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ags/tag1.xml" ContentType="application/vnd.openxmlformats-officedocument.presentationml.tags+xml"/>
  <Override PartName="/ppt/notesSlides/notesSlide104.xml" ContentType="application/vnd.openxmlformats-officedocument.presentationml.notesSlide+xml"/>
  <Override PartName="/ppt/tags/tag2.xml" ContentType="application/vnd.openxmlformats-officedocument.presentationml.tags+xml"/>
  <Override PartName="/ppt/notesSlides/notesSlide105.xml" ContentType="application/vnd.openxmlformats-officedocument.presentationml.notesSlide+xml"/>
  <Override PartName="/ppt/tags/tag3.xml" ContentType="application/vnd.openxmlformats-officedocument.presentationml.tags+xml"/>
  <Override PartName="/ppt/notesSlides/notesSlide106.xml" ContentType="application/vnd.openxmlformats-officedocument.presentationml.notesSlide+xml"/>
  <Override PartName="/ppt/tags/tag4.xml" ContentType="application/vnd.openxmlformats-officedocument.presentationml.tags+xml"/>
  <Override PartName="/ppt/notesSlides/notesSlide107.xml" ContentType="application/vnd.openxmlformats-officedocument.presentationml.notesSlide+xml"/>
  <Override PartName="/ppt/tags/tag5.xml" ContentType="application/vnd.openxmlformats-officedocument.presentationml.tags+xml"/>
  <Override PartName="/ppt/notesSlides/notesSlide108.xml" ContentType="application/vnd.openxmlformats-officedocument.presentationml.notesSlide+xml"/>
  <Override PartName="/ppt/tags/tag6.xml" ContentType="application/vnd.openxmlformats-officedocument.presentationml.tags+xml"/>
  <Override PartName="/ppt/notesSlides/notesSlide109.xml" ContentType="application/vnd.openxmlformats-officedocument.presentationml.notesSlide+xml"/>
  <Override PartName="/ppt/tags/tag7.xml" ContentType="application/vnd.openxmlformats-officedocument.presentationml.tags+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218.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7" r:id="rId2"/>
  </p:sldMasterIdLst>
  <p:notesMasterIdLst>
    <p:notesMasterId r:id="rId261"/>
  </p:notesMasterIdLst>
  <p:handoutMasterIdLst>
    <p:handoutMasterId r:id="rId262"/>
  </p:handoutMasterIdLst>
  <p:sldIdLst>
    <p:sldId id="257" r:id="rId3"/>
    <p:sldId id="354" r:id="rId4"/>
    <p:sldId id="475" r:id="rId5"/>
    <p:sldId id="482" r:id="rId6"/>
    <p:sldId id="488" r:id="rId7"/>
    <p:sldId id="489" r:id="rId8"/>
    <p:sldId id="709" r:id="rId9"/>
    <p:sldId id="493" r:id="rId10"/>
    <p:sldId id="491" r:id="rId11"/>
    <p:sldId id="492" r:id="rId12"/>
    <p:sldId id="495" r:id="rId13"/>
    <p:sldId id="645" r:id="rId14"/>
    <p:sldId id="646" r:id="rId15"/>
    <p:sldId id="502" r:id="rId16"/>
    <p:sldId id="499" r:id="rId17"/>
    <p:sldId id="503" r:id="rId18"/>
    <p:sldId id="504" r:id="rId19"/>
    <p:sldId id="505" r:id="rId20"/>
    <p:sldId id="506" r:id="rId21"/>
    <p:sldId id="732" r:id="rId22"/>
    <p:sldId id="734" r:id="rId23"/>
    <p:sldId id="507" r:id="rId24"/>
    <p:sldId id="511" r:id="rId25"/>
    <p:sldId id="512" r:id="rId26"/>
    <p:sldId id="625" r:id="rId27"/>
    <p:sldId id="682" r:id="rId28"/>
    <p:sldId id="513" r:id="rId29"/>
    <p:sldId id="626" r:id="rId30"/>
    <p:sldId id="627" r:id="rId31"/>
    <p:sldId id="728" r:id="rId32"/>
    <p:sldId id="729" r:id="rId33"/>
    <p:sldId id="730" r:id="rId34"/>
    <p:sldId id="731" r:id="rId35"/>
    <p:sldId id="508" r:id="rId36"/>
    <p:sldId id="514" r:id="rId37"/>
    <p:sldId id="727" r:id="rId38"/>
    <p:sldId id="515" r:id="rId39"/>
    <p:sldId id="628" r:id="rId40"/>
    <p:sldId id="516" r:id="rId41"/>
    <p:sldId id="517" r:id="rId42"/>
    <p:sldId id="615" r:id="rId43"/>
    <p:sldId id="616" r:id="rId44"/>
    <p:sldId id="518" r:id="rId45"/>
    <p:sldId id="653" r:id="rId46"/>
    <p:sldId id="654" r:id="rId47"/>
    <p:sldId id="655" r:id="rId48"/>
    <p:sldId id="656" r:id="rId49"/>
    <p:sldId id="652" r:id="rId50"/>
    <p:sldId id="519" r:id="rId51"/>
    <p:sldId id="520" r:id="rId52"/>
    <p:sldId id="521" r:id="rId53"/>
    <p:sldId id="522" r:id="rId54"/>
    <p:sldId id="523" r:id="rId55"/>
    <p:sldId id="525" r:id="rId56"/>
    <p:sldId id="724" r:id="rId57"/>
    <p:sldId id="526" r:id="rId58"/>
    <p:sldId id="524" r:id="rId59"/>
    <p:sldId id="539" r:id="rId60"/>
    <p:sldId id="713" r:id="rId61"/>
    <p:sldId id="629" r:id="rId62"/>
    <p:sldId id="630" r:id="rId63"/>
    <p:sldId id="631" r:id="rId64"/>
    <p:sldId id="632" r:id="rId65"/>
    <p:sldId id="633" r:id="rId66"/>
    <p:sldId id="528" r:id="rId67"/>
    <p:sldId id="527" r:id="rId68"/>
    <p:sldId id="529" r:id="rId69"/>
    <p:sldId id="530" r:id="rId70"/>
    <p:sldId id="531" r:id="rId71"/>
    <p:sldId id="532" r:id="rId72"/>
    <p:sldId id="638" r:id="rId73"/>
    <p:sldId id="639" r:id="rId74"/>
    <p:sldId id="534" r:id="rId75"/>
    <p:sldId id="538" r:id="rId76"/>
    <p:sldId id="725" r:id="rId77"/>
    <p:sldId id="634" r:id="rId78"/>
    <p:sldId id="648" r:id="rId79"/>
    <p:sldId id="650" r:id="rId80"/>
    <p:sldId id="651" r:id="rId81"/>
    <p:sldId id="551" r:id="rId82"/>
    <p:sldId id="559" r:id="rId83"/>
    <p:sldId id="642" r:id="rId84"/>
    <p:sldId id="643" r:id="rId85"/>
    <p:sldId id="644" r:id="rId86"/>
    <p:sldId id="560" r:id="rId87"/>
    <p:sldId id="575" r:id="rId88"/>
    <p:sldId id="552" r:id="rId89"/>
    <p:sldId id="769" r:id="rId90"/>
    <p:sldId id="715" r:id="rId91"/>
    <p:sldId id="714" r:id="rId92"/>
    <p:sldId id="535" r:id="rId93"/>
    <p:sldId id="561" r:id="rId94"/>
    <p:sldId id="536" r:id="rId95"/>
    <p:sldId id="537" r:id="rId96"/>
    <p:sldId id="540" r:id="rId97"/>
    <p:sldId id="542" r:id="rId98"/>
    <p:sldId id="543" r:id="rId99"/>
    <p:sldId id="544" r:id="rId100"/>
    <p:sldId id="541" r:id="rId101"/>
    <p:sldId id="545" r:id="rId102"/>
    <p:sldId id="636" r:id="rId103"/>
    <p:sldId id="546" r:id="rId104"/>
    <p:sldId id="553" r:id="rId105"/>
    <p:sldId id="716" r:id="rId106"/>
    <p:sldId id="717" r:id="rId107"/>
    <p:sldId id="718" r:id="rId108"/>
    <p:sldId id="726" r:id="rId109"/>
    <p:sldId id="719" r:id="rId110"/>
    <p:sldId id="735" r:id="rId111"/>
    <p:sldId id="721" r:id="rId112"/>
    <p:sldId id="557" r:id="rId113"/>
    <p:sldId id="564" r:id="rId114"/>
    <p:sldId id="566" r:id="rId115"/>
    <p:sldId id="567" r:id="rId116"/>
    <p:sldId id="568" r:id="rId117"/>
    <p:sldId id="573" r:id="rId118"/>
    <p:sldId id="569" r:id="rId119"/>
    <p:sldId id="558" r:id="rId120"/>
    <p:sldId id="571" r:id="rId121"/>
    <p:sldId id="572" r:id="rId122"/>
    <p:sldId id="570" r:id="rId123"/>
    <p:sldId id="547" r:id="rId124"/>
    <p:sldId id="548" r:id="rId125"/>
    <p:sldId id="549" r:id="rId126"/>
    <p:sldId id="640" r:id="rId127"/>
    <p:sldId id="574" r:id="rId128"/>
    <p:sldId id="576" r:id="rId129"/>
    <p:sldId id="611" r:id="rId130"/>
    <p:sldId id="609" r:id="rId131"/>
    <p:sldId id="617" r:id="rId132"/>
    <p:sldId id="618" r:id="rId133"/>
    <p:sldId id="619" r:id="rId134"/>
    <p:sldId id="776" r:id="rId135"/>
    <p:sldId id="771" r:id="rId136"/>
    <p:sldId id="770" r:id="rId137"/>
    <p:sldId id="772" r:id="rId138"/>
    <p:sldId id="579" r:id="rId139"/>
    <p:sldId id="580" r:id="rId140"/>
    <p:sldId id="581" r:id="rId141"/>
    <p:sldId id="582" r:id="rId142"/>
    <p:sldId id="583" r:id="rId143"/>
    <p:sldId id="584" r:id="rId144"/>
    <p:sldId id="622" r:id="rId145"/>
    <p:sldId id="773" r:id="rId146"/>
    <p:sldId id="774" r:id="rId147"/>
    <p:sldId id="775" r:id="rId148"/>
    <p:sldId id="779" r:id="rId149"/>
    <p:sldId id="780" r:id="rId150"/>
    <p:sldId id="781" r:id="rId151"/>
    <p:sldId id="782" r:id="rId152"/>
    <p:sldId id="783" r:id="rId153"/>
    <p:sldId id="784" r:id="rId154"/>
    <p:sldId id="786" r:id="rId155"/>
    <p:sldId id="785" r:id="rId156"/>
    <p:sldId id="787" r:id="rId157"/>
    <p:sldId id="790" r:id="rId158"/>
    <p:sldId id="789" r:id="rId159"/>
    <p:sldId id="788" r:id="rId160"/>
    <p:sldId id="791" r:id="rId161"/>
    <p:sldId id="792" r:id="rId162"/>
    <p:sldId id="793" r:id="rId163"/>
    <p:sldId id="794" r:id="rId164"/>
    <p:sldId id="795" r:id="rId165"/>
    <p:sldId id="796" r:id="rId166"/>
    <p:sldId id="797" r:id="rId167"/>
    <p:sldId id="798" r:id="rId168"/>
    <p:sldId id="694" r:id="rId169"/>
    <p:sldId id="696" r:id="rId170"/>
    <p:sldId id="697" r:id="rId171"/>
    <p:sldId id="698" r:id="rId172"/>
    <p:sldId id="699" r:id="rId173"/>
    <p:sldId id="703" r:id="rId174"/>
    <p:sldId id="700" r:id="rId175"/>
    <p:sldId id="701" r:id="rId176"/>
    <p:sldId id="702" r:id="rId177"/>
    <p:sldId id="624" r:id="rId178"/>
    <p:sldId id="587" r:id="rId179"/>
    <p:sldId id="591" r:id="rId180"/>
    <p:sldId id="592" r:id="rId181"/>
    <p:sldId id="593" r:id="rId182"/>
    <p:sldId id="594" r:id="rId183"/>
    <p:sldId id="588" r:id="rId184"/>
    <p:sldId id="641" r:id="rId185"/>
    <p:sldId id="589" r:id="rId186"/>
    <p:sldId id="590" r:id="rId187"/>
    <p:sldId id="595" r:id="rId188"/>
    <p:sldId id="596" r:id="rId189"/>
    <p:sldId id="597" r:id="rId190"/>
    <p:sldId id="598" r:id="rId191"/>
    <p:sldId id="603" r:id="rId192"/>
    <p:sldId id="623" r:id="rId193"/>
    <p:sldId id="604" r:id="rId194"/>
    <p:sldId id="605" r:id="rId195"/>
    <p:sldId id="599" r:id="rId196"/>
    <p:sldId id="600" r:id="rId197"/>
    <p:sldId id="601" r:id="rId198"/>
    <p:sldId id="602" r:id="rId199"/>
    <p:sldId id="606" r:id="rId200"/>
    <p:sldId id="693" r:id="rId201"/>
    <p:sldId id="657" r:id="rId202"/>
    <p:sldId id="705" r:id="rId203"/>
    <p:sldId id="706" r:id="rId204"/>
    <p:sldId id="707" r:id="rId205"/>
    <p:sldId id="736" r:id="rId206"/>
    <p:sldId id="737" r:id="rId207"/>
    <p:sldId id="738" r:id="rId208"/>
    <p:sldId id="739" r:id="rId209"/>
    <p:sldId id="740" r:id="rId210"/>
    <p:sldId id="741" r:id="rId211"/>
    <p:sldId id="742" r:id="rId212"/>
    <p:sldId id="743" r:id="rId213"/>
    <p:sldId id="744" r:id="rId214"/>
    <p:sldId id="745" r:id="rId215"/>
    <p:sldId id="746" r:id="rId216"/>
    <p:sldId id="748" r:id="rId217"/>
    <p:sldId id="749" r:id="rId218"/>
    <p:sldId id="750" r:id="rId219"/>
    <p:sldId id="764" r:id="rId220"/>
    <p:sldId id="765" r:id="rId221"/>
    <p:sldId id="766" r:id="rId222"/>
    <p:sldId id="761" r:id="rId223"/>
    <p:sldId id="762" r:id="rId224"/>
    <p:sldId id="763" r:id="rId225"/>
    <p:sldId id="659" r:id="rId226"/>
    <p:sldId id="661" r:id="rId227"/>
    <p:sldId id="664" r:id="rId228"/>
    <p:sldId id="665" r:id="rId229"/>
    <p:sldId id="666" r:id="rId230"/>
    <p:sldId id="667" r:id="rId231"/>
    <p:sldId id="668" r:id="rId232"/>
    <p:sldId id="711" r:id="rId233"/>
    <p:sldId id="722" r:id="rId234"/>
    <p:sldId id="671" r:id="rId235"/>
    <p:sldId id="723" r:id="rId236"/>
    <p:sldId id="685" r:id="rId237"/>
    <p:sldId id="686" r:id="rId238"/>
    <p:sldId id="687" r:id="rId239"/>
    <p:sldId id="688" r:id="rId240"/>
    <p:sldId id="673" r:id="rId241"/>
    <p:sldId id="690" r:id="rId242"/>
    <p:sldId id="691" r:id="rId243"/>
    <p:sldId id="674" r:id="rId244"/>
    <p:sldId id="767" r:id="rId245"/>
    <p:sldId id="675" r:id="rId246"/>
    <p:sldId id="677" r:id="rId247"/>
    <p:sldId id="678" r:id="rId248"/>
    <p:sldId id="679" r:id="rId249"/>
    <p:sldId id="680" r:id="rId250"/>
    <p:sldId id="681" r:id="rId251"/>
    <p:sldId id="760" r:id="rId252"/>
    <p:sldId id="759" r:id="rId253"/>
    <p:sldId id="758" r:id="rId254"/>
    <p:sldId id="752" r:id="rId255"/>
    <p:sldId id="607" r:id="rId256"/>
    <p:sldId id="751" r:id="rId257"/>
    <p:sldId id="753" r:id="rId258"/>
    <p:sldId id="754" r:id="rId259"/>
    <p:sldId id="414" r:id="rId260"/>
  </p:sldIdLst>
  <p:sldSz cx="9144000" cy="6858000" type="screen4x3"/>
  <p:notesSz cx="6858000" cy="9144000"/>
  <p:defaultTextStyle>
    <a:defPPr>
      <a:defRPr lang="it-IT"/>
    </a:defPPr>
    <a:lvl1pPr algn="ctr" rtl="0" fontAlgn="base">
      <a:spcBef>
        <a:spcPct val="0"/>
      </a:spcBef>
      <a:spcAft>
        <a:spcPct val="0"/>
      </a:spcAft>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1pPr>
    <a:lvl2pPr marL="457200" algn="ctr" rtl="0" fontAlgn="base">
      <a:spcBef>
        <a:spcPct val="0"/>
      </a:spcBef>
      <a:spcAft>
        <a:spcPct val="0"/>
      </a:spcAft>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2pPr>
    <a:lvl3pPr marL="914400" algn="ctr" rtl="0" fontAlgn="base">
      <a:spcBef>
        <a:spcPct val="0"/>
      </a:spcBef>
      <a:spcAft>
        <a:spcPct val="0"/>
      </a:spcAft>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3pPr>
    <a:lvl4pPr marL="1371600" algn="ctr" rtl="0" fontAlgn="base">
      <a:spcBef>
        <a:spcPct val="0"/>
      </a:spcBef>
      <a:spcAft>
        <a:spcPct val="0"/>
      </a:spcAft>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4pPr>
    <a:lvl5pPr marL="1828800" algn="ctr" rtl="0" fontAlgn="base">
      <a:spcBef>
        <a:spcPct val="0"/>
      </a:spcBef>
      <a:spcAft>
        <a:spcPct val="0"/>
      </a:spcAft>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5pPr>
    <a:lvl6pPr marL="2286000" algn="l" defTabSz="914400" rtl="0" eaLnBrk="1" latinLnBrk="0" hangingPunct="1">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6pPr>
    <a:lvl7pPr marL="2743200" algn="l" defTabSz="914400" rtl="0" eaLnBrk="1" latinLnBrk="0" hangingPunct="1">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7pPr>
    <a:lvl8pPr marL="3200400" algn="l" defTabSz="914400" rtl="0" eaLnBrk="1" latinLnBrk="0" hangingPunct="1">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8pPr>
    <a:lvl9pPr marL="3657600" algn="l" defTabSz="914400" rtl="0" eaLnBrk="1" latinLnBrk="0" hangingPunct="1">
      <a:defRPr kern="1200">
        <a:solidFill>
          <a:srgbClr val="FFCC00"/>
        </a:solidFill>
        <a:effectLst>
          <a:outerShdw blurRad="38100" dist="38100" dir="2700000" algn="tl">
            <a:srgbClr val="000000">
              <a:alpha val="43137"/>
            </a:srgbClr>
          </a:outerShdw>
        </a:effectLst>
        <a:latin typeface="Comic Sans MS" pitchFamily="66" charset="0"/>
        <a:ea typeface="+mn-ea"/>
        <a:cs typeface="+mn-cs"/>
      </a:defRPr>
    </a:lvl9pPr>
  </p:defaultTextStyle>
  <p:extLst>
    <p:ext uri="{EFAFB233-063F-42B5-8137-9DF3F51BA10A}">
      <p15:sldGuideLst xmlns:p15="http://schemas.microsoft.com/office/powerpoint/2012/main">
        <p15:guide id="1" orient="horz" pos="4315" userDrawn="1">
          <p15:clr>
            <a:srgbClr val="A4A3A4"/>
          </p15:clr>
        </p15:guide>
        <p15:guide id="5" pos="4670" userDrawn="1">
          <p15:clr>
            <a:srgbClr val="A4A3A4"/>
          </p15:clr>
        </p15:guide>
        <p15:guide id="6" orient="horz" pos="1389" userDrawn="1">
          <p15:clr>
            <a:srgbClr val="A4A3A4"/>
          </p15:clr>
        </p15:guide>
        <p15:guide id="9" orient="horz" pos="935" userDrawn="1">
          <p15:clr>
            <a:srgbClr val="A4A3A4"/>
          </p15:clr>
        </p15:guide>
        <p15:guide id="12" pos="283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8176A2"/>
    <a:srgbClr val="4C81B8"/>
    <a:srgbClr val="A54C4B"/>
    <a:srgbClr val="00FF00"/>
    <a:srgbClr val="D8A097"/>
    <a:srgbClr val="999BCD"/>
    <a:srgbClr val="CC6600"/>
    <a:srgbClr val="009900"/>
    <a:srgbClr val="FF99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9815" autoAdjust="0"/>
    <p:restoredTop sz="95501" autoAdjust="0"/>
  </p:normalViewPr>
  <p:slideViewPr>
    <p:cSldViewPr snapToGrid="0" showGuides="1">
      <p:cViewPr>
        <p:scale>
          <a:sx n="75" d="100"/>
          <a:sy n="75" d="100"/>
        </p:scale>
        <p:origin x="2022" y="366"/>
      </p:cViewPr>
      <p:guideLst>
        <p:guide orient="horz" pos="4315"/>
        <p:guide pos="4670"/>
        <p:guide orient="horz" pos="1389"/>
        <p:guide orient="horz" pos="935"/>
        <p:guide pos="2835"/>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843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247" Type="http://schemas.openxmlformats.org/officeDocument/2006/relationships/slide" Target="slides/slide245.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37" Type="http://schemas.openxmlformats.org/officeDocument/2006/relationships/slide" Target="slides/slide235.xml"/><Relationship Id="rId258" Type="http://schemas.openxmlformats.org/officeDocument/2006/relationships/slide" Target="slides/slide256.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248" Type="http://schemas.openxmlformats.org/officeDocument/2006/relationships/slide" Target="slides/slide246.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8" Type="http://schemas.openxmlformats.org/officeDocument/2006/relationships/slide" Target="slides/slide236.xml"/><Relationship Id="rId259" Type="http://schemas.openxmlformats.org/officeDocument/2006/relationships/slide" Target="slides/slide257.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slide" Target="slides/slide200.xml"/><Relationship Id="rId207" Type="http://schemas.openxmlformats.org/officeDocument/2006/relationships/slide" Target="slides/slide205.xml"/><Relationship Id="rId223" Type="http://schemas.openxmlformats.org/officeDocument/2006/relationships/slide" Target="slides/slide221.xml"/><Relationship Id="rId228" Type="http://schemas.openxmlformats.org/officeDocument/2006/relationships/slide" Target="slides/slide226.xml"/><Relationship Id="rId244" Type="http://schemas.openxmlformats.org/officeDocument/2006/relationships/slide" Target="slides/slide242.xml"/><Relationship Id="rId249" Type="http://schemas.openxmlformats.org/officeDocument/2006/relationships/slide" Target="slides/slide24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260" Type="http://schemas.openxmlformats.org/officeDocument/2006/relationships/slide" Target="slides/slide258.xml"/><Relationship Id="rId265" Type="http://schemas.openxmlformats.org/officeDocument/2006/relationships/theme" Target="theme/theme1.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13" Type="http://schemas.openxmlformats.org/officeDocument/2006/relationships/slide" Target="slides/slide211.xml"/><Relationship Id="rId218" Type="http://schemas.openxmlformats.org/officeDocument/2006/relationships/slide" Target="slides/slide216.xml"/><Relationship Id="rId234" Type="http://schemas.openxmlformats.org/officeDocument/2006/relationships/slide" Target="slides/slide232.xml"/><Relationship Id="rId239" Type="http://schemas.openxmlformats.org/officeDocument/2006/relationships/slide" Target="slides/slide237.xml"/><Relationship Id="rId2" Type="http://schemas.openxmlformats.org/officeDocument/2006/relationships/slideMaster" Target="slideMasters/slideMaster2.xml"/><Relationship Id="rId29" Type="http://schemas.openxmlformats.org/officeDocument/2006/relationships/slide" Target="slides/slide27.xml"/><Relationship Id="rId250" Type="http://schemas.openxmlformats.org/officeDocument/2006/relationships/slide" Target="slides/slide248.xml"/><Relationship Id="rId255" Type="http://schemas.openxmlformats.org/officeDocument/2006/relationships/slide" Target="slides/slide253.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slide" Target="slides/slide201.xml"/><Relationship Id="rId208" Type="http://schemas.openxmlformats.org/officeDocument/2006/relationships/slide" Target="slides/slide206.xml"/><Relationship Id="rId229" Type="http://schemas.openxmlformats.org/officeDocument/2006/relationships/slide" Target="slides/slide227.xml"/><Relationship Id="rId19" Type="http://schemas.openxmlformats.org/officeDocument/2006/relationships/slide" Target="slides/slide17.xml"/><Relationship Id="rId224" Type="http://schemas.openxmlformats.org/officeDocument/2006/relationships/slide" Target="slides/slide222.xml"/><Relationship Id="rId240" Type="http://schemas.openxmlformats.org/officeDocument/2006/relationships/slide" Target="slides/slide238.xml"/><Relationship Id="rId245" Type="http://schemas.openxmlformats.org/officeDocument/2006/relationships/slide" Target="slides/slide243.xml"/><Relationship Id="rId261" Type="http://schemas.openxmlformats.org/officeDocument/2006/relationships/notesMaster" Target="notesMasters/notesMaster1.xml"/><Relationship Id="rId266" Type="http://schemas.openxmlformats.org/officeDocument/2006/relationships/tableStyles" Target="tableStyles.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219" Type="http://schemas.openxmlformats.org/officeDocument/2006/relationships/slide" Target="slides/slide217.xml"/><Relationship Id="rId3" Type="http://schemas.openxmlformats.org/officeDocument/2006/relationships/slide" Target="slides/slide1.xml"/><Relationship Id="rId214" Type="http://schemas.openxmlformats.org/officeDocument/2006/relationships/slide" Target="slides/slide212.xml"/><Relationship Id="rId230" Type="http://schemas.openxmlformats.org/officeDocument/2006/relationships/slide" Target="slides/slide228.xml"/><Relationship Id="rId235" Type="http://schemas.openxmlformats.org/officeDocument/2006/relationships/slide" Target="slides/slide233.xml"/><Relationship Id="rId251" Type="http://schemas.openxmlformats.org/officeDocument/2006/relationships/slide" Target="slides/slide249.xml"/><Relationship Id="rId256" Type="http://schemas.openxmlformats.org/officeDocument/2006/relationships/slide" Target="slides/slide254.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220" Type="http://schemas.openxmlformats.org/officeDocument/2006/relationships/slide" Target="slides/slide218.xml"/><Relationship Id="rId225" Type="http://schemas.openxmlformats.org/officeDocument/2006/relationships/slide" Target="slides/slide223.xml"/><Relationship Id="rId241" Type="http://schemas.openxmlformats.org/officeDocument/2006/relationships/slide" Target="slides/slide239.xml"/><Relationship Id="rId246" Type="http://schemas.openxmlformats.org/officeDocument/2006/relationships/slide" Target="slides/slide244.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262" Type="http://schemas.openxmlformats.org/officeDocument/2006/relationships/handoutMaster" Target="handoutMasters/handoutMaster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presProps" Target="presProps.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viewProps" Target="viewProps.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s>
</file>

<file path=ppt/charts/_rels/chart1.xml.rels><?xml version="1.0" encoding="UTF-8" standalone="yes"?>
<Relationships xmlns="http://schemas.openxmlformats.org/package/2006/relationships"><Relationship Id="rId1" Type="http://schemas.openxmlformats.org/officeDocument/2006/relationships/oleObject" Target="file:///E:\Ultrafemico\Programmi%20petrologici\He%20database%20(USGS%20-%202005)%20by%20Steve%20Parman%20(modified%20by%20michele)%2005-11-16%20(modified%20by%20mauro%20martelli%2015-11-16).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E:\Ultrafemico\Programmi%20petrologici\He%20database%20(USGS%20-%202005)%20by%20Steve%20Parman%20(modified%20by%20michele)%2005-11-16%20(modified%20by%20mauro%20martelli%2015-11-16).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E:\Ultrafemico\Programmi%20petrologici\He%20database%20(USGS%20-%202005)%20by%20Steve%20Parman%20(modified%20by%20michele)%2005-11-16%20(modified%20by%20mauro%20martelli%2015-11-16).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E:\Ultrafemico\Programmi%20petrologici\He%20database%20(USGS%20-%202005)%20by%20Steve%20Parman%20(modified%20by%20michele)%2005-11-16%20(modified%20by%20mauro%20martelli%2015-11-16).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3905967450272"/>
          <c:y val="3.7313432835820892E-2"/>
          <c:w val="0.81193490054249562"/>
          <c:h val="0.8407960199005019"/>
        </c:manualLayout>
      </c:layout>
      <c:scatterChart>
        <c:scatterStyle val="lineMarker"/>
        <c:varyColors val="0"/>
        <c:ser>
          <c:idx val="0"/>
          <c:order val="0"/>
          <c:tx>
            <c:v>OIB</c:v>
          </c:tx>
          <c:spPr>
            <a:ln w="0">
              <a:noFill/>
            </a:ln>
          </c:spPr>
          <c:marker>
            <c:symbol val="plus"/>
            <c:size val="5"/>
            <c:spPr>
              <a:ln w="9525">
                <a:solidFill>
                  <a:srgbClr val="FF0000"/>
                </a:solidFill>
              </a:ln>
            </c:spPr>
          </c:marker>
          <c:xVal>
            <c:numRef>
              <c:f>OIB!$N$2:$N$2141</c:f>
              <c:numCache>
                <c:formatCode>0.00E+00</c:formatCode>
                <c:ptCount val="2140"/>
                <c:pt idx="0">
                  <c:v>4.0887977844168785E-11</c:v>
                </c:pt>
                <c:pt idx="1">
                  <c:v>1.0529884325368524E-11</c:v>
                </c:pt>
                <c:pt idx="2">
                  <c:v>1.2675967784788597E-11</c:v>
                </c:pt>
                <c:pt idx="3">
                  <c:v>4.1845947835334367E-11</c:v>
                </c:pt>
                <c:pt idx="4">
                  <c:v>3.4458993797381531E-11</c:v>
                </c:pt>
                <c:pt idx="5">
                  <c:v>3.3510267545976692E-12</c:v>
                </c:pt>
                <c:pt idx="6">
                  <c:v>2.8603846263861481E-11</c:v>
                </c:pt>
                <c:pt idx="7">
                  <c:v>3.7664357841531586E-11</c:v>
                </c:pt>
                <c:pt idx="8">
                  <c:v>3.0533060258169299E-10</c:v>
                </c:pt>
                <c:pt idx="9">
                  <c:v>2.1577525962636389E-11</c:v>
                </c:pt>
                <c:pt idx="10">
                  <c:v>5.0888230940045695E-11</c:v>
                </c:pt>
                <c:pt idx="11">
                  <c:v>3.2237266279820256E-11</c:v>
                </c:pt>
                <c:pt idx="12">
                  <c:v>1.2816131237184114E-10</c:v>
                </c:pt>
                <c:pt idx="13">
                  <c:v>3.1367628607277751E-10</c:v>
                </c:pt>
                <c:pt idx="14">
                  <c:v>5.2805745265084903E-9</c:v>
                </c:pt>
                <c:pt idx="16">
                  <c:v>6.4242029705515285E-9</c:v>
                </c:pt>
                <c:pt idx="17">
                  <c:v>1.1433314136657921E-8</c:v>
                </c:pt>
                <c:pt idx="19">
                  <c:v>2.5372768253592622E-8</c:v>
                </c:pt>
                <c:pt idx="20">
                  <c:v>3.1512605042017163E-9</c:v>
                </c:pt>
                <c:pt idx="21">
                  <c:v>2.7258011758687337E-12</c:v>
                </c:pt>
                <c:pt idx="22">
                  <c:v>3.3467762178082387E-8</c:v>
                </c:pt>
                <c:pt idx="23">
                  <c:v>6.480962694742618E-8</c:v>
                </c:pt>
                <c:pt idx="25">
                  <c:v>2.4925638511773728E-11</c:v>
                </c:pt>
                <c:pt idx="26">
                  <c:v>1.0858519635481743E-11</c:v>
                </c:pt>
                <c:pt idx="27">
                  <c:v>1.546159901045794E-9</c:v>
                </c:pt>
                <c:pt idx="28">
                  <c:v>5.1817602040817438E-12</c:v>
                </c:pt>
                <c:pt idx="29">
                  <c:v>2.3915549411917026E-11</c:v>
                </c:pt>
                <c:pt idx="31">
                  <c:v>2.3698928808418161E-11</c:v>
                </c:pt>
                <c:pt idx="32">
                  <c:v>4.2741352647244343E-8</c:v>
                </c:pt>
                <c:pt idx="33">
                  <c:v>3.2962856677499643E-8</c:v>
                </c:pt>
                <c:pt idx="34">
                  <c:v>3.8702086816521668E-11</c:v>
                </c:pt>
                <c:pt idx="35">
                  <c:v>3.5950423231088059E-12</c:v>
                </c:pt>
                <c:pt idx="36">
                  <c:v>1.8608944202941947E-11</c:v>
                </c:pt>
                <c:pt idx="37">
                  <c:v>3.9848092142649924E-12</c:v>
                </c:pt>
                <c:pt idx="38">
                  <c:v>3.4674063800277972E-12</c:v>
                </c:pt>
                <c:pt idx="40">
                  <c:v>1.3249438836783902E-9</c:v>
                </c:pt>
                <c:pt idx="41">
                  <c:v>1.6620439208509981E-9</c:v>
                </c:pt>
                <c:pt idx="42">
                  <c:v>2.9190018681612445E-10</c:v>
                </c:pt>
                <c:pt idx="43">
                  <c:v>4.0086632798302941E-13</c:v>
                </c:pt>
                <c:pt idx="44">
                  <c:v>5.9779966830608543E-12</c:v>
                </c:pt>
                <c:pt idx="45">
                  <c:v>5.9702027495013156E-11</c:v>
                </c:pt>
                <c:pt idx="46">
                  <c:v>9.2090041080485158E-11</c:v>
                </c:pt>
                <c:pt idx="47">
                  <c:v>3.2928128216859707E-11</c:v>
                </c:pt>
                <c:pt idx="48">
                  <c:v>2.2438585789266831E-11</c:v>
                </c:pt>
                <c:pt idx="49">
                  <c:v>1.3795758829285907E-12</c:v>
                </c:pt>
                <c:pt idx="50">
                  <c:v>5.8619316087791644E-11</c:v>
                </c:pt>
                <c:pt idx="51">
                  <c:v>1.6287831852784112E-11</c:v>
                </c:pt>
                <c:pt idx="52">
                  <c:v>1.0851910695223001E-10</c:v>
                </c:pt>
                <c:pt idx="53">
                  <c:v>8.5681640550536957E-11</c:v>
                </c:pt>
                <c:pt idx="54">
                  <c:v>4.3131727604306353E-11</c:v>
                </c:pt>
                <c:pt idx="55">
                  <c:v>6.7777436234703481E-11</c:v>
                </c:pt>
                <c:pt idx="56">
                  <c:v>1.5274992811709817E-10</c:v>
                </c:pt>
                <c:pt idx="57">
                  <c:v>7.6623799039232723E-12</c:v>
                </c:pt>
                <c:pt idx="58">
                  <c:v>1.0188706520772267E-10</c:v>
                </c:pt>
                <c:pt idx="59">
                  <c:v>6.7220443021084451E-11</c:v>
                </c:pt>
                <c:pt idx="60">
                  <c:v>5.5709249939635266E-12</c:v>
                </c:pt>
                <c:pt idx="61">
                  <c:v>8.6913032410055834E-11</c:v>
                </c:pt>
                <c:pt idx="62">
                  <c:v>3.8771096242073712E-12</c:v>
                </c:pt>
                <c:pt idx="63">
                  <c:v>8.6847255582245054E-11</c:v>
                </c:pt>
                <c:pt idx="64">
                  <c:v>1.9492776761091672E-11</c:v>
                </c:pt>
                <c:pt idx="65">
                  <c:v>4.728485169087703E-12</c:v>
                </c:pt>
                <c:pt idx="66">
                  <c:v>9.0972827865468316E-11</c:v>
                </c:pt>
                <c:pt idx="67">
                  <c:v>7.1116416943079752E-11</c:v>
                </c:pt>
                <c:pt idx="68">
                  <c:v>1.4278039495088364E-11</c:v>
                </c:pt>
                <c:pt idx="69">
                  <c:v>1.6059474563778257E-10</c:v>
                </c:pt>
                <c:pt idx="70">
                  <c:v>1.3096042310038679E-11</c:v>
                </c:pt>
                <c:pt idx="71">
                  <c:v>8.0421480041176886E-12</c:v>
                </c:pt>
                <c:pt idx="72">
                  <c:v>1.760138269345671E-11</c:v>
                </c:pt>
                <c:pt idx="73">
                  <c:v>2.4731094399329399E-11</c:v>
                </c:pt>
                <c:pt idx="74">
                  <c:v>1.5935367341492497E-12</c:v>
                </c:pt>
                <c:pt idx="75">
                  <c:v>3.6123392761829202E-11</c:v>
                </c:pt>
                <c:pt idx="76">
                  <c:v>2.326216131635495E-11</c:v>
                </c:pt>
                <c:pt idx="77">
                  <c:v>1.4818402340920556E-11</c:v>
                </c:pt>
                <c:pt idx="78">
                  <c:v>9.4817917826325267E-12</c:v>
                </c:pt>
                <c:pt idx="79">
                  <c:v>2.2738180623864684E-11</c:v>
                </c:pt>
                <c:pt idx="80">
                  <c:v>5.6282625306595281E-12</c:v>
                </c:pt>
                <c:pt idx="81">
                  <c:v>2.1459628019876667E-11</c:v>
                </c:pt>
                <c:pt idx="82">
                  <c:v>1.4820884485366371E-11</c:v>
                </c:pt>
                <c:pt idx="83">
                  <c:v>2.9433517051737191E-11</c:v>
                </c:pt>
                <c:pt idx="84">
                  <c:v>7.5060048038432096E-12</c:v>
                </c:pt>
                <c:pt idx="85">
                  <c:v>3.9190578653399498E-12</c:v>
                </c:pt>
                <c:pt idx="86">
                  <c:v>1.0522703877387802E-10</c:v>
                </c:pt>
                <c:pt idx="87">
                  <c:v>9.367414566574111E-11</c:v>
                </c:pt>
                <c:pt idx="88">
                  <c:v>3.4769879395580356E-12</c:v>
                </c:pt>
                <c:pt idx="89">
                  <c:v>8.8807405051026998E-11</c:v>
                </c:pt>
                <c:pt idx="90">
                  <c:v>5.3416244900683563E-11</c:v>
                </c:pt>
                <c:pt idx="91">
                  <c:v>2.7340324640665378E-11</c:v>
                </c:pt>
                <c:pt idx="92">
                  <c:v>1.4725321924206237E-11</c:v>
                </c:pt>
                <c:pt idx="93">
                  <c:v>2.9254306222756488E-11</c:v>
                </c:pt>
                <c:pt idx="94">
                  <c:v>6.4709505699798885E-12</c:v>
                </c:pt>
                <c:pt idx="95">
                  <c:v>5.7784322696252976E-12</c:v>
                </c:pt>
                <c:pt idx="96">
                  <c:v>2.3691572305463887E-11</c:v>
                </c:pt>
                <c:pt idx="97">
                  <c:v>1.7098500228754744E-11</c:v>
                </c:pt>
                <c:pt idx="98">
                  <c:v>1.2896477896603236E-11</c:v>
                </c:pt>
                <c:pt idx="99">
                  <c:v>1.7845129278026022E-11</c:v>
                </c:pt>
                <c:pt idx="100">
                  <c:v>4.0985169087651426E-12</c:v>
                </c:pt>
                <c:pt idx="101">
                  <c:v>1.5662331452463837E-12</c:v>
                </c:pt>
                <c:pt idx="102">
                  <c:v>7.5357905371917746E-11</c:v>
                </c:pt>
                <c:pt idx="103">
                  <c:v>5.4361445505611824E-11</c:v>
                </c:pt>
                <c:pt idx="104">
                  <c:v>1.0599997855427283E-10</c:v>
                </c:pt>
                <c:pt idx="105">
                  <c:v>2.2872961067267026E-11</c:v>
                </c:pt>
                <c:pt idx="106">
                  <c:v>3.1848395382973808E-11</c:v>
                </c:pt>
                <c:pt idx="107">
                  <c:v>1.6843832208624359E-11</c:v>
                </c:pt>
                <c:pt idx="108">
                  <c:v>1.0157431500756264E-10</c:v>
                </c:pt>
                <c:pt idx="109">
                  <c:v>5.9611181008299702E-11</c:v>
                </c:pt>
                <c:pt idx="110">
                  <c:v>2.7402874680697481E-11</c:v>
                </c:pt>
                <c:pt idx="111">
                  <c:v>9.2966238069822357E-11</c:v>
                </c:pt>
                <c:pt idx="112">
                  <c:v>5.4272584734454967E-11</c:v>
                </c:pt>
                <c:pt idx="113">
                  <c:v>1.3072958366693548E-11</c:v>
                </c:pt>
                <c:pt idx="114">
                  <c:v>4.6371670749298532E-11</c:v>
                </c:pt>
                <c:pt idx="115">
                  <c:v>2.6020816653323171E-11</c:v>
                </c:pt>
                <c:pt idx="116">
                  <c:v>2.7399647892918007E-11</c:v>
                </c:pt>
                <c:pt idx="117">
                  <c:v>1.4539161090777604E-10</c:v>
                </c:pt>
                <c:pt idx="118">
                  <c:v>1.350286578469149E-11</c:v>
                </c:pt>
                <c:pt idx="119">
                  <c:v>2.681708859150856E-12</c:v>
                </c:pt>
                <c:pt idx="120">
                  <c:v>1.6298753288345228E-10</c:v>
                </c:pt>
                <c:pt idx="121">
                  <c:v>1.5191220436667027E-10</c:v>
                </c:pt>
                <c:pt idx="122">
                  <c:v>1.7287105974462415E-9</c:v>
                </c:pt>
                <c:pt idx="123">
                  <c:v>4.4529671356133526E-12</c:v>
                </c:pt>
                <c:pt idx="124">
                  <c:v>1.5778495812523269E-11</c:v>
                </c:pt>
                <c:pt idx="125">
                  <c:v>2.3881208141116543E-11</c:v>
                </c:pt>
                <c:pt idx="126">
                  <c:v>1.3173237002300421E-11</c:v>
                </c:pt>
                <c:pt idx="127">
                  <c:v>2.7871503552048539E-11</c:v>
                </c:pt>
                <c:pt idx="128">
                  <c:v>1.6617957064064189E-8</c:v>
                </c:pt>
                <c:pt idx="129">
                  <c:v>7.44762476647996E-11</c:v>
                </c:pt>
                <c:pt idx="130">
                  <c:v>1.1931668350553639E-11</c:v>
                </c:pt>
                <c:pt idx="131">
                  <c:v>2.4759390846010475E-8</c:v>
                </c:pt>
                <c:pt idx="132">
                  <c:v>3.577862289831913E-10</c:v>
                </c:pt>
                <c:pt idx="133">
                  <c:v>2.4108374000788145E-10</c:v>
                </c:pt>
                <c:pt idx="134">
                  <c:v>1.2639973089582956E-10</c:v>
                </c:pt>
                <c:pt idx="135">
                  <c:v>2.9201932974952E-11</c:v>
                </c:pt>
                <c:pt idx="145">
                  <c:v>1.8110172661939365E-9</c:v>
                </c:pt>
                <c:pt idx="146">
                  <c:v>6.688163030424444E-9</c:v>
                </c:pt>
                <c:pt idx="147">
                  <c:v>7.9825765374205092E-12</c:v>
                </c:pt>
                <c:pt idx="148">
                  <c:v>1.3413508584645726E-11</c:v>
                </c:pt>
                <c:pt idx="149">
                  <c:v>2.2556487650437892E-9</c:v>
                </c:pt>
                <c:pt idx="150">
                  <c:v>5.9422538030425335E-9</c:v>
                </c:pt>
                <c:pt idx="151">
                  <c:v>1.3275004924574683E-10</c:v>
                </c:pt>
                <c:pt idx="152">
                  <c:v>3.5712002141396112E-10</c:v>
                </c:pt>
                <c:pt idx="153">
                  <c:v>2.637536616594909E-10</c:v>
                </c:pt>
                <c:pt idx="154">
                  <c:v>4.6858915703992256E-11</c:v>
                </c:pt>
                <c:pt idx="155">
                  <c:v>1.6750007148576309E-11</c:v>
                </c:pt>
                <c:pt idx="156">
                  <c:v>5.0171585681243952E-12</c:v>
                </c:pt>
                <c:pt idx="157">
                  <c:v>2.1739613913353391E-11</c:v>
                </c:pt>
                <c:pt idx="158">
                  <c:v>5.1103382706165237E-11</c:v>
                </c:pt>
                <c:pt idx="159">
                  <c:v>1.4891898637958256E-8</c:v>
                </c:pt>
                <c:pt idx="160">
                  <c:v>1.1118021401248145E-8</c:v>
                </c:pt>
                <c:pt idx="161">
                  <c:v>1.2196289769911337E-8</c:v>
                </c:pt>
                <c:pt idx="162">
                  <c:v>1.4545639487780897E-8</c:v>
                </c:pt>
                <c:pt idx="163">
                  <c:v>3.7176566650146018E-8</c:v>
                </c:pt>
                <c:pt idx="164">
                  <c:v>2.1334279725367994E-8</c:v>
                </c:pt>
                <c:pt idx="165">
                  <c:v>1.828943313380889E-8</c:v>
                </c:pt>
                <c:pt idx="166">
                  <c:v>1.1097717459682187E-8</c:v>
                </c:pt>
                <c:pt idx="167">
                  <c:v>1.4356524902461804E-9</c:v>
                </c:pt>
                <c:pt idx="168">
                  <c:v>1.7233752279601688E-9</c:v>
                </c:pt>
                <c:pt idx="169">
                  <c:v>1.6864756686301687E-9</c:v>
                </c:pt>
                <c:pt idx="173">
                  <c:v>2.3545622212055691E-11</c:v>
                </c:pt>
                <c:pt idx="174">
                  <c:v>6.0479931564299848E-11</c:v>
                </c:pt>
                <c:pt idx="175">
                  <c:v>9.2787920812841952E-11</c:v>
                </c:pt>
                <c:pt idx="176">
                  <c:v>3.6219253180322593E-9</c:v>
                </c:pt>
                <c:pt idx="177">
                  <c:v>1.8521066853483036E-8</c:v>
                </c:pt>
                <c:pt idx="178">
                  <c:v>3.7288163864425523E-8</c:v>
                </c:pt>
                <c:pt idx="179">
                  <c:v>7.5525152264669134E-10</c:v>
                </c:pt>
                <c:pt idx="181">
                  <c:v>2.4509935329216168E-8</c:v>
                </c:pt>
                <c:pt idx="182">
                  <c:v>7.5768948492127931E-9</c:v>
                </c:pt>
                <c:pt idx="184">
                  <c:v>2.280395745167622E-9</c:v>
                </c:pt>
                <c:pt idx="185">
                  <c:v>2.3530729345381072E-10</c:v>
                </c:pt>
                <c:pt idx="188">
                  <c:v>2.9041090014869592E-9</c:v>
                </c:pt>
                <c:pt idx="191">
                  <c:v>8.5782912043921779E-11</c:v>
                </c:pt>
                <c:pt idx="192">
                  <c:v>1.7809386398007659E-10</c:v>
                </c:pt>
                <c:pt idx="194">
                  <c:v>3.5122343906872103E-11</c:v>
                </c:pt>
                <c:pt idx="195">
                  <c:v>4.0741918931971712E-11</c:v>
                </c:pt>
                <c:pt idx="196">
                  <c:v>2.3098836211826837E-9</c:v>
                </c:pt>
                <c:pt idx="197">
                  <c:v>1.8632713710651309E-10</c:v>
                </c:pt>
                <c:pt idx="198">
                  <c:v>4.9419495914192652E-9</c:v>
                </c:pt>
                <c:pt idx="200">
                  <c:v>6.7762543368028999E-11</c:v>
                </c:pt>
                <c:pt idx="203">
                  <c:v>1.5414117007892248E-10</c:v>
                </c:pt>
                <c:pt idx="205">
                  <c:v>1.0643435383227461E-11</c:v>
                </c:pt>
                <c:pt idx="206">
                  <c:v>8.4482268354367347E-11</c:v>
                </c:pt>
                <c:pt idx="207">
                  <c:v>4.3904170955813003E-11</c:v>
                </c:pt>
                <c:pt idx="208">
                  <c:v>2.1286870766454917E-10</c:v>
                </c:pt>
                <c:pt idx="210">
                  <c:v>1.2591918773113874E-11</c:v>
                </c:pt>
                <c:pt idx="212">
                  <c:v>2.1788263944489191E-11</c:v>
                </c:pt>
                <c:pt idx="213">
                  <c:v>7.2627546481630527E-10</c:v>
                </c:pt>
                <c:pt idx="215">
                  <c:v>1.2907151117719809E-9</c:v>
                </c:pt>
                <c:pt idx="217">
                  <c:v>3.5723022862735168E-11</c:v>
                </c:pt>
                <c:pt idx="220">
                  <c:v>3.467555790664336E-11</c:v>
                </c:pt>
                <c:pt idx="221">
                  <c:v>9.2708095047468416E-12</c:v>
                </c:pt>
                <c:pt idx="222">
                  <c:v>2.4722158679324826E-11</c:v>
                </c:pt>
                <c:pt idx="223">
                  <c:v>2.0231959377025887E-11</c:v>
                </c:pt>
                <c:pt idx="224">
                  <c:v>1.0990935605627592E-11</c:v>
                </c:pt>
                <c:pt idx="225">
                  <c:v>2.1981871211255106E-9</c:v>
                </c:pt>
                <c:pt idx="226">
                  <c:v>2.0858700849568817E-10</c:v>
                </c:pt>
                <c:pt idx="228">
                  <c:v>3.0351066567540178E-9</c:v>
                </c:pt>
                <c:pt idx="229">
                  <c:v>3.4456136337641816E-9</c:v>
                </c:pt>
                <c:pt idx="230">
                  <c:v>1.878337987850629E-9</c:v>
                </c:pt>
                <c:pt idx="231">
                  <c:v>2.6440299064648867E-9</c:v>
                </c:pt>
                <c:pt idx="232">
                  <c:v>6.5801649255913854E-12</c:v>
                </c:pt>
                <c:pt idx="233">
                  <c:v>2.9909840570870082E-12</c:v>
                </c:pt>
                <c:pt idx="238">
                  <c:v>1.7871440009150492E-10</c:v>
                </c:pt>
                <c:pt idx="239">
                  <c:v>3.2168592016470851E-11</c:v>
                </c:pt>
                <c:pt idx="240">
                  <c:v>1.1199435739067695E-8</c:v>
                </c:pt>
                <c:pt idx="241">
                  <c:v>3.500071882903213E-11</c:v>
                </c:pt>
                <c:pt idx="242">
                  <c:v>1.8390208198304943E-11</c:v>
                </c:pt>
                <c:pt idx="243">
                  <c:v>1.4237580540623126E-9</c:v>
                </c:pt>
                <c:pt idx="244">
                  <c:v>7.8899925495953151E-9</c:v>
                </c:pt>
                <c:pt idx="246">
                  <c:v>1.1588884202600444E-10</c:v>
                </c:pt>
                <c:pt idx="247">
                  <c:v>6.9415651568875183E-10</c:v>
                </c:pt>
                <c:pt idx="248">
                  <c:v>5.2050569026650696E-12</c:v>
                </c:pt>
                <c:pt idx="249">
                  <c:v>7.1671920870030257E-10</c:v>
                </c:pt>
                <c:pt idx="251">
                  <c:v>5.3430641338468547E-11</c:v>
                </c:pt>
                <c:pt idx="252">
                  <c:v>2.8420553903440458E-11</c:v>
                </c:pt>
                <c:pt idx="253">
                  <c:v>5.6841107806881145E-12</c:v>
                </c:pt>
                <c:pt idx="254">
                  <c:v>2.6598659880285378E-9</c:v>
                </c:pt>
                <c:pt idx="255">
                  <c:v>6.7613614701286026E-10</c:v>
                </c:pt>
                <c:pt idx="257">
                  <c:v>3.2592045858909874E-9</c:v>
                </c:pt>
                <c:pt idx="259">
                  <c:v>5.3376034160662551E-9</c:v>
                </c:pt>
                <c:pt idx="260">
                  <c:v>7.7492549595233065E-12</c:v>
                </c:pt>
                <c:pt idx="261">
                  <c:v>6.5826470700370896E-12</c:v>
                </c:pt>
                <c:pt idx="262">
                  <c:v>1.0577569198215917E-8</c:v>
                </c:pt>
                <c:pt idx="263">
                  <c:v>3.1870734682985111E-12</c:v>
                </c:pt>
                <c:pt idx="264">
                  <c:v>6.9053258479800767E-12</c:v>
                </c:pt>
                <c:pt idx="265">
                  <c:v>2.6310731124582478E-10</c:v>
                </c:pt>
                <c:pt idx="266">
                  <c:v>7.210877829247596E-9</c:v>
                </c:pt>
                <c:pt idx="268">
                  <c:v>1.4456009251846115E-11</c:v>
                </c:pt>
                <c:pt idx="269">
                  <c:v>2.3232872011895724E-11</c:v>
                </c:pt>
                <c:pt idx="271">
                  <c:v>5.0139317803450008E-12</c:v>
                </c:pt>
                <c:pt idx="272">
                  <c:v>1.8070011564807653E-9</c:v>
                </c:pt>
                <c:pt idx="273">
                  <c:v>3.0927519793613067E-11</c:v>
                </c:pt>
                <c:pt idx="274">
                  <c:v>3.7638741945938149E-9</c:v>
                </c:pt>
                <c:pt idx="275">
                  <c:v>2.2326392860320412E-10</c:v>
                </c:pt>
                <c:pt idx="276">
                  <c:v>1.679418931971012E-11</c:v>
                </c:pt>
                <c:pt idx="277">
                  <c:v>1.7603368409013298E-11</c:v>
                </c:pt>
                <c:pt idx="278">
                  <c:v>3.8721453353159095E-12</c:v>
                </c:pt>
                <c:pt idx="279">
                  <c:v>9.6307204493754618E-11</c:v>
                </c:pt>
                <c:pt idx="281">
                  <c:v>7.5531655483117705E-12</c:v>
                </c:pt>
                <c:pt idx="283">
                  <c:v>2.4932644528321568E-11</c:v>
                </c:pt>
                <c:pt idx="284">
                  <c:v>6.6720042700828104E-11</c:v>
                </c:pt>
                <c:pt idx="285">
                  <c:v>2.2397382191467803E-10</c:v>
                </c:pt>
                <c:pt idx="287">
                  <c:v>2.2160585611346461E-10</c:v>
                </c:pt>
                <c:pt idx="289">
                  <c:v>4.077666895421206E-11</c:v>
                </c:pt>
                <c:pt idx="290">
                  <c:v>1.6090997798238868E-11</c:v>
                </c:pt>
                <c:pt idx="292">
                  <c:v>3.5487219140392261E-12</c:v>
                </c:pt>
                <c:pt idx="296">
                  <c:v>9.7121347871949801E-12</c:v>
                </c:pt>
                <c:pt idx="297">
                  <c:v>1.5087466798836164E-11</c:v>
                </c:pt>
                <c:pt idx="298">
                  <c:v>2.7476097941846047E-11</c:v>
                </c:pt>
                <c:pt idx="300">
                  <c:v>4.1948241132589091E-11</c:v>
                </c:pt>
                <c:pt idx="301">
                  <c:v>8.3251124709292964E-11</c:v>
                </c:pt>
                <c:pt idx="302">
                  <c:v>6.544918474462217E-11</c:v>
                </c:pt>
                <c:pt idx="303">
                  <c:v>8.7570056044837333E-11</c:v>
                </c:pt>
                <c:pt idx="304">
                  <c:v>2.1098227788580489E-11</c:v>
                </c:pt>
                <c:pt idx="306">
                  <c:v>1.2697310626278934E-11</c:v>
                </c:pt>
                <c:pt idx="307">
                  <c:v>3.5680826407158077E-11</c:v>
                </c:pt>
                <c:pt idx="308">
                  <c:v>3.0169224665447024E-11</c:v>
                </c:pt>
                <c:pt idx="309">
                  <c:v>3.3995450328517206E-11</c:v>
                </c:pt>
                <c:pt idx="311">
                  <c:v>4.8650031136020856E-11</c:v>
                </c:pt>
                <c:pt idx="312">
                  <c:v>5.6771607762401033E-10</c:v>
                </c:pt>
                <c:pt idx="313">
                  <c:v>3.9917846975994055E-9</c:v>
                </c:pt>
                <c:pt idx="315">
                  <c:v>2.5201212557348083E-11</c:v>
                </c:pt>
                <c:pt idx="316">
                  <c:v>5.6717000584595434E-10</c:v>
                </c:pt>
                <c:pt idx="317">
                  <c:v>2.2637157344924058E-9</c:v>
                </c:pt>
                <c:pt idx="318">
                  <c:v>4.6078529490259023E-10</c:v>
                </c:pt>
                <c:pt idx="319">
                  <c:v>8.1315052041634634E-11</c:v>
                </c:pt>
                <c:pt idx="320">
                  <c:v>3.8314381664061862E-10</c:v>
                </c:pt>
                <c:pt idx="321">
                  <c:v>1.8935088547028439E-11</c:v>
                </c:pt>
                <c:pt idx="322">
                  <c:v>1.7424654008921723E-10</c:v>
                </c:pt>
                <c:pt idx="323">
                  <c:v>6.9174883557640881E-10</c:v>
                </c:pt>
                <c:pt idx="324">
                  <c:v>6.4352076899616337E-10</c:v>
                </c:pt>
                <c:pt idx="325">
                  <c:v>3.2252984927625158E-9</c:v>
                </c:pt>
                <c:pt idx="326">
                  <c:v>8.6155233710779489E-12</c:v>
                </c:pt>
                <c:pt idx="327">
                  <c:v>7.7231924428433018E-10</c:v>
                </c:pt>
                <c:pt idx="328">
                  <c:v>4.5870029356819534E-10</c:v>
                </c:pt>
                <c:pt idx="329">
                  <c:v>6.3344326254655273E-10</c:v>
                </c:pt>
                <c:pt idx="330">
                  <c:v>8.9555771601409573E-10</c:v>
                </c:pt>
                <c:pt idx="331">
                  <c:v>1.7768679229097959E-10</c:v>
                </c:pt>
                <c:pt idx="332">
                  <c:v>3.0448465915590059E-11</c:v>
                </c:pt>
                <c:pt idx="333">
                  <c:v>2.353569363427273E-9</c:v>
                </c:pt>
                <c:pt idx="334">
                  <c:v>1.056648890541026E-11</c:v>
                </c:pt>
                <c:pt idx="335">
                  <c:v>2.454840856812478E-11</c:v>
                </c:pt>
                <c:pt idx="337">
                  <c:v>2.0929441966271698E-11</c:v>
                </c:pt>
                <c:pt idx="338">
                  <c:v>1.4768759452006285E-11</c:v>
                </c:pt>
                <c:pt idx="339">
                  <c:v>3.3757164461728624E-11</c:v>
                </c:pt>
                <c:pt idx="340">
                  <c:v>2.0924477677380307E-11</c:v>
                </c:pt>
                <c:pt idx="341">
                  <c:v>4.0585543831891521E-11</c:v>
                </c:pt>
                <c:pt idx="342">
                  <c:v>1.7573334461220073E-11</c:v>
                </c:pt>
                <c:pt idx="343">
                  <c:v>1.3720053423691522E-10</c:v>
                </c:pt>
                <c:pt idx="344">
                  <c:v>1.1113057112356708E-10</c:v>
                </c:pt>
                <c:pt idx="345">
                  <c:v>2.09641919885117E-11</c:v>
                </c:pt>
                <c:pt idx="346">
                  <c:v>4.0210740020588491E-12</c:v>
                </c:pt>
                <c:pt idx="347">
                  <c:v>1.7933990049182565E-11</c:v>
                </c:pt>
                <c:pt idx="348">
                  <c:v>2.89517328148239E-11</c:v>
                </c:pt>
                <c:pt idx="349">
                  <c:v>5.6295036028824045E-11</c:v>
                </c:pt>
                <c:pt idx="351">
                  <c:v>3.6537166240929948E-12</c:v>
                </c:pt>
                <c:pt idx="352">
                  <c:v>7.2280046259230761E-11</c:v>
                </c:pt>
                <c:pt idx="353">
                  <c:v>3.117573423818463E-11</c:v>
                </c:pt>
                <c:pt idx="354">
                  <c:v>1.9400440987711099E-11</c:v>
                </c:pt>
                <c:pt idx="355">
                  <c:v>2.760144623635468E-11</c:v>
                </c:pt>
                <c:pt idx="356">
                  <c:v>4.6669279868339694E-11</c:v>
                </c:pt>
                <c:pt idx="357">
                  <c:v>4.8041905746820111E-11</c:v>
                </c:pt>
                <c:pt idx="358">
                  <c:v>4.0270311487285433E-12</c:v>
                </c:pt>
                <c:pt idx="359">
                  <c:v>1.2836161786572352E-11</c:v>
                </c:pt>
                <c:pt idx="360">
                  <c:v>1.9283283769873338E-11</c:v>
                </c:pt>
                <c:pt idx="361">
                  <c:v>1.1693878912654167E-11</c:v>
                </c:pt>
                <c:pt idx="362">
                  <c:v>5.3574605716319653E-12</c:v>
                </c:pt>
                <c:pt idx="363">
                  <c:v>1.7578050535666947E-11</c:v>
                </c:pt>
                <c:pt idx="364">
                  <c:v>5.2728194460331051E-11</c:v>
                </c:pt>
                <c:pt idx="365">
                  <c:v>4.7716744824432375E-12</c:v>
                </c:pt>
                <c:pt idx="366">
                  <c:v>4.4857314422967718E-11</c:v>
                </c:pt>
                <c:pt idx="367">
                  <c:v>1.0372881638644426E-11</c:v>
                </c:pt>
                <c:pt idx="368">
                  <c:v>8.6875055600037273E-13</c:v>
                </c:pt>
                <c:pt idx="369">
                  <c:v>4.4723278622899141E-12</c:v>
                </c:pt>
                <c:pt idx="370">
                  <c:v>1.7424654008921739E-11</c:v>
                </c:pt>
                <c:pt idx="371" formatCode="0.000E+00">
                  <c:v>2.2825552108353734E-9</c:v>
                </c:pt>
                <c:pt idx="373" formatCode="0.000E+00">
                  <c:v>2.2730237761638258E-9</c:v>
                </c:pt>
                <c:pt idx="374">
                  <c:v>5.6997979335850423E-9</c:v>
                </c:pt>
                <c:pt idx="375">
                  <c:v>5.6997979335850423E-9</c:v>
                </c:pt>
                <c:pt idx="376">
                  <c:v>8.9861571797121488E-9</c:v>
                </c:pt>
                <c:pt idx="377">
                  <c:v>8.9861571797121488E-9</c:v>
                </c:pt>
                <c:pt idx="378">
                  <c:v>6.6361621042867415E-10</c:v>
                </c:pt>
                <c:pt idx="379">
                  <c:v>1.7589468400117232E-9</c:v>
                </c:pt>
                <c:pt idx="380">
                  <c:v>1.998026993023013E-9</c:v>
                </c:pt>
                <c:pt idx="381">
                  <c:v>3.5332085112534886E-9</c:v>
                </c:pt>
                <c:pt idx="382">
                  <c:v>4.8239980873588275E-9</c:v>
                </c:pt>
                <c:pt idx="383">
                  <c:v>8.3124535342561557E-9</c:v>
                </c:pt>
                <c:pt idx="384">
                  <c:v>8.3124535342561557E-9</c:v>
                </c:pt>
                <c:pt idx="385">
                  <c:v>2.8033835798798229E-10</c:v>
                </c:pt>
                <c:pt idx="386">
                  <c:v>3.9251887621208756E-10</c:v>
                </c:pt>
                <c:pt idx="387">
                  <c:v>3.9734168287011133E-9</c:v>
                </c:pt>
                <c:pt idx="388">
                  <c:v>1.3171251286743845E-9</c:v>
                </c:pt>
                <c:pt idx="389">
                  <c:v>2.0342166590415484E-10</c:v>
                </c:pt>
                <c:pt idx="390">
                  <c:v>2.16649013655371E-10</c:v>
                </c:pt>
                <c:pt idx="391">
                  <c:v>8.2459320631108773E-10</c:v>
                </c:pt>
                <c:pt idx="392">
                  <c:v>3.4493864933216803E-9</c:v>
                </c:pt>
                <c:pt idx="393">
                  <c:v>2.6932260093789694E-9</c:v>
                </c:pt>
                <c:pt idx="394">
                  <c:v>2.6932260093789694E-9</c:v>
                </c:pt>
                <c:pt idx="395">
                  <c:v>1.8874722794108585E-9</c:v>
                </c:pt>
                <c:pt idx="396">
                  <c:v>1.8874722794108585E-9</c:v>
                </c:pt>
                <c:pt idx="397">
                  <c:v>4.4564421378373465E-11</c:v>
                </c:pt>
                <c:pt idx="398">
                  <c:v>4.4564421378373465E-11</c:v>
                </c:pt>
                <c:pt idx="399">
                  <c:v>4.7240173090854015E-11</c:v>
                </c:pt>
                <c:pt idx="400">
                  <c:v>4.7240173090854015E-11</c:v>
                </c:pt>
                <c:pt idx="401">
                  <c:v>6.607964943383372E-11</c:v>
                </c:pt>
                <c:pt idx="409">
                  <c:v>2.0771240007879855E-9</c:v>
                </c:pt>
                <c:pt idx="410">
                  <c:v>2.0769393292411852E-9</c:v>
                </c:pt>
                <c:pt idx="411">
                  <c:v>2.887262687133865E-10</c:v>
                </c:pt>
                <c:pt idx="412">
                  <c:v>6.4700073550905399E-10</c:v>
                </c:pt>
                <c:pt idx="413">
                  <c:v>2.8101846556610905E-11</c:v>
                </c:pt>
                <c:pt idx="414">
                  <c:v>5.1884736956232798E-10</c:v>
                </c:pt>
                <c:pt idx="415">
                  <c:v>5.1884736956232798E-10</c:v>
                </c:pt>
                <c:pt idx="416">
                  <c:v>1.2743081369858069E-10</c:v>
                </c:pt>
                <c:pt idx="417">
                  <c:v>6.9055740624246637E-11</c:v>
                </c:pt>
                <c:pt idx="418">
                  <c:v>1.3729733787029806E-10</c:v>
                </c:pt>
                <c:pt idx="419">
                  <c:v>8.0839969594725093E-11</c:v>
                </c:pt>
                <c:pt idx="420">
                  <c:v>9.419440314156311E-11</c:v>
                </c:pt>
                <c:pt idx="421">
                  <c:v>9.419440314156311E-11</c:v>
                </c:pt>
                <c:pt idx="423">
                  <c:v>2.5168944679553614E-11</c:v>
                </c:pt>
                <c:pt idx="424">
                  <c:v>5.5815982150801056E-11</c:v>
                </c:pt>
                <c:pt idx="425">
                  <c:v>3.35670321971867E-11</c:v>
                </c:pt>
                <c:pt idx="426">
                  <c:v>4.3047334693151887E-11</c:v>
                </c:pt>
                <c:pt idx="427">
                  <c:v>3.8515187149720359E-10</c:v>
                </c:pt>
                <c:pt idx="428">
                  <c:v>1.0675703261021665E-11</c:v>
                </c:pt>
                <c:pt idx="430">
                  <c:v>3.3340660623737497E-11</c:v>
                </c:pt>
                <c:pt idx="431">
                  <c:v>2.9331500915018287E-13</c:v>
                </c:pt>
                <c:pt idx="433">
                  <c:v>9.7856062627882456E-12</c:v>
                </c:pt>
                <c:pt idx="435">
                  <c:v>2.2363426455450387E-10</c:v>
                </c:pt>
                <c:pt idx="436">
                  <c:v>2.8518846823490884E-10</c:v>
                </c:pt>
                <c:pt idx="437">
                  <c:v>8.1543409330640706E-11</c:v>
                </c:pt>
                <c:pt idx="438">
                  <c:v>2.8105321558834783E-11</c:v>
                </c:pt>
                <c:pt idx="439">
                  <c:v>1.7366571828892006E-11</c:v>
                </c:pt>
                <c:pt idx="440">
                  <c:v>1.7366571828892006E-11</c:v>
                </c:pt>
                <c:pt idx="443">
                  <c:v>1.6522642717348745E-11</c:v>
                </c:pt>
                <c:pt idx="444">
                  <c:v>4.1162394201075893E-11</c:v>
                </c:pt>
                <c:pt idx="445">
                  <c:v>3.9143417908930984E-12</c:v>
                </c:pt>
                <c:pt idx="446">
                  <c:v>2.326265774524409E-11</c:v>
                </c:pt>
                <c:pt idx="448">
                  <c:v>5.9025394919111119E-11</c:v>
                </c:pt>
                <c:pt idx="449">
                  <c:v>3.2565735127785366E-11</c:v>
                </c:pt>
                <c:pt idx="450">
                  <c:v>1.4565223607457665E-12</c:v>
                </c:pt>
                <c:pt idx="451">
                  <c:v>1.4306584156214102E-11</c:v>
                </c:pt>
                <c:pt idx="453">
                  <c:v>1.266861703648649E-10</c:v>
                </c:pt>
                <c:pt idx="455">
                  <c:v>2.5207666132906682E-11</c:v>
                </c:pt>
                <c:pt idx="457">
                  <c:v>1.3569412077281042E-10</c:v>
                </c:pt>
                <c:pt idx="458">
                  <c:v>7.4633615622658013E-11</c:v>
                </c:pt>
                <c:pt idx="459">
                  <c:v>1.3569412077281042E-10</c:v>
                </c:pt>
                <c:pt idx="461">
                  <c:v>4.2135891252685385E-11</c:v>
                </c:pt>
                <c:pt idx="462">
                  <c:v>4.0647101014145173E-11</c:v>
                </c:pt>
                <c:pt idx="463">
                  <c:v>1.2067689866178839E-11</c:v>
                </c:pt>
                <c:pt idx="464">
                  <c:v>2.9886508413080253E-11</c:v>
                </c:pt>
                <c:pt idx="465">
                  <c:v>1.4916298117859511E-10</c:v>
                </c:pt>
                <c:pt idx="466">
                  <c:v>4.2347866388349198E-9</c:v>
                </c:pt>
                <c:pt idx="467">
                  <c:v>4.6617651263868933E-11</c:v>
                </c:pt>
                <c:pt idx="468">
                  <c:v>3.4998236684586375E-13</c:v>
                </c:pt>
                <c:pt idx="469">
                  <c:v>9.7995062716842429E-12</c:v>
                </c:pt>
                <c:pt idx="470">
                  <c:v>3.3950771728494452E-11</c:v>
                </c:pt>
                <c:pt idx="471">
                  <c:v>1.7699427399062533E-11</c:v>
                </c:pt>
                <c:pt idx="472">
                  <c:v>5.920510217698015E-11</c:v>
                </c:pt>
                <c:pt idx="473">
                  <c:v>8.2528324246700685E-11</c:v>
                </c:pt>
                <c:pt idx="474">
                  <c:v>4.0282225780624956E-11</c:v>
                </c:pt>
                <c:pt idx="475">
                  <c:v>3.1090348469252278E-11</c:v>
                </c:pt>
                <c:pt idx="476">
                  <c:v>1.3733208789253827E-10</c:v>
                </c:pt>
                <c:pt idx="479">
                  <c:v>1.2971686873308297E-10</c:v>
                </c:pt>
                <c:pt idx="480">
                  <c:v>3.914093576448525E-11</c:v>
                </c:pt>
                <c:pt idx="481">
                  <c:v>5.6258548505471432E-11</c:v>
                </c:pt>
                <c:pt idx="482">
                  <c:v>3.2788135270121458E-11</c:v>
                </c:pt>
                <c:pt idx="483">
                  <c:v>8.5782912043921757E-12</c:v>
                </c:pt>
                <c:pt idx="484">
                  <c:v>4.6244584953677877E-11</c:v>
                </c:pt>
                <c:pt idx="485">
                  <c:v>1.3729733787029823E-11</c:v>
                </c:pt>
                <c:pt idx="486">
                  <c:v>1.2044010208166738E-10</c:v>
                </c:pt>
                <c:pt idx="487">
                  <c:v>4.2478625757749837E-11</c:v>
                </c:pt>
                <c:pt idx="488">
                  <c:v>5.0223214285715009E-12</c:v>
                </c:pt>
                <c:pt idx="489">
                  <c:v>1.095717844116589E-11</c:v>
                </c:pt>
                <c:pt idx="490">
                  <c:v>1.6835889346398143E-11</c:v>
                </c:pt>
                <c:pt idx="491">
                  <c:v>9.338224547892407E-11</c:v>
                </c:pt>
                <c:pt idx="492">
                  <c:v>4.5613872050021884E-11</c:v>
                </c:pt>
                <c:pt idx="493">
                  <c:v>5.3031512511597241E-11</c:v>
                </c:pt>
                <c:pt idx="494">
                  <c:v>4.8329586288078699E-11</c:v>
                </c:pt>
                <c:pt idx="495">
                  <c:v>3.3705535857257708E-11</c:v>
                </c:pt>
                <c:pt idx="496">
                  <c:v>5.5901119705288662E-11</c:v>
                </c:pt>
                <c:pt idx="497">
                  <c:v>2.5048684781158508E-10</c:v>
                </c:pt>
                <c:pt idx="499">
                  <c:v>2.6951124391577086E-11</c:v>
                </c:pt>
                <c:pt idx="500">
                  <c:v>1.4050923278305381E-11</c:v>
                </c:pt>
                <c:pt idx="501">
                  <c:v>6.8498250981739058E-11</c:v>
                </c:pt>
                <c:pt idx="502">
                  <c:v>2.1500335188786384E-11</c:v>
                </c:pt>
                <c:pt idx="503">
                  <c:v>4.2273898483866823E-11</c:v>
                </c:pt>
                <c:pt idx="504">
                  <c:v>3.703508441674047E-11</c:v>
                </c:pt>
                <c:pt idx="505">
                  <c:v>5.1827176026536392E-12</c:v>
                </c:pt>
                <c:pt idx="506">
                  <c:v>4.0466400898497603E-12</c:v>
                </c:pt>
                <c:pt idx="507">
                  <c:v>1.8874474579664059E-11</c:v>
                </c:pt>
                <c:pt idx="508">
                  <c:v>1.1715721783776482E-13</c:v>
                </c:pt>
                <c:pt idx="509">
                  <c:v>3.2716153081195642E-11</c:v>
                </c:pt>
                <c:pt idx="510">
                  <c:v>3.1654788116207749E-12</c:v>
                </c:pt>
                <c:pt idx="511">
                  <c:v>2.6746843903694837E-11</c:v>
                </c:pt>
                <c:pt idx="512">
                  <c:v>1.5648984961779145E-10</c:v>
                </c:pt>
                <c:pt idx="513">
                  <c:v>1.0279056578596221E-11</c:v>
                </c:pt>
                <c:pt idx="514">
                  <c:v>1.0561524616518932E-11</c:v>
                </c:pt>
                <c:pt idx="515">
                  <c:v>1.5100125735509371E-11</c:v>
                </c:pt>
                <c:pt idx="516">
                  <c:v>1.9383065976591042E-11</c:v>
                </c:pt>
                <c:pt idx="517">
                  <c:v>1.4472887834076957E-11</c:v>
                </c:pt>
                <c:pt idx="518">
                  <c:v>8.9265857130150315E-11</c:v>
                </c:pt>
                <c:pt idx="519">
                  <c:v>9.2574059247399388E-12</c:v>
                </c:pt>
                <c:pt idx="520">
                  <c:v>4.0170529280567531E-11</c:v>
                </c:pt>
                <c:pt idx="521">
                  <c:v>5.5930160795303597E-12</c:v>
                </c:pt>
                <c:pt idx="522">
                  <c:v>1.7164773485455397E-11</c:v>
                </c:pt>
                <c:pt idx="523">
                  <c:v>2.0002609230241412E-11</c:v>
                </c:pt>
                <c:pt idx="525">
                  <c:v>2.1460620877654878E-11</c:v>
                </c:pt>
                <c:pt idx="526">
                  <c:v>3.2081716960870987E-11</c:v>
                </c:pt>
                <c:pt idx="527">
                  <c:v>3.1972502605259386E-11</c:v>
                </c:pt>
                <c:pt idx="528">
                  <c:v>2.2634675200478315E-11</c:v>
                </c:pt>
                <c:pt idx="529">
                  <c:v>1.5232175820021326E-11</c:v>
                </c:pt>
                <c:pt idx="530">
                  <c:v>2.1779576438929426E-11</c:v>
                </c:pt>
                <c:pt idx="531">
                  <c:v>9.4093131648176731E-12</c:v>
                </c:pt>
                <c:pt idx="532">
                  <c:v>7.2606001467842259E-11</c:v>
                </c:pt>
                <c:pt idx="533">
                  <c:v>5.3861541614244541E-11</c:v>
                </c:pt>
                <c:pt idx="534">
                  <c:v>1.6997725164258726E-11</c:v>
                </c:pt>
                <c:pt idx="535">
                  <c:v>2.5258301879599387E-12</c:v>
                </c:pt>
                <c:pt idx="536">
                  <c:v>2.31797541207572E-11</c:v>
                </c:pt>
                <c:pt idx="537">
                  <c:v>1.2168589037897227E-10</c:v>
                </c:pt>
                <c:pt idx="538">
                  <c:v>1.1261613457432798E-10</c:v>
                </c:pt>
                <c:pt idx="539">
                  <c:v>1.709897431834384E-10</c:v>
                </c:pt>
                <c:pt idx="540">
                  <c:v>3.2724592372311052E-12</c:v>
                </c:pt>
                <c:pt idx="541">
                  <c:v>7.8487889517964629E-12</c:v>
                </c:pt>
                <c:pt idx="542">
                  <c:v>8.0533176541234611E-12</c:v>
                </c:pt>
                <c:pt idx="543">
                  <c:v>4.960669924828867E-11</c:v>
                </c:pt>
                <c:pt idx="544">
                  <c:v>1.8963087136376101E-11</c:v>
                </c:pt>
                <c:pt idx="545">
                  <c:v>1.4684366540851886E-11</c:v>
                </c:pt>
                <c:pt idx="546">
                  <c:v>2.5140648232872331E-11</c:v>
                </c:pt>
                <c:pt idx="548">
                  <c:v>1.7849597138028225E-11</c:v>
                </c:pt>
                <c:pt idx="550">
                  <c:v>1.5091438229949276E-11</c:v>
                </c:pt>
                <c:pt idx="551">
                  <c:v>1.2851799296580401E-11</c:v>
                </c:pt>
                <c:pt idx="552">
                  <c:v>4.6984015784055934E-12</c:v>
                </c:pt>
                <c:pt idx="554">
                  <c:v>3.1625002382859278E-12</c:v>
                </c:pt>
                <c:pt idx="555">
                  <c:v>5.4016427427657752E-12</c:v>
                </c:pt>
                <c:pt idx="558">
                  <c:v>5.6495593300037796E-11</c:v>
                </c:pt>
                <c:pt idx="559">
                  <c:v>2.913839007714153E-11</c:v>
                </c:pt>
                <c:pt idx="562">
                  <c:v>3.592159441839238E-11</c:v>
                </c:pt>
                <c:pt idx="563">
                  <c:v>2.0864906210683081E-11</c:v>
                </c:pt>
                <c:pt idx="564">
                  <c:v>7.908608632938251E-12</c:v>
                </c:pt>
                <c:pt idx="567">
                  <c:v>5.1221532781781209E-11</c:v>
                </c:pt>
                <c:pt idx="573">
                  <c:v>1.8050551552353291E-10</c:v>
                </c:pt>
                <c:pt idx="575">
                  <c:v>1.9621351843379809E-12</c:v>
                </c:pt>
                <c:pt idx="577">
                  <c:v>3.4819522284494867E-12</c:v>
                </c:pt>
                <c:pt idx="578">
                  <c:v>3.35685214838542E-12</c:v>
                </c:pt>
                <c:pt idx="581">
                  <c:v>3.8628372936444958E-11</c:v>
                </c:pt>
                <c:pt idx="582">
                  <c:v>2.1219852866420611E-12</c:v>
                </c:pt>
                <c:pt idx="587">
                  <c:v>7.6733013394844265E-12</c:v>
                </c:pt>
                <c:pt idx="591">
                  <c:v>1.5170866852212132E-11</c:v>
                </c:pt>
                <c:pt idx="592">
                  <c:v>2.1412963704297118E-11</c:v>
                </c:pt>
                <c:pt idx="593">
                  <c:v>1.0922180204481302E-11</c:v>
                </c:pt>
                <c:pt idx="594">
                  <c:v>1.0299906591940225E-11</c:v>
                </c:pt>
                <c:pt idx="595">
                  <c:v>3.6823109281076392E-11</c:v>
                </c:pt>
                <c:pt idx="596">
                  <c:v>1.1792171832704497E-11</c:v>
                </c:pt>
                <c:pt idx="597">
                  <c:v>1.2321365028530964E-12</c:v>
                </c:pt>
                <c:pt idx="598">
                  <c:v>4.1352526465617552E-12</c:v>
                </c:pt>
                <c:pt idx="599">
                  <c:v>1.0901578405581867E-12</c:v>
                </c:pt>
                <c:pt idx="601">
                  <c:v>5.6545732617840767E-9</c:v>
                </c:pt>
                <c:pt idx="646">
                  <c:v>1.3886108887109896E-9</c:v>
                </c:pt>
                <c:pt idx="648">
                  <c:v>3.6709873851462668E-9</c:v>
                </c:pt>
                <c:pt idx="649">
                  <c:v>1.1661114605970732E-10</c:v>
                </c:pt>
                <c:pt idx="650">
                  <c:v>1.2549722317536803E-11</c:v>
                </c:pt>
                <c:pt idx="651">
                  <c:v>8.4889340043465043E-12</c:v>
                </c:pt>
                <c:pt idx="652">
                  <c:v>3.4238700484197515E-11</c:v>
                </c:pt>
                <c:pt idx="653">
                  <c:v>9.387470293695468E-12</c:v>
                </c:pt>
                <c:pt idx="654">
                  <c:v>1.1900889759426862E-10</c:v>
                </c:pt>
                <c:pt idx="655">
                  <c:v>3.7179048794591856E-10</c:v>
                </c:pt>
                <c:pt idx="656">
                  <c:v>2.2777894934995933E-10</c:v>
                </c:pt>
                <c:pt idx="657">
                  <c:v>1.8468147533900393E-10</c:v>
                </c:pt>
                <c:pt idx="658">
                  <c:v>3.77980956193533E-11</c:v>
                </c:pt>
                <c:pt idx="659">
                  <c:v>1.7222111022151347E-10</c:v>
                </c:pt>
                <c:pt idx="660">
                  <c:v>2.5854016546571057E-10</c:v>
                </c:pt>
                <c:pt idx="661">
                  <c:v>8.690980562227718E-11</c:v>
                </c:pt>
                <c:pt idx="662">
                  <c:v>4.7220315935288602E-11</c:v>
                </c:pt>
                <c:pt idx="663">
                  <c:v>4.362865292233852E-10</c:v>
                </c:pt>
                <c:pt idx="664">
                  <c:v>2.8792875570297933E-10</c:v>
                </c:pt>
                <c:pt idx="665">
                  <c:v>1.3721294495914436E-10</c:v>
                </c:pt>
                <c:pt idx="666">
                  <c:v>2.457323001258192E-11</c:v>
                </c:pt>
                <c:pt idx="667">
                  <c:v>4.8610316824889292E-11</c:v>
                </c:pt>
                <c:pt idx="668">
                  <c:v>8.3283392587087526E-12</c:v>
                </c:pt>
                <c:pt idx="669" formatCode="0.000E+00">
                  <c:v>6.0502270864311771E-11</c:v>
                </c:pt>
                <c:pt idx="670">
                  <c:v>1.1202662526846957E-11</c:v>
                </c:pt>
                <c:pt idx="671">
                  <c:v>3.2786645983454097E-12</c:v>
                </c:pt>
                <c:pt idx="672">
                  <c:v>3.4055021795214504E-12</c:v>
                </c:pt>
                <c:pt idx="673">
                  <c:v>8.9655057379238992E-12</c:v>
                </c:pt>
                <c:pt idx="675">
                  <c:v>2.9589643937372452E-9</c:v>
                </c:pt>
                <c:pt idx="676">
                  <c:v>3.6566951974278204E-9</c:v>
                </c:pt>
                <c:pt idx="678">
                  <c:v>3.2400920736589748E-9</c:v>
                </c:pt>
                <c:pt idx="679">
                  <c:v>5.9827624003966166E-9</c:v>
                </c:pt>
                <c:pt idx="680">
                  <c:v>3.0274219375500881E-9</c:v>
                </c:pt>
                <c:pt idx="682">
                  <c:v>3.0848091171350244E-10</c:v>
                </c:pt>
                <c:pt idx="683">
                  <c:v>5.4458745567882934E-9</c:v>
                </c:pt>
                <c:pt idx="684">
                  <c:v>9.2554202091834228E-9</c:v>
                </c:pt>
                <c:pt idx="685">
                  <c:v>6.3540415665866498E-9</c:v>
                </c:pt>
                <c:pt idx="686">
                  <c:v>6.6754296294179074E-9</c:v>
                </c:pt>
                <c:pt idx="687">
                  <c:v>3.4164236150825863E-10</c:v>
                </c:pt>
                <c:pt idx="688">
                  <c:v>4.783588775782622E-11</c:v>
                </c:pt>
                <c:pt idx="689">
                  <c:v>7.2915475237333931E-9</c:v>
                </c:pt>
                <c:pt idx="690">
                  <c:v>1.6360310470598894E-8</c:v>
                </c:pt>
                <c:pt idx="691">
                  <c:v>7.190276030348199E-10</c:v>
                </c:pt>
                <c:pt idx="692">
                  <c:v>4.4150647899272506E-8</c:v>
                </c:pt>
                <c:pt idx="693">
                  <c:v>2.6062516680011158E-11</c:v>
                </c:pt>
                <c:pt idx="695">
                  <c:v>7.4183851049094511E-10</c:v>
                </c:pt>
                <c:pt idx="697">
                  <c:v>9.0350057824038111E-10</c:v>
                </c:pt>
                <c:pt idx="698">
                  <c:v>7.809819283998749E-9</c:v>
                </c:pt>
                <c:pt idx="699">
                  <c:v>6.3711683632621548E-9</c:v>
                </c:pt>
                <c:pt idx="701">
                  <c:v>3.5097522462415086E-11</c:v>
                </c:pt>
                <c:pt idx="702">
                  <c:v>1.1782739683810831E-10</c:v>
                </c:pt>
                <c:pt idx="703">
                  <c:v>2.0055727121380118E-12</c:v>
                </c:pt>
                <c:pt idx="704">
                  <c:v>8.9803986045980823E-10</c:v>
                </c:pt>
                <c:pt idx="706">
                  <c:v>5.5103606694880264E-9</c:v>
                </c:pt>
                <c:pt idx="707">
                  <c:v>1.4992152452120562E-9</c:v>
                </c:pt>
                <c:pt idx="708">
                  <c:v>3.0805894715773134E-9</c:v>
                </c:pt>
                <c:pt idx="709">
                  <c:v>1.9168112267592099E-10</c:v>
                </c:pt>
                <c:pt idx="712">
                  <c:v>3.2665020905613912E-9</c:v>
                </c:pt>
                <c:pt idx="713">
                  <c:v>2.7998589347668817E-12</c:v>
                </c:pt>
                <c:pt idx="714">
                  <c:v>1.4535437874108969E-11</c:v>
                </c:pt>
                <c:pt idx="715">
                  <c:v>1.2956794006634046E-11</c:v>
                </c:pt>
                <c:pt idx="716">
                  <c:v>5.4954678028137861E-11</c:v>
                </c:pt>
                <c:pt idx="717">
                  <c:v>5.808218002973923E-11</c:v>
                </c:pt>
                <c:pt idx="718">
                  <c:v>5.8203805107578584E-9</c:v>
                </c:pt>
                <c:pt idx="719">
                  <c:v>9.4108024514851496E-9</c:v>
                </c:pt>
                <c:pt idx="720">
                  <c:v>1.4801027329800586E-8</c:v>
                </c:pt>
                <c:pt idx="721">
                  <c:v>4.0647597443034336E-9</c:v>
                </c:pt>
                <c:pt idx="722">
                  <c:v>5.2720748026993811E-10</c:v>
                </c:pt>
                <c:pt idx="723">
                  <c:v>1.0921435561147564E-11</c:v>
                </c:pt>
                <c:pt idx="725">
                  <c:v>1.0902819477804631E-10</c:v>
                </c:pt>
                <c:pt idx="726">
                  <c:v>5.6128813974664994E-9</c:v>
                </c:pt>
                <c:pt idx="727">
                  <c:v>9.1114558313318633E-12</c:v>
                </c:pt>
                <c:pt idx="728">
                  <c:v>4.2941098910874934E-9</c:v>
                </c:pt>
                <c:pt idx="729">
                  <c:v>7.4717512104923531E-11</c:v>
                </c:pt>
                <c:pt idx="731">
                  <c:v>8.4889340043465043E-12</c:v>
                </c:pt>
                <c:pt idx="732">
                  <c:v>5.0635746692592549E-11</c:v>
                </c:pt>
                <c:pt idx="733">
                  <c:v>2.9115554348240612E-11</c:v>
                </c:pt>
                <c:pt idx="734">
                  <c:v>1.1224257183524689E-8</c:v>
                </c:pt>
                <c:pt idx="735">
                  <c:v>4.9918406947781604E-10</c:v>
                </c:pt>
                <c:pt idx="737">
                  <c:v>3.336002135041426E-15</c:v>
                </c:pt>
                <c:pt idx="738">
                  <c:v>3.7113023752336075E-15</c:v>
                </c:pt>
                <c:pt idx="741">
                  <c:v>9.1740058713640136E-16</c:v>
                </c:pt>
                <c:pt idx="742">
                  <c:v>2.0850013344008963E-15</c:v>
                </c:pt>
                <c:pt idx="743">
                  <c:v>7.5060048038432842E-16</c:v>
                </c:pt>
                <c:pt idx="746">
                  <c:v>2.5134194657313519E-9</c:v>
                </c:pt>
                <c:pt idx="747">
                  <c:v>8.3643303531715578E-10</c:v>
                </c:pt>
                <c:pt idx="748">
                  <c:v>4.1203597798874381E-12</c:v>
                </c:pt>
                <c:pt idx="750">
                  <c:v>9.4539917648405726E-12</c:v>
                </c:pt>
                <c:pt idx="751">
                  <c:v>2.306423097463154E-8</c:v>
                </c:pt>
                <c:pt idx="752">
                  <c:v>8.5380804643715676E-13</c:v>
                </c:pt>
                <c:pt idx="753">
                  <c:v>1.7889311449159676E-11</c:v>
                </c:pt>
                <c:pt idx="754">
                  <c:v>3.4516700662117513E-12</c:v>
                </c:pt>
                <c:pt idx="755">
                  <c:v>4.036215083177735E-9</c:v>
                </c:pt>
                <c:pt idx="756">
                  <c:v>2.3034300456238408E-11</c:v>
                </c:pt>
                <c:pt idx="757">
                  <c:v>7.9428622262891089E-13</c:v>
                </c:pt>
                <c:pt idx="758">
                  <c:v>2.4225729790181544E-11</c:v>
                </c:pt>
                <c:pt idx="759">
                  <c:v>3.4551450684357417E-9</c:v>
                </c:pt>
                <c:pt idx="760">
                  <c:v>2.4468979945861721E-10</c:v>
                </c:pt>
                <c:pt idx="761">
                  <c:v>5.9012984196882728E-12</c:v>
                </c:pt>
                <c:pt idx="764">
                  <c:v>5.4766035050263758E-12</c:v>
                </c:pt>
                <c:pt idx="765">
                  <c:v>1.2080597017296537E-9</c:v>
                </c:pt>
                <c:pt idx="766">
                  <c:v>2.0653923932797221E-9</c:v>
                </c:pt>
                <c:pt idx="767">
                  <c:v>7.7939335595461439E-10</c:v>
                </c:pt>
                <c:pt idx="770">
                  <c:v>8.1315052041634634E-11</c:v>
                </c:pt>
                <c:pt idx="771">
                  <c:v>1.2745315299859195E-11</c:v>
                </c:pt>
                <c:pt idx="772">
                  <c:v>7.3868618704488508E-11</c:v>
                </c:pt>
                <c:pt idx="773">
                  <c:v>9.9449599362031109E-12</c:v>
                </c:pt>
                <c:pt idx="775">
                  <c:v>1.335269604572569E-13</c:v>
                </c:pt>
                <c:pt idx="777">
                  <c:v>1.5190724007777886E-9</c:v>
                </c:pt>
                <c:pt idx="778">
                  <c:v>1.1742032514901007E-12</c:v>
                </c:pt>
                <c:pt idx="780">
                  <c:v>5.0556318070329869E-10</c:v>
                </c:pt>
                <c:pt idx="782">
                  <c:v>1.1318578672461996E-10</c:v>
                </c:pt>
                <c:pt idx="783">
                  <c:v>4.5274314689847549E-10</c:v>
                </c:pt>
                <c:pt idx="784">
                  <c:v>8.9952914712723847E-10</c:v>
                </c:pt>
                <c:pt idx="785">
                  <c:v>2.4962182047225421E-11</c:v>
                </c:pt>
                <c:pt idx="786">
                  <c:v>1.6009831674864005E-11</c:v>
                </c:pt>
                <c:pt idx="788">
                  <c:v>9.6416418849366283E-13</c:v>
                </c:pt>
                <c:pt idx="789">
                  <c:v>6.2872718809969726E-12</c:v>
                </c:pt>
                <c:pt idx="790">
                  <c:v>2.5149087523987778E-9</c:v>
                </c:pt>
                <c:pt idx="791">
                  <c:v>1.7376003977785608E-9</c:v>
                </c:pt>
                <c:pt idx="792">
                  <c:v>1.6971910862023166E-8</c:v>
                </c:pt>
                <c:pt idx="793">
                  <c:v>2.498030170167916E-9</c:v>
                </c:pt>
                <c:pt idx="794">
                  <c:v>2.3143514811849734E-9</c:v>
                </c:pt>
                <c:pt idx="795">
                  <c:v>5.108253269282175E-10</c:v>
                </c:pt>
                <c:pt idx="796">
                  <c:v>1.1128694622364701E-8</c:v>
                </c:pt>
                <c:pt idx="797">
                  <c:v>1.2369270416333257E-8</c:v>
                </c:pt>
                <c:pt idx="798">
                  <c:v>1.2770633173205323E-9</c:v>
                </c:pt>
                <c:pt idx="799">
                  <c:v>2.7179481680582841E-9</c:v>
                </c:pt>
                <c:pt idx="800">
                  <c:v>5.435896336116598E-12</c:v>
                </c:pt>
                <c:pt idx="801">
                  <c:v>5.7620501162835723E-9</c:v>
                </c:pt>
                <c:pt idx="802">
                  <c:v>6.1969218231729039E-9</c:v>
                </c:pt>
                <c:pt idx="803">
                  <c:v>4.5299136134304705E-9</c:v>
                </c:pt>
                <c:pt idx="804">
                  <c:v>2.8432964625669233E-9</c:v>
                </c:pt>
                <c:pt idx="805">
                  <c:v>9.9007777650693659E-11</c:v>
                </c:pt>
                <c:pt idx="806">
                  <c:v>1.4552812885228917E-9</c:v>
                </c:pt>
                <c:pt idx="807">
                  <c:v>6.7439864590085797E-13</c:v>
                </c:pt>
                <c:pt idx="808">
                  <c:v>9.0511397213009705E-9</c:v>
                </c:pt>
                <c:pt idx="811">
                  <c:v>9.8690063161643054E-10</c:v>
                </c:pt>
                <c:pt idx="812">
                  <c:v>5.74517153405272E-9</c:v>
                </c:pt>
                <c:pt idx="813">
                  <c:v>3.5122343906872089E-12</c:v>
                </c:pt>
                <c:pt idx="814">
                  <c:v>5.1167422032864984E-8</c:v>
                </c:pt>
                <c:pt idx="815">
                  <c:v>1.3649312306988618E-9</c:v>
                </c:pt>
                <c:pt idx="817">
                  <c:v>2.4325015568010476E-12</c:v>
                </c:pt>
                <c:pt idx="819">
                  <c:v>4.4539351719471405E-11</c:v>
                </c:pt>
                <c:pt idx="821">
                  <c:v>3.1051627015898945E-10</c:v>
                </c:pt>
                <c:pt idx="823">
                  <c:v>3.2086681249762125E-11</c:v>
                </c:pt>
                <c:pt idx="824">
                  <c:v>5.2201235194505438E-10</c:v>
                </c:pt>
                <c:pt idx="825">
                  <c:v>6.5553434811342741E-11</c:v>
                </c:pt>
                <c:pt idx="826">
                  <c:v>3.1396645093853253E-9</c:v>
                </c:pt>
                <c:pt idx="827">
                  <c:v>7.5412512549724001E-13</c:v>
                </c:pt>
                <c:pt idx="828">
                  <c:v>1.78461221358042E-10</c:v>
                </c:pt>
                <c:pt idx="829">
                  <c:v>4.8982638491746648E-9</c:v>
                </c:pt>
                <c:pt idx="830">
                  <c:v>3.6598226994294321E-11</c:v>
                </c:pt>
                <c:pt idx="833">
                  <c:v>2.1763442500032025E-9</c:v>
                </c:pt>
                <c:pt idx="834">
                  <c:v>4.0126347109434087E-9</c:v>
                </c:pt>
                <c:pt idx="835">
                  <c:v>3.3980557461843059E-13</c:v>
                </c:pt>
                <c:pt idx="836">
                  <c:v>1.2152579206222371E-9</c:v>
                </c:pt>
                <c:pt idx="837">
                  <c:v>4.084616899869146E-9</c:v>
                </c:pt>
                <c:pt idx="838">
                  <c:v>4.253402722177801E-9</c:v>
                </c:pt>
                <c:pt idx="840">
                  <c:v>3.41791290175002E-9</c:v>
                </c:pt>
                <c:pt idx="841">
                  <c:v>3.7584631197021627E-10</c:v>
                </c:pt>
                <c:pt idx="842">
                  <c:v>1.1242128623534002E-10</c:v>
                </c:pt>
                <c:pt idx="843">
                  <c:v>2.0621656055002812E-9</c:v>
                </c:pt>
                <c:pt idx="845">
                  <c:v>1.895861927637371E-9</c:v>
                </c:pt>
                <c:pt idx="847">
                  <c:v>1.0564006760964465E-9</c:v>
                </c:pt>
                <c:pt idx="848">
                  <c:v>2.9487876015098223E-9</c:v>
                </c:pt>
                <c:pt idx="849">
                  <c:v>7.6087655838958031E-10</c:v>
                </c:pt>
                <c:pt idx="850">
                  <c:v>1.6908367964212895E-9</c:v>
                </c:pt>
                <c:pt idx="852">
                  <c:v>1.5119982891074852E-8</c:v>
                </c:pt>
                <c:pt idx="853">
                  <c:v>6.8283793701629006E-10</c:v>
                </c:pt>
                <c:pt idx="856">
                  <c:v>5.8141751496436418E-15</c:v>
                </c:pt>
                <c:pt idx="857">
                  <c:v>1.112000711680484E-15</c:v>
                </c:pt>
                <c:pt idx="858">
                  <c:v>1.8459211813895955E-15</c:v>
                </c:pt>
                <c:pt idx="859">
                  <c:v>1.9062869343094074E-16</c:v>
                </c:pt>
                <c:pt idx="860">
                  <c:v>1.5568009963526571E-9</c:v>
                </c:pt>
                <c:pt idx="861">
                  <c:v>8.7278155858020849E-11</c:v>
                </c:pt>
                <c:pt idx="862">
                  <c:v>1.2281849288955231E-10</c:v>
                </c:pt>
                <c:pt idx="863">
                  <c:v>2.7740446325314709E-10</c:v>
                </c:pt>
                <c:pt idx="864">
                  <c:v>8.5112733043578174E-11</c:v>
                </c:pt>
                <c:pt idx="865">
                  <c:v>3.3414628528219918E-9</c:v>
                </c:pt>
                <c:pt idx="866">
                  <c:v>1.16635967504164E-8</c:v>
                </c:pt>
                <c:pt idx="867">
                  <c:v>1.3554990818051401E-9</c:v>
                </c:pt>
                <c:pt idx="868">
                  <c:v>1.0402667371992911E-9</c:v>
                </c:pt>
                <c:pt idx="869">
                  <c:v>5.4219963272205841E-10</c:v>
                </c:pt>
                <c:pt idx="871">
                  <c:v>1.1571757405924869E-9</c:v>
                </c:pt>
                <c:pt idx="873">
                  <c:v>2.2897782511724287E-10</c:v>
                </c:pt>
                <c:pt idx="874">
                  <c:v>3.1086377038138945E-10</c:v>
                </c:pt>
                <c:pt idx="876">
                  <c:v>1.2003650539479333E-8</c:v>
                </c:pt>
                <c:pt idx="878">
                  <c:v>3.3278110583706056E-15</c:v>
                </c:pt>
                <c:pt idx="879">
                  <c:v>2.747733901406933E-16</c:v>
                </c:pt>
                <c:pt idx="880">
                  <c:v>3.2362199283236515E-10</c:v>
                </c:pt>
                <c:pt idx="882">
                  <c:v>1.7563654097881793E-9</c:v>
                </c:pt>
                <c:pt idx="883">
                  <c:v>3.9366810909045271E-12</c:v>
                </c:pt>
                <c:pt idx="884">
                  <c:v>9.8292920050327549E-10</c:v>
                </c:pt>
                <c:pt idx="885">
                  <c:v>1.5786438674749521E-9</c:v>
                </c:pt>
                <c:pt idx="886">
                  <c:v>9.5314346715469299E-9</c:v>
                </c:pt>
                <c:pt idx="887">
                  <c:v>2.0552156010522876E-9</c:v>
                </c:pt>
                <c:pt idx="889">
                  <c:v>5.9075037808025207E-9</c:v>
                </c:pt>
                <c:pt idx="892">
                  <c:v>6.7897075596986669E-11</c:v>
                </c:pt>
                <c:pt idx="894">
                  <c:v>1.565538144801589E-11</c:v>
                </c:pt>
                <c:pt idx="899">
                  <c:v>7.7740764039804716E-11</c:v>
                </c:pt>
                <c:pt idx="900">
                  <c:v>5.787367989629913E-10</c:v>
                </c:pt>
                <c:pt idx="903">
                  <c:v>1.3950396428253876E-10</c:v>
                </c:pt>
                <c:pt idx="904">
                  <c:v>4.7538030424340213E-9</c:v>
                </c:pt>
                <c:pt idx="905">
                  <c:v>4.503602882305939E-12</c:v>
                </c:pt>
                <c:pt idx="906">
                  <c:v>1.4585080763023313E-9</c:v>
                </c:pt>
                <c:pt idx="909">
                  <c:v>8.3752766101772027E-11</c:v>
                </c:pt>
                <c:pt idx="910">
                  <c:v>1.3344008540165702E-9</c:v>
                </c:pt>
                <c:pt idx="911">
                  <c:v>2.0016012810248438E-9</c:v>
                </c:pt>
                <c:pt idx="914">
                  <c:v>1.1306416164677985E-13</c:v>
                </c:pt>
                <c:pt idx="915">
                  <c:v>1.5730292567387467E-10</c:v>
                </c:pt>
                <c:pt idx="916">
                  <c:v>1.0767393676846348E-10</c:v>
                </c:pt>
                <c:pt idx="917">
                  <c:v>6.8258972257171816E-12</c:v>
                </c:pt>
                <c:pt idx="919">
                  <c:v>9.2832202269753561E-10</c:v>
                </c:pt>
                <c:pt idx="920">
                  <c:v>9.0101843379467482E-10</c:v>
                </c:pt>
                <c:pt idx="921">
                  <c:v>3.2764306683442552E-11</c:v>
                </c:pt>
                <c:pt idx="922">
                  <c:v>4.1501455132359884E-10</c:v>
                </c:pt>
                <c:pt idx="923">
                  <c:v>1.5754170796955325E-8</c:v>
                </c:pt>
                <c:pt idx="928">
                  <c:v>1.8417511787207892E-11</c:v>
                </c:pt>
                <c:pt idx="932">
                  <c:v>2.8668768348012014E-10</c:v>
                </c:pt>
                <c:pt idx="933">
                  <c:v>6.2550040032026684E-10</c:v>
                </c:pt>
                <c:pt idx="935">
                  <c:v>1.2527383017525317E-9</c:v>
                </c:pt>
                <c:pt idx="936">
                  <c:v>1.0128142196296761E-9</c:v>
                </c:pt>
                <c:pt idx="937">
                  <c:v>2.2311996422535266E-9</c:v>
                </c:pt>
                <c:pt idx="939">
                  <c:v>1.342740859354169E-10</c:v>
                </c:pt>
                <c:pt idx="940">
                  <c:v>2.1892514011209303E-9</c:v>
                </c:pt>
                <c:pt idx="943">
                  <c:v>6.2599682920941246E-10</c:v>
                </c:pt>
                <c:pt idx="948">
                  <c:v>6.9251830035457979E-11</c:v>
                </c:pt>
                <c:pt idx="949">
                  <c:v>1.1030749202536802E-9</c:v>
                </c:pt>
                <c:pt idx="950">
                  <c:v>1.0051443932924121E-10</c:v>
                </c:pt>
                <c:pt idx="951">
                  <c:v>4.5348779023219263E-10</c:v>
                </c:pt>
                <c:pt idx="954">
                  <c:v>2.8055678669920632E-10</c:v>
                </c:pt>
                <c:pt idx="955">
                  <c:v>4.9263120814112695E-11</c:v>
                </c:pt>
                <c:pt idx="957">
                  <c:v>6.7712900479114848E-11</c:v>
                </c:pt>
                <c:pt idx="958">
                  <c:v>1.7707618475733211E-9</c:v>
                </c:pt>
                <c:pt idx="959">
                  <c:v>3.3141096210301973E-10</c:v>
                </c:pt>
                <c:pt idx="961">
                  <c:v>1.4030693801072679E-9</c:v>
                </c:pt>
                <c:pt idx="964">
                  <c:v>1.0246292271912854E-9</c:v>
                </c:pt>
                <c:pt idx="965">
                  <c:v>1.2279168572953686E-10</c:v>
                </c:pt>
                <c:pt idx="966">
                  <c:v>1.8777422731836576E-11</c:v>
                </c:pt>
                <c:pt idx="969">
                  <c:v>7.7145049372832478E-10</c:v>
                </c:pt>
                <c:pt idx="971">
                  <c:v>4.9143481451829155E-8</c:v>
                </c:pt>
                <c:pt idx="972">
                  <c:v>2.4477915665866634E-8</c:v>
                </c:pt>
                <c:pt idx="973">
                  <c:v>6.1805396698312065E-13</c:v>
                </c:pt>
                <c:pt idx="975">
                  <c:v>6.9202187146544053E-10</c:v>
                </c:pt>
                <c:pt idx="978">
                  <c:v>2.3828586678867183E-12</c:v>
                </c:pt>
                <c:pt idx="979">
                  <c:v>3.9714311131445408E-11</c:v>
                </c:pt>
                <c:pt idx="983">
                  <c:v>7.071629525843032E-9</c:v>
                </c:pt>
                <c:pt idx="985">
                  <c:v>2.2637157344924128E-12</c:v>
                </c:pt>
                <c:pt idx="997">
                  <c:v>5.2363319226810952E-9</c:v>
                </c:pt>
                <c:pt idx="1000">
                  <c:v>7.5074940905106262E-11</c:v>
                </c:pt>
                <c:pt idx="1001">
                  <c:v>8.9878450379352759E-10</c:v>
                </c:pt>
                <c:pt idx="1010">
                  <c:v>1.6372224763938453E-11</c:v>
                </c:pt>
                <c:pt idx="1011">
                  <c:v>4.2196455577160535E-9</c:v>
                </c:pt>
                <c:pt idx="1013">
                  <c:v>2.8607955809092165E-10</c:v>
                </c:pt>
                <c:pt idx="1014">
                  <c:v>1.3403580006862938E-10</c:v>
                </c:pt>
                <c:pt idx="1015">
                  <c:v>1.0092399316278583E-10</c:v>
                </c:pt>
                <c:pt idx="1016">
                  <c:v>2.9959483459784096E-11</c:v>
                </c:pt>
                <c:pt idx="1017">
                  <c:v>6.694343570094263E-11</c:v>
                </c:pt>
                <c:pt idx="1018">
                  <c:v>4.2196455577160732E-11</c:v>
                </c:pt>
                <c:pt idx="1019">
                  <c:v>5.8082180029739269E-11</c:v>
                </c:pt>
                <c:pt idx="1020">
                  <c:v>2.9416514362283802E-8</c:v>
                </c:pt>
                <c:pt idx="1021">
                  <c:v>1.1211052175073485E-8</c:v>
                </c:pt>
                <c:pt idx="1022">
                  <c:v>3.3335199905956983E-11</c:v>
                </c:pt>
                <c:pt idx="1023">
                  <c:v>3.9356634116817613E-9</c:v>
                </c:pt>
                <c:pt idx="1024">
                  <c:v>1.4535437874108917E-9</c:v>
                </c:pt>
                <c:pt idx="1025">
                  <c:v>1.1616436005947786E-11</c:v>
                </c:pt>
                <c:pt idx="1026">
                  <c:v>3.8522881797501878E-11</c:v>
                </c:pt>
                <c:pt idx="1027">
                  <c:v>1.8070011564807691E-10</c:v>
                </c:pt>
                <c:pt idx="1028">
                  <c:v>2.1510263766569162E-10</c:v>
                </c:pt>
                <c:pt idx="1029">
                  <c:v>4.6416101134877102E-11</c:v>
                </c:pt>
                <c:pt idx="1030">
                  <c:v>5.3986641694308774E-11</c:v>
                </c:pt>
                <c:pt idx="1031">
                  <c:v>7.7293978039575792E-11</c:v>
                </c:pt>
                <c:pt idx="1032">
                  <c:v>6.9624151702315036E-11</c:v>
                </c:pt>
                <c:pt idx="1033">
                  <c:v>1.2616740217571059E-10</c:v>
                </c:pt>
                <c:pt idx="1085">
                  <c:v>2.1445728010980613E-11</c:v>
                </c:pt>
                <c:pt idx="1086">
                  <c:v>2.4078786838995231E-10</c:v>
                </c:pt>
                <c:pt idx="1087">
                  <c:v>6.4515898433033197E-11</c:v>
                </c:pt>
                <c:pt idx="1088">
                  <c:v>3.0748060750187773E-10</c:v>
                </c:pt>
                <c:pt idx="1089">
                  <c:v>3.3575967917191493E-11</c:v>
                </c:pt>
                <c:pt idx="1090">
                  <c:v>3.1520752316138897E-10</c:v>
                </c:pt>
                <c:pt idx="1091">
                  <c:v>1.7610814842350422E-11</c:v>
                </c:pt>
                <c:pt idx="1092">
                  <c:v>8.7234966544666189E-11</c:v>
                </c:pt>
                <c:pt idx="1093">
                  <c:v>1.0095377889613432E-10</c:v>
                </c:pt>
                <c:pt idx="1094">
                  <c:v>9.6297275915972251E-11</c:v>
                </c:pt>
                <c:pt idx="1095">
                  <c:v>1.364782302032123E-10</c:v>
                </c:pt>
                <c:pt idx="1096">
                  <c:v>7.7331210206261628E-11</c:v>
                </c:pt>
                <c:pt idx="1097">
                  <c:v>7.6333388139083971E-11</c:v>
                </c:pt>
                <c:pt idx="1098">
                  <c:v>1.0082222524051067E-10</c:v>
                </c:pt>
                <c:pt idx="1099">
                  <c:v>1.6843832208624334E-10</c:v>
                </c:pt>
                <c:pt idx="1100">
                  <c:v>1.2692693837609873E-10</c:v>
                </c:pt>
                <c:pt idx="1101">
                  <c:v>3.2339859983225331E-11</c:v>
                </c:pt>
                <c:pt idx="1102">
                  <c:v>1.308214230114268E-10</c:v>
                </c:pt>
                <c:pt idx="1103">
                  <c:v>6.2550040032026763E-12</c:v>
                </c:pt>
                <c:pt idx="1104">
                  <c:v>7.5084869482888849E-11</c:v>
                </c:pt>
                <c:pt idx="1105">
                  <c:v>2.2776157433884057E-11</c:v>
                </c:pt>
                <c:pt idx="1106">
                  <c:v>2.686673148042292E-11</c:v>
                </c:pt>
                <c:pt idx="1107">
                  <c:v>4.3189313355447031E-11</c:v>
                </c:pt>
                <c:pt idx="1108">
                  <c:v>3.7678952685959093E-11</c:v>
                </c:pt>
                <c:pt idx="1109">
                  <c:v>2.2264835678066759E-11</c:v>
                </c:pt>
                <c:pt idx="1110">
                  <c:v>8.3678053553955744E-11</c:v>
                </c:pt>
                <c:pt idx="1111">
                  <c:v>5.4234856138880012E-12</c:v>
                </c:pt>
                <c:pt idx="1112">
                  <c:v>2.0969156277403126E-11</c:v>
                </c:pt>
                <c:pt idx="1113">
                  <c:v>7.4712547816032425E-11</c:v>
                </c:pt>
                <c:pt idx="1114">
                  <c:v>6.3294683365741324E-12</c:v>
                </c:pt>
                <c:pt idx="1115">
                  <c:v>2.7105017347211657E-11</c:v>
                </c:pt>
                <c:pt idx="1116">
                  <c:v>2.9872608404184276E-11</c:v>
                </c:pt>
                <c:pt idx="1117">
                  <c:v>3.8937399919936537E-11</c:v>
                </c:pt>
                <c:pt idx="1118">
                  <c:v>5.6036893006469532E-11</c:v>
                </c:pt>
                <c:pt idx="1119">
                  <c:v>5.0883961137164642E-11</c:v>
                </c:pt>
                <c:pt idx="1120">
                  <c:v>3.9689489686988231E-10</c:v>
                </c:pt>
                <c:pt idx="1121">
                  <c:v>2.0557120299414427E-11</c:v>
                </c:pt>
                <c:pt idx="1122">
                  <c:v>2.4930658812764909E-11</c:v>
                </c:pt>
                <c:pt idx="1123">
                  <c:v>7.0569848736132582E-11</c:v>
                </c:pt>
                <c:pt idx="1124">
                  <c:v>6.3542897810312936E-12</c:v>
                </c:pt>
                <c:pt idx="1125">
                  <c:v>2.5298016190730642E-10</c:v>
                </c:pt>
                <c:pt idx="1126">
                  <c:v>1.370143734034874E-11</c:v>
                </c:pt>
                <c:pt idx="1127">
                  <c:v>8.0927837508103065E-12</c:v>
                </c:pt>
                <c:pt idx="1128">
                  <c:v>6.5284370353426781E-11</c:v>
                </c:pt>
                <c:pt idx="1129">
                  <c:v>9.1342915602323855E-11</c:v>
                </c:pt>
                <c:pt idx="1130">
                  <c:v>2.3766036638835046E-11</c:v>
                </c:pt>
                <c:pt idx="1131">
                  <c:v>6.515629170002796E-12</c:v>
                </c:pt>
                <c:pt idx="1132">
                  <c:v>2.3456265012010031E-11</c:v>
                </c:pt>
                <c:pt idx="1133">
                  <c:v>1.1713239639330766E-11</c:v>
                </c:pt>
                <c:pt idx="1134">
                  <c:v>2.7844696392034656E-11</c:v>
                </c:pt>
                <c:pt idx="1135">
                  <c:v>1.7469332608944567E-11</c:v>
                </c:pt>
                <c:pt idx="1136">
                  <c:v>1.215257920622241E-11</c:v>
                </c:pt>
                <c:pt idx="1137">
                  <c:v>1.1601543139273546E-11</c:v>
                </c:pt>
                <c:pt idx="1138">
                  <c:v>2.3294677408594021E-10</c:v>
                </c:pt>
                <c:pt idx="1139">
                  <c:v>1.2487668706393845E-11</c:v>
                </c:pt>
                <c:pt idx="1140">
                  <c:v>1.7633154142361874E-11</c:v>
                </c:pt>
                <c:pt idx="1141">
                  <c:v>9.4778203515194657E-11</c:v>
                </c:pt>
                <c:pt idx="1142">
                  <c:v>5.3614320027451316E-11</c:v>
                </c:pt>
                <c:pt idx="1143">
                  <c:v>4.0210740020588508E-12</c:v>
                </c:pt>
                <c:pt idx="1144">
                  <c:v>6.515629170002792E-12</c:v>
                </c:pt>
                <c:pt idx="1145">
                  <c:v>1.8918904965242316E-11</c:v>
                </c:pt>
                <c:pt idx="1146">
                  <c:v>3.9317168020131004E-11</c:v>
                </c:pt>
                <c:pt idx="1147">
                  <c:v>1.1556864539250648E-11</c:v>
                </c:pt>
                <c:pt idx="1148">
                  <c:v>3.9555453886919689E-11</c:v>
                </c:pt>
                <c:pt idx="1149">
                  <c:v>1.0937321285600088E-10</c:v>
                </c:pt>
                <c:pt idx="1150">
                  <c:v>9.3614077770154624E-12</c:v>
                </c:pt>
                <c:pt idx="1151">
                  <c:v>1.6217835379414897E-10</c:v>
                </c:pt>
                <c:pt idx="1152">
                  <c:v>1.452054500743477E-11</c:v>
                </c:pt>
                <c:pt idx="1153">
                  <c:v>1.9435191009951121E-11</c:v>
                </c:pt>
                <c:pt idx="1154">
                  <c:v>9.9409885050899707E-12</c:v>
                </c:pt>
                <c:pt idx="1155">
                  <c:v>4.2692884466304004E-12</c:v>
                </c:pt>
                <c:pt idx="1156">
                  <c:v>1.0300899449718789E-12</c:v>
                </c:pt>
                <c:pt idx="1157">
                  <c:v>9.6083811493640505E-12</c:v>
                </c:pt>
                <c:pt idx="1158">
                  <c:v>2.5556159213084962E-10</c:v>
                </c:pt>
                <c:pt idx="1159">
                  <c:v>6.49825415888278E-11</c:v>
                </c:pt>
                <c:pt idx="1160">
                  <c:v>2.1128013521928979E-10</c:v>
                </c:pt>
                <c:pt idx="1161">
                  <c:v>1.2093007739525104E-10</c:v>
                </c:pt>
                <c:pt idx="1162">
                  <c:v>6.5156291700027956E-11</c:v>
                </c:pt>
                <c:pt idx="1163">
                  <c:v>1.0816912458538357E-10</c:v>
                </c:pt>
                <c:pt idx="1164">
                  <c:v>2.3235999513897287E-11</c:v>
                </c:pt>
                <c:pt idx="1165">
                  <c:v>2.151639466335006E-11</c:v>
                </c:pt>
                <c:pt idx="1166">
                  <c:v>3.5672387116042699E-11</c:v>
                </c:pt>
                <c:pt idx="1167">
                  <c:v>2.2699459170511369E-12</c:v>
                </c:pt>
                <c:pt idx="1168">
                  <c:v>1.2105294354531389E-12</c:v>
                </c:pt>
                <c:pt idx="1169">
                  <c:v>6.0409190447597195E-12</c:v>
                </c:pt>
                <c:pt idx="1170" formatCode="0.000E+00">
                  <c:v>6.3988690952763519E-11</c:v>
                </c:pt>
                <c:pt idx="1171">
                  <c:v>5.6121285917623852E-12</c:v>
                </c:pt>
                <c:pt idx="1172">
                  <c:v>1.531433480117442E-10</c:v>
                </c:pt>
                <c:pt idx="1173">
                  <c:v>4.1044740554348853E-12</c:v>
                </c:pt>
                <c:pt idx="1174">
                  <c:v>1.2060442004397332E-11</c:v>
                </c:pt>
                <c:pt idx="1175">
                  <c:v>9.9794617439985221E-12</c:v>
                </c:pt>
                <c:pt idx="1176">
                  <c:v>8.2871356609098068E-12</c:v>
                </c:pt>
                <c:pt idx="1177">
                  <c:v>4.870960260271774E-12</c:v>
                </c:pt>
                <c:pt idx="1178">
                  <c:v>1.6025320256205299E-11</c:v>
                </c:pt>
                <c:pt idx="1179">
                  <c:v>7.1307045636510147E-11</c:v>
                </c:pt>
                <c:pt idx="1180">
                  <c:v>5.0397460825804754E-12</c:v>
                </c:pt>
                <c:pt idx="1181">
                  <c:v>5.4316022262255107E-10</c:v>
                </c:pt>
                <c:pt idx="1182">
                  <c:v>7.0279437835984367E-11</c:v>
                </c:pt>
                <c:pt idx="1183">
                  <c:v>3.3589371497198233E-10</c:v>
                </c:pt>
                <c:pt idx="1184">
                  <c:v>6.2634184728736493E-12</c:v>
                </c:pt>
                <c:pt idx="1185">
                  <c:v>2.394425461003745E-11</c:v>
                </c:pt>
                <c:pt idx="1186">
                  <c:v>2.7463935434062107E-11</c:v>
                </c:pt>
                <c:pt idx="1187">
                  <c:v>1.4511807858985836E-11</c:v>
                </c:pt>
                <c:pt idx="1188">
                  <c:v>9.359893668903572E-12</c:v>
                </c:pt>
                <c:pt idx="1189">
                  <c:v>2.7174517391691512E-10</c:v>
                </c:pt>
                <c:pt idx="1190">
                  <c:v>1.0741207052944048E-10</c:v>
                </c:pt>
                <c:pt idx="1191">
                  <c:v>1.4412050473712512E-10</c:v>
                </c:pt>
                <c:pt idx="1192">
                  <c:v>2.159341560550067E-10</c:v>
                </c:pt>
                <c:pt idx="1193">
                  <c:v>1.1988310886804845E-11</c:v>
                </c:pt>
                <c:pt idx="1194">
                  <c:v>8.2215325832095704E-11</c:v>
                </c:pt>
                <c:pt idx="1195">
                  <c:v>1.3689523047009319E-10</c:v>
                </c:pt>
                <c:pt idx="1196">
                  <c:v>2.5911105868822484E-9</c:v>
                </c:pt>
                <c:pt idx="1197">
                  <c:v>1.9866587714616508E-10</c:v>
                </c:pt>
                <c:pt idx="1199">
                  <c:v>1.1104915678574759E-11</c:v>
                </c:pt>
                <c:pt idx="1200">
                  <c:v>5.2256090586755851E-11</c:v>
                </c:pt>
                <c:pt idx="1201">
                  <c:v>7.5953620038889718E-11</c:v>
                </c:pt>
                <c:pt idx="1202">
                  <c:v>4.9068024260679315E-11</c:v>
                </c:pt>
                <c:pt idx="1203">
                  <c:v>1.1275687216440026E-11</c:v>
                </c:pt>
                <c:pt idx="1204">
                  <c:v>2.9598678943154914E-11</c:v>
                </c:pt>
                <c:pt idx="1205">
                  <c:v>2.4014251083406678E-9</c:v>
                </c:pt>
                <c:pt idx="1206">
                  <c:v>1.629776043056688E-9</c:v>
                </c:pt>
                <c:pt idx="1207">
                  <c:v>9.9782206717756038E-10</c:v>
                </c:pt>
                <c:pt idx="1208">
                  <c:v>1.5675635746692864E-11</c:v>
                </c:pt>
                <c:pt idx="1209">
                  <c:v>1.3828324564413703E-11</c:v>
                </c:pt>
                <c:pt idx="1210">
                  <c:v>7.7481628159671976E-10</c:v>
                </c:pt>
                <c:pt idx="1212">
                  <c:v>2.7153170949458438E-12</c:v>
                </c:pt>
                <c:pt idx="1213">
                  <c:v>1.1506824507225025E-11</c:v>
                </c:pt>
                <c:pt idx="1214">
                  <c:v>1.5298846219833256E-10</c:v>
                </c:pt>
                <c:pt idx="1215">
                  <c:v>3.5885229900357055E-10</c:v>
                </c:pt>
                <c:pt idx="1216">
                  <c:v>2.1785781800043467E-9</c:v>
                </c:pt>
                <c:pt idx="1217">
                  <c:v>2.5323830492966229E-10</c:v>
                </c:pt>
                <c:pt idx="1218">
                  <c:v>5.2879853485963842E-11</c:v>
                </c:pt>
                <c:pt idx="1219">
                  <c:v>3.6279023218575596E-11</c:v>
                </c:pt>
                <c:pt idx="1220">
                  <c:v>2.9463873678308286E-10</c:v>
                </c:pt>
                <c:pt idx="1221">
                  <c:v>2.7652702519158752E-11</c:v>
                </c:pt>
                <c:pt idx="1222">
                  <c:v>1.1440402321857682E-9</c:v>
                </c:pt>
                <c:pt idx="1223">
                  <c:v>2.3656425140112272E-11</c:v>
                </c:pt>
                <c:pt idx="1224">
                  <c:v>3.5720540718289433E-10</c:v>
                </c:pt>
                <c:pt idx="1231">
                  <c:v>9.9707742384385867E-11</c:v>
                </c:pt>
                <c:pt idx="1232">
                  <c:v>1.5165902563320657E-10</c:v>
                </c:pt>
                <c:pt idx="1233">
                  <c:v>1.0648399672118807E-9</c:v>
                </c:pt>
                <c:pt idx="1234">
                  <c:v>2.5625957114898698E-11</c:v>
                </c:pt>
                <c:pt idx="1235">
                  <c:v>4.3783042306861946E-11</c:v>
                </c:pt>
                <c:pt idx="1236">
                  <c:v>7.0561806588128521E-10</c:v>
                </c:pt>
                <c:pt idx="1237">
                  <c:v>5.8045444291942304E-11</c:v>
                </c:pt>
                <c:pt idx="1238">
                  <c:v>2.2605882324908018E-11</c:v>
                </c:pt>
                <c:pt idx="1239">
                  <c:v>2.9979166865238623E-11</c:v>
                </c:pt>
                <c:pt idx="1240">
                  <c:v>5.0473414445843538E-12</c:v>
                </c:pt>
                <c:pt idx="1241">
                  <c:v>2.5962982687737861E-11</c:v>
                </c:pt>
                <c:pt idx="1242">
                  <c:v>1.2028372698158756E-11</c:v>
                </c:pt>
                <c:pt idx="1243">
                  <c:v>1.7883453588267856E-11</c:v>
                </c:pt>
                <c:pt idx="1244">
                  <c:v>1.7188353857689619E-11</c:v>
                </c:pt>
                <c:pt idx="1245">
                  <c:v>2.6551151635594558E-11</c:v>
                </c:pt>
                <c:pt idx="1246">
                  <c:v>2.204089660617437E-11</c:v>
                </c:pt>
                <c:pt idx="1247">
                  <c:v>1.1735876796675678E-10</c:v>
                </c:pt>
                <c:pt idx="1248">
                  <c:v>1.0150481496308365E-10</c:v>
                </c:pt>
                <c:pt idx="1249">
                  <c:v>4.1577905181287914E-11</c:v>
                </c:pt>
                <c:pt idx="1250">
                  <c:v>3.0805447929773081E-11</c:v>
                </c:pt>
                <c:pt idx="1251">
                  <c:v>1.2296469119740414E-11</c:v>
                </c:pt>
                <c:pt idx="1252">
                  <c:v>4.3713790476826901E-11</c:v>
                </c:pt>
                <c:pt idx="1253">
                  <c:v>5.1849515326547511E-11</c:v>
                </c:pt>
                <c:pt idx="1254">
                  <c:v>1.0398040654746061E-9</c:v>
                </c:pt>
                <c:pt idx="1255">
                  <c:v>2.8465331789241408E-11</c:v>
                </c:pt>
                <c:pt idx="1256">
                  <c:v>1.2259807846277234E-11</c:v>
                </c:pt>
                <c:pt idx="1257">
                  <c:v>2.4457065652522457E-10</c:v>
                </c:pt>
                <c:pt idx="1258">
                  <c:v>4.3334270591076735E-10</c:v>
                </c:pt>
                <c:pt idx="1259">
                  <c:v>5.8205790823135793E-12</c:v>
                </c:pt>
                <c:pt idx="1260">
                  <c:v>3.0846974206349749E-11</c:v>
                </c:pt>
                <c:pt idx="1261">
                  <c:v>7.6264880952382208E-11</c:v>
                </c:pt>
                <c:pt idx="1262">
                  <c:v>2.3790460940180806E-11</c:v>
                </c:pt>
                <c:pt idx="1263">
                  <c:v>9.3880660083624324E-11</c:v>
                </c:pt>
                <c:pt idx="1264">
                  <c:v>3.0580019571213104E-11</c:v>
                </c:pt>
                <c:pt idx="1265">
                  <c:v>3.1292891456022514E-10</c:v>
                </c:pt>
                <c:pt idx="1266">
                  <c:v>5.7569865416143161E-12</c:v>
                </c:pt>
                <c:pt idx="1267">
                  <c:v>2.2425008459148711E-11</c:v>
                </c:pt>
                <c:pt idx="1268">
                  <c:v>1.7222111022151344E-10</c:v>
                </c:pt>
                <c:pt idx="1269">
                  <c:v>1.1876331422280832E-9</c:v>
                </c:pt>
                <c:pt idx="1270">
                  <c:v>2.6030487088083662E-10</c:v>
                </c:pt>
                <c:pt idx="1271">
                  <c:v>1.9571708954465404E-9</c:v>
                </c:pt>
                <c:pt idx="1272">
                  <c:v>4.3785028022418718E-11</c:v>
                </c:pt>
                <c:pt idx="1273">
                  <c:v>1.839020819830494E-11</c:v>
                </c:pt>
                <c:pt idx="1274">
                  <c:v>9.3288916847764889E-11</c:v>
                </c:pt>
                <c:pt idx="1275">
                  <c:v>2.28406931894727E-11</c:v>
                </c:pt>
                <c:pt idx="1276">
                  <c:v>8.3400053376035743E-12</c:v>
                </c:pt>
                <c:pt idx="1277">
                  <c:v>2.7100053058320137E-11</c:v>
                </c:pt>
                <c:pt idx="1278">
                  <c:v>4.9136531447381318E-11</c:v>
                </c:pt>
                <c:pt idx="1279">
                  <c:v>1.2390865073010987E-11</c:v>
                </c:pt>
                <c:pt idx="1280">
                  <c:v>1.7173957419904461E-11</c:v>
                </c:pt>
                <c:pt idx="1281">
                  <c:v>1.4388991351811783E-11</c:v>
                </c:pt>
                <c:pt idx="1282">
                  <c:v>4.9861317625529935E-11</c:v>
                </c:pt>
                <c:pt idx="1283">
                  <c:v>4.7091244424111659E-11</c:v>
                </c:pt>
                <c:pt idx="1284">
                  <c:v>1.1795150406039352E-11</c:v>
                </c:pt>
                <c:pt idx="1285">
                  <c:v>6.7514328923457417E-12</c:v>
                </c:pt>
                <c:pt idx="1286">
                  <c:v>1.3756044518154374E-10</c:v>
                </c:pt>
                <c:pt idx="1287">
                  <c:v>4.1203597798874381E-12</c:v>
                </c:pt>
                <c:pt idx="1288">
                  <c:v>1.0911506983364627E-11</c:v>
                </c:pt>
                <c:pt idx="1289">
                  <c:v>1.5950260208166808E-11</c:v>
                </c:pt>
                <c:pt idx="1290">
                  <c:v>7.168433159225886E-12</c:v>
                </c:pt>
                <c:pt idx="1291">
                  <c:v>2.4473944234753347E-11</c:v>
                </c:pt>
                <c:pt idx="1292">
                  <c:v>1.7499118342293195E-11</c:v>
                </c:pt>
                <c:pt idx="1293">
                  <c:v>2.380376523441017E-12</c:v>
                </c:pt>
                <c:pt idx="1294">
                  <c:v>4.5870029356819598E-12</c:v>
                </c:pt>
                <c:pt idx="1297">
                  <c:v>3.3389807083762873E-11</c:v>
                </c:pt>
                <c:pt idx="1299">
                  <c:v>1.4098580451663114E-10</c:v>
                </c:pt>
                <c:pt idx="1300">
                  <c:v>3.9242703686759684E-10</c:v>
                </c:pt>
                <c:pt idx="1301">
                  <c:v>5.2921801727096729E-12</c:v>
                </c:pt>
                <c:pt idx="1302">
                  <c:v>8.8478520911968768E-10</c:v>
                </c:pt>
                <c:pt idx="1303">
                  <c:v>5.9981020530711431E-12</c:v>
                </c:pt>
                <c:pt idx="1304">
                  <c:v>2.3836033112204468E-11</c:v>
                </c:pt>
                <c:pt idx="1305">
                  <c:v>1.2839636788796186E-9</c:v>
                </c:pt>
                <c:pt idx="1306">
                  <c:v>1.8225890235998604E-8</c:v>
                </c:pt>
                <c:pt idx="1307">
                  <c:v>4.3993528155858663E-9</c:v>
                </c:pt>
                <c:pt idx="1308">
                  <c:v>1.5227956174463558E-10</c:v>
                </c:pt>
                <c:pt idx="1309">
                  <c:v>6.3354254832438721E-11</c:v>
                </c:pt>
                <c:pt idx="1310">
                  <c:v>5.4401656245632443E-8</c:v>
                </c:pt>
                <c:pt idx="1311">
                  <c:v>1.359718727362866E-11</c:v>
                </c:pt>
                <c:pt idx="1312">
                  <c:v>1.1914293339433639E-11</c:v>
                </c:pt>
                <c:pt idx="1313">
                  <c:v>1.4675927249736566E-11</c:v>
                </c:pt>
                <c:pt idx="1314">
                  <c:v>7.1485760036601889E-12</c:v>
                </c:pt>
                <c:pt idx="1324">
                  <c:v>1.1415382305844785E-11</c:v>
                </c:pt>
              </c:numCache>
            </c:numRef>
          </c:xVal>
          <c:yVal>
            <c:numRef>
              <c:f>OIB!$M$2:$M$2141</c:f>
              <c:numCache>
                <c:formatCode>0.00E+00</c:formatCode>
                <c:ptCount val="2140"/>
                <c:pt idx="0">
                  <c:v>2.6785714285714709E-6</c:v>
                </c:pt>
                <c:pt idx="1">
                  <c:v>7.3214285714286543E-7</c:v>
                </c:pt>
                <c:pt idx="2">
                  <c:v>8.9285714285714295E-7</c:v>
                </c:pt>
                <c:pt idx="3">
                  <c:v>3.0357142857143224E-6</c:v>
                </c:pt>
                <c:pt idx="4">
                  <c:v>2.5000000000000277E-6</c:v>
                </c:pt>
                <c:pt idx="5">
                  <c:v>2.5000000000000359E-7</c:v>
                </c:pt>
                <c:pt idx="6">
                  <c:v>2.1428571428571707E-6</c:v>
                </c:pt>
                <c:pt idx="7">
                  <c:v>2.8571428571428861E-6</c:v>
                </c:pt>
                <c:pt idx="8">
                  <c:v>2.3214285714285911E-5</c:v>
                </c:pt>
                <c:pt idx="9">
                  <c:v>1.6607142857142983E-6</c:v>
                </c:pt>
                <c:pt idx="10">
                  <c:v>3.928571428571483E-6</c:v>
                </c:pt>
                <c:pt idx="11">
                  <c:v>2.5000000000000277E-6</c:v>
                </c:pt>
                <c:pt idx="12">
                  <c:v>1.0178571428571527E-5</c:v>
                </c:pt>
                <c:pt idx="13">
                  <c:v>2.5000000000000299E-5</c:v>
                </c:pt>
                <c:pt idx="14">
                  <c:v>4.2857142857143375E-4</c:v>
                </c:pt>
                <c:pt idx="16">
                  <c:v>5.3571428571428574E-4</c:v>
                </c:pt>
                <c:pt idx="17">
                  <c:v>9.6428571428571505E-4</c:v>
                </c:pt>
                <c:pt idx="19">
                  <c:v>2.1428571428571638E-3</c:v>
                </c:pt>
                <c:pt idx="20">
                  <c:v>2.6785714285714672E-4</c:v>
                </c:pt>
                <c:pt idx="21">
                  <c:v>2.3214285714285949E-7</c:v>
                </c:pt>
                <c:pt idx="22">
                  <c:v>2.857142857142871E-3</c:v>
                </c:pt>
                <c:pt idx="23">
                  <c:v>5.5357142857143347E-3</c:v>
                </c:pt>
                <c:pt idx="25">
                  <c:v>2.1428571428571707E-6</c:v>
                </c:pt>
                <c:pt idx="26">
                  <c:v>9.4642857142858675E-7</c:v>
                </c:pt>
                <c:pt idx="27">
                  <c:v>1.3750000000000126E-4</c:v>
                </c:pt>
                <c:pt idx="28">
                  <c:v>4.6428571428571978E-7</c:v>
                </c:pt>
                <c:pt idx="29">
                  <c:v>2.1428571428571707E-6</c:v>
                </c:pt>
                <c:pt idx="31">
                  <c:v>2.1428571428571707E-6</c:v>
                </c:pt>
                <c:pt idx="32">
                  <c:v>3.9285714285714696E-3</c:v>
                </c:pt>
                <c:pt idx="33">
                  <c:v>3.0357142857143056E-3</c:v>
                </c:pt>
                <c:pt idx="34">
                  <c:v>3.5714285714286019E-6</c:v>
                </c:pt>
                <c:pt idx="35">
                  <c:v>3.3928571428571822E-7</c:v>
                </c:pt>
                <c:pt idx="36">
                  <c:v>1.785714285714299E-6</c:v>
                </c:pt>
                <c:pt idx="37">
                  <c:v>4.1071428571428873E-7</c:v>
                </c:pt>
                <c:pt idx="38">
                  <c:v>4.1071428571428873E-7</c:v>
                </c:pt>
                <c:pt idx="40">
                  <c:v>1.4464285714285873E-4</c:v>
                </c:pt>
                <c:pt idx="41">
                  <c:v>1.928571428571446E-4</c:v>
                </c:pt>
                <c:pt idx="42">
                  <c:v>3.5000000000000404E-5</c:v>
                </c:pt>
                <c:pt idx="43">
                  <c:v>3.0357142857143348E-8</c:v>
                </c:pt>
                <c:pt idx="44">
                  <c:v>4.8214285714286136E-7</c:v>
                </c:pt>
                <c:pt idx="45">
                  <c:v>5.1071428571428594E-6</c:v>
                </c:pt>
                <c:pt idx="46">
                  <c:v>7.9821428571429319E-6</c:v>
                </c:pt>
                <c:pt idx="47">
                  <c:v>2.9464285714285943E-6</c:v>
                </c:pt>
                <c:pt idx="48">
                  <c:v>2.0178571428571706E-6</c:v>
                </c:pt>
                <c:pt idx="49">
                  <c:v>1.2500000000000177E-7</c:v>
                </c:pt>
                <c:pt idx="50">
                  <c:v>5.3928571428571934E-6</c:v>
                </c:pt>
                <c:pt idx="51">
                  <c:v>1.5178571428571568E-6</c:v>
                </c:pt>
                <c:pt idx="52">
                  <c:v>1.0232142857142861E-5</c:v>
                </c:pt>
                <c:pt idx="53">
                  <c:v>8.1428571428571467E-6</c:v>
                </c:pt>
                <c:pt idx="54">
                  <c:v>4.1428571428571782E-6</c:v>
                </c:pt>
                <c:pt idx="55">
                  <c:v>6.6071428571428993E-6</c:v>
                </c:pt>
                <c:pt idx="56">
                  <c:v>1.4910714285714456E-5</c:v>
                </c:pt>
                <c:pt idx="57">
                  <c:v>7.5000000000000955E-7</c:v>
                </c:pt>
                <c:pt idx="58">
                  <c:v>1.0000000000000124E-5</c:v>
                </c:pt>
                <c:pt idx="59">
                  <c:v>6.6428571428572017E-6</c:v>
                </c:pt>
                <c:pt idx="60">
                  <c:v>5.5357142857143796E-7</c:v>
                </c:pt>
                <c:pt idx="61">
                  <c:v>8.6964285714286824E-6</c:v>
                </c:pt>
                <c:pt idx="62">
                  <c:v>3.9285714285714953E-7</c:v>
                </c:pt>
                <c:pt idx="63">
                  <c:v>8.8750000000001361E-6</c:v>
                </c:pt>
                <c:pt idx="64">
                  <c:v>2.0714285714285802E-6</c:v>
                </c:pt>
                <c:pt idx="65">
                  <c:v>5.3571428571429013E-7</c:v>
                </c:pt>
                <c:pt idx="66">
                  <c:v>4.1607142857142934E-6</c:v>
                </c:pt>
                <c:pt idx="67">
                  <c:v>3.3571428571428919E-6</c:v>
                </c:pt>
                <c:pt idx="68">
                  <c:v>7.3214285714286543E-7</c:v>
                </c:pt>
                <c:pt idx="69">
                  <c:v>8.9285714285714275E-6</c:v>
                </c:pt>
                <c:pt idx="70">
                  <c:v>7.6785714285715198E-7</c:v>
                </c:pt>
                <c:pt idx="71">
                  <c:v>4.8214285714286136E-7</c:v>
                </c:pt>
                <c:pt idx="72">
                  <c:v>1.1428571428571595E-6</c:v>
                </c:pt>
                <c:pt idx="73">
                  <c:v>1.6428571428571653E-6</c:v>
                </c:pt>
                <c:pt idx="74">
                  <c:v>1.071428571428589E-7</c:v>
                </c:pt>
                <c:pt idx="75">
                  <c:v>2.482142857142882E-6</c:v>
                </c:pt>
                <c:pt idx="76">
                  <c:v>1.6785714285714521E-6</c:v>
                </c:pt>
                <c:pt idx="77">
                  <c:v>1.0714285714285858E-6</c:v>
                </c:pt>
                <c:pt idx="78">
                  <c:v>7.1428571428572247E-7</c:v>
                </c:pt>
                <c:pt idx="79">
                  <c:v>1.8035714285714473E-6</c:v>
                </c:pt>
                <c:pt idx="80">
                  <c:v>4.4642857142857539E-7</c:v>
                </c:pt>
                <c:pt idx="81">
                  <c:v>1.8035714285714473E-6</c:v>
                </c:pt>
                <c:pt idx="82">
                  <c:v>1.2500000000000128E-6</c:v>
                </c:pt>
                <c:pt idx="83">
                  <c:v>2.5178571428571756E-6</c:v>
                </c:pt>
                <c:pt idx="84">
                  <c:v>6.4285714285714979E-7</c:v>
                </c:pt>
                <c:pt idx="85">
                  <c:v>3.3928571428571833E-7</c:v>
                </c:pt>
                <c:pt idx="86">
                  <c:v>9.1428571428571507E-6</c:v>
                </c:pt>
                <c:pt idx="87">
                  <c:v>8.178571428571428E-6</c:v>
                </c:pt>
                <c:pt idx="88">
                  <c:v>3.035714285714331E-7</c:v>
                </c:pt>
                <c:pt idx="89">
                  <c:v>7.8392857142858068E-6</c:v>
                </c:pt>
                <c:pt idx="90">
                  <c:v>4.7678571428571832E-6</c:v>
                </c:pt>
                <c:pt idx="91">
                  <c:v>2.4464285714285893E-6</c:v>
                </c:pt>
                <c:pt idx="92">
                  <c:v>1.3392857142857344E-6</c:v>
                </c:pt>
                <c:pt idx="93">
                  <c:v>2.6607142857143315E-6</c:v>
                </c:pt>
                <c:pt idx="94">
                  <c:v>5.8928571428572091E-7</c:v>
                </c:pt>
                <c:pt idx="95">
                  <c:v>5.3571428571429013E-7</c:v>
                </c:pt>
                <c:pt idx="96">
                  <c:v>2.1964285714285811E-6</c:v>
                </c:pt>
                <c:pt idx="97">
                  <c:v>1.5892857142857373E-6</c:v>
                </c:pt>
                <c:pt idx="98">
                  <c:v>1.2321428571428675E-6</c:v>
                </c:pt>
                <c:pt idx="99">
                  <c:v>1.8392857142857404E-6</c:v>
                </c:pt>
                <c:pt idx="100">
                  <c:v>4.2857142857143603E-7</c:v>
                </c:pt>
                <c:pt idx="101">
                  <c:v>1.7857142857143054E-7</c:v>
                </c:pt>
                <c:pt idx="102">
                  <c:v>3.9285714285714813E-6</c:v>
                </c:pt>
                <c:pt idx="103">
                  <c:v>3.2321428571428914E-6</c:v>
                </c:pt>
                <c:pt idx="104">
                  <c:v>6.5178571428572021E-6</c:v>
                </c:pt>
                <c:pt idx="105">
                  <c:v>1.6964285714285978E-6</c:v>
                </c:pt>
                <c:pt idx="106">
                  <c:v>2.5178571428571756E-6</c:v>
                </c:pt>
                <c:pt idx="107">
                  <c:v>1.3928571428571616E-6</c:v>
                </c:pt>
                <c:pt idx="108">
                  <c:v>9.2500000000000961E-6</c:v>
                </c:pt>
                <c:pt idx="109">
                  <c:v>5.6428571428571969E-6</c:v>
                </c:pt>
                <c:pt idx="110">
                  <c:v>2.8571428571428861E-6</c:v>
                </c:pt>
                <c:pt idx="111">
                  <c:v>1.0964285714285906E-5</c:v>
                </c:pt>
                <c:pt idx="112">
                  <c:v>1.4250000000000103E-6</c:v>
                </c:pt>
                <c:pt idx="113">
                  <c:v>4.1250000000000134E-7</c:v>
                </c:pt>
                <c:pt idx="114">
                  <c:v>1.4696428571428646E-6</c:v>
                </c:pt>
                <c:pt idx="115">
                  <c:v>1.1142857142857363E-6</c:v>
                </c:pt>
                <c:pt idx="116">
                  <c:v>1.1803571428571621E-6</c:v>
                </c:pt>
                <c:pt idx="117">
                  <c:v>6.339285714285789E-6</c:v>
                </c:pt>
                <c:pt idx="118">
                  <c:v>6.071428571428662E-7</c:v>
                </c:pt>
                <c:pt idx="119">
                  <c:v>1.3035714285714455E-7</c:v>
                </c:pt>
                <c:pt idx="120">
                  <c:v>8.1428571428571467E-6</c:v>
                </c:pt>
                <c:pt idx="121">
                  <c:v>7.6964285714286344E-6</c:v>
                </c:pt>
                <c:pt idx="122">
                  <c:v>8.8517857142858677E-5</c:v>
                </c:pt>
                <c:pt idx="123">
                  <c:v>2.3214285714285949E-7</c:v>
                </c:pt>
                <c:pt idx="124">
                  <c:v>8.2857142857144115E-7</c:v>
                </c:pt>
                <c:pt idx="125">
                  <c:v>1.2821428571428685E-6</c:v>
                </c:pt>
                <c:pt idx="126">
                  <c:v>7.6428571428572315E-7</c:v>
                </c:pt>
                <c:pt idx="127">
                  <c:v>1.6571428571428728E-6</c:v>
                </c:pt>
                <c:pt idx="128">
                  <c:v>1.1607142857142881E-3</c:v>
                </c:pt>
                <c:pt idx="129">
                  <c:v>5.4285714285714746E-6</c:v>
                </c:pt>
                <c:pt idx="130">
                  <c:v>9.0357142857144191E-7</c:v>
                </c:pt>
                <c:pt idx="131">
                  <c:v>1.8750000000000125E-3</c:v>
                </c:pt>
                <c:pt idx="132">
                  <c:v>3.0000000000000377E-5</c:v>
                </c:pt>
                <c:pt idx="133">
                  <c:v>1.1928571428571624E-5</c:v>
                </c:pt>
                <c:pt idx="134">
                  <c:v>6.5000000000000699E-6</c:v>
                </c:pt>
                <c:pt idx="135">
                  <c:v>2.7142857142857398E-6</c:v>
                </c:pt>
                <c:pt idx="145">
                  <c:v>1.4839285714285828E-4</c:v>
                </c:pt>
                <c:pt idx="146">
                  <c:v>5.875000000000049E-4</c:v>
                </c:pt>
                <c:pt idx="147">
                  <c:v>7.1428571428572247E-7</c:v>
                </c:pt>
                <c:pt idx="148">
                  <c:v>1.2500000000000128E-6</c:v>
                </c:pt>
                <c:pt idx="149">
                  <c:v>2.2321428571428752E-4</c:v>
                </c:pt>
                <c:pt idx="150">
                  <c:v>1.8750000000000174E-4</c:v>
                </c:pt>
                <c:pt idx="151">
                  <c:v>5.1071428571428594E-6</c:v>
                </c:pt>
                <c:pt idx="152">
                  <c:v>1.4928571428571606E-5</c:v>
                </c:pt>
                <c:pt idx="153">
                  <c:v>1.1267857142857358E-5</c:v>
                </c:pt>
                <c:pt idx="154">
                  <c:v>2.0357142857143053E-6</c:v>
                </c:pt>
                <c:pt idx="155">
                  <c:v>8.2142857142857958E-7</c:v>
                </c:pt>
                <c:pt idx="156">
                  <c:v>5.1785714285714865E-7</c:v>
                </c:pt>
                <c:pt idx="157">
                  <c:v>1.6428571428571649E-6</c:v>
                </c:pt>
                <c:pt idx="158">
                  <c:v>4.5000000000000475E-6</c:v>
                </c:pt>
                <c:pt idx="159">
                  <c:v>1.2160714285714381E-3</c:v>
                </c:pt>
                <c:pt idx="160">
                  <c:v>9.0892857142858146E-4</c:v>
                </c:pt>
                <c:pt idx="161">
                  <c:v>9.9821428571430365E-4</c:v>
                </c:pt>
                <c:pt idx="162">
                  <c:v>1.2267857142857282E-3</c:v>
                </c:pt>
                <c:pt idx="163">
                  <c:v>3.142857142857169E-3</c:v>
                </c:pt>
                <c:pt idx="164">
                  <c:v>1.8035714285714387E-3</c:v>
                </c:pt>
                <c:pt idx="165">
                  <c:v>1.5571428571428639E-3</c:v>
                </c:pt>
                <c:pt idx="166">
                  <c:v>9.4821428571430276E-4</c:v>
                </c:pt>
                <c:pt idx="167">
                  <c:v>1.3107142857142861E-4</c:v>
                </c:pt>
                <c:pt idx="168">
                  <c:v>1.5875000000000118E-4</c:v>
                </c:pt>
                <c:pt idx="169">
                  <c:v>1.7660714285714515E-4</c:v>
                </c:pt>
                <c:pt idx="173">
                  <c:v>2.7321428571428847E-6</c:v>
                </c:pt>
                <c:pt idx="174">
                  <c:v>7.0178571428572049E-6</c:v>
                </c:pt>
                <c:pt idx="175">
                  <c:v>9.5910714285714284E-6</c:v>
                </c:pt>
                <c:pt idx="176">
                  <c:v>6.5535714285714969E-5</c:v>
                </c:pt>
                <c:pt idx="177">
                  <c:v>3.3750000000000175E-4</c:v>
                </c:pt>
                <c:pt idx="178">
                  <c:v>7.285714285714366E-4</c:v>
                </c:pt>
                <c:pt idx="179">
                  <c:v>1.5017857142857336E-5</c:v>
                </c:pt>
                <c:pt idx="181">
                  <c:v>5.1785714285714434E-4</c:v>
                </c:pt>
                <c:pt idx="182">
                  <c:v>1.6928571428571633E-4</c:v>
                </c:pt>
                <c:pt idx="184">
                  <c:v>5.142857142857193E-5</c:v>
                </c:pt>
                <c:pt idx="185">
                  <c:v>5.3571428571428824E-6</c:v>
                </c:pt>
                <c:pt idx="188">
                  <c:v>6.9642857142857798E-5</c:v>
                </c:pt>
                <c:pt idx="191">
                  <c:v>2.1428571428571707E-6</c:v>
                </c:pt>
                <c:pt idx="192">
                  <c:v>4.4642857142857434E-6</c:v>
                </c:pt>
                <c:pt idx="194">
                  <c:v>8.9285714285714295E-7</c:v>
                </c:pt>
                <c:pt idx="195">
                  <c:v>1.0357142857142857E-6</c:v>
                </c:pt>
                <c:pt idx="196">
                  <c:v>5.8928571428571997E-5</c:v>
                </c:pt>
                <c:pt idx="197">
                  <c:v>4.8392857142857754E-6</c:v>
                </c:pt>
                <c:pt idx="198">
                  <c:v>1.2928571428571568E-4</c:v>
                </c:pt>
                <c:pt idx="200">
                  <c:v>1.785714285714299E-6</c:v>
                </c:pt>
                <c:pt idx="203">
                  <c:v>4.1071428571428571E-6</c:v>
                </c:pt>
                <c:pt idx="205">
                  <c:v>2.8571428571428935E-7</c:v>
                </c:pt>
                <c:pt idx="206">
                  <c:v>2.267857142857186E-6</c:v>
                </c:pt>
                <c:pt idx="207">
                  <c:v>1.1785714285714467E-6</c:v>
                </c:pt>
                <c:pt idx="208">
                  <c:v>5.7142857142857586E-6</c:v>
                </c:pt>
                <c:pt idx="210">
                  <c:v>3.3928571428571833E-7</c:v>
                </c:pt>
                <c:pt idx="212">
                  <c:v>5.8928571428572091E-7</c:v>
                </c:pt>
                <c:pt idx="213">
                  <c:v>1.9642857142857423E-5</c:v>
                </c:pt>
                <c:pt idx="215">
                  <c:v>3.5714285714286035E-5</c:v>
                </c:pt>
                <c:pt idx="217">
                  <c:v>1.0000000000000105E-6</c:v>
                </c:pt>
                <c:pt idx="220">
                  <c:v>9.8214285714287203E-7</c:v>
                </c:pt>
                <c:pt idx="221">
                  <c:v>2.6785714285714771E-7</c:v>
                </c:pt>
                <c:pt idx="222">
                  <c:v>7.1428571428572247E-7</c:v>
                </c:pt>
                <c:pt idx="223">
                  <c:v>5.8928571428572091E-7</c:v>
                </c:pt>
                <c:pt idx="224">
                  <c:v>3.2142857142857537E-7</c:v>
                </c:pt>
                <c:pt idx="225">
                  <c:v>6.4285714285714925E-5</c:v>
                </c:pt>
                <c:pt idx="226">
                  <c:v>6.1250000000000405E-6</c:v>
                </c:pt>
                <c:pt idx="228">
                  <c:v>8.9857142857144358E-5</c:v>
                </c:pt>
                <c:pt idx="229">
                  <c:v>1.02857142857144E-4</c:v>
                </c:pt>
                <c:pt idx="230">
                  <c:v>5.6071428571428934E-5</c:v>
                </c:pt>
                <c:pt idx="231">
                  <c:v>7.8928571428572199E-5</c:v>
                </c:pt>
                <c:pt idx="232">
                  <c:v>1.9642857142857466E-7</c:v>
                </c:pt>
                <c:pt idx="233">
                  <c:v>8.9285714285714527E-8</c:v>
                </c:pt>
                <c:pt idx="238">
                  <c:v>5.3571428571428824E-6</c:v>
                </c:pt>
                <c:pt idx="239">
                  <c:v>9.6428571428571764E-7</c:v>
                </c:pt>
                <c:pt idx="240">
                  <c:v>3.3571428571428869E-4</c:v>
                </c:pt>
                <c:pt idx="241">
                  <c:v>1.0535714285714384E-6</c:v>
                </c:pt>
                <c:pt idx="242">
                  <c:v>5.5357142857143796E-7</c:v>
                </c:pt>
                <c:pt idx="243">
                  <c:v>4.2857142857143507E-5</c:v>
                </c:pt>
                <c:pt idx="244">
                  <c:v>2.3750000000000011E-4</c:v>
                </c:pt>
                <c:pt idx="246">
                  <c:v>3.5178571428571867E-6</c:v>
                </c:pt>
                <c:pt idx="247">
                  <c:v>2.1160714285714547E-5</c:v>
                </c:pt>
                <c:pt idx="248">
                  <c:v>1.6071428571428766E-7</c:v>
                </c:pt>
                <c:pt idx="249">
                  <c:v>2.2321428571428822E-5</c:v>
                </c:pt>
                <c:pt idx="251">
                  <c:v>1.6785714285714521E-6</c:v>
                </c:pt>
                <c:pt idx="252">
                  <c:v>8.9285714285714295E-7</c:v>
                </c:pt>
                <c:pt idx="253">
                  <c:v>1.7857142857143054E-7</c:v>
                </c:pt>
                <c:pt idx="254">
                  <c:v>8.3928571428572388E-5</c:v>
                </c:pt>
                <c:pt idx="255">
                  <c:v>2.1428571428571733E-5</c:v>
                </c:pt>
                <c:pt idx="257">
                  <c:v>1.0375000000000001E-4</c:v>
                </c:pt>
                <c:pt idx="259">
                  <c:v>1.7142857142857408E-4</c:v>
                </c:pt>
                <c:pt idx="260">
                  <c:v>2.5000000000000359E-7</c:v>
                </c:pt>
                <c:pt idx="261">
                  <c:v>2.1428571428571786E-7</c:v>
                </c:pt>
                <c:pt idx="262">
                  <c:v>3.5230357142857502E-4</c:v>
                </c:pt>
                <c:pt idx="263">
                  <c:v>1.071428571428589E-7</c:v>
                </c:pt>
                <c:pt idx="264">
                  <c:v>2.3214285714285949E-7</c:v>
                </c:pt>
                <c:pt idx="265">
                  <c:v>8.9285714285714275E-6</c:v>
                </c:pt>
                <c:pt idx="266">
                  <c:v>2.4821428571428775E-4</c:v>
                </c:pt>
                <c:pt idx="268">
                  <c:v>5.0000000000000686E-7</c:v>
                </c:pt>
                <c:pt idx="269">
                  <c:v>8.0357142857144075E-7</c:v>
                </c:pt>
                <c:pt idx="271">
                  <c:v>1.7857142857143054E-7</c:v>
                </c:pt>
                <c:pt idx="272">
                  <c:v>6.5000000000000726E-5</c:v>
                </c:pt>
                <c:pt idx="273">
                  <c:v>1.1125000000000137E-6</c:v>
                </c:pt>
                <c:pt idx="274">
                  <c:v>1.3607142857142881E-4</c:v>
                </c:pt>
                <c:pt idx="275">
                  <c:v>8.0714285714286723E-6</c:v>
                </c:pt>
                <c:pt idx="276">
                  <c:v>6.071428571428662E-7</c:v>
                </c:pt>
                <c:pt idx="277">
                  <c:v>6.4285714285715032E-7</c:v>
                </c:pt>
                <c:pt idx="278">
                  <c:v>1.4285714285714473E-7</c:v>
                </c:pt>
                <c:pt idx="279">
                  <c:v>3.5714285714286019E-6</c:v>
                </c:pt>
                <c:pt idx="281">
                  <c:v>3.035714285714331E-7</c:v>
                </c:pt>
                <c:pt idx="283">
                  <c:v>1.0428571428571558E-6</c:v>
                </c:pt>
                <c:pt idx="284">
                  <c:v>2.8571428571428861E-6</c:v>
                </c:pt>
                <c:pt idx="285">
                  <c:v>9.946428571428706E-6</c:v>
                </c:pt>
                <c:pt idx="287">
                  <c:v>9.9642857142858432E-6</c:v>
                </c:pt>
                <c:pt idx="289">
                  <c:v>1.9821428571428766E-6</c:v>
                </c:pt>
                <c:pt idx="290">
                  <c:v>7.8750000000001025E-7</c:v>
                </c:pt>
                <c:pt idx="292">
                  <c:v>1.7607142857143064E-7</c:v>
                </c:pt>
                <c:pt idx="296">
                  <c:v>5.2142857142857642E-7</c:v>
                </c:pt>
                <c:pt idx="297">
                  <c:v>8.2857142857144115E-7</c:v>
                </c:pt>
                <c:pt idx="298">
                  <c:v>1.5089285714285898E-6</c:v>
                </c:pt>
                <c:pt idx="300">
                  <c:v>2.3214285714285812E-6</c:v>
                </c:pt>
                <c:pt idx="301">
                  <c:v>4.6428571428571819E-6</c:v>
                </c:pt>
                <c:pt idx="302">
                  <c:v>3.6785714285714816E-6</c:v>
                </c:pt>
                <c:pt idx="303">
                  <c:v>5.0000000000000512E-6</c:v>
                </c:pt>
                <c:pt idx="304">
                  <c:v>1.2142857142857332E-6</c:v>
                </c:pt>
                <c:pt idx="306">
                  <c:v>7.4875000000000945E-7</c:v>
                </c:pt>
                <c:pt idx="307">
                  <c:v>2.2321428571428806E-6</c:v>
                </c:pt>
                <c:pt idx="308">
                  <c:v>1.9821428571428766E-6</c:v>
                </c:pt>
                <c:pt idx="309">
                  <c:v>2.2857142857143271E-6</c:v>
                </c:pt>
                <c:pt idx="311">
                  <c:v>3.5714285714286019E-6</c:v>
                </c:pt>
                <c:pt idx="312">
                  <c:v>4.2857142857143507E-5</c:v>
                </c:pt>
                <c:pt idx="313">
                  <c:v>3.0357142857143153E-4</c:v>
                </c:pt>
                <c:pt idx="315">
                  <c:v>1.9642857142857398E-6</c:v>
                </c:pt>
                <c:pt idx="316">
                  <c:v>4.4642857142857509E-5</c:v>
                </c:pt>
                <c:pt idx="317">
                  <c:v>1.7857142857142963E-4</c:v>
                </c:pt>
                <c:pt idx="318">
                  <c:v>3.6428571428571911E-5</c:v>
                </c:pt>
                <c:pt idx="319">
                  <c:v>6.4285714285714871E-6</c:v>
                </c:pt>
                <c:pt idx="320">
                  <c:v>3.0357142857143267E-5</c:v>
                </c:pt>
                <c:pt idx="321">
                  <c:v>1.5035714285714421E-6</c:v>
                </c:pt>
                <c:pt idx="322">
                  <c:v>1.3928571428571634E-5</c:v>
                </c:pt>
                <c:pt idx="323">
                  <c:v>5.5357142857143716E-5</c:v>
                </c:pt>
                <c:pt idx="324">
                  <c:v>5.1785714285714743E-5</c:v>
                </c:pt>
                <c:pt idx="325">
                  <c:v>2.6071428571428909E-4</c:v>
                </c:pt>
                <c:pt idx="326">
                  <c:v>6.9642857142857919E-7</c:v>
                </c:pt>
                <c:pt idx="327">
                  <c:v>6.2500000000000733E-5</c:v>
                </c:pt>
                <c:pt idx="328">
                  <c:v>3.7500000000000444E-5</c:v>
                </c:pt>
                <c:pt idx="329">
                  <c:v>5.1785714285714743E-5</c:v>
                </c:pt>
                <c:pt idx="330">
                  <c:v>7.3214285714286344E-5</c:v>
                </c:pt>
                <c:pt idx="331">
                  <c:v>1.4642857142857366E-5</c:v>
                </c:pt>
                <c:pt idx="332">
                  <c:v>2.5178571428571756E-6</c:v>
                </c:pt>
                <c:pt idx="333">
                  <c:v>1.9642857142857385E-4</c:v>
                </c:pt>
                <c:pt idx="334">
                  <c:v>8.8392857142858587E-7</c:v>
                </c:pt>
                <c:pt idx="335">
                  <c:v>2.053571428571462E-6</c:v>
                </c:pt>
                <c:pt idx="337">
                  <c:v>1.7714285714285973E-6</c:v>
                </c:pt>
                <c:pt idx="338">
                  <c:v>1.2500000000000128E-6</c:v>
                </c:pt>
                <c:pt idx="339">
                  <c:v>2.8571428571428861E-6</c:v>
                </c:pt>
                <c:pt idx="340">
                  <c:v>1.785714285714299E-6</c:v>
                </c:pt>
                <c:pt idx="341">
                  <c:v>3.5178571428571867E-6</c:v>
                </c:pt>
                <c:pt idx="342">
                  <c:v>1.5232142857142926E-6</c:v>
                </c:pt>
                <c:pt idx="343">
                  <c:v>1.1964285714285941E-5</c:v>
                </c:pt>
                <c:pt idx="344">
                  <c:v>9.7500000000000981E-6</c:v>
                </c:pt>
                <c:pt idx="345">
                  <c:v>1.8392857142857404E-6</c:v>
                </c:pt>
                <c:pt idx="346">
                  <c:v>3.5714285714286102E-7</c:v>
                </c:pt>
                <c:pt idx="347">
                  <c:v>1.5928571428571626E-6</c:v>
                </c:pt>
                <c:pt idx="348">
                  <c:v>2.5714285714285902E-6</c:v>
                </c:pt>
                <c:pt idx="349">
                  <c:v>5.0000000000000512E-6</c:v>
                </c:pt>
                <c:pt idx="351">
                  <c:v>3.2857142857143503E-7</c:v>
                </c:pt>
                <c:pt idx="352">
                  <c:v>6.5000000000000699E-6</c:v>
                </c:pt>
                <c:pt idx="353">
                  <c:v>2.8035714285714731E-6</c:v>
                </c:pt>
                <c:pt idx="354">
                  <c:v>1.7446428571428772E-6</c:v>
                </c:pt>
                <c:pt idx="355">
                  <c:v>2.482142857142882E-6</c:v>
                </c:pt>
                <c:pt idx="356">
                  <c:v>4.2500000000000432E-6</c:v>
                </c:pt>
                <c:pt idx="357">
                  <c:v>4.3750000000000487E-6</c:v>
                </c:pt>
                <c:pt idx="358">
                  <c:v>3.7142857142857606E-7</c:v>
                </c:pt>
                <c:pt idx="359">
                  <c:v>1.1839285714285881E-6</c:v>
                </c:pt>
                <c:pt idx="360">
                  <c:v>1.7785714285714547E-6</c:v>
                </c:pt>
                <c:pt idx="361">
                  <c:v>1.0785714285714432E-6</c:v>
                </c:pt>
                <c:pt idx="362">
                  <c:v>5.0714285714286451E-7</c:v>
                </c:pt>
                <c:pt idx="363">
                  <c:v>1.7089285714285964E-6</c:v>
                </c:pt>
                <c:pt idx="364">
                  <c:v>5.1964285714285914E-6</c:v>
                </c:pt>
                <c:pt idx="365">
                  <c:v>4.7678571428571987E-7</c:v>
                </c:pt>
                <c:pt idx="366">
                  <c:v>4.482142857142901E-6</c:v>
                </c:pt>
                <c:pt idx="367">
                  <c:v>1.0660714285714435E-6</c:v>
                </c:pt>
                <c:pt idx="368">
                  <c:v>8.9285714285714527E-8</c:v>
                </c:pt>
                <c:pt idx="369">
                  <c:v>4.8750000000000624E-7</c:v>
                </c:pt>
                <c:pt idx="370">
                  <c:v>1.9285714285714484E-6</c:v>
                </c:pt>
                <c:pt idx="371" formatCode="0.000E+00">
                  <c:v>3.6250000000000414E-5</c:v>
                </c:pt>
                <c:pt idx="373" formatCode="0.000E+00">
                  <c:v>4.017857142857184E-5</c:v>
                </c:pt>
                <c:pt idx="374">
                  <c:v>1.0678571428571523E-4</c:v>
                </c:pt>
                <c:pt idx="375">
                  <c:v>1.0678571428571523E-4</c:v>
                </c:pt>
                <c:pt idx="376">
                  <c:v>1.7285714285714495E-4</c:v>
                </c:pt>
                <c:pt idx="377">
                  <c:v>1.7285714285714495E-4</c:v>
                </c:pt>
                <c:pt idx="378">
                  <c:v>1.3410714285714457E-5</c:v>
                </c:pt>
                <c:pt idx="379">
                  <c:v>3.6785714285714826E-5</c:v>
                </c:pt>
                <c:pt idx="380">
                  <c:v>4.1785714285714534E-5</c:v>
                </c:pt>
                <c:pt idx="381">
                  <c:v>7.410714285714388E-5</c:v>
                </c:pt>
                <c:pt idx="382">
                  <c:v>1.1267857142857333E-4</c:v>
                </c:pt>
                <c:pt idx="383">
                  <c:v>1.9607142857142921E-4</c:v>
                </c:pt>
                <c:pt idx="384">
                  <c:v>1.9607142857142921E-4</c:v>
                </c:pt>
                <c:pt idx="385">
                  <c:v>6.7678571428572048E-6</c:v>
                </c:pt>
                <c:pt idx="386">
                  <c:v>9.8392857142858385E-6</c:v>
                </c:pt>
                <c:pt idx="387">
                  <c:v>1.0357142857142856E-4</c:v>
                </c:pt>
                <c:pt idx="388">
                  <c:v>3.5357142857143325E-5</c:v>
                </c:pt>
                <c:pt idx="389">
                  <c:v>5.6071428571428834E-6</c:v>
                </c:pt>
                <c:pt idx="390">
                  <c:v>6.0178571428572001E-6</c:v>
                </c:pt>
                <c:pt idx="391">
                  <c:v>2.4821428571428852E-5</c:v>
                </c:pt>
                <c:pt idx="392">
                  <c:v>1.0696428571428581E-4</c:v>
                </c:pt>
                <c:pt idx="393">
                  <c:v>9.7857142857144186E-5</c:v>
                </c:pt>
                <c:pt idx="394">
                  <c:v>9.7857142857144186E-5</c:v>
                </c:pt>
                <c:pt idx="395">
                  <c:v>6.8928571428572132E-5</c:v>
                </c:pt>
                <c:pt idx="396">
                  <c:v>6.8928571428572132E-5</c:v>
                </c:pt>
                <c:pt idx="397">
                  <c:v>1.6785714285714521E-6</c:v>
                </c:pt>
                <c:pt idx="398">
                  <c:v>1.6785714285714521E-6</c:v>
                </c:pt>
                <c:pt idx="399">
                  <c:v>1.8571428571428742E-6</c:v>
                </c:pt>
                <c:pt idx="400">
                  <c:v>1.8571428571428742E-6</c:v>
                </c:pt>
                <c:pt idx="401">
                  <c:v>2.7321428571428847E-6</c:v>
                </c:pt>
                <c:pt idx="409">
                  <c:v>6.0255357142857488E-5</c:v>
                </c:pt>
                <c:pt idx="410">
                  <c:v>6.0250000000000536E-5</c:v>
                </c:pt>
                <c:pt idx="411">
                  <c:v>8.6910714285714184E-6</c:v>
                </c:pt>
                <c:pt idx="412">
                  <c:v>1.9807142857143008E-5</c:v>
                </c:pt>
                <c:pt idx="413">
                  <c:v>8.7142857142858101E-7</c:v>
                </c:pt>
                <c:pt idx="414">
                  <c:v>1.6158928571428672E-5</c:v>
                </c:pt>
                <c:pt idx="415">
                  <c:v>1.6158928571428672E-5</c:v>
                </c:pt>
                <c:pt idx="416">
                  <c:v>4.2053571428572001E-6</c:v>
                </c:pt>
                <c:pt idx="417">
                  <c:v>2.3107142857143099E-6</c:v>
                </c:pt>
                <c:pt idx="418">
                  <c:v>4.7035714285714748E-6</c:v>
                </c:pt>
                <c:pt idx="419">
                  <c:v>2.8232142857143228E-6</c:v>
                </c:pt>
                <c:pt idx="420">
                  <c:v>3.3714285714285953E-6</c:v>
                </c:pt>
                <c:pt idx="421">
                  <c:v>3.3714285714285953E-6</c:v>
                </c:pt>
                <c:pt idx="423">
                  <c:v>9.0535714285715045E-7</c:v>
                </c:pt>
                <c:pt idx="424">
                  <c:v>2.0178571428571706E-6</c:v>
                </c:pt>
                <c:pt idx="425">
                  <c:v>1.2196428571428581E-6</c:v>
                </c:pt>
                <c:pt idx="426">
                  <c:v>1.6214285714285919E-6</c:v>
                </c:pt>
                <c:pt idx="427">
                  <c:v>1.4660714285714476E-5</c:v>
                </c:pt>
                <c:pt idx="428">
                  <c:v>4.1071428571428863E-7</c:v>
                </c:pt>
                <c:pt idx="430">
                  <c:v>1.3107142857142881E-6</c:v>
                </c:pt>
                <c:pt idx="431">
                  <c:v>1.1607142857142984E-8</c:v>
                </c:pt>
                <c:pt idx="433">
                  <c:v>4.0000000000000543E-7</c:v>
                </c:pt>
                <c:pt idx="435">
                  <c:v>9.2464285714286585E-6</c:v>
                </c:pt>
                <c:pt idx="436">
                  <c:v>1.1928571428571624E-5</c:v>
                </c:pt>
                <c:pt idx="437">
                  <c:v>3.4107142857143264E-6</c:v>
                </c:pt>
                <c:pt idx="438">
                  <c:v>1.1964285714285932E-6</c:v>
                </c:pt>
                <c:pt idx="439">
                  <c:v>7.3928571428572254E-7</c:v>
                </c:pt>
                <c:pt idx="440">
                  <c:v>7.3928571428572254E-7</c:v>
                </c:pt>
                <c:pt idx="443">
                  <c:v>7.1607142857143725E-7</c:v>
                </c:pt>
                <c:pt idx="444">
                  <c:v>1.7839285714285957E-6</c:v>
                </c:pt>
                <c:pt idx="445">
                  <c:v>1.6964285714286041E-7</c:v>
                </c:pt>
                <c:pt idx="446">
                  <c:v>1.0142857142857326E-6</c:v>
                </c:pt>
                <c:pt idx="448">
                  <c:v>2.5892857142857389E-6</c:v>
                </c:pt>
                <c:pt idx="449">
                  <c:v>1.4285714285714428E-6</c:v>
                </c:pt>
                <c:pt idx="450">
                  <c:v>6.4285714285715045E-8</c:v>
                </c:pt>
                <c:pt idx="451">
                  <c:v>6.3928571428572128E-7</c:v>
                </c:pt>
                <c:pt idx="453">
                  <c:v>5.7321428571429102E-6</c:v>
                </c:pt>
                <c:pt idx="455">
                  <c:v>1.1625000000000153E-6</c:v>
                </c:pt>
                <c:pt idx="457">
                  <c:v>6.5517857142857772E-6</c:v>
                </c:pt>
                <c:pt idx="458">
                  <c:v>3.6035714285714857E-6</c:v>
                </c:pt>
                <c:pt idx="459">
                  <c:v>6.5517857142857772E-6</c:v>
                </c:pt>
                <c:pt idx="461">
                  <c:v>2.0482142857143141E-6</c:v>
                </c:pt>
                <c:pt idx="462">
                  <c:v>1.9892857142857387E-6</c:v>
                </c:pt>
                <c:pt idx="463">
                  <c:v>5.94642857142866E-7</c:v>
                </c:pt>
                <c:pt idx="464">
                  <c:v>1.5035714285714421E-6</c:v>
                </c:pt>
                <c:pt idx="465">
                  <c:v>7.5571428571429105E-6</c:v>
                </c:pt>
                <c:pt idx="466">
                  <c:v>2.1607142857143195E-4</c:v>
                </c:pt>
                <c:pt idx="467">
                  <c:v>2.3785714285714598E-6</c:v>
                </c:pt>
                <c:pt idx="468">
                  <c:v>1.7857142857143058E-8</c:v>
                </c:pt>
                <c:pt idx="469">
                  <c:v>5.0357142857143727E-7</c:v>
                </c:pt>
                <c:pt idx="470">
                  <c:v>1.7446428571428764E-6</c:v>
                </c:pt>
                <c:pt idx="471">
                  <c:v>9.1607142857144275E-7</c:v>
                </c:pt>
                <c:pt idx="472">
                  <c:v>3.0642857142857445E-6</c:v>
                </c:pt>
                <c:pt idx="473">
                  <c:v>4.2714285714286239E-6</c:v>
                </c:pt>
                <c:pt idx="474">
                  <c:v>2.1000000000000261E-6</c:v>
                </c:pt>
                <c:pt idx="475">
                  <c:v>1.6446428571428739E-6</c:v>
                </c:pt>
                <c:pt idx="476">
                  <c:v>7.4285714285714919E-6</c:v>
                </c:pt>
                <c:pt idx="479">
                  <c:v>7.1785714285714909E-6</c:v>
                </c:pt>
                <c:pt idx="480">
                  <c:v>2.166071428571461E-6</c:v>
                </c:pt>
                <c:pt idx="481">
                  <c:v>3.1375000000000407E-6</c:v>
                </c:pt>
                <c:pt idx="482">
                  <c:v>1.8428571428571653E-6</c:v>
                </c:pt>
                <c:pt idx="483">
                  <c:v>4.8214285714286136E-7</c:v>
                </c:pt>
                <c:pt idx="484">
                  <c:v>2.6196428571428756E-6</c:v>
                </c:pt>
                <c:pt idx="485">
                  <c:v>7.839285714285828E-7</c:v>
                </c:pt>
                <c:pt idx="486">
                  <c:v>6.8767857142857851E-6</c:v>
                </c:pt>
                <c:pt idx="487">
                  <c:v>2.4428571428571687E-6</c:v>
                </c:pt>
                <c:pt idx="488">
                  <c:v>2.8928571428571759E-7</c:v>
                </c:pt>
                <c:pt idx="489">
                  <c:v>6.3571428571429108E-7</c:v>
                </c:pt>
                <c:pt idx="490">
                  <c:v>9.7678571428572154E-7</c:v>
                </c:pt>
                <c:pt idx="491">
                  <c:v>5.417857142857199E-6</c:v>
                </c:pt>
                <c:pt idx="492">
                  <c:v>2.6464285714285976E-6</c:v>
                </c:pt>
                <c:pt idx="493">
                  <c:v>3.0767857142857389E-6</c:v>
                </c:pt>
                <c:pt idx="494">
                  <c:v>2.8267857142857345E-6</c:v>
                </c:pt>
                <c:pt idx="495">
                  <c:v>1.9714285714285947E-6</c:v>
                </c:pt>
                <c:pt idx="496">
                  <c:v>3.2696428571428931E-6</c:v>
                </c:pt>
                <c:pt idx="497">
                  <c:v>1.4710714285714448E-5</c:v>
                </c:pt>
                <c:pt idx="499">
                  <c:v>1.5892857142857373E-6</c:v>
                </c:pt>
                <c:pt idx="500">
                  <c:v>8.2857142857144115E-7</c:v>
                </c:pt>
                <c:pt idx="501">
                  <c:v>4.039285714285767E-6</c:v>
                </c:pt>
                <c:pt idx="502">
                  <c:v>1.2678571428571541E-6</c:v>
                </c:pt>
                <c:pt idx="503">
                  <c:v>2.4928571428571661E-6</c:v>
                </c:pt>
                <c:pt idx="504">
                  <c:v>2.1839285714286084E-6</c:v>
                </c:pt>
                <c:pt idx="505">
                  <c:v>3.1071428571429144E-7</c:v>
                </c:pt>
                <c:pt idx="506">
                  <c:v>2.4464285714285972E-7</c:v>
                </c:pt>
                <c:pt idx="507">
                  <c:v>1.141071428571443E-6</c:v>
                </c:pt>
                <c:pt idx="508">
                  <c:v>7.1428571428572274E-9</c:v>
                </c:pt>
                <c:pt idx="509">
                  <c:v>1.9946428571428736E-6</c:v>
                </c:pt>
                <c:pt idx="510">
                  <c:v>1.9464285714286004E-7</c:v>
                </c:pt>
                <c:pt idx="511">
                  <c:v>1.6446428571428739E-6</c:v>
                </c:pt>
                <c:pt idx="512">
                  <c:v>9.6803571428571468E-6</c:v>
                </c:pt>
                <c:pt idx="513">
                  <c:v>6.375000000000083E-7</c:v>
                </c:pt>
                <c:pt idx="514">
                  <c:v>6.6071428571429126E-7</c:v>
                </c:pt>
                <c:pt idx="515">
                  <c:v>9.4464285714287228E-7</c:v>
                </c:pt>
                <c:pt idx="516">
                  <c:v>1.223214285714286E-6</c:v>
                </c:pt>
                <c:pt idx="517">
                  <c:v>9.2142857142858159E-7</c:v>
                </c:pt>
                <c:pt idx="518">
                  <c:v>5.7339285714286222E-6</c:v>
                </c:pt>
                <c:pt idx="519">
                  <c:v>6.0000000000000813E-7</c:v>
                </c:pt>
                <c:pt idx="520">
                  <c:v>2.6035714285714767E-6</c:v>
                </c:pt>
                <c:pt idx="521">
                  <c:v>3.6250000000000511E-7</c:v>
                </c:pt>
                <c:pt idx="522">
                  <c:v>1.1125000000000137E-6</c:v>
                </c:pt>
                <c:pt idx="523">
                  <c:v>1.2964285714285902E-6</c:v>
                </c:pt>
                <c:pt idx="525">
                  <c:v>1.4035714285714388E-6</c:v>
                </c:pt>
                <c:pt idx="526">
                  <c:v>2.0982142857143089E-6</c:v>
                </c:pt>
                <c:pt idx="527">
                  <c:v>2.091071428571454E-6</c:v>
                </c:pt>
                <c:pt idx="528">
                  <c:v>1.4803571428571605E-6</c:v>
                </c:pt>
                <c:pt idx="529">
                  <c:v>1.0053571428571524E-6</c:v>
                </c:pt>
                <c:pt idx="530">
                  <c:v>1.4375000000000095E-6</c:v>
                </c:pt>
                <c:pt idx="531">
                  <c:v>6.267857142857214E-7</c:v>
                </c:pt>
                <c:pt idx="532">
                  <c:v>4.8500000000000417E-6</c:v>
                </c:pt>
                <c:pt idx="533">
                  <c:v>3.6214285714286086E-6</c:v>
                </c:pt>
                <c:pt idx="534">
                  <c:v>1.1428571428571595E-6</c:v>
                </c:pt>
                <c:pt idx="535">
                  <c:v>1.7142857142857493E-7</c:v>
                </c:pt>
                <c:pt idx="536">
                  <c:v>1.5732142857142936E-6</c:v>
                </c:pt>
                <c:pt idx="537">
                  <c:v>8.337500000000101E-6</c:v>
                </c:pt>
                <c:pt idx="538">
                  <c:v>7.716071428571515E-6</c:v>
                </c:pt>
                <c:pt idx="539">
                  <c:v>1.1862500000000207E-5</c:v>
                </c:pt>
                <c:pt idx="540">
                  <c:v>2.2857142857143361E-7</c:v>
                </c:pt>
                <c:pt idx="541">
                  <c:v>5.4821428571429223E-7</c:v>
                </c:pt>
                <c:pt idx="542">
                  <c:v>5.625000000000051E-7</c:v>
                </c:pt>
                <c:pt idx="543">
                  <c:v>3.4750000000000273E-6</c:v>
                </c:pt>
                <c:pt idx="544">
                  <c:v>1.3375000000000124E-6</c:v>
                </c:pt>
                <c:pt idx="545">
                  <c:v>1.0357142857142857E-6</c:v>
                </c:pt>
                <c:pt idx="546">
                  <c:v>1.7732142857143004E-6</c:v>
                </c:pt>
                <c:pt idx="548">
                  <c:v>1.271428571428586E-6</c:v>
                </c:pt>
                <c:pt idx="550">
                  <c:v>1.085714285714286E-6</c:v>
                </c:pt>
                <c:pt idx="551">
                  <c:v>9.3392857142858655E-7</c:v>
                </c:pt>
                <c:pt idx="552">
                  <c:v>3.5357142857143394E-7</c:v>
                </c:pt>
                <c:pt idx="554">
                  <c:v>2.4464285714285972E-7</c:v>
                </c:pt>
                <c:pt idx="555">
                  <c:v>4.1785714285714718E-7</c:v>
                </c:pt>
                <c:pt idx="558">
                  <c:v>4.4178571428571917E-6</c:v>
                </c:pt>
                <c:pt idx="559">
                  <c:v>2.2785714285714696E-6</c:v>
                </c:pt>
                <c:pt idx="562">
                  <c:v>2.8714285714285882E-6</c:v>
                </c:pt>
                <c:pt idx="563">
                  <c:v>1.6678571428571619E-6</c:v>
                </c:pt>
                <c:pt idx="564">
                  <c:v>6.3928571428572128E-7</c:v>
                </c:pt>
                <c:pt idx="567">
                  <c:v>4.1875000000000103E-6</c:v>
                </c:pt>
                <c:pt idx="573">
                  <c:v>1.5100000000000176E-5</c:v>
                </c:pt>
                <c:pt idx="575">
                  <c:v>1.6607142857143047E-7</c:v>
                </c:pt>
                <c:pt idx="577">
                  <c:v>2.9821428571428949E-7</c:v>
                </c:pt>
                <c:pt idx="578">
                  <c:v>2.8750000000000265E-7</c:v>
                </c:pt>
                <c:pt idx="581">
                  <c:v>3.3482142857143266E-6</c:v>
                </c:pt>
                <c:pt idx="582">
                  <c:v>1.8392857142857449E-7</c:v>
                </c:pt>
                <c:pt idx="587">
                  <c:v>6.7321428571429368E-7</c:v>
                </c:pt>
                <c:pt idx="591">
                  <c:v>1.3642857142857386E-6</c:v>
                </c:pt>
                <c:pt idx="592">
                  <c:v>1.9500000000000228E-6</c:v>
                </c:pt>
                <c:pt idx="593">
                  <c:v>9.9464285714287339E-7</c:v>
                </c:pt>
                <c:pt idx="594">
                  <c:v>9.500000000000124E-7</c:v>
                </c:pt>
                <c:pt idx="595">
                  <c:v>3.4857142857143329E-6</c:v>
                </c:pt>
                <c:pt idx="596">
                  <c:v>1.1464285714285916E-6</c:v>
                </c:pt>
                <c:pt idx="597">
                  <c:v>1.214285714285736E-7</c:v>
                </c:pt>
                <c:pt idx="598">
                  <c:v>4.2500000000000572E-7</c:v>
                </c:pt>
                <c:pt idx="599">
                  <c:v>1.2857142857142863E-7</c:v>
                </c:pt>
                <c:pt idx="601">
                  <c:v>1.9464285714285926E-4</c:v>
                </c:pt>
                <c:pt idx="646">
                  <c:v>5.2857142857143641E-5</c:v>
                </c:pt>
                <c:pt idx="648">
                  <c:v>3.1107142857143225E-4</c:v>
                </c:pt>
                <c:pt idx="649">
                  <c:v>1.0357142857142857E-5</c:v>
                </c:pt>
                <c:pt idx="650">
                  <c:v>1.1428571428571595E-6</c:v>
                </c:pt>
                <c:pt idx="651">
                  <c:v>8.0357142857144075E-7</c:v>
                </c:pt>
                <c:pt idx="652">
                  <c:v>3.7321428571428955E-6</c:v>
                </c:pt>
                <c:pt idx="653">
                  <c:v>1.0892857142857323E-6</c:v>
                </c:pt>
                <c:pt idx="654">
                  <c:v>4.6785714285714632E-6</c:v>
                </c:pt>
                <c:pt idx="655">
                  <c:v>1.4696428571428664E-5</c:v>
                </c:pt>
                <c:pt idx="656">
                  <c:v>9.0535714285714746E-6</c:v>
                </c:pt>
                <c:pt idx="657">
                  <c:v>7.4642857142857748E-6</c:v>
                </c:pt>
                <c:pt idx="658">
                  <c:v>1.6785714285714521E-6</c:v>
                </c:pt>
                <c:pt idx="659">
                  <c:v>1.4750000000000137E-5</c:v>
                </c:pt>
                <c:pt idx="660">
                  <c:v>2.2142857142857341E-5</c:v>
                </c:pt>
                <c:pt idx="661">
                  <c:v>7.6250000000000566E-6</c:v>
                </c:pt>
                <c:pt idx="662">
                  <c:v>4.1428571428571782E-6</c:v>
                </c:pt>
                <c:pt idx="663">
                  <c:v>3.8750000000000366E-5</c:v>
                </c:pt>
                <c:pt idx="664">
                  <c:v>2.5892857142857399E-5</c:v>
                </c:pt>
                <c:pt idx="665">
                  <c:v>1.2339285714285854E-5</c:v>
                </c:pt>
                <c:pt idx="666">
                  <c:v>2.3571428571428811E-6</c:v>
                </c:pt>
                <c:pt idx="667">
                  <c:v>5.142857142857189E-6</c:v>
                </c:pt>
                <c:pt idx="668">
                  <c:v>1.5892857142857409E-7</c:v>
                </c:pt>
                <c:pt idx="669" formatCode="0.000E+00">
                  <c:v>1.1607142857142934E-6</c:v>
                </c:pt>
                <c:pt idx="670">
                  <c:v>2.1607142857143346E-7</c:v>
                </c:pt>
                <c:pt idx="671">
                  <c:v>6.6071428571429192E-8</c:v>
                </c:pt>
                <c:pt idx="672">
                  <c:v>7.1428571428572337E-8</c:v>
                </c:pt>
                <c:pt idx="673">
                  <c:v>2.1428571428571786E-7</c:v>
                </c:pt>
                <c:pt idx="675">
                  <c:v>8.125000000000085E-5</c:v>
                </c:pt>
                <c:pt idx="676">
                  <c:v>1.0357142857142856E-4</c:v>
                </c:pt>
                <c:pt idx="678">
                  <c:v>9.2500000000001056E-5</c:v>
                </c:pt>
                <c:pt idx="679">
                  <c:v>1.7785714285714516E-4</c:v>
                </c:pt>
                <c:pt idx="680">
                  <c:v>9.0000000000001036E-5</c:v>
                </c:pt>
                <c:pt idx="682">
                  <c:v>9.2857142857144045E-6</c:v>
                </c:pt>
                <c:pt idx="683">
                  <c:v>1.6392857142857355E-4</c:v>
                </c:pt>
                <c:pt idx="684">
                  <c:v>2.8214285714285852E-4</c:v>
                </c:pt>
                <c:pt idx="685">
                  <c:v>1.9875000000000139E-4</c:v>
                </c:pt>
                <c:pt idx="686">
                  <c:v>2.1535714285714634E-4</c:v>
                </c:pt>
                <c:pt idx="687">
                  <c:v>1.1071428571428671E-5</c:v>
                </c:pt>
                <c:pt idx="688">
                  <c:v>1.5714285714285907E-6</c:v>
                </c:pt>
                <c:pt idx="689">
                  <c:v>2.4285714285714655E-4</c:v>
                </c:pt>
                <c:pt idx="690">
                  <c:v>5.5000000000000437E-4</c:v>
                </c:pt>
                <c:pt idx="691">
                  <c:v>2.4285714285714698E-5</c:v>
                </c:pt>
                <c:pt idx="692">
                  <c:v>1.505357142857152E-3</c:v>
                </c:pt>
                <c:pt idx="693">
                  <c:v>8.9285714285714295E-7</c:v>
                </c:pt>
                <c:pt idx="695">
                  <c:v>2.5535714285714708E-5</c:v>
                </c:pt>
                <c:pt idx="697">
                  <c:v>3.1250000000000367E-5</c:v>
                </c:pt>
                <c:pt idx="698">
                  <c:v>2.714285714285735E-4</c:v>
                </c:pt>
                <c:pt idx="699">
                  <c:v>2.2142857142857294E-4</c:v>
                </c:pt>
                <c:pt idx="701">
                  <c:v>1.2500000000000128E-6</c:v>
                </c:pt>
                <c:pt idx="702">
                  <c:v>4.1964285714285823E-6</c:v>
                </c:pt>
                <c:pt idx="703">
                  <c:v>7.1428571428572337E-8</c:v>
                </c:pt>
                <c:pt idx="704">
                  <c:v>3.2142857142857462E-5</c:v>
                </c:pt>
                <c:pt idx="706">
                  <c:v>1.9821428571428735E-4</c:v>
                </c:pt>
                <c:pt idx="707">
                  <c:v>5.3928571428571991E-5</c:v>
                </c:pt>
                <c:pt idx="708">
                  <c:v>1.1250000000000112E-4</c:v>
                </c:pt>
                <c:pt idx="709">
                  <c:v>7.0000000000000761E-6</c:v>
                </c:pt>
                <c:pt idx="712">
                  <c:v>1.2500000000000114E-4</c:v>
                </c:pt>
                <c:pt idx="713">
                  <c:v>1.071428571428589E-7</c:v>
                </c:pt>
                <c:pt idx="714">
                  <c:v>5.7142857142857753E-7</c:v>
                </c:pt>
                <c:pt idx="715">
                  <c:v>5.1785714285714865E-7</c:v>
                </c:pt>
                <c:pt idx="716">
                  <c:v>2.1964285714285811E-6</c:v>
                </c:pt>
                <c:pt idx="717">
                  <c:v>2.3214285714285812E-6</c:v>
                </c:pt>
                <c:pt idx="718">
                  <c:v>2.3392857142857151E-4</c:v>
                </c:pt>
                <c:pt idx="719">
                  <c:v>3.8035714285714766E-4</c:v>
                </c:pt>
                <c:pt idx="720">
                  <c:v>5.9821428571429046E-4</c:v>
                </c:pt>
                <c:pt idx="721">
                  <c:v>1.6428571428571626E-4</c:v>
                </c:pt>
                <c:pt idx="722">
                  <c:v>2.1428571428571733E-5</c:v>
                </c:pt>
                <c:pt idx="723">
                  <c:v>4.4642857142857539E-7</c:v>
                </c:pt>
                <c:pt idx="725">
                  <c:v>4.4642857142857434E-6</c:v>
                </c:pt>
                <c:pt idx="726">
                  <c:v>2.3035714285714619E-4</c:v>
                </c:pt>
                <c:pt idx="727">
                  <c:v>3.750000000000053E-7</c:v>
                </c:pt>
                <c:pt idx="728">
                  <c:v>1.7857142857142963E-4</c:v>
                </c:pt>
                <c:pt idx="729">
                  <c:v>3.1071428571429023E-6</c:v>
                </c:pt>
                <c:pt idx="731">
                  <c:v>3.5714285714286102E-7</c:v>
                </c:pt>
                <c:pt idx="732">
                  <c:v>2.1428571428571707E-6</c:v>
                </c:pt>
                <c:pt idx="733">
                  <c:v>1.2321428571428675E-6</c:v>
                </c:pt>
                <c:pt idx="734">
                  <c:v>4.7500000000000439E-4</c:v>
                </c:pt>
                <c:pt idx="735">
                  <c:v>2.1250000000000259E-5</c:v>
                </c:pt>
                <c:pt idx="737">
                  <c:v>1.428571428571451E-10</c:v>
                </c:pt>
                <c:pt idx="738">
                  <c:v>1.589285714285745E-10</c:v>
                </c:pt>
                <c:pt idx="741">
                  <c:v>3.9285714285715068E-11</c:v>
                </c:pt>
                <c:pt idx="742">
                  <c:v>8.9285714285714727E-11</c:v>
                </c:pt>
                <c:pt idx="743">
                  <c:v>3.2142857142857646E-11</c:v>
                </c:pt>
                <c:pt idx="746">
                  <c:v>1.0892857142857297E-4</c:v>
                </c:pt>
                <c:pt idx="747">
                  <c:v>3.6250000000000414E-5</c:v>
                </c:pt>
                <c:pt idx="748">
                  <c:v>1.7857142857143054E-7</c:v>
                </c:pt>
                <c:pt idx="750">
                  <c:v>4.1071428571428873E-7</c:v>
                </c:pt>
                <c:pt idx="751">
                  <c:v>1.0053571428571481E-3</c:v>
                </c:pt>
                <c:pt idx="752">
                  <c:v>3.7500000000000574E-8</c:v>
                </c:pt>
                <c:pt idx="753">
                  <c:v>7.8571428571429282E-7</c:v>
                </c:pt>
                <c:pt idx="754">
                  <c:v>1.5178571428571626E-7</c:v>
                </c:pt>
                <c:pt idx="755">
                  <c:v>1.8035714285714435E-4</c:v>
                </c:pt>
                <c:pt idx="756">
                  <c:v>1.0357142857142857E-6</c:v>
                </c:pt>
                <c:pt idx="757">
                  <c:v>3.5714285714286148E-8</c:v>
                </c:pt>
                <c:pt idx="758">
                  <c:v>1.0892857142857323E-6</c:v>
                </c:pt>
                <c:pt idx="759">
                  <c:v>1.5535714285714409E-4</c:v>
                </c:pt>
                <c:pt idx="760">
                  <c:v>1.1071428571428671E-5</c:v>
                </c:pt>
                <c:pt idx="761">
                  <c:v>2.6785714285714771E-7</c:v>
                </c:pt>
                <c:pt idx="764">
                  <c:v>2.5000000000000359E-7</c:v>
                </c:pt>
                <c:pt idx="765">
                  <c:v>5.5357142857143716E-5</c:v>
                </c:pt>
                <c:pt idx="766">
                  <c:v>9.464285714285846E-5</c:v>
                </c:pt>
                <c:pt idx="767">
                  <c:v>3.5714285714286035E-5</c:v>
                </c:pt>
                <c:pt idx="770">
                  <c:v>3.7500000000000408E-6</c:v>
                </c:pt>
                <c:pt idx="771">
                  <c:v>5.8928571428572091E-7</c:v>
                </c:pt>
                <c:pt idx="772">
                  <c:v>3.4285714285714785E-6</c:v>
                </c:pt>
                <c:pt idx="773">
                  <c:v>4.6428571428571978E-7</c:v>
                </c:pt>
                <c:pt idx="775">
                  <c:v>6.2500000000000849E-9</c:v>
                </c:pt>
                <c:pt idx="777">
                  <c:v>7.1428571428572125E-5</c:v>
                </c:pt>
                <c:pt idx="778">
                  <c:v>5.5357142857143817E-8</c:v>
                </c:pt>
                <c:pt idx="780">
                  <c:v>2.3928571428571648E-5</c:v>
                </c:pt>
                <c:pt idx="782">
                  <c:v>5.3571428571428824E-6</c:v>
                </c:pt>
                <c:pt idx="783">
                  <c:v>2.1428571428571733E-5</c:v>
                </c:pt>
                <c:pt idx="784">
                  <c:v>4.2857142857143507E-5</c:v>
                </c:pt>
                <c:pt idx="785">
                  <c:v>1.1964285714285932E-6</c:v>
                </c:pt>
                <c:pt idx="786">
                  <c:v>7.6785714285715198E-7</c:v>
                </c:pt>
                <c:pt idx="788">
                  <c:v>4.6428571428572027E-8</c:v>
                </c:pt>
                <c:pt idx="789">
                  <c:v>3.035714285714331E-7</c:v>
                </c:pt>
                <c:pt idx="790">
                  <c:v>1.2142857142857315E-4</c:v>
                </c:pt>
                <c:pt idx="791">
                  <c:v>8.4464285714286943E-5</c:v>
                </c:pt>
                <c:pt idx="792">
                  <c:v>8.2500000000000683E-4</c:v>
                </c:pt>
                <c:pt idx="793">
                  <c:v>1.2142857142857315E-4</c:v>
                </c:pt>
                <c:pt idx="794">
                  <c:v>1.1250000000000112E-4</c:v>
                </c:pt>
                <c:pt idx="795">
                  <c:v>2.5000000000000299E-5</c:v>
                </c:pt>
                <c:pt idx="796">
                  <c:v>5.4464285714286257E-4</c:v>
                </c:pt>
                <c:pt idx="797">
                  <c:v>6.0535714285714663E-4</c:v>
                </c:pt>
                <c:pt idx="798">
                  <c:v>6.2500000000000733E-5</c:v>
                </c:pt>
                <c:pt idx="799">
                  <c:v>1.3392857142857325E-4</c:v>
                </c:pt>
                <c:pt idx="800">
                  <c:v>2.6785714285714771E-7</c:v>
                </c:pt>
                <c:pt idx="801">
                  <c:v>2.8392857142857142E-4</c:v>
                </c:pt>
                <c:pt idx="802">
                  <c:v>3.0535714285714687E-4</c:v>
                </c:pt>
                <c:pt idx="803">
                  <c:v>2.2321428571428752E-4</c:v>
                </c:pt>
                <c:pt idx="804">
                  <c:v>1.4107142857142861E-4</c:v>
                </c:pt>
                <c:pt idx="805">
                  <c:v>4.9464285714286285E-6</c:v>
                </c:pt>
                <c:pt idx="806">
                  <c:v>7.3214285714286344E-5</c:v>
                </c:pt>
                <c:pt idx="807">
                  <c:v>3.3928571428571835E-8</c:v>
                </c:pt>
                <c:pt idx="808">
                  <c:v>4.5535714285714434E-4</c:v>
                </c:pt>
                <c:pt idx="811">
                  <c:v>5.0000000000000572E-5</c:v>
                </c:pt>
                <c:pt idx="812">
                  <c:v>2.9107142857143139E-4</c:v>
                </c:pt>
                <c:pt idx="813">
                  <c:v>1.7857142857143054E-7</c:v>
                </c:pt>
                <c:pt idx="814">
                  <c:v>2.6107142857143104E-3</c:v>
                </c:pt>
                <c:pt idx="815">
                  <c:v>6.9642857142857798E-5</c:v>
                </c:pt>
                <c:pt idx="817">
                  <c:v>1.2500000000000177E-7</c:v>
                </c:pt>
                <c:pt idx="819">
                  <c:v>2.303571428571466E-6</c:v>
                </c:pt>
                <c:pt idx="821">
                  <c:v>1.6071428571428745E-5</c:v>
                </c:pt>
                <c:pt idx="823">
                  <c:v>1.6607142857142983E-6</c:v>
                </c:pt>
                <c:pt idx="824">
                  <c:v>2.7017857142857477E-5</c:v>
                </c:pt>
                <c:pt idx="825">
                  <c:v>3.3928571428571714E-6</c:v>
                </c:pt>
                <c:pt idx="826">
                  <c:v>1.6250000000000146E-4</c:v>
                </c:pt>
                <c:pt idx="827">
                  <c:v>3.9285714285715013E-8</c:v>
                </c:pt>
                <c:pt idx="828">
                  <c:v>9.3035714285714892E-6</c:v>
                </c:pt>
                <c:pt idx="829">
                  <c:v>2.5535714285714647E-4</c:v>
                </c:pt>
                <c:pt idx="830">
                  <c:v>1.9107142857142921E-6</c:v>
                </c:pt>
                <c:pt idx="833">
                  <c:v>1.1428571428571569E-4</c:v>
                </c:pt>
                <c:pt idx="834">
                  <c:v>2.1071428571428876E-4</c:v>
                </c:pt>
                <c:pt idx="835">
                  <c:v>1.7857142857143058E-8</c:v>
                </c:pt>
                <c:pt idx="836">
                  <c:v>6.4285714285714925E-5</c:v>
                </c:pt>
                <c:pt idx="837">
                  <c:v>2.1607142857143195E-4</c:v>
                </c:pt>
                <c:pt idx="838">
                  <c:v>2.2500000000000222E-4</c:v>
                </c:pt>
                <c:pt idx="840">
                  <c:v>1.8214285714285907E-4</c:v>
                </c:pt>
                <c:pt idx="841">
                  <c:v>2.0178571428571716E-5</c:v>
                </c:pt>
                <c:pt idx="842">
                  <c:v>6.0357142857143644E-6</c:v>
                </c:pt>
                <c:pt idx="843">
                  <c:v>1.1071428571428644E-4</c:v>
                </c:pt>
                <c:pt idx="845">
                  <c:v>1.0178571428571505E-4</c:v>
                </c:pt>
                <c:pt idx="847">
                  <c:v>5.7142857142857636E-5</c:v>
                </c:pt>
                <c:pt idx="848">
                  <c:v>1.607142857142869E-4</c:v>
                </c:pt>
                <c:pt idx="849">
                  <c:v>4.1785714285714534E-5</c:v>
                </c:pt>
                <c:pt idx="850">
                  <c:v>9.2857142857144133E-5</c:v>
                </c:pt>
                <c:pt idx="852">
                  <c:v>8.3035714285714364E-4</c:v>
                </c:pt>
                <c:pt idx="853">
                  <c:v>3.7500000000000444E-5</c:v>
                </c:pt>
                <c:pt idx="856">
                  <c:v>3.2678571428572133E-10</c:v>
                </c:pt>
                <c:pt idx="857">
                  <c:v>6.2500000000001025E-11</c:v>
                </c:pt>
                <c:pt idx="858">
                  <c:v>1.0375000000000128E-10</c:v>
                </c:pt>
                <c:pt idx="859">
                  <c:v>1.0714285714285916E-11</c:v>
                </c:pt>
                <c:pt idx="860">
                  <c:v>8.7500000000001029E-5</c:v>
                </c:pt>
                <c:pt idx="861">
                  <c:v>4.9285714285714642E-6</c:v>
                </c:pt>
                <c:pt idx="862">
                  <c:v>6.9464285714286542E-6</c:v>
                </c:pt>
                <c:pt idx="863">
                  <c:v>1.5714285714285915E-5</c:v>
                </c:pt>
                <c:pt idx="864">
                  <c:v>4.8214285714285924E-6</c:v>
                </c:pt>
                <c:pt idx="865">
                  <c:v>1.8928571428571643E-4</c:v>
                </c:pt>
                <c:pt idx="866">
                  <c:v>6.6071428571428824E-4</c:v>
                </c:pt>
                <c:pt idx="867">
                  <c:v>7.6785714285715012E-5</c:v>
                </c:pt>
                <c:pt idx="868">
                  <c:v>5.8928571428571997E-5</c:v>
                </c:pt>
                <c:pt idx="869">
                  <c:v>3.0714285714286009E-5</c:v>
                </c:pt>
                <c:pt idx="871">
                  <c:v>6.6071428571429035E-5</c:v>
                </c:pt>
                <c:pt idx="873">
                  <c:v>1.3178571428571577E-5</c:v>
                </c:pt>
                <c:pt idx="874">
                  <c:v>1.8035714285714475E-5</c:v>
                </c:pt>
                <c:pt idx="876">
                  <c:v>6.9642857142857527E-4</c:v>
                </c:pt>
                <c:pt idx="878">
                  <c:v>1.9464285714286061E-10</c:v>
                </c:pt>
                <c:pt idx="879">
                  <c:v>1.6071428571428813E-11</c:v>
                </c:pt>
                <c:pt idx="880">
                  <c:v>1.8928571428571699E-5</c:v>
                </c:pt>
                <c:pt idx="882">
                  <c:v>1.0357142857142856E-4</c:v>
                </c:pt>
                <c:pt idx="883">
                  <c:v>2.3214285714285949E-7</c:v>
                </c:pt>
                <c:pt idx="884">
                  <c:v>5.8928571428571997E-5</c:v>
                </c:pt>
                <c:pt idx="885">
                  <c:v>9.464285714285846E-5</c:v>
                </c:pt>
                <c:pt idx="886">
                  <c:v>5.7142857142857462E-4</c:v>
                </c:pt>
                <c:pt idx="887">
                  <c:v>1.2321428571428601E-4</c:v>
                </c:pt>
                <c:pt idx="889">
                  <c:v>3.5714285714285947E-4</c:v>
                </c:pt>
                <c:pt idx="892">
                  <c:v>4.1607142857142934E-6</c:v>
                </c:pt>
                <c:pt idx="894">
                  <c:v>9.6428571428571764E-7</c:v>
                </c:pt>
                <c:pt idx="899">
                  <c:v>4.8214285714285924E-6</c:v>
                </c:pt>
                <c:pt idx="900">
                  <c:v>3.5892857142857499E-5</c:v>
                </c:pt>
                <c:pt idx="903">
                  <c:v>8.750000000000089E-6</c:v>
                </c:pt>
                <c:pt idx="904">
                  <c:v>3.0000000000000268E-4</c:v>
                </c:pt>
                <c:pt idx="905">
                  <c:v>2.8571428571428935E-7</c:v>
                </c:pt>
                <c:pt idx="906">
                  <c:v>9.2857142857144133E-5</c:v>
                </c:pt>
                <c:pt idx="909">
                  <c:v>5.3750000000000544E-6</c:v>
                </c:pt>
                <c:pt idx="910">
                  <c:v>8.5714285714286919E-5</c:v>
                </c:pt>
                <c:pt idx="911">
                  <c:v>1.285714285714286E-4</c:v>
                </c:pt>
                <c:pt idx="914">
                  <c:v>7.3214285714286539E-9</c:v>
                </c:pt>
                <c:pt idx="915">
                  <c:v>1.0232142857142861E-5</c:v>
                </c:pt>
                <c:pt idx="916">
                  <c:v>7.0357142857143769E-6</c:v>
                </c:pt>
                <c:pt idx="917">
                  <c:v>4.4642857142857539E-7</c:v>
                </c:pt>
                <c:pt idx="919">
                  <c:v>6.0714285714286508E-5</c:v>
                </c:pt>
                <c:pt idx="920">
                  <c:v>5.8928571428571997E-5</c:v>
                </c:pt>
                <c:pt idx="921">
                  <c:v>2.1428571428571707E-6</c:v>
                </c:pt>
                <c:pt idx="922">
                  <c:v>2.7142857142857405E-5</c:v>
                </c:pt>
                <c:pt idx="923">
                  <c:v>1.0303571428571527E-3</c:v>
                </c:pt>
                <c:pt idx="928">
                  <c:v>1.2500000000000128E-6</c:v>
                </c:pt>
                <c:pt idx="932">
                  <c:v>1.9642857142857423E-5</c:v>
                </c:pt>
                <c:pt idx="933">
                  <c:v>4.2857142857143507E-5</c:v>
                </c:pt>
                <c:pt idx="935">
                  <c:v>8.7500000000001029E-5</c:v>
                </c:pt>
                <c:pt idx="936">
                  <c:v>7.2142857142857818E-5</c:v>
                </c:pt>
                <c:pt idx="937">
                  <c:v>1.5892857142857356E-4</c:v>
                </c:pt>
                <c:pt idx="939">
                  <c:v>9.8571428571430503E-6</c:v>
                </c:pt>
                <c:pt idx="940">
                  <c:v>1.607142857142869E-4</c:v>
                </c:pt>
                <c:pt idx="943">
                  <c:v>4.642857142857191E-5</c:v>
                </c:pt>
                <c:pt idx="948">
                  <c:v>5.3571428571428824E-6</c:v>
                </c:pt>
                <c:pt idx="949">
                  <c:v>8.6071428571429914E-5</c:v>
                </c:pt>
                <c:pt idx="950">
                  <c:v>7.9464285714286641E-6</c:v>
                </c:pt>
                <c:pt idx="951">
                  <c:v>3.6250000000000414E-5</c:v>
                </c:pt>
                <c:pt idx="954">
                  <c:v>2.2678571428571868E-5</c:v>
                </c:pt>
                <c:pt idx="955">
                  <c:v>3.9821428571429015E-6</c:v>
                </c:pt>
                <c:pt idx="957">
                  <c:v>5.5357142857143582E-6</c:v>
                </c:pt>
                <c:pt idx="958">
                  <c:v>1.4642857142857334E-4</c:v>
                </c:pt>
                <c:pt idx="959">
                  <c:v>2.7500000000000323E-5</c:v>
                </c:pt>
                <c:pt idx="961">
                  <c:v>1.1696428571428649E-4</c:v>
                </c:pt>
                <c:pt idx="964">
                  <c:v>8.5714285714286919E-5</c:v>
                </c:pt>
                <c:pt idx="965">
                  <c:v>1.0392857142857325E-5</c:v>
                </c:pt>
                <c:pt idx="966">
                  <c:v>1.5892857142857373E-6</c:v>
                </c:pt>
                <c:pt idx="969">
                  <c:v>6.6071428571429035E-5</c:v>
                </c:pt>
                <c:pt idx="971">
                  <c:v>4.2089285714285813E-3</c:v>
                </c:pt>
                <c:pt idx="972">
                  <c:v>2.0964285714285716E-3</c:v>
                </c:pt>
                <c:pt idx="973">
                  <c:v>5.3571428571429054E-8</c:v>
                </c:pt>
                <c:pt idx="975">
                  <c:v>6.0714285714286508E-5</c:v>
                </c:pt>
                <c:pt idx="978">
                  <c:v>2.1428571428571786E-7</c:v>
                </c:pt>
                <c:pt idx="979">
                  <c:v>3.5714285714286019E-6</c:v>
                </c:pt>
                <c:pt idx="983">
                  <c:v>6.6071428571428824E-4</c:v>
                </c:pt>
                <c:pt idx="985">
                  <c:v>2.1428571428571786E-7</c:v>
                </c:pt>
                <c:pt idx="997">
                  <c:v>5.2321428571428972E-4</c:v>
                </c:pt>
                <c:pt idx="1000">
                  <c:v>7.6071428571429058E-6</c:v>
                </c:pt>
                <c:pt idx="1001">
                  <c:v>9.1071428571429982E-5</c:v>
                </c:pt>
                <c:pt idx="1010">
                  <c:v>1.732142857142878E-6</c:v>
                </c:pt>
                <c:pt idx="1011">
                  <c:v>4.4642857142857174E-4</c:v>
                </c:pt>
                <c:pt idx="1013">
                  <c:v>3.3035714285714816E-5</c:v>
                </c:pt>
                <c:pt idx="1014">
                  <c:v>4.8214285714285924E-6</c:v>
                </c:pt>
                <c:pt idx="1015">
                  <c:v>3.8214285714286028E-6</c:v>
                </c:pt>
                <c:pt idx="1016">
                  <c:v>1.5178571428571568E-6</c:v>
                </c:pt>
                <c:pt idx="1017">
                  <c:v>1.6607142857142983E-6</c:v>
                </c:pt>
                <c:pt idx="1018">
                  <c:v>1.5178571428571568E-6</c:v>
                </c:pt>
                <c:pt idx="1019">
                  <c:v>2.089285714285731E-6</c:v>
                </c:pt>
                <c:pt idx="1020">
                  <c:v>1.1138392857142851E-3</c:v>
                </c:pt>
                <c:pt idx="1021">
                  <c:v>4.2450000000000398E-4</c:v>
                </c:pt>
                <c:pt idx="1022">
                  <c:v>1.4107142857142861E-6</c:v>
                </c:pt>
                <c:pt idx="1023">
                  <c:v>1.6655357142857338E-4</c:v>
                </c:pt>
                <c:pt idx="1024">
                  <c:v>5.2285714285714708E-5</c:v>
                </c:pt>
                <c:pt idx="1025">
                  <c:v>6.9642857142857887E-7</c:v>
                </c:pt>
                <c:pt idx="1026">
                  <c:v>1.732142857142878E-6</c:v>
                </c:pt>
                <c:pt idx="1027">
                  <c:v>9.2857142857144045E-6</c:v>
                </c:pt>
                <c:pt idx="1028">
                  <c:v>1.1053571428571577E-5</c:v>
                </c:pt>
                <c:pt idx="1029">
                  <c:v>1.9642857142857398E-6</c:v>
                </c:pt>
                <c:pt idx="1030">
                  <c:v>2.5892857142857389E-6</c:v>
                </c:pt>
                <c:pt idx="1031">
                  <c:v>3.0892857142857422E-6</c:v>
                </c:pt>
                <c:pt idx="1032">
                  <c:v>3.3392857142857309E-6</c:v>
                </c:pt>
                <c:pt idx="1033">
                  <c:v>6.9821428571429236E-6</c:v>
                </c:pt>
                <c:pt idx="1085">
                  <c:v>8.5714285714287143E-7</c:v>
                </c:pt>
                <c:pt idx="1086">
                  <c:v>1.0071428571428636E-5</c:v>
                </c:pt>
                <c:pt idx="1087">
                  <c:v>2.7142857142857398E-6</c:v>
                </c:pt>
                <c:pt idx="1088">
                  <c:v>1.3089285714285909E-5</c:v>
                </c:pt>
                <c:pt idx="1089">
                  <c:v>1.446428571428589E-6</c:v>
                </c:pt>
                <c:pt idx="1090">
                  <c:v>1.3660714285714489E-5</c:v>
                </c:pt>
                <c:pt idx="1091">
                  <c:v>7.6785714285715198E-7</c:v>
                </c:pt>
                <c:pt idx="1092">
                  <c:v>3.8035714285714825E-6</c:v>
                </c:pt>
                <c:pt idx="1093">
                  <c:v>4.4285714285714605E-6</c:v>
                </c:pt>
                <c:pt idx="1094">
                  <c:v>4.3571428571428573E-6</c:v>
                </c:pt>
                <c:pt idx="1095">
                  <c:v>6.214285714285758E-6</c:v>
                </c:pt>
                <c:pt idx="1096">
                  <c:v>3.5892857142857476E-6</c:v>
                </c:pt>
                <c:pt idx="1097">
                  <c:v>3.5892857142857476E-6</c:v>
                </c:pt>
                <c:pt idx="1098">
                  <c:v>4.8035714285714637E-6</c:v>
                </c:pt>
                <c:pt idx="1099">
                  <c:v>8.3571428571430409E-6</c:v>
                </c:pt>
                <c:pt idx="1100">
                  <c:v>6.7142857142857676E-6</c:v>
                </c:pt>
                <c:pt idx="1101">
                  <c:v>1.8035714285714468E-6</c:v>
                </c:pt>
                <c:pt idx="1102">
                  <c:v>7.4107142857143817E-6</c:v>
                </c:pt>
                <c:pt idx="1103">
                  <c:v>3.5714285714286102E-7</c:v>
                </c:pt>
                <c:pt idx="1104">
                  <c:v>4.3214285714285904E-6</c:v>
                </c:pt>
                <c:pt idx="1105">
                  <c:v>1.3214285714285876E-6</c:v>
                </c:pt>
                <c:pt idx="1106">
                  <c:v>1.5714285714285907E-6</c:v>
                </c:pt>
                <c:pt idx="1107">
                  <c:v>2.6785714285714704E-6</c:v>
                </c:pt>
                <c:pt idx="1108">
                  <c:v>2.3571428571428811E-6</c:v>
                </c:pt>
                <c:pt idx="1109">
                  <c:v>1.3928571428571616E-6</c:v>
                </c:pt>
                <c:pt idx="1110">
                  <c:v>5.3750000000000544E-6</c:v>
                </c:pt>
                <c:pt idx="1111">
                  <c:v>4.1071428571428863E-7</c:v>
                </c:pt>
                <c:pt idx="1112">
                  <c:v>1.7142857142857435E-6</c:v>
                </c:pt>
                <c:pt idx="1113">
                  <c:v>6.2500000000000706E-6</c:v>
                </c:pt>
                <c:pt idx="1114">
                  <c:v>5.3571428571429013E-7</c:v>
                </c:pt>
                <c:pt idx="1115">
                  <c:v>2.3214285714285812E-6</c:v>
                </c:pt>
                <c:pt idx="1116">
                  <c:v>2.5892857142857389E-6</c:v>
                </c:pt>
                <c:pt idx="1117">
                  <c:v>3.3750000000000257E-6</c:v>
                </c:pt>
                <c:pt idx="1118">
                  <c:v>4.8571428571428584E-6</c:v>
                </c:pt>
                <c:pt idx="1119">
                  <c:v>4.4642857142857434E-6</c:v>
                </c:pt>
                <c:pt idx="1120">
                  <c:v>3.482142857142894E-5</c:v>
                </c:pt>
                <c:pt idx="1121">
                  <c:v>1.8035714285714468E-6</c:v>
                </c:pt>
                <c:pt idx="1122">
                  <c:v>2.2142857142857319E-6</c:v>
                </c:pt>
                <c:pt idx="1123">
                  <c:v>6.2678571428571977E-6</c:v>
                </c:pt>
                <c:pt idx="1124">
                  <c:v>5.7142857142857753E-7</c:v>
                </c:pt>
                <c:pt idx="1125">
                  <c:v>2.2750000000000258E-5</c:v>
                </c:pt>
                <c:pt idx="1126">
                  <c:v>1.2321428571428675E-6</c:v>
                </c:pt>
                <c:pt idx="1127">
                  <c:v>7.4642857142857935E-7</c:v>
                </c:pt>
                <c:pt idx="1128">
                  <c:v>1.6714285714285944E-6</c:v>
                </c:pt>
                <c:pt idx="1129">
                  <c:v>2.6285714285714756E-6</c:v>
                </c:pt>
                <c:pt idx="1130">
                  <c:v>8.4642857142858506E-7</c:v>
                </c:pt>
                <c:pt idx="1131">
                  <c:v>2.6785714285714771E-7</c:v>
                </c:pt>
                <c:pt idx="1132">
                  <c:v>1.1250000000000123E-6</c:v>
                </c:pt>
                <c:pt idx="1133">
                  <c:v>5.8928571428572091E-7</c:v>
                </c:pt>
                <c:pt idx="1134">
                  <c:v>1.4107142857142861E-6</c:v>
                </c:pt>
                <c:pt idx="1135">
                  <c:v>9.1071428571430253E-7</c:v>
                </c:pt>
                <c:pt idx="1136">
                  <c:v>6.4285714285715032E-7</c:v>
                </c:pt>
                <c:pt idx="1137">
                  <c:v>6.785714285714393E-7</c:v>
                </c:pt>
                <c:pt idx="1138">
                  <c:v>1.3625000000000185E-5</c:v>
                </c:pt>
                <c:pt idx="1139">
                  <c:v>7.6785714285715198E-7</c:v>
                </c:pt>
                <c:pt idx="1140">
                  <c:v>1.1428571428571595E-6</c:v>
                </c:pt>
                <c:pt idx="1141">
                  <c:v>6.1428571428571989E-6</c:v>
                </c:pt>
                <c:pt idx="1142">
                  <c:v>3.5714285714286019E-6</c:v>
                </c:pt>
                <c:pt idx="1143">
                  <c:v>2.6785714285714771E-7</c:v>
                </c:pt>
                <c:pt idx="1144">
                  <c:v>4.4642857142857539E-7</c:v>
                </c:pt>
                <c:pt idx="1145">
                  <c:v>1.3214285714285882E-6</c:v>
                </c:pt>
                <c:pt idx="1146">
                  <c:v>2.8571428571428861E-6</c:v>
                </c:pt>
                <c:pt idx="1147">
                  <c:v>8.5714285714287143E-7</c:v>
                </c:pt>
                <c:pt idx="1148">
                  <c:v>2.9642857142857425E-6</c:v>
                </c:pt>
                <c:pt idx="1149">
                  <c:v>8.1964285714286804E-6</c:v>
                </c:pt>
                <c:pt idx="1150">
                  <c:v>7.0892857142858182E-7</c:v>
                </c:pt>
                <c:pt idx="1151">
                  <c:v>1.2821428571428713E-5</c:v>
                </c:pt>
                <c:pt idx="1152">
                  <c:v>1.1607142857142934E-6</c:v>
                </c:pt>
                <c:pt idx="1153">
                  <c:v>1.5535714285714439E-6</c:v>
                </c:pt>
                <c:pt idx="1154">
                  <c:v>8.0357142857144075E-7</c:v>
                </c:pt>
                <c:pt idx="1155">
                  <c:v>3.5714285714286102E-7</c:v>
                </c:pt>
                <c:pt idx="1156">
                  <c:v>8.9285714285714527E-8</c:v>
                </c:pt>
                <c:pt idx="1157">
                  <c:v>8.7500000000001142E-7</c:v>
                </c:pt>
                <c:pt idx="1158">
                  <c:v>2.3571428571428825E-5</c:v>
                </c:pt>
                <c:pt idx="1159">
                  <c:v>6.0714285714286474E-6</c:v>
                </c:pt>
                <c:pt idx="1160">
                  <c:v>2.0000000000000249E-5</c:v>
                </c:pt>
                <c:pt idx="1161">
                  <c:v>1.2500000000000162E-5</c:v>
                </c:pt>
                <c:pt idx="1162">
                  <c:v>7.5000000000000781E-6</c:v>
                </c:pt>
                <c:pt idx="1163">
                  <c:v>6.5892857142857934E-6</c:v>
                </c:pt>
                <c:pt idx="1164">
                  <c:v>1.4178571428571535E-6</c:v>
                </c:pt>
                <c:pt idx="1165">
                  <c:v>1.319642857142866E-6</c:v>
                </c:pt>
                <c:pt idx="1166">
                  <c:v>2.2142857142857319E-6</c:v>
                </c:pt>
                <c:pt idx="1167">
                  <c:v>1.9464285714286014E-7</c:v>
                </c:pt>
                <c:pt idx="1168">
                  <c:v>1.0982142857142963E-7</c:v>
                </c:pt>
                <c:pt idx="1169">
                  <c:v>6.6964285714286433E-7</c:v>
                </c:pt>
                <c:pt idx="1170" formatCode="0.000E+00">
                  <c:v>1.1625000000000153E-6</c:v>
                </c:pt>
                <c:pt idx="1171">
                  <c:v>2.3750000000000228E-7</c:v>
                </c:pt>
                <c:pt idx="1172">
                  <c:v>9.7500000000000981E-6</c:v>
                </c:pt>
                <c:pt idx="1173">
                  <c:v>2.8392857142857345E-7</c:v>
                </c:pt>
                <c:pt idx="1174">
                  <c:v>9.1428571428571748E-7</c:v>
                </c:pt>
                <c:pt idx="1175">
                  <c:v>7.589285714285824E-7</c:v>
                </c:pt>
                <c:pt idx="1176">
                  <c:v>6.4107142857143871E-7</c:v>
                </c:pt>
                <c:pt idx="1177">
                  <c:v>3.9285714285714953E-7</c:v>
                </c:pt>
                <c:pt idx="1178">
                  <c:v>1.3071428571428668E-6</c:v>
                </c:pt>
                <c:pt idx="1179">
                  <c:v>6.7500000000000734E-6</c:v>
                </c:pt>
                <c:pt idx="1180">
                  <c:v>4.8214285714286136E-7</c:v>
                </c:pt>
                <c:pt idx="1181">
                  <c:v>5.3750000000000602E-5</c:v>
                </c:pt>
                <c:pt idx="1182">
                  <c:v>6.9642857142857712E-6</c:v>
                </c:pt>
                <c:pt idx="1183">
                  <c:v>3.3750000000000305E-5</c:v>
                </c:pt>
                <c:pt idx="1184">
                  <c:v>6.4464285714286669E-7</c:v>
                </c:pt>
                <c:pt idx="1185">
                  <c:v>2.482142857142882E-6</c:v>
                </c:pt>
                <c:pt idx="1186">
                  <c:v>2.8928571428571669E-6</c:v>
                </c:pt>
                <c:pt idx="1187">
                  <c:v>1.5285714285714465E-6</c:v>
                </c:pt>
                <c:pt idx="1188">
                  <c:v>9.9464285714287339E-7</c:v>
                </c:pt>
                <c:pt idx="1189">
                  <c:v>3.0357142857143267E-5</c:v>
                </c:pt>
                <c:pt idx="1190">
                  <c:v>1.2017857142857292E-5</c:v>
                </c:pt>
                <c:pt idx="1191">
                  <c:v>1.6125000000000195E-5</c:v>
                </c:pt>
                <c:pt idx="1192">
                  <c:v>2.4464285714285918E-5</c:v>
                </c:pt>
                <c:pt idx="1193">
                  <c:v>1.4232142857142855E-6</c:v>
                </c:pt>
                <c:pt idx="1194">
                  <c:v>3.9696428571428911E-6</c:v>
                </c:pt>
                <c:pt idx="1195">
                  <c:v>6.8392857142857978E-6</c:v>
                </c:pt>
                <c:pt idx="1196">
                  <c:v>1.3035714285714392E-4</c:v>
                </c:pt>
                <c:pt idx="1197">
                  <c:v>1.0208928571428585E-5</c:v>
                </c:pt>
                <c:pt idx="1199">
                  <c:v>5.857142857142905E-7</c:v>
                </c:pt>
                <c:pt idx="1200">
                  <c:v>2.7642857142857466E-6</c:v>
                </c:pt>
                <c:pt idx="1201">
                  <c:v>4.0178571428571769E-6</c:v>
                </c:pt>
                <c:pt idx="1202">
                  <c:v>2.6071428571428956E-6</c:v>
                </c:pt>
                <c:pt idx="1203">
                  <c:v>6.0000000000000813E-7</c:v>
                </c:pt>
                <c:pt idx="1204">
                  <c:v>1.5750000000000158E-6</c:v>
                </c:pt>
                <c:pt idx="1205">
                  <c:v>1.2892857142857313E-4</c:v>
                </c:pt>
                <c:pt idx="1206">
                  <c:v>8.7500000000001029E-5</c:v>
                </c:pt>
                <c:pt idx="1207">
                  <c:v>5.3571428571428921E-5</c:v>
                </c:pt>
                <c:pt idx="1208">
                  <c:v>8.4285714285714342E-7</c:v>
                </c:pt>
                <c:pt idx="1209">
                  <c:v>7.4464285714286838E-7</c:v>
                </c:pt>
                <c:pt idx="1210">
                  <c:v>4.1785714285714534E-5</c:v>
                </c:pt>
                <c:pt idx="1212">
                  <c:v>1.4821428571428751E-7</c:v>
                </c:pt>
                <c:pt idx="1213">
                  <c:v>6.2857142857143862E-7</c:v>
                </c:pt>
                <c:pt idx="1214">
                  <c:v>8.3571428571430409E-6</c:v>
                </c:pt>
                <c:pt idx="1215">
                  <c:v>1.9642857142857423E-5</c:v>
                </c:pt>
                <c:pt idx="1216">
                  <c:v>1.1964285714285911E-4</c:v>
                </c:pt>
                <c:pt idx="1217">
                  <c:v>1.3928571428571634E-5</c:v>
                </c:pt>
                <c:pt idx="1218">
                  <c:v>2.9107142857143198E-6</c:v>
                </c:pt>
                <c:pt idx="1219">
                  <c:v>2.0000000000000219E-6</c:v>
                </c:pt>
                <c:pt idx="1220">
                  <c:v>1.6267857142857419E-5</c:v>
                </c:pt>
                <c:pt idx="1221">
                  <c:v>1.5267857142857368E-6</c:v>
                </c:pt>
                <c:pt idx="1222">
                  <c:v>6.3214285714286196E-5</c:v>
                </c:pt>
                <c:pt idx="1223">
                  <c:v>1.3071428571428668E-6</c:v>
                </c:pt>
                <c:pt idx="1224">
                  <c:v>1.9767857142857429E-5</c:v>
                </c:pt>
                <c:pt idx="1231">
                  <c:v>5.5178571428571922E-6</c:v>
                </c:pt>
                <c:pt idx="1232">
                  <c:v>8.3928571428572358E-6</c:v>
                </c:pt>
                <c:pt idx="1233">
                  <c:v>5.8928571428571997E-5</c:v>
                </c:pt>
                <c:pt idx="1234">
                  <c:v>1.421428571428585E-6</c:v>
                </c:pt>
                <c:pt idx="1235">
                  <c:v>2.4285714285714678E-6</c:v>
                </c:pt>
                <c:pt idx="1236">
                  <c:v>3.9169642857143227E-5</c:v>
                </c:pt>
                <c:pt idx="1237">
                  <c:v>3.2321428571428914E-6</c:v>
                </c:pt>
                <c:pt idx="1238">
                  <c:v>1.2607142857142901E-6</c:v>
                </c:pt>
                <c:pt idx="1239">
                  <c:v>1.6732142857142971E-6</c:v>
                </c:pt>
                <c:pt idx="1240">
                  <c:v>2.821428571428602E-7</c:v>
                </c:pt>
                <c:pt idx="1241">
                  <c:v>1.4535714285714405E-6</c:v>
                </c:pt>
                <c:pt idx="1242">
                  <c:v>6.7500000000000921E-7</c:v>
                </c:pt>
                <c:pt idx="1243">
                  <c:v>1.0035714285714365E-6</c:v>
                </c:pt>
                <c:pt idx="1244">
                  <c:v>9.6607142857144322E-7</c:v>
                </c:pt>
                <c:pt idx="1245">
                  <c:v>1.4946428571428697E-6</c:v>
                </c:pt>
                <c:pt idx="1246">
                  <c:v>1.2446428571428661E-6</c:v>
                </c:pt>
                <c:pt idx="1247">
                  <c:v>6.6428571428572017E-6</c:v>
                </c:pt>
                <c:pt idx="1248">
                  <c:v>5.750000000000061E-6</c:v>
                </c:pt>
                <c:pt idx="1249">
                  <c:v>2.3571428571428811E-6</c:v>
                </c:pt>
                <c:pt idx="1250">
                  <c:v>1.746428571428599E-6</c:v>
                </c:pt>
                <c:pt idx="1251">
                  <c:v>6.9821428571429387E-7</c:v>
                </c:pt>
                <c:pt idx="1252">
                  <c:v>2.482142857142882E-6</c:v>
                </c:pt>
                <c:pt idx="1253">
                  <c:v>2.9464285714285943E-6</c:v>
                </c:pt>
                <c:pt idx="1254">
                  <c:v>5.9107142857143692E-5</c:v>
                </c:pt>
                <c:pt idx="1255">
                  <c:v>1.6214285714285919E-6</c:v>
                </c:pt>
                <c:pt idx="1256">
                  <c:v>7.0000000000000971E-7</c:v>
                </c:pt>
                <c:pt idx="1257">
                  <c:v>1.3964285714285959E-5</c:v>
                </c:pt>
                <c:pt idx="1258">
                  <c:v>2.4821428571428852E-5</c:v>
                </c:pt>
                <c:pt idx="1259">
                  <c:v>3.3392857142857446E-7</c:v>
                </c:pt>
                <c:pt idx="1260">
                  <c:v>1.7767857142857448E-6</c:v>
                </c:pt>
                <c:pt idx="1261">
                  <c:v>4.3928571428571801E-6</c:v>
                </c:pt>
                <c:pt idx="1262">
                  <c:v>1.3714285714285899E-6</c:v>
                </c:pt>
                <c:pt idx="1263">
                  <c:v>5.4821428571429092E-6</c:v>
                </c:pt>
                <c:pt idx="1264">
                  <c:v>1.785714285714299E-6</c:v>
                </c:pt>
                <c:pt idx="1265">
                  <c:v>1.839285714285742E-5</c:v>
                </c:pt>
                <c:pt idx="1266">
                  <c:v>3.4285714285714858E-7</c:v>
                </c:pt>
                <c:pt idx="1267">
                  <c:v>1.3410714285714441E-6</c:v>
                </c:pt>
                <c:pt idx="1268">
                  <c:v>1.0535714285714404E-5</c:v>
                </c:pt>
                <c:pt idx="1269">
                  <c:v>7.2964285714286514E-5</c:v>
                </c:pt>
                <c:pt idx="1270">
                  <c:v>1.7607142857143025E-5</c:v>
                </c:pt>
                <c:pt idx="1271">
                  <c:v>1.3571428571428662E-4</c:v>
                </c:pt>
                <c:pt idx="1272">
                  <c:v>5.2500000000000539E-6</c:v>
                </c:pt>
                <c:pt idx="1273">
                  <c:v>5.5357142857143796E-7</c:v>
                </c:pt>
                <c:pt idx="1274">
                  <c:v>2.8928571428571669E-6</c:v>
                </c:pt>
                <c:pt idx="1275">
                  <c:v>7.6785714285715198E-7</c:v>
                </c:pt>
                <c:pt idx="1276">
                  <c:v>2.8571428571428935E-7</c:v>
                </c:pt>
                <c:pt idx="1277">
                  <c:v>9.4642857142858675E-7</c:v>
                </c:pt>
                <c:pt idx="1278">
                  <c:v>1.8035714285714468E-6</c:v>
                </c:pt>
                <c:pt idx="1279">
                  <c:v>4.6428571428571978E-7</c:v>
                </c:pt>
                <c:pt idx="1280">
                  <c:v>6.6071428571429126E-7</c:v>
                </c:pt>
                <c:pt idx="1281">
                  <c:v>5.5357142857143796E-7</c:v>
                </c:pt>
                <c:pt idx="1282">
                  <c:v>1.9285714285714484E-6</c:v>
                </c:pt>
                <c:pt idx="1283">
                  <c:v>1.8214285714285934E-6</c:v>
                </c:pt>
                <c:pt idx="1284">
                  <c:v>4.8214285714286136E-7</c:v>
                </c:pt>
                <c:pt idx="1285">
                  <c:v>2.8571428571428935E-7</c:v>
                </c:pt>
                <c:pt idx="1286">
                  <c:v>5.8214285714286074E-6</c:v>
                </c:pt>
                <c:pt idx="1287">
                  <c:v>1.7857142857143054E-7</c:v>
                </c:pt>
                <c:pt idx="1288">
                  <c:v>5.0000000000000686E-7</c:v>
                </c:pt>
                <c:pt idx="1289">
                  <c:v>7.5000000000000955E-7</c:v>
                </c:pt>
                <c:pt idx="1290">
                  <c:v>3.3928571428571833E-7</c:v>
                </c:pt>
                <c:pt idx="1291">
                  <c:v>1.2142857142857332E-6</c:v>
                </c:pt>
                <c:pt idx="1292">
                  <c:v>8.9285714285714295E-7</c:v>
                </c:pt>
                <c:pt idx="1293">
                  <c:v>1.2500000000000177E-7</c:v>
                </c:pt>
                <c:pt idx="1294">
                  <c:v>2.5000000000000359E-7</c:v>
                </c:pt>
                <c:pt idx="1297">
                  <c:v>2.0357142857143053E-6</c:v>
                </c:pt>
                <c:pt idx="1299">
                  <c:v>1.2678571428571558E-5</c:v>
                </c:pt>
                <c:pt idx="1300">
                  <c:v>3.0357142857143267E-5</c:v>
                </c:pt>
                <c:pt idx="1301">
                  <c:v>4.1071428571428863E-7</c:v>
                </c:pt>
                <c:pt idx="1302">
                  <c:v>6.9642857142857798E-5</c:v>
                </c:pt>
                <c:pt idx="1303">
                  <c:v>4.8214285714286136E-7</c:v>
                </c:pt>
                <c:pt idx="1304">
                  <c:v>1.9642857142857398E-6</c:v>
                </c:pt>
                <c:pt idx="1305">
                  <c:v>1.0892857142857297E-4</c:v>
                </c:pt>
                <c:pt idx="1306">
                  <c:v>1.5535714285714371E-3</c:v>
                </c:pt>
                <c:pt idx="1307">
                  <c:v>3.7500000000000369E-4</c:v>
                </c:pt>
                <c:pt idx="1308">
                  <c:v>1.3392857142857354E-5</c:v>
                </c:pt>
                <c:pt idx="1309">
                  <c:v>6.4285714285714828E-6</c:v>
                </c:pt>
                <c:pt idx="1310">
                  <c:v>5.6071428571428574E-3</c:v>
                </c:pt>
                <c:pt idx="1311">
                  <c:v>1.4821428571428702E-6</c:v>
                </c:pt>
                <c:pt idx="1312">
                  <c:v>1.3392857142857344E-6</c:v>
                </c:pt>
                <c:pt idx="1313">
                  <c:v>1.6785714285714521E-6</c:v>
                </c:pt>
                <c:pt idx="1314">
                  <c:v>8.5714285714287143E-7</c:v>
                </c:pt>
                <c:pt idx="1324">
                  <c:v>1.3035714285714419E-6</c:v>
                </c:pt>
              </c:numCache>
            </c:numRef>
          </c:yVal>
          <c:smooth val="0"/>
        </c:ser>
        <c:dLbls>
          <c:showLegendKey val="0"/>
          <c:showVal val="0"/>
          <c:showCatName val="0"/>
          <c:showSerName val="0"/>
          <c:showPercent val="0"/>
          <c:showBubbleSize val="0"/>
        </c:dLbls>
        <c:axId val="110267472"/>
        <c:axId val="110266296"/>
      </c:scatterChart>
      <c:valAx>
        <c:axId val="110267472"/>
        <c:scaling>
          <c:logBase val="10"/>
          <c:orientation val="minMax"/>
          <c:max val="1.0000000000000174E-7"/>
          <c:min val="1.0000000000000228E-12"/>
        </c:scaling>
        <c:delete val="0"/>
        <c:axPos val="b"/>
        <c:title>
          <c:tx>
            <c:rich>
              <a:bodyPr/>
              <a:lstStyle/>
              <a:p>
                <a:pPr>
                  <a:defRPr sz="1800" b="0" i="0" u="none" strike="noStrike" baseline="0">
                    <a:solidFill>
                      <a:schemeClr val="bg1"/>
                    </a:solidFill>
                    <a:latin typeface="Calibri"/>
                    <a:ea typeface="Calibri"/>
                    <a:cs typeface="Calibri"/>
                  </a:defRPr>
                </a:pPr>
                <a:r>
                  <a:rPr lang="it-IT" sz="1800" b="1" i="0" u="none" strike="noStrike" baseline="30000">
                    <a:solidFill>
                      <a:schemeClr val="bg1"/>
                    </a:solidFill>
                    <a:latin typeface="Calibri"/>
                  </a:rPr>
                  <a:t>3</a:t>
                </a:r>
                <a:r>
                  <a:rPr lang="it-IT" sz="1800" b="1" i="0" u="none" strike="noStrike" baseline="0">
                    <a:solidFill>
                      <a:schemeClr val="bg1"/>
                    </a:solidFill>
                    <a:latin typeface="Calibri"/>
                  </a:rPr>
                  <a:t>He (ppm)</a:t>
                </a:r>
              </a:p>
            </c:rich>
          </c:tx>
          <c:layout>
            <c:manualLayout>
              <c:xMode val="edge"/>
              <c:yMode val="edge"/>
              <c:x val="0.44876858747087361"/>
              <c:y val="0.9401582637991146"/>
            </c:manualLayout>
          </c:layout>
          <c:overlay val="0"/>
        </c:title>
        <c:numFmt formatCode="0.E+00" sourceLinked="0"/>
        <c:majorTickMark val="in"/>
        <c:minorTickMark val="in"/>
        <c:tickLblPos val="nextTo"/>
        <c:txPr>
          <a:bodyPr rot="0" vert="horz"/>
          <a:lstStyle/>
          <a:p>
            <a:pPr>
              <a:defRPr sz="1200" b="0" i="0" u="none" strike="noStrike" baseline="0">
                <a:solidFill>
                  <a:schemeClr val="bg1"/>
                </a:solidFill>
                <a:latin typeface="Calibri"/>
                <a:ea typeface="Calibri"/>
                <a:cs typeface="Calibri"/>
              </a:defRPr>
            </a:pPr>
            <a:endParaRPr lang="it-IT"/>
          </a:p>
        </c:txPr>
        <c:crossAx val="110266296"/>
        <c:crossesAt val="1.0000000000000228E-12"/>
        <c:crossBetween val="midCat"/>
      </c:valAx>
      <c:valAx>
        <c:axId val="110266296"/>
        <c:scaling>
          <c:logBase val="10"/>
          <c:orientation val="minMax"/>
          <c:max val="1.0000000000000066E-2"/>
          <c:min val="1.0000000000000174E-7"/>
        </c:scaling>
        <c:delete val="0"/>
        <c:axPos val="l"/>
        <c:title>
          <c:tx>
            <c:rich>
              <a:bodyPr/>
              <a:lstStyle/>
              <a:p>
                <a:pPr>
                  <a:defRPr sz="1800" b="0" i="0" u="none" strike="noStrike" baseline="0">
                    <a:solidFill>
                      <a:schemeClr val="bg1"/>
                    </a:solidFill>
                    <a:latin typeface="Calibri"/>
                    <a:ea typeface="Calibri"/>
                    <a:cs typeface="Calibri"/>
                  </a:defRPr>
                </a:pPr>
                <a:r>
                  <a:rPr lang="it-IT" sz="1800" b="1" i="0" u="none" strike="noStrike" baseline="30000">
                    <a:solidFill>
                      <a:schemeClr val="bg1"/>
                    </a:solidFill>
                    <a:latin typeface="Calibri"/>
                  </a:rPr>
                  <a:t>4</a:t>
                </a:r>
                <a:r>
                  <a:rPr lang="it-IT" sz="1800" b="1" i="0" u="none" strike="noStrike" baseline="0">
                    <a:solidFill>
                      <a:schemeClr val="bg1"/>
                    </a:solidFill>
                    <a:latin typeface="Calibri"/>
                  </a:rPr>
                  <a:t>He (ppm)</a:t>
                </a:r>
              </a:p>
            </c:rich>
          </c:tx>
          <c:layout>
            <c:manualLayout>
              <c:xMode val="edge"/>
              <c:yMode val="edge"/>
              <c:x val="3.4115988665974178E-4"/>
              <c:y val="0.37086770870059182"/>
            </c:manualLayout>
          </c:layout>
          <c:overlay val="0"/>
        </c:title>
        <c:numFmt formatCode="0.E+00" sourceLinked="0"/>
        <c:majorTickMark val="in"/>
        <c:minorTickMark val="in"/>
        <c:tickLblPos val="nextTo"/>
        <c:txPr>
          <a:bodyPr rot="0" vert="horz"/>
          <a:lstStyle/>
          <a:p>
            <a:pPr>
              <a:defRPr sz="1200" b="0" i="0" u="none" strike="noStrike" baseline="0">
                <a:solidFill>
                  <a:schemeClr val="bg1"/>
                </a:solidFill>
                <a:latin typeface="Calibri"/>
                <a:ea typeface="Calibri"/>
                <a:cs typeface="Calibri"/>
              </a:defRPr>
            </a:pPr>
            <a:endParaRPr lang="it-IT"/>
          </a:p>
        </c:txPr>
        <c:crossAx val="110267472"/>
        <c:crossesAt val="1.0000000000000228E-12"/>
        <c:crossBetween val="midCat"/>
      </c:valAx>
      <c:spPr>
        <a:solidFill>
          <a:schemeClr val="bg1"/>
        </a:solidFill>
        <a:ln>
          <a:solidFill>
            <a:schemeClr val="tx1"/>
          </a:solidFill>
        </a:ln>
      </c:spPr>
    </c:plotArea>
    <c:legend>
      <c:legendPos val="r"/>
      <c:legendEntry>
        <c:idx val="0"/>
        <c:txPr>
          <a:bodyPr/>
          <a:lstStyle/>
          <a:p>
            <a:pPr>
              <a:defRPr sz="2400" b="1" i="0" u="none" strike="noStrike" baseline="0">
                <a:solidFill>
                  <a:srgbClr val="000000"/>
                </a:solidFill>
                <a:latin typeface="Calibri"/>
                <a:ea typeface="Calibri"/>
                <a:cs typeface="Calibri"/>
              </a:defRPr>
            </a:pPr>
            <a:endParaRPr lang="it-IT"/>
          </a:p>
        </c:txPr>
      </c:legendEntry>
      <c:layout>
        <c:manualLayout>
          <c:xMode val="edge"/>
          <c:yMode val="edge"/>
          <c:x val="0.70394690633832635"/>
          <c:y val="0.62829060048143326"/>
          <c:w val="0.19247481039340308"/>
          <c:h val="8.2988909835223029E-2"/>
        </c:manualLayout>
      </c:layout>
      <c:overlay val="0"/>
      <c:txPr>
        <a:bodyPr/>
        <a:lstStyle/>
        <a:p>
          <a:pPr>
            <a:defRPr sz="2400" b="0" i="0" u="none" strike="noStrike" baseline="0">
              <a:solidFill>
                <a:srgbClr val="000000"/>
              </a:solidFill>
              <a:latin typeface="Calibri"/>
              <a:ea typeface="Calibri"/>
              <a:cs typeface="Calibri"/>
            </a:defRPr>
          </a:pPr>
          <a:endParaRPr lang="it-IT"/>
        </a:p>
      </c:txPr>
    </c:legend>
    <c:plotVisOnly val="1"/>
    <c:dispBlanksAs val="gap"/>
    <c:showDLblsOverMax val="0"/>
  </c:chart>
  <c:spPr>
    <a:noFill/>
    <a:ln>
      <a:noFill/>
    </a:ln>
  </c:spPr>
  <c:txPr>
    <a:bodyPr/>
    <a:lstStyle/>
    <a:p>
      <a:pPr>
        <a:defRPr sz="1000" b="0" i="0" u="none" strike="noStrike" baseline="0">
          <a:solidFill>
            <a:srgbClr val="000000"/>
          </a:solidFill>
          <a:latin typeface="Calibri"/>
          <a:ea typeface="Calibri"/>
          <a:cs typeface="Calibri"/>
        </a:defRPr>
      </a:pPr>
      <a:endParaRPr lang="it-IT"/>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3905967450272"/>
          <c:y val="3.7313432835820892E-2"/>
          <c:w val="0.81193490054249562"/>
          <c:h val="0.8407960199005019"/>
        </c:manualLayout>
      </c:layout>
      <c:scatterChart>
        <c:scatterStyle val="lineMarker"/>
        <c:varyColors val="0"/>
        <c:ser>
          <c:idx val="1"/>
          <c:order val="0"/>
          <c:tx>
            <c:v>MORB</c:v>
          </c:tx>
          <c:spPr>
            <a:ln w="28575">
              <a:noFill/>
            </a:ln>
          </c:spPr>
          <c:marker>
            <c:symbol val="x"/>
            <c:size val="5"/>
            <c:spPr>
              <a:ln w="9525">
                <a:solidFill>
                  <a:srgbClr val="0070C0"/>
                </a:solidFill>
              </a:ln>
            </c:spPr>
          </c:marker>
          <c:xVal>
            <c:numRef>
              <c:f>MORB!$N$2:$N$1405</c:f>
              <c:numCache>
                <c:formatCode>0.00E+00</c:formatCode>
                <c:ptCount val="1404"/>
                <c:pt idx="0">
                  <c:v>4.8468362984038917E-11</c:v>
                </c:pt>
                <c:pt idx="1">
                  <c:v>4.687554607177812E-10</c:v>
                </c:pt>
                <c:pt idx="2">
                  <c:v>3.7939081423870058E-10</c:v>
                </c:pt>
                <c:pt idx="3">
                  <c:v>2.9166934738267061E-10</c:v>
                </c:pt>
                <c:pt idx="4">
                  <c:v>1.1978431951910945E-11</c:v>
                </c:pt>
                <c:pt idx="5">
                  <c:v>1.5017470325466964E-10</c:v>
                </c:pt>
                <c:pt idx="6">
                  <c:v>2.0724789156722216E-10</c:v>
                </c:pt>
                <c:pt idx="7">
                  <c:v>1.4345181502344898E-11</c:v>
                </c:pt>
                <c:pt idx="8">
                  <c:v>8.3063971018085742E-11</c:v>
                </c:pt>
                <c:pt idx="9">
                  <c:v>5.0755882483764904E-10</c:v>
                </c:pt>
                <c:pt idx="10">
                  <c:v>1.0987485424847999E-10</c:v>
                </c:pt>
                <c:pt idx="11">
                  <c:v>3.5980173027311563E-13</c:v>
                </c:pt>
                <c:pt idx="12">
                  <c:v>6.1706110920483249E-8</c:v>
                </c:pt>
                <c:pt idx="13">
                  <c:v>1.2902186828828303E-8</c:v>
                </c:pt>
                <c:pt idx="14">
                  <c:v>1.0921435561147512E-8</c:v>
                </c:pt>
                <c:pt idx="15">
                  <c:v>6.1100467675728863E-11</c:v>
                </c:pt>
                <c:pt idx="16">
                  <c:v>8.0347015707805411E-11</c:v>
                </c:pt>
                <c:pt idx="17">
                  <c:v>2.2176471335798802E-10</c:v>
                </c:pt>
                <c:pt idx="18">
                  <c:v>1.0702311849479744E-9</c:v>
                </c:pt>
                <c:pt idx="19">
                  <c:v>1.6870192582637783E-9</c:v>
                </c:pt>
                <c:pt idx="20">
                  <c:v>3.3455335697129817E-10</c:v>
                </c:pt>
                <c:pt idx="21">
                  <c:v>4.9544099565367119E-10</c:v>
                </c:pt>
                <c:pt idx="22">
                  <c:v>7.2471667810440174E-10</c:v>
                </c:pt>
                <c:pt idx="23">
                  <c:v>2.3322229211941012E-11</c:v>
                </c:pt>
                <c:pt idx="24">
                  <c:v>1.3310946376148543E-8</c:v>
                </c:pt>
                <c:pt idx="25">
                  <c:v>4.6363727887072547E-10</c:v>
                </c:pt>
                <c:pt idx="26">
                  <c:v>3.1974984749705062E-11</c:v>
                </c:pt>
                <c:pt idx="27">
                  <c:v>2.737507466290549E-10</c:v>
                </c:pt>
                <c:pt idx="28">
                  <c:v>1.3344008540165751E-11</c:v>
                </c:pt>
                <c:pt idx="29">
                  <c:v>6.7309055577796387E-10</c:v>
                </c:pt>
                <c:pt idx="30">
                  <c:v>3.9933732700446704E-9</c:v>
                </c:pt>
                <c:pt idx="31">
                  <c:v>2.3107771931831319E-10</c:v>
                </c:pt>
                <c:pt idx="32">
                  <c:v>1.0013218908460173E-9</c:v>
                </c:pt>
                <c:pt idx="33">
                  <c:v>4.628702962369938E-10</c:v>
                </c:pt>
                <c:pt idx="34">
                  <c:v>8.6597055422116939E-10</c:v>
                </c:pt>
                <c:pt idx="35">
                  <c:v>1.8867127432104697E-9</c:v>
                </c:pt>
                <c:pt idx="36">
                  <c:v>2.3960140334490014E-10</c:v>
                </c:pt>
                <c:pt idx="37">
                  <c:v>3.4345432695363009E-8</c:v>
                </c:pt>
                <c:pt idx="38">
                  <c:v>3.0267269371052701E-8</c:v>
                </c:pt>
                <c:pt idx="39">
                  <c:v>3.7252023841295641E-8</c:v>
                </c:pt>
                <c:pt idx="40">
                  <c:v>1.8715369120693557E-8</c:v>
                </c:pt>
                <c:pt idx="41">
                  <c:v>5.0437175136935847E-11</c:v>
                </c:pt>
                <c:pt idx="42">
                  <c:v>2.9442700986186145E-8</c:v>
                </c:pt>
                <c:pt idx="43">
                  <c:v>5.1140118443961524E-8</c:v>
                </c:pt>
                <c:pt idx="45">
                  <c:v>4.7932691391209188E-8</c:v>
                </c:pt>
                <c:pt idx="46">
                  <c:v>1.4050923278305329E-8</c:v>
                </c:pt>
                <c:pt idx="47">
                  <c:v>9.8292920050327425E-9</c:v>
                </c:pt>
                <c:pt idx="48">
                  <c:v>2.4220765501290218E-8</c:v>
                </c:pt>
                <c:pt idx="49">
                  <c:v>7.9751301040834089E-9</c:v>
                </c:pt>
                <c:pt idx="50">
                  <c:v>1.8017886531447559E-8</c:v>
                </c:pt>
                <c:pt idx="51">
                  <c:v>1.1129935694587644E-8</c:v>
                </c:pt>
                <c:pt idx="52">
                  <c:v>3.6882184318884087E-8</c:v>
                </c:pt>
                <c:pt idx="53">
                  <c:v>3.8848539148779744E-8</c:v>
                </c:pt>
                <c:pt idx="54">
                  <c:v>2.4263905171756812E-8</c:v>
                </c:pt>
                <c:pt idx="55">
                  <c:v>2.537238123832428E-8</c:v>
                </c:pt>
                <c:pt idx="56">
                  <c:v>1.0938810572267467E-8</c:v>
                </c:pt>
                <c:pt idx="57">
                  <c:v>1.4456009251846063E-8</c:v>
                </c:pt>
                <c:pt idx="58">
                  <c:v>6.5848810000382042E-9</c:v>
                </c:pt>
                <c:pt idx="59">
                  <c:v>1.474393800754904E-8</c:v>
                </c:pt>
                <c:pt idx="60">
                  <c:v>5.0511639470307113E-8</c:v>
                </c:pt>
                <c:pt idx="61">
                  <c:v>2.2726514544969612E-9</c:v>
                </c:pt>
                <c:pt idx="62">
                  <c:v>4.9511335258683879E-8</c:v>
                </c:pt>
                <c:pt idx="63">
                  <c:v>1.1259007205764748E-8</c:v>
                </c:pt>
                <c:pt idx="64">
                  <c:v>3.6487523352015404E-8</c:v>
                </c:pt>
                <c:pt idx="65">
                  <c:v>1.1358292983593224E-9</c:v>
                </c:pt>
                <c:pt idx="66">
                  <c:v>6.0663610253282998E-9</c:v>
                </c:pt>
                <c:pt idx="67">
                  <c:v>5.1112318426169942E-9</c:v>
                </c:pt>
                <c:pt idx="68">
                  <c:v>3.7172595219032826E-9</c:v>
                </c:pt>
                <c:pt idx="69">
                  <c:v>2.2498157255963875E-8</c:v>
                </c:pt>
                <c:pt idx="70">
                  <c:v>1.7548761231207516E-10</c:v>
                </c:pt>
                <c:pt idx="71">
                  <c:v>9.1342915602323668E-9</c:v>
                </c:pt>
                <c:pt idx="72">
                  <c:v>4.5175028912019042E-9</c:v>
                </c:pt>
                <c:pt idx="73">
                  <c:v>1.8243761676007781E-9</c:v>
                </c:pt>
                <c:pt idx="74">
                  <c:v>1.1676007472644785E-8</c:v>
                </c:pt>
                <c:pt idx="75">
                  <c:v>2.9190018681612327E-8</c:v>
                </c:pt>
                <c:pt idx="76">
                  <c:v>2.1672496727541132E-10</c:v>
                </c:pt>
                <c:pt idx="77">
                  <c:v>4.5038510967504738E-9</c:v>
                </c:pt>
                <c:pt idx="78">
                  <c:v>8.488934004346478E-9</c:v>
                </c:pt>
                <c:pt idx="79">
                  <c:v>5.4363927650057622E-8</c:v>
                </c:pt>
                <c:pt idx="80">
                  <c:v>4.0396900854017643E-8</c:v>
                </c:pt>
                <c:pt idx="81">
                  <c:v>5.6324821762172093E-8</c:v>
                </c:pt>
                <c:pt idx="82">
                  <c:v>5.4016427427657524E-8</c:v>
                </c:pt>
                <c:pt idx="83">
                  <c:v>4.0858579720919923E-8</c:v>
                </c:pt>
                <c:pt idx="84">
                  <c:v>3.2426735038825173E-8</c:v>
                </c:pt>
                <c:pt idx="85">
                  <c:v>6.7017900034314665E-11</c:v>
                </c:pt>
                <c:pt idx="86">
                  <c:v>2.1289352910900541E-8</c:v>
                </c:pt>
                <c:pt idx="87">
                  <c:v>3.714280948568437E-8</c:v>
                </c:pt>
                <c:pt idx="88">
                  <c:v>3.0525412393407056E-8</c:v>
                </c:pt>
                <c:pt idx="89">
                  <c:v>1.9452566021071013E-8</c:v>
                </c:pt>
                <c:pt idx="90">
                  <c:v>1.4864359245333085E-9</c:v>
                </c:pt>
                <c:pt idx="91">
                  <c:v>3.0024019215372666E-8</c:v>
                </c:pt>
                <c:pt idx="92">
                  <c:v>2.8773018414732204E-8</c:v>
                </c:pt>
                <c:pt idx="93">
                  <c:v>2.1267013610888968E-8</c:v>
                </c:pt>
                <c:pt idx="95">
                  <c:v>1.9695319747862086E-8</c:v>
                </c:pt>
                <c:pt idx="96">
                  <c:v>3.255084226111097E-8</c:v>
                </c:pt>
                <c:pt idx="97">
                  <c:v>2.8698554081360586E-8</c:v>
                </c:pt>
                <c:pt idx="103">
                  <c:v>2.3064086189586612E-9</c:v>
                </c:pt>
                <c:pt idx="104">
                  <c:v>8.8801199689911753E-9</c:v>
                </c:pt>
                <c:pt idx="105">
                  <c:v>9.8528723772671226E-9</c:v>
                </c:pt>
                <c:pt idx="106">
                  <c:v>1.0949980222273189E-8</c:v>
                </c:pt>
                <c:pt idx="107">
                  <c:v>8.5497465432665198E-9</c:v>
                </c:pt>
                <c:pt idx="108">
                  <c:v>2.4890448072744259E-8</c:v>
                </c:pt>
                <c:pt idx="109">
                  <c:v>1.8718099479583852E-8</c:v>
                </c:pt>
                <c:pt idx="110">
                  <c:v>1.6486403408441225E-8</c:v>
                </c:pt>
                <c:pt idx="111">
                  <c:v>6.7454757456759907E-9</c:v>
                </c:pt>
                <c:pt idx="112">
                  <c:v>2.1993785504594486E-8</c:v>
                </c:pt>
                <c:pt idx="113">
                  <c:v>5.4661784983543438E-9</c:v>
                </c:pt>
                <c:pt idx="114">
                  <c:v>4.9914931945557585E-8</c:v>
                </c:pt>
                <c:pt idx="115">
                  <c:v>6.1148000741863523E-8</c:v>
                </c:pt>
                <c:pt idx="116">
                  <c:v>4.8128780802420281E-8</c:v>
                </c:pt>
                <c:pt idx="117">
                  <c:v>9.1565668815246048E-9</c:v>
                </c:pt>
                <c:pt idx="118">
                  <c:v>1.3783697513130971E-9</c:v>
                </c:pt>
                <c:pt idx="119">
                  <c:v>3.530949759807906E-11</c:v>
                </c:pt>
                <c:pt idx="120">
                  <c:v>1.9368917753250422E-8</c:v>
                </c:pt>
                <c:pt idx="121">
                  <c:v>1.7302532502192417E-8</c:v>
                </c:pt>
                <c:pt idx="122">
                  <c:v>1.2100889183171027E-8</c:v>
                </c:pt>
                <c:pt idx="123">
                  <c:v>2.1180634984178122E-11</c:v>
                </c:pt>
                <c:pt idx="124">
                  <c:v>1.0261185138587292E-8</c:v>
                </c:pt>
                <c:pt idx="125">
                  <c:v>8.6924202060062713E-11</c:v>
                </c:pt>
                <c:pt idx="126">
                  <c:v>6.5081082723322504E-11</c:v>
                </c:pt>
                <c:pt idx="127">
                  <c:v>9.0611179419727482E-11</c:v>
                </c:pt>
                <c:pt idx="128">
                  <c:v>1.5522239219947731E-11</c:v>
                </c:pt>
                <c:pt idx="129">
                  <c:v>4.285174171082943E-9</c:v>
                </c:pt>
                <c:pt idx="130">
                  <c:v>1.153204309479342E-9</c:v>
                </c:pt>
                <c:pt idx="131">
                  <c:v>5.9562880221679954E-8</c:v>
                </c:pt>
                <c:pt idx="132">
                  <c:v>3.5156597500222979E-11</c:v>
                </c:pt>
                <c:pt idx="133">
                  <c:v>4.9575632585072252E-9</c:v>
                </c:pt>
                <c:pt idx="134">
                  <c:v>6.005474022074912E-11</c:v>
                </c:pt>
                <c:pt idx="141">
                  <c:v>3.6720425369407731E-8</c:v>
                </c:pt>
                <c:pt idx="152">
                  <c:v>8.6187128861618958E-9</c:v>
                </c:pt>
                <c:pt idx="155">
                  <c:v>2.8885015152032473E-8</c:v>
                </c:pt>
                <c:pt idx="156">
                  <c:v>4.1251999615565514E-10</c:v>
                </c:pt>
                <c:pt idx="157">
                  <c:v>1.0117617903846887E-10</c:v>
                </c:pt>
                <c:pt idx="158">
                  <c:v>3.0580019571213146E-12</c:v>
                </c:pt>
                <c:pt idx="159">
                  <c:v>9.8868777561733877E-12</c:v>
                </c:pt>
                <c:pt idx="160">
                  <c:v>1.3975466087155654E-10</c:v>
                </c:pt>
                <c:pt idx="161">
                  <c:v>3.0152097868771741E-11</c:v>
                </c:pt>
                <c:pt idx="162">
                  <c:v>3.2764058468997859E-10</c:v>
                </c:pt>
                <c:pt idx="164">
                  <c:v>9.5893679229099059E-11</c:v>
                </c:pt>
                <c:pt idx="165">
                  <c:v>3.3534267890503473E-11</c:v>
                </c:pt>
                <c:pt idx="166">
                  <c:v>1.0569467478744966E-10</c:v>
                </c:pt>
                <c:pt idx="167">
                  <c:v>2.1176415338620433E-11</c:v>
                </c:pt>
                <c:pt idx="169">
                  <c:v>1.9811980536810744E-10</c:v>
                </c:pt>
                <c:pt idx="170">
                  <c:v>1.8852383494097134E-10</c:v>
                </c:pt>
                <c:pt idx="172">
                  <c:v>6.9437990868887173E-11</c:v>
                </c:pt>
                <c:pt idx="173">
                  <c:v>3.3145067641415287E-10</c:v>
                </c:pt>
                <c:pt idx="174">
                  <c:v>2.4081765412330389E-10</c:v>
                </c:pt>
                <c:pt idx="175">
                  <c:v>1.0188706520772301E-12</c:v>
                </c:pt>
                <c:pt idx="176">
                  <c:v>2.0167920050326268E-10</c:v>
                </c:pt>
                <c:pt idx="179">
                  <c:v>1.2451981153139429E-8</c:v>
                </c:pt>
                <c:pt idx="181">
                  <c:v>3.1060562735903587E-12</c:v>
                </c:pt>
                <c:pt idx="182">
                  <c:v>1.8537485914975928E-9</c:v>
                </c:pt>
                <c:pt idx="184">
                  <c:v>2.4196244742816211E-10</c:v>
                </c:pt>
                <c:pt idx="198">
                  <c:v>2.4437119156897184E-8</c:v>
                </c:pt>
                <c:pt idx="199">
                  <c:v>4.7779783711945892E-8</c:v>
                </c:pt>
                <c:pt idx="200">
                  <c:v>3.0141665829398588E-9</c:v>
                </c:pt>
                <c:pt idx="201">
                  <c:v>4.5029067995278732E-8</c:v>
                </c:pt>
                <c:pt idx="202">
                  <c:v>2.1476506602107429E-10</c:v>
                </c:pt>
                <c:pt idx="203">
                  <c:v>5.014676423678718E-11</c:v>
                </c:pt>
                <c:pt idx="204">
                  <c:v>9.3375047260031989E-11</c:v>
                </c:pt>
                <c:pt idx="205">
                  <c:v>2.3999854645621596E-12</c:v>
                </c:pt>
                <c:pt idx="206">
                  <c:v>7.9808390363085367E-11</c:v>
                </c:pt>
                <c:pt idx="207">
                  <c:v>1.165585245974575E-10</c:v>
                </c:pt>
                <c:pt idx="208">
                  <c:v>2.9706735110984686E-8</c:v>
                </c:pt>
                <c:pt idx="209">
                  <c:v>7.7236888717324521E-13</c:v>
                </c:pt>
                <c:pt idx="210">
                  <c:v>3.3278700799521188E-8</c:v>
                </c:pt>
                <c:pt idx="211">
                  <c:v>1.1426551955850615E-10</c:v>
                </c:pt>
                <c:pt idx="212">
                  <c:v>9.9746463837738757E-11</c:v>
                </c:pt>
                <c:pt idx="213">
                  <c:v>5.7754536962904746E-11</c:v>
                </c:pt>
                <c:pt idx="214">
                  <c:v>1.5676231461359753E-10</c:v>
                </c:pt>
                <c:pt idx="215">
                  <c:v>1.0826865857765801E-10</c:v>
                </c:pt>
                <c:pt idx="216">
                  <c:v>3.5647565671585591E-11</c:v>
                </c:pt>
                <c:pt idx="217">
                  <c:v>5.6496089728927165E-11</c:v>
                </c:pt>
                <c:pt idx="218">
                  <c:v>1.5041795341035008E-11</c:v>
                </c:pt>
                <c:pt idx="219">
                  <c:v>2.5038632096153594E-10</c:v>
                </c:pt>
                <c:pt idx="220">
                  <c:v>1.6984073369807392E-11</c:v>
                </c:pt>
                <c:pt idx="221">
                  <c:v>1.4837018424263389E-10</c:v>
                </c:pt>
                <c:pt idx="222">
                  <c:v>5.516693514575196E-8</c:v>
                </c:pt>
                <c:pt idx="223">
                  <c:v>4.4260110469328505E-11</c:v>
                </c:pt>
                <c:pt idx="224">
                  <c:v>1.4296368017497334E-8</c:v>
                </c:pt>
                <c:pt idx="225">
                  <c:v>1.1749022089728243E-8</c:v>
                </c:pt>
                <c:pt idx="226">
                  <c:v>1.1931171921664534E-10</c:v>
                </c:pt>
                <c:pt idx="227">
                  <c:v>2.7774203489776692E-11</c:v>
                </c:pt>
                <c:pt idx="228">
                  <c:v>4.2671786238515239E-11</c:v>
                </c:pt>
                <c:pt idx="229">
                  <c:v>2.1905669376771647E-11</c:v>
                </c:pt>
                <c:pt idx="230">
                  <c:v>1.6477715902881258E-10</c:v>
                </c:pt>
                <c:pt idx="231">
                  <c:v>2.3203086278547037E-13</c:v>
                </c:pt>
                <c:pt idx="232">
                  <c:v>1.6818822233941884E-8</c:v>
                </c:pt>
                <c:pt idx="233">
                  <c:v>1.1118766044581828E-10</c:v>
                </c:pt>
                <c:pt idx="234">
                  <c:v>1.0580140699861707E-10</c:v>
                </c:pt>
                <c:pt idx="235">
                  <c:v>2.6827017169291592E-12</c:v>
                </c:pt>
                <c:pt idx="236">
                  <c:v>2.4687160442640333E-11</c:v>
                </c:pt>
                <c:pt idx="237">
                  <c:v>1.8945960339700657E-10</c:v>
                </c:pt>
                <c:pt idx="238">
                  <c:v>7.7114270781705998E-11</c:v>
                </c:pt>
                <c:pt idx="239">
                  <c:v>1.190227976031647E-10</c:v>
                </c:pt>
                <c:pt idx="240">
                  <c:v>3.4369013067597405E-10</c:v>
                </c:pt>
                <c:pt idx="241">
                  <c:v>2.0869127048210313E-9</c:v>
                </c:pt>
                <c:pt idx="242">
                  <c:v>1.0194614024553065E-10</c:v>
                </c:pt>
                <c:pt idx="243">
                  <c:v>5.9500725580465077E-11</c:v>
                </c:pt>
                <c:pt idx="244">
                  <c:v>1.2081862910963856E-10</c:v>
                </c:pt>
                <c:pt idx="245">
                  <c:v>2.960950109293812E-10</c:v>
                </c:pt>
                <c:pt idx="246">
                  <c:v>1.6301086504124156E-10</c:v>
                </c:pt>
                <c:pt idx="247">
                  <c:v>2.541914483968162E-11</c:v>
                </c:pt>
                <c:pt idx="248">
                  <c:v>1.0882118393127448E-10</c:v>
                </c:pt>
                <c:pt idx="249">
                  <c:v>1.1184542872393257E-10</c:v>
                </c:pt>
                <c:pt idx="250">
                  <c:v>1.157920383926203E-10</c:v>
                </c:pt>
                <c:pt idx="251">
                  <c:v>7.6457275674353806E-8</c:v>
                </c:pt>
                <c:pt idx="252">
                  <c:v>3.0664164267922658E-10</c:v>
                </c:pt>
                <c:pt idx="253">
                  <c:v>1.0973291368589049E-8</c:v>
                </c:pt>
                <c:pt idx="254">
                  <c:v>4.6349083234842541E-11</c:v>
                </c:pt>
                <c:pt idx="255">
                  <c:v>1.1317387243128057E-10</c:v>
                </c:pt>
                <c:pt idx="256">
                  <c:v>2.8111800631110246E-8</c:v>
                </c:pt>
                <c:pt idx="257">
                  <c:v>1.5030828748066996E-8</c:v>
                </c:pt>
                <c:pt idx="258">
                  <c:v>2.2329371433655308E-11</c:v>
                </c:pt>
                <c:pt idx="259">
                  <c:v>3.2257949216516878E-13</c:v>
                </c:pt>
                <c:pt idx="260">
                  <c:v>1.0114043615845184E-10</c:v>
                </c:pt>
                <c:pt idx="262">
                  <c:v>1.3279472784576997E-8</c:v>
                </c:pt>
                <c:pt idx="263">
                  <c:v>2.3849933121100433E-8</c:v>
                </c:pt>
                <c:pt idx="264">
                  <c:v>2.4464015656970399E-8</c:v>
                </c:pt>
                <c:pt idx="266">
                  <c:v>3.659698592207156E-10</c:v>
                </c:pt>
                <c:pt idx="267">
                  <c:v>1.1942813179114872E-8</c:v>
                </c:pt>
                <c:pt idx="269">
                  <c:v>4.6013993734671082E-10</c:v>
                </c:pt>
                <c:pt idx="271">
                  <c:v>2.109723493080199E-9</c:v>
                </c:pt>
                <c:pt idx="273">
                  <c:v>1.8020368675893391E-11</c:v>
                </c:pt>
                <c:pt idx="282">
                  <c:v>5.3962813107629822E-10</c:v>
                </c:pt>
                <c:pt idx="283">
                  <c:v>1.590736875214471E-8</c:v>
                </c:pt>
                <c:pt idx="284">
                  <c:v>4.8784563364977933E-9</c:v>
                </c:pt>
                <c:pt idx="285">
                  <c:v>2.0829163330664735E-8</c:v>
                </c:pt>
                <c:pt idx="286">
                  <c:v>2.5489389527495445E-8</c:v>
                </c:pt>
                <c:pt idx="287">
                  <c:v>2.2949982009417453E-8</c:v>
                </c:pt>
                <c:pt idx="291">
                  <c:v>3.1258637862671567E-8</c:v>
                </c:pt>
                <c:pt idx="292">
                  <c:v>1.8439851087219258E-8</c:v>
                </c:pt>
                <c:pt idx="293">
                  <c:v>1.2733401006519681E-8</c:v>
                </c:pt>
                <c:pt idx="294">
                  <c:v>2.0368973750429161E-8</c:v>
                </c:pt>
                <c:pt idx="295">
                  <c:v>3.0758982185748891E-8</c:v>
                </c:pt>
                <c:pt idx="296">
                  <c:v>2.5318617989630183E-8</c:v>
                </c:pt>
                <c:pt idx="297">
                  <c:v>8.9842707499333647E-9</c:v>
                </c:pt>
                <c:pt idx="298">
                  <c:v>2.5300001906287056E-8</c:v>
                </c:pt>
                <c:pt idx="299">
                  <c:v>2.3320988139718151E-8</c:v>
                </c:pt>
                <c:pt idx="300">
                  <c:v>1.8368067469849087E-8</c:v>
                </c:pt>
                <c:pt idx="301">
                  <c:v>1.128246347077672E-8</c:v>
                </c:pt>
                <c:pt idx="303">
                  <c:v>3.3949034227382272E-10</c:v>
                </c:pt>
                <c:pt idx="304">
                  <c:v>5.3932034516503187E-11</c:v>
                </c:pt>
                <c:pt idx="305">
                  <c:v>2.6354168652382521E-10</c:v>
                </c:pt>
                <c:pt idx="306">
                  <c:v>3.3589371497198253E-10</c:v>
                </c:pt>
                <c:pt idx="307">
                  <c:v>2.4599044314817222E-10</c:v>
                </c:pt>
                <c:pt idx="308">
                  <c:v>1.1714282139997816E-8</c:v>
                </c:pt>
                <c:pt idx="309">
                  <c:v>1.4743118899881986E-8</c:v>
                </c:pt>
                <c:pt idx="310">
                  <c:v>1.3647078376987579E-9</c:v>
                </c:pt>
                <c:pt idx="311">
                  <c:v>3.4154804001931975E-9</c:v>
                </c:pt>
                <c:pt idx="312">
                  <c:v>7.3984783064547837E-9</c:v>
                </c:pt>
                <c:pt idx="313">
                  <c:v>4.9197095771856139E-9</c:v>
                </c:pt>
                <c:pt idx="314">
                  <c:v>1.0364194133084365E-9</c:v>
                </c:pt>
                <c:pt idx="315">
                  <c:v>1.9501091944984839E-8</c:v>
                </c:pt>
                <c:pt idx="316">
                  <c:v>1.7454439742270284E-9</c:v>
                </c:pt>
                <c:pt idx="317">
                  <c:v>4.359886718898969E-10</c:v>
                </c:pt>
                <c:pt idx="318">
                  <c:v>1.3153032346512335E-8</c:v>
                </c:pt>
                <c:pt idx="319">
                  <c:v>1.6821741123057452E-9</c:v>
                </c:pt>
                <c:pt idx="322">
                  <c:v>7.9867713615338108E-9</c:v>
                </c:pt>
                <c:pt idx="323">
                  <c:v>8.1255480574937658E-10</c:v>
                </c:pt>
                <c:pt idx="324">
                  <c:v>5.4936806588128445E-9</c:v>
                </c:pt>
                <c:pt idx="325">
                  <c:v>4.8153105817987934E-8</c:v>
                </c:pt>
                <c:pt idx="326">
                  <c:v>2.1100213504136963E-9</c:v>
                </c:pt>
                <c:pt idx="327">
                  <c:v>2.3130111231842777E-10</c:v>
                </c:pt>
                <c:pt idx="328">
                  <c:v>3.9293339433452043E-8</c:v>
                </c:pt>
                <c:pt idx="329">
                  <c:v>3.7049729068970133E-9</c:v>
                </c:pt>
                <c:pt idx="330">
                  <c:v>5.2259069160090286E-9</c:v>
                </c:pt>
                <c:pt idx="331">
                  <c:v>7.1187902703115732E-10</c:v>
                </c:pt>
                <c:pt idx="332">
                  <c:v>2.3035789742905679E-8</c:v>
                </c:pt>
                <c:pt idx="333">
                  <c:v>1.4667984387510193E-8</c:v>
                </c:pt>
                <c:pt idx="334">
                  <c:v>1.575188722406522E-8</c:v>
                </c:pt>
                <c:pt idx="335">
                  <c:v>1.0826121214432169E-11</c:v>
                </c:pt>
                <c:pt idx="336">
                  <c:v>8.3941160865201237E-9</c:v>
                </c:pt>
                <c:pt idx="337">
                  <c:v>1.7539180153646847E-8</c:v>
                </c:pt>
                <c:pt idx="339">
                  <c:v>1.3718564137024049E-8</c:v>
                </c:pt>
                <c:pt idx="340">
                  <c:v>1.3718564137024049E-8</c:v>
                </c:pt>
                <c:pt idx="342">
                  <c:v>6.7294907354456119E-10</c:v>
                </c:pt>
                <c:pt idx="344">
                  <c:v>6.8601756405124688E-9</c:v>
                </c:pt>
                <c:pt idx="345">
                  <c:v>2.5175348612223722E-8</c:v>
                </c:pt>
                <c:pt idx="346">
                  <c:v>1.1313614383570467E-9</c:v>
                </c:pt>
                <c:pt idx="348">
                  <c:v>1.9375991864920706E-8</c:v>
                </c:pt>
                <c:pt idx="352">
                  <c:v>1.8566440453950698E-9</c:v>
                </c:pt>
                <c:pt idx="353">
                  <c:v>1.8566440453950698E-9</c:v>
                </c:pt>
                <c:pt idx="354">
                  <c:v>1.5868274977124673E-8</c:v>
                </c:pt>
                <c:pt idx="355">
                  <c:v>2.5891695499256945E-8</c:v>
                </c:pt>
                <c:pt idx="356">
                  <c:v>5.8032040711935399E-9</c:v>
                </c:pt>
                <c:pt idx="357">
                  <c:v>2.2271388539403461E-8</c:v>
                </c:pt>
                <c:pt idx="358">
                  <c:v>1.8282483129360909E-9</c:v>
                </c:pt>
                <c:pt idx="359">
                  <c:v>4.7669584079962844E-9</c:v>
                </c:pt>
                <c:pt idx="360">
                  <c:v>1.6022639540203813E-8</c:v>
                </c:pt>
                <c:pt idx="361">
                  <c:v>8.3738866092876282E-9</c:v>
                </c:pt>
                <c:pt idx="364">
                  <c:v>2.9897429848641027E-8</c:v>
                </c:pt>
                <c:pt idx="365">
                  <c:v>3.7837809930484666E-9</c:v>
                </c:pt>
                <c:pt idx="367">
                  <c:v>8.9047428418926879E-9</c:v>
                </c:pt>
                <c:pt idx="368">
                  <c:v>3.3091949750276962E-9</c:v>
                </c:pt>
                <c:pt idx="369">
                  <c:v>9.8661518500516095E-9</c:v>
                </c:pt>
                <c:pt idx="370">
                  <c:v>1.0849205157777161E-8</c:v>
                </c:pt>
                <c:pt idx="371">
                  <c:v>4.6943805044035674E-9</c:v>
                </c:pt>
                <c:pt idx="372">
                  <c:v>1.0702435956701987E-8</c:v>
                </c:pt>
                <c:pt idx="373">
                  <c:v>3.5975208738419968E-9</c:v>
                </c:pt>
                <c:pt idx="374">
                  <c:v>2.3560515078730013E-9</c:v>
                </c:pt>
                <c:pt idx="375">
                  <c:v>7.4608297749311915E-9</c:v>
                </c:pt>
                <c:pt idx="376">
                  <c:v>2.0491343471603151E-8</c:v>
                </c:pt>
                <c:pt idx="377">
                  <c:v>6.1298294588052114E-9</c:v>
                </c:pt>
                <c:pt idx="378">
                  <c:v>4.4255642609325958E-9</c:v>
                </c:pt>
                <c:pt idx="379">
                  <c:v>1.0468195985359825E-9</c:v>
                </c:pt>
                <c:pt idx="380">
                  <c:v>9.0645433013078735E-10</c:v>
                </c:pt>
                <c:pt idx="381">
                  <c:v>2.0006084232465401E-8</c:v>
                </c:pt>
                <c:pt idx="382">
                  <c:v>1.4620476142819247E-8</c:v>
                </c:pt>
                <c:pt idx="383">
                  <c:v>2.1835697724847016E-8</c:v>
                </c:pt>
                <c:pt idx="384">
                  <c:v>1.1104369606796723E-8</c:v>
                </c:pt>
                <c:pt idx="385">
                  <c:v>1.0399390941324489E-8</c:v>
                </c:pt>
                <c:pt idx="386">
                  <c:v>5.0055917750073814E-9</c:v>
                </c:pt>
                <c:pt idx="387">
                  <c:v>8.8419942303050477E-9</c:v>
                </c:pt>
                <c:pt idx="388">
                  <c:v>5.5461035495063291E-9</c:v>
                </c:pt>
                <c:pt idx="389">
                  <c:v>6.8773769015213087E-9</c:v>
                </c:pt>
                <c:pt idx="390">
                  <c:v>3.2286841377864768E-8</c:v>
                </c:pt>
                <c:pt idx="391">
                  <c:v>1.796303113919736E-9</c:v>
                </c:pt>
                <c:pt idx="392">
                  <c:v>1.2484441918614419E-8</c:v>
                </c:pt>
                <c:pt idx="393">
                  <c:v>2.0961213415177014E-8</c:v>
                </c:pt>
                <c:pt idx="394">
                  <c:v>9.3705917114645816E-10</c:v>
                </c:pt>
                <c:pt idx="395">
                  <c:v>8.367929462617789E-9</c:v>
                </c:pt>
                <c:pt idx="396">
                  <c:v>2.1392113690952969E-8</c:v>
                </c:pt>
                <c:pt idx="397">
                  <c:v>2.7343303214000243E-8</c:v>
                </c:pt>
                <c:pt idx="398">
                  <c:v>4.5036028823059211E-9</c:v>
                </c:pt>
                <c:pt idx="399">
                  <c:v>6.7009957172087641E-9</c:v>
                </c:pt>
                <c:pt idx="400">
                  <c:v>2.2286281406077606E-8</c:v>
                </c:pt>
                <c:pt idx="401">
                  <c:v>1.1326521534688328E-9</c:v>
                </c:pt>
                <c:pt idx="402">
                  <c:v>2.4423904202727552E-8</c:v>
                </c:pt>
                <c:pt idx="403">
                  <c:v>1.1389146039053606E-8</c:v>
                </c:pt>
                <c:pt idx="404">
                  <c:v>1.4993741024565867E-8</c:v>
                </c:pt>
                <c:pt idx="405">
                  <c:v>1.3735095219032638E-8</c:v>
                </c:pt>
                <c:pt idx="406">
                  <c:v>5.9844254371752065E-9</c:v>
                </c:pt>
                <c:pt idx="407">
                  <c:v>1.405042684941625E-9</c:v>
                </c:pt>
                <c:pt idx="408">
                  <c:v>5.4847449388082485E-9</c:v>
                </c:pt>
                <c:pt idx="409">
                  <c:v>1.2692693837609781E-8</c:v>
                </c:pt>
                <c:pt idx="410">
                  <c:v>1.0937321285600055E-8</c:v>
                </c:pt>
                <c:pt idx="411">
                  <c:v>2.6429675486421453E-8</c:v>
                </c:pt>
                <c:pt idx="412">
                  <c:v>3.48282097900547E-9</c:v>
                </c:pt>
                <c:pt idx="413">
                  <c:v>8.2861428031314921E-9</c:v>
                </c:pt>
                <c:pt idx="414">
                  <c:v>2.5609277104223665E-8</c:v>
                </c:pt>
                <c:pt idx="415">
                  <c:v>1.1526085948123787E-9</c:v>
                </c:pt>
                <c:pt idx="416">
                  <c:v>6.8442650946154712E-9</c:v>
                </c:pt>
                <c:pt idx="417">
                  <c:v>6.4860171867653896E-9</c:v>
                </c:pt>
                <c:pt idx="418">
                  <c:v>6.2936013493335309E-9</c:v>
                </c:pt>
                <c:pt idx="419">
                  <c:v>5.894298772351309E-10</c:v>
                </c:pt>
                <c:pt idx="420">
                  <c:v>1.8300354569370057E-8</c:v>
                </c:pt>
                <c:pt idx="421">
                  <c:v>4.9716856818789424E-9</c:v>
                </c:pt>
                <c:pt idx="422">
                  <c:v>1.5078059471386788E-9</c:v>
                </c:pt>
                <c:pt idx="434">
                  <c:v>2.5157775029547785E-8</c:v>
                </c:pt>
                <c:pt idx="444">
                  <c:v>2.8862375614778025E-9</c:v>
                </c:pt>
                <c:pt idx="448">
                  <c:v>5.8293336057736124E-9</c:v>
                </c:pt>
                <c:pt idx="453">
                  <c:v>2.0985042001855857E-9</c:v>
                </c:pt>
                <c:pt idx="455">
                  <c:v>1.2558161608652179E-8</c:v>
                </c:pt>
                <c:pt idx="457">
                  <c:v>5.3671359706813111E-8</c:v>
                </c:pt>
                <c:pt idx="458">
                  <c:v>8.8178181434037085E-9</c:v>
                </c:pt>
                <c:pt idx="459">
                  <c:v>2.3304357771932069E-9</c:v>
                </c:pt>
                <c:pt idx="460">
                  <c:v>4.7555926685793538E-8</c:v>
                </c:pt>
                <c:pt idx="461">
                  <c:v>3.3725517120045674E-8</c:v>
                </c:pt>
                <c:pt idx="462">
                  <c:v>6.7494471767891607E-9</c:v>
                </c:pt>
                <c:pt idx="463">
                  <c:v>3.1126091349270167E-9</c:v>
                </c:pt>
                <c:pt idx="464">
                  <c:v>4.1979119009493323E-8</c:v>
                </c:pt>
                <c:pt idx="465">
                  <c:v>3.7437191816946196E-8</c:v>
                </c:pt>
                <c:pt idx="466">
                  <c:v>8.0024336929863261E-9</c:v>
                </c:pt>
                <c:pt idx="467">
                  <c:v>4.3011343598688513E-8</c:v>
                </c:pt>
                <c:pt idx="468">
                  <c:v>8.659717952933878E-8</c:v>
                </c:pt>
                <c:pt idx="469">
                  <c:v>1.1149768028708808E-7</c:v>
                </c:pt>
                <c:pt idx="470">
                  <c:v>7.4470538732574163E-8</c:v>
                </c:pt>
                <c:pt idx="471">
                  <c:v>7.094465254743554E-8</c:v>
                </c:pt>
                <c:pt idx="472">
                  <c:v>5.5290661100309542E-8</c:v>
                </c:pt>
                <c:pt idx="473">
                  <c:v>3.7460772189180515E-8</c:v>
                </c:pt>
                <c:pt idx="474">
                  <c:v>1.6911386251858834E-7</c:v>
                </c:pt>
                <c:pt idx="475">
                  <c:v>4.8007155724579704E-8</c:v>
                </c:pt>
                <c:pt idx="476">
                  <c:v>1.6635803682628846E-7</c:v>
                </c:pt>
                <c:pt idx="477">
                  <c:v>6.7352989534485778E-8</c:v>
                </c:pt>
                <c:pt idx="478">
                  <c:v>3.395573601738574E-9</c:v>
                </c:pt>
                <c:pt idx="479">
                  <c:v>4.9480854524890295E-8</c:v>
                </c:pt>
                <c:pt idx="480">
                  <c:v>2.7240219755169751E-8</c:v>
                </c:pt>
                <c:pt idx="481">
                  <c:v>1.4396437785148783E-7</c:v>
                </c:pt>
                <c:pt idx="482">
                  <c:v>7.113726695642347E-9</c:v>
                </c:pt>
                <c:pt idx="483">
                  <c:v>3.6475137451231466E-8</c:v>
                </c:pt>
                <c:pt idx="484">
                  <c:v>1.0742472946611452E-9</c:v>
                </c:pt>
                <c:pt idx="485">
                  <c:v>9.5195203782074925E-8</c:v>
                </c:pt>
                <c:pt idx="486">
                  <c:v>5.5897892917509497E-8</c:v>
                </c:pt>
                <c:pt idx="487">
                  <c:v>2.5778956498532409E-8</c:v>
                </c:pt>
                <c:pt idx="488">
                  <c:v>3.3170633729205971E-8</c:v>
                </c:pt>
                <c:pt idx="491">
                  <c:v>2.6213679276755285E-11</c:v>
                </c:pt>
                <c:pt idx="492">
                  <c:v>1.9989950293568553E-8</c:v>
                </c:pt>
                <c:pt idx="494">
                  <c:v>2.0160970045878145E-8</c:v>
                </c:pt>
                <c:pt idx="495">
                  <c:v>1.2322854315198395E-8</c:v>
                </c:pt>
                <c:pt idx="496">
                  <c:v>1.0737756872164401E-8</c:v>
                </c:pt>
                <c:pt idx="497">
                  <c:v>6.212559333180916E-9</c:v>
                </c:pt>
                <c:pt idx="498">
                  <c:v>4.0545829520759491E-11</c:v>
                </c:pt>
                <c:pt idx="504">
                  <c:v>3.4551450684357485E-10</c:v>
                </c:pt>
                <c:pt idx="516">
                  <c:v>4.8675100794922025E-11</c:v>
                </c:pt>
                <c:pt idx="517">
                  <c:v>4.2108091234893619E-11</c:v>
                </c:pt>
                <c:pt idx="518">
                  <c:v>2.1842871122295137E-11</c:v>
                </c:pt>
                <c:pt idx="521">
                  <c:v>4.5614368478910555E-11</c:v>
                </c:pt>
                <c:pt idx="522">
                  <c:v>7.1935028181276048E-11</c:v>
                </c:pt>
                <c:pt idx="524">
                  <c:v>3.4922283064547288E-11</c:v>
                </c:pt>
                <c:pt idx="527">
                  <c:v>2.1462854807655924E-11</c:v>
                </c:pt>
                <c:pt idx="528">
                  <c:v>1.0812593527202848E-10</c:v>
                </c:pt>
                <c:pt idx="530">
                  <c:v>8.962527164589007E-11</c:v>
                </c:pt>
                <c:pt idx="533">
                  <c:v>5.5859916107490006E-11</c:v>
                </c:pt>
                <c:pt idx="535">
                  <c:v>1.1040578494541922E-11</c:v>
                </c:pt>
                <c:pt idx="536">
                  <c:v>2.2533651921537547E-11</c:v>
                </c:pt>
                <c:pt idx="537">
                  <c:v>5.5207856761600209E-12</c:v>
                </c:pt>
                <c:pt idx="538">
                  <c:v>6.4595575269740364E-9</c:v>
                </c:pt>
                <c:pt idx="539">
                  <c:v>1.0639463952114081E-9</c:v>
                </c:pt>
                <c:pt idx="540">
                  <c:v>1.5038816767699995E-9</c:v>
                </c:pt>
                <c:pt idx="541">
                  <c:v>4.1700026688017519E-9</c:v>
                </c:pt>
                <c:pt idx="542">
                  <c:v>9.1481915691284246E-10</c:v>
                </c:pt>
                <c:pt idx="543">
                  <c:v>2.6974952978256093E-9</c:v>
                </c:pt>
                <c:pt idx="544">
                  <c:v>2.4297215550218415E-9</c:v>
                </c:pt>
                <c:pt idx="545">
                  <c:v>1.1259007205764748E-8</c:v>
                </c:pt>
                <c:pt idx="546">
                  <c:v>3.5605865644897432E-9</c:v>
                </c:pt>
                <c:pt idx="547">
                  <c:v>5.8792073341213948E-10</c:v>
                </c:pt>
                <c:pt idx="548">
                  <c:v>3.0493144515613024E-9</c:v>
                </c:pt>
                <c:pt idx="549">
                  <c:v>6.8020686390383087E-10</c:v>
                </c:pt>
                <c:pt idx="550">
                  <c:v>4.6318801072604607E-9</c:v>
                </c:pt>
                <c:pt idx="551">
                  <c:v>4.3105913302070586E-9</c:v>
                </c:pt>
                <c:pt idx="552">
                  <c:v>1.8635990141319595E-8</c:v>
                </c:pt>
                <c:pt idx="553">
                  <c:v>4.1958417924816926E-9</c:v>
                </c:pt>
                <c:pt idx="554">
                  <c:v>1.7846717850471008E-8</c:v>
                </c:pt>
                <c:pt idx="555">
                  <c:v>1.9113505089786462E-9</c:v>
                </c:pt>
                <c:pt idx="556">
                  <c:v>8.2109338264263688E-10</c:v>
                </c:pt>
                <c:pt idx="557">
                  <c:v>1.7015596604267748E-8</c:v>
                </c:pt>
                <c:pt idx="558">
                  <c:v>1.266638310648535E-8</c:v>
                </c:pt>
                <c:pt idx="559">
                  <c:v>4.6471701170460184E-9</c:v>
                </c:pt>
                <c:pt idx="560">
                  <c:v>3.2409856456594444E-9</c:v>
                </c:pt>
                <c:pt idx="561">
                  <c:v>2.880876129475034E-9</c:v>
                </c:pt>
                <c:pt idx="562">
                  <c:v>1.9441768692732332E-8</c:v>
                </c:pt>
                <c:pt idx="563">
                  <c:v>7.5551512638683198E-10</c:v>
                </c:pt>
                <c:pt idx="564">
                  <c:v>1.2005065361813444E-8</c:v>
                </c:pt>
                <c:pt idx="565">
                  <c:v>2.7562724783001301E-9</c:v>
                </c:pt>
                <c:pt idx="566">
                  <c:v>1.056380818940885E-8</c:v>
                </c:pt>
                <c:pt idx="567">
                  <c:v>2.9694886861870837E-9</c:v>
                </c:pt>
                <c:pt idx="568">
                  <c:v>2.1542779858807885E-8</c:v>
                </c:pt>
                <c:pt idx="569">
                  <c:v>4.5050921689733511E-9</c:v>
                </c:pt>
                <c:pt idx="570">
                  <c:v>1.4149464412800258E-8</c:v>
                </c:pt>
                <c:pt idx="571">
                  <c:v>2.8073053681040517E-9</c:v>
                </c:pt>
                <c:pt idx="572">
                  <c:v>1.3006188681103813E-8</c:v>
                </c:pt>
                <c:pt idx="573">
                  <c:v>1.1087242810121121E-8</c:v>
                </c:pt>
                <c:pt idx="574">
                  <c:v>2.3235354156341189E-8</c:v>
                </c:pt>
                <c:pt idx="575">
                  <c:v>1.7828002481350338E-8</c:v>
                </c:pt>
                <c:pt idx="576">
                  <c:v>1.664029636407563E-9</c:v>
                </c:pt>
                <c:pt idx="577">
                  <c:v>1.1827914712722737E-8</c:v>
                </c:pt>
                <c:pt idx="578">
                  <c:v>4.0955383354302905E-9</c:v>
                </c:pt>
                <c:pt idx="579">
                  <c:v>3.8860453442119166E-9</c:v>
                </c:pt>
                <c:pt idx="580">
                  <c:v>2.2443550078158141E-9</c:v>
                </c:pt>
                <c:pt idx="581">
                  <c:v>4.2794652388578118E-9</c:v>
                </c:pt>
                <c:pt idx="583">
                  <c:v>9.3283952558874103E-9</c:v>
                </c:pt>
                <c:pt idx="584">
                  <c:v>1.6769864304141917E-8</c:v>
                </c:pt>
                <c:pt idx="585">
                  <c:v>3.5921594418392259E-9</c:v>
                </c:pt>
                <c:pt idx="586">
                  <c:v>1.4584087905244907E-8</c:v>
                </c:pt>
                <c:pt idx="589">
                  <c:v>4.1074526287697153E-10</c:v>
                </c:pt>
                <c:pt idx="590">
                  <c:v>3.0396340882230097E-8</c:v>
                </c:pt>
                <c:pt idx="591">
                  <c:v>1.1301203661341886E-8</c:v>
                </c:pt>
                <c:pt idx="592">
                  <c:v>5.8454501696596113E-10</c:v>
                </c:pt>
                <c:pt idx="593">
                  <c:v>4.0918151187617237E-9</c:v>
                </c:pt>
                <c:pt idx="594">
                  <c:v>5.066056813704991E-9</c:v>
                </c:pt>
                <c:pt idx="595">
                  <c:v>2.6931267236011503E-9</c:v>
                </c:pt>
                <c:pt idx="596">
                  <c:v>1.5389295563435005E-8</c:v>
                </c:pt>
                <c:pt idx="597">
                  <c:v>1.6555903452921204E-8</c:v>
                </c:pt>
                <c:pt idx="598">
                  <c:v>4.3963742422509523E-8</c:v>
                </c:pt>
              </c:numCache>
            </c:numRef>
          </c:xVal>
          <c:yVal>
            <c:numRef>
              <c:f>MORB!$M$2:$M$1405</c:f>
              <c:numCache>
                <c:formatCode>0.00E+00</c:formatCode>
                <c:ptCount val="1404"/>
                <c:pt idx="0">
                  <c:v>3.5910714285714668E-6</c:v>
                </c:pt>
                <c:pt idx="1">
                  <c:v>3.5535714285714673E-5</c:v>
                </c:pt>
                <c:pt idx="2">
                  <c:v>2.928571428571466E-5</c:v>
                </c:pt>
                <c:pt idx="3">
                  <c:v>2.3392857142857145E-5</c:v>
                </c:pt>
                <c:pt idx="4">
                  <c:v>9.628571428571428E-7</c:v>
                </c:pt>
                <c:pt idx="5">
                  <c:v>1.2071428571428571E-5</c:v>
                </c:pt>
                <c:pt idx="6">
                  <c:v>1.6696428571428679E-5</c:v>
                </c:pt>
                <c:pt idx="7">
                  <c:v>1.2741071428571559E-6</c:v>
                </c:pt>
                <c:pt idx="8">
                  <c:v>7.5357142857143755E-6</c:v>
                </c:pt>
                <c:pt idx="9">
                  <c:v>4.7857142857143405E-5</c:v>
                </c:pt>
                <c:pt idx="10">
                  <c:v>1.0696428571428573E-5</c:v>
                </c:pt>
                <c:pt idx="11">
                  <c:v>3.875000000000037E-8</c:v>
                </c:pt>
                <c:pt idx="12">
                  <c:v>3.9285714285714566E-3</c:v>
                </c:pt>
                <c:pt idx="13">
                  <c:v>8.2142857142857202E-4</c:v>
                </c:pt>
                <c:pt idx="14">
                  <c:v>7.1428571428571765E-4</c:v>
                </c:pt>
                <c:pt idx="15">
                  <c:v>3.2321428571428867E-6</c:v>
                </c:pt>
                <c:pt idx="16">
                  <c:v>4.4464285714286189E-6</c:v>
                </c:pt>
                <c:pt idx="17">
                  <c:v>1.2464285714285858E-5</c:v>
                </c:pt>
                <c:pt idx="18">
                  <c:v>6.1107142857142914E-5</c:v>
                </c:pt>
                <c:pt idx="19">
                  <c:v>9.9482142857143047E-5</c:v>
                </c:pt>
                <c:pt idx="20">
                  <c:v>2.0571428571428783E-5</c:v>
                </c:pt>
                <c:pt idx="21">
                  <c:v>3.0464285714285911E-5</c:v>
                </c:pt>
                <c:pt idx="22">
                  <c:v>4.4946428571428962E-5</c:v>
                </c:pt>
                <c:pt idx="23">
                  <c:v>1.4464285714285879E-6</c:v>
                </c:pt>
                <c:pt idx="24">
                  <c:v>8.2553571428571463E-4</c:v>
                </c:pt>
                <c:pt idx="25">
                  <c:v>2.9517857142857212E-5</c:v>
                </c:pt>
                <c:pt idx="26">
                  <c:v>2.0357142857142892E-6</c:v>
                </c:pt>
                <c:pt idx="27">
                  <c:v>1.7428571428571582E-5</c:v>
                </c:pt>
                <c:pt idx="28">
                  <c:v>8.5714285714286815E-7</c:v>
                </c:pt>
                <c:pt idx="29">
                  <c:v>4.362500000000001E-5</c:v>
                </c:pt>
                <c:pt idx="30">
                  <c:v>2.6357142857142882E-4</c:v>
                </c:pt>
                <c:pt idx="31">
                  <c:v>1.5392857142857323E-5</c:v>
                </c:pt>
                <c:pt idx="32">
                  <c:v>6.8607142857142933E-5</c:v>
                </c:pt>
                <c:pt idx="33">
                  <c:v>3.1714285714285816E-5</c:v>
                </c:pt>
                <c:pt idx="34">
                  <c:v>6.3571428571428581E-5</c:v>
                </c:pt>
                <c:pt idx="35">
                  <c:v>1.6353571428571556E-4</c:v>
                </c:pt>
                <c:pt idx="36">
                  <c:v>2.4625000000000206E-5</c:v>
                </c:pt>
                <c:pt idx="37">
                  <c:v>1.8035714285714356E-3</c:v>
                </c:pt>
                <c:pt idx="38">
                  <c:v>1.6250000000000077E-3</c:v>
                </c:pt>
                <c:pt idx="39">
                  <c:v>2.0000000000000052E-3</c:v>
                </c:pt>
                <c:pt idx="40">
                  <c:v>1.0357142857142856E-3</c:v>
                </c:pt>
                <c:pt idx="41">
                  <c:v>2.8571428571428822E-6</c:v>
                </c:pt>
                <c:pt idx="42">
                  <c:v>1.6678571428571523E-3</c:v>
                </c:pt>
                <c:pt idx="43">
                  <c:v>2.9107142857142882E-3</c:v>
                </c:pt>
                <c:pt idx="45">
                  <c:v>2.8035714285714539E-3</c:v>
                </c:pt>
                <c:pt idx="46">
                  <c:v>8.2857142857143578E-4</c:v>
                </c:pt>
                <c:pt idx="47">
                  <c:v>5.8928571428571504E-4</c:v>
                </c:pt>
                <c:pt idx="48">
                  <c:v>1.464285714285727E-3</c:v>
                </c:pt>
                <c:pt idx="49">
                  <c:v>4.821428571428572E-4</c:v>
                </c:pt>
                <c:pt idx="50">
                  <c:v>1.0892857142857247E-3</c:v>
                </c:pt>
                <c:pt idx="51">
                  <c:v>6.7857142857143452E-4</c:v>
                </c:pt>
                <c:pt idx="52">
                  <c:v>2.2678571428571713E-3</c:v>
                </c:pt>
                <c:pt idx="53">
                  <c:v>2.3928571428571432E-3</c:v>
                </c:pt>
                <c:pt idx="54">
                  <c:v>1.5232142857142855E-3</c:v>
                </c:pt>
                <c:pt idx="55">
                  <c:v>1.6125000000000089E-3</c:v>
                </c:pt>
                <c:pt idx="56">
                  <c:v>6.9642857142857137E-4</c:v>
                </c:pt>
                <c:pt idx="57">
                  <c:v>9.2857142857143702E-4</c:v>
                </c:pt>
                <c:pt idx="58">
                  <c:v>4.2678571428571434E-4</c:v>
                </c:pt>
                <c:pt idx="59">
                  <c:v>9.642857142857144E-4</c:v>
                </c:pt>
                <c:pt idx="60">
                  <c:v>3.3035714285714586E-3</c:v>
                </c:pt>
                <c:pt idx="61">
                  <c:v>1.4999999999999999E-4</c:v>
                </c:pt>
                <c:pt idx="62">
                  <c:v>3.2678571428571774E-3</c:v>
                </c:pt>
                <c:pt idx="63">
                  <c:v>7.5000000000000435E-4</c:v>
                </c:pt>
                <c:pt idx="64">
                  <c:v>2.5000000000000092E-3</c:v>
                </c:pt>
                <c:pt idx="65">
                  <c:v>7.8571428571428594E-5</c:v>
                </c:pt>
                <c:pt idx="66">
                  <c:v>4.1964285714285714E-4</c:v>
                </c:pt>
                <c:pt idx="67">
                  <c:v>3.535714285714309E-4</c:v>
                </c:pt>
                <c:pt idx="68">
                  <c:v>2.5714285714285715E-4</c:v>
                </c:pt>
                <c:pt idx="69">
                  <c:v>1.5714285714285813E-3</c:v>
                </c:pt>
                <c:pt idx="70">
                  <c:v>1.2500000000000104E-5</c:v>
                </c:pt>
                <c:pt idx="71">
                  <c:v>6.5714285714286124E-4</c:v>
                </c:pt>
                <c:pt idx="72">
                  <c:v>3.2500000000000221E-4</c:v>
                </c:pt>
                <c:pt idx="73">
                  <c:v>1.339285714285729E-4</c:v>
                </c:pt>
                <c:pt idx="74">
                  <c:v>8.5714285714285764E-4</c:v>
                </c:pt>
                <c:pt idx="75">
                  <c:v>2.1428571428571607E-3</c:v>
                </c:pt>
                <c:pt idx="76">
                  <c:v>1.6107142857142863E-5</c:v>
                </c:pt>
                <c:pt idx="77">
                  <c:v>3.4107142857143065E-4</c:v>
                </c:pt>
                <c:pt idx="78">
                  <c:v>6.4285714285714423E-4</c:v>
                </c:pt>
                <c:pt idx="79">
                  <c:v>4.1607142857142884E-3</c:v>
                </c:pt>
                <c:pt idx="80">
                  <c:v>3.1250000000000141E-3</c:v>
                </c:pt>
                <c:pt idx="81">
                  <c:v>4.3571428571428546E-3</c:v>
                </c:pt>
                <c:pt idx="82">
                  <c:v>4.1785714285714334E-3</c:v>
                </c:pt>
                <c:pt idx="83">
                  <c:v>3.160714285714317E-3</c:v>
                </c:pt>
                <c:pt idx="84">
                  <c:v>2.5357142857142891E-3</c:v>
                </c:pt>
                <c:pt idx="85">
                  <c:v>5.3571428571428824E-6</c:v>
                </c:pt>
                <c:pt idx="86">
                  <c:v>1.7017857142857229E-3</c:v>
                </c:pt>
                <c:pt idx="87">
                  <c:v>3.1071428571428821E-3</c:v>
                </c:pt>
                <c:pt idx="88">
                  <c:v>2.5535714285714536E-3</c:v>
                </c:pt>
                <c:pt idx="89">
                  <c:v>1.6464285714285869E-3</c:v>
                </c:pt>
                <c:pt idx="90">
                  <c:v>1.2655357142857227E-4</c:v>
                </c:pt>
                <c:pt idx="91">
                  <c:v>2.5714285714285752E-3</c:v>
                </c:pt>
                <c:pt idx="92">
                  <c:v>2.4642857142857192E-3</c:v>
                </c:pt>
                <c:pt idx="93">
                  <c:v>1.8214285714285821E-3</c:v>
                </c:pt>
                <c:pt idx="95">
                  <c:v>1.707142857142858E-3</c:v>
                </c:pt>
                <c:pt idx="96">
                  <c:v>2.8214285714285715E-3</c:v>
                </c:pt>
                <c:pt idx="97">
                  <c:v>2.5178571428571606E-3</c:v>
                </c:pt>
                <c:pt idx="103">
                  <c:v>1.8035714285714389E-4</c:v>
                </c:pt>
                <c:pt idx="104">
                  <c:v>7.4285714285714504E-4</c:v>
                </c:pt>
                <c:pt idx="105">
                  <c:v>8.3392857142857899E-4</c:v>
                </c:pt>
                <c:pt idx="106">
                  <c:v>9.2678571428571441E-4</c:v>
                </c:pt>
                <c:pt idx="107">
                  <c:v>7.4107142857143501E-4</c:v>
                </c:pt>
                <c:pt idx="108">
                  <c:v>2.2107142857143011E-3</c:v>
                </c:pt>
                <c:pt idx="109">
                  <c:v>1.6625000000000112E-3</c:v>
                </c:pt>
                <c:pt idx="110">
                  <c:v>1.464285714285727E-3</c:v>
                </c:pt>
                <c:pt idx="111">
                  <c:v>6.1428571428571424E-4</c:v>
                </c:pt>
                <c:pt idx="112">
                  <c:v>2.0285714285714538E-3</c:v>
                </c:pt>
                <c:pt idx="113">
                  <c:v>5.1071428571428568E-4</c:v>
                </c:pt>
                <c:pt idx="114">
                  <c:v>2.4428571428571442E-3</c:v>
                </c:pt>
                <c:pt idx="115">
                  <c:v>3.1089285714285928E-3</c:v>
                </c:pt>
                <c:pt idx="116">
                  <c:v>2.4732142857142856E-3</c:v>
                </c:pt>
                <c:pt idx="117">
                  <c:v>5.3392857142857538E-4</c:v>
                </c:pt>
                <c:pt idx="118">
                  <c:v>8.1428571428571447E-5</c:v>
                </c:pt>
                <c:pt idx="119">
                  <c:v>2.2500000000000242E-6</c:v>
                </c:pt>
                <c:pt idx="120">
                  <c:v>1.2553571428571481E-3</c:v>
                </c:pt>
                <c:pt idx="121">
                  <c:v>1.1214285714285805E-3</c:v>
                </c:pt>
                <c:pt idx="122">
                  <c:v>7.9107142857143525E-4</c:v>
                </c:pt>
                <c:pt idx="123">
                  <c:v>1.3928571428571603E-6</c:v>
                </c:pt>
                <c:pt idx="124">
                  <c:v>6.9642857142857137E-4</c:v>
                </c:pt>
                <c:pt idx="125">
                  <c:v>5.9107142857143521E-6</c:v>
                </c:pt>
                <c:pt idx="126">
                  <c:v>4.4464285714286189E-6</c:v>
                </c:pt>
                <c:pt idx="127">
                  <c:v>6.2142857142857521E-6</c:v>
                </c:pt>
                <c:pt idx="128">
                  <c:v>1.0696428571428581E-6</c:v>
                </c:pt>
                <c:pt idx="129">
                  <c:v>2.9642857142857211E-4</c:v>
                </c:pt>
                <c:pt idx="130">
                  <c:v>8.2142857142857207E-5</c:v>
                </c:pt>
                <c:pt idx="131">
                  <c:v>4.4464285714285734E-3</c:v>
                </c:pt>
                <c:pt idx="132">
                  <c:v>2.6964285714285852E-6</c:v>
                </c:pt>
                <c:pt idx="133">
                  <c:v>3.8392857142857141E-4</c:v>
                </c:pt>
                <c:pt idx="134">
                  <c:v>4.6607142857142903E-6</c:v>
                </c:pt>
                <c:pt idx="141">
                  <c:v>3.0357142857142892E-3</c:v>
                </c:pt>
                <c:pt idx="152">
                  <c:v>7.7857142857143511E-4</c:v>
                </c:pt>
                <c:pt idx="155">
                  <c:v>2.6607142857143157E-3</c:v>
                </c:pt>
                <c:pt idx="156">
                  <c:v>3.8392857142857201E-5</c:v>
                </c:pt>
                <c:pt idx="157">
                  <c:v>9.4285714285714211E-6</c:v>
                </c:pt>
                <c:pt idx="158">
                  <c:v>2.8571428571428871E-7</c:v>
                </c:pt>
                <c:pt idx="159">
                  <c:v>9.2857142857144072E-7</c:v>
                </c:pt>
                <c:pt idx="160">
                  <c:v>1.3142857142857338E-5</c:v>
                </c:pt>
                <c:pt idx="161">
                  <c:v>2.8392857142857192E-6</c:v>
                </c:pt>
                <c:pt idx="162">
                  <c:v>3.0892857142857296E-5</c:v>
                </c:pt>
                <c:pt idx="164">
                  <c:v>9.0535714285714526E-6</c:v>
                </c:pt>
                <c:pt idx="165">
                  <c:v>3.178571428571472E-6</c:v>
                </c:pt>
                <c:pt idx="166">
                  <c:v>1.0071428571428573E-5</c:v>
                </c:pt>
                <c:pt idx="167">
                  <c:v>2.0178571428571676E-6</c:v>
                </c:pt>
                <c:pt idx="169">
                  <c:v>1.8928571428571621E-5</c:v>
                </c:pt>
                <c:pt idx="170">
                  <c:v>1.8035714285714424E-5</c:v>
                </c:pt>
                <c:pt idx="172">
                  <c:v>6.6607142857143373E-6</c:v>
                </c:pt>
                <c:pt idx="173">
                  <c:v>3.1964285714285802E-5</c:v>
                </c:pt>
                <c:pt idx="174">
                  <c:v>2.3571428571428744E-5</c:v>
                </c:pt>
                <c:pt idx="175">
                  <c:v>1.0000000000000121E-7</c:v>
                </c:pt>
                <c:pt idx="176">
                  <c:v>1.9821428571428761E-5</c:v>
                </c:pt>
                <c:pt idx="179">
                  <c:v>1.2428571428571499E-3</c:v>
                </c:pt>
                <c:pt idx="181">
                  <c:v>3.1428571428571846E-7</c:v>
                </c:pt>
                <c:pt idx="182">
                  <c:v>1.9107142857142901E-4</c:v>
                </c:pt>
                <c:pt idx="184">
                  <c:v>2.7500000000000242E-5</c:v>
                </c:pt>
                <c:pt idx="198">
                  <c:v>1.160714285714286E-3</c:v>
                </c:pt>
                <c:pt idx="199">
                  <c:v>2.3214285714285715E-3</c:v>
                </c:pt>
                <c:pt idx="200">
                  <c:v>1.4999999999999999E-4</c:v>
                </c:pt>
                <c:pt idx="201">
                  <c:v>2.3214285714285715E-3</c:v>
                </c:pt>
                <c:pt idx="202">
                  <c:v>1.7321428571428673E-5</c:v>
                </c:pt>
                <c:pt idx="203">
                  <c:v>4.0535714285714514E-6</c:v>
                </c:pt>
                <c:pt idx="204">
                  <c:v>7.6250000000000456E-6</c:v>
                </c:pt>
                <c:pt idx="205">
                  <c:v>1.9642857142857493E-7</c:v>
                </c:pt>
                <c:pt idx="206">
                  <c:v>6.6071428571428925E-6</c:v>
                </c:pt>
                <c:pt idx="207">
                  <c:v>9.6607142857143932E-6</c:v>
                </c:pt>
                <c:pt idx="208">
                  <c:v>2.5000000000000092E-3</c:v>
                </c:pt>
                <c:pt idx="209">
                  <c:v>6.6071428571429113E-8</c:v>
                </c:pt>
                <c:pt idx="210">
                  <c:v>2.8571428571428602E-3</c:v>
                </c:pt>
                <c:pt idx="211">
                  <c:v>9.8214285714286792E-6</c:v>
                </c:pt>
                <c:pt idx="212">
                  <c:v>8.6250000000000775E-6</c:v>
                </c:pt>
                <c:pt idx="213">
                  <c:v>5.000000000000047E-6</c:v>
                </c:pt>
                <c:pt idx="214">
                  <c:v>1.3571428571428648E-5</c:v>
                </c:pt>
                <c:pt idx="215">
                  <c:v>9.464285714285826E-6</c:v>
                </c:pt>
                <c:pt idx="216">
                  <c:v>3.1428571428571785E-6</c:v>
                </c:pt>
                <c:pt idx="217">
                  <c:v>5.0178571428571825E-6</c:v>
                </c:pt>
                <c:pt idx="218">
                  <c:v>1.3392857142857333E-6</c:v>
                </c:pt>
                <c:pt idx="219">
                  <c:v>2.2321428571428724E-5</c:v>
                </c:pt>
                <c:pt idx="220">
                  <c:v>1.5178571428571553E-6</c:v>
                </c:pt>
                <c:pt idx="221">
                  <c:v>1.3392857142857317E-5</c:v>
                </c:pt>
                <c:pt idx="222">
                  <c:v>5.0000000000000114E-3</c:v>
                </c:pt>
                <c:pt idx="223">
                  <c:v>4.0357142857143319E-6</c:v>
                </c:pt>
                <c:pt idx="224">
                  <c:v>1.3035714285714321E-3</c:v>
                </c:pt>
                <c:pt idx="225">
                  <c:v>1.0714285714285795E-3</c:v>
                </c:pt>
                <c:pt idx="226">
                  <c:v>1.089285714285729E-5</c:v>
                </c:pt>
                <c:pt idx="227">
                  <c:v>2.5357142857143103E-6</c:v>
                </c:pt>
                <c:pt idx="228">
                  <c:v>3.9107142857143272E-6</c:v>
                </c:pt>
                <c:pt idx="229">
                  <c:v>2.0178571428571676E-6</c:v>
                </c:pt>
                <c:pt idx="230">
                  <c:v>1.517857142857153E-5</c:v>
                </c:pt>
                <c:pt idx="231">
                  <c:v>2.142857142857177E-8</c:v>
                </c:pt>
                <c:pt idx="232">
                  <c:v>1.5535714285714341E-3</c:v>
                </c:pt>
                <c:pt idx="233">
                  <c:v>1.0321428571428581E-5</c:v>
                </c:pt>
                <c:pt idx="234">
                  <c:v>9.8214285714286792E-6</c:v>
                </c:pt>
                <c:pt idx="235">
                  <c:v>2.500000000000029E-7</c:v>
                </c:pt>
                <c:pt idx="236">
                  <c:v>2.3035714285714643E-6</c:v>
                </c:pt>
                <c:pt idx="237">
                  <c:v>1.767857142857155E-5</c:v>
                </c:pt>
                <c:pt idx="238">
                  <c:v>7.2142857142857637E-6</c:v>
                </c:pt>
                <c:pt idx="239">
                  <c:v>1.1178571428571525E-5</c:v>
                </c:pt>
                <c:pt idx="240">
                  <c:v>3.2321428571428818E-5</c:v>
                </c:pt>
                <c:pt idx="241">
                  <c:v>1.9642857142857385E-4</c:v>
                </c:pt>
                <c:pt idx="242">
                  <c:v>9.6250000000000849E-6</c:v>
                </c:pt>
                <c:pt idx="243">
                  <c:v>5.6250000000000114E-6</c:v>
                </c:pt>
                <c:pt idx="244">
                  <c:v>1.1482142857142861E-5</c:v>
                </c:pt>
                <c:pt idx="245">
                  <c:v>2.8214285714285802E-5</c:v>
                </c:pt>
                <c:pt idx="246">
                  <c:v>1.5553571428571567E-5</c:v>
                </c:pt>
                <c:pt idx="247">
                  <c:v>2.4285714285714656E-6</c:v>
                </c:pt>
                <c:pt idx="248">
                  <c:v>1.0410714285714369E-5</c:v>
                </c:pt>
                <c:pt idx="249">
                  <c:v>1.0714285714285833E-5</c:v>
                </c:pt>
                <c:pt idx="250">
                  <c:v>1.110714285714286E-5</c:v>
                </c:pt>
                <c:pt idx="251">
                  <c:v>7.500000000000037E-3</c:v>
                </c:pt>
                <c:pt idx="252">
                  <c:v>3.0178571428571732E-5</c:v>
                </c:pt>
                <c:pt idx="253">
                  <c:v>1.0892857142857247E-3</c:v>
                </c:pt>
                <c:pt idx="254">
                  <c:v>4.6964285714285724E-6</c:v>
                </c:pt>
                <c:pt idx="255">
                  <c:v>1.1500000000000141E-5</c:v>
                </c:pt>
                <c:pt idx="256">
                  <c:v>2.8571428571428602E-3</c:v>
                </c:pt>
                <c:pt idx="257">
                  <c:v>1.5535714285714341E-3</c:v>
                </c:pt>
                <c:pt idx="258">
                  <c:v>2.3214285714285812E-6</c:v>
                </c:pt>
                <c:pt idx="259">
                  <c:v>3.3928571428571809E-8</c:v>
                </c:pt>
                <c:pt idx="260">
                  <c:v>1.1142857142857333E-5</c:v>
                </c:pt>
                <c:pt idx="262">
                  <c:v>8.9285714285714185E-4</c:v>
                </c:pt>
                <c:pt idx="263">
                  <c:v>1.9107142857142901E-3</c:v>
                </c:pt>
                <c:pt idx="264">
                  <c:v>1.9642857142857378E-3</c:v>
                </c:pt>
                <c:pt idx="266">
                  <c:v>3.1607142857143247E-5</c:v>
                </c:pt>
                <c:pt idx="267">
                  <c:v>1.0339285714285721E-3</c:v>
                </c:pt>
                <c:pt idx="269">
                  <c:v>4.1071428571428577E-5</c:v>
                </c:pt>
                <c:pt idx="271">
                  <c:v>1.9285714285714465E-4</c:v>
                </c:pt>
                <c:pt idx="273">
                  <c:v>1.7857142857142861E-6</c:v>
                </c:pt>
                <c:pt idx="282">
                  <c:v>3.2678571428571861E-5</c:v>
                </c:pt>
                <c:pt idx="283">
                  <c:v>9.8571428571430047E-4</c:v>
                </c:pt>
                <c:pt idx="284">
                  <c:v>3.2678571428571836E-4</c:v>
                </c:pt>
                <c:pt idx="285">
                  <c:v>1.5000000000000076E-3</c:v>
                </c:pt>
                <c:pt idx="286">
                  <c:v>1.8392857142857288E-3</c:v>
                </c:pt>
                <c:pt idx="287">
                  <c:v>1.666071428571443E-3</c:v>
                </c:pt>
                <c:pt idx="291">
                  <c:v>2.4821428571428611E-3</c:v>
                </c:pt>
                <c:pt idx="292">
                  <c:v>1.5178571428571441E-3</c:v>
                </c:pt>
                <c:pt idx="293">
                  <c:v>1.0714285714285795E-3</c:v>
                </c:pt>
                <c:pt idx="294">
                  <c:v>1.7321428571428581E-3</c:v>
                </c:pt>
                <c:pt idx="295">
                  <c:v>2.6250000000000136E-3</c:v>
                </c:pt>
                <c:pt idx="296">
                  <c:v>2.1607142857143101E-3</c:v>
                </c:pt>
                <c:pt idx="297">
                  <c:v>7.7500000000000474E-4</c:v>
                </c:pt>
                <c:pt idx="298">
                  <c:v>2.2142857142857142E-3</c:v>
                </c:pt>
                <c:pt idx="299">
                  <c:v>2.053571428571451E-3</c:v>
                </c:pt>
                <c:pt idx="300">
                  <c:v>1.6642857142857336E-3</c:v>
                </c:pt>
                <c:pt idx="301">
                  <c:v>1.0446428571428581E-3</c:v>
                </c:pt>
                <c:pt idx="303">
                  <c:v>2.9821428571428798E-5</c:v>
                </c:pt>
                <c:pt idx="304">
                  <c:v>5.000000000000047E-6</c:v>
                </c:pt>
                <c:pt idx="305">
                  <c:v>2.4464285714285792E-5</c:v>
                </c:pt>
                <c:pt idx="306">
                  <c:v>3.1964285714285802E-5</c:v>
                </c:pt>
                <c:pt idx="307">
                  <c:v>2.9107142857143095E-5</c:v>
                </c:pt>
                <c:pt idx="308">
                  <c:v>5.9642857142857154E-4</c:v>
                </c:pt>
                <c:pt idx="309">
                  <c:v>7.8392857142857702E-4</c:v>
                </c:pt>
                <c:pt idx="310">
                  <c:v>7.3214285714285924E-5</c:v>
                </c:pt>
                <c:pt idx="311">
                  <c:v>1.9107142857142901E-4</c:v>
                </c:pt>
                <c:pt idx="312">
                  <c:v>4.2142857142857151E-4</c:v>
                </c:pt>
                <c:pt idx="313">
                  <c:v>2.9642857142857211E-4</c:v>
                </c:pt>
                <c:pt idx="314">
                  <c:v>6.2500000000000476E-5</c:v>
                </c:pt>
                <c:pt idx="315">
                  <c:v>1.1839285714285806E-3</c:v>
                </c:pt>
                <c:pt idx="316">
                  <c:v>1.0714285714285814E-4</c:v>
                </c:pt>
                <c:pt idx="317">
                  <c:v>2.6785714285714623E-5</c:v>
                </c:pt>
                <c:pt idx="318">
                  <c:v>8.1785714285714187E-4</c:v>
                </c:pt>
                <c:pt idx="319">
                  <c:v>1.0892857142857272E-4</c:v>
                </c:pt>
                <c:pt idx="322">
                  <c:v>5.3750000000000184E-4</c:v>
                </c:pt>
                <c:pt idx="323">
                  <c:v>5.5357142857143458E-5</c:v>
                </c:pt>
                <c:pt idx="324">
                  <c:v>3.785714285714327E-4</c:v>
                </c:pt>
                <c:pt idx="325">
                  <c:v>3.3214285714285715E-3</c:v>
                </c:pt>
                <c:pt idx="326">
                  <c:v>1.4999999999999999E-4</c:v>
                </c:pt>
                <c:pt idx="327">
                  <c:v>1.6607142857142943E-5</c:v>
                </c:pt>
                <c:pt idx="328">
                  <c:v>2.9142857142857152E-3</c:v>
                </c:pt>
                <c:pt idx="329">
                  <c:v>2.7678571428571796E-4</c:v>
                </c:pt>
                <c:pt idx="330">
                  <c:v>3.9285714285714683E-4</c:v>
                </c:pt>
                <c:pt idx="331">
                  <c:v>5.3571428571428582E-5</c:v>
                </c:pt>
                <c:pt idx="332">
                  <c:v>1.7500000000000085E-3</c:v>
                </c:pt>
                <c:pt idx="333">
                  <c:v>1.1249999999999999E-3</c:v>
                </c:pt>
                <c:pt idx="334">
                  <c:v>1.2107142857142857E-3</c:v>
                </c:pt>
                <c:pt idx="335">
                  <c:v>8.3928571428572286E-7</c:v>
                </c:pt>
                <c:pt idx="336">
                  <c:v>6.6071428571428574E-4</c:v>
                </c:pt>
                <c:pt idx="337">
                  <c:v>1.4035714285714287E-3</c:v>
                </c:pt>
                <c:pt idx="339">
                  <c:v>1.1089285714285817E-3</c:v>
                </c:pt>
                <c:pt idx="340">
                  <c:v>1.1089285714285817E-3</c:v>
                </c:pt>
                <c:pt idx="342">
                  <c:v>5.4642857142857183E-5</c:v>
                </c:pt>
                <c:pt idx="344">
                  <c:v>5.7321428571428584E-4</c:v>
                </c:pt>
                <c:pt idx="345">
                  <c:v>2.1035714285714607E-3</c:v>
                </c:pt>
                <c:pt idx="346">
                  <c:v>9.4642857142858121E-5</c:v>
                </c:pt>
                <c:pt idx="348">
                  <c:v>1.6303571428571567E-3</c:v>
                </c:pt>
                <c:pt idx="352">
                  <c:v>1.5714285714285841E-4</c:v>
                </c:pt>
                <c:pt idx="353">
                  <c:v>1.5714285714285841E-4</c:v>
                </c:pt>
                <c:pt idx="354">
                  <c:v>1.3446428571428581E-3</c:v>
                </c:pt>
                <c:pt idx="355">
                  <c:v>2.2017857142857212E-3</c:v>
                </c:pt>
                <c:pt idx="356">
                  <c:v>4.9642857142857138E-4</c:v>
                </c:pt>
                <c:pt idx="357">
                  <c:v>1.9142857142857347E-3</c:v>
                </c:pt>
                <c:pt idx="358">
                  <c:v>1.5714285714285841E-4</c:v>
                </c:pt>
                <c:pt idx="359">
                  <c:v>4.1071428571428568E-4</c:v>
                </c:pt>
                <c:pt idx="360">
                  <c:v>1.3821428571428641E-3</c:v>
                </c:pt>
                <c:pt idx="361">
                  <c:v>7.2321428571428981E-4</c:v>
                </c:pt>
                <c:pt idx="364">
                  <c:v>2.6071428571428803E-3</c:v>
                </c:pt>
                <c:pt idx="365">
                  <c:v>3.303571428571465E-4</c:v>
                </c:pt>
                <c:pt idx="367">
                  <c:v>7.9285714285714625E-4</c:v>
                </c:pt>
                <c:pt idx="368">
                  <c:v>2.9464285714285752E-4</c:v>
                </c:pt>
                <c:pt idx="369">
                  <c:v>8.8392857142857934E-4</c:v>
                </c:pt>
                <c:pt idx="370">
                  <c:v>9.7321428571429535E-4</c:v>
                </c:pt>
                <c:pt idx="371">
                  <c:v>4.2321428571428593E-4</c:v>
                </c:pt>
                <c:pt idx="372">
                  <c:v>9.6607142857143668E-4</c:v>
                </c:pt>
                <c:pt idx="373">
                  <c:v>3.2678571428571836E-4</c:v>
                </c:pt>
                <c:pt idx="374">
                  <c:v>2.1428571428571628E-4</c:v>
                </c:pt>
                <c:pt idx="375">
                  <c:v>6.7857142857143452E-4</c:v>
                </c:pt>
                <c:pt idx="376">
                  <c:v>1.8660714285714428E-3</c:v>
                </c:pt>
                <c:pt idx="377">
                  <c:v>5.5892857142857534E-4</c:v>
                </c:pt>
                <c:pt idx="378">
                  <c:v>4.0714285714285923E-4</c:v>
                </c:pt>
                <c:pt idx="379">
                  <c:v>9.6428571428571445E-5</c:v>
                </c:pt>
                <c:pt idx="380">
                  <c:v>8.3928571428571548E-5</c:v>
                </c:pt>
                <c:pt idx="381">
                  <c:v>1.8571428571428621E-3</c:v>
                </c:pt>
                <c:pt idx="382">
                  <c:v>1.3607142857142861E-3</c:v>
                </c:pt>
                <c:pt idx="383">
                  <c:v>2.0374999999999998E-3</c:v>
                </c:pt>
                <c:pt idx="384">
                  <c:v>1.0375E-3</c:v>
                </c:pt>
                <c:pt idx="385">
                  <c:v>9.8571428571430047E-4</c:v>
                </c:pt>
                <c:pt idx="386">
                  <c:v>4.892857142857151E-4</c:v>
                </c:pt>
                <c:pt idx="387">
                  <c:v>8.6428571428571424E-4</c:v>
                </c:pt>
                <c:pt idx="388">
                  <c:v>5.4285714285714332E-4</c:v>
                </c:pt>
                <c:pt idx="389">
                  <c:v>6.7500000000000437E-4</c:v>
                </c:pt>
                <c:pt idx="390">
                  <c:v>3.1732142857142892E-3</c:v>
                </c:pt>
                <c:pt idx="391">
                  <c:v>1.7678571428571518E-4</c:v>
                </c:pt>
                <c:pt idx="392">
                  <c:v>1.2303571428571441E-3</c:v>
                </c:pt>
                <c:pt idx="393">
                  <c:v>2.0714285714285752E-3</c:v>
                </c:pt>
                <c:pt idx="394">
                  <c:v>9.2857142857143848E-5</c:v>
                </c:pt>
                <c:pt idx="395">
                  <c:v>8.3035714285714288E-4</c:v>
                </c:pt>
                <c:pt idx="396">
                  <c:v>2.1375000000000166E-3</c:v>
                </c:pt>
                <c:pt idx="397">
                  <c:v>2.7321428571428692E-3</c:v>
                </c:pt>
                <c:pt idx="398">
                  <c:v>4.5000000000000123E-4</c:v>
                </c:pt>
                <c:pt idx="399">
                  <c:v>6.7142857142857163E-4</c:v>
                </c:pt>
                <c:pt idx="400">
                  <c:v>2.2392857142857141E-3</c:v>
                </c:pt>
                <c:pt idx="401">
                  <c:v>1.1428571428571548E-4</c:v>
                </c:pt>
                <c:pt idx="402">
                  <c:v>2.4678571428571657E-3</c:v>
                </c:pt>
                <c:pt idx="403">
                  <c:v>1.1589285714285835E-3</c:v>
                </c:pt>
                <c:pt idx="404">
                  <c:v>1.5678571428571499E-3</c:v>
                </c:pt>
                <c:pt idx="405">
                  <c:v>1.4446428571428581E-3</c:v>
                </c:pt>
                <c:pt idx="406">
                  <c:v>6.3035714285714333E-4</c:v>
                </c:pt>
                <c:pt idx="407">
                  <c:v>1.4821428571428581E-4</c:v>
                </c:pt>
                <c:pt idx="408">
                  <c:v>5.7857142857143339E-4</c:v>
                </c:pt>
                <c:pt idx="409">
                  <c:v>1.3428571428571521E-3</c:v>
                </c:pt>
                <c:pt idx="410">
                  <c:v>1.1571428571428581E-3</c:v>
                </c:pt>
                <c:pt idx="411">
                  <c:v>2.8464285714285714E-3</c:v>
                </c:pt>
                <c:pt idx="412">
                  <c:v>3.7678571428571833E-4</c:v>
                </c:pt>
                <c:pt idx="413">
                  <c:v>8.9642857142857915E-4</c:v>
                </c:pt>
                <c:pt idx="414">
                  <c:v>2.8214285714285715E-3</c:v>
                </c:pt>
                <c:pt idx="415">
                  <c:v>9.2857142857143848E-5</c:v>
                </c:pt>
                <c:pt idx="416">
                  <c:v>6.0714285714286078E-4</c:v>
                </c:pt>
                <c:pt idx="417">
                  <c:v>5.7678571428571512E-4</c:v>
                </c:pt>
                <c:pt idx="418">
                  <c:v>5.7678571428571512E-4</c:v>
                </c:pt>
                <c:pt idx="419">
                  <c:v>5.5000000000000449E-5</c:v>
                </c:pt>
                <c:pt idx="420">
                  <c:v>1.7142857142857289E-3</c:v>
                </c:pt>
                <c:pt idx="421">
                  <c:v>4.7500000000000314E-4</c:v>
                </c:pt>
                <c:pt idx="422">
                  <c:v>1.4839285714285781E-4</c:v>
                </c:pt>
                <c:pt idx="434">
                  <c:v>2.5892857142857202E-3</c:v>
                </c:pt>
                <c:pt idx="444">
                  <c:v>3.0535714285714617E-4</c:v>
                </c:pt>
                <c:pt idx="448">
                  <c:v>6.2875000000000094E-4</c:v>
                </c:pt>
                <c:pt idx="453">
                  <c:v>2.3589285714285712E-4</c:v>
                </c:pt>
                <c:pt idx="455">
                  <c:v>1.464285714285727E-3</c:v>
                </c:pt>
                <c:pt idx="457">
                  <c:v>2.6107142857142891E-3</c:v>
                </c:pt>
                <c:pt idx="458">
                  <c:v>4.3750000000000283E-4</c:v>
                </c:pt>
                <c:pt idx="459">
                  <c:v>1.1642857142857333E-4</c:v>
                </c:pt>
                <c:pt idx="460">
                  <c:v>2.3875000000000168E-3</c:v>
                </c:pt>
                <c:pt idx="461">
                  <c:v>1.7455357142857222E-3</c:v>
                </c:pt>
                <c:pt idx="462">
                  <c:v>3.678571428571466E-4</c:v>
                </c:pt>
                <c:pt idx="463">
                  <c:v>1.6964285714285928E-4</c:v>
                </c:pt>
                <c:pt idx="464">
                  <c:v>2.3089285714285811E-3</c:v>
                </c:pt>
                <c:pt idx="465">
                  <c:v>2.0717857142857152E-3</c:v>
                </c:pt>
                <c:pt idx="466">
                  <c:v>4.4285714285714322E-4</c:v>
                </c:pt>
                <c:pt idx="467">
                  <c:v>2.3839285714285802E-3</c:v>
                </c:pt>
                <c:pt idx="468">
                  <c:v>4.8294642857143206E-3</c:v>
                </c:pt>
                <c:pt idx="469">
                  <c:v>6.3160714285714434E-3</c:v>
                </c:pt>
                <c:pt idx="470">
                  <c:v>4.2860714285714524E-3</c:v>
                </c:pt>
                <c:pt idx="471">
                  <c:v>4.1160714285714333E-3</c:v>
                </c:pt>
                <c:pt idx="472">
                  <c:v>3.2078571428571746E-3</c:v>
                </c:pt>
                <c:pt idx="473">
                  <c:v>2.1910714285714454E-3</c:v>
                </c:pt>
                <c:pt idx="474">
                  <c:v>9.8914285714286395E-3</c:v>
                </c:pt>
                <c:pt idx="475">
                  <c:v>2.8124999999999977E-3</c:v>
                </c:pt>
                <c:pt idx="476">
                  <c:v>9.8910714285714279E-3</c:v>
                </c:pt>
                <c:pt idx="477">
                  <c:v>4.0178571428571433E-3</c:v>
                </c:pt>
                <c:pt idx="478">
                  <c:v>2.0357142857142856E-4</c:v>
                </c:pt>
                <c:pt idx="479">
                  <c:v>2.9714285714285715E-3</c:v>
                </c:pt>
                <c:pt idx="480">
                  <c:v>1.6482142857142861E-3</c:v>
                </c:pt>
                <c:pt idx="481">
                  <c:v>8.9285714285714159E-3</c:v>
                </c:pt>
                <c:pt idx="482">
                  <c:v>4.4892857142857587E-4</c:v>
                </c:pt>
                <c:pt idx="483">
                  <c:v>2.3160714285714286E-3</c:v>
                </c:pt>
                <c:pt idx="484">
                  <c:v>6.8392857142857835E-5</c:v>
                </c:pt>
                <c:pt idx="485">
                  <c:v>6.0714285714285913E-3</c:v>
                </c:pt>
                <c:pt idx="486">
                  <c:v>3.5714285714285752E-3</c:v>
                </c:pt>
                <c:pt idx="487">
                  <c:v>1.6500000000000121E-3</c:v>
                </c:pt>
                <c:pt idx="488">
                  <c:v>2.1250000000000002E-3</c:v>
                </c:pt>
                <c:pt idx="491">
                  <c:v>1.7625000000000162E-6</c:v>
                </c:pt>
                <c:pt idx="492">
                  <c:v>1.3696428571428581E-3</c:v>
                </c:pt>
                <c:pt idx="494">
                  <c:v>1.3946428571428601E-3</c:v>
                </c:pt>
                <c:pt idx="495">
                  <c:v>8.6071428571429397E-4</c:v>
                </c:pt>
                <c:pt idx="496">
                  <c:v>7.5000000000000435E-4</c:v>
                </c:pt>
                <c:pt idx="497">
                  <c:v>4.339285714285748E-4</c:v>
                </c:pt>
                <c:pt idx="498">
                  <c:v>2.9464285714285909E-6</c:v>
                </c:pt>
                <c:pt idx="504">
                  <c:v>2.8571428571428788E-5</c:v>
                </c:pt>
                <c:pt idx="516">
                  <c:v>4.339285714285759E-6</c:v>
                </c:pt>
                <c:pt idx="517">
                  <c:v>3.7678571428571992E-6</c:v>
                </c:pt>
                <c:pt idx="518">
                  <c:v>1.9642857142857462E-6</c:v>
                </c:pt>
                <c:pt idx="521">
                  <c:v>4.1071428571428563E-6</c:v>
                </c:pt>
                <c:pt idx="522">
                  <c:v>6.517857142857197E-6</c:v>
                </c:pt>
                <c:pt idx="524">
                  <c:v>3.1964285714285949E-6</c:v>
                </c:pt>
                <c:pt idx="527">
                  <c:v>1.9821428571428805E-6</c:v>
                </c:pt>
                <c:pt idx="528">
                  <c:v>1.0089285714285819E-5</c:v>
                </c:pt>
                <c:pt idx="530">
                  <c:v>8.4285714285714306E-6</c:v>
                </c:pt>
                <c:pt idx="533">
                  <c:v>5.589285714285775E-6</c:v>
                </c:pt>
                <c:pt idx="535">
                  <c:v>1.1428571428571582E-6</c:v>
                </c:pt>
                <c:pt idx="536">
                  <c:v>2.3392857142857146E-6</c:v>
                </c:pt>
                <c:pt idx="537">
                  <c:v>5.8928571428571964E-7</c:v>
                </c:pt>
                <c:pt idx="538">
                  <c:v>3.9821428571428798E-4</c:v>
                </c:pt>
                <c:pt idx="539">
                  <c:v>6.7857142857143606E-5</c:v>
                </c:pt>
                <c:pt idx="540">
                  <c:v>9.6428571428571445E-5</c:v>
                </c:pt>
                <c:pt idx="541">
                  <c:v>2.6785714285714607E-4</c:v>
                </c:pt>
                <c:pt idx="542">
                  <c:v>6.071428571428627E-5</c:v>
                </c:pt>
                <c:pt idx="543">
                  <c:v>1.8035714285714389E-4</c:v>
                </c:pt>
                <c:pt idx="544">
                  <c:v>1.6428571428571577E-4</c:v>
                </c:pt>
                <c:pt idx="545">
                  <c:v>7.7142857142857471E-4</c:v>
                </c:pt>
                <c:pt idx="546">
                  <c:v>2.4821428571428602E-4</c:v>
                </c:pt>
                <c:pt idx="547">
                  <c:v>4.6428571428571524E-5</c:v>
                </c:pt>
                <c:pt idx="548">
                  <c:v>2.4107142857142892E-4</c:v>
                </c:pt>
                <c:pt idx="549">
                  <c:v>5.5357142857143458E-5</c:v>
                </c:pt>
                <c:pt idx="550">
                  <c:v>3.8214285714285802E-4</c:v>
                </c:pt>
                <c:pt idx="551">
                  <c:v>3.5892857142857216E-4</c:v>
                </c:pt>
                <c:pt idx="552">
                  <c:v>1.5553571428571511E-3</c:v>
                </c:pt>
                <c:pt idx="553">
                  <c:v>3.5892857142857216E-4</c:v>
                </c:pt>
                <c:pt idx="554">
                  <c:v>1.5321428571428621E-3</c:v>
                </c:pt>
                <c:pt idx="555">
                  <c:v>1.6428571428571577E-4</c:v>
                </c:pt>
                <c:pt idx="556">
                  <c:v>7.1428571428571922E-5</c:v>
                </c:pt>
                <c:pt idx="557">
                  <c:v>1.4928571428571501E-3</c:v>
                </c:pt>
                <c:pt idx="558">
                  <c:v>1.1249999999999999E-3</c:v>
                </c:pt>
                <c:pt idx="559">
                  <c:v>4.1428571428571431E-4</c:v>
                </c:pt>
                <c:pt idx="560">
                  <c:v>2.8928571428571436E-4</c:v>
                </c:pt>
                <c:pt idx="561">
                  <c:v>2.5714285714285715E-4</c:v>
                </c:pt>
                <c:pt idx="562">
                  <c:v>1.7375000000000001E-3</c:v>
                </c:pt>
                <c:pt idx="563">
                  <c:v>6.7857142857143606E-5</c:v>
                </c:pt>
                <c:pt idx="564">
                  <c:v>1.094642857142858E-3</c:v>
                </c:pt>
                <c:pt idx="565">
                  <c:v>2.535714285714289E-4</c:v>
                </c:pt>
                <c:pt idx="566">
                  <c:v>9.8571428571430047E-4</c:v>
                </c:pt>
                <c:pt idx="567">
                  <c:v>2.8035714285714594E-4</c:v>
                </c:pt>
                <c:pt idx="568">
                  <c:v>2.0446428571428612E-3</c:v>
                </c:pt>
                <c:pt idx="569">
                  <c:v>4.3214285714285712E-4</c:v>
                </c:pt>
                <c:pt idx="570">
                  <c:v>1.160714285714286E-3</c:v>
                </c:pt>
                <c:pt idx="571">
                  <c:v>2.3214285714285752E-4</c:v>
                </c:pt>
                <c:pt idx="572">
                  <c:v>1.0892857142857247E-3</c:v>
                </c:pt>
                <c:pt idx="573">
                  <c:v>9.2857142857143702E-4</c:v>
                </c:pt>
                <c:pt idx="574">
                  <c:v>1.9642857142857378E-3</c:v>
                </c:pt>
                <c:pt idx="575">
                  <c:v>1.5178571428571441E-3</c:v>
                </c:pt>
                <c:pt idx="576">
                  <c:v>1.4285714285714371E-4</c:v>
                </c:pt>
                <c:pt idx="577">
                  <c:v>1.0178571428571441E-3</c:v>
                </c:pt>
                <c:pt idx="578">
                  <c:v>3.5714285714285806E-4</c:v>
                </c:pt>
                <c:pt idx="579">
                  <c:v>3.3928571428571482E-4</c:v>
                </c:pt>
                <c:pt idx="580">
                  <c:v>1.9642857142857385E-4</c:v>
                </c:pt>
                <c:pt idx="581">
                  <c:v>3.7500000000000256E-4</c:v>
                </c:pt>
                <c:pt idx="583">
                  <c:v>8.2142857142857202E-4</c:v>
                </c:pt>
                <c:pt idx="584">
                  <c:v>1.4821428571428581E-3</c:v>
                </c:pt>
                <c:pt idx="585">
                  <c:v>3.2142857142857212E-4</c:v>
                </c:pt>
                <c:pt idx="586">
                  <c:v>1.3214285714285797E-3</c:v>
                </c:pt>
                <c:pt idx="589">
                  <c:v>3.7500000000000342E-5</c:v>
                </c:pt>
                <c:pt idx="590">
                  <c:v>2.7857142857143124E-3</c:v>
                </c:pt>
                <c:pt idx="591">
                  <c:v>1.0357142857142856E-3</c:v>
                </c:pt>
                <c:pt idx="592">
                  <c:v>5.3571428571428582E-5</c:v>
                </c:pt>
                <c:pt idx="593">
                  <c:v>3.7500000000000256E-4</c:v>
                </c:pt>
                <c:pt idx="594">
                  <c:v>4.6428571428571433E-4</c:v>
                </c:pt>
                <c:pt idx="595">
                  <c:v>2.500000000000019E-4</c:v>
                </c:pt>
                <c:pt idx="596">
                  <c:v>1.4285714285714301E-3</c:v>
                </c:pt>
                <c:pt idx="597">
                  <c:v>1.0357142857142856E-3</c:v>
                </c:pt>
                <c:pt idx="598">
                  <c:v>2.9285714285714553E-3</c:v>
                </c:pt>
              </c:numCache>
            </c:numRef>
          </c:yVal>
          <c:smooth val="0"/>
        </c:ser>
        <c:dLbls>
          <c:showLegendKey val="0"/>
          <c:showVal val="0"/>
          <c:showCatName val="0"/>
          <c:showSerName val="0"/>
          <c:showPercent val="0"/>
          <c:showBubbleSize val="0"/>
        </c:dLbls>
        <c:axId val="110266688"/>
        <c:axId val="110267080"/>
      </c:scatterChart>
      <c:valAx>
        <c:axId val="110266688"/>
        <c:scaling>
          <c:logBase val="10"/>
          <c:orientation val="minMax"/>
          <c:max val="1.0000000000000153E-7"/>
          <c:min val="1.0000000000000252E-12"/>
        </c:scaling>
        <c:delete val="1"/>
        <c:axPos val="b"/>
        <c:numFmt formatCode="0.E+00" sourceLinked="0"/>
        <c:majorTickMark val="in"/>
        <c:minorTickMark val="in"/>
        <c:tickLblPos val="none"/>
        <c:crossAx val="110267080"/>
        <c:crossesAt val="1.0000000000000252E-12"/>
        <c:crossBetween val="midCat"/>
      </c:valAx>
      <c:valAx>
        <c:axId val="110267080"/>
        <c:scaling>
          <c:logBase val="10"/>
          <c:orientation val="minMax"/>
          <c:max val="1.0000000000000005E-2"/>
          <c:min val="1.0000000000000153E-7"/>
        </c:scaling>
        <c:delete val="1"/>
        <c:axPos val="l"/>
        <c:numFmt formatCode="0.E+00" sourceLinked="0"/>
        <c:majorTickMark val="in"/>
        <c:minorTickMark val="in"/>
        <c:tickLblPos val="none"/>
        <c:crossAx val="110266688"/>
        <c:crossesAt val="1.0000000000000252E-12"/>
        <c:crossBetween val="midCat"/>
      </c:valAx>
      <c:spPr>
        <a:noFill/>
        <a:ln>
          <a:solidFill>
            <a:schemeClr val="tx1"/>
          </a:solidFill>
        </a:ln>
      </c:spPr>
    </c:plotArea>
    <c:legend>
      <c:legendPos val="r"/>
      <c:layout>
        <c:manualLayout>
          <c:xMode val="edge"/>
          <c:yMode val="edge"/>
          <c:x val="0.71609662370883864"/>
          <c:y val="0.68083402181005959"/>
          <c:w val="0.19972649357916697"/>
          <c:h val="0.11258305066138892"/>
        </c:manualLayout>
      </c:layout>
      <c:overlay val="0"/>
      <c:txPr>
        <a:bodyPr/>
        <a:lstStyle/>
        <a:p>
          <a:pPr>
            <a:defRPr sz="2400" b="1" i="0" u="none" strike="noStrike" baseline="0">
              <a:solidFill>
                <a:srgbClr val="000000"/>
              </a:solidFill>
              <a:latin typeface="Calibri"/>
              <a:ea typeface="Calibri"/>
              <a:cs typeface="Calibri"/>
            </a:defRPr>
          </a:pPr>
          <a:endParaRPr lang="it-IT"/>
        </a:p>
      </c:txPr>
    </c:legend>
    <c:plotVisOnly val="1"/>
    <c:dispBlanksAs val="gap"/>
    <c:showDLblsOverMax val="0"/>
  </c:chart>
  <c:spPr>
    <a:noFill/>
    <a:ln>
      <a:noFill/>
    </a:ln>
  </c:spPr>
  <c:txPr>
    <a:bodyPr/>
    <a:lstStyle/>
    <a:p>
      <a:pPr>
        <a:defRPr sz="1000" b="0" i="0" u="none" strike="noStrike" baseline="0">
          <a:solidFill>
            <a:srgbClr val="000000"/>
          </a:solidFill>
          <a:latin typeface="Calibri"/>
          <a:ea typeface="Calibri"/>
          <a:cs typeface="Calibri"/>
        </a:defRPr>
      </a:pPr>
      <a:endParaRPr lang="it-IT"/>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1989150090416"/>
          <c:y val="3.7313432835820892E-2"/>
          <c:w val="0.810126582278485"/>
          <c:h val="0.8407960199005019"/>
        </c:manualLayout>
      </c:layout>
      <c:scatterChart>
        <c:scatterStyle val="lineMarker"/>
        <c:varyColors val="0"/>
        <c:ser>
          <c:idx val="0"/>
          <c:order val="0"/>
          <c:tx>
            <c:v>OIB</c:v>
          </c:tx>
          <c:spPr>
            <a:ln w="0">
              <a:noFill/>
            </a:ln>
          </c:spPr>
          <c:marker>
            <c:symbol val="plus"/>
            <c:size val="5"/>
            <c:spPr>
              <a:ln w="9525">
                <a:solidFill>
                  <a:srgbClr val="FF0000"/>
                </a:solidFill>
              </a:ln>
            </c:spPr>
          </c:marker>
          <c:xVal>
            <c:numRef>
              <c:f>OIB!$N$2:$N$2141</c:f>
              <c:numCache>
                <c:formatCode>0.00E+00</c:formatCode>
                <c:ptCount val="2140"/>
                <c:pt idx="0">
                  <c:v>4.0887977844168791E-11</c:v>
                </c:pt>
                <c:pt idx="1">
                  <c:v>1.0529884325368524E-11</c:v>
                </c:pt>
                <c:pt idx="2">
                  <c:v>1.2675967784788603E-11</c:v>
                </c:pt>
                <c:pt idx="3">
                  <c:v>4.1845947835334393E-11</c:v>
                </c:pt>
                <c:pt idx="4">
                  <c:v>3.4458993797381583E-11</c:v>
                </c:pt>
                <c:pt idx="5">
                  <c:v>3.3510267545976733E-12</c:v>
                </c:pt>
                <c:pt idx="6">
                  <c:v>2.8603846263861497E-11</c:v>
                </c:pt>
                <c:pt idx="7">
                  <c:v>3.7664357841531605E-11</c:v>
                </c:pt>
                <c:pt idx="8">
                  <c:v>3.0533060258169299E-10</c:v>
                </c:pt>
                <c:pt idx="9">
                  <c:v>2.1577525962636389E-11</c:v>
                </c:pt>
                <c:pt idx="10">
                  <c:v>5.0888230940045695E-11</c:v>
                </c:pt>
                <c:pt idx="11">
                  <c:v>3.2237266279820262E-11</c:v>
                </c:pt>
                <c:pt idx="12">
                  <c:v>1.2816131237184114E-10</c:v>
                </c:pt>
                <c:pt idx="13">
                  <c:v>3.1367628607277751E-10</c:v>
                </c:pt>
                <c:pt idx="14">
                  <c:v>5.2805745265084903E-9</c:v>
                </c:pt>
                <c:pt idx="16">
                  <c:v>6.4242029705515309E-9</c:v>
                </c:pt>
                <c:pt idx="17">
                  <c:v>1.1433314136657888E-8</c:v>
                </c:pt>
                <c:pt idx="19">
                  <c:v>2.5372768253592589E-8</c:v>
                </c:pt>
                <c:pt idx="20">
                  <c:v>3.1512605042017209E-9</c:v>
                </c:pt>
                <c:pt idx="21">
                  <c:v>2.7258011758687402E-12</c:v>
                </c:pt>
                <c:pt idx="22">
                  <c:v>3.3467762178082347E-8</c:v>
                </c:pt>
                <c:pt idx="23">
                  <c:v>6.4809626947426021E-8</c:v>
                </c:pt>
                <c:pt idx="25">
                  <c:v>2.4925638511773741E-11</c:v>
                </c:pt>
                <c:pt idx="26">
                  <c:v>1.0858519635481762E-11</c:v>
                </c:pt>
                <c:pt idx="27">
                  <c:v>1.5461599010457969E-9</c:v>
                </c:pt>
                <c:pt idx="28">
                  <c:v>5.1817602040817527E-12</c:v>
                </c:pt>
                <c:pt idx="29">
                  <c:v>2.3915549411917055E-11</c:v>
                </c:pt>
                <c:pt idx="31">
                  <c:v>2.369892880841819E-11</c:v>
                </c:pt>
                <c:pt idx="32">
                  <c:v>4.2741352647244131E-8</c:v>
                </c:pt>
                <c:pt idx="33">
                  <c:v>3.2962856677499557E-8</c:v>
                </c:pt>
                <c:pt idx="34">
                  <c:v>3.8702086816521713E-11</c:v>
                </c:pt>
                <c:pt idx="35">
                  <c:v>3.5950423231088136E-12</c:v>
                </c:pt>
                <c:pt idx="36">
                  <c:v>1.8608944202941954E-11</c:v>
                </c:pt>
                <c:pt idx="37">
                  <c:v>3.9848092142649964E-12</c:v>
                </c:pt>
                <c:pt idx="38">
                  <c:v>3.4674063800278041E-12</c:v>
                </c:pt>
                <c:pt idx="40">
                  <c:v>1.3249438836783916E-9</c:v>
                </c:pt>
                <c:pt idx="41">
                  <c:v>1.6620439208509998E-9</c:v>
                </c:pt>
                <c:pt idx="42">
                  <c:v>2.9190018681612445E-10</c:v>
                </c:pt>
                <c:pt idx="43">
                  <c:v>4.0086632798303007E-13</c:v>
                </c:pt>
                <c:pt idx="44">
                  <c:v>5.9779966830608657E-12</c:v>
                </c:pt>
                <c:pt idx="45">
                  <c:v>5.9702027495013311E-11</c:v>
                </c:pt>
                <c:pt idx="46">
                  <c:v>9.2090041080485223E-11</c:v>
                </c:pt>
                <c:pt idx="47">
                  <c:v>3.2928128216859733E-11</c:v>
                </c:pt>
                <c:pt idx="48">
                  <c:v>2.2438585789266834E-11</c:v>
                </c:pt>
                <c:pt idx="49">
                  <c:v>1.3795758829285929E-12</c:v>
                </c:pt>
                <c:pt idx="50">
                  <c:v>5.8619316087791696E-11</c:v>
                </c:pt>
                <c:pt idx="51">
                  <c:v>1.6287831852784125E-11</c:v>
                </c:pt>
                <c:pt idx="52">
                  <c:v>1.0851910695223001E-10</c:v>
                </c:pt>
                <c:pt idx="53">
                  <c:v>8.5681640550537073E-11</c:v>
                </c:pt>
                <c:pt idx="54">
                  <c:v>4.3131727604306379E-11</c:v>
                </c:pt>
                <c:pt idx="55">
                  <c:v>6.7777436234703481E-11</c:v>
                </c:pt>
                <c:pt idx="56">
                  <c:v>1.5274992811709817E-10</c:v>
                </c:pt>
                <c:pt idx="57">
                  <c:v>7.662379903923282E-12</c:v>
                </c:pt>
                <c:pt idx="58">
                  <c:v>1.0188706520772267E-10</c:v>
                </c:pt>
                <c:pt idx="59">
                  <c:v>6.7220443021084516E-11</c:v>
                </c:pt>
                <c:pt idx="60">
                  <c:v>5.5709249939635444E-12</c:v>
                </c:pt>
                <c:pt idx="61">
                  <c:v>8.691303241005586E-11</c:v>
                </c:pt>
                <c:pt idx="62">
                  <c:v>3.8771096242073752E-12</c:v>
                </c:pt>
                <c:pt idx="63">
                  <c:v>8.6847255582245106E-11</c:v>
                </c:pt>
                <c:pt idx="64">
                  <c:v>1.9492776761091737E-11</c:v>
                </c:pt>
                <c:pt idx="65">
                  <c:v>4.7284851690877102E-12</c:v>
                </c:pt>
                <c:pt idx="66">
                  <c:v>9.0972827865468367E-11</c:v>
                </c:pt>
                <c:pt idx="67">
                  <c:v>7.1116416943079791E-11</c:v>
                </c:pt>
                <c:pt idx="68">
                  <c:v>1.4278039495088381E-11</c:v>
                </c:pt>
                <c:pt idx="69">
                  <c:v>1.6059474563778257E-10</c:v>
                </c:pt>
                <c:pt idx="70">
                  <c:v>1.3096042310038687E-11</c:v>
                </c:pt>
                <c:pt idx="71">
                  <c:v>8.0421480041177064E-12</c:v>
                </c:pt>
                <c:pt idx="72">
                  <c:v>1.7601382693456665E-11</c:v>
                </c:pt>
                <c:pt idx="73">
                  <c:v>2.4731094399329421E-11</c:v>
                </c:pt>
                <c:pt idx="74">
                  <c:v>1.5935367341492529E-12</c:v>
                </c:pt>
                <c:pt idx="75">
                  <c:v>3.6123392761829222E-11</c:v>
                </c:pt>
                <c:pt idx="76">
                  <c:v>2.326216131635496E-11</c:v>
                </c:pt>
                <c:pt idx="77">
                  <c:v>1.4818402340920559E-11</c:v>
                </c:pt>
                <c:pt idx="78">
                  <c:v>9.481791782632551E-12</c:v>
                </c:pt>
                <c:pt idx="79">
                  <c:v>2.2738180623864694E-11</c:v>
                </c:pt>
                <c:pt idx="80">
                  <c:v>5.6282625306595459E-12</c:v>
                </c:pt>
                <c:pt idx="81">
                  <c:v>2.1459628019876683E-11</c:v>
                </c:pt>
                <c:pt idx="82">
                  <c:v>1.4820884485366374E-11</c:v>
                </c:pt>
                <c:pt idx="83">
                  <c:v>2.9433517051737191E-11</c:v>
                </c:pt>
                <c:pt idx="84">
                  <c:v>7.5060048038432177E-12</c:v>
                </c:pt>
                <c:pt idx="85">
                  <c:v>3.9190578653399595E-12</c:v>
                </c:pt>
                <c:pt idx="86">
                  <c:v>1.0522703877387802E-10</c:v>
                </c:pt>
                <c:pt idx="87">
                  <c:v>9.367414566574111E-11</c:v>
                </c:pt>
                <c:pt idx="88">
                  <c:v>3.4769879395580437E-12</c:v>
                </c:pt>
                <c:pt idx="89">
                  <c:v>8.8807405051027088E-11</c:v>
                </c:pt>
                <c:pt idx="90">
                  <c:v>5.3416244900683621E-11</c:v>
                </c:pt>
                <c:pt idx="91">
                  <c:v>2.7340324640665387E-11</c:v>
                </c:pt>
                <c:pt idx="92">
                  <c:v>1.4725321924206253E-11</c:v>
                </c:pt>
                <c:pt idx="93">
                  <c:v>2.9254306222756495E-11</c:v>
                </c:pt>
                <c:pt idx="94">
                  <c:v>6.4709505699799006E-12</c:v>
                </c:pt>
                <c:pt idx="95">
                  <c:v>5.7784322696253089E-12</c:v>
                </c:pt>
                <c:pt idx="96">
                  <c:v>2.3691572305463887E-11</c:v>
                </c:pt>
                <c:pt idx="97">
                  <c:v>1.7098500228754699E-11</c:v>
                </c:pt>
                <c:pt idx="98">
                  <c:v>1.2896477896603237E-11</c:v>
                </c:pt>
                <c:pt idx="99">
                  <c:v>1.7845129278025977E-11</c:v>
                </c:pt>
                <c:pt idx="100">
                  <c:v>4.0985169087651507E-12</c:v>
                </c:pt>
                <c:pt idx="101">
                  <c:v>1.5662331452463864E-12</c:v>
                </c:pt>
                <c:pt idx="102">
                  <c:v>7.5357905371917811E-11</c:v>
                </c:pt>
                <c:pt idx="103">
                  <c:v>5.436144550561183E-11</c:v>
                </c:pt>
                <c:pt idx="104">
                  <c:v>1.0599997855427283E-10</c:v>
                </c:pt>
                <c:pt idx="105">
                  <c:v>2.2872961067267029E-11</c:v>
                </c:pt>
                <c:pt idx="106">
                  <c:v>3.1848395382973828E-11</c:v>
                </c:pt>
                <c:pt idx="107">
                  <c:v>1.6843832208624371E-11</c:v>
                </c:pt>
                <c:pt idx="108">
                  <c:v>1.0157431500756264E-10</c:v>
                </c:pt>
                <c:pt idx="109">
                  <c:v>5.9611181008299741E-11</c:v>
                </c:pt>
                <c:pt idx="110">
                  <c:v>2.7402874680697507E-11</c:v>
                </c:pt>
                <c:pt idx="111">
                  <c:v>9.2966238069822448E-11</c:v>
                </c:pt>
                <c:pt idx="112">
                  <c:v>5.4272584734455013E-11</c:v>
                </c:pt>
                <c:pt idx="113">
                  <c:v>1.3072958366693571E-11</c:v>
                </c:pt>
                <c:pt idx="114">
                  <c:v>4.6371670749298603E-11</c:v>
                </c:pt>
                <c:pt idx="115">
                  <c:v>2.6020816653323181E-11</c:v>
                </c:pt>
                <c:pt idx="116">
                  <c:v>2.7399647892918026E-11</c:v>
                </c:pt>
                <c:pt idx="117">
                  <c:v>1.4539161090777604E-10</c:v>
                </c:pt>
                <c:pt idx="118">
                  <c:v>1.3502865784691498E-11</c:v>
                </c:pt>
                <c:pt idx="119">
                  <c:v>2.6817088591508617E-12</c:v>
                </c:pt>
                <c:pt idx="120">
                  <c:v>1.6298753288345228E-10</c:v>
                </c:pt>
                <c:pt idx="121">
                  <c:v>1.5191220436667027E-10</c:v>
                </c:pt>
                <c:pt idx="122">
                  <c:v>1.7287105974462375E-9</c:v>
                </c:pt>
                <c:pt idx="123">
                  <c:v>4.4529671356133631E-12</c:v>
                </c:pt>
                <c:pt idx="124">
                  <c:v>1.5778495812523279E-11</c:v>
                </c:pt>
                <c:pt idx="125">
                  <c:v>2.3881208141116562E-11</c:v>
                </c:pt>
                <c:pt idx="126">
                  <c:v>1.3173237002300421E-11</c:v>
                </c:pt>
                <c:pt idx="127">
                  <c:v>2.7871503552048548E-11</c:v>
                </c:pt>
                <c:pt idx="128">
                  <c:v>1.6617957064064139E-8</c:v>
                </c:pt>
                <c:pt idx="129">
                  <c:v>7.4476247664799652E-11</c:v>
                </c:pt>
                <c:pt idx="130">
                  <c:v>1.1931668350553655E-11</c:v>
                </c:pt>
                <c:pt idx="131">
                  <c:v>2.4759390846010442E-8</c:v>
                </c:pt>
                <c:pt idx="132">
                  <c:v>3.577862289831913E-10</c:v>
                </c:pt>
                <c:pt idx="133">
                  <c:v>2.4108374000788145E-10</c:v>
                </c:pt>
                <c:pt idx="134">
                  <c:v>1.2639973089582956E-10</c:v>
                </c:pt>
                <c:pt idx="135">
                  <c:v>2.9201932974952012E-11</c:v>
                </c:pt>
                <c:pt idx="145">
                  <c:v>1.8110172661939369E-9</c:v>
                </c:pt>
                <c:pt idx="146">
                  <c:v>6.6881630304244457E-9</c:v>
                </c:pt>
                <c:pt idx="147">
                  <c:v>7.982576537420535E-12</c:v>
                </c:pt>
                <c:pt idx="148">
                  <c:v>1.3413508584645728E-11</c:v>
                </c:pt>
                <c:pt idx="149">
                  <c:v>2.2556487650437892E-9</c:v>
                </c:pt>
                <c:pt idx="150">
                  <c:v>5.9422538030425376E-9</c:v>
                </c:pt>
                <c:pt idx="151">
                  <c:v>1.3275004924574683E-10</c:v>
                </c:pt>
                <c:pt idx="152">
                  <c:v>3.5712002141396112E-10</c:v>
                </c:pt>
                <c:pt idx="153">
                  <c:v>2.637536616594909E-10</c:v>
                </c:pt>
                <c:pt idx="154">
                  <c:v>4.6858915703992256E-11</c:v>
                </c:pt>
                <c:pt idx="155">
                  <c:v>1.6750007148576312E-11</c:v>
                </c:pt>
                <c:pt idx="156">
                  <c:v>5.0171585681244024E-12</c:v>
                </c:pt>
                <c:pt idx="157">
                  <c:v>2.1739613913353407E-11</c:v>
                </c:pt>
                <c:pt idx="158">
                  <c:v>5.1103382706165424E-11</c:v>
                </c:pt>
                <c:pt idx="159">
                  <c:v>1.4891898637958214E-8</c:v>
                </c:pt>
                <c:pt idx="160">
                  <c:v>1.1118021401248116E-8</c:v>
                </c:pt>
                <c:pt idx="161">
                  <c:v>1.2196289769911309E-8</c:v>
                </c:pt>
                <c:pt idx="162">
                  <c:v>1.4545639487780879E-8</c:v>
                </c:pt>
                <c:pt idx="163">
                  <c:v>3.7176566650145926E-8</c:v>
                </c:pt>
                <c:pt idx="164">
                  <c:v>2.1334279725367944E-8</c:v>
                </c:pt>
                <c:pt idx="165">
                  <c:v>1.8289433133808837E-8</c:v>
                </c:pt>
                <c:pt idx="166">
                  <c:v>1.1097717459682169E-8</c:v>
                </c:pt>
                <c:pt idx="167">
                  <c:v>1.4356524902461812E-9</c:v>
                </c:pt>
                <c:pt idx="168">
                  <c:v>1.7233752279601647E-9</c:v>
                </c:pt>
                <c:pt idx="169">
                  <c:v>1.6864756686301689E-9</c:v>
                </c:pt>
                <c:pt idx="173">
                  <c:v>2.3545622212055713E-11</c:v>
                </c:pt>
                <c:pt idx="174">
                  <c:v>6.0479931564299887E-11</c:v>
                </c:pt>
                <c:pt idx="175">
                  <c:v>9.2787920812842004E-11</c:v>
                </c:pt>
                <c:pt idx="176">
                  <c:v>3.6219253180322614E-9</c:v>
                </c:pt>
                <c:pt idx="177">
                  <c:v>1.8521066853482979E-8</c:v>
                </c:pt>
                <c:pt idx="178">
                  <c:v>3.728816386442547E-8</c:v>
                </c:pt>
                <c:pt idx="179">
                  <c:v>7.5525152264669331E-10</c:v>
                </c:pt>
                <c:pt idx="181">
                  <c:v>2.4509935329216128E-8</c:v>
                </c:pt>
                <c:pt idx="182">
                  <c:v>7.5768948492127931E-9</c:v>
                </c:pt>
                <c:pt idx="184">
                  <c:v>2.2803957451676228E-9</c:v>
                </c:pt>
                <c:pt idx="185">
                  <c:v>2.3530729345381072E-10</c:v>
                </c:pt>
                <c:pt idx="188">
                  <c:v>2.9041090014869592E-9</c:v>
                </c:pt>
                <c:pt idx="191">
                  <c:v>8.5782912043921779E-11</c:v>
                </c:pt>
                <c:pt idx="192">
                  <c:v>1.7809386398007607E-10</c:v>
                </c:pt>
                <c:pt idx="194">
                  <c:v>3.5122343906872116E-11</c:v>
                </c:pt>
                <c:pt idx="195">
                  <c:v>4.0741918931971719E-11</c:v>
                </c:pt>
                <c:pt idx="196">
                  <c:v>2.3098836211826849E-9</c:v>
                </c:pt>
                <c:pt idx="197">
                  <c:v>1.8632713710651309E-10</c:v>
                </c:pt>
                <c:pt idx="198">
                  <c:v>4.9419495914192652E-9</c:v>
                </c:pt>
                <c:pt idx="200">
                  <c:v>6.7762543368029051E-11</c:v>
                </c:pt>
                <c:pt idx="203">
                  <c:v>1.5414117007892248E-10</c:v>
                </c:pt>
                <c:pt idx="205">
                  <c:v>1.0643435383227473E-11</c:v>
                </c:pt>
                <c:pt idx="206">
                  <c:v>8.4482268354367386E-11</c:v>
                </c:pt>
                <c:pt idx="207">
                  <c:v>4.3904170955813048E-11</c:v>
                </c:pt>
                <c:pt idx="208">
                  <c:v>2.1286870766454917E-10</c:v>
                </c:pt>
                <c:pt idx="210">
                  <c:v>1.2591918773113885E-11</c:v>
                </c:pt>
                <c:pt idx="212">
                  <c:v>2.1788263944489211E-11</c:v>
                </c:pt>
                <c:pt idx="213">
                  <c:v>7.2627546481630558E-10</c:v>
                </c:pt>
                <c:pt idx="215">
                  <c:v>1.2907151117719815E-9</c:v>
                </c:pt>
                <c:pt idx="217">
                  <c:v>3.5723022862735194E-11</c:v>
                </c:pt>
                <c:pt idx="220">
                  <c:v>3.4675557906643412E-11</c:v>
                </c:pt>
                <c:pt idx="221">
                  <c:v>9.2708095047468627E-12</c:v>
                </c:pt>
                <c:pt idx="222">
                  <c:v>2.4722158679324855E-11</c:v>
                </c:pt>
                <c:pt idx="223">
                  <c:v>2.0231959377025919E-11</c:v>
                </c:pt>
                <c:pt idx="224">
                  <c:v>1.0990935605627592E-11</c:v>
                </c:pt>
                <c:pt idx="225">
                  <c:v>2.1981871211255118E-9</c:v>
                </c:pt>
                <c:pt idx="226">
                  <c:v>2.0858700849568817E-10</c:v>
                </c:pt>
                <c:pt idx="228">
                  <c:v>3.0351066567540195E-9</c:v>
                </c:pt>
                <c:pt idx="229">
                  <c:v>3.4456136337641816E-9</c:v>
                </c:pt>
                <c:pt idx="230">
                  <c:v>1.878337987850631E-9</c:v>
                </c:pt>
                <c:pt idx="231">
                  <c:v>2.6440299064648896E-9</c:v>
                </c:pt>
                <c:pt idx="232">
                  <c:v>6.5801649255913991E-12</c:v>
                </c:pt>
                <c:pt idx="233">
                  <c:v>2.9909840570870159E-12</c:v>
                </c:pt>
                <c:pt idx="238">
                  <c:v>1.7871440009150427E-10</c:v>
                </c:pt>
                <c:pt idx="239">
                  <c:v>3.2168592016470858E-11</c:v>
                </c:pt>
                <c:pt idx="240">
                  <c:v>1.1199435739067669E-8</c:v>
                </c:pt>
                <c:pt idx="241">
                  <c:v>3.500071882903213E-11</c:v>
                </c:pt>
                <c:pt idx="242">
                  <c:v>1.839020819830496E-11</c:v>
                </c:pt>
                <c:pt idx="243">
                  <c:v>1.4237580540623128E-9</c:v>
                </c:pt>
                <c:pt idx="244">
                  <c:v>7.8899925495953217E-9</c:v>
                </c:pt>
                <c:pt idx="246">
                  <c:v>1.1588884202600444E-10</c:v>
                </c:pt>
                <c:pt idx="247">
                  <c:v>6.9415651568875183E-10</c:v>
                </c:pt>
                <c:pt idx="248">
                  <c:v>5.2050569026650793E-12</c:v>
                </c:pt>
                <c:pt idx="249">
                  <c:v>7.1671920870030257E-10</c:v>
                </c:pt>
                <c:pt idx="251">
                  <c:v>5.3430641338468598E-11</c:v>
                </c:pt>
                <c:pt idx="252">
                  <c:v>2.842055390344048E-11</c:v>
                </c:pt>
                <c:pt idx="253">
                  <c:v>5.6841107806881298E-12</c:v>
                </c:pt>
                <c:pt idx="254">
                  <c:v>2.6598659880285403E-9</c:v>
                </c:pt>
                <c:pt idx="255">
                  <c:v>6.7613614701286026E-10</c:v>
                </c:pt>
                <c:pt idx="257">
                  <c:v>3.2592045858909903E-9</c:v>
                </c:pt>
                <c:pt idx="259">
                  <c:v>5.3376034160662584E-9</c:v>
                </c:pt>
                <c:pt idx="260">
                  <c:v>7.7492549595233227E-12</c:v>
                </c:pt>
                <c:pt idx="261">
                  <c:v>6.5826470700371017E-12</c:v>
                </c:pt>
                <c:pt idx="262">
                  <c:v>1.0577569198215899E-8</c:v>
                </c:pt>
                <c:pt idx="263">
                  <c:v>3.1870734682985184E-12</c:v>
                </c:pt>
                <c:pt idx="264">
                  <c:v>6.9053258479800856E-12</c:v>
                </c:pt>
                <c:pt idx="265">
                  <c:v>2.6310731124582478E-10</c:v>
                </c:pt>
                <c:pt idx="266">
                  <c:v>7.2108778292475993E-9</c:v>
                </c:pt>
                <c:pt idx="268">
                  <c:v>1.4456009251846136E-11</c:v>
                </c:pt>
                <c:pt idx="269">
                  <c:v>2.3232872011895733E-11</c:v>
                </c:pt>
                <c:pt idx="271">
                  <c:v>5.0139317803450097E-12</c:v>
                </c:pt>
                <c:pt idx="272">
                  <c:v>1.807001156480767E-9</c:v>
                </c:pt>
                <c:pt idx="273">
                  <c:v>3.0927519793613086E-11</c:v>
                </c:pt>
                <c:pt idx="274">
                  <c:v>3.7638741945938174E-9</c:v>
                </c:pt>
                <c:pt idx="275">
                  <c:v>2.2326392860320412E-10</c:v>
                </c:pt>
                <c:pt idx="276">
                  <c:v>1.6794189319710127E-11</c:v>
                </c:pt>
                <c:pt idx="277">
                  <c:v>1.7603368409013259E-11</c:v>
                </c:pt>
                <c:pt idx="278">
                  <c:v>3.8721453353159208E-12</c:v>
                </c:pt>
                <c:pt idx="279">
                  <c:v>9.6307204493754722E-11</c:v>
                </c:pt>
                <c:pt idx="281">
                  <c:v>7.5531655483117915E-12</c:v>
                </c:pt>
                <c:pt idx="283">
                  <c:v>2.4932644528321581E-11</c:v>
                </c:pt>
                <c:pt idx="284">
                  <c:v>6.6720042700828104E-11</c:v>
                </c:pt>
                <c:pt idx="285">
                  <c:v>2.2397382191467803E-10</c:v>
                </c:pt>
                <c:pt idx="287">
                  <c:v>2.2160585611346461E-10</c:v>
                </c:pt>
                <c:pt idx="289">
                  <c:v>4.0776668954212125E-11</c:v>
                </c:pt>
                <c:pt idx="290">
                  <c:v>1.6090997798238868E-11</c:v>
                </c:pt>
                <c:pt idx="292">
                  <c:v>3.5487219140392314E-12</c:v>
                </c:pt>
                <c:pt idx="296">
                  <c:v>9.7121347871950059E-12</c:v>
                </c:pt>
                <c:pt idx="297">
                  <c:v>1.5087466798836177E-11</c:v>
                </c:pt>
                <c:pt idx="298">
                  <c:v>2.747609794184606E-11</c:v>
                </c:pt>
                <c:pt idx="300">
                  <c:v>4.1948241132589091E-11</c:v>
                </c:pt>
                <c:pt idx="301">
                  <c:v>8.3251124709293119E-11</c:v>
                </c:pt>
                <c:pt idx="302">
                  <c:v>6.5449184744622208E-11</c:v>
                </c:pt>
                <c:pt idx="303">
                  <c:v>8.7570056044837359E-11</c:v>
                </c:pt>
                <c:pt idx="304">
                  <c:v>2.1098227788580495E-11</c:v>
                </c:pt>
                <c:pt idx="306">
                  <c:v>1.2697310626278958E-11</c:v>
                </c:pt>
                <c:pt idx="307">
                  <c:v>3.568082640715809E-11</c:v>
                </c:pt>
                <c:pt idx="308">
                  <c:v>3.0169224665447037E-11</c:v>
                </c:pt>
                <c:pt idx="309">
                  <c:v>3.3995450328517219E-11</c:v>
                </c:pt>
                <c:pt idx="311">
                  <c:v>4.8650031136020869E-11</c:v>
                </c:pt>
                <c:pt idx="312">
                  <c:v>5.6771607762401033E-10</c:v>
                </c:pt>
                <c:pt idx="313">
                  <c:v>3.991784697599413E-9</c:v>
                </c:pt>
                <c:pt idx="315">
                  <c:v>2.5201212557348086E-11</c:v>
                </c:pt>
                <c:pt idx="316">
                  <c:v>5.6717000584595434E-10</c:v>
                </c:pt>
                <c:pt idx="317">
                  <c:v>2.2637157344924096E-9</c:v>
                </c:pt>
                <c:pt idx="318">
                  <c:v>4.6078529490259023E-10</c:v>
                </c:pt>
                <c:pt idx="319">
                  <c:v>8.1315052041634634E-11</c:v>
                </c:pt>
                <c:pt idx="320">
                  <c:v>3.8314381664061862E-10</c:v>
                </c:pt>
                <c:pt idx="321">
                  <c:v>1.8935088547028452E-11</c:v>
                </c:pt>
                <c:pt idx="322">
                  <c:v>1.7424654008921666E-10</c:v>
                </c:pt>
                <c:pt idx="323">
                  <c:v>6.9174883557640881E-10</c:v>
                </c:pt>
                <c:pt idx="324">
                  <c:v>6.4352076899616337E-10</c:v>
                </c:pt>
                <c:pt idx="325">
                  <c:v>3.2252984927625178E-9</c:v>
                </c:pt>
                <c:pt idx="326">
                  <c:v>8.6155233710779635E-12</c:v>
                </c:pt>
                <c:pt idx="327">
                  <c:v>7.7231924428433018E-10</c:v>
                </c:pt>
                <c:pt idx="328">
                  <c:v>4.5870029356819534E-10</c:v>
                </c:pt>
                <c:pt idx="329">
                  <c:v>6.3344326254655273E-10</c:v>
                </c:pt>
                <c:pt idx="330">
                  <c:v>8.9555771601409573E-10</c:v>
                </c:pt>
                <c:pt idx="331">
                  <c:v>1.7768679229097894E-10</c:v>
                </c:pt>
                <c:pt idx="332">
                  <c:v>3.0448465915590085E-11</c:v>
                </c:pt>
                <c:pt idx="333">
                  <c:v>2.353569363427275E-9</c:v>
                </c:pt>
                <c:pt idx="334">
                  <c:v>1.0566488905410266E-11</c:v>
                </c:pt>
                <c:pt idx="335">
                  <c:v>2.454840856812478E-11</c:v>
                </c:pt>
                <c:pt idx="337">
                  <c:v>2.0929441966271701E-11</c:v>
                </c:pt>
                <c:pt idx="338">
                  <c:v>1.4768759452006298E-11</c:v>
                </c:pt>
                <c:pt idx="339">
                  <c:v>3.3757164461728657E-11</c:v>
                </c:pt>
                <c:pt idx="340">
                  <c:v>2.0924477677380327E-11</c:v>
                </c:pt>
                <c:pt idx="341">
                  <c:v>4.0585543831891592E-11</c:v>
                </c:pt>
                <c:pt idx="342">
                  <c:v>1.7573334461220044E-11</c:v>
                </c:pt>
                <c:pt idx="343">
                  <c:v>1.3720053423691522E-10</c:v>
                </c:pt>
                <c:pt idx="344">
                  <c:v>1.1113057112356708E-10</c:v>
                </c:pt>
                <c:pt idx="345">
                  <c:v>2.0964191988511716E-11</c:v>
                </c:pt>
                <c:pt idx="346">
                  <c:v>4.0210740020588572E-12</c:v>
                </c:pt>
                <c:pt idx="347">
                  <c:v>1.793399004918253E-11</c:v>
                </c:pt>
                <c:pt idx="348">
                  <c:v>2.895173281482391E-11</c:v>
                </c:pt>
                <c:pt idx="349">
                  <c:v>5.6295036028824064E-11</c:v>
                </c:pt>
                <c:pt idx="351">
                  <c:v>3.6537166240930029E-12</c:v>
                </c:pt>
                <c:pt idx="352">
                  <c:v>7.2280046259230813E-11</c:v>
                </c:pt>
                <c:pt idx="353">
                  <c:v>3.1175734238184643E-11</c:v>
                </c:pt>
                <c:pt idx="354">
                  <c:v>1.9400440987711174E-11</c:v>
                </c:pt>
                <c:pt idx="355">
                  <c:v>2.7601446236354706E-11</c:v>
                </c:pt>
                <c:pt idx="356">
                  <c:v>4.6669279868339733E-11</c:v>
                </c:pt>
                <c:pt idx="357">
                  <c:v>4.8041905746820123E-11</c:v>
                </c:pt>
                <c:pt idx="358">
                  <c:v>4.0270311487285522E-12</c:v>
                </c:pt>
                <c:pt idx="359">
                  <c:v>1.2836161786572352E-11</c:v>
                </c:pt>
                <c:pt idx="360">
                  <c:v>1.9283283769873412E-11</c:v>
                </c:pt>
                <c:pt idx="361">
                  <c:v>1.1693878912654176E-11</c:v>
                </c:pt>
                <c:pt idx="362">
                  <c:v>5.3574605716319742E-12</c:v>
                </c:pt>
                <c:pt idx="363">
                  <c:v>1.7578050535666898E-11</c:v>
                </c:pt>
                <c:pt idx="364">
                  <c:v>5.2728194460331122E-11</c:v>
                </c:pt>
                <c:pt idx="365">
                  <c:v>4.771674482443248E-12</c:v>
                </c:pt>
                <c:pt idx="366">
                  <c:v>4.4857314422967783E-11</c:v>
                </c:pt>
                <c:pt idx="367">
                  <c:v>1.0372881638644442E-11</c:v>
                </c:pt>
                <c:pt idx="368">
                  <c:v>8.6875055600037455E-13</c:v>
                </c:pt>
                <c:pt idx="369">
                  <c:v>4.4723278622899213E-12</c:v>
                </c:pt>
                <c:pt idx="370">
                  <c:v>1.7424654008921697E-11</c:v>
                </c:pt>
                <c:pt idx="371" formatCode="0.000E+00">
                  <c:v>2.2825552108353767E-9</c:v>
                </c:pt>
                <c:pt idx="373" formatCode="0.000E+00">
                  <c:v>2.273023776163827E-9</c:v>
                </c:pt>
                <c:pt idx="374">
                  <c:v>5.6997979335850432E-9</c:v>
                </c:pt>
                <c:pt idx="375">
                  <c:v>5.6997979335850432E-9</c:v>
                </c:pt>
                <c:pt idx="376">
                  <c:v>8.9861571797121504E-9</c:v>
                </c:pt>
                <c:pt idx="377">
                  <c:v>8.9861571797121504E-9</c:v>
                </c:pt>
                <c:pt idx="378">
                  <c:v>6.6361621042867415E-10</c:v>
                </c:pt>
                <c:pt idx="379">
                  <c:v>1.7589468400117189E-9</c:v>
                </c:pt>
                <c:pt idx="380">
                  <c:v>1.9980269930230209E-9</c:v>
                </c:pt>
                <c:pt idx="381">
                  <c:v>3.5332085112534907E-9</c:v>
                </c:pt>
                <c:pt idx="382">
                  <c:v>4.8239980873588333E-9</c:v>
                </c:pt>
                <c:pt idx="383">
                  <c:v>8.3124535342561557E-9</c:v>
                </c:pt>
                <c:pt idx="384">
                  <c:v>8.3124535342561557E-9</c:v>
                </c:pt>
                <c:pt idx="385">
                  <c:v>2.8033835798798229E-10</c:v>
                </c:pt>
                <c:pt idx="386">
                  <c:v>3.9251887621208756E-10</c:v>
                </c:pt>
                <c:pt idx="387">
                  <c:v>3.9734168287011158E-9</c:v>
                </c:pt>
                <c:pt idx="388">
                  <c:v>1.3171251286743848E-9</c:v>
                </c:pt>
                <c:pt idx="389">
                  <c:v>2.0342166590415484E-10</c:v>
                </c:pt>
                <c:pt idx="390">
                  <c:v>2.16649013655371E-10</c:v>
                </c:pt>
                <c:pt idx="391">
                  <c:v>8.2459320631108773E-10</c:v>
                </c:pt>
                <c:pt idx="392">
                  <c:v>3.4493864933216816E-9</c:v>
                </c:pt>
                <c:pt idx="393">
                  <c:v>2.6932260093789706E-9</c:v>
                </c:pt>
                <c:pt idx="394">
                  <c:v>2.6932260093789706E-9</c:v>
                </c:pt>
                <c:pt idx="395">
                  <c:v>1.8874722794108589E-9</c:v>
                </c:pt>
                <c:pt idx="396">
                  <c:v>1.8874722794108589E-9</c:v>
                </c:pt>
                <c:pt idx="397">
                  <c:v>4.4564421378373485E-11</c:v>
                </c:pt>
                <c:pt idx="398">
                  <c:v>4.4564421378373485E-11</c:v>
                </c:pt>
                <c:pt idx="399">
                  <c:v>4.7240173090854035E-11</c:v>
                </c:pt>
                <c:pt idx="400">
                  <c:v>4.7240173090854035E-11</c:v>
                </c:pt>
                <c:pt idx="401">
                  <c:v>6.6079649433833759E-11</c:v>
                </c:pt>
                <c:pt idx="409">
                  <c:v>2.0771240007879888E-9</c:v>
                </c:pt>
                <c:pt idx="410">
                  <c:v>2.0769393292411889E-9</c:v>
                </c:pt>
                <c:pt idx="411">
                  <c:v>2.887262687133865E-10</c:v>
                </c:pt>
                <c:pt idx="412">
                  <c:v>6.4700073550905399E-10</c:v>
                </c:pt>
                <c:pt idx="413">
                  <c:v>2.8101846556610921E-11</c:v>
                </c:pt>
                <c:pt idx="414">
                  <c:v>5.1884736956232798E-10</c:v>
                </c:pt>
                <c:pt idx="415">
                  <c:v>5.1884736956232798E-10</c:v>
                </c:pt>
                <c:pt idx="416">
                  <c:v>1.2743081369858069E-10</c:v>
                </c:pt>
                <c:pt idx="417">
                  <c:v>6.9055740624246688E-11</c:v>
                </c:pt>
                <c:pt idx="418">
                  <c:v>1.3729733787029806E-10</c:v>
                </c:pt>
                <c:pt idx="419">
                  <c:v>8.0839969594725157E-11</c:v>
                </c:pt>
                <c:pt idx="420">
                  <c:v>9.4194403141563175E-11</c:v>
                </c:pt>
                <c:pt idx="421">
                  <c:v>9.4194403141563175E-11</c:v>
                </c:pt>
                <c:pt idx="423">
                  <c:v>2.5168944679553643E-11</c:v>
                </c:pt>
                <c:pt idx="424">
                  <c:v>5.581598215080114E-11</c:v>
                </c:pt>
                <c:pt idx="425">
                  <c:v>3.3567032197186726E-11</c:v>
                </c:pt>
                <c:pt idx="426">
                  <c:v>4.3047334693151893E-11</c:v>
                </c:pt>
                <c:pt idx="427">
                  <c:v>3.8515187149720359E-10</c:v>
                </c:pt>
                <c:pt idx="428">
                  <c:v>1.0675703261021676E-11</c:v>
                </c:pt>
                <c:pt idx="430">
                  <c:v>3.3340660623737529E-11</c:v>
                </c:pt>
                <c:pt idx="431">
                  <c:v>2.9331500915018313E-13</c:v>
                </c:pt>
                <c:pt idx="433">
                  <c:v>9.7856062627882634E-12</c:v>
                </c:pt>
                <c:pt idx="435">
                  <c:v>2.2363426455450387E-10</c:v>
                </c:pt>
                <c:pt idx="436">
                  <c:v>2.8518846823490884E-10</c:v>
                </c:pt>
                <c:pt idx="437">
                  <c:v>8.1543409330640784E-11</c:v>
                </c:pt>
                <c:pt idx="438">
                  <c:v>2.8105321558834808E-11</c:v>
                </c:pt>
                <c:pt idx="439">
                  <c:v>1.7366571828891961E-11</c:v>
                </c:pt>
                <c:pt idx="440">
                  <c:v>1.7366571828891961E-11</c:v>
                </c:pt>
                <c:pt idx="443">
                  <c:v>1.6522642717348748E-11</c:v>
                </c:pt>
                <c:pt idx="444">
                  <c:v>4.1162394201075906E-11</c:v>
                </c:pt>
                <c:pt idx="445">
                  <c:v>3.9143417908931016E-12</c:v>
                </c:pt>
                <c:pt idx="446">
                  <c:v>2.3262657745244099E-11</c:v>
                </c:pt>
                <c:pt idx="448">
                  <c:v>5.9025394919111158E-11</c:v>
                </c:pt>
                <c:pt idx="449">
                  <c:v>3.2565735127785379E-11</c:v>
                </c:pt>
                <c:pt idx="450">
                  <c:v>1.4565223607457689E-12</c:v>
                </c:pt>
                <c:pt idx="451">
                  <c:v>1.4306584156214108E-11</c:v>
                </c:pt>
                <c:pt idx="453">
                  <c:v>1.2668617036486495E-10</c:v>
                </c:pt>
                <c:pt idx="455">
                  <c:v>2.5207666132906682E-11</c:v>
                </c:pt>
                <c:pt idx="457">
                  <c:v>1.3569412077281044E-10</c:v>
                </c:pt>
                <c:pt idx="458">
                  <c:v>7.463361562265813E-11</c:v>
                </c:pt>
                <c:pt idx="459">
                  <c:v>1.3569412077281044E-10</c:v>
                </c:pt>
                <c:pt idx="461">
                  <c:v>4.2135891252685488E-11</c:v>
                </c:pt>
                <c:pt idx="462">
                  <c:v>4.0647101014145212E-11</c:v>
                </c:pt>
                <c:pt idx="463">
                  <c:v>1.2067689866178846E-11</c:v>
                </c:pt>
                <c:pt idx="464">
                  <c:v>2.9886508413080278E-11</c:v>
                </c:pt>
                <c:pt idx="465">
                  <c:v>1.4916298117859511E-10</c:v>
                </c:pt>
                <c:pt idx="466">
                  <c:v>4.2347866388349214E-9</c:v>
                </c:pt>
                <c:pt idx="467">
                  <c:v>4.6617651263868946E-11</c:v>
                </c:pt>
                <c:pt idx="468">
                  <c:v>3.4998236684586425E-13</c:v>
                </c:pt>
                <c:pt idx="469">
                  <c:v>9.7995062716842719E-12</c:v>
                </c:pt>
                <c:pt idx="470">
                  <c:v>3.3950771728494465E-11</c:v>
                </c:pt>
                <c:pt idx="471">
                  <c:v>1.7699427399062475E-11</c:v>
                </c:pt>
                <c:pt idx="472">
                  <c:v>5.9205102176980202E-11</c:v>
                </c:pt>
                <c:pt idx="473">
                  <c:v>8.2528324246700711E-11</c:v>
                </c:pt>
                <c:pt idx="474">
                  <c:v>4.0282225780624975E-11</c:v>
                </c:pt>
                <c:pt idx="475">
                  <c:v>3.1090348469252311E-11</c:v>
                </c:pt>
                <c:pt idx="476">
                  <c:v>1.3733208789253827E-10</c:v>
                </c:pt>
                <c:pt idx="479">
                  <c:v>1.2971686873308297E-10</c:v>
                </c:pt>
                <c:pt idx="480">
                  <c:v>3.9140935764485269E-11</c:v>
                </c:pt>
                <c:pt idx="481">
                  <c:v>5.6258548505471477E-11</c:v>
                </c:pt>
                <c:pt idx="482">
                  <c:v>3.278813527012149E-11</c:v>
                </c:pt>
                <c:pt idx="483">
                  <c:v>8.578291204392187E-12</c:v>
                </c:pt>
                <c:pt idx="484">
                  <c:v>4.6244584953677922E-11</c:v>
                </c:pt>
                <c:pt idx="485">
                  <c:v>1.3729733787029838E-11</c:v>
                </c:pt>
                <c:pt idx="486">
                  <c:v>1.2044010208166738E-10</c:v>
                </c:pt>
                <c:pt idx="487">
                  <c:v>4.2478625757749889E-11</c:v>
                </c:pt>
                <c:pt idx="488">
                  <c:v>5.0223214285715082E-12</c:v>
                </c:pt>
                <c:pt idx="489">
                  <c:v>1.0957178441165895E-11</c:v>
                </c:pt>
                <c:pt idx="490">
                  <c:v>1.6835889346398152E-11</c:v>
                </c:pt>
                <c:pt idx="491">
                  <c:v>9.3382245478924135E-11</c:v>
                </c:pt>
                <c:pt idx="492">
                  <c:v>4.5613872050021903E-11</c:v>
                </c:pt>
                <c:pt idx="493">
                  <c:v>5.303151251159728E-11</c:v>
                </c:pt>
                <c:pt idx="494">
                  <c:v>4.8329586288078731E-11</c:v>
                </c:pt>
                <c:pt idx="495">
                  <c:v>3.3705535857257753E-11</c:v>
                </c:pt>
                <c:pt idx="496">
                  <c:v>5.5901119705288714E-11</c:v>
                </c:pt>
                <c:pt idx="497">
                  <c:v>2.5048684781158508E-10</c:v>
                </c:pt>
                <c:pt idx="499">
                  <c:v>2.6951124391577105E-11</c:v>
                </c:pt>
                <c:pt idx="500">
                  <c:v>1.4050923278305391E-11</c:v>
                </c:pt>
                <c:pt idx="501">
                  <c:v>6.849825098173911E-11</c:v>
                </c:pt>
                <c:pt idx="502">
                  <c:v>2.1500335188786394E-11</c:v>
                </c:pt>
                <c:pt idx="503">
                  <c:v>4.2273898483866855E-11</c:v>
                </c:pt>
                <c:pt idx="504">
                  <c:v>3.7035084416740496E-11</c:v>
                </c:pt>
                <c:pt idx="505">
                  <c:v>5.1827176026536497E-12</c:v>
                </c:pt>
                <c:pt idx="506">
                  <c:v>4.0466400898497716E-12</c:v>
                </c:pt>
                <c:pt idx="507">
                  <c:v>1.8874474579664071E-11</c:v>
                </c:pt>
                <c:pt idx="508">
                  <c:v>1.1715721783776502E-13</c:v>
                </c:pt>
                <c:pt idx="509">
                  <c:v>3.2716153081195655E-11</c:v>
                </c:pt>
                <c:pt idx="510">
                  <c:v>3.1654788116207818E-12</c:v>
                </c:pt>
                <c:pt idx="511">
                  <c:v>2.6746843903694846E-11</c:v>
                </c:pt>
                <c:pt idx="512">
                  <c:v>1.5648984961779145E-10</c:v>
                </c:pt>
                <c:pt idx="513">
                  <c:v>1.0279056578596221E-11</c:v>
                </c:pt>
                <c:pt idx="514">
                  <c:v>1.0561524616518942E-11</c:v>
                </c:pt>
                <c:pt idx="515">
                  <c:v>1.5100125735509371E-11</c:v>
                </c:pt>
                <c:pt idx="516">
                  <c:v>1.93830659765911E-11</c:v>
                </c:pt>
                <c:pt idx="517">
                  <c:v>1.4472887834076973E-11</c:v>
                </c:pt>
                <c:pt idx="518">
                  <c:v>8.9265857130150328E-11</c:v>
                </c:pt>
                <c:pt idx="519">
                  <c:v>9.2574059247399615E-12</c:v>
                </c:pt>
                <c:pt idx="520">
                  <c:v>4.0170529280567609E-11</c:v>
                </c:pt>
                <c:pt idx="521">
                  <c:v>5.5930160795303758E-12</c:v>
                </c:pt>
                <c:pt idx="522">
                  <c:v>1.7164773485455355E-11</c:v>
                </c:pt>
                <c:pt idx="523">
                  <c:v>2.0002609230241412E-11</c:v>
                </c:pt>
                <c:pt idx="525">
                  <c:v>2.1460620877654888E-11</c:v>
                </c:pt>
                <c:pt idx="526">
                  <c:v>3.2081716960871019E-11</c:v>
                </c:pt>
                <c:pt idx="527">
                  <c:v>3.1972502605259438E-11</c:v>
                </c:pt>
                <c:pt idx="528">
                  <c:v>2.2634675200478338E-11</c:v>
                </c:pt>
                <c:pt idx="529">
                  <c:v>1.5232175820021336E-11</c:v>
                </c:pt>
                <c:pt idx="530">
                  <c:v>2.1779576438929445E-11</c:v>
                </c:pt>
                <c:pt idx="531">
                  <c:v>9.409313164817686E-12</c:v>
                </c:pt>
                <c:pt idx="532">
                  <c:v>7.2606001467842324E-11</c:v>
                </c:pt>
                <c:pt idx="533">
                  <c:v>5.3861541614244606E-11</c:v>
                </c:pt>
                <c:pt idx="534">
                  <c:v>1.6997725164258745E-11</c:v>
                </c:pt>
                <c:pt idx="535">
                  <c:v>2.5258301879599448E-12</c:v>
                </c:pt>
                <c:pt idx="536">
                  <c:v>2.3179754120757217E-11</c:v>
                </c:pt>
                <c:pt idx="537">
                  <c:v>1.2168589037897227E-10</c:v>
                </c:pt>
                <c:pt idx="538">
                  <c:v>1.1261613457432798E-10</c:v>
                </c:pt>
                <c:pt idx="539">
                  <c:v>1.7098974318343799E-10</c:v>
                </c:pt>
                <c:pt idx="540">
                  <c:v>3.2724592372311109E-12</c:v>
                </c:pt>
                <c:pt idx="541">
                  <c:v>7.8487889517964823E-12</c:v>
                </c:pt>
                <c:pt idx="542">
                  <c:v>8.0533176541234789E-12</c:v>
                </c:pt>
                <c:pt idx="543">
                  <c:v>4.9606699248288676E-11</c:v>
                </c:pt>
                <c:pt idx="544">
                  <c:v>1.8963087136376101E-11</c:v>
                </c:pt>
                <c:pt idx="545">
                  <c:v>1.4684366540851893E-11</c:v>
                </c:pt>
                <c:pt idx="546">
                  <c:v>2.5140648232872344E-11</c:v>
                </c:pt>
                <c:pt idx="548">
                  <c:v>1.7849597138028189E-11</c:v>
                </c:pt>
                <c:pt idx="550">
                  <c:v>1.5091438229949285E-11</c:v>
                </c:pt>
                <c:pt idx="551">
                  <c:v>1.2851799296580401E-11</c:v>
                </c:pt>
                <c:pt idx="552">
                  <c:v>4.6984015784055934E-12</c:v>
                </c:pt>
                <c:pt idx="554">
                  <c:v>3.1625002382859335E-12</c:v>
                </c:pt>
                <c:pt idx="555">
                  <c:v>5.4016427427657833E-12</c:v>
                </c:pt>
                <c:pt idx="558">
                  <c:v>5.6495593300037848E-11</c:v>
                </c:pt>
                <c:pt idx="559">
                  <c:v>2.9138390077141568E-11</c:v>
                </c:pt>
                <c:pt idx="562">
                  <c:v>3.5921594418392393E-11</c:v>
                </c:pt>
                <c:pt idx="563">
                  <c:v>2.08649062106831E-11</c:v>
                </c:pt>
                <c:pt idx="564">
                  <c:v>7.9086086329382736E-12</c:v>
                </c:pt>
                <c:pt idx="567">
                  <c:v>5.1221532781781403E-11</c:v>
                </c:pt>
                <c:pt idx="573">
                  <c:v>1.8050551552353291E-10</c:v>
                </c:pt>
                <c:pt idx="575">
                  <c:v>1.962135184337991E-12</c:v>
                </c:pt>
                <c:pt idx="577">
                  <c:v>3.481952228449494E-12</c:v>
                </c:pt>
                <c:pt idx="578">
                  <c:v>3.3568521483854281E-12</c:v>
                </c:pt>
                <c:pt idx="581">
                  <c:v>3.862837293644501E-11</c:v>
                </c:pt>
                <c:pt idx="582">
                  <c:v>2.1219852866420651E-12</c:v>
                </c:pt>
                <c:pt idx="587">
                  <c:v>7.6733013394844426E-12</c:v>
                </c:pt>
                <c:pt idx="591">
                  <c:v>1.5170866852212158E-11</c:v>
                </c:pt>
                <c:pt idx="592">
                  <c:v>2.1412963704297144E-11</c:v>
                </c:pt>
                <c:pt idx="593">
                  <c:v>1.0922180204481302E-11</c:v>
                </c:pt>
                <c:pt idx="594">
                  <c:v>1.0299906591940225E-11</c:v>
                </c:pt>
                <c:pt idx="595">
                  <c:v>3.6823109281076418E-11</c:v>
                </c:pt>
                <c:pt idx="596">
                  <c:v>1.1792171832704505E-11</c:v>
                </c:pt>
                <c:pt idx="597">
                  <c:v>1.232136502853099E-12</c:v>
                </c:pt>
                <c:pt idx="598">
                  <c:v>4.1352526465617625E-12</c:v>
                </c:pt>
                <c:pt idx="599">
                  <c:v>1.0901578405581887E-12</c:v>
                </c:pt>
                <c:pt idx="601">
                  <c:v>5.6545732617840833E-9</c:v>
                </c:pt>
                <c:pt idx="646">
                  <c:v>1.3886108887109905E-9</c:v>
                </c:pt>
                <c:pt idx="648">
                  <c:v>3.6709873851462672E-9</c:v>
                </c:pt>
                <c:pt idx="649">
                  <c:v>1.1661114605970732E-10</c:v>
                </c:pt>
                <c:pt idx="650">
                  <c:v>1.254972231753681E-11</c:v>
                </c:pt>
                <c:pt idx="651">
                  <c:v>8.4889340043465253E-12</c:v>
                </c:pt>
                <c:pt idx="652">
                  <c:v>3.4238700484197566E-11</c:v>
                </c:pt>
                <c:pt idx="653">
                  <c:v>9.3874702936954761E-12</c:v>
                </c:pt>
                <c:pt idx="654">
                  <c:v>1.1900889759426862E-10</c:v>
                </c:pt>
                <c:pt idx="655">
                  <c:v>3.7179048794591856E-10</c:v>
                </c:pt>
                <c:pt idx="656">
                  <c:v>2.2777894934995933E-10</c:v>
                </c:pt>
                <c:pt idx="657">
                  <c:v>1.8468147533900393E-10</c:v>
                </c:pt>
                <c:pt idx="658">
                  <c:v>3.7798095619353313E-11</c:v>
                </c:pt>
                <c:pt idx="659">
                  <c:v>1.7222111022151298E-10</c:v>
                </c:pt>
                <c:pt idx="660">
                  <c:v>2.5854016546571057E-10</c:v>
                </c:pt>
                <c:pt idx="661">
                  <c:v>8.6909805622277258E-11</c:v>
                </c:pt>
                <c:pt idx="662">
                  <c:v>4.7220315935288602E-11</c:v>
                </c:pt>
                <c:pt idx="663">
                  <c:v>4.362865292233852E-10</c:v>
                </c:pt>
                <c:pt idx="664">
                  <c:v>2.8792875570297933E-10</c:v>
                </c:pt>
                <c:pt idx="665">
                  <c:v>1.3721294495914436E-10</c:v>
                </c:pt>
                <c:pt idx="666">
                  <c:v>2.4573230012581927E-11</c:v>
                </c:pt>
                <c:pt idx="667">
                  <c:v>4.8610316824889292E-11</c:v>
                </c:pt>
                <c:pt idx="668">
                  <c:v>8.3283392587087768E-12</c:v>
                </c:pt>
                <c:pt idx="669" formatCode="0.000E+00">
                  <c:v>6.0502270864311823E-11</c:v>
                </c:pt>
                <c:pt idx="670">
                  <c:v>1.1202662526846966E-11</c:v>
                </c:pt>
                <c:pt idx="671">
                  <c:v>3.278664598345419E-12</c:v>
                </c:pt>
                <c:pt idx="672">
                  <c:v>3.4055021795214533E-12</c:v>
                </c:pt>
                <c:pt idx="673">
                  <c:v>8.9655057379239202E-12</c:v>
                </c:pt>
                <c:pt idx="675">
                  <c:v>2.9589643937372465E-9</c:v>
                </c:pt>
                <c:pt idx="676">
                  <c:v>3.6566951974278224E-9</c:v>
                </c:pt>
                <c:pt idx="678">
                  <c:v>3.2400920736589748E-9</c:v>
                </c:pt>
                <c:pt idx="679">
                  <c:v>5.9827624003966191E-9</c:v>
                </c:pt>
                <c:pt idx="680">
                  <c:v>3.0274219375500898E-9</c:v>
                </c:pt>
                <c:pt idx="682">
                  <c:v>3.0848091171350244E-10</c:v>
                </c:pt>
                <c:pt idx="683">
                  <c:v>5.4458745567882934E-9</c:v>
                </c:pt>
                <c:pt idx="684">
                  <c:v>9.2554202091834278E-9</c:v>
                </c:pt>
                <c:pt idx="685">
                  <c:v>6.3540415665866531E-9</c:v>
                </c:pt>
                <c:pt idx="686">
                  <c:v>6.6754296294179091E-9</c:v>
                </c:pt>
                <c:pt idx="687">
                  <c:v>3.4164236150825863E-10</c:v>
                </c:pt>
                <c:pt idx="688">
                  <c:v>4.7835887757826265E-11</c:v>
                </c:pt>
                <c:pt idx="689">
                  <c:v>7.2915475237333964E-9</c:v>
                </c:pt>
                <c:pt idx="690">
                  <c:v>1.6360310470598868E-8</c:v>
                </c:pt>
                <c:pt idx="691">
                  <c:v>7.190276030348199E-10</c:v>
                </c:pt>
                <c:pt idx="692">
                  <c:v>4.4150647899272433E-8</c:v>
                </c:pt>
                <c:pt idx="693">
                  <c:v>2.6062516680011168E-11</c:v>
                </c:pt>
                <c:pt idx="695">
                  <c:v>7.4183851049094521E-10</c:v>
                </c:pt>
                <c:pt idx="697">
                  <c:v>9.0350057824038111E-10</c:v>
                </c:pt>
                <c:pt idx="698">
                  <c:v>7.809819283998754E-9</c:v>
                </c:pt>
                <c:pt idx="699">
                  <c:v>6.3711683632621565E-9</c:v>
                </c:pt>
                <c:pt idx="701">
                  <c:v>3.5097522462415125E-11</c:v>
                </c:pt>
                <c:pt idx="702">
                  <c:v>1.1782739683810831E-10</c:v>
                </c:pt>
                <c:pt idx="703">
                  <c:v>2.0055727121380138E-12</c:v>
                </c:pt>
                <c:pt idx="704">
                  <c:v>8.9803986045980823E-10</c:v>
                </c:pt>
                <c:pt idx="706">
                  <c:v>5.5103606694880338E-9</c:v>
                </c:pt>
                <c:pt idx="707">
                  <c:v>1.4992152452120572E-9</c:v>
                </c:pt>
                <c:pt idx="708">
                  <c:v>3.0805894715773163E-9</c:v>
                </c:pt>
                <c:pt idx="709">
                  <c:v>1.9168112267592161E-10</c:v>
                </c:pt>
                <c:pt idx="712">
                  <c:v>3.266502090561392E-9</c:v>
                </c:pt>
                <c:pt idx="713">
                  <c:v>2.799858934766887E-12</c:v>
                </c:pt>
                <c:pt idx="714">
                  <c:v>1.4535437874108981E-11</c:v>
                </c:pt>
                <c:pt idx="715">
                  <c:v>1.2956794006634052E-11</c:v>
                </c:pt>
                <c:pt idx="716">
                  <c:v>5.4954678028137906E-11</c:v>
                </c:pt>
                <c:pt idx="717">
                  <c:v>5.8082180029739262E-11</c:v>
                </c:pt>
                <c:pt idx="718">
                  <c:v>5.8203805107578601E-9</c:v>
                </c:pt>
                <c:pt idx="719">
                  <c:v>9.4108024514851446E-9</c:v>
                </c:pt>
                <c:pt idx="720">
                  <c:v>1.4801027329800548E-8</c:v>
                </c:pt>
                <c:pt idx="721">
                  <c:v>4.0647597443034344E-9</c:v>
                </c:pt>
                <c:pt idx="722">
                  <c:v>5.2720748026993811E-10</c:v>
                </c:pt>
                <c:pt idx="723">
                  <c:v>1.0921435561147572E-11</c:v>
                </c:pt>
                <c:pt idx="725">
                  <c:v>1.0902819477804631E-10</c:v>
                </c:pt>
                <c:pt idx="726">
                  <c:v>5.6128813974664994E-9</c:v>
                </c:pt>
                <c:pt idx="727">
                  <c:v>9.1114558313318843E-12</c:v>
                </c:pt>
                <c:pt idx="728">
                  <c:v>4.2941098910874934E-9</c:v>
                </c:pt>
                <c:pt idx="729">
                  <c:v>7.4717512104923583E-11</c:v>
                </c:pt>
                <c:pt idx="731">
                  <c:v>8.4889340043465253E-12</c:v>
                </c:pt>
                <c:pt idx="732">
                  <c:v>5.0635746692592549E-11</c:v>
                </c:pt>
                <c:pt idx="733">
                  <c:v>2.9115554348240612E-11</c:v>
                </c:pt>
                <c:pt idx="734">
                  <c:v>1.1224257183524674E-8</c:v>
                </c:pt>
                <c:pt idx="735">
                  <c:v>4.9918406947781604E-10</c:v>
                </c:pt>
                <c:pt idx="737">
                  <c:v>3.3360021350414229E-15</c:v>
                </c:pt>
                <c:pt idx="738">
                  <c:v>3.7113023752336051E-15</c:v>
                </c:pt>
                <c:pt idx="741">
                  <c:v>9.1740058713640077E-16</c:v>
                </c:pt>
                <c:pt idx="742">
                  <c:v>2.0850013344008928E-15</c:v>
                </c:pt>
                <c:pt idx="743">
                  <c:v>7.5060048038432733E-16</c:v>
                </c:pt>
                <c:pt idx="746">
                  <c:v>2.5134194657313557E-9</c:v>
                </c:pt>
                <c:pt idx="747">
                  <c:v>8.3643303531715578E-10</c:v>
                </c:pt>
                <c:pt idx="748">
                  <c:v>4.1203597798874454E-12</c:v>
                </c:pt>
                <c:pt idx="750">
                  <c:v>9.4539917648405806E-12</c:v>
                </c:pt>
                <c:pt idx="751">
                  <c:v>2.3064230974631494E-8</c:v>
                </c:pt>
                <c:pt idx="752">
                  <c:v>8.5380804643715757E-13</c:v>
                </c:pt>
                <c:pt idx="753">
                  <c:v>1.7889311449159637E-11</c:v>
                </c:pt>
                <c:pt idx="754">
                  <c:v>3.4516700662117573E-12</c:v>
                </c:pt>
                <c:pt idx="755">
                  <c:v>4.0362150831777359E-9</c:v>
                </c:pt>
                <c:pt idx="756">
                  <c:v>2.3034300456238421E-11</c:v>
                </c:pt>
                <c:pt idx="757">
                  <c:v>7.9428622262891271E-13</c:v>
                </c:pt>
                <c:pt idx="758">
                  <c:v>2.422572979018158E-11</c:v>
                </c:pt>
                <c:pt idx="759">
                  <c:v>3.4551450684357433E-9</c:v>
                </c:pt>
                <c:pt idx="760">
                  <c:v>2.4468979945861732E-10</c:v>
                </c:pt>
                <c:pt idx="761">
                  <c:v>5.9012984196882849E-12</c:v>
                </c:pt>
                <c:pt idx="764">
                  <c:v>5.4766035050263823E-12</c:v>
                </c:pt>
                <c:pt idx="765">
                  <c:v>1.2080597017296545E-9</c:v>
                </c:pt>
                <c:pt idx="766">
                  <c:v>2.0653923932797237E-9</c:v>
                </c:pt>
                <c:pt idx="767">
                  <c:v>7.7939335595461439E-10</c:v>
                </c:pt>
                <c:pt idx="770">
                  <c:v>8.1315052041634634E-11</c:v>
                </c:pt>
                <c:pt idx="771">
                  <c:v>1.2745315299859198E-11</c:v>
                </c:pt>
                <c:pt idx="772">
                  <c:v>7.3868618704488547E-11</c:v>
                </c:pt>
                <c:pt idx="773">
                  <c:v>9.9449599362031254E-12</c:v>
                </c:pt>
                <c:pt idx="775">
                  <c:v>1.3352696045725716E-13</c:v>
                </c:pt>
                <c:pt idx="777">
                  <c:v>1.5190724007777892E-9</c:v>
                </c:pt>
                <c:pt idx="778">
                  <c:v>1.1742032514901031E-12</c:v>
                </c:pt>
                <c:pt idx="780">
                  <c:v>5.0556318070329869E-10</c:v>
                </c:pt>
                <c:pt idx="782">
                  <c:v>1.1318578672461996E-10</c:v>
                </c:pt>
                <c:pt idx="783">
                  <c:v>4.5274314689847549E-10</c:v>
                </c:pt>
                <c:pt idx="784">
                  <c:v>8.9952914712723847E-10</c:v>
                </c:pt>
                <c:pt idx="785">
                  <c:v>2.4962182047225434E-11</c:v>
                </c:pt>
                <c:pt idx="786">
                  <c:v>1.6009831674864028E-11</c:v>
                </c:pt>
                <c:pt idx="788">
                  <c:v>9.6416418849366404E-13</c:v>
                </c:pt>
                <c:pt idx="789">
                  <c:v>6.2872718809969855E-12</c:v>
                </c:pt>
                <c:pt idx="790">
                  <c:v>2.5149087523987803E-9</c:v>
                </c:pt>
                <c:pt idx="791">
                  <c:v>1.7376003977785572E-9</c:v>
                </c:pt>
                <c:pt idx="792">
                  <c:v>1.697191086202314E-8</c:v>
                </c:pt>
                <c:pt idx="793">
                  <c:v>2.4980301701679165E-9</c:v>
                </c:pt>
                <c:pt idx="794">
                  <c:v>2.3143514811849755E-9</c:v>
                </c:pt>
                <c:pt idx="795">
                  <c:v>5.108253269282175E-10</c:v>
                </c:pt>
                <c:pt idx="796">
                  <c:v>1.1128694622364678E-8</c:v>
                </c:pt>
                <c:pt idx="797">
                  <c:v>1.2369270416333244E-8</c:v>
                </c:pt>
                <c:pt idx="798">
                  <c:v>1.2770633173205329E-9</c:v>
                </c:pt>
                <c:pt idx="799">
                  <c:v>2.7179481680582845E-9</c:v>
                </c:pt>
                <c:pt idx="800">
                  <c:v>5.4358963361166044E-12</c:v>
                </c:pt>
                <c:pt idx="801">
                  <c:v>5.7620501162835723E-9</c:v>
                </c:pt>
                <c:pt idx="802">
                  <c:v>6.1969218231729056E-9</c:v>
                </c:pt>
                <c:pt idx="803">
                  <c:v>4.5299136134304746E-9</c:v>
                </c:pt>
                <c:pt idx="804">
                  <c:v>2.8432964625669266E-9</c:v>
                </c:pt>
                <c:pt idx="805">
                  <c:v>9.9007777650693659E-11</c:v>
                </c:pt>
                <c:pt idx="806">
                  <c:v>1.4552812885228925E-9</c:v>
                </c:pt>
                <c:pt idx="807">
                  <c:v>6.7439864590085898E-13</c:v>
                </c:pt>
                <c:pt idx="808">
                  <c:v>9.0511397213009754E-9</c:v>
                </c:pt>
                <c:pt idx="811">
                  <c:v>9.8690063161643054E-10</c:v>
                </c:pt>
                <c:pt idx="812">
                  <c:v>5.745171534052725E-9</c:v>
                </c:pt>
                <c:pt idx="813">
                  <c:v>3.5122343906872157E-12</c:v>
                </c:pt>
                <c:pt idx="814">
                  <c:v>5.1167422032864905E-8</c:v>
                </c:pt>
                <c:pt idx="815">
                  <c:v>1.3649312306988632E-9</c:v>
                </c:pt>
                <c:pt idx="817">
                  <c:v>2.4325015568010528E-12</c:v>
                </c:pt>
                <c:pt idx="819">
                  <c:v>4.4539351719471405E-11</c:v>
                </c:pt>
                <c:pt idx="821">
                  <c:v>3.1051627015898945E-10</c:v>
                </c:pt>
                <c:pt idx="823">
                  <c:v>3.2086681249762145E-11</c:v>
                </c:pt>
                <c:pt idx="824">
                  <c:v>5.2201235194505438E-10</c:v>
                </c:pt>
                <c:pt idx="825">
                  <c:v>6.5553434811342754E-11</c:v>
                </c:pt>
                <c:pt idx="826">
                  <c:v>3.139664509385327E-9</c:v>
                </c:pt>
                <c:pt idx="827">
                  <c:v>7.5412512549724112E-13</c:v>
                </c:pt>
                <c:pt idx="828">
                  <c:v>1.7846122135804135E-10</c:v>
                </c:pt>
                <c:pt idx="829">
                  <c:v>4.8982638491746656E-9</c:v>
                </c:pt>
                <c:pt idx="830">
                  <c:v>3.6598226994294346E-11</c:v>
                </c:pt>
                <c:pt idx="833">
                  <c:v>2.1763442500032033E-9</c:v>
                </c:pt>
                <c:pt idx="834">
                  <c:v>4.0126347109434104E-9</c:v>
                </c:pt>
                <c:pt idx="835">
                  <c:v>3.3980557461843105E-13</c:v>
                </c:pt>
                <c:pt idx="836">
                  <c:v>1.2152579206222386E-9</c:v>
                </c:pt>
                <c:pt idx="837">
                  <c:v>4.0846168998691518E-9</c:v>
                </c:pt>
                <c:pt idx="838">
                  <c:v>4.253402722177806E-9</c:v>
                </c:pt>
                <c:pt idx="840">
                  <c:v>3.4179129017500205E-9</c:v>
                </c:pt>
                <c:pt idx="841">
                  <c:v>3.7584631197021627E-10</c:v>
                </c:pt>
                <c:pt idx="842">
                  <c:v>1.1242128623534002E-10</c:v>
                </c:pt>
                <c:pt idx="843">
                  <c:v>2.0621656055002903E-9</c:v>
                </c:pt>
                <c:pt idx="845">
                  <c:v>1.895861927637371E-9</c:v>
                </c:pt>
                <c:pt idx="847">
                  <c:v>1.0564006760964471E-9</c:v>
                </c:pt>
                <c:pt idx="848">
                  <c:v>2.9487876015098244E-9</c:v>
                </c:pt>
                <c:pt idx="849">
                  <c:v>7.6087655838958031E-10</c:v>
                </c:pt>
                <c:pt idx="850">
                  <c:v>1.6908367964212905E-9</c:v>
                </c:pt>
                <c:pt idx="852">
                  <c:v>1.5119982891074763E-8</c:v>
                </c:pt>
                <c:pt idx="853">
                  <c:v>6.8283793701629006E-10</c:v>
                </c:pt>
                <c:pt idx="856">
                  <c:v>5.8141751496436363E-15</c:v>
                </c:pt>
                <c:pt idx="857">
                  <c:v>1.112000711680482E-15</c:v>
                </c:pt>
                <c:pt idx="858">
                  <c:v>1.8459211813895927E-15</c:v>
                </c:pt>
                <c:pt idx="859">
                  <c:v>1.9062869343094079E-16</c:v>
                </c:pt>
                <c:pt idx="860">
                  <c:v>1.5568009963526587E-9</c:v>
                </c:pt>
                <c:pt idx="861">
                  <c:v>8.7278155858020862E-11</c:v>
                </c:pt>
                <c:pt idx="862">
                  <c:v>1.2281849288955231E-10</c:v>
                </c:pt>
                <c:pt idx="863">
                  <c:v>2.7740446325314709E-10</c:v>
                </c:pt>
                <c:pt idx="864">
                  <c:v>8.5112733043578264E-11</c:v>
                </c:pt>
                <c:pt idx="865">
                  <c:v>3.3414628528219918E-9</c:v>
                </c:pt>
                <c:pt idx="866">
                  <c:v>1.1663596750416384E-8</c:v>
                </c:pt>
                <c:pt idx="867">
                  <c:v>1.3554990818051405E-9</c:v>
                </c:pt>
                <c:pt idx="868">
                  <c:v>1.0402667371992915E-9</c:v>
                </c:pt>
                <c:pt idx="869">
                  <c:v>5.4219963272205841E-10</c:v>
                </c:pt>
                <c:pt idx="871">
                  <c:v>1.1571757405924871E-9</c:v>
                </c:pt>
                <c:pt idx="873">
                  <c:v>2.2897782511724287E-10</c:v>
                </c:pt>
                <c:pt idx="874">
                  <c:v>3.1086377038138945E-10</c:v>
                </c:pt>
                <c:pt idx="876">
                  <c:v>1.200365053947931E-8</c:v>
                </c:pt>
                <c:pt idx="878">
                  <c:v>3.327811058370602E-15</c:v>
                </c:pt>
                <c:pt idx="879">
                  <c:v>2.7477339014069305E-16</c:v>
                </c:pt>
                <c:pt idx="880">
                  <c:v>3.2362199283236515E-10</c:v>
                </c:pt>
                <c:pt idx="882">
                  <c:v>1.7563654097881746E-9</c:v>
                </c:pt>
                <c:pt idx="883">
                  <c:v>3.936681090904536E-12</c:v>
                </c:pt>
                <c:pt idx="884">
                  <c:v>9.8292920050327549E-10</c:v>
                </c:pt>
                <c:pt idx="885">
                  <c:v>1.5786438674749529E-9</c:v>
                </c:pt>
                <c:pt idx="886">
                  <c:v>9.5314346715469381E-9</c:v>
                </c:pt>
                <c:pt idx="887">
                  <c:v>2.0552156010522876E-9</c:v>
                </c:pt>
                <c:pt idx="889">
                  <c:v>5.9075037808025224E-9</c:v>
                </c:pt>
                <c:pt idx="892">
                  <c:v>6.7897075596986721E-11</c:v>
                </c:pt>
                <c:pt idx="894">
                  <c:v>1.565538144801589E-11</c:v>
                </c:pt>
                <c:pt idx="899">
                  <c:v>7.7740764039804767E-11</c:v>
                </c:pt>
                <c:pt idx="900">
                  <c:v>5.787367989629914E-10</c:v>
                </c:pt>
                <c:pt idx="903">
                  <c:v>1.3950396428253876E-10</c:v>
                </c:pt>
                <c:pt idx="904">
                  <c:v>4.7538030424340254E-9</c:v>
                </c:pt>
                <c:pt idx="905">
                  <c:v>4.5036028823059431E-12</c:v>
                </c:pt>
                <c:pt idx="906">
                  <c:v>1.4585080763023315E-9</c:v>
                </c:pt>
                <c:pt idx="909">
                  <c:v>8.3752766101772143E-11</c:v>
                </c:pt>
                <c:pt idx="910">
                  <c:v>1.3344008540165706E-9</c:v>
                </c:pt>
                <c:pt idx="911">
                  <c:v>2.0016012810248446E-9</c:v>
                </c:pt>
                <c:pt idx="914">
                  <c:v>1.1306416164678008E-13</c:v>
                </c:pt>
                <c:pt idx="915">
                  <c:v>1.5730292567387467E-10</c:v>
                </c:pt>
                <c:pt idx="916">
                  <c:v>1.0767393676846348E-10</c:v>
                </c:pt>
                <c:pt idx="917">
                  <c:v>6.8258972257171945E-12</c:v>
                </c:pt>
                <c:pt idx="919">
                  <c:v>9.2832202269753561E-10</c:v>
                </c:pt>
                <c:pt idx="920">
                  <c:v>9.0101843379467482E-10</c:v>
                </c:pt>
                <c:pt idx="921">
                  <c:v>3.2764306683442552E-11</c:v>
                </c:pt>
                <c:pt idx="922">
                  <c:v>4.1501455132359884E-10</c:v>
                </c:pt>
                <c:pt idx="923">
                  <c:v>1.5754170796955308E-8</c:v>
                </c:pt>
                <c:pt idx="928">
                  <c:v>1.8417511787207902E-11</c:v>
                </c:pt>
                <c:pt idx="932">
                  <c:v>2.8668768348012014E-10</c:v>
                </c:pt>
                <c:pt idx="933">
                  <c:v>6.2550040032026684E-10</c:v>
                </c:pt>
                <c:pt idx="935">
                  <c:v>1.2527383017525319E-9</c:v>
                </c:pt>
                <c:pt idx="936">
                  <c:v>1.0128142196296761E-9</c:v>
                </c:pt>
                <c:pt idx="937">
                  <c:v>2.2311996422535282E-9</c:v>
                </c:pt>
                <c:pt idx="939">
                  <c:v>1.342740859354169E-10</c:v>
                </c:pt>
                <c:pt idx="940">
                  <c:v>2.1892514011209303E-9</c:v>
                </c:pt>
                <c:pt idx="943">
                  <c:v>6.2599682920941246E-10</c:v>
                </c:pt>
                <c:pt idx="948">
                  <c:v>6.9251830035457979E-11</c:v>
                </c:pt>
                <c:pt idx="949">
                  <c:v>1.103074920253681E-9</c:v>
                </c:pt>
                <c:pt idx="950">
                  <c:v>1.0051443932924121E-10</c:v>
                </c:pt>
                <c:pt idx="951">
                  <c:v>4.5348779023219263E-10</c:v>
                </c:pt>
                <c:pt idx="954">
                  <c:v>2.8055678669920632E-10</c:v>
                </c:pt>
                <c:pt idx="955">
                  <c:v>4.9263120814112701E-11</c:v>
                </c:pt>
                <c:pt idx="957">
                  <c:v>6.7712900479114913E-11</c:v>
                </c:pt>
                <c:pt idx="958">
                  <c:v>1.7707618475733165E-9</c:v>
                </c:pt>
                <c:pt idx="959">
                  <c:v>3.3141096210301973E-10</c:v>
                </c:pt>
                <c:pt idx="961">
                  <c:v>1.4030693801072687E-9</c:v>
                </c:pt>
                <c:pt idx="964">
                  <c:v>1.0246292271912864E-9</c:v>
                </c:pt>
                <c:pt idx="965">
                  <c:v>1.2279168572953686E-10</c:v>
                </c:pt>
                <c:pt idx="966">
                  <c:v>1.8777422731836583E-11</c:v>
                </c:pt>
                <c:pt idx="969">
                  <c:v>7.7145049372832478E-10</c:v>
                </c:pt>
                <c:pt idx="971">
                  <c:v>4.9143481451829089E-8</c:v>
                </c:pt>
                <c:pt idx="972">
                  <c:v>2.4477915665866571E-8</c:v>
                </c:pt>
                <c:pt idx="973">
                  <c:v>6.1805396698312146E-13</c:v>
                </c:pt>
                <c:pt idx="975">
                  <c:v>6.9202187146544053E-10</c:v>
                </c:pt>
                <c:pt idx="978">
                  <c:v>2.3828586678867224E-12</c:v>
                </c:pt>
                <c:pt idx="979">
                  <c:v>3.9714311131445408E-11</c:v>
                </c:pt>
                <c:pt idx="983">
                  <c:v>7.071629525843032E-9</c:v>
                </c:pt>
                <c:pt idx="985">
                  <c:v>2.2637157344924177E-12</c:v>
                </c:pt>
                <c:pt idx="997">
                  <c:v>5.2363319226810985E-9</c:v>
                </c:pt>
                <c:pt idx="1000">
                  <c:v>7.5074940905106313E-11</c:v>
                </c:pt>
                <c:pt idx="1001">
                  <c:v>8.9878450379352759E-10</c:v>
                </c:pt>
                <c:pt idx="1010">
                  <c:v>1.6372224763938466E-11</c:v>
                </c:pt>
                <c:pt idx="1011">
                  <c:v>4.2196455577160585E-9</c:v>
                </c:pt>
                <c:pt idx="1013">
                  <c:v>2.8607955809092165E-10</c:v>
                </c:pt>
                <c:pt idx="1014">
                  <c:v>1.3403580006862938E-10</c:v>
                </c:pt>
                <c:pt idx="1015">
                  <c:v>1.0092399316278583E-10</c:v>
                </c:pt>
                <c:pt idx="1016">
                  <c:v>2.9959483459784122E-11</c:v>
                </c:pt>
                <c:pt idx="1017">
                  <c:v>6.6943435700942759E-11</c:v>
                </c:pt>
                <c:pt idx="1018">
                  <c:v>4.2196455577160751E-11</c:v>
                </c:pt>
                <c:pt idx="1019">
                  <c:v>5.8082180029739308E-11</c:v>
                </c:pt>
                <c:pt idx="1020">
                  <c:v>2.9416514362283723E-8</c:v>
                </c:pt>
                <c:pt idx="1021">
                  <c:v>1.1211052175073464E-8</c:v>
                </c:pt>
                <c:pt idx="1022">
                  <c:v>3.3335199905957015E-11</c:v>
                </c:pt>
                <c:pt idx="1023">
                  <c:v>3.9356634116817646E-9</c:v>
                </c:pt>
                <c:pt idx="1024">
                  <c:v>1.4535437874108921E-9</c:v>
                </c:pt>
                <c:pt idx="1025">
                  <c:v>1.1616436005947792E-11</c:v>
                </c:pt>
                <c:pt idx="1026">
                  <c:v>3.8522881797501898E-11</c:v>
                </c:pt>
                <c:pt idx="1027">
                  <c:v>1.8070011564807691E-10</c:v>
                </c:pt>
                <c:pt idx="1028">
                  <c:v>2.1510263766569162E-10</c:v>
                </c:pt>
                <c:pt idx="1029">
                  <c:v>4.6416101134877135E-11</c:v>
                </c:pt>
                <c:pt idx="1030">
                  <c:v>5.3986641694308806E-11</c:v>
                </c:pt>
                <c:pt idx="1031">
                  <c:v>7.7293978039575856E-11</c:v>
                </c:pt>
                <c:pt idx="1032">
                  <c:v>6.9624151702315127E-11</c:v>
                </c:pt>
                <c:pt idx="1033">
                  <c:v>1.2616740217571059E-10</c:v>
                </c:pt>
                <c:pt idx="1085">
                  <c:v>2.1445728010980613E-11</c:v>
                </c:pt>
                <c:pt idx="1086">
                  <c:v>2.4078786838995231E-10</c:v>
                </c:pt>
                <c:pt idx="1087">
                  <c:v>6.4515898433033288E-11</c:v>
                </c:pt>
                <c:pt idx="1088">
                  <c:v>3.0748060750187773E-10</c:v>
                </c:pt>
                <c:pt idx="1089">
                  <c:v>3.3575967917191499E-11</c:v>
                </c:pt>
                <c:pt idx="1090">
                  <c:v>3.1520752316138897E-10</c:v>
                </c:pt>
                <c:pt idx="1091">
                  <c:v>1.761081484235038E-11</c:v>
                </c:pt>
                <c:pt idx="1092">
                  <c:v>8.7234966544666292E-11</c:v>
                </c:pt>
                <c:pt idx="1093">
                  <c:v>1.0095377889613432E-10</c:v>
                </c:pt>
                <c:pt idx="1094">
                  <c:v>9.629727591597238E-11</c:v>
                </c:pt>
                <c:pt idx="1095">
                  <c:v>1.364782302032123E-10</c:v>
                </c:pt>
                <c:pt idx="1096">
                  <c:v>7.733121020626168E-11</c:v>
                </c:pt>
                <c:pt idx="1097">
                  <c:v>7.633338813908401E-11</c:v>
                </c:pt>
                <c:pt idx="1098">
                  <c:v>1.0082222524051067E-10</c:v>
                </c:pt>
                <c:pt idx="1099">
                  <c:v>1.6843832208624334E-10</c:v>
                </c:pt>
                <c:pt idx="1100">
                  <c:v>1.2692693837609873E-10</c:v>
                </c:pt>
                <c:pt idx="1101">
                  <c:v>3.233985998322537E-11</c:v>
                </c:pt>
                <c:pt idx="1102">
                  <c:v>1.308214230114268E-10</c:v>
                </c:pt>
                <c:pt idx="1103">
                  <c:v>6.2550040032026852E-12</c:v>
                </c:pt>
                <c:pt idx="1104">
                  <c:v>7.5084869482888875E-11</c:v>
                </c:pt>
                <c:pt idx="1105">
                  <c:v>2.2776157433884067E-11</c:v>
                </c:pt>
                <c:pt idx="1106">
                  <c:v>2.6866731480422952E-11</c:v>
                </c:pt>
                <c:pt idx="1107">
                  <c:v>4.3189313355447031E-11</c:v>
                </c:pt>
                <c:pt idx="1108">
                  <c:v>3.7678952685959106E-11</c:v>
                </c:pt>
                <c:pt idx="1109">
                  <c:v>2.2264835678066782E-11</c:v>
                </c:pt>
                <c:pt idx="1110">
                  <c:v>8.3678053553955783E-11</c:v>
                </c:pt>
                <c:pt idx="1111">
                  <c:v>5.423485613888015E-12</c:v>
                </c:pt>
                <c:pt idx="1112">
                  <c:v>2.0969156277403152E-11</c:v>
                </c:pt>
                <c:pt idx="1113">
                  <c:v>7.4712547816032502E-11</c:v>
                </c:pt>
                <c:pt idx="1114">
                  <c:v>6.3294683365741445E-12</c:v>
                </c:pt>
                <c:pt idx="1115">
                  <c:v>2.7105017347211666E-11</c:v>
                </c:pt>
                <c:pt idx="1116">
                  <c:v>2.9872608404184289E-11</c:v>
                </c:pt>
                <c:pt idx="1117">
                  <c:v>3.8937399919936596E-11</c:v>
                </c:pt>
                <c:pt idx="1118">
                  <c:v>5.6036893006469578E-11</c:v>
                </c:pt>
                <c:pt idx="1119">
                  <c:v>5.0883961137164694E-11</c:v>
                </c:pt>
                <c:pt idx="1120">
                  <c:v>3.9689489686988231E-10</c:v>
                </c:pt>
                <c:pt idx="1121">
                  <c:v>2.0557120299414446E-11</c:v>
                </c:pt>
                <c:pt idx="1122">
                  <c:v>2.4930658812764919E-11</c:v>
                </c:pt>
                <c:pt idx="1123">
                  <c:v>7.0569848736132595E-11</c:v>
                </c:pt>
                <c:pt idx="1124">
                  <c:v>6.3542897810313025E-12</c:v>
                </c:pt>
                <c:pt idx="1125">
                  <c:v>2.5298016190730642E-10</c:v>
                </c:pt>
                <c:pt idx="1126">
                  <c:v>1.370143734034875E-11</c:v>
                </c:pt>
                <c:pt idx="1127">
                  <c:v>8.0927837508103227E-12</c:v>
                </c:pt>
                <c:pt idx="1128">
                  <c:v>6.5284370353426819E-11</c:v>
                </c:pt>
                <c:pt idx="1129">
                  <c:v>9.1342915602323881E-11</c:v>
                </c:pt>
                <c:pt idx="1130">
                  <c:v>2.3766036638835062E-11</c:v>
                </c:pt>
                <c:pt idx="1131">
                  <c:v>6.5156291700028106E-12</c:v>
                </c:pt>
                <c:pt idx="1132">
                  <c:v>2.3456265012010047E-11</c:v>
                </c:pt>
                <c:pt idx="1133">
                  <c:v>1.1713239639330769E-11</c:v>
                </c:pt>
                <c:pt idx="1134">
                  <c:v>2.7844696392034665E-11</c:v>
                </c:pt>
                <c:pt idx="1135">
                  <c:v>1.7469332608944515E-11</c:v>
                </c:pt>
                <c:pt idx="1136">
                  <c:v>1.215257920622241E-11</c:v>
                </c:pt>
                <c:pt idx="1137">
                  <c:v>1.1601543139273556E-11</c:v>
                </c:pt>
                <c:pt idx="1138">
                  <c:v>2.3294677408594021E-10</c:v>
                </c:pt>
                <c:pt idx="1139">
                  <c:v>1.2487668706393848E-11</c:v>
                </c:pt>
                <c:pt idx="1140">
                  <c:v>1.7633154142361825E-11</c:v>
                </c:pt>
                <c:pt idx="1141">
                  <c:v>9.4778203515194747E-11</c:v>
                </c:pt>
                <c:pt idx="1142">
                  <c:v>5.3614320027451387E-11</c:v>
                </c:pt>
                <c:pt idx="1143">
                  <c:v>4.0210740020588597E-12</c:v>
                </c:pt>
                <c:pt idx="1144">
                  <c:v>6.5156291700028106E-12</c:v>
                </c:pt>
                <c:pt idx="1145">
                  <c:v>1.8918904965242319E-11</c:v>
                </c:pt>
                <c:pt idx="1146">
                  <c:v>3.931716802013103E-11</c:v>
                </c:pt>
                <c:pt idx="1147">
                  <c:v>1.1556864539250648E-11</c:v>
                </c:pt>
                <c:pt idx="1148">
                  <c:v>3.9555453886919715E-11</c:v>
                </c:pt>
                <c:pt idx="1149">
                  <c:v>1.0937321285600088E-10</c:v>
                </c:pt>
                <c:pt idx="1150">
                  <c:v>9.3614077770154818E-12</c:v>
                </c:pt>
                <c:pt idx="1151">
                  <c:v>1.6217835379414897E-10</c:v>
                </c:pt>
                <c:pt idx="1152">
                  <c:v>1.4520545007434775E-11</c:v>
                </c:pt>
                <c:pt idx="1153">
                  <c:v>1.9435191009951185E-11</c:v>
                </c:pt>
                <c:pt idx="1154">
                  <c:v>9.94098850508999E-12</c:v>
                </c:pt>
                <c:pt idx="1155">
                  <c:v>4.2692884466304069E-12</c:v>
                </c:pt>
                <c:pt idx="1156">
                  <c:v>1.0300899449718799E-12</c:v>
                </c:pt>
                <c:pt idx="1157">
                  <c:v>9.6083811493640683E-12</c:v>
                </c:pt>
                <c:pt idx="1158">
                  <c:v>2.5556159213084962E-10</c:v>
                </c:pt>
                <c:pt idx="1159">
                  <c:v>6.49825415888278E-11</c:v>
                </c:pt>
                <c:pt idx="1160">
                  <c:v>2.1128013521928979E-10</c:v>
                </c:pt>
                <c:pt idx="1161">
                  <c:v>1.2093007739525104E-10</c:v>
                </c:pt>
                <c:pt idx="1162">
                  <c:v>6.5156291700027968E-11</c:v>
                </c:pt>
                <c:pt idx="1163">
                  <c:v>1.0816912458538361E-10</c:v>
                </c:pt>
                <c:pt idx="1164">
                  <c:v>2.3235999513897287E-11</c:v>
                </c:pt>
                <c:pt idx="1165">
                  <c:v>2.1516394663350073E-11</c:v>
                </c:pt>
                <c:pt idx="1166">
                  <c:v>3.5672387116042744E-11</c:v>
                </c:pt>
                <c:pt idx="1167">
                  <c:v>2.2699459170511422E-12</c:v>
                </c:pt>
                <c:pt idx="1168">
                  <c:v>1.2105294354531409E-12</c:v>
                </c:pt>
                <c:pt idx="1169">
                  <c:v>6.0409190447597356E-12</c:v>
                </c:pt>
                <c:pt idx="1170" formatCode="0.000E+00">
                  <c:v>6.3988690952763558E-11</c:v>
                </c:pt>
                <c:pt idx="1171">
                  <c:v>5.6121285917624013E-12</c:v>
                </c:pt>
                <c:pt idx="1172">
                  <c:v>1.531433480117442E-10</c:v>
                </c:pt>
                <c:pt idx="1173">
                  <c:v>4.104474055434891E-12</c:v>
                </c:pt>
                <c:pt idx="1174">
                  <c:v>1.2060442004397332E-11</c:v>
                </c:pt>
                <c:pt idx="1175">
                  <c:v>9.9794617439985512E-12</c:v>
                </c:pt>
                <c:pt idx="1176">
                  <c:v>8.2871356609098245E-12</c:v>
                </c:pt>
                <c:pt idx="1177">
                  <c:v>4.8709602602717877E-12</c:v>
                </c:pt>
                <c:pt idx="1178">
                  <c:v>1.6025320256205312E-11</c:v>
                </c:pt>
                <c:pt idx="1179">
                  <c:v>7.1307045636510147E-11</c:v>
                </c:pt>
                <c:pt idx="1180">
                  <c:v>5.0397460825804842E-12</c:v>
                </c:pt>
                <c:pt idx="1181">
                  <c:v>5.4316022262255107E-10</c:v>
                </c:pt>
                <c:pt idx="1182">
                  <c:v>7.0279437835984367E-11</c:v>
                </c:pt>
                <c:pt idx="1183">
                  <c:v>3.3589371497198253E-10</c:v>
                </c:pt>
                <c:pt idx="1184">
                  <c:v>6.2634184728736615E-12</c:v>
                </c:pt>
                <c:pt idx="1185">
                  <c:v>2.3944254610037456E-11</c:v>
                </c:pt>
                <c:pt idx="1186">
                  <c:v>2.7463935434062149E-11</c:v>
                </c:pt>
                <c:pt idx="1187">
                  <c:v>1.4511807858985838E-11</c:v>
                </c:pt>
                <c:pt idx="1188">
                  <c:v>9.3598936689035897E-12</c:v>
                </c:pt>
                <c:pt idx="1189">
                  <c:v>2.7174517391691512E-10</c:v>
                </c:pt>
                <c:pt idx="1190">
                  <c:v>1.0741207052944048E-10</c:v>
                </c:pt>
                <c:pt idx="1191">
                  <c:v>1.4412050473712512E-10</c:v>
                </c:pt>
                <c:pt idx="1192">
                  <c:v>2.159341560550067E-10</c:v>
                </c:pt>
                <c:pt idx="1193">
                  <c:v>1.1988310886804845E-11</c:v>
                </c:pt>
                <c:pt idx="1194">
                  <c:v>8.2215325832095743E-11</c:v>
                </c:pt>
                <c:pt idx="1195">
                  <c:v>1.3689523047009319E-10</c:v>
                </c:pt>
                <c:pt idx="1196">
                  <c:v>2.5911105868822484E-9</c:v>
                </c:pt>
                <c:pt idx="1197">
                  <c:v>1.986658771461658E-10</c:v>
                </c:pt>
                <c:pt idx="1199">
                  <c:v>1.110491567857477E-11</c:v>
                </c:pt>
                <c:pt idx="1200">
                  <c:v>5.2256090586755889E-11</c:v>
                </c:pt>
                <c:pt idx="1201">
                  <c:v>7.5953620038889731E-11</c:v>
                </c:pt>
                <c:pt idx="1202">
                  <c:v>4.9068024260679315E-11</c:v>
                </c:pt>
                <c:pt idx="1203">
                  <c:v>1.1275687216440036E-11</c:v>
                </c:pt>
                <c:pt idx="1204">
                  <c:v>2.9598678943154914E-11</c:v>
                </c:pt>
                <c:pt idx="1205">
                  <c:v>2.4014251083406678E-9</c:v>
                </c:pt>
                <c:pt idx="1206">
                  <c:v>1.6297760430566884E-9</c:v>
                </c:pt>
                <c:pt idx="1207">
                  <c:v>9.9782206717756038E-10</c:v>
                </c:pt>
                <c:pt idx="1208">
                  <c:v>1.5675635746692871E-11</c:v>
                </c:pt>
                <c:pt idx="1209">
                  <c:v>1.3828324564413719E-11</c:v>
                </c:pt>
                <c:pt idx="1210">
                  <c:v>7.7481628159671976E-10</c:v>
                </c:pt>
                <c:pt idx="1212">
                  <c:v>2.7153170949458494E-12</c:v>
                </c:pt>
                <c:pt idx="1213">
                  <c:v>1.1506824507225033E-11</c:v>
                </c:pt>
                <c:pt idx="1214">
                  <c:v>1.5298846219833256E-10</c:v>
                </c:pt>
                <c:pt idx="1215">
                  <c:v>3.5885229900357065E-10</c:v>
                </c:pt>
                <c:pt idx="1216">
                  <c:v>2.178578180004348E-9</c:v>
                </c:pt>
                <c:pt idx="1217">
                  <c:v>2.5323830492966229E-10</c:v>
                </c:pt>
                <c:pt idx="1218">
                  <c:v>5.2879853485963868E-11</c:v>
                </c:pt>
                <c:pt idx="1219">
                  <c:v>3.6279023218575628E-11</c:v>
                </c:pt>
                <c:pt idx="1220">
                  <c:v>2.9463873678308286E-10</c:v>
                </c:pt>
                <c:pt idx="1221">
                  <c:v>2.7652702519158772E-11</c:v>
                </c:pt>
                <c:pt idx="1222">
                  <c:v>1.1440402321857697E-9</c:v>
                </c:pt>
                <c:pt idx="1223">
                  <c:v>2.3656425140112285E-11</c:v>
                </c:pt>
                <c:pt idx="1224">
                  <c:v>3.5720540718289433E-10</c:v>
                </c:pt>
                <c:pt idx="1231">
                  <c:v>9.970774238438588E-11</c:v>
                </c:pt>
                <c:pt idx="1232">
                  <c:v>1.5165902563320657E-10</c:v>
                </c:pt>
                <c:pt idx="1233">
                  <c:v>1.0648399672118813E-9</c:v>
                </c:pt>
                <c:pt idx="1234">
                  <c:v>2.5625957114898711E-11</c:v>
                </c:pt>
                <c:pt idx="1235">
                  <c:v>4.3783042306861972E-11</c:v>
                </c:pt>
                <c:pt idx="1236">
                  <c:v>7.0561806588128521E-10</c:v>
                </c:pt>
                <c:pt idx="1237">
                  <c:v>5.8045444291942356E-11</c:v>
                </c:pt>
                <c:pt idx="1238">
                  <c:v>2.2605882324908022E-11</c:v>
                </c:pt>
                <c:pt idx="1239">
                  <c:v>2.9979166865238643E-11</c:v>
                </c:pt>
                <c:pt idx="1240">
                  <c:v>5.0473414445843595E-12</c:v>
                </c:pt>
                <c:pt idx="1241">
                  <c:v>2.5962982687737874E-11</c:v>
                </c:pt>
                <c:pt idx="1242">
                  <c:v>1.2028372698158759E-11</c:v>
                </c:pt>
                <c:pt idx="1243">
                  <c:v>1.7883453588267804E-11</c:v>
                </c:pt>
                <c:pt idx="1244">
                  <c:v>1.7188353857689573E-11</c:v>
                </c:pt>
                <c:pt idx="1245">
                  <c:v>2.6551151635594574E-11</c:v>
                </c:pt>
                <c:pt idx="1246">
                  <c:v>2.2040896606174402E-11</c:v>
                </c:pt>
                <c:pt idx="1247">
                  <c:v>1.1735876796675678E-10</c:v>
                </c:pt>
                <c:pt idx="1248">
                  <c:v>1.0150481496308365E-10</c:v>
                </c:pt>
                <c:pt idx="1249">
                  <c:v>4.1577905181287914E-11</c:v>
                </c:pt>
                <c:pt idx="1250">
                  <c:v>3.08054479297731E-11</c:v>
                </c:pt>
                <c:pt idx="1251">
                  <c:v>1.2296469119740421E-11</c:v>
                </c:pt>
                <c:pt idx="1252">
                  <c:v>4.3713790476826946E-11</c:v>
                </c:pt>
                <c:pt idx="1253">
                  <c:v>5.1849515326547524E-11</c:v>
                </c:pt>
                <c:pt idx="1254">
                  <c:v>1.0398040654746061E-9</c:v>
                </c:pt>
                <c:pt idx="1255">
                  <c:v>2.8465331789241411E-11</c:v>
                </c:pt>
                <c:pt idx="1256">
                  <c:v>1.2259807846277258E-11</c:v>
                </c:pt>
                <c:pt idx="1257">
                  <c:v>2.4457065652522457E-10</c:v>
                </c:pt>
                <c:pt idx="1258">
                  <c:v>4.3334270591076735E-10</c:v>
                </c:pt>
                <c:pt idx="1259">
                  <c:v>5.820579082313589E-12</c:v>
                </c:pt>
                <c:pt idx="1260">
                  <c:v>3.0846974206349768E-11</c:v>
                </c:pt>
                <c:pt idx="1261">
                  <c:v>7.6264880952382259E-11</c:v>
                </c:pt>
                <c:pt idx="1262">
                  <c:v>2.3790460940180816E-11</c:v>
                </c:pt>
                <c:pt idx="1263">
                  <c:v>9.388066008362448E-11</c:v>
                </c:pt>
                <c:pt idx="1264">
                  <c:v>3.0580019571213104E-11</c:v>
                </c:pt>
                <c:pt idx="1265">
                  <c:v>3.1292891456022514E-10</c:v>
                </c:pt>
                <c:pt idx="1266">
                  <c:v>5.7569865416143314E-12</c:v>
                </c:pt>
                <c:pt idx="1267">
                  <c:v>2.2425008459148711E-11</c:v>
                </c:pt>
                <c:pt idx="1268">
                  <c:v>1.7222111022151298E-10</c:v>
                </c:pt>
                <c:pt idx="1269">
                  <c:v>1.1876331422280837E-9</c:v>
                </c:pt>
                <c:pt idx="1270">
                  <c:v>2.6030487088083677E-10</c:v>
                </c:pt>
                <c:pt idx="1271">
                  <c:v>1.9571708954465495E-9</c:v>
                </c:pt>
                <c:pt idx="1272">
                  <c:v>4.378502802241875E-11</c:v>
                </c:pt>
                <c:pt idx="1273">
                  <c:v>1.839020819830495E-11</c:v>
                </c:pt>
                <c:pt idx="1274">
                  <c:v>9.3288916847764979E-11</c:v>
                </c:pt>
                <c:pt idx="1275">
                  <c:v>2.284069318947271E-11</c:v>
                </c:pt>
                <c:pt idx="1276">
                  <c:v>8.3400053376035856E-12</c:v>
                </c:pt>
                <c:pt idx="1277">
                  <c:v>2.7100053058320163E-11</c:v>
                </c:pt>
                <c:pt idx="1278">
                  <c:v>4.9136531447381331E-11</c:v>
                </c:pt>
                <c:pt idx="1279">
                  <c:v>1.2390865073010994E-11</c:v>
                </c:pt>
                <c:pt idx="1280">
                  <c:v>1.7173957419904415E-11</c:v>
                </c:pt>
                <c:pt idx="1281">
                  <c:v>1.4388991351811788E-11</c:v>
                </c:pt>
                <c:pt idx="1282">
                  <c:v>4.9861317625529955E-11</c:v>
                </c:pt>
                <c:pt idx="1283">
                  <c:v>4.7091244424111704E-11</c:v>
                </c:pt>
                <c:pt idx="1284">
                  <c:v>1.1795150406039353E-11</c:v>
                </c:pt>
                <c:pt idx="1285">
                  <c:v>6.751432892345753E-12</c:v>
                </c:pt>
                <c:pt idx="1286">
                  <c:v>1.3756044518154374E-10</c:v>
                </c:pt>
                <c:pt idx="1287">
                  <c:v>4.1203597798874454E-12</c:v>
                </c:pt>
                <c:pt idx="1288">
                  <c:v>1.0911506983364632E-11</c:v>
                </c:pt>
                <c:pt idx="1289">
                  <c:v>1.5950260208166811E-11</c:v>
                </c:pt>
                <c:pt idx="1290">
                  <c:v>7.1684331592259038E-12</c:v>
                </c:pt>
                <c:pt idx="1291">
                  <c:v>2.4473944234753382E-11</c:v>
                </c:pt>
                <c:pt idx="1292">
                  <c:v>1.7499118342293159E-11</c:v>
                </c:pt>
                <c:pt idx="1293">
                  <c:v>2.3803765234410222E-12</c:v>
                </c:pt>
                <c:pt idx="1294">
                  <c:v>4.5870029356819695E-12</c:v>
                </c:pt>
                <c:pt idx="1297">
                  <c:v>3.3389807083762899E-11</c:v>
                </c:pt>
                <c:pt idx="1299">
                  <c:v>1.4098580451663122E-10</c:v>
                </c:pt>
                <c:pt idx="1300">
                  <c:v>3.9242703686759684E-10</c:v>
                </c:pt>
                <c:pt idx="1301">
                  <c:v>5.2921801727096858E-12</c:v>
                </c:pt>
                <c:pt idx="1302">
                  <c:v>8.8478520911968768E-10</c:v>
                </c:pt>
                <c:pt idx="1303">
                  <c:v>5.9981020530711512E-12</c:v>
                </c:pt>
                <c:pt idx="1304">
                  <c:v>2.38360331122045E-11</c:v>
                </c:pt>
                <c:pt idx="1305">
                  <c:v>1.2839636788796188E-9</c:v>
                </c:pt>
                <c:pt idx="1306">
                  <c:v>1.8225890235998588E-8</c:v>
                </c:pt>
                <c:pt idx="1307">
                  <c:v>4.399352815585868E-9</c:v>
                </c:pt>
                <c:pt idx="1308">
                  <c:v>1.5227956174463558E-10</c:v>
                </c:pt>
                <c:pt idx="1309">
                  <c:v>6.3354254832438721E-11</c:v>
                </c:pt>
                <c:pt idx="1310">
                  <c:v>5.4401656245632384E-8</c:v>
                </c:pt>
                <c:pt idx="1311">
                  <c:v>1.3597187273628662E-11</c:v>
                </c:pt>
                <c:pt idx="1312">
                  <c:v>1.1914293339433646E-11</c:v>
                </c:pt>
                <c:pt idx="1313">
                  <c:v>1.467592724973657E-11</c:v>
                </c:pt>
                <c:pt idx="1314">
                  <c:v>7.1485760036601962E-12</c:v>
                </c:pt>
                <c:pt idx="1324">
                  <c:v>1.141538230584479E-11</c:v>
                </c:pt>
              </c:numCache>
            </c:numRef>
          </c:xVal>
          <c:yVal>
            <c:numRef>
              <c:f>OIB!$R$2:$R$2141</c:f>
              <c:numCache>
                <c:formatCode>0.00</c:formatCode>
                <c:ptCount val="2140"/>
                <c:pt idx="0">
                  <c:v>10.981902922174548</c:v>
                </c:pt>
                <c:pt idx="1">
                  <c:v>10.346964769619655</c:v>
                </c:pt>
                <c:pt idx="2">
                  <c:v>10.213729438102909</c:v>
                </c:pt>
                <c:pt idx="3">
                  <c:v>9.9169406634730812</c:v>
                </c:pt>
                <c:pt idx="4">
                  <c:v>9.9162572078794575</c:v>
                </c:pt>
                <c:pt idx="5">
                  <c:v>9.6432424592736936</c:v>
                </c:pt>
                <c:pt idx="6">
                  <c:v>9.6032097768357989</c:v>
                </c:pt>
                <c:pt idx="7">
                  <c:v>9.4838311111768654</c:v>
                </c:pt>
                <c:pt idx="8">
                  <c:v>9.4623761729798073</c:v>
                </c:pt>
                <c:pt idx="9">
                  <c:v>9.3474236397278592</c:v>
                </c:pt>
                <c:pt idx="10">
                  <c:v>9.3189696947105389</c:v>
                </c:pt>
                <c:pt idx="11">
                  <c:v>9.276911159660278</c:v>
                </c:pt>
                <c:pt idx="12">
                  <c:v>9.0584797334633027</c:v>
                </c:pt>
                <c:pt idx="13">
                  <c:v>9.0266557143244004</c:v>
                </c:pt>
                <c:pt idx="14">
                  <c:v>8.8642737855058389</c:v>
                </c:pt>
                <c:pt idx="16">
                  <c:v>8.6272270108124989</c:v>
                </c:pt>
                <c:pt idx="17">
                  <c:v>8.5300505149591501</c:v>
                </c:pt>
                <c:pt idx="19">
                  <c:v>8.5184353848991137</c:v>
                </c:pt>
                <c:pt idx="20">
                  <c:v>8.4638171815488779</c:v>
                </c:pt>
                <c:pt idx="21">
                  <c:v>8.4474192500634668</c:v>
                </c:pt>
                <c:pt idx="22">
                  <c:v>8.4271343613875445</c:v>
                </c:pt>
                <c:pt idx="23">
                  <c:v>8.4226946137290142</c:v>
                </c:pt>
                <c:pt idx="25">
                  <c:v>8.3683198840485602</c:v>
                </c:pt>
                <c:pt idx="26">
                  <c:v>8.2540667787018656</c:v>
                </c:pt>
                <c:pt idx="27">
                  <c:v>8.0897836549157205</c:v>
                </c:pt>
                <c:pt idx="28">
                  <c:v>8.0292908530318599</c:v>
                </c:pt>
                <c:pt idx="29">
                  <c:v>8.0292012414108189</c:v>
                </c:pt>
                <c:pt idx="31">
                  <c:v>7.9564748997086339</c:v>
                </c:pt>
                <c:pt idx="32">
                  <c:v>7.8270626168922846</c:v>
                </c:pt>
                <c:pt idx="33">
                  <c:v>7.8117645955986434</c:v>
                </c:pt>
                <c:pt idx="34">
                  <c:v>7.7961038191553387</c:v>
                </c:pt>
                <c:pt idx="35">
                  <c:v>7.6229598672506738</c:v>
                </c:pt>
                <c:pt idx="36">
                  <c:v>7.4971285997462855</c:v>
                </c:pt>
                <c:pt idx="37">
                  <c:v>6.979959837311096</c:v>
                </c:pt>
                <c:pt idx="38">
                  <c:v>6.0736552168143074</c:v>
                </c:pt>
                <c:pt idx="39">
                  <c:v>6.5500041920026923</c:v>
                </c:pt>
                <c:pt idx="40">
                  <c:v>6.5900042176026945</c:v>
                </c:pt>
                <c:pt idx="41">
                  <c:v>6.2000039680025392</c:v>
                </c:pt>
                <c:pt idx="42">
                  <c:v>6.0000038400024565</c:v>
                </c:pt>
                <c:pt idx="43">
                  <c:v>9.5000060800038906</c:v>
                </c:pt>
                <c:pt idx="44">
                  <c:v>8.9200057088036537</c:v>
                </c:pt>
                <c:pt idx="45">
                  <c:v>8.4100053824034458</c:v>
                </c:pt>
                <c:pt idx="46">
                  <c:v>8.3000053120034067</c:v>
                </c:pt>
                <c:pt idx="47">
                  <c:v>8.0400051456032937</c:v>
                </c:pt>
                <c:pt idx="48">
                  <c:v>8.0000051200032729</c:v>
                </c:pt>
                <c:pt idx="49">
                  <c:v>7.9400050816032532</c:v>
                </c:pt>
                <c:pt idx="50">
                  <c:v>7.8200050048032015</c:v>
                </c:pt>
                <c:pt idx="51">
                  <c:v>7.7200049408031628</c:v>
                </c:pt>
                <c:pt idx="52">
                  <c:v>7.6300048832031324</c:v>
                </c:pt>
                <c:pt idx="53">
                  <c:v>7.5700048448031003</c:v>
                </c:pt>
                <c:pt idx="54">
                  <c:v>7.4900047936030933</c:v>
                </c:pt>
                <c:pt idx="55">
                  <c:v>7.3800047232030224</c:v>
                </c:pt>
                <c:pt idx="56">
                  <c:v>7.3700047168030185</c:v>
                </c:pt>
                <c:pt idx="57">
                  <c:v>7.3500047040030099</c:v>
                </c:pt>
                <c:pt idx="58">
                  <c:v>7.3300046912030012</c:v>
                </c:pt>
                <c:pt idx="59">
                  <c:v>7.2800046592029775</c:v>
                </c:pt>
                <c:pt idx="60">
                  <c:v>7.2400046336029664</c:v>
                </c:pt>
                <c:pt idx="61">
                  <c:v>7.1900046016029355</c:v>
                </c:pt>
                <c:pt idx="62">
                  <c:v>7.1000045440028945</c:v>
                </c:pt>
                <c:pt idx="63">
                  <c:v>7.0400045056028837</c:v>
                </c:pt>
                <c:pt idx="64">
                  <c:v>6.770004332802773</c:v>
                </c:pt>
                <c:pt idx="65">
                  <c:v>6.3500040640025945</c:v>
                </c:pt>
                <c:pt idx="66">
                  <c:v>15.730010067206443</c:v>
                </c:pt>
                <c:pt idx="67">
                  <c:v>15.240009753606246</c:v>
                </c:pt>
                <c:pt idx="68">
                  <c:v>14.030008979205746</c:v>
                </c:pt>
                <c:pt idx="69">
                  <c:v>12.9400082816053</c:v>
                </c:pt>
                <c:pt idx="70">
                  <c:v>12.270007852805024</c:v>
                </c:pt>
                <c:pt idx="71">
                  <c:v>12.000007680004916</c:v>
                </c:pt>
                <c:pt idx="72">
                  <c:v>11.080007091204539</c:v>
                </c:pt>
                <c:pt idx="73">
                  <c:v>10.830006931204474</c:v>
                </c:pt>
                <c:pt idx="74">
                  <c:v>10.700006848004406</c:v>
                </c:pt>
                <c:pt idx="75">
                  <c:v>10.470006700804324</c:v>
                </c:pt>
                <c:pt idx="76">
                  <c:v>9.9700063808040866</c:v>
                </c:pt>
                <c:pt idx="77">
                  <c:v>9.9500063680041357</c:v>
                </c:pt>
                <c:pt idx="78">
                  <c:v>9.5500061120039881</c:v>
                </c:pt>
                <c:pt idx="79">
                  <c:v>9.0700058048037224</c:v>
                </c:pt>
                <c:pt idx="80">
                  <c:v>9.0700058048037224</c:v>
                </c:pt>
                <c:pt idx="81">
                  <c:v>8.5600054784035056</c:v>
                </c:pt>
                <c:pt idx="82">
                  <c:v>8.530005459203494</c:v>
                </c:pt>
                <c:pt idx="83">
                  <c:v>8.4100053824034458</c:v>
                </c:pt>
                <c:pt idx="84">
                  <c:v>8.4000053760034508</c:v>
                </c:pt>
                <c:pt idx="85">
                  <c:v>8.3100053184034248</c:v>
                </c:pt>
                <c:pt idx="86">
                  <c:v>8.2800052992034008</c:v>
                </c:pt>
                <c:pt idx="87">
                  <c:v>8.2400052736033729</c:v>
                </c:pt>
                <c:pt idx="88">
                  <c:v>8.2400052736033729</c:v>
                </c:pt>
                <c:pt idx="89">
                  <c:v>8.1500052160034056</c:v>
                </c:pt>
                <c:pt idx="90">
                  <c:v>8.0600051584033068</c:v>
                </c:pt>
                <c:pt idx="91">
                  <c:v>8.0400051456032937</c:v>
                </c:pt>
                <c:pt idx="92">
                  <c:v>7.9100050624032399</c:v>
                </c:pt>
                <c:pt idx="93">
                  <c:v>7.9100050624032399</c:v>
                </c:pt>
                <c:pt idx="94">
                  <c:v>7.900005056003236</c:v>
                </c:pt>
                <c:pt idx="95">
                  <c:v>7.7600049664031765</c:v>
                </c:pt>
                <c:pt idx="96">
                  <c:v>7.7600049664031765</c:v>
                </c:pt>
                <c:pt idx="97">
                  <c:v>7.7400049536031714</c:v>
                </c:pt>
                <c:pt idx="98">
                  <c:v>7.5300048192030848</c:v>
                </c:pt>
                <c:pt idx="99">
                  <c:v>6.9800044672028587</c:v>
                </c:pt>
                <c:pt idx="100">
                  <c:v>6.8800044032028183</c:v>
                </c:pt>
                <c:pt idx="101">
                  <c:v>6.3100040384025755</c:v>
                </c:pt>
                <c:pt idx="102">
                  <c:v>13.800008832005714</c:v>
                </c:pt>
                <c:pt idx="103">
                  <c:v>12.100007744004955</c:v>
                </c:pt>
                <c:pt idx="104">
                  <c:v>11.700007488004792</c:v>
                </c:pt>
                <c:pt idx="105">
                  <c:v>9.7000062080039768</c:v>
                </c:pt>
                <c:pt idx="106">
                  <c:v>9.1000058240037269</c:v>
                </c:pt>
                <c:pt idx="107">
                  <c:v>8.7000055680035633</c:v>
                </c:pt>
                <c:pt idx="108">
                  <c:v>7.900005056003236</c:v>
                </c:pt>
                <c:pt idx="109">
                  <c:v>7.6000048640031075</c:v>
                </c:pt>
                <c:pt idx="110">
                  <c:v>6.9000044160028304</c:v>
                </c:pt>
                <c:pt idx="111">
                  <c:v>6.1000039040024987</c:v>
                </c:pt>
                <c:pt idx="112">
                  <c:v>27.400017536011099</c:v>
                </c:pt>
                <c:pt idx="113">
                  <c:v>22.800014592009326</c:v>
                </c:pt>
                <c:pt idx="114">
                  <c:v>22.700014528009287</c:v>
                </c:pt>
                <c:pt idx="115">
                  <c:v>16.800010752006891</c:v>
                </c:pt>
                <c:pt idx="116">
                  <c:v>16.700010688006827</c:v>
                </c:pt>
                <c:pt idx="117">
                  <c:v>16.500010560006757</c:v>
                </c:pt>
                <c:pt idx="118">
                  <c:v>16.000010240006553</c:v>
                </c:pt>
                <c:pt idx="119">
                  <c:v>14.800009472006074</c:v>
                </c:pt>
                <c:pt idx="120">
                  <c:v>14.400009216006003</c:v>
                </c:pt>
                <c:pt idx="121">
                  <c:v>14.200009088005816</c:v>
                </c:pt>
                <c:pt idx="122">
                  <c:v>14.050008992005759</c:v>
                </c:pt>
                <c:pt idx="123">
                  <c:v>13.800008832005714</c:v>
                </c:pt>
                <c:pt idx="124">
                  <c:v>13.70000876800561</c:v>
                </c:pt>
                <c:pt idx="125">
                  <c:v>13.400008576005504</c:v>
                </c:pt>
                <c:pt idx="126">
                  <c:v>12.400007936005126</c:v>
                </c:pt>
                <c:pt idx="127">
                  <c:v>12.100007744004955</c:v>
                </c:pt>
                <c:pt idx="128">
                  <c:v>10.300006592004321</c:v>
                </c:pt>
                <c:pt idx="129">
                  <c:v>9.8700063168041279</c:v>
                </c:pt>
                <c:pt idx="130">
                  <c:v>9.5000060800038906</c:v>
                </c:pt>
                <c:pt idx="131">
                  <c:v>9.5000060800038906</c:v>
                </c:pt>
                <c:pt idx="132">
                  <c:v>8.5800054912035151</c:v>
                </c:pt>
                <c:pt idx="133">
                  <c:v>14.540009305605954</c:v>
                </c:pt>
                <c:pt idx="134">
                  <c:v>13.990008953605729</c:v>
                </c:pt>
                <c:pt idx="135">
                  <c:v>7.7400049536031714</c:v>
                </c:pt>
                <c:pt idx="136">
                  <c:v>17.700011328007246</c:v>
                </c:pt>
                <c:pt idx="137">
                  <c:v>17.600011264007211</c:v>
                </c:pt>
                <c:pt idx="138">
                  <c:v>17.500011200007169</c:v>
                </c:pt>
                <c:pt idx="139">
                  <c:v>17.200011008007046</c:v>
                </c:pt>
                <c:pt idx="140">
                  <c:v>17.100010944007003</c:v>
                </c:pt>
                <c:pt idx="141">
                  <c:v>16.000010240006553</c:v>
                </c:pt>
                <c:pt idx="142">
                  <c:v>15.500009920006352</c:v>
                </c:pt>
                <c:pt idx="143">
                  <c:v>15.400009856006399</c:v>
                </c:pt>
                <c:pt idx="144">
                  <c:v>15.100009664006183</c:v>
                </c:pt>
                <c:pt idx="145">
                  <c:v>8.780005619203596</c:v>
                </c:pt>
                <c:pt idx="146">
                  <c:v>8.1900052416033535</c:v>
                </c:pt>
                <c:pt idx="147">
                  <c:v>8.0400051456032937</c:v>
                </c:pt>
                <c:pt idx="148">
                  <c:v>7.7200049408031628</c:v>
                </c:pt>
                <c:pt idx="149">
                  <c:v>7.2700046528029763</c:v>
                </c:pt>
                <c:pt idx="150">
                  <c:v>22.800014592009326</c:v>
                </c:pt>
                <c:pt idx="151">
                  <c:v>18.700011968007658</c:v>
                </c:pt>
                <c:pt idx="152">
                  <c:v>17.210011014407048</c:v>
                </c:pt>
                <c:pt idx="153">
                  <c:v>16.840010777606899</c:v>
                </c:pt>
                <c:pt idx="154">
                  <c:v>16.56001059840678</c:v>
                </c:pt>
                <c:pt idx="155">
                  <c:v>14.670009388806022</c:v>
                </c:pt>
                <c:pt idx="156">
                  <c:v>6.9700044608028584</c:v>
                </c:pt>
                <c:pt idx="157">
                  <c:v>9.5200060928039267</c:v>
                </c:pt>
                <c:pt idx="158">
                  <c:v>8.1700052288033547</c:v>
                </c:pt>
                <c:pt idx="159">
                  <c:v>8.8100056384036733</c:v>
                </c:pt>
                <c:pt idx="160">
                  <c:v>8.8000056320036268</c:v>
                </c:pt>
                <c:pt idx="161">
                  <c:v>8.7900056256035999</c:v>
                </c:pt>
                <c:pt idx="162">
                  <c:v>8.530005459203494</c:v>
                </c:pt>
                <c:pt idx="163">
                  <c:v>8.5100054464034809</c:v>
                </c:pt>
                <c:pt idx="164">
                  <c:v>8.5100054464034809</c:v>
                </c:pt>
                <c:pt idx="165">
                  <c:v>8.4500054080034595</c:v>
                </c:pt>
                <c:pt idx="166">
                  <c:v>8.4200053888034496</c:v>
                </c:pt>
                <c:pt idx="167">
                  <c:v>7.8800050432032274</c:v>
                </c:pt>
                <c:pt idx="168">
                  <c:v>7.8100049984031985</c:v>
                </c:pt>
                <c:pt idx="169">
                  <c:v>6.8700043968028135</c:v>
                </c:pt>
                <c:pt idx="170">
                  <c:v>15.810010118406476</c:v>
                </c:pt>
                <c:pt idx="171">
                  <c:v>12.67000810880519</c:v>
                </c:pt>
                <c:pt idx="172">
                  <c:v>8.470005420803469</c:v>
                </c:pt>
                <c:pt idx="173">
                  <c:v>6.2000039680025392</c:v>
                </c:pt>
                <c:pt idx="174">
                  <c:v>6.2000039680025392</c:v>
                </c:pt>
                <c:pt idx="175">
                  <c:v>6.9600044544028519</c:v>
                </c:pt>
                <c:pt idx="176">
                  <c:v>39.760025446416279</c:v>
                </c:pt>
                <c:pt idx="177">
                  <c:v>39.480025267215872</c:v>
                </c:pt>
                <c:pt idx="178">
                  <c:v>36.820023564815074</c:v>
                </c:pt>
                <c:pt idx="179">
                  <c:v>36.180023155214485</c:v>
                </c:pt>
                <c:pt idx="180">
                  <c:v>35.300022592014344</c:v>
                </c:pt>
                <c:pt idx="181">
                  <c:v>34.050021792013894</c:v>
                </c:pt>
                <c:pt idx="182">
                  <c:v>32.20002060801319</c:v>
                </c:pt>
                <c:pt idx="183">
                  <c:v>32.100020544013155</c:v>
                </c:pt>
                <c:pt idx="184">
                  <c:v>31.900020416013064</c:v>
                </c:pt>
                <c:pt idx="185">
                  <c:v>31.600020224012944</c:v>
                </c:pt>
                <c:pt idx="186">
                  <c:v>30.100019264012328</c:v>
                </c:pt>
                <c:pt idx="187">
                  <c:v>30.100019264012328</c:v>
                </c:pt>
                <c:pt idx="188">
                  <c:v>30.000019200012289</c:v>
                </c:pt>
                <c:pt idx="189">
                  <c:v>29.300018752012118</c:v>
                </c:pt>
                <c:pt idx="190">
                  <c:v>29.100018624011931</c:v>
                </c:pt>
                <c:pt idx="191">
                  <c:v>28.800018432011797</c:v>
                </c:pt>
                <c:pt idx="192">
                  <c:v>28.700018368011751</c:v>
                </c:pt>
                <c:pt idx="193">
                  <c:v>28.500018240011673</c:v>
                </c:pt>
                <c:pt idx="194">
                  <c:v>28.300018112011635</c:v>
                </c:pt>
                <c:pt idx="195">
                  <c:v>28.300018112011635</c:v>
                </c:pt>
                <c:pt idx="196">
                  <c:v>28.200018048011547</c:v>
                </c:pt>
                <c:pt idx="197">
                  <c:v>27.700017728011346</c:v>
                </c:pt>
                <c:pt idx="198">
                  <c:v>27.500017600011262</c:v>
                </c:pt>
                <c:pt idx="199">
                  <c:v>27.370017516811213</c:v>
                </c:pt>
                <c:pt idx="200">
                  <c:v>27.300017472011181</c:v>
                </c:pt>
                <c:pt idx="201">
                  <c:v>27.1000173440111</c:v>
                </c:pt>
                <c:pt idx="202">
                  <c:v>27.1000173440111</c:v>
                </c:pt>
                <c:pt idx="203">
                  <c:v>27.000017280011029</c:v>
                </c:pt>
                <c:pt idx="204">
                  <c:v>27.000017280011029</c:v>
                </c:pt>
                <c:pt idx="205">
                  <c:v>26.800017152010991</c:v>
                </c:pt>
                <c:pt idx="206">
                  <c:v>26.800017152010991</c:v>
                </c:pt>
                <c:pt idx="207">
                  <c:v>26.800017152010991</c:v>
                </c:pt>
                <c:pt idx="208">
                  <c:v>26.800017152010991</c:v>
                </c:pt>
                <c:pt idx="209">
                  <c:v>26.700017088010927</c:v>
                </c:pt>
                <c:pt idx="210">
                  <c:v>26.700017088010927</c:v>
                </c:pt>
                <c:pt idx="211">
                  <c:v>26.700017088010927</c:v>
                </c:pt>
                <c:pt idx="212">
                  <c:v>26.600017024010931</c:v>
                </c:pt>
                <c:pt idx="213">
                  <c:v>26.600017024010931</c:v>
                </c:pt>
                <c:pt idx="214">
                  <c:v>26.600017024010931</c:v>
                </c:pt>
                <c:pt idx="215">
                  <c:v>26.000016640010649</c:v>
                </c:pt>
                <c:pt idx="216">
                  <c:v>25.900016576010589</c:v>
                </c:pt>
                <c:pt idx="217">
                  <c:v>25.70001644801053</c:v>
                </c:pt>
                <c:pt idx="218">
                  <c:v>25.70001644801053</c:v>
                </c:pt>
                <c:pt idx="219">
                  <c:v>25.500016320010445</c:v>
                </c:pt>
                <c:pt idx="220">
                  <c:v>25.400016256010389</c:v>
                </c:pt>
                <c:pt idx="221">
                  <c:v>24.900015936010199</c:v>
                </c:pt>
                <c:pt idx="222">
                  <c:v>24.900015936010199</c:v>
                </c:pt>
                <c:pt idx="223">
                  <c:v>24.700015808010118</c:v>
                </c:pt>
                <c:pt idx="224">
                  <c:v>24.600015744010204</c:v>
                </c:pt>
                <c:pt idx="225">
                  <c:v>24.600015744010204</c:v>
                </c:pt>
                <c:pt idx="226">
                  <c:v>24.500015680010033</c:v>
                </c:pt>
                <c:pt idx="227">
                  <c:v>24.400015616009988</c:v>
                </c:pt>
                <c:pt idx="228">
                  <c:v>24.300015552009953</c:v>
                </c:pt>
                <c:pt idx="229">
                  <c:v>24.100015424009982</c:v>
                </c:pt>
                <c:pt idx="230">
                  <c:v>24.100015424009982</c:v>
                </c:pt>
                <c:pt idx="231">
                  <c:v>24.100015424009982</c:v>
                </c:pt>
                <c:pt idx="232">
                  <c:v>24.100015424009982</c:v>
                </c:pt>
                <c:pt idx="233">
                  <c:v>24.100015424009982</c:v>
                </c:pt>
                <c:pt idx="234">
                  <c:v>24.100015424009982</c:v>
                </c:pt>
                <c:pt idx="235">
                  <c:v>24.100015424009982</c:v>
                </c:pt>
                <c:pt idx="236">
                  <c:v>24.100015424009982</c:v>
                </c:pt>
                <c:pt idx="237">
                  <c:v>24.000015360009833</c:v>
                </c:pt>
                <c:pt idx="238">
                  <c:v>24.000015360009833</c:v>
                </c:pt>
                <c:pt idx="239">
                  <c:v>24.000015360009833</c:v>
                </c:pt>
                <c:pt idx="240">
                  <c:v>24.000015360009833</c:v>
                </c:pt>
                <c:pt idx="241">
                  <c:v>23.900015296009784</c:v>
                </c:pt>
                <c:pt idx="242">
                  <c:v>23.900015296009784</c:v>
                </c:pt>
                <c:pt idx="243">
                  <c:v>23.900015296009784</c:v>
                </c:pt>
                <c:pt idx="244">
                  <c:v>23.900015296009784</c:v>
                </c:pt>
                <c:pt idx="245">
                  <c:v>23.800015232009727</c:v>
                </c:pt>
                <c:pt idx="246">
                  <c:v>23.700015168009731</c:v>
                </c:pt>
                <c:pt idx="247">
                  <c:v>23.600015104009731</c:v>
                </c:pt>
                <c:pt idx="248">
                  <c:v>23.300014912009541</c:v>
                </c:pt>
                <c:pt idx="249">
                  <c:v>23.100014784009495</c:v>
                </c:pt>
                <c:pt idx="250">
                  <c:v>23.100014784009495</c:v>
                </c:pt>
                <c:pt idx="251">
                  <c:v>22.900014656009379</c:v>
                </c:pt>
                <c:pt idx="252">
                  <c:v>22.900014656009379</c:v>
                </c:pt>
                <c:pt idx="253">
                  <c:v>22.900014656009379</c:v>
                </c:pt>
                <c:pt idx="254">
                  <c:v>22.800014592009326</c:v>
                </c:pt>
                <c:pt idx="255">
                  <c:v>22.700014528009287</c:v>
                </c:pt>
                <c:pt idx="256">
                  <c:v>22.700014528009287</c:v>
                </c:pt>
                <c:pt idx="257">
                  <c:v>22.600014464009291</c:v>
                </c:pt>
                <c:pt idx="258">
                  <c:v>22.600014464009291</c:v>
                </c:pt>
                <c:pt idx="259">
                  <c:v>22.400014336009129</c:v>
                </c:pt>
                <c:pt idx="260">
                  <c:v>22.300014272009129</c:v>
                </c:pt>
                <c:pt idx="261">
                  <c:v>22.100014144009055</c:v>
                </c:pt>
                <c:pt idx="262">
                  <c:v>21.600013824008848</c:v>
                </c:pt>
                <c:pt idx="263">
                  <c:v>21.400013696008763</c:v>
                </c:pt>
                <c:pt idx="264">
                  <c:v>21.400013696008763</c:v>
                </c:pt>
                <c:pt idx="265">
                  <c:v>21.200013568008693</c:v>
                </c:pt>
                <c:pt idx="266">
                  <c:v>20.900013376008562</c:v>
                </c:pt>
                <c:pt idx="267">
                  <c:v>20.900013376008562</c:v>
                </c:pt>
                <c:pt idx="268">
                  <c:v>20.800013312008531</c:v>
                </c:pt>
                <c:pt idx="269">
                  <c:v>20.800013312008531</c:v>
                </c:pt>
                <c:pt idx="270">
                  <c:v>20.300012992008313</c:v>
                </c:pt>
                <c:pt idx="271">
                  <c:v>20.200012928008274</c:v>
                </c:pt>
                <c:pt idx="272">
                  <c:v>20.000012800008189</c:v>
                </c:pt>
                <c:pt idx="273">
                  <c:v>20.000012800008189</c:v>
                </c:pt>
                <c:pt idx="274">
                  <c:v>19.900012736008129</c:v>
                </c:pt>
                <c:pt idx="275">
                  <c:v>19.900012736008129</c:v>
                </c:pt>
                <c:pt idx="276">
                  <c:v>19.900012736008129</c:v>
                </c:pt>
                <c:pt idx="277">
                  <c:v>19.70001260800807</c:v>
                </c:pt>
                <c:pt idx="278">
                  <c:v>19.500012480007989</c:v>
                </c:pt>
                <c:pt idx="279">
                  <c:v>19.400012416007929</c:v>
                </c:pt>
                <c:pt idx="280">
                  <c:v>18.900012096007689</c:v>
                </c:pt>
                <c:pt idx="281">
                  <c:v>17.900011456007327</c:v>
                </c:pt>
                <c:pt idx="282">
                  <c:v>17.570011244807187</c:v>
                </c:pt>
                <c:pt idx="283">
                  <c:v>17.200011008007046</c:v>
                </c:pt>
                <c:pt idx="284">
                  <c:v>16.800010752006891</c:v>
                </c:pt>
                <c:pt idx="285">
                  <c:v>16.200010368006634</c:v>
                </c:pt>
                <c:pt idx="286">
                  <c:v>16.000010240006553</c:v>
                </c:pt>
                <c:pt idx="287">
                  <c:v>16.000010240006553</c:v>
                </c:pt>
                <c:pt idx="288">
                  <c:v>15.000009600006146</c:v>
                </c:pt>
                <c:pt idx="289">
                  <c:v>14.800009472006074</c:v>
                </c:pt>
                <c:pt idx="290">
                  <c:v>14.70000940800602</c:v>
                </c:pt>
                <c:pt idx="291">
                  <c:v>14.590009337606038</c:v>
                </c:pt>
                <c:pt idx="292">
                  <c:v>14.500009280005974</c:v>
                </c:pt>
                <c:pt idx="293">
                  <c:v>14.30000915200587</c:v>
                </c:pt>
                <c:pt idx="294">
                  <c:v>13.800008832005714</c:v>
                </c:pt>
                <c:pt idx="295">
                  <c:v>13.400008576005504</c:v>
                </c:pt>
                <c:pt idx="296">
                  <c:v>13.400008576005504</c:v>
                </c:pt>
                <c:pt idx="297">
                  <c:v>13.100008384005365</c:v>
                </c:pt>
                <c:pt idx="298">
                  <c:v>13.100008384005365</c:v>
                </c:pt>
                <c:pt idx="299">
                  <c:v>13.000008320005325</c:v>
                </c:pt>
                <c:pt idx="300">
                  <c:v>13.000008320005325</c:v>
                </c:pt>
                <c:pt idx="301">
                  <c:v>12.900008256005348</c:v>
                </c:pt>
                <c:pt idx="302">
                  <c:v>12.800008192005254</c:v>
                </c:pt>
                <c:pt idx="303">
                  <c:v>12.600008064005149</c:v>
                </c:pt>
                <c:pt idx="304">
                  <c:v>12.500008000005121</c:v>
                </c:pt>
                <c:pt idx="305">
                  <c:v>12.400007936005126</c:v>
                </c:pt>
                <c:pt idx="306">
                  <c:v>12.200007808005006</c:v>
                </c:pt>
                <c:pt idx="307">
                  <c:v>11.500007360004709</c:v>
                </c:pt>
                <c:pt idx="308">
                  <c:v>10.950007008004524</c:v>
                </c:pt>
                <c:pt idx="309">
                  <c:v>10.700006848004406</c:v>
                </c:pt>
                <c:pt idx="310">
                  <c:v>10.500006720004302</c:v>
                </c:pt>
                <c:pt idx="311">
                  <c:v>9.8000062720040972</c:v>
                </c:pt>
                <c:pt idx="312">
                  <c:v>9.5300060992039626</c:v>
                </c:pt>
                <c:pt idx="313">
                  <c:v>9.4600060544039586</c:v>
                </c:pt>
                <c:pt idx="314">
                  <c:v>9.2400059136037829</c:v>
                </c:pt>
                <c:pt idx="315">
                  <c:v>9.2300059072037719</c:v>
                </c:pt>
                <c:pt idx="316">
                  <c:v>9.1400058496037442</c:v>
                </c:pt>
                <c:pt idx="317">
                  <c:v>9.1200058368037347</c:v>
                </c:pt>
                <c:pt idx="318">
                  <c:v>9.1000058240037269</c:v>
                </c:pt>
                <c:pt idx="319">
                  <c:v>9.1000058240037269</c:v>
                </c:pt>
                <c:pt idx="320">
                  <c:v>9.0800058112037227</c:v>
                </c:pt>
                <c:pt idx="321">
                  <c:v>9.0600057984037168</c:v>
                </c:pt>
                <c:pt idx="322">
                  <c:v>9.0000057600036829</c:v>
                </c:pt>
                <c:pt idx="323">
                  <c:v>8.9900057536036826</c:v>
                </c:pt>
                <c:pt idx="324">
                  <c:v>8.9400057216036579</c:v>
                </c:pt>
                <c:pt idx="325">
                  <c:v>8.9000056960036567</c:v>
                </c:pt>
                <c:pt idx="326">
                  <c:v>8.9000056960036567</c:v>
                </c:pt>
                <c:pt idx="327">
                  <c:v>8.8900056896036528</c:v>
                </c:pt>
                <c:pt idx="328">
                  <c:v>8.8000056320036268</c:v>
                </c:pt>
                <c:pt idx="329">
                  <c:v>8.8000056320036268</c:v>
                </c:pt>
                <c:pt idx="330">
                  <c:v>8.8000056320036268</c:v>
                </c:pt>
                <c:pt idx="331">
                  <c:v>8.7300055872035589</c:v>
                </c:pt>
                <c:pt idx="332">
                  <c:v>8.7000055680035633</c:v>
                </c:pt>
                <c:pt idx="333">
                  <c:v>8.6200055168035288</c:v>
                </c:pt>
                <c:pt idx="334">
                  <c:v>8.600005504003521</c:v>
                </c:pt>
                <c:pt idx="335">
                  <c:v>8.600005504003521</c:v>
                </c:pt>
                <c:pt idx="336">
                  <c:v>8.5900054976035189</c:v>
                </c:pt>
                <c:pt idx="337">
                  <c:v>8.5000054400034699</c:v>
                </c:pt>
                <c:pt idx="338">
                  <c:v>8.5000054400034699</c:v>
                </c:pt>
                <c:pt idx="339">
                  <c:v>8.5000054400034699</c:v>
                </c:pt>
                <c:pt idx="340">
                  <c:v>8.4300053952034517</c:v>
                </c:pt>
                <c:pt idx="341">
                  <c:v>8.3000053120034067</c:v>
                </c:pt>
                <c:pt idx="342">
                  <c:v>8.3000053120034067</c:v>
                </c:pt>
                <c:pt idx="343">
                  <c:v>8.2500052800033785</c:v>
                </c:pt>
                <c:pt idx="344">
                  <c:v>8.2000052480033574</c:v>
                </c:pt>
                <c:pt idx="345">
                  <c:v>8.2000052480033574</c:v>
                </c:pt>
                <c:pt idx="346">
                  <c:v>8.1000051840033169</c:v>
                </c:pt>
                <c:pt idx="347">
                  <c:v>8.1000051840033152</c:v>
                </c:pt>
                <c:pt idx="348">
                  <c:v>8.1000051840033169</c:v>
                </c:pt>
                <c:pt idx="349">
                  <c:v>8.1000051840033169</c:v>
                </c:pt>
                <c:pt idx="350">
                  <c:v>8.0000051200032729</c:v>
                </c:pt>
                <c:pt idx="351">
                  <c:v>8.0000051200032729</c:v>
                </c:pt>
                <c:pt idx="352">
                  <c:v>8.0000051200032729</c:v>
                </c:pt>
                <c:pt idx="353">
                  <c:v>8.0000051200032729</c:v>
                </c:pt>
                <c:pt idx="354">
                  <c:v>8.0000051200032729</c:v>
                </c:pt>
                <c:pt idx="355">
                  <c:v>8.0000051200032729</c:v>
                </c:pt>
                <c:pt idx="356">
                  <c:v>7.900005056003236</c:v>
                </c:pt>
                <c:pt idx="357">
                  <c:v>7.900005056003236</c:v>
                </c:pt>
                <c:pt idx="358">
                  <c:v>7.8000049920031964</c:v>
                </c:pt>
                <c:pt idx="359">
                  <c:v>7.8000049920031964</c:v>
                </c:pt>
                <c:pt idx="360">
                  <c:v>7.8000049920031964</c:v>
                </c:pt>
                <c:pt idx="361">
                  <c:v>7.8000049920031964</c:v>
                </c:pt>
                <c:pt idx="362">
                  <c:v>7.6000048640031075</c:v>
                </c:pt>
                <c:pt idx="363">
                  <c:v>7.400004736003031</c:v>
                </c:pt>
                <c:pt idx="364">
                  <c:v>7.3000046720029745</c:v>
                </c:pt>
                <c:pt idx="365">
                  <c:v>7.2000046080029465</c:v>
                </c:pt>
                <c:pt idx="366">
                  <c:v>7.2000046080029465</c:v>
                </c:pt>
                <c:pt idx="367">
                  <c:v>7.0000044800028824</c:v>
                </c:pt>
                <c:pt idx="368">
                  <c:v>7.0000044800028824</c:v>
                </c:pt>
                <c:pt idx="369">
                  <c:v>6.6000042240026975</c:v>
                </c:pt>
                <c:pt idx="370">
                  <c:v>6.5000041600026623</c:v>
                </c:pt>
                <c:pt idx="371">
                  <c:v>45.300028992018547</c:v>
                </c:pt>
                <c:pt idx="373">
                  <c:v>40.700026048016674</c:v>
                </c:pt>
                <c:pt idx="374">
                  <c:v>38.400024576015724</c:v>
                </c:pt>
                <c:pt idx="375">
                  <c:v>38.400024576015724</c:v>
                </c:pt>
                <c:pt idx="376">
                  <c:v>37.400023936015316</c:v>
                </c:pt>
                <c:pt idx="377">
                  <c:v>37.400023936015316</c:v>
                </c:pt>
                <c:pt idx="378">
                  <c:v>35.600022784014584</c:v>
                </c:pt>
                <c:pt idx="379">
                  <c:v>34.400022016014091</c:v>
                </c:pt>
                <c:pt idx="380">
                  <c:v>34.400022016014091</c:v>
                </c:pt>
                <c:pt idx="381">
                  <c:v>34.300021952013843</c:v>
                </c:pt>
                <c:pt idx="382">
                  <c:v>30.800019712012631</c:v>
                </c:pt>
                <c:pt idx="383">
                  <c:v>30.500019520012494</c:v>
                </c:pt>
                <c:pt idx="384">
                  <c:v>30.500019520012494</c:v>
                </c:pt>
                <c:pt idx="385">
                  <c:v>29.800019072012187</c:v>
                </c:pt>
                <c:pt idx="386">
                  <c:v>28.700018368011751</c:v>
                </c:pt>
                <c:pt idx="387">
                  <c:v>27.600017664011304</c:v>
                </c:pt>
                <c:pt idx="388">
                  <c:v>26.800017152010991</c:v>
                </c:pt>
                <c:pt idx="389">
                  <c:v>26.100016704010695</c:v>
                </c:pt>
                <c:pt idx="390">
                  <c:v>25.900016576010589</c:v>
                </c:pt>
                <c:pt idx="391">
                  <c:v>23.900015296009784</c:v>
                </c:pt>
                <c:pt idx="392">
                  <c:v>23.200014848009502</c:v>
                </c:pt>
                <c:pt idx="393">
                  <c:v>19.800012672008087</c:v>
                </c:pt>
                <c:pt idx="394">
                  <c:v>19.800012672008087</c:v>
                </c:pt>
                <c:pt idx="395">
                  <c:v>19.70001260800807</c:v>
                </c:pt>
                <c:pt idx="396">
                  <c:v>19.70001260800807</c:v>
                </c:pt>
                <c:pt idx="397">
                  <c:v>19.100012224007823</c:v>
                </c:pt>
                <c:pt idx="398">
                  <c:v>19.100012224007823</c:v>
                </c:pt>
                <c:pt idx="399">
                  <c:v>18.300011712007535</c:v>
                </c:pt>
                <c:pt idx="400">
                  <c:v>18.300011712007535</c:v>
                </c:pt>
                <c:pt idx="401">
                  <c:v>17.400011136007127</c:v>
                </c:pt>
                <c:pt idx="402">
                  <c:v>15.900010176006512</c:v>
                </c:pt>
                <c:pt idx="403">
                  <c:v>15.900010176006512</c:v>
                </c:pt>
                <c:pt idx="404">
                  <c:v>15.70001004800643</c:v>
                </c:pt>
                <c:pt idx="405">
                  <c:v>14.600009344005986</c:v>
                </c:pt>
                <c:pt idx="406">
                  <c:v>12.500008000005121</c:v>
                </c:pt>
                <c:pt idx="407">
                  <c:v>27.000017280011029</c:v>
                </c:pt>
                <c:pt idx="408">
                  <c:v>26.800017152010991</c:v>
                </c:pt>
                <c:pt idx="409">
                  <c:v>24.800015872010157</c:v>
                </c:pt>
                <c:pt idx="410">
                  <c:v>24.800015872010157</c:v>
                </c:pt>
                <c:pt idx="411">
                  <c:v>23.900015296009784</c:v>
                </c:pt>
                <c:pt idx="412">
                  <c:v>23.500015040009625</c:v>
                </c:pt>
                <c:pt idx="413">
                  <c:v>23.200014848009502</c:v>
                </c:pt>
                <c:pt idx="414">
                  <c:v>23.100014784009495</c:v>
                </c:pt>
                <c:pt idx="415">
                  <c:v>23.100014784009495</c:v>
                </c:pt>
                <c:pt idx="416">
                  <c:v>21.800013952008932</c:v>
                </c:pt>
                <c:pt idx="417">
                  <c:v>21.500013760008805</c:v>
                </c:pt>
                <c:pt idx="418">
                  <c:v>21.000013440008598</c:v>
                </c:pt>
                <c:pt idx="419">
                  <c:v>20.600013184008535</c:v>
                </c:pt>
                <c:pt idx="420">
                  <c:v>20.100012864008232</c:v>
                </c:pt>
                <c:pt idx="421">
                  <c:v>20.100012864008232</c:v>
                </c:pt>
                <c:pt idx="422">
                  <c:v>20.000012800008189</c:v>
                </c:pt>
                <c:pt idx="423">
                  <c:v>20.000012800008189</c:v>
                </c:pt>
                <c:pt idx="424">
                  <c:v>19.900012736008129</c:v>
                </c:pt>
                <c:pt idx="425">
                  <c:v>19.800012672008087</c:v>
                </c:pt>
                <c:pt idx="426">
                  <c:v>19.100012224007823</c:v>
                </c:pt>
                <c:pt idx="427">
                  <c:v>18.900012096007689</c:v>
                </c:pt>
                <c:pt idx="428">
                  <c:v>18.700011968007658</c:v>
                </c:pt>
                <c:pt idx="429">
                  <c:v>18.500011840007573</c:v>
                </c:pt>
                <c:pt idx="430">
                  <c:v>18.300011712007535</c:v>
                </c:pt>
                <c:pt idx="431">
                  <c:v>18.180011635207446</c:v>
                </c:pt>
                <c:pt idx="432">
                  <c:v>18.000011520007373</c:v>
                </c:pt>
                <c:pt idx="433">
                  <c:v>17.600011264007211</c:v>
                </c:pt>
                <c:pt idx="434">
                  <c:v>17.400011136007127</c:v>
                </c:pt>
                <c:pt idx="435">
                  <c:v>17.400011136007127</c:v>
                </c:pt>
                <c:pt idx="436">
                  <c:v>17.200011008007046</c:v>
                </c:pt>
                <c:pt idx="437">
                  <c:v>17.200011008007046</c:v>
                </c:pt>
                <c:pt idx="438">
                  <c:v>16.900010816006919</c:v>
                </c:pt>
                <c:pt idx="439">
                  <c:v>16.900010816006919</c:v>
                </c:pt>
                <c:pt idx="440">
                  <c:v>16.900010816006919</c:v>
                </c:pt>
                <c:pt idx="441">
                  <c:v>16.800010752006891</c:v>
                </c:pt>
                <c:pt idx="442">
                  <c:v>16.700010688006827</c:v>
                </c:pt>
                <c:pt idx="443">
                  <c:v>16.600010624006831</c:v>
                </c:pt>
                <c:pt idx="444">
                  <c:v>16.600010624006831</c:v>
                </c:pt>
                <c:pt idx="445">
                  <c:v>16.600010624006831</c:v>
                </c:pt>
                <c:pt idx="446">
                  <c:v>16.500010560006757</c:v>
                </c:pt>
                <c:pt idx="447">
                  <c:v>16.400010496006715</c:v>
                </c:pt>
                <c:pt idx="448">
                  <c:v>16.400010496006715</c:v>
                </c:pt>
                <c:pt idx="449">
                  <c:v>16.400010496006715</c:v>
                </c:pt>
                <c:pt idx="450">
                  <c:v>16.30001043200669</c:v>
                </c:pt>
                <c:pt idx="451">
                  <c:v>16.100010304006595</c:v>
                </c:pt>
                <c:pt idx="452">
                  <c:v>16.000010240006553</c:v>
                </c:pt>
                <c:pt idx="453">
                  <c:v>15.900010176006512</c:v>
                </c:pt>
                <c:pt idx="454">
                  <c:v>15.70001004800643</c:v>
                </c:pt>
                <c:pt idx="455">
                  <c:v>15.600009984006389</c:v>
                </c:pt>
                <c:pt idx="456">
                  <c:v>15.400009856006399</c:v>
                </c:pt>
                <c:pt idx="457">
                  <c:v>14.900009536006177</c:v>
                </c:pt>
                <c:pt idx="458">
                  <c:v>14.900009536006177</c:v>
                </c:pt>
                <c:pt idx="459">
                  <c:v>14.900009536006177</c:v>
                </c:pt>
                <c:pt idx="460">
                  <c:v>14.800009472006074</c:v>
                </c:pt>
                <c:pt idx="461">
                  <c:v>14.800009472006074</c:v>
                </c:pt>
                <c:pt idx="462">
                  <c:v>14.70000940800602</c:v>
                </c:pt>
                <c:pt idx="463">
                  <c:v>14.600009344005986</c:v>
                </c:pt>
                <c:pt idx="464">
                  <c:v>14.30000915200587</c:v>
                </c:pt>
                <c:pt idx="465">
                  <c:v>14.200009088005816</c:v>
                </c:pt>
                <c:pt idx="466">
                  <c:v>14.100009024005773</c:v>
                </c:pt>
                <c:pt idx="467">
                  <c:v>14.100009024005773</c:v>
                </c:pt>
                <c:pt idx="468">
                  <c:v>14.100009024005773</c:v>
                </c:pt>
                <c:pt idx="469">
                  <c:v>14.000008960005735</c:v>
                </c:pt>
                <c:pt idx="470">
                  <c:v>14.000008960005735</c:v>
                </c:pt>
                <c:pt idx="471">
                  <c:v>13.900008896005724</c:v>
                </c:pt>
                <c:pt idx="472">
                  <c:v>13.900008896005724</c:v>
                </c:pt>
                <c:pt idx="473">
                  <c:v>13.900008896005724</c:v>
                </c:pt>
                <c:pt idx="474">
                  <c:v>13.800008832005714</c:v>
                </c:pt>
                <c:pt idx="475">
                  <c:v>13.600008704005548</c:v>
                </c:pt>
                <c:pt idx="476">
                  <c:v>13.300008512005476</c:v>
                </c:pt>
                <c:pt idx="477">
                  <c:v>13.100008384005365</c:v>
                </c:pt>
                <c:pt idx="478">
                  <c:v>13.100008384005365</c:v>
                </c:pt>
                <c:pt idx="479">
                  <c:v>13.000008320005325</c:v>
                </c:pt>
                <c:pt idx="480">
                  <c:v>13.000008320005325</c:v>
                </c:pt>
                <c:pt idx="481">
                  <c:v>12.900008256005348</c:v>
                </c:pt>
                <c:pt idx="482">
                  <c:v>12.800008192005254</c:v>
                </c:pt>
                <c:pt idx="483">
                  <c:v>12.800008192005254</c:v>
                </c:pt>
                <c:pt idx="484">
                  <c:v>12.7000081280052</c:v>
                </c:pt>
                <c:pt idx="485">
                  <c:v>12.600008064005149</c:v>
                </c:pt>
                <c:pt idx="486">
                  <c:v>12.600008064005149</c:v>
                </c:pt>
                <c:pt idx="487">
                  <c:v>12.510008006405123</c:v>
                </c:pt>
                <c:pt idx="488">
                  <c:v>12.49000799360512</c:v>
                </c:pt>
                <c:pt idx="489">
                  <c:v>12.400007936005126</c:v>
                </c:pt>
                <c:pt idx="490">
                  <c:v>12.400007936005126</c:v>
                </c:pt>
                <c:pt idx="491">
                  <c:v>12.400007936005126</c:v>
                </c:pt>
                <c:pt idx="492">
                  <c:v>12.400007936005126</c:v>
                </c:pt>
                <c:pt idx="493">
                  <c:v>12.400007936005126</c:v>
                </c:pt>
                <c:pt idx="494">
                  <c:v>12.300007872005109</c:v>
                </c:pt>
                <c:pt idx="495">
                  <c:v>12.300007872005109</c:v>
                </c:pt>
                <c:pt idx="496">
                  <c:v>12.300007872005109</c:v>
                </c:pt>
                <c:pt idx="497">
                  <c:v>12.25000784000502</c:v>
                </c:pt>
                <c:pt idx="498">
                  <c:v>12.200007808005006</c:v>
                </c:pt>
                <c:pt idx="499">
                  <c:v>12.200007808005006</c:v>
                </c:pt>
                <c:pt idx="500">
                  <c:v>12.200007808005006</c:v>
                </c:pt>
                <c:pt idx="501">
                  <c:v>12.200007808005006</c:v>
                </c:pt>
                <c:pt idx="502">
                  <c:v>12.200007808005006</c:v>
                </c:pt>
                <c:pt idx="503">
                  <c:v>12.200007808005006</c:v>
                </c:pt>
                <c:pt idx="504">
                  <c:v>12.200007808005006</c:v>
                </c:pt>
                <c:pt idx="505">
                  <c:v>12.000007680004916</c:v>
                </c:pt>
                <c:pt idx="506">
                  <c:v>11.900007616004872</c:v>
                </c:pt>
                <c:pt idx="507">
                  <c:v>11.900007616004872</c:v>
                </c:pt>
                <c:pt idx="508">
                  <c:v>11.800007552004876</c:v>
                </c:pt>
                <c:pt idx="509">
                  <c:v>11.800007552004876</c:v>
                </c:pt>
                <c:pt idx="510">
                  <c:v>11.700007488004792</c:v>
                </c:pt>
                <c:pt idx="511">
                  <c:v>11.700007488004792</c:v>
                </c:pt>
                <c:pt idx="512">
                  <c:v>11.630007443204763</c:v>
                </c:pt>
                <c:pt idx="513">
                  <c:v>11.600007424004751</c:v>
                </c:pt>
                <c:pt idx="514">
                  <c:v>11.500007360004709</c:v>
                </c:pt>
                <c:pt idx="515">
                  <c:v>11.500007360004709</c:v>
                </c:pt>
                <c:pt idx="516">
                  <c:v>11.400007296004736</c:v>
                </c:pt>
                <c:pt idx="517">
                  <c:v>11.300007232004718</c:v>
                </c:pt>
                <c:pt idx="518">
                  <c:v>11.200007168004568</c:v>
                </c:pt>
                <c:pt idx="519">
                  <c:v>11.100007104004547</c:v>
                </c:pt>
                <c:pt idx="520">
                  <c:v>11.100007104004547</c:v>
                </c:pt>
                <c:pt idx="521">
                  <c:v>11.100007104004547</c:v>
                </c:pt>
                <c:pt idx="522">
                  <c:v>11.100007104004547</c:v>
                </c:pt>
                <c:pt idx="523">
                  <c:v>11.100007104004547</c:v>
                </c:pt>
                <c:pt idx="524">
                  <c:v>11.000007040004505</c:v>
                </c:pt>
                <c:pt idx="525">
                  <c:v>11.000007040004505</c:v>
                </c:pt>
                <c:pt idx="526">
                  <c:v>11.000007040004505</c:v>
                </c:pt>
                <c:pt idx="527">
                  <c:v>11.000007040004505</c:v>
                </c:pt>
                <c:pt idx="528">
                  <c:v>11.000007040004505</c:v>
                </c:pt>
                <c:pt idx="529">
                  <c:v>10.900006976004523</c:v>
                </c:pt>
                <c:pt idx="530">
                  <c:v>10.900006976004523</c:v>
                </c:pt>
                <c:pt idx="531">
                  <c:v>10.800006912004495</c:v>
                </c:pt>
                <c:pt idx="532">
                  <c:v>10.770006892804426</c:v>
                </c:pt>
                <c:pt idx="533">
                  <c:v>10.700006848004406</c:v>
                </c:pt>
                <c:pt idx="534">
                  <c:v>10.700006848004406</c:v>
                </c:pt>
                <c:pt idx="535">
                  <c:v>10.600006784004346</c:v>
                </c:pt>
                <c:pt idx="536">
                  <c:v>10.600006784004346</c:v>
                </c:pt>
                <c:pt idx="537">
                  <c:v>10.500006720004302</c:v>
                </c:pt>
                <c:pt idx="538">
                  <c:v>10.500006720004302</c:v>
                </c:pt>
                <c:pt idx="539">
                  <c:v>10.37000663680436</c:v>
                </c:pt>
                <c:pt idx="540">
                  <c:v>10.300006592004321</c:v>
                </c:pt>
                <c:pt idx="541">
                  <c:v>10.300006592004321</c:v>
                </c:pt>
                <c:pt idx="542">
                  <c:v>10.300006592004321</c:v>
                </c:pt>
                <c:pt idx="543">
                  <c:v>10.270006572804281</c:v>
                </c:pt>
                <c:pt idx="544">
                  <c:v>10.200006528004176</c:v>
                </c:pt>
                <c:pt idx="545">
                  <c:v>10.200006528004176</c:v>
                </c:pt>
                <c:pt idx="546">
                  <c:v>10.200006528004176</c:v>
                </c:pt>
                <c:pt idx="547">
                  <c:v>10.100006464004137</c:v>
                </c:pt>
                <c:pt idx="548">
                  <c:v>10.100006464004137</c:v>
                </c:pt>
                <c:pt idx="549">
                  <c:v>10.000006400004096</c:v>
                </c:pt>
                <c:pt idx="550">
                  <c:v>10.000006400004096</c:v>
                </c:pt>
                <c:pt idx="551">
                  <c:v>9.9000063360041217</c:v>
                </c:pt>
                <c:pt idx="552">
                  <c:v>9.5600061184040008</c:v>
                </c:pt>
                <c:pt idx="553">
                  <c:v>9.4900060736038867</c:v>
                </c:pt>
                <c:pt idx="554">
                  <c:v>9.3000059520038167</c:v>
                </c:pt>
                <c:pt idx="555">
                  <c:v>9.3000059520038167</c:v>
                </c:pt>
                <c:pt idx="556">
                  <c:v>9.2000058880037656</c:v>
                </c:pt>
                <c:pt idx="557">
                  <c:v>9.2000058880037656</c:v>
                </c:pt>
                <c:pt idx="558">
                  <c:v>9.2000058880037656</c:v>
                </c:pt>
                <c:pt idx="559">
                  <c:v>9.2000058880037656</c:v>
                </c:pt>
                <c:pt idx="560">
                  <c:v>9.1000058240037269</c:v>
                </c:pt>
                <c:pt idx="561">
                  <c:v>9.0000057600036829</c:v>
                </c:pt>
                <c:pt idx="562">
                  <c:v>9.0000057600036829</c:v>
                </c:pt>
                <c:pt idx="563">
                  <c:v>9.0000057600036829</c:v>
                </c:pt>
                <c:pt idx="564">
                  <c:v>8.9000056960036567</c:v>
                </c:pt>
                <c:pt idx="565">
                  <c:v>8.8000056320036268</c:v>
                </c:pt>
                <c:pt idx="566">
                  <c:v>8.8000056320036268</c:v>
                </c:pt>
                <c:pt idx="567">
                  <c:v>8.8000056320036268</c:v>
                </c:pt>
                <c:pt idx="568">
                  <c:v>8.7000055680035633</c:v>
                </c:pt>
                <c:pt idx="569">
                  <c:v>8.600005504003521</c:v>
                </c:pt>
                <c:pt idx="570">
                  <c:v>8.600005504003521</c:v>
                </c:pt>
                <c:pt idx="571">
                  <c:v>8.600005504003521</c:v>
                </c:pt>
                <c:pt idx="572">
                  <c:v>8.600005504003521</c:v>
                </c:pt>
                <c:pt idx="573">
                  <c:v>8.600005504003521</c:v>
                </c:pt>
                <c:pt idx="574">
                  <c:v>8.5000054400034699</c:v>
                </c:pt>
                <c:pt idx="575">
                  <c:v>8.5000054400034699</c:v>
                </c:pt>
                <c:pt idx="576">
                  <c:v>8.4000053760034508</c:v>
                </c:pt>
                <c:pt idx="577">
                  <c:v>8.4000053760034508</c:v>
                </c:pt>
                <c:pt idx="578">
                  <c:v>8.4000053760034508</c:v>
                </c:pt>
                <c:pt idx="579">
                  <c:v>8.3000053120034067</c:v>
                </c:pt>
                <c:pt idx="580">
                  <c:v>8.3000053120034067</c:v>
                </c:pt>
                <c:pt idx="581">
                  <c:v>8.3000053120034067</c:v>
                </c:pt>
                <c:pt idx="582">
                  <c:v>8.3000053120034067</c:v>
                </c:pt>
                <c:pt idx="583">
                  <c:v>8.2600052864033824</c:v>
                </c:pt>
                <c:pt idx="584">
                  <c:v>8.2000052480033574</c:v>
                </c:pt>
                <c:pt idx="585">
                  <c:v>8.2000052480033574</c:v>
                </c:pt>
                <c:pt idx="586">
                  <c:v>8.2000052480033574</c:v>
                </c:pt>
                <c:pt idx="587">
                  <c:v>8.2000052480033574</c:v>
                </c:pt>
                <c:pt idx="588">
                  <c:v>8.1600052224033508</c:v>
                </c:pt>
                <c:pt idx="589">
                  <c:v>8.1000051840033169</c:v>
                </c:pt>
                <c:pt idx="590">
                  <c:v>8.0000051200032729</c:v>
                </c:pt>
                <c:pt idx="591">
                  <c:v>8.0000051200032729</c:v>
                </c:pt>
                <c:pt idx="592">
                  <c:v>7.900005056003236</c:v>
                </c:pt>
                <c:pt idx="593">
                  <c:v>7.900005056003236</c:v>
                </c:pt>
                <c:pt idx="594">
                  <c:v>7.8000049920031964</c:v>
                </c:pt>
                <c:pt idx="595">
                  <c:v>7.6000048640031075</c:v>
                </c:pt>
                <c:pt idx="596">
                  <c:v>7.400004736003031</c:v>
                </c:pt>
                <c:pt idx="597">
                  <c:v>7.3000046720029745</c:v>
                </c:pt>
                <c:pt idx="598">
                  <c:v>7.0000044800028824</c:v>
                </c:pt>
                <c:pt idx="599">
                  <c:v>6.1000039040024987</c:v>
                </c:pt>
                <c:pt idx="600">
                  <c:v>18.827350179000636</c:v>
                </c:pt>
                <c:pt idx="601">
                  <c:v>20.900013376008562</c:v>
                </c:pt>
                <c:pt idx="602">
                  <c:v>38.762093773257256</c:v>
                </c:pt>
                <c:pt idx="603">
                  <c:v>28.374066670544455</c:v>
                </c:pt>
                <c:pt idx="604">
                  <c:v>28.179571501435746</c:v>
                </c:pt>
                <c:pt idx="605">
                  <c:v>27.574720599143529</c:v>
                </c:pt>
                <c:pt idx="606">
                  <c:v>27.467335844214062</c:v>
                </c:pt>
                <c:pt idx="607">
                  <c:v>27.046032347054684</c:v>
                </c:pt>
                <c:pt idx="608">
                  <c:v>27.025712262646682</c:v>
                </c:pt>
                <c:pt idx="609">
                  <c:v>22.870518234253929</c:v>
                </c:pt>
                <c:pt idx="610">
                  <c:v>22.752196724593759</c:v>
                </c:pt>
                <c:pt idx="611">
                  <c:v>21.817269459640908</c:v>
                </c:pt>
                <c:pt idx="612">
                  <c:v>16.776989154539226</c:v>
                </c:pt>
                <c:pt idx="613">
                  <c:v>25.300016192010368</c:v>
                </c:pt>
                <c:pt idx="614">
                  <c:v>25.100016064010291</c:v>
                </c:pt>
                <c:pt idx="615">
                  <c:v>25.100016064010291</c:v>
                </c:pt>
                <c:pt idx="616">
                  <c:v>24.300015552009953</c:v>
                </c:pt>
                <c:pt idx="617">
                  <c:v>23.900015296009784</c:v>
                </c:pt>
                <c:pt idx="618">
                  <c:v>23.800015232009727</c:v>
                </c:pt>
                <c:pt idx="619">
                  <c:v>23.400014976009583</c:v>
                </c:pt>
                <c:pt idx="620">
                  <c:v>17.100010944007003</c:v>
                </c:pt>
                <c:pt idx="621">
                  <c:v>23.500015040009625</c:v>
                </c:pt>
                <c:pt idx="622">
                  <c:v>23.200014848009502</c:v>
                </c:pt>
                <c:pt idx="623">
                  <c:v>22.700014528009287</c:v>
                </c:pt>
                <c:pt idx="624">
                  <c:v>19.000012160007781</c:v>
                </c:pt>
                <c:pt idx="625">
                  <c:v>14.900009536006177</c:v>
                </c:pt>
                <c:pt idx="626">
                  <c:v>27.200017408011128</c:v>
                </c:pt>
                <c:pt idx="627">
                  <c:v>24.600015744010204</c:v>
                </c:pt>
                <c:pt idx="628">
                  <c:v>17.000010880006929</c:v>
                </c:pt>
                <c:pt idx="629">
                  <c:v>11.500007360004709</c:v>
                </c:pt>
                <c:pt idx="630">
                  <c:v>14.30000915200587</c:v>
                </c:pt>
                <c:pt idx="631">
                  <c:v>15.320009804806345</c:v>
                </c:pt>
                <c:pt idx="632">
                  <c:v>14.800009472006074</c:v>
                </c:pt>
                <c:pt idx="633">
                  <c:v>14.720009420806031</c:v>
                </c:pt>
                <c:pt idx="634">
                  <c:v>14.220009100805818</c:v>
                </c:pt>
                <c:pt idx="635">
                  <c:v>13.930008915205706</c:v>
                </c:pt>
                <c:pt idx="636">
                  <c:v>11.570007404804739</c:v>
                </c:pt>
                <c:pt idx="637">
                  <c:v>11.52000737280472</c:v>
                </c:pt>
                <c:pt idx="638">
                  <c:v>11.500007360004709</c:v>
                </c:pt>
                <c:pt idx="639">
                  <c:v>11.430007315204724</c:v>
                </c:pt>
                <c:pt idx="640">
                  <c:v>11.420007308804704</c:v>
                </c:pt>
                <c:pt idx="641">
                  <c:v>11.250007200004626</c:v>
                </c:pt>
                <c:pt idx="642">
                  <c:v>10.940007001604481</c:v>
                </c:pt>
                <c:pt idx="643">
                  <c:v>10.390006649604331</c:v>
                </c:pt>
                <c:pt idx="644">
                  <c:v>9.6200061568039548</c:v>
                </c:pt>
                <c:pt idx="645">
                  <c:v>9.1800058752037597</c:v>
                </c:pt>
                <c:pt idx="646">
                  <c:v>18.900012096007689</c:v>
                </c:pt>
                <c:pt idx="647">
                  <c:v>13.000008320005325</c:v>
                </c:pt>
                <c:pt idx="648">
                  <c:v>8.4900054336034749</c:v>
                </c:pt>
                <c:pt idx="649">
                  <c:v>8.1000051840033169</c:v>
                </c:pt>
                <c:pt idx="650">
                  <c:v>7.900005056003236</c:v>
                </c:pt>
                <c:pt idx="651">
                  <c:v>7.6000048640031075</c:v>
                </c:pt>
                <c:pt idx="652">
                  <c:v>6.6000042240026975</c:v>
                </c:pt>
                <c:pt idx="653">
                  <c:v>6.2000039680025392</c:v>
                </c:pt>
                <c:pt idx="654">
                  <c:v>18.300011712007535</c:v>
                </c:pt>
                <c:pt idx="655">
                  <c:v>18.200011648007454</c:v>
                </c:pt>
                <c:pt idx="656">
                  <c:v>18.100011584007415</c:v>
                </c:pt>
                <c:pt idx="657">
                  <c:v>17.800011392007292</c:v>
                </c:pt>
                <c:pt idx="658">
                  <c:v>16.200010368006634</c:v>
                </c:pt>
                <c:pt idx="659">
                  <c:v>8.4000053760034508</c:v>
                </c:pt>
                <c:pt idx="660">
                  <c:v>8.4000053760034508</c:v>
                </c:pt>
                <c:pt idx="661">
                  <c:v>8.2000052480033574</c:v>
                </c:pt>
                <c:pt idx="662">
                  <c:v>8.2000052480033574</c:v>
                </c:pt>
                <c:pt idx="663">
                  <c:v>8.1000051840033169</c:v>
                </c:pt>
                <c:pt idx="664">
                  <c:v>8.0000051200032729</c:v>
                </c:pt>
                <c:pt idx="665">
                  <c:v>8.0000051200032729</c:v>
                </c:pt>
                <c:pt idx="666">
                  <c:v>7.5000048000030715</c:v>
                </c:pt>
                <c:pt idx="667">
                  <c:v>6.8000043520027775</c:v>
                </c:pt>
                <c:pt idx="668">
                  <c:v>37.700024128015443</c:v>
                </c:pt>
                <c:pt idx="669">
                  <c:v>37.500024000015344</c:v>
                </c:pt>
                <c:pt idx="670">
                  <c:v>37.300023872015274</c:v>
                </c:pt>
                <c:pt idx="671">
                  <c:v>35.700022848014633</c:v>
                </c:pt>
                <c:pt idx="672">
                  <c:v>34.300021952013843</c:v>
                </c:pt>
                <c:pt idx="673">
                  <c:v>30.100019264012328</c:v>
                </c:pt>
                <c:pt idx="674">
                  <c:v>26.20001676801073</c:v>
                </c:pt>
                <c:pt idx="675">
                  <c:v>26.20001676801073</c:v>
                </c:pt>
                <c:pt idx="676">
                  <c:v>25.400016256010389</c:v>
                </c:pt>
                <c:pt idx="677">
                  <c:v>25.300016192010368</c:v>
                </c:pt>
                <c:pt idx="678">
                  <c:v>25.200016128010315</c:v>
                </c:pt>
                <c:pt idx="679">
                  <c:v>24.20001548800991</c:v>
                </c:pt>
                <c:pt idx="680">
                  <c:v>24.20001548800991</c:v>
                </c:pt>
                <c:pt idx="681">
                  <c:v>24.100015424009982</c:v>
                </c:pt>
                <c:pt idx="682">
                  <c:v>23.900015296009784</c:v>
                </c:pt>
                <c:pt idx="683">
                  <c:v>23.900015296009784</c:v>
                </c:pt>
                <c:pt idx="684">
                  <c:v>23.600015104009731</c:v>
                </c:pt>
                <c:pt idx="685">
                  <c:v>23.000014720009435</c:v>
                </c:pt>
                <c:pt idx="686">
                  <c:v>22.300014272009129</c:v>
                </c:pt>
                <c:pt idx="687">
                  <c:v>22.200014208009087</c:v>
                </c:pt>
                <c:pt idx="688">
                  <c:v>21.900014016008967</c:v>
                </c:pt>
                <c:pt idx="689">
                  <c:v>21.600013824008848</c:v>
                </c:pt>
                <c:pt idx="690">
                  <c:v>21.400013696008763</c:v>
                </c:pt>
                <c:pt idx="691">
                  <c:v>21.300013632008724</c:v>
                </c:pt>
                <c:pt idx="692">
                  <c:v>21.100013504008643</c:v>
                </c:pt>
                <c:pt idx="693">
                  <c:v>21.000013440008598</c:v>
                </c:pt>
                <c:pt idx="694">
                  <c:v>20.900013376008562</c:v>
                </c:pt>
                <c:pt idx="695">
                  <c:v>20.900013376008562</c:v>
                </c:pt>
                <c:pt idx="696">
                  <c:v>20.800013312008531</c:v>
                </c:pt>
                <c:pt idx="697">
                  <c:v>20.800013312008531</c:v>
                </c:pt>
                <c:pt idx="698">
                  <c:v>20.700013248008478</c:v>
                </c:pt>
                <c:pt idx="699">
                  <c:v>20.700013248008478</c:v>
                </c:pt>
                <c:pt idx="700">
                  <c:v>20.370013036808327</c:v>
                </c:pt>
                <c:pt idx="701">
                  <c:v>20.200012928008274</c:v>
                </c:pt>
                <c:pt idx="702">
                  <c:v>20.200012928008274</c:v>
                </c:pt>
                <c:pt idx="703">
                  <c:v>20.200012928008274</c:v>
                </c:pt>
                <c:pt idx="704">
                  <c:v>20.100012864008232</c:v>
                </c:pt>
                <c:pt idx="705">
                  <c:v>20.000012800008189</c:v>
                </c:pt>
                <c:pt idx="706">
                  <c:v>20.000012800008189</c:v>
                </c:pt>
                <c:pt idx="707">
                  <c:v>20.000012800008189</c:v>
                </c:pt>
                <c:pt idx="708">
                  <c:v>19.70001260800807</c:v>
                </c:pt>
                <c:pt idx="709">
                  <c:v>19.70001260800807</c:v>
                </c:pt>
                <c:pt idx="710">
                  <c:v>19.580012531207824</c:v>
                </c:pt>
                <c:pt idx="711">
                  <c:v>19.530012499207999</c:v>
                </c:pt>
                <c:pt idx="712">
                  <c:v>18.800012032007686</c:v>
                </c:pt>
                <c:pt idx="713">
                  <c:v>18.800012032007686</c:v>
                </c:pt>
                <c:pt idx="714">
                  <c:v>18.300011712007535</c:v>
                </c:pt>
                <c:pt idx="715">
                  <c:v>18.000011520007373</c:v>
                </c:pt>
                <c:pt idx="716">
                  <c:v>18.000011520007373</c:v>
                </c:pt>
                <c:pt idx="717">
                  <c:v>18.000011520007373</c:v>
                </c:pt>
                <c:pt idx="718">
                  <c:v>17.900011456007327</c:v>
                </c:pt>
                <c:pt idx="719">
                  <c:v>17.800011392007292</c:v>
                </c:pt>
                <c:pt idx="720">
                  <c:v>17.800011392007292</c:v>
                </c:pt>
                <c:pt idx="721">
                  <c:v>17.800011392007292</c:v>
                </c:pt>
                <c:pt idx="722">
                  <c:v>17.700011328007246</c:v>
                </c:pt>
                <c:pt idx="723">
                  <c:v>17.600011264007211</c:v>
                </c:pt>
                <c:pt idx="724">
                  <c:v>17.600011264007211</c:v>
                </c:pt>
                <c:pt idx="725">
                  <c:v>17.570011244807187</c:v>
                </c:pt>
                <c:pt idx="726">
                  <c:v>17.529494074960759</c:v>
                </c:pt>
                <c:pt idx="727">
                  <c:v>17.480011187207129</c:v>
                </c:pt>
                <c:pt idx="728">
                  <c:v>17.300011072007088</c:v>
                </c:pt>
                <c:pt idx="729">
                  <c:v>17.300011072007088</c:v>
                </c:pt>
                <c:pt idx="730">
                  <c:v>17.286792907505244</c:v>
                </c:pt>
                <c:pt idx="731">
                  <c:v>17.100010944007003</c:v>
                </c:pt>
                <c:pt idx="732">
                  <c:v>17.000010880006929</c:v>
                </c:pt>
                <c:pt idx="733">
                  <c:v>17.000010880006929</c:v>
                </c:pt>
                <c:pt idx="734">
                  <c:v>17.000010880006929</c:v>
                </c:pt>
                <c:pt idx="735">
                  <c:v>16.900010816006919</c:v>
                </c:pt>
                <c:pt idx="736">
                  <c:v>16.900010816006919</c:v>
                </c:pt>
                <c:pt idx="737">
                  <c:v>16.800010752006891</c:v>
                </c:pt>
                <c:pt idx="738">
                  <c:v>16.800010752006891</c:v>
                </c:pt>
                <c:pt idx="741">
                  <c:v>16.800010752006891</c:v>
                </c:pt>
                <c:pt idx="742">
                  <c:v>16.800010752006891</c:v>
                </c:pt>
                <c:pt idx="743">
                  <c:v>16.800010752006891</c:v>
                </c:pt>
                <c:pt idx="745">
                  <c:v>16.790010745606875</c:v>
                </c:pt>
                <c:pt idx="746">
                  <c:v>16.600010624006831</c:v>
                </c:pt>
                <c:pt idx="747">
                  <c:v>16.600010624006831</c:v>
                </c:pt>
                <c:pt idx="748">
                  <c:v>16.600010624006831</c:v>
                </c:pt>
                <c:pt idx="749">
                  <c:v>16.600010624006831</c:v>
                </c:pt>
                <c:pt idx="750">
                  <c:v>16.56001059840678</c:v>
                </c:pt>
                <c:pt idx="751">
                  <c:v>16.504554667050389</c:v>
                </c:pt>
                <c:pt idx="752">
                  <c:v>16.380010483206707</c:v>
                </c:pt>
                <c:pt idx="753">
                  <c:v>16.380010483206707</c:v>
                </c:pt>
                <c:pt idx="754">
                  <c:v>16.360010470406703</c:v>
                </c:pt>
                <c:pt idx="755">
                  <c:v>16.100010304006595</c:v>
                </c:pt>
                <c:pt idx="756">
                  <c:v>16.000010240006553</c:v>
                </c:pt>
                <c:pt idx="757">
                  <c:v>16.000010240006553</c:v>
                </c:pt>
                <c:pt idx="758">
                  <c:v>16.000010240006553</c:v>
                </c:pt>
                <c:pt idx="759">
                  <c:v>16.000010240006553</c:v>
                </c:pt>
                <c:pt idx="760">
                  <c:v>15.900010176006512</c:v>
                </c:pt>
                <c:pt idx="761">
                  <c:v>15.8500101440065</c:v>
                </c:pt>
                <c:pt idx="762">
                  <c:v>15.800010112006472</c:v>
                </c:pt>
                <c:pt idx="763">
                  <c:v>15.790010105606465</c:v>
                </c:pt>
                <c:pt idx="764">
                  <c:v>15.760010086406455</c:v>
                </c:pt>
                <c:pt idx="765">
                  <c:v>15.70001004800643</c:v>
                </c:pt>
                <c:pt idx="766">
                  <c:v>15.70001004800643</c:v>
                </c:pt>
                <c:pt idx="767">
                  <c:v>15.70001004800643</c:v>
                </c:pt>
                <c:pt idx="768">
                  <c:v>15.690010041606421</c:v>
                </c:pt>
                <c:pt idx="769">
                  <c:v>15.650010016006426</c:v>
                </c:pt>
                <c:pt idx="770">
                  <c:v>15.600009984006389</c:v>
                </c:pt>
                <c:pt idx="771">
                  <c:v>15.560009958406445</c:v>
                </c:pt>
                <c:pt idx="772">
                  <c:v>15.500009920006352</c:v>
                </c:pt>
                <c:pt idx="773">
                  <c:v>15.410009862406326</c:v>
                </c:pt>
                <c:pt idx="774">
                  <c:v>15.400009856006399</c:v>
                </c:pt>
                <c:pt idx="775">
                  <c:v>15.370009836806407</c:v>
                </c:pt>
                <c:pt idx="776">
                  <c:v>15.330009811206361</c:v>
                </c:pt>
                <c:pt idx="777">
                  <c:v>15.300009792006326</c:v>
                </c:pt>
                <c:pt idx="778">
                  <c:v>15.260009766406252</c:v>
                </c:pt>
                <c:pt idx="779">
                  <c:v>15.200009728006226</c:v>
                </c:pt>
                <c:pt idx="780">
                  <c:v>15.200009728006226</c:v>
                </c:pt>
                <c:pt idx="781">
                  <c:v>15.200009728006226</c:v>
                </c:pt>
                <c:pt idx="782">
                  <c:v>15.200009728006226</c:v>
                </c:pt>
                <c:pt idx="783">
                  <c:v>15.200009728006226</c:v>
                </c:pt>
                <c:pt idx="784">
                  <c:v>15.100009664006183</c:v>
                </c:pt>
                <c:pt idx="785">
                  <c:v>15.01000960640615</c:v>
                </c:pt>
                <c:pt idx="786">
                  <c:v>15.000009600006146</c:v>
                </c:pt>
                <c:pt idx="787">
                  <c:v>15.000009600006146</c:v>
                </c:pt>
                <c:pt idx="788">
                  <c:v>14.940009561606116</c:v>
                </c:pt>
                <c:pt idx="789">
                  <c:v>14.900009536006177</c:v>
                </c:pt>
                <c:pt idx="790">
                  <c:v>14.900009536006177</c:v>
                </c:pt>
                <c:pt idx="791">
                  <c:v>14.800009472006074</c:v>
                </c:pt>
                <c:pt idx="792">
                  <c:v>14.800009472006074</c:v>
                </c:pt>
                <c:pt idx="793">
                  <c:v>14.800009472006074</c:v>
                </c:pt>
                <c:pt idx="794">
                  <c:v>14.800009472006074</c:v>
                </c:pt>
                <c:pt idx="795">
                  <c:v>14.70000940800602</c:v>
                </c:pt>
                <c:pt idx="796">
                  <c:v>14.70000940800602</c:v>
                </c:pt>
                <c:pt idx="797">
                  <c:v>14.70000940800602</c:v>
                </c:pt>
                <c:pt idx="798">
                  <c:v>14.70000940800602</c:v>
                </c:pt>
                <c:pt idx="799">
                  <c:v>14.600009344005986</c:v>
                </c:pt>
                <c:pt idx="800">
                  <c:v>14.600009344005986</c:v>
                </c:pt>
                <c:pt idx="801">
                  <c:v>14.600009344005986</c:v>
                </c:pt>
                <c:pt idx="802">
                  <c:v>14.600009344005986</c:v>
                </c:pt>
                <c:pt idx="803">
                  <c:v>14.600009344005986</c:v>
                </c:pt>
                <c:pt idx="804">
                  <c:v>14.500009280005974</c:v>
                </c:pt>
                <c:pt idx="805">
                  <c:v>14.400009216006003</c:v>
                </c:pt>
                <c:pt idx="806">
                  <c:v>14.30000915200587</c:v>
                </c:pt>
                <c:pt idx="807">
                  <c:v>14.30000915200587</c:v>
                </c:pt>
                <c:pt idx="808">
                  <c:v>14.30000915200587</c:v>
                </c:pt>
                <c:pt idx="809">
                  <c:v>14.30000915200587</c:v>
                </c:pt>
                <c:pt idx="810">
                  <c:v>14.200009088005816</c:v>
                </c:pt>
                <c:pt idx="811">
                  <c:v>14.200009088005816</c:v>
                </c:pt>
                <c:pt idx="812">
                  <c:v>14.200009088005816</c:v>
                </c:pt>
                <c:pt idx="813">
                  <c:v>14.150009056005826</c:v>
                </c:pt>
                <c:pt idx="814">
                  <c:v>14.100009024005773</c:v>
                </c:pt>
                <c:pt idx="815">
                  <c:v>14.100009024005773</c:v>
                </c:pt>
                <c:pt idx="816">
                  <c:v>14.090009017605825</c:v>
                </c:pt>
                <c:pt idx="817">
                  <c:v>14.000008960005735</c:v>
                </c:pt>
                <c:pt idx="819">
                  <c:v>13.9100089024057</c:v>
                </c:pt>
                <c:pt idx="820">
                  <c:v>13.900008896005724</c:v>
                </c:pt>
                <c:pt idx="821">
                  <c:v>13.900008896005724</c:v>
                </c:pt>
                <c:pt idx="822">
                  <c:v>13.900008896005724</c:v>
                </c:pt>
                <c:pt idx="823">
                  <c:v>13.900008896005724</c:v>
                </c:pt>
                <c:pt idx="824">
                  <c:v>13.900008896005724</c:v>
                </c:pt>
                <c:pt idx="825">
                  <c:v>13.900008896005724</c:v>
                </c:pt>
                <c:pt idx="826">
                  <c:v>13.900008896005724</c:v>
                </c:pt>
                <c:pt idx="827">
                  <c:v>13.810008838405727</c:v>
                </c:pt>
                <c:pt idx="828">
                  <c:v>13.800008832005714</c:v>
                </c:pt>
                <c:pt idx="829">
                  <c:v>13.800008832005714</c:v>
                </c:pt>
                <c:pt idx="830">
                  <c:v>13.780008819205674</c:v>
                </c:pt>
                <c:pt idx="833">
                  <c:v>13.70000876800561</c:v>
                </c:pt>
                <c:pt idx="834">
                  <c:v>13.70000876800561</c:v>
                </c:pt>
                <c:pt idx="835">
                  <c:v>13.690008761605608</c:v>
                </c:pt>
                <c:pt idx="836">
                  <c:v>13.600008704005548</c:v>
                </c:pt>
                <c:pt idx="837">
                  <c:v>13.600008704005548</c:v>
                </c:pt>
                <c:pt idx="838">
                  <c:v>13.600008704005548</c:v>
                </c:pt>
                <c:pt idx="839">
                  <c:v>13.560008678405554</c:v>
                </c:pt>
                <c:pt idx="840">
                  <c:v>13.500008640005531</c:v>
                </c:pt>
                <c:pt idx="841">
                  <c:v>13.400008576005504</c:v>
                </c:pt>
                <c:pt idx="842">
                  <c:v>13.400008576005504</c:v>
                </c:pt>
                <c:pt idx="843">
                  <c:v>13.400008576005504</c:v>
                </c:pt>
                <c:pt idx="844">
                  <c:v>13.400008576005504</c:v>
                </c:pt>
                <c:pt idx="845">
                  <c:v>13.400008576005504</c:v>
                </c:pt>
                <c:pt idx="846">
                  <c:v>13.380008563205482</c:v>
                </c:pt>
                <c:pt idx="847">
                  <c:v>13.300008512005476</c:v>
                </c:pt>
                <c:pt idx="848">
                  <c:v>13.200008448005399</c:v>
                </c:pt>
                <c:pt idx="849">
                  <c:v>13.100008384005365</c:v>
                </c:pt>
                <c:pt idx="850">
                  <c:v>13.100008384005365</c:v>
                </c:pt>
                <c:pt idx="851">
                  <c:v>13.100008384005365</c:v>
                </c:pt>
                <c:pt idx="852">
                  <c:v>13.100008384005365</c:v>
                </c:pt>
                <c:pt idx="853">
                  <c:v>13.100008384005365</c:v>
                </c:pt>
                <c:pt idx="854">
                  <c:v>13.000008320005325</c:v>
                </c:pt>
                <c:pt idx="855">
                  <c:v>12.984360467660299</c:v>
                </c:pt>
                <c:pt idx="856">
                  <c:v>12.800008192005254</c:v>
                </c:pt>
                <c:pt idx="857">
                  <c:v>12.800008192005254</c:v>
                </c:pt>
                <c:pt idx="858">
                  <c:v>12.800008192005254</c:v>
                </c:pt>
                <c:pt idx="859">
                  <c:v>12.800008192005254</c:v>
                </c:pt>
                <c:pt idx="860">
                  <c:v>12.800008192005254</c:v>
                </c:pt>
                <c:pt idx="861">
                  <c:v>12.740008153605217</c:v>
                </c:pt>
                <c:pt idx="862">
                  <c:v>12.720008140805211</c:v>
                </c:pt>
                <c:pt idx="863">
                  <c:v>12.7000081280052</c:v>
                </c:pt>
                <c:pt idx="864">
                  <c:v>12.7000081280052</c:v>
                </c:pt>
                <c:pt idx="865">
                  <c:v>12.7000081280052</c:v>
                </c:pt>
                <c:pt idx="866">
                  <c:v>12.7000081280052</c:v>
                </c:pt>
                <c:pt idx="867">
                  <c:v>12.7000081280052</c:v>
                </c:pt>
                <c:pt idx="868">
                  <c:v>12.7000081280052</c:v>
                </c:pt>
                <c:pt idx="869">
                  <c:v>12.7000081280052</c:v>
                </c:pt>
                <c:pt idx="870">
                  <c:v>12.630008083205148</c:v>
                </c:pt>
                <c:pt idx="871">
                  <c:v>12.600008064005149</c:v>
                </c:pt>
                <c:pt idx="872">
                  <c:v>12.600008064005149</c:v>
                </c:pt>
                <c:pt idx="873">
                  <c:v>12.500008000005121</c:v>
                </c:pt>
                <c:pt idx="874">
                  <c:v>12.400007936005126</c:v>
                </c:pt>
                <c:pt idx="875">
                  <c:v>12.400007936005126</c:v>
                </c:pt>
                <c:pt idx="876">
                  <c:v>12.400007936005126</c:v>
                </c:pt>
                <c:pt idx="877">
                  <c:v>12.340007897605076</c:v>
                </c:pt>
                <c:pt idx="878">
                  <c:v>12.300007872005109</c:v>
                </c:pt>
                <c:pt idx="879">
                  <c:v>12.300007872005109</c:v>
                </c:pt>
                <c:pt idx="880">
                  <c:v>12.300007872005109</c:v>
                </c:pt>
                <c:pt idx="881">
                  <c:v>12.200007808005006</c:v>
                </c:pt>
                <c:pt idx="882">
                  <c:v>12.200007808005006</c:v>
                </c:pt>
                <c:pt idx="883">
                  <c:v>12.200007808005006</c:v>
                </c:pt>
                <c:pt idx="884">
                  <c:v>12.000007680004916</c:v>
                </c:pt>
                <c:pt idx="885">
                  <c:v>12.000007680004916</c:v>
                </c:pt>
                <c:pt idx="886">
                  <c:v>12.000007680004916</c:v>
                </c:pt>
                <c:pt idx="887">
                  <c:v>12.000007680004916</c:v>
                </c:pt>
                <c:pt idx="888">
                  <c:v>12.000007680004916</c:v>
                </c:pt>
                <c:pt idx="889">
                  <c:v>11.900007616004872</c:v>
                </c:pt>
                <c:pt idx="890">
                  <c:v>11.900007616004872</c:v>
                </c:pt>
                <c:pt idx="891">
                  <c:v>11.780007539204824</c:v>
                </c:pt>
                <c:pt idx="892">
                  <c:v>11.740007513604807</c:v>
                </c:pt>
                <c:pt idx="893">
                  <c:v>11.700007488004792</c:v>
                </c:pt>
                <c:pt idx="894">
                  <c:v>11.680007475204786</c:v>
                </c:pt>
                <c:pt idx="895">
                  <c:v>11.65000745600477</c:v>
                </c:pt>
                <c:pt idx="896">
                  <c:v>11.65000745600477</c:v>
                </c:pt>
                <c:pt idx="897">
                  <c:v>11.630007443204763</c:v>
                </c:pt>
                <c:pt idx="898">
                  <c:v>11.600007424004751</c:v>
                </c:pt>
                <c:pt idx="899">
                  <c:v>11.600007424004751</c:v>
                </c:pt>
                <c:pt idx="900">
                  <c:v>11.600007424004751</c:v>
                </c:pt>
                <c:pt idx="901">
                  <c:v>11.560007398404776</c:v>
                </c:pt>
                <c:pt idx="902">
                  <c:v>11.490007353604724</c:v>
                </c:pt>
                <c:pt idx="903">
                  <c:v>11.470007340804704</c:v>
                </c:pt>
                <c:pt idx="904">
                  <c:v>11.400007296004736</c:v>
                </c:pt>
                <c:pt idx="905">
                  <c:v>11.340007257604714</c:v>
                </c:pt>
                <c:pt idx="906">
                  <c:v>11.300007232004718</c:v>
                </c:pt>
                <c:pt idx="907">
                  <c:v>11.300007232004718</c:v>
                </c:pt>
                <c:pt idx="908">
                  <c:v>11.240007193604605</c:v>
                </c:pt>
                <c:pt idx="909">
                  <c:v>11.210007174404593</c:v>
                </c:pt>
                <c:pt idx="910">
                  <c:v>11.200007168004568</c:v>
                </c:pt>
                <c:pt idx="911">
                  <c:v>11.200007168004568</c:v>
                </c:pt>
                <c:pt idx="912">
                  <c:v>11.200007168004568</c:v>
                </c:pt>
                <c:pt idx="913">
                  <c:v>11.15000713600457</c:v>
                </c:pt>
                <c:pt idx="914">
                  <c:v>11.110007110404551</c:v>
                </c:pt>
                <c:pt idx="915">
                  <c:v>11.060007078404556</c:v>
                </c:pt>
                <c:pt idx="916">
                  <c:v>11.01000704640451</c:v>
                </c:pt>
                <c:pt idx="917">
                  <c:v>11.000007040004505</c:v>
                </c:pt>
                <c:pt idx="918">
                  <c:v>11.000007040004505</c:v>
                </c:pt>
                <c:pt idx="919">
                  <c:v>11.000007040004505</c:v>
                </c:pt>
                <c:pt idx="920">
                  <c:v>11.000007040004505</c:v>
                </c:pt>
                <c:pt idx="921">
                  <c:v>11.000007040004505</c:v>
                </c:pt>
                <c:pt idx="922">
                  <c:v>11.000007040004505</c:v>
                </c:pt>
                <c:pt idx="923">
                  <c:v>11.000007040004505</c:v>
                </c:pt>
                <c:pt idx="924">
                  <c:v>10.960007014404553</c:v>
                </c:pt>
                <c:pt idx="925">
                  <c:v>10.890006969604476</c:v>
                </c:pt>
                <c:pt idx="926">
                  <c:v>10.850006944004509</c:v>
                </c:pt>
                <c:pt idx="927">
                  <c:v>10.760006886404422</c:v>
                </c:pt>
                <c:pt idx="928">
                  <c:v>10.600006784004346</c:v>
                </c:pt>
                <c:pt idx="929">
                  <c:v>10.570006764804329</c:v>
                </c:pt>
                <c:pt idx="930">
                  <c:v>10.54000674560432</c:v>
                </c:pt>
                <c:pt idx="931">
                  <c:v>10.520006732804324</c:v>
                </c:pt>
                <c:pt idx="932">
                  <c:v>10.500006720004302</c:v>
                </c:pt>
                <c:pt idx="933">
                  <c:v>10.500006720004302</c:v>
                </c:pt>
                <c:pt idx="934">
                  <c:v>10.450006688004365</c:v>
                </c:pt>
                <c:pt idx="935">
                  <c:v>10.300006592004321</c:v>
                </c:pt>
                <c:pt idx="936">
                  <c:v>10.100006464004137</c:v>
                </c:pt>
                <c:pt idx="937">
                  <c:v>10.100006464004137</c:v>
                </c:pt>
                <c:pt idx="938">
                  <c:v>9.9000063360041217</c:v>
                </c:pt>
                <c:pt idx="939">
                  <c:v>9.8000062720040972</c:v>
                </c:pt>
                <c:pt idx="940">
                  <c:v>9.8000062720040972</c:v>
                </c:pt>
                <c:pt idx="941">
                  <c:v>9.8000062720040972</c:v>
                </c:pt>
                <c:pt idx="942">
                  <c:v>9.7500062400040068</c:v>
                </c:pt>
                <c:pt idx="943">
                  <c:v>9.7000062080039768</c:v>
                </c:pt>
                <c:pt idx="944">
                  <c:v>9.4700060608038807</c:v>
                </c:pt>
                <c:pt idx="945">
                  <c:v>9.4400060416038656</c:v>
                </c:pt>
                <c:pt idx="946">
                  <c:v>9.4000060160038768</c:v>
                </c:pt>
                <c:pt idx="947">
                  <c:v>9.4000060160038768</c:v>
                </c:pt>
                <c:pt idx="948">
                  <c:v>9.3000059520038167</c:v>
                </c:pt>
                <c:pt idx="949">
                  <c:v>9.220005900803768</c:v>
                </c:pt>
                <c:pt idx="950">
                  <c:v>9.1000058240037269</c:v>
                </c:pt>
                <c:pt idx="951">
                  <c:v>9.0000057600036829</c:v>
                </c:pt>
                <c:pt idx="952">
                  <c:v>8.9200057088036537</c:v>
                </c:pt>
                <c:pt idx="953">
                  <c:v>8.9000056960036567</c:v>
                </c:pt>
                <c:pt idx="954">
                  <c:v>8.9000056960036567</c:v>
                </c:pt>
                <c:pt idx="955">
                  <c:v>8.9000056960036567</c:v>
                </c:pt>
                <c:pt idx="956">
                  <c:v>8.8500056640036266</c:v>
                </c:pt>
                <c:pt idx="957">
                  <c:v>8.8000056320036268</c:v>
                </c:pt>
                <c:pt idx="958">
                  <c:v>8.7000055680035633</c:v>
                </c:pt>
                <c:pt idx="959">
                  <c:v>8.6700055488035517</c:v>
                </c:pt>
                <c:pt idx="960">
                  <c:v>8.6500055360035528</c:v>
                </c:pt>
                <c:pt idx="961">
                  <c:v>8.6300055232035309</c:v>
                </c:pt>
                <c:pt idx="962">
                  <c:v>8.600005504003521</c:v>
                </c:pt>
                <c:pt idx="963">
                  <c:v>8.600005504003521</c:v>
                </c:pt>
                <c:pt idx="964">
                  <c:v>8.600005504003521</c:v>
                </c:pt>
                <c:pt idx="965">
                  <c:v>8.5000054400034699</c:v>
                </c:pt>
                <c:pt idx="966">
                  <c:v>8.5000054400034699</c:v>
                </c:pt>
                <c:pt idx="967">
                  <c:v>8.4400054016034485</c:v>
                </c:pt>
                <c:pt idx="968">
                  <c:v>8.4000053760034508</c:v>
                </c:pt>
                <c:pt idx="969">
                  <c:v>8.4000053760034508</c:v>
                </c:pt>
                <c:pt idx="970">
                  <c:v>8.4000053760034508</c:v>
                </c:pt>
                <c:pt idx="971">
                  <c:v>8.4000053760034508</c:v>
                </c:pt>
                <c:pt idx="972">
                  <c:v>8.4000053760034508</c:v>
                </c:pt>
                <c:pt idx="973">
                  <c:v>8.3000053120034067</c:v>
                </c:pt>
                <c:pt idx="974">
                  <c:v>8.2100052544033648</c:v>
                </c:pt>
                <c:pt idx="975">
                  <c:v>8.2000052480033574</c:v>
                </c:pt>
                <c:pt idx="976">
                  <c:v>8.1600052224033508</c:v>
                </c:pt>
                <c:pt idx="977">
                  <c:v>8.0000051200032729</c:v>
                </c:pt>
                <c:pt idx="978">
                  <c:v>8.0000051200032729</c:v>
                </c:pt>
                <c:pt idx="979">
                  <c:v>8.0000051200032729</c:v>
                </c:pt>
                <c:pt idx="980">
                  <c:v>7.9900051136032824</c:v>
                </c:pt>
                <c:pt idx="981">
                  <c:v>7.8800050432032274</c:v>
                </c:pt>
                <c:pt idx="982">
                  <c:v>7.8400050176032066</c:v>
                </c:pt>
                <c:pt idx="983">
                  <c:v>7.7000049280031542</c:v>
                </c:pt>
                <c:pt idx="984">
                  <c:v>7.6600049024031369</c:v>
                </c:pt>
                <c:pt idx="985">
                  <c:v>7.6000048640031075</c:v>
                </c:pt>
                <c:pt idx="986">
                  <c:v>7.5200048128030765</c:v>
                </c:pt>
                <c:pt idx="987">
                  <c:v>7.4700047808030927</c:v>
                </c:pt>
                <c:pt idx="988">
                  <c:v>7.4700047808030927</c:v>
                </c:pt>
                <c:pt idx="989">
                  <c:v>7.4200047488030387</c:v>
                </c:pt>
                <c:pt idx="990">
                  <c:v>7.4200047488030387</c:v>
                </c:pt>
                <c:pt idx="991">
                  <c:v>7.3400046976030069</c:v>
                </c:pt>
                <c:pt idx="992">
                  <c:v>7.3400046976030069</c:v>
                </c:pt>
                <c:pt idx="993">
                  <c:v>7.3300046912030012</c:v>
                </c:pt>
                <c:pt idx="994">
                  <c:v>7.2800046592029775</c:v>
                </c:pt>
                <c:pt idx="995">
                  <c:v>7.2400046336029664</c:v>
                </c:pt>
                <c:pt idx="996">
                  <c:v>7.2200046208029445</c:v>
                </c:pt>
                <c:pt idx="997">
                  <c:v>7.2000046080029465</c:v>
                </c:pt>
                <c:pt idx="998">
                  <c:v>7.2000046080029465</c:v>
                </c:pt>
                <c:pt idx="999">
                  <c:v>7.110004550402877</c:v>
                </c:pt>
                <c:pt idx="1000">
                  <c:v>7.1000045440028945</c:v>
                </c:pt>
                <c:pt idx="1001">
                  <c:v>7.1000045440028945</c:v>
                </c:pt>
                <c:pt idx="1002">
                  <c:v>7.0200044928028804</c:v>
                </c:pt>
                <c:pt idx="1003">
                  <c:v>7.0200044928028804</c:v>
                </c:pt>
                <c:pt idx="1004">
                  <c:v>6.9800044672028587</c:v>
                </c:pt>
                <c:pt idx="1005">
                  <c:v>6.9500044480028471</c:v>
                </c:pt>
                <c:pt idx="1006">
                  <c:v>6.9000044160028304</c:v>
                </c:pt>
                <c:pt idx="1007">
                  <c:v>6.8600043904028105</c:v>
                </c:pt>
                <c:pt idx="1008">
                  <c:v>6.8200043648027755</c:v>
                </c:pt>
                <c:pt idx="1009">
                  <c:v>6.8100043584027645</c:v>
                </c:pt>
                <c:pt idx="1010">
                  <c:v>6.8000043520027775</c:v>
                </c:pt>
                <c:pt idx="1011">
                  <c:v>6.8000043520027775</c:v>
                </c:pt>
                <c:pt idx="1012">
                  <c:v>6.7900043456027808</c:v>
                </c:pt>
                <c:pt idx="1013">
                  <c:v>6.2300039872025534</c:v>
                </c:pt>
                <c:pt idx="1014">
                  <c:v>20.000012800008189</c:v>
                </c:pt>
                <c:pt idx="1015">
                  <c:v>19.000012160007781</c:v>
                </c:pt>
                <c:pt idx="1016">
                  <c:v>14.200009088005816</c:v>
                </c:pt>
                <c:pt idx="1017">
                  <c:v>29.000018560011878</c:v>
                </c:pt>
                <c:pt idx="1018">
                  <c:v>20.000012800008189</c:v>
                </c:pt>
                <c:pt idx="1019">
                  <c:v>20.000012800008189</c:v>
                </c:pt>
                <c:pt idx="1020">
                  <c:v>19.000012160007781</c:v>
                </c:pt>
                <c:pt idx="1021">
                  <c:v>19.000012160007781</c:v>
                </c:pt>
                <c:pt idx="1022">
                  <c:v>17.000010880006929</c:v>
                </c:pt>
                <c:pt idx="1023">
                  <c:v>17.000010880006929</c:v>
                </c:pt>
                <c:pt idx="1024">
                  <c:v>20.000012800008189</c:v>
                </c:pt>
                <c:pt idx="1025">
                  <c:v>12.000007680004916</c:v>
                </c:pt>
                <c:pt idx="1026">
                  <c:v>16.000010240006553</c:v>
                </c:pt>
                <c:pt idx="1027">
                  <c:v>14.000008960005735</c:v>
                </c:pt>
                <c:pt idx="1028">
                  <c:v>14.000008960005735</c:v>
                </c:pt>
                <c:pt idx="1029">
                  <c:v>17.000010880006929</c:v>
                </c:pt>
                <c:pt idx="1030">
                  <c:v>15.000009600006146</c:v>
                </c:pt>
                <c:pt idx="1031">
                  <c:v>18.000011520007373</c:v>
                </c:pt>
                <c:pt idx="1032">
                  <c:v>15.000009600006146</c:v>
                </c:pt>
                <c:pt idx="1033">
                  <c:v>13.000008320005325</c:v>
                </c:pt>
                <c:pt idx="1034">
                  <c:v>25.770016492810555</c:v>
                </c:pt>
                <c:pt idx="1035">
                  <c:v>23.14001480960949</c:v>
                </c:pt>
                <c:pt idx="1036">
                  <c:v>22.870014636809369</c:v>
                </c:pt>
                <c:pt idx="1037">
                  <c:v>22.570014444809246</c:v>
                </c:pt>
                <c:pt idx="1038">
                  <c:v>20.500013120008393</c:v>
                </c:pt>
                <c:pt idx="1039">
                  <c:v>18.910012102407727</c:v>
                </c:pt>
                <c:pt idx="1040">
                  <c:v>16.56001059840678</c:v>
                </c:pt>
                <c:pt idx="1041">
                  <c:v>16.260010406406661</c:v>
                </c:pt>
                <c:pt idx="1042">
                  <c:v>17.980011507207216</c:v>
                </c:pt>
                <c:pt idx="1043">
                  <c:v>13.570008684805558</c:v>
                </c:pt>
                <c:pt idx="1044">
                  <c:v>9.7300062272039867</c:v>
                </c:pt>
                <c:pt idx="1045">
                  <c:v>10.600006784004346</c:v>
                </c:pt>
                <c:pt idx="1046">
                  <c:v>10.37000663680436</c:v>
                </c:pt>
                <c:pt idx="1047">
                  <c:v>10.050006432004126</c:v>
                </c:pt>
                <c:pt idx="1048">
                  <c:v>9.7700062528040625</c:v>
                </c:pt>
                <c:pt idx="1049">
                  <c:v>9.7400062336040047</c:v>
                </c:pt>
                <c:pt idx="1050">
                  <c:v>9.4800060672038828</c:v>
                </c:pt>
                <c:pt idx="1051">
                  <c:v>9.4400060416038656</c:v>
                </c:pt>
                <c:pt idx="1052">
                  <c:v>9.4100060224038558</c:v>
                </c:pt>
                <c:pt idx="1053">
                  <c:v>9.3600059904038346</c:v>
                </c:pt>
                <c:pt idx="1054">
                  <c:v>9.2400059136037829</c:v>
                </c:pt>
                <c:pt idx="1055">
                  <c:v>8.8100056384036733</c:v>
                </c:pt>
                <c:pt idx="1056">
                  <c:v>8.8000056320036268</c:v>
                </c:pt>
                <c:pt idx="1057">
                  <c:v>8.470005420803469</c:v>
                </c:pt>
                <c:pt idx="1058">
                  <c:v>27.300017472011181</c:v>
                </c:pt>
                <c:pt idx="1059">
                  <c:v>25.800016512010565</c:v>
                </c:pt>
                <c:pt idx="1060">
                  <c:v>17.270011052807074</c:v>
                </c:pt>
                <c:pt idx="1061">
                  <c:v>16.930010835206929</c:v>
                </c:pt>
                <c:pt idx="1062">
                  <c:v>12.730008147205215</c:v>
                </c:pt>
                <c:pt idx="1063">
                  <c:v>11.200007168004568</c:v>
                </c:pt>
                <c:pt idx="1064">
                  <c:v>12.25000784000502</c:v>
                </c:pt>
                <c:pt idx="1065">
                  <c:v>9.3200059648038174</c:v>
                </c:pt>
                <c:pt idx="1066">
                  <c:v>19.070012204807789</c:v>
                </c:pt>
                <c:pt idx="1067">
                  <c:v>18.900012096007689</c:v>
                </c:pt>
                <c:pt idx="1068">
                  <c:v>18.720011980807666</c:v>
                </c:pt>
                <c:pt idx="1069">
                  <c:v>18.560011878407586</c:v>
                </c:pt>
                <c:pt idx="1070">
                  <c:v>18.300011712007535</c:v>
                </c:pt>
                <c:pt idx="1071">
                  <c:v>18.200011648007454</c:v>
                </c:pt>
                <c:pt idx="1072">
                  <c:v>17.820011404807296</c:v>
                </c:pt>
                <c:pt idx="1073">
                  <c:v>17.690011321607248</c:v>
                </c:pt>
                <c:pt idx="1074">
                  <c:v>17.400011136007127</c:v>
                </c:pt>
                <c:pt idx="1075">
                  <c:v>15.800010112006472</c:v>
                </c:pt>
                <c:pt idx="1076">
                  <c:v>15.6100099904064</c:v>
                </c:pt>
                <c:pt idx="1077">
                  <c:v>15.400009856006399</c:v>
                </c:pt>
                <c:pt idx="1078">
                  <c:v>14.620009356806024</c:v>
                </c:pt>
                <c:pt idx="1079">
                  <c:v>14.460009254406032</c:v>
                </c:pt>
                <c:pt idx="1080">
                  <c:v>14.380009203205978</c:v>
                </c:pt>
                <c:pt idx="1081">
                  <c:v>14.30000915200587</c:v>
                </c:pt>
                <c:pt idx="1082">
                  <c:v>14.230009107205818</c:v>
                </c:pt>
                <c:pt idx="1083">
                  <c:v>13.680008755205602</c:v>
                </c:pt>
                <c:pt idx="1084">
                  <c:v>11.410007302404674</c:v>
                </c:pt>
                <c:pt idx="1085">
                  <c:v>18.000011520007373</c:v>
                </c:pt>
                <c:pt idx="1086">
                  <c:v>17.200011008007046</c:v>
                </c:pt>
                <c:pt idx="1087">
                  <c:v>17.100010944007003</c:v>
                </c:pt>
                <c:pt idx="1088">
                  <c:v>16.900010816006919</c:v>
                </c:pt>
                <c:pt idx="1089">
                  <c:v>16.700010688006827</c:v>
                </c:pt>
                <c:pt idx="1090">
                  <c:v>16.600010624006831</c:v>
                </c:pt>
                <c:pt idx="1091">
                  <c:v>16.500010560006757</c:v>
                </c:pt>
                <c:pt idx="1092">
                  <c:v>16.500010560006757</c:v>
                </c:pt>
                <c:pt idx="1093">
                  <c:v>16.400010496006715</c:v>
                </c:pt>
                <c:pt idx="1094">
                  <c:v>15.900010176006512</c:v>
                </c:pt>
                <c:pt idx="1095">
                  <c:v>15.800010112006472</c:v>
                </c:pt>
                <c:pt idx="1096">
                  <c:v>15.500009920006352</c:v>
                </c:pt>
                <c:pt idx="1097">
                  <c:v>15.300009792006326</c:v>
                </c:pt>
                <c:pt idx="1098">
                  <c:v>15.100009664006183</c:v>
                </c:pt>
                <c:pt idx="1099">
                  <c:v>14.500009280005974</c:v>
                </c:pt>
                <c:pt idx="1100">
                  <c:v>13.600008704005548</c:v>
                </c:pt>
                <c:pt idx="1101">
                  <c:v>12.900008256005348</c:v>
                </c:pt>
                <c:pt idx="1102">
                  <c:v>12.7000081280052</c:v>
                </c:pt>
                <c:pt idx="1103">
                  <c:v>12.600008064005149</c:v>
                </c:pt>
                <c:pt idx="1104">
                  <c:v>12.500008000005121</c:v>
                </c:pt>
                <c:pt idx="1105">
                  <c:v>12.400007936005126</c:v>
                </c:pt>
                <c:pt idx="1106">
                  <c:v>12.300007872005109</c:v>
                </c:pt>
                <c:pt idx="1107">
                  <c:v>11.600007424004751</c:v>
                </c:pt>
                <c:pt idx="1108">
                  <c:v>11.500007360004709</c:v>
                </c:pt>
                <c:pt idx="1109">
                  <c:v>11.500007360004709</c:v>
                </c:pt>
                <c:pt idx="1110">
                  <c:v>11.200007168004568</c:v>
                </c:pt>
                <c:pt idx="1111">
                  <c:v>9.5000060800038906</c:v>
                </c:pt>
                <c:pt idx="1112">
                  <c:v>8.8000056320036268</c:v>
                </c:pt>
                <c:pt idx="1113">
                  <c:v>8.600005504003521</c:v>
                </c:pt>
                <c:pt idx="1114">
                  <c:v>8.5000054400034699</c:v>
                </c:pt>
                <c:pt idx="1115">
                  <c:v>8.4000053760034508</c:v>
                </c:pt>
                <c:pt idx="1116">
                  <c:v>8.3000053120034067</c:v>
                </c:pt>
                <c:pt idx="1117">
                  <c:v>8.3000053120034067</c:v>
                </c:pt>
                <c:pt idx="1118">
                  <c:v>8.3000053120034067</c:v>
                </c:pt>
                <c:pt idx="1119">
                  <c:v>8.2000052480033574</c:v>
                </c:pt>
                <c:pt idx="1120">
                  <c:v>8.2000052480033574</c:v>
                </c:pt>
                <c:pt idx="1121">
                  <c:v>8.2000052480033574</c:v>
                </c:pt>
                <c:pt idx="1122">
                  <c:v>8.1000051840033169</c:v>
                </c:pt>
                <c:pt idx="1123">
                  <c:v>8.1000051840033169</c:v>
                </c:pt>
                <c:pt idx="1124">
                  <c:v>8.0000051200032729</c:v>
                </c:pt>
                <c:pt idx="1125">
                  <c:v>8.0000051200032729</c:v>
                </c:pt>
                <c:pt idx="1126">
                  <c:v>8.0000051200032729</c:v>
                </c:pt>
                <c:pt idx="1127">
                  <c:v>7.8000049920031964</c:v>
                </c:pt>
                <c:pt idx="1128">
                  <c:v>28.100017984011515</c:v>
                </c:pt>
                <c:pt idx="1129">
                  <c:v>25.000016000010227</c:v>
                </c:pt>
                <c:pt idx="1130">
                  <c:v>20.200012928008274</c:v>
                </c:pt>
                <c:pt idx="1131">
                  <c:v>17.500011200007169</c:v>
                </c:pt>
                <c:pt idx="1132">
                  <c:v>15.000009600006146</c:v>
                </c:pt>
                <c:pt idx="1133">
                  <c:v>14.30000915200587</c:v>
                </c:pt>
                <c:pt idx="1134">
                  <c:v>14.200009088005816</c:v>
                </c:pt>
                <c:pt idx="1135">
                  <c:v>13.800008832005714</c:v>
                </c:pt>
                <c:pt idx="1136">
                  <c:v>13.600008704005548</c:v>
                </c:pt>
                <c:pt idx="1137">
                  <c:v>12.300007872005109</c:v>
                </c:pt>
                <c:pt idx="1138">
                  <c:v>12.300007872005109</c:v>
                </c:pt>
                <c:pt idx="1139">
                  <c:v>11.700007488004792</c:v>
                </c:pt>
                <c:pt idx="1140">
                  <c:v>11.100007104004547</c:v>
                </c:pt>
                <c:pt idx="1141">
                  <c:v>11.100007104004547</c:v>
                </c:pt>
                <c:pt idx="1142">
                  <c:v>10.800006912004495</c:v>
                </c:pt>
                <c:pt idx="1143">
                  <c:v>10.800006912004495</c:v>
                </c:pt>
                <c:pt idx="1144">
                  <c:v>10.500006720004302</c:v>
                </c:pt>
                <c:pt idx="1145">
                  <c:v>10.300006592004321</c:v>
                </c:pt>
                <c:pt idx="1146">
                  <c:v>9.9000063360041217</c:v>
                </c:pt>
                <c:pt idx="1147">
                  <c:v>9.7000062080039768</c:v>
                </c:pt>
                <c:pt idx="1148">
                  <c:v>9.6000061440039328</c:v>
                </c:pt>
                <c:pt idx="1149">
                  <c:v>9.6000061440039328</c:v>
                </c:pt>
                <c:pt idx="1150">
                  <c:v>9.5000060800038906</c:v>
                </c:pt>
                <c:pt idx="1151">
                  <c:v>9.1000058240037269</c:v>
                </c:pt>
                <c:pt idx="1152">
                  <c:v>9.0000057600036829</c:v>
                </c:pt>
                <c:pt idx="1153">
                  <c:v>9.0000057600036829</c:v>
                </c:pt>
                <c:pt idx="1154">
                  <c:v>8.9000056960036567</c:v>
                </c:pt>
                <c:pt idx="1155">
                  <c:v>8.600005504003521</c:v>
                </c:pt>
                <c:pt idx="1156">
                  <c:v>8.3000053120034067</c:v>
                </c:pt>
                <c:pt idx="1157">
                  <c:v>7.900005056003236</c:v>
                </c:pt>
                <c:pt idx="1158">
                  <c:v>7.8000049920031964</c:v>
                </c:pt>
                <c:pt idx="1159">
                  <c:v>7.7000049280031542</c:v>
                </c:pt>
                <c:pt idx="1160">
                  <c:v>7.6000048640031075</c:v>
                </c:pt>
                <c:pt idx="1161">
                  <c:v>6.9600044544028519</c:v>
                </c:pt>
                <c:pt idx="1162">
                  <c:v>6.2500040000025603</c:v>
                </c:pt>
                <c:pt idx="1163">
                  <c:v>11.810007558404898</c:v>
                </c:pt>
                <c:pt idx="1164">
                  <c:v>11.790007545604828</c:v>
                </c:pt>
                <c:pt idx="1165">
                  <c:v>11.730007507204805</c:v>
                </c:pt>
                <c:pt idx="1166">
                  <c:v>11.590007417604754</c:v>
                </c:pt>
                <c:pt idx="1167">
                  <c:v>8.3900053696034362</c:v>
                </c:pt>
                <c:pt idx="1168">
                  <c:v>7.9300050752032494</c:v>
                </c:pt>
                <c:pt idx="1169">
                  <c:v>6.4900041536026594</c:v>
                </c:pt>
                <c:pt idx="1170">
                  <c:v>39.600025344016217</c:v>
                </c:pt>
                <c:pt idx="1171">
                  <c:v>17.000010880006929</c:v>
                </c:pt>
                <c:pt idx="1172">
                  <c:v>11.300007232004718</c:v>
                </c:pt>
                <c:pt idx="1173">
                  <c:v>10.400006656004349</c:v>
                </c:pt>
                <c:pt idx="1174">
                  <c:v>9.4900060736038867</c:v>
                </c:pt>
                <c:pt idx="1175">
                  <c:v>9.4600060544039586</c:v>
                </c:pt>
                <c:pt idx="1176">
                  <c:v>9.3000059520038167</c:v>
                </c:pt>
                <c:pt idx="1177">
                  <c:v>8.9200057088036537</c:v>
                </c:pt>
                <c:pt idx="1178">
                  <c:v>8.8200056448036168</c:v>
                </c:pt>
                <c:pt idx="1179">
                  <c:v>7.6000048640031075</c:v>
                </c:pt>
                <c:pt idx="1180">
                  <c:v>7.5200048128030765</c:v>
                </c:pt>
                <c:pt idx="1181">
                  <c:v>7.2700046528029763</c:v>
                </c:pt>
                <c:pt idx="1182">
                  <c:v>7.2600046464029395</c:v>
                </c:pt>
                <c:pt idx="1183">
                  <c:v>7.1600045824029275</c:v>
                </c:pt>
                <c:pt idx="1184">
                  <c:v>6.9900044736028724</c:v>
                </c:pt>
                <c:pt idx="1185">
                  <c:v>6.9400044416028424</c:v>
                </c:pt>
                <c:pt idx="1186">
                  <c:v>6.8300043712027945</c:v>
                </c:pt>
                <c:pt idx="1187">
                  <c:v>6.8300043712027945</c:v>
                </c:pt>
                <c:pt idx="1188">
                  <c:v>6.770004332802773</c:v>
                </c:pt>
                <c:pt idx="1189">
                  <c:v>6.4400041216026533</c:v>
                </c:pt>
                <c:pt idx="1190">
                  <c:v>6.4300041152026788</c:v>
                </c:pt>
                <c:pt idx="1191">
                  <c:v>6.4300041152026788</c:v>
                </c:pt>
                <c:pt idx="1192">
                  <c:v>6.3500040640025945</c:v>
                </c:pt>
                <c:pt idx="1193">
                  <c:v>6.0600038784024655</c:v>
                </c:pt>
                <c:pt idx="1194">
                  <c:v>14.900009536006177</c:v>
                </c:pt>
                <c:pt idx="1195">
                  <c:v>14.400009216006003</c:v>
                </c:pt>
                <c:pt idx="1196">
                  <c:v>14.30000915200587</c:v>
                </c:pt>
                <c:pt idx="1197">
                  <c:v>14.000008960005735</c:v>
                </c:pt>
                <c:pt idx="1198">
                  <c:v>13.70593370988102</c:v>
                </c:pt>
                <c:pt idx="1199">
                  <c:v>13.640008729605531</c:v>
                </c:pt>
                <c:pt idx="1200">
                  <c:v>13.600008704005548</c:v>
                </c:pt>
                <c:pt idx="1201">
                  <c:v>13.600008704005548</c:v>
                </c:pt>
                <c:pt idx="1202">
                  <c:v>13.540008665605543</c:v>
                </c:pt>
                <c:pt idx="1203">
                  <c:v>13.520008652805537</c:v>
                </c:pt>
                <c:pt idx="1204">
                  <c:v>13.520008652805537</c:v>
                </c:pt>
                <c:pt idx="1205">
                  <c:v>13.400008576005504</c:v>
                </c:pt>
                <c:pt idx="1206">
                  <c:v>13.400008576005504</c:v>
                </c:pt>
                <c:pt idx="1207">
                  <c:v>13.400008576005504</c:v>
                </c:pt>
                <c:pt idx="1208">
                  <c:v>13.380008563205482</c:v>
                </c:pt>
                <c:pt idx="1209">
                  <c:v>13.360008550405476</c:v>
                </c:pt>
                <c:pt idx="1210">
                  <c:v>13.34000853760547</c:v>
                </c:pt>
                <c:pt idx="1211">
                  <c:v>13.222283779298929</c:v>
                </c:pt>
                <c:pt idx="1212">
                  <c:v>13.1800084352054</c:v>
                </c:pt>
                <c:pt idx="1213">
                  <c:v>13.170008428805392</c:v>
                </c:pt>
                <c:pt idx="1214">
                  <c:v>13.170008428805392</c:v>
                </c:pt>
                <c:pt idx="1215">
                  <c:v>13.143053462524291</c:v>
                </c:pt>
                <c:pt idx="1216">
                  <c:v>13.100008384005365</c:v>
                </c:pt>
                <c:pt idx="1217">
                  <c:v>13.080008371205356</c:v>
                </c:pt>
                <c:pt idx="1218">
                  <c:v>13.070008364805354</c:v>
                </c:pt>
                <c:pt idx="1219">
                  <c:v>13.050008352005356</c:v>
                </c:pt>
                <c:pt idx="1220">
                  <c:v>13.030008339205336</c:v>
                </c:pt>
                <c:pt idx="1221">
                  <c:v>13.030008339205336</c:v>
                </c:pt>
                <c:pt idx="1222">
                  <c:v>13.020008332805332</c:v>
                </c:pt>
                <c:pt idx="1223">
                  <c:v>13.020008332805332</c:v>
                </c:pt>
                <c:pt idx="1224">
                  <c:v>13.000008320005325</c:v>
                </c:pt>
                <c:pt idx="1231">
                  <c:v>13.000008320005325</c:v>
                </c:pt>
                <c:pt idx="1232">
                  <c:v>13.000008320005325</c:v>
                </c:pt>
                <c:pt idx="1233">
                  <c:v>13.000008320005325</c:v>
                </c:pt>
                <c:pt idx="1234">
                  <c:v>12.97000830080532</c:v>
                </c:pt>
                <c:pt idx="1235">
                  <c:v>12.97000830080532</c:v>
                </c:pt>
                <c:pt idx="1236">
                  <c:v>12.960008294405375</c:v>
                </c:pt>
                <c:pt idx="1237">
                  <c:v>12.920008268805304</c:v>
                </c:pt>
                <c:pt idx="1238">
                  <c:v>12.900008256005348</c:v>
                </c:pt>
                <c:pt idx="1239">
                  <c:v>12.890008249605339</c:v>
                </c:pt>
                <c:pt idx="1240">
                  <c:v>12.870008236805358</c:v>
                </c:pt>
                <c:pt idx="1241">
                  <c:v>12.850008224005334</c:v>
                </c:pt>
                <c:pt idx="1242">
                  <c:v>12.820008204805276</c:v>
                </c:pt>
                <c:pt idx="1243">
                  <c:v>12.820008204805276</c:v>
                </c:pt>
                <c:pt idx="1244">
                  <c:v>12.800008192005254</c:v>
                </c:pt>
                <c:pt idx="1245">
                  <c:v>12.780008179205234</c:v>
                </c:pt>
                <c:pt idx="1246">
                  <c:v>12.740008153605217</c:v>
                </c:pt>
                <c:pt idx="1247">
                  <c:v>12.710008134405205</c:v>
                </c:pt>
                <c:pt idx="1248">
                  <c:v>12.7000081280052</c:v>
                </c:pt>
                <c:pt idx="1249">
                  <c:v>12.690008121605191</c:v>
                </c:pt>
                <c:pt idx="1250">
                  <c:v>12.690008121605191</c:v>
                </c:pt>
                <c:pt idx="1251">
                  <c:v>12.67000810880519</c:v>
                </c:pt>
                <c:pt idx="1252">
                  <c:v>12.67000810880519</c:v>
                </c:pt>
                <c:pt idx="1253">
                  <c:v>12.660008102405181</c:v>
                </c:pt>
                <c:pt idx="1254">
                  <c:v>12.656008099845184</c:v>
                </c:pt>
                <c:pt idx="1255">
                  <c:v>12.630008083205148</c:v>
                </c:pt>
                <c:pt idx="1256">
                  <c:v>12.600008064005149</c:v>
                </c:pt>
                <c:pt idx="1257">
                  <c:v>12.600008064005149</c:v>
                </c:pt>
                <c:pt idx="1258">
                  <c:v>12.560008038405154</c:v>
                </c:pt>
                <c:pt idx="1259">
                  <c:v>12.540008025605133</c:v>
                </c:pt>
                <c:pt idx="1260">
                  <c:v>12.49000799360512</c:v>
                </c:pt>
                <c:pt idx="1261">
                  <c:v>12.49000799360512</c:v>
                </c:pt>
                <c:pt idx="1262">
                  <c:v>12.480007987205116</c:v>
                </c:pt>
                <c:pt idx="1263">
                  <c:v>12.320007884805054</c:v>
                </c:pt>
                <c:pt idx="1264">
                  <c:v>12.320007884805054</c:v>
                </c:pt>
                <c:pt idx="1265">
                  <c:v>12.240007833605016</c:v>
                </c:pt>
                <c:pt idx="1266">
                  <c:v>12.080007731204956</c:v>
                </c:pt>
                <c:pt idx="1267">
                  <c:v>12.030007699204926</c:v>
                </c:pt>
                <c:pt idx="1268">
                  <c:v>11.76000752640482</c:v>
                </c:pt>
                <c:pt idx="1269">
                  <c:v>11.710007494404795</c:v>
                </c:pt>
                <c:pt idx="1270">
                  <c:v>10.636006807044376</c:v>
                </c:pt>
                <c:pt idx="1271">
                  <c:v>10.375006640004338</c:v>
                </c:pt>
                <c:pt idx="1272">
                  <c:v>6.0000038400024565</c:v>
                </c:pt>
                <c:pt idx="1273">
                  <c:v>23.900015296009784</c:v>
                </c:pt>
                <c:pt idx="1274">
                  <c:v>23.200014848009502</c:v>
                </c:pt>
                <c:pt idx="1275">
                  <c:v>21.400013696008763</c:v>
                </c:pt>
                <c:pt idx="1276">
                  <c:v>21.000013440008598</c:v>
                </c:pt>
                <c:pt idx="1277">
                  <c:v>20.600013184008535</c:v>
                </c:pt>
                <c:pt idx="1278">
                  <c:v>19.600012544008028</c:v>
                </c:pt>
                <c:pt idx="1279">
                  <c:v>19.200012288007727</c:v>
                </c:pt>
                <c:pt idx="1280">
                  <c:v>18.700011968007658</c:v>
                </c:pt>
                <c:pt idx="1281">
                  <c:v>18.700011968007658</c:v>
                </c:pt>
                <c:pt idx="1282">
                  <c:v>18.60001190400763</c:v>
                </c:pt>
                <c:pt idx="1283">
                  <c:v>18.60001190400763</c:v>
                </c:pt>
                <c:pt idx="1284">
                  <c:v>17.600011264007211</c:v>
                </c:pt>
                <c:pt idx="1285">
                  <c:v>17.000010880006929</c:v>
                </c:pt>
                <c:pt idx="1286">
                  <c:v>17.000010880006929</c:v>
                </c:pt>
                <c:pt idx="1287">
                  <c:v>16.600010624006831</c:v>
                </c:pt>
                <c:pt idx="1288">
                  <c:v>15.70001004800643</c:v>
                </c:pt>
                <c:pt idx="1289">
                  <c:v>15.300009792006326</c:v>
                </c:pt>
                <c:pt idx="1290">
                  <c:v>15.200009728006226</c:v>
                </c:pt>
                <c:pt idx="1291">
                  <c:v>14.500009280005974</c:v>
                </c:pt>
                <c:pt idx="1292">
                  <c:v>14.100009024005773</c:v>
                </c:pt>
                <c:pt idx="1293">
                  <c:v>13.70000876800561</c:v>
                </c:pt>
                <c:pt idx="1294">
                  <c:v>13.200008448005399</c:v>
                </c:pt>
                <c:pt idx="1295">
                  <c:v>12.000007680004916</c:v>
                </c:pt>
                <c:pt idx="1296">
                  <c:v>11.900007616004872</c:v>
                </c:pt>
                <c:pt idx="1297">
                  <c:v>11.800007552004876</c:v>
                </c:pt>
                <c:pt idx="1298">
                  <c:v>11.300007232004718</c:v>
                </c:pt>
                <c:pt idx="1299">
                  <c:v>8.0000051200032729</c:v>
                </c:pt>
                <c:pt idx="1300">
                  <c:v>9.3000059520038167</c:v>
                </c:pt>
                <c:pt idx="1301">
                  <c:v>9.2700059328037963</c:v>
                </c:pt>
                <c:pt idx="1302">
                  <c:v>9.1400058496037442</c:v>
                </c:pt>
                <c:pt idx="1303">
                  <c:v>8.9500057280036724</c:v>
                </c:pt>
                <c:pt idx="1304">
                  <c:v>8.7300055872035589</c:v>
                </c:pt>
                <c:pt idx="1305">
                  <c:v>8.4800054272034711</c:v>
                </c:pt>
                <c:pt idx="1306">
                  <c:v>8.4400054016034485</c:v>
                </c:pt>
                <c:pt idx="1307">
                  <c:v>8.4400054016034485</c:v>
                </c:pt>
                <c:pt idx="1308">
                  <c:v>8.1800052352033568</c:v>
                </c:pt>
                <c:pt idx="1309">
                  <c:v>7.0900045376028755</c:v>
                </c:pt>
                <c:pt idx="1310">
                  <c:v>6.9800044672028587</c:v>
                </c:pt>
                <c:pt idx="1311">
                  <c:v>6.6000042240026975</c:v>
                </c:pt>
                <c:pt idx="1312">
                  <c:v>6.4000040960026334</c:v>
                </c:pt>
                <c:pt idx="1313">
                  <c:v>6.2900040256025784</c:v>
                </c:pt>
                <c:pt idx="1314">
                  <c:v>6.0000038400024565</c:v>
                </c:pt>
                <c:pt idx="1315">
                  <c:v>11.258598754798978</c:v>
                </c:pt>
                <c:pt idx="1316">
                  <c:v>11.068068622025448</c:v>
                </c:pt>
                <c:pt idx="1317">
                  <c:v>10.98357954857488</c:v>
                </c:pt>
                <c:pt idx="1318">
                  <c:v>8.615861801576699</c:v>
                </c:pt>
                <c:pt idx="1319">
                  <c:v>8.5901428111243074</c:v>
                </c:pt>
                <c:pt idx="1320">
                  <c:v>8.4340499464437837</c:v>
                </c:pt>
                <c:pt idx="1321">
                  <c:v>7.7775617343962704</c:v>
                </c:pt>
                <c:pt idx="1322">
                  <c:v>7.5096499001217021</c:v>
                </c:pt>
                <c:pt idx="1323">
                  <c:v>7.2595808318027695</c:v>
                </c:pt>
                <c:pt idx="1324">
                  <c:v>6.3000040320025787</c:v>
                </c:pt>
              </c:numCache>
            </c:numRef>
          </c:yVal>
          <c:smooth val="0"/>
        </c:ser>
        <c:dLbls>
          <c:showLegendKey val="0"/>
          <c:showVal val="0"/>
          <c:showCatName val="0"/>
          <c:showSerName val="0"/>
          <c:showPercent val="0"/>
          <c:showBubbleSize val="0"/>
        </c:dLbls>
        <c:axId val="110264728"/>
        <c:axId val="110270608"/>
      </c:scatterChart>
      <c:valAx>
        <c:axId val="110264728"/>
        <c:scaling>
          <c:logBase val="10"/>
          <c:orientation val="minMax"/>
          <c:max val="1.0000000000000153E-7"/>
          <c:min val="1.0000000000000252E-12"/>
        </c:scaling>
        <c:delete val="0"/>
        <c:axPos val="b"/>
        <c:title>
          <c:tx>
            <c:rich>
              <a:bodyPr/>
              <a:lstStyle/>
              <a:p>
                <a:pPr>
                  <a:defRPr sz="1800" b="0" i="0" u="none" strike="noStrike" baseline="0">
                    <a:solidFill>
                      <a:schemeClr val="bg1"/>
                    </a:solidFill>
                    <a:latin typeface="Calibri"/>
                    <a:ea typeface="Calibri"/>
                    <a:cs typeface="Calibri"/>
                  </a:defRPr>
                </a:pPr>
                <a:r>
                  <a:rPr lang="it-IT" sz="1800" b="1" i="0" u="none" strike="noStrike" baseline="30000">
                    <a:solidFill>
                      <a:schemeClr val="bg1"/>
                    </a:solidFill>
                    <a:latin typeface="Calibri"/>
                  </a:rPr>
                  <a:t>3</a:t>
                </a:r>
                <a:r>
                  <a:rPr lang="it-IT" sz="1800" b="1" i="0" u="none" strike="noStrike" baseline="0">
                    <a:solidFill>
                      <a:schemeClr val="bg1"/>
                    </a:solidFill>
                    <a:latin typeface="Calibri"/>
                  </a:rPr>
                  <a:t>He (ppm)</a:t>
                </a:r>
              </a:p>
            </c:rich>
          </c:tx>
          <c:layout>
            <c:manualLayout>
              <c:xMode val="edge"/>
              <c:yMode val="edge"/>
              <c:x val="0.44876858747087212"/>
              <c:y val="0.9401582637991146"/>
            </c:manualLayout>
          </c:layout>
          <c:overlay val="0"/>
        </c:title>
        <c:numFmt formatCode="0.E+00" sourceLinked="0"/>
        <c:majorTickMark val="in"/>
        <c:minorTickMark val="in"/>
        <c:tickLblPos val="nextTo"/>
        <c:txPr>
          <a:bodyPr rot="0" vert="horz"/>
          <a:lstStyle/>
          <a:p>
            <a:pPr>
              <a:defRPr sz="1400" b="0" i="0" u="none" strike="noStrike" baseline="0">
                <a:solidFill>
                  <a:schemeClr val="bg1"/>
                </a:solidFill>
                <a:latin typeface="Calibri"/>
                <a:ea typeface="Calibri"/>
                <a:cs typeface="Calibri"/>
              </a:defRPr>
            </a:pPr>
            <a:endParaRPr lang="it-IT"/>
          </a:p>
        </c:txPr>
        <c:crossAx val="110270608"/>
        <c:crossesAt val="1.000000000000026E-12"/>
        <c:crossBetween val="midCat"/>
      </c:valAx>
      <c:valAx>
        <c:axId val="110270608"/>
        <c:scaling>
          <c:orientation val="minMax"/>
          <c:max val="50"/>
          <c:min val="5"/>
        </c:scaling>
        <c:delete val="0"/>
        <c:axPos val="l"/>
        <c:title>
          <c:tx>
            <c:rich>
              <a:bodyPr/>
              <a:lstStyle/>
              <a:p>
                <a:pPr>
                  <a:defRPr sz="1800" b="0" i="0" u="none" strike="noStrike" baseline="0">
                    <a:solidFill>
                      <a:schemeClr val="bg1"/>
                    </a:solidFill>
                    <a:latin typeface="Calibri"/>
                    <a:ea typeface="Calibri"/>
                    <a:cs typeface="Calibri"/>
                  </a:defRPr>
                </a:pPr>
                <a:r>
                  <a:rPr lang="it-IT" sz="1800" b="1" i="0" u="none" strike="noStrike" baseline="30000">
                    <a:solidFill>
                      <a:schemeClr val="bg1"/>
                    </a:solidFill>
                    <a:latin typeface="Calibri"/>
                  </a:rPr>
                  <a:t>3</a:t>
                </a:r>
                <a:r>
                  <a:rPr lang="it-IT" sz="1800" b="1" i="0" u="none" strike="noStrike" baseline="0">
                    <a:solidFill>
                      <a:schemeClr val="bg1"/>
                    </a:solidFill>
                    <a:latin typeface="Calibri"/>
                  </a:rPr>
                  <a:t>He/</a:t>
                </a:r>
                <a:r>
                  <a:rPr lang="it-IT" sz="1800" b="1" i="0" u="none" strike="noStrike" baseline="30000">
                    <a:solidFill>
                      <a:schemeClr val="bg1"/>
                    </a:solidFill>
                    <a:latin typeface="Calibri"/>
                  </a:rPr>
                  <a:t>4</a:t>
                </a:r>
                <a:r>
                  <a:rPr lang="it-IT" sz="1800" b="1" i="0" u="none" strike="noStrike" baseline="0">
                    <a:solidFill>
                      <a:schemeClr val="bg1"/>
                    </a:solidFill>
                    <a:latin typeface="Calibri"/>
                  </a:rPr>
                  <a:t>He (R/R</a:t>
                </a:r>
                <a:r>
                  <a:rPr lang="it-IT" sz="1800" b="1" i="0" u="none" strike="noStrike" baseline="-25000">
                    <a:solidFill>
                      <a:schemeClr val="bg1"/>
                    </a:solidFill>
                    <a:latin typeface="Calibri"/>
                  </a:rPr>
                  <a:t>A</a:t>
                </a:r>
                <a:r>
                  <a:rPr lang="it-IT" sz="1800" b="1" i="0" u="none" strike="noStrike" baseline="0">
                    <a:solidFill>
                      <a:schemeClr val="bg1"/>
                    </a:solidFill>
                    <a:latin typeface="Calibri"/>
                  </a:rPr>
                  <a:t>)</a:t>
                </a:r>
              </a:p>
            </c:rich>
          </c:tx>
          <c:layout>
            <c:manualLayout>
              <c:xMode val="edge"/>
              <c:yMode val="edge"/>
              <c:x val="3.411598866597408E-4"/>
              <c:y val="0.37086770870059182"/>
            </c:manualLayout>
          </c:layout>
          <c:overlay val="0"/>
        </c:title>
        <c:numFmt formatCode="#,##0" sourceLinked="0"/>
        <c:majorTickMark val="in"/>
        <c:minorTickMark val="in"/>
        <c:tickLblPos val="nextTo"/>
        <c:txPr>
          <a:bodyPr rot="0" vert="horz"/>
          <a:lstStyle/>
          <a:p>
            <a:pPr>
              <a:defRPr sz="1400" b="0" i="0" u="none" strike="noStrike" baseline="0">
                <a:solidFill>
                  <a:schemeClr val="bg1"/>
                </a:solidFill>
                <a:latin typeface="Calibri"/>
                <a:ea typeface="Calibri"/>
                <a:cs typeface="Calibri"/>
              </a:defRPr>
            </a:pPr>
            <a:endParaRPr lang="it-IT"/>
          </a:p>
        </c:txPr>
        <c:crossAx val="110264728"/>
        <c:crossesAt val="1.0000000000000252E-12"/>
        <c:crossBetween val="midCat"/>
      </c:valAx>
      <c:spPr>
        <a:solidFill>
          <a:sysClr val="window" lastClr="FFFFFF"/>
        </a:solidFill>
        <a:ln>
          <a:solidFill>
            <a:schemeClr val="tx1"/>
          </a:solidFill>
        </a:ln>
      </c:spPr>
    </c:plotArea>
    <c:legend>
      <c:legendPos val="r"/>
      <c:layout>
        <c:manualLayout>
          <c:xMode val="edge"/>
          <c:yMode val="edge"/>
          <c:x val="0.14018800682893098"/>
          <c:y val="4.4068066647510833E-2"/>
          <c:w val="0.14907944861533728"/>
          <c:h val="8.646804144605659E-2"/>
        </c:manualLayout>
      </c:layout>
      <c:overlay val="0"/>
      <c:txPr>
        <a:bodyPr/>
        <a:lstStyle/>
        <a:p>
          <a:pPr>
            <a:defRPr sz="2800" b="1" i="0" u="none" strike="noStrike" baseline="0">
              <a:solidFill>
                <a:srgbClr val="000000"/>
              </a:solidFill>
              <a:latin typeface="Calibri"/>
              <a:ea typeface="Calibri"/>
              <a:cs typeface="Calibri"/>
            </a:defRPr>
          </a:pPr>
          <a:endParaRPr lang="it-IT"/>
        </a:p>
      </c:txPr>
    </c:legend>
    <c:plotVisOnly val="1"/>
    <c:dispBlanksAs val="gap"/>
    <c:showDLblsOverMax val="0"/>
  </c:chart>
  <c:spPr>
    <a:noFill/>
    <a:ln>
      <a:noFill/>
    </a:ln>
  </c:spPr>
  <c:txPr>
    <a:bodyPr/>
    <a:lstStyle/>
    <a:p>
      <a:pPr>
        <a:defRPr sz="1000" b="0" i="0" u="none" strike="noStrike" baseline="0">
          <a:solidFill>
            <a:srgbClr val="000000"/>
          </a:solidFill>
          <a:latin typeface="Calibri"/>
          <a:ea typeface="Calibri"/>
          <a:cs typeface="Calibri"/>
        </a:defRPr>
      </a:pPr>
      <a:endParaRPr lang="it-IT"/>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01989150090416"/>
          <c:y val="3.7313432835820892E-2"/>
          <c:w val="0.81012658227848511"/>
          <c:h val="0.84079601990050201"/>
        </c:manualLayout>
      </c:layout>
      <c:scatterChart>
        <c:scatterStyle val="lineMarker"/>
        <c:varyColors val="0"/>
        <c:ser>
          <c:idx val="1"/>
          <c:order val="0"/>
          <c:tx>
            <c:v>MORB</c:v>
          </c:tx>
          <c:spPr>
            <a:ln w="28575">
              <a:noFill/>
            </a:ln>
          </c:spPr>
          <c:marker>
            <c:symbol val="x"/>
            <c:size val="5"/>
            <c:spPr>
              <a:ln w="9525">
                <a:solidFill>
                  <a:srgbClr val="0070C0"/>
                </a:solidFill>
              </a:ln>
            </c:spPr>
          </c:marker>
          <c:xVal>
            <c:numRef>
              <c:f>MORB!$N$2:$N$1405</c:f>
              <c:numCache>
                <c:formatCode>0.00E+00</c:formatCode>
                <c:ptCount val="1404"/>
                <c:pt idx="0">
                  <c:v>4.8468362984038917E-11</c:v>
                </c:pt>
                <c:pt idx="1">
                  <c:v>4.687554607177812E-10</c:v>
                </c:pt>
                <c:pt idx="2">
                  <c:v>3.7939081423870058E-10</c:v>
                </c:pt>
                <c:pt idx="3">
                  <c:v>2.9166934738267061E-10</c:v>
                </c:pt>
                <c:pt idx="4">
                  <c:v>1.1978431951910945E-11</c:v>
                </c:pt>
                <c:pt idx="5">
                  <c:v>1.5017470325466964E-10</c:v>
                </c:pt>
                <c:pt idx="6">
                  <c:v>2.0724789156722216E-10</c:v>
                </c:pt>
                <c:pt idx="7">
                  <c:v>1.4345181502344898E-11</c:v>
                </c:pt>
                <c:pt idx="8">
                  <c:v>8.3063971018085742E-11</c:v>
                </c:pt>
                <c:pt idx="9">
                  <c:v>5.0755882483764904E-10</c:v>
                </c:pt>
                <c:pt idx="10">
                  <c:v>1.0987485424847999E-10</c:v>
                </c:pt>
                <c:pt idx="11">
                  <c:v>3.5980173027311563E-13</c:v>
                </c:pt>
                <c:pt idx="12">
                  <c:v>6.1706110920483249E-8</c:v>
                </c:pt>
                <c:pt idx="13">
                  <c:v>1.2902186828828303E-8</c:v>
                </c:pt>
                <c:pt idx="14">
                  <c:v>1.0921435561147512E-8</c:v>
                </c:pt>
                <c:pt idx="15">
                  <c:v>6.1100467675728863E-11</c:v>
                </c:pt>
                <c:pt idx="16">
                  <c:v>8.0347015707805411E-11</c:v>
                </c:pt>
                <c:pt idx="17">
                  <c:v>2.2176471335798802E-10</c:v>
                </c:pt>
                <c:pt idx="18">
                  <c:v>1.0702311849479744E-9</c:v>
                </c:pt>
                <c:pt idx="19">
                  <c:v>1.6870192582637783E-9</c:v>
                </c:pt>
                <c:pt idx="20">
                  <c:v>3.3455335697129817E-10</c:v>
                </c:pt>
                <c:pt idx="21">
                  <c:v>4.9544099565367119E-10</c:v>
                </c:pt>
                <c:pt idx="22">
                  <c:v>7.2471667810440174E-10</c:v>
                </c:pt>
                <c:pt idx="23">
                  <c:v>2.3322229211941012E-11</c:v>
                </c:pt>
                <c:pt idx="24">
                  <c:v>1.3310946376148543E-8</c:v>
                </c:pt>
                <c:pt idx="25">
                  <c:v>4.6363727887072547E-10</c:v>
                </c:pt>
                <c:pt idx="26">
                  <c:v>3.1974984749705062E-11</c:v>
                </c:pt>
                <c:pt idx="27">
                  <c:v>2.737507466290549E-10</c:v>
                </c:pt>
                <c:pt idx="28">
                  <c:v>1.3344008540165751E-11</c:v>
                </c:pt>
                <c:pt idx="29">
                  <c:v>6.7309055577796387E-10</c:v>
                </c:pt>
                <c:pt idx="30">
                  <c:v>3.9933732700446704E-9</c:v>
                </c:pt>
                <c:pt idx="31">
                  <c:v>2.3107771931831319E-10</c:v>
                </c:pt>
                <c:pt idx="32">
                  <c:v>1.0013218908460173E-9</c:v>
                </c:pt>
                <c:pt idx="33">
                  <c:v>4.628702962369938E-10</c:v>
                </c:pt>
                <c:pt idx="34">
                  <c:v>8.6597055422116939E-10</c:v>
                </c:pt>
                <c:pt idx="35">
                  <c:v>1.8867127432104697E-9</c:v>
                </c:pt>
                <c:pt idx="36">
                  <c:v>2.3960140334490014E-10</c:v>
                </c:pt>
                <c:pt idx="37">
                  <c:v>3.4345432695363009E-8</c:v>
                </c:pt>
                <c:pt idx="38">
                  <c:v>3.0267269371052701E-8</c:v>
                </c:pt>
                <c:pt idx="39">
                  <c:v>3.7252023841295641E-8</c:v>
                </c:pt>
                <c:pt idx="40">
                  <c:v>1.8715369120693557E-8</c:v>
                </c:pt>
                <c:pt idx="41">
                  <c:v>5.0437175136935847E-11</c:v>
                </c:pt>
                <c:pt idx="42">
                  <c:v>2.9442700986186145E-8</c:v>
                </c:pt>
                <c:pt idx="43">
                  <c:v>5.1140118443961524E-8</c:v>
                </c:pt>
                <c:pt idx="45">
                  <c:v>4.7932691391209188E-8</c:v>
                </c:pt>
                <c:pt idx="46">
                  <c:v>1.4050923278305329E-8</c:v>
                </c:pt>
                <c:pt idx="47">
                  <c:v>9.8292920050327425E-9</c:v>
                </c:pt>
                <c:pt idx="48">
                  <c:v>2.4220765501290218E-8</c:v>
                </c:pt>
                <c:pt idx="49">
                  <c:v>7.9751301040834089E-9</c:v>
                </c:pt>
                <c:pt idx="50">
                  <c:v>1.8017886531447559E-8</c:v>
                </c:pt>
                <c:pt idx="51">
                  <c:v>1.1129935694587644E-8</c:v>
                </c:pt>
                <c:pt idx="52">
                  <c:v>3.6882184318884087E-8</c:v>
                </c:pt>
                <c:pt idx="53">
                  <c:v>3.8848539148779744E-8</c:v>
                </c:pt>
                <c:pt idx="54">
                  <c:v>2.4263905171756812E-8</c:v>
                </c:pt>
                <c:pt idx="55">
                  <c:v>2.537238123832428E-8</c:v>
                </c:pt>
                <c:pt idx="56">
                  <c:v>1.0938810572267467E-8</c:v>
                </c:pt>
                <c:pt idx="57">
                  <c:v>1.4456009251846063E-8</c:v>
                </c:pt>
                <c:pt idx="58">
                  <c:v>6.5848810000382042E-9</c:v>
                </c:pt>
                <c:pt idx="59">
                  <c:v>1.474393800754904E-8</c:v>
                </c:pt>
                <c:pt idx="60">
                  <c:v>5.0511639470307113E-8</c:v>
                </c:pt>
                <c:pt idx="61">
                  <c:v>2.2726514544969612E-9</c:v>
                </c:pt>
                <c:pt idx="62">
                  <c:v>4.9511335258683879E-8</c:v>
                </c:pt>
                <c:pt idx="63">
                  <c:v>1.1259007205764748E-8</c:v>
                </c:pt>
                <c:pt idx="64">
                  <c:v>3.6487523352015404E-8</c:v>
                </c:pt>
                <c:pt idx="65">
                  <c:v>1.1358292983593224E-9</c:v>
                </c:pt>
                <c:pt idx="66">
                  <c:v>6.0663610253282998E-9</c:v>
                </c:pt>
                <c:pt idx="67">
                  <c:v>5.1112318426169942E-9</c:v>
                </c:pt>
                <c:pt idx="68">
                  <c:v>3.7172595219032826E-9</c:v>
                </c:pt>
                <c:pt idx="69">
                  <c:v>2.2498157255963875E-8</c:v>
                </c:pt>
                <c:pt idx="70">
                  <c:v>1.7548761231207516E-10</c:v>
                </c:pt>
                <c:pt idx="71">
                  <c:v>9.1342915602323668E-9</c:v>
                </c:pt>
                <c:pt idx="72">
                  <c:v>4.5175028912019042E-9</c:v>
                </c:pt>
                <c:pt idx="73">
                  <c:v>1.8243761676007781E-9</c:v>
                </c:pt>
                <c:pt idx="74">
                  <c:v>1.1676007472644785E-8</c:v>
                </c:pt>
                <c:pt idx="75">
                  <c:v>2.9190018681612327E-8</c:v>
                </c:pt>
                <c:pt idx="76">
                  <c:v>2.1672496727541132E-10</c:v>
                </c:pt>
                <c:pt idx="77">
                  <c:v>4.5038510967504738E-9</c:v>
                </c:pt>
                <c:pt idx="78">
                  <c:v>8.488934004346478E-9</c:v>
                </c:pt>
                <c:pt idx="79">
                  <c:v>5.4363927650057622E-8</c:v>
                </c:pt>
                <c:pt idx="80">
                  <c:v>4.0396900854017643E-8</c:v>
                </c:pt>
                <c:pt idx="81">
                  <c:v>5.6324821762172093E-8</c:v>
                </c:pt>
                <c:pt idx="82">
                  <c:v>5.4016427427657524E-8</c:v>
                </c:pt>
                <c:pt idx="83">
                  <c:v>4.0858579720919923E-8</c:v>
                </c:pt>
                <c:pt idx="84">
                  <c:v>3.2426735038825173E-8</c:v>
                </c:pt>
                <c:pt idx="85">
                  <c:v>6.7017900034314665E-11</c:v>
                </c:pt>
                <c:pt idx="86">
                  <c:v>2.1289352910900541E-8</c:v>
                </c:pt>
                <c:pt idx="87">
                  <c:v>3.714280948568437E-8</c:v>
                </c:pt>
                <c:pt idx="88">
                  <c:v>3.0525412393407056E-8</c:v>
                </c:pt>
                <c:pt idx="89">
                  <c:v>1.9452566021071013E-8</c:v>
                </c:pt>
                <c:pt idx="90">
                  <c:v>1.4864359245333085E-9</c:v>
                </c:pt>
                <c:pt idx="91">
                  <c:v>3.0024019215372666E-8</c:v>
                </c:pt>
                <c:pt idx="92">
                  <c:v>2.8773018414732204E-8</c:v>
                </c:pt>
                <c:pt idx="93">
                  <c:v>2.1267013610888968E-8</c:v>
                </c:pt>
                <c:pt idx="95">
                  <c:v>1.9695319747862086E-8</c:v>
                </c:pt>
                <c:pt idx="96">
                  <c:v>3.255084226111097E-8</c:v>
                </c:pt>
                <c:pt idx="97">
                  <c:v>2.8698554081360586E-8</c:v>
                </c:pt>
                <c:pt idx="103">
                  <c:v>2.3064086189586612E-9</c:v>
                </c:pt>
                <c:pt idx="104">
                  <c:v>8.8801199689911753E-9</c:v>
                </c:pt>
                <c:pt idx="105">
                  <c:v>9.8528723772671226E-9</c:v>
                </c:pt>
                <c:pt idx="106">
                  <c:v>1.0949980222273189E-8</c:v>
                </c:pt>
                <c:pt idx="107">
                  <c:v>8.5497465432665198E-9</c:v>
                </c:pt>
                <c:pt idx="108">
                  <c:v>2.4890448072744259E-8</c:v>
                </c:pt>
                <c:pt idx="109">
                  <c:v>1.8718099479583852E-8</c:v>
                </c:pt>
                <c:pt idx="110">
                  <c:v>1.6486403408441225E-8</c:v>
                </c:pt>
                <c:pt idx="111">
                  <c:v>6.7454757456759907E-9</c:v>
                </c:pt>
                <c:pt idx="112">
                  <c:v>2.1993785504594486E-8</c:v>
                </c:pt>
                <c:pt idx="113">
                  <c:v>5.4661784983543438E-9</c:v>
                </c:pt>
                <c:pt idx="114">
                  <c:v>4.9914931945557585E-8</c:v>
                </c:pt>
                <c:pt idx="115">
                  <c:v>6.1148000741863523E-8</c:v>
                </c:pt>
                <c:pt idx="116">
                  <c:v>4.8128780802420281E-8</c:v>
                </c:pt>
                <c:pt idx="117">
                  <c:v>9.1565668815246048E-9</c:v>
                </c:pt>
                <c:pt idx="118">
                  <c:v>1.3783697513130971E-9</c:v>
                </c:pt>
                <c:pt idx="119">
                  <c:v>3.530949759807906E-11</c:v>
                </c:pt>
                <c:pt idx="120">
                  <c:v>1.9368917753250422E-8</c:v>
                </c:pt>
                <c:pt idx="121">
                  <c:v>1.7302532502192417E-8</c:v>
                </c:pt>
                <c:pt idx="122">
                  <c:v>1.2100889183171027E-8</c:v>
                </c:pt>
                <c:pt idx="123">
                  <c:v>2.1180634984178122E-11</c:v>
                </c:pt>
                <c:pt idx="124">
                  <c:v>1.0261185138587292E-8</c:v>
                </c:pt>
                <c:pt idx="125">
                  <c:v>8.6924202060062713E-11</c:v>
                </c:pt>
                <c:pt idx="126">
                  <c:v>6.5081082723322504E-11</c:v>
                </c:pt>
                <c:pt idx="127">
                  <c:v>9.0611179419727482E-11</c:v>
                </c:pt>
                <c:pt idx="128">
                  <c:v>1.5522239219947731E-11</c:v>
                </c:pt>
                <c:pt idx="129">
                  <c:v>4.285174171082943E-9</c:v>
                </c:pt>
                <c:pt idx="130">
                  <c:v>1.153204309479342E-9</c:v>
                </c:pt>
                <c:pt idx="131">
                  <c:v>5.9562880221679954E-8</c:v>
                </c:pt>
                <c:pt idx="132">
                  <c:v>3.5156597500222979E-11</c:v>
                </c:pt>
                <c:pt idx="133">
                  <c:v>4.9575632585072252E-9</c:v>
                </c:pt>
                <c:pt idx="134">
                  <c:v>6.005474022074912E-11</c:v>
                </c:pt>
                <c:pt idx="141">
                  <c:v>3.6720425369407731E-8</c:v>
                </c:pt>
                <c:pt idx="152">
                  <c:v>8.6187128861618958E-9</c:v>
                </c:pt>
                <c:pt idx="155">
                  <c:v>2.8885015152032473E-8</c:v>
                </c:pt>
                <c:pt idx="156">
                  <c:v>4.1251999615565514E-10</c:v>
                </c:pt>
                <c:pt idx="157">
                  <c:v>1.0117617903846887E-10</c:v>
                </c:pt>
                <c:pt idx="158">
                  <c:v>3.0580019571213146E-12</c:v>
                </c:pt>
                <c:pt idx="159">
                  <c:v>9.8868777561733877E-12</c:v>
                </c:pt>
                <c:pt idx="160">
                  <c:v>1.3975466087155654E-10</c:v>
                </c:pt>
                <c:pt idx="161">
                  <c:v>3.0152097868771741E-11</c:v>
                </c:pt>
                <c:pt idx="162">
                  <c:v>3.2764058468997859E-10</c:v>
                </c:pt>
                <c:pt idx="164">
                  <c:v>9.5893679229099059E-11</c:v>
                </c:pt>
                <c:pt idx="165">
                  <c:v>3.3534267890503473E-11</c:v>
                </c:pt>
                <c:pt idx="166">
                  <c:v>1.0569467478744966E-10</c:v>
                </c:pt>
                <c:pt idx="167">
                  <c:v>2.1176415338620433E-11</c:v>
                </c:pt>
                <c:pt idx="169">
                  <c:v>1.9811980536810744E-10</c:v>
                </c:pt>
                <c:pt idx="170">
                  <c:v>1.8852383494097134E-10</c:v>
                </c:pt>
                <c:pt idx="172">
                  <c:v>6.9437990868887173E-11</c:v>
                </c:pt>
                <c:pt idx="173">
                  <c:v>3.3145067641415287E-10</c:v>
                </c:pt>
                <c:pt idx="174">
                  <c:v>2.4081765412330389E-10</c:v>
                </c:pt>
                <c:pt idx="175">
                  <c:v>1.0188706520772301E-12</c:v>
                </c:pt>
                <c:pt idx="176">
                  <c:v>2.0167920050326268E-10</c:v>
                </c:pt>
                <c:pt idx="179">
                  <c:v>1.2451981153139429E-8</c:v>
                </c:pt>
                <c:pt idx="181">
                  <c:v>3.1060562735903587E-12</c:v>
                </c:pt>
                <c:pt idx="182">
                  <c:v>1.8537485914975928E-9</c:v>
                </c:pt>
                <c:pt idx="184">
                  <c:v>2.4196244742816211E-10</c:v>
                </c:pt>
                <c:pt idx="198">
                  <c:v>2.4437119156897184E-8</c:v>
                </c:pt>
                <c:pt idx="199">
                  <c:v>4.7779783711945892E-8</c:v>
                </c:pt>
                <c:pt idx="200">
                  <c:v>3.0141665829398588E-9</c:v>
                </c:pt>
                <c:pt idx="201">
                  <c:v>4.5029067995278732E-8</c:v>
                </c:pt>
                <c:pt idx="202">
                  <c:v>2.1476506602107429E-10</c:v>
                </c:pt>
                <c:pt idx="203">
                  <c:v>5.014676423678718E-11</c:v>
                </c:pt>
                <c:pt idx="204">
                  <c:v>9.3375047260031989E-11</c:v>
                </c:pt>
                <c:pt idx="205">
                  <c:v>2.3999854645621596E-12</c:v>
                </c:pt>
                <c:pt idx="206">
                  <c:v>7.9808390363085367E-11</c:v>
                </c:pt>
                <c:pt idx="207">
                  <c:v>1.165585245974575E-10</c:v>
                </c:pt>
                <c:pt idx="208">
                  <c:v>2.9706735110984686E-8</c:v>
                </c:pt>
                <c:pt idx="209">
                  <c:v>7.7236888717324521E-13</c:v>
                </c:pt>
                <c:pt idx="210">
                  <c:v>3.3278700799521188E-8</c:v>
                </c:pt>
                <c:pt idx="211">
                  <c:v>1.1426551955850615E-10</c:v>
                </c:pt>
                <c:pt idx="212">
                  <c:v>9.9746463837738757E-11</c:v>
                </c:pt>
                <c:pt idx="213">
                  <c:v>5.7754536962904746E-11</c:v>
                </c:pt>
                <c:pt idx="214">
                  <c:v>1.5676231461359753E-10</c:v>
                </c:pt>
                <c:pt idx="215">
                  <c:v>1.0826865857765801E-10</c:v>
                </c:pt>
                <c:pt idx="216">
                  <c:v>3.5647565671585591E-11</c:v>
                </c:pt>
                <c:pt idx="217">
                  <c:v>5.6496089728927165E-11</c:v>
                </c:pt>
                <c:pt idx="218">
                  <c:v>1.5041795341035008E-11</c:v>
                </c:pt>
                <c:pt idx="219">
                  <c:v>2.5038632096153594E-10</c:v>
                </c:pt>
                <c:pt idx="220">
                  <c:v>1.6984073369807392E-11</c:v>
                </c:pt>
                <c:pt idx="221">
                  <c:v>1.4837018424263389E-10</c:v>
                </c:pt>
                <c:pt idx="222">
                  <c:v>5.516693514575196E-8</c:v>
                </c:pt>
                <c:pt idx="223">
                  <c:v>4.4260110469328505E-11</c:v>
                </c:pt>
                <c:pt idx="224">
                  <c:v>1.4296368017497334E-8</c:v>
                </c:pt>
                <c:pt idx="225">
                  <c:v>1.1749022089728243E-8</c:v>
                </c:pt>
                <c:pt idx="226">
                  <c:v>1.1931171921664534E-10</c:v>
                </c:pt>
                <c:pt idx="227">
                  <c:v>2.7774203489776692E-11</c:v>
                </c:pt>
                <c:pt idx="228">
                  <c:v>4.2671786238515239E-11</c:v>
                </c:pt>
                <c:pt idx="229">
                  <c:v>2.1905669376771647E-11</c:v>
                </c:pt>
                <c:pt idx="230">
                  <c:v>1.6477715902881258E-10</c:v>
                </c:pt>
                <c:pt idx="231">
                  <c:v>2.3203086278547037E-13</c:v>
                </c:pt>
                <c:pt idx="232">
                  <c:v>1.6818822233941884E-8</c:v>
                </c:pt>
                <c:pt idx="233">
                  <c:v>1.1118766044581828E-10</c:v>
                </c:pt>
                <c:pt idx="234">
                  <c:v>1.0580140699861707E-10</c:v>
                </c:pt>
                <c:pt idx="235">
                  <c:v>2.6827017169291592E-12</c:v>
                </c:pt>
                <c:pt idx="236">
                  <c:v>2.4687160442640333E-11</c:v>
                </c:pt>
                <c:pt idx="237">
                  <c:v>1.8945960339700657E-10</c:v>
                </c:pt>
                <c:pt idx="238">
                  <c:v>7.7114270781705998E-11</c:v>
                </c:pt>
                <c:pt idx="239">
                  <c:v>1.190227976031647E-10</c:v>
                </c:pt>
                <c:pt idx="240">
                  <c:v>3.4369013067597405E-10</c:v>
                </c:pt>
                <c:pt idx="241">
                  <c:v>2.0869127048210313E-9</c:v>
                </c:pt>
                <c:pt idx="242">
                  <c:v>1.0194614024553065E-10</c:v>
                </c:pt>
                <c:pt idx="243">
                  <c:v>5.9500725580465077E-11</c:v>
                </c:pt>
                <c:pt idx="244">
                  <c:v>1.2081862910963856E-10</c:v>
                </c:pt>
                <c:pt idx="245">
                  <c:v>2.960950109293812E-10</c:v>
                </c:pt>
                <c:pt idx="246">
                  <c:v>1.6301086504124156E-10</c:v>
                </c:pt>
                <c:pt idx="247">
                  <c:v>2.541914483968162E-11</c:v>
                </c:pt>
                <c:pt idx="248">
                  <c:v>1.0882118393127448E-10</c:v>
                </c:pt>
                <c:pt idx="249">
                  <c:v>1.1184542872393257E-10</c:v>
                </c:pt>
                <c:pt idx="250">
                  <c:v>1.157920383926203E-10</c:v>
                </c:pt>
                <c:pt idx="251">
                  <c:v>7.6457275674353806E-8</c:v>
                </c:pt>
                <c:pt idx="252">
                  <c:v>3.0664164267922658E-10</c:v>
                </c:pt>
                <c:pt idx="253">
                  <c:v>1.0973291368589049E-8</c:v>
                </c:pt>
                <c:pt idx="254">
                  <c:v>4.6349083234842541E-11</c:v>
                </c:pt>
                <c:pt idx="255">
                  <c:v>1.1317387243128057E-10</c:v>
                </c:pt>
                <c:pt idx="256">
                  <c:v>2.8111800631110246E-8</c:v>
                </c:pt>
                <c:pt idx="257">
                  <c:v>1.5030828748066996E-8</c:v>
                </c:pt>
                <c:pt idx="258">
                  <c:v>2.2329371433655308E-11</c:v>
                </c:pt>
                <c:pt idx="259">
                  <c:v>3.2257949216516878E-13</c:v>
                </c:pt>
                <c:pt idx="260">
                  <c:v>1.0114043615845184E-10</c:v>
                </c:pt>
                <c:pt idx="262">
                  <c:v>1.3279472784576997E-8</c:v>
                </c:pt>
                <c:pt idx="263">
                  <c:v>2.3849933121100433E-8</c:v>
                </c:pt>
                <c:pt idx="264">
                  <c:v>2.4464015656970399E-8</c:v>
                </c:pt>
                <c:pt idx="266">
                  <c:v>3.659698592207156E-10</c:v>
                </c:pt>
                <c:pt idx="267">
                  <c:v>1.1942813179114872E-8</c:v>
                </c:pt>
                <c:pt idx="269">
                  <c:v>4.6013993734671082E-10</c:v>
                </c:pt>
                <c:pt idx="271">
                  <c:v>2.109723493080199E-9</c:v>
                </c:pt>
                <c:pt idx="273">
                  <c:v>1.8020368675893391E-11</c:v>
                </c:pt>
                <c:pt idx="282">
                  <c:v>5.3962813107629822E-10</c:v>
                </c:pt>
                <c:pt idx="283">
                  <c:v>1.590736875214471E-8</c:v>
                </c:pt>
                <c:pt idx="284">
                  <c:v>4.8784563364977933E-9</c:v>
                </c:pt>
                <c:pt idx="285">
                  <c:v>2.0829163330664735E-8</c:v>
                </c:pt>
                <c:pt idx="286">
                  <c:v>2.5489389527495445E-8</c:v>
                </c:pt>
                <c:pt idx="287">
                  <c:v>2.2949982009417453E-8</c:v>
                </c:pt>
                <c:pt idx="291">
                  <c:v>3.1258637862671567E-8</c:v>
                </c:pt>
                <c:pt idx="292">
                  <c:v>1.8439851087219258E-8</c:v>
                </c:pt>
                <c:pt idx="293">
                  <c:v>1.2733401006519681E-8</c:v>
                </c:pt>
                <c:pt idx="294">
                  <c:v>2.0368973750429161E-8</c:v>
                </c:pt>
                <c:pt idx="295">
                  <c:v>3.0758982185748891E-8</c:v>
                </c:pt>
                <c:pt idx="296">
                  <c:v>2.5318617989630183E-8</c:v>
                </c:pt>
                <c:pt idx="297">
                  <c:v>8.9842707499333647E-9</c:v>
                </c:pt>
                <c:pt idx="298">
                  <c:v>2.5300001906287056E-8</c:v>
                </c:pt>
                <c:pt idx="299">
                  <c:v>2.3320988139718151E-8</c:v>
                </c:pt>
                <c:pt idx="300">
                  <c:v>1.8368067469849087E-8</c:v>
                </c:pt>
                <c:pt idx="301">
                  <c:v>1.128246347077672E-8</c:v>
                </c:pt>
                <c:pt idx="303">
                  <c:v>3.3949034227382272E-10</c:v>
                </c:pt>
                <c:pt idx="304">
                  <c:v>5.3932034516503187E-11</c:v>
                </c:pt>
                <c:pt idx="305">
                  <c:v>2.6354168652382521E-10</c:v>
                </c:pt>
                <c:pt idx="306">
                  <c:v>3.3589371497198253E-10</c:v>
                </c:pt>
                <c:pt idx="307">
                  <c:v>2.4599044314817222E-10</c:v>
                </c:pt>
                <c:pt idx="308">
                  <c:v>1.1714282139997816E-8</c:v>
                </c:pt>
                <c:pt idx="309">
                  <c:v>1.4743118899881986E-8</c:v>
                </c:pt>
                <c:pt idx="310">
                  <c:v>1.3647078376987579E-9</c:v>
                </c:pt>
                <c:pt idx="311">
                  <c:v>3.4154804001931975E-9</c:v>
                </c:pt>
                <c:pt idx="312">
                  <c:v>7.3984783064547837E-9</c:v>
                </c:pt>
                <c:pt idx="313">
                  <c:v>4.9197095771856139E-9</c:v>
                </c:pt>
                <c:pt idx="314">
                  <c:v>1.0364194133084365E-9</c:v>
                </c:pt>
                <c:pt idx="315">
                  <c:v>1.9501091944984839E-8</c:v>
                </c:pt>
                <c:pt idx="316">
                  <c:v>1.7454439742270284E-9</c:v>
                </c:pt>
                <c:pt idx="317">
                  <c:v>4.359886718898969E-10</c:v>
                </c:pt>
                <c:pt idx="318">
                  <c:v>1.3153032346512335E-8</c:v>
                </c:pt>
                <c:pt idx="319">
                  <c:v>1.6821741123057452E-9</c:v>
                </c:pt>
                <c:pt idx="322">
                  <c:v>7.9867713615338108E-9</c:v>
                </c:pt>
                <c:pt idx="323">
                  <c:v>8.1255480574937658E-10</c:v>
                </c:pt>
                <c:pt idx="324">
                  <c:v>5.4936806588128445E-9</c:v>
                </c:pt>
                <c:pt idx="325">
                  <c:v>4.8153105817987934E-8</c:v>
                </c:pt>
                <c:pt idx="326">
                  <c:v>2.1100213504136963E-9</c:v>
                </c:pt>
                <c:pt idx="327">
                  <c:v>2.3130111231842777E-10</c:v>
                </c:pt>
                <c:pt idx="328">
                  <c:v>3.9293339433452043E-8</c:v>
                </c:pt>
                <c:pt idx="329">
                  <c:v>3.7049729068970133E-9</c:v>
                </c:pt>
                <c:pt idx="330">
                  <c:v>5.2259069160090286E-9</c:v>
                </c:pt>
                <c:pt idx="331">
                  <c:v>7.1187902703115732E-10</c:v>
                </c:pt>
                <c:pt idx="332">
                  <c:v>2.3035789742905679E-8</c:v>
                </c:pt>
                <c:pt idx="333">
                  <c:v>1.4667984387510193E-8</c:v>
                </c:pt>
                <c:pt idx="334">
                  <c:v>1.575188722406522E-8</c:v>
                </c:pt>
                <c:pt idx="335">
                  <c:v>1.0826121214432169E-11</c:v>
                </c:pt>
                <c:pt idx="336">
                  <c:v>8.3941160865201237E-9</c:v>
                </c:pt>
                <c:pt idx="337">
                  <c:v>1.7539180153646847E-8</c:v>
                </c:pt>
                <c:pt idx="339">
                  <c:v>1.3718564137024049E-8</c:v>
                </c:pt>
                <c:pt idx="340">
                  <c:v>1.3718564137024049E-8</c:v>
                </c:pt>
                <c:pt idx="342">
                  <c:v>6.7294907354456119E-10</c:v>
                </c:pt>
                <c:pt idx="344">
                  <c:v>6.8601756405124688E-9</c:v>
                </c:pt>
                <c:pt idx="345">
                  <c:v>2.5175348612223722E-8</c:v>
                </c:pt>
                <c:pt idx="346">
                  <c:v>1.1313614383570467E-9</c:v>
                </c:pt>
                <c:pt idx="348">
                  <c:v>1.9375991864920706E-8</c:v>
                </c:pt>
                <c:pt idx="352">
                  <c:v>1.8566440453950698E-9</c:v>
                </c:pt>
                <c:pt idx="353">
                  <c:v>1.8566440453950698E-9</c:v>
                </c:pt>
                <c:pt idx="354">
                  <c:v>1.5868274977124673E-8</c:v>
                </c:pt>
                <c:pt idx="355">
                  <c:v>2.5891695499256945E-8</c:v>
                </c:pt>
                <c:pt idx="356">
                  <c:v>5.8032040711935399E-9</c:v>
                </c:pt>
                <c:pt idx="357">
                  <c:v>2.2271388539403461E-8</c:v>
                </c:pt>
                <c:pt idx="358">
                  <c:v>1.8282483129360909E-9</c:v>
                </c:pt>
                <c:pt idx="359">
                  <c:v>4.7669584079962844E-9</c:v>
                </c:pt>
                <c:pt idx="360">
                  <c:v>1.6022639540203813E-8</c:v>
                </c:pt>
                <c:pt idx="361">
                  <c:v>8.3738866092876282E-9</c:v>
                </c:pt>
                <c:pt idx="364">
                  <c:v>2.9897429848641027E-8</c:v>
                </c:pt>
                <c:pt idx="365">
                  <c:v>3.7837809930484666E-9</c:v>
                </c:pt>
                <c:pt idx="367">
                  <c:v>8.9047428418926879E-9</c:v>
                </c:pt>
                <c:pt idx="368">
                  <c:v>3.3091949750276962E-9</c:v>
                </c:pt>
                <c:pt idx="369">
                  <c:v>9.8661518500516095E-9</c:v>
                </c:pt>
                <c:pt idx="370">
                  <c:v>1.0849205157777161E-8</c:v>
                </c:pt>
                <c:pt idx="371">
                  <c:v>4.6943805044035674E-9</c:v>
                </c:pt>
                <c:pt idx="372">
                  <c:v>1.0702435956701987E-8</c:v>
                </c:pt>
                <c:pt idx="373">
                  <c:v>3.5975208738419968E-9</c:v>
                </c:pt>
                <c:pt idx="374">
                  <c:v>2.3560515078730013E-9</c:v>
                </c:pt>
                <c:pt idx="375">
                  <c:v>7.4608297749311915E-9</c:v>
                </c:pt>
                <c:pt idx="376">
                  <c:v>2.0491343471603151E-8</c:v>
                </c:pt>
                <c:pt idx="377">
                  <c:v>6.1298294588052114E-9</c:v>
                </c:pt>
                <c:pt idx="378">
                  <c:v>4.4255642609325958E-9</c:v>
                </c:pt>
                <c:pt idx="379">
                  <c:v>1.0468195985359825E-9</c:v>
                </c:pt>
                <c:pt idx="380">
                  <c:v>9.0645433013078735E-10</c:v>
                </c:pt>
                <c:pt idx="381">
                  <c:v>2.0006084232465401E-8</c:v>
                </c:pt>
                <c:pt idx="382">
                  <c:v>1.4620476142819247E-8</c:v>
                </c:pt>
                <c:pt idx="383">
                  <c:v>2.1835697724847016E-8</c:v>
                </c:pt>
                <c:pt idx="384">
                  <c:v>1.1104369606796723E-8</c:v>
                </c:pt>
                <c:pt idx="385">
                  <c:v>1.0399390941324489E-8</c:v>
                </c:pt>
                <c:pt idx="386">
                  <c:v>5.0055917750073814E-9</c:v>
                </c:pt>
                <c:pt idx="387">
                  <c:v>8.8419942303050477E-9</c:v>
                </c:pt>
                <c:pt idx="388">
                  <c:v>5.5461035495063291E-9</c:v>
                </c:pt>
                <c:pt idx="389">
                  <c:v>6.8773769015213087E-9</c:v>
                </c:pt>
                <c:pt idx="390">
                  <c:v>3.2286841377864768E-8</c:v>
                </c:pt>
                <c:pt idx="391">
                  <c:v>1.796303113919736E-9</c:v>
                </c:pt>
                <c:pt idx="392">
                  <c:v>1.2484441918614419E-8</c:v>
                </c:pt>
                <c:pt idx="393">
                  <c:v>2.0961213415177014E-8</c:v>
                </c:pt>
                <c:pt idx="394">
                  <c:v>9.3705917114645816E-10</c:v>
                </c:pt>
                <c:pt idx="395">
                  <c:v>8.367929462617789E-9</c:v>
                </c:pt>
                <c:pt idx="396">
                  <c:v>2.1392113690952969E-8</c:v>
                </c:pt>
                <c:pt idx="397">
                  <c:v>2.7343303214000243E-8</c:v>
                </c:pt>
                <c:pt idx="398">
                  <c:v>4.5036028823059211E-9</c:v>
                </c:pt>
                <c:pt idx="399">
                  <c:v>6.7009957172087641E-9</c:v>
                </c:pt>
                <c:pt idx="400">
                  <c:v>2.2286281406077606E-8</c:v>
                </c:pt>
                <c:pt idx="401">
                  <c:v>1.1326521534688328E-9</c:v>
                </c:pt>
                <c:pt idx="402">
                  <c:v>2.4423904202727552E-8</c:v>
                </c:pt>
                <c:pt idx="403">
                  <c:v>1.1389146039053606E-8</c:v>
                </c:pt>
                <c:pt idx="404">
                  <c:v>1.4993741024565867E-8</c:v>
                </c:pt>
                <c:pt idx="405">
                  <c:v>1.3735095219032638E-8</c:v>
                </c:pt>
                <c:pt idx="406">
                  <c:v>5.9844254371752065E-9</c:v>
                </c:pt>
                <c:pt idx="407">
                  <c:v>1.405042684941625E-9</c:v>
                </c:pt>
                <c:pt idx="408">
                  <c:v>5.4847449388082485E-9</c:v>
                </c:pt>
                <c:pt idx="409">
                  <c:v>1.2692693837609781E-8</c:v>
                </c:pt>
                <c:pt idx="410">
                  <c:v>1.0937321285600055E-8</c:v>
                </c:pt>
                <c:pt idx="411">
                  <c:v>2.6429675486421453E-8</c:v>
                </c:pt>
                <c:pt idx="412">
                  <c:v>3.48282097900547E-9</c:v>
                </c:pt>
                <c:pt idx="413">
                  <c:v>8.2861428031314921E-9</c:v>
                </c:pt>
                <c:pt idx="414">
                  <c:v>2.5609277104223665E-8</c:v>
                </c:pt>
                <c:pt idx="415">
                  <c:v>1.1526085948123787E-9</c:v>
                </c:pt>
                <c:pt idx="416">
                  <c:v>6.8442650946154712E-9</c:v>
                </c:pt>
                <c:pt idx="417">
                  <c:v>6.4860171867653896E-9</c:v>
                </c:pt>
                <c:pt idx="418">
                  <c:v>6.2936013493335309E-9</c:v>
                </c:pt>
                <c:pt idx="419">
                  <c:v>5.894298772351309E-10</c:v>
                </c:pt>
                <c:pt idx="420">
                  <c:v>1.8300354569370057E-8</c:v>
                </c:pt>
                <c:pt idx="421">
                  <c:v>4.9716856818789424E-9</c:v>
                </c:pt>
                <c:pt idx="422">
                  <c:v>1.5078059471386788E-9</c:v>
                </c:pt>
                <c:pt idx="434">
                  <c:v>2.5157775029547785E-8</c:v>
                </c:pt>
                <c:pt idx="444">
                  <c:v>2.8862375614778025E-9</c:v>
                </c:pt>
                <c:pt idx="448">
                  <c:v>5.8293336057736124E-9</c:v>
                </c:pt>
                <c:pt idx="453">
                  <c:v>2.0985042001855857E-9</c:v>
                </c:pt>
                <c:pt idx="455">
                  <c:v>1.2558161608652179E-8</c:v>
                </c:pt>
                <c:pt idx="457">
                  <c:v>5.3671359706813111E-8</c:v>
                </c:pt>
                <c:pt idx="458">
                  <c:v>8.8178181434037085E-9</c:v>
                </c:pt>
                <c:pt idx="459">
                  <c:v>2.3304357771932069E-9</c:v>
                </c:pt>
                <c:pt idx="460">
                  <c:v>4.7555926685793538E-8</c:v>
                </c:pt>
                <c:pt idx="461">
                  <c:v>3.3725517120045674E-8</c:v>
                </c:pt>
                <c:pt idx="462">
                  <c:v>6.7494471767891607E-9</c:v>
                </c:pt>
                <c:pt idx="463">
                  <c:v>3.1126091349270167E-9</c:v>
                </c:pt>
                <c:pt idx="464">
                  <c:v>4.1979119009493323E-8</c:v>
                </c:pt>
                <c:pt idx="465">
                  <c:v>3.7437191816946196E-8</c:v>
                </c:pt>
                <c:pt idx="466">
                  <c:v>8.0024336929863261E-9</c:v>
                </c:pt>
                <c:pt idx="467">
                  <c:v>4.3011343598688513E-8</c:v>
                </c:pt>
                <c:pt idx="468">
                  <c:v>8.659717952933878E-8</c:v>
                </c:pt>
                <c:pt idx="469">
                  <c:v>1.1149768028708808E-7</c:v>
                </c:pt>
                <c:pt idx="470">
                  <c:v>7.4470538732574163E-8</c:v>
                </c:pt>
                <c:pt idx="471">
                  <c:v>7.094465254743554E-8</c:v>
                </c:pt>
                <c:pt idx="472">
                  <c:v>5.5290661100309542E-8</c:v>
                </c:pt>
                <c:pt idx="473">
                  <c:v>3.7460772189180515E-8</c:v>
                </c:pt>
                <c:pt idx="474">
                  <c:v>1.6911386251858834E-7</c:v>
                </c:pt>
                <c:pt idx="475">
                  <c:v>4.8007155724579704E-8</c:v>
                </c:pt>
                <c:pt idx="476">
                  <c:v>1.6635803682628846E-7</c:v>
                </c:pt>
                <c:pt idx="477">
                  <c:v>6.7352989534485778E-8</c:v>
                </c:pt>
                <c:pt idx="478">
                  <c:v>3.395573601738574E-9</c:v>
                </c:pt>
                <c:pt idx="479">
                  <c:v>4.9480854524890295E-8</c:v>
                </c:pt>
                <c:pt idx="480">
                  <c:v>2.7240219755169751E-8</c:v>
                </c:pt>
                <c:pt idx="481">
                  <c:v>1.4396437785148783E-7</c:v>
                </c:pt>
                <c:pt idx="482">
                  <c:v>7.113726695642347E-9</c:v>
                </c:pt>
                <c:pt idx="483">
                  <c:v>3.6475137451231466E-8</c:v>
                </c:pt>
                <c:pt idx="484">
                  <c:v>1.0742472946611452E-9</c:v>
                </c:pt>
                <c:pt idx="485">
                  <c:v>9.5195203782074925E-8</c:v>
                </c:pt>
                <c:pt idx="486">
                  <c:v>5.5897892917509497E-8</c:v>
                </c:pt>
                <c:pt idx="487">
                  <c:v>2.5778956498532409E-8</c:v>
                </c:pt>
                <c:pt idx="488">
                  <c:v>3.3170633729205971E-8</c:v>
                </c:pt>
                <c:pt idx="491">
                  <c:v>2.6213679276755285E-11</c:v>
                </c:pt>
                <c:pt idx="492">
                  <c:v>1.9989950293568553E-8</c:v>
                </c:pt>
                <c:pt idx="494">
                  <c:v>2.0160970045878145E-8</c:v>
                </c:pt>
                <c:pt idx="495">
                  <c:v>1.2322854315198395E-8</c:v>
                </c:pt>
                <c:pt idx="496">
                  <c:v>1.0737756872164401E-8</c:v>
                </c:pt>
                <c:pt idx="497">
                  <c:v>6.212559333180916E-9</c:v>
                </c:pt>
                <c:pt idx="498">
                  <c:v>4.0545829520759491E-11</c:v>
                </c:pt>
                <c:pt idx="504">
                  <c:v>3.4551450684357485E-10</c:v>
                </c:pt>
                <c:pt idx="516">
                  <c:v>4.8675100794922025E-11</c:v>
                </c:pt>
                <c:pt idx="517">
                  <c:v>4.2108091234893619E-11</c:v>
                </c:pt>
                <c:pt idx="518">
                  <c:v>2.1842871122295137E-11</c:v>
                </c:pt>
                <c:pt idx="521">
                  <c:v>4.5614368478910555E-11</c:v>
                </c:pt>
                <c:pt idx="522">
                  <c:v>7.1935028181276048E-11</c:v>
                </c:pt>
                <c:pt idx="524">
                  <c:v>3.4922283064547288E-11</c:v>
                </c:pt>
                <c:pt idx="527">
                  <c:v>2.1462854807655924E-11</c:v>
                </c:pt>
                <c:pt idx="528">
                  <c:v>1.0812593527202848E-10</c:v>
                </c:pt>
                <c:pt idx="530">
                  <c:v>8.962527164589007E-11</c:v>
                </c:pt>
                <c:pt idx="533">
                  <c:v>5.5859916107490006E-11</c:v>
                </c:pt>
                <c:pt idx="535">
                  <c:v>1.1040578494541922E-11</c:v>
                </c:pt>
                <c:pt idx="536">
                  <c:v>2.2533651921537547E-11</c:v>
                </c:pt>
                <c:pt idx="537">
                  <c:v>5.5207856761600209E-12</c:v>
                </c:pt>
                <c:pt idx="538">
                  <c:v>6.4595575269740364E-9</c:v>
                </c:pt>
                <c:pt idx="539">
                  <c:v>1.0639463952114081E-9</c:v>
                </c:pt>
                <c:pt idx="540">
                  <c:v>1.5038816767699995E-9</c:v>
                </c:pt>
                <c:pt idx="541">
                  <c:v>4.1700026688017519E-9</c:v>
                </c:pt>
                <c:pt idx="542">
                  <c:v>9.1481915691284246E-10</c:v>
                </c:pt>
                <c:pt idx="543">
                  <c:v>2.6974952978256093E-9</c:v>
                </c:pt>
                <c:pt idx="544">
                  <c:v>2.4297215550218415E-9</c:v>
                </c:pt>
                <c:pt idx="545">
                  <c:v>1.1259007205764748E-8</c:v>
                </c:pt>
                <c:pt idx="546">
                  <c:v>3.5605865644897432E-9</c:v>
                </c:pt>
                <c:pt idx="547">
                  <c:v>5.8792073341213948E-10</c:v>
                </c:pt>
                <c:pt idx="548">
                  <c:v>3.0493144515613024E-9</c:v>
                </c:pt>
                <c:pt idx="549">
                  <c:v>6.8020686390383087E-10</c:v>
                </c:pt>
                <c:pt idx="550">
                  <c:v>4.6318801072604607E-9</c:v>
                </c:pt>
                <c:pt idx="551">
                  <c:v>4.3105913302070586E-9</c:v>
                </c:pt>
                <c:pt idx="552">
                  <c:v>1.8635990141319595E-8</c:v>
                </c:pt>
                <c:pt idx="553">
                  <c:v>4.1958417924816926E-9</c:v>
                </c:pt>
                <c:pt idx="554">
                  <c:v>1.7846717850471008E-8</c:v>
                </c:pt>
                <c:pt idx="555">
                  <c:v>1.9113505089786462E-9</c:v>
                </c:pt>
                <c:pt idx="556">
                  <c:v>8.2109338264263688E-10</c:v>
                </c:pt>
                <c:pt idx="557">
                  <c:v>1.7015596604267748E-8</c:v>
                </c:pt>
                <c:pt idx="558">
                  <c:v>1.266638310648535E-8</c:v>
                </c:pt>
                <c:pt idx="559">
                  <c:v>4.6471701170460184E-9</c:v>
                </c:pt>
                <c:pt idx="560">
                  <c:v>3.2409856456594444E-9</c:v>
                </c:pt>
                <c:pt idx="561">
                  <c:v>2.880876129475034E-9</c:v>
                </c:pt>
                <c:pt idx="562">
                  <c:v>1.9441768692732332E-8</c:v>
                </c:pt>
                <c:pt idx="563">
                  <c:v>7.5551512638683198E-10</c:v>
                </c:pt>
                <c:pt idx="564">
                  <c:v>1.2005065361813444E-8</c:v>
                </c:pt>
                <c:pt idx="565">
                  <c:v>2.7562724783001301E-9</c:v>
                </c:pt>
                <c:pt idx="566">
                  <c:v>1.056380818940885E-8</c:v>
                </c:pt>
                <c:pt idx="567">
                  <c:v>2.9694886861870837E-9</c:v>
                </c:pt>
                <c:pt idx="568">
                  <c:v>2.1542779858807885E-8</c:v>
                </c:pt>
                <c:pt idx="569">
                  <c:v>4.5050921689733511E-9</c:v>
                </c:pt>
                <c:pt idx="570">
                  <c:v>1.4149464412800258E-8</c:v>
                </c:pt>
                <c:pt idx="571">
                  <c:v>2.8073053681040517E-9</c:v>
                </c:pt>
                <c:pt idx="572">
                  <c:v>1.3006188681103813E-8</c:v>
                </c:pt>
                <c:pt idx="573">
                  <c:v>1.1087242810121121E-8</c:v>
                </c:pt>
                <c:pt idx="574">
                  <c:v>2.3235354156341189E-8</c:v>
                </c:pt>
                <c:pt idx="575">
                  <c:v>1.7828002481350338E-8</c:v>
                </c:pt>
                <c:pt idx="576">
                  <c:v>1.664029636407563E-9</c:v>
                </c:pt>
                <c:pt idx="577">
                  <c:v>1.1827914712722737E-8</c:v>
                </c:pt>
                <c:pt idx="578">
                  <c:v>4.0955383354302905E-9</c:v>
                </c:pt>
                <c:pt idx="579">
                  <c:v>3.8860453442119166E-9</c:v>
                </c:pt>
                <c:pt idx="580">
                  <c:v>2.2443550078158141E-9</c:v>
                </c:pt>
                <c:pt idx="581">
                  <c:v>4.2794652388578118E-9</c:v>
                </c:pt>
                <c:pt idx="583">
                  <c:v>9.3283952558874103E-9</c:v>
                </c:pt>
                <c:pt idx="584">
                  <c:v>1.6769864304141917E-8</c:v>
                </c:pt>
                <c:pt idx="585">
                  <c:v>3.5921594418392259E-9</c:v>
                </c:pt>
                <c:pt idx="586">
                  <c:v>1.4584087905244907E-8</c:v>
                </c:pt>
                <c:pt idx="589">
                  <c:v>4.1074526287697153E-10</c:v>
                </c:pt>
                <c:pt idx="590">
                  <c:v>3.0396340882230097E-8</c:v>
                </c:pt>
                <c:pt idx="591">
                  <c:v>1.1301203661341886E-8</c:v>
                </c:pt>
                <c:pt idx="592">
                  <c:v>5.8454501696596113E-10</c:v>
                </c:pt>
                <c:pt idx="593">
                  <c:v>4.0918151187617237E-9</c:v>
                </c:pt>
                <c:pt idx="594">
                  <c:v>5.066056813704991E-9</c:v>
                </c:pt>
                <c:pt idx="595">
                  <c:v>2.6931267236011503E-9</c:v>
                </c:pt>
                <c:pt idx="596">
                  <c:v>1.5389295563435005E-8</c:v>
                </c:pt>
                <c:pt idx="597">
                  <c:v>1.6555903452921204E-8</c:v>
                </c:pt>
                <c:pt idx="598">
                  <c:v>4.3963742422509523E-8</c:v>
                </c:pt>
              </c:numCache>
            </c:numRef>
          </c:xVal>
          <c:yVal>
            <c:numRef>
              <c:f>MORB!$R$2:$R$1405</c:f>
              <c:numCache>
                <c:formatCode>0.00</c:formatCode>
                <c:ptCount val="1404"/>
                <c:pt idx="0">
                  <c:v>9.7100062144040376</c:v>
                </c:pt>
                <c:pt idx="1">
                  <c:v>9.4900060736038867</c:v>
                </c:pt>
                <c:pt idx="2">
                  <c:v>9.3200059648038174</c:v>
                </c:pt>
                <c:pt idx="3">
                  <c:v>8.9700057408036749</c:v>
                </c:pt>
                <c:pt idx="4">
                  <c:v>8.9500057280036724</c:v>
                </c:pt>
                <c:pt idx="5">
                  <c:v>8.9500057280036724</c:v>
                </c:pt>
                <c:pt idx="6">
                  <c:v>8.9300057152036576</c:v>
                </c:pt>
                <c:pt idx="7">
                  <c:v>8.1000051840033169</c:v>
                </c:pt>
                <c:pt idx="8">
                  <c:v>7.9300050752032494</c:v>
                </c:pt>
                <c:pt idx="9">
                  <c:v>7.6300048832031324</c:v>
                </c:pt>
                <c:pt idx="10">
                  <c:v>7.3900047296030253</c:v>
                </c:pt>
                <c:pt idx="11">
                  <c:v>6.6800042752027355</c:v>
                </c:pt>
                <c:pt idx="12">
                  <c:v>11.300007232004718</c:v>
                </c:pt>
                <c:pt idx="13">
                  <c:v>11.300007232004718</c:v>
                </c:pt>
                <c:pt idx="14">
                  <c:v>11.000007040004505</c:v>
                </c:pt>
                <c:pt idx="15">
                  <c:v>13.600008704005548</c:v>
                </c:pt>
                <c:pt idx="16">
                  <c:v>13.000008320005325</c:v>
                </c:pt>
                <c:pt idx="17">
                  <c:v>12.800008192005254</c:v>
                </c:pt>
                <c:pt idx="18">
                  <c:v>12.600008064005149</c:v>
                </c:pt>
                <c:pt idx="19">
                  <c:v>12.200007808005006</c:v>
                </c:pt>
                <c:pt idx="20">
                  <c:v>11.700007488004792</c:v>
                </c:pt>
                <c:pt idx="21">
                  <c:v>11.700007488004792</c:v>
                </c:pt>
                <c:pt idx="22">
                  <c:v>11.600007424004751</c:v>
                </c:pt>
                <c:pt idx="23">
                  <c:v>11.600007424004751</c:v>
                </c:pt>
                <c:pt idx="24">
                  <c:v>11.600007424004751</c:v>
                </c:pt>
                <c:pt idx="25">
                  <c:v>11.300007232004718</c:v>
                </c:pt>
                <c:pt idx="26">
                  <c:v>11.300007232004718</c:v>
                </c:pt>
                <c:pt idx="27">
                  <c:v>11.300007232004718</c:v>
                </c:pt>
                <c:pt idx="28">
                  <c:v>11.200007168004568</c:v>
                </c:pt>
                <c:pt idx="29">
                  <c:v>11.100007104004547</c:v>
                </c:pt>
                <c:pt idx="30">
                  <c:v>10.900006976004523</c:v>
                </c:pt>
                <c:pt idx="31">
                  <c:v>10.800006912004495</c:v>
                </c:pt>
                <c:pt idx="32">
                  <c:v>10.500006720004302</c:v>
                </c:pt>
                <c:pt idx="33">
                  <c:v>10.500006720004302</c:v>
                </c:pt>
                <c:pt idx="34">
                  <c:v>9.8000062720040972</c:v>
                </c:pt>
                <c:pt idx="35">
                  <c:v>8.3000053120034067</c:v>
                </c:pt>
                <c:pt idx="36">
                  <c:v>7.0000044800028824</c:v>
                </c:pt>
                <c:pt idx="37">
                  <c:v>13.70000876800561</c:v>
                </c:pt>
                <c:pt idx="38">
                  <c:v>13.400008576005504</c:v>
                </c:pt>
                <c:pt idx="39">
                  <c:v>13.400008576005504</c:v>
                </c:pt>
                <c:pt idx="40">
                  <c:v>13.000008320005325</c:v>
                </c:pt>
                <c:pt idx="41">
                  <c:v>12.7000081280052</c:v>
                </c:pt>
                <c:pt idx="42">
                  <c:v>12.7000081280052</c:v>
                </c:pt>
                <c:pt idx="43">
                  <c:v>12.640008089605168</c:v>
                </c:pt>
                <c:pt idx="44">
                  <c:v>12.400007936005126</c:v>
                </c:pt>
                <c:pt idx="45">
                  <c:v>12.300007872005109</c:v>
                </c:pt>
                <c:pt idx="46">
                  <c:v>12.200007808005006</c:v>
                </c:pt>
                <c:pt idx="47">
                  <c:v>12.000007680004916</c:v>
                </c:pt>
                <c:pt idx="48">
                  <c:v>11.900007616004872</c:v>
                </c:pt>
                <c:pt idx="49">
                  <c:v>11.900007616004872</c:v>
                </c:pt>
                <c:pt idx="50">
                  <c:v>11.900007616004872</c:v>
                </c:pt>
                <c:pt idx="51">
                  <c:v>11.800007552004876</c:v>
                </c:pt>
                <c:pt idx="52">
                  <c:v>11.700007488004792</c:v>
                </c:pt>
                <c:pt idx="53">
                  <c:v>11.680007475204786</c:v>
                </c:pt>
                <c:pt idx="54">
                  <c:v>11.460007334404766</c:v>
                </c:pt>
                <c:pt idx="55">
                  <c:v>11.320007244804676</c:v>
                </c:pt>
                <c:pt idx="56">
                  <c:v>11.300007232004718</c:v>
                </c:pt>
                <c:pt idx="57">
                  <c:v>11.200007168004568</c:v>
                </c:pt>
                <c:pt idx="58">
                  <c:v>11.100007104004547</c:v>
                </c:pt>
                <c:pt idx="59">
                  <c:v>11.000007040004505</c:v>
                </c:pt>
                <c:pt idx="60">
                  <c:v>11.000007040004505</c:v>
                </c:pt>
                <c:pt idx="61">
                  <c:v>10.900006976004523</c:v>
                </c:pt>
                <c:pt idx="62">
                  <c:v>10.900006976004523</c:v>
                </c:pt>
                <c:pt idx="63">
                  <c:v>10.800006912004495</c:v>
                </c:pt>
                <c:pt idx="64">
                  <c:v>10.500006720004302</c:v>
                </c:pt>
                <c:pt idx="65">
                  <c:v>10.400006656004349</c:v>
                </c:pt>
                <c:pt idx="66">
                  <c:v>10.400006656004349</c:v>
                </c:pt>
                <c:pt idx="67">
                  <c:v>10.400006656004349</c:v>
                </c:pt>
                <c:pt idx="68">
                  <c:v>10.400006656004349</c:v>
                </c:pt>
                <c:pt idx="69">
                  <c:v>10.300006592004321</c:v>
                </c:pt>
                <c:pt idx="70">
                  <c:v>10.100006464004137</c:v>
                </c:pt>
                <c:pt idx="71">
                  <c:v>10.000006400004096</c:v>
                </c:pt>
                <c:pt idx="72">
                  <c:v>10.000006400004096</c:v>
                </c:pt>
                <c:pt idx="73">
                  <c:v>9.8000062720040972</c:v>
                </c:pt>
                <c:pt idx="74">
                  <c:v>9.8000062720040972</c:v>
                </c:pt>
                <c:pt idx="75">
                  <c:v>9.8000062720040972</c:v>
                </c:pt>
                <c:pt idx="76">
                  <c:v>9.6800061952039727</c:v>
                </c:pt>
                <c:pt idx="77">
                  <c:v>9.5000060800038906</c:v>
                </c:pt>
                <c:pt idx="78">
                  <c:v>9.5000060800038906</c:v>
                </c:pt>
                <c:pt idx="79">
                  <c:v>9.4000060160038768</c:v>
                </c:pt>
                <c:pt idx="80">
                  <c:v>9.3000059520038167</c:v>
                </c:pt>
                <c:pt idx="81">
                  <c:v>9.3000059520038167</c:v>
                </c:pt>
                <c:pt idx="82">
                  <c:v>9.3000059520038167</c:v>
                </c:pt>
                <c:pt idx="83">
                  <c:v>9.3000059520038167</c:v>
                </c:pt>
                <c:pt idx="84">
                  <c:v>9.2000058880037656</c:v>
                </c:pt>
                <c:pt idx="85">
                  <c:v>9.0000057600036829</c:v>
                </c:pt>
                <c:pt idx="86">
                  <c:v>9.0000057600036829</c:v>
                </c:pt>
                <c:pt idx="87">
                  <c:v>8.600005504003521</c:v>
                </c:pt>
                <c:pt idx="88">
                  <c:v>8.600005504003521</c:v>
                </c:pt>
                <c:pt idx="89">
                  <c:v>8.5000054400034699</c:v>
                </c:pt>
                <c:pt idx="90">
                  <c:v>8.4500054080034595</c:v>
                </c:pt>
                <c:pt idx="91">
                  <c:v>8.4000053760034508</c:v>
                </c:pt>
                <c:pt idx="92">
                  <c:v>8.4000053760034508</c:v>
                </c:pt>
                <c:pt idx="93">
                  <c:v>8.4000053760034508</c:v>
                </c:pt>
                <c:pt idx="95">
                  <c:v>8.3000053120034067</c:v>
                </c:pt>
                <c:pt idx="96">
                  <c:v>8.3000053120034067</c:v>
                </c:pt>
                <c:pt idx="97">
                  <c:v>8.2000052480033574</c:v>
                </c:pt>
                <c:pt idx="98">
                  <c:v>8.1000051840033169</c:v>
                </c:pt>
                <c:pt idx="99">
                  <c:v>8.0000051200032729</c:v>
                </c:pt>
                <c:pt idx="100">
                  <c:v>7.7000049280031542</c:v>
                </c:pt>
                <c:pt idx="101">
                  <c:v>7.400004736003031</c:v>
                </c:pt>
                <c:pt idx="102">
                  <c:v>7.0000044800028824</c:v>
                </c:pt>
                <c:pt idx="103">
                  <c:v>9.2000058880037656</c:v>
                </c:pt>
                <c:pt idx="104">
                  <c:v>8.600005504003521</c:v>
                </c:pt>
                <c:pt idx="105">
                  <c:v>8.5000054400034699</c:v>
                </c:pt>
                <c:pt idx="106">
                  <c:v>8.5000054400034699</c:v>
                </c:pt>
                <c:pt idx="107">
                  <c:v>8.3000053120034067</c:v>
                </c:pt>
                <c:pt idx="108">
                  <c:v>8.1000051840033169</c:v>
                </c:pt>
                <c:pt idx="109">
                  <c:v>8.1000051840033169</c:v>
                </c:pt>
                <c:pt idx="110">
                  <c:v>8.1000051840033169</c:v>
                </c:pt>
                <c:pt idx="111">
                  <c:v>7.900005056003236</c:v>
                </c:pt>
                <c:pt idx="112">
                  <c:v>7.8000049920031964</c:v>
                </c:pt>
                <c:pt idx="113">
                  <c:v>7.7000049280031542</c:v>
                </c:pt>
                <c:pt idx="114">
                  <c:v>14.70000940800602</c:v>
                </c:pt>
                <c:pt idx="115">
                  <c:v>14.150009056005826</c:v>
                </c:pt>
                <c:pt idx="116">
                  <c:v>14.000008960005735</c:v>
                </c:pt>
                <c:pt idx="117">
                  <c:v>12.337714332315596</c:v>
                </c:pt>
                <c:pt idx="118">
                  <c:v>12.17794807420365</c:v>
                </c:pt>
                <c:pt idx="119">
                  <c:v>11.290007225604624</c:v>
                </c:pt>
                <c:pt idx="120">
                  <c:v>11.100007104004547</c:v>
                </c:pt>
                <c:pt idx="121">
                  <c:v>11.100007104004547</c:v>
                </c:pt>
                <c:pt idx="122">
                  <c:v>11.004917327209316</c:v>
                </c:pt>
                <c:pt idx="123">
                  <c:v>10.940007001604481</c:v>
                </c:pt>
                <c:pt idx="124">
                  <c:v>10.600006784004346</c:v>
                </c:pt>
                <c:pt idx="125">
                  <c:v>10.580006771204356</c:v>
                </c:pt>
                <c:pt idx="126">
                  <c:v>10.530006739204326</c:v>
                </c:pt>
                <c:pt idx="127">
                  <c:v>10.490006713604359</c:v>
                </c:pt>
                <c:pt idx="128">
                  <c:v>10.440006681604276</c:v>
                </c:pt>
                <c:pt idx="129">
                  <c:v>10.400006656004349</c:v>
                </c:pt>
                <c:pt idx="130">
                  <c:v>10.100006464004137</c:v>
                </c:pt>
                <c:pt idx="131">
                  <c:v>9.6371711086476139</c:v>
                </c:pt>
                <c:pt idx="132">
                  <c:v>9.3800060032038548</c:v>
                </c:pt>
                <c:pt idx="133">
                  <c:v>9.2897287092655283</c:v>
                </c:pt>
                <c:pt idx="134">
                  <c:v>9.2700059328037963</c:v>
                </c:pt>
                <c:pt idx="135">
                  <c:v>9.0607614663936289</c:v>
                </c:pt>
                <c:pt idx="136">
                  <c:v>9.004060831434975</c:v>
                </c:pt>
                <c:pt idx="137">
                  <c:v>8.8599071481730878</c:v>
                </c:pt>
                <c:pt idx="138">
                  <c:v>8.7949200541766999</c:v>
                </c:pt>
                <c:pt idx="139">
                  <c:v>8.7521223896794975</c:v>
                </c:pt>
                <c:pt idx="140">
                  <c:v>8.7521223896794975</c:v>
                </c:pt>
                <c:pt idx="141">
                  <c:v>8.7022590803504389</c:v>
                </c:pt>
                <c:pt idx="142">
                  <c:v>8.6782202705869071</c:v>
                </c:pt>
                <c:pt idx="143">
                  <c:v>8.6365481444376311</c:v>
                </c:pt>
                <c:pt idx="144">
                  <c:v>8.5000054400034699</c:v>
                </c:pt>
                <c:pt idx="145">
                  <c:v>8.4988122909823343</c:v>
                </c:pt>
                <c:pt idx="146">
                  <c:v>8.4000053760034508</c:v>
                </c:pt>
                <c:pt idx="147">
                  <c:v>8.336320514851149</c:v>
                </c:pt>
                <c:pt idx="148">
                  <c:v>8.3000053120034067</c:v>
                </c:pt>
                <c:pt idx="149">
                  <c:v>8.2000052480033574</c:v>
                </c:pt>
                <c:pt idx="150">
                  <c:v>8.0834209037264575</c:v>
                </c:pt>
                <c:pt idx="151">
                  <c:v>8.0382621277279789</c:v>
                </c:pt>
                <c:pt idx="152">
                  <c:v>7.9639614815039259</c:v>
                </c:pt>
                <c:pt idx="153">
                  <c:v>7.9432975646644124</c:v>
                </c:pt>
                <c:pt idx="154">
                  <c:v>7.9231768770005679</c:v>
                </c:pt>
                <c:pt idx="155">
                  <c:v>7.8101532930027426</c:v>
                </c:pt>
                <c:pt idx="156">
                  <c:v>7.7300049472031684</c:v>
                </c:pt>
                <c:pt idx="157">
                  <c:v>7.7200049408031628</c:v>
                </c:pt>
                <c:pt idx="158">
                  <c:v>7.7000049280031542</c:v>
                </c:pt>
                <c:pt idx="159">
                  <c:v>7.6600049024031369</c:v>
                </c:pt>
                <c:pt idx="160">
                  <c:v>7.6500048960031295</c:v>
                </c:pt>
                <c:pt idx="161">
                  <c:v>7.6400048896031292</c:v>
                </c:pt>
                <c:pt idx="162">
                  <c:v>7.6300048832031324</c:v>
                </c:pt>
                <c:pt idx="163">
                  <c:v>7.6210218266064667</c:v>
                </c:pt>
                <c:pt idx="164">
                  <c:v>7.6200048768030699</c:v>
                </c:pt>
                <c:pt idx="165">
                  <c:v>7.5900048576031045</c:v>
                </c:pt>
                <c:pt idx="166">
                  <c:v>7.5500048320030855</c:v>
                </c:pt>
                <c:pt idx="167">
                  <c:v>7.5500048320030855</c:v>
                </c:pt>
                <c:pt idx="168">
                  <c:v>7.5411369017993151</c:v>
                </c:pt>
                <c:pt idx="169">
                  <c:v>7.5300048192030848</c:v>
                </c:pt>
                <c:pt idx="170">
                  <c:v>7.5200048128030765</c:v>
                </c:pt>
                <c:pt idx="171">
                  <c:v>7.517496974207436</c:v>
                </c:pt>
                <c:pt idx="172">
                  <c:v>7.5000048000030715</c:v>
                </c:pt>
                <c:pt idx="173">
                  <c:v>7.4600047744030551</c:v>
                </c:pt>
                <c:pt idx="174">
                  <c:v>7.3500047040030099</c:v>
                </c:pt>
                <c:pt idx="175">
                  <c:v>7.3300046912030012</c:v>
                </c:pt>
                <c:pt idx="176">
                  <c:v>7.3200046848029965</c:v>
                </c:pt>
                <c:pt idx="177">
                  <c:v>7.2303965872528124</c:v>
                </c:pt>
                <c:pt idx="178">
                  <c:v>7.2158922811600323</c:v>
                </c:pt>
                <c:pt idx="179">
                  <c:v>7.2077952594042261</c:v>
                </c:pt>
                <c:pt idx="180">
                  <c:v>7.1870575467697302</c:v>
                </c:pt>
                <c:pt idx="181">
                  <c:v>7.110004550402877</c:v>
                </c:pt>
                <c:pt idx="182">
                  <c:v>6.9797566814942735</c:v>
                </c:pt>
                <c:pt idx="183">
                  <c:v>6.5224339114383865</c:v>
                </c:pt>
                <c:pt idx="184">
                  <c:v>6.3299528431172787</c:v>
                </c:pt>
                <c:pt idx="185">
                  <c:v>8.0494143890043723</c:v>
                </c:pt>
                <c:pt idx="186">
                  <c:v>10.056114122414485</c:v>
                </c:pt>
                <c:pt idx="187">
                  <c:v>8.9700057408036749</c:v>
                </c:pt>
                <c:pt idx="188">
                  <c:v>8.9544137066285145</c:v>
                </c:pt>
                <c:pt idx="189">
                  <c:v>8.7807506277358609</c:v>
                </c:pt>
                <c:pt idx="190">
                  <c:v>8.6400055296035401</c:v>
                </c:pt>
                <c:pt idx="191">
                  <c:v>8.5356167815347259</c:v>
                </c:pt>
                <c:pt idx="192">
                  <c:v>8.5144027508332467</c:v>
                </c:pt>
                <c:pt idx="193">
                  <c:v>8.4998164039656743</c:v>
                </c:pt>
                <c:pt idx="194">
                  <c:v>8.4892850366588561</c:v>
                </c:pt>
                <c:pt idx="195">
                  <c:v>8.3050442762674273</c:v>
                </c:pt>
                <c:pt idx="196">
                  <c:v>8.2018407391170687</c:v>
                </c:pt>
                <c:pt idx="197">
                  <c:v>7.7652213286091794</c:v>
                </c:pt>
                <c:pt idx="198">
                  <c:v>15.146415858176256</c:v>
                </c:pt>
                <c:pt idx="199">
                  <c:v>14.807237896341707</c:v>
                </c:pt>
                <c:pt idx="200">
                  <c:v>14.456434450550757</c:v>
                </c:pt>
                <c:pt idx="201">
                  <c:v>13.954774807612496</c:v>
                </c:pt>
                <c:pt idx="202">
                  <c:v>8.9200057088036537</c:v>
                </c:pt>
                <c:pt idx="203">
                  <c:v>8.9000056960036567</c:v>
                </c:pt>
                <c:pt idx="204">
                  <c:v>8.8100056384036733</c:v>
                </c:pt>
                <c:pt idx="205">
                  <c:v>8.7900056256035999</c:v>
                </c:pt>
                <c:pt idx="206">
                  <c:v>8.6900055616035559</c:v>
                </c:pt>
                <c:pt idx="207">
                  <c:v>8.6800055552035538</c:v>
                </c:pt>
                <c:pt idx="208">
                  <c:v>8.5487007513623983</c:v>
                </c:pt>
                <c:pt idx="209">
                  <c:v>8.4100053824034458</c:v>
                </c:pt>
                <c:pt idx="210">
                  <c:v>8.3795289782966247</c:v>
                </c:pt>
                <c:pt idx="211">
                  <c:v>8.3700053568034267</c:v>
                </c:pt>
                <c:pt idx="212">
                  <c:v>8.3200053248034092</c:v>
                </c:pt>
                <c:pt idx="213">
                  <c:v>8.3100053184034248</c:v>
                </c:pt>
                <c:pt idx="214">
                  <c:v>8.3100053184034248</c:v>
                </c:pt>
                <c:pt idx="215">
                  <c:v>8.230005267203369</c:v>
                </c:pt>
                <c:pt idx="216">
                  <c:v>8.1600052224033508</c:v>
                </c:pt>
                <c:pt idx="217">
                  <c:v>8.1000051840033169</c:v>
                </c:pt>
                <c:pt idx="218">
                  <c:v>8.0800051712033092</c:v>
                </c:pt>
                <c:pt idx="219">
                  <c:v>8.0700051648033053</c:v>
                </c:pt>
                <c:pt idx="220">
                  <c:v>8.0500051520033047</c:v>
                </c:pt>
                <c:pt idx="221">
                  <c:v>7.9700051008032915</c:v>
                </c:pt>
                <c:pt idx="222">
                  <c:v>7.9376885101800054</c:v>
                </c:pt>
                <c:pt idx="223">
                  <c:v>7.8900050496032295</c:v>
                </c:pt>
                <c:pt idx="224">
                  <c:v>7.8899833347771997</c:v>
                </c:pt>
                <c:pt idx="225">
                  <c:v>7.8890316190020577</c:v>
                </c:pt>
                <c:pt idx="226">
                  <c:v>7.8800050432032274</c:v>
                </c:pt>
                <c:pt idx="227">
                  <c:v>7.8800050432032274</c:v>
                </c:pt>
                <c:pt idx="228">
                  <c:v>7.8500050240032149</c:v>
                </c:pt>
                <c:pt idx="229">
                  <c:v>7.8100049984031985</c:v>
                </c:pt>
                <c:pt idx="230">
                  <c:v>7.8100049984031985</c:v>
                </c:pt>
                <c:pt idx="231">
                  <c:v>7.7900049856031934</c:v>
                </c:pt>
                <c:pt idx="232">
                  <c:v>7.7884234276088424</c:v>
                </c:pt>
                <c:pt idx="233">
                  <c:v>7.7500049600031744</c:v>
                </c:pt>
                <c:pt idx="234">
                  <c:v>7.7500049600031744</c:v>
                </c:pt>
                <c:pt idx="235">
                  <c:v>7.7200049408031628</c:v>
                </c:pt>
                <c:pt idx="236">
                  <c:v>7.710004934403158</c:v>
                </c:pt>
                <c:pt idx="237">
                  <c:v>7.710004934403158</c:v>
                </c:pt>
                <c:pt idx="238">
                  <c:v>7.6900049216031485</c:v>
                </c:pt>
                <c:pt idx="239">
                  <c:v>7.6600049024031369</c:v>
                </c:pt>
                <c:pt idx="240">
                  <c:v>7.6500048960031295</c:v>
                </c:pt>
                <c:pt idx="241">
                  <c:v>7.6433689646812164</c:v>
                </c:pt>
                <c:pt idx="242">
                  <c:v>7.6200048768030699</c:v>
                </c:pt>
                <c:pt idx="243">
                  <c:v>7.6100048704030838</c:v>
                </c:pt>
                <c:pt idx="244">
                  <c:v>7.5700048448031003</c:v>
                </c:pt>
                <c:pt idx="245">
                  <c:v>7.5500048320030855</c:v>
                </c:pt>
                <c:pt idx="246">
                  <c:v>7.5400048256030878</c:v>
                </c:pt>
                <c:pt idx="247">
                  <c:v>7.5300048192030848</c:v>
                </c:pt>
                <c:pt idx="248">
                  <c:v>7.5200048128030765</c:v>
                </c:pt>
                <c:pt idx="249">
                  <c:v>7.5100048064030656</c:v>
                </c:pt>
                <c:pt idx="250">
                  <c:v>7.5000048000030715</c:v>
                </c:pt>
                <c:pt idx="251">
                  <c:v>7.3340312397460732</c:v>
                </c:pt>
                <c:pt idx="252">
                  <c:v>7.310004678402958</c:v>
                </c:pt>
                <c:pt idx="253">
                  <c:v>7.2473678103665327</c:v>
                </c:pt>
                <c:pt idx="254">
                  <c:v>7.1000045440028945</c:v>
                </c:pt>
                <c:pt idx="255">
                  <c:v>7.0800045312028965</c:v>
                </c:pt>
                <c:pt idx="256">
                  <c:v>7.0785109502794645</c:v>
                </c:pt>
                <c:pt idx="257">
                  <c:v>6.9604433134188124</c:v>
                </c:pt>
                <c:pt idx="258">
                  <c:v>6.9200044288028364</c:v>
                </c:pt>
                <c:pt idx="259">
                  <c:v>6.8400043776027708</c:v>
                </c:pt>
                <c:pt idx="260">
                  <c:v>6.5300041792026784</c:v>
                </c:pt>
                <c:pt idx="261">
                  <c:v>8.4367204206683759</c:v>
                </c:pt>
                <c:pt idx="262">
                  <c:v>10.700006848004406</c:v>
                </c:pt>
                <c:pt idx="263">
                  <c:v>8.9800057472036787</c:v>
                </c:pt>
                <c:pt idx="264">
                  <c:v>8.9600057344036728</c:v>
                </c:pt>
                <c:pt idx="265">
                  <c:v>8.470005420803469</c:v>
                </c:pt>
                <c:pt idx="266">
                  <c:v>8.3300053312034148</c:v>
                </c:pt>
                <c:pt idx="267">
                  <c:v>8.3100053184034248</c:v>
                </c:pt>
                <c:pt idx="268">
                  <c:v>8.1300052032033303</c:v>
                </c:pt>
                <c:pt idx="269">
                  <c:v>8.0600051584033068</c:v>
                </c:pt>
                <c:pt idx="270">
                  <c:v>8.0000051200032729</c:v>
                </c:pt>
                <c:pt idx="271">
                  <c:v>7.8700050368032235</c:v>
                </c:pt>
                <c:pt idx="272">
                  <c:v>7.8000049920031964</c:v>
                </c:pt>
                <c:pt idx="273">
                  <c:v>7.2600046464029395</c:v>
                </c:pt>
                <c:pt idx="274">
                  <c:v>9.3000059520038167</c:v>
                </c:pt>
                <c:pt idx="275">
                  <c:v>8.9000056960036567</c:v>
                </c:pt>
                <c:pt idx="276">
                  <c:v>8.8000056320036268</c:v>
                </c:pt>
                <c:pt idx="277">
                  <c:v>8.5000054400034699</c:v>
                </c:pt>
                <c:pt idx="278">
                  <c:v>8.1000051840033169</c:v>
                </c:pt>
                <c:pt idx="279">
                  <c:v>8.1000051840033169</c:v>
                </c:pt>
                <c:pt idx="280">
                  <c:v>8.0000051200032729</c:v>
                </c:pt>
                <c:pt idx="281">
                  <c:v>8.0000051200032729</c:v>
                </c:pt>
                <c:pt idx="282">
                  <c:v>11.880007603204866</c:v>
                </c:pt>
                <c:pt idx="283">
                  <c:v>11.610007430404753</c:v>
                </c:pt>
                <c:pt idx="284">
                  <c:v>10.740006873604402</c:v>
                </c:pt>
                <c:pt idx="285">
                  <c:v>9.9900063936041068</c:v>
                </c:pt>
                <c:pt idx="286">
                  <c:v>9.9700063808040866</c:v>
                </c:pt>
                <c:pt idx="287">
                  <c:v>9.9100063424040705</c:v>
                </c:pt>
                <c:pt idx="288">
                  <c:v>8.4200053888034496</c:v>
                </c:pt>
                <c:pt idx="289">
                  <c:v>8.4100053824034458</c:v>
                </c:pt>
                <c:pt idx="290">
                  <c:v>7.9600050944032734</c:v>
                </c:pt>
                <c:pt idx="291">
                  <c:v>9.0600057984037168</c:v>
                </c:pt>
                <c:pt idx="292">
                  <c:v>8.7400055936035699</c:v>
                </c:pt>
                <c:pt idx="293">
                  <c:v>8.5500054720035017</c:v>
                </c:pt>
                <c:pt idx="294">
                  <c:v>8.4600054144034704</c:v>
                </c:pt>
                <c:pt idx="295">
                  <c:v>8.4300053952034517</c:v>
                </c:pt>
                <c:pt idx="296">
                  <c:v>8.4300053952034517</c:v>
                </c:pt>
                <c:pt idx="297">
                  <c:v>8.3400053376034204</c:v>
                </c:pt>
                <c:pt idx="298">
                  <c:v>8.2200052608033669</c:v>
                </c:pt>
                <c:pt idx="299">
                  <c:v>8.1700052288033547</c:v>
                </c:pt>
                <c:pt idx="300">
                  <c:v>7.9400050816032532</c:v>
                </c:pt>
                <c:pt idx="301">
                  <c:v>7.7700049728031821</c:v>
                </c:pt>
                <c:pt idx="302">
                  <c:v>8.9580931444608929</c:v>
                </c:pt>
                <c:pt idx="303">
                  <c:v>8.1900052416033535</c:v>
                </c:pt>
                <c:pt idx="304">
                  <c:v>7.7600049664031765</c:v>
                </c:pt>
                <c:pt idx="305">
                  <c:v>7.7500049600031744</c:v>
                </c:pt>
                <c:pt idx="306">
                  <c:v>7.5600048384030654</c:v>
                </c:pt>
                <c:pt idx="307">
                  <c:v>6.0800038912024901</c:v>
                </c:pt>
                <c:pt idx="308">
                  <c:v>14.130009043205789</c:v>
                </c:pt>
                <c:pt idx="309">
                  <c:v>13.53000865920554</c:v>
                </c:pt>
                <c:pt idx="310">
                  <c:v>13.410008582405492</c:v>
                </c:pt>
                <c:pt idx="311">
                  <c:v>12.860008230405345</c:v>
                </c:pt>
                <c:pt idx="312">
                  <c:v>12.630008083205148</c:v>
                </c:pt>
                <c:pt idx="313">
                  <c:v>11.94000764160489</c:v>
                </c:pt>
                <c:pt idx="314">
                  <c:v>11.930007635204884</c:v>
                </c:pt>
                <c:pt idx="315">
                  <c:v>11.850007584004874</c:v>
                </c:pt>
                <c:pt idx="316">
                  <c:v>11.720007500804801</c:v>
                </c:pt>
                <c:pt idx="317">
                  <c:v>11.710007494404795</c:v>
                </c:pt>
                <c:pt idx="318">
                  <c:v>11.570007404804739</c:v>
                </c:pt>
                <c:pt idx="319">
                  <c:v>11.110007110404551</c:v>
                </c:pt>
                <c:pt idx="320">
                  <c:v>11.070007084804535</c:v>
                </c:pt>
                <c:pt idx="321">
                  <c:v>10.780006899204471</c:v>
                </c:pt>
                <c:pt idx="322">
                  <c:v>10.690006841604379</c:v>
                </c:pt>
                <c:pt idx="323">
                  <c:v>10.560006758404398</c:v>
                </c:pt>
                <c:pt idx="324">
                  <c:v>10.440006681604276</c:v>
                </c:pt>
                <c:pt idx="325">
                  <c:v>10.430006675204332</c:v>
                </c:pt>
                <c:pt idx="326">
                  <c:v>10.120006476804146</c:v>
                </c:pt>
                <c:pt idx="327">
                  <c:v>10.020006412804104</c:v>
                </c:pt>
                <c:pt idx="328">
                  <c:v>9.7000062080039768</c:v>
                </c:pt>
                <c:pt idx="329">
                  <c:v>9.6300061632039462</c:v>
                </c:pt>
                <c:pt idx="330">
                  <c:v>9.5700061248039248</c:v>
                </c:pt>
                <c:pt idx="331">
                  <c:v>9.5600061184040008</c:v>
                </c:pt>
                <c:pt idx="332">
                  <c:v>9.4700060608038807</c:v>
                </c:pt>
                <c:pt idx="333">
                  <c:v>9.3800060032038548</c:v>
                </c:pt>
                <c:pt idx="334">
                  <c:v>9.3600059904038346</c:v>
                </c:pt>
                <c:pt idx="335">
                  <c:v>9.2800059392038001</c:v>
                </c:pt>
                <c:pt idx="336">
                  <c:v>9.1400058496037442</c:v>
                </c:pt>
                <c:pt idx="337">
                  <c:v>8.9900057536036826</c:v>
                </c:pt>
                <c:pt idx="338">
                  <c:v>8.9100057024036516</c:v>
                </c:pt>
                <c:pt idx="339">
                  <c:v>8.9000056960036567</c:v>
                </c:pt>
                <c:pt idx="340">
                  <c:v>8.9000056960036567</c:v>
                </c:pt>
                <c:pt idx="341">
                  <c:v>8.9000056960036567</c:v>
                </c:pt>
                <c:pt idx="342">
                  <c:v>8.8600056704036767</c:v>
                </c:pt>
                <c:pt idx="343">
                  <c:v>8.7700056128035921</c:v>
                </c:pt>
                <c:pt idx="344">
                  <c:v>8.6100055104035249</c:v>
                </c:pt>
                <c:pt idx="345">
                  <c:v>8.6100055104035249</c:v>
                </c:pt>
                <c:pt idx="346">
                  <c:v>8.600005504003521</c:v>
                </c:pt>
                <c:pt idx="347">
                  <c:v>8.5700054848035059</c:v>
                </c:pt>
                <c:pt idx="348">
                  <c:v>8.5500054720035017</c:v>
                </c:pt>
                <c:pt idx="349">
                  <c:v>8.5500054720035017</c:v>
                </c:pt>
                <c:pt idx="350">
                  <c:v>8.530005459203494</c:v>
                </c:pt>
                <c:pt idx="351">
                  <c:v>8.5100054464034809</c:v>
                </c:pt>
                <c:pt idx="352">
                  <c:v>8.5000054400034699</c:v>
                </c:pt>
                <c:pt idx="353">
                  <c:v>8.5000054400034699</c:v>
                </c:pt>
                <c:pt idx="354">
                  <c:v>8.4900054336034749</c:v>
                </c:pt>
                <c:pt idx="355">
                  <c:v>8.4600054144034704</c:v>
                </c:pt>
                <c:pt idx="356">
                  <c:v>8.4100053824034458</c:v>
                </c:pt>
                <c:pt idx="357">
                  <c:v>8.3700053568034267</c:v>
                </c:pt>
                <c:pt idx="358">
                  <c:v>8.3700053568034267</c:v>
                </c:pt>
                <c:pt idx="359">
                  <c:v>8.3500053440034208</c:v>
                </c:pt>
                <c:pt idx="360">
                  <c:v>8.3400053376034204</c:v>
                </c:pt>
                <c:pt idx="361">
                  <c:v>8.3300053312034148</c:v>
                </c:pt>
                <c:pt idx="362">
                  <c:v>8.3100053184034248</c:v>
                </c:pt>
                <c:pt idx="363">
                  <c:v>8.2600052864033824</c:v>
                </c:pt>
                <c:pt idx="364">
                  <c:v>8.2500052800033785</c:v>
                </c:pt>
                <c:pt idx="365">
                  <c:v>8.2400052736033729</c:v>
                </c:pt>
                <c:pt idx="366">
                  <c:v>8.2100052544033648</c:v>
                </c:pt>
                <c:pt idx="367">
                  <c:v>8.0800051712033092</c:v>
                </c:pt>
                <c:pt idx="368">
                  <c:v>8.0800051712033092</c:v>
                </c:pt>
                <c:pt idx="369">
                  <c:v>8.0300051392032898</c:v>
                </c:pt>
                <c:pt idx="370">
                  <c:v>8.0200051328032842</c:v>
                </c:pt>
                <c:pt idx="371">
                  <c:v>7.9800051072032714</c:v>
                </c:pt>
                <c:pt idx="372">
                  <c:v>7.9700051008032915</c:v>
                </c:pt>
                <c:pt idx="373">
                  <c:v>7.9200050688032446</c:v>
                </c:pt>
                <c:pt idx="374">
                  <c:v>7.9100050624032399</c:v>
                </c:pt>
                <c:pt idx="375">
                  <c:v>7.9100050624032399</c:v>
                </c:pt>
                <c:pt idx="376">
                  <c:v>7.900005056003236</c:v>
                </c:pt>
                <c:pt idx="377">
                  <c:v>7.8900050496032295</c:v>
                </c:pt>
                <c:pt idx="378">
                  <c:v>7.8200050048032015</c:v>
                </c:pt>
                <c:pt idx="379">
                  <c:v>7.8100049984031985</c:v>
                </c:pt>
                <c:pt idx="380">
                  <c:v>7.7700049728031821</c:v>
                </c:pt>
                <c:pt idx="381">
                  <c:v>7.7500049600031744</c:v>
                </c:pt>
                <c:pt idx="382">
                  <c:v>7.7300049472031684</c:v>
                </c:pt>
                <c:pt idx="383">
                  <c:v>7.710004934403158</c:v>
                </c:pt>
                <c:pt idx="384">
                  <c:v>7.7000049280031542</c:v>
                </c:pt>
                <c:pt idx="385">
                  <c:v>7.5900048576031045</c:v>
                </c:pt>
                <c:pt idx="386">
                  <c:v>7.3600047104030155</c:v>
                </c:pt>
                <c:pt idx="387">
                  <c:v>7.3600047104030155</c:v>
                </c:pt>
                <c:pt idx="388">
                  <c:v>7.3500047040030099</c:v>
                </c:pt>
                <c:pt idx="389">
                  <c:v>7.3300046912030012</c:v>
                </c:pt>
                <c:pt idx="390">
                  <c:v>7.3200046848029965</c:v>
                </c:pt>
                <c:pt idx="391">
                  <c:v>7.310004678402958</c:v>
                </c:pt>
                <c:pt idx="392">
                  <c:v>7.3000046720029745</c:v>
                </c:pt>
                <c:pt idx="393">
                  <c:v>7.2800046592029775</c:v>
                </c:pt>
                <c:pt idx="394">
                  <c:v>7.2600046464029395</c:v>
                </c:pt>
                <c:pt idx="395">
                  <c:v>7.2500046400029685</c:v>
                </c:pt>
                <c:pt idx="396">
                  <c:v>7.2000046080029465</c:v>
                </c:pt>
                <c:pt idx="397">
                  <c:v>7.2000046080029465</c:v>
                </c:pt>
                <c:pt idx="398">
                  <c:v>7.2000046080029465</c:v>
                </c:pt>
                <c:pt idx="399">
                  <c:v>7.1800045952029405</c:v>
                </c:pt>
                <c:pt idx="400">
                  <c:v>7.1600045824029275</c:v>
                </c:pt>
                <c:pt idx="401">
                  <c:v>7.1300045632028946</c:v>
                </c:pt>
                <c:pt idx="402">
                  <c:v>7.1200045568028667</c:v>
                </c:pt>
                <c:pt idx="403">
                  <c:v>7.0700045248028953</c:v>
                </c:pt>
                <c:pt idx="404">
                  <c:v>6.8800044032028183</c:v>
                </c:pt>
                <c:pt idx="405">
                  <c:v>6.8400043776027708</c:v>
                </c:pt>
                <c:pt idx="406">
                  <c:v>6.8300043712027945</c:v>
                </c:pt>
                <c:pt idx="407">
                  <c:v>6.8200043648027755</c:v>
                </c:pt>
                <c:pt idx="408">
                  <c:v>6.8200043648027755</c:v>
                </c:pt>
                <c:pt idx="409">
                  <c:v>6.8000043520027775</c:v>
                </c:pt>
                <c:pt idx="410">
                  <c:v>6.8000043520027775</c:v>
                </c:pt>
                <c:pt idx="411">
                  <c:v>6.6800042752027355</c:v>
                </c:pt>
                <c:pt idx="412">
                  <c:v>6.6500042560026786</c:v>
                </c:pt>
                <c:pt idx="413">
                  <c:v>6.6500042560026786</c:v>
                </c:pt>
                <c:pt idx="414">
                  <c:v>6.5300041792026784</c:v>
                </c:pt>
                <c:pt idx="415">
                  <c:v>8.9300057152036576</c:v>
                </c:pt>
                <c:pt idx="416">
                  <c:v>8.110005190403319</c:v>
                </c:pt>
                <c:pt idx="417">
                  <c:v>8.0900051776033148</c:v>
                </c:pt>
                <c:pt idx="418">
                  <c:v>7.8500050240032149</c:v>
                </c:pt>
                <c:pt idx="419">
                  <c:v>7.710004934403158</c:v>
                </c:pt>
                <c:pt idx="420">
                  <c:v>7.6800049152031464</c:v>
                </c:pt>
                <c:pt idx="421">
                  <c:v>7.5300048192030848</c:v>
                </c:pt>
                <c:pt idx="422">
                  <c:v>7.310004678402958</c:v>
                </c:pt>
                <c:pt idx="434">
                  <c:v>6.9900044736028724</c:v>
                </c:pt>
                <c:pt idx="444">
                  <c:v>6.8000043520027775</c:v>
                </c:pt>
                <c:pt idx="448">
                  <c:v>6.6700042688027255</c:v>
                </c:pt>
                <c:pt idx="453">
                  <c:v>6.4000040960026334</c:v>
                </c:pt>
                <c:pt idx="455">
                  <c:v>6.1700039488025284</c:v>
                </c:pt>
                <c:pt idx="456">
                  <c:v>7.7833677059824078</c:v>
                </c:pt>
                <c:pt idx="457">
                  <c:v>14.790009465606055</c:v>
                </c:pt>
                <c:pt idx="458">
                  <c:v>14.500009280005974</c:v>
                </c:pt>
                <c:pt idx="459">
                  <c:v>14.400009216006003</c:v>
                </c:pt>
                <c:pt idx="460">
                  <c:v>14.330009171205869</c:v>
                </c:pt>
                <c:pt idx="461">
                  <c:v>13.900008896005724</c:v>
                </c:pt>
                <c:pt idx="462">
                  <c:v>13.200008448005399</c:v>
                </c:pt>
                <c:pt idx="463">
                  <c:v>13.200008448005399</c:v>
                </c:pt>
                <c:pt idx="464">
                  <c:v>13.080008371205356</c:v>
                </c:pt>
                <c:pt idx="465">
                  <c:v>13.000008320005325</c:v>
                </c:pt>
                <c:pt idx="466">
                  <c:v>13.000008320005325</c:v>
                </c:pt>
                <c:pt idx="467">
                  <c:v>12.980008307205322</c:v>
                </c:pt>
                <c:pt idx="468">
                  <c:v>12.900008256005348</c:v>
                </c:pt>
                <c:pt idx="469">
                  <c:v>12.7000081280052</c:v>
                </c:pt>
                <c:pt idx="470">
                  <c:v>12.500008000005121</c:v>
                </c:pt>
                <c:pt idx="471">
                  <c:v>12.400007936005126</c:v>
                </c:pt>
                <c:pt idx="472">
                  <c:v>12.400007936005126</c:v>
                </c:pt>
                <c:pt idx="473">
                  <c:v>12.300007872005109</c:v>
                </c:pt>
                <c:pt idx="474">
                  <c:v>12.300007872005109</c:v>
                </c:pt>
                <c:pt idx="475">
                  <c:v>12.280007859205076</c:v>
                </c:pt>
                <c:pt idx="476">
                  <c:v>12.100007744004955</c:v>
                </c:pt>
                <c:pt idx="477">
                  <c:v>12.060007718405009</c:v>
                </c:pt>
                <c:pt idx="478">
                  <c:v>12.000007680004916</c:v>
                </c:pt>
                <c:pt idx="479">
                  <c:v>11.980007667204926</c:v>
                </c:pt>
                <c:pt idx="480">
                  <c:v>11.89000760960487</c:v>
                </c:pt>
                <c:pt idx="481">
                  <c:v>11.600007424004751</c:v>
                </c:pt>
                <c:pt idx="482">
                  <c:v>11.400007296004736</c:v>
                </c:pt>
                <c:pt idx="483">
                  <c:v>11.330007251204705</c:v>
                </c:pt>
                <c:pt idx="484">
                  <c:v>11.300007232004718</c:v>
                </c:pt>
                <c:pt idx="485">
                  <c:v>11.280007219204686</c:v>
                </c:pt>
                <c:pt idx="486">
                  <c:v>11.260007206404667</c:v>
                </c:pt>
                <c:pt idx="487">
                  <c:v>11.240007193604605</c:v>
                </c:pt>
                <c:pt idx="488">
                  <c:v>11.230007187204542</c:v>
                </c:pt>
                <c:pt idx="489">
                  <c:v>11.000007040004505</c:v>
                </c:pt>
                <c:pt idx="490">
                  <c:v>10.900006976004523</c:v>
                </c:pt>
                <c:pt idx="491">
                  <c:v>10.700006848004406</c:v>
                </c:pt>
                <c:pt idx="492">
                  <c:v>10.500006720004302</c:v>
                </c:pt>
                <c:pt idx="493">
                  <c:v>10.500006720004302</c:v>
                </c:pt>
                <c:pt idx="494">
                  <c:v>10.400006656004349</c:v>
                </c:pt>
                <c:pt idx="495">
                  <c:v>10.300006592004321</c:v>
                </c:pt>
                <c:pt idx="496">
                  <c:v>10.300006592004321</c:v>
                </c:pt>
                <c:pt idx="497">
                  <c:v>10.300006592004321</c:v>
                </c:pt>
                <c:pt idx="498">
                  <c:v>9.9000063360041217</c:v>
                </c:pt>
                <c:pt idx="499">
                  <c:v>9.4000060160038768</c:v>
                </c:pt>
                <c:pt idx="500">
                  <c:v>9.1000058240037269</c:v>
                </c:pt>
                <c:pt idx="501">
                  <c:v>9.1000058240037269</c:v>
                </c:pt>
                <c:pt idx="502">
                  <c:v>8.8000056320036268</c:v>
                </c:pt>
                <c:pt idx="503">
                  <c:v>8.7071039084012671</c:v>
                </c:pt>
                <c:pt idx="504">
                  <c:v>8.7000055680035633</c:v>
                </c:pt>
                <c:pt idx="505">
                  <c:v>8.7000055680035633</c:v>
                </c:pt>
                <c:pt idx="506">
                  <c:v>8.7000055680035633</c:v>
                </c:pt>
                <c:pt idx="507">
                  <c:v>8.6618760471977918</c:v>
                </c:pt>
                <c:pt idx="508">
                  <c:v>8.6546817979891575</c:v>
                </c:pt>
                <c:pt idx="509">
                  <c:v>8.5467680598596178</c:v>
                </c:pt>
                <c:pt idx="510">
                  <c:v>8.5000054400034699</c:v>
                </c:pt>
                <c:pt idx="511">
                  <c:v>8.3956888264783345</c:v>
                </c:pt>
                <c:pt idx="512">
                  <c:v>8.2741921657962685</c:v>
                </c:pt>
                <c:pt idx="513">
                  <c:v>8.1651642900459773</c:v>
                </c:pt>
                <c:pt idx="514">
                  <c:v>8.1000051840033169</c:v>
                </c:pt>
                <c:pt idx="515">
                  <c:v>8.1000051840033169</c:v>
                </c:pt>
                <c:pt idx="516">
                  <c:v>8.0700051648033053</c:v>
                </c:pt>
                <c:pt idx="517">
                  <c:v>8.0400051456032937</c:v>
                </c:pt>
                <c:pt idx="518">
                  <c:v>8.0000051200032729</c:v>
                </c:pt>
                <c:pt idx="519">
                  <c:v>8.0000051200032729</c:v>
                </c:pt>
                <c:pt idx="520">
                  <c:v>8.0000051200032729</c:v>
                </c:pt>
                <c:pt idx="521">
                  <c:v>7.9900051136032824</c:v>
                </c:pt>
                <c:pt idx="522">
                  <c:v>7.9400050816032532</c:v>
                </c:pt>
                <c:pt idx="523">
                  <c:v>7.900005056003236</c:v>
                </c:pt>
                <c:pt idx="524">
                  <c:v>7.8600050304032045</c:v>
                </c:pt>
                <c:pt idx="525">
                  <c:v>7.8000049920031964</c:v>
                </c:pt>
                <c:pt idx="526">
                  <c:v>7.8000049920031964</c:v>
                </c:pt>
                <c:pt idx="527">
                  <c:v>7.7900049856031934</c:v>
                </c:pt>
                <c:pt idx="528">
                  <c:v>7.710004934403158</c:v>
                </c:pt>
                <c:pt idx="529">
                  <c:v>7.7000049280031542</c:v>
                </c:pt>
                <c:pt idx="530">
                  <c:v>7.6500048960031295</c:v>
                </c:pt>
                <c:pt idx="531">
                  <c:v>7.6000048640031075</c:v>
                </c:pt>
                <c:pt idx="532">
                  <c:v>7.6000048640031075</c:v>
                </c:pt>
                <c:pt idx="533">
                  <c:v>7.1900046016029355</c:v>
                </c:pt>
                <c:pt idx="534">
                  <c:v>7.1000045440028945</c:v>
                </c:pt>
                <c:pt idx="535">
                  <c:v>6.9500044480028471</c:v>
                </c:pt>
                <c:pt idx="536">
                  <c:v>6.9300044352028722</c:v>
                </c:pt>
                <c:pt idx="537">
                  <c:v>6.7400043136027596</c:v>
                </c:pt>
                <c:pt idx="538">
                  <c:v>11.67000746880478</c:v>
                </c:pt>
                <c:pt idx="539">
                  <c:v>11.280007219204686</c:v>
                </c:pt>
                <c:pt idx="540">
                  <c:v>11.220007180804537</c:v>
                </c:pt>
                <c:pt idx="541">
                  <c:v>11.200007168004568</c:v>
                </c:pt>
                <c:pt idx="542">
                  <c:v>10.840006937604501</c:v>
                </c:pt>
                <c:pt idx="543">
                  <c:v>10.760006886404422</c:v>
                </c:pt>
                <c:pt idx="544">
                  <c:v>10.640006809604374</c:v>
                </c:pt>
                <c:pt idx="545">
                  <c:v>10.500006720004302</c:v>
                </c:pt>
                <c:pt idx="546">
                  <c:v>10.320006604804302</c:v>
                </c:pt>
                <c:pt idx="547">
                  <c:v>9.1100058304037308</c:v>
                </c:pt>
                <c:pt idx="548">
                  <c:v>9.1000058240037269</c:v>
                </c:pt>
                <c:pt idx="549">
                  <c:v>8.8400056576036228</c:v>
                </c:pt>
                <c:pt idx="550">
                  <c:v>8.7200055808035639</c:v>
                </c:pt>
                <c:pt idx="551">
                  <c:v>8.6400055296035401</c:v>
                </c:pt>
                <c:pt idx="552">
                  <c:v>8.6200055168035288</c:v>
                </c:pt>
                <c:pt idx="553">
                  <c:v>8.4100053824034458</c:v>
                </c:pt>
                <c:pt idx="554">
                  <c:v>8.3800053632034341</c:v>
                </c:pt>
                <c:pt idx="555">
                  <c:v>8.3700053568034267</c:v>
                </c:pt>
                <c:pt idx="556">
                  <c:v>8.2700052928033863</c:v>
                </c:pt>
                <c:pt idx="557">
                  <c:v>8.2000052480033574</c:v>
                </c:pt>
                <c:pt idx="558">
                  <c:v>8.1000051840033169</c:v>
                </c:pt>
                <c:pt idx="559">
                  <c:v>8.0700051648033053</c:v>
                </c:pt>
                <c:pt idx="560">
                  <c:v>8.0600051584033068</c:v>
                </c:pt>
                <c:pt idx="561">
                  <c:v>8.0600051584033068</c:v>
                </c:pt>
                <c:pt idx="562">
                  <c:v>8.0500051520033047</c:v>
                </c:pt>
                <c:pt idx="563">
                  <c:v>8.0100051264032803</c:v>
                </c:pt>
                <c:pt idx="564">
                  <c:v>7.8900050496032295</c:v>
                </c:pt>
                <c:pt idx="565">
                  <c:v>7.8200050048032015</c:v>
                </c:pt>
                <c:pt idx="566">
                  <c:v>7.710004934403158</c:v>
                </c:pt>
                <c:pt idx="567">
                  <c:v>7.6200048768030699</c:v>
                </c:pt>
                <c:pt idx="568">
                  <c:v>7.5800048512031051</c:v>
                </c:pt>
                <c:pt idx="569">
                  <c:v>7.5000048000030715</c:v>
                </c:pt>
                <c:pt idx="570">
                  <c:v>8.7700056128035921</c:v>
                </c:pt>
                <c:pt idx="571">
                  <c:v>8.7000055680035633</c:v>
                </c:pt>
                <c:pt idx="572">
                  <c:v>8.5900054976035189</c:v>
                </c:pt>
                <c:pt idx="573">
                  <c:v>8.5900054976035189</c:v>
                </c:pt>
                <c:pt idx="574">
                  <c:v>8.5100054464034809</c:v>
                </c:pt>
                <c:pt idx="575">
                  <c:v>8.4500054080034595</c:v>
                </c:pt>
                <c:pt idx="576">
                  <c:v>8.3800053632034341</c:v>
                </c:pt>
                <c:pt idx="577">
                  <c:v>8.3600053504034246</c:v>
                </c:pt>
                <c:pt idx="578">
                  <c:v>8.2500052800033785</c:v>
                </c:pt>
                <c:pt idx="579">
                  <c:v>8.2400052736033729</c:v>
                </c:pt>
                <c:pt idx="580">
                  <c:v>8.2200052608033669</c:v>
                </c:pt>
                <c:pt idx="581">
                  <c:v>8.2100052544033648</c:v>
                </c:pt>
                <c:pt idx="582">
                  <c:v>8.1966077683022256</c:v>
                </c:pt>
                <c:pt idx="583">
                  <c:v>8.1700052288033547</c:v>
                </c:pt>
                <c:pt idx="584">
                  <c:v>8.1400052096033342</c:v>
                </c:pt>
                <c:pt idx="585">
                  <c:v>8.0400051456032937</c:v>
                </c:pt>
                <c:pt idx="586">
                  <c:v>7.9400050816032532</c:v>
                </c:pt>
                <c:pt idx="587">
                  <c:v>7.900005056003236</c:v>
                </c:pt>
                <c:pt idx="588">
                  <c:v>7.900005056003236</c:v>
                </c:pt>
                <c:pt idx="589">
                  <c:v>7.8800050432032274</c:v>
                </c:pt>
                <c:pt idx="590">
                  <c:v>7.8500050240032149</c:v>
                </c:pt>
                <c:pt idx="591">
                  <c:v>7.8500050240032149</c:v>
                </c:pt>
                <c:pt idx="592">
                  <c:v>7.8500050240032149</c:v>
                </c:pt>
                <c:pt idx="593">
                  <c:v>7.8500050240032149</c:v>
                </c:pt>
                <c:pt idx="594">
                  <c:v>7.8500050240032149</c:v>
                </c:pt>
                <c:pt idx="595">
                  <c:v>7.7500049600031744</c:v>
                </c:pt>
                <c:pt idx="596">
                  <c:v>7.7500049600031744</c:v>
                </c:pt>
                <c:pt idx="597">
                  <c:v>11.500007360004709</c:v>
                </c:pt>
                <c:pt idx="598">
                  <c:v>10.800006912004495</c:v>
                </c:pt>
              </c:numCache>
            </c:numRef>
          </c:yVal>
          <c:smooth val="0"/>
        </c:ser>
        <c:dLbls>
          <c:showLegendKey val="0"/>
          <c:showVal val="0"/>
          <c:showCatName val="0"/>
          <c:showSerName val="0"/>
          <c:showPercent val="0"/>
          <c:showBubbleSize val="0"/>
        </c:dLbls>
        <c:axId val="110265120"/>
        <c:axId val="110267864"/>
      </c:scatterChart>
      <c:valAx>
        <c:axId val="110265120"/>
        <c:scaling>
          <c:logBase val="10"/>
          <c:orientation val="minMax"/>
          <c:max val="1.0000000000000157E-7"/>
          <c:min val="1.000000000000026E-12"/>
        </c:scaling>
        <c:delete val="1"/>
        <c:axPos val="b"/>
        <c:numFmt formatCode="0.E+00" sourceLinked="0"/>
        <c:majorTickMark val="in"/>
        <c:minorTickMark val="in"/>
        <c:tickLblPos val="none"/>
        <c:crossAx val="110267864"/>
        <c:crossesAt val="1.0000000000000266E-12"/>
        <c:crossBetween val="midCat"/>
      </c:valAx>
      <c:valAx>
        <c:axId val="110267864"/>
        <c:scaling>
          <c:orientation val="minMax"/>
          <c:max val="50"/>
          <c:min val="5"/>
        </c:scaling>
        <c:delete val="1"/>
        <c:axPos val="l"/>
        <c:numFmt formatCode="#,##0" sourceLinked="0"/>
        <c:majorTickMark val="in"/>
        <c:minorTickMark val="in"/>
        <c:tickLblPos val="none"/>
        <c:crossAx val="110265120"/>
        <c:crossesAt val="1.000000000000026E-12"/>
        <c:crossBetween val="midCat"/>
      </c:valAx>
      <c:spPr>
        <a:noFill/>
        <a:ln>
          <a:solidFill>
            <a:schemeClr val="tx1"/>
          </a:solidFill>
        </a:ln>
      </c:spPr>
    </c:plotArea>
    <c:legend>
      <c:legendPos val="r"/>
      <c:layout>
        <c:manualLayout>
          <c:xMode val="edge"/>
          <c:yMode val="edge"/>
          <c:x val="0.13948779776766129"/>
          <c:y val="0.1212215083608523"/>
          <c:w val="0.20683028857702301"/>
          <c:h val="9.2158895891076995E-2"/>
        </c:manualLayout>
      </c:layout>
      <c:overlay val="0"/>
      <c:txPr>
        <a:bodyPr/>
        <a:lstStyle/>
        <a:p>
          <a:pPr>
            <a:defRPr sz="2800" b="1" i="0" u="none" strike="noStrike" baseline="0">
              <a:solidFill>
                <a:srgbClr val="000000"/>
              </a:solidFill>
              <a:latin typeface="Calibri"/>
              <a:ea typeface="Calibri"/>
              <a:cs typeface="Calibri"/>
            </a:defRPr>
          </a:pPr>
          <a:endParaRPr lang="it-IT"/>
        </a:p>
      </c:txPr>
    </c:legend>
    <c:plotVisOnly val="1"/>
    <c:dispBlanksAs val="gap"/>
    <c:showDLblsOverMax val="0"/>
  </c:chart>
  <c:spPr>
    <a:noFill/>
    <a:ln>
      <a:noFill/>
    </a:ln>
  </c:spPr>
  <c:txPr>
    <a:bodyPr/>
    <a:lstStyle/>
    <a:p>
      <a:pPr>
        <a:defRPr sz="1000" b="0" i="0" u="none" strike="noStrike" baseline="0">
          <a:solidFill>
            <a:srgbClr val="000000"/>
          </a:solidFill>
          <a:latin typeface="Calibri"/>
          <a:ea typeface="Calibri"/>
          <a:cs typeface="Calibri"/>
        </a:defRPr>
      </a:pPr>
      <a:endParaRPr lang="it-IT"/>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solidFill>
                  <a:schemeClr val="tx1"/>
                </a:solidFill>
                <a:effectLst/>
                <a:latin typeface="Arial" charset="0"/>
              </a:defRPr>
            </a:lvl1pPr>
          </a:lstStyle>
          <a:p>
            <a:pPr>
              <a:defRPr/>
            </a:pPr>
            <a:endParaRPr lang="en-GB"/>
          </a:p>
        </p:txBody>
      </p:sp>
      <p:sp>
        <p:nvSpPr>
          <p:cNvPr id="124931"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effectLst/>
                <a:latin typeface="Arial" charset="0"/>
              </a:defRPr>
            </a:lvl1pPr>
          </a:lstStyle>
          <a:p>
            <a:pPr>
              <a:defRPr/>
            </a:pPr>
            <a:endParaRPr lang="en-GB"/>
          </a:p>
        </p:txBody>
      </p:sp>
      <p:sp>
        <p:nvSpPr>
          <p:cNvPr id="124932"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solidFill>
                  <a:schemeClr val="tx1"/>
                </a:solidFill>
                <a:effectLst/>
                <a:latin typeface="Arial" charset="0"/>
              </a:defRPr>
            </a:lvl1pPr>
          </a:lstStyle>
          <a:p>
            <a:pPr>
              <a:defRPr/>
            </a:pPr>
            <a:endParaRPr lang="en-GB"/>
          </a:p>
        </p:txBody>
      </p:sp>
      <p:sp>
        <p:nvSpPr>
          <p:cNvPr id="124933"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effectLst/>
                <a:latin typeface="Arial" charset="0"/>
              </a:defRPr>
            </a:lvl1pPr>
          </a:lstStyle>
          <a:p>
            <a:pPr>
              <a:defRPr/>
            </a:pPr>
            <a:fld id="{83475AE5-5FE3-48CB-811E-58E477F744F9}" type="slidenum">
              <a:rPr lang="en-GB"/>
              <a:pPr>
                <a:defRPr/>
              </a:pPr>
              <a:t>‹N›</a:t>
            </a:fld>
            <a:endParaRPr lang="en-GB"/>
          </a:p>
        </p:txBody>
      </p:sp>
    </p:spTree>
    <p:extLst>
      <p:ext uri="{BB962C8B-B14F-4D97-AF65-F5344CB8AC3E}">
        <p14:creationId xmlns:p14="http://schemas.microsoft.com/office/powerpoint/2010/main" val="294991811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solidFill>
                  <a:schemeClr val="tx1"/>
                </a:solidFill>
                <a:effectLst/>
                <a:latin typeface="Arial" charset="0"/>
              </a:defRPr>
            </a:lvl1pPr>
          </a:lstStyle>
          <a:p>
            <a:pPr>
              <a:defRPr/>
            </a:pPr>
            <a:endParaRPr lang="en-GB"/>
          </a:p>
        </p:txBody>
      </p:sp>
      <p:sp>
        <p:nvSpPr>
          <p:cNvPr id="12595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effectLst/>
                <a:latin typeface="Arial" charset="0"/>
              </a:defRPr>
            </a:lvl1pPr>
          </a:lstStyle>
          <a:p>
            <a:pPr>
              <a:defRPr/>
            </a:pPr>
            <a:endParaRPr lang="en-GB"/>
          </a:p>
        </p:txBody>
      </p:sp>
      <p:sp>
        <p:nvSpPr>
          <p:cNvPr id="16179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2595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smtClean="0"/>
              <a:t>Fare clic per modificare gli stili del testo dello schema</a:t>
            </a:r>
          </a:p>
          <a:p>
            <a:pPr lvl="1"/>
            <a:r>
              <a:rPr lang="en-GB" noProof="0" smtClean="0"/>
              <a:t>Secondo livello</a:t>
            </a:r>
          </a:p>
          <a:p>
            <a:pPr lvl="2"/>
            <a:r>
              <a:rPr lang="en-GB" noProof="0" smtClean="0"/>
              <a:t>Terzo livello</a:t>
            </a:r>
          </a:p>
          <a:p>
            <a:pPr lvl="3"/>
            <a:r>
              <a:rPr lang="en-GB" noProof="0" smtClean="0"/>
              <a:t>Quarto livello</a:t>
            </a:r>
          </a:p>
          <a:p>
            <a:pPr lvl="4"/>
            <a:r>
              <a:rPr lang="en-GB" noProof="0" smtClean="0"/>
              <a:t>Quinto livello</a:t>
            </a:r>
          </a:p>
        </p:txBody>
      </p:sp>
      <p:sp>
        <p:nvSpPr>
          <p:cNvPr id="12595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solidFill>
                  <a:schemeClr val="tx1"/>
                </a:solidFill>
                <a:effectLst/>
                <a:latin typeface="Arial" charset="0"/>
              </a:defRPr>
            </a:lvl1pPr>
          </a:lstStyle>
          <a:p>
            <a:pPr>
              <a:defRPr/>
            </a:pPr>
            <a:endParaRPr lang="en-GB"/>
          </a:p>
        </p:txBody>
      </p:sp>
      <p:sp>
        <p:nvSpPr>
          <p:cNvPr id="12595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effectLst/>
                <a:latin typeface="Arial" charset="0"/>
              </a:defRPr>
            </a:lvl1pPr>
          </a:lstStyle>
          <a:p>
            <a:pPr>
              <a:defRPr/>
            </a:pPr>
            <a:fld id="{CECF0985-CD33-4544-BB39-ECC927B28976}" type="slidenum">
              <a:rPr lang="en-GB"/>
              <a:pPr>
                <a:defRPr/>
              </a:pPr>
              <a:t>‹N›</a:t>
            </a:fld>
            <a:endParaRPr lang="en-GB"/>
          </a:p>
        </p:txBody>
      </p:sp>
    </p:spTree>
    <p:extLst>
      <p:ext uri="{BB962C8B-B14F-4D97-AF65-F5344CB8AC3E}">
        <p14:creationId xmlns:p14="http://schemas.microsoft.com/office/powerpoint/2010/main" val="425800436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p:spPr>
        <p:txBody>
          <a:bodyPr/>
          <a:lstStyle/>
          <a:p>
            <a:fld id="{5B5A5E7A-4A8B-4E86-A357-1252145C0B17}" type="slidenum">
              <a:rPr lang="en-GB" smtClean="0"/>
              <a:pPr/>
              <a:t>1</a:t>
            </a:fld>
            <a:endParaRPr lang="en-GB" smtClean="0"/>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848110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p:spPr>
        <p:txBody>
          <a:bodyPr/>
          <a:lstStyle/>
          <a:p>
            <a:fld id="{3E37DD09-A1A2-4A9D-9C50-DF3E1CD7132D}" type="slidenum">
              <a:rPr lang="en-GB" smtClean="0"/>
              <a:pPr/>
              <a:t>10</a:t>
            </a:fld>
            <a:endParaRPr lang="en-GB" smtClean="0"/>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7093220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p:spPr>
        <p:txBody>
          <a:bodyPr/>
          <a:lstStyle/>
          <a:p>
            <a:fld id="{D3BCFD99-9DFD-47CE-908B-6CF1430E9D0F}" type="slidenum">
              <a:rPr lang="en-GB" smtClean="0"/>
              <a:pPr/>
              <a:t>100</a:t>
            </a:fld>
            <a:endParaRPr lang="en-GB" smtClean="0"/>
          </a:p>
        </p:txBody>
      </p:sp>
      <p:sp>
        <p:nvSpPr>
          <p:cNvPr id="256003" name="Rectangle 2"/>
          <p:cNvSpPr>
            <a:spLocks noGrp="1" noRot="1" noChangeAspect="1" noChangeArrowheads="1" noTextEdit="1"/>
          </p:cNvSpPr>
          <p:nvPr>
            <p:ph type="sldImg"/>
          </p:nvPr>
        </p:nvSpPr>
        <p:spPr>
          <a:ln/>
        </p:spPr>
      </p:sp>
      <p:sp>
        <p:nvSpPr>
          <p:cNvPr id="25600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2837930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p:spPr>
        <p:txBody>
          <a:bodyPr/>
          <a:lstStyle/>
          <a:p>
            <a:fld id="{879BEF44-3398-45D6-854A-0A40FF5AB728}" type="slidenum">
              <a:rPr lang="en-GB" smtClean="0"/>
              <a:pPr/>
              <a:t>101</a:t>
            </a:fld>
            <a:endParaRPr lang="en-GB" smtClean="0"/>
          </a:p>
        </p:txBody>
      </p:sp>
      <p:sp>
        <p:nvSpPr>
          <p:cNvPr id="257027" name="Rectangle 2"/>
          <p:cNvSpPr>
            <a:spLocks noGrp="1" noRot="1" noChangeAspect="1" noChangeArrowheads="1" noTextEdit="1"/>
          </p:cNvSpPr>
          <p:nvPr>
            <p:ph type="sldImg"/>
          </p:nvPr>
        </p:nvSpPr>
        <p:spPr>
          <a:ln/>
        </p:spPr>
      </p:sp>
      <p:sp>
        <p:nvSpPr>
          <p:cNvPr id="25702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8441858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p:spPr>
        <p:txBody>
          <a:bodyPr/>
          <a:lstStyle/>
          <a:p>
            <a:fld id="{D7994D13-E205-4064-A1A2-AD2462F60EA1}" type="slidenum">
              <a:rPr lang="en-GB" smtClean="0"/>
              <a:pPr/>
              <a:t>102</a:t>
            </a:fld>
            <a:endParaRPr lang="en-GB" smtClean="0"/>
          </a:p>
        </p:txBody>
      </p:sp>
      <p:sp>
        <p:nvSpPr>
          <p:cNvPr id="258051" name="Rectangle 2"/>
          <p:cNvSpPr>
            <a:spLocks noGrp="1" noRot="1" noChangeAspect="1" noChangeArrowheads="1" noTextEdit="1"/>
          </p:cNvSpPr>
          <p:nvPr>
            <p:ph type="sldImg"/>
          </p:nvPr>
        </p:nvSpPr>
        <p:spPr>
          <a:ln/>
        </p:spPr>
      </p:sp>
      <p:sp>
        <p:nvSpPr>
          <p:cNvPr id="2580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02065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p:spPr>
        <p:txBody>
          <a:bodyPr/>
          <a:lstStyle/>
          <a:p>
            <a:fld id="{926616D1-7B1F-4EF7-9A80-7A29A3620C0B}" type="slidenum">
              <a:rPr lang="en-GB" smtClean="0"/>
              <a:pPr/>
              <a:t>103</a:t>
            </a:fld>
            <a:endParaRPr lang="en-GB" smtClean="0"/>
          </a:p>
        </p:txBody>
      </p:sp>
      <p:sp>
        <p:nvSpPr>
          <p:cNvPr id="259075" name="Rectangle 2"/>
          <p:cNvSpPr>
            <a:spLocks noGrp="1" noRot="1" noChangeAspect="1" noChangeArrowheads="1" noTextEdit="1"/>
          </p:cNvSpPr>
          <p:nvPr>
            <p:ph type="sldImg"/>
          </p:nvPr>
        </p:nvSpPr>
        <p:spPr>
          <a:ln/>
        </p:spPr>
      </p:sp>
      <p:sp>
        <p:nvSpPr>
          <p:cNvPr id="2590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3876240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p:cNvSpPr>
            <a:spLocks noGrp="1" noRot="1" noChangeAspect="1" noTextEdit="1"/>
          </p:cNvSpPr>
          <p:nvPr>
            <p:ph type="sldImg"/>
          </p:nvPr>
        </p:nvSpPr>
        <p:spPr bwMode="auto">
          <a:noFill/>
          <a:ln>
            <a:solidFill>
              <a:srgbClr val="000000"/>
            </a:solidFill>
            <a:miter lim="800000"/>
            <a:headEnd/>
            <a:tailEnd/>
          </a:ln>
        </p:spPr>
      </p:sp>
      <p:sp>
        <p:nvSpPr>
          <p:cNvPr id="2140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214020" name="Slide Number Placeholder 3"/>
          <p:cNvSpPr>
            <a:spLocks noGrp="1"/>
          </p:cNvSpPr>
          <p:nvPr>
            <p:ph type="sldNum" sz="quarter" idx="5"/>
          </p:nvPr>
        </p:nvSpPr>
        <p:spPr bwMode="auto">
          <a:noFill/>
          <a:ln>
            <a:miter lim="800000"/>
            <a:headEnd/>
            <a:tailEnd/>
          </a:ln>
        </p:spPr>
        <p:txBody>
          <a:bodyPr/>
          <a:lstStyle/>
          <a:p>
            <a:fld id="{DAC53CFD-E45B-48ED-B1A6-76A2E4CA84E6}" type="slidenum">
              <a:rPr lang="en-US" smtClean="0">
                <a:ea typeface="MS PGothic" pitchFamily="34" charset="-128"/>
              </a:rPr>
              <a:pPr/>
              <a:t>104</a:t>
            </a:fld>
            <a:endParaRPr lang="en-US" smtClean="0">
              <a:ea typeface="MS PGothic" pitchFamily="34" charset="-128"/>
            </a:endParaRPr>
          </a:p>
        </p:txBody>
      </p:sp>
    </p:spTree>
    <p:extLst>
      <p:ext uri="{BB962C8B-B14F-4D97-AF65-F5344CB8AC3E}">
        <p14:creationId xmlns:p14="http://schemas.microsoft.com/office/powerpoint/2010/main" val="59551766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p:cNvSpPr>
            <a:spLocks noGrp="1" noRot="1" noChangeAspect="1" noTextEdit="1"/>
          </p:cNvSpPr>
          <p:nvPr>
            <p:ph type="sldImg"/>
          </p:nvPr>
        </p:nvSpPr>
        <p:spPr bwMode="auto">
          <a:noFill/>
          <a:ln>
            <a:solidFill>
              <a:srgbClr val="000000"/>
            </a:solidFill>
            <a:miter lim="800000"/>
            <a:headEnd/>
            <a:tailEnd/>
          </a:ln>
        </p:spPr>
      </p:sp>
      <p:sp>
        <p:nvSpPr>
          <p:cNvPr id="2140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214020" name="Slide Number Placeholder 3"/>
          <p:cNvSpPr>
            <a:spLocks noGrp="1"/>
          </p:cNvSpPr>
          <p:nvPr>
            <p:ph type="sldNum" sz="quarter" idx="5"/>
          </p:nvPr>
        </p:nvSpPr>
        <p:spPr bwMode="auto">
          <a:noFill/>
          <a:ln>
            <a:miter lim="800000"/>
            <a:headEnd/>
            <a:tailEnd/>
          </a:ln>
        </p:spPr>
        <p:txBody>
          <a:bodyPr/>
          <a:lstStyle/>
          <a:p>
            <a:fld id="{DAC53CFD-E45B-48ED-B1A6-76A2E4CA84E6}" type="slidenum">
              <a:rPr lang="en-US" smtClean="0">
                <a:ea typeface="MS PGothic" pitchFamily="34" charset="-128"/>
              </a:rPr>
              <a:pPr/>
              <a:t>105</a:t>
            </a:fld>
            <a:endParaRPr lang="en-US" smtClean="0">
              <a:ea typeface="MS PGothic" pitchFamily="34" charset="-128"/>
            </a:endParaRPr>
          </a:p>
        </p:txBody>
      </p:sp>
    </p:spTree>
    <p:extLst>
      <p:ext uri="{BB962C8B-B14F-4D97-AF65-F5344CB8AC3E}">
        <p14:creationId xmlns:p14="http://schemas.microsoft.com/office/powerpoint/2010/main" val="167121633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p:cNvSpPr>
            <a:spLocks noGrp="1" noRot="1" noChangeAspect="1" noTextEdit="1"/>
          </p:cNvSpPr>
          <p:nvPr>
            <p:ph type="sldImg"/>
          </p:nvPr>
        </p:nvSpPr>
        <p:spPr bwMode="auto">
          <a:noFill/>
          <a:ln>
            <a:solidFill>
              <a:srgbClr val="000000"/>
            </a:solidFill>
            <a:miter lim="800000"/>
            <a:headEnd/>
            <a:tailEnd/>
          </a:ln>
        </p:spPr>
      </p:sp>
      <p:sp>
        <p:nvSpPr>
          <p:cNvPr id="2140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214020" name="Slide Number Placeholder 3"/>
          <p:cNvSpPr>
            <a:spLocks noGrp="1"/>
          </p:cNvSpPr>
          <p:nvPr>
            <p:ph type="sldNum" sz="quarter" idx="5"/>
          </p:nvPr>
        </p:nvSpPr>
        <p:spPr bwMode="auto">
          <a:noFill/>
          <a:ln>
            <a:miter lim="800000"/>
            <a:headEnd/>
            <a:tailEnd/>
          </a:ln>
        </p:spPr>
        <p:txBody>
          <a:bodyPr/>
          <a:lstStyle/>
          <a:p>
            <a:fld id="{DAC53CFD-E45B-48ED-B1A6-76A2E4CA84E6}" type="slidenum">
              <a:rPr lang="en-US" smtClean="0">
                <a:ea typeface="MS PGothic" pitchFamily="34" charset="-128"/>
              </a:rPr>
              <a:pPr/>
              <a:t>106</a:t>
            </a:fld>
            <a:endParaRPr lang="en-US" smtClean="0">
              <a:ea typeface="MS PGothic" pitchFamily="34" charset="-128"/>
            </a:endParaRPr>
          </a:p>
        </p:txBody>
      </p:sp>
    </p:spTree>
    <p:extLst>
      <p:ext uri="{BB962C8B-B14F-4D97-AF65-F5344CB8AC3E}">
        <p14:creationId xmlns:p14="http://schemas.microsoft.com/office/powerpoint/2010/main" val="10932286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p:cNvSpPr>
            <a:spLocks noGrp="1" noRot="1" noChangeAspect="1" noTextEdit="1"/>
          </p:cNvSpPr>
          <p:nvPr>
            <p:ph type="sldImg"/>
          </p:nvPr>
        </p:nvSpPr>
        <p:spPr bwMode="auto">
          <a:noFill/>
          <a:ln>
            <a:solidFill>
              <a:srgbClr val="000000"/>
            </a:solidFill>
            <a:miter lim="800000"/>
            <a:headEnd/>
            <a:tailEnd/>
          </a:ln>
        </p:spPr>
      </p:sp>
      <p:sp>
        <p:nvSpPr>
          <p:cNvPr id="214019"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214020" name="Slide Number Placeholder 3"/>
          <p:cNvSpPr>
            <a:spLocks noGrp="1"/>
          </p:cNvSpPr>
          <p:nvPr>
            <p:ph type="sldNum" sz="quarter" idx="5"/>
          </p:nvPr>
        </p:nvSpPr>
        <p:spPr bwMode="auto">
          <a:noFill/>
          <a:ln>
            <a:miter lim="800000"/>
            <a:headEnd/>
            <a:tailEnd/>
          </a:ln>
        </p:spPr>
        <p:txBody>
          <a:bodyPr/>
          <a:lstStyle/>
          <a:p>
            <a:fld id="{DAC53CFD-E45B-48ED-B1A6-76A2E4CA84E6}" type="slidenum">
              <a:rPr lang="en-US" smtClean="0">
                <a:ea typeface="MS PGothic" pitchFamily="34" charset="-128"/>
              </a:rPr>
              <a:pPr/>
              <a:t>107</a:t>
            </a:fld>
            <a:endParaRPr lang="en-US" smtClean="0">
              <a:ea typeface="MS PGothic" pitchFamily="34" charset="-128"/>
            </a:endParaRPr>
          </a:p>
        </p:txBody>
      </p:sp>
    </p:spTree>
    <p:extLst>
      <p:ext uri="{BB962C8B-B14F-4D97-AF65-F5344CB8AC3E}">
        <p14:creationId xmlns:p14="http://schemas.microsoft.com/office/powerpoint/2010/main" val="5274939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Image Placeholder 1"/>
          <p:cNvSpPr>
            <a:spLocks noGrp="1" noRot="1" noChangeAspect="1" noTextEdit="1"/>
          </p:cNvSpPr>
          <p:nvPr>
            <p:ph type="sldImg"/>
          </p:nvPr>
        </p:nvSpPr>
        <p:spPr bwMode="auto">
          <a:noFill/>
          <a:ln>
            <a:solidFill>
              <a:srgbClr val="000000"/>
            </a:solidFill>
            <a:miter lim="800000"/>
            <a:headEnd/>
            <a:tailEnd/>
          </a:ln>
        </p:spPr>
      </p:sp>
      <p:sp>
        <p:nvSpPr>
          <p:cNvPr id="3543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354308" name="Slide Number Placeholder 3"/>
          <p:cNvSpPr>
            <a:spLocks noGrp="1"/>
          </p:cNvSpPr>
          <p:nvPr>
            <p:ph type="sldNum" sz="quarter" idx="5"/>
          </p:nvPr>
        </p:nvSpPr>
        <p:spPr bwMode="auto">
          <a:noFill/>
          <a:ln>
            <a:miter lim="800000"/>
            <a:headEnd/>
            <a:tailEnd/>
          </a:ln>
        </p:spPr>
        <p:txBody>
          <a:bodyPr/>
          <a:lstStyle/>
          <a:p>
            <a:fld id="{296DF00E-1270-4470-8051-FCE2E9300800}" type="slidenum">
              <a:rPr lang="en-US" smtClean="0">
                <a:ea typeface="MS PGothic" pitchFamily="34" charset="-128"/>
              </a:rPr>
              <a:pPr/>
              <a:t>108</a:t>
            </a:fld>
            <a:endParaRPr lang="en-US" smtClean="0">
              <a:ea typeface="MS PGothic" pitchFamily="34" charset="-128"/>
            </a:endParaRPr>
          </a:p>
        </p:txBody>
      </p:sp>
    </p:spTree>
    <p:extLst>
      <p:ext uri="{BB962C8B-B14F-4D97-AF65-F5344CB8AC3E}">
        <p14:creationId xmlns:p14="http://schemas.microsoft.com/office/powerpoint/2010/main" val="356104852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Image Placeholder 1"/>
          <p:cNvSpPr>
            <a:spLocks noGrp="1" noRot="1" noChangeAspect="1" noTextEdit="1"/>
          </p:cNvSpPr>
          <p:nvPr>
            <p:ph type="sldImg"/>
          </p:nvPr>
        </p:nvSpPr>
        <p:spPr bwMode="auto">
          <a:noFill/>
          <a:ln>
            <a:solidFill>
              <a:srgbClr val="000000"/>
            </a:solidFill>
            <a:miter lim="800000"/>
            <a:headEnd/>
            <a:tailEnd/>
          </a:ln>
        </p:spPr>
      </p:sp>
      <p:sp>
        <p:nvSpPr>
          <p:cNvPr id="3543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354308" name="Slide Number Placeholder 3"/>
          <p:cNvSpPr>
            <a:spLocks noGrp="1"/>
          </p:cNvSpPr>
          <p:nvPr>
            <p:ph type="sldNum" sz="quarter" idx="5"/>
          </p:nvPr>
        </p:nvSpPr>
        <p:spPr bwMode="auto">
          <a:noFill/>
          <a:ln>
            <a:miter lim="800000"/>
            <a:headEnd/>
            <a:tailEnd/>
          </a:ln>
        </p:spPr>
        <p:txBody>
          <a:bodyPr/>
          <a:lstStyle/>
          <a:p>
            <a:fld id="{296DF00E-1270-4470-8051-FCE2E9300800}" type="slidenum">
              <a:rPr lang="en-US" smtClean="0">
                <a:ea typeface="MS PGothic" pitchFamily="34" charset="-128"/>
              </a:rPr>
              <a:pPr/>
              <a:t>109</a:t>
            </a:fld>
            <a:endParaRPr lang="en-US" smtClean="0">
              <a:ea typeface="MS PGothic" pitchFamily="34" charset="-128"/>
            </a:endParaRPr>
          </a:p>
        </p:txBody>
      </p:sp>
    </p:spTree>
    <p:extLst>
      <p:ext uri="{BB962C8B-B14F-4D97-AF65-F5344CB8AC3E}">
        <p14:creationId xmlns:p14="http://schemas.microsoft.com/office/powerpoint/2010/main" val="27182937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p:spPr>
        <p:txBody>
          <a:bodyPr/>
          <a:lstStyle/>
          <a:p>
            <a:fld id="{73BCBF9F-F386-488D-8F3F-87DAB188AFDA}" type="slidenum">
              <a:rPr lang="en-GB" smtClean="0"/>
              <a:pPr/>
              <a:t>11</a:t>
            </a:fld>
            <a:endParaRPr lang="en-GB" smtClean="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8286464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Image Placeholder 1"/>
          <p:cNvSpPr>
            <a:spLocks noGrp="1" noRot="1" noChangeAspect="1" noTextEdit="1"/>
          </p:cNvSpPr>
          <p:nvPr>
            <p:ph type="sldImg"/>
          </p:nvPr>
        </p:nvSpPr>
        <p:spPr bwMode="auto">
          <a:noFill/>
          <a:ln>
            <a:solidFill>
              <a:srgbClr val="000000"/>
            </a:solidFill>
            <a:miter lim="800000"/>
            <a:headEnd/>
            <a:tailEnd/>
          </a:ln>
        </p:spPr>
      </p:sp>
      <p:sp>
        <p:nvSpPr>
          <p:cNvPr id="3543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
        <p:nvSpPr>
          <p:cNvPr id="354308" name="Slide Number Placeholder 3"/>
          <p:cNvSpPr>
            <a:spLocks noGrp="1"/>
          </p:cNvSpPr>
          <p:nvPr>
            <p:ph type="sldNum" sz="quarter" idx="5"/>
          </p:nvPr>
        </p:nvSpPr>
        <p:spPr bwMode="auto">
          <a:noFill/>
          <a:ln>
            <a:miter lim="800000"/>
            <a:headEnd/>
            <a:tailEnd/>
          </a:ln>
        </p:spPr>
        <p:txBody>
          <a:bodyPr/>
          <a:lstStyle/>
          <a:p>
            <a:fld id="{296DF00E-1270-4470-8051-FCE2E9300800}" type="slidenum">
              <a:rPr lang="en-US" smtClean="0">
                <a:ea typeface="MS PGothic" pitchFamily="34" charset="-128"/>
              </a:rPr>
              <a:pPr/>
              <a:t>110</a:t>
            </a:fld>
            <a:endParaRPr lang="en-US" smtClean="0">
              <a:ea typeface="MS PGothic" pitchFamily="34" charset="-128"/>
            </a:endParaRPr>
          </a:p>
        </p:txBody>
      </p:sp>
    </p:spTree>
    <p:extLst>
      <p:ext uri="{BB962C8B-B14F-4D97-AF65-F5344CB8AC3E}">
        <p14:creationId xmlns:p14="http://schemas.microsoft.com/office/powerpoint/2010/main" val="169212844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p:spPr>
        <p:txBody>
          <a:bodyPr/>
          <a:lstStyle/>
          <a:p>
            <a:fld id="{B8BB4933-C12A-406A-AF98-3C548BB30C00}" type="slidenum">
              <a:rPr lang="en-GB" smtClean="0"/>
              <a:pPr/>
              <a:t>111</a:t>
            </a:fld>
            <a:endParaRPr lang="en-GB" smtClean="0"/>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8077666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p:spPr>
        <p:txBody>
          <a:bodyPr/>
          <a:lstStyle/>
          <a:p>
            <a:fld id="{0AEAD092-01EF-46F2-B17D-6858BE35F21D}" type="slidenum">
              <a:rPr lang="en-GB" smtClean="0"/>
              <a:pPr/>
              <a:t>112</a:t>
            </a:fld>
            <a:endParaRPr lang="en-GB" smtClean="0"/>
          </a:p>
        </p:txBody>
      </p:sp>
      <p:sp>
        <p:nvSpPr>
          <p:cNvPr id="266243" name="Rectangle 2"/>
          <p:cNvSpPr>
            <a:spLocks noGrp="1" noRot="1" noChangeAspect="1" noChangeArrowheads="1" noTextEdit="1"/>
          </p:cNvSpPr>
          <p:nvPr>
            <p:ph type="sldImg"/>
          </p:nvPr>
        </p:nvSpPr>
        <p:spPr>
          <a:ln/>
        </p:spPr>
      </p:sp>
      <p:sp>
        <p:nvSpPr>
          <p:cNvPr id="2662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4086172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p:spPr>
        <p:txBody>
          <a:bodyPr/>
          <a:lstStyle/>
          <a:p>
            <a:fld id="{6EF02BD8-EE6F-4A92-9247-66459829ABB7}" type="slidenum">
              <a:rPr lang="en-GB" smtClean="0"/>
              <a:pPr/>
              <a:t>113</a:t>
            </a:fld>
            <a:endParaRPr lang="en-GB"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7894351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p:spPr>
        <p:txBody>
          <a:bodyPr/>
          <a:lstStyle/>
          <a:p>
            <a:fld id="{41F7277B-05B5-4B73-A809-A99A7A052BA6}" type="slidenum">
              <a:rPr lang="en-GB" smtClean="0"/>
              <a:pPr/>
              <a:t>114</a:t>
            </a:fld>
            <a:endParaRPr lang="en-GB" smtClean="0"/>
          </a:p>
        </p:txBody>
      </p:sp>
      <p:sp>
        <p:nvSpPr>
          <p:cNvPr id="268291" name="Rectangle 2"/>
          <p:cNvSpPr>
            <a:spLocks noGrp="1" noRot="1" noChangeAspect="1" noChangeArrowheads="1" noTextEdit="1"/>
          </p:cNvSpPr>
          <p:nvPr>
            <p:ph type="sldImg"/>
          </p:nvPr>
        </p:nvSpPr>
        <p:spPr>
          <a:ln/>
        </p:spPr>
      </p:sp>
      <p:sp>
        <p:nvSpPr>
          <p:cNvPr id="2682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2066010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p:spPr>
        <p:txBody>
          <a:bodyPr/>
          <a:lstStyle/>
          <a:p>
            <a:fld id="{D6B32920-54E3-4055-B9D3-3AF1A7FDD4E1}" type="slidenum">
              <a:rPr lang="en-GB" smtClean="0"/>
              <a:pPr/>
              <a:t>115</a:t>
            </a:fld>
            <a:endParaRPr lang="en-GB" smtClean="0"/>
          </a:p>
        </p:txBody>
      </p:sp>
      <p:sp>
        <p:nvSpPr>
          <p:cNvPr id="269315" name="Rectangle 2"/>
          <p:cNvSpPr>
            <a:spLocks noGrp="1" noRot="1" noChangeAspect="1" noChangeArrowheads="1" noTextEdit="1"/>
          </p:cNvSpPr>
          <p:nvPr>
            <p:ph type="sldImg"/>
          </p:nvPr>
        </p:nvSpPr>
        <p:spPr>
          <a:ln/>
        </p:spPr>
      </p:sp>
      <p:sp>
        <p:nvSpPr>
          <p:cNvPr id="2693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2441027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p>
            <a:fld id="{6018745D-2582-42AC-8B61-F16F49351354}" type="slidenum">
              <a:rPr lang="en-GB" smtClean="0"/>
              <a:pPr/>
              <a:t>116</a:t>
            </a:fld>
            <a:endParaRPr lang="en-GB" smtClean="0"/>
          </a:p>
        </p:txBody>
      </p:sp>
      <p:sp>
        <p:nvSpPr>
          <p:cNvPr id="270339" name="Rectangle 2"/>
          <p:cNvSpPr>
            <a:spLocks noGrp="1" noRot="1" noChangeAspect="1" noChangeArrowheads="1" noTextEdit="1"/>
          </p:cNvSpPr>
          <p:nvPr>
            <p:ph type="sldImg"/>
          </p:nvPr>
        </p:nvSpPr>
        <p:spPr>
          <a:ln/>
        </p:spPr>
      </p:sp>
      <p:sp>
        <p:nvSpPr>
          <p:cNvPr id="2703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61654046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p:spPr>
        <p:txBody>
          <a:bodyPr/>
          <a:lstStyle/>
          <a:p>
            <a:fld id="{30DB916B-EBEB-47B6-ACAF-1A19B5D8BE43}" type="slidenum">
              <a:rPr lang="en-GB" smtClean="0"/>
              <a:pPr/>
              <a:t>117</a:t>
            </a:fld>
            <a:endParaRPr lang="en-GB" smtClean="0"/>
          </a:p>
        </p:txBody>
      </p:sp>
      <p:sp>
        <p:nvSpPr>
          <p:cNvPr id="271363" name="Rectangle 2"/>
          <p:cNvSpPr>
            <a:spLocks noGrp="1" noRot="1" noChangeAspect="1" noChangeArrowheads="1" noTextEdit="1"/>
          </p:cNvSpPr>
          <p:nvPr>
            <p:ph type="sldImg"/>
          </p:nvPr>
        </p:nvSpPr>
        <p:spPr>
          <a:ln/>
        </p:spPr>
      </p:sp>
      <p:sp>
        <p:nvSpPr>
          <p:cNvPr id="2713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1546733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p:spPr>
        <p:txBody>
          <a:bodyPr/>
          <a:lstStyle/>
          <a:p>
            <a:fld id="{6298D57B-7943-4A91-B789-18E317FECBD7}" type="slidenum">
              <a:rPr lang="en-GB" smtClean="0"/>
              <a:pPr/>
              <a:t>118</a:t>
            </a:fld>
            <a:endParaRPr lang="en-GB" smtClean="0"/>
          </a:p>
        </p:txBody>
      </p:sp>
      <p:sp>
        <p:nvSpPr>
          <p:cNvPr id="272387" name="Rectangle 2"/>
          <p:cNvSpPr>
            <a:spLocks noGrp="1" noRot="1" noChangeAspect="1" noChangeArrowheads="1" noTextEdit="1"/>
          </p:cNvSpPr>
          <p:nvPr>
            <p:ph type="sldImg"/>
          </p:nvPr>
        </p:nvSpPr>
        <p:spPr>
          <a:ln/>
        </p:spPr>
      </p:sp>
      <p:sp>
        <p:nvSpPr>
          <p:cNvPr id="2723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08728574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p:spPr>
        <p:txBody>
          <a:bodyPr/>
          <a:lstStyle/>
          <a:p>
            <a:fld id="{500BFCE7-9158-429F-9E66-B06B556DDB0F}" type="slidenum">
              <a:rPr lang="en-GB" smtClean="0"/>
              <a:pPr/>
              <a:t>119</a:t>
            </a:fld>
            <a:endParaRPr lang="en-GB" smtClean="0"/>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02392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093E1261-E6F7-4211-B526-CA72AD8E92EB}" type="slidenum">
              <a:rPr lang="en-GB" sz="1200">
                <a:solidFill>
                  <a:schemeClr val="tx1"/>
                </a:solidFill>
                <a:effectLst/>
                <a:latin typeface="Arial" charset="0"/>
              </a:rPr>
              <a:pPr algn="r"/>
              <a:t>12</a:t>
            </a:fld>
            <a:endParaRPr lang="en-GB" sz="1200">
              <a:solidFill>
                <a:schemeClr val="tx1"/>
              </a:solidFill>
              <a:effectLst/>
              <a:latin typeface="Arial" charset="0"/>
            </a:endParaRPr>
          </a:p>
        </p:txBody>
      </p:sp>
      <p:sp>
        <p:nvSpPr>
          <p:cNvPr id="177155" name="Rectangle 2"/>
          <p:cNvSpPr>
            <a:spLocks noGrp="1" noRot="1" noChangeAspect="1" noChangeArrowheads="1" noTextEdit="1"/>
          </p:cNvSpPr>
          <p:nvPr>
            <p:ph type="sldImg"/>
          </p:nvPr>
        </p:nvSpPr>
        <p:spPr>
          <a:ln/>
        </p:spPr>
      </p:sp>
      <p:sp>
        <p:nvSpPr>
          <p:cNvPr id="1771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0809864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p:spPr>
        <p:txBody>
          <a:bodyPr/>
          <a:lstStyle/>
          <a:p>
            <a:fld id="{9232AE36-A2C5-43E3-962E-532F24C5B77E}" type="slidenum">
              <a:rPr lang="en-GB" smtClean="0"/>
              <a:pPr/>
              <a:t>120</a:t>
            </a:fld>
            <a:endParaRPr lang="en-GB" smtClean="0"/>
          </a:p>
        </p:txBody>
      </p:sp>
      <p:sp>
        <p:nvSpPr>
          <p:cNvPr id="274435" name="Rectangle 2"/>
          <p:cNvSpPr>
            <a:spLocks noGrp="1" noRot="1" noChangeAspect="1" noChangeArrowheads="1" noTextEdit="1"/>
          </p:cNvSpPr>
          <p:nvPr>
            <p:ph type="sldImg"/>
          </p:nvPr>
        </p:nvSpPr>
        <p:spPr>
          <a:ln/>
        </p:spPr>
      </p:sp>
      <p:sp>
        <p:nvSpPr>
          <p:cNvPr id="2744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5351896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p:spPr>
        <p:txBody>
          <a:bodyPr/>
          <a:lstStyle/>
          <a:p>
            <a:fld id="{97C234FD-2608-42DC-9481-45BE9DB16349}" type="slidenum">
              <a:rPr lang="en-GB" smtClean="0"/>
              <a:pPr/>
              <a:t>121</a:t>
            </a:fld>
            <a:endParaRPr lang="en-GB" smtClean="0"/>
          </a:p>
        </p:txBody>
      </p:sp>
      <p:sp>
        <p:nvSpPr>
          <p:cNvPr id="275459" name="Rectangle 2"/>
          <p:cNvSpPr>
            <a:spLocks noGrp="1" noRot="1" noChangeAspect="1" noChangeArrowheads="1" noTextEdit="1"/>
          </p:cNvSpPr>
          <p:nvPr>
            <p:ph type="sldImg"/>
          </p:nvPr>
        </p:nvSpPr>
        <p:spPr>
          <a:ln/>
        </p:spPr>
      </p:sp>
      <p:sp>
        <p:nvSpPr>
          <p:cNvPr id="2754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6929764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p:spPr>
        <p:txBody>
          <a:bodyPr/>
          <a:lstStyle/>
          <a:p>
            <a:fld id="{7F9D1850-DE98-499F-A56A-BA3714A702DA}" type="slidenum">
              <a:rPr lang="en-GB" smtClean="0"/>
              <a:pPr/>
              <a:t>122</a:t>
            </a:fld>
            <a:endParaRPr lang="en-GB" smtClean="0"/>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7613806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p:spPr>
        <p:txBody>
          <a:bodyPr/>
          <a:lstStyle/>
          <a:p>
            <a:fld id="{EAE40389-42C4-4B45-91B7-B0E0A23C0496}" type="slidenum">
              <a:rPr lang="en-GB" smtClean="0"/>
              <a:pPr/>
              <a:t>123</a:t>
            </a:fld>
            <a:endParaRPr lang="en-GB" smtClean="0"/>
          </a:p>
        </p:txBody>
      </p:sp>
      <p:sp>
        <p:nvSpPr>
          <p:cNvPr id="277507" name="Rectangle 2"/>
          <p:cNvSpPr>
            <a:spLocks noGrp="1" noRot="1" noChangeAspect="1" noChangeArrowheads="1" noTextEdit="1"/>
          </p:cNvSpPr>
          <p:nvPr>
            <p:ph type="sldImg"/>
          </p:nvPr>
        </p:nvSpPr>
        <p:spPr>
          <a:ln/>
        </p:spPr>
      </p:sp>
      <p:sp>
        <p:nvSpPr>
          <p:cNvPr id="2775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6641750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p:spPr>
        <p:txBody>
          <a:bodyPr/>
          <a:lstStyle/>
          <a:p>
            <a:fld id="{EF52FF3B-28BF-4FE5-9AE5-B946AB30D4FF}" type="slidenum">
              <a:rPr lang="en-GB" smtClean="0"/>
              <a:pPr/>
              <a:t>124</a:t>
            </a:fld>
            <a:endParaRPr lang="en-GB" smtClean="0"/>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88886007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p:spPr>
        <p:txBody>
          <a:bodyPr/>
          <a:lstStyle/>
          <a:p>
            <a:fld id="{B6E2B07A-EACB-4424-8121-B57D48A0DB83}" type="slidenum">
              <a:rPr lang="en-GB" smtClean="0"/>
              <a:pPr/>
              <a:t>125</a:t>
            </a:fld>
            <a:endParaRPr lang="en-GB" smtClean="0"/>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4107999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p:spPr>
        <p:txBody>
          <a:bodyPr/>
          <a:lstStyle/>
          <a:p>
            <a:fld id="{CC7D95B2-2471-4E87-AE97-45AFB58B0A92}" type="slidenum">
              <a:rPr lang="en-GB" smtClean="0"/>
              <a:pPr/>
              <a:t>126</a:t>
            </a:fld>
            <a:endParaRPr lang="en-GB" smtClean="0"/>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1685707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p:spPr>
        <p:txBody>
          <a:bodyPr/>
          <a:lstStyle/>
          <a:p>
            <a:fld id="{5D593AEE-748B-4F7D-BABE-39295AA9B685}" type="slidenum">
              <a:rPr lang="en-GB" smtClean="0"/>
              <a:pPr/>
              <a:t>127</a:t>
            </a:fld>
            <a:endParaRPr lang="en-GB"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1020932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p>
            <a:fld id="{F08B418A-C66D-487D-B04B-DB04D6377205}" type="slidenum">
              <a:rPr lang="en-GB" smtClean="0"/>
              <a:pPr/>
              <a:t>128</a:t>
            </a:fld>
            <a:endParaRPr lang="en-GB" smtClean="0"/>
          </a:p>
        </p:txBody>
      </p:sp>
      <p:sp>
        <p:nvSpPr>
          <p:cNvPr id="282627" name="Rectangle 2"/>
          <p:cNvSpPr>
            <a:spLocks noGrp="1" noRot="1" noChangeAspect="1" noChangeArrowheads="1" noTextEdit="1"/>
          </p:cNvSpPr>
          <p:nvPr>
            <p:ph type="sldImg"/>
          </p:nvPr>
        </p:nvSpPr>
        <p:spPr>
          <a:ln/>
        </p:spPr>
      </p:sp>
      <p:sp>
        <p:nvSpPr>
          <p:cNvPr id="28262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78286073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p:spPr>
        <p:txBody>
          <a:bodyPr/>
          <a:lstStyle/>
          <a:p>
            <a:fld id="{895DA853-58F3-4B3D-BFD6-F516BFACF7E6}" type="slidenum">
              <a:rPr lang="en-GB" smtClean="0"/>
              <a:pPr/>
              <a:t>129</a:t>
            </a:fld>
            <a:endParaRPr lang="en-GB" smtClean="0"/>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190487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75205381-6132-4222-8B69-08EA80A5D87F}" type="slidenum">
              <a:rPr lang="en-GB" sz="1200">
                <a:solidFill>
                  <a:schemeClr val="tx1"/>
                </a:solidFill>
                <a:effectLst/>
                <a:latin typeface="Arial" charset="0"/>
              </a:rPr>
              <a:pPr algn="r"/>
              <a:t>13</a:t>
            </a:fld>
            <a:endParaRPr lang="en-GB" sz="1200">
              <a:solidFill>
                <a:schemeClr val="tx1"/>
              </a:solidFill>
              <a:effectLst/>
              <a:latin typeface="Arial"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9410761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p:spPr>
        <p:txBody>
          <a:bodyPr/>
          <a:lstStyle/>
          <a:p>
            <a:fld id="{0DC5C921-2D52-4C52-A29C-AA8EC07B0663}" type="slidenum">
              <a:rPr lang="en-GB" smtClean="0"/>
              <a:pPr/>
              <a:t>130</a:t>
            </a:fld>
            <a:endParaRPr lang="en-GB" smtClean="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1512406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p:spPr>
        <p:txBody>
          <a:bodyPr/>
          <a:lstStyle/>
          <a:p>
            <a:fld id="{E3E2B84B-EE0F-4B05-81F1-A248F6C0DD1E}" type="slidenum">
              <a:rPr lang="en-GB" smtClean="0"/>
              <a:pPr/>
              <a:t>131</a:t>
            </a:fld>
            <a:endParaRPr lang="en-GB" smtClean="0"/>
          </a:p>
        </p:txBody>
      </p:sp>
      <p:sp>
        <p:nvSpPr>
          <p:cNvPr id="285699" name="Rectangle 2"/>
          <p:cNvSpPr>
            <a:spLocks noGrp="1" noRot="1" noChangeAspect="1" noChangeArrowheads="1" noTextEdit="1"/>
          </p:cNvSpPr>
          <p:nvPr>
            <p:ph type="sldImg"/>
          </p:nvPr>
        </p:nvSpPr>
        <p:spPr>
          <a:ln/>
        </p:spPr>
      </p:sp>
      <p:sp>
        <p:nvSpPr>
          <p:cNvPr id="28570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9274439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p>
            <a:fld id="{BB5C8538-D470-452B-AC82-DE50F2BA9C00}" type="slidenum">
              <a:rPr lang="en-GB" smtClean="0"/>
              <a:pPr/>
              <a:t>132</a:t>
            </a:fld>
            <a:endParaRPr lang="en-GB" smtClean="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6922418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p>
            <a:fld id="{BB5C8538-D470-452B-AC82-DE50F2BA9C00}" type="slidenum">
              <a:rPr lang="en-GB" smtClean="0"/>
              <a:pPr/>
              <a:t>133</a:t>
            </a:fld>
            <a:endParaRPr lang="en-GB" smtClean="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620978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p>
            <a:fld id="{BB5C8538-D470-452B-AC82-DE50F2BA9C00}" type="slidenum">
              <a:rPr lang="en-GB" smtClean="0"/>
              <a:pPr/>
              <a:t>134</a:t>
            </a:fld>
            <a:endParaRPr lang="en-GB" smtClean="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5774584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p>
            <a:fld id="{BB5C8538-D470-452B-AC82-DE50F2BA9C00}" type="slidenum">
              <a:rPr lang="en-GB" smtClean="0"/>
              <a:pPr/>
              <a:t>135</a:t>
            </a:fld>
            <a:endParaRPr lang="en-GB" smtClean="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679931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p>
            <a:fld id="{BB5C8538-D470-452B-AC82-DE50F2BA9C00}" type="slidenum">
              <a:rPr lang="en-GB" smtClean="0"/>
              <a:pPr/>
              <a:t>136</a:t>
            </a:fld>
            <a:endParaRPr lang="en-GB" smtClean="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76834454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p:spPr>
        <p:txBody>
          <a:bodyPr/>
          <a:lstStyle/>
          <a:p>
            <a:fld id="{CC8BFEA4-6302-4F1C-8FC9-7EFBFB68E912}" type="slidenum">
              <a:rPr lang="en-GB" smtClean="0"/>
              <a:pPr/>
              <a:t>137</a:t>
            </a:fld>
            <a:endParaRPr lang="en-GB" smtClean="0"/>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5204296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p:spPr>
        <p:txBody>
          <a:bodyPr/>
          <a:lstStyle/>
          <a:p>
            <a:fld id="{C6AD9CF6-901D-41E3-A978-E3CCCBB9A8E1}" type="slidenum">
              <a:rPr lang="en-GB" smtClean="0"/>
              <a:pPr/>
              <a:t>138</a:t>
            </a:fld>
            <a:endParaRPr lang="en-GB" smtClean="0"/>
          </a:p>
        </p:txBody>
      </p:sp>
      <p:sp>
        <p:nvSpPr>
          <p:cNvPr id="288771" name="Rectangle 2"/>
          <p:cNvSpPr>
            <a:spLocks noGrp="1" noRot="1" noChangeAspect="1" noChangeArrowheads="1" noTextEdit="1"/>
          </p:cNvSpPr>
          <p:nvPr>
            <p:ph type="sldImg"/>
          </p:nvPr>
        </p:nvSpPr>
        <p:spPr>
          <a:ln/>
        </p:spPr>
      </p:sp>
      <p:sp>
        <p:nvSpPr>
          <p:cNvPr id="2887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2716608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p:spPr>
        <p:txBody>
          <a:bodyPr/>
          <a:lstStyle/>
          <a:p>
            <a:fld id="{47D13DC6-034A-4D32-AABF-539702DA8AEE}" type="slidenum">
              <a:rPr lang="en-GB" smtClean="0"/>
              <a:pPr/>
              <a:t>139</a:t>
            </a:fld>
            <a:endParaRPr lang="en-GB"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447042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p:spPr>
        <p:txBody>
          <a:bodyPr/>
          <a:lstStyle/>
          <a:p>
            <a:fld id="{2283445D-90DE-4BF5-A1CF-CF6C95C2F2F2}" type="slidenum">
              <a:rPr lang="en-GB" smtClean="0"/>
              <a:pPr/>
              <a:t>14</a:t>
            </a:fld>
            <a:endParaRPr lang="en-GB" smtClean="0"/>
          </a:p>
        </p:txBody>
      </p:sp>
      <p:sp>
        <p:nvSpPr>
          <p:cNvPr id="181251" name="Rectangle 2"/>
          <p:cNvSpPr>
            <a:spLocks noGrp="1" noRot="1" noChangeAspect="1" noChangeArrowheads="1" noTextEdit="1"/>
          </p:cNvSpPr>
          <p:nvPr>
            <p:ph type="sldImg"/>
          </p:nvPr>
        </p:nvSpPr>
        <p:spPr>
          <a:ln/>
        </p:spPr>
      </p:sp>
      <p:sp>
        <p:nvSpPr>
          <p:cNvPr id="1812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882135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p:spPr>
        <p:txBody>
          <a:bodyPr/>
          <a:lstStyle/>
          <a:p>
            <a:fld id="{DF8FA00E-B73B-4096-8C17-B37C6C67F836}" type="slidenum">
              <a:rPr lang="en-GB" smtClean="0"/>
              <a:pPr/>
              <a:t>140</a:t>
            </a:fld>
            <a:endParaRPr lang="en-GB" smtClean="0"/>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7375743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p:spPr>
        <p:txBody>
          <a:bodyPr/>
          <a:lstStyle/>
          <a:p>
            <a:fld id="{753CC5C5-DDD4-4124-9B9A-3AC3AC8372AA}" type="slidenum">
              <a:rPr lang="en-GB" smtClean="0"/>
              <a:pPr/>
              <a:t>141</a:t>
            </a:fld>
            <a:endParaRPr lang="en-GB" smtClean="0"/>
          </a:p>
        </p:txBody>
      </p:sp>
      <p:sp>
        <p:nvSpPr>
          <p:cNvPr id="291843" name="Rectangle 2"/>
          <p:cNvSpPr>
            <a:spLocks noGrp="1" noRot="1" noChangeAspect="1" noChangeArrowheads="1" noTextEdit="1"/>
          </p:cNvSpPr>
          <p:nvPr>
            <p:ph type="sldImg"/>
          </p:nvPr>
        </p:nvSpPr>
        <p:spPr>
          <a:ln/>
        </p:spPr>
      </p:sp>
      <p:sp>
        <p:nvSpPr>
          <p:cNvPr id="2918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84531433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p>
            <a:fld id="{93FC6B8C-3766-438F-8A62-3AE1820DA1E0}" type="slidenum">
              <a:rPr lang="en-GB" smtClean="0"/>
              <a:pPr/>
              <a:t>142</a:t>
            </a:fld>
            <a:endParaRPr lang="en-GB" smtClean="0"/>
          </a:p>
        </p:txBody>
      </p:sp>
      <p:sp>
        <p:nvSpPr>
          <p:cNvPr id="292867" name="Rectangle 2"/>
          <p:cNvSpPr>
            <a:spLocks noGrp="1" noRot="1" noChangeAspect="1" noChangeArrowheads="1" noTextEdit="1"/>
          </p:cNvSpPr>
          <p:nvPr>
            <p:ph type="sldImg"/>
          </p:nvPr>
        </p:nvSpPr>
        <p:spPr>
          <a:ln/>
        </p:spPr>
      </p:sp>
      <p:sp>
        <p:nvSpPr>
          <p:cNvPr id="2928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5302805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p:spPr>
        <p:txBody>
          <a:bodyPr/>
          <a:lstStyle/>
          <a:p>
            <a:fld id="{0EE73103-303C-4824-A1D2-058630ABAEC4}" type="slidenum">
              <a:rPr lang="en-GB" smtClean="0"/>
              <a:pPr/>
              <a:t>143</a:t>
            </a:fld>
            <a:endParaRPr lang="en-GB" smtClean="0"/>
          </a:p>
        </p:txBody>
      </p:sp>
      <p:sp>
        <p:nvSpPr>
          <p:cNvPr id="293891" name="Rectangle 2"/>
          <p:cNvSpPr>
            <a:spLocks noGrp="1" noRot="1" noChangeAspect="1" noChangeArrowheads="1" noTextEdit="1"/>
          </p:cNvSpPr>
          <p:nvPr>
            <p:ph type="sldImg"/>
          </p:nvPr>
        </p:nvSpPr>
        <p:spPr>
          <a:ln/>
        </p:spPr>
      </p:sp>
      <p:sp>
        <p:nvSpPr>
          <p:cNvPr id="2938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2552090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144</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3500905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145</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5644909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146</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9718149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147</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6302363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148</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88432253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p:spPr>
        <p:txBody>
          <a:bodyPr/>
          <a:lstStyle/>
          <a:p>
            <a:fld id="{B0948C80-BBFE-4BD8-989A-57480046817C}" type="slidenum">
              <a:rPr lang="en-GB" smtClean="0"/>
              <a:pPr/>
              <a:t>149</a:t>
            </a:fld>
            <a:endParaRPr lang="en-GB" smtClean="0"/>
          </a:p>
        </p:txBody>
      </p:sp>
      <p:sp>
        <p:nvSpPr>
          <p:cNvPr id="294915" name="Rectangle 2"/>
          <p:cNvSpPr>
            <a:spLocks noGrp="1" noRot="1" noChangeAspect="1" noChangeArrowheads="1" noTextEdit="1"/>
          </p:cNvSpPr>
          <p:nvPr>
            <p:ph type="sldImg"/>
          </p:nvPr>
        </p:nvSpPr>
        <p:spPr>
          <a:ln/>
        </p:spPr>
      </p:sp>
      <p:sp>
        <p:nvSpPr>
          <p:cNvPr id="2949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561147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p>
            <a:fld id="{217ED6B4-5DE4-4893-A23E-C0123187CE71}" type="slidenum">
              <a:rPr lang="en-GB" smtClean="0"/>
              <a:pPr/>
              <a:t>15</a:t>
            </a:fld>
            <a:endParaRPr lang="en-GB" smtClean="0"/>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40915632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150</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5845409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151</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65770747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152</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1798866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153</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6549678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154</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2928161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155</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05592536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156</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6978638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157</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4162681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158</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7891327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159</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912934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p:spPr>
        <p:txBody>
          <a:bodyPr/>
          <a:lstStyle/>
          <a:p>
            <a:fld id="{00DF8DEB-7819-4222-8523-F4D65020F9BC}" type="slidenum">
              <a:rPr lang="en-GB" smtClean="0"/>
              <a:pPr/>
              <a:t>16</a:t>
            </a:fld>
            <a:endParaRPr lang="en-GB" smtClean="0"/>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98680244"/>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160</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5807344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161</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2469338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162</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8205808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163</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8443689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164</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09737054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165</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22924559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p>
            <a:fld id="{FCF674ED-752D-44F1-AE94-BD3652DF1F86}" type="slidenum">
              <a:rPr lang="en-GB" smtClean="0"/>
              <a:pPr/>
              <a:t>166</a:t>
            </a:fld>
            <a:endParaRPr lang="en-GB" smtClean="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41975061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p:spPr>
        <p:txBody>
          <a:bodyPr/>
          <a:lstStyle/>
          <a:p>
            <a:fld id="{526D31FD-E342-4201-94F4-710383268999}" type="slidenum">
              <a:rPr lang="en-GB" smtClean="0"/>
              <a:pPr/>
              <a:t>167</a:t>
            </a:fld>
            <a:endParaRPr lang="en-GB" smtClean="0"/>
          </a:p>
        </p:txBody>
      </p:sp>
      <p:sp>
        <p:nvSpPr>
          <p:cNvPr id="246787" name="Rectangle 2"/>
          <p:cNvSpPr>
            <a:spLocks noGrp="1" noRot="1" noChangeAspect="1" noChangeArrowheads="1" noTextEdit="1"/>
          </p:cNvSpPr>
          <p:nvPr>
            <p:ph type="sldImg"/>
          </p:nvPr>
        </p:nvSpPr>
        <p:spPr>
          <a:ln/>
        </p:spPr>
      </p:sp>
      <p:sp>
        <p:nvSpPr>
          <p:cNvPr id="2467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2268604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p:spPr>
        <p:txBody>
          <a:bodyPr/>
          <a:lstStyle/>
          <a:p>
            <a:fld id="{DBEE4EE0-3A3F-4556-AC4B-41D9C3BDED7B}" type="slidenum">
              <a:rPr lang="en-GB" smtClean="0"/>
              <a:pPr/>
              <a:t>168</a:t>
            </a:fld>
            <a:endParaRPr lang="en-GB" smtClean="0"/>
          </a:p>
        </p:txBody>
      </p:sp>
      <p:sp>
        <p:nvSpPr>
          <p:cNvPr id="248835" name="Rectangle 2"/>
          <p:cNvSpPr>
            <a:spLocks noGrp="1" noRot="1" noChangeAspect="1" noChangeArrowheads="1" noTextEdit="1"/>
          </p:cNvSpPr>
          <p:nvPr>
            <p:ph type="sldImg"/>
          </p:nvPr>
        </p:nvSpPr>
        <p:spPr>
          <a:ln/>
        </p:spPr>
      </p:sp>
      <p:sp>
        <p:nvSpPr>
          <p:cNvPr id="2488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2598604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p:spPr>
        <p:txBody>
          <a:bodyPr/>
          <a:lstStyle/>
          <a:p>
            <a:fld id="{5A84DD94-07D2-4BA4-A412-A4C1CB2B9A16}" type="slidenum">
              <a:rPr lang="en-GB" smtClean="0"/>
              <a:pPr/>
              <a:t>169</a:t>
            </a:fld>
            <a:endParaRPr lang="en-GB" smtClean="0"/>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909421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p:spPr>
        <p:txBody>
          <a:bodyPr/>
          <a:lstStyle/>
          <a:p>
            <a:fld id="{6DC223B0-11E8-4C16-897F-271996DD3A3C}" type="slidenum">
              <a:rPr lang="en-GB" smtClean="0"/>
              <a:pPr/>
              <a:t>17</a:t>
            </a:fld>
            <a:endParaRPr lang="en-GB" smtClean="0"/>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8003211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p:spPr>
        <p:txBody>
          <a:bodyPr/>
          <a:lstStyle/>
          <a:p>
            <a:fld id="{780429A3-F15A-4831-9BC3-7E44FE45FDA0}" type="slidenum">
              <a:rPr lang="en-GB" smtClean="0"/>
              <a:pPr/>
              <a:t>170</a:t>
            </a:fld>
            <a:endParaRPr lang="en-GB" smtClean="0"/>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2147653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47F04DCF-B5C9-4A0B-A425-9A6CD709A338}" type="slidenum">
              <a:rPr lang="en-GB" smtClean="0"/>
              <a:pPr/>
              <a:t>171</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0939881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47F04DCF-B5C9-4A0B-A425-9A6CD709A338}" type="slidenum">
              <a:rPr lang="en-GB" smtClean="0"/>
              <a:pPr/>
              <a:t>172</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1999172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47F04DCF-B5C9-4A0B-A425-9A6CD709A338}" type="slidenum">
              <a:rPr lang="en-GB" smtClean="0"/>
              <a:pPr/>
              <a:t>173</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3874785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47F04DCF-B5C9-4A0B-A425-9A6CD709A338}" type="slidenum">
              <a:rPr lang="en-GB" smtClean="0"/>
              <a:pPr/>
              <a:t>174</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04554165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47F04DCF-B5C9-4A0B-A425-9A6CD709A338}" type="slidenum">
              <a:rPr lang="en-GB" smtClean="0"/>
              <a:pPr/>
              <a:t>175</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0675835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p:spPr>
        <p:txBody>
          <a:bodyPr/>
          <a:lstStyle/>
          <a:p>
            <a:fld id="{DBE6BC8E-71EF-48B8-B882-A30DD22C6FA6}" type="slidenum">
              <a:rPr lang="en-GB" smtClean="0"/>
              <a:pPr/>
              <a:t>176</a:t>
            </a:fld>
            <a:endParaRPr lang="en-GB" smtClean="0"/>
          </a:p>
        </p:txBody>
      </p:sp>
      <p:sp>
        <p:nvSpPr>
          <p:cNvPr id="296963" name="Rectangle 2"/>
          <p:cNvSpPr>
            <a:spLocks noGrp="1" noRot="1" noChangeAspect="1" noChangeArrowheads="1" noTextEdit="1"/>
          </p:cNvSpPr>
          <p:nvPr>
            <p:ph type="sldImg"/>
          </p:nvPr>
        </p:nvSpPr>
        <p:spPr>
          <a:ln/>
        </p:spPr>
      </p:sp>
      <p:sp>
        <p:nvSpPr>
          <p:cNvPr id="2969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4484244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p>
            <a:fld id="{E7793B29-84E5-4558-B40E-E5817AC433DA}" type="slidenum">
              <a:rPr lang="en-GB" smtClean="0"/>
              <a:pPr/>
              <a:t>177</a:t>
            </a:fld>
            <a:endParaRPr lang="en-GB" smtClean="0"/>
          </a:p>
        </p:txBody>
      </p:sp>
      <p:sp>
        <p:nvSpPr>
          <p:cNvPr id="297987" name="Rectangle 2"/>
          <p:cNvSpPr>
            <a:spLocks noGrp="1" noRot="1" noChangeAspect="1" noChangeArrowheads="1" noTextEdit="1"/>
          </p:cNvSpPr>
          <p:nvPr>
            <p:ph type="sldImg"/>
          </p:nvPr>
        </p:nvSpPr>
        <p:spPr>
          <a:ln/>
        </p:spPr>
      </p:sp>
      <p:sp>
        <p:nvSpPr>
          <p:cNvPr id="2979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2875869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p:spPr>
        <p:txBody>
          <a:bodyPr/>
          <a:lstStyle/>
          <a:p>
            <a:fld id="{6AA4A2AD-78EA-4ECE-A63A-D13A880E4D7C}" type="slidenum">
              <a:rPr lang="en-GB" smtClean="0"/>
              <a:pPr/>
              <a:t>178</a:t>
            </a:fld>
            <a:endParaRPr lang="en-GB" smtClean="0"/>
          </a:p>
        </p:txBody>
      </p:sp>
      <p:sp>
        <p:nvSpPr>
          <p:cNvPr id="299011" name="Rectangle 2"/>
          <p:cNvSpPr>
            <a:spLocks noGrp="1" noRot="1" noChangeAspect="1" noChangeArrowheads="1" noTextEdit="1"/>
          </p:cNvSpPr>
          <p:nvPr>
            <p:ph type="sldImg"/>
          </p:nvPr>
        </p:nvSpPr>
        <p:spPr>
          <a:ln/>
        </p:spPr>
      </p:sp>
      <p:sp>
        <p:nvSpPr>
          <p:cNvPr id="2990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6155863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CAA0D74A-FFA2-411E-AB9F-DE951178FB8E}" type="slidenum">
              <a:rPr lang="en-GB" smtClean="0"/>
              <a:pPr/>
              <a:t>179</a:t>
            </a:fld>
            <a:endParaRPr lang="en-GB"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1887168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p:spPr>
        <p:txBody>
          <a:bodyPr/>
          <a:lstStyle/>
          <a:p>
            <a:fld id="{57698081-16B0-403C-B3F4-45772E470EC6}" type="slidenum">
              <a:rPr lang="en-GB" smtClean="0"/>
              <a:pPr/>
              <a:t>18</a:t>
            </a:fld>
            <a:endParaRPr lang="en-GB" smtClean="0"/>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287210603"/>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p:spPr>
        <p:txBody>
          <a:bodyPr/>
          <a:lstStyle/>
          <a:p>
            <a:fld id="{802505A3-7EAF-432C-9814-5AB431B610AC}" type="slidenum">
              <a:rPr lang="en-GB" smtClean="0"/>
              <a:pPr/>
              <a:t>180</a:t>
            </a:fld>
            <a:endParaRPr lang="en-GB" smtClean="0"/>
          </a:p>
        </p:txBody>
      </p:sp>
      <p:sp>
        <p:nvSpPr>
          <p:cNvPr id="301059" name="Rectangle 2"/>
          <p:cNvSpPr>
            <a:spLocks noGrp="1" noRot="1" noChangeAspect="1" noChangeArrowheads="1" noTextEdit="1"/>
          </p:cNvSpPr>
          <p:nvPr>
            <p:ph type="sldImg"/>
          </p:nvPr>
        </p:nvSpPr>
        <p:spPr>
          <a:ln/>
        </p:spPr>
      </p:sp>
      <p:sp>
        <p:nvSpPr>
          <p:cNvPr id="3010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4339821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p:spPr>
        <p:txBody>
          <a:bodyPr/>
          <a:lstStyle/>
          <a:p>
            <a:fld id="{933D28C8-6BEB-4C8F-BE4B-31DB7C2F1416}" type="slidenum">
              <a:rPr lang="en-GB" smtClean="0"/>
              <a:pPr/>
              <a:t>181</a:t>
            </a:fld>
            <a:endParaRPr lang="en-GB" smtClean="0"/>
          </a:p>
        </p:txBody>
      </p:sp>
      <p:sp>
        <p:nvSpPr>
          <p:cNvPr id="302083" name="Rectangle 2"/>
          <p:cNvSpPr>
            <a:spLocks noGrp="1" noRot="1" noChangeAspect="1" noChangeArrowheads="1" noTextEdit="1"/>
          </p:cNvSpPr>
          <p:nvPr>
            <p:ph type="sldImg"/>
          </p:nvPr>
        </p:nvSpPr>
        <p:spPr>
          <a:ln/>
        </p:spPr>
      </p:sp>
      <p:sp>
        <p:nvSpPr>
          <p:cNvPr id="3020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0744361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p:spPr>
        <p:txBody>
          <a:bodyPr/>
          <a:lstStyle/>
          <a:p>
            <a:fld id="{FA794E59-D17E-4899-AA58-9076E8063FB7}" type="slidenum">
              <a:rPr lang="en-GB" smtClean="0"/>
              <a:pPr/>
              <a:t>182</a:t>
            </a:fld>
            <a:endParaRPr lang="en-GB" smtClean="0"/>
          </a:p>
        </p:txBody>
      </p:sp>
      <p:sp>
        <p:nvSpPr>
          <p:cNvPr id="303107" name="Rectangle 2"/>
          <p:cNvSpPr>
            <a:spLocks noGrp="1" noRot="1" noChangeAspect="1" noChangeArrowheads="1" noTextEdit="1"/>
          </p:cNvSpPr>
          <p:nvPr>
            <p:ph type="sldImg"/>
          </p:nvPr>
        </p:nvSpPr>
        <p:spPr>
          <a:ln/>
        </p:spPr>
      </p:sp>
      <p:sp>
        <p:nvSpPr>
          <p:cNvPr id="3031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1421970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p:cNvSpPr>
            <a:spLocks noGrp="1" noChangeArrowheads="1"/>
          </p:cNvSpPr>
          <p:nvPr>
            <p:ph type="sldNum" sz="quarter" idx="5"/>
          </p:nvPr>
        </p:nvSpPr>
        <p:spPr>
          <a:noFill/>
        </p:spPr>
        <p:txBody>
          <a:bodyPr/>
          <a:lstStyle/>
          <a:p>
            <a:fld id="{8C77FC98-3D47-41F8-AAA4-366ADA03D0A9}" type="slidenum">
              <a:rPr lang="en-GB" smtClean="0"/>
              <a:pPr/>
              <a:t>183</a:t>
            </a:fld>
            <a:endParaRPr lang="en-GB" smtClean="0"/>
          </a:p>
        </p:txBody>
      </p:sp>
      <p:sp>
        <p:nvSpPr>
          <p:cNvPr id="304131" name="Rectangle 2"/>
          <p:cNvSpPr>
            <a:spLocks noGrp="1" noRot="1" noChangeAspect="1" noChangeArrowheads="1" noTextEdit="1"/>
          </p:cNvSpPr>
          <p:nvPr>
            <p:ph type="sldImg"/>
          </p:nvPr>
        </p:nvSpPr>
        <p:spPr>
          <a:ln/>
        </p:spPr>
      </p:sp>
      <p:sp>
        <p:nvSpPr>
          <p:cNvPr id="30413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3652317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p:cNvSpPr>
            <a:spLocks noGrp="1" noChangeArrowheads="1"/>
          </p:cNvSpPr>
          <p:nvPr>
            <p:ph type="sldNum" sz="quarter" idx="5"/>
          </p:nvPr>
        </p:nvSpPr>
        <p:spPr>
          <a:noFill/>
        </p:spPr>
        <p:txBody>
          <a:bodyPr/>
          <a:lstStyle/>
          <a:p>
            <a:fld id="{834EB6C5-1F68-4424-8F57-872F5AFDF3A8}" type="slidenum">
              <a:rPr lang="en-GB" smtClean="0"/>
              <a:pPr/>
              <a:t>184</a:t>
            </a:fld>
            <a:endParaRPr lang="en-GB" smtClean="0"/>
          </a:p>
        </p:txBody>
      </p:sp>
      <p:sp>
        <p:nvSpPr>
          <p:cNvPr id="305155" name="Rectangle 2"/>
          <p:cNvSpPr>
            <a:spLocks noGrp="1" noRot="1" noChangeAspect="1" noChangeArrowheads="1" noTextEdit="1"/>
          </p:cNvSpPr>
          <p:nvPr>
            <p:ph type="sldImg"/>
          </p:nvPr>
        </p:nvSpPr>
        <p:spPr>
          <a:ln/>
        </p:spPr>
      </p:sp>
      <p:sp>
        <p:nvSpPr>
          <p:cNvPr id="3051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7057492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p:cNvSpPr>
            <a:spLocks noGrp="1" noChangeArrowheads="1"/>
          </p:cNvSpPr>
          <p:nvPr>
            <p:ph type="sldNum" sz="quarter" idx="5"/>
          </p:nvPr>
        </p:nvSpPr>
        <p:spPr>
          <a:noFill/>
        </p:spPr>
        <p:txBody>
          <a:bodyPr/>
          <a:lstStyle/>
          <a:p>
            <a:fld id="{AEE45F22-D6E7-4C97-9497-A0E5DF8D299C}" type="slidenum">
              <a:rPr lang="en-GB" smtClean="0"/>
              <a:pPr/>
              <a:t>185</a:t>
            </a:fld>
            <a:endParaRPr lang="en-GB" smtClean="0"/>
          </a:p>
        </p:txBody>
      </p:sp>
      <p:sp>
        <p:nvSpPr>
          <p:cNvPr id="306179" name="Rectangle 2"/>
          <p:cNvSpPr>
            <a:spLocks noGrp="1" noRot="1" noChangeAspect="1" noChangeArrowheads="1" noTextEdit="1"/>
          </p:cNvSpPr>
          <p:nvPr>
            <p:ph type="sldImg"/>
          </p:nvPr>
        </p:nvSpPr>
        <p:spPr>
          <a:ln/>
        </p:spPr>
      </p:sp>
      <p:sp>
        <p:nvSpPr>
          <p:cNvPr id="3061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0265419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p:spPr>
        <p:txBody>
          <a:bodyPr/>
          <a:lstStyle/>
          <a:p>
            <a:fld id="{7D302B9D-D2BA-4453-BB18-2221C4903F6C}" type="slidenum">
              <a:rPr lang="en-GB" smtClean="0"/>
              <a:pPr/>
              <a:t>186</a:t>
            </a:fld>
            <a:endParaRPr lang="en-GB" smtClean="0"/>
          </a:p>
        </p:txBody>
      </p:sp>
      <p:sp>
        <p:nvSpPr>
          <p:cNvPr id="307203" name="Rectangle 2"/>
          <p:cNvSpPr>
            <a:spLocks noGrp="1" noRot="1" noChangeAspect="1" noChangeArrowheads="1" noTextEdit="1"/>
          </p:cNvSpPr>
          <p:nvPr>
            <p:ph type="sldImg"/>
          </p:nvPr>
        </p:nvSpPr>
        <p:spPr>
          <a:ln/>
        </p:spPr>
      </p:sp>
      <p:sp>
        <p:nvSpPr>
          <p:cNvPr id="30720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28008538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p:cNvSpPr>
            <a:spLocks noGrp="1" noChangeArrowheads="1"/>
          </p:cNvSpPr>
          <p:nvPr>
            <p:ph type="sldNum" sz="quarter" idx="5"/>
          </p:nvPr>
        </p:nvSpPr>
        <p:spPr>
          <a:noFill/>
        </p:spPr>
        <p:txBody>
          <a:bodyPr/>
          <a:lstStyle/>
          <a:p>
            <a:fld id="{883D7E16-9BC6-4C79-9839-44BD875AEF0A}" type="slidenum">
              <a:rPr lang="en-GB" smtClean="0"/>
              <a:pPr/>
              <a:t>187</a:t>
            </a:fld>
            <a:endParaRPr lang="en-GB" smtClean="0"/>
          </a:p>
        </p:txBody>
      </p:sp>
      <p:sp>
        <p:nvSpPr>
          <p:cNvPr id="308227" name="Rectangle 2"/>
          <p:cNvSpPr>
            <a:spLocks noGrp="1" noRot="1" noChangeAspect="1" noChangeArrowheads="1" noTextEdit="1"/>
          </p:cNvSpPr>
          <p:nvPr>
            <p:ph type="sldImg"/>
          </p:nvPr>
        </p:nvSpPr>
        <p:spPr>
          <a:ln/>
        </p:spPr>
      </p:sp>
      <p:sp>
        <p:nvSpPr>
          <p:cNvPr id="30822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55835331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a:noFill/>
        </p:spPr>
        <p:txBody>
          <a:bodyPr/>
          <a:lstStyle/>
          <a:p>
            <a:fld id="{318F6A4C-A2CC-4EB6-A182-D8365A171100}" type="slidenum">
              <a:rPr lang="en-GB" smtClean="0"/>
              <a:pPr/>
              <a:t>188</a:t>
            </a:fld>
            <a:endParaRPr lang="en-GB" smtClean="0"/>
          </a:p>
        </p:txBody>
      </p:sp>
      <p:sp>
        <p:nvSpPr>
          <p:cNvPr id="309251" name="Rectangle 2"/>
          <p:cNvSpPr>
            <a:spLocks noGrp="1" noRot="1" noChangeAspect="1" noChangeArrowheads="1" noTextEdit="1"/>
          </p:cNvSpPr>
          <p:nvPr>
            <p:ph type="sldImg"/>
          </p:nvPr>
        </p:nvSpPr>
        <p:spPr>
          <a:ln/>
        </p:spPr>
      </p:sp>
      <p:sp>
        <p:nvSpPr>
          <p:cNvPr id="3092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5601422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p:spPr>
        <p:txBody>
          <a:bodyPr/>
          <a:lstStyle/>
          <a:p>
            <a:fld id="{404CE313-94FA-480B-AC5A-C32257EF77E5}" type="slidenum">
              <a:rPr lang="en-GB" smtClean="0"/>
              <a:pPr/>
              <a:t>189</a:t>
            </a:fld>
            <a:endParaRPr lang="en-GB" smtClean="0"/>
          </a:p>
        </p:txBody>
      </p:sp>
      <p:sp>
        <p:nvSpPr>
          <p:cNvPr id="310275" name="Rectangle 2"/>
          <p:cNvSpPr>
            <a:spLocks noGrp="1" noRot="1" noChangeAspect="1" noChangeArrowheads="1" noTextEdit="1"/>
          </p:cNvSpPr>
          <p:nvPr>
            <p:ph type="sldImg"/>
          </p:nvPr>
        </p:nvSpPr>
        <p:spPr>
          <a:ln/>
        </p:spPr>
      </p:sp>
      <p:sp>
        <p:nvSpPr>
          <p:cNvPr id="3102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653315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E3F7C63B-526A-4417-95E3-0AB072F864DE}" type="slidenum">
              <a:rPr lang="en-GB" smtClean="0"/>
              <a:pPr/>
              <a:t>19</a:t>
            </a:fld>
            <a:endParaRPr lang="en-GB" smtClean="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0886288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a:spLocks noGrp="1" noChangeArrowheads="1"/>
          </p:cNvSpPr>
          <p:nvPr>
            <p:ph type="sldNum" sz="quarter" idx="5"/>
          </p:nvPr>
        </p:nvSpPr>
        <p:spPr>
          <a:noFill/>
        </p:spPr>
        <p:txBody>
          <a:bodyPr/>
          <a:lstStyle/>
          <a:p>
            <a:fld id="{4953A93C-A59B-4415-A533-7ACBDD2B1C52}" type="slidenum">
              <a:rPr lang="en-GB" smtClean="0"/>
              <a:pPr/>
              <a:t>190</a:t>
            </a:fld>
            <a:endParaRPr lang="en-GB" smtClean="0"/>
          </a:p>
        </p:txBody>
      </p:sp>
      <p:sp>
        <p:nvSpPr>
          <p:cNvPr id="311299" name="Rectangle 2"/>
          <p:cNvSpPr>
            <a:spLocks noGrp="1" noRot="1" noChangeAspect="1" noChangeArrowheads="1" noTextEdit="1"/>
          </p:cNvSpPr>
          <p:nvPr>
            <p:ph type="sldImg"/>
          </p:nvPr>
        </p:nvSpPr>
        <p:spPr>
          <a:ln/>
        </p:spPr>
      </p:sp>
      <p:sp>
        <p:nvSpPr>
          <p:cNvPr id="31130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09970973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p:spPr>
        <p:txBody>
          <a:bodyPr/>
          <a:lstStyle/>
          <a:p>
            <a:fld id="{07F392FB-9B07-4BF7-9A18-094007967FC7}" type="slidenum">
              <a:rPr lang="en-GB" smtClean="0"/>
              <a:pPr/>
              <a:t>191</a:t>
            </a:fld>
            <a:endParaRPr lang="en-GB" smtClean="0"/>
          </a:p>
        </p:txBody>
      </p:sp>
      <p:sp>
        <p:nvSpPr>
          <p:cNvPr id="312323" name="Rectangle 2"/>
          <p:cNvSpPr>
            <a:spLocks noGrp="1" noRot="1" noChangeAspect="1" noChangeArrowheads="1" noTextEdit="1"/>
          </p:cNvSpPr>
          <p:nvPr>
            <p:ph type="sldImg"/>
          </p:nvPr>
        </p:nvSpPr>
        <p:spPr>
          <a:ln/>
        </p:spPr>
      </p:sp>
      <p:sp>
        <p:nvSpPr>
          <p:cNvPr id="3123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40169050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p:spPr>
        <p:txBody>
          <a:bodyPr/>
          <a:lstStyle/>
          <a:p>
            <a:fld id="{17ABBD08-C477-4954-9E2D-02662080BF52}" type="slidenum">
              <a:rPr lang="en-GB" smtClean="0"/>
              <a:pPr/>
              <a:t>192</a:t>
            </a:fld>
            <a:endParaRPr lang="en-GB" smtClean="0"/>
          </a:p>
        </p:txBody>
      </p:sp>
      <p:sp>
        <p:nvSpPr>
          <p:cNvPr id="313347" name="Rectangle 2"/>
          <p:cNvSpPr>
            <a:spLocks noGrp="1" noRot="1" noChangeAspect="1" noChangeArrowheads="1" noTextEdit="1"/>
          </p:cNvSpPr>
          <p:nvPr>
            <p:ph type="sldImg"/>
          </p:nvPr>
        </p:nvSpPr>
        <p:spPr>
          <a:ln/>
        </p:spPr>
      </p:sp>
      <p:sp>
        <p:nvSpPr>
          <p:cNvPr id="3133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5700509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a:spLocks noGrp="1" noChangeArrowheads="1"/>
          </p:cNvSpPr>
          <p:nvPr>
            <p:ph type="sldNum" sz="quarter" idx="5"/>
          </p:nvPr>
        </p:nvSpPr>
        <p:spPr>
          <a:noFill/>
        </p:spPr>
        <p:txBody>
          <a:bodyPr/>
          <a:lstStyle/>
          <a:p>
            <a:fld id="{ECB1B9ED-74AB-47F6-AAD7-8239F05C696D}" type="slidenum">
              <a:rPr lang="en-GB" smtClean="0"/>
              <a:pPr/>
              <a:t>193</a:t>
            </a:fld>
            <a:endParaRPr lang="en-GB" smtClean="0"/>
          </a:p>
        </p:txBody>
      </p:sp>
      <p:sp>
        <p:nvSpPr>
          <p:cNvPr id="314371" name="Rectangle 2"/>
          <p:cNvSpPr>
            <a:spLocks noGrp="1" noRot="1" noChangeAspect="1" noChangeArrowheads="1" noTextEdit="1"/>
          </p:cNvSpPr>
          <p:nvPr>
            <p:ph type="sldImg"/>
          </p:nvPr>
        </p:nvSpPr>
        <p:spPr>
          <a:ln/>
        </p:spPr>
      </p:sp>
      <p:sp>
        <p:nvSpPr>
          <p:cNvPr id="3143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14734737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a:spLocks noGrp="1" noChangeArrowheads="1"/>
          </p:cNvSpPr>
          <p:nvPr>
            <p:ph type="sldNum" sz="quarter" idx="5"/>
          </p:nvPr>
        </p:nvSpPr>
        <p:spPr>
          <a:noFill/>
        </p:spPr>
        <p:txBody>
          <a:bodyPr/>
          <a:lstStyle/>
          <a:p>
            <a:fld id="{30EEA557-BE2F-416D-B2E1-B7D0C5365762}" type="slidenum">
              <a:rPr lang="en-GB" smtClean="0"/>
              <a:pPr/>
              <a:t>194</a:t>
            </a:fld>
            <a:endParaRPr lang="en-GB" smtClean="0"/>
          </a:p>
        </p:txBody>
      </p:sp>
      <p:sp>
        <p:nvSpPr>
          <p:cNvPr id="315395" name="Rectangle 2"/>
          <p:cNvSpPr>
            <a:spLocks noGrp="1" noRot="1" noChangeAspect="1" noChangeArrowheads="1" noTextEdit="1"/>
          </p:cNvSpPr>
          <p:nvPr>
            <p:ph type="sldImg"/>
          </p:nvPr>
        </p:nvSpPr>
        <p:spPr>
          <a:ln/>
        </p:spPr>
      </p:sp>
      <p:sp>
        <p:nvSpPr>
          <p:cNvPr id="31539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8231057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a:spLocks noGrp="1" noChangeArrowheads="1"/>
          </p:cNvSpPr>
          <p:nvPr>
            <p:ph type="sldNum" sz="quarter" idx="5"/>
          </p:nvPr>
        </p:nvSpPr>
        <p:spPr>
          <a:noFill/>
        </p:spPr>
        <p:txBody>
          <a:bodyPr/>
          <a:lstStyle/>
          <a:p>
            <a:fld id="{51ADF5F0-D4E2-4719-96F6-B4C00741B6A2}" type="slidenum">
              <a:rPr lang="en-GB" smtClean="0"/>
              <a:pPr/>
              <a:t>195</a:t>
            </a:fld>
            <a:endParaRPr lang="en-GB" smtClean="0"/>
          </a:p>
        </p:txBody>
      </p:sp>
      <p:sp>
        <p:nvSpPr>
          <p:cNvPr id="316419" name="Rectangle 2"/>
          <p:cNvSpPr>
            <a:spLocks noGrp="1" noRot="1" noChangeAspect="1" noChangeArrowheads="1" noTextEdit="1"/>
          </p:cNvSpPr>
          <p:nvPr>
            <p:ph type="sldImg"/>
          </p:nvPr>
        </p:nvSpPr>
        <p:spPr>
          <a:ln/>
        </p:spPr>
      </p:sp>
      <p:sp>
        <p:nvSpPr>
          <p:cNvPr id="3164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790867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p:cNvSpPr>
            <a:spLocks noGrp="1" noChangeArrowheads="1"/>
          </p:cNvSpPr>
          <p:nvPr>
            <p:ph type="sldNum" sz="quarter" idx="5"/>
          </p:nvPr>
        </p:nvSpPr>
        <p:spPr>
          <a:noFill/>
        </p:spPr>
        <p:txBody>
          <a:bodyPr/>
          <a:lstStyle/>
          <a:p>
            <a:fld id="{F1BC52F6-C4EC-494C-8116-7665041F0290}" type="slidenum">
              <a:rPr lang="en-GB" smtClean="0"/>
              <a:pPr/>
              <a:t>196</a:t>
            </a:fld>
            <a:endParaRPr lang="en-GB" smtClean="0"/>
          </a:p>
        </p:txBody>
      </p:sp>
      <p:sp>
        <p:nvSpPr>
          <p:cNvPr id="317443" name="Rectangle 2"/>
          <p:cNvSpPr>
            <a:spLocks noGrp="1" noRot="1" noChangeAspect="1" noChangeArrowheads="1" noTextEdit="1"/>
          </p:cNvSpPr>
          <p:nvPr>
            <p:ph type="sldImg"/>
          </p:nvPr>
        </p:nvSpPr>
        <p:spPr>
          <a:ln/>
        </p:spPr>
      </p:sp>
      <p:sp>
        <p:nvSpPr>
          <p:cNvPr id="3174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2600027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a:spLocks noGrp="1" noChangeArrowheads="1"/>
          </p:cNvSpPr>
          <p:nvPr>
            <p:ph type="sldNum" sz="quarter" idx="5"/>
          </p:nvPr>
        </p:nvSpPr>
        <p:spPr>
          <a:noFill/>
        </p:spPr>
        <p:txBody>
          <a:bodyPr/>
          <a:lstStyle/>
          <a:p>
            <a:fld id="{4438BDA1-4E5A-4221-B387-7CDAC8B4D395}" type="slidenum">
              <a:rPr lang="en-GB" smtClean="0"/>
              <a:pPr/>
              <a:t>197</a:t>
            </a:fld>
            <a:endParaRPr lang="en-GB" smtClean="0"/>
          </a:p>
        </p:txBody>
      </p:sp>
      <p:sp>
        <p:nvSpPr>
          <p:cNvPr id="318467" name="Rectangle 2"/>
          <p:cNvSpPr>
            <a:spLocks noGrp="1" noRot="1" noChangeAspect="1" noChangeArrowheads="1" noTextEdit="1"/>
          </p:cNvSpPr>
          <p:nvPr>
            <p:ph type="sldImg"/>
          </p:nvPr>
        </p:nvSpPr>
        <p:spPr>
          <a:ln/>
        </p:spPr>
      </p:sp>
      <p:sp>
        <p:nvSpPr>
          <p:cNvPr id="3184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4407604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198</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14350663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199</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599764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p:spPr>
        <p:txBody>
          <a:bodyPr/>
          <a:lstStyle/>
          <a:p>
            <a:fld id="{4B57379C-43DF-4C85-A4B9-00AD8C9A0121}" type="slidenum">
              <a:rPr lang="en-GB" smtClean="0"/>
              <a:pPr/>
              <a:t>2</a:t>
            </a:fld>
            <a:endParaRPr lang="en-GB" smtClean="0"/>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8525290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E3F7C63B-526A-4417-95E3-0AB072F864DE}" type="slidenum">
              <a:rPr lang="en-GB" smtClean="0"/>
              <a:pPr/>
              <a:t>20</a:t>
            </a:fld>
            <a:endParaRPr lang="en-GB" smtClean="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088628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200</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3459464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201</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11942049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202</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6211691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203</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2170942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218</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07575480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219</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9036074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220</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3994850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221</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06957308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222</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9619769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223</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799941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E3F7C63B-526A-4417-95E3-0AB072F864DE}" type="slidenum">
              <a:rPr lang="en-GB" smtClean="0"/>
              <a:pPr/>
              <a:t>21</a:t>
            </a:fld>
            <a:endParaRPr lang="en-GB" smtClean="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0886288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224</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6272706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225</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8614042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226</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296763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227</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8183445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228</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0117418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229</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6908997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230</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7663895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231</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90890096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232</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908900965"/>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233</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2115774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p:spPr>
        <p:txBody>
          <a:bodyPr/>
          <a:lstStyle/>
          <a:p>
            <a:fld id="{2045923C-5539-4677-98FA-0018D20129A2}" type="slidenum">
              <a:rPr lang="en-GB" smtClean="0"/>
              <a:pPr/>
              <a:t>22</a:t>
            </a:fld>
            <a:endParaRPr lang="en-GB" smtClean="0"/>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91323199"/>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234</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55588248"/>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235</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7619887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236</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0019597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237</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17669238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238</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63996399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239</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2355685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240</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7707146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241</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3714952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242</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817151745"/>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243</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8171517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p>
            <a:fld id="{7C8EB376-ACDF-4B1A-BBCE-AC2784B89DDF}" type="slidenum">
              <a:rPr lang="en-GB" smtClean="0"/>
              <a:pPr/>
              <a:t>23</a:t>
            </a:fld>
            <a:endParaRPr lang="en-GB" smtClean="0"/>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05989169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244</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6242169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245</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548049893"/>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246</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46132628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247</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9629587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248</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3505952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p>
            <a:fld id="{35733B4F-173A-4E53-8625-9861C51983FE}" type="slidenum">
              <a:rPr lang="en-GB" smtClean="0"/>
              <a:pPr/>
              <a:t>249</a:t>
            </a:fld>
            <a:endParaRPr lang="en-GB" smtClean="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492734485"/>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p:spPr>
        <p:txBody>
          <a:bodyPr/>
          <a:lstStyle/>
          <a:p>
            <a:fld id="{0306751C-08EA-4818-9F4E-0D7222E4012B}" type="slidenum">
              <a:rPr lang="en-GB" smtClean="0"/>
              <a:pPr/>
              <a:t>254</a:t>
            </a:fld>
            <a:endParaRPr lang="en-GB" smtClean="0"/>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0320021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p:spPr>
        <p:txBody>
          <a:bodyPr/>
          <a:lstStyle/>
          <a:p>
            <a:fld id="{0306751C-08EA-4818-9F4E-0D7222E4012B}" type="slidenum">
              <a:rPr lang="en-GB" smtClean="0"/>
              <a:pPr/>
              <a:t>255</a:t>
            </a:fld>
            <a:endParaRPr lang="en-GB" smtClean="0"/>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0320021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p:spPr>
        <p:txBody>
          <a:bodyPr/>
          <a:lstStyle/>
          <a:p>
            <a:fld id="{0306751C-08EA-4818-9F4E-0D7222E4012B}" type="slidenum">
              <a:rPr lang="en-GB" smtClean="0"/>
              <a:pPr/>
              <a:t>256</a:t>
            </a:fld>
            <a:endParaRPr lang="en-GB" smtClean="0"/>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0320021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p:spPr>
        <p:txBody>
          <a:bodyPr/>
          <a:lstStyle/>
          <a:p>
            <a:fld id="{0306751C-08EA-4818-9F4E-0D7222E4012B}" type="slidenum">
              <a:rPr lang="en-GB" smtClean="0"/>
              <a:pPr/>
              <a:t>257</a:t>
            </a:fld>
            <a:endParaRPr lang="en-GB" smtClean="0"/>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032002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p:spPr>
        <p:txBody>
          <a:bodyPr/>
          <a:lstStyle/>
          <a:p>
            <a:fld id="{2DCCC459-F09A-4118-A276-4C8CFA308CB0}" type="slidenum">
              <a:rPr lang="en-GB" smtClean="0"/>
              <a:pPr/>
              <a:t>24</a:t>
            </a:fld>
            <a:endParaRPr lang="en-GB" smtClean="0"/>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24101619"/>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p>
            <a:fld id="{056A8A93-7433-4FD9-91A6-764A18EE18F2}" type="slidenum">
              <a:rPr lang="en-GB" smtClean="0"/>
              <a:pPr/>
              <a:t>258</a:t>
            </a:fld>
            <a:endParaRPr lang="en-GB" smtClean="0"/>
          </a:p>
        </p:txBody>
      </p:sp>
      <p:sp>
        <p:nvSpPr>
          <p:cNvPr id="321539" name="Rectangle 2"/>
          <p:cNvSpPr>
            <a:spLocks noGrp="1" noRot="1" noChangeAspect="1" noChangeArrowheads="1" noTextEdit="1"/>
          </p:cNvSpPr>
          <p:nvPr>
            <p:ph type="sldImg"/>
          </p:nvPr>
        </p:nvSpPr>
        <p:spPr>
          <a:ln/>
        </p:spPr>
      </p:sp>
      <p:sp>
        <p:nvSpPr>
          <p:cNvPr id="321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951890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p>
            <a:fld id="{82924E99-01B3-45D9-BC6C-6A74DD9F5E3F}" type="slidenum">
              <a:rPr lang="en-GB" smtClean="0"/>
              <a:pPr/>
              <a:t>25</a:t>
            </a:fld>
            <a:endParaRPr lang="en-GB" smtClean="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9079633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p>
            <a:fld id="{82924E99-01B3-45D9-BC6C-6A74DD9F5E3F}" type="slidenum">
              <a:rPr lang="en-GB" smtClean="0"/>
              <a:pPr/>
              <a:t>26</a:t>
            </a:fld>
            <a:endParaRPr lang="en-GB" smtClean="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8498885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p:spPr>
        <p:txBody>
          <a:bodyPr/>
          <a:lstStyle/>
          <a:p>
            <a:fld id="{991D6360-D83A-408A-8DDE-CFD0A3C615FE}" type="slidenum">
              <a:rPr lang="en-GB" smtClean="0"/>
              <a:pPr/>
              <a:t>27</a:t>
            </a:fld>
            <a:endParaRPr lang="en-GB" smtClean="0"/>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8107762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p:spPr>
        <p:txBody>
          <a:bodyPr/>
          <a:lstStyle/>
          <a:p>
            <a:fld id="{19BB22C9-7DB7-4045-96D0-F4AF96265FA3}" type="slidenum">
              <a:rPr lang="en-GB" smtClean="0"/>
              <a:pPr/>
              <a:t>28</a:t>
            </a:fld>
            <a:endParaRPr lang="en-GB"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0885427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CE20E2E-1BE3-4A9F-9062-C73C6BAEB58C}" type="slidenum">
              <a:rPr lang="en-GB" smtClean="0"/>
              <a:pPr/>
              <a:t>29</a:t>
            </a:fld>
            <a:endParaRPr lang="en-GB" smtClean="0"/>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45531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p:spPr>
        <p:txBody>
          <a:bodyPr/>
          <a:lstStyle/>
          <a:p>
            <a:fld id="{51B19254-2894-4BE5-A548-34AC56502BF4}" type="slidenum">
              <a:rPr lang="en-GB" smtClean="0"/>
              <a:pPr/>
              <a:t>3</a:t>
            </a:fld>
            <a:endParaRPr lang="en-GB" smtClean="0"/>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259996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CE20E2E-1BE3-4A9F-9062-C73C6BAEB58C}" type="slidenum">
              <a:rPr lang="en-GB" smtClean="0"/>
              <a:pPr/>
              <a:t>30</a:t>
            </a:fld>
            <a:endParaRPr lang="en-GB" smtClean="0"/>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45531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CE20E2E-1BE3-4A9F-9062-C73C6BAEB58C}" type="slidenum">
              <a:rPr lang="en-GB" smtClean="0"/>
              <a:pPr/>
              <a:t>31</a:t>
            </a:fld>
            <a:endParaRPr lang="en-GB" smtClean="0"/>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45531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CE20E2E-1BE3-4A9F-9062-C73C6BAEB58C}" type="slidenum">
              <a:rPr lang="en-GB" smtClean="0"/>
              <a:pPr/>
              <a:t>32</a:t>
            </a:fld>
            <a:endParaRPr lang="en-GB" smtClean="0"/>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45531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p:spPr>
        <p:txBody>
          <a:bodyPr/>
          <a:lstStyle/>
          <a:p>
            <a:fld id="{6CE20E2E-1BE3-4A9F-9062-C73C6BAEB58C}" type="slidenum">
              <a:rPr lang="en-GB" smtClean="0"/>
              <a:pPr/>
              <a:t>33</a:t>
            </a:fld>
            <a:endParaRPr lang="en-GB" smtClean="0"/>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345531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p:spPr>
        <p:txBody>
          <a:bodyPr/>
          <a:lstStyle/>
          <a:p>
            <a:fld id="{728CB32C-2FB6-4AE8-B38A-D066BE0D51F4}" type="slidenum">
              <a:rPr lang="en-GB" smtClean="0"/>
              <a:pPr/>
              <a:t>34</a:t>
            </a:fld>
            <a:endParaRPr lang="en-GB" smtClean="0"/>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061806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p:spPr>
        <p:txBody>
          <a:bodyPr/>
          <a:lstStyle/>
          <a:p>
            <a:fld id="{DBE5E21A-D44F-4ED0-AF2D-4F2DD3A878D5}" type="slidenum">
              <a:rPr lang="en-GB" smtClean="0"/>
              <a:pPr/>
              <a:t>35</a:t>
            </a:fld>
            <a:endParaRPr lang="en-GB" smtClean="0"/>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214131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p:spPr>
        <p:txBody>
          <a:bodyPr/>
          <a:lstStyle/>
          <a:p>
            <a:fld id="{DBE5E21A-D44F-4ED0-AF2D-4F2DD3A878D5}" type="slidenum">
              <a:rPr lang="en-GB" smtClean="0"/>
              <a:pPr/>
              <a:t>36</a:t>
            </a:fld>
            <a:endParaRPr lang="en-GB" smtClean="0"/>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214131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p:spPr>
        <p:txBody>
          <a:bodyPr/>
          <a:lstStyle/>
          <a:p>
            <a:fld id="{FCA52261-DD24-4CDB-BC72-C72085AC8136}" type="slidenum">
              <a:rPr lang="en-GB" smtClean="0"/>
              <a:pPr/>
              <a:t>37</a:t>
            </a:fld>
            <a:endParaRPr lang="en-GB" smtClean="0"/>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5557872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p:spPr>
        <p:txBody>
          <a:bodyPr/>
          <a:lstStyle/>
          <a:p>
            <a:fld id="{ED26E66F-5AC4-4B65-8BBF-37C344CA66F0}" type="slidenum">
              <a:rPr lang="en-GB" smtClean="0"/>
              <a:pPr/>
              <a:t>38</a:t>
            </a:fld>
            <a:endParaRPr lang="en-GB" smtClean="0"/>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61174662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p:spPr>
        <p:txBody>
          <a:bodyPr/>
          <a:lstStyle/>
          <a:p>
            <a:fld id="{ABF71AF1-12A8-4D22-A984-7C097C263CBC}" type="slidenum">
              <a:rPr lang="en-GB" smtClean="0"/>
              <a:pPr/>
              <a:t>39</a:t>
            </a:fld>
            <a:endParaRPr lang="en-GB" smtClean="0"/>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0004749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p:spPr>
        <p:txBody>
          <a:bodyPr/>
          <a:lstStyle/>
          <a:p>
            <a:fld id="{EBECBDE1-9843-4CA7-B397-56707376D11C}" type="slidenum">
              <a:rPr lang="en-GB" smtClean="0"/>
              <a:pPr/>
              <a:t>4</a:t>
            </a:fld>
            <a:endParaRPr lang="en-GB" smtClean="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023614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p:spPr>
        <p:txBody>
          <a:bodyPr/>
          <a:lstStyle/>
          <a:p>
            <a:fld id="{CE788345-7104-4E38-A77C-FABF6E0A7019}" type="slidenum">
              <a:rPr lang="en-GB" smtClean="0"/>
              <a:pPr/>
              <a:t>40</a:t>
            </a:fld>
            <a:endParaRPr lang="en-GB" smtClean="0"/>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503904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p:spPr>
        <p:txBody>
          <a:bodyPr/>
          <a:lstStyle/>
          <a:p>
            <a:fld id="{1CA8800D-90F9-4EDE-8BFD-8990318CA896}" type="slidenum">
              <a:rPr lang="en-GB" smtClean="0"/>
              <a:pPr/>
              <a:t>41</a:t>
            </a:fld>
            <a:endParaRPr lang="en-GB" smtClean="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3598063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p:spPr>
        <p:txBody>
          <a:bodyPr/>
          <a:lstStyle/>
          <a:p>
            <a:fld id="{E2BB6239-9ADB-4C8B-9EEB-F4EB60291000}" type="slidenum">
              <a:rPr lang="en-GB" smtClean="0"/>
              <a:pPr/>
              <a:t>42</a:t>
            </a:fld>
            <a:endParaRPr lang="en-GB" smtClean="0"/>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2240602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p:spPr>
        <p:txBody>
          <a:bodyPr/>
          <a:lstStyle/>
          <a:p>
            <a:fld id="{79EBA257-3507-4F3D-8AE4-4DF6A7B7B428}" type="slidenum">
              <a:rPr lang="en-GB" smtClean="0"/>
              <a:pPr/>
              <a:t>43</a:t>
            </a:fld>
            <a:endParaRPr lang="en-GB" smtClean="0"/>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93550066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p:spPr>
        <p:txBody>
          <a:bodyPr/>
          <a:lstStyle/>
          <a:p>
            <a:fld id="{AF800C17-3CE2-4C2A-AB86-14143D4C2D82}" type="slidenum">
              <a:rPr lang="en-GB" smtClean="0"/>
              <a:pPr/>
              <a:t>44</a:t>
            </a:fld>
            <a:endParaRPr lang="en-GB" smtClean="0"/>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562138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p:spPr>
        <p:txBody>
          <a:bodyPr/>
          <a:lstStyle/>
          <a:p>
            <a:fld id="{F139B982-CF40-41BB-80B7-3B204751956B}" type="slidenum">
              <a:rPr lang="en-GB" smtClean="0"/>
              <a:pPr/>
              <a:t>45</a:t>
            </a:fld>
            <a:endParaRPr lang="en-GB" smtClean="0"/>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45585981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p:spPr>
        <p:txBody>
          <a:bodyPr/>
          <a:lstStyle/>
          <a:p>
            <a:fld id="{766FF9C1-869B-464F-9D85-42B9EAE55C02}" type="slidenum">
              <a:rPr lang="en-GB" smtClean="0"/>
              <a:pPr/>
              <a:t>46</a:t>
            </a:fld>
            <a:endParaRPr lang="en-GB" smtClean="0"/>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7043732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p>
            <a:fld id="{DEC23A8F-328D-4486-A9DA-2308A90EDBCD}" type="slidenum">
              <a:rPr lang="en-GB" smtClean="0"/>
              <a:pPr/>
              <a:t>47</a:t>
            </a:fld>
            <a:endParaRPr lang="en-GB" smtClean="0"/>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10025174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p:spPr>
        <p:txBody>
          <a:bodyPr/>
          <a:lstStyle/>
          <a:p>
            <a:fld id="{3A64D216-FC89-4BEE-8ABA-7989A706FFFD}" type="slidenum">
              <a:rPr lang="en-GB" smtClean="0"/>
              <a:pPr/>
              <a:t>48</a:t>
            </a:fld>
            <a:endParaRPr lang="en-GB" smtClean="0"/>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777708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p:spPr>
        <p:txBody>
          <a:bodyPr/>
          <a:lstStyle/>
          <a:p>
            <a:fld id="{74B1F521-98AA-4DA3-9F73-EC3F31A41DE4}" type="slidenum">
              <a:rPr lang="en-GB" smtClean="0"/>
              <a:pPr/>
              <a:t>49</a:t>
            </a:fld>
            <a:endParaRPr lang="en-GB" smtClean="0"/>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68692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p:spPr>
        <p:txBody>
          <a:bodyPr/>
          <a:lstStyle/>
          <a:p>
            <a:fld id="{52072E87-EFA6-465E-90C4-1D69D80B794D}" type="slidenum">
              <a:rPr lang="en-GB" smtClean="0"/>
              <a:pPr/>
              <a:t>5</a:t>
            </a:fld>
            <a:endParaRPr lang="en-GB" smtClean="0"/>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058793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p:spPr>
        <p:txBody>
          <a:bodyPr/>
          <a:lstStyle/>
          <a:p>
            <a:fld id="{05F50EE2-6745-43D0-AB07-5479AC90481B}" type="slidenum">
              <a:rPr lang="en-GB" smtClean="0"/>
              <a:pPr/>
              <a:t>50</a:t>
            </a:fld>
            <a:endParaRPr lang="en-GB" smtClean="0"/>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79496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p:spPr>
        <p:txBody>
          <a:bodyPr/>
          <a:lstStyle/>
          <a:p>
            <a:fld id="{3F81D09F-6B27-4175-B22D-66218E5B30B6}" type="slidenum">
              <a:rPr lang="en-GB" smtClean="0"/>
              <a:pPr/>
              <a:t>51</a:t>
            </a:fld>
            <a:endParaRPr lang="en-GB"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267263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p:spPr>
        <p:txBody>
          <a:bodyPr/>
          <a:lstStyle/>
          <a:p>
            <a:fld id="{0C688C75-CC0D-445C-9424-DBF14AFD5A66}" type="slidenum">
              <a:rPr lang="en-GB" smtClean="0"/>
              <a:pPr/>
              <a:t>52</a:t>
            </a:fld>
            <a:endParaRPr lang="en-GB"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5176632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p:spPr>
        <p:txBody>
          <a:bodyPr/>
          <a:lstStyle/>
          <a:p>
            <a:fld id="{E08FF2AF-A38D-4B41-85BD-D85B75B31AF1}" type="slidenum">
              <a:rPr lang="en-GB" smtClean="0"/>
              <a:pPr/>
              <a:t>53</a:t>
            </a:fld>
            <a:endParaRPr lang="en-GB"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04004140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7043EA5F-734A-4D57-9008-8DCF3B0907DA}" type="slidenum">
              <a:rPr lang="en-GB" smtClean="0"/>
              <a:pPr/>
              <a:t>54</a:t>
            </a:fld>
            <a:endParaRPr lang="en-GB"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51221806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p:spPr>
        <p:txBody>
          <a:bodyPr/>
          <a:lstStyle/>
          <a:p>
            <a:fld id="{7043EA5F-734A-4D57-9008-8DCF3B0907DA}" type="slidenum">
              <a:rPr lang="en-GB" smtClean="0"/>
              <a:pPr/>
              <a:t>55</a:t>
            </a:fld>
            <a:endParaRPr lang="en-GB"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5122180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p:spPr>
        <p:txBody>
          <a:bodyPr/>
          <a:lstStyle/>
          <a:p>
            <a:fld id="{B69D20B7-5B25-4AB8-87B1-0781A45A2790}" type="slidenum">
              <a:rPr lang="en-GB" smtClean="0"/>
              <a:pPr/>
              <a:t>56</a:t>
            </a:fld>
            <a:endParaRPr lang="en-GB" smtClean="0"/>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5422452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p:spPr>
        <p:txBody>
          <a:bodyPr/>
          <a:lstStyle/>
          <a:p>
            <a:fld id="{DC5012B4-BC63-4417-A423-8E2761B58492}" type="slidenum">
              <a:rPr lang="en-GB" smtClean="0"/>
              <a:pPr/>
              <a:t>57</a:t>
            </a:fld>
            <a:endParaRPr lang="en-GB" smtClean="0"/>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5347345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p:spPr>
        <p:txBody>
          <a:bodyPr/>
          <a:lstStyle/>
          <a:p>
            <a:fld id="{8A4E26BC-0DC8-4917-A545-C6CE9CA7E9A0}" type="slidenum">
              <a:rPr lang="en-GB" smtClean="0"/>
              <a:pPr/>
              <a:t>58</a:t>
            </a:fld>
            <a:endParaRPr lang="en-GB" smtClean="0"/>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285352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p:spPr>
        <p:txBody>
          <a:bodyPr/>
          <a:lstStyle/>
          <a:p>
            <a:fld id="{8A4E26BC-0DC8-4917-A545-C6CE9CA7E9A0}" type="slidenum">
              <a:rPr lang="en-GB" smtClean="0"/>
              <a:pPr/>
              <a:t>59</a:t>
            </a:fld>
            <a:endParaRPr lang="en-GB" smtClean="0"/>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139425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p:spPr>
        <p:txBody>
          <a:bodyPr/>
          <a:lstStyle/>
          <a:p>
            <a:fld id="{645AF921-C3AF-4EBE-98D5-ACF04AE1F657}" type="slidenum">
              <a:rPr lang="en-GB" smtClean="0"/>
              <a:pPr/>
              <a:t>6</a:t>
            </a:fld>
            <a:endParaRPr lang="en-GB" smtClean="0"/>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3557425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p:spPr>
        <p:txBody>
          <a:bodyPr/>
          <a:lstStyle/>
          <a:p>
            <a:fld id="{630AB440-A954-48BE-8ADA-017E8422A1C8}" type="slidenum">
              <a:rPr lang="en-GB" smtClean="0"/>
              <a:pPr/>
              <a:t>60</a:t>
            </a:fld>
            <a:endParaRPr lang="en-GB" smtClean="0"/>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4389359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p:spPr>
        <p:txBody>
          <a:bodyPr/>
          <a:lstStyle/>
          <a:p>
            <a:fld id="{1C39B92F-A8A6-4FC5-8794-D8D46D4B1165}" type="slidenum">
              <a:rPr lang="en-GB" smtClean="0"/>
              <a:pPr/>
              <a:t>61</a:t>
            </a:fld>
            <a:endParaRPr lang="en-GB" smtClean="0"/>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867838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p:spPr>
        <p:txBody>
          <a:bodyPr/>
          <a:lstStyle/>
          <a:p>
            <a:fld id="{A737CF76-BABA-4256-989B-8148F2B21B55}" type="slidenum">
              <a:rPr lang="en-GB" smtClean="0"/>
              <a:pPr/>
              <a:t>62</a:t>
            </a:fld>
            <a:endParaRPr lang="en-GB" smtClean="0"/>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0553431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p:spPr>
        <p:txBody>
          <a:bodyPr/>
          <a:lstStyle/>
          <a:p>
            <a:fld id="{A8078B09-A993-455D-81FB-8CBFFB62D6C5}" type="slidenum">
              <a:rPr lang="en-GB" smtClean="0"/>
              <a:pPr/>
              <a:t>63</a:t>
            </a:fld>
            <a:endParaRPr lang="en-GB" smtClean="0"/>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301501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p:spPr>
        <p:txBody>
          <a:bodyPr/>
          <a:lstStyle/>
          <a:p>
            <a:fld id="{B6A897E4-ABAA-4F56-AF1C-B3F1CD0EBEF8}" type="slidenum">
              <a:rPr lang="en-GB" smtClean="0"/>
              <a:pPr/>
              <a:t>64</a:t>
            </a:fld>
            <a:endParaRPr lang="en-GB" smtClean="0"/>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2570228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p:spPr>
        <p:txBody>
          <a:bodyPr/>
          <a:lstStyle/>
          <a:p>
            <a:fld id="{30588118-46FA-4E2E-9A10-44F86F335232}" type="slidenum">
              <a:rPr lang="en-GB" smtClean="0"/>
              <a:pPr/>
              <a:t>65</a:t>
            </a:fld>
            <a:endParaRPr lang="en-GB" smtClean="0"/>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27929939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p:spPr>
        <p:txBody>
          <a:bodyPr/>
          <a:lstStyle/>
          <a:p>
            <a:fld id="{4A49E68C-BC1F-4B76-8B57-F338AD9EE5BA}" type="slidenum">
              <a:rPr lang="en-GB" smtClean="0"/>
              <a:pPr/>
              <a:t>66</a:t>
            </a:fld>
            <a:endParaRPr lang="en-GB" smtClean="0"/>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4912382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p:spPr>
        <p:txBody>
          <a:bodyPr/>
          <a:lstStyle/>
          <a:p>
            <a:fld id="{D84CFFC2-4319-43B1-8DF4-B6FDE07DB166}" type="slidenum">
              <a:rPr lang="en-GB" smtClean="0"/>
              <a:pPr/>
              <a:t>67</a:t>
            </a:fld>
            <a:endParaRPr lang="en-GB" smtClean="0"/>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3387777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p:spPr>
        <p:txBody>
          <a:bodyPr/>
          <a:lstStyle/>
          <a:p>
            <a:fld id="{7553E9EA-CAA0-4A6C-9D7E-B5D153A05C0F}" type="slidenum">
              <a:rPr lang="en-GB" smtClean="0"/>
              <a:pPr/>
              <a:t>68</a:t>
            </a:fld>
            <a:endParaRPr lang="en-GB" smtClean="0"/>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72078484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p:spPr>
        <p:txBody>
          <a:bodyPr/>
          <a:lstStyle/>
          <a:p>
            <a:fld id="{F9BD4AB5-8EBC-43E4-8A45-0A3C1F328237}" type="slidenum">
              <a:rPr lang="en-GB" smtClean="0"/>
              <a:pPr/>
              <a:t>69</a:t>
            </a:fld>
            <a:endParaRPr lang="en-GB" smtClean="0"/>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708282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p:spPr>
        <p:txBody>
          <a:bodyPr/>
          <a:lstStyle/>
          <a:p>
            <a:fld id="{1A998CE0-F3E2-4E2A-8000-94C77B3666D6}" type="slidenum">
              <a:rPr lang="en-GB" smtClean="0"/>
              <a:pPr/>
              <a:t>7</a:t>
            </a:fld>
            <a:endParaRPr lang="en-GB" smtClean="0"/>
          </a:p>
        </p:txBody>
      </p:sp>
      <p:sp>
        <p:nvSpPr>
          <p:cNvPr id="168963" name="Rectangle 2"/>
          <p:cNvSpPr>
            <a:spLocks noGrp="1" noRot="1" noChangeAspect="1" noChangeArrowheads="1" noTextEdit="1"/>
          </p:cNvSpPr>
          <p:nvPr>
            <p:ph type="sldImg"/>
          </p:nvPr>
        </p:nvSpPr>
        <p:spPr>
          <a:ln/>
        </p:spPr>
      </p:sp>
      <p:sp>
        <p:nvSpPr>
          <p:cNvPr id="1689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8653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p>
            <a:fld id="{7B6FEFA6-EA08-4881-8826-D578E9CD237A}" type="slidenum">
              <a:rPr lang="en-GB" smtClean="0"/>
              <a:pPr/>
              <a:t>70</a:t>
            </a:fld>
            <a:endParaRPr lang="en-GB" smtClean="0"/>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55666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p>
            <a:fld id="{6BF6D1D7-4E3C-43D7-AFE7-713A6ED87298}" type="slidenum">
              <a:rPr lang="en-GB" smtClean="0"/>
              <a:pPr/>
              <a:t>71</a:t>
            </a:fld>
            <a:endParaRPr lang="en-GB"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96685025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p>
            <a:fld id="{F3CA3CAE-20E3-441C-8974-2E0BCEFF817B}" type="slidenum">
              <a:rPr lang="en-GB" smtClean="0"/>
              <a:pPr/>
              <a:t>72</a:t>
            </a:fld>
            <a:endParaRPr lang="en-GB" smtClean="0"/>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7580240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p>
            <a:fld id="{4DC4CAB1-A7D0-43D5-BC70-5BF4F5C05F41}" type="slidenum">
              <a:rPr lang="en-GB" smtClean="0"/>
              <a:pPr/>
              <a:t>73</a:t>
            </a:fld>
            <a:endParaRPr lang="en-GB" smtClean="0"/>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647351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p>
            <a:fld id="{1716F191-0668-4AEC-87BE-715BB7DE3E79}" type="slidenum">
              <a:rPr lang="en-GB" smtClean="0"/>
              <a:pPr/>
              <a:t>74</a:t>
            </a:fld>
            <a:endParaRPr lang="en-GB" smtClean="0"/>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7784643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p>
            <a:fld id="{1716F191-0668-4AEC-87BE-715BB7DE3E79}" type="slidenum">
              <a:rPr lang="en-GB" smtClean="0"/>
              <a:pPr/>
              <a:t>75</a:t>
            </a:fld>
            <a:endParaRPr lang="en-GB" smtClean="0"/>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97784643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p:spPr>
        <p:txBody>
          <a:bodyPr/>
          <a:lstStyle/>
          <a:p>
            <a:fld id="{85D0D75D-2517-483F-9186-8F5E2B3DCEB4}" type="slidenum">
              <a:rPr lang="en-GB" smtClean="0"/>
              <a:pPr/>
              <a:t>76</a:t>
            </a:fld>
            <a:endParaRPr lang="en-GB" smtClean="0"/>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1896395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p:spPr>
        <p:txBody>
          <a:bodyPr/>
          <a:lstStyle/>
          <a:p>
            <a:fld id="{2EC20636-1D98-494C-8769-5A8EC20FEF9E}" type="slidenum">
              <a:rPr lang="en-GB" smtClean="0"/>
              <a:pPr/>
              <a:t>77</a:t>
            </a:fld>
            <a:endParaRPr lang="en-GB" smtClean="0"/>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14748378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p:spPr>
        <p:txBody>
          <a:bodyPr/>
          <a:lstStyle/>
          <a:p>
            <a:fld id="{44AA0DCF-0D9E-45CF-813A-A97BE7411F4E}" type="slidenum">
              <a:rPr lang="en-GB" smtClean="0"/>
              <a:pPr/>
              <a:t>78</a:t>
            </a:fld>
            <a:endParaRPr lang="en-GB" smtClean="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40218052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p:spPr>
        <p:txBody>
          <a:bodyPr/>
          <a:lstStyle/>
          <a:p>
            <a:fld id="{BCB77538-6D53-4280-B33A-5FA09A0EF9C8}" type="slidenum">
              <a:rPr lang="en-GB" smtClean="0"/>
              <a:pPr/>
              <a:t>79</a:t>
            </a:fld>
            <a:endParaRPr lang="en-GB" smtClean="0"/>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6821170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p:spPr>
        <p:txBody>
          <a:bodyPr/>
          <a:lstStyle/>
          <a:p>
            <a:fld id="{A204B588-DB76-46AA-864B-18D899AFA60E}" type="slidenum">
              <a:rPr lang="en-GB" smtClean="0"/>
              <a:pPr/>
              <a:t>8</a:t>
            </a:fld>
            <a:endParaRPr lang="en-GB" smtClean="0"/>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6432713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p>
            <a:fld id="{856776E5-7B0E-43C2-AD49-D8BECFCC933F}" type="slidenum">
              <a:rPr lang="en-GB" smtClean="0"/>
              <a:pPr/>
              <a:t>80</a:t>
            </a:fld>
            <a:endParaRPr lang="en-GB" smtClean="0"/>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79436790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p:spPr>
        <p:txBody>
          <a:bodyPr/>
          <a:lstStyle/>
          <a:p>
            <a:fld id="{B5ABD5E2-2827-450A-BA46-A13A21FF2FEF}" type="slidenum">
              <a:rPr lang="en-GB" smtClean="0"/>
              <a:pPr/>
              <a:t>81</a:t>
            </a:fld>
            <a:endParaRPr lang="en-GB" smtClean="0"/>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3557780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p:spPr>
        <p:txBody>
          <a:bodyPr/>
          <a:lstStyle/>
          <a:p>
            <a:fld id="{01F9E32B-F222-44EA-A83C-795C502EFBC4}" type="slidenum">
              <a:rPr lang="en-GB" smtClean="0"/>
              <a:pPr/>
              <a:t>82</a:t>
            </a:fld>
            <a:endParaRPr lang="en-GB" smtClean="0"/>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23401945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p:spPr>
        <p:txBody>
          <a:bodyPr/>
          <a:lstStyle/>
          <a:p>
            <a:fld id="{7ADDC6ED-AEEA-40E4-AD74-1C8CE4F7F3EB}" type="slidenum">
              <a:rPr lang="en-GB" smtClean="0"/>
              <a:pPr/>
              <a:t>83</a:t>
            </a:fld>
            <a:endParaRPr lang="en-GB" smtClean="0"/>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6353693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p:spPr>
        <p:txBody>
          <a:bodyPr/>
          <a:lstStyle/>
          <a:p>
            <a:fld id="{515AA127-E7A3-4DA9-92A6-D1F6FF13639E}" type="slidenum">
              <a:rPr lang="en-GB" smtClean="0"/>
              <a:pPr/>
              <a:t>84</a:t>
            </a:fld>
            <a:endParaRPr lang="en-GB" smtClean="0"/>
          </a:p>
        </p:txBody>
      </p:sp>
      <p:sp>
        <p:nvSpPr>
          <p:cNvPr id="242691" name="Rectangle 2"/>
          <p:cNvSpPr>
            <a:spLocks noGrp="1" noRot="1" noChangeAspect="1" noChangeArrowheads="1" noTextEdit="1"/>
          </p:cNvSpPr>
          <p:nvPr>
            <p:ph type="sldImg"/>
          </p:nvPr>
        </p:nvSpPr>
        <p:spPr>
          <a:ln/>
        </p:spPr>
      </p:sp>
      <p:sp>
        <p:nvSpPr>
          <p:cNvPr id="24269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5085197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p:spPr>
        <p:txBody>
          <a:bodyPr/>
          <a:lstStyle/>
          <a:p>
            <a:fld id="{37050BA9-97FD-4D2F-B963-925BF6B07837}" type="slidenum">
              <a:rPr lang="en-GB" smtClean="0"/>
              <a:pPr/>
              <a:t>85</a:t>
            </a:fld>
            <a:endParaRPr lang="en-GB" smtClean="0"/>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44754196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p:spPr>
        <p:txBody>
          <a:bodyPr/>
          <a:lstStyle/>
          <a:p>
            <a:fld id="{FA050367-F500-412C-A4A5-D46F3069E141}" type="slidenum">
              <a:rPr lang="en-GB" smtClean="0"/>
              <a:pPr/>
              <a:t>86</a:t>
            </a:fld>
            <a:endParaRPr lang="en-GB" smtClean="0"/>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45686645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fld id="{EC1E0129-D337-4C2F-9389-67E95F5819BA}" type="slidenum">
              <a:rPr lang="en-GB" smtClean="0"/>
              <a:pPr/>
              <a:t>87</a:t>
            </a:fld>
            <a:endParaRPr lang="en-GB" smtClean="0"/>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6534843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fld id="{EC1E0129-D337-4C2F-9389-67E95F5819BA}" type="slidenum">
              <a:rPr lang="en-GB" smtClean="0"/>
              <a:pPr/>
              <a:t>88</a:t>
            </a:fld>
            <a:endParaRPr lang="en-GB" smtClean="0"/>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36534843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fld id="{EC1E0129-D337-4C2F-9389-67E95F5819BA}" type="slidenum">
              <a:rPr lang="en-GB" smtClean="0"/>
              <a:pPr/>
              <a:t>89</a:t>
            </a:fld>
            <a:endParaRPr lang="en-GB" smtClean="0"/>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298407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p:spPr>
        <p:txBody>
          <a:bodyPr/>
          <a:lstStyle/>
          <a:p>
            <a:fld id="{FA10917B-A689-48F4-B80D-D13B4DB4830D}" type="slidenum">
              <a:rPr lang="en-GB" smtClean="0"/>
              <a:pPr/>
              <a:t>9</a:t>
            </a:fld>
            <a:endParaRPr lang="en-GB" smtClean="0"/>
          </a:p>
        </p:txBody>
      </p:sp>
      <p:sp>
        <p:nvSpPr>
          <p:cNvPr id="171011" name="Rectangle 2"/>
          <p:cNvSpPr>
            <a:spLocks noGrp="1" noRot="1" noChangeAspect="1" noChangeArrowheads="1" noTextEdit="1"/>
          </p:cNvSpPr>
          <p:nvPr>
            <p:ph type="sldImg"/>
          </p:nvPr>
        </p:nvSpPr>
        <p:spPr>
          <a:ln/>
        </p:spPr>
      </p:sp>
      <p:sp>
        <p:nvSpPr>
          <p:cNvPr id="1710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97233125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p:spPr>
        <p:txBody>
          <a:bodyPr/>
          <a:lstStyle/>
          <a:p>
            <a:fld id="{DEC23A8F-328D-4486-A9DA-2308A90EDBCD}" type="slidenum">
              <a:rPr lang="en-GB" smtClean="0"/>
              <a:pPr/>
              <a:t>90</a:t>
            </a:fld>
            <a:endParaRPr lang="en-GB" smtClean="0"/>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76317110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p:spPr>
        <p:txBody>
          <a:bodyPr/>
          <a:lstStyle/>
          <a:p>
            <a:fld id="{87A64C89-6A6D-4DB6-B38A-AFE66A019C7D}" type="slidenum">
              <a:rPr lang="en-GB" smtClean="0"/>
              <a:pPr/>
              <a:t>91</a:t>
            </a:fld>
            <a:endParaRPr lang="en-GB" smtClean="0"/>
          </a:p>
        </p:txBody>
      </p:sp>
      <p:sp>
        <p:nvSpPr>
          <p:cNvPr id="246787" name="Rectangle 2"/>
          <p:cNvSpPr>
            <a:spLocks noGrp="1" noRot="1" noChangeAspect="1" noChangeArrowheads="1" noTextEdit="1"/>
          </p:cNvSpPr>
          <p:nvPr>
            <p:ph type="sldImg"/>
          </p:nvPr>
        </p:nvSpPr>
        <p:spPr>
          <a:ln/>
        </p:spPr>
      </p:sp>
      <p:sp>
        <p:nvSpPr>
          <p:cNvPr id="24678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8620663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p:spPr>
        <p:txBody>
          <a:bodyPr/>
          <a:lstStyle/>
          <a:p>
            <a:fld id="{63A6C9BD-D592-42BD-B100-184086DE4611}" type="slidenum">
              <a:rPr lang="en-GB" smtClean="0"/>
              <a:pPr/>
              <a:t>92</a:t>
            </a:fld>
            <a:endParaRPr lang="en-GB" smtClean="0"/>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5745458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p:spPr>
        <p:txBody>
          <a:bodyPr/>
          <a:lstStyle/>
          <a:p>
            <a:fld id="{3A30DB75-6B8F-4C3C-907E-E3E0FE18D151}" type="slidenum">
              <a:rPr lang="en-GB" smtClean="0"/>
              <a:pPr/>
              <a:t>93</a:t>
            </a:fld>
            <a:endParaRPr lang="en-GB" smtClean="0"/>
          </a:p>
        </p:txBody>
      </p:sp>
      <p:sp>
        <p:nvSpPr>
          <p:cNvPr id="248835" name="Rectangle 2"/>
          <p:cNvSpPr>
            <a:spLocks noGrp="1" noRot="1" noChangeAspect="1" noChangeArrowheads="1" noTextEdit="1"/>
          </p:cNvSpPr>
          <p:nvPr>
            <p:ph type="sldImg"/>
          </p:nvPr>
        </p:nvSpPr>
        <p:spPr>
          <a:ln/>
        </p:spPr>
      </p:sp>
      <p:sp>
        <p:nvSpPr>
          <p:cNvPr id="24883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88960242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p:spPr>
        <p:txBody>
          <a:bodyPr/>
          <a:lstStyle/>
          <a:p>
            <a:fld id="{62AA8676-24E1-4150-96FD-645CFA54AB46}" type="slidenum">
              <a:rPr lang="en-GB" smtClean="0"/>
              <a:pPr/>
              <a:t>94</a:t>
            </a:fld>
            <a:endParaRPr lang="en-GB" smtClean="0"/>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80179182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p:spPr>
        <p:txBody>
          <a:bodyPr/>
          <a:lstStyle/>
          <a:p>
            <a:fld id="{DC4CBCE3-2230-4F12-9361-E9D97E546FA0}" type="slidenum">
              <a:rPr lang="en-GB" smtClean="0"/>
              <a:pPr/>
              <a:t>95</a:t>
            </a:fld>
            <a:endParaRPr lang="en-GB" smtClean="0"/>
          </a:p>
        </p:txBody>
      </p:sp>
      <p:sp>
        <p:nvSpPr>
          <p:cNvPr id="250883" name="Rectangle 2"/>
          <p:cNvSpPr>
            <a:spLocks noGrp="1" noRot="1" noChangeAspect="1" noChangeArrowheads="1" noTextEdit="1"/>
          </p:cNvSpPr>
          <p:nvPr>
            <p:ph type="sldImg"/>
          </p:nvPr>
        </p:nvSpPr>
        <p:spPr>
          <a:ln/>
        </p:spPr>
      </p:sp>
      <p:sp>
        <p:nvSpPr>
          <p:cNvPr id="250884"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15696744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p:spPr>
        <p:txBody>
          <a:bodyPr/>
          <a:lstStyle/>
          <a:p>
            <a:fld id="{3D258192-BE76-4EF4-BCAC-ADD428C926E3}" type="slidenum">
              <a:rPr lang="en-GB" smtClean="0"/>
              <a:pPr/>
              <a:t>96</a:t>
            </a:fld>
            <a:endParaRPr lang="en-GB" smtClean="0"/>
          </a:p>
        </p:txBody>
      </p:sp>
      <p:sp>
        <p:nvSpPr>
          <p:cNvPr id="251907" name="Rectangle 2"/>
          <p:cNvSpPr>
            <a:spLocks noGrp="1" noRot="1" noChangeAspect="1" noChangeArrowheads="1" noTextEdit="1"/>
          </p:cNvSpPr>
          <p:nvPr>
            <p:ph type="sldImg"/>
          </p:nvPr>
        </p:nvSpPr>
        <p:spPr>
          <a:ln/>
        </p:spPr>
      </p:sp>
      <p:sp>
        <p:nvSpPr>
          <p:cNvPr id="251908"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234726942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p:spPr>
        <p:txBody>
          <a:bodyPr/>
          <a:lstStyle/>
          <a:p>
            <a:fld id="{28B07EAD-690A-4962-B999-2B8013552EBE}" type="slidenum">
              <a:rPr lang="en-GB" smtClean="0"/>
              <a:pPr/>
              <a:t>97</a:t>
            </a:fld>
            <a:endParaRPr lang="en-GB" smtClean="0"/>
          </a:p>
        </p:txBody>
      </p:sp>
      <p:sp>
        <p:nvSpPr>
          <p:cNvPr id="252931" name="Rectangle 2"/>
          <p:cNvSpPr>
            <a:spLocks noGrp="1" noRot="1" noChangeAspect="1" noChangeArrowheads="1" noTextEdit="1"/>
          </p:cNvSpPr>
          <p:nvPr>
            <p:ph type="sldImg"/>
          </p:nvPr>
        </p:nvSpPr>
        <p:spPr>
          <a:ln/>
        </p:spPr>
      </p:sp>
      <p:sp>
        <p:nvSpPr>
          <p:cNvPr id="252932"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357073127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p:spPr>
        <p:txBody>
          <a:bodyPr/>
          <a:lstStyle/>
          <a:p>
            <a:fld id="{203F7D42-05AE-45D8-BBDD-6E90A9991D88}" type="slidenum">
              <a:rPr lang="en-GB" smtClean="0"/>
              <a:pPr/>
              <a:t>98</a:t>
            </a:fld>
            <a:endParaRPr lang="en-GB" smtClean="0"/>
          </a:p>
        </p:txBody>
      </p:sp>
      <p:sp>
        <p:nvSpPr>
          <p:cNvPr id="253955" name="Rectangle 2"/>
          <p:cNvSpPr>
            <a:spLocks noGrp="1" noRot="1" noChangeAspect="1" noChangeArrowheads="1" noTextEdit="1"/>
          </p:cNvSpPr>
          <p:nvPr>
            <p:ph type="sldImg"/>
          </p:nvPr>
        </p:nvSpPr>
        <p:spPr>
          <a:ln/>
        </p:spPr>
      </p:sp>
      <p:sp>
        <p:nvSpPr>
          <p:cNvPr id="253956"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75289060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p:spPr>
        <p:txBody>
          <a:bodyPr/>
          <a:lstStyle/>
          <a:p>
            <a:fld id="{52865D9C-E550-42B3-BAB8-93708E285562}" type="slidenum">
              <a:rPr lang="en-GB" smtClean="0"/>
              <a:pPr/>
              <a:t>99</a:t>
            </a:fld>
            <a:endParaRPr lang="en-GB" smtClean="0"/>
          </a:p>
        </p:txBody>
      </p:sp>
      <p:sp>
        <p:nvSpPr>
          <p:cNvPr id="254979" name="Rectangle 2"/>
          <p:cNvSpPr>
            <a:spLocks noGrp="1" noRot="1" noChangeAspect="1" noChangeArrowheads="1" noTextEdit="1"/>
          </p:cNvSpPr>
          <p:nvPr>
            <p:ph type="sldImg"/>
          </p:nvPr>
        </p:nvSpPr>
        <p:spPr>
          <a:ln/>
        </p:spPr>
      </p:sp>
      <p:sp>
        <p:nvSpPr>
          <p:cNvPr id="254980" name="Rectangle 3"/>
          <p:cNvSpPr>
            <a:spLocks noGrp="1" noChangeArrowheads="1"/>
          </p:cNvSpPr>
          <p:nvPr>
            <p:ph type="body" idx="1"/>
          </p:nvPr>
        </p:nvSpPr>
        <p:spPr>
          <a:noFill/>
          <a:ln/>
        </p:spPr>
        <p:txBody>
          <a:bodyPr/>
          <a:lstStyle/>
          <a:p>
            <a:pPr eaLnBrk="1" hangingPunct="1"/>
            <a:endParaRPr lang="en-GB" smtClean="0"/>
          </a:p>
        </p:txBody>
      </p:sp>
    </p:spTree>
    <p:extLst>
      <p:ext uri="{BB962C8B-B14F-4D97-AF65-F5344CB8AC3E}">
        <p14:creationId xmlns:p14="http://schemas.microsoft.com/office/powerpoint/2010/main" val="11542662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olo e contenuto">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uto">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27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yout personalizzato">
    <p:spTree>
      <p:nvGrpSpPr>
        <p:cNvPr id="1" name=""/>
        <p:cNvGrpSpPr/>
        <p:nvPr/>
      </p:nvGrpSpPr>
      <p:grpSpPr>
        <a:xfrm>
          <a:off x="0" y="0"/>
          <a:ext cx="0" cy="0"/>
          <a:chOff x="0" y="0"/>
          <a:chExt cx="0" cy="0"/>
        </a:xfrm>
      </p:grpSpPr>
    </p:spTree>
    <p:extLst>
      <p:ext uri="{BB962C8B-B14F-4D97-AF65-F5344CB8AC3E}">
        <p14:creationId xmlns:p14="http://schemas.microsoft.com/office/powerpoint/2010/main" val="59730953"/>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Titolo e contenuto">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1471595"/>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Titolo e contenuto">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029281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68405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uto">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Layout personalizzato">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Titolo e contenuto">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2_Titolo e contenuto">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olo e contenuto">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89695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4555734"/>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2" descr="Risultati immagini per logo sapienza png"/>
          <p:cNvPicPr>
            <a:picLocks noChangeAspect="1" noChangeArrowheads="1"/>
          </p:cNvPicPr>
          <p:nvPr userDrawn="1"/>
        </p:nvPicPr>
        <p:blipFill>
          <a:blip r:embed="rId9" cstate="print"/>
          <a:srcRect r="73161"/>
          <a:stretch>
            <a:fillRect/>
          </a:stretch>
        </p:blipFill>
        <p:spPr bwMode="auto">
          <a:xfrm>
            <a:off x="0" y="6435524"/>
            <a:ext cx="363440" cy="422476"/>
          </a:xfrm>
          <a:prstGeom prst="rect">
            <a:avLst/>
          </a:prstGeom>
          <a:noFill/>
        </p:spPr>
      </p:pic>
      <p:sp>
        <p:nvSpPr>
          <p:cNvPr id="4" name="Text Box 10"/>
          <p:cNvSpPr txBox="1">
            <a:spLocks noChangeArrowheads="1"/>
          </p:cNvSpPr>
          <p:nvPr userDrawn="1"/>
        </p:nvSpPr>
        <p:spPr bwMode="auto">
          <a:xfrm>
            <a:off x="3629025" y="6568367"/>
            <a:ext cx="5497513" cy="277641"/>
          </a:xfrm>
          <a:prstGeom prst="rect">
            <a:avLst/>
          </a:prstGeom>
          <a:noFill/>
          <a:ln w="9525">
            <a:noFill/>
            <a:miter lim="800000"/>
            <a:headEnd/>
            <a:tailEnd/>
          </a:ln>
          <a:effectLst/>
        </p:spPr>
        <p:txBody>
          <a:bodyPr wrap="square" lIns="92075" tIns="46038" rIns="92075" bIns="46038" anchor="ctr">
            <a:spAutoFit/>
          </a:bodyPr>
          <a:lstStyle/>
          <a:p>
            <a:pPr algn="r" eaLnBrk="0" hangingPunct="0">
              <a:spcBef>
                <a:spcPct val="50000"/>
              </a:spcBef>
              <a:defRPr/>
            </a:pPr>
            <a:r>
              <a:rPr lang="en-US" sz="1200" dirty="0" smtClean="0">
                <a:solidFill>
                  <a:schemeClr val="bg1"/>
                </a:solidFill>
                <a:effectLst>
                  <a:outerShdw blurRad="38100" dist="38100" dir="2700000" algn="tl">
                    <a:srgbClr val="000000"/>
                  </a:outerShdw>
                </a:effectLst>
                <a:latin typeface="Calibri" pitchFamily="34" charset="0"/>
              </a:rPr>
              <a:t>Petrologia e </a:t>
            </a:r>
            <a:r>
              <a:rPr lang="en-US" sz="1200" dirty="0" err="1" smtClean="0">
                <a:solidFill>
                  <a:schemeClr val="bg1"/>
                </a:solidFill>
                <a:effectLst>
                  <a:outerShdw blurRad="38100" dist="38100" dir="2700000" algn="tl">
                    <a:srgbClr val="000000"/>
                  </a:outerShdw>
                </a:effectLst>
                <a:latin typeface="Calibri" pitchFamily="34" charset="0"/>
              </a:rPr>
              <a:t>Geodinamica</a:t>
            </a:r>
            <a:r>
              <a:rPr lang="en-US" sz="1200" dirty="0" smtClean="0">
                <a:solidFill>
                  <a:schemeClr val="bg1"/>
                </a:solidFill>
                <a:effectLst>
                  <a:outerShdw blurRad="38100" dist="38100" dir="2700000" algn="tl">
                    <a:srgbClr val="000000"/>
                  </a:outerShdw>
                </a:effectLst>
                <a:latin typeface="Calibri" pitchFamily="34" charset="0"/>
              </a:rPr>
              <a:t>. </a:t>
            </a:r>
            <a:r>
              <a:rPr lang="en-US" sz="1200" dirty="0">
                <a:solidFill>
                  <a:schemeClr val="bg1"/>
                </a:solidFill>
                <a:effectLst>
                  <a:outerShdw blurRad="38100" dist="38100" dir="2700000" algn="tl">
                    <a:srgbClr val="000000"/>
                  </a:outerShdw>
                </a:effectLst>
                <a:latin typeface="Calibri" pitchFamily="34" charset="0"/>
              </a:rPr>
              <a:t>Michele Lustrino. Univ. La Sapienza Roma A.A. </a:t>
            </a:r>
            <a:r>
              <a:rPr lang="en-US" sz="1200" dirty="0" smtClean="0">
                <a:solidFill>
                  <a:schemeClr val="bg1"/>
                </a:solidFill>
                <a:effectLst>
                  <a:outerShdw blurRad="38100" dist="38100" dir="2700000" algn="tl">
                    <a:srgbClr val="000000"/>
                  </a:outerShdw>
                </a:effectLst>
                <a:latin typeface="Calibri" pitchFamily="34" charset="0"/>
              </a:rPr>
              <a:t>2019/2020</a:t>
            </a:r>
            <a:endParaRPr lang="en-US" sz="1200" dirty="0">
              <a:solidFill>
                <a:schemeClr val="bg1"/>
              </a:solidFill>
              <a:effectLst>
                <a:outerShdw blurRad="38100" dist="38100" dir="2700000" algn="tl">
                  <a:srgbClr val="000000"/>
                </a:outerShdw>
              </a:effectLst>
              <a:latin typeface="Calibri" pitchFamily="34" charset="0"/>
            </a:endParaRPr>
          </a:p>
        </p:txBody>
      </p:sp>
    </p:spTree>
  </p:cSld>
  <p:clrMap bg1="lt1" tx1="dk1" bg2="lt2" tx2="dk2" accent1="accent1" accent2="accent2" accent3="accent3" accent4="accent4" accent5="accent5" accent6="accent6" hlink="hlink" folHlink="folHlink"/>
  <p:sldLayoutIdLst>
    <p:sldLayoutId id="2147483650" r:id="rId1"/>
    <p:sldLayoutId id="2147483655" r:id="rId2"/>
    <p:sldLayoutId id="2147483660" r:id="rId3"/>
    <p:sldLayoutId id="2147483663" r:id="rId4"/>
    <p:sldLayoutId id="2147483664" r:id="rId5"/>
    <p:sldLayoutId id="2147483665" r:id="rId6"/>
    <p:sldLayoutId id="2147483666" r:id="rId7"/>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rgbClr val="FFCC00"/>
          </a:solidFill>
          <a:latin typeface="+mn-lt"/>
          <a:ea typeface="+mn-ea"/>
          <a:cs typeface="+mn-cs"/>
        </a:defRPr>
      </a:lvl1pPr>
      <a:lvl2pPr marL="742950" indent="-285750" algn="l" rtl="0" eaLnBrk="0" fontAlgn="base" hangingPunct="0">
        <a:spcBef>
          <a:spcPct val="20000"/>
        </a:spcBef>
        <a:spcAft>
          <a:spcPct val="0"/>
        </a:spcAft>
        <a:buChar char="–"/>
        <a:defRPr sz="2800">
          <a:solidFill>
            <a:srgbClr val="FFCC00"/>
          </a:solidFill>
          <a:latin typeface="+mn-lt"/>
        </a:defRPr>
      </a:lvl2pPr>
      <a:lvl3pPr marL="1143000" indent="-228600" algn="l" rtl="0" eaLnBrk="0" fontAlgn="base" hangingPunct="0">
        <a:spcBef>
          <a:spcPct val="20000"/>
        </a:spcBef>
        <a:spcAft>
          <a:spcPct val="0"/>
        </a:spcAft>
        <a:buChar char="•"/>
        <a:defRPr sz="2400">
          <a:solidFill>
            <a:srgbClr val="FFCC00"/>
          </a:solidFill>
          <a:latin typeface="+mn-lt"/>
        </a:defRPr>
      </a:lvl3pPr>
      <a:lvl4pPr marL="1600200" indent="-228600" algn="l" rtl="0" eaLnBrk="0" fontAlgn="base" hangingPunct="0">
        <a:spcBef>
          <a:spcPct val="20000"/>
        </a:spcBef>
        <a:spcAft>
          <a:spcPct val="0"/>
        </a:spcAft>
        <a:buChar char="–"/>
        <a:defRPr sz="2000">
          <a:solidFill>
            <a:srgbClr val="FFCC00"/>
          </a:solidFill>
          <a:latin typeface="+mn-lt"/>
        </a:defRPr>
      </a:lvl4pPr>
      <a:lvl5pPr marL="2057400" indent="-228600" algn="l" rtl="0" eaLnBrk="0" fontAlgn="base" hangingPunct="0">
        <a:spcBef>
          <a:spcPct val="20000"/>
        </a:spcBef>
        <a:spcAft>
          <a:spcPct val="0"/>
        </a:spcAft>
        <a:buChar char="»"/>
        <a:defRPr sz="2000">
          <a:solidFill>
            <a:srgbClr val="FFCC00"/>
          </a:solidFill>
          <a:latin typeface="+mn-lt"/>
        </a:defRPr>
      </a:lvl5pPr>
      <a:lvl6pPr marL="2514600" indent="-228600" algn="l" rtl="0" fontAlgn="base">
        <a:spcBef>
          <a:spcPct val="20000"/>
        </a:spcBef>
        <a:spcAft>
          <a:spcPct val="0"/>
        </a:spcAft>
        <a:defRPr sz="2000">
          <a:solidFill>
            <a:srgbClr val="FFCC00"/>
          </a:solidFill>
          <a:latin typeface="+mn-lt"/>
        </a:defRPr>
      </a:lvl6pPr>
      <a:lvl7pPr marL="2971800" indent="-228600" algn="l" rtl="0" fontAlgn="base">
        <a:spcBef>
          <a:spcPct val="20000"/>
        </a:spcBef>
        <a:spcAft>
          <a:spcPct val="0"/>
        </a:spcAft>
        <a:defRPr sz="2000">
          <a:solidFill>
            <a:srgbClr val="FFCC00"/>
          </a:solidFill>
          <a:latin typeface="+mn-lt"/>
        </a:defRPr>
      </a:lvl7pPr>
      <a:lvl8pPr marL="3429000" indent="-228600" algn="l" rtl="0" fontAlgn="base">
        <a:spcBef>
          <a:spcPct val="20000"/>
        </a:spcBef>
        <a:spcAft>
          <a:spcPct val="0"/>
        </a:spcAft>
        <a:defRPr sz="2000">
          <a:solidFill>
            <a:srgbClr val="FFCC00"/>
          </a:solidFill>
          <a:latin typeface="+mn-lt"/>
        </a:defRPr>
      </a:lvl8pPr>
      <a:lvl9pPr marL="3886200" indent="-228600" algn="l" rtl="0" fontAlgn="base">
        <a:spcBef>
          <a:spcPct val="20000"/>
        </a:spcBef>
        <a:spcAft>
          <a:spcPct val="0"/>
        </a:spcAft>
        <a:defRPr sz="2000">
          <a:solidFill>
            <a:srgbClr val="FFCC00"/>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pic>
        <p:nvPicPr>
          <p:cNvPr id="9" name="Picture 2" descr="Risultati immagini per logo sapienza png"/>
          <p:cNvPicPr>
            <a:picLocks noChangeAspect="1" noChangeArrowheads="1"/>
          </p:cNvPicPr>
          <p:nvPr userDrawn="1"/>
        </p:nvPicPr>
        <p:blipFill>
          <a:blip r:embed="rId9" cstate="print"/>
          <a:srcRect r="73161"/>
          <a:stretch>
            <a:fillRect/>
          </a:stretch>
        </p:blipFill>
        <p:spPr bwMode="auto">
          <a:xfrm>
            <a:off x="0" y="6435524"/>
            <a:ext cx="363440" cy="422476"/>
          </a:xfrm>
          <a:prstGeom prst="rect">
            <a:avLst/>
          </a:prstGeom>
          <a:noFill/>
        </p:spPr>
      </p:pic>
    </p:spTree>
    <p:extLst>
      <p:ext uri="{BB962C8B-B14F-4D97-AF65-F5344CB8AC3E}">
        <p14:creationId xmlns:p14="http://schemas.microsoft.com/office/powerpoint/2010/main" val="862949022"/>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rgbClr val="FFCC00"/>
          </a:solidFill>
          <a:latin typeface="+mn-lt"/>
          <a:ea typeface="+mn-ea"/>
          <a:cs typeface="+mn-cs"/>
        </a:defRPr>
      </a:lvl1pPr>
      <a:lvl2pPr marL="742950" indent="-285750" algn="l" rtl="0" eaLnBrk="0" fontAlgn="base" hangingPunct="0">
        <a:spcBef>
          <a:spcPct val="20000"/>
        </a:spcBef>
        <a:spcAft>
          <a:spcPct val="0"/>
        </a:spcAft>
        <a:buChar char="–"/>
        <a:defRPr sz="2800">
          <a:solidFill>
            <a:srgbClr val="FFCC00"/>
          </a:solidFill>
          <a:latin typeface="+mn-lt"/>
        </a:defRPr>
      </a:lvl2pPr>
      <a:lvl3pPr marL="1143000" indent="-228600" algn="l" rtl="0" eaLnBrk="0" fontAlgn="base" hangingPunct="0">
        <a:spcBef>
          <a:spcPct val="20000"/>
        </a:spcBef>
        <a:spcAft>
          <a:spcPct val="0"/>
        </a:spcAft>
        <a:buChar char="•"/>
        <a:defRPr sz="2400">
          <a:solidFill>
            <a:srgbClr val="FFCC00"/>
          </a:solidFill>
          <a:latin typeface="+mn-lt"/>
        </a:defRPr>
      </a:lvl3pPr>
      <a:lvl4pPr marL="1600200" indent="-228600" algn="l" rtl="0" eaLnBrk="0" fontAlgn="base" hangingPunct="0">
        <a:spcBef>
          <a:spcPct val="20000"/>
        </a:spcBef>
        <a:spcAft>
          <a:spcPct val="0"/>
        </a:spcAft>
        <a:buChar char="–"/>
        <a:defRPr sz="2000">
          <a:solidFill>
            <a:srgbClr val="FFCC00"/>
          </a:solidFill>
          <a:latin typeface="+mn-lt"/>
        </a:defRPr>
      </a:lvl4pPr>
      <a:lvl5pPr marL="2057400" indent="-228600" algn="l" rtl="0" eaLnBrk="0" fontAlgn="base" hangingPunct="0">
        <a:spcBef>
          <a:spcPct val="20000"/>
        </a:spcBef>
        <a:spcAft>
          <a:spcPct val="0"/>
        </a:spcAft>
        <a:buChar char="»"/>
        <a:defRPr sz="2000">
          <a:solidFill>
            <a:srgbClr val="FFCC00"/>
          </a:solidFill>
          <a:latin typeface="+mn-lt"/>
        </a:defRPr>
      </a:lvl5pPr>
      <a:lvl6pPr marL="2514600" indent="-228600" algn="l" rtl="0" fontAlgn="base">
        <a:spcBef>
          <a:spcPct val="20000"/>
        </a:spcBef>
        <a:spcAft>
          <a:spcPct val="0"/>
        </a:spcAft>
        <a:defRPr sz="2000">
          <a:solidFill>
            <a:srgbClr val="FFCC00"/>
          </a:solidFill>
          <a:latin typeface="+mn-lt"/>
        </a:defRPr>
      </a:lvl6pPr>
      <a:lvl7pPr marL="2971800" indent="-228600" algn="l" rtl="0" fontAlgn="base">
        <a:spcBef>
          <a:spcPct val="20000"/>
        </a:spcBef>
        <a:spcAft>
          <a:spcPct val="0"/>
        </a:spcAft>
        <a:defRPr sz="2000">
          <a:solidFill>
            <a:srgbClr val="FFCC00"/>
          </a:solidFill>
          <a:latin typeface="+mn-lt"/>
        </a:defRPr>
      </a:lvl7pPr>
      <a:lvl8pPr marL="3429000" indent="-228600" algn="l" rtl="0" fontAlgn="base">
        <a:spcBef>
          <a:spcPct val="20000"/>
        </a:spcBef>
        <a:spcAft>
          <a:spcPct val="0"/>
        </a:spcAft>
        <a:defRPr sz="2000">
          <a:solidFill>
            <a:srgbClr val="FFCC00"/>
          </a:solidFill>
          <a:latin typeface="+mn-lt"/>
        </a:defRPr>
      </a:lvl8pPr>
      <a:lvl9pPr marL="3886200" indent="-228600" algn="l" rtl="0" fontAlgn="base">
        <a:spcBef>
          <a:spcPct val="20000"/>
        </a:spcBef>
        <a:spcAft>
          <a:spcPct val="0"/>
        </a:spcAft>
        <a:defRPr sz="2000">
          <a:solidFill>
            <a:srgbClr val="FFCC00"/>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0.xml"/><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1.xml"/><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2.xml"/><Relationship Id="rId1" Type="http://schemas.openxmlformats.org/officeDocument/2006/relationships/slideLayout" Target="../slideLayouts/slideLayout10.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10.xml"/><Relationship Id="rId1" Type="http://schemas.openxmlformats.org/officeDocument/2006/relationships/tags" Target="../tags/tag1.xml"/><Relationship Id="rId4" Type="http://schemas.openxmlformats.org/officeDocument/2006/relationships/image" Target="../media/image28.emf"/></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0.xml"/><Relationship Id="rId1" Type="http://schemas.openxmlformats.org/officeDocument/2006/relationships/tags" Target="../tags/tag2.xml"/><Relationship Id="rId4" Type="http://schemas.openxmlformats.org/officeDocument/2006/relationships/image" Target="../media/image28.emf"/></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10.xml"/><Relationship Id="rId1" Type="http://schemas.openxmlformats.org/officeDocument/2006/relationships/tags" Target="../tags/tag3.xml"/><Relationship Id="rId4" Type="http://schemas.openxmlformats.org/officeDocument/2006/relationships/image" Target="../media/image28.emf"/></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10.xml"/><Relationship Id="rId1" Type="http://schemas.openxmlformats.org/officeDocument/2006/relationships/tags" Target="../tags/tag4.xml"/><Relationship Id="rId4" Type="http://schemas.openxmlformats.org/officeDocument/2006/relationships/image" Target="../media/image28.emf"/></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10.xml"/><Relationship Id="rId1" Type="http://schemas.openxmlformats.org/officeDocument/2006/relationships/tags" Target="../tags/tag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10.xml"/><Relationship Id="rId1" Type="http://schemas.openxmlformats.org/officeDocument/2006/relationships/tags" Target="../tags/tag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0.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0.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2.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143.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5.xml"/><Relationship Id="rId1" Type="http://schemas.openxmlformats.org/officeDocument/2006/relationships/slideLayout" Target="../slideLayouts/slideLayout1.xml"/><Relationship Id="rId4" Type="http://schemas.openxmlformats.org/officeDocument/2006/relationships/image" Target="../media/image38.png"/></Relationships>
</file>

<file path=ppt/slides/_rels/slide14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6.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9.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56.xml"/><Relationship Id="rId1" Type="http://schemas.openxmlformats.org/officeDocument/2006/relationships/slideLayout" Target="../slideLayouts/slideLayout1.xml"/><Relationship Id="rId4" Type="http://schemas.openxmlformats.org/officeDocument/2006/relationships/image" Target="../media/image45.png"/></Relationships>
</file>

<file path=ppt/slides/_rels/slide15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73.xml"/><Relationship Id="rId1" Type="http://schemas.openxmlformats.org/officeDocument/2006/relationships/slideLayout" Target="../slideLayouts/slideLayout10.xml"/></Relationships>
</file>

<file path=ppt/slides/_rels/slide17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74.xml"/><Relationship Id="rId1" Type="http://schemas.openxmlformats.org/officeDocument/2006/relationships/slideLayout" Target="../slideLayouts/slideLayout10.xml"/><Relationship Id="rId4" Type="http://schemas.openxmlformats.org/officeDocument/2006/relationships/image" Target="../media/image55.png"/></Relationships>
</file>

<file path=ppt/slides/_rels/slide17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75.xml"/><Relationship Id="rId1" Type="http://schemas.openxmlformats.org/officeDocument/2006/relationships/slideLayout" Target="../slideLayouts/slideLayout10.xml"/><Relationship Id="rId4" Type="http://schemas.openxmlformats.org/officeDocument/2006/relationships/image" Target="../media/image56.png"/></Relationships>
</file>

<file path=ppt/slides/_rels/slide17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6.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7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7.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7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8.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7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79.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8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80.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8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81.xml"/><Relationship Id="rId1" Type="http://schemas.openxmlformats.org/officeDocument/2006/relationships/slideLayout" Target="../slideLayouts/slideLayout10.xml"/><Relationship Id="rId4" Type="http://schemas.openxmlformats.org/officeDocument/2006/relationships/image" Target="../media/image59.png"/></Relationships>
</file>

<file path=ppt/slides/_rels/slide18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82.xml"/><Relationship Id="rId1" Type="http://schemas.openxmlformats.org/officeDocument/2006/relationships/slideLayout" Target="../slideLayouts/slideLayout10.xml"/><Relationship Id="rId4" Type="http://schemas.openxmlformats.org/officeDocument/2006/relationships/image" Target="../media/image58.png"/></Relationships>
</file>

<file path=ppt/slides/_rels/slide18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83.xml"/><Relationship Id="rId1" Type="http://schemas.openxmlformats.org/officeDocument/2006/relationships/slideLayout" Target="../slideLayouts/slideLayout10.xml"/><Relationship Id="rId4" Type="http://schemas.openxmlformats.org/officeDocument/2006/relationships/image" Target="../media/image58.png"/></Relationships>
</file>

<file path=ppt/slides/_rels/slide18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4.xml"/><Relationship Id="rId1" Type="http://schemas.openxmlformats.org/officeDocument/2006/relationships/slideLayout" Target="../slideLayouts/slideLayout3.xml"/><Relationship Id="rId4" Type="http://schemas.openxmlformats.org/officeDocument/2006/relationships/image" Target="../media/image63.pn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3.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3.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3.xml"/></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3.xml"/><Relationship Id="rId1" Type="http://schemas.openxmlformats.org/officeDocument/2006/relationships/video" Target="file:///P:\Ultrafemico\Petrologia%20e%20Geodinamica%202020\Stracke%20et%20al%202005%20(FOZO%20movie).mov" TargetMode="External"/><Relationship Id="rId4" Type="http://schemas.openxmlformats.org/officeDocument/2006/relationships/image" Target="../media/image64.png"/></Relationships>
</file>

<file path=ppt/slides/_rels/slide1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92.xml"/><Relationship Id="rId1" Type="http://schemas.openxmlformats.org/officeDocument/2006/relationships/slideLayout" Target="../slideLayouts/slideLayout10.xml"/></Relationships>
</file>

<file path=ppt/slides/_rels/slide1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93.xml"/><Relationship Id="rId1" Type="http://schemas.openxmlformats.org/officeDocument/2006/relationships/slideLayout" Target="../slideLayouts/slideLayout10.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0.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3.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xml"/></Relationships>
</file>

<file path=ppt/slides/_rels/slide19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9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0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00.xml"/><Relationship Id="rId1" Type="http://schemas.openxmlformats.org/officeDocument/2006/relationships/slideLayout" Target="../slideLayouts/slideLayout3.xml"/><Relationship Id="rId4" Type="http://schemas.openxmlformats.org/officeDocument/2006/relationships/image" Target="../media/image69.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3.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3.xml"/></Relationships>
</file>

<file path=ppt/slides/_rels/slide20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0.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xml"/></Relationships>
</file>

<file path=ppt/slides/_rels/slide21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0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2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06.xml"/><Relationship Id="rId1" Type="http://schemas.openxmlformats.org/officeDocument/2006/relationships/slideLayout" Target="../slideLayouts/slideLayout3.xml"/></Relationships>
</file>

<file path=ppt/slides/_rels/slide221.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207.xml"/><Relationship Id="rId1" Type="http://schemas.openxmlformats.org/officeDocument/2006/relationships/slideLayout" Target="../slideLayouts/slideLayout3.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3.xml"/></Relationships>
</file>

<file path=ppt/slides/_rels/slide22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210.xml"/><Relationship Id="rId1" Type="http://schemas.openxmlformats.org/officeDocument/2006/relationships/slideLayout" Target="../slideLayouts/slideLayout3.xml"/><Relationship Id="rId4" Type="http://schemas.openxmlformats.org/officeDocument/2006/relationships/image" Target="../media/image78.png"/></Relationships>
</file>

<file path=ppt/slides/_rels/slide22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211.xml"/><Relationship Id="rId1" Type="http://schemas.openxmlformats.org/officeDocument/2006/relationships/slideLayout" Target="../slideLayouts/slideLayout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0.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3.xml"/></Relationships>
</file>

<file path=ppt/slides/_rels/slide22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14.xml"/><Relationship Id="rId1" Type="http://schemas.openxmlformats.org/officeDocument/2006/relationships/slideLayout" Target="../slideLayouts/slideLayout4.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10.xml"/></Relationships>
</file>

<file path=ppt/slides/_rels/slide23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17.xml"/><Relationship Id="rId1" Type="http://schemas.openxmlformats.org/officeDocument/2006/relationships/slideLayout" Target="../slideLayouts/slideLayout4.xml"/><Relationship Id="rId4" Type="http://schemas.openxmlformats.org/officeDocument/2006/relationships/chart" Target="../charts/chart2.xml"/></Relationships>
</file>

<file path=ppt/slides/_rels/slide2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18.xml"/><Relationship Id="rId1" Type="http://schemas.openxmlformats.org/officeDocument/2006/relationships/slideLayout" Target="../slideLayouts/slideLayout4.xml"/><Relationship Id="rId4" Type="http://schemas.openxmlformats.org/officeDocument/2006/relationships/chart" Target="../charts/chart4.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3.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3.xml"/></Relationships>
</file>

<file path=ppt/slides/_rels/slide23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23.xml"/><Relationship Id="rId1" Type="http://schemas.openxmlformats.org/officeDocument/2006/relationships/slideLayout" Target="../slideLayouts/slideLayout3.xml"/></Relationships>
</file>

<file path=ppt/slides/_rels/slide23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24.xml"/><Relationship Id="rId1" Type="http://schemas.openxmlformats.org/officeDocument/2006/relationships/slideLayout" Target="../slideLayouts/slideLayout3.xml"/></Relationships>
</file>

<file path=ppt/slides/_rels/slide2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225.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40.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226.xml"/><Relationship Id="rId1" Type="http://schemas.openxmlformats.org/officeDocument/2006/relationships/slideLayout" Target="../slideLayouts/slideLayout3.xml"/></Relationships>
</file>

<file path=ppt/slides/_rels/slide241.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227.xml"/><Relationship Id="rId1" Type="http://schemas.openxmlformats.org/officeDocument/2006/relationships/slideLayout" Target="../slideLayouts/slideLayout3.xml"/></Relationships>
</file>

<file path=ppt/slides/_rels/slide2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28.xml"/><Relationship Id="rId1" Type="http://schemas.openxmlformats.org/officeDocument/2006/relationships/slideLayout" Target="../slideLayouts/slideLayout3.xml"/></Relationships>
</file>

<file path=ppt/slides/_rels/slide24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29.xml"/><Relationship Id="rId1" Type="http://schemas.openxmlformats.org/officeDocument/2006/relationships/slideLayout" Target="../slideLayouts/slideLayout3.xml"/></Relationships>
</file>

<file path=ppt/slides/_rels/slide24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30.xml"/><Relationship Id="rId1" Type="http://schemas.openxmlformats.org/officeDocument/2006/relationships/slideLayout" Target="../slideLayouts/slideLayout3.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3.xml"/></Relationships>
</file>

<file path=ppt/slides/_rels/slide24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32.xml"/><Relationship Id="rId1" Type="http://schemas.openxmlformats.org/officeDocument/2006/relationships/slideLayout" Target="../slideLayouts/slideLayout3.xml"/></Relationships>
</file>

<file path=ppt/slides/_rels/slide24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33.xml"/><Relationship Id="rId1" Type="http://schemas.openxmlformats.org/officeDocument/2006/relationships/slideLayout" Target="../slideLayouts/slideLayout3.xml"/></Relationships>
</file>

<file path=ppt/slides/_rels/slide24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34.xml"/><Relationship Id="rId1" Type="http://schemas.openxmlformats.org/officeDocument/2006/relationships/slideLayout" Target="../slideLayouts/slideLayout3.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5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90.png"/><Relationship Id="rId1" Type="http://schemas.openxmlformats.org/officeDocument/2006/relationships/slideLayout" Target="../slideLayouts/slideLayout10.xml"/></Relationships>
</file>

<file path=ppt/slides/_rels/slide253.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36.xml"/><Relationship Id="rId1" Type="http://schemas.openxmlformats.org/officeDocument/2006/relationships/slideLayout" Target="../slideLayouts/slideLayout3.xml"/></Relationships>
</file>

<file path=ppt/slides/_rels/slide25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37.xml"/><Relationship Id="rId1" Type="http://schemas.openxmlformats.org/officeDocument/2006/relationships/slideLayout" Target="../slideLayouts/slideLayout3.xml"/></Relationships>
</file>

<file path=ppt/slides/_rels/slide25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38.xml"/><Relationship Id="rId1" Type="http://schemas.openxmlformats.org/officeDocument/2006/relationships/slideLayout" Target="../slideLayouts/slideLayout3.xml"/><Relationship Id="rId4" Type="http://schemas.openxmlformats.org/officeDocument/2006/relationships/image" Target="../media/image92.png"/></Relationships>
</file>

<file path=ppt/slides/_rels/slide25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39.xml"/><Relationship Id="rId1" Type="http://schemas.openxmlformats.org/officeDocument/2006/relationships/slideLayout" Target="../slideLayouts/slideLayout3.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59.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7.xml"/><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8.xml"/><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4.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5.xm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8.xml"/><Relationship Id="rId1" Type="http://schemas.openxmlformats.org/officeDocument/2006/relationships/slideLayout" Target="../slideLayouts/slideLayout10.xml"/><Relationship Id="rId4" Type="http://schemas.openxmlformats.org/officeDocument/2006/relationships/image" Target="../media/image21.png"/></Relationships>
</file>

<file path=ppt/slides/_rels/slide7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9.xml"/><Relationship Id="rId1" Type="http://schemas.openxmlformats.org/officeDocument/2006/relationships/slideLayout" Target="../slideLayouts/slideLayout10.xml"/><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7.xml"/><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 name="Rectangle 6"/>
          <p:cNvSpPr>
            <a:spLocks noChangeArrowheads="1"/>
          </p:cNvSpPr>
          <p:nvPr/>
        </p:nvSpPr>
        <p:spPr bwMode="auto">
          <a:xfrm>
            <a:off x="0" y="-14287"/>
            <a:ext cx="9144000" cy="6577012"/>
          </a:xfrm>
          <a:prstGeom prst="rect">
            <a:avLst/>
          </a:prstGeom>
          <a:noFill/>
          <a:ln w="9525">
            <a:noFill/>
            <a:miter lim="800000"/>
            <a:headEnd/>
            <a:tailEnd/>
          </a:ln>
          <a:effectLst/>
        </p:spPr>
        <p:txBody>
          <a:bodyPr/>
          <a:lstStyle/>
          <a:p>
            <a:pPr algn="ctr">
              <a:spcBef>
                <a:spcPts val="0"/>
              </a:spcBef>
              <a:defRPr/>
            </a:pPr>
            <a:r>
              <a:rPr lang="it-IT" sz="8000" dirty="0" smtClean="0">
                <a:solidFill>
                  <a:schemeClr val="bg1"/>
                </a:solidFill>
                <a:effectLst>
                  <a:outerShdw blurRad="38100" dist="38100" dir="2700000" algn="tl">
                    <a:srgbClr val="000000"/>
                  </a:outerShdw>
                </a:effectLst>
                <a:latin typeface="Calibri" pitchFamily="34" charset="0"/>
              </a:rPr>
              <a:t>Petrologia e Geodinamica</a:t>
            </a:r>
            <a:r>
              <a:rPr lang="it-IT" sz="2000" baseline="30000" dirty="0">
                <a:solidFill>
                  <a:schemeClr val="bg1"/>
                </a:solidFill>
                <a:effectLst>
                  <a:outerShdw blurRad="38100" dist="38100" dir="2700000" algn="tl">
                    <a:srgbClr val="000000"/>
                  </a:outerShdw>
                </a:effectLst>
                <a:latin typeface="Calibri" pitchFamily="34" charset="0"/>
              </a:rPr>
              <a:t/>
            </a:r>
            <a:br>
              <a:rPr lang="it-IT" sz="2000" baseline="30000" dirty="0">
                <a:solidFill>
                  <a:schemeClr val="bg1"/>
                </a:solidFill>
                <a:effectLst>
                  <a:outerShdw blurRad="38100" dist="38100" dir="2700000" algn="tl">
                    <a:srgbClr val="000000"/>
                  </a:outerShdw>
                </a:effectLst>
                <a:latin typeface="Calibri" pitchFamily="34" charset="0"/>
              </a:rPr>
            </a:br>
            <a:r>
              <a:rPr lang="it-IT" sz="3600" dirty="0">
                <a:solidFill>
                  <a:schemeClr val="bg1"/>
                </a:solidFill>
                <a:effectLst>
                  <a:outerShdw blurRad="38100" dist="38100" dir="2700000" algn="tl">
                    <a:srgbClr val="000000"/>
                  </a:outerShdw>
                </a:effectLst>
                <a:latin typeface="Calibri" pitchFamily="34" charset="0"/>
              </a:rPr>
              <a:t>Laurea Magistrale in</a:t>
            </a:r>
            <a:br>
              <a:rPr lang="it-IT" sz="3600" dirty="0">
                <a:solidFill>
                  <a:schemeClr val="bg1"/>
                </a:solidFill>
                <a:effectLst>
                  <a:outerShdw blurRad="38100" dist="38100" dir="2700000" algn="tl">
                    <a:srgbClr val="000000"/>
                  </a:outerShdw>
                </a:effectLst>
                <a:latin typeface="Calibri" pitchFamily="34" charset="0"/>
              </a:rPr>
            </a:br>
            <a:r>
              <a:rPr lang="it-IT" sz="3600" dirty="0">
                <a:solidFill>
                  <a:schemeClr val="bg1"/>
                </a:solidFill>
                <a:effectLst>
                  <a:outerShdw blurRad="38100" dist="38100" dir="2700000" algn="tl">
                    <a:srgbClr val="000000"/>
                  </a:outerShdw>
                </a:effectLst>
                <a:latin typeface="Calibri" pitchFamily="34" charset="0"/>
              </a:rPr>
              <a:t>Geologia di Esplorazione</a:t>
            </a:r>
            <a:br>
              <a:rPr lang="it-IT" sz="3600" dirty="0">
                <a:solidFill>
                  <a:schemeClr val="bg1"/>
                </a:solidFill>
                <a:effectLst>
                  <a:outerShdw blurRad="38100" dist="38100" dir="2700000" algn="tl">
                    <a:srgbClr val="000000"/>
                  </a:outerShdw>
                </a:effectLst>
                <a:latin typeface="Calibri" pitchFamily="34" charset="0"/>
              </a:rPr>
            </a:br>
            <a:r>
              <a:rPr lang="it-IT" sz="2400" dirty="0">
                <a:solidFill>
                  <a:schemeClr val="bg1"/>
                </a:solidFill>
                <a:effectLst>
                  <a:outerShdw blurRad="38100" dist="38100" dir="2700000" algn="tl">
                    <a:srgbClr val="000000"/>
                  </a:outerShdw>
                </a:effectLst>
                <a:latin typeface="Calibri" pitchFamily="34" charset="0"/>
              </a:rPr>
              <a:t> </a:t>
            </a:r>
            <a:endParaRPr lang="it-IT" sz="3600" dirty="0" smtClean="0">
              <a:solidFill>
                <a:schemeClr val="bg1"/>
              </a:solidFill>
              <a:effectLst>
                <a:outerShdw blurRad="38100" dist="38100" dir="2700000" algn="tl">
                  <a:srgbClr val="000000"/>
                </a:outerShdw>
              </a:effectLst>
              <a:latin typeface="Calibri" pitchFamily="34" charset="0"/>
            </a:endParaRPr>
          </a:p>
          <a:p>
            <a:pPr algn="ctr">
              <a:spcBef>
                <a:spcPts val="0"/>
              </a:spcBef>
              <a:defRPr/>
            </a:pPr>
            <a:endParaRPr lang="it-IT" sz="3600" i="1" dirty="0" smtClean="0">
              <a:solidFill>
                <a:schemeClr val="bg1"/>
              </a:solidFill>
              <a:effectLst>
                <a:outerShdw blurRad="38100" dist="38100" dir="2700000" algn="tl">
                  <a:srgbClr val="000000"/>
                </a:outerShdw>
              </a:effectLst>
              <a:latin typeface="Calibri" pitchFamily="34" charset="0"/>
            </a:endParaRPr>
          </a:p>
          <a:p>
            <a:pPr algn="ctr">
              <a:spcBef>
                <a:spcPts val="0"/>
              </a:spcBef>
              <a:defRPr/>
            </a:pPr>
            <a:r>
              <a:rPr lang="it-IT" sz="2400" i="1" dirty="0" smtClean="0">
                <a:solidFill>
                  <a:schemeClr val="bg1"/>
                </a:solidFill>
                <a:effectLst>
                  <a:outerShdw blurRad="38100" dist="38100" dir="2700000" algn="tl">
                    <a:srgbClr val="000000"/>
                  </a:outerShdw>
                </a:effectLst>
                <a:latin typeface="Calibri" pitchFamily="34" charset="0"/>
              </a:rPr>
              <a:t>Dipartimento </a:t>
            </a:r>
            <a:r>
              <a:rPr lang="it-IT" sz="2400" i="1" dirty="0">
                <a:solidFill>
                  <a:schemeClr val="bg1"/>
                </a:solidFill>
                <a:effectLst>
                  <a:outerShdw blurRad="38100" dist="38100" dir="2700000" algn="tl">
                    <a:srgbClr val="000000"/>
                  </a:outerShdw>
                </a:effectLst>
                <a:latin typeface="Calibri" pitchFamily="34" charset="0"/>
              </a:rPr>
              <a:t>di Scienze della Terra</a:t>
            </a:r>
            <a:br>
              <a:rPr lang="it-IT" sz="2400" i="1" dirty="0">
                <a:solidFill>
                  <a:schemeClr val="bg1"/>
                </a:solidFill>
                <a:effectLst>
                  <a:outerShdw blurRad="38100" dist="38100" dir="2700000" algn="tl">
                    <a:srgbClr val="000000"/>
                  </a:outerShdw>
                </a:effectLst>
                <a:latin typeface="Calibri" pitchFamily="34" charset="0"/>
              </a:rPr>
            </a:br>
            <a:r>
              <a:rPr lang="it-IT" sz="2400" i="1" dirty="0">
                <a:solidFill>
                  <a:schemeClr val="bg1"/>
                </a:solidFill>
                <a:effectLst>
                  <a:outerShdw blurRad="38100" dist="38100" dir="2700000" algn="tl">
                    <a:srgbClr val="000000"/>
                  </a:outerShdw>
                </a:effectLst>
                <a:latin typeface="Calibri" pitchFamily="34" charset="0"/>
              </a:rPr>
              <a:t>Università degli Studi di Roma La Sapienza</a:t>
            </a:r>
            <a:r>
              <a:rPr lang="it-IT" sz="3600" i="1" dirty="0">
                <a:solidFill>
                  <a:schemeClr val="bg1"/>
                </a:solidFill>
                <a:effectLst>
                  <a:outerShdw blurRad="38100" dist="38100" dir="2700000" algn="tl">
                    <a:srgbClr val="000000"/>
                  </a:outerShdw>
                </a:effectLst>
                <a:latin typeface="Calibri" pitchFamily="34" charset="0"/>
              </a:rPr>
              <a:t> </a:t>
            </a:r>
            <a:r>
              <a:rPr lang="it-IT" sz="4400" dirty="0">
                <a:solidFill>
                  <a:schemeClr val="bg1"/>
                </a:solidFill>
                <a:effectLst>
                  <a:outerShdw blurRad="38100" dist="38100" dir="2700000" algn="tl">
                    <a:srgbClr val="000000"/>
                  </a:outerShdw>
                </a:effectLst>
                <a:latin typeface="Calibri" pitchFamily="34" charset="0"/>
              </a:rPr>
              <a:t/>
            </a:r>
            <a:br>
              <a:rPr lang="it-IT" sz="4400" dirty="0">
                <a:solidFill>
                  <a:schemeClr val="bg1"/>
                </a:solidFill>
                <a:effectLst>
                  <a:outerShdw blurRad="38100" dist="38100" dir="2700000" algn="tl">
                    <a:srgbClr val="000000"/>
                  </a:outerShdw>
                </a:effectLst>
                <a:latin typeface="Calibri" pitchFamily="34" charset="0"/>
              </a:rPr>
            </a:br>
            <a:endParaRPr lang="it-IT" sz="1000" dirty="0" smtClean="0">
              <a:solidFill>
                <a:schemeClr val="bg1"/>
              </a:solidFill>
              <a:effectLst>
                <a:outerShdw blurRad="38100" dist="38100" dir="2700000" algn="tl">
                  <a:srgbClr val="000000"/>
                </a:outerShdw>
              </a:effectLst>
              <a:latin typeface="Calibri" pitchFamily="34" charset="0"/>
            </a:endParaRPr>
          </a:p>
          <a:p>
            <a:pPr algn="ctr">
              <a:spcBef>
                <a:spcPts val="0"/>
              </a:spcBef>
              <a:defRPr/>
            </a:pPr>
            <a:r>
              <a:rPr lang="it-IT" sz="3200" dirty="0" smtClean="0">
                <a:solidFill>
                  <a:schemeClr val="bg1"/>
                </a:solidFill>
                <a:effectLst>
                  <a:outerShdw blurRad="38100" dist="38100" dir="2700000" algn="tl">
                    <a:srgbClr val="000000"/>
                  </a:outerShdw>
                </a:effectLst>
                <a:latin typeface="Calibri" pitchFamily="34" charset="0"/>
              </a:rPr>
              <a:t>Michele </a:t>
            </a:r>
            <a:r>
              <a:rPr lang="it-IT" sz="3200" dirty="0">
                <a:solidFill>
                  <a:schemeClr val="bg1"/>
                </a:solidFill>
                <a:effectLst>
                  <a:outerShdw blurRad="38100" dist="38100" dir="2700000" algn="tl">
                    <a:srgbClr val="000000"/>
                  </a:outerShdw>
                </a:effectLst>
                <a:latin typeface="Calibri" pitchFamily="34" charset="0"/>
              </a:rPr>
              <a:t>Lustrino</a:t>
            </a:r>
            <a:r>
              <a:rPr lang="it-IT" sz="2400" dirty="0">
                <a:solidFill>
                  <a:schemeClr val="bg1"/>
                </a:solidFill>
                <a:effectLst>
                  <a:outerShdw blurRad="38100" dist="38100" dir="2700000" algn="tl">
                    <a:srgbClr val="000000"/>
                  </a:outerShdw>
                </a:effectLst>
                <a:latin typeface="Calibri" pitchFamily="34" charset="0"/>
              </a:rPr>
              <a:t/>
            </a:r>
            <a:br>
              <a:rPr lang="it-IT" sz="2400" dirty="0">
                <a:solidFill>
                  <a:schemeClr val="bg1"/>
                </a:solidFill>
                <a:effectLst>
                  <a:outerShdw blurRad="38100" dist="38100" dir="2700000" algn="tl">
                    <a:srgbClr val="000000"/>
                  </a:outerShdw>
                </a:effectLst>
                <a:latin typeface="Calibri" pitchFamily="34" charset="0"/>
              </a:rPr>
            </a:br>
            <a:r>
              <a:rPr lang="it-IT" sz="2400" dirty="0">
                <a:solidFill>
                  <a:schemeClr val="bg1"/>
                </a:solidFill>
                <a:effectLst>
                  <a:outerShdw blurRad="38100" dist="38100" dir="2700000" algn="tl">
                    <a:srgbClr val="000000"/>
                  </a:outerShdw>
                </a:effectLst>
                <a:latin typeface="Calibri" pitchFamily="34" charset="0"/>
              </a:rPr>
              <a:t>(michele.lustrino@uniroma1.it. Tel: 06 49914158. Stanza </a:t>
            </a:r>
            <a:r>
              <a:rPr lang="it-IT" sz="2400" dirty="0" smtClean="0">
                <a:solidFill>
                  <a:schemeClr val="bg1"/>
                </a:solidFill>
                <a:effectLst>
                  <a:outerShdw blurRad="38100" dist="38100" dir="2700000" algn="tl">
                    <a:srgbClr val="000000"/>
                  </a:outerShdw>
                </a:effectLst>
                <a:latin typeface="Calibri" pitchFamily="34" charset="0"/>
              </a:rPr>
              <a:t>114)</a:t>
            </a:r>
            <a:endParaRPr lang="it-IT" sz="24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08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42084" name="Text Box 4"/>
          <p:cNvSpPr txBox="1">
            <a:spLocks noChangeArrowheads="1"/>
          </p:cNvSpPr>
          <p:nvPr/>
        </p:nvSpPr>
        <p:spPr bwMode="auto">
          <a:xfrm>
            <a:off x="0" y="1638300"/>
            <a:ext cx="9144000" cy="4062413"/>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However </a:t>
            </a:r>
            <a:r>
              <a:rPr lang="en-GB" sz="2800" u="sng" dirty="0">
                <a:solidFill>
                  <a:schemeClr val="bg1"/>
                </a:solidFill>
                <a:effectLst>
                  <a:outerShdw blurRad="38100" dist="38100" dir="2700000" algn="tl">
                    <a:srgbClr val="000000"/>
                  </a:outerShdw>
                </a:effectLst>
                <a:latin typeface="Calibri" pitchFamily="34" charset="0"/>
              </a:rPr>
              <a:t>it is not uncommon</a:t>
            </a:r>
            <a:r>
              <a:rPr lang="en-GB" sz="2800" dirty="0">
                <a:solidFill>
                  <a:schemeClr val="bg1"/>
                </a:solidFill>
                <a:effectLst>
                  <a:outerShdw blurRad="38100" dist="38100" dir="2700000" algn="tl">
                    <a:srgbClr val="000000"/>
                  </a:outerShdw>
                </a:effectLst>
                <a:latin typeface="Calibri" pitchFamily="34" charset="0"/>
              </a:rPr>
              <a:t> to see mantle sources (e.g., mantle xenoliths, abyssal and tectonic </a:t>
            </a:r>
            <a:r>
              <a:rPr lang="en-GB" sz="2800" dirty="0" err="1">
                <a:solidFill>
                  <a:schemeClr val="bg1"/>
                </a:solidFill>
                <a:effectLst>
                  <a:outerShdw blurRad="38100" dist="38100" dir="2700000" algn="tl">
                    <a:srgbClr val="000000"/>
                  </a:outerShdw>
                </a:effectLst>
                <a:latin typeface="Calibri" pitchFamily="34" charset="0"/>
              </a:rPr>
              <a:t>peridotites</a:t>
            </a:r>
            <a:r>
              <a:rPr lang="en-GB" sz="2800" dirty="0">
                <a:solidFill>
                  <a:schemeClr val="bg1"/>
                </a:solidFill>
                <a:effectLst>
                  <a:outerShdw blurRad="38100" dist="38100" dir="2700000" algn="tl">
                    <a:srgbClr val="000000"/>
                  </a:outerShdw>
                </a:effectLst>
                <a:latin typeface="Calibri" pitchFamily="34" charset="0"/>
              </a:rPr>
              <a:t>) with </a:t>
            </a:r>
            <a:r>
              <a:rPr lang="en-GB" sz="2800" u="sng" dirty="0">
                <a:solidFill>
                  <a:schemeClr val="bg1"/>
                </a:solidFill>
                <a:effectLst>
                  <a:outerShdw blurRad="38100" dist="38100" dir="2700000" algn="tl">
                    <a:srgbClr val="000000"/>
                  </a:outerShdw>
                </a:effectLst>
                <a:latin typeface="Calibri" pitchFamily="34" charset="0"/>
              </a:rPr>
              <a:t>depleted major element composition</a:t>
            </a:r>
            <a:r>
              <a:rPr lang="en-GB" sz="2800" dirty="0">
                <a:solidFill>
                  <a:schemeClr val="bg1"/>
                </a:solidFill>
                <a:effectLst>
                  <a:outerShdw blurRad="38100" dist="38100" dir="2700000" algn="tl">
                    <a:srgbClr val="000000"/>
                  </a:outerShdw>
                </a:effectLst>
                <a:latin typeface="Calibri" pitchFamily="34" charset="0"/>
              </a:rPr>
              <a:t> and </a:t>
            </a:r>
            <a:r>
              <a:rPr lang="en-GB" sz="2800" u="sng" dirty="0">
                <a:solidFill>
                  <a:schemeClr val="bg1"/>
                </a:solidFill>
                <a:effectLst>
                  <a:outerShdw blurRad="38100" dist="38100" dir="2700000" algn="tl">
                    <a:srgbClr val="000000"/>
                  </a:outerShdw>
                </a:effectLst>
                <a:latin typeface="Calibri" pitchFamily="34" charset="0"/>
              </a:rPr>
              <a:t>enriched trace element composition</a:t>
            </a:r>
            <a:r>
              <a:rPr lang="en-GB" sz="2800" dirty="0">
                <a:solidFill>
                  <a:schemeClr val="bg1"/>
                </a:solidFill>
                <a:effectLst>
                  <a:outerShdw blurRad="38100" dist="38100" dir="2700000" algn="tl">
                    <a:srgbClr val="000000"/>
                  </a:outerShdw>
                </a:effectLst>
                <a:latin typeface="Calibri" pitchFamily="34" charset="0"/>
              </a:rPr>
              <a:t>.</a:t>
            </a:r>
          </a:p>
          <a:p>
            <a:pPr>
              <a:spcBef>
                <a:spcPct val="50000"/>
              </a:spcBef>
              <a:defRPr/>
            </a:pPr>
            <a:r>
              <a:rPr lang="en-GB" sz="3200" i="1" dirty="0">
                <a:solidFill>
                  <a:srgbClr val="FFFF00"/>
                </a:solidFill>
                <a:effectLst>
                  <a:outerShdw blurRad="38100" dist="38100" dir="2700000" algn="tl">
                    <a:srgbClr val="000000"/>
                  </a:outerShdw>
                </a:effectLst>
                <a:latin typeface="Calibri" pitchFamily="34" charset="0"/>
              </a:rPr>
              <a:t>This may look very strange and puzzling…</a:t>
            </a:r>
          </a:p>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In many cases the more depleted (from a major element point of view) the more enriched (from a trace element point of view).</a:t>
            </a:r>
          </a:p>
        </p:txBody>
      </p:sp>
      <p:sp>
        <p:nvSpPr>
          <p:cNvPr id="4" name="Text Box 3"/>
          <p:cNvSpPr txBox="1">
            <a:spLocks noChangeArrowheads="1"/>
          </p:cNvSpPr>
          <p:nvPr/>
        </p:nvSpPr>
        <p:spPr bwMode="auto">
          <a:xfrm>
            <a:off x="0" y="712788"/>
            <a:ext cx="9144000" cy="86836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From a trace element point of view, a mantle source can be defined either </a:t>
            </a:r>
            <a:r>
              <a:rPr lang="en-GB" sz="2800" dirty="0">
                <a:solidFill>
                  <a:srgbClr val="FFFF00"/>
                </a:solidFill>
                <a:effectLst>
                  <a:outerShdw blurRad="38100" dist="38100" dir="2700000" algn="tl">
                    <a:srgbClr val="000000"/>
                  </a:outerShdw>
                </a:effectLst>
                <a:latin typeface="Calibri" pitchFamily="34" charset="0"/>
              </a:rPr>
              <a:t>Depleted</a:t>
            </a:r>
            <a:r>
              <a:rPr lang="en-GB" sz="2800" dirty="0">
                <a:solidFill>
                  <a:schemeClr val="bg1"/>
                </a:solidFill>
                <a:effectLst>
                  <a:outerShdw blurRad="38100" dist="38100" dir="2700000" algn="tl">
                    <a:srgbClr val="000000"/>
                  </a:outerShdw>
                </a:effectLst>
                <a:latin typeface="Calibri" pitchFamily="34" charset="0"/>
              </a:rPr>
              <a:t> or </a:t>
            </a:r>
            <a:r>
              <a:rPr lang="en-GB" sz="2800" dirty="0" smtClean="0">
                <a:solidFill>
                  <a:srgbClr val="FFFF00"/>
                </a:solidFill>
                <a:effectLst>
                  <a:outerShdw blurRad="38100" dist="38100" dir="2700000" algn="tl">
                    <a:srgbClr val="000000"/>
                  </a:outerShdw>
                </a:effectLst>
                <a:latin typeface="Calibri" pitchFamily="34" charset="0"/>
              </a:rPr>
              <a:t>Enriched</a:t>
            </a:r>
            <a:endParaRPr lang="en-GB" sz="28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42084">
                                            <p:txEl>
                                              <p:pRg st="0" end="0"/>
                                            </p:txEl>
                                          </p:spTgt>
                                        </p:tgtEl>
                                        <p:attrNameLst>
                                          <p:attrName>style.visibility</p:attrName>
                                        </p:attrNameLst>
                                      </p:cBhvr>
                                      <p:to>
                                        <p:strVal val="visible"/>
                                      </p:to>
                                    </p:set>
                                    <p:animEffect transition="in" filter="fade">
                                      <p:cBhvr>
                                        <p:cTn id="7" dur="500"/>
                                        <p:tgtEl>
                                          <p:spTgt spid="94208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2084">
                                            <p:txEl>
                                              <p:pRg st="1" end="1"/>
                                            </p:txEl>
                                          </p:spTgt>
                                        </p:tgtEl>
                                        <p:attrNameLst>
                                          <p:attrName>style.visibility</p:attrName>
                                        </p:attrNameLst>
                                      </p:cBhvr>
                                      <p:to>
                                        <p:strVal val="visible"/>
                                      </p:to>
                                    </p:set>
                                    <p:animEffect transition="in" filter="fade">
                                      <p:cBhvr>
                                        <p:cTn id="12" dur="500"/>
                                        <p:tgtEl>
                                          <p:spTgt spid="94208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2084">
                                            <p:txEl>
                                              <p:pRg st="2" end="2"/>
                                            </p:txEl>
                                          </p:spTgt>
                                        </p:tgtEl>
                                        <p:attrNameLst>
                                          <p:attrName>style.visibility</p:attrName>
                                        </p:attrNameLst>
                                      </p:cBhvr>
                                      <p:to>
                                        <p:strVal val="visible"/>
                                      </p:to>
                                    </p:set>
                                    <p:animEffect transition="in" filter="fade">
                                      <p:cBhvr>
                                        <p:cTn id="17" dur="500"/>
                                        <p:tgtEl>
                                          <p:spTgt spid="9420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084" grpId="0" build="p"/>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1651" name="Rectangle 3"/>
          <p:cNvSpPr>
            <a:spLocks noChangeArrowheads="1"/>
          </p:cNvSpPr>
          <p:nvPr/>
        </p:nvSpPr>
        <p:spPr bwMode="auto">
          <a:xfrm>
            <a:off x="3846513" y="1654175"/>
            <a:ext cx="5081587" cy="4746625"/>
          </a:xfrm>
          <a:prstGeom prst="rect">
            <a:avLst/>
          </a:prstGeom>
          <a:solidFill>
            <a:schemeClr val="bg1"/>
          </a:solidFill>
          <a:ln w="1905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51652"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51653" name="Text Box 5"/>
          <p:cNvSpPr txBox="1">
            <a:spLocks noChangeArrowheads="1"/>
          </p:cNvSpPr>
          <p:nvPr/>
        </p:nvSpPr>
        <p:spPr bwMode="auto">
          <a:xfrm>
            <a:off x="371475" y="601663"/>
            <a:ext cx="8401050" cy="954107"/>
          </a:xfrm>
          <a:prstGeom prst="rect">
            <a:avLst/>
          </a:prstGeom>
          <a:noFill/>
          <a:ln w="9525" algn="ctr">
            <a:noFill/>
            <a:miter lim="800000"/>
            <a:headEnd/>
            <a:tailEnd/>
          </a:ln>
          <a:effectLst/>
        </p:spPr>
        <p:txBody>
          <a:bodyPr wrap="square">
            <a:spAutoFit/>
          </a:bodyPr>
          <a:lstStyle/>
          <a:p>
            <a:pPr algn="l">
              <a:defRPr/>
            </a:pPr>
            <a:r>
              <a:rPr lang="en-GB" sz="2800" dirty="0">
                <a:solidFill>
                  <a:srgbClr val="FFFF00"/>
                </a:solidFill>
                <a:effectLst>
                  <a:outerShdw blurRad="38100" dist="38100" dir="2700000" algn="tl">
                    <a:srgbClr val="000000"/>
                  </a:outerShdw>
                </a:effectLst>
                <a:latin typeface="Calibri" pitchFamily="34" charset="0"/>
              </a:rPr>
              <a:t>The greater the value of </a:t>
            </a:r>
            <a:r>
              <a:rPr lang="en-GB" sz="2800" i="1" dirty="0">
                <a:solidFill>
                  <a:srgbClr val="FFFF00"/>
                </a:solidFill>
                <a:effectLst>
                  <a:outerShdw blurRad="38100" dist="38100" dir="2700000" algn="tl">
                    <a:srgbClr val="000000"/>
                  </a:outerShdw>
                </a:effectLst>
                <a:latin typeface="Calibri" pitchFamily="34" charset="0"/>
              </a:rPr>
              <a:t>r</a:t>
            </a:r>
            <a:r>
              <a:rPr lang="en-GB" sz="2800" dirty="0">
                <a:solidFill>
                  <a:srgbClr val="FFFF00"/>
                </a:solidFill>
                <a:effectLst>
                  <a:outerShdw blurRad="38100" dist="38100" dir="2700000" algn="tl">
                    <a:srgbClr val="000000"/>
                  </a:outerShdw>
                </a:effectLst>
                <a:latin typeface="Calibri" pitchFamily="34" charset="0"/>
              </a:rPr>
              <a:t>, the greater the curvature. Only in the special case were r = 1 is the line straight.</a:t>
            </a:r>
          </a:p>
        </p:txBody>
      </p:sp>
      <p:pic>
        <p:nvPicPr>
          <p:cNvPr id="95238" name="Picture 6"/>
          <p:cNvPicPr>
            <a:picLocks noChangeAspect="1" noChangeArrowheads="1"/>
          </p:cNvPicPr>
          <p:nvPr/>
        </p:nvPicPr>
        <p:blipFill>
          <a:blip r:embed="rId3" cstate="print"/>
          <a:srcRect l="18192" t="4062" r="4240" b="17093"/>
          <a:stretch>
            <a:fillRect/>
          </a:stretch>
        </p:blipFill>
        <p:spPr bwMode="auto">
          <a:xfrm>
            <a:off x="4451350" y="1758950"/>
            <a:ext cx="4413250" cy="4159250"/>
          </a:xfrm>
          <a:prstGeom prst="rect">
            <a:avLst/>
          </a:prstGeom>
          <a:noFill/>
          <a:ln w="9525" algn="ctr">
            <a:noFill/>
            <a:miter lim="800000"/>
            <a:headEnd/>
            <a:tailEnd/>
          </a:ln>
        </p:spPr>
      </p:pic>
      <p:sp>
        <p:nvSpPr>
          <p:cNvPr id="1051655" name="Line 7"/>
          <p:cNvSpPr>
            <a:spLocks noChangeShapeType="1"/>
          </p:cNvSpPr>
          <p:nvPr/>
        </p:nvSpPr>
        <p:spPr bwMode="auto">
          <a:xfrm>
            <a:off x="4962525" y="2030413"/>
            <a:ext cx="3522663" cy="3389312"/>
          </a:xfrm>
          <a:prstGeom prst="line">
            <a:avLst/>
          </a:prstGeom>
          <a:noFill/>
          <a:ln w="38100">
            <a:solidFill>
              <a:srgbClr val="FF0000"/>
            </a:solidFill>
            <a:round/>
            <a:headEnd/>
            <a:tailEnd/>
          </a:ln>
          <a:effectLst/>
        </p:spPr>
        <p:txBody>
          <a:bodyPr anchor="ctr"/>
          <a:lstStyle/>
          <a:p>
            <a:pPr>
              <a:defRPr/>
            </a:pPr>
            <a:endParaRPr lang="it-IT">
              <a:latin typeface="Calibri" pitchFamily="34" charset="0"/>
            </a:endParaRPr>
          </a:p>
        </p:txBody>
      </p:sp>
      <p:sp>
        <p:nvSpPr>
          <p:cNvPr id="1051656" name="Freeform 8"/>
          <p:cNvSpPr>
            <a:spLocks/>
          </p:cNvSpPr>
          <p:nvPr/>
        </p:nvSpPr>
        <p:spPr bwMode="auto">
          <a:xfrm>
            <a:off x="4962525" y="2017713"/>
            <a:ext cx="3508375" cy="3414712"/>
          </a:xfrm>
          <a:custGeom>
            <a:avLst/>
            <a:gdLst/>
            <a:ahLst/>
            <a:cxnLst>
              <a:cxn ang="0">
                <a:pos x="0" y="0"/>
              </a:cxn>
              <a:cxn ang="0">
                <a:pos x="669" y="381"/>
              </a:cxn>
              <a:cxn ang="0">
                <a:pos x="1389" y="974"/>
              </a:cxn>
              <a:cxn ang="0">
                <a:pos x="1838" y="1507"/>
              </a:cxn>
              <a:cxn ang="0">
                <a:pos x="2210" y="2151"/>
              </a:cxn>
            </a:cxnLst>
            <a:rect l="0" t="0" r="r" b="b"/>
            <a:pathLst>
              <a:path w="2210" h="2151">
                <a:moveTo>
                  <a:pt x="0" y="0"/>
                </a:moveTo>
                <a:cubicBezTo>
                  <a:pt x="219" y="109"/>
                  <a:pt x="438" y="219"/>
                  <a:pt x="669" y="381"/>
                </a:cubicBezTo>
                <a:cubicBezTo>
                  <a:pt x="900" y="543"/>
                  <a:pt x="1194" y="786"/>
                  <a:pt x="1389" y="974"/>
                </a:cubicBezTo>
                <a:cubicBezTo>
                  <a:pt x="1584" y="1162"/>
                  <a:pt x="1701" y="1311"/>
                  <a:pt x="1838" y="1507"/>
                </a:cubicBezTo>
                <a:cubicBezTo>
                  <a:pt x="1975" y="1703"/>
                  <a:pt x="2092" y="1927"/>
                  <a:pt x="2210" y="2151"/>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51657" name="Freeform 9"/>
          <p:cNvSpPr>
            <a:spLocks/>
          </p:cNvSpPr>
          <p:nvPr/>
        </p:nvSpPr>
        <p:spPr bwMode="auto">
          <a:xfrm>
            <a:off x="4962525" y="2030413"/>
            <a:ext cx="3495675" cy="3416300"/>
          </a:xfrm>
          <a:custGeom>
            <a:avLst/>
            <a:gdLst/>
            <a:ahLst/>
            <a:cxnLst>
              <a:cxn ang="0">
                <a:pos x="0" y="0"/>
              </a:cxn>
              <a:cxn ang="0">
                <a:pos x="262" y="508"/>
              </a:cxn>
              <a:cxn ang="0">
                <a:pos x="652" y="983"/>
              </a:cxn>
              <a:cxn ang="0">
                <a:pos x="1058" y="1389"/>
              </a:cxn>
              <a:cxn ang="0">
                <a:pos x="1541" y="1770"/>
              </a:cxn>
              <a:cxn ang="0">
                <a:pos x="2202" y="2152"/>
              </a:cxn>
            </a:cxnLst>
            <a:rect l="0" t="0" r="r" b="b"/>
            <a:pathLst>
              <a:path w="2202" h="2152">
                <a:moveTo>
                  <a:pt x="0" y="0"/>
                </a:moveTo>
                <a:cubicBezTo>
                  <a:pt x="76" y="172"/>
                  <a:pt x="153" y="344"/>
                  <a:pt x="262" y="508"/>
                </a:cubicBezTo>
                <a:cubicBezTo>
                  <a:pt x="371" y="672"/>
                  <a:pt x="519" y="836"/>
                  <a:pt x="652" y="983"/>
                </a:cubicBezTo>
                <a:cubicBezTo>
                  <a:pt x="785" y="1130"/>
                  <a:pt x="910" y="1258"/>
                  <a:pt x="1058" y="1389"/>
                </a:cubicBezTo>
                <a:cubicBezTo>
                  <a:pt x="1206" y="1520"/>
                  <a:pt x="1350" y="1643"/>
                  <a:pt x="1541" y="1770"/>
                </a:cubicBezTo>
                <a:cubicBezTo>
                  <a:pt x="1732" y="1897"/>
                  <a:pt x="1967" y="2024"/>
                  <a:pt x="2202" y="2152"/>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51658" name="Freeform 10"/>
          <p:cNvSpPr>
            <a:spLocks/>
          </p:cNvSpPr>
          <p:nvPr/>
        </p:nvSpPr>
        <p:spPr bwMode="auto">
          <a:xfrm>
            <a:off x="4975225" y="2030413"/>
            <a:ext cx="3470275" cy="3402012"/>
          </a:xfrm>
          <a:custGeom>
            <a:avLst/>
            <a:gdLst/>
            <a:ahLst/>
            <a:cxnLst>
              <a:cxn ang="0">
                <a:pos x="0" y="0"/>
              </a:cxn>
              <a:cxn ang="0">
                <a:pos x="720" y="51"/>
              </a:cxn>
              <a:cxn ang="0">
                <a:pos x="1364" y="271"/>
              </a:cxn>
              <a:cxn ang="0">
                <a:pos x="1830" y="745"/>
              </a:cxn>
              <a:cxn ang="0">
                <a:pos x="2126" y="1618"/>
              </a:cxn>
              <a:cxn ang="0">
                <a:pos x="2186" y="2143"/>
              </a:cxn>
            </a:cxnLst>
            <a:rect l="0" t="0" r="r" b="b"/>
            <a:pathLst>
              <a:path w="2186" h="2143">
                <a:moveTo>
                  <a:pt x="0" y="0"/>
                </a:moveTo>
                <a:cubicBezTo>
                  <a:pt x="246" y="3"/>
                  <a:pt x="493" y="6"/>
                  <a:pt x="720" y="51"/>
                </a:cubicBezTo>
                <a:cubicBezTo>
                  <a:pt x="947" y="96"/>
                  <a:pt x="1179" y="155"/>
                  <a:pt x="1364" y="271"/>
                </a:cubicBezTo>
                <a:cubicBezTo>
                  <a:pt x="1549" y="387"/>
                  <a:pt x="1703" y="521"/>
                  <a:pt x="1830" y="745"/>
                </a:cubicBezTo>
                <a:cubicBezTo>
                  <a:pt x="1957" y="969"/>
                  <a:pt x="2067" y="1385"/>
                  <a:pt x="2126" y="1618"/>
                </a:cubicBezTo>
                <a:cubicBezTo>
                  <a:pt x="2185" y="1851"/>
                  <a:pt x="2185" y="1997"/>
                  <a:pt x="2186" y="2143"/>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51659" name="Freeform 11"/>
          <p:cNvSpPr>
            <a:spLocks/>
          </p:cNvSpPr>
          <p:nvPr/>
        </p:nvSpPr>
        <p:spPr bwMode="auto">
          <a:xfrm>
            <a:off x="4975225" y="2030413"/>
            <a:ext cx="3495675" cy="3416300"/>
          </a:xfrm>
          <a:custGeom>
            <a:avLst/>
            <a:gdLst/>
            <a:ahLst/>
            <a:cxnLst>
              <a:cxn ang="0">
                <a:pos x="0" y="0"/>
              </a:cxn>
              <a:cxn ang="0">
                <a:pos x="59" y="491"/>
              </a:cxn>
              <a:cxn ang="0">
                <a:pos x="178" y="1000"/>
              </a:cxn>
              <a:cxn ang="0">
                <a:pos x="415" y="1474"/>
              </a:cxn>
              <a:cxn ang="0">
                <a:pos x="712" y="1770"/>
              </a:cxn>
              <a:cxn ang="0">
                <a:pos x="1042" y="1957"/>
              </a:cxn>
              <a:cxn ang="0">
                <a:pos x="1423" y="2067"/>
              </a:cxn>
              <a:cxn ang="0">
                <a:pos x="2202" y="2152"/>
              </a:cxn>
            </a:cxnLst>
            <a:rect l="0" t="0" r="r" b="b"/>
            <a:pathLst>
              <a:path w="2202" h="2152">
                <a:moveTo>
                  <a:pt x="0" y="0"/>
                </a:moveTo>
                <a:cubicBezTo>
                  <a:pt x="14" y="162"/>
                  <a:pt x="29" y="324"/>
                  <a:pt x="59" y="491"/>
                </a:cubicBezTo>
                <a:cubicBezTo>
                  <a:pt x="89" y="658"/>
                  <a:pt x="119" y="836"/>
                  <a:pt x="178" y="1000"/>
                </a:cubicBezTo>
                <a:cubicBezTo>
                  <a:pt x="237" y="1164"/>
                  <a:pt x="326" y="1346"/>
                  <a:pt x="415" y="1474"/>
                </a:cubicBezTo>
                <a:cubicBezTo>
                  <a:pt x="504" y="1602"/>
                  <a:pt x="608" y="1690"/>
                  <a:pt x="712" y="1770"/>
                </a:cubicBezTo>
                <a:cubicBezTo>
                  <a:pt x="816" y="1850"/>
                  <a:pt x="924" y="1908"/>
                  <a:pt x="1042" y="1957"/>
                </a:cubicBezTo>
                <a:cubicBezTo>
                  <a:pt x="1160" y="2006"/>
                  <a:pt x="1230" y="2034"/>
                  <a:pt x="1423" y="2067"/>
                </a:cubicBezTo>
                <a:cubicBezTo>
                  <a:pt x="1616" y="2100"/>
                  <a:pt x="1909" y="2126"/>
                  <a:pt x="2202" y="2152"/>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51660" name="Freeform 12"/>
          <p:cNvSpPr>
            <a:spLocks/>
          </p:cNvSpPr>
          <p:nvPr/>
        </p:nvSpPr>
        <p:spPr bwMode="auto">
          <a:xfrm>
            <a:off x="4975225" y="2027238"/>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51661" name="Freeform 13"/>
          <p:cNvSpPr>
            <a:spLocks/>
          </p:cNvSpPr>
          <p:nvPr/>
        </p:nvSpPr>
        <p:spPr bwMode="auto">
          <a:xfrm>
            <a:off x="4975225" y="2017713"/>
            <a:ext cx="3509963"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51662" name="Text Box 14"/>
          <p:cNvSpPr txBox="1">
            <a:spLocks noChangeArrowheads="1"/>
          </p:cNvSpPr>
          <p:nvPr/>
        </p:nvSpPr>
        <p:spPr bwMode="auto">
          <a:xfrm rot="16200000">
            <a:off x="3136901" y="3529012"/>
            <a:ext cx="2366962"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143</a:t>
            </a:r>
            <a:r>
              <a:rPr lang="en-GB" sz="2800">
                <a:solidFill>
                  <a:schemeClr val="tx1"/>
                </a:solidFill>
                <a:effectLst>
                  <a:outerShdw blurRad="38100" dist="38100" dir="2700000" algn="tl">
                    <a:srgbClr val="FFFFFF"/>
                  </a:outerShdw>
                </a:effectLst>
                <a:latin typeface="Calibri" pitchFamily="34" charset="0"/>
              </a:rPr>
              <a:t>Nd/</a:t>
            </a:r>
            <a:r>
              <a:rPr lang="en-GB" sz="2800" baseline="30000">
                <a:solidFill>
                  <a:schemeClr val="tx1"/>
                </a:solidFill>
                <a:effectLst>
                  <a:outerShdw blurRad="38100" dist="38100" dir="2700000" algn="tl">
                    <a:srgbClr val="FFFFFF"/>
                  </a:outerShdw>
                </a:effectLst>
                <a:latin typeface="Calibri" pitchFamily="34" charset="0"/>
              </a:rPr>
              <a:t>144</a:t>
            </a:r>
            <a:r>
              <a:rPr lang="en-GB" sz="2800">
                <a:solidFill>
                  <a:schemeClr val="tx1"/>
                </a:solidFill>
                <a:effectLst>
                  <a:outerShdw blurRad="38100" dist="38100" dir="2700000" algn="tl">
                    <a:srgbClr val="FFFFFF"/>
                  </a:outerShdw>
                </a:effectLst>
                <a:latin typeface="Calibri" pitchFamily="34" charset="0"/>
              </a:rPr>
              <a:t>Nd</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1051663" name="Text Box 15"/>
          <p:cNvSpPr txBox="1">
            <a:spLocks noChangeArrowheads="1"/>
          </p:cNvSpPr>
          <p:nvPr/>
        </p:nvSpPr>
        <p:spPr bwMode="auto">
          <a:xfrm>
            <a:off x="5905500" y="5842000"/>
            <a:ext cx="2071688"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87</a:t>
            </a:r>
            <a:r>
              <a:rPr lang="en-GB" sz="2800">
                <a:solidFill>
                  <a:schemeClr val="tx1"/>
                </a:solidFill>
                <a:effectLst>
                  <a:outerShdw blurRad="38100" dist="38100" dir="2700000" algn="tl">
                    <a:srgbClr val="FFFFFF"/>
                  </a:outerShdw>
                </a:effectLst>
                <a:latin typeface="Calibri" pitchFamily="34" charset="0"/>
              </a:rPr>
              <a:t>Sr/</a:t>
            </a:r>
            <a:r>
              <a:rPr lang="en-GB" sz="2800" baseline="30000">
                <a:solidFill>
                  <a:schemeClr val="tx1"/>
                </a:solidFill>
                <a:effectLst>
                  <a:outerShdw blurRad="38100" dist="38100" dir="2700000" algn="tl">
                    <a:srgbClr val="FFFFFF"/>
                  </a:outerShdw>
                </a:effectLst>
                <a:latin typeface="Calibri" pitchFamily="34" charset="0"/>
              </a:rPr>
              <a:t>86</a:t>
            </a:r>
            <a:r>
              <a:rPr lang="en-GB" sz="2800">
                <a:solidFill>
                  <a:schemeClr val="tx1"/>
                </a:solidFill>
                <a:effectLst>
                  <a:outerShdw blurRad="38100" dist="38100" dir="2700000" algn="tl">
                    <a:srgbClr val="FFFFFF"/>
                  </a:outerShdw>
                </a:effectLst>
                <a:latin typeface="Calibri" pitchFamily="34" charset="0"/>
              </a:rPr>
              <a:t>Sr</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1051664" name="AutoShape 16"/>
          <p:cNvSpPr>
            <a:spLocks noChangeArrowheads="1"/>
          </p:cNvSpPr>
          <p:nvPr/>
        </p:nvSpPr>
        <p:spPr bwMode="auto">
          <a:xfrm>
            <a:off x="4716463" y="1814513"/>
            <a:ext cx="444500" cy="484187"/>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51665" name="AutoShape 17"/>
          <p:cNvSpPr>
            <a:spLocks noChangeArrowheads="1"/>
          </p:cNvSpPr>
          <p:nvPr/>
        </p:nvSpPr>
        <p:spPr bwMode="auto">
          <a:xfrm>
            <a:off x="8264525" y="5189538"/>
            <a:ext cx="444500" cy="484187"/>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5250" name="Text Box 18"/>
          <p:cNvSpPr txBox="1">
            <a:spLocks noChangeArrowheads="1"/>
          </p:cNvSpPr>
          <p:nvPr/>
        </p:nvSpPr>
        <p:spPr bwMode="auto">
          <a:xfrm>
            <a:off x="5008563" y="1624013"/>
            <a:ext cx="401637" cy="519112"/>
          </a:xfrm>
          <a:prstGeom prst="rect">
            <a:avLst/>
          </a:prstGeom>
          <a:noFill/>
          <a:ln w="9525" algn="ctr">
            <a:noFill/>
            <a:miter lim="800000"/>
            <a:headEnd/>
            <a:tailEnd/>
          </a:ln>
        </p:spPr>
        <p:txBody>
          <a:bodyPr>
            <a:spAutoFit/>
          </a:bodyPr>
          <a:lstStyle/>
          <a:p>
            <a:pPr algn="l"/>
            <a:r>
              <a:rPr lang="it-IT" sz="2800" b="1">
                <a:solidFill>
                  <a:schemeClr val="tx1"/>
                </a:solidFill>
                <a:effectLst/>
                <a:latin typeface="Calibri" pitchFamily="34" charset="0"/>
              </a:rPr>
              <a:t>1</a:t>
            </a:r>
          </a:p>
        </p:txBody>
      </p:sp>
      <p:sp>
        <p:nvSpPr>
          <p:cNvPr id="95251" name="Text Box 19"/>
          <p:cNvSpPr txBox="1">
            <a:spLocks noChangeArrowheads="1"/>
          </p:cNvSpPr>
          <p:nvPr/>
        </p:nvSpPr>
        <p:spPr bwMode="auto">
          <a:xfrm>
            <a:off x="8486775" y="4967288"/>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1051668" name="Text Box 20"/>
          <p:cNvSpPr txBox="1">
            <a:spLocks noChangeArrowheads="1"/>
          </p:cNvSpPr>
          <p:nvPr/>
        </p:nvSpPr>
        <p:spPr bwMode="auto">
          <a:xfrm>
            <a:off x="0" y="2227263"/>
            <a:ext cx="3844926" cy="335476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Since the amounts of </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 and </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are proportional to total Nd and Sr respectively, </a:t>
            </a:r>
            <a:r>
              <a:rPr lang="en-GB" sz="2800" i="1" dirty="0">
                <a:solidFill>
                  <a:schemeClr val="bg1"/>
                </a:solidFill>
                <a:effectLst>
                  <a:outerShdw blurRad="38100" dist="38100" dir="2700000" algn="tl">
                    <a:srgbClr val="000000"/>
                  </a:outerShdw>
                </a:effectLst>
                <a:latin typeface="Calibri" pitchFamily="34" charset="0"/>
              </a:rPr>
              <a:t>r </a:t>
            </a:r>
            <a:r>
              <a:rPr lang="en-GB" sz="2800" dirty="0">
                <a:solidFill>
                  <a:schemeClr val="bg1"/>
                </a:solidFill>
                <a:effectLst>
                  <a:outerShdw blurRad="38100" dist="38100" dir="2700000" algn="tl">
                    <a:srgbClr val="000000"/>
                  </a:outerShdw>
                </a:effectLst>
                <a:latin typeface="Calibri" pitchFamily="34" charset="0"/>
              </a:rPr>
              <a:t>is approximated by: Nd</a:t>
            </a:r>
            <a:r>
              <a:rPr lang="en-GB" sz="2800" baseline="-25000" dirty="0">
                <a:solidFill>
                  <a:schemeClr val="bg1"/>
                </a:solidFill>
                <a:effectLst>
                  <a:outerShdw blurRad="38100" dist="38100" dir="2700000" algn="tl">
                    <a:srgbClr val="000000"/>
                  </a:outerShdw>
                </a:effectLst>
                <a:latin typeface="Calibri" pitchFamily="34" charset="0"/>
              </a:rPr>
              <a:t>1</a:t>
            </a:r>
            <a:r>
              <a:rPr lang="en-GB" sz="2800" dirty="0">
                <a:solidFill>
                  <a:schemeClr val="bg1"/>
                </a:solidFill>
                <a:effectLst>
                  <a:outerShdw blurRad="38100" dist="38100" dir="2700000" algn="tl">
                    <a:srgbClr val="000000"/>
                  </a:outerShdw>
                </a:effectLst>
                <a:latin typeface="Calibri" pitchFamily="34" charset="0"/>
              </a:rPr>
              <a:t>Sr</a:t>
            </a:r>
            <a:r>
              <a:rPr lang="en-GB" sz="2800" baseline="-25000" dirty="0">
                <a:solidFill>
                  <a:schemeClr val="bg1"/>
                </a:solidFill>
                <a:effectLst>
                  <a:outerShdw blurRad="38100" dist="38100" dir="2700000" algn="tl">
                    <a:srgbClr val="000000"/>
                  </a:outerShdw>
                </a:effectLst>
                <a:latin typeface="Calibri" pitchFamily="34" charset="0"/>
              </a:rPr>
              <a:t>2</a:t>
            </a:r>
            <a:r>
              <a:rPr lang="en-GB" sz="2800" dirty="0">
                <a:solidFill>
                  <a:schemeClr val="bg1"/>
                </a:solidFill>
                <a:effectLst>
                  <a:outerShdw blurRad="38100" dist="38100" dir="2700000" algn="tl">
                    <a:srgbClr val="000000"/>
                  </a:outerShdw>
                </a:effectLst>
                <a:latin typeface="Calibri" pitchFamily="34" charset="0"/>
              </a:rPr>
              <a:t>/Nd</a:t>
            </a:r>
            <a:r>
              <a:rPr lang="en-GB" sz="2800" baseline="-25000" dirty="0">
                <a:solidFill>
                  <a:schemeClr val="bg1"/>
                </a:solidFill>
                <a:effectLst>
                  <a:outerShdw blurRad="38100" dist="38100" dir="2700000" algn="tl">
                    <a:srgbClr val="000000"/>
                  </a:outerShdw>
                </a:effectLst>
                <a:latin typeface="Calibri" pitchFamily="34" charset="0"/>
              </a:rPr>
              <a:t>2</a:t>
            </a:r>
            <a:r>
              <a:rPr lang="en-GB" sz="2800" dirty="0">
                <a:solidFill>
                  <a:schemeClr val="bg1"/>
                </a:solidFill>
                <a:effectLst>
                  <a:outerShdw blurRad="38100" dist="38100" dir="2700000" algn="tl">
                    <a:srgbClr val="000000"/>
                  </a:outerShdw>
                </a:effectLst>
                <a:latin typeface="Calibri" pitchFamily="34" charset="0"/>
              </a:rPr>
              <a:t>Sr</a:t>
            </a:r>
            <a:r>
              <a:rPr lang="en-GB" sz="2800" baseline="-25000" dirty="0">
                <a:solidFill>
                  <a:schemeClr val="bg1"/>
                </a:solidFill>
                <a:effectLst>
                  <a:outerShdw blurRad="38100" dist="38100" dir="2700000" algn="tl">
                    <a:srgbClr val="000000"/>
                  </a:outerShdw>
                </a:effectLst>
                <a:latin typeface="Calibri" pitchFamily="34" charset="0"/>
              </a:rPr>
              <a:t>1</a:t>
            </a:r>
          </a:p>
          <a:p>
            <a:pPr algn="l">
              <a:defRPr/>
            </a:pPr>
            <a:endParaRPr lang="en-GB" sz="1600" dirty="0" smtClean="0">
              <a:solidFill>
                <a:schemeClr val="bg1"/>
              </a:solidFill>
              <a:effectLst>
                <a:outerShdw blurRad="38100" dist="38100" dir="2700000" algn="tl">
                  <a:srgbClr val="000000"/>
                </a:outerShdw>
              </a:effectLst>
              <a:latin typeface="Calibri" pitchFamily="34" charset="0"/>
            </a:endParaRPr>
          </a:p>
          <a:p>
            <a:pPr algn="l">
              <a:defRPr/>
            </a:pPr>
            <a:r>
              <a:rPr lang="en-GB" sz="2800" dirty="0" smtClean="0">
                <a:solidFill>
                  <a:srgbClr val="FFFF00"/>
                </a:solidFill>
                <a:effectLst>
                  <a:outerShdw blurRad="38100" dist="38100" dir="2700000" algn="tl">
                    <a:srgbClr val="000000"/>
                  </a:outerShdw>
                </a:effectLst>
                <a:latin typeface="Calibri" pitchFamily="34" charset="0"/>
              </a:rPr>
              <a:t>i.e</a:t>
            </a:r>
            <a:r>
              <a:rPr lang="en-GB" sz="2800" dirty="0">
                <a:solidFill>
                  <a:srgbClr val="FFFF00"/>
                </a:solidFill>
                <a:effectLst>
                  <a:outerShdw blurRad="38100" dist="38100" dir="2700000" algn="tl">
                    <a:srgbClr val="000000"/>
                  </a:outerShdw>
                </a:effectLst>
                <a:latin typeface="Calibri" pitchFamily="34" charset="0"/>
              </a:rPr>
              <a:t>.:</a:t>
            </a:r>
            <a:endParaRPr lang="en-GB" sz="2800" baseline="-25000" dirty="0">
              <a:solidFill>
                <a:srgbClr val="FFFF00"/>
              </a:solidFill>
              <a:effectLst>
                <a:outerShdw blurRad="38100" dist="38100" dir="2700000" algn="tl">
                  <a:srgbClr val="000000"/>
                </a:outerShdw>
              </a:effectLst>
              <a:latin typeface="Calibri" pitchFamily="34" charset="0"/>
            </a:endParaRPr>
          </a:p>
        </p:txBody>
      </p:sp>
      <p:sp>
        <p:nvSpPr>
          <p:cNvPr id="1051669" name="Text Box 21"/>
          <p:cNvSpPr txBox="1">
            <a:spLocks noChangeArrowheads="1"/>
          </p:cNvSpPr>
          <p:nvPr/>
        </p:nvSpPr>
        <p:spPr bwMode="auto">
          <a:xfrm>
            <a:off x="0" y="5818187"/>
            <a:ext cx="4060825" cy="492443"/>
          </a:xfrm>
          <a:prstGeom prst="rect">
            <a:avLst/>
          </a:prstGeom>
          <a:noFill/>
          <a:ln w="9525" algn="ctr">
            <a:noFill/>
            <a:miter lim="800000"/>
            <a:headEnd/>
            <a:tailEnd/>
          </a:ln>
          <a:effectLst/>
        </p:spPr>
        <p:txBody>
          <a:bodyPr wrap="square">
            <a:spAutoFit/>
          </a:bodyPr>
          <a:lstStyle/>
          <a:p>
            <a:pPr algn="l">
              <a:defRPr/>
            </a:pP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Mantle</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a:solidFill>
                  <a:schemeClr val="bg1"/>
                </a:solidFill>
                <a:effectLst>
                  <a:outerShdw blurRad="38100" dist="38100" dir="2700000" algn="tl">
                    <a:srgbClr val="000000"/>
                  </a:outerShdw>
                </a:effectLst>
                <a:latin typeface="Calibri" pitchFamily="34" charset="0"/>
              </a:rPr>
              <a:t>/</a:t>
            </a: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Mantle</a:t>
            </a:r>
            <a:endParaRPr lang="en-GB" sz="2600" baseline="-250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51668"/>
                                        </p:tgtEl>
                                        <p:attrNameLst>
                                          <p:attrName>style.visibility</p:attrName>
                                        </p:attrNameLst>
                                      </p:cBhvr>
                                      <p:to>
                                        <p:strVal val="visible"/>
                                      </p:to>
                                    </p:set>
                                    <p:animEffect transition="in" filter="fade">
                                      <p:cBhvr>
                                        <p:cTn id="7" dur="500"/>
                                        <p:tgtEl>
                                          <p:spTgt spid="105166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1669"/>
                                        </p:tgtEl>
                                        <p:attrNameLst>
                                          <p:attrName>style.visibility</p:attrName>
                                        </p:attrNameLst>
                                      </p:cBhvr>
                                      <p:to>
                                        <p:strVal val="visible"/>
                                      </p:to>
                                    </p:set>
                                    <p:animEffect transition="in" filter="fade">
                                      <p:cBhvr>
                                        <p:cTn id="12" dur="500"/>
                                        <p:tgtEl>
                                          <p:spTgt spid="10516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1668" grpId="0"/>
      <p:bldP spid="1051669" grpId="0"/>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2115" name="Rectangle 3"/>
          <p:cNvSpPr>
            <a:spLocks noChangeArrowheads="1"/>
          </p:cNvSpPr>
          <p:nvPr/>
        </p:nvSpPr>
        <p:spPr bwMode="auto">
          <a:xfrm>
            <a:off x="3846513" y="1654175"/>
            <a:ext cx="5081587" cy="4746625"/>
          </a:xfrm>
          <a:prstGeom prst="rect">
            <a:avLst/>
          </a:prstGeom>
          <a:solidFill>
            <a:schemeClr val="bg1"/>
          </a:solidFill>
          <a:ln w="1905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42116"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42117" name="Text Box 5"/>
          <p:cNvSpPr txBox="1">
            <a:spLocks noChangeArrowheads="1"/>
          </p:cNvSpPr>
          <p:nvPr/>
        </p:nvSpPr>
        <p:spPr bwMode="auto">
          <a:xfrm>
            <a:off x="371475" y="601663"/>
            <a:ext cx="8401050" cy="1282700"/>
          </a:xfrm>
          <a:prstGeom prst="rect">
            <a:avLst/>
          </a:prstGeom>
          <a:noFill/>
          <a:ln w="9525" algn="ctr">
            <a:noFill/>
            <a:miter lim="800000"/>
            <a:headEnd/>
            <a:tailEnd/>
          </a:ln>
          <a:effectLst/>
        </p:spPr>
        <p:txBody>
          <a:bodyPr wrap="square">
            <a:spAutoFit/>
          </a:bodyPr>
          <a:lstStyle/>
          <a:p>
            <a:pPr algn="l">
              <a:defRPr/>
            </a:pPr>
            <a:r>
              <a:rPr lang="en-GB" sz="2600" dirty="0">
                <a:solidFill>
                  <a:srgbClr val="FFFF00"/>
                </a:solidFill>
                <a:effectLst>
                  <a:outerShdw blurRad="38100" dist="38100" dir="2700000" algn="tl">
                    <a:srgbClr val="000000"/>
                  </a:outerShdw>
                </a:effectLst>
                <a:latin typeface="Calibri" pitchFamily="34" charset="0"/>
              </a:rPr>
              <a:t>A mantle end-member (1) with much Nd and low Sr will interact with a crust with a lower Nd/Sr (i.e., higher Sr) (2) following the line:</a:t>
            </a:r>
          </a:p>
        </p:txBody>
      </p:sp>
      <p:pic>
        <p:nvPicPr>
          <p:cNvPr id="96262" name="Picture 6"/>
          <p:cNvPicPr>
            <a:picLocks noChangeAspect="1" noChangeArrowheads="1"/>
          </p:cNvPicPr>
          <p:nvPr/>
        </p:nvPicPr>
        <p:blipFill>
          <a:blip r:embed="rId3" cstate="print"/>
          <a:srcRect l="18192" t="4062" r="4240" b="17093"/>
          <a:stretch>
            <a:fillRect/>
          </a:stretch>
        </p:blipFill>
        <p:spPr bwMode="auto">
          <a:xfrm>
            <a:off x="4451350" y="1758950"/>
            <a:ext cx="4413250" cy="4159250"/>
          </a:xfrm>
          <a:prstGeom prst="rect">
            <a:avLst/>
          </a:prstGeom>
          <a:noFill/>
          <a:ln w="9525" algn="ctr">
            <a:noFill/>
            <a:miter lim="800000"/>
            <a:headEnd/>
            <a:tailEnd/>
          </a:ln>
        </p:spPr>
      </p:pic>
      <p:sp>
        <p:nvSpPr>
          <p:cNvPr id="1242119" name="Line 7"/>
          <p:cNvSpPr>
            <a:spLocks noChangeShapeType="1"/>
          </p:cNvSpPr>
          <p:nvPr/>
        </p:nvSpPr>
        <p:spPr bwMode="auto">
          <a:xfrm>
            <a:off x="4962525" y="2030413"/>
            <a:ext cx="3522663" cy="3389312"/>
          </a:xfrm>
          <a:prstGeom prst="line">
            <a:avLst/>
          </a:prstGeom>
          <a:noFill/>
          <a:ln w="38100">
            <a:solidFill>
              <a:srgbClr val="FF0000"/>
            </a:solidFill>
            <a:round/>
            <a:headEnd/>
            <a:tailEnd/>
          </a:ln>
          <a:effectLst/>
        </p:spPr>
        <p:txBody>
          <a:bodyPr anchor="ctr"/>
          <a:lstStyle/>
          <a:p>
            <a:pPr>
              <a:defRPr/>
            </a:pPr>
            <a:endParaRPr lang="it-IT">
              <a:latin typeface="Calibri" pitchFamily="34" charset="0"/>
            </a:endParaRPr>
          </a:p>
        </p:txBody>
      </p:sp>
      <p:sp>
        <p:nvSpPr>
          <p:cNvPr id="1242120" name="Freeform 8"/>
          <p:cNvSpPr>
            <a:spLocks/>
          </p:cNvSpPr>
          <p:nvPr/>
        </p:nvSpPr>
        <p:spPr bwMode="auto">
          <a:xfrm>
            <a:off x="4962525" y="2017713"/>
            <a:ext cx="3508375" cy="3414712"/>
          </a:xfrm>
          <a:custGeom>
            <a:avLst/>
            <a:gdLst/>
            <a:ahLst/>
            <a:cxnLst>
              <a:cxn ang="0">
                <a:pos x="0" y="0"/>
              </a:cxn>
              <a:cxn ang="0">
                <a:pos x="669" y="381"/>
              </a:cxn>
              <a:cxn ang="0">
                <a:pos x="1389" y="974"/>
              </a:cxn>
              <a:cxn ang="0">
                <a:pos x="1838" y="1507"/>
              </a:cxn>
              <a:cxn ang="0">
                <a:pos x="2210" y="2151"/>
              </a:cxn>
            </a:cxnLst>
            <a:rect l="0" t="0" r="r" b="b"/>
            <a:pathLst>
              <a:path w="2210" h="2151">
                <a:moveTo>
                  <a:pt x="0" y="0"/>
                </a:moveTo>
                <a:cubicBezTo>
                  <a:pt x="219" y="109"/>
                  <a:pt x="438" y="219"/>
                  <a:pt x="669" y="381"/>
                </a:cubicBezTo>
                <a:cubicBezTo>
                  <a:pt x="900" y="543"/>
                  <a:pt x="1194" y="786"/>
                  <a:pt x="1389" y="974"/>
                </a:cubicBezTo>
                <a:cubicBezTo>
                  <a:pt x="1584" y="1162"/>
                  <a:pt x="1701" y="1311"/>
                  <a:pt x="1838" y="1507"/>
                </a:cubicBezTo>
                <a:cubicBezTo>
                  <a:pt x="1975" y="1703"/>
                  <a:pt x="2092" y="1927"/>
                  <a:pt x="2210" y="2151"/>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242121" name="Freeform 9"/>
          <p:cNvSpPr>
            <a:spLocks/>
          </p:cNvSpPr>
          <p:nvPr/>
        </p:nvSpPr>
        <p:spPr bwMode="auto">
          <a:xfrm>
            <a:off x="4962525" y="2030413"/>
            <a:ext cx="3495675" cy="3416300"/>
          </a:xfrm>
          <a:custGeom>
            <a:avLst/>
            <a:gdLst/>
            <a:ahLst/>
            <a:cxnLst>
              <a:cxn ang="0">
                <a:pos x="0" y="0"/>
              </a:cxn>
              <a:cxn ang="0">
                <a:pos x="262" y="508"/>
              </a:cxn>
              <a:cxn ang="0">
                <a:pos x="652" y="983"/>
              </a:cxn>
              <a:cxn ang="0">
                <a:pos x="1058" y="1389"/>
              </a:cxn>
              <a:cxn ang="0">
                <a:pos x="1541" y="1770"/>
              </a:cxn>
              <a:cxn ang="0">
                <a:pos x="2202" y="2152"/>
              </a:cxn>
            </a:cxnLst>
            <a:rect l="0" t="0" r="r" b="b"/>
            <a:pathLst>
              <a:path w="2202" h="2152">
                <a:moveTo>
                  <a:pt x="0" y="0"/>
                </a:moveTo>
                <a:cubicBezTo>
                  <a:pt x="76" y="172"/>
                  <a:pt x="153" y="344"/>
                  <a:pt x="262" y="508"/>
                </a:cubicBezTo>
                <a:cubicBezTo>
                  <a:pt x="371" y="672"/>
                  <a:pt x="519" y="836"/>
                  <a:pt x="652" y="983"/>
                </a:cubicBezTo>
                <a:cubicBezTo>
                  <a:pt x="785" y="1130"/>
                  <a:pt x="910" y="1258"/>
                  <a:pt x="1058" y="1389"/>
                </a:cubicBezTo>
                <a:cubicBezTo>
                  <a:pt x="1206" y="1520"/>
                  <a:pt x="1350" y="1643"/>
                  <a:pt x="1541" y="1770"/>
                </a:cubicBezTo>
                <a:cubicBezTo>
                  <a:pt x="1732" y="1897"/>
                  <a:pt x="1967" y="2024"/>
                  <a:pt x="2202" y="2152"/>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242122" name="Freeform 10"/>
          <p:cNvSpPr>
            <a:spLocks/>
          </p:cNvSpPr>
          <p:nvPr/>
        </p:nvSpPr>
        <p:spPr bwMode="auto">
          <a:xfrm>
            <a:off x="4975225" y="2030413"/>
            <a:ext cx="3470275" cy="3402012"/>
          </a:xfrm>
          <a:custGeom>
            <a:avLst/>
            <a:gdLst/>
            <a:ahLst/>
            <a:cxnLst>
              <a:cxn ang="0">
                <a:pos x="0" y="0"/>
              </a:cxn>
              <a:cxn ang="0">
                <a:pos x="720" y="51"/>
              </a:cxn>
              <a:cxn ang="0">
                <a:pos x="1364" y="271"/>
              </a:cxn>
              <a:cxn ang="0">
                <a:pos x="1830" y="745"/>
              </a:cxn>
              <a:cxn ang="0">
                <a:pos x="2126" y="1618"/>
              </a:cxn>
              <a:cxn ang="0">
                <a:pos x="2186" y="2143"/>
              </a:cxn>
            </a:cxnLst>
            <a:rect l="0" t="0" r="r" b="b"/>
            <a:pathLst>
              <a:path w="2186" h="2143">
                <a:moveTo>
                  <a:pt x="0" y="0"/>
                </a:moveTo>
                <a:cubicBezTo>
                  <a:pt x="246" y="3"/>
                  <a:pt x="493" y="6"/>
                  <a:pt x="720" y="51"/>
                </a:cubicBezTo>
                <a:cubicBezTo>
                  <a:pt x="947" y="96"/>
                  <a:pt x="1179" y="155"/>
                  <a:pt x="1364" y="271"/>
                </a:cubicBezTo>
                <a:cubicBezTo>
                  <a:pt x="1549" y="387"/>
                  <a:pt x="1703" y="521"/>
                  <a:pt x="1830" y="745"/>
                </a:cubicBezTo>
                <a:cubicBezTo>
                  <a:pt x="1957" y="969"/>
                  <a:pt x="2067" y="1385"/>
                  <a:pt x="2126" y="1618"/>
                </a:cubicBezTo>
                <a:cubicBezTo>
                  <a:pt x="2185" y="1851"/>
                  <a:pt x="2185" y="1997"/>
                  <a:pt x="2186" y="2143"/>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242123" name="Freeform 11"/>
          <p:cNvSpPr>
            <a:spLocks/>
          </p:cNvSpPr>
          <p:nvPr/>
        </p:nvSpPr>
        <p:spPr bwMode="auto">
          <a:xfrm>
            <a:off x="4975225" y="2030413"/>
            <a:ext cx="3495675" cy="3416300"/>
          </a:xfrm>
          <a:custGeom>
            <a:avLst/>
            <a:gdLst/>
            <a:ahLst/>
            <a:cxnLst>
              <a:cxn ang="0">
                <a:pos x="0" y="0"/>
              </a:cxn>
              <a:cxn ang="0">
                <a:pos x="59" y="491"/>
              </a:cxn>
              <a:cxn ang="0">
                <a:pos x="178" y="1000"/>
              </a:cxn>
              <a:cxn ang="0">
                <a:pos x="415" y="1474"/>
              </a:cxn>
              <a:cxn ang="0">
                <a:pos x="712" y="1770"/>
              </a:cxn>
              <a:cxn ang="0">
                <a:pos x="1042" y="1957"/>
              </a:cxn>
              <a:cxn ang="0">
                <a:pos x="1423" y="2067"/>
              </a:cxn>
              <a:cxn ang="0">
                <a:pos x="2202" y="2152"/>
              </a:cxn>
            </a:cxnLst>
            <a:rect l="0" t="0" r="r" b="b"/>
            <a:pathLst>
              <a:path w="2202" h="2152">
                <a:moveTo>
                  <a:pt x="0" y="0"/>
                </a:moveTo>
                <a:cubicBezTo>
                  <a:pt x="14" y="162"/>
                  <a:pt x="29" y="324"/>
                  <a:pt x="59" y="491"/>
                </a:cubicBezTo>
                <a:cubicBezTo>
                  <a:pt x="89" y="658"/>
                  <a:pt x="119" y="836"/>
                  <a:pt x="178" y="1000"/>
                </a:cubicBezTo>
                <a:cubicBezTo>
                  <a:pt x="237" y="1164"/>
                  <a:pt x="326" y="1346"/>
                  <a:pt x="415" y="1474"/>
                </a:cubicBezTo>
                <a:cubicBezTo>
                  <a:pt x="504" y="1602"/>
                  <a:pt x="608" y="1690"/>
                  <a:pt x="712" y="1770"/>
                </a:cubicBezTo>
                <a:cubicBezTo>
                  <a:pt x="816" y="1850"/>
                  <a:pt x="924" y="1908"/>
                  <a:pt x="1042" y="1957"/>
                </a:cubicBezTo>
                <a:cubicBezTo>
                  <a:pt x="1160" y="2006"/>
                  <a:pt x="1230" y="2034"/>
                  <a:pt x="1423" y="2067"/>
                </a:cubicBezTo>
                <a:cubicBezTo>
                  <a:pt x="1616" y="2100"/>
                  <a:pt x="1909" y="2126"/>
                  <a:pt x="2202" y="2152"/>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242124" name="Freeform 12"/>
          <p:cNvSpPr>
            <a:spLocks/>
          </p:cNvSpPr>
          <p:nvPr/>
        </p:nvSpPr>
        <p:spPr bwMode="auto">
          <a:xfrm>
            <a:off x="4975225" y="2027238"/>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242125" name="Freeform 13"/>
          <p:cNvSpPr>
            <a:spLocks/>
          </p:cNvSpPr>
          <p:nvPr/>
        </p:nvSpPr>
        <p:spPr bwMode="auto">
          <a:xfrm>
            <a:off x="4975225" y="2017713"/>
            <a:ext cx="3509963"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242126" name="Text Box 14"/>
          <p:cNvSpPr txBox="1">
            <a:spLocks noChangeArrowheads="1"/>
          </p:cNvSpPr>
          <p:nvPr/>
        </p:nvSpPr>
        <p:spPr bwMode="auto">
          <a:xfrm rot="16200000">
            <a:off x="3136901" y="3529012"/>
            <a:ext cx="2366962"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143</a:t>
            </a:r>
            <a:r>
              <a:rPr lang="en-GB" sz="2800">
                <a:solidFill>
                  <a:schemeClr val="tx1"/>
                </a:solidFill>
                <a:effectLst>
                  <a:outerShdw blurRad="38100" dist="38100" dir="2700000" algn="tl">
                    <a:srgbClr val="FFFFFF"/>
                  </a:outerShdw>
                </a:effectLst>
                <a:latin typeface="Calibri" pitchFamily="34" charset="0"/>
              </a:rPr>
              <a:t>Nd/</a:t>
            </a:r>
            <a:r>
              <a:rPr lang="en-GB" sz="2800" baseline="30000">
                <a:solidFill>
                  <a:schemeClr val="tx1"/>
                </a:solidFill>
                <a:effectLst>
                  <a:outerShdw blurRad="38100" dist="38100" dir="2700000" algn="tl">
                    <a:srgbClr val="FFFFFF"/>
                  </a:outerShdw>
                </a:effectLst>
                <a:latin typeface="Calibri" pitchFamily="34" charset="0"/>
              </a:rPr>
              <a:t>144</a:t>
            </a:r>
            <a:r>
              <a:rPr lang="en-GB" sz="2800">
                <a:solidFill>
                  <a:schemeClr val="tx1"/>
                </a:solidFill>
                <a:effectLst>
                  <a:outerShdw blurRad="38100" dist="38100" dir="2700000" algn="tl">
                    <a:srgbClr val="FFFFFF"/>
                  </a:outerShdw>
                </a:effectLst>
                <a:latin typeface="Calibri" pitchFamily="34" charset="0"/>
              </a:rPr>
              <a:t>Nd</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1242127" name="Text Box 15"/>
          <p:cNvSpPr txBox="1">
            <a:spLocks noChangeArrowheads="1"/>
          </p:cNvSpPr>
          <p:nvPr/>
        </p:nvSpPr>
        <p:spPr bwMode="auto">
          <a:xfrm>
            <a:off x="5905500" y="5842000"/>
            <a:ext cx="2071688"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87</a:t>
            </a:r>
            <a:r>
              <a:rPr lang="en-GB" sz="2800">
                <a:solidFill>
                  <a:schemeClr val="tx1"/>
                </a:solidFill>
                <a:effectLst>
                  <a:outerShdw blurRad="38100" dist="38100" dir="2700000" algn="tl">
                    <a:srgbClr val="FFFFFF"/>
                  </a:outerShdw>
                </a:effectLst>
                <a:latin typeface="Calibri" pitchFamily="34" charset="0"/>
              </a:rPr>
              <a:t>Sr/</a:t>
            </a:r>
            <a:r>
              <a:rPr lang="en-GB" sz="2800" baseline="30000">
                <a:solidFill>
                  <a:schemeClr val="tx1"/>
                </a:solidFill>
                <a:effectLst>
                  <a:outerShdw blurRad="38100" dist="38100" dir="2700000" algn="tl">
                    <a:srgbClr val="FFFFFF"/>
                  </a:outerShdw>
                </a:effectLst>
                <a:latin typeface="Calibri" pitchFamily="34" charset="0"/>
              </a:rPr>
              <a:t>86</a:t>
            </a:r>
            <a:r>
              <a:rPr lang="en-GB" sz="2800">
                <a:solidFill>
                  <a:schemeClr val="tx1"/>
                </a:solidFill>
                <a:effectLst>
                  <a:outerShdw blurRad="38100" dist="38100" dir="2700000" algn="tl">
                    <a:srgbClr val="FFFFFF"/>
                  </a:outerShdw>
                </a:effectLst>
                <a:latin typeface="Calibri" pitchFamily="34" charset="0"/>
              </a:rPr>
              <a:t>Sr</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96272" name="Text Box 16"/>
          <p:cNvSpPr txBox="1">
            <a:spLocks noChangeArrowheads="1"/>
          </p:cNvSpPr>
          <p:nvPr/>
        </p:nvSpPr>
        <p:spPr bwMode="auto">
          <a:xfrm>
            <a:off x="5008563" y="1624013"/>
            <a:ext cx="401637" cy="519112"/>
          </a:xfrm>
          <a:prstGeom prst="rect">
            <a:avLst/>
          </a:prstGeom>
          <a:noFill/>
          <a:ln w="9525" algn="ctr">
            <a:noFill/>
            <a:miter lim="800000"/>
            <a:headEnd/>
            <a:tailEnd/>
          </a:ln>
        </p:spPr>
        <p:txBody>
          <a:bodyPr>
            <a:spAutoFit/>
          </a:bodyPr>
          <a:lstStyle/>
          <a:p>
            <a:pPr algn="l"/>
            <a:r>
              <a:rPr lang="it-IT" sz="2800" b="1">
                <a:solidFill>
                  <a:schemeClr val="tx1"/>
                </a:solidFill>
                <a:effectLst/>
                <a:latin typeface="Calibri" pitchFamily="34" charset="0"/>
              </a:rPr>
              <a:t>1</a:t>
            </a:r>
          </a:p>
        </p:txBody>
      </p:sp>
      <p:sp>
        <p:nvSpPr>
          <p:cNvPr id="1242130" name="Freeform 18"/>
          <p:cNvSpPr>
            <a:spLocks/>
          </p:cNvSpPr>
          <p:nvPr/>
        </p:nvSpPr>
        <p:spPr bwMode="auto">
          <a:xfrm>
            <a:off x="4976813" y="2028825"/>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chemeClr val="tx1"/>
            </a:solidFill>
            <a:prstDash val="dash"/>
            <a:round/>
            <a:headEnd/>
            <a:tailEnd/>
          </a:ln>
          <a:effectLst/>
        </p:spPr>
        <p:txBody>
          <a:bodyPr anchor="ctr"/>
          <a:lstStyle/>
          <a:p>
            <a:pPr>
              <a:defRPr/>
            </a:pPr>
            <a:endParaRPr lang="it-IT">
              <a:latin typeface="Calibri" pitchFamily="34" charset="0"/>
            </a:endParaRPr>
          </a:p>
        </p:txBody>
      </p:sp>
      <p:sp>
        <p:nvSpPr>
          <p:cNvPr id="1242131" name="Text Box 19"/>
          <p:cNvSpPr txBox="1">
            <a:spLocks noChangeArrowheads="1"/>
          </p:cNvSpPr>
          <p:nvPr/>
        </p:nvSpPr>
        <p:spPr bwMode="auto">
          <a:xfrm>
            <a:off x="0" y="2220913"/>
            <a:ext cx="3832225" cy="2246769"/>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A mantle with low Nd and much Sr will interact with a crust with higher Nd/Sr (i.e., lower Sr) following the line:</a:t>
            </a:r>
          </a:p>
        </p:txBody>
      </p:sp>
      <p:sp>
        <p:nvSpPr>
          <p:cNvPr id="1242132" name="Freeform 20"/>
          <p:cNvSpPr>
            <a:spLocks/>
          </p:cNvSpPr>
          <p:nvPr/>
        </p:nvSpPr>
        <p:spPr bwMode="auto">
          <a:xfrm>
            <a:off x="4976813" y="2005013"/>
            <a:ext cx="3509962"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chemeClr val="tx1"/>
            </a:solidFill>
            <a:prstDash val="dash"/>
            <a:round/>
            <a:headEnd/>
            <a:tailEnd/>
          </a:ln>
          <a:effectLst/>
        </p:spPr>
        <p:txBody>
          <a:bodyPr anchor="ctr"/>
          <a:lstStyle/>
          <a:p>
            <a:pPr>
              <a:defRPr/>
            </a:pPr>
            <a:endParaRPr lang="it-IT">
              <a:latin typeface="Calibri" pitchFamily="34" charset="0"/>
            </a:endParaRPr>
          </a:p>
        </p:txBody>
      </p:sp>
      <p:sp>
        <p:nvSpPr>
          <p:cNvPr id="1242133" name="AutoShape 21"/>
          <p:cNvSpPr>
            <a:spLocks noChangeArrowheads="1"/>
          </p:cNvSpPr>
          <p:nvPr/>
        </p:nvSpPr>
        <p:spPr bwMode="auto">
          <a:xfrm>
            <a:off x="4716463" y="1814513"/>
            <a:ext cx="444500" cy="484187"/>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42134" name="AutoShape 22"/>
          <p:cNvSpPr>
            <a:spLocks noChangeArrowheads="1"/>
          </p:cNvSpPr>
          <p:nvPr/>
        </p:nvSpPr>
        <p:spPr bwMode="auto">
          <a:xfrm>
            <a:off x="8264525" y="5189538"/>
            <a:ext cx="444500" cy="484187"/>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279" name="Text Box 23"/>
          <p:cNvSpPr txBox="1">
            <a:spLocks noChangeArrowheads="1"/>
          </p:cNvSpPr>
          <p:nvPr/>
        </p:nvSpPr>
        <p:spPr bwMode="auto">
          <a:xfrm>
            <a:off x="8486775" y="4967288"/>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23" name="Text Box 21"/>
          <p:cNvSpPr txBox="1">
            <a:spLocks noChangeArrowheads="1"/>
          </p:cNvSpPr>
          <p:nvPr/>
        </p:nvSpPr>
        <p:spPr bwMode="auto">
          <a:xfrm>
            <a:off x="0" y="5818187"/>
            <a:ext cx="4060825" cy="492443"/>
          </a:xfrm>
          <a:prstGeom prst="rect">
            <a:avLst/>
          </a:prstGeom>
          <a:noFill/>
          <a:ln w="9525" algn="ctr">
            <a:noFill/>
            <a:miter lim="800000"/>
            <a:headEnd/>
            <a:tailEnd/>
          </a:ln>
          <a:effectLst/>
        </p:spPr>
        <p:txBody>
          <a:bodyPr wrap="square">
            <a:spAutoFit/>
          </a:bodyPr>
          <a:lstStyle/>
          <a:p>
            <a:pPr algn="l">
              <a:defRPr/>
            </a:pP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Mantle</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a:solidFill>
                  <a:schemeClr val="bg1"/>
                </a:solidFill>
                <a:effectLst>
                  <a:outerShdw blurRad="38100" dist="38100" dir="2700000" algn="tl">
                    <a:srgbClr val="000000"/>
                  </a:outerShdw>
                </a:effectLst>
                <a:latin typeface="Calibri" pitchFamily="34" charset="0"/>
              </a:rPr>
              <a:t>/</a:t>
            </a: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Mantle</a:t>
            </a:r>
            <a:endParaRPr lang="en-GB" sz="2600" baseline="-250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42117"/>
                                        </p:tgtEl>
                                        <p:attrNameLst>
                                          <p:attrName>style.visibility</p:attrName>
                                        </p:attrNameLst>
                                      </p:cBhvr>
                                      <p:to>
                                        <p:strVal val="visible"/>
                                      </p:to>
                                    </p:set>
                                    <p:animEffect transition="in" filter="fade">
                                      <p:cBhvr>
                                        <p:cTn id="7" dur="500"/>
                                        <p:tgtEl>
                                          <p:spTgt spid="1242117"/>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242130"/>
                                        </p:tgtEl>
                                        <p:attrNameLst>
                                          <p:attrName>style.visibility</p:attrName>
                                        </p:attrNameLst>
                                      </p:cBhvr>
                                      <p:to>
                                        <p:strVal val="visible"/>
                                      </p:to>
                                    </p:set>
                                    <p:animEffect transition="in" filter="strips(downRight)">
                                      <p:cBhvr>
                                        <p:cTn id="12" dur="2000"/>
                                        <p:tgtEl>
                                          <p:spTgt spid="124213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42131"/>
                                        </p:tgtEl>
                                        <p:attrNameLst>
                                          <p:attrName>style.visibility</p:attrName>
                                        </p:attrNameLst>
                                      </p:cBhvr>
                                      <p:to>
                                        <p:strVal val="visible"/>
                                      </p:to>
                                    </p:set>
                                    <p:animEffect transition="in" filter="fade">
                                      <p:cBhvr>
                                        <p:cTn id="17" dur="500"/>
                                        <p:tgtEl>
                                          <p:spTgt spid="1242131"/>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1242132"/>
                                        </p:tgtEl>
                                        <p:attrNameLst>
                                          <p:attrName>style.visibility</p:attrName>
                                        </p:attrNameLst>
                                      </p:cBhvr>
                                      <p:to>
                                        <p:strVal val="visible"/>
                                      </p:to>
                                    </p:set>
                                    <p:animEffect transition="in" filter="strips(downRight)">
                                      <p:cBhvr>
                                        <p:cTn id="22" dur="1000"/>
                                        <p:tgtEl>
                                          <p:spTgt spid="1242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2117" grpId="0"/>
      <p:bldP spid="1242130" grpId="0" animBg="1"/>
      <p:bldP spid="1242131" grpId="0"/>
      <p:bldP spid="1242132"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3699" name="Rectangle 3"/>
          <p:cNvSpPr>
            <a:spLocks noChangeArrowheads="1"/>
          </p:cNvSpPr>
          <p:nvPr/>
        </p:nvSpPr>
        <p:spPr bwMode="auto">
          <a:xfrm>
            <a:off x="3846513" y="1654175"/>
            <a:ext cx="5081587" cy="4746625"/>
          </a:xfrm>
          <a:prstGeom prst="rect">
            <a:avLst/>
          </a:prstGeom>
          <a:solidFill>
            <a:schemeClr val="bg1"/>
          </a:solidFill>
          <a:ln w="1905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53700"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53701" name="Text Box 5"/>
          <p:cNvSpPr txBox="1">
            <a:spLocks noChangeArrowheads="1"/>
          </p:cNvSpPr>
          <p:nvPr/>
        </p:nvSpPr>
        <p:spPr bwMode="auto">
          <a:xfrm>
            <a:off x="371475" y="601663"/>
            <a:ext cx="8401050" cy="1282700"/>
          </a:xfrm>
          <a:prstGeom prst="rect">
            <a:avLst/>
          </a:prstGeom>
          <a:noFill/>
          <a:ln w="9525" algn="ctr">
            <a:noFill/>
            <a:miter lim="800000"/>
            <a:headEnd/>
            <a:tailEnd/>
          </a:ln>
          <a:effectLst/>
        </p:spPr>
        <p:txBody>
          <a:bodyPr wrap="square">
            <a:spAutoFit/>
          </a:bodyPr>
          <a:lstStyle/>
          <a:p>
            <a:pPr algn="l">
              <a:defRPr/>
            </a:pPr>
            <a:r>
              <a:rPr lang="en-GB" sz="2600" dirty="0">
                <a:solidFill>
                  <a:srgbClr val="FFFF00"/>
                </a:solidFill>
                <a:effectLst>
                  <a:outerShdw blurRad="38100" dist="38100" dir="2700000" algn="tl">
                    <a:srgbClr val="000000"/>
                  </a:outerShdw>
                </a:effectLst>
                <a:latin typeface="Calibri" pitchFamily="34" charset="0"/>
              </a:rPr>
              <a:t>A mantle end-member (1) with much Nd and low Sr will interact with a crust with a lower Nd/Sr (i.e., higher Sr) (2) following the line:</a:t>
            </a:r>
          </a:p>
        </p:txBody>
      </p:sp>
      <p:pic>
        <p:nvPicPr>
          <p:cNvPr id="97286" name="Picture 6"/>
          <p:cNvPicPr>
            <a:picLocks noChangeAspect="1" noChangeArrowheads="1"/>
          </p:cNvPicPr>
          <p:nvPr/>
        </p:nvPicPr>
        <p:blipFill>
          <a:blip r:embed="rId3" cstate="print"/>
          <a:srcRect l="18192" t="4062" r="4240" b="17093"/>
          <a:stretch>
            <a:fillRect/>
          </a:stretch>
        </p:blipFill>
        <p:spPr bwMode="auto">
          <a:xfrm>
            <a:off x="4451350" y="1758950"/>
            <a:ext cx="4413250" cy="4159250"/>
          </a:xfrm>
          <a:prstGeom prst="rect">
            <a:avLst/>
          </a:prstGeom>
          <a:noFill/>
          <a:ln w="9525" algn="ctr">
            <a:noFill/>
            <a:miter lim="800000"/>
            <a:headEnd/>
            <a:tailEnd/>
          </a:ln>
        </p:spPr>
      </p:pic>
      <p:sp>
        <p:nvSpPr>
          <p:cNvPr id="1053703" name="Line 7"/>
          <p:cNvSpPr>
            <a:spLocks noChangeShapeType="1"/>
          </p:cNvSpPr>
          <p:nvPr/>
        </p:nvSpPr>
        <p:spPr bwMode="auto">
          <a:xfrm>
            <a:off x="4962525" y="2030413"/>
            <a:ext cx="3522663" cy="3389312"/>
          </a:xfrm>
          <a:prstGeom prst="line">
            <a:avLst/>
          </a:prstGeom>
          <a:noFill/>
          <a:ln w="38100">
            <a:solidFill>
              <a:srgbClr val="FF0000"/>
            </a:solidFill>
            <a:round/>
            <a:headEnd/>
            <a:tailEnd/>
          </a:ln>
          <a:effectLst/>
        </p:spPr>
        <p:txBody>
          <a:bodyPr anchor="ctr"/>
          <a:lstStyle/>
          <a:p>
            <a:pPr>
              <a:defRPr/>
            </a:pPr>
            <a:endParaRPr lang="it-IT">
              <a:latin typeface="Calibri" pitchFamily="34" charset="0"/>
            </a:endParaRPr>
          </a:p>
        </p:txBody>
      </p:sp>
      <p:sp>
        <p:nvSpPr>
          <p:cNvPr id="1053704" name="Freeform 8"/>
          <p:cNvSpPr>
            <a:spLocks/>
          </p:cNvSpPr>
          <p:nvPr/>
        </p:nvSpPr>
        <p:spPr bwMode="auto">
          <a:xfrm>
            <a:off x="4962525" y="2017713"/>
            <a:ext cx="3508375" cy="3414712"/>
          </a:xfrm>
          <a:custGeom>
            <a:avLst/>
            <a:gdLst/>
            <a:ahLst/>
            <a:cxnLst>
              <a:cxn ang="0">
                <a:pos x="0" y="0"/>
              </a:cxn>
              <a:cxn ang="0">
                <a:pos x="669" y="381"/>
              </a:cxn>
              <a:cxn ang="0">
                <a:pos x="1389" y="974"/>
              </a:cxn>
              <a:cxn ang="0">
                <a:pos x="1838" y="1507"/>
              </a:cxn>
              <a:cxn ang="0">
                <a:pos x="2210" y="2151"/>
              </a:cxn>
            </a:cxnLst>
            <a:rect l="0" t="0" r="r" b="b"/>
            <a:pathLst>
              <a:path w="2210" h="2151">
                <a:moveTo>
                  <a:pt x="0" y="0"/>
                </a:moveTo>
                <a:cubicBezTo>
                  <a:pt x="219" y="109"/>
                  <a:pt x="438" y="219"/>
                  <a:pt x="669" y="381"/>
                </a:cubicBezTo>
                <a:cubicBezTo>
                  <a:pt x="900" y="543"/>
                  <a:pt x="1194" y="786"/>
                  <a:pt x="1389" y="974"/>
                </a:cubicBezTo>
                <a:cubicBezTo>
                  <a:pt x="1584" y="1162"/>
                  <a:pt x="1701" y="1311"/>
                  <a:pt x="1838" y="1507"/>
                </a:cubicBezTo>
                <a:cubicBezTo>
                  <a:pt x="1975" y="1703"/>
                  <a:pt x="2092" y="1927"/>
                  <a:pt x="2210" y="2151"/>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53705" name="Freeform 9"/>
          <p:cNvSpPr>
            <a:spLocks/>
          </p:cNvSpPr>
          <p:nvPr/>
        </p:nvSpPr>
        <p:spPr bwMode="auto">
          <a:xfrm>
            <a:off x="4962525" y="2030413"/>
            <a:ext cx="3495675" cy="3416300"/>
          </a:xfrm>
          <a:custGeom>
            <a:avLst/>
            <a:gdLst/>
            <a:ahLst/>
            <a:cxnLst>
              <a:cxn ang="0">
                <a:pos x="0" y="0"/>
              </a:cxn>
              <a:cxn ang="0">
                <a:pos x="262" y="508"/>
              </a:cxn>
              <a:cxn ang="0">
                <a:pos x="652" y="983"/>
              </a:cxn>
              <a:cxn ang="0">
                <a:pos x="1058" y="1389"/>
              </a:cxn>
              <a:cxn ang="0">
                <a:pos x="1541" y="1770"/>
              </a:cxn>
              <a:cxn ang="0">
                <a:pos x="2202" y="2152"/>
              </a:cxn>
            </a:cxnLst>
            <a:rect l="0" t="0" r="r" b="b"/>
            <a:pathLst>
              <a:path w="2202" h="2152">
                <a:moveTo>
                  <a:pt x="0" y="0"/>
                </a:moveTo>
                <a:cubicBezTo>
                  <a:pt x="76" y="172"/>
                  <a:pt x="153" y="344"/>
                  <a:pt x="262" y="508"/>
                </a:cubicBezTo>
                <a:cubicBezTo>
                  <a:pt x="371" y="672"/>
                  <a:pt x="519" y="836"/>
                  <a:pt x="652" y="983"/>
                </a:cubicBezTo>
                <a:cubicBezTo>
                  <a:pt x="785" y="1130"/>
                  <a:pt x="910" y="1258"/>
                  <a:pt x="1058" y="1389"/>
                </a:cubicBezTo>
                <a:cubicBezTo>
                  <a:pt x="1206" y="1520"/>
                  <a:pt x="1350" y="1643"/>
                  <a:pt x="1541" y="1770"/>
                </a:cubicBezTo>
                <a:cubicBezTo>
                  <a:pt x="1732" y="1897"/>
                  <a:pt x="1967" y="2024"/>
                  <a:pt x="2202" y="2152"/>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53706" name="Freeform 10"/>
          <p:cNvSpPr>
            <a:spLocks/>
          </p:cNvSpPr>
          <p:nvPr/>
        </p:nvSpPr>
        <p:spPr bwMode="auto">
          <a:xfrm>
            <a:off x="4975225" y="2030413"/>
            <a:ext cx="3470275" cy="3402012"/>
          </a:xfrm>
          <a:custGeom>
            <a:avLst/>
            <a:gdLst/>
            <a:ahLst/>
            <a:cxnLst>
              <a:cxn ang="0">
                <a:pos x="0" y="0"/>
              </a:cxn>
              <a:cxn ang="0">
                <a:pos x="720" y="51"/>
              </a:cxn>
              <a:cxn ang="0">
                <a:pos x="1364" y="271"/>
              </a:cxn>
              <a:cxn ang="0">
                <a:pos x="1830" y="745"/>
              </a:cxn>
              <a:cxn ang="0">
                <a:pos x="2126" y="1618"/>
              </a:cxn>
              <a:cxn ang="0">
                <a:pos x="2186" y="2143"/>
              </a:cxn>
            </a:cxnLst>
            <a:rect l="0" t="0" r="r" b="b"/>
            <a:pathLst>
              <a:path w="2186" h="2143">
                <a:moveTo>
                  <a:pt x="0" y="0"/>
                </a:moveTo>
                <a:cubicBezTo>
                  <a:pt x="246" y="3"/>
                  <a:pt x="493" y="6"/>
                  <a:pt x="720" y="51"/>
                </a:cubicBezTo>
                <a:cubicBezTo>
                  <a:pt x="947" y="96"/>
                  <a:pt x="1179" y="155"/>
                  <a:pt x="1364" y="271"/>
                </a:cubicBezTo>
                <a:cubicBezTo>
                  <a:pt x="1549" y="387"/>
                  <a:pt x="1703" y="521"/>
                  <a:pt x="1830" y="745"/>
                </a:cubicBezTo>
                <a:cubicBezTo>
                  <a:pt x="1957" y="969"/>
                  <a:pt x="2067" y="1385"/>
                  <a:pt x="2126" y="1618"/>
                </a:cubicBezTo>
                <a:cubicBezTo>
                  <a:pt x="2185" y="1851"/>
                  <a:pt x="2185" y="1997"/>
                  <a:pt x="2186" y="2143"/>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53707" name="Freeform 11"/>
          <p:cNvSpPr>
            <a:spLocks/>
          </p:cNvSpPr>
          <p:nvPr/>
        </p:nvSpPr>
        <p:spPr bwMode="auto">
          <a:xfrm>
            <a:off x="4975225" y="2030413"/>
            <a:ext cx="3495675" cy="3416300"/>
          </a:xfrm>
          <a:custGeom>
            <a:avLst/>
            <a:gdLst/>
            <a:ahLst/>
            <a:cxnLst>
              <a:cxn ang="0">
                <a:pos x="0" y="0"/>
              </a:cxn>
              <a:cxn ang="0">
                <a:pos x="59" y="491"/>
              </a:cxn>
              <a:cxn ang="0">
                <a:pos x="178" y="1000"/>
              </a:cxn>
              <a:cxn ang="0">
                <a:pos x="415" y="1474"/>
              </a:cxn>
              <a:cxn ang="0">
                <a:pos x="712" y="1770"/>
              </a:cxn>
              <a:cxn ang="0">
                <a:pos x="1042" y="1957"/>
              </a:cxn>
              <a:cxn ang="0">
                <a:pos x="1423" y="2067"/>
              </a:cxn>
              <a:cxn ang="0">
                <a:pos x="2202" y="2152"/>
              </a:cxn>
            </a:cxnLst>
            <a:rect l="0" t="0" r="r" b="b"/>
            <a:pathLst>
              <a:path w="2202" h="2152">
                <a:moveTo>
                  <a:pt x="0" y="0"/>
                </a:moveTo>
                <a:cubicBezTo>
                  <a:pt x="14" y="162"/>
                  <a:pt x="29" y="324"/>
                  <a:pt x="59" y="491"/>
                </a:cubicBezTo>
                <a:cubicBezTo>
                  <a:pt x="89" y="658"/>
                  <a:pt x="119" y="836"/>
                  <a:pt x="178" y="1000"/>
                </a:cubicBezTo>
                <a:cubicBezTo>
                  <a:pt x="237" y="1164"/>
                  <a:pt x="326" y="1346"/>
                  <a:pt x="415" y="1474"/>
                </a:cubicBezTo>
                <a:cubicBezTo>
                  <a:pt x="504" y="1602"/>
                  <a:pt x="608" y="1690"/>
                  <a:pt x="712" y="1770"/>
                </a:cubicBezTo>
                <a:cubicBezTo>
                  <a:pt x="816" y="1850"/>
                  <a:pt x="924" y="1908"/>
                  <a:pt x="1042" y="1957"/>
                </a:cubicBezTo>
                <a:cubicBezTo>
                  <a:pt x="1160" y="2006"/>
                  <a:pt x="1230" y="2034"/>
                  <a:pt x="1423" y="2067"/>
                </a:cubicBezTo>
                <a:cubicBezTo>
                  <a:pt x="1616" y="2100"/>
                  <a:pt x="1909" y="2126"/>
                  <a:pt x="2202" y="2152"/>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53708" name="Freeform 12"/>
          <p:cNvSpPr>
            <a:spLocks/>
          </p:cNvSpPr>
          <p:nvPr/>
        </p:nvSpPr>
        <p:spPr bwMode="auto">
          <a:xfrm>
            <a:off x="4975225" y="2027238"/>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53709" name="Freeform 13"/>
          <p:cNvSpPr>
            <a:spLocks/>
          </p:cNvSpPr>
          <p:nvPr/>
        </p:nvSpPr>
        <p:spPr bwMode="auto">
          <a:xfrm>
            <a:off x="4975225" y="2017713"/>
            <a:ext cx="3509963"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53710" name="Text Box 14"/>
          <p:cNvSpPr txBox="1">
            <a:spLocks noChangeArrowheads="1"/>
          </p:cNvSpPr>
          <p:nvPr/>
        </p:nvSpPr>
        <p:spPr bwMode="auto">
          <a:xfrm rot="16200000">
            <a:off x="3136901" y="3529012"/>
            <a:ext cx="2366962"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143</a:t>
            </a:r>
            <a:r>
              <a:rPr lang="en-GB" sz="2800">
                <a:solidFill>
                  <a:schemeClr val="tx1"/>
                </a:solidFill>
                <a:effectLst>
                  <a:outerShdw blurRad="38100" dist="38100" dir="2700000" algn="tl">
                    <a:srgbClr val="FFFFFF"/>
                  </a:outerShdw>
                </a:effectLst>
                <a:latin typeface="Calibri" pitchFamily="34" charset="0"/>
              </a:rPr>
              <a:t>Nd/</a:t>
            </a:r>
            <a:r>
              <a:rPr lang="en-GB" sz="2800" baseline="30000">
                <a:solidFill>
                  <a:schemeClr val="tx1"/>
                </a:solidFill>
                <a:effectLst>
                  <a:outerShdw blurRad="38100" dist="38100" dir="2700000" algn="tl">
                    <a:srgbClr val="FFFFFF"/>
                  </a:outerShdw>
                </a:effectLst>
                <a:latin typeface="Calibri" pitchFamily="34" charset="0"/>
              </a:rPr>
              <a:t>144</a:t>
            </a:r>
            <a:r>
              <a:rPr lang="en-GB" sz="2800">
                <a:solidFill>
                  <a:schemeClr val="tx1"/>
                </a:solidFill>
                <a:effectLst>
                  <a:outerShdw blurRad="38100" dist="38100" dir="2700000" algn="tl">
                    <a:srgbClr val="FFFFFF"/>
                  </a:outerShdw>
                </a:effectLst>
                <a:latin typeface="Calibri" pitchFamily="34" charset="0"/>
              </a:rPr>
              <a:t>Nd</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1053711" name="Text Box 15"/>
          <p:cNvSpPr txBox="1">
            <a:spLocks noChangeArrowheads="1"/>
          </p:cNvSpPr>
          <p:nvPr/>
        </p:nvSpPr>
        <p:spPr bwMode="auto">
          <a:xfrm>
            <a:off x="5905500" y="5842000"/>
            <a:ext cx="2071688" cy="519113"/>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87</a:t>
            </a:r>
            <a:r>
              <a:rPr lang="en-GB" sz="2800">
                <a:solidFill>
                  <a:schemeClr val="tx1"/>
                </a:solidFill>
                <a:effectLst>
                  <a:outerShdw blurRad="38100" dist="38100" dir="2700000" algn="tl">
                    <a:srgbClr val="FFFFFF"/>
                  </a:outerShdw>
                </a:effectLst>
                <a:latin typeface="Calibri" pitchFamily="34" charset="0"/>
              </a:rPr>
              <a:t>Sr/</a:t>
            </a:r>
            <a:r>
              <a:rPr lang="en-GB" sz="2800" baseline="30000">
                <a:solidFill>
                  <a:schemeClr val="tx1"/>
                </a:solidFill>
                <a:effectLst>
                  <a:outerShdw blurRad="38100" dist="38100" dir="2700000" algn="tl">
                    <a:srgbClr val="FFFFFF"/>
                  </a:outerShdw>
                </a:effectLst>
                <a:latin typeface="Calibri" pitchFamily="34" charset="0"/>
              </a:rPr>
              <a:t>86</a:t>
            </a:r>
            <a:r>
              <a:rPr lang="en-GB" sz="2800">
                <a:solidFill>
                  <a:schemeClr val="tx1"/>
                </a:solidFill>
                <a:effectLst>
                  <a:outerShdw blurRad="38100" dist="38100" dir="2700000" algn="tl">
                    <a:srgbClr val="FFFFFF"/>
                  </a:outerShdw>
                </a:effectLst>
                <a:latin typeface="Calibri" pitchFamily="34" charset="0"/>
              </a:rPr>
              <a:t>Sr</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97296" name="Text Box 18"/>
          <p:cNvSpPr txBox="1">
            <a:spLocks noChangeArrowheads="1"/>
          </p:cNvSpPr>
          <p:nvPr/>
        </p:nvSpPr>
        <p:spPr bwMode="auto">
          <a:xfrm>
            <a:off x="5008563" y="1624013"/>
            <a:ext cx="401637" cy="519112"/>
          </a:xfrm>
          <a:prstGeom prst="rect">
            <a:avLst/>
          </a:prstGeom>
          <a:noFill/>
          <a:ln w="9525" algn="ctr">
            <a:noFill/>
            <a:miter lim="800000"/>
            <a:headEnd/>
            <a:tailEnd/>
          </a:ln>
        </p:spPr>
        <p:txBody>
          <a:bodyPr>
            <a:spAutoFit/>
          </a:bodyPr>
          <a:lstStyle/>
          <a:p>
            <a:pPr algn="l"/>
            <a:r>
              <a:rPr lang="it-IT" sz="2800" b="1">
                <a:solidFill>
                  <a:schemeClr val="tx1"/>
                </a:solidFill>
                <a:effectLst/>
                <a:latin typeface="Calibri" pitchFamily="34" charset="0"/>
              </a:rPr>
              <a:t>1</a:t>
            </a:r>
          </a:p>
        </p:txBody>
      </p:sp>
      <p:sp>
        <p:nvSpPr>
          <p:cNvPr id="1053718" name="Freeform 22"/>
          <p:cNvSpPr>
            <a:spLocks/>
          </p:cNvSpPr>
          <p:nvPr/>
        </p:nvSpPr>
        <p:spPr bwMode="auto">
          <a:xfrm>
            <a:off x="4976813" y="2028825"/>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chemeClr val="tx1"/>
            </a:solidFill>
            <a:prstDash val="dash"/>
            <a:round/>
            <a:headEnd/>
            <a:tailEnd/>
          </a:ln>
          <a:effectLst/>
        </p:spPr>
        <p:txBody>
          <a:bodyPr anchor="ctr"/>
          <a:lstStyle/>
          <a:p>
            <a:pPr>
              <a:defRPr/>
            </a:pPr>
            <a:endParaRPr lang="it-IT">
              <a:latin typeface="Calibri" pitchFamily="34" charset="0"/>
            </a:endParaRPr>
          </a:p>
        </p:txBody>
      </p:sp>
      <p:sp>
        <p:nvSpPr>
          <p:cNvPr id="1053719" name="Text Box 23"/>
          <p:cNvSpPr txBox="1">
            <a:spLocks noChangeArrowheads="1"/>
          </p:cNvSpPr>
          <p:nvPr/>
        </p:nvSpPr>
        <p:spPr bwMode="auto">
          <a:xfrm>
            <a:off x="0" y="1968500"/>
            <a:ext cx="3878263" cy="3600986"/>
          </a:xfrm>
          <a:prstGeom prst="rect">
            <a:avLst/>
          </a:prstGeom>
          <a:noFill/>
          <a:ln w="9525" algn="ctr">
            <a:noFill/>
            <a:miter lim="800000"/>
            <a:headEnd/>
            <a:tailEnd/>
          </a:ln>
          <a:effectLst/>
        </p:spPr>
        <p:txBody>
          <a:bodyPr>
            <a:spAutoFit/>
          </a:bodyPr>
          <a:lstStyle/>
          <a:p>
            <a:pPr>
              <a:defRPr/>
            </a:pPr>
            <a:r>
              <a:rPr lang="en-GB" sz="4000" dirty="0">
                <a:solidFill>
                  <a:schemeClr val="bg1"/>
                </a:solidFill>
                <a:effectLst>
                  <a:outerShdw blurRad="38100" dist="38100" dir="2700000" algn="tl">
                    <a:srgbClr val="000000"/>
                  </a:outerShdw>
                </a:effectLst>
                <a:latin typeface="Calibri" pitchFamily="34" charset="0"/>
              </a:rPr>
              <a:t>Now let us give a look on the </a:t>
            </a:r>
            <a:r>
              <a:rPr lang="en-GB" sz="4800" dirty="0">
                <a:solidFill>
                  <a:schemeClr val="bg1"/>
                </a:solidFill>
                <a:effectLst>
                  <a:outerShdw blurRad="38100" dist="38100" dir="2700000" algn="tl">
                    <a:srgbClr val="000000"/>
                  </a:outerShdw>
                </a:effectLst>
                <a:latin typeface="Calibri" pitchFamily="34" charset="0"/>
              </a:rPr>
              <a:t>Exercise </a:t>
            </a:r>
            <a:r>
              <a:rPr lang="en-GB" sz="6000" dirty="0" smtClean="0">
                <a:solidFill>
                  <a:srgbClr val="FFFF00"/>
                </a:solidFill>
                <a:effectLst>
                  <a:outerShdw blurRad="38100" dist="38100" dir="2700000" algn="tl">
                    <a:srgbClr val="000000"/>
                  </a:outerShdw>
                </a:effectLst>
                <a:latin typeface="Calibri" pitchFamily="34" charset="0"/>
              </a:rPr>
              <a:t>#7</a:t>
            </a:r>
            <a:r>
              <a:rPr lang="en-GB" sz="4800" dirty="0" smtClean="0">
                <a:solidFill>
                  <a:schemeClr val="bg1"/>
                </a:solidFill>
                <a:effectLst>
                  <a:outerShdw blurRad="38100" dist="38100" dir="2700000" algn="tl">
                    <a:srgbClr val="000000"/>
                  </a:outerShdw>
                </a:effectLst>
                <a:latin typeface="Calibri" pitchFamily="34" charset="0"/>
              </a:rPr>
              <a:t> </a:t>
            </a:r>
            <a:r>
              <a:rPr lang="en-GB" sz="4000" dirty="0">
                <a:solidFill>
                  <a:schemeClr val="bg1"/>
                </a:solidFill>
                <a:effectLst>
                  <a:outerShdw blurRad="38100" dist="38100" dir="2700000" algn="tl">
                    <a:srgbClr val="000000"/>
                  </a:outerShdw>
                </a:effectLst>
                <a:latin typeface="Calibri" pitchFamily="34" charset="0"/>
              </a:rPr>
              <a:t>(Mixing equations).</a:t>
            </a:r>
          </a:p>
        </p:txBody>
      </p:sp>
      <p:sp>
        <p:nvSpPr>
          <p:cNvPr id="1053720" name="Freeform 24"/>
          <p:cNvSpPr>
            <a:spLocks/>
          </p:cNvSpPr>
          <p:nvPr/>
        </p:nvSpPr>
        <p:spPr bwMode="auto">
          <a:xfrm>
            <a:off x="4976813" y="2005013"/>
            <a:ext cx="3509962"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chemeClr val="tx1"/>
            </a:solidFill>
            <a:prstDash val="dash"/>
            <a:round/>
            <a:headEnd/>
            <a:tailEnd/>
          </a:ln>
          <a:effectLst/>
        </p:spPr>
        <p:txBody>
          <a:bodyPr anchor="ctr"/>
          <a:lstStyle/>
          <a:p>
            <a:pPr>
              <a:defRPr/>
            </a:pPr>
            <a:endParaRPr lang="it-IT">
              <a:latin typeface="Calibri" pitchFamily="34" charset="0"/>
            </a:endParaRPr>
          </a:p>
        </p:txBody>
      </p:sp>
      <p:sp>
        <p:nvSpPr>
          <p:cNvPr id="1053712" name="AutoShape 16"/>
          <p:cNvSpPr>
            <a:spLocks noChangeArrowheads="1"/>
          </p:cNvSpPr>
          <p:nvPr/>
        </p:nvSpPr>
        <p:spPr bwMode="auto">
          <a:xfrm>
            <a:off x="4716463" y="1814513"/>
            <a:ext cx="444500" cy="484187"/>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53713" name="AutoShape 17"/>
          <p:cNvSpPr>
            <a:spLocks noChangeArrowheads="1"/>
          </p:cNvSpPr>
          <p:nvPr/>
        </p:nvSpPr>
        <p:spPr bwMode="auto">
          <a:xfrm>
            <a:off x="8264525" y="5189538"/>
            <a:ext cx="444500" cy="484187"/>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7303" name="Text Box 19"/>
          <p:cNvSpPr txBox="1">
            <a:spLocks noChangeArrowheads="1"/>
          </p:cNvSpPr>
          <p:nvPr/>
        </p:nvSpPr>
        <p:spPr bwMode="auto">
          <a:xfrm>
            <a:off x="8486775" y="4967288"/>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23" name="Text Box 21"/>
          <p:cNvSpPr txBox="1">
            <a:spLocks noChangeArrowheads="1"/>
          </p:cNvSpPr>
          <p:nvPr/>
        </p:nvSpPr>
        <p:spPr bwMode="auto">
          <a:xfrm>
            <a:off x="0" y="5818187"/>
            <a:ext cx="4060825" cy="492443"/>
          </a:xfrm>
          <a:prstGeom prst="rect">
            <a:avLst/>
          </a:prstGeom>
          <a:noFill/>
          <a:ln w="9525" algn="ctr">
            <a:noFill/>
            <a:miter lim="800000"/>
            <a:headEnd/>
            <a:tailEnd/>
          </a:ln>
          <a:effectLst/>
        </p:spPr>
        <p:txBody>
          <a:bodyPr wrap="square">
            <a:spAutoFit/>
          </a:bodyPr>
          <a:lstStyle/>
          <a:p>
            <a:pPr algn="l">
              <a:defRPr/>
            </a:pP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Mantle</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a:solidFill>
                  <a:schemeClr val="bg1"/>
                </a:solidFill>
                <a:effectLst>
                  <a:outerShdw blurRad="38100" dist="38100" dir="2700000" algn="tl">
                    <a:srgbClr val="000000"/>
                  </a:outerShdw>
                </a:effectLst>
                <a:latin typeface="Calibri" pitchFamily="34" charset="0"/>
              </a:rPr>
              <a:t>/</a:t>
            </a:r>
            <a:r>
              <a:rPr lang="en-GB" sz="2600" dirty="0" err="1">
                <a:solidFill>
                  <a:schemeClr val="bg1"/>
                </a:solidFill>
                <a:effectLst>
                  <a:outerShdw blurRad="38100" dist="38100" dir="2700000" algn="tl">
                    <a:srgbClr val="000000"/>
                  </a:outerShdw>
                </a:effectLst>
                <a:latin typeface="Calibri" pitchFamily="34" charset="0"/>
              </a:rPr>
              <a:t>Nd</a:t>
            </a:r>
            <a:r>
              <a:rPr lang="en-GB" sz="2600" baseline="-25000" dirty="0" err="1">
                <a:solidFill>
                  <a:schemeClr val="bg1"/>
                </a:solidFill>
                <a:effectLst>
                  <a:outerShdw blurRad="38100" dist="38100" dir="2700000" algn="tl">
                    <a:srgbClr val="000000"/>
                  </a:outerShdw>
                </a:effectLst>
                <a:latin typeface="Calibri" pitchFamily="34" charset="0"/>
              </a:rPr>
              <a:t>Crust</a:t>
            </a:r>
            <a:r>
              <a:rPr lang="en-GB" sz="2600" dirty="0" err="1">
                <a:solidFill>
                  <a:schemeClr val="bg1"/>
                </a:solidFill>
                <a:effectLst>
                  <a:outerShdw blurRad="38100" dist="38100" dir="2700000" algn="tl">
                    <a:srgbClr val="000000"/>
                  </a:outerShdw>
                </a:effectLst>
                <a:latin typeface="Calibri" pitchFamily="34" charset="0"/>
              </a:rPr>
              <a:t>Sr</a:t>
            </a:r>
            <a:r>
              <a:rPr lang="en-GB" sz="2600" baseline="-25000" dirty="0" err="1">
                <a:solidFill>
                  <a:schemeClr val="bg1"/>
                </a:solidFill>
                <a:effectLst>
                  <a:outerShdw blurRad="38100" dist="38100" dir="2700000" algn="tl">
                    <a:srgbClr val="000000"/>
                  </a:outerShdw>
                </a:effectLst>
                <a:latin typeface="Calibri" pitchFamily="34" charset="0"/>
              </a:rPr>
              <a:t>Mantle</a:t>
            </a:r>
            <a:endParaRPr lang="en-GB" sz="2600" baseline="-250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53719"/>
                                        </p:tgtEl>
                                        <p:attrNameLst>
                                          <p:attrName>style.visibility</p:attrName>
                                        </p:attrNameLst>
                                      </p:cBhvr>
                                      <p:to>
                                        <p:strVal val="visible"/>
                                      </p:to>
                                    </p:set>
                                    <p:animEffect transition="in" filter="fade">
                                      <p:cBhvr>
                                        <p:cTn id="7" dur="500"/>
                                        <p:tgtEl>
                                          <p:spTgt spid="1053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1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6"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68037" name="Text Box 5"/>
          <p:cNvSpPr txBox="1">
            <a:spLocks noChangeArrowheads="1"/>
          </p:cNvSpPr>
          <p:nvPr/>
        </p:nvSpPr>
        <p:spPr bwMode="auto">
          <a:xfrm>
            <a:off x="371475" y="601663"/>
            <a:ext cx="8401050" cy="1815882"/>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Mantle sources that have interacted with crust-derived lithologies are therefore Enriched in terms of Sr-Nd isotopic ratios, at least compared to typical DMM sources.</a:t>
            </a:r>
          </a:p>
        </p:txBody>
      </p:sp>
      <p:sp>
        <p:nvSpPr>
          <p:cNvPr id="1068051" name="Text Box 19"/>
          <p:cNvSpPr txBox="1">
            <a:spLocks noChangeArrowheads="1"/>
          </p:cNvSpPr>
          <p:nvPr/>
        </p:nvSpPr>
        <p:spPr bwMode="auto">
          <a:xfrm>
            <a:off x="371475" y="2405063"/>
            <a:ext cx="8401050" cy="387350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 second set of Mantle component identifiable with Sr-Nd isotopes is represented by Enriched Mantle (EM) components.</a:t>
            </a:r>
          </a:p>
          <a:p>
            <a:pPr algn="l">
              <a:defRPr/>
            </a:pPr>
            <a:endParaRPr lang="en-GB" sz="2800" dirty="0">
              <a:solidFill>
                <a:schemeClr val="bg1"/>
              </a:solidFill>
              <a:effectLst>
                <a:outerShdw blurRad="38100" dist="38100" dir="2700000" algn="tl">
                  <a:srgbClr val="000000"/>
                </a:outerShdw>
              </a:effectLst>
              <a:latin typeface="Calibri" pitchFamily="34" charset="0"/>
            </a:endParaRPr>
          </a:p>
          <a:p>
            <a:pPr algn="l">
              <a:defRPr/>
            </a:pPr>
            <a:r>
              <a:rPr lang="en-GB" sz="2800" dirty="0">
                <a:solidFill>
                  <a:schemeClr val="bg1"/>
                </a:solidFill>
                <a:effectLst>
                  <a:outerShdw blurRad="38100" dist="38100" dir="2700000" algn="tl">
                    <a:srgbClr val="000000"/>
                  </a:outerShdw>
                </a:effectLst>
                <a:latin typeface="Calibri" pitchFamily="34" charset="0"/>
              </a:rPr>
              <a:t>These are generally divided into two main types:</a:t>
            </a:r>
          </a:p>
          <a:p>
            <a:pPr algn="l">
              <a:defRPr/>
            </a:pPr>
            <a:endParaRPr lang="en-GB" sz="2800" dirty="0">
              <a:solidFill>
                <a:schemeClr val="bg1"/>
              </a:solidFill>
              <a:effectLst>
                <a:outerShdw blurRad="38100" dist="38100" dir="2700000" algn="tl">
                  <a:srgbClr val="000000"/>
                </a:outerShdw>
              </a:effectLst>
              <a:latin typeface="Calibri" pitchFamily="34" charset="0"/>
            </a:endParaRPr>
          </a:p>
          <a:p>
            <a:pPr algn="l">
              <a:defRPr/>
            </a:pPr>
            <a:r>
              <a:rPr lang="en-GB" sz="4000" dirty="0" smtClean="0">
                <a:solidFill>
                  <a:srgbClr val="FFFF00"/>
                </a:solidFill>
                <a:effectLst>
                  <a:outerShdw blurRad="38100" dist="38100" dir="2700000" algn="tl">
                    <a:srgbClr val="000000"/>
                  </a:outerShdw>
                </a:effectLst>
                <a:latin typeface="Calibri" pitchFamily="34" charset="0"/>
              </a:rPr>
              <a:t>	EM-I </a:t>
            </a:r>
            <a:r>
              <a:rPr lang="en-GB" sz="4000" dirty="0">
                <a:solidFill>
                  <a:schemeClr val="bg1"/>
                </a:solidFill>
                <a:effectLst>
                  <a:outerShdw blurRad="38100" dist="38100" dir="2700000" algn="tl">
                    <a:srgbClr val="000000"/>
                  </a:outerShdw>
                </a:effectLst>
                <a:latin typeface="Calibri" pitchFamily="34" charset="0"/>
              </a:rPr>
              <a:t>(Enriched Mantle Type One)</a:t>
            </a:r>
          </a:p>
          <a:p>
            <a:pPr algn="l">
              <a:defRPr/>
            </a:pPr>
            <a:r>
              <a:rPr lang="en-GB" sz="4000" dirty="0" smtClean="0">
                <a:solidFill>
                  <a:srgbClr val="FFFF00"/>
                </a:solidFill>
                <a:effectLst>
                  <a:outerShdw blurRad="38100" dist="38100" dir="2700000" algn="tl">
                    <a:srgbClr val="000000"/>
                  </a:outerShdw>
                </a:effectLst>
                <a:latin typeface="Calibri" pitchFamily="34" charset="0"/>
              </a:rPr>
              <a:t>	EM-II</a:t>
            </a:r>
            <a:r>
              <a:rPr lang="en-GB" sz="4000" dirty="0" smtClean="0">
                <a:solidFill>
                  <a:schemeClr val="bg1"/>
                </a:solidFill>
                <a:effectLst>
                  <a:outerShdw blurRad="38100" dist="38100" dir="2700000" algn="tl">
                    <a:srgbClr val="000000"/>
                  </a:outerShdw>
                </a:effectLst>
                <a:latin typeface="Calibri" pitchFamily="34" charset="0"/>
              </a:rPr>
              <a:t> </a:t>
            </a:r>
            <a:r>
              <a:rPr lang="en-GB" sz="4000" dirty="0">
                <a:solidFill>
                  <a:schemeClr val="bg1"/>
                </a:solidFill>
                <a:effectLst>
                  <a:outerShdw blurRad="38100" dist="38100" dir="2700000" algn="tl">
                    <a:srgbClr val="000000"/>
                  </a:outerShdw>
                </a:effectLst>
                <a:latin typeface="Calibri" pitchFamily="34" charset="0"/>
              </a:rPr>
              <a:t>(Enriched Mantle Type Two)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8037"/>
                                        </p:tgtEl>
                                        <p:attrNameLst>
                                          <p:attrName>style.visibility</p:attrName>
                                        </p:attrNameLst>
                                      </p:cBhvr>
                                      <p:to>
                                        <p:strVal val="visible"/>
                                      </p:to>
                                    </p:set>
                                    <p:animEffect transition="in" filter="fade">
                                      <p:cBhvr>
                                        <p:cTn id="7" dur="500"/>
                                        <p:tgtEl>
                                          <p:spTgt spid="10680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68051">
                                            <p:txEl>
                                              <p:pRg st="0" end="0"/>
                                            </p:txEl>
                                          </p:spTgt>
                                        </p:tgtEl>
                                        <p:attrNameLst>
                                          <p:attrName>style.visibility</p:attrName>
                                        </p:attrNameLst>
                                      </p:cBhvr>
                                      <p:to>
                                        <p:strVal val="visible"/>
                                      </p:to>
                                    </p:set>
                                    <p:animEffect transition="in" filter="fade">
                                      <p:cBhvr>
                                        <p:cTn id="12" dur="500"/>
                                        <p:tgtEl>
                                          <p:spTgt spid="106805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68051">
                                            <p:txEl>
                                              <p:pRg st="2" end="2"/>
                                            </p:txEl>
                                          </p:spTgt>
                                        </p:tgtEl>
                                        <p:attrNameLst>
                                          <p:attrName>style.visibility</p:attrName>
                                        </p:attrNameLst>
                                      </p:cBhvr>
                                      <p:to>
                                        <p:strVal val="visible"/>
                                      </p:to>
                                    </p:set>
                                    <p:animEffect transition="in" filter="fade">
                                      <p:cBhvr>
                                        <p:cTn id="17" dur="500"/>
                                        <p:tgtEl>
                                          <p:spTgt spid="106805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68051">
                                            <p:txEl>
                                              <p:pRg st="4" end="4"/>
                                            </p:txEl>
                                          </p:spTgt>
                                        </p:tgtEl>
                                        <p:attrNameLst>
                                          <p:attrName>style.visibility</p:attrName>
                                        </p:attrNameLst>
                                      </p:cBhvr>
                                      <p:to>
                                        <p:strVal val="visible"/>
                                      </p:to>
                                    </p:set>
                                    <p:animEffect transition="in" filter="fade">
                                      <p:cBhvr>
                                        <p:cTn id="22" dur="500"/>
                                        <p:tgtEl>
                                          <p:spTgt spid="1068051">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68051">
                                            <p:txEl>
                                              <p:pRg st="5" end="5"/>
                                            </p:txEl>
                                          </p:spTgt>
                                        </p:tgtEl>
                                        <p:attrNameLst>
                                          <p:attrName>style.visibility</p:attrName>
                                        </p:attrNameLst>
                                      </p:cBhvr>
                                      <p:to>
                                        <p:strVal val="visible"/>
                                      </p:to>
                                    </p:set>
                                    <p:animEffect transition="in" filter="fade">
                                      <p:cBhvr>
                                        <p:cTn id="27" dur="500"/>
                                        <p:tgtEl>
                                          <p:spTgt spid="106805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8037" grpId="0"/>
      <p:bldP spid="1068051"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20" name="Picture 4"/>
          <p:cNvPicPr>
            <a:picLocks noChangeAspect="1" noChangeArrowheads="1"/>
          </p:cNvPicPr>
          <p:nvPr/>
        </p:nvPicPr>
        <p:blipFill>
          <a:blip r:embed="rId4" cstate="print"/>
          <a:srcRect l="1196" t="1147" r="1086" b="1074"/>
          <a:stretch>
            <a:fillRect/>
          </a:stretch>
        </p:blipFill>
        <p:spPr bwMode="auto">
          <a:xfrm>
            <a:off x="107504" y="651007"/>
            <a:ext cx="8784976" cy="6192688"/>
          </a:xfrm>
          <a:prstGeom prst="rect">
            <a:avLst/>
          </a:prstGeom>
          <a:noFill/>
          <a:ln w="9525">
            <a:noFill/>
            <a:miter lim="800000"/>
            <a:headEnd/>
            <a:tailEnd/>
          </a:ln>
          <a:effectLst/>
        </p:spPr>
      </p:pic>
      <p:cxnSp>
        <p:nvCxnSpPr>
          <p:cNvPr id="2625" name="Connettore 1 2624"/>
          <p:cNvCxnSpPr/>
          <p:nvPr/>
        </p:nvCxnSpPr>
        <p:spPr>
          <a:xfrm flipH="1" flipV="1">
            <a:off x="4429760" y="851875"/>
            <a:ext cx="0" cy="510540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2627" name="Connettore 1 2626"/>
          <p:cNvCxnSpPr/>
          <p:nvPr/>
        </p:nvCxnSpPr>
        <p:spPr>
          <a:xfrm flipH="1">
            <a:off x="1444625" y="4385015"/>
            <a:ext cx="7123113" cy="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2632" name="Ovale 2631"/>
          <p:cNvSpPr/>
          <p:nvPr/>
        </p:nvSpPr>
        <p:spPr>
          <a:xfrm>
            <a:off x="4469149" y="5385038"/>
            <a:ext cx="1266315" cy="1201274"/>
          </a:xfrm>
          <a:prstGeom prst="ellipse">
            <a:avLst/>
          </a:prstGeom>
          <a:solidFill>
            <a:srgbClr val="FF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EMI</a:t>
            </a:r>
            <a:endParaRPr lang="it-IT" sz="2400" dirty="0">
              <a:effectLst>
                <a:outerShdw blurRad="38100" dist="38100" dir="2700000" algn="tl">
                  <a:srgbClr val="000000">
                    <a:alpha val="43137"/>
                  </a:srgbClr>
                </a:outerShdw>
              </a:effectLst>
              <a:latin typeface="Calibri" pitchFamily="34" charset="0"/>
            </a:endParaRPr>
          </a:p>
        </p:txBody>
      </p:sp>
      <p:sp>
        <p:nvSpPr>
          <p:cNvPr id="2633" name="Ovale 2632"/>
          <p:cNvSpPr/>
          <p:nvPr/>
        </p:nvSpPr>
        <p:spPr>
          <a:xfrm>
            <a:off x="7658655" y="4063735"/>
            <a:ext cx="1288104" cy="1224135"/>
          </a:xfrm>
          <a:prstGeom prst="ellipse">
            <a:avLst/>
          </a:prstGeom>
          <a:solidFill>
            <a:srgbClr val="FF00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EMII</a:t>
            </a:r>
            <a:endParaRPr lang="it-IT" sz="2400" dirty="0">
              <a:effectLst>
                <a:outerShdw blurRad="38100" dist="38100" dir="2700000" algn="tl">
                  <a:srgbClr val="000000">
                    <a:alpha val="43137"/>
                  </a:srgbClr>
                </a:outerShdw>
              </a:effectLst>
              <a:latin typeface="Calibri" pitchFamily="34" charset="0"/>
            </a:endParaRPr>
          </a:p>
        </p:txBody>
      </p:sp>
      <p:sp>
        <p:nvSpPr>
          <p:cNvPr id="2634" name="Ovale 2633"/>
          <p:cNvSpPr/>
          <p:nvPr/>
        </p:nvSpPr>
        <p:spPr>
          <a:xfrm>
            <a:off x="1604029" y="2911815"/>
            <a:ext cx="1440161" cy="1087121"/>
          </a:xfrm>
          <a:prstGeom prst="ellipse">
            <a:avLst/>
          </a:prstGeom>
          <a:solidFill>
            <a:srgbClr val="FF33CC"/>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HIMU</a:t>
            </a:r>
            <a:endParaRPr lang="it-IT" sz="2400" dirty="0">
              <a:effectLst>
                <a:outerShdw blurRad="38100" dist="38100" dir="2700000" algn="tl">
                  <a:srgbClr val="000000">
                    <a:alpha val="43137"/>
                  </a:srgbClr>
                </a:outerShdw>
              </a:effectLst>
              <a:latin typeface="Calibri" pitchFamily="34" charset="0"/>
            </a:endParaRPr>
          </a:p>
        </p:txBody>
      </p:sp>
      <p:sp>
        <p:nvSpPr>
          <p:cNvPr id="2635" name="Ovale 2634"/>
          <p:cNvSpPr/>
          <p:nvPr/>
        </p:nvSpPr>
        <p:spPr>
          <a:xfrm>
            <a:off x="726502" y="392135"/>
            <a:ext cx="1400290" cy="1137920"/>
          </a:xfrm>
          <a:prstGeom prst="ellipse">
            <a:avLst/>
          </a:prstGeom>
          <a:solidFill>
            <a:srgbClr val="00FFFF"/>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solidFill>
                  <a:schemeClr val="tx2">
                    <a:lumMod val="85000"/>
                    <a:lumOff val="15000"/>
                  </a:schemeClr>
                </a:solidFill>
                <a:effectLst>
                  <a:outerShdw blurRad="38100" dist="38100" dir="2700000" algn="tl">
                    <a:srgbClr val="000000">
                      <a:alpha val="43137"/>
                    </a:srgbClr>
                  </a:outerShdw>
                </a:effectLst>
                <a:latin typeface="Calibri" pitchFamily="34" charset="0"/>
              </a:rPr>
              <a:t>DMM</a:t>
            </a:r>
            <a:endParaRPr lang="it-IT" sz="2400" dirty="0">
              <a:solidFill>
                <a:schemeClr val="tx2">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2636" name="CasellaDiTesto 2635"/>
          <p:cNvSpPr txBox="1"/>
          <p:nvPr/>
        </p:nvSpPr>
        <p:spPr>
          <a:xfrm>
            <a:off x="1358900" y="5052083"/>
            <a:ext cx="2692400" cy="954107"/>
          </a:xfrm>
          <a:prstGeom prst="rect">
            <a:avLst/>
          </a:prstGeom>
          <a:noFill/>
        </p:spPr>
        <p:txBody>
          <a:bodyPr wrap="square" rtlCol="0">
            <a:spAutoFit/>
          </a:bodyPr>
          <a:lstStyle/>
          <a:p>
            <a:pPr algn="ctr"/>
            <a:r>
              <a:rPr lang="en-GB" sz="2800" b="1" dirty="0" smtClean="0">
                <a:solidFill>
                  <a:schemeClr val="tx1"/>
                </a:solidFill>
                <a:latin typeface="Calibri" pitchFamily="34" charset="0"/>
              </a:rPr>
              <a:t>Composition of primitive mantle</a:t>
            </a:r>
            <a:endParaRPr lang="en-GB" sz="2800" b="1" dirty="0">
              <a:solidFill>
                <a:schemeClr val="tx1"/>
              </a:solidFill>
              <a:latin typeface="Calibri" pitchFamily="34" charset="0"/>
            </a:endParaRPr>
          </a:p>
        </p:txBody>
      </p:sp>
      <p:sp>
        <p:nvSpPr>
          <p:cNvPr id="2639" name="CasellaDiTesto 2638"/>
          <p:cNvSpPr txBox="1"/>
          <p:nvPr/>
        </p:nvSpPr>
        <p:spPr>
          <a:xfrm>
            <a:off x="1511819" y="4320947"/>
            <a:ext cx="929958" cy="369332"/>
          </a:xfrm>
          <a:prstGeom prst="rect">
            <a:avLst/>
          </a:prstGeom>
          <a:noFill/>
        </p:spPr>
        <p:txBody>
          <a:bodyPr wrap="square" rtlCol="0">
            <a:spAutoFit/>
          </a:bodyPr>
          <a:lstStyle/>
          <a:p>
            <a:pPr algn="ctr"/>
            <a:r>
              <a:rPr lang="en-GB" b="1" i="1" dirty="0" smtClean="0">
                <a:solidFill>
                  <a:schemeClr val="tx1"/>
                </a:solidFill>
                <a:latin typeface="Calibri" pitchFamily="34" charset="0"/>
              </a:rPr>
              <a:t>ChUR</a:t>
            </a:r>
            <a:endParaRPr lang="en-GB" b="1" i="1" dirty="0">
              <a:solidFill>
                <a:schemeClr val="tx1"/>
              </a:solidFill>
              <a:latin typeface="Calibri" pitchFamily="34" charset="0"/>
            </a:endParaRPr>
          </a:p>
        </p:txBody>
      </p:sp>
      <p:sp>
        <p:nvSpPr>
          <p:cNvPr id="2641" name="CasellaDiTesto 2640"/>
          <p:cNvSpPr txBox="1"/>
          <p:nvPr/>
        </p:nvSpPr>
        <p:spPr>
          <a:xfrm rot="16200000">
            <a:off x="4185367" y="1732748"/>
            <a:ext cx="835682" cy="369332"/>
          </a:xfrm>
          <a:prstGeom prst="rect">
            <a:avLst/>
          </a:prstGeom>
          <a:noFill/>
        </p:spPr>
        <p:txBody>
          <a:bodyPr wrap="square" rtlCol="0">
            <a:spAutoFit/>
          </a:bodyPr>
          <a:lstStyle/>
          <a:p>
            <a:pPr algn="ctr"/>
            <a:r>
              <a:rPr lang="en-GB" b="1" i="1" dirty="0" smtClean="0">
                <a:solidFill>
                  <a:schemeClr val="tx1"/>
                </a:solidFill>
                <a:latin typeface="Calibri" pitchFamily="34" charset="0"/>
              </a:rPr>
              <a:t>BSE</a:t>
            </a:r>
            <a:endParaRPr lang="en-GB" b="1" i="1" dirty="0">
              <a:solidFill>
                <a:schemeClr val="tx1"/>
              </a:solidFill>
              <a:latin typeface="Calibri" pitchFamily="34" charset="0"/>
            </a:endParaRPr>
          </a:p>
        </p:txBody>
      </p:sp>
      <p:sp>
        <p:nvSpPr>
          <p:cNvPr id="2643" name="Figura a mano libera 2642"/>
          <p:cNvSpPr/>
          <p:nvPr/>
        </p:nvSpPr>
        <p:spPr>
          <a:xfrm>
            <a:off x="2621280" y="4527255"/>
            <a:ext cx="1615440" cy="633984"/>
          </a:xfrm>
          <a:custGeom>
            <a:avLst/>
            <a:gdLst>
              <a:gd name="connsiteX0" fmla="*/ 0 w 1731264"/>
              <a:gd name="connsiteY0" fmla="*/ 664464 h 664464"/>
              <a:gd name="connsiteX1" fmla="*/ 841248 w 1731264"/>
              <a:gd name="connsiteY1" fmla="*/ 231648 h 664464"/>
              <a:gd name="connsiteX2" fmla="*/ 1207008 w 1731264"/>
              <a:gd name="connsiteY2" fmla="*/ 335280 h 664464"/>
              <a:gd name="connsiteX3" fmla="*/ 1731264 w 1731264"/>
              <a:gd name="connsiteY3" fmla="*/ 0 h 664464"/>
            </a:gdLst>
            <a:ahLst/>
            <a:cxnLst>
              <a:cxn ang="0">
                <a:pos x="connsiteX0" y="connsiteY0"/>
              </a:cxn>
              <a:cxn ang="0">
                <a:pos x="connsiteX1" y="connsiteY1"/>
              </a:cxn>
              <a:cxn ang="0">
                <a:pos x="connsiteX2" y="connsiteY2"/>
              </a:cxn>
              <a:cxn ang="0">
                <a:pos x="connsiteX3" y="connsiteY3"/>
              </a:cxn>
            </a:cxnLst>
            <a:rect l="l" t="t" r="r" b="b"/>
            <a:pathLst>
              <a:path w="1731264" h="664464">
                <a:moveTo>
                  <a:pt x="0" y="664464"/>
                </a:moveTo>
                <a:cubicBezTo>
                  <a:pt x="320040" y="475488"/>
                  <a:pt x="640080" y="286512"/>
                  <a:pt x="841248" y="231648"/>
                </a:cubicBezTo>
                <a:cubicBezTo>
                  <a:pt x="1042416" y="176784"/>
                  <a:pt x="1058672" y="373888"/>
                  <a:pt x="1207008" y="335280"/>
                </a:cubicBezTo>
                <a:cubicBezTo>
                  <a:pt x="1355344" y="296672"/>
                  <a:pt x="1543304" y="148336"/>
                  <a:pt x="1731264" y="0"/>
                </a:cubicBezTo>
              </a:path>
            </a:pathLst>
          </a:custGeom>
          <a:ln w="28575">
            <a:solidFill>
              <a:schemeClr val="tx1"/>
            </a:solidFill>
            <a:headEnd type="none" w="med" len="med"/>
            <a:tailEnd type="arrow"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it-IT">
              <a:latin typeface="Calibri" pitchFamily="34" charset="0"/>
            </a:endParaRPr>
          </a:p>
        </p:txBody>
      </p:sp>
      <p:sp>
        <p:nvSpPr>
          <p:cNvPr id="2644" name="Stella a 5 punte 2643"/>
          <p:cNvSpPr/>
          <p:nvPr/>
        </p:nvSpPr>
        <p:spPr>
          <a:xfrm>
            <a:off x="4135120" y="4127967"/>
            <a:ext cx="504000" cy="504000"/>
          </a:xfrm>
          <a:prstGeom prst="star5">
            <a:avLst/>
          </a:prstGeom>
          <a:solidFill>
            <a:schemeClr val="tx1"/>
          </a:solidFill>
          <a:ln w="19050">
            <a:solidFill>
              <a:schemeClr val="bg1"/>
            </a:solid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45" name="CasellaDiTesto 2644"/>
          <p:cNvSpPr txBox="1"/>
          <p:nvPr/>
        </p:nvSpPr>
        <p:spPr>
          <a:xfrm>
            <a:off x="5700661" y="5673993"/>
            <a:ext cx="2319402" cy="369332"/>
          </a:xfrm>
          <a:prstGeom prst="rect">
            <a:avLst/>
          </a:prstGeom>
          <a:noFill/>
        </p:spPr>
        <p:txBody>
          <a:bodyPr wrap="square" rtlCol="0">
            <a:spAutoFit/>
          </a:bodyPr>
          <a:lstStyle/>
          <a:p>
            <a:pPr algn="ctr"/>
            <a:r>
              <a:rPr lang="en-GB" sz="1800" b="1" i="1" dirty="0" smtClean="0">
                <a:solidFill>
                  <a:schemeClr val="tx1"/>
                </a:solidFill>
                <a:latin typeface="Calibri" pitchFamily="34" charset="0"/>
              </a:rPr>
              <a:t>Pitcairn, Walvis Ridge</a:t>
            </a:r>
            <a:endParaRPr lang="en-GB" sz="1800" b="1" i="1" dirty="0">
              <a:solidFill>
                <a:schemeClr val="tx1"/>
              </a:solidFill>
              <a:latin typeface="Calibri" pitchFamily="34" charset="0"/>
            </a:endParaRPr>
          </a:p>
        </p:txBody>
      </p:sp>
      <p:sp>
        <p:nvSpPr>
          <p:cNvPr id="2647" name="CasellaDiTesto 2646"/>
          <p:cNvSpPr txBox="1"/>
          <p:nvPr/>
        </p:nvSpPr>
        <p:spPr>
          <a:xfrm>
            <a:off x="6747641" y="3350873"/>
            <a:ext cx="1801580" cy="646331"/>
          </a:xfrm>
          <a:prstGeom prst="rect">
            <a:avLst/>
          </a:prstGeom>
          <a:noFill/>
        </p:spPr>
        <p:txBody>
          <a:bodyPr wrap="square" rtlCol="0">
            <a:spAutoFit/>
          </a:bodyPr>
          <a:lstStyle/>
          <a:p>
            <a:pPr algn="r"/>
            <a:r>
              <a:rPr lang="en-GB" sz="1800" b="1" i="1" dirty="0" smtClean="0">
                <a:solidFill>
                  <a:schemeClr val="tx1"/>
                </a:solidFill>
                <a:latin typeface="Calibri" pitchFamily="34" charset="0"/>
              </a:rPr>
              <a:t>Samoa, </a:t>
            </a:r>
          </a:p>
          <a:p>
            <a:pPr algn="r"/>
            <a:r>
              <a:rPr lang="en-GB" sz="1800" b="1" i="1" dirty="0" smtClean="0">
                <a:solidFill>
                  <a:schemeClr val="tx1"/>
                </a:solidFill>
                <a:latin typeface="Calibri" pitchFamily="34" charset="0"/>
              </a:rPr>
              <a:t>Society Islands</a:t>
            </a:r>
            <a:endParaRPr lang="en-GB" sz="1800" b="1" i="1" dirty="0">
              <a:solidFill>
                <a:schemeClr val="tx1"/>
              </a:solidFill>
              <a:latin typeface="Calibri" pitchFamily="34" charset="0"/>
            </a:endParaRPr>
          </a:p>
        </p:txBody>
      </p:sp>
      <p:sp>
        <p:nvSpPr>
          <p:cNvPr id="2648" name="CasellaDiTesto 2647"/>
          <p:cNvSpPr txBox="1"/>
          <p:nvPr/>
        </p:nvSpPr>
        <p:spPr>
          <a:xfrm>
            <a:off x="1387963" y="3765369"/>
            <a:ext cx="1778036" cy="646331"/>
          </a:xfrm>
          <a:prstGeom prst="rect">
            <a:avLst/>
          </a:prstGeom>
          <a:noFill/>
        </p:spPr>
        <p:txBody>
          <a:bodyPr wrap="square" rtlCol="0">
            <a:spAutoFit/>
          </a:bodyPr>
          <a:lstStyle/>
          <a:p>
            <a:r>
              <a:rPr lang="en-GB" sz="1800" b="1" i="1" dirty="0" smtClean="0">
                <a:solidFill>
                  <a:schemeClr val="tx1"/>
                </a:solidFill>
                <a:latin typeface="Calibri" pitchFamily="34" charset="0"/>
              </a:rPr>
              <a:t>St. Helena,</a:t>
            </a:r>
          </a:p>
          <a:p>
            <a:r>
              <a:rPr lang="en-GB" sz="1800" b="1" i="1" dirty="0" smtClean="0">
                <a:solidFill>
                  <a:schemeClr val="tx1"/>
                </a:solidFill>
                <a:latin typeface="Calibri" pitchFamily="34" charset="0"/>
              </a:rPr>
              <a:t>Cook-Austral</a:t>
            </a:r>
            <a:endParaRPr lang="en-GB" sz="1800" b="1" i="1" dirty="0">
              <a:solidFill>
                <a:schemeClr val="tx1"/>
              </a:solidFill>
              <a:latin typeface="Calibri" pitchFamily="34" charset="0"/>
            </a:endParaRPr>
          </a:p>
        </p:txBody>
      </p:sp>
      <p:sp>
        <p:nvSpPr>
          <p:cNvPr id="2649" name="CasellaDiTesto 2648"/>
          <p:cNvSpPr txBox="1"/>
          <p:nvPr/>
        </p:nvSpPr>
        <p:spPr>
          <a:xfrm>
            <a:off x="2034953" y="841247"/>
            <a:ext cx="1250066" cy="369332"/>
          </a:xfrm>
          <a:prstGeom prst="rect">
            <a:avLst/>
          </a:prstGeom>
          <a:noFill/>
        </p:spPr>
        <p:txBody>
          <a:bodyPr wrap="square" rtlCol="0">
            <a:spAutoFit/>
          </a:bodyPr>
          <a:lstStyle/>
          <a:p>
            <a:r>
              <a:rPr lang="en-GB" sz="1800" b="1" i="1" dirty="0" smtClean="0">
                <a:solidFill>
                  <a:schemeClr val="tx1"/>
                </a:solidFill>
                <a:latin typeface="Calibri" pitchFamily="34" charset="0"/>
              </a:rPr>
              <a:t>Madeira</a:t>
            </a:r>
            <a:endParaRPr lang="en-GB" sz="1800" b="1" i="1" dirty="0">
              <a:solidFill>
                <a:schemeClr val="tx1"/>
              </a:solidFill>
              <a:latin typeface="Calibri" pitchFamily="34" charset="0"/>
            </a:endParaRPr>
          </a:p>
        </p:txBody>
      </p:sp>
      <p:sp>
        <p:nvSpPr>
          <p:cNvPr id="18"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44420"/>
                                        </p:tgtEl>
                                        <p:attrNameLst>
                                          <p:attrName>style.visibility</p:attrName>
                                        </p:attrNameLst>
                                      </p:cBhvr>
                                      <p:to>
                                        <p:strVal val="visible"/>
                                      </p:to>
                                    </p:set>
                                    <p:animEffect transition="in" filter="fade">
                                      <p:cBhvr>
                                        <p:cTn id="7" dur="500"/>
                                        <p:tgtEl>
                                          <p:spTgt spid="44442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625"/>
                                        </p:tgtEl>
                                        <p:attrNameLst>
                                          <p:attrName>style.visibility</p:attrName>
                                        </p:attrNameLst>
                                      </p:cBhvr>
                                      <p:to>
                                        <p:strVal val="visible"/>
                                      </p:to>
                                    </p:set>
                                    <p:animEffect transition="in" filter="wipe(down)">
                                      <p:cBhvr>
                                        <p:cTn id="12" dur="1000"/>
                                        <p:tgtEl>
                                          <p:spTgt spid="2625"/>
                                        </p:tgtEl>
                                      </p:cBhvr>
                                    </p:animEffect>
                                  </p:childTnLst>
                                </p:cTn>
                              </p:par>
                              <p:par>
                                <p:cTn id="13" presetID="22" presetClass="entr" presetSubtype="8" fill="hold" nodeType="withEffect">
                                  <p:stCondLst>
                                    <p:cond delay="0"/>
                                  </p:stCondLst>
                                  <p:childTnLst>
                                    <p:set>
                                      <p:cBhvr>
                                        <p:cTn id="14" dur="1" fill="hold">
                                          <p:stCondLst>
                                            <p:cond delay="0"/>
                                          </p:stCondLst>
                                        </p:cTn>
                                        <p:tgtEl>
                                          <p:spTgt spid="2627"/>
                                        </p:tgtEl>
                                        <p:attrNameLst>
                                          <p:attrName>style.visibility</p:attrName>
                                        </p:attrNameLst>
                                      </p:cBhvr>
                                      <p:to>
                                        <p:strVal val="visible"/>
                                      </p:to>
                                    </p:set>
                                    <p:animEffect transition="in" filter="wipe(left)">
                                      <p:cBhvr>
                                        <p:cTn id="15" dur="1000"/>
                                        <p:tgtEl>
                                          <p:spTgt spid="2627"/>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639"/>
                                        </p:tgtEl>
                                        <p:attrNameLst>
                                          <p:attrName>style.visibility</p:attrName>
                                        </p:attrNameLst>
                                      </p:cBhvr>
                                      <p:to>
                                        <p:strVal val="visible"/>
                                      </p:to>
                                    </p:set>
                                    <p:animEffect transition="in" filter="fade">
                                      <p:cBhvr>
                                        <p:cTn id="19" dur="500"/>
                                        <p:tgtEl>
                                          <p:spTgt spid="263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641"/>
                                        </p:tgtEl>
                                        <p:attrNameLst>
                                          <p:attrName>style.visibility</p:attrName>
                                        </p:attrNameLst>
                                      </p:cBhvr>
                                      <p:to>
                                        <p:strVal val="visible"/>
                                      </p:to>
                                    </p:set>
                                    <p:animEffect transition="in" filter="fade">
                                      <p:cBhvr>
                                        <p:cTn id="22" dur="500"/>
                                        <p:tgtEl>
                                          <p:spTgt spid="264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636"/>
                                        </p:tgtEl>
                                        <p:attrNameLst>
                                          <p:attrName>style.visibility</p:attrName>
                                        </p:attrNameLst>
                                      </p:cBhvr>
                                      <p:to>
                                        <p:strVal val="visible"/>
                                      </p:to>
                                    </p:set>
                                    <p:animEffect transition="in" filter="fade">
                                      <p:cBhvr>
                                        <p:cTn id="27" dur="500"/>
                                        <p:tgtEl>
                                          <p:spTgt spid="2636"/>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2643"/>
                                        </p:tgtEl>
                                        <p:attrNameLst>
                                          <p:attrName>style.visibility</p:attrName>
                                        </p:attrNameLst>
                                      </p:cBhvr>
                                      <p:to>
                                        <p:strVal val="visible"/>
                                      </p:to>
                                    </p:set>
                                    <p:animEffect transition="in" filter="wipe(left)">
                                      <p:cBhvr>
                                        <p:cTn id="31" dur="500"/>
                                        <p:tgtEl>
                                          <p:spTgt spid="2643"/>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2644"/>
                                        </p:tgtEl>
                                        <p:attrNameLst>
                                          <p:attrName>style.visibility</p:attrName>
                                        </p:attrNameLst>
                                      </p:cBhvr>
                                      <p:to>
                                        <p:strVal val="visible"/>
                                      </p:to>
                                    </p:set>
                                    <p:animEffect transition="in" filter="fade">
                                      <p:cBhvr>
                                        <p:cTn id="35" dur="500"/>
                                        <p:tgtEl>
                                          <p:spTgt spid="264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632"/>
                                        </p:tgtEl>
                                        <p:attrNameLst>
                                          <p:attrName>style.visibility</p:attrName>
                                        </p:attrNameLst>
                                      </p:cBhvr>
                                      <p:to>
                                        <p:strVal val="visible"/>
                                      </p:to>
                                    </p:set>
                                    <p:animEffect transition="in" filter="fade">
                                      <p:cBhvr>
                                        <p:cTn id="40" dur="500"/>
                                        <p:tgtEl>
                                          <p:spTgt spid="2632"/>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2645"/>
                                        </p:tgtEl>
                                        <p:attrNameLst>
                                          <p:attrName>style.visibility</p:attrName>
                                        </p:attrNameLst>
                                      </p:cBhvr>
                                      <p:to>
                                        <p:strVal val="visible"/>
                                      </p:to>
                                    </p:set>
                                    <p:animEffect transition="in" filter="fade">
                                      <p:cBhvr>
                                        <p:cTn id="44" dur="500"/>
                                        <p:tgtEl>
                                          <p:spTgt spid="2645"/>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633"/>
                                        </p:tgtEl>
                                        <p:attrNameLst>
                                          <p:attrName>style.visibility</p:attrName>
                                        </p:attrNameLst>
                                      </p:cBhvr>
                                      <p:to>
                                        <p:strVal val="visible"/>
                                      </p:to>
                                    </p:set>
                                    <p:animEffect transition="in" filter="fade">
                                      <p:cBhvr>
                                        <p:cTn id="49" dur="500"/>
                                        <p:tgtEl>
                                          <p:spTgt spid="2633"/>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2647"/>
                                        </p:tgtEl>
                                        <p:attrNameLst>
                                          <p:attrName>style.visibility</p:attrName>
                                        </p:attrNameLst>
                                      </p:cBhvr>
                                      <p:to>
                                        <p:strVal val="visible"/>
                                      </p:to>
                                    </p:set>
                                    <p:animEffect transition="in" filter="fade">
                                      <p:cBhvr>
                                        <p:cTn id="53" dur="500"/>
                                        <p:tgtEl>
                                          <p:spTgt spid="2647"/>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2634"/>
                                        </p:tgtEl>
                                        <p:attrNameLst>
                                          <p:attrName>style.visibility</p:attrName>
                                        </p:attrNameLst>
                                      </p:cBhvr>
                                      <p:to>
                                        <p:strVal val="visible"/>
                                      </p:to>
                                    </p:set>
                                    <p:animEffect transition="in" filter="fade">
                                      <p:cBhvr>
                                        <p:cTn id="58" dur="500"/>
                                        <p:tgtEl>
                                          <p:spTgt spid="2634"/>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2648"/>
                                        </p:tgtEl>
                                        <p:attrNameLst>
                                          <p:attrName>style.visibility</p:attrName>
                                        </p:attrNameLst>
                                      </p:cBhvr>
                                      <p:to>
                                        <p:strVal val="visible"/>
                                      </p:to>
                                    </p:set>
                                    <p:animEffect transition="in" filter="fade">
                                      <p:cBhvr>
                                        <p:cTn id="62" dur="500"/>
                                        <p:tgtEl>
                                          <p:spTgt spid="264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635"/>
                                        </p:tgtEl>
                                        <p:attrNameLst>
                                          <p:attrName>style.visibility</p:attrName>
                                        </p:attrNameLst>
                                      </p:cBhvr>
                                      <p:to>
                                        <p:strVal val="visible"/>
                                      </p:to>
                                    </p:set>
                                    <p:animEffect transition="in" filter="fade">
                                      <p:cBhvr>
                                        <p:cTn id="67" dur="500"/>
                                        <p:tgtEl>
                                          <p:spTgt spid="2635"/>
                                        </p:tgtEl>
                                      </p:cBhvr>
                                    </p:animEffect>
                                  </p:childTnLst>
                                </p:cTn>
                              </p:par>
                            </p:childTnLst>
                          </p:cTn>
                        </p:par>
                        <p:par>
                          <p:cTn id="68" fill="hold">
                            <p:stCondLst>
                              <p:cond delay="500"/>
                            </p:stCondLst>
                            <p:childTnLst>
                              <p:par>
                                <p:cTn id="69" presetID="10" presetClass="entr" presetSubtype="0" fill="hold" grpId="0" nodeType="afterEffect">
                                  <p:stCondLst>
                                    <p:cond delay="0"/>
                                  </p:stCondLst>
                                  <p:childTnLst>
                                    <p:set>
                                      <p:cBhvr>
                                        <p:cTn id="70" dur="1" fill="hold">
                                          <p:stCondLst>
                                            <p:cond delay="0"/>
                                          </p:stCondLst>
                                        </p:cTn>
                                        <p:tgtEl>
                                          <p:spTgt spid="2649"/>
                                        </p:tgtEl>
                                        <p:attrNameLst>
                                          <p:attrName>style.visibility</p:attrName>
                                        </p:attrNameLst>
                                      </p:cBhvr>
                                      <p:to>
                                        <p:strVal val="visible"/>
                                      </p:to>
                                    </p:set>
                                    <p:animEffect transition="in" filter="fade">
                                      <p:cBhvr>
                                        <p:cTn id="71" dur="500"/>
                                        <p:tgtEl>
                                          <p:spTgt spid="2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2" grpId="0" animBg="1"/>
      <p:bldP spid="2633" grpId="0" animBg="1"/>
      <p:bldP spid="2634" grpId="0" animBg="1"/>
      <p:bldP spid="2635" grpId="0" animBg="1"/>
      <p:bldP spid="2636" grpId="0"/>
      <p:bldP spid="2639" grpId="0"/>
      <p:bldP spid="2641" grpId="0"/>
      <p:bldP spid="2643" grpId="0" animBg="1"/>
      <p:bldP spid="2644" grpId="0" animBg="1"/>
      <p:bldP spid="2645" grpId="0"/>
      <p:bldP spid="2647" grpId="0"/>
      <p:bldP spid="2648" grpId="0"/>
      <p:bldP spid="264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20" name="Picture 4"/>
          <p:cNvPicPr>
            <a:picLocks noChangeAspect="1" noChangeArrowheads="1"/>
          </p:cNvPicPr>
          <p:nvPr/>
        </p:nvPicPr>
        <p:blipFill>
          <a:blip r:embed="rId4" cstate="print"/>
          <a:srcRect l="1196" t="1147" r="1086" b="1074"/>
          <a:stretch>
            <a:fillRect/>
          </a:stretch>
        </p:blipFill>
        <p:spPr bwMode="auto">
          <a:xfrm>
            <a:off x="107504" y="651007"/>
            <a:ext cx="8784976" cy="6192688"/>
          </a:xfrm>
          <a:prstGeom prst="rect">
            <a:avLst/>
          </a:prstGeom>
          <a:noFill/>
          <a:ln w="9525">
            <a:noFill/>
            <a:miter lim="800000"/>
            <a:headEnd/>
            <a:tailEnd/>
          </a:ln>
          <a:effectLst/>
        </p:spPr>
      </p:pic>
      <p:sp>
        <p:nvSpPr>
          <p:cNvPr id="2614" name="Rettangolo 2613"/>
          <p:cNvSpPr/>
          <p:nvPr/>
        </p:nvSpPr>
        <p:spPr>
          <a:xfrm>
            <a:off x="1444625" y="851875"/>
            <a:ext cx="7123113" cy="5105400"/>
          </a:xfrm>
          <a:prstGeom prst="rect">
            <a:avLst/>
          </a:prstGeom>
          <a:solidFill>
            <a:srgbClr val="FFFFFF">
              <a:alpha val="40000"/>
            </a:srgb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cxnSp>
        <p:nvCxnSpPr>
          <p:cNvPr id="2640" name="Connettore 1 2639"/>
          <p:cNvCxnSpPr/>
          <p:nvPr/>
        </p:nvCxnSpPr>
        <p:spPr>
          <a:xfrm flipV="1">
            <a:off x="5130800" y="4649175"/>
            <a:ext cx="3190240" cy="142240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 name="Gruppo 2616"/>
          <p:cNvGrpSpPr/>
          <p:nvPr/>
        </p:nvGrpSpPr>
        <p:grpSpPr>
          <a:xfrm>
            <a:off x="1538620" y="4742719"/>
            <a:ext cx="2025755" cy="369332"/>
            <a:chOff x="1550884" y="4318000"/>
            <a:chExt cx="2025755" cy="369332"/>
          </a:xfrm>
        </p:grpSpPr>
        <p:sp>
          <p:nvSpPr>
            <p:cNvPr id="2615" name="Rettangolo 2614"/>
            <p:cNvSpPr/>
            <p:nvPr/>
          </p:nvSpPr>
          <p:spPr>
            <a:xfrm rot="2765361">
              <a:off x="1550884" y="4472119"/>
              <a:ext cx="180000" cy="180000"/>
            </a:xfrm>
            <a:prstGeom prst="rect">
              <a:avLst/>
            </a:prstGeom>
            <a:solidFill>
              <a:srgbClr val="00B0F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16" name="CasellaDiTesto 2615"/>
            <p:cNvSpPr txBox="1"/>
            <p:nvPr/>
          </p:nvSpPr>
          <p:spPr>
            <a:xfrm>
              <a:off x="2024547" y="4318000"/>
              <a:ext cx="1552092" cy="369332"/>
            </a:xfrm>
            <a:prstGeom prst="rect">
              <a:avLst/>
            </a:prstGeom>
            <a:noFill/>
          </p:spPr>
          <p:txBody>
            <a:bodyPr wrap="none" rtlCol="0">
              <a:spAutoFit/>
            </a:bodyPr>
            <a:lstStyle/>
            <a:p>
              <a:r>
                <a:rPr lang="it-IT" dirty="0" smtClean="0">
                  <a:solidFill>
                    <a:schemeClr val="tx1"/>
                  </a:solidFill>
                  <a:latin typeface="Calibri" pitchFamily="34" charset="0"/>
                </a:rPr>
                <a:t>Atlantic MORB</a:t>
              </a:r>
              <a:endParaRPr lang="it-IT" dirty="0">
                <a:solidFill>
                  <a:schemeClr val="tx1"/>
                </a:solidFill>
                <a:latin typeface="Calibri" pitchFamily="34" charset="0"/>
              </a:endParaRPr>
            </a:p>
          </p:txBody>
        </p:sp>
      </p:grpSp>
      <p:grpSp>
        <p:nvGrpSpPr>
          <p:cNvPr id="3" name="Gruppo 2617"/>
          <p:cNvGrpSpPr/>
          <p:nvPr/>
        </p:nvGrpSpPr>
        <p:grpSpPr>
          <a:xfrm>
            <a:off x="1538620" y="5138959"/>
            <a:ext cx="1876644" cy="369332"/>
            <a:chOff x="1550884" y="4318000"/>
            <a:chExt cx="1876644" cy="369332"/>
          </a:xfrm>
        </p:grpSpPr>
        <p:sp>
          <p:nvSpPr>
            <p:cNvPr id="2619" name="Rettangolo 2618"/>
            <p:cNvSpPr/>
            <p:nvPr/>
          </p:nvSpPr>
          <p:spPr>
            <a:xfrm rot="2765361">
              <a:off x="1550884" y="4472119"/>
              <a:ext cx="180000" cy="180000"/>
            </a:xfrm>
            <a:prstGeom prst="rect">
              <a:avLst/>
            </a:prstGeom>
            <a:solidFill>
              <a:srgbClr val="FFFF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20" name="CasellaDiTesto 2619"/>
            <p:cNvSpPr txBox="1"/>
            <p:nvPr/>
          </p:nvSpPr>
          <p:spPr>
            <a:xfrm>
              <a:off x="2003741" y="4318000"/>
              <a:ext cx="1423787" cy="369332"/>
            </a:xfrm>
            <a:prstGeom prst="rect">
              <a:avLst/>
            </a:prstGeom>
            <a:noFill/>
          </p:spPr>
          <p:txBody>
            <a:bodyPr wrap="none" rtlCol="0">
              <a:spAutoFit/>
            </a:bodyPr>
            <a:lstStyle/>
            <a:p>
              <a:r>
                <a:rPr lang="it-IT" dirty="0" err="1" smtClean="0">
                  <a:solidFill>
                    <a:schemeClr val="tx1"/>
                  </a:solidFill>
                  <a:latin typeface="Calibri" pitchFamily="34" charset="0"/>
                </a:rPr>
                <a:t>Indian</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grpSp>
        <p:nvGrpSpPr>
          <p:cNvPr id="4" name="Gruppo 2620"/>
          <p:cNvGrpSpPr/>
          <p:nvPr/>
        </p:nvGrpSpPr>
        <p:grpSpPr>
          <a:xfrm>
            <a:off x="1538620" y="5545666"/>
            <a:ext cx="1915052" cy="369332"/>
            <a:chOff x="1550884" y="4318000"/>
            <a:chExt cx="1915052" cy="369332"/>
          </a:xfrm>
        </p:grpSpPr>
        <p:sp>
          <p:nvSpPr>
            <p:cNvPr id="2622" name="Rettangolo 2621"/>
            <p:cNvSpPr/>
            <p:nvPr/>
          </p:nvSpPr>
          <p:spPr>
            <a:xfrm rot="2765361">
              <a:off x="1550884" y="4472119"/>
              <a:ext cx="180000" cy="180000"/>
            </a:xfrm>
            <a:prstGeom prst="rect">
              <a:avLst/>
            </a:prstGeom>
            <a:solidFill>
              <a:srgbClr val="FF00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23" name="CasellaDiTesto 2622"/>
            <p:cNvSpPr txBox="1"/>
            <p:nvPr/>
          </p:nvSpPr>
          <p:spPr>
            <a:xfrm>
              <a:off x="2032659" y="4318000"/>
              <a:ext cx="1433277" cy="369332"/>
            </a:xfrm>
            <a:prstGeom prst="rect">
              <a:avLst/>
            </a:prstGeom>
            <a:noFill/>
          </p:spPr>
          <p:txBody>
            <a:bodyPr wrap="none" rtlCol="0">
              <a:spAutoFit/>
            </a:bodyPr>
            <a:lstStyle/>
            <a:p>
              <a:r>
                <a:rPr lang="it-IT" dirty="0" err="1" smtClean="0">
                  <a:solidFill>
                    <a:schemeClr val="tx1"/>
                  </a:solidFill>
                  <a:latin typeface="Calibri" pitchFamily="34" charset="0"/>
                </a:rPr>
                <a:t>Pacific</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cxnSp>
        <p:nvCxnSpPr>
          <p:cNvPr id="2625" name="Connettore 1 2624"/>
          <p:cNvCxnSpPr/>
          <p:nvPr/>
        </p:nvCxnSpPr>
        <p:spPr>
          <a:xfrm flipH="1" flipV="1">
            <a:off x="4429760" y="851875"/>
            <a:ext cx="0" cy="510540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2627" name="Connettore 1 2626"/>
          <p:cNvCxnSpPr/>
          <p:nvPr/>
        </p:nvCxnSpPr>
        <p:spPr>
          <a:xfrm flipH="1">
            <a:off x="1444625" y="4385015"/>
            <a:ext cx="7123113" cy="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5" name="Gruppo 7"/>
          <p:cNvGrpSpPr/>
          <p:nvPr/>
        </p:nvGrpSpPr>
        <p:grpSpPr>
          <a:xfrm>
            <a:off x="1479550" y="1169375"/>
            <a:ext cx="4665663" cy="4591050"/>
            <a:chOff x="1479550" y="635000"/>
            <a:chExt cx="4665663" cy="4591050"/>
          </a:xfrm>
        </p:grpSpPr>
        <p:grpSp>
          <p:nvGrpSpPr>
            <p:cNvPr id="6" name="Group 407"/>
            <p:cNvGrpSpPr>
              <a:grpSpLocks/>
            </p:cNvGrpSpPr>
            <p:nvPr/>
          </p:nvGrpSpPr>
          <p:grpSpPr bwMode="auto">
            <a:xfrm>
              <a:off x="1887538" y="933450"/>
              <a:ext cx="2192338" cy="2781300"/>
              <a:chOff x="1189" y="588"/>
              <a:chExt cx="1381" cy="1752"/>
            </a:xfrm>
          </p:grpSpPr>
          <p:sp>
            <p:nvSpPr>
              <p:cNvPr id="929" name="Freeform 207"/>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0" name="Freeform 208"/>
              <p:cNvSpPr>
                <a:spLocks/>
              </p:cNvSpPr>
              <p:nvPr/>
            </p:nvSpPr>
            <p:spPr bwMode="auto">
              <a:xfrm>
                <a:off x="1284" y="8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1" name="Freeform 209"/>
              <p:cNvSpPr>
                <a:spLocks noEditPoints="1"/>
              </p:cNvSpPr>
              <p:nvPr/>
            </p:nvSpPr>
            <p:spPr bwMode="auto">
              <a:xfrm>
                <a:off x="1279"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2" name="Freeform 210"/>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3" name="Freeform 211"/>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4" name="Freeform 212"/>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5" name="Freeform 213"/>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6" name="Freeform 214"/>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7" name="Freeform 215"/>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8" name="Freeform 216"/>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9" name="Freeform 217"/>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0" name="Freeform 218"/>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1" name="Freeform 219"/>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2" name="Freeform 220"/>
              <p:cNvSpPr>
                <a:spLocks/>
              </p:cNvSpPr>
              <p:nvPr/>
            </p:nvSpPr>
            <p:spPr bwMode="auto">
              <a:xfrm>
                <a:off x="1305"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3" name="Freeform 221"/>
              <p:cNvSpPr>
                <a:spLocks noEditPoints="1"/>
              </p:cNvSpPr>
              <p:nvPr/>
            </p:nvSpPr>
            <p:spPr bwMode="auto">
              <a:xfrm>
                <a:off x="1300" y="101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4" name="Freeform 222"/>
              <p:cNvSpPr>
                <a:spLocks/>
              </p:cNvSpPr>
              <p:nvPr/>
            </p:nvSpPr>
            <p:spPr bwMode="auto">
              <a:xfrm>
                <a:off x="1512"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5" name="Freeform 223"/>
              <p:cNvSpPr>
                <a:spLocks noEditPoints="1"/>
              </p:cNvSpPr>
              <p:nvPr/>
            </p:nvSpPr>
            <p:spPr bwMode="auto">
              <a:xfrm>
                <a:off x="1507" y="108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6" name="Freeform 224"/>
              <p:cNvSpPr>
                <a:spLocks/>
              </p:cNvSpPr>
              <p:nvPr/>
            </p:nvSpPr>
            <p:spPr bwMode="auto">
              <a:xfrm>
                <a:off x="1339" y="9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7" name="Freeform 225"/>
              <p:cNvSpPr>
                <a:spLocks noEditPoints="1"/>
              </p:cNvSpPr>
              <p:nvPr/>
            </p:nvSpPr>
            <p:spPr bwMode="auto">
              <a:xfrm>
                <a:off x="1334" y="9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8" name="Freeform 226"/>
              <p:cNvSpPr>
                <a:spLocks/>
              </p:cNvSpPr>
              <p:nvPr/>
            </p:nvSpPr>
            <p:spPr bwMode="auto">
              <a:xfrm>
                <a:off x="1314"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9" name="Freeform 227"/>
              <p:cNvSpPr>
                <a:spLocks noEditPoints="1"/>
              </p:cNvSpPr>
              <p:nvPr/>
            </p:nvSpPr>
            <p:spPr bwMode="auto">
              <a:xfrm>
                <a:off x="1309"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0" name="Freeform 228"/>
              <p:cNvSpPr>
                <a:spLocks/>
              </p:cNvSpPr>
              <p:nvPr/>
            </p:nvSpPr>
            <p:spPr bwMode="auto">
              <a:xfrm>
                <a:off x="1788" y="12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1" name="Freeform 229"/>
              <p:cNvSpPr>
                <a:spLocks noEditPoints="1"/>
              </p:cNvSpPr>
              <p:nvPr/>
            </p:nvSpPr>
            <p:spPr bwMode="auto">
              <a:xfrm>
                <a:off x="1783" y="12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2" name="Freeform 230"/>
              <p:cNvSpPr>
                <a:spLocks/>
              </p:cNvSpPr>
              <p:nvPr/>
            </p:nvSpPr>
            <p:spPr bwMode="auto">
              <a:xfrm>
                <a:off x="1599" y="11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3" name="Freeform 231"/>
              <p:cNvSpPr>
                <a:spLocks noEditPoints="1"/>
              </p:cNvSpPr>
              <p:nvPr/>
            </p:nvSpPr>
            <p:spPr bwMode="auto">
              <a:xfrm>
                <a:off x="1594"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4" name="Freeform 232"/>
              <p:cNvSpPr>
                <a:spLocks/>
              </p:cNvSpPr>
              <p:nvPr/>
            </p:nvSpPr>
            <p:spPr bwMode="auto">
              <a:xfrm>
                <a:off x="1732" y="13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5" name="Freeform 233"/>
              <p:cNvSpPr>
                <a:spLocks noEditPoints="1"/>
              </p:cNvSpPr>
              <p:nvPr/>
            </p:nvSpPr>
            <p:spPr bwMode="auto">
              <a:xfrm>
                <a:off x="1727" y="13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6" name="Freeform 234"/>
              <p:cNvSpPr>
                <a:spLocks/>
              </p:cNvSpPr>
              <p:nvPr/>
            </p:nvSpPr>
            <p:spPr bwMode="auto">
              <a:xfrm>
                <a:off x="1788"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7" name="Freeform 235"/>
              <p:cNvSpPr>
                <a:spLocks noEditPoints="1"/>
              </p:cNvSpPr>
              <p:nvPr/>
            </p:nvSpPr>
            <p:spPr bwMode="auto">
              <a:xfrm>
                <a:off x="1783" y="11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8" name="Freeform 236"/>
              <p:cNvSpPr>
                <a:spLocks/>
              </p:cNvSpPr>
              <p:nvPr/>
            </p:nvSpPr>
            <p:spPr bwMode="auto">
              <a:xfrm>
                <a:off x="1703" y="101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9" name="Freeform 237"/>
              <p:cNvSpPr>
                <a:spLocks noEditPoints="1"/>
              </p:cNvSpPr>
              <p:nvPr/>
            </p:nvSpPr>
            <p:spPr bwMode="auto">
              <a:xfrm>
                <a:off x="1699" y="10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0" name="Freeform 238"/>
              <p:cNvSpPr>
                <a:spLocks/>
              </p:cNvSpPr>
              <p:nvPr/>
            </p:nvSpPr>
            <p:spPr bwMode="auto">
              <a:xfrm>
                <a:off x="1618" y="9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1" name="Freeform 239"/>
              <p:cNvSpPr>
                <a:spLocks noEditPoints="1"/>
              </p:cNvSpPr>
              <p:nvPr/>
            </p:nvSpPr>
            <p:spPr bwMode="auto">
              <a:xfrm>
                <a:off x="1613" y="9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2" name="Freeform 240"/>
              <p:cNvSpPr>
                <a:spLocks/>
              </p:cNvSpPr>
              <p:nvPr/>
            </p:nvSpPr>
            <p:spPr bwMode="auto">
              <a:xfrm>
                <a:off x="1882" y="13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3" name="Freeform 241"/>
              <p:cNvSpPr>
                <a:spLocks noEditPoints="1"/>
              </p:cNvSpPr>
              <p:nvPr/>
            </p:nvSpPr>
            <p:spPr bwMode="auto">
              <a:xfrm>
                <a:off x="1877" y="13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4" name="Freeform 242"/>
              <p:cNvSpPr>
                <a:spLocks/>
              </p:cNvSpPr>
              <p:nvPr/>
            </p:nvSpPr>
            <p:spPr bwMode="auto">
              <a:xfrm>
                <a:off x="1928" y="14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5" name="Freeform 243"/>
              <p:cNvSpPr>
                <a:spLocks noEditPoints="1"/>
              </p:cNvSpPr>
              <p:nvPr/>
            </p:nvSpPr>
            <p:spPr bwMode="auto">
              <a:xfrm>
                <a:off x="1923" y="14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6" name="Freeform 244"/>
              <p:cNvSpPr>
                <a:spLocks/>
              </p:cNvSpPr>
              <p:nvPr/>
            </p:nvSpPr>
            <p:spPr bwMode="auto">
              <a:xfrm>
                <a:off x="1626"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7" name="Freeform 245"/>
              <p:cNvSpPr>
                <a:spLocks noEditPoints="1"/>
              </p:cNvSpPr>
              <p:nvPr/>
            </p:nvSpPr>
            <p:spPr bwMode="auto">
              <a:xfrm>
                <a:off x="1621"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8" name="Freeform 246"/>
              <p:cNvSpPr>
                <a:spLocks/>
              </p:cNvSpPr>
              <p:nvPr/>
            </p:nvSpPr>
            <p:spPr bwMode="auto">
              <a:xfrm>
                <a:off x="1626"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9" name="Freeform 247"/>
              <p:cNvSpPr>
                <a:spLocks noEditPoints="1"/>
              </p:cNvSpPr>
              <p:nvPr/>
            </p:nvSpPr>
            <p:spPr bwMode="auto">
              <a:xfrm>
                <a:off x="1621" y="9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0" name="Freeform 248"/>
              <p:cNvSpPr>
                <a:spLocks/>
              </p:cNvSpPr>
              <p:nvPr/>
            </p:nvSpPr>
            <p:spPr bwMode="auto">
              <a:xfrm>
                <a:off x="1667"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1" name="Freeform 249"/>
              <p:cNvSpPr>
                <a:spLocks noEditPoints="1"/>
              </p:cNvSpPr>
              <p:nvPr/>
            </p:nvSpPr>
            <p:spPr bwMode="auto">
              <a:xfrm>
                <a:off x="1662" y="10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2" name="Freeform 250"/>
              <p:cNvSpPr>
                <a:spLocks/>
              </p:cNvSpPr>
              <p:nvPr/>
            </p:nvSpPr>
            <p:spPr bwMode="auto">
              <a:xfrm>
                <a:off x="174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3" name="Freeform 251"/>
              <p:cNvSpPr>
                <a:spLocks noEditPoints="1"/>
              </p:cNvSpPr>
              <p:nvPr/>
            </p:nvSpPr>
            <p:spPr bwMode="auto">
              <a:xfrm>
                <a:off x="1741" y="10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4" name="Freeform 252"/>
              <p:cNvSpPr>
                <a:spLocks/>
              </p:cNvSpPr>
              <p:nvPr/>
            </p:nvSpPr>
            <p:spPr bwMode="auto">
              <a:xfrm>
                <a:off x="1613" y="8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5" name="Freeform 253"/>
              <p:cNvSpPr>
                <a:spLocks noEditPoints="1"/>
              </p:cNvSpPr>
              <p:nvPr/>
            </p:nvSpPr>
            <p:spPr bwMode="auto">
              <a:xfrm>
                <a:off x="1608" y="858"/>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6" name="Freeform 254"/>
              <p:cNvSpPr>
                <a:spLocks/>
              </p:cNvSpPr>
              <p:nvPr/>
            </p:nvSpPr>
            <p:spPr bwMode="auto">
              <a:xfrm>
                <a:off x="1826" y="9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7" name="Freeform 255"/>
              <p:cNvSpPr>
                <a:spLocks noEditPoints="1"/>
              </p:cNvSpPr>
              <p:nvPr/>
            </p:nvSpPr>
            <p:spPr bwMode="auto">
              <a:xfrm>
                <a:off x="1821" y="97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8" name="Freeform 256"/>
              <p:cNvSpPr>
                <a:spLocks/>
              </p:cNvSpPr>
              <p:nvPr/>
            </p:nvSpPr>
            <p:spPr bwMode="auto">
              <a:xfrm>
                <a:off x="1806" y="13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9" name="Freeform 257"/>
              <p:cNvSpPr>
                <a:spLocks noEditPoints="1"/>
              </p:cNvSpPr>
              <p:nvPr/>
            </p:nvSpPr>
            <p:spPr bwMode="auto">
              <a:xfrm>
                <a:off x="1802" y="12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0" name="Freeform 258"/>
              <p:cNvSpPr>
                <a:spLocks/>
              </p:cNvSpPr>
              <p:nvPr/>
            </p:nvSpPr>
            <p:spPr bwMode="auto">
              <a:xfrm>
                <a:off x="1558" y="10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1" name="Freeform 259"/>
              <p:cNvSpPr>
                <a:spLocks noEditPoints="1"/>
              </p:cNvSpPr>
              <p:nvPr/>
            </p:nvSpPr>
            <p:spPr bwMode="auto">
              <a:xfrm>
                <a:off x="1553" y="10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2" name="Freeform 260"/>
              <p:cNvSpPr>
                <a:spLocks/>
              </p:cNvSpPr>
              <p:nvPr/>
            </p:nvSpPr>
            <p:spPr bwMode="auto">
              <a:xfrm>
                <a:off x="1758"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3" name="Freeform 261"/>
              <p:cNvSpPr>
                <a:spLocks noEditPoints="1"/>
              </p:cNvSpPr>
              <p:nvPr/>
            </p:nvSpPr>
            <p:spPr bwMode="auto">
              <a:xfrm>
                <a:off x="1754"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4" name="Freeform 262"/>
              <p:cNvSpPr>
                <a:spLocks/>
              </p:cNvSpPr>
              <p:nvPr/>
            </p:nvSpPr>
            <p:spPr bwMode="auto">
              <a:xfrm>
                <a:off x="1809" y="13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5" name="Freeform 263"/>
              <p:cNvSpPr>
                <a:spLocks noEditPoints="1"/>
              </p:cNvSpPr>
              <p:nvPr/>
            </p:nvSpPr>
            <p:spPr bwMode="auto">
              <a:xfrm>
                <a:off x="1804" y="13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6" name="Freeform 264"/>
              <p:cNvSpPr>
                <a:spLocks/>
              </p:cNvSpPr>
              <p:nvPr/>
            </p:nvSpPr>
            <p:spPr bwMode="auto">
              <a:xfrm>
                <a:off x="1779"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7" name="Freeform 265"/>
              <p:cNvSpPr>
                <a:spLocks noEditPoints="1"/>
              </p:cNvSpPr>
              <p:nvPr/>
            </p:nvSpPr>
            <p:spPr bwMode="auto">
              <a:xfrm>
                <a:off x="1774" y="12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8" name="Freeform 266"/>
              <p:cNvSpPr>
                <a:spLocks/>
              </p:cNvSpPr>
              <p:nvPr/>
            </p:nvSpPr>
            <p:spPr bwMode="auto">
              <a:xfrm>
                <a:off x="1408" y="7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9" name="Freeform 267"/>
              <p:cNvSpPr>
                <a:spLocks noEditPoints="1"/>
              </p:cNvSpPr>
              <p:nvPr/>
            </p:nvSpPr>
            <p:spPr bwMode="auto">
              <a:xfrm>
                <a:off x="1403" y="7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0" name="Freeform 268"/>
              <p:cNvSpPr>
                <a:spLocks/>
              </p:cNvSpPr>
              <p:nvPr/>
            </p:nvSpPr>
            <p:spPr bwMode="auto">
              <a:xfrm>
                <a:off x="2011" y="15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1" name="Freeform 269"/>
              <p:cNvSpPr>
                <a:spLocks noEditPoints="1"/>
              </p:cNvSpPr>
              <p:nvPr/>
            </p:nvSpPr>
            <p:spPr bwMode="auto">
              <a:xfrm>
                <a:off x="2006"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2" name="Freeform 270"/>
              <p:cNvSpPr>
                <a:spLocks/>
              </p:cNvSpPr>
              <p:nvPr/>
            </p:nvSpPr>
            <p:spPr bwMode="auto">
              <a:xfrm>
                <a:off x="187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3" name="Freeform 271"/>
              <p:cNvSpPr>
                <a:spLocks noEditPoints="1"/>
              </p:cNvSpPr>
              <p:nvPr/>
            </p:nvSpPr>
            <p:spPr bwMode="auto">
              <a:xfrm>
                <a:off x="1874"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4" name="Freeform 272"/>
              <p:cNvSpPr>
                <a:spLocks/>
              </p:cNvSpPr>
              <p:nvPr/>
            </p:nvSpPr>
            <p:spPr bwMode="auto">
              <a:xfrm>
                <a:off x="1921" y="14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5" name="Freeform 273"/>
              <p:cNvSpPr>
                <a:spLocks noEditPoints="1"/>
              </p:cNvSpPr>
              <p:nvPr/>
            </p:nvSpPr>
            <p:spPr bwMode="auto">
              <a:xfrm>
                <a:off x="1916" y="14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6" name="Freeform 274"/>
              <p:cNvSpPr>
                <a:spLocks/>
              </p:cNvSpPr>
              <p:nvPr/>
            </p:nvSpPr>
            <p:spPr bwMode="auto">
              <a:xfrm>
                <a:off x="1876" y="14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7" name="Freeform 275"/>
              <p:cNvSpPr>
                <a:spLocks noEditPoints="1"/>
              </p:cNvSpPr>
              <p:nvPr/>
            </p:nvSpPr>
            <p:spPr bwMode="auto">
              <a:xfrm>
                <a:off x="1871" y="147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8" name="Freeform 276"/>
              <p:cNvSpPr>
                <a:spLocks/>
              </p:cNvSpPr>
              <p:nvPr/>
            </p:nvSpPr>
            <p:spPr bwMode="auto">
              <a:xfrm>
                <a:off x="1925" y="142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9" name="Freeform 277"/>
              <p:cNvSpPr>
                <a:spLocks noEditPoints="1"/>
              </p:cNvSpPr>
              <p:nvPr/>
            </p:nvSpPr>
            <p:spPr bwMode="auto">
              <a:xfrm>
                <a:off x="1920" y="14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0" name="Freeform 278"/>
              <p:cNvSpPr>
                <a:spLocks/>
              </p:cNvSpPr>
              <p:nvPr/>
            </p:nvSpPr>
            <p:spPr bwMode="auto">
              <a:xfrm>
                <a:off x="1628" y="9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1" name="Freeform 279"/>
              <p:cNvSpPr>
                <a:spLocks noEditPoints="1"/>
              </p:cNvSpPr>
              <p:nvPr/>
            </p:nvSpPr>
            <p:spPr bwMode="auto">
              <a:xfrm>
                <a:off x="1623" y="9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2" name="Freeform 280"/>
              <p:cNvSpPr>
                <a:spLocks/>
              </p:cNvSpPr>
              <p:nvPr/>
            </p:nvSpPr>
            <p:spPr bwMode="auto">
              <a:xfrm>
                <a:off x="1626"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3" name="Freeform 281"/>
              <p:cNvSpPr>
                <a:spLocks noEditPoints="1"/>
              </p:cNvSpPr>
              <p:nvPr/>
            </p:nvSpPr>
            <p:spPr bwMode="auto">
              <a:xfrm>
                <a:off x="1621"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4" name="Freeform 282"/>
              <p:cNvSpPr>
                <a:spLocks/>
              </p:cNvSpPr>
              <p:nvPr/>
            </p:nvSpPr>
            <p:spPr bwMode="auto">
              <a:xfrm>
                <a:off x="1684" y="10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5" name="Freeform 283"/>
              <p:cNvSpPr>
                <a:spLocks noEditPoints="1"/>
              </p:cNvSpPr>
              <p:nvPr/>
            </p:nvSpPr>
            <p:spPr bwMode="auto">
              <a:xfrm>
                <a:off x="1679" y="10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6" name="Freeform 284"/>
              <p:cNvSpPr>
                <a:spLocks/>
              </p:cNvSpPr>
              <p:nvPr/>
            </p:nvSpPr>
            <p:spPr bwMode="auto">
              <a:xfrm>
                <a:off x="1707"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7" name="Freeform 285"/>
              <p:cNvSpPr>
                <a:spLocks noEditPoints="1"/>
              </p:cNvSpPr>
              <p:nvPr/>
            </p:nvSpPr>
            <p:spPr bwMode="auto">
              <a:xfrm>
                <a:off x="1702" y="106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8" name="Freeform 286"/>
              <p:cNvSpPr>
                <a:spLocks/>
              </p:cNvSpPr>
              <p:nvPr/>
            </p:nvSpPr>
            <p:spPr bwMode="auto">
              <a:xfrm>
                <a:off x="1684"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9" name="Freeform 287"/>
              <p:cNvSpPr>
                <a:spLocks noEditPoints="1"/>
              </p:cNvSpPr>
              <p:nvPr/>
            </p:nvSpPr>
            <p:spPr bwMode="auto">
              <a:xfrm>
                <a:off x="1679" y="11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0" name="Freeform 288"/>
              <p:cNvSpPr>
                <a:spLocks/>
              </p:cNvSpPr>
              <p:nvPr/>
            </p:nvSpPr>
            <p:spPr bwMode="auto">
              <a:xfrm>
                <a:off x="1749" y="11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1" name="Freeform 289"/>
              <p:cNvSpPr>
                <a:spLocks noEditPoints="1"/>
              </p:cNvSpPr>
              <p:nvPr/>
            </p:nvSpPr>
            <p:spPr bwMode="auto">
              <a:xfrm>
                <a:off x="1745" y="11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2" name="Freeform 290"/>
              <p:cNvSpPr>
                <a:spLocks/>
              </p:cNvSpPr>
              <p:nvPr/>
            </p:nvSpPr>
            <p:spPr bwMode="auto">
              <a:xfrm>
                <a:off x="1851" y="14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3" name="Freeform 291"/>
              <p:cNvSpPr>
                <a:spLocks noEditPoints="1"/>
              </p:cNvSpPr>
              <p:nvPr/>
            </p:nvSpPr>
            <p:spPr bwMode="auto">
              <a:xfrm>
                <a:off x="1846" y="14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4" name="Freeform 292"/>
              <p:cNvSpPr>
                <a:spLocks/>
              </p:cNvSpPr>
              <p:nvPr/>
            </p:nvSpPr>
            <p:spPr bwMode="auto">
              <a:xfrm>
                <a:off x="1887"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5" name="Freeform 293"/>
              <p:cNvSpPr>
                <a:spLocks noEditPoints="1"/>
              </p:cNvSpPr>
              <p:nvPr/>
            </p:nvSpPr>
            <p:spPr bwMode="auto">
              <a:xfrm>
                <a:off x="1882"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6" name="Freeform 294"/>
              <p:cNvSpPr>
                <a:spLocks/>
              </p:cNvSpPr>
              <p:nvPr/>
            </p:nvSpPr>
            <p:spPr bwMode="auto">
              <a:xfrm>
                <a:off x="1735" y="12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7" name="Freeform 295"/>
              <p:cNvSpPr>
                <a:spLocks noEditPoints="1"/>
              </p:cNvSpPr>
              <p:nvPr/>
            </p:nvSpPr>
            <p:spPr bwMode="auto">
              <a:xfrm>
                <a:off x="1730" y="12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8" name="Freeform 296"/>
              <p:cNvSpPr>
                <a:spLocks/>
              </p:cNvSpPr>
              <p:nvPr/>
            </p:nvSpPr>
            <p:spPr bwMode="auto">
              <a:xfrm>
                <a:off x="2458" y="12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9" name="Freeform 297"/>
              <p:cNvSpPr>
                <a:spLocks noEditPoints="1"/>
              </p:cNvSpPr>
              <p:nvPr/>
            </p:nvSpPr>
            <p:spPr bwMode="auto">
              <a:xfrm>
                <a:off x="2453" y="12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0" name="Freeform 298"/>
              <p:cNvSpPr>
                <a:spLocks/>
              </p:cNvSpPr>
              <p:nvPr/>
            </p:nvSpPr>
            <p:spPr bwMode="auto">
              <a:xfrm>
                <a:off x="1570" y="10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1" name="Freeform 299"/>
              <p:cNvSpPr>
                <a:spLocks noEditPoints="1"/>
              </p:cNvSpPr>
              <p:nvPr/>
            </p:nvSpPr>
            <p:spPr bwMode="auto">
              <a:xfrm>
                <a:off x="1565" y="10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2" name="Freeform 300"/>
              <p:cNvSpPr>
                <a:spLocks/>
              </p:cNvSpPr>
              <p:nvPr/>
            </p:nvSpPr>
            <p:spPr bwMode="auto">
              <a:xfrm>
                <a:off x="1564"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3" name="Freeform 301"/>
              <p:cNvSpPr>
                <a:spLocks noEditPoints="1"/>
              </p:cNvSpPr>
              <p:nvPr/>
            </p:nvSpPr>
            <p:spPr bwMode="auto">
              <a:xfrm>
                <a:off x="1559"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4" name="Freeform 302"/>
              <p:cNvSpPr>
                <a:spLocks/>
              </p:cNvSpPr>
              <p:nvPr/>
            </p:nvSpPr>
            <p:spPr bwMode="auto">
              <a:xfrm>
                <a:off x="2305"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5" name="Freeform 303"/>
              <p:cNvSpPr>
                <a:spLocks noEditPoints="1"/>
              </p:cNvSpPr>
              <p:nvPr/>
            </p:nvSpPr>
            <p:spPr bwMode="auto">
              <a:xfrm>
                <a:off x="2299" y="91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6" name="Freeform 304"/>
              <p:cNvSpPr>
                <a:spLocks/>
              </p:cNvSpPr>
              <p:nvPr/>
            </p:nvSpPr>
            <p:spPr bwMode="auto">
              <a:xfrm>
                <a:off x="1581"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7" name="Freeform 305"/>
              <p:cNvSpPr>
                <a:spLocks noEditPoints="1"/>
              </p:cNvSpPr>
              <p:nvPr/>
            </p:nvSpPr>
            <p:spPr bwMode="auto">
              <a:xfrm>
                <a:off x="1576"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8" name="Freeform 306"/>
              <p:cNvSpPr>
                <a:spLocks/>
              </p:cNvSpPr>
              <p:nvPr/>
            </p:nvSpPr>
            <p:spPr bwMode="auto">
              <a:xfrm>
                <a:off x="2381" y="21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9" name="Freeform 307"/>
              <p:cNvSpPr>
                <a:spLocks noEditPoints="1"/>
              </p:cNvSpPr>
              <p:nvPr/>
            </p:nvSpPr>
            <p:spPr bwMode="auto">
              <a:xfrm>
                <a:off x="2375" y="219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0" name="Freeform 308"/>
              <p:cNvSpPr>
                <a:spLocks/>
              </p:cNvSpPr>
              <p:nvPr/>
            </p:nvSpPr>
            <p:spPr bwMode="auto">
              <a:xfrm>
                <a:off x="2378" y="223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1" name="Freeform 309"/>
              <p:cNvSpPr>
                <a:spLocks noEditPoints="1"/>
              </p:cNvSpPr>
              <p:nvPr/>
            </p:nvSpPr>
            <p:spPr bwMode="auto">
              <a:xfrm>
                <a:off x="2373" y="222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2" name="Freeform 310"/>
              <p:cNvSpPr>
                <a:spLocks/>
              </p:cNvSpPr>
              <p:nvPr/>
            </p:nvSpPr>
            <p:spPr bwMode="auto">
              <a:xfrm>
                <a:off x="2086" y="17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3" name="Freeform 311"/>
              <p:cNvSpPr>
                <a:spLocks noEditPoints="1"/>
              </p:cNvSpPr>
              <p:nvPr/>
            </p:nvSpPr>
            <p:spPr bwMode="auto">
              <a:xfrm>
                <a:off x="2082" y="178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4" name="Freeform 312"/>
              <p:cNvSpPr>
                <a:spLocks/>
              </p:cNvSpPr>
              <p:nvPr/>
            </p:nvSpPr>
            <p:spPr bwMode="auto">
              <a:xfrm>
                <a:off x="2108" y="182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5" name="Freeform 313"/>
              <p:cNvSpPr>
                <a:spLocks noEditPoints="1"/>
              </p:cNvSpPr>
              <p:nvPr/>
            </p:nvSpPr>
            <p:spPr bwMode="auto">
              <a:xfrm>
                <a:off x="2103" y="182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6" name="Freeform 314"/>
              <p:cNvSpPr>
                <a:spLocks/>
              </p:cNvSpPr>
              <p:nvPr/>
            </p:nvSpPr>
            <p:spPr bwMode="auto">
              <a:xfrm>
                <a:off x="192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7" name="Freeform 315"/>
              <p:cNvSpPr>
                <a:spLocks noEditPoints="1"/>
              </p:cNvSpPr>
              <p:nvPr/>
            </p:nvSpPr>
            <p:spPr bwMode="auto">
              <a:xfrm>
                <a:off x="1923" y="15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8" name="Freeform 316"/>
              <p:cNvSpPr>
                <a:spLocks/>
              </p:cNvSpPr>
              <p:nvPr/>
            </p:nvSpPr>
            <p:spPr bwMode="auto">
              <a:xfrm>
                <a:off x="1947" y="16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9" name="Freeform 317"/>
              <p:cNvSpPr>
                <a:spLocks noEditPoints="1"/>
              </p:cNvSpPr>
              <p:nvPr/>
            </p:nvSpPr>
            <p:spPr bwMode="auto">
              <a:xfrm>
                <a:off x="1942" y="16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0" name="Freeform 318"/>
              <p:cNvSpPr>
                <a:spLocks/>
              </p:cNvSpPr>
              <p:nvPr/>
            </p:nvSpPr>
            <p:spPr bwMode="auto">
              <a:xfrm>
                <a:off x="1532" y="10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1" name="Freeform 319"/>
              <p:cNvSpPr>
                <a:spLocks noEditPoints="1"/>
              </p:cNvSpPr>
              <p:nvPr/>
            </p:nvSpPr>
            <p:spPr bwMode="auto">
              <a:xfrm>
                <a:off x="1527" y="10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2" name="Freeform 320"/>
              <p:cNvSpPr>
                <a:spLocks/>
              </p:cNvSpPr>
              <p:nvPr/>
            </p:nvSpPr>
            <p:spPr bwMode="auto">
              <a:xfrm>
                <a:off x="1569" y="10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3" name="Freeform 321"/>
              <p:cNvSpPr>
                <a:spLocks noEditPoints="1"/>
              </p:cNvSpPr>
              <p:nvPr/>
            </p:nvSpPr>
            <p:spPr bwMode="auto">
              <a:xfrm>
                <a:off x="1564" y="103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4" name="Freeform 322"/>
              <p:cNvSpPr>
                <a:spLocks/>
              </p:cNvSpPr>
              <p:nvPr/>
            </p:nvSpPr>
            <p:spPr bwMode="auto">
              <a:xfrm>
                <a:off x="1550" y="9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5" name="Freeform 323"/>
              <p:cNvSpPr>
                <a:spLocks noEditPoints="1"/>
              </p:cNvSpPr>
              <p:nvPr/>
            </p:nvSpPr>
            <p:spPr bwMode="auto">
              <a:xfrm>
                <a:off x="1546" y="9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6" name="Freeform 324"/>
              <p:cNvSpPr>
                <a:spLocks/>
              </p:cNvSpPr>
              <p:nvPr/>
            </p:nvSpPr>
            <p:spPr bwMode="auto">
              <a:xfrm>
                <a:off x="1928" y="14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7" name="Freeform 325"/>
              <p:cNvSpPr>
                <a:spLocks noEditPoints="1"/>
              </p:cNvSpPr>
              <p:nvPr/>
            </p:nvSpPr>
            <p:spPr bwMode="auto">
              <a:xfrm>
                <a:off x="1923" y="1440"/>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8" name="Freeform 326"/>
              <p:cNvSpPr>
                <a:spLocks/>
              </p:cNvSpPr>
              <p:nvPr/>
            </p:nvSpPr>
            <p:spPr bwMode="auto">
              <a:xfrm>
                <a:off x="1531" y="8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9" name="Freeform 327"/>
              <p:cNvSpPr>
                <a:spLocks noEditPoints="1"/>
              </p:cNvSpPr>
              <p:nvPr/>
            </p:nvSpPr>
            <p:spPr bwMode="auto">
              <a:xfrm>
                <a:off x="1526" y="8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0" name="Freeform 328"/>
              <p:cNvSpPr>
                <a:spLocks/>
              </p:cNvSpPr>
              <p:nvPr/>
            </p:nvSpPr>
            <p:spPr bwMode="auto">
              <a:xfrm>
                <a:off x="1419"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1" name="Freeform 329"/>
              <p:cNvSpPr>
                <a:spLocks noEditPoints="1"/>
              </p:cNvSpPr>
              <p:nvPr/>
            </p:nvSpPr>
            <p:spPr bwMode="auto">
              <a:xfrm>
                <a:off x="1414"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2" name="Freeform 330"/>
              <p:cNvSpPr>
                <a:spLocks/>
              </p:cNvSpPr>
              <p:nvPr/>
            </p:nvSpPr>
            <p:spPr bwMode="auto">
              <a:xfrm>
                <a:off x="1467"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3" name="Freeform 331"/>
              <p:cNvSpPr>
                <a:spLocks noEditPoints="1"/>
              </p:cNvSpPr>
              <p:nvPr/>
            </p:nvSpPr>
            <p:spPr bwMode="auto">
              <a:xfrm>
                <a:off x="1462" y="8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4" name="Freeform 332"/>
              <p:cNvSpPr>
                <a:spLocks/>
              </p:cNvSpPr>
              <p:nvPr/>
            </p:nvSpPr>
            <p:spPr bwMode="auto">
              <a:xfrm>
                <a:off x="2107" y="16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5" name="Freeform 333"/>
              <p:cNvSpPr>
                <a:spLocks noEditPoints="1"/>
              </p:cNvSpPr>
              <p:nvPr/>
            </p:nvSpPr>
            <p:spPr bwMode="auto">
              <a:xfrm>
                <a:off x="2102" y="1687"/>
                <a:ext cx="118"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6" name="Freeform 334"/>
              <p:cNvSpPr>
                <a:spLocks/>
              </p:cNvSpPr>
              <p:nvPr/>
            </p:nvSpPr>
            <p:spPr bwMode="auto">
              <a:xfrm>
                <a:off x="201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7" name="Freeform 335"/>
              <p:cNvSpPr>
                <a:spLocks noEditPoints="1"/>
              </p:cNvSpPr>
              <p:nvPr/>
            </p:nvSpPr>
            <p:spPr bwMode="auto">
              <a:xfrm>
                <a:off x="2014" y="15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8" name="Freeform 336"/>
              <p:cNvSpPr>
                <a:spLocks/>
              </p:cNvSpPr>
              <p:nvPr/>
            </p:nvSpPr>
            <p:spPr bwMode="auto">
              <a:xfrm>
                <a:off x="1613" y="10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9" name="Freeform 337"/>
              <p:cNvSpPr>
                <a:spLocks noEditPoints="1"/>
              </p:cNvSpPr>
              <p:nvPr/>
            </p:nvSpPr>
            <p:spPr bwMode="auto">
              <a:xfrm>
                <a:off x="1608" y="999"/>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0" name="Freeform 338"/>
              <p:cNvSpPr>
                <a:spLocks/>
              </p:cNvSpPr>
              <p:nvPr/>
            </p:nvSpPr>
            <p:spPr bwMode="auto">
              <a:xfrm>
                <a:off x="1532" y="10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1" name="Freeform 339"/>
              <p:cNvSpPr>
                <a:spLocks noEditPoints="1"/>
              </p:cNvSpPr>
              <p:nvPr/>
            </p:nvSpPr>
            <p:spPr bwMode="auto">
              <a:xfrm>
                <a:off x="1527" y="10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2" name="Freeform 340"/>
              <p:cNvSpPr>
                <a:spLocks/>
              </p:cNvSpPr>
              <p:nvPr/>
            </p:nvSpPr>
            <p:spPr bwMode="auto">
              <a:xfrm>
                <a:off x="1629"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3" name="Freeform 341"/>
              <p:cNvSpPr>
                <a:spLocks noEditPoints="1"/>
              </p:cNvSpPr>
              <p:nvPr/>
            </p:nvSpPr>
            <p:spPr bwMode="auto">
              <a:xfrm>
                <a:off x="1625" y="10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4" name="Freeform 342"/>
              <p:cNvSpPr>
                <a:spLocks/>
              </p:cNvSpPr>
              <p:nvPr/>
            </p:nvSpPr>
            <p:spPr bwMode="auto">
              <a:xfrm>
                <a:off x="1495" y="7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5" name="Freeform 343"/>
              <p:cNvSpPr>
                <a:spLocks noEditPoints="1"/>
              </p:cNvSpPr>
              <p:nvPr/>
            </p:nvSpPr>
            <p:spPr bwMode="auto">
              <a:xfrm>
                <a:off x="1491" y="76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6" name="Freeform 344"/>
              <p:cNvSpPr>
                <a:spLocks/>
              </p:cNvSpPr>
              <p:nvPr/>
            </p:nvSpPr>
            <p:spPr bwMode="auto">
              <a:xfrm>
                <a:off x="1459" y="5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7" name="Freeform 345"/>
              <p:cNvSpPr>
                <a:spLocks noEditPoints="1"/>
              </p:cNvSpPr>
              <p:nvPr/>
            </p:nvSpPr>
            <p:spPr bwMode="auto">
              <a:xfrm>
                <a:off x="1454" y="5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8" name="Freeform 346"/>
              <p:cNvSpPr>
                <a:spLocks/>
              </p:cNvSpPr>
              <p:nvPr/>
            </p:nvSpPr>
            <p:spPr bwMode="auto">
              <a:xfrm>
                <a:off x="1405"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9" name="Freeform 347"/>
              <p:cNvSpPr>
                <a:spLocks noEditPoints="1"/>
              </p:cNvSpPr>
              <p:nvPr/>
            </p:nvSpPr>
            <p:spPr bwMode="auto">
              <a:xfrm>
                <a:off x="1400"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0" name="Freeform 348"/>
              <p:cNvSpPr>
                <a:spLocks/>
              </p:cNvSpPr>
              <p:nvPr/>
            </p:nvSpPr>
            <p:spPr bwMode="auto">
              <a:xfrm>
                <a:off x="1348"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1" name="Freeform 349"/>
              <p:cNvSpPr>
                <a:spLocks noEditPoints="1"/>
              </p:cNvSpPr>
              <p:nvPr/>
            </p:nvSpPr>
            <p:spPr bwMode="auto">
              <a:xfrm>
                <a:off x="1343" y="750"/>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2" name="Freeform 350"/>
              <p:cNvSpPr>
                <a:spLocks/>
              </p:cNvSpPr>
              <p:nvPr/>
            </p:nvSpPr>
            <p:spPr bwMode="auto">
              <a:xfrm>
                <a:off x="1499" y="10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3" name="Freeform 351"/>
              <p:cNvSpPr>
                <a:spLocks noEditPoints="1"/>
              </p:cNvSpPr>
              <p:nvPr/>
            </p:nvSpPr>
            <p:spPr bwMode="auto">
              <a:xfrm>
                <a:off x="1494" y="104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4" name="Freeform 352"/>
              <p:cNvSpPr>
                <a:spLocks/>
              </p:cNvSpPr>
              <p:nvPr/>
            </p:nvSpPr>
            <p:spPr bwMode="auto">
              <a:xfrm>
                <a:off x="1366" y="7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5" name="Freeform 353"/>
              <p:cNvSpPr>
                <a:spLocks noEditPoints="1"/>
              </p:cNvSpPr>
              <p:nvPr/>
            </p:nvSpPr>
            <p:spPr bwMode="auto">
              <a:xfrm>
                <a:off x="1361" y="7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6" name="Freeform 354"/>
              <p:cNvSpPr>
                <a:spLocks/>
              </p:cNvSpPr>
              <p:nvPr/>
            </p:nvSpPr>
            <p:spPr bwMode="auto">
              <a:xfrm>
                <a:off x="1374" y="8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7" name="Freeform 355"/>
              <p:cNvSpPr>
                <a:spLocks noEditPoints="1"/>
              </p:cNvSpPr>
              <p:nvPr/>
            </p:nvSpPr>
            <p:spPr bwMode="auto">
              <a:xfrm>
                <a:off x="1369" y="81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8" name="Freeform 356"/>
              <p:cNvSpPr>
                <a:spLocks/>
              </p:cNvSpPr>
              <p:nvPr/>
            </p:nvSpPr>
            <p:spPr bwMode="auto">
              <a:xfrm>
                <a:off x="1241"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9" name="Freeform 357"/>
              <p:cNvSpPr>
                <a:spLocks noEditPoints="1"/>
              </p:cNvSpPr>
              <p:nvPr/>
            </p:nvSpPr>
            <p:spPr bwMode="auto">
              <a:xfrm>
                <a:off x="1236" y="6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0" name="Freeform 358"/>
              <p:cNvSpPr>
                <a:spLocks/>
              </p:cNvSpPr>
              <p:nvPr/>
            </p:nvSpPr>
            <p:spPr bwMode="auto">
              <a:xfrm>
                <a:off x="184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1" name="Freeform 359"/>
              <p:cNvSpPr>
                <a:spLocks noEditPoints="1"/>
              </p:cNvSpPr>
              <p:nvPr/>
            </p:nvSpPr>
            <p:spPr bwMode="auto">
              <a:xfrm>
                <a:off x="1837" y="13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2" name="Freeform 360"/>
              <p:cNvSpPr>
                <a:spLocks/>
              </p:cNvSpPr>
              <p:nvPr/>
            </p:nvSpPr>
            <p:spPr bwMode="auto">
              <a:xfrm>
                <a:off x="1660" y="11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3" name="Freeform 361"/>
              <p:cNvSpPr>
                <a:spLocks noEditPoints="1"/>
              </p:cNvSpPr>
              <p:nvPr/>
            </p:nvSpPr>
            <p:spPr bwMode="auto">
              <a:xfrm>
                <a:off x="1655" y="11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4" name="Freeform 362"/>
              <p:cNvSpPr>
                <a:spLocks/>
              </p:cNvSpPr>
              <p:nvPr/>
            </p:nvSpPr>
            <p:spPr bwMode="auto">
              <a:xfrm>
                <a:off x="1863"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5" name="Freeform 363"/>
              <p:cNvSpPr>
                <a:spLocks noEditPoints="1"/>
              </p:cNvSpPr>
              <p:nvPr/>
            </p:nvSpPr>
            <p:spPr bwMode="auto">
              <a:xfrm>
                <a:off x="1859"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6" name="Freeform 364"/>
              <p:cNvSpPr>
                <a:spLocks/>
              </p:cNvSpPr>
              <p:nvPr/>
            </p:nvSpPr>
            <p:spPr bwMode="auto">
              <a:xfrm>
                <a:off x="1983" y="14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7" name="Freeform 365"/>
              <p:cNvSpPr>
                <a:spLocks noEditPoints="1"/>
              </p:cNvSpPr>
              <p:nvPr/>
            </p:nvSpPr>
            <p:spPr bwMode="auto">
              <a:xfrm>
                <a:off x="1978" y="14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8" name="Freeform 366"/>
              <p:cNvSpPr>
                <a:spLocks/>
              </p:cNvSpPr>
              <p:nvPr/>
            </p:nvSpPr>
            <p:spPr bwMode="auto">
              <a:xfrm>
                <a:off x="1552"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9" name="Freeform 367"/>
              <p:cNvSpPr>
                <a:spLocks noEditPoints="1"/>
              </p:cNvSpPr>
              <p:nvPr/>
            </p:nvSpPr>
            <p:spPr bwMode="auto">
              <a:xfrm>
                <a:off x="1547" y="89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0" name="Freeform 368"/>
              <p:cNvSpPr>
                <a:spLocks/>
              </p:cNvSpPr>
              <p:nvPr/>
            </p:nvSpPr>
            <p:spPr bwMode="auto">
              <a:xfrm>
                <a:off x="1579" y="10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1" name="Freeform 369"/>
              <p:cNvSpPr>
                <a:spLocks noEditPoints="1"/>
              </p:cNvSpPr>
              <p:nvPr/>
            </p:nvSpPr>
            <p:spPr bwMode="auto">
              <a:xfrm>
                <a:off x="1574" y="10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2" name="Freeform 370"/>
              <p:cNvSpPr>
                <a:spLocks/>
              </p:cNvSpPr>
              <p:nvPr/>
            </p:nvSpPr>
            <p:spPr bwMode="auto">
              <a:xfrm>
                <a:off x="1495" y="11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3" name="Freeform 371"/>
              <p:cNvSpPr>
                <a:spLocks noEditPoints="1"/>
              </p:cNvSpPr>
              <p:nvPr/>
            </p:nvSpPr>
            <p:spPr bwMode="auto">
              <a:xfrm>
                <a:off x="1490" y="11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4" name="Freeform 372"/>
              <p:cNvSpPr>
                <a:spLocks/>
              </p:cNvSpPr>
              <p:nvPr/>
            </p:nvSpPr>
            <p:spPr bwMode="auto">
              <a:xfrm>
                <a:off x="1731"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5" name="Freeform 373"/>
              <p:cNvSpPr>
                <a:spLocks noEditPoints="1"/>
              </p:cNvSpPr>
              <p:nvPr/>
            </p:nvSpPr>
            <p:spPr bwMode="auto">
              <a:xfrm>
                <a:off x="1726" y="1335"/>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6" name="Freeform 374"/>
              <p:cNvSpPr>
                <a:spLocks/>
              </p:cNvSpPr>
              <p:nvPr/>
            </p:nvSpPr>
            <p:spPr bwMode="auto">
              <a:xfrm>
                <a:off x="1740" y="13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7" name="Freeform 375"/>
              <p:cNvSpPr>
                <a:spLocks noEditPoints="1"/>
              </p:cNvSpPr>
              <p:nvPr/>
            </p:nvSpPr>
            <p:spPr bwMode="auto">
              <a:xfrm>
                <a:off x="1735" y="13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8" name="Freeform 376"/>
              <p:cNvSpPr>
                <a:spLocks/>
              </p:cNvSpPr>
              <p:nvPr/>
            </p:nvSpPr>
            <p:spPr bwMode="auto">
              <a:xfrm>
                <a:off x="1889" y="15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9" name="Freeform 377"/>
              <p:cNvSpPr>
                <a:spLocks noEditPoints="1"/>
              </p:cNvSpPr>
              <p:nvPr/>
            </p:nvSpPr>
            <p:spPr bwMode="auto">
              <a:xfrm>
                <a:off x="1884" y="154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0" name="Freeform 378"/>
              <p:cNvSpPr>
                <a:spLocks/>
              </p:cNvSpPr>
              <p:nvPr/>
            </p:nvSpPr>
            <p:spPr bwMode="auto">
              <a:xfrm>
                <a:off x="1959"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1" name="Freeform 379"/>
              <p:cNvSpPr>
                <a:spLocks noEditPoints="1"/>
              </p:cNvSpPr>
              <p:nvPr/>
            </p:nvSpPr>
            <p:spPr bwMode="auto">
              <a:xfrm>
                <a:off x="1954"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2" name="Freeform 380"/>
              <p:cNvSpPr>
                <a:spLocks/>
              </p:cNvSpPr>
              <p:nvPr/>
            </p:nvSpPr>
            <p:spPr bwMode="auto">
              <a:xfrm>
                <a:off x="2098"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3" name="Freeform 381"/>
              <p:cNvSpPr>
                <a:spLocks noEditPoints="1"/>
              </p:cNvSpPr>
              <p:nvPr/>
            </p:nvSpPr>
            <p:spPr bwMode="auto">
              <a:xfrm>
                <a:off x="2093" y="173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4" name="Freeform 382"/>
              <p:cNvSpPr>
                <a:spLocks/>
              </p:cNvSpPr>
              <p:nvPr/>
            </p:nvSpPr>
            <p:spPr bwMode="auto">
              <a:xfrm>
                <a:off x="2122" y="17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5" name="Freeform 383"/>
              <p:cNvSpPr>
                <a:spLocks noEditPoints="1"/>
              </p:cNvSpPr>
              <p:nvPr/>
            </p:nvSpPr>
            <p:spPr bwMode="auto">
              <a:xfrm>
                <a:off x="2117" y="178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6" name="Freeform 384"/>
              <p:cNvSpPr>
                <a:spLocks/>
              </p:cNvSpPr>
              <p:nvPr/>
            </p:nvSpPr>
            <p:spPr bwMode="auto">
              <a:xfrm>
                <a:off x="1954" y="15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7" name="Freeform 385"/>
              <p:cNvSpPr>
                <a:spLocks noEditPoints="1"/>
              </p:cNvSpPr>
              <p:nvPr/>
            </p:nvSpPr>
            <p:spPr bwMode="auto">
              <a:xfrm>
                <a:off x="1949" y="15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8" name="Freeform 386"/>
              <p:cNvSpPr>
                <a:spLocks/>
              </p:cNvSpPr>
              <p:nvPr/>
            </p:nvSpPr>
            <p:spPr bwMode="auto">
              <a:xfrm>
                <a:off x="1527" y="9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9" name="Freeform 387"/>
              <p:cNvSpPr>
                <a:spLocks noEditPoints="1"/>
              </p:cNvSpPr>
              <p:nvPr/>
            </p:nvSpPr>
            <p:spPr bwMode="auto">
              <a:xfrm>
                <a:off x="1522" y="9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0" name="Freeform 388"/>
              <p:cNvSpPr>
                <a:spLocks/>
              </p:cNvSpPr>
              <p:nvPr/>
            </p:nvSpPr>
            <p:spPr bwMode="auto">
              <a:xfrm>
                <a:off x="1599" y="11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1" name="Freeform 389"/>
              <p:cNvSpPr>
                <a:spLocks noEditPoints="1"/>
              </p:cNvSpPr>
              <p:nvPr/>
            </p:nvSpPr>
            <p:spPr bwMode="auto">
              <a:xfrm>
                <a:off x="1594"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2" name="Freeform 390"/>
              <p:cNvSpPr>
                <a:spLocks/>
              </p:cNvSpPr>
              <p:nvPr/>
            </p:nvSpPr>
            <p:spPr bwMode="auto">
              <a:xfrm>
                <a:off x="1736" y="10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3" name="Freeform 391"/>
              <p:cNvSpPr>
                <a:spLocks noEditPoints="1"/>
              </p:cNvSpPr>
              <p:nvPr/>
            </p:nvSpPr>
            <p:spPr bwMode="auto">
              <a:xfrm>
                <a:off x="1732" y="10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4" name="Freeform 392"/>
              <p:cNvSpPr>
                <a:spLocks/>
              </p:cNvSpPr>
              <p:nvPr/>
            </p:nvSpPr>
            <p:spPr bwMode="auto">
              <a:xfrm>
                <a:off x="1613" y="13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5" name="Freeform 393"/>
              <p:cNvSpPr>
                <a:spLocks noEditPoints="1"/>
              </p:cNvSpPr>
              <p:nvPr/>
            </p:nvSpPr>
            <p:spPr bwMode="auto">
              <a:xfrm>
                <a:off x="1608" y="13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6" name="Freeform 394"/>
              <p:cNvSpPr>
                <a:spLocks/>
              </p:cNvSpPr>
              <p:nvPr/>
            </p:nvSpPr>
            <p:spPr bwMode="auto">
              <a:xfrm>
                <a:off x="202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7" name="Freeform 395"/>
              <p:cNvSpPr>
                <a:spLocks noEditPoints="1"/>
              </p:cNvSpPr>
              <p:nvPr/>
            </p:nvSpPr>
            <p:spPr bwMode="auto">
              <a:xfrm>
                <a:off x="2023" y="15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8" name="Freeform 396"/>
              <p:cNvSpPr>
                <a:spLocks/>
              </p:cNvSpPr>
              <p:nvPr/>
            </p:nvSpPr>
            <p:spPr bwMode="auto">
              <a:xfrm>
                <a:off x="1985" y="178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9" name="Freeform 397"/>
              <p:cNvSpPr>
                <a:spLocks noEditPoints="1"/>
              </p:cNvSpPr>
              <p:nvPr/>
            </p:nvSpPr>
            <p:spPr bwMode="auto">
              <a:xfrm>
                <a:off x="1981" y="17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0" name="Freeform 398"/>
              <p:cNvSpPr>
                <a:spLocks/>
              </p:cNvSpPr>
              <p:nvPr/>
            </p:nvSpPr>
            <p:spPr bwMode="auto">
              <a:xfrm>
                <a:off x="1868" y="154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1" name="Freeform 399"/>
              <p:cNvSpPr>
                <a:spLocks noEditPoints="1"/>
              </p:cNvSpPr>
              <p:nvPr/>
            </p:nvSpPr>
            <p:spPr bwMode="auto">
              <a:xfrm>
                <a:off x="1863" y="15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2" name="Freeform 400"/>
              <p:cNvSpPr>
                <a:spLocks/>
              </p:cNvSpPr>
              <p:nvPr/>
            </p:nvSpPr>
            <p:spPr bwMode="auto">
              <a:xfrm>
                <a:off x="1779" y="15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3" name="Freeform 401"/>
              <p:cNvSpPr>
                <a:spLocks noEditPoints="1"/>
              </p:cNvSpPr>
              <p:nvPr/>
            </p:nvSpPr>
            <p:spPr bwMode="auto">
              <a:xfrm>
                <a:off x="1774" y="152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4" name="Freeform 402"/>
              <p:cNvSpPr>
                <a:spLocks/>
              </p:cNvSpPr>
              <p:nvPr/>
            </p:nvSpPr>
            <p:spPr bwMode="auto">
              <a:xfrm>
                <a:off x="1714" y="11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5" name="Freeform 403"/>
              <p:cNvSpPr>
                <a:spLocks noEditPoints="1"/>
              </p:cNvSpPr>
              <p:nvPr/>
            </p:nvSpPr>
            <p:spPr bwMode="auto">
              <a:xfrm>
                <a:off x="1709" y="11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6" name="Freeform 404"/>
              <p:cNvSpPr>
                <a:spLocks/>
              </p:cNvSpPr>
              <p:nvPr/>
            </p:nvSpPr>
            <p:spPr bwMode="auto">
              <a:xfrm>
                <a:off x="1978" y="14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7" name="Freeform 405"/>
              <p:cNvSpPr>
                <a:spLocks noEditPoints="1"/>
              </p:cNvSpPr>
              <p:nvPr/>
            </p:nvSpPr>
            <p:spPr bwMode="auto">
              <a:xfrm>
                <a:off x="1973" y="14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8" name="Freeform 406"/>
              <p:cNvSpPr>
                <a:spLocks/>
              </p:cNvSpPr>
              <p:nvPr/>
            </p:nvSpPr>
            <p:spPr bwMode="auto">
              <a:xfrm>
                <a:off x="1897"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7" name="Group 608"/>
            <p:cNvGrpSpPr>
              <a:grpSpLocks/>
            </p:cNvGrpSpPr>
            <p:nvPr/>
          </p:nvGrpSpPr>
          <p:grpSpPr bwMode="auto">
            <a:xfrm>
              <a:off x="1666875" y="952500"/>
              <a:ext cx="4478338" cy="4273550"/>
              <a:chOff x="1050" y="600"/>
              <a:chExt cx="2821" cy="2692"/>
            </a:xfrm>
          </p:grpSpPr>
          <p:sp>
            <p:nvSpPr>
              <p:cNvPr id="729" name="Freeform 408"/>
              <p:cNvSpPr>
                <a:spLocks noEditPoints="1"/>
              </p:cNvSpPr>
              <p:nvPr/>
            </p:nvSpPr>
            <p:spPr bwMode="auto">
              <a:xfrm>
                <a:off x="1892" y="14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0" name="Freeform 409"/>
              <p:cNvSpPr>
                <a:spLocks/>
              </p:cNvSpPr>
              <p:nvPr/>
            </p:nvSpPr>
            <p:spPr bwMode="auto">
              <a:xfrm>
                <a:off x="1616"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1" name="Freeform 410"/>
              <p:cNvSpPr>
                <a:spLocks noEditPoints="1"/>
              </p:cNvSpPr>
              <p:nvPr/>
            </p:nvSpPr>
            <p:spPr bwMode="auto">
              <a:xfrm>
                <a:off x="1611" y="79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2" name="Freeform 411"/>
              <p:cNvSpPr>
                <a:spLocks/>
              </p:cNvSpPr>
              <p:nvPr/>
            </p:nvSpPr>
            <p:spPr bwMode="auto">
              <a:xfrm>
                <a:off x="1647" y="10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3" name="Freeform 412"/>
              <p:cNvSpPr>
                <a:spLocks noEditPoints="1"/>
              </p:cNvSpPr>
              <p:nvPr/>
            </p:nvSpPr>
            <p:spPr bwMode="auto">
              <a:xfrm>
                <a:off x="1642" y="10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4" name="Freeform 413"/>
              <p:cNvSpPr>
                <a:spLocks/>
              </p:cNvSpPr>
              <p:nvPr/>
            </p:nvSpPr>
            <p:spPr bwMode="auto">
              <a:xfrm>
                <a:off x="1949" y="107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5" name="Freeform 414"/>
              <p:cNvSpPr>
                <a:spLocks noEditPoints="1"/>
              </p:cNvSpPr>
              <p:nvPr/>
            </p:nvSpPr>
            <p:spPr bwMode="auto">
              <a:xfrm>
                <a:off x="1944" y="10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6" name="Freeform 415"/>
              <p:cNvSpPr>
                <a:spLocks/>
              </p:cNvSpPr>
              <p:nvPr/>
            </p:nvSpPr>
            <p:spPr bwMode="auto">
              <a:xfrm>
                <a:off x="1879" y="14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7" name="Freeform 416"/>
              <p:cNvSpPr>
                <a:spLocks noEditPoints="1"/>
              </p:cNvSpPr>
              <p:nvPr/>
            </p:nvSpPr>
            <p:spPr bwMode="auto">
              <a:xfrm>
                <a:off x="1874" y="140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8" name="Freeform 417"/>
              <p:cNvSpPr>
                <a:spLocks/>
              </p:cNvSpPr>
              <p:nvPr/>
            </p:nvSpPr>
            <p:spPr bwMode="auto">
              <a:xfrm>
                <a:off x="1698" y="12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9" name="Freeform 418"/>
              <p:cNvSpPr>
                <a:spLocks noEditPoints="1"/>
              </p:cNvSpPr>
              <p:nvPr/>
            </p:nvSpPr>
            <p:spPr bwMode="auto">
              <a:xfrm>
                <a:off x="1693" y="12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0" name="Freeform 419"/>
              <p:cNvSpPr>
                <a:spLocks/>
              </p:cNvSpPr>
              <p:nvPr/>
            </p:nvSpPr>
            <p:spPr bwMode="auto">
              <a:xfrm>
                <a:off x="1154" y="60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1" name="Freeform 420"/>
              <p:cNvSpPr>
                <a:spLocks noEditPoints="1"/>
              </p:cNvSpPr>
              <p:nvPr/>
            </p:nvSpPr>
            <p:spPr bwMode="auto">
              <a:xfrm>
                <a:off x="1150" y="600"/>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2" name="Freeform 421"/>
              <p:cNvSpPr>
                <a:spLocks/>
              </p:cNvSpPr>
              <p:nvPr/>
            </p:nvSpPr>
            <p:spPr bwMode="auto">
              <a:xfrm>
                <a:off x="1242" y="8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3" name="Freeform 422"/>
              <p:cNvSpPr>
                <a:spLocks noEditPoints="1"/>
              </p:cNvSpPr>
              <p:nvPr/>
            </p:nvSpPr>
            <p:spPr bwMode="auto">
              <a:xfrm>
                <a:off x="1237" y="8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4" name="Freeform 423"/>
              <p:cNvSpPr>
                <a:spLocks/>
              </p:cNvSpPr>
              <p:nvPr/>
            </p:nvSpPr>
            <p:spPr bwMode="auto">
              <a:xfrm>
                <a:off x="1425" y="14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5" name="Freeform 424"/>
              <p:cNvSpPr>
                <a:spLocks noEditPoints="1"/>
              </p:cNvSpPr>
              <p:nvPr/>
            </p:nvSpPr>
            <p:spPr bwMode="auto">
              <a:xfrm>
                <a:off x="142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6" name="Freeform 425"/>
              <p:cNvSpPr>
                <a:spLocks/>
              </p:cNvSpPr>
              <p:nvPr/>
            </p:nvSpPr>
            <p:spPr bwMode="auto">
              <a:xfrm>
                <a:off x="1510" y="142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7" name="Freeform 426"/>
              <p:cNvSpPr>
                <a:spLocks noEditPoints="1"/>
              </p:cNvSpPr>
              <p:nvPr/>
            </p:nvSpPr>
            <p:spPr bwMode="auto">
              <a:xfrm>
                <a:off x="1505" y="141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8" name="Freeform 427"/>
              <p:cNvSpPr>
                <a:spLocks/>
              </p:cNvSpPr>
              <p:nvPr/>
            </p:nvSpPr>
            <p:spPr bwMode="auto">
              <a:xfrm>
                <a:off x="1442" y="138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9" name="Freeform 428"/>
              <p:cNvSpPr>
                <a:spLocks noEditPoints="1"/>
              </p:cNvSpPr>
              <p:nvPr/>
            </p:nvSpPr>
            <p:spPr bwMode="auto">
              <a:xfrm>
                <a:off x="1437" y="13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0" name="Freeform 429"/>
              <p:cNvSpPr>
                <a:spLocks/>
              </p:cNvSpPr>
              <p:nvPr/>
            </p:nvSpPr>
            <p:spPr bwMode="auto">
              <a:xfrm>
                <a:off x="1401" y="147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1" name="Freeform 430"/>
              <p:cNvSpPr>
                <a:spLocks noEditPoints="1"/>
              </p:cNvSpPr>
              <p:nvPr/>
            </p:nvSpPr>
            <p:spPr bwMode="auto">
              <a:xfrm>
                <a:off x="1396" y="14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2" name="Freeform 431"/>
              <p:cNvSpPr>
                <a:spLocks/>
              </p:cNvSpPr>
              <p:nvPr/>
            </p:nvSpPr>
            <p:spPr bwMode="auto">
              <a:xfrm>
                <a:off x="1408" y="13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3" name="Freeform 432"/>
              <p:cNvSpPr>
                <a:spLocks noEditPoints="1"/>
              </p:cNvSpPr>
              <p:nvPr/>
            </p:nvSpPr>
            <p:spPr bwMode="auto">
              <a:xfrm>
                <a:off x="1403" y="133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4" name="Freeform 433"/>
              <p:cNvSpPr>
                <a:spLocks/>
              </p:cNvSpPr>
              <p:nvPr/>
            </p:nvSpPr>
            <p:spPr bwMode="auto">
              <a:xfrm>
                <a:off x="1436" y="13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5" name="Freeform 434"/>
              <p:cNvSpPr>
                <a:spLocks noEditPoints="1"/>
              </p:cNvSpPr>
              <p:nvPr/>
            </p:nvSpPr>
            <p:spPr bwMode="auto">
              <a:xfrm>
                <a:off x="1431" y="1332"/>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6" name="Freeform 435"/>
              <p:cNvSpPr>
                <a:spLocks/>
              </p:cNvSpPr>
              <p:nvPr/>
            </p:nvSpPr>
            <p:spPr bwMode="auto">
              <a:xfrm>
                <a:off x="1381" y="11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7" name="Freeform 436"/>
              <p:cNvSpPr>
                <a:spLocks noEditPoints="1"/>
              </p:cNvSpPr>
              <p:nvPr/>
            </p:nvSpPr>
            <p:spPr bwMode="auto">
              <a:xfrm>
                <a:off x="1376" y="1161"/>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8" name="Freeform 437"/>
              <p:cNvSpPr>
                <a:spLocks/>
              </p:cNvSpPr>
              <p:nvPr/>
            </p:nvSpPr>
            <p:spPr bwMode="auto">
              <a:xfrm>
                <a:off x="1408"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9" name="Freeform 438"/>
              <p:cNvSpPr>
                <a:spLocks noEditPoints="1"/>
              </p:cNvSpPr>
              <p:nvPr/>
            </p:nvSpPr>
            <p:spPr bwMode="auto">
              <a:xfrm>
                <a:off x="1403" y="10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0" name="Freeform 439"/>
              <p:cNvSpPr>
                <a:spLocks/>
              </p:cNvSpPr>
              <p:nvPr/>
            </p:nvSpPr>
            <p:spPr bwMode="auto">
              <a:xfrm>
                <a:off x="1055"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1" name="Freeform 440"/>
              <p:cNvSpPr>
                <a:spLocks noEditPoints="1"/>
              </p:cNvSpPr>
              <p:nvPr/>
            </p:nvSpPr>
            <p:spPr bwMode="auto">
              <a:xfrm>
                <a:off x="1050" y="6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2" name="Freeform 441"/>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3" name="Freeform 442"/>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4" name="Freeform 443"/>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5" name="Freeform 444"/>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6" name="Freeform 445"/>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7" name="Freeform 446"/>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8" name="Freeform 447"/>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9" name="Freeform 448"/>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0" name="Freeform 449"/>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1" name="Freeform 450"/>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2" name="Freeform 451"/>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3" name="Freeform 452"/>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4" name="Freeform 453"/>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5" name="Freeform 454"/>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6" name="Freeform 455"/>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7" name="Freeform 456"/>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8" name="Freeform 457"/>
              <p:cNvSpPr>
                <a:spLocks/>
              </p:cNvSpPr>
              <p:nvPr/>
            </p:nvSpPr>
            <p:spPr bwMode="auto">
              <a:xfrm>
                <a:off x="1411"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9" name="Freeform 458"/>
              <p:cNvSpPr>
                <a:spLocks noEditPoints="1"/>
              </p:cNvSpPr>
              <p:nvPr/>
            </p:nvSpPr>
            <p:spPr bwMode="auto">
              <a:xfrm>
                <a:off x="1406"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0" name="Freeform 459"/>
              <p:cNvSpPr>
                <a:spLocks/>
              </p:cNvSpPr>
              <p:nvPr/>
            </p:nvSpPr>
            <p:spPr bwMode="auto">
              <a:xfrm>
                <a:off x="1372"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1" name="Freeform 460"/>
              <p:cNvSpPr>
                <a:spLocks noEditPoints="1"/>
              </p:cNvSpPr>
              <p:nvPr/>
            </p:nvSpPr>
            <p:spPr bwMode="auto">
              <a:xfrm>
                <a:off x="1367"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2" name="Freeform 461"/>
              <p:cNvSpPr>
                <a:spLocks/>
              </p:cNvSpPr>
              <p:nvPr/>
            </p:nvSpPr>
            <p:spPr bwMode="auto">
              <a:xfrm>
                <a:off x="1194" y="7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3" name="Freeform 462"/>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4" name="Freeform 463"/>
              <p:cNvSpPr>
                <a:spLocks/>
              </p:cNvSpPr>
              <p:nvPr/>
            </p:nvSpPr>
            <p:spPr bwMode="auto">
              <a:xfrm>
                <a:off x="1362"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5" name="Freeform 464"/>
              <p:cNvSpPr>
                <a:spLocks noEditPoints="1"/>
              </p:cNvSpPr>
              <p:nvPr/>
            </p:nvSpPr>
            <p:spPr bwMode="auto">
              <a:xfrm>
                <a:off x="1357" y="9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6" name="Freeform 465"/>
              <p:cNvSpPr>
                <a:spLocks/>
              </p:cNvSpPr>
              <p:nvPr/>
            </p:nvSpPr>
            <p:spPr bwMode="auto">
              <a:xfrm>
                <a:off x="1372" y="9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7" name="Freeform 466"/>
              <p:cNvSpPr>
                <a:spLocks noEditPoints="1"/>
              </p:cNvSpPr>
              <p:nvPr/>
            </p:nvSpPr>
            <p:spPr bwMode="auto">
              <a:xfrm>
                <a:off x="1367" y="9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8" name="Freeform 467"/>
              <p:cNvSpPr>
                <a:spLocks/>
              </p:cNvSpPr>
              <p:nvPr/>
            </p:nvSpPr>
            <p:spPr bwMode="auto">
              <a:xfrm>
                <a:off x="1987" y="187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9" name="Freeform 468"/>
              <p:cNvSpPr>
                <a:spLocks noEditPoints="1"/>
              </p:cNvSpPr>
              <p:nvPr/>
            </p:nvSpPr>
            <p:spPr bwMode="auto">
              <a:xfrm>
                <a:off x="1982" y="187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0" name="Freeform 469"/>
              <p:cNvSpPr>
                <a:spLocks/>
              </p:cNvSpPr>
              <p:nvPr/>
            </p:nvSpPr>
            <p:spPr bwMode="auto">
              <a:xfrm>
                <a:off x="1959"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1" name="Freeform 470"/>
              <p:cNvSpPr>
                <a:spLocks noEditPoints="1"/>
              </p:cNvSpPr>
              <p:nvPr/>
            </p:nvSpPr>
            <p:spPr bwMode="auto">
              <a:xfrm>
                <a:off x="1954"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2" name="Freeform 471"/>
              <p:cNvSpPr>
                <a:spLocks/>
              </p:cNvSpPr>
              <p:nvPr/>
            </p:nvSpPr>
            <p:spPr bwMode="auto">
              <a:xfrm>
                <a:off x="1665" y="114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3" name="Freeform 472"/>
              <p:cNvSpPr>
                <a:spLocks noEditPoints="1"/>
              </p:cNvSpPr>
              <p:nvPr/>
            </p:nvSpPr>
            <p:spPr bwMode="auto">
              <a:xfrm>
                <a:off x="1660" y="11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4" name="Freeform 473"/>
              <p:cNvSpPr>
                <a:spLocks/>
              </p:cNvSpPr>
              <p:nvPr/>
            </p:nvSpPr>
            <p:spPr bwMode="auto">
              <a:xfrm>
                <a:off x="1939" y="14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5" name="Freeform 474"/>
              <p:cNvSpPr>
                <a:spLocks noEditPoints="1"/>
              </p:cNvSpPr>
              <p:nvPr/>
            </p:nvSpPr>
            <p:spPr bwMode="auto">
              <a:xfrm>
                <a:off x="1934" y="14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6" name="Freeform 475"/>
              <p:cNvSpPr>
                <a:spLocks/>
              </p:cNvSpPr>
              <p:nvPr/>
            </p:nvSpPr>
            <p:spPr bwMode="auto">
              <a:xfrm>
                <a:off x="2008" y="17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7" name="Freeform 476"/>
              <p:cNvSpPr>
                <a:spLocks noEditPoints="1"/>
              </p:cNvSpPr>
              <p:nvPr/>
            </p:nvSpPr>
            <p:spPr bwMode="auto">
              <a:xfrm>
                <a:off x="2003" y="17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8" name="Freeform 477"/>
              <p:cNvSpPr>
                <a:spLocks/>
              </p:cNvSpPr>
              <p:nvPr/>
            </p:nvSpPr>
            <p:spPr bwMode="auto">
              <a:xfrm>
                <a:off x="1933" y="16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9" name="Freeform 478"/>
              <p:cNvSpPr>
                <a:spLocks noEditPoints="1"/>
              </p:cNvSpPr>
              <p:nvPr/>
            </p:nvSpPr>
            <p:spPr bwMode="auto">
              <a:xfrm>
                <a:off x="1928" y="164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0" name="Freeform 479"/>
              <p:cNvSpPr>
                <a:spLocks/>
              </p:cNvSpPr>
              <p:nvPr/>
            </p:nvSpPr>
            <p:spPr bwMode="auto">
              <a:xfrm>
                <a:off x="1902" y="17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1" name="Freeform 480"/>
              <p:cNvSpPr>
                <a:spLocks noEditPoints="1"/>
              </p:cNvSpPr>
              <p:nvPr/>
            </p:nvSpPr>
            <p:spPr bwMode="auto">
              <a:xfrm>
                <a:off x="1897" y="1729"/>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2" name="Freeform 481"/>
              <p:cNvSpPr>
                <a:spLocks/>
              </p:cNvSpPr>
              <p:nvPr/>
            </p:nvSpPr>
            <p:spPr bwMode="auto">
              <a:xfrm>
                <a:off x="2014" y="169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3" name="Freeform 482"/>
              <p:cNvSpPr>
                <a:spLocks noEditPoints="1"/>
              </p:cNvSpPr>
              <p:nvPr/>
            </p:nvSpPr>
            <p:spPr bwMode="auto">
              <a:xfrm>
                <a:off x="2010" y="169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4" name="Freeform 483"/>
              <p:cNvSpPr>
                <a:spLocks/>
              </p:cNvSpPr>
              <p:nvPr/>
            </p:nvSpPr>
            <p:spPr bwMode="auto">
              <a:xfrm>
                <a:off x="2445" y="23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5" name="Freeform 484"/>
              <p:cNvSpPr>
                <a:spLocks noEditPoints="1"/>
              </p:cNvSpPr>
              <p:nvPr/>
            </p:nvSpPr>
            <p:spPr bwMode="auto">
              <a:xfrm>
                <a:off x="2440" y="23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6" name="Freeform 485"/>
              <p:cNvSpPr>
                <a:spLocks/>
              </p:cNvSpPr>
              <p:nvPr/>
            </p:nvSpPr>
            <p:spPr bwMode="auto">
              <a:xfrm>
                <a:off x="2444" y="222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7" name="Freeform 486"/>
              <p:cNvSpPr>
                <a:spLocks noEditPoints="1"/>
              </p:cNvSpPr>
              <p:nvPr/>
            </p:nvSpPr>
            <p:spPr bwMode="auto">
              <a:xfrm>
                <a:off x="2439" y="221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8" name="Freeform 487"/>
              <p:cNvSpPr>
                <a:spLocks/>
              </p:cNvSpPr>
              <p:nvPr/>
            </p:nvSpPr>
            <p:spPr bwMode="auto">
              <a:xfrm>
                <a:off x="2310" y="219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9" name="Freeform 488"/>
              <p:cNvSpPr>
                <a:spLocks noEditPoints="1"/>
              </p:cNvSpPr>
              <p:nvPr/>
            </p:nvSpPr>
            <p:spPr bwMode="auto">
              <a:xfrm>
                <a:off x="2305" y="219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0" name="Freeform 489"/>
              <p:cNvSpPr>
                <a:spLocks/>
              </p:cNvSpPr>
              <p:nvPr/>
            </p:nvSpPr>
            <p:spPr bwMode="auto">
              <a:xfrm>
                <a:off x="2173" y="15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1" name="Freeform 490"/>
              <p:cNvSpPr>
                <a:spLocks noEditPoints="1"/>
              </p:cNvSpPr>
              <p:nvPr/>
            </p:nvSpPr>
            <p:spPr bwMode="auto">
              <a:xfrm>
                <a:off x="2168"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2" name="Freeform 491"/>
              <p:cNvSpPr>
                <a:spLocks/>
              </p:cNvSpPr>
              <p:nvPr/>
            </p:nvSpPr>
            <p:spPr bwMode="auto">
              <a:xfrm>
                <a:off x="2292" y="216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3" name="Freeform 492"/>
              <p:cNvSpPr>
                <a:spLocks noEditPoints="1"/>
              </p:cNvSpPr>
              <p:nvPr/>
            </p:nvSpPr>
            <p:spPr bwMode="auto">
              <a:xfrm>
                <a:off x="2287" y="216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4" name="Freeform 493"/>
              <p:cNvSpPr>
                <a:spLocks/>
              </p:cNvSpPr>
              <p:nvPr/>
            </p:nvSpPr>
            <p:spPr bwMode="auto">
              <a:xfrm>
                <a:off x="2171" y="21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5" name="Freeform 494"/>
              <p:cNvSpPr>
                <a:spLocks noEditPoints="1"/>
              </p:cNvSpPr>
              <p:nvPr/>
            </p:nvSpPr>
            <p:spPr bwMode="auto">
              <a:xfrm>
                <a:off x="2166" y="20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6" name="Freeform 495"/>
              <p:cNvSpPr>
                <a:spLocks/>
              </p:cNvSpPr>
              <p:nvPr/>
            </p:nvSpPr>
            <p:spPr bwMode="auto">
              <a:xfrm>
                <a:off x="2331" y="250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7" name="Freeform 496"/>
              <p:cNvSpPr>
                <a:spLocks noEditPoints="1"/>
              </p:cNvSpPr>
              <p:nvPr/>
            </p:nvSpPr>
            <p:spPr bwMode="auto">
              <a:xfrm>
                <a:off x="2327" y="250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8" name="Freeform 497"/>
              <p:cNvSpPr>
                <a:spLocks/>
              </p:cNvSpPr>
              <p:nvPr/>
            </p:nvSpPr>
            <p:spPr bwMode="auto">
              <a:xfrm>
                <a:off x="3329" y="258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9" name="Freeform 498"/>
              <p:cNvSpPr>
                <a:spLocks noEditPoints="1"/>
              </p:cNvSpPr>
              <p:nvPr/>
            </p:nvSpPr>
            <p:spPr bwMode="auto">
              <a:xfrm>
                <a:off x="3324" y="25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0" name="Freeform 499"/>
              <p:cNvSpPr>
                <a:spLocks/>
              </p:cNvSpPr>
              <p:nvPr/>
            </p:nvSpPr>
            <p:spPr bwMode="auto">
              <a:xfrm>
                <a:off x="3170" y="281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1" name="Freeform 500"/>
              <p:cNvSpPr>
                <a:spLocks noEditPoints="1"/>
              </p:cNvSpPr>
              <p:nvPr/>
            </p:nvSpPr>
            <p:spPr bwMode="auto">
              <a:xfrm>
                <a:off x="3165" y="281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2" name="Freeform 501"/>
              <p:cNvSpPr>
                <a:spLocks/>
              </p:cNvSpPr>
              <p:nvPr/>
            </p:nvSpPr>
            <p:spPr bwMode="auto">
              <a:xfrm>
                <a:off x="2700" y="2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3" name="Freeform 502"/>
              <p:cNvSpPr>
                <a:spLocks noEditPoints="1"/>
              </p:cNvSpPr>
              <p:nvPr/>
            </p:nvSpPr>
            <p:spPr bwMode="auto">
              <a:xfrm>
                <a:off x="2695" y="209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4" name="Freeform 503"/>
              <p:cNvSpPr>
                <a:spLocks/>
              </p:cNvSpPr>
              <p:nvPr/>
            </p:nvSpPr>
            <p:spPr bwMode="auto">
              <a:xfrm>
                <a:off x="3297" y="290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5" name="Freeform 504"/>
              <p:cNvSpPr>
                <a:spLocks noEditPoints="1"/>
              </p:cNvSpPr>
              <p:nvPr/>
            </p:nvSpPr>
            <p:spPr bwMode="auto">
              <a:xfrm>
                <a:off x="3292" y="290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6" name="Freeform 505"/>
              <p:cNvSpPr>
                <a:spLocks/>
              </p:cNvSpPr>
              <p:nvPr/>
            </p:nvSpPr>
            <p:spPr bwMode="auto">
              <a:xfrm>
                <a:off x="2564" y="204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7" name="Freeform 506"/>
              <p:cNvSpPr>
                <a:spLocks noEditPoints="1"/>
              </p:cNvSpPr>
              <p:nvPr/>
            </p:nvSpPr>
            <p:spPr bwMode="auto">
              <a:xfrm>
                <a:off x="2559" y="204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8" name="Freeform 507"/>
              <p:cNvSpPr>
                <a:spLocks/>
              </p:cNvSpPr>
              <p:nvPr/>
            </p:nvSpPr>
            <p:spPr bwMode="auto">
              <a:xfrm>
                <a:off x="2803" y="21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9" name="Freeform 508"/>
              <p:cNvSpPr>
                <a:spLocks noEditPoints="1"/>
              </p:cNvSpPr>
              <p:nvPr/>
            </p:nvSpPr>
            <p:spPr bwMode="auto">
              <a:xfrm>
                <a:off x="2798" y="214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0" name="Freeform 509"/>
              <p:cNvSpPr>
                <a:spLocks/>
              </p:cNvSpPr>
              <p:nvPr/>
            </p:nvSpPr>
            <p:spPr bwMode="auto">
              <a:xfrm>
                <a:off x="2563"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1" name="Freeform 510"/>
              <p:cNvSpPr>
                <a:spLocks noEditPoints="1"/>
              </p:cNvSpPr>
              <p:nvPr/>
            </p:nvSpPr>
            <p:spPr bwMode="auto">
              <a:xfrm>
                <a:off x="2558"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2" name="Freeform 511"/>
              <p:cNvSpPr>
                <a:spLocks/>
              </p:cNvSpPr>
              <p:nvPr/>
            </p:nvSpPr>
            <p:spPr bwMode="auto">
              <a:xfrm>
                <a:off x="1354"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3" name="Freeform 512"/>
              <p:cNvSpPr>
                <a:spLocks noEditPoints="1"/>
              </p:cNvSpPr>
              <p:nvPr/>
            </p:nvSpPr>
            <p:spPr bwMode="auto">
              <a:xfrm>
                <a:off x="134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4" name="Freeform 513"/>
              <p:cNvSpPr>
                <a:spLocks/>
              </p:cNvSpPr>
              <p:nvPr/>
            </p:nvSpPr>
            <p:spPr bwMode="auto">
              <a:xfrm>
                <a:off x="1403" y="153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5" name="Freeform 514"/>
              <p:cNvSpPr>
                <a:spLocks noEditPoints="1"/>
              </p:cNvSpPr>
              <p:nvPr/>
            </p:nvSpPr>
            <p:spPr bwMode="auto">
              <a:xfrm>
                <a:off x="1398"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6" name="Freeform 515"/>
              <p:cNvSpPr>
                <a:spLocks/>
              </p:cNvSpPr>
              <p:nvPr/>
            </p:nvSpPr>
            <p:spPr bwMode="auto">
              <a:xfrm>
                <a:off x="1270" y="116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7" name="Freeform 516"/>
              <p:cNvSpPr>
                <a:spLocks noEditPoints="1"/>
              </p:cNvSpPr>
              <p:nvPr/>
            </p:nvSpPr>
            <p:spPr bwMode="auto">
              <a:xfrm>
                <a:off x="1266" y="11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8" name="Freeform 517"/>
              <p:cNvSpPr>
                <a:spLocks/>
              </p:cNvSpPr>
              <p:nvPr/>
            </p:nvSpPr>
            <p:spPr bwMode="auto">
              <a:xfrm>
                <a:off x="1227" y="11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9" name="Freeform 518"/>
              <p:cNvSpPr>
                <a:spLocks noEditPoints="1"/>
              </p:cNvSpPr>
              <p:nvPr/>
            </p:nvSpPr>
            <p:spPr bwMode="auto">
              <a:xfrm>
                <a:off x="122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0" name="Freeform 519"/>
              <p:cNvSpPr>
                <a:spLocks/>
              </p:cNvSpPr>
              <p:nvPr/>
            </p:nvSpPr>
            <p:spPr bwMode="auto">
              <a:xfrm>
                <a:off x="1232" y="8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1" name="Freeform 520"/>
              <p:cNvSpPr>
                <a:spLocks noEditPoints="1"/>
              </p:cNvSpPr>
              <p:nvPr/>
            </p:nvSpPr>
            <p:spPr bwMode="auto">
              <a:xfrm>
                <a:off x="1227" y="8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2" name="Freeform 521"/>
              <p:cNvSpPr>
                <a:spLocks/>
              </p:cNvSpPr>
              <p:nvPr/>
            </p:nvSpPr>
            <p:spPr bwMode="auto">
              <a:xfrm>
                <a:off x="1332" y="12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3" name="Freeform 522"/>
              <p:cNvSpPr>
                <a:spLocks noEditPoints="1"/>
              </p:cNvSpPr>
              <p:nvPr/>
            </p:nvSpPr>
            <p:spPr bwMode="auto">
              <a:xfrm>
                <a:off x="1327" y="124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4" name="Freeform 523"/>
              <p:cNvSpPr>
                <a:spLocks/>
              </p:cNvSpPr>
              <p:nvPr/>
            </p:nvSpPr>
            <p:spPr bwMode="auto">
              <a:xfrm>
                <a:off x="1650" y="15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5" name="Freeform 524"/>
              <p:cNvSpPr>
                <a:spLocks noEditPoints="1"/>
              </p:cNvSpPr>
              <p:nvPr/>
            </p:nvSpPr>
            <p:spPr bwMode="auto">
              <a:xfrm>
                <a:off x="1645" y="15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6" name="Freeform 525"/>
              <p:cNvSpPr>
                <a:spLocks/>
              </p:cNvSpPr>
              <p:nvPr/>
            </p:nvSpPr>
            <p:spPr bwMode="auto">
              <a:xfrm>
                <a:off x="1405"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7" name="Freeform 526"/>
              <p:cNvSpPr>
                <a:spLocks noEditPoints="1"/>
              </p:cNvSpPr>
              <p:nvPr/>
            </p:nvSpPr>
            <p:spPr bwMode="auto">
              <a:xfrm>
                <a:off x="1400"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8" name="Freeform 527"/>
              <p:cNvSpPr>
                <a:spLocks/>
              </p:cNvSpPr>
              <p:nvPr/>
            </p:nvSpPr>
            <p:spPr bwMode="auto">
              <a:xfrm>
                <a:off x="1359" y="14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9" name="Freeform 528"/>
              <p:cNvSpPr>
                <a:spLocks noEditPoints="1"/>
              </p:cNvSpPr>
              <p:nvPr/>
            </p:nvSpPr>
            <p:spPr bwMode="auto">
              <a:xfrm>
                <a:off x="1354" y="14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0" name="Freeform 529"/>
              <p:cNvSpPr>
                <a:spLocks/>
              </p:cNvSpPr>
              <p:nvPr/>
            </p:nvSpPr>
            <p:spPr bwMode="auto">
              <a:xfrm>
                <a:off x="1773" y="17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1" name="Freeform 530"/>
              <p:cNvSpPr>
                <a:spLocks noEditPoints="1"/>
              </p:cNvSpPr>
              <p:nvPr/>
            </p:nvSpPr>
            <p:spPr bwMode="auto">
              <a:xfrm>
                <a:off x="1768" y="17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2" name="Freeform 531"/>
              <p:cNvSpPr>
                <a:spLocks/>
              </p:cNvSpPr>
              <p:nvPr/>
            </p:nvSpPr>
            <p:spPr bwMode="auto">
              <a:xfrm>
                <a:off x="1404" y="13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3" name="Freeform 532"/>
              <p:cNvSpPr>
                <a:spLocks noEditPoints="1"/>
              </p:cNvSpPr>
              <p:nvPr/>
            </p:nvSpPr>
            <p:spPr bwMode="auto">
              <a:xfrm>
                <a:off x="1399" y="134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4" name="Freeform 533"/>
              <p:cNvSpPr>
                <a:spLocks/>
              </p:cNvSpPr>
              <p:nvPr/>
            </p:nvSpPr>
            <p:spPr bwMode="auto">
              <a:xfrm>
                <a:off x="1763"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5" name="Freeform 534"/>
              <p:cNvSpPr>
                <a:spLocks noEditPoints="1"/>
              </p:cNvSpPr>
              <p:nvPr/>
            </p:nvSpPr>
            <p:spPr bwMode="auto">
              <a:xfrm>
                <a:off x="1758" y="16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6" name="Freeform 535"/>
              <p:cNvSpPr>
                <a:spLocks/>
              </p:cNvSpPr>
              <p:nvPr/>
            </p:nvSpPr>
            <p:spPr bwMode="auto">
              <a:xfrm>
                <a:off x="1930" y="192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7" name="Freeform 536"/>
              <p:cNvSpPr>
                <a:spLocks noEditPoints="1"/>
              </p:cNvSpPr>
              <p:nvPr/>
            </p:nvSpPr>
            <p:spPr bwMode="auto">
              <a:xfrm>
                <a:off x="1925" y="1922"/>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8" name="Freeform 537"/>
              <p:cNvSpPr>
                <a:spLocks/>
              </p:cNvSpPr>
              <p:nvPr/>
            </p:nvSpPr>
            <p:spPr bwMode="auto">
              <a:xfrm>
                <a:off x="1685" y="185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9" name="Freeform 538"/>
              <p:cNvSpPr>
                <a:spLocks noEditPoints="1"/>
              </p:cNvSpPr>
              <p:nvPr/>
            </p:nvSpPr>
            <p:spPr bwMode="auto">
              <a:xfrm>
                <a:off x="1680" y="1846"/>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0" name="Freeform 539"/>
              <p:cNvSpPr>
                <a:spLocks/>
              </p:cNvSpPr>
              <p:nvPr/>
            </p:nvSpPr>
            <p:spPr bwMode="auto">
              <a:xfrm>
                <a:off x="2031" y="16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1" name="Freeform 540"/>
              <p:cNvSpPr>
                <a:spLocks noEditPoints="1"/>
              </p:cNvSpPr>
              <p:nvPr/>
            </p:nvSpPr>
            <p:spPr bwMode="auto">
              <a:xfrm>
                <a:off x="2026" y="1626"/>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2" name="Freeform 541"/>
              <p:cNvSpPr>
                <a:spLocks/>
              </p:cNvSpPr>
              <p:nvPr/>
            </p:nvSpPr>
            <p:spPr bwMode="auto">
              <a:xfrm>
                <a:off x="1643" y="16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3" name="Freeform 542"/>
              <p:cNvSpPr>
                <a:spLocks noEditPoints="1"/>
              </p:cNvSpPr>
              <p:nvPr/>
            </p:nvSpPr>
            <p:spPr bwMode="auto">
              <a:xfrm>
                <a:off x="1638" y="16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4" name="Freeform 543"/>
              <p:cNvSpPr>
                <a:spLocks/>
              </p:cNvSpPr>
              <p:nvPr/>
            </p:nvSpPr>
            <p:spPr bwMode="auto">
              <a:xfrm>
                <a:off x="1407"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5" name="Freeform 544"/>
              <p:cNvSpPr>
                <a:spLocks noEditPoints="1"/>
              </p:cNvSpPr>
              <p:nvPr/>
            </p:nvSpPr>
            <p:spPr bwMode="auto">
              <a:xfrm>
                <a:off x="1402"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6" name="Freeform 545"/>
              <p:cNvSpPr>
                <a:spLocks/>
              </p:cNvSpPr>
              <p:nvPr/>
            </p:nvSpPr>
            <p:spPr bwMode="auto">
              <a:xfrm>
                <a:off x="3646" y="299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7" name="Freeform 546"/>
              <p:cNvSpPr>
                <a:spLocks noEditPoints="1"/>
              </p:cNvSpPr>
              <p:nvPr/>
            </p:nvSpPr>
            <p:spPr bwMode="auto">
              <a:xfrm>
                <a:off x="3642" y="298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8" name="Freeform 547"/>
              <p:cNvSpPr>
                <a:spLocks/>
              </p:cNvSpPr>
              <p:nvPr/>
            </p:nvSpPr>
            <p:spPr bwMode="auto">
              <a:xfrm>
                <a:off x="3759" y="318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9" name="Freeform 548"/>
              <p:cNvSpPr>
                <a:spLocks noEditPoints="1"/>
              </p:cNvSpPr>
              <p:nvPr/>
            </p:nvSpPr>
            <p:spPr bwMode="auto">
              <a:xfrm>
                <a:off x="3754" y="31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0" name="Freeform 549"/>
              <p:cNvSpPr>
                <a:spLocks/>
              </p:cNvSpPr>
              <p:nvPr/>
            </p:nvSpPr>
            <p:spPr bwMode="auto">
              <a:xfrm>
                <a:off x="1653"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1" name="Freeform 550"/>
              <p:cNvSpPr>
                <a:spLocks noEditPoints="1"/>
              </p:cNvSpPr>
              <p:nvPr/>
            </p:nvSpPr>
            <p:spPr bwMode="auto">
              <a:xfrm>
                <a:off x="1649" y="14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2" name="Freeform 551"/>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3" name="Freeform 552"/>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4" name="Freeform 553"/>
              <p:cNvSpPr>
                <a:spLocks/>
              </p:cNvSpPr>
              <p:nvPr/>
            </p:nvSpPr>
            <p:spPr bwMode="auto">
              <a:xfrm>
                <a:off x="1742" y="167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5" name="Freeform 554"/>
              <p:cNvSpPr>
                <a:spLocks noEditPoints="1"/>
              </p:cNvSpPr>
              <p:nvPr/>
            </p:nvSpPr>
            <p:spPr bwMode="auto">
              <a:xfrm>
                <a:off x="1737" y="16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6" name="Freeform 555"/>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7" name="Freeform 556"/>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8" name="Freeform 557"/>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9" name="Freeform 558"/>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0" name="Freeform 559"/>
              <p:cNvSpPr>
                <a:spLocks/>
              </p:cNvSpPr>
              <p:nvPr/>
            </p:nvSpPr>
            <p:spPr bwMode="auto">
              <a:xfrm>
                <a:off x="1620"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1" name="Freeform 560"/>
              <p:cNvSpPr>
                <a:spLocks noEditPoints="1"/>
              </p:cNvSpPr>
              <p:nvPr/>
            </p:nvSpPr>
            <p:spPr bwMode="auto">
              <a:xfrm>
                <a:off x="1616" y="10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2" name="Freeform 561"/>
              <p:cNvSpPr>
                <a:spLocks/>
              </p:cNvSpPr>
              <p:nvPr/>
            </p:nvSpPr>
            <p:spPr bwMode="auto">
              <a:xfrm>
                <a:off x="1746" y="13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3" name="Freeform 562"/>
              <p:cNvSpPr>
                <a:spLocks noEditPoints="1"/>
              </p:cNvSpPr>
              <p:nvPr/>
            </p:nvSpPr>
            <p:spPr bwMode="auto">
              <a:xfrm>
                <a:off x="1741" y="13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4" name="Freeform 563"/>
              <p:cNvSpPr>
                <a:spLocks/>
              </p:cNvSpPr>
              <p:nvPr/>
            </p:nvSpPr>
            <p:spPr bwMode="auto">
              <a:xfrm>
                <a:off x="1978"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5" name="Freeform 564"/>
              <p:cNvSpPr>
                <a:spLocks noEditPoints="1"/>
              </p:cNvSpPr>
              <p:nvPr/>
            </p:nvSpPr>
            <p:spPr bwMode="auto">
              <a:xfrm>
                <a:off x="1973" y="16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6" name="Freeform 565"/>
              <p:cNvSpPr>
                <a:spLocks/>
              </p:cNvSpPr>
              <p:nvPr/>
            </p:nvSpPr>
            <p:spPr bwMode="auto">
              <a:xfrm>
                <a:off x="2254" y="208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7" name="Freeform 566"/>
              <p:cNvSpPr>
                <a:spLocks noEditPoints="1"/>
              </p:cNvSpPr>
              <p:nvPr/>
            </p:nvSpPr>
            <p:spPr bwMode="auto">
              <a:xfrm>
                <a:off x="2249" y="207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8" name="Freeform 567"/>
              <p:cNvSpPr>
                <a:spLocks/>
              </p:cNvSpPr>
              <p:nvPr/>
            </p:nvSpPr>
            <p:spPr bwMode="auto">
              <a:xfrm>
                <a:off x="1727" y="15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9" name="Freeform 568"/>
              <p:cNvSpPr>
                <a:spLocks noEditPoints="1"/>
              </p:cNvSpPr>
              <p:nvPr/>
            </p:nvSpPr>
            <p:spPr bwMode="auto">
              <a:xfrm>
                <a:off x="1722" y="15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0" name="Freeform 569"/>
              <p:cNvSpPr>
                <a:spLocks/>
              </p:cNvSpPr>
              <p:nvPr/>
            </p:nvSpPr>
            <p:spPr bwMode="auto">
              <a:xfrm>
                <a:off x="2373"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1" name="Freeform 570"/>
              <p:cNvSpPr>
                <a:spLocks noEditPoints="1"/>
              </p:cNvSpPr>
              <p:nvPr/>
            </p:nvSpPr>
            <p:spPr bwMode="auto">
              <a:xfrm>
                <a:off x="2368" y="175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2" name="Freeform 571"/>
              <p:cNvSpPr>
                <a:spLocks/>
              </p:cNvSpPr>
              <p:nvPr/>
            </p:nvSpPr>
            <p:spPr bwMode="auto">
              <a:xfrm>
                <a:off x="2706" y="212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3" name="Freeform 572"/>
              <p:cNvSpPr>
                <a:spLocks noEditPoints="1"/>
              </p:cNvSpPr>
              <p:nvPr/>
            </p:nvSpPr>
            <p:spPr bwMode="auto">
              <a:xfrm>
                <a:off x="2701" y="21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4" name="Freeform 573"/>
              <p:cNvSpPr>
                <a:spLocks/>
              </p:cNvSpPr>
              <p:nvPr/>
            </p:nvSpPr>
            <p:spPr bwMode="auto">
              <a:xfrm>
                <a:off x="2007" y="17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5" name="Freeform 574"/>
              <p:cNvSpPr>
                <a:spLocks noEditPoints="1"/>
              </p:cNvSpPr>
              <p:nvPr/>
            </p:nvSpPr>
            <p:spPr bwMode="auto">
              <a:xfrm>
                <a:off x="2003" y="169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6" name="Freeform 575"/>
              <p:cNvSpPr>
                <a:spLocks/>
              </p:cNvSpPr>
              <p:nvPr/>
            </p:nvSpPr>
            <p:spPr bwMode="auto">
              <a:xfrm>
                <a:off x="1758" y="13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7" name="Freeform 576"/>
              <p:cNvSpPr>
                <a:spLocks noEditPoints="1"/>
              </p:cNvSpPr>
              <p:nvPr/>
            </p:nvSpPr>
            <p:spPr bwMode="auto">
              <a:xfrm>
                <a:off x="1754" y="137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8" name="Freeform 577"/>
              <p:cNvSpPr>
                <a:spLocks/>
              </p:cNvSpPr>
              <p:nvPr/>
            </p:nvSpPr>
            <p:spPr bwMode="auto">
              <a:xfrm>
                <a:off x="2440" y="169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9" name="Freeform 578"/>
              <p:cNvSpPr>
                <a:spLocks noEditPoints="1"/>
              </p:cNvSpPr>
              <p:nvPr/>
            </p:nvSpPr>
            <p:spPr bwMode="auto">
              <a:xfrm>
                <a:off x="2435" y="169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0" name="Freeform 579"/>
              <p:cNvSpPr>
                <a:spLocks/>
              </p:cNvSpPr>
              <p:nvPr/>
            </p:nvSpPr>
            <p:spPr bwMode="auto">
              <a:xfrm>
                <a:off x="2131" y="16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1" name="Freeform 580"/>
              <p:cNvSpPr>
                <a:spLocks noEditPoints="1"/>
              </p:cNvSpPr>
              <p:nvPr/>
            </p:nvSpPr>
            <p:spPr bwMode="auto">
              <a:xfrm>
                <a:off x="2126" y="1596"/>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2" name="Freeform 581"/>
              <p:cNvSpPr>
                <a:spLocks/>
              </p:cNvSpPr>
              <p:nvPr/>
            </p:nvSpPr>
            <p:spPr bwMode="auto">
              <a:xfrm>
                <a:off x="1074"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3" name="Freeform 582"/>
              <p:cNvSpPr>
                <a:spLocks noEditPoints="1"/>
              </p:cNvSpPr>
              <p:nvPr/>
            </p:nvSpPr>
            <p:spPr bwMode="auto">
              <a:xfrm>
                <a:off x="1069" y="121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4" name="Freeform 583"/>
              <p:cNvSpPr>
                <a:spLocks/>
              </p:cNvSpPr>
              <p:nvPr/>
            </p:nvSpPr>
            <p:spPr bwMode="auto">
              <a:xfrm>
                <a:off x="1612"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5" name="Freeform 584"/>
              <p:cNvSpPr>
                <a:spLocks noEditPoints="1"/>
              </p:cNvSpPr>
              <p:nvPr/>
            </p:nvSpPr>
            <p:spPr bwMode="auto">
              <a:xfrm>
                <a:off x="1607"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6" name="Freeform 585"/>
              <p:cNvSpPr>
                <a:spLocks/>
              </p:cNvSpPr>
              <p:nvPr/>
            </p:nvSpPr>
            <p:spPr bwMode="auto">
              <a:xfrm>
                <a:off x="1804" y="11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7" name="Freeform 586"/>
              <p:cNvSpPr>
                <a:spLocks noEditPoints="1"/>
              </p:cNvSpPr>
              <p:nvPr/>
            </p:nvSpPr>
            <p:spPr bwMode="auto">
              <a:xfrm>
                <a:off x="1799" y="11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8" name="Freeform 587"/>
              <p:cNvSpPr>
                <a:spLocks/>
              </p:cNvSpPr>
              <p:nvPr/>
            </p:nvSpPr>
            <p:spPr bwMode="auto">
              <a:xfrm>
                <a:off x="2407" y="201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9" name="Freeform 588"/>
              <p:cNvSpPr>
                <a:spLocks noEditPoints="1"/>
              </p:cNvSpPr>
              <p:nvPr/>
            </p:nvSpPr>
            <p:spPr bwMode="auto">
              <a:xfrm>
                <a:off x="2402" y="2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0" name="Freeform 589"/>
              <p:cNvSpPr>
                <a:spLocks/>
              </p:cNvSpPr>
              <p:nvPr/>
            </p:nvSpPr>
            <p:spPr bwMode="auto">
              <a:xfrm>
                <a:off x="1694" y="14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1" name="Freeform 590"/>
              <p:cNvSpPr>
                <a:spLocks noEditPoints="1"/>
              </p:cNvSpPr>
              <p:nvPr/>
            </p:nvSpPr>
            <p:spPr bwMode="auto">
              <a:xfrm>
                <a:off x="1689" y="140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2" name="Freeform 591"/>
              <p:cNvSpPr>
                <a:spLocks/>
              </p:cNvSpPr>
              <p:nvPr/>
            </p:nvSpPr>
            <p:spPr bwMode="auto">
              <a:xfrm>
                <a:off x="1541" y="14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3" name="Freeform 592"/>
              <p:cNvSpPr>
                <a:spLocks noEditPoints="1"/>
              </p:cNvSpPr>
              <p:nvPr/>
            </p:nvSpPr>
            <p:spPr bwMode="auto">
              <a:xfrm>
                <a:off x="1537" y="14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4" name="Freeform 593"/>
              <p:cNvSpPr>
                <a:spLocks/>
              </p:cNvSpPr>
              <p:nvPr/>
            </p:nvSpPr>
            <p:spPr bwMode="auto">
              <a:xfrm>
                <a:off x="1506" y="143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5" name="Freeform 594"/>
              <p:cNvSpPr>
                <a:spLocks noEditPoints="1"/>
              </p:cNvSpPr>
              <p:nvPr/>
            </p:nvSpPr>
            <p:spPr bwMode="auto">
              <a:xfrm>
                <a:off x="1501" y="142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6" name="Freeform 595"/>
              <p:cNvSpPr>
                <a:spLocks/>
              </p:cNvSpPr>
              <p:nvPr/>
            </p:nvSpPr>
            <p:spPr bwMode="auto">
              <a:xfrm>
                <a:off x="1445" y="19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7" name="Freeform 596"/>
              <p:cNvSpPr>
                <a:spLocks noEditPoints="1"/>
              </p:cNvSpPr>
              <p:nvPr/>
            </p:nvSpPr>
            <p:spPr bwMode="auto">
              <a:xfrm>
                <a:off x="1440" y="1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8" name="Freeform 597"/>
              <p:cNvSpPr>
                <a:spLocks/>
              </p:cNvSpPr>
              <p:nvPr/>
            </p:nvSpPr>
            <p:spPr bwMode="auto">
              <a:xfrm>
                <a:off x="1565" y="13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9" name="Freeform 598"/>
              <p:cNvSpPr>
                <a:spLocks noEditPoints="1"/>
              </p:cNvSpPr>
              <p:nvPr/>
            </p:nvSpPr>
            <p:spPr bwMode="auto">
              <a:xfrm>
                <a:off x="1560" y="1344"/>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0" name="Freeform 599"/>
              <p:cNvSpPr>
                <a:spLocks/>
              </p:cNvSpPr>
              <p:nvPr/>
            </p:nvSpPr>
            <p:spPr bwMode="auto">
              <a:xfrm>
                <a:off x="1727" y="13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1" name="Freeform 600"/>
              <p:cNvSpPr>
                <a:spLocks noEditPoints="1"/>
              </p:cNvSpPr>
              <p:nvPr/>
            </p:nvSpPr>
            <p:spPr bwMode="auto">
              <a:xfrm>
                <a:off x="1722" y="137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2" name="Freeform 601"/>
              <p:cNvSpPr>
                <a:spLocks/>
              </p:cNvSpPr>
              <p:nvPr/>
            </p:nvSpPr>
            <p:spPr bwMode="auto">
              <a:xfrm>
                <a:off x="1792" y="140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3" name="Freeform 602"/>
              <p:cNvSpPr>
                <a:spLocks noEditPoints="1"/>
              </p:cNvSpPr>
              <p:nvPr/>
            </p:nvSpPr>
            <p:spPr bwMode="auto">
              <a:xfrm>
                <a:off x="1787" y="13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4" name="Freeform 603"/>
              <p:cNvSpPr>
                <a:spLocks/>
              </p:cNvSpPr>
              <p:nvPr/>
            </p:nvSpPr>
            <p:spPr bwMode="auto">
              <a:xfrm>
                <a:off x="1788" y="14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5" name="Freeform 604"/>
              <p:cNvSpPr>
                <a:spLocks noEditPoints="1"/>
              </p:cNvSpPr>
              <p:nvPr/>
            </p:nvSpPr>
            <p:spPr bwMode="auto">
              <a:xfrm>
                <a:off x="1783" y="14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6" name="Freeform 605"/>
              <p:cNvSpPr>
                <a:spLocks/>
              </p:cNvSpPr>
              <p:nvPr/>
            </p:nvSpPr>
            <p:spPr bwMode="auto">
              <a:xfrm>
                <a:off x="164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7" name="Freeform 606"/>
              <p:cNvSpPr>
                <a:spLocks noEditPoints="1"/>
              </p:cNvSpPr>
              <p:nvPr/>
            </p:nvSpPr>
            <p:spPr bwMode="auto">
              <a:xfrm>
                <a:off x="1641" y="136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8" name="Freeform 607"/>
              <p:cNvSpPr>
                <a:spLocks/>
              </p:cNvSpPr>
              <p:nvPr/>
            </p:nvSpPr>
            <p:spPr bwMode="auto">
              <a:xfrm>
                <a:off x="1316" y="9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8" name="Group 809"/>
            <p:cNvGrpSpPr>
              <a:grpSpLocks/>
            </p:cNvGrpSpPr>
            <p:nvPr/>
          </p:nvGrpSpPr>
          <p:grpSpPr bwMode="auto">
            <a:xfrm>
              <a:off x="1479550" y="635000"/>
              <a:ext cx="2562225" cy="2324100"/>
              <a:chOff x="932" y="400"/>
              <a:chExt cx="1614" cy="1464"/>
            </a:xfrm>
          </p:grpSpPr>
          <p:sp>
            <p:nvSpPr>
              <p:cNvPr id="529" name="Freeform 609"/>
              <p:cNvSpPr>
                <a:spLocks noEditPoints="1"/>
              </p:cNvSpPr>
              <p:nvPr/>
            </p:nvSpPr>
            <p:spPr bwMode="auto">
              <a:xfrm>
                <a:off x="1312" y="9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0" name="Freeform 610"/>
              <p:cNvSpPr>
                <a:spLocks/>
              </p:cNvSpPr>
              <p:nvPr/>
            </p:nvSpPr>
            <p:spPr bwMode="auto">
              <a:xfrm>
                <a:off x="1304" y="111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1" name="Freeform 611"/>
              <p:cNvSpPr>
                <a:spLocks noEditPoints="1"/>
              </p:cNvSpPr>
              <p:nvPr/>
            </p:nvSpPr>
            <p:spPr bwMode="auto">
              <a:xfrm>
                <a:off x="1299" y="11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2" name="Freeform 612"/>
              <p:cNvSpPr>
                <a:spLocks/>
              </p:cNvSpPr>
              <p:nvPr/>
            </p:nvSpPr>
            <p:spPr bwMode="auto">
              <a:xfrm>
                <a:off x="1009"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3" name="Freeform 613"/>
              <p:cNvSpPr>
                <a:spLocks noEditPoints="1"/>
              </p:cNvSpPr>
              <p:nvPr/>
            </p:nvSpPr>
            <p:spPr bwMode="auto">
              <a:xfrm>
                <a:off x="1004"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4" name="Freeform 614"/>
              <p:cNvSpPr>
                <a:spLocks/>
              </p:cNvSpPr>
              <p:nvPr/>
            </p:nvSpPr>
            <p:spPr bwMode="auto">
              <a:xfrm>
                <a:off x="1721" y="120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5" name="Freeform 615"/>
              <p:cNvSpPr>
                <a:spLocks noEditPoints="1"/>
              </p:cNvSpPr>
              <p:nvPr/>
            </p:nvSpPr>
            <p:spPr bwMode="auto">
              <a:xfrm>
                <a:off x="1716" y="12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6" name="Freeform 616"/>
              <p:cNvSpPr>
                <a:spLocks/>
              </p:cNvSpPr>
              <p:nvPr/>
            </p:nvSpPr>
            <p:spPr bwMode="auto">
              <a:xfrm>
                <a:off x="1545"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7" name="Freeform 617"/>
              <p:cNvSpPr>
                <a:spLocks noEditPoints="1"/>
              </p:cNvSpPr>
              <p:nvPr/>
            </p:nvSpPr>
            <p:spPr bwMode="auto">
              <a:xfrm>
                <a:off x="1540" y="11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8" name="Freeform 618"/>
              <p:cNvSpPr>
                <a:spLocks/>
              </p:cNvSpPr>
              <p:nvPr/>
            </p:nvSpPr>
            <p:spPr bwMode="auto">
              <a:xfrm>
                <a:off x="1565" y="12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9" name="Freeform 619"/>
              <p:cNvSpPr>
                <a:spLocks noEditPoints="1"/>
              </p:cNvSpPr>
              <p:nvPr/>
            </p:nvSpPr>
            <p:spPr bwMode="auto">
              <a:xfrm>
                <a:off x="1560" y="12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0" name="Freeform 620"/>
              <p:cNvSpPr>
                <a:spLocks/>
              </p:cNvSpPr>
              <p:nvPr/>
            </p:nvSpPr>
            <p:spPr bwMode="auto">
              <a:xfrm>
                <a:off x="2434"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1" name="Freeform 621"/>
              <p:cNvSpPr>
                <a:spLocks noEditPoints="1"/>
              </p:cNvSpPr>
              <p:nvPr/>
            </p:nvSpPr>
            <p:spPr bwMode="auto">
              <a:xfrm>
                <a:off x="2430" y="1749"/>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2" name="Freeform 622"/>
              <p:cNvSpPr>
                <a:spLocks/>
              </p:cNvSpPr>
              <p:nvPr/>
            </p:nvSpPr>
            <p:spPr bwMode="auto">
              <a:xfrm>
                <a:off x="1933" y="14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3" name="Freeform 623"/>
              <p:cNvSpPr>
                <a:spLocks noEditPoints="1"/>
              </p:cNvSpPr>
              <p:nvPr/>
            </p:nvSpPr>
            <p:spPr bwMode="auto">
              <a:xfrm>
                <a:off x="1928" y="14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4" name="Freeform 624"/>
              <p:cNvSpPr>
                <a:spLocks/>
              </p:cNvSpPr>
              <p:nvPr/>
            </p:nvSpPr>
            <p:spPr bwMode="auto">
              <a:xfrm>
                <a:off x="1709" y="12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5" name="Freeform 625"/>
              <p:cNvSpPr>
                <a:spLocks noEditPoints="1"/>
              </p:cNvSpPr>
              <p:nvPr/>
            </p:nvSpPr>
            <p:spPr bwMode="auto">
              <a:xfrm>
                <a:off x="1704" y="12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6" name="Freeform 626"/>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7" name="Freeform 627"/>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8" name="Freeform 628"/>
              <p:cNvSpPr>
                <a:spLocks/>
              </p:cNvSpPr>
              <p:nvPr/>
            </p:nvSpPr>
            <p:spPr bwMode="auto">
              <a:xfrm>
                <a:off x="1473"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9" name="Freeform 629"/>
              <p:cNvSpPr>
                <a:spLocks noEditPoints="1"/>
              </p:cNvSpPr>
              <p:nvPr/>
            </p:nvSpPr>
            <p:spPr bwMode="auto">
              <a:xfrm>
                <a:off x="1468" y="8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0" name="Freeform 630"/>
              <p:cNvSpPr>
                <a:spLocks/>
              </p:cNvSpPr>
              <p:nvPr/>
            </p:nvSpPr>
            <p:spPr bwMode="auto">
              <a:xfrm>
                <a:off x="1536" y="11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1" name="Freeform 631"/>
              <p:cNvSpPr>
                <a:spLocks noEditPoints="1"/>
              </p:cNvSpPr>
              <p:nvPr/>
            </p:nvSpPr>
            <p:spPr bwMode="auto">
              <a:xfrm>
                <a:off x="1531" y="11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2" name="Freeform 632"/>
              <p:cNvSpPr>
                <a:spLocks/>
              </p:cNvSpPr>
              <p:nvPr/>
            </p:nvSpPr>
            <p:spPr bwMode="auto">
              <a:xfrm>
                <a:off x="1717" y="15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3" name="Freeform 633"/>
              <p:cNvSpPr>
                <a:spLocks noEditPoints="1"/>
              </p:cNvSpPr>
              <p:nvPr/>
            </p:nvSpPr>
            <p:spPr bwMode="auto">
              <a:xfrm>
                <a:off x="1712" y="15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4" name="Freeform 634"/>
              <p:cNvSpPr>
                <a:spLocks/>
              </p:cNvSpPr>
              <p:nvPr/>
            </p:nvSpPr>
            <p:spPr bwMode="auto">
              <a:xfrm>
                <a:off x="1545"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5" name="Freeform 635"/>
              <p:cNvSpPr>
                <a:spLocks noEditPoints="1"/>
              </p:cNvSpPr>
              <p:nvPr/>
            </p:nvSpPr>
            <p:spPr bwMode="auto">
              <a:xfrm>
                <a:off x="1540"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6" name="Freeform 636"/>
              <p:cNvSpPr>
                <a:spLocks/>
              </p:cNvSpPr>
              <p:nvPr/>
            </p:nvSpPr>
            <p:spPr bwMode="auto">
              <a:xfrm>
                <a:off x="1937" y="127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7" name="Freeform 637"/>
              <p:cNvSpPr>
                <a:spLocks noEditPoints="1"/>
              </p:cNvSpPr>
              <p:nvPr/>
            </p:nvSpPr>
            <p:spPr bwMode="auto">
              <a:xfrm>
                <a:off x="1933" y="12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8" name="Freeform 638"/>
              <p:cNvSpPr>
                <a:spLocks/>
              </p:cNvSpPr>
              <p:nvPr/>
            </p:nvSpPr>
            <p:spPr bwMode="auto">
              <a:xfrm>
                <a:off x="1251" y="8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9" name="Freeform 639"/>
              <p:cNvSpPr>
                <a:spLocks noEditPoints="1"/>
              </p:cNvSpPr>
              <p:nvPr/>
            </p:nvSpPr>
            <p:spPr bwMode="auto">
              <a:xfrm>
                <a:off x="1246" y="8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0" name="Freeform 640"/>
              <p:cNvSpPr>
                <a:spLocks/>
              </p:cNvSpPr>
              <p:nvPr/>
            </p:nvSpPr>
            <p:spPr bwMode="auto">
              <a:xfrm>
                <a:off x="1457"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1" name="Freeform 641"/>
              <p:cNvSpPr>
                <a:spLocks noEditPoints="1"/>
              </p:cNvSpPr>
              <p:nvPr/>
            </p:nvSpPr>
            <p:spPr bwMode="auto">
              <a:xfrm>
                <a:off x="1452"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2" name="Freeform 642"/>
              <p:cNvSpPr>
                <a:spLocks/>
              </p:cNvSpPr>
              <p:nvPr/>
            </p:nvSpPr>
            <p:spPr bwMode="auto">
              <a:xfrm>
                <a:off x="1410" y="12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3" name="Freeform 643"/>
              <p:cNvSpPr>
                <a:spLocks noEditPoints="1"/>
              </p:cNvSpPr>
              <p:nvPr/>
            </p:nvSpPr>
            <p:spPr bwMode="auto">
              <a:xfrm>
                <a:off x="1405" y="11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4" name="Freeform 644"/>
              <p:cNvSpPr>
                <a:spLocks/>
              </p:cNvSpPr>
              <p:nvPr/>
            </p:nvSpPr>
            <p:spPr bwMode="auto">
              <a:xfrm>
                <a:off x="1213"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5" name="Freeform 645"/>
              <p:cNvSpPr>
                <a:spLocks noEditPoints="1"/>
              </p:cNvSpPr>
              <p:nvPr/>
            </p:nvSpPr>
            <p:spPr bwMode="auto">
              <a:xfrm>
                <a:off x="1209" y="75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6" name="Freeform 646"/>
              <p:cNvSpPr>
                <a:spLocks/>
              </p:cNvSpPr>
              <p:nvPr/>
            </p:nvSpPr>
            <p:spPr bwMode="auto">
              <a:xfrm>
                <a:off x="1214"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7" name="Freeform 647"/>
              <p:cNvSpPr>
                <a:spLocks noEditPoints="1"/>
              </p:cNvSpPr>
              <p:nvPr/>
            </p:nvSpPr>
            <p:spPr bwMode="auto">
              <a:xfrm>
                <a:off x="1209" y="1335"/>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8" name="Freeform 648"/>
              <p:cNvSpPr>
                <a:spLocks/>
              </p:cNvSpPr>
              <p:nvPr/>
            </p:nvSpPr>
            <p:spPr bwMode="auto">
              <a:xfrm>
                <a:off x="1199" y="8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9" name="Freeform 649"/>
              <p:cNvSpPr>
                <a:spLocks noEditPoints="1"/>
              </p:cNvSpPr>
              <p:nvPr/>
            </p:nvSpPr>
            <p:spPr bwMode="auto">
              <a:xfrm>
                <a:off x="1194" y="79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0" name="Freeform 650"/>
              <p:cNvSpPr>
                <a:spLocks/>
              </p:cNvSpPr>
              <p:nvPr/>
            </p:nvSpPr>
            <p:spPr bwMode="auto">
              <a:xfrm>
                <a:off x="13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1" name="Freeform 651"/>
              <p:cNvSpPr>
                <a:spLocks noEditPoints="1"/>
              </p:cNvSpPr>
              <p:nvPr/>
            </p:nvSpPr>
            <p:spPr bwMode="auto">
              <a:xfrm>
                <a:off x="1304"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2" name="Freeform 652"/>
              <p:cNvSpPr>
                <a:spLocks/>
              </p:cNvSpPr>
              <p:nvPr/>
            </p:nvSpPr>
            <p:spPr bwMode="auto">
              <a:xfrm>
                <a:off x="1131"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3" name="Freeform 653"/>
              <p:cNvSpPr>
                <a:spLocks noEditPoints="1"/>
              </p:cNvSpPr>
              <p:nvPr/>
            </p:nvSpPr>
            <p:spPr bwMode="auto">
              <a:xfrm>
                <a:off x="1126"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4" name="Freeform 654"/>
              <p:cNvSpPr>
                <a:spLocks/>
              </p:cNvSpPr>
              <p:nvPr/>
            </p:nvSpPr>
            <p:spPr bwMode="auto">
              <a:xfrm>
                <a:off x="1532" y="14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5" name="Freeform 655"/>
              <p:cNvSpPr>
                <a:spLocks noEditPoints="1"/>
              </p:cNvSpPr>
              <p:nvPr/>
            </p:nvSpPr>
            <p:spPr bwMode="auto">
              <a:xfrm>
                <a:off x="1527" y="1396"/>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6" name="Freeform 656"/>
              <p:cNvSpPr>
                <a:spLocks/>
              </p:cNvSpPr>
              <p:nvPr/>
            </p:nvSpPr>
            <p:spPr bwMode="auto">
              <a:xfrm>
                <a:off x="1268"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7" name="Freeform 657"/>
              <p:cNvSpPr>
                <a:spLocks noEditPoints="1"/>
              </p:cNvSpPr>
              <p:nvPr/>
            </p:nvSpPr>
            <p:spPr bwMode="auto">
              <a:xfrm>
                <a:off x="1264" y="94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8" name="Freeform 658"/>
              <p:cNvSpPr>
                <a:spLocks/>
              </p:cNvSpPr>
              <p:nvPr/>
            </p:nvSpPr>
            <p:spPr bwMode="auto">
              <a:xfrm>
                <a:off x="1084" y="7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9" name="Freeform 659"/>
              <p:cNvSpPr>
                <a:spLocks noEditPoints="1"/>
              </p:cNvSpPr>
              <p:nvPr/>
            </p:nvSpPr>
            <p:spPr bwMode="auto">
              <a:xfrm>
                <a:off x="1079" y="7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0" name="Freeform 660"/>
              <p:cNvSpPr>
                <a:spLocks/>
              </p:cNvSpPr>
              <p:nvPr/>
            </p:nvSpPr>
            <p:spPr bwMode="auto">
              <a:xfrm>
                <a:off x="1178" y="7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1" name="Freeform 661"/>
              <p:cNvSpPr>
                <a:spLocks noEditPoints="1"/>
              </p:cNvSpPr>
              <p:nvPr/>
            </p:nvSpPr>
            <p:spPr bwMode="auto">
              <a:xfrm>
                <a:off x="1173" y="7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2" name="Freeform 662"/>
              <p:cNvSpPr>
                <a:spLocks/>
              </p:cNvSpPr>
              <p:nvPr/>
            </p:nvSpPr>
            <p:spPr bwMode="auto">
              <a:xfrm>
                <a:off x="1152" y="8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3" name="Freeform 663"/>
              <p:cNvSpPr>
                <a:spLocks noEditPoints="1"/>
              </p:cNvSpPr>
              <p:nvPr/>
            </p:nvSpPr>
            <p:spPr bwMode="auto">
              <a:xfrm>
                <a:off x="1147" y="858"/>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4" name="Freeform 664"/>
              <p:cNvSpPr>
                <a:spLocks/>
              </p:cNvSpPr>
              <p:nvPr/>
            </p:nvSpPr>
            <p:spPr bwMode="auto">
              <a:xfrm>
                <a:off x="1189" y="10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5" name="Freeform 665"/>
              <p:cNvSpPr>
                <a:spLocks noEditPoints="1"/>
              </p:cNvSpPr>
              <p:nvPr/>
            </p:nvSpPr>
            <p:spPr bwMode="auto">
              <a:xfrm>
                <a:off x="1184" y="109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6" name="Freeform 666"/>
              <p:cNvSpPr>
                <a:spLocks/>
              </p:cNvSpPr>
              <p:nvPr/>
            </p:nvSpPr>
            <p:spPr bwMode="auto">
              <a:xfrm>
                <a:off x="1159" y="10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7" name="Freeform 667"/>
              <p:cNvSpPr>
                <a:spLocks noEditPoints="1"/>
              </p:cNvSpPr>
              <p:nvPr/>
            </p:nvSpPr>
            <p:spPr bwMode="auto">
              <a:xfrm>
                <a:off x="1154" y="10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8" name="Freeform 668"/>
              <p:cNvSpPr>
                <a:spLocks/>
              </p:cNvSpPr>
              <p:nvPr/>
            </p:nvSpPr>
            <p:spPr bwMode="auto">
              <a:xfrm>
                <a:off x="986"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9" name="Freeform 669"/>
              <p:cNvSpPr>
                <a:spLocks noEditPoints="1"/>
              </p:cNvSpPr>
              <p:nvPr/>
            </p:nvSpPr>
            <p:spPr bwMode="auto">
              <a:xfrm>
                <a:off x="981" y="5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0" name="Freeform 670"/>
              <p:cNvSpPr>
                <a:spLocks/>
              </p:cNvSpPr>
              <p:nvPr/>
            </p:nvSpPr>
            <p:spPr bwMode="auto">
              <a:xfrm>
                <a:off x="1018" y="4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1" name="Freeform 671"/>
              <p:cNvSpPr>
                <a:spLocks noEditPoints="1"/>
              </p:cNvSpPr>
              <p:nvPr/>
            </p:nvSpPr>
            <p:spPr bwMode="auto">
              <a:xfrm>
                <a:off x="1013" y="47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2" name="Freeform 672"/>
              <p:cNvSpPr>
                <a:spLocks/>
              </p:cNvSpPr>
              <p:nvPr/>
            </p:nvSpPr>
            <p:spPr bwMode="auto">
              <a:xfrm>
                <a:off x="937" y="40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3" name="Freeform 673"/>
              <p:cNvSpPr>
                <a:spLocks noEditPoints="1"/>
              </p:cNvSpPr>
              <p:nvPr/>
            </p:nvSpPr>
            <p:spPr bwMode="auto">
              <a:xfrm>
                <a:off x="932" y="400"/>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4" name="Freeform 674"/>
              <p:cNvSpPr>
                <a:spLocks/>
              </p:cNvSpPr>
              <p:nvPr/>
            </p:nvSpPr>
            <p:spPr bwMode="auto">
              <a:xfrm>
                <a:off x="1023" y="44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5" name="Freeform 675"/>
              <p:cNvSpPr>
                <a:spLocks noEditPoints="1"/>
              </p:cNvSpPr>
              <p:nvPr/>
            </p:nvSpPr>
            <p:spPr bwMode="auto">
              <a:xfrm>
                <a:off x="1018" y="4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6" name="Freeform 676"/>
              <p:cNvSpPr>
                <a:spLocks/>
              </p:cNvSpPr>
              <p:nvPr/>
            </p:nvSpPr>
            <p:spPr bwMode="auto">
              <a:xfrm>
                <a:off x="1218" y="84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7" name="Freeform 677"/>
              <p:cNvSpPr>
                <a:spLocks noEditPoints="1"/>
              </p:cNvSpPr>
              <p:nvPr/>
            </p:nvSpPr>
            <p:spPr bwMode="auto">
              <a:xfrm>
                <a:off x="1213"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8" name="Freeform 678"/>
              <p:cNvSpPr>
                <a:spLocks/>
              </p:cNvSpPr>
              <p:nvPr/>
            </p:nvSpPr>
            <p:spPr bwMode="auto">
              <a:xfrm>
                <a:off x="1193"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9" name="Freeform 679"/>
              <p:cNvSpPr>
                <a:spLocks noEditPoints="1"/>
              </p:cNvSpPr>
              <p:nvPr/>
            </p:nvSpPr>
            <p:spPr bwMode="auto">
              <a:xfrm>
                <a:off x="1188" y="9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0" name="Freeform 680"/>
              <p:cNvSpPr>
                <a:spLocks/>
              </p:cNvSpPr>
              <p:nvPr/>
            </p:nvSpPr>
            <p:spPr bwMode="auto">
              <a:xfrm>
                <a:off x="1141" y="6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1" name="Freeform 681"/>
              <p:cNvSpPr>
                <a:spLocks noEditPoints="1"/>
              </p:cNvSpPr>
              <p:nvPr/>
            </p:nvSpPr>
            <p:spPr bwMode="auto">
              <a:xfrm>
                <a:off x="1136" y="66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2" name="Freeform 682"/>
              <p:cNvSpPr>
                <a:spLocks/>
              </p:cNvSpPr>
              <p:nvPr/>
            </p:nvSpPr>
            <p:spPr bwMode="auto">
              <a:xfrm>
                <a:off x="1599"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3" name="Freeform 683"/>
              <p:cNvSpPr>
                <a:spLocks noEditPoints="1"/>
              </p:cNvSpPr>
              <p:nvPr/>
            </p:nvSpPr>
            <p:spPr bwMode="auto">
              <a:xfrm>
                <a:off x="1594"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4" name="Freeform 684"/>
              <p:cNvSpPr>
                <a:spLocks/>
              </p:cNvSpPr>
              <p:nvPr/>
            </p:nvSpPr>
            <p:spPr bwMode="auto">
              <a:xfrm>
                <a:off x="1550" y="11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5" name="Freeform 685"/>
              <p:cNvSpPr>
                <a:spLocks noEditPoints="1"/>
              </p:cNvSpPr>
              <p:nvPr/>
            </p:nvSpPr>
            <p:spPr bwMode="auto">
              <a:xfrm>
                <a:off x="1546"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6" name="Freeform 686"/>
              <p:cNvSpPr>
                <a:spLocks/>
              </p:cNvSpPr>
              <p:nvPr/>
            </p:nvSpPr>
            <p:spPr bwMode="auto">
              <a:xfrm>
                <a:off x="1305" y="11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7" name="Freeform 687"/>
              <p:cNvSpPr>
                <a:spLocks noEditPoints="1"/>
              </p:cNvSpPr>
              <p:nvPr/>
            </p:nvSpPr>
            <p:spPr bwMode="auto">
              <a:xfrm>
                <a:off x="1300" y="11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8" name="Freeform 688"/>
              <p:cNvSpPr>
                <a:spLocks/>
              </p:cNvSpPr>
              <p:nvPr/>
            </p:nvSpPr>
            <p:spPr bwMode="auto">
              <a:xfrm>
                <a:off x="1257" y="11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9" name="Freeform 689"/>
              <p:cNvSpPr>
                <a:spLocks noEditPoints="1"/>
              </p:cNvSpPr>
              <p:nvPr/>
            </p:nvSpPr>
            <p:spPr bwMode="auto">
              <a:xfrm>
                <a:off x="125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0" name="Freeform 690"/>
              <p:cNvSpPr>
                <a:spLocks/>
              </p:cNvSpPr>
              <p:nvPr/>
            </p:nvSpPr>
            <p:spPr bwMode="auto">
              <a:xfrm>
                <a:off x="1219" y="11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1" name="Freeform 691"/>
              <p:cNvSpPr>
                <a:spLocks noEditPoints="1"/>
              </p:cNvSpPr>
              <p:nvPr/>
            </p:nvSpPr>
            <p:spPr bwMode="auto">
              <a:xfrm>
                <a:off x="1214" y="11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2" name="Freeform 692"/>
              <p:cNvSpPr>
                <a:spLocks/>
              </p:cNvSpPr>
              <p:nvPr/>
            </p:nvSpPr>
            <p:spPr bwMode="auto">
              <a:xfrm>
                <a:off x="129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3" name="Freeform 693"/>
              <p:cNvSpPr>
                <a:spLocks noEditPoints="1"/>
              </p:cNvSpPr>
              <p:nvPr/>
            </p:nvSpPr>
            <p:spPr bwMode="auto">
              <a:xfrm>
                <a:off x="1286" y="136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4" name="Freeform 694"/>
              <p:cNvSpPr>
                <a:spLocks/>
              </p:cNvSpPr>
              <p:nvPr/>
            </p:nvSpPr>
            <p:spPr bwMode="auto">
              <a:xfrm>
                <a:off x="1416" y="12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5" name="Freeform 695"/>
              <p:cNvSpPr>
                <a:spLocks noEditPoints="1"/>
              </p:cNvSpPr>
              <p:nvPr/>
            </p:nvSpPr>
            <p:spPr bwMode="auto">
              <a:xfrm>
                <a:off x="1411" y="127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6" name="Freeform 696"/>
              <p:cNvSpPr>
                <a:spLocks/>
              </p:cNvSpPr>
              <p:nvPr/>
            </p:nvSpPr>
            <p:spPr bwMode="auto">
              <a:xfrm>
                <a:off x="1401"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7" name="Freeform 697"/>
              <p:cNvSpPr>
                <a:spLocks noEditPoints="1"/>
              </p:cNvSpPr>
              <p:nvPr/>
            </p:nvSpPr>
            <p:spPr bwMode="auto">
              <a:xfrm>
                <a:off x="1396" y="13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8" name="Freeform 698"/>
              <p:cNvSpPr>
                <a:spLocks/>
              </p:cNvSpPr>
              <p:nvPr/>
            </p:nvSpPr>
            <p:spPr bwMode="auto">
              <a:xfrm>
                <a:off x="1340"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9" name="Freeform 699"/>
              <p:cNvSpPr>
                <a:spLocks noEditPoints="1"/>
              </p:cNvSpPr>
              <p:nvPr/>
            </p:nvSpPr>
            <p:spPr bwMode="auto">
              <a:xfrm>
                <a:off x="1335"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0" name="Freeform 700"/>
              <p:cNvSpPr>
                <a:spLocks/>
              </p:cNvSpPr>
              <p:nvPr/>
            </p:nvSpPr>
            <p:spPr bwMode="auto">
              <a:xfrm>
                <a:off x="1409"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1" name="Freeform 701"/>
              <p:cNvSpPr>
                <a:spLocks noEditPoints="1"/>
              </p:cNvSpPr>
              <p:nvPr/>
            </p:nvSpPr>
            <p:spPr bwMode="auto">
              <a:xfrm>
                <a:off x="1404"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2" name="Freeform 702"/>
              <p:cNvSpPr>
                <a:spLocks/>
              </p:cNvSpPr>
              <p:nvPr/>
            </p:nvSpPr>
            <p:spPr bwMode="auto">
              <a:xfrm>
                <a:off x="1147"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3" name="Freeform 703"/>
              <p:cNvSpPr>
                <a:spLocks noEditPoints="1"/>
              </p:cNvSpPr>
              <p:nvPr/>
            </p:nvSpPr>
            <p:spPr bwMode="auto">
              <a:xfrm>
                <a:off x="1142" y="10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4" name="Freeform 704"/>
              <p:cNvSpPr>
                <a:spLocks/>
              </p:cNvSpPr>
              <p:nvPr/>
            </p:nvSpPr>
            <p:spPr bwMode="auto">
              <a:xfrm>
                <a:off x="1466"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5" name="Freeform 705"/>
              <p:cNvSpPr>
                <a:spLocks noEditPoints="1"/>
              </p:cNvSpPr>
              <p:nvPr/>
            </p:nvSpPr>
            <p:spPr bwMode="auto">
              <a:xfrm>
                <a:off x="1461" y="12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6" name="Freeform 706"/>
              <p:cNvSpPr>
                <a:spLocks/>
              </p:cNvSpPr>
              <p:nvPr/>
            </p:nvSpPr>
            <p:spPr bwMode="auto">
              <a:xfrm>
                <a:off x="1283" y="9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7" name="Freeform 707"/>
              <p:cNvSpPr>
                <a:spLocks noEditPoints="1"/>
              </p:cNvSpPr>
              <p:nvPr/>
            </p:nvSpPr>
            <p:spPr bwMode="auto">
              <a:xfrm>
                <a:off x="1279" y="949"/>
                <a:ext cx="116"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8" name="Freeform 708"/>
              <p:cNvSpPr>
                <a:spLocks/>
              </p:cNvSpPr>
              <p:nvPr/>
            </p:nvSpPr>
            <p:spPr bwMode="auto">
              <a:xfrm>
                <a:off x="1311"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9" name="Freeform 709"/>
              <p:cNvSpPr>
                <a:spLocks noEditPoints="1"/>
              </p:cNvSpPr>
              <p:nvPr/>
            </p:nvSpPr>
            <p:spPr bwMode="auto">
              <a:xfrm>
                <a:off x="1306" y="10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0" name="Freeform 710"/>
              <p:cNvSpPr>
                <a:spLocks/>
              </p:cNvSpPr>
              <p:nvPr/>
            </p:nvSpPr>
            <p:spPr bwMode="auto">
              <a:xfrm>
                <a:off x="1129" y="8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1" name="Freeform 711"/>
              <p:cNvSpPr>
                <a:spLocks noEditPoints="1"/>
              </p:cNvSpPr>
              <p:nvPr/>
            </p:nvSpPr>
            <p:spPr bwMode="auto">
              <a:xfrm>
                <a:off x="1124" y="8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2" name="Freeform 712"/>
              <p:cNvSpPr>
                <a:spLocks/>
              </p:cNvSpPr>
              <p:nvPr/>
            </p:nvSpPr>
            <p:spPr bwMode="auto">
              <a:xfrm>
                <a:off x="1165" y="74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3" name="Freeform 713"/>
              <p:cNvSpPr>
                <a:spLocks noEditPoints="1"/>
              </p:cNvSpPr>
              <p:nvPr/>
            </p:nvSpPr>
            <p:spPr bwMode="auto">
              <a:xfrm>
                <a:off x="1160" y="7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4" name="Freeform 714"/>
              <p:cNvSpPr>
                <a:spLocks/>
              </p:cNvSpPr>
              <p:nvPr/>
            </p:nvSpPr>
            <p:spPr bwMode="auto">
              <a:xfrm>
                <a:off x="1085" y="9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5" name="Freeform 715"/>
              <p:cNvSpPr>
                <a:spLocks noEditPoints="1"/>
              </p:cNvSpPr>
              <p:nvPr/>
            </p:nvSpPr>
            <p:spPr bwMode="auto">
              <a:xfrm>
                <a:off x="1080" y="899"/>
                <a:ext cx="118"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6" name="Freeform 716"/>
              <p:cNvSpPr>
                <a:spLocks/>
              </p:cNvSpPr>
              <p:nvPr/>
            </p:nvSpPr>
            <p:spPr bwMode="auto">
              <a:xfrm>
                <a:off x="1117"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7" name="Freeform 717"/>
              <p:cNvSpPr>
                <a:spLocks noEditPoints="1"/>
              </p:cNvSpPr>
              <p:nvPr/>
            </p:nvSpPr>
            <p:spPr bwMode="auto">
              <a:xfrm>
                <a:off x="1112"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8" name="Freeform 718"/>
              <p:cNvSpPr>
                <a:spLocks/>
              </p:cNvSpPr>
              <p:nvPr/>
            </p:nvSpPr>
            <p:spPr bwMode="auto">
              <a:xfrm>
                <a:off x="1231" y="13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9" name="Freeform 719"/>
              <p:cNvSpPr>
                <a:spLocks noEditPoints="1"/>
              </p:cNvSpPr>
              <p:nvPr/>
            </p:nvSpPr>
            <p:spPr bwMode="auto">
              <a:xfrm>
                <a:off x="1226" y="13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0" name="Freeform 720"/>
              <p:cNvSpPr>
                <a:spLocks/>
              </p:cNvSpPr>
              <p:nvPr/>
            </p:nvSpPr>
            <p:spPr bwMode="auto">
              <a:xfrm>
                <a:off x="1369"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1" name="Freeform 721"/>
              <p:cNvSpPr>
                <a:spLocks noEditPoints="1"/>
              </p:cNvSpPr>
              <p:nvPr/>
            </p:nvSpPr>
            <p:spPr bwMode="auto">
              <a:xfrm>
                <a:off x="1364"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2" name="Freeform 722"/>
              <p:cNvSpPr>
                <a:spLocks/>
              </p:cNvSpPr>
              <p:nvPr/>
            </p:nvSpPr>
            <p:spPr bwMode="auto">
              <a:xfrm>
                <a:off x="1033" y="6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3" name="Freeform 723"/>
              <p:cNvSpPr>
                <a:spLocks noEditPoints="1"/>
              </p:cNvSpPr>
              <p:nvPr/>
            </p:nvSpPr>
            <p:spPr bwMode="auto">
              <a:xfrm>
                <a:off x="1028" y="6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4" name="Freeform 724"/>
              <p:cNvSpPr>
                <a:spLocks/>
              </p:cNvSpPr>
              <p:nvPr/>
            </p:nvSpPr>
            <p:spPr bwMode="auto">
              <a:xfrm>
                <a:off x="937" y="50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5" name="Freeform 725"/>
              <p:cNvSpPr>
                <a:spLocks noEditPoints="1"/>
              </p:cNvSpPr>
              <p:nvPr/>
            </p:nvSpPr>
            <p:spPr bwMode="auto">
              <a:xfrm>
                <a:off x="932" y="5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6" name="Freeform 726"/>
              <p:cNvSpPr>
                <a:spLocks/>
              </p:cNvSpPr>
              <p:nvPr/>
            </p:nvSpPr>
            <p:spPr bwMode="auto">
              <a:xfrm>
                <a:off x="1210"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7" name="Freeform 727"/>
              <p:cNvSpPr>
                <a:spLocks noEditPoints="1"/>
              </p:cNvSpPr>
              <p:nvPr/>
            </p:nvSpPr>
            <p:spPr bwMode="auto">
              <a:xfrm>
                <a:off x="1205" y="7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8" name="Freeform 728"/>
              <p:cNvSpPr>
                <a:spLocks/>
              </p:cNvSpPr>
              <p:nvPr/>
            </p:nvSpPr>
            <p:spPr bwMode="auto">
              <a:xfrm>
                <a:off x="1236" y="10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9" name="Freeform 729"/>
              <p:cNvSpPr>
                <a:spLocks noEditPoints="1"/>
              </p:cNvSpPr>
              <p:nvPr/>
            </p:nvSpPr>
            <p:spPr bwMode="auto">
              <a:xfrm>
                <a:off x="1231" y="10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0" name="Freeform 730"/>
              <p:cNvSpPr>
                <a:spLocks/>
              </p:cNvSpPr>
              <p:nvPr/>
            </p:nvSpPr>
            <p:spPr bwMode="auto">
              <a:xfrm>
                <a:off x="1106"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1" name="Freeform 731"/>
              <p:cNvSpPr>
                <a:spLocks noEditPoints="1"/>
              </p:cNvSpPr>
              <p:nvPr/>
            </p:nvSpPr>
            <p:spPr bwMode="auto">
              <a:xfrm>
                <a:off x="1102" y="72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2" name="Freeform 732"/>
              <p:cNvSpPr>
                <a:spLocks/>
              </p:cNvSpPr>
              <p:nvPr/>
            </p:nvSpPr>
            <p:spPr bwMode="auto">
              <a:xfrm>
                <a:off x="1594"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3" name="Freeform 733"/>
              <p:cNvSpPr>
                <a:spLocks noEditPoints="1"/>
              </p:cNvSpPr>
              <p:nvPr/>
            </p:nvSpPr>
            <p:spPr bwMode="auto">
              <a:xfrm>
                <a:off x="1589" y="8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4" name="Freeform 734"/>
              <p:cNvSpPr>
                <a:spLocks/>
              </p:cNvSpPr>
              <p:nvPr/>
            </p:nvSpPr>
            <p:spPr bwMode="auto">
              <a:xfrm>
                <a:off x="1569" y="8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5" name="Freeform 735"/>
              <p:cNvSpPr>
                <a:spLocks noEditPoints="1"/>
              </p:cNvSpPr>
              <p:nvPr/>
            </p:nvSpPr>
            <p:spPr bwMode="auto">
              <a:xfrm>
                <a:off x="1564" y="89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6" name="Freeform 736"/>
              <p:cNvSpPr>
                <a:spLocks/>
              </p:cNvSpPr>
              <p:nvPr/>
            </p:nvSpPr>
            <p:spPr bwMode="auto">
              <a:xfrm>
                <a:off x="1543" y="8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7" name="Freeform 737"/>
              <p:cNvSpPr>
                <a:spLocks noEditPoints="1"/>
              </p:cNvSpPr>
              <p:nvPr/>
            </p:nvSpPr>
            <p:spPr bwMode="auto">
              <a:xfrm>
                <a:off x="1538" y="8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8" name="Freeform 738"/>
              <p:cNvSpPr>
                <a:spLocks/>
              </p:cNvSpPr>
              <p:nvPr/>
            </p:nvSpPr>
            <p:spPr bwMode="auto">
              <a:xfrm>
                <a:off x="1580" y="7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9" name="Freeform 739"/>
              <p:cNvSpPr>
                <a:spLocks noEditPoints="1"/>
              </p:cNvSpPr>
              <p:nvPr/>
            </p:nvSpPr>
            <p:spPr bwMode="auto">
              <a:xfrm>
                <a:off x="1575"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0" name="Freeform 740"/>
              <p:cNvSpPr>
                <a:spLocks/>
              </p:cNvSpPr>
              <p:nvPr/>
            </p:nvSpPr>
            <p:spPr bwMode="auto">
              <a:xfrm>
                <a:off x="1399" y="8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1" name="Freeform 741"/>
              <p:cNvSpPr>
                <a:spLocks noEditPoints="1"/>
              </p:cNvSpPr>
              <p:nvPr/>
            </p:nvSpPr>
            <p:spPr bwMode="auto">
              <a:xfrm>
                <a:off x="1394" y="7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2" name="Freeform 742"/>
              <p:cNvSpPr>
                <a:spLocks/>
              </p:cNvSpPr>
              <p:nvPr/>
            </p:nvSpPr>
            <p:spPr bwMode="auto">
              <a:xfrm>
                <a:off x="1431" y="78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3" name="Freeform 743"/>
              <p:cNvSpPr>
                <a:spLocks noEditPoints="1"/>
              </p:cNvSpPr>
              <p:nvPr/>
            </p:nvSpPr>
            <p:spPr bwMode="auto">
              <a:xfrm>
                <a:off x="142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4" name="Freeform 744"/>
              <p:cNvSpPr>
                <a:spLocks/>
              </p:cNvSpPr>
              <p:nvPr/>
            </p:nvSpPr>
            <p:spPr bwMode="auto">
              <a:xfrm>
                <a:off x="1403"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5" name="Freeform 745"/>
              <p:cNvSpPr>
                <a:spLocks noEditPoints="1"/>
              </p:cNvSpPr>
              <p:nvPr/>
            </p:nvSpPr>
            <p:spPr bwMode="auto">
              <a:xfrm>
                <a:off x="1398" y="791"/>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6" name="Freeform 746"/>
              <p:cNvSpPr>
                <a:spLocks/>
              </p:cNvSpPr>
              <p:nvPr/>
            </p:nvSpPr>
            <p:spPr bwMode="auto">
              <a:xfrm>
                <a:off x="1414" y="8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7" name="Freeform 747"/>
              <p:cNvSpPr>
                <a:spLocks noEditPoints="1"/>
              </p:cNvSpPr>
              <p:nvPr/>
            </p:nvSpPr>
            <p:spPr bwMode="auto">
              <a:xfrm>
                <a:off x="1410" y="8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8" name="Freeform 748"/>
              <p:cNvSpPr>
                <a:spLocks/>
              </p:cNvSpPr>
              <p:nvPr/>
            </p:nvSpPr>
            <p:spPr bwMode="auto">
              <a:xfrm>
                <a:off x="1568" y="9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9" name="Freeform 749"/>
              <p:cNvSpPr>
                <a:spLocks noEditPoints="1"/>
              </p:cNvSpPr>
              <p:nvPr/>
            </p:nvSpPr>
            <p:spPr bwMode="auto">
              <a:xfrm>
                <a:off x="1563" y="8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0" name="Freeform 750"/>
              <p:cNvSpPr>
                <a:spLocks/>
              </p:cNvSpPr>
              <p:nvPr/>
            </p:nvSpPr>
            <p:spPr bwMode="auto">
              <a:xfrm>
                <a:off x="1333" y="7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1" name="Freeform 751"/>
              <p:cNvSpPr>
                <a:spLocks noEditPoints="1"/>
              </p:cNvSpPr>
              <p:nvPr/>
            </p:nvSpPr>
            <p:spPr bwMode="auto">
              <a:xfrm>
                <a:off x="1328" y="78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2" name="Freeform 752"/>
              <p:cNvSpPr>
                <a:spLocks/>
              </p:cNvSpPr>
              <p:nvPr/>
            </p:nvSpPr>
            <p:spPr bwMode="auto">
              <a:xfrm>
                <a:off x="1538" y="101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3" name="Freeform 753"/>
              <p:cNvSpPr>
                <a:spLocks noEditPoints="1"/>
              </p:cNvSpPr>
              <p:nvPr/>
            </p:nvSpPr>
            <p:spPr bwMode="auto">
              <a:xfrm>
                <a:off x="1533" y="10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4" name="Freeform 754"/>
              <p:cNvSpPr>
                <a:spLocks/>
              </p:cNvSpPr>
              <p:nvPr/>
            </p:nvSpPr>
            <p:spPr bwMode="auto">
              <a:xfrm>
                <a:off x="1873" y="15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5" name="Freeform 755"/>
              <p:cNvSpPr>
                <a:spLocks noEditPoints="1"/>
              </p:cNvSpPr>
              <p:nvPr/>
            </p:nvSpPr>
            <p:spPr bwMode="auto">
              <a:xfrm>
                <a:off x="1868" y="14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6" name="Freeform 756"/>
              <p:cNvSpPr>
                <a:spLocks/>
              </p:cNvSpPr>
              <p:nvPr/>
            </p:nvSpPr>
            <p:spPr bwMode="auto">
              <a:xfrm>
                <a:off x="1807" y="13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7" name="Freeform 757"/>
              <p:cNvSpPr>
                <a:spLocks noEditPoints="1"/>
              </p:cNvSpPr>
              <p:nvPr/>
            </p:nvSpPr>
            <p:spPr bwMode="auto">
              <a:xfrm>
                <a:off x="1802" y="1390"/>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8" name="Freeform 758"/>
              <p:cNvSpPr>
                <a:spLocks/>
              </p:cNvSpPr>
              <p:nvPr/>
            </p:nvSpPr>
            <p:spPr bwMode="auto">
              <a:xfrm>
                <a:off x="1853" y="118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9" name="Freeform 759"/>
              <p:cNvSpPr>
                <a:spLocks noEditPoints="1"/>
              </p:cNvSpPr>
              <p:nvPr/>
            </p:nvSpPr>
            <p:spPr bwMode="auto">
              <a:xfrm>
                <a:off x="1848"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0" name="Freeform 760"/>
              <p:cNvSpPr>
                <a:spLocks/>
              </p:cNvSpPr>
              <p:nvPr/>
            </p:nvSpPr>
            <p:spPr bwMode="auto">
              <a:xfrm>
                <a:off x="1799" y="12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1" name="Freeform 761"/>
              <p:cNvSpPr>
                <a:spLocks noEditPoints="1"/>
              </p:cNvSpPr>
              <p:nvPr/>
            </p:nvSpPr>
            <p:spPr bwMode="auto">
              <a:xfrm>
                <a:off x="1794" y="12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2" name="Freeform 762"/>
              <p:cNvSpPr>
                <a:spLocks/>
              </p:cNvSpPr>
              <p:nvPr/>
            </p:nvSpPr>
            <p:spPr bwMode="auto">
              <a:xfrm>
                <a:off x="1839" y="131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3" name="Freeform 763"/>
              <p:cNvSpPr>
                <a:spLocks noEditPoints="1"/>
              </p:cNvSpPr>
              <p:nvPr/>
            </p:nvSpPr>
            <p:spPr bwMode="auto">
              <a:xfrm>
                <a:off x="1835" y="130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4" name="Freeform 764"/>
              <p:cNvSpPr>
                <a:spLocks/>
              </p:cNvSpPr>
              <p:nvPr/>
            </p:nvSpPr>
            <p:spPr bwMode="auto">
              <a:xfrm>
                <a:off x="1878"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5" name="Freeform 765"/>
              <p:cNvSpPr>
                <a:spLocks noEditPoints="1"/>
              </p:cNvSpPr>
              <p:nvPr/>
            </p:nvSpPr>
            <p:spPr bwMode="auto">
              <a:xfrm>
                <a:off x="1873"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6" name="Freeform 766"/>
              <p:cNvSpPr>
                <a:spLocks/>
              </p:cNvSpPr>
              <p:nvPr/>
            </p:nvSpPr>
            <p:spPr bwMode="auto">
              <a:xfrm>
                <a:off x="2000"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7" name="Freeform 767"/>
              <p:cNvSpPr>
                <a:spLocks noEditPoints="1"/>
              </p:cNvSpPr>
              <p:nvPr/>
            </p:nvSpPr>
            <p:spPr bwMode="auto">
              <a:xfrm>
                <a:off x="1995" y="14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8" name="Freeform 768"/>
              <p:cNvSpPr>
                <a:spLocks/>
              </p:cNvSpPr>
              <p:nvPr/>
            </p:nvSpPr>
            <p:spPr bwMode="auto">
              <a:xfrm>
                <a:off x="1569"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9" name="Freeform 769"/>
              <p:cNvSpPr>
                <a:spLocks noEditPoints="1"/>
              </p:cNvSpPr>
              <p:nvPr/>
            </p:nvSpPr>
            <p:spPr bwMode="auto">
              <a:xfrm>
                <a:off x="1564" y="110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0" name="Freeform 770"/>
              <p:cNvSpPr>
                <a:spLocks/>
              </p:cNvSpPr>
              <p:nvPr/>
            </p:nvSpPr>
            <p:spPr bwMode="auto">
              <a:xfrm>
                <a:off x="1584" y="9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1" name="Freeform 771"/>
              <p:cNvSpPr>
                <a:spLocks noEditPoints="1"/>
              </p:cNvSpPr>
              <p:nvPr/>
            </p:nvSpPr>
            <p:spPr bwMode="auto">
              <a:xfrm>
                <a:off x="1579" y="9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2" name="Freeform 772"/>
              <p:cNvSpPr>
                <a:spLocks/>
              </p:cNvSpPr>
              <p:nvPr/>
            </p:nvSpPr>
            <p:spPr bwMode="auto">
              <a:xfrm>
                <a:off x="1584" y="101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3" name="Freeform 773"/>
              <p:cNvSpPr>
                <a:spLocks noEditPoints="1"/>
              </p:cNvSpPr>
              <p:nvPr/>
            </p:nvSpPr>
            <p:spPr bwMode="auto">
              <a:xfrm>
                <a:off x="1579" y="1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4" name="Freeform 774"/>
              <p:cNvSpPr>
                <a:spLocks/>
              </p:cNvSpPr>
              <p:nvPr/>
            </p:nvSpPr>
            <p:spPr bwMode="auto">
              <a:xfrm>
                <a:off x="1539" y="10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5" name="Freeform 775"/>
              <p:cNvSpPr>
                <a:spLocks noEditPoints="1"/>
              </p:cNvSpPr>
              <p:nvPr/>
            </p:nvSpPr>
            <p:spPr bwMode="auto">
              <a:xfrm>
                <a:off x="1534" y="9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6" name="Freeform 776"/>
              <p:cNvSpPr>
                <a:spLocks/>
              </p:cNvSpPr>
              <p:nvPr/>
            </p:nvSpPr>
            <p:spPr bwMode="auto">
              <a:xfrm>
                <a:off x="1539"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7" name="Freeform 777"/>
              <p:cNvSpPr>
                <a:spLocks noEditPoints="1"/>
              </p:cNvSpPr>
              <p:nvPr/>
            </p:nvSpPr>
            <p:spPr bwMode="auto">
              <a:xfrm>
                <a:off x="1534" y="84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8" name="Freeform 778"/>
              <p:cNvSpPr>
                <a:spLocks/>
              </p:cNvSpPr>
              <p:nvPr/>
            </p:nvSpPr>
            <p:spPr bwMode="auto">
              <a:xfrm>
                <a:off x="1554"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9" name="Freeform 779"/>
              <p:cNvSpPr>
                <a:spLocks noEditPoints="1"/>
              </p:cNvSpPr>
              <p:nvPr/>
            </p:nvSpPr>
            <p:spPr bwMode="auto">
              <a:xfrm>
                <a:off x="1549"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0" name="Freeform 780"/>
              <p:cNvSpPr>
                <a:spLocks/>
              </p:cNvSpPr>
              <p:nvPr/>
            </p:nvSpPr>
            <p:spPr bwMode="auto">
              <a:xfrm>
                <a:off x="1517"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1" name="Freeform 781"/>
              <p:cNvSpPr>
                <a:spLocks noEditPoints="1"/>
              </p:cNvSpPr>
              <p:nvPr/>
            </p:nvSpPr>
            <p:spPr bwMode="auto">
              <a:xfrm>
                <a:off x="1512" y="8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2" name="Freeform 782"/>
              <p:cNvSpPr>
                <a:spLocks/>
              </p:cNvSpPr>
              <p:nvPr/>
            </p:nvSpPr>
            <p:spPr bwMode="auto">
              <a:xfrm>
                <a:off x="1449" y="9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3" name="Freeform 783"/>
              <p:cNvSpPr>
                <a:spLocks noEditPoints="1"/>
              </p:cNvSpPr>
              <p:nvPr/>
            </p:nvSpPr>
            <p:spPr bwMode="auto">
              <a:xfrm>
                <a:off x="1444" y="90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4" name="Freeform 784"/>
              <p:cNvSpPr>
                <a:spLocks/>
              </p:cNvSpPr>
              <p:nvPr/>
            </p:nvSpPr>
            <p:spPr bwMode="auto">
              <a:xfrm>
                <a:off x="1509" y="78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5" name="Freeform 785"/>
              <p:cNvSpPr>
                <a:spLocks noEditPoints="1"/>
              </p:cNvSpPr>
              <p:nvPr/>
            </p:nvSpPr>
            <p:spPr bwMode="auto">
              <a:xfrm>
                <a:off x="1504"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6" name="Freeform 786"/>
              <p:cNvSpPr>
                <a:spLocks/>
              </p:cNvSpPr>
              <p:nvPr/>
            </p:nvSpPr>
            <p:spPr bwMode="auto">
              <a:xfrm>
                <a:off x="1502" y="7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7" name="Freeform 787"/>
              <p:cNvSpPr>
                <a:spLocks noEditPoints="1"/>
              </p:cNvSpPr>
              <p:nvPr/>
            </p:nvSpPr>
            <p:spPr bwMode="auto">
              <a:xfrm>
                <a:off x="1497" y="6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8" name="Freeform 788"/>
              <p:cNvSpPr>
                <a:spLocks/>
              </p:cNvSpPr>
              <p:nvPr/>
            </p:nvSpPr>
            <p:spPr bwMode="auto">
              <a:xfrm>
                <a:off x="1457" y="7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9" name="Freeform 789"/>
              <p:cNvSpPr>
                <a:spLocks noEditPoints="1"/>
              </p:cNvSpPr>
              <p:nvPr/>
            </p:nvSpPr>
            <p:spPr bwMode="auto">
              <a:xfrm>
                <a:off x="1452" y="7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0" name="Freeform 790"/>
              <p:cNvSpPr>
                <a:spLocks/>
              </p:cNvSpPr>
              <p:nvPr/>
            </p:nvSpPr>
            <p:spPr bwMode="auto">
              <a:xfrm>
                <a:off x="1449" y="6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1" name="Freeform 791"/>
              <p:cNvSpPr>
                <a:spLocks noEditPoints="1"/>
              </p:cNvSpPr>
              <p:nvPr/>
            </p:nvSpPr>
            <p:spPr bwMode="auto">
              <a:xfrm>
                <a:off x="1444" y="6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2" name="Freeform 792"/>
              <p:cNvSpPr>
                <a:spLocks/>
              </p:cNvSpPr>
              <p:nvPr/>
            </p:nvSpPr>
            <p:spPr bwMode="auto">
              <a:xfrm>
                <a:off x="1479" y="7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3" name="Freeform 793"/>
              <p:cNvSpPr>
                <a:spLocks noEditPoints="1"/>
              </p:cNvSpPr>
              <p:nvPr/>
            </p:nvSpPr>
            <p:spPr bwMode="auto">
              <a:xfrm>
                <a:off x="1474" y="753"/>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4" name="Freeform 794"/>
              <p:cNvSpPr>
                <a:spLocks/>
              </p:cNvSpPr>
              <p:nvPr/>
            </p:nvSpPr>
            <p:spPr bwMode="auto">
              <a:xfrm>
                <a:off x="1449" y="6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5" name="Freeform 795"/>
              <p:cNvSpPr>
                <a:spLocks noEditPoints="1"/>
              </p:cNvSpPr>
              <p:nvPr/>
            </p:nvSpPr>
            <p:spPr bwMode="auto">
              <a:xfrm>
                <a:off x="1444" y="64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6" name="Freeform 796"/>
              <p:cNvSpPr>
                <a:spLocks/>
              </p:cNvSpPr>
              <p:nvPr/>
            </p:nvSpPr>
            <p:spPr bwMode="auto">
              <a:xfrm>
                <a:off x="1576" y="7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7" name="Freeform 797"/>
              <p:cNvSpPr>
                <a:spLocks noEditPoints="1"/>
              </p:cNvSpPr>
              <p:nvPr/>
            </p:nvSpPr>
            <p:spPr bwMode="auto">
              <a:xfrm>
                <a:off x="1572" y="70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8" name="Freeform 798"/>
              <p:cNvSpPr>
                <a:spLocks/>
              </p:cNvSpPr>
              <p:nvPr/>
            </p:nvSpPr>
            <p:spPr bwMode="auto">
              <a:xfrm>
                <a:off x="1497" y="9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9" name="Freeform 799"/>
              <p:cNvSpPr>
                <a:spLocks noEditPoints="1"/>
              </p:cNvSpPr>
              <p:nvPr/>
            </p:nvSpPr>
            <p:spPr bwMode="auto">
              <a:xfrm>
                <a:off x="1492"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0" name="Freeform 800"/>
              <p:cNvSpPr>
                <a:spLocks/>
              </p:cNvSpPr>
              <p:nvPr/>
            </p:nvSpPr>
            <p:spPr bwMode="auto">
              <a:xfrm>
                <a:off x="1409" y="86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1" name="Freeform 801"/>
              <p:cNvSpPr>
                <a:spLocks noEditPoints="1"/>
              </p:cNvSpPr>
              <p:nvPr/>
            </p:nvSpPr>
            <p:spPr bwMode="auto">
              <a:xfrm>
                <a:off x="1404" y="8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2" name="Freeform 802"/>
              <p:cNvSpPr>
                <a:spLocks/>
              </p:cNvSpPr>
              <p:nvPr/>
            </p:nvSpPr>
            <p:spPr bwMode="auto">
              <a:xfrm>
                <a:off x="1497" y="96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3" name="Freeform 803"/>
              <p:cNvSpPr>
                <a:spLocks noEditPoints="1"/>
              </p:cNvSpPr>
              <p:nvPr/>
            </p:nvSpPr>
            <p:spPr bwMode="auto">
              <a:xfrm>
                <a:off x="1492" y="95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4" name="Freeform 804"/>
              <p:cNvSpPr>
                <a:spLocks/>
              </p:cNvSpPr>
              <p:nvPr/>
            </p:nvSpPr>
            <p:spPr bwMode="auto">
              <a:xfrm>
                <a:off x="1526" y="97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5" name="Freeform 805"/>
              <p:cNvSpPr>
                <a:spLocks noEditPoints="1"/>
              </p:cNvSpPr>
              <p:nvPr/>
            </p:nvSpPr>
            <p:spPr bwMode="auto">
              <a:xfrm>
                <a:off x="1521" y="97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6" name="Freeform 806"/>
              <p:cNvSpPr>
                <a:spLocks/>
              </p:cNvSpPr>
              <p:nvPr/>
            </p:nvSpPr>
            <p:spPr bwMode="auto">
              <a:xfrm>
                <a:off x="1946" y="129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7" name="Freeform 807"/>
              <p:cNvSpPr>
                <a:spLocks noEditPoints="1"/>
              </p:cNvSpPr>
              <p:nvPr/>
            </p:nvSpPr>
            <p:spPr bwMode="auto">
              <a:xfrm>
                <a:off x="1941" y="129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8" name="Freeform 808"/>
              <p:cNvSpPr>
                <a:spLocks/>
              </p:cNvSpPr>
              <p:nvPr/>
            </p:nvSpPr>
            <p:spPr bwMode="auto">
              <a:xfrm>
                <a:off x="1969" y="12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9" name="Group 1010"/>
            <p:cNvGrpSpPr>
              <a:grpSpLocks/>
            </p:cNvGrpSpPr>
            <p:nvPr/>
          </p:nvGrpSpPr>
          <p:grpSpPr bwMode="auto">
            <a:xfrm>
              <a:off x="1903413" y="1077913"/>
              <a:ext cx="1401763" cy="1863725"/>
              <a:chOff x="1199" y="679"/>
              <a:chExt cx="883" cy="1174"/>
            </a:xfrm>
          </p:grpSpPr>
          <p:sp>
            <p:nvSpPr>
              <p:cNvPr id="329" name="Freeform 810"/>
              <p:cNvSpPr>
                <a:spLocks noEditPoints="1"/>
              </p:cNvSpPr>
              <p:nvPr/>
            </p:nvSpPr>
            <p:spPr bwMode="auto">
              <a:xfrm>
                <a:off x="1964" y="127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0" name="Freeform 811"/>
              <p:cNvSpPr>
                <a:spLocks/>
              </p:cNvSpPr>
              <p:nvPr/>
            </p:nvSpPr>
            <p:spPr bwMode="auto">
              <a:xfrm>
                <a:off x="1545"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1" name="Freeform 812"/>
              <p:cNvSpPr>
                <a:spLocks noEditPoints="1"/>
              </p:cNvSpPr>
              <p:nvPr/>
            </p:nvSpPr>
            <p:spPr bwMode="auto">
              <a:xfrm>
                <a:off x="1540" y="8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2" name="Freeform 813"/>
              <p:cNvSpPr>
                <a:spLocks/>
              </p:cNvSpPr>
              <p:nvPr/>
            </p:nvSpPr>
            <p:spPr bwMode="auto">
              <a:xfrm>
                <a:off x="1702" y="11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3" name="Freeform 814"/>
              <p:cNvSpPr>
                <a:spLocks noEditPoints="1"/>
              </p:cNvSpPr>
              <p:nvPr/>
            </p:nvSpPr>
            <p:spPr bwMode="auto">
              <a:xfrm>
                <a:off x="1697" y="118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4" name="Freeform 815"/>
              <p:cNvSpPr>
                <a:spLocks/>
              </p:cNvSpPr>
              <p:nvPr/>
            </p:nvSpPr>
            <p:spPr bwMode="auto">
              <a:xfrm>
                <a:off x="1613" y="9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5" name="Freeform 816"/>
              <p:cNvSpPr>
                <a:spLocks noEditPoints="1"/>
              </p:cNvSpPr>
              <p:nvPr/>
            </p:nvSpPr>
            <p:spPr bwMode="auto">
              <a:xfrm>
                <a:off x="1608"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6" name="Freeform 817"/>
              <p:cNvSpPr>
                <a:spLocks/>
              </p:cNvSpPr>
              <p:nvPr/>
            </p:nvSpPr>
            <p:spPr bwMode="auto">
              <a:xfrm>
                <a:off x="1751" y="116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7" name="Freeform 818"/>
              <p:cNvSpPr>
                <a:spLocks noEditPoints="1"/>
              </p:cNvSpPr>
              <p:nvPr/>
            </p:nvSpPr>
            <p:spPr bwMode="auto">
              <a:xfrm>
                <a:off x="1746" y="1157"/>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8" name="Freeform 819"/>
              <p:cNvSpPr>
                <a:spLocks/>
              </p:cNvSpPr>
              <p:nvPr/>
            </p:nvSpPr>
            <p:spPr bwMode="auto">
              <a:xfrm>
                <a:off x="1742" y="11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9" name="Freeform 820"/>
              <p:cNvSpPr>
                <a:spLocks noEditPoints="1"/>
              </p:cNvSpPr>
              <p:nvPr/>
            </p:nvSpPr>
            <p:spPr bwMode="auto">
              <a:xfrm>
                <a:off x="1737" y="11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0" name="Freeform 821"/>
              <p:cNvSpPr>
                <a:spLocks/>
              </p:cNvSpPr>
              <p:nvPr/>
            </p:nvSpPr>
            <p:spPr bwMode="auto">
              <a:xfrm>
                <a:off x="1666" y="125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1" name="Freeform 822"/>
              <p:cNvSpPr>
                <a:spLocks noEditPoints="1"/>
              </p:cNvSpPr>
              <p:nvPr/>
            </p:nvSpPr>
            <p:spPr bwMode="auto">
              <a:xfrm>
                <a:off x="1661" y="125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2" name="Freeform 823"/>
              <p:cNvSpPr>
                <a:spLocks/>
              </p:cNvSpPr>
              <p:nvPr/>
            </p:nvSpPr>
            <p:spPr bwMode="auto">
              <a:xfrm>
                <a:off x="1758"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3" name="Freeform 824"/>
              <p:cNvSpPr>
                <a:spLocks noEditPoints="1"/>
              </p:cNvSpPr>
              <p:nvPr/>
            </p:nvSpPr>
            <p:spPr bwMode="auto">
              <a:xfrm>
                <a:off x="1754" y="1311"/>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4" name="Freeform 825"/>
              <p:cNvSpPr>
                <a:spLocks/>
              </p:cNvSpPr>
              <p:nvPr/>
            </p:nvSpPr>
            <p:spPr bwMode="auto">
              <a:xfrm>
                <a:off x="1754" y="12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5" name="Freeform 826"/>
              <p:cNvSpPr>
                <a:spLocks noEditPoints="1"/>
              </p:cNvSpPr>
              <p:nvPr/>
            </p:nvSpPr>
            <p:spPr bwMode="auto">
              <a:xfrm>
                <a:off x="1749" y="12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6" name="Freeform 827"/>
              <p:cNvSpPr>
                <a:spLocks/>
              </p:cNvSpPr>
              <p:nvPr/>
            </p:nvSpPr>
            <p:spPr bwMode="auto">
              <a:xfrm>
                <a:off x="1754" y="12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7" name="Freeform 828"/>
              <p:cNvSpPr>
                <a:spLocks noEditPoints="1"/>
              </p:cNvSpPr>
              <p:nvPr/>
            </p:nvSpPr>
            <p:spPr bwMode="auto">
              <a:xfrm>
                <a:off x="1749" y="12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8" name="Freeform 829"/>
              <p:cNvSpPr>
                <a:spLocks/>
              </p:cNvSpPr>
              <p:nvPr/>
            </p:nvSpPr>
            <p:spPr bwMode="auto">
              <a:xfrm>
                <a:off x="1738" y="129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9" name="Freeform 830"/>
              <p:cNvSpPr>
                <a:spLocks noEditPoints="1"/>
              </p:cNvSpPr>
              <p:nvPr/>
            </p:nvSpPr>
            <p:spPr bwMode="auto">
              <a:xfrm>
                <a:off x="1733" y="129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0" name="Freeform 831"/>
              <p:cNvSpPr>
                <a:spLocks/>
              </p:cNvSpPr>
              <p:nvPr/>
            </p:nvSpPr>
            <p:spPr bwMode="auto">
              <a:xfrm>
                <a:off x="1742" y="131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1" name="Freeform 832"/>
              <p:cNvSpPr>
                <a:spLocks noEditPoints="1"/>
              </p:cNvSpPr>
              <p:nvPr/>
            </p:nvSpPr>
            <p:spPr bwMode="auto">
              <a:xfrm>
                <a:off x="1737" y="131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2" name="Freeform 833"/>
              <p:cNvSpPr>
                <a:spLocks/>
              </p:cNvSpPr>
              <p:nvPr/>
            </p:nvSpPr>
            <p:spPr bwMode="auto">
              <a:xfrm>
                <a:off x="1649" y="106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3" name="Freeform 834"/>
              <p:cNvSpPr>
                <a:spLocks noEditPoints="1"/>
              </p:cNvSpPr>
              <p:nvPr/>
            </p:nvSpPr>
            <p:spPr bwMode="auto">
              <a:xfrm>
                <a:off x="1644"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4" name="Freeform 835"/>
              <p:cNvSpPr>
                <a:spLocks/>
              </p:cNvSpPr>
              <p:nvPr/>
            </p:nvSpPr>
            <p:spPr bwMode="auto">
              <a:xfrm>
                <a:off x="1746" y="127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5" name="Freeform 836"/>
              <p:cNvSpPr>
                <a:spLocks noEditPoints="1"/>
              </p:cNvSpPr>
              <p:nvPr/>
            </p:nvSpPr>
            <p:spPr bwMode="auto">
              <a:xfrm>
                <a:off x="1741" y="127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6" name="Freeform 837"/>
              <p:cNvSpPr>
                <a:spLocks/>
              </p:cNvSpPr>
              <p:nvPr/>
            </p:nvSpPr>
            <p:spPr bwMode="auto">
              <a:xfrm>
                <a:off x="1752" y="12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7" name="Freeform 838"/>
              <p:cNvSpPr>
                <a:spLocks noEditPoints="1"/>
              </p:cNvSpPr>
              <p:nvPr/>
            </p:nvSpPr>
            <p:spPr bwMode="auto">
              <a:xfrm>
                <a:off x="1747" y="12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8" name="Freeform 839"/>
              <p:cNvSpPr>
                <a:spLocks/>
              </p:cNvSpPr>
              <p:nvPr/>
            </p:nvSpPr>
            <p:spPr bwMode="auto">
              <a:xfrm>
                <a:off x="1675" y="11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9" name="Freeform 840"/>
              <p:cNvSpPr>
                <a:spLocks noEditPoints="1"/>
              </p:cNvSpPr>
              <p:nvPr/>
            </p:nvSpPr>
            <p:spPr bwMode="auto">
              <a:xfrm>
                <a:off x="1670" y="113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0" name="Freeform 841"/>
              <p:cNvSpPr>
                <a:spLocks/>
              </p:cNvSpPr>
              <p:nvPr/>
            </p:nvSpPr>
            <p:spPr bwMode="auto">
              <a:xfrm>
                <a:off x="1609"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1" name="Freeform 842"/>
              <p:cNvSpPr>
                <a:spLocks noEditPoints="1"/>
              </p:cNvSpPr>
              <p:nvPr/>
            </p:nvSpPr>
            <p:spPr bwMode="auto">
              <a:xfrm>
                <a:off x="1604" y="9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2" name="Freeform 843"/>
              <p:cNvSpPr>
                <a:spLocks/>
              </p:cNvSpPr>
              <p:nvPr/>
            </p:nvSpPr>
            <p:spPr bwMode="auto">
              <a:xfrm>
                <a:off x="1715" y="123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3" name="Freeform 844"/>
              <p:cNvSpPr>
                <a:spLocks noEditPoints="1"/>
              </p:cNvSpPr>
              <p:nvPr/>
            </p:nvSpPr>
            <p:spPr bwMode="auto">
              <a:xfrm>
                <a:off x="1710" y="1228"/>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4" name="Freeform 845"/>
              <p:cNvSpPr>
                <a:spLocks/>
              </p:cNvSpPr>
              <p:nvPr/>
            </p:nvSpPr>
            <p:spPr bwMode="auto">
              <a:xfrm>
                <a:off x="1751" y="121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5" name="Freeform 846"/>
              <p:cNvSpPr>
                <a:spLocks noEditPoints="1"/>
              </p:cNvSpPr>
              <p:nvPr/>
            </p:nvSpPr>
            <p:spPr bwMode="auto">
              <a:xfrm>
                <a:off x="1746" y="12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6" name="Freeform 847"/>
              <p:cNvSpPr>
                <a:spLocks/>
              </p:cNvSpPr>
              <p:nvPr/>
            </p:nvSpPr>
            <p:spPr bwMode="auto">
              <a:xfrm>
                <a:off x="1489" y="10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7" name="Freeform 848"/>
              <p:cNvSpPr>
                <a:spLocks noEditPoints="1"/>
              </p:cNvSpPr>
              <p:nvPr/>
            </p:nvSpPr>
            <p:spPr bwMode="auto">
              <a:xfrm>
                <a:off x="1484" y="10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8" name="Freeform 849"/>
              <p:cNvSpPr>
                <a:spLocks/>
              </p:cNvSpPr>
              <p:nvPr/>
            </p:nvSpPr>
            <p:spPr bwMode="auto">
              <a:xfrm>
                <a:off x="1498" y="83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9" name="Freeform 850"/>
              <p:cNvSpPr>
                <a:spLocks noEditPoints="1"/>
              </p:cNvSpPr>
              <p:nvPr/>
            </p:nvSpPr>
            <p:spPr bwMode="auto">
              <a:xfrm>
                <a:off x="1493" y="82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0" name="Freeform 851"/>
              <p:cNvSpPr>
                <a:spLocks/>
              </p:cNvSpPr>
              <p:nvPr/>
            </p:nvSpPr>
            <p:spPr bwMode="auto">
              <a:xfrm>
                <a:off x="1729" y="107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1" name="Freeform 852"/>
              <p:cNvSpPr>
                <a:spLocks noEditPoints="1"/>
              </p:cNvSpPr>
              <p:nvPr/>
            </p:nvSpPr>
            <p:spPr bwMode="auto">
              <a:xfrm>
                <a:off x="1724" y="10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2" name="Freeform 853"/>
              <p:cNvSpPr>
                <a:spLocks/>
              </p:cNvSpPr>
              <p:nvPr/>
            </p:nvSpPr>
            <p:spPr bwMode="auto">
              <a:xfrm>
                <a:off x="1367"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3" name="Freeform 854"/>
              <p:cNvSpPr>
                <a:spLocks noEditPoints="1"/>
              </p:cNvSpPr>
              <p:nvPr/>
            </p:nvSpPr>
            <p:spPr bwMode="auto">
              <a:xfrm>
                <a:off x="1362" y="7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4" name="Freeform 855"/>
              <p:cNvSpPr>
                <a:spLocks/>
              </p:cNvSpPr>
              <p:nvPr/>
            </p:nvSpPr>
            <p:spPr bwMode="auto">
              <a:xfrm>
                <a:off x="1422" y="6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5" name="Freeform 856"/>
              <p:cNvSpPr>
                <a:spLocks noEditPoints="1"/>
              </p:cNvSpPr>
              <p:nvPr/>
            </p:nvSpPr>
            <p:spPr bwMode="auto">
              <a:xfrm>
                <a:off x="1417" y="6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6" name="Freeform 857"/>
              <p:cNvSpPr>
                <a:spLocks/>
              </p:cNvSpPr>
              <p:nvPr/>
            </p:nvSpPr>
            <p:spPr bwMode="auto">
              <a:xfrm>
                <a:off x="1445" y="85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7" name="Freeform 858"/>
              <p:cNvSpPr>
                <a:spLocks noEditPoints="1"/>
              </p:cNvSpPr>
              <p:nvPr/>
            </p:nvSpPr>
            <p:spPr bwMode="auto">
              <a:xfrm>
                <a:off x="1441" y="853"/>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8" name="Freeform 859"/>
              <p:cNvSpPr>
                <a:spLocks/>
              </p:cNvSpPr>
              <p:nvPr/>
            </p:nvSpPr>
            <p:spPr bwMode="auto">
              <a:xfrm>
                <a:off x="1572" y="9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9" name="Freeform 860"/>
              <p:cNvSpPr>
                <a:spLocks noEditPoints="1"/>
              </p:cNvSpPr>
              <p:nvPr/>
            </p:nvSpPr>
            <p:spPr bwMode="auto">
              <a:xfrm>
                <a:off x="1568" y="98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0" name="Freeform 861"/>
              <p:cNvSpPr>
                <a:spLocks/>
              </p:cNvSpPr>
              <p:nvPr/>
            </p:nvSpPr>
            <p:spPr bwMode="auto">
              <a:xfrm>
                <a:off x="1635" y="7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1" name="Freeform 862"/>
              <p:cNvSpPr>
                <a:spLocks noEditPoints="1"/>
              </p:cNvSpPr>
              <p:nvPr/>
            </p:nvSpPr>
            <p:spPr bwMode="auto">
              <a:xfrm>
                <a:off x="1630" y="7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2" name="Freeform 863"/>
              <p:cNvSpPr>
                <a:spLocks/>
              </p:cNvSpPr>
              <p:nvPr/>
            </p:nvSpPr>
            <p:spPr bwMode="auto">
              <a:xfrm>
                <a:off x="1667" y="121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3" name="Freeform 864"/>
              <p:cNvSpPr>
                <a:spLocks noEditPoints="1"/>
              </p:cNvSpPr>
              <p:nvPr/>
            </p:nvSpPr>
            <p:spPr bwMode="auto">
              <a:xfrm>
                <a:off x="1662" y="12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4" name="Freeform 865"/>
              <p:cNvSpPr>
                <a:spLocks/>
              </p:cNvSpPr>
              <p:nvPr/>
            </p:nvSpPr>
            <p:spPr bwMode="auto">
              <a:xfrm>
                <a:off x="1655" y="13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5" name="Freeform 866"/>
              <p:cNvSpPr>
                <a:spLocks noEditPoints="1"/>
              </p:cNvSpPr>
              <p:nvPr/>
            </p:nvSpPr>
            <p:spPr bwMode="auto">
              <a:xfrm>
                <a:off x="1650" y="13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6" name="Freeform 867"/>
              <p:cNvSpPr>
                <a:spLocks/>
              </p:cNvSpPr>
              <p:nvPr/>
            </p:nvSpPr>
            <p:spPr bwMode="auto">
              <a:xfrm>
                <a:off x="1664" y="134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7" name="Freeform 868"/>
              <p:cNvSpPr>
                <a:spLocks noEditPoints="1"/>
              </p:cNvSpPr>
              <p:nvPr/>
            </p:nvSpPr>
            <p:spPr bwMode="auto">
              <a:xfrm>
                <a:off x="1659" y="133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8" name="Freeform 869"/>
              <p:cNvSpPr>
                <a:spLocks/>
              </p:cNvSpPr>
              <p:nvPr/>
            </p:nvSpPr>
            <p:spPr bwMode="auto">
              <a:xfrm>
                <a:off x="1517" y="9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9" name="Freeform 870"/>
              <p:cNvSpPr>
                <a:spLocks noEditPoints="1"/>
              </p:cNvSpPr>
              <p:nvPr/>
            </p:nvSpPr>
            <p:spPr bwMode="auto">
              <a:xfrm>
                <a:off x="1512" y="9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0" name="Freeform 871"/>
              <p:cNvSpPr>
                <a:spLocks/>
              </p:cNvSpPr>
              <p:nvPr/>
            </p:nvSpPr>
            <p:spPr bwMode="auto">
              <a:xfrm>
                <a:off x="1499"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1" name="Freeform 872"/>
              <p:cNvSpPr>
                <a:spLocks noEditPoints="1"/>
              </p:cNvSpPr>
              <p:nvPr/>
            </p:nvSpPr>
            <p:spPr bwMode="auto">
              <a:xfrm>
                <a:off x="1494"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2" name="Freeform 873"/>
              <p:cNvSpPr>
                <a:spLocks/>
              </p:cNvSpPr>
              <p:nvPr/>
            </p:nvSpPr>
            <p:spPr bwMode="auto">
              <a:xfrm>
                <a:off x="1430" y="97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3" name="Freeform 874"/>
              <p:cNvSpPr>
                <a:spLocks noEditPoints="1"/>
              </p:cNvSpPr>
              <p:nvPr/>
            </p:nvSpPr>
            <p:spPr bwMode="auto">
              <a:xfrm>
                <a:off x="1424" y="968"/>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4" name="Freeform 875"/>
              <p:cNvSpPr>
                <a:spLocks/>
              </p:cNvSpPr>
              <p:nvPr/>
            </p:nvSpPr>
            <p:spPr bwMode="auto">
              <a:xfrm>
                <a:off x="1745" y="93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5" name="Freeform 876"/>
              <p:cNvSpPr>
                <a:spLocks noEditPoints="1"/>
              </p:cNvSpPr>
              <p:nvPr/>
            </p:nvSpPr>
            <p:spPr bwMode="auto">
              <a:xfrm>
                <a:off x="1740" y="92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6" name="Freeform 877"/>
              <p:cNvSpPr>
                <a:spLocks/>
              </p:cNvSpPr>
              <p:nvPr/>
            </p:nvSpPr>
            <p:spPr bwMode="auto">
              <a:xfrm>
                <a:off x="1514"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7" name="Freeform 878"/>
              <p:cNvSpPr>
                <a:spLocks noEditPoints="1"/>
              </p:cNvSpPr>
              <p:nvPr/>
            </p:nvSpPr>
            <p:spPr bwMode="auto">
              <a:xfrm>
                <a:off x="1509"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8" name="Freeform 879"/>
              <p:cNvSpPr>
                <a:spLocks/>
              </p:cNvSpPr>
              <p:nvPr/>
            </p:nvSpPr>
            <p:spPr bwMode="auto">
              <a:xfrm>
                <a:off x="1470"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9" name="Freeform 880"/>
              <p:cNvSpPr>
                <a:spLocks noEditPoints="1"/>
              </p:cNvSpPr>
              <p:nvPr/>
            </p:nvSpPr>
            <p:spPr bwMode="auto">
              <a:xfrm>
                <a:off x="1465"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0" name="Freeform 881"/>
              <p:cNvSpPr>
                <a:spLocks/>
              </p:cNvSpPr>
              <p:nvPr/>
            </p:nvSpPr>
            <p:spPr bwMode="auto">
              <a:xfrm>
                <a:off x="1416" y="91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1" name="Freeform 882"/>
              <p:cNvSpPr>
                <a:spLocks noEditPoints="1"/>
              </p:cNvSpPr>
              <p:nvPr/>
            </p:nvSpPr>
            <p:spPr bwMode="auto">
              <a:xfrm>
                <a:off x="1411" y="90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2" name="Freeform 883"/>
              <p:cNvSpPr>
                <a:spLocks/>
              </p:cNvSpPr>
              <p:nvPr/>
            </p:nvSpPr>
            <p:spPr bwMode="auto">
              <a:xfrm>
                <a:off x="1414"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3" name="Freeform 884"/>
              <p:cNvSpPr>
                <a:spLocks noEditPoints="1"/>
              </p:cNvSpPr>
              <p:nvPr/>
            </p:nvSpPr>
            <p:spPr bwMode="auto">
              <a:xfrm>
                <a:off x="1409"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4" name="Freeform 885"/>
              <p:cNvSpPr>
                <a:spLocks/>
              </p:cNvSpPr>
              <p:nvPr/>
            </p:nvSpPr>
            <p:spPr bwMode="auto">
              <a:xfrm>
                <a:off x="1401" y="9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5" name="Freeform 886"/>
              <p:cNvSpPr>
                <a:spLocks noEditPoints="1"/>
              </p:cNvSpPr>
              <p:nvPr/>
            </p:nvSpPr>
            <p:spPr bwMode="auto">
              <a:xfrm>
                <a:off x="1396" y="89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6" name="Freeform 887"/>
              <p:cNvSpPr>
                <a:spLocks/>
              </p:cNvSpPr>
              <p:nvPr/>
            </p:nvSpPr>
            <p:spPr bwMode="auto">
              <a:xfrm>
                <a:off x="1385" y="87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7" name="Freeform 888"/>
              <p:cNvSpPr>
                <a:spLocks noEditPoints="1"/>
              </p:cNvSpPr>
              <p:nvPr/>
            </p:nvSpPr>
            <p:spPr bwMode="auto">
              <a:xfrm>
                <a:off x="1380" y="870"/>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8" name="Freeform 889"/>
              <p:cNvSpPr>
                <a:spLocks/>
              </p:cNvSpPr>
              <p:nvPr/>
            </p:nvSpPr>
            <p:spPr bwMode="auto">
              <a:xfrm>
                <a:off x="1383" y="90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9" name="Freeform 890"/>
              <p:cNvSpPr>
                <a:spLocks noEditPoints="1"/>
              </p:cNvSpPr>
              <p:nvPr/>
            </p:nvSpPr>
            <p:spPr bwMode="auto">
              <a:xfrm>
                <a:off x="1378" y="90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0" name="Freeform 891"/>
              <p:cNvSpPr>
                <a:spLocks/>
              </p:cNvSpPr>
              <p:nvPr/>
            </p:nvSpPr>
            <p:spPr bwMode="auto">
              <a:xfrm>
                <a:off x="1431" y="6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1" name="Freeform 892"/>
              <p:cNvSpPr>
                <a:spLocks noEditPoints="1"/>
              </p:cNvSpPr>
              <p:nvPr/>
            </p:nvSpPr>
            <p:spPr bwMode="auto">
              <a:xfrm>
                <a:off x="1426" y="6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2" name="Freeform 893"/>
              <p:cNvSpPr>
                <a:spLocks/>
              </p:cNvSpPr>
              <p:nvPr/>
            </p:nvSpPr>
            <p:spPr bwMode="auto">
              <a:xfrm>
                <a:off x="1433" y="9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3" name="Freeform 894"/>
              <p:cNvSpPr>
                <a:spLocks noEditPoints="1"/>
              </p:cNvSpPr>
              <p:nvPr/>
            </p:nvSpPr>
            <p:spPr bwMode="auto">
              <a:xfrm>
                <a:off x="1428" y="9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4" name="Freeform 895"/>
              <p:cNvSpPr>
                <a:spLocks/>
              </p:cNvSpPr>
              <p:nvPr/>
            </p:nvSpPr>
            <p:spPr bwMode="auto">
              <a:xfrm>
                <a:off x="1381" y="7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5" name="Freeform 896"/>
              <p:cNvSpPr>
                <a:spLocks noEditPoints="1"/>
              </p:cNvSpPr>
              <p:nvPr/>
            </p:nvSpPr>
            <p:spPr bwMode="auto">
              <a:xfrm>
                <a:off x="1376" y="75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6" name="Freeform 897"/>
              <p:cNvSpPr>
                <a:spLocks/>
              </p:cNvSpPr>
              <p:nvPr/>
            </p:nvSpPr>
            <p:spPr bwMode="auto">
              <a:xfrm>
                <a:off x="1354" y="92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7" name="Freeform 898"/>
              <p:cNvSpPr>
                <a:spLocks noEditPoints="1"/>
              </p:cNvSpPr>
              <p:nvPr/>
            </p:nvSpPr>
            <p:spPr bwMode="auto">
              <a:xfrm>
                <a:off x="1349" y="91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8" name="Freeform 899"/>
              <p:cNvSpPr>
                <a:spLocks/>
              </p:cNvSpPr>
              <p:nvPr/>
            </p:nvSpPr>
            <p:spPr bwMode="auto">
              <a:xfrm>
                <a:off x="1599"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9" name="Freeform 900"/>
              <p:cNvSpPr>
                <a:spLocks noEditPoints="1"/>
              </p:cNvSpPr>
              <p:nvPr/>
            </p:nvSpPr>
            <p:spPr bwMode="auto">
              <a:xfrm>
                <a:off x="1594"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0" name="Freeform 901"/>
              <p:cNvSpPr>
                <a:spLocks/>
              </p:cNvSpPr>
              <p:nvPr/>
            </p:nvSpPr>
            <p:spPr bwMode="auto">
              <a:xfrm>
                <a:off x="1736" y="12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1" name="Freeform 902"/>
              <p:cNvSpPr>
                <a:spLocks noEditPoints="1"/>
              </p:cNvSpPr>
              <p:nvPr/>
            </p:nvSpPr>
            <p:spPr bwMode="auto">
              <a:xfrm>
                <a:off x="1732" y="12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2" name="Freeform 903"/>
              <p:cNvSpPr>
                <a:spLocks/>
              </p:cNvSpPr>
              <p:nvPr/>
            </p:nvSpPr>
            <p:spPr bwMode="auto">
              <a:xfrm>
                <a:off x="1697" y="12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3" name="Freeform 904"/>
              <p:cNvSpPr>
                <a:spLocks noEditPoints="1"/>
              </p:cNvSpPr>
              <p:nvPr/>
            </p:nvSpPr>
            <p:spPr bwMode="auto">
              <a:xfrm>
                <a:off x="1692" y="126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4" name="Freeform 905"/>
              <p:cNvSpPr>
                <a:spLocks/>
              </p:cNvSpPr>
              <p:nvPr/>
            </p:nvSpPr>
            <p:spPr bwMode="auto">
              <a:xfrm>
                <a:off x="1535" y="1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5" name="Freeform 906"/>
              <p:cNvSpPr>
                <a:spLocks noEditPoints="1"/>
              </p:cNvSpPr>
              <p:nvPr/>
            </p:nvSpPr>
            <p:spPr bwMode="auto">
              <a:xfrm>
                <a:off x="1530" y="109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6" name="Freeform 907"/>
              <p:cNvSpPr>
                <a:spLocks/>
              </p:cNvSpPr>
              <p:nvPr/>
            </p:nvSpPr>
            <p:spPr bwMode="auto">
              <a:xfrm>
                <a:off x="1606"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7" name="Freeform 908"/>
              <p:cNvSpPr>
                <a:spLocks noEditPoints="1"/>
              </p:cNvSpPr>
              <p:nvPr/>
            </p:nvSpPr>
            <p:spPr bwMode="auto">
              <a:xfrm>
                <a:off x="1601"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8" name="Freeform 909"/>
              <p:cNvSpPr>
                <a:spLocks/>
              </p:cNvSpPr>
              <p:nvPr/>
            </p:nvSpPr>
            <p:spPr bwMode="auto">
              <a:xfrm>
                <a:off x="1478" y="116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9" name="Freeform 910"/>
              <p:cNvSpPr>
                <a:spLocks noEditPoints="1"/>
              </p:cNvSpPr>
              <p:nvPr/>
            </p:nvSpPr>
            <p:spPr bwMode="auto">
              <a:xfrm>
                <a:off x="1474" y="115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0" name="Freeform 911"/>
              <p:cNvSpPr>
                <a:spLocks/>
              </p:cNvSpPr>
              <p:nvPr/>
            </p:nvSpPr>
            <p:spPr bwMode="auto">
              <a:xfrm>
                <a:off x="1893" y="102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1" name="Freeform 912"/>
              <p:cNvSpPr>
                <a:spLocks noEditPoints="1"/>
              </p:cNvSpPr>
              <p:nvPr/>
            </p:nvSpPr>
            <p:spPr bwMode="auto">
              <a:xfrm>
                <a:off x="1888" y="1017"/>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2" name="Freeform 913"/>
              <p:cNvSpPr>
                <a:spLocks/>
              </p:cNvSpPr>
              <p:nvPr/>
            </p:nvSpPr>
            <p:spPr bwMode="auto">
              <a:xfrm>
                <a:off x="1475" y="8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3" name="Freeform 914"/>
              <p:cNvSpPr>
                <a:spLocks noEditPoints="1"/>
              </p:cNvSpPr>
              <p:nvPr/>
            </p:nvSpPr>
            <p:spPr bwMode="auto">
              <a:xfrm>
                <a:off x="1470" y="83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4" name="Freeform 915"/>
              <p:cNvSpPr>
                <a:spLocks/>
              </p:cNvSpPr>
              <p:nvPr/>
            </p:nvSpPr>
            <p:spPr bwMode="auto">
              <a:xfrm>
                <a:off x="1453" y="8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5" name="Freeform 916"/>
              <p:cNvSpPr>
                <a:spLocks noEditPoints="1"/>
              </p:cNvSpPr>
              <p:nvPr/>
            </p:nvSpPr>
            <p:spPr bwMode="auto">
              <a:xfrm>
                <a:off x="1448"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6" name="Freeform 917"/>
              <p:cNvSpPr>
                <a:spLocks/>
              </p:cNvSpPr>
              <p:nvPr/>
            </p:nvSpPr>
            <p:spPr bwMode="auto">
              <a:xfrm>
                <a:off x="1476" y="7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7" name="Freeform 918"/>
              <p:cNvSpPr>
                <a:spLocks noEditPoints="1"/>
              </p:cNvSpPr>
              <p:nvPr/>
            </p:nvSpPr>
            <p:spPr bwMode="auto">
              <a:xfrm>
                <a:off x="1471"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8" name="Freeform 919"/>
              <p:cNvSpPr>
                <a:spLocks/>
              </p:cNvSpPr>
              <p:nvPr/>
            </p:nvSpPr>
            <p:spPr bwMode="auto">
              <a:xfrm>
                <a:off x="1389" y="13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9" name="Freeform 920"/>
              <p:cNvSpPr>
                <a:spLocks noEditPoints="1"/>
              </p:cNvSpPr>
              <p:nvPr/>
            </p:nvSpPr>
            <p:spPr bwMode="auto">
              <a:xfrm>
                <a:off x="138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0" name="Freeform 921"/>
              <p:cNvSpPr>
                <a:spLocks/>
              </p:cNvSpPr>
              <p:nvPr/>
            </p:nvSpPr>
            <p:spPr bwMode="auto">
              <a:xfrm>
                <a:off x="134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1" name="Freeform 922"/>
              <p:cNvSpPr>
                <a:spLocks noEditPoints="1"/>
              </p:cNvSpPr>
              <p:nvPr/>
            </p:nvSpPr>
            <p:spPr bwMode="auto">
              <a:xfrm>
                <a:off x="1342" y="129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2" name="Freeform 923"/>
              <p:cNvSpPr>
                <a:spLocks/>
              </p:cNvSpPr>
              <p:nvPr/>
            </p:nvSpPr>
            <p:spPr bwMode="auto">
              <a:xfrm>
                <a:off x="1361" y="10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3" name="Freeform 924"/>
              <p:cNvSpPr>
                <a:spLocks noEditPoints="1"/>
              </p:cNvSpPr>
              <p:nvPr/>
            </p:nvSpPr>
            <p:spPr bwMode="auto">
              <a:xfrm>
                <a:off x="1356" y="10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4" name="Freeform 925"/>
              <p:cNvSpPr>
                <a:spLocks/>
              </p:cNvSpPr>
              <p:nvPr/>
            </p:nvSpPr>
            <p:spPr bwMode="auto">
              <a:xfrm>
                <a:off x="1322"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5" name="Freeform 926"/>
              <p:cNvSpPr>
                <a:spLocks noEditPoints="1"/>
              </p:cNvSpPr>
              <p:nvPr/>
            </p:nvSpPr>
            <p:spPr bwMode="auto">
              <a:xfrm>
                <a:off x="1317" y="12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6" name="Freeform 927"/>
              <p:cNvSpPr>
                <a:spLocks/>
              </p:cNvSpPr>
              <p:nvPr/>
            </p:nvSpPr>
            <p:spPr bwMode="auto">
              <a:xfrm>
                <a:off x="127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7" name="Freeform 928"/>
              <p:cNvSpPr>
                <a:spLocks noEditPoints="1"/>
              </p:cNvSpPr>
              <p:nvPr/>
            </p:nvSpPr>
            <p:spPr bwMode="auto">
              <a:xfrm>
                <a:off x="1271" y="1055"/>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8" name="Freeform 929"/>
              <p:cNvSpPr>
                <a:spLocks/>
              </p:cNvSpPr>
              <p:nvPr/>
            </p:nvSpPr>
            <p:spPr bwMode="auto">
              <a:xfrm>
                <a:off x="1286" y="11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9" name="Freeform 930"/>
              <p:cNvSpPr>
                <a:spLocks noEditPoints="1"/>
              </p:cNvSpPr>
              <p:nvPr/>
            </p:nvSpPr>
            <p:spPr bwMode="auto">
              <a:xfrm>
                <a:off x="1281" y="11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0" name="Freeform 931"/>
              <p:cNvSpPr>
                <a:spLocks/>
              </p:cNvSpPr>
              <p:nvPr/>
            </p:nvSpPr>
            <p:spPr bwMode="auto">
              <a:xfrm>
                <a:off x="1364"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1" name="Freeform 932"/>
              <p:cNvSpPr>
                <a:spLocks noEditPoints="1"/>
              </p:cNvSpPr>
              <p:nvPr/>
            </p:nvSpPr>
            <p:spPr bwMode="auto">
              <a:xfrm>
                <a:off x="1360" y="11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2" name="Freeform 933"/>
              <p:cNvSpPr>
                <a:spLocks/>
              </p:cNvSpPr>
              <p:nvPr/>
            </p:nvSpPr>
            <p:spPr bwMode="auto">
              <a:xfrm>
                <a:off x="1351"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3" name="Freeform 934"/>
              <p:cNvSpPr>
                <a:spLocks noEditPoints="1"/>
              </p:cNvSpPr>
              <p:nvPr/>
            </p:nvSpPr>
            <p:spPr bwMode="auto">
              <a:xfrm>
                <a:off x="1346" y="87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4" name="Freeform 935"/>
              <p:cNvSpPr>
                <a:spLocks/>
              </p:cNvSpPr>
              <p:nvPr/>
            </p:nvSpPr>
            <p:spPr bwMode="auto">
              <a:xfrm>
                <a:off x="1400" y="12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5" name="Freeform 936"/>
              <p:cNvSpPr>
                <a:spLocks noEditPoints="1"/>
              </p:cNvSpPr>
              <p:nvPr/>
            </p:nvSpPr>
            <p:spPr bwMode="auto">
              <a:xfrm>
                <a:off x="1395" y="122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6" name="Freeform 937"/>
              <p:cNvSpPr>
                <a:spLocks/>
              </p:cNvSpPr>
              <p:nvPr/>
            </p:nvSpPr>
            <p:spPr bwMode="auto">
              <a:xfrm>
                <a:off x="1314" y="10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7" name="Freeform 938"/>
              <p:cNvSpPr>
                <a:spLocks noEditPoints="1"/>
              </p:cNvSpPr>
              <p:nvPr/>
            </p:nvSpPr>
            <p:spPr bwMode="auto">
              <a:xfrm>
                <a:off x="1309" y="10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8" name="Freeform 939"/>
              <p:cNvSpPr>
                <a:spLocks/>
              </p:cNvSpPr>
              <p:nvPr/>
            </p:nvSpPr>
            <p:spPr bwMode="auto">
              <a:xfrm>
                <a:off x="1289" y="8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9" name="Freeform 940"/>
              <p:cNvSpPr>
                <a:spLocks noEditPoints="1"/>
              </p:cNvSpPr>
              <p:nvPr/>
            </p:nvSpPr>
            <p:spPr bwMode="auto">
              <a:xfrm>
                <a:off x="1284" y="86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0" name="Freeform 941"/>
              <p:cNvSpPr>
                <a:spLocks/>
              </p:cNvSpPr>
              <p:nvPr/>
            </p:nvSpPr>
            <p:spPr bwMode="auto">
              <a:xfrm>
                <a:off x="1404" y="10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1" name="Freeform 942"/>
              <p:cNvSpPr>
                <a:spLocks noEditPoints="1"/>
              </p:cNvSpPr>
              <p:nvPr/>
            </p:nvSpPr>
            <p:spPr bwMode="auto">
              <a:xfrm>
                <a:off x="139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2" name="Freeform 943"/>
              <p:cNvSpPr>
                <a:spLocks/>
              </p:cNvSpPr>
              <p:nvPr/>
            </p:nvSpPr>
            <p:spPr bwMode="auto">
              <a:xfrm>
                <a:off x="1343" y="10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3" name="Freeform 944"/>
              <p:cNvSpPr>
                <a:spLocks noEditPoints="1"/>
              </p:cNvSpPr>
              <p:nvPr/>
            </p:nvSpPr>
            <p:spPr bwMode="auto">
              <a:xfrm>
                <a:off x="1338" y="105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4" name="Freeform 945"/>
              <p:cNvSpPr>
                <a:spLocks/>
              </p:cNvSpPr>
              <p:nvPr/>
            </p:nvSpPr>
            <p:spPr bwMode="auto">
              <a:xfrm>
                <a:off x="1459" y="143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5" name="Freeform 946"/>
              <p:cNvSpPr>
                <a:spLocks noEditPoints="1"/>
              </p:cNvSpPr>
              <p:nvPr/>
            </p:nvSpPr>
            <p:spPr bwMode="auto">
              <a:xfrm>
                <a:off x="1454" y="1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6" name="Freeform 947"/>
              <p:cNvSpPr>
                <a:spLocks/>
              </p:cNvSpPr>
              <p:nvPr/>
            </p:nvSpPr>
            <p:spPr bwMode="auto">
              <a:xfrm>
                <a:off x="1309" y="11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7" name="Freeform 948"/>
              <p:cNvSpPr>
                <a:spLocks noEditPoints="1"/>
              </p:cNvSpPr>
              <p:nvPr/>
            </p:nvSpPr>
            <p:spPr bwMode="auto">
              <a:xfrm>
                <a:off x="1305" y="11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8" name="Freeform 949"/>
              <p:cNvSpPr>
                <a:spLocks/>
              </p:cNvSpPr>
              <p:nvPr/>
            </p:nvSpPr>
            <p:spPr bwMode="auto">
              <a:xfrm>
                <a:off x="1261" y="9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9" name="Freeform 950"/>
              <p:cNvSpPr>
                <a:spLocks noEditPoints="1"/>
              </p:cNvSpPr>
              <p:nvPr/>
            </p:nvSpPr>
            <p:spPr bwMode="auto">
              <a:xfrm>
                <a:off x="1257" y="9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0" name="Freeform 951"/>
              <p:cNvSpPr>
                <a:spLocks/>
              </p:cNvSpPr>
              <p:nvPr/>
            </p:nvSpPr>
            <p:spPr bwMode="auto">
              <a:xfrm>
                <a:off x="1502" y="14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1" name="Freeform 952"/>
              <p:cNvSpPr>
                <a:spLocks noEditPoints="1"/>
              </p:cNvSpPr>
              <p:nvPr/>
            </p:nvSpPr>
            <p:spPr bwMode="auto">
              <a:xfrm>
                <a:off x="1498" y="146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2" name="Freeform 953"/>
              <p:cNvSpPr>
                <a:spLocks/>
              </p:cNvSpPr>
              <p:nvPr/>
            </p:nvSpPr>
            <p:spPr bwMode="auto">
              <a:xfrm>
                <a:off x="1519" y="15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3" name="Freeform 954"/>
              <p:cNvSpPr>
                <a:spLocks noEditPoints="1"/>
              </p:cNvSpPr>
              <p:nvPr/>
            </p:nvSpPr>
            <p:spPr bwMode="auto">
              <a:xfrm>
                <a:off x="1515" y="15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4" name="Freeform 955"/>
              <p:cNvSpPr>
                <a:spLocks/>
              </p:cNvSpPr>
              <p:nvPr/>
            </p:nvSpPr>
            <p:spPr bwMode="auto">
              <a:xfrm>
                <a:off x="1536" y="15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5" name="Freeform 956"/>
              <p:cNvSpPr>
                <a:spLocks noEditPoints="1"/>
              </p:cNvSpPr>
              <p:nvPr/>
            </p:nvSpPr>
            <p:spPr bwMode="auto">
              <a:xfrm>
                <a:off x="1531" y="158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6" name="Freeform 957"/>
              <p:cNvSpPr>
                <a:spLocks/>
              </p:cNvSpPr>
              <p:nvPr/>
            </p:nvSpPr>
            <p:spPr bwMode="auto">
              <a:xfrm>
                <a:off x="1566"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7" name="Freeform 958"/>
              <p:cNvSpPr>
                <a:spLocks noEditPoints="1"/>
              </p:cNvSpPr>
              <p:nvPr/>
            </p:nvSpPr>
            <p:spPr bwMode="auto">
              <a:xfrm>
                <a:off x="1561" y="17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8" name="Freeform 959"/>
              <p:cNvSpPr>
                <a:spLocks/>
              </p:cNvSpPr>
              <p:nvPr/>
            </p:nvSpPr>
            <p:spPr bwMode="auto">
              <a:xfrm>
                <a:off x="1602" y="16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9" name="Freeform 960"/>
              <p:cNvSpPr>
                <a:spLocks noEditPoints="1"/>
              </p:cNvSpPr>
              <p:nvPr/>
            </p:nvSpPr>
            <p:spPr bwMode="auto">
              <a:xfrm>
                <a:off x="1597" y="16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0" name="Freeform 961"/>
              <p:cNvSpPr>
                <a:spLocks/>
              </p:cNvSpPr>
              <p:nvPr/>
            </p:nvSpPr>
            <p:spPr bwMode="auto">
              <a:xfrm>
                <a:off x="1514" y="15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1" name="Freeform 962"/>
              <p:cNvSpPr>
                <a:spLocks noEditPoints="1"/>
              </p:cNvSpPr>
              <p:nvPr/>
            </p:nvSpPr>
            <p:spPr bwMode="auto">
              <a:xfrm>
                <a:off x="1509" y="15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2" name="Freeform 963"/>
              <p:cNvSpPr>
                <a:spLocks/>
              </p:cNvSpPr>
              <p:nvPr/>
            </p:nvSpPr>
            <p:spPr bwMode="auto">
              <a:xfrm>
                <a:off x="1409" y="14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3" name="Freeform 964"/>
              <p:cNvSpPr>
                <a:spLocks noEditPoints="1"/>
              </p:cNvSpPr>
              <p:nvPr/>
            </p:nvSpPr>
            <p:spPr bwMode="auto">
              <a:xfrm>
                <a:off x="1404" y="14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4" name="Freeform 965"/>
              <p:cNvSpPr>
                <a:spLocks/>
              </p:cNvSpPr>
              <p:nvPr/>
            </p:nvSpPr>
            <p:spPr bwMode="auto">
              <a:xfrm>
                <a:off x="1538" y="15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5" name="Freeform 966"/>
              <p:cNvSpPr>
                <a:spLocks noEditPoints="1"/>
              </p:cNvSpPr>
              <p:nvPr/>
            </p:nvSpPr>
            <p:spPr bwMode="auto">
              <a:xfrm>
                <a:off x="1533" y="15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6" name="Freeform 967"/>
              <p:cNvSpPr>
                <a:spLocks/>
              </p:cNvSpPr>
              <p:nvPr/>
            </p:nvSpPr>
            <p:spPr bwMode="auto">
              <a:xfrm>
                <a:off x="1450" y="13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7" name="Freeform 968"/>
              <p:cNvSpPr>
                <a:spLocks noEditPoints="1"/>
              </p:cNvSpPr>
              <p:nvPr/>
            </p:nvSpPr>
            <p:spPr bwMode="auto">
              <a:xfrm>
                <a:off x="1445" y="13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8" name="Freeform 969"/>
              <p:cNvSpPr>
                <a:spLocks/>
              </p:cNvSpPr>
              <p:nvPr/>
            </p:nvSpPr>
            <p:spPr bwMode="auto">
              <a:xfrm>
                <a:off x="1446" y="15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9" name="Freeform 970"/>
              <p:cNvSpPr>
                <a:spLocks noEditPoints="1"/>
              </p:cNvSpPr>
              <p:nvPr/>
            </p:nvSpPr>
            <p:spPr bwMode="auto">
              <a:xfrm>
                <a:off x="1441" y="1496"/>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0" name="Freeform 971"/>
              <p:cNvSpPr>
                <a:spLocks/>
              </p:cNvSpPr>
              <p:nvPr/>
            </p:nvSpPr>
            <p:spPr bwMode="auto">
              <a:xfrm>
                <a:off x="1443" y="15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1" name="Freeform 972"/>
              <p:cNvSpPr>
                <a:spLocks noEditPoints="1"/>
              </p:cNvSpPr>
              <p:nvPr/>
            </p:nvSpPr>
            <p:spPr bwMode="auto">
              <a:xfrm>
                <a:off x="1438" y="158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2" name="Freeform 973"/>
              <p:cNvSpPr>
                <a:spLocks/>
              </p:cNvSpPr>
              <p:nvPr/>
            </p:nvSpPr>
            <p:spPr bwMode="auto">
              <a:xfrm>
                <a:off x="1452" y="15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3" name="Freeform 974"/>
              <p:cNvSpPr>
                <a:spLocks noEditPoints="1"/>
              </p:cNvSpPr>
              <p:nvPr/>
            </p:nvSpPr>
            <p:spPr bwMode="auto">
              <a:xfrm>
                <a:off x="1447" y="15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4" name="Freeform 975"/>
              <p:cNvSpPr>
                <a:spLocks/>
              </p:cNvSpPr>
              <p:nvPr/>
            </p:nvSpPr>
            <p:spPr bwMode="auto">
              <a:xfrm>
                <a:off x="1473" y="15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5" name="Freeform 976"/>
              <p:cNvSpPr>
                <a:spLocks noEditPoints="1"/>
              </p:cNvSpPr>
              <p:nvPr/>
            </p:nvSpPr>
            <p:spPr bwMode="auto">
              <a:xfrm>
                <a:off x="1468" y="15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6" name="Freeform 977"/>
              <p:cNvSpPr>
                <a:spLocks/>
              </p:cNvSpPr>
              <p:nvPr/>
            </p:nvSpPr>
            <p:spPr bwMode="auto">
              <a:xfrm>
                <a:off x="1471"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7" name="Freeform 978"/>
              <p:cNvSpPr>
                <a:spLocks noEditPoints="1"/>
              </p:cNvSpPr>
              <p:nvPr/>
            </p:nvSpPr>
            <p:spPr bwMode="auto">
              <a:xfrm>
                <a:off x="1467"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8" name="Freeform 979"/>
              <p:cNvSpPr>
                <a:spLocks/>
              </p:cNvSpPr>
              <p:nvPr/>
            </p:nvSpPr>
            <p:spPr bwMode="auto">
              <a:xfrm>
                <a:off x="1392" y="13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9" name="Freeform 980"/>
              <p:cNvSpPr>
                <a:spLocks noEditPoints="1"/>
              </p:cNvSpPr>
              <p:nvPr/>
            </p:nvSpPr>
            <p:spPr bwMode="auto">
              <a:xfrm>
                <a:off x="1387" y="13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0" name="Freeform 981"/>
              <p:cNvSpPr>
                <a:spLocks/>
              </p:cNvSpPr>
              <p:nvPr/>
            </p:nvSpPr>
            <p:spPr bwMode="auto">
              <a:xfrm>
                <a:off x="1251"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1" name="Freeform 982"/>
              <p:cNvSpPr>
                <a:spLocks noEditPoints="1"/>
              </p:cNvSpPr>
              <p:nvPr/>
            </p:nvSpPr>
            <p:spPr bwMode="auto">
              <a:xfrm>
                <a:off x="1246"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2" name="Freeform 983"/>
              <p:cNvSpPr>
                <a:spLocks/>
              </p:cNvSpPr>
              <p:nvPr/>
            </p:nvSpPr>
            <p:spPr bwMode="auto">
              <a:xfrm>
                <a:off x="1433"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3" name="Freeform 984"/>
              <p:cNvSpPr>
                <a:spLocks noEditPoints="1"/>
              </p:cNvSpPr>
              <p:nvPr/>
            </p:nvSpPr>
            <p:spPr bwMode="auto">
              <a:xfrm>
                <a:off x="1428"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4" name="Freeform 985"/>
              <p:cNvSpPr>
                <a:spLocks/>
              </p:cNvSpPr>
              <p:nvPr/>
            </p:nvSpPr>
            <p:spPr bwMode="auto">
              <a:xfrm>
                <a:off x="1352" y="9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5" name="Freeform 986"/>
              <p:cNvSpPr>
                <a:spLocks noEditPoints="1"/>
              </p:cNvSpPr>
              <p:nvPr/>
            </p:nvSpPr>
            <p:spPr bwMode="auto">
              <a:xfrm>
                <a:off x="1347" y="9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6" name="Freeform 987"/>
              <p:cNvSpPr>
                <a:spLocks/>
              </p:cNvSpPr>
              <p:nvPr/>
            </p:nvSpPr>
            <p:spPr bwMode="auto">
              <a:xfrm>
                <a:off x="1250"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7" name="Freeform 988"/>
              <p:cNvSpPr>
                <a:spLocks noEditPoints="1"/>
              </p:cNvSpPr>
              <p:nvPr/>
            </p:nvSpPr>
            <p:spPr bwMode="auto">
              <a:xfrm>
                <a:off x="1245"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8" name="Freeform 989"/>
              <p:cNvSpPr>
                <a:spLocks/>
              </p:cNvSpPr>
              <p:nvPr/>
            </p:nvSpPr>
            <p:spPr bwMode="auto">
              <a:xfrm>
                <a:off x="1255"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9" name="Freeform 990"/>
              <p:cNvSpPr>
                <a:spLocks noEditPoints="1"/>
              </p:cNvSpPr>
              <p:nvPr/>
            </p:nvSpPr>
            <p:spPr bwMode="auto">
              <a:xfrm>
                <a:off x="1250" y="10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0" name="Freeform 991"/>
              <p:cNvSpPr>
                <a:spLocks/>
              </p:cNvSpPr>
              <p:nvPr/>
            </p:nvSpPr>
            <p:spPr bwMode="auto">
              <a:xfrm>
                <a:off x="1216" y="9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1" name="Freeform 992"/>
              <p:cNvSpPr>
                <a:spLocks noEditPoints="1"/>
              </p:cNvSpPr>
              <p:nvPr/>
            </p:nvSpPr>
            <p:spPr bwMode="auto">
              <a:xfrm>
                <a:off x="1211" y="89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2" name="Freeform 993"/>
              <p:cNvSpPr>
                <a:spLocks/>
              </p:cNvSpPr>
              <p:nvPr/>
            </p:nvSpPr>
            <p:spPr bwMode="auto">
              <a:xfrm>
                <a:off x="1204"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3" name="Freeform 994"/>
              <p:cNvSpPr>
                <a:spLocks noEditPoints="1"/>
              </p:cNvSpPr>
              <p:nvPr/>
            </p:nvSpPr>
            <p:spPr bwMode="auto">
              <a:xfrm>
                <a:off x="1199" y="10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4" name="Freeform 995"/>
              <p:cNvSpPr>
                <a:spLocks/>
              </p:cNvSpPr>
              <p:nvPr/>
            </p:nvSpPr>
            <p:spPr bwMode="auto">
              <a:xfrm>
                <a:off x="1226" y="11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5" name="Freeform 996"/>
              <p:cNvSpPr>
                <a:spLocks noEditPoints="1"/>
              </p:cNvSpPr>
              <p:nvPr/>
            </p:nvSpPr>
            <p:spPr bwMode="auto">
              <a:xfrm>
                <a:off x="1221" y="10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6" name="Freeform 997"/>
              <p:cNvSpPr>
                <a:spLocks/>
              </p:cNvSpPr>
              <p:nvPr/>
            </p:nvSpPr>
            <p:spPr bwMode="auto">
              <a:xfrm>
                <a:off x="1247"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7" name="Freeform 998"/>
              <p:cNvSpPr>
                <a:spLocks noEditPoints="1"/>
              </p:cNvSpPr>
              <p:nvPr/>
            </p:nvSpPr>
            <p:spPr bwMode="auto">
              <a:xfrm>
                <a:off x="1242"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8" name="Freeform 999"/>
              <p:cNvSpPr>
                <a:spLocks/>
              </p:cNvSpPr>
              <p:nvPr/>
            </p:nvSpPr>
            <p:spPr bwMode="auto">
              <a:xfrm>
                <a:off x="1228" y="12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9" name="Freeform 1000"/>
              <p:cNvSpPr>
                <a:spLocks noEditPoints="1"/>
              </p:cNvSpPr>
              <p:nvPr/>
            </p:nvSpPr>
            <p:spPr bwMode="auto">
              <a:xfrm>
                <a:off x="1223" y="12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0" name="Freeform 1001"/>
              <p:cNvSpPr>
                <a:spLocks/>
              </p:cNvSpPr>
              <p:nvPr/>
            </p:nvSpPr>
            <p:spPr bwMode="auto">
              <a:xfrm>
                <a:off x="1267" y="111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1" name="Freeform 1002"/>
              <p:cNvSpPr>
                <a:spLocks noEditPoints="1"/>
              </p:cNvSpPr>
              <p:nvPr/>
            </p:nvSpPr>
            <p:spPr bwMode="auto">
              <a:xfrm>
                <a:off x="1262" y="1108"/>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2" name="Freeform 1003"/>
              <p:cNvSpPr>
                <a:spLocks/>
              </p:cNvSpPr>
              <p:nvPr/>
            </p:nvSpPr>
            <p:spPr bwMode="auto">
              <a:xfrm>
                <a:off x="1289" y="10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3" name="Freeform 1004"/>
              <p:cNvSpPr>
                <a:spLocks noEditPoints="1"/>
              </p:cNvSpPr>
              <p:nvPr/>
            </p:nvSpPr>
            <p:spPr bwMode="auto">
              <a:xfrm>
                <a:off x="1284" y="10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4" name="Freeform 1005"/>
              <p:cNvSpPr>
                <a:spLocks/>
              </p:cNvSpPr>
              <p:nvPr/>
            </p:nvSpPr>
            <p:spPr bwMode="auto">
              <a:xfrm>
                <a:off x="1252"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5" name="Freeform 1006"/>
              <p:cNvSpPr>
                <a:spLocks noEditPoints="1"/>
              </p:cNvSpPr>
              <p:nvPr/>
            </p:nvSpPr>
            <p:spPr bwMode="auto">
              <a:xfrm>
                <a:off x="1247"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6" name="Freeform 1007"/>
              <p:cNvSpPr>
                <a:spLocks/>
              </p:cNvSpPr>
              <p:nvPr/>
            </p:nvSpPr>
            <p:spPr bwMode="auto">
              <a:xfrm>
                <a:off x="1295" y="8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7" name="Freeform 1008"/>
              <p:cNvSpPr>
                <a:spLocks noEditPoints="1"/>
              </p:cNvSpPr>
              <p:nvPr/>
            </p:nvSpPr>
            <p:spPr bwMode="auto">
              <a:xfrm>
                <a:off x="1290" y="81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8" name="Freeform 1009"/>
              <p:cNvSpPr>
                <a:spLocks/>
              </p:cNvSpPr>
              <p:nvPr/>
            </p:nvSpPr>
            <p:spPr bwMode="auto">
              <a:xfrm>
                <a:off x="1504" y="16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10" name="Group 1211"/>
            <p:cNvGrpSpPr>
              <a:grpSpLocks/>
            </p:cNvGrpSpPr>
            <p:nvPr/>
          </p:nvGrpSpPr>
          <p:grpSpPr bwMode="auto">
            <a:xfrm>
              <a:off x="1489075" y="635000"/>
              <a:ext cx="1841500" cy="2328863"/>
              <a:chOff x="938" y="400"/>
              <a:chExt cx="1160" cy="1467"/>
            </a:xfrm>
          </p:grpSpPr>
          <p:sp>
            <p:nvSpPr>
              <p:cNvPr id="129" name="Freeform 1011"/>
              <p:cNvSpPr>
                <a:spLocks noEditPoints="1"/>
              </p:cNvSpPr>
              <p:nvPr/>
            </p:nvSpPr>
            <p:spPr bwMode="auto">
              <a:xfrm>
                <a:off x="1500" y="16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 name="Freeform 1012"/>
              <p:cNvSpPr>
                <a:spLocks/>
              </p:cNvSpPr>
              <p:nvPr/>
            </p:nvSpPr>
            <p:spPr bwMode="auto">
              <a:xfrm>
                <a:off x="119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 name="Freeform 1013"/>
              <p:cNvSpPr>
                <a:spLocks noEditPoints="1"/>
              </p:cNvSpPr>
              <p:nvPr/>
            </p:nvSpPr>
            <p:spPr bwMode="auto">
              <a:xfrm>
                <a:off x="1189" y="85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 name="Freeform 1014"/>
              <p:cNvSpPr>
                <a:spLocks/>
              </p:cNvSpPr>
              <p:nvPr/>
            </p:nvSpPr>
            <p:spPr bwMode="auto">
              <a:xfrm>
                <a:off x="1368"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 name="Freeform 1015"/>
              <p:cNvSpPr>
                <a:spLocks noEditPoints="1"/>
              </p:cNvSpPr>
              <p:nvPr/>
            </p:nvSpPr>
            <p:spPr bwMode="auto">
              <a:xfrm>
                <a:off x="1363" y="11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 name="Freeform 1016"/>
              <p:cNvSpPr>
                <a:spLocks/>
              </p:cNvSpPr>
              <p:nvPr/>
            </p:nvSpPr>
            <p:spPr bwMode="auto">
              <a:xfrm>
                <a:off x="1457" y="11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 name="Freeform 1017"/>
              <p:cNvSpPr>
                <a:spLocks noEditPoints="1"/>
              </p:cNvSpPr>
              <p:nvPr/>
            </p:nvSpPr>
            <p:spPr bwMode="auto">
              <a:xfrm>
                <a:off x="1452" y="11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 name="Freeform 1018"/>
              <p:cNvSpPr>
                <a:spLocks/>
              </p:cNvSpPr>
              <p:nvPr/>
            </p:nvSpPr>
            <p:spPr bwMode="auto">
              <a:xfrm>
                <a:off x="1275" y="9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 name="Freeform 1019"/>
              <p:cNvSpPr>
                <a:spLocks noEditPoints="1"/>
              </p:cNvSpPr>
              <p:nvPr/>
            </p:nvSpPr>
            <p:spPr bwMode="auto">
              <a:xfrm>
                <a:off x="1270"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 name="Freeform 1020"/>
              <p:cNvSpPr>
                <a:spLocks/>
              </p:cNvSpPr>
              <p:nvPr/>
            </p:nvSpPr>
            <p:spPr bwMode="auto">
              <a:xfrm>
                <a:off x="1227" y="11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 name="Freeform 1021"/>
              <p:cNvSpPr>
                <a:spLocks noEditPoints="1"/>
              </p:cNvSpPr>
              <p:nvPr/>
            </p:nvSpPr>
            <p:spPr bwMode="auto">
              <a:xfrm>
                <a:off x="1222" y="11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 name="Freeform 1022"/>
              <p:cNvSpPr>
                <a:spLocks/>
              </p:cNvSpPr>
              <p:nvPr/>
            </p:nvSpPr>
            <p:spPr bwMode="auto">
              <a:xfrm>
                <a:off x="1288" y="10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 name="Freeform 1023"/>
              <p:cNvSpPr>
                <a:spLocks noEditPoints="1"/>
              </p:cNvSpPr>
              <p:nvPr/>
            </p:nvSpPr>
            <p:spPr bwMode="auto">
              <a:xfrm>
                <a:off x="1283"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 name="Freeform 1024"/>
              <p:cNvSpPr>
                <a:spLocks/>
              </p:cNvSpPr>
              <p:nvPr/>
            </p:nvSpPr>
            <p:spPr bwMode="auto">
              <a:xfrm>
                <a:off x="121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 name="Freeform 1025"/>
              <p:cNvSpPr>
                <a:spLocks noEditPoints="1"/>
              </p:cNvSpPr>
              <p:nvPr/>
            </p:nvSpPr>
            <p:spPr bwMode="auto">
              <a:xfrm>
                <a:off x="1207" y="9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 name="Freeform 1026"/>
              <p:cNvSpPr>
                <a:spLocks/>
              </p:cNvSpPr>
              <p:nvPr/>
            </p:nvSpPr>
            <p:spPr bwMode="auto">
              <a:xfrm>
                <a:off x="1322"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 name="Freeform 1027"/>
              <p:cNvSpPr>
                <a:spLocks noEditPoints="1"/>
              </p:cNvSpPr>
              <p:nvPr/>
            </p:nvSpPr>
            <p:spPr bwMode="auto">
              <a:xfrm>
                <a:off x="1317" y="10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 name="Freeform 1028"/>
              <p:cNvSpPr>
                <a:spLocks/>
              </p:cNvSpPr>
              <p:nvPr/>
            </p:nvSpPr>
            <p:spPr bwMode="auto">
              <a:xfrm>
                <a:off x="1280"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 name="Freeform 1029"/>
              <p:cNvSpPr>
                <a:spLocks noEditPoints="1"/>
              </p:cNvSpPr>
              <p:nvPr/>
            </p:nvSpPr>
            <p:spPr bwMode="auto">
              <a:xfrm>
                <a:off x="1275"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 name="Freeform 1030"/>
              <p:cNvSpPr>
                <a:spLocks/>
              </p:cNvSpPr>
              <p:nvPr/>
            </p:nvSpPr>
            <p:spPr bwMode="auto">
              <a:xfrm>
                <a:off x="1203" y="7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 name="Freeform 1031"/>
              <p:cNvSpPr>
                <a:spLocks noEditPoints="1"/>
              </p:cNvSpPr>
              <p:nvPr/>
            </p:nvSpPr>
            <p:spPr bwMode="auto">
              <a:xfrm>
                <a:off x="1198" y="75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 name="Freeform 1032"/>
              <p:cNvSpPr>
                <a:spLocks/>
              </p:cNvSpPr>
              <p:nvPr/>
            </p:nvSpPr>
            <p:spPr bwMode="auto">
              <a:xfrm>
                <a:off x="1491" y="12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 name="Freeform 1033"/>
              <p:cNvSpPr>
                <a:spLocks noEditPoints="1"/>
              </p:cNvSpPr>
              <p:nvPr/>
            </p:nvSpPr>
            <p:spPr bwMode="auto">
              <a:xfrm>
                <a:off x="1487" y="12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 name="Freeform 1034"/>
              <p:cNvSpPr>
                <a:spLocks/>
              </p:cNvSpPr>
              <p:nvPr/>
            </p:nvSpPr>
            <p:spPr bwMode="auto">
              <a:xfrm>
                <a:off x="1424" y="117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 name="Freeform 1035"/>
              <p:cNvSpPr>
                <a:spLocks noEditPoints="1"/>
              </p:cNvSpPr>
              <p:nvPr/>
            </p:nvSpPr>
            <p:spPr bwMode="auto">
              <a:xfrm>
                <a:off x="1419" y="1170"/>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 name="Freeform 1036"/>
              <p:cNvSpPr>
                <a:spLocks/>
              </p:cNvSpPr>
              <p:nvPr/>
            </p:nvSpPr>
            <p:spPr bwMode="auto">
              <a:xfrm>
                <a:off x="1223"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 name="Freeform 1037"/>
              <p:cNvSpPr>
                <a:spLocks noEditPoints="1"/>
              </p:cNvSpPr>
              <p:nvPr/>
            </p:nvSpPr>
            <p:spPr bwMode="auto">
              <a:xfrm>
                <a:off x="1218"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 name="Freeform 1038"/>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 name="Freeform 1039"/>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 name="Freeform 1040"/>
              <p:cNvSpPr>
                <a:spLocks/>
              </p:cNvSpPr>
              <p:nvPr/>
            </p:nvSpPr>
            <p:spPr bwMode="auto">
              <a:xfrm>
                <a:off x="1513"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 name="Freeform 1041"/>
              <p:cNvSpPr>
                <a:spLocks noEditPoints="1"/>
              </p:cNvSpPr>
              <p:nvPr/>
            </p:nvSpPr>
            <p:spPr bwMode="auto">
              <a:xfrm>
                <a:off x="1508" y="116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 name="Freeform 1042"/>
              <p:cNvSpPr>
                <a:spLocks/>
              </p:cNvSpPr>
              <p:nvPr/>
            </p:nvSpPr>
            <p:spPr bwMode="auto">
              <a:xfrm>
                <a:off x="1541" y="117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 name="Freeform 1043"/>
              <p:cNvSpPr>
                <a:spLocks noEditPoints="1"/>
              </p:cNvSpPr>
              <p:nvPr/>
            </p:nvSpPr>
            <p:spPr bwMode="auto">
              <a:xfrm>
                <a:off x="1537" y="11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 name="Freeform 1044"/>
              <p:cNvSpPr>
                <a:spLocks/>
              </p:cNvSpPr>
              <p:nvPr/>
            </p:nvSpPr>
            <p:spPr bwMode="auto">
              <a:xfrm>
                <a:off x="1292" y="9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 name="Freeform 1045"/>
              <p:cNvSpPr>
                <a:spLocks noEditPoints="1"/>
              </p:cNvSpPr>
              <p:nvPr/>
            </p:nvSpPr>
            <p:spPr bwMode="auto">
              <a:xfrm>
                <a:off x="1288" y="9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 name="Freeform 1046"/>
              <p:cNvSpPr>
                <a:spLocks/>
              </p:cNvSpPr>
              <p:nvPr/>
            </p:nvSpPr>
            <p:spPr bwMode="auto">
              <a:xfrm>
                <a:off x="991" y="6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 name="Freeform 1047"/>
              <p:cNvSpPr>
                <a:spLocks noEditPoints="1"/>
              </p:cNvSpPr>
              <p:nvPr/>
            </p:nvSpPr>
            <p:spPr bwMode="auto">
              <a:xfrm>
                <a:off x="986" y="662"/>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 name="Freeform 1048"/>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 name="Freeform 1049"/>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 name="Freeform 1050"/>
              <p:cNvSpPr>
                <a:spLocks/>
              </p:cNvSpPr>
              <p:nvPr/>
            </p:nvSpPr>
            <p:spPr bwMode="auto">
              <a:xfrm>
                <a:off x="943" y="62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 name="Freeform 1051"/>
              <p:cNvSpPr>
                <a:spLocks noEditPoints="1"/>
              </p:cNvSpPr>
              <p:nvPr/>
            </p:nvSpPr>
            <p:spPr bwMode="auto">
              <a:xfrm>
                <a:off x="938" y="623"/>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 name="Freeform 1052"/>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 name="Freeform 1053"/>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 name="Freeform 1054"/>
              <p:cNvSpPr>
                <a:spLocks/>
              </p:cNvSpPr>
              <p:nvPr/>
            </p:nvSpPr>
            <p:spPr bwMode="auto">
              <a:xfrm>
                <a:off x="1046" y="4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 name="Freeform 1055"/>
              <p:cNvSpPr>
                <a:spLocks noEditPoints="1"/>
              </p:cNvSpPr>
              <p:nvPr/>
            </p:nvSpPr>
            <p:spPr bwMode="auto">
              <a:xfrm>
                <a:off x="1041" y="47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 name="Freeform 1056"/>
              <p:cNvSpPr>
                <a:spLocks/>
              </p:cNvSpPr>
              <p:nvPr/>
            </p:nvSpPr>
            <p:spPr bwMode="auto">
              <a:xfrm>
                <a:off x="966" y="4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 name="Freeform 1057"/>
              <p:cNvSpPr>
                <a:spLocks noEditPoints="1"/>
              </p:cNvSpPr>
              <p:nvPr/>
            </p:nvSpPr>
            <p:spPr bwMode="auto">
              <a:xfrm>
                <a:off x="961" y="4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 name="Freeform 1058"/>
              <p:cNvSpPr>
                <a:spLocks/>
              </p:cNvSpPr>
              <p:nvPr/>
            </p:nvSpPr>
            <p:spPr bwMode="auto">
              <a:xfrm>
                <a:off x="1051" y="44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 name="Freeform 1059"/>
              <p:cNvSpPr>
                <a:spLocks noEditPoints="1"/>
              </p:cNvSpPr>
              <p:nvPr/>
            </p:nvSpPr>
            <p:spPr bwMode="auto">
              <a:xfrm>
                <a:off x="1047" y="4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 name="Freeform 1060"/>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 name="Freeform 1061"/>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 name="Freeform 1062"/>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 name="Freeform 1063"/>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 name="Freeform 1064"/>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 name="Freeform 1065"/>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 name="Freeform 1066"/>
              <p:cNvSpPr>
                <a:spLocks/>
              </p:cNvSpPr>
              <p:nvPr/>
            </p:nvSpPr>
            <p:spPr bwMode="auto">
              <a:xfrm>
                <a:off x="1908" y="166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 name="Freeform 1067"/>
              <p:cNvSpPr>
                <a:spLocks noEditPoints="1"/>
              </p:cNvSpPr>
              <p:nvPr/>
            </p:nvSpPr>
            <p:spPr bwMode="auto">
              <a:xfrm>
                <a:off x="1903" y="16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 name="Freeform 1068"/>
              <p:cNvSpPr>
                <a:spLocks/>
              </p:cNvSpPr>
              <p:nvPr/>
            </p:nvSpPr>
            <p:spPr bwMode="auto">
              <a:xfrm>
                <a:off x="1959" y="169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 name="Freeform 1069"/>
              <p:cNvSpPr>
                <a:spLocks noEditPoints="1"/>
              </p:cNvSpPr>
              <p:nvPr/>
            </p:nvSpPr>
            <p:spPr bwMode="auto">
              <a:xfrm>
                <a:off x="1954" y="1687"/>
                <a:ext cx="117"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 name="Freeform 1070"/>
              <p:cNvSpPr>
                <a:spLocks/>
              </p:cNvSpPr>
              <p:nvPr/>
            </p:nvSpPr>
            <p:spPr bwMode="auto">
              <a:xfrm>
                <a:off x="1940" y="16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 name="Freeform 1071"/>
              <p:cNvSpPr>
                <a:spLocks noEditPoints="1"/>
              </p:cNvSpPr>
              <p:nvPr/>
            </p:nvSpPr>
            <p:spPr bwMode="auto">
              <a:xfrm>
                <a:off x="1935" y="163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 name="Freeform 1072"/>
              <p:cNvSpPr>
                <a:spLocks/>
              </p:cNvSpPr>
              <p:nvPr/>
            </p:nvSpPr>
            <p:spPr bwMode="auto">
              <a:xfrm>
                <a:off x="1985" y="17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 name="Freeform 1073"/>
              <p:cNvSpPr>
                <a:spLocks noEditPoints="1"/>
              </p:cNvSpPr>
              <p:nvPr/>
            </p:nvSpPr>
            <p:spPr bwMode="auto">
              <a:xfrm>
                <a:off x="1981" y="17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 name="Freeform 1074"/>
              <p:cNvSpPr>
                <a:spLocks/>
              </p:cNvSpPr>
              <p:nvPr/>
            </p:nvSpPr>
            <p:spPr bwMode="auto">
              <a:xfrm>
                <a:off x="1899" y="16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 name="Freeform 1075"/>
              <p:cNvSpPr>
                <a:spLocks noEditPoints="1"/>
              </p:cNvSpPr>
              <p:nvPr/>
            </p:nvSpPr>
            <p:spPr bwMode="auto">
              <a:xfrm>
                <a:off x="1894" y="15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 name="Freeform 1076"/>
              <p:cNvSpPr>
                <a:spLocks/>
              </p:cNvSpPr>
              <p:nvPr/>
            </p:nvSpPr>
            <p:spPr bwMode="auto">
              <a:xfrm>
                <a:off x="1944" y="172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 name="Freeform 1077"/>
              <p:cNvSpPr>
                <a:spLocks noEditPoints="1"/>
              </p:cNvSpPr>
              <p:nvPr/>
            </p:nvSpPr>
            <p:spPr bwMode="auto">
              <a:xfrm>
                <a:off x="1940" y="172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 name="Freeform 1078"/>
              <p:cNvSpPr>
                <a:spLocks/>
              </p:cNvSpPr>
              <p:nvPr/>
            </p:nvSpPr>
            <p:spPr bwMode="auto">
              <a:xfrm>
                <a:off x="1974" y="16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 name="Freeform 1079"/>
              <p:cNvSpPr>
                <a:spLocks noEditPoints="1"/>
              </p:cNvSpPr>
              <p:nvPr/>
            </p:nvSpPr>
            <p:spPr bwMode="auto">
              <a:xfrm>
                <a:off x="1969" y="1690"/>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 name="Freeform 1080"/>
              <p:cNvSpPr>
                <a:spLocks/>
              </p:cNvSpPr>
              <p:nvPr/>
            </p:nvSpPr>
            <p:spPr bwMode="auto">
              <a:xfrm>
                <a:off x="1781" y="13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 name="Freeform 1081"/>
              <p:cNvSpPr>
                <a:spLocks noEditPoints="1"/>
              </p:cNvSpPr>
              <p:nvPr/>
            </p:nvSpPr>
            <p:spPr bwMode="auto">
              <a:xfrm>
                <a:off x="1776" y="13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 name="Freeform 1082"/>
              <p:cNvSpPr>
                <a:spLocks/>
              </p:cNvSpPr>
              <p:nvPr/>
            </p:nvSpPr>
            <p:spPr bwMode="auto">
              <a:xfrm>
                <a:off x="1740" y="13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 name="Freeform 1083"/>
              <p:cNvSpPr>
                <a:spLocks noEditPoints="1"/>
              </p:cNvSpPr>
              <p:nvPr/>
            </p:nvSpPr>
            <p:spPr bwMode="auto">
              <a:xfrm>
                <a:off x="1735" y="13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 name="Freeform 1084"/>
              <p:cNvSpPr>
                <a:spLocks/>
              </p:cNvSpPr>
              <p:nvPr/>
            </p:nvSpPr>
            <p:spPr bwMode="auto">
              <a:xfrm>
                <a:off x="1654" y="130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 name="Freeform 1085"/>
              <p:cNvSpPr>
                <a:spLocks noEditPoints="1"/>
              </p:cNvSpPr>
              <p:nvPr/>
            </p:nvSpPr>
            <p:spPr bwMode="auto">
              <a:xfrm>
                <a:off x="1649" y="130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 name="Freeform 1086"/>
              <p:cNvSpPr>
                <a:spLocks/>
              </p:cNvSpPr>
              <p:nvPr/>
            </p:nvSpPr>
            <p:spPr bwMode="auto">
              <a:xfrm>
                <a:off x="1641" y="8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 name="Freeform 1087"/>
              <p:cNvSpPr>
                <a:spLocks noEditPoints="1"/>
              </p:cNvSpPr>
              <p:nvPr/>
            </p:nvSpPr>
            <p:spPr bwMode="auto">
              <a:xfrm>
                <a:off x="1636" y="8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 name="Freeform 1088"/>
              <p:cNvSpPr>
                <a:spLocks/>
              </p:cNvSpPr>
              <p:nvPr/>
            </p:nvSpPr>
            <p:spPr bwMode="auto">
              <a:xfrm>
                <a:off x="1846" y="10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 name="Freeform 1089"/>
              <p:cNvSpPr>
                <a:spLocks noEditPoints="1"/>
              </p:cNvSpPr>
              <p:nvPr/>
            </p:nvSpPr>
            <p:spPr bwMode="auto">
              <a:xfrm>
                <a:off x="1841" y="10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 name="Freeform 1090"/>
              <p:cNvSpPr>
                <a:spLocks/>
              </p:cNvSpPr>
              <p:nvPr/>
            </p:nvSpPr>
            <p:spPr bwMode="auto">
              <a:xfrm>
                <a:off x="1669" y="13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 name="Freeform 1091"/>
              <p:cNvSpPr>
                <a:spLocks noEditPoints="1"/>
              </p:cNvSpPr>
              <p:nvPr/>
            </p:nvSpPr>
            <p:spPr bwMode="auto">
              <a:xfrm>
                <a:off x="166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 name="Freeform 1092"/>
              <p:cNvSpPr>
                <a:spLocks/>
              </p:cNvSpPr>
              <p:nvPr/>
            </p:nvSpPr>
            <p:spPr bwMode="auto">
              <a:xfrm>
                <a:off x="1757" y="10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 name="Freeform 1093"/>
              <p:cNvSpPr>
                <a:spLocks noEditPoints="1"/>
              </p:cNvSpPr>
              <p:nvPr/>
            </p:nvSpPr>
            <p:spPr bwMode="auto">
              <a:xfrm>
                <a:off x="1752"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 name="Freeform 1094"/>
              <p:cNvSpPr>
                <a:spLocks/>
              </p:cNvSpPr>
              <p:nvPr/>
            </p:nvSpPr>
            <p:spPr bwMode="auto">
              <a:xfrm>
                <a:off x="1740"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 name="Freeform 1095"/>
              <p:cNvSpPr>
                <a:spLocks noEditPoints="1"/>
              </p:cNvSpPr>
              <p:nvPr/>
            </p:nvSpPr>
            <p:spPr bwMode="auto">
              <a:xfrm>
                <a:off x="1735" y="9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 name="Freeform 1096"/>
              <p:cNvSpPr>
                <a:spLocks/>
              </p:cNvSpPr>
              <p:nvPr/>
            </p:nvSpPr>
            <p:spPr bwMode="auto">
              <a:xfrm>
                <a:off x="1447" y="79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 name="Freeform 1097"/>
              <p:cNvSpPr>
                <a:spLocks noEditPoints="1"/>
              </p:cNvSpPr>
              <p:nvPr/>
            </p:nvSpPr>
            <p:spPr bwMode="auto">
              <a:xfrm>
                <a:off x="1442" y="7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 name="Freeform 1098"/>
              <p:cNvSpPr>
                <a:spLocks/>
              </p:cNvSpPr>
              <p:nvPr/>
            </p:nvSpPr>
            <p:spPr bwMode="auto">
              <a:xfrm>
                <a:off x="1568" y="104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 name="Freeform 1099"/>
              <p:cNvSpPr>
                <a:spLocks noEditPoints="1"/>
              </p:cNvSpPr>
              <p:nvPr/>
            </p:nvSpPr>
            <p:spPr bwMode="auto">
              <a:xfrm>
                <a:off x="1563" y="10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 name="Freeform 1100"/>
              <p:cNvSpPr>
                <a:spLocks/>
              </p:cNvSpPr>
              <p:nvPr/>
            </p:nvSpPr>
            <p:spPr bwMode="auto">
              <a:xfrm>
                <a:off x="1581"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 name="Freeform 1101"/>
              <p:cNvSpPr>
                <a:spLocks noEditPoints="1"/>
              </p:cNvSpPr>
              <p:nvPr/>
            </p:nvSpPr>
            <p:spPr bwMode="auto">
              <a:xfrm>
                <a:off x="1576"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 name="Freeform 1102"/>
              <p:cNvSpPr>
                <a:spLocks/>
              </p:cNvSpPr>
              <p:nvPr/>
            </p:nvSpPr>
            <p:spPr bwMode="auto">
              <a:xfrm>
                <a:off x="1585"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 name="Freeform 1103"/>
              <p:cNvSpPr>
                <a:spLocks noEditPoints="1"/>
              </p:cNvSpPr>
              <p:nvPr/>
            </p:nvSpPr>
            <p:spPr bwMode="auto">
              <a:xfrm>
                <a:off x="1580" y="109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 name="Freeform 1104"/>
              <p:cNvSpPr>
                <a:spLocks/>
              </p:cNvSpPr>
              <p:nvPr/>
            </p:nvSpPr>
            <p:spPr bwMode="auto">
              <a:xfrm>
                <a:off x="1427"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 name="Freeform 1105"/>
              <p:cNvSpPr>
                <a:spLocks noEditPoints="1"/>
              </p:cNvSpPr>
              <p:nvPr/>
            </p:nvSpPr>
            <p:spPr bwMode="auto">
              <a:xfrm>
                <a:off x="1422"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 name="Freeform 1106"/>
              <p:cNvSpPr>
                <a:spLocks/>
              </p:cNvSpPr>
              <p:nvPr/>
            </p:nvSpPr>
            <p:spPr bwMode="auto">
              <a:xfrm>
                <a:off x="1568"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 name="Freeform 1107"/>
              <p:cNvSpPr>
                <a:spLocks noEditPoints="1"/>
              </p:cNvSpPr>
              <p:nvPr/>
            </p:nvSpPr>
            <p:spPr bwMode="auto">
              <a:xfrm>
                <a:off x="1563"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 name="Freeform 1108"/>
              <p:cNvSpPr>
                <a:spLocks/>
              </p:cNvSpPr>
              <p:nvPr/>
            </p:nvSpPr>
            <p:spPr bwMode="auto">
              <a:xfrm>
                <a:off x="1475" y="8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 name="Freeform 1109"/>
              <p:cNvSpPr>
                <a:spLocks noEditPoints="1"/>
              </p:cNvSpPr>
              <p:nvPr/>
            </p:nvSpPr>
            <p:spPr bwMode="auto">
              <a:xfrm>
                <a:off x="1470" y="8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 name="Freeform 1110"/>
              <p:cNvSpPr>
                <a:spLocks/>
              </p:cNvSpPr>
              <p:nvPr/>
            </p:nvSpPr>
            <p:spPr bwMode="auto">
              <a:xfrm>
                <a:off x="1421"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 name="Freeform 1111"/>
              <p:cNvSpPr>
                <a:spLocks noEditPoints="1"/>
              </p:cNvSpPr>
              <p:nvPr/>
            </p:nvSpPr>
            <p:spPr bwMode="auto">
              <a:xfrm>
                <a:off x="141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 name="Freeform 1112"/>
              <p:cNvSpPr>
                <a:spLocks/>
              </p:cNvSpPr>
              <p:nvPr/>
            </p:nvSpPr>
            <p:spPr bwMode="auto">
              <a:xfrm>
                <a:off x="1427" y="84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 name="Freeform 1113"/>
              <p:cNvSpPr>
                <a:spLocks noEditPoints="1"/>
              </p:cNvSpPr>
              <p:nvPr/>
            </p:nvSpPr>
            <p:spPr bwMode="auto">
              <a:xfrm>
                <a:off x="1422"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 name="Freeform 1114"/>
              <p:cNvSpPr>
                <a:spLocks/>
              </p:cNvSpPr>
              <p:nvPr/>
            </p:nvSpPr>
            <p:spPr bwMode="auto">
              <a:xfrm>
                <a:off x="1489" y="9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 name="Freeform 1115"/>
              <p:cNvSpPr>
                <a:spLocks noEditPoints="1"/>
              </p:cNvSpPr>
              <p:nvPr/>
            </p:nvSpPr>
            <p:spPr bwMode="auto">
              <a:xfrm>
                <a:off x="1484" y="95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 name="Freeform 1116"/>
              <p:cNvSpPr>
                <a:spLocks/>
              </p:cNvSpPr>
              <p:nvPr/>
            </p:nvSpPr>
            <p:spPr bwMode="auto">
              <a:xfrm>
                <a:off x="146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 name="Freeform 1117"/>
              <p:cNvSpPr>
                <a:spLocks noEditPoints="1"/>
              </p:cNvSpPr>
              <p:nvPr/>
            </p:nvSpPr>
            <p:spPr bwMode="auto">
              <a:xfrm>
                <a:off x="1459" y="85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 name="Freeform 1118"/>
              <p:cNvSpPr>
                <a:spLocks/>
              </p:cNvSpPr>
              <p:nvPr/>
            </p:nvSpPr>
            <p:spPr bwMode="auto">
              <a:xfrm>
                <a:off x="1438"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 name="Freeform 1119"/>
              <p:cNvSpPr>
                <a:spLocks noEditPoints="1"/>
              </p:cNvSpPr>
              <p:nvPr/>
            </p:nvSpPr>
            <p:spPr bwMode="auto">
              <a:xfrm>
                <a:off x="1433" y="8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 name="Freeform 1120"/>
              <p:cNvSpPr>
                <a:spLocks/>
              </p:cNvSpPr>
              <p:nvPr/>
            </p:nvSpPr>
            <p:spPr bwMode="auto">
              <a:xfrm>
                <a:off x="1433" y="8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 name="Freeform 1121"/>
              <p:cNvSpPr>
                <a:spLocks noEditPoints="1"/>
              </p:cNvSpPr>
              <p:nvPr/>
            </p:nvSpPr>
            <p:spPr bwMode="auto">
              <a:xfrm>
                <a:off x="1428" y="8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 name="Freeform 1122"/>
              <p:cNvSpPr>
                <a:spLocks/>
              </p:cNvSpPr>
              <p:nvPr/>
            </p:nvSpPr>
            <p:spPr bwMode="auto">
              <a:xfrm>
                <a:off x="1466" y="9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 name="Freeform 1123"/>
              <p:cNvSpPr>
                <a:spLocks noEditPoints="1"/>
              </p:cNvSpPr>
              <p:nvPr/>
            </p:nvSpPr>
            <p:spPr bwMode="auto">
              <a:xfrm>
                <a:off x="1461" y="9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 name="Freeform 1124"/>
              <p:cNvSpPr>
                <a:spLocks/>
              </p:cNvSpPr>
              <p:nvPr/>
            </p:nvSpPr>
            <p:spPr bwMode="auto">
              <a:xfrm>
                <a:off x="1428" y="8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 name="Freeform 1125"/>
              <p:cNvSpPr>
                <a:spLocks noEditPoints="1"/>
              </p:cNvSpPr>
              <p:nvPr/>
            </p:nvSpPr>
            <p:spPr bwMode="auto">
              <a:xfrm>
                <a:off x="1423"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 name="Freeform 1126"/>
              <p:cNvSpPr>
                <a:spLocks/>
              </p:cNvSpPr>
              <p:nvPr/>
            </p:nvSpPr>
            <p:spPr bwMode="auto">
              <a:xfrm>
                <a:off x="1364"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 name="Freeform 1127"/>
              <p:cNvSpPr>
                <a:spLocks noEditPoints="1"/>
              </p:cNvSpPr>
              <p:nvPr/>
            </p:nvSpPr>
            <p:spPr bwMode="auto">
              <a:xfrm>
                <a:off x="1360" y="8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 name="Freeform 1128"/>
              <p:cNvSpPr>
                <a:spLocks/>
              </p:cNvSpPr>
              <p:nvPr/>
            </p:nvSpPr>
            <p:spPr bwMode="auto">
              <a:xfrm>
                <a:off x="1397"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 name="Freeform 1129"/>
              <p:cNvSpPr>
                <a:spLocks noEditPoints="1"/>
              </p:cNvSpPr>
              <p:nvPr/>
            </p:nvSpPr>
            <p:spPr bwMode="auto">
              <a:xfrm>
                <a:off x="1393" y="89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 name="Freeform 1130"/>
              <p:cNvSpPr>
                <a:spLocks/>
              </p:cNvSpPr>
              <p:nvPr/>
            </p:nvSpPr>
            <p:spPr bwMode="auto">
              <a:xfrm>
                <a:off x="1464" y="9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 name="Freeform 1131"/>
              <p:cNvSpPr>
                <a:spLocks noEditPoints="1"/>
              </p:cNvSpPr>
              <p:nvPr/>
            </p:nvSpPr>
            <p:spPr bwMode="auto">
              <a:xfrm>
                <a:off x="1459" y="9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 name="Freeform 1132"/>
              <p:cNvSpPr>
                <a:spLocks/>
              </p:cNvSpPr>
              <p:nvPr/>
            </p:nvSpPr>
            <p:spPr bwMode="auto">
              <a:xfrm>
                <a:off x="1368"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 name="Freeform 1133"/>
              <p:cNvSpPr>
                <a:spLocks noEditPoints="1"/>
              </p:cNvSpPr>
              <p:nvPr/>
            </p:nvSpPr>
            <p:spPr bwMode="auto">
              <a:xfrm>
                <a:off x="1363"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 name="Freeform 1134"/>
              <p:cNvSpPr>
                <a:spLocks/>
              </p:cNvSpPr>
              <p:nvPr/>
            </p:nvSpPr>
            <p:spPr bwMode="auto">
              <a:xfrm>
                <a:off x="1343" y="8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 name="Freeform 1135"/>
              <p:cNvSpPr>
                <a:spLocks noEditPoints="1"/>
              </p:cNvSpPr>
              <p:nvPr/>
            </p:nvSpPr>
            <p:spPr bwMode="auto">
              <a:xfrm>
                <a:off x="1338" y="806"/>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 name="Freeform 1136"/>
              <p:cNvSpPr>
                <a:spLocks/>
              </p:cNvSpPr>
              <p:nvPr/>
            </p:nvSpPr>
            <p:spPr bwMode="auto">
              <a:xfrm>
                <a:off x="1386"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 name="Freeform 1137"/>
              <p:cNvSpPr>
                <a:spLocks noEditPoints="1"/>
              </p:cNvSpPr>
              <p:nvPr/>
            </p:nvSpPr>
            <p:spPr bwMode="auto">
              <a:xfrm>
                <a:off x="1381"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 name="Freeform 1138"/>
              <p:cNvSpPr>
                <a:spLocks/>
              </p:cNvSpPr>
              <p:nvPr/>
            </p:nvSpPr>
            <p:spPr bwMode="auto">
              <a:xfrm>
                <a:off x="1489" y="10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 name="Freeform 1139"/>
              <p:cNvSpPr>
                <a:spLocks noEditPoints="1"/>
              </p:cNvSpPr>
              <p:nvPr/>
            </p:nvSpPr>
            <p:spPr bwMode="auto">
              <a:xfrm>
                <a:off x="1484" y="100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 name="Freeform 1140"/>
              <p:cNvSpPr>
                <a:spLocks/>
              </p:cNvSpPr>
              <p:nvPr/>
            </p:nvSpPr>
            <p:spPr bwMode="auto">
              <a:xfrm>
                <a:off x="138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 name="Freeform 1141"/>
              <p:cNvSpPr>
                <a:spLocks noEditPoints="1"/>
              </p:cNvSpPr>
              <p:nvPr/>
            </p:nvSpPr>
            <p:spPr bwMode="auto">
              <a:xfrm>
                <a:off x="1380"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 name="Freeform 1142"/>
              <p:cNvSpPr>
                <a:spLocks/>
              </p:cNvSpPr>
              <p:nvPr/>
            </p:nvSpPr>
            <p:spPr bwMode="auto">
              <a:xfrm>
                <a:off x="1526" y="10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1" name="Freeform 1143"/>
              <p:cNvSpPr>
                <a:spLocks noEditPoints="1"/>
              </p:cNvSpPr>
              <p:nvPr/>
            </p:nvSpPr>
            <p:spPr bwMode="auto">
              <a:xfrm>
                <a:off x="1521" y="102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2" name="Freeform 1144"/>
              <p:cNvSpPr>
                <a:spLocks/>
              </p:cNvSpPr>
              <p:nvPr/>
            </p:nvSpPr>
            <p:spPr bwMode="auto">
              <a:xfrm>
                <a:off x="1442"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3" name="Freeform 1145"/>
              <p:cNvSpPr>
                <a:spLocks noEditPoints="1"/>
              </p:cNvSpPr>
              <p:nvPr/>
            </p:nvSpPr>
            <p:spPr bwMode="auto">
              <a:xfrm>
                <a:off x="1437"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4" name="Freeform 1146"/>
              <p:cNvSpPr>
                <a:spLocks/>
              </p:cNvSpPr>
              <p:nvPr/>
            </p:nvSpPr>
            <p:spPr bwMode="auto">
              <a:xfrm>
                <a:off x="1436" y="92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5" name="Freeform 1147"/>
              <p:cNvSpPr>
                <a:spLocks noEditPoints="1"/>
              </p:cNvSpPr>
              <p:nvPr/>
            </p:nvSpPr>
            <p:spPr bwMode="auto">
              <a:xfrm>
                <a:off x="1431" y="9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6" name="Freeform 1148"/>
              <p:cNvSpPr>
                <a:spLocks/>
              </p:cNvSpPr>
              <p:nvPr/>
            </p:nvSpPr>
            <p:spPr bwMode="auto">
              <a:xfrm>
                <a:off x="1523" y="10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7" name="Freeform 1149"/>
              <p:cNvSpPr>
                <a:spLocks noEditPoints="1"/>
              </p:cNvSpPr>
              <p:nvPr/>
            </p:nvSpPr>
            <p:spPr bwMode="auto">
              <a:xfrm>
                <a:off x="1518" y="9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8" name="Freeform 1150"/>
              <p:cNvSpPr>
                <a:spLocks/>
              </p:cNvSpPr>
              <p:nvPr/>
            </p:nvSpPr>
            <p:spPr bwMode="auto">
              <a:xfrm>
                <a:off x="1616"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9" name="Freeform 1151"/>
              <p:cNvSpPr>
                <a:spLocks noEditPoints="1"/>
              </p:cNvSpPr>
              <p:nvPr/>
            </p:nvSpPr>
            <p:spPr bwMode="auto">
              <a:xfrm>
                <a:off x="1611" y="1097"/>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0" name="Freeform 1152"/>
              <p:cNvSpPr>
                <a:spLocks/>
              </p:cNvSpPr>
              <p:nvPr/>
            </p:nvSpPr>
            <p:spPr bwMode="auto">
              <a:xfrm>
                <a:off x="1645" y="11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1" name="Freeform 1153"/>
              <p:cNvSpPr>
                <a:spLocks noEditPoints="1"/>
              </p:cNvSpPr>
              <p:nvPr/>
            </p:nvSpPr>
            <p:spPr bwMode="auto">
              <a:xfrm>
                <a:off x="1640" y="11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2" name="Freeform 1154"/>
              <p:cNvSpPr>
                <a:spLocks/>
              </p:cNvSpPr>
              <p:nvPr/>
            </p:nvSpPr>
            <p:spPr bwMode="auto">
              <a:xfrm>
                <a:off x="1579"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3" name="Freeform 1155"/>
              <p:cNvSpPr>
                <a:spLocks noEditPoints="1"/>
              </p:cNvSpPr>
              <p:nvPr/>
            </p:nvSpPr>
            <p:spPr bwMode="auto">
              <a:xfrm>
                <a:off x="1574" y="10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4" name="Freeform 1156"/>
              <p:cNvSpPr>
                <a:spLocks/>
              </p:cNvSpPr>
              <p:nvPr/>
            </p:nvSpPr>
            <p:spPr bwMode="auto">
              <a:xfrm>
                <a:off x="1656" y="11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5" name="Freeform 1157"/>
              <p:cNvSpPr>
                <a:spLocks noEditPoints="1"/>
              </p:cNvSpPr>
              <p:nvPr/>
            </p:nvSpPr>
            <p:spPr bwMode="auto">
              <a:xfrm>
                <a:off x="1651" y="114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6" name="Freeform 1158"/>
              <p:cNvSpPr>
                <a:spLocks/>
              </p:cNvSpPr>
              <p:nvPr/>
            </p:nvSpPr>
            <p:spPr bwMode="auto">
              <a:xfrm>
                <a:off x="1667" y="12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7" name="Freeform 1159"/>
              <p:cNvSpPr>
                <a:spLocks noEditPoints="1"/>
              </p:cNvSpPr>
              <p:nvPr/>
            </p:nvSpPr>
            <p:spPr bwMode="auto">
              <a:xfrm>
                <a:off x="1662" y="11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8" name="Freeform 1160"/>
              <p:cNvSpPr>
                <a:spLocks/>
              </p:cNvSpPr>
              <p:nvPr/>
            </p:nvSpPr>
            <p:spPr bwMode="auto">
              <a:xfrm>
                <a:off x="1663" y="12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9" name="Freeform 1161"/>
              <p:cNvSpPr>
                <a:spLocks noEditPoints="1"/>
              </p:cNvSpPr>
              <p:nvPr/>
            </p:nvSpPr>
            <p:spPr bwMode="auto">
              <a:xfrm>
                <a:off x="1657" y="11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0" name="Freeform 1162"/>
              <p:cNvSpPr>
                <a:spLocks/>
              </p:cNvSpPr>
              <p:nvPr/>
            </p:nvSpPr>
            <p:spPr bwMode="auto">
              <a:xfrm>
                <a:off x="1223"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1" name="Freeform 1163"/>
              <p:cNvSpPr>
                <a:spLocks noEditPoints="1"/>
              </p:cNvSpPr>
              <p:nvPr/>
            </p:nvSpPr>
            <p:spPr bwMode="auto">
              <a:xfrm>
                <a:off x="1218" y="7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2" name="Freeform 1164"/>
              <p:cNvSpPr>
                <a:spLocks/>
              </p:cNvSpPr>
              <p:nvPr/>
            </p:nvSpPr>
            <p:spPr bwMode="auto">
              <a:xfrm>
                <a:off x="1213" y="7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3" name="Freeform 1165"/>
              <p:cNvSpPr>
                <a:spLocks noEditPoints="1"/>
              </p:cNvSpPr>
              <p:nvPr/>
            </p:nvSpPr>
            <p:spPr bwMode="auto">
              <a:xfrm>
                <a:off x="1208" y="7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4" name="Freeform 1166"/>
              <p:cNvSpPr>
                <a:spLocks/>
              </p:cNvSpPr>
              <p:nvPr/>
            </p:nvSpPr>
            <p:spPr bwMode="auto">
              <a:xfrm>
                <a:off x="1278"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5" name="Freeform 1167"/>
              <p:cNvSpPr>
                <a:spLocks noEditPoints="1"/>
              </p:cNvSpPr>
              <p:nvPr/>
            </p:nvSpPr>
            <p:spPr bwMode="auto">
              <a:xfrm>
                <a:off x="1272"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6" name="Freeform 1168"/>
              <p:cNvSpPr>
                <a:spLocks/>
              </p:cNvSpPr>
              <p:nvPr/>
            </p:nvSpPr>
            <p:spPr bwMode="auto">
              <a:xfrm>
                <a:off x="1258"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7" name="Freeform 1169"/>
              <p:cNvSpPr>
                <a:spLocks noEditPoints="1"/>
              </p:cNvSpPr>
              <p:nvPr/>
            </p:nvSpPr>
            <p:spPr bwMode="auto">
              <a:xfrm>
                <a:off x="1253"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8" name="Freeform 1170"/>
              <p:cNvSpPr>
                <a:spLocks/>
              </p:cNvSpPr>
              <p:nvPr/>
            </p:nvSpPr>
            <p:spPr bwMode="auto">
              <a:xfrm>
                <a:off x="1255"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9" name="Freeform 1171"/>
              <p:cNvSpPr>
                <a:spLocks noEditPoints="1"/>
              </p:cNvSpPr>
              <p:nvPr/>
            </p:nvSpPr>
            <p:spPr bwMode="auto">
              <a:xfrm>
                <a:off x="1250" y="803"/>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0" name="Freeform 1172"/>
              <p:cNvSpPr>
                <a:spLocks/>
              </p:cNvSpPr>
              <p:nvPr/>
            </p:nvSpPr>
            <p:spPr bwMode="auto">
              <a:xfrm>
                <a:off x="1589" y="10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1" name="Freeform 1173"/>
              <p:cNvSpPr>
                <a:spLocks noEditPoints="1"/>
              </p:cNvSpPr>
              <p:nvPr/>
            </p:nvSpPr>
            <p:spPr bwMode="auto">
              <a:xfrm>
                <a:off x="1584" y="10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2" name="Freeform 1174"/>
              <p:cNvSpPr>
                <a:spLocks/>
              </p:cNvSpPr>
              <p:nvPr/>
            </p:nvSpPr>
            <p:spPr bwMode="auto">
              <a:xfrm>
                <a:off x="1598"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3" name="Freeform 1175"/>
              <p:cNvSpPr>
                <a:spLocks noEditPoints="1"/>
              </p:cNvSpPr>
              <p:nvPr/>
            </p:nvSpPr>
            <p:spPr bwMode="auto">
              <a:xfrm>
                <a:off x="1593" y="10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4" name="Freeform 1176"/>
              <p:cNvSpPr>
                <a:spLocks/>
              </p:cNvSpPr>
              <p:nvPr/>
            </p:nvSpPr>
            <p:spPr bwMode="auto">
              <a:xfrm>
                <a:off x="1619" y="10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5" name="Freeform 1177"/>
              <p:cNvSpPr>
                <a:spLocks noEditPoints="1"/>
              </p:cNvSpPr>
              <p:nvPr/>
            </p:nvSpPr>
            <p:spPr bwMode="auto">
              <a:xfrm>
                <a:off x="1614" y="10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6" name="Freeform 1178"/>
              <p:cNvSpPr>
                <a:spLocks/>
              </p:cNvSpPr>
              <p:nvPr/>
            </p:nvSpPr>
            <p:spPr bwMode="auto">
              <a:xfrm>
                <a:off x="1683"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7" name="Freeform 1179"/>
              <p:cNvSpPr>
                <a:spLocks noEditPoints="1"/>
              </p:cNvSpPr>
              <p:nvPr/>
            </p:nvSpPr>
            <p:spPr bwMode="auto">
              <a:xfrm>
                <a:off x="1678"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8" name="Freeform 1180"/>
              <p:cNvSpPr>
                <a:spLocks/>
              </p:cNvSpPr>
              <p:nvPr/>
            </p:nvSpPr>
            <p:spPr bwMode="auto">
              <a:xfrm>
                <a:off x="1413" y="8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9" name="Freeform 1181"/>
              <p:cNvSpPr>
                <a:spLocks noEditPoints="1"/>
              </p:cNvSpPr>
              <p:nvPr/>
            </p:nvSpPr>
            <p:spPr bwMode="auto">
              <a:xfrm>
                <a:off x="1408" y="8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0" name="Freeform 1182"/>
              <p:cNvSpPr>
                <a:spLocks/>
              </p:cNvSpPr>
              <p:nvPr/>
            </p:nvSpPr>
            <p:spPr bwMode="auto">
              <a:xfrm>
                <a:off x="152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1" name="Freeform 1183"/>
              <p:cNvSpPr>
                <a:spLocks noEditPoints="1"/>
              </p:cNvSpPr>
              <p:nvPr/>
            </p:nvSpPr>
            <p:spPr bwMode="auto">
              <a:xfrm>
                <a:off x="1516" y="9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2" name="Freeform 1184"/>
              <p:cNvSpPr>
                <a:spLocks/>
              </p:cNvSpPr>
              <p:nvPr/>
            </p:nvSpPr>
            <p:spPr bwMode="auto">
              <a:xfrm>
                <a:off x="1420" y="8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3" name="Freeform 1185"/>
              <p:cNvSpPr>
                <a:spLocks noEditPoints="1"/>
              </p:cNvSpPr>
              <p:nvPr/>
            </p:nvSpPr>
            <p:spPr bwMode="auto">
              <a:xfrm>
                <a:off x="1415" y="8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4" name="Freeform 1186"/>
              <p:cNvSpPr>
                <a:spLocks/>
              </p:cNvSpPr>
              <p:nvPr/>
            </p:nvSpPr>
            <p:spPr bwMode="auto">
              <a:xfrm>
                <a:off x="14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5" name="Freeform 1187"/>
              <p:cNvSpPr>
                <a:spLocks noEditPoints="1"/>
              </p:cNvSpPr>
              <p:nvPr/>
            </p:nvSpPr>
            <p:spPr bwMode="auto">
              <a:xfrm>
                <a:off x="1404"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6" name="Freeform 1188"/>
              <p:cNvSpPr>
                <a:spLocks/>
              </p:cNvSpPr>
              <p:nvPr/>
            </p:nvSpPr>
            <p:spPr bwMode="auto">
              <a:xfrm>
                <a:off x="144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7" name="Freeform 1189"/>
              <p:cNvSpPr>
                <a:spLocks noEditPoints="1"/>
              </p:cNvSpPr>
              <p:nvPr/>
            </p:nvSpPr>
            <p:spPr bwMode="auto">
              <a:xfrm>
                <a:off x="1440"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8" name="Freeform 1190"/>
              <p:cNvSpPr>
                <a:spLocks/>
              </p:cNvSpPr>
              <p:nvPr/>
            </p:nvSpPr>
            <p:spPr bwMode="auto">
              <a:xfrm>
                <a:off x="1411" y="8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9" name="Freeform 1191"/>
              <p:cNvSpPr>
                <a:spLocks noEditPoints="1"/>
              </p:cNvSpPr>
              <p:nvPr/>
            </p:nvSpPr>
            <p:spPr bwMode="auto">
              <a:xfrm>
                <a:off x="1406"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0" name="Freeform 1192"/>
              <p:cNvSpPr>
                <a:spLocks/>
              </p:cNvSpPr>
              <p:nvPr/>
            </p:nvSpPr>
            <p:spPr bwMode="auto">
              <a:xfrm>
                <a:off x="1493" y="8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1" name="Freeform 1193"/>
              <p:cNvSpPr>
                <a:spLocks noEditPoints="1"/>
              </p:cNvSpPr>
              <p:nvPr/>
            </p:nvSpPr>
            <p:spPr bwMode="auto">
              <a:xfrm>
                <a:off x="1488" y="8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2" name="Freeform 1194"/>
              <p:cNvSpPr>
                <a:spLocks/>
              </p:cNvSpPr>
              <p:nvPr/>
            </p:nvSpPr>
            <p:spPr bwMode="auto">
              <a:xfrm>
                <a:off x="1418" y="7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3" name="Freeform 1195"/>
              <p:cNvSpPr>
                <a:spLocks noEditPoints="1"/>
              </p:cNvSpPr>
              <p:nvPr/>
            </p:nvSpPr>
            <p:spPr bwMode="auto">
              <a:xfrm>
                <a:off x="1413" y="7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4" name="Freeform 1196"/>
              <p:cNvSpPr>
                <a:spLocks/>
              </p:cNvSpPr>
              <p:nvPr/>
            </p:nvSpPr>
            <p:spPr bwMode="auto">
              <a:xfrm>
                <a:off x="1379" y="10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5" name="Freeform 1197"/>
              <p:cNvSpPr>
                <a:spLocks noEditPoints="1"/>
              </p:cNvSpPr>
              <p:nvPr/>
            </p:nvSpPr>
            <p:spPr bwMode="auto">
              <a:xfrm>
                <a:off x="1374" y="10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6" name="Freeform 1198"/>
              <p:cNvSpPr>
                <a:spLocks/>
              </p:cNvSpPr>
              <p:nvPr/>
            </p:nvSpPr>
            <p:spPr bwMode="auto">
              <a:xfrm>
                <a:off x="1086" y="4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7" name="Freeform 1199"/>
              <p:cNvSpPr>
                <a:spLocks noEditPoints="1"/>
              </p:cNvSpPr>
              <p:nvPr/>
            </p:nvSpPr>
            <p:spPr bwMode="auto">
              <a:xfrm>
                <a:off x="1082" y="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8" name="Freeform 1200"/>
              <p:cNvSpPr>
                <a:spLocks/>
              </p:cNvSpPr>
              <p:nvPr/>
            </p:nvSpPr>
            <p:spPr bwMode="auto">
              <a:xfrm>
                <a:off x="1265" y="9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9" name="Freeform 1201"/>
              <p:cNvSpPr>
                <a:spLocks noEditPoints="1"/>
              </p:cNvSpPr>
              <p:nvPr/>
            </p:nvSpPr>
            <p:spPr bwMode="auto">
              <a:xfrm>
                <a:off x="1260" y="9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0" name="Freeform 1202"/>
              <p:cNvSpPr>
                <a:spLocks/>
              </p:cNvSpPr>
              <p:nvPr/>
            </p:nvSpPr>
            <p:spPr bwMode="auto">
              <a:xfrm>
                <a:off x="1084" y="54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1" name="Freeform 1203"/>
              <p:cNvSpPr>
                <a:spLocks noEditPoints="1"/>
              </p:cNvSpPr>
              <p:nvPr/>
            </p:nvSpPr>
            <p:spPr bwMode="auto">
              <a:xfrm>
                <a:off x="1080" y="5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2" name="Freeform 1204"/>
              <p:cNvSpPr>
                <a:spLocks/>
              </p:cNvSpPr>
              <p:nvPr/>
            </p:nvSpPr>
            <p:spPr bwMode="auto">
              <a:xfrm>
                <a:off x="1388"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3" name="Freeform 1205"/>
              <p:cNvSpPr>
                <a:spLocks noEditPoints="1"/>
              </p:cNvSpPr>
              <p:nvPr/>
            </p:nvSpPr>
            <p:spPr bwMode="auto">
              <a:xfrm>
                <a:off x="1384" y="10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4" name="Freeform 1206"/>
              <p:cNvSpPr>
                <a:spLocks/>
              </p:cNvSpPr>
              <p:nvPr/>
            </p:nvSpPr>
            <p:spPr bwMode="auto">
              <a:xfrm>
                <a:off x="1017" y="58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5" name="Freeform 1207"/>
              <p:cNvSpPr>
                <a:spLocks noEditPoints="1"/>
              </p:cNvSpPr>
              <p:nvPr/>
            </p:nvSpPr>
            <p:spPr bwMode="auto">
              <a:xfrm>
                <a:off x="1012" y="579"/>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6" name="Freeform 1208"/>
              <p:cNvSpPr>
                <a:spLocks/>
              </p:cNvSpPr>
              <p:nvPr/>
            </p:nvSpPr>
            <p:spPr bwMode="auto">
              <a:xfrm>
                <a:off x="996" y="61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7" name="Freeform 1209"/>
              <p:cNvSpPr>
                <a:spLocks noEditPoints="1"/>
              </p:cNvSpPr>
              <p:nvPr/>
            </p:nvSpPr>
            <p:spPr bwMode="auto">
              <a:xfrm>
                <a:off x="991" y="6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8" name="Freeform 1210"/>
              <p:cNvSpPr>
                <a:spLocks/>
              </p:cNvSpPr>
              <p:nvPr/>
            </p:nvSpPr>
            <p:spPr bwMode="auto">
              <a:xfrm>
                <a:off x="1167" y="74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sp>
          <p:nvSpPr>
            <p:cNvPr id="14" name="Freeform 1212"/>
            <p:cNvSpPr>
              <a:spLocks noEditPoints="1"/>
            </p:cNvSpPr>
            <p:nvPr/>
          </p:nvSpPr>
          <p:spPr bwMode="auto">
            <a:xfrm>
              <a:off x="1846263" y="11811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 name="Freeform 1213"/>
            <p:cNvSpPr>
              <a:spLocks/>
            </p:cNvSpPr>
            <p:nvPr/>
          </p:nvSpPr>
          <p:spPr bwMode="auto">
            <a:xfrm>
              <a:off x="1800225" y="1128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 name="Freeform 1214"/>
            <p:cNvSpPr>
              <a:spLocks noEditPoints="1"/>
            </p:cNvSpPr>
            <p:nvPr/>
          </p:nvSpPr>
          <p:spPr bwMode="auto">
            <a:xfrm>
              <a:off x="1792288" y="1120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 name="Freeform 1215"/>
            <p:cNvSpPr>
              <a:spLocks/>
            </p:cNvSpPr>
            <p:nvPr/>
          </p:nvSpPr>
          <p:spPr bwMode="auto">
            <a:xfrm>
              <a:off x="1874838" y="10953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 name="Freeform 1216"/>
            <p:cNvSpPr>
              <a:spLocks noEditPoints="1"/>
            </p:cNvSpPr>
            <p:nvPr/>
          </p:nvSpPr>
          <p:spPr bwMode="auto">
            <a:xfrm>
              <a:off x="1866900" y="10874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 name="Freeform 1217"/>
            <p:cNvSpPr>
              <a:spLocks/>
            </p:cNvSpPr>
            <p:nvPr/>
          </p:nvSpPr>
          <p:spPr bwMode="auto">
            <a:xfrm>
              <a:off x="1849438" y="14589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 name="Freeform 1218"/>
            <p:cNvSpPr>
              <a:spLocks noEditPoints="1"/>
            </p:cNvSpPr>
            <p:nvPr/>
          </p:nvSpPr>
          <p:spPr bwMode="auto">
            <a:xfrm>
              <a:off x="1843088" y="1450975"/>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 name="Freeform 1219"/>
            <p:cNvSpPr>
              <a:spLocks/>
            </p:cNvSpPr>
            <p:nvPr/>
          </p:nvSpPr>
          <p:spPr bwMode="auto">
            <a:xfrm>
              <a:off x="1835150" y="1220788"/>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 name="Freeform 1220"/>
            <p:cNvSpPr>
              <a:spLocks noEditPoints="1"/>
            </p:cNvSpPr>
            <p:nvPr/>
          </p:nvSpPr>
          <p:spPr bwMode="auto">
            <a:xfrm>
              <a:off x="1828800" y="12128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 name="Freeform 1221"/>
            <p:cNvSpPr>
              <a:spLocks/>
            </p:cNvSpPr>
            <p:nvPr/>
          </p:nvSpPr>
          <p:spPr bwMode="auto">
            <a:xfrm>
              <a:off x="2170113" y="17907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 name="Freeform 1222"/>
            <p:cNvSpPr>
              <a:spLocks noEditPoints="1"/>
            </p:cNvSpPr>
            <p:nvPr/>
          </p:nvSpPr>
          <p:spPr bwMode="auto">
            <a:xfrm>
              <a:off x="2162175" y="17827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 name="Freeform 1223"/>
            <p:cNvSpPr>
              <a:spLocks/>
            </p:cNvSpPr>
            <p:nvPr/>
          </p:nvSpPr>
          <p:spPr bwMode="auto">
            <a:xfrm>
              <a:off x="1920875"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 name="Freeform 1224"/>
            <p:cNvSpPr>
              <a:spLocks noEditPoints="1"/>
            </p:cNvSpPr>
            <p:nvPr/>
          </p:nvSpPr>
          <p:spPr bwMode="auto">
            <a:xfrm>
              <a:off x="1912938" y="17780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7" name="Freeform 1225"/>
            <p:cNvSpPr>
              <a:spLocks/>
            </p:cNvSpPr>
            <p:nvPr/>
          </p:nvSpPr>
          <p:spPr bwMode="auto">
            <a:xfrm>
              <a:off x="2101850" y="18462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8" name="Freeform 1226"/>
            <p:cNvSpPr>
              <a:spLocks noEditPoints="1"/>
            </p:cNvSpPr>
            <p:nvPr/>
          </p:nvSpPr>
          <p:spPr bwMode="auto">
            <a:xfrm>
              <a:off x="2093913" y="18383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9" name="Freeform 1227"/>
            <p:cNvSpPr>
              <a:spLocks/>
            </p:cNvSpPr>
            <p:nvPr/>
          </p:nvSpPr>
          <p:spPr bwMode="auto">
            <a:xfrm>
              <a:off x="1865313" y="11049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0" name="Freeform 1228"/>
            <p:cNvSpPr>
              <a:spLocks noEditPoints="1"/>
            </p:cNvSpPr>
            <p:nvPr/>
          </p:nvSpPr>
          <p:spPr bwMode="auto">
            <a:xfrm>
              <a:off x="1857375" y="1096963"/>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1" name="Freeform 1229"/>
            <p:cNvSpPr>
              <a:spLocks/>
            </p:cNvSpPr>
            <p:nvPr/>
          </p:nvSpPr>
          <p:spPr bwMode="auto">
            <a:xfrm>
              <a:off x="2068513" y="172878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2" name="Freeform 1230"/>
            <p:cNvSpPr>
              <a:spLocks noEditPoints="1"/>
            </p:cNvSpPr>
            <p:nvPr/>
          </p:nvSpPr>
          <p:spPr bwMode="auto">
            <a:xfrm>
              <a:off x="2060575" y="1722438"/>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3" name="Freeform 1231"/>
            <p:cNvSpPr>
              <a:spLocks/>
            </p:cNvSpPr>
            <p:nvPr/>
          </p:nvSpPr>
          <p:spPr bwMode="auto">
            <a:xfrm>
              <a:off x="1701800" y="7032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4" name="Freeform 1232"/>
            <p:cNvSpPr>
              <a:spLocks noEditPoints="1"/>
            </p:cNvSpPr>
            <p:nvPr/>
          </p:nvSpPr>
          <p:spPr bwMode="auto">
            <a:xfrm>
              <a:off x="1693863" y="6953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5" name="Freeform 1233"/>
            <p:cNvSpPr>
              <a:spLocks/>
            </p:cNvSpPr>
            <p:nvPr/>
          </p:nvSpPr>
          <p:spPr bwMode="auto">
            <a:xfrm>
              <a:off x="2527300" y="16462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6" name="Freeform 1234"/>
            <p:cNvSpPr>
              <a:spLocks noEditPoints="1"/>
            </p:cNvSpPr>
            <p:nvPr/>
          </p:nvSpPr>
          <p:spPr bwMode="auto">
            <a:xfrm>
              <a:off x="2519363" y="163830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7" name="Freeform 1235"/>
            <p:cNvSpPr>
              <a:spLocks/>
            </p:cNvSpPr>
            <p:nvPr/>
          </p:nvSpPr>
          <p:spPr bwMode="auto">
            <a:xfrm>
              <a:off x="2608263" y="1720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8" name="Freeform 1236"/>
            <p:cNvSpPr>
              <a:spLocks noEditPoints="1"/>
            </p:cNvSpPr>
            <p:nvPr/>
          </p:nvSpPr>
          <p:spPr bwMode="auto">
            <a:xfrm>
              <a:off x="2600325" y="17129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39" name="Freeform 1237"/>
            <p:cNvSpPr>
              <a:spLocks/>
            </p:cNvSpPr>
            <p:nvPr/>
          </p:nvSpPr>
          <p:spPr bwMode="auto">
            <a:xfrm>
              <a:off x="2532063" y="1679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0" name="Freeform 1238"/>
            <p:cNvSpPr>
              <a:spLocks noEditPoints="1"/>
            </p:cNvSpPr>
            <p:nvPr/>
          </p:nvSpPr>
          <p:spPr bwMode="auto">
            <a:xfrm>
              <a:off x="2524125" y="167163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1" name="Freeform 1239"/>
            <p:cNvSpPr>
              <a:spLocks/>
            </p:cNvSpPr>
            <p:nvPr/>
          </p:nvSpPr>
          <p:spPr bwMode="auto">
            <a:xfrm>
              <a:off x="2379663" y="1477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2" name="Freeform 1240"/>
            <p:cNvSpPr>
              <a:spLocks noEditPoints="1"/>
            </p:cNvSpPr>
            <p:nvPr/>
          </p:nvSpPr>
          <p:spPr bwMode="auto">
            <a:xfrm>
              <a:off x="2371725" y="14700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3" name="Freeform 1241"/>
            <p:cNvSpPr>
              <a:spLocks/>
            </p:cNvSpPr>
            <p:nvPr/>
          </p:nvSpPr>
          <p:spPr bwMode="auto">
            <a:xfrm>
              <a:off x="1997075" y="1155700"/>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4" name="Freeform 1242"/>
            <p:cNvSpPr>
              <a:spLocks noEditPoints="1"/>
            </p:cNvSpPr>
            <p:nvPr/>
          </p:nvSpPr>
          <p:spPr bwMode="auto">
            <a:xfrm>
              <a:off x="1989138" y="11477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5" name="Freeform 1243"/>
            <p:cNvSpPr>
              <a:spLocks/>
            </p:cNvSpPr>
            <p:nvPr/>
          </p:nvSpPr>
          <p:spPr bwMode="auto">
            <a:xfrm>
              <a:off x="2198688" y="11938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6" name="Freeform 1244"/>
            <p:cNvSpPr>
              <a:spLocks noEditPoints="1"/>
            </p:cNvSpPr>
            <p:nvPr/>
          </p:nvSpPr>
          <p:spPr bwMode="auto">
            <a:xfrm>
              <a:off x="2190750" y="11858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7" name="Freeform 1245"/>
            <p:cNvSpPr>
              <a:spLocks/>
            </p:cNvSpPr>
            <p:nvPr/>
          </p:nvSpPr>
          <p:spPr bwMode="auto">
            <a:xfrm>
              <a:off x="2990850" y="26447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8" name="Freeform 1246"/>
            <p:cNvSpPr>
              <a:spLocks noEditPoints="1"/>
            </p:cNvSpPr>
            <p:nvPr/>
          </p:nvSpPr>
          <p:spPr bwMode="auto">
            <a:xfrm>
              <a:off x="2982913" y="26368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49" name="Freeform 1247"/>
            <p:cNvSpPr>
              <a:spLocks/>
            </p:cNvSpPr>
            <p:nvPr/>
          </p:nvSpPr>
          <p:spPr bwMode="auto">
            <a:xfrm>
              <a:off x="2463800" y="15065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0" name="Freeform 1248"/>
            <p:cNvSpPr>
              <a:spLocks noEditPoints="1"/>
            </p:cNvSpPr>
            <p:nvPr/>
          </p:nvSpPr>
          <p:spPr bwMode="auto">
            <a:xfrm>
              <a:off x="2457450" y="14986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1" name="Freeform 1249"/>
            <p:cNvSpPr>
              <a:spLocks/>
            </p:cNvSpPr>
            <p:nvPr/>
          </p:nvSpPr>
          <p:spPr bwMode="auto">
            <a:xfrm>
              <a:off x="3040063" y="18240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2" name="Freeform 1250"/>
            <p:cNvSpPr>
              <a:spLocks noEditPoints="1"/>
            </p:cNvSpPr>
            <p:nvPr/>
          </p:nvSpPr>
          <p:spPr bwMode="auto">
            <a:xfrm>
              <a:off x="3032125" y="18161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3" name="Freeform 1251"/>
            <p:cNvSpPr>
              <a:spLocks/>
            </p:cNvSpPr>
            <p:nvPr/>
          </p:nvSpPr>
          <p:spPr bwMode="auto">
            <a:xfrm>
              <a:off x="3086100"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4" name="Freeform 1252"/>
            <p:cNvSpPr>
              <a:spLocks noEditPoints="1"/>
            </p:cNvSpPr>
            <p:nvPr/>
          </p:nvSpPr>
          <p:spPr bwMode="auto">
            <a:xfrm>
              <a:off x="3079750" y="2155825"/>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5" name="Freeform 1253"/>
            <p:cNvSpPr>
              <a:spLocks/>
            </p:cNvSpPr>
            <p:nvPr/>
          </p:nvSpPr>
          <p:spPr bwMode="auto">
            <a:xfrm>
              <a:off x="2463800"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6" name="Freeform 1254"/>
            <p:cNvSpPr>
              <a:spLocks noEditPoints="1"/>
            </p:cNvSpPr>
            <p:nvPr/>
          </p:nvSpPr>
          <p:spPr bwMode="auto">
            <a:xfrm>
              <a:off x="2455863" y="17780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7" name="Freeform 1255"/>
            <p:cNvSpPr>
              <a:spLocks/>
            </p:cNvSpPr>
            <p:nvPr/>
          </p:nvSpPr>
          <p:spPr bwMode="auto">
            <a:xfrm>
              <a:off x="2381250" y="1692275"/>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8" name="Freeform 1256"/>
            <p:cNvSpPr>
              <a:spLocks noEditPoints="1"/>
            </p:cNvSpPr>
            <p:nvPr/>
          </p:nvSpPr>
          <p:spPr bwMode="auto">
            <a:xfrm>
              <a:off x="2373313" y="16843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59" name="Freeform 1257"/>
            <p:cNvSpPr>
              <a:spLocks/>
            </p:cNvSpPr>
            <p:nvPr/>
          </p:nvSpPr>
          <p:spPr bwMode="auto">
            <a:xfrm>
              <a:off x="2468563"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0" name="Freeform 1258"/>
            <p:cNvSpPr>
              <a:spLocks noEditPoints="1"/>
            </p:cNvSpPr>
            <p:nvPr/>
          </p:nvSpPr>
          <p:spPr bwMode="auto">
            <a:xfrm>
              <a:off x="2460625" y="15128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1" name="Freeform 1259"/>
            <p:cNvSpPr>
              <a:spLocks/>
            </p:cNvSpPr>
            <p:nvPr/>
          </p:nvSpPr>
          <p:spPr bwMode="auto">
            <a:xfrm>
              <a:off x="3200400" y="28590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2" name="Freeform 1260"/>
            <p:cNvSpPr>
              <a:spLocks noEditPoints="1"/>
            </p:cNvSpPr>
            <p:nvPr/>
          </p:nvSpPr>
          <p:spPr bwMode="auto">
            <a:xfrm>
              <a:off x="3194050" y="285115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3" name="Freeform 1261"/>
            <p:cNvSpPr>
              <a:spLocks/>
            </p:cNvSpPr>
            <p:nvPr/>
          </p:nvSpPr>
          <p:spPr bwMode="auto">
            <a:xfrm>
              <a:off x="3127375" y="27384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4" name="Freeform 1262"/>
            <p:cNvSpPr>
              <a:spLocks noEditPoints="1"/>
            </p:cNvSpPr>
            <p:nvPr/>
          </p:nvSpPr>
          <p:spPr bwMode="auto">
            <a:xfrm>
              <a:off x="3121025" y="27305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5" name="Freeform 1263"/>
            <p:cNvSpPr>
              <a:spLocks/>
            </p:cNvSpPr>
            <p:nvPr/>
          </p:nvSpPr>
          <p:spPr bwMode="auto">
            <a:xfrm>
              <a:off x="3233738" y="24622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6" name="Freeform 1264"/>
            <p:cNvSpPr>
              <a:spLocks noEditPoints="1"/>
            </p:cNvSpPr>
            <p:nvPr/>
          </p:nvSpPr>
          <p:spPr bwMode="auto">
            <a:xfrm>
              <a:off x="3225800" y="2454275"/>
              <a:ext cx="187325"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7" name="Freeform 1265"/>
            <p:cNvSpPr>
              <a:spLocks/>
            </p:cNvSpPr>
            <p:nvPr/>
          </p:nvSpPr>
          <p:spPr bwMode="auto">
            <a:xfrm>
              <a:off x="2570163" y="13620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8" name="Freeform 1266"/>
            <p:cNvSpPr>
              <a:spLocks noEditPoints="1"/>
            </p:cNvSpPr>
            <p:nvPr/>
          </p:nvSpPr>
          <p:spPr bwMode="auto">
            <a:xfrm>
              <a:off x="2562225" y="1354138"/>
              <a:ext cx="187325"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69" name="Freeform 1267"/>
            <p:cNvSpPr>
              <a:spLocks/>
            </p:cNvSpPr>
            <p:nvPr/>
          </p:nvSpPr>
          <p:spPr bwMode="auto">
            <a:xfrm>
              <a:off x="2547938" y="1309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0" name="Freeform 1268"/>
            <p:cNvSpPr>
              <a:spLocks noEditPoints="1"/>
            </p:cNvSpPr>
            <p:nvPr/>
          </p:nvSpPr>
          <p:spPr bwMode="auto">
            <a:xfrm>
              <a:off x="2540000" y="13017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1" name="Freeform 1269"/>
            <p:cNvSpPr>
              <a:spLocks/>
            </p:cNvSpPr>
            <p:nvPr/>
          </p:nvSpPr>
          <p:spPr bwMode="auto">
            <a:xfrm>
              <a:off x="2738438" y="19637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2" name="Freeform 1270"/>
            <p:cNvSpPr>
              <a:spLocks noEditPoints="1"/>
            </p:cNvSpPr>
            <p:nvPr/>
          </p:nvSpPr>
          <p:spPr bwMode="auto">
            <a:xfrm>
              <a:off x="2732088" y="1955800"/>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3" name="Freeform 1271"/>
            <p:cNvSpPr>
              <a:spLocks/>
            </p:cNvSpPr>
            <p:nvPr/>
          </p:nvSpPr>
          <p:spPr bwMode="auto">
            <a:xfrm>
              <a:off x="2473325"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4" name="Freeform 1272"/>
            <p:cNvSpPr>
              <a:spLocks noEditPoints="1"/>
            </p:cNvSpPr>
            <p:nvPr/>
          </p:nvSpPr>
          <p:spPr bwMode="auto">
            <a:xfrm>
              <a:off x="2465388" y="1479550"/>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5" name="Freeform 1273"/>
            <p:cNvSpPr>
              <a:spLocks/>
            </p:cNvSpPr>
            <p:nvPr/>
          </p:nvSpPr>
          <p:spPr bwMode="auto">
            <a:xfrm>
              <a:off x="25161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6" name="Freeform 1274"/>
            <p:cNvSpPr>
              <a:spLocks noEditPoints="1"/>
            </p:cNvSpPr>
            <p:nvPr/>
          </p:nvSpPr>
          <p:spPr bwMode="auto">
            <a:xfrm>
              <a:off x="2508250" y="147955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7" name="Freeform 1275"/>
            <p:cNvSpPr>
              <a:spLocks/>
            </p:cNvSpPr>
            <p:nvPr/>
          </p:nvSpPr>
          <p:spPr bwMode="auto">
            <a:xfrm>
              <a:off x="3025775" y="1785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8" name="Freeform 1276"/>
            <p:cNvSpPr>
              <a:spLocks noEditPoints="1"/>
            </p:cNvSpPr>
            <p:nvPr/>
          </p:nvSpPr>
          <p:spPr bwMode="auto">
            <a:xfrm>
              <a:off x="3017838" y="1778000"/>
              <a:ext cx="184150"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79" name="Freeform 1277"/>
            <p:cNvSpPr>
              <a:spLocks/>
            </p:cNvSpPr>
            <p:nvPr/>
          </p:nvSpPr>
          <p:spPr bwMode="auto">
            <a:xfrm>
              <a:off x="3019425" y="19161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0" name="Freeform 1278"/>
            <p:cNvSpPr>
              <a:spLocks noEditPoints="1"/>
            </p:cNvSpPr>
            <p:nvPr/>
          </p:nvSpPr>
          <p:spPr bwMode="auto">
            <a:xfrm>
              <a:off x="3011488" y="19097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1" name="Freeform 1279"/>
            <p:cNvSpPr>
              <a:spLocks/>
            </p:cNvSpPr>
            <p:nvPr/>
          </p:nvSpPr>
          <p:spPr bwMode="auto">
            <a:xfrm>
              <a:off x="2025650" y="11001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2" name="Freeform 1280"/>
            <p:cNvSpPr>
              <a:spLocks noEditPoints="1"/>
            </p:cNvSpPr>
            <p:nvPr/>
          </p:nvSpPr>
          <p:spPr bwMode="auto">
            <a:xfrm>
              <a:off x="2017713" y="1092200"/>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3" name="Freeform 1281"/>
            <p:cNvSpPr>
              <a:spLocks/>
            </p:cNvSpPr>
            <p:nvPr/>
          </p:nvSpPr>
          <p:spPr bwMode="auto">
            <a:xfrm>
              <a:off x="2633663" y="24431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4" name="Freeform 1282"/>
            <p:cNvSpPr>
              <a:spLocks noEditPoints="1"/>
            </p:cNvSpPr>
            <p:nvPr/>
          </p:nvSpPr>
          <p:spPr bwMode="auto">
            <a:xfrm>
              <a:off x="2625725" y="24368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5" name="Freeform 1283"/>
            <p:cNvSpPr>
              <a:spLocks/>
            </p:cNvSpPr>
            <p:nvPr/>
          </p:nvSpPr>
          <p:spPr bwMode="auto">
            <a:xfrm>
              <a:off x="2324100" y="21447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6" name="Freeform 1284"/>
            <p:cNvSpPr>
              <a:spLocks noEditPoints="1"/>
            </p:cNvSpPr>
            <p:nvPr/>
          </p:nvSpPr>
          <p:spPr bwMode="auto">
            <a:xfrm>
              <a:off x="2316163" y="2136775"/>
              <a:ext cx="185738"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7" name="Freeform 1285"/>
            <p:cNvSpPr>
              <a:spLocks/>
            </p:cNvSpPr>
            <p:nvPr/>
          </p:nvSpPr>
          <p:spPr bwMode="auto">
            <a:xfrm>
              <a:off x="2774950" y="19589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8" name="Freeform 1286"/>
            <p:cNvSpPr>
              <a:spLocks noEditPoints="1"/>
            </p:cNvSpPr>
            <p:nvPr/>
          </p:nvSpPr>
          <p:spPr bwMode="auto">
            <a:xfrm>
              <a:off x="2767013" y="19510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89" name="Freeform 1287"/>
            <p:cNvSpPr>
              <a:spLocks/>
            </p:cNvSpPr>
            <p:nvPr/>
          </p:nvSpPr>
          <p:spPr bwMode="auto">
            <a:xfrm>
              <a:off x="2400300" y="1658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0" name="Freeform 1288"/>
            <p:cNvSpPr>
              <a:spLocks noEditPoints="1"/>
            </p:cNvSpPr>
            <p:nvPr/>
          </p:nvSpPr>
          <p:spPr bwMode="auto">
            <a:xfrm>
              <a:off x="2392363" y="165258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1" name="Freeform 1289"/>
            <p:cNvSpPr>
              <a:spLocks/>
            </p:cNvSpPr>
            <p:nvPr/>
          </p:nvSpPr>
          <p:spPr bwMode="auto">
            <a:xfrm>
              <a:off x="1787525" y="6985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2" name="Freeform 1290"/>
            <p:cNvSpPr>
              <a:spLocks noEditPoints="1"/>
            </p:cNvSpPr>
            <p:nvPr/>
          </p:nvSpPr>
          <p:spPr bwMode="auto">
            <a:xfrm>
              <a:off x="1779588" y="690563"/>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3" name="Freeform 1291"/>
            <p:cNvSpPr>
              <a:spLocks/>
            </p:cNvSpPr>
            <p:nvPr/>
          </p:nvSpPr>
          <p:spPr bwMode="auto">
            <a:xfrm>
              <a:off x="3017838" y="24114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4" name="Freeform 1292"/>
            <p:cNvSpPr>
              <a:spLocks noEditPoints="1"/>
            </p:cNvSpPr>
            <p:nvPr/>
          </p:nvSpPr>
          <p:spPr bwMode="auto">
            <a:xfrm>
              <a:off x="3009900" y="24034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5" name="Freeform 1293"/>
            <p:cNvSpPr>
              <a:spLocks/>
            </p:cNvSpPr>
            <p:nvPr/>
          </p:nvSpPr>
          <p:spPr bwMode="auto">
            <a:xfrm>
              <a:off x="3017838" y="26114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6" name="Freeform 1294"/>
            <p:cNvSpPr>
              <a:spLocks noEditPoints="1"/>
            </p:cNvSpPr>
            <p:nvPr/>
          </p:nvSpPr>
          <p:spPr bwMode="auto">
            <a:xfrm>
              <a:off x="3009900" y="26035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7" name="Freeform 1295"/>
            <p:cNvSpPr>
              <a:spLocks/>
            </p:cNvSpPr>
            <p:nvPr/>
          </p:nvSpPr>
          <p:spPr bwMode="auto">
            <a:xfrm>
              <a:off x="2878138" y="2587625"/>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8" name="Freeform 1296"/>
            <p:cNvSpPr>
              <a:spLocks noEditPoints="1"/>
            </p:cNvSpPr>
            <p:nvPr/>
          </p:nvSpPr>
          <p:spPr bwMode="auto">
            <a:xfrm>
              <a:off x="2870200" y="25812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99" name="Freeform 1297"/>
            <p:cNvSpPr>
              <a:spLocks/>
            </p:cNvSpPr>
            <p:nvPr/>
          </p:nvSpPr>
          <p:spPr bwMode="auto">
            <a:xfrm>
              <a:off x="2814638"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0" name="Freeform 1298"/>
            <p:cNvSpPr>
              <a:spLocks noEditPoints="1"/>
            </p:cNvSpPr>
            <p:nvPr/>
          </p:nvSpPr>
          <p:spPr bwMode="auto">
            <a:xfrm>
              <a:off x="2806700" y="2155825"/>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1" name="Freeform 1299"/>
            <p:cNvSpPr>
              <a:spLocks/>
            </p:cNvSpPr>
            <p:nvPr/>
          </p:nvSpPr>
          <p:spPr bwMode="auto">
            <a:xfrm>
              <a:off x="2847975" y="24765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2" name="Freeform 1300"/>
            <p:cNvSpPr>
              <a:spLocks noEditPoints="1"/>
            </p:cNvSpPr>
            <p:nvPr/>
          </p:nvSpPr>
          <p:spPr bwMode="auto">
            <a:xfrm>
              <a:off x="2840038" y="24685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3" name="Freeform 1301"/>
            <p:cNvSpPr>
              <a:spLocks/>
            </p:cNvSpPr>
            <p:nvPr/>
          </p:nvSpPr>
          <p:spPr bwMode="auto">
            <a:xfrm>
              <a:off x="2519363" y="19859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4" name="Freeform 1302"/>
            <p:cNvSpPr>
              <a:spLocks noEditPoints="1"/>
            </p:cNvSpPr>
            <p:nvPr/>
          </p:nvSpPr>
          <p:spPr bwMode="auto">
            <a:xfrm>
              <a:off x="2511425" y="1978025"/>
              <a:ext cx="185738" cy="184150"/>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5" name="Freeform 1303"/>
            <p:cNvSpPr>
              <a:spLocks/>
            </p:cNvSpPr>
            <p:nvPr/>
          </p:nvSpPr>
          <p:spPr bwMode="auto">
            <a:xfrm>
              <a:off x="2655888" y="19351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6" name="Freeform 1304"/>
            <p:cNvSpPr>
              <a:spLocks noEditPoints="1"/>
            </p:cNvSpPr>
            <p:nvPr/>
          </p:nvSpPr>
          <p:spPr bwMode="auto">
            <a:xfrm>
              <a:off x="2647950" y="1927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7" name="Freeform 1305"/>
            <p:cNvSpPr>
              <a:spLocks/>
            </p:cNvSpPr>
            <p:nvPr/>
          </p:nvSpPr>
          <p:spPr bwMode="auto">
            <a:xfrm>
              <a:off x="2555875" y="18938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8" name="Freeform 1306"/>
            <p:cNvSpPr>
              <a:spLocks noEditPoints="1"/>
            </p:cNvSpPr>
            <p:nvPr/>
          </p:nvSpPr>
          <p:spPr bwMode="auto">
            <a:xfrm>
              <a:off x="2547938" y="18859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09" name="Freeform 1307"/>
            <p:cNvSpPr>
              <a:spLocks/>
            </p:cNvSpPr>
            <p:nvPr/>
          </p:nvSpPr>
          <p:spPr bwMode="auto">
            <a:xfrm>
              <a:off x="2651125" y="17383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0" name="Freeform 1308"/>
            <p:cNvSpPr>
              <a:spLocks noEditPoints="1"/>
            </p:cNvSpPr>
            <p:nvPr/>
          </p:nvSpPr>
          <p:spPr bwMode="auto">
            <a:xfrm>
              <a:off x="2644775" y="17319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1" name="Freeform 1309"/>
            <p:cNvSpPr>
              <a:spLocks/>
            </p:cNvSpPr>
            <p:nvPr/>
          </p:nvSpPr>
          <p:spPr bwMode="auto">
            <a:xfrm>
              <a:off x="2671763" y="204311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2" name="Freeform 1310"/>
            <p:cNvSpPr>
              <a:spLocks noEditPoints="1"/>
            </p:cNvSpPr>
            <p:nvPr/>
          </p:nvSpPr>
          <p:spPr bwMode="auto">
            <a:xfrm>
              <a:off x="2663825" y="20351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 name="Freeform 1311"/>
            <p:cNvSpPr>
              <a:spLocks/>
            </p:cNvSpPr>
            <p:nvPr/>
          </p:nvSpPr>
          <p:spPr bwMode="auto">
            <a:xfrm>
              <a:off x="2946400" y="26019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 name="Freeform 1312"/>
            <p:cNvSpPr>
              <a:spLocks noEditPoints="1"/>
            </p:cNvSpPr>
            <p:nvPr/>
          </p:nvSpPr>
          <p:spPr bwMode="auto">
            <a:xfrm>
              <a:off x="2938463" y="25955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 name="Freeform 1313"/>
            <p:cNvSpPr>
              <a:spLocks/>
            </p:cNvSpPr>
            <p:nvPr/>
          </p:nvSpPr>
          <p:spPr bwMode="auto">
            <a:xfrm>
              <a:off x="2540000" y="16875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 name="Freeform 1314"/>
            <p:cNvSpPr>
              <a:spLocks noEditPoints="1"/>
            </p:cNvSpPr>
            <p:nvPr/>
          </p:nvSpPr>
          <p:spPr bwMode="auto">
            <a:xfrm>
              <a:off x="2532063" y="167957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 name="Freeform 1315"/>
            <p:cNvSpPr>
              <a:spLocks/>
            </p:cNvSpPr>
            <p:nvPr/>
          </p:nvSpPr>
          <p:spPr bwMode="auto">
            <a:xfrm>
              <a:off x="2968625" y="21780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 name="Freeform 1316"/>
            <p:cNvSpPr>
              <a:spLocks noEditPoints="1"/>
            </p:cNvSpPr>
            <p:nvPr/>
          </p:nvSpPr>
          <p:spPr bwMode="auto">
            <a:xfrm>
              <a:off x="2960688" y="21701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 name="Freeform 1317"/>
            <p:cNvSpPr>
              <a:spLocks/>
            </p:cNvSpPr>
            <p:nvPr/>
          </p:nvSpPr>
          <p:spPr bwMode="auto">
            <a:xfrm>
              <a:off x="2976563" y="20939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 name="Freeform 1318"/>
            <p:cNvSpPr>
              <a:spLocks noEditPoints="1"/>
            </p:cNvSpPr>
            <p:nvPr/>
          </p:nvSpPr>
          <p:spPr bwMode="auto">
            <a:xfrm>
              <a:off x="2968625" y="2085975"/>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 name="Freeform 1319"/>
            <p:cNvSpPr>
              <a:spLocks/>
            </p:cNvSpPr>
            <p:nvPr/>
          </p:nvSpPr>
          <p:spPr bwMode="auto">
            <a:xfrm>
              <a:off x="2990850" y="22764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 name="Freeform 1320"/>
            <p:cNvSpPr>
              <a:spLocks noEditPoints="1"/>
            </p:cNvSpPr>
            <p:nvPr/>
          </p:nvSpPr>
          <p:spPr bwMode="auto">
            <a:xfrm>
              <a:off x="2982913" y="22685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 name="Freeform 1321"/>
            <p:cNvSpPr>
              <a:spLocks/>
            </p:cNvSpPr>
            <p:nvPr/>
          </p:nvSpPr>
          <p:spPr bwMode="auto">
            <a:xfrm>
              <a:off x="2662238" y="19351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 name="Freeform 1322"/>
            <p:cNvSpPr>
              <a:spLocks noEditPoints="1"/>
            </p:cNvSpPr>
            <p:nvPr/>
          </p:nvSpPr>
          <p:spPr bwMode="auto">
            <a:xfrm>
              <a:off x="2655888" y="19272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 name="Freeform 1323"/>
            <p:cNvSpPr>
              <a:spLocks/>
            </p:cNvSpPr>
            <p:nvPr/>
          </p:nvSpPr>
          <p:spPr bwMode="auto">
            <a:xfrm>
              <a:off x="2930525" y="2270125"/>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 name="Freeform 1324"/>
            <p:cNvSpPr>
              <a:spLocks noEditPoints="1"/>
            </p:cNvSpPr>
            <p:nvPr/>
          </p:nvSpPr>
          <p:spPr bwMode="auto">
            <a:xfrm>
              <a:off x="2922588" y="22637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 name="Freeform 1325"/>
            <p:cNvSpPr>
              <a:spLocks/>
            </p:cNvSpPr>
            <p:nvPr/>
          </p:nvSpPr>
          <p:spPr bwMode="auto">
            <a:xfrm>
              <a:off x="3094038" y="2452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 name="Freeform 1326"/>
            <p:cNvSpPr>
              <a:spLocks noEditPoints="1"/>
            </p:cNvSpPr>
            <p:nvPr/>
          </p:nvSpPr>
          <p:spPr bwMode="auto">
            <a:xfrm>
              <a:off x="3086100" y="24447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11" name="Gruppo 1870"/>
          <p:cNvGrpSpPr/>
          <p:nvPr/>
        </p:nvGrpSpPr>
        <p:grpSpPr>
          <a:xfrm>
            <a:off x="1941513" y="1624988"/>
            <a:ext cx="3602038" cy="3800475"/>
            <a:chOff x="1941513" y="1090613"/>
            <a:chExt cx="3602038" cy="3800475"/>
          </a:xfrm>
        </p:grpSpPr>
        <p:grpSp>
          <p:nvGrpSpPr>
            <p:cNvPr id="12" name="Group 407"/>
            <p:cNvGrpSpPr>
              <a:grpSpLocks/>
            </p:cNvGrpSpPr>
            <p:nvPr/>
          </p:nvGrpSpPr>
          <p:grpSpPr bwMode="auto">
            <a:xfrm>
              <a:off x="1941513" y="1090613"/>
              <a:ext cx="3032125" cy="3800475"/>
              <a:chOff x="1223" y="687"/>
              <a:chExt cx="1910" cy="2394"/>
            </a:xfrm>
          </p:grpSpPr>
          <p:sp>
            <p:nvSpPr>
              <p:cNvPr id="2414" name="Freeform 207"/>
              <p:cNvSpPr>
                <a:spLocks noEditPoints="1"/>
              </p:cNvSpPr>
              <p:nvPr/>
            </p:nvSpPr>
            <p:spPr bwMode="auto">
              <a:xfrm>
                <a:off x="1729" y="91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5" name="Freeform 208"/>
              <p:cNvSpPr>
                <a:spLocks/>
              </p:cNvSpPr>
              <p:nvPr/>
            </p:nvSpPr>
            <p:spPr bwMode="auto">
              <a:xfrm>
                <a:off x="1567"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6" name="Freeform 209"/>
              <p:cNvSpPr>
                <a:spLocks noEditPoints="1"/>
              </p:cNvSpPr>
              <p:nvPr/>
            </p:nvSpPr>
            <p:spPr bwMode="auto">
              <a:xfrm>
                <a:off x="1562" y="8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7" name="Freeform 210"/>
              <p:cNvSpPr>
                <a:spLocks/>
              </p:cNvSpPr>
              <p:nvPr/>
            </p:nvSpPr>
            <p:spPr bwMode="auto">
              <a:xfrm>
                <a:off x="1532" y="8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8" name="Freeform 211"/>
              <p:cNvSpPr>
                <a:spLocks noEditPoints="1"/>
              </p:cNvSpPr>
              <p:nvPr/>
            </p:nvSpPr>
            <p:spPr bwMode="auto">
              <a:xfrm>
                <a:off x="1528" y="83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9" name="Freeform 212"/>
              <p:cNvSpPr>
                <a:spLocks/>
              </p:cNvSpPr>
              <p:nvPr/>
            </p:nvSpPr>
            <p:spPr bwMode="auto">
              <a:xfrm>
                <a:off x="1559" y="8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0" name="Freeform 213"/>
              <p:cNvSpPr>
                <a:spLocks noEditPoints="1"/>
              </p:cNvSpPr>
              <p:nvPr/>
            </p:nvSpPr>
            <p:spPr bwMode="auto">
              <a:xfrm>
                <a:off x="1554" y="8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1" name="Freeform 214"/>
              <p:cNvSpPr>
                <a:spLocks/>
              </p:cNvSpPr>
              <p:nvPr/>
            </p:nvSpPr>
            <p:spPr bwMode="auto">
              <a:xfrm>
                <a:off x="1481" y="100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2" name="Freeform 215"/>
              <p:cNvSpPr>
                <a:spLocks noEditPoints="1"/>
              </p:cNvSpPr>
              <p:nvPr/>
            </p:nvSpPr>
            <p:spPr bwMode="auto">
              <a:xfrm>
                <a:off x="1476" y="100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3" name="Freeform 216"/>
              <p:cNvSpPr>
                <a:spLocks/>
              </p:cNvSpPr>
              <p:nvPr/>
            </p:nvSpPr>
            <p:spPr bwMode="auto">
              <a:xfrm>
                <a:off x="1409" y="97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4" name="Freeform 217"/>
              <p:cNvSpPr>
                <a:spLocks noEditPoints="1"/>
              </p:cNvSpPr>
              <p:nvPr/>
            </p:nvSpPr>
            <p:spPr bwMode="auto">
              <a:xfrm>
                <a:off x="1404" y="974"/>
                <a:ext cx="116"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5" name="Freeform 218"/>
              <p:cNvSpPr>
                <a:spLocks/>
              </p:cNvSpPr>
              <p:nvPr/>
            </p:nvSpPr>
            <p:spPr bwMode="auto">
              <a:xfrm>
                <a:off x="1650" y="1026"/>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6" name="Freeform 219"/>
              <p:cNvSpPr>
                <a:spLocks noEditPoints="1"/>
              </p:cNvSpPr>
              <p:nvPr/>
            </p:nvSpPr>
            <p:spPr bwMode="auto">
              <a:xfrm>
                <a:off x="1645" y="1021"/>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7" name="Freeform 220"/>
              <p:cNvSpPr>
                <a:spLocks/>
              </p:cNvSpPr>
              <p:nvPr/>
            </p:nvSpPr>
            <p:spPr bwMode="auto">
              <a:xfrm>
                <a:off x="1607" y="87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8" name="Freeform 221"/>
              <p:cNvSpPr>
                <a:spLocks noEditPoints="1"/>
              </p:cNvSpPr>
              <p:nvPr/>
            </p:nvSpPr>
            <p:spPr bwMode="auto">
              <a:xfrm>
                <a:off x="1602" y="87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29" name="Freeform 222"/>
              <p:cNvSpPr>
                <a:spLocks/>
              </p:cNvSpPr>
              <p:nvPr/>
            </p:nvSpPr>
            <p:spPr bwMode="auto">
              <a:xfrm>
                <a:off x="1592" y="107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0" name="Freeform 223"/>
              <p:cNvSpPr>
                <a:spLocks noEditPoints="1"/>
              </p:cNvSpPr>
              <p:nvPr/>
            </p:nvSpPr>
            <p:spPr bwMode="auto">
              <a:xfrm>
                <a:off x="1587" y="106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1" name="Freeform 224"/>
              <p:cNvSpPr>
                <a:spLocks/>
              </p:cNvSpPr>
              <p:nvPr/>
            </p:nvSpPr>
            <p:spPr bwMode="auto">
              <a:xfrm>
                <a:off x="1596" y="11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2" name="Freeform 225"/>
              <p:cNvSpPr>
                <a:spLocks noEditPoints="1"/>
              </p:cNvSpPr>
              <p:nvPr/>
            </p:nvSpPr>
            <p:spPr bwMode="auto">
              <a:xfrm>
                <a:off x="1591" y="112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3" name="Freeform 226"/>
              <p:cNvSpPr>
                <a:spLocks/>
              </p:cNvSpPr>
              <p:nvPr/>
            </p:nvSpPr>
            <p:spPr bwMode="auto">
              <a:xfrm>
                <a:off x="1528" y="10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4" name="Freeform 227"/>
              <p:cNvSpPr>
                <a:spLocks noEditPoints="1"/>
              </p:cNvSpPr>
              <p:nvPr/>
            </p:nvSpPr>
            <p:spPr bwMode="auto">
              <a:xfrm>
                <a:off x="1523" y="108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5" name="Freeform 228"/>
              <p:cNvSpPr>
                <a:spLocks/>
              </p:cNvSpPr>
              <p:nvPr/>
            </p:nvSpPr>
            <p:spPr bwMode="auto">
              <a:xfrm>
                <a:off x="1583" y="11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6" name="Freeform 229"/>
              <p:cNvSpPr>
                <a:spLocks noEditPoints="1"/>
              </p:cNvSpPr>
              <p:nvPr/>
            </p:nvSpPr>
            <p:spPr bwMode="auto">
              <a:xfrm>
                <a:off x="1578" y="1164"/>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7" name="Freeform 230"/>
              <p:cNvSpPr>
                <a:spLocks/>
              </p:cNvSpPr>
              <p:nvPr/>
            </p:nvSpPr>
            <p:spPr bwMode="auto">
              <a:xfrm>
                <a:off x="1553" y="12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8" name="Freeform 231"/>
              <p:cNvSpPr>
                <a:spLocks noEditPoints="1"/>
              </p:cNvSpPr>
              <p:nvPr/>
            </p:nvSpPr>
            <p:spPr bwMode="auto">
              <a:xfrm>
                <a:off x="1549" y="121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39" name="Freeform 232"/>
              <p:cNvSpPr>
                <a:spLocks/>
              </p:cNvSpPr>
              <p:nvPr/>
            </p:nvSpPr>
            <p:spPr bwMode="auto">
              <a:xfrm>
                <a:off x="1574" y="128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0" name="Freeform 233"/>
              <p:cNvSpPr>
                <a:spLocks noEditPoints="1"/>
              </p:cNvSpPr>
              <p:nvPr/>
            </p:nvSpPr>
            <p:spPr bwMode="auto">
              <a:xfrm>
                <a:off x="1569" y="127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1" name="Freeform 234"/>
              <p:cNvSpPr>
                <a:spLocks/>
              </p:cNvSpPr>
              <p:nvPr/>
            </p:nvSpPr>
            <p:spPr bwMode="auto">
              <a:xfrm>
                <a:off x="1547" y="1117"/>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2" name="Freeform 235"/>
              <p:cNvSpPr>
                <a:spLocks noEditPoints="1"/>
              </p:cNvSpPr>
              <p:nvPr/>
            </p:nvSpPr>
            <p:spPr bwMode="auto">
              <a:xfrm>
                <a:off x="1542" y="11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3" name="Freeform 236"/>
              <p:cNvSpPr>
                <a:spLocks/>
              </p:cNvSpPr>
              <p:nvPr/>
            </p:nvSpPr>
            <p:spPr bwMode="auto">
              <a:xfrm>
                <a:off x="1749" y="122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4" name="Freeform 237"/>
              <p:cNvSpPr>
                <a:spLocks noEditPoints="1"/>
              </p:cNvSpPr>
              <p:nvPr/>
            </p:nvSpPr>
            <p:spPr bwMode="auto">
              <a:xfrm>
                <a:off x="1744" y="121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5" name="Freeform 238"/>
              <p:cNvSpPr>
                <a:spLocks/>
              </p:cNvSpPr>
              <p:nvPr/>
            </p:nvSpPr>
            <p:spPr bwMode="auto">
              <a:xfrm>
                <a:off x="1361" y="9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6" name="Freeform 239"/>
              <p:cNvSpPr>
                <a:spLocks noEditPoints="1"/>
              </p:cNvSpPr>
              <p:nvPr/>
            </p:nvSpPr>
            <p:spPr bwMode="auto">
              <a:xfrm>
                <a:off x="1356" y="96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7" name="Freeform 240"/>
              <p:cNvSpPr>
                <a:spLocks/>
              </p:cNvSpPr>
              <p:nvPr/>
            </p:nvSpPr>
            <p:spPr bwMode="auto">
              <a:xfrm>
                <a:off x="1416" y="10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8" name="Freeform 241"/>
              <p:cNvSpPr>
                <a:spLocks noEditPoints="1"/>
              </p:cNvSpPr>
              <p:nvPr/>
            </p:nvSpPr>
            <p:spPr bwMode="auto">
              <a:xfrm>
                <a:off x="1411" y="104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49" name="Freeform 242"/>
              <p:cNvSpPr>
                <a:spLocks/>
              </p:cNvSpPr>
              <p:nvPr/>
            </p:nvSpPr>
            <p:spPr bwMode="auto">
              <a:xfrm>
                <a:off x="1484" y="111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0" name="Freeform 243"/>
              <p:cNvSpPr>
                <a:spLocks noEditPoints="1"/>
              </p:cNvSpPr>
              <p:nvPr/>
            </p:nvSpPr>
            <p:spPr bwMode="auto">
              <a:xfrm>
                <a:off x="1479" y="111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1" name="Freeform 244"/>
              <p:cNvSpPr>
                <a:spLocks/>
              </p:cNvSpPr>
              <p:nvPr/>
            </p:nvSpPr>
            <p:spPr bwMode="auto">
              <a:xfrm>
                <a:off x="1505" y="93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2" name="Freeform 245"/>
              <p:cNvSpPr>
                <a:spLocks noEditPoints="1"/>
              </p:cNvSpPr>
              <p:nvPr/>
            </p:nvSpPr>
            <p:spPr bwMode="auto">
              <a:xfrm>
                <a:off x="1500" y="9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3" name="Freeform 246"/>
              <p:cNvSpPr>
                <a:spLocks/>
              </p:cNvSpPr>
              <p:nvPr/>
            </p:nvSpPr>
            <p:spPr bwMode="auto">
              <a:xfrm>
                <a:off x="1398" y="8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4" name="Freeform 247"/>
              <p:cNvSpPr>
                <a:spLocks noEditPoints="1"/>
              </p:cNvSpPr>
              <p:nvPr/>
            </p:nvSpPr>
            <p:spPr bwMode="auto">
              <a:xfrm>
                <a:off x="1393" y="829"/>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5" name="Freeform 248"/>
              <p:cNvSpPr>
                <a:spLocks/>
              </p:cNvSpPr>
              <p:nvPr/>
            </p:nvSpPr>
            <p:spPr bwMode="auto">
              <a:xfrm>
                <a:off x="1409"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6" name="Freeform 249"/>
              <p:cNvSpPr>
                <a:spLocks noEditPoints="1"/>
              </p:cNvSpPr>
              <p:nvPr/>
            </p:nvSpPr>
            <p:spPr bwMode="auto">
              <a:xfrm>
                <a:off x="1404" y="836"/>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7" name="Freeform 250"/>
              <p:cNvSpPr>
                <a:spLocks/>
              </p:cNvSpPr>
              <p:nvPr/>
            </p:nvSpPr>
            <p:spPr bwMode="auto">
              <a:xfrm>
                <a:off x="1485" y="87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8" name="Freeform 251"/>
              <p:cNvSpPr>
                <a:spLocks noEditPoints="1"/>
              </p:cNvSpPr>
              <p:nvPr/>
            </p:nvSpPr>
            <p:spPr bwMode="auto">
              <a:xfrm>
                <a:off x="1480" y="86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59" name="Freeform 252"/>
              <p:cNvSpPr>
                <a:spLocks/>
              </p:cNvSpPr>
              <p:nvPr/>
            </p:nvSpPr>
            <p:spPr bwMode="auto">
              <a:xfrm>
                <a:off x="1489" y="93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0" name="Freeform 253"/>
              <p:cNvSpPr>
                <a:spLocks noEditPoints="1"/>
              </p:cNvSpPr>
              <p:nvPr/>
            </p:nvSpPr>
            <p:spPr bwMode="auto">
              <a:xfrm>
                <a:off x="1484" y="93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1" name="Freeform 254"/>
              <p:cNvSpPr>
                <a:spLocks/>
              </p:cNvSpPr>
              <p:nvPr/>
            </p:nvSpPr>
            <p:spPr bwMode="auto">
              <a:xfrm>
                <a:off x="1550" y="96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2" name="Freeform 255"/>
              <p:cNvSpPr>
                <a:spLocks noEditPoints="1"/>
              </p:cNvSpPr>
              <p:nvPr/>
            </p:nvSpPr>
            <p:spPr bwMode="auto">
              <a:xfrm>
                <a:off x="1545" y="95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3" name="Freeform 256"/>
              <p:cNvSpPr>
                <a:spLocks/>
              </p:cNvSpPr>
              <p:nvPr/>
            </p:nvSpPr>
            <p:spPr bwMode="auto">
              <a:xfrm>
                <a:off x="1361" y="70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4" name="Freeform 257"/>
              <p:cNvSpPr>
                <a:spLocks noEditPoints="1"/>
              </p:cNvSpPr>
              <p:nvPr/>
            </p:nvSpPr>
            <p:spPr bwMode="auto">
              <a:xfrm>
                <a:off x="1357" y="69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5" name="Freeform 258"/>
              <p:cNvSpPr>
                <a:spLocks/>
              </p:cNvSpPr>
              <p:nvPr/>
            </p:nvSpPr>
            <p:spPr bwMode="auto">
              <a:xfrm>
                <a:off x="1429" y="82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6" name="Freeform 259"/>
              <p:cNvSpPr>
                <a:spLocks noEditPoints="1"/>
              </p:cNvSpPr>
              <p:nvPr/>
            </p:nvSpPr>
            <p:spPr bwMode="auto">
              <a:xfrm>
                <a:off x="1424" y="8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7" name="Freeform 260"/>
              <p:cNvSpPr>
                <a:spLocks/>
              </p:cNvSpPr>
              <p:nvPr/>
            </p:nvSpPr>
            <p:spPr bwMode="auto">
              <a:xfrm>
                <a:off x="1408" y="106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8" name="Freeform 261"/>
              <p:cNvSpPr>
                <a:spLocks noEditPoints="1"/>
              </p:cNvSpPr>
              <p:nvPr/>
            </p:nvSpPr>
            <p:spPr bwMode="auto">
              <a:xfrm>
                <a:off x="1404" y="105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69" name="Freeform 262"/>
              <p:cNvSpPr>
                <a:spLocks/>
              </p:cNvSpPr>
              <p:nvPr/>
            </p:nvSpPr>
            <p:spPr bwMode="auto">
              <a:xfrm>
                <a:off x="1429" y="104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0" name="Freeform 263"/>
              <p:cNvSpPr>
                <a:spLocks noEditPoints="1"/>
              </p:cNvSpPr>
              <p:nvPr/>
            </p:nvSpPr>
            <p:spPr bwMode="auto">
              <a:xfrm>
                <a:off x="1424" y="104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1" name="Freeform 264"/>
              <p:cNvSpPr>
                <a:spLocks/>
              </p:cNvSpPr>
              <p:nvPr/>
            </p:nvSpPr>
            <p:spPr bwMode="auto">
              <a:xfrm>
                <a:off x="1427" y="9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2" name="Freeform 265"/>
              <p:cNvSpPr>
                <a:spLocks noEditPoints="1"/>
              </p:cNvSpPr>
              <p:nvPr/>
            </p:nvSpPr>
            <p:spPr bwMode="auto">
              <a:xfrm>
                <a:off x="1422" y="9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3" name="Freeform 266"/>
              <p:cNvSpPr>
                <a:spLocks/>
              </p:cNvSpPr>
              <p:nvPr/>
            </p:nvSpPr>
            <p:spPr bwMode="auto">
              <a:xfrm>
                <a:off x="1518" y="116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4" name="Freeform 267"/>
              <p:cNvSpPr>
                <a:spLocks noEditPoints="1"/>
              </p:cNvSpPr>
              <p:nvPr/>
            </p:nvSpPr>
            <p:spPr bwMode="auto">
              <a:xfrm>
                <a:off x="1513" y="116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5" name="Freeform 268"/>
              <p:cNvSpPr>
                <a:spLocks/>
              </p:cNvSpPr>
              <p:nvPr/>
            </p:nvSpPr>
            <p:spPr bwMode="auto">
              <a:xfrm>
                <a:off x="1400" y="88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6" name="Freeform 269"/>
              <p:cNvSpPr>
                <a:spLocks noEditPoints="1"/>
              </p:cNvSpPr>
              <p:nvPr/>
            </p:nvSpPr>
            <p:spPr bwMode="auto">
              <a:xfrm>
                <a:off x="1395"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7" name="Freeform 270"/>
              <p:cNvSpPr>
                <a:spLocks/>
              </p:cNvSpPr>
              <p:nvPr/>
            </p:nvSpPr>
            <p:spPr bwMode="auto">
              <a:xfrm>
                <a:off x="1463" y="115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8" name="Freeform 271"/>
              <p:cNvSpPr>
                <a:spLocks noEditPoints="1"/>
              </p:cNvSpPr>
              <p:nvPr/>
            </p:nvSpPr>
            <p:spPr bwMode="auto">
              <a:xfrm>
                <a:off x="1458" y="11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79" name="Freeform 272"/>
              <p:cNvSpPr>
                <a:spLocks/>
              </p:cNvSpPr>
              <p:nvPr/>
            </p:nvSpPr>
            <p:spPr bwMode="auto">
              <a:xfrm>
                <a:off x="1553" y="109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0" name="Freeform 273"/>
              <p:cNvSpPr>
                <a:spLocks noEditPoints="1"/>
              </p:cNvSpPr>
              <p:nvPr/>
            </p:nvSpPr>
            <p:spPr bwMode="auto">
              <a:xfrm>
                <a:off x="1549" y="109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1" name="Freeform 274"/>
              <p:cNvSpPr>
                <a:spLocks/>
              </p:cNvSpPr>
              <p:nvPr/>
            </p:nvSpPr>
            <p:spPr bwMode="auto">
              <a:xfrm>
                <a:off x="1655" y="12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2" name="Freeform 275"/>
              <p:cNvSpPr>
                <a:spLocks noEditPoints="1"/>
              </p:cNvSpPr>
              <p:nvPr/>
            </p:nvSpPr>
            <p:spPr bwMode="auto">
              <a:xfrm>
                <a:off x="1650" y="124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3" name="Freeform 27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4" name="Freeform 277"/>
              <p:cNvSpPr>
                <a:spLocks noEditPoints="1"/>
              </p:cNvSpPr>
              <p:nvPr/>
            </p:nvSpPr>
            <p:spPr bwMode="auto">
              <a:xfrm>
                <a:off x="2079" y="15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5" name="Freeform 278"/>
              <p:cNvSpPr>
                <a:spLocks/>
              </p:cNvSpPr>
              <p:nvPr/>
            </p:nvSpPr>
            <p:spPr bwMode="auto">
              <a:xfrm>
                <a:off x="1534" y="113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6" name="Freeform 279"/>
              <p:cNvSpPr>
                <a:spLocks noEditPoints="1"/>
              </p:cNvSpPr>
              <p:nvPr/>
            </p:nvSpPr>
            <p:spPr bwMode="auto">
              <a:xfrm>
                <a:off x="1529" y="11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7" name="Freeform 280"/>
              <p:cNvSpPr>
                <a:spLocks/>
              </p:cNvSpPr>
              <p:nvPr/>
            </p:nvSpPr>
            <p:spPr bwMode="auto">
              <a:xfrm>
                <a:off x="1707"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8" name="Freeform 281"/>
              <p:cNvSpPr>
                <a:spLocks noEditPoints="1"/>
              </p:cNvSpPr>
              <p:nvPr/>
            </p:nvSpPr>
            <p:spPr bwMode="auto">
              <a:xfrm>
                <a:off x="1702" y="127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89" name="Freeform 282"/>
              <p:cNvSpPr>
                <a:spLocks/>
              </p:cNvSpPr>
              <p:nvPr/>
            </p:nvSpPr>
            <p:spPr bwMode="auto">
              <a:xfrm>
                <a:off x="1591" y="11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0" name="Freeform 283"/>
              <p:cNvSpPr>
                <a:spLocks noEditPoints="1"/>
              </p:cNvSpPr>
              <p:nvPr/>
            </p:nvSpPr>
            <p:spPr bwMode="auto">
              <a:xfrm>
                <a:off x="1586" y="1178"/>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1" name="Freeform 284"/>
              <p:cNvSpPr>
                <a:spLocks/>
              </p:cNvSpPr>
              <p:nvPr/>
            </p:nvSpPr>
            <p:spPr bwMode="auto">
              <a:xfrm>
                <a:off x="1792" y="129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2" name="Freeform 285"/>
              <p:cNvSpPr>
                <a:spLocks noEditPoints="1"/>
              </p:cNvSpPr>
              <p:nvPr/>
            </p:nvSpPr>
            <p:spPr bwMode="auto">
              <a:xfrm>
                <a:off x="1787" y="1285"/>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3" name="Freeform 286"/>
              <p:cNvSpPr>
                <a:spLocks/>
              </p:cNvSpPr>
              <p:nvPr/>
            </p:nvSpPr>
            <p:spPr bwMode="auto">
              <a:xfrm>
                <a:off x="1706" y="12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4" name="Freeform 287"/>
              <p:cNvSpPr>
                <a:spLocks noEditPoints="1"/>
              </p:cNvSpPr>
              <p:nvPr/>
            </p:nvSpPr>
            <p:spPr bwMode="auto">
              <a:xfrm>
                <a:off x="1701" y="127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5" name="Freeform 288"/>
              <p:cNvSpPr>
                <a:spLocks/>
              </p:cNvSpPr>
              <p:nvPr/>
            </p:nvSpPr>
            <p:spPr bwMode="auto">
              <a:xfrm>
                <a:off x="1539" y="112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6" name="Freeform 289"/>
              <p:cNvSpPr>
                <a:spLocks noEditPoints="1"/>
              </p:cNvSpPr>
              <p:nvPr/>
            </p:nvSpPr>
            <p:spPr bwMode="auto">
              <a:xfrm>
                <a:off x="1534" y="112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7" name="Freeform 290"/>
              <p:cNvSpPr>
                <a:spLocks/>
              </p:cNvSpPr>
              <p:nvPr/>
            </p:nvSpPr>
            <p:spPr bwMode="auto">
              <a:xfrm>
                <a:off x="1582" y="120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8" name="Freeform 291"/>
              <p:cNvSpPr>
                <a:spLocks noEditPoints="1"/>
              </p:cNvSpPr>
              <p:nvPr/>
            </p:nvSpPr>
            <p:spPr bwMode="auto">
              <a:xfrm>
                <a:off x="1577" y="120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99" name="Freeform 292"/>
              <p:cNvSpPr>
                <a:spLocks/>
              </p:cNvSpPr>
              <p:nvPr/>
            </p:nvSpPr>
            <p:spPr bwMode="auto">
              <a:xfrm>
                <a:off x="1589" y="12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0" name="Freeform 293"/>
              <p:cNvSpPr>
                <a:spLocks noEditPoints="1"/>
              </p:cNvSpPr>
              <p:nvPr/>
            </p:nvSpPr>
            <p:spPr bwMode="auto">
              <a:xfrm>
                <a:off x="1584" y="12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1" name="Freeform 294"/>
              <p:cNvSpPr>
                <a:spLocks/>
              </p:cNvSpPr>
              <p:nvPr/>
            </p:nvSpPr>
            <p:spPr bwMode="auto">
              <a:xfrm>
                <a:off x="1460" y="10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2" name="Freeform 295"/>
              <p:cNvSpPr>
                <a:spLocks noEditPoints="1"/>
              </p:cNvSpPr>
              <p:nvPr/>
            </p:nvSpPr>
            <p:spPr bwMode="auto">
              <a:xfrm>
                <a:off x="1455" y="1009"/>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3" name="Freeform 296"/>
              <p:cNvSpPr>
                <a:spLocks/>
              </p:cNvSpPr>
              <p:nvPr/>
            </p:nvSpPr>
            <p:spPr bwMode="auto">
              <a:xfrm>
                <a:off x="1475" y="104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4" name="Freeform 297"/>
              <p:cNvSpPr>
                <a:spLocks noEditPoints="1"/>
              </p:cNvSpPr>
              <p:nvPr/>
            </p:nvSpPr>
            <p:spPr bwMode="auto">
              <a:xfrm>
                <a:off x="1470" y="103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5" name="Freeform 298"/>
              <p:cNvSpPr>
                <a:spLocks/>
              </p:cNvSpPr>
              <p:nvPr/>
            </p:nvSpPr>
            <p:spPr bwMode="auto">
              <a:xfrm>
                <a:off x="1863" y="123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6" name="Freeform 299"/>
              <p:cNvSpPr>
                <a:spLocks noEditPoints="1"/>
              </p:cNvSpPr>
              <p:nvPr/>
            </p:nvSpPr>
            <p:spPr bwMode="auto">
              <a:xfrm>
                <a:off x="1858" y="122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7" name="Freeform 300"/>
              <p:cNvSpPr>
                <a:spLocks/>
              </p:cNvSpPr>
              <p:nvPr/>
            </p:nvSpPr>
            <p:spPr bwMode="auto">
              <a:xfrm>
                <a:off x="2237" y="19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8" name="Freeform 301"/>
              <p:cNvSpPr>
                <a:spLocks noEditPoints="1"/>
              </p:cNvSpPr>
              <p:nvPr/>
            </p:nvSpPr>
            <p:spPr bwMode="auto">
              <a:xfrm>
                <a:off x="2232" y="19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09" name="Freeform 302"/>
              <p:cNvSpPr>
                <a:spLocks/>
              </p:cNvSpPr>
              <p:nvPr/>
            </p:nvSpPr>
            <p:spPr bwMode="auto">
              <a:xfrm>
                <a:off x="1803" y="135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0" name="Freeform 303"/>
              <p:cNvSpPr>
                <a:spLocks noEditPoints="1"/>
              </p:cNvSpPr>
              <p:nvPr/>
            </p:nvSpPr>
            <p:spPr bwMode="auto">
              <a:xfrm>
                <a:off x="1799"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1" name="Freeform 304"/>
              <p:cNvSpPr>
                <a:spLocks/>
              </p:cNvSpPr>
              <p:nvPr/>
            </p:nvSpPr>
            <p:spPr bwMode="auto">
              <a:xfrm>
                <a:off x="1266" y="692"/>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2" name="Freeform 305"/>
              <p:cNvSpPr>
                <a:spLocks noEditPoints="1"/>
              </p:cNvSpPr>
              <p:nvPr/>
            </p:nvSpPr>
            <p:spPr bwMode="auto">
              <a:xfrm>
                <a:off x="1261" y="68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3" name="Freeform 306"/>
              <p:cNvSpPr>
                <a:spLocks/>
              </p:cNvSpPr>
              <p:nvPr/>
            </p:nvSpPr>
            <p:spPr bwMode="auto">
              <a:xfrm>
                <a:off x="1684" y="7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4" name="Freeform 307"/>
              <p:cNvSpPr>
                <a:spLocks noEditPoints="1"/>
              </p:cNvSpPr>
              <p:nvPr/>
            </p:nvSpPr>
            <p:spPr bwMode="auto">
              <a:xfrm>
                <a:off x="1679" y="73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5" name="Freeform 308"/>
              <p:cNvSpPr>
                <a:spLocks/>
              </p:cNvSpPr>
              <p:nvPr/>
            </p:nvSpPr>
            <p:spPr bwMode="auto">
              <a:xfrm>
                <a:off x="1377" y="78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6" name="Freeform 309"/>
              <p:cNvSpPr>
                <a:spLocks noEditPoints="1"/>
              </p:cNvSpPr>
              <p:nvPr/>
            </p:nvSpPr>
            <p:spPr bwMode="auto">
              <a:xfrm>
                <a:off x="1372" y="77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7" name="Freeform 310"/>
              <p:cNvSpPr>
                <a:spLocks/>
              </p:cNvSpPr>
              <p:nvPr/>
            </p:nvSpPr>
            <p:spPr bwMode="auto">
              <a:xfrm>
                <a:off x="1303" y="70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8" name="Freeform 311"/>
              <p:cNvSpPr>
                <a:spLocks noEditPoints="1"/>
              </p:cNvSpPr>
              <p:nvPr/>
            </p:nvSpPr>
            <p:spPr bwMode="auto">
              <a:xfrm>
                <a:off x="1298" y="70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19" name="Freeform 312"/>
              <p:cNvSpPr>
                <a:spLocks/>
              </p:cNvSpPr>
              <p:nvPr/>
            </p:nvSpPr>
            <p:spPr bwMode="auto">
              <a:xfrm>
                <a:off x="3014" y="297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0" name="Freeform 313"/>
              <p:cNvSpPr>
                <a:spLocks noEditPoints="1"/>
              </p:cNvSpPr>
              <p:nvPr/>
            </p:nvSpPr>
            <p:spPr bwMode="auto">
              <a:xfrm>
                <a:off x="3009" y="296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1" name="Freeform 314"/>
              <p:cNvSpPr>
                <a:spLocks/>
              </p:cNvSpPr>
              <p:nvPr/>
            </p:nvSpPr>
            <p:spPr bwMode="auto">
              <a:xfrm>
                <a:off x="3022" y="297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2" name="Freeform 315"/>
              <p:cNvSpPr>
                <a:spLocks noEditPoints="1"/>
              </p:cNvSpPr>
              <p:nvPr/>
            </p:nvSpPr>
            <p:spPr bwMode="auto">
              <a:xfrm>
                <a:off x="3017" y="2966"/>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3" name="Freeform 316"/>
              <p:cNvSpPr>
                <a:spLocks/>
              </p:cNvSpPr>
              <p:nvPr/>
            </p:nvSpPr>
            <p:spPr bwMode="auto">
              <a:xfrm>
                <a:off x="2356" y="19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4" name="Freeform 317"/>
              <p:cNvSpPr>
                <a:spLocks noEditPoints="1"/>
              </p:cNvSpPr>
              <p:nvPr/>
            </p:nvSpPr>
            <p:spPr bwMode="auto">
              <a:xfrm>
                <a:off x="2351" y="195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5" name="Freeform 318"/>
              <p:cNvSpPr>
                <a:spLocks/>
              </p:cNvSpPr>
              <p:nvPr/>
            </p:nvSpPr>
            <p:spPr bwMode="auto">
              <a:xfrm>
                <a:off x="2439" y="18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6" name="Freeform 319"/>
              <p:cNvSpPr>
                <a:spLocks noEditPoints="1"/>
              </p:cNvSpPr>
              <p:nvPr/>
            </p:nvSpPr>
            <p:spPr bwMode="auto">
              <a:xfrm>
                <a:off x="2434" y="188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7" name="Freeform 320"/>
              <p:cNvSpPr>
                <a:spLocks/>
              </p:cNvSpPr>
              <p:nvPr/>
            </p:nvSpPr>
            <p:spPr bwMode="auto">
              <a:xfrm>
                <a:off x="2798" y="222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8" name="Freeform 321"/>
              <p:cNvSpPr>
                <a:spLocks noEditPoints="1"/>
              </p:cNvSpPr>
              <p:nvPr/>
            </p:nvSpPr>
            <p:spPr bwMode="auto">
              <a:xfrm>
                <a:off x="2793" y="22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29" name="Freeform 322"/>
              <p:cNvSpPr>
                <a:spLocks/>
              </p:cNvSpPr>
              <p:nvPr/>
            </p:nvSpPr>
            <p:spPr bwMode="auto">
              <a:xfrm>
                <a:off x="2663" y="22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0" name="Freeform 323"/>
              <p:cNvSpPr>
                <a:spLocks noEditPoints="1"/>
              </p:cNvSpPr>
              <p:nvPr/>
            </p:nvSpPr>
            <p:spPr bwMode="auto">
              <a:xfrm>
                <a:off x="2658" y="220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1" name="Freeform 324"/>
              <p:cNvSpPr>
                <a:spLocks/>
              </p:cNvSpPr>
              <p:nvPr/>
            </p:nvSpPr>
            <p:spPr bwMode="auto">
              <a:xfrm>
                <a:off x="2708" y="225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2" name="Freeform 325"/>
              <p:cNvSpPr>
                <a:spLocks noEditPoints="1"/>
              </p:cNvSpPr>
              <p:nvPr/>
            </p:nvSpPr>
            <p:spPr bwMode="auto">
              <a:xfrm>
                <a:off x="2703" y="2254"/>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3" name="Freeform 326"/>
              <p:cNvSpPr>
                <a:spLocks/>
              </p:cNvSpPr>
              <p:nvPr/>
            </p:nvSpPr>
            <p:spPr bwMode="auto">
              <a:xfrm>
                <a:off x="2648" y="22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4" name="Freeform 327"/>
              <p:cNvSpPr>
                <a:spLocks noEditPoints="1"/>
              </p:cNvSpPr>
              <p:nvPr/>
            </p:nvSpPr>
            <p:spPr bwMode="auto">
              <a:xfrm>
                <a:off x="2643" y="22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5" name="Freeform 328"/>
              <p:cNvSpPr>
                <a:spLocks/>
              </p:cNvSpPr>
              <p:nvPr/>
            </p:nvSpPr>
            <p:spPr bwMode="auto">
              <a:xfrm>
                <a:off x="1527" y="115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6" name="Freeform 329"/>
              <p:cNvSpPr>
                <a:spLocks noEditPoints="1"/>
              </p:cNvSpPr>
              <p:nvPr/>
            </p:nvSpPr>
            <p:spPr bwMode="auto">
              <a:xfrm>
                <a:off x="1522" y="114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7" name="Freeform 330"/>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8" name="Freeform 331"/>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39" name="Freeform 332"/>
              <p:cNvSpPr>
                <a:spLocks/>
              </p:cNvSpPr>
              <p:nvPr/>
            </p:nvSpPr>
            <p:spPr bwMode="auto">
              <a:xfrm>
                <a:off x="1549" y="114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0" name="Freeform 333"/>
              <p:cNvSpPr>
                <a:spLocks noEditPoints="1"/>
              </p:cNvSpPr>
              <p:nvPr/>
            </p:nvSpPr>
            <p:spPr bwMode="auto">
              <a:xfrm>
                <a:off x="1544" y="114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1" name="Freeform 334"/>
              <p:cNvSpPr>
                <a:spLocks/>
              </p:cNvSpPr>
              <p:nvPr/>
            </p:nvSpPr>
            <p:spPr bwMode="auto">
              <a:xfrm>
                <a:off x="1377"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2" name="Freeform 335"/>
              <p:cNvSpPr>
                <a:spLocks noEditPoints="1"/>
              </p:cNvSpPr>
              <p:nvPr/>
            </p:nvSpPr>
            <p:spPr bwMode="auto">
              <a:xfrm>
                <a:off x="1372"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3" name="Freeform 336"/>
              <p:cNvSpPr>
                <a:spLocks/>
              </p:cNvSpPr>
              <p:nvPr/>
            </p:nvSpPr>
            <p:spPr bwMode="auto">
              <a:xfrm>
                <a:off x="1774" y="114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4" name="Freeform 337"/>
              <p:cNvSpPr>
                <a:spLocks noEditPoints="1"/>
              </p:cNvSpPr>
              <p:nvPr/>
            </p:nvSpPr>
            <p:spPr bwMode="auto">
              <a:xfrm>
                <a:off x="1769" y="113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5" name="Freeform 338"/>
              <p:cNvSpPr>
                <a:spLocks/>
              </p:cNvSpPr>
              <p:nvPr/>
            </p:nvSpPr>
            <p:spPr bwMode="auto">
              <a:xfrm>
                <a:off x="1437" y="10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6" name="Freeform 339"/>
              <p:cNvSpPr>
                <a:spLocks noEditPoints="1"/>
              </p:cNvSpPr>
              <p:nvPr/>
            </p:nvSpPr>
            <p:spPr bwMode="auto">
              <a:xfrm>
                <a:off x="1432"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7" name="Freeform 340"/>
              <p:cNvSpPr>
                <a:spLocks/>
              </p:cNvSpPr>
              <p:nvPr/>
            </p:nvSpPr>
            <p:spPr bwMode="auto">
              <a:xfrm>
                <a:off x="1639"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8" name="Freeform 341"/>
              <p:cNvSpPr>
                <a:spLocks noEditPoints="1"/>
              </p:cNvSpPr>
              <p:nvPr/>
            </p:nvSpPr>
            <p:spPr bwMode="auto">
              <a:xfrm>
                <a:off x="1634"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49" name="Freeform 342"/>
              <p:cNvSpPr>
                <a:spLocks/>
              </p:cNvSpPr>
              <p:nvPr/>
            </p:nvSpPr>
            <p:spPr bwMode="auto">
              <a:xfrm>
                <a:off x="1916" y="137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0" name="Freeform 343"/>
              <p:cNvSpPr>
                <a:spLocks noEditPoints="1"/>
              </p:cNvSpPr>
              <p:nvPr/>
            </p:nvSpPr>
            <p:spPr bwMode="auto">
              <a:xfrm>
                <a:off x="1911" y="1373"/>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1" name="Freeform 344"/>
              <p:cNvSpPr>
                <a:spLocks/>
              </p:cNvSpPr>
              <p:nvPr/>
            </p:nvSpPr>
            <p:spPr bwMode="auto">
              <a:xfrm>
                <a:off x="1310" y="98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2" name="Freeform 345"/>
              <p:cNvSpPr>
                <a:spLocks noEditPoints="1"/>
              </p:cNvSpPr>
              <p:nvPr/>
            </p:nvSpPr>
            <p:spPr bwMode="auto">
              <a:xfrm>
                <a:off x="1305" y="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3" name="Freeform 346"/>
              <p:cNvSpPr>
                <a:spLocks/>
              </p:cNvSpPr>
              <p:nvPr/>
            </p:nvSpPr>
            <p:spPr bwMode="auto">
              <a:xfrm>
                <a:off x="1751"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4" name="Freeform 347"/>
              <p:cNvSpPr>
                <a:spLocks noEditPoints="1"/>
              </p:cNvSpPr>
              <p:nvPr/>
            </p:nvSpPr>
            <p:spPr bwMode="auto">
              <a:xfrm>
                <a:off x="1746"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5" name="Freeform 348"/>
              <p:cNvSpPr>
                <a:spLocks/>
              </p:cNvSpPr>
              <p:nvPr/>
            </p:nvSpPr>
            <p:spPr bwMode="auto">
              <a:xfrm>
                <a:off x="1280" y="119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6" name="Freeform 349"/>
              <p:cNvSpPr>
                <a:spLocks noEditPoints="1"/>
              </p:cNvSpPr>
              <p:nvPr/>
            </p:nvSpPr>
            <p:spPr bwMode="auto">
              <a:xfrm>
                <a:off x="1276" y="1190"/>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7" name="Freeform 350"/>
              <p:cNvSpPr>
                <a:spLocks/>
              </p:cNvSpPr>
              <p:nvPr/>
            </p:nvSpPr>
            <p:spPr bwMode="auto">
              <a:xfrm>
                <a:off x="2162" y="131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8" name="Freeform 351"/>
              <p:cNvSpPr>
                <a:spLocks noEditPoints="1"/>
              </p:cNvSpPr>
              <p:nvPr/>
            </p:nvSpPr>
            <p:spPr bwMode="auto">
              <a:xfrm>
                <a:off x="2157" y="130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59" name="Freeform 352"/>
              <p:cNvSpPr>
                <a:spLocks/>
              </p:cNvSpPr>
              <p:nvPr/>
            </p:nvSpPr>
            <p:spPr bwMode="auto">
              <a:xfrm>
                <a:off x="1266" y="104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0" name="Freeform 353"/>
              <p:cNvSpPr>
                <a:spLocks noEditPoints="1"/>
              </p:cNvSpPr>
              <p:nvPr/>
            </p:nvSpPr>
            <p:spPr bwMode="auto">
              <a:xfrm>
                <a:off x="1261" y="104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1" name="Freeform 354"/>
              <p:cNvSpPr>
                <a:spLocks/>
              </p:cNvSpPr>
              <p:nvPr/>
            </p:nvSpPr>
            <p:spPr bwMode="auto">
              <a:xfrm>
                <a:off x="2170"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2" name="Freeform 355"/>
              <p:cNvSpPr>
                <a:spLocks noEditPoints="1"/>
              </p:cNvSpPr>
              <p:nvPr/>
            </p:nvSpPr>
            <p:spPr bwMode="auto">
              <a:xfrm>
                <a:off x="2165" y="1365"/>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3" name="Freeform 356"/>
              <p:cNvSpPr>
                <a:spLocks/>
              </p:cNvSpPr>
              <p:nvPr/>
            </p:nvSpPr>
            <p:spPr bwMode="auto">
              <a:xfrm>
                <a:off x="2267"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4" name="Freeform 357"/>
              <p:cNvSpPr>
                <a:spLocks noEditPoints="1"/>
              </p:cNvSpPr>
              <p:nvPr/>
            </p:nvSpPr>
            <p:spPr bwMode="auto">
              <a:xfrm>
                <a:off x="2262"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5" name="Freeform 358"/>
              <p:cNvSpPr>
                <a:spLocks/>
              </p:cNvSpPr>
              <p:nvPr/>
            </p:nvSpPr>
            <p:spPr bwMode="auto">
              <a:xfrm>
                <a:off x="1310"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6" name="Freeform 359"/>
              <p:cNvSpPr>
                <a:spLocks noEditPoints="1"/>
              </p:cNvSpPr>
              <p:nvPr/>
            </p:nvSpPr>
            <p:spPr bwMode="auto">
              <a:xfrm>
                <a:off x="1305" y="111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7" name="Freeform 360"/>
              <p:cNvSpPr>
                <a:spLocks/>
              </p:cNvSpPr>
              <p:nvPr/>
            </p:nvSpPr>
            <p:spPr bwMode="auto">
              <a:xfrm>
                <a:off x="1303"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8" name="Freeform 361"/>
              <p:cNvSpPr>
                <a:spLocks noEditPoints="1"/>
              </p:cNvSpPr>
              <p:nvPr/>
            </p:nvSpPr>
            <p:spPr bwMode="auto">
              <a:xfrm>
                <a:off x="1298" y="115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69" name="Freeform 362"/>
              <p:cNvSpPr>
                <a:spLocks/>
              </p:cNvSpPr>
              <p:nvPr/>
            </p:nvSpPr>
            <p:spPr bwMode="auto">
              <a:xfrm>
                <a:off x="1288" y="10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0" name="Freeform 363"/>
              <p:cNvSpPr>
                <a:spLocks noEditPoints="1"/>
              </p:cNvSpPr>
              <p:nvPr/>
            </p:nvSpPr>
            <p:spPr bwMode="auto">
              <a:xfrm>
                <a:off x="1283" y="102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1" name="Freeform 364"/>
              <p:cNvSpPr>
                <a:spLocks/>
              </p:cNvSpPr>
              <p:nvPr/>
            </p:nvSpPr>
            <p:spPr bwMode="auto">
              <a:xfrm>
                <a:off x="1228" y="116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2" name="Freeform 365"/>
              <p:cNvSpPr>
                <a:spLocks noEditPoints="1"/>
              </p:cNvSpPr>
              <p:nvPr/>
            </p:nvSpPr>
            <p:spPr bwMode="auto">
              <a:xfrm>
                <a:off x="1223" y="116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3" name="Freeform 366"/>
              <p:cNvSpPr>
                <a:spLocks/>
              </p:cNvSpPr>
              <p:nvPr/>
            </p:nvSpPr>
            <p:spPr bwMode="auto">
              <a:xfrm>
                <a:off x="1370" y="81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4" name="Freeform 367"/>
              <p:cNvSpPr>
                <a:spLocks noEditPoints="1"/>
              </p:cNvSpPr>
              <p:nvPr/>
            </p:nvSpPr>
            <p:spPr bwMode="auto">
              <a:xfrm>
                <a:off x="1365" y="81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5" name="Freeform 368"/>
              <p:cNvSpPr>
                <a:spLocks/>
              </p:cNvSpPr>
              <p:nvPr/>
            </p:nvSpPr>
            <p:spPr bwMode="auto">
              <a:xfrm>
                <a:off x="1901" y="169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6" name="Freeform 369"/>
              <p:cNvSpPr>
                <a:spLocks noEditPoints="1"/>
              </p:cNvSpPr>
              <p:nvPr/>
            </p:nvSpPr>
            <p:spPr bwMode="auto">
              <a:xfrm>
                <a:off x="1896" y="168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7" name="Freeform 370"/>
              <p:cNvSpPr>
                <a:spLocks/>
              </p:cNvSpPr>
              <p:nvPr/>
            </p:nvSpPr>
            <p:spPr bwMode="auto">
              <a:xfrm>
                <a:off x="2005" y="18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8" name="Freeform 371"/>
              <p:cNvSpPr>
                <a:spLocks noEditPoints="1"/>
              </p:cNvSpPr>
              <p:nvPr/>
            </p:nvSpPr>
            <p:spPr bwMode="auto">
              <a:xfrm>
                <a:off x="2000" y="179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79" name="Freeform 372"/>
              <p:cNvSpPr>
                <a:spLocks/>
              </p:cNvSpPr>
              <p:nvPr/>
            </p:nvSpPr>
            <p:spPr bwMode="auto">
              <a:xfrm>
                <a:off x="2125"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0" name="Freeform 373"/>
              <p:cNvSpPr>
                <a:spLocks noEditPoints="1"/>
              </p:cNvSpPr>
              <p:nvPr/>
            </p:nvSpPr>
            <p:spPr bwMode="auto">
              <a:xfrm>
                <a:off x="2120" y="175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1" name="Freeform 374"/>
              <p:cNvSpPr>
                <a:spLocks/>
              </p:cNvSpPr>
              <p:nvPr/>
            </p:nvSpPr>
            <p:spPr bwMode="auto">
              <a:xfrm>
                <a:off x="1557" y="127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2" name="Freeform 375"/>
              <p:cNvSpPr>
                <a:spLocks noEditPoints="1"/>
              </p:cNvSpPr>
              <p:nvPr/>
            </p:nvSpPr>
            <p:spPr bwMode="auto">
              <a:xfrm>
                <a:off x="1552" y="1265"/>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3" name="Freeform 376"/>
              <p:cNvSpPr>
                <a:spLocks/>
              </p:cNvSpPr>
              <p:nvPr/>
            </p:nvSpPr>
            <p:spPr bwMode="auto">
              <a:xfrm>
                <a:off x="1684" y="147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4" name="Freeform 377"/>
              <p:cNvSpPr>
                <a:spLocks noEditPoints="1"/>
              </p:cNvSpPr>
              <p:nvPr/>
            </p:nvSpPr>
            <p:spPr bwMode="auto">
              <a:xfrm>
                <a:off x="1679" y="146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5" name="Freeform 378"/>
              <p:cNvSpPr>
                <a:spLocks/>
              </p:cNvSpPr>
              <p:nvPr/>
            </p:nvSpPr>
            <p:spPr bwMode="auto">
              <a:xfrm>
                <a:off x="1542" y="131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6" name="Freeform 379"/>
              <p:cNvSpPr>
                <a:spLocks noEditPoints="1"/>
              </p:cNvSpPr>
              <p:nvPr/>
            </p:nvSpPr>
            <p:spPr bwMode="auto">
              <a:xfrm>
                <a:off x="1537" y="1312"/>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7" name="Freeform 380"/>
              <p:cNvSpPr>
                <a:spLocks/>
              </p:cNvSpPr>
              <p:nvPr/>
            </p:nvSpPr>
            <p:spPr bwMode="auto">
              <a:xfrm>
                <a:off x="1572" y="112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8" name="Freeform 381"/>
              <p:cNvSpPr>
                <a:spLocks noEditPoints="1"/>
              </p:cNvSpPr>
              <p:nvPr/>
            </p:nvSpPr>
            <p:spPr bwMode="auto">
              <a:xfrm>
                <a:off x="1567" y="1119"/>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89" name="Freeform 382"/>
              <p:cNvSpPr>
                <a:spLocks/>
              </p:cNvSpPr>
              <p:nvPr/>
            </p:nvSpPr>
            <p:spPr bwMode="auto">
              <a:xfrm>
                <a:off x="154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0" name="Freeform 383"/>
              <p:cNvSpPr>
                <a:spLocks noEditPoints="1"/>
              </p:cNvSpPr>
              <p:nvPr/>
            </p:nvSpPr>
            <p:spPr bwMode="auto">
              <a:xfrm>
                <a:off x="1544" y="120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1" name="Freeform 384"/>
              <p:cNvSpPr>
                <a:spLocks/>
              </p:cNvSpPr>
              <p:nvPr/>
            </p:nvSpPr>
            <p:spPr bwMode="auto">
              <a:xfrm>
                <a:off x="1706" y="106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2" name="Freeform 385"/>
              <p:cNvSpPr>
                <a:spLocks noEditPoints="1"/>
              </p:cNvSpPr>
              <p:nvPr/>
            </p:nvSpPr>
            <p:spPr bwMode="auto">
              <a:xfrm>
                <a:off x="1701" y="106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3" name="Freeform 386"/>
              <p:cNvSpPr>
                <a:spLocks/>
              </p:cNvSpPr>
              <p:nvPr/>
            </p:nvSpPr>
            <p:spPr bwMode="auto">
              <a:xfrm>
                <a:off x="1781"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4" name="Freeform 387"/>
              <p:cNvSpPr>
                <a:spLocks noEditPoints="1"/>
              </p:cNvSpPr>
              <p:nvPr/>
            </p:nvSpPr>
            <p:spPr bwMode="auto">
              <a:xfrm>
                <a:off x="1776" y="1149"/>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5" name="Freeform 388"/>
              <p:cNvSpPr>
                <a:spLocks/>
              </p:cNvSpPr>
              <p:nvPr/>
            </p:nvSpPr>
            <p:spPr bwMode="auto">
              <a:xfrm>
                <a:off x="1646" y="112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6" name="Freeform 389"/>
              <p:cNvSpPr>
                <a:spLocks noEditPoints="1"/>
              </p:cNvSpPr>
              <p:nvPr/>
            </p:nvSpPr>
            <p:spPr bwMode="auto">
              <a:xfrm>
                <a:off x="1642" y="111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7" name="Freeform 390"/>
              <p:cNvSpPr>
                <a:spLocks/>
              </p:cNvSpPr>
              <p:nvPr/>
            </p:nvSpPr>
            <p:spPr bwMode="auto">
              <a:xfrm>
                <a:off x="1975" y="149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8" name="Freeform 391"/>
              <p:cNvSpPr>
                <a:spLocks noEditPoints="1"/>
              </p:cNvSpPr>
              <p:nvPr/>
            </p:nvSpPr>
            <p:spPr bwMode="auto">
              <a:xfrm>
                <a:off x="1971" y="149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599" name="Freeform 392"/>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0" name="Freeform 393"/>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1" name="Freeform 394"/>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2" name="Freeform 395"/>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3" name="Freeform 396"/>
              <p:cNvSpPr>
                <a:spLocks/>
              </p:cNvSpPr>
              <p:nvPr/>
            </p:nvSpPr>
            <p:spPr bwMode="auto">
              <a:xfrm>
                <a:off x="1848" y="146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4" name="Freeform 397"/>
              <p:cNvSpPr>
                <a:spLocks noEditPoints="1"/>
              </p:cNvSpPr>
              <p:nvPr/>
            </p:nvSpPr>
            <p:spPr bwMode="auto">
              <a:xfrm>
                <a:off x="1843" y="1458"/>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5" name="Freeform 398"/>
              <p:cNvSpPr>
                <a:spLocks/>
              </p:cNvSpPr>
              <p:nvPr/>
            </p:nvSpPr>
            <p:spPr bwMode="auto">
              <a:xfrm>
                <a:off x="1893" y="147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6" name="Freeform 399"/>
              <p:cNvSpPr>
                <a:spLocks noEditPoints="1"/>
              </p:cNvSpPr>
              <p:nvPr/>
            </p:nvSpPr>
            <p:spPr bwMode="auto">
              <a:xfrm>
                <a:off x="1888" y="147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7" name="Freeform 400"/>
              <p:cNvSpPr>
                <a:spLocks/>
              </p:cNvSpPr>
              <p:nvPr/>
            </p:nvSpPr>
            <p:spPr bwMode="auto">
              <a:xfrm>
                <a:off x="1632" y="12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8" name="Freeform 401"/>
              <p:cNvSpPr>
                <a:spLocks noEditPoints="1"/>
              </p:cNvSpPr>
              <p:nvPr/>
            </p:nvSpPr>
            <p:spPr bwMode="auto">
              <a:xfrm>
                <a:off x="1627" y="126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09" name="Freeform 402"/>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10" name="Freeform 403"/>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11" name="Freeform 404"/>
              <p:cNvSpPr>
                <a:spLocks/>
              </p:cNvSpPr>
              <p:nvPr/>
            </p:nvSpPr>
            <p:spPr bwMode="auto">
              <a:xfrm>
                <a:off x="1632" y="12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12" name="Freeform 405"/>
              <p:cNvSpPr>
                <a:spLocks noEditPoints="1"/>
              </p:cNvSpPr>
              <p:nvPr/>
            </p:nvSpPr>
            <p:spPr bwMode="auto">
              <a:xfrm>
                <a:off x="1627" y="121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613" name="Freeform 406"/>
              <p:cNvSpPr>
                <a:spLocks/>
              </p:cNvSpPr>
              <p:nvPr/>
            </p:nvSpPr>
            <p:spPr bwMode="auto">
              <a:xfrm>
                <a:off x="1602" y="124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13" name="Group 608"/>
            <p:cNvGrpSpPr>
              <a:grpSpLocks/>
            </p:cNvGrpSpPr>
            <p:nvPr/>
          </p:nvGrpSpPr>
          <p:grpSpPr bwMode="auto">
            <a:xfrm>
              <a:off x="2001838" y="1225550"/>
              <a:ext cx="3541713" cy="3614738"/>
              <a:chOff x="1261" y="772"/>
              <a:chExt cx="2231" cy="2277"/>
            </a:xfrm>
          </p:grpSpPr>
          <p:sp>
            <p:nvSpPr>
              <p:cNvPr id="2214" name="Freeform 408"/>
              <p:cNvSpPr>
                <a:spLocks noEditPoints="1"/>
              </p:cNvSpPr>
              <p:nvPr/>
            </p:nvSpPr>
            <p:spPr bwMode="auto">
              <a:xfrm>
                <a:off x="1597"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5" name="Freeform 409"/>
              <p:cNvSpPr>
                <a:spLocks/>
              </p:cNvSpPr>
              <p:nvPr/>
            </p:nvSpPr>
            <p:spPr bwMode="auto">
              <a:xfrm>
                <a:off x="1632"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6" name="Freeform 410"/>
              <p:cNvSpPr>
                <a:spLocks noEditPoints="1"/>
              </p:cNvSpPr>
              <p:nvPr/>
            </p:nvSpPr>
            <p:spPr bwMode="auto">
              <a:xfrm>
                <a:off x="1627" y="123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7" name="Freeform 411"/>
              <p:cNvSpPr>
                <a:spLocks/>
              </p:cNvSpPr>
              <p:nvPr/>
            </p:nvSpPr>
            <p:spPr bwMode="auto">
              <a:xfrm>
                <a:off x="1721"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8" name="Freeform 412"/>
              <p:cNvSpPr>
                <a:spLocks noEditPoints="1"/>
              </p:cNvSpPr>
              <p:nvPr/>
            </p:nvSpPr>
            <p:spPr bwMode="auto">
              <a:xfrm>
                <a:off x="1716"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9" name="Freeform 413"/>
              <p:cNvSpPr>
                <a:spLocks/>
              </p:cNvSpPr>
              <p:nvPr/>
            </p:nvSpPr>
            <p:spPr bwMode="auto">
              <a:xfrm>
                <a:off x="1796"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0" name="Freeform 414"/>
              <p:cNvSpPr>
                <a:spLocks noEditPoints="1"/>
              </p:cNvSpPr>
              <p:nvPr/>
            </p:nvSpPr>
            <p:spPr bwMode="auto">
              <a:xfrm>
                <a:off x="1791"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1" name="Freeform 415"/>
              <p:cNvSpPr>
                <a:spLocks/>
              </p:cNvSpPr>
              <p:nvPr/>
            </p:nvSpPr>
            <p:spPr bwMode="auto">
              <a:xfrm>
                <a:off x="1855" y="144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2" name="Freeform 416"/>
              <p:cNvSpPr>
                <a:spLocks noEditPoints="1"/>
              </p:cNvSpPr>
              <p:nvPr/>
            </p:nvSpPr>
            <p:spPr bwMode="auto">
              <a:xfrm>
                <a:off x="1851" y="14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3" name="Freeform 417"/>
              <p:cNvSpPr>
                <a:spLocks/>
              </p:cNvSpPr>
              <p:nvPr/>
            </p:nvSpPr>
            <p:spPr bwMode="auto">
              <a:xfrm>
                <a:off x="1557" y="115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4" name="Freeform 418"/>
              <p:cNvSpPr>
                <a:spLocks noEditPoints="1"/>
              </p:cNvSpPr>
              <p:nvPr/>
            </p:nvSpPr>
            <p:spPr bwMode="auto">
              <a:xfrm>
                <a:off x="1552" y="1149"/>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5" name="Freeform 419"/>
              <p:cNvSpPr>
                <a:spLocks/>
              </p:cNvSpPr>
              <p:nvPr/>
            </p:nvSpPr>
            <p:spPr bwMode="auto">
              <a:xfrm>
                <a:off x="170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6" name="Freeform 420"/>
              <p:cNvSpPr>
                <a:spLocks noEditPoints="1"/>
              </p:cNvSpPr>
              <p:nvPr/>
            </p:nvSpPr>
            <p:spPr bwMode="auto">
              <a:xfrm>
                <a:off x="170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7" name="Freeform 421"/>
              <p:cNvSpPr>
                <a:spLocks/>
              </p:cNvSpPr>
              <p:nvPr/>
            </p:nvSpPr>
            <p:spPr bwMode="auto">
              <a:xfrm>
                <a:off x="1646"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8" name="Freeform 422"/>
              <p:cNvSpPr>
                <a:spLocks noEditPoints="1"/>
              </p:cNvSpPr>
              <p:nvPr/>
            </p:nvSpPr>
            <p:spPr bwMode="auto">
              <a:xfrm>
                <a:off x="1642"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29" name="Freeform 423"/>
              <p:cNvSpPr>
                <a:spLocks/>
              </p:cNvSpPr>
              <p:nvPr/>
            </p:nvSpPr>
            <p:spPr bwMode="auto">
              <a:xfrm>
                <a:off x="1654" y="129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0" name="Freeform 424"/>
              <p:cNvSpPr>
                <a:spLocks noEditPoints="1"/>
              </p:cNvSpPr>
              <p:nvPr/>
            </p:nvSpPr>
            <p:spPr bwMode="auto">
              <a:xfrm>
                <a:off x="164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1" name="Freeform 425"/>
              <p:cNvSpPr>
                <a:spLocks/>
              </p:cNvSpPr>
              <p:nvPr/>
            </p:nvSpPr>
            <p:spPr bwMode="auto">
              <a:xfrm>
                <a:off x="1699"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2" name="Freeform 426"/>
              <p:cNvSpPr>
                <a:spLocks noEditPoints="1"/>
              </p:cNvSpPr>
              <p:nvPr/>
            </p:nvSpPr>
            <p:spPr bwMode="auto">
              <a:xfrm>
                <a:off x="1694"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3" name="Freeform 427"/>
              <p:cNvSpPr>
                <a:spLocks/>
              </p:cNvSpPr>
              <p:nvPr/>
            </p:nvSpPr>
            <p:spPr bwMode="auto">
              <a:xfrm>
                <a:off x="176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4" name="Freeform 428"/>
              <p:cNvSpPr>
                <a:spLocks noEditPoints="1"/>
              </p:cNvSpPr>
              <p:nvPr/>
            </p:nvSpPr>
            <p:spPr bwMode="auto">
              <a:xfrm>
                <a:off x="1761"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5" name="Freeform 429"/>
              <p:cNvSpPr>
                <a:spLocks/>
              </p:cNvSpPr>
              <p:nvPr/>
            </p:nvSpPr>
            <p:spPr bwMode="auto">
              <a:xfrm>
                <a:off x="1676"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6" name="Freeform 430"/>
              <p:cNvSpPr>
                <a:spLocks noEditPoints="1"/>
              </p:cNvSpPr>
              <p:nvPr/>
            </p:nvSpPr>
            <p:spPr bwMode="auto">
              <a:xfrm>
                <a:off x="1671"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7" name="Freeform 431"/>
              <p:cNvSpPr>
                <a:spLocks/>
              </p:cNvSpPr>
              <p:nvPr/>
            </p:nvSpPr>
            <p:spPr bwMode="auto">
              <a:xfrm>
                <a:off x="168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8" name="Freeform 432"/>
              <p:cNvSpPr>
                <a:spLocks noEditPoints="1"/>
              </p:cNvSpPr>
              <p:nvPr/>
            </p:nvSpPr>
            <p:spPr bwMode="auto">
              <a:xfrm>
                <a:off x="1679" y="143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39" name="Freeform 433"/>
              <p:cNvSpPr>
                <a:spLocks/>
              </p:cNvSpPr>
              <p:nvPr/>
            </p:nvSpPr>
            <p:spPr bwMode="auto">
              <a:xfrm>
                <a:off x="1789" y="13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0" name="Freeform 434"/>
              <p:cNvSpPr>
                <a:spLocks noEditPoints="1"/>
              </p:cNvSpPr>
              <p:nvPr/>
            </p:nvSpPr>
            <p:spPr bwMode="auto">
              <a:xfrm>
                <a:off x="1784"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1" name="Freeform 435"/>
              <p:cNvSpPr>
                <a:spLocks/>
              </p:cNvSpPr>
              <p:nvPr/>
            </p:nvSpPr>
            <p:spPr bwMode="auto">
              <a:xfrm>
                <a:off x="1721"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2" name="Freeform 436"/>
              <p:cNvSpPr>
                <a:spLocks noEditPoints="1"/>
              </p:cNvSpPr>
              <p:nvPr/>
            </p:nvSpPr>
            <p:spPr bwMode="auto">
              <a:xfrm>
                <a:off x="1716" y="128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3" name="Freeform 437"/>
              <p:cNvSpPr>
                <a:spLocks/>
              </p:cNvSpPr>
              <p:nvPr/>
            </p:nvSpPr>
            <p:spPr bwMode="auto">
              <a:xfrm>
                <a:off x="2073" y="158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4" name="Freeform 438"/>
              <p:cNvSpPr>
                <a:spLocks noEditPoints="1"/>
              </p:cNvSpPr>
              <p:nvPr/>
            </p:nvSpPr>
            <p:spPr bwMode="auto">
              <a:xfrm>
                <a:off x="2068" y="158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5" name="Freeform 439"/>
              <p:cNvSpPr>
                <a:spLocks/>
              </p:cNvSpPr>
              <p:nvPr/>
            </p:nvSpPr>
            <p:spPr bwMode="auto">
              <a:xfrm>
                <a:off x="1908" y="14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6" name="Freeform 440"/>
              <p:cNvSpPr>
                <a:spLocks noEditPoints="1"/>
              </p:cNvSpPr>
              <p:nvPr/>
            </p:nvSpPr>
            <p:spPr bwMode="auto">
              <a:xfrm>
                <a:off x="1903" y="146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7" name="Freeform 441"/>
              <p:cNvSpPr>
                <a:spLocks/>
              </p:cNvSpPr>
              <p:nvPr/>
            </p:nvSpPr>
            <p:spPr bwMode="auto">
              <a:xfrm>
                <a:off x="1676" y="14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8" name="Freeform 442"/>
              <p:cNvSpPr>
                <a:spLocks noEditPoints="1"/>
              </p:cNvSpPr>
              <p:nvPr/>
            </p:nvSpPr>
            <p:spPr bwMode="auto">
              <a:xfrm>
                <a:off x="1671" y="144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49" name="Freeform 443"/>
              <p:cNvSpPr>
                <a:spLocks/>
              </p:cNvSpPr>
              <p:nvPr/>
            </p:nvSpPr>
            <p:spPr bwMode="auto">
              <a:xfrm>
                <a:off x="1729" y="136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0" name="Freeform 444"/>
              <p:cNvSpPr>
                <a:spLocks noEditPoints="1"/>
              </p:cNvSpPr>
              <p:nvPr/>
            </p:nvSpPr>
            <p:spPr bwMode="auto">
              <a:xfrm>
                <a:off x="1724" y="1365"/>
                <a:ext cx="116" cy="11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1" name="Freeform 445"/>
              <p:cNvSpPr>
                <a:spLocks/>
              </p:cNvSpPr>
              <p:nvPr/>
            </p:nvSpPr>
            <p:spPr bwMode="auto">
              <a:xfrm>
                <a:off x="1744" y="127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2" name="Freeform 446"/>
              <p:cNvSpPr>
                <a:spLocks noEditPoints="1"/>
              </p:cNvSpPr>
              <p:nvPr/>
            </p:nvSpPr>
            <p:spPr bwMode="auto">
              <a:xfrm>
                <a:off x="1739" y="1268"/>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3" name="Freeform 447"/>
              <p:cNvSpPr>
                <a:spLocks/>
              </p:cNvSpPr>
              <p:nvPr/>
            </p:nvSpPr>
            <p:spPr bwMode="auto">
              <a:xfrm>
                <a:off x="1624" y="132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4" name="Freeform 448"/>
              <p:cNvSpPr>
                <a:spLocks noEditPoints="1"/>
              </p:cNvSpPr>
              <p:nvPr/>
            </p:nvSpPr>
            <p:spPr bwMode="auto">
              <a:xfrm>
                <a:off x="1619" y="1320"/>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5" name="Freeform 449"/>
              <p:cNvSpPr>
                <a:spLocks/>
              </p:cNvSpPr>
              <p:nvPr/>
            </p:nvSpPr>
            <p:spPr bwMode="auto">
              <a:xfrm>
                <a:off x="1497"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6" name="Freeform 450"/>
              <p:cNvSpPr>
                <a:spLocks noEditPoints="1"/>
              </p:cNvSpPr>
              <p:nvPr/>
            </p:nvSpPr>
            <p:spPr bwMode="auto">
              <a:xfrm>
                <a:off x="1492"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7" name="Freeform 451"/>
              <p:cNvSpPr>
                <a:spLocks/>
              </p:cNvSpPr>
              <p:nvPr/>
            </p:nvSpPr>
            <p:spPr bwMode="auto">
              <a:xfrm>
                <a:off x="1624"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8" name="Freeform 452"/>
              <p:cNvSpPr>
                <a:spLocks noEditPoints="1"/>
              </p:cNvSpPr>
              <p:nvPr/>
            </p:nvSpPr>
            <p:spPr bwMode="auto">
              <a:xfrm>
                <a:off x="1619" y="135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59" name="Freeform 453"/>
              <p:cNvSpPr>
                <a:spLocks/>
              </p:cNvSpPr>
              <p:nvPr/>
            </p:nvSpPr>
            <p:spPr bwMode="auto">
              <a:xfrm>
                <a:off x="1564" y="127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0" name="Freeform 454"/>
              <p:cNvSpPr>
                <a:spLocks noEditPoints="1"/>
              </p:cNvSpPr>
              <p:nvPr/>
            </p:nvSpPr>
            <p:spPr bwMode="auto">
              <a:xfrm>
                <a:off x="155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1" name="Freeform 455"/>
              <p:cNvSpPr>
                <a:spLocks/>
              </p:cNvSpPr>
              <p:nvPr/>
            </p:nvSpPr>
            <p:spPr bwMode="auto">
              <a:xfrm>
                <a:off x="1661" y="139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2" name="Freeform 456"/>
              <p:cNvSpPr>
                <a:spLocks noEditPoints="1"/>
              </p:cNvSpPr>
              <p:nvPr/>
            </p:nvSpPr>
            <p:spPr bwMode="auto">
              <a:xfrm>
                <a:off x="1656" y="1388"/>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3" name="Freeform 457"/>
              <p:cNvSpPr>
                <a:spLocks/>
              </p:cNvSpPr>
              <p:nvPr/>
            </p:nvSpPr>
            <p:spPr bwMode="auto">
              <a:xfrm>
                <a:off x="1564" y="126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4" name="Freeform 458"/>
              <p:cNvSpPr>
                <a:spLocks noEditPoints="1"/>
              </p:cNvSpPr>
              <p:nvPr/>
            </p:nvSpPr>
            <p:spPr bwMode="auto">
              <a:xfrm>
                <a:off x="1559" y="1262"/>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5" name="Freeform 459"/>
              <p:cNvSpPr>
                <a:spLocks/>
              </p:cNvSpPr>
              <p:nvPr/>
            </p:nvSpPr>
            <p:spPr bwMode="auto">
              <a:xfrm>
                <a:off x="1549" y="121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6" name="Freeform 460"/>
              <p:cNvSpPr>
                <a:spLocks noEditPoints="1"/>
              </p:cNvSpPr>
              <p:nvPr/>
            </p:nvSpPr>
            <p:spPr bwMode="auto">
              <a:xfrm>
                <a:off x="1544" y="1210"/>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7" name="Freeform 461"/>
              <p:cNvSpPr>
                <a:spLocks/>
              </p:cNvSpPr>
              <p:nvPr/>
            </p:nvSpPr>
            <p:spPr bwMode="auto">
              <a:xfrm>
                <a:off x="1542" y="119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8" name="Freeform 462"/>
              <p:cNvSpPr>
                <a:spLocks noEditPoints="1"/>
              </p:cNvSpPr>
              <p:nvPr/>
            </p:nvSpPr>
            <p:spPr bwMode="auto">
              <a:xfrm>
                <a:off x="1537" y="118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69" name="Freeform 463"/>
              <p:cNvSpPr>
                <a:spLocks/>
              </p:cNvSpPr>
              <p:nvPr/>
            </p:nvSpPr>
            <p:spPr bwMode="auto">
              <a:xfrm>
                <a:off x="1542" y="128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0" name="Freeform 464"/>
              <p:cNvSpPr>
                <a:spLocks noEditPoints="1"/>
              </p:cNvSpPr>
              <p:nvPr/>
            </p:nvSpPr>
            <p:spPr bwMode="auto">
              <a:xfrm>
                <a:off x="1537" y="128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1" name="Freeform 465"/>
              <p:cNvSpPr>
                <a:spLocks/>
              </p:cNvSpPr>
              <p:nvPr/>
            </p:nvSpPr>
            <p:spPr bwMode="auto">
              <a:xfrm>
                <a:off x="1564" y="12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2" name="Freeform 466"/>
              <p:cNvSpPr>
                <a:spLocks noEditPoints="1"/>
              </p:cNvSpPr>
              <p:nvPr/>
            </p:nvSpPr>
            <p:spPr bwMode="auto">
              <a:xfrm>
                <a:off x="1559" y="125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3" name="Freeform 467"/>
              <p:cNvSpPr>
                <a:spLocks/>
              </p:cNvSpPr>
              <p:nvPr/>
            </p:nvSpPr>
            <p:spPr bwMode="auto">
              <a:xfrm>
                <a:off x="1512"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4" name="Freeform 468"/>
              <p:cNvSpPr>
                <a:spLocks noEditPoints="1"/>
              </p:cNvSpPr>
              <p:nvPr/>
            </p:nvSpPr>
            <p:spPr bwMode="auto">
              <a:xfrm>
                <a:off x="1507" y="12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5" name="Freeform 469"/>
              <p:cNvSpPr>
                <a:spLocks/>
              </p:cNvSpPr>
              <p:nvPr/>
            </p:nvSpPr>
            <p:spPr bwMode="auto">
              <a:xfrm>
                <a:off x="1706" y="152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6" name="Freeform 470"/>
              <p:cNvSpPr>
                <a:spLocks noEditPoints="1"/>
              </p:cNvSpPr>
              <p:nvPr/>
            </p:nvSpPr>
            <p:spPr bwMode="auto">
              <a:xfrm>
                <a:off x="1701" y="151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7" name="Freeform 471"/>
              <p:cNvSpPr>
                <a:spLocks/>
              </p:cNvSpPr>
              <p:nvPr/>
            </p:nvSpPr>
            <p:spPr bwMode="auto">
              <a:xfrm>
                <a:off x="1646" y="137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8" name="Freeform 472"/>
              <p:cNvSpPr>
                <a:spLocks noEditPoints="1"/>
              </p:cNvSpPr>
              <p:nvPr/>
            </p:nvSpPr>
            <p:spPr bwMode="auto">
              <a:xfrm>
                <a:off x="1642" y="136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79" name="Freeform 473"/>
              <p:cNvSpPr>
                <a:spLocks/>
              </p:cNvSpPr>
              <p:nvPr/>
            </p:nvSpPr>
            <p:spPr bwMode="auto">
              <a:xfrm>
                <a:off x="1422" y="117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0" name="Freeform 474"/>
              <p:cNvSpPr>
                <a:spLocks noEditPoints="1"/>
              </p:cNvSpPr>
              <p:nvPr/>
            </p:nvSpPr>
            <p:spPr bwMode="auto">
              <a:xfrm>
                <a:off x="1417" y="1172"/>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1" name="Freeform 475"/>
              <p:cNvSpPr>
                <a:spLocks/>
              </p:cNvSpPr>
              <p:nvPr/>
            </p:nvSpPr>
            <p:spPr bwMode="auto">
              <a:xfrm>
                <a:off x="1998" y="174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2" name="Freeform 476"/>
              <p:cNvSpPr>
                <a:spLocks noEditPoints="1"/>
              </p:cNvSpPr>
              <p:nvPr/>
            </p:nvSpPr>
            <p:spPr bwMode="auto">
              <a:xfrm>
                <a:off x="1993" y="1741"/>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3" name="Freeform 477"/>
              <p:cNvSpPr>
                <a:spLocks/>
              </p:cNvSpPr>
              <p:nvPr/>
            </p:nvSpPr>
            <p:spPr bwMode="auto">
              <a:xfrm>
                <a:off x="1699" y="135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4" name="Freeform 478"/>
              <p:cNvSpPr>
                <a:spLocks noEditPoints="1"/>
              </p:cNvSpPr>
              <p:nvPr/>
            </p:nvSpPr>
            <p:spPr bwMode="auto">
              <a:xfrm>
                <a:off x="1694"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5" name="Freeform 479"/>
              <p:cNvSpPr>
                <a:spLocks/>
              </p:cNvSpPr>
              <p:nvPr/>
            </p:nvSpPr>
            <p:spPr bwMode="auto">
              <a:xfrm>
                <a:off x="157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6" name="Freeform 480"/>
              <p:cNvSpPr>
                <a:spLocks noEditPoints="1"/>
              </p:cNvSpPr>
              <p:nvPr/>
            </p:nvSpPr>
            <p:spPr bwMode="auto">
              <a:xfrm>
                <a:off x="1567" y="1303"/>
                <a:ext cx="116"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7" name="Freeform 481"/>
              <p:cNvSpPr>
                <a:spLocks/>
              </p:cNvSpPr>
              <p:nvPr/>
            </p:nvSpPr>
            <p:spPr bwMode="auto">
              <a:xfrm>
                <a:off x="1542" y="1305"/>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8" name="Freeform 482"/>
              <p:cNvSpPr>
                <a:spLocks noEditPoints="1"/>
              </p:cNvSpPr>
              <p:nvPr/>
            </p:nvSpPr>
            <p:spPr bwMode="auto">
              <a:xfrm>
                <a:off x="1537" y="1300"/>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89" name="Freeform 483"/>
              <p:cNvSpPr>
                <a:spLocks/>
              </p:cNvSpPr>
              <p:nvPr/>
            </p:nvSpPr>
            <p:spPr bwMode="auto">
              <a:xfrm>
                <a:off x="1534" y="129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0" name="Freeform 484"/>
              <p:cNvSpPr>
                <a:spLocks noEditPoints="1"/>
              </p:cNvSpPr>
              <p:nvPr/>
            </p:nvSpPr>
            <p:spPr bwMode="auto">
              <a:xfrm>
                <a:off x="152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1" name="Freeform 485"/>
              <p:cNvSpPr>
                <a:spLocks/>
              </p:cNvSpPr>
              <p:nvPr/>
            </p:nvSpPr>
            <p:spPr bwMode="auto">
              <a:xfrm>
                <a:off x="1624" y="140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2" name="Freeform 486"/>
              <p:cNvSpPr>
                <a:spLocks noEditPoints="1"/>
              </p:cNvSpPr>
              <p:nvPr/>
            </p:nvSpPr>
            <p:spPr bwMode="auto">
              <a:xfrm>
                <a:off x="1619" y="140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3" name="Freeform 487"/>
              <p:cNvSpPr>
                <a:spLocks/>
              </p:cNvSpPr>
              <p:nvPr/>
            </p:nvSpPr>
            <p:spPr bwMode="auto">
              <a:xfrm>
                <a:off x="1602"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4" name="Freeform 488"/>
              <p:cNvSpPr>
                <a:spLocks noEditPoints="1"/>
              </p:cNvSpPr>
              <p:nvPr/>
            </p:nvSpPr>
            <p:spPr bwMode="auto">
              <a:xfrm>
                <a:off x="1597" y="140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5" name="Freeform 489"/>
              <p:cNvSpPr>
                <a:spLocks/>
              </p:cNvSpPr>
              <p:nvPr/>
            </p:nvSpPr>
            <p:spPr bwMode="auto">
              <a:xfrm>
                <a:off x="1415"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6" name="Freeform 490"/>
              <p:cNvSpPr>
                <a:spLocks noEditPoints="1"/>
              </p:cNvSpPr>
              <p:nvPr/>
            </p:nvSpPr>
            <p:spPr bwMode="auto">
              <a:xfrm>
                <a:off x="1410"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7" name="Freeform 491"/>
              <p:cNvSpPr>
                <a:spLocks/>
              </p:cNvSpPr>
              <p:nvPr/>
            </p:nvSpPr>
            <p:spPr bwMode="auto">
              <a:xfrm>
                <a:off x="1504"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8" name="Freeform 492"/>
              <p:cNvSpPr>
                <a:spLocks noEditPoints="1"/>
              </p:cNvSpPr>
              <p:nvPr/>
            </p:nvSpPr>
            <p:spPr bwMode="auto">
              <a:xfrm>
                <a:off x="1499" y="125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99" name="Freeform 493"/>
              <p:cNvSpPr>
                <a:spLocks/>
              </p:cNvSpPr>
              <p:nvPr/>
            </p:nvSpPr>
            <p:spPr bwMode="auto">
              <a:xfrm>
                <a:off x="1886" y="159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0" name="Freeform 494"/>
              <p:cNvSpPr>
                <a:spLocks noEditPoints="1"/>
              </p:cNvSpPr>
              <p:nvPr/>
            </p:nvSpPr>
            <p:spPr bwMode="auto">
              <a:xfrm>
                <a:off x="1881" y="1589"/>
                <a:ext cx="116"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1" name="Freeform 495"/>
              <p:cNvSpPr>
                <a:spLocks/>
              </p:cNvSpPr>
              <p:nvPr/>
            </p:nvSpPr>
            <p:spPr bwMode="auto">
              <a:xfrm>
                <a:off x="1938" y="1571"/>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2" name="Freeform 496"/>
              <p:cNvSpPr>
                <a:spLocks noEditPoints="1"/>
              </p:cNvSpPr>
              <p:nvPr/>
            </p:nvSpPr>
            <p:spPr bwMode="auto">
              <a:xfrm>
                <a:off x="1933" y="1566"/>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3" name="Freeform 497"/>
              <p:cNvSpPr>
                <a:spLocks/>
              </p:cNvSpPr>
              <p:nvPr/>
            </p:nvSpPr>
            <p:spPr bwMode="auto">
              <a:xfrm>
                <a:off x="141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4" name="Freeform 498"/>
              <p:cNvSpPr>
                <a:spLocks noEditPoints="1"/>
              </p:cNvSpPr>
              <p:nvPr/>
            </p:nvSpPr>
            <p:spPr bwMode="auto">
              <a:xfrm>
                <a:off x="141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5" name="Freeform 499"/>
              <p:cNvSpPr>
                <a:spLocks/>
              </p:cNvSpPr>
              <p:nvPr/>
            </p:nvSpPr>
            <p:spPr bwMode="auto">
              <a:xfrm>
                <a:off x="1422"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6" name="Freeform 500"/>
              <p:cNvSpPr>
                <a:spLocks noEditPoints="1"/>
              </p:cNvSpPr>
              <p:nvPr/>
            </p:nvSpPr>
            <p:spPr bwMode="auto">
              <a:xfrm>
                <a:off x="1417" y="11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7" name="Freeform 501"/>
              <p:cNvSpPr>
                <a:spLocks/>
              </p:cNvSpPr>
              <p:nvPr/>
            </p:nvSpPr>
            <p:spPr bwMode="auto">
              <a:xfrm>
                <a:off x="1519"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8" name="Freeform 502"/>
              <p:cNvSpPr>
                <a:spLocks noEditPoints="1"/>
              </p:cNvSpPr>
              <p:nvPr/>
            </p:nvSpPr>
            <p:spPr bwMode="auto">
              <a:xfrm>
                <a:off x="1514"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09" name="Freeform 503"/>
              <p:cNvSpPr>
                <a:spLocks/>
              </p:cNvSpPr>
              <p:nvPr/>
            </p:nvSpPr>
            <p:spPr bwMode="auto">
              <a:xfrm>
                <a:off x="1400" y="112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0" name="Freeform 504"/>
              <p:cNvSpPr>
                <a:spLocks noEditPoints="1"/>
              </p:cNvSpPr>
              <p:nvPr/>
            </p:nvSpPr>
            <p:spPr bwMode="auto">
              <a:xfrm>
                <a:off x="1395" y="111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1" name="Freeform 505"/>
              <p:cNvSpPr>
                <a:spLocks/>
              </p:cNvSpPr>
              <p:nvPr/>
            </p:nvSpPr>
            <p:spPr bwMode="auto">
              <a:xfrm>
                <a:off x="150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2" name="Freeform 506"/>
              <p:cNvSpPr>
                <a:spLocks noEditPoints="1"/>
              </p:cNvSpPr>
              <p:nvPr/>
            </p:nvSpPr>
            <p:spPr bwMode="auto">
              <a:xfrm>
                <a:off x="1499" y="120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3" name="Freeform 507"/>
              <p:cNvSpPr>
                <a:spLocks/>
              </p:cNvSpPr>
              <p:nvPr/>
            </p:nvSpPr>
            <p:spPr bwMode="auto">
              <a:xfrm>
                <a:off x="1475" y="116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4" name="Freeform 508"/>
              <p:cNvSpPr>
                <a:spLocks noEditPoints="1"/>
              </p:cNvSpPr>
              <p:nvPr/>
            </p:nvSpPr>
            <p:spPr bwMode="auto">
              <a:xfrm>
                <a:off x="1470" y="1163"/>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5" name="Freeform 509"/>
              <p:cNvSpPr>
                <a:spLocks/>
              </p:cNvSpPr>
              <p:nvPr/>
            </p:nvSpPr>
            <p:spPr bwMode="auto">
              <a:xfrm>
                <a:off x="1489"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6" name="Freeform 510"/>
              <p:cNvSpPr>
                <a:spLocks noEditPoints="1"/>
              </p:cNvSpPr>
              <p:nvPr/>
            </p:nvSpPr>
            <p:spPr bwMode="auto">
              <a:xfrm>
                <a:off x="1485" y="119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7" name="Freeform 511"/>
              <p:cNvSpPr>
                <a:spLocks/>
              </p:cNvSpPr>
              <p:nvPr/>
            </p:nvSpPr>
            <p:spPr bwMode="auto">
              <a:xfrm>
                <a:off x="1534" y="122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8" name="Freeform 512"/>
              <p:cNvSpPr>
                <a:spLocks noEditPoints="1"/>
              </p:cNvSpPr>
              <p:nvPr/>
            </p:nvSpPr>
            <p:spPr bwMode="auto">
              <a:xfrm>
                <a:off x="1529" y="122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19" name="Freeform 513"/>
              <p:cNvSpPr>
                <a:spLocks/>
              </p:cNvSpPr>
              <p:nvPr/>
            </p:nvSpPr>
            <p:spPr bwMode="auto">
              <a:xfrm>
                <a:off x="1602"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0" name="Freeform 514"/>
              <p:cNvSpPr>
                <a:spLocks noEditPoints="1"/>
              </p:cNvSpPr>
              <p:nvPr/>
            </p:nvSpPr>
            <p:spPr bwMode="auto">
              <a:xfrm>
                <a:off x="1597"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1" name="Freeform 515"/>
              <p:cNvSpPr>
                <a:spLocks/>
              </p:cNvSpPr>
              <p:nvPr/>
            </p:nvSpPr>
            <p:spPr bwMode="auto">
              <a:xfrm>
                <a:off x="1557"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2" name="Freeform 516"/>
              <p:cNvSpPr>
                <a:spLocks noEditPoints="1"/>
              </p:cNvSpPr>
              <p:nvPr/>
            </p:nvSpPr>
            <p:spPr bwMode="auto">
              <a:xfrm>
                <a:off x="1552" y="1271"/>
                <a:ext cx="116"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3" name="Freeform 517"/>
              <p:cNvSpPr>
                <a:spLocks/>
              </p:cNvSpPr>
              <p:nvPr/>
            </p:nvSpPr>
            <p:spPr bwMode="auto">
              <a:xfrm>
                <a:off x="1594" y="133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4" name="Freeform 518"/>
              <p:cNvSpPr>
                <a:spLocks noEditPoints="1"/>
              </p:cNvSpPr>
              <p:nvPr/>
            </p:nvSpPr>
            <p:spPr bwMode="auto">
              <a:xfrm>
                <a:off x="1589" y="132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5" name="Freeform 519"/>
              <p:cNvSpPr>
                <a:spLocks/>
              </p:cNvSpPr>
              <p:nvPr/>
            </p:nvSpPr>
            <p:spPr bwMode="auto">
              <a:xfrm>
                <a:off x="167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6" name="Freeform 520"/>
              <p:cNvSpPr>
                <a:spLocks noEditPoints="1"/>
              </p:cNvSpPr>
              <p:nvPr/>
            </p:nvSpPr>
            <p:spPr bwMode="auto">
              <a:xfrm>
                <a:off x="167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7" name="Freeform 521"/>
              <p:cNvSpPr>
                <a:spLocks/>
              </p:cNvSpPr>
              <p:nvPr/>
            </p:nvSpPr>
            <p:spPr bwMode="auto">
              <a:xfrm>
                <a:off x="1729" y="1296"/>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8" name="Freeform 522"/>
              <p:cNvSpPr>
                <a:spLocks noEditPoints="1"/>
              </p:cNvSpPr>
              <p:nvPr/>
            </p:nvSpPr>
            <p:spPr bwMode="auto">
              <a:xfrm>
                <a:off x="1724" y="1291"/>
                <a:ext cx="116"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29" name="Freeform 523"/>
              <p:cNvSpPr>
                <a:spLocks/>
              </p:cNvSpPr>
              <p:nvPr/>
            </p:nvSpPr>
            <p:spPr bwMode="auto">
              <a:xfrm>
                <a:off x="2125" y="153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0" name="Freeform 524"/>
              <p:cNvSpPr>
                <a:spLocks noEditPoints="1"/>
              </p:cNvSpPr>
              <p:nvPr/>
            </p:nvSpPr>
            <p:spPr bwMode="auto">
              <a:xfrm>
                <a:off x="2120" y="153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1" name="Freeform 525"/>
              <p:cNvSpPr>
                <a:spLocks/>
              </p:cNvSpPr>
              <p:nvPr/>
            </p:nvSpPr>
            <p:spPr bwMode="auto">
              <a:xfrm>
                <a:off x="1699" y="110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2" name="Freeform 526"/>
              <p:cNvSpPr>
                <a:spLocks noEditPoints="1"/>
              </p:cNvSpPr>
              <p:nvPr/>
            </p:nvSpPr>
            <p:spPr bwMode="auto">
              <a:xfrm>
                <a:off x="1694" y="110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3" name="Freeform 527"/>
              <p:cNvSpPr>
                <a:spLocks/>
              </p:cNvSpPr>
              <p:nvPr/>
            </p:nvSpPr>
            <p:spPr bwMode="auto">
              <a:xfrm>
                <a:off x="1751"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4" name="Freeform 528"/>
              <p:cNvSpPr>
                <a:spLocks noEditPoints="1"/>
              </p:cNvSpPr>
              <p:nvPr/>
            </p:nvSpPr>
            <p:spPr bwMode="auto">
              <a:xfrm>
                <a:off x="1746" y="13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5" name="Freeform 529"/>
              <p:cNvSpPr>
                <a:spLocks/>
              </p:cNvSpPr>
              <p:nvPr/>
            </p:nvSpPr>
            <p:spPr bwMode="auto">
              <a:xfrm>
                <a:off x="1579"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6" name="Freeform 530"/>
              <p:cNvSpPr>
                <a:spLocks noEditPoints="1"/>
              </p:cNvSpPr>
              <p:nvPr/>
            </p:nvSpPr>
            <p:spPr bwMode="auto">
              <a:xfrm>
                <a:off x="1574"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7" name="Freeform 531"/>
              <p:cNvSpPr>
                <a:spLocks/>
              </p:cNvSpPr>
              <p:nvPr/>
            </p:nvSpPr>
            <p:spPr bwMode="auto">
              <a:xfrm>
                <a:off x="1266" y="920"/>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8" name="Freeform 532"/>
              <p:cNvSpPr>
                <a:spLocks noEditPoints="1"/>
              </p:cNvSpPr>
              <p:nvPr/>
            </p:nvSpPr>
            <p:spPr bwMode="auto">
              <a:xfrm>
                <a:off x="1261" y="915"/>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39" name="Freeform 533"/>
              <p:cNvSpPr>
                <a:spLocks/>
              </p:cNvSpPr>
              <p:nvPr/>
            </p:nvSpPr>
            <p:spPr bwMode="auto">
              <a:xfrm>
                <a:off x="1295"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0" name="Freeform 534"/>
              <p:cNvSpPr>
                <a:spLocks noEditPoints="1"/>
              </p:cNvSpPr>
              <p:nvPr/>
            </p:nvSpPr>
            <p:spPr bwMode="auto">
              <a:xfrm>
                <a:off x="1290" y="111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1" name="Freeform 535"/>
              <p:cNvSpPr>
                <a:spLocks/>
              </p:cNvSpPr>
              <p:nvPr/>
            </p:nvSpPr>
            <p:spPr bwMode="auto">
              <a:xfrm>
                <a:off x="1325"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2" name="Freeform 536"/>
              <p:cNvSpPr>
                <a:spLocks noEditPoints="1"/>
              </p:cNvSpPr>
              <p:nvPr/>
            </p:nvSpPr>
            <p:spPr bwMode="auto">
              <a:xfrm>
                <a:off x="1320"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3" name="Freeform 537"/>
              <p:cNvSpPr>
                <a:spLocks/>
              </p:cNvSpPr>
              <p:nvPr/>
            </p:nvSpPr>
            <p:spPr bwMode="auto">
              <a:xfrm>
                <a:off x="1347" y="9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4" name="Freeform 538"/>
              <p:cNvSpPr>
                <a:spLocks noEditPoints="1"/>
              </p:cNvSpPr>
              <p:nvPr/>
            </p:nvSpPr>
            <p:spPr bwMode="auto">
              <a:xfrm>
                <a:off x="1342" y="973"/>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5" name="Freeform 539"/>
              <p:cNvSpPr>
                <a:spLocks/>
              </p:cNvSpPr>
              <p:nvPr/>
            </p:nvSpPr>
            <p:spPr bwMode="auto">
              <a:xfrm>
                <a:off x="1310" y="10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6" name="Freeform 540"/>
              <p:cNvSpPr>
                <a:spLocks noEditPoints="1"/>
              </p:cNvSpPr>
              <p:nvPr/>
            </p:nvSpPr>
            <p:spPr bwMode="auto">
              <a:xfrm>
                <a:off x="1305" y="103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7" name="Freeform 541"/>
              <p:cNvSpPr>
                <a:spLocks/>
              </p:cNvSpPr>
              <p:nvPr/>
            </p:nvSpPr>
            <p:spPr bwMode="auto">
              <a:xfrm>
                <a:off x="1280" y="100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8" name="Freeform 542"/>
              <p:cNvSpPr>
                <a:spLocks noEditPoints="1"/>
              </p:cNvSpPr>
              <p:nvPr/>
            </p:nvSpPr>
            <p:spPr bwMode="auto">
              <a:xfrm>
                <a:off x="1276" y="100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49" name="Freeform 543"/>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0" name="Freeform 544"/>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1" name="Freeform 545"/>
              <p:cNvSpPr>
                <a:spLocks/>
              </p:cNvSpPr>
              <p:nvPr/>
            </p:nvSpPr>
            <p:spPr bwMode="auto">
              <a:xfrm>
                <a:off x="1542" y="1212"/>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2" name="Freeform 546"/>
              <p:cNvSpPr>
                <a:spLocks noEditPoints="1"/>
              </p:cNvSpPr>
              <p:nvPr/>
            </p:nvSpPr>
            <p:spPr bwMode="auto">
              <a:xfrm>
                <a:off x="1537"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3" name="Freeform 547"/>
              <p:cNvSpPr>
                <a:spLocks/>
              </p:cNvSpPr>
              <p:nvPr/>
            </p:nvSpPr>
            <p:spPr bwMode="auto">
              <a:xfrm>
                <a:off x="1721" y="141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4" name="Freeform 548"/>
              <p:cNvSpPr>
                <a:spLocks noEditPoints="1"/>
              </p:cNvSpPr>
              <p:nvPr/>
            </p:nvSpPr>
            <p:spPr bwMode="auto">
              <a:xfrm>
                <a:off x="1716" y="141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5" name="Freeform 549"/>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6" name="Freeform 550"/>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7" name="Freeform 551"/>
              <p:cNvSpPr>
                <a:spLocks/>
              </p:cNvSpPr>
              <p:nvPr/>
            </p:nvSpPr>
            <p:spPr bwMode="auto">
              <a:xfrm>
                <a:off x="1497"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8" name="Freeform 552"/>
              <p:cNvSpPr>
                <a:spLocks noEditPoints="1"/>
              </p:cNvSpPr>
              <p:nvPr/>
            </p:nvSpPr>
            <p:spPr bwMode="auto">
              <a:xfrm>
                <a:off x="1492"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59" name="Freeform 553"/>
              <p:cNvSpPr>
                <a:spLocks/>
              </p:cNvSpPr>
              <p:nvPr/>
            </p:nvSpPr>
            <p:spPr bwMode="auto">
              <a:xfrm>
                <a:off x="1953" y="135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0" name="Freeform 554"/>
              <p:cNvSpPr>
                <a:spLocks noEditPoints="1"/>
              </p:cNvSpPr>
              <p:nvPr/>
            </p:nvSpPr>
            <p:spPr bwMode="auto">
              <a:xfrm>
                <a:off x="1948" y="135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1" name="Freeform 555"/>
              <p:cNvSpPr>
                <a:spLocks/>
              </p:cNvSpPr>
              <p:nvPr/>
            </p:nvSpPr>
            <p:spPr bwMode="auto">
              <a:xfrm>
                <a:off x="1729" y="150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2" name="Freeform 556"/>
              <p:cNvSpPr>
                <a:spLocks noEditPoints="1"/>
              </p:cNvSpPr>
              <p:nvPr/>
            </p:nvSpPr>
            <p:spPr bwMode="auto">
              <a:xfrm>
                <a:off x="1724" y="149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3" name="Freeform 557"/>
              <p:cNvSpPr>
                <a:spLocks/>
              </p:cNvSpPr>
              <p:nvPr/>
            </p:nvSpPr>
            <p:spPr bwMode="auto">
              <a:xfrm>
                <a:off x="1654" y="11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4" name="Freeform 558"/>
              <p:cNvSpPr>
                <a:spLocks noEditPoints="1"/>
              </p:cNvSpPr>
              <p:nvPr/>
            </p:nvSpPr>
            <p:spPr bwMode="auto">
              <a:xfrm>
                <a:off x="1649" y="116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5" name="Freeform 559"/>
              <p:cNvSpPr>
                <a:spLocks/>
              </p:cNvSpPr>
              <p:nvPr/>
            </p:nvSpPr>
            <p:spPr bwMode="auto">
              <a:xfrm>
                <a:off x="1617" y="126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6" name="Freeform 560"/>
              <p:cNvSpPr>
                <a:spLocks noEditPoints="1"/>
              </p:cNvSpPr>
              <p:nvPr/>
            </p:nvSpPr>
            <p:spPr bwMode="auto">
              <a:xfrm>
                <a:off x="1612"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7" name="Freeform 561"/>
              <p:cNvSpPr>
                <a:spLocks/>
              </p:cNvSpPr>
              <p:nvPr/>
            </p:nvSpPr>
            <p:spPr bwMode="auto">
              <a:xfrm>
                <a:off x="1669"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8" name="Freeform 562"/>
              <p:cNvSpPr>
                <a:spLocks noEditPoints="1"/>
              </p:cNvSpPr>
              <p:nvPr/>
            </p:nvSpPr>
            <p:spPr bwMode="auto">
              <a:xfrm>
                <a:off x="1664"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69" name="Freeform 563"/>
              <p:cNvSpPr>
                <a:spLocks/>
              </p:cNvSpPr>
              <p:nvPr/>
            </p:nvSpPr>
            <p:spPr bwMode="auto">
              <a:xfrm>
                <a:off x="2865" y="187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0" name="Freeform 564"/>
              <p:cNvSpPr>
                <a:spLocks noEditPoints="1"/>
              </p:cNvSpPr>
              <p:nvPr/>
            </p:nvSpPr>
            <p:spPr bwMode="auto">
              <a:xfrm>
                <a:off x="2860" y="186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1" name="Freeform 565"/>
              <p:cNvSpPr>
                <a:spLocks/>
              </p:cNvSpPr>
              <p:nvPr/>
            </p:nvSpPr>
            <p:spPr bwMode="auto">
              <a:xfrm>
                <a:off x="3380" y="25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2" name="Freeform 566"/>
              <p:cNvSpPr>
                <a:spLocks noEditPoints="1"/>
              </p:cNvSpPr>
              <p:nvPr/>
            </p:nvSpPr>
            <p:spPr bwMode="auto">
              <a:xfrm>
                <a:off x="3375" y="256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3" name="Freeform 567"/>
              <p:cNvSpPr>
                <a:spLocks/>
              </p:cNvSpPr>
              <p:nvPr/>
            </p:nvSpPr>
            <p:spPr bwMode="auto">
              <a:xfrm>
                <a:off x="1579" y="97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4" name="Freeform 568"/>
              <p:cNvSpPr>
                <a:spLocks noEditPoints="1"/>
              </p:cNvSpPr>
              <p:nvPr/>
            </p:nvSpPr>
            <p:spPr bwMode="auto">
              <a:xfrm>
                <a:off x="1574" y="9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5" name="Freeform 569"/>
              <p:cNvSpPr>
                <a:spLocks/>
              </p:cNvSpPr>
              <p:nvPr/>
            </p:nvSpPr>
            <p:spPr bwMode="auto">
              <a:xfrm>
                <a:off x="1430" y="109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6" name="Freeform 570"/>
              <p:cNvSpPr>
                <a:spLocks noEditPoints="1"/>
              </p:cNvSpPr>
              <p:nvPr/>
            </p:nvSpPr>
            <p:spPr bwMode="auto">
              <a:xfrm>
                <a:off x="1425" y="108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7" name="Freeform 571"/>
              <p:cNvSpPr>
                <a:spLocks/>
              </p:cNvSpPr>
              <p:nvPr/>
            </p:nvSpPr>
            <p:spPr bwMode="auto">
              <a:xfrm>
                <a:off x="1385" y="1384"/>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8" name="Freeform 572"/>
              <p:cNvSpPr>
                <a:spLocks noEditPoints="1"/>
              </p:cNvSpPr>
              <p:nvPr/>
            </p:nvSpPr>
            <p:spPr bwMode="auto">
              <a:xfrm>
                <a:off x="1380"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79" name="Freeform 573"/>
              <p:cNvSpPr>
                <a:spLocks/>
              </p:cNvSpPr>
              <p:nvPr/>
            </p:nvSpPr>
            <p:spPr bwMode="auto">
              <a:xfrm>
                <a:off x="1564"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0" name="Freeform 574"/>
              <p:cNvSpPr>
                <a:spLocks noEditPoints="1"/>
              </p:cNvSpPr>
              <p:nvPr/>
            </p:nvSpPr>
            <p:spPr bwMode="auto">
              <a:xfrm>
                <a:off x="1559" y="112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1" name="Freeform 575"/>
              <p:cNvSpPr>
                <a:spLocks/>
              </p:cNvSpPr>
              <p:nvPr/>
            </p:nvSpPr>
            <p:spPr bwMode="auto">
              <a:xfrm>
                <a:off x="2925" y="293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2" name="Freeform 576"/>
              <p:cNvSpPr>
                <a:spLocks noEditPoints="1"/>
              </p:cNvSpPr>
              <p:nvPr/>
            </p:nvSpPr>
            <p:spPr bwMode="auto">
              <a:xfrm>
                <a:off x="2920" y="2935"/>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3" name="Freeform 577"/>
              <p:cNvSpPr>
                <a:spLocks/>
              </p:cNvSpPr>
              <p:nvPr/>
            </p:nvSpPr>
            <p:spPr bwMode="auto">
              <a:xfrm>
                <a:off x="1467" y="11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4" name="Freeform 578"/>
              <p:cNvSpPr>
                <a:spLocks noEditPoints="1"/>
              </p:cNvSpPr>
              <p:nvPr/>
            </p:nvSpPr>
            <p:spPr bwMode="auto">
              <a:xfrm>
                <a:off x="1462" y="111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5" name="Freeform 579"/>
              <p:cNvSpPr>
                <a:spLocks/>
              </p:cNvSpPr>
              <p:nvPr/>
            </p:nvSpPr>
            <p:spPr bwMode="auto">
              <a:xfrm>
                <a:off x="1467"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6" name="Freeform 580"/>
              <p:cNvSpPr>
                <a:spLocks noEditPoints="1"/>
              </p:cNvSpPr>
              <p:nvPr/>
            </p:nvSpPr>
            <p:spPr bwMode="auto">
              <a:xfrm>
                <a:off x="1462"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7" name="Freeform 581"/>
              <p:cNvSpPr>
                <a:spLocks/>
              </p:cNvSpPr>
              <p:nvPr/>
            </p:nvSpPr>
            <p:spPr bwMode="auto">
              <a:xfrm>
                <a:off x="1701" y="11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8" name="Freeform 582"/>
              <p:cNvSpPr>
                <a:spLocks noEditPoints="1"/>
              </p:cNvSpPr>
              <p:nvPr/>
            </p:nvSpPr>
            <p:spPr bwMode="auto">
              <a:xfrm>
                <a:off x="1696" y="1184"/>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89" name="Freeform 583"/>
              <p:cNvSpPr>
                <a:spLocks/>
              </p:cNvSpPr>
              <p:nvPr/>
            </p:nvSpPr>
            <p:spPr bwMode="auto">
              <a:xfrm>
                <a:off x="1654"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0" name="Freeform 584"/>
              <p:cNvSpPr>
                <a:spLocks noEditPoints="1"/>
              </p:cNvSpPr>
              <p:nvPr/>
            </p:nvSpPr>
            <p:spPr bwMode="auto">
              <a:xfrm>
                <a:off x="164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1" name="Freeform 585"/>
              <p:cNvSpPr>
                <a:spLocks/>
              </p:cNvSpPr>
              <p:nvPr/>
            </p:nvSpPr>
            <p:spPr bwMode="auto">
              <a:xfrm>
                <a:off x="171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2" name="Freeform 586"/>
              <p:cNvSpPr>
                <a:spLocks noEditPoints="1"/>
              </p:cNvSpPr>
              <p:nvPr/>
            </p:nvSpPr>
            <p:spPr bwMode="auto">
              <a:xfrm>
                <a:off x="1712" y="115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3" name="Freeform 587"/>
              <p:cNvSpPr>
                <a:spLocks/>
              </p:cNvSpPr>
              <p:nvPr/>
            </p:nvSpPr>
            <p:spPr bwMode="auto">
              <a:xfrm>
                <a:off x="1728" y="119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4" name="Freeform 588"/>
              <p:cNvSpPr>
                <a:spLocks noEditPoints="1"/>
              </p:cNvSpPr>
              <p:nvPr/>
            </p:nvSpPr>
            <p:spPr bwMode="auto">
              <a:xfrm>
                <a:off x="1723" y="118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5" name="Freeform 589"/>
              <p:cNvSpPr>
                <a:spLocks/>
              </p:cNvSpPr>
              <p:nvPr/>
            </p:nvSpPr>
            <p:spPr bwMode="auto">
              <a:xfrm>
                <a:off x="1415" y="77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6" name="Freeform 590"/>
              <p:cNvSpPr>
                <a:spLocks noEditPoints="1"/>
              </p:cNvSpPr>
              <p:nvPr/>
            </p:nvSpPr>
            <p:spPr bwMode="auto">
              <a:xfrm>
                <a:off x="1411" y="77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7" name="Freeform 591"/>
              <p:cNvSpPr>
                <a:spLocks/>
              </p:cNvSpPr>
              <p:nvPr/>
            </p:nvSpPr>
            <p:spPr bwMode="auto">
              <a:xfrm>
                <a:off x="1508"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8" name="Freeform 592"/>
              <p:cNvSpPr>
                <a:spLocks noEditPoints="1"/>
              </p:cNvSpPr>
              <p:nvPr/>
            </p:nvSpPr>
            <p:spPr bwMode="auto">
              <a:xfrm>
                <a:off x="1503" y="127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399" name="Freeform 593"/>
              <p:cNvSpPr>
                <a:spLocks/>
              </p:cNvSpPr>
              <p:nvPr/>
            </p:nvSpPr>
            <p:spPr bwMode="auto">
              <a:xfrm>
                <a:off x="1505" y="119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0" name="Freeform 594"/>
              <p:cNvSpPr>
                <a:spLocks noEditPoints="1"/>
              </p:cNvSpPr>
              <p:nvPr/>
            </p:nvSpPr>
            <p:spPr bwMode="auto">
              <a:xfrm>
                <a:off x="1500" y="119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1" name="Freeform 595"/>
              <p:cNvSpPr>
                <a:spLocks/>
              </p:cNvSpPr>
              <p:nvPr/>
            </p:nvSpPr>
            <p:spPr bwMode="auto">
              <a:xfrm>
                <a:off x="1676" y="11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2" name="Freeform 596"/>
              <p:cNvSpPr>
                <a:spLocks noEditPoints="1"/>
              </p:cNvSpPr>
              <p:nvPr/>
            </p:nvSpPr>
            <p:spPr bwMode="auto">
              <a:xfrm>
                <a:off x="1671" y="118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3" name="Freeform 597"/>
              <p:cNvSpPr>
                <a:spLocks/>
              </p:cNvSpPr>
              <p:nvPr/>
            </p:nvSpPr>
            <p:spPr bwMode="auto">
              <a:xfrm>
                <a:off x="175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4" name="Freeform 598"/>
              <p:cNvSpPr>
                <a:spLocks noEditPoints="1"/>
              </p:cNvSpPr>
              <p:nvPr/>
            </p:nvSpPr>
            <p:spPr bwMode="auto">
              <a:xfrm>
                <a:off x="175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5" name="Freeform 599"/>
              <p:cNvSpPr>
                <a:spLocks/>
              </p:cNvSpPr>
              <p:nvPr/>
            </p:nvSpPr>
            <p:spPr bwMode="auto">
              <a:xfrm>
                <a:off x="1534"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6" name="Freeform 600"/>
              <p:cNvSpPr>
                <a:spLocks noEditPoints="1"/>
              </p:cNvSpPr>
              <p:nvPr/>
            </p:nvSpPr>
            <p:spPr bwMode="auto">
              <a:xfrm>
                <a:off x="1529" y="119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7" name="Freeform 601"/>
              <p:cNvSpPr>
                <a:spLocks/>
              </p:cNvSpPr>
              <p:nvPr/>
            </p:nvSpPr>
            <p:spPr bwMode="auto">
              <a:xfrm>
                <a:off x="1603" y="129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8" name="Freeform 602"/>
              <p:cNvSpPr>
                <a:spLocks noEditPoints="1"/>
              </p:cNvSpPr>
              <p:nvPr/>
            </p:nvSpPr>
            <p:spPr bwMode="auto">
              <a:xfrm>
                <a:off x="1598" y="129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09" name="Freeform 603"/>
              <p:cNvSpPr>
                <a:spLocks/>
              </p:cNvSpPr>
              <p:nvPr/>
            </p:nvSpPr>
            <p:spPr bwMode="auto">
              <a:xfrm>
                <a:off x="1603" y="14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0" name="Freeform 604"/>
              <p:cNvSpPr>
                <a:spLocks noEditPoints="1"/>
              </p:cNvSpPr>
              <p:nvPr/>
            </p:nvSpPr>
            <p:spPr bwMode="auto">
              <a:xfrm>
                <a:off x="1598" y="14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1" name="Freeform 605"/>
              <p:cNvSpPr>
                <a:spLocks/>
              </p:cNvSpPr>
              <p:nvPr/>
            </p:nvSpPr>
            <p:spPr bwMode="auto">
              <a:xfrm>
                <a:off x="2922" y="21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2" name="Freeform 606"/>
              <p:cNvSpPr>
                <a:spLocks noEditPoints="1"/>
              </p:cNvSpPr>
              <p:nvPr/>
            </p:nvSpPr>
            <p:spPr bwMode="auto">
              <a:xfrm>
                <a:off x="2917" y="2164"/>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413" name="Freeform 607"/>
              <p:cNvSpPr>
                <a:spLocks/>
              </p:cNvSpPr>
              <p:nvPr/>
            </p:nvSpPr>
            <p:spPr bwMode="auto">
              <a:xfrm>
                <a:off x="1635" y="1311"/>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2617" name="Group 809"/>
            <p:cNvGrpSpPr>
              <a:grpSpLocks/>
            </p:cNvGrpSpPr>
            <p:nvPr/>
          </p:nvGrpSpPr>
          <p:grpSpPr bwMode="auto">
            <a:xfrm>
              <a:off x="2001838" y="1397000"/>
              <a:ext cx="2663825" cy="2144713"/>
              <a:chOff x="1261" y="880"/>
              <a:chExt cx="1678" cy="1351"/>
            </a:xfrm>
          </p:grpSpPr>
          <p:sp>
            <p:nvSpPr>
              <p:cNvPr id="2014" name="Freeform 609"/>
              <p:cNvSpPr>
                <a:spLocks noEditPoints="1"/>
              </p:cNvSpPr>
              <p:nvPr/>
            </p:nvSpPr>
            <p:spPr bwMode="auto">
              <a:xfrm>
                <a:off x="1629" y="130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5" name="Freeform 610"/>
              <p:cNvSpPr>
                <a:spLocks/>
              </p:cNvSpPr>
              <p:nvPr/>
            </p:nvSpPr>
            <p:spPr bwMode="auto">
              <a:xfrm>
                <a:off x="1632"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6" name="Freeform 611"/>
              <p:cNvSpPr>
                <a:spLocks noEditPoints="1"/>
              </p:cNvSpPr>
              <p:nvPr/>
            </p:nvSpPr>
            <p:spPr bwMode="auto">
              <a:xfrm>
                <a:off x="1627" y="109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7" name="Freeform 612"/>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8" name="Freeform 613"/>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9" name="Freeform 614"/>
              <p:cNvSpPr>
                <a:spLocks/>
              </p:cNvSpPr>
              <p:nvPr/>
            </p:nvSpPr>
            <p:spPr bwMode="auto">
              <a:xfrm>
                <a:off x="1519" y="111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0" name="Freeform 615"/>
              <p:cNvSpPr>
                <a:spLocks noEditPoints="1"/>
              </p:cNvSpPr>
              <p:nvPr/>
            </p:nvSpPr>
            <p:spPr bwMode="auto">
              <a:xfrm>
                <a:off x="1514" y="111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1" name="Freeform 616"/>
              <p:cNvSpPr>
                <a:spLocks/>
              </p:cNvSpPr>
              <p:nvPr/>
            </p:nvSpPr>
            <p:spPr bwMode="auto">
              <a:xfrm>
                <a:off x="1489" y="116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2" name="Freeform 617"/>
              <p:cNvSpPr>
                <a:spLocks noEditPoints="1"/>
              </p:cNvSpPr>
              <p:nvPr/>
            </p:nvSpPr>
            <p:spPr bwMode="auto">
              <a:xfrm>
                <a:off x="1485" y="116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3" name="Freeform 618"/>
              <p:cNvSpPr>
                <a:spLocks/>
              </p:cNvSpPr>
              <p:nvPr/>
            </p:nvSpPr>
            <p:spPr bwMode="auto">
              <a:xfrm>
                <a:off x="1587" y="108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4" name="Freeform 619"/>
              <p:cNvSpPr>
                <a:spLocks noEditPoints="1"/>
              </p:cNvSpPr>
              <p:nvPr/>
            </p:nvSpPr>
            <p:spPr bwMode="auto">
              <a:xfrm>
                <a:off x="1582" y="108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5" name="Freeform 620"/>
              <p:cNvSpPr>
                <a:spLocks/>
              </p:cNvSpPr>
              <p:nvPr/>
            </p:nvSpPr>
            <p:spPr bwMode="auto">
              <a:xfrm>
                <a:off x="177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6" name="Freeform 621"/>
              <p:cNvSpPr>
                <a:spLocks noEditPoints="1"/>
              </p:cNvSpPr>
              <p:nvPr/>
            </p:nvSpPr>
            <p:spPr bwMode="auto">
              <a:xfrm>
                <a:off x="1769" y="143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7" name="Freeform 622"/>
              <p:cNvSpPr>
                <a:spLocks/>
              </p:cNvSpPr>
              <p:nvPr/>
            </p:nvSpPr>
            <p:spPr bwMode="auto">
              <a:xfrm>
                <a:off x="2118" y="162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8" name="Freeform 623"/>
              <p:cNvSpPr>
                <a:spLocks noEditPoints="1"/>
              </p:cNvSpPr>
              <p:nvPr/>
            </p:nvSpPr>
            <p:spPr bwMode="auto">
              <a:xfrm>
                <a:off x="2113" y="161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29" name="Freeform 624"/>
              <p:cNvSpPr>
                <a:spLocks/>
              </p:cNvSpPr>
              <p:nvPr/>
            </p:nvSpPr>
            <p:spPr bwMode="auto">
              <a:xfrm>
                <a:off x="1706" y="135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0" name="Freeform 625"/>
              <p:cNvSpPr>
                <a:spLocks noEditPoints="1"/>
              </p:cNvSpPr>
              <p:nvPr/>
            </p:nvSpPr>
            <p:spPr bwMode="auto">
              <a:xfrm>
                <a:off x="1701" y="135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1" name="Freeform 626"/>
              <p:cNvSpPr>
                <a:spLocks/>
              </p:cNvSpPr>
              <p:nvPr/>
            </p:nvSpPr>
            <p:spPr bwMode="auto">
              <a:xfrm>
                <a:off x="2446" y="184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2" name="Freeform 627"/>
              <p:cNvSpPr>
                <a:spLocks noEditPoints="1"/>
              </p:cNvSpPr>
              <p:nvPr/>
            </p:nvSpPr>
            <p:spPr bwMode="auto">
              <a:xfrm>
                <a:off x="2442" y="184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3" name="Freeform 628"/>
              <p:cNvSpPr>
                <a:spLocks/>
              </p:cNvSpPr>
              <p:nvPr/>
            </p:nvSpPr>
            <p:spPr bwMode="auto">
              <a:xfrm>
                <a:off x="2401"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4" name="Freeform 629"/>
              <p:cNvSpPr>
                <a:spLocks noEditPoints="1"/>
              </p:cNvSpPr>
              <p:nvPr/>
            </p:nvSpPr>
            <p:spPr bwMode="auto">
              <a:xfrm>
                <a:off x="2396" y="17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5" name="Freeform 630"/>
              <p:cNvSpPr>
                <a:spLocks/>
              </p:cNvSpPr>
              <p:nvPr/>
            </p:nvSpPr>
            <p:spPr bwMode="auto">
              <a:xfrm>
                <a:off x="1938"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6" name="Freeform 631"/>
              <p:cNvSpPr>
                <a:spLocks noEditPoints="1"/>
              </p:cNvSpPr>
              <p:nvPr/>
            </p:nvSpPr>
            <p:spPr bwMode="auto">
              <a:xfrm>
                <a:off x="1933" y="123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7" name="Freeform 632"/>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8" name="Freeform 633"/>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39" name="Freeform 634"/>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0" name="Freeform 635"/>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1" name="Freeform 636"/>
              <p:cNvSpPr>
                <a:spLocks/>
              </p:cNvSpPr>
              <p:nvPr/>
            </p:nvSpPr>
            <p:spPr bwMode="auto">
              <a:xfrm>
                <a:off x="1995" y="153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2" name="Freeform 637"/>
              <p:cNvSpPr>
                <a:spLocks noEditPoints="1"/>
              </p:cNvSpPr>
              <p:nvPr/>
            </p:nvSpPr>
            <p:spPr bwMode="auto">
              <a:xfrm>
                <a:off x="1990" y="1534"/>
                <a:ext cx="116"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3" name="Freeform 638"/>
              <p:cNvSpPr>
                <a:spLocks/>
              </p:cNvSpPr>
              <p:nvPr/>
            </p:nvSpPr>
            <p:spPr bwMode="auto">
              <a:xfrm>
                <a:off x="1752"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4" name="Freeform 639"/>
              <p:cNvSpPr>
                <a:spLocks noEditPoints="1"/>
              </p:cNvSpPr>
              <p:nvPr/>
            </p:nvSpPr>
            <p:spPr bwMode="auto">
              <a:xfrm>
                <a:off x="1747" y="12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5" name="Freeform 640"/>
              <p:cNvSpPr>
                <a:spLocks/>
              </p:cNvSpPr>
              <p:nvPr/>
            </p:nvSpPr>
            <p:spPr bwMode="auto">
              <a:xfrm>
                <a:off x="2118" y="161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6" name="Freeform 641"/>
              <p:cNvSpPr>
                <a:spLocks noEditPoints="1"/>
              </p:cNvSpPr>
              <p:nvPr/>
            </p:nvSpPr>
            <p:spPr bwMode="auto">
              <a:xfrm>
                <a:off x="2113" y="16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7" name="Freeform 642"/>
              <p:cNvSpPr>
                <a:spLocks/>
              </p:cNvSpPr>
              <p:nvPr/>
            </p:nvSpPr>
            <p:spPr bwMode="auto">
              <a:xfrm>
                <a:off x="1968" y="151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8" name="Freeform 643"/>
              <p:cNvSpPr>
                <a:spLocks noEditPoints="1"/>
              </p:cNvSpPr>
              <p:nvPr/>
            </p:nvSpPr>
            <p:spPr bwMode="auto">
              <a:xfrm>
                <a:off x="1963" y="150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49" name="Freeform 644"/>
              <p:cNvSpPr>
                <a:spLocks/>
              </p:cNvSpPr>
              <p:nvPr/>
            </p:nvSpPr>
            <p:spPr bwMode="auto">
              <a:xfrm>
                <a:off x="1855" y="13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0" name="Freeform 645"/>
              <p:cNvSpPr>
                <a:spLocks noEditPoints="1"/>
              </p:cNvSpPr>
              <p:nvPr/>
            </p:nvSpPr>
            <p:spPr bwMode="auto">
              <a:xfrm>
                <a:off x="1851" y="134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1" name="Freeform 646"/>
              <p:cNvSpPr>
                <a:spLocks/>
              </p:cNvSpPr>
              <p:nvPr/>
            </p:nvSpPr>
            <p:spPr bwMode="auto">
              <a:xfrm>
                <a:off x="1774" y="127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2" name="Freeform 647"/>
              <p:cNvSpPr>
                <a:spLocks noEditPoints="1"/>
              </p:cNvSpPr>
              <p:nvPr/>
            </p:nvSpPr>
            <p:spPr bwMode="auto">
              <a:xfrm>
                <a:off x="176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3" name="Freeform 648"/>
              <p:cNvSpPr>
                <a:spLocks/>
              </p:cNvSpPr>
              <p:nvPr/>
            </p:nvSpPr>
            <p:spPr bwMode="auto">
              <a:xfrm>
                <a:off x="1893" y="13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4" name="Freeform 649"/>
              <p:cNvSpPr>
                <a:spLocks noEditPoints="1"/>
              </p:cNvSpPr>
              <p:nvPr/>
            </p:nvSpPr>
            <p:spPr bwMode="auto">
              <a:xfrm>
                <a:off x="1888"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5" name="Freeform 650"/>
              <p:cNvSpPr>
                <a:spLocks/>
              </p:cNvSpPr>
              <p:nvPr/>
            </p:nvSpPr>
            <p:spPr bwMode="auto">
              <a:xfrm>
                <a:off x="1593"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6" name="Freeform 651"/>
              <p:cNvSpPr>
                <a:spLocks noEditPoints="1"/>
              </p:cNvSpPr>
              <p:nvPr/>
            </p:nvSpPr>
            <p:spPr bwMode="auto">
              <a:xfrm>
                <a:off x="1588" y="112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7" name="Freeform 652"/>
              <p:cNvSpPr>
                <a:spLocks/>
              </p:cNvSpPr>
              <p:nvPr/>
            </p:nvSpPr>
            <p:spPr bwMode="auto">
              <a:xfrm>
                <a:off x="1729" y="134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8" name="Freeform 653"/>
              <p:cNvSpPr>
                <a:spLocks noEditPoints="1"/>
              </p:cNvSpPr>
              <p:nvPr/>
            </p:nvSpPr>
            <p:spPr bwMode="auto">
              <a:xfrm>
                <a:off x="1724" y="133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59" name="Freeform 654"/>
              <p:cNvSpPr>
                <a:spLocks/>
              </p:cNvSpPr>
              <p:nvPr/>
            </p:nvSpPr>
            <p:spPr bwMode="auto">
              <a:xfrm>
                <a:off x="1946" y="1571"/>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0" name="Freeform 655"/>
              <p:cNvSpPr>
                <a:spLocks noEditPoints="1"/>
              </p:cNvSpPr>
              <p:nvPr/>
            </p:nvSpPr>
            <p:spPr bwMode="auto">
              <a:xfrm>
                <a:off x="1941" y="156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1" name="Freeform 656"/>
              <p:cNvSpPr>
                <a:spLocks/>
              </p:cNvSpPr>
              <p:nvPr/>
            </p:nvSpPr>
            <p:spPr bwMode="auto">
              <a:xfrm>
                <a:off x="2095" y="16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2" name="Freeform 657"/>
              <p:cNvSpPr>
                <a:spLocks noEditPoints="1"/>
              </p:cNvSpPr>
              <p:nvPr/>
            </p:nvSpPr>
            <p:spPr bwMode="auto">
              <a:xfrm>
                <a:off x="2090" y="16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3" name="Freeform 658"/>
              <p:cNvSpPr>
                <a:spLocks/>
              </p:cNvSpPr>
              <p:nvPr/>
            </p:nvSpPr>
            <p:spPr bwMode="auto">
              <a:xfrm>
                <a:off x="2297" y="17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4" name="Freeform 659"/>
              <p:cNvSpPr>
                <a:spLocks noEditPoints="1"/>
              </p:cNvSpPr>
              <p:nvPr/>
            </p:nvSpPr>
            <p:spPr bwMode="auto">
              <a:xfrm>
                <a:off x="2292" y="177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5" name="Freeform 660"/>
              <p:cNvSpPr>
                <a:spLocks/>
              </p:cNvSpPr>
              <p:nvPr/>
            </p:nvSpPr>
            <p:spPr bwMode="auto">
              <a:xfrm>
                <a:off x="2760" y="204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6" name="Freeform 661"/>
              <p:cNvSpPr>
                <a:spLocks noEditPoints="1"/>
              </p:cNvSpPr>
              <p:nvPr/>
            </p:nvSpPr>
            <p:spPr bwMode="auto">
              <a:xfrm>
                <a:off x="2755" y="204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7" name="Freeform 662"/>
              <p:cNvSpPr>
                <a:spLocks/>
              </p:cNvSpPr>
              <p:nvPr/>
            </p:nvSpPr>
            <p:spPr bwMode="auto">
              <a:xfrm>
                <a:off x="2238" y="178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8" name="Freeform 663"/>
              <p:cNvSpPr>
                <a:spLocks noEditPoints="1"/>
              </p:cNvSpPr>
              <p:nvPr/>
            </p:nvSpPr>
            <p:spPr bwMode="auto">
              <a:xfrm>
                <a:off x="2233" y="1782"/>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69" name="Freeform 664"/>
              <p:cNvSpPr>
                <a:spLocks/>
              </p:cNvSpPr>
              <p:nvPr/>
            </p:nvSpPr>
            <p:spPr bwMode="auto">
              <a:xfrm>
                <a:off x="2827" y="21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0" name="Freeform 665"/>
              <p:cNvSpPr>
                <a:spLocks noEditPoints="1"/>
              </p:cNvSpPr>
              <p:nvPr/>
            </p:nvSpPr>
            <p:spPr bwMode="auto">
              <a:xfrm>
                <a:off x="2823" y="21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1" name="Freeform 666"/>
              <p:cNvSpPr>
                <a:spLocks/>
              </p:cNvSpPr>
              <p:nvPr/>
            </p:nvSpPr>
            <p:spPr bwMode="auto">
              <a:xfrm>
                <a:off x="2818" y="210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2" name="Freeform 667"/>
              <p:cNvSpPr>
                <a:spLocks noEditPoints="1"/>
              </p:cNvSpPr>
              <p:nvPr/>
            </p:nvSpPr>
            <p:spPr bwMode="auto">
              <a:xfrm>
                <a:off x="2813" y="209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3" name="Freeform 668"/>
              <p:cNvSpPr>
                <a:spLocks/>
              </p:cNvSpPr>
              <p:nvPr/>
            </p:nvSpPr>
            <p:spPr bwMode="auto">
              <a:xfrm>
                <a:off x="2696" y="20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4" name="Freeform 669"/>
              <p:cNvSpPr>
                <a:spLocks noEditPoints="1"/>
              </p:cNvSpPr>
              <p:nvPr/>
            </p:nvSpPr>
            <p:spPr bwMode="auto">
              <a:xfrm>
                <a:off x="2692" y="20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5" name="Freeform 670"/>
              <p:cNvSpPr>
                <a:spLocks/>
              </p:cNvSpPr>
              <p:nvPr/>
            </p:nvSpPr>
            <p:spPr bwMode="auto">
              <a:xfrm>
                <a:off x="2312" y="18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6" name="Freeform 671"/>
              <p:cNvSpPr>
                <a:spLocks noEditPoints="1"/>
              </p:cNvSpPr>
              <p:nvPr/>
            </p:nvSpPr>
            <p:spPr bwMode="auto">
              <a:xfrm>
                <a:off x="2307" y="183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7" name="Freeform 672"/>
              <p:cNvSpPr>
                <a:spLocks/>
              </p:cNvSpPr>
              <p:nvPr/>
            </p:nvSpPr>
            <p:spPr bwMode="auto">
              <a:xfrm>
                <a:off x="2330" y="188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8" name="Freeform 673"/>
              <p:cNvSpPr>
                <a:spLocks noEditPoints="1"/>
              </p:cNvSpPr>
              <p:nvPr/>
            </p:nvSpPr>
            <p:spPr bwMode="auto">
              <a:xfrm>
                <a:off x="2325" y="18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79" name="Freeform 674"/>
              <p:cNvSpPr>
                <a:spLocks/>
              </p:cNvSpPr>
              <p:nvPr/>
            </p:nvSpPr>
            <p:spPr bwMode="auto">
              <a:xfrm>
                <a:off x="2371" y="188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0" name="Freeform 675"/>
              <p:cNvSpPr>
                <a:spLocks noEditPoints="1"/>
              </p:cNvSpPr>
              <p:nvPr/>
            </p:nvSpPr>
            <p:spPr bwMode="auto">
              <a:xfrm>
                <a:off x="2366" y="188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1" name="Freeform 676"/>
              <p:cNvSpPr>
                <a:spLocks/>
              </p:cNvSpPr>
              <p:nvPr/>
            </p:nvSpPr>
            <p:spPr bwMode="auto">
              <a:xfrm>
                <a:off x="2267" y="183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2" name="Freeform 677"/>
              <p:cNvSpPr>
                <a:spLocks noEditPoints="1"/>
              </p:cNvSpPr>
              <p:nvPr/>
            </p:nvSpPr>
            <p:spPr bwMode="auto">
              <a:xfrm>
                <a:off x="2262" y="182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3" name="Freeform 678"/>
              <p:cNvSpPr>
                <a:spLocks/>
              </p:cNvSpPr>
              <p:nvPr/>
            </p:nvSpPr>
            <p:spPr bwMode="auto">
              <a:xfrm>
                <a:off x="2297" y="18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4" name="Freeform 679"/>
              <p:cNvSpPr>
                <a:spLocks noEditPoints="1"/>
              </p:cNvSpPr>
              <p:nvPr/>
            </p:nvSpPr>
            <p:spPr bwMode="auto">
              <a:xfrm>
                <a:off x="2292" y="1852"/>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5" name="Freeform 680"/>
              <p:cNvSpPr>
                <a:spLocks/>
              </p:cNvSpPr>
              <p:nvPr/>
            </p:nvSpPr>
            <p:spPr bwMode="auto">
              <a:xfrm>
                <a:off x="2192" y="17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6" name="Freeform 681"/>
              <p:cNvSpPr>
                <a:spLocks noEditPoints="1"/>
              </p:cNvSpPr>
              <p:nvPr/>
            </p:nvSpPr>
            <p:spPr bwMode="auto">
              <a:xfrm>
                <a:off x="2187" y="174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7" name="Freeform 682"/>
              <p:cNvSpPr>
                <a:spLocks/>
              </p:cNvSpPr>
              <p:nvPr/>
            </p:nvSpPr>
            <p:spPr bwMode="auto">
              <a:xfrm>
                <a:off x="2214" y="183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8" name="Freeform 683"/>
              <p:cNvSpPr>
                <a:spLocks noEditPoints="1"/>
              </p:cNvSpPr>
              <p:nvPr/>
            </p:nvSpPr>
            <p:spPr bwMode="auto">
              <a:xfrm>
                <a:off x="2209" y="18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89" name="Freeform 684"/>
              <p:cNvSpPr>
                <a:spLocks/>
              </p:cNvSpPr>
              <p:nvPr/>
            </p:nvSpPr>
            <p:spPr bwMode="auto">
              <a:xfrm>
                <a:off x="2446" y="19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0" name="Freeform 685"/>
              <p:cNvSpPr>
                <a:spLocks noEditPoints="1"/>
              </p:cNvSpPr>
              <p:nvPr/>
            </p:nvSpPr>
            <p:spPr bwMode="auto">
              <a:xfrm>
                <a:off x="2442" y="1957"/>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1" name="Freeform 686"/>
              <p:cNvSpPr>
                <a:spLocks/>
              </p:cNvSpPr>
              <p:nvPr/>
            </p:nvSpPr>
            <p:spPr bwMode="auto">
              <a:xfrm>
                <a:off x="2152" y="176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2" name="Freeform 687"/>
              <p:cNvSpPr>
                <a:spLocks noEditPoints="1"/>
              </p:cNvSpPr>
              <p:nvPr/>
            </p:nvSpPr>
            <p:spPr bwMode="auto">
              <a:xfrm>
                <a:off x="2147" y="1758"/>
                <a:ext cx="116"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3" name="Freeform 688"/>
              <p:cNvSpPr>
                <a:spLocks/>
              </p:cNvSpPr>
              <p:nvPr/>
            </p:nvSpPr>
            <p:spPr bwMode="auto">
              <a:xfrm>
                <a:off x="2006" y="16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4" name="Freeform 689"/>
              <p:cNvSpPr>
                <a:spLocks noEditPoints="1"/>
              </p:cNvSpPr>
              <p:nvPr/>
            </p:nvSpPr>
            <p:spPr bwMode="auto">
              <a:xfrm>
                <a:off x="2001" y="168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5" name="Freeform 690"/>
              <p:cNvSpPr>
                <a:spLocks/>
              </p:cNvSpPr>
              <p:nvPr/>
            </p:nvSpPr>
            <p:spPr bwMode="auto">
              <a:xfrm>
                <a:off x="1960" y="162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6" name="Freeform 691"/>
              <p:cNvSpPr>
                <a:spLocks noEditPoints="1"/>
              </p:cNvSpPr>
              <p:nvPr/>
            </p:nvSpPr>
            <p:spPr bwMode="auto">
              <a:xfrm>
                <a:off x="1956" y="161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7" name="Freeform 692"/>
              <p:cNvSpPr>
                <a:spLocks/>
              </p:cNvSpPr>
              <p:nvPr/>
            </p:nvSpPr>
            <p:spPr bwMode="auto">
              <a:xfrm>
                <a:off x="1998" y="15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8" name="Freeform 693"/>
              <p:cNvSpPr>
                <a:spLocks noEditPoints="1"/>
              </p:cNvSpPr>
              <p:nvPr/>
            </p:nvSpPr>
            <p:spPr bwMode="auto">
              <a:xfrm>
                <a:off x="1993" y="159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99" name="Freeform 694"/>
              <p:cNvSpPr>
                <a:spLocks/>
              </p:cNvSpPr>
              <p:nvPr/>
            </p:nvSpPr>
            <p:spPr bwMode="auto">
              <a:xfrm>
                <a:off x="1996" y="166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0" name="Freeform 695"/>
              <p:cNvSpPr>
                <a:spLocks noEditPoints="1"/>
              </p:cNvSpPr>
              <p:nvPr/>
            </p:nvSpPr>
            <p:spPr bwMode="auto">
              <a:xfrm>
                <a:off x="1991"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1" name="Freeform 696"/>
              <p:cNvSpPr>
                <a:spLocks/>
              </p:cNvSpPr>
              <p:nvPr/>
            </p:nvSpPr>
            <p:spPr bwMode="auto">
              <a:xfrm>
                <a:off x="1661" y="121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2" name="Freeform 697"/>
              <p:cNvSpPr>
                <a:spLocks noEditPoints="1"/>
              </p:cNvSpPr>
              <p:nvPr/>
            </p:nvSpPr>
            <p:spPr bwMode="auto">
              <a:xfrm>
                <a:off x="1656" y="1212"/>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3" name="Freeform 698"/>
              <p:cNvSpPr>
                <a:spLocks/>
              </p:cNvSpPr>
              <p:nvPr/>
            </p:nvSpPr>
            <p:spPr bwMode="auto">
              <a:xfrm>
                <a:off x="1874" y="150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4" name="Freeform 699"/>
              <p:cNvSpPr>
                <a:spLocks noEditPoints="1"/>
              </p:cNvSpPr>
              <p:nvPr/>
            </p:nvSpPr>
            <p:spPr bwMode="auto">
              <a:xfrm>
                <a:off x="1869" y="150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5" name="Freeform 700"/>
              <p:cNvSpPr>
                <a:spLocks/>
              </p:cNvSpPr>
              <p:nvPr/>
            </p:nvSpPr>
            <p:spPr bwMode="auto">
              <a:xfrm>
                <a:off x="2122" y="178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6" name="Freeform 701"/>
              <p:cNvSpPr>
                <a:spLocks noEditPoints="1"/>
              </p:cNvSpPr>
              <p:nvPr/>
            </p:nvSpPr>
            <p:spPr bwMode="auto">
              <a:xfrm>
                <a:off x="2117" y="178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7" name="Freeform 702"/>
              <p:cNvSpPr>
                <a:spLocks/>
              </p:cNvSpPr>
              <p:nvPr/>
            </p:nvSpPr>
            <p:spPr bwMode="auto">
              <a:xfrm>
                <a:off x="1826"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8" name="Freeform 703"/>
              <p:cNvSpPr>
                <a:spLocks noEditPoints="1"/>
              </p:cNvSpPr>
              <p:nvPr/>
            </p:nvSpPr>
            <p:spPr bwMode="auto">
              <a:xfrm>
                <a:off x="1821"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09" name="Freeform 704"/>
              <p:cNvSpPr>
                <a:spLocks/>
              </p:cNvSpPr>
              <p:nvPr/>
            </p:nvSpPr>
            <p:spPr bwMode="auto">
              <a:xfrm>
                <a:off x="1606" y="114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0" name="Freeform 705"/>
              <p:cNvSpPr>
                <a:spLocks noEditPoints="1"/>
              </p:cNvSpPr>
              <p:nvPr/>
            </p:nvSpPr>
            <p:spPr bwMode="auto">
              <a:xfrm>
                <a:off x="1601" y="114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1" name="Freeform 706"/>
              <p:cNvSpPr>
                <a:spLocks/>
              </p:cNvSpPr>
              <p:nvPr/>
            </p:nvSpPr>
            <p:spPr bwMode="auto">
              <a:xfrm>
                <a:off x="1558" y="12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2" name="Freeform 707"/>
              <p:cNvSpPr>
                <a:spLocks noEditPoints="1"/>
              </p:cNvSpPr>
              <p:nvPr/>
            </p:nvSpPr>
            <p:spPr bwMode="auto">
              <a:xfrm>
                <a:off x="1553" y="125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3" name="Freeform 708"/>
              <p:cNvSpPr>
                <a:spLocks/>
              </p:cNvSpPr>
              <p:nvPr/>
            </p:nvSpPr>
            <p:spPr bwMode="auto">
              <a:xfrm>
                <a:off x="156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4" name="Freeform 709"/>
              <p:cNvSpPr>
                <a:spLocks noEditPoints="1"/>
              </p:cNvSpPr>
              <p:nvPr/>
            </p:nvSpPr>
            <p:spPr bwMode="auto">
              <a:xfrm>
                <a:off x="1559" y="119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5" name="Freeform 710"/>
              <p:cNvSpPr>
                <a:spLocks/>
              </p:cNvSpPr>
              <p:nvPr/>
            </p:nvSpPr>
            <p:spPr bwMode="auto">
              <a:xfrm>
                <a:off x="1594"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6" name="Freeform 711"/>
              <p:cNvSpPr>
                <a:spLocks noEditPoints="1"/>
              </p:cNvSpPr>
              <p:nvPr/>
            </p:nvSpPr>
            <p:spPr bwMode="auto">
              <a:xfrm>
                <a:off x="1589" y="128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7" name="Freeform 712"/>
              <p:cNvSpPr>
                <a:spLocks/>
              </p:cNvSpPr>
              <p:nvPr/>
            </p:nvSpPr>
            <p:spPr bwMode="auto">
              <a:xfrm>
                <a:off x="1504" y="127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8" name="Freeform 713"/>
              <p:cNvSpPr>
                <a:spLocks noEditPoints="1"/>
              </p:cNvSpPr>
              <p:nvPr/>
            </p:nvSpPr>
            <p:spPr bwMode="auto">
              <a:xfrm>
                <a:off x="1499" y="127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19" name="Freeform 714"/>
              <p:cNvSpPr>
                <a:spLocks/>
              </p:cNvSpPr>
              <p:nvPr/>
            </p:nvSpPr>
            <p:spPr bwMode="auto">
              <a:xfrm>
                <a:off x="1960" y="13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0" name="Freeform 715"/>
              <p:cNvSpPr>
                <a:spLocks noEditPoints="1"/>
              </p:cNvSpPr>
              <p:nvPr/>
            </p:nvSpPr>
            <p:spPr bwMode="auto">
              <a:xfrm>
                <a:off x="1956" y="130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1" name="Freeform 716"/>
              <p:cNvSpPr>
                <a:spLocks/>
              </p:cNvSpPr>
              <p:nvPr/>
            </p:nvSpPr>
            <p:spPr bwMode="auto">
              <a:xfrm>
                <a:off x="148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2" name="Freeform 717"/>
              <p:cNvSpPr>
                <a:spLocks noEditPoints="1"/>
              </p:cNvSpPr>
              <p:nvPr/>
            </p:nvSpPr>
            <p:spPr bwMode="auto">
              <a:xfrm>
                <a:off x="1485"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3" name="Freeform 718"/>
              <p:cNvSpPr>
                <a:spLocks/>
              </p:cNvSpPr>
              <p:nvPr/>
            </p:nvSpPr>
            <p:spPr bwMode="auto">
              <a:xfrm>
                <a:off x="1775"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4" name="Freeform 719"/>
              <p:cNvSpPr>
                <a:spLocks noEditPoints="1"/>
              </p:cNvSpPr>
              <p:nvPr/>
            </p:nvSpPr>
            <p:spPr bwMode="auto">
              <a:xfrm>
                <a:off x="1770"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5" name="Freeform 720"/>
              <p:cNvSpPr>
                <a:spLocks/>
              </p:cNvSpPr>
              <p:nvPr/>
            </p:nvSpPr>
            <p:spPr bwMode="auto">
              <a:xfrm>
                <a:off x="154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6" name="Freeform 721"/>
              <p:cNvSpPr>
                <a:spLocks noEditPoints="1"/>
              </p:cNvSpPr>
              <p:nvPr/>
            </p:nvSpPr>
            <p:spPr bwMode="auto">
              <a:xfrm>
                <a:off x="1537" y="130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7" name="Freeform 722"/>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8" name="Freeform 723"/>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29" name="Freeform 724"/>
              <p:cNvSpPr>
                <a:spLocks/>
              </p:cNvSpPr>
              <p:nvPr/>
            </p:nvSpPr>
            <p:spPr bwMode="auto">
              <a:xfrm>
                <a:off x="1280"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0" name="Freeform 725"/>
              <p:cNvSpPr>
                <a:spLocks noEditPoints="1"/>
              </p:cNvSpPr>
              <p:nvPr/>
            </p:nvSpPr>
            <p:spPr bwMode="auto">
              <a:xfrm>
                <a:off x="1276" y="110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1" name="Freeform 726"/>
              <p:cNvSpPr>
                <a:spLocks/>
              </p:cNvSpPr>
              <p:nvPr/>
            </p:nvSpPr>
            <p:spPr bwMode="auto">
              <a:xfrm>
                <a:off x="1347" y="11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2" name="Freeform 727"/>
              <p:cNvSpPr>
                <a:spLocks noEditPoints="1"/>
              </p:cNvSpPr>
              <p:nvPr/>
            </p:nvSpPr>
            <p:spPr bwMode="auto">
              <a:xfrm>
                <a:off x="1342" y="113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3" name="Freeform 728"/>
              <p:cNvSpPr>
                <a:spLocks/>
              </p:cNvSpPr>
              <p:nvPr/>
            </p:nvSpPr>
            <p:spPr bwMode="auto">
              <a:xfrm>
                <a:off x="1325" y="111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4" name="Freeform 729"/>
              <p:cNvSpPr>
                <a:spLocks noEditPoints="1"/>
              </p:cNvSpPr>
              <p:nvPr/>
            </p:nvSpPr>
            <p:spPr bwMode="auto">
              <a:xfrm>
                <a:off x="1320" y="1113"/>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5" name="Freeform 730"/>
              <p:cNvSpPr>
                <a:spLocks/>
              </p:cNvSpPr>
              <p:nvPr/>
            </p:nvSpPr>
            <p:spPr bwMode="auto">
              <a:xfrm>
                <a:off x="1295"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6" name="Freeform 731"/>
              <p:cNvSpPr>
                <a:spLocks noEditPoints="1"/>
              </p:cNvSpPr>
              <p:nvPr/>
            </p:nvSpPr>
            <p:spPr bwMode="auto">
              <a:xfrm>
                <a:off x="1290" y="115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7" name="Freeform 732"/>
              <p:cNvSpPr>
                <a:spLocks/>
              </p:cNvSpPr>
              <p:nvPr/>
            </p:nvSpPr>
            <p:spPr bwMode="auto">
              <a:xfrm>
                <a:off x="1266" y="107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8" name="Freeform 733"/>
              <p:cNvSpPr>
                <a:spLocks noEditPoints="1"/>
              </p:cNvSpPr>
              <p:nvPr/>
            </p:nvSpPr>
            <p:spPr bwMode="auto">
              <a:xfrm>
                <a:off x="1261" y="107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39" name="Freeform 734"/>
              <p:cNvSpPr>
                <a:spLocks/>
              </p:cNvSpPr>
              <p:nvPr/>
            </p:nvSpPr>
            <p:spPr bwMode="auto">
              <a:xfrm>
                <a:off x="1310"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0" name="Freeform 735"/>
              <p:cNvSpPr>
                <a:spLocks noEditPoints="1"/>
              </p:cNvSpPr>
              <p:nvPr/>
            </p:nvSpPr>
            <p:spPr bwMode="auto">
              <a:xfrm>
                <a:off x="1305" y="109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1" name="Freeform 736"/>
              <p:cNvSpPr>
                <a:spLocks/>
              </p:cNvSpPr>
              <p:nvPr/>
            </p:nvSpPr>
            <p:spPr bwMode="auto">
              <a:xfrm>
                <a:off x="1768" y="110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2" name="Freeform 737"/>
              <p:cNvSpPr>
                <a:spLocks noEditPoints="1"/>
              </p:cNvSpPr>
              <p:nvPr/>
            </p:nvSpPr>
            <p:spPr bwMode="auto">
              <a:xfrm>
                <a:off x="1763" y="1102"/>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3" name="Freeform 738"/>
              <p:cNvSpPr>
                <a:spLocks/>
              </p:cNvSpPr>
              <p:nvPr/>
            </p:nvSpPr>
            <p:spPr bwMode="auto">
              <a:xfrm>
                <a:off x="1815"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4" name="Freeform 739"/>
              <p:cNvSpPr>
                <a:spLocks noEditPoints="1"/>
              </p:cNvSpPr>
              <p:nvPr/>
            </p:nvSpPr>
            <p:spPr bwMode="auto">
              <a:xfrm>
                <a:off x="1810"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5" name="Freeform 740"/>
              <p:cNvSpPr>
                <a:spLocks/>
              </p:cNvSpPr>
              <p:nvPr/>
            </p:nvSpPr>
            <p:spPr bwMode="auto">
              <a:xfrm>
                <a:off x="1724"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6" name="Freeform 741"/>
              <p:cNvSpPr>
                <a:spLocks noEditPoints="1"/>
              </p:cNvSpPr>
              <p:nvPr/>
            </p:nvSpPr>
            <p:spPr bwMode="auto">
              <a:xfrm>
                <a:off x="1719" y="11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7" name="Freeform 742"/>
              <p:cNvSpPr>
                <a:spLocks/>
              </p:cNvSpPr>
              <p:nvPr/>
            </p:nvSpPr>
            <p:spPr bwMode="auto">
              <a:xfrm>
                <a:off x="1779" y="12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8" name="Freeform 743"/>
              <p:cNvSpPr>
                <a:spLocks noEditPoints="1"/>
              </p:cNvSpPr>
              <p:nvPr/>
            </p:nvSpPr>
            <p:spPr bwMode="auto">
              <a:xfrm>
                <a:off x="1775" y="128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49" name="Freeform 744"/>
              <p:cNvSpPr>
                <a:spLocks/>
              </p:cNvSpPr>
              <p:nvPr/>
            </p:nvSpPr>
            <p:spPr bwMode="auto">
              <a:xfrm>
                <a:off x="1849" y="12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0" name="Freeform 745"/>
              <p:cNvSpPr>
                <a:spLocks noEditPoints="1"/>
              </p:cNvSpPr>
              <p:nvPr/>
            </p:nvSpPr>
            <p:spPr bwMode="auto">
              <a:xfrm>
                <a:off x="1844" y="12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1" name="Freeform 746"/>
              <p:cNvSpPr>
                <a:spLocks/>
              </p:cNvSpPr>
              <p:nvPr/>
            </p:nvSpPr>
            <p:spPr bwMode="auto">
              <a:xfrm>
                <a:off x="1776"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2" name="Freeform 747"/>
              <p:cNvSpPr>
                <a:spLocks noEditPoints="1"/>
              </p:cNvSpPr>
              <p:nvPr/>
            </p:nvSpPr>
            <p:spPr bwMode="auto">
              <a:xfrm>
                <a:off x="1771" y="12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3" name="Freeform 748"/>
              <p:cNvSpPr>
                <a:spLocks/>
              </p:cNvSpPr>
              <p:nvPr/>
            </p:nvSpPr>
            <p:spPr bwMode="auto">
              <a:xfrm>
                <a:off x="1873" y="128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4" name="Freeform 749"/>
              <p:cNvSpPr>
                <a:spLocks noEditPoints="1"/>
              </p:cNvSpPr>
              <p:nvPr/>
            </p:nvSpPr>
            <p:spPr bwMode="auto">
              <a:xfrm>
                <a:off x="1868"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5" name="Freeform 750"/>
              <p:cNvSpPr>
                <a:spLocks/>
              </p:cNvSpPr>
              <p:nvPr/>
            </p:nvSpPr>
            <p:spPr bwMode="auto">
              <a:xfrm>
                <a:off x="1724" y="125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6" name="Freeform 751"/>
              <p:cNvSpPr>
                <a:spLocks noEditPoints="1"/>
              </p:cNvSpPr>
              <p:nvPr/>
            </p:nvSpPr>
            <p:spPr bwMode="auto">
              <a:xfrm>
                <a:off x="171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7" name="Freeform 752"/>
              <p:cNvSpPr>
                <a:spLocks/>
              </p:cNvSpPr>
              <p:nvPr/>
            </p:nvSpPr>
            <p:spPr bwMode="auto">
              <a:xfrm>
                <a:off x="179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8" name="Freeform 753"/>
              <p:cNvSpPr>
                <a:spLocks noEditPoints="1"/>
              </p:cNvSpPr>
              <p:nvPr/>
            </p:nvSpPr>
            <p:spPr bwMode="auto">
              <a:xfrm>
                <a:off x="1790" y="1192"/>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59" name="Freeform 754"/>
              <p:cNvSpPr>
                <a:spLocks/>
              </p:cNvSpPr>
              <p:nvPr/>
            </p:nvSpPr>
            <p:spPr bwMode="auto">
              <a:xfrm>
                <a:off x="1839" y="13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0" name="Freeform 755"/>
              <p:cNvSpPr>
                <a:spLocks noEditPoints="1"/>
              </p:cNvSpPr>
              <p:nvPr/>
            </p:nvSpPr>
            <p:spPr bwMode="auto">
              <a:xfrm>
                <a:off x="1834" y="130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1" name="Freeform 756"/>
              <p:cNvSpPr>
                <a:spLocks/>
              </p:cNvSpPr>
              <p:nvPr/>
            </p:nvSpPr>
            <p:spPr bwMode="auto">
              <a:xfrm>
                <a:off x="1690" y="126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2" name="Freeform 757"/>
              <p:cNvSpPr>
                <a:spLocks noEditPoints="1"/>
              </p:cNvSpPr>
              <p:nvPr/>
            </p:nvSpPr>
            <p:spPr bwMode="auto">
              <a:xfrm>
                <a:off x="1685"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3" name="Freeform 758"/>
              <p:cNvSpPr>
                <a:spLocks/>
              </p:cNvSpPr>
              <p:nvPr/>
            </p:nvSpPr>
            <p:spPr bwMode="auto">
              <a:xfrm>
                <a:off x="1794" y="13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4" name="Freeform 759"/>
              <p:cNvSpPr>
                <a:spLocks noEditPoints="1"/>
              </p:cNvSpPr>
              <p:nvPr/>
            </p:nvSpPr>
            <p:spPr bwMode="auto">
              <a:xfrm>
                <a:off x="1790" y="133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5" name="Freeform 760"/>
              <p:cNvSpPr>
                <a:spLocks/>
              </p:cNvSpPr>
              <p:nvPr/>
            </p:nvSpPr>
            <p:spPr bwMode="auto">
              <a:xfrm>
                <a:off x="1795" y="13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6" name="Freeform 761"/>
              <p:cNvSpPr>
                <a:spLocks noEditPoints="1"/>
              </p:cNvSpPr>
              <p:nvPr/>
            </p:nvSpPr>
            <p:spPr bwMode="auto">
              <a:xfrm>
                <a:off x="1790" y="129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7" name="Freeform 762"/>
              <p:cNvSpPr>
                <a:spLocks/>
              </p:cNvSpPr>
              <p:nvPr/>
            </p:nvSpPr>
            <p:spPr bwMode="auto">
              <a:xfrm>
                <a:off x="1861"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8" name="Freeform 763"/>
              <p:cNvSpPr>
                <a:spLocks noEditPoints="1"/>
              </p:cNvSpPr>
              <p:nvPr/>
            </p:nvSpPr>
            <p:spPr bwMode="auto">
              <a:xfrm>
                <a:off x="1856" y="12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69" name="Freeform 764"/>
              <p:cNvSpPr>
                <a:spLocks/>
              </p:cNvSpPr>
              <p:nvPr/>
            </p:nvSpPr>
            <p:spPr bwMode="auto">
              <a:xfrm>
                <a:off x="1928" y="127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0" name="Freeform 765"/>
              <p:cNvSpPr>
                <a:spLocks noEditPoints="1"/>
              </p:cNvSpPr>
              <p:nvPr/>
            </p:nvSpPr>
            <p:spPr bwMode="auto">
              <a:xfrm>
                <a:off x="1923" y="127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1" name="Freeform 766"/>
              <p:cNvSpPr>
                <a:spLocks/>
              </p:cNvSpPr>
              <p:nvPr/>
            </p:nvSpPr>
            <p:spPr bwMode="auto">
              <a:xfrm>
                <a:off x="1824"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2" name="Freeform 767"/>
              <p:cNvSpPr>
                <a:spLocks noEditPoints="1"/>
              </p:cNvSpPr>
              <p:nvPr/>
            </p:nvSpPr>
            <p:spPr bwMode="auto">
              <a:xfrm>
                <a:off x="1819"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3" name="Freeform 768"/>
              <p:cNvSpPr>
                <a:spLocks/>
              </p:cNvSpPr>
              <p:nvPr/>
            </p:nvSpPr>
            <p:spPr bwMode="auto">
              <a:xfrm>
                <a:off x="2323" y="159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4" name="Freeform 769"/>
              <p:cNvSpPr>
                <a:spLocks noEditPoints="1"/>
              </p:cNvSpPr>
              <p:nvPr/>
            </p:nvSpPr>
            <p:spPr bwMode="auto">
              <a:xfrm>
                <a:off x="2318" y="159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5" name="Freeform 770"/>
              <p:cNvSpPr>
                <a:spLocks/>
              </p:cNvSpPr>
              <p:nvPr/>
            </p:nvSpPr>
            <p:spPr bwMode="auto">
              <a:xfrm>
                <a:off x="2074" y="153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6" name="Freeform 771"/>
              <p:cNvSpPr>
                <a:spLocks noEditPoints="1"/>
              </p:cNvSpPr>
              <p:nvPr/>
            </p:nvSpPr>
            <p:spPr bwMode="auto">
              <a:xfrm>
                <a:off x="2069" y="152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7" name="Freeform 772"/>
              <p:cNvSpPr>
                <a:spLocks/>
              </p:cNvSpPr>
              <p:nvPr/>
            </p:nvSpPr>
            <p:spPr bwMode="auto">
              <a:xfrm>
                <a:off x="2269" y="16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8" name="Freeform 773"/>
              <p:cNvSpPr>
                <a:spLocks noEditPoints="1"/>
              </p:cNvSpPr>
              <p:nvPr/>
            </p:nvSpPr>
            <p:spPr bwMode="auto">
              <a:xfrm>
                <a:off x="2264" y="159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79" name="Freeform 774"/>
              <p:cNvSpPr>
                <a:spLocks/>
              </p:cNvSpPr>
              <p:nvPr/>
            </p:nvSpPr>
            <p:spPr bwMode="auto">
              <a:xfrm>
                <a:off x="2243" y="151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0" name="Freeform 775"/>
              <p:cNvSpPr>
                <a:spLocks noEditPoints="1"/>
              </p:cNvSpPr>
              <p:nvPr/>
            </p:nvSpPr>
            <p:spPr bwMode="auto">
              <a:xfrm>
                <a:off x="2238" y="151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1" name="Freeform 776"/>
              <p:cNvSpPr>
                <a:spLocks/>
              </p:cNvSpPr>
              <p:nvPr/>
            </p:nvSpPr>
            <p:spPr bwMode="auto">
              <a:xfrm>
                <a:off x="1589"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2" name="Freeform 777"/>
              <p:cNvSpPr>
                <a:spLocks noEditPoints="1"/>
              </p:cNvSpPr>
              <p:nvPr/>
            </p:nvSpPr>
            <p:spPr bwMode="auto">
              <a:xfrm>
                <a:off x="1585" y="122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3" name="Freeform 778"/>
              <p:cNvSpPr>
                <a:spLocks/>
              </p:cNvSpPr>
              <p:nvPr/>
            </p:nvSpPr>
            <p:spPr bwMode="auto">
              <a:xfrm>
                <a:off x="1552"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4" name="Freeform 779"/>
              <p:cNvSpPr>
                <a:spLocks noEditPoints="1"/>
              </p:cNvSpPr>
              <p:nvPr/>
            </p:nvSpPr>
            <p:spPr bwMode="auto">
              <a:xfrm>
                <a:off x="1547" y="1125"/>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5" name="Freeform 780"/>
              <p:cNvSpPr>
                <a:spLocks/>
              </p:cNvSpPr>
              <p:nvPr/>
            </p:nvSpPr>
            <p:spPr bwMode="auto">
              <a:xfrm>
                <a:off x="158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6" name="Freeform 781"/>
              <p:cNvSpPr>
                <a:spLocks noEditPoints="1"/>
              </p:cNvSpPr>
              <p:nvPr/>
            </p:nvSpPr>
            <p:spPr bwMode="auto">
              <a:xfrm>
                <a:off x="1577" y="120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7" name="Freeform 782"/>
              <p:cNvSpPr>
                <a:spLocks/>
              </p:cNvSpPr>
              <p:nvPr/>
            </p:nvSpPr>
            <p:spPr bwMode="auto">
              <a:xfrm>
                <a:off x="1539"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8" name="Freeform 783"/>
              <p:cNvSpPr>
                <a:spLocks noEditPoints="1"/>
              </p:cNvSpPr>
              <p:nvPr/>
            </p:nvSpPr>
            <p:spPr bwMode="auto">
              <a:xfrm>
                <a:off x="1534" y="1122"/>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89" name="Freeform 784"/>
              <p:cNvSpPr>
                <a:spLocks/>
              </p:cNvSpPr>
              <p:nvPr/>
            </p:nvSpPr>
            <p:spPr bwMode="auto">
              <a:xfrm>
                <a:off x="170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0" name="Freeform 785"/>
              <p:cNvSpPr>
                <a:spLocks noEditPoints="1"/>
              </p:cNvSpPr>
              <p:nvPr/>
            </p:nvSpPr>
            <p:spPr bwMode="auto">
              <a:xfrm>
                <a:off x="170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1" name="Freeform 786"/>
              <p:cNvSpPr>
                <a:spLocks/>
              </p:cNvSpPr>
              <p:nvPr/>
            </p:nvSpPr>
            <p:spPr bwMode="auto">
              <a:xfrm>
                <a:off x="1791" y="129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2" name="Freeform 787"/>
              <p:cNvSpPr>
                <a:spLocks noEditPoints="1"/>
              </p:cNvSpPr>
              <p:nvPr/>
            </p:nvSpPr>
            <p:spPr bwMode="auto">
              <a:xfrm>
                <a:off x="1786" y="128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3" name="Freeform 788"/>
              <p:cNvSpPr>
                <a:spLocks/>
              </p:cNvSpPr>
              <p:nvPr/>
            </p:nvSpPr>
            <p:spPr bwMode="auto">
              <a:xfrm>
                <a:off x="1560" y="109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4" name="Freeform 789"/>
              <p:cNvSpPr>
                <a:spLocks noEditPoints="1"/>
              </p:cNvSpPr>
              <p:nvPr/>
            </p:nvSpPr>
            <p:spPr bwMode="auto">
              <a:xfrm>
                <a:off x="1555" y="109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5" name="Freeform 790"/>
              <p:cNvSpPr>
                <a:spLocks/>
              </p:cNvSpPr>
              <p:nvPr/>
            </p:nvSpPr>
            <p:spPr bwMode="auto">
              <a:xfrm>
                <a:off x="170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6" name="Freeform 791"/>
              <p:cNvSpPr>
                <a:spLocks noEditPoints="1"/>
              </p:cNvSpPr>
              <p:nvPr/>
            </p:nvSpPr>
            <p:spPr bwMode="auto">
              <a:xfrm>
                <a:off x="170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7" name="Freeform 792"/>
              <p:cNvSpPr>
                <a:spLocks/>
              </p:cNvSpPr>
              <p:nvPr/>
            </p:nvSpPr>
            <p:spPr bwMode="auto">
              <a:xfrm>
                <a:off x="1534" y="11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8" name="Freeform 793"/>
              <p:cNvSpPr>
                <a:spLocks noEditPoints="1"/>
              </p:cNvSpPr>
              <p:nvPr/>
            </p:nvSpPr>
            <p:spPr bwMode="auto">
              <a:xfrm>
                <a:off x="1529" y="113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199" name="Freeform 794"/>
              <p:cNvSpPr>
                <a:spLocks/>
              </p:cNvSpPr>
              <p:nvPr/>
            </p:nvSpPr>
            <p:spPr bwMode="auto">
              <a:xfrm>
                <a:off x="2084" y="166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0" name="Freeform 795"/>
              <p:cNvSpPr>
                <a:spLocks noEditPoints="1"/>
              </p:cNvSpPr>
              <p:nvPr/>
            </p:nvSpPr>
            <p:spPr bwMode="auto">
              <a:xfrm>
                <a:off x="2080"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1" name="Freeform 79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2" name="Freeform 797"/>
              <p:cNvSpPr>
                <a:spLocks noEditPoints="1"/>
              </p:cNvSpPr>
              <p:nvPr/>
            </p:nvSpPr>
            <p:spPr bwMode="auto">
              <a:xfrm>
                <a:off x="2080" y="158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3" name="Freeform 798"/>
              <p:cNvSpPr>
                <a:spLocks/>
              </p:cNvSpPr>
              <p:nvPr/>
            </p:nvSpPr>
            <p:spPr bwMode="auto">
              <a:xfrm>
                <a:off x="1554" y="109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4" name="Freeform 799"/>
              <p:cNvSpPr>
                <a:spLocks noEditPoints="1"/>
              </p:cNvSpPr>
              <p:nvPr/>
            </p:nvSpPr>
            <p:spPr bwMode="auto">
              <a:xfrm>
                <a:off x="1549" y="109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5" name="Freeform 800"/>
              <p:cNvSpPr>
                <a:spLocks/>
              </p:cNvSpPr>
              <p:nvPr/>
            </p:nvSpPr>
            <p:spPr bwMode="auto">
              <a:xfrm>
                <a:off x="157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6" name="Freeform 801"/>
              <p:cNvSpPr>
                <a:spLocks noEditPoints="1"/>
              </p:cNvSpPr>
              <p:nvPr/>
            </p:nvSpPr>
            <p:spPr bwMode="auto">
              <a:xfrm>
                <a:off x="1568" y="120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7" name="Freeform 802"/>
              <p:cNvSpPr>
                <a:spLocks/>
              </p:cNvSpPr>
              <p:nvPr/>
            </p:nvSpPr>
            <p:spPr bwMode="auto">
              <a:xfrm>
                <a:off x="1656"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8" name="Freeform 803"/>
              <p:cNvSpPr>
                <a:spLocks noEditPoints="1"/>
              </p:cNvSpPr>
              <p:nvPr/>
            </p:nvSpPr>
            <p:spPr bwMode="auto">
              <a:xfrm>
                <a:off x="1651" y="124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09" name="Freeform 804"/>
              <p:cNvSpPr>
                <a:spLocks/>
              </p:cNvSpPr>
              <p:nvPr/>
            </p:nvSpPr>
            <p:spPr bwMode="auto">
              <a:xfrm>
                <a:off x="1450"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0" name="Freeform 805"/>
              <p:cNvSpPr>
                <a:spLocks noEditPoints="1"/>
              </p:cNvSpPr>
              <p:nvPr/>
            </p:nvSpPr>
            <p:spPr bwMode="auto">
              <a:xfrm>
                <a:off x="1445" y="1122"/>
                <a:ext cx="117"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1" name="Freeform 806"/>
              <p:cNvSpPr>
                <a:spLocks/>
              </p:cNvSpPr>
              <p:nvPr/>
            </p:nvSpPr>
            <p:spPr bwMode="auto">
              <a:xfrm>
                <a:off x="1400" y="885"/>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2" name="Freeform 807"/>
              <p:cNvSpPr>
                <a:spLocks noEditPoints="1"/>
              </p:cNvSpPr>
              <p:nvPr/>
            </p:nvSpPr>
            <p:spPr bwMode="auto">
              <a:xfrm>
                <a:off x="1395" y="88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213" name="Freeform 808"/>
              <p:cNvSpPr>
                <a:spLocks/>
              </p:cNvSpPr>
              <p:nvPr/>
            </p:nvSpPr>
            <p:spPr bwMode="auto">
              <a:xfrm>
                <a:off x="1518" y="1168"/>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sp>
          <p:nvSpPr>
            <p:cNvPr id="1875" name="Freeform 810"/>
            <p:cNvSpPr>
              <a:spLocks noEditPoints="1"/>
            </p:cNvSpPr>
            <p:nvPr/>
          </p:nvSpPr>
          <p:spPr bwMode="auto">
            <a:xfrm>
              <a:off x="2401888" y="1846263"/>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6" name="Freeform 811"/>
            <p:cNvSpPr>
              <a:spLocks/>
            </p:cNvSpPr>
            <p:nvPr/>
          </p:nvSpPr>
          <p:spPr bwMode="auto">
            <a:xfrm>
              <a:off x="2266950" y="16081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7" name="Freeform 812"/>
            <p:cNvSpPr>
              <a:spLocks noEditPoints="1"/>
            </p:cNvSpPr>
            <p:nvPr/>
          </p:nvSpPr>
          <p:spPr bwMode="auto">
            <a:xfrm>
              <a:off x="2259013"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8" name="Freeform 813"/>
            <p:cNvSpPr>
              <a:spLocks/>
            </p:cNvSpPr>
            <p:nvPr/>
          </p:nvSpPr>
          <p:spPr bwMode="auto">
            <a:xfrm>
              <a:off x="2265363" y="15382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9" name="Freeform 814"/>
            <p:cNvSpPr>
              <a:spLocks noEditPoints="1"/>
            </p:cNvSpPr>
            <p:nvPr/>
          </p:nvSpPr>
          <p:spPr bwMode="auto">
            <a:xfrm>
              <a:off x="2257425" y="15303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0" name="Freeform 815"/>
            <p:cNvSpPr>
              <a:spLocks/>
            </p:cNvSpPr>
            <p:nvPr/>
          </p:nvSpPr>
          <p:spPr bwMode="auto">
            <a:xfrm>
              <a:off x="2268538"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1" name="Freeform 816"/>
            <p:cNvSpPr>
              <a:spLocks noEditPoints="1"/>
            </p:cNvSpPr>
            <p:nvPr/>
          </p:nvSpPr>
          <p:spPr bwMode="auto">
            <a:xfrm>
              <a:off x="2260600" y="165258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2" name="Freeform 817"/>
            <p:cNvSpPr>
              <a:spLocks/>
            </p:cNvSpPr>
            <p:nvPr/>
          </p:nvSpPr>
          <p:spPr bwMode="auto">
            <a:xfrm>
              <a:off x="2235200" y="16827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3" name="Freeform 818"/>
            <p:cNvSpPr>
              <a:spLocks noEditPoints="1"/>
            </p:cNvSpPr>
            <p:nvPr/>
          </p:nvSpPr>
          <p:spPr bwMode="auto">
            <a:xfrm>
              <a:off x="2227263" y="16748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4" name="Freeform 819"/>
            <p:cNvSpPr>
              <a:spLocks/>
            </p:cNvSpPr>
            <p:nvPr/>
          </p:nvSpPr>
          <p:spPr bwMode="auto">
            <a:xfrm>
              <a:off x="2268538" y="13112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5" name="Freeform 820"/>
            <p:cNvSpPr>
              <a:spLocks noEditPoints="1"/>
            </p:cNvSpPr>
            <p:nvPr/>
          </p:nvSpPr>
          <p:spPr bwMode="auto">
            <a:xfrm>
              <a:off x="2260600" y="1304925"/>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6" name="Freeform 821"/>
            <p:cNvSpPr>
              <a:spLocks/>
            </p:cNvSpPr>
            <p:nvPr/>
          </p:nvSpPr>
          <p:spPr bwMode="auto">
            <a:xfrm>
              <a:off x="2162175" y="11128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7" name="Freeform 822"/>
            <p:cNvSpPr>
              <a:spLocks noEditPoints="1"/>
            </p:cNvSpPr>
            <p:nvPr/>
          </p:nvSpPr>
          <p:spPr bwMode="auto">
            <a:xfrm>
              <a:off x="2154238" y="11049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8" name="Freeform 823"/>
            <p:cNvSpPr>
              <a:spLocks/>
            </p:cNvSpPr>
            <p:nvPr/>
          </p:nvSpPr>
          <p:spPr bwMode="auto">
            <a:xfrm>
              <a:off x="2460625" y="153035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89" name="Freeform 824"/>
            <p:cNvSpPr>
              <a:spLocks noEditPoints="1"/>
            </p:cNvSpPr>
            <p:nvPr/>
          </p:nvSpPr>
          <p:spPr bwMode="auto">
            <a:xfrm>
              <a:off x="2452688" y="15224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0" name="Freeform 825"/>
            <p:cNvSpPr>
              <a:spLocks/>
            </p:cNvSpPr>
            <p:nvPr/>
          </p:nvSpPr>
          <p:spPr bwMode="auto">
            <a:xfrm>
              <a:off x="2298700" y="1366838"/>
              <a:ext cx="168275" cy="166688"/>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1" name="Freeform 826"/>
            <p:cNvSpPr>
              <a:spLocks noEditPoints="1"/>
            </p:cNvSpPr>
            <p:nvPr/>
          </p:nvSpPr>
          <p:spPr bwMode="auto">
            <a:xfrm>
              <a:off x="2289175" y="1358900"/>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2" name="Freeform 827"/>
            <p:cNvSpPr>
              <a:spLocks/>
            </p:cNvSpPr>
            <p:nvPr/>
          </p:nvSpPr>
          <p:spPr bwMode="auto">
            <a:xfrm>
              <a:off x="23637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3" name="Freeform 828"/>
            <p:cNvSpPr>
              <a:spLocks noEditPoints="1"/>
            </p:cNvSpPr>
            <p:nvPr/>
          </p:nvSpPr>
          <p:spPr bwMode="auto">
            <a:xfrm>
              <a:off x="2355850" y="14811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4" name="Freeform 829"/>
            <p:cNvSpPr>
              <a:spLocks/>
            </p:cNvSpPr>
            <p:nvPr/>
          </p:nvSpPr>
          <p:spPr bwMode="auto">
            <a:xfrm>
              <a:off x="2357438" y="13811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5" name="Freeform 830"/>
            <p:cNvSpPr>
              <a:spLocks noEditPoints="1"/>
            </p:cNvSpPr>
            <p:nvPr/>
          </p:nvSpPr>
          <p:spPr bwMode="auto">
            <a:xfrm>
              <a:off x="2349500" y="13731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6" name="Freeform 831"/>
            <p:cNvSpPr>
              <a:spLocks/>
            </p:cNvSpPr>
            <p:nvPr/>
          </p:nvSpPr>
          <p:spPr bwMode="auto">
            <a:xfrm>
              <a:off x="2238375" y="1335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7" name="Freeform 832"/>
            <p:cNvSpPr>
              <a:spLocks noEditPoints="1"/>
            </p:cNvSpPr>
            <p:nvPr/>
          </p:nvSpPr>
          <p:spPr bwMode="auto">
            <a:xfrm>
              <a:off x="2230438" y="132715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8" name="Freeform 833"/>
            <p:cNvSpPr>
              <a:spLocks/>
            </p:cNvSpPr>
            <p:nvPr/>
          </p:nvSpPr>
          <p:spPr bwMode="auto">
            <a:xfrm>
              <a:off x="2217738" y="13208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99" name="Freeform 834"/>
            <p:cNvSpPr>
              <a:spLocks noEditPoints="1"/>
            </p:cNvSpPr>
            <p:nvPr/>
          </p:nvSpPr>
          <p:spPr bwMode="auto">
            <a:xfrm>
              <a:off x="2209800" y="1314450"/>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0" name="Freeform 835"/>
            <p:cNvSpPr>
              <a:spLocks/>
            </p:cNvSpPr>
            <p:nvPr/>
          </p:nvSpPr>
          <p:spPr bwMode="auto">
            <a:xfrm>
              <a:off x="2506663" y="16637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1" name="Freeform 836"/>
            <p:cNvSpPr>
              <a:spLocks noEditPoints="1"/>
            </p:cNvSpPr>
            <p:nvPr/>
          </p:nvSpPr>
          <p:spPr bwMode="auto">
            <a:xfrm>
              <a:off x="2498725" y="165576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2" name="Freeform 837"/>
            <p:cNvSpPr>
              <a:spLocks/>
            </p:cNvSpPr>
            <p:nvPr/>
          </p:nvSpPr>
          <p:spPr bwMode="auto">
            <a:xfrm>
              <a:off x="2389188"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3" name="Freeform 838"/>
            <p:cNvSpPr>
              <a:spLocks noEditPoints="1"/>
            </p:cNvSpPr>
            <p:nvPr/>
          </p:nvSpPr>
          <p:spPr bwMode="auto">
            <a:xfrm>
              <a:off x="2381250"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4" name="Freeform 839"/>
            <p:cNvSpPr>
              <a:spLocks/>
            </p:cNvSpPr>
            <p:nvPr/>
          </p:nvSpPr>
          <p:spPr bwMode="auto">
            <a:xfrm>
              <a:off x="2355850" y="17700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5" name="Freeform 840"/>
            <p:cNvSpPr>
              <a:spLocks noEditPoints="1"/>
            </p:cNvSpPr>
            <p:nvPr/>
          </p:nvSpPr>
          <p:spPr bwMode="auto">
            <a:xfrm>
              <a:off x="2347913" y="17621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6" name="Freeform 841"/>
            <p:cNvSpPr>
              <a:spLocks/>
            </p:cNvSpPr>
            <p:nvPr/>
          </p:nvSpPr>
          <p:spPr bwMode="auto">
            <a:xfrm>
              <a:off x="2247900"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7" name="Freeform 842"/>
            <p:cNvSpPr>
              <a:spLocks noEditPoints="1"/>
            </p:cNvSpPr>
            <p:nvPr/>
          </p:nvSpPr>
          <p:spPr bwMode="auto">
            <a:xfrm>
              <a:off x="2239963" y="16525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8" name="Freeform 843"/>
            <p:cNvSpPr>
              <a:spLocks/>
            </p:cNvSpPr>
            <p:nvPr/>
          </p:nvSpPr>
          <p:spPr bwMode="auto">
            <a:xfrm>
              <a:off x="2160588" y="15446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09" name="Freeform 844"/>
            <p:cNvSpPr>
              <a:spLocks noEditPoints="1"/>
            </p:cNvSpPr>
            <p:nvPr/>
          </p:nvSpPr>
          <p:spPr bwMode="auto">
            <a:xfrm>
              <a:off x="2152650" y="15367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0" name="Freeform 845"/>
            <p:cNvSpPr>
              <a:spLocks/>
            </p:cNvSpPr>
            <p:nvPr/>
          </p:nvSpPr>
          <p:spPr bwMode="auto">
            <a:xfrm>
              <a:off x="2776538" y="1938338"/>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1" name="Freeform 846"/>
            <p:cNvSpPr>
              <a:spLocks noEditPoints="1"/>
            </p:cNvSpPr>
            <p:nvPr/>
          </p:nvSpPr>
          <p:spPr bwMode="auto">
            <a:xfrm>
              <a:off x="2768600" y="193040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2" name="Freeform 847"/>
            <p:cNvSpPr>
              <a:spLocks/>
            </p:cNvSpPr>
            <p:nvPr/>
          </p:nvSpPr>
          <p:spPr bwMode="auto">
            <a:xfrm>
              <a:off x="2455863" y="17748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3" name="Freeform 848"/>
            <p:cNvSpPr>
              <a:spLocks noEditPoints="1"/>
            </p:cNvSpPr>
            <p:nvPr/>
          </p:nvSpPr>
          <p:spPr bwMode="auto">
            <a:xfrm>
              <a:off x="2447925" y="17668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4" name="Freeform 849"/>
            <p:cNvSpPr>
              <a:spLocks/>
            </p:cNvSpPr>
            <p:nvPr/>
          </p:nvSpPr>
          <p:spPr bwMode="auto">
            <a:xfrm>
              <a:off x="2498725" y="20351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5" name="Freeform 850"/>
            <p:cNvSpPr>
              <a:spLocks noEditPoints="1"/>
            </p:cNvSpPr>
            <p:nvPr/>
          </p:nvSpPr>
          <p:spPr bwMode="auto">
            <a:xfrm>
              <a:off x="2490788"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6" name="Freeform 851"/>
            <p:cNvSpPr>
              <a:spLocks/>
            </p:cNvSpPr>
            <p:nvPr/>
          </p:nvSpPr>
          <p:spPr bwMode="auto">
            <a:xfrm>
              <a:off x="2466975" y="19319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7" name="Freeform 852"/>
            <p:cNvSpPr>
              <a:spLocks noEditPoints="1"/>
            </p:cNvSpPr>
            <p:nvPr/>
          </p:nvSpPr>
          <p:spPr bwMode="auto">
            <a:xfrm>
              <a:off x="2459038" y="19240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8" name="Freeform 853"/>
            <p:cNvSpPr>
              <a:spLocks/>
            </p:cNvSpPr>
            <p:nvPr/>
          </p:nvSpPr>
          <p:spPr bwMode="auto">
            <a:xfrm>
              <a:off x="2514600" y="1858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19" name="Freeform 854"/>
            <p:cNvSpPr>
              <a:spLocks noEditPoints="1"/>
            </p:cNvSpPr>
            <p:nvPr/>
          </p:nvSpPr>
          <p:spPr bwMode="auto">
            <a:xfrm>
              <a:off x="2506663" y="18510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0" name="Freeform 855"/>
            <p:cNvSpPr>
              <a:spLocks/>
            </p:cNvSpPr>
            <p:nvPr/>
          </p:nvSpPr>
          <p:spPr bwMode="auto">
            <a:xfrm>
              <a:off x="2425700" y="17335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1" name="Freeform 856"/>
            <p:cNvSpPr>
              <a:spLocks noEditPoints="1"/>
            </p:cNvSpPr>
            <p:nvPr/>
          </p:nvSpPr>
          <p:spPr bwMode="auto">
            <a:xfrm>
              <a:off x="2417763" y="1725613"/>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2" name="Freeform 857"/>
            <p:cNvSpPr>
              <a:spLocks/>
            </p:cNvSpPr>
            <p:nvPr/>
          </p:nvSpPr>
          <p:spPr bwMode="auto">
            <a:xfrm>
              <a:off x="2533650" y="17843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3" name="Freeform 858"/>
            <p:cNvSpPr>
              <a:spLocks noEditPoints="1"/>
            </p:cNvSpPr>
            <p:nvPr/>
          </p:nvSpPr>
          <p:spPr bwMode="auto">
            <a:xfrm>
              <a:off x="2527300" y="177641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4" name="Freeform 859"/>
            <p:cNvSpPr>
              <a:spLocks/>
            </p:cNvSpPr>
            <p:nvPr/>
          </p:nvSpPr>
          <p:spPr bwMode="auto">
            <a:xfrm>
              <a:off x="2527300"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5" name="Freeform 860"/>
            <p:cNvSpPr>
              <a:spLocks noEditPoints="1"/>
            </p:cNvSpPr>
            <p:nvPr/>
          </p:nvSpPr>
          <p:spPr bwMode="auto">
            <a:xfrm>
              <a:off x="2519363"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6" name="Freeform 861"/>
            <p:cNvSpPr>
              <a:spLocks/>
            </p:cNvSpPr>
            <p:nvPr/>
          </p:nvSpPr>
          <p:spPr bwMode="auto">
            <a:xfrm>
              <a:off x="2551113" y="1395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7" name="Freeform 862"/>
            <p:cNvSpPr>
              <a:spLocks noEditPoints="1"/>
            </p:cNvSpPr>
            <p:nvPr/>
          </p:nvSpPr>
          <p:spPr bwMode="auto">
            <a:xfrm>
              <a:off x="2543175" y="1387475"/>
              <a:ext cx="185738"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8" name="Freeform 863"/>
            <p:cNvSpPr>
              <a:spLocks/>
            </p:cNvSpPr>
            <p:nvPr/>
          </p:nvSpPr>
          <p:spPr bwMode="auto">
            <a:xfrm>
              <a:off x="2646363" y="16033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29" name="Freeform 864"/>
            <p:cNvSpPr>
              <a:spLocks noEditPoints="1"/>
            </p:cNvSpPr>
            <p:nvPr/>
          </p:nvSpPr>
          <p:spPr bwMode="auto">
            <a:xfrm>
              <a:off x="2638425" y="15954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0" name="Freeform 865"/>
            <p:cNvSpPr>
              <a:spLocks/>
            </p:cNvSpPr>
            <p:nvPr/>
          </p:nvSpPr>
          <p:spPr bwMode="auto">
            <a:xfrm>
              <a:off x="2619375" y="1627188"/>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1" name="Freeform 866"/>
            <p:cNvSpPr>
              <a:spLocks noEditPoints="1"/>
            </p:cNvSpPr>
            <p:nvPr/>
          </p:nvSpPr>
          <p:spPr bwMode="auto">
            <a:xfrm>
              <a:off x="2611438" y="16192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2" name="Freeform 867"/>
            <p:cNvSpPr>
              <a:spLocks/>
            </p:cNvSpPr>
            <p:nvPr/>
          </p:nvSpPr>
          <p:spPr bwMode="auto">
            <a:xfrm>
              <a:off x="2236788" y="1552575"/>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3" name="Freeform 868"/>
            <p:cNvSpPr>
              <a:spLocks noEditPoints="1"/>
            </p:cNvSpPr>
            <p:nvPr/>
          </p:nvSpPr>
          <p:spPr bwMode="auto">
            <a:xfrm>
              <a:off x="2228850" y="15446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4" name="Freeform 869"/>
            <p:cNvSpPr>
              <a:spLocks/>
            </p:cNvSpPr>
            <p:nvPr/>
          </p:nvSpPr>
          <p:spPr bwMode="auto">
            <a:xfrm>
              <a:off x="2351088" y="1593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5" name="Freeform 870"/>
            <p:cNvSpPr>
              <a:spLocks noEditPoints="1"/>
            </p:cNvSpPr>
            <p:nvPr/>
          </p:nvSpPr>
          <p:spPr bwMode="auto">
            <a:xfrm>
              <a:off x="2343150" y="15875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6" name="Freeform 871"/>
            <p:cNvSpPr>
              <a:spLocks/>
            </p:cNvSpPr>
            <p:nvPr/>
          </p:nvSpPr>
          <p:spPr bwMode="auto">
            <a:xfrm>
              <a:off x="2474913" y="13160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7" name="Freeform 872"/>
            <p:cNvSpPr>
              <a:spLocks noEditPoints="1"/>
            </p:cNvSpPr>
            <p:nvPr/>
          </p:nvSpPr>
          <p:spPr bwMode="auto">
            <a:xfrm>
              <a:off x="2466975" y="1308100"/>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8" name="Freeform 873"/>
            <p:cNvSpPr>
              <a:spLocks/>
            </p:cNvSpPr>
            <p:nvPr/>
          </p:nvSpPr>
          <p:spPr bwMode="auto">
            <a:xfrm>
              <a:off x="2487613" y="13398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39" name="Freeform 874"/>
            <p:cNvSpPr>
              <a:spLocks noEditPoints="1"/>
            </p:cNvSpPr>
            <p:nvPr/>
          </p:nvSpPr>
          <p:spPr bwMode="auto">
            <a:xfrm>
              <a:off x="2479675" y="13319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0" name="Freeform 875"/>
            <p:cNvSpPr>
              <a:spLocks/>
            </p:cNvSpPr>
            <p:nvPr/>
          </p:nvSpPr>
          <p:spPr bwMode="auto">
            <a:xfrm>
              <a:off x="2432050" y="13303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1" name="Freeform 876"/>
            <p:cNvSpPr>
              <a:spLocks noEditPoints="1"/>
            </p:cNvSpPr>
            <p:nvPr/>
          </p:nvSpPr>
          <p:spPr bwMode="auto">
            <a:xfrm>
              <a:off x="2424113" y="1323975"/>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2" name="Freeform 877"/>
            <p:cNvSpPr>
              <a:spLocks/>
            </p:cNvSpPr>
            <p:nvPr/>
          </p:nvSpPr>
          <p:spPr bwMode="auto">
            <a:xfrm>
              <a:off x="2752725" y="14652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3" name="Freeform 878"/>
            <p:cNvSpPr>
              <a:spLocks noEditPoints="1"/>
            </p:cNvSpPr>
            <p:nvPr/>
          </p:nvSpPr>
          <p:spPr bwMode="auto">
            <a:xfrm>
              <a:off x="2744788" y="14573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4" name="Freeform 879"/>
            <p:cNvSpPr>
              <a:spLocks/>
            </p:cNvSpPr>
            <p:nvPr/>
          </p:nvSpPr>
          <p:spPr bwMode="auto">
            <a:xfrm>
              <a:off x="2559050" y="19383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5" name="Freeform 880"/>
            <p:cNvSpPr>
              <a:spLocks noEditPoints="1"/>
            </p:cNvSpPr>
            <p:nvPr/>
          </p:nvSpPr>
          <p:spPr bwMode="auto">
            <a:xfrm>
              <a:off x="2551113" y="19304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6" name="Freeform 881"/>
            <p:cNvSpPr>
              <a:spLocks/>
            </p:cNvSpPr>
            <p:nvPr/>
          </p:nvSpPr>
          <p:spPr bwMode="auto">
            <a:xfrm>
              <a:off x="2574925" y="16970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7" name="Freeform 882"/>
            <p:cNvSpPr>
              <a:spLocks noEditPoints="1"/>
            </p:cNvSpPr>
            <p:nvPr/>
          </p:nvSpPr>
          <p:spPr bwMode="auto">
            <a:xfrm>
              <a:off x="2568575" y="1689100"/>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8" name="Freeform 883"/>
            <p:cNvSpPr>
              <a:spLocks/>
            </p:cNvSpPr>
            <p:nvPr/>
          </p:nvSpPr>
          <p:spPr bwMode="auto">
            <a:xfrm>
              <a:off x="2474913" y="20859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49" name="Freeform 884"/>
            <p:cNvSpPr>
              <a:spLocks noEditPoints="1"/>
            </p:cNvSpPr>
            <p:nvPr/>
          </p:nvSpPr>
          <p:spPr bwMode="auto">
            <a:xfrm>
              <a:off x="2466975" y="20780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0" name="Freeform 885"/>
            <p:cNvSpPr>
              <a:spLocks/>
            </p:cNvSpPr>
            <p:nvPr/>
          </p:nvSpPr>
          <p:spPr bwMode="auto">
            <a:xfrm>
              <a:off x="3640138" y="27527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1" name="Freeform 886"/>
            <p:cNvSpPr>
              <a:spLocks noEditPoints="1"/>
            </p:cNvSpPr>
            <p:nvPr/>
          </p:nvSpPr>
          <p:spPr bwMode="auto">
            <a:xfrm>
              <a:off x="3632200" y="27447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2" name="Freeform 887"/>
            <p:cNvSpPr>
              <a:spLocks/>
            </p:cNvSpPr>
            <p:nvPr/>
          </p:nvSpPr>
          <p:spPr bwMode="auto">
            <a:xfrm>
              <a:off x="3417888" y="270668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3" name="Freeform 888"/>
            <p:cNvSpPr>
              <a:spLocks noEditPoints="1"/>
            </p:cNvSpPr>
            <p:nvPr/>
          </p:nvSpPr>
          <p:spPr bwMode="auto">
            <a:xfrm>
              <a:off x="3409950" y="26987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4" name="Freeform 889"/>
            <p:cNvSpPr>
              <a:spLocks/>
            </p:cNvSpPr>
            <p:nvPr/>
          </p:nvSpPr>
          <p:spPr bwMode="auto">
            <a:xfrm>
              <a:off x="4656138" y="39290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5" name="Freeform 890"/>
            <p:cNvSpPr>
              <a:spLocks noEditPoints="1"/>
            </p:cNvSpPr>
            <p:nvPr/>
          </p:nvSpPr>
          <p:spPr bwMode="auto">
            <a:xfrm>
              <a:off x="4648200" y="39211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6" name="Freeform 891"/>
            <p:cNvSpPr>
              <a:spLocks/>
            </p:cNvSpPr>
            <p:nvPr/>
          </p:nvSpPr>
          <p:spPr bwMode="auto">
            <a:xfrm>
              <a:off x="3678238" y="27098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7" name="Freeform 892"/>
            <p:cNvSpPr>
              <a:spLocks noEditPoints="1"/>
            </p:cNvSpPr>
            <p:nvPr/>
          </p:nvSpPr>
          <p:spPr bwMode="auto">
            <a:xfrm>
              <a:off x="3671888" y="2703513"/>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8" name="Freeform 893"/>
            <p:cNvSpPr>
              <a:spLocks/>
            </p:cNvSpPr>
            <p:nvPr/>
          </p:nvSpPr>
          <p:spPr bwMode="auto">
            <a:xfrm>
              <a:off x="3590925" y="27432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59" name="Freeform 894"/>
            <p:cNvSpPr>
              <a:spLocks noEditPoints="1"/>
            </p:cNvSpPr>
            <p:nvPr/>
          </p:nvSpPr>
          <p:spPr bwMode="auto">
            <a:xfrm>
              <a:off x="3582988" y="27352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0" name="Freeform 895"/>
            <p:cNvSpPr>
              <a:spLocks/>
            </p:cNvSpPr>
            <p:nvPr/>
          </p:nvSpPr>
          <p:spPr bwMode="auto">
            <a:xfrm>
              <a:off x="2519363" y="14700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1" name="Freeform 896"/>
            <p:cNvSpPr>
              <a:spLocks noEditPoints="1"/>
            </p:cNvSpPr>
            <p:nvPr/>
          </p:nvSpPr>
          <p:spPr bwMode="auto">
            <a:xfrm>
              <a:off x="2511425" y="14620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2" name="Freeform 897"/>
            <p:cNvSpPr>
              <a:spLocks/>
            </p:cNvSpPr>
            <p:nvPr/>
          </p:nvSpPr>
          <p:spPr bwMode="auto">
            <a:xfrm>
              <a:off x="2425700" y="142875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3" name="Freeform 898"/>
            <p:cNvSpPr>
              <a:spLocks noEditPoints="1"/>
            </p:cNvSpPr>
            <p:nvPr/>
          </p:nvSpPr>
          <p:spPr bwMode="auto">
            <a:xfrm>
              <a:off x="2417763" y="14208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4" name="Freeform 899"/>
            <p:cNvSpPr>
              <a:spLocks/>
            </p:cNvSpPr>
            <p:nvPr/>
          </p:nvSpPr>
          <p:spPr bwMode="auto">
            <a:xfrm>
              <a:off x="2465388" y="1636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5" name="Freeform 900"/>
            <p:cNvSpPr>
              <a:spLocks noEditPoints="1"/>
            </p:cNvSpPr>
            <p:nvPr/>
          </p:nvSpPr>
          <p:spPr bwMode="auto">
            <a:xfrm>
              <a:off x="2457450"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6" name="Freeform 901"/>
            <p:cNvSpPr>
              <a:spLocks/>
            </p:cNvSpPr>
            <p:nvPr/>
          </p:nvSpPr>
          <p:spPr bwMode="auto">
            <a:xfrm>
              <a:off x="2587625"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7" name="Freeform 902"/>
            <p:cNvSpPr>
              <a:spLocks noEditPoints="1"/>
            </p:cNvSpPr>
            <p:nvPr/>
          </p:nvSpPr>
          <p:spPr bwMode="auto">
            <a:xfrm>
              <a:off x="2579688" y="19986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8" name="Freeform 903"/>
            <p:cNvSpPr>
              <a:spLocks/>
            </p:cNvSpPr>
            <p:nvPr/>
          </p:nvSpPr>
          <p:spPr bwMode="auto">
            <a:xfrm>
              <a:off x="2740025" y="20256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69" name="Freeform 904"/>
            <p:cNvSpPr>
              <a:spLocks noEditPoints="1"/>
            </p:cNvSpPr>
            <p:nvPr/>
          </p:nvSpPr>
          <p:spPr bwMode="auto">
            <a:xfrm>
              <a:off x="2732088" y="201771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0" name="Freeform 905"/>
            <p:cNvSpPr>
              <a:spLocks/>
            </p:cNvSpPr>
            <p:nvPr/>
          </p:nvSpPr>
          <p:spPr bwMode="auto">
            <a:xfrm>
              <a:off x="2460625" y="19050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1" name="Freeform 906"/>
            <p:cNvSpPr>
              <a:spLocks noEditPoints="1"/>
            </p:cNvSpPr>
            <p:nvPr/>
          </p:nvSpPr>
          <p:spPr bwMode="auto">
            <a:xfrm>
              <a:off x="2452688" y="189706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2" name="Freeform 907"/>
            <p:cNvSpPr>
              <a:spLocks/>
            </p:cNvSpPr>
            <p:nvPr/>
          </p:nvSpPr>
          <p:spPr bwMode="auto">
            <a:xfrm>
              <a:off x="2625725" y="18637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3" name="Freeform 908"/>
            <p:cNvSpPr>
              <a:spLocks noEditPoints="1"/>
            </p:cNvSpPr>
            <p:nvPr/>
          </p:nvSpPr>
          <p:spPr bwMode="auto">
            <a:xfrm>
              <a:off x="2617788" y="18557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4" name="Freeform 909"/>
            <p:cNvSpPr>
              <a:spLocks/>
            </p:cNvSpPr>
            <p:nvPr/>
          </p:nvSpPr>
          <p:spPr bwMode="auto">
            <a:xfrm>
              <a:off x="2544763" y="20621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5" name="Freeform 910"/>
            <p:cNvSpPr>
              <a:spLocks noEditPoints="1"/>
            </p:cNvSpPr>
            <p:nvPr/>
          </p:nvSpPr>
          <p:spPr bwMode="auto">
            <a:xfrm>
              <a:off x="2536825" y="2054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6" name="Freeform 911"/>
            <p:cNvSpPr>
              <a:spLocks/>
            </p:cNvSpPr>
            <p:nvPr/>
          </p:nvSpPr>
          <p:spPr bwMode="auto">
            <a:xfrm>
              <a:off x="2566988"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7" name="Freeform 912"/>
            <p:cNvSpPr>
              <a:spLocks noEditPoints="1"/>
            </p:cNvSpPr>
            <p:nvPr/>
          </p:nvSpPr>
          <p:spPr bwMode="auto">
            <a:xfrm>
              <a:off x="2559050" y="19986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8" name="Freeform 913"/>
            <p:cNvSpPr>
              <a:spLocks/>
            </p:cNvSpPr>
            <p:nvPr/>
          </p:nvSpPr>
          <p:spPr bwMode="auto">
            <a:xfrm>
              <a:off x="2595563" y="2081213"/>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79" name="Freeform 914"/>
            <p:cNvSpPr>
              <a:spLocks noEditPoints="1"/>
            </p:cNvSpPr>
            <p:nvPr/>
          </p:nvSpPr>
          <p:spPr bwMode="auto">
            <a:xfrm>
              <a:off x="2586038" y="2073275"/>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0" name="Freeform 915"/>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1" name="Freeform 916"/>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2" name="Freeform 917"/>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3" name="Freeform 918"/>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4" name="Freeform 919"/>
            <p:cNvSpPr>
              <a:spLocks/>
            </p:cNvSpPr>
            <p:nvPr/>
          </p:nvSpPr>
          <p:spPr bwMode="auto">
            <a:xfrm>
              <a:off x="5365750" y="39338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5" name="Freeform 920"/>
            <p:cNvSpPr>
              <a:spLocks noEditPoints="1"/>
            </p:cNvSpPr>
            <p:nvPr/>
          </p:nvSpPr>
          <p:spPr bwMode="auto">
            <a:xfrm>
              <a:off x="5357813" y="3925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6" name="Freeform 921"/>
            <p:cNvSpPr>
              <a:spLocks/>
            </p:cNvSpPr>
            <p:nvPr/>
          </p:nvSpPr>
          <p:spPr bwMode="auto">
            <a:xfrm>
              <a:off x="2544763" y="22526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7" name="Freeform 922"/>
            <p:cNvSpPr>
              <a:spLocks noEditPoints="1"/>
            </p:cNvSpPr>
            <p:nvPr/>
          </p:nvSpPr>
          <p:spPr bwMode="auto">
            <a:xfrm>
              <a:off x="2536825" y="224472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8" name="Freeform 923"/>
            <p:cNvSpPr>
              <a:spLocks/>
            </p:cNvSpPr>
            <p:nvPr/>
          </p:nvSpPr>
          <p:spPr bwMode="auto">
            <a:xfrm>
              <a:off x="2625725" y="19843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89" name="Freeform 924"/>
            <p:cNvSpPr>
              <a:spLocks noEditPoints="1"/>
            </p:cNvSpPr>
            <p:nvPr/>
          </p:nvSpPr>
          <p:spPr bwMode="auto">
            <a:xfrm>
              <a:off x="2617788" y="19764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0" name="Freeform 925"/>
            <p:cNvSpPr>
              <a:spLocks/>
            </p:cNvSpPr>
            <p:nvPr/>
          </p:nvSpPr>
          <p:spPr bwMode="auto">
            <a:xfrm>
              <a:off x="2393950" y="2035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1" name="Freeform 926"/>
            <p:cNvSpPr>
              <a:spLocks noEditPoints="1"/>
            </p:cNvSpPr>
            <p:nvPr/>
          </p:nvSpPr>
          <p:spPr bwMode="auto">
            <a:xfrm>
              <a:off x="2386013"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2" name="Freeform 927"/>
            <p:cNvSpPr>
              <a:spLocks/>
            </p:cNvSpPr>
            <p:nvPr/>
          </p:nvSpPr>
          <p:spPr bwMode="auto">
            <a:xfrm>
              <a:off x="2724150" y="18859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3" name="Freeform 928"/>
            <p:cNvSpPr>
              <a:spLocks noEditPoints="1"/>
            </p:cNvSpPr>
            <p:nvPr/>
          </p:nvSpPr>
          <p:spPr bwMode="auto">
            <a:xfrm>
              <a:off x="2716213" y="18796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4" name="Freeform 929"/>
            <p:cNvSpPr>
              <a:spLocks/>
            </p:cNvSpPr>
            <p:nvPr/>
          </p:nvSpPr>
          <p:spPr bwMode="auto">
            <a:xfrm>
              <a:off x="2389188" y="18954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5" name="Freeform 930"/>
            <p:cNvSpPr>
              <a:spLocks noEditPoints="1"/>
            </p:cNvSpPr>
            <p:nvPr/>
          </p:nvSpPr>
          <p:spPr bwMode="auto">
            <a:xfrm>
              <a:off x="2381250" y="1889125"/>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6" name="Freeform 931"/>
            <p:cNvSpPr>
              <a:spLocks/>
            </p:cNvSpPr>
            <p:nvPr/>
          </p:nvSpPr>
          <p:spPr bwMode="auto">
            <a:xfrm>
              <a:off x="2660650" y="18907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7" name="Freeform 932"/>
            <p:cNvSpPr>
              <a:spLocks noEditPoints="1"/>
            </p:cNvSpPr>
            <p:nvPr/>
          </p:nvSpPr>
          <p:spPr bwMode="auto">
            <a:xfrm>
              <a:off x="2652713" y="1882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8" name="Freeform 933"/>
            <p:cNvSpPr>
              <a:spLocks/>
            </p:cNvSpPr>
            <p:nvPr/>
          </p:nvSpPr>
          <p:spPr bwMode="auto">
            <a:xfrm>
              <a:off x="2725738" y="18351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999" name="Freeform 934"/>
            <p:cNvSpPr>
              <a:spLocks noEditPoints="1"/>
            </p:cNvSpPr>
            <p:nvPr/>
          </p:nvSpPr>
          <p:spPr bwMode="auto">
            <a:xfrm>
              <a:off x="2717800" y="18272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0" name="Freeform 935"/>
            <p:cNvSpPr>
              <a:spLocks/>
            </p:cNvSpPr>
            <p:nvPr/>
          </p:nvSpPr>
          <p:spPr bwMode="auto">
            <a:xfrm>
              <a:off x="2246313" y="1233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1" name="Freeform 936"/>
            <p:cNvSpPr>
              <a:spLocks noEditPoints="1"/>
            </p:cNvSpPr>
            <p:nvPr/>
          </p:nvSpPr>
          <p:spPr bwMode="auto">
            <a:xfrm>
              <a:off x="2239963" y="12255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2" name="Freeform 937"/>
            <p:cNvSpPr>
              <a:spLocks/>
            </p:cNvSpPr>
            <p:nvPr/>
          </p:nvSpPr>
          <p:spPr bwMode="auto">
            <a:xfrm>
              <a:off x="2198688" y="2151063"/>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3" name="Freeform 938"/>
            <p:cNvSpPr>
              <a:spLocks noEditPoints="1"/>
            </p:cNvSpPr>
            <p:nvPr/>
          </p:nvSpPr>
          <p:spPr bwMode="auto">
            <a:xfrm>
              <a:off x="2190750" y="21431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4" name="Freeform 939"/>
            <p:cNvSpPr>
              <a:spLocks/>
            </p:cNvSpPr>
            <p:nvPr/>
          </p:nvSpPr>
          <p:spPr bwMode="auto">
            <a:xfrm>
              <a:off x="2317750" y="14732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5" name="Freeform 940"/>
            <p:cNvSpPr>
              <a:spLocks noEditPoints="1"/>
            </p:cNvSpPr>
            <p:nvPr/>
          </p:nvSpPr>
          <p:spPr bwMode="auto">
            <a:xfrm>
              <a:off x="2309813" y="1465263"/>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6" name="Freeform 941"/>
            <p:cNvSpPr>
              <a:spLocks/>
            </p:cNvSpPr>
            <p:nvPr/>
          </p:nvSpPr>
          <p:spPr bwMode="auto">
            <a:xfrm>
              <a:off x="2519363" y="17938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7" name="Freeform 942"/>
            <p:cNvSpPr>
              <a:spLocks noEditPoints="1"/>
            </p:cNvSpPr>
            <p:nvPr/>
          </p:nvSpPr>
          <p:spPr bwMode="auto">
            <a:xfrm>
              <a:off x="2511425" y="17859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8" name="Freeform 943"/>
            <p:cNvSpPr>
              <a:spLocks/>
            </p:cNvSpPr>
            <p:nvPr/>
          </p:nvSpPr>
          <p:spPr bwMode="auto">
            <a:xfrm>
              <a:off x="4784725" y="47164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09" name="Freeform 944"/>
            <p:cNvSpPr>
              <a:spLocks noEditPoints="1"/>
            </p:cNvSpPr>
            <p:nvPr/>
          </p:nvSpPr>
          <p:spPr bwMode="auto">
            <a:xfrm>
              <a:off x="4776788" y="470852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0" name="Freeform 945"/>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1" name="Freeform 946"/>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2" name="Freeform 947"/>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2013" name="Freeform 948"/>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2618" name="Gruppo 1128"/>
          <p:cNvGrpSpPr/>
          <p:nvPr/>
        </p:nvGrpSpPr>
        <p:grpSpPr>
          <a:xfrm>
            <a:off x="1474788" y="1037613"/>
            <a:ext cx="1838325" cy="2139950"/>
            <a:chOff x="1474788" y="503238"/>
            <a:chExt cx="1838325" cy="2139950"/>
          </a:xfrm>
        </p:grpSpPr>
        <p:sp>
          <p:nvSpPr>
            <p:cNvPr id="1130" name="Freeform 207"/>
            <p:cNvSpPr>
              <a:spLocks noEditPoints="1"/>
            </p:cNvSpPr>
            <p:nvPr/>
          </p:nvSpPr>
          <p:spPr bwMode="auto">
            <a:xfrm>
              <a:off x="2039938" y="1503363"/>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1" name="Freeform 208"/>
            <p:cNvSpPr>
              <a:spLocks/>
            </p:cNvSpPr>
            <p:nvPr/>
          </p:nvSpPr>
          <p:spPr bwMode="auto">
            <a:xfrm>
              <a:off x="2011363" y="14605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2" name="Freeform 209"/>
            <p:cNvSpPr>
              <a:spLocks noEditPoints="1"/>
            </p:cNvSpPr>
            <p:nvPr/>
          </p:nvSpPr>
          <p:spPr bwMode="auto">
            <a:xfrm>
              <a:off x="200342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3" name="Freeform 210"/>
            <p:cNvSpPr>
              <a:spLocks/>
            </p:cNvSpPr>
            <p:nvPr/>
          </p:nvSpPr>
          <p:spPr bwMode="auto">
            <a:xfrm>
              <a:off x="2047875" y="1470026"/>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4" name="Freeform 211"/>
            <p:cNvSpPr>
              <a:spLocks noEditPoints="1"/>
            </p:cNvSpPr>
            <p:nvPr/>
          </p:nvSpPr>
          <p:spPr bwMode="auto">
            <a:xfrm>
              <a:off x="2038350" y="146208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5" name="Freeform 212"/>
            <p:cNvSpPr>
              <a:spLocks/>
            </p:cNvSpPr>
            <p:nvPr/>
          </p:nvSpPr>
          <p:spPr bwMode="auto">
            <a:xfrm>
              <a:off x="2006600" y="1289051"/>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6" name="Freeform 213"/>
            <p:cNvSpPr>
              <a:spLocks noEditPoints="1"/>
            </p:cNvSpPr>
            <p:nvPr/>
          </p:nvSpPr>
          <p:spPr bwMode="auto">
            <a:xfrm>
              <a:off x="1998663" y="12811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7" name="Freeform 214"/>
            <p:cNvSpPr>
              <a:spLocks/>
            </p:cNvSpPr>
            <p:nvPr/>
          </p:nvSpPr>
          <p:spPr bwMode="auto">
            <a:xfrm>
              <a:off x="2390775" y="21415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8" name="Freeform 215"/>
            <p:cNvSpPr>
              <a:spLocks noEditPoints="1"/>
            </p:cNvSpPr>
            <p:nvPr/>
          </p:nvSpPr>
          <p:spPr bwMode="auto">
            <a:xfrm>
              <a:off x="2381250" y="2133601"/>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39" name="Freeform 216"/>
            <p:cNvSpPr>
              <a:spLocks/>
            </p:cNvSpPr>
            <p:nvPr/>
          </p:nvSpPr>
          <p:spPr bwMode="auto">
            <a:xfrm>
              <a:off x="22875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0" name="Freeform 217"/>
            <p:cNvSpPr>
              <a:spLocks noEditPoints="1"/>
            </p:cNvSpPr>
            <p:nvPr/>
          </p:nvSpPr>
          <p:spPr bwMode="auto">
            <a:xfrm>
              <a:off x="2279650" y="1609726"/>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1" name="Freeform 218"/>
            <p:cNvSpPr>
              <a:spLocks/>
            </p:cNvSpPr>
            <p:nvPr/>
          </p:nvSpPr>
          <p:spPr bwMode="auto">
            <a:xfrm>
              <a:off x="1906588" y="13112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2" name="Freeform 219"/>
            <p:cNvSpPr>
              <a:spLocks noEditPoints="1"/>
            </p:cNvSpPr>
            <p:nvPr/>
          </p:nvSpPr>
          <p:spPr bwMode="auto">
            <a:xfrm>
              <a:off x="1898650" y="13049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3" name="Freeform 220"/>
            <p:cNvSpPr>
              <a:spLocks/>
            </p:cNvSpPr>
            <p:nvPr/>
          </p:nvSpPr>
          <p:spPr bwMode="auto">
            <a:xfrm>
              <a:off x="2111375"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4" name="Freeform 221"/>
            <p:cNvSpPr>
              <a:spLocks noEditPoints="1"/>
            </p:cNvSpPr>
            <p:nvPr/>
          </p:nvSpPr>
          <p:spPr bwMode="auto">
            <a:xfrm>
              <a:off x="2105025" y="15367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5" name="Freeform 222"/>
            <p:cNvSpPr>
              <a:spLocks/>
            </p:cNvSpPr>
            <p:nvPr/>
          </p:nvSpPr>
          <p:spPr bwMode="auto">
            <a:xfrm>
              <a:off x="1962150" y="133985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6" name="Freeform 223"/>
            <p:cNvSpPr>
              <a:spLocks noEditPoints="1"/>
            </p:cNvSpPr>
            <p:nvPr/>
          </p:nvSpPr>
          <p:spPr bwMode="auto">
            <a:xfrm>
              <a:off x="1954213" y="133191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7" name="Freeform 224"/>
            <p:cNvSpPr>
              <a:spLocks/>
            </p:cNvSpPr>
            <p:nvPr/>
          </p:nvSpPr>
          <p:spPr bwMode="auto">
            <a:xfrm>
              <a:off x="1992313" y="12747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8" name="Freeform 225"/>
            <p:cNvSpPr>
              <a:spLocks noEditPoints="1"/>
            </p:cNvSpPr>
            <p:nvPr/>
          </p:nvSpPr>
          <p:spPr bwMode="auto">
            <a:xfrm>
              <a:off x="1984375" y="126682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49" name="Freeform 226"/>
            <p:cNvSpPr>
              <a:spLocks/>
            </p:cNvSpPr>
            <p:nvPr/>
          </p:nvSpPr>
          <p:spPr bwMode="auto">
            <a:xfrm>
              <a:off x="2036763"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0" name="Freeform 227"/>
            <p:cNvSpPr>
              <a:spLocks noEditPoints="1"/>
            </p:cNvSpPr>
            <p:nvPr/>
          </p:nvSpPr>
          <p:spPr bwMode="auto">
            <a:xfrm>
              <a:off x="2028825" y="154463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1" name="Freeform 228"/>
            <p:cNvSpPr>
              <a:spLocks/>
            </p:cNvSpPr>
            <p:nvPr/>
          </p:nvSpPr>
          <p:spPr bwMode="auto">
            <a:xfrm>
              <a:off x="1992313" y="11684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2" name="Freeform 229"/>
            <p:cNvSpPr>
              <a:spLocks noEditPoints="1"/>
            </p:cNvSpPr>
            <p:nvPr/>
          </p:nvSpPr>
          <p:spPr bwMode="auto">
            <a:xfrm>
              <a:off x="1984375" y="11604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3" name="Freeform 230"/>
            <p:cNvSpPr>
              <a:spLocks/>
            </p:cNvSpPr>
            <p:nvPr/>
          </p:nvSpPr>
          <p:spPr bwMode="auto">
            <a:xfrm>
              <a:off x="2062163" y="13668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4" name="Freeform 231"/>
            <p:cNvSpPr>
              <a:spLocks noEditPoints="1"/>
            </p:cNvSpPr>
            <p:nvPr/>
          </p:nvSpPr>
          <p:spPr bwMode="auto">
            <a:xfrm>
              <a:off x="2054225" y="1358901"/>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5" name="Freeform 232"/>
            <p:cNvSpPr>
              <a:spLocks/>
            </p:cNvSpPr>
            <p:nvPr/>
          </p:nvSpPr>
          <p:spPr bwMode="auto">
            <a:xfrm>
              <a:off x="2020888" y="11366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6" name="Freeform 233"/>
            <p:cNvSpPr>
              <a:spLocks noEditPoints="1"/>
            </p:cNvSpPr>
            <p:nvPr/>
          </p:nvSpPr>
          <p:spPr bwMode="auto">
            <a:xfrm>
              <a:off x="2014538" y="11287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7" name="Freeform 234"/>
            <p:cNvSpPr>
              <a:spLocks/>
            </p:cNvSpPr>
            <p:nvPr/>
          </p:nvSpPr>
          <p:spPr bwMode="auto">
            <a:xfrm>
              <a:off x="1816100" y="12287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8" name="Freeform 235"/>
            <p:cNvSpPr>
              <a:spLocks noEditPoints="1"/>
            </p:cNvSpPr>
            <p:nvPr/>
          </p:nvSpPr>
          <p:spPr bwMode="auto">
            <a:xfrm>
              <a:off x="1808163" y="12207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59" name="Freeform 236"/>
            <p:cNvSpPr>
              <a:spLocks/>
            </p:cNvSpPr>
            <p:nvPr/>
          </p:nvSpPr>
          <p:spPr bwMode="auto">
            <a:xfrm>
              <a:off x="1838325" y="1250951"/>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0" name="Freeform 237"/>
            <p:cNvSpPr>
              <a:spLocks noEditPoints="1"/>
            </p:cNvSpPr>
            <p:nvPr/>
          </p:nvSpPr>
          <p:spPr bwMode="auto">
            <a:xfrm>
              <a:off x="1830388" y="12446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1" name="Freeform 238"/>
            <p:cNvSpPr>
              <a:spLocks/>
            </p:cNvSpPr>
            <p:nvPr/>
          </p:nvSpPr>
          <p:spPr bwMode="auto">
            <a:xfrm>
              <a:off x="1990725" y="14287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2" name="Freeform 239"/>
            <p:cNvSpPr>
              <a:spLocks noEditPoints="1"/>
            </p:cNvSpPr>
            <p:nvPr/>
          </p:nvSpPr>
          <p:spPr bwMode="auto">
            <a:xfrm>
              <a:off x="1982788" y="14208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3" name="Freeform 240"/>
            <p:cNvSpPr>
              <a:spLocks/>
            </p:cNvSpPr>
            <p:nvPr/>
          </p:nvSpPr>
          <p:spPr bwMode="auto">
            <a:xfrm>
              <a:off x="20320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4" name="Freeform 241"/>
            <p:cNvSpPr>
              <a:spLocks noEditPoints="1"/>
            </p:cNvSpPr>
            <p:nvPr/>
          </p:nvSpPr>
          <p:spPr bwMode="auto">
            <a:xfrm>
              <a:off x="2025650"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5" name="Freeform 242"/>
            <p:cNvSpPr>
              <a:spLocks/>
            </p:cNvSpPr>
            <p:nvPr/>
          </p:nvSpPr>
          <p:spPr bwMode="auto">
            <a:xfrm>
              <a:off x="2100263" y="14224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6" name="Freeform 243"/>
            <p:cNvSpPr>
              <a:spLocks noEditPoints="1"/>
            </p:cNvSpPr>
            <p:nvPr/>
          </p:nvSpPr>
          <p:spPr bwMode="auto">
            <a:xfrm>
              <a:off x="2092325" y="14160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7" name="Freeform 244"/>
            <p:cNvSpPr>
              <a:spLocks/>
            </p:cNvSpPr>
            <p:nvPr/>
          </p:nvSpPr>
          <p:spPr bwMode="auto">
            <a:xfrm>
              <a:off x="2097088"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8" name="Freeform 245"/>
            <p:cNvSpPr>
              <a:spLocks noEditPoints="1"/>
            </p:cNvSpPr>
            <p:nvPr/>
          </p:nvSpPr>
          <p:spPr bwMode="auto">
            <a:xfrm>
              <a:off x="2089150" y="1592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69" name="Freeform 246"/>
            <p:cNvSpPr>
              <a:spLocks/>
            </p:cNvSpPr>
            <p:nvPr/>
          </p:nvSpPr>
          <p:spPr bwMode="auto">
            <a:xfrm>
              <a:off x="2122488" y="15208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0" name="Freeform 247"/>
            <p:cNvSpPr>
              <a:spLocks noEditPoints="1"/>
            </p:cNvSpPr>
            <p:nvPr/>
          </p:nvSpPr>
          <p:spPr bwMode="auto">
            <a:xfrm>
              <a:off x="2114550" y="1512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1" name="Freeform 248"/>
            <p:cNvSpPr>
              <a:spLocks/>
            </p:cNvSpPr>
            <p:nvPr/>
          </p:nvSpPr>
          <p:spPr bwMode="auto">
            <a:xfrm>
              <a:off x="2322513" y="18446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2" name="Freeform 249"/>
            <p:cNvSpPr>
              <a:spLocks noEditPoints="1"/>
            </p:cNvSpPr>
            <p:nvPr/>
          </p:nvSpPr>
          <p:spPr bwMode="auto">
            <a:xfrm>
              <a:off x="2314575" y="18367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3" name="Freeform 250"/>
            <p:cNvSpPr>
              <a:spLocks/>
            </p:cNvSpPr>
            <p:nvPr/>
          </p:nvSpPr>
          <p:spPr bwMode="auto">
            <a:xfrm>
              <a:off x="2376488" y="19145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4" name="Freeform 251"/>
            <p:cNvSpPr>
              <a:spLocks noEditPoints="1"/>
            </p:cNvSpPr>
            <p:nvPr/>
          </p:nvSpPr>
          <p:spPr bwMode="auto">
            <a:xfrm>
              <a:off x="2366963" y="19065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5" name="Freeform 252"/>
            <p:cNvSpPr>
              <a:spLocks/>
            </p:cNvSpPr>
            <p:nvPr/>
          </p:nvSpPr>
          <p:spPr bwMode="auto">
            <a:xfrm>
              <a:off x="2128838" y="18732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6" name="Freeform 253"/>
            <p:cNvSpPr>
              <a:spLocks noEditPoints="1"/>
            </p:cNvSpPr>
            <p:nvPr/>
          </p:nvSpPr>
          <p:spPr bwMode="auto">
            <a:xfrm>
              <a:off x="2120900" y="18653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7" name="Freeform 254"/>
            <p:cNvSpPr>
              <a:spLocks/>
            </p:cNvSpPr>
            <p:nvPr/>
          </p:nvSpPr>
          <p:spPr bwMode="auto">
            <a:xfrm>
              <a:off x="1954213" y="17065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8" name="Freeform 255"/>
            <p:cNvSpPr>
              <a:spLocks noEditPoints="1"/>
            </p:cNvSpPr>
            <p:nvPr/>
          </p:nvSpPr>
          <p:spPr bwMode="auto">
            <a:xfrm>
              <a:off x="1946275" y="1698626"/>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79" name="Freeform 256"/>
            <p:cNvSpPr>
              <a:spLocks/>
            </p:cNvSpPr>
            <p:nvPr/>
          </p:nvSpPr>
          <p:spPr bwMode="auto">
            <a:xfrm>
              <a:off x="1906588"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0" name="Freeform 257"/>
            <p:cNvSpPr>
              <a:spLocks noEditPoints="1"/>
            </p:cNvSpPr>
            <p:nvPr/>
          </p:nvSpPr>
          <p:spPr bwMode="auto">
            <a:xfrm>
              <a:off x="1898650" y="16891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1" name="Freeform 258"/>
            <p:cNvSpPr>
              <a:spLocks/>
            </p:cNvSpPr>
            <p:nvPr/>
          </p:nvSpPr>
          <p:spPr bwMode="auto">
            <a:xfrm>
              <a:off x="1916113"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2" name="Freeform 259"/>
            <p:cNvSpPr>
              <a:spLocks noEditPoints="1"/>
            </p:cNvSpPr>
            <p:nvPr/>
          </p:nvSpPr>
          <p:spPr bwMode="auto">
            <a:xfrm>
              <a:off x="1908175" y="1684338"/>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3" name="Freeform 260"/>
            <p:cNvSpPr>
              <a:spLocks/>
            </p:cNvSpPr>
            <p:nvPr/>
          </p:nvSpPr>
          <p:spPr bwMode="auto">
            <a:xfrm>
              <a:off x="1949450"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4" name="Freeform 261"/>
            <p:cNvSpPr>
              <a:spLocks noEditPoints="1"/>
            </p:cNvSpPr>
            <p:nvPr/>
          </p:nvSpPr>
          <p:spPr bwMode="auto">
            <a:xfrm>
              <a:off x="1941513" y="16795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5" name="Freeform 262"/>
            <p:cNvSpPr>
              <a:spLocks/>
            </p:cNvSpPr>
            <p:nvPr/>
          </p:nvSpPr>
          <p:spPr bwMode="auto">
            <a:xfrm>
              <a:off x="1878013" y="16732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6" name="Freeform 263"/>
            <p:cNvSpPr>
              <a:spLocks noEditPoints="1"/>
            </p:cNvSpPr>
            <p:nvPr/>
          </p:nvSpPr>
          <p:spPr bwMode="auto">
            <a:xfrm>
              <a:off x="1870075" y="166528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7" name="Freeform 264"/>
            <p:cNvSpPr>
              <a:spLocks/>
            </p:cNvSpPr>
            <p:nvPr/>
          </p:nvSpPr>
          <p:spPr bwMode="auto">
            <a:xfrm>
              <a:off x="1884363"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8" name="Freeform 265"/>
            <p:cNvSpPr>
              <a:spLocks noEditPoints="1"/>
            </p:cNvSpPr>
            <p:nvPr/>
          </p:nvSpPr>
          <p:spPr bwMode="auto">
            <a:xfrm>
              <a:off x="1876425" y="1689101"/>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89" name="Freeform 266"/>
            <p:cNvSpPr>
              <a:spLocks/>
            </p:cNvSpPr>
            <p:nvPr/>
          </p:nvSpPr>
          <p:spPr bwMode="auto">
            <a:xfrm>
              <a:off x="1916113" y="16779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0" name="Freeform 267"/>
            <p:cNvSpPr>
              <a:spLocks noEditPoints="1"/>
            </p:cNvSpPr>
            <p:nvPr/>
          </p:nvSpPr>
          <p:spPr bwMode="auto">
            <a:xfrm>
              <a:off x="1908175" y="1670051"/>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1" name="Freeform 268"/>
            <p:cNvSpPr>
              <a:spLocks/>
            </p:cNvSpPr>
            <p:nvPr/>
          </p:nvSpPr>
          <p:spPr bwMode="auto">
            <a:xfrm>
              <a:off x="1978025" y="140017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2" name="Freeform 269"/>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3" name="Freeform 270"/>
            <p:cNvSpPr>
              <a:spLocks/>
            </p:cNvSpPr>
            <p:nvPr/>
          </p:nvSpPr>
          <p:spPr bwMode="auto">
            <a:xfrm>
              <a:off x="2032000"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4" name="Freeform 271"/>
            <p:cNvSpPr>
              <a:spLocks noEditPoints="1"/>
            </p:cNvSpPr>
            <p:nvPr/>
          </p:nvSpPr>
          <p:spPr bwMode="auto">
            <a:xfrm>
              <a:off x="2025650"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5" name="Freeform 272"/>
            <p:cNvSpPr>
              <a:spLocks/>
            </p:cNvSpPr>
            <p:nvPr/>
          </p:nvSpPr>
          <p:spPr bwMode="auto">
            <a:xfrm>
              <a:off x="1998663" y="148272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6" name="Freeform 273"/>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7" name="Freeform 274"/>
            <p:cNvSpPr>
              <a:spLocks/>
            </p:cNvSpPr>
            <p:nvPr/>
          </p:nvSpPr>
          <p:spPr bwMode="auto">
            <a:xfrm>
              <a:off x="1824038" y="16033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8" name="Freeform 275"/>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199" name="Freeform 276"/>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0" name="Freeform 277"/>
            <p:cNvSpPr>
              <a:spLocks noEditPoints="1"/>
            </p:cNvSpPr>
            <p:nvPr/>
          </p:nvSpPr>
          <p:spPr bwMode="auto">
            <a:xfrm>
              <a:off x="1795463" y="15589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1" name="Freeform 278"/>
            <p:cNvSpPr>
              <a:spLocks/>
            </p:cNvSpPr>
            <p:nvPr/>
          </p:nvSpPr>
          <p:spPr bwMode="auto">
            <a:xfrm>
              <a:off x="1930400" y="14414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2" name="Freeform 279"/>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3" name="Freeform 280"/>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4" name="Freeform 281"/>
            <p:cNvSpPr>
              <a:spLocks noEditPoints="1"/>
            </p:cNvSpPr>
            <p:nvPr/>
          </p:nvSpPr>
          <p:spPr bwMode="auto">
            <a:xfrm>
              <a:off x="1743075" y="15081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5" name="Freeform 282"/>
            <p:cNvSpPr>
              <a:spLocks/>
            </p:cNvSpPr>
            <p:nvPr/>
          </p:nvSpPr>
          <p:spPr bwMode="auto">
            <a:xfrm>
              <a:off x="1793875" y="15113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6" name="Freeform 283"/>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7" name="Freeform 284"/>
            <p:cNvSpPr>
              <a:spLocks/>
            </p:cNvSpPr>
            <p:nvPr/>
          </p:nvSpPr>
          <p:spPr bwMode="auto">
            <a:xfrm>
              <a:off x="1800225" y="14097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8" name="Freeform 285"/>
            <p:cNvSpPr>
              <a:spLocks noEditPoints="1"/>
            </p:cNvSpPr>
            <p:nvPr/>
          </p:nvSpPr>
          <p:spPr bwMode="auto">
            <a:xfrm>
              <a:off x="1792288" y="14017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09" name="Freeform 286"/>
            <p:cNvSpPr>
              <a:spLocks/>
            </p:cNvSpPr>
            <p:nvPr/>
          </p:nvSpPr>
          <p:spPr bwMode="auto">
            <a:xfrm>
              <a:off x="2249488" y="21002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0" name="Freeform 287"/>
            <p:cNvSpPr>
              <a:spLocks noEditPoints="1"/>
            </p:cNvSpPr>
            <p:nvPr/>
          </p:nvSpPr>
          <p:spPr bwMode="auto">
            <a:xfrm>
              <a:off x="2241550" y="209232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1" name="Freeform 288"/>
            <p:cNvSpPr>
              <a:spLocks/>
            </p:cNvSpPr>
            <p:nvPr/>
          </p:nvSpPr>
          <p:spPr bwMode="auto">
            <a:xfrm>
              <a:off x="181927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2" name="Freeform 289"/>
            <p:cNvSpPr>
              <a:spLocks noEditPoints="1"/>
            </p:cNvSpPr>
            <p:nvPr/>
          </p:nvSpPr>
          <p:spPr bwMode="auto">
            <a:xfrm>
              <a:off x="181133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3" name="Freeform 290"/>
            <p:cNvSpPr>
              <a:spLocks/>
            </p:cNvSpPr>
            <p:nvPr/>
          </p:nvSpPr>
          <p:spPr bwMode="auto">
            <a:xfrm>
              <a:off x="1776413" y="15938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4" name="Freeform 291"/>
            <p:cNvSpPr>
              <a:spLocks noEditPoints="1"/>
            </p:cNvSpPr>
            <p:nvPr/>
          </p:nvSpPr>
          <p:spPr bwMode="auto">
            <a:xfrm>
              <a:off x="1768475" y="158750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5" name="Freeform 292"/>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6" name="Freeform 293"/>
            <p:cNvSpPr>
              <a:spLocks noEditPoints="1"/>
            </p:cNvSpPr>
            <p:nvPr/>
          </p:nvSpPr>
          <p:spPr bwMode="auto">
            <a:xfrm>
              <a:off x="1711325" y="1447801"/>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7" name="Freeform 294"/>
            <p:cNvSpPr>
              <a:spLocks/>
            </p:cNvSpPr>
            <p:nvPr/>
          </p:nvSpPr>
          <p:spPr bwMode="auto">
            <a:xfrm>
              <a:off x="1751013" y="14287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8" name="Freeform 295"/>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19" name="Freeform 296"/>
            <p:cNvSpPr>
              <a:spLocks/>
            </p:cNvSpPr>
            <p:nvPr/>
          </p:nvSpPr>
          <p:spPr bwMode="auto">
            <a:xfrm>
              <a:off x="1822450" y="178435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0" name="Freeform 297"/>
            <p:cNvSpPr>
              <a:spLocks noEditPoints="1"/>
            </p:cNvSpPr>
            <p:nvPr/>
          </p:nvSpPr>
          <p:spPr bwMode="auto">
            <a:xfrm>
              <a:off x="1814513" y="177641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1" name="Freeform 298"/>
            <p:cNvSpPr>
              <a:spLocks/>
            </p:cNvSpPr>
            <p:nvPr/>
          </p:nvSpPr>
          <p:spPr bwMode="auto">
            <a:xfrm>
              <a:off x="1843088" y="11541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2" name="Freeform 299"/>
            <p:cNvSpPr>
              <a:spLocks noEditPoints="1"/>
            </p:cNvSpPr>
            <p:nvPr/>
          </p:nvSpPr>
          <p:spPr bwMode="auto">
            <a:xfrm>
              <a:off x="1835150" y="1146176"/>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3" name="Freeform 300"/>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4" name="Freeform 301"/>
            <p:cNvSpPr>
              <a:spLocks noEditPoints="1"/>
            </p:cNvSpPr>
            <p:nvPr/>
          </p:nvSpPr>
          <p:spPr bwMode="auto">
            <a:xfrm>
              <a:off x="1797050" y="148907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5" name="Freeform 302"/>
            <p:cNvSpPr>
              <a:spLocks/>
            </p:cNvSpPr>
            <p:nvPr/>
          </p:nvSpPr>
          <p:spPr bwMode="auto">
            <a:xfrm>
              <a:off x="1838325" y="14700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6" name="Freeform 303"/>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7" name="Freeform 304"/>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8" name="Freeform 305"/>
            <p:cNvSpPr>
              <a:spLocks noEditPoints="1"/>
            </p:cNvSpPr>
            <p:nvPr/>
          </p:nvSpPr>
          <p:spPr bwMode="auto">
            <a:xfrm>
              <a:off x="1854200" y="153670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29" name="Freeform 306"/>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0" name="Freeform 307"/>
            <p:cNvSpPr>
              <a:spLocks noEditPoints="1"/>
            </p:cNvSpPr>
            <p:nvPr/>
          </p:nvSpPr>
          <p:spPr bwMode="auto">
            <a:xfrm>
              <a:off x="1911350" y="1517651"/>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1" name="Freeform 308"/>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2" name="Freeform 309"/>
            <p:cNvSpPr>
              <a:spLocks noEditPoints="1"/>
            </p:cNvSpPr>
            <p:nvPr/>
          </p:nvSpPr>
          <p:spPr bwMode="auto">
            <a:xfrm>
              <a:off x="1774825" y="157797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3" name="Freeform 310"/>
            <p:cNvSpPr>
              <a:spLocks/>
            </p:cNvSpPr>
            <p:nvPr/>
          </p:nvSpPr>
          <p:spPr bwMode="auto">
            <a:xfrm>
              <a:off x="1882775" y="16510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4" name="Freeform 311"/>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5" name="Freeform 312"/>
            <p:cNvSpPr>
              <a:spLocks/>
            </p:cNvSpPr>
            <p:nvPr/>
          </p:nvSpPr>
          <p:spPr bwMode="auto">
            <a:xfrm>
              <a:off x="1860550" y="16541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6" name="Freeform 313"/>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7" name="Freeform 314"/>
            <p:cNvSpPr>
              <a:spLocks/>
            </p:cNvSpPr>
            <p:nvPr/>
          </p:nvSpPr>
          <p:spPr bwMode="auto">
            <a:xfrm>
              <a:off x="1830388"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8" name="Freeform 315"/>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39" name="Freeform 316"/>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0" name="Freeform 317"/>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1" name="Freeform 318"/>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2" name="Freeform 319"/>
            <p:cNvSpPr>
              <a:spLocks noEditPoints="1"/>
            </p:cNvSpPr>
            <p:nvPr/>
          </p:nvSpPr>
          <p:spPr bwMode="auto">
            <a:xfrm>
              <a:off x="1760538" y="15779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3" name="Freeform 320"/>
            <p:cNvSpPr>
              <a:spLocks/>
            </p:cNvSpPr>
            <p:nvPr/>
          </p:nvSpPr>
          <p:spPr bwMode="auto">
            <a:xfrm>
              <a:off x="1876425"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4" name="Freeform 321"/>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5" name="Freeform 322"/>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6" name="Freeform 323"/>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7" name="Freeform 324"/>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8" name="Freeform 325"/>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49" name="Freeform 326"/>
            <p:cNvSpPr>
              <a:spLocks/>
            </p:cNvSpPr>
            <p:nvPr/>
          </p:nvSpPr>
          <p:spPr bwMode="auto">
            <a:xfrm>
              <a:off x="1881188" y="15208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0" name="Freeform 327"/>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1" name="Freeform 328"/>
            <p:cNvSpPr>
              <a:spLocks/>
            </p:cNvSpPr>
            <p:nvPr/>
          </p:nvSpPr>
          <p:spPr bwMode="auto">
            <a:xfrm>
              <a:off x="1838325" y="15303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2" name="Freeform 329"/>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3" name="Freeform 330"/>
            <p:cNvSpPr>
              <a:spLocks/>
            </p:cNvSpPr>
            <p:nvPr/>
          </p:nvSpPr>
          <p:spPr bwMode="auto">
            <a:xfrm>
              <a:off x="18796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4" name="Freeform 331"/>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5" name="Freeform 332"/>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6" name="Freeform 333"/>
            <p:cNvSpPr>
              <a:spLocks noEditPoints="1"/>
            </p:cNvSpPr>
            <p:nvPr/>
          </p:nvSpPr>
          <p:spPr bwMode="auto">
            <a:xfrm>
              <a:off x="1681163" y="14065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7" name="Freeform 334"/>
            <p:cNvSpPr>
              <a:spLocks/>
            </p:cNvSpPr>
            <p:nvPr/>
          </p:nvSpPr>
          <p:spPr bwMode="auto">
            <a:xfrm>
              <a:off x="1766888" y="143192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8" name="Freeform 335"/>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59" name="Freeform 336"/>
            <p:cNvSpPr>
              <a:spLocks/>
            </p:cNvSpPr>
            <p:nvPr/>
          </p:nvSpPr>
          <p:spPr bwMode="auto">
            <a:xfrm>
              <a:off x="1790700" y="13208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0" name="Freeform 337"/>
            <p:cNvSpPr>
              <a:spLocks noEditPoints="1"/>
            </p:cNvSpPr>
            <p:nvPr/>
          </p:nvSpPr>
          <p:spPr bwMode="auto">
            <a:xfrm>
              <a:off x="1782763" y="1314451"/>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1" name="Freeform 338"/>
            <p:cNvSpPr>
              <a:spLocks/>
            </p:cNvSpPr>
            <p:nvPr/>
          </p:nvSpPr>
          <p:spPr bwMode="auto">
            <a:xfrm>
              <a:off x="1982788" y="14509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2" name="Freeform 339"/>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3" name="Freeform 340"/>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4" name="Freeform 341"/>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5" name="Freeform 342"/>
            <p:cNvSpPr>
              <a:spLocks/>
            </p:cNvSpPr>
            <p:nvPr/>
          </p:nvSpPr>
          <p:spPr bwMode="auto">
            <a:xfrm>
              <a:off x="1962150" y="1470026"/>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6" name="Freeform 343"/>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7" name="Freeform 344"/>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8" name="Freeform 345"/>
            <p:cNvSpPr>
              <a:spLocks noEditPoints="1"/>
            </p:cNvSpPr>
            <p:nvPr/>
          </p:nvSpPr>
          <p:spPr bwMode="auto">
            <a:xfrm>
              <a:off x="1944688" y="16287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69" name="Freeform 346"/>
            <p:cNvSpPr>
              <a:spLocks/>
            </p:cNvSpPr>
            <p:nvPr/>
          </p:nvSpPr>
          <p:spPr bwMode="auto">
            <a:xfrm>
              <a:off x="1984375" y="15017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0" name="Freeform 347"/>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1" name="Freeform 348"/>
            <p:cNvSpPr>
              <a:spLocks/>
            </p:cNvSpPr>
            <p:nvPr/>
          </p:nvSpPr>
          <p:spPr bwMode="auto">
            <a:xfrm>
              <a:off x="1963738" y="14795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2" name="Freeform 349"/>
            <p:cNvSpPr>
              <a:spLocks noEditPoints="1"/>
            </p:cNvSpPr>
            <p:nvPr/>
          </p:nvSpPr>
          <p:spPr bwMode="auto">
            <a:xfrm>
              <a:off x="1955800" y="14716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3" name="Freeform 350"/>
            <p:cNvSpPr>
              <a:spLocks/>
            </p:cNvSpPr>
            <p:nvPr/>
          </p:nvSpPr>
          <p:spPr bwMode="auto">
            <a:xfrm>
              <a:off x="1911350" y="138112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4" name="Freeform 351"/>
            <p:cNvSpPr>
              <a:spLocks noEditPoints="1"/>
            </p:cNvSpPr>
            <p:nvPr/>
          </p:nvSpPr>
          <p:spPr bwMode="auto">
            <a:xfrm>
              <a:off x="1903413" y="137318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5" name="Freeform 352"/>
            <p:cNvSpPr>
              <a:spLocks/>
            </p:cNvSpPr>
            <p:nvPr/>
          </p:nvSpPr>
          <p:spPr bwMode="auto">
            <a:xfrm>
              <a:off x="1928813" y="14605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6" name="Freeform 353"/>
            <p:cNvSpPr>
              <a:spLocks noEditPoints="1"/>
            </p:cNvSpPr>
            <p:nvPr/>
          </p:nvSpPr>
          <p:spPr bwMode="auto">
            <a:xfrm>
              <a:off x="192087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7" name="Freeform 354"/>
            <p:cNvSpPr>
              <a:spLocks/>
            </p:cNvSpPr>
            <p:nvPr/>
          </p:nvSpPr>
          <p:spPr bwMode="auto">
            <a:xfrm>
              <a:off x="2084388" y="151130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8" name="Freeform 355"/>
            <p:cNvSpPr>
              <a:spLocks noEditPoints="1"/>
            </p:cNvSpPr>
            <p:nvPr/>
          </p:nvSpPr>
          <p:spPr bwMode="auto">
            <a:xfrm>
              <a:off x="2074863" y="1503363"/>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79" name="Freeform 358"/>
            <p:cNvSpPr>
              <a:spLocks/>
            </p:cNvSpPr>
            <p:nvPr/>
          </p:nvSpPr>
          <p:spPr bwMode="auto">
            <a:xfrm>
              <a:off x="1497013" y="8636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0" name="Freeform 359"/>
            <p:cNvSpPr>
              <a:spLocks noEditPoints="1"/>
            </p:cNvSpPr>
            <p:nvPr/>
          </p:nvSpPr>
          <p:spPr bwMode="auto">
            <a:xfrm>
              <a:off x="1489075" y="8556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1" name="Freeform 360"/>
            <p:cNvSpPr>
              <a:spLocks/>
            </p:cNvSpPr>
            <p:nvPr/>
          </p:nvSpPr>
          <p:spPr bwMode="auto">
            <a:xfrm>
              <a:off x="2171700" y="155257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2" name="Freeform 361"/>
            <p:cNvSpPr>
              <a:spLocks noEditPoints="1"/>
            </p:cNvSpPr>
            <p:nvPr/>
          </p:nvSpPr>
          <p:spPr bwMode="auto">
            <a:xfrm>
              <a:off x="2162175" y="15446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3" name="Freeform 362"/>
            <p:cNvSpPr>
              <a:spLocks/>
            </p:cNvSpPr>
            <p:nvPr/>
          </p:nvSpPr>
          <p:spPr bwMode="auto">
            <a:xfrm>
              <a:off x="1946275" y="15065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4" name="Freeform 363"/>
            <p:cNvSpPr>
              <a:spLocks noEditPoints="1"/>
            </p:cNvSpPr>
            <p:nvPr/>
          </p:nvSpPr>
          <p:spPr bwMode="auto">
            <a:xfrm>
              <a:off x="1938338" y="1498601"/>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5" name="Freeform 364"/>
            <p:cNvSpPr>
              <a:spLocks/>
            </p:cNvSpPr>
            <p:nvPr/>
          </p:nvSpPr>
          <p:spPr bwMode="auto">
            <a:xfrm>
              <a:off x="1982788" y="16319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6" name="Freeform 365"/>
            <p:cNvSpPr>
              <a:spLocks noEditPoints="1"/>
            </p:cNvSpPr>
            <p:nvPr/>
          </p:nvSpPr>
          <p:spPr bwMode="auto">
            <a:xfrm>
              <a:off x="1974850" y="16240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7" name="Freeform 366"/>
            <p:cNvSpPr>
              <a:spLocks/>
            </p:cNvSpPr>
            <p:nvPr/>
          </p:nvSpPr>
          <p:spPr bwMode="auto">
            <a:xfrm>
              <a:off x="2017713"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8" name="Freeform 367"/>
            <p:cNvSpPr>
              <a:spLocks noEditPoints="1"/>
            </p:cNvSpPr>
            <p:nvPr/>
          </p:nvSpPr>
          <p:spPr bwMode="auto">
            <a:xfrm>
              <a:off x="2011363"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89" name="Freeform 368"/>
            <p:cNvSpPr>
              <a:spLocks/>
            </p:cNvSpPr>
            <p:nvPr/>
          </p:nvSpPr>
          <p:spPr bwMode="auto">
            <a:xfrm>
              <a:off x="2049463" y="165417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0" name="Freeform 369"/>
            <p:cNvSpPr>
              <a:spLocks noEditPoints="1"/>
            </p:cNvSpPr>
            <p:nvPr/>
          </p:nvSpPr>
          <p:spPr bwMode="auto">
            <a:xfrm>
              <a:off x="2041525" y="1646238"/>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1" name="Freeform 370"/>
            <p:cNvSpPr>
              <a:spLocks/>
            </p:cNvSpPr>
            <p:nvPr/>
          </p:nvSpPr>
          <p:spPr bwMode="auto">
            <a:xfrm>
              <a:off x="1760538" y="12985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2" name="Freeform 371"/>
            <p:cNvSpPr>
              <a:spLocks noEditPoints="1"/>
            </p:cNvSpPr>
            <p:nvPr/>
          </p:nvSpPr>
          <p:spPr bwMode="auto">
            <a:xfrm>
              <a:off x="1752600" y="12906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3" name="Freeform 372"/>
            <p:cNvSpPr>
              <a:spLocks/>
            </p:cNvSpPr>
            <p:nvPr/>
          </p:nvSpPr>
          <p:spPr bwMode="auto">
            <a:xfrm>
              <a:off x="1905000" y="12112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4" name="Freeform 373"/>
            <p:cNvSpPr>
              <a:spLocks noEditPoints="1"/>
            </p:cNvSpPr>
            <p:nvPr/>
          </p:nvSpPr>
          <p:spPr bwMode="auto">
            <a:xfrm>
              <a:off x="1897063" y="12033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5" name="Freeform 374"/>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6" name="Freeform 375"/>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7" name="Freeform 376"/>
            <p:cNvSpPr>
              <a:spLocks/>
            </p:cNvSpPr>
            <p:nvPr/>
          </p:nvSpPr>
          <p:spPr bwMode="auto">
            <a:xfrm>
              <a:off x="19288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8" name="Freeform 377"/>
            <p:cNvSpPr>
              <a:spLocks noEditPoints="1"/>
            </p:cNvSpPr>
            <p:nvPr/>
          </p:nvSpPr>
          <p:spPr bwMode="auto">
            <a:xfrm>
              <a:off x="1920875" y="117951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299" name="Freeform 378"/>
            <p:cNvSpPr>
              <a:spLocks/>
            </p:cNvSpPr>
            <p:nvPr/>
          </p:nvSpPr>
          <p:spPr bwMode="auto">
            <a:xfrm>
              <a:off x="1868488" y="11699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0" name="Freeform 379"/>
            <p:cNvSpPr>
              <a:spLocks noEditPoints="1"/>
            </p:cNvSpPr>
            <p:nvPr/>
          </p:nvSpPr>
          <p:spPr bwMode="auto">
            <a:xfrm>
              <a:off x="1860550" y="11620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1" name="Freeform 380"/>
            <p:cNvSpPr>
              <a:spLocks/>
            </p:cNvSpPr>
            <p:nvPr/>
          </p:nvSpPr>
          <p:spPr bwMode="auto">
            <a:xfrm>
              <a:off x="1892300"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2" name="Freeform 381"/>
            <p:cNvSpPr>
              <a:spLocks noEditPoints="1"/>
            </p:cNvSpPr>
            <p:nvPr/>
          </p:nvSpPr>
          <p:spPr bwMode="auto">
            <a:xfrm>
              <a:off x="1884363" y="117951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3" name="Freeform 382"/>
            <p:cNvSpPr>
              <a:spLocks/>
            </p:cNvSpPr>
            <p:nvPr/>
          </p:nvSpPr>
          <p:spPr bwMode="auto">
            <a:xfrm>
              <a:off x="1952625"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4" name="Freeform 383"/>
            <p:cNvSpPr>
              <a:spLocks noEditPoints="1"/>
            </p:cNvSpPr>
            <p:nvPr/>
          </p:nvSpPr>
          <p:spPr bwMode="auto">
            <a:xfrm>
              <a:off x="1944688" y="11842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5" name="Freeform 384"/>
            <p:cNvSpPr>
              <a:spLocks/>
            </p:cNvSpPr>
            <p:nvPr/>
          </p:nvSpPr>
          <p:spPr bwMode="auto">
            <a:xfrm>
              <a:off x="1844675"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6" name="Freeform 385"/>
            <p:cNvSpPr>
              <a:spLocks noEditPoints="1"/>
            </p:cNvSpPr>
            <p:nvPr/>
          </p:nvSpPr>
          <p:spPr bwMode="auto">
            <a:xfrm>
              <a:off x="1836738" y="1206501"/>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7" name="Freeform 386"/>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8" name="Freeform 387"/>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09" name="Freeform 388"/>
            <p:cNvSpPr>
              <a:spLocks/>
            </p:cNvSpPr>
            <p:nvPr/>
          </p:nvSpPr>
          <p:spPr bwMode="auto">
            <a:xfrm>
              <a:off x="1868488" y="11604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0" name="Freeform 389"/>
            <p:cNvSpPr>
              <a:spLocks noEditPoints="1"/>
            </p:cNvSpPr>
            <p:nvPr/>
          </p:nvSpPr>
          <p:spPr bwMode="auto">
            <a:xfrm>
              <a:off x="1860550" y="11525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1" name="Freeform 390"/>
            <p:cNvSpPr>
              <a:spLocks/>
            </p:cNvSpPr>
            <p:nvPr/>
          </p:nvSpPr>
          <p:spPr bwMode="auto">
            <a:xfrm>
              <a:off x="1844675" y="116998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2" name="Freeform 391"/>
            <p:cNvSpPr>
              <a:spLocks noEditPoints="1"/>
            </p:cNvSpPr>
            <p:nvPr/>
          </p:nvSpPr>
          <p:spPr bwMode="auto">
            <a:xfrm>
              <a:off x="1836738" y="116205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3" name="Freeform 392"/>
            <p:cNvSpPr>
              <a:spLocks/>
            </p:cNvSpPr>
            <p:nvPr/>
          </p:nvSpPr>
          <p:spPr bwMode="auto">
            <a:xfrm>
              <a:off x="1905000" y="12715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4" name="Freeform 393"/>
            <p:cNvSpPr>
              <a:spLocks noEditPoints="1"/>
            </p:cNvSpPr>
            <p:nvPr/>
          </p:nvSpPr>
          <p:spPr bwMode="auto">
            <a:xfrm>
              <a:off x="1897063" y="12636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5" name="Freeform 394"/>
            <p:cNvSpPr>
              <a:spLocks/>
            </p:cNvSpPr>
            <p:nvPr/>
          </p:nvSpPr>
          <p:spPr bwMode="auto">
            <a:xfrm>
              <a:off x="2000250"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6" name="Freeform 395"/>
            <p:cNvSpPr>
              <a:spLocks noEditPoints="1"/>
            </p:cNvSpPr>
            <p:nvPr/>
          </p:nvSpPr>
          <p:spPr bwMode="auto">
            <a:xfrm>
              <a:off x="1992313" y="1206501"/>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7" name="Freeform 396"/>
            <p:cNvSpPr>
              <a:spLocks/>
            </p:cNvSpPr>
            <p:nvPr/>
          </p:nvSpPr>
          <p:spPr bwMode="auto">
            <a:xfrm>
              <a:off x="19161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8" name="Freeform 397"/>
            <p:cNvSpPr>
              <a:spLocks noEditPoints="1"/>
            </p:cNvSpPr>
            <p:nvPr/>
          </p:nvSpPr>
          <p:spPr bwMode="auto">
            <a:xfrm>
              <a:off x="1908175" y="11795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19" name="Freeform 398"/>
            <p:cNvSpPr>
              <a:spLocks/>
            </p:cNvSpPr>
            <p:nvPr/>
          </p:nvSpPr>
          <p:spPr bwMode="auto">
            <a:xfrm>
              <a:off x="1881188" y="12334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0" name="Freeform 399"/>
            <p:cNvSpPr>
              <a:spLocks noEditPoints="1"/>
            </p:cNvSpPr>
            <p:nvPr/>
          </p:nvSpPr>
          <p:spPr bwMode="auto">
            <a:xfrm>
              <a:off x="1873250" y="1225551"/>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1" name="Freeform 400"/>
            <p:cNvSpPr>
              <a:spLocks/>
            </p:cNvSpPr>
            <p:nvPr/>
          </p:nvSpPr>
          <p:spPr bwMode="auto">
            <a:xfrm>
              <a:off x="1905000" y="12065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2" name="Freeform 401"/>
            <p:cNvSpPr>
              <a:spLocks noEditPoints="1"/>
            </p:cNvSpPr>
            <p:nvPr/>
          </p:nvSpPr>
          <p:spPr bwMode="auto">
            <a:xfrm>
              <a:off x="1897063" y="11985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3" name="Freeform 402"/>
            <p:cNvSpPr>
              <a:spLocks/>
            </p:cNvSpPr>
            <p:nvPr/>
          </p:nvSpPr>
          <p:spPr bwMode="auto">
            <a:xfrm>
              <a:off x="1892300"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4" name="Freeform 403"/>
            <p:cNvSpPr>
              <a:spLocks noEditPoints="1"/>
            </p:cNvSpPr>
            <p:nvPr/>
          </p:nvSpPr>
          <p:spPr bwMode="auto">
            <a:xfrm>
              <a:off x="1884363" y="11842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5" name="Freeform 404"/>
            <p:cNvSpPr>
              <a:spLocks/>
            </p:cNvSpPr>
            <p:nvPr/>
          </p:nvSpPr>
          <p:spPr bwMode="auto">
            <a:xfrm>
              <a:off x="1905000" y="11509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6" name="Freeform 405"/>
            <p:cNvSpPr>
              <a:spLocks noEditPoints="1"/>
            </p:cNvSpPr>
            <p:nvPr/>
          </p:nvSpPr>
          <p:spPr bwMode="auto">
            <a:xfrm>
              <a:off x="1897063" y="11430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27" name="Freeform 406"/>
            <p:cNvSpPr>
              <a:spLocks/>
            </p:cNvSpPr>
            <p:nvPr/>
          </p:nvSpPr>
          <p:spPr bwMode="auto">
            <a:xfrm>
              <a:off x="1881188" y="1141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nvGrpSpPr>
            <p:cNvPr id="2621" name="Group 608"/>
            <p:cNvGrpSpPr>
              <a:grpSpLocks/>
            </p:cNvGrpSpPr>
            <p:nvPr/>
          </p:nvGrpSpPr>
          <p:grpSpPr bwMode="auto">
            <a:xfrm>
              <a:off x="1743075" y="1106488"/>
              <a:ext cx="1500188" cy="1379538"/>
              <a:chOff x="1098" y="697"/>
              <a:chExt cx="945" cy="869"/>
            </a:xfrm>
          </p:grpSpPr>
          <p:sp>
            <p:nvSpPr>
              <p:cNvPr id="1671" name="Freeform 408"/>
              <p:cNvSpPr>
                <a:spLocks noEditPoints="1"/>
              </p:cNvSpPr>
              <p:nvPr/>
            </p:nvSpPr>
            <p:spPr bwMode="auto">
              <a:xfrm>
                <a:off x="1180" y="7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2" name="Freeform 409"/>
              <p:cNvSpPr>
                <a:spLocks/>
              </p:cNvSpPr>
              <p:nvPr/>
            </p:nvSpPr>
            <p:spPr bwMode="auto">
              <a:xfrm>
                <a:off x="1185" y="71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3" name="Freeform 410"/>
              <p:cNvSpPr>
                <a:spLocks noEditPoints="1"/>
              </p:cNvSpPr>
              <p:nvPr/>
            </p:nvSpPr>
            <p:spPr bwMode="auto">
              <a:xfrm>
                <a:off x="1180" y="71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4" name="Freeform 411"/>
              <p:cNvSpPr>
                <a:spLocks/>
              </p:cNvSpPr>
              <p:nvPr/>
            </p:nvSpPr>
            <p:spPr bwMode="auto">
              <a:xfrm>
                <a:off x="1215"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5" name="Freeform 412"/>
              <p:cNvSpPr>
                <a:spLocks noEditPoints="1"/>
              </p:cNvSpPr>
              <p:nvPr/>
            </p:nvSpPr>
            <p:spPr bwMode="auto">
              <a:xfrm>
                <a:off x="1210" y="77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6" name="Freeform 413"/>
              <p:cNvSpPr>
                <a:spLocks/>
              </p:cNvSpPr>
              <p:nvPr/>
            </p:nvSpPr>
            <p:spPr bwMode="auto">
              <a:xfrm>
                <a:off x="1539" y="120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7" name="Freeform 414"/>
              <p:cNvSpPr>
                <a:spLocks noEditPoints="1"/>
              </p:cNvSpPr>
              <p:nvPr/>
            </p:nvSpPr>
            <p:spPr bwMode="auto">
              <a:xfrm>
                <a:off x="1534" y="119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8" name="Freeform 415"/>
              <p:cNvSpPr>
                <a:spLocks/>
              </p:cNvSpPr>
              <p:nvPr/>
            </p:nvSpPr>
            <p:spPr bwMode="auto">
              <a:xfrm>
                <a:off x="1207"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9" name="Freeform 416"/>
              <p:cNvSpPr>
                <a:spLocks noEditPoints="1"/>
              </p:cNvSpPr>
              <p:nvPr/>
            </p:nvSpPr>
            <p:spPr bwMode="auto">
              <a:xfrm>
                <a:off x="1202" y="77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0" name="Freeform 417"/>
              <p:cNvSpPr>
                <a:spLocks/>
              </p:cNvSpPr>
              <p:nvPr/>
            </p:nvSpPr>
            <p:spPr bwMode="auto">
              <a:xfrm>
                <a:off x="1245" y="77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1" name="Freeform 418"/>
              <p:cNvSpPr>
                <a:spLocks noEditPoints="1"/>
              </p:cNvSpPr>
              <p:nvPr/>
            </p:nvSpPr>
            <p:spPr bwMode="auto">
              <a:xfrm>
                <a:off x="1240"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2" name="Freeform 419"/>
              <p:cNvSpPr>
                <a:spLocks/>
              </p:cNvSpPr>
              <p:nvPr/>
            </p:nvSpPr>
            <p:spPr bwMode="auto">
              <a:xfrm>
                <a:off x="1230"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3" name="Freeform 420"/>
              <p:cNvSpPr>
                <a:spLocks noEditPoints="1"/>
              </p:cNvSpPr>
              <p:nvPr/>
            </p:nvSpPr>
            <p:spPr bwMode="auto">
              <a:xfrm>
                <a:off x="1225"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4" name="Freeform 421"/>
              <p:cNvSpPr>
                <a:spLocks/>
              </p:cNvSpPr>
              <p:nvPr/>
            </p:nvSpPr>
            <p:spPr bwMode="auto">
              <a:xfrm>
                <a:off x="1230"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5" name="Freeform 422"/>
              <p:cNvSpPr>
                <a:spLocks noEditPoints="1"/>
              </p:cNvSpPr>
              <p:nvPr/>
            </p:nvSpPr>
            <p:spPr bwMode="auto">
              <a:xfrm>
                <a:off x="1225"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6" name="Freeform 423"/>
              <p:cNvSpPr>
                <a:spLocks/>
              </p:cNvSpPr>
              <p:nvPr/>
            </p:nvSpPr>
            <p:spPr bwMode="auto">
              <a:xfrm>
                <a:off x="1260" y="111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7" name="Freeform 424"/>
              <p:cNvSpPr>
                <a:spLocks noEditPoints="1"/>
              </p:cNvSpPr>
              <p:nvPr/>
            </p:nvSpPr>
            <p:spPr bwMode="auto">
              <a:xfrm>
                <a:off x="1255" y="110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8" name="Freeform 425"/>
              <p:cNvSpPr>
                <a:spLocks/>
              </p:cNvSpPr>
              <p:nvPr/>
            </p:nvSpPr>
            <p:spPr bwMode="auto">
              <a:xfrm>
                <a:off x="1290" y="115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89" name="Freeform 426"/>
              <p:cNvSpPr>
                <a:spLocks noEditPoints="1"/>
              </p:cNvSpPr>
              <p:nvPr/>
            </p:nvSpPr>
            <p:spPr bwMode="auto">
              <a:xfrm>
                <a:off x="1285" y="115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0" name="Freeform 427"/>
              <p:cNvSpPr>
                <a:spLocks/>
              </p:cNvSpPr>
              <p:nvPr/>
            </p:nvSpPr>
            <p:spPr bwMode="auto">
              <a:xfrm>
                <a:off x="1313" y="9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1" name="Freeform 428"/>
              <p:cNvSpPr>
                <a:spLocks noEditPoints="1"/>
              </p:cNvSpPr>
              <p:nvPr/>
            </p:nvSpPr>
            <p:spPr bwMode="auto">
              <a:xfrm>
                <a:off x="1307" y="964"/>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2" name="Freeform 429"/>
              <p:cNvSpPr>
                <a:spLocks/>
              </p:cNvSpPr>
              <p:nvPr/>
            </p:nvSpPr>
            <p:spPr bwMode="auto">
              <a:xfrm>
                <a:off x="1275"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3" name="Freeform 430"/>
              <p:cNvSpPr>
                <a:spLocks noEditPoints="1"/>
              </p:cNvSpPr>
              <p:nvPr/>
            </p:nvSpPr>
            <p:spPr bwMode="auto">
              <a:xfrm>
                <a:off x="1270" y="1026"/>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4" name="Freeform 431"/>
              <p:cNvSpPr>
                <a:spLocks/>
              </p:cNvSpPr>
              <p:nvPr/>
            </p:nvSpPr>
            <p:spPr bwMode="auto">
              <a:xfrm>
                <a:off x="1245" y="9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5" name="Freeform 432"/>
              <p:cNvSpPr>
                <a:spLocks noEditPoints="1"/>
              </p:cNvSpPr>
              <p:nvPr/>
            </p:nvSpPr>
            <p:spPr bwMode="auto">
              <a:xfrm>
                <a:off x="1240" y="97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6" name="Freeform 433"/>
              <p:cNvSpPr>
                <a:spLocks/>
              </p:cNvSpPr>
              <p:nvPr/>
            </p:nvSpPr>
            <p:spPr bwMode="auto">
              <a:xfrm>
                <a:off x="1508" y="122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7" name="Freeform 434"/>
              <p:cNvSpPr>
                <a:spLocks noEditPoints="1"/>
              </p:cNvSpPr>
              <p:nvPr/>
            </p:nvSpPr>
            <p:spPr bwMode="auto">
              <a:xfrm>
                <a:off x="1504" y="121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8" name="Freeform 435"/>
              <p:cNvSpPr>
                <a:spLocks/>
              </p:cNvSpPr>
              <p:nvPr/>
            </p:nvSpPr>
            <p:spPr bwMode="auto">
              <a:xfrm>
                <a:off x="1584" y="13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99" name="Freeform 436"/>
              <p:cNvSpPr>
                <a:spLocks noEditPoints="1"/>
              </p:cNvSpPr>
              <p:nvPr/>
            </p:nvSpPr>
            <p:spPr bwMode="auto">
              <a:xfrm>
                <a:off x="1579" y="130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0" name="Freeform 437"/>
              <p:cNvSpPr>
                <a:spLocks/>
              </p:cNvSpPr>
              <p:nvPr/>
            </p:nvSpPr>
            <p:spPr bwMode="auto">
              <a:xfrm>
                <a:off x="1690"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1" name="Freeform 438"/>
              <p:cNvSpPr>
                <a:spLocks noEditPoints="1"/>
              </p:cNvSpPr>
              <p:nvPr/>
            </p:nvSpPr>
            <p:spPr bwMode="auto">
              <a:xfrm>
                <a:off x="1684" y="140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2" name="Freeform 439"/>
              <p:cNvSpPr>
                <a:spLocks/>
              </p:cNvSpPr>
              <p:nvPr/>
            </p:nvSpPr>
            <p:spPr bwMode="auto">
              <a:xfrm>
                <a:off x="1531" y="122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3" name="Freeform 440"/>
              <p:cNvSpPr>
                <a:spLocks noEditPoints="1"/>
              </p:cNvSpPr>
              <p:nvPr/>
            </p:nvSpPr>
            <p:spPr bwMode="auto">
              <a:xfrm>
                <a:off x="1526" y="1218"/>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4" name="Freeform 441"/>
              <p:cNvSpPr>
                <a:spLocks/>
              </p:cNvSpPr>
              <p:nvPr/>
            </p:nvSpPr>
            <p:spPr bwMode="auto">
              <a:xfrm>
                <a:off x="1456"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5" name="Freeform 442"/>
              <p:cNvSpPr>
                <a:spLocks noEditPoints="1"/>
              </p:cNvSpPr>
              <p:nvPr/>
            </p:nvSpPr>
            <p:spPr bwMode="auto">
              <a:xfrm>
                <a:off x="1451"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6" name="Freeform 443"/>
              <p:cNvSpPr>
                <a:spLocks/>
              </p:cNvSpPr>
              <p:nvPr/>
            </p:nvSpPr>
            <p:spPr bwMode="auto">
              <a:xfrm>
                <a:off x="1930" y="139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7" name="Freeform 444"/>
              <p:cNvSpPr>
                <a:spLocks noEditPoints="1"/>
              </p:cNvSpPr>
              <p:nvPr/>
            </p:nvSpPr>
            <p:spPr bwMode="auto">
              <a:xfrm>
                <a:off x="1926"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8" name="Freeform 445"/>
              <p:cNvSpPr>
                <a:spLocks/>
              </p:cNvSpPr>
              <p:nvPr/>
            </p:nvSpPr>
            <p:spPr bwMode="auto">
              <a:xfrm>
                <a:off x="1277" y="8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09" name="Freeform 446"/>
              <p:cNvSpPr>
                <a:spLocks noEditPoints="1"/>
              </p:cNvSpPr>
              <p:nvPr/>
            </p:nvSpPr>
            <p:spPr bwMode="auto">
              <a:xfrm>
                <a:off x="1272" y="86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0" name="Freeform 447"/>
              <p:cNvSpPr>
                <a:spLocks/>
              </p:cNvSpPr>
              <p:nvPr/>
            </p:nvSpPr>
            <p:spPr bwMode="auto">
              <a:xfrm>
                <a:off x="1270" y="88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1" name="Freeform 448"/>
              <p:cNvSpPr>
                <a:spLocks noEditPoints="1"/>
              </p:cNvSpPr>
              <p:nvPr/>
            </p:nvSpPr>
            <p:spPr bwMode="auto">
              <a:xfrm>
                <a:off x="1265" y="883"/>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2" name="Freeform 449"/>
              <p:cNvSpPr>
                <a:spLocks/>
              </p:cNvSpPr>
              <p:nvPr/>
            </p:nvSpPr>
            <p:spPr bwMode="auto">
              <a:xfrm>
                <a:off x="1259" y="84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3" name="Freeform 450"/>
              <p:cNvSpPr>
                <a:spLocks noEditPoints="1"/>
              </p:cNvSpPr>
              <p:nvPr/>
            </p:nvSpPr>
            <p:spPr bwMode="auto">
              <a:xfrm>
                <a:off x="1254" y="83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4" name="Freeform 451"/>
              <p:cNvSpPr>
                <a:spLocks/>
              </p:cNvSpPr>
              <p:nvPr/>
            </p:nvSpPr>
            <p:spPr bwMode="auto">
              <a:xfrm>
                <a:off x="1245" y="87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5" name="Freeform 452"/>
              <p:cNvSpPr>
                <a:spLocks noEditPoints="1"/>
              </p:cNvSpPr>
              <p:nvPr/>
            </p:nvSpPr>
            <p:spPr bwMode="auto">
              <a:xfrm>
                <a:off x="1240" y="871"/>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6" name="Freeform 453"/>
              <p:cNvSpPr>
                <a:spLocks/>
              </p:cNvSpPr>
              <p:nvPr/>
            </p:nvSpPr>
            <p:spPr bwMode="auto">
              <a:xfrm>
                <a:off x="1257"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7" name="Freeform 454"/>
              <p:cNvSpPr>
                <a:spLocks noEditPoints="1"/>
              </p:cNvSpPr>
              <p:nvPr/>
            </p:nvSpPr>
            <p:spPr bwMode="auto">
              <a:xfrm>
                <a:off x="1253"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8" name="Freeform 455"/>
              <p:cNvSpPr>
                <a:spLocks/>
              </p:cNvSpPr>
              <p:nvPr/>
            </p:nvSpPr>
            <p:spPr bwMode="auto">
              <a:xfrm>
                <a:off x="1230"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19" name="Freeform 456"/>
              <p:cNvSpPr>
                <a:spLocks noEditPoints="1"/>
              </p:cNvSpPr>
              <p:nvPr/>
            </p:nvSpPr>
            <p:spPr bwMode="auto">
              <a:xfrm>
                <a:off x="1225"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0" name="Freeform 457"/>
              <p:cNvSpPr>
                <a:spLocks/>
              </p:cNvSpPr>
              <p:nvPr/>
            </p:nvSpPr>
            <p:spPr bwMode="auto">
              <a:xfrm>
                <a:off x="1214"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1" name="Freeform 458"/>
              <p:cNvSpPr>
                <a:spLocks noEditPoints="1"/>
              </p:cNvSpPr>
              <p:nvPr/>
            </p:nvSpPr>
            <p:spPr bwMode="auto">
              <a:xfrm>
                <a:off x="120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2" name="Freeform 459"/>
              <p:cNvSpPr>
                <a:spLocks/>
              </p:cNvSpPr>
              <p:nvPr/>
            </p:nvSpPr>
            <p:spPr bwMode="auto">
              <a:xfrm>
                <a:off x="1222" y="8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3" name="Freeform 460"/>
              <p:cNvSpPr>
                <a:spLocks noEditPoints="1"/>
              </p:cNvSpPr>
              <p:nvPr/>
            </p:nvSpPr>
            <p:spPr bwMode="auto">
              <a:xfrm>
                <a:off x="1217"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4" name="Freeform 461"/>
              <p:cNvSpPr>
                <a:spLocks/>
              </p:cNvSpPr>
              <p:nvPr/>
            </p:nvSpPr>
            <p:spPr bwMode="auto">
              <a:xfrm>
                <a:off x="1231" y="8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5" name="Freeform 462"/>
              <p:cNvSpPr>
                <a:spLocks noEditPoints="1"/>
              </p:cNvSpPr>
              <p:nvPr/>
            </p:nvSpPr>
            <p:spPr bwMode="auto">
              <a:xfrm>
                <a:off x="1226"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6" name="Freeform 463"/>
              <p:cNvSpPr>
                <a:spLocks/>
              </p:cNvSpPr>
              <p:nvPr/>
            </p:nvSpPr>
            <p:spPr bwMode="auto">
              <a:xfrm>
                <a:off x="1235"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7" name="Freeform 464"/>
              <p:cNvSpPr>
                <a:spLocks noEditPoints="1"/>
              </p:cNvSpPr>
              <p:nvPr/>
            </p:nvSpPr>
            <p:spPr bwMode="auto">
              <a:xfrm>
                <a:off x="1230" y="91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8" name="Freeform 465"/>
              <p:cNvSpPr>
                <a:spLocks/>
              </p:cNvSpPr>
              <p:nvPr/>
            </p:nvSpPr>
            <p:spPr bwMode="auto">
              <a:xfrm>
                <a:off x="1230"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29" name="Freeform 466"/>
              <p:cNvSpPr>
                <a:spLocks noEditPoints="1"/>
              </p:cNvSpPr>
              <p:nvPr/>
            </p:nvSpPr>
            <p:spPr bwMode="auto">
              <a:xfrm>
                <a:off x="1225" y="85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0" name="Freeform 467"/>
              <p:cNvSpPr>
                <a:spLocks/>
              </p:cNvSpPr>
              <p:nvPr/>
            </p:nvSpPr>
            <p:spPr bwMode="auto">
              <a:xfrm>
                <a:off x="1277" y="84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1" name="Freeform 468"/>
              <p:cNvSpPr>
                <a:spLocks noEditPoints="1"/>
              </p:cNvSpPr>
              <p:nvPr/>
            </p:nvSpPr>
            <p:spPr bwMode="auto">
              <a:xfrm>
                <a:off x="1272" y="83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2" name="Freeform 469"/>
              <p:cNvSpPr>
                <a:spLocks/>
              </p:cNvSpPr>
              <p:nvPr/>
            </p:nvSpPr>
            <p:spPr bwMode="auto">
              <a:xfrm>
                <a:off x="1231" y="86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3" name="Freeform 470"/>
              <p:cNvSpPr>
                <a:spLocks noEditPoints="1"/>
              </p:cNvSpPr>
              <p:nvPr/>
            </p:nvSpPr>
            <p:spPr bwMode="auto">
              <a:xfrm>
                <a:off x="1226"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4" name="Freeform 471"/>
              <p:cNvSpPr>
                <a:spLocks/>
              </p:cNvSpPr>
              <p:nvPr/>
            </p:nvSpPr>
            <p:spPr bwMode="auto">
              <a:xfrm>
                <a:off x="1247"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5" name="Freeform 472"/>
              <p:cNvSpPr>
                <a:spLocks noEditPoints="1"/>
              </p:cNvSpPr>
              <p:nvPr/>
            </p:nvSpPr>
            <p:spPr bwMode="auto">
              <a:xfrm>
                <a:off x="1242"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6" name="Freeform 473"/>
              <p:cNvSpPr>
                <a:spLocks/>
              </p:cNvSpPr>
              <p:nvPr/>
            </p:nvSpPr>
            <p:spPr bwMode="auto">
              <a:xfrm>
                <a:off x="1237"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7" name="Freeform 474"/>
              <p:cNvSpPr>
                <a:spLocks noEditPoints="1"/>
              </p:cNvSpPr>
              <p:nvPr/>
            </p:nvSpPr>
            <p:spPr bwMode="auto">
              <a:xfrm>
                <a:off x="1232" y="88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8" name="Freeform 475"/>
              <p:cNvSpPr>
                <a:spLocks/>
              </p:cNvSpPr>
              <p:nvPr/>
            </p:nvSpPr>
            <p:spPr bwMode="auto">
              <a:xfrm>
                <a:off x="1233"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39" name="Freeform 476"/>
              <p:cNvSpPr>
                <a:spLocks noEditPoints="1"/>
              </p:cNvSpPr>
              <p:nvPr/>
            </p:nvSpPr>
            <p:spPr bwMode="auto">
              <a:xfrm>
                <a:off x="1228"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0" name="Freeform 477"/>
              <p:cNvSpPr>
                <a:spLocks/>
              </p:cNvSpPr>
              <p:nvPr/>
            </p:nvSpPr>
            <p:spPr bwMode="auto">
              <a:xfrm>
                <a:off x="1228"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1" name="Freeform 478"/>
              <p:cNvSpPr>
                <a:spLocks noEditPoints="1"/>
              </p:cNvSpPr>
              <p:nvPr/>
            </p:nvSpPr>
            <p:spPr bwMode="auto">
              <a:xfrm>
                <a:off x="1223" y="87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2" name="Freeform 479"/>
              <p:cNvSpPr>
                <a:spLocks/>
              </p:cNvSpPr>
              <p:nvPr/>
            </p:nvSpPr>
            <p:spPr bwMode="auto">
              <a:xfrm>
                <a:off x="1245" y="86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3" name="Freeform 480"/>
              <p:cNvSpPr>
                <a:spLocks noEditPoints="1"/>
              </p:cNvSpPr>
              <p:nvPr/>
            </p:nvSpPr>
            <p:spPr bwMode="auto">
              <a:xfrm>
                <a:off x="1240"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4" name="Freeform 481"/>
              <p:cNvSpPr>
                <a:spLocks/>
              </p:cNvSpPr>
              <p:nvPr/>
            </p:nvSpPr>
            <p:spPr bwMode="auto">
              <a:xfrm>
                <a:off x="1244" y="9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5" name="Freeform 482"/>
              <p:cNvSpPr>
                <a:spLocks noEditPoints="1"/>
              </p:cNvSpPr>
              <p:nvPr/>
            </p:nvSpPr>
            <p:spPr bwMode="auto">
              <a:xfrm>
                <a:off x="1238" y="90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6" name="Freeform 483"/>
              <p:cNvSpPr>
                <a:spLocks/>
              </p:cNvSpPr>
              <p:nvPr/>
            </p:nvSpPr>
            <p:spPr bwMode="auto">
              <a:xfrm>
                <a:off x="1185" y="80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7" name="Freeform 484"/>
              <p:cNvSpPr>
                <a:spLocks noEditPoints="1"/>
              </p:cNvSpPr>
              <p:nvPr/>
            </p:nvSpPr>
            <p:spPr bwMode="auto">
              <a:xfrm>
                <a:off x="1180" y="79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8" name="Freeform 485"/>
              <p:cNvSpPr>
                <a:spLocks/>
              </p:cNvSpPr>
              <p:nvPr/>
            </p:nvSpPr>
            <p:spPr bwMode="auto">
              <a:xfrm>
                <a:off x="1236"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49" name="Freeform 486"/>
              <p:cNvSpPr>
                <a:spLocks noEditPoints="1"/>
              </p:cNvSpPr>
              <p:nvPr/>
            </p:nvSpPr>
            <p:spPr bwMode="auto">
              <a:xfrm>
                <a:off x="1231"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0" name="Freeform 487"/>
              <p:cNvSpPr>
                <a:spLocks/>
              </p:cNvSpPr>
              <p:nvPr/>
            </p:nvSpPr>
            <p:spPr bwMode="auto">
              <a:xfrm>
                <a:off x="1222"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1" name="Freeform 488"/>
              <p:cNvSpPr>
                <a:spLocks noEditPoints="1"/>
              </p:cNvSpPr>
              <p:nvPr/>
            </p:nvSpPr>
            <p:spPr bwMode="auto">
              <a:xfrm>
                <a:off x="1217" y="8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2" name="Freeform 489"/>
              <p:cNvSpPr>
                <a:spLocks/>
              </p:cNvSpPr>
              <p:nvPr/>
            </p:nvSpPr>
            <p:spPr bwMode="auto">
              <a:xfrm>
                <a:off x="1252"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3" name="Freeform 490"/>
              <p:cNvSpPr>
                <a:spLocks noEditPoints="1"/>
              </p:cNvSpPr>
              <p:nvPr/>
            </p:nvSpPr>
            <p:spPr bwMode="auto">
              <a:xfrm>
                <a:off x="1247"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4" name="Freeform 491"/>
              <p:cNvSpPr>
                <a:spLocks/>
              </p:cNvSpPr>
              <p:nvPr/>
            </p:nvSpPr>
            <p:spPr bwMode="auto">
              <a:xfrm>
                <a:off x="1239"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5" name="Freeform 492"/>
              <p:cNvSpPr>
                <a:spLocks noEditPoints="1"/>
              </p:cNvSpPr>
              <p:nvPr/>
            </p:nvSpPr>
            <p:spPr bwMode="auto">
              <a:xfrm>
                <a:off x="1234" y="89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6" name="Freeform 493"/>
              <p:cNvSpPr>
                <a:spLocks/>
              </p:cNvSpPr>
              <p:nvPr/>
            </p:nvSpPr>
            <p:spPr bwMode="auto">
              <a:xfrm>
                <a:off x="1342"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7" name="Freeform 494"/>
              <p:cNvSpPr>
                <a:spLocks noEditPoints="1"/>
              </p:cNvSpPr>
              <p:nvPr/>
            </p:nvSpPr>
            <p:spPr bwMode="auto">
              <a:xfrm>
                <a:off x="1337"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8" name="Freeform 495"/>
              <p:cNvSpPr>
                <a:spLocks/>
              </p:cNvSpPr>
              <p:nvPr/>
            </p:nvSpPr>
            <p:spPr bwMode="auto">
              <a:xfrm>
                <a:off x="1235"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59" name="Freeform 496"/>
              <p:cNvSpPr>
                <a:spLocks noEditPoints="1"/>
              </p:cNvSpPr>
              <p:nvPr/>
            </p:nvSpPr>
            <p:spPr bwMode="auto">
              <a:xfrm>
                <a:off x="1230" y="860"/>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0" name="Freeform 497"/>
              <p:cNvSpPr>
                <a:spLocks/>
              </p:cNvSpPr>
              <p:nvPr/>
            </p:nvSpPr>
            <p:spPr bwMode="auto">
              <a:xfrm>
                <a:off x="1449"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1" name="Freeform 498"/>
              <p:cNvSpPr>
                <a:spLocks noEditPoints="1"/>
              </p:cNvSpPr>
              <p:nvPr/>
            </p:nvSpPr>
            <p:spPr bwMode="auto">
              <a:xfrm>
                <a:off x="1444" y="1169"/>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2" name="Freeform 499"/>
              <p:cNvSpPr>
                <a:spLocks/>
              </p:cNvSpPr>
              <p:nvPr/>
            </p:nvSpPr>
            <p:spPr bwMode="auto">
              <a:xfrm>
                <a:off x="1376" y="115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3" name="Freeform 500"/>
              <p:cNvSpPr>
                <a:spLocks noEditPoints="1"/>
              </p:cNvSpPr>
              <p:nvPr/>
            </p:nvSpPr>
            <p:spPr bwMode="auto">
              <a:xfrm>
                <a:off x="1371" y="1151"/>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4" name="Freeform 501"/>
              <p:cNvSpPr>
                <a:spLocks/>
              </p:cNvSpPr>
              <p:nvPr/>
            </p:nvSpPr>
            <p:spPr bwMode="auto">
              <a:xfrm>
                <a:off x="1327" y="85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5" name="Freeform 502"/>
              <p:cNvSpPr>
                <a:spLocks noEditPoints="1"/>
              </p:cNvSpPr>
              <p:nvPr/>
            </p:nvSpPr>
            <p:spPr bwMode="auto">
              <a:xfrm>
                <a:off x="1322" y="852"/>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6" name="Freeform 503"/>
              <p:cNvSpPr>
                <a:spLocks/>
              </p:cNvSpPr>
              <p:nvPr/>
            </p:nvSpPr>
            <p:spPr bwMode="auto">
              <a:xfrm>
                <a:off x="1327" y="102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7" name="Freeform 504"/>
              <p:cNvSpPr>
                <a:spLocks noEditPoints="1"/>
              </p:cNvSpPr>
              <p:nvPr/>
            </p:nvSpPr>
            <p:spPr bwMode="auto">
              <a:xfrm>
                <a:off x="1322" y="102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8" name="Freeform 505"/>
              <p:cNvSpPr>
                <a:spLocks/>
              </p:cNvSpPr>
              <p:nvPr/>
            </p:nvSpPr>
            <p:spPr bwMode="auto">
              <a:xfrm>
                <a:off x="1228" y="70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69" name="Freeform 506"/>
              <p:cNvSpPr>
                <a:spLocks noEditPoints="1"/>
              </p:cNvSpPr>
              <p:nvPr/>
            </p:nvSpPr>
            <p:spPr bwMode="auto">
              <a:xfrm>
                <a:off x="1223" y="69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0" name="Freeform 507"/>
              <p:cNvSpPr>
                <a:spLocks/>
              </p:cNvSpPr>
              <p:nvPr/>
            </p:nvSpPr>
            <p:spPr bwMode="auto">
              <a:xfrm>
                <a:off x="1261" y="94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1" name="Freeform 508"/>
              <p:cNvSpPr>
                <a:spLocks noEditPoints="1"/>
              </p:cNvSpPr>
              <p:nvPr/>
            </p:nvSpPr>
            <p:spPr bwMode="auto">
              <a:xfrm>
                <a:off x="1256" y="93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2" name="Freeform 509"/>
              <p:cNvSpPr>
                <a:spLocks/>
              </p:cNvSpPr>
              <p:nvPr/>
            </p:nvSpPr>
            <p:spPr bwMode="auto">
              <a:xfrm>
                <a:off x="1249" y="9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3" name="Freeform 510"/>
              <p:cNvSpPr>
                <a:spLocks noEditPoints="1"/>
              </p:cNvSpPr>
              <p:nvPr/>
            </p:nvSpPr>
            <p:spPr bwMode="auto">
              <a:xfrm>
                <a:off x="1244" y="9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4" name="Freeform 511"/>
              <p:cNvSpPr>
                <a:spLocks/>
              </p:cNvSpPr>
              <p:nvPr/>
            </p:nvSpPr>
            <p:spPr bwMode="auto">
              <a:xfrm>
                <a:off x="1254" y="91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5" name="Freeform 512"/>
              <p:cNvSpPr>
                <a:spLocks noEditPoints="1"/>
              </p:cNvSpPr>
              <p:nvPr/>
            </p:nvSpPr>
            <p:spPr bwMode="auto">
              <a:xfrm>
                <a:off x="1249" y="90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6" name="Freeform 513"/>
              <p:cNvSpPr>
                <a:spLocks/>
              </p:cNvSpPr>
              <p:nvPr/>
            </p:nvSpPr>
            <p:spPr bwMode="auto">
              <a:xfrm>
                <a:off x="1256" y="8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7" name="Freeform 514"/>
              <p:cNvSpPr>
                <a:spLocks noEditPoints="1"/>
              </p:cNvSpPr>
              <p:nvPr/>
            </p:nvSpPr>
            <p:spPr bwMode="auto">
              <a:xfrm>
                <a:off x="1251" y="840"/>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8" name="Freeform 515"/>
              <p:cNvSpPr>
                <a:spLocks/>
              </p:cNvSpPr>
              <p:nvPr/>
            </p:nvSpPr>
            <p:spPr bwMode="auto">
              <a:xfrm>
                <a:off x="1213" y="81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79" name="Freeform 516"/>
              <p:cNvSpPr>
                <a:spLocks noEditPoints="1"/>
              </p:cNvSpPr>
              <p:nvPr/>
            </p:nvSpPr>
            <p:spPr bwMode="auto">
              <a:xfrm>
                <a:off x="1208" y="81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0" name="Freeform 517"/>
              <p:cNvSpPr>
                <a:spLocks/>
              </p:cNvSpPr>
              <p:nvPr/>
            </p:nvSpPr>
            <p:spPr bwMode="auto">
              <a:xfrm>
                <a:off x="1230"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1" name="Freeform 518"/>
              <p:cNvSpPr>
                <a:spLocks noEditPoints="1"/>
              </p:cNvSpPr>
              <p:nvPr/>
            </p:nvSpPr>
            <p:spPr bwMode="auto">
              <a:xfrm>
                <a:off x="1226"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2" name="Freeform 519"/>
              <p:cNvSpPr>
                <a:spLocks/>
              </p:cNvSpPr>
              <p:nvPr/>
            </p:nvSpPr>
            <p:spPr bwMode="auto">
              <a:xfrm>
                <a:off x="1261" y="97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3" name="Freeform 520"/>
              <p:cNvSpPr>
                <a:spLocks noEditPoints="1"/>
              </p:cNvSpPr>
              <p:nvPr/>
            </p:nvSpPr>
            <p:spPr bwMode="auto">
              <a:xfrm>
                <a:off x="1256" y="96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4" name="Freeform 521"/>
              <p:cNvSpPr>
                <a:spLocks/>
              </p:cNvSpPr>
              <p:nvPr/>
            </p:nvSpPr>
            <p:spPr bwMode="auto">
              <a:xfrm>
                <a:off x="1324"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5" name="Freeform 522"/>
              <p:cNvSpPr>
                <a:spLocks noEditPoints="1"/>
              </p:cNvSpPr>
              <p:nvPr/>
            </p:nvSpPr>
            <p:spPr bwMode="auto">
              <a:xfrm>
                <a:off x="132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6" name="Freeform 523"/>
              <p:cNvSpPr>
                <a:spLocks/>
              </p:cNvSpPr>
              <p:nvPr/>
            </p:nvSpPr>
            <p:spPr bwMode="auto">
              <a:xfrm>
                <a:off x="1246"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7" name="Freeform 524"/>
              <p:cNvSpPr>
                <a:spLocks noEditPoints="1"/>
              </p:cNvSpPr>
              <p:nvPr/>
            </p:nvSpPr>
            <p:spPr bwMode="auto">
              <a:xfrm>
                <a:off x="1241"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8" name="Freeform 525"/>
              <p:cNvSpPr>
                <a:spLocks/>
              </p:cNvSpPr>
              <p:nvPr/>
            </p:nvSpPr>
            <p:spPr bwMode="auto">
              <a:xfrm>
                <a:off x="1401" y="10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89" name="Freeform 526"/>
              <p:cNvSpPr>
                <a:spLocks noEditPoints="1"/>
              </p:cNvSpPr>
              <p:nvPr/>
            </p:nvSpPr>
            <p:spPr bwMode="auto">
              <a:xfrm>
                <a:off x="1396" y="1024"/>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0" name="Freeform 527"/>
              <p:cNvSpPr>
                <a:spLocks/>
              </p:cNvSpPr>
              <p:nvPr/>
            </p:nvSpPr>
            <p:spPr bwMode="auto">
              <a:xfrm>
                <a:off x="1221" y="77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1" name="Freeform 528"/>
              <p:cNvSpPr>
                <a:spLocks noEditPoints="1"/>
              </p:cNvSpPr>
              <p:nvPr/>
            </p:nvSpPr>
            <p:spPr bwMode="auto">
              <a:xfrm>
                <a:off x="1217" y="77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2" name="Freeform 529"/>
              <p:cNvSpPr>
                <a:spLocks/>
              </p:cNvSpPr>
              <p:nvPr/>
            </p:nvSpPr>
            <p:spPr bwMode="auto">
              <a:xfrm>
                <a:off x="1288" y="8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3" name="Freeform 530"/>
              <p:cNvSpPr>
                <a:spLocks noEditPoints="1"/>
              </p:cNvSpPr>
              <p:nvPr/>
            </p:nvSpPr>
            <p:spPr bwMode="auto">
              <a:xfrm>
                <a:off x="1283" y="8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4" name="Freeform 531"/>
              <p:cNvSpPr>
                <a:spLocks/>
              </p:cNvSpPr>
              <p:nvPr/>
            </p:nvSpPr>
            <p:spPr bwMode="auto">
              <a:xfrm>
                <a:off x="1240"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5" name="Freeform 532"/>
              <p:cNvSpPr>
                <a:spLocks noEditPoints="1"/>
              </p:cNvSpPr>
              <p:nvPr/>
            </p:nvSpPr>
            <p:spPr bwMode="auto">
              <a:xfrm>
                <a:off x="1235"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6" name="Freeform 533"/>
              <p:cNvSpPr>
                <a:spLocks/>
              </p:cNvSpPr>
              <p:nvPr/>
            </p:nvSpPr>
            <p:spPr bwMode="auto">
              <a:xfrm>
                <a:off x="1236" y="95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7" name="Freeform 534"/>
              <p:cNvSpPr>
                <a:spLocks noEditPoints="1"/>
              </p:cNvSpPr>
              <p:nvPr/>
            </p:nvSpPr>
            <p:spPr bwMode="auto">
              <a:xfrm>
                <a:off x="1231" y="947"/>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8" name="Freeform 535"/>
              <p:cNvSpPr>
                <a:spLocks/>
              </p:cNvSpPr>
              <p:nvPr/>
            </p:nvSpPr>
            <p:spPr bwMode="auto">
              <a:xfrm>
                <a:off x="1325" y="10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799" name="Freeform 536"/>
              <p:cNvSpPr>
                <a:spLocks noEditPoints="1"/>
              </p:cNvSpPr>
              <p:nvPr/>
            </p:nvSpPr>
            <p:spPr bwMode="auto">
              <a:xfrm>
                <a:off x="1321" y="10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0" name="Freeform 537"/>
              <p:cNvSpPr>
                <a:spLocks/>
              </p:cNvSpPr>
              <p:nvPr/>
            </p:nvSpPr>
            <p:spPr bwMode="auto">
              <a:xfrm>
                <a:off x="1282"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1" name="Freeform 538"/>
              <p:cNvSpPr>
                <a:spLocks noEditPoints="1"/>
              </p:cNvSpPr>
              <p:nvPr/>
            </p:nvSpPr>
            <p:spPr bwMode="auto">
              <a:xfrm>
                <a:off x="1277"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2" name="Freeform 539"/>
              <p:cNvSpPr>
                <a:spLocks/>
              </p:cNvSpPr>
              <p:nvPr/>
            </p:nvSpPr>
            <p:spPr bwMode="auto">
              <a:xfrm>
                <a:off x="1228"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3" name="Freeform 540"/>
              <p:cNvSpPr>
                <a:spLocks noEditPoints="1"/>
              </p:cNvSpPr>
              <p:nvPr/>
            </p:nvSpPr>
            <p:spPr bwMode="auto">
              <a:xfrm>
                <a:off x="1223" y="8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4" name="Freeform 541"/>
              <p:cNvSpPr>
                <a:spLocks/>
              </p:cNvSpPr>
              <p:nvPr/>
            </p:nvSpPr>
            <p:spPr bwMode="auto">
              <a:xfrm>
                <a:off x="1215" y="8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5" name="Freeform 542"/>
              <p:cNvSpPr>
                <a:spLocks noEditPoints="1"/>
              </p:cNvSpPr>
              <p:nvPr/>
            </p:nvSpPr>
            <p:spPr bwMode="auto">
              <a:xfrm>
                <a:off x="1210" y="81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6" name="Freeform 543"/>
              <p:cNvSpPr>
                <a:spLocks/>
              </p:cNvSpPr>
              <p:nvPr/>
            </p:nvSpPr>
            <p:spPr bwMode="auto">
              <a:xfrm>
                <a:off x="1230" y="91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7" name="Freeform 544"/>
              <p:cNvSpPr>
                <a:spLocks noEditPoints="1"/>
              </p:cNvSpPr>
              <p:nvPr/>
            </p:nvSpPr>
            <p:spPr bwMode="auto">
              <a:xfrm>
                <a:off x="1225"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8" name="Freeform 545"/>
              <p:cNvSpPr>
                <a:spLocks/>
              </p:cNvSpPr>
              <p:nvPr/>
            </p:nvSpPr>
            <p:spPr bwMode="auto">
              <a:xfrm>
                <a:off x="1372" y="10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09" name="Freeform 546"/>
              <p:cNvSpPr>
                <a:spLocks noEditPoints="1"/>
              </p:cNvSpPr>
              <p:nvPr/>
            </p:nvSpPr>
            <p:spPr bwMode="auto">
              <a:xfrm>
                <a:off x="136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0" name="Freeform 547"/>
              <p:cNvSpPr>
                <a:spLocks/>
              </p:cNvSpPr>
              <p:nvPr/>
            </p:nvSpPr>
            <p:spPr bwMode="auto">
              <a:xfrm>
                <a:off x="1127"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1" name="Freeform 548"/>
              <p:cNvSpPr>
                <a:spLocks noEditPoints="1"/>
              </p:cNvSpPr>
              <p:nvPr/>
            </p:nvSpPr>
            <p:spPr bwMode="auto">
              <a:xfrm>
                <a:off x="1122" y="89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2" name="Freeform 549"/>
              <p:cNvSpPr>
                <a:spLocks/>
              </p:cNvSpPr>
              <p:nvPr/>
            </p:nvSpPr>
            <p:spPr bwMode="auto">
              <a:xfrm>
                <a:off x="1505" y="145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3" name="Freeform 550"/>
              <p:cNvSpPr>
                <a:spLocks noEditPoints="1"/>
              </p:cNvSpPr>
              <p:nvPr/>
            </p:nvSpPr>
            <p:spPr bwMode="auto">
              <a:xfrm>
                <a:off x="1500" y="145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4" name="Freeform 551"/>
              <p:cNvSpPr>
                <a:spLocks/>
              </p:cNvSpPr>
              <p:nvPr/>
            </p:nvSpPr>
            <p:spPr bwMode="auto">
              <a:xfrm>
                <a:off x="1491" y="139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5" name="Freeform 552"/>
              <p:cNvSpPr>
                <a:spLocks noEditPoints="1"/>
              </p:cNvSpPr>
              <p:nvPr/>
            </p:nvSpPr>
            <p:spPr bwMode="auto">
              <a:xfrm>
                <a:off x="1486" y="1385"/>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6" name="Freeform 553"/>
              <p:cNvSpPr>
                <a:spLocks/>
              </p:cNvSpPr>
              <p:nvPr/>
            </p:nvSpPr>
            <p:spPr bwMode="auto">
              <a:xfrm>
                <a:off x="1296" y="101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7" name="Freeform 554"/>
              <p:cNvSpPr>
                <a:spLocks noEditPoints="1"/>
              </p:cNvSpPr>
              <p:nvPr/>
            </p:nvSpPr>
            <p:spPr bwMode="auto">
              <a:xfrm>
                <a:off x="1291" y="100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8" name="Freeform 555"/>
              <p:cNvSpPr>
                <a:spLocks/>
              </p:cNvSpPr>
              <p:nvPr/>
            </p:nvSpPr>
            <p:spPr bwMode="auto">
              <a:xfrm>
                <a:off x="1536" y="134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19" name="Freeform 556"/>
              <p:cNvSpPr>
                <a:spLocks noEditPoints="1"/>
              </p:cNvSpPr>
              <p:nvPr/>
            </p:nvSpPr>
            <p:spPr bwMode="auto">
              <a:xfrm>
                <a:off x="1531" y="1344"/>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0" name="Freeform 557"/>
              <p:cNvSpPr>
                <a:spLocks/>
              </p:cNvSpPr>
              <p:nvPr/>
            </p:nvSpPr>
            <p:spPr bwMode="auto">
              <a:xfrm>
                <a:off x="1374" y="120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1" name="Freeform 558"/>
              <p:cNvSpPr>
                <a:spLocks noEditPoints="1"/>
              </p:cNvSpPr>
              <p:nvPr/>
            </p:nvSpPr>
            <p:spPr bwMode="auto">
              <a:xfrm>
                <a:off x="1370"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2" name="Freeform 559"/>
              <p:cNvSpPr>
                <a:spLocks/>
              </p:cNvSpPr>
              <p:nvPr/>
            </p:nvSpPr>
            <p:spPr bwMode="auto">
              <a:xfrm>
                <a:off x="1242" y="95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3" name="Freeform 560"/>
              <p:cNvSpPr>
                <a:spLocks noEditPoints="1"/>
              </p:cNvSpPr>
              <p:nvPr/>
            </p:nvSpPr>
            <p:spPr bwMode="auto">
              <a:xfrm>
                <a:off x="1238" y="9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4" name="Freeform 561"/>
              <p:cNvSpPr>
                <a:spLocks/>
              </p:cNvSpPr>
              <p:nvPr/>
            </p:nvSpPr>
            <p:spPr bwMode="auto">
              <a:xfrm>
                <a:off x="1261"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5" name="Freeform 562"/>
              <p:cNvSpPr>
                <a:spLocks noEditPoints="1"/>
              </p:cNvSpPr>
              <p:nvPr/>
            </p:nvSpPr>
            <p:spPr bwMode="auto">
              <a:xfrm>
                <a:off x="1256"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6" name="Freeform 563"/>
              <p:cNvSpPr>
                <a:spLocks/>
              </p:cNvSpPr>
              <p:nvPr/>
            </p:nvSpPr>
            <p:spPr bwMode="auto">
              <a:xfrm>
                <a:off x="1251"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7" name="Freeform 564"/>
              <p:cNvSpPr>
                <a:spLocks noEditPoints="1"/>
              </p:cNvSpPr>
              <p:nvPr/>
            </p:nvSpPr>
            <p:spPr bwMode="auto">
              <a:xfrm>
                <a:off x="1246" y="92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8" name="Freeform 565"/>
              <p:cNvSpPr>
                <a:spLocks/>
              </p:cNvSpPr>
              <p:nvPr/>
            </p:nvSpPr>
            <p:spPr bwMode="auto">
              <a:xfrm>
                <a:off x="1156"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29" name="Freeform 566"/>
              <p:cNvSpPr>
                <a:spLocks noEditPoints="1"/>
              </p:cNvSpPr>
              <p:nvPr/>
            </p:nvSpPr>
            <p:spPr bwMode="auto">
              <a:xfrm>
                <a:off x="1151" y="90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0" name="Freeform 567"/>
              <p:cNvSpPr>
                <a:spLocks/>
              </p:cNvSpPr>
              <p:nvPr/>
            </p:nvSpPr>
            <p:spPr bwMode="auto">
              <a:xfrm>
                <a:off x="1271"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1" name="Freeform 568"/>
              <p:cNvSpPr>
                <a:spLocks noEditPoints="1"/>
              </p:cNvSpPr>
              <p:nvPr/>
            </p:nvSpPr>
            <p:spPr bwMode="auto">
              <a:xfrm>
                <a:off x="1267"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2" name="Freeform 569"/>
              <p:cNvSpPr>
                <a:spLocks/>
              </p:cNvSpPr>
              <p:nvPr/>
            </p:nvSpPr>
            <p:spPr bwMode="auto">
              <a:xfrm>
                <a:off x="1176" y="79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3" name="Freeform 570"/>
              <p:cNvSpPr>
                <a:spLocks noEditPoints="1"/>
              </p:cNvSpPr>
              <p:nvPr/>
            </p:nvSpPr>
            <p:spPr bwMode="auto">
              <a:xfrm>
                <a:off x="1171" y="78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4" name="Freeform 571"/>
              <p:cNvSpPr>
                <a:spLocks/>
              </p:cNvSpPr>
              <p:nvPr/>
            </p:nvSpPr>
            <p:spPr bwMode="auto">
              <a:xfrm>
                <a:off x="1103"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5" name="Freeform 572"/>
              <p:cNvSpPr>
                <a:spLocks noEditPoints="1"/>
              </p:cNvSpPr>
              <p:nvPr/>
            </p:nvSpPr>
            <p:spPr bwMode="auto">
              <a:xfrm>
                <a:off x="1098"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6" name="Freeform 573"/>
              <p:cNvSpPr>
                <a:spLocks/>
              </p:cNvSpPr>
              <p:nvPr/>
            </p:nvSpPr>
            <p:spPr bwMode="auto">
              <a:xfrm>
                <a:off x="1490" y="119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7" name="Freeform 574"/>
              <p:cNvSpPr>
                <a:spLocks noEditPoints="1"/>
              </p:cNvSpPr>
              <p:nvPr/>
            </p:nvSpPr>
            <p:spPr bwMode="auto">
              <a:xfrm>
                <a:off x="1485" y="1186"/>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8" name="Freeform 575"/>
              <p:cNvSpPr>
                <a:spLocks/>
              </p:cNvSpPr>
              <p:nvPr/>
            </p:nvSpPr>
            <p:spPr bwMode="auto">
              <a:xfrm>
                <a:off x="1147" y="83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39" name="Freeform 576"/>
              <p:cNvSpPr>
                <a:spLocks noEditPoints="1"/>
              </p:cNvSpPr>
              <p:nvPr/>
            </p:nvSpPr>
            <p:spPr bwMode="auto">
              <a:xfrm>
                <a:off x="1142" y="83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0" name="Freeform 577"/>
              <p:cNvSpPr>
                <a:spLocks/>
              </p:cNvSpPr>
              <p:nvPr/>
            </p:nvSpPr>
            <p:spPr bwMode="auto">
              <a:xfrm>
                <a:off x="1274"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1" name="Freeform 578"/>
              <p:cNvSpPr>
                <a:spLocks noEditPoints="1"/>
              </p:cNvSpPr>
              <p:nvPr/>
            </p:nvSpPr>
            <p:spPr bwMode="auto">
              <a:xfrm>
                <a:off x="1269" y="1096"/>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2" name="Freeform 579"/>
              <p:cNvSpPr>
                <a:spLocks/>
              </p:cNvSpPr>
              <p:nvPr/>
            </p:nvSpPr>
            <p:spPr bwMode="auto">
              <a:xfrm>
                <a:off x="1216"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3" name="Freeform 580"/>
              <p:cNvSpPr>
                <a:spLocks noEditPoints="1"/>
              </p:cNvSpPr>
              <p:nvPr/>
            </p:nvSpPr>
            <p:spPr bwMode="auto">
              <a:xfrm>
                <a:off x="1212"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4" name="Freeform 581"/>
              <p:cNvSpPr>
                <a:spLocks/>
              </p:cNvSpPr>
              <p:nvPr/>
            </p:nvSpPr>
            <p:spPr bwMode="auto">
              <a:xfrm>
                <a:off x="1147"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5" name="Freeform 582"/>
              <p:cNvSpPr>
                <a:spLocks noEditPoints="1"/>
              </p:cNvSpPr>
              <p:nvPr/>
            </p:nvSpPr>
            <p:spPr bwMode="auto">
              <a:xfrm>
                <a:off x="1142"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6" name="Freeform 583"/>
              <p:cNvSpPr>
                <a:spLocks/>
              </p:cNvSpPr>
              <p:nvPr/>
            </p:nvSpPr>
            <p:spPr bwMode="auto">
              <a:xfrm>
                <a:off x="1143" y="10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7" name="Freeform 584"/>
              <p:cNvSpPr>
                <a:spLocks noEditPoints="1"/>
              </p:cNvSpPr>
              <p:nvPr/>
            </p:nvSpPr>
            <p:spPr bwMode="auto">
              <a:xfrm>
                <a:off x="113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8" name="Freeform 585"/>
              <p:cNvSpPr>
                <a:spLocks/>
              </p:cNvSpPr>
              <p:nvPr/>
            </p:nvSpPr>
            <p:spPr bwMode="auto">
              <a:xfrm>
                <a:off x="1217" y="80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49" name="Freeform 586"/>
              <p:cNvSpPr>
                <a:spLocks noEditPoints="1"/>
              </p:cNvSpPr>
              <p:nvPr/>
            </p:nvSpPr>
            <p:spPr bwMode="auto">
              <a:xfrm>
                <a:off x="1212" y="80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0" name="Freeform 587"/>
              <p:cNvSpPr>
                <a:spLocks/>
              </p:cNvSpPr>
              <p:nvPr/>
            </p:nvSpPr>
            <p:spPr bwMode="auto">
              <a:xfrm>
                <a:off x="1238" y="87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1" name="Freeform 588"/>
              <p:cNvSpPr>
                <a:spLocks noEditPoints="1"/>
              </p:cNvSpPr>
              <p:nvPr/>
            </p:nvSpPr>
            <p:spPr bwMode="auto">
              <a:xfrm>
                <a:off x="1233" y="874"/>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2" name="Freeform 589"/>
              <p:cNvSpPr>
                <a:spLocks/>
              </p:cNvSpPr>
              <p:nvPr/>
            </p:nvSpPr>
            <p:spPr bwMode="auto">
              <a:xfrm>
                <a:off x="1353" y="105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3" name="Freeform 590"/>
              <p:cNvSpPr>
                <a:spLocks noEditPoints="1"/>
              </p:cNvSpPr>
              <p:nvPr/>
            </p:nvSpPr>
            <p:spPr bwMode="auto">
              <a:xfrm>
                <a:off x="1348" y="104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4" name="Freeform 591"/>
              <p:cNvSpPr>
                <a:spLocks/>
              </p:cNvSpPr>
              <p:nvPr/>
            </p:nvSpPr>
            <p:spPr bwMode="auto">
              <a:xfrm>
                <a:off x="1175" y="82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5" name="Freeform 592"/>
              <p:cNvSpPr>
                <a:spLocks noEditPoints="1"/>
              </p:cNvSpPr>
              <p:nvPr/>
            </p:nvSpPr>
            <p:spPr bwMode="auto">
              <a:xfrm>
                <a:off x="1170" y="816"/>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6" name="Freeform 593"/>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7" name="Freeform 594"/>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8" name="Freeform 595"/>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59" name="Freeform 596"/>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0" name="Freeform 597"/>
              <p:cNvSpPr>
                <a:spLocks/>
              </p:cNvSpPr>
              <p:nvPr/>
            </p:nvSpPr>
            <p:spPr bwMode="auto">
              <a:xfrm>
                <a:off x="1206"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1" name="Freeform 598"/>
              <p:cNvSpPr>
                <a:spLocks noEditPoints="1"/>
              </p:cNvSpPr>
              <p:nvPr/>
            </p:nvSpPr>
            <p:spPr bwMode="auto">
              <a:xfrm>
                <a:off x="1201"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2" name="Freeform 599"/>
              <p:cNvSpPr>
                <a:spLocks/>
              </p:cNvSpPr>
              <p:nvPr/>
            </p:nvSpPr>
            <p:spPr bwMode="auto">
              <a:xfrm>
                <a:off x="119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3" name="Freeform 600"/>
              <p:cNvSpPr>
                <a:spLocks noEditPoints="1"/>
              </p:cNvSpPr>
              <p:nvPr/>
            </p:nvSpPr>
            <p:spPr bwMode="auto">
              <a:xfrm>
                <a:off x="119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4" name="Freeform 601"/>
              <p:cNvSpPr>
                <a:spLocks/>
              </p:cNvSpPr>
              <p:nvPr/>
            </p:nvSpPr>
            <p:spPr bwMode="auto">
              <a:xfrm>
                <a:off x="1246" y="9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5" name="Freeform 602"/>
              <p:cNvSpPr>
                <a:spLocks noEditPoints="1"/>
              </p:cNvSpPr>
              <p:nvPr/>
            </p:nvSpPr>
            <p:spPr bwMode="auto">
              <a:xfrm>
                <a:off x="1241"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6" name="Freeform 603"/>
              <p:cNvSpPr>
                <a:spLocks/>
              </p:cNvSpPr>
              <p:nvPr/>
            </p:nvSpPr>
            <p:spPr bwMode="auto">
              <a:xfrm>
                <a:off x="1264"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7" name="Freeform 604"/>
              <p:cNvSpPr>
                <a:spLocks noEditPoints="1"/>
              </p:cNvSpPr>
              <p:nvPr/>
            </p:nvSpPr>
            <p:spPr bwMode="auto">
              <a:xfrm>
                <a:off x="1259"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8" name="Freeform 605"/>
              <p:cNvSpPr>
                <a:spLocks/>
              </p:cNvSpPr>
              <p:nvPr/>
            </p:nvSpPr>
            <p:spPr bwMode="auto">
              <a:xfrm>
                <a:off x="1191"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69" name="Freeform 606"/>
              <p:cNvSpPr>
                <a:spLocks noEditPoints="1"/>
              </p:cNvSpPr>
              <p:nvPr/>
            </p:nvSpPr>
            <p:spPr bwMode="auto">
              <a:xfrm>
                <a:off x="1186"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870" name="Freeform 607"/>
              <p:cNvSpPr>
                <a:spLocks/>
              </p:cNvSpPr>
              <p:nvPr/>
            </p:nvSpPr>
            <p:spPr bwMode="auto">
              <a:xfrm>
                <a:off x="1301" y="107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grpSp>
          <p:nvGrpSpPr>
            <p:cNvPr id="2624" name="Group 809"/>
            <p:cNvGrpSpPr>
              <a:grpSpLocks/>
            </p:cNvGrpSpPr>
            <p:nvPr/>
          </p:nvGrpSpPr>
          <p:grpSpPr bwMode="auto">
            <a:xfrm>
              <a:off x="1704975" y="776288"/>
              <a:ext cx="1608138" cy="1866900"/>
              <a:chOff x="1074" y="489"/>
              <a:chExt cx="1013" cy="1176"/>
            </a:xfrm>
          </p:grpSpPr>
          <p:sp>
            <p:nvSpPr>
              <p:cNvPr id="1471" name="Freeform 609"/>
              <p:cNvSpPr>
                <a:spLocks noEditPoints="1"/>
              </p:cNvSpPr>
              <p:nvPr/>
            </p:nvSpPr>
            <p:spPr bwMode="auto">
              <a:xfrm>
                <a:off x="1296" y="1072"/>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2" name="Freeform 610"/>
              <p:cNvSpPr>
                <a:spLocks/>
              </p:cNvSpPr>
              <p:nvPr/>
            </p:nvSpPr>
            <p:spPr bwMode="auto">
              <a:xfrm>
                <a:off x="1479"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3" name="Freeform 611"/>
              <p:cNvSpPr>
                <a:spLocks noEditPoints="1"/>
              </p:cNvSpPr>
              <p:nvPr/>
            </p:nvSpPr>
            <p:spPr bwMode="auto">
              <a:xfrm>
                <a:off x="1474" y="110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4" name="Freeform 612"/>
              <p:cNvSpPr>
                <a:spLocks/>
              </p:cNvSpPr>
              <p:nvPr/>
            </p:nvSpPr>
            <p:spPr bwMode="auto">
              <a:xfrm>
                <a:off x="1403" y="108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5" name="Freeform 613"/>
              <p:cNvSpPr>
                <a:spLocks noEditPoints="1"/>
              </p:cNvSpPr>
              <p:nvPr/>
            </p:nvSpPr>
            <p:spPr bwMode="auto">
              <a:xfrm>
                <a:off x="1398" y="108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6" name="Freeform 614"/>
              <p:cNvSpPr>
                <a:spLocks/>
              </p:cNvSpPr>
              <p:nvPr/>
            </p:nvSpPr>
            <p:spPr bwMode="auto">
              <a:xfrm>
                <a:off x="1206" y="9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7" name="Freeform 615"/>
              <p:cNvSpPr>
                <a:spLocks noEditPoints="1"/>
              </p:cNvSpPr>
              <p:nvPr/>
            </p:nvSpPr>
            <p:spPr bwMode="auto">
              <a:xfrm>
                <a:off x="1201" y="923"/>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8" name="Freeform 616"/>
              <p:cNvSpPr>
                <a:spLocks/>
              </p:cNvSpPr>
              <p:nvPr/>
            </p:nvSpPr>
            <p:spPr bwMode="auto">
              <a:xfrm>
                <a:off x="1191" y="106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9" name="Freeform 617"/>
              <p:cNvSpPr>
                <a:spLocks noEditPoints="1"/>
              </p:cNvSpPr>
              <p:nvPr/>
            </p:nvSpPr>
            <p:spPr bwMode="auto">
              <a:xfrm>
                <a:off x="1186"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0" name="Freeform 618"/>
              <p:cNvSpPr>
                <a:spLocks/>
              </p:cNvSpPr>
              <p:nvPr/>
            </p:nvSpPr>
            <p:spPr bwMode="auto">
              <a:xfrm>
                <a:off x="1341" y="106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1" name="Freeform 619"/>
              <p:cNvSpPr>
                <a:spLocks noEditPoints="1"/>
              </p:cNvSpPr>
              <p:nvPr/>
            </p:nvSpPr>
            <p:spPr bwMode="auto">
              <a:xfrm>
                <a:off x="1336" y="1055"/>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2" name="Freeform 620"/>
              <p:cNvSpPr>
                <a:spLocks/>
              </p:cNvSpPr>
              <p:nvPr/>
            </p:nvSpPr>
            <p:spPr bwMode="auto">
              <a:xfrm>
                <a:off x="1442"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3" name="Freeform 621"/>
              <p:cNvSpPr>
                <a:spLocks noEditPoints="1"/>
              </p:cNvSpPr>
              <p:nvPr/>
            </p:nvSpPr>
            <p:spPr bwMode="auto">
              <a:xfrm>
                <a:off x="1437" y="106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4" name="Freeform 622"/>
              <p:cNvSpPr>
                <a:spLocks/>
              </p:cNvSpPr>
              <p:nvPr/>
            </p:nvSpPr>
            <p:spPr bwMode="auto">
              <a:xfrm>
                <a:off x="1294" y="102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5" name="Freeform 623"/>
              <p:cNvSpPr>
                <a:spLocks noEditPoints="1"/>
              </p:cNvSpPr>
              <p:nvPr/>
            </p:nvSpPr>
            <p:spPr bwMode="auto">
              <a:xfrm>
                <a:off x="1289" y="102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6" name="Freeform 624"/>
              <p:cNvSpPr>
                <a:spLocks/>
              </p:cNvSpPr>
              <p:nvPr/>
            </p:nvSpPr>
            <p:spPr bwMode="auto">
              <a:xfrm>
                <a:off x="1410" y="12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7" name="Freeform 625"/>
              <p:cNvSpPr>
                <a:spLocks noEditPoints="1"/>
              </p:cNvSpPr>
              <p:nvPr/>
            </p:nvSpPr>
            <p:spPr bwMode="auto">
              <a:xfrm>
                <a:off x="1405" y="119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8" name="Freeform 626"/>
              <p:cNvSpPr>
                <a:spLocks/>
              </p:cNvSpPr>
              <p:nvPr/>
            </p:nvSpPr>
            <p:spPr bwMode="auto">
              <a:xfrm>
                <a:off x="1210"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89" name="Freeform 627"/>
              <p:cNvSpPr>
                <a:spLocks noEditPoints="1"/>
              </p:cNvSpPr>
              <p:nvPr/>
            </p:nvSpPr>
            <p:spPr bwMode="auto">
              <a:xfrm>
                <a:off x="1205"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0" name="Freeform 628"/>
              <p:cNvSpPr>
                <a:spLocks/>
              </p:cNvSpPr>
              <p:nvPr/>
            </p:nvSpPr>
            <p:spPr bwMode="auto">
              <a:xfrm>
                <a:off x="1198"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1" name="Freeform 629"/>
              <p:cNvSpPr>
                <a:spLocks noEditPoints="1"/>
              </p:cNvSpPr>
              <p:nvPr/>
            </p:nvSpPr>
            <p:spPr bwMode="auto">
              <a:xfrm>
                <a:off x="1192" y="880"/>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2" name="Freeform 630"/>
              <p:cNvSpPr>
                <a:spLocks/>
              </p:cNvSpPr>
              <p:nvPr/>
            </p:nvSpPr>
            <p:spPr bwMode="auto">
              <a:xfrm>
                <a:off x="1295"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3" name="Freeform 631"/>
              <p:cNvSpPr>
                <a:spLocks noEditPoints="1"/>
              </p:cNvSpPr>
              <p:nvPr/>
            </p:nvSpPr>
            <p:spPr bwMode="auto">
              <a:xfrm>
                <a:off x="1291" y="9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4" name="Freeform 632"/>
              <p:cNvSpPr>
                <a:spLocks/>
              </p:cNvSpPr>
              <p:nvPr/>
            </p:nvSpPr>
            <p:spPr bwMode="auto">
              <a:xfrm>
                <a:off x="1290" y="87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5" name="Freeform 633"/>
              <p:cNvSpPr>
                <a:spLocks noEditPoints="1"/>
              </p:cNvSpPr>
              <p:nvPr/>
            </p:nvSpPr>
            <p:spPr bwMode="auto">
              <a:xfrm>
                <a:off x="1284" y="871"/>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6" name="Freeform 634"/>
              <p:cNvSpPr>
                <a:spLocks/>
              </p:cNvSpPr>
              <p:nvPr/>
            </p:nvSpPr>
            <p:spPr bwMode="auto">
              <a:xfrm>
                <a:off x="1209"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7" name="Freeform 635"/>
              <p:cNvSpPr>
                <a:spLocks noEditPoints="1"/>
              </p:cNvSpPr>
              <p:nvPr/>
            </p:nvSpPr>
            <p:spPr bwMode="auto">
              <a:xfrm>
                <a:off x="1204" y="865"/>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8" name="Freeform 636"/>
              <p:cNvSpPr>
                <a:spLocks/>
              </p:cNvSpPr>
              <p:nvPr/>
            </p:nvSpPr>
            <p:spPr bwMode="auto">
              <a:xfrm>
                <a:off x="1198" y="77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99" name="Freeform 637"/>
              <p:cNvSpPr>
                <a:spLocks noEditPoints="1"/>
              </p:cNvSpPr>
              <p:nvPr/>
            </p:nvSpPr>
            <p:spPr bwMode="auto">
              <a:xfrm>
                <a:off x="1193" y="772"/>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0" name="Freeform 638"/>
              <p:cNvSpPr>
                <a:spLocks/>
              </p:cNvSpPr>
              <p:nvPr/>
            </p:nvSpPr>
            <p:spPr bwMode="auto">
              <a:xfrm>
                <a:off x="1153"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1" name="Freeform 639"/>
              <p:cNvSpPr>
                <a:spLocks noEditPoints="1"/>
              </p:cNvSpPr>
              <p:nvPr/>
            </p:nvSpPr>
            <p:spPr bwMode="auto">
              <a:xfrm>
                <a:off x="1148" y="76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2" name="Freeform 640"/>
              <p:cNvSpPr>
                <a:spLocks/>
              </p:cNvSpPr>
              <p:nvPr/>
            </p:nvSpPr>
            <p:spPr bwMode="auto">
              <a:xfrm>
                <a:off x="1173" y="6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3" name="Freeform 641"/>
              <p:cNvSpPr>
                <a:spLocks noEditPoints="1"/>
              </p:cNvSpPr>
              <p:nvPr/>
            </p:nvSpPr>
            <p:spPr bwMode="auto">
              <a:xfrm>
                <a:off x="1168" y="6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4" name="Freeform 642"/>
              <p:cNvSpPr>
                <a:spLocks/>
              </p:cNvSpPr>
              <p:nvPr/>
            </p:nvSpPr>
            <p:spPr bwMode="auto">
              <a:xfrm>
                <a:off x="1139" y="52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5" name="Freeform 643"/>
              <p:cNvSpPr>
                <a:spLocks noEditPoints="1"/>
              </p:cNvSpPr>
              <p:nvPr/>
            </p:nvSpPr>
            <p:spPr bwMode="auto">
              <a:xfrm>
                <a:off x="1135" y="52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6" name="Freeform 644"/>
              <p:cNvSpPr>
                <a:spLocks/>
              </p:cNvSpPr>
              <p:nvPr/>
            </p:nvSpPr>
            <p:spPr bwMode="auto">
              <a:xfrm>
                <a:off x="1210" y="76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7" name="Freeform 645"/>
              <p:cNvSpPr>
                <a:spLocks noEditPoints="1"/>
              </p:cNvSpPr>
              <p:nvPr/>
            </p:nvSpPr>
            <p:spPr bwMode="auto">
              <a:xfrm>
                <a:off x="1205" y="76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8" name="Freeform 646"/>
              <p:cNvSpPr>
                <a:spLocks/>
              </p:cNvSpPr>
              <p:nvPr/>
            </p:nvSpPr>
            <p:spPr bwMode="auto">
              <a:xfrm>
                <a:off x="1092" y="64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09" name="Freeform 647"/>
              <p:cNvSpPr>
                <a:spLocks noEditPoints="1"/>
              </p:cNvSpPr>
              <p:nvPr/>
            </p:nvSpPr>
            <p:spPr bwMode="auto">
              <a:xfrm>
                <a:off x="1087" y="63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0" name="Freeform 648"/>
              <p:cNvSpPr>
                <a:spLocks/>
              </p:cNvSpPr>
              <p:nvPr/>
            </p:nvSpPr>
            <p:spPr bwMode="auto">
              <a:xfrm>
                <a:off x="1134" y="71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1" name="Freeform 649"/>
              <p:cNvSpPr>
                <a:spLocks noEditPoints="1"/>
              </p:cNvSpPr>
              <p:nvPr/>
            </p:nvSpPr>
            <p:spPr bwMode="auto">
              <a:xfrm>
                <a:off x="1129" y="70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2" name="Freeform 650"/>
              <p:cNvSpPr>
                <a:spLocks/>
              </p:cNvSpPr>
              <p:nvPr/>
            </p:nvSpPr>
            <p:spPr bwMode="auto">
              <a:xfrm>
                <a:off x="1214" y="80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3" name="Freeform 651"/>
              <p:cNvSpPr>
                <a:spLocks noEditPoints="1"/>
              </p:cNvSpPr>
              <p:nvPr/>
            </p:nvSpPr>
            <p:spPr bwMode="auto">
              <a:xfrm>
                <a:off x="1209" y="798"/>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4" name="Freeform 652"/>
              <p:cNvSpPr>
                <a:spLocks/>
              </p:cNvSpPr>
              <p:nvPr/>
            </p:nvSpPr>
            <p:spPr bwMode="auto">
              <a:xfrm>
                <a:off x="1191" y="6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5" name="Freeform 653"/>
              <p:cNvSpPr>
                <a:spLocks noEditPoints="1"/>
              </p:cNvSpPr>
              <p:nvPr/>
            </p:nvSpPr>
            <p:spPr bwMode="auto">
              <a:xfrm>
                <a:off x="1186"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6" name="Freeform 654"/>
              <p:cNvSpPr>
                <a:spLocks/>
              </p:cNvSpPr>
              <p:nvPr/>
            </p:nvSpPr>
            <p:spPr bwMode="auto">
              <a:xfrm>
                <a:off x="1161" y="49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7" name="Freeform 655"/>
              <p:cNvSpPr>
                <a:spLocks noEditPoints="1"/>
              </p:cNvSpPr>
              <p:nvPr/>
            </p:nvSpPr>
            <p:spPr bwMode="auto">
              <a:xfrm>
                <a:off x="1156" y="489"/>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8" name="Freeform 656"/>
              <p:cNvSpPr>
                <a:spLocks/>
              </p:cNvSpPr>
              <p:nvPr/>
            </p:nvSpPr>
            <p:spPr bwMode="auto">
              <a:xfrm>
                <a:off x="1172" y="81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19" name="Freeform 657"/>
              <p:cNvSpPr>
                <a:spLocks noEditPoints="1"/>
              </p:cNvSpPr>
              <p:nvPr/>
            </p:nvSpPr>
            <p:spPr bwMode="auto">
              <a:xfrm>
                <a:off x="1167" y="807"/>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0" name="Freeform 658"/>
              <p:cNvSpPr>
                <a:spLocks/>
              </p:cNvSpPr>
              <p:nvPr/>
            </p:nvSpPr>
            <p:spPr bwMode="auto">
              <a:xfrm>
                <a:off x="1120" y="6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1" name="Freeform 659"/>
              <p:cNvSpPr>
                <a:spLocks noEditPoints="1"/>
              </p:cNvSpPr>
              <p:nvPr/>
            </p:nvSpPr>
            <p:spPr bwMode="auto">
              <a:xfrm>
                <a:off x="1115" y="69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2" name="Freeform 660"/>
              <p:cNvSpPr>
                <a:spLocks/>
              </p:cNvSpPr>
              <p:nvPr/>
            </p:nvSpPr>
            <p:spPr bwMode="auto">
              <a:xfrm>
                <a:off x="1196"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3" name="Freeform 661"/>
              <p:cNvSpPr>
                <a:spLocks noEditPoints="1"/>
              </p:cNvSpPr>
              <p:nvPr/>
            </p:nvSpPr>
            <p:spPr bwMode="auto">
              <a:xfrm>
                <a:off x="1192" y="79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4" name="Freeform 662"/>
              <p:cNvSpPr>
                <a:spLocks/>
              </p:cNvSpPr>
              <p:nvPr/>
            </p:nvSpPr>
            <p:spPr bwMode="auto">
              <a:xfrm>
                <a:off x="1138" y="5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5" name="Freeform 663"/>
              <p:cNvSpPr>
                <a:spLocks noEditPoints="1"/>
              </p:cNvSpPr>
              <p:nvPr/>
            </p:nvSpPr>
            <p:spPr bwMode="auto">
              <a:xfrm>
                <a:off x="1133" y="58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6" name="Freeform 664"/>
              <p:cNvSpPr>
                <a:spLocks/>
              </p:cNvSpPr>
              <p:nvPr/>
            </p:nvSpPr>
            <p:spPr bwMode="auto">
              <a:xfrm>
                <a:off x="1086" y="66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7" name="Freeform 665"/>
              <p:cNvSpPr>
                <a:spLocks noEditPoints="1"/>
              </p:cNvSpPr>
              <p:nvPr/>
            </p:nvSpPr>
            <p:spPr bwMode="auto">
              <a:xfrm>
                <a:off x="1082" y="66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8" name="Freeform 666"/>
              <p:cNvSpPr>
                <a:spLocks/>
              </p:cNvSpPr>
              <p:nvPr/>
            </p:nvSpPr>
            <p:spPr bwMode="auto">
              <a:xfrm>
                <a:off x="1097" y="6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29" name="Freeform 667"/>
              <p:cNvSpPr>
                <a:spLocks noEditPoints="1"/>
              </p:cNvSpPr>
              <p:nvPr/>
            </p:nvSpPr>
            <p:spPr bwMode="auto">
              <a:xfrm>
                <a:off x="1092"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0" name="Freeform 668"/>
              <p:cNvSpPr>
                <a:spLocks/>
              </p:cNvSpPr>
              <p:nvPr/>
            </p:nvSpPr>
            <p:spPr bwMode="auto">
              <a:xfrm>
                <a:off x="1230"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1" name="Freeform 669"/>
              <p:cNvSpPr>
                <a:spLocks noEditPoints="1"/>
              </p:cNvSpPr>
              <p:nvPr/>
            </p:nvSpPr>
            <p:spPr bwMode="auto">
              <a:xfrm>
                <a:off x="1225"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2" name="Freeform 670"/>
              <p:cNvSpPr>
                <a:spLocks/>
              </p:cNvSpPr>
              <p:nvPr/>
            </p:nvSpPr>
            <p:spPr bwMode="auto">
              <a:xfrm>
                <a:off x="1253" y="9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3" name="Freeform 671"/>
              <p:cNvSpPr>
                <a:spLocks noEditPoints="1"/>
              </p:cNvSpPr>
              <p:nvPr/>
            </p:nvSpPr>
            <p:spPr bwMode="auto">
              <a:xfrm>
                <a:off x="1247" y="97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4" name="Freeform 672"/>
              <p:cNvSpPr>
                <a:spLocks/>
              </p:cNvSpPr>
              <p:nvPr/>
            </p:nvSpPr>
            <p:spPr bwMode="auto">
              <a:xfrm>
                <a:off x="1268" y="83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5" name="Freeform 673"/>
              <p:cNvSpPr>
                <a:spLocks noEditPoints="1"/>
              </p:cNvSpPr>
              <p:nvPr/>
            </p:nvSpPr>
            <p:spPr bwMode="auto">
              <a:xfrm>
                <a:off x="1263" y="83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6" name="Freeform 674"/>
              <p:cNvSpPr>
                <a:spLocks/>
              </p:cNvSpPr>
              <p:nvPr/>
            </p:nvSpPr>
            <p:spPr bwMode="auto">
              <a:xfrm>
                <a:off x="118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7" name="Freeform 675"/>
              <p:cNvSpPr>
                <a:spLocks noEditPoints="1"/>
              </p:cNvSpPr>
              <p:nvPr/>
            </p:nvSpPr>
            <p:spPr bwMode="auto">
              <a:xfrm>
                <a:off x="118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8" name="Freeform 676"/>
              <p:cNvSpPr>
                <a:spLocks/>
              </p:cNvSpPr>
              <p:nvPr/>
            </p:nvSpPr>
            <p:spPr bwMode="auto">
              <a:xfrm>
                <a:off x="1124" y="81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39" name="Freeform 677"/>
              <p:cNvSpPr>
                <a:spLocks noEditPoints="1"/>
              </p:cNvSpPr>
              <p:nvPr/>
            </p:nvSpPr>
            <p:spPr bwMode="auto">
              <a:xfrm>
                <a:off x="1120" y="81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0" name="Freeform 678"/>
              <p:cNvSpPr>
                <a:spLocks/>
              </p:cNvSpPr>
              <p:nvPr/>
            </p:nvSpPr>
            <p:spPr bwMode="auto">
              <a:xfrm>
                <a:off x="1230" y="6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1" name="Freeform 679"/>
              <p:cNvSpPr>
                <a:spLocks noEditPoints="1"/>
              </p:cNvSpPr>
              <p:nvPr/>
            </p:nvSpPr>
            <p:spPr bwMode="auto">
              <a:xfrm>
                <a:off x="1225" y="6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2" name="Freeform 680"/>
              <p:cNvSpPr>
                <a:spLocks/>
              </p:cNvSpPr>
              <p:nvPr/>
            </p:nvSpPr>
            <p:spPr bwMode="auto">
              <a:xfrm>
                <a:off x="1200" y="79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3" name="Freeform 681"/>
              <p:cNvSpPr>
                <a:spLocks noEditPoints="1"/>
              </p:cNvSpPr>
              <p:nvPr/>
            </p:nvSpPr>
            <p:spPr bwMode="auto">
              <a:xfrm>
                <a:off x="1195" y="79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4" name="Freeform 682"/>
              <p:cNvSpPr>
                <a:spLocks/>
              </p:cNvSpPr>
              <p:nvPr/>
            </p:nvSpPr>
            <p:spPr bwMode="auto">
              <a:xfrm>
                <a:off x="1253" y="91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5" name="Freeform 683"/>
              <p:cNvSpPr>
                <a:spLocks noEditPoints="1"/>
              </p:cNvSpPr>
              <p:nvPr/>
            </p:nvSpPr>
            <p:spPr bwMode="auto">
              <a:xfrm>
                <a:off x="1247" y="90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6" name="Freeform 684"/>
              <p:cNvSpPr>
                <a:spLocks/>
              </p:cNvSpPr>
              <p:nvPr/>
            </p:nvSpPr>
            <p:spPr bwMode="auto">
              <a:xfrm>
                <a:off x="1358"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7" name="Freeform 685"/>
              <p:cNvSpPr>
                <a:spLocks noEditPoints="1"/>
              </p:cNvSpPr>
              <p:nvPr/>
            </p:nvSpPr>
            <p:spPr bwMode="auto">
              <a:xfrm>
                <a:off x="1353" y="92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8" name="Freeform 686"/>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49" name="Freeform 687"/>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0" name="Freeform 688"/>
              <p:cNvSpPr>
                <a:spLocks/>
              </p:cNvSpPr>
              <p:nvPr/>
            </p:nvSpPr>
            <p:spPr bwMode="auto">
              <a:xfrm>
                <a:off x="1237"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1" name="Freeform 689"/>
              <p:cNvSpPr>
                <a:spLocks noEditPoints="1"/>
              </p:cNvSpPr>
              <p:nvPr/>
            </p:nvSpPr>
            <p:spPr bwMode="auto">
              <a:xfrm>
                <a:off x="1232"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2" name="Freeform 690"/>
              <p:cNvSpPr>
                <a:spLocks/>
              </p:cNvSpPr>
              <p:nvPr/>
            </p:nvSpPr>
            <p:spPr bwMode="auto">
              <a:xfrm>
                <a:off x="1275" y="92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3" name="Freeform 691"/>
              <p:cNvSpPr>
                <a:spLocks noEditPoints="1"/>
              </p:cNvSpPr>
              <p:nvPr/>
            </p:nvSpPr>
            <p:spPr bwMode="auto">
              <a:xfrm>
                <a:off x="1270" y="915"/>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4" name="Freeform 692"/>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5" name="Freeform 693"/>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6" name="Freeform 694"/>
              <p:cNvSpPr>
                <a:spLocks/>
              </p:cNvSpPr>
              <p:nvPr/>
            </p:nvSpPr>
            <p:spPr bwMode="auto">
              <a:xfrm>
                <a:off x="1245" y="92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7" name="Freeform 695"/>
              <p:cNvSpPr>
                <a:spLocks noEditPoints="1"/>
              </p:cNvSpPr>
              <p:nvPr/>
            </p:nvSpPr>
            <p:spPr bwMode="auto">
              <a:xfrm>
                <a:off x="124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8" name="Freeform 696"/>
              <p:cNvSpPr>
                <a:spLocks/>
              </p:cNvSpPr>
              <p:nvPr/>
            </p:nvSpPr>
            <p:spPr bwMode="auto">
              <a:xfrm>
                <a:off x="1290"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59" name="Freeform 697"/>
              <p:cNvSpPr>
                <a:spLocks noEditPoints="1"/>
              </p:cNvSpPr>
              <p:nvPr/>
            </p:nvSpPr>
            <p:spPr bwMode="auto">
              <a:xfrm>
                <a:off x="1285" y="856"/>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0" name="Freeform 698"/>
              <p:cNvSpPr>
                <a:spLocks/>
              </p:cNvSpPr>
              <p:nvPr/>
            </p:nvSpPr>
            <p:spPr bwMode="auto">
              <a:xfrm>
                <a:off x="1283" y="10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1" name="Freeform 699"/>
              <p:cNvSpPr>
                <a:spLocks noEditPoints="1"/>
              </p:cNvSpPr>
              <p:nvPr/>
            </p:nvSpPr>
            <p:spPr bwMode="auto">
              <a:xfrm>
                <a:off x="1278"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2" name="Freeform 700"/>
              <p:cNvSpPr>
                <a:spLocks/>
              </p:cNvSpPr>
              <p:nvPr/>
            </p:nvSpPr>
            <p:spPr bwMode="auto">
              <a:xfrm>
                <a:off x="1185" y="7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3" name="Freeform 701"/>
              <p:cNvSpPr>
                <a:spLocks noEditPoints="1"/>
              </p:cNvSpPr>
              <p:nvPr/>
            </p:nvSpPr>
            <p:spPr bwMode="auto">
              <a:xfrm>
                <a:off x="1180" y="71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4" name="Freeform 702"/>
              <p:cNvSpPr>
                <a:spLocks/>
              </p:cNvSpPr>
              <p:nvPr/>
            </p:nvSpPr>
            <p:spPr bwMode="auto">
              <a:xfrm>
                <a:off x="1253" y="83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5" name="Freeform 703"/>
              <p:cNvSpPr>
                <a:spLocks noEditPoints="1"/>
              </p:cNvSpPr>
              <p:nvPr/>
            </p:nvSpPr>
            <p:spPr bwMode="auto">
              <a:xfrm>
                <a:off x="1247" y="834"/>
                <a:ext cx="118"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6" name="Freeform 704"/>
              <p:cNvSpPr>
                <a:spLocks/>
              </p:cNvSpPr>
              <p:nvPr/>
            </p:nvSpPr>
            <p:spPr bwMode="auto">
              <a:xfrm>
                <a:off x="1268" y="92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7" name="Freeform 705"/>
              <p:cNvSpPr>
                <a:spLocks noEditPoints="1"/>
              </p:cNvSpPr>
              <p:nvPr/>
            </p:nvSpPr>
            <p:spPr bwMode="auto">
              <a:xfrm>
                <a:off x="1263" y="915"/>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8" name="Freeform 706"/>
              <p:cNvSpPr>
                <a:spLocks/>
              </p:cNvSpPr>
              <p:nvPr/>
            </p:nvSpPr>
            <p:spPr bwMode="auto">
              <a:xfrm>
                <a:off x="1245" y="91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69" name="Freeform 707"/>
              <p:cNvSpPr>
                <a:spLocks noEditPoints="1"/>
              </p:cNvSpPr>
              <p:nvPr/>
            </p:nvSpPr>
            <p:spPr bwMode="auto">
              <a:xfrm>
                <a:off x="1240"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0" name="Freeform 708"/>
              <p:cNvSpPr>
                <a:spLocks/>
              </p:cNvSpPr>
              <p:nvPr/>
            </p:nvSpPr>
            <p:spPr bwMode="auto">
              <a:xfrm>
                <a:off x="1215"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1" name="Freeform 709"/>
              <p:cNvSpPr>
                <a:spLocks noEditPoints="1"/>
              </p:cNvSpPr>
              <p:nvPr/>
            </p:nvSpPr>
            <p:spPr bwMode="auto">
              <a:xfrm>
                <a:off x="1210" y="8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2" name="Freeform 710"/>
              <p:cNvSpPr>
                <a:spLocks/>
              </p:cNvSpPr>
              <p:nvPr/>
            </p:nvSpPr>
            <p:spPr bwMode="auto">
              <a:xfrm>
                <a:off x="1162" y="89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3" name="Freeform 711"/>
              <p:cNvSpPr>
                <a:spLocks noEditPoints="1"/>
              </p:cNvSpPr>
              <p:nvPr/>
            </p:nvSpPr>
            <p:spPr bwMode="auto">
              <a:xfrm>
                <a:off x="1157" y="88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4" name="Freeform 712"/>
              <p:cNvSpPr>
                <a:spLocks/>
              </p:cNvSpPr>
              <p:nvPr/>
            </p:nvSpPr>
            <p:spPr bwMode="auto">
              <a:xfrm>
                <a:off x="1079" y="73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5" name="Freeform 713"/>
              <p:cNvSpPr>
                <a:spLocks noEditPoints="1"/>
              </p:cNvSpPr>
              <p:nvPr/>
            </p:nvSpPr>
            <p:spPr bwMode="auto">
              <a:xfrm>
                <a:off x="1074" y="7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6" name="Freeform 714"/>
              <p:cNvSpPr>
                <a:spLocks/>
              </p:cNvSpPr>
              <p:nvPr/>
            </p:nvSpPr>
            <p:spPr bwMode="auto">
              <a:xfrm>
                <a:off x="1253"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7" name="Freeform 715"/>
              <p:cNvSpPr>
                <a:spLocks noEditPoints="1"/>
              </p:cNvSpPr>
              <p:nvPr/>
            </p:nvSpPr>
            <p:spPr bwMode="auto">
              <a:xfrm>
                <a:off x="1247" y="915"/>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8" name="Freeform 716"/>
              <p:cNvSpPr>
                <a:spLocks/>
              </p:cNvSpPr>
              <p:nvPr/>
            </p:nvSpPr>
            <p:spPr bwMode="auto">
              <a:xfrm>
                <a:off x="1290"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79" name="Freeform 717"/>
              <p:cNvSpPr>
                <a:spLocks noEditPoints="1"/>
              </p:cNvSpPr>
              <p:nvPr/>
            </p:nvSpPr>
            <p:spPr bwMode="auto">
              <a:xfrm>
                <a:off x="1285" y="1096"/>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0" name="Freeform 718"/>
              <p:cNvSpPr>
                <a:spLocks/>
              </p:cNvSpPr>
              <p:nvPr/>
            </p:nvSpPr>
            <p:spPr bwMode="auto">
              <a:xfrm>
                <a:off x="1290" y="87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1" name="Freeform 719"/>
              <p:cNvSpPr>
                <a:spLocks noEditPoints="1"/>
              </p:cNvSpPr>
              <p:nvPr/>
            </p:nvSpPr>
            <p:spPr bwMode="auto">
              <a:xfrm>
                <a:off x="1285" y="87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2" name="Freeform 720"/>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3" name="Freeform 721"/>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4" name="Freeform 722"/>
              <p:cNvSpPr>
                <a:spLocks/>
              </p:cNvSpPr>
              <p:nvPr/>
            </p:nvSpPr>
            <p:spPr bwMode="auto">
              <a:xfrm>
                <a:off x="1313" y="10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5" name="Freeform 723"/>
              <p:cNvSpPr>
                <a:spLocks noEditPoints="1"/>
              </p:cNvSpPr>
              <p:nvPr/>
            </p:nvSpPr>
            <p:spPr bwMode="auto">
              <a:xfrm>
                <a:off x="1307" y="104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6" name="Freeform 724"/>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7" name="Freeform 725"/>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8" name="Freeform 726"/>
              <p:cNvSpPr>
                <a:spLocks/>
              </p:cNvSpPr>
              <p:nvPr/>
            </p:nvSpPr>
            <p:spPr bwMode="auto">
              <a:xfrm>
                <a:off x="1230"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89" name="Freeform 727"/>
              <p:cNvSpPr>
                <a:spLocks noEditPoints="1"/>
              </p:cNvSpPr>
              <p:nvPr/>
            </p:nvSpPr>
            <p:spPr bwMode="auto">
              <a:xfrm>
                <a:off x="1225"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0" name="Freeform 728"/>
              <p:cNvSpPr>
                <a:spLocks/>
              </p:cNvSpPr>
              <p:nvPr/>
            </p:nvSpPr>
            <p:spPr bwMode="auto">
              <a:xfrm>
                <a:off x="1290"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1" name="Freeform 729"/>
              <p:cNvSpPr>
                <a:spLocks noEditPoints="1"/>
              </p:cNvSpPr>
              <p:nvPr/>
            </p:nvSpPr>
            <p:spPr bwMode="auto">
              <a:xfrm>
                <a:off x="1285" y="98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2" name="Freeform 730"/>
              <p:cNvSpPr>
                <a:spLocks/>
              </p:cNvSpPr>
              <p:nvPr/>
            </p:nvSpPr>
            <p:spPr bwMode="auto">
              <a:xfrm>
                <a:off x="1305"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3" name="Freeform 731"/>
              <p:cNvSpPr>
                <a:spLocks noEditPoints="1"/>
              </p:cNvSpPr>
              <p:nvPr/>
            </p:nvSpPr>
            <p:spPr bwMode="auto">
              <a:xfrm>
                <a:off x="1300"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4" name="Freeform 732"/>
              <p:cNvSpPr>
                <a:spLocks/>
              </p:cNvSpPr>
              <p:nvPr/>
            </p:nvSpPr>
            <p:spPr bwMode="auto">
              <a:xfrm>
                <a:off x="1253" y="90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5" name="Freeform 733"/>
              <p:cNvSpPr>
                <a:spLocks noEditPoints="1"/>
              </p:cNvSpPr>
              <p:nvPr/>
            </p:nvSpPr>
            <p:spPr bwMode="auto">
              <a:xfrm>
                <a:off x="1247" y="89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6" name="Freeform 734"/>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7" name="Freeform 735"/>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8" name="Freeform 736"/>
              <p:cNvSpPr>
                <a:spLocks/>
              </p:cNvSpPr>
              <p:nvPr/>
            </p:nvSpPr>
            <p:spPr bwMode="auto">
              <a:xfrm>
                <a:off x="1260"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599" name="Freeform 737"/>
              <p:cNvSpPr>
                <a:spLocks noEditPoints="1"/>
              </p:cNvSpPr>
              <p:nvPr/>
            </p:nvSpPr>
            <p:spPr bwMode="auto">
              <a:xfrm>
                <a:off x="1255" y="79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0" name="Freeform 738"/>
              <p:cNvSpPr>
                <a:spLocks/>
              </p:cNvSpPr>
              <p:nvPr/>
            </p:nvSpPr>
            <p:spPr bwMode="auto">
              <a:xfrm>
                <a:off x="1245" y="82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1" name="Freeform 739"/>
              <p:cNvSpPr>
                <a:spLocks noEditPoints="1"/>
              </p:cNvSpPr>
              <p:nvPr/>
            </p:nvSpPr>
            <p:spPr bwMode="auto">
              <a:xfrm>
                <a:off x="1240"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2" name="Freeform 740"/>
              <p:cNvSpPr>
                <a:spLocks/>
              </p:cNvSpPr>
              <p:nvPr/>
            </p:nvSpPr>
            <p:spPr bwMode="auto">
              <a:xfrm>
                <a:off x="1163"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3" name="Freeform 741"/>
              <p:cNvSpPr>
                <a:spLocks noEditPoints="1"/>
              </p:cNvSpPr>
              <p:nvPr/>
            </p:nvSpPr>
            <p:spPr bwMode="auto">
              <a:xfrm>
                <a:off x="115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4" name="Freeform 742"/>
              <p:cNvSpPr>
                <a:spLocks/>
              </p:cNvSpPr>
              <p:nvPr/>
            </p:nvSpPr>
            <p:spPr bwMode="auto">
              <a:xfrm>
                <a:off x="1157" y="74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5" name="Freeform 743"/>
              <p:cNvSpPr>
                <a:spLocks noEditPoints="1"/>
              </p:cNvSpPr>
              <p:nvPr/>
            </p:nvSpPr>
            <p:spPr bwMode="auto">
              <a:xfrm>
                <a:off x="1152" y="74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6" name="Freeform 744"/>
              <p:cNvSpPr>
                <a:spLocks/>
              </p:cNvSpPr>
              <p:nvPr/>
            </p:nvSpPr>
            <p:spPr bwMode="auto">
              <a:xfrm>
                <a:off x="1149" y="81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7" name="Freeform 745"/>
              <p:cNvSpPr>
                <a:spLocks noEditPoints="1"/>
              </p:cNvSpPr>
              <p:nvPr/>
            </p:nvSpPr>
            <p:spPr bwMode="auto">
              <a:xfrm>
                <a:off x="1144" y="807"/>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8" name="Freeform 746"/>
              <p:cNvSpPr>
                <a:spLocks/>
              </p:cNvSpPr>
              <p:nvPr/>
            </p:nvSpPr>
            <p:spPr bwMode="auto">
              <a:xfrm>
                <a:off x="1341" y="110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09" name="Freeform 747"/>
              <p:cNvSpPr>
                <a:spLocks noEditPoints="1"/>
              </p:cNvSpPr>
              <p:nvPr/>
            </p:nvSpPr>
            <p:spPr bwMode="auto">
              <a:xfrm>
                <a:off x="1336" y="110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0" name="Freeform 748"/>
              <p:cNvSpPr>
                <a:spLocks/>
              </p:cNvSpPr>
              <p:nvPr/>
            </p:nvSpPr>
            <p:spPr bwMode="auto">
              <a:xfrm>
                <a:off x="1424"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1" name="Freeform 749"/>
              <p:cNvSpPr>
                <a:spLocks noEditPoints="1"/>
              </p:cNvSpPr>
              <p:nvPr/>
            </p:nvSpPr>
            <p:spPr bwMode="auto">
              <a:xfrm>
                <a:off x="1419"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2" name="Freeform 750"/>
              <p:cNvSpPr>
                <a:spLocks/>
              </p:cNvSpPr>
              <p:nvPr/>
            </p:nvSpPr>
            <p:spPr bwMode="auto">
              <a:xfrm>
                <a:off x="1084" y="847"/>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3" name="Freeform 751"/>
              <p:cNvSpPr>
                <a:spLocks noEditPoints="1"/>
              </p:cNvSpPr>
              <p:nvPr/>
            </p:nvSpPr>
            <p:spPr bwMode="auto">
              <a:xfrm>
                <a:off x="1079" y="8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4" name="Freeform 752"/>
              <p:cNvSpPr>
                <a:spLocks/>
              </p:cNvSpPr>
              <p:nvPr/>
            </p:nvSpPr>
            <p:spPr bwMode="auto">
              <a:xfrm>
                <a:off x="1198"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5" name="Freeform 753"/>
              <p:cNvSpPr>
                <a:spLocks noEditPoints="1"/>
              </p:cNvSpPr>
              <p:nvPr/>
            </p:nvSpPr>
            <p:spPr bwMode="auto">
              <a:xfrm>
                <a:off x="1192" y="1023"/>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6" name="Freeform 754"/>
              <p:cNvSpPr>
                <a:spLocks/>
              </p:cNvSpPr>
              <p:nvPr/>
            </p:nvSpPr>
            <p:spPr bwMode="auto">
              <a:xfrm>
                <a:off x="1543"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7" name="Freeform 755"/>
              <p:cNvSpPr>
                <a:spLocks noEditPoints="1"/>
              </p:cNvSpPr>
              <p:nvPr/>
            </p:nvSpPr>
            <p:spPr bwMode="auto">
              <a:xfrm>
                <a:off x="1537" y="1350"/>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8" name="Freeform 756"/>
              <p:cNvSpPr>
                <a:spLocks/>
              </p:cNvSpPr>
              <p:nvPr/>
            </p:nvSpPr>
            <p:spPr bwMode="auto">
              <a:xfrm>
                <a:off x="1549" y="13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19" name="Freeform 757"/>
              <p:cNvSpPr>
                <a:spLocks noEditPoints="1"/>
              </p:cNvSpPr>
              <p:nvPr/>
            </p:nvSpPr>
            <p:spPr bwMode="auto">
              <a:xfrm>
                <a:off x="1544" y="1361"/>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0" name="Freeform 758"/>
              <p:cNvSpPr>
                <a:spLocks/>
              </p:cNvSpPr>
              <p:nvPr/>
            </p:nvSpPr>
            <p:spPr bwMode="auto">
              <a:xfrm>
                <a:off x="1237" y="113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1" name="Freeform 759"/>
              <p:cNvSpPr>
                <a:spLocks noEditPoints="1"/>
              </p:cNvSpPr>
              <p:nvPr/>
            </p:nvSpPr>
            <p:spPr bwMode="auto">
              <a:xfrm>
                <a:off x="1232" y="11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2" name="Freeform 760"/>
              <p:cNvSpPr>
                <a:spLocks/>
              </p:cNvSpPr>
              <p:nvPr/>
            </p:nvSpPr>
            <p:spPr bwMode="auto">
              <a:xfrm>
                <a:off x="1143"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3" name="Freeform 761"/>
              <p:cNvSpPr>
                <a:spLocks noEditPoints="1"/>
              </p:cNvSpPr>
              <p:nvPr/>
            </p:nvSpPr>
            <p:spPr bwMode="auto">
              <a:xfrm>
                <a:off x="1138" y="106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4" name="Freeform 762"/>
              <p:cNvSpPr>
                <a:spLocks/>
              </p:cNvSpPr>
              <p:nvPr/>
            </p:nvSpPr>
            <p:spPr bwMode="auto">
              <a:xfrm>
                <a:off x="1472" y="85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5" name="Freeform 763"/>
              <p:cNvSpPr>
                <a:spLocks noEditPoints="1"/>
              </p:cNvSpPr>
              <p:nvPr/>
            </p:nvSpPr>
            <p:spPr bwMode="auto">
              <a:xfrm>
                <a:off x="1467" y="848"/>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6" name="Freeform 764"/>
              <p:cNvSpPr>
                <a:spLocks/>
              </p:cNvSpPr>
              <p:nvPr/>
            </p:nvSpPr>
            <p:spPr bwMode="auto">
              <a:xfrm>
                <a:off x="1967"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7" name="Freeform 765"/>
              <p:cNvSpPr>
                <a:spLocks noEditPoints="1"/>
              </p:cNvSpPr>
              <p:nvPr/>
            </p:nvSpPr>
            <p:spPr bwMode="auto">
              <a:xfrm>
                <a:off x="1962" y="138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8" name="Freeform 766"/>
              <p:cNvSpPr>
                <a:spLocks/>
              </p:cNvSpPr>
              <p:nvPr/>
            </p:nvSpPr>
            <p:spPr bwMode="auto">
              <a:xfrm>
                <a:off x="1145" y="97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29" name="Freeform 767"/>
              <p:cNvSpPr>
                <a:spLocks noEditPoints="1"/>
              </p:cNvSpPr>
              <p:nvPr/>
            </p:nvSpPr>
            <p:spPr bwMode="auto">
              <a:xfrm>
                <a:off x="1140" y="9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0" name="Freeform 768"/>
              <p:cNvSpPr>
                <a:spLocks/>
              </p:cNvSpPr>
              <p:nvPr/>
            </p:nvSpPr>
            <p:spPr bwMode="auto">
              <a:xfrm>
                <a:off x="1301" y="99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1" name="Freeform 769"/>
              <p:cNvSpPr>
                <a:spLocks noEditPoints="1"/>
              </p:cNvSpPr>
              <p:nvPr/>
            </p:nvSpPr>
            <p:spPr bwMode="auto">
              <a:xfrm>
                <a:off x="1296" y="994"/>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2" name="Freeform 770"/>
              <p:cNvSpPr>
                <a:spLocks/>
              </p:cNvSpPr>
              <p:nvPr/>
            </p:nvSpPr>
            <p:spPr bwMode="auto">
              <a:xfrm>
                <a:off x="1950" y="155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3" name="Freeform 771"/>
              <p:cNvSpPr>
                <a:spLocks noEditPoints="1"/>
              </p:cNvSpPr>
              <p:nvPr/>
            </p:nvSpPr>
            <p:spPr bwMode="auto">
              <a:xfrm>
                <a:off x="1945" y="155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4" name="Freeform 772"/>
              <p:cNvSpPr>
                <a:spLocks/>
              </p:cNvSpPr>
              <p:nvPr/>
            </p:nvSpPr>
            <p:spPr bwMode="auto">
              <a:xfrm>
                <a:off x="1974" y="14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5" name="Freeform 773"/>
              <p:cNvSpPr>
                <a:spLocks noEditPoints="1"/>
              </p:cNvSpPr>
              <p:nvPr/>
            </p:nvSpPr>
            <p:spPr bwMode="auto">
              <a:xfrm>
                <a:off x="1969" y="139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6" name="Freeform 774"/>
              <p:cNvSpPr>
                <a:spLocks/>
              </p:cNvSpPr>
              <p:nvPr/>
            </p:nvSpPr>
            <p:spPr bwMode="auto">
              <a:xfrm>
                <a:off x="1235" y="113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7" name="Freeform 775"/>
              <p:cNvSpPr>
                <a:spLocks noEditPoints="1"/>
              </p:cNvSpPr>
              <p:nvPr/>
            </p:nvSpPr>
            <p:spPr bwMode="auto">
              <a:xfrm>
                <a:off x="1230" y="1128"/>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8" name="Freeform 776"/>
              <p:cNvSpPr>
                <a:spLocks/>
              </p:cNvSpPr>
              <p:nvPr/>
            </p:nvSpPr>
            <p:spPr bwMode="auto">
              <a:xfrm>
                <a:off x="1270"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39" name="Freeform 777"/>
              <p:cNvSpPr>
                <a:spLocks noEditPoints="1"/>
              </p:cNvSpPr>
              <p:nvPr/>
            </p:nvSpPr>
            <p:spPr bwMode="auto">
              <a:xfrm>
                <a:off x="1265"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0" name="Freeform 778"/>
              <p:cNvSpPr>
                <a:spLocks/>
              </p:cNvSpPr>
              <p:nvPr/>
            </p:nvSpPr>
            <p:spPr bwMode="auto">
              <a:xfrm>
                <a:off x="1370" y="115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1" name="Freeform 779"/>
              <p:cNvSpPr>
                <a:spLocks noEditPoints="1"/>
              </p:cNvSpPr>
              <p:nvPr/>
            </p:nvSpPr>
            <p:spPr bwMode="auto">
              <a:xfrm>
                <a:off x="1365" y="1145"/>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2" name="Freeform 780"/>
              <p:cNvSpPr>
                <a:spLocks/>
              </p:cNvSpPr>
              <p:nvPr/>
            </p:nvSpPr>
            <p:spPr bwMode="auto">
              <a:xfrm>
                <a:off x="1269" y="9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3" name="Freeform 781"/>
              <p:cNvSpPr>
                <a:spLocks noEditPoints="1"/>
              </p:cNvSpPr>
              <p:nvPr/>
            </p:nvSpPr>
            <p:spPr bwMode="auto">
              <a:xfrm>
                <a:off x="1264" y="923"/>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4" name="Freeform 782"/>
              <p:cNvSpPr>
                <a:spLocks/>
              </p:cNvSpPr>
              <p:nvPr/>
            </p:nvSpPr>
            <p:spPr bwMode="auto">
              <a:xfrm>
                <a:off x="1536" y="115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5" name="Freeform 783"/>
              <p:cNvSpPr>
                <a:spLocks noEditPoints="1"/>
              </p:cNvSpPr>
              <p:nvPr/>
            </p:nvSpPr>
            <p:spPr bwMode="auto">
              <a:xfrm>
                <a:off x="1531" y="115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6" name="Freeform 784"/>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7" name="Freeform 785"/>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8" name="Freeform 786"/>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49" name="Freeform 787"/>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0" name="Freeform 788"/>
              <p:cNvSpPr>
                <a:spLocks/>
              </p:cNvSpPr>
              <p:nvPr/>
            </p:nvSpPr>
            <p:spPr bwMode="auto">
              <a:xfrm>
                <a:off x="1334" y="9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1" name="Freeform 789"/>
              <p:cNvSpPr>
                <a:spLocks noEditPoints="1"/>
              </p:cNvSpPr>
              <p:nvPr/>
            </p:nvSpPr>
            <p:spPr bwMode="auto">
              <a:xfrm>
                <a:off x="1329" y="93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2" name="Freeform 790"/>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3" name="Freeform 791"/>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4" name="Freeform 792"/>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5" name="Freeform 793"/>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6" name="Freeform 794"/>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7" name="Freeform 795"/>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8" name="Freeform 796"/>
              <p:cNvSpPr>
                <a:spLocks/>
              </p:cNvSpPr>
              <p:nvPr/>
            </p:nvSpPr>
            <p:spPr bwMode="auto">
              <a:xfrm>
                <a:off x="1401"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59" name="Freeform 797"/>
              <p:cNvSpPr>
                <a:spLocks noEditPoints="1"/>
              </p:cNvSpPr>
              <p:nvPr/>
            </p:nvSpPr>
            <p:spPr bwMode="auto">
              <a:xfrm>
                <a:off x="1396" y="1023"/>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0" name="Freeform 798"/>
              <p:cNvSpPr>
                <a:spLocks/>
              </p:cNvSpPr>
              <p:nvPr/>
            </p:nvSpPr>
            <p:spPr bwMode="auto">
              <a:xfrm>
                <a:off x="1450"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1" name="Freeform 799"/>
              <p:cNvSpPr>
                <a:spLocks noEditPoints="1"/>
              </p:cNvSpPr>
              <p:nvPr/>
            </p:nvSpPr>
            <p:spPr bwMode="auto">
              <a:xfrm>
                <a:off x="1445" y="116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2" name="Freeform 800"/>
              <p:cNvSpPr>
                <a:spLocks/>
              </p:cNvSpPr>
              <p:nvPr/>
            </p:nvSpPr>
            <p:spPr bwMode="auto">
              <a:xfrm>
                <a:off x="1145"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3" name="Freeform 801"/>
              <p:cNvSpPr>
                <a:spLocks noEditPoints="1"/>
              </p:cNvSpPr>
              <p:nvPr/>
            </p:nvSpPr>
            <p:spPr bwMode="auto">
              <a:xfrm>
                <a:off x="1140" y="9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4" name="Freeform 802"/>
              <p:cNvSpPr>
                <a:spLocks/>
              </p:cNvSpPr>
              <p:nvPr/>
            </p:nvSpPr>
            <p:spPr bwMode="auto">
              <a:xfrm>
                <a:off x="1146" y="100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5" name="Freeform 803"/>
              <p:cNvSpPr>
                <a:spLocks noEditPoints="1"/>
              </p:cNvSpPr>
              <p:nvPr/>
            </p:nvSpPr>
            <p:spPr bwMode="auto">
              <a:xfrm>
                <a:off x="1141" y="997"/>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6" name="Freeform 804"/>
              <p:cNvSpPr>
                <a:spLocks/>
              </p:cNvSpPr>
              <p:nvPr/>
            </p:nvSpPr>
            <p:spPr bwMode="auto">
              <a:xfrm>
                <a:off x="1109" y="100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7" name="Freeform 805"/>
              <p:cNvSpPr>
                <a:spLocks noEditPoints="1"/>
              </p:cNvSpPr>
              <p:nvPr/>
            </p:nvSpPr>
            <p:spPr bwMode="auto">
              <a:xfrm>
                <a:off x="1104" y="100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8" name="Freeform 806"/>
              <p:cNvSpPr>
                <a:spLocks/>
              </p:cNvSpPr>
              <p:nvPr/>
            </p:nvSpPr>
            <p:spPr bwMode="auto">
              <a:xfrm>
                <a:off x="1280" y="96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69" name="Freeform 807"/>
              <p:cNvSpPr>
                <a:spLocks noEditPoints="1"/>
              </p:cNvSpPr>
              <p:nvPr/>
            </p:nvSpPr>
            <p:spPr bwMode="auto">
              <a:xfrm>
                <a:off x="1276" y="96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670" name="Freeform 808"/>
              <p:cNvSpPr>
                <a:spLocks/>
              </p:cNvSpPr>
              <p:nvPr/>
            </p:nvSpPr>
            <p:spPr bwMode="auto">
              <a:xfrm>
                <a:off x="1246" y="8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sp>
          <p:nvSpPr>
            <p:cNvPr id="1330" name="Freeform 810"/>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1" name="Freeform 811"/>
            <p:cNvSpPr>
              <a:spLocks/>
            </p:cNvSpPr>
            <p:nvPr/>
          </p:nvSpPr>
          <p:spPr bwMode="auto">
            <a:xfrm>
              <a:off x="1998663" y="14827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2" name="Freeform 812"/>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3" name="Freeform 813"/>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4" name="Freeform 814"/>
            <p:cNvSpPr>
              <a:spLocks noEditPoints="1"/>
            </p:cNvSpPr>
            <p:nvPr/>
          </p:nvSpPr>
          <p:spPr bwMode="auto">
            <a:xfrm>
              <a:off x="1795463" y="15589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5" name="Freeform 815"/>
            <p:cNvSpPr>
              <a:spLocks/>
            </p:cNvSpPr>
            <p:nvPr/>
          </p:nvSpPr>
          <p:spPr bwMode="auto">
            <a:xfrm>
              <a:off x="1824038" y="16033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6" name="Freeform 816"/>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7" name="Freeform 817"/>
            <p:cNvSpPr>
              <a:spLocks/>
            </p:cNvSpPr>
            <p:nvPr/>
          </p:nvSpPr>
          <p:spPr bwMode="auto">
            <a:xfrm>
              <a:off x="1930400" y="14414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8" name="Freeform 818"/>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39" name="Freeform 819"/>
            <p:cNvSpPr>
              <a:spLocks/>
            </p:cNvSpPr>
            <p:nvPr/>
          </p:nvSpPr>
          <p:spPr bwMode="auto">
            <a:xfrm>
              <a:off x="1793875" y="151130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0" name="Freeform 820"/>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1" name="Freeform 821"/>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2" name="Freeform 822"/>
            <p:cNvSpPr>
              <a:spLocks noEditPoints="1"/>
            </p:cNvSpPr>
            <p:nvPr/>
          </p:nvSpPr>
          <p:spPr bwMode="auto">
            <a:xfrm>
              <a:off x="1743075" y="15081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3" name="Freeform 823"/>
            <p:cNvSpPr>
              <a:spLocks/>
            </p:cNvSpPr>
            <p:nvPr/>
          </p:nvSpPr>
          <p:spPr bwMode="auto">
            <a:xfrm>
              <a:off x="1751013" y="1428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4" name="Freeform 824"/>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5" name="Freeform 825"/>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6" name="Freeform 826"/>
            <p:cNvSpPr>
              <a:spLocks noEditPoints="1"/>
            </p:cNvSpPr>
            <p:nvPr/>
          </p:nvSpPr>
          <p:spPr bwMode="auto">
            <a:xfrm>
              <a:off x="1711325" y="14478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7" name="Freeform 827"/>
            <p:cNvSpPr>
              <a:spLocks/>
            </p:cNvSpPr>
            <p:nvPr/>
          </p:nvSpPr>
          <p:spPr bwMode="auto">
            <a:xfrm>
              <a:off x="1822450" y="16129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8" name="Freeform 828"/>
            <p:cNvSpPr>
              <a:spLocks noEditPoints="1"/>
            </p:cNvSpPr>
            <p:nvPr/>
          </p:nvSpPr>
          <p:spPr bwMode="auto">
            <a:xfrm>
              <a:off x="1814513" y="16049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49" name="Freeform 829"/>
            <p:cNvSpPr>
              <a:spLocks/>
            </p:cNvSpPr>
            <p:nvPr/>
          </p:nvSpPr>
          <p:spPr bwMode="auto">
            <a:xfrm>
              <a:off x="18430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0" name="Freeform 830"/>
            <p:cNvSpPr>
              <a:spLocks noEditPoints="1"/>
            </p:cNvSpPr>
            <p:nvPr/>
          </p:nvSpPr>
          <p:spPr bwMode="auto">
            <a:xfrm>
              <a:off x="1835150" y="1609725"/>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1" name="Freeform 831"/>
            <p:cNvSpPr>
              <a:spLocks/>
            </p:cNvSpPr>
            <p:nvPr/>
          </p:nvSpPr>
          <p:spPr bwMode="auto">
            <a:xfrm>
              <a:off x="1838325" y="147002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2" name="Freeform 832"/>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3" name="Freeform 833"/>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4" name="Freeform 834"/>
            <p:cNvSpPr>
              <a:spLocks noEditPoints="1"/>
            </p:cNvSpPr>
            <p:nvPr/>
          </p:nvSpPr>
          <p:spPr bwMode="auto">
            <a:xfrm>
              <a:off x="1854200" y="1536700"/>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5" name="Freeform 835"/>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6" name="Freeform 836"/>
            <p:cNvSpPr>
              <a:spLocks noEditPoints="1"/>
            </p:cNvSpPr>
            <p:nvPr/>
          </p:nvSpPr>
          <p:spPr bwMode="auto">
            <a:xfrm>
              <a:off x="1774825" y="15779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7" name="Freeform 837"/>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8" name="Freeform 838"/>
            <p:cNvSpPr>
              <a:spLocks noEditPoints="1"/>
            </p:cNvSpPr>
            <p:nvPr/>
          </p:nvSpPr>
          <p:spPr bwMode="auto">
            <a:xfrm>
              <a:off x="1911350" y="1517650"/>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59" name="Freeform 839"/>
            <p:cNvSpPr>
              <a:spLocks/>
            </p:cNvSpPr>
            <p:nvPr/>
          </p:nvSpPr>
          <p:spPr bwMode="auto">
            <a:xfrm>
              <a:off x="1830388"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0" name="Freeform 840"/>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1" name="Freeform 841"/>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2" name="Freeform 842"/>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3" name="Freeform 843"/>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4" name="Freeform 844"/>
            <p:cNvSpPr>
              <a:spLocks noEditPoints="1"/>
            </p:cNvSpPr>
            <p:nvPr/>
          </p:nvSpPr>
          <p:spPr bwMode="auto">
            <a:xfrm>
              <a:off x="1760538" y="15779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5" name="Freeform 845"/>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6" name="Freeform 846"/>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7" name="Freeform 847"/>
            <p:cNvSpPr>
              <a:spLocks/>
            </p:cNvSpPr>
            <p:nvPr/>
          </p:nvSpPr>
          <p:spPr bwMode="auto">
            <a:xfrm>
              <a:off x="1876425" y="1552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8" name="Freeform 848"/>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69" name="Freeform 849"/>
            <p:cNvSpPr>
              <a:spLocks/>
            </p:cNvSpPr>
            <p:nvPr/>
          </p:nvSpPr>
          <p:spPr bwMode="auto">
            <a:xfrm>
              <a:off x="1822450"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0" name="Freeform 850"/>
            <p:cNvSpPr>
              <a:spLocks noEditPoints="1"/>
            </p:cNvSpPr>
            <p:nvPr/>
          </p:nvSpPr>
          <p:spPr bwMode="auto">
            <a:xfrm>
              <a:off x="181610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1" name="Freeform 851"/>
            <p:cNvSpPr>
              <a:spLocks/>
            </p:cNvSpPr>
            <p:nvPr/>
          </p:nvSpPr>
          <p:spPr bwMode="auto">
            <a:xfrm>
              <a:off x="1881188"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2" name="Freeform 852"/>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3" name="Freeform 853"/>
            <p:cNvSpPr>
              <a:spLocks/>
            </p:cNvSpPr>
            <p:nvPr/>
          </p:nvSpPr>
          <p:spPr bwMode="auto">
            <a:xfrm>
              <a:off x="1879600" y="15113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4" name="Freeform 854"/>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5" name="Freeform 855"/>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6" name="Freeform 856"/>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7" name="Freeform 857"/>
            <p:cNvSpPr>
              <a:spLocks/>
            </p:cNvSpPr>
            <p:nvPr/>
          </p:nvSpPr>
          <p:spPr bwMode="auto">
            <a:xfrm>
              <a:off x="1962150" y="147002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8" name="Freeform 858"/>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79" name="Freeform 859"/>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0" name="Freeform 860"/>
            <p:cNvSpPr>
              <a:spLocks noEditPoints="1"/>
            </p:cNvSpPr>
            <p:nvPr/>
          </p:nvSpPr>
          <p:spPr bwMode="auto">
            <a:xfrm>
              <a:off x="1944688"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1" name="Freeform 861"/>
            <p:cNvSpPr>
              <a:spLocks/>
            </p:cNvSpPr>
            <p:nvPr/>
          </p:nvSpPr>
          <p:spPr bwMode="auto">
            <a:xfrm>
              <a:off x="1984375" y="15017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2" name="Freeform 862"/>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3" name="Freeform 863"/>
            <p:cNvSpPr>
              <a:spLocks/>
            </p:cNvSpPr>
            <p:nvPr/>
          </p:nvSpPr>
          <p:spPr bwMode="auto">
            <a:xfrm>
              <a:off x="1908175" y="1682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4" name="Freeform 864"/>
            <p:cNvSpPr>
              <a:spLocks noEditPoints="1"/>
            </p:cNvSpPr>
            <p:nvPr/>
          </p:nvSpPr>
          <p:spPr bwMode="auto">
            <a:xfrm>
              <a:off x="1900238" y="1674813"/>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5" name="Freeform 865"/>
            <p:cNvSpPr>
              <a:spLocks/>
            </p:cNvSpPr>
            <p:nvPr/>
          </p:nvSpPr>
          <p:spPr bwMode="auto">
            <a:xfrm>
              <a:off x="1895475"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6" name="Freeform 866"/>
            <p:cNvSpPr>
              <a:spLocks noEditPoints="1"/>
            </p:cNvSpPr>
            <p:nvPr/>
          </p:nvSpPr>
          <p:spPr bwMode="auto">
            <a:xfrm>
              <a:off x="1889125"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7" name="Freeform 867"/>
            <p:cNvSpPr>
              <a:spLocks/>
            </p:cNvSpPr>
            <p:nvPr/>
          </p:nvSpPr>
          <p:spPr bwMode="auto">
            <a:xfrm>
              <a:off x="1874838" y="16446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8" name="Freeform 868"/>
            <p:cNvSpPr>
              <a:spLocks noEditPoints="1"/>
            </p:cNvSpPr>
            <p:nvPr/>
          </p:nvSpPr>
          <p:spPr bwMode="auto">
            <a:xfrm>
              <a:off x="1866900" y="1638300"/>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89" name="Freeform 869"/>
            <p:cNvSpPr>
              <a:spLocks/>
            </p:cNvSpPr>
            <p:nvPr/>
          </p:nvSpPr>
          <p:spPr bwMode="auto">
            <a:xfrm>
              <a:off x="2087563" y="19462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0" name="Freeform 870"/>
            <p:cNvSpPr>
              <a:spLocks noEditPoints="1"/>
            </p:cNvSpPr>
            <p:nvPr/>
          </p:nvSpPr>
          <p:spPr bwMode="auto">
            <a:xfrm>
              <a:off x="2079625" y="19383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1" name="Freeform 871"/>
            <p:cNvSpPr>
              <a:spLocks/>
            </p:cNvSpPr>
            <p:nvPr/>
          </p:nvSpPr>
          <p:spPr bwMode="auto">
            <a:xfrm>
              <a:off x="1878013" y="1784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2" name="Freeform 872"/>
            <p:cNvSpPr>
              <a:spLocks noEditPoints="1"/>
            </p:cNvSpPr>
            <p:nvPr/>
          </p:nvSpPr>
          <p:spPr bwMode="auto">
            <a:xfrm>
              <a:off x="1870075" y="17764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3" name="Freeform 873"/>
            <p:cNvSpPr>
              <a:spLocks/>
            </p:cNvSpPr>
            <p:nvPr/>
          </p:nvSpPr>
          <p:spPr bwMode="auto">
            <a:xfrm>
              <a:off x="1920875" y="18351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4" name="Freeform 874"/>
            <p:cNvSpPr>
              <a:spLocks noEditPoints="1"/>
            </p:cNvSpPr>
            <p:nvPr/>
          </p:nvSpPr>
          <p:spPr bwMode="auto">
            <a:xfrm>
              <a:off x="1912938" y="1827213"/>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5" name="Freeform 875"/>
            <p:cNvSpPr>
              <a:spLocks/>
            </p:cNvSpPr>
            <p:nvPr/>
          </p:nvSpPr>
          <p:spPr bwMode="auto">
            <a:xfrm>
              <a:off x="177482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6" name="Freeform 876"/>
            <p:cNvSpPr>
              <a:spLocks noEditPoints="1"/>
            </p:cNvSpPr>
            <p:nvPr/>
          </p:nvSpPr>
          <p:spPr bwMode="auto">
            <a:xfrm>
              <a:off x="176688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7" name="Freeform 877"/>
            <p:cNvSpPr>
              <a:spLocks/>
            </p:cNvSpPr>
            <p:nvPr/>
          </p:nvSpPr>
          <p:spPr bwMode="auto">
            <a:xfrm>
              <a:off x="1882775" y="18303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8" name="Freeform 878"/>
            <p:cNvSpPr>
              <a:spLocks noEditPoints="1"/>
            </p:cNvSpPr>
            <p:nvPr/>
          </p:nvSpPr>
          <p:spPr bwMode="auto">
            <a:xfrm>
              <a:off x="1874838" y="18240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399" name="Freeform 87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0" name="Freeform 88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1" name="Freeform 881"/>
            <p:cNvSpPr>
              <a:spLocks/>
            </p:cNvSpPr>
            <p:nvPr/>
          </p:nvSpPr>
          <p:spPr bwMode="auto">
            <a:xfrm>
              <a:off x="1935163" y="17478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2" name="Freeform 882"/>
            <p:cNvSpPr>
              <a:spLocks noEditPoints="1"/>
            </p:cNvSpPr>
            <p:nvPr/>
          </p:nvSpPr>
          <p:spPr bwMode="auto">
            <a:xfrm>
              <a:off x="1927225" y="1739900"/>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3" name="Freeform 883"/>
            <p:cNvSpPr>
              <a:spLocks/>
            </p:cNvSpPr>
            <p:nvPr/>
          </p:nvSpPr>
          <p:spPr bwMode="auto">
            <a:xfrm>
              <a:off x="1901825" y="17287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4" name="Freeform 884"/>
            <p:cNvSpPr>
              <a:spLocks noEditPoints="1"/>
            </p:cNvSpPr>
            <p:nvPr/>
          </p:nvSpPr>
          <p:spPr bwMode="auto">
            <a:xfrm>
              <a:off x="1893888" y="172085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5" name="Freeform 885"/>
            <p:cNvSpPr>
              <a:spLocks/>
            </p:cNvSpPr>
            <p:nvPr/>
          </p:nvSpPr>
          <p:spPr bwMode="auto">
            <a:xfrm>
              <a:off x="1787525"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6" name="Freeform 886"/>
            <p:cNvSpPr>
              <a:spLocks noEditPoints="1"/>
            </p:cNvSpPr>
            <p:nvPr/>
          </p:nvSpPr>
          <p:spPr bwMode="auto">
            <a:xfrm>
              <a:off x="1779588" y="1601788"/>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7" name="Freeform 887"/>
            <p:cNvSpPr>
              <a:spLocks/>
            </p:cNvSpPr>
            <p:nvPr/>
          </p:nvSpPr>
          <p:spPr bwMode="auto">
            <a:xfrm>
              <a:off x="1906588" y="16589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8" name="Freeform 888"/>
            <p:cNvSpPr>
              <a:spLocks noEditPoints="1"/>
            </p:cNvSpPr>
            <p:nvPr/>
          </p:nvSpPr>
          <p:spPr bwMode="auto">
            <a:xfrm>
              <a:off x="1898650" y="165258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09" name="Freeform 88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0" name="Freeform 89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1" name="Freeform 891"/>
            <p:cNvSpPr>
              <a:spLocks/>
            </p:cNvSpPr>
            <p:nvPr/>
          </p:nvSpPr>
          <p:spPr bwMode="auto">
            <a:xfrm>
              <a:off x="1870075"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2" name="Freeform 892"/>
            <p:cNvSpPr>
              <a:spLocks noEditPoints="1"/>
            </p:cNvSpPr>
            <p:nvPr/>
          </p:nvSpPr>
          <p:spPr bwMode="auto">
            <a:xfrm>
              <a:off x="1862138" y="1679575"/>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3" name="Freeform 893"/>
            <p:cNvSpPr>
              <a:spLocks/>
            </p:cNvSpPr>
            <p:nvPr/>
          </p:nvSpPr>
          <p:spPr bwMode="auto">
            <a:xfrm>
              <a:off x="1874838"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4" name="Freeform 894"/>
            <p:cNvSpPr>
              <a:spLocks noEditPoints="1"/>
            </p:cNvSpPr>
            <p:nvPr/>
          </p:nvSpPr>
          <p:spPr bwMode="auto">
            <a:xfrm>
              <a:off x="1866900"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5" name="Freeform 895"/>
            <p:cNvSpPr>
              <a:spLocks/>
            </p:cNvSpPr>
            <p:nvPr/>
          </p:nvSpPr>
          <p:spPr bwMode="auto">
            <a:xfrm>
              <a:off x="1757363" y="14874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6" name="Freeform 896"/>
            <p:cNvSpPr>
              <a:spLocks noEditPoints="1"/>
            </p:cNvSpPr>
            <p:nvPr/>
          </p:nvSpPr>
          <p:spPr bwMode="auto">
            <a:xfrm>
              <a:off x="1749425"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7" name="Freeform 897"/>
            <p:cNvSpPr>
              <a:spLocks/>
            </p:cNvSpPr>
            <p:nvPr/>
          </p:nvSpPr>
          <p:spPr bwMode="auto">
            <a:xfrm>
              <a:off x="1944688"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8" name="Freeform 898"/>
            <p:cNvSpPr>
              <a:spLocks noEditPoints="1"/>
            </p:cNvSpPr>
            <p:nvPr/>
          </p:nvSpPr>
          <p:spPr bwMode="auto">
            <a:xfrm>
              <a:off x="1938338"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19" name="Freeform 899"/>
            <p:cNvSpPr>
              <a:spLocks/>
            </p:cNvSpPr>
            <p:nvPr/>
          </p:nvSpPr>
          <p:spPr bwMode="auto">
            <a:xfrm>
              <a:off x="1938338" y="16732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0" name="Freeform 900"/>
            <p:cNvSpPr>
              <a:spLocks noEditPoints="1"/>
            </p:cNvSpPr>
            <p:nvPr/>
          </p:nvSpPr>
          <p:spPr bwMode="auto">
            <a:xfrm>
              <a:off x="1930400" y="16652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1" name="Freeform 901"/>
            <p:cNvSpPr>
              <a:spLocks/>
            </p:cNvSpPr>
            <p:nvPr/>
          </p:nvSpPr>
          <p:spPr bwMode="auto">
            <a:xfrm>
              <a:off x="1792288"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2" name="Freeform 902"/>
            <p:cNvSpPr>
              <a:spLocks noEditPoints="1"/>
            </p:cNvSpPr>
            <p:nvPr/>
          </p:nvSpPr>
          <p:spPr bwMode="auto">
            <a:xfrm>
              <a:off x="1784350" y="16430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3" name="Freeform 903"/>
            <p:cNvSpPr>
              <a:spLocks/>
            </p:cNvSpPr>
            <p:nvPr/>
          </p:nvSpPr>
          <p:spPr bwMode="auto">
            <a:xfrm>
              <a:off x="1855788"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4" name="Freeform 904"/>
            <p:cNvSpPr>
              <a:spLocks noEditPoints="1"/>
            </p:cNvSpPr>
            <p:nvPr/>
          </p:nvSpPr>
          <p:spPr bwMode="auto">
            <a:xfrm>
              <a:off x="1847850"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5" name="Freeform 905"/>
            <p:cNvSpPr>
              <a:spLocks/>
            </p:cNvSpPr>
            <p:nvPr/>
          </p:nvSpPr>
          <p:spPr bwMode="auto">
            <a:xfrm>
              <a:off x="1895475" y="17510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6" name="Freeform 906"/>
            <p:cNvSpPr>
              <a:spLocks noEditPoints="1"/>
            </p:cNvSpPr>
            <p:nvPr/>
          </p:nvSpPr>
          <p:spPr bwMode="auto">
            <a:xfrm>
              <a:off x="1889125" y="1744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7" name="Freeform 907"/>
            <p:cNvSpPr>
              <a:spLocks/>
            </p:cNvSpPr>
            <p:nvPr/>
          </p:nvSpPr>
          <p:spPr bwMode="auto">
            <a:xfrm>
              <a:off x="1916113"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8" name="Freeform 908"/>
            <p:cNvSpPr>
              <a:spLocks noEditPoints="1"/>
            </p:cNvSpPr>
            <p:nvPr/>
          </p:nvSpPr>
          <p:spPr bwMode="auto">
            <a:xfrm>
              <a:off x="1906588" y="16938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29" name="Freeform 909"/>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0" name="Freeform 910"/>
            <p:cNvSpPr>
              <a:spLocks noEditPoints="1"/>
            </p:cNvSpPr>
            <p:nvPr/>
          </p:nvSpPr>
          <p:spPr bwMode="auto">
            <a:xfrm>
              <a:off x="1797050" y="1489075"/>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1" name="Freeform 911"/>
            <p:cNvSpPr>
              <a:spLocks/>
            </p:cNvSpPr>
            <p:nvPr/>
          </p:nvSpPr>
          <p:spPr bwMode="auto">
            <a:xfrm>
              <a:off x="1882775"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2" name="Freeform 912"/>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3" name="Freeform 913"/>
            <p:cNvSpPr>
              <a:spLocks/>
            </p:cNvSpPr>
            <p:nvPr/>
          </p:nvSpPr>
          <p:spPr bwMode="auto">
            <a:xfrm>
              <a:off x="1860550"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4" name="Freeform 914"/>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5" name="Freeform 915"/>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6" name="Freeform 916"/>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7" name="Freeform 917"/>
            <p:cNvSpPr>
              <a:spLocks/>
            </p:cNvSpPr>
            <p:nvPr/>
          </p:nvSpPr>
          <p:spPr bwMode="auto">
            <a:xfrm>
              <a:off x="1838325" y="1530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8" name="Freeform 918"/>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39" name="Freeform 919"/>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0" name="Freeform 920"/>
            <p:cNvSpPr>
              <a:spLocks noEditPoints="1"/>
            </p:cNvSpPr>
            <p:nvPr/>
          </p:nvSpPr>
          <p:spPr bwMode="auto">
            <a:xfrm>
              <a:off x="1681163" y="14065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1" name="Freeform 921"/>
            <p:cNvSpPr>
              <a:spLocks/>
            </p:cNvSpPr>
            <p:nvPr/>
          </p:nvSpPr>
          <p:spPr bwMode="auto">
            <a:xfrm>
              <a:off x="1766888" y="143192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2" name="Freeform 922"/>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3" name="Freeform 923"/>
            <p:cNvSpPr>
              <a:spLocks/>
            </p:cNvSpPr>
            <p:nvPr/>
          </p:nvSpPr>
          <p:spPr bwMode="auto">
            <a:xfrm>
              <a:off x="1790700" y="13208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4" name="Freeform 924"/>
            <p:cNvSpPr>
              <a:spLocks noEditPoints="1"/>
            </p:cNvSpPr>
            <p:nvPr/>
          </p:nvSpPr>
          <p:spPr bwMode="auto">
            <a:xfrm>
              <a:off x="1782763" y="1314450"/>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5" name="Freeform 925"/>
            <p:cNvSpPr>
              <a:spLocks/>
            </p:cNvSpPr>
            <p:nvPr/>
          </p:nvSpPr>
          <p:spPr bwMode="auto">
            <a:xfrm>
              <a:off x="1982788" y="14509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6" name="Freeform 926"/>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7" name="Freeform 927"/>
            <p:cNvSpPr>
              <a:spLocks/>
            </p:cNvSpPr>
            <p:nvPr/>
          </p:nvSpPr>
          <p:spPr bwMode="auto">
            <a:xfrm>
              <a:off x="1700213" y="511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8" name="Freeform 928"/>
            <p:cNvSpPr>
              <a:spLocks noEditPoints="1"/>
            </p:cNvSpPr>
            <p:nvPr/>
          </p:nvSpPr>
          <p:spPr bwMode="auto">
            <a:xfrm>
              <a:off x="1692275" y="5032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49" name="Freeform 929"/>
            <p:cNvSpPr>
              <a:spLocks/>
            </p:cNvSpPr>
            <p:nvPr/>
          </p:nvSpPr>
          <p:spPr bwMode="auto">
            <a:xfrm>
              <a:off x="1674813" y="963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0" name="Freeform 930"/>
            <p:cNvSpPr>
              <a:spLocks noEditPoints="1"/>
            </p:cNvSpPr>
            <p:nvPr/>
          </p:nvSpPr>
          <p:spPr bwMode="auto">
            <a:xfrm>
              <a:off x="1666875" y="957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1" name="Freeform 931"/>
            <p:cNvSpPr>
              <a:spLocks/>
            </p:cNvSpPr>
            <p:nvPr/>
          </p:nvSpPr>
          <p:spPr bwMode="auto">
            <a:xfrm>
              <a:off x="1639888" y="8636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2" name="Freeform 932"/>
            <p:cNvSpPr>
              <a:spLocks noEditPoints="1"/>
            </p:cNvSpPr>
            <p:nvPr/>
          </p:nvSpPr>
          <p:spPr bwMode="auto">
            <a:xfrm>
              <a:off x="1631950" y="855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3" name="Freeform 933"/>
            <p:cNvSpPr>
              <a:spLocks/>
            </p:cNvSpPr>
            <p:nvPr/>
          </p:nvSpPr>
          <p:spPr bwMode="auto">
            <a:xfrm>
              <a:off x="1866900" y="8572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4" name="Freeform 934"/>
            <p:cNvSpPr>
              <a:spLocks noEditPoints="1"/>
            </p:cNvSpPr>
            <p:nvPr/>
          </p:nvSpPr>
          <p:spPr bwMode="auto">
            <a:xfrm>
              <a:off x="1858963" y="85090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5" name="Freeform 935"/>
            <p:cNvSpPr>
              <a:spLocks/>
            </p:cNvSpPr>
            <p:nvPr/>
          </p:nvSpPr>
          <p:spPr bwMode="auto">
            <a:xfrm>
              <a:off x="1570038" y="8493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6" name="Freeform 936"/>
            <p:cNvSpPr>
              <a:spLocks noEditPoints="1"/>
            </p:cNvSpPr>
            <p:nvPr/>
          </p:nvSpPr>
          <p:spPr bwMode="auto">
            <a:xfrm>
              <a:off x="1562100" y="8413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7" name="Freeform 937"/>
            <p:cNvSpPr>
              <a:spLocks/>
            </p:cNvSpPr>
            <p:nvPr/>
          </p:nvSpPr>
          <p:spPr bwMode="auto">
            <a:xfrm>
              <a:off x="1581150" y="9080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8" name="Freeform 938"/>
            <p:cNvSpPr>
              <a:spLocks noEditPoints="1"/>
            </p:cNvSpPr>
            <p:nvPr/>
          </p:nvSpPr>
          <p:spPr bwMode="auto">
            <a:xfrm>
              <a:off x="1573213" y="901700"/>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59" name="Freeform 939"/>
            <p:cNvSpPr>
              <a:spLocks/>
            </p:cNvSpPr>
            <p:nvPr/>
          </p:nvSpPr>
          <p:spPr bwMode="auto">
            <a:xfrm>
              <a:off x="1741488" y="78422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0" name="Freeform 940"/>
            <p:cNvSpPr>
              <a:spLocks noEditPoints="1"/>
            </p:cNvSpPr>
            <p:nvPr/>
          </p:nvSpPr>
          <p:spPr bwMode="auto">
            <a:xfrm>
              <a:off x="1733550" y="7762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1" name="Freeform 941"/>
            <p:cNvSpPr>
              <a:spLocks/>
            </p:cNvSpPr>
            <p:nvPr/>
          </p:nvSpPr>
          <p:spPr bwMode="auto">
            <a:xfrm>
              <a:off x="1566863" y="7699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2" name="Freeform 942"/>
            <p:cNvSpPr>
              <a:spLocks noEditPoints="1"/>
            </p:cNvSpPr>
            <p:nvPr/>
          </p:nvSpPr>
          <p:spPr bwMode="auto">
            <a:xfrm>
              <a:off x="1558925" y="7620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3" name="Freeform 943"/>
            <p:cNvSpPr>
              <a:spLocks/>
            </p:cNvSpPr>
            <p:nvPr/>
          </p:nvSpPr>
          <p:spPr bwMode="auto">
            <a:xfrm>
              <a:off x="1504950" y="7429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4" name="Freeform 944"/>
            <p:cNvSpPr>
              <a:spLocks noEditPoints="1"/>
            </p:cNvSpPr>
            <p:nvPr/>
          </p:nvSpPr>
          <p:spPr bwMode="auto">
            <a:xfrm>
              <a:off x="1497013" y="7350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5" name="Freeform 945"/>
            <p:cNvSpPr>
              <a:spLocks/>
            </p:cNvSpPr>
            <p:nvPr/>
          </p:nvSpPr>
          <p:spPr bwMode="auto">
            <a:xfrm>
              <a:off x="1787525" y="106680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6" name="Freeform 946"/>
            <p:cNvSpPr>
              <a:spLocks noEditPoints="1"/>
            </p:cNvSpPr>
            <p:nvPr/>
          </p:nvSpPr>
          <p:spPr bwMode="auto">
            <a:xfrm>
              <a:off x="1779588" y="105886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7" name="Freeform 947"/>
            <p:cNvSpPr>
              <a:spLocks/>
            </p:cNvSpPr>
            <p:nvPr/>
          </p:nvSpPr>
          <p:spPr bwMode="auto">
            <a:xfrm>
              <a:off x="1817688" y="9175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8" name="Freeform 948"/>
            <p:cNvSpPr>
              <a:spLocks noEditPoints="1"/>
            </p:cNvSpPr>
            <p:nvPr/>
          </p:nvSpPr>
          <p:spPr bwMode="auto">
            <a:xfrm>
              <a:off x="1809750" y="911225"/>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69" name="Freeform 949"/>
            <p:cNvSpPr>
              <a:spLocks/>
            </p:cNvSpPr>
            <p:nvPr/>
          </p:nvSpPr>
          <p:spPr bwMode="auto">
            <a:xfrm>
              <a:off x="1482725" y="7556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sp>
          <p:nvSpPr>
            <p:cNvPr id="1470" name="Freeform 950"/>
            <p:cNvSpPr>
              <a:spLocks noEditPoints="1"/>
            </p:cNvSpPr>
            <p:nvPr/>
          </p:nvSpPr>
          <p:spPr bwMode="auto">
            <a:xfrm>
              <a:off x="1474788" y="7493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it-IT">
                <a:latin typeface="Calibri" pitchFamily="34" charset="0"/>
              </a:endParaRPr>
            </a:p>
          </p:txBody>
        </p:sp>
      </p:grpSp>
      <p:cxnSp>
        <p:nvCxnSpPr>
          <p:cNvPr id="2637" name="Connettore 1 2636"/>
          <p:cNvCxnSpPr/>
          <p:nvPr/>
        </p:nvCxnSpPr>
        <p:spPr>
          <a:xfrm>
            <a:off x="1391920" y="1062695"/>
            <a:ext cx="873443" cy="24485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8" name="Connettore 1 2637"/>
          <p:cNvCxnSpPr/>
          <p:nvPr/>
        </p:nvCxnSpPr>
        <p:spPr>
          <a:xfrm>
            <a:off x="2265363" y="3531575"/>
            <a:ext cx="2824797" cy="251968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42" name="Connettore 1 2641"/>
          <p:cNvCxnSpPr/>
          <p:nvPr/>
        </p:nvCxnSpPr>
        <p:spPr>
          <a:xfrm>
            <a:off x="1615440" y="971255"/>
            <a:ext cx="6705600" cy="36677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632" name="Ovale 2631"/>
          <p:cNvSpPr/>
          <p:nvPr/>
        </p:nvSpPr>
        <p:spPr>
          <a:xfrm>
            <a:off x="4469149" y="5385038"/>
            <a:ext cx="1266315" cy="1201274"/>
          </a:xfrm>
          <a:prstGeom prst="ellipse">
            <a:avLst/>
          </a:prstGeom>
          <a:solidFill>
            <a:srgbClr val="FF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EMI</a:t>
            </a:r>
            <a:endParaRPr lang="it-IT" sz="2400" dirty="0">
              <a:effectLst>
                <a:outerShdw blurRad="38100" dist="38100" dir="2700000" algn="tl">
                  <a:srgbClr val="000000">
                    <a:alpha val="43137"/>
                  </a:srgbClr>
                </a:outerShdw>
              </a:effectLst>
              <a:latin typeface="Calibri" pitchFamily="34" charset="0"/>
            </a:endParaRPr>
          </a:p>
        </p:txBody>
      </p:sp>
      <p:sp>
        <p:nvSpPr>
          <p:cNvPr id="2633" name="Ovale 2632"/>
          <p:cNvSpPr/>
          <p:nvPr/>
        </p:nvSpPr>
        <p:spPr>
          <a:xfrm>
            <a:off x="7658655" y="4063735"/>
            <a:ext cx="1288104" cy="1224135"/>
          </a:xfrm>
          <a:prstGeom prst="ellipse">
            <a:avLst/>
          </a:prstGeom>
          <a:solidFill>
            <a:srgbClr val="FF00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EMII</a:t>
            </a:r>
            <a:endParaRPr lang="it-IT" sz="2400" dirty="0">
              <a:effectLst>
                <a:outerShdw blurRad="38100" dist="38100" dir="2700000" algn="tl">
                  <a:srgbClr val="000000">
                    <a:alpha val="43137"/>
                  </a:srgbClr>
                </a:outerShdw>
              </a:effectLst>
              <a:latin typeface="Calibri" pitchFamily="34" charset="0"/>
            </a:endParaRPr>
          </a:p>
        </p:txBody>
      </p:sp>
      <p:sp>
        <p:nvSpPr>
          <p:cNvPr id="2634" name="Ovale 2633"/>
          <p:cNvSpPr/>
          <p:nvPr/>
        </p:nvSpPr>
        <p:spPr>
          <a:xfrm>
            <a:off x="1604029" y="2911815"/>
            <a:ext cx="1440161" cy="1087121"/>
          </a:xfrm>
          <a:prstGeom prst="ellipse">
            <a:avLst/>
          </a:prstGeom>
          <a:solidFill>
            <a:srgbClr val="FF33CC"/>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effectLst>
                  <a:outerShdw blurRad="38100" dist="38100" dir="2700000" algn="tl">
                    <a:srgbClr val="000000">
                      <a:alpha val="43137"/>
                    </a:srgbClr>
                  </a:outerShdw>
                </a:effectLst>
                <a:latin typeface="Calibri" pitchFamily="34" charset="0"/>
              </a:rPr>
              <a:t>HIMU</a:t>
            </a:r>
            <a:endParaRPr lang="it-IT" sz="2400" dirty="0">
              <a:effectLst>
                <a:outerShdw blurRad="38100" dist="38100" dir="2700000" algn="tl">
                  <a:srgbClr val="000000">
                    <a:alpha val="43137"/>
                  </a:srgbClr>
                </a:outerShdw>
              </a:effectLst>
              <a:latin typeface="Calibri" pitchFamily="34" charset="0"/>
            </a:endParaRPr>
          </a:p>
        </p:txBody>
      </p:sp>
      <p:sp>
        <p:nvSpPr>
          <p:cNvPr id="2630" name="Ovale 2629"/>
          <p:cNvSpPr/>
          <p:nvPr/>
        </p:nvSpPr>
        <p:spPr>
          <a:xfrm>
            <a:off x="2045970" y="2320088"/>
            <a:ext cx="1325880" cy="1152544"/>
          </a:xfrm>
          <a:prstGeom prst="ellipse">
            <a:avLst/>
          </a:prstGeom>
          <a:solidFill>
            <a:srgbClr val="00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it-IT" sz="2400" dirty="0">
              <a:effectLst>
                <a:outerShdw blurRad="38100" dist="38100" dir="2700000" algn="tl">
                  <a:srgbClr val="000000">
                    <a:alpha val="43137"/>
                  </a:srgbClr>
                </a:outerShdw>
              </a:effectLst>
              <a:latin typeface="Calibri" pitchFamily="34" charset="0"/>
            </a:endParaRPr>
          </a:p>
        </p:txBody>
      </p:sp>
      <p:sp>
        <p:nvSpPr>
          <p:cNvPr id="2631" name="CasellaDiTesto 2630"/>
          <p:cNvSpPr txBox="1"/>
          <p:nvPr/>
        </p:nvSpPr>
        <p:spPr>
          <a:xfrm>
            <a:off x="2333554" y="2702583"/>
            <a:ext cx="760016" cy="400110"/>
          </a:xfrm>
          <a:prstGeom prst="rect">
            <a:avLst/>
          </a:prstGeom>
          <a:noFill/>
        </p:spPr>
        <p:txBody>
          <a:bodyPr wrap="none" rtlCol="0">
            <a:spAutoFit/>
          </a:bodyPr>
          <a:lstStyle/>
          <a:p>
            <a:r>
              <a:rPr lang="it-IT" sz="2000" b="1" dirty="0" smtClean="0">
                <a:latin typeface="Calibri" pitchFamily="34" charset="0"/>
              </a:rPr>
              <a:t>FOZO</a:t>
            </a:r>
            <a:endParaRPr lang="it-IT" sz="2000" b="1" dirty="0">
              <a:latin typeface="Calibri" pitchFamily="34" charset="0"/>
            </a:endParaRPr>
          </a:p>
        </p:txBody>
      </p:sp>
      <p:sp>
        <p:nvSpPr>
          <p:cNvPr id="2646" name="CasellaDiTesto 2645"/>
          <p:cNvSpPr txBox="1"/>
          <p:nvPr/>
        </p:nvSpPr>
        <p:spPr>
          <a:xfrm>
            <a:off x="3153102" y="933771"/>
            <a:ext cx="1297737" cy="954107"/>
          </a:xfrm>
          <a:prstGeom prst="rect">
            <a:avLst/>
          </a:prstGeom>
          <a:noFill/>
        </p:spPr>
        <p:txBody>
          <a:bodyPr wrap="square" rtlCol="0">
            <a:spAutoFit/>
          </a:bodyPr>
          <a:lstStyle/>
          <a:p>
            <a:pPr algn="ctr"/>
            <a:r>
              <a:rPr lang="it-IT" sz="2800" b="1" dirty="0" err="1" smtClean="0">
                <a:solidFill>
                  <a:schemeClr val="tx1"/>
                </a:solidFill>
                <a:latin typeface="Calibri" pitchFamily="34" charset="0"/>
              </a:rPr>
              <a:t>FOcal</a:t>
            </a:r>
            <a:r>
              <a:rPr lang="it-IT" sz="2800" b="1" dirty="0" smtClean="0">
                <a:solidFill>
                  <a:schemeClr val="tx1"/>
                </a:solidFill>
                <a:latin typeface="Calibri" pitchFamily="34" charset="0"/>
              </a:rPr>
              <a:t> </a:t>
            </a:r>
            <a:r>
              <a:rPr lang="it-IT" sz="2800" b="1" dirty="0" err="1" smtClean="0">
                <a:solidFill>
                  <a:schemeClr val="tx1"/>
                </a:solidFill>
                <a:latin typeface="Calibri" pitchFamily="34" charset="0"/>
              </a:rPr>
              <a:t>ZOne</a:t>
            </a:r>
            <a:endParaRPr lang="it-IT" sz="2800" b="1" dirty="0">
              <a:solidFill>
                <a:schemeClr val="tx1"/>
              </a:solidFill>
              <a:latin typeface="Calibri" pitchFamily="34" charset="0"/>
            </a:endParaRPr>
          </a:p>
        </p:txBody>
      </p:sp>
      <p:sp>
        <p:nvSpPr>
          <p:cNvPr id="2645" name="CasellaDiTesto 2644"/>
          <p:cNvSpPr txBox="1"/>
          <p:nvPr/>
        </p:nvSpPr>
        <p:spPr>
          <a:xfrm>
            <a:off x="1511819" y="4320947"/>
            <a:ext cx="929958" cy="369332"/>
          </a:xfrm>
          <a:prstGeom prst="rect">
            <a:avLst/>
          </a:prstGeom>
          <a:noFill/>
        </p:spPr>
        <p:txBody>
          <a:bodyPr wrap="square" rtlCol="0">
            <a:spAutoFit/>
          </a:bodyPr>
          <a:lstStyle/>
          <a:p>
            <a:pPr algn="ctr"/>
            <a:r>
              <a:rPr lang="en-GB" b="1" i="1" dirty="0" smtClean="0">
                <a:solidFill>
                  <a:schemeClr val="tx1"/>
                </a:solidFill>
                <a:latin typeface="Calibri" pitchFamily="34" charset="0"/>
              </a:rPr>
              <a:t>ChUR</a:t>
            </a:r>
            <a:endParaRPr lang="en-GB" b="1" i="1" dirty="0">
              <a:solidFill>
                <a:schemeClr val="tx1"/>
              </a:solidFill>
              <a:latin typeface="Calibri" pitchFamily="34" charset="0"/>
            </a:endParaRPr>
          </a:p>
        </p:txBody>
      </p:sp>
      <p:sp>
        <p:nvSpPr>
          <p:cNvPr id="2648" name="Stella a 5 punte 2647"/>
          <p:cNvSpPr/>
          <p:nvPr/>
        </p:nvSpPr>
        <p:spPr>
          <a:xfrm>
            <a:off x="4236720" y="4204167"/>
            <a:ext cx="360000" cy="360000"/>
          </a:xfrm>
          <a:prstGeom prst="star5">
            <a:avLst/>
          </a:prstGeom>
          <a:solidFill>
            <a:schemeClr val="tx1"/>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41" name="CasellaDiTesto 2640"/>
          <p:cNvSpPr txBox="1"/>
          <p:nvPr/>
        </p:nvSpPr>
        <p:spPr>
          <a:xfrm>
            <a:off x="1387963" y="3765369"/>
            <a:ext cx="1778036" cy="646331"/>
          </a:xfrm>
          <a:prstGeom prst="rect">
            <a:avLst/>
          </a:prstGeom>
          <a:noFill/>
        </p:spPr>
        <p:txBody>
          <a:bodyPr wrap="square" rtlCol="0">
            <a:spAutoFit/>
          </a:bodyPr>
          <a:lstStyle/>
          <a:p>
            <a:r>
              <a:rPr lang="en-GB" sz="1800" b="1" i="1" dirty="0" smtClean="0">
                <a:solidFill>
                  <a:schemeClr val="tx1"/>
                </a:solidFill>
                <a:latin typeface="Calibri" pitchFamily="34" charset="0"/>
              </a:rPr>
              <a:t>St. Helena,</a:t>
            </a:r>
          </a:p>
          <a:p>
            <a:r>
              <a:rPr lang="en-GB" sz="1800" b="1" i="1" dirty="0" smtClean="0">
                <a:solidFill>
                  <a:schemeClr val="tx1"/>
                </a:solidFill>
                <a:latin typeface="Calibri" pitchFamily="34" charset="0"/>
              </a:rPr>
              <a:t>Cook-Austral</a:t>
            </a:r>
            <a:endParaRPr lang="en-GB" sz="1800" b="1" i="1" dirty="0">
              <a:solidFill>
                <a:schemeClr val="tx1"/>
              </a:solidFill>
              <a:latin typeface="Calibri" pitchFamily="34" charset="0"/>
            </a:endParaRPr>
          </a:p>
        </p:txBody>
      </p:sp>
      <p:sp>
        <p:nvSpPr>
          <p:cNvPr id="2643" name="CasellaDiTesto 2642"/>
          <p:cNvSpPr txBox="1"/>
          <p:nvPr/>
        </p:nvSpPr>
        <p:spPr>
          <a:xfrm>
            <a:off x="2034953" y="841247"/>
            <a:ext cx="1250066" cy="369332"/>
          </a:xfrm>
          <a:prstGeom prst="rect">
            <a:avLst/>
          </a:prstGeom>
          <a:noFill/>
        </p:spPr>
        <p:txBody>
          <a:bodyPr wrap="square" rtlCol="0">
            <a:spAutoFit/>
          </a:bodyPr>
          <a:lstStyle/>
          <a:p>
            <a:r>
              <a:rPr lang="en-GB" sz="1800" b="1" i="1" dirty="0" smtClean="0">
                <a:solidFill>
                  <a:schemeClr val="tx1"/>
                </a:solidFill>
                <a:latin typeface="Calibri" pitchFamily="34" charset="0"/>
              </a:rPr>
              <a:t>Madeira</a:t>
            </a:r>
            <a:endParaRPr lang="en-GB" sz="1800" b="1" i="1" dirty="0">
              <a:solidFill>
                <a:schemeClr val="tx1"/>
              </a:solidFill>
              <a:latin typeface="Calibri" pitchFamily="34" charset="0"/>
            </a:endParaRPr>
          </a:p>
        </p:txBody>
      </p:sp>
      <p:sp>
        <p:nvSpPr>
          <p:cNvPr id="2644" name="CasellaDiTesto 2643"/>
          <p:cNvSpPr txBox="1"/>
          <p:nvPr/>
        </p:nvSpPr>
        <p:spPr>
          <a:xfrm rot="16200000">
            <a:off x="4185367" y="1732748"/>
            <a:ext cx="835682" cy="369332"/>
          </a:xfrm>
          <a:prstGeom prst="rect">
            <a:avLst/>
          </a:prstGeom>
          <a:noFill/>
        </p:spPr>
        <p:txBody>
          <a:bodyPr wrap="square" rtlCol="0">
            <a:spAutoFit/>
          </a:bodyPr>
          <a:lstStyle/>
          <a:p>
            <a:pPr algn="ctr"/>
            <a:r>
              <a:rPr lang="en-GB" b="1" i="1" dirty="0" smtClean="0">
                <a:solidFill>
                  <a:schemeClr val="tx1"/>
                </a:solidFill>
                <a:latin typeface="Calibri" pitchFamily="34" charset="0"/>
              </a:rPr>
              <a:t>BSE</a:t>
            </a:r>
            <a:endParaRPr lang="en-GB" b="1" i="1" dirty="0">
              <a:solidFill>
                <a:schemeClr val="tx1"/>
              </a:solidFill>
              <a:latin typeface="Calibri" pitchFamily="34" charset="0"/>
            </a:endParaRPr>
          </a:p>
        </p:txBody>
      </p:sp>
      <p:sp>
        <p:nvSpPr>
          <p:cNvPr id="2649" name="CasellaDiTesto 2648"/>
          <p:cNvSpPr txBox="1"/>
          <p:nvPr/>
        </p:nvSpPr>
        <p:spPr>
          <a:xfrm>
            <a:off x="5700661" y="5673993"/>
            <a:ext cx="2319402" cy="369332"/>
          </a:xfrm>
          <a:prstGeom prst="rect">
            <a:avLst/>
          </a:prstGeom>
          <a:noFill/>
        </p:spPr>
        <p:txBody>
          <a:bodyPr wrap="square" rtlCol="0">
            <a:spAutoFit/>
          </a:bodyPr>
          <a:lstStyle/>
          <a:p>
            <a:pPr algn="ctr"/>
            <a:r>
              <a:rPr lang="en-GB" sz="1800" b="1" i="1" dirty="0" smtClean="0">
                <a:solidFill>
                  <a:schemeClr val="tx1"/>
                </a:solidFill>
                <a:latin typeface="Calibri" pitchFamily="34" charset="0"/>
              </a:rPr>
              <a:t>Pitcairn, Walvis Ridge</a:t>
            </a:r>
            <a:endParaRPr lang="en-GB" sz="1800" b="1" i="1" dirty="0">
              <a:solidFill>
                <a:schemeClr val="tx1"/>
              </a:solidFill>
              <a:latin typeface="Calibri" pitchFamily="34" charset="0"/>
            </a:endParaRPr>
          </a:p>
        </p:txBody>
      </p:sp>
      <p:sp>
        <p:nvSpPr>
          <p:cNvPr id="2650" name="CasellaDiTesto 2649"/>
          <p:cNvSpPr txBox="1"/>
          <p:nvPr/>
        </p:nvSpPr>
        <p:spPr>
          <a:xfrm>
            <a:off x="6747641" y="3350873"/>
            <a:ext cx="1801580" cy="646331"/>
          </a:xfrm>
          <a:prstGeom prst="rect">
            <a:avLst/>
          </a:prstGeom>
          <a:noFill/>
        </p:spPr>
        <p:txBody>
          <a:bodyPr wrap="square" rtlCol="0">
            <a:spAutoFit/>
          </a:bodyPr>
          <a:lstStyle/>
          <a:p>
            <a:pPr algn="r"/>
            <a:r>
              <a:rPr lang="en-GB" sz="1800" b="1" i="1" dirty="0" smtClean="0">
                <a:solidFill>
                  <a:schemeClr val="tx1"/>
                </a:solidFill>
                <a:latin typeface="Calibri" pitchFamily="34" charset="0"/>
              </a:rPr>
              <a:t>Samoa, </a:t>
            </a:r>
          </a:p>
          <a:p>
            <a:pPr algn="r"/>
            <a:r>
              <a:rPr lang="en-GB" sz="1800" b="1" i="1" dirty="0" smtClean="0">
                <a:solidFill>
                  <a:schemeClr val="tx1"/>
                </a:solidFill>
                <a:latin typeface="Calibri" pitchFamily="34" charset="0"/>
              </a:rPr>
              <a:t>Society Islands</a:t>
            </a:r>
            <a:endParaRPr lang="en-GB" sz="1800" b="1" i="1" dirty="0">
              <a:solidFill>
                <a:schemeClr val="tx1"/>
              </a:solidFill>
              <a:latin typeface="Calibri" pitchFamily="34" charset="0"/>
            </a:endParaRPr>
          </a:p>
        </p:txBody>
      </p:sp>
      <p:sp>
        <p:nvSpPr>
          <p:cNvPr id="2639" name="Ovale 2638"/>
          <p:cNvSpPr/>
          <p:nvPr/>
        </p:nvSpPr>
        <p:spPr>
          <a:xfrm>
            <a:off x="726502" y="392135"/>
            <a:ext cx="1400290" cy="1137920"/>
          </a:xfrm>
          <a:prstGeom prst="ellipse">
            <a:avLst/>
          </a:prstGeom>
          <a:solidFill>
            <a:srgbClr val="00FFFF"/>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solidFill>
                  <a:schemeClr val="tx2">
                    <a:lumMod val="85000"/>
                    <a:lumOff val="15000"/>
                  </a:schemeClr>
                </a:solidFill>
                <a:effectLst>
                  <a:outerShdw blurRad="38100" dist="38100" dir="2700000" algn="tl">
                    <a:srgbClr val="000000">
                      <a:alpha val="43137"/>
                    </a:srgbClr>
                  </a:outerShdw>
                </a:effectLst>
                <a:latin typeface="Calibri" pitchFamily="34" charset="0"/>
              </a:rPr>
              <a:t>DMM</a:t>
            </a:r>
            <a:endParaRPr lang="it-IT" sz="2400" dirty="0">
              <a:solidFill>
                <a:schemeClr val="tx2">
                  <a:lumMod val="85000"/>
                  <a:lumOff val="15000"/>
                </a:schemeClr>
              </a:solidFill>
              <a:effectLst>
                <a:outerShdw blurRad="38100" dist="38100" dir="2700000" algn="tl">
                  <a:srgbClr val="000000">
                    <a:alpha val="43137"/>
                  </a:srgbClr>
                </a:outerShdw>
              </a:effectLst>
              <a:latin typeface="Calibri" pitchFamily="34"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14"/>
                                        </p:tgtEl>
                                        <p:attrNameLst>
                                          <p:attrName>style.visibility</p:attrName>
                                        </p:attrNameLst>
                                      </p:cBhvr>
                                      <p:to>
                                        <p:strVal val="visible"/>
                                      </p:to>
                                    </p:set>
                                    <p:animEffect transition="in" filter="fade">
                                      <p:cBhvr>
                                        <p:cTn id="7" dur="1000"/>
                                        <p:tgtEl>
                                          <p:spTgt spid="2614"/>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2000"/>
                                        <p:tgtEl>
                                          <p:spTgt spid="5"/>
                                        </p:tgtEl>
                                      </p:cBhvr>
                                    </p:animEffect>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618"/>
                                        </p:tgtEl>
                                        <p:attrNameLst>
                                          <p:attrName>style.visibility</p:attrName>
                                        </p:attrNameLst>
                                      </p:cBhvr>
                                      <p:to>
                                        <p:strVal val="visible"/>
                                      </p:to>
                                    </p:set>
                                    <p:animEffect transition="in" filter="fade">
                                      <p:cBhvr>
                                        <p:cTn id="28" dur="500"/>
                                        <p:tgtEl>
                                          <p:spTgt spid="2618"/>
                                        </p:tgtEl>
                                      </p:cBhvr>
                                    </p:animEffec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2637"/>
                                        </p:tgtEl>
                                        <p:attrNameLst>
                                          <p:attrName>style.visibility</p:attrName>
                                        </p:attrNameLst>
                                      </p:cBhvr>
                                      <p:to>
                                        <p:strVal val="visible"/>
                                      </p:to>
                                    </p:set>
                                    <p:animEffect transition="in" filter="wipe(up)">
                                      <p:cBhvr>
                                        <p:cTn id="37" dur="500"/>
                                        <p:tgtEl>
                                          <p:spTgt spid="2637"/>
                                        </p:tgtEl>
                                      </p:cBhvr>
                                    </p:animEffect>
                                  </p:childTnLst>
                                </p:cTn>
                              </p:par>
                            </p:childTnLst>
                          </p:cTn>
                        </p:par>
                        <p:par>
                          <p:cTn id="38" fill="hold">
                            <p:stCondLst>
                              <p:cond delay="500"/>
                            </p:stCondLst>
                            <p:childTnLst>
                              <p:par>
                                <p:cTn id="39" presetID="22" presetClass="entr" presetSubtype="1" fill="hold" nodeType="afterEffect">
                                  <p:stCondLst>
                                    <p:cond delay="0"/>
                                  </p:stCondLst>
                                  <p:childTnLst>
                                    <p:set>
                                      <p:cBhvr>
                                        <p:cTn id="40" dur="1" fill="hold">
                                          <p:stCondLst>
                                            <p:cond delay="0"/>
                                          </p:stCondLst>
                                        </p:cTn>
                                        <p:tgtEl>
                                          <p:spTgt spid="2638"/>
                                        </p:tgtEl>
                                        <p:attrNameLst>
                                          <p:attrName>style.visibility</p:attrName>
                                        </p:attrNameLst>
                                      </p:cBhvr>
                                      <p:to>
                                        <p:strVal val="visible"/>
                                      </p:to>
                                    </p:set>
                                    <p:animEffect transition="in" filter="wipe(up)">
                                      <p:cBhvr>
                                        <p:cTn id="41" dur="500"/>
                                        <p:tgtEl>
                                          <p:spTgt spid="2638"/>
                                        </p:tgtEl>
                                      </p:cBhvr>
                                    </p:animEffect>
                                  </p:childTnLst>
                                </p:cTn>
                              </p:par>
                            </p:childTnLst>
                          </p:cTn>
                        </p:par>
                        <p:par>
                          <p:cTn id="42" fill="hold">
                            <p:stCondLst>
                              <p:cond delay="1000"/>
                            </p:stCondLst>
                            <p:childTnLst>
                              <p:par>
                                <p:cTn id="43" presetID="22" presetClass="entr" presetSubtype="8" fill="hold" nodeType="afterEffect">
                                  <p:stCondLst>
                                    <p:cond delay="0"/>
                                  </p:stCondLst>
                                  <p:childTnLst>
                                    <p:set>
                                      <p:cBhvr>
                                        <p:cTn id="44" dur="1" fill="hold">
                                          <p:stCondLst>
                                            <p:cond delay="0"/>
                                          </p:stCondLst>
                                        </p:cTn>
                                        <p:tgtEl>
                                          <p:spTgt spid="2640"/>
                                        </p:tgtEl>
                                        <p:attrNameLst>
                                          <p:attrName>style.visibility</p:attrName>
                                        </p:attrNameLst>
                                      </p:cBhvr>
                                      <p:to>
                                        <p:strVal val="visible"/>
                                      </p:to>
                                    </p:set>
                                    <p:animEffect transition="in" filter="wipe(left)">
                                      <p:cBhvr>
                                        <p:cTn id="45" dur="500"/>
                                        <p:tgtEl>
                                          <p:spTgt spid="2640"/>
                                        </p:tgtEl>
                                      </p:cBhvr>
                                    </p:animEffect>
                                  </p:childTnLst>
                                </p:cTn>
                              </p:par>
                            </p:childTnLst>
                          </p:cTn>
                        </p:par>
                        <p:par>
                          <p:cTn id="46" fill="hold">
                            <p:stCondLst>
                              <p:cond delay="1500"/>
                            </p:stCondLst>
                            <p:childTnLst>
                              <p:par>
                                <p:cTn id="47" presetID="22" presetClass="entr" presetSubtype="4" fill="hold" nodeType="afterEffect">
                                  <p:stCondLst>
                                    <p:cond delay="0"/>
                                  </p:stCondLst>
                                  <p:childTnLst>
                                    <p:set>
                                      <p:cBhvr>
                                        <p:cTn id="48" dur="1" fill="hold">
                                          <p:stCondLst>
                                            <p:cond delay="0"/>
                                          </p:stCondLst>
                                        </p:cTn>
                                        <p:tgtEl>
                                          <p:spTgt spid="2642"/>
                                        </p:tgtEl>
                                        <p:attrNameLst>
                                          <p:attrName>style.visibility</p:attrName>
                                        </p:attrNameLst>
                                      </p:cBhvr>
                                      <p:to>
                                        <p:strVal val="visible"/>
                                      </p:to>
                                    </p:set>
                                    <p:animEffect transition="in" filter="wipe(down)">
                                      <p:cBhvr>
                                        <p:cTn id="49" dur="500"/>
                                        <p:tgtEl>
                                          <p:spTgt spid="2642"/>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2630"/>
                                        </p:tgtEl>
                                        <p:attrNameLst>
                                          <p:attrName>style.visibility</p:attrName>
                                        </p:attrNameLst>
                                      </p:cBhvr>
                                      <p:to>
                                        <p:strVal val="visible"/>
                                      </p:to>
                                    </p:set>
                                    <p:animEffect transition="in" filter="fade">
                                      <p:cBhvr>
                                        <p:cTn id="54" dur="500"/>
                                        <p:tgtEl>
                                          <p:spTgt spid="26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631"/>
                                        </p:tgtEl>
                                        <p:attrNameLst>
                                          <p:attrName>style.visibility</p:attrName>
                                        </p:attrNameLst>
                                      </p:cBhvr>
                                      <p:to>
                                        <p:strVal val="visible"/>
                                      </p:to>
                                    </p:set>
                                    <p:animEffect transition="in" filter="fade">
                                      <p:cBhvr>
                                        <p:cTn id="57" dur="500"/>
                                        <p:tgtEl>
                                          <p:spTgt spid="2631"/>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2646"/>
                                        </p:tgtEl>
                                        <p:attrNameLst>
                                          <p:attrName>style.visibility</p:attrName>
                                        </p:attrNameLst>
                                      </p:cBhvr>
                                      <p:to>
                                        <p:strVal val="visible"/>
                                      </p:to>
                                    </p:set>
                                    <p:animEffect transition="in" filter="fade">
                                      <p:cBhvr>
                                        <p:cTn id="61" dur="500"/>
                                        <p:tgtEl>
                                          <p:spTgt spid="2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4" grpId="0" animBg="1"/>
      <p:bldP spid="2630" grpId="0" animBg="1"/>
      <p:bldP spid="2631" grpId="0"/>
      <p:bldP spid="264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20" name="Picture 4"/>
          <p:cNvPicPr>
            <a:picLocks noChangeAspect="1" noChangeArrowheads="1"/>
          </p:cNvPicPr>
          <p:nvPr/>
        </p:nvPicPr>
        <p:blipFill>
          <a:blip r:embed="rId4" cstate="print"/>
          <a:srcRect l="1196" t="1147" r="1086" b="1074"/>
          <a:stretch>
            <a:fillRect/>
          </a:stretch>
        </p:blipFill>
        <p:spPr bwMode="auto">
          <a:xfrm>
            <a:off x="107504" y="651007"/>
            <a:ext cx="8784976" cy="6192688"/>
          </a:xfrm>
          <a:prstGeom prst="rect">
            <a:avLst/>
          </a:prstGeom>
          <a:noFill/>
          <a:ln w="9525">
            <a:noFill/>
            <a:miter lim="800000"/>
            <a:headEnd/>
            <a:tailEnd/>
          </a:ln>
          <a:effectLst/>
        </p:spPr>
      </p:pic>
      <p:sp>
        <p:nvSpPr>
          <p:cNvPr id="2614" name="Rettangolo 2613"/>
          <p:cNvSpPr/>
          <p:nvPr/>
        </p:nvSpPr>
        <p:spPr>
          <a:xfrm>
            <a:off x="1444625" y="851875"/>
            <a:ext cx="7123113" cy="5105400"/>
          </a:xfrm>
          <a:prstGeom prst="rect">
            <a:avLst/>
          </a:prstGeom>
          <a:solidFill>
            <a:srgbClr val="FFFFFF">
              <a:alpha val="40000"/>
            </a:srgb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cxnSp>
        <p:nvCxnSpPr>
          <p:cNvPr id="2640" name="Connettore 1 2639"/>
          <p:cNvCxnSpPr/>
          <p:nvPr/>
        </p:nvCxnSpPr>
        <p:spPr>
          <a:xfrm flipV="1">
            <a:off x="5130800" y="4649175"/>
            <a:ext cx="3190240" cy="142240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25" name="Connettore 1 2624"/>
          <p:cNvCxnSpPr/>
          <p:nvPr/>
        </p:nvCxnSpPr>
        <p:spPr>
          <a:xfrm flipH="1" flipV="1">
            <a:off x="4429760" y="851875"/>
            <a:ext cx="0" cy="510540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2627" name="Connettore 1 2626"/>
          <p:cNvCxnSpPr/>
          <p:nvPr/>
        </p:nvCxnSpPr>
        <p:spPr>
          <a:xfrm flipH="1">
            <a:off x="1444625" y="4385015"/>
            <a:ext cx="7123113" cy="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2" name="Gruppo 7"/>
          <p:cNvGrpSpPr/>
          <p:nvPr/>
        </p:nvGrpSpPr>
        <p:grpSpPr>
          <a:xfrm>
            <a:off x="1479550" y="1169375"/>
            <a:ext cx="4665663" cy="4591050"/>
            <a:chOff x="1479550" y="635000"/>
            <a:chExt cx="4665663" cy="4591050"/>
          </a:xfrm>
        </p:grpSpPr>
        <p:grpSp>
          <p:nvGrpSpPr>
            <p:cNvPr id="3" name="Group 407"/>
            <p:cNvGrpSpPr>
              <a:grpSpLocks/>
            </p:cNvGrpSpPr>
            <p:nvPr/>
          </p:nvGrpSpPr>
          <p:grpSpPr bwMode="auto">
            <a:xfrm>
              <a:off x="1887538" y="933450"/>
              <a:ext cx="2192338" cy="2781300"/>
              <a:chOff x="1189" y="588"/>
              <a:chExt cx="1381" cy="1752"/>
            </a:xfrm>
          </p:grpSpPr>
          <p:sp>
            <p:nvSpPr>
              <p:cNvPr id="929" name="Freeform 207"/>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0" name="Freeform 208"/>
              <p:cNvSpPr>
                <a:spLocks/>
              </p:cNvSpPr>
              <p:nvPr/>
            </p:nvSpPr>
            <p:spPr bwMode="auto">
              <a:xfrm>
                <a:off x="1284" y="8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1" name="Freeform 209"/>
              <p:cNvSpPr>
                <a:spLocks noEditPoints="1"/>
              </p:cNvSpPr>
              <p:nvPr/>
            </p:nvSpPr>
            <p:spPr bwMode="auto">
              <a:xfrm>
                <a:off x="1279"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2" name="Freeform 210"/>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3" name="Freeform 211"/>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4" name="Freeform 212"/>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5" name="Freeform 213"/>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6" name="Freeform 214"/>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7" name="Freeform 215"/>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8" name="Freeform 216"/>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9" name="Freeform 217"/>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0" name="Freeform 218"/>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1" name="Freeform 219"/>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2" name="Freeform 220"/>
              <p:cNvSpPr>
                <a:spLocks/>
              </p:cNvSpPr>
              <p:nvPr/>
            </p:nvSpPr>
            <p:spPr bwMode="auto">
              <a:xfrm>
                <a:off x="1305"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3" name="Freeform 221"/>
              <p:cNvSpPr>
                <a:spLocks noEditPoints="1"/>
              </p:cNvSpPr>
              <p:nvPr/>
            </p:nvSpPr>
            <p:spPr bwMode="auto">
              <a:xfrm>
                <a:off x="1300" y="101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4" name="Freeform 222"/>
              <p:cNvSpPr>
                <a:spLocks/>
              </p:cNvSpPr>
              <p:nvPr/>
            </p:nvSpPr>
            <p:spPr bwMode="auto">
              <a:xfrm>
                <a:off x="1512"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5" name="Freeform 223"/>
              <p:cNvSpPr>
                <a:spLocks noEditPoints="1"/>
              </p:cNvSpPr>
              <p:nvPr/>
            </p:nvSpPr>
            <p:spPr bwMode="auto">
              <a:xfrm>
                <a:off x="1507" y="108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6" name="Freeform 224"/>
              <p:cNvSpPr>
                <a:spLocks/>
              </p:cNvSpPr>
              <p:nvPr/>
            </p:nvSpPr>
            <p:spPr bwMode="auto">
              <a:xfrm>
                <a:off x="1339" y="9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7" name="Freeform 225"/>
              <p:cNvSpPr>
                <a:spLocks noEditPoints="1"/>
              </p:cNvSpPr>
              <p:nvPr/>
            </p:nvSpPr>
            <p:spPr bwMode="auto">
              <a:xfrm>
                <a:off x="1334" y="9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8" name="Freeform 226"/>
              <p:cNvSpPr>
                <a:spLocks/>
              </p:cNvSpPr>
              <p:nvPr/>
            </p:nvSpPr>
            <p:spPr bwMode="auto">
              <a:xfrm>
                <a:off x="1314"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9" name="Freeform 227"/>
              <p:cNvSpPr>
                <a:spLocks noEditPoints="1"/>
              </p:cNvSpPr>
              <p:nvPr/>
            </p:nvSpPr>
            <p:spPr bwMode="auto">
              <a:xfrm>
                <a:off x="1309"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0" name="Freeform 228"/>
              <p:cNvSpPr>
                <a:spLocks/>
              </p:cNvSpPr>
              <p:nvPr/>
            </p:nvSpPr>
            <p:spPr bwMode="auto">
              <a:xfrm>
                <a:off x="1788" y="12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1" name="Freeform 229"/>
              <p:cNvSpPr>
                <a:spLocks noEditPoints="1"/>
              </p:cNvSpPr>
              <p:nvPr/>
            </p:nvSpPr>
            <p:spPr bwMode="auto">
              <a:xfrm>
                <a:off x="1783" y="12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2" name="Freeform 230"/>
              <p:cNvSpPr>
                <a:spLocks/>
              </p:cNvSpPr>
              <p:nvPr/>
            </p:nvSpPr>
            <p:spPr bwMode="auto">
              <a:xfrm>
                <a:off x="1599" y="11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3" name="Freeform 231"/>
              <p:cNvSpPr>
                <a:spLocks noEditPoints="1"/>
              </p:cNvSpPr>
              <p:nvPr/>
            </p:nvSpPr>
            <p:spPr bwMode="auto">
              <a:xfrm>
                <a:off x="1594"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4" name="Freeform 232"/>
              <p:cNvSpPr>
                <a:spLocks/>
              </p:cNvSpPr>
              <p:nvPr/>
            </p:nvSpPr>
            <p:spPr bwMode="auto">
              <a:xfrm>
                <a:off x="1732" y="13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5" name="Freeform 233"/>
              <p:cNvSpPr>
                <a:spLocks noEditPoints="1"/>
              </p:cNvSpPr>
              <p:nvPr/>
            </p:nvSpPr>
            <p:spPr bwMode="auto">
              <a:xfrm>
                <a:off x="1727" y="13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6" name="Freeform 234"/>
              <p:cNvSpPr>
                <a:spLocks/>
              </p:cNvSpPr>
              <p:nvPr/>
            </p:nvSpPr>
            <p:spPr bwMode="auto">
              <a:xfrm>
                <a:off x="1788"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7" name="Freeform 235"/>
              <p:cNvSpPr>
                <a:spLocks noEditPoints="1"/>
              </p:cNvSpPr>
              <p:nvPr/>
            </p:nvSpPr>
            <p:spPr bwMode="auto">
              <a:xfrm>
                <a:off x="1783" y="11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8" name="Freeform 236"/>
              <p:cNvSpPr>
                <a:spLocks/>
              </p:cNvSpPr>
              <p:nvPr/>
            </p:nvSpPr>
            <p:spPr bwMode="auto">
              <a:xfrm>
                <a:off x="1703" y="101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9" name="Freeform 237"/>
              <p:cNvSpPr>
                <a:spLocks noEditPoints="1"/>
              </p:cNvSpPr>
              <p:nvPr/>
            </p:nvSpPr>
            <p:spPr bwMode="auto">
              <a:xfrm>
                <a:off x="1699" y="10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0" name="Freeform 238"/>
              <p:cNvSpPr>
                <a:spLocks/>
              </p:cNvSpPr>
              <p:nvPr/>
            </p:nvSpPr>
            <p:spPr bwMode="auto">
              <a:xfrm>
                <a:off x="1618" y="9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1" name="Freeform 239"/>
              <p:cNvSpPr>
                <a:spLocks noEditPoints="1"/>
              </p:cNvSpPr>
              <p:nvPr/>
            </p:nvSpPr>
            <p:spPr bwMode="auto">
              <a:xfrm>
                <a:off x="1613" y="9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2" name="Freeform 240"/>
              <p:cNvSpPr>
                <a:spLocks/>
              </p:cNvSpPr>
              <p:nvPr/>
            </p:nvSpPr>
            <p:spPr bwMode="auto">
              <a:xfrm>
                <a:off x="1882" y="13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3" name="Freeform 241"/>
              <p:cNvSpPr>
                <a:spLocks noEditPoints="1"/>
              </p:cNvSpPr>
              <p:nvPr/>
            </p:nvSpPr>
            <p:spPr bwMode="auto">
              <a:xfrm>
                <a:off x="1877" y="13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4" name="Freeform 242"/>
              <p:cNvSpPr>
                <a:spLocks/>
              </p:cNvSpPr>
              <p:nvPr/>
            </p:nvSpPr>
            <p:spPr bwMode="auto">
              <a:xfrm>
                <a:off x="1928" y="14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5" name="Freeform 243"/>
              <p:cNvSpPr>
                <a:spLocks noEditPoints="1"/>
              </p:cNvSpPr>
              <p:nvPr/>
            </p:nvSpPr>
            <p:spPr bwMode="auto">
              <a:xfrm>
                <a:off x="1923" y="14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6" name="Freeform 244"/>
              <p:cNvSpPr>
                <a:spLocks/>
              </p:cNvSpPr>
              <p:nvPr/>
            </p:nvSpPr>
            <p:spPr bwMode="auto">
              <a:xfrm>
                <a:off x="1626"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7" name="Freeform 245"/>
              <p:cNvSpPr>
                <a:spLocks noEditPoints="1"/>
              </p:cNvSpPr>
              <p:nvPr/>
            </p:nvSpPr>
            <p:spPr bwMode="auto">
              <a:xfrm>
                <a:off x="1621"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8" name="Freeform 246"/>
              <p:cNvSpPr>
                <a:spLocks/>
              </p:cNvSpPr>
              <p:nvPr/>
            </p:nvSpPr>
            <p:spPr bwMode="auto">
              <a:xfrm>
                <a:off x="1626"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9" name="Freeform 247"/>
              <p:cNvSpPr>
                <a:spLocks noEditPoints="1"/>
              </p:cNvSpPr>
              <p:nvPr/>
            </p:nvSpPr>
            <p:spPr bwMode="auto">
              <a:xfrm>
                <a:off x="1621" y="9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0" name="Freeform 248"/>
              <p:cNvSpPr>
                <a:spLocks/>
              </p:cNvSpPr>
              <p:nvPr/>
            </p:nvSpPr>
            <p:spPr bwMode="auto">
              <a:xfrm>
                <a:off x="1667"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1" name="Freeform 249"/>
              <p:cNvSpPr>
                <a:spLocks noEditPoints="1"/>
              </p:cNvSpPr>
              <p:nvPr/>
            </p:nvSpPr>
            <p:spPr bwMode="auto">
              <a:xfrm>
                <a:off x="1662" y="10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2" name="Freeform 250"/>
              <p:cNvSpPr>
                <a:spLocks/>
              </p:cNvSpPr>
              <p:nvPr/>
            </p:nvSpPr>
            <p:spPr bwMode="auto">
              <a:xfrm>
                <a:off x="174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3" name="Freeform 251"/>
              <p:cNvSpPr>
                <a:spLocks noEditPoints="1"/>
              </p:cNvSpPr>
              <p:nvPr/>
            </p:nvSpPr>
            <p:spPr bwMode="auto">
              <a:xfrm>
                <a:off x="1741" y="10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4" name="Freeform 252"/>
              <p:cNvSpPr>
                <a:spLocks/>
              </p:cNvSpPr>
              <p:nvPr/>
            </p:nvSpPr>
            <p:spPr bwMode="auto">
              <a:xfrm>
                <a:off x="1613" y="8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5" name="Freeform 253"/>
              <p:cNvSpPr>
                <a:spLocks noEditPoints="1"/>
              </p:cNvSpPr>
              <p:nvPr/>
            </p:nvSpPr>
            <p:spPr bwMode="auto">
              <a:xfrm>
                <a:off x="1608" y="858"/>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6" name="Freeform 254"/>
              <p:cNvSpPr>
                <a:spLocks/>
              </p:cNvSpPr>
              <p:nvPr/>
            </p:nvSpPr>
            <p:spPr bwMode="auto">
              <a:xfrm>
                <a:off x="1826" y="9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7" name="Freeform 255"/>
              <p:cNvSpPr>
                <a:spLocks noEditPoints="1"/>
              </p:cNvSpPr>
              <p:nvPr/>
            </p:nvSpPr>
            <p:spPr bwMode="auto">
              <a:xfrm>
                <a:off x="1821" y="97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8" name="Freeform 256"/>
              <p:cNvSpPr>
                <a:spLocks/>
              </p:cNvSpPr>
              <p:nvPr/>
            </p:nvSpPr>
            <p:spPr bwMode="auto">
              <a:xfrm>
                <a:off x="1806" y="13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9" name="Freeform 257"/>
              <p:cNvSpPr>
                <a:spLocks noEditPoints="1"/>
              </p:cNvSpPr>
              <p:nvPr/>
            </p:nvSpPr>
            <p:spPr bwMode="auto">
              <a:xfrm>
                <a:off x="1802" y="12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0" name="Freeform 258"/>
              <p:cNvSpPr>
                <a:spLocks/>
              </p:cNvSpPr>
              <p:nvPr/>
            </p:nvSpPr>
            <p:spPr bwMode="auto">
              <a:xfrm>
                <a:off x="1558" y="10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1" name="Freeform 259"/>
              <p:cNvSpPr>
                <a:spLocks noEditPoints="1"/>
              </p:cNvSpPr>
              <p:nvPr/>
            </p:nvSpPr>
            <p:spPr bwMode="auto">
              <a:xfrm>
                <a:off x="1553" y="10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2" name="Freeform 260"/>
              <p:cNvSpPr>
                <a:spLocks/>
              </p:cNvSpPr>
              <p:nvPr/>
            </p:nvSpPr>
            <p:spPr bwMode="auto">
              <a:xfrm>
                <a:off x="1758"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3" name="Freeform 261"/>
              <p:cNvSpPr>
                <a:spLocks noEditPoints="1"/>
              </p:cNvSpPr>
              <p:nvPr/>
            </p:nvSpPr>
            <p:spPr bwMode="auto">
              <a:xfrm>
                <a:off x="1754"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4" name="Freeform 262"/>
              <p:cNvSpPr>
                <a:spLocks/>
              </p:cNvSpPr>
              <p:nvPr/>
            </p:nvSpPr>
            <p:spPr bwMode="auto">
              <a:xfrm>
                <a:off x="1809" y="13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5" name="Freeform 263"/>
              <p:cNvSpPr>
                <a:spLocks noEditPoints="1"/>
              </p:cNvSpPr>
              <p:nvPr/>
            </p:nvSpPr>
            <p:spPr bwMode="auto">
              <a:xfrm>
                <a:off x="1804" y="13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6" name="Freeform 264"/>
              <p:cNvSpPr>
                <a:spLocks/>
              </p:cNvSpPr>
              <p:nvPr/>
            </p:nvSpPr>
            <p:spPr bwMode="auto">
              <a:xfrm>
                <a:off x="1779"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7" name="Freeform 265"/>
              <p:cNvSpPr>
                <a:spLocks noEditPoints="1"/>
              </p:cNvSpPr>
              <p:nvPr/>
            </p:nvSpPr>
            <p:spPr bwMode="auto">
              <a:xfrm>
                <a:off x="1774" y="12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8" name="Freeform 266"/>
              <p:cNvSpPr>
                <a:spLocks/>
              </p:cNvSpPr>
              <p:nvPr/>
            </p:nvSpPr>
            <p:spPr bwMode="auto">
              <a:xfrm>
                <a:off x="1408" y="7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9" name="Freeform 267"/>
              <p:cNvSpPr>
                <a:spLocks noEditPoints="1"/>
              </p:cNvSpPr>
              <p:nvPr/>
            </p:nvSpPr>
            <p:spPr bwMode="auto">
              <a:xfrm>
                <a:off x="1403" y="7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0" name="Freeform 268"/>
              <p:cNvSpPr>
                <a:spLocks/>
              </p:cNvSpPr>
              <p:nvPr/>
            </p:nvSpPr>
            <p:spPr bwMode="auto">
              <a:xfrm>
                <a:off x="2011" y="15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1" name="Freeform 269"/>
              <p:cNvSpPr>
                <a:spLocks noEditPoints="1"/>
              </p:cNvSpPr>
              <p:nvPr/>
            </p:nvSpPr>
            <p:spPr bwMode="auto">
              <a:xfrm>
                <a:off x="2006"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2" name="Freeform 270"/>
              <p:cNvSpPr>
                <a:spLocks/>
              </p:cNvSpPr>
              <p:nvPr/>
            </p:nvSpPr>
            <p:spPr bwMode="auto">
              <a:xfrm>
                <a:off x="187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3" name="Freeform 271"/>
              <p:cNvSpPr>
                <a:spLocks noEditPoints="1"/>
              </p:cNvSpPr>
              <p:nvPr/>
            </p:nvSpPr>
            <p:spPr bwMode="auto">
              <a:xfrm>
                <a:off x="1874"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4" name="Freeform 272"/>
              <p:cNvSpPr>
                <a:spLocks/>
              </p:cNvSpPr>
              <p:nvPr/>
            </p:nvSpPr>
            <p:spPr bwMode="auto">
              <a:xfrm>
                <a:off x="1921" y="14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5" name="Freeform 273"/>
              <p:cNvSpPr>
                <a:spLocks noEditPoints="1"/>
              </p:cNvSpPr>
              <p:nvPr/>
            </p:nvSpPr>
            <p:spPr bwMode="auto">
              <a:xfrm>
                <a:off x="1916" y="14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6" name="Freeform 274"/>
              <p:cNvSpPr>
                <a:spLocks/>
              </p:cNvSpPr>
              <p:nvPr/>
            </p:nvSpPr>
            <p:spPr bwMode="auto">
              <a:xfrm>
                <a:off x="1876" y="14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7" name="Freeform 275"/>
              <p:cNvSpPr>
                <a:spLocks noEditPoints="1"/>
              </p:cNvSpPr>
              <p:nvPr/>
            </p:nvSpPr>
            <p:spPr bwMode="auto">
              <a:xfrm>
                <a:off x="1871" y="147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8" name="Freeform 276"/>
              <p:cNvSpPr>
                <a:spLocks/>
              </p:cNvSpPr>
              <p:nvPr/>
            </p:nvSpPr>
            <p:spPr bwMode="auto">
              <a:xfrm>
                <a:off x="1925" y="142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9" name="Freeform 277"/>
              <p:cNvSpPr>
                <a:spLocks noEditPoints="1"/>
              </p:cNvSpPr>
              <p:nvPr/>
            </p:nvSpPr>
            <p:spPr bwMode="auto">
              <a:xfrm>
                <a:off x="1920" y="14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0" name="Freeform 278"/>
              <p:cNvSpPr>
                <a:spLocks/>
              </p:cNvSpPr>
              <p:nvPr/>
            </p:nvSpPr>
            <p:spPr bwMode="auto">
              <a:xfrm>
                <a:off x="1628" y="9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1" name="Freeform 279"/>
              <p:cNvSpPr>
                <a:spLocks noEditPoints="1"/>
              </p:cNvSpPr>
              <p:nvPr/>
            </p:nvSpPr>
            <p:spPr bwMode="auto">
              <a:xfrm>
                <a:off x="1623" y="9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2" name="Freeform 280"/>
              <p:cNvSpPr>
                <a:spLocks/>
              </p:cNvSpPr>
              <p:nvPr/>
            </p:nvSpPr>
            <p:spPr bwMode="auto">
              <a:xfrm>
                <a:off x="1626"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3" name="Freeform 281"/>
              <p:cNvSpPr>
                <a:spLocks noEditPoints="1"/>
              </p:cNvSpPr>
              <p:nvPr/>
            </p:nvSpPr>
            <p:spPr bwMode="auto">
              <a:xfrm>
                <a:off x="1621"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4" name="Freeform 282"/>
              <p:cNvSpPr>
                <a:spLocks/>
              </p:cNvSpPr>
              <p:nvPr/>
            </p:nvSpPr>
            <p:spPr bwMode="auto">
              <a:xfrm>
                <a:off x="1684" y="10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5" name="Freeform 283"/>
              <p:cNvSpPr>
                <a:spLocks noEditPoints="1"/>
              </p:cNvSpPr>
              <p:nvPr/>
            </p:nvSpPr>
            <p:spPr bwMode="auto">
              <a:xfrm>
                <a:off x="1679" y="10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6" name="Freeform 284"/>
              <p:cNvSpPr>
                <a:spLocks/>
              </p:cNvSpPr>
              <p:nvPr/>
            </p:nvSpPr>
            <p:spPr bwMode="auto">
              <a:xfrm>
                <a:off x="1707"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7" name="Freeform 285"/>
              <p:cNvSpPr>
                <a:spLocks noEditPoints="1"/>
              </p:cNvSpPr>
              <p:nvPr/>
            </p:nvSpPr>
            <p:spPr bwMode="auto">
              <a:xfrm>
                <a:off x="1702" y="106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8" name="Freeform 286"/>
              <p:cNvSpPr>
                <a:spLocks/>
              </p:cNvSpPr>
              <p:nvPr/>
            </p:nvSpPr>
            <p:spPr bwMode="auto">
              <a:xfrm>
                <a:off x="1684"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9" name="Freeform 287"/>
              <p:cNvSpPr>
                <a:spLocks noEditPoints="1"/>
              </p:cNvSpPr>
              <p:nvPr/>
            </p:nvSpPr>
            <p:spPr bwMode="auto">
              <a:xfrm>
                <a:off x="1679" y="11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0" name="Freeform 288"/>
              <p:cNvSpPr>
                <a:spLocks/>
              </p:cNvSpPr>
              <p:nvPr/>
            </p:nvSpPr>
            <p:spPr bwMode="auto">
              <a:xfrm>
                <a:off x="1749" y="11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1" name="Freeform 289"/>
              <p:cNvSpPr>
                <a:spLocks noEditPoints="1"/>
              </p:cNvSpPr>
              <p:nvPr/>
            </p:nvSpPr>
            <p:spPr bwMode="auto">
              <a:xfrm>
                <a:off x="1745" y="11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2" name="Freeform 290"/>
              <p:cNvSpPr>
                <a:spLocks/>
              </p:cNvSpPr>
              <p:nvPr/>
            </p:nvSpPr>
            <p:spPr bwMode="auto">
              <a:xfrm>
                <a:off x="1851" y="14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3" name="Freeform 291"/>
              <p:cNvSpPr>
                <a:spLocks noEditPoints="1"/>
              </p:cNvSpPr>
              <p:nvPr/>
            </p:nvSpPr>
            <p:spPr bwMode="auto">
              <a:xfrm>
                <a:off x="1846" y="14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4" name="Freeform 292"/>
              <p:cNvSpPr>
                <a:spLocks/>
              </p:cNvSpPr>
              <p:nvPr/>
            </p:nvSpPr>
            <p:spPr bwMode="auto">
              <a:xfrm>
                <a:off x="1887"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5" name="Freeform 293"/>
              <p:cNvSpPr>
                <a:spLocks noEditPoints="1"/>
              </p:cNvSpPr>
              <p:nvPr/>
            </p:nvSpPr>
            <p:spPr bwMode="auto">
              <a:xfrm>
                <a:off x="1882"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6" name="Freeform 294"/>
              <p:cNvSpPr>
                <a:spLocks/>
              </p:cNvSpPr>
              <p:nvPr/>
            </p:nvSpPr>
            <p:spPr bwMode="auto">
              <a:xfrm>
                <a:off x="1735" y="12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7" name="Freeform 295"/>
              <p:cNvSpPr>
                <a:spLocks noEditPoints="1"/>
              </p:cNvSpPr>
              <p:nvPr/>
            </p:nvSpPr>
            <p:spPr bwMode="auto">
              <a:xfrm>
                <a:off x="1730" y="12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8" name="Freeform 296"/>
              <p:cNvSpPr>
                <a:spLocks/>
              </p:cNvSpPr>
              <p:nvPr/>
            </p:nvSpPr>
            <p:spPr bwMode="auto">
              <a:xfrm>
                <a:off x="2458" y="12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9" name="Freeform 297"/>
              <p:cNvSpPr>
                <a:spLocks noEditPoints="1"/>
              </p:cNvSpPr>
              <p:nvPr/>
            </p:nvSpPr>
            <p:spPr bwMode="auto">
              <a:xfrm>
                <a:off x="2453" y="12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0" name="Freeform 298"/>
              <p:cNvSpPr>
                <a:spLocks/>
              </p:cNvSpPr>
              <p:nvPr/>
            </p:nvSpPr>
            <p:spPr bwMode="auto">
              <a:xfrm>
                <a:off x="1570" y="10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1" name="Freeform 299"/>
              <p:cNvSpPr>
                <a:spLocks noEditPoints="1"/>
              </p:cNvSpPr>
              <p:nvPr/>
            </p:nvSpPr>
            <p:spPr bwMode="auto">
              <a:xfrm>
                <a:off x="1565" y="10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2" name="Freeform 300"/>
              <p:cNvSpPr>
                <a:spLocks/>
              </p:cNvSpPr>
              <p:nvPr/>
            </p:nvSpPr>
            <p:spPr bwMode="auto">
              <a:xfrm>
                <a:off x="1564"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3" name="Freeform 301"/>
              <p:cNvSpPr>
                <a:spLocks noEditPoints="1"/>
              </p:cNvSpPr>
              <p:nvPr/>
            </p:nvSpPr>
            <p:spPr bwMode="auto">
              <a:xfrm>
                <a:off x="1559"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4" name="Freeform 302"/>
              <p:cNvSpPr>
                <a:spLocks/>
              </p:cNvSpPr>
              <p:nvPr/>
            </p:nvSpPr>
            <p:spPr bwMode="auto">
              <a:xfrm>
                <a:off x="2305"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5" name="Freeform 303"/>
              <p:cNvSpPr>
                <a:spLocks noEditPoints="1"/>
              </p:cNvSpPr>
              <p:nvPr/>
            </p:nvSpPr>
            <p:spPr bwMode="auto">
              <a:xfrm>
                <a:off x="2299" y="91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6" name="Freeform 304"/>
              <p:cNvSpPr>
                <a:spLocks/>
              </p:cNvSpPr>
              <p:nvPr/>
            </p:nvSpPr>
            <p:spPr bwMode="auto">
              <a:xfrm>
                <a:off x="1581"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7" name="Freeform 305"/>
              <p:cNvSpPr>
                <a:spLocks noEditPoints="1"/>
              </p:cNvSpPr>
              <p:nvPr/>
            </p:nvSpPr>
            <p:spPr bwMode="auto">
              <a:xfrm>
                <a:off x="1576"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8" name="Freeform 306"/>
              <p:cNvSpPr>
                <a:spLocks/>
              </p:cNvSpPr>
              <p:nvPr/>
            </p:nvSpPr>
            <p:spPr bwMode="auto">
              <a:xfrm>
                <a:off x="2381" y="21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9" name="Freeform 307"/>
              <p:cNvSpPr>
                <a:spLocks noEditPoints="1"/>
              </p:cNvSpPr>
              <p:nvPr/>
            </p:nvSpPr>
            <p:spPr bwMode="auto">
              <a:xfrm>
                <a:off x="2375" y="219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0" name="Freeform 308"/>
              <p:cNvSpPr>
                <a:spLocks/>
              </p:cNvSpPr>
              <p:nvPr/>
            </p:nvSpPr>
            <p:spPr bwMode="auto">
              <a:xfrm>
                <a:off x="2378" y="223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1" name="Freeform 309"/>
              <p:cNvSpPr>
                <a:spLocks noEditPoints="1"/>
              </p:cNvSpPr>
              <p:nvPr/>
            </p:nvSpPr>
            <p:spPr bwMode="auto">
              <a:xfrm>
                <a:off x="2373" y="222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2" name="Freeform 310"/>
              <p:cNvSpPr>
                <a:spLocks/>
              </p:cNvSpPr>
              <p:nvPr/>
            </p:nvSpPr>
            <p:spPr bwMode="auto">
              <a:xfrm>
                <a:off x="2086" y="17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3" name="Freeform 311"/>
              <p:cNvSpPr>
                <a:spLocks noEditPoints="1"/>
              </p:cNvSpPr>
              <p:nvPr/>
            </p:nvSpPr>
            <p:spPr bwMode="auto">
              <a:xfrm>
                <a:off x="2082" y="178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4" name="Freeform 312"/>
              <p:cNvSpPr>
                <a:spLocks/>
              </p:cNvSpPr>
              <p:nvPr/>
            </p:nvSpPr>
            <p:spPr bwMode="auto">
              <a:xfrm>
                <a:off x="2108" y="182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5" name="Freeform 313"/>
              <p:cNvSpPr>
                <a:spLocks noEditPoints="1"/>
              </p:cNvSpPr>
              <p:nvPr/>
            </p:nvSpPr>
            <p:spPr bwMode="auto">
              <a:xfrm>
                <a:off x="2103" y="182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6" name="Freeform 314"/>
              <p:cNvSpPr>
                <a:spLocks/>
              </p:cNvSpPr>
              <p:nvPr/>
            </p:nvSpPr>
            <p:spPr bwMode="auto">
              <a:xfrm>
                <a:off x="192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7" name="Freeform 315"/>
              <p:cNvSpPr>
                <a:spLocks noEditPoints="1"/>
              </p:cNvSpPr>
              <p:nvPr/>
            </p:nvSpPr>
            <p:spPr bwMode="auto">
              <a:xfrm>
                <a:off x="1923" y="15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8" name="Freeform 316"/>
              <p:cNvSpPr>
                <a:spLocks/>
              </p:cNvSpPr>
              <p:nvPr/>
            </p:nvSpPr>
            <p:spPr bwMode="auto">
              <a:xfrm>
                <a:off x="1947" y="16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9" name="Freeform 317"/>
              <p:cNvSpPr>
                <a:spLocks noEditPoints="1"/>
              </p:cNvSpPr>
              <p:nvPr/>
            </p:nvSpPr>
            <p:spPr bwMode="auto">
              <a:xfrm>
                <a:off x="1942" y="16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0" name="Freeform 318"/>
              <p:cNvSpPr>
                <a:spLocks/>
              </p:cNvSpPr>
              <p:nvPr/>
            </p:nvSpPr>
            <p:spPr bwMode="auto">
              <a:xfrm>
                <a:off x="1532" y="10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1" name="Freeform 319"/>
              <p:cNvSpPr>
                <a:spLocks noEditPoints="1"/>
              </p:cNvSpPr>
              <p:nvPr/>
            </p:nvSpPr>
            <p:spPr bwMode="auto">
              <a:xfrm>
                <a:off x="1527" y="10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2" name="Freeform 320"/>
              <p:cNvSpPr>
                <a:spLocks/>
              </p:cNvSpPr>
              <p:nvPr/>
            </p:nvSpPr>
            <p:spPr bwMode="auto">
              <a:xfrm>
                <a:off x="1569" y="10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3" name="Freeform 321"/>
              <p:cNvSpPr>
                <a:spLocks noEditPoints="1"/>
              </p:cNvSpPr>
              <p:nvPr/>
            </p:nvSpPr>
            <p:spPr bwMode="auto">
              <a:xfrm>
                <a:off x="1564" y="103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4" name="Freeform 322"/>
              <p:cNvSpPr>
                <a:spLocks/>
              </p:cNvSpPr>
              <p:nvPr/>
            </p:nvSpPr>
            <p:spPr bwMode="auto">
              <a:xfrm>
                <a:off x="1550" y="9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5" name="Freeform 323"/>
              <p:cNvSpPr>
                <a:spLocks noEditPoints="1"/>
              </p:cNvSpPr>
              <p:nvPr/>
            </p:nvSpPr>
            <p:spPr bwMode="auto">
              <a:xfrm>
                <a:off x="1546" y="9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6" name="Freeform 324"/>
              <p:cNvSpPr>
                <a:spLocks/>
              </p:cNvSpPr>
              <p:nvPr/>
            </p:nvSpPr>
            <p:spPr bwMode="auto">
              <a:xfrm>
                <a:off x="1928" y="14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7" name="Freeform 325"/>
              <p:cNvSpPr>
                <a:spLocks noEditPoints="1"/>
              </p:cNvSpPr>
              <p:nvPr/>
            </p:nvSpPr>
            <p:spPr bwMode="auto">
              <a:xfrm>
                <a:off x="1923" y="1440"/>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8" name="Freeform 326"/>
              <p:cNvSpPr>
                <a:spLocks/>
              </p:cNvSpPr>
              <p:nvPr/>
            </p:nvSpPr>
            <p:spPr bwMode="auto">
              <a:xfrm>
                <a:off x="1531" y="8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9" name="Freeform 327"/>
              <p:cNvSpPr>
                <a:spLocks noEditPoints="1"/>
              </p:cNvSpPr>
              <p:nvPr/>
            </p:nvSpPr>
            <p:spPr bwMode="auto">
              <a:xfrm>
                <a:off x="1526" y="8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0" name="Freeform 328"/>
              <p:cNvSpPr>
                <a:spLocks/>
              </p:cNvSpPr>
              <p:nvPr/>
            </p:nvSpPr>
            <p:spPr bwMode="auto">
              <a:xfrm>
                <a:off x="1419"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1" name="Freeform 329"/>
              <p:cNvSpPr>
                <a:spLocks noEditPoints="1"/>
              </p:cNvSpPr>
              <p:nvPr/>
            </p:nvSpPr>
            <p:spPr bwMode="auto">
              <a:xfrm>
                <a:off x="1414"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2" name="Freeform 330"/>
              <p:cNvSpPr>
                <a:spLocks/>
              </p:cNvSpPr>
              <p:nvPr/>
            </p:nvSpPr>
            <p:spPr bwMode="auto">
              <a:xfrm>
                <a:off x="1467"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3" name="Freeform 331"/>
              <p:cNvSpPr>
                <a:spLocks noEditPoints="1"/>
              </p:cNvSpPr>
              <p:nvPr/>
            </p:nvSpPr>
            <p:spPr bwMode="auto">
              <a:xfrm>
                <a:off x="1462" y="8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4" name="Freeform 332"/>
              <p:cNvSpPr>
                <a:spLocks/>
              </p:cNvSpPr>
              <p:nvPr/>
            </p:nvSpPr>
            <p:spPr bwMode="auto">
              <a:xfrm>
                <a:off x="2107" y="16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5" name="Freeform 333"/>
              <p:cNvSpPr>
                <a:spLocks noEditPoints="1"/>
              </p:cNvSpPr>
              <p:nvPr/>
            </p:nvSpPr>
            <p:spPr bwMode="auto">
              <a:xfrm>
                <a:off x="2102" y="1687"/>
                <a:ext cx="118"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6" name="Freeform 334"/>
              <p:cNvSpPr>
                <a:spLocks/>
              </p:cNvSpPr>
              <p:nvPr/>
            </p:nvSpPr>
            <p:spPr bwMode="auto">
              <a:xfrm>
                <a:off x="201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7" name="Freeform 335"/>
              <p:cNvSpPr>
                <a:spLocks noEditPoints="1"/>
              </p:cNvSpPr>
              <p:nvPr/>
            </p:nvSpPr>
            <p:spPr bwMode="auto">
              <a:xfrm>
                <a:off x="2014" y="15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8" name="Freeform 336"/>
              <p:cNvSpPr>
                <a:spLocks/>
              </p:cNvSpPr>
              <p:nvPr/>
            </p:nvSpPr>
            <p:spPr bwMode="auto">
              <a:xfrm>
                <a:off x="1613" y="10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9" name="Freeform 337"/>
              <p:cNvSpPr>
                <a:spLocks noEditPoints="1"/>
              </p:cNvSpPr>
              <p:nvPr/>
            </p:nvSpPr>
            <p:spPr bwMode="auto">
              <a:xfrm>
                <a:off x="1608" y="999"/>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0" name="Freeform 338"/>
              <p:cNvSpPr>
                <a:spLocks/>
              </p:cNvSpPr>
              <p:nvPr/>
            </p:nvSpPr>
            <p:spPr bwMode="auto">
              <a:xfrm>
                <a:off x="1532" y="10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1" name="Freeform 339"/>
              <p:cNvSpPr>
                <a:spLocks noEditPoints="1"/>
              </p:cNvSpPr>
              <p:nvPr/>
            </p:nvSpPr>
            <p:spPr bwMode="auto">
              <a:xfrm>
                <a:off x="1527" y="10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2" name="Freeform 340"/>
              <p:cNvSpPr>
                <a:spLocks/>
              </p:cNvSpPr>
              <p:nvPr/>
            </p:nvSpPr>
            <p:spPr bwMode="auto">
              <a:xfrm>
                <a:off x="1629"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3" name="Freeform 341"/>
              <p:cNvSpPr>
                <a:spLocks noEditPoints="1"/>
              </p:cNvSpPr>
              <p:nvPr/>
            </p:nvSpPr>
            <p:spPr bwMode="auto">
              <a:xfrm>
                <a:off x="1625" y="10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4" name="Freeform 342"/>
              <p:cNvSpPr>
                <a:spLocks/>
              </p:cNvSpPr>
              <p:nvPr/>
            </p:nvSpPr>
            <p:spPr bwMode="auto">
              <a:xfrm>
                <a:off x="1495" y="7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5" name="Freeform 343"/>
              <p:cNvSpPr>
                <a:spLocks noEditPoints="1"/>
              </p:cNvSpPr>
              <p:nvPr/>
            </p:nvSpPr>
            <p:spPr bwMode="auto">
              <a:xfrm>
                <a:off x="1491" y="76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6" name="Freeform 344"/>
              <p:cNvSpPr>
                <a:spLocks/>
              </p:cNvSpPr>
              <p:nvPr/>
            </p:nvSpPr>
            <p:spPr bwMode="auto">
              <a:xfrm>
                <a:off x="1459" y="5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7" name="Freeform 345"/>
              <p:cNvSpPr>
                <a:spLocks noEditPoints="1"/>
              </p:cNvSpPr>
              <p:nvPr/>
            </p:nvSpPr>
            <p:spPr bwMode="auto">
              <a:xfrm>
                <a:off x="1454" y="5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8" name="Freeform 346"/>
              <p:cNvSpPr>
                <a:spLocks/>
              </p:cNvSpPr>
              <p:nvPr/>
            </p:nvSpPr>
            <p:spPr bwMode="auto">
              <a:xfrm>
                <a:off x="1405"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9" name="Freeform 347"/>
              <p:cNvSpPr>
                <a:spLocks noEditPoints="1"/>
              </p:cNvSpPr>
              <p:nvPr/>
            </p:nvSpPr>
            <p:spPr bwMode="auto">
              <a:xfrm>
                <a:off x="1400"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0" name="Freeform 348"/>
              <p:cNvSpPr>
                <a:spLocks/>
              </p:cNvSpPr>
              <p:nvPr/>
            </p:nvSpPr>
            <p:spPr bwMode="auto">
              <a:xfrm>
                <a:off x="1348"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1" name="Freeform 349"/>
              <p:cNvSpPr>
                <a:spLocks noEditPoints="1"/>
              </p:cNvSpPr>
              <p:nvPr/>
            </p:nvSpPr>
            <p:spPr bwMode="auto">
              <a:xfrm>
                <a:off x="1343" y="750"/>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2" name="Freeform 350"/>
              <p:cNvSpPr>
                <a:spLocks/>
              </p:cNvSpPr>
              <p:nvPr/>
            </p:nvSpPr>
            <p:spPr bwMode="auto">
              <a:xfrm>
                <a:off x="1499" y="10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3" name="Freeform 351"/>
              <p:cNvSpPr>
                <a:spLocks noEditPoints="1"/>
              </p:cNvSpPr>
              <p:nvPr/>
            </p:nvSpPr>
            <p:spPr bwMode="auto">
              <a:xfrm>
                <a:off x="1494" y="104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4" name="Freeform 352"/>
              <p:cNvSpPr>
                <a:spLocks/>
              </p:cNvSpPr>
              <p:nvPr/>
            </p:nvSpPr>
            <p:spPr bwMode="auto">
              <a:xfrm>
                <a:off x="1366" y="7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5" name="Freeform 353"/>
              <p:cNvSpPr>
                <a:spLocks noEditPoints="1"/>
              </p:cNvSpPr>
              <p:nvPr/>
            </p:nvSpPr>
            <p:spPr bwMode="auto">
              <a:xfrm>
                <a:off x="1361" y="7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6" name="Freeform 354"/>
              <p:cNvSpPr>
                <a:spLocks/>
              </p:cNvSpPr>
              <p:nvPr/>
            </p:nvSpPr>
            <p:spPr bwMode="auto">
              <a:xfrm>
                <a:off x="1374" y="8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7" name="Freeform 355"/>
              <p:cNvSpPr>
                <a:spLocks noEditPoints="1"/>
              </p:cNvSpPr>
              <p:nvPr/>
            </p:nvSpPr>
            <p:spPr bwMode="auto">
              <a:xfrm>
                <a:off x="1369" y="81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8" name="Freeform 356"/>
              <p:cNvSpPr>
                <a:spLocks/>
              </p:cNvSpPr>
              <p:nvPr/>
            </p:nvSpPr>
            <p:spPr bwMode="auto">
              <a:xfrm>
                <a:off x="1241"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9" name="Freeform 357"/>
              <p:cNvSpPr>
                <a:spLocks noEditPoints="1"/>
              </p:cNvSpPr>
              <p:nvPr/>
            </p:nvSpPr>
            <p:spPr bwMode="auto">
              <a:xfrm>
                <a:off x="1236" y="6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0" name="Freeform 358"/>
              <p:cNvSpPr>
                <a:spLocks/>
              </p:cNvSpPr>
              <p:nvPr/>
            </p:nvSpPr>
            <p:spPr bwMode="auto">
              <a:xfrm>
                <a:off x="184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1" name="Freeform 359"/>
              <p:cNvSpPr>
                <a:spLocks noEditPoints="1"/>
              </p:cNvSpPr>
              <p:nvPr/>
            </p:nvSpPr>
            <p:spPr bwMode="auto">
              <a:xfrm>
                <a:off x="1837" y="13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2" name="Freeform 360"/>
              <p:cNvSpPr>
                <a:spLocks/>
              </p:cNvSpPr>
              <p:nvPr/>
            </p:nvSpPr>
            <p:spPr bwMode="auto">
              <a:xfrm>
                <a:off x="1660" y="11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3" name="Freeform 361"/>
              <p:cNvSpPr>
                <a:spLocks noEditPoints="1"/>
              </p:cNvSpPr>
              <p:nvPr/>
            </p:nvSpPr>
            <p:spPr bwMode="auto">
              <a:xfrm>
                <a:off x="1655" y="11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4" name="Freeform 362"/>
              <p:cNvSpPr>
                <a:spLocks/>
              </p:cNvSpPr>
              <p:nvPr/>
            </p:nvSpPr>
            <p:spPr bwMode="auto">
              <a:xfrm>
                <a:off x="1863"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5" name="Freeform 363"/>
              <p:cNvSpPr>
                <a:spLocks noEditPoints="1"/>
              </p:cNvSpPr>
              <p:nvPr/>
            </p:nvSpPr>
            <p:spPr bwMode="auto">
              <a:xfrm>
                <a:off x="1859"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6" name="Freeform 364"/>
              <p:cNvSpPr>
                <a:spLocks/>
              </p:cNvSpPr>
              <p:nvPr/>
            </p:nvSpPr>
            <p:spPr bwMode="auto">
              <a:xfrm>
                <a:off x="1983" y="14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7" name="Freeform 365"/>
              <p:cNvSpPr>
                <a:spLocks noEditPoints="1"/>
              </p:cNvSpPr>
              <p:nvPr/>
            </p:nvSpPr>
            <p:spPr bwMode="auto">
              <a:xfrm>
                <a:off x="1978" y="14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8" name="Freeform 366"/>
              <p:cNvSpPr>
                <a:spLocks/>
              </p:cNvSpPr>
              <p:nvPr/>
            </p:nvSpPr>
            <p:spPr bwMode="auto">
              <a:xfrm>
                <a:off x="1552"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9" name="Freeform 367"/>
              <p:cNvSpPr>
                <a:spLocks noEditPoints="1"/>
              </p:cNvSpPr>
              <p:nvPr/>
            </p:nvSpPr>
            <p:spPr bwMode="auto">
              <a:xfrm>
                <a:off x="1547" y="89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0" name="Freeform 368"/>
              <p:cNvSpPr>
                <a:spLocks/>
              </p:cNvSpPr>
              <p:nvPr/>
            </p:nvSpPr>
            <p:spPr bwMode="auto">
              <a:xfrm>
                <a:off x="1579" y="10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1" name="Freeform 369"/>
              <p:cNvSpPr>
                <a:spLocks noEditPoints="1"/>
              </p:cNvSpPr>
              <p:nvPr/>
            </p:nvSpPr>
            <p:spPr bwMode="auto">
              <a:xfrm>
                <a:off x="1574" y="10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2" name="Freeform 370"/>
              <p:cNvSpPr>
                <a:spLocks/>
              </p:cNvSpPr>
              <p:nvPr/>
            </p:nvSpPr>
            <p:spPr bwMode="auto">
              <a:xfrm>
                <a:off x="1495" y="11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3" name="Freeform 371"/>
              <p:cNvSpPr>
                <a:spLocks noEditPoints="1"/>
              </p:cNvSpPr>
              <p:nvPr/>
            </p:nvSpPr>
            <p:spPr bwMode="auto">
              <a:xfrm>
                <a:off x="1490" y="11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4" name="Freeform 372"/>
              <p:cNvSpPr>
                <a:spLocks/>
              </p:cNvSpPr>
              <p:nvPr/>
            </p:nvSpPr>
            <p:spPr bwMode="auto">
              <a:xfrm>
                <a:off x="1731"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5" name="Freeform 373"/>
              <p:cNvSpPr>
                <a:spLocks noEditPoints="1"/>
              </p:cNvSpPr>
              <p:nvPr/>
            </p:nvSpPr>
            <p:spPr bwMode="auto">
              <a:xfrm>
                <a:off x="1726" y="1335"/>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6" name="Freeform 374"/>
              <p:cNvSpPr>
                <a:spLocks/>
              </p:cNvSpPr>
              <p:nvPr/>
            </p:nvSpPr>
            <p:spPr bwMode="auto">
              <a:xfrm>
                <a:off x="1740" y="13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7" name="Freeform 375"/>
              <p:cNvSpPr>
                <a:spLocks noEditPoints="1"/>
              </p:cNvSpPr>
              <p:nvPr/>
            </p:nvSpPr>
            <p:spPr bwMode="auto">
              <a:xfrm>
                <a:off x="1735" y="13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8" name="Freeform 376"/>
              <p:cNvSpPr>
                <a:spLocks/>
              </p:cNvSpPr>
              <p:nvPr/>
            </p:nvSpPr>
            <p:spPr bwMode="auto">
              <a:xfrm>
                <a:off x="1889" y="15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9" name="Freeform 377"/>
              <p:cNvSpPr>
                <a:spLocks noEditPoints="1"/>
              </p:cNvSpPr>
              <p:nvPr/>
            </p:nvSpPr>
            <p:spPr bwMode="auto">
              <a:xfrm>
                <a:off x="1884" y="154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0" name="Freeform 378"/>
              <p:cNvSpPr>
                <a:spLocks/>
              </p:cNvSpPr>
              <p:nvPr/>
            </p:nvSpPr>
            <p:spPr bwMode="auto">
              <a:xfrm>
                <a:off x="1959"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1" name="Freeform 379"/>
              <p:cNvSpPr>
                <a:spLocks noEditPoints="1"/>
              </p:cNvSpPr>
              <p:nvPr/>
            </p:nvSpPr>
            <p:spPr bwMode="auto">
              <a:xfrm>
                <a:off x="1954"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2" name="Freeform 380"/>
              <p:cNvSpPr>
                <a:spLocks/>
              </p:cNvSpPr>
              <p:nvPr/>
            </p:nvSpPr>
            <p:spPr bwMode="auto">
              <a:xfrm>
                <a:off x="2098"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3" name="Freeform 381"/>
              <p:cNvSpPr>
                <a:spLocks noEditPoints="1"/>
              </p:cNvSpPr>
              <p:nvPr/>
            </p:nvSpPr>
            <p:spPr bwMode="auto">
              <a:xfrm>
                <a:off x="2093" y="173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4" name="Freeform 382"/>
              <p:cNvSpPr>
                <a:spLocks/>
              </p:cNvSpPr>
              <p:nvPr/>
            </p:nvSpPr>
            <p:spPr bwMode="auto">
              <a:xfrm>
                <a:off x="2122" y="17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5" name="Freeform 383"/>
              <p:cNvSpPr>
                <a:spLocks noEditPoints="1"/>
              </p:cNvSpPr>
              <p:nvPr/>
            </p:nvSpPr>
            <p:spPr bwMode="auto">
              <a:xfrm>
                <a:off x="2117" y="178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6" name="Freeform 384"/>
              <p:cNvSpPr>
                <a:spLocks/>
              </p:cNvSpPr>
              <p:nvPr/>
            </p:nvSpPr>
            <p:spPr bwMode="auto">
              <a:xfrm>
                <a:off x="1954" y="15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7" name="Freeform 385"/>
              <p:cNvSpPr>
                <a:spLocks noEditPoints="1"/>
              </p:cNvSpPr>
              <p:nvPr/>
            </p:nvSpPr>
            <p:spPr bwMode="auto">
              <a:xfrm>
                <a:off x="1949" y="15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8" name="Freeform 386"/>
              <p:cNvSpPr>
                <a:spLocks/>
              </p:cNvSpPr>
              <p:nvPr/>
            </p:nvSpPr>
            <p:spPr bwMode="auto">
              <a:xfrm>
                <a:off x="1527" y="9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9" name="Freeform 387"/>
              <p:cNvSpPr>
                <a:spLocks noEditPoints="1"/>
              </p:cNvSpPr>
              <p:nvPr/>
            </p:nvSpPr>
            <p:spPr bwMode="auto">
              <a:xfrm>
                <a:off x="1522" y="9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0" name="Freeform 388"/>
              <p:cNvSpPr>
                <a:spLocks/>
              </p:cNvSpPr>
              <p:nvPr/>
            </p:nvSpPr>
            <p:spPr bwMode="auto">
              <a:xfrm>
                <a:off x="1599" y="11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1" name="Freeform 389"/>
              <p:cNvSpPr>
                <a:spLocks noEditPoints="1"/>
              </p:cNvSpPr>
              <p:nvPr/>
            </p:nvSpPr>
            <p:spPr bwMode="auto">
              <a:xfrm>
                <a:off x="1594"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2" name="Freeform 390"/>
              <p:cNvSpPr>
                <a:spLocks/>
              </p:cNvSpPr>
              <p:nvPr/>
            </p:nvSpPr>
            <p:spPr bwMode="auto">
              <a:xfrm>
                <a:off x="1736" y="10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3" name="Freeform 391"/>
              <p:cNvSpPr>
                <a:spLocks noEditPoints="1"/>
              </p:cNvSpPr>
              <p:nvPr/>
            </p:nvSpPr>
            <p:spPr bwMode="auto">
              <a:xfrm>
                <a:off x="1732" y="10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4" name="Freeform 392"/>
              <p:cNvSpPr>
                <a:spLocks/>
              </p:cNvSpPr>
              <p:nvPr/>
            </p:nvSpPr>
            <p:spPr bwMode="auto">
              <a:xfrm>
                <a:off x="1613" y="13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5" name="Freeform 393"/>
              <p:cNvSpPr>
                <a:spLocks noEditPoints="1"/>
              </p:cNvSpPr>
              <p:nvPr/>
            </p:nvSpPr>
            <p:spPr bwMode="auto">
              <a:xfrm>
                <a:off x="1608" y="13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6" name="Freeform 394"/>
              <p:cNvSpPr>
                <a:spLocks/>
              </p:cNvSpPr>
              <p:nvPr/>
            </p:nvSpPr>
            <p:spPr bwMode="auto">
              <a:xfrm>
                <a:off x="202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7" name="Freeform 395"/>
              <p:cNvSpPr>
                <a:spLocks noEditPoints="1"/>
              </p:cNvSpPr>
              <p:nvPr/>
            </p:nvSpPr>
            <p:spPr bwMode="auto">
              <a:xfrm>
                <a:off x="2023" y="15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8" name="Freeform 396"/>
              <p:cNvSpPr>
                <a:spLocks/>
              </p:cNvSpPr>
              <p:nvPr/>
            </p:nvSpPr>
            <p:spPr bwMode="auto">
              <a:xfrm>
                <a:off x="1985" y="178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9" name="Freeform 397"/>
              <p:cNvSpPr>
                <a:spLocks noEditPoints="1"/>
              </p:cNvSpPr>
              <p:nvPr/>
            </p:nvSpPr>
            <p:spPr bwMode="auto">
              <a:xfrm>
                <a:off x="1981" y="17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0" name="Freeform 398"/>
              <p:cNvSpPr>
                <a:spLocks/>
              </p:cNvSpPr>
              <p:nvPr/>
            </p:nvSpPr>
            <p:spPr bwMode="auto">
              <a:xfrm>
                <a:off x="1868" y="154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1" name="Freeform 399"/>
              <p:cNvSpPr>
                <a:spLocks noEditPoints="1"/>
              </p:cNvSpPr>
              <p:nvPr/>
            </p:nvSpPr>
            <p:spPr bwMode="auto">
              <a:xfrm>
                <a:off x="1863" y="15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2" name="Freeform 400"/>
              <p:cNvSpPr>
                <a:spLocks/>
              </p:cNvSpPr>
              <p:nvPr/>
            </p:nvSpPr>
            <p:spPr bwMode="auto">
              <a:xfrm>
                <a:off x="1779" y="15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3" name="Freeform 401"/>
              <p:cNvSpPr>
                <a:spLocks noEditPoints="1"/>
              </p:cNvSpPr>
              <p:nvPr/>
            </p:nvSpPr>
            <p:spPr bwMode="auto">
              <a:xfrm>
                <a:off x="1774" y="152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4" name="Freeform 402"/>
              <p:cNvSpPr>
                <a:spLocks/>
              </p:cNvSpPr>
              <p:nvPr/>
            </p:nvSpPr>
            <p:spPr bwMode="auto">
              <a:xfrm>
                <a:off x="1714" y="11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5" name="Freeform 403"/>
              <p:cNvSpPr>
                <a:spLocks noEditPoints="1"/>
              </p:cNvSpPr>
              <p:nvPr/>
            </p:nvSpPr>
            <p:spPr bwMode="auto">
              <a:xfrm>
                <a:off x="1709" y="11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6" name="Freeform 404"/>
              <p:cNvSpPr>
                <a:spLocks/>
              </p:cNvSpPr>
              <p:nvPr/>
            </p:nvSpPr>
            <p:spPr bwMode="auto">
              <a:xfrm>
                <a:off x="1978" y="14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7" name="Freeform 405"/>
              <p:cNvSpPr>
                <a:spLocks noEditPoints="1"/>
              </p:cNvSpPr>
              <p:nvPr/>
            </p:nvSpPr>
            <p:spPr bwMode="auto">
              <a:xfrm>
                <a:off x="1973" y="14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8" name="Freeform 406"/>
              <p:cNvSpPr>
                <a:spLocks/>
              </p:cNvSpPr>
              <p:nvPr/>
            </p:nvSpPr>
            <p:spPr bwMode="auto">
              <a:xfrm>
                <a:off x="1897"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4" name="Group 608"/>
            <p:cNvGrpSpPr>
              <a:grpSpLocks/>
            </p:cNvGrpSpPr>
            <p:nvPr/>
          </p:nvGrpSpPr>
          <p:grpSpPr bwMode="auto">
            <a:xfrm>
              <a:off x="1666875" y="952500"/>
              <a:ext cx="4478338" cy="4273550"/>
              <a:chOff x="1050" y="600"/>
              <a:chExt cx="2821" cy="2692"/>
            </a:xfrm>
          </p:grpSpPr>
          <p:sp>
            <p:nvSpPr>
              <p:cNvPr id="729" name="Freeform 408"/>
              <p:cNvSpPr>
                <a:spLocks noEditPoints="1"/>
              </p:cNvSpPr>
              <p:nvPr/>
            </p:nvSpPr>
            <p:spPr bwMode="auto">
              <a:xfrm>
                <a:off x="1892" y="14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0" name="Freeform 409"/>
              <p:cNvSpPr>
                <a:spLocks/>
              </p:cNvSpPr>
              <p:nvPr/>
            </p:nvSpPr>
            <p:spPr bwMode="auto">
              <a:xfrm>
                <a:off x="1616"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1" name="Freeform 410"/>
              <p:cNvSpPr>
                <a:spLocks noEditPoints="1"/>
              </p:cNvSpPr>
              <p:nvPr/>
            </p:nvSpPr>
            <p:spPr bwMode="auto">
              <a:xfrm>
                <a:off x="1611" y="79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2" name="Freeform 411"/>
              <p:cNvSpPr>
                <a:spLocks/>
              </p:cNvSpPr>
              <p:nvPr/>
            </p:nvSpPr>
            <p:spPr bwMode="auto">
              <a:xfrm>
                <a:off x="1647" y="10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3" name="Freeform 412"/>
              <p:cNvSpPr>
                <a:spLocks noEditPoints="1"/>
              </p:cNvSpPr>
              <p:nvPr/>
            </p:nvSpPr>
            <p:spPr bwMode="auto">
              <a:xfrm>
                <a:off x="1642" y="10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4" name="Freeform 413"/>
              <p:cNvSpPr>
                <a:spLocks/>
              </p:cNvSpPr>
              <p:nvPr/>
            </p:nvSpPr>
            <p:spPr bwMode="auto">
              <a:xfrm>
                <a:off x="1949" y="107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5" name="Freeform 414"/>
              <p:cNvSpPr>
                <a:spLocks noEditPoints="1"/>
              </p:cNvSpPr>
              <p:nvPr/>
            </p:nvSpPr>
            <p:spPr bwMode="auto">
              <a:xfrm>
                <a:off x="1944" y="10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6" name="Freeform 415"/>
              <p:cNvSpPr>
                <a:spLocks/>
              </p:cNvSpPr>
              <p:nvPr/>
            </p:nvSpPr>
            <p:spPr bwMode="auto">
              <a:xfrm>
                <a:off x="1879" y="14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7" name="Freeform 416"/>
              <p:cNvSpPr>
                <a:spLocks noEditPoints="1"/>
              </p:cNvSpPr>
              <p:nvPr/>
            </p:nvSpPr>
            <p:spPr bwMode="auto">
              <a:xfrm>
                <a:off x="1874" y="140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8" name="Freeform 417"/>
              <p:cNvSpPr>
                <a:spLocks/>
              </p:cNvSpPr>
              <p:nvPr/>
            </p:nvSpPr>
            <p:spPr bwMode="auto">
              <a:xfrm>
                <a:off x="1698" y="12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9" name="Freeform 418"/>
              <p:cNvSpPr>
                <a:spLocks noEditPoints="1"/>
              </p:cNvSpPr>
              <p:nvPr/>
            </p:nvSpPr>
            <p:spPr bwMode="auto">
              <a:xfrm>
                <a:off x="1693" y="12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0" name="Freeform 419"/>
              <p:cNvSpPr>
                <a:spLocks/>
              </p:cNvSpPr>
              <p:nvPr/>
            </p:nvSpPr>
            <p:spPr bwMode="auto">
              <a:xfrm>
                <a:off x="1154" y="60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1" name="Freeform 420"/>
              <p:cNvSpPr>
                <a:spLocks noEditPoints="1"/>
              </p:cNvSpPr>
              <p:nvPr/>
            </p:nvSpPr>
            <p:spPr bwMode="auto">
              <a:xfrm>
                <a:off x="1150" y="600"/>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2" name="Freeform 421"/>
              <p:cNvSpPr>
                <a:spLocks/>
              </p:cNvSpPr>
              <p:nvPr/>
            </p:nvSpPr>
            <p:spPr bwMode="auto">
              <a:xfrm>
                <a:off x="1242" y="8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3" name="Freeform 422"/>
              <p:cNvSpPr>
                <a:spLocks noEditPoints="1"/>
              </p:cNvSpPr>
              <p:nvPr/>
            </p:nvSpPr>
            <p:spPr bwMode="auto">
              <a:xfrm>
                <a:off x="1237" y="8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4" name="Freeform 423"/>
              <p:cNvSpPr>
                <a:spLocks/>
              </p:cNvSpPr>
              <p:nvPr/>
            </p:nvSpPr>
            <p:spPr bwMode="auto">
              <a:xfrm>
                <a:off x="1425" y="14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5" name="Freeform 424"/>
              <p:cNvSpPr>
                <a:spLocks noEditPoints="1"/>
              </p:cNvSpPr>
              <p:nvPr/>
            </p:nvSpPr>
            <p:spPr bwMode="auto">
              <a:xfrm>
                <a:off x="142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6" name="Freeform 425"/>
              <p:cNvSpPr>
                <a:spLocks/>
              </p:cNvSpPr>
              <p:nvPr/>
            </p:nvSpPr>
            <p:spPr bwMode="auto">
              <a:xfrm>
                <a:off x="1510" y="142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7" name="Freeform 426"/>
              <p:cNvSpPr>
                <a:spLocks noEditPoints="1"/>
              </p:cNvSpPr>
              <p:nvPr/>
            </p:nvSpPr>
            <p:spPr bwMode="auto">
              <a:xfrm>
                <a:off x="1505" y="141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8" name="Freeform 427"/>
              <p:cNvSpPr>
                <a:spLocks/>
              </p:cNvSpPr>
              <p:nvPr/>
            </p:nvSpPr>
            <p:spPr bwMode="auto">
              <a:xfrm>
                <a:off x="1442" y="138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9" name="Freeform 428"/>
              <p:cNvSpPr>
                <a:spLocks noEditPoints="1"/>
              </p:cNvSpPr>
              <p:nvPr/>
            </p:nvSpPr>
            <p:spPr bwMode="auto">
              <a:xfrm>
                <a:off x="1437" y="13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0" name="Freeform 429"/>
              <p:cNvSpPr>
                <a:spLocks/>
              </p:cNvSpPr>
              <p:nvPr/>
            </p:nvSpPr>
            <p:spPr bwMode="auto">
              <a:xfrm>
                <a:off x="1401" y="147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1" name="Freeform 430"/>
              <p:cNvSpPr>
                <a:spLocks noEditPoints="1"/>
              </p:cNvSpPr>
              <p:nvPr/>
            </p:nvSpPr>
            <p:spPr bwMode="auto">
              <a:xfrm>
                <a:off x="1396" y="14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2" name="Freeform 431"/>
              <p:cNvSpPr>
                <a:spLocks/>
              </p:cNvSpPr>
              <p:nvPr/>
            </p:nvSpPr>
            <p:spPr bwMode="auto">
              <a:xfrm>
                <a:off x="1408" y="13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3" name="Freeform 432"/>
              <p:cNvSpPr>
                <a:spLocks noEditPoints="1"/>
              </p:cNvSpPr>
              <p:nvPr/>
            </p:nvSpPr>
            <p:spPr bwMode="auto">
              <a:xfrm>
                <a:off x="1403" y="133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4" name="Freeform 433"/>
              <p:cNvSpPr>
                <a:spLocks/>
              </p:cNvSpPr>
              <p:nvPr/>
            </p:nvSpPr>
            <p:spPr bwMode="auto">
              <a:xfrm>
                <a:off x="1436" y="13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5" name="Freeform 434"/>
              <p:cNvSpPr>
                <a:spLocks noEditPoints="1"/>
              </p:cNvSpPr>
              <p:nvPr/>
            </p:nvSpPr>
            <p:spPr bwMode="auto">
              <a:xfrm>
                <a:off x="1431" y="1332"/>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6" name="Freeform 435"/>
              <p:cNvSpPr>
                <a:spLocks/>
              </p:cNvSpPr>
              <p:nvPr/>
            </p:nvSpPr>
            <p:spPr bwMode="auto">
              <a:xfrm>
                <a:off x="1381" y="11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7" name="Freeform 436"/>
              <p:cNvSpPr>
                <a:spLocks noEditPoints="1"/>
              </p:cNvSpPr>
              <p:nvPr/>
            </p:nvSpPr>
            <p:spPr bwMode="auto">
              <a:xfrm>
                <a:off x="1376" y="1161"/>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8" name="Freeform 437"/>
              <p:cNvSpPr>
                <a:spLocks/>
              </p:cNvSpPr>
              <p:nvPr/>
            </p:nvSpPr>
            <p:spPr bwMode="auto">
              <a:xfrm>
                <a:off x="1408"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9" name="Freeform 438"/>
              <p:cNvSpPr>
                <a:spLocks noEditPoints="1"/>
              </p:cNvSpPr>
              <p:nvPr/>
            </p:nvSpPr>
            <p:spPr bwMode="auto">
              <a:xfrm>
                <a:off x="1403" y="10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0" name="Freeform 439"/>
              <p:cNvSpPr>
                <a:spLocks/>
              </p:cNvSpPr>
              <p:nvPr/>
            </p:nvSpPr>
            <p:spPr bwMode="auto">
              <a:xfrm>
                <a:off x="1055"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1" name="Freeform 440"/>
              <p:cNvSpPr>
                <a:spLocks noEditPoints="1"/>
              </p:cNvSpPr>
              <p:nvPr/>
            </p:nvSpPr>
            <p:spPr bwMode="auto">
              <a:xfrm>
                <a:off x="1050" y="6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2" name="Freeform 441"/>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3" name="Freeform 442"/>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4" name="Freeform 443"/>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5" name="Freeform 444"/>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6" name="Freeform 445"/>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7" name="Freeform 446"/>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8" name="Freeform 447"/>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9" name="Freeform 448"/>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0" name="Freeform 449"/>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1" name="Freeform 450"/>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2" name="Freeform 451"/>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3" name="Freeform 452"/>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4" name="Freeform 453"/>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5" name="Freeform 454"/>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6" name="Freeform 455"/>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7" name="Freeform 456"/>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8" name="Freeform 457"/>
              <p:cNvSpPr>
                <a:spLocks/>
              </p:cNvSpPr>
              <p:nvPr/>
            </p:nvSpPr>
            <p:spPr bwMode="auto">
              <a:xfrm>
                <a:off x="1411"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9" name="Freeform 458"/>
              <p:cNvSpPr>
                <a:spLocks noEditPoints="1"/>
              </p:cNvSpPr>
              <p:nvPr/>
            </p:nvSpPr>
            <p:spPr bwMode="auto">
              <a:xfrm>
                <a:off x="1406"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0" name="Freeform 459"/>
              <p:cNvSpPr>
                <a:spLocks/>
              </p:cNvSpPr>
              <p:nvPr/>
            </p:nvSpPr>
            <p:spPr bwMode="auto">
              <a:xfrm>
                <a:off x="1372"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1" name="Freeform 460"/>
              <p:cNvSpPr>
                <a:spLocks noEditPoints="1"/>
              </p:cNvSpPr>
              <p:nvPr/>
            </p:nvSpPr>
            <p:spPr bwMode="auto">
              <a:xfrm>
                <a:off x="1367"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2" name="Freeform 461"/>
              <p:cNvSpPr>
                <a:spLocks/>
              </p:cNvSpPr>
              <p:nvPr/>
            </p:nvSpPr>
            <p:spPr bwMode="auto">
              <a:xfrm>
                <a:off x="1194" y="7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3" name="Freeform 462"/>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4" name="Freeform 463"/>
              <p:cNvSpPr>
                <a:spLocks/>
              </p:cNvSpPr>
              <p:nvPr/>
            </p:nvSpPr>
            <p:spPr bwMode="auto">
              <a:xfrm>
                <a:off x="1362"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5" name="Freeform 464"/>
              <p:cNvSpPr>
                <a:spLocks noEditPoints="1"/>
              </p:cNvSpPr>
              <p:nvPr/>
            </p:nvSpPr>
            <p:spPr bwMode="auto">
              <a:xfrm>
                <a:off x="1357" y="9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6" name="Freeform 465"/>
              <p:cNvSpPr>
                <a:spLocks/>
              </p:cNvSpPr>
              <p:nvPr/>
            </p:nvSpPr>
            <p:spPr bwMode="auto">
              <a:xfrm>
                <a:off x="1372" y="9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7" name="Freeform 466"/>
              <p:cNvSpPr>
                <a:spLocks noEditPoints="1"/>
              </p:cNvSpPr>
              <p:nvPr/>
            </p:nvSpPr>
            <p:spPr bwMode="auto">
              <a:xfrm>
                <a:off x="1367" y="9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8" name="Freeform 467"/>
              <p:cNvSpPr>
                <a:spLocks/>
              </p:cNvSpPr>
              <p:nvPr/>
            </p:nvSpPr>
            <p:spPr bwMode="auto">
              <a:xfrm>
                <a:off x="1987" y="187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9" name="Freeform 468"/>
              <p:cNvSpPr>
                <a:spLocks noEditPoints="1"/>
              </p:cNvSpPr>
              <p:nvPr/>
            </p:nvSpPr>
            <p:spPr bwMode="auto">
              <a:xfrm>
                <a:off x="1982" y="187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0" name="Freeform 469"/>
              <p:cNvSpPr>
                <a:spLocks/>
              </p:cNvSpPr>
              <p:nvPr/>
            </p:nvSpPr>
            <p:spPr bwMode="auto">
              <a:xfrm>
                <a:off x="1959"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1" name="Freeform 470"/>
              <p:cNvSpPr>
                <a:spLocks noEditPoints="1"/>
              </p:cNvSpPr>
              <p:nvPr/>
            </p:nvSpPr>
            <p:spPr bwMode="auto">
              <a:xfrm>
                <a:off x="1954"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2" name="Freeform 471"/>
              <p:cNvSpPr>
                <a:spLocks/>
              </p:cNvSpPr>
              <p:nvPr/>
            </p:nvSpPr>
            <p:spPr bwMode="auto">
              <a:xfrm>
                <a:off x="1665" y="114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3" name="Freeform 472"/>
              <p:cNvSpPr>
                <a:spLocks noEditPoints="1"/>
              </p:cNvSpPr>
              <p:nvPr/>
            </p:nvSpPr>
            <p:spPr bwMode="auto">
              <a:xfrm>
                <a:off x="1660" y="11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4" name="Freeform 473"/>
              <p:cNvSpPr>
                <a:spLocks/>
              </p:cNvSpPr>
              <p:nvPr/>
            </p:nvSpPr>
            <p:spPr bwMode="auto">
              <a:xfrm>
                <a:off x="1939" y="14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5" name="Freeform 474"/>
              <p:cNvSpPr>
                <a:spLocks noEditPoints="1"/>
              </p:cNvSpPr>
              <p:nvPr/>
            </p:nvSpPr>
            <p:spPr bwMode="auto">
              <a:xfrm>
                <a:off x="1934" y="14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6" name="Freeform 475"/>
              <p:cNvSpPr>
                <a:spLocks/>
              </p:cNvSpPr>
              <p:nvPr/>
            </p:nvSpPr>
            <p:spPr bwMode="auto">
              <a:xfrm>
                <a:off x="2008" y="17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7" name="Freeform 476"/>
              <p:cNvSpPr>
                <a:spLocks noEditPoints="1"/>
              </p:cNvSpPr>
              <p:nvPr/>
            </p:nvSpPr>
            <p:spPr bwMode="auto">
              <a:xfrm>
                <a:off x="2003" y="17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8" name="Freeform 477"/>
              <p:cNvSpPr>
                <a:spLocks/>
              </p:cNvSpPr>
              <p:nvPr/>
            </p:nvSpPr>
            <p:spPr bwMode="auto">
              <a:xfrm>
                <a:off x="1933" y="16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9" name="Freeform 478"/>
              <p:cNvSpPr>
                <a:spLocks noEditPoints="1"/>
              </p:cNvSpPr>
              <p:nvPr/>
            </p:nvSpPr>
            <p:spPr bwMode="auto">
              <a:xfrm>
                <a:off x="1928" y="164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0" name="Freeform 479"/>
              <p:cNvSpPr>
                <a:spLocks/>
              </p:cNvSpPr>
              <p:nvPr/>
            </p:nvSpPr>
            <p:spPr bwMode="auto">
              <a:xfrm>
                <a:off x="1902" y="17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1" name="Freeform 480"/>
              <p:cNvSpPr>
                <a:spLocks noEditPoints="1"/>
              </p:cNvSpPr>
              <p:nvPr/>
            </p:nvSpPr>
            <p:spPr bwMode="auto">
              <a:xfrm>
                <a:off x="1897" y="1729"/>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2" name="Freeform 481"/>
              <p:cNvSpPr>
                <a:spLocks/>
              </p:cNvSpPr>
              <p:nvPr/>
            </p:nvSpPr>
            <p:spPr bwMode="auto">
              <a:xfrm>
                <a:off x="2014" y="169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3" name="Freeform 482"/>
              <p:cNvSpPr>
                <a:spLocks noEditPoints="1"/>
              </p:cNvSpPr>
              <p:nvPr/>
            </p:nvSpPr>
            <p:spPr bwMode="auto">
              <a:xfrm>
                <a:off x="2010" y="169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4" name="Freeform 483"/>
              <p:cNvSpPr>
                <a:spLocks/>
              </p:cNvSpPr>
              <p:nvPr/>
            </p:nvSpPr>
            <p:spPr bwMode="auto">
              <a:xfrm>
                <a:off x="2445" y="23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5" name="Freeform 484"/>
              <p:cNvSpPr>
                <a:spLocks noEditPoints="1"/>
              </p:cNvSpPr>
              <p:nvPr/>
            </p:nvSpPr>
            <p:spPr bwMode="auto">
              <a:xfrm>
                <a:off x="2440" y="23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6" name="Freeform 485"/>
              <p:cNvSpPr>
                <a:spLocks/>
              </p:cNvSpPr>
              <p:nvPr/>
            </p:nvSpPr>
            <p:spPr bwMode="auto">
              <a:xfrm>
                <a:off x="2444" y="222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7" name="Freeform 486"/>
              <p:cNvSpPr>
                <a:spLocks noEditPoints="1"/>
              </p:cNvSpPr>
              <p:nvPr/>
            </p:nvSpPr>
            <p:spPr bwMode="auto">
              <a:xfrm>
                <a:off x="2439" y="221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8" name="Freeform 487"/>
              <p:cNvSpPr>
                <a:spLocks/>
              </p:cNvSpPr>
              <p:nvPr/>
            </p:nvSpPr>
            <p:spPr bwMode="auto">
              <a:xfrm>
                <a:off x="2310" y="219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9" name="Freeform 488"/>
              <p:cNvSpPr>
                <a:spLocks noEditPoints="1"/>
              </p:cNvSpPr>
              <p:nvPr/>
            </p:nvSpPr>
            <p:spPr bwMode="auto">
              <a:xfrm>
                <a:off x="2305" y="219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0" name="Freeform 489"/>
              <p:cNvSpPr>
                <a:spLocks/>
              </p:cNvSpPr>
              <p:nvPr/>
            </p:nvSpPr>
            <p:spPr bwMode="auto">
              <a:xfrm>
                <a:off x="2173" y="15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1" name="Freeform 490"/>
              <p:cNvSpPr>
                <a:spLocks noEditPoints="1"/>
              </p:cNvSpPr>
              <p:nvPr/>
            </p:nvSpPr>
            <p:spPr bwMode="auto">
              <a:xfrm>
                <a:off x="2168"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2" name="Freeform 491"/>
              <p:cNvSpPr>
                <a:spLocks/>
              </p:cNvSpPr>
              <p:nvPr/>
            </p:nvSpPr>
            <p:spPr bwMode="auto">
              <a:xfrm>
                <a:off x="2292" y="216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3" name="Freeform 492"/>
              <p:cNvSpPr>
                <a:spLocks noEditPoints="1"/>
              </p:cNvSpPr>
              <p:nvPr/>
            </p:nvSpPr>
            <p:spPr bwMode="auto">
              <a:xfrm>
                <a:off x="2287" y="216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4" name="Freeform 493"/>
              <p:cNvSpPr>
                <a:spLocks/>
              </p:cNvSpPr>
              <p:nvPr/>
            </p:nvSpPr>
            <p:spPr bwMode="auto">
              <a:xfrm>
                <a:off x="2171" y="21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5" name="Freeform 494"/>
              <p:cNvSpPr>
                <a:spLocks noEditPoints="1"/>
              </p:cNvSpPr>
              <p:nvPr/>
            </p:nvSpPr>
            <p:spPr bwMode="auto">
              <a:xfrm>
                <a:off x="2166" y="20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6" name="Freeform 495"/>
              <p:cNvSpPr>
                <a:spLocks/>
              </p:cNvSpPr>
              <p:nvPr/>
            </p:nvSpPr>
            <p:spPr bwMode="auto">
              <a:xfrm>
                <a:off x="2331" y="250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7" name="Freeform 496"/>
              <p:cNvSpPr>
                <a:spLocks noEditPoints="1"/>
              </p:cNvSpPr>
              <p:nvPr/>
            </p:nvSpPr>
            <p:spPr bwMode="auto">
              <a:xfrm>
                <a:off x="2327" y="250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8" name="Freeform 497"/>
              <p:cNvSpPr>
                <a:spLocks/>
              </p:cNvSpPr>
              <p:nvPr/>
            </p:nvSpPr>
            <p:spPr bwMode="auto">
              <a:xfrm>
                <a:off x="3329" y="258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9" name="Freeform 498"/>
              <p:cNvSpPr>
                <a:spLocks noEditPoints="1"/>
              </p:cNvSpPr>
              <p:nvPr/>
            </p:nvSpPr>
            <p:spPr bwMode="auto">
              <a:xfrm>
                <a:off x="3324" y="25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0" name="Freeform 499"/>
              <p:cNvSpPr>
                <a:spLocks/>
              </p:cNvSpPr>
              <p:nvPr/>
            </p:nvSpPr>
            <p:spPr bwMode="auto">
              <a:xfrm>
                <a:off x="3170" y="281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1" name="Freeform 500"/>
              <p:cNvSpPr>
                <a:spLocks noEditPoints="1"/>
              </p:cNvSpPr>
              <p:nvPr/>
            </p:nvSpPr>
            <p:spPr bwMode="auto">
              <a:xfrm>
                <a:off x="3165" y="281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2" name="Freeform 501"/>
              <p:cNvSpPr>
                <a:spLocks/>
              </p:cNvSpPr>
              <p:nvPr/>
            </p:nvSpPr>
            <p:spPr bwMode="auto">
              <a:xfrm>
                <a:off x="2700" y="2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3" name="Freeform 502"/>
              <p:cNvSpPr>
                <a:spLocks noEditPoints="1"/>
              </p:cNvSpPr>
              <p:nvPr/>
            </p:nvSpPr>
            <p:spPr bwMode="auto">
              <a:xfrm>
                <a:off x="2695" y="209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4" name="Freeform 503"/>
              <p:cNvSpPr>
                <a:spLocks/>
              </p:cNvSpPr>
              <p:nvPr/>
            </p:nvSpPr>
            <p:spPr bwMode="auto">
              <a:xfrm>
                <a:off x="3297" y="290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5" name="Freeform 504"/>
              <p:cNvSpPr>
                <a:spLocks noEditPoints="1"/>
              </p:cNvSpPr>
              <p:nvPr/>
            </p:nvSpPr>
            <p:spPr bwMode="auto">
              <a:xfrm>
                <a:off x="3292" y="290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6" name="Freeform 505"/>
              <p:cNvSpPr>
                <a:spLocks/>
              </p:cNvSpPr>
              <p:nvPr/>
            </p:nvSpPr>
            <p:spPr bwMode="auto">
              <a:xfrm>
                <a:off x="2564" y="204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7" name="Freeform 506"/>
              <p:cNvSpPr>
                <a:spLocks noEditPoints="1"/>
              </p:cNvSpPr>
              <p:nvPr/>
            </p:nvSpPr>
            <p:spPr bwMode="auto">
              <a:xfrm>
                <a:off x="2559" y="204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8" name="Freeform 507"/>
              <p:cNvSpPr>
                <a:spLocks/>
              </p:cNvSpPr>
              <p:nvPr/>
            </p:nvSpPr>
            <p:spPr bwMode="auto">
              <a:xfrm>
                <a:off x="2803" y="21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9" name="Freeform 508"/>
              <p:cNvSpPr>
                <a:spLocks noEditPoints="1"/>
              </p:cNvSpPr>
              <p:nvPr/>
            </p:nvSpPr>
            <p:spPr bwMode="auto">
              <a:xfrm>
                <a:off x="2798" y="214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0" name="Freeform 509"/>
              <p:cNvSpPr>
                <a:spLocks/>
              </p:cNvSpPr>
              <p:nvPr/>
            </p:nvSpPr>
            <p:spPr bwMode="auto">
              <a:xfrm>
                <a:off x="2563"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1" name="Freeform 510"/>
              <p:cNvSpPr>
                <a:spLocks noEditPoints="1"/>
              </p:cNvSpPr>
              <p:nvPr/>
            </p:nvSpPr>
            <p:spPr bwMode="auto">
              <a:xfrm>
                <a:off x="2558"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2" name="Freeform 511"/>
              <p:cNvSpPr>
                <a:spLocks/>
              </p:cNvSpPr>
              <p:nvPr/>
            </p:nvSpPr>
            <p:spPr bwMode="auto">
              <a:xfrm>
                <a:off x="1354"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3" name="Freeform 512"/>
              <p:cNvSpPr>
                <a:spLocks noEditPoints="1"/>
              </p:cNvSpPr>
              <p:nvPr/>
            </p:nvSpPr>
            <p:spPr bwMode="auto">
              <a:xfrm>
                <a:off x="134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4" name="Freeform 513"/>
              <p:cNvSpPr>
                <a:spLocks/>
              </p:cNvSpPr>
              <p:nvPr/>
            </p:nvSpPr>
            <p:spPr bwMode="auto">
              <a:xfrm>
                <a:off x="1403" y="153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5" name="Freeform 514"/>
              <p:cNvSpPr>
                <a:spLocks noEditPoints="1"/>
              </p:cNvSpPr>
              <p:nvPr/>
            </p:nvSpPr>
            <p:spPr bwMode="auto">
              <a:xfrm>
                <a:off x="1398"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6" name="Freeform 515"/>
              <p:cNvSpPr>
                <a:spLocks/>
              </p:cNvSpPr>
              <p:nvPr/>
            </p:nvSpPr>
            <p:spPr bwMode="auto">
              <a:xfrm>
                <a:off x="1270" y="116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7" name="Freeform 516"/>
              <p:cNvSpPr>
                <a:spLocks noEditPoints="1"/>
              </p:cNvSpPr>
              <p:nvPr/>
            </p:nvSpPr>
            <p:spPr bwMode="auto">
              <a:xfrm>
                <a:off x="1266" y="11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8" name="Freeform 517"/>
              <p:cNvSpPr>
                <a:spLocks/>
              </p:cNvSpPr>
              <p:nvPr/>
            </p:nvSpPr>
            <p:spPr bwMode="auto">
              <a:xfrm>
                <a:off x="1227" y="11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9" name="Freeform 518"/>
              <p:cNvSpPr>
                <a:spLocks noEditPoints="1"/>
              </p:cNvSpPr>
              <p:nvPr/>
            </p:nvSpPr>
            <p:spPr bwMode="auto">
              <a:xfrm>
                <a:off x="122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0" name="Freeform 519"/>
              <p:cNvSpPr>
                <a:spLocks/>
              </p:cNvSpPr>
              <p:nvPr/>
            </p:nvSpPr>
            <p:spPr bwMode="auto">
              <a:xfrm>
                <a:off x="1232" y="8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1" name="Freeform 520"/>
              <p:cNvSpPr>
                <a:spLocks noEditPoints="1"/>
              </p:cNvSpPr>
              <p:nvPr/>
            </p:nvSpPr>
            <p:spPr bwMode="auto">
              <a:xfrm>
                <a:off x="1227" y="8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2" name="Freeform 521"/>
              <p:cNvSpPr>
                <a:spLocks/>
              </p:cNvSpPr>
              <p:nvPr/>
            </p:nvSpPr>
            <p:spPr bwMode="auto">
              <a:xfrm>
                <a:off x="1332" y="12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3" name="Freeform 522"/>
              <p:cNvSpPr>
                <a:spLocks noEditPoints="1"/>
              </p:cNvSpPr>
              <p:nvPr/>
            </p:nvSpPr>
            <p:spPr bwMode="auto">
              <a:xfrm>
                <a:off x="1327" y="124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4" name="Freeform 523"/>
              <p:cNvSpPr>
                <a:spLocks/>
              </p:cNvSpPr>
              <p:nvPr/>
            </p:nvSpPr>
            <p:spPr bwMode="auto">
              <a:xfrm>
                <a:off x="1650" y="15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5" name="Freeform 524"/>
              <p:cNvSpPr>
                <a:spLocks noEditPoints="1"/>
              </p:cNvSpPr>
              <p:nvPr/>
            </p:nvSpPr>
            <p:spPr bwMode="auto">
              <a:xfrm>
                <a:off x="1645" y="15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6" name="Freeform 525"/>
              <p:cNvSpPr>
                <a:spLocks/>
              </p:cNvSpPr>
              <p:nvPr/>
            </p:nvSpPr>
            <p:spPr bwMode="auto">
              <a:xfrm>
                <a:off x="1405"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7" name="Freeform 526"/>
              <p:cNvSpPr>
                <a:spLocks noEditPoints="1"/>
              </p:cNvSpPr>
              <p:nvPr/>
            </p:nvSpPr>
            <p:spPr bwMode="auto">
              <a:xfrm>
                <a:off x="1400"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8" name="Freeform 527"/>
              <p:cNvSpPr>
                <a:spLocks/>
              </p:cNvSpPr>
              <p:nvPr/>
            </p:nvSpPr>
            <p:spPr bwMode="auto">
              <a:xfrm>
                <a:off x="1359" y="14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9" name="Freeform 528"/>
              <p:cNvSpPr>
                <a:spLocks noEditPoints="1"/>
              </p:cNvSpPr>
              <p:nvPr/>
            </p:nvSpPr>
            <p:spPr bwMode="auto">
              <a:xfrm>
                <a:off x="1354" y="14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0" name="Freeform 529"/>
              <p:cNvSpPr>
                <a:spLocks/>
              </p:cNvSpPr>
              <p:nvPr/>
            </p:nvSpPr>
            <p:spPr bwMode="auto">
              <a:xfrm>
                <a:off x="1773" y="17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1" name="Freeform 530"/>
              <p:cNvSpPr>
                <a:spLocks noEditPoints="1"/>
              </p:cNvSpPr>
              <p:nvPr/>
            </p:nvSpPr>
            <p:spPr bwMode="auto">
              <a:xfrm>
                <a:off x="1768" y="17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2" name="Freeform 531"/>
              <p:cNvSpPr>
                <a:spLocks/>
              </p:cNvSpPr>
              <p:nvPr/>
            </p:nvSpPr>
            <p:spPr bwMode="auto">
              <a:xfrm>
                <a:off x="1404" y="13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3" name="Freeform 532"/>
              <p:cNvSpPr>
                <a:spLocks noEditPoints="1"/>
              </p:cNvSpPr>
              <p:nvPr/>
            </p:nvSpPr>
            <p:spPr bwMode="auto">
              <a:xfrm>
                <a:off x="1399" y="134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4" name="Freeform 533"/>
              <p:cNvSpPr>
                <a:spLocks/>
              </p:cNvSpPr>
              <p:nvPr/>
            </p:nvSpPr>
            <p:spPr bwMode="auto">
              <a:xfrm>
                <a:off x="1763"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5" name="Freeform 534"/>
              <p:cNvSpPr>
                <a:spLocks noEditPoints="1"/>
              </p:cNvSpPr>
              <p:nvPr/>
            </p:nvSpPr>
            <p:spPr bwMode="auto">
              <a:xfrm>
                <a:off x="1758" y="16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6" name="Freeform 535"/>
              <p:cNvSpPr>
                <a:spLocks/>
              </p:cNvSpPr>
              <p:nvPr/>
            </p:nvSpPr>
            <p:spPr bwMode="auto">
              <a:xfrm>
                <a:off x="1930" y="192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7" name="Freeform 536"/>
              <p:cNvSpPr>
                <a:spLocks noEditPoints="1"/>
              </p:cNvSpPr>
              <p:nvPr/>
            </p:nvSpPr>
            <p:spPr bwMode="auto">
              <a:xfrm>
                <a:off x="1925" y="1922"/>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8" name="Freeform 537"/>
              <p:cNvSpPr>
                <a:spLocks/>
              </p:cNvSpPr>
              <p:nvPr/>
            </p:nvSpPr>
            <p:spPr bwMode="auto">
              <a:xfrm>
                <a:off x="1685" y="185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9" name="Freeform 538"/>
              <p:cNvSpPr>
                <a:spLocks noEditPoints="1"/>
              </p:cNvSpPr>
              <p:nvPr/>
            </p:nvSpPr>
            <p:spPr bwMode="auto">
              <a:xfrm>
                <a:off x="1680" y="1846"/>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0" name="Freeform 539"/>
              <p:cNvSpPr>
                <a:spLocks/>
              </p:cNvSpPr>
              <p:nvPr/>
            </p:nvSpPr>
            <p:spPr bwMode="auto">
              <a:xfrm>
                <a:off x="2031" y="16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1" name="Freeform 540"/>
              <p:cNvSpPr>
                <a:spLocks noEditPoints="1"/>
              </p:cNvSpPr>
              <p:nvPr/>
            </p:nvSpPr>
            <p:spPr bwMode="auto">
              <a:xfrm>
                <a:off x="2026" y="1626"/>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2" name="Freeform 541"/>
              <p:cNvSpPr>
                <a:spLocks/>
              </p:cNvSpPr>
              <p:nvPr/>
            </p:nvSpPr>
            <p:spPr bwMode="auto">
              <a:xfrm>
                <a:off x="1643" y="16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3" name="Freeform 542"/>
              <p:cNvSpPr>
                <a:spLocks noEditPoints="1"/>
              </p:cNvSpPr>
              <p:nvPr/>
            </p:nvSpPr>
            <p:spPr bwMode="auto">
              <a:xfrm>
                <a:off x="1638" y="16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4" name="Freeform 543"/>
              <p:cNvSpPr>
                <a:spLocks/>
              </p:cNvSpPr>
              <p:nvPr/>
            </p:nvSpPr>
            <p:spPr bwMode="auto">
              <a:xfrm>
                <a:off x="1407"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5" name="Freeform 544"/>
              <p:cNvSpPr>
                <a:spLocks noEditPoints="1"/>
              </p:cNvSpPr>
              <p:nvPr/>
            </p:nvSpPr>
            <p:spPr bwMode="auto">
              <a:xfrm>
                <a:off x="1402"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6" name="Freeform 545"/>
              <p:cNvSpPr>
                <a:spLocks/>
              </p:cNvSpPr>
              <p:nvPr/>
            </p:nvSpPr>
            <p:spPr bwMode="auto">
              <a:xfrm>
                <a:off x="3646" y="299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7" name="Freeform 546"/>
              <p:cNvSpPr>
                <a:spLocks noEditPoints="1"/>
              </p:cNvSpPr>
              <p:nvPr/>
            </p:nvSpPr>
            <p:spPr bwMode="auto">
              <a:xfrm>
                <a:off x="3642" y="298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8" name="Freeform 547"/>
              <p:cNvSpPr>
                <a:spLocks/>
              </p:cNvSpPr>
              <p:nvPr/>
            </p:nvSpPr>
            <p:spPr bwMode="auto">
              <a:xfrm>
                <a:off x="3759" y="318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9" name="Freeform 548"/>
              <p:cNvSpPr>
                <a:spLocks noEditPoints="1"/>
              </p:cNvSpPr>
              <p:nvPr/>
            </p:nvSpPr>
            <p:spPr bwMode="auto">
              <a:xfrm>
                <a:off x="3754" y="31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0" name="Freeform 549"/>
              <p:cNvSpPr>
                <a:spLocks/>
              </p:cNvSpPr>
              <p:nvPr/>
            </p:nvSpPr>
            <p:spPr bwMode="auto">
              <a:xfrm>
                <a:off x="1653"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1" name="Freeform 550"/>
              <p:cNvSpPr>
                <a:spLocks noEditPoints="1"/>
              </p:cNvSpPr>
              <p:nvPr/>
            </p:nvSpPr>
            <p:spPr bwMode="auto">
              <a:xfrm>
                <a:off x="1649" y="14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2" name="Freeform 551"/>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3" name="Freeform 552"/>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4" name="Freeform 553"/>
              <p:cNvSpPr>
                <a:spLocks/>
              </p:cNvSpPr>
              <p:nvPr/>
            </p:nvSpPr>
            <p:spPr bwMode="auto">
              <a:xfrm>
                <a:off x="1742" y="167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5" name="Freeform 554"/>
              <p:cNvSpPr>
                <a:spLocks noEditPoints="1"/>
              </p:cNvSpPr>
              <p:nvPr/>
            </p:nvSpPr>
            <p:spPr bwMode="auto">
              <a:xfrm>
                <a:off x="1737" y="16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6" name="Freeform 555"/>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7" name="Freeform 556"/>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8" name="Freeform 557"/>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9" name="Freeform 558"/>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0" name="Freeform 559"/>
              <p:cNvSpPr>
                <a:spLocks/>
              </p:cNvSpPr>
              <p:nvPr/>
            </p:nvSpPr>
            <p:spPr bwMode="auto">
              <a:xfrm>
                <a:off x="1620"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1" name="Freeform 560"/>
              <p:cNvSpPr>
                <a:spLocks noEditPoints="1"/>
              </p:cNvSpPr>
              <p:nvPr/>
            </p:nvSpPr>
            <p:spPr bwMode="auto">
              <a:xfrm>
                <a:off x="1616" y="10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2" name="Freeform 561"/>
              <p:cNvSpPr>
                <a:spLocks/>
              </p:cNvSpPr>
              <p:nvPr/>
            </p:nvSpPr>
            <p:spPr bwMode="auto">
              <a:xfrm>
                <a:off x="1746" y="13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3" name="Freeform 562"/>
              <p:cNvSpPr>
                <a:spLocks noEditPoints="1"/>
              </p:cNvSpPr>
              <p:nvPr/>
            </p:nvSpPr>
            <p:spPr bwMode="auto">
              <a:xfrm>
                <a:off x="1741" y="13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4" name="Freeform 563"/>
              <p:cNvSpPr>
                <a:spLocks/>
              </p:cNvSpPr>
              <p:nvPr/>
            </p:nvSpPr>
            <p:spPr bwMode="auto">
              <a:xfrm>
                <a:off x="1978"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5" name="Freeform 564"/>
              <p:cNvSpPr>
                <a:spLocks noEditPoints="1"/>
              </p:cNvSpPr>
              <p:nvPr/>
            </p:nvSpPr>
            <p:spPr bwMode="auto">
              <a:xfrm>
                <a:off x="1973" y="16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6" name="Freeform 565"/>
              <p:cNvSpPr>
                <a:spLocks/>
              </p:cNvSpPr>
              <p:nvPr/>
            </p:nvSpPr>
            <p:spPr bwMode="auto">
              <a:xfrm>
                <a:off x="2254" y="208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7" name="Freeform 566"/>
              <p:cNvSpPr>
                <a:spLocks noEditPoints="1"/>
              </p:cNvSpPr>
              <p:nvPr/>
            </p:nvSpPr>
            <p:spPr bwMode="auto">
              <a:xfrm>
                <a:off x="2249" y="207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8" name="Freeform 567"/>
              <p:cNvSpPr>
                <a:spLocks/>
              </p:cNvSpPr>
              <p:nvPr/>
            </p:nvSpPr>
            <p:spPr bwMode="auto">
              <a:xfrm>
                <a:off x="1727" y="15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9" name="Freeform 568"/>
              <p:cNvSpPr>
                <a:spLocks noEditPoints="1"/>
              </p:cNvSpPr>
              <p:nvPr/>
            </p:nvSpPr>
            <p:spPr bwMode="auto">
              <a:xfrm>
                <a:off x="1722" y="15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0" name="Freeform 569"/>
              <p:cNvSpPr>
                <a:spLocks/>
              </p:cNvSpPr>
              <p:nvPr/>
            </p:nvSpPr>
            <p:spPr bwMode="auto">
              <a:xfrm>
                <a:off x="2373"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1" name="Freeform 570"/>
              <p:cNvSpPr>
                <a:spLocks noEditPoints="1"/>
              </p:cNvSpPr>
              <p:nvPr/>
            </p:nvSpPr>
            <p:spPr bwMode="auto">
              <a:xfrm>
                <a:off x="2368" y="175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2" name="Freeform 571"/>
              <p:cNvSpPr>
                <a:spLocks/>
              </p:cNvSpPr>
              <p:nvPr/>
            </p:nvSpPr>
            <p:spPr bwMode="auto">
              <a:xfrm>
                <a:off x="2706" y="212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3" name="Freeform 572"/>
              <p:cNvSpPr>
                <a:spLocks noEditPoints="1"/>
              </p:cNvSpPr>
              <p:nvPr/>
            </p:nvSpPr>
            <p:spPr bwMode="auto">
              <a:xfrm>
                <a:off x="2701" y="21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4" name="Freeform 573"/>
              <p:cNvSpPr>
                <a:spLocks/>
              </p:cNvSpPr>
              <p:nvPr/>
            </p:nvSpPr>
            <p:spPr bwMode="auto">
              <a:xfrm>
                <a:off x="2007" y="17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5" name="Freeform 574"/>
              <p:cNvSpPr>
                <a:spLocks noEditPoints="1"/>
              </p:cNvSpPr>
              <p:nvPr/>
            </p:nvSpPr>
            <p:spPr bwMode="auto">
              <a:xfrm>
                <a:off x="2003" y="169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6" name="Freeform 575"/>
              <p:cNvSpPr>
                <a:spLocks/>
              </p:cNvSpPr>
              <p:nvPr/>
            </p:nvSpPr>
            <p:spPr bwMode="auto">
              <a:xfrm>
                <a:off x="1758" y="13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7" name="Freeform 576"/>
              <p:cNvSpPr>
                <a:spLocks noEditPoints="1"/>
              </p:cNvSpPr>
              <p:nvPr/>
            </p:nvSpPr>
            <p:spPr bwMode="auto">
              <a:xfrm>
                <a:off x="1754" y="137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8" name="Freeform 577"/>
              <p:cNvSpPr>
                <a:spLocks/>
              </p:cNvSpPr>
              <p:nvPr/>
            </p:nvSpPr>
            <p:spPr bwMode="auto">
              <a:xfrm>
                <a:off x="2440" y="169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9" name="Freeform 578"/>
              <p:cNvSpPr>
                <a:spLocks noEditPoints="1"/>
              </p:cNvSpPr>
              <p:nvPr/>
            </p:nvSpPr>
            <p:spPr bwMode="auto">
              <a:xfrm>
                <a:off x="2435" y="169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0" name="Freeform 579"/>
              <p:cNvSpPr>
                <a:spLocks/>
              </p:cNvSpPr>
              <p:nvPr/>
            </p:nvSpPr>
            <p:spPr bwMode="auto">
              <a:xfrm>
                <a:off x="2131" y="16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1" name="Freeform 580"/>
              <p:cNvSpPr>
                <a:spLocks noEditPoints="1"/>
              </p:cNvSpPr>
              <p:nvPr/>
            </p:nvSpPr>
            <p:spPr bwMode="auto">
              <a:xfrm>
                <a:off x="2126" y="1596"/>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2" name="Freeform 581"/>
              <p:cNvSpPr>
                <a:spLocks/>
              </p:cNvSpPr>
              <p:nvPr/>
            </p:nvSpPr>
            <p:spPr bwMode="auto">
              <a:xfrm>
                <a:off x="1074"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3" name="Freeform 582"/>
              <p:cNvSpPr>
                <a:spLocks noEditPoints="1"/>
              </p:cNvSpPr>
              <p:nvPr/>
            </p:nvSpPr>
            <p:spPr bwMode="auto">
              <a:xfrm>
                <a:off x="1069" y="121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4" name="Freeform 583"/>
              <p:cNvSpPr>
                <a:spLocks/>
              </p:cNvSpPr>
              <p:nvPr/>
            </p:nvSpPr>
            <p:spPr bwMode="auto">
              <a:xfrm>
                <a:off x="1612"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5" name="Freeform 584"/>
              <p:cNvSpPr>
                <a:spLocks noEditPoints="1"/>
              </p:cNvSpPr>
              <p:nvPr/>
            </p:nvSpPr>
            <p:spPr bwMode="auto">
              <a:xfrm>
                <a:off x="1607"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6" name="Freeform 585"/>
              <p:cNvSpPr>
                <a:spLocks/>
              </p:cNvSpPr>
              <p:nvPr/>
            </p:nvSpPr>
            <p:spPr bwMode="auto">
              <a:xfrm>
                <a:off x="1804" y="11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7" name="Freeform 586"/>
              <p:cNvSpPr>
                <a:spLocks noEditPoints="1"/>
              </p:cNvSpPr>
              <p:nvPr/>
            </p:nvSpPr>
            <p:spPr bwMode="auto">
              <a:xfrm>
                <a:off x="1799" y="11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8" name="Freeform 587"/>
              <p:cNvSpPr>
                <a:spLocks/>
              </p:cNvSpPr>
              <p:nvPr/>
            </p:nvSpPr>
            <p:spPr bwMode="auto">
              <a:xfrm>
                <a:off x="2407" y="201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9" name="Freeform 588"/>
              <p:cNvSpPr>
                <a:spLocks noEditPoints="1"/>
              </p:cNvSpPr>
              <p:nvPr/>
            </p:nvSpPr>
            <p:spPr bwMode="auto">
              <a:xfrm>
                <a:off x="2402" y="2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0" name="Freeform 589"/>
              <p:cNvSpPr>
                <a:spLocks/>
              </p:cNvSpPr>
              <p:nvPr/>
            </p:nvSpPr>
            <p:spPr bwMode="auto">
              <a:xfrm>
                <a:off x="1694" y="14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1" name="Freeform 590"/>
              <p:cNvSpPr>
                <a:spLocks noEditPoints="1"/>
              </p:cNvSpPr>
              <p:nvPr/>
            </p:nvSpPr>
            <p:spPr bwMode="auto">
              <a:xfrm>
                <a:off x="1689" y="140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2" name="Freeform 591"/>
              <p:cNvSpPr>
                <a:spLocks/>
              </p:cNvSpPr>
              <p:nvPr/>
            </p:nvSpPr>
            <p:spPr bwMode="auto">
              <a:xfrm>
                <a:off x="1541" y="14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3" name="Freeform 592"/>
              <p:cNvSpPr>
                <a:spLocks noEditPoints="1"/>
              </p:cNvSpPr>
              <p:nvPr/>
            </p:nvSpPr>
            <p:spPr bwMode="auto">
              <a:xfrm>
                <a:off x="1537" y="14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4" name="Freeform 593"/>
              <p:cNvSpPr>
                <a:spLocks/>
              </p:cNvSpPr>
              <p:nvPr/>
            </p:nvSpPr>
            <p:spPr bwMode="auto">
              <a:xfrm>
                <a:off x="1506" y="143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5" name="Freeform 594"/>
              <p:cNvSpPr>
                <a:spLocks noEditPoints="1"/>
              </p:cNvSpPr>
              <p:nvPr/>
            </p:nvSpPr>
            <p:spPr bwMode="auto">
              <a:xfrm>
                <a:off x="1501" y="142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6" name="Freeform 595"/>
              <p:cNvSpPr>
                <a:spLocks/>
              </p:cNvSpPr>
              <p:nvPr/>
            </p:nvSpPr>
            <p:spPr bwMode="auto">
              <a:xfrm>
                <a:off x="1445" y="19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7" name="Freeform 596"/>
              <p:cNvSpPr>
                <a:spLocks noEditPoints="1"/>
              </p:cNvSpPr>
              <p:nvPr/>
            </p:nvSpPr>
            <p:spPr bwMode="auto">
              <a:xfrm>
                <a:off x="1440" y="1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8" name="Freeform 597"/>
              <p:cNvSpPr>
                <a:spLocks/>
              </p:cNvSpPr>
              <p:nvPr/>
            </p:nvSpPr>
            <p:spPr bwMode="auto">
              <a:xfrm>
                <a:off x="1565" y="13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9" name="Freeform 598"/>
              <p:cNvSpPr>
                <a:spLocks noEditPoints="1"/>
              </p:cNvSpPr>
              <p:nvPr/>
            </p:nvSpPr>
            <p:spPr bwMode="auto">
              <a:xfrm>
                <a:off x="1560" y="1344"/>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0" name="Freeform 599"/>
              <p:cNvSpPr>
                <a:spLocks/>
              </p:cNvSpPr>
              <p:nvPr/>
            </p:nvSpPr>
            <p:spPr bwMode="auto">
              <a:xfrm>
                <a:off x="1727" y="13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1" name="Freeform 600"/>
              <p:cNvSpPr>
                <a:spLocks noEditPoints="1"/>
              </p:cNvSpPr>
              <p:nvPr/>
            </p:nvSpPr>
            <p:spPr bwMode="auto">
              <a:xfrm>
                <a:off x="1722" y="137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2" name="Freeform 601"/>
              <p:cNvSpPr>
                <a:spLocks/>
              </p:cNvSpPr>
              <p:nvPr/>
            </p:nvSpPr>
            <p:spPr bwMode="auto">
              <a:xfrm>
                <a:off x="1792" y="140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3" name="Freeform 602"/>
              <p:cNvSpPr>
                <a:spLocks noEditPoints="1"/>
              </p:cNvSpPr>
              <p:nvPr/>
            </p:nvSpPr>
            <p:spPr bwMode="auto">
              <a:xfrm>
                <a:off x="1787" y="13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4" name="Freeform 603"/>
              <p:cNvSpPr>
                <a:spLocks/>
              </p:cNvSpPr>
              <p:nvPr/>
            </p:nvSpPr>
            <p:spPr bwMode="auto">
              <a:xfrm>
                <a:off x="1788" y="14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5" name="Freeform 604"/>
              <p:cNvSpPr>
                <a:spLocks noEditPoints="1"/>
              </p:cNvSpPr>
              <p:nvPr/>
            </p:nvSpPr>
            <p:spPr bwMode="auto">
              <a:xfrm>
                <a:off x="1783" y="14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6" name="Freeform 605"/>
              <p:cNvSpPr>
                <a:spLocks/>
              </p:cNvSpPr>
              <p:nvPr/>
            </p:nvSpPr>
            <p:spPr bwMode="auto">
              <a:xfrm>
                <a:off x="164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7" name="Freeform 606"/>
              <p:cNvSpPr>
                <a:spLocks noEditPoints="1"/>
              </p:cNvSpPr>
              <p:nvPr/>
            </p:nvSpPr>
            <p:spPr bwMode="auto">
              <a:xfrm>
                <a:off x="1641" y="136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8" name="Freeform 607"/>
              <p:cNvSpPr>
                <a:spLocks/>
              </p:cNvSpPr>
              <p:nvPr/>
            </p:nvSpPr>
            <p:spPr bwMode="auto">
              <a:xfrm>
                <a:off x="1316" y="9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5" name="Group 809"/>
            <p:cNvGrpSpPr>
              <a:grpSpLocks/>
            </p:cNvGrpSpPr>
            <p:nvPr/>
          </p:nvGrpSpPr>
          <p:grpSpPr bwMode="auto">
            <a:xfrm>
              <a:off x="1479550" y="635000"/>
              <a:ext cx="2562225" cy="2324100"/>
              <a:chOff x="932" y="400"/>
              <a:chExt cx="1614" cy="1464"/>
            </a:xfrm>
          </p:grpSpPr>
          <p:sp>
            <p:nvSpPr>
              <p:cNvPr id="529" name="Freeform 609"/>
              <p:cNvSpPr>
                <a:spLocks noEditPoints="1"/>
              </p:cNvSpPr>
              <p:nvPr/>
            </p:nvSpPr>
            <p:spPr bwMode="auto">
              <a:xfrm>
                <a:off x="1312" y="9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0" name="Freeform 610"/>
              <p:cNvSpPr>
                <a:spLocks/>
              </p:cNvSpPr>
              <p:nvPr/>
            </p:nvSpPr>
            <p:spPr bwMode="auto">
              <a:xfrm>
                <a:off x="1304" y="111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1" name="Freeform 611"/>
              <p:cNvSpPr>
                <a:spLocks noEditPoints="1"/>
              </p:cNvSpPr>
              <p:nvPr/>
            </p:nvSpPr>
            <p:spPr bwMode="auto">
              <a:xfrm>
                <a:off x="1299" y="11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2" name="Freeform 612"/>
              <p:cNvSpPr>
                <a:spLocks/>
              </p:cNvSpPr>
              <p:nvPr/>
            </p:nvSpPr>
            <p:spPr bwMode="auto">
              <a:xfrm>
                <a:off x="1009"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3" name="Freeform 613"/>
              <p:cNvSpPr>
                <a:spLocks noEditPoints="1"/>
              </p:cNvSpPr>
              <p:nvPr/>
            </p:nvSpPr>
            <p:spPr bwMode="auto">
              <a:xfrm>
                <a:off x="1004"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4" name="Freeform 614"/>
              <p:cNvSpPr>
                <a:spLocks/>
              </p:cNvSpPr>
              <p:nvPr/>
            </p:nvSpPr>
            <p:spPr bwMode="auto">
              <a:xfrm>
                <a:off x="1721" y="120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5" name="Freeform 615"/>
              <p:cNvSpPr>
                <a:spLocks noEditPoints="1"/>
              </p:cNvSpPr>
              <p:nvPr/>
            </p:nvSpPr>
            <p:spPr bwMode="auto">
              <a:xfrm>
                <a:off x="1716" y="12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6" name="Freeform 616"/>
              <p:cNvSpPr>
                <a:spLocks/>
              </p:cNvSpPr>
              <p:nvPr/>
            </p:nvSpPr>
            <p:spPr bwMode="auto">
              <a:xfrm>
                <a:off x="1545"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7" name="Freeform 617"/>
              <p:cNvSpPr>
                <a:spLocks noEditPoints="1"/>
              </p:cNvSpPr>
              <p:nvPr/>
            </p:nvSpPr>
            <p:spPr bwMode="auto">
              <a:xfrm>
                <a:off x="1540" y="11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8" name="Freeform 618"/>
              <p:cNvSpPr>
                <a:spLocks/>
              </p:cNvSpPr>
              <p:nvPr/>
            </p:nvSpPr>
            <p:spPr bwMode="auto">
              <a:xfrm>
                <a:off x="1565" y="12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9" name="Freeform 619"/>
              <p:cNvSpPr>
                <a:spLocks noEditPoints="1"/>
              </p:cNvSpPr>
              <p:nvPr/>
            </p:nvSpPr>
            <p:spPr bwMode="auto">
              <a:xfrm>
                <a:off x="1560" y="12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0" name="Freeform 620"/>
              <p:cNvSpPr>
                <a:spLocks/>
              </p:cNvSpPr>
              <p:nvPr/>
            </p:nvSpPr>
            <p:spPr bwMode="auto">
              <a:xfrm>
                <a:off x="2434"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1" name="Freeform 621"/>
              <p:cNvSpPr>
                <a:spLocks noEditPoints="1"/>
              </p:cNvSpPr>
              <p:nvPr/>
            </p:nvSpPr>
            <p:spPr bwMode="auto">
              <a:xfrm>
                <a:off x="2430" y="1749"/>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2" name="Freeform 622"/>
              <p:cNvSpPr>
                <a:spLocks/>
              </p:cNvSpPr>
              <p:nvPr/>
            </p:nvSpPr>
            <p:spPr bwMode="auto">
              <a:xfrm>
                <a:off x="1933" y="14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3" name="Freeform 623"/>
              <p:cNvSpPr>
                <a:spLocks noEditPoints="1"/>
              </p:cNvSpPr>
              <p:nvPr/>
            </p:nvSpPr>
            <p:spPr bwMode="auto">
              <a:xfrm>
                <a:off x="1928" y="14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4" name="Freeform 624"/>
              <p:cNvSpPr>
                <a:spLocks/>
              </p:cNvSpPr>
              <p:nvPr/>
            </p:nvSpPr>
            <p:spPr bwMode="auto">
              <a:xfrm>
                <a:off x="1709" y="12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5" name="Freeform 625"/>
              <p:cNvSpPr>
                <a:spLocks noEditPoints="1"/>
              </p:cNvSpPr>
              <p:nvPr/>
            </p:nvSpPr>
            <p:spPr bwMode="auto">
              <a:xfrm>
                <a:off x="1704" y="12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6" name="Freeform 626"/>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7" name="Freeform 627"/>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8" name="Freeform 628"/>
              <p:cNvSpPr>
                <a:spLocks/>
              </p:cNvSpPr>
              <p:nvPr/>
            </p:nvSpPr>
            <p:spPr bwMode="auto">
              <a:xfrm>
                <a:off x="1473"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9" name="Freeform 629"/>
              <p:cNvSpPr>
                <a:spLocks noEditPoints="1"/>
              </p:cNvSpPr>
              <p:nvPr/>
            </p:nvSpPr>
            <p:spPr bwMode="auto">
              <a:xfrm>
                <a:off x="1468" y="8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0" name="Freeform 630"/>
              <p:cNvSpPr>
                <a:spLocks/>
              </p:cNvSpPr>
              <p:nvPr/>
            </p:nvSpPr>
            <p:spPr bwMode="auto">
              <a:xfrm>
                <a:off x="1536" y="11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1" name="Freeform 631"/>
              <p:cNvSpPr>
                <a:spLocks noEditPoints="1"/>
              </p:cNvSpPr>
              <p:nvPr/>
            </p:nvSpPr>
            <p:spPr bwMode="auto">
              <a:xfrm>
                <a:off x="1531" y="11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2" name="Freeform 632"/>
              <p:cNvSpPr>
                <a:spLocks/>
              </p:cNvSpPr>
              <p:nvPr/>
            </p:nvSpPr>
            <p:spPr bwMode="auto">
              <a:xfrm>
                <a:off x="1717" y="15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3" name="Freeform 633"/>
              <p:cNvSpPr>
                <a:spLocks noEditPoints="1"/>
              </p:cNvSpPr>
              <p:nvPr/>
            </p:nvSpPr>
            <p:spPr bwMode="auto">
              <a:xfrm>
                <a:off x="1712" y="15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4" name="Freeform 634"/>
              <p:cNvSpPr>
                <a:spLocks/>
              </p:cNvSpPr>
              <p:nvPr/>
            </p:nvSpPr>
            <p:spPr bwMode="auto">
              <a:xfrm>
                <a:off x="1545"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5" name="Freeform 635"/>
              <p:cNvSpPr>
                <a:spLocks noEditPoints="1"/>
              </p:cNvSpPr>
              <p:nvPr/>
            </p:nvSpPr>
            <p:spPr bwMode="auto">
              <a:xfrm>
                <a:off x="1540"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6" name="Freeform 636"/>
              <p:cNvSpPr>
                <a:spLocks/>
              </p:cNvSpPr>
              <p:nvPr/>
            </p:nvSpPr>
            <p:spPr bwMode="auto">
              <a:xfrm>
                <a:off x="1937" y="127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7" name="Freeform 637"/>
              <p:cNvSpPr>
                <a:spLocks noEditPoints="1"/>
              </p:cNvSpPr>
              <p:nvPr/>
            </p:nvSpPr>
            <p:spPr bwMode="auto">
              <a:xfrm>
                <a:off x="1933" y="12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8" name="Freeform 638"/>
              <p:cNvSpPr>
                <a:spLocks/>
              </p:cNvSpPr>
              <p:nvPr/>
            </p:nvSpPr>
            <p:spPr bwMode="auto">
              <a:xfrm>
                <a:off x="1251" y="8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9" name="Freeform 639"/>
              <p:cNvSpPr>
                <a:spLocks noEditPoints="1"/>
              </p:cNvSpPr>
              <p:nvPr/>
            </p:nvSpPr>
            <p:spPr bwMode="auto">
              <a:xfrm>
                <a:off x="1246" y="8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0" name="Freeform 640"/>
              <p:cNvSpPr>
                <a:spLocks/>
              </p:cNvSpPr>
              <p:nvPr/>
            </p:nvSpPr>
            <p:spPr bwMode="auto">
              <a:xfrm>
                <a:off x="1457"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1" name="Freeform 641"/>
              <p:cNvSpPr>
                <a:spLocks noEditPoints="1"/>
              </p:cNvSpPr>
              <p:nvPr/>
            </p:nvSpPr>
            <p:spPr bwMode="auto">
              <a:xfrm>
                <a:off x="1452"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2" name="Freeform 642"/>
              <p:cNvSpPr>
                <a:spLocks/>
              </p:cNvSpPr>
              <p:nvPr/>
            </p:nvSpPr>
            <p:spPr bwMode="auto">
              <a:xfrm>
                <a:off x="1410" y="12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3" name="Freeform 643"/>
              <p:cNvSpPr>
                <a:spLocks noEditPoints="1"/>
              </p:cNvSpPr>
              <p:nvPr/>
            </p:nvSpPr>
            <p:spPr bwMode="auto">
              <a:xfrm>
                <a:off x="1405" y="11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4" name="Freeform 644"/>
              <p:cNvSpPr>
                <a:spLocks/>
              </p:cNvSpPr>
              <p:nvPr/>
            </p:nvSpPr>
            <p:spPr bwMode="auto">
              <a:xfrm>
                <a:off x="1213"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5" name="Freeform 645"/>
              <p:cNvSpPr>
                <a:spLocks noEditPoints="1"/>
              </p:cNvSpPr>
              <p:nvPr/>
            </p:nvSpPr>
            <p:spPr bwMode="auto">
              <a:xfrm>
                <a:off x="1209" y="75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6" name="Freeform 646"/>
              <p:cNvSpPr>
                <a:spLocks/>
              </p:cNvSpPr>
              <p:nvPr/>
            </p:nvSpPr>
            <p:spPr bwMode="auto">
              <a:xfrm>
                <a:off x="1214"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7" name="Freeform 647"/>
              <p:cNvSpPr>
                <a:spLocks noEditPoints="1"/>
              </p:cNvSpPr>
              <p:nvPr/>
            </p:nvSpPr>
            <p:spPr bwMode="auto">
              <a:xfrm>
                <a:off x="1209" y="1335"/>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8" name="Freeform 648"/>
              <p:cNvSpPr>
                <a:spLocks/>
              </p:cNvSpPr>
              <p:nvPr/>
            </p:nvSpPr>
            <p:spPr bwMode="auto">
              <a:xfrm>
                <a:off x="1199" y="8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9" name="Freeform 649"/>
              <p:cNvSpPr>
                <a:spLocks noEditPoints="1"/>
              </p:cNvSpPr>
              <p:nvPr/>
            </p:nvSpPr>
            <p:spPr bwMode="auto">
              <a:xfrm>
                <a:off x="1194" y="79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0" name="Freeform 650"/>
              <p:cNvSpPr>
                <a:spLocks/>
              </p:cNvSpPr>
              <p:nvPr/>
            </p:nvSpPr>
            <p:spPr bwMode="auto">
              <a:xfrm>
                <a:off x="13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1" name="Freeform 651"/>
              <p:cNvSpPr>
                <a:spLocks noEditPoints="1"/>
              </p:cNvSpPr>
              <p:nvPr/>
            </p:nvSpPr>
            <p:spPr bwMode="auto">
              <a:xfrm>
                <a:off x="1304"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2" name="Freeform 652"/>
              <p:cNvSpPr>
                <a:spLocks/>
              </p:cNvSpPr>
              <p:nvPr/>
            </p:nvSpPr>
            <p:spPr bwMode="auto">
              <a:xfrm>
                <a:off x="1131"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3" name="Freeform 653"/>
              <p:cNvSpPr>
                <a:spLocks noEditPoints="1"/>
              </p:cNvSpPr>
              <p:nvPr/>
            </p:nvSpPr>
            <p:spPr bwMode="auto">
              <a:xfrm>
                <a:off x="1126"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4" name="Freeform 654"/>
              <p:cNvSpPr>
                <a:spLocks/>
              </p:cNvSpPr>
              <p:nvPr/>
            </p:nvSpPr>
            <p:spPr bwMode="auto">
              <a:xfrm>
                <a:off x="1532" y="14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5" name="Freeform 655"/>
              <p:cNvSpPr>
                <a:spLocks noEditPoints="1"/>
              </p:cNvSpPr>
              <p:nvPr/>
            </p:nvSpPr>
            <p:spPr bwMode="auto">
              <a:xfrm>
                <a:off x="1527" y="1396"/>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6" name="Freeform 656"/>
              <p:cNvSpPr>
                <a:spLocks/>
              </p:cNvSpPr>
              <p:nvPr/>
            </p:nvSpPr>
            <p:spPr bwMode="auto">
              <a:xfrm>
                <a:off x="1268"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7" name="Freeform 657"/>
              <p:cNvSpPr>
                <a:spLocks noEditPoints="1"/>
              </p:cNvSpPr>
              <p:nvPr/>
            </p:nvSpPr>
            <p:spPr bwMode="auto">
              <a:xfrm>
                <a:off x="1264" y="94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8" name="Freeform 658"/>
              <p:cNvSpPr>
                <a:spLocks/>
              </p:cNvSpPr>
              <p:nvPr/>
            </p:nvSpPr>
            <p:spPr bwMode="auto">
              <a:xfrm>
                <a:off x="1084" y="7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9" name="Freeform 659"/>
              <p:cNvSpPr>
                <a:spLocks noEditPoints="1"/>
              </p:cNvSpPr>
              <p:nvPr/>
            </p:nvSpPr>
            <p:spPr bwMode="auto">
              <a:xfrm>
                <a:off x="1079" y="7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0" name="Freeform 660"/>
              <p:cNvSpPr>
                <a:spLocks/>
              </p:cNvSpPr>
              <p:nvPr/>
            </p:nvSpPr>
            <p:spPr bwMode="auto">
              <a:xfrm>
                <a:off x="1178" y="7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1" name="Freeform 661"/>
              <p:cNvSpPr>
                <a:spLocks noEditPoints="1"/>
              </p:cNvSpPr>
              <p:nvPr/>
            </p:nvSpPr>
            <p:spPr bwMode="auto">
              <a:xfrm>
                <a:off x="1173" y="7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2" name="Freeform 662"/>
              <p:cNvSpPr>
                <a:spLocks/>
              </p:cNvSpPr>
              <p:nvPr/>
            </p:nvSpPr>
            <p:spPr bwMode="auto">
              <a:xfrm>
                <a:off x="1152" y="8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3" name="Freeform 663"/>
              <p:cNvSpPr>
                <a:spLocks noEditPoints="1"/>
              </p:cNvSpPr>
              <p:nvPr/>
            </p:nvSpPr>
            <p:spPr bwMode="auto">
              <a:xfrm>
                <a:off x="1147" y="858"/>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4" name="Freeform 664"/>
              <p:cNvSpPr>
                <a:spLocks/>
              </p:cNvSpPr>
              <p:nvPr/>
            </p:nvSpPr>
            <p:spPr bwMode="auto">
              <a:xfrm>
                <a:off x="1189" y="10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5" name="Freeform 665"/>
              <p:cNvSpPr>
                <a:spLocks noEditPoints="1"/>
              </p:cNvSpPr>
              <p:nvPr/>
            </p:nvSpPr>
            <p:spPr bwMode="auto">
              <a:xfrm>
                <a:off x="1184" y="109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6" name="Freeform 666"/>
              <p:cNvSpPr>
                <a:spLocks/>
              </p:cNvSpPr>
              <p:nvPr/>
            </p:nvSpPr>
            <p:spPr bwMode="auto">
              <a:xfrm>
                <a:off x="1159" y="10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7" name="Freeform 667"/>
              <p:cNvSpPr>
                <a:spLocks noEditPoints="1"/>
              </p:cNvSpPr>
              <p:nvPr/>
            </p:nvSpPr>
            <p:spPr bwMode="auto">
              <a:xfrm>
                <a:off x="1154" y="10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8" name="Freeform 668"/>
              <p:cNvSpPr>
                <a:spLocks/>
              </p:cNvSpPr>
              <p:nvPr/>
            </p:nvSpPr>
            <p:spPr bwMode="auto">
              <a:xfrm>
                <a:off x="986"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9" name="Freeform 669"/>
              <p:cNvSpPr>
                <a:spLocks noEditPoints="1"/>
              </p:cNvSpPr>
              <p:nvPr/>
            </p:nvSpPr>
            <p:spPr bwMode="auto">
              <a:xfrm>
                <a:off x="981" y="5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0" name="Freeform 670"/>
              <p:cNvSpPr>
                <a:spLocks/>
              </p:cNvSpPr>
              <p:nvPr/>
            </p:nvSpPr>
            <p:spPr bwMode="auto">
              <a:xfrm>
                <a:off x="1018" y="4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1" name="Freeform 671"/>
              <p:cNvSpPr>
                <a:spLocks noEditPoints="1"/>
              </p:cNvSpPr>
              <p:nvPr/>
            </p:nvSpPr>
            <p:spPr bwMode="auto">
              <a:xfrm>
                <a:off x="1013" y="47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2" name="Freeform 672"/>
              <p:cNvSpPr>
                <a:spLocks/>
              </p:cNvSpPr>
              <p:nvPr/>
            </p:nvSpPr>
            <p:spPr bwMode="auto">
              <a:xfrm>
                <a:off x="937" y="40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3" name="Freeform 673"/>
              <p:cNvSpPr>
                <a:spLocks noEditPoints="1"/>
              </p:cNvSpPr>
              <p:nvPr/>
            </p:nvSpPr>
            <p:spPr bwMode="auto">
              <a:xfrm>
                <a:off x="932" y="400"/>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4" name="Freeform 674"/>
              <p:cNvSpPr>
                <a:spLocks/>
              </p:cNvSpPr>
              <p:nvPr/>
            </p:nvSpPr>
            <p:spPr bwMode="auto">
              <a:xfrm>
                <a:off x="1023" y="44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5" name="Freeform 675"/>
              <p:cNvSpPr>
                <a:spLocks noEditPoints="1"/>
              </p:cNvSpPr>
              <p:nvPr/>
            </p:nvSpPr>
            <p:spPr bwMode="auto">
              <a:xfrm>
                <a:off x="1018" y="4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6" name="Freeform 676"/>
              <p:cNvSpPr>
                <a:spLocks/>
              </p:cNvSpPr>
              <p:nvPr/>
            </p:nvSpPr>
            <p:spPr bwMode="auto">
              <a:xfrm>
                <a:off x="1218" y="84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7" name="Freeform 677"/>
              <p:cNvSpPr>
                <a:spLocks noEditPoints="1"/>
              </p:cNvSpPr>
              <p:nvPr/>
            </p:nvSpPr>
            <p:spPr bwMode="auto">
              <a:xfrm>
                <a:off x="1213"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8" name="Freeform 678"/>
              <p:cNvSpPr>
                <a:spLocks/>
              </p:cNvSpPr>
              <p:nvPr/>
            </p:nvSpPr>
            <p:spPr bwMode="auto">
              <a:xfrm>
                <a:off x="1193"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9" name="Freeform 679"/>
              <p:cNvSpPr>
                <a:spLocks noEditPoints="1"/>
              </p:cNvSpPr>
              <p:nvPr/>
            </p:nvSpPr>
            <p:spPr bwMode="auto">
              <a:xfrm>
                <a:off x="1188" y="9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0" name="Freeform 680"/>
              <p:cNvSpPr>
                <a:spLocks/>
              </p:cNvSpPr>
              <p:nvPr/>
            </p:nvSpPr>
            <p:spPr bwMode="auto">
              <a:xfrm>
                <a:off x="1141" y="6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1" name="Freeform 681"/>
              <p:cNvSpPr>
                <a:spLocks noEditPoints="1"/>
              </p:cNvSpPr>
              <p:nvPr/>
            </p:nvSpPr>
            <p:spPr bwMode="auto">
              <a:xfrm>
                <a:off x="1136" y="66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2" name="Freeform 682"/>
              <p:cNvSpPr>
                <a:spLocks/>
              </p:cNvSpPr>
              <p:nvPr/>
            </p:nvSpPr>
            <p:spPr bwMode="auto">
              <a:xfrm>
                <a:off x="1599"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3" name="Freeform 683"/>
              <p:cNvSpPr>
                <a:spLocks noEditPoints="1"/>
              </p:cNvSpPr>
              <p:nvPr/>
            </p:nvSpPr>
            <p:spPr bwMode="auto">
              <a:xfrm>
                <a:off x="1594"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4" name="Freeform 684"/>
              <p:cNvSpPr>
                <a:spLocks/>
              </p:cNvSpPr>
              <p:nvPr/>
            </p:nvSpPr>
            <p:spPr bwMode="auto">
              <a:xfrm>
                <a:off x="1550" y="11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5" name="Freeform 685"/>
              <p:cNvSpPr>
                <a:spLocks noEditPoints="1"/>
              </p:cNvSpPr>
              <p:nvPr/>
            </p:nvSpPr>
            <p:spPr bwMode="auto">
              <a:xfrm>
                <a:off x="1546"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6" name="Freeform 686"/>
              <p:cNvSpPr>
                <a:spLocks/>
              </p:cNvSpPr>
              <p:nvPr/>
            </p:nvSpPr>
            <p:spPr bwMode="auto">
              <a:xfrm>
                <a:off x="1305" y="11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7" name="Freeform 687"/>
              <p:cNvSpPr>
                <a:spLocks noEditPoints="1"/>
              </p:cNvSpPr>
              <p:nvPr/>
            </p:nvSpPr>
            <p:spPr bwMode="auto">
              <a:xfrm>
                <a:off x="1300" y="11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8" name="Freeform 688"/>
              <p:cNvSpPr>
                <a:spLocks/>
              </p:cNvSpPr>
              <p:nvPr/>
            </p:nvSpPr>
            <p:spPr bwMode="auto">
              <a:xfrm>
                <a:off x="1257" y="11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9" name="Freeform 689"/>
              <p:cNvSpPr>
                <a:spLocks noEditPoints="1"/>
              </p:cNvSpPr>
              <p:nvPr/>
            </p:nvSpPr>
            <p:spPr bwMode="auto">
              <a:xfrm>
                <a:off x="125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0" name="Freeform 690"/>
              <p:cNvSpPr>
                <a:spLocks/>
              </p:cNvSpPr>
              <p:nvPr/>
            </p:nvSpPr>
            <p:spPr bwMode="auto">
              <a:xfrm>
                <a:off x="1219" y="11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1" name="Freeform 691"/>
              <p:cNvSpPr>
                <a:spLocks noEditPoints="1"/>
              </p:cNvSpPr>
              <p:nvPr/>
            </p:nvSpPr>
            <p:spPr bwMode="auto">
              <a:xfrm>
                <a:off x="1214" y="11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2" name="Freeform 692"/>
              <p:cNvSpPr>
                <a:spLocks/>
              </p:cNvSpPr>
              <p:nvPr/>
            </p:nvSpPr>
            <p:spPr bwMode="auto">
              <a:xfrm>
                <a:off x="129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3" name="Freeform 693"/>
              <p:cNvSpPr>
                <a:spLocks noEditPoints="1"/>
              </p:cNvSpPr>
              <p:nvPr/>
            </p:nvSpPr>
            <p:spPr bwMode="auto">
              <a:xfrm>
                <a:off x="1286" y="136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4" name="Freeform 694"/>
              <p:cNvSpPr>
                <a:spLocks/>
              </p:cNvSpPr>
              <p:nvPr/>
            </p:nvSpPr>
            <p:spPr bwMode="auto">
              <a:xfrm>
                <a:off x="1416" y="12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5" name="Freeform 695"/>
              <p:cNvSpPr>
                <a:spLocks noEditPoints="1"/>
              </p:cNvSpPr>
              <p:nvPr/>
            </p:nvSpPr>
            <p:spPr bwMode="auto">
              <a:xfrm>
                <a:off x="1411" y="127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6" name="Freeform 696"/>
              <p:cNvSpPr>
                <a:spLocks/>
              </p:cNvSpPr>
              <p:nvPr/>
            </p:nvSpPr>
            <p:spPr bwMode="auto">
              <a:xfrm>
                <a:off x="1401"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7" name="Freeform 697"/>
              <p:cNvSpPr>
                <a:spLocks noEditPoints="1"/>
              </p:cNvSpPr>
              <p:nvPr/>
            </p:nvSpPr>
            <p:spPr bwMode="auto">
              <a:xfrm>
                <a:off x="1396" y="13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8" name="Freeform 698"/>
              <p:cNvSpPr>
                <a:spLocks/>
              </p:cNvSpPr>
              <p:nvPr/>
            </p:nvSpPr>
            <p:spPr bwMode="auto">
              <a:xfrm>
                <a:off x="1340"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9" name="Freeform 699"/>
              <p:cNvSpPr>
                <a:spLocks noEditPoints="1"/>
              </p:cNvSpPr>
              <p:nvPr/>
            </p:nvSpPr>
            <p:spPr bwMode="auto">
              <a:xfrm>
                <a:off x="1335"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0" name="Freeform 700"/>
              <p:cNvSpPr>
                <a:spLocks/>
              </p:cNvSpPr>
              <p:nvPr/>
            </p:nvSpPr>
            <p:spPr bwMode="auto">
              <a:xfrm>
                <a:off x="1409"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1" name="Freeform 701"/>
              <p:cNvSpPr>
                <a:spLocks noEditPoints="1"/>
              </p:cNvSpPr>
              <p:nvPr/>
            </p:nvSpPr>
            <p:spPr bwMode="auto">
              <a:xfrm>
                <a:off x="1404"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2" name="Freeform 702"/>
              <p:cNvSpPr>
                <a:spLocks/>
              </p:cNvSpPr>
              <p:nvPr/>
            </p:nvSpPr>
            <p:spPr bwMode="auto">
              <a:xfrm>
                <a:off x="1147"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3" name="Freeform 703"/>
              <p:cNvSpPr>
                <a:spLocks noEditPoints="1"/>
              </p:cNvSpPr>
              <p:nvPr/>
            </p:nvSpPr>
            <p:spPr bwMode="auto">
              <a:xfrm>
                <a:off x="1142" y="10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4" name="Freeform 704"/>
              <p:cNvSpPr>
                <a:spLocks/>
              </p:cNvSpPr>
              <p:nvPr/>
            </p:nvSpPr>
            <p:spPr bwMode="auto">
              <a:xfrm>
                <a:off x="1466"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5" name="Freeform 705"/>
              <p:cNvSpPr>
                <a:spLocks noEditPoints="1"/>
              </p:cNvSpPr>
              <p:nvPr/>
            </p:nvSpPr>
            <p:spPr bwMode="auto">
              <a:xfrm>
                <a:off x="1461" y="12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6" name="Freeform 706"/>
              <p:cNvSpPr>
                <a:spLocks/>
              </p:cNvSpPr>
              <p:nvPr/>
            </p:nvSpPr>
            <p:spPr bwMode="auto">
              <a:xfrm>
                <a:off x="1283" y="9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7" name="Freeform 707"/>
              <p:cNvSpPr>
                <a:spLocks noEditPoints="1"/>
              </p:cNvSpPr>
              <p:nvPr/>
            </p:nvSpPr>
            <p:spPr bwMode="auto">
              <a:xfrm>
                <a:off x="1279" y="949"/>
                <a:ext cx="116"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8" name="Freeform 708"/>
              <p:cNvSpPr>
                <a:spLocks/>
              </p:cNvSpPr>
              <p:nvPr/>
            </p:nvSpPr>
            <p:spPr bwMode="auto">
              <a:xfrm>
                <a:off x="1311"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9" name="Freeform 709"/>
              <p:cNvSpPr>
                <a:spLocks noEditPoints="1"/>
              </p:cNvSpPr>
              <p:nvPr/>
            </p:nvSpPr>
            <p:spPr bwMode="auto">
              <a:xfrm>
                <a:off x="1306" y="10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0" name="Freeform 710"/>
              <p:cNvSpPr>
                <a:spLocks/>
              </p:cNvSpPr>
              <p:nvPr/>
            </p:nvSpPr>
            <p:spPr bwMode="auto">
              <a:xfrm>
                <a:off x="1129" y="8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1" name="Freeform 711"/>
              <p:cNvSpPr>
                <a:spLocks noEditPoints="1"/>
              </p:cNvSpPr>
              <p:nvPr/>
            </p:nvSpPr>
            <p:spPr bwMode="auto">
              <a:xfrm>
                <a:off x="1124" y="8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2" name="Freeform 712"/>
              <p:cNvSpPr>
                <a:spLocks/>
              </p:cNvSpPr>
              <p:nvPr/>
            </p:nvSpPr>
            <p:spPr bwMode="auto">
              <a:xfrm>
                <a:off x="1165" y="74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3" name="Freeform 713"/>
              <p:cNvSpPr>
                <a:spLocks noEditPoints="1"/>
              </p:cNvSpPr>
              <p:nvPr/>
            </p:nvSpPr>
            <p:spPr bwMode="auto">
              <a:xfrm>
                <a:off x="1160" y="7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4" name="Freeform 714"/>
              <p:cNvSpPr>
                <a:spLocks/>
              </p:cNvSpPr>
              <p:nvPr/>
            </p:nvSpPr>
            <p:spPr bwMode="auto">
              <a:xfrm>
                <a:off x="1085" y="9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5" name="Freeform 715"/>
              <p:cNvSpPr>
                <a:spLocks noEditPoints="1"/>
              </p:cNvSpPr>
              <p:nvPr/>
            </p:nvSpPr>
            <p:spPr bwMode="auto">
              <a:xfrm>
                <a:off x="1080" y="899"/>
                <a:ext cx="118"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6" name="Freeform 716"/>
              <p:cNvSpPr>
                <a:spLocks/>
              </p:cNvSpPr>
              <p:nvPr/>
            </p:nvSpPr>
            <p:spPr bwMode="auto">
              <a:xfrm>
                <a:off x="1117"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7" name="Freeform 717"/>
              <p:cNvSpPr>
                <a:spLocks noEditPoints="1"/>
              </p:cNvSpPr>
              <p:nvPr/>
            </p:nvSpPr>
            <p:spPr bwMode="auto">
              <a:xfrm>
                <a:off x="1112"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8" name="Freeform 718"/>
              <p:cNvSpPr>
                <a:spLocks/>
              </p:cNvSpPr>
              <p:nvPr/>
            </p:nvSpPr>
            <p:spPr bwMode="auto">
              <a:xfrm>
                <a:off x="1231" y="13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9" name="Freeform 719"/>
              <p:cNvSpPr>
                <a:spLocks noEditPoints="1"/>
              </p:cNvSpPr>
              <p:nvPr/>
            </p:nvSpPr>
            <p:spPr bwMode="auto">
              <a:xfrm>
                <a:off x="1226" y="13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0" name="Freeform 720"/>
              <p:cNvSpPr>
                <a:spLocks/>
              </p:cNvSpPr>
              <p:nvPr/>
            </p:nvSpPr>
            <p:spPr bwMode="auto">
              <a:xfrm>
                <a:off x="1369"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1" name="Freeform 721"/>
              <p:cNvSpPr>
                <a:spLocks noEditPoints="1"/>
              </p:cNvSpPr>
              <p:nvPr/>
            </p:nvSpPr>
            <p:spPr bwMode="auto">
              <a:xfrm>
                <a:off x="1364"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2" name="Freeform 722"/>
              <p:cNvSpPr>
                <a:spLocks/>
              </p:cNvSpPr>
              <p:nvPr/>
            </p:nvSpPr>
            <p:spPr bwMode="auto">
              <a:xfrm>
                <a:off x="1033" y="6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3" name="Freeform 723"/>
              <p:cNvSpPr>
                <a:spLocks noEditPoints="1"/>
              </p:cNvSpPr>
              <p:nvPr/>
            </p:nvSpPr>
            <p:spPr bwMode="auto">
              <a:xfrm>
                <a:off x="1028" y="6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4" name="Freeform 724"/>
              <p:cNvSpPr>
                <a:spLocks/>
              </p:cNvSpPr>
              <p:nvPr/>
            </p:nvSpPr>
            <p:spPr bwMode="auto">
              <a:xfrm>
                <a:off x="937" y="50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5" name="Freeform 725"/>
              <p:cNvSpPr>
                <a:spLocks noEditPoints="1"/>
              </p:cNvSpPr>
              <p:nvPr/>
            </p:nvSpPr>
            <p:spPr bwMode="auto">
              <a:xfrm>
                <a:off x="932" y="5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6" name="Freeform 726"/>
              <p:cNvSpPr>
                <a:spLocks/>
              </p:cNvSpPr>
              <p:nvPr/>
            </p:nvSpPr>
            <p:spPr bwMode="auto">
              <a:xfrm>
                <a:off x="1210"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7" name="Freeform 727"/>
              <p:cNvSpPr>
                <a:spLocks noEditPoints="1"/>
              </p:cNvSpPr>
              <p:nvPr/>
            </p:nvSpPr>
            <p:spPr bwMode="auto">
              <a:xfrm>
                <a:off x="1205" y="7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8" name="Freeform 728"/>
              <p:cNvSpPr>
                <a:spLocks/>
              </p:cNvSpPr>
              <p:nvPr/>
            </p:nvSpPr>
            <p:spPr bwMode="auto">
              <a:xfrm>
                <a:off x="1236" y="10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9" name="Freeform 729"/>
              <p:cNvSpPr>
                <a:spLocks noEditPoints="1"/>
              </p:cNvSpPr>
              <p:nvPr/>
            </p:nvSpPr>
            <p:spPr bwMode="auto">
              <a:xfrm>
                <a:off x="1231" y="10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0" name="Freeform 730"/>
              <p:cNvSpPr>
                <a:spLocks/>
              </p:cNvSpPr>
              <p:nvPr/>
            </p:nvSpPr>
            <p:spPr bwMode="auto">
              <a:xfrm>
                <a:off x="1106"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1" name="Freeform 731"/>
              <p:cNvSpPr>
                <a:spLocks noEditPoints="1"/>
              </p:cNvSpPr>
              <p:nvPr/>
            </p:nvSpPr>
            <p:spPr bwMode="auto">
              <a:xfrm>
                <a:off x="1102" y="72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2" name="Freeform 732"/>
              <p:cNvSpPr>
                <a:spLocks/>
              </p:cNvSpPr>
              <p:nvPr/>
            </p:nvSpPr>
            <p:spPr bwMode="auto">
              <a:xfrm>
                <a:off x="1594"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3" name="Freeform 733"/>
              <p:cNvSpPr>
                <a:spLocks noEditPoints="1"/>
              </p:cNvSpPr>
              <p:nvPr/>
            </p:nvSpPr>
            <p:spPr bwMode="auto">
              <a:xfrm>
                <a:off x="1589" y="8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4" name="Freeform 734"/>
              <p:cNvSpPr>
                <a:spLocks/>
              </p:cNvSpPr>
              <p:nvPr/>
            </p:nvSpPr>
            <p:spPr bwMode="auto">
              <a:xfrm>
                <a:off x="1569" y="8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5" name="Freeform 735"/>
              <p:cNvSpPr>
                <a:spLocks noEditPoints="1"/>
              </p:cNvSpPr>
              <p:nvPr/>
            </p:nvSpPr>
            <p:spPr bwMode="auto">
              <a:xfrm>
                <a:off x="1564" y="89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6" name="Freeform 736"/>
              <p:cNvSpPr>
                <a:spLocks/>
              </p:cNvSpPr>
              <p:nvPr/>
            </p:nvSpPr>
            <p:spPr bwMode="auto">
              <a:xfrm>
                <a:off x="1543" y="8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7" name="Freeform 737"/>
              <p:cNvSpPr>
                <a:spLocks noEditPoints="1"/>
              </p:cNvSpPr>
              <p:nvPr/>
            </p:nvSpPr>
            <p:spPr bwMode="auto">
              <a:xfrm>
                <a:off x="1538" y="8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8" name="Freeform 738"/>
              <p:cNvSpPr>
                <a:spLocks/>
              </p:cNvSpPr>
              <p:nvPr/>
            </p:nvSpPr>
            <p:spPr bwMode="auto">
              <a:xfrm>
                <a:off x="1580" y="7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9" name="Freeform 739"/>
              <p:cNvSpPr>
                <a:spLocks noEditPoints="1"/>
              </p:cNvSpPr>
              <p:nvPr/>
            </p:nvSpPr>
            <p:spPr bwMode="auto">
              <a:xfrm>
                <a:off x="1575"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0" name="Freeform 740"/>
              <p:cNvSpPr>
                <a:spLocks/>
              </p:cNvSpPr>
              <p:nvPr/>
            </p:nvSpPr>
            <p:spPr bwMode="auto">
              <a:xfrm>
                <a:off x="1399" y="8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1" name="Freeform 741"/>
              <p:cNvSpPr>
                <a:spLocks noEditPoints="1"/>
              </p:cNvSpPr>
              <p:nvPr/>
            </p:nvSpPr>
            <p:spPr bwMode="auto">
              <a:xfrm>
                <a:off x="1394" y="7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2" name="Freeform 742"/>
              <p:cNvSpPr>
                <a:spLocks/>
              </p:cNvSpPr>
              <p:nvPr/>
            </p:nvSpPr>
            <p:spPr bwMode="auto">
              <a:xfrm>
                <a:off x="1431" y="78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3" name="Freeform 743"/>
              <p:cNvSpPr>
                <a:spLocks noEditPoints="1"/>
              </p:cNvSpPr>
              <p:nvPr/>
            </p:nvSpPr>
            <p:spPr bwMode="auto">
              <a:xfrm>
                <a:off x="142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4" name="Freeform 744"/>
              <p:cNvSpPr>
                <a:spLocks/>
              </p:cNvSpPr>
              <p:nvPr/>
            </p:nvSpPr>
            <p:spPr bwMode="auto">
              <a:xfrm>
                <a:off x="1403"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5" name="Freeform 745"/>
              <p:cNvSpPr>
                <a:spLocks noEditPoints="1"/>
              </p:cNvSpPr>
              <p:nvPr/>
            </p:nvSpPr>
            <p:spPr bwMode="auto">
              <a:xfrm>
                <a:off x="1398" y="791"/>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6" name="Freeform 746"/>
              <p:cNvSpPr>
                <a:spLocks/>
              </p:cNvSpPr>
              <p:nvPr/>
            </p:nvSpPr>
            <p:spPr bwMode="auto">
              <a:xfrm>
                <a:off x="1414" y="8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7" name="Freeform 747"/>
              <p:cNvSpPr>
                <a:spLocks noEditPoints="1"/>
              </p:cNvSpPr>
              <p:nvPr/>
            </p:nvSpPr>
            <p:spPr bwMode="auto">
              <a:xfrm>
                <a:off x="1410" y="8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8" name="Freeform 748"/>
              <p:cNvSpPr>
                <a:spLocks/>
              </p:cNvSpPr>
              <p:nvPr/>
            </p:nvSpPr>
            <p:spPr bwMode="auto">
              <a:xfrm>
                <a:off x="1568" y="9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9" name="Freeform 749"/>
              <p:cNvSpPr>
                <a:spLocks noEditPoints="1"/>
              </p:cNvSpPr>
              <p:nvPr/>
            </p:nvSpPr>
            <p:spPr bwMode="auto">
              <a:xfrm>
                <a:off x="1563" y="8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0" name="Freeform 750"/>
              <p:cNvSpPr>
                <a:spLocks/>
              </p:cNvSpPr>
              <p:nvPr/>
            </p:nvSpPr>
            <p:spPr bwMode="auto">
              <a:xfrm>
                <a:off x="1333" y="7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1" name="Freeform 751"/>
              <p:cNvSpPr>
                <a:spLocks noEditPoints="1"/>
              </p:cNvSpPr>
              <p:nvPr/>
            </p:nvSpPr>
            <p:spPr bwMode="auto">
              <a:xfrm>
                <a:off x="1328" y="78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2" name="Freeform 752"/>
              <p:cNvSpPr>
                <a:spLocks/>
              </p:cNvSpPr>
              <p:nvPr/>
            </p:nvSpPr>
            <p:spPr bwMode="auto">
              <a:xfrm>
                <a:off x="1538" y="101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3" name="Freeform 753"/>
              <p:cNvSpPr>
                <a:spLocks noEditPoints="1"/>
              </p:cNvSpPr>
              <p:nvPr/>
            </p:nvSpPr>
            <p:spPr bwMode="auto">
              <a:xfrm>
                <a:off x="1533" y="10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4" name="Freeform 754"/>
              <p:cNvSpPr>
                <a:spLocks/>
              </p:cNvSpPr>
              <p:nvPr/>
            </p:nvSpPr>
            <p:spPr bwMode="auto">
              <a:xfrm>
                <a:off x="1873" y="15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5" name="Freeform 755"/>
              <p:cNvSpPr>
                <a:spLocks noEditPoints="1"/>
              </p:cNvSpPr>
              <p:nvPr/>
            </p:nvSpPr>
            <p:spPr bwMode="auto">
              <a:xfrm>
                <a:off x="1868" y="14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6" name="Freeform 756"/>
              <p:cNvSpPr>
                <a:spLocks/>
              </p:cNvSpPr>
              <p:nvPr/>
            </p:nvSpPr>
            <p:spPr bwMode="auto">
              <a:xfrm>
                <a:off x="1807" y="13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7" name="Freeform 757"/>
              <p:cNvSpPr>
                <a:spLocks noEditPoints="1"/>
              </p:cNvSpPr>
              <p:nvPr/>
            </p:nvSpPr>
            <p:spPr bwMode="auto">
              <a:xfrm>
                <a:off x="1802" y="1390"/>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8" name="Freeform 758"/>
              <p:cNvSpPr>
                <a:spLocks/>
              </p:cNvSpPr>
              <p:nvPr/>
            </p:nvSpPr>
            <p:spPr bwMode="auto">
              <a:xfrm>
                <a:off x="1853" y="118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9" name="Freeform 759"/>
              <p:cNvSpPr>
                <a:spLocks noEditPoints="1"/>
              </p:cNvSpPr>
              <p:nvPr/>
            </p:nvSpPr>
            <p:spPr bwMode="auto">
              <a:xfrm>
                <a:off x="1848"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0" name="Freeform 760"/>
              <p:cNvSpPr>
                <a:spLocks/>
              </p:cNvSpPr>
              <p:nvPr/>
            </p:nvSpPr>
            <p:spPr bwMode="auto">
              <a:xfrm>
                <a:off x="1799" y="12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1" name="Freeform 761"/>
              <p:cNvSpPr>
                <a:spLocks noEditPoints="1"/>
              </p:cNvSpPr>
              <p:nvPr/>
            </p:nvSpPr>
            <p:spPr bwMode="auto">
              <a:xfrm>
                <a:off x="1794" y="12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2" name="Freeform 762"/>
              <p:cNvSpPr>
                <a:spLocks/>
              </p:cNvSpPr>
              <p:nvPr/>
            </p:nvSpPr>
            <p:spPr bwMode="auto">
              <a:xfrm>
                <a:off x="1839" y="131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3" name="Freeform 763"/>
              <p:cNvSpPr>
                <a:spLocks noEditPoints="1"/>
              </p:cNvSpPr>
              <p:nvPr/>
            </p:nvSpPr>
            <p:spPr bwMode="auto">
              <a:xfrm>
                <a:off x="1835" y="130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4" name="Freeform 764"/>
              <p:cNvSpPr>
                <a:spLocks/>
              </p:cNvSpPr>
              <p:nvPr/>
            </p:nvSpPr>
            <p:spPr bwMode="auto">
              <a:xfrm>
                <a:off x="1878"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5" name="Freeform 765"/>
              <p:cNvSpPr>
                <a:spLocks noEditPoints="1"/>
              </p:cNvSpPr>
              <p:nvPr/>
            </p:nvSpPr>
            <p:spPr bwMode="auto">
              <a:xfrm>
                <a:off x="1873"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6" name="Freeform 766"/>
              <p:cNvSpPr>
                <a:spLocks/>
              </p:cNvSpPr>
              <p:nvPr/>
            </p:nvSpPr>
            <p:spPr bwMode="auto">
              <a:xfrm>
                <a:off x="2000"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7" name="Freeform 767"/>
              <p:cNvSpPr>
                <a:spLocks noEditPoints="1"/>
              </p:cNvSpPr>
              <p:nvPr/>
            </p:nvSpPr>
            <p:spPr bwMode="auto">
              <a:xfrm>
                <a:off x="1995" y="14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8" name="Freeform 768"/>
              <p:cNvSpPr>
                <a:spLocks/>
              </p:cNvSpPr>
              <p:nvPr/>
            </p:nvSpPr>
            <p:spPr bwMode="auto">
              <a:xfrm>
                <a:off x="1569"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9" name="Freeform 769"/>
              <p:cNvSpPr>
                <a:spLocks noEditPoints="1"/>
              </p:cNvSpPr>
              <p:nvPr/>
            </p:nvSpPr>
            <p:spPr bwMode="auto">
              <a:xfrm>
                <a:off x="1564" y="110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0" name="Freeform 770"/>
              <p:cNvSpPr>
                <a:spLocks/>
              </p:cNvSpPr>
              <p:nvPr/>
            </p:nvSpPr>
            <p:spPr bwMode="auto">
              <a:xfrm>
                <a:off x="1584" y="9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1" name="Freeform 771"/>
              <p:cNvSpPr>
                <a:spLocks noEditPoints="1"/>
              </p:cNvSpPr>
              <p:nvPr/>
            </p:nvSpPr>
            <p:spPr bwMode="auto">
              <a:xfrm>
                <a:off x="1579" y="9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2" name="Freeform 772"/>
              <p:cNvSpPr>
                <a:spLocks/>
              </p:cNvSpPr>
              <p:nvPr/>
            </p:nvSpPr>
            <p:spPr bwMode="auto">
              <a:xfrm>
                <a:off x="1584" y="101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3" name="Freeform 773"/>
              <p:cNvSpPr>
                <a:spLocks noEditPoints="1"/>
              </p:cNvSpPr>
              <p:nvPr/>
            </p:nvSpPr>
            <p:spPr bwMode="auto">
              <a:xfrm>
                <a:off x="1579" y="1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4" name="Freeform 774"/>
              <p:cNvSpPr>
                <a:spLocks/>
              </p:cNvSpPr>
              <p:nvPr/>
            </p:nvSpPr>
            <p:spPr bwMode="auto">
              <a:xfrm>
                <a:off x="1539" y="10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5" name="Freeform 775"/>
              <p:cNvSpPr>
                <a:spLocks noEditPoints="1"/>
              </p:cNvSpPr>
              <p:nvPr/>
            </p:nvSpPr>
            <p:spPr bwMode="auto">
              <a:xfrm>
                <a:off x="1534" y="9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6" name="Freeform 776"/>
              <p:cNvSpPr>
                <a:spLocks/>
              </p:cNvSpPr>
              <p:nvPr/>
            </p:nvSpPr>
            <p:spPr bwMode="auto">
              <a:xfrm>
                <a:off x="1539"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7" name="Freeform 777"/>
              <p:cNvSpPr>
                <a:spLocks noEditPoints="1"/>
              </p:cNvSpPr>
              <p:nvPr/>
            </p:nvSpPr>
            <p:spPr bwMode="auto">
              <a:xfrm>
                <a:off x="1534" y="84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8" name="Freeform 778"/>
              <p:cNvSpPr>
                <a:spLocks/>
              </p:cNvSpPr>
              <p:nvPr/>
            </p:nvSpPr>
            <p:spPr bwMode="auto">
              <a:xfrm>
                <a:off x="1554"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9" name="Freeform 779"/>
              <p:cNvSpPr>
                <a:spLocks noEditPoints="1"/>
              </p:cNvSpPr>
              <p:nvPr/>
            </p:nvSpPr>
            <p:spPr bwMode="auto">
              <a:xfrm>
                <a:off x="1549"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0" name="Freeform 780"/>
              <p:cNvSpPr>
                <a:spLocks/>
              </p:cNvSpPr>
              <p:nvPr/>
            </p:nvSpPr>
            <p:spPr bwMode="auto">
              <a:xfrm>
                <a:off x="1517"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1" name="Freeform 781"/>
              <p:cNvSpPr>
                <a:spLocks noEditPoints="1"/>
              </p:cNvSpPr>
              <p:nvPr/>
            </p:nvSpPr>
            <p:spPr bwMode="auto">
              <a:xfrm>
                <a:off x="1512" y="8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2" name="Freeform 782"/>
              <p:cNvSpPr>
                <a:spLocks/>
              </p:cNvSpPr>
              <p:nvPr/>
            </p:nvSpPr>
            <p:spPr bwMode="auto">
              <a:xfrm>
                <a:off x="1449" y="9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3" name="Freeform 783"/>
              <p:cNvSpPr>
                <a:spLocks noEditPoints="1"/>
              </p:cNvSpPr>
              <p:nvPr/>
            </p:nvSpPr>
            <p:spPr bwMode="auto">
              <a:xfrm>
                <a:off x="1444" y="90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4" name="Freeform 784"/>
              <p:cNvSpPr>
                <a:spLocks/>
              </p:cNvSpPr>
              <p:nvPr/>
            </p:nvSpPr>
            <p:spPr bwMode="auto">
              <a:xfrm>
                <a:off x="1509" y="78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5" name="Freeform 785"/>
              <p:cNvSpPr>
                <a:spLocks noEditPoints="1"/>
              </p:cNvSpPr>
              <p:nvPr/>
            </p:nvSpPr>
            <p:spPr bwMode="auto">
              <a:xfrm>
                <a:off x="1504"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6" name="Freeform 786"/>
              <p:cNvSpPr>
                <a:spLocks/>
              </p:cNvSpPr>
              <p:nvPr/>
            </p:nvSpPr>
            <p:spPr bwMode="auto">
              <a:xfrm>
                <a:off x="1502" y="7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7" name="Freeform 787"/>
              <p:cNvSpPr>
                <a:spLocks noEditPoints="1"/>
              </p:cNvSpPr>
              <p:nvPr/>
            </p:nvSpPr>
            <p:spPr bwMode="auto">
              <a:xfrm>
                <a:off x="1497" y="6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8" name="Freeform 788"/>
              <p:cNvSpPr>
                <a:spLocks/>
              </p:cNvSpPr>
              <p:nvPr/>
            </p:nvSpPr>
            <p:spPr bwMode="auto">
              <a:xfrm>
                <a:off x="1457" y="7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9" name="Freeform 789"/>
              <p:cNvSpPr>
                <a:spLocks noEditPoints="1"/>
              </p:cNvSpPr>
              <p:nvPr/>
            </p:nvSpPr>
            <p:spPr bwMode="auto">
              <a:xfrm>
                <a:off x="1452" y="7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0" name="Freeform 790"/>
              <p:cNvSpPr>
                <a:spLocks/>
              </p:cNvSpPr>
              <p:nvPr/>
            </p:nvSpPr>
            <p:spPr bwMode="auto">
              <a:xfrm>
                <a:off x="1449" y="6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1" name="Freeform 791"/>
              <p:cNvSpPr>
                <a:spLocks noEditPoints="1"/>
              </p:cNvSpPr>
              <p:nvPr/>
            </p:nvSpPr>
            <p:spPr bwMode="auto">
              <a:xfrm>
                <a:off x="1444" y="6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2" name="Freeform 792"/>
              <p:cNvSpPr>
                <a:spLocks/>
              </p:cNvSpPr>
              <p:nvPr/>
            </p:nvSpPr>
            <p:spPr bwMode="auto">
              <a:xfrm>
                <a:off x="1479" y="7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3" name="Freeform 793"/>
              <p:cNvSpPr>
                <a:spLocks noEditPoints="1"/>
              </p:cNvSpPr>
              <p:nvPr/>
            </p:nvSpPr>
            <p:spPr bwMode="auto">
              <a:xfrm>
                <a:off x="1474" y="753"/>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4" name="Freeform 794"/>
              <p:cNvSpPr>
                <a:spLocks/>
              </p:cNvSpPr>
              <p:nvPr/>
            </p:nvSpPr>
            <p:spPr bwMode="auto">
              <a:xfrm>
                <a:off x="1449" y="6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5" name="Freeform 795"/>
              <p:cNvSpPr>
                <a:spLocks noEditPoints="1"/>
              </p:cNvSpPr>
              <p:nvPr/>
            </p:nvSpPr>
            <p:spPr bwMode="auto">
              <a:xfrm>
                <a:off x="1444" y="64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6" name="Freeform 796"/>
              <p:cNvSpPr>
                <a:spLocks/>
              </p:cNvSpPr>
              <p:nvPr/>
            </p:nvSpPr>
            <p:spPr bwMode="auto">
              <a:xfrm>
                <a:off x="1576" y="7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7" name="Freeform 797"/>
              <p:cNvSpPr>
                <a:spLocks noEditPoints="1"/>
              </p:cNvSpPr>
              <p:nvPr/>
            </p:nvSpPr>
            <p:spPr bwMode="auto">
              <a:xfrm>
                <a:off x="1572" y="70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8" name="Freeform 798"/>
              <p:cNvSpPr>
                <a:spLocks/>
              </p:cNvSpPr>
              <p:nvPr/>
            </p:nvSpPr>
            <p:spPr bwMode="auto">
              <a:xfrm>
                <a:off x="1497" y="9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9" name="Freeform 799"/>
              <p:cNvSpPr>
                <a:spLocks noEditPoints="1"/>
              </p:cNvSpPr>
              <p:nvPr/>
            </p:nvSpPr>
            <p:spPr bwMode="auto">
              <a:xfrm>
                <a:off x="1492"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0" name="Freeform 800"/>
              <p:cNvSpPr>
                <a:spLocks/>
              </p:cNvSpPr>
              <p:nvPr/>
            </p:nvSpPr>
            <p:spPr bwMode="auto">
              <a:xfrm>
                <a:off x="1409" y="86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1" name="Freeform 801"/>
              <p:cNvSpPr>
                <a:spLocks noEditPoints="1"/>
              </p:cNvSpPr>
              <p:nvPr/>
            </p:nvSpPr>
            <p:spPr bwMode="auto">
              <a:xfrm>
                <a:off x="1404" y="8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2" name="Freeform 802"/>
              <p:cNvSpPr>
                <a:spLocks/>
              </p:cNvSpPr>
              <p:nvPr/>
            </p:nvSpPr>
            <p:spPr bwMode="auto">
              <a:xfrm>
                <a:off x="1497" y="96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3" name="Freeform 803"/>
              <p:cNvSpPr>
                <a:spLocks noEditPoints="1"/>
              </p:cNvSpPr>
              <p:nvPr/>
            </p:nvSpPr>
            <p:spPr bwMode="auto">
              <a:xfrm>
                <a:off x="1492" y="95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4" name="Freeform 804"/>
              <p:cNvSpPr>
                <a:spLocks/>
              </p:cNvSpPr>
              <p:nvPr/>
            </p:nvSpPr>
            <p:spPr bwMode="auto">
              <a:xfrm>
                <a:off x="1526" y="97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5" name="Freeform 805"/>
              <p:cNvSpPr>
                <a:spLocks noEditPoints="1"/>
              </p:cNvSpPr>
              <p:nvPr/>
            </p:nvSpPr>
            <p:spPr bwMode="auto">
              <a:xfrm>
                <a:off x="1521" y="97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6" name="Freeform 806"/>
              <p:cNvSpPr>
                <a:spLocks/>
              </p:cNvSpPr>
              <p:nvPr/>
            </p:nvSpPr>
            <p:spPr bwMode="auto">
              <a:xfrm>
                <a:off x="1946" y="129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7" name="Freeform 807"/>
              <p:cNvSpPr>
                <a:spLocks noEditPoints="1"/>
              </p:cNvSpPr>
              <p:nvPr/>
            </p:nvSpPr>
            <p:spPr bwMode="auto">
              <a:xfrm>
                <a:off x="1941" y="129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8" name="Freeform 808"/>
              <p:cNvSpPr>
                <a:spLocks/>
              </p:cNvSpPr>
              <p:nvPr/>
            </p:nvSpPr>
            <p:spPr bwMode="auto">
              <a:xfrm>
                <a:off x="1969" y="12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6" name="Group 1010"/>
            <p:cNvGrpSpPr>
              <a:grpSpLocks/>
            </p:cNvGrpSpPr>
            <p:nvPr/>
          </p:nvGrpSpPr>
          <p:grpSpPr bwMode="auto">
            <a:xfrm>
              <a:off x="1903413" y="1077913"/>
              <a:ext cx="1401763" cy="1863725"/>
              <a:chOff x="1199" y="679"/>
              <a:chExt cx="883" cy="1174"/>
            </a:xfrm>
          </p:grpSpPr>
          <p:sp>
            <p:nvSpPr>
              <p:cNvPr id="329" name="Freeform 810"/>
              <p:cNvSpPr>
                <a:spLocks noEditPoints="1"/>
              </p:cNvSpPr>
              <p:nvPr/>
            </p:nvSpPr>
            <p:spPr bwMode="auto">
              <a:xfrm>
                <a:off x="1964" y="127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0" name="Freeform 811"/>
              <p:cNvSpPr>
                <a:spLocks/>
              </p:cNvSpPr>
              <p:nvPr/>
            </p:nvSpPr>
            <p:spPr bwMode="auto">
              <a:xfrm>
                <a:off x="1545"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1" name="Freeform 812"/>
              <p:cNvSpPr>
                <a:spLocks noEditPoints="1"/>
              </p:cNvSpPr>
              <p:nvPr/>
            </p:nvSpPr>
            <p:spPr bwMode="auto">
              <a:xfrm>
                <a:off x="1540" y="8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2" name="Freeform 813"/>
              <p:cNvSpPr>
                <a:spLocks/>
              </p:cNvSpPr>
              <p:nvPr/>
            </p:nvSpPr>
            <p:spPr bwMode="auto">
              <a:xfrm>
                <a:off x="1702" y="11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3" name="Freeform 814"/>
              <p:cNvSpPr>
                <a:spLocks noEditPoints="1"/>
              </p:cNvSpPr>
              <p:nvPr/>
            </p:nvSpPr>
            <p:spPr bwMode="auto">
              <a:xfrm>
                <a:off x="1697" y="118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4" name="Freeform 815"/>
              <p:cNvSpPr>
                <a:spLocks/>
              </p:cNvSpPr>
              <p:nvPr/>
            </p:nvSpPr>
            <p:spPr bwMode="auto">
              <a:xfrm>
                <a:off x="1613" y="9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5" name="Freeform 816"/>
              <p:cNvSpPr>
                <a:spLocks noEditPoints="1"/>
              </p:cNvSpPr>
              <p:nvPr/>
            </p:nvSpPr>
            <p:spPr bwMode="auto">
              <a:xfrm>
                <a:off x="1608"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6" name="Freeform 817"/>
              <p:cNvSpPr>
                <a:spLocks/>
              </p:cNvSpPr>
              <p:nvPr/>
            </p:nvSpPr>
            <p:spPr bwMode="auto">
              <a:xfrm>
                <a:off x="1751" y="116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7" name="Freeform 818"/>
              <p:cNvSpPr>
                <a:spLocks noEditPoints="1"/>
              </p:cNvSpPr>
              <p:nvPr/>
            </p:nvSpPr>
            <p:spPr bwMode="auto">
              <a:xfrm>
                <a:off x="1746" y="1157"/>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8" name="Freeform 819"/>
              <p:cNvSpPr>
                <a:spLocks/>
              </p:cNvSpPr>
              <p:nvPr/>
            </p:nvSpPr>
            <p:spPr bwMode="auto">
              <a:xfrm>
                <a:off x="1742" y="11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9" name="Freeform 820"/>
              <p:cNvSpPr>
                <a:spLocks noEditPoints="1"/>
              </p:cNvSpPr>
              <p:nvPr/>
            </p:nvSpPr>
            <p:spPr bwMode="auto">
              <a:xfrm>
                <a:off x="1737" y="11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0" name="Freeform 821"/>
              <p:cNvSpPr>
                <a:spLocks/>
              </p:cNvSpPr>
              <p:nvPr/>
            </p:nvSpPr>
            <p:spPr bwMode="auto">
              <a:xfrm>
                <a:off x="1666" y="125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1" name="Freeform 822"/>
              <p:cNvSpPr>
                <a:spLocks noEditPoints="1"/>
              </p:cNvSpPr>
              <p:nvPr/>
            </p:nvSpPr>
            <p:spPr bwMode="auto">
              <a:xfrm>
                <a:off x="1661" y="125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2" name="Freeform 823"/>
              <p:cNvSpPr>
                <a:spLocks/>
              </p:cNvSpPr>
              <p:nvPr/>
            </p:nvSpPr>
            <p:spPr bwMode="auto">
              <a:xfrm>
                <a:off x="1758"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3" name="Freeform 824"/>
              <p:cNvSpPr>
                <a:spLocks noEditPoints="1"/>
              </p:cNvSpPr>
              <p:nvPr/>
            </p:nvSpPr>
            <p:spPr bwMode="auto">
              <a:xfrm>
                <a:off x="1754" y="1311"/>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4" name="Freeform 825"/>
              <p:cNvSpPr>
                <a:spLocks/>
              </p:cNvSpPr>
              <p:nvPr/>
            </p:nvSpPr>
            <p:spPr bwMode="auto">
              <a:xfrm>
                <a:off x="1754" y="12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5" name="Freeform 826"/>
              <p:cNvSpPr>
                <a:spLocks noEditPoints="1"/>
              </p:cNvSpPr>
              <p:nvPr/>
            </p:nvSpPr>
            <p:spPr bwMode="auto">
              <a:xfrm>
                <a:off x="1749" y="12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6" name="Freeform 827"/>
              <p:cNvSpPr>
                <a:spLocks/>
              </p:cNvSpPr>
              <p:nvPr/>
            </p:nvSpPr>
            <p:spPr bwMode="auto">
              <a:xfrm>
                <a:off x="1754" y="12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7" name="Freeform 828"/>
              <p:cNvSpPr>
                <a:spLocks noEditPoints="1"/>
              </p:cNvSpPr>
              <p:nvPr/>
            </p:nvSpPr>
            <p:spPr bwMode="auto">
              <a:xfrm>
                <a:off x="1749" y="12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8" name="Freeform 829"/>
              <p:cNvSpPr>
                <a:spLocks/>
              </p:cNvSpPr>
              <p:nvPr/>
            </p:nvSpPr>
            <p:spPr bwMode="auto">
              <a:xfrm>
                <a:off x="1738" y="129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9" name="Freeform 830"/>
              <p:cNvSpPr>
                <a:spLocks noEditPoints="1"/>
              </p:cNvSpPr>
              <p:nvPr/>
            </p:nvSpPr>
            <p:spPr bwMode="auto">
              <a:xfrm>
                <a:off x="1733" y="129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0" name="Freeform 831"/>
              <p:cNvSpPr>
                <a:spLocks/>
              </p:cNvSpPr>
              <p:nvPr/>
            </p:nvSpPr>
            <p:spPr bwMode="auto">
              <a:xfrm>
                <a:off x="1742" y="131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1" name="Freeform 832"/>
              <p:cNvSpPr>
                <a:spLocks noEditPoints="1"/>
              </p:cNvSpPr>
              <p:nvPr/>
            </p:nvSpPr>
            <p:spPr bwMode="auto">
              <a:xfrm>
                <a:off x="1737" y="131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2" name="Freeform 833"/>
              <p:cNvSpPr>
                <a:spLocks/>
              </p:cNvSpPr>
              <p:nvPr/>
            </p:nvSpPr>
            <p:spPr bwMode="auto">
              <a:xfrm>
                <a:off x="1649" y="106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3" name="Freeform 834"/>
              <p:cNvSpPr>
                <a:spLocks noEditPoints="1"/>
              </p:cNvSpPr>
              <p:nvPr/>
            </p:nvSpPr>
            <p:spPr bwMode="auto">
              <a:xfrm>
                <a:off x="1644"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4" name="Freeform 835"/>
              <p:cNvSpPr>
                <a:spLocks/>
              </p:cNvSpPr>
              <p:nvPr/>
            </p:nvSpPr>
            <p:spPr bwMode="auto">
              <a:xfrm>
                <a:off x="1746" y="127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5" name="Freeform 836"/>
              <p:cNvSpPr>
                <a:spLocks noEditPoints="1"/>
              </p:cNvSpPr>
              <p:nvPr/>
            </p:nvSpPr>
            <p:spPr bwMode="auto">
              <a:xfrm>
                <a:off x="1741" y="127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6" name="Freeform 837"/>
              <p:cNvSpPr>
                <a:spLocks/>
              </p:cNvSpPr>
              <p:nvPr/>
            </p:nvSpPr>
            <p:spPr bwMode="auto">
              <a:xfrm>
                <a:off x="1752" y="12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7" name="Freeform 838"/>
              <p:cNvSpPr>
                <a:spLocks noEditPoints="1"/>
              </p:cNvSpPr>
              <p:nvPr/>
            </p:nvSpPr>
            <p:spPr bwMode="auto">
              <a:xfrm>
                <a:off x="1747" y="12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8" name="Freeform 839"/>
              <p:cNvSpPr>
                <a:spLocks/>
              </p:cNvSpPr>
              <p:nvPr/>
            </p:nvSpPr>
            <p:spPr bwMode="auto">
              <a:xfrm>
                <a:off x="1675" y="11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9" name="Freeform 840"/>
              <p:cNvSpPr>
                <a:spLocks noEditPoints="1"/>
              </p:cNvSpPr>
              <p:nvPr/>
            </p:nvSpPr>
            <p:spPr bwMode="auto">
              <a:xfrm>
                <a:off x="1670" y="113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0" name="Freeform 841"/>
              <p:cNvSpPr>
                <a:spLocks/>
              </p:cNvSpPr>
              <p:nvPr/>
            </p:nvSpPr>
            <p:spPr bwMode="auto">
              <a:xfrm>
                <a:off x="1609"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1" name="Freeform 842"/>
              <p:cNvSpPr>
                <a:spLocks noEditPoints="1"/>
              </p:cNvSpPr>
              <p:nvPr/>
            </p:nvSpPr>
            <p:spPr bwMode="auto">
              <a:xfrm>
                <a:off x="1604" y="9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2" name="Freeform 843"/>
              <p:cNvSpPr>
                <a:spLocks/>
              </p:cNvSpPr>
              <p:nvPr/>
            </p:nvSpPr>
            <p:spPr bwMode="auto">
              <a:xfrm>
                <a:off x="1715" y="123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3" name="Freeform 844"/>
              <p:cNvSpPr>
                <a:spLocks noEditPoints="1"/>
              </p:cNvSpPr>
              <p:nvPr/>
            </p:nvSpPr>
            <p:spPr bwMode="auto">
              <a:xfrm>
                <a:off x="1710" y="1228"/>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4" name="Freeform 845"/>
              <p:cNvSpPr>
                <a:spLocks/>
              </p:cNvSpPr>
              <p:nvPr/>
            </p:nvSpPr>
            <p:spPr bwMode="auto">
              <a:xfrm>
                <a:off x="1751" y="121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5" name="Freeform 846"/>
              <p:cNvSpPr>
                <a:spLocks noEditPoints="1"/>
              </p:cNvSpPr>
              <p:nvPr/>
            </p:nvSpPr>
            <p:spPr bwMode="auto">
              <a:xfrm>
                <a:off x="1746" y="12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6" name="Freeform 847"/>
              <p:cNvSpPr>
                <a:spLocks/>
              </p:cNvSpPr>
              <p:nvPr/>
            </p:nvSpPr>
            <p:spPr bwMode="auto">
              <a:xfrm>
                <a:off x="1489" y="10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7" name="Freeform 848"/>
              <p:cNvSpPr>
                <a:spLocks noEditPoints="1"/>
              </p:cNvSpPr>
              <p:nvPr/>
            </p:nvSpPr>
            <p:spPr bwMode="auto">
              <a:xfrm>
                <a:off x="1484" y="10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8" name="Freeform 849"/>
              <p:cNvSpPr>
                <a:spLocks/>
              </p:cNvSpPr>
              <p:nvPr/>
            </p:nvSpPr>
            <p:spPr bwMode="auto">
              <a:xfrm>
                <a:off x="1498" y="83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9" name="Freeform 850"/>
              <p:cNvSpPr>
                <a:spLocks noEditPoints="1"/>
              </p:cNvSpPr>
              <p:nvPr/>
            </p:nvSpPr>
            <p:spPr bwMode="auto">
              <a:xfrm>
                <a:off x="1493" y="82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0" name="Freeform 851"/>
              <p:cNvSpPr>
                <a:spLocks/>
              </p:cNvSpPr>
              <p:nvPr/>
            </p:nvSpPr>
            <p:spPr bwMode="auto">
              <a:xfrm>
                <a:off x="1729" y="107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1" name="Freeform 852"/>
              <p:cNvSpPr>
                <a:spLocks noEditPoints="1"/>
              </p:cNvSpPr>
              <p:nvPr/>
            </p:nvSpPr>
            <p:spPr bwMode="auto">
              <a:xfrm>
                <a:off x="1724" y="10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2" name="Freeform 853"/>
              <p:cNvSpPr>
                <a:spLocks/>
              </p:cNvSpPr>
              <p:nvPr/>
            </p:nvSpPr>
            <p:spPr bwMode="auto">
              <a:xfrm>
                <a:off x="1367"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3" name="Freeform 854"/>
              <p:cNvSpPr>
                <a:spLocks noEditPoints="1"/>
              </p:cNvSpPr>
              <p:nvPr/>
            </p:nvSpPr>
            <p:spPr bwMode="auto">
              <a:xfrm>
                <a:off x="1362" y="7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4" name="Freeform 855"/>
              <p:cNvSpPr>
                <a:spLocks/>
              </p:cNvSpPr>
              <p:nvPr/>
            </p:nvSpPr>
            <p:spPr bwMode="auto">
              <a:xfrm>
                <a:off x="1422" y="6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5" name="Freeform 856"/>
              <p:cNvSpPr>
                <a:spLocks noEditPoints="1"/>
              </p:cNvSpPr>
              <p:nvPr/>
            </p:nvSpPr>
            <p:spPr bwMode="auto">
              <a:xfrm>
                <a:off x="1417" y="6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6" name="Freeform 857"/>
              <p:cNvSpPr>
                <a:spLocks/>
              </p:cNvSpPr>
              <p:nvPr/>
            </p:nvSpPr>
            <p:spPr bwMode="auto">
              <a:xfrm>
                <a:off x="1445" y="85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7" name="Freeform 858"/>
              <p:cNvSpPr>
                <a:spLocks noEditPoints="1"/>
              </p:cNvSpPr>
              <p:nvPr/>
            </p:nvSpPr>
            <p:spPr bwMode="auto">
              <a:xfrm>
                <a:off x="1441" y="853"/>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8" name="Freeform 859"/>
              <p:cNvSpPr>
                <a:spLocks/>
              </p:cNvSpPr>
              <p:nvPr/>
            </p:nvSpPr>
            <p:spPr bwMode="auto">
              <a:xfrm>
                <a:off x="1572" y="9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9" name="Freeform 860"/>
              <p:cNvSpPr>
                <a:spLocks noEditPoints="1"/>
              </p:cNvSpPr>
              <p:nvPr/>
            </p:nvSpPr>
            <p:spPr bwMode="auto">
              <a:xfrm>
                <a:off x="1568" y="98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0" name="Freeform 861"/>
              <p:cNvSpPr>
                <a:spLocks/>
              </p:cNvSpPr>
              <p:nvPr/>
            </p:nvSpPr>
            <p:spPr bwMode="auto">
              <a:xfrm>
                <a:off x="1635" y="7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1" name="Freeform 862"/>
              <p:cNvSpPr>
                <a:spLocks noEditPoints="1"/>
              </p:cNvSpPr>
              <p:nvPr/>
            </p:nvSpPr>
            <p:spPr bwMode="auto">
              <a:xfrm>
                <a:off x="1630" y="7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2" name="Freeform 863"/>
              <p:cNvSpPr>
                <a:spLocks/>
              </p:cNvSpPr>
              <p:nvPr/>
            </p:nvSpPr>
            <p:spPr bwMode="auto">
              <a:xfrm>
                <a:off x="1667" y="121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3" name="Freeform 864"/>
              <p:cNvSpPr>
                <a:spLocks noEditPoints="1"/>
              </p:cNvSpPr>
              <p:nvPr/>
            </p:nvSpPr>
            <p:spPr bwMode="auto">
              <a:xfrm>
                <a:off x="1662" y="12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4" name="Freeform 865"/>
              <p:cNvSpPr>
                <a:spLocks/>
              </p:cNvSpPr>
              <p:nvPr/>
            </p:nvSpPr>
            <p:spPr bwMode="auto">
              <a:xfrm>
                <a:off x="1655" y="13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5" name="Freeform 866"/>
              <p:cNvSpPr>
                <a:spLocks noEditPoints="1"/>
              </p:cNvSpPr>
              <p:nvPr/>
            </p:nvSpPr>
            <p:spPr bwMode="auto">
              <a:xfrm>
                <a:off x="1650" y="13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6" name="Freeform 867"/>
              <p:cNvSpPr>
                <a:spLocks/>
              </p:cNvSpPr>
              <p:nvPr/>
            </p:nvSpPr>
            <p:spPr bwMode="auto">
              <a:xfrm>
                <a:off x="1664" y="134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7" name="Freeform 868"/>
              <p:cNvSpPr>
                <a:spLocks noEditPoints="1"/>
              </p:cNvSpPr>
              <p:nvPr/>
            </p:nvSpPr>
            <p:spPr bwMode="auto">
              <a:xfrm>
                <a:off x="1659" y="133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8" name="Freeform 869"/>
              <p:cNvSpPr>
                <a:spLocks/>
              </p:cNvSpPr>
              <p:nvPr/>
            </p:nvSpPr>
            <p:spPr bwMode="auto">
              <a:xfrm>
                <a:off x="1517" y="9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9" name="Freeform 870"/>
              <p:cNvSpPr>
                <a:spLocks noEditPoints="1"/>
              </p:cNvSpPr>
              <p:nvPr/>
            </p:nvSpPr>
            <p:spPr bwMode="auto">
              <a:xfrm>
                <a:off x="1512" y="9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0" name="Freeform 871"/>
              <p:cNvSpPr>
                <a:spLocks/>
              </p:cNvSpPr>
              <p:nvPr/>
            </p:nvSpPr>
            <p:spPr bwMode="auto">
              <a:xfrm>
                <a:off x="1499"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1" name="Freeform 872"/>
              <p:cNvSpPr>
                <a:spLocks noEditPoints="1"/>
              </p:cNvSpPr>
              <p:nvPr/>
            </p:nvSpPr>
            <p:spPr bwMode="auto">
              <a:xfrm>
                <a:off x="1494"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2" name="Freeform 873"/>
              <p:cNvSpPr>
                <a:spLocks/>
              </p:cNvSpPr>
              <p:nvPr/>
            </p:nvSpPr>
            <p:spPr bwMode="auto">
              <a:xfrm>
                <a:off x="1430" y="97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3" name="Freeform 874"/>
              <p:cNvSpPr>
                <a:spLocks noEditPoints="1"/>
              </p:cNvSpPr>
              <p:nvPr/>
            </p:nvSpPr>
            <p:spPr bwMode="auto">
              <a:xfrm>
                <a:off x="1424" y="968"/>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4" name="Freeform 875"/>
              <p:cNvSpPr>
                <a:spLocks/>
              </p:cNvSpPr>
              <p:nvPr/>
            </p:nvSpPr>
            <p:spPr bwMode="auto">
              <a:xfrm>
                <a:off x="1745" y="93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5" name="Freeform 876"/>
              <p:cNvSpPr>
                <a:spLocks noEditPoints="1"/>
              </p:cNvSpPr>
              <p:nvPr/>
            </p:nvSpPr>
            <p:spPr bwMode="auto">
              <a:xfrm>
                <a:off x="1740" y="92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6" name="Freeform 877"/>
              <p:cNvSpPr>
                <a:spLocks/>
              </p:cNvSpPr>
              <p:nvPr/>
            </p:nvSpPr>
            <p:spPr bwMode="auto">
              <a:xfrm>
                <a:off x="1514"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7" name="Freeform 878"/>
              <p:cNvSpPr>
                <a:spLocks noEditPoints="1"/>
              </p:cNvSpPr>
              <p:nvPr/>
            </p:nvSpPr>
            <p:spPr bwMode="auto">
              <a:xfrm>
                <a:off x="1509"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8" name="Freeform 879"/>
              <p:cNvSpPr>
                <a:spLocks/>
              </p:cNvSpPr>
              <p:nvPr/>
            </p:nvSpPr>
            <p:spPr bwMode="auto">
              <a:xfrm>
                <a:off x="1470"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9" name="Freeform 880"/>
              <p:cNvSpPr>
                <a:spLocks noEditPoints="1"/>
              </p:cNvSpPr>
              <p:nvPr/>
            </p:nvSpPr>
            <p:spPr bwMode="auto">
              <a:xfrm>
                <a:off x="1465"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0" name="Freeform 881"/>
              <p:cNvSpPr>
                <a:spLocks/>
              </p:cNvSpPr>
              <p:nvPr/>
            </p:nvSpPr>
            <p:spPr bwMode="auto">
              <a:xfrm>
                <a:off x="1416" y="91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1" name="Freeform 882"/>
              <p:cNvSpPr>
                <a:spLocks noEditPoints="1"/>
              </p:cNvSpPr>
              <p:nvPr/>
            </p:nvSpPr>
            <p:spPr bwMode="auto">
              <a:xfrm>
                <a:off x="1411" y="90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2" name="Freeform 883"/>
              <p:cNvSpPr>
                <a:spLocks/>
              </p:cNvSpPr>
              <p:nvPr/>
            </p:nvSpPr>
            <p:spPr bwMode="auto">
              <a:xfrm>
                <a:off x="1414"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3" name="Freeform 884"/>
              <p:cNvSpPr>
                <a:spLocks noEditPoints="1"/>
              </p:cNvSpPr>
              <p:nvPr/>
            </p:nvSpPr>
            <p:spPr bwMode="auto">
              <a:xfrm>
                <a:off x="1409"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4" name="Freeform 885"/>
              <p:cNvSpPr>
                <a:spLocks/>
              </p:cNvSpPr>
              <p:nvPr/>
            </p:nvSpPr>
            <p:spPr bwMode="auto">
              <a:xfrm>
                <a:off x="1401" y="9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5" name="Freeform 886"/>
              <p:cNvSpPr>
                <a:spLocks noEditPoints="1"/>
              </p:cNvSpPr>
              <p:nvPr/>
            </p:nvSpPr>
            <p:spPr bwMode="auto">
              <a:xfrm>
                <a:off x="1396" y="89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6" name="Freeform 887"/>
              <p:cNvSpPr>
                <a:spLocks/>
              </p:cNvSpPr>
              <p:nvPr/>
            </p:nvSpPr>
            <p:spPr bwMode="auto">
              <a:xfrm>
                <a:off x="1385" y="87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7" name="Freeform 888"/>
              <p:cNvSpPr>
                <a:spLocks noEditPoints="1"/>
              </p:cNvSpPr>
              <p:nvPr/>
            </p:nvSpPr>
            <p:spPr bwMode="auto">
              <a:xfrm>
                <a:off x="1380" y="870"/>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8" name="Freeform 889"/>
              <p:cNvSpPr>
                <a:spLocks/>
              </p:cNvSpPr>
              <p:nvPr/>
            </p:nvSpPr>
            <p:spPr bwMode="auto">
              <a:xfrm>
                <a:off x="1383" y="90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9" name="Freeform 890"/>
              <p:cNvSpPr>
                <a:spLocks noEditPoints="1"/>
              </p:cNvSpPr>
              <p:nvPr/>
            </p:nvSpPr>
            <p:spPr bwMode="auto">
              <a:xfrm>
                <a:off x="1378" y="90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0" name="Freeform 891"/>
              <p:cNvSpPr>
                <a:spLocks/>
              </p:cNvSpPr>
              <p:nvPr/>
            </p:nvSpPr>
            <p:spPr bwMode="auto">
              <a:xfrm>
                <a:off x="1431" y="6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1" name="Freeform 892"/>
              <p:cNvSpPr>
                <a:spLocks noEditPoints="1"/>
              </p:cNvSpPr>
              <p:nvPr/>
            </p:nvSpPr>
            <p:spPr bwMode="auto">
              <a:xfrm>
                <a:off x="1426" y="6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2" name="Freeform 893"/>
              <p:cNvSpPr>
                <a:spLocks/>
              </p:cNvSpPr>
              <p:nvPr/>
            </p:nvSpPr>
            <p:spPr bwMode="auto">
              <a:xfrm>
                <a:off x="1433" y="9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3" name="Freeform 894"/>
              <p:cNvSpPr>
                <a:spLocks noEditPoints="1"/>
              </p:cNvSpPr>
              <p:nvPr/>
            </p:nvSpPr>
            <p:spPr bwMode="auto">
              <a:xfrm>
                <a:off x="1428" y="9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4" name="Freeform 895"/>
              <p:cNvSpPr>
                <a:spLocks/>
              </p:cNvSpPr>
              <p:nvPr/>
            </p:nvSpPr>
            <p:spPr bwMode="auto">
              <a:xfrm>
                <a:off x="1381" y="7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5" name="Freeform 896"/>
              <p:cNvSpPr>
                <a:spLocks noEditPoints="1"/>
              </p:cNvSpPr>
              <p:nvPr/>
            </p:nvSpPr>
            <p:spPr bwMode="auto">
              <a:xfrm>
                <a:off x="1376" y="75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6" name="Freeform 897"/>
              <p:cNvSpPr>
                <a:spLocks/>
              </p:cNvSpPr>
              <p:nvPr/>
            </p:nvSpPr>
            <p:spPr bwMode="auto">
              <a:xfrm>
                <a:off x="1354" y="92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7" name="Freeform 898"/>
              <p:cNvSpPr>
                <a:spLocks noEditPoints="1"/>
              </p:cNvSpPr>
              <p:nvPr/>
            </p:nvSpPr>
            <p:spPr bwMode="auto">
              <a:xfrm>
                <a:off x="1349" y="91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8" name="Freeform 899"/>
              <p:cNvSpPr>
                <a:spLocks/>
              </p:cNvSpPr>
              <p:nvPr/>
            </p:nvSpPr>
            <p:spPr bwMode="auto">
              <a:xfrm>
                <a:off x="1599"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9" name="Freeform 900"/>
              <p:cNvSpPr>
                <a:spLocks noEditPoints="1"/>
              </p:cNvSpPr>
              <p:nvPr/>
            </p:nvSpPr>
            <p:spPr bwMode="auto">
              <a:xfrm>
                <a:off x="1594"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0" name="Freeform 901"/>
              <p:cNvSpPr>
                <a:spLocks/>
              </p:cNvSpPr>
              <p:nvPr/>
            </p:nvSpPr>
            <p:spPr bwMode="auto">
              <a:xfrm>
                <a:off x="1736" y="12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1" name="Freeform 902"/>
              <p:cNvSpPr>
                <a:spLocks noEditPoints="1"/>
              </p:cNvSpPr>
              <p:nvPr/>
            </p:nvSpPr>
            <p:spPr bwMode="auto">
              <a:xfrm>
                <a:off x="1732" y="12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2" name="Freeform 903"/>
              <p:cNvSpPr>
                <a:spLocks/>
              </p:cNvSpPr>
              <p:nvPr/>
            </p:nvSpPr>
            <p:spPr bwMode="auto">
              <a:xfrm>
                <a:off x="1697" y="12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3" name="Freeform 904"/>
              <p:cNvSpPr>
                <a:spLocks noEditPoints="1"/>
              </p:cNvSpPr>
              <p:nvPr/>
            </p:nvSpPr>
            <p:spPr bwMode="auto">
              <a:xfrm>
                <a:off x="1692" y="126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4" name="Freeform 905"/>
              <p:cNvSpPr>
                <a:spLocks/>
              </p:cNvSpPr>
              <p:nvPr/>
            </p:nvSpPr>
            <p:spPr bwMode="auto">
              <a:xfrm>
                <a:off x="1535" y="1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5" name="Freeform 906"/>
              <p:cNvSpPr>
                <a:spLocks noEditPoints="1"/>
              </p:cNvSpPr>
              <p:nvPr/>
            </p:nvSpPr>
            <p:spPr bwMode="auto">
              <a:xfrm>
                <a:off x="1530" y="109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6" name="Freeform 907"/>
              <p:cNvSpPr>
                <a:spLocks/>
              </p:cNvSpPr>
              <p:nvPr/>
            </p:nvSpPr>
            <p:spPr bwMode="auto">
              <a:xfrm>
                <a:off x="1606"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7" name="Freeform 908"/>
              <p:cNvSpPr>
                <a:spLocks noEditPoints="1"/>
              </p:cNvSpPr>
              <p:nvPr/>
            </p:nvSpPr>
            <p:spPr bwMode="auto">
              <a:xfrm>
                <a:off x="1601"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8" name="Freeform 909"/>
              <p:cNvSpPr>
                <a:spLocks/>
              </p:cNvSpPr>
              <p:nvPr/>
            </p:nvSpPr>
            <p:spPr bwMode="auto">
              <a:xfrm>
                <a:off x="1478" y="116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9" name="Freeform 910"/>
              <p:cNvSpPr>
                <a:spLocks noEditPoints="1"/>
              </p:cNvSpPr>
              <p:nvPr/>
            </p:nvSpPr>
            <p:spPr bwMode="auto">
              <a:xfrm>
                <a:off x="1474" y="115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0" name="Freeform 911"/>
              <p:cNvSpPr>
                <a:spLocks/>
              </p:cNvSpPr>
              <p:nvPr/>
            </p:nvSpPr>
            <p:spPr bwMode="auto">
              <a:xfrm>
                <a:off x="1893" y="102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1" name="Freeform 912"/>
              <p:cNvSpPr>
                <a:spLocks noEditPoints="1"/>
              </p:cNvSpPr>
              <p:nvPr/>
            </p:nvSpPr>
            <p:spPr bwMode="auto">
              <a:xfrm>
                <a:off x="1888" y="1017"/>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2" name="Freeform 913"/>
              <p:cNvSpPr>
                <a:spLocks/>
              </p:cNvSpPr>
              <p:nvPr/>
            </p:nvSpPr>
            <p:spPr bwMode="auto">
              <a:xfrm>
                <a:off x="1475" y="8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3" name="Freeform 914"/>
              <p:cNvSpPr>
                <a:spLocks noEditPoints="1"/>
              </p:cNvSpPr>
              <p:nvPr/>
            </p:nvSpPr>
            <p:spPr bwMode="auto">
              <a:xfrm>
                <a:off x="1470" y="83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4" name="Freeform 915"/>
              <p:cNvSpPr>
                <a:spLocks/>
              </p:cNvSpPr>
              <p:nvPr/>
            </p:nvSpPr>
            <p:spPr bwMode="auto">
              <a:xfrm>
                <a:off x="1453" y="8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5" name="Freeform 916"/>
              <p:cNvSpPr>
                <a:spLocks noEditPoints="1"/>
              </p:cNvSpPr>
              <p:nvPr/>
            </p:nvSpPr>
            <p:spPr bwMode="auto">
              <a:xfrm>
                <a:off x="1448"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6" name="Freeform 917"/>
              <p:cNvSpPr>
                <a:spLocks/>
              </p:cNvSpPr>
              <p:nvPr/>
            </p:nvSpPr>
            <p:spPr bwMode="auto">
              <a:xfrm>
                <a:off x="1476" y="7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7" name="Freeform 918"/>
              <p:cNvSpPr>
                <a:spLocks noEditPoints="1"/>
              </p:cNvSpPr>
              <p:nvPr/>
            </p:nvSpPr>
            <p:spPr bwMode="auto">
              <a:xfrm>
                <a:off x="1471"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8" name="Freeform 919"/>
              <p:cNvSpPr>
                <a:spLocks/>
              </p:cNvSpPr>
              <p:nvPr/>
            </p:nvSpPr>
            <p:spPr bwMode="auto">
              <a:xfrm>
                <a:off x="1389" y="13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9" name="Freeform 920"/>
              <p:cNvSpPr>
                <a:spLocks noEditPoints="1"/>
              </p:cNvSpPr>
              <p:nvPr/>
            </p:nvSpPr>
            <p:spPr bwMode="auto">
              <a:xfrm>
                <a:off x="138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0" name="Freeform 921"/>
              <p:cNvSpPr>
                <a:spLocks/>
              </p:cNvSpPr>
              <p:nvPr/>
            </p:nvSpPr>
            <p:spPr bwMode="auto">
              <a:xfrm>
                <a:off x="134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1" name="Freeform 922"/>
              <p:cNvSpPr>
                <a:spLocks noEditPoints="1"/>
              </p:cNvSpPr>
              <p:nvPr/>
            </p:nvSpPr>
            <p:spPr bwMode="auto">
              <a:xfrm>
                <a:off x="1342" y="129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2" name="Freeform 923"/>
              <p:cNvSpPr>
                <a:spLocks/>
              </p:cNvSpPr>
              <p:nvPr/>
            </p:nvSpPr>
            <p:spPr bwMode="auto">
              <a:xfrm>
                <a:off x="1361" y="10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3" name="Freeform 924"/>
              <p:cNvSpPr>
                <a:spLocks noEditPoints="1"/>
              </p:cNvSpPr>
              <p:nvPr/>
            </p:nvSpPr>
            <p:spPr bwMode="auto">
              <a:xfrm>
                <a:off x="1356" y="10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4" name="Freeform 925"/>
              <p:cNvSpPr>
                <a:spLocks/>
              </p:cNvSpPr>
              <p:nvPr/>
            </p:nvSpPr>
            <p:spPr bwMode="auto">
              <a:xfrm>
                <a:off x="1322"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5" name="Freeform 926"/>
              <p:cNvSpPr>
                <a:spLocks noEditPoints="1"/>
              </p:cNvSpPr>
              <p:nvPr/>
            </p:nvSpPr>
            <p:spPr bwMode="auto">
              <a:xfrm>
                <a:off x="1317" y="12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6" name="Freeform 927"/>
              <p:cNvSpPr>
                <a:spLocks/>
              </p:cNvSpPr>
              <p:nvPr/>
            </p:nvSpPr>
            <p:spPr bwMode="auto">
              <a:xfrm>
                <a:off x="127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7" name="Freeform 928"/>
              <p:cNvSpPr>
                <a:spLocks noEditPoints="1"/>
              </p:cNvSpPr>
              <p:nvPr/>
            </p:nvSpPr>
            <p:spPr bwMode="auto">
              <a:xfrm>
                <a:off x="1271" y="1055"/>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8" name="Freeform 929"/>
              <p:cNvSpPr>
                <a:spLocks/>
              </p:cNvSpPr>
              <p:nvPr/>
            </p:nvSpPr>
            <p:spPr bwMode="auto">
              <a:xfrm>
                <a:off x="1286" y="11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9" name="Freeform 930"/>
              <p:cNvSpPr>
                <a:spLocks noEditPoints="1"/>
              </p:cNvSpPr>
              <p:nvPr/>
            </p:nvSpPr>
            <p:spPr bwMode="auto">
              <a:xfrm>
                <a:off x="1281" y="11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0" name="Freeform 931"/>
              <p:cNvSpPr>
                <a:spLocks/>
              </p:cNvSpPr>
              <p:nvPr/>
            </p:nvSpPr>
            <p:spPr bwMode="auto">
              <a:xfrm>
                <a:off x="1364"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1" name="Freeform 932"/>
              <p:cNvSpPr>
                <a:spLocks noEditPoints="1"/>
              </p:cNvSpPr>
              <p:nvPr/>
            </p:nvSpPr>
            <p:spPr bwMode="auto">
              <a:xfrm>
                <a:off x="1360" y="11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2" name="Freeform 933"/>
              <p:cNvSpPr>
                <a:spLocks/>
              </p:cNvSpPr>
              <p:nvPr/>
            </p:nvSpPr>
            <p:spPr bwMode="auto">
              <a:xfrm>
                <a:off x="1351"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3" name="Freeform 934"/>
              <p:cNvSpPr>
                <a:spLocks noEditPoints="1"/>
              </p:cNvSpPr>
              <p:nvPr/>
            </p:nvSpPr>
            <p:spPr bwMode="auto">
              <a:xfrm>
                <a:off x="1346" y="87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4" name="Freeform 935"/>
              <p:cNvSpPr>
                <a:spLocks/>
              </p:cNvSpPr>
              <p:nvPr/>
            </p:nvSpPr>
            <p:spPr bwMode="auto">
              <a:xfrm>
                <a:off x="1400" y="12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5" name="Freeform 936"/>
              <p:cNvSpPr>
                <a:spLocks noEditPoints="1"/>
              </p:cNvSpPr>
              <p:nvPr/>
            </p:nvSpPr>
            <p:spPr bwMode="auto">
              <a:xfrm>
                <a:off x="1395" y="122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6" name="Freeform 937"/>
              <p:cNvSpPr>
                <a:spLocks/>
              </p:cNvSpPr>
              <p:nvPr/>
            </p:nvSpPr>
            <p:spPr bwMode="auto">
              <a:xfrm>
                <a:off x="1314" y="10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7" name="Freeform 938"/>
              <p:cNvSpPr>
                <a:spLocks noEditPoints="1"/>
              </p:cNvSpPr>
              <p:nvPr/>
            </p:nvSpPr>
            <p:spPr bwMode="auto">
              <a:xfrm>
                <a:off x="1309" y="10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8" name="Freeform 939"/>
              <p:cNvSpPr>
                <a:spLocks/>
              </p:cNvSpPr>
              <p:nvPr/>
            </p:nvSpPr>
            <p:spPr bwMode="auto">
              <a:xfrm>
                <a:off x="1289" y="8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9" name="Freeform 940"/>
              <p:cNvSpPr>
                <a:spLocks noEditPoints="1"/>
              </p:cNvSpPr>
              <p:nvPr/>
            </p:nvSpPr>
            <p:spPr bwMode="auto">
              <a:xfrm>
                <a:off x="1284" y="86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0" name="Freeform 941"/>
              <p:cNvSpPr>
                <a:spLocks/>
              </p:cNvSpPr>
              <p:nvPr/>
            </p:nvSpPr>
            <p:spPr bwMode="auto">
              <a:xfrm>
                <a:off x="1404" y="10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1" name="Freeform 942"/>
              <p:cNvSpPr>
                <a:spLocks noEditPoints="1"/>
              </p:cNvSpPr>
              <p:nvPr/>
            </p:nvSpPr>
            <p:spPr bwMode="auto">
              <a:xfrm>
                <a:off x="139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2" name="Freeform 943"/>
              <p:cNvSpPr>
                <a:spLocks/>
              </p:cNvSpPr>
              <p:nvPr/>
            </p:nvSpPr>
            <p:spPr bwMode="auto">
              <a:xfrm>
                <a:off x="1343" y="10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3" name="Freeform 944"/>
              <p:cNvSpPr>
                <a:spLocks noEditPoints="1"/>
              </p:cNvSpPr>
              <p:nvPr/>
            </p:nvSpPr>
            <p:spPr bwMode="auto">
              <a:xfrm>
                <a:off x="1338" y="105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4" name="Freeform 945"/>
              <p:cNvSpPr>
                <a:spLocks/>
              </p:cNvSpPr>
              <p:nvPr/>
            </p:nvSpPr>
            <p:spPr bwMode="auto">
              <a:xfrm>
                <a:off x="1459" y="143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5" name="Freeform 946"/>
              <p:cNvSpPr>
                <a:spLocks noEditPoints="1"/>
              </p:cNvSpPr>
              <p:nvPr/>
            </p:nvSpPr>
            <p:spPr bwMode="auto">
              <a:xfrm>
                <a:off x="1454" y="1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6" name="Freeform 947"/>
              <p:cNvSpPr>
                <a:spLocks/>
              </p:cNvSpPr>
              <p:nvPr/>
            </p:nvSpPr>
            <p:spPr bwMode="auto">
              <a:xfrm>
                <a:off x="1309" y="11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7" name="Freeform 948"/>
              <p:cNvSpPr>
                <a:spLocks noEditPoints="1"/>
              </p:cNvSpPr>
              <p:nvPr/>
            </p:nvSpPr>
            <p:spPr bwMode="auto">
              <a:xfrm>
                <a:off x="1305" y="11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8" name="Freeform 949"/>
              <p:cNvSpPr>
                <a:spLocks/>
              </p:cNvSpPr>
              <p:nvPr/>
            </p:nvSpPr>
            <p:spPr bwMode="auto">
              <a:xfrm>
                <a:off x="1261" y="9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9" name="Freeform 950"/>
              <p:cNvSpPr>
                <a:spLocks noEditPoints="1"/>
              </p:cNvSpPr>
              <p:nvPr/>
            </p:nvSpPr>
            <p:spPr bwMode="auto">
              <a:xfrm>
                <a:off x="1257" y="9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0" name="Freeform 951"/>
              <p:cNvSpPr>
                <a:spLocks/>
              </p:cNvSpPr>
              <p:nvPr/>
            </p:nvSpPr>
            <p:spPr bwMode="auto">
              <a:xfrm>
                <a:off x="1502" y="14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1" name="Freeform 952"/>
              <p:cNvSpPr>
                <a:spLocks noEditPoints="1"/>
              </p:cNvSpPr>
              <p:nvPr/>
            </p:nvSpPr>
            <p:spPr bwMode="auto">
              <a:xfrm>
                <a:off x="1498" y="146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2" name="Freeform 953"/>
              <p:cNvSpPr>
                <a:spLocks/>
              </p:cNvSpPr>
              <p:nvPr/>
            </p:nvSpPr>
            <p:spPr bwMode="auto">
              <a:xfrm>
                <a:off x="1519" y="15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3" name="Freeform 954"/>
              <p:cNvSpPr>
                <a:spLocks noEditPoints="1"/>
              </p:cNvSpPr>
              <p:nvPr/>
            </p:nvSpPr>
            <p:spPr bwMode="auto">
              <a:xfrm>
                <a:off x="1515" y="15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4" name="Freeform 955"/>
              <p:cNvSpPr>
                <a:spLocks/>
              </p:cNvSpPr>
              <p:nvPr/>
            </p:nvSpPr>
            <p:spPr bwMode="auto">
              <a:xfrm>
                <a:off x="1536" y="15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5" name="Freeform 956"/>
              <p:cNvSpPr>
                <a:spLocks noEditPoints="1"/>
              </p:cNvSpPr>
              <p:nvPr/>
            </p:nvSpPr>
            <p:spPr bwMode="auto">
              <a:xfrm>
                <a:off x="1531" y="158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6" name="Freeform 957"/>
              <p:cNvSpPr>
                <a:spLocks/>
              </p:cNvSpPr>
              <p:nvPr/>
            </p:nvSpPr>
            <p:spPr bwMode="auto">
              <a:xfrm>
                <a:off x="1566"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7" name="Freeform 958"/>
              <p:cNvSpPr>
                <a:spLocks noEditPoints="1"/>
              </p:cNvSpPr>
              <p:nvPr/>
            </p:nvSpPr>
            <p:spPr bwMode="auto">
              <a:xfrm>
                <a:off x="1561" y="17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8" name="Freeform 959"/>
              <p:cNvSpPr>
                <a:spLocks/>
              </p:cNvSpPr>
              <p:nvPr/>
            </p:nvSpPr>
            <p:spPr bwMode="auto">
              <a:xfrm>
                <a:off x="1602" y="16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9" name="Freeform 960"/>
              <p:cNvSpPr>
                <a:spLocks noEditPoints="1"/>
              </p:cNvSpPr>
              <p:nvPr/>
            </p:nvSpPr>
            <p:spPr bwMode="auto">
              <a:xfrm>
                <a:off x="1597" y="16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0" name="Freeform 961"/>
              <p:cNvSpPr>
                <a:spLocks/>
              </p:cNvSpPr>
              <p:nvPr/>
            </p:nvSpPr>
            <p:spPr bwMode="auto">
              <a:xfrm>
                <a:off x="1514" y="15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1" name="Freeform 962"/>
              <p:cNvSpPr>
                <a:spLocks noEditPoints="1"/>
              </p:cNvSpPr>
              <p:nvPr/>
            </p:nvSpPr>
            <p:spPr bwMode="auto">
              <a:xfrm>
                <a:off x="1509" y="15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2" name="Freeform 963"/>
              <p:cNvSpPr>
                <a:spLocks/>
              </p:cNvSpPr>
              <p:nvPr/>
            </p:nvSpPr>
            <p:spPr bwMode="auto">
              <a:xfrm>
                <a:off x="1409" y="14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3" name="Freeform 964"/>
              <p:cNvSpPr>
                <a:spLocks noEditPoints="1"/>
              </p:cNvSpPr>
              <p:nvPr/>
            </p:nvSpPr>
            <p:spPr bwMode="auto">
              <a:xfrm>
                <a:off x="1404" y="14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4" name="Freeform 965"/>
              <p:cNvSpPr>
                <a:spLocks/>
              </p:cNvSpPr>
              <p:nvPr/>
            </p:nvSpPr>
            <p:spPr bwMode="auto">
              <a:xfrm>
                <a:off x="1538" y="15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5" name="Freeform 966"/>
              <p:cNvSpPr>
                <a:spLocks noEditPoints="1"/>
              </p:cNvSpPr>
              <p:nvPr/>
            </p:nvSpPr>
            <p:spPr bwMode="auto">
              <a:xfrm>
                <a:off x="1533" y="15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6" name="Freeform 967"/>
              <p:cNvSpPr>
                <a:spLocks/>
              </p:cNvSpPr>
              <p:nvPr/>
            </p:nvSpPr>
            <p:spPr bwMode="auto">
              <a:xfrm>
                <a:off x="1450" y="13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7" name="Freeform 968"/>
              <p:cNvSpPr>
                <a:spLocks noEditPoints="1"/>
              </p:cNvSpPr>
              <p:nvPr/>
            </p:nvSpPr>
            <p:spPr bwMode="auto">
              <a:xfrm>
                <a:off x="1445" y="13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8" name="Freeform 969"/>
              <p:cNvSpPr>
                <a:spLocks/>
              </p:cNvSpPr>
              <p:nvPr/>
            </p:nvSpPr>
            <p:spPr bwMode="auto">
              <a:xfrm>
                <a:off x="1446" y="15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9" name="Freeform 970"/>
              <p:cNvSpPr>
                <a:spLocks noEditPoints="1"/>
              </p:cNvSpPr>
              <p:nvPr/>
            </p:nvSpPr>
            <p:spPr bwMode="auto">
              <a:xfrm>
                <a:off x="1441" y="1496"/>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0" name="Freeform 971"/>
              <p:cNvSpPr>
                <a:spLocks/>
              </p:cNvSpPr>
              <p:nvPr/>
            </p:nvSpPr>
            <p:spPr bwMode="auto">
              <a:xfrm>
                <a:off x="1443" y="15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1" name="Freeform 972"/>
              <p:cNvSpPr>
                <a:spLocks noEditPoints="1"/>
              </p:cNvSpPr>
              <p:nvPr/>
            </p:nvSpPr>
            <p:spPr bwMode="auto">
              <a:xfrm>
                <a:off x="1438" y="158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2" name="Freeform 973"/>
              <p:cNvSpPr>
                <a:spLocks/>
              </p:cNvSpPr>
              <p:nvPr/>
            </p:nvSpPr>
            <p:spPr bwMode="auto">
              <a:xfrm>
                <a:off x="1452" y="15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3" name="Freeform 974"/>
              <p:cNvSpPr>
                <a:spLocks noEditPoints="1"/>
              </p:cNvSpPr>
              <p:nvPr/>
            </p:nvSpPr>
            <p:spPr bwMode="auto">
              <a:xfrm>
                <a:off x="1447" y="15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4" name="Freeform 975"/>
              <p:cNvSpPr>
                <a:spLocks/>
              </p:cNvSpPr>
              <p:nvPr/>
            </p:nvSpPr>
            <p:spPr bwMode="auto">
              <a:xfrm>
                <a:off x="1473" y="15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5" name="Freeform 976"/>
              <p:cNvSpPr>
                <a:spLocks noEditPoints="1"/>
              </p:cNvSpPr>
              <p:nvPr/>
            </p:nvSpPr>
            <p:spPr bwMode="auto">
              <a:xfrm>
                <a:off x="1468" y="15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6" name="Freeform 977"/>
              <p:cNvSpPr>
                <a:spLocks/>
              </p:cNvSpPr>
              <p:nvPr/>
            </p:nvSpPr>
            <p:spPr bwMode="auto">
              <a:xfrm>
                <a:off x="1471"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7" name="Freeform 978"/>
              <p:cNvSpPr>
                <a:spLocks noEditPoints="1"/>
              </p:cNvSpPr>
              <p:nvPr/>
            </p:nvSpPr>
            <p:spPr bwMode="auto">
              <a:xfrm>
                <a:off x="1467"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8" name="Freeform 979"/>
              <p:cNvSpPr>
                <a:spLocks/>
              </p:cNvSpPr>
              <p:nvPr/>
            </p:nvSpPr>
            <p:spPr bwMode="auto">
              <a:xfrm>
                <a:off x="1392" y="13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9" name="Freeform 980"/>
              <p:cNvSpPr>
                <a:spLocks noEditPoints="1"/>
              </p:cNvSpPr>
              <p:nvPr/>
            </p:nvSpPr>
            <p:spPr bwMode="auto">
              <a:xfrm>
                <a:off x="1387" y="13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0" name="Freeform 981"/>
              <p:cNvSpPr>
                <a:spLocks/>
              </p:cNvSpPr>
              <p:nvPr/>
            </p:nvSpPr>
            <p:spPr bwMode="auto">
              <a:xfrm>
                <a:off x="1251"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1" name="Freeform 982"/>
              <p:cNvSpPr>
                <a:spLocks noEditPoints="1"/>
              </p:cNvSpPr>
              <p:nvPr/>
            </p:nvSpPr>
            <p:spPr bwMode="auto">
              <a:xfrm>
                <a:off x="1246"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2" name="Freeform 983"/>
              <p:cNvSpPr>
                <a:spLocks/>
              </p:cNvSpPr>
              <p:nvPr/>
            </p:nvSpPr>
            <p:spPr bwMode="auto">
              <a:xfrm>
                <a:off x="1433"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3" name="Freeform 984"/>
              <p:cNvSpPr>
                <a:spLocks noEditPoints="1"/>
              </p:cNvSpPr>
              <p:nvPr/>
            </p:nvSpPr>
            <p:spPr bwMode="auto">
              <a:xfrm>
                <a:off x="1428"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4" name="Freeform 985"/>
              <p:cNvSpPr>
                <a:spLocks/>
              </p:cNvSpPr>
              <p:nvPr/>
            </p:nvSpPr>
            <p:spPr bwMode="auto">
              <a:xfrm>
                <a:off x="1352" y="9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5" name="Freeform 986"/>
              <p:cNvSpPr>
                <a:spLocks noEditPoints="1"/>
              </p:cNvSpPr>
              <p:nvPr/>
            </p:nvSpPr>
            <p:spPr bwMode="auto">
              <a:xfrm>
                <a:off x="1347" y="9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6" name="Freeform 987"/>
              <p:cNvSpPr>
                <a:spLocks/>
              </p:cNvSpPr>
              <p:nvPr/>
            </p:nvSpPr>
            <p:spPr bwMode="auto">
              <a:xfrm>
                <a:off x="1250"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7" name="Freeform 988"/>
              <p:cNvSpPr>
                <a:spLocks noEditPoints="1"/>
              </p:cNvSpPr>
              <p:nvPr/>
            </p:nvSpPr>
            <p:spPr bwMode="auto">
              <a:xfrm>
                <a:off x="1245"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8" name="Freeform 989"/>
              <p:cNvSpPr>
                <a:spLocks/>
              </p:cNvSpPr>
              <p:nvPr/>
            </p:nvSpPr>
            <p:spPr bwMode="auto">
              <a:xfrm>
                <a:off x="1255"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9" name="Freeform 990"/>
              <p:cNvSpPr>
                <a:spLocks noEditPoints="1"/>
              </p:cNvSpPr>
              <p:nvPr/>
            </p:nvSpPr>
            <p:spPr bwMode="auto">
              <a:xfrm>
                <a:off x="1250" y="10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0" name="Freeform 991"/>
              <p:cNvSpPr>
                <a:spLocks/>
              </p:cNvSpPr>
              <p:nvPr/>
            </p:nvSpPr>
            <p:spPr bwMode="auto">
              <a:xfrm>
                <a:off x="1216" y="9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1" name="Freeform 992"/>
              <p:cNvSpPr>
                <a:spLocks noEditPoints="1"/>
              </p:cNvSpPr>
              <p:nvPr/>
            </p:nvSpPr>
            <p:spPr bwMode="auto">
              <a:xfrm>
                <a:off x="1211" y="89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2" name="Freeform 993"/>
              <p:cNvSpPr>
                <a:spLocks/>
              </p:cNvSpPr>
              <p:nvPr/>
            </p:nvSpPr>
            <p:spPr bwMode="auto">
              <a:xfrm>
                <a:off x="1204"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3" name="Freeform 994"/>
              <p:cNvSpPr>
                <a:spLocks noEditPoints="1"/>
              </p:cNvSpPr>
              <p:nvPr/>
            </p:nvSpPr>
            <p:spPr bwMode="auto">
              <a:xfrm>
                <a:off x="1199" y="10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4" name="Freeform 995"/>
              <p:cNvSpPr>
                <a:spLocks/>
              </p:cNvSpPr>
              <p:nvPr/>
            </p:nvSpPr>
            <p:spPr bwMode="auto">
              <a:xfrm>
                <a:off x="1226" y="11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5" name="Freeform 996"/>
              <p:cNvSpPr>
                <a:spLocks noEditPoints="1"/>
              </p:cNvSpPr>
              <p:nvPr/>
            </p:nvSpPr>
            <p:spPr bwMode="auto">
              <a:xfrm>
                <a:off x="1221" y="10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6" name="Freeform 997"/>
              <p:cNvSpPr>
                <a:spLocks/>
              </p:cNvSpPr>
              <p:nvPr/>
            </p:nvSpPr>
            <p:spPr bwMode="auto">
              <a:xfrm>
                <a:off x="1247"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7" name="Freeform 998"/>
              <p:cNvSpPr>
                <a:spLocks noEditPoints="1"/>
              </p:cNvSpPr>
              <p:nvPr/>
            </p:nvSpPr>
            <p:spPr bwMode="auto">
              <a:xfrm>
                <a:off x="1242"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8" name="Freeform 999"/>
              <p:cNvSpPr>
                <a:spLocks/>
              </p:cNvSpPr>
              <p:nvPr/>
            </p:nvSpPr>
            <p:spPr bwMode="auto">
              <a:xfrm>
                <a:off x="1228" y="12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9" name="Freeform 1000"/>
              <p:cNvSpPr>
                <a:spLocks noEditPoints="1"/>
              </p:cNvSpPr>
              <p:nvPr/>
            </p:nvSpPr>
            <p:spPr bwMode="auto">
              <a:xfrm>
                <a:off x="1223" y="12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0" name="Freeform 1001"/>
              <p:cNvSpPr>
                <a:spLocks/>
              </p:cNvSpPr>
              <p:nvPr/>
            </p:nvSpPr>
            <p:spPr bwMode="auto">
              <a:xfrm>
                <a:off x="1267" y="111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1" name="Freeform 1002"/>
              <p:cNvSpPr>
                <a:spLocks noEditPoints="1"/>
              </p:cNvSpPr>
              <p:nvPr/>
            </p:nvSpPr>
            <p:spPr bwMode="auto">
              <a:xfrm>
                <a:off x="1262" y="1108"/>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2" name="Freeform 1003"/>
              <p:cNvSpPr>
                <a:spLocks/>
              </p:cNvSpPr>
              <p:nvPr/>
            </p:nvSpPr>
            <p:spPr bwMode="auto">
              <a:xfrm>
                <a:off x="1289" y="10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3" name="Freeform 1004"/>
              <p:cNvSpPr>
                <a:spLocks noEditPoints="1"/>
              </p:cNvSpPr>
              <p:nvPr/>
            </p:nvSpPr>
            <p:spPr bwMode="auto">
              <a:xfrm>
                <a:off x="1284" y="10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4" name="Freeform 1005"/>
              <p:cNvSpPr>
                <a:spLocks/>
              </p:cNvSpPr>
              <p:nvPr/>
            </p:nvSpPr>
            <p:spPr bwMode="auto">
              <a:xfrm>
                <a:off x="1252"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5" name="Freeform 1006"/>
              <p:cNvSpPr>
                <a:spLocks noEditPoints="1"/>
              </p:cNvSpPr>
              <p:nvPr/>
            </p:nvSpPr>
            <p:spPr bwMode="auto">
              <a:xfrm>
                <a:off x="1247"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6" name="Freeform 1007"/>
              <p:cNvSpPr>
                <a:spLocks/>
              </p:cNvSpPr>
              <p:nvPr/>
            </p:nvSpPr>
            <p:spPr bwMode="auto">
              <a:xfrm>
                <a:off x="1295" y="8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7" name="Freeform 1008"/>
              <p:cNvSpPr>
                <a:spLocks noEditPoints="1"/>
              </p:cNvSpPr>
              <p:nvPr/>
            </p:nvSpPr>
            <p:spPr bwMode="auto">
              <a:xfrm>
                <a:off x="1290" y="81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8" name="Freeform 1009"/>
              <p:cNvSpPr>
                <a:spLocks/>
              </p:cNvSpPr>
              <p:nvPr/>
            </p:nvSpPr>
            <p:spPr bwMode="auto">
              <a:xfrm>
                <a:off x="1504" y="16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7" name="Group 1211"/>
            <p:cNvGrpSpPr>
              <a:grpSpLocks/>
            </p:cNvGrpSpPr>
            <p:nvPr/>
          </p:nvGrpSpPr>
          <p:grpSpPr bwMode="auto">
            <a:xfrm>
              <a:off x="1489075" y="635000"/>
              <a:ext cx="1841500" cy="2328863"/>
              <a:chOff x="938" y="400"/>
              <a:chExt cx="1160" cy="1467"/>
            </a:xfrm>
          </p:grpSpPr>
          <p:sp>
            <p:nvSpPr>
              <p:cNvPr id="129" name="Freeform 1011"/>
              <p:cNvSpPr>
                <a:spLocks noEditPoints="1"/>
              </p:cNvSpPr>
              <p:nvPr/>
            </p:nvSpPr>
            <p:spPr bwMode="auto">
              <a:xfrm>
                <a:off x="1500" y="16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 name="Freeform 1012"/>
              <p:cNvSpPr>
                <a:spLocks/>
              </p:cNvSpPr>
              <p:nvPr/>
            </p:nvSpPr>
            <p:spPr bwMode="auto">
              <a:xfrm>
                <a:off x="119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 name="Freeform 1013"/>
              <p:cNvSpPr>
                <a:spLocks noEditPoints="1"/>
              </p:cNvSpPr>
              <p:nvPr/>
            </p:nvSpPr>
            <p:spPr bwMode="auto">
              <a:xfrm>
                <a:off x="1189" y="85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 name="Freeform 1014"/>
              <p:cNvSpPr>
                <a:spLocks/>
              </p:cNvSpPr>
              <p:nvPr/>
            </p:nvSpPr>
            <p:spPr bwMode="auto">
              <a:xfrm>
                <a:off x="1368"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 name="Freeform 1015"/>
              <p:cNvSpPr>
                <a:spLocks noEditPoints="1"/>
              </p:cNvSpPr>
              <p:nvPr/>
            </p:nvSpPr>
            <p:spPr bwMode="auto">
              <a:xfrm>
                <a:off x="1363" y="11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 name="Freeform 1016"/>
              <p:cNvSpPr>
                <a:spLocks/>
              </p:cNvSpPr>
              <p:nvPr/>
            </p:nvSpPr>
            <p:spPr bwMode="auto">
              <a:xfrm>
                <a:off x="1457" y="11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 name="Freeform 1017"/>
              <p:cNvSpPr>
                <a:spLocks noEditPoints="1"/>
              </p:cNvSpPr>
              <p:nvPr/>
            </p:nvSpPr>
            <p:spPr bwMode="auto">
              <a:xfrm>
                <a:off x="1452" y="11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 name="Freeform 1018"/>
              <p:cNvSpPr>
                <a:spLocks/>
              </p:cNvSpPr>
              <p:nvPr/>
            </p:nvSpPr>
            <p:spPr bwMode="auto">
              <a:xfrm>
                <a:off x="1275" y="9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 name="Freeform 1019"/>
              <p:cNvSpPr>
                <a:spLocks noEditPoints="1"/>
              </p:cNvSpPr>
              <p:nvPr/>
            </p:nvSpPr>
            <p:spPr bwMode="auto">
              <a:xfrm>
                <a:off x="1270"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 name="Freeform 1020"/>
              <p:cNvSpPr>
                <a:spLocks/>
              </p:cNvSpPr>
              <p:nvPr/>
            </p:nvSpPr>
            <p:spPr bwMode="auto">
              <a:xfrm>
                <a:off x="1227" y="11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 name="Freeform 1021"/>
              <p:cNvSpPr>
                <a:spLocks noEditPoints="1"/>
              </p:cNvSpPr>
              <p:nvPr/>
            </p:nvSpPr>
            <p:spPr bwMode="auto">
              <a:xfrm>
                <a:off x="1222" y="11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 name="Freeform 1022"/>
              <p:cNvSpPr>
                <a:spLocks/>
              </p:cNvSpPr>
              <p:nvPr/>
            </p:nvSpPr>
            <p:spPr bwMode="auto">
              <a:xfrm>
                <a:off x="1288" y="10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 name="Freeform 1023"/>
              <p:cNvSpPr>
                <a:spLocks noEditPoints="1"/>
              </p:cNvSpPr>
              <p:nvPr/>
            </p:nvSpPr>
            <p:spPr bwMode="auto">
              <a:xfrm>
                <a:off x="1283"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 name="Freeform 1024"/>
              <p:cNvSpPr>
                <a:spLocks/>
              </p:cNvSpPr>
              <p:nvPr/>
            </p:nvSpPr>
            <p:spPr bwMode="auto">
              <a:xfrm>
                <a:off x="121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 name="Freeform 1025"/>
              <p:cNvSpPr>
                <a:spLocks noEditPoints="1"/>
              </p:cNvSpPr>
              <p:nvPr/>
            </p:nvSpPr>
            <p:spPr bwMode="auto">
              <a:xfrm>
                <a:off x="1207" y="9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 name="Freeform 1026"/>
              <p:cNvSpPr>
                <a:spLocks/>
              </p:cNvSpPr>
              <p:nvPr/>
            </p:nvSpPr>
            <p:spPr bwMode="auto">
              <a:xfrm>
                <a:off x="1322"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 name="Freeform 1027"/>
              <p:cNvSpPr>
                <a:spLocks noEditPoints="1"/>
              </p:cNvSpPr>
              <p:nvPr/>
            </p:nvSpPr>
            <p:spPr bwMode="auto">
              <a:xfrm>
                <a:off x="1317" y="10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 name="Freeform 1028"/>
              <p:cNvSpPr>
                <a:spLocks/>
              </p:cNvSpPr>
              <p:nvPr/>
            </p:nvSpPr>
            <p:spPr bwMode="auto">
              <a:xfrm>
                <a:off x="1280"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 name="Freeform 1029"/>
              <p:cNvSpPr>
                <a:spLocks noEditPoints="1"/>
              </p:cNvSpPr>
              <p:nvPr/>
            </p:nvSpPr>
            <p:spPr bwMode="auto">
              <a:xfrm>
                <a:off x="1275"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 name="Freeform 1030"/>
              <p:cNvSpPr>
                <a:spLocks/>
              </p:cNvSpPr>
              <p:nvPr/>
            </p:nvSpPr>
            <p:spPr bwMode="auto">
              <a:xfrm>
                <a:off x="1203" y="7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 name="Freeform 1031"/>
              <p:cNvSpPr>
                <a:spLocks noEditPoints="1"/>
              </p:cNvSpPr>
              <p:nvPr/>
            </p:nvSpPr>
            <p:spPr bwMode="auto">
              <a:xfrm>
                <a:off x="1198" y="75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 name="Freeform 1032"/>
              <p:cNvSpPr>
                <a:spLocks/>
              </p:cNvSpPr>
              <p:nvPr/>
            </p:nvSpPr>
            <p:spPr bwMode="auto">
              <a:xfrm>
                <a:off x="1491" y="12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 name="Freeform 1033"/>
              <p:cNvSpPr>
                <a:spLocks noEditPoints="1"/>
              </p:cNvSpPr>
              <p:nvPr/>
            </p:nvSpPr>
            <p:spPr bwMode="auto">
              <a:xfrm>
                <a:off x="1487" y="12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 name="Freeform 1034"/>
              <p:cNvSpPr>
                <a:spLocks/>
              </p:cNvSpPr>
              <p:nvPr/>
            </p:nvSpPr>
            <p:spPr bwMode="auto">
              <a:xfrm>
                <a:off x="1424" y="117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 name="Freeform 1035"/>
              <p:cNvSpPr>
                <a:spLocks noEditPoints="1"/>
              </p:cNvSpPr>
              <p:nvPr/>
            </p:nvSpPr>
            <p:spPr bwMode="auto">
              <a:xfrm>
                <a:off x="1419" y="1170"/>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 name="Freeform 1036"/>
              <p:cNvSpPr>
                <a:spLocks/>
              </p:cNvSpPr>
              <p:nvPr/>
            </p:nvSpPr>
            <p:spPr bwMode="auto">
              <a:xfrm>
                <a:off x="1223"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 name="Freeform 1037"/>
              <p:cNvSpPr>
                <a:spLocks noEditPoints="1"/>
              </p:cNvSpPr>
              <p:nvPr/>
            </p:nvSpPr>
            <p:spPr bwMode="auto">
              <a:xfrm>
                <a:off x="1218"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 name="Freeform 1038"/>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 name="Freeform 1039"/>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 name="Freeform 1040"/>
              <p:cNvSpPr>
                <a:spLocks/>
              </p:cNvSpPr>
              <p:nvPr/>
            </p:nvSpPr>
            <p:spPr bwMode="auto">
              <a:xfrm>
                <a:off x="1513"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 name="Freeform 1041"/>
              <p:cNvSpPr>
                <a:spLocks noEditPoints="1"/>
              </p:cNvSpPr>
              <p:nvPr/>
            </p:nvSpPr>
            <p:spPr bwMode="auto">
              <a:xfrm>
                <a:off x="1508" y="116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 name="Freeform 1042"/>
              <p:cNvSpPr>
                <a:spLocks/>
              </p:cNvSpPr>
              <p:nvPr/>
            </p:nvSpPr>
            <p:spPr bwMode="auto">
              <a:xfrm>
                <a:off x="1541" y="117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 name="Freeform 1043"/>
              <p:cNvSpPr>
                <a:spLocks noEditPoints="1"/>
              </p:cNvSpPr>
              <p:nvPr/>
            </p:nvSpPr>
            <p:spPr bwMode="auto">
              <a:xfrm>
                <a:off x="1537" y="11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 name="Freeform 1044"/>
              <p:cNvSpPr>
                <a:spLocks/>
              </p:cNvSpPr>
              <p:nvPr/>
            </p:nvSpPr>
            <p:spPr bwMode="auto">
              <a:xfrm>
                <a:off x="1292" y="9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 name="Freeform 1045"/>
              <p:cNvSpPr>
                <a:spLocks noEditPoints="1"/>
              </p:cNvSpPr>
              <p:nvPr/>
            </p:nvSpPr>
            <p:spPr bwMode="auto">
              <a:xfrm>
                <a:off x="1288" y="9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 name="Freeform 1046"/>
              <p:cNvSpPr>
                <a:spLocks/>
              </p:cNvSpPr>
              <p:nvPr/>
            </p:nvSpPr>
            <p:spPr bwMode="auto">
              <a:xfrm>
                <a:off x="991" y="6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 name="Freeform 1047"/>
              <p:cNvSpPr>
                <a:spLocks noEditPoints="1"/>
              </p:cNvSpPr>
              <p:nvPr/>
            </p:nvSpPr>
            <p:spPr bwMode="auto">
              <a:xfrm>
                <a:off x="986" y="662"/>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 name="Freeform 1048"/>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 name="Freeform 1049"/>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 name="Freeform 1050"/>
              <p:cNvSpPr>
                <a:spLocks/>
              </p:cNvSpPr>
              <p:nvPr/>
            </p:nvSpPr>
            <p:spPr bwMode="auto">
              <a:xfrm>
                <a:off x="943" y="62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 name="Freeform 1051"/>
              <p:cNvSpPr>
                <a:spLocks noEditPoints="1"/>
              </p:cNvSpPr>
              <p:nvPr/>
            </p:nvSpPr>
            <p:spPr bwMode="auto">
              <a:xfrm>
                <a:off x="938" y="623"/>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 name="Freeform 1052"/>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 name="Freeform 1053"/>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 name="Freeform 1054"/>
              <p:cNvSpPr>
                <a:spLocks/>
              </p:cNvSpPr>
              <p:nvPr/>
            </p:nvSpPr>
            <p:spPr bwMode="auto">
              <a:xfrm>
                <a:off x="1046" y="4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 name="Freeform 1055"/>
              <p:cNvSpPr>
                <a:spLocks noEditPoints="1"/>
              </p:cNvSpPr>
              <p:nvPr/>
            </p:nvSpPr>
            <p:spPr bwMode="auto">
              <a:xfrm>
                <a:off x="1041" y="47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 name="Freeform 1056"/>
              <p:cNvSpPr>
                <a:spLocks/>
              </p:cNvSpPr>
              <p:nvPr/>
            </p:nvSpPr>
            <p:spPr bwMode="auto">
              <a:xfrm>
                <a:off x="966" y="4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 name="Freeform 1057"/>
              <p:cNvSpPr>
                <a:spLocks noEditPoints="1"/>
              </p:cNvSpPr>
              <p:nvPr/>
            </p:nvSpPr>
            <p:spPr bwMode="auto">
              <a:xfrm>
                <a:off x="961" y="4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 name="Freeform 1058"/>
              <p:cNvSpPr>
                <a:spLocks/>
              </p:cNvSpPr>
              <p:nvPr/>
            </p:nvSpPr>
            <p:spPr bwMode="auto">
              <a:xfrm>
                <a:off x="1051" y="44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 name="Freeform 1059"/>
              <p:cNvSpPr>
                <a:spLocks noEditPoints="1"/>
              </p:cNvSpPr>
              <p:nvPr/>
            </p:nvSpPr>
            <p:spPr bwMode="auto">
              <a:xfrm>
                <a:off x="1047" y="4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 name="Freeform 1060"/>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 name="Freeform 1061"/>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 name="Freeform 1062"/>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 name="Freeform 1063"/>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 name="Freeform 1064"/>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 name="Freeform 1065"/>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 name="Freeform 1066"/>
              <p:cNvSpPr>
                <a:spLocks/>
              </p:cNvSpPr>
              <p:nvPr/>
            </p:nvSpPr>
            <p:spPr bwMode="auto">
              <a:xfrm>
                <a:off x="1908" y="166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 name="Freeform 1067"/>
              <p:cNvSpPr>
                <a:spLocks noEditPoints="1"/>
              </p:cNvSpPr>
              <p:nvPr/>
            </p:nvSpPr>
            <p:spPr bwMode="auto">
              <a:xfrm>
                <a:off x="1903" y="16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 name="Freeform 1068"/>
              <p:cNvSpPr>
                <a:spLocks/>
              </p:cNvSpPr>
              <p:nvPr/>
            </p:nvSpPr>
            <p:spPr bwMode="auto">
              <a:xfrm>
                <a:off x="1959" y="169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 name="Freeform 1069"/>
              <p:cNvSpPr>
                <a:spLocks noEditPoints="1"/>
              </p:cNvSpPr>
              <p:nvPr/>
            </p:nvSpPr>
            <p:spPr bwMode="auto">
              <a:xfrm>
                <a:off x="1954" y="1687"/>
                <a:ext cx="117"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 name="Freeform 1070"/>
              <p:cNvSpPr>
                <a:spLocks/>
              </p:cNvSpPr>
              <p:nvPr/>
            </p:nvSpPr>
            <p:spPr bwMode="auto">
              <a:xfrm>
                <a:off x="1940" y="16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 name="Freeform 1071"/>
              <p:cNvSpPr>
                <a:spLocks noEditPoints="1"/>
              </p:cNvSpPr>
              <p:nvPr/>
            </p:nvSpPr>
            <p:spPr bwMode="auto">
              <a:xfrm>
                <a:off x="1935" y="163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 name="Freeform 1072"/>
              <p:cNvSpPr>
                <a:spLocks/>
              </p:cNvSpPr>
              <p:nvPr/>
            </p:nvSpPr>
            <p:spPr bwMode="auto">
              <a:xfrm>
                <a:off x="1985" y="17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 name="Freeform 1073"/>
              <p:cNvSpPr>
                <a:spLocks noEditPoints="1"/>
              </p:cNvSpPr>
              <p:nvPr/>
            </p:nvSpPr>
            <p:spPr bwMode="auto">
              <a:xfrm>
                <a:off x="1981" y="17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 name="Freeform 1074"/>
              <p:cNvSpPr>
                <a:spLocks/>
              </p:cNvSpPr>
              <p:nvPr/>
            </p:nvSpPr>
            <p:spPr bwMode="auto">
              <a:xfrm>
                <a:off x="1899" y="16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 name="Freeform 1075"/>
              <p:cNvSpPr>
                <a:spLocks noEditPoints="1"/>
              </p:cNvSpPr>
              <p:nvPr/>
            </p:nvSpPr>
            <p:spPr bwMode="auto">
              <a:xfrm>
                <a:off x="1894" y="15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 name="Freeform 1076"/>
              <p:cNvSpPr>
                <a:spLocks/>
              </p:cNvSpPr>
              <p:nvPr/>
            </p:nvSpPr>
            <p:spPr bwMode="auto">
              <a:xfrm>
                <a:off x="1944" y="172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 name="Freeform 1077"/>
              <p:cNvSpPr>
                <a:spLocks noEditPoints="1"/>
              </p:cNvSpPr>
              <p:nvPr/>
            </p:nvSpPr>
            <p:spPr bwMode="auto">
              <a:xfrm>
                <a:off x="1940" y="172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 name="Freeform 1078"/>
              <p:cNvSpPr>
                <a:spLocks/>
              </p:cNvSpPr>
              <p:nvPr/>
            </p:nvSpPr>
            <p:spPr bwMode="auto">
              <a:xfrm>
                <a:off x="1974" y="16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 name="Freeform 1079"/>
              <p:cNvSpPr>
                <a:spLocks noEditPoints="1"/>
              </p:cNvSpPr>
              <p:nvPr/>
            </p:nvSpPr>
            <p:spPr bwMode="auto">
              <a:xfrm>
                <a:off x="1969" y="1690"/>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 name="Freeform 1080"/>
              <p:cNvSpPr>
                <a:spLocks/>
              </p:cNvSpPr>
              <p:nvPr/>
            </p:nvSpPr>
            <p:spPr bwMode="auto">
              <a:xfrm>
                <a:off x="1781" y="13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 name="Freeform 1081"/>
              <p:cNvSpPr>
                <a:spLocks noEditPoints="1"/>
              </p:cNvSpPr>
              <p:nvPr/>
            </p:nvSpPr>
            <p:spPr bwMode="auto">
              <a:xfrm>
                <a:off x="1776" y="13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 name="Freeform 1082"/>
              <p:cNvSpPr>
                <a:spLocks/>
              </p:cNvSpPr>
              <p:nvPr/>
            </p:nvSpPr>
            <p:spPr bwMode="auto">
              <a:xfrm>
                <a:off x="1740" y="13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 name="Freeform 1083"/>
              <p:cNvSpPr>
                <a:spLocks noEditPoints="1"/>
              </p:cNvSpPr>
              <p:nvPr/>
            </p:nvSpPr>
            <p:spPr bwMode="auto">
              <a:xfrm>
                <a:off x="1735" y="13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 name="Freeform 1084"/>
              <p:cNvSpPr>
                <a:spLocks/>
              </p:cNvSpPr>
              <p:nvPr/>
            </p:nvSpPr>
            <p:spPr bwMode="auto">
              <a:xfrm>
                <a:off x="1654" y="130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 name="Freeform 1085"/>
              <p:cNvSpPr>
                <a:spLocks noEditPoints="1"/>
              </p:cNvSpPr>
              <p:nvPr/>
            </p:nvSpPr>
            <p:spPr bwMode="auto">
              <a:xfrm>
                <a:off x="1649" y="130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 name="Freeform 1086"/>
              <p:cNvSpPr>
                <a:spLocks/>
              </p:cNvSpPr>
              <p:nvPr/>
            </p:nvSpPr>
            <p:spPr bwMode="auto">
              <a:xfrm>
                <a:off x="1641" y="8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 name="Freeform 1087"/>
              <p:cNvSpPr>
                <a:spLocks noEditPoints="1"/>
              </p:cNvSpPr>
              <p:nvPr/>
            </p:nvSpPr>
            <p:spPr bwMode="auto">
              <a:xfrm>
                <a:off x="1636" y="8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 name="Freeform 1088"/>
              <p:cNvSpPr>
                <a:spLocks/>
              </p:cNvSpPr>
              <p:nvPr/>
            </p:nvSpPr>
            <p:spPr bwMode="auto">
              <a:xfrm>
                <a:off x="1846" y="10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 name="Freeform 1089"/>
              <p:cNvSpPr>
                <a:spLocks noEditPoints="1"/>
              </p:cNvSpPr>
              <p:nvPr/>
            </p:nvSpPr>
            <p:spPr bwMode="auto">
              <a:xfrm>
                <a:off x="1841" y="10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 name="Freeform 1090"/>
              <p:cNvSpPr>
                <a:spLocks/>
              </p:cNvSpPr>
              <p:nvPr/>
            </p:nvSpPr>
            <p:spPr bwMode="auto">
              <a:xfrm>
                <a:off x="1669" y="13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 name="Freeform 1091"/>
              <p:cNvSpPr>
                <a:spLocks noEditPoints="1"/>
              </p:cNvSpPr>
              <p:nvPr/>
            </p:nvSpPr>
            <p:spPr bwMode="auto">
              <a:xfrm>
                <a:off x="166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 name="Freeform 1092"/>
              <p:cNvSpPr>
                <a:spLocks/>
              </p:cNvSpPr>
              <p:nvPr/>
            </p:nvSpPr>
            <p:spPr bwMode="auto">
              <a:xfrm>
                <a:off x="1757" y="10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 name="Freeform 1093"/>
              <p:cNvSpPr>
                <a:spLocks noEditPoints="1"/>
              </p:cNvSpPr>
              <p:nvPr/>
            </p:nvSpPr>
            <p:spPr bwMode="auto">
              <a:xfrm>
                <a:off x="1752"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 name="Freeform 1094"/>
              <p:cNvSpPr>
                <a:spLocks/>
              </p:cNvSpPr>
              <p:nvPr/>
            </p:nvSpPr>
            <p:spPr bwMode="auto">
              <a:xfrm>
                <a:off x="1740"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 name="Freeform 1095"/>
              <p:cNvSpPr>
                <a:spLocks noEditPoints="1"/>
              </p:cNvSpPr>
              <p:nvPr/>
            </p:nvSpPr>
            <p:spPr bwMode="auto">
              <a:xfrm>
                <a:off x="1735" y="9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 name="Freeform 1096"/>
              <p:cNvSpPr>
                <a:spLocks/>
              </p:cNvSpPr>
              <p:nvPr/>
            </p:nvSpPr>
            <p:spPr bwMode="auto">
              <a:xfrm>
                <a:off x="1447" y="79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 name="Freeform 1097"/>
              <p:cNvSpPr>
                <a:spLocks noEditPoints="1"/>
              </p:cNvSpPr>
              <p:nvPr/>
            </p:nvSpPr>
            <p:spPr bwMode="auto">
              <a:xfrm>
                <a:off x="1442" y="7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 name="Freeform 1098"/>
              <p:cNvSpPr>
                <a:spLocks/>
              </p:cNvSpPr>
              <p:nvPr/>
            </p:nvSpPr>
            <p:spPr bwMode="auto">
              <a:xfrm>
                <a:off x="1568" y="104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 name="Freeform 1099"/>
              <p:cNvSpPr>
                <a:spLocks noEditPoints="1"/>
              </p:cNvSpPr>
              <p:nvPr/>
            </p:nvSpPr>
            <p:spPr bwMode="auto">
              <a:xfrm>
                <a:off x="1563" y="10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 name="Freeform 1100"/>
              <p:cNvSpPr>
                <a:spLocks/>
              </p:cNvSpPr>
              <p:nvPr/>
            </p:nvSpPr>
            <p:spPr bwMode="auto">
              <a:xfrm>
                <a:off x="1581"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 name="Freeform 1101"/>
              <p:cNvSpPr>
                <a:spLocks noEditPoints="1"/>
              </p:cNvSpPr>
              <p:nvPr/>
            </p:nvSpPr>
            <p:spPr bwMode="auto">
              <a:xfrm>
                <a:off x="1576"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 name="Freeform 1102"/>
              <p:cNvSpPr>
                <a:spLocks/>
              </p:cNvSpPr>
              <p:nvPr/>
            </p:nvSpPr>
            <p:spPr bwMode="auto">
              <a:xfrm>
                <a:off x="1585"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 name="Freeform 1103"/>
              <p:cNvSpPr>
                <a:spLocks noEditPoints="1"/>
              </p:cNvSpPr>
              <p:nvPr/>
            </p:nvSpPr>
            <p:spPr bwMode="auto">
              <a:xfrm>
                <a:off x="1580" y="109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 name="Freeform 1104"/>
              <p:cNvSpPr>
                <a:spLocks/>
              </p:cNvSpPr>
              <p:nvPr/>
            </p:nvSpPr>
            <p:spPr bwMode="auto">
              <a:xfrm>
                <a:off x="1427"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 name="Freeform 1105"/>
              <p:cNvSpPr>
                <a:spLocks noEditPoints="1"/>
              </p:cNvSpPr>
              <p:nvPr/>
            </p:nvSpPr>
            <p:spPr bwMode="auto">
              <a:xfrm>
                <a:off x="1422"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 name="Freeform 1106"/>
              <p:cNvSpPr>
                <a:spLocks/>
              </p:cNvSpPr>
              <p:nvPr/>
            </p:nvSpPr>
            <p:spPr bwMode="auto">
              <a:xfrm>
                <a:off x="1568"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 name="Freeform 1107"/>
              <p:cNvSpPr>
                <a:spLocks noEditPoints="1"/>
              </p:cNvSpPr>
              <p:nvPr/>
            </p:nvSpPr>
            <p:spPr bwMode="auto">
              <a:xfrm>
                <a:off x="1563"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 name="Freeform 1108"/>
              <p:cNvSpPr>
                <a:spLocks/>
              </p:cNvSpPr>
              <p:nvPr/>
            </p:nvSpPr>
            <p:spPr bwMode="auto">
              <a:xfrm>
                <a:off x="1475" y="8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 name="Freeform 1109"/>
              <p:cNvSpPr>
                <a:spLocks noEditPoints="1"/>
              </p:cNvSpPr>
              <p:nvPr/>
            </p:nvSpPr>
            <p:spPr bwMode="auto">
              <a:xfrm>
                <a:off x="1470" y="8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 name="Freeform 1110"/>
              <p:cNvSpPr>
                <a:spLocks/>
              </p:cNvSpPr>
              <p:nvPr/>
            </p:nvSpPr>
            <p:spPr bwMode="auto">
              <a:xfrm>
                <a:off x="1421"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 name="Freeform 1111"/>
              <p:cNvSpPr>
                <a:spLocks noEditPoints="1"/>
              </p:cNvSpPr>
              <p:nvPr/>
            </p:nvSpPr>
            <p:spPr bwMode="auto">
              <a:xfrm>
                <a:off x="141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 name="Freeform 1112"/>
              <p:cNvSpPr>
                <a:spLocks/>
              </p:cNvSpPr>
              <p:nvPr/>
            </p:nvSpPr>
            <p:spPr bwMode="auto">
              <a:xfrm>
                <a:off x="1427" y="84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 name="Freeform 1113"/>
              <p:cNvSpPr>
                <a:spLocks noEditPoints="1"/>
              </p:cNvSpPr>
              <p:nvPr/>
            </p:nvSpPr>
            <p:spPr bwMode="auto">
              <a:xfrm>
                <a:off x="1422"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 name="Freeform 1114"/>
              <p:cNvSpPr>
                <a:spLocks/>
              </p:cNvSpPr>
              <p:nvPr/>
            </p:nvSpPr>
            <p:spPr bwMode="auto">
              <a:xfrm>
                <a:off x="1489" y="9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 name="Freeform 1115"/>
              <p:cNvSpPr>
                <a:spLocks noEditPoints="1"/>
              </p:cNvSpPr>
              <p:nvPr/>
            </p:nvSpPr>
            <p:spPr bwMode="auto">
              <a:xfrm>
                <a:off x="1484" y="95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 name="Freeform 1116"/>
              <p:cNvSpPr>
                <a:spLocks/>
              </p:cNvSpPr>
              <p:nvPr/>
            </p:nvSpPr>
            <p:spPr bwMode="auto">
              <a:xfrm>
                <a:off x="146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 name="Freeform 1117"/>
              <p:cNvSpPr>
                <a:spLocks noEditPoints="1"/>
              </p:cNvSpPr>
              <p:nvPr/>
            </p:nvSpPr>
            <p:spPr bwMode="auto">
              <a:xfrm>
                <a:off x="1459" y="85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 name="Freeform 1118"/>
              <p:cNvSpPr>
                <a:spLocks/>
              </p:cNvSpPr>
              <p:nvPr/>
            </p:nvSpPr>
            <p:spPr bwMode="auto">
              <a:xfrm>
                <a:off x="1438"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 name="Freeform 1119"/>
              <p:cNvSpPr>
                <a:spLocks noEditPoints="1"/>
              </p:cNvSpPr>
              <p:nvPr/>
            </p:nvSpPr>
            <p:spPr bwMode="auto">
              <a:xfrm>
                <a:off x="1433" y="8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 name="Freeform 1120"/>
              <p:cNvSpPr>
                <a:spLocks/>
              </p:cNvSpPr>
              <p:nvPr/>
            </p:nvSpPr>
            <p:spPr bwMode="auto">
              <a:xfrm>
                <a:off x="1433" y="8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 name="Freeform 1121"/>
              <p:cNvSpPr>
                <a:spLocks noEditPoints="1"/>
              </p:cNvSpPr>
              <p:nvPr/>
            </p:nvSpPr>
            <p:spPr bwMode="auto">
              <a:xfrm>
                <a:off x="1428" y="8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 name="Freeform 1122"/>
              <p:cNvSpPr>
                <a:spLocks/>
              </p:cNvSpPr>
              <p:nvPr/>
            </p:nvSpPr>
            <p:spPr bwMode="auto">
              <a:xfrm>
                <a:off x="1466" y="9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 name="Freeform 1123"/>
              <p:cNvSpPr>
                <a:spLocks noEditPoints="1"/>
              </p:cNvSpPr>
              <p:nvPr/>
            </p:nvSpPr>
            <p:spPr bwMode="auto">
              <a:xfrm>
                <a:off x="1461" y="9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 name="Freeform 1124"/>
              <p:cNvSpPr>
                <a:spLocks/>
              </p:cNvSpPr>
              <p:nvPr/>
            </p:nvSpPr>
            <p:spPr bwMode="auto">
              <a:xfrm>
                <a:off x="1428" y="8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 name="Freeform 1125"/>
              <p:cNvSpPr>
                <a:spLocks noEditPoints="1"/>
              </p:cNvSpPr>
              <p:nvPr/>
            </p:nvSpPr>
            <p:spPr bwMode="auto">
              <a:xfrm>
                <a:off x="1423"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 name="Freeform 1126"/>
              <p:cNvSpPr>
                <a:spLocks/>
              </p:cNvSpPr>
              <p:nvPr/>
            </p:nvSpPr>
            <p:spPr bwMode="auto">
              <a:xfrm>
                <a:off x="1364"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 name="Freeform 1127"/>
              <p:cNvSpPr>
                <a:spLocks noEditPoints="1"/>
              </p:cNvSpPr>
              <p:nvPr/>
            </p:nvSpPr>
            <p:spPr bwMode="auto">
              <a:xfrm>
                <a:off x="1360" y="8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 name="Freeform 1128"/>
              <p:cNvSpPr>
                <a:spLocks/>
              </p:cNvSpPr>
              <p:nvPr/>
            </p:nvSpPr>
            <p:spPr bwMode="auto">
              <a:xfrm>
                <a:off x="1397"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 name="Freeform 1129"/>
              <p:cNvSpPr>
                <a:spLocks noEditPoints="1"/>
              </p:cNvSpPr>
              <p:nvPr/>
            </p:nvSpPr>
            <p:spPr bwMode="auto">
              <a:xfrm>
                <a:off x="1393" y="89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 name="Freeform 1130"/>
              <p:cNvSpPr>
                <a:spLocks/>
              </p:cNvSpPr>
              <p:nvPr/>
            </p:nvSpPr>
            <p:spPr bwMode="auto">
              <a:xfrm>
                <a:off x="1464" y="9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 name="Freeform 1131"/>
              <p:cNvSpPr>
                <a:spLocks noEditPoints="1"/>
              </p:cNvSpPr>
              <p:nvPr/>
            </p:nvSpPr>
            <p:spPr bwMode="auto">
              <a:xfrm>
                <a:off x="1459" y="9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 name="Freeform 1132"/>
              <p:cNvSpPr>
                <a:spLocks/>
              </p:cNvSpPr>
              <p:nvPr/>
            </p:nvSpPr>
            <p:spPr bwMode="auto">
              <a:xfrm>
                <a:off x="1368"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 name="Freeform 1133"/>
              <p:cNvSpPr>
                <a:spLocks noEditPoints="1"/>
              </p:cNvSpPr>
              <p:nvPr/>
            </p:nvSpPr>
            <p:spPr bwMode="auto">
              <a:xfrm>
                <a:off x="1363"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 name="Freeform 1134"/>
              <p:cNvSpPr>
                <a:spLocks/>
              </p:cNvSpPr>
              <p:nvPr/>
            </p:nvSpPr>
            <p:spPr bwMode="auto">
              <a:xfrm>
                <a:off x="1343" y="8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 name="Freeform 1135"/>
              <p:cNvSpPr>
                <a:spLocks noEditPoints="1"/>
              </p:cNvSpPr>
              <p:nvPr/>
            </p:nvSpPr>
            <p:spPr bwMode="auto">
              <a:xfrm>
                <a:off x="1338" y="806"/>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 name="Freeform 1136"/>
              <p:cNvSpPr>
                <a:spLocks/>
              </p:cNvSpPr>
              <p:nvPr/>
            </p:nvSpPr>
            <p:spPr bwMode="auto">
              <a:xfrm>
                <a:off x="1386"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 name="Freeform 1137"/>
              <p:cNvSpPr>
                <a:spLocks noEditPoints="1"/>
              </p:cNvSpPr>
              <p:nvPr/>
            </p:nvSpPr>
            <p:spPr bwMode="auto">
              <a:xfrm>
                <a:off x="1381"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 name="Freeform 1138"/>
              <p:cNvSpPr>
                <a:spLocks/>
              </p:cNvSpPr>
              <p:nvPr/>
            </p:nvSpPr>
            <p:spPr bwMode="auto">
              <a:xfrm>
                <a:off x="1489" y="10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 name="Freeform 1139"/>
              <p:cNvSpPr>
                <a:spLocks noEditPoints="1"/>
              </p:cNvSpPr>
              <p:nvPr/>
            </p:nvSpPr>
            <p:spPr bwMode="auto">
              <a:xfrm>
                <a:off x="1484" y="100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 name="Freeform 1140"/>
              <p:cNvSpPr>
                <a:spLocks/>
              </p:cNvSpPr>
              <p:nvPr/>
            </p:nvSpPr>
            <p:spPr bwMode="auto">
              <a:xfrm>
                <a:off x="138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 name="Freeform 1141"/>
              <p:cNvSpPr>
                <a:spLocks noEditPoints="1"/>
              </p:cNvSpPr>
              <p:nvPr/>
            </p:nvSpPr>
            <p:spPr bwMode="auto">
              <a:xfrm>
                <a:off x="1380"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 name="Freeform 1142"/>
              <p:cNvSpPr>
                <a:spLocks/>
              </p:cNvSpPr>
              <p:nvPr/>
            </p:nvSpPr>
            <p:spPr bwMode="auto">
              <a:xfrm>
                <a:off x="1526" y="10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 name="Freeform 1143"/>
              <p:cNvSpPr>
                <a:spLocks noEditPoints="1"/>
              </p:cNvSpPr>
              <p:nvPr/>
            </p:nvSpPr>
            <p:spPr bwMode="auto">
              <a:xfrm>
                <a:off x="1521" y="102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2" name="Freeform 1144"/>
              <p:cNvSpPr>
                <a:spLocks/>
              </p:cNvSpPr>
              <p:nvPr/>
            </p:nvSpPr>
            <p:spPr bwMode="auto">
              <a:xfrm>
                <a:off x="1442"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3" name="Freeform 1145"/>
              <p:cNvSpPr>
                <a:spLocks noEditPoints="1"/>
              </p:cNvSpPr>
              <p:nvPr/>
            </p:nvSpPr>
            <p:spPr bwMode="auto">
              <a:xfrm>
                <a:off x="1437"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4" name="Freeform 1146"/>
              <p:cNvSpPr>
                <a:spLocks/>
              </p:cNvSpPr>
              <p:nvPr/>
            </p:nvSpPr>
            <p:spPr bwMode="auto">
              <a:xfrm>
                <a:off x="1436" y="92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5" name="Freeform 1147"/>
              <p:cNvSpPr>
                <a:spLocks noEditPoints="1"/>
              </p:cNvSpPr>
              <p:nvPr/>
            </p:nvSpPr>
            <p:spPr bwMode="auto">
              <a:xfrm>
                <a:off x="1431" y="9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6" name="Freeform 1148"/>
              <p:cNvSpPr>
                <a:spLocks/>
              </p:cNvSpPr>
              <p:nvPr/>
            </p:nvSpPr>
            <p:spPr bwMode="auto">
              <a:xfrm>
                <a:off x="1523" y="10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7" name="Freeform 1149"/>
              <p:cNvSpPr>
                <a:spLocks noEditPoints="1"/>
              </p:cNvSpPr>
              <p:nvPr/>
            </p:nvSpPr>
            <p:spPr bwMode="auto">
              <a:xfrm>
                <a:off x="1518" y="9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8" name="Freeform 1150"/>
              <p:cNvSpPr>
                <a:spLocks/>
              </p:cNvSpPr>
              <p:nvPr/>
            </p:nvSpPr>
            <p:spPr bwMode="auto">
              <a:xfrm>
                <a:off x="1616"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9" name="Freeform 1151"/>
              <p:cNvSpPr>
                <a:spLocks noEditPoints="1"/>
              </p:cNvSpPr>
              <p:nvPr/>
            </p:nvSpPr>
            <p:spPr bwMode="auto">
              <a:xfrm>
                <a:off x="1611" y="1097"/>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0" name="Freeform 1152"/>
              <p:cNvSpPr>
                <a:spLocks/>
              </p:cNvSpPr>
              <p:nvPr/>
            </p:nvSpPr>
            <p:spPr bwMode="auto">
              <a:xfrm>
                <a:off x="1645" y="11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1" name="Freeform 1153"/>
              <p:cNvSpPr>
                <a:spLocks noEditPoints="1"/>
              </p:cNvSpPr>
              <p:nvPr/>
            </p:nvSpPr>
            <p:spPr bwMode="auto">
              <a:xfrm>
                <a:off x="1640" y="11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2" name="Freeform 1154"/>
              <p:cNvSpPr>
                <a:spLocks/>
              </p:cNvSpPr>
              <p:nvPr/>
            </p:nvSpPr>
            <p:spPr bwMode="auto">
              <a:xfrm>
                <a:off x="1579"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3" name="Freeform 1155"/>
              <p:cNvSpPr>
                <a:spLocks noEditPoints="1"/>
              </p:cNvSpPr>
              <p:nvPr/>
            </p:nvSpPr>
            <p:spPr bwMode="auto">
              <a:xfrm>
                <a:off x="1574" y="10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4" name="Freeform 1156"/>
              <p:cNvSpPr>
                <a:spLocks/>
              </p:cNvSpPr>
              <p:nvPr/>
            </p:nvSpPr>
            <p:spPr bwMode="auto">
              <a:xfrm>
                <a:off x="1656" y="11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5" name="Freeform 1157"/>
              <p:cNvSpPr>
                <a:spLocks noEditPoints="1"/>
              </p:cNvSpPr>
              <p:nvPr/>
            </p:nvSpPr>
            <p:spPr bwMode="auto">
              <a:xfrm>
                <a:off x="1651" y="114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6" name="Freeform 1158"/>
              <p:cNvSpPr>
                <a:spLocks/>
              </p:cNvSpPr>
              <p:nvPr/>
            </p:nvSpPr>
            <p:spPr bwMode="auto">
              <a:xfrm>
                <a:off x="1667" y="12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7" name="Freeform 1159"/>
              <p:cNvSpPr>
                <a:spLocks noEditPoints="1"/>
              </p:cNvSpPr>
              <p:nvPr/>
            </p:nvSpPr>
            <p:spPr bwMode="auto">
              <a:xfrm>
                <a:off x="1662" y="11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8" name="Freeform 1160"/>
              <p:cNvSpPr>
                <a:spLocks/>
              </p:cNvSpPr>
              <p:nvPr/>
            </p:nvSpPr>
            <p:spPr bwMode="auto">
              <a:xfrm>
                <a:off x="1663" y="12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9" name="Freeform 1161"/>
              <p:cNvSpPr>
                <a:spLocks noEditPoints="1"/>
              </p:cNvSpPr>
              <p:nvPr/>
            </p:nvSpPr>
            <p:spPr bwMode="auto">
              <a:xfrm>
                <a:off x="1657" y="11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0" name="Freeform 1162"/>
              <p:cNvSpPr>
                <a:spLocks/>
              </p:cNvSpPr>
              <p:nvPr/>
            </p:nvSpPr>
            <p:spPr bwMode="auto">
              <a:xfrm>
                <a:off x="1223"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1" name="Freeform 1163"/>
              <p:cNvSpPr>
                <a:spLocks noEditPoints="1"/>
              </p:cNvSpPr>
              <p:nvPr/>
            </p:nvSpPr>
            <p:spPr bwMode="auto">
              <a:xfrm>
                <a:off x="1218" y="7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2" name="Freeform 1164"/>
              <p:cNvSpPr>
                <a:spLocks/>
              </p:cNvSpPr>
              <p:nvPr/>
            </p:nvSpPr>
            <p:spPr bwMode="auto">
              <a:xfrm>
                <a:off x="1213" y="7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3" name="Freeform 1165"/>
              <p:cNvSpPr>
                <a:spLocks noEditPoints="1"/>
              </p:cNvSpPr>
              <p:nvPr/>
            </p:nvSpPr>
            <p:spPr bwMode="auto">
              <a:xfrm>
                <a:off x="1208" y="7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4" name="Freeform 1166"/>
              <p:cNvSpPr>
                <a:spLocks/>
              </p:cNvSpPr>
              <p:nvPr/>
            </p:nvSpPr>
            <p:spPr bwMode="auto">
              <a:xfrm>
                <a:off x="1278"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5" name="Freeform 1167"/>
              <p:cNvSpPr>
                <a:spLocks noEditPoints="1"/>
              </p:cNvSpPr>
              <p:nvPr/>
            </p:nvSpPr>
            <p:spPr bwMode="auto">
              <a:xfrm>
                <a:off x="1272"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6" name="Freeform 1168"/>
              <p:cNvSpPr>
                <a:spLocks/>
              </p:cNvSpPr>
              <p:nvPr/>
            </p:nvSpPr>
            <p:spPr bwMode="auto">
              <a:xfrm>
                <a:off x="1258"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7" name="Freeform 1169"/>
              <p:cNvSpPr>
                <a:spLocks noEditPoints="1"/>
              </p:cNvSpPr>
              <p:nvPr/>
            </p:nvSpPr>
            <p:spPr bwMode="auto">
              <a:xfrm>
                <a:off x="1253"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8" name="Freeform 1170"/>
              <p:cNvSpPr>
                <a:spLocks/>
              </p:cNvSpPr>
              <p:nvPr/>
            </p:nvSpPr>
            <p:spPr bwMode="auto">
              <a:xfrm>
                <a:off x="1255"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9" name="Freeform 1171"/>
              <p:cNvSpPr>
                <a:spLocks noEditPoints="1"/>
              </p:cNvSpPr>
              <p:nvPr/>
            </p:nvSpPr>
            <p:spPr bwMode="auto">
              <a:xfrm>
                <a:off x="1250" y="803"/>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0" name="Freeform 1172"/>
              <p:cNvSpPr>
                <a:spLocks/>
              </p:cNvSpPr>
              <p:nvPr/>
            </p:nvSpPr>
            <p:spPr bwMode="auto">
              <a:xfrm>
                <a:off x="1589" y="10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1" name="Freeform 1173"/>
              <p:cNvSpPr>
                <a:spLocks noEditPoints="1"/>
              </p:cNvSpPr>
              <p:nvPr/>
            </p:nvSpPr>
            <p:spPr bwMode="auto">
              <a:xfrm>
                <a:off x="1584" y="10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2" name="Freeform 1174"/>
              <p:cNvSpPr>
                <a:spLocks/>
              </p:cNvSpPr>
              <p:nvPr/>
            </p:nvSpPr>
            <p:spPr bwMode="auto">
              <a:xfrm>
                <a:off x="1598"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3" name="Freeform 1175"/>
              <p:cNvSpPr>
                <a:spLocks noEditPoints="1"/>
              </p:cNvSpPr>
              <p:nvPr/>
            </p:nvSpPr>
            <p:spPr bwMode="auto">
              <a:xfrm>
                <a:off x="1593" y="10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4" name="Freeform 1176"/>
              <p:cNvSpPr>
                <a:spLocks/>
              </p:cNvSpPr>
              <p:nvPr/>
            </p:nvSpPr>
            <p:spPr bwMode="auto">
              <a:xfrm>
                <a:off x="1619" y="10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5" name="Freeform 1177"/>
              <p:cNvSpPr>
                <a:spLocks noEditPoints="1"/>
              </p:cNvSpPr>
              <p:nvPr/>
            </p:nvSpPr>
            <p:spPr bwMode="auto">
              <a:xfrm>
                <a:off x="1614" y="10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6" name="Freeform 1178"/>
              <p:cNvSpPr>
                <a:spLocks/>
              </p:cNvSpPr>
              <p:nvPr/>
            </p:nvSpPr>
            <p:spPr bwMode="auto">
              <a:xfrm>
                <a:off x="1683"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7" name="Freeform 1179"/>
              <p:cNvSpPr>
                <a:spLocks noEditPoints="1"/>
              </p:cNvSpPr>
              <p:nvPr/>
            </p:nvSpPr>
            <p:spPr bwMode="auto">
              <a:xfrm>
                <a:off x="1678"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8" name="Freeform 1180"/>
              <p:cNvSpPr>
                <a:spLocks/>
              </p:cNvSpPr>
              <p:nvPr/>
            </p:nvSpPr>
            <p:spPr bwMode="auto">
              <a:xfrm>
                <a:off x="1413" y="8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9" name="Freeform 1181"/>
              <p:cNvSpPr>
                <a:spLocks noEditPoints="1"/>
              </p:cNvSpPr>
              <p:nvPr/>
            </p:nvSpPr>
            <p:spPr bwMode="auto">
              <a:xfrm>
                <a:off x="1408" y="8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0" name="Freeform 1182"/>
              <p:cNvSpPr>
                <a:spLocks/>
              </p:cNvSpPr>
              <p:nvPr/>
            </p:nvSpPr>
            <p:spPr bwMode="auto">
              <a:xfrm>
                <a:off x="152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1" name="Freeform 1183"/>
              <p:cNvSpPr>
                <a:spLocks noEditPoints="1"/>
              </p:cNvSpPr>
              <p:nvPr/>
            </p:nvSpPr>
            <p:spPr bwMode="auto">
              <a:xfrm>
                <a:off x="1516" y="9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2" name="Freeform 1184"/>
              <p:cNvSpPr>
                <a:spLocks/>
              </p:cNvSpPr>
              <p:nvPr/>
            </p:nvSpPr>
            <p:spPr bwMode="auto">
              <a:xfrm>
                <a:off x="1420" y="8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3" name="Freeform 1185"/>
              <p:cNvSpPr>
                <a:spLocks noEditPoints="1"/>
              </p:cNvSpPr>
              <p:nvPr/>
            </p:nvSpPr>
            <p:spPr bwMode="auto">
              <a:xfrm>
                <a:off x="1415" y="8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4" name="Freeform 1186"/>
              <p:cNvSpPr>
                <a:spLocks/>
              </p:cNvSpPr>
              <p:nvPr/>
            </p:nvSpPr>
            <p:spPr bwMode="auto">
              <a:xfrm>
                <a:off x="14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5" name="Freeform 1187"/>
              <p:cNvSpPr>
                <a:spLocks noEditPoints="1"/>
              </p:cNvSpPr>
              <p:nvPr/>
            </p:nvSpPr>
            <p:spPr bwMode="auto">
              <a:xfrm>
                <a:off x="1404"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6" name="Freeform 1188"/>
              <p:cNvSpPr>
                <a:spLocks/>
              </p:cNvSpPr>
              <p:nvPr/>
            </p:nvSpPr>
            <p:spPr bwMode="auto">
              <a:xfrm>
                <a:off x="144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7" name="Freeform 1189"/>
              <p:cNvSpPr>
                <a:spLocks noEditPoints="1"/>
              </p:cNvSpPr>
              <p:nvPr/>
            </p:nvSpPr>
            <p:spPr bwMode="auto">
              <a:xfrm>
                <a:off x="1440"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8" name="Freeform 1190"/>
              <p:cNvSpPr>
                <a:spLocks/>
              </p:cNvSpPr>
              <p:nvPr/>
            </p:nvSpPr>
            <p:spPr bwMode="auto">
              <a:xfrm>
                <a:off x="1411" y="8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9" name="Freeform 1191"/>
              <p:cNvSpPr>
                <a:spLocks noEditPoints="1"/>
              </p:cNvSpPr>
              <p:nvPr/>
            </p:nvSpPr>
            <p:spPr bwMode="auto">
              <a:xfrm>
                <a:off x="1406"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0" name="Freeform 1192"/>
              <p:cNvSpPr>
                <a:spLocks/>
              </p:cNvSpPr>
              <p:nvPr/>
            </p:nvSpPr>
            <p:spPr bwMode="auto">
              <a:xfrm>
                <a:off x="1493" y="8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1" name="Freeform 1193"/>
              <p:cNvSpPr>
                <a:spLocks noEditPoints="1"/>
              </p:cNvSpPr>
              <p:nvPr/>
            </p:nvSpPr>
            <p:spPr bwMode="auto">
              <a:xfrm>
                <a:off x="1488" y="8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2" name="Freeform 1194"/>
              <p:cNvSpPr>
                <a:spLocks/>
              </p:cNvSpPr>
              <p:nvPr/>
            </p:nvSpPr>
            <p:spPr bwMode="auto">
              <a:xfrm>
                <a:off x="1418" y="7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3" name="Freeform 1195"/>
              <p:cNvSpPr>
                <a:spLocks noEditPoints="1"/>
              </p:cNvSpPr>
              <p:nvPr/>
            </p:nvSpPr>
            <p:spPr bwMode="auto">
              <a:xfrm>
                <a:off x="1413" y="7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4" name="Freeform 1196"/>
              <p:cNvSpPr>
                <a:spLocks/>
              </p:cNvSpPr>
              <p:nvPr/>
            </p:nvSpPr>
            <p:spPr bwMode="auto">
              <a:xfrm>
                <a:off x="1379" y="10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5" name="Freeform 1197"/>
              <p:cNvSpPr>
                <a:spLocks noEditPoints="1"/>
              </p:cNvSpPr>
              <p:nvPr/>
            </p:nvSpPr>
            <p:spPr bwMode="auto">
              <a:xfrm>
                <a:off x="1374" y="10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6" name="Freeform 1198"/>
              <p:cNvSpPr>
                <a:spLocks/>
              </p:cNvSpPr>
              <p:nvPr/>
            </p:nvSpPr>
            <p:spPr bwMode="auto">
              <a:xfrm>
                <a:off x="1086" y="4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7" name="Freeform 1199"/>
              <p:cNvSpPr>
                <a:spLocks noEditPoints="1"/>
              </p:cNvSpPr>
              <p:nvPr/>
            </p:nvSpPr>
            <p:spPr bwMode="auto">
              <a:xfrm>
                <a:off x="1082" y="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8" name="Freeform 1200"/>
              <p:cNvSpPr>
                <a:spLocks/>
              </p:cNvSpPr>
              <p:nvPr/>
            </p:nvSpPr>
            <p:spPr bwMode="auto">
              <a:xfrm>
                <a:off x="1265" y="9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9" name="Freeform 1201"/>
              <p:cNvSpPr>
                <a:spLocks noEditPoints="1"/>
              </p:cNvSpPr>
              <p:nvPr/>
            </p:nvSpPr>
            <p:spPr bwMode="auto">
              <a:xfrm>
                <a:off x="1260" y="9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0" name="Freeform 1202"/>
              <p:cNvSpPr>
                <a:spLocks/>
              </p:cNvSpPr>
              <p:nvPr/>
            </p:nvSpPr>
            <p:spPr bwMode="auto">
              <a:xfrm>
                <a:off x="1084" y="54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1" name="Freeform 1203"/>
              <p:cNvSpPr>
                <a:spLocks noEditPoints="1"/>
              </p:cNvSpPr>
              <p:nvPr/>
            </p:nvSpPr>
            <p:spPr bwMode="auto">
              <a:xfrm>
                <a:off x="1080" y="5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2" name="Freeform 1204"/>
              <p:cNvSpPr>
                <a:spLocks/>
              </p:cNvSpPr>
              <p:nvPr/>
            </p:nvSpPr>
            <p:spPr bwMode="auto">
              <a:xfrm>
                <a:off x="1388"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3" name="Freeform 1205"/>
              <p:cNvSpPr>
                <a:spLocks noEditPoints="1"/>
              </p:cNvSpPr>
              <p:nvPr/>
            </p:nvSpPr>
            <p:spPr bwMode="auto">
              <a:xfrm>
                <a:off x="1384" y="10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4" name="Freeform 1206"/>
              <p:cNvSpPr>
                <a:spLocks/>
              </p:cNvSpPr>
              <p:nvPr/>
            </p:nvSpPr>
            <p:spPr bwMode="auto">
              <a:xfrm>
                <a:off x="1017" y="58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5" name="Freeform 1207"/>
              <p:cNvSpPr>
                <a:spLocks noEditPoints="1"/>
              </p:cNvSpPr>
              <p:nvPr/>
            </p:nvSpPr>
            <p:spPr bwMode="auto">
              <a:xfrm>
                <a:off x="1012" y="579"/>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6" name="Freeform 1208"/>
              <p:cNvSpPr>
                <a:spLocks/>
              </p:cNvSpPr>
              <p:nvPr/>
            </p:nvSpPr>
            <p:spPr bwMode="auto">
              <a:xfrm>
                <a:off x="996" y="61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7" name="Freeform 1209"/>
              <p:cNvSpPr>
                <a:spLocks noEditPoints="1"/>
              </p:cNvSpPr>
              <p:nvPr/>
            </p:nvSpPr>
            <p:spPr bwMode="auto">
              <a:xfrm>
                <a:off x="991" y="6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8" name="Freeform 1210"/>
              <p:cNvSpPr>
                <a:spLocks/>
              </p:cNvSpPr>
              <p:nvPr/>
            </p:nvSpPr>
            <p:spPr bwMode="auto">
              <a:xfrm>
                <a:off x="1167" y="74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4" name="Freeform 1212"/>
            <p:cNvSpPr>
              <a:spLocks noEditPoints="1"/>
            </p:cNvSpPr>
            <p:nvPr/>
          </p:nvSpPr>
          <p:spPr bwMode="auto">
            <a:xfrm>
              <a:off x="1846263" y="11811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 name="Freeform 1213"/>
            <p:cNvSpPr>
              <a:spLocks/>
            </p:cNvSpPr>
            <p:nvPr/>
          </p:nvSpPr>
          <p:spPr bwMode="auto">
            <a:xfrm>
              <a:off x="1800225" y="1128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 name="Freeform 1214"/>
            <p:cNvSpPr>
              <a:spLocks noEditPoints="1"/>
            </p:cNvSpPr>
            <p:nvPr/>
          </p:nvSpPr>
          <p:spPr bwMode="auto">
            <a:xfrm>
              <a:off x="1792288" y="1120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 name="Freeform 1215"/>
            <p:cNvSpPr>
              <a:spLocks/>
            </p:cNvSpPr>
            <p:nvPr/>
          </p:nvSpPr>
          <p:spPr bwMode="auto">
            <a:xfrm>
              <a:off x="1874838" y="10953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 name="Freeform 1216"/>
            <p:cNvSpPr>
              <a:spLocks noEditPoints="1"/>
            </p:cNvSpPr>
            <p:nvPr/>
          </p:nvSpPr>
          <p:spPr bwMode="auto">
            <a:xfrm>
              <a:off x="1866900" y="10874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 name="Freeform 1217"/>
            <p:cNvSpPr>
              <a:spLocks/>
            </p:cNvSpPr>
            <p:nvPr/>
          </p:nvSpPr>
          <p:spPr bwMode="auto">
            <a:xfrm>
              <a:off x="1849438" y="14589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 name="Freeform 1218"/>
            <p:cNvSpPr>
              <a:spLocks noEditPoints="1"/>
            </p:cNvSpPr>
            <p:nvPr/>
          </p:nvSpPr>
          <p:spPr bwMode="auto">
            <a:xfrm>
              <a:off x="1843088" y="1450975"/>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 name="Freeform 1219"/>
            <p:cNvSpPr>
              <a:spLocks/>
            </p:cNvSpPr>
            <p:nvPr/>
          </p:nvSpPr>
          <p:spPr bwMode="auto">
            <a:xfrm>
              <a:off x="1835150" y="1220788"/>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 name="Freeform 1220"/>
            <p:cNvSpPr>
              <a:spLocks noEditPoints="1"/>
            </p:cNvSpPr>
            <p:nvPr/>
          </p:nvSpPr>
          <p:spPr bwMode="auto">
            <a:xfrm>
              <a:off x="1828800" y="12128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 name="Freeform 1221"/>
            <p:cNvSpPr>
              <a:spLocks/>
            </p:cNvSpPr>
            <p:nvPr/>
          </p:nvSpPr>
          <p:spPr bwMode="auto">
            <a:xfrm>
              <a:off x="2170113" y="17907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 name="Freeform 1222"/>
            <p:cNvSpPr>
              <a:spLocks noEditPoints="1"/>
            </p:cNvSpPr>
            <p:nvPr/>
          </p:nvSpPr>
          <p:spPr bwMode="auto">
            <a:xfrm>
              <a:off x="2162175" y="17827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 name="Freeform 1223"/>
            <p:cNvSpPr>
              <a:spLocks/>
            </p:cNvSpPr>
            <p:nvPr/>
          </p:nvSpPr>
          <p:spPr bwMode="auto">
            <a:xfrm>
              <a:off x="1920875"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 name="Freeform 1224"/>
            <p:cNvSpPr>
              <a:spLocks noEditPoints="1"/>
            </p:cNvSpPr>
            <p:nvPr/>
          </p:nvSpPr>
          <p:spPr bwMode="auto">
            <a:xfrm>
              <a:off x="1912938" y="17780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 name="Freeform 1225"/>
            <p:cNvSpPr>
              <a:spLocks/>
            </p:cNvSpPr>
            <p:nvPr/>
          </p:nvSpPr>
          <p:spPr bwMode="auto">
            <a:xfrm>
              <a:off x="2101850" y="18462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 name="Freeform 1226"/>
            <p:cNvSpPr>
              <a:spLocks noEditPoints="1"/>
            </p:cNvSpPr>
            <p:nvPr/>
          </p:nvSpPr>
          <p:spPr bwMode="auto">
            <a:xfrm>
              <a:off x="2093913" y="18383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 name="Freeform 1227"/>
            <p:cNvSpPr>
              <a:spLocks/>
            </p:cNvSpPr>
            <p:nvPr/>
          </p:nvSpPr>
          <p:spPr bwMode="auto">
            <a:xfrm>
              <a:off x="1865313" y="11049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 name="Freeform 1228"/>
            <p:cNvSpPr>
              <a:spLocks noEditPoints="1"/>
            </p:cNvSpPr>
            <p:nvPr/>
          </p:nvSpPr>
          <p:spPr bwMode="auto">
            <a:xfrm>
              <a:off x="1857375" y="1096963"/>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 name="Freeform 1229"/>
            <p:cNvSpPr>
              <a:spLocks/>
            </p:cNvSpPr>
            <p:nvPr/>
          </p:nvSpPr>
          <p:spPr bwMode="auto">
            <a:xfrm>
              <a:off x="2068513" y="172878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 name="Freeform 1230"/>
            <p:cNvSpPr>
              <a:spLocks noEditPoints="1"/>
            </p:cNvSpPr>
            <p:nvPr/>
          </p:nvSpPr>
          <p:spPr bwMode="auto">
            <a:xfrm>
              <a:off x="2060575" y="1722438"/>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 name="Freeform 1231"/>
            <p:cNvSpPr>
              <a:spLocks/>
            </p:cNvSpPr>
            <p:nvPr/>
          </p:nvSpPr>
          <p:spPr bwMode="auto">
            <a:xfrm>
              <a:off x="1701800" y="7032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 name="Freeform 1232"/>
            <p:cNvSpPr>
              <a:spLocks noEditPoints="1"/>
            </p:cNvSpPr>
            <p:nvPr/>
          </p:nvSpPr>
          <p:spPr bwMode="auto">
            <a:xfrm>
              <a:off x="1693863" y="6953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 name="Freeform 1233"/>
            <p:cNvSpPr>
              <a:spLocks/>
            </p:cNvSpPr>
            <p:nvPr/>
          </p:nvSpPr>
          <p:spPr bwMode="auto">
            <a:xfrm>
              <a:off x="2527300" y="16462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 name="Freeform 1234"/>
            <p:cNvSpPr>
              <a:spLocks noEditPoints="1"/>
            </p:cNvSpPr>
            <p:nvPr/>
          </p:nvSpPr>
          <p:spPr bwMode="auto">
            <a:xfrm>
              <a:off x="2519363" y="163830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 name="Freeform 1235"/>
            <p:cNvSpPr>
              <a:spLocks/>
            </p:cNvSpPr>
            <p:nvPr/>
          </p:nvSpPr>
          <p:spPr bwMode="auto">
            <a:xfrm>
              <a:off x="2608263" y="1720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 name="Freeform 1236"/>
            <p:cNvSpPr>
              <a:spLocks noEditPoints="1"/>
            </p:cNvSpPr>
            <p:nvPr/>
          </p:nvSpPr>
          <p:spPr bwMode="auto">
            <a:xfrm>
              <a:off x="2600325" y="17129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 name="Freeform 1237"/>
            <p:cNvSpPr>
              <a:spLocks/>
            </p:cNvSpPr>
            <p:nvPr/>
          </p:nvSpPr>
          <p:spPr bwMode="auto">
            <a:xfrm>
              <a:off x="2532063" y="1679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 name="Freeform 1238"/>
            <p:cNvSpPr>
              <a:spLocks noEditPoints="1"/>
            </p:cNvSpPr>
            <p:nvPr/>
          </p:nvSpPr>
          <p:spPr bwMode="auto">
            <a:xfrm>
              <a:off x="2524125" y="167163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 name="Freeform 1239"/>
            <p:cNvSpPr>
              <a:spLocks/>
            </p:cNvSpPr>
            <p:nvPr/>
          </p:nvSpPr>
          <p:spPr bwMode="auto">
            <a:xfrm>
              <a:off x="2379663" y="1477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 name="Freeform 1240"/>
            <p:cNvSpPr>
              <a:spLocks noEditPoints="1"/>
            </p:cNvSpPr>
            <p:nvPr/>
          </p:nvSpPr>
          <p:spPr bwMode="auto">
            <a:xfrm>
              <a:off x="2371725" y="14700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 name="Freeform 1241"/>
            <p:cNvSpPr>
              <a:spLocks/>
            </p:cNvSpPr>
            <p:nvPr/>
          </p:nvSpPr>
          <p:spPr bwMode="auto">
            <a:xfrm>
              <a:off x="1997075" y="1155700"/>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 name="Freeform 1242"/>
            <p:cNvSpPr>
              <a:spLocks noEditPoints="1"/>
            </p:cNvSpPr>
            <p:nvPr/>
          </p:nvSpPr>
          <p:spPr bwMode="auto">
            <a:xfrm>
              <a:off x="1989138" y="11477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 name="Freeform 1243"/>
            <p:cNvSpPr>
              <a:spLocks/>
            </p:cNvSpPr>
            <p:nvPr/>
          </p:nvSpPr>
          <p:spPr bwMode="auto">
            <a:xfrm>
              <a:off x="2198688" y="11938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 name="Freeform 1244"/>
            <p:cNvSpPr>
              <a:spLocks noEditPoints="1"/>
            </p:cNvSpPr>
            <p:nvPr/>
          </p:nvSpPr>
          <p:spPr bwMode="auto">
            <a:xfrm>
              <a:off x="2190750" y="11858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 name="Freeform 1245"/>
            <p:cNvSpPr>
              <a:spLocks/>
            </p:cNvSpPr>
            <p:nvPr/>
          </p:nvSpPr>
          <p:spPr bwMode="auto">
            <a:xfrm>
              <a:off x="2990850" y="26447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 name="Freeform 1246"/>
            <p:cNvSpPr>
              <a:spLocks noEditPoints="1"/>
            </p:cNvSpPr>
            <p:nvPr/>
          </p:nvSpPr>
          <p:spPr bwMode="auto">
            <a:xfrm>
              <a:off x="2982913" y="26368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 name="Freeform 1247"/>
            <p:cNvSpPr>
              <a:spLocks/>
            </p:cNvSpPr>
            <p:nvPr/>
          </p:nvSpPr>
          <p:spPr bwMode="auto">
            <a:xfrm>
              <a:off x="2463800" y="15065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 name="Freeform 1248"/>
            <p:cNvSpPr>
              <a:spLocks noEditPoints="1"/>
            </p:cNvSpPr>
            <p:nvPr/>
          </p:nvSpPr>
          <p:spPr bwMode="auto">
            <a:xfrm>
              <a:off x="2457450" y="14986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 name="Freeform 1249"/>
            <p:cNvSpPr>
              <a:spLocks/>
            </p:cNvSpPr>
            <p:nvPr/>
          </p:nvSpPr>
          <p:spPr bwMode="auto">
            <a:xfrm>
              <a:off x="3040063" y="18240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 name="Freeform 1250"/>
            <p:cNvSpPr>
              <a:spLocks noEditPoints="1"/>
            </p:cNvSpPr>
            <p:nvPr/>
          </p:nvSpPr>
          <p:spPr bwMode="auto">
            <a:xfrm>
              <a:off x="3032125" y="18161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 name="Freeform 1251"/>
            <p:cNvSpPr>
              <a:spLocks/>
            </p:cNvSpPr>
            <p:nvPr/>
          </p:nvSpPr>
          <p:spPr bwMode="auto">
            <a:xfrm>
              <a:off x="3086100"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 name="Freeform 1252"/>
            <p:cNvSpPr>
              <a:spLocks noEditPoints="1"/>
            </p:cNvSpPr>
            <p:nvPr/>
          </p:nvSpPr>
          <p:spPr bwMode="auto">
            <a:xfrm>
              <a:off x="3079750" y="2155825"/>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 name="Freeform 1253"/>
            <p:cNvSpPr>
              <a:spLocks/>
            </p:cNvSpPr>
            <p:nvPr/>
          </p:nvSpPr>
          <p:spPr bwMode="auto">
            <a:xfrm>
              <a:off x="2463800"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 name="Freeform 1254"/>
            <p:cNvSpPr>
              <a:spLocks noEditPoints="1"/>
            </p:cNvSpPr>
            <p:nvPr/>
          </p:nvSpPr>
          <p:spPr bwMode="auto">
            <a:xfrm>
              <a:off x="2455863" y="17780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 name="Freeform 1255"/>
            <p:cNvSpPr>
              <a:spLocks/>
            </p:cNvSpPr>
            <p:nvPr/>
          </p:nvSpPr>
          <p:spPr bwMode="auto">
            <a:xfrm>
              <a:off x="2381250" y="1692275"/>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 name="Freeform 1256"/>
            <p:cNvSpPr>
              <a:spLocks noEditPoints="1"/>
            </p:cNvSpPr>
            <p:nvPr/>
          </p:nvSpPr>
          <p:spPr bwMode="auto">
            <a:xfrm>
              <a:off x="2373313" y="16843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 name="Freeform 1257"/>
            <p:cNvSpPr>
              <a:spLocks/>
            </p:cNvSpPr>
            <p:nvPr/>
          </p:nvSpPr>
          <p:spPr bwMode="auto">
            <a:xfrm>
              <a:off x="2468563"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 name="Freeform 1258"/>
            <p:cNvSpPr>
              <a:spLocks noEditPoints="1"/>
            </p:cNvSpPr>
            <p:nvPr/>
          </p:nvSpPr>
          <p:spPr bwMode="auto">
            <a:xfrm>
              <a:off x="2460625" y="15128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 name="Freeform 1259"/>
            <p:cNvSpPr>
              <a:spLocks/>
            </p:cNvSpPr>
            <p:nvPr/>
          </p:nvSpPr>
          <p:spPr bwMode="auto">
            <a:xfrm>
              <a:off x="3200400" y="28590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 name="Freeform 1260"/>
            <p:cNvSpPr>
              <a:spLocks noEditPoints="1"/>
            </p:cNvSpPr>
            <p:nvPr/>
          </p:nvSpPr>
          <p:spPr bwMode="auto">
            <a:xfrm>
              <a:off x="3194050" y="285115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 name="Freeform 1261"/>
            <p:cNvSpPr>
              <a:spLocks/>
            </p:cNvSpPr>
            <p:nvPr/>
          </p:nvSpPr>
          <p:spPr bwMode="auto">
            <a:xfrm>
              <a:off x="3127375" y="27384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 name="Freeform 1262"/>
            <p:cNvSpPr>
              <a:spLocks noEditPoints="1"/>
            </p:cNvSpPr>
            <p:nvPr/>
          </p:nvSpPr>
          <p:spPr bwMode="auto">
            <a:xfrm>
              <a:off x="3121025" y="27305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 name="Freeform 1263"/>
            <p:cNvSpPr>
              <a:spLocks/>
            </p:cNvSpPr>
            <p:nvPr/>
          </p:nvSpPr>
          <p:spPr bwMode="auto">
            <a:xfrm>
              <a:off x="3233738" y="24622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 name="Freeform 1264"/>
            <p:cNvSpPr>
              <a:spLocks noEditPoints="1"/>
            </p:cNvSpPr>
            <p:nvPr/>
          </p:nvSpPr>
          <p:spPr bwMode="auto">
            <a:xfrm>
              <a:off x="3225800" y="2454275"/>
              <a:ext cx="187325"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 name="Freeform 1265"/>
            <p:cNvSpPr>
              <a:spLocks/>
            </p:cNvSpPr>
            <p:nvPr/>
          </p:nvSpPr>
          <p:spPr bwMode="auto">
            <a:xfrm>
              <a:off x="2570163" y="13620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 name="Freeform 1266"/>
            <p:cNvSpPr>
              <a:spLocks noEditPoints="1"/>
            </p:cNvSpPr>
            <p:nvPr/>
          </p:nvSpPr>
          <p:spPr bwMode="auto">
            <a:xfrm>
              <a:off x="2562225" y="1354138"/>
              <a:ext cx="187325"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 name="Freeform 1267"/>
            <p:cNvSpPr>
              <a:spLocks/>
            </p:cNvSpPr>
            <p:nvPr/>
          </p:nvSpPr>
          <p:spPr bwMode="auto">
            <a:xfrm>
              <a:off x="2547938" y="1309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 name="Freeform 1268"/>
            <p:cNvSpPr>
              <a:spLocks noEditPoints="1"/>
            </p:cNvSpPr>
            <p:nvPr/>
          </p:nvSpPr>
          <p:spPr bwMode="auto">
            <a:xfrm>
              <a:off x="2540000" y="13017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 name="Freeform 1269"/>
            <p:cNvSpPr>
              <a:spLocks/>
            </p:cNvSpPr>
            <p:nvPr/>
          </p:nvSpPr>
          <p:spPr bwMode="auto">
            <a:xfrm>
              <a:off x="2738438" y="19637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 name="Freeform 1270"/>
            <p:cNvSpPr>
              <a:spLocks noEditPoints="1"/>
            </p:cNvSpPr>
            <p:nvPr/>
          </p:nvSpPr>
          <p:spPr bwMode="auto">
            <a:xfrm>
              <a:off x="2732088" y="1955800"/>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 name="Freeform 1271"/>
            <p:cNvSpPr>
              <a:spLocks/>
            </p:cNvSpPr>
            <p:nvPr/>
          </p:nvSpPr>
          <p:spPr bwMode="auto">
            <a:xfrm>
              <a:off x="2473325"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 name="Freeform 1272"/>
            <p:cNvSpPr>
              <a:spLocks noEditPoints="1"/>
            </p:cNvSpPr>
            <p:nvPr/>
          </p:nvSpPr>
          <p:spPr bwMode="auto">
            <a:xfrm>
              <a:off x="2465388" y="1479550"/>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 name="Freeform 1273"/>
            <p:cNvSpPr>
              <a:spLocks/>
            </p:cNvSpPr>
            <p:nvPr/>
          </p:nvSpPr>
          <p:spPr bwMode="auto">
            <a:xfrm>
              <a:off x="25161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 name="Freeform 1274"/>
            <p:cNvSpPr>
              <a:spLocks noEditPoints="1"/>
            </p:cNvSpPr>
            <p:nvPr/>
          </p:nvSpPr>
          <p:spPr bwMode="auto">
            <a:xfrm>
              <a:off x="2508250" y="147955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 name="Freeform 1275"/>
            <p:cNvSpPr>
              <a:spLocks/>
            </p:cNvSpPr>
            <p:nvPr/>
          </p:nvSpPr>
          <p:spPr bwMode="auto">
            <a:xfrm>
              <a:off x="3025775" y="1785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 name="Freeform 1276"/>
            <p:cNvSpPr>
              <a:spLocks noEditPoints="1"/>
            </p:cNvSpPr>
            <p:nvPr/>
          </p:nvSpPr>
          <p:spPr bwMode="auto">
            <a:xfrm>
              <a:off x="3017838" y="1778000"/>
              <a:ext cx="184150"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 name="Freeform 1277"/>
            <p:cNvSpPr>
              <a:spLocks/>
            </p:cNvSpPr>
            <p:nvPr/>
          </p:nvSpPr>
          <p:spPr bwMode="auto">
            <a:xfrm>
              <a:off x="3019425" y="19161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 name="Freeform 1278"/>
            <p:cNvSpPr>
              <a:spLocks noEditPoints="1"/>
            </p:cNvSpPr>
            <p:nvPr/>
          </p:nvSpPr>
          <p:spPr bwMode="auto">
            <a:xfrm>
              <a:off x="3011488" y="19097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 name="Freeform 1279"/>
            <p:cNvSpPr>
              <a:spLocks/>
            </p:cNvSpPr>
            <p:nvPr/>
          </p:nvSpPr>
          <p:spPr bwMode="auto">
            <a:xfrm>
              <a:off x="2025650" y="11001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 name="Freeform 1280"/>
            <p:cNvSpPr>
              <a:spLocks noEditPoints="1"/>
            </p:cNvSpPr>
            <p:nvPr/>
          </p:nvSpPr>
          <p:spPr bwMode="auto">
            <a:xfrm>
              <a:off x="2017713" y="1092200"/>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 name="Freeform 1281"/>
            <p:cNvSpPr>
              <a:spLocks/>
            </p:cNvSpPr>
            <p:nvPr/>
          </p:nvSpPr>
          <p:spPr bwMode="auto">
            <a:xfrm>
              <a:off x="2633663" y="24431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 name="Freeform 1282"/>
            <p:cNvSpPr>
              <a:spLocks noEditPoints="1"/>
            </p:cNvSpPr>
            <p:nvPr/>
          </p:nvSpPr>
          <p:spPr bwMode="auto">
            <a:xfrm>
              <a:off x="2625725" y="24368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 name="Freeform 1283"/>
            <p:cNvSpPr>
              <a:spLocks/>
            </p:cNvSpPr>
            <p:nvPr/>
          </p:nvSpPr>
          <p:spPr bwMode="auto">
            <a:xfrm>
              <a:off x="2324100" y="21447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 name="Freeform 1284"/>
            <p:cNvSpPr>
              <a:spLocks noEditPoints="1"/>
            </p:cNvSpPr>
            <p:nvPr/>
          </p:nvSpPr>
          <p:spPr bwMode="auto">
            <a:xfrm>
              <a:off x="2316163" y="2136775"/>
              <a:ext cx="185738"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 name="Freeform 1285"/>
            <p:cNvSpPr>
              <a:spLocks/>
            </p:cNvSpPr>
            <p:nvPr/>
          </p:nvSpPr>
          <p:spPr bwMode="auto">
            <a:xfrm>
              <a:off x="2774950" y="19589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 name="Freeform 1286"/>
            <p:cNvSpPr>
              <a:spLocks noEditPoints="1"/>
            </p:cNvSpPr>
            <p:nvPr/>
          </p:nvSpPr>
          <p:spPr bwMode="auto">
            <a:xfrm>
              <a:off x="2767013" y="19510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 name="Freeform 1287"/>
            <p:cNvSpPr>
              <a:spLocks/>
            </p:cNvSpPr>
            <p:nvPr/>
          </p:nvSpPr>
          <p:spPr bwMode="auto">
            <a:xfrm>
              <a:off x="2400300" y="1658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 name="Freeform 1288"/>
            <p:cNvSpPr>
              <a:spLocks noEditPoints="1"/>
            </p:cNvSpPr>
            <p:nvPr/>
          </p:nvSpPr>
          <p:spPr bwMode="auto">
            <a:xfrm>
              <a:off x="2392363" y="165258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 name="Freeform 1289"/>
            <p:cNvSpPr>
              <a:spLocks/>
            </p:cNvSpPr>
            <p:nvPr/>
          </p:nvSpPr>
          <p:spPr bwMode="auto">
            <a:xfrm>
              <a:off x="1787525" y="6985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 name="Freeform 1290"/>
            <p:cNvSpPr>
              <a:spLocks noEditPoints="1"/>
            </p:cNvSpPr>
            <p:nvPr/>
          </p:nvSpPr>
          <p:spPr bwMode="auto">
            <a:xfrm>
              <a:off x="1779588" y="690563"/>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 name="Freeform 1291"/>
            <p:cNvSpPr>
              <a:spLocks/>
            </p:cNvSpPr>
            <p:nvPr/>
          </p:nvSpPr>
          <p:spPr bwMode="auto">
            <a:xfrm>
              <a:off x="3017838" y="24114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 name="Freeform 1292"/>
            <p:cNvSpPr>
              <a:spLocks noEditPoints="1"/>
            </p:cNvSpPr>
            <p:nvPr/>
          </p:nvSpPr>
          <p:spPr bwMode="auto">
            <a:xfrm>
              <a:off x="3009900" y="24034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 name="Freeform 1293"/>
            <p:cNvSpPr>
              <a:spLocks/>
            </p:cNvSpPr>
            <p:nvPr/>
          </p:nvSpPr>
          <p:spPr bwMode="auto">
            <a:xfrm>
              <a:off x="3017838" y="26114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 name="Freeform 1294"/>
            <p:cNvSpPr>
              <a:spLocks noEditPoints="1"/>
            </p:cNvSpPr>
            <p:nvPr/>
          </p:nvSpPr>
          <p:spPr bwMode="auto">
            <a:xfrm>
              <a:off x="3009900" y="26035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 name="Freeform 1295"/>
            <p:cNvSpPr>
              <a:spLocks/>
            </p:cNvSpPr>
            <p:nvPr/>
          </p:nvSpPr>
          <p:spPr bwMode="auto">
            <a:xfrm>
              <a:off x="2878138" y="2587625"/>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 name="Freeform 1296"/>
            <p:cNvSpPr>
              <a:spLocks noEditPoints="1"/>
            </p:cNvSpPr>
            <p:nvPr/>
          </p:nvSpPr>
          <p:spPr bwMode="auto">
            <a:xfrm>
              <a:off x="2870200" y="25812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 name="Freeform 1297"/>
            <p:cNvSpPr>
              <a:spLocks/>
            </p:cNvSpPr>
            <p:nvPr/>
          </p:nvSpPr>
          <p:spPr bwMode="auto">
            <a:xfrm>
              <a:off x="2814638"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 name="Freeform 1298"/>
            <p:cNvSpPr>
              <a:spLocks noEditPoints="1"/>
            </p:cNvSpPr>
            <p:nvPr/>
          </p:nvSpPr>
          <p:spPr bwMode="auto">
            <a:xfrm>
              <a:off x="2806700" y="2155825"/>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 name="Freeform 1299"/>
            <p:cNvSpPr>
              <a:spLocks/>
            </p:cNvSpPr>
            <p:nvPr/>
          </p:nvSpPr>
          <p:spPr bwMode="auto">
            <a:xfrm>
              <a:off x="2847975" y="24765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 name="Freeform 1300"/>
            <p:cNvSpPr>
              <a:spLocks noEditPoints="1"/>
            </p:cNvSpPr>
            <p:nvPr/>
          </p:nvSpPr>
          <p:spPr bwMode="auto">
            <a:xfrm>
              <a:off x="2840038" y="24685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 name="Freeform 1301"/>
            <p:cNvSpPr>
              <a:spLocks/>
            </p:cNvSpPr>
            <p:nvPr/>
          </p:nvSpPr>
          <p:spPr bwMode="auto">
            <a:xfrm>
              <a:off x="2519363" y="19859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 name="Freeform 1302"/>
            <p:cNvSpPr>
              <a:spLocks noEditPoints="1"/>
            </p:cNvSpPr>
            <p:nvPr/>
          </p:nvSpPr>
          <p:spPr bwMode="auto">
            <a:xfrm>
              <a:off x="2511425" y="1978025"/>
              <a:ext cx="185738" cy="184150"/>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 name="Freeform 1303"/>
            <p:cNvSpPr>
              <a:spLocks/>
            </p:cNvSpPr>
            <p:nvPr/>
          </p:nvSpPr>
          <p:spPr bwMode="auto">
            <a:xfrm>
              <a:off x="2655888" y="19351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 name="Freeform 1304"/>
            <p:cNvSpPr>
              <a:spLocks noEditPoints="1"/>
            </p:cNvSpPr>
            <p:nvPr/>
          </p:nvSpPr>
          <p:spPr bwMode="auto">
            <a:xfrm>
              <a:off x="2647950" y="1927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 name="Freeform 1305"/>
            <p:cNvSpPr>
              <a:spLocks/>
            </p:cNvSpPr>
            <p:nvPr/>
          </p:nvSpPr>
          <p:spPr bwMode="auto">
            <a:xfrm>
              <a:off x="2555875" y="18938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 name="Freeform 1306"/>
            <p:cNvSpPr>
              <a:spLocks noEditPoints="1"/>
            </p:cNvSpPr>
            <p:nvPr/>
          </p:nvSpPr>
          <p:spPr bwMode="auto">
            <a:xfrm>
              <a:off x="2547938" y="18859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 name="Freeform 1307"/>
            <p:cNvSpPr>
              <a:spLocks/>
            </p:cNvSpPr>
            <p:nvPr/>
          </p:nvSpPr>
          <p:spPr bwMode="auto">
            <a:xfrm>
              <a:off x="2651125" y="17383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 name="Freeform 1308"/>
            <p:cNvSpPr>
              <a:spLocks noEditPoints="1"/>
            </p:cNvSpPr>
            <p:nvPr/>
          </p:nvSpPr>
          <p:spPr bwMode="auto">
            <a:xfrm>
              <a:off x="2644775" y="17319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 name="Freeform 1309"/>
            <p:cNvSpPr>
              <a:spLocks/>
            </p:cNvSpPr>
            <p:nvPr/>
          </p:nvSpPr>
          <p:spPr bwMode="auto">
            <a:xfrm>
              <a:off x="2671763" y="204311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 name="Freeform 1310"/>
            <p:cNvSpPr>
              <a:spLocks noEditPoints="1"/>
            </p:cNvSpPr>
            <p:nvPr/>
          </p:nvSpPr>
          <p:spPr bwMode="auto">
            <a:xfrm>
              <a:off x="2663825" y="20351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 name="Freeform 1311"/>
            <p:cNvSpPr>
              <a:spLocks/>
            </p:cNvSpPr>
            <p:nvPr/>
          </p:nvSpPr>
          <p:spPr bwMode="auto">
            <a:xfrm>
              <a:off x="2946400" y="26019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 name="Freeform 1312"/>
            <p:cNvSpPr>
              <a:spLocks noEditPoints="1"/>
            </p:cNvSpPr>
            <p:nvPr/>
          </p:nvSpPr>
          <p:spPr bwMode="auto">
            <a:xfrm>
              <a:off x="2938463" y="25955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 name="Freeform 1313"/>
            <p:cNvSpPr>
              <a:spLocks/>
            </p:cNvSpPr>
            <p:nvPr/>
          </p:nvSpPr>
          <p:spPr bwMode="auto">
            <a:xfrm>
              <a:off x="2540000" y="16875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 name="Freeform 1314"/>
            <p:cNvSpPr>
              <a:spLocks noEditPoints="1"/>
            </p:cNvSpPr>
            <p:nvPr/>
          </p:nvSpPr>
          <p:spPr bwMode="auto">
            <a:xfrm>
              <a:off x="2532063" y="167957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 name="Freeform 1315"/>
            <p:cNvSpPr>
              <a:spLocks/>
            </p:cNvSpPr>
            <p:nvPr/>
          </p:nvSpPr>
          <p:spPr bwMode="auto">
            <a:xfrm>
              <a:off x="2968625" y="21780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 name="Freeform 1316"/>
            <p:cNvSpPr>
              <a:spLocks noEditPoints="1"/>
            </p:cNvSpPr>
            <p:nvPr/>
          </p:nvSpPr>
          <p:spPr bwMode="auto">
            <a:xfrm>
              <a:off x="2960688" y="21701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 name="Freeform 1317"/>
            <p:cNvSpPr>
              <a:spLocks/>
            </p:cNvSpPr>
            <p:nvPr/>
          </p:nvSpPr>
          <p:spPr bwMode="auto">
            <a:xfrm>
              <a:off x="2976563" y="20939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 name="Freeform 1318"/>
            <p:cNvSpPr>
              <a:spLocks noEditPoints="1"/>
            </p:cNvSpPr>
            <p:nvPr/>
          </p:nvSpPr>
          <p:spPr bwMode="auto">
            <a:xfrm>
              <a:off x="2968625" y="2085975"/>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 name="Freeform 1319"/>
            <p:cNvSpPr>
              <a:spLocks/>
            </p:cNvSpPr>
            <p:nvPr/>
          </p:nvSpPr>
          <p:spPr bwMode="auto">
            <a:xfrm>
              <a:off x="2990850" y="22764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 name="Freeform 1320"/>
            <p:cNvSpPr>
              <a:spLocks noEditPoints="1"/>
            </p:cNvSpPr>
            <p:nvPr/>
          </p:nvSpPr>
          <p:spPr bwMode="auto">
            <a:xfrm>
              <a:off x="2982913" y="22685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 name="Freeform 1321"/>
            <p:cNvSpPr>
              <a:spLocks/>
            </p:cNvSpPr>
            <p:nvPr/>
          </p:nvSpPr>
          <p:spPr bwMode="auto">
            <a:xfrm>
              <a:off x="2662238" y="19351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 name="Freeform 1322"/>
            <p:cNvSpPr>
              <a:spLocks noEditPoints="1"/>
            </p:cNvSpPr>
            <p:nvPr/>
          </p:nvSpPr>
          <p:spPr bwMode="auto">
            <a:xfrm>
              <a:off x="2655888" y="19272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 name="Freeform 1323"/>
            <p:cNvSpPr>
              <a:spLocks/>
            </p:cNvSpPr>
            <p:nvPr/>
          </p:nvSpPr>
          <p:spPr bwMode="auto">
            <a:xfrm>
              <a:off x="2930525" y="2270125"/>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 name="Freeform 1324"/>
            <p:cNvSpPr>
              <a:spLocks noEditPoints="1"/>
            </p:cNvSpPr>
            <p:nvPr/>
          </p:nvSpPr>
          <p:spPr bwMode="auto">
            <a:xfrm>
              <a:off x="2922588" y="22637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 name="Freeform 1325"/>
            <p:cNvSpPr>
              <a:spLocks/>
            </p:cNvSpPr>
            <p:nvPr/>
          </p:nvSpPr>
          <p:spPr bwMode="auto">
            <a:xfrm>
              <a:off x="3094038" y="2452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 name="Freeform 1326"/>
            <p:cNvSpPr>
              <a:spLocks noEditPoints="1"/>
            </p:cNvSpPr>
            <p:nvPr/>
          </p:nvSpPr>
          <p:spPr bwMode="auto">
            <a:xfrm>
              <a:off x="3086100" y="24447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8" name="Gruppo 1870"/>
          <p:cNvGrpSpPr/>
          <p:nvPr/>
        </p:nvGrpSpPr>
        <p:grpSpPr>
          <a:xfrm>
            <a:off x="1941513" y="1624988"/>
            <a:ext cx="3602038" cy="3800475"/>
            <a:chOff x="1941513" y="1090613"/>
            <a:chExt cx="3602038" cy="3800475"/>
          </a:xfrm>
        </p:grpSpPr>
        <p:grpSp>
          <p:nvGrpSpPr>
            <p:cNvPr id="9" name="Group 407"/>
            <p:cNvGrpSpPr>
              <a:grpSpLocks/>
            </p:cNvGrpSpPr>
            <p:nvPr/>
          </p:nvGrpSpPr>
          <p:grpSpPr bwMode="auto">
            <a:xfrm>
              <a:off x="1941513" y="1090613"/>
              <a:ext cx="3032125" cy="3800475"/>
              <a:chOff x="1223" y="687"/>
              <a:chExt cx="1910" cy="2394"/>
            </a:xfrm>
          </p:grpSpPr>
          <p:sp>
            <p:nvSpPr>
              <p:cNvPr id="2414" name="Freeform 207"/>
              <p:cNvSpPr>
                <a:spLocks noEditPoints="1"/>
              </p:cNvSpPr>
              <p:nvPr/>
            </p:nvSpPr>
            <p:spPr bwMode="auto">
              <a:xfrm>
                <a:off x="1729" y="91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5" name="Freeform 208"/>
              <p:cNvSpPr>
                <a:spLocks/>
              </p:cNvSpPr>
              <p:nvPr/>
            </p:nvSpPr>
            <p:spPr bwMode="auto">
              <a:xfrm>
                <a:off x="1567"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6" name="Freeform 209"/>
              <p:cNvSpPr>
                <a:spLocks noEditPoints="1"/>
              </p:cNvSpPr>
              <p:nvPr/>
            </p:nvSpPr>
            <p:spPr bwMode="auto">
              <a:xfrm>
                <a:off x="1562" y="8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7" name="Freeform 210"/>
              <p:cNvSpPr>
                <a:spLocks/>
              </p:cNvSpPr>
              <p:nvPr/>
            </p:nvSpPr>
            <p:spPr bwMode="auto">
              <a:xfrm>
                <a:off x="1532" y="8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8" name="Freeform 211"/>
              <p:cNvSpPr>
                <a:spLocks noEditPoints="1"/>
              </p:cNvSpPr>
              <p:nvPr/>
            </p:nvSpPr>
            <p:spPr bwMode="auto">
              <a:xfrm>
                <a:off x="1528" y="83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9" name="Freeform 212"/>
              <p:cNvSpPr>
                <a:spLocks/>
              </p:cNvSpPr>
              <p:nvPr/>
            </p:nvSpPr>
            <p:spPr bwMode="auto">
              <a:xfrm>
                <a:off x="1559" y="8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0" name="Freeform 213"/>
              <p:cNvSpPr>
                <a:spLocks noEditPoints="1"/>
              </p:cNvSpPr>
              <p:nvPr/>
            </p:nvSpPr>
            <p:spPr bwMode="auto">
              <a:xfrm>
                <a:off x="1554" y="8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1" name="Freeform 214"/>
              <p:cNvSpPr>
                <a:spLocks/>
              </p:cNvSpPr>
              <p:nvPr/>
            </p:nvSpPr>
            <p:spPr bwMode="auto">
              <a:xfrm>
                <a:off x="1481" y="100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2" name="Freeform 215"/>
              <p:cNvSpPr>
                <a:spLocks noEditPoints="1"/>
              </p:cNvSpPr>
              <p:nvPr/>
            </p:nvSpPr>
            <p:spPr bwMode="auto">
              <a:xfrm>
                <a:off x="1476" y="100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3" name="Freeform 216"/>
              <p:cNvSpPr>
                <a:spLocks/>
              </p:cNvSpPr>
              <p:nvPr/>
            </p:nvSpPr>
            <p:spPr bwMode="auto">
              <a:xfrm>
                <a:off x="1409" y="97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4" name="Freeform 217"/>
              <p:cNvSpPr>
                <a:spLocks noEditPoints="1"/>
              </p:cNvSpPr>
              <p:nvPr/>
            </p:nvSpPr>
            <p:spPr bwMode="auto">
              <a:xfrm>
                <a:off x="1404" y="974"/>
                <a:ext cx="116"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5" name="Freeform 218"/>
              <p:cNvSpPr>
                <a:spLocks/>
              </p:cNvSpPr>
              <p:nvPr/>
            </p:nvSpPr>
            <p:spPr bwMode="auto">
              <a:xfrm>
                <a:off x="1650" y="1026"/>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6" name="Freeform 219"/>
              <p:cNvSpPr>
                <a:spLocks noEditPoints="1"/>
              </p:cNvSpPr>
              <p:nvPr/>
            </p:nvSpPr>
            <p:spPr bwMode="auto">
              <a:xfrm>
                <a:off x="1645" y="1021"/>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7" name="Freeform 220"/>
              <p:cNvSpPr>
                <a:spLocks/>
              </p:cNvSpPr>
              <p:nvPr/>
            </p:nvSpPr>
            <p:spPr bwMode="auto">
              <a:xfrm>
                <a:off x="1607" y="87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8" name="Freeform 221"/>
              <p:cNvSpPr>
                <a:spLocks noEditPoints="1"/>
              </p:cNvSpPr>
              <p:nvPr/>
            </p:nvSpPr>
            <p:spPr bwMode="auto">
              <a:xfrm>
                <a:off x="1602" y="87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9" name="Freeform 222"/>
              <p:cNvSpPr>
                <a:spLocks/>
              </p:cNvSpPr>
              <p:nvPr/>
            </p:nvSpPr>
            <p:spPr bwMode="auto">
              <a:xfrm>
                <a:off x="1592" y="107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0" name="Freeform 223"/>
              <p:cNvSpPr>
                <a:spLocks noEditPoints="1"/>
              </p:cNvSpPr>
              <p:nvPr/>
            </p:nvSpPr>
            <p:spPr bwMode="auto">
              <a:xfrm>
                <a:off x="1587" y="106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1" name="Freeform 224"/>
              <p:cNvSpPr>
                <a:spLocks/>
              </p:cNvSpPr>
              <p:nvPr/>
            </p:nvSpPr>
            <p:spPr bwMode="auto">
              <a:xfrm>
                <a:off x="1596" y="11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2" name="Freeform 225"/>
              <p:cNvSpPr>
                <a:spLocks noEditPoints="1"/>
              </p:cNvSpPr>
              <p:nvPr/>
            </p:nvSpPr>
            <p:spPr bwMode="auto">
              <a:xfrm>
                <a:off x="1591" y="112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3" name="Freeform 226"/>
              <p:cNvSpPr>
                <a:spLocks/>
              </p:cNvSpPr>
              <p:nvPr/>
            </p:nvSpPr>
            <p:spPr bwMode="auto">
              <a:xfrm>
                <a:off x="1528" y="10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4" name="Freeform 227"/>
              <p:cNvSpPr>
                <a:spLocks noEditPoints="1"/>
              </p:cNvSpPr>
              <p:nvPr/>
            </p:nvSpPr>
            <p:spPr bwMode="auto">
              <a:xfrm>
                <a:off x="1523" y="108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5" name="Freeform 228"/>
              <p:cNvSpPr>
                <a:spLocks/>
              </p:cNvSpPr>
              <p:nvPr/>
            </p:nvSpPr>
            <p:spPr bwMode="auto">
              <a:xfrm>
                <a:off x="1583" y="11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6" name="Freeform 229"/>
              <p:cNvSpPr>
                <a:spLocks noEditPoints="1"/>
              </p:cNvSpPr>
              <p:nvPr/>
            </p:nvSpPr>
            <p:spPr bwMode="auto">
              <a:xfrm>
                <a:off x="1578" y="1164"/>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7" name="Freeform 230"/>
              <p:cNvSpPr>
                <a:spLocks/>
              </p:cNvSpPr>
              <p:nvPr/>
            </p:nvSpPr>
            <p:spPr bwMode="auto">
              <a:xfrm>
                <a:off x="1553" y="12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8" name="Freeform 231"/>
              <p:cNvSpPr>
                <a:spLocks noEditPoints="1"/>
              </p:cNvSpPr>
              <p:nvPr/>
            </p:nvSpPr>
            <p:spPr bwMode="auto">
              <a:xfrm>
                <a:off x="1549" y="121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9" name="Freeform 232"/>
              <p:cNvSpPr>
                <a:spLocks/>
              </p:cNvSpPr>
              <p:nvPr/>
            </p:nvSpPr>
            <p:spPr bwMode="auto">
              <a:xfrm>
                <a:off x="1574" y="128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0" name="Freeform 233"/>
              <p:cNvSpPr>
                <a:spLocks noEditPoints="1"/>
              </p:cNvSpPr>
              <p:nvPr/>
            </p:nvSpPr>
            <p:spPr bwMode="auto">
              <a:xfrm>
                <a:off x="1569" y="127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1" name="Freeform 234"/>
              <p:cNvSpPr>
                <a:spLocks/>
              </p:cNvSpPr>
              <p:nvPr/>
            </p:nvSpPr>
            <p:spPr bwMode="auto">
              <a:xfrm>
                <a:off x="1547" y="1117"/>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2" name="Freeform 235"/>
              <p:cNvSpPr>
                <a:spLocks noEditPoints="1"/>
              </p:cNvSpPr>
              <p:nvPr/>
            </p:nvSpPr>
            <p:spPr bwMode="auto">
              <a:xfrm>
                <a:off x="1542" y="11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3" name="Freeform 236"/>
              <p:cNvSpPr>
                <a:spLocks/>
              </p:cNvSpPr>
              <p:nvPr/>
            </p:nvSpPr>
            <p:spPr bwMode="auto">
              <a:xfrm>
                <a:off x="1749" y="122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4" name="Freeform 237"/>
              <p:cNvSpPr>
                <a:spLocks noEditPoints="1"/>
              </p:cNvSpPr>
              <p:nvPr/>
            </p:nvSpPr>
            <p:spPr bwMode="auto">
              <a:xfrm>
                <a:off x="1744" y="121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5" name="Freeform 238"/>
              <p:cNvSpPr>
                <a:spLocks/>
              </p:cNvSpPr>
              <p:nvPr/>
            </p:nvSpPr>
            <p:spPr bwMode="auto">
              <a:xfrm>
                <a:off x="1361" y="9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6" name="Freeform 239"/>
              <p:cNvSpPr>
                <a:spLocks noEditPoints="1"/>
              </p:cNvSpPr>
              <p:nvPr/>
            </p:nvSpPr>
            <p:spPr bwMode="auto">
              <a:xfrm>
                <a:off x="1356" y="96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7" name="Freeform 240"/>
              <p:cNvSpPr>
                <a:spLocks/>
              </p:cNvSpPr>
              <p:nvPr/>
            </p:nvSpPr>
            <p:spPr bwMode="auto">
              <a:xfrm>
                <a:off x="1416" y="10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8" name="Freeform 241"/>
              <p:cNvSpPr>
                <a:spLocks noEditPoints="1"/>
              </p:cNvSpPr>
              <p:nvPr/>
            </p:nvSpPr>
            <p:spPr bwMode="auto">
              <a:xfrm>
                <a:off x="1411" y="104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9" name="Freeform 242"/>
              <p:cNvSpPr>
                <a:spLocks/>
              </p:cNvSpPr>
              <p:nvPr/>
            </p:nvSpPr>
            <p:spPr bwMode="auto">
              <a:xfrm>
                <a:off x="1484" y="111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0" name="Freeform 243"/>
              <p:cNvSpPr>
                <a:spLocks noEditPoints="1"/>
              </p:cNvSpPr>
              <p:nvPr/>
            </p:nvSpPr>
            <p:spPr bwMode="auto">
              <a:xfrm>
                <a:off x="1479" y="111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1" name="Freeform 244"/>
              <p:cNvSpPr>
                <a:spLocks/>
              </p:cNvSpPr>
              <p:nvPr/>
            </p:nvSpPr>
            <p:spPr bwMode="auto">
              <a:xfrm>
                <a:off x="1505" y="93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2" name="Freeform 245"/>
              <p:cNvSpPr>
                <a:spLocks noEditPoints="1"/>
              </p:cNvSpPr>
              <p:nvPr/>
            </p:nvSpPr>
            <p:spPr bwMode="auto">
              <a:xfrm>
                <a:off x="1500" y="9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3" name="Freeform 246"/>
              <p:cNvSpPr>
                <a:spLocks/>
              </p:cNvSpPr>
              <p:nvPr/>
            </p:nvSpPr>
            <p:spPr bwMode="auto">
              <a:xfrm>
                <a:off x="1398" y="8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4" name="Freeform 247"/>
              <p:cNvSpPr>
                <a:spLocks noEditPoints="1"/>
              </p:cNvSpPr>
              <p:nvPr/>
            </p:nvSpPr>
            <p:spPr bwMode="auto">
              <a:xfrm>
                <a:off x="1393" y="829"/>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5" name="Freeform 248"/>
              <p:cNvSpPr>
                <a:spLocks/>
              </p:cNvSpPr>
              <p:nvPr/>
            </p:nvSpPr>
            <p:spPr bwMode="auto">
              <a:xfrm>
                <a:off x="1409"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6" name="Freeform 249"/>
              <p:cNvSpPr>
                <a:spLocks noEditPoints="1"/>
              </p:cNvSpPr>
              <p:nvPr/>
            </p:nvSpPr>
            <p:spPr bwMode="auto">
              <a:xfrm>
                <a:off x="1404" y="836"/>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7" name="Freeform 250"/>
              <p:cNvSpPr>
                <a:spLocks/>
              </p:cNvSpPr>
              <p:nvPr/>
            </p:nvSpPr>
            <p:spPr bwMode="auto">
              <a:xfrm>
                <a:off x="1485" y="87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8" name="Freeform 251"/>
              <p:cNvSpPr>
                <a:spLocks noEditPoints="1"/>
              </p:cNvSpPr>
              <p:nvPr/>
            </p:nvSpPr>
            <p:spPr bwMode="auto">
              <a:xfrm>
                <a:off x="1480" y="86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9" name="Freeform 252"/>
              <p:cNvSpPr>
                <a:spLocks/>
              </p:cNvSpPr>
              <p:nvPr/>
            </p:nvSpPr>
            <p:spPr bwMode="auto">
              <a:xfrm>
                <a:off x="1489" y="93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0" name="Freeform 253"/>
              <p:cNvSpPr>
                <a:spLocks noEditPoints="1"/>
              </p:cNvSpPr>
              <p:nvPr/>
            </p:nvSpPr>
            <p:spPr bwMode="auto">
              <a:xfrm>
                <a:off x="1484" y="93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1" name="Freeform 254"/>
              <p:cNvSpPr>
                <a:spLocks/>
              </p:cNvSpPr>
              <p:nvPr/>
            </p:nvSpPr>
            <p:spPr bwMode="auto">
              <a:xfrm>
                <a:off x="1550" y="96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2" name="Freeform 255"/>
              <p:cNvSpPr>
                <a:spLocks noEditPoints="1"/>
              </p:cNvSpPr>
              <p:nvPr/>
            </p:nvSpPr>
            <p:spPr bwMode="auto">
              <a:xfrm>
                <a:off x="1545" y="95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3" name="Freeform 256"/>
              <p:cNvSpPr>
                <a:spLocks/>
              </p:cNvSpPr>
              <p:nvPr/>
            </p:nvSpPr>
            <p:spPr bwMode="auto">
              <a:xfrm>
                <a:off x="1361" y="70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4" name="Freeform 257"/>
              <p:cNvSpPr>
                <a:spLocks noEditPoints="1"/>
              </p:cNvSpPr>
              <p:nvPr/>
            </p:nvSpPr>
            <p:spPr bwMode="auto">
              <a:xfrm>
                <a:off x="1357" y="69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5" name="Freeform 258"/>
              <p:cNvSpPr>
                <a:spLocks/>
              </p:cNvSpPr>
              <p:nvPr/>
            </p:nvSpPr>
            <p:spPr bwMode="auto">
              <a:xfrm>
                <a:off x="1429" y="82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6" name="Freeform 259"/>
              <p:cNvSpPr>
                <a:spLocks noEditPoints="1"/>
              </p:cNvSpPr>
              <p:nvPr/>
            </p:nvSpPr>
            <p:spPr bwMode="auto">
              <a:xfrm>
                <a:off x="1424" y="8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7" name="Freeform 260"/>
              <p:cNvSpPr>
                <a:spLocks/>
              </p:cNvSpPr>
              <p:nvPr/>
            </p:nvSpPr>
            <p:spPr bwMode="auto">
              <a:xfrm>
                <a:off x="1408" y="106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8" name="Freeform 261"/>
              <p:cNvSpPr>
                <a:spLocks noEditPoints="1"/>
              </p:cNvSpPr>
              <p:nvPr/>
            </p:nvSpPr>
            <p:spPr bwMode="auto">
              <a:xfrm>
                <a:off x="1404" y="105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9" name="Freeform 262"/>
              <p:cNvSpPr>
                <a:spLocks/>
              </p:cNvSpPr>
              <p:nvPr/>
            </p:nvSpPr>
            <p:spPr bwMode="auto">
              <a:xfrm>
                <a:off x="1429" y="104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0" name="Freeform 263"/>
              <p:cNvSpPr>
                <a:spLocks noEditPoints="1"/>
              </p:cNvSpPr>
              <p:nvPr/>
            </p:nvSpPr>
            <p:spPr bwMode="auto">
              <a:xfrm>
                <a:off x="1424" y="104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1" name="Freeform 264"/>
              <p:cNvSpPr>
                <a:spLocks/>
              </p:cNvSpPr>
              <p:nvPr/>
            </p:nvSpPr>
            <p:spPr bwMode="auto">
              <a:xfrm>
                <a:off x="1427" y="9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2" name="Freeform 265"/>
              <p:cNvSpPr>
                <a:spLocks noEditPoints="1"/>
              </p:cNvSpPr>
              <p:nvPr/>
            </p:nvSpPr>
            <p:spPr bwMode="auto">
              <a:xfrm>
                <a:off x="1422" y="9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3" name="Freeform 266"/>
              <p:cNvSpPr>
                <a:spLocks/>
              </p:cNvSpPr>
              <p:nvPr/>
            </p:nvSpPr>
            <p:spPr bwMode="auto">
              <a:xfrm>
                <a:off x="1518" y="116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4" name="Freeform 267"/>
              <p:cNvSpPr>
                <a:spLocks noEditPoints="1"/>
              </p:cNvSpPr>
              <p:nvPr/>
            </p:nvSpPr>
            <p:spPr bwMode="auto">
              <a:xfrm>
                <a:off x="1513" y="116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5" name="Freeform 268"/>
              <p:cNvSpPr>
                <a:spLocks/>
              </p:cNvSpPr>
              <p:nvPr/>
            </p:nvSpPr>
            <p:spPr bwMode="auto">
              <a:xfrm>
                <a:off x="1400" y="88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6" name="Freeform 269"/>
              <p:cNvSpPr>
                <a:spLocks noEditPoints="1"/>
              </p:cNvSpPr>
              <p:nvPr/>
            </p:nvSpPr>
            <p:spPr bwMode="auto">
              <a:xfrm>
                <a:off x="1395"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7" name="Freeform 270"/>
              <p:cNvSpPr>
                <a:spLocks/>
              </p:cNvSpPr>
              <p:nvPr/>
            </p:nvSpPr>
            <p:spPr bwMode="auto">
              <a:xfrm>
                <a:off x="1463" y="115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8" name="Freeform 271"/>
              <p:cNvSpPr>
                <a:spLocks noEditPoints="1"/>
              </p:cNvSpPr>
              <p:nvPr/>
            </p:nvSpPr>
            <p:spPr bwMode="auto">
              <a:xfrm>
                <a:off x="1458" y="11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9" name="Freeform 272"/>
              <p:cNvSpPr>
                <a:spLocks/>
              </p:cNvSpPr>
              <p:nvPr/>
            </p:nvSpPr>
            <p:spPr bwMode="auto">
              <a:xfrm>
                <a:off x="1553" y="109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0" name="Freeform 273"/>
              <p:cNvSpPr>
                <a:spLocks noEditPoints="1"/>
              </p:cNvSpPr>
              <p:nvPr/>
            </p:nvSpPr>
            <p:spPr bwMode="auto">
              <a:xfrm>
                <a:off x="1549" y="109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1" name="Freeform 274"/>
              <p:cNvSpPr>
                <a:spLocks/>
              </p:cNvSpPr>
              <p:nvPr/>
            </p:nvSpPr>
            <p:spPr bwMode="auto">
              <a:xfrm>
                <a:off x="1655" y="12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2" name="Freeform 275"/>
              <p:cNvSpPr>
                <a:spLocks noEditPoints="1"/>
              </p:cNvSpPr>
              <p:nvPr/>
            </p:nvSpPr>
            <p:spPr bwMode="auto">
              <a:xfrm>
                <a:off x="1650" y="124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3" name="Freeform 27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4" name="Freeform 277"/>
              <p:cNvSpPr>
                <a:spLocks noEditPoints="1"/>
              </p:cNvSpPr>
              <p:nvPr/>
            </p:nvSpPr>
            <p:spPr bwMode="auto">
              <a:xfrm>
                <a:off x="2079" y="15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5" name="Freeform 278"/>
              <p:cNvSpPr>
                <a:spLocks/>
              </p:cNvSpPr>
              <p:nvPr/>
            </p:nvSpPr>
            <p:spPr bwMode="auto">
              <a:xfrm>
                <a:off x="1534" y="113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6" name="Freeform 279"/>
              <p:cNvSpPr>
                <a:spLocks noEditPoints="1"/>
              </p:cNvSpPr>
              <p:nvPr/>
            </p:nvSpPr>
            <p:spPr bwMode="auto">
              <a:xfrm>
                <a:off x="1529" y="11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7" name="Freeform 280"/>
              <p:cNvSpPr>
                <a:spLocks/>
              </p:cNvSpPr>
              <p:nvPr/>
            </p:nvSpPr>
            <p:spPr bwMode="auto">
              <a:xfrm>
                <a:off x="1707"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8" name="Freeform 281"/>
              <p:cNvSpPr>
                <a:spLocks noEditPoints="1"/>
              </p:cNvSpPr>
              <p:nvPr/>
            </p:nvSpPr>
            <p:spPr bwMode="auto">
              <a:xfrm>
                <a:off x="1702" y="127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9" name="Freeform 282"/>
              <p:cNvSpPr>
                <a:spLocks/>
              </p:cNvSpPr>
              <p:nvPr/>
            </p:nvSpPr>
            <p:spPr bwMode="auto">
              <a:xfrm>
                <a:off x="1591" y="11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0" name="Freeform 283"/>
              <p:cNvSpPr>
                <a:spLocks noEditPoints="1"/>
              </p:cNvSpPr>
              <p:nvPr/>
            </p:nvSpPr>
            <p:spPr bwMode="auto">
              <a:xfrm>
                <a:off x="1586" y="1178"/>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1" name="Freeform 284"/>
              <p:cNvSpPr>
                <a:spLocks/>
              </p:cNvSpPr>
              <p:nvPr/>
            </p:nvSpPr>
            <p:spPr bwMode="auto">
              <a:xfrm>
                <a:off x="1792" y="129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2" name="Freeform 285"/>
              <p:cNvSpPr>
                <a:spLocks noEditPoints="1"/>
              </p:cNvSpPr>
              <p:nvPr/>
            </p:nvSpPr>
            <p:spPr bwMode="auto">
              <a:xfrm>
                <a:off x="1787" y="1285"/>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3" name="Freeform 286"/>
              <p:cNvSpPr>
                <a:spLocks/>
              </p:cNvSpPr>
              <p:nvPr/>
            </p:nvSpPr>
            <p:spPr bwMode="auto">
              <a:xfrm>
                <a:off x="1706" y="12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4" name="Freeform 287"/>
              <p:cNvSpPr>
                <a:spLocks noEditPoints="1"/>
              </p:cNvSpPr>
              <p:nvPr/>
            </p:nvSpPr>
            <p:spPr bwMode="auto">
              <a:xfrm>
                <a:off x="1701" y="127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5" name="Freeform 288"/>
              <p:cNvSpPr>
                <a:spLocks/>
              </p:cNvSpPr>
              <p:nvPr/>
            </p:nvSpPr>
            <p:spPr bwMode="auto">
              <a:xfrm>
                <a:off x="1539" y="112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6" name="Freeform 289"/>
              <p:cNvSpPr>
                <a:spLocks noEditPoints="1"/>
              </p:cNvSpPr>
              <p:nvPr/>
            </p:nvSpPr>
            <p:spPr bwMode="auto">
              <a:xfrm>
                <a:off x="1534" y="112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7" name="Freeform 290"/>
              <p:cNvSpPr>
                <a:spLocks/>
              </p:cNvSpPr>
              <p:nvPr/>
            </p:nvSpPr>
            <p:spPr bwMode="auto">
              <a:xfrm>
                <a:off x="1582" y="120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8" name="Freeform 291"/>
              <p:cNvSpPr>
                <a:spLocks noEditPoints="1"/>
              </p:cNvSpPr>
              <p:nvPr/>
            </p:nvSpPr>
            <p:spPr bwMode="auto">
              <a:xfrm>
                <a:off x="1577" y="120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9" name="Freeform 292"/>
              <p:cNvSpPr>
                <a:spLocks/>
              </p:cNvSpPr>
              <p:nvPr/>
            </p:nvSpPr>
            <p:spPr bwMode="auto">
              <a:xfrm>
                <a:off x="1589" y="12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0" name="Freeform 293"/>
              <p:cNvSpPr>
                <a:spLocks noEditPoints="1"/>
              </p:cNvSpPr>
              <p:nvPr/>
            </p:nvSpPr>
            <p:spPr bwMode="auto">
              <a:xfrm>
                <a:off x="1584" y="12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1" name="Freeform 294"/>
              <p:cNvSpPr>
                <a:spLocks/>
              </p:cNvSpPr>
              <p:nvPr/>
            </p:nvSpPr>
            <p:spPr bwMode="auto">
              <a:xfrm>
                <a:off x="1460" y="10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2" name="Freeform 295"/>
              <p:cNvSpPr>
                <a:spLocks noEditPoints="1"/>
              </p:cNvSpPr>
              <p:nvPr/>
            </p:nvSpPr>
            <p:spPr bwMode="auto">
              <a:xfrm>
                <a:off x="1455" y="1009"/>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3" name="Freeform 296"/>
              <p:cNvSpPr>
                <a:spLocks/>
              </p:cNvSpPr>
              <p:nvPr/>
            </p:nvSpPr>
            <p:spPr bwMode="auto">
              <a:xfrm>
                <a:off x="1475" y="104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4" name="Freeform 297"/>
              <p:cNvSpPr>
                <a:spLocks noEditPoints="1"/>
              </p:cNvSpPr>
              <p:nvPr/>
            </p:nvSpPr>
            <p:spPr bwMode="auto">
              <a:xfrm>
                <a:off x="1470" y="103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5" name="Freeform 298"/>
              <p:cNvSpPr>
                <a:spLocks/>
              </p:cNvSpPr>
              <p:nvPr/>
            </p:nvSpPr>
            <p:spPr bwMode="auto">
              <a:xfrm>
                <a:off x="1863" y="123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6" name="Freeform 299"/>
              <p:cNvSpPr>
                <a:spLocks noEditPoints="1"/>
              </p:cNvSpPr>
              <p:nvPr/>
            </p:nvSpPr>
            <p:spPr bwMode="auto">
              <a:xfrm>
                <a:off x="1858" y="122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7" name="Freeform 300"/>
              <p:cNvSpPr>
                <a:spLocks/>
              </p:cNvSpPr>
              <p:nvPr/>
            </p:nvSpPr>
            <p:spPr bwMode="auto">
              <a:xfrm>
                <a:off x="2237" y="19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8" name="Freeform 301"/>
              <p:cNvSpPr>
                <a:spLocks noEditPoints="1"/>
              </p:cNvSpPr>
              <p:nvPr/>
            </p:nvSpPr>
            <p:spPr bwMode="auto">
              <a:xfrm>
                <a:off x="2232" y="19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9" name="Freeform 302"/>
              <p:cNvSpPr>
                <a:spLocks/>
              </p:cNvSpPr>
              <p:nvPr/>
            </p:nvSpPr>
            <p:spPr bwMode="auto">
              <a:xfrm>
                <a:off x="1803" y="135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0" name="Freeform 303"/>
              <p:cNvSpPr>
                <a:spLocks noEditPoints="1"/>
              </p:cNvSpPr>
              <p:nvPr/>
            </p:nvSpPr>
            <p:spPr bwMode="auto">
              <a:xfrm>
                <a:off x="1799"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1" name="Freeform 304"/>
              <p:cNvSpPr>
                <a:spLocks/>
              </p:cNvSpPr>
              <p:nvPr/>
            </p:nvSpPr>
            <p:spPr bwMode="auto">
              <a:xfrm>
                <a:off x="1266" y="692"/>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2" name="Freeform 305"/>
              <p:cNvSpPr>
                <a:spLocks noEditPoints="1"/>
              </p:cNvSpPr>
              <p:nvPr/>
            </p:nvSpPr>
            <p:spPr bwMode="auto">
              <a:xfrm>
                <a:off x="1261" y="68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3" name="Freeform 306"/>
              <p:cNvSpPr>
                <a:spLocks/>
              </p:cNvSpPr>
              <p:nvPr/>
            </p:nvSpPr>
            <p:spPr bwMode="auto">
              <a:xfrm>
                <a:off x="1684" y="7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4" name="Freeform 307"/>
              <p:cNvSpPr>
                <a:spLocks noEditPoints="1"/>
              </p:cNvSpPr>
              <p:nvPr/>
            </p:nvSpPr>
            <p:spPr bwMode="auto">
              <a:xfrm>
                <a:off x="1679" y="73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5" name="Freeform 308"/>
              <p:cNvSpPr>
                <a:spLocks/>
              </p:cNvSpPr>
              <p:nvPr/>
            </p:nvSpPr>
            <p:spPr bwMode="auto">
              <a:xfrm>
                <a:off x="1377" y="78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6" name="Freeform 309"/>
              <p:cNvSpPr>
                <a:spLocks noEditPoints="1"/>
              </p:cNvSpPr>
              <p:nvPr/>
            </p:nvSpPr>
            <p:spPr bwMode="auto">
              <a:xfrm>
                <a:off x="1372" y="77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7" name="Freeform 310"/>
              <p:cNvSpPr>
                <a:spLocks/>
              </p:cNvSpPr>
              <p:nvPr/>
            </p:nvSpPr>
            <p:spPr bwMode="auto">
              <a:xfrm>
                <a:off x="1303" y="70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8" name="Freeform 311"/>
              <p:cNvSpPr>
                <a:spLocks noEditPoints="1"/>
              </p:cNvSpPr>
              <p:nvPr/>
            </p:nvSpPr>
            <p:spPr bwMode="auto">
              <a:xfrm>
                <a:off x="1298" y="70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9" name="Freeform 312"/>
              <p:cNvSpPr>
                <a:spLocks/>
              </p:cNvSpPr>
              <p:nvPr/>
            </p:nvSpPr>
            <p:spPr bwMode="auto">
              <a:xfrm>
                <a:off x="3014" y="297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0" name="Freeform 313"/>
              <p:cNvSpPr>
                <a:spLocks noEditPoints="1"/>
              </p:cNvSpPr>
              <p:nvPr/>
            </p:nvSpPr>
            <p:spPr bwMode="auto">
              <a:xfrm>
                <a:off x="3009" y="296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1" name="Freeform 314"/>
              <p:cNvSpPr>
                <a:spLocks/>
              </p:cNvSpPr>
              <p:nvPr/>
            </p:nvSpPr>
            <p:spPr bwMode="auto">
              <a:xfrm>
                <a:off x="3022" y="297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2" name="Freeform 315"/>
              <p:cNvSpPr>
                <a:spLocks noEditPoints="1"/>
              </p:cNvSpPr>
              <p:nvPr/>
            </p:nvSpPr>
            <p:spPr bwMode="auto">
              <a:xfrm>
                <a:off x="3017" y="2966"/>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3" name="Freeform 316"/>
              <p:cNvSpPr>
                <a:spLocks/>
              </p:cNvSpPr>
              <p:nvPr/>
            </p:nvSpPr>
            <p:spPr bwMode="auto">
              <a:xfrm>
                <a:off x="2356" y="19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4" name="Freeform 317"/>
              <p:cNvSpPr>
                <a:spLocks noEditPoints="1"/>
              </p:cNvSpPr>
              <p:nvPr/>
            </p:nvSpPr>
            <p:spPr bwMode="auto">
              <a:xfrm>
                <a:off x="2351" y="195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5" name="Freeform 318"/>
              <p:cNvSpPr>
                <a:spLocks/>
              </p:cNvSpPr>
              <p:nvPr/>
            </p:nvSpPr>
            <p:spPr bwMode="auto">
              <a:xfrm>
                <a:off x="2439" y="18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6" name="Freeform 319"/>
              <p:cNvSpPr>
                <a:spLocks noEditPoints="1"/>
              </p:cNvSpPr>
              <p:nvPr/>
            </p:nvSpPr>
            <p:spPr bwMode="auto">
              <a:xfrm>
                <a:off x="2434" y="188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7" name="Freeform 320"/>
              <p:cNvSpPr>
                <a:spLocks/>
              </p:cNvSpPr>
              <p:nvPr/>
            </p:nvSpPr>
            <p:spPr bwMode="auto">
              <a:xfrm>
                <a:off x="2798" y="222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8" name="Freeform 321"/>
              <p:cNvSpPr>
                <a:spLocks noEditPoints="1"/>
              </p:cNvSpPr>
              <p:nvPr/>
            </p:nvSpPr>
            <p:spPr bwMode="auto">
              <a:xfrm>
                <a:off x="2793" y="22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9" name="Freeform 322"/>
              <p:cNvSpPr>
                <a:spLocks/>
              </p:cNvSpPr>
              <p:nvPr/>
            </p:nvSpPr>
            <p:spPr bwMode="auto">
              <a:xfrm>
                <a:off x="2663" y="22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0" name="Freeform 323"/>
              <p:cNvSpPr>
                <a:spLocks noEditPoints="1"/>
              </p:cNvSpPr>
              <p:nvPr/>
            </p:nvSpPr>
            <p:spPr bwMode="auto">
              <a:xfrm>
                <a:off x="2658" y="220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1" name="Freeform 324"/>
              <p:cNvSpPr>
                <a:spLocks/>
              </p:cNvSpPr>
              <p:nvPr/>
            </p:nvSpPr>
            <p:spPr bwMode="auto">
              <a:xfrm>
                <a:off x="2708" y="225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2" name="Freeform 325"/>
              <p:cNvSpPr>
                <a:spLocks noEditPoints="1"/>
              </p:cNvSpPr>
              <p:nvPr/>
            </p:nvSpPr>
            <p:spPr bwMode="auto">
              <a:xfrm>
                <a:off x="2703" y="2254"/>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3" name="Freeform 326"/>
              <p:cNvSpPr>
                <a:spLocks/>
              </p:cNvSpPr>
              <p:nvPr/>
            </p:nvSpPr>
            <p:spPr bwMode="auto">
              <a:xfrm>
                <a:off x="2648" y="22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4" name="Freeform 327"/>
              <p:cNvSpPr>
                <a:spLocks noEditPoints="1"/>
              </p:cNvSpPr>
              <p:nvPr/>
            </p:nvSpPr>
            <p:spPr bwMode="auto">
              <a:xfrm>
                <a:off x="2643" y="22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5" name="Freeform 328"/>
              <p:cNvSpPr>
                <a:spLocks/>
              </p:cNvSpPr>
              <p:nvPr/>
            </p:nvSpPr>
            <p:spPr bwMode="auto">
              <a:xfrm>
                <a:off x="1527" y="115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6" name="Freeform 329"/>
              <p:cNvSpPr>
                <a:spLocks noEditPoints="1"/>
              </p:cNvSpPr>
              <p:nvPr/>
            </p:nvSpPr>
            <p:spPr bwMode="auto">
              <a:xfrm>
                <a:off x="1522" y="114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7" name="Freeform 330"/>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8" name="Freeform 331"/>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9" name="Freeform 332"/>
              <p:cNvSpPr>
                <a:spLocks/>
              </p:cNvSpPr>
              <p:nvPr/>
            </p:nvSpPr>
            <p:spPr bwMode="auto">
              <a:xfrm>
                <a:off x="1549" y="114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0" name="Freeform 333"/>
              <p:cNvSpPr>
                <a:spLocks noEditPoints="1"/>
              </p:cNvSpPr>
              <p:nvPr/>
            </p:nvSpPr>
            <p:spPr bwMode="auto">
              <a:xfrm>
                <a:off x="1544" y="114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1" name="Freeform 334"/>
              <p:cNvSpPr>
                <a:spLocks/>
              </p:cNvSpPr>
              <p:nvPr/>
            </p:nvSpPr>
            <p:spPr bwMode="auto">
              <a:xfrm>
                <a:off x="1377"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2" name="Freeform 335"/>
              <p:cNvSpPr>
                <a:spLocks noEditPoints="1"/>
              </p:cNvSpPr>
              <p:nvPr/>
            </p:nvSpPr>
            <p:spPr bwMode="auto">
              <a:xfrm>
                <a:off x="1372"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3" name="Freeform 336"/>
              <p:cNvSpPr>
                <a:spLocks/>
              </p:cNvSpPr>
              <p:nvPr/>
            </p:nvSpPr>
            <p:spPr bwMode="auto">
              <a:xfrm>
                <a:off x="1774" y="114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4" name="Freeform 337"/>
              <p:cNvSpPr>
                <a:spLocks noEditPoints="1"/>
              </p:cNvSpPr>
              <p:nvPr/>
            </p:nvSpPr>
            <p:spPr bwMode="auto">
              <a:xfrm>
                <a:off x="1769" y="113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5" name="Freeform 338"/>
              <p:cNvSpPr>
                <a:spLocks/>
              </p:cNvSpPr>
              <p:nvPr/>
            </p:nvSpPr>
            <p:spPr bwMode="auto">
              <a:xfrm>
                <a:off x="1437" y="10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6" name="Freeform 339"/>
              <p:cNvSpPr>
                <a:spLocks noEditPoints="1"/>
              </p:cNvSpPr>
              <p:nvPr/>
            </p:nvSpPr>
            <p:spPr bwMode="auto">
              <a:xfrm>
                <a:off x="1432"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7" name="Freeform 340"/>
              <p:cNvSpPr>
                <a:spLocks/>
              </p:cNvSpPr>
              <p:nvPr/>
            </p:nvSpPr>
            <p:spPr bwMode="auto">
              <a:xfrm>
                <a:off x="1639"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8" name="Freeform 341"/>
              <p:cNvSpPr>
                <a:spLocks noEditPoints="1"/>
              </p:cNvSpPr>
              <p:nvPr/>
            </p:nvSpPr>
            <p:spPr bwMode="auto">
              <a:xfrm>
                <a:off x="1634"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9" name="Freeform 342"/>
              <p:cNvSpPr>
                <a:spLocks/>
              </p:cNvSpPr>
              <p:nvPr/>
            </p:nvSpPr>
            <p:spPr bwMode="auto">
              <a:xfrm>
                <a:off x="1916" y="137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0" name="Freeform 343"/>
              <p:cNvSpPr>
                <a:spLocks noEditPoints="1"/>
              </p:cNvSpPr>
              <p:nvPr/>
            </p:nvSpPr>
            <p:spPr bwMode="auto">
              <a:xfrm>
                <a:off x="1911" y="1373"/>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1" name="Freeform 344"/>
              <p:cNvSpPr>
                <a:spLocks/>
              </p:cNvSpPr>
              <p:nvPr/>
            </p:nvSpPr>
            <p:spPr bwMode="auto">
              <a:xfrm>
                <a:off x="1310" y="98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2" name="Freeform 345"/>
              <p:cNvSpPr>
                <a:spLocks noEditPoints="1"/>
              </p:cNvSpPr>
              <p:nvPr/>
            </p:nvSpPr>
            <p:spPr bwMode="auto">
              <a:xfrm>
                <a:off x="1305" y="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3" name="Freeform 346"/>
              <p:cNvSpPr>
                <a:spLocks/>
              </p:cNvSpPr>
              <p:nvPr/>
            </p:nvSpPr>
            <p:spPr bwMode="auto">
              <a:xfrm>
                <a:off x="1751"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4" name="Freeform 347"/>
              <p:cNvSpPr>
                <a:spLocks noEditPoints="1"/>
              </p:cNvSpPr>
              <p:nvPr/>
            </p:nvSpPr>
            <p:spPr bwMode="auto">
              <a:xfrm>
                <a:off x="1746"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5" name="Freeform 348"/>
              <p:cNvSpPr>
                <a:spLocks/>
              </p:cNvSpPr>
              <p:nvPr/>
            </p:nvSpPr>
            <p:spPr bwMode="auto">
              <a:xfrm>
                <a:off x="1280" y="119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6" name="Freeform 349"/>
              <p:cNvSpPr>
                <a:spLocks noEditPoints="1"/>
              </p:cNvSpPr>
              <p:nvPr/>
            </p:nvSpPr>
            <p:spPr bwMode="auto">
              <a:xfrm>
                <a:off x="1276" y="1190"/>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7" name="Freeform 350"/>
              <p:cNvSpPr>
                <a:spLocks/>
              </p:cNvSpPr>
              <p:nvPr/>
            </p:nvSpPr>
            <p:spPr bwMode="auto">
              <a:xfrm>
                <a:off x="2162" y="131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8" name="Freeform 351"/>
              <p:cNvSpPr>
                <a:spLocks noEditPoints="1"/>
              </p:cNvSpPr>
              <p:nvPr/>
            </p:nvSpPr>
            <p:spPr bwMode="auto">
              <a:xfrm>
                <a:off x="2157" y="130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9" name="Freeform 352"/>
              <p:cNvSpPr>
                <a:spLocks/>
              </p:cNvSpPr>
              <p:nvPr/>
            </p:nvSpPr>
            <p:spPr bwMode="auto">
              <a:xfrm>
                <a:off x="1266" y="104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0" name="Freeform 353"/>
              <p:cNvSpPr>
                <a:spLocks noEditPoints="1"/>
              </p:cNvSpPr>
              <p:nvPr/>
            </p:nvSpPr>
            <p:spPr bwMode="auto">
              <a:xfrm>
                <a:off x="1261" y="104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1" name="Freeform 354"/>
              <p:cNvSpPr>
                <a:spLocks/>
              </p:cNvSpPr>
              <p:nvPr/>
            </p:nvSpPr>
            <p:spPr bwMode="auto">
              <a:xfrm>
                <a:off x="2170"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2" name="Freeform 355"/>
              <p:cNvSpPr>
                <a:spLocks noEditPoints="1"/>
              </p:cNvSpPr>
              <p:nvPr/>
            </p:nvSpPr>
            <p:spPr bwMode="auto">
              <a:xfrm>
                <a:off x="2165" y="1365"/>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3" name="Freeform 356"/>
              <p:cNvSpPr>
                <a:spLocks/>
              </p:cNvSpPr>
              <p:nvPr/>
            </p:nvSpPr>
            <p:spPr bwMode="auto">
              <a:xfrm>
                <a:off x="2267"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4" name="Freeform 357"/>
              <p:cNvSpPr>
                <a:spLocks noEditPoints="1"/>
              </p:cNvSpPr>
              <p:nvPr/>
            </p:nvSpPr>
            <p:spPr bwMode="auto">
              <a:xfrm>
                <a:off x="2262"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5" name="Freeform 358"/>
              <p:cNvSpPr>
                <a:spLocks/>
              </p:cNvSpPr>
              <p:nvPr/>
            </p:nvSpPr>
            <p:spPr bwMode="auto">
              <a:xfrm>
                <a:off x="1310"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6" name="Freeform 359"/>
              <p:cNvSpPr>
                <a:spLocks noEditPoints="1"/>
              </p:cNvSpPr>
              <p:nvPr/>
            </p:nvSpPr>
            <p:spPr bwMode="auto">
              <a:xfrm>
                <a:off x="1305" y="111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7" name="Freeform 360"/>
              <p:cNvSpPr>
                <a:spLocks/>
              </p:cNvSpPr>
              <p:nvPr/>
            </p:nvSpPr>
            <p:spPr bwMode="auto">
              <a:xfrm>
                <a:off x="1303"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8" name="Freeform 361"/>
              <p:cNvSpPr>
                <a:spLocks noEditPoints="1"/>
              </p:cNvSpPr>
              <p:nvPr/>
            </p:nvSpPr>
            <p:spPr bwMode="auto">
              <a:xfrm>
                <a:off x="1298" y="115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9" name="Freeform 362"/>
              <p:cNvSpPr>
                <a:spLocks/>
              </p:cNvSpPr>
              <p:nvPr/>
            </p:nvSpPr>
            <p:spPr bwMode="auto">
              <a:xfrm>
                <a:off x="1288" y="10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0" name="Freeform 363"/>
              <p:cNvSpPr>
                <a:spLocks noEditPoints="1"/>
              </p:cNvSpPr>
              <p:nvPr/>
            </p:nvSpPr>
            <p:spPr bwMode="auto">
              <a:xfrm>
                <a:off x="1283" y="102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1" name="Freeform 364"/>
              <p:cNvSpPr>
                <a:spLocks/>
              </p:cNvSpPr>
              <p:nvPr/>
            </p:nvSpPr>
            <p:spPr bwMode="auto">
              <a:xfrm>
                <a:off x="1228" y="116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2" name="Freeform 365"/>
              <p:cNvSpPr>
                <a:spLocks noEditPoints="1"/>
              </p:cNvSpPr>
              <p:nvPr/>
            </p:nvSpPr>
            <p:spPr bwMode="auto">
              <a:xfrm>
                <a:off x="1223" y="116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3" name="Freeform 366"/>
              <p:cNvSpPr>
                <a:spLocks/>
              </p:cNvSpPr>
              <p:nvPr/>
            </p:nvSpPr>
            <p:spPr bwMode="auto">
              <a:xfrm>
                <a:off x="1370" y="81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4" name="Freeform 367"/>
              <p:cNvSpPr>
                <a:spLocks noEditPoints="1"/>
              </p:cNvSpPr>
              <p:nvPr/>
            </p:nvSpPr>
            <p:spPr bwMode="auto">
              <a:xfrm>
                <a:off x="1365" y="81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5" name="Freeform 368"/>
              <p:cNvSpPr>
                <a:spLocks/>
              </p:cNvSpPr>
              <p:nvPr/>
            </p:nvSpPr>
            <p:spPr bwMode="auto">
              <a:xfrm>
                <a:off x="1901" y="169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6" name="Freeform 369"/>
              <p:cNvSpPr>
                <a:spLocks noEditPoints="1"/>
              </p:cNvSpPr>
              <p:nvPr/>
            </p:nvSpPr>
            <p:spPr bwMode="auto">
              <a:xfrm>
                <a:off x="1896" y="168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7" name="Freeform 370"/>
              <p:cNvSpPr>
                <a:spLocks/>
              </p:cNvSpPr>
              <p:nvPr/>
            </p:nvSpPr>
            <p:spPr bwMode="auto">
              <a:xfrm>
                <a:off x="2005" y="18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8" name="Freeform 371"/>
              <p:cNvSpPr>
                <a:spLocks noEditPoints="1"/>
              </p:cNvSpPr>
              <p:nvPr/>
            </p:nvSpPr>
            <p:spPr bwMode="auto">
              <a:xfrm>
                <a:off x="2000" y="179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9" name="Freeform 372"/>
              <p:cNvSpPr>
                <a:spLocks/>
              </p:cNvSpPr>
              <p:nvPr/>
            </p:nvSpPr>
            <p:spPr bwMode="auto">
              <a:xfrm>
                <a:off x="2125"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0" name="Freeform 373"/>
              <p:cNvSpPr>
                <a:spLocks noEditPoints="1"/>
              </p:cNvSpPr>
              <p:nvPr/>
            </p:nvSpPr>
            <p:spPr bwMode="auto">
              <a:xfrm>
                <a:off x="2120" y="175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1" name="Freeform 374"/>
              <p:cNvSpPr>
                <a:spLocks/>
              </p:cNvSpPr>
              <p:nvPr/>
            </p:nvSpPr>
            <p:spPr bwMode="auto">
              <a:xfrm>
                <a:off x="1557" y="127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2" name="Freeform 375"/>
              <p:cNvSpPr>
                <a:spLocks noEditPoints="1"/>
              </p:cNvSpPr>
              <p:nvPr/>
            </p:nvSpPr>
            <p:spPr bwMode="auto">
              <a:xfrm>
                <a:off x="1552" y="1265"/>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3" name="Freeform 376"/>
              <p:cNvSpPr>
                <a:spLocks/>
              </p:cNvSpPr>
              <p:nvPr/>
            </p:nvSpPr>
            <p:spPr bwMode="auto">
              <a:xfrm>
                <a:off x="1684" y="147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4" name="Freeform 377"/>
              <p:cNvSpPr>
                <a:spLocks noEditPoints="1"/>
              </p:cNvSpPr>
              <p:nvPr/>
            </p:nvSpPr>
            <p:spPr bwMode="auto">
              <a:xfrm>
                <a:off x="1679" y="146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5" name="Freeform 378"/>
              <p:cNvSpPr>
                <a:spLocks/>
              </p:cNvSpPr>
              <p:nvPr/>
            </p:nvSpPr>
            <p:spPr bwMode="auto">
              <a:xfrm>
                <a:off x="1542" y="131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6" name="Freeform 379"/>
              <p:cNvSpPr>
                <a:spLocks noEditPoints="1"/>
              </p:cNvSpPr>
              <p:nvPr/>
            </p:nvSpPr>
            <p:spPr bwMode="auto">
              <a:xfrm>
                <a:off x="1537" y="1312"/>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7" name="Freeform 380"/>
              <p:cNvSpPr>
                <a:spLocks/>
              </p:cNvSpPr>
              <p:nvPr/>
            </p:nvSpPr>
            <p:spPr bwMode="auto">
              <a:xfrm>
                <a:off x="1572" y="112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8" name="Freeform 381"/>
              <p:cNvSpPr>
                <a:spLocks noEditPoints="1"/>
              </p:cNvSpPr>
              <p:nvPr/>
            </p:nvSpPr>
            <p:spPr bwMode="auto">
              <a:xfrm>
                <a:off x="1567" y="1119"/>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9" name="Freeform 382"/>
              <p:cNvSpPr>
                <a:spLocks/>
              </p:cNvSpPr>
              <p:nvPr/>
            </p:nvSpPr>
            <p:spPr bwMode="auto">
              <a:xfrm>
                <a:off x="154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0" name="Freeform 383"/>
              <p:cNvSpPr>
                <a:spLocks noEditPoints="1"/>
              </p:cNvSpPr>
              <p:nvPr/>
            </p:nvSpPr>
            <p:spPr bwMode="auto">
              <a:xfrm>
                <a:off x="1544" y="120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1" name="Freeform 384"/>
              <p:cNvSpPr>
                <a:spLocks/>
              </p:cNvSpPr>
              <p:nvPr/>
            </p:nvSpPr>
            <p:spPr bwMode="auto">
              <a:xfrm>
                <a:off x="1706" y="106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2" name="Freeform 385"/>
              <p:cNvSpPr>
                <a:spLocks noEditPoints="1"/>
              </p:cNvSpPr>
              <p:nvPr/>
            </p:nvSpPr>
            <p:spPr bwMode="auto">
              <a:xfrm>
                <a:off x="1701" y="106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3" name="Freeform 386"/>
              <p:cNvSpPr>
                <a:spLocks/>
              </p:cNvSpPr>
              <p:nvPr/>
            </p:nvSpPr>
            <p:spPr bwMode="auto">
              <a:xfrm>
                <a:off x="1781"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4" name="Freeform 387"/>
              <p:cNvSpPr>
                <a:spLocks noEditPoints="1"/>
              </p:cNvSpPr>
              <p:nvPr/>
            </p:nvSpPr>
            <p:spPr bwMode="auto">
              <a:xfrm>
                <a:off x="1776" y="1149"/>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5" name="Freeform 388"/>
              <p:cNvSpPr>
                <a:spLocks/>
              </p:cNvSpPr>
              <p:nvPr/>
            </p:nvSpPr>
            <p:spPr bwMode="auto">
              <a:xfrm>
                <a:off x="1646" y="112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6" name="Freeform 389"/>
              <p:cNvSpPr>
                <a:spLocks noEditPoints="1"/>
              </p:cNvSpPr>
              <p:nvPr/>
            </p:nvSpPr>
            <p:spPr bwMode="auto">
              <a:xfrm>
                <a:off x="1642" y="111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7" name="Freeform 390"/>
              <p:cNvSpPr>
                <a:spLocks/>
              </p:cNvSpPr>
              <p:nvPr/>
            </p:nvSpPr>
            <p:spPr bwMode="auto">
              <a:xfrm>
                <a:off x="1975" y="149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8" name="Freeform 391"/>
              <p:cNvSpPr>
                <a:spLocks noEditPoints="1"/>
              </p:cNvSpPr>
              <p:nvPr/>
            </p:nvSpPr>
            <p:spPr bwMode="auto">
              <a:xfrm>
                <a:off x="1971" y="149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9" name="Freeform 392"/>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0" name="Freeform 393"/>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1" name="Freeform 394"/>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2" name="Freeform 395"/>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3" name="Freeform 396"/>
              <p:cNvSpPr>
                <a:spLocks/>
              </p:cNvSpPr>
              <p:nvPr/>
            </p:nvSpPr>
            <p:spPr bwMode="auto">
              <a:xfrm>
                <a:off x="1848" y="146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4" name="Freeform 397"/>
              <p:cNvSpPr>
                <a:spLocks noEditPoints="1"/>
              </p:cNvSpPr>
              <p:nvPr/>
            </p:nvSpPr>
            <p:spPr bwMode="auto">
              <a:xfrm>
                <a:off x="1843" y="1458"/>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5" name="Freeform 398"/>
              <p:cNvSpPr>
                <a:spLocks/>
              </p:cNvSpPr>
              <p:nvPr/>
            </p:nvSpPr>
            <p:spPr bwMode="auto">
              <a:xfrm>
                <a:off x="1893" y="147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6" name="Freeform 399"/>
              <p:cNvSpPr>
                <a:spLocks noEditPoints="1"/>
              </p:cNvSpPr>
              <p:nvPr/>
            </p:nvSpPr>
            <p:spPr bwMode="auto">
              <a:xfrm>
                <a:off x="1888" y="147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7" name="Freeform 400"/>
              <p:cNvSpPr>
                <a:spLocks/>
              </p:cNvSpPr>
              <p:nvPr/>
            </p:nvSpPr>
            <p:spPr bwMode="auto">
              <a:xfrm>
                <a:off x="1632" y="12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8" name="Freeform 401"/>
              <p:cNvSpPr>
                <a:spLocks noEditPoints="1"/>
              </p:cNvSpPr>
              <p:nvPr/>
            </p:nvSpPr>
            <p:spPr bwMode="auto">
              <a:xfrm>
                <a:off x="1627" y="126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9" name="Freeform 402"/>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0" name="Freeform 403"/>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1" name="Freeform 404"/>
              <p:cNvSpPr>
                <a:spLocks/>
              </p:cNvSpPr>
              <p:nvPr/>
            </p:nvSpPr>
            <p:spPr bwMode="auto">
              <a:xfrm>
                <a:off x="1632" y="12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2" name="Freeform 405"/>
              <p:cNvSpPr>
                <a:spLocks noEditPoints="1"/>
              </p:cNvSpPr>
              <p:nvPr/>
            </p:nvSpPr>
            <p:spPr bwMode="auto">
              <a:xfrm>
                <a:off x="1627" y="121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3" name="Freeform 406"/>
              <p:cNvSpPr>
                <a:spLocks/>
              </p:cNvSpPr>
              <p:nvPr/>
            </p:nvSpPr>
            <p:spPr bwMode="auto">
              <a:xfrm>
                <a:off x="1602" y="124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0" name="Group 608"/>
            <p:cNvGrpSpPr>
              <a:grpSpLocks/>
            </p:cNvGrpSpPr>
            <p:nvPr/>
          </p:nvGrpSpPr>
          <p:grpSpPr bwMode="auto">
            <a:xfrm>
              <a:off x="2001838" y="1225550"/>
              <a:ext cx="3541713" cy="3614738"/>
              <a:chOff x="1261" y="772"/>
              <a:chExt cx="2231" cy="2277"/>
            </a:xfrm>
          </p:grpSpPr>
          <p:sp>
            <p:nvSpPr>
              <p:cNvPr id="2214" name="Freeform 408"/>
              <p:cNvSpPr>
                <a:spLocks noEditPoints="1"/>
              </p:cNvSpPr>
              <p:nvPr/>
            </p:nvSpPr>
            <p:spPr bwMode="auto">
              <a:xfrm>
                <a:off x="1597"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5" name="Freeform 409"/>
              <p:cNvSpPr>
                <a:spLocks/>
              </p:cNvSpPr>
              <p:nvPr/>
            </p:nvSpPr>
            <p:spPr bwMode="auto">
              <a:xfrm>
                <a:off x="1632"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6" name="Freeform 410"/>
              <p:cNvSpPr>
                <a:spLocks noEditPoints="1"/>
              </p:cNvSpPr>
              <p:nvPr/>
            </p:nvSpPr>
            <p:spPr bwMode="auto">
              <a:xfrm>
                <a:off x="1627" y="123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7" name="Freeform 411"/>
              <p:cNvSpPr>
                <a:spLocks/>
              </p:cNvSpPr>
              <p:nvPr/>
            </p:nvSpPr>
            <p:spPr bwMode="auto">
              <a:xfrm>
                <a:off x="1721"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8" name="Freeform 412"/>
              <p:cNvSpPr>
                <a:spLocks noEditPoints="1"/>
              </p:cNvSpPr>
              <p:nvPr/>
            </p:nvSpPr>
            <p:spPr bwMode="auto">
              <a:xfrm>
                <a:off x="1716"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9" name="Freeform 413"/>
              <p:cNvSpPr>
                <a:spLocks/>
              </p:cNvSpPr>
              <p:nvPr/>
            </p:nvSpPr>
            <p:spPr bwMode="auto">
              <a:xfrm>
                <a:off x="1796"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0" name="Freeform 414"/>
              <p:cNvSpPr>
                <a:spLocks noEditPoints="1"/>
              </p:cNvSpPr>
              <p:nvPr/>
            </p:nvSpPr>
            <p:spPr bwMode="auto">
              <a:xfrm>
                <a:off x="1791"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1" name="Freeform 415"/>
              <p:cNvSpPr>
                <a:spLocks/>
              </p:cNvSpPr>
              <p:nvPr/>
            </p:nvSpPr>
            <p:spPr bwMode="auto">
              <a:xfrm>
                <a:off x="1855" y="144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2" name="Freeform 416"/>
              <p:cNvSpPr>
                <a:spLocks noEditPoints="1"/>
              </p:cNvSpPr>
              <p:nvPr/>
            </p:nvSpPr>
            <p:spPr bwMode="auto">
              <a:xfrm>
                <a:off x="1851" y="14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3" name="Freeform 417"/>
              <p:cNvSpPr>
                <a:spLocks/>
              </p:cNvSpPr>
              <p:nvPr/>
            </p:nvSpPr>
            <p:spPr bwMode="auto">
              <a:xfrm>
                <a:off x="1557" y="115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4" name="Freeform 418"/>
              <p:cNvSpPr>
                <a:spLocks noEditPoints="1"/>
              </p:cNvSpPr>
              <p:nvPr/>
            </p:nvSpPr>
            <p:spPr bwMode="auto">
              <a:xfrm>
                <a:off x="1552" y="1149"/>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5" name="Freeform 419"/>
              <p:cNvSpPr>
                <a:spLocks/>
              </p:cNvSpPr>
              <p:nvPr/>
            </p:nvSpPr>
            <p:spPr bwMode="auto">
              <a:xfrm>
                <a:off x="170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6" name="Freeform 420"/>
              <p:cNvSpPr>
                <a:spLocks noEditPoints="1"/>
              </p:cNvSpPr>
              <p:nvPr/>
            </p:nvSpPr>
            <p:spPr bwMode="auto">
              <a:xfrm>
                <a:off x="170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7" name="Freeform 421"/>
              <p:cNvSpPr>
                <a:spLocks/>
              </p:cNvSpPr>
              <p:nvPr/>
            </p:nvSpPr>
            <p:spPr bwMode="auto">
              <a:xfrm>
                <a:off x="1646"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8" name="Freeform 422"/>
              <p:cNvSpPr>
                <a:spLocks noEditPoints="1"/>
              </p:cNvSpPr>
              <p:nvPr/>
            </p:nvSpPr>
            <p:spPr bwMode="auto">
              <a:xfrm>
                <a:off x="1642"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9" name="Freeform 423"/>
              <p:cNvSpPr>
                <a:spLocks/>
              </p:cNvSpPr>
              <p:nvPr/>
            </p:nvSpPr>
            <p:spPr bwMode="auto">
              <a:xfrm>
                <a:off x="1654" y="129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0" name="Freeform 424"/>
              <p:cNvSpPr>
                <a:spLocks noEditPoints="1"/>
              </p:cNvSpPr>
              <p:nvPr/>
            </p:nvSpPr>
            <p:spPr bwMode="auto">
              <a:xfrm>
                <a:off x="164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1" name="Freeform 425"/>
              <p:cNvSpPr>
                <a:spLocks/>
              </p:cNvSpPr>
              <p:nvPr/>
            </p:nvSpPr>
            <p:spPr bwMode="auto">
              <a:xfrm>
                <a:off x="1699"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2" name="Freeform 426"/>
              <p:cNvSpPr>
                <a:spLocks noEditPoints="1"/>
              </p:cNvSpPr>
              <p:nvPr/>
            </p:nvSpPr>
            <p:spPr bwMode="auto">
              <a:xfrm>
                <a:off x="1694"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3" name="Freeform 427"/>
              <p:cNvSpPr>
                <a:spLocks/>
              </p:cNvSpPr>
              <p:nvPr/>
            </p:nvSpPr>
            <p:spPr bwMode="auto">
              <a:xfrm>
                <a:off x="176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4" name="Freeform 428"/>
              <p:cNvSpPr>
                <a:spLocks noEditPoints="1"/>
              </p:cNvSpPr>
              <p:nvPr/>
            </p:nvSpPr>
            <p:spPr bwMode="auto">
              <a:xfrm>
                <a:off x="1761"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5" name="Freeform 429"/>
              <p:cNvSpPr>
                <a:spLocks/>
              </p:cNvSpPr>
              <p:nvPr/>
            </p:nvSpPr>
            <p:spPr bwMode="auto">
              <a:xfrm>
                <a:off x="1676"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6" name="Freeform 430"/>
              <p:cNvSpPr>
                <a:spLocks noEditPoints="1"/>
              </p:cNvSpPr>
              <p:nvPr/>
            </p:nvSpPr>
            <p:spPr bwMode="auto">
              <a:xfrm>
                <a:off x="1671"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7" name="Freeform 431"/>
              <p:cNvSpPr>
                <a:spLocks/>
              </p:cNvSpPr>
              <p:nvPr/>
            </p:nvSpPr>
            <p:spPr bwMode="auto">
              <a:xfrm>
                <a:off x="168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8" name="Freeform 432"/>
              <p:cNvSpPr>
                <a:spLocks noEditPoints="1"/>
              </p:cNvSpPr>
              <p:nvPr/>
            </p:nvSpPr>
            <p:spPr bwMode="auto">
              <a:xfrm>
                <a:off x="1679" y="143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9" name="Freeform 433"/>
              <p:cNvSpPr>
                <a:spLocks/>
              </p:cNvSpPr>
              <p:nvPr/>
            </p:nvSpPr>
            <p:spPr bwMode="auto">
              <a:xfrm>
                <a:off x="1789" y="13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0" name="Freeform 434"/>
              <p:cNvSpPr>
                <a:spLocks noEditPoints="1"/>
              </p:cNvSpPr>
              <p:nvPr/>
            </p:nvSpPr>
            <p:spPr bwMode="auto">
              <a:xfrm>
                <a:off x="1784"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1" name="Freeform 435"/>
              <p:cNvSpPr>
                <a:spLocks/>
              </p:cNvSpPr>
              <p:nvPr/>
            </p:nvSpPr>
            <p:spPr bwMode="auto">
              <a:xfrm>
                <a:off x="1721"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2" name="Freeform 436"/>
              <p:cNvSpPr>
                <a:spLocks noEditPoints="1"/>
              </p:cNvSpPr>
              <p:nvPr/>
            </p:nvSpPr>
            <p:spPr bwMode="auto">
              <a:xfrm>
                <a:off x="1716" y="128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3" name="Freeform 437"/>
              <p:cNvSpPr>
                <a:spLocks/>
              </p:cNvSpPr>
              <p:nvPr/>
            </p:nvSpPr>
            <p:spPr bwMode="auto">
              <a:xfrm>
                <a:off x="2073" y="158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4" name="Freeform 438"/>
              <p:cNvSpPr>
                <a:spLocks noEditPoints="1"/>
              </p:cNvSpPr>
              <p:nvPr/>
            </p:nvSpPr>
            <p:spPr bwMode="auto">
              <a:xfrm>
                <a:off x="2068" y="158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5" name="Freeform 439"/>
              <p:cNvSpPr>
                <a:spLocks/>
              </p:cNvSpPr>
              <p:nvPr/>
            </p:nvSpPr>
            <p:spPr bwMode="auto">
              <a:xfrm>
                <a:off x="1908" y="14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6" name="Freeform 440"/>
              <p:cNvSpPr>
                <a:spLocks noEditPoints="1"/>
              </p:cNvSpPr>
              <p:nvPr/>
            </p:nvSpPr>
            <p:spPr bwMode="auto">
              <a:xfrm>
                <a:off x="1903" y="146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7" name="Freeform 441"/>
              <p:cNvSpPr>
                <a:spLocks/>
              </p:cNvSpPr>
              <p:nvPr/>
            </p:nvSpPr>
            <p:spPr bwMode="auto">
              <a:xfrm>
                <a:off x="1676" y="14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8" name="Freeform 442"/>
              <p:cNvSpPr>
                <a:spLocks noEditPoints="1"/>
              </p:cNvSpPr>
              <p:nvPr/>
            </p:nvSpPr>
            <p:spPr bwMode="auto">
              <a:xfrm>
                <a:off x="1671" y="144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9" name="Freeform 443"/>
              <p:cNvSpPr>
                <a:spLocks/>
              </p:cNvSpPr>
              <p:nvPr/>
            </p:nvSpPr>
            <p:spPr bwMode="auto">
              <a:xfrm>
                <a:off x="1729" y="136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0" name="Freeform 444"/>
              <p:cNvSpPr>
                <a:spLocks noEditPoints="1"/>
              </p:cNvSpPr>
              <p:nvPr/>
            </p:nvSpPr>
            <p:spPr bwMode="auto">
              <a:xfrm>
                <a:off x="1724" y="1365"/>
                <a:ext cx="116" cy="11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1" name="Freeform 445"/>
              <p:cNvSpPr>
                <a:spLocks/>
              </p:cNvSpPr>
              <p:nvPr/>
            </p:nvSpPr>
            <p:spPr bwMode="auto">
              <a:xfrm>
                <a:off x="1744" y="127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2" name="Freeform 446"/>
              <p:cNvSpPr>
                <a:spLocks noEditPoints="1"/>
              </p:cNvSpPr>
              <p:nvPr/>
            </p:nvSpPr>
            <p:spPr bwMode="auto">
              <a:xfrm>
                <a:off x="1739" y="1268"/>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3" name="Freeform 447"/>
              <p:cNvSpPr>
                <a:spLocks/>
              </p:cNvSpPr>
              <p:nvPr/>
            </p:nvSpPr>
            <p:spPr bwMode="auto">
              <a:xfrm>
                <a:off x="1624" y="132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4" name="Freeform 448"/>
              <p:cNvSpPr>
                <a:spLocks noEditPoints="1"/>
              </p:cNvSpPr>
              <p:nvPr/>
            </p:nvSpPr>
            <p:spPr bwMode="auto">
              <a:xfrm>
                <a:off x="1619" y="1320"/>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5" name="Freeform 449"/>
              <p:cNvSpPr>
                <a:spLocks/>
              </p:cNvSpPr>
              <p:nvPr/>
            </p:nvSpPr>
            <p:spPr bwMode="auto">
              <a:xfrm>
                <a:off x="1497"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6" name="Freeform 450"/>
              <p:cNvSpPr>
                <a:spLocks noEditPoints="1"/>
              </p:cNvSpPr>
              <p:nvPr/>
            </p:nvSpPr>
            <p:spPr bwMode="auto">
              <a:xfrm>
                <a:off x="1492"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7" name="Freeform 451"/>
              <p:cNvSpPr>
                <a:spLocks/>
              </p:cNvSpPr>
              <p:nvPr/>
            </p:nvSpPr>
            <p:spPr bwMode="auto">
              <a:xfrm>
                <a:off x="1624"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8" name="Freeform 452"/>
              <p:cNvSpPr>
                <a:spLocks noEditPoints="1"/>
              </p:cNvSpPr>
              <p:nvPr/>
            </p:nvSpPr>
            <p:spPr bwMode="auto">
              <a:xfrm>
                <a:off x="1619" y="135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9" name="Freeform 453"/>
              <p:cNvSpPr>
                <a:spLocks/>
              </p:cNvSpPr>
              <p:nvPr/>
            </p:nvSpPr>
            <p:spPr bwMode="auto">
              <a:xfrm>
                <a:off x="1564" y="127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0" name="Freeform 454"/>
              <p:cNvSpPr>
                <a:spLocks noEditPoints="1"/>
              </p:cNvSpPr>
              <p:nvPr/>
            </p:nvSpPr>
            <p:spPr bwMode="auto">
              <a:xfrm>
                <a:off x="155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1" name="Freeform 455"/>
              <p:cNvSpPr>
                <a:spLocks/>
              </p:cNvSpPr>
              <p:nvPr/>
            </p:nvSpPr>
            <p:spPr bwMode="auto">
              <a:xfrm>
                <a:off x="1661" y="139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2" name="Freeform 456"/>
              <p:cNvSpPr>
                <a:spLocks noEditPoints="1"/>
              </p:cNvSpPr>
              <p:nvPr/>
            </p:nvSpPr>
            <p:spPr bwMode="auto">
              <a:xfrm>
                <a:off x="1656" y="1388"/>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3" name="Freeform 457"/>
              <p:cNvSpPr>
                <a:spLocks/>
              </p:cNvSpPr>
              <p:nvPr/>
            </p:nvSpPr>
            <p:spPr bwMode="auto">
              <a:xfrm>
                <a:off x="1564" y="126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4" name="Freeform 458"/>
              <p:cNvSpPr>
                <a:spLocks noEditPoints="1"/>
              </p:cNvSpPr>
              <p:nvPr/>
            </p:nvSpPr>
            <p:spPr bwMode="auto">
              <a:xfrm>
                <a:off x="1559" y="1262"/>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5" name="Freeform 459"/>
              <p:cNvSpPr>
                <a:spLocks/>
              </p:cNvSpPr>
              <p:nvPr/>
            </p:nvSpPr>
            <p:spPr bwMode="auto">
              <a:xfrm>
                <a:off x="1549" y="121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6" name="Freeform 460"/>
              <p:cNvSpPr>
                <a:spLocks noEditPoints="1"/>
              </p:cNvSpPr>
              <p:nvPr/>
            </p:nvSpPr>
            <p:spPr bwMode="auto">
              <a:xfrm>
                <a:off x="1544" y="1210"/>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7" name="Freeform 461"/>
              <p:cNvSpPr>
                <a:spLocks/>
              </p:cNvSpPr>
              <p:nvPr/>
            </p:nvSpPr>
            <p:spPr bwMode="auto">
              <a:xfrm>
                <a:off x="1542" y="119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8" name="Freeform 462"/>
              <p:cNvSpPr>
                <a:spLocks noEditPoints="1"/>
              </p:cNvSpPr>
              <p:nvPr/>
            </p:nvSpPr>
            <p:spPr bwMode="auto">
              <a:xfrm>
                <a:off x="1537" y="118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9" name="Freeform 463"/>
              <p:cNvSpPr>
                <a:spLocks/>
              </p:cNvSpPr>
              <p:nvPr/>
            </p:nvSpPr>
            <p:spPr bwMode="auto">
              <a:xfrm>
                <a:off x="1542" y="128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0" name="Freeform 464"/>
              <p:cNvSpPr>
                <a:spLocks noEditPoints="1"/>
              </p:cNvSpPr>
              <p:nvPr/>
            </p:nvSpPr>
            <p:spPr bwMode="auto">
              <a:xfrm>
                <a:off x="1537" y="128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1" name="Freeform 465"/>
              <p:cNvSpPr>
                <a:spLocks/>
              </p:cNvSpPr>
              <p:nvPr/>
            </p:nvSpPr>
            <p:spPr bwMode="auto">
              <a:xfrm>
                <a:off x="1564" y="12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2" name="Freeform 466"/>
              <p:cNvSpPr>
                <a:spLocks noEditPoints="1"/>
              </p:cNvSpPr>
              <p:nvPr/>
            </p:nvSpPr>
            <p:spPr bwMode="auto">
              <a:xfrm>
                <a:off x="1559" y="125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3" name="Freeform 467"/>
              <p:cNvSpPr>
                <a:spLocks/>
              </p:cNvSpPr>
              <p:nvPr/>
            </p:nvSpPr>
            <p:spPr bwMode="auto">
              <a:xfrm>
                <a:off x="1512"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4" name="Freeform 468"/>
              <p:cNvSpPr>
                <a:spLocks noEditPoints="1"/>
              </p:cNvSpPr>
              <p:nvPr/>
            </p:nvSpPr>
            <p:spPr bwMode="auto">
              <a:xfrm>
                <a:off x="1507" y="12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5" name="Freeform 469"/>
              <p:cNvSpPr>
                <a:spLocks/>
              </p:cNvSpPr>
              <p:nvPr/>
            </p:nvSpPr>
            <p:spPr bwMode="auto">
              <a:xfrm>
                <a:off x="1706" y="152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6" name="Freeform 470"/>
              <p:cNvSpPr>
                <a:spLocks noEditPoints="1"/>
              </p:cNvSpPr>
              <p:nvPr/>
            </p:nvSpPr>
            <p:spPr bwMode="auto">
              <a:xfrm>
                <a:off x="1701" y="151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7" name="Freeform 471"/>
              <p:cNvSpPr>
                <a:spLocks/>
              </p:cNvSpPr>
              <p:nvPr/>
            </p:nvSpPr>
            <p:spPr bwMode="auto">
              <a:xfrm>
                <a:off x="1646" y="137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8" name="Freeform 472"/>
              <p:cNvSpPr>
                <a:spLocks noEditPoints="1"/>
              </p:cNvSpPr>
              <p:nvPr/>
            </p:nvSpPr>
            <p:spPr bwMode="auto">
              <a:xfrm>
                <a:off x="1642" y="136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9" name="Freeform 473"/>
              <p:cNvSpPr>
                <a:spLocks/>
              </p:cNvSpPr>
              <p:nvPr/>
            </p:nvSpPr>
            <p:spPr bwMode="auto">
              <a:xfrm>
                <a:off x="1422" y="117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0" name="Freeform 474"/>
              <p:cNvSpPr>
                <a:spLocks noEditPoints="1"/>
              </p:cNvSpPr>
              <p:nvPr/>
            </p:nvSpPr>
            <p:spPr bwMode="auto">
              <a:xfrm>
                <a:off x="1417" y="1172"/>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1" name="Freeform 475"/>
              <p:cNvSpPr>
                <a:spLocks/>
              </p:cNvSpPr>
              <p:nvPr/>
            </p:nvSpPr>
            <p:spPr bwMode="auto">
              <a:xfrm>
                <a:off x="1998" y="174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2" name="Freeform 476"/>
              <p:cNvSpPr>
                <a:spLocks noEditPoints="1"/>
              </p:cNvSpPr>
              <p:nvPr/>
            </p:nvSpPr>
            <p:spPr bwMode="auto">
              <a:xfrm>
                <a:off x="1993" y="1741"/>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3" name="Freeform 477"/>
              <p:cNvSpPr>
                <a:spLocks/>
              </p:cNvSpPr>
              <p:nvPr/>
            </p:nvSpPr>
            <p:spPr bwMode="auto">
              <a:xfrm>
                <a:off x="1699" y="135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4" name="Freeform 478"/>
              <p:cNvSpPr>
                <a:spLocks noEditPoints="1"/>
              </p:cNvSpPr>
              <p:nvPr/>
            </p:nvSpPr>
            <p:spPr bwMode="auto">
              <a:xfrm>
                <a:off x="1694"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5" name="Freeform 479"/>
              <p:cNvSpPr>
                <a:spLocks/>
              </p:cNvSpPr>
              <p:nvPr/>
            </p:nvSpPr>
            <p:spPr bwMode="auto">
              <a:xfrm>
                <a:off x="157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6" name="Freeform 480"/>
              <p:cNvSpPr>
                <a:spLocks noEditPoints="1"/>
              </p:cNvSpPr>
              <p:nvPr/>
            </p:nvSpPr>
            <p:spPr bwMode="auto">
              <a:xfrm>
                <a:off x="1567" y="1303"/>
                <a:ext cx="116"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7" name="Freeform 481"/>
              <p:cNvSpPr>
                <a:spLocks/>
              </p:cNvSpPr>
              <p:nvPr/>
            </p:nvSpPr>
            <p:spPr bwMode="auto">
              <a:xfrm>
                <a:off x="1542" y="1305"/>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8" name="Freeform 482"/>
              <p:cNvSpPr>
                <a:spLocks noEditPoints="1"/>
              </p:cNvSpPr>
              <p:nvPr/>
            </p:nvSpPr>
            <p:spPr bwMode="auto">
              <a:xfrm>
                <a:off x="1537" y="1300"/>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9" name="Freeform 483"/>
              <p:cNvSpPr>
                <a:spLocks/>
              </p:cNvSpPr>
              <p:nvPr/>
            </p:nvSpPr>
            <p:spPr bwMode="auto">
              <a:xfrm>
                <a:off x="1534" y="129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0" name="Freeform 484"/>
              <p:cNvSpPr>
                <a:spLocks noEditPoints="1"/>
              </p:cNvSpPr>
              <p:nvPr/>
            </p:nvSpPr>
            <p:spPr bwMode="auto">
              <a:xfrm>
                <a:off x="152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1" name="Freeform 485"/>
              <p:cNvSpPr>
                <a:spLocks/>
              </p:cNvSpPr>
              <p:nvPr/>
            </p:nvSpPr>
            <p:spPr bwMode="auto">
              <a:xfrm>
                <a:off x="1624" y="140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2" name="Freeform 486"/>
              <p:cNvSpPr>
                <a:spLocks noEditPoints="1"/>
              </p:cNvSpPr>
              <p:nvPr/>
            </p:nvSpPr>
            <p:spPr bwMode="auto">
              <a:xfrm>
                <a:off x="1619" y="140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3" name="Freeform 487"/>
              <p:cNvSpPr>
                <a:spLocks/>
              </p:cNvSpPr>
              <p:nvPr/>
            </p:nvSpPr>
            <p:spPr bwMode="auto">
              <a:xfrm>
                <a:off x="1602"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4" name="Freeform 488"/>
              <p:cNvSpPr>
                <a:spLocks noEditPoints="1"/>
              </p:cNvSpPr>
              <p:nvPr/>
            </p:nvSpPr>
            <p:spPr bwMode="auto">
              <a:xfrm>
                <a:off x="1597" y="140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5" name="Freeform 489"/>
              <p:cNvSpPr>
                <a:spLocks/>
              </p:cNvSpPr>
              <p:nvPr/>
            </p:nvSpPr>
            <p:spPr bwMode="auto">
              <a:xfrm>
                <a:off x="1415"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6" name="Freeform 490"/>
              <p:cNvSpPr>
                <a:spLocks noEditPoints="1"/>
              </p:cNvSpPr>
              <p:nvPr/>
            </p:nvSpPr>
            <p:spPr bwMode="auto">
              <a:xfrm>
                <a:off x="1410"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7" name="Freeform 491"/>
              <p:cNvSpPr>
                <a:spLocks/>
              </p:cNvSpPr>
              <p:nvPr/>
            </p:nvSpPr>
            <p:spPr bwMode="auto">
              <a:xfrm>
                <a:off x="1504"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8" name="Freeform 492"/>
              <p:cNvSpPr>
                <a:spLocks noEditPoints="1"/>
              </p:cNvSpPr>
              <p:nvPr/>
            </p:nvSpPr>
            <p:spPr bwMode="auto">
              <a:xfrm>
                <a:off x="1499" y="125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9" name="Freeform 493"/>
              <p:cNvSpPr>
                <a:spLocks/>
              </p:cNvSpPr>
              <p:nvPr/>
            </p:nvSpPr>
            <p:spPr bwMode="auto">
              <a:xfrm>
                <a:off x="1886" y="159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0" name="Freeform 494"/>
              <p:cNvSpPr>
                <a:spLocks noEditPoints="1"/>
              </p:cNvSpPr>
              <p:nvPr/>
            </p:nvSpPr>
            <p:spPr bwMode="auto">
              <a:xfrm>
                <a:off x="1881" y="1589"/>
                <a:ext cx="116"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1" name="Freeform 495"/>
              <p:cNvSpPr>
                <a:spLocks/>
              </p:cNvSpPr>
              <p:nvPr/>
            </p:nvSpPr>
            <p:spPr bwMode="auto">
              <a:xfrm>
                <a:off x="1938" y="1571"/>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2" name="Freeform 496"/>
              <p:cNvSpPr>
                <a:spLocks noEditPoints="1"/>
              </p:cNvSpPr>
              <p:nvPr/>
            </p:nvSpPr>
            <p:spPr bwMode="auto">
              <a:xfrm>
                <a:off x="1933" y="1566"/>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3" name="Freeform 497"/>
              <p:cNvSpPr>
                <a:spLocks/>
              </p:cNvSpPr>
              <p:nvPr/>
            </p:nvSpPr>
            <p:spPr bwMode="auto">
              <a:xfrm>
                <a:off x="141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4" name="Freeform 498"/>
              <p:cNvSpPr>
                <a:spLocks noEditPoints="1"/>
              </p:cNvSpPr>
              <p:nvPr/>
            </p:nvSpPr>
            <p:spPr bwMode="auto">
              <a:xfrm>
                <a:off x="141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5" name="Freeform 499"/>
              <p:cNvSpPr>
                <a:spLocks/>
              </p:cNvSpPr>
              <p:nvPr/>
            </p:nvSpPr>
            <p:spPr bwMode="auto">
              <a:xfrm>
                <a:off x="1422"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6" name="Freeform 500"/>
              <p:cNvSpPr>
                <a:spLocks noEditPoints="1"/>
              </p:cNvSpPr>
              <p:nvPr/>
            </p:nvSpPr>
            <p:spPr bwMode="auto">
              <a:xfrm>
                <a:off x="1417" y="11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7" name="Freeform 501"/>
              <p:cNvSpPr>
                <a:spLocks/>
              </p:cNvSpPr>
              <p:nvPr/>
            </p:nvSpPr>
            <p:spPr bwMode="auto">
              <a:xfrm>
                <a:off x="1519"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8" name="Freeform 502"/>
              <p:cNvSpPr>
                <a:spLocks noEditPoints="1"/>
              </p:cNvSpPr>
              <p:nvPr/>
            </p:nvSpPr>
            <p:spPr bwMode="auto">
              <a:xfrm>
                <a:off x="1514"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9" name="Freeform 503"/>
              <p:cNvSpPr>
                <a:spLocks/>
              </p:cNvSpPr>
              <p:nvPr/>
            </p:nvSpPr>
            <p:spPr bwMode="auto">
              <a:xfrm>
                <a:off x="1400" y="112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0" name="Freeform 504"/>
              <p:cNvSpPr>
                <a:spLocks noEditPoints="1"/>
              </p:cNvSpPr>
              <p:nvPr/>
            </p:nvSpPr>
            <p:spPr bwMode="auto">
              <a:xfrm>
                <a:off x="1395" y="111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1" name="Freeform 505"/>
              <p:cNvSpPr>
                <a:spLocks/>
              </p:cNvSpPr>
              <p:nvPr/>
            </p:nvSpPr>
            <p:spPr bwMode="auto">
              <a:xfrm>
                <a:off x="150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2" name="Freeform 506"/>
              <p:cNvSpPr>
                <a:spLocks noEditPoints="1"/>
              </p:cNvSpPr>
              <p:nvPr/>
            </p:nvSpPr>
            <p:spPr bwMode="auto">
              <a:xfrm>
                <a:off x="1499" y="120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3" name="Freeform 507"/>
              <p:cNvSpPr>
                <a:spLocks/>
              </p:cNvSpPr>
              <p:nvPr/>
            </p:nvSpPr>
            <p:spPr bwMode="auto">
              <a:xfrm>
                <a:off x="1475" y="116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4" name="Freeform 508"/>
              <p:cNvSpPr>
                <a:spLocks noEditPoints="1"/>
              </p:cNvSpPr>
              <p:nvPr/>
            </p:nvSpPr>
            <p:spPr bwMode="auto">
              <a:xfrm>
                <a:off x="1470" y="1163"/>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5" name="Freeform 509"/>
              <p:cNvSpPr>
                <a:spLocks/>
              </p:cNvSpPr>
              <p:nvPr/>
            </p:nvSpPr>
            <p:spPr bwMode="auto">
              <a:xfrm>
                <a:off x="1489"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6" name="Freeform 510"/>
              <p:cNvSpPr>
                <a:spLocks noEditPoints="1"/>
              </p:cNvSpPr>
              <p:nvPr/>
            </p:nvSpPr>
            <p:spPr bwMode="auto">
              <a:xfrm>
                <a:off x="1485" y="119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7" name="Freeform 511"/>
              <p:cNvSpPr>
                <a:spLocks/>
              </p:cNvSpPr>
              <p:nvPr/>
            </p:nvSpPr>
            <p:spPr bwMode="auto">
              <a:xfrm>
                <a:off x="1534" y="122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8" name="Freeform 512"/>
              <p:cNvSpPr>
                <a:spLocks noEditPoints="1"/>
              </p:cNvSpPr>
              <p:nvPr/>
            </p:nvSpPr>
            <p:spPr bwMode="auto">
              <a:xfrm>
                <a:off x="1529" y="122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9" name="Freeform 513"/>
              <p:cNvSpPr>
                <a:spLocks/>
              </p:cNvSpPr>
              <p:nvPr/>
            </p:nvSpPr>
            <p:spPr bwMode="auto">
              <a:xfrm>
                <a:off x="1602"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0" name="Freeform 514"/>
              <p:cNvSpPr>
                <a:spLocks noEditPoints="1"/>
              </p:cNvSpPr>
              <p:nvPr/>
            </p:nvSpPr>
            <p:spPr bwMode="auto">
              <a:xfrm>
                <a:off x="1597"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1" name="Freeform 515"/>
              <p:cNvSpPr>
                <a:spLocks/>
              </p:cNvSpPr>
              <p:nvPr/>
            </p:nvSpPr>
            <p:spPr bwMode="auto">
              <a:xfrm>
                <a:off x="1557"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2" name="Freeform 516"/>
              <p:cNvSpPr>
                <a:spLocks noEditPoints="1"/>
              </p:cNvSpPr>
              <p:nvPr/>
            </p:nvSpPr>
            <p:spPr bwMode="auto">
              <a:xfrm>
                <a:off x="1552" y="1271"/>
                <a:ext cx="116"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3" name="Freeform 517"/>
              <p:cNvSpPr>
                <a:spLocks/>
              </p:cNvSpPr>
              <p:nvPr/>
            </p:nvSpPr>
            <p:spPr bwMode="auto">
              <a:xfrm>
                <a:off x="1594" y="133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4" name="Freeform 518"/>
              <p:cNvSpPr>
                <a:spLocks noEditPoints="1"/>
              </p:cNvSpPr>
              <p:nvPr/>
            </p:nvSpPr>
            <p:spPr bwMode="auto">
              <a:xfrm>
                <a:off x="1589" y="132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5" name="Freeform 519"/>
              <p:cNvSpPr>
                <a:spLocks/>
              </p:cNvSpPr>
              <p:nvPr/>
            </p:nvSpPr>
            <p:spPr bwMode="auto">
              <a:xfrm>
                <a:off x="167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6" name="Freeform 520"/>
              <p:cNvSpPr>
                <a:spLocks noEditPoints="1"/>
              </p:cNvSpPr>
              <p:nvPr/>
            </p:nvSpPr>
            <p:spPr bwMode="auto">
              <a:xfrm>
                <a:off x="167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7" name="Freeform 521"/>
              <p:cNvSpPr>
                <a:spLocks/>
              </p:cNvSpPr>
              <p:nvPr/>
            </p:nvSpPr>
            <p:spPr bwMode="auto">
              <a:xfrm>
                <a:off x="1729" y="1296"/>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8" name="Freeform 522"/>
              <p:cNvSpPr>
                <a:spLocks noEditPoints="1"/>
              </p:cNvSpPr>
              <p:nvPr/>
            </p:nvSpPr>
            <p:spPr bwMode="auto">
              <a:xfrm>
                <a:off x="1724" y="1291"/>
                <a:ext cx="116"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9" name="Freeform 523"/>
              <p:cNvSpPr>
                <a:spLocks/>
              </p:cNvSpPr>
              <p:nvPr/>
            </p:nvSpPr>
            <p:spPr bwMode="auto">
              <a:xfrm>
                <a:off x="2125" y="153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0" name="Freeform 524"/>
              <p:cNvSpPr>
                <a:spLocks noEditPoints="1"/>
              </p:cNvSpPr>
              <p:nvPr/>
            </p:nvSpPr>
            <p:spPr bwMode="auto">
              <a:xfrm>
                <a:off x="2120" y="153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1" name="Freeform 525"/>
              <p:cNvSpPr>
                <a:spLocks/>
              </p:cNvSpPr>
              <p:nvPr/>
            </p:nvSpPr>
            <p:spPr bwMode="auto">
              <a:xfrm>
                <a:off x="1699" y="110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2" name="Freeform 526"/>
              <p:cNvSpPr>
                <a:spLocks noEditPoints="1"/>
              </p:cNvSpPr>
              <p:nvPr/>
            </p:nvSpPr>
            <p:spPr bwMode="auto">
              <a:xfrm>
                <a:off x="1694" y="110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3" name="Freeform 527"/>
              <p:cNvSpPr>
                <a:spLocks/>
              </p:cNvSpPr>
              <p:nvPr/>
            </p:nvSpPr>
            <p:spPr bwMode="auto">
              <a:xfrm>
                <a:off x="1751"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4" name="Freeform 528"/>
              <p:cNvSpPr>
                <a:spLocks noEditPoints="1"/>
              </p:cNvSpPr>
              <p:nvPr/>
            </p:nvSpPr>
            <p:spPr bwMode="auto">
              <a:xfrm>
                <a:off x="1746" y="13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5" name="Freeform 529"/>
              <p:cNvSpPr>
                <a:spLocks/>
              </p:cNvSpPr>
              <p:nvPr/>
            </p:nvSpPr>
            <p:spPr bwMode="auto">
              <a:xfrm>
                <a:off x="1579"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6" name="Freeform 530"/>
              <p:cNvSpPr>
                <a:spLocks noEditPoints="1"/>
              </p:cNvSpPr>
              <p:nvPr/>
            </p:nvSpPr>
            <p:spPr bwMode="auto">
              <a:xfrm>
                <a:off x="1574"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7" name="Freeform 531"/>
              <p:cNvSpPr>
                <a:spLocks/>
              </p:cNvSpPr>
              <p:nvPr/>
            </p:nvSpPr>
            <p:spPr bwMode="auto">
              <a:xfrm>
                <a:off x="1266" y="920"/>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8" name="Freeform 532"/>
              <p:cNvSpPr>
                <a:spLocks noEditPoints="1"/>
              </p:cNvSpPr>
              <p:nvPr/>
            </p:nvSpPr>
            <p:spPr bwMode="auto">
              <a:xfrm>
                <a:off x="1261" y="915"/>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9" name="Freeform 533"/>
              <p:cNvSpPr>
                <a:spLocks/>
              </p:cNvSpPr>
              <p:nvPr/>
            </p:nvSpPr>
            <p:spPr bwMode="auto">
              <a:xfrm>
                <a:off x="1295"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0" name="Freeform 534"/>
              <p:cNvSpPr>
                <a:spLocks noEditPoints="1"/>
              </p:cNvSpPr>
              <p:nvPr/>
            </p:nvSpPr>
            <p:spPr bwMode="auto">
              <a:xfrm>
                <a:off x="1290" y="111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1" name="Freeform 535"/>
              <p:cNvSpPr>
                <a:spLocks/>
              </p:cNvSpPr>
              <p:nvPr/>
            </p:nvSpPr>
            <p:spPr bwMode="auto">
              <a:xfrm>
                <a:off x="1325"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2" name="Freeform 536"/>
              <p:cNvSpPr>
                <a:spLocks noEditPoints="1"/>
              </p:cNvSpPr>
              <p:nvPr/>
            </p:nvSpPr>
            <p:spPr bwMode="auto">
              <a:xfrm>
                <a:off x="1320"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3" name="Freeform 537"/>
              <p:cNvSpPr>
                <a:spLocks/>
              </p:cNvSpPr>
              <p:nvPr/>
            </p:nvSpPr>
            <p:spPr bwMode="auto">
              <a:xfrm>
                <a:off x="1347" y="9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4" name="Freeform 538"/>
              <p:cNvSpPr>
                <a:spLocks noEditPoints="1"/>
              </p:cNvSpPr>
              <p:nvPr/>
            </p:nvSpPr>
            <p:spPr bwMode="auto">
              <a:xfrm>
                <a:off x="1342" y="973"/>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5" name="Freeform 539"/>
              <p:cNvSpPr>
                <a:spLocks/>
              </p:cNvSpPr>
              <p:nvPr/>
            </p:nvSpPr>
            <p:spPr bwMode="auto">
              <a:xfrm>
                <a:off x="1310" y="10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6" name="Freeform 540"/>
              <p:cNvSpPr>
                <a:spLocks noEditPoints="1"/>
              </p:cNvSpPr>
              <p:nvPr/>
            </p:nvSpPr>
            <p:spPr bwMode="auto">
              <a:xfrm>
                <a:off x="1305" y="103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7" name="Freeform 541"/>
              <p:cNvSpPr>
                <a:spLocks/>
              </p:cNvSpPr>
              <p:nvPr/>
            </p:nvSpPr>
            <p:spPr bwMode="auto">
              <a:xfrm>
                <a:off x="1280" y="100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8" name="Freeform 542"/>
              <p:cNvSpPr>
                <a:spLocks noEditPoints="1"/>
              </p:cNvSpPr>
              <p:nvPr/>
            </p:nvSpPr>
            <p:spPr bwMode="auto">
              <a:xfrm>
                <a:off x="1276" y="100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9" name="Freeform 543"/>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0" name="Freeform 544"/>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1" name="Freeform 545"/>
              <p:cNvSpPr>
                <a:spLocks/>
              </p:cNvSpPr>
              <p:nvPr/>
            </p:nvSpPr>
            <p:spPr bwMode="auto">
              <a:xfrm>
                <a:off x="1542" y="1212"/>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2" name="Freeform 546"/>
              <p:cNvSpPr>
                <a:spLocks noEditPoints="1"/>
              </p:cNvSpPr>
              <p:nvPr/>
            </p:nvSpPr>
            <p:spPr bwMode="auto">
              <a:xfrm>
                <a:off x="1537"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3" name="Freeform 547"/>
              <p:cNvSpPr>
                <a:spLocks/>
              </p:cNvSpPr>
              <p:nvPr/>
            </p:nvSpPr>
            <p:spPr bwMode="auto">
              <a:xfrm>
                <a:off x="1721" y="141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4" name="Freeform 548"/>
              <p:cNvSpPr>
                <a:spLocks noEditPoints="1"/>
              </p:cNvSpPr>
              <p:nvPr/>
            </p:nvSpPr>
            <p:spPr bwMode="auto">
              <a:xfrm>
                <a:off x="1716" y="141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5" name="Freeform 549"/>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6" name="Freeform 550"/>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7" name="Freeform 551"/>
              <p:cNvSpPr>
                <a:spLocks/>
              </p:cNvSpPr>
              <p:nvPr/>
            </p:nvSpPr>
            <p:spPr bwMode="auto">
              <a:xfrm>
                <a:off x="1497"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8" name="Freeform 552"/>
              <p:cNvSpPr>
                <a:spLocks noEditPoints="1"/>
              </p:cNvSpPr>
              <p:nvPr/>
            </p:nvSpPr>
            <p:spPr bwMode="auto">
              <a:xfrm>
                <a:off x="1492"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9" name="Freeform 553"/>
              <p:cNvSpPr>
                <a:spLocks/>
              </p:cNvSpPr>
              <p:nvPr/>
            </p:nvSpPr>
            <p:spPr bwMode="auto">
              <a:xfrm>
                <a:off x="1953" y="135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0" name="Freeform 554"/>
              <p:cNvSpPr>
                <a:spLocks noEditPoints="1"/>
              </p:cNvSpPr>
              <p:nvPr/>
            </p:nvSpPr>
            <p:spPr bwMode="auto">
              <a:xfrm>
                <a:off x="1948" y="135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1" name="Freeform 555"/>
              <p:cNvSpPr>
                <a:spLocks/>
              </p:cNvSpPr>
              <p:nvPr/>
            </p:nvSpPr>
            <p:spPr bwMode="auto">
              <a:xfrm>
                <a:off x="1729" y="150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2" name="Freeform 556"/>
              <p:cNvSpPr>
                <a:spLocks noEditPoints="1"/>
              </p:cNvSpPr>
              <p:nvPr/>
            </p:nvSpPr>
            <p:spPr bwMode="auto">
              <a:xfrm>
                <a:off x="1724" y="149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3" name="Freeform 557"/>
              <p:cNvSpPr>
                <a:spLocks/>
              </p:cNvSpPr>
              <p:nvPr/>
            </p:nvSpPr>
            <p:spPr bwMode="auto">
              <a:xfrm>
                <a:off x="1654" y="11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4" name="Freeform 558"/>
              <p:cNvSpPr>
                <a:spLocks noEditPoints="1"/>
              </p:cNvSpPr>
              <p:nvPr/>
            </p:nvSpPr>
            <p:spPr bwMode="auto">
              <a:xfrm>
                <a:off x="1649" y="116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5" name="Freeform 559"/>
              <p:cNvSpPr>
                <a:spLocks/>
              </p:cNvSpPr>
              <p:nvPr/>
            </p:nvSpPr>
            <p:spPr bwMode="auto">
              <a:xfrm>
                <a:off x="1617" y="126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6" name="Freeform 560"/>
              <p:cNvSpPr>
                <a:spLocks noEditPoints="1"/>
              </p:cNvSpPr>
              <p:nvPr/>
            </p:nvSpPr>
            <p:spPr bwMode="auto">
              <a:xfrm>
                <a:off x="1612"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7" name="Freeform 561"/>
              <p:cNvSpPr>
                <a:spLocks/>
              </p:cNvSpPr>
              <p:nvPr/>
            </p:nvSpPr>
            <p:spPr bwMode="auto">
              <a:xfrm>
                <a:off x="1669"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8" name="Freeform 562"/>
              <p:cNvSpPr>
                <a:spLocks noEditPoints="1"/>
              </p:cNvSpPr>
              <p:nvPr/>
            </p:nvSpPr>
            <p:spPr bwMode="auto">
              <a:xfrm>
                <a:off x="1664"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9" name="Freeform 563"/>
              <p:cNvSpPr>
                <a:spLocks/>
              </p:cNvSpPr>
              <p:nvPr/>
            </p:nvSpPr>
            <p:spPr bwMode="auto">
              <a:xfrm>
                <a:off x="2865" y="187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0" name="Freeform 564"/>
              <p:cNvSpPr>
                <a:spLocks noEditPoints="1"/>
              </p:cNvSpPr>
              <p:nvPr/>
            </p:nvSpPr>
            <p:spPr bwMode="auto">
              <a:xfrm>
                <a:off x="2860" y="186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1" name="Freeform 565"/>
              <p:cNvSpPr>
                <a:spLocks/>
              </p:cNvSpPr>
              <p:nvPr/>
            </p:nvSpPr>
            <p:spPr bwMode="auto">
              <a:xfrm>
                <a:off x="3380" y="25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2" name="Freeform 566"/>
              <p:cNvSpPr>
                <a:spLocks noEditPoints="1"/>
              </p:cNvSpPr>
              <p:nvPr/>
            </p:nvSpPr>
            <p:spPr bwMode="auto">
              <a:xfrm>
                <a:off x="3375" y="256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3" name="Freeform 567"/>
              <p:cNvSpPr>
                <a:spLocks/>
              </p:cNvSpPr>
              <p:nvPr/>
            </p:nvSpPr>
            <p:spPr bwMode="auto">
              <a:xfrm>
                <a:off x="1579" y="97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4" name="Freeform 568"/>
              <p:cNvSpPr>
                <a:spLocks noEditPoints="1"/>
              </p:cNvSpPr>
              <p:nvPr/>
            </p:nvSpPr>
            <p:spPr bwMode="auto">
              <a:xfrm>
                <a:off x="1574" y="9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5" name="Freeform 569"/>
              <p:cNvSpPr>
                <a:spLocks/>
              </p:cNvSpPr>
              <p:nvPr/>
            </p:nvSpPr>
            <p:spPr bwMode="auto">
              <a:xfrm>
                <a:off x="1430" y="109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6" name="Freeform 570"/>
              <p:cNvSpPr>
                <a:spLocks noEditPoints="1"/>
              </p:cNvSpPr>
              <p:nvPr/>
            </p:nvSpPr>
            <p:spPr bwMode="auto">
              <a:xfrm>
                <a:off x="1425" y="108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7" name="Freeform 571"/>
              <p:cNvSpPr>
                <a:spLocks/>
              </p:cNvSpPr>
              <p:nvPr/>
            </p:nvSpPr>
            <p:spPr bwMode="auto">
              <a:xfrm>
                <a:off x="1385" y="1384"/>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8" name="Freeform 572"/>
              <p:cNvSpPr>
                <a:spLocks noEditPoints="1"/>
              </p:cNvSpPr>
              <p:nvPr/>
            </p:nvSpPr>
            <p:spPr bwMode="auto">
              <a:xfrm>
                <a:off x="1380"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9" name="Freeform 573"/>
              <p:cNvSpPr>
                <a:spLocks/>
              </p:cNvSpPr>
              <p:nvPr/>
            </p:nvSpPr>
            <p:spPr bwMode="auto">
              <a:xfrm>
                <a:off x="1564"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0" name="Freeform 574"/>
              <p:cNvSpPr>
                <a:spLocks noEditPoints="1"/>
              </p:cNvSpPr>
              <p:nvPr/>
            </p:nvSpPr>
            <p:spPr bwMode="auto">
              <a:xfrm>
                <a:off x="1559" y="112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1" name="Freeform 575"/>
              <p:cNvSpPr>
                <a:spLocks/>
              </p:cNvSpPr>
              <p:nvPr/>
            </p:nvSpPr>
            <p:spPr bwMode="auto">
              <a:xfrm>
                <a:off x="2925" y="293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2" name="Freeform 576"/>
              <p:cNvSpPr>
                <a:spLocks noEditPoints="1"/>
              </p:cNvSpPr>
              <p:nvPr/>
            </p:nvSpPr>
            <p:spPr bwMode="auto">
              <a:xfrm>
                <a:off x="2920" y="2935"/>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3" name="Freeform 577"/>
              <p:cNvSpPr>
                <a:spLocks/>
              </p:cNvSpPr>
              <p:nvPr/>
            </p:nvSpPr>
            <p:spPr bwMode="auto">
              <a:xfrm>
                <a:off x="1467" y="11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4" name="Freeform 578"/>
              <p:cNvSpPr>
                <a:spLocks noEditPoints="1"/>
              </p:cNvSpPr>
              <p:nvPr/>
            </p:nvSpPr>
            <p:spPr bwMode="auto">
              <a:xfrm>
                <a:off x="1462" y="111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5" name="Freeform 579"/>
              <p:cNvSpPr>
                <a:spLocks/>
              </p:cNvSpPr>
              <p:nvPr/>
            </p:nvSpPr>
            <p:spPr bwMode="auto">
              <a:xfrm>
                <a:off x="1467"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6" name="Freeform 580"/>
              <p:cNvSpPr>
                <a:spLocks noEditPoints="1"/>
              </p:cNvSpPr>
              <p:nvPr/>
            </p:nvSpPr>
            <p:spPr bwMode="auto">
              <a:xfrm>
                <a:off x="1462"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7" name="Freeform 581"/>
              <p:cNvSpPr>
                <a:spLocks/>
              </p:cNvSpPr>
              <p:nvPr/>
            </p:nvSpPr>
            <p:spPr bwMode="auto">
              <a:xfrm>
                <a:off x="1701" y="11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8" name="Freeform 582"/>
              <p:cNvSpPr>
                <a:spLocks noEditPoints="1"/>
              </p:cNvSpPr>
              <p:nvPr/>
            </p:nvSpPr>
            <p:spPr bwMode="auto">
              <a:xfrm>
                <a:off x="1696" y="1184"/>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9" name="Freeform 583"/>
              <p:cNvSpPr>
                <a:spLocks/>
              </p:cNvSpPr>
              <p:nvPr/>
            </p:nvSpPr>
            <p:spPr bwMode="auto">
              <a:xfrm>
                <a:off x="1654"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0" name="Freeform 584"/>
              <p:cNvSpPr>
                <a:spLocks noEditPoints="1"/>
              </p:cNvSpPr>
              <p:nvPr/>
            </p:nvSpPr>
            <p:spPr bwMode="auto">
              <a:xfrm>
                <a:off x="164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1" name="Freeform 585"/>
              <p:cNvSpPr>
                <a:spLocks/>
              </p:cNvSpPr>
              <p:nvPr/>
            </p:nvSpPr>
            <p:spPr bwMode="auto">
              <a:xfrm>
                <a:off x="171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2" name="Freeform 586"/>
              <p:cNvSpPr>
                <a:spLocks noEditPoints="1"/>
              </p:cNvSpPr>
              <p:nvPr/>
            </p:nvSpPr>
            <p:spPr bwMode="auto">
              <a:xfrm>
                <a:off x="1712" y="115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3" name="Freeform 587"/>
              <p:cNvSpPr>
                <a:spLocks/>
              </p:cNvSpPr>
              <p:nvPr/>
            </p:nvSpPr>
            <p:spPr bwMode="auto">
              <a:xfrm>
                <a:off x="1728" y="119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4" name="Freeform 588"/>
              <p:cNvSpPr>
                <a:spLocks noEditPoints="1"/>
              </p:cNvSpPr>
              <p:nvPr/>
            </p:nvSpPr>
            <p:spPr bwMode="auto">
              <a:xfrm>
                <a:off x="1723" y="118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5" name="Freeform 589"/>
              <p:cNvSpPr>
                <a:spLocks/>
              </p:cNvSpPr>
              <p:nvPr/>
            </p:nvSpPr>
            <p:spPr bwMode="auto">
              <a:xfrm>
                <a:off x="1415" y="77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6" name="Freeform 590"/>
              <p:cNvSpPr>
                <a:spLocks noEditPoints="1"/>
              </p:cNvSpPr>
              <p:nvPr/>
            </p:nvSpPr>
            <p:spPr bwMode="auto">
              <a:xfrm>
                <a:off x="1411" y="77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7" name="Freeform 591"/>
              <p:cNvSpPr>
                <a:spLocks/>
              </p:cNvSpPr>
              <p:nvPr/>
            </p:nvSpPr>
            <p:spPr bwMode="auto">
              <a:xfrm>
                <a:off x="1508"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8" name="Freeform 592"/>
              <p:cNvSpPr>
                <a:spLocks noEditPoints="1"/>
              </p:cNvSpPr>
              <p:nvPr/>
            </p:nvSpPr>
            <p:spPr bwMode="auto">
              <a:xfrm>
                <a:off x="1503" y="127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9" name="Freeform 593"/>
              <p:cNvSpPr>
                <a:spLocks/>
              </p:cNvSpPr>
              <p:nvPr/>
            </p:nvSpPr>
            <p:spPr bwMode="auto">
              <a:xfrm>
                <a:off x="1505" y="119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0" name="Freeform 594"/>
              <p:cNvSpPr>
                <a:spLocks noEditPoints="1"/>
              </p:cNvSpPr>
              <p:nvPr/>
            </p:nvSpPr>
            <p:spPr bwMode="auto">
              <a:xfrm>
                <a:off x="1500" y="119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1" name="Freeform 595"/>
              <p:cNvSpPr>
                <a:spLocks/>
              </p:cNvSpPr>
              <p:nvPr/>
            </p:nvSpPr>
            <p:spPr bwMode="auto">
              <a:xfrm>
                <a:off x="1676" y="11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2" name="Freeform 596"/>
              <p:cNvSpPr>
                <a:spLocks noEditPoints="1"/>
              </p:cNvSpPr>
              <p:nvPr/>
            </p:nvSpPr>
            <p:spPr bwMode="auto">
              <a:xfrm>
                <a:off x="1671" y="118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3" name="Freeform 597"/>
              <p:cNvSpPr>
                <a:spLocks/>
              </p:cNvSpPr>
              <p:nvPr/>
            </p:nvSpPr>
            <p:spPr bwMode="auto">
              <a:xfrm>
                <a:off x="175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4" name="Freeform 598"/>
              <p:cNvSpPr>
                <a:spLocks noEditPoints="1"/>
              </p:cNvSpPr>
              <p:nvPr/>
            </p:nvSpPr>
            <p:spPr bwMode="auto">
              <a:xfrm>
                <a:off x="175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5" name="Freeform 599"/>
              <p:cNvSpPr>
                <a:spLocks/>
              </p:cNvSpPr>
              <p:nvPr/>
            </p:nvSpPr>
            <p:spPr bwMode="auto">
              <a:xfrm>
                <a:off x="1534"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6" name="Freeform 600"/>
              <p:cNvSpPr>
                <a:spLocks noEditPoints="1"/>
              </p:cNvSpPr>
              <p:nvPr/>
            </p:nvSpPr>
            <p:spPr bwMode="auto">
              <a:xfrm>
                <a:off x="1529" y="119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7" name="Freeform 601"/>
              <p:cNvSpPr>
                <a:spLocks/>
              </p:cNvSpPr>
              <p:nvPr/>
            </p:nvSpPr>
            <p:spPr bwMode="auto">
              <a:xfrm>
                <a:off x="1603" y="129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8" name="Freeform 602"/>
              <p:cNvSpPr>
                <a:spLocks noEditPoints="1"/>
              </p:cNvSpPr>
              <p:nvPr/>
            </p:nvSpPr>
            <p:spPr bwMode="auto">
              <a:xfrm>
                <a:off x="1598" y="129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9" name="Freeform 603"/>
              <p:cNvSpPr>
                <a:spLocks/>
              </p:cNvSpPr>
              <p:nvPr/>
            </p:nvSpPr>
            <p:spPr bwMode="auto">
              <a:xfrm>
                <a:off x="1603" y="14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0" name="Freeform 604"/>
              <p:cNvSpPr>
                <a:spLocks noEditPoints="1"/>
              </p:cNvSpPr>
              <p:nvPr/>
            </p:nvSpPr>
            <p:spPr bwMode="auto">
              <a:xfrm>
                <a:off x="1598" y="14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1" name="Freeform 605"/>
              <p:cNvSpPr>
                <a:spLocks/>
              </p:cNvSpPr>
              <p:nvPr/>
            </p:nvSpPr>
            <p:spPr bwMode="auto">
              <a:xfrm>
                <a:off x="2922" y="21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2" name="Freeform 606"/>
              <p:cNvSpPr>
                <a:spLocks noEditPoints="1"/>
              </p:cNvSpPr>
              <p:nvPr/>
            </p:nvSpPr>
            <p:spPr bwMode="auto">
              <a:xfrm>
                <a:off x="2917" y="2164"/>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3" name="Freeform 607"/>
              <p:cNvSpPr>
                <a:spLocks/>
              </p:cNvSpPr>
              <p:nvPr/>
            </p:nvSpPr>
            <p:spPr bwMode="auto">
              <a:xfrm>
                <a:off x="1635" y="1311"/>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1" name="Group 809"/>
            <p:cNvGrpSpPr>
              <a:grpSpLocks/>
            </p:cNvGrpSpPr>
            <p:nvPr/>
          </p:nvGrpSpPr>
          <p:grpSpPr bwMode="auto">
            <a:xfrm>
              <a:off x="2001838" y="1397000"/>
              <a:ext cx="2663825" cy="2144713"/>
              <a:chOff x="1261" y="880"/>
              <a:chExt cx="1678" cy="1351"/>
            </a:xfrm>
          </p:grpSpPr>
          <p:sp>
            <p:nvSpPr>
              <p:cNvPr id="2014" name="Freeform 609"/>
              <p:cNvSpPr>
                <a:spLocks noEditPoints="1"/>
              </p:cNvSpPr>
              <p:nvPr/>
            </p:nvSpPr>
            <p:spPr bwMode="auto">
              <a:xfrm>
                <a:off x="1629" y="130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5" name="Freeform 610"/>
              <p:cNvSpPr>
                <a:spLocks/>
              </p:cNvSpPr>
              <p:nvPr/>
            </p:nvSpPr>
            <p:spPr bwMode="auto">
              <a:xfrm>
                <a:off x="1632"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6" name="Freeform 611"/>
              <p:cNvSpPr>
                <a:spLocks noEditPoints="1"/>
              </p:cNvSpPr>
              <p:nvPr/>
            </p:nvSpPr>
            <p:spPr bwMode="auto">
              <a:xfrm>
                <a:off x="1627" y="109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7" name="Freeform 612"/>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8" name="Freeform 613"/>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9" name="Freeform 614"/>
              <p:cNvSpPr>
                <a:spLocks/>
              </p:cNvSpPr>
              <p:nvPr/>
            </p:nvSpPr>
            <p:spPr bwMode="auto">
              <a:xfrm>
                <a:off x="1519" y="111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0" name="Freeform 615"/>
              <p:cNvSpPr>
                <a:spLocks noEditPoints="1"/>
              </p:cNvSpPr>
              <p:nvPr/>
            </p:nvSpPr>
            <p:spPr bwMode="auto">
              <a:xfrm>
                <a:off x="1514" y="111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1" name="Freeform 616"/>
              <p:cNvSpPr>
                <a:spLocks/>
              </p:cNvSpPr>
              <p:nvPr/>
            </p:nvSpPr>
            <p:spPr bwMode="auto">
              <a:xfrm>
                <a:off x="1489" y="116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2" name="Freeform 617"/>
              <p:cNvSpPr>
                <a:spLocks noEditPoints="1"/>
              </p:cNvSpPr>
              <p:nvPr/>
            </p:nvSpPr>
            <p:spPr bwMode="auto">
              <a:xfrm>
                <a:off x="1485" y="116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3" name="Freeform 618"/>
              <p:cNvSpPr>
                <a:spLocks/>
              </p:cNvSpPr>
              <p:nvPr/>
            </p:nvSpPr>
            <p:spPr bwMode="auto">
              <a:xfrm>
                <a:off x="1587" y="108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4" name="Freeform 619"/>
              <p:cNvSpPr>
                <a:spLocks noEditPoints="1"/>
              </p:cNvSpPr>
              <p:nvPr/>
            </p:nvSpPr>
            <p:spPr bwMode="auto">
              <a:xfrm>
                <a:off x="1582" y="108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5" name="Freeform 620"/>
              <p:cNvSpPr>
                <a:spLocks/>
              </p:cNvSpPr>
              <p:nvPr/>
            </p:nvSpPr>
            <p:spPr bwMode="auto">
              <a:xfrm>
                <a:off x="177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6" name="Freeform 621"/>
              <p:cNvSpPr>
                <a:spLocks noEditPoints="1"/>
              </p:cNvSpPr>
              <p:nvPr/>
            </p:nvSpPr>
            <p:spPr bwMode="auto">
              <a:xfrm>
                <a:off x="1769" y="143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7" name="Freeform 622"/>
              <p:cNvSpPr>
                <a:spLocks/>
              </p:cNvSpPr>
              <p:nvPr/>
            </p:nvSpPr>
            <p:spPr bwMode="auto">
              <a:xfrm>
                <a:off x="2118" y="162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8" name="Freeform 623"/>
              <p:cNvSpPr>
                <a:spLocks noEditPoints="1"/>
              </p:cNvSpPr>
              <p:nvPr/>
            </p:nvSpPr>
            <p:spPr bwMode="auto">
              <a:xfrm>
                <a:off x="2113" y="161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9" name="Freeform 624"/>
              <p:cNvSpPr>
                <a:spLocks/>
              </p:cNvSpPr>
              <p:nvPr/>
            </p:nvSpPr>
            <p:spPr bwMode="auto">
              <a:xfrm>
                <a:off x="1706" y="135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0" name="Freeform 625"/>
              <p:cNvSpPr>
                <a:spLocks noEditPoints="1"/>
              </p:cNvSpPr>
              <p:nvPr/>
            </p:nvSpPr>
            <p:spPr bwMode="auto">
              <a:xfrm>
                <a:off x="1701" y="135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1" name="Freeform 626"/>
              <p:cNvSpPr>
                <a:spLocks/>
              </p:cNvSpPr>
              <p:nvPr/>
            </p:nvSpPr>
            <p:spPr bwMode="auto">
              <a:xfrm>
                <a:off x="2446" y="184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2" name="Freeform 627"/>
              <p:cNvSpPr>
                <a:spLocks noEditPoints="1"/>
              </p:cNvSpPr>
              <p:nvPr/>
            </p:nvSpPr>
            <p:spPr bwMode="auto">
              <a:xfrm>
                <a:off x="2442" y="184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3" name="Freeform 628"/>
              <p:cNvSpPr>
                <a:spLocks/>
              </p:cNvSpPr>
              <p:nvPr/>
            </p:nvSpPr>
            <p:spPr bwMode="auto">
              <a:xfrm>
                <a:off x="2401"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4" name="Freeform 629"/>
              <p:cNvSpPr>
                <a:spLocks noEditPoints="1"/>
              </p:cNvSpPr>
              <p:nvPr/>
            </p:nvSpPr>
            <p:spPr bwMode="auto">
              <a:xfrm>
                <a:off x="2396" y="17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5" name="Freeform 630"/>
              <p:cNvSpPr>
                <a:spLocks/>
              </p:cNvSpPr>
              <p:nvPr/>
            </p:nvSpPr>
            <p:spPr bwMode="auto">
              <a:xfrm>
                <a:off x="1938"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6" name="Freeform 631"/>
              <p:cNvSpPr>
                <a:spLocks noEditPoints="1"/>
              </p:cNvSpPr>
              <p:nvPr/>
            </p:nvSpPr>
            <p:spPr bwMode="auto">
              <a:xfrm>
                <a:off x="1933" y="123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7" name="Freeform 632"/>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8" name="Freeform 633"/>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9" name="Freeform 634"/>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0" name="Freeform 635"/>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1" name="Freeform 636"/>
              <p:cNvSpPr>
                <a:spLocks/>
              </p:cNvSpPr>
              <p:nvPr/>
            </p:nvSpPr>
            <p:spPr bwMode="auto">
              <a:xfrm>
                <a:off x="1995" y="153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2" name="Freeform 637"/>
              <p:cNvSpPr>
                <a:spLocks noEditPoints="1"/>
              </p:cNvSpPr>
              <p:nvPr/>
            </p:nvSpPr>
            <p:spPr bwMode="auto">
              <a:xfrm>
                <a:off x="1990" y="1534"/>
                <a:ext cx="116"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3" name="Freeform 638"/>
              <p:cNvSpPr>
                <a:spLocks/>
              </p:cNvSpPr>
              <p:nvPr/>
            </p:nvSpPr>
            <p:spPr bwMode="auto">
              <a:xfrm>
                <a:off x="1752"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4" name="Freeform 639"/>
              <p:cNvSpPr>
                <a:spLocks noEditPoints="1"/>
              </p:cNvSpPr>
              <p:nvPr/>
            </p:nvSpPr>
            <p:spPr bwMode="auto">
              <a:xfrm>
                <a:off x="1747" y="12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5" name="Freeform 640"/>
              <p:cNvSpPr>
                <a:spLocks/>
              </p:cNvSpPr>
              <p:nvPr/>
            </p:nvSpPr>
            <p:spPr bwMode="auto">
              <a:xfrm>
                <a:off x="2118" y="161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6" name="Freeform 641"/>
              <p:cNvSpPr>
                <a:spLocks noEditPoints="1"/>
              </p:cNvSpPr>
              <p:nvPr/>
            </p:nvSpPr>
            <p:spPr bwMode="auto">
              <a:xfrm>
                <a:off x="2113" y="16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7" name="Freeform 642"/>
              <p:cNvSpPr>
                <a:spLocks/>
              </p:cNvSpPr>
              <p:nvPr/>
            </p:nvSpPr>
            <p:spPr bwMode="auto">
              <a:xfrm>
                <a:off x="1968" y="151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8" name="Freeform 643"/>
              <p:cNvSpPr>
                <a:spLocks noEditPoints="1"/>
              </p:cNvSpPr>
              <p:nvPr/>
            </p:nvSpPr>
            <p:spPr bwMode="auto">
              <a:xfrm>
                <a:off x="1963" y="150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9" name="Freeform 644"/>
              <p:cNvSpPr>
                <a:spLocks/>
              </p:cNvSpPr>
              <p:nvPr/>
            </p:nvSpPr>
            <p:spPr bwMode="auto">
              <a:xfrm>
                <a:off x="1855" y="13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0" name="Freeform 645"/>
              <p:cNvSpPr>
                <a:spLocks noEditPoints="1"/>
              </p:cNvSpPr>
              <p:nvPr/>
            </p:nvSpPr>
            <p:spPr bwMode="auto">
              <a:xfrm>
                <a:off x="1851" y="134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1" name="Freeform 646"/>
              <p:cNvSpPr>
                <a:spLocks/>
              </p:cNvSpPr>
              <p:nvPr/>
            </p:nvSpPr>
            <p:spPr bwMode="auto">
              <a:xfrm>
                <a:off x="1774" y="127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2" name="Freeform 647"/>
              <p:cNvSpPr>
                <a:spLocks noEditPoints="1"/>
              </p:cNvSpPr>
              <p:nvPr/>
            </p:nvSpPr>
            <p:spPr bwMode="auto">
              <a:xfrm>
                <a:off x="176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3" name="Freeform 648"/>
              <p:cNvSpPr>
                <a:spLocks/>
              </p:cNvSpPr>
              <p:nvPr/>
            </p:nvSpPr>
            <p:spPr bwMode="auto">
              <a:xfrm>
                <a:off x="1893" y="13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4" name="Freeform 649"/>
              <p:cNvSpPr>
                <a:spLocks noEditPoints="1"/>
              </p:cNvSpPr>
              <p:nvPr/>
            </p:nvSpPr>
            <p:spPr bwMode="auto">
              <a:xfrm>
                <a:off x="1888"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5" name="Freeform 650"/>
              <p:cNvSpPr>
                <a:spLocks/>
              </p:cNvSpPr>
              <p:nvPr/>
            </p:nvSpPr>
            <p:spPr bwMode="auto">
              <a:xfrm>
                <a:off x="1593"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6" name="Freeform 651"/>
              <p:cNvSpPr>
                <a:spLocks noEditPoints="1"/>
              </p:cNvSpPr>
              <p:nvPr/>
            </p:nvSpPr>
            <p:spPr bwMode="auto">
              <a:xfrm>
                <a:off x="1588" y="112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7" name="Freeform 652"/>
              <p:cNvSpPr>
                <a:spLocks/>
              </p:cNvSpPr>
              <p:nvPr/>
            </p:nvSpPr>
            <p:spPr bwMode="auto">
              <a:xfrm>
                <a:off x="1729" y="134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8" name="Freeform 653"/>
              <p:cNvSpPr>
                <a:spLocks noEditPoints="1"/>
              </p:cNvSpPr>
              <p:nvPr/>
            </p:nvSpPr>
            <p:spPr bwMode="auto">
              <a:xfrm>
                <a:off x="1724" y="133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9" name="Freeform 654"/>
              <p:cNvSpPr>
                <a:spLocks/>
              </p:cNvSpPr>
              <p:nvPr/>
            </p:nvSpPr>
            <p:spPr bwMode="auto">
              <a:xfrm>
                <a:off x="1946" y="1571"/>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0" name="Freeform 655"/>
              <p:cNvSpPr>
                <a:spLocks noEditPoints="1"/>
              </p:cNvSpPr>
              <p:nvPr/>
            </p:nvSpPr>
            <p:spPr bwMode="auto">
              <a:xfrm>
                <a:off x="1941" y="156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1" name="Freeform 656"/>
              <p:cNvSpPr>
                <a:spLocks/>
              </p:cNvSpPr>
              <p:nvPr/>
            </p:nvSpPr>
            <p:spPr bwMode="auto">
              <a:xfrm>
                <a:off x="2095" y="16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2" name="Freeform 657"/>
              <p:cNvSpPr>
                <a:spLocks noEditPoints="1"/>
              </p:cNvSpPr>
              <p:nvPr/>
            </p:nvSpPr>
            <p:spPr bwMode="auto">
              <a:xfrm>
                <a:off x="2090" y="16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3" name="Freeform 658"/>
              <p:cNvSpPr>
                <a:spLocks/>
              </p:cNvSpPr>
              <p:nvPr/>
            </p:nvSpPr>
            <p:spPr bwMode="auto">
              <a:xfrm>
                <a:off x="2297" y="17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4" name="Freeform 659"/>
              <p:cNvSpPr>
                <a:spLocks noEditPoints="1"/>
              </p:cNvSpPr>
              <p:nvPr/>
            </p:nvSpPr>
            <p:spPr bwMode="auto">
              <a:xfrm>
                <a:off x="2292" y="177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5" name="Freeform 660"/>
              <p:cNvSpPr>
                <a:spLocks/>
              </p:cNvSpPr>
              <p:nvPr/>
            </p:nvSpPr>
            <p:spPr bwMode="auto">
              <a:xfrm>
                <a:off x="2760" y="204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6" name="Freeform 661"/>
              <p:cNvSpPr>
                <a:spLocks noEditPoints="1"/>
              </p:cNvSpPr>
              <p:nvPr/>
            </p:nvSpPr>
            <p:spPr bwMode="auto">
              <a:xfrm>
                <a:off x="2755" y="204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7" name="Freeform 662"/>
              <p:cNvSpPr>
                <a:spLocks/>
              </p:cNvSpPr>
              <p:nvPr/>
            </p:nvSpPr>
            <p:spPr bwMode="auto">
              <a:xfrm>
                <a:off x="2238" y="178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8" name="Freeform 663"/>
              <p:cNvSpPr>
                <a:spLocks noEditPoints="1"/>
              </p:cNvSpPr>
              <p:nvPr/>
            </p:nvSpPr>
            <p:spPr bwMode="auto">
              <a:xfrm>
                <a:off x="2233" y="1782"/>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9" name="Freeform 664"/>
              <p:cNvSpPr>
                <a:spLocks/>
              </p:cNvSpPr>
              <p:nvPr/>
            </p:nvSpPr>
            <p:spPr bwMode="auto">
              <a:xfrm>
                <a:off x="2827" y="21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0" name="Freeform 665"/>
              <p:cNvSpPr>
                <a:spLocks noEditPoints="1"/>
              </p:cNvSpPr>
              <p:nvPr/>
            </p:nvSpPr>
            <p:spPr bwMode="auto">
              <a:xfrm>
                <a:off x="2823" y="21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1" name="Freeform 666"/>
              <p:cNvSpPr>
                <a:spLocks/>
              </p:cNvSpPr>
              <p:nvPr/>
            </p:nvSpPr>
            <p:spPr bwMode="auto">
              <a:xfrm>
                <a:off x="2818" y="210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2" name="Freeform 667"/>
              <p:cNvSpPr>
                <a:spLocks noEditPoints="1"/>
              </p:cNvSpPr>
              <p:nvPr/>
            </p:nvSpPr>
            <p:spPr bwMode="auto">
              <a:xfrm>
                <a:off x="2813" y="209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3" name="Freeform 668"/>
              <p:cNvSpPr>
                <a:spLocks/>
              </p:cNvSpPr>
              <p:nvPr/>
            </p:nvSpPr>
            <p:spPr bwMode="auto">
              <a:xfrm>
                <a:off x="2696" y="20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4" name="Freeform 669"/>
              <p:cNvSpPr>
                <a:spLocks noEditPoints="1"/>
              </p:cNvSpPr>
              <p:nvPr/>
            </p:nvSpPr>
            <p:spPr bwMode="auto">
              <a:xfrm>
                <a:off x="2692" y="20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5" name="Freeform 670"/>
              <p:cNvSpPr>
                <a:spLocks/>
              </p:cNvSpPr>
              <p:nvPr/>
            </p:nvSpPr>
            <p:spPr bwMode="auto">
              <a:xfrm>
                <a:off x="2312" y="18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6" name="Freeform 671"/>
              <p:cNvSpPr>
                <a:spLocks noEditPoints="1"/>
              </p:cNvSpPr>
              <p:nvPr/>
            </p:nvSpPr>
            <p:spPr bwMode="auto">
              <a:xfrm>
                <a:off x="2307" y="183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7" name="Freeform 672"/>
              <p:cNvSpPr>
                <a:spLocks/>
              </p:cNvSpPr>
              <p:nvPr/>
            </p:nvSpPr>
            <p:spPr bwMode="auto">
              <a:xfrm>
                <a:off x="2330" y="188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8" name="Freeform 673"/>
              <p:cNvSpPr>
                <a:spLocks noEditPoints="1"/>
              </p:cNvSpPr>
              <p:nvPr/>
            </p:nvSpPr>
            <p:spPr bwMode="auto">
              <a:xfrm>
                <a:off x="2325" y="18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9" name="Freeform 674"/>
              <p:cNvSpPr>
                <a:spLocks/>
              </p:cNvSpPr>
              <p:nvPr/>
            </p:nvSpPr>
            <p:spPr bwMode="auto">
              <a:xfrm>
                <a:off x="2371" y="188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0" name="Freeform 675"/>
              <p:cNvSpPr>
                <a:spLocks noEditPoints="1"/>
              </p:cNvSpPr>
              <p:nvPr/>
            </p:nvSpPr>
            <p:spPr bwMode="auto">
              <a:xfrm>
                <a:off x="2366" y="188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1" name="Freeform 676"/>
              <p:cNvSpPr>
                <a:spLocks/>
              </p:cNvSpPr>
              <p:nvPr/>
            </p:nvSpPr>
            <p:spPr bwMode="auto">
              <a:xfrm>
                <a:off x="2267" y="183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2" name="Freeform 677"/>
              <p:cNvSpPr>
                <a:spLocks noEditPoints="1"/>
              </p:cNvSpPr>
              <p:nvPr/>
            </p:nvSpPr>
            <p:spPr bwMode="auto">
              <a:xfrm>
                <a:off x="2262" y="182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3" name="Freeform 678"/>
              <p:cNvSpPr>
                <a:spLocks/>
              </p:cNvSpPr>
              <p:nvPr/>
            </p:nvSpPr>
            <p:spPr bwMode="auto">
              <a:xfrm>
                <a:off x="2297" y="18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4" name="Freeform 679"/>
              <p:cNvSpPr>
                <a:spLocks noEditPoints="1"/>
              </p:cNvSpPr>
              <p:nvPr/>
            </p:nvSpPr>
            <p:spPr bwMode="auto">
              <a:xfrm>
                <a:off x="2292" y="1852"/>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5" name="Freeform 680"/>
              <p:cNvSpPr>
                <a:spLocks/>
              </p:cNvSpPr>
              <p:nvPr/>
            </p:nvSpPr>
            <p:spPr bwMode="auto">
              <a:xfrm>
                <a:off x="2192" y="17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6" name="Freeform 681"/>
              <p:cNvSpPr>
                <a:spLocks noEditPoints="1"/>
              </p:cNvSpPr>
              <p:nvPr/>
            </p:nvSpPr>
            <p:spPr bwMode="auto">
              <a:xfrm>
                <a:off x="2187" y="174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7" name="Freeform 682"/>
              <p:cNvSpPr>
                <a:spLocks/>
              </p:cNvSpPr>
              <p:nvPr/>
            </p:nvSpPr>
            <p:spPr bwMode="auto">
              <a:xfrm>
                <a:off x="2214" y="183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8" name="Freeform 683"/>
              <p:cNvSpPr>
                <a:spLocks noEditPoints="1"/>
              </p:cNvSpPr>
              <p:nvPr/>
            </p:nvSpPr>
            <p:spPr bwMode="auto">
              <a:xfrm>
                <a:off x="2209" y="18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9" name="Freeform 684"/>
              <p:cNvSpPr>
                <a:spLocks/>
              </p:cNvSpPr>
              <p:nvPr/>
            </p:nvSpPr>
            <p:spPr bwMode="auto">
              <a:xfrm>
                <a:off x="2446" y="19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0" name="Freeform 685"/>
              <p:cNvSpPr>
                <a:spLocks noEditPoints="1"/>
              </p:cNvSpPr>
              <p:nvPr/>
            </p:nvSpPr>
            <p:spPr bwMode="auto">
              <a:xfrm>
                <a:off x="2442" y="1957"/>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1" name="Freeform 686"/>
              <p:cNvSpPr>
                <a:spLocks/>
              </p:cNvSpPr>
              <p:nvPr/>
            </p:nvSpPr>
            <p:spPr bwMode="auto">
              <a:xfrm>
                <a:off x="2152" y="176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2" name="Freeform 687"/>
              <p:cNvSpPr>
                <a:spLocks noEditPoints="1"/>
              </p:cNvSpPr>
              <p:nvPr/>
            </p:nvSpPr>
            <p:spPr bwMode="auto">
              <a:xfrm>
                <a:off x="2147" y="1758"/>
                <a:ext cx="116"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3" name="Freeform 688"/>
              <p:cNvSpPr>
                <a:spLocks/>
              </p:cNvSpPr>
              <p:nvPr/>
            </p:nvSpPr>
            <p:spPr bwMode="auto">
              <a:xfrm>
                <a:off x="2006" y="16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4" name="Freeform 689"/>
              <p:cNvSpPr>
                <a:spLocks noEditPoints="1"/>
              </p:cNvSpPr>
              <p:nvPr/>
            </p:nvSpPr>
            <p:spPr bwMode="auto">
              <a:xfrm>
                <a:off x="2001" y="168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5" name="Freeform 690"/>
              <p:cNvSpPr>
                <a:spLocks/>
              </p:cNvSpPr>
              <p:nvPr/>
            </p:nvSpPr>
            <p:spPr bwMode="auto">
              <a:xfrm>
                <a:off x="1960" y="162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6" name="Freeform 691"/>
              <p:cNvSpPr>
                <a:spLocks noEditPoints="1"/>
              </p:cNvSpPr>
              <p:nvPr/>
            </p:nvSpPr>
            <p:spPr bwMode="auto">
              <a:xfrm>
                <a:off x="1956" y="161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7" name="Freeform 692"/>
              <p:cNvSpPr>
                <a:spLocks/>
              </p:cNvSpPr>
              <p:nvPr/>
            </p:nvSpPr>
            <p:spPr bwMode="auto">
              <a:xfrm>
                <a:off x="1998" y="15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8" name="Freeform 693"/>
              <p:cNvSpPr>
                <a:spLocks noEditPoints="1"/>
              </p:cNvSpPr>
              <p:nvPr/>
            </p:nvSpPr>
            <p:spPr bwMode="auto">
              <a:xfrm>
                <a:off x="1993" y="159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9" name="Freeform 694"/>
              <p:cNvSpPr>
                <a:spLocks/>
              </p:cNvSpPr>
              <p:nvPr/>
            </p:nvSpPr>
            <p:spPr bwMode="auto">
              <a:xfrm>
                <a:off x="1996" y="166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0" name="Freeform 695"/>
              <p:cNvSpPr>
                <a:spLocks noEditPoints="1"/>
              </p:cNvSpPr>
              <p:nvPr/>
            </p:nvSpPr>
            <p:spPr bwMode="auto">
              <a:xfrm>
                <a:off x="1991"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1" name="Freeform 696"/>
              <p:cNvSpPr>
                <a:spLocks/>
              </p:cNvSpPr>
              <p:nvPr/>
            </p:nvSpPr>
            <p:spPr bwMode="auto">
              <a:xfrm>
                <a:off x="1661" y="121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2" name="Freeform 697"/>
              <p:cNvSpPr>
                <a:spLocks noEditPoints="1"/>
              </p:cNvSpPr>
              <p:nvPr/>
            </p:nvSpPr>
            <p:spPr bwMode="auto">
              <a:xfrm>
                <a:off x="1656" y="1212"/>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3" name="Freeform 698"/>
              <p:cNvSpPr>
                <a:spLocks/>
              </p:cNvSpPr>
              <p:nvPr/>
            </p:nvSpPr>
            <p:spPr bwMode="auto">
              <a:xfrm>
                <a:off x="1874" y="150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4" name="Freeform 699"/>
              <p:cNvSpPr>
                <a:spLocks noEditPoints="1"/>
              </p:cNvSpPr>
              <p:nvPr/>
            </p:nvSpPr>
            <p:spPr bwMode="auto">
              <a:xfrm>
                <a:off x="1869" y="150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5" name="Freeform 700"/>
              <p:cNvSpPr>
                <a:spLocks/>
              </p:cNvSpPr>
              <p:nvPr/>
            </p:nvSpPr>
            <p:spPr bwMode="auto">
              <a:xfrm>
                <a:off x="2122" y="178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6" name="Freeform 701"/>
              <p:cNvSpPr>
                <a:spLocks noEditPoints="1"/>
              </p:cNvSpPr>
              <p:nvPr/>
            </p:nvSpPr>
            <p:spPr bwMode="auto">
              <a:xfrm>
                <a:off x="2117" y="178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7" name="Freeform 702"/>
              <p:cNvSpPr>
                <a:spLocks/>
              </p:cNvSpPr>
              <p:nvPr/>
            </p:nvSpPr>
            <p:spPr bwMode="auto">
              <a:xfrm>
                <a:off x="1826"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8" name="Freeform 703"/>
              <p:cNvSpPr>
                <a:spLocks noEditPoints="1"/>
              </p:cNvSpPr>
              <p:nvPr/>
            </p:nvSpPr>
            <p:spPr bwMode="auto">
              <a:xfrm>
                <a:off x="1821"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9" name="Freeform 704"/>
              <p:cNvSpPr>
                <a:spLocks/>
              </p:cNvSpPr>
              <p:nvPr/>
            </p:nvSpPr>
            <p:spPr bwMode="auto">
              <a:xfrm>
                <a:off x="1606" y="114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0" name="Freeform 705"/>
              <p:cNvSpPr>
                <a:spLocks noEditPoints="1"/>
              </p:cNvSpPr>
              <p:nvPr/>
            </p:nvSpPr>
            <p:spPr bwMode="auto">
              <a:xfrm>
                <a:off x="1601" y="114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1" name="Freeform 706"/>
              <p:cNvSpPr>
                <a:spLocks/>
              </p:cNvSpPr>
              <p:nvPr/>
            </p:nvSpPr>
            <p:spPr bwMode="auto">
              <a:xfrm>
                <a:off x="1558" y="12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2" name="Freeform 707"/>
              <p:cNvSpPr>
                <a:spLocks noEditPoints="1"/>
              </p:cNvSpPr>
              <p:nvPr/>
            </p:nvSpPr>
            <p:spPr bwMode="auto">
              <a:xfrm>
                <a:off x="1553" y="125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3" name="Freeform 708"/>
              <p:cNvSpPr>
                <a:spLocks/>
              </p:cNvSpPr>
              <p:nvPr/>
            </p:nvSpPr>
            <p:spPr bwMode="auto">
              <a:xfrm>
                <a:off x="156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4" name="Freeform 709"/>
              <p:cNvSpPr>
                <a:spLocks noEditPoints="1"/>
              </p:cNvSpPr>
              <p:nvPr/>
            </p:nvSpPr>
            <p:spPr bwMode="auto">
              <a:xfrm>
                <a:off x="1559" y="119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5" name="Freeform 710"/>
              <p:cNvSpPr>
                <a:spLocks/>
              </p:cNvSpPr>
              <p:nvPr/>
            </p:nvSpPr>
            <p:spPr bwMode="auto">
              <a:xfrm>
                <a:off x="1594"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6" name="Freeform 711"/>
              <p:cNvSpPr>
                <a:spLocks noEditPoints="1"/>
              </p:cNvSpPr>
              <p:nvPr/>
            </p:nvSpPr>
            <p:spPr bwMode="auto">
              <a:xfrm>
                <a:off x="1589" y="128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7" name="Freeform 712"/>
              <p:cNvSpPr>
                <a:spLocks/>
              </p:cNvSpPr>
              <p:nvPr/>
            </p:nvSpPr>
            <p:spPr bwMode="auto">
              <a:xfrm>
                <a:off x="1504" y="127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8" name="Freeform 713"/>
              <p:cNvSpPr>
                <a:spLocks noEditPoints="1"/>
              </p:cNvSpPr>
              <p:nvPr/>
            </p:nvSpPr>
            <p:spPr bwMode="auto">
              <a:xfrm>
                <a:off x="1499" y="127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9" name="Freeform 714"/>
              <p:cNvSpPr>
                <a:spLocks/>
              </p:cNvSpPr>
              <p:nvPr/>
            </p:nvSpPr>
            <p:spPr bwMode="auto">
              <a:xfrm>
                <a:off x="1960" y="13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0" name="Freeform 715"/>
              <p:cNvSpPr>
                <a:spLocks noEditPoints="1"/>
              </p:cNvSpPr>
              <p:nvPr/>
            </p:nvSpPr>
            <p:spPr bwMode="auto">
              <a:xfrm>
                <a:off x="1956" y="130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1" name="Freeform 716"/>
              <p:cNvSpPr>
                <a:spLocks/>
              </p:cNvSpPr>
              <p:nvPr/>
            </p:nvSpPr>
            <p:spPr bwMode="auto">
              <a:xfrm>
                <a:off x="148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2" name="Freeform 717"/>
              <p:cNvSpPr>
                <a:spLocks noEditPoints="1"/>
              </p:cNvSpPr>
              <p:nvPr/>
            </p:nvSpPr>
            <p:spPr bwMode="auto">
              <a:xfrm>
                <a:off x="1485"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3" name="Freeform 718"/>
              <p:cNvSpPr>
                <a:spLocks/>
              </p:cNvSpPr>
              <p:nvPr/>
            </p:nvSpPr>
            <p:spPr bwMode="auto">
              <a:xfrm>
                <a:off x="1775"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4" name="Freeform 719"/>
              <p:cNvSpPr>
                <a:spLocks noEditPoints="1"/>
              </p:cNvSpPr>
              <p:nvPr/>
            </p:nvSpPr>
            <p:spPr bwMode="auto">
              <a:xfrm>
                <a:off x="1770"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5" name="Freeform 720"/>
              <p:cNvSpPr>
                <a:spLocks/>
              </p:cNvSpPr>
              <p:nvPr/>
            </p:nvSpPr>
            <p:spPr bwMode="auto">
              <a:xfrm>
                <a:off x="154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6" name="Freeform 721"/>
              <p:cNvSpPr>
                <a:spLocks noEditPoints="1"/>
              </p:cNvSpPr>
              <p:nvPr/>
            </p:nvSpPr>
            <p:spPr bwMode="auto">
              <a:xfrm>
                <a:off x="1537" y="130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7" name="Freeform 722"/>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8" name="Freeform 723"/>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9" name="Freeform 724"/>
              <p:cNvSpPr>
                <a:spLocks/>
              </p:cNvSpPr>
              <p:nvPr/>
            </p:nvSpPr>
            <p:spPr bwMode="auto">
              <a:xfrm>
                <a:off x="1280"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0" name="Freeform 725"/>
              <p:cNvSpPr>
                <a:spLocks noEditPoints="1"/>
              </p:cNvSpPr>
              <p:nvPr/>
            </p:nvSpPr>
            <p:spPr bwMode="auto">
              <a:xfrm>
                <a:off x="1276" y="110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1" name="Freeform 726"/>
              <p:cNvSpPr>
                <a:spLocks/>
              </p:cNvSpPr>
              <p:nvPr/>
            </p:nvSpPr>
            <p:spPr bwMode="auto">
              <a:xfrm>
                <a:off x="1347" y="11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2" name="Freeform 727"/>
              <p:cNvSpPr>
                <a:spLocks noEditPoints="1"/>
              </p:cNvSpPr>
              <p:nvPr/>
            </p:nvSpPr>
            <p:spPr bwMode="auto">
              <a:xfrm>
                <a:off x="1342" y="113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3" name="Freeform 728"/>
              <p:cNvSpPr>
                <a:spLocks/>
              </p:cNvSpPr>
              <p:nvPr/>
            </p:nvSpPr>
            <p:spPr bwMode="auto">
              <a:xfrm>
                <a:off x="1325" y="111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4" name="Freeform 729"/>
              <p:cNvSpPr>
                <a:spLocks noEditPoints="1"/>
              </p:cNvSpPr>
              <p:nvPr/>
            </p:nvSpPr>
            <p:spPr bwMode="auto">
              <a:xfrm>
                <a:off x="1320" y="1113"/>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5" name="Freeform 730"/>
              <p:cNvSpPr>
                <a:spLocks/>
              </p:cNvSpPr>
              <p:nvPr/>
            </p:nvSpPr>
            <p:spPr bwMode="auto">
              <a:xfrm>
                <a:off x="1295"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6" name="Freeform 731"/>
              <p:cNvSpPr>
                <a:spLocks noEditPoints="1"/>
              </p:cNvSpPr>
              <p:nvPr/>
            </p:nvSpPr>
            <p:spPr bwMode="auto">
              <a:xfrm>
                <a:off x="1290" y="115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7" name="Freeform 732"/>
              <p:cNvSpPr>
                <a:spLocks/>
              </p:cNvSpPr>
              <p:nvPr/>
            </p:nvSpPr>
            <p:spPr bwMode="auto">
              <a:xfrm>
                <a:off x="1266" y="107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8" name="Freeform 733"/>
              <p:cNvSpPr>
                <a:spLocks noEditPoints="1"/>
              </p:cNvSpPr>
              <p:nvPr/>
            </p:nvSpPr>
            <p:spPr bwMode="auto">
              <a:xfrm>
                <a:off x="1261" y="107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9" name="Freeform 734"/>
              <p:cNvSpPr>
                <a:spLocks/>
              </p:cNvSpPr>
              <p:nvPr/>
            </p:nvSpPr>
            <p:spPr bwMode="auto">
              <a:xfrm>
                <a:off x="1310"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0" name="Freeform 735"/>
              <p:cNvSpPr>
                <a:spLocks noEditPoints="1"/>
              </p:cNvSpPr>
              <p:nvPr/>
            </p:nvSpPr>
            <p:spPr bwMode="auto">
              <a:xfrm>
                <a:off x="1305" y="109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1" name="Freeform 736"/>
              <p:cNvSpPr>
                <a:spLocks/>
              </p:cNvSpPr>
              <p:nvPr/>
            </p:nvSpPr>
            <p:spPr bwMode="auto">
              <a:xfrm>
                <a:off x="1768" y="110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2" name="Freeform 737"/>
              <p:cNvSpPr>
                <a:spLocks noEditPoints="1"/>
              </p:cNvSpPr>
              <p:nvPr/>
            </p:nvSpPr>
            <p:spPr bwMode="auto">
              <a:xfrm>
                <a:off x="1763" y="1102"/>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3" name="Freeform 738"/>
              <p:cNvSpPr>
                <a:spLocks/>
              </p:cNvSpPr>
              <p:nvPr/>
            </p:nvSpPr>
            <p:spPr bwMode="auto">
              <a:xfrm>
                <a:off x="1815"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4" name="Freeform 739"/>
              <p:cNvSpPr>
                <a:spLocks noEditPoints="1"/>
              </p:cNvSpPr>
              <p:nvPr/>
            </p:nvSpPr>
            <p:spPr bwMode="auto">
              <a:xfrm>
                <a:off x="1810"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5" name="Freeform 740"/>
              <p:cNvSpPr>
                <a:spLocks/>
              </p:cNvSpPr>
              <p:nvPr/>
            </p:nvSpPr>
            <p:spPr bwMode="auto">
              <a:xfrm>
                <a:off x="1724"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6" name="Freeform 741"/>
              <p:cNvSpPr>
                <a:spLocks noEditPoints="1"/>
              </p:cNvSpPr>
              <p:nvPr/>
            </p:nvSpPr>
            <p:spPr bwMode="auto">
              <a:xfrm>
                <a:off x="1719" y="11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7" name="Freeform 742"/>
              <p:cNvSpPr>
                <a:spLocks/>
              </p:cNvSpPr>
              <p:nvPr/>
            </p:nvSpPr>
            <p:spPr bwMode="auto">
              <a:xfrm>
                <a:off x="1779" y="12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8" name="Freeform 743"/>
              <p:cNvSpPr>
                <a:spLocks noEditPoints="1"/>
              </p:cNvSpPr>
              <p:nvPr/>
            </p:nvSpPr>
            <p:spPr bwMode="auto">
              <a:xfrm>
                <a:off x="1775" y="128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9" name="Freeform 744"/>
              <p:cNvSpPr>
                <a:spLocks/>
              </p:cNvSpPr>
              <p:nvPr/>
            </p:nvSpPr>
            <p:spPr bwMode="auto">
              <a:xfrm>
                <a:off x="1849" y="12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0" name="Freeform 745"/>
              <p:cNvSpPr>
                <a:spLocks noEditPoints="1"/>
              </p:cNvSpPr>
              <p:nvPr/>
            </p:nvSpPr>
            <p:spPr bwMode="auto">
              <a:xfrm>
                <a:off x="1844" y="12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1" name="Freeform 746"/>
              <p:cNvSpPr>
                <a:spLocks/>
              </p:cNvSpPr>
              <p:nvPr/>
            </p:nvSpPr>
            <p:spPr bwMode="auto">
              <a:xfrm>
                <a:off x="1776"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2" name="Freeform 747"/>
              <p:cNvSpPr>
                <a:spLocks noEditPoints="1"/>
              </p:cNvSpPr>
              <p:nvPr/>
            </p:nvSpPr>
            <p:spPr bwMode="auto">
              <a:xfrm>
                <a:off x="1771" y="12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3" name="Freeform 748"/>
              <p:cNvSpPr>
                <a:spLocks/>
              </p:cNvSpPr>
              <p:nvPr/>
            </p:nvSpPr>
            <p:spPr bwMode="auto">
              <a:xfrm>
                <a:off x="1873" y="128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4" name="Freeform 749"/>
              <p:cNvSpPr>
                <a:spLocks noEditPoints="1"/>
              </p:cNvSpPr>
              <p:nvPr/>
            </p:nvSpPr>
            <p:spPr bwMode="auto">
              <a:xfrm>
                <a:off x="1868"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5" name="Freeform 750"/>
              <p:cNvSpPr>
                <a:spLocks/>
              </p:cNvSpPr>
              <p:nvPr/>
            </p:nvSpPr>
            <p:spPr bwMode="auto">
              <a:xfrm>
                <a:off x="1724" y="125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6" name="Freeform 751"/>
              <p:cNvSpPr>
                <a:spLocks noEditPoints="1"/>
              </p:cNvSpPr>
              <p:nvPr/>
            </p:nvSpPr>
            <p:spPr bwMode="auto">
              <a:xfrm>
                <a:off x="171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7" name="Freeform 752"/>
              <p:cNvSpPr>
                <a:spLocks/>
              </p:cNvSpPr>
              <p:nvPr/>
            </p:nvSpPr>
            <p:spPr bwMode="auto">
              <a:xfrm>
                <a:off x="179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8" name="Freeform 753"/>
              <p:cNvSpPr>
                <a:spLocks noEditPoints="1"/>
              </p:cNvSpPr>
              <p:nvPr/>
            </p:nvSpPr>
            <p:spPr bwMode="auto">
              <a:xfrm>
                <a:off x="1790" y="1192"/>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9" name="Freeform 754"/>
              <p:cNvSpPr>
                <a:spLocks/>
              </p:cNvSpPr>
              <p:nvPr/>
            </p:nvSpPr>
            <p:spPr bwMode="auto">
              <a:xfrm>
                <a:off x="1839" y="13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0" name="Freeform 755"/>
              <p:cNvSpPr>
                <a:spLocks noEditPoints="1"/>
              </p:cNvSpPr>
              <p:nvPr/>
            </p:nvSpPr>
            <p:spPr bwMode="auto">
              <a:xfrm>
                <a:off x="1834" y="130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1" name="Freeform 756"/>
              <p:cNvSpPr>
                <a:spLocks/>
              </p:cNvSpPr>
              <p:nvPr/>
            </p:nvSpPr>
            <p:spPr bwMode="auto">
              <a:xfrm>
                <a:off x="1690" y="126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2" name="Freeform 757"/>
              <p:cNvSpPr>
                <a:spLocks noEditPoints="1"/>
              </p:cNvSpPr>
              <p:nvPr/>
            </p:nvSpPr>
            <p:spPr bwMode="auto">
              <a:xfrm>
                <a:off x="1685"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3" name="Freeform 758"/>
              <p:cNvSpPr>
                <a:spLocks/>
              </p:cNvSpPr>
              <p:nvPr/>
            </p:nvSpPr>
            <p:spPr bwMode="auto">
              <a:xfrm>
                <a:off x="1794" y="13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4" name="Freeform 759"/>
              <p:cNvSpPr>
                <a:spLocks noEditPoints="1"/>
              </p:cNvSpPr>
              <p:nvPr/>
            </p:nvSpPr>
            <p:spPr bwMode="auto">
              <a:xfrm>
                <a:off x="1790" y="133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5" name="Freeform 760"/>
              <p:cNvSpPr>
                <a:spLocks/>
              </p:cNvSpPr>
              <p:nvPr/>
            </p:nvSpPr>
            <p:spPr bwMode="auto">
              <a:xfrm>
                <a:off x="1795" y="13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6" name="Freeform 761"/>
              <p:cNvSpPr>
                <a:spLocks noEditPoints="1"/>
              </p:cNvSpPr>
              <p:nvPr/>
            </p:nvSpPr>
            <p:spPr bwMode="auto">
              <a:xfrm>
                <a:off x="1790" y="129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7" name="Freeform 762"/>
              <p:cNvSpPr>
                <a:spLocks/>
              </p:cNvSpPr>
              <p:nvPr/>
            </p:nvSpPr>
            <p:spPr bwMode="auto">
              <a:xfrm>
                <a:off x="1861"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8" name="Freeform 763"/>
              <p:cNvSpPr>
                <a:spLocks noEditPoints="1"/>
              </p:cNvSpPr>
              <p:nvPr/>
            </p:nvSpPr>
            <p:spPr bwMode="auto">
              <a:xfrm>
                <a:off x="1856" y="12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9" name="Freeform 764"/>
              <p:cNvSpPr>
                <a:spLocks/>
              </p:cNvSpPr>
              <p:nvPr/>
            </p:nvSpPr>
            <p:spPr bwMode="auto">
              <a:xfrm>
                <a:off x="1928" y="127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0" name="Freeform 765"/>
              <p:cNvSpPr>
                <a:spLocks noEditPoints="1"/>
              </p:cNvSpPr>
              <p:nvPr/>
            </p:nvSpPr>
            <p:spPr bwMode="auto">
              <a:xfrm>
                <a:off x="1923" y="127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1" name="Freeform 766"/>
              <p:cNvSpPr>
                <a:spLocks/>
              </p:cNvSpPr>
              <p:nvPr/>
            </p:nvSpPr>
            <p:spPr bwMode="auto">
              <a:xfrm>
                <a:off x="1824"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2" name="Freeform 767"/>
              <p:cNvSpPr>
                <a:spLocks noEditPoints="1"/>
              </p:cNvSpPr>
              <p:nvPr/>
            </p:nvSpPr>
            <p:spPr bwMode="auto">
              <a:xfrm>
                <a:off x="1819"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3" name="Freeform 768"/>
              <p:cNvSpPr>
                <a:spLocks/>
              </p:cNvSpPr>
              <p:nvPr/>
            </p:nvSpPr>
            <p:spPr bwMode="auto">
              <a:xfrm>
                <a:off x="2323" y="159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4" name="Freeform 769"/>
              <p:cNvSpPr>
                <a:spLocks noEditPoints="1"/>
              </p:cNvSpPr>
              <p:nvPr/>
            </p:nvSpPr>
            <p:spPr bwMode="auto">
              <a:xfrm>
                <a:off x="2318" y="159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5" name="Freeform 770"/>
              <p:cNvSpPr>
                <a:spLocks/>
              </p:cNvSpPr>
              <p:nvPr/>
            </p:nvSpPr>
            <p:spPr bwMode="auto">
              <a:xfrm>
                <a:off x="2074" y="153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6" name="Freeform 771"/>
              <p:cNvSpPr>
                <a:spLocks noEditPoints="1"/>
              </p:cNvSpPr>
              <p:nvPr/>
            </p:nvSpPr>
            <p:spPr bwMode="auto">
              <a:xfrm>
                <a:off x="2069" y="152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7" name="Freeform 772"/>
              <p:cNvSpPr>
                <a:spLocks/>
              </p:cNvSpPr>
              <p:nvPr/>
            </p:nvSpPr>
            <p:spPr bwMode="auto">
              <a:xfrm>
                <a:off x="2269" y="16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8" name="Freeform 773"/>
              <p:cNvSpPr>
                <a:spLocks noEditPoints="1"/>
              </p:cNvSpPr>
              <p:nvPr/>
            </p:nvSpPr>
            <p:spPr bwMode="auto">
              <a:xfrm>
                <a:off x="2264" y="159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9" name="Freeform 774"/>
              <p:cNvSpPr>
                <a:spLocks/>
              </p:cNvSpPr>
              <p:nvPr/>
            </p:nvSpPr>
            <p:spPr bwMode="auto">
              <a:xfrm>
                <a:off x="2243" y="151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0" name="Freeform 775"/>
              <p:cNvSpPr>
                <a:spLocks noEditPoints="1"/>
              </p:cNvSpPr>
              <p:nvPr/>
            </p:nvSpPr>
            <p:spPr bwMode="auto">
              <a:xfrm>
                <a:off x="2238" y="151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1" name="Freeform 776"/>
              <p:cNvSpPr>
                <a:spLocks/>
              </p:cNvSpPr>
              <p:nvPr/>
            </p:nvSpPr>
            <p:spPr bwMode="auto">
              <a:xfrm>
                <a:off x="1589"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2" name="Freeform 777"/>
              <p:cNvSpPr>
                <a:spLocks noEditPoints="1"/>
              </p:cNvSpPr>
              <p:nvPr/>
            </p:nvSpPr>
            <p:spPr bwMode="auto">
              <a:xfrm>
                <a:off x="1585" y="122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3" name="Freeform 778"/>
              <p:cNvSpPr>
                <a:spLocks/>
              </p:cNvSpPr>
              <p:nvPr/>
            </p:nvSpPr>
            <p:spPr bwMode="auto">
              <a:xfrm>
                <a:off x="1552"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4" name="Freeform 779"/>
              <p:cNvSpPr>
                <a:spLocks noEditPoints="1"/>
              </p:cNvSpPr>
              <p:nvPr/>
            </p:nvSpPr>
            <p:spPr bwMode="auto">
              <a:xfrm>
                <a:off x="1547" y="1125"/>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5" name="Freeform 780"/>
              <p:cNvSpPr>
                <a:spLocks/>
              </p:cNvSpPr>
              <p:nvPr/>
            </p:nvSpPr>
            <p:spPr bwMode="auto">
              <a:xfrm>
                <a:off x="158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6" name="Freeform 781"/>
              <p:cNvSpPr>
                <a:spLocks noEditPoints="1"/>
              </p:cNvSpPr>
              <p:nvPr/>
            </p:nvSpPr>
            <p:spPr bwMode="auto">
              <a:xfrm>
                <a:off x="1577" y="120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7" name="Freeform 782"/>
              <p:cNvSpPr>
                <a:spLocks/>
              </p:cNvSpPr>
              <p:nvPr/>
            </p:nvSpPr>
            <p:spPr bwMode="auto">
              <a:xfrm>
                <a:off x="1539"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8" name="Freeform 783"/>
              <p:cNvSpPr>
                <a:spLocks noEditPoints="1"/>
              </p:cNvSpPr>
              <p:nvPr/>
            </p:nvSpPr>
            <p:spPr bwMode="auto">
              <a:xfrm>
                <a:off x="1534" y="1122"/>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9" name="Freeform 784"/>
              <p:cNvSpPr>
                <a:spLocks/>
              </p:cNvSpPr>
              <p:nvPr/>
            </p:nvSpPr>
            <p:spPr bwMode="auto">
              <a:xfrm>
                <a:off x="170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0" name="Freeform 785"/>
              <p:cNvSpPr>
                <a:spLocks noEditPoints="1"/>
              </p:cNvSpPr>
              <p:nvPr/>
            </p:nvSpPr>
            <p:spPr bwMode="auto">
              <a:xfrm>
                <a:off x="170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1" name="Freeform 786"/>
              <p:cNvSpPr>
                <a:spLocks/>
              </p:cNvSpPr>
              <p:nvPr/>
            </p:nvSpPr>
            <p:spPr bwMode="auto">
              <a:xfrm>
                <a:off x="1791" y="129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2" name="Freeform 787"/>
              <p:cNvSpPr>
                <a:spLocks noEditPoints="1"/>
              </p:cNvSpPr>
              <p:nvPr/>
            </p:nvSpPr>
            <p:spPr bwMode="auto">
              <a:xfrm>
                <a:off x="1786" y="128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3" name="Freeform 788"/>
              <p:cNvSpPr>
                <a:spLocks/>
              </p:cNvSpPr>
              <p:nvPr/>
            </p:nvSpPr>
            <p:spPr bwMode="auto">
              <a:xfrm>
                <a:off x="1560" y="109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4" name="Freeform 789"/>
              <p:cNvSpPr>
                <a:spLocks noEditPoints="1"/>
              </p:cNvSpPr>
              <p:nvPr/>
            </p:nvSpPr>
            <p:spPr bwMode="auto">
              <a:xfrm>
                <a:off x="1555" y="109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5" name="Freeform 790"/>
              <p:cNvSpPr>
                <a:spLocks/>
              </p:cNvSpPr>
              <p:nvPr/>
            </p:nvSpPr>
            <p:spPr bwMode="auto">
              <a:xfrm>
                <a:off x="170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6" name="Freeform 791"/>
              <p:cNvSpPr>
                <a:spLocks noEditPoints="1"/>
              </p:cNvSpPr>
              <p:nvPr/>
            </p:nvSpPr>
            <p:spPr bwMode="auto">
              <a:xfrm>
                <a:off x="170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7" name="Freeform 792"/>
              <p:cNvSpPr>
                <a:spLocks/>
              </p:cNvSpPr>
              <p:nvPr/>
            </p:nvSpPr>
            <p:spPr bwMode="auto">
              <a:xfrm>
                <a:off x="1534" y="11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8" name="Freeform 793"/>
              <p:cNvSpPr>
                <a:spLocks noEditPoints="1"/>
              </p:cNvSpPr>
              <p:nvPr/>
            </p:nvSpPr>
            <p:spPr bwMode="auto">
              <a:xfrm>
                <a:off x="1529" y="113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9" name="Freeform 794"/>
              <p:cNvSpPr>
                <a:spLocks/>
              </p:cNvSpPr>
              <p:nvPr/>
            </p:nvSpPr>
            <p:spPr bwMode="auto">
              <a:xfrm>
                <a:off x="2084" y="166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0" name="Freeform 795"/>
              <p:cNvSpPr>
                <a:spLocks noEditPoints="1"/>
              </p:cNvSpPr>
              <p:nvPr/>
            </p:nvSpPr>
            <p:spPr bwMode="auto">
              <a:xfrm>
                <a:off x="2080"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1" name="Freeform 79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2" name="Freeform 797"/>
              <p:cNvSpPr>
                <a:spLocks noEditPoints="1"/>
              </p:cNvSpPr>
              <p:nvPr/>
            </p:nvSpPr>
            <p:spPr bwMode="auto">
              <a:xfrm>
                <a:off x="2080" y="158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3" name="Freeform 798"/>
              <p:cNvSpPr>
                <a:spLocks/>
              </p:cNvSpPr>
              <p:nvPr/>
            </p:nvSpPr>
            <p:spPr bwMode="auto">
              <a:xfrm>
                <a:off x="1554" y="109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4" name="Freeform 799"/>
              <p:cNvSpPr>
                <a:spLocks noEditPoints="1"/>
              </p:cNvSpPr>
              <p:nvPr/>
            </p:nvSpPr>
            <p:spPr bwMode="auto">
              <a:xfrm>
                <a:off x="1549" y="109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5" name="Freeform 800"/>
              <p:cNvSpPr>
                <a:spLocks/>
              </p:cNvSpPr>
              <p:nvPr/>
            </p:nvSpPr>
            <p:spPr bwMode="auto">
              <a:xfrm>
                <a:off x="157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6" name="Freeform 801"/>
              <p:cNvSpPr>
                <a:spLocks noEditPoints="1"/>
              </p:cNvSpPr>
              <p:nvPr/>
            </p:nvSpPr>
            <p:spPr bwMode="auto">
              <a:xfrm>
                <a:off x="1568" y="120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7" name="Freeform 802"/>
              <p:cNvSpPr>
                <a:spLocks/>
              </p:cNvSpPr>
              <p:nvPr/>
            </p:nvSpPr>
            <p:spPr bwMode="auto">
              <a:xfrm>
                <a:off x="1656"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8" name="Freeform 803"/>
              <p:cNvSpPr>
                <a:spLocks noEditPoints="1"/>
              </p:cNvSpPr>
              <p:nvPr/>
            </p:nvSpPr>
            <p:spPr bwMode="auto">
              <a:xfrm>
                <a:off x="1651" y="124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9" name="Freeform 804"/>
              <p:cNvSpPr>
                <a:spLocks/>
              </p:cNvSpPr>
              <p:nvPr/>
            </p:nvSpPr>
            <p:spPr bwMode="auto">
              <a:xfrm>
                <a:off x="1450"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0" name="Freeform 805"/>
              <p:cNvSpPr>
                <a:spLocks noEditPoints="1"/>
              </p:cNvSpPr>
              <p:nvPr/>
            </p:nvSpPr>
            <p:spPr bwMode="auto">
              <a:xfrm>
                <a:off x="1445" y="1122"/>
                <a:ext cx="117"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1" name="Freeform 806"/>
              <p:cNvSpPr>
                <a:spLocks/>
              </p:cNvSpPr>
              <p:nvPr/>
            </p:nvSpPr>
            <p:spPr bwMode="auto">
              <a:xfrm>
                <a:off x="1400" y="885"/>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2" name="Freeform 807"/>
              <p:cNvSpPr>
                <a:spLocks noEditPoints="1"/>
              </p:cNvSpPr>
              <p:nvPr/>
            </p:nvSpPr>
            <p:spPr bwMode="auto">
              <a:xfrm>
                <a:off x="1395" y="88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3" name="Freeform 808"/>
              <p:cNvSpPr>
                <a:spLocks/>
              </p:cNvSpPr>
              <p:nvPr/>
            </p:nvSpPr>
            <p:spPr bwMode="auto">
              <a:xfrm>
                <a:off x="1518" y="1168"/>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875" name="Freeform 810"/>
            <p:cNvSpPr>
              <a:spLocks noEditPoints="1"/>
            </p:cNvSpPr>
            <p:nvPr/>
          </p:nvSpPr>
          <p:spPr bwMode="auto">
            <a:xfrm>
              <a:off x="2401888" y="1846263"/>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6" name="Freeform 811"/>
            <p:cNvSpPr>
              <a:spLocks/>
            </p:cNvSpPr>
            <p:nvPr/>
          </p:nvSpPr>
          <p:spPr bwMode="auto">
            <a:xfrm>
              <a:off x="2266950" y="16081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7" name="Freeform 812"/>
            <p:cNvSpPr>
              <a:spLocks noEditPoints="1"/>
            </p:cNvSpPr>
            <p:nvPr/>
          </p:nvSpPr>
          <p:spPr bwMode="auto">
            <a:xfrm>
              <a:off x="2259013"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8" name="Freeform 813"/>
            <p:cNvSpPr>
              <a:spLocks/>
            </p:cNvSpPr>
            <p:nvPr/>
          </p:nvSpPr>
          <p:spPr bwMode="auto">
            <a:xfrm>
              <a:off x="2265363" y="15382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9" name="Freeform 814"/>
            <p:cNvSpPr>
              <a:spLocks noEditPoints="1"/>
            </p:cNvSpPr>
            <p:nvPr/>
          </p:nvSpPr>
          <p:spPr bwMode="auto">
            <a:xfrm>
              <a:off x="2257425" y="15303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0" name="Freeform 815"/>
            <p:cNvSpPr>
              <a:spLocks/>
            </p:cNvSpPr>
            <p:nvPr/>
          </p:nvSpPr>
          <p:spPr bwMode="auto">
            <a:xfrm>
              <a:off x="2268538"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1" name="Freeform 816"/>
            <p:cNvSpPr>
              <a:spLocks noEditPoints="1"/>
            </p:cNvSpPr>
            <p:nvPr/>
          </p:nvSpPr>
          <p:spPr bwMode="auto">
            <a:xfrm>
              <a:off x="2260600" y="165258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2" name="Freeform 817"/>
            <p:cNvSpPr>
              <a:spLocks/>
            </p:cNvSpPr>
            <p:nvPr/>
          </p:nvSpPr>
          <p:spPr bwMode="auto">
            <a:xfrm>
              <a:off x="2235200" y="16827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3" name="Freeform 818"/>
            <p:cNvSpPr>
              <a:spLocks noEditPoints="1"/>
            </p:cNvSpPr>
            <p:nvPr/>
          </p:nvSpPr>
          <p:spPr bwMode="auto">
            <a:xfrm>
              <a:off x="2227263" y="16748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4" name="Freeform 819"/>
            <p:cNvSpPr>
              <a:spLocks/>
            </p:cNvSpPr>
            <p:nvPr/>
          </p:nvSpPr>
          <p:spPr bwMode="auto">
            <a:xfrm>
              <a:off x="2268538" y="13112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5" name="Freeform 820"/>
            <p:cNvSpPr>
              <a:spLocks noEditPoints="1"/>
            </p:cNvSpPr>
            <p:nvPr/>
          </p:nvSpPr>
          <p:spPr bwMode="auto">
            <a:xfrm>
              <a:off x="2260600" y="1304925"/>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6" name="Freeform 821"/>
            <p:cNvSpPr>
              <a:spLocks/>
            </p:cNvSpPr>
            <p:nvPr/>
          </p:nvSpPr>
          <p:spPr bwMode="auto">
            <a:xfrm>
              <a:off x="2162175" y="11128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7" name="Freeform 822"/>
            <p:cNvSpPr>
              <a:spLocks noEditPoints="1"/>
            </p:cNvSpPr>
            <p:nvPr/>
          </p:nvSpPr>
          <p:spPr bwMode="auto">
            <a:xfrm>
              <a:off x="2154238" y="11049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8" name="Freeform 823"/>
            <p:cNvSpPr>
              <a:spLocks/>
            </p:cNvSpPr>
            <p:nvPr/>
          </p:nvSpPr>
          <p:spPr bwMode="auto">
            <a:xfrm>
              <a:off x="2460625" y="153035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9" name="Freeform 824"/>
            <p:cNvSpPr>
              <a:spLocks noEditPoints="1"/>
            </p:cNvSpPr>
            <p:nvPr/>
          </p:nvSpPr>
          <p:spPr bwMode="auto">
            <a:xfrm>
              <a:off x="2452688" y="15224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0" name="Freeform 825"/>
            <p:cNvSpPr>
              <a:spLocks/>
            </p:cNvSpPr>
            <p:nvPr/>
          </p:nvSpPr>
          <p:spPr bwMode="auto">
            <a:xfrm>
              <a:off x="2298700" y="1366838"/>
              <a:ext cx="168275" cy="166688"/>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1" name="Freeform 826"/>
            <p:cNvSpPr>
              <a:spLocks noEditPoints="1"/>
            </p:cNvSpPr>
            <p:nvPr/>
          </p:nvSpPr>
          <p:spPr bwMode="auto">
            <a:xfrm>
              <a:off x="2289175" y="1358900"/>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2" name="Freeform 827"/>
            <p:cNvSpPr>
              <a:spLocks/>
            </p:cNvSpPr>
            <p:nvPr/>
          </p:nvSpPr>
          <p:spPr bwMode="auto">
            <a:xfrm>
              <a:off x="23637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3" name="Freeform 828"/>
            <p:cNvSpPr>
              <a:spLocks noEditPoints="1"/>
            </p:cNvSpPr>
            <p:nvPr/>
          </p:nvSpPr>
          <p:spPr bwMode="auto">
            <a:xfrm>
              <a:off x="2355850" y="14811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4" name="Freeform 829"/>
            <p:cNvSpPr>
              <a:spLocks/>
            </p:cNvSpPr>
            <p:nvPr/>
          </p:nvSpPr>
          <p:spPr bwMode="auto">
            <a:xfrm>
              <a:off x="2357438" y="13811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5" name="Freeform 830"/>
            <p:cNvSpPr>
              <a:spLocks noEditPoints="1"/>
            </p:cNvSpPr>
            <p:nvPr/>
          </p:nvSpPr>
          <p:spPr bwMode="auto">
            <a:xfrm>
              <a:off x="2349500" y="13731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6" name="Freeform 831"/>
            <p:cNvSpPr>
              <a:spLocks/>
            </p:cNvSpPr>
            <p:nvPr/>
          </p:nvSpPr>
          <p:spPr bwMode="auto">
            <a:xfrm>
              <a:off x="2238375" y="1335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7" name="Freeform 832"/>
            <p:cNvSpPr>
              <a:spLocks noEditPoints="1"/>
            </p:cNvSpPr>
            <p:nvPr/>
          </p:nvSpPr>
          <p:spPr bwMode="auto">
            <a:xfrm>
              <a:off x="2230438" y="132715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8" name="Freeform 833"/>
            <p:cNvSpPr>
              <a:spLocks/>
            </p:cNvSpPr>
            <p:nvPr/>
          </p:nvSpPr>
          <p:spPr bwMode="auto">
            <a:xfrm>
              <a:off x="2217738" y="13208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9" name="Freeform 834"/>
            <p:cNvSpPr>
              <a:spLocks noEditPoints="1"/>
            </p:cNvSpPr>
            <p:nvPr/>
          </p:nvSpPr>
          <p:spPr bwMode="auto">
            <a:xfrm>
              <a:off x="2209800" y="1314450"/>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0" name="Freeform 835"/>
            <p:cNvSpPr>
              <a:spLocks/>
            </p:cNvSpPr>
            <p:nvPr/>
          </p:nvSpPr>
          <p:spPr bwMode="auto">
            <a:xfrm>
              <a:off x="2506663" y="16637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1" name="Freeform 836"/>
            <p:cNvSpPr>
              <a:spLocks noEditPoints="1"/>
            </p:cNvSpPr>
            <p:nvPr/>
          </p:nvSpPr>
          <p:spPr bwMode="auto">
            <a:xfrm>
              <a:off x="2498725" y="165576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2" name="Freeform 837"/>
            <p:cNvSpPr>
              <a:spLocks/>
            </p:cNvSpPr>
            <p:nvPr/>
          </p:nvSpPr>
          <p:spPr bwMode="auto">
            <a:xfrm>
              <a:off x="2389188"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3" name="Freeform 838"/>
            <p:cNvSpPr>
              <a:spLocks noEditPoints="1"/>
            </p:cNvSpPr>
            <p:nvPr/>
          </p:nvSpPr>
          <p:spPr bwMode="auto">
            <a:xfrm>
              <a:off x="2381250"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4" name="Freeform 839"/>
            <p:cNvSpPr>
              <a:spLocks/>
            </p:cNvSpPr>
            <p:nvPr/>
          </p:nvSpPr>
          <p:spPr bwMode="auto">
            <a:xfrm>
              <a:off x="2355850" y="17700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5" name="Freeform 840"/>
            <p:cNvSpPr>
              <a:spLocks noEditPoints="1"/>
            </p:cNvSpPr>
            <p:nvPr/>
          </p:nvSpPr>
          <p:spPr bwMode="auto">
            <a:xfrm>
              <a:off x="2347913" y="17621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6" name="Freeform 841"/>
            <p:cNvSpPr>
              <a:spLocks/>
            </p:cNvSpPr>
            <p:nvPr/>
          </p:nvSpPr>
          <p:spPr bwMode="auto">
            <a:xfrm>
              <a:off x="2247900"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7" name="Freeform 842"/>
            <p:cNvSpPr>
              <a:spLocks noEditPoints="1"/>
            </p:cNvSpPr>
            <p:nvPr/>
          </p:nvSpPr>
          <p:spPr bwMode="auto">
            <a:xfrm>
              <a:off x="2239963" y="16525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8" name="Freeform 843"/>
            <p:cNvSpPr>
              <a:spLocks/>
            </p:cNvSpPr>
            <p:nvPr/>
          </p:nvSpPr>
          <p:spPr bwMode="auto">
            <a:xfrm>
              <a:off x="2160588" y="15446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9" name="Freeform 844"/>
            <p:cNvSpPr>
              <a:spLocks noEditPoints="1"/>
            </p:cNvSpPr>
            <p:nvPr/>
          </p:nvSpPr>
          <p:spPr bwMode="auto">
            <a:xfrm>
              <a:off x="2152650" y="15367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0" name="Freeform 845"/>
            <p:cNvSpPr>
              <a:spLocks/>
            </p:cNvSpPr>
            <p:nvPr/>
          </p:nvSpPr>
          <p:spPr bwMode="auto">
            <a:xfrm>
              <a:off x="2776538" y="1938338"/>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1" name="Freeform 846"/>
            <p:cNvSpPr>
              <a:spLocks noEditPoints="1"/>
            </p:cNvSpPr>
            <p:nvPr/>
          </p:nvSpPr>
          <p:spPr bwMode="auto">
            <a:xfrm>
              <a:off x="2768600" y="193040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2" name="Freeform 847"/>
            <p:cNvSpPr>
              <a:spLocks/>
            </p:cNvSpPr>
            <p:nvPr/>
          </p:nvSpPr>
          <p:spPr bwMode="auto">
            <a:xfrm>
              <a:off x="2455863" y="17748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3" name="Freeform 848"/>
            <p:cNvSpPr>
              <a:spLocks noEditPoints="1"/>
            </p:cNvSpPr>
            <p:nvPr/>
          </p:nvSpPr>
          <p:spPr bwMode="auto">
            <a:xfrm>
              <a:off x="2447925" y="17668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4" name="Freeform 849"/>
            <p:cNvSpPr>
              <a:spLocks/>
            </p:cNvSpPr>
            <p:nvPr/>
          </p:nvSpPr>
          <p:spPr bwMode="auto">
            <a:xfrm>
              <a:off x="2498725" y="20351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5" name="Freeform 850"/>
            <p:cNvSpPr>
              <a:spLocks noEditPoints="1"/>
            </p:cNvSpPr>
            <p:nvPr/>
          </p:nvSpPr>
          <p:spPr bwMode="auto">
            <a:xfrm>
              <a:off x="2490788"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6" name="Freeform 851"/>
            <p:cNvSpPr>
              <a:spLocks/>
            </p:cNvSpPr>
            <p:nvPr/>
          </p:nvSpPr>
          <p:spPr bwMode="auto">
            <a:xfrm>
              <a:off x="2466975" y="19319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7" name="Freeform 852"/>
            <p:cNvSpPr>
              <a:spLocks noEditPoints="1"/>
            </p:cNvSpPr>
            <p:nvPr/>
          </p:nvSpPr>
          <p:spPr bwMode="auto">
            <a:xfrm>
              <a:off x="2459038" y="19240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8" name="Freeform 853"/>
            <p:cNvSpPr>
              <a:spLocks/>
            </p:cNvSpPr>
            <p:nvPr/>
          </p:nvSpPr>
          <p:spPr bwMode="auto">
            <a:xfrm>
              <a:off x="2514600" y="1858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9" name="Freeform 854"/>
            <p:cNvSpPr>
              <a:spLocks noEditPoints="1"/>
            </p:cNvSpPr>
            <p:nvPr/>
          </p:nvSpPr>
          <p:spPr bwMode="auto">
            <a:xfrm>
              <a:off x="2506663" y="18510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0" name="Freeform 855"/>
            <p:cNvSpPr>
              <a:spLocks/>
            </p:cNvSpPr>
            <p:nvPr/>
          </p:nvSpPr>
          <p:spPr bwMode="auto">
            <a:xfrm>
              <a:off x="2425700" y="17335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1" name="Freeform 856"/>
            <p:cNvSpPr>
              <a:spLocks noEditPoints="1"/>
            </p:cNvSpPr>
            <p:nvPr/>
          </p:nvSpPr>
          <p:spPr bwMode="auto">
            <a:xfrm>
              <a:off x="2417763" y="1725613"/>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2" name="Freeform 857"/>
            <p:cNvSpPr>
              <a:spLocks/>
            </p:cNvSpPr>
            <p:nvPr/>
          </p:nvSpPr>
          <p:spPr bwMode="auto">
            <a:xfrm>
              <a:off x="2533650" y="17843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3" name="Freeform 858"/>
            <p:cNvSpPr>
              <a:spLocks noEditPoints="1"/>
            </p:cNvSpPr>
            <p:nvPr/>
          </p:nvSpPr>
          <p:spPr bwMode="auto">
            <a:xfrm>
              <a:off x="2527300" y="177641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4" name="Freeform 859"/>
            <p:cNvSpPr>
              <a:spLocks/>
            </p:cNvSpPr>
            <p:nvPr/>
          </p:nvSpPr>
          <p:spPr bwMode="auto">
            <a:xfrm>
              <a:off x="2527300"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5" name="Freeform 860"/>
            <p:cNvSpPr>
              <a:spLocks noEditPoints="1"/>
            </p:cNvSpPr>
            <p:nvPr/>
          </p:nvSpPr>
          <p:spPr bwMode="auto">
            <a:xfrm>
              <a:off x="2519363"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6" name="Freeform 861"/>
            <p:cNvSpPr>
              <a:spLocks/>
            </p:cNvSpPr>
            <p:nvPr/>
          </p:nvSpPr>
          <p:spPr bwMode="auto">
            <a:xfrm>
              <a:off x="2551113" y="1395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7" name="Freeform 862"/>
            <p:cNvSpPr>
              <a:spLocks noEditPoints="1"/>
            </p:cNvSpPr>
            <p:nvPr/>
          </p:nvSpPr>
          <p:spPr bwMode="auto">
            <a:xfrm>
              <a:off x="2543175" y="1387475"/>
              <a:ext cx="185738"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8" name="Freeform 863"/>
            <p:cNvSpPr>
              <a:spLocks/>
            </p:cNvSpPr>
            <p:nvPr/>
          </p:nvSpPr>
          <p:spPr bwMode="auto">
            <a:xfrm>
              <a:off x="2646363" y="16033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9" name="Freeform 864"/>
            <p:cNvSpPr>
              <a:spLocks noEditPoints="1"/>
            </p:cNvSpPr>
            <p:nvPr/>
          </p:nvSpPr>
          <p:spPr bwMode="auto">
            <a:xfrm>
              <a:off x="2638425" y="15954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0" name="Freeform 865"/>
            <p:cNvSpPr>
              <a:spLocks/>
            </p:cNvSpPr>
            <p:nvPr/>
          </p:nvSpPr>
          <p:spPr bwMode="auto">
            <a:xfrm>
              <a:off x="2619375" y="1627188"/>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1" name="Freeform 866"/>
            <p:cNvSpPr>
              <a:spLocks noEditPoints="1"/>
            </p:cNvSpPr>
            <p:nvPr/>
          </p:nvSpPr>
          <p:spPr bwMode="auto">
            <a:xfrm>
              <a:off x="2611438" y="16192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2" name="Freeform 867"/>
            <p:cNvSpPr>
              <a:spLocks/>
            </p:cNvSpPr>
            <p:nvPr/>
          </p:nvSpPr>
          <p:spPr bwMode="auto">
            <a:xfrm>
              <a:off x="2236788" y="1552575"/>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3" name="Freeform 868"/>
            <p:cNvSpPr>
              <a:spLocks noEditPoints="1"/>
            </p:cNvSpPr>
            <p:nvPr/>
          </p:nvSpPr>
          <p:spPr bwMode="auto">
            <a:xfrm>
              <a:off x="2228850" y="15446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4" name="Freeform 869"/>
            <p:cNvSpPr>
              <a:spLocks/>
            </p:cNvSpPr>
            <p:nvPr/>
          </p:nvSpPr>
          <p:spPr bwMode="auto">
            <a:xfrm>
              <a:off x="2351088" y="1593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5" name="Freeform 870"/>
            <p:cNvSpPr>
              <a:spLocks noEditPoints="1"/>
            </p:cNvSpPr>
            <p:nvPr/>
          </p:nvSpPr>
          <p:spPr bwMode="auto">
            <a:xfrm>
              <a:off x="2343150" y="15875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6" name="Freeform 871"/>
            <p:cNvSpPr>
              <a:spLocks/>
            </p:cNvSpPr>
            <p:nvPr/>
          </p:nvSpPr>
          <p:spPr bwMode="auto">
            <a:xfrm>
              <a:off x="2474913" y="13160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7" name="Freeform 872"/>
            <p:cNvSpPr>
              <a:spLocks noEditPoints="1"/>
            </p:cNvSpPr>
            <p:nvPr/>
          </p:nvSpPr>
          <p:spPr bwMode="auto">
            <a:xfrm>
              <a:off x="2466975" y="1308100"/>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8" name="Freeform 873"/>
            <p:cNvSpPr>
              <a:spLocks/>
            </p:cNvSpPr>
            <p:nvPr/>
          </p:nvSpPr>
          <p:spPr bwMode="auto">
            <a:xfrm>
              <a:off x="2487613" y="13398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9" name="Freeform 874"/>
            <p:cNvSpPr>
              <a:spLocks noEditPoints="1"/>
            </p:cNvSpPr>
            <p:nvPr/>
          </p:nvSpPr>
          <p:spPr bwMode="auto">
            <a:xfrm>
              <a:off x="2479675" y="13319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0" name="Freeform 875"/>
            <p:cNvSpPr>
              <a:spLocks/>
            </p:cNvSpPr>
            <p:nvPr/>
          </p:nvSpPr>
          <p:spPr bwMode="auto">
            <a:xfrm>
              <a:off x="2432050" y="13303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1" name="Freeform 876"/>
            <p:cNvSpPr>
              <a:spLocks noEditPoints="1"/>
            </p:cNvSpPr>
            <p:nvPr/>
          </p:nvSpPr>
          <p:spPr bwMode="auto">
            <a:xfrm>
              <a:off x="2424113" y="1323975"/>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2" name="Freeform 877"/>
            <p:cNvSpPr>
              <a:spLocks/>
            </p:cNvSpPr>
            <p:nvPr/>
          </p:nvSpPr>
          <p:spPr bwMode="auto">
            <a:xfrm>
              <a:off x="2752725" y="14652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3" name="Freeform 878"/>
            <p:cNvSpPr>
              <a:spLocks noEditPoints="1"/>
            </p:cNvSpPr>
            <p:nvPr/>
          </p:nvSpPr>
          <p:spPr bwMode="auto">
            <a:xfrm>
              <a:off x="2744788" y="14573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4" name="Freeform 879"/>
            <p:cNvSpPr>
              <a:spLocks/>
            </p:cNvSpPr>
            <p:nvPr/>
          </p:nvSpPr>
          <p:spPr bwMode="auto">
            <a:xfrm>
              <a:off x="2559050" y="19383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5" name="Freeform 880"/>
            <p:cNvSpPr>
              <a:spLocks noEditPoints="1"/>
            </p:cNvSpPr>
            <p:nvPr/>
          </p:nvSpPr>
          <p:spPr bwMode="auto">
            <a:xfrm>
              <a:off x="2551113" y="19304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6" name="Freeform 881"/>
            <p:cNvSpPr>
              <a:spLocks/>
            </p:cNvSpPr>
            <p:nvPr/>
          </p:nvSpPr>
          <p:spPr bwMode="auto">
            <a:xfrm>
              <a:off x="2574925" y="16970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7" name="Freeform 882"/>
            <p:cNvSpPr>
              <a:spLocks noEditPoints="1"/>
            </p:cNvSpPr>
            <p:nvPr/>
          </p:nvSpPr>
          <p:spPr bwMode="auto">
            <a:xfrm>
              <a:off x="2568575" y="1689100"/>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8" name="Freeform 883"/>
            <p:cNvSpPr>
              <a:spLocks/>
            </p:cNvSpPr>
            <p:nvPr/>
          </p:nvSpPr>
          <p:spPr bwMode="auto">
            <a:xfrm>
              <a:off x="2474913" y="20859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9" name="Freeform 884"/>
            <p:cNvSpPr>
              <a:spLocks noEditPoints="1"/>
            </p:cNvSpPr>
            <p:nvPr/>
          </p:nvSpPr>
          <p:spPr bwMode="auto">
            <a:xfrm>
              <a:off x="2466975" y="20780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0" name="Freeform 885"/>
            <p:cNvSpPr>
              <a:spLocks/>
            </p:cNvSpPr>
            <p:nvPr/>
          </p:nvSpPr>
          <p:spPr bwMode="auto">
            <a:xfrm>
              <a:off x="3640138" y="27527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1" name="Freeform 886"/>
            <p:cNvSpPr>
              <a:spLocks noEditPoints="1"/>
            </p:cNvSpPr>
            <p:nvPr/>
          </p:nvSpPr>
          <p:spPr bwMode="auto">
            <a:xfrm>
              <a:off x="3632200" y="27447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2" name="Freeform 887"/>
            <p:cNvSpPr>
              <a:spLocks/>
            </p:cNvSpPr>
            <p:nvPr/>
          </p:nvSpPr>
          <p:spPr bwMode="auto">
            <a:xfrm>
              <a:off x="3417888" y="270668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3" name="Freeform 888"/>
            <p:cNvSpPr>
              <a:spLocks noEditPoints="1"/>
            </p:cNvSpPr>
            <p:nvPr/>
          </p:nvSpPr>
          <p:spPr bwMode="auto">
            <a:xfrm>
              <a:off x="3409950" y="26987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4" name="Freeform 889"/>
            <p:cNvSpPr>
              <a:spLocks/>
            </p:cNvSpPr>
            <p:nvPr/>
          </p:nvSpPr>
          <p:spPr bwMode="auto">
            <a:xfrm>
              <a:off x="4656138" y="39290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5" name="Freeform 890"/>
            <p:cNvSpPr>
              <a:spLocks noEditPoints="1"/>
            </p:cNvSpPr>
            <p:nvPr/>
          </p:nvSpPr>
          <p:spPr bwMode="auto">
            <a:xfrm>
              <a:off x="4648200" y="39211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6" name="Freeform 891"/>
            <p:cNvSpPr>
              <a:spLocks/>
            </p:cNvSpPr>
            <p:nvPr/>
          </p:nvSpPr>
          <p:spPr bwMode="auto">
            <a:xfrm>
              <a:off x="3678238" y="27098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7" name="Freeform 892"/>
            <p:cNvSpPr>
              <a:spLocks noEditPoints="1"/>
            </p:cNvSpPr>
            <p:nvPr/>
          </p:nvSpPr>
          <p:spPr bwMode="auto">
            <a:xfrm>
              <a:off x="3671888" y="2703513"/>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8" name="Freeform 893"/>
            <p:cNvSpPr>
              <a:spLocks/>
            </p:cNvSpPr>
            <p:nvPr/>
          </p:nvSpPr>
          <p:spPr bwMode="auto">
            <a:xfrm>
              <a:off x="3590925" y="27432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9" name="Freeform 894"/>
            <p:cNvSpPr>
              <a:spLocks noEditPoints="1"/>
            </p:cNvSpPr>
            <p:nvPr/>
          </p:nvSpPr>
          <p:spPr bwMode="auto">
            <a:xfrm>
              <a:off x="3582988" y="27352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0" name="Freeform 895"/>
            <p:cNvSpPr>
              <a:spLocks/>
            </p:cNvSpPr>
            <p:nvPr/>
          </p:nvSpPr>
          <p:spPr bwMode="auto">
            <a:xfrm>
              <a:off x="2519363" y="14700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1" name="Freeform 896"/>
            <p:cNvSpPr>
              <a:spLocks noEditPoints="1"/>
            </p:cNvSpPr>
            <p:nvPr/>
          </p:nvSpPr>
          <p:spPr bwMode="auto">
            <a:xfrm>
              <a:off x="2511425" y="14620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2" name="Freeform 897"/>
            <p:cNvSpPr>
              <a:spLocks/>
            </p:cNvSpPr>
            <p:nvPr/>
          </p:nvSpPr>
          <p:spPr bwMode="auto">
            <a:xfrm>
              <a:off x="2425700" y="142875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3" name="Freeform 898"/>
            <p:cNvSpPr>
              <a:spLocks noEditPoints="1"/>
            </p:cNvSpPr>
            <p:nvPr/>
          </p:nvSpPr>
          <p:spPr bwMode="auto">
            <a:xfrm>
              <a:off x="2417763" y="14208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4" name="Freeform 899"/>
            <p:cNvSpPr>
              <a:spLocks/>
            </p:cNvSpPr>
            <p:nvPr/>
          </p:nvSpPr>
          <p:spPr bwMode="auto">
            <a:xfrm>
              <a:off x="2465388" y="1636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5" name="Freeform 900"/>
            <p:cNvSpPr>
              <a:spLocks noEditPoints="1"/>
            </p:cNvSpPr>
            <p:nvPr/>
          </p:nvSpPr>
          <p:spPr bwMode="auto">
            <a:xfrm>
              <a:off x="2457450"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6" name="Freeform 901"/>
            <p:cNvSpPr>
              <a:spLocks/>
            </p:cNvSpPr>
            <p:nvPr/>
          </p:nvSpPr>
          <p:spPr bwMode="auto">
            <a:xfrm>
              <a:off x="2587625"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7" name="Freeform 902"/>
            <p:cNvSpPr>
              <a:spLocks noEditPoints="1"/>
            </p:cNvSpPr>
            <p:nvPr/>
          </p:nvSpPr>
          <p:spPr bwMode="auto">
            <a:xfrm>
              <a:off x="2579688" y="19986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8" name="Freeform 903"/>
            <p:cNvSpPr>
              <a:spLocks/>
            </p:cNvSpPr>
            <p:nvPr/>
          </p:nvSpPr>
          <p:spPr bwMode="auto">
            <a:xfrm>
              <a:off x="2740025" y="20256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9" name="Freeform 904"/>
            <p:cNvSpPr>
              <a:spLocks noEditPoints="1"/>
            </p:cNvSpPr>
            <p:nvPr/>
          </p:nvSpPr>
          <p:spPr bwMode="auto">
            <a:xfrm>
              <a:off x="2732088" y="201771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0" name="Freeform 905"/>
            <p:cNvSpPr>
              <a:spLocks/>
            </p:cNvSpPr>
            <p:nvPr/>
          </p:nvSpPr>
          <p:spPr bwMode="auto">
            <a:xfrm>
              <a:off x="2460625" y="19050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1" name="Freeform 906"/>
            <p:cNvSpPr>
              <a:spLocks noEditPoints="1"/>
            </p:cNvSpPr>
            <p:nvPr/>
          </p:nvSpPr>
          <p:spPr bwMode="auto">
            <a:xfrm>
              <a:off x="2452688" y="189706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2" name="Freeform 907"/>
            <p:cNvSpPr>
              <a:spLocks/>
            </p:cNvSpPr>
            <p:nvPr/>
          </p:nvSpPr>
          <p:spPr bwMode="auto">
            <a:xfrm>
              <a:off x="2625725" y="18637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3" name="Freeform 908"/>
            <p:cNvSpPr>
              <a:spLocks noEditPoints="1"/>
            </p:cNvSpPr>
            <p:nvPr/>
          </p:nvSpPr>
          <p:spPr bwMode="auto">
            <a:xfrm>
              <a:off x="2617788" y="18557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4" name="Freeform 909"/>
            <p:cNvSpPr>
              <a:spLocks/>
            </p:cNvSpPr>
            <p:nvPr/>
          </p:nvSpPr>
          <p:spPr bwMode="auto">
            <a:xfrm>
              <a:off x="2544763" y="20621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5" name="Freeform 910"/>
            <p:cNvSpPr>
              <a:spLocks noEditPoints="1"/>
            </p:cNvSpPr>
            <p:nvPr/>
          </p:nvSpPr>
          <p:spPr bwMode="auto">
            <a:xfrm>
              <a:off x="2536825" y="2054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6" name="Freeform 911"/>
            <p:cNvSpPr>
              <a:spLocks/>
            </p:cNvSpPr>
            <p:nvPr/>
          </p:nvSpPr>
          <p:spPr bwMode="auto">
            <a:xfrm>
              <a:off x="2566988"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7" name="Freeform 912"/>
            <p:cNvSpPr>
              <a:spLocks noEditPoints="1"/>
            </p:cNvSpPr>
            <p:nvPr/>
          </p:nvSpPr>
          <p:spPr bwMode="auto">
            <a:xfrm>
              <a:off x="2559050" y="19986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8" name="Freeform 913"/>
            <p:cNvSpPr>
              <a:spLocks/>
            </p:cNvSpPr>
            <p:nvPr/>
          </p:nvSpPr>
          <p:spPr bwMode="auto">
            <a:xfrm>
              <a:off x="2595563" y="2081213"/>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9" name="Freeform 914"/>
            <p:cNvSpPr>
              <a:spLocks noEditPoints="1"/>
            </p:cNvSpPr>
            <p:nvPr/>
          </p:nvSpPr>
          <p:spPr bwMode="auto">
            <a:xfrm>
              <a:off x="2586038" y="2073275"/>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0" name="Freeform 915"/>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1" name="Freeform 916"/>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2" name="Freeform 917"/>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3" name="Freeform 918"/>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4" name="Freeform 919"/>
            <p:cNvSpPr>
              <a:spLocks/>
            </p:cNvSpPr>
            <p:nvPr/>
          </p:nvSpPr>
          <p:spPr bwMode="auto">
            <a:xfrm>
              <a:off x="5365750" y="39338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5" name="Freeform 920"/>
            <p:cNvSpPr>
              <a:spLocks noEditPoints="1"/>
            </p:cNvSpPr>
            <p:nvPr/>
          </p:nvSpPr>
          <p:spPr bwMode="auto">
            <a:xfrm>
              <a:off x="5357813" y="3925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6" name="Freeform 921"/>
            <p:cNvSpPr>
              <a:spLocks/>
            </p:cNvSpPr>
            <p:nvPr/>
          </p:nvSpPr>
          <p:spPr bwMode="auto">
            <a:xfrm>
              <a:off x="2544763" y="22526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7" name="Freeform 922"/>
            <p:cNvSpPr>
              <a:spLocks noEditPoints="1"/>
            </p:cNvSpPr>
            <p:nvPr/>
          </p:nvSpPr>
          <p:spPr bwMode="auto">
            <a:xfrm>
              <a:off x="2536825" y="224472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8" name="Freeform 923"/>
            <p:cNvSpPr>
              <a:spLocks/>
            </p:cNvSpPr>
            <p:nvPr/>
          </p:nvSpPr>
          <p:spPr bwMode="auto">
            <a:xfrm>
              <a:off x="2625725" y="19843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9" name="Freeform 924"/>
            <p:cNvSpPr>
              <a:spLocks noEditPoints="1"/>
            </p:cNvSpPr>
            <p:nvPr/>
          </p:nvSpPr>
          <p:spPr bwMode="auto">
            <a:xfrm>
              <a:off x="2617788" y="19764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0" name="Freeform 925"/>
            <p:cNvSpPr>
              <a:spLocks/>
            </p:cNvSpPr>
            <p:nvPr/>
          </p:nvSpPr>
          <p:spPr bwMode="auto">
            <a:xfrm>
              <a:off x="2393950" y="2035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1" name="Freeform 926"/>
            <p:cNvSpPr>
              <a:spLocks noEditPoints="1"/>
            </p:cNvSpPr>
            <p:nvPr/>
          </p:nvSpPr>
          <p:spPr bwMode="auto">
            <a:xfrm>
              <a:off x="2386013"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2" name="Freeform 927"/>
            <p:cNvSpPr>
              <a:spLocks/>
            </p:cNvSpPr>
            <p:nvPr/>
          </p:nvSpPr>
          <p:spPr bwMode="auto">
            <a:xfrm>
              <a:off x="2724150" y="18859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3" name="Freeform 928"/>
            <p:cNvSpPr>
              <a:spLocks noEditPoints="1"/>
            </p:cNvSpPr>
            <p:nvPr/>
          </p:nvSpPr>
          <p:spPr bwMode="auto">
            <a:xfrm>
              <a:off x="2716213" y="18796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4" name="Freeform 929"/>
            <p:cNvSpPr>
              <a:spLocks/>
            </p:cNvSpPr>
            <p:nvPr/>
          </p:nvSpPr>
          <p:spPr bwMode="auto">
            <a:xfrm>
              <a:off x="2389188" y="18954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5" name="Freeform 930"/>
            <p:cNvSpPr>
              <a:spLocks noEditPoints="1"/>
            </p:cNvSpPr>
            <p:nvPr/>
          </p:nvSpPr>
          <p:spPr bwMode="auto">
            <a:xfrm>
              <a:off x="2381250" y="1889125"/>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6" name="Freeform 931"/>
            <p:cNvSpPr>
              <a:spLocks/>
            </p:cNvSpPr>
            <p:nvPr/>
          </p:nvSpPr>
          <p:spPr bwMode="auto">
            <a:xfrm>
              <a:off x="2660650" y="18907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7" name="Freeform 932"/>
            <p:cNvSpPr>
              <a:spLocks noEditPoints="1"/>
            </p:cNvSpPr>
            <p:nvPr/>
          </p:nvSpPr>
          <p:spPr bwMode="auto">
            <a:xfrm>
              <a:off x="2652713" y="1882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8" name="Freeform 933"/>
            <p:cNvSpPr>
              <a:spLocks/>
            </p:cNvSpPr>
            <p:nvPr/>
          </p:nvSpPr>
          <p:spPr bwMode="auto">
            <a:xfrm>
              <a:off x="2725738" y="18351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9" name="Freeform 934"/>
            <p:cNvSpPr>
              <a:spLocks noEditPoints="1"/>
            </p:cNvSpPr>
            <p:nvPr/>
          </p:nvSpPr>
          <p:spPr bwMode="auto">
            <a:xfrm>
              <a:off x="2717800" y="18272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0" name="Freeform 935"/>
            <p:cNvSpPr>
              <a:spLocks/>
            </p:cNvSpPr>
            <p:nvPr/>
          </p:nvSpPr>
          <p:spPr bwMode="auto">
            <a:xfrm>
              <a:off x="2246313" y="1233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1" name="Freeform 936"/>
            <p:cNvSpPr>
              <a:spLocks noEditPoints="1"/>
            </p:cNvSpPr>
            <p:nvPr/>
          </p:nvSpPr>
          <p:spPr bwMode="auto">
            <a:xfrm>
              <a:off x="2239963" y="12255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2" name="Freeform 937"/>
            <p:cNvSpPr>
              <a:spLocks/>
            </p:cNvSpPr>
            <p:nvPr/>
          </p:nvSpPr>
          <p:spPr bwMode="auto">
            <a:xfrm>
              <a:off x="2198688" y="2151063"/>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3" name="Freeform 938"/>
            <p:cNvSpPr>
              <a:spLocks noEditPoints="1"/>
            </p:cNvSpPr>
            <p:nvPr/>
          </p:nvSpPr>
          <p:spPr bwMode="auto">
            <a:xfrm>
              <a:off x="2190750" y="21431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4" name="Freeform 939"/>
            <p:cNvSpPr>
              <a:spLocks/>
            </p:cNvSpPr>
            <p:nvPr/>
          </p:nvSpPr>
          <p:spPr bwMode="auto">
            <a:xfrm>
              <a:off x="2317750" y="14732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5" name="Freeform 940"/>
            <p:cNvSpPr>
              <a:spLocks noEditPoints="1"/>
            </p:cNvSpPr>
            <p:nvPr/>
          </p:nvSpPr>
          <p:spPr bwMode="auto">
            <a:xfrm>
              <a:off x="2309813" y="1465263"/>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6" name="Freeform 941"/>
            <p:cNvSpPr>
              <a:spLocks/>
            </p:cNvSpPr>
            <p:nvPr/>
          </p:nvSpPr>
          <p:spPr bwMode="auto">
            <a:xfrm>
              <a:off x="2519363" y="17938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7" name="Freeform 942"/>
            <p:cNvSpPr>
              <a:spLocks noEditPoints="1"/>
            </p:cNvSpPr>
            <p:nvPr/>
          </p:nvSpPr>
          <p:spPr bwMode="auto">
            <a:xfrm>
              <a:off x="2511425" y="17859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8" name="Freeform 943"/>
            <p:cNvSpPr>
              <a:spLocks/>
            </p:cNvSpPr>
            <p:nvPr/>
          </p:nvSpPr>
          <p:spPr bwMode="auto">
            <a:xfrm>
              <a:off x="4784725" y="47164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9" name="Freeform 944"/>
            <p:cNvSpPr>
              <a:spLocks noEditPoints="1"/>
            </p:cNvSpPr>
            <p:nvPr/>
          </p:nvSpPr>
          <p:spPr bwMode="auto">
            <a:xfrm>
              <a:off x="4776788" y="470852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0" name="Freeform 945"/>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1" name="Freeform 946"/>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2" name="Freeform 947"/>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3" name="Freeform 948"/>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2" name="Gruppo 1128"/>
          <p:cNvGrpSpPr/>
          <p:nvPr/>
        </p:nvGrpSpPr>
        <p:grpSpPr>
          <a:xfrm>
            <a:off x="1474788" y="1037613"/>
            <a:ext cx="1838325" cy="2139950"/>
            <a:chOff x="1474788" y="503238"/>
            <a:chExt cx="1838325" cy="2139950"/>
          </a:xfrm>
        </p:grpSpPr>
        <p:sp>
          <p:nvSpPr>
            <p:cNvPr id="1130" name="Freeform 207"/>
            <p:cNvSpPr>
              <a:spLocks noEditPoints="1"/>
            </p:cNvSpPr>
            <p:nvPr/>
          </p:nvSpPr>
          <p:spPr bwMode="auto">
            <a:xfrm>
              <a:off x="2039938" y="1503363"/>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1" name="Freeform 208"/>
            <p:cNvSpPr>
              <a:spLocks/>
            </p:cNvSpPr>
            <p:nvPr/>
          </p:nvSpPr>
          <p:spPr bwMode="auto">
            <a:xfrm>
              <a:off x="2011363" y="14605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2" name="Freeform 209"/>
            <p:cNvSpPr>
              <a:spLocks noEditPoints="1"/>
            </p:cNvSpPr>
            <p:nvPr/>
          </p:nvSpPr>
          <p:spPr bwMode="auto">
            <a:xfrm>
              <a:off x="200342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3" name="Freeform 210"/>
            <p:cNvSpPr>
              <a:spLocks/>
            </p:cNvSpPr>
            <p:nvPr/>
          </p:nvSpPr>
          <p:spPr bwMode="auto">
            <a:xfrm>
              <a:off x="2047875" y="1470026"/>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4" name="Freeform 211"/>
            <p:cNvSpPr>
              <a:spLocks noEditPoints="1"/>
            </p:cNvSpPr>
            <p:nvPr/>
          </p:nvSpPr>
          <p:spPr bwMode="auto">
            <a:xfrm>
              <a:off x="2038350" y="146208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5" name="Freeform 212"/>
            <p:cNvSpPr>
              <a:spLocks/>
            </p:cNvSpPr>
            <p:nvPr/>
          </p:nvSpPr>
          <p:spPr bwMode="auto">
            <a:xfrm>
              <a:off x="2006600" y="1289051"/>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6" name="Freeform 213"/>
            <p:cNvSpPr>
              <a:spLocks noEditPoints="1"/>
            </p:cNvSpPr>
            <p:nvPr/>
          </p:nvSpPr>
          <p:spPr bwMode="auto">
            <a:xfrm>
              <a:off x="1998663" y="12811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7" name="Freeform 214"/>
            <p:cNvSpPr>
              <a:spLocks/>
            </p:cNvSpPr>
            <p:nvPr/>
          </p:nvSpPr>
          <p:spPr bwMode="auto">
            <a:xfrm>
              <a:off x="2390775" y="21415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8" name="Freeform 215"/>
            <p:cNvSpPr>
              <a:spLocks noEditPoints="1"/>
            </p:cNvSpPr>
            <p:nvPr/>
          </p:nvSpPr>
          <p:spPr bwMode="auto">
            <a:xfrm>
              <a:off x="2381250" y="2133601"/>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9" name="Freeform 216"/>
            <p:cNvSpPr>
              <a:spLocks/>
            </p:cNvSpPr>
            <p:nvPr/>
          </p:nvSpPr>
          <p:spPr bwMode="auto">
            <a:xfrm>
              <a:off x="22875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0" name="Freeform 217"/>
            <p:cNvSpPr>
              <a:spLocks noEditPoints="1"/>
            </p:cNvSpPr>
            <p:nvPr/>
          </p:nvSpPr>
          <p:spPr bwMode="auto">
            <a:xfrm>
              <a:off x="2279650" y="1609726"/>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1" name="Freeform 218"/>
            <p:cNvSpPr>
              <a:spLocks/>
            </p:cNvSpPr>
            <p:nvPr/>
          </p:nvSpPr>
          <p:spPr bwMode="auto">
            <a:xfrm>
              <a:off x="1906588" y="13112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2" name="Freeform 219"/>
            <p:cNvSpPr>
              <a:spLocks noEditPoints="1"/>
            </p:cNvSpPr>
            <p:nvPr/>
          </p:nvSpPr>
          <p:spPr bwMode="auto">
            <a:xfrm>
              <a:off x="1898650" y="13049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3" name="Freeform 220"/>
            <p:cNvSpPr>
              <a:spLocks/>
            </p:cNvSpPr>
            <p:nvPr/>
          </p:nvSpPr>
          <p:spPr bwMode="auto">
            <a:xfrm>
              <a:off x="2111375"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4" name="Freeform 221"/>
            <p:cNvSpPr>
              <a:spLocks noEditPoints="1"/>
            </p:cNvSpPr>
            <p:nvPr/>
          </p:nvSpPr>
          <p:spPr bwMode="auto">
            <a:xfrm>
              <a:off x="2105025" y="15367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5" name="Freeform 222"/>
            <p:cNvSpPr>
              <a:spLocks/>
            </p:cNvSpPr>
            <p:nvPr/>
          </p:nvSpPr>
          <p:spPr bwMode="auto">
            <a:xfrm>
              <a:off x="1962150" y="133985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6" name="Freeform 223"/>
            <p:cNvSpPr>
              <a:spLocks noEditPoints="1"/>
            </p:cNvSpPr>
            <p:nvPr/>
          </p:nvSpPr>
          <p:spPr bwMode="auto">
            <a:xfrm>
              <a:off x="1954213" y="133191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7" name="Freeform 224"/>
            <p:cNvSpPr>
              <a:spLocks/>
            </p:cNvSpPr>
            <p:nvPr/>
          </p:nvSpPr>
          <p:spPr bwMode="auto">
            <a:xfrm>
              <a:off x="1992313" y="12747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8" name="Freeform 225"/>
            <p:cNvSpPr>
              <a:spLocks noEditPoints="1"/>
            </p:cNvSpPr>
            <p:nvPr/>
          </p:nvSpPr>
          <p:spPr bwMode="auto">
            <a:xfrm>
              <a:off x="1984375" y="126682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9" name="Freeform 226"/>
            <p:cNvSpPr>
              <a:spLocks/>
            </p:cNvSpPr>
            <p:nvPr/>
          </p:nvSpPr>
          <p:spPr bwMode="auto">
            <a:xfrm>
              <a:off x="2036763"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0" name="Freeform 227"/>
            <p:cNvSpPr>
              <a:spLocks noEditPoints="1"/>
            </p:cNvSpPr>
            <p:nvPr/>
          </p:nvSpPr>
          <p:spPr bwMode="auto">
            <a:xfrm>
              <a:off x="2028825" y="154463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1" name="Freeform 228"/>
            <p:cNvSpPr>
              <a:spLocks/>
            </p:cNvSpPr>
            <p:nvPr/>
          </p:nvSpPr>
          <p:spPr bwMode="auto">
            <a:xfrm>
              <a:off x="1992313" y="11684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2" name="Freeform 229"/>
            <p:cNvSpPr>
              <a:spLocks noEditPoints="1"/>
            </p:cNvSpPr>
            <p:nvPr/>
          </p:nvSpPr>
          <p:spPr bwMode="auto">
            <a:xfrm>
              <a:off x="1984375" y="11604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3" name="Freeform 230"/>
            <p:cNvSpPr>
              <a:spLocks/>
            </p:cNvSpPr>
            <p:nvPr/>
          </p:nvSpPr>
          <p:spPr bwMode="auto">
            <a:xfrm>
              <a:off x="2062163" y="13668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4" name="Freeform 231"/>
            <p:cNvSpPr>
              <a:spLocks noEditPoints="1"/>
            </p:cNvSpPr>
            <p:nvPr/>
          </p:nvSpPr>
          <p:spPr bwMode="auto">
            <a:xfrm>
              <a:off x="2054225" y="1358901"/>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5" name="Freeform 232"/>
            <p:cNvSpPr>
              <a:spLocks/>
            </p:cNvSpPr>
            <p:nvPr/>
          </p:nvSpPr>
          <p:spPr bwMode="auto">
            <a:xfrm>
              <a:off x="2020888" y="11366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6" name="Freeform 233"/>
            <p:cNvSpPr>
              <a:spLocks noEditPoints="1"/>
            </p:cNvSpPr>
            <p:nvPr/>
          </p:nvSpPr>
          <p:spPr bwMode="auto">
            <a:xfrm>
              <a:off x="2014538" y="11287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7" name="Freeform 234"/>
            <p:cNvSpPr>
              <a:spLocks/>
            </p:cNvSpPr>
            <p:nvPr/>
          </p:nvSpPr>
          <p:spPr bwMode="auto">
            <a:xfrm>
              <a:off x="1816100" y="12287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8" name="Freeform 235"/>
            <p:cNvSpPr>
              <a:spLocks noEditPoints="1"/>
            </p:cNvSpPr>
            <p:nvPr/>
          </p:nvSpPr>
          <p:spPr bwMode="auto">
            <a:xfrm>
              <a:off x="1808163" y="12207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9" name="Freeform 236"/>
            <p:cNvSpPr>
              <a:spLocks/>
            </p:cNvSpPr>
            <p:nvPr/>
          </p:nvSpPr>
          <p:spPr bwMode="auto">
            <a:xfrm>
              <a:off x="1838325" y="1250951"/>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0" name="Freeform 237"/>
            <p:cNvSpPr>
              <a:spLocks noEditPoints="1"/>
            </p:cNvSpPr>
            <p:nvPr/>
          </p:nvSpPr>
          <p:spPr bwMode="auto">
            <a:xfrm>
              <a:off x="1830388" y="12446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1" name="Freeform 238"/>
            <p:cNvSpPr>
              <a:spLocks/>
            </p:cNvSpPr>
            <p:nvPr/>
          </p:nvSpPr>
          <p:spPr bwMode="auto">
            <a:xfrm>
              <a:off x="1990725" y="14287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2" name="Freeform 239"/>
            <p:cNvSpPr>
              <a:spLocks noEditPoints="1"/>
            </p:cNvSpPr>
            <p:nvPr/>
          </p:nvSpPr>
          <p:spPr bwMode="auto">
            <a:xfrm>
              <a:off x="1982788" y="14208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3" name="Freeform 240"/>
            <p:cNvSpPr>
              <a:spLocks/>
            </p:cNvSpPr>
            <p:nvPr/>
          </p:nvSpPr>
          <p:spPr bwMode="auto">
            <a:xfrm>
              <a:off x="20320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4" name="Freeform 241"/>
            <p:cNvSpPr>
              <a:spLocks noEditPoints="1"/>
            </p:cNvSpPr>
            <p:nvPr/>
          </p:nvSpPr>
          <p:spPr bwMode="auto">
            <a:xfrm>
              <a:off x="2025650"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5" name="Freeform 242"/>
            <p:cNvSpPr>
              <a:spLocks/>
            </p:cNvSpPr>
            <p:nvPr/>
          </p:nvSpPr>
          <p:spPr bwMode="auto">
            <a:xfrm>
              <a:off x="2100263" y="14224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6" name="Freeform 243"/>
            <p:cNvSpPr>
              <a:spLocks noEditPoints="1"/>
            </p:cNvSpPr>
            <p:nvPr/>
          </p:nvSpPr>
          <p:spPr bwMode="auto">
            <a:xfrm>
              <a:off x="2092325" y="14160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7" name="Freeform 244"/>
            <p:cNvSpPr>
              <a:spLocks/>
            </p:cNvSpPr>
            <p:nvPr/>
          </p:nvSpPr>
          <p:spPr bwMode="auto">
            <a:xfrm>
              <a:off x="2097088"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8" name="Freeform 245"/>
            <p:cNvSpPr>
              <a:spLocks noEditPoints="1"/>
            </p:cNvSpPr>
            <p:nvPr/>
          </p:nvSpPr>
          <p:spPr bwMode="auto">
            <a:xfrm>
              <a:off x="2089150" y="1592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9" name="Freeform 246"/>
            <p:cNvSpPr>
              <a:spLocks/>
            </p:cNvSpPr>
            <p:nvPr/>
          </p:nvSpPr>
          <p:spPr bwMode="auto">
            <a:xfrm>
              <a:off x="2122488" y="15208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0" name="Freeform 247"/>
            <p:cNvSpPr>
              <a:spLocks noEditPoints="1"/>
            </p:cNvSpPr>
            <p:nvPr/>
          </p:nvSpPr>
          <p:spPr bwMode="auto">
            <a:xfrm>
              <a:off x="2114550" y="1512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1" name="Freeform 248"/>
            <p:cNvSpPr>
              <a:spLocks/>
            </p:cNvSpPr>
            <p:nvPr/>
          </p:nvSpPr>
          <p:spPr bwMode="auto">
            <a:xfrm>
              <a:off x="2322513" y="18446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2" name="Freeform 249"/>
            <p:cNvSpPr>
              <a:spLocks noEditPoints="1"/>
            </p:cNvSpPr>
            <p:nvPr/>
          </p:nvSpPr>
          <p:spPr bwMode="auto">
            <a:xfrm>
              <a:off x="2314575" y="18367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3" name="Freeform 250"/>
            <p:cNvSpPr>
              <a:spLocks/>
            </p:cNvSpPr>
            <p:nvPr/>
          </p:nvSpPr>
          <p:spPr bwMode="auto">
            <a:xfrm>
              <a:off x="2376488" y="19145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4" name="Freeform 251"/>
            <p:cNvSpPr>
              <a:spLocks noEditPoints="1"/>
            </p:cNvSpPr>
            <p:nvPr/>
          </p:nvSpPr>
          <p:spPr bwMode="auto">
            <a:xfrm>
              <a:off x="2366963" y="19065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5" name="Freeform 252"/>
            <p:cNvSpPr>
              <a:spLocks/>
            </p:cNvSpPr>
            <p:nvPr/>
          </p:nvSpPr>
          <p:spPr bwMode="auto">
            <a:xfrm>
              <a:off x="2128838" y="18732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6" name="Freeform 253"/>
            <p:cNvSpPr>
              <a:spLocks noEditPoints="1"/>
            </p:cNvSpPr>
            <p:nvPr/>
          </p:nvSpPr>
          <p:spPr bwMode="auto">
            <a:xfrm>
              <a:off x="2120900" y="18653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7" name="Freeform 254"/>
            <p:cNvSpPr>
              <a:spLocks/>
            </p:cNvSpPr>
            <p:nvPr/>
          </p:nvSpPr>
          <p:spPr bwMode="auto">
            <a:xfrm>
              <a:off x="1954213" y="17065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8" name="Freeform 255"/>
            <p:cNvSpPr>
              <a:spLocks noEditPoints="1"/>
            </p:cNvSpPr>
            <p:nvPr/>
          </p:nvSpPr>
          <p:spPr bwMode="auto">
            <a:xfrm>
              <a:off x="1946275" y="1698626"/>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9" name="Freeform 256"/>
            <p:cNvSpPr>
              <a:spLocks/>
            </p:cNvSpPr>
            <p:nvPr/>
          </p:nvSpPr>
          <p:spPr bwMode="auto">
            <a:xfrm>
              <a:off x="1906588"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0" name="Freeform 257"/>
            <p:cNvSpPr>
              <a:spLocks noEditPoints="1"/>
            </p:cNvSpPr>
            <p:nvPr/>
          </p:nvSpPr>
          <p:spPr bwMode="auto">
            <a:xfrm>
              <a:off x="1898650" y="16891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1" name="Freeform 258"/>
            <p:cNvSpPr>
              <a:spLocks/>
            </p:cNvSpPr>
            <p:nvPr/>
          </p:nvSpPr>
          <p:spPr bwMode="auto">
            <a:xfrm>
              <a:off x="1916113"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2" name="Freeform 259"/>
            <p:cNvSpPr>
              <a:spLocks noEditPoints="1"/>
            </p:cNvSpPr>
            <p:nvPr/>
          </p:nvSpPr>
          <p:spPr bwMode="auto">
            <a:xfrm>
              <a:off x="1908175" y="1684338"/>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3" name="Freeform 260"/>
            <p:cNvSpPr>
              <a:spLocks/>
            </p:cNvSpPr>
            <p:nvPr/>
          </p:nvSpPr>
          <p:spPr bwMode="auto">
            <a:xfrm>
              <a:off x="1949450"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4" name="Freeform 261"/>
            <p:cNvSpPr>
              <a:spLocks noEditPoints="1"/>
            </p:cNvSpPr>
            <p:nvPr/>
          </p:nvSpPr>
          <p:spPr bwMode="auto">
            <a:xfrm>
              <a:off x="1941513" y="16795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5" name="Freeform 262"/>
            <p:cNvSpPr>
              <a:spLocks/>
            </p:cNvSpPr>
            <p:nvPr/>
          </p:nvSpPr>
          <p:spPr bwMode="auto">
            <a:xfrm>
              <a:off x="1878013" y="16732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6" name="Freeform 263"/>
            <p:cNvSpPr>
              <a:spLocks noEditPoints="1"/>
            </p:cNvSpPr>
            <p:nvPr/>
          </p:nvSpPr>
          <p:spPr bwMode="auto">
            <a:xfrm>
              <a:off x="1870075" y="166528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7" name="Freeform 264"/>
            <p:cNvSpPr>
              <a:spLocks/>
            </p:cNvSpPr>
            <p:nvPr/>
          </p:nvSpPr>
          <p:spPr bwMode="auto">
            <a:xfrm>
              <a:off x="1884363"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8" name="Freeform 265"/>
            <p:cNvSpPr>
              <a:spLocks noEditPoints="1"/>
            </p:cNvSpPr>
            <p:nvPr/>
          </p:nvSpPr>
          <p:spPr bwMode="auto">
            <a:xfrm>
              <a:off x="1876425" y="1689101"/>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9" name="Freeform 266"/>
            <p:cNvSpPr>
              <a:spLocks/>
            </p:cNvSpPr>
            <p:nvPr/>
          </p:nvSpPr>
          <p:spPr bwMode="auto">
            <a:xfrm>
              <a:off x="1916113" y="16779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0" name="Freeform 267"/>
            <p:cNvSpPr>
              <a:spLocks noEditPoints="1"/>
            </p:cNvSpPr>
            <p:nvPr/>
          </p:nvSpPr>
          <p:spPr bwMode="auto">
            <a:xfrm>
              <a:off x="1908175" y="1670051"/>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1" name="Freeform 268"/>
            <p:cNvSpPr>
              <a:spLocks/>
            </p:cNvSpPr>
            <p:nvPr/>
          </p:nvSpPr>
          <p:spPr bwMode="auto">
            <a:xfrm>
              <a:off x="1978025" y="140017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2" name="Freeform 269"/>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3" name="Freeform 270"/>
            <p:cNvSpPr>
              <a:spLocks/>
            </p:cNvSpPr>
            <p:nvPr/>
          </p:nvSpPr>
          <p:spPr bwMode="auto">
            <a:xfrm>
              <a:off x="2032000"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4" name="Freeform 271"/>
            <p:cNvSpPr>
              <a:spLocks noEditPoints="1"/>
            </p:cNvSpPr>
            <p:nvPr/>
          </p:nvSpPr>
          <p:spPr bwMode="auto">
            <a:xfrm>
              <a:off x="2025650"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5" name="Freeform 272"/>
            <p:cNvSpPr>
              <a:spLocks/>
            </p:cNvSpPr>
            <p:nvPr/>
          </p:nvSpPr>
          <p:spPr bwMode="auto">
            <a:xfrm>
              <a:off x="1998663" y="148272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6" name="Freeform 273"/>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7" name="Freeform 274"/>
            <p:cNvSpPr>
              <a:spLocks/>
            </p:cNvSpPr>
            <p:nvPr/>
          </p:nvSpPr>
          <p:spPr bwMode="auto">
            <a:xfrm>
              <a:off x="1824038" y="16033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8" name="Freeform 275"/>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9" name="Freeform 276"/>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0" name="Freeform 277"/>
            <p:cNvSpPr>
              <a:spLocks noEditPoints="1"/>
            </p:cNvSpPr>
            <p:nvPr/>
          </p:nvSpPr>
          <p:spPr bwMode="auto">
            <a:xfrm>
              <a:off x="1795463" y="15589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1" name="Freeform 278"/>
            <p:cNvSpPr>
              <a:spLocks/>
            </p:cNvSpPr>
            <p:nvPr/>
          </p:nvSpPr>
          <p:spPr bwMode="auto">
            <a:xfrm>
              <a:off x="1930400" y="14414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2" name="Freeform 279"/>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3" name="Freeform 280"/>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4" name="Freeform 281"/>
            <p:cNvSpPr>
              <a:spLocks noEditPoints="1"/>
            </p:cNvSpPr>
            <p:nvPr/>
          </p:nvSpPr>
          <p:spPr bwMode="auto">
            <a:xfrm>
              <a:off x="1743075" y="15081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5" name="Freeform 282"/>
            <p:cNvSpPr>
              <a:spLocks/>
            </p:cNvSpPr>
            <p:nvPr/>
          </p:nvSpPr>
          <p:spPr bwMode="auto">
            <a:xfrm>
              <a:off x="1793875" y="15113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6" name="Freeform 283"/>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7" name="Freeform 284"/>
            <p:cNvSpPr>
              <a:spLocks/>
            </p:cNvSpPr>
            <p:nvPr/>
          </p:nvSpPr>
          <p:spPr bwMode="auto">
            <a:xfrm>
              <a:off x="1800225" y="14097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8" name="Freeform 285"/>
            <p:cNvSpPr>
              <a:spLocks noEditPoints="1"/>
            </p:cNvSpPr>
            <p:nvPr/>
          </p:nvSpPr>
          <p:spPr bwMode="auto">
            <a:xfrm>
              <a:off x="1792288" y="14017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9" name="Freeform 286"/>
            <p:cNvSpPr>
              <a:spLocks/>
            </p:cNvSpPr>
            <p:nvPr/>
          </p:nvSpPr>
          <p:spPr bwMode="auto">
            <a:xfrm>
              <a:off x="2249488" y="21002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0" name="Freeform 287"/>
            <p:cNvSpPr>
              <a:spLocks noEditPoints="1"/>
            </p:cNvSpPr>
            <p:nvPr/>
          </p:nvSpPr>
          <p:spPr bwMode="auto">
            <a:xfrm>
              <a:off x="2241550" y="209232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1" name="Freeform 288"/>
            <p:cNvSpPr>
              <a:spLocks/>
            </p:cNvSpPr>
            <p:nvPr/>
          </p:nvSpPr>
          <p:spPr bwMode="auto">
            <a:xfrm>
              <a:off x="181927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2" name="Freeform 289"/>
            <p:cNvSpPr>
              <a:spLocks noEditPoints="1"/>
            </p:cNvSpPr>
            <p:nvPr/>
          </p:nvSpPr>
          <p:spPr bwMode="auto">
            <a:xfrm>
              <a:off x="181133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3" name="Freeform 290"/>
            <p:cNvSpPr>
              <a:spLocks/>
            </p:cNvSpPr>
            <p:nvPr/>
          </p:nvSpPr>
          <p:spPr bwMode="auto">
            <a:xfrm>
              <a:off x="1776413" y="15938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4" name="Freeform 291"/>
            <p:cNvSpPr>
              <a:spLocks noEditPoints="1"/>
            </p:cNvSpPr>
            <p:nvPr/>
          </p:nvSpPr>
          <p:spPr bwMode="auto">
            <a:xfrm>
              <a:off x="1768475" y="158750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5" name="Freeform 292"/>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6" name="Freeform 293"/>
            <p:cNvSpPr>
              <a:spLocks noEditPoints="1"/>
            </p:cNvSpPr>
            <p:nvPr/>
          </p:nvSpPr>
          <p:spPr bwMode="auto">
            <a:xfrm>
              <a:off x="1711325" y="1447801"/>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7" name="Freeform 294"/>
            <p:cNvSpPr>
              <a:spLocks/>
            </p:cNvSpPr>
            <p:nvPr/>
          </p:nvSpPr>
          <p:spPr bwMode="auto">
            <a:xfrm>
              <a:off x="1751013" y="14287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8" name="Freeform 295"/>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9" name="Freeform 296"/>
            <p:cNvSpPr>
              <a:spLocks/>
            </p:cNvSpPr>
            <p:nvPr/>
          </p:nvSpPr>
          <p:spPr bwMode="auto">
            <a:xfrm>
              <a:off x="1822450" y="178435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0" name="Freeform 297"/>
            <p:cNvSpPr>
              <a:spLocks noEditPoints="1"/>
            </p:cNvSpPr>
            <p:nvPr/>
          </p:nvSpPr>
          <p:spPr bwMode="auto">
            <a:xfrm>
              <a:off x="1814513" y="177641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1" name="Freeform 298"/>
            <p:cNvSpPr>
              <a:spLocks/>
            </p:cNvSpPr>
            <p:nvPr/>
          </p:nvSpPr>
          <p:spPr bwMode="auto">
            <a:xfrm>
              <a:off x="1843088" y="11541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2" name="Freeform 299"/>
            <p:cNvSpPr>
              <a:spLocks noEditPoints="1"/>
            </p:cNvSpPr>
            <p:nvPr/>
          </p:nvSpPr>
          <p:spPr bwMode="auto">
            <a:xfrm>
              <a:off x="1835150" y="1146176"/>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3" name="Freeform 300"/>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4" name="Freeform 301"/>
            <p:cNvSpPr>
              <a:spLocks noEditPoints="1"/>
            </p:cNvSpPr>
            <p:nvPr/>
          </p:nvSpPr>
          <p:spPr bwMode="auto">
            <a:xfrm>
              <a:off x="1797050" y="148907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5" name="Freeform 302"/>
            <p:cNvSpPr>
              <a:spLocks/>
            </p:cNvSpPr>
            <p:nvPr/>
          </p:nvSpPr>
          <p:spPr bwMode="auto">
            <a:xfrm>
              <a:off x="1838325" y="14700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6" name="Freeform 303"/>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7" name="Freeform 304"/>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8" name="Freeform 305"/>
            <p:cNvSpPr>
              <a:spLocks noEditPoints="1"/>
            </p:cNvSpPr>
            <p:nvPr/>
          </p:nvSpPr>
          <p:spPr bwMode="auto">
            <a:xfrm>
              <a:off x="1854200" y="153670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9" name="Freeform 306"/>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0" name="Freeform 307"/>
            <p:cNvSpPr>
              <a:spLocks noEditPoints="1"/>
            </p:cNvSpPr>
            <p:nvPr/>
          </p:nvSpPr>
          <p:spPr bwMode="auto">
            <a:xfrm>
              <a:off x="1911350" y="1517651"/>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1" name="Freeform 308"/>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2" name="Freeform 309"/>
            <p:cNvSpPr>
              <a:spLocks noEditPoints="1"/>
            </p:cNvSpPr>
            <p:nvPr/>
          </p:nvSpPr>
          <p:spPr bwMode="auto">
            <a:xfrm>
              <a:off x="1774825" y="157797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3" name="Freeform 310"/>
            <p:cNvSpPr>
              <a:spLocks/>
            </p:cNvSpPr>
            <p:nvPr/>
          </p:nvSpPr>
          <p:spPr bwMode="auto">
            <a:xfrm>
              <a:off x="1882775" y="16510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4" name="Freeform 311"/>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5" name="Freeform 312"/>
            <p:cNvSpPr>
              <a:spLocks/>
            </p:cNvSpPr>
            <p:nvPr/>
          </p:nvSpPr>
          <p:spPr bwMode="auto">
            <a:xfrm>
              <a:off x="1860550" y="16541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6" name="Freeform 313"/>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7" name="Freeform 314"/>
            <p:cNvSpPr>
              <a:spLocks/>
            </p:cNvSpPr>
            <p:nvPr/>
          </p:nvSpPr>
          <p:spPr bwMode="auto">
            <a:xfrm>
              <a:off x="1830388"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8" name="Freeform 315"/>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9" name="Freeform 316"/>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0" name="Freeform 317"/>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1" name="Freeform 318"/>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2" name="Freeform 319"/>
            <p:cNvSpPr>
              <a:spLocks noEditPoints="1"/>
            </p:cNvSpPr>
            <p:nvPr/>
          </p:nvSpPr>
          <p:spPr bwMode="auto">
            <a:xfrm>
              <a:off x="1760538" y="15779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3" name="Freeform 320"/>
            <p:cNvSpPr>
              <a:spLocks/>
            </p:cNvSpPr>
            <p:nvPr/>
          </p:nvSpPr>
          <p:spPr bwMode="auto">
            <a:xfrm>
              <a:off x="1876425"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4" name="Freeform 321"/>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5" name="Freeform 322"/>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6" name="Freeform 323"/>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7" name="Freeform 324"/>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8" name="Freeform 325"/>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9" name="Freeform 326"/>
            <p:cNvSpPr>
              <a:spLocks/>
            </p:cNvSpPr>
            <p:nvPr/>
          </p:nvSpPr>
          <p:spPr bwMode="auto">
            <a:xfrm>
              <a:off x="1881188" y="15208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0" name="Freeform 327"/>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1" name="Freeform 328"/>
            <p:cNvSpPr>
              <a:spLocks/>
            </p:cNvSpPr>
            <p:nvPr/>
          </p:nvSpPr>
          <p:spPr bwMode="auto">
            <a:xfrm>
              <a:off x="1838325" y="15303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2" name="Freeform 329"/>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3" name="Freeform 330"/>
            <p:cNvSpPr>
              <a:spLocks/>
            </p:cNvSpPr>
            <p:nvPr/>
          </p:nvSpPr>
          <p:spPr bwMode="auto">
            <a:xfrm>
              <a:off x="18796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4" name="Freeform 331"/>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5" name="Freeform 332"/>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6" name="Freeform 333"/>
            <p:cNvSpPr>
              <a:spLocks noEditPoints="1"/>
            </p:cNvSpPr>
            <p:nvPr/>
          </p:nvSpPr>
          <p:spPr bwMode="auto">
            <a:xfrm>
              <a:off x="1681163" y="14065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7" name="Freeform 334"/>
            <p:cNvSpPr>
              <a:spLocks/>
            </p:cNvSpPr>
            <p:nvPr/>
          </p:nvSpPr>
          <p:spPr bwMode="auto">
            <a:xfrm>
              <a:off x="1766888" y="143192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8" name="Freeform 335"/>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9" name="Freeform 336"/>
            <p:cNvSpPr>
              <a:spLocks/>
            </p:cNvSpPr>
            <p:nvPr/>
          </p:nvSpPr>
          <p:spPr bwMode="auto">
            <a:xfrm>
              <a:off x="1790700" y="13208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0" name="Freeform 337"/>
            <p:cNvSpPr>
              <a:spLocks noEditPoints="1"/>
            </p:cNvSpPr>
            <p:nvPr/>
          </p:nvSpPr>
          <p:spPr bwMode="auto">
            <a:xfrm>
              <a:off x="1782763" y="1314451"/>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1" name="Freeform 338"/>
            <p:cNvSpPr>
              <a:spLocks/>
            </p:cNvSpPr>
            <p:nvPr/>
          </p:nvSpPr>
          <p:spPr bwMode="auto">
            <a:xfrm>
              <a:off x="1982788" y="14509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2" name="Freeform 339"/>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3" name="Freeform 340"/>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4" name="Freeform 341"/>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5" name="Freeform 342"/>
            <p:cNvSpPr>
              <a:spLocks/>
            </p:cNvSpPr>
            <p:nvPr/>
          </p:nvSpPr>
          <p:spPr bwMode="auto">
            <a:xfrm>
              <a:off x="1962150" y="1470026"/>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6" name="Freeform 343"/>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7" name="Freeform 344"/>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8" name="Freeform 345"/>
            <p:cNvSpPr>
              <a:spLocks noEditPoints="1"/>
            </p:cNvSpPr>
            <p:nvPr/>
          </p:nvSpPr>
          <p:spPr bwMode="auto">
            <a:xfrm>
              <a:off x="1944688" y="16287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9" name="Freeform 346"/>
            <p:cNvSpPr>
              <a:spLocks/>
            </p:cNvSpPr>
            <p:nvPr/>
          </p:nvSpPr>
          <p:spPr bwMode="auto">
            <a:xfrm>
              <a:off x="1984375" y="15017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0" name="Freeform 347"/>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1" name="Freeform 348"/>
            <p:cNvSpPr>
              <a:spLocks/>
            </p:cNvSpPr>
            <p:nvPr/>
          </p:nvSpPr>
          <p:spPr bwMode="auto">
            <a:xfrm>
              <a:off x="1963738" y="14795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2" name="Freeform 349"/>
            <p:cNvSpPr>
              <a:spLocks noEditPoints="1"/>
            </p:cNvSpPr>
            <p:nvPr/>
          </p:nvSpPr>
          <p:spPr bwMode="auto">
            <a:xfrm>
              <a:off x="1955800" y="14716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3" name="Freeform 350"/>
            <p:cNvSpPr>
              <a:spLocks/>
            </p:cNvSpPr>
            <p:nvPr/>
          </p:nvSpPr>
          <p:spPr bwMode="auto">
            <a:xfrm>
              <a:off x="1911350" y="138112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4" name="Freeform 351"/>
            <p:cNvSpPr>
              <a:spLocks noEditPoints="1"/>
            </p:cNvSpPr>
            <p:nvPr/>
          </p:nvSpPr>
          <p:spPr bwMode="auto">
            <a:xfrm>
              <a:off x="1903413" y="137318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5" name="Freeform 352"/>
            <p:cNvSpPr>
              <a:spLocks/>
            </p:cNvSpPr>
            <p:nvPr/>
          </p:nvSpPr>
          <p:spPr bwMode="auto">
            <a:xfrm>
              <a:off x="1928813" y="14605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6" name="Freeform 353"/>
            <p:cNvSpPr>
              <a:spLocks noEditPoints="1"/>
            </p:cNvSpPr>
            <p:nvPr/>
          </p:nvSpPr>
          <p:spPr bwMode="auto">
            <a:xfrm>
              <a:off x="192087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7" name="Freeform 354"/>
            <p:cNvSpPr>
              <a:spLocks/>
            </p:cNvSpPr>
            <p:nvPr/>
          </p:nvSpPr>
          <p:spPr bwMode="auto">
            <a:xfrm>
              <a:off x="2084388" y="151130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8" name="Freeform 355"/>
            <p:cNvSpPr>
              <a:spLocks noEditPoints="1"/>
            </p:cNvSpPr>
            <p:nvPr/>
          </p:nvSpPr>
          <p:spPr bwMode="auto">
            <a:xfrm>
              <a:off x="2074863" y="1503363"/>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9" name="Freeform 358"/>
            <p:cNvSpPr>
              <a:spLocks/>
            </p:cNvSpPr>
            <p:nvPr/>
          </p:nvSpPr>
          <p:spPr bwMode="auto">
            <a:xfrm>
              <a:off x="1497013" y="8636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0" name="Freeform 359"/>
            <p:cNvSpPr>
              <a:spLocks noEditPoints="1"/>
            </p:cNvSpPr>
            <p:nvPr/>
          </p:nvSpPr>
          <p:spPr bwMode="auto">
            <a:xfrm>
              <a:off x="1489075" y="8556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1" name="Freeform 360"/>
            <p:cNvSpPr>
              <a:spLocks/>
            </p:cNvSpPr>
            <p:nvPr/>
          </p:nvSpPr>
          <p:spPr bwMode="auto">
            <a:xfrm>
              <a:off x="2171700" y="155257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2" name="Freeform 361"/>
            <p:cNvSpPr>
              <a:spLocks noEditPoints="1"/>
            </p:cNvSpPr>
            <p:nvPr/>
          </p:nvSpPr>
          <p:spPr bwMode="auto">
            <a:xfrm>
              <a:off x="2162175" y="15446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3" name="Freeform 362"/>
            <p:cNvSpPr>
              <a:spLocks/>
            </p:cNvSpPr>
            <p:nvPr/>
          </p:nvSpPr>
          <p:spPr bwMode="auto">
            <a:xfrm>
              <a:off x="1946275" y="15065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4" name="Freeform 363"/>
            <p:cNvSpPr>
              <a:spLocks noEditPoints="1"/>
            </p:cNvSpPr>
            <p:nvPr/>
          </p:nvSpPr>
          <p:spPr bwMode="auto">
            <a:xfrm>
              <a:off x="1938338" y="1498601"/>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5" name="Freeform 364"/>
            <p:cNvSpPr>
              <a:spLocks/>
            </p:cNvSpPr>
            <p:nvPr/>
          </p:nvSpPr>
          <p:spPr bwMode="auto">
            <a:xfrm>
              <a:off x="1982788" y="16319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6" name="Freeform 365"/>
            <p:cNvSpPr>
              <a:spLocks noEditPoints="1"/>
            </p:cNvSpPr>
            <p:nvPr/>
          </p:nvSpPr>
          <p:spPr bwMode="auto">
            <a:xfrm>
              <a:off x="1974850" y="16240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7" name="Freeform 366"/>
            <p:cNvSpPr>
              <a:spLocks/>
            </p:cNvSpPr>
            <p:nvPr/>
          </p:nvSpPr>
          <p:spPr bwMode="auto">
            <a:xfrm>
              <a:off x="2017713"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8" name="Freeform 367"/>
            <p:cNvSpPr>
              <a:spLocks noEditPoints="1"/>
            </p:cNvSpPr>
            <p:nvPr/>
          </p:nvSpPr>
          <p:spPr bwMode="auto">
            <a:xfrm>
              <a:off x="2011363"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9" name="Freeform 368"/>
            <p:cNvSpPr>
              <a:spLocks/>
            </p:cNvSpPr>
            <p:nvPr/>
          </p:nvSpPr>
          <p:spPr bwMode="auto">
            <a:xfrm>
              <a:off x="2049463" y="165417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0" name="Freeform 369"/>
            <p:cNvSpPr>
              <a:spLocks noEditPoints="1"/>
            </p:cNvSpPr>
            <p:nvPr/>
          </p:nvSpPr>
          <p:spPr bwMode="auto">
            <a:xfrm>
              <a:off x="2041525" y="1646238"/>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1" name="Freeform 370"/>
            <p:cNvSpPr>
              <a:spLocks/>
            </p:cNvSpPr>
            <p:nvPr/>
          </p:nvSpPr>
          <p:spPr bwMode="auto">
            <a:xfrm>
              <a:off x="1760538" y="12985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2" name="Freeform 371"/>
            <p:cNvSpPr>
              <a:spLocks noEditPoints="1"/>
            </p:cNvSpPr>
            <p:nvPr/>
          </p:nvSpPr>
          <p:spPr bwMode="auto">
            <a:xfrm>
              <a:off x="1752600" y="12906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3" name="Freeform 372"/>
            <p:cNvSpPr>
              <a:spLocks/>
            </p:cNvSpPr>
            <p:nvPr/>
          </p:nvSpPr>
          <p:spPr bwMode="auto">
            <a:xfrm>
              <a:off x="1905000" y="12112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4" name="Freeform 373"/>
            <p:cNvSpPr>
              <a:spLocks noEditPoints="1"/>
            </p:cNvSpPr>
            <p:nvPr/>
          </p:nvSpPr>
          <p:spPr bwMode="auto">
            <a:xfrm>
              <a:off x="1897063" y="12033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5" name="Freeform 374"/>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6" name="Freeform 375"/>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7" name="Freeform 376"/>
            <p:cNvSpPr>
              <a:spLocks/>
            </p:cNvSpPr>
            <p:nvPr/>
          </p:nvSpPr>
          <p:spPr bwMode="auto">
            <a:xfrm>
              <a:off x="19288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8" name="Freeform 377"/>
            <p:cNvSpPr>
              <a:spLocks noEditPoints="1"/>
            </p:cNvSpPr>
            <p:nvPr/>
          </p:nvSpPr>
          <p:spPr bwMode="auto">
            <a:xfrm>
              <a:off x="1920875" y="117951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9" name="Freeform 378"/>
            <p:cNvSpPr>
              <a:spLocks/>
            </p:cNvSpPr>
            <p:nvPr/>
          </p:nvSpPr>
          <p:spPr bwMode="auto">
            <a:xfrm>
              <a:off x="1868488" y="11699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0" name="Freeform 379"/>
            <p:cNvSpPr>
              <a:spLocks noEditPoints="1"/>
            </p:cNvSpPr>
            <p:nvPr/>
          </p:nvSpPr>
          <p:spPr bwMode="auto">
            <a:xfrm>
              <a:off x="1860550" y="11620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1" name="Freeform 380"/>
            <p:cNvSpPr>
              <a:spLocks/>
            </p:cNvSpPr>
            <p:nvPr/>
          </p:nvSpPr>
          <p:spPr bwMode="auto">
            <a:xfrm>
              <a:off x="1892300"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2" name="Freeform 381"/>
            <p:cNvSpPr>
              <a:spLocks noEditPoints="1"/>
            </p:cNvSpPr>
            <p:nvPr/>
          </p:nvSpPr>
          <p:spPr bwMode="auto">
            <a:xfrm>
              <a:off x="1884363" y="117951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3" name="Freeform 382"/>
            <p:cNvSpPr>
              <a:spLocks/>
            </p:cNvSpPr>
            <p:nvPr/>
          </p:nvSpPr>
          <p:spPr bwMode="auto">
            <a:xfrm>
              <a:off x="1952625"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4" name="Freeform 383"/>
            <p:cNvSpPr>
              <a:spLocks noEditPoints="1"/>
            </p:cNvSpPr>
            <p:nvPr/>
          </p:nvSpPr>
          <p:spPr bwMode="auto">
            <a:xfrm>
              <a:off x="1944688" y="11842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5" name="Freeform 384"/>
            <p:cNvSpPr>
              <a:spLocks/>
            </p:cNvSpPr>
            <p:nvPr/>
          </p:nvSpPr>
          <p:spPr bwMode="auto">
            <a:xfrm>
              <a:off x="1844675"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6" name="Freeform 385"/>
            <p:cNvSpPr>
              <a:spLocks noEditPoints="1"/>
            </p:cNvSpPr>
            <p:nvPr/>
          </p:nvSpPr>
          <p:spPr bwMode="auto">
            <a:xfrm>
              <a:off x="1836738" y="1206501"/>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7" name="Freeform 386"/>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8" name="Freeform 387"/>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9" name="Freeform 388"/>
            <p:cNvSpPr>
              <a:spLocks/>
            </p:cNvSpPr>
            <p:nvPr/>
          </p:nvSpPr>
          <p:spPr bwMode="auto">
            <a:xfrm>
              <a:off x="1868488" y="11604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0" name="Freeform 389"/>
            <p:cNvSpPr>
              <a:spLocks noEditPoints="1"/>
            </p:cNvSpPr>
            <p:nvPr/>
          </p:nvSpPr>
          <p:spPr bwMode="auto">
            <a:xfrm>
              <a:off x="1860550" y="11525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1" name="Freeform 390"/>
            <p:cNvSpPr>
              <a:spLocks/>
            </p:cNvSpPr>
            <p:nvPr/>
          </p:nvSpPr>
          <p:spPr bwMode="auto">
            <a:xfrm>
              <a:off x="1844675" y="116998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2" name="Freeform 391"/>
            <p:cNvSpPr>
              <a:spLocks noEditPoints="1"/>
            </p:cNvSpPr>
            <p:nvPr/>
          </p:nvSpPr>
          <p:spPr bwMode="auto">
            <a:xfrm>
              <a:off x="1836738" y="116205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3" name="Freeform 392"/>
            <p:cNvSpPr>
              <a:spLocks/>
            </p:cNvSpPr>
            <p:nvPr/>
          </p:nvSpPr>
          <p:spPr bwMode="auto">
            <a:xfrm>
              <a:off x="1905000" y="12715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4" name="Freeform 393"/>
            <p:cNvSpPr>
              <a:spLocks noEditPoints="1"/>
            </p:cNvSpPr>
            <p:nvPr/>
          </p:nvSpPr>
          <p:spPr bwMode="auto">
            <a:xfrm>
              <a:off x="1897063" y="12636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5" name="Freeform 394"/>
            <p:cNvSpPr>
              <a:spLocks/>
            </p:cNvSpPr>
            <p:nvPr/>
          </p:nvSpPr>
          <p:spPr bwMode="auto">
            <a:xfrm>
              <a:off x="2000250"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6" name="Freeform 395"/>
            <p:cNvSpPr>
              <a:spLocks noEditPoints="1"/>
            </p:cNvSpPr>
            <p:nvPr/>
          </p:nvSpPr>
          <p:spPr bwMode="auto">
            <a:xfrm>
              <a:off x="1992313" y="1206501"/>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7" name="Freeform 396"/>
            <p:cNvSpPr>
              <a:spLocks/>
            </p:cNvSpPr>
            <p:nvPr/>
          </p:nvSpPr>
          <p:spPr bwMode="auto">
            <a:xfrm>
              <a:off x="19161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8" name="Freeform 397"/>
            <p:cNvSpPr>
              <a:spLocks noEditPoints="1"/>
            </p:cNvSpPr>
            <p:nvPr/>
          </p:nvSpPr>
          <p:spPr bwMode="auto">
            <a:xfrm>
              <a:off x="1908175" y="11795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9" name="Freeform 398"/>
            <p:cNvSpPr>
              <a:spLocks/>
            </p:cNvSpPr>
            <p:nvPr/>
          </p:nvSpPr>
          <p:spPr bwMode="auto">
            <a:xfrm>
              <a:off x="1881188" y="12334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0" name="Freeform 399"/>
            <p:cNvSpPr>
              <a:spLocks noEditPoints="1"/>
            </p:cNvSpPr>
            <p:nvPr/>
          </p:nvSpPr>
          <p:spPr bwMode="auto">
            <a:xfrm>
              <a:off x="1873250" y="1225551"/>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1" name="Freeform 400"/>
            <p:cNvSpPr>
              <a:spLocks/>
            </p:cNvSpPr>
            <p:nvPr/>
          </p:nvSpPr>
          <p:spPr bwMode="auto">
            <a:xfrm>
              <a:off x="1905000" y="12065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2" name="Freeform 401"/>
            <p:cNvSpPr>
              <a:spLocks noEditPoints="1"/>
            </p:cNvSpPr>
            <p:nvPr/>
          </p:nvSpPr>
          <p:spPr bwMode="auto">
            <a:xfrm>
              <a:off x="1897063" y="11985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3" name="Freeform 402"/>
            <p:cNvSpPr>
              <a:spLocks/>
            </p:cNvSpPr>
            <p:nvPr/>
          </p:nvSpPr>
          <p:spPr bwMode="auto">
            <a:xfrm>
              <a:off x="1892300"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4" name="Freeform 403"/>
            <p:cNvSpPr>
              <a:spLocks noEditPoints="1"/>
            </p:cNvSpPr>
            <p:nvPr/>
          </p:nvSpPr>
          <p:spPr bwMode="auto">
            <a:xfrm>
              <a:off x="1884363" y="11842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5" name="Freeform 404"/>
            <p:cNvSpPr>
              <a:spLocks/>
            </p:cNvSpPr>
            <p:nvPr/>
          </p:nvSpPr>
          <p:spPr bwMode="auto">
            <a:xfrm>
              <a:off x="1905000" y="11509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6" name="Freeform 405"/>
            <p:cNvSpPr>
              <a:spLocks noEditPoints="1"/>
            </p:cNvSpPr>
            <p:nvPr/>
          </p:nvSpPr>
          <p:spPr bwMode="auto">
            <a:xfrm>
              <a:off x="1897063" y="11430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7" name="Freeform 406"/>
            <p:cNvSpPr>
              <a:spLocks/>
            </p:cNvSpPr>
            <p:nvPr/>
          </p:nvSpPr>
          <p:spPr bwMode="auto">
            <a:xfrm>
              <a:off x="1881188" y="1141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nvGrpSpPr>
            <p:cNvPr id="13" name="Group 608"/>
            <p:cNvGrpSpPr>
              <a:grpSpLocks/>
            </p:cNvGrpSpPr>
            <p:nvPr/>
          </p:nvGrpSpPr>
          <p:grpSpPr bwMode="auto">
            <a:xfrm>
              <a:off x="1743075" y="1106488"/>
              <a:ext cx="1500188" cy="1379538"/>
              <a:chOff x="1098" y="697"/>
              <a:chExt cx="945" cy="869"/>
            </a:xfrm>
          </p:grpSpPr>
          <p:sp>
            <p:nvSpPr>
              <p:cNvPr id="1671" name="Freeform 408"/>
              <p:cNvSpPr>
                <a:spLocks noEditPoints="1"/>
              </p:cNvSpPr>
              <p:nvPr/>
            </p:nvSpPr>
            <p:spPr bwMode="auto">
              <a:xfrm>
                <a:off x="1180" y="7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2" name="Freeform 409"/>
              <p:cNvSpPr>
                <a:spLocks/>
              </p:cNvSpPr>
              <p:nvPr/>
            </p:nvSpPr>
            <p:spPr bwMode="auto">
              <a:xfrm>
                <a:off x="1185" y="71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3" name="Freeform 410"/>
              <p:cNvSpPr>
                <a:spLocks noEditPoints="1"/>
              </p:cNvSpPr>
              <p:nvPr/>
            </p:nvSpPr>
            <p:spPr bwMode="auto">
              <a:xfrm>
                <a:off x="1180" y="71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4" name="Freeform 411"/>
              <p:cNvSpPr>
                <a:spLocks/>
              </p:cNvSpPr>
              <p:nvPr/>
            </p:nvSpPr>
            <p:spPr bwMode="auto">
              <a:xfrm>
                <a:off x="1215"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5" name="Freeform 412"/>
              <p:cNvSpPr>
                <a:spLocks noEditPoints="1"/>
              </p:cNvSpPr>
              <p:nvPr/>
            </p:nvSpPr>
            <p:spPr bwMode="auto">
              <a:xfrm>
                <a:off x="1210" y="77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6" name="Freeform 413"/>
              <p:cNvSpPr>
                <a:spLocks/>
              </p:cNvSpPr>
              <p:nvPr/>
            </p:nvSpPr>
            <p:spPr bwMode="auto">
              <a:xfrm>
                <a:off x="1539" y="120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7" name="Freeform 414"/>
              <p:cNvSpPr>
                <a:spLocks noEditPoints="1"/>
              </p:cNvSpPr>
              <p:nvPr/>
            </p:nvSpPr>
            <p:spPr bwMode="auto">
              <a:xfrm>
                <a:off x="1534" y="119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8" name="Freeform 415"/>
              <p:cNvSpPr>
                <a:spLocks/>
              </p:cNvSpPr>
              <p:nvPr/>
            </p:nvSpPr>
            <p:spPr bwMode="auto">
              <a:xfrm>
                <a:off x="1207"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9" name="Freeform 416"/>
              <p:cNvSpPr>
                <a:spLocks noEditPoints="1"/>
              </p:cNvSpPr>
              <p:nvPr/>
            </p:nvSpPr>
            <p:spPr bwMode="auto">
              <a:xfrm>
                <a:off x="1202" y="77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0" name="Freeform 417"/>
              <p:cNvSpPr>
                <a:spLocks/>
              </p:cNvSpPr>
              <p:nvPr/>
            </p:nvSpPr>
            <p:spPr bwMode="auto">
              <a:xfrm>
                <a:off x="1245" y="77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1" name="Freeform 418"/>
              <p:cNvSpPr>
                <a:spLocks noEditPoints="1"/>
              </p:cNvSpPr>
              <p:nvPr/>
            </p:nvSpPr>
            <p:spPr bwMode="auto">
              <a:xfrm>
                <a:off x="1240"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2" name="Freeform 419"/>
              <p:cNvSpPr>
                <a:spLocks/>
              </p:cNvSpPr>
              <p:nvPr/>
            </p:nvSpPr>
            <p:spPr bwMode="auto">
              <a:xfrm>
                <a:off x="1230"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3" name="Freeform 420"/>
              <p:cNvSpPr>
                <a:spLocks noEditPoints="1"/>
              </p:cNvSpPr>
              <p:nvPr/>
            </p:nvSpPr>
            <p:spPr bwMode="auto">
              <a:xfrm>
                <a:off x="1225"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4" name="Freeform 421"/>
              <p:cNvSpPr>
                <a:spLocks/>
              </p:cNvSpPr>
              <p:nvPr/>
            </p:nvSpPr>
            <p:spPr bwMode="auto">
              <a:xfrm>
                <a:off x="1230"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5" name="Freeform 422"/>
              <p:cNvSpPr>
                <a:spLocks noEditPoints="1"/>
              </p:cNvSpPr>
              <p:nvPr/>
            </p:nvSpPr>
            <p:spPr bwMode="auto">
              <a:xfrm>
                <a:off x="1225"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6" name="Freeform 423"/>
              <p:cNvSpPr>
                <a:spLocks/>
              </p:cNvSpPr>
              <p:nvPr/>
            </p:nvSpPr>
            <p:spPr bwMode="auto">
              <a:xfrm>
                <a:off x="1260" y="111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7" name="Freeform 424"/>
              <p:cNvSpPr>
                <a:spLocks noEditPoints="1"/>
              </p:cNvSpPr>
              <p:nvPr/>
            </p:nvSpPr>
            <p:spPr bwMode="auto">
              <a:xfrm>
                <a:off x="1255" y="110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8" name="Freeform 425"/>
              <p:cNvSpPr>
                <a:spLocks/>
              </p:cNvSpPr>
              <p:nvPr/>
            </p:nvSpPr>
            <p:spPr bwMode="auto">
              <a:xfrm>
                <a:off x="1290" y="115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9" name="Freeform 426"/>
              <p:cNvSpPr>
                <a:spLocks noEditPoints="1"/>
              </p:cNvSpPr>
              <p:nvPr/>
            </p:nvSpPr>
            <p:spPr bwMode="auto">
              <a:xfrm>
                <a:off x="1285" y="115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0" name="Freeform 427"/>
              <p:cNvSpPr>
                <a:spLocks/>
              </p:cNvSpPr>
              <p:nvPr/>
            </p:nvSpPr>
            <p:spPr bwMode="auto">
              <a:xfrm>
                <a:off x="1313" y="9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1" name="Freeform 428"/>
              <p:cNvSpPr>
                <a:spLocks noEditPoints="1"/>
              </p:cNvSpPr>
              <p:nvPr/>
            </p:nvSpPr>
            <p:spPr bwMode="auto">
              <a:xfrm>
                <a:off x="1307" y="964"/>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2" name="Freeform 429"/>
              <p:cNvSpPr>
                <a:spLocks/>
              </p:cNvSpPr>
              <p:nvPr/>
            </p:nvSpPr>
            <p:spPr bwMode="auto">
              <a:xfrm>
                <a:off x="1275"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3" name="Freeform 430"/>
              <p:cNvSpPr>
                <a:spLocks noEditPoints="1"/>
              </p:cNvSpPr>
              <p:nvPr/>
            </p:nvSpPr>
            <p:spPr bwMode="auto">
              <a:xfrm>
                <a:off x="1270" y="1026"/>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4" name="Freeform 431"/>
              <p:cNvSpPr>
                <a:spLocks/>
              </p:cNvSpPr>
              <p:nvPr/>
            </p:nvSpPr>
            <p:spPr bwMode="auto">
              <a:xfrm>
                <a:off x="1245" y="9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5" name="Freeform 432"/>
              <p:cNvSpPr>
                <a:spLocks noEditPoints="1"/>
              </p:cNvSpPr>
              <p:nvPr/>
            </p:nvSpPr>
            <p:spPr bwMode="auto">
              <a:xfrm>
                <a:off x="1240" y="97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6" name="Freeform 433"/>
              <p:cNvSpPr>
                <a:spLocks/>
              </p:cNvSpPr>
              <p:nvPr/>
            </p:nvSpPr>
            <p:spPr bwMode="auto">
              <a:xfrm>
                <a:off x="1508" y="122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7" name="Freeform 434"/>
              <p:cNvSpPr>
                <a:spLocks noEditPoints="1"/>
              </p:cNvSpPr>
              <p:nvPr/>
            </p:nvSpPr>
            <p:spPr bwMode="auto">
              <a:xfrm>
                <a:off x="1504" y="121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8" name="Freeform 435"/>
              <p:cNvSpPr>
                <a:spLocks/>
              </p:cNvSpPr>
              <p:nvPr/>
            </p:nvSpPr>
            <p:spPr bwMode="auto">
              <a:xfrm>
                <a:off x="1584" y="13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9" name="Freeform 436"/>
              <p:cNvSpPr>
                <a:spLocks noEditPoints="1"/>
              </p:cNvSpPr>
              <p:nvPr/>
            </p:nvSpPr>
            <p:spPr bwMode="auto">
              <a:xfrm>
                <a:off x="1579" y="130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0" name="Freeform 437"/>
              <p:cNvSpPr>
                <a:spLocks/>
              </p:cNvSpPr>
              <p:nvPr/>
            </p:nvSpPr>
            <p:spPr bwMode="auto">
              <a:xfrm>
                <a:off x="1690"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1" name="Freeform 438"/>
              <p:cNvSpPr>
                <a:spLocks noEditPoints="1"/>
              </p:cNvSpPr>
              <p:nvPr/>
            </p:nvSpPr>
            <p:spPr bwMode="auto">
              <a:xfrm>
                <a:off x="1684" y="140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2" name="Freeform 439"/>
              <p:cNvSpPr>
                <a:spLocks/>
              </p:cNvSpPr>
              <p:nvPr/>
            </p:nvSpPr>
            <p:spPr bwMode="auto">
              <a:xfrm>
                <a:off x="1531" y="122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3" name="Freeform 440"/>
              <p:cNvSpPr>
                <a:spLocks noEditPoints="1"/>
              </p:cNvSpPr>
              <p:nvPr/>
            </p:nvSpPr>
            <p:spPr bwMode="auto">
              <a:xfrm>
                <a:off x="1526" y="1218"/>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4" name="Freeform 441"/>
              <p:cNvSpPr>
                <a:spLocks/>
              </p:cNvSpPr>
              <p:nvPr/>
            </p:nvSpPr>
            <p:spPr bwMode="auto">
              <a:xfrm>
                <a:off x="1456"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5" name="Freeform 442"/>
              <p:cNvSpPr>
                <a:spLocks noEditPoints="1"/>
              </p:cNvSpPr>
              <p:nvPr/>
            </p:nvSpPr>
            <p:spPr bwMode="auto">
              <a:xfrm>
                <a:off x="1451"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6" name="Freeform 443"/>
              <p:cNvSpPr>
                <a:spLocks/>
              </p:cNvSpPr>
              <p:nvPr/>
            </p:nvSpPr>
            <p:spPr bwMode="auto">
              <a:xfrm>
                <a:off x="1930" y="139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7" name="Freeform 444"/>
              <p:cNvSpPr>
                <a:spLocks noEditPoints="1"/>
              </p:cNvSpPr>
              <p:nvPr/>
            </p:nvSpPr>
            <p:spPr bwMode="auto">
              <a:xfrm>
                <a:off x="1926"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8" name="Freeform 445"/>
              <p:cNvSpPr>
                <a:spLocks/>
              </p:cNvSpPr>
              <p:nvPr/>
            </p:nvSpPr>
            <p:spPr bwMode="auto">
              <a:xfrm>
                <a:off x="1277" y="8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9" name="Freeform 446"/>
              <p:cNvSpPr>
                <a:spLocks noEditPoints="1"/>
              </p:cNvSpPr>
              <p:nvPr/>
            </p:nvSpPr>
            <p:spPr bwMode="auto">
              <a:xfrm>
                <a:off x="1272" y="86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0" name="Freeform 447"/>
              <p:cNvSpPr>
                <a:spLocks/>
              </p:cNvSpPr>
              <p:nvPr/>
            </p:nvSpPr>
            <p:spPr bwMode="auto">
              <a:xfrm>
                <a:off x="1270" y="88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1" name="Freeform 448"/>
              <p:cNvSpPr>
                <a:spLocks noEditPoints="1"/>
              </p:cNvSpPr>
              <p:nvPr/>
            </p:nvSpPr>
            <p:spPr bwMode="auto">
              <a:xfrm>
                <a:off x="1265" y="883"/>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2" name="Freeform 449"/>
              <p:cNvSpPr>
                <a:spLocks/>
              </p:cNvSpPr>
              <p:nvPr/>
            </p:nvSpPr>
            <p:spPr bwMode="auto">
              <a:xfrm>
                <a:off x="1259" y="84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3" name="Freeform 450"/>
              <p:cNvSpPr>
                <a:spLocks noEditPoints="1"/>
              </p:cNvSpPr>
              <p:nvPr/>
            </p:nvSpPr>
            <p:spPr bwMode="auto">
              <a:xfrm>
                <a:off x="1254" y="83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4" name="Freeform 451"/>
              <p:cNvSpPr>
                <a:spLocks/>
              </p:cNvSpPr>
              <p:nvPr/>
            </p:nvSpPr>
            <p:spPr bwMode="auto">
              <a:xfrm>
                <a:off x="1245" y="87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5" name="Freeform 452"/>
              <p:cNvSpPr>
                <a:spLocks noEditPoints="1"/>
              </p:cNvSpPr>
              <p:nvPr/>
            </p:nvSpPr>
            <p:spPr bwMode="auto">
              <a:xfrm>
                <a:off x="1240" y="871"/>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6" name="Freeform 453"/>
              <p:cNvSpPr>
                <a:spLocks/>
              </p:cNvSpPr>
              <p:nvPr/>
            </p:nvSpPr>
            <p:spPr bwMode="auto">
              <a:xfrm>
                <a:off x="1257"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7" name="Freeform 454"/>
              <p:cNvSpPr>
                <a:spLocks noEditPoints="1"/>
              </p:cNvSpPr>
              <p:nvPr/>
            </p:nvSpPr>
            <p:spPr bwMode="auto">
              <a:xfrm>
                <a:off x="1253"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8" name="Freeform 455"/>
              <p:cNvSpPr>
                <a:spLocks/>
              </p:cNvSpPr>
              <p:nvPr/>
            </p:nvSpPr>
            <p:spPr bwMode="auto">
              <a:xfrm>
                <a:off x="1230"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9" name="Freeform 456"/>
              <p:cNvSpPr>
                <a:spLocks noEditPoints="1"/>
              </p:cNvSpPr>
              <p:nvPr/>
            </p:nvSpPr>
            <p:spPr bwMode="auto">
              <a:xfrm>
                <a:off x="1225"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0" name="Freeform 457"/>
              <p:cNvSpPr>
                <a:spLocks/>
              </p:cNvSpPr>
              <p:nvPr/>
            </p:nvSpPr>
            <p:spPr bwMode="auto">
              <a:xfrm>
                <a:off x="1214"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1" name="Freeform 458"/>
              <p:cNvSpPr>
                <a:spLocks noEditPoints="1"/>
              </p:cNvSpPr>
              <p:nvPr/>
            </p:nvSpPr>
            <p:spPr bwMode="auto">
              <a:xfrm>
                <a:off x="120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2" name="Freeform 459"/>
              <p:cNvSpPr>
                <a:spLocks/>
              </p:cNvSpPr>
              <p:nvPr/>
            </p:nvSpPr>
            <p:spPr bwMode="auto">
              <a:xfrm>
                <a:off x="1222" y="8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3" name="Freeform 460"/>
              <p:cNvSpPr>
                <a:spLocks noEditPoints="1"/>
              </p:cNvSpPr>
              <p:nvPr/>
            </p:nvSpPr>
            <p:spPr bwMode="auto">
              <a:xfrm>
                <a:off x="1217"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4" name="Freeform 461"/>
              <p:cNvSpPr>
                <a:spLocks/>
              </p:cNvSpPr>
              <p:nvPr/>
            </p:nvSpPr>
            <p:spPr bwMode="auto">
              <a:xfrm>
                <a:off x="1231" y="8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5" name="Freeform 462"/>
              <p:cNvSpPr>
                <a:spLocks noEditPoints="1"/>
              </p:cNvSpPr>
              <p:nvPr/>
            </p:nvSpPr>
            <p:spPr bwMode="auto">
              <a:xfrm>
                <a:off x="1226"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6" name="Freeform 463"/>
              <p:cNvSpPr>
                <a:spLocks/>
              </p:cNvSpPr>
              <p:nvPr/>
            </p:nvSpPr>
            <p:spPr bwMode="auto">
              <a:xfrm>
                <a:off x="1235"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7" name="Freeform 464"/>
              <p:cNvSpPr>
                <a:spLocks noEditPoints="1"/>
              </p:cNvSpPr>
              <p:nvPr/>
            </p:nvSpPr>
            <p:spPr bwMode="auto">
              <a:xfrm>
                <a:off x="1230" y="91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8" name="Freeform 465"/>
              <p:cNvSpPr>
                <a:spLocks/>
              </p:cNvSpPr>
              <p:nvPr/>
            </p:nvSpPr>
            <p:spPr bwMode="auto">
              <a:xfrm>
                <a:off x="1230"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9" name="Freeform 466"/>
              <p:cNvSpPr>
                <a:spLocks noEditPoints="1"/>
              </p:cNvSpPr>
              <p:nvPr/>
            </p:nvSpPr>
            <p:spPr bwMode="auto">
              <a:xfrm>
                <a:off x="1225" y="85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0" name="Freeform 467"/>
              <p:cNvSpPr>
                <a:spLocks/>
              </p:cNvSpPr>
              <p:nvPr/>
            </p:nvSpPr>
            <p:spPr bwMode="auto">
              <a:xfrm>
                <a:off x="1277" y="84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1" name="Freeform 468"/>
              <p:cNvSpPr>
                <a:spLocks noEditPoints="1"/>
              </p:cNvSpPr>
              <p:nvPr/>
            </p:nvSpPr>
            <p:spPr bwMode="auto">
              <a:xfrm>
                <a:off x="1272" y="83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2" name="Freeform 469"/>
              <p:cNvSpPr>
                <a:spLocks/>
              </p:cNvSpPr>
              <p:nvPr/>
            </p:nvSpPr>
            <p:spPr bwMode="auto">
              <a:xfrm>
                <a:off x="1231" y="86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3" name="Freeform 470"/>
              <p:cNvSpPr>
                <a:spLocks noEditPoints="1"/>
              </p:cNvSpPr>
              <p:nvPr/>
            </p:nvSpPr>
            <p:spPr bwMode="auto">
              <a:xfrm>
                <a:off x="1226"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4" name="Freeform 471"/>
              <p:cNvSpPr>
                <a:spLocks/>
              </p:cNvSpPr>
              <p:nvPr/>
            </p:nvSpPr>
            <p:spPr bwMode="auto">
              <a:xfrm>
                <a:off x="1247"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5" name="Freeform 472"/>
              <p:cNvSpPr>
                <a:spLocks noEditPoints="1"/>
              </p:cNvSpPr>
              <p:nvPr/>
            </p:nvSpPr>
            <p:spPr bwMode="auto">
              <a:xfrm>
                <a:off x="1242"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6" name="Freeform 473"/>
              <p:cNvSpPr>
                <a:spLocks/>
              </p:cNvSpPr>
              <p:nvPr/>
            </p:nvSpPr>
            <p:spPr bwMode="auto">
              <a:xfrm>
                <a:off x="1237"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7" name="Freeform 474"/>
              <p:cNvSpPr>
                <a:spLocks noEditPoints="1"/>
              </p:cNvSpPr>
              <p:nvPr/>
            </p:nvSpPr>
            <p:spPr bwMode="auto">
              <a:xfrm>
                <a:off x="1232" y="88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8" name="Freeform 475"/>
              <p:cNvSpPr>
                <a:spLocks/>
              </p:cNvSpPr>
              <p:nvPr/>
            </p:nvSpPr>
            <p:spPr bwMode="auto">
              <a:xfrm>
                <a:off x="1233"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9" name="Freeform 476"/>
              <p:cNvSpPr>
                <a:spLocks noEditPoints="1"/>
              </p:cNvSpPr>
              <p:nvPr/>
            </p:nvSpPr>
            <p:spPr bwMode="auto">
              <a:xfrm>
                <a:off x="1228"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0" name="Freeform 477"/>
              <p:cNvSpPr>
                <a:spLocks/>
              </p:cNvSpPr>
              <p:nvPr/>
            </p:nvSpPr>
            <p:spPr bwMode="auto">
              <a:xfrm>
                <a:off x="1228"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1" name="Freeform 478"/>
              <p:cNvSpPr>
                <a:spLocks noEditPoints="1"/>
              </p:cNvSpPr>
              <p:nvPr/>
            </p:nvSpPr>
            <p:spPr bwMode="auto">
              <a:xfrm>
                <a:off x="1223" y="87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2" name="Freeform 479"/>
              <p:cNvSpPr>
                <a:spLocks/>
              </p:cNvSpPr>
              <p:nvPr/>
            </p:nvSpPr>
            <p:spPr bwMode="auto">
              <a:xfrm>
                <a:off x="1245" y="86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3" name="Freeform 480"/>
              <p:cNvSpPr>
                <a:spLocks noEditPoints="1"/>
              </p:cNvSpPr>
              <p:nvPr/>
            </p:nvSpPr>
            <p:spPr bwMode="auto">
              <a:xfrm>
                <a:off x="1240"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4" name="Freeform 481"/>
              <p:cNvSpPr>
                <a:spLocks/>
              </p:cNvSpPr>
              <p:nvPr/>
            </p:nvSpPr>
            <p:spPr bwMode="auto">
              <a:xfrm>
                <a:off x="1244" y="9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5" name="Freeform 482"/>
              <p:cNvSpPr>
                <a:spLocks noEditPoints="1"/>
              </p:cNvSpPr>
              <p:nvPr/>
            </p:nvSpPr>
            <p:spPr bwMode="auto">
              <a:xfrm>
                <a:off x="1238" y="90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6" name="Freeform 483"/>
              <p:cNvSpPr>
                <a:spLocks/>
              </p:cNvSpPr>
              <p:nvPr/>
            </p:nvSpPr>
            <p:spPr bwMode="auto">
              <a:xfrm>
                <a:off x="1185" y="80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7" name="Freeform 484"/>
              <p:cNvSpPr>
                <a:spLocks noEditPoints="1"/>
              </p:cNvSpPr>
              <p:nvPr/>
            </p:nvSpPr>
            <p:spPr bwMode="auto">
              <a:xfrm>
                <a:off x="1180" y="79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8" name="Freeform 485"/>
              <p:cNvSpPr>
                <a:spLocks/>
              </p:cNvSpPr>
              <p:nvPr/>
            </p:nvSpPr>
            <p:spPr bwMode="auto">
              <a:xfrm>
                <a:off x="1236"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9" name="Freeform 486"/>
              <p:cNvSpPr>
                <a:spLocks noEditPoints="1"/>
              </p:cNvSpPr>
              <p:nvPr/>
            </p:nvSpPr>
            <p:spPr bwMode="auto">
              <a:xfrm>
                <a:off x="1231"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0" name="Freeform 487"/>
              <p:cNvSpPr>
                <a:spLocks/>
              </p:cNvSpPr>
              <p:nvPr/>
            </p:nvSpPr>
            <p:spPr bwMode="auto">
              <a:xfrm>
                <a:off x="1222"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1" name="Freeform 488"/>
              <p:cNvSpPr>
                <a:spLocks noEditPoints="1"/>
              </p:cNvSpPr>
              <p:nvPr/>
            </p:nvSpPr>
            <p:spPr bwMode="auto">
              <a:xfrm>
                <a:off x="1217" y="8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2" name="Freeform 489"/>
              <p:cNvSpPr>
                <a:spLocks/>
              </p:cNvSpPr>
              <p:nvPr/>
            </p:nvSpPr>
            <p:spPr bwMode="auto">
              <a:xfrm>
                <a:off x="1252"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3" name="Freeform 490"/>
              <p:cNvSpPr>
                <a:spLocks noEditPoints="1"/>
              </p:cNvSpPr>
              <p:nvPr/>
            </p:nvSpPr>
            <p:spPr bwMode="auto">
              <a:xfrm>
                <a:off x="1247"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4" name="Freeform 491"/>
              <p:cNvSpPr>
                <a:spLocks/>
              </p:cNvSpPr>
              <p:nvPr/>
            </p:nvSpPr>
            <p:spPr bwMode="auto">
              <a:xfrm>
                <a:off x="1239"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5" name="Freeform 492"/>
              <p:cNvSpPr>
                <a:spLocks noEditPoints="1"/>
              </p:cNvSpPr>
              <p:nvPr/>
            </p:nvSpPr>
            <p:spPr bwMode="auto">
              <a:xfrm>
                <a:off x="1234" y="89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6" name="Freeform 493"/>
              <p:cNvSpPr>
                <a:spLocks/>
              </p:cNvSpPr>
              <p:nvPr/>
            </p:nvSpPr>
            <p:spPr bwMode="auto">
              <a:xfrm>
                <a:off x="1342"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7" name="Freeform 494"/>
              <p:cNvSpPr>
                <a:spLocks noEditPoints="1"/>
              </p:cNvSpPr>
              <p:nvPr/>
            </p:nvSpPr>
            <p:spPr bwMode="auto">
              <a:xfrm>
                <a:off x="1337"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8" name="Freeform 495"/>
              <p:cNvSpPr>
                <a:spLocks/>
              </p:cNvSpPr>
              <p:nvPr/>
            </p:nvSpPr>
            <p:spPr bwMode="auto">
              <a:xfrm>
                <a:off x="1235"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9" name="Freeform 496"/>
              <p:cNvSpPr>
                <a:spLocks noEditPoints="1"/>
              </p:cNvSpPr>
              <p:nvPr/>
            </p:nvSpPr>
            <p:spPr bwMode="auto">
              <a:xfrm>
                <a:off x="1230" y="860"/>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0" name="Freeform 497"/>
              <p:cNvSpPr>
                <a:spLocks/>
              </p:cNvSpPr>
              <p:nvPr/>
            </p:nvSpPr>
            <p:spPr bwMode="auto">
              <a:xfrm>
                <a:off x="1449"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1" name="Freeform 498"/>
              <p:cNvSpPr>
                <a:spLocks noEditPoints="1"/>
              </p:cNvSpPr>
              <p:nvPr/>
            </p:nvSpPr>
            <p:spPr bwMode="auto">
              <a:xfrm>
                <a:off x="1444" y="1169"/>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2" name="Freeform 499"/>
              <p:cNvSpPr>
                <a:spLocks/>
              </p:cNvSpPr>
              <p:nvPr/>
            </p:nvSpPr>
            <p:spPr bwMode="auto">
              <a:xfrm>
                <a:off x="1376" y="115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3" name="Freeform 500"/>
              <p:cNvSpPr>
                <a:spLocks noEditPoints="1"/>
              </p:cNvSpPr>
              <p:nvPr/>
            </p:nvSpPr>
            <p:spPr bwMode="auto">
              <a:xfrm>
                <a:off x="1371" y="1151"/>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4" name="Freeform 501"/>
              <p:cNvSpPr>
                <a:spLocks/>
              </p:cNvSpPr>
              <p:nvPr/>
            </p:nvSpPr>
            <p:spPr bwMode="auto">
              <a:xfrm>
                <a:off x="1327" y="85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5" name="Freeform 502"/>
              <p:cNvSpPr>
                <a:spLocks noEditPoints="1"/>
              </p:cNvSpPr>
              <p:nvPr/>
            </p:nvSpPr>
            <p:spPr bwMode="auto">
              <a:xfrm>
                <a:off x="1322" y="852"/>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6" name="Freeform 503"/>
              <p:cNvSpPr>
                <a:spLocks/>
              </p:cNvSpPr>
              <p:nvPr/>
            </p:nvSpPr>
            <p:spPr bwMode="auto">
              <a:xfrm>
                <a:off x="1327" y="102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7" name="Freeform 504"/>
              <p:cNvSpPr>
                <a:spLocks noEditPoints="1"/>
              </p:cNvSpPr>
              <p:nvPr/>
            </p:nvSpPr>
            <p:spPr bwMode="auto">
              <a:xfrm>
                <a:off x="1322" y="102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8" name="Freeform 505"/>
              <p:cNvSpPr>
                <a:spLocks/>
              </p:cNvSpPr>
              <p:nvPr/>
            </p:nvSpPr>
            <p:spPr bwMode="auto">
              <a:xfrm>
                <a:off x="1228" y="70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9" name="Freeform 506"/>
              <p:cNvSpPr>
                <a:spLocks noEditPoints="1"/>
              </p:cNvSpPr>
              <p:nvPr/>
            </p:nvSpPr>
            <p:spPr bwMode="auto">
              <a:xfrm>
                <a:off x="1223" y="69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0" name="Freeform 507"/>
              <p:cNvSpPr>
                <a:spLocks/>
              </p:cNvSpPr>
              <p:nvPr/>
            </p:nvSpPr>
            <p:spPr bwMode="auto">
              <a:xfrm>
                <a:off x="1261" y="94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1" name="Freeform 508"/>
              <p:cNvSpPr>
                <a:spLocks noEditPoints="1"/>
              </p:cNvSpPr>
              <p:nvPr/>
            </p:nvSpPr>
            <p:spPr bwMode="auto">
              <a:xfrm>
                <a:off x="1256" y="93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2" name="Freeform 509"/>
              <p:cNvSpPr>
                <a:spLocks/>
              </p:cNvSpPr>
              <p:nvPr/>
            </p:nvSpPr>
            <p:spPr bwMode="auto">
              <a:xfrm>
                <a:off x="1249" y="9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3" name="Freeform 510"/>
              <p:cNvSpPr>
                <a:spLocks noEditPoints="1"/>
              </p:cNvSpPr>
              <p:nvPr/>
            </p:nvSpPr>
            <p:spPr bwMode="auto">
              <a:xfrm>
                <a:off x="1244" y="9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4" name="Freeform 511"/>
              <p:cNvSpPr>
                <a:spLocks/>
              </p:cNvSpPr>
              <p:nvPr/>
            </p:nvSpPr>
            <p:spPr bwMode="auto">
              <a:xfrm>
                <a:off x="1254" y="91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5" name="Freeform 512"/>
              <p:cNvSpPr>
                <a:spLocks noEditPoints="1"/>
              </p:cNvSpPr>
              <p:nvPr/>
            </p:nvSpPr>
            <p:spPr bwMode="auto">
              <a:xfrm>
                <a:off x="1249" y="90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6" name="Freeform 513"/>
              <p:cNvSpPr>
                <a:spLocks/>
              </p:cNvSpPr>
              <p:nvPr/>
            </p:nvSpPr>
            <p:spPr bwMode="auto">
              <a:xfrm>
                <a:off x="1256" y="8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7" name="Freeform 514"/>
              <p:cNvSpPr>
                <a:spLocks noEditPoints="1"/>
              </p:cNvSpPr>
              <p:nvPr/>
            </p:nvSpPr>
            <p:spPr bwMode="auto">
              <a:xfrm>
                <a:off x="1251" y="840"/>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8" name="Freeform 515"/>
              <p:cNvSpPr>
                <a:spLocks/>
              </p:cNvSpPr>
              <p:nvPr/>
            </p:nvSpPr>
            <p:spPr bwMode="auto">
              <a:xfrm>
                <a:off x="1213" y="81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9" name="Freeform 516"/>
              <p:cNvSpPr>
                <a:spLocks noEditPoints="1"/>
              </p:cNvSpPr>
              <p:nvPr/>
            </p:nvSpPr>
            <p:spPr bwMode="auto">
              <a:xfrm>
                <a:off x="1208" y="81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0" name="Freeform 517"/>
              <p:cNvSpPr>
                <a:spLocks/>
              </p:cNvSpPr>
              <p:nvPr/>
            </p:nvSpPr>
            <p:spPr bwMode="auto">
              <a:xfrm>
                <a:off x="1230"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1" name="Freeform 518"/>
              <p:cNvSpPr>
                <a:spLocks noEditPoints="1"/>
              </p:cNvSpPr>
              <p:nvPr/>
            </p:nvSpPr>
            <p:spPr bwMode="auto">
              <a:xfrm>
                <a:off x="1226"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2" name="Freeform 519"/>
              <p:cNvSpPr>
                <a:spLocks/>
              </p:cNvSpPr>
              <p:nvPr/>
            </p:nvSpPr>
            <p:spPr bwMode="auto">
              <a:xfrm>
                <a:off x="1261" y="97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3" name="Freeform 520"/>
              <p:cNvSpPr>
                <a:spLocks noEditPoints="1"/>
              </p:cNvSpPr>
              <p:nvPr/>
            </p:nvSpPr>
            <p:spPr bwMode="auto">
              <a:xfrm>
                <a:off x="1256" y="96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4" name="Freeform 521"/>
              <p:cNvSpPr>
                <a:spLocks/>
              </p:cNvSpPr>
              <p:nvPr/>
            </p:nvSpPr>
            <p:spPr bwMode="auto">
              <a:xfrm>
                <a:off x="1324"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5" name="Freeform 522"/>
              <p:cNvSpPr>
                <a:spLocks noEditPoints="1"/>
              </p:cNvSpPr>
              <p:nvPr/>
            </p:nvSpPr>
            <p:spPr bwMode="auto">
              <a:xfrm>
                <a:off x="132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6" name="Freeform 523"/>
              <p:cNvSpPr>
                <a:spLocks/>
              </p:cNvSpPr>
              <p:nvPr/>
            </p:nvSpPr>
            <p:spPr bwMode="auto">
              <a:xfrm>
                <a:off x="1246"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7" name="Freeform 524"/>
              <p:cNvSpPr>
                <a:spLocks noEditPoints="1"/>
              </p:cNvSpPr>
              <p:nvPr/>
            </p:nvSpPr>
            <p:spPr bwMode="auto">
              <a:xfrm>
                <a:off x="1241"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8" name="Freeform 525"/>
              <p:cNvSpPr>
                <a:spLocks/>
              </p:cNvSpPr>
              <p:nvPr/>
            </p:nvSpPr>
            <p:spPr bwMode="auto">
              <a:xfrm>
                <a:off x="1401" y="10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9" name="Freeform 526"/>
              <p:cNvSpPr>
                <a:spLocks noEditPoints="1"/>
              </p:cNvSpPr>
              <p:nvPr/>
            </p:nvSpPr>
            <p:spPr bwMode="auto">
              <a:xfrm>
                <a:off x="1396" y="1024"/>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0" name="Freeform 527"/>
              <p:cNvSpPr>
                <a:spLocks/>
              </p:cNvSpPr>
              <p:nvPr/>
            </p:nvSpPr>
            <p:spPr bwMode="auto">
              <a:xfrm>
                <a:off x="1221" y="77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1" name="Freeform 528"/>
              <p:cNvSpPr>
                <a:spLocks noEditPoints="1"/>
              </p:cNvSpPr>
              <p:nvPr/>
            </p:nvSpPr>
            <p:spPr bwMode="auto">
              <a:xfrm>
                <a:off x="1217" y="77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2" name="Freeform 529"/>
              <p:cNvSpPr>
                <a:spLocks/>
              </p:cNvSpPr>
              <p:nvPr/>
            </p:nvSpPr>
            <p:spPr bwMode="auto">
              <a:xfrm>
                <a:off x="1288" y="8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3" name="Freeform 530"/>
              <p:cNvSpPr>
                <a:spLocks noEditPoints="1"/>
              </p:cNvSpPr>
              <p:nvPr/>
            </p:nvSpPr>
            <p:spPr bwMode="auto">
              <a:xfrm>
                <a:off x="1283" y="8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4" name="Freeform 531"/>
              <p:cNvSpPr>
                <a:spLocks/>
              </p:cNvSpPr>
              <p:nvPr/>
            </p:nvSpPr>
            <p:spPr bwMode="auto">
              <a:xfrm>
                <a:off x="1240"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5" name="Freeform 532"/>
              <p:cNvSpPr>
                <a:spLocks noEditPoints="1"/>
              </p:cNvSpPr>
              <p:nvPr/>
            </p:nvSpPr>
            <p:spPr bwMode="auto">
              <a:xfrm>
                <a:off x="1235"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6" name="Freeform 533"/>
              <p:cNvSpPr>
                <a:spLocks/>
              </p:cNvSpPr>
              <p:nvPr/>
            </p:nvSpPr>
            <p:spPr bwMode="auto">
              <a:xfrm>
                <a:off x="1236" y="95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7" name="Freeform 534"/>
              <p:cNvSpPr>
                <a:spLocks noEditPoints="1"/>
              </p:cNvSpPr>
              <p:nvPr/>
            </p:nvSpPr>
            <p:spPr bwMode="auto">
              <a:xfrm>
                <a:off x="1231" y="947"/>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8" name="Freeform 535"/>
              <p:cNvSpPr>
                <a:spLocks/>
              </p:cNvSpPr>
              <p:nvPr/>
            </p:nvSpPr>
            <p:spPr bwMode="auto">
              <a:xfrm>
                <a:off x="1325" y="10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9" name="Freeform 536"/>
              <p:cNvSpPr>
                <a:spLocks noEditPoints="1"/>
              </p:cNvSpPr>
              <p:nvPr/>
            </p:nvSpPr>
            <p:spPr bwMode="auto">
              <a:xfrm>
                <a:off x="1321" y="10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0" name="Freeform 537"/>
              <p:cNvSpPr>
                <a:spLocks/>
              </p:cNvSpPr>
              <p:nvPr/>
            </p:nvSpPr>
            <p:spPr bwMode="auto">
              <a:xfrm>
                <a:off x="1282"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1" name="Freeform 538"/>
              <p:cNvSpPr>
                <a:spLocks noEditPoints="1"/>
              </p:cNvSpPr>
              <p:nvPr/>
            </p:nvSpPr>
            <p:spPr bwMode="auto">
              <a:xfrm>
                <a:off x="1277"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2" name="Freeform 539"/>
              <p:cNvSpPr>
                <a:spLocks/>
              </p:cNvSpPr>
              <p:nvPr/>
            </p:nvSpPr>
            <p:spPr bwMode="auto">
              <a:xfrm>
                <a:off x="1228"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3" name="Freeform 540"/>
              <p:cNvSpPr>
                <a:spLocks noEditPoints="1"/>
              </p:cNvSpPr>
              <p:nvPr/>
            </p:nvSpPr>
            <p:spPr bwMode="auto">
              <a:xfrm>
                <a:off x="1223" y="8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4" name="Freeform 541"/>
              <p:cNvSpPr>
                <a:spLocks/>
              </p:cNvSpPr>
              <p:nvPr/>
            </p:nvSpPr>
            <p:spPr bwMode="auto">
              <a:xfrm>
                <a:off x="1215" y="8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5" name="Freeform 542"/>
              <p:cNvSpPr>
                <a:spLocks noEditPoints="1"/>
              </p:cNvSpPr>
              <p:nvPr/>
            </p:nvSpPr>
            <p:spPr bwMode="auto">
              <a:xfrm>
                <a:off x="1210" y="81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6" name="Freeform 543"/>
              <p:cNvSpPr>
                <a:spLocks/>
              </p:cNvSpPr>
              <p:nvPr/>
            </p:nvSpPr>
            <p:spPr bwMode="auto">
              <a:xfrm>
                <a:off x="1230" y="91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7" name="Freeform 544"/>
              <p:cNvSpPr>
                <a:spLocks noEditPoints="1"/>
              </p:cNvSpPr>
              <p:nvPr/>
            </p:nvSpPr>
            <p:spPr bwMode="auto">
              <a:xfrm>
                <a:off x="1225"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8" name="Freeform 545"/>
              <p:cNvSpPr>
                <a:spLocks/>
              </p:cNvSpPr>
              <p:nvPr/>
            </p:nvSpPr>
            <p:spPr bwMode="auto">
              <a:xfrm>
                <a:off x="1372" y="10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9" name="Freeform 546"/>
              <p:cNvSpPr>
                <a:spLocks noEditPoints="1"/>
              </p:cNvSpPr>
              <p:nvPr/>
            </p:nvSpPr>
            <p:spPr bwMode="auto">
              <a:xfrm>
                <a:off x="136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0" name="Freeform 547"/>
              <p:cNvSpPr>
                <a:spLocks/>
              </p:cNvSpPr>
              <p:nvPr/>
            </p:nvSpPr>
            <p:spPr bwMode="auto">
              <a:xfrm>
                <a:off x="1127"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1" name="Freeform 548"/>
              <p:cNvSpPr>
                <a:spLocks noEditPoints="1"/>
              </p:cNvSpPr>
              <p:nvPr/>
            </p:nvSpPr>
            <p:spPr bwMode="auto">
              <a:xfrm>
                <a:off x="1122" y="89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2" name="Freeform 549"/>
              <p:cNvSpPr>
                <a:spLocks/>
              </p:cNvSpPr>
              <p:nvPr/>
            </p:nvSpPr>
            <p:spPr bwMode="auto">
              <a:xfrm>
                <a:off x="1505" y="145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3" name="Freeform 550"/>
              <p:cNvSpPr>
                <a:spLocks noEditPoints="1"/>
              </p:cNvSpPr>
              <p:nvPr/>
            </p:nvSpPr>
            <p:spPr bwMode="auto">
              <a:xfrm>
                <a:off x="1500" y="145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4" name="Freeform 551"/>
              <p:cNvSpPr>
                <a:spLocks/>
              </p:cNvSpPr>
              <p:nvPr/>
            </p:nvSpPr>
            <p:spPr bwMode="auto">
              <a:xfrm>
                <a:off x="1491" y="139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5" name="Freeform 552"/>
              <p:cNvSpPr>
                <a:spLocks noEditPoints="1"/>
              </p:cNvSpPr>
              <p:nvPr/>
            </p:nvSpPr>
            <p:spPr bwMode="auto">
              <a:xfrm>
                <a:off x="1486" y="1385"/>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6" name="Freeform 553"/>
              <p:cNvSpPr>
                <a:spLocks/>
              </p:cNvSpPr>
              <p:nvPr/>
            </p:nvSpPr>
            <p:spPr bwMode="auto">
              <a:xfrm>
                <a:off x="1296" y="101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7" name="Freeform 554"/>
              <p:cNvSpPr>
                <a:spLocks noEditPoints="1"/>
              </p:cNvSpPr>
              <p:nvPr/>
            </p:nvSpPr>
            <p:spPr bwMode="auto">
              <a:xfrm>
                <a:off x="1291" y="100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8" name="Freeform 555"/>
              <p:cNvSpPr>
                <a:spLocks/>
              </p:cNvSpPr>
              <p:nvPr/>
            </p:nvSpPr>
            <p:spPr bwMode="auto">
              <a:xfrm>
                <a:off x="1536" y="134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9" name="Freeform 556"/>
              <p:cNvSpPr>
                <a:spLocks noEditPoints="1"/>
              </p:cNvSpPr>
              <p:nvPr/>
            </p:nvSpPr>
            <p:spPr bwMode="auto">
              <a:xfrm>
                <a:off x="1531" y="1344"/>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0" name="Freeform 557"/>
              <p:cNvSpPr>
                <a:spLocks/>
              </p:cNvSpPr>
              <p:nvPr/>
            </p:nvSpPr>
            <p:spPr bwMode="auto">
              <a:xfrm>
                <a:off x="1374" y="120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1" name="Freeform 558"/>
              <p:cNvSpPr>
                <a:spLocks noEditPoints="1"/>
              </p:cNvSpPr>
              <p:nvPr/>
            </p:nvSpPr>
            <p:spPr bwMode="auto">
              <a:xfrm>
                <a:off x="1370"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2" name="Freeform 559"/>
              <p:cNvSpPr>
                <a:spLocks/>
              </p:cNvSpPr>
              <p:nvPr/>
            </p:nvSpPr>
            <p:spPr bwMode="auto">
              <a:xfrm>
                <a:off x="1242" y="95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3" name="Freeform 560"/>
              <p:cNvSpPr>
                <a:spLocks noEditPoints="1"/>
              </p:cNvSpPr>
              <p:nvPr/>
            </p:nvSpPr>
            <p:spPr bwMode="auto">
              <a:xfrm>
                <a:off x="1238" y="9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4" name="Freeform 561"/>
              <p:cNvSpPr>
                <a:spLocks/>
              </p:cNvSpPr>
              <p:nvPr/>
            </p:nvSpPr>
            <p:spPr bwMode="auto">
              <a:xfrm>
                <a:off x="1261"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5" name="Freeform 562"/>
              <p:cNvSpPr>
                <a:spLocks noEditPoints="1"/>
              </p:cNvSpPr>
              <p:nvPr/>
            </p:nvSpPr>
            <p:spPr bwMode="auto">
              <a:xfrm>
                <a:off x="1256"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6" name="Freeform 563"/>
              <p:cNvSpPr>
                <a:spLocks/>
              </p:cNvSpPr>
              <p:nvPr/>
            </p:nvSpPr>
            <p:spPr bwMode="auto">
              <a:xfrm>
                <a:off x="1251"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7" name="Freeform 564"/>
              <p:cNvSpPr>
                <a:spLocks noEditPoints="1"/>
              </p:cNvSpPr>
              <p:nvPr/>
            </p:nvSpPr>
            <p:spPr bwMode="auto">
              <a:xfrm>
                <a:off x="1246" y="92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8" name="Freeform 565"/>
              <p:cNvSpPr>
                <a:spLocks/>
              </p:cNvSpPr>
              <p:nvPr/>
            </p:nvSpPr>
            <p:spPr bwMode="auto">
              <a:xfrm>
                <a:off x="1156"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9" name="Freeform 566"/>
              <p:cNvSpPr>
                <a:spLocks noEditPoints="1"/>
              </p:cNvSpPr>
              <p:nvPr/>
            </p:nvSpPr>
            <p:spPr bwMode="auto">
              <a:xfrm>
                <a:off x="1151" y="90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0" name="Freeform 567"/>
              <p:cNvSpPr>
                <a:spLocks/>
              </p:cNvSpPr>
              <p:nvPr/>
            </p:nvSpPr>
            <p:spPr bwMode="auto">
              <a:xfrm>
                <a:off x="1271"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1" name="Freeform 568"/>
              <p:cNvSpPr>
                <a:spLocks noEditPoints="1"/>
              </p:cNvSpPr>
              <p:nvPr/>
            </p:nvSpPr>
            <p:spPr bwMode="auto">
              <a:xfrm>
                <a:off x="1267"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2" name="Freeform 569"/>
              <p:cNvSpPr>
                <a:spLocks/>
              </p:cNvSpPr>
              <p:nvPr/>
            </p:nvSpPr>
            <p:spPr bwMode="auto">
              <a:xfrm>
                <a:off x="1176" y="79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3" name="Freeform 570"/>
              <p:cNvSpPr>
                <a:spLocks noEditPoints="1"/>
              </p:cNvSpPr>
              <p:nvPr/>
            </p:nvSpPr>
            <p:spPr bwMode="auto">
              <a:xfrm>
                <a:off x="1171" y="78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4" name="Freeform 571"/>
              <p:cNvSpPr>
                <a:spLocks/>
              </p:cNvSpPr>
              <p:nvPr/>
            </p:nvSpPr>
            <p:spPr bwMode="auto">
              <a:xfrm>
                <a:off x="1103"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5" name="Freeform 572"/>
              <p:cNvSpPr>
                <a:spLocks noEditPoints="1"/>
              </p:cNvSpPr>
              <p:nvPr/>
            </p:nvSpPr>
            <p:spPr bwMode="auto">
              <a:xfrm>
                <a:off x="1098"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6" name="Freeform 573"/>
              <p:cNvSpPr>
                <a:spLocks/>
              </p:cNvSpPr>
              <p:nvPr/>
            </p:nvSpPr>
            <p:spPr bwMode="auto">
              <a:xfrm>
                <a:off x="1490" y="119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7" name="Freeform 574"/>
              <p:cNvSpPr>
                <a:spLocks noEditPoints="1"/>
              </p:cNvSpPr>
              <p:nvPr/>
            </p:nvSpPr>
            <p:spPr bwMode="auto">
              <a:xfrm>
                <a:off x="1485" y="1186"/>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8" name="Freeform 575"/>
              <p:cNvSpPr>
                <a:spLocks/>
              </p:cNvSpPr>
              <p:nvPr/>
            </p:nvSpPr>
            <p:spPr bwMode="auto">
              <a:xfrm>
                <a:off x="1147" y="83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9" name="Freeform 576"/>
              <p:cNvSpPr>
                <a:spLocks noEditPoints="1"/>
              </p:cNvSpPr>
              <p:nvPr/>
            </p:nvSpPr>
            <p:spPr bwMode="auto">
              <a:xfrm>
                <a:off x="1142" y="83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0" name="Freeform 577"/>
              <p:cNvSpPr>
                <a:spLocks/>
              </p:cNvSpPr>
              <p:nvPr/>
            </p:nvSpPr>
            <p:spPr bwMode="auto">
              <a:xfrm>
                <a:off x="1274"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1" name="Freeform 578"/>
              <p:cNvSpPr>
                <a:spLocks noEditPoints="1"/>
              </p:cNvSpPr>
              <p:nvPr/>
            </p:nvSpPr>
            <p:spPr bwMode="auto">
              <a:xfrm>
                <a:off x="1269" y="1096"/>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2" name="Freeform 579"/>
              <p:cNvSpPr>
                <a:spLocks/>
              </p:cNvSpPr>
              <p:nvPr/>
            </p:nvSpPr>
            <p:spPr bwMode="auto">
              <a:xfrm>
                <a:off x="1216"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3" name="Freeform 580"/>
              <p:cNvSpPr>
                <a:spLocks noEditPoints="1"/>
              </p:cNvSpPr>
              <p:nvPr/>
            </p:nvSpPr>
            <p:spPr bwMode="auto">
              <a:xfrm>
                <a:off x="1212"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4" name="Freeform 581"/>
              <p:cNvSpPr>
                <a:spLocks/>
              </p:cNvSpPr>
              <p:nvPr/>
            </p:nvSpPr>
            <p:spPr bwMode="auto">
              <a:xfrm>
                <a:off x="1147"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5" name="Freeform 582"/>
              <p:cNvSpPr>
                <a:spLocks noEditPoints="1"/>
              </p:cNvSpPr>
              <p:nvPr/>
            </p:nvSpPr>
            <p:spPr bwMode="auto">
              <a:xfrm>
                <a:off x="1142"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6" name="Freeform 583"/>
              <p:cNvSpPr>
                <a:spLocks/>
              </p:cNvSpPr>
              <p:nvPr/>
            </p:nvSpPr>
            <p:spPr bwMode="auto">
              <a:xfrm>
                <a:off x="1143" y="10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7" name="Freeform 584"/>
              <p:cNvSpPr>
                <a:spLocks noEditPoints="1"/>
              </p:cNvSpPr>
              <p:nvPr/>
            </p:nvSpPr>
            <p:spPr bwMode="auto">
              <a:xfrm>
                <a:off x="113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8" name="Freeform 585"/>
              <p:cNvSpPr>
                <a:spLocks/>
              </p:cNvSpPr>
              <p:nvPr/>
            </p:nvSpPr>
            <p:spPr bwMode="auto">
              <a:xfrm>
                <a:off x="1217" y="80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9" name="Freeform 586"/>
              <p:cNvSpPr>
                <a:spLocks noEditPoints="1"/>
              </p:cNvSpPr>
              <p:nvPr/>
            </p:nvSpPr>
            <p:spPr bwMode="auto">
              <a:xfrm>
                <a:off x="1212" y="80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0" name="Freeform 587"/>
              <p:cNvSpPr>
                <a:spLocks/>
              </p:cNvSpPr>
              <p:nvPr/>
            </p:nvSpPr>
            <p:spPr bwMode="auto">
              <a:xfrm>
                <a:off x="1238" y="87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1" name="Freeform 588"/>
              <p:cNvSpPr>
                <a:spLocks noEditPoints="1"/>
              </p:cNvSpPr>
              <p:nvPr/>
            </p:nvSpPr>
            <p:spPr bwMode="auto">
              <a:xfrm>
                <a:off x="1233" y="874"/>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2" name="Freeform 589"/>
              <p:cNvSpPr>
                <a:spLocks/>
              </p:cNvSpPr>
              <p:nvPr/>
            </p:nvSpPr>
            <p:spPr bwMode="auto">
              <a:xfrm>
                <a:off x="1353" y="105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3" name="Freeform 590"/>
              <p:cNvSpPr>
                <a:spLocks noEditPoints="1"/>
              </p:cNvSpPr>
              <p:nvPr/>
            </p:nvSpPr>
            <p:spPr bwMode="auto">
              <a:xfrm>
                <a:off x="1348" y="104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4" name="Freeform 591"/>
              <p:cNvSpPr>
                <a:spLocks/>
              </p:cNvSpPr>
              <p:nvPr/>
            </p:nvSpPr>
            <p:spPr bwMode="auto">
              <a:xfrm>
                <a:off x="1175" y="82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5" name="Freeform 592"/>
              <p:cNvSpPr>
                <a:spLocks noEditPoints="1"/>
              </p:cNvSpPr>
              <p:nvPr/>
            </p:nvSpPr>
            <p:spPr bwMode="auto">
              <a:xfrm>
                <a:off x="1170" y="816"/>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6" name="Freeform 593"/>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7" name="Freeform 594"/>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8" name="Freeform 595"/>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9" name="Freeform 596"/>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0" name="Freeform 597"/>
              <p:cNvSpPr>
                <a:spLocks/>
              </p:cNvSpPr>
              <p:nvPr/>
            </p:nvSpPr>
            <p:spPr bwMode="auto">
              <a:xfrm>
                <a:off x="1206"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1" name="Freeform 598"/>
              <p:cNvSpPr>
                <a:spLocks noEditPoints="1"/>
              </p:cNvSpPr>
              <p:nvPr/>
            </p:nvSpPr>
            <p:spPr bwMode="auto">
              <a:xfrm>
                <a:off x="1201"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2" name="Freeform 599"/>
              <p:cNvSpPr>
                <a:spLocks/>
              </p:cNvSpPr>
              <p:nvPr/>
            </p:nvSpPr>
            <p:spPr bwMode="auto">
              <a:xfrm>
                <a:off x="119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3" name="Freeform 600"/>
              <p:cNvSpPr>
                <a:spLocks noEditPoints="1"/>
              </p:cNvSpPr>
              <p:nvPr/>
            </p:nvSpPr>
            <p:spPr bwMode="auto">
              <a:xfrm>
                <a:off x="119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4" name="Freeform 601"/>
              <p:cNvSpPr>
                <a:spLocks/>
              </p:cNvSpPr>
              <p:nvPr/>
            </p:nvSpPr>
            <p:spPr bwMode="auto">
              <a:xfrm>
                <a:off x="1246" y="9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5" name="Freeform 602"/>
              <p:cNvSpPr>
                <a:spLocks noEditPoints="1"/>
              </p:cNvSpPr>
              <p:nvPr/>
            </p:nvSpPr>
            <p:spPr bwMode="auto">
              <a:xfrm>
                <a:off x="1241"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6" name="Freeform 603"/>
              <p:cNvSpPr>
                <a:spLocks/>
              </p:cNvSpPr>
              <p:nvPr/>
            </p:nvSpPr>
            <p:spPr bwMode="auto">
              <a:xfrm>
                <a:off x="1264"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7" name="Freeform 604"/>
              <p:cNvSpPr>
                <a:spLocks noEditPoints="1"/>
              </p:cNvSpPr>
              <p:nvPr/>
            </p:nvSpPr>
            <p:spPr bwMode="auto">
              <a:xfrm>
                <a:off x="1259"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8" name="Freeform 605"/>
              <p:cNvSpPr>
                <a:spLocks/>
              </p:cNvSpPr>
              <p:nvPr/>
            </p:nvSpPr>
            <p:spPr bwMode="auto">
              <a:xfrm>
                <a:off x="1191"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9" name="Freeform 606"/>
              <p:cNvSpPr>
                <a:spLocks noEditPoints="1"/>
              </p:cNvSpPr>
              <p:nvPr/>
            </p:nvSpPr>
            <p:spPr bwMode="auto">
              <a:xfrm>
                <a:off x="1186"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0" name="Freeform 607"/>
              <p:cNvSpPr>
                <a:spLocks/>
              </p:cNvSpPr>
              <p:nvPr/>
            </p:nvSpPr>
            <p:spPr bwMode="auto">
              <a:xfrm>
                <a:off x="1301" y="107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2615" name="Group 809"/>
            <p:cNvGrpSpPr>
              <a:grpSpLocks/>
            </p:cNvGrpSpPr>
            <p:nvPr/>
          </p:nvGrpSpPr>
          <p:grpSpPr bwMode="auto">
            <a:xfrm>
              <a:off x="1704975" y="776288"/>
              <a:ext cx="1608138" cy="1866900"/>
              <a:chOff x="1074" y="489"/>
              <a:chExt cx="1013" cy="1176"/>
            </a:xfrm>
          </p:grpSpPr>
          <p:sp>
            <p:nvSpPr>
              <p:cNvPr id="1471" name="Freeform 609"/>
              <p:cNvSpPr>
                <a:spLocks noEditPoints="1"/>
              </p:cNvSpPr>
              <p:nvPr/>
            </p:nvSpPr>
            <p:spPr bwMode="auto">
              <a:xfrm>
                <a:off x="1296" y="1072"/>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2" name="Freeform 610"/>
              <p:cNvSpPr>
                <a:spLocks/>
              </p:cNvSpPr>
              <p:nvPr/>
            </p:nvSpPr>
            <p:spPr bwMode="auto">
              <a:xfrm>
                <a:off x="1479"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3" name="Freeform 611"/>
              <p:cNvSpPr>
                <a:spLocks noEditPoints="1"/>
              </p:cNvSpPr>
              <p:nvPr/>
            </p:nvSpPr>
            <p:spPr bwMode="auto">
              <a:xfrm>
                <a:off x="1474" y="110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4" name="Freeform 612"/>
              <p:cNvSpPr>
                <a:spLocks/>
              </p:cNvSpPr>
              <p:nvPr/>
            </p:nvSpPr>
            <p:spPr bwMode="auto">
              <a:xfrm>
                <a:off x="1403" y="108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5" name="Freeform 613"/>
              <p:cNvSpPr>
                <a:spLocks noEditPoints="1"/>
              </p:cNvSpPr>
              <p:nvPr/>
            </p:nvSpPr>
            <p:spPr bwMode="auto">
              <a:xfrm>
                <a:off x="1398" y="108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6" name="Freeform 614"/>
              <p:cNvSpPr>
                <a:spLocks/>
              </p:cNvSpPr>
              <p:nvPr/>
            </p:nvSpPr>
            <p:spPr bwMode="auto">
              <a:xfrm>
                <a:off x="1206" y="9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7" name="Freeform 615"/>
              <p:cNvSpPr>
                <a:spLocks noEditPoints="1"/>
              </p:cNvSpPr>
              <p:nvPr/>
            </p:nvSpPr>
            <p:spPr bwMode="auto">
              <a:xfrm>
                <a:off x="1201" y="923"/>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8" name="Freeform 616"/>
              <p:cNvSpPr>
                <a:spLocks/>
              </p:cNvSpPr>
              <p:nvPr/>
            </p:nvSpPr>
            <p:spPr bwMode="auto">
              <a:xfrm>
                <a:off x="1191" y="106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9" name="Freeform 617"/>
              <p:cNvSpPr>
                <a:spLocks noEditPoints="1"/>
              </p:cNvSpPr>
              <p:nvPr/>
            </p:nvSpPr>
            <p:spPr bwMode="auto">
              <a:xfrm>
                <a:off x="1186"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0" name="Freeform 618"/>
              <p:cNvSpPr>
                <a:spLocks/>
              </p:cNvSpPr>
              <p:nvPr/>
            </p:nvSpPr>
            <p:spPr bwMode="auto">
              <a:xfrm>
                <a:off x="1341" y="106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1" name="Freeform 619"/>
              <p:cNvSpPr>
                <a:spLocks noEditPoints="1"/>
              </p:cNvSpPr>
              <p:nvPr/>
            </p:nvSpPr>
            <p:spPr bwMode="auto">
              <a:xfrm>
                <a:off x="1336" y="1055"/>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2" name="Freeform 620"/>
              <p:cNvSpPr>
                <a:spLocks/>
              </p:cNvSpPr>
              <p:nvPr/>
            </p:nvSpPr>
            <p:spPr bwMode="auto">
              <a:xfrm>
                <a:off x="1442"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3" name="Freeform 621"/>
              <p:cNvSpPr>
                <a:spLocks noEditPoints="1"/>
              </p:cNvSpPr>
              <p:nvPr/>
            </p:nvSpPr>
            <p:spPr bwMode="auto">
              <a:xfrm>
                <a:off x="1437" y="106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4" name="Freeform 622"/>
              <p:cNvSpPr>
                <a:spLocks/>
              </p:cNvSpPr>
              <p:nvPr/>
            </p:nvSpPr>
            <p:spPr bwMode="auto">
              <a:xfrm>
                <a:off x="1294" y="102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5" name="Freeform 623"/>
              <p:cNvSpPr>
                <a:spLocks noEditPoints="1"/>
              </p:cNvSpPr>
              <p:nvPr/>
            </p:nvSpPr>
            <p:spPr bwMode="auto">
              <a:xfrm>
                <a:off x="1289" y="102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6" name="Freeform 624"/>
              <p:cNvSpPr>
                <a:spLocks/>
              </p:cNvSpPr>
              <p:nvPr/>
            </p:nvSpPr>
            <p:spPr bwMode="auto">
              <a:xfrm>
                <a:off x="1410" y="12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7" name="Freeform 625"/>
              <p:cNvSpPr>
                <a:spLocks noEditPoints="1"/>
              </p:cNvSpPr>
              <p:nvPr/>
            </p:nvSpPr>
            <p:spPr bwMode="auto">
              <a:xfrm>
                <a:off x="1405" y="119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8" name="Freeform 626"/>
              <p:cNvSpPr>
                <a:spLocks/>
              </p:cNvSpPr>
              <p:nvPr/>
            </p:nvSpPr>
            <p:spPr bwMode="auto">
              <a:xfrm>
                <a:off x="1210"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9" name="Freeform 627"/>
              <p:cNvSpPr>
                <a:spLocks noEditPoints="1"/>
              </p:cNvSpPr>
              <p:nvPr/>
            </p:nvSpPr>
            <p:spPr bwMode="auto">
              <a:xfrm>
                <a:off x="1205"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0" name="Freeform 628"/>
              <p:cNvSpPr>
                <a:spLocks/>
              </p:cNvSpPr>
              <p:nvPr/>
            </p:nvSpPr>
            <p:spPr bwMode="auto">
              <a:xfrm>
                <a:off x="1198"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1" name="Freeform 629"/>
              <p:cNvSpPr>
                <a:spLocks noEditPoints="1"/>
              </p:cNvSpPr>
              <p:nvPr/>
            </p:nvSpPr>
            <p:spPr bwMode="auto">
              <a:xfrm>
                <a:off x="1192" y="880"/>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2" name="Freeform 630"/>
              <p:cNvSpPr>
                <a:spLocks/>
              </p:cNvSpPr>
              <p:nvPr/>
            </p:nvSpPr>
            <p:spPr bwMode="auto">
              <a:xfrm>
                <a:off x="1295"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3" name="Freeform 631"/>
              <p:cNvSpPr>
                <a:spLocks noEditPoints="1"/>
              </p:cNvSpPr>
              <p:nvPr/>
            </p:nvSpPr>
            <p:spPr bwMode="auto">
              <a:xfrm>
                <a:off x="1291" y="9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4" name="Freeform 632"/>
              <p:cNvSpPr>
                <a:spLocks/>
              </p:cNvSpPr>
              <p:nvPr/>
            </p:nvSpPr>
            <p:spPr bwMode="auto">
              <a:xfrm>
                <a:off x="1290" y="87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5" name="Freeform 633"/>
              <p:cNvSpPr>
                <a:spLocks noEditPoints="1"/>
              </p:cNvSpPr>
              <p:nvPr/>
            </p:nvSpPr>
            <p:spPr bwMode="auto">
              <a:xfrm>
                <a:off x="1284" y="871"/>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6" name="Freeform 634"/>
              <p:cNvSpPr>
                <a:spLocks/>
              </p:cNvSpPr>
              <p:nvPr/>
            </p:nvSpPr>
            <p:spPr bwMode="auto">
              <a:xfrm>
                <a:off x="1209"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7" name="Freeform 635"/>
              <p:cNvSpPr>
                <a:spLocks noEditPoints="1"/>
              </p:cNvSpPr>
              <p:nvPr/>
            </p:nvSpPr>
            <p:spPr bwMode="auto">
              <a:xfrm>
                <a:off x="1204" y="865"/>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8" name="Freeform 636"/>
              <p:cNvSpPr>
                <a:spLocks/>
              </p:cNvSpPr>
              <p:nvPr/>
            </p:nvSpPr>
            <p:spPr bwMode="auto">
              <a:xfrm>
                <a:off x="1198" y="77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9" name="Freeform 637"/>
              <p:cNvSpPr>
                <a:spLocks noEditPoints="1"/>
              </p:cNvSpPr>
              <p:nvPr/>
            </p:nvSpPr>
            <p:spPr bwMode="auto">
              <a:xfrm>
                <a:off x="1193" y="772"/>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0" name="Freeform 638"/>
              <p:cNvSpPr>
                <a:spLocks/>
              </p:cNvSpPr>
              <p:nvPr/>
            </p:nvSpPr>
            <p:spPr bwMode="auto">
              <a:xfrm>
                <a:off x="1153"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1" name="Freeform 639"/>
              <p:cNvSpPr>
                <a:spLocks noEditPoints="1"/>
              </p:cNvSpPr>
              <p:nvPr/>
            </p:nvSpPr>
            <p:spPr bwMode="auto">
              <a:xfrm>
                <a:off x="1148" y="76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2" name="Freeform 640"/>
              <p:cNvSpPr>
                <a:spLocks/>
              </p:cNvSpPr>
              <p:nvPr/>
            </p:nvSpPr>
            <p:spPr bwMode="auto">
              <a:xfrm>
                <a:off x="1173" y="6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3" name="Freeform 641"/>
              <p:cNvSpPr>
                <a:spLocks noEditPoints="1"/>
              </p:cNvSpPr>
              <p:nvPr/>
            </p:nvSpPr>
            <p:spPr bwMode="auto">
              <a:xfrm>
                <a:off x="1168" y="6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4" name="Freeform 642"/>
              <p:cNvSpPr>
                <a:spLocks/>
              </p:cNvSpPr>
              <p:nvPr/>
            </p:nvSpPr>
            <p:spPr bwMode="auto">
              <a:xfrm>
                <a:off x="1139" y="52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5" name="Freeform 643"/>
              <p:cNvSpPr>
                <a:spLocks noEditPoints="1"/>
              </p:cNvSpPr>
              <p:nvPr/>
            </p:nvSpPr>
            <p:spPr bwMode="auto">
              <a:xfrm>
                <a:off x="1135" y="52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6" name="Freeform 644"/>
              <p:cNvSpPr>
                <a:spLocks/>
              </p:cNvSpPr>
              <p:nvPr/>
            </p:nvSpPr>
            <p:spPr bwMode="auto">
              <a:xfrm>
                <a:off x="1210" y="76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7" name="Freeform 645"/>
              <p:cNvSpPr>
                <a:spLocks noEditPoints="1"/>
              </p:cNvSpPr>
              <p:nvPr/>
            </p:nvSpPr>
            <p:spPr bwMode="auto">
              <a:xfrm>
                <a:off x="1205" y="76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8" name="Freeform 646"/>
              <p:cNvSpPr>
                <a:spLocks/>
              </p:cNvSpPr>
              <p:nvPr/>
            </p:nvSpPr>
            <p:spPr bwMode="auto">
              <a:xfrm>
                <a:off x="1092" y="64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9" name="Freeform 647"/>
              <p:cNvSpPr>
                <a:spLocks noEditPoints="1"/>
              </p:cNvSpPr>
              <p:nvPr/>
            </p:nvSpPr>
            <p:spPr bwMode="auto">
              <a:xfrm>
                <a:off x="1087" y="63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0" name="Freeform 648"/>
              <p:cNvSpPr>
                <a:spLocks/>
              </p:cNvSpPr>
              <p:nvPr/>
            </p:nvSpPr>
            <p:spPr bwMode="auto">
              <a:xfrm>
                <a:off x="1134" y="71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1" name="Freeform 649"/>
              <p:cNvSpPr>
                <a:spLocks noEditPoints="1"/>
              </p:cNvSpPr>
              <p:nvPr/>
            </p:nvSpPr>
            <p:spPr bwMode="auto">
              <a:xfrm>
                <a:off x="1129" y="70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2" name="Freeform 650"/>
              <p:cNvSpPr>
                <a:spLocks/>
              </p:cNvSpPr>
              <p:nvPr/>
            </p:nvSpPr>
            <p:spPr bwMode="auto">
              <a:xfrm>
                <a:off x="1214" y="80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3" name="Freeform 651"/>
              <p:cNvSpPr>
                <a:spLocks noEditPoints="1"/>
              </p:cNvSpPr>
              <p:nvPr/>
            </p:nvSpPr>
            <p:spPr bwMode="auto">
              <a:xfrm>
                <a:off x="1209" y="798"/>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4" name="Freeform 652"/>
              <p:cNvSpPr>
                <a:spLocks/>
              </p:cNvSpPr>
              <p:nvPr/>
            </p:nvSpPr>
            <p:spPr bwMode="auto">
              <a:xfrm>
                <a:off x="1191" y="6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5" name="Freeform 653"/>
              <p:cNvSpPr>
                <a:spLocks noEditPoints="1"/>
              </p:cNvSpPr>
              <p:nvPr/>
            </p:nvSpPr>
            <p:spPr bwMode="auto">
              <a:xfrm>
                <a:off x="1186"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6" name="Freeform 654"/>
              <p:cNvSpPr>
                <a:spLocks/>
              </p:cNvSpPr>
              <p:nvPr/>
            </p:nvSpPr>
            <p:spPr bwMode="auto">
              <a:xfrm>
                <a:off x="1161" y="49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7" name="Freeform 655"/>
              <p:cNvSpPr>
                <a:spLocks noEditPoints="1"/>
              </p:cNvSpPr>
              <p:nvPr/>
            </p:nvSpPr>
            <p:spPr bwMode="auto">
              <a:xfrm>
                <a:off x="1156" y="489"/>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8" name="Freeform 656"/>
              <p:cNvSpPr>
                <a:spLocks/>
              </p:cNvSpPr>
              <p:nvPr/>
            </p:nvSpPr>
            <p:spPr bwMode="auto">
              <a:xfrm>
                <a:off x="1172" y="81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9" name="Freeform 657"/>
              <p:cNvSpPr>
                <a:spLocks noEditPoints="1"/>
              </p:cNvSpPr>
              <p:nvPr/>
            </p:nvSpPr>
            <p:spPr bwMode="auto">
              <a:xfrm>
                <a:off x="1167" y="807"/>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0" name="Freeform 658"/>
              <p:cNvSpPr>
                <a:spLocks/>
              </p:cNvSpPr>
              <p:nvPr/>
            </p:nvSpPr>
            <p:spPr bwMode="auto">
              <a:xfrm>
                <a:off x="1120" y="6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1" name="Freeform 659"/>
              <p:cNvSpPr>
                <a:spLocks noEditPoints="1"/>
              </p:cNvSpPr>
              <p:nvPr/>
            </p:nvSpPr>
            <p:spPr bwMode="auto">
              <a:xfrm>
                <a:off x="1115" y="69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2" name="Freeform 660"/>
              <p:cNvSpPr>
                <a:spLocks/>
              </p:cNvSpPr>
              <p:nvPr/>
            </p:nvSpPr>
            <p:spPr bwMode="auto">
              <a:xfrm>
                <a:off x="1196"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3" name="Freeform 661"/>
              <p:cNvSpPr>
                <a:spLocks noEditPoints="1"/>
              </p:cNvSpPr>
              <p:nvPr/>
            </p:nvSpPr>
            <p:spPr bwMode="auto">
              <a:xfrm>
                <a:off x="1192" y="79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4" name="Freeform 662"/>
              <p:cNvSpPr>
                <a:spLocks/>
              </p:cNvSpPr>
              <p:nvPr/>
            </p:nvSpPr>
            <p:spPr bwMode="auto">
              <a:xfrm>
                <a:off x="1138" y="5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5" name="Freeform 663"/>
              <p:cNvSpPr>
                <a:spLocks noEditPoints="1"/>
              </p:cNvSpPr>
              <p:nvPr/>
            </p:nvSpPr>
            <p:spPr bwMode="auto">
              <a:xfrm>
                <a:off x="1133" y="58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6" name="Freeform 664"/>
              <p:cNvSpPr>
                <a:spLocks/>
              </p:cNvSpPr>
              <p:nvPr/>
            </p:nvSpPr>
            <p:spPr bwMode="auto">
              <a:xfrm>
                <a:off x="1086" y="66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7" name="Freeform 665"/>
              <p:cNvSpPr>
                <a:spLocks noEditPoints="1"/>
              </p:cNvSpPr>
              <p:nvPr/>
            </p:nvSpPr>
            <p:spPr bwMode="auto">
              <a:xfrm>
                <a:off x="1082" y="66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8" name="Freeform 666"/>
              <p:cNvSpPr>
                <a:spLocks/>
              </p:cNvSpPr>
              <p:nvPr/>
            </p:nvSpPr>
            <p:spPr bwMode="auto">
              <a:xfrm>
                <a:off x="1097" y="6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9" name="Freeform 667"/>
              <p:cNvSpPr>
                <a:spLocks noEditPoints="1"/>
              </p:cNvSpPr>
              <p:nvPr/>
            </p:nvSpPr>
            <p:spPr bwMode="auto">
              <a:xfrm>
                <a:off x="1092"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0" name="Freeform 668"/>
              <p:cNvSpPr>
                <a:spLocks/>
              </p:cNvSpPr>
              <p:nvPr/>
            </p:nvSpPr>
            <p:spPr bwMode="auto">
              <a:xfrm>
                <a:off x="1230"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1" name="Freeform 669"/>
              <p:cNvSpPr>
                <a:spLocks noEditPoints="1"/>
              </p:cNvSpPr>
              <p:nvPr/>
            </p:nvSpPr>
            <p:spPr bwMode="auto">
              <a:xfrm>
                <a:off x="1225"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2" name="Freeform 670"/>
              <p:cNvSpPr>
                <a:spLocks/>
              </p:cNvSpPr>
              <p:nvPr/>
            </p:nvSpPr>
            <p:spPr bwMode="auto">
              <a:xfrm>
                <a:off x="1253" y="9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3" name="Freeform 671"/>
              <p:cNvSpPr>
                <a:spLocks noEditPoints="1"/>
              </p:cNvSpPr>
              <p:nvPr/>
            </p:nvSpPr>
            <p:spPr bwMode="auto">
              <a:xfrm>
                <a:off x="1247" y="97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4" name="Freeform 672"/>
              <p:cNvSpPr>
                <a:spLocks/>
              </p:cNvSpPr>
              <p:nvPr/>
            </p:nvSpPr>
            <p:spPr bwMode="auto">
              <a:xfrm>
                <a:off x="1268" y="83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5" name="Freeform 673"/>
              <p:cNvSpPr>
                <a:spLocks noEditPoints="1"/>
              </p:cNvSpPr>
              <p:nvPr/>
            </p:nvSpPr>
            <p:spPr bwMode="auto">
              <a:xfrm>
                <a:off x="1263" y="83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6" name="Freeform 674"/>
              <p:cNvSpPr>
                <a:spLocks/>
              </p:cNvSpPr>
              <p:nvPr/>
            </p:nvSpPr>
            <p:spPr bwMode="auto">
              <a:xfrm>
                <a:off x="118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7" name="Freeform 675"/>
              <p:cNvSpPr>
                <a:spLocks noEditPoints="1"/>
              </p:cNvSpPr>
              <p:nvPr/>
            </p:nvSpPr>
            <p:spPr bwMode="auto">
              <a:xfrm>
                <a:off x="118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8" name="Freeform 676"/>
              <p:cNvSpPr>
                <a:spLocks/>
              </p:cNvSpPr>
              <p:nvPr/>
            </p:nvSpPr>
            <p:spPr bwMode="auto">
              <a:xfrm>
                <a:off x="1124" y="81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9" name="Freeform 677"/>
              <p:cNvSpPr>
                <a:spLocks noEditPoints="1"/>
              </p:cNvSpPr>
              <p:nvPr/>
            </p:nvSpPr>
            <p:spPr bwMode="auto">
              <a:xfrm>
                <a:off x="1120" y="81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0" name="Freeform 678"/>
              <p:cNvSpPr>
                <a:spLocks/>
              </p:cNvSpPr>
              <p:nvPr/>
            </p:nvSpPr>
            <p:spPr bwMode="auto">
              <a:xfrm>
                <a:off x="1230" y="6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1" name="Freeform 679"/>
              <p:cNvSpPr>
                <a:spLocks noEditPoints="1"/>
              </p:cNvSpPr>
              <p:nvPr/>
            </p:nvSpPr>
            <p:spPr bwMode="auto">
              <a:xfrm>
                <a:off x="1225" y="6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2" name="Freeform 680"/>
              <p:cNvSpPr>
                <a:spLocks/>
              </p:cNvSpPr>
              <p:nvPr/>
            </p:nvSpPr>
            <p:spPr bwMode="auto">
              <a:xfrm>
                <a:off x="1200" y="79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3" name="Freeform 681"/>
              <p:cNvSpPr>
                <a:spLocks noEditPoints="1"/>
              </p:cNvSpPr>
              <p:nvPr/>
            </p:nvSpPr>
            <p:spPr bwMode="auto">
              <a:xfrm>
                <a:off x="1195" y="79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4" name="Freeform 682"/>
              <p:cNvSpPr>
                <a:spLocks/>
              </p:cNvSpPr>
              <p:nvPr/>
            </p:nvSpPr>
            <p:spPr bwMode="auto">
              <a:xfrm>
                <a:off x="1253" y="91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5" name="Freeform 683"/>
              <p:cNvSpPr>
                <a:spLocks noEditPoints="1"/>
              </p:cNvSpPr>
              <p:nvPr/>
            </p:nvSpPr>
            <p:spPr bwMode="auto">
              <a:xfrm>
                <a:off x="1247" y="90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6" name="Freeform 684"/>
              <p:cNvSpPr>
                <a:spLocks/>
              </p:cNvSpPr>
              <p:nvPr/>
            </p:nvSpPr>
            <p:spPr bwMode="auto">
              <a:xfrm>
                <a:off x="1358"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7" name="Freeform 685"/>
              <p:cNvSpPr>
                <a:spLocks noEditPoints="1"/>
              </p:cNvSpPr>
              <p:nvPr/>
            </p:nvSpPr>
            <p:spPr bwMode="auto">
              <a:xfrm>
                <a:off x="1353" y="92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8" name="Freeform 686"/>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9" name="Freeform 687"/>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0" name="Freeform 688"/>
              <p:cNvSpPr>
                <a:spLocks/>
              </p:cNvSpPr>
              <p:nvPr/>
            </p:nvSpPr>
            <p:spPr bwMode="auto">
              <a:xfrm>
                <a:off x="1237"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1" name="Freeform 689"/>
              <p:cNvSpPr>
                <a:spLocks noEditPoints="1"/>
              </p:cNvSpPr>
              <p:nvPr/>
            </p:nvSpPr>
            <p:spPr bwMode="auto">
              <a:xfrm>
                <a:off x="1232"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2" name="Freeform 690"/>
              <p:cNvSpPr>
                <a:spLocks/>
              </p:cNvSpPr>
              <p:nvPr/>
            </p:nvSpPr>
            <p:spPr bwMode="auto">
              <a:xfrm>
                <a:off x="1275" y="92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3" name="Freeform 691"/>
              <p:cNvSpPr>
                <a:spLocks noEditPoints="1"/>
              </p:cNvSpPr>
              <p:nvPr/>
            </p:nvSpPr>
            <p:spPr bwMode="auto">
              <a:xfrm>
                <a:off x="1270" y="915"/>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4" name="Freeform 692"/>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5" name="Freeform 693"/>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6" name="Freeform 694"/>
              <p:cNvSpPr>
                <a:spLocks/>
              </p:cNvSpPr>
              <p:nvPr/>
            </p:nvSpPr>
            <p:spPr bwMode="auto">
              <a:xfrm>
                <a:off x="1245" y="92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7" name="Freeform 695"/>
              <p:cNvSpPr>
                <a:spLocks noEditPoints="1"/>
              </p:cNvSpPr>
              <p:nvPr/>
            </p:nvSpPr>
            <p:spPr bwMode="auto">
              <a:xfrm>
                <a:off x="124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8" name="Freeform 696"/>
              <p:cNvSpPr>
                <a:spLocks/>
              </p:cNvSpPr>
              <p:nvPr/>
            </p:nvSpPr>
            <p:spPr bwMode="auto">
              <a:xfrm>
                <a:off x="1290"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9" name="Freeform 697"/>
              <p:cNvSpPr>
                <a:spLocks noEditPoints="1"/>
              </p:cNvSpPr>
              <p:nvPr/>
            </p:nvSpPr>
            <p:spPr bwMode="auto">
              <a:xfrm>
                <a:off x="1285" y="856"/>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0" name="Freeform 698"/>
              <p:cNvSpPr>
                <a:spLocks/>
              </p:cNvSpPr>
              <p:nvPr/>
            </p:nvSpPr>
            <p:spPr bwMode="auto">
              <a:xfrm>
                <a:off x="1283" y="10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1" name="Freeform 699"/>
              <p:cNvSpPr>
                <a:spLocks noEditPoints="1"/>
              </p:cNvSpPr>
              <p:nvPr/>
            </p:nvSpPr>
            <p:spPr bwMode="auto">
              <a:xfrm>
                <a:off x="1278"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2" name="Freeform 700"/>
              <p:cNvSpPr>
                <a:spLocks/>
              </p:cNvSpPr>
              <p:nvPr/>
            </p:nvSpPr>
            <p:spPr bwMode="auto">
              <a:xfrm>
                <a:off x="1185" y="7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3" name="Freeform 701"/>
              <p:cNvSpPr>
                <a:spLocks noEditPoints="1"/>
              </p:cNvSpPr>
              <p:nvPr/>
            </p:nvSpPr>
            <p:spPr bwMode="auto">
              <a:xfrm>
                <a:off x="1180" y="71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4" name="Freeform 702"/>
              <p:cNvSpPr>
                <a:spLocks/>
              </p:cNvSpPr>
              <p:nvPr/>
            </p:nvSpPr>
            <p:spPr bwMode="auto">
              <a:xfrm>
                <a:off x="1253" y="83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5" name="Freeform 703"/>
              <p:cNvSpPr>
                <a:spLocks noEditPoints="1"/>
              </p:cNvSpPr>
              <p:nvPr/>
            </p:nvSpPr>
            <p:spPr bwMode="auto">
              <a:xfrm>
                <a:off x="1247" y="834"/>
                <a:ext cx="118"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6" name="Freeform 704"/>
              <p:cNvSpPr>
                <a:spLocks/>
              </p:cNvSpPr>
              <p:nvPr/>
            </p:nvSpPr>
            <p:spPr bwMode="auto">
              <a:xfrm>
                <a:off x="1268" y="92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7" name="Freeform 705"/>
              <p:cNvSpPr>
                <a:spLocks noEditPoints="1"/>
              </p:cNvSpPr>
              <p:nvPr/>
            </p:nvSpPr>
            <p:spPr bwMode="auto">
              <a:xfrm>
                <a:off x="1263" y="915"/>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8" name="Freeform 706"/>
              <p:cNvSpPr>
                <a:spLocks/>
              </p:cNvSpPr>
              <p:nvPr/>
            </p:nvSpPr>
            <p:spPr bwMode="auto">
              <a:xfrm>
                <a:off x="1245" y="91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9" name="Freeform 707"/>
              <p:cNvSpPr>
                <a:spLocks noEditPoints="1"/>
              </p:cNvSpPr>
              <p:nvPr/>
            </p:nvSpPr>
            <p:spPr bwMode="auto">
              <a:xfrm>
                <a:off x="1240"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0" name="Freeform 708"/>
              <p:cNvSpPr>
                <a:spLocks/>
              </p:cNvSpPr>
              <p:nvPr/>
            </p:nvSpPr>
            <p:spPr bwMode="auto">
              <a:xfrm>
                <a:off x="1215"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1" name="Freeform 709"/>
              <p:cNvSpPr>
                <a:spLocks noEditPoints="1"/>
              </p:cNvSpPr>
              <p:nvPr/>
            </p:nvSpPr>
            <p:spPr bwMode="auto">
              <a:xfrm>
                <a:off x="1210" y="8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2" name="Freeform 710"/>
              <p:cNvSpPr>
                <a:spLocks/>
              </p:cNvSpPr>
              <p:nvPr/>
            </p:nvSpPr>
            <p:spPr bwMode="auto">
              <a:xfrm>
                <a:off x="1162" y="89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3" name="Freeform 711"/>
              <p:cNvSpPr>
                <a:spLocks noEditPoints="1"/>
              </p:cNvSpPr>
              <p:nvPr/>
            </p:nvSpPr>
            <p:spPr bwMode="auto">
              <a:xfrm>
                <a:off x="1157" y="88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4" name="Freeform 712"/>
              <p:cNvSpPr>
                <a:spLocks/>
              </p:cNvSpPr>
              <p:nvPr/>
            </p:nvSpPr>
            <p:spPr bwMode="auto">
              <a:xfrm>
                <a:off x="1079" y="73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5" name="Freeform 713"/>
              <p:cNvSpPr>
                <a:spLocks noEditPoints="1"/>
              </p:cNvSpPr>
              <p:nvPr/>
            </p:nvSpPr>
            <p:spPr bwMode="auto">
              <a:xfrm>
                <a:off x="1074" y="7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6" name="Freeform 714"/>
              <p:cNvSpPr>
                <a:spLocks/>
              </p:cNvSpPr>
              <p:nvPr/>
            </p:nvSpPr>
            <p:spPr bwMode="auto">
              <a:xfrm>
                <a:off x="1253"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7" name="Freeform 715"/>
              <p:cNvSpPr>
                <a:spLocks noEditPoints="1"/>
              </p:cNvSpPr>
              <p:nvPr/>
            </p:nvSpPr>
            <p:spPr bwMode="auto">
              <a:xfrm>
                <a:off x="1247" y="915"/>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8" name="Freeform 716"/>
              <p:cNvSpPr>
                <a:spLocks/>
              </p:cNvSpPr>
              <p:nvPr/>
            </p:nvSpPr>
            <p:spPr bwMode="auto">
              <a:xfrm>
                <a:off x="1290"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9" name="Freeform 717"/>
              <p:cNvSpPr>
                <a:spLocks noEditPoints="1"/>
              </p:cNvSpPr>
              <p:nvPr/>
            </p:nvSpPr>
            <p:spPr bwMode="auto">
              <a:xfrm>
                <a:off x="1285" y="1096"/>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0" name="Freeform 718"/>
              <p:cNvSpPr>
                <a:spLocks/>
              </p:cNvSpPr>
              <p:nvPr/>
            </p:nvSpPr>
            <p:spPr bwMode="auto">
              <a:xfrm>
                <a:off x="1290" y="87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1" name="Freeform 719"/>
              <p:cNvSpPr>
                <a:spLocks noEditPoints="1"/>
              </p:cNvSpPr>
              <p:nvPr/>
            </p:nvSpPr>
            <p:spPr bwMode="auto">
              <a:xfrm>
                <a:off x="1285" y="87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2" name="Freeform 720"/>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3" name="Freeform 721"/>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4" name="Freeform 722"/>
              <p:cNvSpPr>
                <a:spLocks/>
              </p:cNvSpPr>
              <p:nvPr/>
            </p:nvSpPr>
            <p:spPr bwMode="auto">
              <a:xfrm>
                <a:off x="1313" y="10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5" name="Freeform 723"/>
              <p:cNvSpPr>
                <a:spLocks noEditPoints="1"/>
              </p:cNvSpPr>
              <p:nvPr/>
            </p:nvSpPr>
            <p:spPr bwMode="auto">
              <a:xfrm>
                <a:off x="1307" y="104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6" name="Freeform 724"/>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7" name="Freeform 725"/>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8" name="Freeform 726"/>
              <p:cNvSpPr>
                <a:spLocks/>
              </p:cNvSpPr>
              <p:nvPr/>
            </p:nvSpPr>
            <p:spPr bwMode="auto">
              <a:xfrm>
                <a:off x="1230"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9" name="Freeform 727"/>
              <p:cNvSpPr>
                <a:spLocks noEditPoints="1"/>
              </p:cNvSpPr>
              <p:nvPr/>
            </p:nvSpPr>
            <p:spPr bwMode="auto">
              <a:xfrm>
                <a:off x="1225"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0" name="Freeform 728"/>
              <p:cNvSpPr>
                <a:spLocks/>
              </p:cNvSpPr>
              <p:nvPr/>
            </p:nvSpPr>
            <p:spPr bwMode="auto">
              <a:xfrm>
                <a:off x="1290"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1" name="Freeform 729"/>
              <p:cNvSpPr>
                <a:spLocks noEditPoints="1"/>
              </p:cNvSpPr>
              <p:nvPr/>
            </p:nvSpPr>
            <p:spPr bwMode="auto">
              <a:xfrm>
                <a:off x="1285" y="98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2" name="Freeform 730"/>
              <p:cNvSpPr>
                <a:spLocks/>
              </p:cNvSpPr>
              <p:nvPr/>
            </p:nvSpPr>
            <p:spPr bwMode="auto">
              <a:xfrm>
                <a:off x="1305"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3" name="Freeform 731"/>
              <p:cNvSpPr>
                <a:spLocks noEditPoints="1"/>
              </p:cNvSpPr>
              <p:nvPr/>
            </p:nvSpPr>
            <p:spPr bwMode="auto">
              <a:xfrm>
                <a:off x="1300"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4" name="Freeform 732"/>
              <p:cNvSpPr>
                <a:spLocks/>
              </p:cNvSpPr>
              <p:nvPr/>
            </p:nvSpPr>
            <p:spPr bwMode="auto">
              <a:xfrm>
                <a:off x="1253" y="90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5" name="Freeform 733"/>
              <p:cNvSpPr>
                <a:spLocks noEditPoints="1"/>
              </p:cNvSpPr>
              <p:nvPr/>
            </p:nvSpPr>
            <p:spPr bwMode="auto">
              <a:xfrm>
                <a:off x="1247" y="89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6" name="Freeform 734"/>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7" name="Freeform 735"/>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8" name="Freeform 736"/>
              <p:cNvSpPr>
                <a:spLocks/>
              </p:cNvSpPr>
              <p:nvPr/>
            </p:nvSpPr>
            <p:spPr bwMode="auto">
              <a:xfrm>
                <a:off x="1260"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9" name="Freeform 737"/>
              <p:cNvSpPr>
                <a:spLocks noEditPoints="1"/>
              </p:cNvSpPr>
              <p:nvPr/>
            </p:nvSpPr>
            <p:spPr bwMode="auto">
              <a:xfrm>
                <a:off x="1255" y="79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0" name="Freeform 738"/>
              <p:cNvSpPr>
                <a:spLocks/>
              </p:cNvSpPr>
              <p:nvPr/>
            </p:nvSpPr>
            <p:spPr bwMode="auto">
              <a:xfrm>
                <a:off x="1245" y="82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1" name="Freeform 739"/>
              <p:cNvSpPr>
                <a:spLocks noEditPoints="1"/>
              </p:cNvSpPr>
              <p:nvPr/>
            </p:nvSpPr>
            <p:spPr bwMode="auto">
              <a:xfrm>
                <a:off x="1240"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2" name="Freeform 740"/>
              <p:cNvSpPr>
                <a:spLocks/>
              </p:cNvSpPr>
              <p:nvPr/>
            </p:nvSpPr>
            <p:spPr bwMode="auto">
              <a:xfrm>
                <a:off x="1163"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3" name="Freeform 741"/>
              <p:cNvSpPr>
                <a:spLocks noEditPoints="1"/>
              </p:cNvSpPr>
              <p:nvPr/>
            </p:nvSpPr>
            <p:spPr bwMode="auto">
              <a:xfrm>
                <a:off x="115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4" name="Freeform 742"/>
              <p:cNvSpPr>
                <a:spLocks/>
              </p:cNvSpPr>
              <p:nvPr/>
            </p:nvSpPr>
            <p:spPr bwMode="auto">
              <a:xfrm>
                <a:off x="1157" y="74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5" name="Freeform 743"/>
              <p:cNvSpPr>
                <a:spLocks noEditPoints="1"/>
              </p:cNvSpPr>
              <p:nvPr/>
            </p:nvSpPr>
            <p:spPr bwMode="auto">
              <a:xfrm>
                <a:off x="1152" y="74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6" name="Freeform 744"/>
              <p:cNvSpPr>
                <a:spLocks/>
              </p:cNvSpPr>
              <p:nvPr/>
            </p:nvSpPr>
            <p:spPr bwMode="auto">
              <a:xfrm>
                <a:off x="1149" y="81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7" name="Freeform 745"/>
              <p:cNvSpPr>
                <a:spLocks noEditPoints="1"/>
              </p:cNvSpPr>
              <p:nvPr/>
            </p:nvSpPr>
            <p:spPr bwMode="auto">
              <a:xfrm>
                <a:off x="1144" y="807"/>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8" name="Freeform 746"/>
              <p:cNvSpPr>
                <a:spLocks/>
              </p:cNvSpPr>
              <p:nvPr/>
            </p:nvSpPr>
            <p:spPr bwMode="auto">
              <a:xfrm>
                <a:off x="1341" y="110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9" name="Freeform 747"/>
              <p:cNvSpPr>
                <a:spLocks noEditPoints="1"/>
              </p:cNvSpPr>
              <p:nvPr/>
            </p:nvSpPr>
            <p:spPr bwMode="auto">
              <a:xfrm>
                <a:off x="1336" y="110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0" name="Freeform 748"/>
              <p:cNvSpPr>
                <a:spLocks/>
              </p:cNvSpPr>
              <p:nvPr/>
            </p:nvSpPr>
            <p:spPr bwMode="auto">
              <a:xfrm>
                <a:off x="1424"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1" name="Freeform 749"/>
              <p:cNvSpPr>
                <a:spLocks noEditPoints="1"/>
              </p:cNvSpPr>
              <p:nvPr/>
            </p:nvSpPr>
            <p:spPr bwMode="auto">
              <a:xfrm>
                <a:off x="1419"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2" name="Freeform 750"/>
              <p:cNvSpPr>
                <a:spLocks/>
              </p:cNvSpPr>
              <p:nvPr/>
            </p:nvSpPr>
            <p:spPr bwMode="auto">
              <a:xfrm>
                <a:off x="1084" y="847"/>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3" name="Freeform 751"/>
              <p:cNvSpPr>
                <a:spLocks noEditPoints="1"/>
              </p:cNvSpPr>
              <p:nvPr/>
            </p:nvSpPr>
            <p:spPr bwMode="auto">
              <a:xfrm>
                <a:off x="1079" y="8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4" name="Freeform 752"/>
              <p:cNvSpPr>
                <a:spLocks/>
              </p:cNvSpPr>
              <p:nvPr/>
            </p:nvSpPr>
            <p:spPr bwMode="auto">
              <a:xfrm>
                <a:off x="1198"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5" name="Freeform 753"/>
              <p:cNvSpPr>
                <a:spLocks noEditPoints="1"/>
              </p:cNvSpPr>
              <p:nvPr/>
            </p:nvSpPr>
            <p:spPr bwMode="auto">
              <a:xfrm>
                <a:off x="1192" y="1023"/>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6" name="Freeform 754"/>
              <p:cNvSpPr>
                <a:spLocks/>
              </p:cNvSpPr>
              <p:nvPr/>
            </p:nvSpPr>
            <p:spPr bwMode="auto">
              <a:xfrm>
                <a:off x="1543"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7" name="Freeform 755"/>
              <p:cNvSpPr>
                <a:spLocks noEditPoints="1"/>
              </p:cNvSpPr>
              <p:nvPr/>
            </p:nvSpPr>
            <p:spPr bwMode="auto">
              <a:xfrm>
                <a:off x="1537" y="1350"/>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8" name="Freeform 756"/>
              <p:cNvSpPr>
                <a:spLocks/>
              </p:cNvSpPr>
              <p:nvPr/>
            </p:nvSpPr>
            <p:spPr bwMode="auto">
              <a:xfrm>
                <a:off x="1549" y="13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9" name="Freeform 757"/>
              <p:cNvSpPr>
                <a:spLocks noEditPoints="1"/>
              </p:cNvSpPr>
              <p:nvPr/>
            </p:nvSpPr>
            <p:spPr bwMode="auto">
              <a:xfrm>
                <a:off x="1544" y="1361"/>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0" name="Freeform 758"/>
              <p:cNvSpPr>
                <a:spLocks/>
              </p:cNvSpPr>
              <p:nvPr/>
            </p:nvSpPr>
            <p:spPr bwMode="auto">
              <a:xfrm>
                <a:off x="1237" y="113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1" name="Freeform 759"/>
              <p:cNvSpPr>
                <a:spLocks noEditPoints="1"/>
              </p:cNvSpPr>
              <p:nvPr/>
            </p:nvSpPr>
            <p:spPr bwMode="auto">
              <a:xfrm>
                <a:off x="1232" y="11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2" name="Freeform 760"/>
              <p:cNvSpPr>
                <a:spLocks/>
              </p:cNvSpPr>
              <p:nvPr/>
            </p:nvSpPr>
            <p:spPr bwMode="auto">
              <a:xfrm>
                <a:off x="1143"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3" name="Freeform 761"/>
              <p:cNvSpPr>
                <a:spLocks noEditPoints="1"/>
              </p:cNvSpPr>
              <p:nvPr/>
            </p:nvSpPr>
            <p:spPr bwMode="auto">
              <a:xfrm>
                <a:off x="1138" y="106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4" name="Freeform 762"/>
              <p:cNvSpPr>
                <a:spLocks/>
              </p:cNvSpPr>
              <p:nvPr/>
            </p:nvSpPr>
            <p:spPr bwMode="auto">
              <a:xfrm>
                <a:off x="1472" y="85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5" name="Freeform 763"/>
              <p:cNvSpPr>
                <a:spLocks noEditPoints="1"/>
              </p:cNvSpPr>
              <p:nvPr/>
            </p:nvSpPr>
            <p:spPr bwMode="auto">
              <a:xfrm>
                <a:off x="1467" y="848"/>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6" name="Freeform 764"/>
              <p:cNvSpPr>
                <a:spLocks/>
              </p:cNvSpPr>
              <p:nvPr/>
            </p:nvSpPr>
            <p:spPr bwMode="auto">
              <a:xfrm>
                <a:off x="1967"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7" name="Freeform 765"/>
              <p:cNvSpPr>
                <a:spLocks noEditPoints="1"/>
              </p:cNvSpPr>
              <p:nvPr/>
            </p:nvSpPr>
            <p:spPr bwMode="auto">
              <a:xfrm>
                <a:off x="1962" y="138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8" name="Freeform 766"/>
              <p:cNvSpPr>
                <a:spLocks/>
              </p:cNvSpPr>
              <p:nvPr/>
            </p:nvSpPr>
            <p:spPr bwMode="auto">
              <a:xfrm>
                <a:off x="1145" y="97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9" name="Freeform 767"/>
              <p:cNvSpPr>
                <a:spLocks noEditPoints="1"/>
              </p:cNvSpPr>
              <p:nvPr/>
            </p:nvSpPr>
            <p:spPr bwMode="auto">
              <a:xfrm>
                <a:off x="1140" y="9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0" name="Freeform 768"/>
              <p:cNvSpPr>
                <a:spLocks/>
              </p:cNvSpPr>
              <p:nvPr/>
            </p:nvSpPr>
            <p:spPr bwMode="auto">
              <a:xfrm>
                <a:off x="1301" y="99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1" name="Freeform 769"/>
              <p:cNvSpPr>
                <a:spLocks noEditPoints="1"/>
              </p:cNvSpPr>
              <p:nvPr/>
            </p:nvSpPr>
            <p:spPr bwMode="auto">
              <a:xfrm>
                <a:off x="1296" y="994"/>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2" name="Freeform 770"/>
              <p:cNvSpPr>
                <a:spLocks/>
              </p:cNvSpPr>
              <p:nvPr/>
            </p:nvSpPr>
            <p:spPr bwMode="auto">
              <a:xfrm>
                <a:off x="1950" y="155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3" name="Freeform 771"/>
              <p:cNvSpPr>
                <a:spLocks noEditPoints="1"/>
              </p:cNvSpPr>
              <p:nvPr/>
            </p:nvSpPr>
            <p:spPr bwMode="auto">
              <a:xfrm>
                <a:off x="1945" y="155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4" name="Freeform 772"/>
              <p:cNvSpPr>
                <a:spLocks/>
              </p:cNvSpPr>
              <p:nvPr/>
            </p:nvSpPr>
            <p:spPr bwMode="auto">
              <a:xfrm>
                <a:off x="1974" y="14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5" name="Freeform 773"/>
              <p:cNvSpPr>
                <a:spLocks noEditPoints="1"/>
              </p:cNvSpPr>
              <p:nvPr/>
            </p:nvSpPr>
            <p:spPr bwMode="auto">
              <a:xfrm>
                <a:off x="1969" y="139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6" name="Freeform 774"/>
              <p:cNvSpPr>
                <a:spLocks/>
              </p:cNvSpPr>
              <p:nvPr/>
            </p:nvSpPr>
            <p:spPr bwMode="auto">
              <a:xfrm>
                <a:off x="1235" y="113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7" name="Freeform 775"/>
              <p:cNvSpPr>
                <a:spLocks noEditPoints="1"/>
              </p:cNvSpPr>
              <p:nvPr/>
            </p:nvSpPr>
            <p:spPr bwMode="auto">
              <a:xfrm>
                <a:off x="1230" y="1128"/>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8" name="Freeform 776"/>
              <p:cNvSpPr>
                <a:spLocks/>
              </p:cNvSpPr>
              <p:nvPr/>
            </p:nvSpPr>
            <p:spPr bwMode="auto">
              <a:xfrm>
                <a:off x="1270"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9" name="Freeform 777"/>
              <p:cNvSpPr>
                <a:spLocks noEditPoints="1"/>
              </p:cNvSpPr>
              <p:nvPr/>
            </p:nvSpPr>
            <p:spPr bwMode="auto">
              <a:xfrm>
                <a:off x="1265"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0" name="Freeform 778"/>
              <p:cNvSpPr>
                <a:spLocks/>
              </p:cNvSpPr>
              <p:nvPr/>
            </p:nvSpPr>
            <p:spPr bwMode="auto">
              <a:xfrm>
                <a:off x="1370" y="115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1" name="Freeform 779"/>
              <p:cNvSpPr>
                <a:spLocks noEditPoints="1"/>
              </p:cNvSpPr>
              <p:nvPr/>
            </p:nvSpPr>
            <p:spPr bwMode="auto">
              <a:xfrm>
                <a:off x="1365" y="1145"/>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2" name="Freeform 780"/>
              <p:cNvSpPr>
                <a:spLocks/>
              </p:cNvSpPr>
              <p:nvPr/>
            </p:nvSpPr>
            <p:spPr bwMode="auto">
              <a:xfrm>
                <a:off x="1269" y="9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3" name="Freeform 781"/>
              <p:cNvSpPr>
                <a:spLocks noEditPoints="1"/>
              </p:cNvSpPr>
              <p:nvPr/>
            </p:nvSpPr>
            <p:spPr bwMode="auto">
              <a:xfrm>
                <a:off x="1264" y="923"/>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4" name="Freeform 782"/>
              <p:cNvSpPr>
                <a:spLocks/>
              </p:cNvSpPr>
              <p:nvPr/>
            </p:nvSpPr>
            <p:spPr bwMode="auto">
              <a:xfrm>
                <a:off x="1536" y="115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5" name="Freeform 783"/>
              <p:cNvSpPr>
                <a:spLocks noEditPoints="1"/>
              </p:cNvSpPr>
              <p:nvPr/>
            </p:nvSpPr>
            <p:spPr bwMode="auto">
              <a:xfrm>
                <a:off x="1531" y="115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6" name="Freeform 784"/>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7" name="Freeform 785"/>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8" name="Freeform 786"/>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9" name="Freeform 787"/>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0" name="Freeform 788"/>
              <p:cNvSpPr>
                <a:spLocks/>
              </p:cNvSpPr>
              <p:nvPr/>
            </p:nvSpPr>
            <p:spPr bwMode="auto">
              <a:xfrm>
                <a:off x="1334" y="9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1" name="Freeform 789"/>
              <p:cNvSpPr>
                <a:spLocks noEditPoints="1"/>
              </p:cNvSpPr>
              <p:nvPr/>
            </p:nvSpPr>
            <p:spPr bwMode="auto">
              <a:xfrm>
                <a:off x="1329" y="93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2" name="Freeform 790"/>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3" name="Freeform 791"/>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4" name="Freeform 792"/>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5" name="Freeform 793"/>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6" name="Freeform 794"/>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7" name="Freeform 795"/>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8" name="Freeform 796"/>
              <p:cNvSpPr>
                <a:spLocks/>
              </p:cNvSpPr>
              <p:nvPr/>
            </p:nvSpPr>
            <p:spPr bwMode="auto">
              <a:xfrm>
                <a:off x="1401"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9" name="Freeform 797"/>
              <p:cNvSpPr>
                <a:spLocks noEditPoints="1"/>
              </p:cNvSpPr>
              <p:nvPr/>
            </p:nvSpPr>
            <p:spPr bwMode="auto">
              <a:xfrm>
                <a:off x="1396" y="1023"/>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0" name="Freeform 798"/>
              <p:cNvSpPr>
                <a:spLocks/>
              </p:cNvSpPr>
              <p:nvPr/>
            </p:nvSpPr>
            <p:spPr bwMode="auto">
              <a:xfrm>
                <a:off x="1450"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1" name="Freeform 799"/>
              <p:cNvSpPr>
                <a:spLocks noEditPoints="1"/>
              </p:cNvSpPr>
              <p:nvPr/>
            </p:nvSpPr>
            <p:spPr bwMode="auto">
              <a:xfrm>
                <a:off x="1445" y="116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2" name="Freeform 800"/>
              <p:cNvSpPr>
                <a:spLocks/>
              </p:cNvSpPr>
              <p:nvPr/>
            </p:nvSpPr>
            <p:spPr bwMode="auto">
              <a:xfrm>
                <a:off x="1145"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3" name="Freeform 801"/>
              <p:cNvSpPr>
                <a:spLocks noEditPoints="1"/>
              </p:cNvSpPr>
              <p:nvPr/>
            </p:nvSpPr>
            <p:spPr bwMode="auto">
              <a:xfrm>
                <a:off x="1140" y="9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4" name="Freeform 802"/>
              <p:cNvSpPr>
                <a:spLocks/>
              </p:cNvSpPr>
              <p:nvPr/>
            </p:nvSpPr>
            <p:spPr bwMode="auto">
              <a:xfrm>
                <a:off x="1146" y="100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5" name="Freeform 803"/>
              <p:cNvSpPr>
                <a:spLocks noEditPoints="1"/>
              </p:cNvSpPr>
              <p:nvPr/>
            </p:nvSpPr>
            <p:spPr bwMode="auto">
              <a:xfrm>
                <a:off x="1141" y="997"/>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6" name="Freeform 804"/>
              <p:cNvSpPr>
                <a:spLocks/>
              </p:cNvSpPr>
              <p:nvPr/>
            </p:nvSpPr>
            <p:spPr bwMode="auto">
              <a:xfrm>
                <a:off x="1109" y="100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7" name="Freeform 805"/>
              <p:cNvSpPr>
                <a:spLocks noEditPoints="1"/>
              </p:cNvSpPr>
              <p:nvPr/>
            </p:nvSpPr>
            <p:spPr bwMode="auto">
              <a:xfrm>
                <a:off x="1104" y="100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8" name="Freeform 806"/>
              <p:cNvSpPr>
                <a:spLocks/>
              </p:cNvSpPr>
              <p:nvPr/>
            </p:nvSpPr>
            <p:spPr bwMode="auto">
              <a:xfrm>
                <a:off x="1280" y="96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9" name="Freeform 807"/>
              <p:cNvSpPr>
                <a:spLocks noEditPoints="1"/>
              </p:cNvSpPr>
              <p:nvPr/>
            </p:nvSpPr>
            <p:spPr bwMode="auto">
              <a:xfrm>
                <a:off x="1276" y="96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0" name="Freeform 808"/>
              <p:cNvSpPr>
                <a:spLocks/>
              </p:cNvSpPr>
              <p:nvPr/>
            </p:nvSpPr>
            <p:spPr bwMode="auto">
              <a:xfrm>
                <a:off x="1246" y="8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330" name="Freeform 810"/>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1" name="Freeform 811"/>
            <p:cNvSpPr>
              <a:spLocks/>
            </p:cNvSpPr>
            <p:nvPr/>
          </p:nvSpPr>
          <p:spPr bwMode="auto">
            <a:xfrm>
              <a:off x="1998663" y="14827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2" name="Freeform 812"/>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3" name="Freeform 813"/>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4" name="Freeform 814"/>
            <p:cNvSpPr>
              <a:spLocks noEditPoints="1"/>
            </p:cNvSpPr>
            <p:nvPr/>
          </p:nvSpPr>
          <p:spPr bwMode="auto">
            <a:xfrm>
              <a:off x="1795463" y="15589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5" name="Freeform 815"/>
            <p:cNvSpPr>
              <a:spLocks/>
            </p:cNvSpPr>
            <p:nvPr/>
          </p:nvSpPr>
          <p:spPr bwMode="auto">
            <a:xfrm>
              <a:off x="1824038" y="16033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6" name="Freeform 816"/>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7" name="Freeform 817"/>
            <p:cNvSpPr>
              <a:spLocks/>
            </p:cNvSpPr>
            <p:nvPr/>
          </p:nvSpPr>
          <p:spPr bwMode="auto">
            <a:xfrm>
              <a:off x="1930400" y="14414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8" name="Freeform 818"/>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9" name="Freeform 819"/>
            <p:cNvSpPr>
              <a:spLocks/>
            </p:cNvSpPr>
            <p:nvPr/>
          </p:nvSpPr>
          <p:spPr bwMode="auto">
            <a:xfrm>
              <a:off x="1793875" y="151130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0" name="Freeform 820"/>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1" name="Freeform 821"/>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2" name="Freeform 822"/>
            <p:cNvSpPr>
              <a:spLocks noEditPoints="1"/>
            </p:cNvSpPr>
            <p:nvPr/>
          </p:nvSpPr>
          <p:spPr bwMode="auto">
            <a:xfrm>
              <a:off x="1743075" y="15081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3" name="Freeform 823"/>
            <p:cNvSpPr>
              <a:spLocks/>
            </p:cNvSpPr>
            <p:nvPr/>
          </p:nvSpPr>
          <p:spPr bwMode="auto">
            <a:xfrm>
              <a:off x="1751013" y="1428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4" name="Freeform 824"/>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5" name="Freeform 825"/>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6" name="Freeform 826"/>
            <p:cNvSpPr>
              <a:spLocks noEditPoints="1"/>
            </p:cNvSpPr>
            <p:nvPr/>
          </p:nvSpPr>
          <p:spPr bwMode="auto">
            <a:xfrm>
              <a:off x="1711325" y="14478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7" name="Freeform 827"/>
            <p:cNvSpPr>
              <a:spLocks/>
            </p:cNvSpPr>
            <p:nvPr/>
          </p:nvSpPr>
          <p:spPr bwMode="auto">
            <a:xfrm>
              <a:off x="1822450" y="16129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8" name="Freeform 828"/>
            <p:cNvSpPr>
              <a:spLocks noEditPoints="1"/>
            </p:cNvSpPr>
            <p:nvPr/>
          </p:nvSpPr>
          <p:spPr bwMode="auto">
            <a:xfrm>
              <a:off x="1814513" y="16049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9" name="Freeform 829"/>
            <p:cNvSpPr>
              <a:spLocks/>
            </p:cNvSpPr>
            <p:nvPr/>
          </p:nvSpPr>
          <p:spPr bwMode="auto">
            <a:xfrm>
              <a:off x="18430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0" name="Freeform 830"/>
            <p:cNvSpPr>
              <a:spLocks noEditPoints="1"/>
            </p:cNvSpPr>
            <p:nvPr/>
          </p:nvSpPr>
          <p:spPr bwMode="auto">
            <a:xfrm>
              <a:off x="1835150" y="1609725"/>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1" name="Freeform 831"/>
            <p:cNvSpPr>
              <a:spLocks/>
            </p:cNvSpPr>
            <p:nvPr/>
          </p:nvSpPr>
          <p:spPr bwMode="auto">
            <a:xfrm>
              <a:off x="1838325" y="147002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2" name="Freeform 832"/>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3" name="Freeform 833"/>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4" name="Freeform 834"/>
            <p:cNvSpPr>
              <a:spLocks noEditPoints="1"/>
            </p:cNvSpPr>
            <p:nvPr/>
          </p:nvSpPr>
          <p:spPr bwMode="auto">
            <a:xfrm>
              <a:off x="1854200" y="1536700"/>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5" name="Freeform 835"/>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6" name="Freeform 836"/>
            <p:cNvSpPr>
              <a:spLocks noEditPoints="1"/>
            </p:cNvSpPr>
            <p:nvPr/>
          </p:nvSpPr>
          <p:spPr bwMode="auto">
            <a:xfrm>
              <a:off x="1774825" y="15779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7" name="Freeform 837"/>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8" name="Freeform 838"/>
            <p:cNvSpPr>
              <a:spLocks noEditPoints="1"/>
            </p:cNvSpPr>
            <p:nvPr/>
          </p:nvSpPr>
          <p:spPr bwMode="auto">
            <a:xfrm>
              <a:off x="1911350" y="1517650"/>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9" name="Freeform 839"/>
            <p:cNvSpPr>
              <a:spLocks/>
            </p:cNvSpPr>
            <p:nvPr/>
          </p:nvSpPr>
          <p:spPr bwMode="auto">
            <a:xfrm>
              <a:off x="1830388"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0" name="Freeform 840"/>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1" name="Freeform 841"/>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2" name="Freeform 842"/>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3" name="Freeform 843"/>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4" name="Freeform 844"/>
            <p:cNvSpPr>
              <a:spLocks noEditPoints="1"/>
            </p:cNvSpPr>
            <p:nvPr/>
          </p:nvSpPr>
          <p:spPr bwMode="auto">
            <a:xfrm>
              <a:off x="1760538" y="15779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5" name="Freeform 845"/>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6" name="Freeform 846"/>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7" name="Freeform 847"/>
            <p:cNvSpPr>
              <a:spLocks/>
            </p:cNvSpPr>
            <p:nvPr/>
          </p:nvSpPr>
          <p:spPr bwMode="auto">
            <a:xfrm>
              <a:off x="1876425" y="1552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8" name="Freeform 848"/>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9" name="Freeform 849"/>
            <p:cNvSpPr>
              <a:spLocks/>
            </p:cNvSpPr>
            <p:nvPr/>
          </p:nvSpPr>
          <p:spPr bwMode="auto">
            <a:xfrm>
              <a:off x="1822450"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0" name="Freeform 850"/>
            <p:cNvSpPr>
              <a:spLocks noEditPoints="1"/>
            </p:cNvSpPr>
            <p:nvPr/>
          </p:nvSpPr>
          <p:spPr bwMode="auto">
            <a:xfrm>
              <a:off x="181610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1" name="Freeform 851"/>
            <p:cNvSpPr>
              <a:spLocks/>
            </p:cNvSpPr>
            <p:nvPr/>
          </p:nvSpPr>
          <p:spPr bwMode="auto">
            <a:xfrm>
              <a:off x="1881188"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2" name="Freeform 852"/>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3" name="Freeform 853"/>
            <p:cNvSpPr>
              <a:spLocks/>
            </p:cNvSpPr>
            <p:nvPr/>
          </p:nvSpPr>
          <p:spPr bwMode="auto">
            <a:xfrm>
              <a:off x="1879600" y="15113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4" name="Freeform 854"/>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5" name="Freeform 855"/>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6" name="Freeform 856"/>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7" name="Freeform 857"/>
            <p:cNvSpPr>
              <a:spLocks/>
            </p:cNvSpPr>
            <p:nvPr/>
          </p:nvSpPr>
          <p:spPr bwMode="auto">
            <a:xfrm>
              <a:off x="1962150" y="147002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8" name="Freeform 858"/>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9" name="Freeform 859"/>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0" name="Freeform 860"/>
            <p:cNvSpPr>
              <a:spLocks noEditPoints="1"/>
            </p:cNvSpPr>
            <p:nvPr/>
          </p:nvSpPr>
          <p:spPr bwMode="auto">
            <a:xfrm>
              <a:off x="1944688"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1" name="Freeform 861"/>
            <p:cNvSpPr>
              <a:spLocks/>
            </p:cNvSpPr>
            <p:nvPr/>
          </p:nvSpPr>
          <p:spPr bwMode="auto">
            <a:xfrm>
              <a:off x="1984375" y="15017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2" name="Freeform 862"/>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3" name="Freeform 863"/>
            <p:cNvSpPr>
              <a:spLocks/>
            </p:cNvSpPr>
            <p:nvPr/>
          </p:nvSpPr>
          <p:spPr bwMode="auto">
            <a:xfrm>
              <a:off x="1908175" y="1682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4" name="Freeform 864"/>
            <p:cNvSpPr>
              <a:spLocks noEditPoints="1"/>
            </p:cNvSpPr>
            <p:nvPr/>
          </p:nvSpPr>
          <p:spPr bwMode="auto">
            <a:xfrm>
              <a:off x="1900238" y="1674813"/>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5" name="Freeform 865"/>
            <p:cNvSpPr>
              <a:spLocks/>
            </p:cNvSpPr>
            <p:nvPr/>
          </p:nvSpPr>
          <p:spPr bwMode="auto">
            <a:xfrm>
              <a:off x="1895475"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6" name="Freeform 866"/>
            <p:cNvSpPr>
              <a:spLocks noEditPoints="1"/>
            </p:cNvSpPr>
            <p:nvPr/>
          </p:nvSpPr>
          <p:spPr bwMode="auto">
            <a:xfrm>
              <a:off x="1889125"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7" name="Freeform 867"/>
            <p:cNvSpPr>
              <a:spLocks/>
            </p:cNvSpPr>
            <p:nvPr/>
          </p:nvSpPr>
          <p:spPr bwMode="auto">
            <a:xfrm>
              <a:off x="1874838" y="16446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8" name="Freeform 868"/>
            <p:cNvSpPr>
              <a:spLocks noEditPoints="1"/>
            </p:cNvSpPr>
            <p:nvPr/>
          </p:nvSpPr>
          <p:spPr bwMode="auto">
            <a:xfrm>
              <a:off x="1866900" y="1638300"/>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9" name="Freeform 869"/>
            <p:cNvSpPr>
              <a:spLocks/>
            </p:cNvSpPr>
            <p:nvPr/>
          </p:nvSpPr>
          <p:spPr bwMode="auto">
            <a:xfrm>
              <a:off x="2087563" y="19462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0" name="Freeform 870"/>
            <p:cNvSpPr>
              <a:spLocks noEditPoints="1"/>
            </p:cNvSpPr>
            <p:nvPr/>
          </p:nvSpPr>
          <p:spPr bwMode="auto">
            <a:xfrm>
              <a:off x="2079625" y="19383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1" name="Freeform 871"/>
            <p:cNvSpPr>
              <a:spLocks/>
            </p:cNvSpPr>
            <p:nvPr/>
          </p:nvSpPr>
          <p:spPr bwMode="auto">
            <a:xfrm>
              <a:off x="1878013" y="1784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2" name="Freeform 872"/>
            <p:cNvSpPr>
              <a:spLocks noEditPoints="1"/>
            </p:cNvSpPr>
            <p:nvPr/>
          </p:nvSpPr>
          <p:spPr bwMode="auto">
            <a:xfrm>
              <a:off x="1870075" y="17764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3" name="Freeform 873"/>
            <p:cNvSpPr>
              <a:spLocks/>
            </p:cNvSpPr>
            <p:nvPr/>
          </p:nvSpPr>
          <p:spPr bwMode="auto">
            <a:xfrm>
              <a:off x="1920875" y="18351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4" name="Freeform 874"/>
            <p:cNvSpPr>
              <a:spLocks noEditPoints="1"/>
            </p:cNvSpPr>
            <p:nvPr/>
          </p:nvSpPr>
          <p:spPr bwMode="auto">
            <a:xfrm>
              <a:off x="1912938" y="1827213"/>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5" name="Freeform 875"/>
            <p:cNvSpPr>
              <a:spLocks/>
            </p:cNvSpPr>
            <p:nvPr/>
          </p:nvSpPr>
          <p:spPr bwMode="auto">
            <a:xfrm>
              <a:off x="177482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6" name="Freeform 876"/>
            <p:cNvSpPr>
              <a:spLocks noEditPoints="1"/>
            </p:cNvSpPr>
            <p:nvPr/>
          </p:nvSpPr>
          <p:spPr bwMode="auto">
            <a:xfrm>
              <a:off x="176688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7" name="Freeform 877"/>
            <p:cNvSpPr>
              <a:spLocks/>
            </p:cNvSpPr>
            <p:nvPr/>
          </p:nvSpPr>
          <p:spPr bwMode="auto">
            <a:xfrm>
              <a:off x="1882775" y="18303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8" name="Freeform 878"/>
            <p:cNvSpPr>
              <a:spLocks noEditPoints="1"/>
            </p:cNvSpPr>
            <p:nvPr/>
          </p:nvSpPr>
          <p:spPr bwMode="auto">
            <a:xfrm>
              <a:off x="1874838" y="18240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9" name="Freeform 87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0" name="Freeform 88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1" name="Freeform 881"/>
            <p:cNvSpPr>
              <a:spLocks/>
            </p:cNvSpPr>
            <p:nvPr/>
          </p:nvSpPr>
          <p:spPr bwMode="auto">
            <a:xfrm>
              <a:off x="1935163" y="17478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2" name="Freeform 882"/>
            <p:cNvSpPr>
              <a:spLocks noEditPoints="1"/>
            </p:cNvSpPr>
            <p:nvPr/>
          </p:nvSpPr>
          <p:spPr bwMode="auto">
            <a:xfrm>
              <a:off x="1927225" y="1739900"/>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3" name="Freeform 883"/>
            <p:cNvSpPr>
              <a:spLocks/>
            </p:cNvSpPr>
            <p:nvPr/>
          </p:nvSpPr>
          <p:spPr bwMode="auto">
            <a:xfrm>
              <a:off x="1901825" y="17287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4" name="Freeform 884"/>
            <p:cNvSpPr>
              <a:spLocks noEditPoints="1"/>
            </p:cNvSpPr>
            <p:nvPr/>
          </p:nvSpPr>
          <p:spPr bwMode="auto">
            <a:xfrm>
              <a:off x="1893888" y="172085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5" name="Freeform 885"/>
            <p:cNvSpPr>
              <a:spLocks/>
            </p:cNvSpPr>
            <p:nvPr/>
          </p:nvSpPr>
          <p:spPr bwMode="auto">
            <a:xfrm>
              <a:off x="1787525"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6" name="Freeform 886"/>
            <p:cNvSpPr>
              <a:spLocks noEditPoints="1"/>
            </p:cNvSpPr>
            <p:nvPr/>
          </p:nvSpPr>
          <p:spPr bwMode="auto">
            <a:xfrm>
              <a:off x="1779588" y="1601788"/>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7" name="Freeform 887"/>
            <p:cNvSpPr>
              <a:spLocks/>
            </p:cNvSpPr>
            <p:nvPr/>
          </p:nvSpPr>
          <p:spPr bwMode="auto">
            <a:xfrm>
              <a:off x="1906588" y="16589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8" name="Freeform 888"/>
            <p:cNvSpPr>
              <a:spLocks noEditPoints="1"/>
            </p:cNvSpPr>
            <p:nvPr/>
          </p:nvSpPr>
          <p:spPr bwMode="auto">
            <a:xfrm>
              <a:off x="1898650" y="165258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9" name="Freeform 88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0" name="Freeform 89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1" name="Freeform 891"/>
            <p:cNvSpPr>
              <a:spLocks/>
            </p:cNvSpPr>
            <p:nvPr/>
          </p:nvSpPr>
          <p:spPr bwMode="auto">
            <a:xfrm>
              <a:off x="1870075"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2" name="Freeform 892"/>
            <p:cNvSpPr>
              <a:spLocks noEditPoints="1"/>
            </p:cNvSpPr>
            <p:nvPr/>
          </p:nvSpPr>
          <p:spPr bwMode="auto">
            <a:xfrm>
              <a:off x="1862138" y="1679575"/>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3" name="Freeform 893"/>
            <p:cNvSpPr>
              <a:spLocks/>
            </p:cNvSpPr>
            <p:nvPr/>
          </p:nvSpPr>
          <p:spPr bwMode="auto">
            <a:xfrm>
              <a:off x="1874838"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4" name="Freeform 894"/>
            <p:cNvSpPr>
              <a:spLocks noEditPoints="1"/>
            </p:cNvSpPr>
            <p:nvPr/>
          </p:nvSpPr>
          <p:spPr bwMode="auto">
            <a:xfrm>
              <a:off x="1866900"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5" name="Freeform 895"/>
            <p:cNvSpPr>
              <a:spLocks/>
            </p:cNvSpPr>
            <p:nvPr/>
          </p:nvSpPr>
          <p:spPr bwMode="auto">
            <a:xfrm>
              <a:off x="1757363" y="14874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6" name="Freeform 896"/>
            <p:cNvSpPr>
              <a:spLocks noEditPoints="1"/>
            </p:cNvSpPr>
            <p:nvPr/>
          </p:nvSpPr>
          <p:spPr bwMode="auto">
            <a:xfrm>
              <a:off x="1749425"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7" name="Freeform 897"/>
            <p:cNvSpPr>
              <a:spLocks/>
            </p:cNvSpPr>
            <p:nvPr/>
          </p:nvSpPr>
          <p:spPr bwMode="auto">
            <a:xfrm>
              <a:off x="1944688"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8" name="Freeform 898"/>
            <p:cNvSpPr>
              <a:spLocks noEditPoints="1"/>
            </p:cNvSpPr>
            <p:nvPr/>
          </p:nvSpPr>
          <p:spPr bwMode="auto">
            <a:xfrm>
              <a:off x="1938338"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9" name="Freeform 899"/>
            <p:cNvSpPr>
              <a:spLocks/>
            </p:cNvSpPr>
            <p:nvPr/>
          </p:nvSpPr>
          <p:spPr bwMode="auto">
            <a:xfrm>
              <a:off x="1938338" y="16732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0" name="Freeform 900"/>
            <p:cNvSpPr>
              <a:spLocks noEditPoints="1"/>
            </p:cNvSpPr>
            <p:nvPr/>
          </p:nvSpPr>
          <p:spPr bwMode="auto">
            <a:xfrm>
              <a:off x="1930400" y="16652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1" name="Freeform 901"/>
            <p:cNvSpPr>
              <a:spLocks/>
            </p:cNvSpPr>
            <p:nvPr/>
          </p:nvSpPr>
          <p:spPr bwMode="auto">
            <a:xfrm>
              <a:off x="1792288"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2" name="Freeform 902"/>
            <p:cNvSpPr>
              <a:spLocks noEditPoints="1"/>
            </p:cNvSpPr>
            <p:nvPr/>
          </p:nvSpPr>
          <p:spPr bwMode="auto">
            <a:xfrm>
              <a:off x="1784350" y="16430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3" name="Freeform 903"/>
            <p:cNvSpPr>
              <a:spLocks/>
            </p:cNvSpPr>
            <p:nvPr/>
          </p:nvSpPr>
          <p:spPr bwMode="auto">
            <a:xfrm>
              <a:off x="1855788"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4" name="Freeform 904"/>
            <p:cNvSpPr>
              <a:spLocks noEditPoints="1"/>
            </p:cNvSpPr>
            <p:nvPr/>
          </p:nvSpPr>
          <p:spPr bwMode="auto">
            <a:xfrm>
              <a:off x="1847850"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5" name="Freeform 905"/>
            <p:cNvSpPr>
              <a:spLocks/>
            </p:cNvSpPr>
            <p:nvPr/>
          </p:nvSpPr>
          <p:spPr bwMode="auto">
            <a:xfrm>
              <a:off x="1895475" y="17510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6" name="Freeform 906"/>
            <p:cNvSpPr>
              <a:spLocks noEditPoints="1"/>
            </p:cNvSpPr>
            <p:nvPr/>
          </p:nvSpPr>
          <p:spPr bwMode="auto">
            <a:xfrm>
              <a:off x="1889125" y="1744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7" name="Freeform 907"/>
            <p:cNvSpPr>
              <a:spLocks/>
            </p:cNvSpPr>
            <p:nvPr/>
          </p:nvSpPr>
          <p:spPr bwMode="auto">
            <a:xfrm>
              <a:off x="1916113"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8" name="Freeform 908"/>
            <p:cNvSpPr>
              <a:spLocks noEditPoints="1"/>
            </p:cNvSpPr>
            <p:nvPr/>
          </p:nvSpPr>
          <p:spPr bwMode="auto">
            <a:xfrm>
              <a:off x="1906588" y="16938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9" name="Freeform 909"/>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0" name="Freeform 910"/>
            <p:cNvSpPr>
              <a:spLocks noEditPoints="1"/>
            </p:cNvSpPr>
            <p:nvPr/>
          </p:nvSpPr>
          <p:spPr bwMode="auto">
            <a:xfrm>
              <a:off x="1797050" y="1489075"/>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1" name="Freeform 911"/>
            <p:cNvSpPr>
              <a:spLocks/>
            </p:cNvSpPr>
            <p:nvPr/>
          </p:nvSpPr>
          <p:spPr bwMode="auto">
            <a:xfrm>
              <a:off x="1882775"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2" name="Freeform 912"/>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3" name="Freeform 913"/>
            <p:cNvSpPr>
              <a:spLocks/>
            </p:cNvSpPr>
            <p:nvPr/>
          </p:nvSpPr>
          <p:spPr bwMode="auto">
            <a:xfrm>
              <a:off x="1860550"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4" name="Freeform 914"/>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5" name="Freeform 915"/>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6" name="Freeform 916"/>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7" name="Freeform 917"/>
            <p:cNvSpPr>
              <a:spLocks/>
            </p:cNvSpPr>
            <p:nvPr/>
          </p:nvSpPr>
          <p:spPr bwMode="auto">
            <a:xfrm>
              <a:off x="1838325" y="1530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8" name="Freeform 918"/>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9" name="Freeform 919"/>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0" name="Freeform 920"/>
            <p:cNvSpPr>
              <a:spLocks noEditPoints="1"/>
            </p:cNvSpPr>
            <p:nvPr/>
          </p:nvSpPr>
          <p:spPr bwMode="auto">
            <a:xfrm>
              <a:off x="1681163" y="14065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1" name="Freeform 921"/>
            <p:cNvSpPr>
              <a:spLocks/>
            </p:cNvSpPr>
            <p:nvPr/>
          </p:nvSpPr>
          <p:spPr bwMode="auto">
            <a:xfrm>
              <a:off x="1766888" y="143192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2" name="Freeform 922"/>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3" name="Freeform 923"/>
            <p:cNvSpPr>
              <a:spLocks/>
            </p:cNvSpPr>
            <p:nvPr/>
          </p:nvSpPr>
          <p:spPr bwMode="auto">
            <a:xfrm>
              <a:off x="1790700" y="13208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4" name="Freeform 924"/>
            <p:cNvSpPr>
              <a:spLocks noEditPoints="1"/>
            </p:cNvSpPr>
            <p:nvPr/>
          </p:nvSpPr>
          <p:spPr bwMode="auto">
            <a:xfrm>
              <a:off x="1782763" y="1314450"/>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5" name="Freeform 925"/>
            <p:cNvSpPr>
              <a:spLocks/>
            </p:cNvSpPr>
            <p:nvPr/>
          </p:nvSpPr>
          <p:spPr bwMode="auto">
            <a:xfrm>
              <a:off x="1982788" y="14509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6" name="Freeform 926"/>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7" name="Freeform 927"/>
            <p:cNvSpPr>
              <a:spLocks/>
            </p:cNvSpPr>
            <p:nvPr/>
          </p:nvSpPr>
          <p:spPr bwMode="auto">
            <a:xfrm>
              <a:off x="1700213" y="511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8" name="Freeform 928"/>
            <p:cNvSpPr>
              <a:spLocks noEditPoints="1"/>
            </p:cNvSpPr>
            <p:nvPr/>
          </p:nvSpPr>
          <p:spPr bwMode="auto">
            <a:xfrm>
              <a:off x="1692275" y="5032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9" name="Freeform 929"/>
            <p:cNvSpPr>
              <a:spLocks/>
            </p:cNvSpPr>
            <p:nvPr/>
          </p:nvSpPr>
          <p:spPr bwMode="auto">
            <a:xfrm>
              <a:off x="1674813" y="963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0" name="Freeform 930"/>
            <p:cNvSpPr>
              <a:spLocks noEditPoints="1"/>
            </p:cNvSpPr>
            <p:nvPr/>
          </p:nvSpPr>
          <p:spPr bwMode="auto">
            <a:xfrm>
              <a:off x="1666875" y="957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1" name="Freeform 931"/>
            <p:cNvSpPr>
              <a:spLocks/>
            </p:cNvSpPr>
            <p:nvPr/>
          </p:nvSpPr>
          <p:spPr bwMode="auto">
            <a:xfrm>
              <a:off x="1639888" y="8636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2" name="Freeform 932"/>
            <p:cNvSpPr>
              <a:spLocks noEditPoints="1"/>
            </p:cNvSpPr>
            <p:nvPr/>
          </p:nvSpPr>
          <p:spPr bwMode="auto">
            <a:xfrm>
              <a:off x="1631950" y="855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3" name="Freeform 933"/>
            <p:cNvSpPr>
              <a:spLocks/>
            </p:cNvSpPr>
            <p:nvPr/>
          </p:nvSpPr>
          <p:spPr bwMode="auto">
            <a:xfrm>
              <a:off x="1866900" y="8572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4" name="Freeform 934"/>
            <p:cNvSpPr>
              <a:spLocks noEditPoints="1"/>
            </p:cNvSpPr>
            <p:nvPr/>
          </p:nvSpPr>
          <p:spPr bwMode="auto">
            <a:xfrm>
              <a:off x="1858963" y="85090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5" name="Freeform 935"/>
            <p:cNvSpPr>
              <a:spLocks/>
            </p:cNvSpPr>
            <p:nvPr/>
          </p:nvSpPr>
          <p:spPr bwMode="auto">
            <a:xfrm>
              <a:off x="1570038" y="8493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6" name="Freeform 936"/>
            <p:cNvSpPr>
              <a:spLocks noEditPoints="1"/>
            </p:cNvSpPr>
            <p:nvPr/>
          </p:nvSpPr>
          <p:spPr bwMode="auto">
            <a:xfrm>
              <a:off x="1562100" y="8413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7" name="Freeform 937"/>
            <p:cNvSpPr>
              <a:spLocks/>
            </p:cNvSpPr>
            <p:nvPr/>
          </p:nvSpPr>
          <p:spPr bwMode="auto">
            <a:xfrm>
              <a:off x="1581150" y="9080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8" name="Freeform 938"/>
            <p:cNvSpPr>
              <a:spLocks noEditPoints="1"/>
            </p:cNvSpPr>
            <p:nvPr/>
          </p:nvSpPr>
          <p:spPr bwMode="auto">
            <a:xfrm>
              <a:off x="1573213" y="901700"/>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9" name="Freeform 939"/>
            <p:cNvSpPr>
              <a:spLocks/>
            </p:cNvSpPr>
            <p:nvPr/>
          </p:nvSpPr>
          <p:spPr bwMode="auto">
            <a:xfrm>
              <a:off x="1741488" y="78422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0" name="Freeform 940"/>
            <p:cNvSpPr>
              <a:spLocks noEditPoints="1"/>
            </p:cNvSpPr>
            <p:nvPr/>
          </p:nvSpPr>
          <p:spPr bwMode="auto">
            <a:xfrm>
              <a:off x="1733550" y="7762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1" name="Freeform 941"/>
            <p:cNvSpPr>
              <a:spLocks/>
            </p:cNvSpPr>
            <p:nvPr/>
          </p:nvSpPr>
          <p:spPr bwMode="auto">
            <a:xfrm>
              <a:off x="1566863" y="7699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2" name="Freeform 942"/>
            <p:cNvSpPr>
              <a:spLocks noEditPoints="1"/>
            </p:cNvSpPr>
            <p:nvPr/>
          </p:nvSpPr>
          <p:spPr bwMode="auto">
            <a:xfrm>
              <a:off x="1558925" y="7620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3" name="Freeform 943"/>
            <p:cNvSpPr>
              <a:spLocks/>
            </p:cNvSpPr>
            <p:nvPr/>
          </p:nvSpPr>
          <p:spPr bwMode="auto">
            <a:xfrm>
              <a:off x="1504950" y="7429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4" name="Freeform 944"/>
            <p:cNvSpPr>
              <a:spLocks noEditPoints="1"/>
            </p:cNvSpPr>
            <p:nvPr/>
          </p:nvSpPr>
          <p:spPr bwMode="auto">
            <a:xfrm>
              <a:off x="1497013" y="7350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5" name="Freeform 945"/>
            <p:cNvSpPr>
              <a:spLocks/>
            </p:cNvSpPr>
            <p:nvPr/>
          </p:nvSpPr>
          <p:spPr bwMode="auto">
            <a:xfrm>
              <a:off x="1787525" y="106680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6" name="Freeform 946"/>
            <p:cNvSpPr>
              <a:spLocks noEditPoints="1"/>
            </p:cNvSpPr>
            <p:nvPr/>
          </p:nvSpPr>
          <p:spPr bwMode="auto">
            <a:xfrm>
              <a:off x="1779588" y="105886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7" name="Freeform 947"/>
            <p:cNvSpPr>
              <a:spLocks/>
            </p:cNvSpPr>
            <p:nvPr/>
          </p:nvSpPr>
          <p:spPr bwMode="auto">
            <a:xfrm>
              <a:off x="1817688" y="9175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8" name="Freeform 948"/>
            <p:cNvSpPr>
              <a:spLocks noEditPoints="1"/>
            </p:cNvSpPr>
            <p:nvPr/>
          </p:nvSpPr>
          <p:spPr bwMode="auto">
            <a:xfrm>
              <a:off x="1809750" y="911225"/>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9" name="Freeform 949"/>
            <p:cNvSpPr>
              <a:spLocks/>
            </p:cNvSpPr>
            <p:nvPr/>
          </p:nvSpPr>
          <p:spPr bwMode="auto">
            <a:xfrm>
              <a:off x="1482725" y="7556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0" name="Freeform 950"/>
            <p:cNvSpPr>
              <a:spLocks noEditPoints="1"/>
            </p:cNvSpPr>
            <p:nvPr/>
          </p:nvSpPr>
          <p:spPr bwMode="auto">
            <a:xfrm>
              <a:off x="1474788" y="7493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cxnSp>
        <p:nvCxnSpPr>
          <p:cNvPr id="2637" name="Connettore 1 2636"/>
          <p:cNvCxnSpPr/>
          <p:nvPr/>
        </p:nvCxnSpPr>
        <p:spPr>
          <a:xfrm>
            <a:off x="1391920" y="1062695"/>
            <a:ext cx="873443" cy="24485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8" name="Connettore 1 2637"/>
          <p:cNvCxnSpPr/>
          <p:nvPr/>
        </p:nvCxnSpPr>
        <p:spPr>
          <a:xfrm>
            <a:off x="2265363" y="3531575"/>
            <a:ext cx="2824797" cy="251968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42" name="Connettore 1 2641"/>
          <p:cNvCxnSpPr/>
          <p:nvPr/>
        </p:nvCxnSpPr>
        <p:spPr>
          <a:xfrm>
            <a:off x="1615440" y="971255"/>
            <a:ext cx="6705600" cy="36677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632" name="Ovale 2631"/>
          <p:cNvSpPr/>
          <p:nvPr/>
        </p:nvSpPr>
        <p:spPr>
          <a:xfrm>
            <a:off x="4469149" y="5385038"/>
            <a:ext cx="1266315" cy="1201274"/>
          </a:xfrm>
          <a:prstGeom prst="ellipse">
            <a:avLst/>
          </a:prstGeom>
          <a:solidFill>
            <a:srgbClr val="FF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EMI</a:t>
            </a:r>
            <a:endParaRPr lang="en-GB" sz="2400">
              <a:effectLst>
                <a:outerShdw blurRad="38100" dist="38100" dir="2700000" algn="tl">
                  <a:srgbClr val="000000">
                    <a:alpha val="43137"/>
                  </a:srgbClr>
                </a:outerShdw>
              </a:effectLst>
              <a:latin typeface="Calibri" pitchFamily="34" charset="0"/>
            </a:endParaRPr>
          </a:p>
        </p:txBody>
      </p:sp>
      <p:sp>
        <p:nvSpPr>
          <p:cNvPr id="2633" name="Ovale 2632"/>
          <p:cNvSpPr/>
          <p:nvPr/>
        </p:nvSpPr>
        <p:spPr>
          <a:xfrm>
            <a:off x="7658655" y="4063735"/>
            <a:ext cx="1288104" cy="1224135"/>
          </a:xfrm>
          <a:prstGeom prst="ellipse">
            <a:avLst/>
          </a:prstGeom>
          <a:solidFill>
            <a:srgbClr val="FF00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EMII</a:t>
            </a:r>
            <a:endParaRPr lang="en-GB" sz="2400">
              <a:effectLst>
                <a:outerShdw blurRad="38100" dist="38100" dir="2700000" algn="tl">
                  <a:srgbClr val="000000">
                    <a:alpha val="43137"/>
                  </a:srgbClr>
                </a:outerShdw>
              </a:effectLst>
              <a:latin typeface="Calibri" pitchFamily="34" charset="0"/>
            </a:endParaRPr>
          </a:p>
        </p:txBody>
      </p:sp>
      <p:sp>
        <p:nvSpPr>
          <p:cNvPr id="2634" name="Ovale 2633"/>
          <p:cNvSpPr/>
          <p:nvPr/>
        </p:nvSpPr>
        <p:spPr>
          <a:xfrm>
            <a:off x="1604029" y="2911815"/>
            <a:ext cx="1440161" cy="1087121"/>
          </a:xfrm>
          <a:prstGeom prst="ellipse">
            <a:avLst/>
          </a:prstGeom>
          <a:solidFill>
            <a:srgbClr val="FF33CC"/>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HIMU</a:t>
            </a:r>
            <a:endParaRPr lang="en-GB" sz="2400">
              <a:effectLst>
                <a:outerShdw blurRad="38100" dist="38100" dir="2700000" algn="tl">
                  <a:srgbClr val="000000">
                    <a:alpha val="43137"/>
                  </a:srgbClr>
                </a:outerShdw>
              </a:effectLst>
              <a:latin typeface="Calibri" pitchFamily="34" charset="0"/>
            </a:endParaRPr>
          </a:p>
        </p:txBody>
      </p:sp>
      <p:sp>
        <p:nvSpPr>
          <p:cNvPr id="2630" name="Ovale 2629"/>
          <p:cNvSpPr/>
          <p:nvPr/>
        </p:nvSpPr>
        <p:spPr>
          <a:xfrm>
            <a:off x="2045970" y="2320088"/>
            <a:ext cx="1325880" cy="1152544"/>
          </a:xfrm>
          <a:prstGeom prst="ellipse">
            <a:avLst/>
          </a:prstGeom>
          <a:solidFill>
            <a:srgbClr val="00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GB" sz="2400">
              <a:effectLst>
                <a:outerShdw blurRad="38100" dist="38100" dir="2700000" algn="tl">
                  <a:srgbClr val="000000">
                    <a:alpha val="43137"/>
                  </a:srgbClr>
                </a:outerShdw>
              </a:effectLst>
              <a:latin typeface="Calibri" pitchFamily="34" charset="0"/>
            </a:endParaRPr>
          </a:p>
        </p:txBody>
      </p:sp>
      <p:sp>
        <p:nvSpPr>
          <p:cNvPr id="2631" name="CasellaDiTesto 2630"/>
          <p:cNvSpPr txBox="1"/>
          <p:nvPr/>
        </p:nvSpPr>
        <p:spPr>
          <a:xfrm>
            <a:off x="2333554" y="2702583"/>
            <a:ext cx="760016" cy="400110"/>
          </a:xfrm>
          <a:prstGeom prst="rect">
            <a:avLst/>
          </a:prstGeom>
          <a:noFill/>
        </p:spPr>
        <p:txBody>
          <a:bodyPr wrap="none" rtlCol="0">
            <a:spAutoFit/>
          </a:bodyPr>
          <a:lstStyle/>
          <a:p>
            <a:r>
              <a:rPr lang="en-GB" sz="2000" b="1" smtClean="0">
                <a:latin typeface="Calibri" pitchFamily="34" charset="0"/>
              </a:rPr>
              <a:t>FOZO</a:t>
            </a:r>
            <a:endParaRPr lang="en-GB" sz="2000" b="1">
              <a:latin typeface="Calibri" pitchFamily="34" charset="0"/>
            </a:endParaRPr>
          </a:p>
        </p:txBody>
      </p:sp>
      <p:grpSp>
        <p:nvGrpSpPr>
          <p:cNvPr id="2616" name="Gruppo 2640"/>
          <p:cNvGrpSpPr/>
          <p:nvPr/>
        </p:nvGrpSpPr>
        <p:grpSpPr>
          <a:xfrm>
            <a:off x="5202621" y="853889"/>
            <a:ext cx="3294993" cy="1934955"/>
            <a:chOff x="5112114" y="335280"/>
            <a:chExt cx="3385606" cy="1934955"/>
          </a:xfrm>
        </p:grpSpPr>
        <p:sp>
          <p:nvSpPr>
            <p:cNvPr id="2636" name="Rettangolo 2635"/>
            <p:cNvSpPr/>
            <p:nvPr/>
          </p:nvSpPr>
          <p:spPr>
            <a:xfrm>
              <a:off x="5112115" y="335280"/>
              <a:ext cx="3381645" cy="1934955"/>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latin typeface="Calibri" pitchFamily="34" charset="0"/>
              </a:endParaRPr>
            </a:p>
          </p:txBody>
        </p:sp>
        <p:sp>
          <p:nvSpPr>
            <p:cNvPr id="2639" name="CasellaDiTesto 2638"/>
            <p:cNvSpPr txBox="1"/>
            <p:nvPr/>
          </p:nvSpPr>
          <p:spPr>
            <a:xfrm>
              <a:off x="5112114" y="405973"/>
              <a:ext cx="3385606" cy="1815882"/>
            </a:xfrm>
            <a:prstGeom prst="rect">
              <a:avLst/>
            </a:prstGeom>
            <a:noFill/>
          </p:spPr>
          <p:txBody>
            <a:bodyPr wrap="square" rtlCol="0">
              <a:spAutoFit/>
            </a:bodyPr>
            <a:lstStyle/>
            <a:p>
              <a:pPr algn="ctr"/>
              <a:r>
                <a:rPr lang="en-GB" sz="2800" b="1" dirty="0" smtClean="0">
                  <a:solidFill>
                    <a:schemeClr val="tx1"/>
                  </a:solidFill>
                  <a:latin typeface="Calibri" pitchFamily="34" charset="0"/>
                </a:rPr>
                <a:t>More than half of OIB plot in the same isotopic field of MORB.</a:t>
              </a:r>
              <a:endParaRPr lang="en-GB" sz="2800" b="1" dirty="0">
                <a:solidFill>
                  <a:schemeClr val="tx1"/>
                </a:solidFill>
                <a:latin typeface="Calibri" pitchFamily="34" charset="0"/>
              </a:endParaRPr>
            </a:p>
          </p:txBody>
        </p:sp>
      </p:grpSp>
      <p:sp>
        <p:nvSpPr>
          <p:cNvPr id="2643" name="CasellaDiTesto 2642"/>
          <p:cNvSpPr txBox="1"/>
          <p:nvPr/>
        </p:nvSpPr>
        <p:spPr>
          <a:xfrm>
            <a:off x="1511819" y="4320947"/>
            <a:ext cx="929958" cy="369332"/>
          </a:xfrm>
          <a:prstGeom prst="rect">
            <a:avLst/>
          </a:prstGeom>
          <a:noFill/>
        </p:spPr>
        <p:txBody>
          <a:bodyPr wrap="square" rtlCol="0">
            <a:spAutoFit/>
          </a:bodyPr>
          <a:lstStyle/>
          <a:p>
            <a:pPr algn="ctr"/>
            <a:r>
              <a:rPr lang="en-GB" b="1" i="1" dirty="0" smtClean="0">
                <a:solidFill>
                  <a:schemeClr val="tx1"/>
                </a:solidFill>
                <a:latin typeface="Calibri" pitchFamily="34" charset="0"/>
              </a:rPr>
              <a:t>ChUR</a:t>
            </a:r>
            <a:endParaRPr lang="en-GB" b="1" i="1" dirty="0">
              <a:solidFill>
                <a:schemeClr val="tx1"/>
              </a:solidFill>
              <a:latin typeface="Calibri" pitchFamily="34" charset="0"/>
            </a:endParaRPr>
          </a:p>
        </p:txBody>
      </p:sp>
      <p:sp>
        <p:nvSpPr>
          <p:cNvPr id="2645" name="Stella a 5 punte 2644"/>
          <p:cNvSpPr/>
          <p:nvPr/>
        </p:nvSpPr>
        <p:spPr>
          <a:xfrm>
            <a:off x="4236720" y="4204167"/>
            <a:ext cx="360000" cy="360000"/>
          </a:xfrm>
          <a:prstGeom prst="star5">
            <a:avLst/>
          </a:prstGeom>
          <a:solidFill>
            <a:schemeClr val="tx1"/>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47" name="CasellaDiTesto 2646"/>
          <p:cNvSpPr txBox="1"/>
          <p:nvPr/>
        </p:nvSpPr>
        <p:spPr>
          <a:xfrm>
            <a:off x="3153102" y="933771"/>
            <a:ext cx="1297737" cy="954107"/>
          </a:xfrm>
          <a:prstGeom prst="rect">
            <a:avLst/>
          </a:prstGeom>
          <a:noFill/>
        </p:spPr>
        <p:txBody>
          <a:bodyPr wrap="square" rtlCol="0">
            <a:spAutoFit/>
          </a:bodyPr>
          <a:lstStyle/>
          <a:p>
            <a:pPr algn="ctr"/>
            <a:r>
              <a:rPr lang="it-IT" sz="2800" b="1" dirty="0" err="1" smtClean="0">
                <a:solidFill>
                  <a:schemeClr val="tx1"/>
                </a:solidFill>
                <a:latin typeface="Calibri" pitchFamily="34" charset="0"/>
              </a:rPr>
              <a:t>FOcal</a:t>
            </a:r>
            <a:r>
              <a:rPr lang="it-IT" sz="2800" b="1" dirty="0" smtClean="0">
                <a:solidFill>
                  <a:schemeClr val="tx1"/>
                </a:solidFill>
                <a:latin typeface="Calibri" pitchFamily="34" charset="0"/>
              </a:rPr>
              <a:t> </a:t>
            </a:r>
            <a:r>
              <a:rPr lang="it-IT" sz="2800" b="1" dirty="0" err="1" smtClean="0">
                <a:solidFill>
                  <a:schemeClr val="tx1"/>
                </a:solidFill>
                <a:latin typeface="Calibri" pitchFamily="34" charset="0"/>
              </a:rPr>
              <a:t>ZOne</a:t>
            </a:r>
            <a:endParaRPr lang="it-IT" sz="2800" b="1" dirty="0">
              <a:solidFill>
                <a:schemeClr val="tx1"/>
              </a:solidFill>
              <a:latin typeface="Calibri" pitchFamily="34" charset="0"/>
            </a:endParaRPr>
          </a:p>
        </p:txBody>
      </p:sp>
      <p:sp>
        <p:nvSpPr>
          <p:cNvPr id="2648" name="CasellaDiTesto 2647"/>
          <p:cNvSpPr txBox="1"/>
          <p:nvPr/>
        </p:nvSpPr>
        <p:spPr>
          <a:xfrm rot="16200000">
            <a:off x="4185367" y="1732748"/>
            <a:ext cx="835682" cy="369332"/>
          </a:xfrm>
          <a:prstGeom prst="rect">
            <a:avLst/>
          </a:prstGeom>
          <a:noFill/>
        </p:spPr>
        <p:txBody>
          <a:bodyPr wrap="square" rtlCol="0">
            <a:spAutoFit/>
          </a:bodyPr>
          <a:lstStyle/>
          <a:p>
            <a:pPr algn="ctr"/>
            <a:r>
              <a:rPr lang="en-GB" b="1" i="1" dirty="0" smtClean="0">
                <a:solidFill>
                  <a:schemeClr val="tx1"/>
                </a:solidFill>
                <a:latin typeface="Calibri" pitchFamily="34" charset="0"/>
              </a:rPr>
              <a:t>BSE</a:t>
            </a:r>
            <a:endParaRPr lang="en-GB" b="1" i="1" dirty="0">
              <a:solidFill>
                <a:schemeClr val="tx1"/>
              </a:solidFill>
              <a:latin typeface="Calibri" pitchFamily="34" charset="0"/>
            </a:endParaRPr>
          </a:p>
        </p:txBody>
      </p:sp>
      <p:grpSp>
        <p:nvGrpSpPr>
          <p:cNvPr id="2617" name="Gruppo 2648"/>
          <p:cNvGrpSpPr/>
          <p:nvPr/>
        </p:nvGrpSpPr>
        <p:grpSpPr>
          <a:xfrm>
            <a:off x="1538620" y="4742719"/>
            <a:ext cx="2025755" cy="369332"/>
            <a:chOff x="1550884" y="4318000"/>
            <a:chExt cx="2025755" cy="369332"/>
          </a:xfrm>
        </p:grpSpPr>
        <p:sp>
          <p:nvSpPr>
            <p:cNvPr id="2650" name="Rettangolo 2649"/>
            <p:cNvSpPr/>
            <p:nvPr/>
          </p:nvSpPr>
          <p:spPr>
            <a:xfrm rot="2765361">
              <a:off x="1550884" y="4472119"/>
              <a:ext cx="180000" cy="180000"/>
            </a:xfrm>
            <a:prstGeom prst="rect">
              <a:avLst/>
            </a:prstGeom>
            <a:solidFill>
              <a:srgbClr val="00B0F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1" name="CasellaDiTesto 2650"/>
            <p:cNvSpPr txBox="1"/>
            <p:nvPr/>
          </p:nvSpPr>
          <p:spPr>
            <a:xfrm>
              <a:off x="2024547" y="4318000"/>
              <a:ext cx="1552092" cy="369332"/>
            </a:xfrm>
            <a:prstGeom prst="rect">
              <a:avLst/>
            </a:prstGeom>
            <a:noFill/>
          </p:spPr>
          <p:txBody>
            <a:bodyPr wrap="none" rtlCol="0">
              <a:spAutoFit/>
            </a:bodyPr>
            <a:lstStyle/>
            <a:p>
              <a:r>
                <a:rPr lang="it-IT" dirty="0" smtClean="0">
                  <a:solidFill>
                    <a:schemeClr val="tx1"/>
                  </a:solidFill>
                  <a:latin typeface="Calibri" pitchFamily="34" charset="0"/>
                </a:rPr>
                <a:t>Atlantic MORB</a:t>
              </a:r>
              <a:endParaRPr lang="it-IT" dirty="0">
                <a:solidFill>
                  <a:schemeClr val="tx1"/>
                </a:solidFill>
                <a:latin typeface="Calibri" pitchFamily="34" charset="0"/>
              </a:endParaRPr>
            </a:p>
          </p:txBody>
        </p:sp>
      </p:grpSp>
      <p:grpSp>
        <p:nvGrpSpPr>
          <p:cNvPr id="2618" name="Gruppo 2651"/>
          <p:cNvGrpSpPr/>
          <p:nvPr/>
        </p:nvGrpSpPr>
        <p:grpSpPr>
          <a:xfrm>
            <a:off x="1538620" y="5138959"/>
            <a:ext cx="1876644" cy="369332"/>
            <a:chOff x="1550884" y="4318000"/>
            <a:chExt cx="1876644" cy="369332"/>
          </a:xfrm>
        </p:grpSpPr>
        <p:sp>
          <p:nvSpPr>
            <p:cNvPr id="2653" name="Rettangolo 2652"/>
            <p:cNvSpPr/>
            <p:nvPr/>
          </p:nvSpPr>
          <p:spPr>
            <a:xfrm rot="2765361">
              <a:off x="1550884" y="4472119"/>
              <a:ext cx="180000" cy="180000"/>
            </a:xfrm>
            <a:prstGeom prst="rect">
              <a:avLst/>
            </a:prstGeom>
            <a:solidFill>
              <a:srgbClr val="FFFF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4" name="CasellaDiTesto 2653"/>
            <p:cNvSpPr txBox="1"/>
            <p:nvPr/>
          </p:nvSpPr>
          <p:spPr>
            <a:xfrm>
              <a:off x="2003741" y="4318000"/>
              <a:ext cx="1423787" cy="369332"/>
            </a:xfrm>
            <a:prstGeom prst="rect">
              <a:avLst/>
            </a:prstGeom>
            <a:noFill/>
          </p:spPr>
          <p:txBody>
            <a:bodyPr wrap="none" rtlCol="0">
              <a:spAutoFit/>
            </a:bodyPr>
            <a:lstStyle/>
            <a:p>
              <a:r>
                <a:rPr lang="it-IT" dirty="0" err="1" smtClean="0">
                  <a:solidFill>
                    <a:schemeClr val="tx1"/>
                  </a:solidFill>
                  <a:latin typeface="Calibri" pitchFamily="34" charset="0"/>
                </a:rPr>
                <a:t>Indian</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grpSp>
        <p:nvGrpSpPr>
          <p:cNvPr id="2619" name="Gruppo 2654"/>
          <p:cNvGrpSpPr/>
          <p:nvPr/>
        </p:nvGrpSpPr>
        <p:grpSpPr>
          <a:xfrm>
            <a:off x="1538620" y="5545666"/>
            <a:ext cx="1915052" cy="369332"/>
            <a:chOff x="1550884" y="4318000"/>
            <a:chExt cx="1915052" cy="369332"/>
          </a:xfrm>
        </p:grpSpPr>
        <p:sp>
          <p:nvSpPr>
            <p:cNvPr id="2656" name="Rettangolo 2655"/>
            <p:cNvSpPr/>
            <p:nvPr/>
          </p:nvSpPr>
          <p:spPr>
            <a:xfrm rot="2765361">
              <a:off x="1550884" y="4472119"/>
              <a:ext cx="180000" cy="180000"/>
            </a:xfrm>
            <a:prstGeom prst="rect">
              <a:avLst/>
            </a:prstGeom>
            <a:solidFill>
              <a:srgbClr val="FF00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7" name="CasellaDiTesto 2656"/>
            <p:cNvSpPr txBox="1"/>
            <p:nvPr/>
          </p:nvSpPr>
          <p:spPr>
            <a:xfrm>
              <a:off x="2032659" y="4318000"/>
              <a:ext cx="1433277" cy="369332"/>
            </a:xfrm>
            <a:prstGeom prst="rect">
              <a:avLst/>
            </a:prstGeom>
            <a:noFill/>
          </p:spPr>
          <p:txBody>
            <a:bodyPr wrap="none" rtlCol="0">
              <a:spAutoFit/>
            </a:bodyPr>
            <a:lstStyle/>
            <a:p>
              <a:r>
                <a:rPr lang="it-IT" dirty="0" err="1" smtClean="0">
                  <a:solidFill>
                    <a:schemeClr val="tx1"/>
                  </a:solidFill>
                  <a:latin typeface="Calibri" pitchFamily="34" charset="0"/>
                </a:rPr>
                <a:t>Pacific</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sp>
        <p:nvSpPr>
          <p:cNvPr id="2658" name="CasellaDiTesto 2657"/>
          <p:cNvSpPr txBox="1"/>
          <p:nvPr/>
        </p:nvSpPr>
        <p:spPr>
          <a:xfrm>
            <a:off x="1387963" y="3765369"/>
            <a:ext cx="1778036" cy="646331"/>
          </a:xfrm>
          <a:prstGeom prst="rect">
            <a:avLst/>
          </a:prstGeom>
          <a:noFill/>
        </p:spPr>
        <p:txBody>
          <a:bodyPr wrap="square" rtlCol="0">
            <a:spAutoFit/>
          </a:bodyPr>
          <a:lstStyle/>
          <a:p>
            <a:r>
              <a:rPr lang="en-GB" sz="1800" b="1" i="1" dirty="0" smtClean="0">
                <a:solidFill>
                  <a:schemeClr val="tx1"/>
                </a:solidFill>
                <a:latin typeface="Calibri" pitchFamily="34" charset="0"/>
              </a:rPr>
              <a:t>St. Helena,</a:t>
            </a:r>
          </a:p>
          <a:p>
            <a:r>
              <a:rPr lang="en-GB" sz="1800" b="1" i="1" dirty="0" smtClean="0">
                <a:solidFill>
                  <a:schemeClr val="tx1"/>
                </a:solidFill>
                <a:latin typeface="Calibri" pitchFamily="34" charset="0"/>
              </a:rPr>
              <a:t>Cook-Austral</a:t>
            </a:r>
            <a:endParaRPr lang="en-GB" sz="1800" b="1" i="1" dirty="0">
              <a:solidFill>
                <a:schemeClr val="tx1"/>
              </a:solidFill>
              <a:latin typeface="Calibri" pitchFamily="34" charset="0"/>
            </a:endParaRPr>
          </a:p>
        </p:txBody>
      </p:sp>
      <p:sp>
        <p:nvSpPr>
          <p:cNvPr id="2659" name="CasellaDiTesto 2658"/>
          <p:cNvSpPr txBox="1"/>
          <p:nvPr/>
        </p:nvSpPr>
        <p:spPr>
          <a:xfrm>
            <a:off x="2034953" y="841247"/>
            <a:ext cx="1250066" cy="369332"/>
          </a:xfrm>
          <a:prstGeom prst="rect">
            <a:avLst/>
          </a:prstGeom>
          <a:noFill/>
        </p:spPr>
        <p:txBody>
          <a:bodyPr wrap="square" rtlCol="0">
            <a:spAutoFit/>
          </a:bodyPr>
          <a:lstStyle/>
          <a:p>
            <a:r>
              <a:rPr lang="en-GB" sz="1800" b="1" i="1" dirty="0" smtClean="0">
                <a:solidFill>
                  <a:schemeClr val="tx1"/>
                </a:solidFill>
                <a:latin typeface="Calibri" pitchFamily="34" charset="0"/>
              </a:rPr>
              <a:t>Madeira</a:t>
            </a:r>
            <a:endParaRPr lang="en-GB" sz="1800" b="1" i="1" dirty="0">
              <a:solidFill>
                <a:schemeClr val="tx1"/>
              </a:solidFill>
              <a:latin typeface="Calibri" pitchFamily="34" charset="0"/>
            </a:endParaRPr>
          </a:p>
        </p:txBody>
      </p:sp>
      <p:sp>
        <p:nvSpPr>
          <p:cNvPr id="2660" name="CasellaDiTesto 2659"/>
          <p:cNvSpPr txBox="1"/>
          <p:nvPr/>
        </p:nvSpPr>
        <p:spPr>
          <a:xfrm>
            <a:off x="5700661" y="5673993"/>
            <a:ext cx="2319402" cy="369332"/>
          </a:xfrm>
          <a:prstGeom prst="rect">
            <a:avLst/>
          </a:prstGeom>
          <a:noFill/>
        </p:spPr>
        <p:txBody>
          <a:bodyPr wrap="square" rtlCol="0">
            <a:spAutoFit/>
          </a:bodyPr>
          <a:lstStyle/>
          <a:p>
            <a:pPr algn="ctr"/>
            <a:r>
              <a:rPr lang="en-GB" sz="1800" b="1" i="1" dirty="0" smtClean="0">
                <a:solidFill>
                  <a:schemeClr val="tx1"/>
                </a:solidFill>
                <a:latin typeface="Calibri" pitchFamily="34" charset="0"/>
              </a:rPr>
              <a:t>Pitcairn, Walvis Ridge</a:t>
            </a:r>
            <a:endParaRPr lang="en-GB" sz="1800" b="1" i="1" dirty="0">
              <a:solidFill>
                <a:schemeClr val="tx1"/>
              </a:solidFill>
              <a:latin typeface="Calibri" pitchFamily="34" charset="0"/>
            </a:endParaRPr>
          </a:p>
        </p:txBody>
      </p:sp>
      <p:sp>
        <p:nvSpPr>
          <p:cNvPr id="2661" name="CasellaDiTesto 2660"/>
          <p:cNvSpPr txBox="1"/>
          <p:nvPr/>
        </p:nvSpPr>
        <p:spPr>
          <a:xfrm>
            <a:off x="6747641" y="3350873"/>
            <a:ext cx="1801580" cy="646331"/>
          </a:xfrm>
          <a:prstGeom prst="rect">
            <a:avLst/>
          </a:prstGeom>
          <a:noFill/>
        </p:spPr>
        <p:txBody>
          <a:bodyPr wrap="square" rtlCol="0">
            <a:spAutoFit/>
          </a:bodyPr>
          <a:lstStyle/>
          <a:p>
            <a:pPr algn="r"/>
            <a:r>
              <a:rPr lang="en-GB" sz="1800" b="1" i="1" dirty="0" smtClean="0">
                <a:solidFill>
                  <a:schemeClr val="tx1"/>
                </a:solidFill>
                <a:latin typeface="Calibri" pitchFamily="34" charset="0"/>
              </a:rPr>
              <a:t>Samoa, </a:t>
            </a:r>
          </a:p>
          <a:p>
            <a:pPr algn="r"/>
            <a:r>
              <a:rPr lang="en-GB" sz="1800" b="1" i="1" dirty="0" smtClean="0">
                <a:solidFill>
                  <a:schemeClr val="tx1"/>
                </a:solidFill>
                <a:latin typeface="Calibri" pitchFamily="34" charset="0"/>
              </a:rPr>
              <a:t>Society Islands</a:t>
            </a:r>
            <a:endParaRPr lang="en-GB" sz="1800" b="1" i="1" dirty="0">
              <a:solidFill>
                <a:schemeClr val="tx1"/>
              </a:solidFill>
              <a:latin typeface="Calibri" pitchFamily="34" charset="0"/>
            </a:endParaRPr>
          </a:p>
        </p:txBody>
      </p:sp>
      <p:sp>
        <p:nvSpPr>
          <p:cNvPr id="2644" name="Ovale 2643"/>
          <p:cNvSpPr/>
          <p:nvPr/>
        </p:nvSpPr>
        <p:spPr>
          <a:xfrm>
            <a:off x="726502" y="392135"/>
            <a:ext cx="1400290" cy="1137920"/>
          </a:xfrm>
          <a:prstGeom prst="ellipse">
            <a:avLst/>
          </a:prstGeom>
          <a:solidFill>
            <a:srgbClr val="00FFFF"/>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solidFill>
                  <a:schemeClr val="tx2">
                    <a:lumMod val="85000"/>
                    <a:lumOff val="15000"/>
                  </a:schemeClr>
                </a:solidFill>
                <a:effectLst>
                  <a:outerShdw blurRad="38100" dist="38100" dir="2700000" algn="tl">
                    <a:srgbClr val="000000">
                      <a:alpha val="43137"/>
                    </a:srgbClr>
                  </a:outerShdw>
                </a:effectLst>
                <a:latin typeface="Calibri" pitchFamily="34" charset="0"/>
              </a:rPr>
              <a:t>DMM</a:t>
            </a:r>
            <a:endParaRPr lang="it-IT" sz="2400" dirty="0">
              <a:solidFill>
                <a:schemeClr val="tx2">
                  <a:lumMod val="85000"/>
                  <a:lumOff val="15000"/>
                </a:schemeClr>
              </a:solidFill>
              <a:effectLst>
                <a:outerShdw blurRad="38100" dist="38100" dir="2700000" algn="tl">
                  <a:srgbClr val="000000">
                    <a:alpha val="43137"/>
                  </a:srgbClr>
                </a:outerShdw>
              </a:effectLst>
              <a:latin typeface="Calibri" pitchFamily="34"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16"/>
                                        </p:tgtEl>
                                        <p:attrNameLst>
                                          <p:attrName>style.visibility</p:attrName>
                                        </p:attrNameLst>
                                      </p:cBhvr>
                                      <p:to>
                                        <p:strVal val="visible"/>
                                      </p:to>
                                    </p:set>
                                    <p:animEffect transition="in" filter="fade">
                                      <p:cBhvr>
                                        <p:cTn id="7" dur="500"/>
                                        <p:tgtEl>
                                          <p:spTgt spid="2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20" name="Picture 4"/>
          <p:cNvPicPr>
            <a:picLocks noChangeAspect="1" noChangeArrowheads="1"/>
          </p:cNvPicPr>
          <p:nvPr/>
        </p:nvPicPr>
        <p:blipFill>
          <a:blip r:embed="rId4" cstate="print"/>
          <a:srcRect l="1196" t="1147" r="1086" b="1074"/>
          <a:stretch>
            <a:fillRect/>
          </a:stretch>
        </p:blipFill>
        <p:spPr bwMode="auto">
          <a:xfrm>
            <a:off x="107504" y="651007"/>
            <a:ext cx="8784976" cy="6192688"/>
          </a:xfrm>
          <a:prstGeom prst="rect">
            <a:avLst/>
          </a:prstGeom>
          <a:noFill/>
          <a:ln w="9525">
            <a:noFill/>
            <a:miter lim="800000"/>
            <a:headEnd/>
            <a:tailEnd/>
          </a:ln>
          <a:effectLst/>
        </p:spPr>
      </p:pic>
      <p:sp>
        <p:nvSpPr>
          <p:cNvPr id="2614" name="Rettangolo 2613"/>
          <p:cNvSpPr/>
          <p:nvPr/>
        </p:nvSpPr>
        <p:spPr>
          <a:xfrm>
            <a:off x="1444625" y="851875"/>
            <a:ext cx="7123113" cy="5105400"/>
          </a:xfrm>
          <a:prstGeom prst="rect">
            <a:avLst/>
          </a:prstGeom>
          <a:solidFill>
            <a:srgbClr val="FFFFFF">
              <a:alpha val="40000"/>
            </a:srgb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cxnSp>
        <p:nvCxnSpPr>
          <p:cNvPr id="2640" name="Connettore 1 2639"/>
          <p:cNvCxnSpPr/>
          <p:nvPr/>
        </p:nvCxnSpPr>
        <p:spPr>
          <a:xfrm flipV="1">
            <a:off x="5130800" y="4649175"/>
            <a:ext cx="3190240" cy="142240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25" name="Connettore 1 2624"/>
          <p:cNvCxnSpPr/>
          <p:nvPr/>
        </p:nvCxnSpPr>
        <p:spPr>
          <a:xfrm flipH="1" flipV="1">
            <a:off x="4429760" y="851875"/>
            <a:ext cx="0" cy="510540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2627" name="Connettore 1 2626"/>
          <p:cNvCxnSpPr/>
          <p:nvPr/>
        </p:nvCxnSpPr>
        <p:spPr>
          <a:xfrm flipH="1">
            <a:off x="1444625" y="4385015"/>
            <a:ext cx="7123113" cy="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2" name="Gruppo 7"/>
          <p:cNvGrpSpPr/>
          <p:nvPr/>
        </p:nvGrpSpPr>
        <p:grpSpPr>
          <a:xfrm>
            <a:off x="1479550" y="1169375"/>
            <a:ext cx="4665663" cy="4591050"/>
            <a:chOff x="1479550" y="635000"/>
            <a:chExt cx="4665663" cy="4591050"/>
          </a:xfrm>
        </p:grpSpPr>
        <p:grpSp>
          <p:nvGrpSpPr>
            <p:cNvPr id="3" name="Group 407"/>
            <p:cNvGrpSpPr>
              <a:grpSpLocks/>
            </p:cNvGrpSpPr>
            <p:nvPr/>
          </p:nvGrpSpPr>
          <p:grpSpPr bwMode="auto">
            <a:xfrm>
              <a:off x="1887538" y="933450"/>
              <a:ext cx="2192338" cy="2781300"/>
              <a:chOff x="1189" y="588"/>
              <a:chExt cx="1381" cy="1752"/>
            </a:xfrm>
          </p:grpSpPr>
          <p:sp>
            <p:nvSpPr>
              <p:cNvPr id="929" name="Freeform 207"/>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0" name="Freeform 208"/>
              <p:cNvSpPr>
                <a:spLocks/>
              </p:cNvSpPr>
              <p:nvPr/>
            </p:nvSpPr>
            <p:spPr bwMode="auto">
              <a:xfrm>
                <a:off x="1284" y="8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1" name="Freeform 209"/>
              <p:cNvSpPr>
                <a:spLocks noEditPoints="1"/>
              </p:cNvSpPr>
              <p:nvPr/>
            </p:nvSpPr>
            <p:spPr bwMode="auto">
              <a:xfrm>
                <a:off x="1279"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2" name="Freeform 210"/>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3" name="Freeform 211"/>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4" name="Freeform 212"/>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5" name="Freeform 213"/>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6" name="Freeform 214"/>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7" name="Freeform 215"/>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8" name="Freeform 216"/>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9" name="Freeform 217"/>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0" name="Freeform 218"/>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1" name="Freeform 219"/>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2" name="Freeform 220"/>
              <p:cNvSpPr>
                <a:spLocks/>
              </p:cNvSpPr>
              <p:nvPr/>
            </p:nvSpPr>
            <p:spPr bwMode="auto">
              <a:xfrm>
                <a:off x="1305"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3" name="Freeform 221"/>
              <p:cNvSpPr>
                <a:spLocks noEditPoints="1"/>
              </p:cNvSpPr>
              <p:nvPr/>
            </p:nvSpPr>
            <p:spPr bwMode="auto">
              <a:xfrm>
                <a:off x="1300" y="101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4" name="Freeform 222"/>
              <p:cNvSpPr>
                <a:spLocks/>
              </p:cNvSpPr>
              <p:nvPr/>
            </p:nvSpPr>
            <p:spPr bwMode="auto">
              <a:xfrm>
                <a:off x="1512"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5" name="Freeform 223"/>
              <p:cNvSpPr>
                <a:spLocks noEditPoints="1"/>
              </p:cNvSpPr>
              <p:nvPr/>
            </p:nvSpPr>
            <p:spPr bwMode="auto">
              <a:xfrm>
                <a:off x="1507" y="108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6" name="Freeform 224"/>
              <p:cNvSpPr>
                <a:spLocks/>
              </p:cNvSpPr>
              <p:nvPr/>
            </p:nvSpPr>
            <p:spPr bwMode="auto">
              <a:xfrm>
                <a:off x="1339" y="9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7" name="Freeform 225"/>
              <p:cNvSpPr>
                <a:spLocks noEditPoints="1"/>
              </p:cNvSpPr>
              <p:nvPr/>
            </p:nvSpPr>
            <p:spPr bwMode="auto">
              <a:xfrm>
                <a:off x="1334" y="9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8" name="Freeform 226"/>
              <p:cNvSpPr>
                <a:spLocks/>
              </p:cNvSpPr>
              <p:nvPr/>
            </p:nvSpPr>
            <p:spPr bwMode="auto">
              <a:xfrm>
                <a:off x="1314"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9" name="Freeform 227"/>
              <p:cNvSpPr>
                <a:spLocks noEditPoints="1"/>
              </p:cNvSpPr>
              <p:nvPr/>
            </p:nvSpPr>
            <p:spPr bwMode="auto">
              <a:xfrm>
                <a:off x="1309"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0" name="Freeform 228"/>
              <p:cNvSpPr>
                <a:spLocks/>
              </p:cNvSpPr>
              <p:nvPr/>
            </p:nvSpPr>
            <p:spPr bwMode="auto">
              <a:xfrm>
                <a:off x="1788" y="12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1" name="Freeform 229"/>
              <p:cNvSpPr>
                <a:spLocks noEditPoints="1"/>
              </p:cNvSpPr>
              <p:nvPr/>
            </p:nvSpPr>
            <p:spPr bwMode="auto">
              <a:xfrm>
                <a:off x="1783" y="12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2" name="Freeform 230"/>
              <p:cNvSpPr>
                <a:spLocks/>
              </p:cNvSpPr>
              <p:nvPr/>
            </p:nvSpPr>
            <p:spPr bwMode="auto">
              <a:xfrm>
                <a:off x="1599" y="11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3" name="Freeform 231"/>
              <p:cNvSpPr>
                <a:spLocks noEditPoints="1"/>
              </p:cNvSpPr>
              <p:nvPr/>
            </p:nvSpPr>
            <p:spPr bwMode="auto">
              <a:xfrm>
                <a:off x="1594"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4" name="Freeform 232"/>
              <p:cNvSpPr>
                <a:spLocks/>
              </p:cNvSpPr>
              <p:nvPr/>
            </p:nvSpPr>
            <p:spPr bwMode="auto">
              <a:xfrm>
                <a:off x="1732" y="13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5" name="Freeform 233"/>
              <p:cNvSpPr>
                <a:spLocks noEditPoints="1"/>
              </p:cNvSpPr>
              <p:nvPr/>
            </p:nvSpPr>
            <p:spPr bwMode="auto">
              <a:xfrm>
                <a:off x="1727" y="13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6" name="Freeform 234"/>
              <p:cNvSpPr>
                <a:spLocks/>
              </p:cNvSpPr>
              <p:nvPr/>
            </p:nvSpPr>
            <p:spPr bwMode="auto">
              <a:xfrm>
                <a:off x="1788"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7" name="Freeform 235"/>
              <p:cNvSpPr>
                <a:spLocks noEditPoints="1"/>
              </p:cNvSpPr>
              <p:nvPr/>
            </p:nvSpPr>
            <p:spPr bwMode="auto">
              <a:xfrm>
                <a:off x="1783" y="11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8" name="Freeform 236"/>
              <p:cNvSpPr>
                <a:spLocks/>
              </p:cNvSpPr>
              <p:nvPr/>
            </p:nvSpPr>
            <p:spPr bwMode="auto">
              <a:xfrm>
                <a:off x="1703" y="101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9" name="Freeform 237"/>
              <p:cNvSpPr>
                <a:spLocks noEditPoints="1"/>
              </p:cNvSpPr>
              <p:nvPr/>
            </p:nvSpPr>
            <p:spPr bwMode="auto">
              <a:xfrm>
                <a:off x="1699" y="10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0" name="Freeform 238"/>
              <p:cNvSpPr>
                <a:spLocks/>
              </p:cNvSpPr>
              <p:nvPr/>
            </p:nvSpPr>
            <p:spPr bwMode="auto">
              <a:xfrm>
                <a:off x="1618" y="9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1" name="Freeform 239"/>
              <p:cNvSpPr>
                <a:spLocks noEditPoints="1"/>
              </p:cNvSpPr>
              <p:nvPr/>
            </p:nvSpPr>
            <p:spPr bwMode="auto">
              <a:xfrm>
                <a:off x="1613" y="9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2" name="Freeform 240"/>
              <p:cNvSpPr>
                <a:spLocks/>
              </p:cNvSpPr>
              <p:nvPr/>
            </p:nvSpPr>
            <p:spPr bwMode="auto">
              <a:xfrm>
                <a:off x="1882" y="13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3" name="Freeform 241"/>
              <p:cNvSpPr>
                <a:spLocks noEditPoints="1"/>
              </p:cNvSpPr>
              <p:nvPr/>
            </p:nvSpPr>
            <p:spPr bwMode="auto">
              <a:xfrm>
                <a:off x="1877" y="13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4" name="Freeform 242"/>
              <p:cNvSpPr>
                <a:spLocks/>
              </p:cNvSpPr>
              <p:nvPr/>
            </p:nvSpPr>
            <p:spPr bwMode="auto">
              <a:xfrm>
                <a:off x="1928" y="14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5" name="Freeform 243"/>
              <p:cNvSpPr>
                <a:spLocks noEditPoints="1"/>
              </p:cNvSpPr>
              <p:nvPr/>
            </p:nvSpPr>
            <p:spPr bwMode="auto">
              <a:xfrm>
                <a:off x="1923" y="14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6" name="Freeform 244"/>
              <p:cNvSpPr>
                <a:spLocks/>
              </p:cNvSpPr>
              <p:nvPr/>
            </p:nvSpPr>
            <p:spPr bwMode="auto">
              <a:xfrm>
                <a:off x="1626"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7" name="Freeform 245"/>
              <p:cNvSpPr>
                <a:spLocks noEditPoints="1"/>
              </p:cNvSpPr>
              <p:nvPr/>
            </p:nvSpPr>
            <p:spPr bwMode="auto">
              <a:xfrm>
                <a:off x="1621"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8" name="Freeform 246"/>
              <p:cNvSpPr>
                <a:spLocks/>
              </p:cNvSpPr>
              <p:nvPr/>
            </p:nvSpPr>
            <p:spPr bwMode="auto">
              <a:xfrm>
                <a:off x="1626"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9" name="Freeform 247"/>
              <p:cNvSpPr>
                <a:spLocks noEditPoints="1"/>
              </p:cNvSpPr>
              <p:nvPr/>
            </p:nvSpPr>
            <p:spPr bwMode="auto">
              <a:xfrm>
                <a:off x="1621" y="9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0" name="Freeform 248"/>
              <p:cNvSpPr>
                <a:spLocks/>
              </p:cNvSpPr>
              <p:nvPr/>
            </p:nvSpPr>
            <p:spPr bwMode="auto">
              <a:xfrm>
                <a:off x="1667"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1" name="Freeform 249"/>
              <p:cNvSpPr>
                <a:spLocks noEditPoints="1"/>
              </p:cNvSpPr>
              <p:nvPr/>
            </p:nvSpPr>
            <p:spPr bwMode="auto">
              <a:xfrm>
                <a:off x="1662" y="10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2" name="Freeform 250"/>
              <p:cNvSpPr>
                <a:spLocks/>
              </p:cNvSpPr>
              <p:nvPr/>
            </p:nvSpPr>
            <p:spPr bwMode="auto">
              <a:xfrm>
                <a:off x="174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3" name="Freeform 251"/>
              <p:cNvSpPr>
                <a:spLocks noEditPoints="1"/>
              </p:cNvSpPr>
              <p:nvPr/>
            </p:nvSpPr>
            <p:spPr bwMode="auto">
              <a:xfrm>
                <a:off x="1741" y="10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4" name="Freeform 252"/>
              <p:cNvSpPr>
                <a:spLocks/>
              </p:cNvSpPr>
              <p:nvPr/>
            </p:nvSpPr>
            <p:spPr bwMode="auto">
              <a:xfrm>
                <a:off x="1613" y="8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5" name="Freeform 253"/>
              <p:cNvSpPr>
                <a:spLocks noEditPoints="1"/>
              </p:cNvSpPr>
              <p:nvPr/>
            </p:nvSpPr>
            <p:spPr bwMode="auto">
              <a:xfrm>
                <a:off x="1608" y="858"/>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6" name="Freeform 254"/>
              <p:cNvSpPr>
                <a:spLocks/>
              </p:cNvSpPr>
              <p:nvPr/>
            </p:nvSpPr>
            <p:spPr bwMode="auto">
              <a:xfrm>
                <a:off x="1826" y="9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7" name="Freeform 255"/>
              <p:cNvSpPr>
                <a:spLocks noEditPoints="1"/>
              </p:cNvSpPr>
              <p:nvPr/>
            </p:nvSpPr>
            <p:spPr bwMode="auto">
              <a:xfrm>
                <a:off x="1821" y="97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8" name="Freeform 256"/>
              <p:cNvSpPr>
                <a:spLocks/>
              </p:cNvSpPr>
              <p:nvPr/>
            </p:nvSpPr>
            <p:spPr bwMode="auto">
              <a:xfrm>
                <a:off x="1806" y="13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9" name="Freeform 257"/>
              <p:cNvSpPr>
                <a:spLocks noEditPoints="1"/>
              </p:cNvSpPr>
              <p:nvPr/>
            </p:nvSpPr>
            <p:spPr bwMode="auto">
              <a:xfrm>
                <a:off x="1802" y="12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0" name="Freeform 258"/>
              <p:cNvSpPr>
                <a:spLocks/>
              </p:cNvSpPr>
              <p:nvPr/>
            </p:nvSpPr>
            <p:spPr bwMode="auto">
              <a:xfrm>
                <a:off x="1558" y="10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1" name="Freeform 259"/>
              <p:cNvSpPr>
                <a:spLocks noEditPoints="1"/>
              </p:cNvSpPr>
              <p:nvPr/>
            </p:nvSpPr>
            <p:spPr bwMode="auto">
              <a:xfrm>
                <a:off x="1553" y="10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2" name="Freeform 260"/>
              <p:cNvSpPr>
                <a:spLocks/>
              </p:cNvSpPr>
              <p:nvPr/>
            </p:nvSpPr>
            <p:spPr bwMode="auto">
              <a:xfrm>
                <a:off x="1758"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3" name="Freeform 261"/>
              <p:cNvSpPr>
                <a:spLocks noEditPoints="1"/>
              </p:cNvSpPr>
              <p:nvPr/>
            </p:nvSpPr>
            <p:spPr bwMode="auto">
              <a:xfrm>
                <a:off x="1754"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4" name="Freeform 262"/>
              <p:cNvSpPr>
                <a:spLocks/>
              </p:cNvSpPr>
              <p:nvPr/>
            </p:nvSpPr>
            <p:spPr bwMode="auto">
              <a:xfrm>
                <a:off x="1809" y="13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5" name="Freeform 263"/>
              <p:cNvSpPr>
                <a:spLocks noEditPoints="1"/>
              </p:cNvSpPr>
              <p:nvPr/>
            </p:nvSpPr>
            <p:spPr bwMode="auto">
              <a:xfrm>
                <a:off x="1804" y="13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6" name="Freeform 264"/>
              <p:cNvSpPr>
                <a:spLocks/>
              </p:cNvSpPr>
              <p:nvPr/>
            </p:nvSpPr>
            <p:spPr bwMode="auto">
              <a:xfrm>
                <a:off x="1779"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7" name="Freeform 265"/>
              <p:cNvSpPr>
                <a:spLocks noEditPoints="1"/>
              </p:cNvSpPr>
              <p:nvPr/>
            </p:nvSpPr>
            <p:spPr bwMode="auto">
              <a:xfrm>
                <a:off x="1774" y="12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8" name="Freeform 266"/>
              <p:cNvSpPr>
                <a:spLocks/>
              </p:cNvSpPr>
              <p:nvPr/>
            </p:nvSpPr>
            <p:spPr bwMode="auto">
              <a:xfrm>
                <a:off x="1408" y="7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9" name="Freeform 267"/>
              <p:cNvSpPr>
                <a:spLocks noEditPoints="1"/>
              </p:cNvSpPr>
              <p:nvPr/>
            </p:nvSpPr>
            <p:spPr bwMode="auto">
              <a:xfrm>
                <a:off x="1403" y="7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0" name="Freeform 268"/>
              <p:cNvSpPr>
                <a:spLocks/>
              </p:cNvSpPr>
              <p:nvPr/>
            </p:nvSpPr>
            <p:spPr bwMode="auto">
              <a:xfrm>
                <a:off x="2011" y="15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1" name="Freeform 269"/>
              <p:cNvSpPr>
                <a:spLocks noEditPoints="1"/>
              </p:cNvSpPr>
              <p:nvPr/>
            </p:nvSpPr>
            <p:spPr bwMode="auto">
              <a:xfrm>
                <a:off x="2006"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2" name="Freeform 270"/>
              <p:cNvSpPr>
                <a:spLocks/>
              </p:cNvSpPr>
              <p:nvPr/>
            </p:nvSpPr>
            <p:spPr bwMode="auto">
              <a:xfrm>
                <a:off x="187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3" name="Freeform 271"/>
              <p:cNvSpPr>
                <a:spLocks noEditPoints="1"/>
              </p:cNvSpPr>
              <p:nvPr/>
            </p:nvSpPr>
            <p:spPr bwMode="auto">
              <a:xfrm>
                <a:off x="1874"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4" name="Freeform 272"/>
              <p:cNvSpPr>
                <a:spLocks/>
              </p:cNvSpPr>
              <p:nvPr/>
            </p:nvSpPr>
            <p:spPr bwMode="auto">
              <a:xfrm>
                <a:off x="1921" y="14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5" name="Freeform 273"/>
              <p:cNvSpPr>
                <a:spLocks noEditPoints="1"/>
              </p:cNvSpPr>
              <p:nvPr/>
            </p:nvSpPr>
            <p:spPr bwMode="auto">
              <a:xfrm>
                <a:off x="1916" y="14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6" name="Freeform 274"/>
              <p:cNvSpPr>
                <a:spLocks/>
              </p:cNvSpPr>
              <p:nvPr/>
            </p:nvSpPr>
            <p:spPr bwMode="auto">
              <a:xfrm>
                <a:off x="1876" y="14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7" name="Freeform 275"/>
              <p:cNvSpPr>
                <a:spLocks noEditPoints="1"/>
              </p:cNvSpPr>
              <p:nvPr/>
            </p:nvSpPr>
            <p:spPr bwMode="auto">
              <a:xfrm>
                <a:off x="1871" y="147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8" name="Freeform 276"/>
              <p:cNvSpPr>
                <a:spLocks/>
              </p:cNvSpPr>
              <p:nvPr/>
            </p:nvSpPr>
            <p:spPr bwMode="auto">
              <a:xfrm>
                <a:off x="1925" y="142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9" name="Freeform 277"/>
              <p:cNvSpPr>
                <a:spLocks noEditPoints="1"/>
              </p:cNvSpPr>
              <p:nvPr/>
            </p:nvSpPr>
            <p:spPr bwMode="auto">
              <a:xfrm>
                <a:off x="1920" y="14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0" name="Freeform 278"/>
              <p:cNvSpPr>
                <a:spLocks/>
              </p:cNvSpPr>
              <p:nvPr/>
            </p:nvSpPr>
            <p:spPr bwMode="auto">
              <a:xfrm>
                <a:off x="1628" y="9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1" name="Freeform 279"/>
              <p:cNvSpPr>
                <a:spLocks noEditPoints="1"/>
              </p:cNvSpPr>
              <p:nvPr/>
            </p:nvSpPr>
            <p:spPr bwMode="auto">
              <a:xfrm>
                <a:off x="1623" y="9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2" name="Freeform 280"/>
              <p:cNvSpPr>
                <a:spLocks/>
              </p:cNvSpPr>
              <p:nvPr/>
            </p:nvSpPr>
            <p:spPr bwMode="auto">
              <a:xfrm>
                <a:off x="1626"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3" name="Freeform 281"/>
              <p:cNvSpPr>
                <a:spLocks noEditPoints="1"/>
              </p:cNvSpPr>
              <p:nvPr/>
            </p:nvSpPr>
            <p:spPr bwMode="auto">
              <a:xfrm>
                <a:off x="1621"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4" name="Freeform 282"/>
              <p:cNvSpPr>
                <a:spLocks/>
              </p:cNvSpPr>
              <p:nvPr/>
            </p:nvSpPr>
            <p:spPr bwMode="auto">
              <a:xfrm>
                <a:off x="1684" y="10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5" name="Freeform 283"/>
              <p:cNvSpPr>
                <a:spLocks noEditPoints="1"/>
              </p:cNvSpPr>
              <p:nvPr/>
            </p:nvSpPr>
            <p:spPr bwMode="auto">
              <a:xfrm>
                <a:off x="1679" y="10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6" name="Freeform 284"/>
              <p:cNvSpPr>
                <a:spLocks/>
              </p:cNvSpPr>
              <p:nvPr/>
            </p:nvSpPr>
            <p:spPr bwMode="auto">
              <a:xfrm>
                <a:off x="1707"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7" name="Freeform 285"/>
              <p:cNvSpPr>
                <a:spLocks noEditPoints="1"/>
              </p:cNvSpPr>
              <p:nvPr/>
            </p:nvSpPr>
            <p:spPr bwMode="auto">
              <a:xfrm>
                <a:off x="1702" y="106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8" name="Freeform 286"/>
              <p:cNvSpPr>
                <a:spLocks/>
              </p:cNvSpPr>
              <p:nvPr/>
            </p:nvSpPr>
            <p:spPr bwMode="auto">
              <a:xfrm>
                <a:off x="1684"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9" name="Freeform 287"/>
              <p:cNvSpPr>
                <a:spLocks noEditPoints="1"/>
              </p:cNvSpPr>
              <p:nvPr/>
            </p:nvSpPr>
            <p:spPr bwMode="auto">
              <a:xfrm>
                <a:off x="1679" y="11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0" name="Freeform 288"/>
              <p:cNvSpPr>
                <a:spLocks/>
              </p:cNvSpPr>
              <p:nvPr/>
            </p:nvSpPr>
            <p:spPr bwMode="auto">
              <a:xfrm>
                <a:off x="1749" y="11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1" name="Freeform 289"/>
              <p:cNvSpPr>
                <a:spLocks noEditPoints="1"/>
              </p:cNvSpPr>
              <p:nvPr/>
            </p:nvSpPr>
            <p:spPr bwMode="auto">
              <a:xfrm>
                <a:off x="1745" y="11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2" name="Freeform 290"/>
              <p:cNvSpPr>
                <a:spLocks/>
              </p:cNvSpPr>
              <p:nvPr/>
            </p:nvSpPr>
            <p:spPr bwMode="auto">
              <a:xfrm>
                <a:off x="1851" y="14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3" name="Freeform 291"/>
              <p:cNvSpPr>
                <a:spLocks noEditPoints="1"/>
              </p:cNvSpPr>
              <p:nvPr/>
            </p:nvSpPr>
            <p:spPr bwMode="auto">
              <a:xfrm>
                <a:off x="1846" y="14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4" name="Freeform 292"/>
              <p:cNvSpPr>
                <a:spLocks/>
              </p:cNvSpPr>
              <p:nvPr/>
            </p:nvSpPr>
            <p:spPr bwMode="auto">
              <a:xfrm>
                <a:off x="1887"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5" name="Freeform 293"/>
              <p:cNvSpPr>
                <a:spLocks noEditPoints="1"/>
              </p:cNvSpPr>
              <p:nvPr/>
            </p:nvSpPr>
            <p:spPr bwMode="auto">
              <a:xfrm>
                <a:off x="1882"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6" name="Freeform 294"/>
              <p:cNvSpPr>
                <a:spLocks/>
              </p:cNvSpPr>
              <p:nvPr/>
            </p:nvSpPr>
            <p:spPr bwMode="auto">
              <a:xfrm>
                <a:off x="1735" y="12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7" name="Freeform 295"/>
              <p:cNvSpPr>
                <a:spLocks noEditPoints="1"/>
              </p:cNvSpPr>
              <p:nvPr/>
            </p:nvSpPr>
            <p:spPr bwMode="auto">
              <a:xfrm>
                <a:off x="1730" y="12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8" name="Freeform 296"/>
              <p:cNvSpPr>
                <a:spLocks/>
              </p:cNvSpPr>
              <p:nvPr/>
            </p:nvSpPr>
            <p:spPr bwMode="auto">
              <a:xfrm>
                <a:off x="2458" y="12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9" name="Freeform 297"/>
              <p:cNvSpPr>
                <a:spLocks noEditPoints="1"/>
              </p:cNvSpPr>
              <p:nvPr/>
            </p:nvSpPr>
            <p:spPr bwMode="auto">
              <a:xfrm>
                <a:off x="2453" y="12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0" name="Freeform 298"/>
              <p:cNvSpPr>
                <a:spLocks/>
              </p:cNvSpPr>
              <p:nvPr/>
            </p:nvSpPr>
            <p:spPr bwMode="auto">
              <a:xfrm>
                <a:off x="1570" y="10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1" name="Freeform 299"/>
              <p:cNvSpPr>
                <a:spLocks noEditPoints="1"/>
              </p:cNvSpPr>
              <p:nvPr/>
            </p:nvSpPr>
            <p:spPr bwMode="auto">
              <a:xfrm>
                <a:off x="1565" y="10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2" name="Freeform 300"/>
              <p:cNvSpPr>
                <a:spLocks/>
              </p:cNvSpPr>
              <p:nvPr/>
            </p:nvSpPr>
            <p:spPr bwMode="auto">
              <a:xfrm>
                <a:off x="1564"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3" name="Freeform 301"/>
              <p:cNvSpPr>
                <a:spLocks noEditPoints="1"/>
              </p:cNvSpPr>
              <p:nvPr/>
            </p:nvSpPr>
            <p:spPr bwMode="auto">
              <a:xfrm>
                <a:off x="1559"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4" name="Freeform 302"/>
              <p:cNvSpPr>
                <a:spLocks/>
              </p:cNvSpPr>
              <p:nvPr/>
            </p:nvSpPr>
            <p:spPr bwMode="auto">
              <a:xfrm>
                <a:off x="2305"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5" name="Freeform 303"/>
              <p:cNvSpPr>
                <a:spLocks noEditPoints="1"/>
              </p:cNvSpPr>
              <p:nvPr/>
            </p:nvSpPr>
            <p:spPr bwMode="auto">
              <a:xfrm>
                <a:off x="2299" y="91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6" name="Freeform 304"/>
              <p:cNvSpPr>
                <a:spLocks/>
              </p:cNvSpPr>
              <p:nvPr/>
            </p:nvSpPr>
            <p:spPr bwMode="auto">
              <a:xfrm>
                <a:off x="1581" y="9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7" name="Freeform 305"/>
              <p:cNvSpPr>
                <a:spLocks noEditPoints="1"/>
              </p:cNvSpPr>
              <p:nvPr/>
            </p:nvSpPr>
            <p:spPr bwMode="auto">
              <a:xfrm>
                <a:off x="1576"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8" name="Freeform 306"/>
              <p:cNvSpPr>
                <a:spLocks/>
              </p:cNvSpPr>
              <p:nvPr/>
            </p:nvSpPr>
            <p:spPr bwMode="auto">
              <a:xfrm>
                <a:off x="2381" y="21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9" name="Freeform 307"/>
              <p:cNvSpPr>
                <a:spLocks noEditPoints="1"/>
              </p:cNvSpPr>
              <p:nvPr/>
            </p:nvSpPr>
            <p:spPr bwMode="auto">
              <a:xfrm>
                <a:off x="2375" y="219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0" name="Freeform 308"/>
              <p:cNvSpPr>
                <a:spLocks/>
              </p:cNvSpPr>
              <p:nvPr/>
            </p:nvSpPr>
            <p:spPr bwMode="auto">
              <a:xfrm>
                <a:off x="2378" y="223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1" name="Freeform 309"/>
              <p:cNvSpPr>
                <a:spLocks noEditPoints="1"/>
              </p:cNvSpPr>
              <p:nvPr/>
            </p:nvSpPr>
            <p:spPr bwMode="auto">
              <a:xfrm>
                <a:off x="2373" y="222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2" name="Freeform 310"/>
              <p:cNvSpPr>
                <a:spLocks/>
              </p:cNvSpPr>
              <p:nvPr/>
            </p:nvSpPr>
            <p:spPr bwMode="auto">
              <a:xfrm>
                <a:off x="2086" y="17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3" name="Freeform 311"/>
              <p:cNvSpPr>
                <a:spLocks noEditPoints="1"/>
              </p:cNvSpPr>
              <p:nvPr/>
            </p:nvSpPr>
            <p:spPr bwMode="auto">
              <a:xfrm>
                <a:off x="2082" y="178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4" name="Freeform 312"/>
              <p:cNvSpPr>
                <a:spLocks/>
              </p:cNvSpPr>
              <p:nvPr/>
            </p:nvSpPr>
            <p:spPr bwMode="auto">
              <a:xfrm>
                <a:off x="2108" y="182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5" name="Freeform 313"/>
              <p:cNvSpPr>
                <a:spLocks noEditPoints="1"/>
              </p:cNvSpPr>
              <p:nvPr/>
            </p:nvSpPr>
            <p:spPr bwMode="auto">
              <a:xfrm>
                <a:off x="2103" y="182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6" name="Freeform 314"/>
              <p:cNvSpPr>
                <a:spLocks/>
              </p:cNvSpPr>
              <p:nvPr/>
            </p:nvSpPr>
            <p:spPr bwMode="auto">
              <a:xfrm>
                <a:off x="1928" y="15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7" name="Freeform 315"/>
              <p:cNvSpPr>
                <a:spLocks noEditPoints="1"/>
              </p:cNvSpPr>
              <p:nvPr/>
            </p:nvSpPr>
            <p:spPr bwMode="auto">
              <a:xfrm>
                <a:off x="1923" y="15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8" name="Freeform 316"/>
              <p:cNvSpPr>
                <a:spLocks/>
              </p:cNvSpPr>
              <p:nvPr/>
            </p:nvSpPr>
            <p:spPr bwMode="auto">
              <a:xfrm>
                <a:off x="1947" y="16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9" name="Freeform 317"/>
              <p:cNvSpPr>
                <a:spLocks noEditPoints="1"/>
              </p:cNvSpPr>
              <p:nvPr/>
            </p:nvSpPr>
            <p:spPr bwMode="auto">
              <a:xfrm>
                <a:off x="1942" y="16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0" name="Freeform 318"/>
              <p:cNvSpPr>
                <a:spLocks/>
              </p:cNvSpPr>
              <p:nvPr/>
            </p:nvSpPr>
            <p:spPr bwMode="auto">
              <a:xfrm>
                <a:off x="1532" y="10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1" name="Freeform 319"/>
              <p:cNvSpPr>
                <a:spLocks noEditPoints="1"/>
              </p:cNvSpPr>
              <p:nvPr/>
            </p:nvSpPr>
            <p:spPr bwMode="auto">
              <a:xfrm>
                <a:off x="1527" y="10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2" name="Freeform 320"/>
              <p:cNvSpPr>
                <a:spLocks/>
              </p:cNvSpPr>
              <p:nvPr/>
            </p:nvSpPr>
            <p:spPr bwMode="auto">
              <a:xfrm>
                <a:off x="1569" y="10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3" name="Freeform 321"/>
              <p:cNvSpPr>
                <a:spLocks noEditPoints="1"/>
              </p:cNvSpPr>
              <p:nvPr/>
            </p:nvSpPr>
            <p:spPr bwMode="auto">
              <a:xfrm>
                <a:off x="1564" y="103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4" name="Freeform 322"/>
              <p:cNvSpPr>
                <a:spLocks/>
              </p:cNvSpPr>
              <p:nvPr/>
            </p:nvSpPr>
            <p:spPr bwMode="auto">
              <a:xfrm>
                <a:off x="1550" y="9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5" name="Freeform 323"/>
              <p:cNvSpPr>
                <a:spLocks noEditPoints="1"/>
              </p:cNvSpPr>
              <p:nvPr/>
            </p:nvSpPr>
            <p:spPr bwMode="auto">
              <a:xfrm>
                <a:off x="1546" y="9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6" name="Freeform 324"/>
              <p:cNvSpPr>
                <a:spLocks/>
              </p:cNvSpPr>
              <p:nvPr/>
            </p:nvSpPr>
            <p:spPr bwMode="auto">
              <a:xfrm>
                <a:off x="1928" y="14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7" name="Freeform 325"/>
              <p:cNvSpPr>
                <a:spLocks noEditPoints="1"/>
              </p:cNvSpPr>
              <p:nvPr/>
            </p:nvSpPr>
            <p:spPr bwMode="auto">
              <a:xfrm>
                <a:off x="1923" y="1440"/>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8" name="Freeform 326"/>
              <p:cNvSpPr>
                <a:spLocks/>
              </p:cNvSpPr>
              <p:nvPr/>
            </p:nvSpPr>
            <p:spPr bwMode="auto">
              <a:xfrm>
                <a:off x="1531" y="8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9" name="Freeform 327"/>
              <p:cNvSpPr>
                <a:spLocks noEditPoints="1"/>
              </p:cNvSpPr>
              <p:nvPr/>
            </p:nvSpPr>
            <p:spPr bwMode="auto">
              <a:xfrm>
                <a:off x="1526" y="88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0" name="Freeform 328"/>
              <p:cNvSpPr>
                <a:spLocks/>
              </p:cNvSpPr>
              <p:nvPr/>
            </p:nvSpPr>
            <p:spPr bwMode="auto">
              <a:xfrm>
                <a:off x="1419"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1" name="Freeform 329"/>
              <p:cNvSpPr>
                <a:spLocks noEditPoints="1"/>
              </p:cNvSpPr>
              <p:nvPr/>
            </p:nvSpPr>
            <p:spPr bwMode="auto">
              <a:xfrm>
                <a:off x="1414"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2" name="Freeform 330"/>
              <p:cNvSpPr>
                <a:spLocks/>
              </p:cNvSpPr>
              <p:nvPr/>
            </p:nvSpPr>
            <p:spPr bwMode="auto">
              <a:xfrm>
                <a:off x="1467"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3" name="Freeform 331"/>
              <p:cNvSpPr>
                <a:spLocks noEditPoints="1"/>
              </p:cNvSpPr>
              <p:nvPr/>
            </p:nvSpPr>
            <p:spPr bwMode="auto">
              <a:xfrm>
                <a:off x="1462" y="8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4" name="Freeform 332"/>
              <p:cNvSpPr>
                <a:spLocks/>
              </p:cNvSpPr>
              <p:nvPr/>
            </p:nvSpPr>
            <p:spPr bwMode="auto">
              <a:xfrm>
                <a:off x="2107" y="16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5" name="Freeform 333"/>
              <p:cNvSpPr>
                <a:spLocks noEditPoints="1"/>
              </p:cNvSpPr>
              <p:nvPr/>
            </p:nvSpPr>
            <p:spPr bwMode="auto">
              <a:xfrm>
                <a:off x="2102" y="1687"/>
                <a:ext cx="118"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6" name="Freeform 334"/>
              <p:cNvSpPr>
                <a:spLocks/>
              </p:cNvSpPr>
              <p:nvPr/>
            </p:nvSpPr>
            <p:spPr bwMode="auto">
              <a:xfrm>
                <a:off x="201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7" name="Freeform 335"/>
              <p:cNvSpPr>
                <a:spLocks noEditPoints="1"/>
              </p:cNvSpPr>
              <p:nvPr/>
            </p:nvSpPr>
            <p:spPr bwMode="auto">
              <a:xfrm>
                <a:off x="2014" y="15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8" name="Freeform 336"/>
              <p:cNvSpPr>
                <a:spLocks/>
              </p:cNvSpPr>
              <p:nvPr/>
            </p:nvSpPr>
            <p:spPr bwMode="auto">
              <a:xfrm>
                <a:off x="1613" y="10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9" name="Freeform 337"/>
              <p:cNvSpPr>
                <a:spLocks noEditPoints="1"/>
              </p:cNvSpPr>
              <p:nvPr/>
            </p:nvSpPr>
            <p:spPr bwMode="auto">
              <a:xfrm>
                <a:off x="1608" y="999"/>
                <a:ext cx="118"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0" name="Freeform 338"/>
              <p:cNvSpPr>
                <a:spLocks/>
              </p:cNvSpPr>
              <p:nvPr/>
            </p:nvSpPr>
            <p:spPr bwMode="auto">
              <a:xfrm>
                <a:off x="1532" y="104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1" name="Freeform 339"/>
              <p:cNvSpPr>
                <a:spLocks noEditPoints="1"/>
              </p:cNvSpPr>
              <p:nvPr/>
            </p:nvSpPr>
            <p:spPr bwMode="auto">
              <a:xfrm>
                <a:off x="1527" y="10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2" name="Freeform 340"/>
              <p:cNvSpPr>
                <a:spLocks/>
              </p:cNvSpPr>
              <p:nvPr/>
            </p:nvSpPr>
            <p:spPr bwMode="auto">
              <a:xfrm>
                <a:off x="1629"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3" name="Freeform 341"/>
              <p:cNvSpPr>
                <a:spLocks noEditPoints="1"/>
              </p:cNvSpPr>
              <p:nvPr/>
            </p:nvSpPr>
            <p:spPr bwMode="auto">
              <a:xfrm>
                <a:off x="1625" y="10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4" name="Freeform 342"/>
              <p:cNvSpPr>
                <a:spLocks/>
              </p:cNvSpPr>
              <p:nvPr/>
            </p:nvSpPr>
            <p:spPr bwMode="auto">
              <a:xfrm>
                <a:off x="1495" y="7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5" name="Freeform 343"/>
              <p:cNvSpPr>
                <a:spLocks noEditPoints="1"/>
              </p:cNvSpPr>
              <p:nvPr/>
            </p:nvSpPr>
            <p:spPr bwMode="auto">
              <a:xfrm>
                <a:off x="1491" y="76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6" name="Freeform 344"/>
              <p:cNvSpPr>
                <a:spLocks/>
              </p:cNvSpPr>
              <p:nvPr/>
            </p:nvSpPr>
            <p:spPr bwMode="auto">
              <a:xfrm>
                <a:off x="1459" y="5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7" name="Freeform 345"/>
              <p:cNvSpPr>
                <a:spLocks noEditPoints="1"/>
              </p:cNvSpPr>
              <p:nvPr/>
            </p:nvSpPr>
            <p:spPr bwMode="auto">
              <a:xfrm>
                <a:off x="1454" y="5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8" name="Freeform 346"/>
              <p:cNvSpPr>
                <a:spLocks/>
              </p:cNvSpPr>
              <p:nvPr/>
            </p:nvSpPr>
            <p:spPr bwMode="auto">
              <a:xfrm>
                <a:off x="1405"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9" name="Freeform 347"/>
              <p:cNvSpPr>
                <a:spLocks noEditPoints="1"/>
              </p:cNvSpPr>
              <p:nvPr/>
            </p:nvSpPr>
            <p:spPr bwMode="auto">
              <a:xfrm>
                <a:off x="1400"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0" name="Freeform 348"/>
              <p:cNvSpPr>
                <a:spLocks/>
              </p:cNvSpPr>
              <p:nvPr/>
            </p:nvSpPr>
            <p:spPr bwMode="auto">
              <a:xfrm>
                <a:off x="1348"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1" name="Freeform 349"/>
              <p:cNvSpPr>
                <a:spLocks noEditPoints="1"/>
              </p:cNvSpPr>
              <p:nvPr/>
            </p:nvSpPr>
            <p:spPr bwMode="auto">
              <a:xfrm>
                <a:off x="1343" y="750"/>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2" name="Freeform 350"/>
              <p:cNvSpPr>
                <a:spLocks/>
              </p:cNvSpPr>
              <p:nvPr/>
            </p:nvSpPr>
            <p:spPr bwMode="auto">
              <a:xfrm>
                <a:off x="1499" y="10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3" name="Freeform 351"/>
              <p:cNvSpPr>
                <a:spLocks noEditPoints="1"/>
              </p:cNvSpPr>
              <p:nvPr/>
            </p:nvSpPr>
            <p:spPr bwMode="auto">
              <a:xfrm>
                <a:off x="1494" y="104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4" name="Freeform 352"/>
              <p:cNvSpPr>
                <a:spLocks/>
              </p:cNvSpPr>
              <p:nvPr/>
            </p:nvSpPr>
            <p:spPr bwMode="auto">
              <a:xfrm>
                <a:off x="1366" y="7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5" name="Freeform 353"/>
              <p:cNvSpPr>
                <a:spLocks noEditPoints="1"/>
              </p:cNvSpPr>
              <p:nvPr/>
            </p:nvSpPr>
            <p:spPr bwMode="auto">
              <a:xfrm>
                <a:off x="1361" y="7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6" name="Freeform 354"/>
              <p:cNvSpPr>
                <a:spLocks/>
              </p:cNvSpPr>
              <p:nvPr/>
            </p:nvSpPr>
            <p:spPr bwMode="auto">
              <a:xfrm>
                <a:off x="1374" y="8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7" name="Freeform 355"/>
              <p:cNvSpPr>
                <a:spLocks noEditPoints="1"/>
              </p:cNvSpPr>
              <p:nvPr/>
            </p:nvSpPr>
            <p:spPr bwMode="auto">
              <a:xfrm>
                <a:off x="1369" y="81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8" name="Freeform 356"/>
              <p:cNvSpPr>
                <a:spLocks/>
              </p:cNvSpPr>
              <p:nvPr/>
            </p:nvSpPr>
            <p:spPr bwMode="auto">
              <a:xfrm>
                <a:off x="1241"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9" name="Freeform 357"/>
              <p:cNvSpPr>
                <a:spLocks noEditPoints="1"/>
              </p:cNvSpPr>
              <p:nvPr/>
            </p:nvSpPr>
            <p:spPr bwMode="auto">
              <a:xfrm>
                <a:off x="1236" y="6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0" name="Freeform 358"/>
              <p:cNvSpPr>
                <a:spLocks/>
              </p:cNvSpPr>
              <p:nvPr/>
            </p:nvSpPr>
            <p:spPr bwMode="auto">
              <a:xfrm>
                <a:off x="184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1" name="Freeform 359"/>
              <p:cNvSpPr>
                <a:spLocks noEditPoints="1"/>
              </p:cNvSpPr>
              <p:nvPr/>
            </p:nvSpPr>
            <p:spPr bwMode="auto">
              <a:xfrm>
                <a:off x="1837" y="13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2" name="Freeform 360"/>
              <p:cNvSpPr>
                <a:spLocks/>
              </p:cNvSpPr>
              <p:nvPr/>
            </p:nvSpPr>
            <p:spPr bwMode="auto">
              <a:xfrm>
                <a:off x="1660" y="11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3" name="Freeform 361"/>
              <p:cNvSpPr>
                <a:spLocks noEditPoints="1"/>
              </p:cNvSpPr>
              <p:nvPr/>
            </p:nvSpPr>
            <p:spPr bwMode="auto">
              <a:xfrm>
                <a:off x="1655" y="110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4" name="Freeform 362"/>
              <p:cNvSpPr>
                <a:spLocks/>
              </p:cNvSpPr>
              <p:nvPr/>
            </p:nvSpPr>
            <p:spPr bwMode="auto">
              <a:xfrm>
                <a:off x="1863" y="134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5" name="Freeform 363"/>
              <p:cNvSpPr>
                <a:spLocks noEditPoints="1"/>
              </p:cNvSpPr>
              <p:nvPr/>
            </p:nvSpPr>
            <p:spPr bwMode="auto">
              <a:xfrm>
                <a:off x="1859" y="13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6" name="Freeform 364"/>
              <p:cNvSpPr>
                <a:spLocks/>
              </p:cNvSpPr>
              <p:nvPr/>
            </p:nvSpPr>
            <p:spPr bwMode="auto">
              <a:xfrm>
                <a:off x="1983" y="14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7" name="Freeform 365"/>
              <p:cNvSpPr>
                <a:spLocks noEditPoints="1"/>
              </p:cNvSpPr>
              <p:nvPr/>
            </p:nvSpPr>
            <p:spPr bwMode="auto">
              <a:xfrm>
                <a:off x="1978" y="14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8" name="Freeform 366"/>
              <p:cNvSpPr>
                <a:spLocks/>
              </p:cNvSpPr>
              <p:nvPr/>
            </p:nvSpPr>
            <p:spPr bwMode="auto">
              <a:xfrm>
                <a:off x="1552"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9" name="Freeform 367"/>
              <p:cNvSpPr>
                <a:spLocks noEditPoints="1"/>
              </p:cNvSpPr>
              <p:nvPr/>
            </p:nvSpPr>
            <p:spPr bwMode="auto">
              <a:xfrm>
                <a:off x="1547" y="89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0" name="Freeform 368"/>
              <p:cNvSpPr>
                <a:spLocks/>
              </p:cNvSpPr>
              <p:nvPr/>
            </p:nvSpPr>
            <p:spPr bwMode="auto">
              <a:xfrm>
                <a:off x="1579" y="10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1" name="Freeform 369"/>
              <p:cNvSpPr>
                <a:spLocks noEditPoints="1"/>
              </p:cNvSpPr>
              <p:nvPr/>
            </p:nvSpPr>
            <p:spPr bwMode="auto">
              <a:xfrm>
                <a:off x="1574" y="10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2" name="Freeform 370"/>
              <p:cNvSpPr>
                <a:spLocks/>
              </p:cNvSpPr>
              <p:nvPr/>
            </p:nvSpPr>
            <p:spPr bwMode="auto">
              <a:xfrm>
                <a:off x="1495" y="11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3" name="Freeform 371"/>
              <p:cNvSpPr>
                <a:spLocks noEditPoints="1"/>
              </p:cNvSpPr>
              <p:nvPr/>
            </p:nvSpPr>
            <p:spPr bwMode="auto">
              <a:xfrm>
                <a:off x="1490" y="11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4" name="Freeform 372"/>
              <p:cNvSpPr>
                <a:spLocks/>
              </p:cNvSpPr>
              <p:nvPr/>
            </p:nvSpPr>
            <p:spPr bwMode="auto">
              <a:xfrm>
                <a:off x="1731"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5" name="Freeform 373"/>
              <p:cNvSpPr>
                <a:spLocks noEditPoints="1"/>
              </p:cNvSpPr>
              <p:nvPr/>
            </p:nvSpPr>
            <p:spPr bwMode="auto">
              <a:xfrm>
                <a:off x="1726" y="1335"/>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6" name="Freeform 374"/>
              <p:cNvSpPr>
                <a:spLocks/>
              </p:cNvSpPr>
              <p:nvPr/>
            </p:nvSpPr>
            <p:spPr bwMode="auto">
              <a:xfrm>
                <a:off x="1740" y="13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7" name="Freeform 375"/>
              <p:cNvSpPr>
                <a:spLocks noEditPoints="1"/>
              </p:cNvSpPr>
              <p:nvPr/>
            </p:nvSpPr>
            <p:spPr bwMode="auto">
              <a:xfrm>
                <a:off x="1735" y="1385"/>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8" name="Freeform 376"/>
              <p:cNvSpPr>
                <a:spLocks/>
              </p:cNvSpPr>
              <p:nvPr/>
            </p:nvSpPr>
            <p:spPr bwMode="auto">
              <a:xfrm>
                <a:off x="1889" y="15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9" name="Freeform 377"/>
              <p:cNvSpPr>
                <a:spLocks noEditPoints="1"/>
              </p:cNvSpPr>
              <p:nvPr/>
            </p:nvSpPr>
            <p:spPr bwMode="auto">
              <a:xfrm>
                <a:off x="1884" y="154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0" name="Freeform 378"/>
              <p:cNvSpPr>
                <a:spLocks/>
              </p:cNvSpPr>
              <p:nvPr/>
            </p:nvSpPr>
            <p:spPr bwMode="auto">
              <a:xfrm>
                <a:off x="1959"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1" name="Freeform 379"/>
              <p:cNvSpPr>
                <a:spLocks noEditPoints="1"/>
              </p:cNvSpPr>
              <p:nvPr/>
            </p:nvSpPr>
            <p:spPr bwMode="auto">
              <a:xfrm>
                <a:off x="1954"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2" name="Freeform 380"/>
              <p:cNvSpPr>
                <a:spLocks/>
              </p:cNvSpPr>
              <p:nvPr/>
            </p:nvSpPr>
            <p:spPr bwMode="auto">
              <a:xfrm>
                <a:off x="2098"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3" name="Freeform 381"/>
              <p:cNvSpPr>
                <a:spLocks noEditPoints="1"/>
              </p:cNvSpPr>
              <p:nvPr/>
            </p:nvSpPr>
            <p:spPr bwMode="auto">
              <a:xfrm>
                <a:off x="2093" y="173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4" name="Freeform 382"/>
              <p:cNvSpPr>
                <a:spLocks/>
              </p:cNvSpPr>
              <p:nvPr/>
            </p:nvSpPr>
            <p:spPr bwMode="auto">
              <a:xfrm>
                <a:off x="2122" y="17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5" name="Freeform 383"/>
              <p:cNvSpPr>
                <a:spLocks noEditPoints="1"/>
              </p:cNvSpPr>
              <p:nvPr/>
            </p:nvSpPr>
            <p:spPr bwMode="auto">
              <a:xfrm>
                <a:off x="2117" y="1787"/>
                <a:ext cx="118"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6" name="Freeform 384"/>
              <p:cNvSpPr>
                <a:spLocks/>
              </p:cNvSpPr>
              <p:nvPr/>
            </p:nvSpPr>
            <p:spPr bwMode="auto">
              <a:xfrm>
                <a:off x="1954" y="15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7" name="Freeform 385"/>
              <p:cNvSpPr>
                <a:spLocks noEditPoints="1"/>
              </p:cNvSpPr>
              <p:nvPr/>
            </p:nvSpPr>
            <p:spPr bwMode="auto">
              <a:xfrm>
                <a:off x="1949" y="15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8" name="Freeform 386"/>
              <p:cNvSpPr>
                <a:spLocks/>
              </p:cNvSpPr>
              <p:nvPr/>
            </p:nvSpPr>
            <p:spPr bwMode="auto">
              <a:xfrm>
                <a:off x="1527" y="9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9" name="Freeform 387"/>
              <p:cNvSpPr>
                <a:spLocks noEditPoints="1"/>
              </p:cNvSpPr>
              <p:nvPr/>
            </p:nvSpPr>
            <p:spPr bwMode="auto">
              <a:xfrm>
                <a:off x="1522" y="926"/>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0" name="Freeform 388"/>
              <p:cNvSpPr>
                <a:spLocks/>
              </p:cNvSpPr>
              <p:nvPr/>
            </p:nvSpPr>
            <p:spPr bwMode="auto">
              <a:xfrm>
                <a:off x="1599" y="11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1" name="Freeform 389"/>
              <p:cNvSpPr>
                <a:spLocks noEditPoints="1"/>
              </p:cNvSpPr>
              <p:nvPr/>
            </p:nvSpPr>
            <p:spPr bwMode="auto">
              <a:xfrm>
                <a:off x="1594"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2" name="Freeform 390"/>
              <p:cNvSpPr>
                <a:spLocks/>
              </p:cNvSpPr>
              <p:nvPr/>
            </p:nvSpPr>
            <p:spPr bwMode="auto">
              <a:xfrm>
                <a:off x="1736" y="10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3" name="Freeform 391"/>
              <p:cNvSpPr>
                <a:spLocks noEditPoints="1"/>
              </p:cNvSpPr>
              <p:nvPr/>
            </p:nvSpPr>
            <p:spPr bwMode="auto">
              <a:xfrm>
                <a:off x="1732" y="10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4" name="Freeform 392"/>
              <p:cNvSpPr>
                <a:spLocks/>
              </p:cNvSpPr>
              <p:nvPr/>
            </p:nvSpPr>
            <p:spPr bwMode="auto">
              <a:xfrm>
                <a:off x="1613" y="13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5" name="Freeform 393"/>
              <p:cNvSpPr>
                <a:spLocks noEditPoints="1"/>
              </p:cNvSpPr>
              <p:nvPr/>
            </p:nvSpPr>
            <p:spPr bwMode="auto">
              <a:xfrm>
                <a:off x="1608" y="13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6" name="Freeform 394"/>
              <p:cNvSpPr>
                <a:spLocks/>
              </p:cNvSpPr>
              <p:nvPr/>
            </p:nvSpPr>
            <p:spPr bwMode="auto">
              <a:xfrm>
                <a:off x="2028" y="15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7" name="Freeform 395"/>
              <p:cNvSpPr>
                <a:spLocks noEditPoints="1"/>
              </p:cNvSpPr>
              <p:nvPr/>
            </p:nvSpPr>
            <p:spPr bwMode="auto">
              <a:xfrm>
                <a:off x="2023" y="15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8" name="Freeform 396"/>
              <p:cNvSpPr>
                <a:spLocks/>
              </p:cNvSpPr>
              <p:nvPr/>
            </p:nvSpPr>
            <p:spPr bwMode="auto">
              <a:xfrm>
                <a:off x="1985" y="178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9" name="Freeform 397"/>
              <p:cNvSpPr>
                <a:spLocks noEditPoints="1"/>
              </p:cNvSpPr>
              <p:nvPr/>
            </p:nvSpPr>
            <p:spPr bwMode="auto">
              <a:xfrm>
                <a:off x="1981" y="17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0" name="Freeform 398"/>
              <p:cNvSpPr>
                <a:spLocks/>
              </p:cNvSpPr>
              <p:nvPr/>
            </p:nvSpPr>
            <p:spPr bwMode="auto">
              <a:xfrm>
                <a:off x="1868" y="154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1" name="Freeform 399"/>
              <p:cNvSpPr>
                <a:spLocks noEditPoints="1"/>
              </p:cNvSpPr>
              <p:nvPr/>
            </p:nvSpPr>
            <p:spPr bwMode="auto">
              <a:xfrm>
                <a:off x="1863" y="15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2" name="Freeform 400"/>
              <p:cNvSpPr>
                <a:spLocks/>
              </p:cNvSpPr>
              <p:nvPr/>
            </p:nvSpPr>
            <p:spPr bwMode="auto">
              <a:xfrm>
                <a:off x="1779" y="15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3" name="Freeform 401"/>
              <p:cNvSpPr>
                <a:spLocks noEditPoints="1"/>
              </p:cNvSpPr>
              <p:nvPr/>
            </p:nvSpPr>
            <p:spPr bwMode="auto">
              <a:xfrm>
                <a:off x="1774" y="152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4" name="Freeform 402"/>
              <p:cNvSpPr>
                <a:spLocks/>
              </p:cNvSpPr>
              <p:nvPr/>
            </p:nvSpPr>
            <p:spPr bwMode="auto">
              <a:xfrm>
                <a:off x="1714" y="118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5" name="Freeform 403"/>
              <p:cNvSpPr>
                <a:spLocks noEditPoints="1"/>
              </p:cNvSpPr>
              <p:nvPr/>
            </p:nvSpPr>
            <p:spPr bwMode="auto">
              <a:xfrm>
                <a:off x="1709" y="11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6" name="Freeform 404"/>
              <p:cNvSpPr>
                <a:spLocks/>
              </p:cNvSpPr>
              <p:nvPr/>
            </p:nvSpPr>
            <p:spPr bwMode="auto">
              <a:xfrm>
                <a:off x="1978" y="14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7" name="Freeform 405"/>
              <p:cNvSpPr>
                <a:spLocks noEditPoints="1"/>
              </p:cNvSpPr>
              <p:nvPr/>
            </p:nvSpPr>
            <p:spPr bwMode="auto">
              <a:xfrm>
                <a:off x="1973" y="14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8" name="Freeform 406"/>
              <p:cNvSpPr>
                <a:spLocks/>
              </p:cNvSpPr>
              <p:nvPr/>
            </p:nvSpPr>
            <p:spPr bwMode="auto">
              <a:xfrm>
                <a:off x="1897"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4" name="Group 608"/>
            <p:cNvGrpSpPr>
              <a:grpSpLocks/>
            </p:cNvGrpSpPr>
            <p:nvPr/>
          </p:nvGrpSpPr>
          <p:grpSpPr bwMode="auto">
            <a:xfrm>
              <a:off x="1666875" y="952500"/>
              <a:ext cx="4478338" cy="4273550"/>
              <a:chOff x="1050" y="600"/>
              <a:chExt cx="2821" cy="2692"/>
            </a:xfrm>
          </p:grpSpPr>
          <p:sp>
            <p:nvSpPr>
              <p:cNvPr id="729" name="Freeform 408"/>
              <p:cNvSpPr>
                <a:spLocks noEditPoints="1"/>
              </p:cNvSpPr>
              <p:nvPr/>
            </p:nvSpPr>
            <p:spPr bwMode="auto">
              <a:xfrm>
                <a:off x="1892" y="14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0" name="Freeform 409"/>
              <p:cNvSpPr>
                <a:spLocks/>
              </p:cNvSpPr>
              <p:nvPr/>
            </p:nvSpPr>
            <p:spPr bwMode="auto">
              <a:xfrm>
                <a:off x="1616"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1" name="Freeform 410"/>
              <p:cNvSpPr>
                <a:spLocks noEditPoints="1"/>
              </p:cNvSpPr>
              <p:nvPr/>
            </p:nvSpPr>
            <p:spPr bwMode="auto">
              <a:xfrm>
                <a:off x="1611" y="79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2" name="Freeform 411"/>
              <p:cNvSpPr>
                <a:spLocks/>
              </p:cNvSpPr>
              <p:nvPr/>
            </p:nvSpPr>
            <p:spPr bwMode="auto">
              <a:xfrm>
                <a:off x="1647" y="10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3" name="Freeform 412"/>
              <p:cNvSpPr>
                <a:spLocks noEditPoints="1"/>
              </p:cNvSpPr>
              <p:nvPr/>
            </p:nvSpPr>
            <p:spPr bwMode="auto">
              <a:xfrm>
                <a:off x="1642" y="10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4" name="Freeform 413"/>
              <p:cNvSpPr>
                <a:spLocks/>
              </p:cNvSpPr>
              <p:nvPr/>
            </p:nvSpPr>
            <p:spPr bwMode="auto">
              <a:xfrm>
                <a:off x="1949" y="107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5" name="Freeform 414"/>
              <p:cNvSpPr>
                <a:spLocks noEditPoints="1"/>
              </p:cNvSpPr>
              <p:nvPr/>
            </p:nvSpPr>
            <p:spPr bwMode="auto">
              <a:xfrm>
                <a:off x="1944" y="10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6" name="Freeform 415"/>
              <p:cNvSpPr>
                <a:spLocks/>
              </p:cNvSpPr>
              <p:nvPr/>
            </p:nvSpPr>
            <p:spPr bwMode="auto">
              <a:xfrm>
                <a:off x="1879" y="14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7" name="Freeform 416"/>
              <p:cNvSpPr>
                <a:spLocks noEditPoints="1"/>
              </p:cNvSpPr>
              <p:nvPr/>
            </p:nvSpPr>
            <p:spPr bwMode="auto">
              <a:xfrm>
                <a:off x="1874" y="140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8" name="Freeform 417"/>
              <p:cNvSpPr>
                <a:spLocks/>
              </p:cNvSpPr>
              <p:nvPr/>
            </p:nvSpPr>
            <p:spPr bwMode="auto">
              <a:xfrm>
                <a:off x="1698" y="122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9" name="Freeform 418"/>
              <p:cNvSpPr>
                <a:spLocks noEditPoints="1"/>
              </p:cNvSpPr>
              <p:nvPr/>
            </p:nvSpPr>
            <p:spPr bwMode="auto">
              <a:xfrm>
                <a:off x="1693" y="1220"/>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0" name="Freeform 419"/>
              <p:cNvSpPr>
                <a:spLocks/>
              </p:cNvSpPr>
              <p:nvPr/>
            </p:nvSpPr>
            <p:spPr bwMode="auto">
              <a:xfrm>
                <a:off x="1154" y="60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1" name="Freeform 420"/>
              <p:cNvSpPr>
                <a:spLocks noEditPoints="1"/>
              </p:cNvSpPr>
              <p:nvPr/>
            </p:nvSpPr>
            <p:spPr bwMode="auto">
              <a:xfrm>
                <a:off x="1150" y="600"/>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2" name="Freeform 421"/>
              <p:cNvSpPr>
                <a:spLocks/>
              </p:cNvSpPr>
              <p:nvPr/>
            </p:nvSpPr>
            <p:spPr bwMode="auto">
              <a:xfrm>
                <a:off x="1242" y="8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3" name="Freeform 422"/>
              <p:cNvSpPr>
                <a:spLocks noEditPoints="1"/>
              </p:cNvSpPr>
              <p:nvPr/>
            </p:nvSpPr>
            <p:spPr bwMode="auto">
              <a:xfrm>
                <a:off x="1237" y="8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4" name="Freeform 423"/>
              <p:cNvSpPr>
                <a:spLocks/>
              </p:cNvSpPr>
              <p:nvPr/>
            </p:nvSpPr>
            <p:spPr bwMode="auto">
              <a:xfrm>
                <a:off x="1425" y="14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5" name="Freeform 424"/>
              <p:cNvSpPr>
                <a:spLocks noEditPoints="1"/>
              </p:cNvSpPr>
              <p:nvPr/>
            </p:nvSpPr>
            <p:spPr bwMode="auto">
              <a:xfrm>
                <a:off x="142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6" name="Freeform 425"/>
              <p:cNvSpPr>
                <a:spLocks/>
              </p:cNvSpPr>
              <p:nvPr/>
            </p:nvSpPr>
            <p:spPr bwMode="auto">
              <a:xfrm>
                <a:off x="1510" y="142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7" name="Freeform 426"/>
              <p:cNvSpPr>
                <a:spLocks noEditPoints="1"/>
              </p:cNvSpPr>
              <p:nvPr/>
            </p:nvSpPr>
            <p:spPr bwMode="auto">
              <a:xfrm>
                <a:off x="1505" y="141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8" name="Freeform 427"/>
              <p:cNvSpPr>
                <a:spLocks/>
              </p:cNvSpPr>
              <p:nvPr/>
            </p:nvSpPr>
            <p:spPr bwMode="auto">
              <a:xfrm>
                <a:off x="1442" y="138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9" name="Freeform 428"/>
              <p:cNvSpPr>
                <a:spLocks noEditPoints="1"/>
              </p:cNvSpPr>
              <p:nvPr/>
            </p:nvSpPr>
            <p:spPr bwMode="auto">
              <a:xfrm>
                <a:off x="1437" y="13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0" name="Freeform 429"/>
              <p:cNvSpPr>
                <a:spLocks/>
              </p:cNvSpPr>
              <p:nvPr/>
            </p:nvSpPr>
            <p:spPr bwMode="auto">
              <a:xfrm>
                <a:off x="1401" y="147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1" name="Freeform 430"/>
              <p:cNvSpPr>
                <a:spLocks noEditPoints="1"/>
              </p:cNvSpPr>
              <p:nvPr/>
            </p:nvSpPr>
            <p:spPr bwMode="auto">
              <a:xfrm>
                <a:off x="1396" y="14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2" name="Freeform 431"/>
              <p:cNvSpPr>
                <a:spLocks/>
              </p:cNvSpPr>
              <p:nvPr/>
            </p:nvSpPr>
            <p:spPr bwMode="auto">
              <a:xfrm>
                <a:off x="1408" y="13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3" name="Freeform 432"/>
              <p:cNvSpPr>
                <a:spLocks noEditPoints="1"/>
              </p:cNvSpPr>
              <p:nvPr/>
            </p:nvSpPr>
            <p:spPr bwMode="auto">
              <a:xfrm>
                <a:off x="1403" y="133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4" name="Freeform 433"/>
              <p:cNvSpPr>
                <a:spLocks/>
              </p:cNvSpPr>
              <p:nvPr/>
            </p:nvSpPr>
            <p:spPr bwMode="auto">
              <a:xfrm>
                <a:off x="1436" y="133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5" name="Freeform 434"/>
              <p:cNvSpPr>
                <a:spLocks noEditPoints="1"/>
              </p:cNvSpPr>
              <p:nvPr/>
            </p:nvSpPr>
            <p:spPr bwMode="auto">
              <a:xfrm>
                <a:off x="1431" y="1332"/>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6" name="Freeform 435"/>
              <p:cNvSpPr>
                <a:spLocks/>
              </p:cNvSpPr>
              <p:nvPr/>
            </p:nvSpPr>
            <p:spPr bwMode="auto">
              <a:xfrm>
                <a:off x="1381" y="11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7" name="Freeform 436"/>
              <p:cNvSpPr>
                <a:spLocks noEditPoints="1"/>
              </p:cNvSpPr>
              <p:nvPr/>
            </p:nvSpPr>
            <p:spPr bwMode="auto">
              <a:xfrm>
                <a:off x="1376" y="1161"/>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8" name="Freeform 437"/>
              <p:cNvSpPr>
                <a:spLocks/>
              </p:cNvSpPr>
              <p:nvPr/>
            </p:nvSpPr>
            <p:spPr bwMode="auto">
              <a:xfrm>
                <a:off x="1408"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9" name="Freeform 438"/>
              <p:cNvSpPr>
                <a:spLocks noEditPoints="1"/>
              </p:cNvSpPr>
              <p:nvPr/>
            </p:nvSpPr>
            <p:spPr bwMode="auto">
              <a:xfrm>
                <a:off x="1403" y="1082"/>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0" name="Freeform 439"/>
              <p:cNvSpPr>
                <a:spLocks/>
              </p:cNvSpPr>
              <p:nvPr/>
            </p:nvSpPr>
            <p:spPr bwMode="auto">
              <a:xfrm>
                <a:off x="1055" y="6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1" name="Freeform 440"/>
              <p:cNvSpPr>
                <a:spLocks noEditPoints="1"/>
              </p:cNvSpPr>
              <p:nvPr/>
            </p:nvSpPr>
            <p:spPr bwMode="auto">
              <a:xfrm>
                <a:off x="1050" y="6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2" name="Freeform 441"/>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3" name="Freeform 442"/>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4" name="Freeform 443"/>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5" name="Freeform 444"/>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6" name="Freeform 445"/>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7" name="Freeform 446"/>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8" name="Freeform 447"/>
              <p:cNvSpPr>
                <a:spLocks/>
              </p:cNvSpPr>
              <p:nvPr/>
            </p:nvSpPr>
            <p:spPr bwMode="auto">
              <a:xfrm>
                <a:off x="1305" y="9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9" name="Freeform 448"/>
              <p:cNvSpPr>
                <a:spLocks noEditPoints="1"/>
              </p:cNvSpPr>
              <p:nvPr/>
            </p:nvSpPr>
            <p:spPr bwMode="auto">
              <a:xfrm>
                <a:off x="1300" y="905"/>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0" name="Freeform 449"/>
              <p:cNvSpPr>
                <a:spLocks/>
              </p:cNvSpPr>
              <p:nvPr/>
            </p:nvSpPr>
            <p:spPr bwMode="auto">
              <a:xfrm>
                <a:off x="1312" y="8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1" name="Freeform 450"/>
              <p:cNvSpPr>
                <a:spLocks noEditPoints="1"/>
              </p:cNvSpPr>
              <p:nvPr/>
            </p:nvSpPr>
            <p:spPr bwMode="auto">
              <a:xfrm>
                <a:off x="1307" y="8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2" name="Freeform 451"/>
              <p:cNvSpPr>
                <a:spLocks/>
              </p:cNvSpPr>
              <p:nvPr/>
            </p:nvSpPr>
            <p:spPr bwMode="auto">
              <a:xfrm>
                <a:off x="1373"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3" name="Freeform 452"/>
              <p:cNvSpPr>
                <a:spLocks noEditPoints="1"/>
              </p:cNvSpPr>
              <p:nvPr/>
            </p:nvSpPr>
            <p:spPr bwMode="auto">
              <a:xfrm>
                <a:off x="1369" y="8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4" name="Freeform 453"/>
              <p:cNvSpPr>
                <a:spLocks/>
              </p:cNvSpPr>
              <p:nvPr/>
            </p:nvSpPr>
            <p:spPr bwMode="auto">
              <a:xfrm>
                <a:off x="1368" y="7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5" name="Freeform 454"/>
              <p:cNvSpPr>
                <a:spLocks noEditPoints="1"/>
              </p:cNvSpPr>
              <p:nvPr/>
            </p:nvSpPr>
            <p:spPr bwMode="auto">
              <a:xfrm>
                <a:off x="1363" y="7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6" name="Freeform 455"/>
              <p:cNvSpPr>
                <a:spLocks/>
              </p:cNvSpPr>
              <p:nvPr/>
            </p:nvSpPr>
            <p:spPr bwMode="auto">
              <a:xfrm>
                <a:off x="1284"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7" name="Freeform 456"/>
              <p:cNvSpPr>
                <a:spLocks noEditPoints="1"/>
              </p:cNvSpPr>
              <p:nvPr/>
            </p:nvSpPr>
            <p:spPr bwMode="auto">
              <a:xfrm>
                <a:off x="1279"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8" name="Freeform 457"/>
              <p:cNvSpPr>
                <a:spLocks/>
              </p:cNvSpPr>
              <p:nvPr/>
            </p:nvSpPr>
            <p:spPr bwMode="auto">
              <a:xfrm>
                <a:off x="1411"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9" name="Freeform 458"/>
              <p:cNvSpPr>
                <a:spLocks noEditPoints="1"/>
              </p:cNvSpPr>
              <p:nvPr/>
            </p:nvSpPr>
            <p:spPr bwMode="auto">
              <a:xfrm>
                <a:off x="1406"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0" name="Freeform 459"/>
              <p:cNvSpPr>
                <a:spLocks/>
              </p:cNvSpPr>
              <p:nvPr/>
            </p:nvSpPr>
            <p:spPr bwMode="auto">
              <a:xfrm>
                <a:off x="1372"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1" name="Freeform 460"/>
              <p:cNvSpPr>
                <a:spLocks noEditPoints="1"/>
              </p:cNvSpPr>
              <p:nvPr/>
            </p:nvSpPr>
            <p:spPr bwMode="auto">
              <a:xfrm>
                <a:off x="1367"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2" name="Freeform 461"/>
              <p:cNvSpPr>
                <a:spLocks/>
              </p:cNvSpPr>
              <p:nvPr/>
            </p:nvSpPr>
            <p:spPr bwMode="auto">
              <a:xfrm>
                <a:off x="1194" y="7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3" name="Freeform 462"/>
              <p:cNvSpPr>
                <a:spLocks noEditPoints="1"/>
              </p:cNvSpPr>
              <p:nvPr/>
            </p:nvSpPr>
            <p:spPr bwMode="auto">
              <a:xfrm>
                <a:off x="1189" y="7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4" name="Freeform 463"/>
              <p:cNvSpPr>
                <a:spLocks/>
              </p:cNvSpPr>
              <p:nvPr/>
            </p:nvSpPr>
            <p:spPr bwMode="auto">
              <a:xfrm>
                <a:off x="1362"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5" name="Freeform 464"/>
              <p:cNvSpPr>
                <a:spLocks noEditPoints="1"/>
              </p:cNvSpPr>
              <p:nvPr/>
            </p:nvSpPr>
            <p:spPr bwMode="auto">
              <a:xfrm>
                <a:off x="1357" y="9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6" name="Freeform 465"/>
              <p:cNvSpPr>
                <a:spLocks/>
              </p:cNvSpPr>
              <p:nvPr/>
            </p:nvSpPr>
            <p:spPr bwMode="auto">
              <a:xfrm>
                <a:off x="1372" y="9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7" name="Freeform 466"/>
              <p:cNvSpPr>
                <a:spLocks noEditPoints="1"/>
              </p:cNvSpPr>
              <p:nvPr/>
            </p:nvSpPr>
            <p:spPr bwMode="auto">
              <a:xfrm>
                <a:off x="1367" y="9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8" name="Freeform 467"/>
              <p:cNvSpPr>
                <a:spLocks/>
              </p:cNvSpPr>
              <p:nvPr/>
            </p:nvSpPr>
            <p:spPr bwMode="auto">
              <a:xfrm>
                <a:off x="1987" y="187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9" name="Freeform 468"/>
              <p:cNvSpPr>
                <a:spLocks noEditPoints="1"/>
              </p:cNvSpPr>
              <p:nvPr/>
            </p:nvSpPr>
            <p:spPr bwMode="auto">
              <a:xfrm>
                <a:off x="1982" y="187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0" name="Freeform 469"/>
              <p:cNvSpPr>
                <a:spLocks/>
              </p:cNvSpPr>
              <p:nvPr/>
            </p:nvSpPr>
            <p:spPr bwMode="auto">
              <a:xfrm>
                <a:off x="1959" y="145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1" name="Freeform 470"/>
              <p:cNvSpPr>
                <a:spLocks noEditPoints="1"/>
              </p:cNvSpPr>
              <p:nvPr/>
            </p:nvSpPr>
            <p:spPr bwMode="auto">
              <a:xfrm>
                <a:off x="1954" y="144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2" name="Freeform 471"/>
              <p:cNvSpPr>
                <a:spLocks/>
              </p:cNvSpPr>
              <p:nvPr/>
            </p:nvSpPr>
            <p:spPr bwMode="auto">
              <a:xfrm>
                <a:off x="1665" y="114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3" name="Freeform 472"/>
              <p:cNvSpPr>
                <a:spLocks noEditPoints="1"/>
              </p:cNvSpPr>
              <p:nvPr/>
            </p:nvSpPr>
            <p:spPr bwMode="auto">
              <a:xfrm>
                <a:off x="1660" y="11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4" name="Freeform 473"/>
              <p:cNvSpPr>
                <a:spLocks/>
              </p:cNvSpPr>
              <p:nvPr/>
            </p:nvSpPr>
            <p:spPr bwMode="auto">
              <a:xfrm>
                <a:off x="1939" y="14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5" name="Freeform 474"/>
              <p:cNvSpPr>
                <a:spLocks noEditPoints="1"/>
              </p:cNvSpPr>
              <p:nvPr/>
            </p:nvSpPr>
            <p:spPr bwMode="auto">
              <a:xfrm>
                <a:off x="1934" y="14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6" name="Freeform 475"/>
              <p:cNvSpPr>
                <a:spLocks/>
              </p:cNvSpPr>
              <p:nvPr/>
            </p:nvSpPr>
            <p:spPr bwMode="auto">
              <a:xfrm>
                <a:off x="2008" y="17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7" name="Freeform 476"/>
              <p:cNvSpPr>
                <a:spLocks noEditPoints="1"/>
              </p:cNvSpPr>
              <p:nvPr/>
            </p:nvSpPr>
            <p:spPr bwMode="auto">
              <a:xfrm>
                <a:off x="2003" y="17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8" name="Freeform 477"/>
              <p:cNvSpPr>
                <a:spLocks/>
              </p:cNvSpPr>
              <p:nvPr/>
            </p:nvSpPr>
            <p:spPr bwMode="auto">
              <a:xfrm>
                <a:off x="1933" y="16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9" name="Freeform 478"/>
              <p:cNvSpPr>
                <a:spLocks noEditPoints="1"/>
              </p:cNvSpPr>
              <p:nvPr/>
            </p:nvSpPr>
            <p:spPr bwMode="auto">
              <a:xfrm>
                <a:off x="1928" y="164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0" name="Freeform 479"/>
              <p:cNvSpPr>
                <a:spLocks/>
              </p:cNvSpPr>
              <p:nvPr/>
            </p:nvSpPr>
            <p:spPr bwMode="auto">
              <a:xfrm>
                <a:off x="1902" y="17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1" name="Freeform 480"/>
              <p:cNvSpPr>
                <a:spLocks noEditPoints="1"/>
              </p:cNvSpPr>
              <p:nvPr/>
            </p:nvSpPr>
            <p:spPr bwMode="auto">
              <a:xfrm>
                <a:off x="1897" y="1729"/>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2" name="Freeform 481"/>
              <p:cNvSpPr>
                <a:spLocks/>
              </p:cNvSpPr>
              <p:nvPr/>
            </p:nvSpPr>
            <p:spPr bwMode="auto">
              <a:xfrm>
                <a:off x="2014" y="169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3" name="Freeform 482"/>
              <p:cNvSpPr>
                <a:spLocks noEditPoints="1"/>
              </p:cNvSpPr>
              <p:nvPr/>
            </p:nvSpPr>
            <p:spPr bwMode="auto">
              <a:xfrm>
                <a:off x="2010" y="169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4" name="Freeform 483"/>
              <p:cNvSpPr>
                <a:spLocks/>
              </p:cNvSpPr>
              <p:nvPr/>
            </p:nvSpPr>
            <p:spPr bwMode="auto">
              <a:xfrm>
                <a:off x="2445" y="23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5" name="Freeform 484"/>
              <p:cNvSpPr>
                <a:spLocks noEditPoints="1"/>
              </p:cNvSpPr>
              <p:nvPr/>
            </p:nvSpPr>
            <p:spPr bwMode="auto">
              <a:xfrm>
                <a:off x="2440" y="23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6" name="Freeform 485"/>
              <p:cNvSpPr>
                <a:spLocks/>
              </p:cNvSpPr>
              <p:nvPr/>
            </p:nvSpPr>
            <p:spPr bwMode="auto">
              <a:xfrm>
                <a:off x="2444" y="222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7" name="Freeform 486"/>
              <p:cNvSpPr>
                <a:spLocks noEditPoints="1"/>
              </p:cNvSpPr>
              <p:nvPr/>
            </p:nvSpPr>
            <p:spPr bwMode="auto">
              <a:xfrm>
                <a:off x="2439" y="2219"/>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8" name="Freeform 487"/>
              <p:cNvSpPr>
                <a:spLocks/>
              </p:cNvSpPr>
              <p:nvPr/>
            </p:nvSpPr>
            <p:spPr bwMode="auto">
              <a:xfrm>
                <a:off x="2310" y="219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9" name="Freeform 488"/>
              <p:cNvSpPr>
                <a:spLocks noEditPoints="1"/>
              </p:cNvSpPr>
              <p:nvPr/>
            </p:nvSpPr>
            <p:spPr bwMode="auto">
              <a:xfrm>
                <a:off x="2305" y="219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0" name="Freeform 489"/>
              <p:cNvSpPr>
                <a:spLocks/>
              </p:cNvSpPr>
              <p:nvPr/>
            </p:nvSpPr>
            <p:spPr bwMode="auto">
              <a:xfrm>
                <a:off x="2173" y="15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1" name="Freeform 490"/>
              <p:cNvSpPr>
                <a:spLocks noEditPoints="1"/>
              </p:cNvSpPr>
              <p:nvPr/>
            </p:nvSpPr>
            <p:spPr bwMode="auto">
              <a:xfrm>
                <a:off x="2168" y="15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2" name="Freeform 491"/>
              <p:cNvSpPr>
                <a:spLocks/>
              </p:cNvSpPr>
              <p:nvPr/>
            </p:nvSpPr>
            <p:spPr bwMode="auto">
              <a:xfrm>
                <a:off x="2292" y="216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3" name="Freeform 492"/>
              <p:cNvSpPr>
                <a:spLocks noEditPoints="1"/>
              </p:cNvSpPr>
              <p:nvPr/>
            </p:nvSpPr>
            <p:spPr bwMode="auto">
              <a:xfrm>
                <a:off x="2287" y="216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4" name="Freeform 493"/>
              <p:cNvSpPr>
                <a:spLocks/>
              </p:cNvSpPr>
              <p:nvPr/>
            </p:nvSpPr>
            <p:spPr bwMode="auto">
              <a:xfrm>
                <a:off x="2171" y="21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5" name="Freeform 494"/>
              <p:cNvSpPr>
                <a:spLocks noEditPoints="1"/>
              </p:cNvSpPr>
              <p:nvPr/>
            </p:nvSpPr>
            <p:spPr bwMode="auto">
              <a:xfrm>
                <a:off x="2166" y="20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6" name="Freeform 495"/>
              <p:cNvSpPr>
                <a:spLocks/>
              </p:cNvSpPr>
              <p:nvPr/>
            </p:nvSpPr>
            <p:spPr bwMode="auto">
              <a:xfrm>
                <a:off x="2331" y="250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7" name="Freeform 496"/>
              <p:cNvSpPr>
                <a:spLocks noEditPoints="1"/>
              </p:cNvSpPr>
              <p:nvPr/>
            </p:nvSpPr>
            <p:spPr bwMode="auto">
              <a:xfrm>
                <a:off x="2327" y="250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8" name="Freeform 497"/>
              <p:cNvSpPr>
                <a:spLocks/>
              </p:cNvSpPr>
              <p:nvPr/>
            </p:nvSpPr>
            <p:spPr bwMode="auto">
              <a:xfrm>
                <a:off x="3329" y="258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9" name="Freeform 498"/>
              <p:cNvSpPr>
                <a:spLocks noEditPoints="1"/>
              </p:cNvSpPr>
              <p:nvPr/>
            </p:nvSpPr>
            <p:spPr bwMode="auto">
              <a:xfrm>
                <a:off x="3324" y="25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0" name="Freeform 499"/>
              <p:cNvSpPr>
                <a:spLocks/>
              </p:cNvSpPr>
              <p:nvPr/>
            </p:nvSpPr>
            <p:spPr bwMode="auto">
              <a:xfrm>
                <a:off x="3170" y="281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1" name="Freeform 500"/>
              <p:cNvSpPr>
                <a:spLocks noEditPoints="1"/>
              </p:cNvSpPr>
              <p:nvPr/>
            </p:nvSpPr>
            <p:spPr bwMode="auto">
              <a:xfrm>
                <a:off x="3165" y="281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2" name="Freeform 501"/>
              <p:cNvSpPr>
                <a:spLocks/>
              </p:cNvSpPr>
              <p:nvPr/>
            </p:nvSpPr>
            <p:spPr bwMode="auto">
              <a:xfrm>
                <a:off x="2700" y="2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3" name="Freeform 502"/>
              <p:cNvSpPr>
                <a:spLocks noEditPoints="1"/>
              </p:cNvSpPr>
              <p:nvPr/>
            </p:nvSpPr>
            <p:spPr bwMode="auto">
              <a:xfrm>
                <a:off x="2695" y="209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4" name="Freeform 503"/>
              <p:cNvSpPr>
                <a:spLocks/>
              </p:cNvSpPr>
              <p:nvPr/>
            </p:nvSpPr>
            <p:spPr bwMode="auto">
              <a:xfrm>
                <a:off x="3297" y="290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5" name="Freeform 504"/>
              <p:cNvSpPr>
                <a:spLocks noEditPoints="1"/>
              </p:cNvSpPr>
              <p:nvPr/>
            </p:nvSpPr>
            <p:spPr bwMode="auto">
              <a:xfrm>
                <a:off x="3292" y="290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6" name="Freeform 505"/>
              <p:cNvSpPr>
                <a:spLocks/>
              </p:cNvSpPr>
              <p:nvPr/>
            </p:nvSpPr>
            <p:spPr bwMode="auto">
              <a:xfrm>
                <a:off x="2564" y="204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7" name="Freeform 506"/>
              <p:cNvSpPr>
                <a:spLocks noEditPoints="1"/>
              </p:cNvSpPr>
              <p:nvPr/>
            </p:nvSpPr>
            <p:spPr bwMode="auto">
              <a:xfrm>
                <a:off x="2559" y="204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8" name="Freeform 507"/>
              <p:cNvSpPr>
                <a:spLocks/>
              </p:cNvSpPr>
              <p:nvPr/>
            </p:nvSpPr>
            <p:spPr bwMode="auto">
              <a:xfrm>
                <a:off x="2803" y="21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9" name="Freeform 508"/>
              <p:cNvSpPr>
                <a:spLocks noEditPoints="1"/>
              </p:cNvSpPr>
              <p:nvPr/>
            </p:nvSpPr>
            <p:spPr bwMode="auto">
              <a:xfrm>
                <a:off x="2798" y="214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0" name="Freeform 509"/>
              <p:cNvSpPr>
                <a:spLocks/>
              </p:cNvSpPr>
              <p:nvPr/>
            </p:nvSpPr>
            <p:spPr bwMode="auto">
              <a:xfrm>
                <a:off x="2563" y="168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1" name="Freeform 510"/>
              <p:cNvSpPr>
                <a:spLocks noEditPoints="1"/>
              </p:cNvSpPr>
              <p:nvPr/>
            </p:nvSpPr>
            <p:spPr bwMode="auto">
              <a:xfrm>
                <a:off x="2558" y="168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2" name="Freeform 511"/>
              <p:cNvSpPr>
                <a:spLocks/>
              </p:cNvSpPr>
              <p:nvPr/>
            </p:nvSpPr>
            <p:spPr bwMode="auto">
              <a:xfrm>
                <a:off x="1354"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3" name="Freeform 512"/>
              <p:cNvSpPr>
                <a:spLocks noEditPoints="1"/>
              </p:cNvSpPr>
              <p:nvPr/>
            </p:nvSpPr>
            <p:spPr bwMode="auto">
              <a:xfrm>
                <a:off x="134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4" name="Freeform 513"/>
              <p:cNvSpPr>
                <a:spLocks/>
              </p:cNvSpPr>
              <p:nvPr/>
            </p:nvSpPr>
            <p:spPr bwMode="auto">
              <a:xfrm>
                <a:off x="1403" y="153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5" name="Freeform 514"/>
              <p:cNvSpPr>
                <a:spLocks noEditPoints="1"/>
              </p:cNvSpPr>
              <p:nvPr/>
            </p:nvSpPr>
            <p:spPr bwMode="auto">
              <a:xfrm>
                <a:off x="1398" y="15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6" name="Freeform 515"/>
              <p:cNvSpPr>
                <a:spLocks/>
              </p:cNvSpPr>
              <p:nvPr/>
            </p:nvSpPr>
            <p:spPr bwMode="auto">
              <a:xfrm>
                <a:off x="1270" y="116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7" name="Freeform 516"/>
              <p:cNvSpPr>
                <a:spLocks noEditPoints="1"/>
              </p:cNvSpPr>
              <p:nvPr/>
            </p:nvSpPr>
            <p:spPr bwMode="auto">
              <a:xfrm>
                <a:off x="1266" y="11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8" name="Freeform 517"/>
              <p:cNvSpPr>
                <a:spLocks/>
              </p:cNvSpPr>
              <p:nvPr/>
            </p:nvSpPr>
            <p:spPr bwMode="auto">
              <a:xfrm>
                <a:off x="1227" y="11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9" name="Freeform 518"/>
              <p:cNvSpPr>
                <a:spLocks noEditPoints="1"/>
              </p:cNvSpPr>
              <p:nvPr/>
            </p:nvSpPr>
            <p:spPr bwMode="auto">
              <a:xfrm>
                <a:off x="122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0" name="Freeform 519"/>
              <p:cNvSpPr>
                <a:spLocks/>
              </p:cNvSpPr>
              <p:nvPr/>
            </p:nvSpPr>
            <p:spPr bwMode="auto">
              <a:xfrm>
                <a:off x="1232" y="8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1" name="Freeform 520"/>
              <p:cNvSpPr>
                <a:spLocks noEditPoints="1"/>
              </p:cNvSpPr>
              <p:nvPr/>
            </p:nvSpPr>
            <p:spPr bwMode="auto">
              <a:xfrm>
                <a:off x="1227" y="85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2" name="Freeform 521"/>
              <p:cNvSpPr>
                <a:spLocks/>
              </p:cNvSpPr>
              <p:nvPr/>
            </p:nvSpPr>
            <p:spPr bwMode="auto">
              <a:xfrm>
                <a:off x="1332" y="12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3" name="Freeform 522"/>
              <p:cNvSpPr>
                <a:spLocks noEditPoints="1"/>
              </p:cNvSpPr>
              <p:nvPr/>
            </p:nvSpPr>
            <p:spPr bwMode="auto">
              <a:xfrm>
                <a:off x="1327" y="124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4" name="Freeform 523"/>
              <p:cNvSpPr>
                <a:spLocks/>
              </p:cNvSpPr>
              <p:nvPr/>
            </p:nvSpPr>
            <p:spPr bwMode="auto">
              <a:xfrm>
                <a:off x="1650" y="15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5" name="Freeform 524"/>
              <p:cNvSpPr>
                <a:spLocks noEditPoints="1"/>
              </p:cNvSpPr>
              <p:nvPr/>
            </p:nvSpPr>
            <p:spPr bwMode="auto">
              <a:xfrm>
                <a:off x="1645" y="15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6" name="Freeform 525"/>
              <p:cNvSpPr>
                <a:spLocks/>
              </p:cNvSpPr>
              <p:nvPr/>
            </p:nvSpPr>
            <p:spPr bwMode="auto">
              <a:xfrm>
                <a:off x="1405"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7" name="Freeform 526"/>
              <p:cNvSpPr>
                <a:spLocks noEditPoints="1"/>
              </p:cNvSpPr>
              <p:nvPr/>
            </p:nvSpPr>
            <p:spPr bwMode="auto">
              <a:xfrm>
                <a:off x="1400"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8" name="Freeform 527"/>
              <p:cNvSpPr>
                <a:spLocks/>
              </p:cNvSpPr>
              <p:nvPr/>
            </p:nvSpPr>
            <p:spPr bwMode="auto">
              <a:xfrm>
                <a:off x="1359" y="14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9" name="Freeform 528"/>
              <p:cNvSpPr>
                <a:spLocks noEditPoints="1"/>
              </p:cNvSpPr>
              <p:nvPr/>
            </p:nvSpPr>
            <p:spPr bwMode="auto">
              <a:xfrm>
                <a:off x="1354" y="14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0" name="Freeform 529"/>
              <p:cNvSpPr>
                <a:spLocks/>
              </p:cNvSpPr>
              <p:nvPr/>
            </p:nvSpPr>
            <p:spPr bwMode="auto">
              <a:xfrm>
                <a:off x="1773" y="17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1" name="Freeform 530"/>
              <p:cNvSpPr>
                <a:spLocks noEditPoints="1"/>
              </p:cNvSpPr>
              <p:nvPr/>
            </p:nvSpPr>
            <p:spPr bwMode="auto">
              <a:xfrm>
                <a:off x="1768" y="176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2" name="Freeform 531"/>
              <p:cNvSpPr>
                <a:spLocks/>
              </p:cNvSpPr>
              <p:nvPr/>
            </p:nvSpPr>
            <p:spPr bwMode="auto">
              <a:xfrm>
                <a:off x="1404" y="13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3" name="Freeform 532"/>
              <p:cNvSpPr>
                <a:spLocks noEditPoints="1"/>
              </p:cNvSpPr>
              <p:nvPr/>
            </p:nvSpPr>
            <p:spPr bwMode="auto">
              <a:xfrm>
                <a:off x="1399" y="134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4" name="Freeform 533"/>
              <p:cNvSpPr>
                <a:spLocks/>
              </p:cNvSpPr>
              <p:nvPr/>
            </p:nvSpPr>
            <p:spPr bwMode="auto">
              <a:xfrm>
                <a:off x="1763"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5" name="Freeform 534"/>
              <p:cNvSpPr>
                <a:spLocks noEditPoints="1"/>
              </p:cNvSpPr>
              <p:nvPr/>
            </p:nvSpPr>
            <p:spPr bwMode="auto">
              <a:xfrm>
                <a:off x="1758" y="16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6" name="Freeform 535"/>
              <p:cNvSpPr>
                <a:spLocks/>
              </p:cNvSpPr>
              <p:nvPr/>
            </p:nvSpPr>
            <p:spPr bwMode="auto">
              <a:xfrm>
                <a:off x="1930" y="192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7" name="Freeform 536"/>
              <p:cNvSpPr>
                <a:spLocks noEditPoints="1"/>
              </p:cNvSpPr>
              <p:nvPr/>
            </p:nvSpPr>
            <p:spPr bwMode="auto">
              <a:xfrm>
                <a:off x="1925" y="1922"/>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8" name="Freeform 537"/>
              <p:cNvSpPr>
                <a:spLocks/>
              </p:cNvSpPr>
              <p:nvPr/>
            </p:nvSpPr>
            <p:spPr bwMode="auto">
              <a:xfrm>
                <a:off x="1685" y="185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9" name="Freeform 538"/>
              <p:cNvSpPr>
                <a:spLocks noEditPoints="1"/>
              </p:cNvSpPr>
              <p:nvPr/>
            </p:nvSpPr>
            <p:spPr bwMode="auto">
              <a:xfrm>
                <a:off x="1680" y="1846"/>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0" name="Freeform 539"/>
              <p:cNvSpPr>
                <a:spLocks/>
              </p:cNvSpPr>
              <p:nvPr/>
            </p:nvSpPr>
            <p:spPr bwMode="auto">
              <a:xfrm>
                <a:off x="2031" y="163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1" name="Freeform 540"/>
              <p:cNvSpPr>
                <a:spLocks noEditPoints="1"/>
              </p:cNvSpPr>
              <p:nvPr/>
            </p:nvSpPr>
            <p:spPr bwMode="auto">
              <a:xfrm>
                <a:off x="2026" y="1626"/>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2" name="Freeform 541"/>
              <p:cNvSpPr>
                <a:spLocks/>
              </p:cNvSpPr>
              <p:nvPr/>
            </p:nvSpPr>
            <p:spPr bwMode="auto">
              <a:xfrm>
                <a:off x="1643" y="16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3" name="Freeform 542"/>
              <p:cNvSpPr>
                <a:spLocks noEditPoints="1"/>
              </p:cNvSpPr>
              <p:nvPr/>
            </p:nvSpPr>
            <p:spPr bwMode="auto">
              <a:xfrm>
                <a:off x="1638" y="16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4" name="Freeform 543"/>
              <p:cNvSpPr>
                <a:spLocks/>
              </p:cNvSpPr>
              <p:nvPr/>
            </p:nvSpPr>
            <p:spPr bwMode="auto">
              <a:xfrm>
                <a:off x="1407"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5" name="Freeform 544"/>
              <p:cNvSpPr>
                <a:spLocks noEditPoints="1"/>
              </p:cNvSpPr>
              <p:nvPr/>
            </p:nvSpPr>
            <p:spPr bwMode="auto">
              <a:xfrm>
                <a:off x="1402"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6" name="Freeform 545"/>
              <p:cNvSpPr>
                <a:spLocks/>
              </p:cNvSpPr>
              <p:nvPr/>
            </p:nvSpPr>
            <p:spPr bwMode="auto">
              <a:xfrm>
                <a:off x="3646" y="299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7" name="Freeform 546"/>
              <p:cNvSpPr>
                <a:spLocks noEditPoints="1"/>
              </p:cNvSpPr>
              <p:nvPr/>
            </p:nvSpPr>
            <p:spPr bwMode="auto">
              <a:xfrm>
                <a:off x="3642" y="298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8" name="Freeform 547"/>
              <p:cNvSpPr>
                <a:spLocks/>
              </p:cNvSpPr>
              <p:nvPr/>
            </p:nvSpPr>
            <p:spPr bwMode="auto">
              <a:xfrm>
                <a:off x="3759" y="318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9" name="Freeform 548"/>
              <p:cNvSpPr>
                <a:spLocks noEditPoints="1"/>
              </p:cNvSpPr>
              <p:nvPr/>
            </p:nvSpPr>
            <p:spPr bwMode="auto">
              <a:xfrm>
                <a:off x="3754" y="31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0" name="Freeform 549"/>
              <p:cNvSpPr>
                <a:spLocks/>
              </p:cNvSpPr>
              <p:nvPr/>
            </p:nvSpPr>
            <p:spPr bwMode="auto">
              <a:xfrm>
                <a:off x="1653"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1" name="Freeform 550"/>
              <p:cNvSpPr>
                <a:spLocks noEditPoints="1"/>
              </p:cNvSpPr>
              <p:nvPr/>
            </p:nvSpPr>
            <p:spPr bwMode="auto">
              <a:xfrm>
                <a:off x="1649" y="14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2" name="Freeform 551"/>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3" name="Freeform 552"/>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4" name="Freeform 553"/>
              <p:cNvSpPr>
                <a:spLocks/>
              </p:cNvSpPr>
              <p:nvPr/>
            </p:nvSpPr>
            <p:spPr bwMode="auto">
              <a:xfrm>
                <a:off x="1742" y="167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5" name="Freeform 554"/>
              <p:cNvSpPr>
                <a:spLocks noEditPoints="1"/>
              </p:cNvSpPr>
              <p:nvPr/>
            </p:nvSpPr>
            <p:spPr bwMode="auto">
              <a:xfrm>
                <a:off x="1737" y="16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6" name="Freeform 555"/>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7" name="Freeform 556"/>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8" name="Freeform 557"/>
              <p:cNvSpPr>
                <a:spLocks/>
              </p:cNvSpPr>
              <p:nvPr/>
            </p:nvSpPr>
            <p:spPr bwMode="auto">
              <a:xfrm>
                <a:off x="1865" y="14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9" name="Freeform 558"/>
              <p:cNvSpPr>
                <a:spLocks noEditPoints="1"/>
              </p:cNvSpPr>
              <p:nvPr/>
            </p:nvSpPr>
            <p:spPr bwMode="auto">
              <a:xfrm>
                <a:off x="1860" y="147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0" name="Freeform 559"/>
              <p:cNvSpPr>
                <a:spLocks/>
              </p:cNvSpPr>
              <p:nvPr/>
            </p:nvSpPr>
            <p:spPr bwMode="auto">
              <a:xfrm>
                <a:off x="1620" y="10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1" name="Freeform 560"/>
              <p:cNvSpPr>
                <a:spLocks noEditPoints="1"/>
              </p:cNvSpPr>
              <p:nvPr/>
            </p:nvSpPr>
            <p:spPr bwMode="auto">
              <a:xfrm>
                <a:off x="1616" y="108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2" name="Freeform 561"/>
              <p:cNvSpPr>
                <a:spLocks/>
              </p:cNvSpPr>
              <p:nvPr/>
            </p:nvSpPr>
            <p:spPr bwMode="auto">
              <a:xfrm>
                <a:off x="1746" y="13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3" name="Freeform 562"/>
              <p:cNvSpPr>
                <a:spLocks noEditPoints="1"/>
              </p:cNvSpPr>
              <p:nvPr/>
            </p:nvSpPr>
            <p:spPr bwMode="auto">
              <a:xfrm>
                <a:off x="1741" y="13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4" name="Freeform 563"/>
              <p:cNvSpPr>
                <a:spLocks/>
              </p:cNvSpPr>
              <p:nvPr/>
            </p:nvSpPr>
            <p:spPr bwMode="auto">
              <a:xfrm>
                <a:off x="1978" y="164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5" name="Freeform 564"/>
              <p:cNvSpPr>
                <a:spLocks noEditPoints="1"/>
              </p:cNvSpPr>
              <p:nvPr/>
            </p:nvSpPr>
            <p:spPr bwMode="auto">
              <a:xfrm>
                <a:off x="1973" y="1637"/>
                <a:ext cx="116"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6" name="Freeform 565"/>
              <p:cNvSpPr>
                <a:spLocks/>
              </p:cNvSpPr>
              <p:nvPr/>
            </p:nvSpPr>
            <p:spPr bwMode="auto">
              <a:xfrm>
                <a:off x="2254" y="208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7" name="Freeform 566"/>
              <p:cNvSpPr>
                <a:spLocks noEditPoints="1"/>
              </p:cNvSpPr>
              <p:nvPr/>
            </p:nvSpPr>
            <p:spPr bwMode="auto">
              <a:xfrm>
                <a:off x="2249" y="207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8" name="Freeform 567"/>
              <p:cNvSpPr>
                <a:spLocks/>
              </p:cNvSpPr>
              <p:nvPr/>
            </p:nvSpPr>
            <p:spPr bwMode="auto">
              <a:xfrm>
                <a:off x="1727" y="152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9" name="Freeform 568"/>
              <p:cNvSpPr>
                <a:spLocks noEditPoints="1"/>
              </p:cNvSpPr>
              <p:nvPr/>
            </p:nvSpPr>
            <p:spPr bwMode="auto">
              <a:xfrm>
                <a:off x="1722" y="15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0" name="Freeform 569"/>
              <p:cNvSpPr>
                <a:spLocks/>
              </p:cNvSpPr>
              <p:nvPr/>
            </p:nvSpPr>
            <p:spPr bwMode="auto">
              <a:xfrm>
                <a:off x="2373"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1" name="Freeform 570"/>
              <p:cNvSpPr>
                <a:spLocks noEditPoints="1"/>
              </p:cNvSpPr>
              <p:nvPr/>
            </p:nvSpPr>
            <p:spPr bwMode="auto">
              <a:xfrm>
                <a:off x="2368" y="175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2" name="Freeform 571"/>
              <p:cNvSpPr>
                <a:spLocks/>
              </p:cNvSpPr>
              <p:nvPr/>
            </p:nvSpPr>
            <p:spPr bwMode="auto">
              <a:xfrm>
                <a:off x="2706" y="212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3" name="Freeform 572"/>
              <p:cNvSpPr>
                <a:spLocks noEditPoints="1"/>
              </p:cNvSpPr>
              <p:nvPr/>
            </p:nvSpPr>
            <p:spPr bwMode="auto">
              <a:xfrm>
                <a:off x="2701" y="21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4" name="Freeform 573"/>
              <p:cNvSpPr>
                <a:spLocks/>
              </p:cNvSpPr>
              <p:nvPr/>
            </p:nvSpPr>
            <p:spPr bwMode="auto">
              <a:xfrm>
                <a:off x="2007" y="17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5" name="Freeform 574"/>
              <p:cNvSpPr>
                <a:spLocks noEditPoints="1"/>
              </p:cNvSpPr>
              <p:nvPr/>
            </p:nvSpPr>
            <p:spPr bwMode="auto">
              <a:xfrm>
                <a:off x="2003" y="1699"/>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6" name="Freeform 575"/>
              <p:cNvSpPr>
                <a:spLocks/>
              </p:cNvSpPr>
              <p:nvPr/>
            </p:nvSpPr>
            <p:spPr bwMode="auto">
              <a:xfrm>
                <a:off x="1758" y="138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7" name="Freeform 576"/>
              <p:cNvSpPr>
                <a:spLocks noEditPoints="1"/>
              </p:cNvSpPr>
              <p:nvPr/>
            </p:nvSpPr>
            <p:spPr bwMode="auto">
              <a:xfrm>
                <a:off x="1754" y="137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8" name="Freeform 577"/>
              <p:cNvSpPr>
                <a:spLocks/>
              </p:cNvSpPr>
              <p:nvPr/>
            </p:nvSpPr>
            <p:spPr bwMode="auto">
              <a:xfrm>
                <a:off x="2440" y="169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9" name="Freeform 578"/>
              <p:cNvSpPr>
                <a:spLocks noEditPoints="1"/>
              </p:cNvSpPr>
              <p:nvPr/>
            </p:nvSpPr>
            <p:spPr bwMode="auto">
              <a:xfrm>
                <a:off x="2435" y="169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0" name="Freeform 579"/>
              <p:cNvSpPr>
                <a:spLocks/>
              </p:cNvSpPr>
              <p:nvPr/>
            </p:nvSpPr>
            <p:spPr bwMode="auto">
              <a:xfrm>
                <a:off x="2131" y="16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1" name="Freeform 580"/>
              <p:cNvSpPr>
                <a:spLocks noEditPoints="1"/>
              </p:cNvSpPr>
              <p:nvPr/>
            </p:nvSpPr>
            <p:spPr bwMode="auto">
              <a:xfrm>
                <a:off x="2126" y="1596"/>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2" name="Freeform 581"/>
              <p:cNvSpPr>
                <a:spLocks/>
              </p:cNvSpPr>
              <p:nvPr/>
            </p:nvSpPr>
            <p:spPr bwMode="auto">
              <a:xfrm>
                <a:off x="1074"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3" name="Freeform 582"/>
              <p:cNvSpPr>
                <a:spLocks noEditPoints="1"/>
              </p:cNvSpPr>
              <p:nvPr/>
            </p:nvSpPr>
            <p:spPr bwMode="auto">
              <a:xfrm>
                <a:off x="1069" y="121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4" name="Freeform 583"/>
              <p:cNvSpPr>
                <a:spLocks/>
              </p:cNvSpPr>
              <p:nvPr/>
            </p:nvSpPr>
            <p:spPr bwMode="auto">
              <a:xfrm>
                <a:off x="1612"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5" name="Freeform 584"/>
              <p:cNvSpPr>
                <a:spLocks noEditPoints="1"/>
              </p:cNvSpPr>
              <p:nvPr/>
            </p:nvSpPr>
            <p:spPr bwMode="auto">
              <a:xfrm>
                <a:off x="1607"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6" name="Freeform 585"/>
              <p:cNvSpPr>
                <a:spLocks/>
              </p:cNvSpPr>
              <p:nvPr/>
            </p:nvSpPr>
            <p:spPr bwMode="auto">
              <a:xfrm>
                <a:off x="1804" y="11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7" name="Freeform 586"/>
              <p:cNvSpPr>
                <a:spLocks noEditPoints="1"/>
              </p:cNvSpPr>
              <p:nvPr/>
            </p:nvSpPr>
            <p:spPr bwMode="auto">
              <a:xfrm>
                <a:off x="1799" y="11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8" name="Freeform 587"/>
              <p:cNvSpPr>
                <a:spLocks/>
              </p:cNvSpPr>
              <p:nvPr/>
            </p:nvSpPr>
            <p:spPr bwMode="auto">
              <a:xfrm>
                <a:off x="2407" y="201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9" name="Freeform 588"/>
              <p:cNvSpPr>
                <a:spLocks noEditPoints="1"/>
              </p:cNvSpPr>
              <p:nvPr/>
            </p:nvSpPr>
            <p:spPr bwMode="auto">
              <a:xfrm>
                <a:off x="2402" y="2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0" name="Freeform 589"/>
              <p:cNvSpPr>
                <a:spLocks/>
              </p:cNvSpPr>
              <p:nvPr/>
            </p:nvSpPr>
            <p:spPr bwMode="auto">
              <a:xfrm>
                <a:off x="1694" y="14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1" name="Freeform 590"/>
              <p:cNvSpPr>
                <a:spLocks noEditPoints="1"/>
              </p:cNvSpPr>
              <p:nvPr/>
            </p:nvSpPr>
            <p:spPr bwMode="auto">
              <a:xfrm>
                <a:off x="1689" y="140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2" name="Freeform 591"/>
              <p:cNvSpPr>
                <a:spLocks/>
              </p:cNvSpPr>
              <p:nvPr/>
            </p:nvSpPr>
            <p:spPr bwMode="auto">
              <a:xfrm>
                <a:off x="1541" y="149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3" name="Freeform 592"/>
              <p:cNvSpPr>
                <a:spLocks noEditPoints="1"/>
              </p:cNvSpPr>
              <p:nvPr/>
            </p:nvSpPr>
            <p:spPr bwMode="auto">
              <a:xfrm>
                <a:off x="1537" y="14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4" name="Freeform 593"/>
              <p:cNvSpPr>
                <a:spLocks/>
              </p:cNvSpPr>
              <p:nvPr/>
            </p:nvSpPr>
            <p:spPr bwMode="auto">
              <a:xfrm>
                <a:off x="1506" y="143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5" name="Freeform 594"/>
              <p:cNvSpPr>
                <a:spLocks noEditPoints="1"/>
              </p:cNvSpPr>
              <p:nvPr/>
            </p:nvSpPr>
            <p:spPr bwMode="auto">
              <a:xfrm>
                <a:off x="1501" y="1429"/>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6" name="Freeform 595"/>
              <p:cNvSpPr>
                <a:spLocks/>
              </p:cNvSpPr>
              <p:nvPr/>
            </p:nvSpPr>
            <p:spPr bwMode="auto">
              <a:xfrm>
                <a:off x="1445" y="198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7" name="Freeform 596"/>
              <p:cNvSpPr>
                <a:spLocks noEditPoints="1"/>
              </p:cNvSpPr>
              <p:nvPr/>
            </p:nvSpPr>
            <p:spPr bwMode="auto">
              <a:xfrm>
                <a:off x="1440" y="1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8" name="Freeform 597"/>
              <p:cNvSpPr>
                <a:spLocks/>
              </p:cNvSpPr>
              <p:nvPr/>
            </p:nvSpPr>
            <p:spPr bwMode="auto">
              <a:xfrm>
                <a:off x="1565" y="134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9" name="Freeform 598"/>
              <p:cNvSpPr>
                <a:spLocks noEditPoints="1"/>
              </p:cNvSpPr>
              <p:nvPr/>
            </p:nvSpPr>
            <p:spPr bwMode="auto">
              <a:xfrm>
                <a:off x="1560" y="1344"/>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0" name="Freeform 599"/>
              <p:cNvSpPr>
                <a:spLocks/>
              </p:cNvSpPr>
              <p:nvPr/>
            </p:nvSpPr>
            <p:spPr bwMode="auto">
              <a:xfrm>
                <a:off x="1727" y="13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1" name="Freeform 600"/>
              <p:cNvSpPr>
                <a:spLocks noEditPoints="1"/>
              </p:cNvSpPr>
              <p:nvPr/>
            </p:nvSpPr>
            <p:spPr bwMode="auto">
              <a:xfrm>
                <a:off x="1722" y="137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2" name="Freeform 601"/>
              <p:cNvSpPr>
                <a:spLocks/>
              </p:cNvSpPr>
              <p:nvPr/>
            </p:nvSpPr>
            <p:spPr bwMode="auto">
              <a:xfrm>
                <a:off x="1792" y="140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3" name="Freeform 602"/>
              <p:cNvSpPr>
                <a:spLocks noEditPoints="1"/>
              </p:cNvSpPr>
              <p:nvPr/>
            </p:nvSpPr>
            <p:spPr bwMode="auto">
              <a:xfrm>
                <a:off x="1787" y="1399"/>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4" name="Freeform 603"/>
              <p:cNvSpPr>
                <a:spLocks/>
              </p:cNvSpPr>
              <p:nvPr/>
            </p:nvSpPr>
            <p:spPr bwMode="auto">
              <a:xfrm>
                <a:off x="1788" y="14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5" name="Freeform 604"/>
              <p:cNvSpPr>
                <a:spLocks noEditPoints="1"/>
              </p:cNvSpPr>
              <p:nvPr/>
            </p:nvSpPr>
            <p:spPr bwMode="auto">
              <a:xfrm>
                <a:off x="1783" y="14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6" name="Freeform 605"/>
              <p:cNvSpPr>
                <a:spLocks/>
              </p:cNvSpPr>
              <p:nvPr/>
            </p:nvSpPr>
            <p:spPr bwMode="auto">
              <a:xfrm>
                <a:off x="164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7" name="Freeform 606"/>
              <p:cNvSpPr>
                <a:spLocks noEditPoints="1"/>
              </p:cNvSpPr>
              <p:nvPr/>
            </p:nvSpPr>
            <p:spPr bwMode="auto">
              <a:xfrm>
                <a:off x="1641" y="136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8" name="Freeform 607"/>
              <p:cNvSpPr>
                <a:spLocks/>
              </p:cNvSpPr>
              <p:nvPr/>
            </p:nvSpPr>
            <p:spPr bwMode="auto">
              <a:xfrm>
                <a:off x="1316" y="9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5" name="Group 809"/>
            <p:cNvGrpSpPr>
              <a:grpSpLocks/>
            </p:cNvGrpSpPr>
            <p:nvPr/>
          </p:nvGrpSpPr>
          <p:grpSpPr bwMode="auto">
            <a:xfrm>
              <a:off x="1479550" y="635000"/>
              <a:ext cx="2562225" cy="2324100"/>
              <a:chOff x="932" y="400"/>
              <a:chExt cx="1614" cy="1464"/>
            </a:xfrm>
          </p:grpSpPr>
          <p:sp>
            <p:nvSpPr>
              <p:cNvPr id="529" name="Freeform 609"/>
              <p:cNvSpPr>
                <a:spLocks noEditPoints="1"/>
              </p:cNvSpPr>
              <p:nvPr/>
            </p:nvSpPr>
            <p:spPr bwMode="auto">
              <a:xfrm>
                <a:off x="1312" y="95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0" name="Freeform 610"/>
              <p:cNvSpPr>
                <a:spLocks/>
              </p:cNvSpPr>
              <p:nvPr/>
            </p:nvSpPr>
            <p:spPr bwMode="auto">
              <a:xfrm>
                <a:off x="1304" y="111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1" name="Freeform 611"/>
              <p:cNvSpPr>
                <a:spLocks noEditPoints="1"/>
              </p:cNvSpPr>
              <p:nvPr/>
            </p:nvSpPr>
            <p:spPr bwMode="auto">
              <a:xfrm>
                <a:off x="1299" y="111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2" name="Freeform 612"/>
              <p:cNvSpPr>
                <a:spLocks/>
              </p:cNvSpPr>
              <p:nvPr/>
            </p:nvSpPr>
            <p:spPr bwMode="auto">
              <a:xfrm>
                <a:off x="1009"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3" name="Freeform 613"/>
              <p:cNvSpPr>
                <a:spLocks noEditPoints="1"/>
              </p:cNvSpPr>
              <p:nvPr/>
            </p:nvSpPr>
            <p:spPr bwMode="auto">
              <a:xfrm>
                <a:off x="1004"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4" name="Freeform 614"/>
              <p:cNvSpPr>
                <a:spLocks/>
              </p:cNvSpPr>
              <p:nvPr/>
            </p:nvSpPr>
            <p:spPr bwMode="auto">
              <a:xfrm>
                <a:off x="1721" y="120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5" name="Freeform 615"/>
              <p:cNvSpPr>
                <a:spLocks noEditPoints="1"/>
              </p:cNvSpPr>
              <p:nvPr/>
            </p:nvSpPr>
            <p:spPr bwMode="auto">
              <a:xfrm>
                <a:off x="1716" y="12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6" name="Freeform 616"/>
              <p:cNvSpPr>
                <a:spLocks/>
              </p:cNvSpPr>
              <p:nvPr/>
            </p:nvSpPr>
            <p:spPr bwMode="auto">
              <a:xfrm>
                <a:off x="1545" y="11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7" name="Freeform 617"/>
              <p:cNvSpPr>
                <a:spLocks noEditPoints="1"/>
              </p:cNvSpPr>
              <p:nvPr/>
            </p:nvSpPr>
            <p:spPr bwMode="auto">
              <a:xfrm>
                <a:off x="1540" y="1190"/>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8" name="Freeform 618"/>
              <p:cNvSpPr>
                <a:spLocks/>
              </p:cNvSpPr>
              <p:nvPr/>
            </p:nvSpPr>
            <p:spPr bwMode="auto">
              <a:xfrm>
                <a:off x="1565" y="12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9" name="Freeform 619"/>
              <p:cNvSpPr>
                <a:spLocks noEditPoints="1"/>
              </p:cNvSpPr>
              <p:nvPr/>
            </p:nvSpPr>
            <p:spPr bwMode="auto">
              <a:xfrm>
                <a:off x="1560" y="12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0" name="Freeform 620"/>
              <p:cNvSpPr>
                <a:spLocks/>
              </p:cNvSpPr>
              <p:nvPr/>
            </p:nvSpPr>
            <p:spPr bwMode="auto">
              <a:xfrm>
                <a:off x="2434"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1" name="Freeform 621"/>
              <p:cNvSpPr>
                <a:spLocks noEditPoints="1"/>
              </p:cNvSpPr>
              <p:nvPr/>
            </p:nvSpPr>
            <p:spPr bwMode="auto">
              <a:xfrm>
                <a:off x="2430" y="1749"/>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2" name="Freeform 622"/>
              <p:cNvSpPr>
                <a:spLocks/>
              </p:cNvSpPr>
              <p:nvPr/>
            </p:nvSpPr>
            <p:spPr bwMode="auto">
              <a:xfrm>
                <a:off x="1933" y="145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3" name="Freeform 623"/>
              <p:cNvSpPr>
                <a:spLocks noEditPoints="1"/>
              </p:cNvSpPr>
              <p:nvPr/>
            </p:nvSpPr>
            <p:spPr bwMode="auto">
              <a:xfrm>
                <a:off x="1928" y="14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4" name="Freeform 624"/>
              <p:cNvSpPr>
                <a:spLocks/>
              </p:cNvSpPr>
              <p:nvPr/>
            </p:nvSpPr>
            <p:spPr bwMode="auto">
              <a:xfrm>
                <a:off x="1709" y="12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5" name="Freeform 625"/>
              <p:cNvSpPr>
                <a:spLocks noEditPoints="1"/>
              </p:cNvSpPr>
              <p:nvPr/>
            </p:nvSpPr>
            <p:spPr bwMode="auto">
              <a:xfrm>
                <a:off x="1704" y="1282"/>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6" name="Freeform 626"/>
              <p:cNvSpPr>
                <a:spLocks/>
              </p:cNvSpPr>
              <p:nvPr/>
            </p:nvSpPr>
            <p:spPr bwMode="auto">
              <a:xfrm>
                <a:off x="1650" y="132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7" name="Freeform 627"/>
              <p:cNvSpPr>
                <a:spLocks noEditPoints="1"/>
              </p:cNvSpPr>
              <p:nvPr/>
            </p:nvSpPr>
            <p:spPr bwMode="auto">
              <a:xfrm>
                <a:off x="1645" y="131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8" name="Freeform 628"/>
              <p:cNvSpPr>
                <a:spLocks/>
              </p:cNvSpPr>
              <p:nvPr/>
            </p:nvSpPr>
            <p:spPr bwMode="auto">
              <a:xfrm>
                <a:off x="1473" y="83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9" name="Freeform 629"/>
              <p:cNvSpPr>
                <a:spLocks noEditPoints="1"/>
              </p:cNvSpPr>
              <p:nvPr/>
            </p:nvSpPr>
            <p:spPr bwMode="auto">
              <a:xfrm>
                <a:off x="1468" y="8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0" name="Freeform 630"/>
              <p:cNvSpPr>
                <a:spLocks/>
              </p:cNvSpPr>
              <p:nvPr/>
            </p:nvSpPr>
            <p:spPr bwMode="auto">
              <a:xfrm>
                <a:off x="1536" y="11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1" name="Freeform 631"/>
              <p:cNvSpPr>
                <a:spLocks noEditPoints="1"/>
              </p:cNvSpPr>
              <p:nvPr/>
            </p:nvSpPr>
            <p:spPr bwMode="auto">
              <a:xfrm>
                <a:off x="1531" y="11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2" name="Freeform 632"/>
              <p:cNvSpPr>
                <a:spLocks/>
              </p:cNvSpPr>
              <p:nvPr/>
            </p:nvSpPr>
            <p:spPr bwMode="auto">
              <a:xfrm>
                <a:off x="1717" y="15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3" name="Freeform 633"/>
              <p:cNvSpPr>
                <a:spLocks noEditPoints="1"/>
              </p:cNvSpPr>
              <p:nvPr/>
            </p:nvSpPr>
            <p:spPr bwMode="auto">
              <a:xfrm>
                <a:off x="1712" y="15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4" name="Freeform 634"/>
              <p:cNvSpPr>
                <a:spLocks/>
              </p:cNvSpPr>
              <p:nvPr/>
            </p:nvSpPr>
            <p:spPr bwMode="auto">
              <a:xfrm>
                <a:off x="1545" y="131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5" name="Freeform 635"/>
              <p:cNvSpPr>
                <a:spLocks noEditPoints="1"/>
              </p:cNvSpPr>
              <p:nvPr/>
            </p:nvSpPr>
            <p:spPr bwMode="auto">
              <a:xfrm>
                <a:off x="1540" y="1314"/>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6" name="Freeform 636"/>
              <p:cNvSpPr>
                <a:spLocks/>
              </p:cNvSpPr>
              <p:nvPr/>
            </p:nvSpPr>
            <p:spPr bwMode="auto">
              <a:xfrm>
                <a:off x="1937" y="127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7" name="Freeform 637"/>
              <p:cNvSpPr>
                <a:spLocks noEditPoints="1"/>
              </p:cNvSpPr>
              <p:nvPr/>
            </p:nvSpPr>
            <p:spPr bwMode="auto">
              <a:xfrm>
                <a:off x="1933" y="12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8" name="Freeform 638"/>
              <p:cNvSpPr>
                <a:spLocks/>
              </p:cNvSpPr>
              <p:nvPr/>
            </p:nvSpPr>
            <p:spPr bwMode="auto">
              <a:xfrm>
                <a:off x="1251" y="85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9" name="Freeform 639"/>
              <p:cNvSpPr>
                <a:spLocks noEditPoints="1"/>
              </p:cNvSpPr>
              <p:nvPr/>
            </p:nvSpPr>
            <p:spPr bwMode="auto">
              <a:xfrm>
                <a:off x="1246" y="84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0" name="Freeform 640"/>
              <p:cNvSpPr>
                <a:spLocks/>
              </p:cNvSpPr>
              <p:nvPr/>
            </p:nvSpPr>
            <p:spPr bwMode="auto">
              <a:xfrm>
                <a:off x="1457"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1" name="Freeform 641"/>
              <p:cNvSpPr>
                <a:spLocks noEditPoints="1"/>
              </p:cNvSpPr>
              <p:nvPr/>
            </p:nvSpPr>
            <p:spPr bwMode="auto">
              <a:xfrm>
                <a:off x="1452"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2" name="Freeform 642"/>
              <p:cNvSpPr>
                <a:spLocks/>
              </p:cNvSpPr>
              <p:nvPr/>
            </p:nvSpPr>
            <p:spPr bwMode="auto">
              <a:xfrm>
                <a:off x="1410" y="12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3" name="Freeform 643"/>
              <p:cNvSpPr>
                <a:spLocks noEditPoints="1"/>
              </p:cNvSpPr>
              <p:nvPr/>
            </p:nvSpPr>
            <p:spPr bwMode="auto">
              <a:xfrm>
                <a:off x="1405" y="11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4" name="Freeform 644"/>
              <p:cNvSpPr>
                <a:spLocks/>
              </p:cNvSpPr>
              <p:nvPr/>
            </p:nvSpPr>
            <p:spPr bwMode="auto">
              <a:xfrm>
                <a:off x="1213" y="7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5" name="Freeform 645"/>
              <p:cNvSpPr>
                <a:spLocks noEditPoints="1"/>
              </p:cNvSpPr>
              <p:nvPr/>
            </p:nvSpPr>
            <p:spPr bwMode="auto">
              <a:xfrm>
                <a:off x="1209" y="75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6" name="Freeform 646"/>
              <p:cNvSpPr>
                <a:spLocks/>
              </p:cNvSpPr>
              <p:nvPr/>
            </p:nvSpPr>
            <p:spPr bwMode="auto">
              <a:xfrm>
                <a:off x="1214" y="133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7" name="Freeform 647"/>
              <p:cNvSpPr>
                <a:spLocks noEditPoints="1"/>
              </p:cNvSpPr>
              <p:nvPr/>
            </p:nvSpPr>
            <p:spPr bwMode="auto">
              <a:xfrm>
                <a:off x="1209" y="1335"/>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8" name="Freeform 648"/>
              <p:cNvSpPr>
                <a:spLocks/>
              </p:cNvSpPr>
              <p:nvPr/>
            </p:nvSpPr>
            <p:spPr bwMode="auto">
              <a:xfrm>
                <a:off x="1199" y="8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9" name="Freeform 649"/>
              <p:cNvSpPr>
                <a:spLocks noEditPoints="1"/>
              </p:cNvSpPr>
              <p:nvPr/>
            </p:nvSpPr>
            <p:spPr bwMode="auto">
              <a:xfrm>
                <a:off x="1194" y="79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0" name="Freeform 650"/>
              <p:cNvSpPr>
                <a:spLocks/>
              </p:cNvSpPr>
              <p:nvPr/>
            </p:nvSpPr>
            <p:spPr bwMode="auto">
              <a:xfrm>
                <a:off x="13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1" name="Freeform 651"/>
              <p:cNvSpPr>
                <a:spLocks noEditPoints="1"/>
              </p:cNvSpPr>
              <p:nvPr/>
            </p:nvSpPr>
            <p:spPr bwMode="auto">
              <a:xfrm>
                <a:off x="1304"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2" name="Freeform 652"/>
              <p:cNvSpPr>
                <a:spLocks/>
              </p:cNvSpPr>
              <p:nvPr/>
            </p:nvSpPr>
            <p:spPr bwMode="auto">
              <a:xfrm>
                <a:off x="1131" y="9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3" name="Freeform 653"/>
              <p:cNvSpPr>
                <a:spLocks noEditPoints="1"/>
              </p:cNvSpPr>
              <p:nvPr/>
            </p:nvSpPr>
            <p:spPr bwMode="auto">
              <a:xfrm>
                <a:off x="1126" y="9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4" name="Freeform 654"/>
              <p:cNvSpPr>
                <a:spLocks/>
              </p:cNvSpPr>
              <p:nvPr/>
            </p:nvSpPr>
            <p:spPr bwMode="auto">
              <a:xfrm>
                <a:off x="1532" y="14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5" name="Freeform 655"/>
              <p:cNvSpPr>
                <a:spLocks noEditPoints="1"/>
              </p:cNvSpPr>
              <p:nvPr/>
            </p:nvSpPr>
            <p:spPr bwMode="auto">
              <a:xfrm>
                <a:off x="1527" y="1396"/>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6" name="Freeform 656"/>
              <p:cNvSpPr>
                <a:spLocks/>
              </p:cNvSpPr>
              <p:nvPr/>
            </p:nvSpPr>
            <p:spPr bwMode="auto">
              <a:xfrm>
                <a:off x="1268" y="95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7" name="Freeform 657"/>
              <p:cNvSpPr>
                <a:spLocks noEditPoints="1"/>
              </p:cNvSpPr>
              <p:nvPr/>
            </p:nvSpPr>
            <p:spPr bwMode="auto">
              <a:xfrm>
                <a:off x="1264" y="94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8" name="Freeform 658"/>
              <p:cNvSpPr>
                <a:spLocks/>
              </p:cNvSpPr>
              <p:nvPr/>
            </p:nvSpPr>
            <p:spPr bwMode="auto">
              <a:xfrm>
                <a:off x="1084" y="7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9" name="Freeform 659"/>
              <p:cNvSpPr>
                <a:spLocks noEditPoints="1"/>
              </p:cNvSpPr>
              <p:nvPr/>
            </p:nvSpPr>
            <p:spPr bwMode="auto">
              <a:xfrm>
                <a:off x="1079" y="7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0" name="Freeform 660"/>
              <p:cNvSpPr>
                <a:spLocks/>
              </p:cNvSpPr>
              <p:nvPr/>
            </p:nvSpPr>
            <p:spPr bwMode="auto">
              <a:xfrm>
                <a:off x="1178" y="7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1" name="Freeform 661"/>
              <p:cNvSpPr>
                <a:spLocks noEditPoints="1"/>
              </p:cNvSpPr>
              <p:nvPr/>
            </p:nvSpPr>
            <p:spPr bwMode="auto">
              <a:xfrm>
                <a:off x="1173" y="7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2" name="Freeform 662"/>
              <p:cNvSpPr>
                <a:spLocks/>
              </p:cNvSpPr>
              <p:nvPr/>
            </p:nvSpPr>
            <p:spPr bwMode="auto">
              <a:xfrm>
                <a:off x="1152" y="8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3" name="Freeform 663"/>
              <p:cNvSpPr>
                <a:spLocks noEditPoints="1"/>
              </p:cNvSpPr>
              <p:nvPr/>
            </p:nvSpPr>
            <p:spPr bwMode="auto">
              <a:xfrm>
                <a:off x="1147" y="858"/>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4" name="Freeform 664"/>
              <p:cNvSpPr>
                <a:spLocks/>
              </p:cNvSpPr>
              <p:nvPr/>
            </p:nvSpPr>
            <p:spPr bwMode="auto">
              <a:xfrm>
                <a:off x="1189" y="10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5" name="Freeform 665"/>
              <p:cNvSpPr>
                <a:spLocks noEditPoints="1"/>
              </p:cNvSpPr>
              <p:nvPr/>
            </p:nvSpPr>
            <p:spPr bwMode="auto">
              <a:xfrm>
                <a:off x="1184" y="109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6" name="Freeform 666"/>
              <p:cNvSpPr>
                <a:spLocks/>
              </p:cNvSpPr>
              <p:nvPr/>
            </p:nvSpPr>
            <p:spPr bwMode="auto">
              <a:xfrm>
                <a:off x="1159" y="10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7" name="Freeform 667"/>
              <p:cNvSpPr>
                <a:spLocks noEditPoints="1"/>
              </p:cNvSpPr>
              <p:nvPr/>
            </p:nvSpPr>
            <p:spPr bwMode="auto">
              <a:xfrm>
                <a:off x="1154" y="10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8" name="Freeform 668"/>
              <p:cNvSpPr>
                <a:spLocks/>
              </p:cNvSpPr>
              <p:nvPr/>
            </p:nvSpPr>
            <p:spPr bwMode="auto">
              <a:xfrm>
                <a:off x="986"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9" name="Freeform 669"/>
              <p:cNvSpPr>
                <a:spLocks noEditPoints="1"/>
              </p:cNvSpPr>
              <p:nvPr/>
            </p:nvSpPr>
            <p:spPr bwMode="auto">
              <a:xfrm>
                <a:off x="981" y="5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0" name="Freeform 670"/>
              <p:cNvSpPr>
                <a:spLocks/>
              </p:cNvSpPr>
              <p:nvPr/>
            </p:nvSpPr>
            <p:spPr bwMode="auto">
              <a:xfrm>
                <a:off x="1018" y="4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1" name="Freeform 671"/>
              <p:cNvSpPr>
                <a:spLocks noEditPoints="1"/>
              </p:cNvSpPr>
              <p:nvPr/>
            </p:nvSpPr>
            <p:spPr bwMode="auto">
              <a:xfrm>
                <a:off x="1013" y="47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2" name="Freeform 672"/>
              <p:cNvSpPr>
                <a:spLocks/>
              </p:cNvSpPr>
              <p:nvPr/>
            </p:nvSpPr>
            <p:spPr bwMode="auto">
              <a:xfrm>
                <a:off x="937" y="40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3" name="Freeform 673"/>
              <p:cNvSpPr>
                <a:spLocks noEditPoints="1"/>
              </p:cNvSpPr>
              <p:nvPr/>
            </p:nvSpPr>
            <p:spPr bwMode="auto">
              <a:xfrm>
                <a:off x="932" y="400"/>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4" name="Freeform 674"/>
              <p:cNvSpPr>
                <a:spLocks/>
              </p:cNvSpPr>
              <p:nvPr/>
            </p:nvSpPr>
            <p:spPr bwMode="auto">
              <a:xfrm>
                <a:off x="1023" y="44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5" name="Freeform 675"/>
              <p:cNvSpPr>
                <a:spLocks noEditPoints="1"/>
              </p:cNvSpPr>
              <p:nvPr/>
            </p:nvSpPr>
            <p:spPr bwMode="auto">
              <a:xfrm>
                <a:off x="1018" y="438"/>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6" name="Freeform 676"/>
              <p:cNvSpPr>
                <a:spLocks/>
              </p:cNvSpPr>
              <p:nvPr/>
            </p:nvSpPr>
            <p:spPr bwMode="auto">
              <a:xfrm>
                <a:off x="1218" y="84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7" name="Freeform 677"/>
              <p:cNvSpPr>
                <a:spLocks noEditPoints="1"/>
              </p:cNvSpPr>
              <p:nvPr/>
            </p:nvSpPr>
            <p:spPr bwMode="auto">
              <a:xfrm>
                <a:off x="1213"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8" name="Freeform 678"/>
              <p:cNvSpPr>
                <a:spLocks/>
              </p:cNvSpPr>
              <p:nvPr/>
            </p:nvSpPr>
            <p:spPr bwMode="auto">
              <a:xfrm>
                <a:off x="1193"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9" name="Freeform 679"/>
              <p:cNvSpPr>
                <a:spLocks noEditPoints="1"/>
              </p:cNvSpPr>
              <p:nvPr/>
            </p:nvSpPr>
            <p:spPr bwMode="auto">
              <a:xfrm>
                <a:off x="1188" y="9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0" name="Freeform 680"/>
              <p:cNvSpPr>
                <a:spLocks/>
              </p:cNvSpPr>
              <p:nvPr/>
            </p:nvSpPr>
            <p:spPr bwMode="auto">
              <a:xfrm>
                <a:off x="1141" y="6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1" name="Freeform 681"/>
              <p:cNvSpPr>
                <a:spLocks noEditPoints="1"/>
              </p:cNvSpPr>
              <p:nvPr/>
            </p:nvSpPr>
            <p:spPr bwMode="auto">
              <a:xfrm>
                <a:off x="1136" y="66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2" name="Freeform 682"/>
              <p:cNvSpPr>
                <a:spLocks/>
              </p:cNvSpPr>
              <p:nvPr/>
            </p:nvSpPr>
            <p:spPr bwMode="auto">
              <a:xfrm>
                <a:off x="1599"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3" name="Freeform 683"/>
              <p:cNvSpPr>
                <a:spLocks noEditPoints="1"/>
              </p:cNvSpPr>
              <p:nvPr/>
            </p:nvSpPr>
            <p:spPr bwMode="auto">
              <a:xfrm>
                <a:off x="1594"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4" name="Freeform 684"/>
              <p:cNvSpPr>
                <a:spLocks/>
              </p:cNvSpPr>
              <p:nvPr/>
            </p:nvSpPr>
            <p:spPr bwMode="auto">
              <a:xfrm>
                <a:off x="1550" y="11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5" name="Freeform 685"/>
              <p:cNvSpPr>
                <a:spLocks noEditPoints="1"/>
              </p:cNvSpPr>
              <p:nvPr/>
            </p:nvSpPr>
            <p:spPr bwMode="auto">
              <a:xfrm>
                <a:off x="1546" y="11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6" name="Freeform 686"/>
              <p:cNvSpPr>
                <a:spLocks/>
              </p:cNvSpPr>
              <p:nvPr/>
            </p:nvSpPr>
            <p:spPr bwMode="auto">
              <a:xfrm>
                <a:off x="1305" y="11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7" name="Freeform 687"/>
              <p:cNvSpPr>
                <a:spLocks noEditPoints="1"/>
              </p:cNvSpPr>
              <p:nvPr/>
            </p:nvSpPr>
            <p:spPr bwMode="auto">
              <a:xfrm>
                <a:off x="1300" y="11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8" name="Freeform 688"/>
              <p:cNvSpPr>
                <a:spLocks/>
              </p:cNvSpPr>
              <p:nvPr/>
            </p:nvSpPr>
            <p:spPr bwMode="auto">
              <a:xfrm>
                <a:off x="1257" y="11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9" name="Freeform 689"/>
              <p:cNvSpPr>
                <a:spLocks noEditPoints="1"/>
              </p:cNvSpPr>
              <p:nvPr/>
            </p:nvSpPr>
            <p:spPr bwMode="auto">
              <a:xfrm>
                <a:off x="1252" y="11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0" name="Freeform 690"/>
              <p:cNvSpPr>
                <a:spLocks/>
              </p:cNvSpPr>
              <p:nvPr/>
            </p:nvSpPr>
            <p:spPr bwMode="auto">
              <a:xfrm>
                <a:off x="1219" y="11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1" name="Freeform 691"/>
              <p:cNvSpPr>
                <a:spLocks noEditPoints="1"/>
              </p:cNvSpPr>
              <p:nvPr/>
            </p:nvSpPr>
            <p:spPr bwMode="auto">
              <a:xfrm>
                <a:off x="1214" y="11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2" name="Freeform 692"/>
              <p:cNvSpPr>
                <a:spLocks/>
              </p:cNvSpPr>
              <p:nvPr/>
            </p:nvSpPr>
            <p:spPr bwMode="auto">
              <a:xfrm>
                <a:off x="1291" y="137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3" name="Freeform 693"/>
              <p:cNvSpPr>
                <a:spLocks noEditPoints="1"/>
              </p:cNvSpPr>
              <p:nvPr/>
            </p:nvSpPr>
            <p:spPr bwMode="auto">
              <a:xfrm>
                <a:off x="1286" y="1367"/>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4" name="Freeform 694"/>
              <p:cNvSpPr>
                <a:spLocks/>
              </p:cNvSpPr>
              <p:nvPr/>
            </p:nvSpPr>
            <p:spPr bwMode="auto">
              <a:xfrm>
                <a:off x="1416" y="12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5" name="Freeform 695"/>
              <p:cNvSpPr>
                <a:spLocks noEditPoints="1"/>
              </p:cNvSpPr>
              <p:nvPr/>
            </p:nvSpPr>
            <p:spPr bwMode="auto">
              <a:xfrm>
                <a:off x="1411" y="127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6" name="Freeform 696"/>
              <p:cNvSpPr>
                <a:spLocks/>
              </p:cNvSpPr>
              <p:nvPr/>
            </p:nvSpPr>
            <p:spPr bwMode="auto">
              <a:xfrm>
                <a:off x="1401"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7" name="Freeform 697"/>
              <p:cNvSpPr>
                <a:spLocks noEditPoints="1"/>
              </p:cNvSpPr>
              <p:nvPr/>
            </p:nvSpPr>
            <p:spPr bwMode="auto">
              <a:xfrm>
                <a:off x="1396" y="13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8" name="Freeform 698"/>
              <p:cNvSpPr>
                <a:spLocks/>
              </p:cNvSpPr>
              <p:nvPr/>
            </p:nvSpPr>
            <p:spPr bwMode="auto">
              <a:xfrm>
                <a:off x="1340"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9" name="Freeform 699"/>
              <p:cNvSpPr>
                <a:spLocks noEditPoints="1"/>
              </p:cNvSpPr>
              <p:nvPr/>
            </p:nvSpPr>
            <p:spPr bwMode="auto">
              <a:xfrm>
                <a:off x="1335"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0" name="Freeform 700"/>
              <p:cNvSpPr>
                <a:spLocks/>
              </p:cNvSpPr>
              <p:nvPr/>
            </p:nvSpPr>
            <p:spPr bwMode="auto">
              <a:xfrm>
                <a:off x="1409"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1" name="Freeform 701"/>
              <p:cNvSpPr>
                <a:spLocks noEditPoints="1"/>
              </p:cNvSpPr>
              <p:nvPr/>
            </p:nvSpPr>
            <p:spPr bwMode="auto">
              <a:xfrm>
                <a:off x="1404"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2" name="Freeform 702"/>
              <p:cNvSpPr>
                <a:spLocks/>
              </p:cNvSpPr>
              <p:nvPr/>
            </p:nvSpPr>
            <p:spPr bwMode="auto">
              <a:xfrm>
                <a:off x="1147"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3" name="Freeform 703"/>
              <p:cNvSpPr>
                <a:spLocks noEditPoints="1"/>
              </p:cNvSpPr>
              <p:nvPr/>
            </p:nvSpPr>
            <p:spPr bwMode="auto">
              <a:xfrm>
                <a:off x="1142" y="10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4" name="Freeform 704"/>
              <p:cNvSpPr>
                <a:spLocks/>
              </p:cNvSpPr>
              <p:nvPr/>
            </p:nvSpPr>
            <p:spPr bwMode="auto">
              <a:xfrm>
                <a:off x="1466" y="121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5" name="Freeform 705"/>
              <p:cNvSpPr>
                <a:spLocks noEditPoints="1"/>
              </p:cNvSpPr>
              <p:nvPr/>
            </p:nvSpPr>
            <p:spPr bwMode="auto">
              <a:xfrm>
                <a:off x="1461" y="12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6" name="Freeform 706"/>
              <p:cNvSpPr>
                <a:spLocks/>
              </p:cNvSpPr>
              <p:nvPr/>
            </p:nvSpPr>
            <p:spPr bwMode="auto">
              <a:xfrm>
                <a:off x="1283" y="9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7" name="Freeform 707"/>
              <p:cNvSpPr>
                <a:spLocks noEditPoints="1"/>
              </p:cNvSpPr>
              <p:nvPr/>
            </p:nvSpPr>
            <p:spPr bwMode="auto">
              <a:xfrm>
                <a:off x="1279" y="949"/>
                <a:ext cx="116"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8" name="Freeform 708"/>
              <p:cNvSpPr>
                <a:spLocks/>
              </p:cNvSpPr>
              <p:nvPr/>
            </p:nvSpPr>
            <p:spPr bwMode="auto">
              <a:xfrm>
                <a:off x="1311" y="10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9" name="Freeform 709"/>
              <p:cNvSpPr>
                <a:spLocks noEditPoints="1"/>
              </p:cNvSpPr>
              <p:nvPr/>
            </p:nvSpPr>
            <p:spPr bwMode="auto">
              <a:xfrm>
                <a:off x="1306" y="10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0" name="Freeform 710"/>
              <p:cNvSpPr>
                <a:spLocks/>
              </p:cNvSpPr>
              <p:nvPr/>
            </p:nvSpPr>
            <p:spPr bwMode="auto">
              <a:xfrm>
                <a:off x="1129" y="8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1" name="Freeform 711"/>
              <p:cNvSpPr>
                <a:spLocks noEditPoints="1"/>
              </p:cNvSpPr>
              <p:nvPr/>
            </p:nvSpPr>
            <p:spPr bwMode="auto">
              <a:xfrm>
                <a:off x="1124" y="8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2" name="Freeform 712"/>
              <p:cNvSpPr>
                <a:spLocks/>
              </p:cNvSpPr>
              <p:nvPr/>
            </p:nvSpPr>
            <p:spPr bwMode="auto">
              <a:xfrm>
                <a:off x="1165" y="74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3" name="Freeform 713"/>
              <p:cNvSpPr>
                <a:spLocks noEditPoints="1"/>
              </p:cNvSpPr>
              <p:nvPr/>
            </p:nvSpPr>
            <p:spPr bwMode="auto">
              <a:xfrm>
                <a:off x="1160" y="73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4" name="Freeform 714"/>
              <p:cNvSpPr>
                <a:spLocks/>
              </p:cNvSpPr>
              <p:nvPr/>
            </p:nvSpPr>
            <p:spPr bwMode="auto">
              <a:xfrm>
                <a:off x="1085" y="9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5" name="Freeform 715"/>
              <p:cNvSpPr>
                <a:spLocks noEditPoints="1"/>
              </p:cNvSpPr>
              <p:nvPr/>
            </p:nvSpPr>
            <p:spPr bwMode="auto">
              <a:xfrm>
                <a:off x="1080" y="899"/>
                <a:ext cx="118"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6" name="Freeform 716"/>
              <p:cNvSpPr>
                <a:spLocks/>
              </p:cNvSpPr>
              <p:nvPr/>
            </p:nvSpPr>
            <p:spPr bwMode="auto">
              <a:xfrm>
                <a:off x="1117"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7" name="Freeform 717"/>
              <p:cNvSpPr>
                <a:spLocks noEditPoints="1"/>
              </p:cNvSpPr>
              <p:nvPr/>
            </p:nvSpPr>
            <p:spPr bwMode="auto">
              <a:xfrm>
                <a:off x="1112"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8" name="Freeform 718"/>
              <p:cNvSpPr>
                <a:spLocks/>
              </p:cNvSpPr>
              <p:nvPr/>
            </p:nvSpPr>
            <p:spPr bwMode="auto">
              <a:xfrm>
                <a:off x="1231" y="13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9" name="Freeform 719"/>
              <p:cNvSpPr>
                <a:spLocks noEditPoints="1"/>
              </p:cNvSpPr>
              <p:nvPr/>
            </p:nvSpPr>
            <p:spPr bwMode="auto">
              <a:xfrm>
                <a:off x="1226" y="131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0" name="Freeform 720"/>
              <p:cNvSpPr>
                <a:spLocks/>
              </p:cNvSpPr>
              <p:nvPr/>
            </p:nvSpPr>
            <p:spPr bwMode="auto">
              <a:xfrm>
                <a:off x="1369"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1" name="Freeform 721"/>
              <p:cNvSpPr>
                <a:spLocks noEditPoints="1"/>
              </p:cNvSpPr>
              <p:nvPr/>
            </p:nvSpPr>
            <p:spPr bwMode="auto">
              <a:xfrm>
                <a:off x="1364"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2" name="Freeform 722"/>
              <p:cNvSpPr>
                <a:spLocks/>
              </p:cNvSpPr>
              <p:nvPr/>
            </p:nvSpPr>
            <p:spPr bwMode="auto">
              <a:xfrm>
                <a:off x="1033" y="6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3" name="Freeform 723"/>
              <p:cNvSpPr>
                <a:spLocks noEditPoints="1"/>
              </p:cNvSpPr>
              <p:nvPr/>
            </p:nvSpPr>
            <p:spPr bwMode="auto">
              <a:xfrm>
                <a:off x="1028" y="6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4" name="Freeform 724"/>
              <p:cNvSpPr>
                <a:spLocks/>
              </p:cNvSpPr>
              <p:nvPr/>
            </p:nvSpPr>
            <p:spPr bwMode="auto">
              <a:xfrm>
                <a:off x="937" y="50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5" name="Freeform 725"/>
              <p:cNvSpPr>
                <a:spLocks noEditPoints="1"/>
              </p:cNvSpPr>
              <p:nvPr/>
            </p:nvSpPr>
            <p:spPr bwMode="auto">
              <a:xfrm>
                <a:off x="932" y="5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6" name="Freeform 726"/>
              <p:cNvSpPr>
                <a:spLocks/>
              </p:cNvSpPr>
              <p:nvPr/>
            </p:nvSpPr>
            <p:spPr bwMode="auto">
              <a:xfrm>
                <a:off x="1210"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7" name="Freeform 727"/>
              <p:cNvSpPr>
                <a:spLocks noEditPoints="1"/>
              </p:cNvSpPr>
              <p:nvPr/>
            </p:nvSpPr>
            <p:spPr bwMode="auto">
              <a:xfrm>
                <a:off x="1205" y="7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8" name="Freeform 728"/>
              <p:cNvSpPr>
                <a:spLocks/>
              </p:cNvSpPr>
              <p:nvPr/>
            </p:nvSpPr>
            <p:spPr bwMode="auto">
              <a:xfrm>
                <a:off x="1236" y="10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9" name="Freeform 729"/>
              <p:cNvSpPr>
                <a:spLocks noEditPoints="1"/>
              </p:cNvSpPr>
              <p:nvPr/>
            </p:nvSpPr>
            <p:spPr bwMode="auto">
              <a:xfrm>
                <a:off x="1231" y="10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0" name="Freeform 730"/>
              <p:cNvSpPr>
                <a:spLocks/>
              </p:cNvSpPr>
              <p:nvPr/>
            </p:nvSpPr>
            <p:spPr bwMode="auto">
              <a:xfrm>
                <a:off x="1106" y="73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1" name="Freeform 731"/>
              <p:cNvSpPr>
                <a:spLocks noEditPoints="1"/>
              </p:cNvSpPr>
              <p:nvPr/>
            </p:nvSpPr>
            <p:spPr bwMode="auto">
              <a:xfrm>
                <a:off x="1102" y="726"/>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2" name="Freeform 732"/>
              <p:cNvSpPr>
                <a:spLocks/>
              </p:cNvSpPr>
              <p:nvPr/>
            </p:nvSpPr>
            <p:spPr bwMode="auto">
              <a:xfrm>
                <a:off x="1594"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3" name="Freeform 733"/>
              <p:cNvSpPr>
                <a:spLocks noEditPoints="1"/>
              </p:cNvSpPr>
              <p:nvPr/>
            </p:nvSpPr>
            <p:spPr bwMode="auto">
              <a:xfrm>
                <a:off x="1589" y="8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4" name="Freeform 734"/>
              <p:cNvSpPr>
                <a:spLocks/>
              </p:cNvSpPr>
              <p:nvPr/>
            </p:nvSpPr>
            <p:spPr bwMode="auto">
              <a:xfrm>
                <a:off x="1569" y="8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5" name="Freeform 735"/>
              <p:cNvSpPr>
                <a:spLocks noEditPoints="1"/>
              </p:cNvSpPr>
              <p:nvPr/>
            </p:nvSpPr>
            <p:spPr bwMode="auto">
              <a:xfrm>
                <a:off x="1564" y="89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6" name="Freeform 736"/>
              <p:cNvSpPr>
                <a:spLocks/>
              </p:cNvSpPr>
              <p:nvPr/>
            </p:nvSpPr>
            <p:spPr bwMode="auto">
              <a:xfrm>
                <a:off x="1543" y="8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7" name="Freeform 737"/>
              <p:cNvSpPr>
                <a:spLocks noEditPoints="1"/>
              </p:cNvSpPr>
              <p:nvPr/>
            </p:nvSpPr>
            <p:spPr bwMode="auto">
              <a:xfrm>
                <a:off x="1538" y="8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8" name="Freeform 738"/>
              <p:cNvSpPr>
                <a:spLocks/>
              </p:cNvSpPr>
              <p:nvPr/>
            </p:nvSpPr>
            <p:spPr bwMode="auto">
              <a:xfrm>
                <a:off x="1580" y="79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9" name="Freeform 739"/>
              <p:cNvSpPr>
                <a:spLocks noEditPoints="1"/>
              </p:cNvSpPr>
              <p:nvPr/>
            </p:nvSpPr>
            <p:spPr bwMode="auto">
              <a:xfrm>
                <a:off x="1575"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0" name="Freeform 740"/>
              <p:cNvSpPr>
                <a:spLocks/>
              </p:cNvSpPr>
              <p:nvPr/>
            </p:nvSpPr>
            <p:spPr bwMode="auto">
              <a:xfrm>
                <a:off x="1399" y="8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1" name="Freeform 741"/>
              <p:cNvSpPr>
                <a:spLocks noEditPoints="1"/>
              </p:cNvSpPr>
              <p:nvPr/>
            </p:nvSpPr>
            <p:spPr bwMode="auto">
              <a:xfrm>
                <a:off x="1394" y="7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2" name="Freeform 742"/>
              <p:cNvSpPr>
                <a:spLocks/>
              </p:cNvSpPr>
              <p:nvPr/>
            </p:nvSpPr>
            <p:spPr bwMode="auto">
              <a:xfrm>
                <a:off x="1431" y="78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3" name="Freeform 743"/>
              <p:cNvSpPr>
                <a:spLocks noEditPoints="1"/>
              </p:cNvSpPr>
              <p:nvPr/>
            </p:nvSpPr>
            <p:spPr bwMode="auto">
              <a:xfrm>
                <a:off x="142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4" name="Freeform 744"/>
              <p:cNvSpPr>
                <a:spLocks/>
              </p:cNvSpPr>
              <p:nvPr/>
            </p:nvSpPr>
            <p:spPr bwMode="auto">
              <a:xfrm>
                <a:off x="1403"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5" name="Freeform 745"/>
              <p:cNvSpPr>
                <a:spLocks noEditPoints="1"/>
              </p:cNvSpPr>
              <p:nvPr/>
            </p:nvSpPr>
            <p:spPr bwMode="auto">
              <a:xfrm>
                <a:off x="1398" y="791"/>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6" name="Freeform 746"/>
              <p:cNvSpPr>
                <a:spLocks/>
              </p:cNvSpPr>
              <p:nvPr/>
            </p:nvSpPr>
            <p:spPr bwMode="auto">
              <a:xfrm>
                <a:off x="1414" y="8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7" name="Freeform 747"/>
              <p:cNvSpPr>
                <a:spLocks noEditPoints="1"/>
              </p:cNvSpPr>
              <p:nvPr/>
            </p:nvSpPr>
            <p:spPr bwMode="auto">
              <a:xfrm>
                <a:off x="1410" y="8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8" name="Freeform 748"/>
              <p:cNvSpPr>
                <a:spLocks/>
              </p:cNvSpPr>
              <p:nvPr/>
            </p:nvSpPr>
            <p:spPr bwMode="auto">
              <a:xfrm>
                <a:off x="1568" y="9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9" name="Freeform 749"/>
              <p:cNvSpPr>
                <a:spLocks noEditPoints="1"/>
              </p:cNvSpPr>
              <p:nvPr/>
            </p:nvSpPr>
            <p:spPr bwMode="auto">
              <a:xfrm>
                <a:off x="1563" y="8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0" name="Freeform 750"/>
              <p:cNvSpPr>
                <a:spLocks/>
              </p:cNvSpPr>
              <p:nvPr/>
            </p:nvSpPr>
            <p:spPr bwMode="auto">
              <a:xfrm>
                <a:off x="1333" y="7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1" name="Freeform 751"/>
              <p:cNvSpPr>
                <a:spLocks noEditPoints="1"/>
              </p:cNvSpPr>
              <p:nvPr/>
            </p:nvSpPr>
            <p:spPr bwMode="auto">
              <a:xfrm>
                <a:off x="1328" y="78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2" name="Freeform 752"/>
              <p:cNvSpPr>
                <a:spLocks/>
              </p:cNvSpPr>
              <p:nvPr/>
            </p:nvSpPr>
            <p:spPr bwMode="auto">
              <a:xfrm>
                <a:off x="1538" y="101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3" name="Freeform 753"/>
              <p:cNvSpPr>
                <a:spLocks noEditPoints="1"/>
              </p:cNvSpPr>
              <p:nvPr/>
            </p:nvSpPr>
            <p:spPr bwMode="auto">
              <a:xfrm>
                <a:off x="1533" y="101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4" name="Freeform 754"/>
              <p:cNvSpPr>
                <a:spLocks/>
              </p:cNvSpPr>
              <p:nvPr/>
            </p:nvSpPr>
            <p:spPr bwMode="auto">
              <a:xfrm>
                <a:off x="1873" y="15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5" name="Freeform 755"/>
              <p:cNvSpPr>
                <a:spLocks noEditPoints="1"/>
              </p:cNvSpPr>
              <p:nvPr/>
            </p:nvSpPr>
            <p:spPr bwMode="auto">
              <a:xfrm>
                <a:off x="1868" y="1496"/>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6" name="Freeform 756"/>
              <p:cNvSpPr>
                <a:spLocks/>
              </p:cNvSpPr>
              <p:nvPr/>
            </p:nvSpPr>
            <p:spPr bwMode="auto">
              <a:xfrm>
                <a:off x="1807" y="13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7" name="Freeform 757"/>
              <p:cNvSpPr>
                <a:spLocks noEditPoints="1"/>
              </p:cNvSpPr>
              <p:nvPr/>
            </p:nvSpPr>
            <p:spPr bwMode="auto">
              <a:xfrm>
                <a:off x="1802" y="1390"/>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8" name="Freeform 758"/>
              <p:cNvSpPr>
                <a:spLocks/>
              </p:cNvSpPr>
              <p:nvPr/>
            </p:nvSpPr>
            <p:spPr bwMode="auto">
              <a:xfrm>
                <a:off x="1853" y="118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9" name="Freeform 759"/>
              <p:cNvSpPr>
                <a:spLocks noEditPoints="1"/>
              </p:cNvSpPr>
              <p:nvPr/>
            </p:nvSpPr>
            <p:spPr bwMode="auto">
              <a:xfrm>
                <a:off x="1848" y="11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0" name="Freeform 760"/>
              <p:cNvSpPr>
                <a:spLocks/>
              </p:cNvSpPr>
              <p:nvPr/>
            </p:nvSpPr>
            <p:spPr bwMode="auto">
              <a:xfrm>
                <a:off x="1799" y="1257"/>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1" name="Freeform 761"/>
              <p:cNvSpPr>
                <a:spLocks noEditPoints="1"/>
              </p:cNvSpPr>
              <p:nvPr/>
            </p:nvSpPr>
            <p:spPr bwMode="auto">
              <a:xfrm>
                <a:off x="1794" y="1252"/>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2" name="Freeform 762"/>
              <p:cNvSpPr>
                <a:spLocks/>
              </p:cNvSpPr>
              <p:nvPr/>
            </p:nvSpPr>
            <p:spPr bwMode="auto">
              <a:xfrm>
                <a:off x="1839" y="131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3" name="Freeform 763"/>
              <p:cNvSpPr>
                <a:spLocks noEditPoints="1"/>
              </p:cNvSpPr>
              <p:nvPr/>
            </p:nvSpPr>
            <p:spPr bwMode="auto">
              <a:xfrm>
                <a:off x="1835" y="130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4" name="Freeform 764"/>
              <p:cNvSpPr>
                <a:spLocks/>
              </p:cNvSpPr>
              <p:nvPr/>
            </p:nvSpPr>
            <p:spPr bwMode="auto">
              <a:xfrm>
                <a:off x="1878"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5" name="Freeform 765"/>
              <p:cNvSpPr>
                <a:spLocks noEditPoints="1"/>
              </p:cNvSpPr>
              <p:nvPr/>
            </p:nvSpPr>
            <p:spPr bwMode="auto">
              <a:xfrm>
                <a:off x="1873" y="12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6" name="Freeform 766"/>
              <p:cNvSpPr>
                <a:spLocks/>
              </p:cNvSpPr>
              <p:nvPr/>
            </p:nvSpPr>
            <p:spPr bwMode="auto">
              <a:xfrm>
                <a:off x="2000" y="14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7" name="Freeform 767"/>
              <p:cNvSpPr>
                <a:spLocks noEditPoints="1"/>
              </p:cNvSpPr>
              <p:nvPr/>
            </p:nvSpPr>
            <p:spPr bwMode="auto">
              <a:xfrm>
                <a:off x="1995" y="14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8" name="Freeform 768"/>
              <p:cNvSpPr>
                <a:spLocks/>
              </p:cNvSpPr>
              <p:nvPr/>
            </p:nvSpPr>
            <p:spPr bwMode="auto">
              <a:xfrm>
                <a:off x="1569"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9" name="Freeform 769"/>
              <p:cNvSpPr>
                <a:spLocks noEditPoints="1"/>
              </p:cNvSpPr>
              <p:nvPr/>
            </p:nvSpPr>
            <p:spPr bwMode="auto">
              <a:xfrm>
                <a:off x="1564" y="110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0" name="Freeform 770"/>
              <p:cNvSpPr>
                <a:spLocks/>
              </p:cNvSpPr>
              <p:nvPr/>
            </p:nvSpPr>
            <p:spPr bwMode="auto">
              <a:xfrm>
                <a:off x="1584" y="9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1" name="Freeform 771"/>
              <p:cNvSpPr>
                <a:spLocks noEditPoints="1"/>
              </p:cNvSpPr>
              <p:nvPr/>
            </p:nvSpPr>
            <p:spPr bwMode="auto">
              <a:xfrm>
                <a:off x="1579" y="955"/>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2" name="Freeform 772"/>
              <p:cNvSpPr>
                <a:spLocks/>
              </p:cNvSpPr>
              <p:nvPr/>
            </p:nvSpPr>
            <p:spPr bwMode="auto">
              <a:xfrm>
                <a:off x="1584" y="101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3" name="Freeform 773"/>
              <p:cNvSpPr>
                <a:spLocks noEditPoints="1"/>
              </p:cNvSpPr>
              <p:nvPr/>
            </p:nvSpPr>
            <p:spPr bwMode="auto">
              <a:xfrm>
                <a:off x="1579" y="101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4" name="Freeform 774"/>
              <p:cNvSpPr>
                <a:spLocks/>
              </p:cNvSpPr>
              <p:nvPr/>
            </p:nvSpPr>
            <p:spPr bwMode="auto">
              <a:xfrm>
                <a:off x="1539" y="100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5" name="Freeform 775"/>
              <p:cNvSpPr>
                <a:spLocks noEditPoints="1"/>
              </p:cNvSpPr>
              <p:nvPr/>
            </p:nvSpPr>
            <p:spPr bwMode="auto">
              <a:xfrm>
                <a:off x="1534" y="99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6" name="Freeform 776"/>
              <p:cNvSpPr>
                <a:spLocks/>
              </p:cNvSpPr>
              <p:nvPr/>
            </p:nvSpPr>
            <p:spPr bwMode="auto">
              <a:xfrm>
                <a:off x="1539"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7" name="Freeform 777"/>
              <p:cNvSpPr>
                <a:spLocks noEditPoints="1"/>
              </p:cNvSpPr>
              <p:nvPr/>
            </p:nvSpPr>
            <p:spPr bwMode="auto">
              <a:xfrm>
                <a:off x="1534" y="849"/>
                <a:ext cx="117" cy="116"/>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8" name="Freeform 778"/>
              <p:cNvSpPr>
                <a:spLocks/>
              </p:cNvSpPr>
              <p:nvPr/>
            </p:nvSpPr>
            <p:spPr bwMode="auto">
              <a:xfrm>
                <a:off x="1554" y="7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9" name="Freeform 779"/>
              <p:cNvSpPr>
                <a:spLocks noEditPoints="1"/>
              </p:cNvSpPr>
              <p:nvPr/>
            </p:nvSpPr>
            <p:spPr bwMode="auto">
              <a:xfrm>
                <a:off x="1549" y="75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0" name="Freeform 780"/>
              <p:cNvSpPr>
                <a:spLocks/>
              </p:cNvSpPr>
              <p:nvPr/>
            </p:nvSpPr>
            <p:spPr bwMode="auto">
              <a:xfrm>
                <a:off x="1517"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1" name="Freeform 781"/>
              <p:cNvSpPr>
                <a:spLocks noEditPoints="1"/>
              </p:cNvSpPr>
              <p:nvPr/>
            </p:nvSpPr>
            <p:spPr bwMode="auto">
              <a:xfrm>
                <a:off x="1512" y="803"/>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2" name="Freeform 782"/>
              <p:cNvSpPr>
                <a:spLocks/>
              </p:cNvSpPr>
              <p:nvPr/>
            </p:nvSpPr>
            <p:spPr bwMode="auto">
              <a:xfrm>
                <a:off x="1449" y="9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3" name="Freeform 783"/>
              <p:cNvSpPr>
                <a:spLocks noEditPoints="1"/>
              </p:cNvSpPr>
              <p:nvPr/>
            </p:nvSpPr>
            <p:spPr bwMode="auto">
              <a:xfrm>
                <a:off x="1444" y="90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4" name="Freeform 784"/>
              <p:cNvSpPr>
                <a:spLocks/>
              </p:cNvSpPr>
              <p:nvPr/>
            </p:nvSpPr>
            <p:spPr bwMode="auto">
              <a:xfrm>
                <a:off x="1509" y="78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5" name="Freeform 785"/>
              <p:cNvSpPr>
                <a:spLocks noEditPoints="1"/>
              </p:cNvSpPr>
              <p:nvPr/>
            </p:nvSpPr>
            <p:spPr bwMode="auto">
              <a:xfrm>
                <a:off x="1504"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6" name="Freeform 786"/>
              <p:cNvSpPr>
                <a:spLocks/>
              </p:cNvSpPr>
              <p:nvPr/>
            </p:nvSpPr>
            <p:spPr bwMode="auto">
              <a:xfrm>
                <a:off x="1502" y="7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7" name="Freeform 787"/>
              <p:cNvSpPr>
                <a:spLocks noEditPoints="1"/>
              </p:cNvSpPr>
              <p:nvPr/>
            </p:nvSpPr>
            <p:spPr bwMode="auto">
              <a:xfrm>
                <a:off x="1497" y="69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8" name="Freeform 788"/>
              <p:cNvSpPr>
                <a:spLocks/>
              </p:cNvSpPr>
              <p:nvPr/>
            </p:nvSpPr>
            <p:spPr bwMode="auto">
              <a:xfrm>
                <a:off x="1457" y="7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9" name="Freeform 789"/>
              <p:cNvSpPr>
                <a:spLocks noEditPoints="1"/>
              </p:cNvSpPr>
              <p:nvPr/>
            </p:nvSpPr>
            <p:spPr bwMode="auto">
              <a:xfrm>
                <a:off x="1452" y="7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0" name="Freeform 790"/>
              <p:cNvSpPr>
                <a:spLocks/>
              </p:cNvSpPr>
              <p:nvPr/>
            </p:nvSpPr>
            <p:spPr bwMode="auto">
              <a:xfrm>
                <a:off x="1449" y="6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1" name="Freeform 791"/>
              <p:cNvSpPr>
                <a:spLocks noEditPoints="1"/>
              </p:cNvSpPr>
              <p:nvPr/>
            </p:nvSpPr>
            <p:spPr bwMode="auto">
              <a:xfrm>
                <a:off x="1444" y="6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2" name="Freeform 792"/>
              <p:cNvSpPr>
                <a:spLocks/>
              </p:cNvSpPr>
              <p:nvPr/>
            </p:nvSpPr>
            <p:spPr bwMode="auto">
              <a:xfrm>
                <a:off x="1479" y="7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3" name="Freeform 793"/>
              <p:cNvSpPr>
                <a:spLocks noEditPoints="1"/>
              </p:cNvSpPr>
              <p:nvPr/>
            </p:nvSpPr>
            <p:spPr bwMode="auto">
              <a:xfrm>
                <a:off x="1474" y="753"/>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4" name="Freeform 794"/>
              <p:cNvSpPr>
                <a:spLocks/>
              </p:cNvSpPr>
              <p:nvPr/>
            </p:nvSpPr>
            <p:spPr bwMode="auto">
              <a:xfrm>
                <a:off x="1449" y="6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5" name="Freeform 795"/>
              <p:cNvSpPr>
                <a:spLocks noEditPoints="1"/>
              </p:cNvSpPr>
              <p:nvPr/>
            </p:nvSpPr>
            <p:spPr bwMode="auto">
              <a:xfrm>
                <a:off x="1444" y="64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6" name="Freeform 796"/>
              <p:cNvSpPr>
                <a:spLocks/>
              </p:cNvSpPr>
              <p:nvPr/>
            </p:nvSpPr>
            <p:spPr bwMode="auto">
              <a:xfrm>
                <a:off x="1576" y="70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7" name="Freeform 797"/>
              <p:cNvSpPr>
                <a:spLocks noEditPoints="1"/>
              </p:cNvSpPr>
              <p:nvPr/>
            </p:nvSpPr>
            <p:spPr bwMode="auto">
              <a:xfrm>
                <a:off x="1572" y="700"/>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8" name="Freeform 798"/>
              <p:cNvSpPr>
                <a:spLocks/>
              </p:cNvSpPr>
              <p:nvPr/>
            </p:nvSpPr>
            <p:spPr bwMode="auto">
              <a:xfrm>
                <a:off x="1497" y="9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9" name="Freeform 799"/>
              <p:cNvSpPr>
                <a:spLocks noEditPoints="1"/>
              </p:cNvSpPr>
              <p:nvPr/>
            </p:nvSpPr>
            <p:spPr bwMode="auto">
              <a:xfrm>
                <a:off x="1492"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0" name="Freeform 800"/>
              <p:cNvSpPr>
                <a:spLocks/>
              </p:cNvSpPr>
              <p:nvPr/>
            </p:nvSpPr>
            <p:spPr bwMode="auto">
              <a:xfrm>
                <a:off x="1409" y="86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1" name="Freeform 801"/>
              <p:cNvSpPr>
                <a:spLocks noEditPoints="1"/>
              </p:cNvSpPr>
              <p:nvPr/>
            </p:nvSpPr>
            <p:spPr bwMode="auto">
              <a:xfrm>
                <a:off x="1404" y="8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2" name="Freeform 802"/>
              <p:cNvSpPr>
                <a:spLocks/>
              </p:cNvSpPr>
              <p:nvPr/>
            </p:nvSpPr>
            <p:spPr bwMode="auto">
              <a:xfrm>
                <a:off x="1497" y="96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3" name="Freeform 803"/>
              <p:cNvSpPr>
                <a:spLocks noEditPoints="1"/>
              </p:cNvSpPr>
              <p:nvPr/>
            </p:nvSpPr>
            <p:spPr bwMode="auto">
              <a:xfrm>
                <a:off x="1492" y="95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4" name="Freeform 804"/>
              <p:cNvSpPr>
                <a:spLocks/>
              </p:cNvSpPr>
              <p:nvPr/>
            </p:nvSpPr>
            <p:spPr bwMode="auto">
              <a:xfrm>
                <a:off x="1526" y="97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5" name="Freeform 805"/>
              <p:cNvSpPr>
                <a:spLocks noEditPoints="1"/>
              </p:cNvSpPr>
              <p:nvPr/>
            </p:nvSpPr>
            <p:spPr bwMode="auto">
              <a:xfrm>
                <a:off x="1521" y="97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6" name="Freeform 806"/>
              <p:cNvSpPr>
                <a:spLocks/>
              </p:cNvSpPr>
              <p:nvPr/>
            </p:nvSpPr>
            <p:spPr bwMode="auto">
              <a:xfrm>
                <a:off x="1946" y="129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7" name="Freeform 807"/>
              <p:cNvSpPr>
                <a:spLocks noEditPoints="1"/>
              </p:cNvSpPr>
              <p:nvPr/>
            </p:nvSpPr>
            <p:spPr bwMode="auto">
              <a:xfrm>
                <a:off x="1941" y="129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8" name="Freeform 808"/>
              <p:cNvSpPr>
                <a:spLocks/>
              </p:cNvSpPr>
              <p:nvPr/>
            </p:nvSpPr>
            <p:spPr bwMode="auto">
              <a:xfrm>
                <a:off x="1969" y="12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6" name="Group 1010"/>
            <p:cNvGrpSpPr>
              <a:grpSpLocks/>
            </p:cNvGrpSpPr>
            <p:nvPr/>
          </p:nvGrpSpPr>
          <p:grpSpPr bwMode="auto">
            <a:xfrm>
              <a:off x="1903413" y="1077913"/>
              <a:ext cx="1401763" cy="1863725"/>
              <a:chOff x="1199" y="679"/>
              <a:chExt cx="883" cy="1174"/>
            </a:xfrm>
          </p:grpSpPr>
          <p:sp>
            <p:nvSpPr>
              <p:cNvPr id="329" name="Freeform 810"/>
              <p:cNvSpPr>
                <a:spLocks noEditPoints="1"/>
              </p:cNvSpPr>
              <p:nvPr/>
            </p:nvSpPr>
            <p:spPr bwMode="auto">
              <a:xfrm>
                <a:off x="1964" y="127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0" name="Freeform 811"/>
              <p:cNvSpPr>
                <a:spLocks/>
              </p:cNvSpPr>
              <p:nvPr/>
            </p:nvSpPr>
            <p:spPr bwMode="auto">
              <a:xfrm>
                <a:off x="1545" y="89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1" name="Freeform 812"/>
              <p:cNvSpPr>
                <a:spLocks noEditPoints="1"/>
              </p:cNvSpPr>
              <p:nvPr/>
            </p:nvSpPr>
            <p:spPr bwMode="auto">
              <a:xfrm>
                <a:off x="1540" y="8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2" name="Freeform 813"/>
              <p:cNvSpPr>
                <a:spLocks/>
              </p:cNvSpPr>
              <p:nvPr/>
            </p:nvSpPr>
            <p:spPr bwMode="auto">
              <a:xfrm>
                <a:off x="1702" y="11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3" name="Freeform 814"/>
              <p:cNvSpPr>
                <a:spLocks noEditPoints="1"/>
              </p:cNvSpPr>
              <p:nvPr/>
            </p:nvSpPr>
            <p:spPr bwMode="auto">
              <a:xfrm>
                <a:off x="1697" y="118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4" name="Freeform 815"/>
              <p:cNvSpPr>
                <a:spLocks/>
              </p:cNvSpPr>
              <p:nvPr/>
            </p:nvSpPr>
            <p:spPr bwMode="auto">
              <a:xfrm>
                <a:off x="1613" y="9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5" name="Freeform 816"/>
              <p:cNvSpPr>
                <a:spLocks noEditPoints="1"/>
              </p:cNvSpPr>
              <p:nvPr/>
            </p:nvSpPr>
            <p:spPr bwMode="auto">
              <a:xfrm>
                <a:off x="1608"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6" name="Freeform 817"/>
              <p:cNvSpPr>
                <a:spLocks/>
              </p:cNvSpPr>
              <p:nvPr/>
            </p:nvSpPr>
            <p:spPr bwMode="auto">
              <a:xfrm>
                <a:off x="1751" y="116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7" name="Freeform 818"/>
              <p:cNvSpPr>
                <a:spLocks noEditPoints="1"/>
              </p:cNvSpPr>
              <p:nvPr/>
            </p:nvSpPr>
            <p:spPr bwMode="auto">
              <a:xfrm>
                <a:off x="1746" y="1157"/>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8" name="Freeform 819"/>
              <p:cNvSpPr>
                <a:spLocks/>
              </p:cNvSpPr>
              <p:nvPr/>
            </p:nvSpPr>
            <p:spPr bwMode="auto">
              <a:xfrm>
                <a:off x="1742" y="11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9" name="Freeform 820"/>
              <p:cNvSpPr>
                <a:spLocks noEditPoints="1"/>
              </p:cNvSpPr>
              <p:nvPr/>
            </p:nvSpPr>
            <p:spPr bwMode="auto">
              <a:xfrm>
                <a:off x="1737" y="11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0" name="Freeform 821"/>
              <p:cNvSpPr>
                <a:spLocks/>
              </p:cNvSpPr>
              <p:nvPr/>
            </p:nvSpPr>
            <p:spPr bwMode="auto">
              <a:xfrm>
                <a:off x="1666" y="125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1" name="Freeform 822"/>
              <p:cNvSpPr>
                <a:spLocks noEditPoints="1"/>
              </p:cNvSpPr>
              <p:nvPr/>
            </p:nvSpPr>
            <p:spPr bwMode="auto">
              <a:xfrm>
                <a:off x="1661" y="1250"/>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2" name="Freeform 823"/>
              <p:cNvSpPr>
                <a:spLocks/>
              </p:cNvSpPr>
              <p:nvPr/>
            </p:nvSpPr>
            <p:spPr bwMode="auto">
              <a:xfrm>
                <a:off x="1758" y="13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3" name="Freeform 824"/>
              <p:cNvSpPr>
                <a:spLocks noEditPoints="1"/>
              </p:cNvSpPr>
              <p:nvPr/>
            </p:nvSpPr>
            <p:spPr bwMode="auto">
              <a:xfrm>
                <a:off x="1754" y="1311"/>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4" name="Freeform 825"/>
              <p:cNvSpPr>
                <a:spLocks/>
              </p:cNvSpPr>
              <p:nvPr/>
            </p:nvSpPr>
            <p:spPr bwMode="auto">
              <a:xfrm>
                <a:off x="1754" y="12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5" name="Freeform 826"/>
              <p:cNvSpPr>
                <a:spLocks noEditPoints="1"/>
              </p:cNvSpPr>
              <p:nvPr/>
            </p:nvSpPr>
            <p:spPr bwMode="auto">
              <a:xfrm>
                <a:off x="1749" y="12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6" name="Freeform 827"/>
              <p:cNvSpPr>
                <a:spLocks/>
              </p:cNvSpPr>
              <p:nvPr/>
            </p:nvSpPr>
            <p:spPr bwMode="auto">
              <a:xfrm>
                <a:off x="1754" y="12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7" name="Freeform 828"/>
              <p:cNvSpPr>
                <a:spLocks noEditPoints="1"/>
              </p:cNvSpPr>
              <p:nvPr/>
            </p:nvSpPr>
            <p:spPr bwMode="auto">
              <a:xfrm>
                <a:off x="1749" y="128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8" name="Freeform 829"/>
              <p:cNvSpPr>
                <a:spLocks/>
              </p:cNvSpPr>
              <p:nvPr/>
            </p:nvSpPr>
            <p:spPr bwMode="auto">
              <a:xfrm>
                <a:off x="1738" y="129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9" name="Freeform 830"/>
              <p:cNvSpPr>
                <a:spLocks noEditPoints="1"/>
              </p:cNvSpPr>
              <p:nvPr/>
            </p:nvSpPr>
            <p:spPr bwMode="auto">
              <a:xfrm>
                <a:off x="1733" y="129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0" name="Freeform 831"/>
              <p:cNvSpPr>
                <a:spLocks/>
              </p:cNvSpPr>
              <p:nvPr/>
            </p:nvSpPr>
            <p:spPr bwMode="auto">
              <a:xfrm>
                <a:off x="1742" y="131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1" name="Freeform 832"/>
              <p:cNvSpPr>
                <a:spLocks noEditPoints="1"/>
              </p:cNvSpPr>
              <p:nvPr/>
            </p:nvSpPr>
            <p:spPr bwMode="auto">
              <a:xfrm>
                <a:off x="1737" y="131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2" name="Freeform 833"/>
              <p:cNvSpPr>
                <a:spLocks/>
              </p:cNvSpPr>
              <p:nvPr/>
            </p:nvSpPr>
            <p:spPr bwMode="auto">
              <a:xfrm>
                <a:off x="1649" y="106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3" name="Freeform 834"/>
              <p:cNvSpPr>
                <a:spLocks noEditPoints="1"/>
              </p:cNvSpPr>
              <p:nvPr/>
            </p:nvSpPr>
            <p:spPr bwMode="auto">
              <a:xfrm>
                <a:off x="1644"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4" name="Freeform 835"/>
              <p:cNvSpPr>
                <a:spLocks/>
              </p:cNvSpPr>
              <p:nvPr/>
            </p:nvSpPr>
            <p:spPr bwMode="auto">
              <a:xfrm>
                <a:off x="1746" y="127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5" name="Freeform 836"/>
              <p:cNvSpPr>
                <a:spLocks noEditPoints="1"/>
              </p:cNvSpPr>
              <p:nvPr/>
            </p:nvSpPr>
            <p:spPr bwMode="auto">
              <a:xfrm>
                <a:off x="1741" y="127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6" name="Freeform 837"/>
              <p:cNvSpPr>
                <a:spLocks/>
              </p:cNvSpPr>
              <p:nvPr/>
            </p:nvSpPr>
            <p:spPr bwMode="auto">
              <a:xfrm>
                <a:off x="1752" y="1254"/>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7" name="Freeform 838"/>
              <p:cNvSpPr>
                <a:spLocks noEditPoints="1"/>
              </p:cNvSpPr>
              <p:nvPr/>
            </p:nvSpPr>
            <p:spPr bwMode="auto">
              <a:xfrm>
                <a:off x="1747" y="12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8" name="Freeform 839"/>
              <p:cNvSpPr>
                <a:spLocks/>
              </p:cNvSpPr>
              <p:nvPr/>
            </p:nvSpPr>
            <p:spPr bwMode="auto">
              <a:xfrm>
                <a:off x="1675" y="11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9" name="Freeform 840"/>
              <p:cNvSpPr>
                <a:spLocks noEditPoints="1"/>
              </p:cNvSpPr>
              <p:nvPr/>
            </p:nvSpPr>
            <p:spPr bwMode="auto">
              <a:xfrm>
                <a:off x="1670" y="113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0" name="Freeform 841"/>
              <p:cNvSpPr>
                <a:spLocks/>
              </p:cNvSpPr>
              <p:nvPr/>
            </p:nvSpPr>
            <p:spPr bwMode="auto">
              <a:xfrm>
                <a:off x="1609"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1" name="Freeform 842"/>
              <p:cNvSpPr>
                <a:spLocks noEditPoints="1"/>
              </p:cNvSpPr>
              <p:nvPr/>
            </p:nvSpPr>
            <p:spPr bwMode="auto">
              <a:xfrm>
                <a:off x="1604" y="9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2" name="Freeform 843"/>
              <p:cNvSpPr>
                <a:spLocks/>
              </p:cNvSpPr>
              <p:nvPr/>
            </p:nvSpPr>
            <p:spPr bwMode="auto">
              <a:xfrm>
                <a:off x="1715" y="123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3" name="Freeform 844"/>
              <p:cNvSpPr>
                <a:spLocks noEditPoints="1"/>
              </p:cNvSpPr>
              <p:nvPr/>
            </p:nvSpPr>
            <p:spPr bwMode="auto">
              <a:xfrm>
                <a:off x="1710" y="1228"/>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4" name="Freeform 845"/>
              <p:cNvSpPr>
                <a:spLocks/>
              </p:cNvSpPr>
              <p:nvPr/>
            </p:nvSpPr>
            <p:spPr bwMode="auto">
              <a:xfrm>
                <a:off x="1751" y="121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5" name="Freeform 846"/>
              <p:cNvSpPr>
                <a:spLocks noEditPoints="1"/>
              </p:cNvSpPr>
              <p:nvPr/>
            </p:nvSpPr>
            <p:spPr bwMode="auto">
              <a:xfrm>
                <a:off x="1746" y="12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6" name="Freeform 847"/>
              <p:cNvSpPr>
                <a:spLocks/>
              </p:cNvSpPr>
              <p:nvPr/>
            </p:nvSpPr>
            <p:spPr bwMode="auto">
              <a:xfrm>
                <a:off x="1489" y="10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7" name="Freeform 848"/>
              <p:cNvSpPr>
                <a:spLocks noEditPoints="1"/>
              </p:cNvSpPr>
              <p:nvPr/>
            </p:nvSpPr>
            <p:spPr bwMode="auto">
              <a:xfrm>
                <a:off x="1484" y="100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8" name="Freeform 849"/>
              <p:cNvSpPr>
                <a:spLocks/>
              </p:cNvSpPr>
              <p:nvPr/>
            </p:nvSpPr>
            <p:spPr bwMode="auto">
              <a:xfrm>
                <a:off x="1498" y="83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9" name="Freeform 850"/>
              <p:cNvSpPr>
                <a:spLocks noEditPoints="1"/>
              </p:cNvSpPr>
              <p:nvPr/>
            </p:nvSpPr>
            <p:spPr bwMode="auto">
              <a:xfrm>
                <a:off x="1493" y="82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0" name="Freeform 851"/>
              <p:cNvSpPr>
                <a:spLocks/>
              </p:cNvSpPr>
              <p:nvPr/>
            </p:nvSpPr>
            <p:spPr bwMode="auto">
              <a:xfrm>
                <a:off x="1729" y="107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1" name="Freeform 852"/>
              <p:cNvSpPr>
                <a:spLocks noEditPoints="1"/>
              </p:cNvSpPr>
              <p:nvPr/>
            </p:nvSpPr>
            <p:spPr bwMode="auto">
              <a:xfrm>
                <a:off x="1724" y="10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2" name="Freeform 853"/>
              <p:cNvSpPr>
                <a:spLocks/>
              </p:cNvSpPr>
              <p:nvPr/>
            </p:nvSpPr>
            <p:spPr bwMode="auto">
              <a:xfrm>
                <a:off x="1367"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3" name="Freeform 854"/>
              <p:cNvSpPr>
                <a:spLocks noEditPoints="1"/>
              </p:cNvSpPr>
              <p:nvPr/>
            </p:nvSpPr>
            <p:spPr bwMode="auto">
              <a:xfrm>
                <a:off x="1362" y="7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4" name="Freeform 855"/>
              <p:cNvSpPr>
                <a:spLocks/>
              </p:cNvSpPr>
              <p:nvPr/>
            </p:nvSpPr>
            <p:spPr bwMode="auto">
              <a:xfrm>
                <a:off x="1422" y="6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5" name="Freeform 856"/>
              <p:cNvSpPr>
                <a:spLocks noEditPoints="1"/>
              </p:cNvSpPr>
              <p:nvPr/>
            </p:nvSpPr>
            <p:spPr bwMode="auto">
              <a:xfrm>
                <a:off x="1417" y="6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6" name="Freeform 857"/>
              <p:cNvSpPr>
                <a:spLocks/>
              </p:cNvSpPr>
              <p:nvPr/>
            </p:nvSpPr>
            <p:spPr bwMode="auto">
              <a:xfrm>
                <a:off x="1445" y="85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7" name="Freeform 858"/>
              <p:cNvSpPr>
                <a:spLocks noEditPoints="1"/>
              </p:cNvSpPr>
              <p:nvPr/>
            </p:nvSpPr>
            <p:spPr bwMode="auto">
              <a:xfrm>
                <a:off x="1441" y="853"/>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8" name="Freeform 859"/>
              <p:cNvSpPr>
                <a:spLocks/>
              </p:cNvSpPr>
              <p:nvPr/>
            </p:nvSpPr>
            <p:spPr bwMode="auto">
              <a:xfrm>
                <a:off x="1572" y="99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9" name="Freeform 860"/>
              <p:cNvSpPr>
                <a:spLocks noEditPoints="1"/>
              </p:cNvSpPr>
              <p:nvPr/>
            </p:nvSpPr>
            <p:spPr bwMode="auto">
              <a:xfrm>
                <a:off x="1568" y="98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0" name="Freeform 861"/>
              <p:cNvSpPr>
                <a:spLocks/>
              </p:cNvSpPr>
              <p:nvPr/>
            </p:nvSpPr>
            <p:spPr bwMode="auto">
              <a:xfrm>
                <a:off x="1635" y="7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1" name="Freeform 862"/>
              <p:cNvSpPr>
                <a:spLocks noEditPoints="1"/>
              </p:cNvSpPr>
              <p:nvPr/>
            </p:nvSpPr>
            <p:spPr bwMode="auto">
              <a:xfrm>
                <a:off x="1630" y="7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2" name="Freeform 863"/>
              <p:cNvSpPr>
                <a:spLocks/>
              </p:cNvSpPr>
              <p:nvPr/>
            </p:nvSpPr>
            <p:spPr bwMode="auto">
              <a:xfrm>
                <a:off x="1667" y="1218"/>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3" name="Freeform 864"/>
              <p:cNvSpPr>
                <a:spLocks noEditPoints="1"/>
              </p:cNvSpPr>
              <p:nvPr/>
            </p:nvSpPr>
            <p:spPr bwMode="auto">
              <a:xfrm>
                <a:off x="1662" y="12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4" name="Freeform 865"/>
              <p:cNvSpPr>
                <a:spLocks/>
              </p:cNvSpPr>
              <p:nvPr/>
            </p:nvSpPr>
            <p:spPr bwMode="auto">
              <a:xfrm>
                <a:off x="1655" y="13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5" name="Freeform 866"/>
              <p:cNvSpPr>
                <a:spLocks noEditPoints="1"/>
              </p:cNvSpPr>
              <p:nvPr/>
            </p:nvSpPr>
            <p:spPr bwMode="auto">
              <a:xfrm>
                <a:off x="1650" y="136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6" name="Freeform 867"/>
              <p:cNvSpPr>
                <a:spLocks/>
              </p:cNvSpPr>
              <p:nvPr/>
            </p:nvSpPr>
            <p:spPr bwMode="auto">
              <a:xfrm>
                <a:off x="1664" y="134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7" name="Freeform 868"/>
              <p:cNvSpPr>
                <a:spLocks noEditPoints="1"/>
              </p:cNvSpPr>
              <p:nvPr/>
            </p:nvSpPr>
            <p:spPr bwMode="auto">
              <a:xfrm>
                <a:off x="1659" y="133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8" name="Freeform 869"/>
              <p:cNvSpPr>
                <a:spLocks/>
              </p:cNvSpPr>
              <p:nvPr/>
            </p:nvSpPr>
            <p:spPr bwMode="auto">
              <a:xfrm>
                <a:off x="1517" y="95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9" name="Freeform 870"/>
              <p:cNvSpPr>
                <a:spLocks noEditPoints="1"/>
              </p:cNvSpPr>
              <p:nvPr/>
            </p:nvSpPr>
            <p:spPr bwMode="auto">
              <a:xfrm>
                <a:off x="1512" y="94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0" name="Freeform 871"/>
              <p:cNvSpPr>
                <a:spLocks/>
              </p:cNvSpPr>
              <p:nvPr/>
            </p:nvSpPr>
            <p:spPr bwMode="auto">
              <a:xfrm>
                <a:off x="1499"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1" name="Freeform 872"/>
              <p:cNvSpPr>
                <a:spLocks noEditPoints="1"/>
              </p:cNvSpPr>
              <p:nvPr/>
            </p:nvSpPr>
            <p:spPr bwMode="auto">
              <a:xfrm>
                <a:off x="1494"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2" name="Freeform 873"/>
              <p:cNvSpPr>
                <a:spLocks/>
              </p:cNvSpPr>
              <p:nvPr/>
            </p:nvSpPr>
            <p:spPr bwMode="auto">
              <a:xfrm>
                <a:off x="1430" y="97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3" name="Freeform 874"/>
              <p:cNvSpPr>
                <a:spLocks noEditPoints="1"/>
              </p:cNvSpPr>
              <p:nvPr/>
            </p:nvSpPr>
            <p:spPr bwMode="auto">
              <a:xfrm>
                <a:off x="1424" y="968"/>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4" name="Freeform 875"/>
              <p:cNvSpPr>
                <a:spLocks/>
              </p:cNvSpPr>
              <p:nvPr/>
            </p:nvSpPr>
            <p:spPr bwMode="auto">
              <a:xfrm>
                <a:off x="1745" y="93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5" name="Freeform 876"/>
              <p:cNvSpPr>
                <a:spLocks noEditPoints="1"/>
              </p:cNvSpPr>
              <p:nvPr/>
            </p:nvSpPr>
            <p:spPr bwMode="auto">
              <a:xfrm>
                <a:off x="1740" y="92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6" name="Freeform 877"/>
              <p:cNvSpPr>
                <a:spLocks/>
              </p:cNvSpPr>
              <p:nvPr/>
            </p:nvSpPr>
            <p:spPr bwMode="auto">
              <a:xfrm>
                <a:off x="1514" y="9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7" name="Freeform 878"/>
              <p:cNvSpPr>
                <a:spLocks noEditPoints="1"/>
              </p:cNvSpPr>
              <p:nvPr/>
            </p:nvSpPr>
            <p:spPr bwMode="auto">
              <a:xfrm>
                <a:off x="1509" y="964"/>
                <a:ext cx="118"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8" name="Freeform 879"/>
              <p:cNvSpPr>
                <a:spLocks/>
              </p:cNvSpPr>
              <p:nvPr/>
            </p:nvSpPr>
            <p:spPr bwMode="auto">
              <a:xfrm>
                <a:off x="1470" y="79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9" name="Freeform 880"/>
              <p:cNvSpPr>
                <a:spLocks noEditPoints="1"/>
              </p:cNvSpPr>
              <p:nvPr/>
            </p:nvSpPr>
            <p:spPr bwMode="auto">
              <a:xfrm>
                <a:off x="1465"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0" name="Freeform 881"/>
              <p:cNvSpPr>
                <a:spLocks/>
              </p:cNvSpPr>
              <p:nvPr/>
            </p:nvSpPr>
            <p:spPr bwMode="auto">
              <a:xfrm>
                <a:off x="1416" y="91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1" name="Freeform 882"/>
              <p:cNvSpPr>
                <a:spLocks noEditPoints="1"/>
              </p:cNvSpPr>
              <p:nvPr/>
            </p:nvSpPr>
            <p:spPr bwMode="auto">
              <a:xfrm>
                <a:off x="1411" y="90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2" name="Freeform 883"/>
              <p:cNvSpPr>
                <a:spLocks/>
              </p:cNvSpPr>
              <p:nvPr/>
            </p:nvSpPr>
            <p:spPr bwMode="auto">
              <a:xfrm>
                <a:off x="1414"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3" name="Freeform 884"/>
              <p:cNvSpPr>
                <a:spLocks noEditPoints="1"/>
              </p:cNvSpPr>
              <p:nvPr/>
            </p:nvSpPr>
            <p:spPr bwMode="auto">
              <a:xfrm>
                <a:off x="1409"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4" name="Freeform 885"/>
              <p:cNvSpPr>
                <a:spLocks/>
              </p:cNvSpPr>
              <p:nvPr/>
            </p:nvSpPr>
            <p:spPr bwMode="auto">
              <a:xfrm>
                <a:off x="1401" y="9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5" name="Freeform 886"/>
              <p:cNvSpPr>
                <a:spLocks noEditPoints="1"/>
              </p:cNvSpPr>
              <p:nvPr/>
            </p:nvSpPr>
            <p:spPr bwMode="auto">
              <a:xfrm>
                <a:off x="1396" y="897"/>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6" name="Freeform 887"/>
              <p:cNvSpPr>
                <a:spLocks/>
              </p:cNvSpPr>
              <p:nvPr/>
            </p:nvSpPr>
            <p:spPr bwMode="auto">
              <a:xfrm>
                <a:off x="1385" y="87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7" name="Freeform 888"/>
              <p:cNvSpPr>
                <a:spLocks noEditPoints="1"/>
              </p:cNvSpPr>
              <p:nvPr/>
            </p:nvSpPr>
            <p:spPr bwMode="auto">
              <a:xfrm>
                <a:off x="1380" y="870"/>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8" name="Freeform 889"/>
              <p:cNvSpPr>
                <a:spLocks/>
              </p:cNvSpPr>
              <p:nvPr/>
            </p:nvSpPr>
            <p:spPr bwMode="auto">
              <a:xfrm>
                <a:off x="1383" y="90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9" name="Freeform 890"/>
              <p:cNvSpPr>
                <a:spLocks noEditPoints="1"/>
              </p:cNvSpPr>
              <p:nvPr/>
            </p:nvSpPr>
            <p:spPr bwMode="auto">
              <a:xfrm>
                <a:off x="1378" y="90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0" name="Freeform 891"/>
              <p:cNvSpPr>
                <a:spLocks/>
              </p:cNvSpPr>
              <p:nvPr/>
            </p:nvSpPr>
            <p:spPr bwMode="auto">
              <a:xfrm>
                <a:off x="1431" y="6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1" name="Freeform 892"/>
              <p:cNvSpPr>
                <a:spLocks noEditPoints="1"/>
              </p:cNvSpPr>
              <p:nvPr/>
            </p:nvSpPr>
            <p:spPr bwMode="auto">
              <a:xfrm>
                <a:off x="1426" y="6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2" name="Freeform 893"/>
              <p:cNvSpPr>
                <a:spLocks/>
              </p:cNvSpPr>
              <p:nvPr/>
            </p:nvSpPr>
            <p:spPr bwMode="auto">
              <a:xfrm>
                <a:off x="1433" y="9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3" name="Freeform 894"/>
              <p:cNvSpPr>
                <a:spLocks noEditPoints="1"/>
              </p:cNvSpPr>
              <p:nvPr/>
            </p:nvSpPr>
            <p:spPr bwMode="auto">
              <a:xfrm>
                <a:off x="1428" y="9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4" name="Freeform 895"/>
              <p:cNvSpPr>
                <a:spLocks/>
              </p:cNvSpPr>
              <p:nvPr/>
            </p:nvSpPr>
            <p:spPr bwMode="auto">
              <a:xfrm>
                <a:off x="1381" y="7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5" name="Freeform 896"/>
              <p:cNvSpPr>
                <a:spLocks noEditPoints="1"/>
              </p:cNvSpPr>
              <p:nvPr/>
            </p:nvSpPr>
            <p:spPr bwMode="auto">
              <a:xfrm>
                <a:off x="1376" y="75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6" name="Freeform 897"/>
              <p:cNvSpPr>
                <a:spLocks/>
              </p:cNvSpPr>
              <p:nvPr/>
            </p:nvSpPr>
            <p:spPr bwMode="auto">
              <a:xfrm>
                <a:off x="1354" y="92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7" name="Freeform 898"/>
              <p:cNvSpPr>
                <a:spLocks noEditPoints="1"/>
              </p:cNvSpPr>
              <p:nvPr/>
            </p:nvSpPr>
            <p:spPr bwMode="auto">
              <a:xfrm>
                <a:off x="1349" y="91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8" name="Freeform 899"/>
              <p:cNvSpPr>
                <a:spLocks/>
              </p:cNvSpPr>
              <p:nvPr/>
            </p:nvSpPr>
            <p:spPr bwMode="auto">
              <a:xfrm>
                <a:off x="1599" y="119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9" name="Freeform 900"/>
              <p:cNvSpPr>
                <a:spLocks noEditPoints="1"/>
              </p:cNvSpPr>
              <p:nvPr/>
            </p:nvSpPr>
            <p:spPr bwMode="auto">
              <a:xfrm>
                <a:off x="1594" y="11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0" name="Freeform 901"/>
              <p:cNvSpPr>
                <a:spLocks/>
              </p:cNvSpPr>
              <p:nvPr/>
            </p:nvSpPr>
            <p:spPr bwMode="auto">
              <a:xfrm>
                <a:off x="1736" y="12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1" name="Freeform 902"/>
              <p:cNvSpPr>
                <a:spLocks noEditPoints="1"/>
              </p:cNvSpPr>
              <p:nvPr/>
            </p:nvSpPr>
            <p:spPr bwMode="auto">
              <a:xfrm>
                <a:off x="1732" y="12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2" name="Freeform 903"/>
              <p:cNvSpPr>
                <a:spLocks/>
              </p:cNvSpPr>
              <p:nvPr/>
            </p:nvSpPr>
            <p:spPr bwMode="auto">
              <a:xfrm>
                <a:off x="1697" y="12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3" name="Freeform 904"/>
              <p:cNvSpPr>
                <a:spLocks noEditPoints="1"/>
              </p:cNvSpPr>
              <p:nvPr/>
            </p:nvSpPr>
            <p:spPr bwMode="auto">
              <a:xfrm>
                <a:off x="1692" y="1265"/>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4" name="Freeform 905"/>
              <p:cNvSpPr>
                <a:spLocks/>
              </p:cNvSpPr>
              <p:nvPr/>
            </p:nvSpPr>
            <p:spPr bwMode="auto">
              <a:xfrm>
                <a:off x="1535" y="110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5" name="Freeform 906"/>
              <p:cNvSpPr>
                <a:spLocks noEditPoints="1"/>
              </p:cNvSpPr>
              <p:nvPr/>
            </p:nvSpPr>
            <p:spPr bwMode="auto">
              <a:xfrm>
                <a:off x="1530" y="109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6" name="Freeform 907"/>
              <p:cNvSpPr>
                <a:spLocks/>
              </p:cNvSpPr>
              <p:nvPr/>
            </p:nvSpPr>
            <p:spPr bwMode="auto">
              <a:xfrm>
                <a:off x="1606" y="93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7" name="Freeform 908"/>
              <p:cNvSpPr>
                <a:spLocks noEditPoints="1"/>
              </p:cNvSpPr>
              <p:nvPr/>
            </p:nvSpPr>
            <p:spPr bwMode="auto">
              <a:xfrm>
                <a:off x="1601" y="9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8" name="Freeform 909"/>
              <p:cNvSpPr>
                <a:spLocks/>
              </p:cNvSpPr>
              <p:nvPr/>
            </p:nvSpPr>
            <p:spPr bwMode="auto">
              <a:xfrm>
                <a:off x="1478" y="1162"/>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9" name="Freeform 910"/>
              <p:cNvSpPr>
                <a:spLocks noEditPoints="1"/>
              </p:cNvSpPr>
              <p:nvPr/>
            </p:nvSpPr>
            <p:spPr bwMode="auto">
              <a:xfrm>
                <a:off x="1474" y="1157"/>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0" name="Freeform 911"/>
              <p:cNvSpPr>
                <a:spLocks/>
              </p:cNvSpPr>
              <p:nvPr/>
            </p:nvSpPr>
            <p:spPr bwMode="auto">
              <a:xfrm>
                <a:off x="1893" y="102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1" name="Freeform 912"/>
              <p:cNvSpPr>
                <a:spLocks noEditPoints="1"/>
              </p:cNvSpPr>
              <p:nvPr/>
            </p:nvSpPr>
            <p:spPr bwMode="auto">
              <a:xfrm>
                <a:off x="1888" y="1017"/>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2" name="Freeform 913"/>
              <p:cNvSpPr>
                <a:spLocks/>
              </p:cNvSpPr>
              <p:nvPr/>
            </p:nvSpPr>
            <p:spPr bwMode="auto">
              <a:xfrm>
                <a:off x="1475" y="8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3" name="Freeform 914"/>
              <p:cNvSpPr>
                <a:spLocks noEditPoints="1"/>
              </p:cNvSpPr>
              <p:nvPr/>
            </p:nvSpPr>
            <p:spPr bwMode="auto">
              <a:xfrm>
                <a:off x="1470" y="83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4" name="Freeform 915"/>
              <p:cNvSpPr>
                <a:spLocks/>
              </p:cNvSpPr>
              <p:nvPr/>
            </p:nvSpPr>
            <p:spPr bwMode="auto">
              <a:xfrm>
                <a:off x="1453" y="84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5" name="Freeform 916"/>
              <p:cNvSpPr>
                <a:spLocks noEditPoints="1"/>
              </p:cNvSpPr>
              <p:nvPr/>
            </p:nvSpPr>
            <p:spPr bwMode="auto">
              <a:xfrm>
                <a:off x="1448" y="8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6" name="Freeform 917"/>
              <p:cNvSpPr>
                <a:spLocks/>
              </p:cNvSpPr>
              <p:nvPr/>
            </p:nvSpPr>
            <p:spPr bwMode="auto">
              <a:xfrm>
                <a:off x="1476" y="7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7" name="Freeform 918"/>
              <p:cNvSpPr>
                <a:spLocks noEditPoints="1"/>
              </p:cNvSpPr>
              <p:nvPr/>
            </p:nvSpPr>
            <p:spPr bwMode="auto">
              <a:xfrm>
                <a:off x="1471" y="7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8" name="Freeform 919"/>
              <p:cNvSpPr>
                <a:spLocks/>
              </p:cNvSpPr>
              <p:nvPr/>
            </p:nvSpPr>
            <p:spPr bwMode="auto">
              <a:xfrm>
                <a:off x="1389" y="13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9" name="Freeform 920"/>
              <p:cNvSpPr>
                <a:spLocks noEditPoints="1"/>
              </p:cNvSpPr>
              <p:nvPr/>
            </p:nvSpPr>
            <p:spPr bwMode="auto">
              <a:xfrm>
                <a:off x="138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0" name="Freeform 921"/>
              <p:cNvSpPr>
                <a:spLocks/>
              </p:cNvSpPr>
              <p:nvPr/>
            </p:nvSpPr>
            <p:spPr bwMode="auto">
              <a:xfrm>
                <a:off x="134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1" name="Freeform 922"/>
              <p:cNvSpPr>
                <a:spLocks noEditPoints="1"/>
              </p:cNvSpPr>
              <p:nvPr/>
            </p:nvSpPr>
            <p:spPr bwMode="auto">
              <a:xfrm>
                <a:off x="1342" y="129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2" name="Freeform 923"/>
              <p:cNvSpPr>
                <a:spLocks/>
              </p:cNvSpPr>
              <p:nvPr/>
            </p:nvSpPr>
            <p:spPr bwMode="auto">
              <a:xfrm>
                <a:off x="1361" y="108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3" name="Freeform 924"/>
              <p:cNvSpPr>
                <a:spLocks noEditPoints="1"/>
              </p:cNvSpPr>
              <p:nvPr/>
            </p:nvSpPr>
            <p:spPr bwMode="auto">
              <a:xfrm>
                <a:off x="1356" y="107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4" name="Freeform 925"/>
              <p:cNvSpPr>
                <a:spLocks/>
              </p:cNvSpPr>
              <p:nvPr/>
            </p:nvSpPr>
            <p:spPr bwMode="auto">
              <a:xfrm>
                <a:off x="1322" y="123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5" name="Freeform 926"/>
              <p:cNvSpPr>
                <a:spLocks noEditPoints="1"/>
              </p:cNvSpPr>
              <p:nvPr/>
            </p:nvSpPr>
            <p:spPr bwMode="auto">
              <a:xfrm>
                <a:off x="1317" y="12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6" name="Freeform 927"/>
              <p:cNvSpPr>
                <a:spLocks/>
              </p:cNvSpPr>
              <p:nvPr/>
            </p:nvSpPr>
            <p:spPr bwMode="auto">
              <a:xfrm>
                <a:off x="1276" y="106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7" name="Freeform 928"/>
              <p:cNvSpPr>
                <a:spLocks noEditPoints="1"/>
              </p:cNvSpPr>
              <p:nvPr/>
            </p:nvSpPr>
            <p:spPr bwMode="auto">
              <a:xfrm>
                <a:off x="1271" y="1055"/>
                <a:ext cx="118"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8" name="Freeform 929"/>
              <p:cNvSpPr>
                <a:spLocks/>
              </p:cNvSpPr>
              <p:nvPr/>
            </p:nvSpPr>
            <p:spPr bwMode="auto">
              <a:xfrm>
                <a:off x="1286" y="112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9" name="Freeform 930"/>
              <p:cNvSpPr>
                <a:spLocks noEditPoints="1"/>
              </p:cNvSpPr>
              <p:nvPr/>
            </p:nvSpPr>
            <p:spPr bwMode="auto">
              <a:xfrm>
                <a:off x="1281" y="112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0" name="Freeform 931"/>
              <p:cNvSpPr>
                <a:spLocks/>
              </p:cNvSpPr>
              <p:nvPr/>
            </p:nvSpPr>
            <p:spPr bwMode="auto">
              <a:xfrm>
                <a:off x="1364"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1" name="Freeform 932"/>
              <p:cNvSpPr>
                <a:spLocks noEditPoints="1"/>
              </p:cNvSpPr>
              <p:nvPr/>
            </p:nvSpPr>
            <p:spPr bwMode="auto">
              <a:xfrm>
                <a:off x="1360" y="110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2" name="Freeform 933"/>
              <p:cNvSpPr>
                <a:spLocks/>
              </p:cNvSpPr>
              <p:nvPr/>
            </p:nvSpPr>
            <p:spPr bwMode="auto">
              <a:xfrm>
                <a:off x="1351" y="87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3" name="Freeform 934"/>
              <p:cNvSpPr>
                <a:spLocks noEditPoints="1"/>
              </p:cNvSpPr>
              <p:nvPr/>
            </p:nvSpPr>
            <p:spPr bwMode="auto">
              <a:xfrm>
                <a:off x="1346" y="873"/>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4" name="Freeform 935"/>
              <p:cNvSpPr>
                <a:spLocks/>
              </p:cNvSpPr>
              <p:nvPr/>
            </p:nvSpPr>
            <p:spPr bwMode="auto">
              <a:xfrm>
                <a:off x="1400" y="12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5" name="Freeform 936"/>
              <p:cNvSpPr>
                <a:spLocks noEditPoints="1"/>
              </p:cNvSpPr>
              <p:nvPr/>
            </p:nvSpPr>
            <p:spPr bwMode="auto">
              <a:xfrm>
                <a:off x="1395" y="122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6" name="Freeform 937"/>
              <p:cNvSpPr>
                <a:spLocks/>
              </p:cNvSpPr>
              <p:nvPr/>
            </p:nvSpPr>
            <p:spPr bwMode="auto">
              <a:xfrm>
                <a:off x="1314" y="10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7" name="Freeform 938"/>
              <p:cNvSpPr>
                <a:spLocks noEditPoints="1"/>
              </p:cNvSpPr>
              <p:nvPr/>
            </p:nvSpPr>
            <p:spPr bwMode="auto">
              <a:xfrm>
                <a:off x="1309" y="10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8" name="Freeform 939"/>
              <p:cNvSpPr>
                <a:spLocks/>
              </p:cNvSpPr>
              <p:nvPr/>
            </p:nvSpPr>
            <p:spPr bwMode="auto">
              <a:xfrm>
                <a:off x="1289" y="8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9" name="Freeform 940"/>
              <p:cNvSpPr>
                <a:spLocks noEditPoints="1"/>
              </p:cNvSpPr>
              <p:nvPr/>
            </p:nvSpPr>
            <p:spPr bwMode="auto">
              <a:xfrm>
                <a:off x="1284" y="86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0" name="Freeform 941"/>
              <p:cNvSpPr>
                <a:spLocks/>
              </p:cNvSpPr>
              <p:nvPr/>
            </p:nvSpPr>
            <p:spPr bwMode="auto">
              <a:xfrm>
                <a:off x="1404" y="106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1" name="Freeform 942"/>
              <p:cNvSpPr>
                <a:spLocks noEditPoints="1"/>
              </p:cNvSpPr>
              <p:nvPr/>
            </p:nvSpPr>
            <p:spPr bwMode="auto">
              <a:xfrm>
                <a:off x="1399"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2" name="Freeform 943"/>
              <p:cNvSpPr>
                <a:spLocks/>
              </p:cNvSpPr>
              <p:nvPr/>
            </p:nvSpPr>
            <p:spPr bwMode="auto">
              <a:xfrm>
                <a:off x="1343" y="105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3" name="Freeform 944"/>
              <p:cNvSpPr>
                <a:spLocks noEditPoints="1"/>
              </p:cNvSpPr>
              <p:nvPr/>
            </p:nvSpPr>
            <p:spPr bwMode="auto">
              <a:xfrm>
                <a:off x="1338" y="105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4" name="Freeform 945"/>
              <p:cNvSpPr>
                <a:spLocks/>
              </p:cNvSpPr>
              <p:nvPr/>
            </p:nvSpPr>
            <p:spPr bwMode="auto">
              <a:xfrm>
                <a:off x="1459" y="143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5" name="Freeform 946"/>
              <p:cNvSpPr>
                <a:spLocks noEditPoints="1"/>
              </p:cNvSpPr>
              <p:nvPr/>
            </p:nvSpPr>
            <p:spPr bwMode="auto">
              <a:xfrm>
                <a:off x="1454" y="1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6" name="Freeform 947"/>
              <p:cNvSpPr>
                <a:spLocks/>
              </p:cNvSpPr>
              <p:nvPr/>
            </p:nvSpPr>
            <p:spPr bwMode="auto">
              <a:xfrm>
                <a:off x="1309" y="11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7" name="Freeform 948"/>
              <p:cNvSpPr>
                <a:spLocks noEditPoints="1"/>
              </p:cNvSpPr>
              <p:nvPr/>
            </p:nvSpPr>
            <p:spPr bwMode="auto">
              <a:xfrm>
                <a:off x="1305" y="11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8" name="Freeform 949"/>
              <p:cNvSpPr>
                <a:spLocks/>
              </p:cNvSpPr>
              <p:nvPr/>
            </p:nvSpPr>
            <p:spPr bwMode="auto">
              <a:xfrm>
                <a:off x="1261" y="96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9" name="Freeform 950"/>
              <p:cNvSpPr>
                <a:spLocks noEditPoints="1"/>
              </p:cNvSpPr>
              <p:nvPr/>
            </p:nvSpPr>
            <p:spPr bwMode="auto">
              <a:xfrm>
                <a:off x="1257" y="9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0" name="Freeform 951"/>
              <p:cNvSpPr>
                <a:spLocks/>
              </p:cNvSpPr>
              <p:nvPr/>
            </p:nvSpPr>
            <p:spPr bwMode="auto">
              <a:xfrm>
                <a:off x="1502" y="14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1" name="Freeform 952"/>
              <p:cNvSpPr>
                <a:spLocks noEditPoints="1"/>
              </p:cNvSpPr>
              <p:nvPr/>
            </p:nvSpPr>
            <p:spPr bwMode="auto">
              <a:xfrm>
                <a:off x="1498" y="146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2" name="Freeform 953"/>
              <p:cNvSpPr>
                <a:spLocks/>
              </p:cNvSpPr>
              <p:nvPr/>
            </p:nvSpPr>
            <p:spPr bwMode="auto">
              <a:xfrm>
                <a:off x="1519" y="15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3" name="Freeform 954"/>
              <p:cNvSpPr>
                <a:spLocks noEditPoints="1"/>
              </p:cNvSpPr>
              <p:nvPr/>
            </p:nvSpPr>
            <p:spPr bwMode="auto">
              <a:xfrm>
                <a:off x="1515" y="15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4" name="Freeform 955"/>
              <p:cNvSpPr>
                <a:spLocks/>
              </p:cNvSpPr>
              <p:nvPr/>
            </p:nvSpPr>
            <p:spPr bwMode="auto">
              <a:xfrm>
                <a:off x="1536" y="15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5" name="Freeform 956"/>
              <p:cNvSpPr>
                <a:spLocks noEditPoints="1"/>
              </p:cNvSpPr>
              <p:nvPr/>
            </p:nvSpPr>
            <p:spPr bwMode="auto">
              <a:xfrm>
                <a:off x="1531" y="158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6" name="Freeform 957"/>
              <p:cNvSpPr>
                <a:spLocks/>
              </p:cNvSpPr>
              <p:nvPr/>
            </p:nvSpPr>
            <p:spPr bwMode="auto">
              <a:xfrm>
                <a:off x="1566" y="1742"/>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7" name="Freeform 958"/>
              <p:cNvSpPr>
                <a:spLocks noEditPoints="1"/>
              </p:cNvSpPr>
              <p:nvPr/>
            </p:nvSpPr>
            <p:spPr bwMode="auto">
              <a:xfrm>
                <a:off x="1561" y="1737"/>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8" name="Freeform 959"/>
              <p:cNvSpPr>
                <a:spLocks/>
              </p:cNvSpPr>
              <p:nvPr/>
            </p:nvSpPr>
            <p:spPr bwMode="auto">
              <a:xfrm>
                <a:off x="1602" y="166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9" name="Freeform 960"/>
              <p:cNvSpPr>
                <a:spLocks noEditPoints="1"/>
              </p:cNvSpPr>
              <p:nvPr/>
            </p:nvSpPr>
            <p:spPr bwMode="auto">
              <a:xfrm>
                <a:off x="1597" y="16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0" name="Freeform 961"/>
              <p:cNvSpPr>
                <a:spLocks/>
              </p:cNvSpPr>
              <p:nvPr/>
            </p:nvSpPr>
            <p:spPr bwMode="auto">
              <a:xfrm>
                <a:off x="1514" y="15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1" name="Freeform 962"/>
              <p:cNvSpPr>
                <a:spLocks noEditPoints="1"/>
              </p:cNvSpPr>
              <p:nvPr/>
            </p:nvSpPr>
            <p:spPr bwMode="auto">
              <a:xfrm>
                <a:off x="1509" y="15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2" name="Freeform 963"/>
              <p:cNvSpPr>
                <a:spLocks/>
              </p:cNvSpPr>
              <p:nvPr/>
            </p:nvSpPr>
            <p:spPr bwMode="auto">
              <a:xfrm>
                <a:off x="1409" y="146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3" name="Freeform 964"/>
              <p:cNvSpPr>
                <a:spLocks noEditPoints="1"/>
              </p:cNvSpPr>
              <p:nvPr/>
            </p:nvSpPr>
            <p:spPr bwMode="auto">
              <a:xfrm>
                <a:off x="1404" y="14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4" name="Freeform 965"/>
              <p:cNvSpPr>
                <a:spLocks/>
              </p:cNvSpPr>
              <p:nvPr/>
            </p:nvSpPr>
            <p:spPr bwMode="auto">
              <a:xfrm>
                <a:off x="1538" y="150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5" name="Freeform 966"/>
              <p:cNvSpPr>
                <a:spLocks noEditPoints="1"/>
              </p:cNvSpPr>
              <p:nvPr/>
            </p:nvSpPr>
            <p:spPr bwMode="auto">
              <a:xfrm>
                <a:off x="1533" y="150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6" name="Freeform 967"/>
              <p:cNvSpPr>
                <a:spLocks/>
              </p:cNvSpPr>
              <p:nvPr/>
            </p:nvSpPr>
            <p:spPr bwMode="auto">
              <a:xfrm>
                <a:off x="1450" y="139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7" name="Freeform 968"/>
              <p:cNvSpPr>
                <a:spLocks noEditPoints="1"/>
              </p:cNvSpPr>
              <p:nvPr/>
            </p:nvSpPr>
            <p:spPr bwMode="auto">
              <a:xfrm>
                <a:off x="1445" y="1390"/>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8" name="Freeform 969"/>
              <p:cNvSpPr>
                <a:spLocks/>
              </p:cNvSpPr>
              <p:nvPr/>
            </p:nvSpPr>
            <p:spPr bwMode="auto">
              <a:xfrm>
                <a:off x="1446" y="150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9" name="Freeform 970"/>
              <p:cNvSpPr>
                <a:spLocks noEditPoints="1"/>
              </p:cNvSpPr>
              <p:nvPr/>
            </p:nvSpPr>
            <p:spPr bwMode="auto">
              <a:xfrm>
                <a:off x="1441" y="1496"/>
                <a:ext cx="118"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0" name="Freeform 971"/>
              <p:cNvSpPr>
                <a:spLocks/>
              </p:cNvSpPr>
              <p:nvPr/>
            </p:nvSpPr>
            <p:spPr bwMode="auto">
              <a:xfrm>
                <a:off x="1443" y="158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1" name="Freeform 972"/>
              <p:cNvSpPr>
                <a:spLocks noEditPoints="1"/>
              </p:cNvSpPr>
              <p:nvPr/>
            </p:nvSpPr>
            <p:spPr bwMode="auto">
              <a:xfrm>
                <a:off x="1438" y="158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2" name="Freeform 973"/>
              <p:cNvSpPr>
                <a:spLocks/>
              </p:cNvSpPr>
              <p:nvPr/>
            </p:nvSpPr>
            <p:spPr bwMode="auto">
              <a:xfrm>
                <a:off x="1452" y="152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3" name="Freeform 974"/>
              <p:cNvSpPr>
                <a:spLocks noEditPoints="1"/>
              </p:cNvSpPr>
              <p:nvPr/>
            </p:nvSpPr>
            <p:spPr bwMode="auto">
              <a:xfrm>
                <a:off x="1447" y="151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4" name="Freeform 975"/>
              <p:cNvSpPr>
                <a:spLocks/>
              </p:cNvSpPr>
              <p:nvPr/>
            </p:nvSpPr>
            <p:spPr bwMode="auto">
              <a:xfrm>
                <a:off x="1473" y="15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5" name="Freeform 976"/>
              <p:cNvSpPr>
                <a:spLocks noEditPoints="1"/>
              </p:cNvSpPr>
              <p:nvPr/>
            </p:nvSpPr>
            <p:spPr bwMode="auto">
              <a:xfrm>
                <a:off x="1468" y="153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6" name="Freeform 977"/>
              <p:cNvSpPr>
                <a:spLocks/>
              </p:cNvSpPr>
              <p:nvPr/>
            </p:nvSpPr>
            <p:spPr bwMode="auto">
              <a:xfrm>
                <a:off x="1471" y="143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7" name="Freeform 978"/>
              <p:cNvSpPr>
                <a:spLocks noEditPoints="1"/>
              </p:cNvSpPr>
              <p:nvPr/>
            </p:nvSpPr>
            <p:spPr bwMode="auto">
              <a:xfrm>
                <a:off x="1467" y="14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8" name="Freeform 979"/>
              <p:cNvSpPr>
                <a:spLocks/>
              </p:cNvSpPr>
              <p:nvPr/>
            </p:nvSpPr>
            <p:spPr bwMode="auto">
              <a:xfrm>
                <a:off x="1392" y="13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9" name="Freeform 980"/>
              <p:cNvSpPr>
                <a:spLocks noEditPoints="1"/>
              </p:cNvSpPr>
              <p:nvPr/>
            </p:nvSpPr>
            <p:spPr bwMode="auto">
              <a:xfrm>
                <a:off x="1387" y="137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0" name="Freeform 981"/>
              <p:cNvSpPr>
                <a:spLocks/>
              </p:cNvSpPr>
              <p:nvPr/>
            </p:nvSpPr>
            <p:spPr bwMode="auto">
              <a:xfrm>
                <a:off x="1251" y="79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1" name="Freeform 982"/>
              <p:cNvSpPr>
                <a:spLocks noEditPoints="1"/>
              </p:cNvSpPr>
              <p:nvPr/>
            </p:nvSpPr>
            <p:spPr bwMode="auto">
              <a:xfrm>
                <a:off x="1246"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2" name="Freeform 983"/>
              <p:cNvSpPr>
                <a:spLocks/>
              </p:cNvSpPr>
              <p:nvPr/>
            </p:nvSpPr>
            <p:spPr bwMode="auto">
              <a:xfrm>
                <a:off x="1433"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3" name="Freeform 984"/>
              <p:cNvSpPr>
                <a:spLocks noEditPoints="1"/>
              </p:cNvSpPr>
              <p:nvPr/>
            </p:nvSpPr>
            <p:spPr bwMode="auto">
              <a:xfrm>
                <a:off x="1428"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4" name="Freeform 985"/>
              <p:cNvSpPr>
                <a:spLocks/>
              </p:cNvSpPr>
              <p:nvPr/>
            </p:nvSpPr>
            <p:spPr bwMode="auto">
              <a:xfrm>
                <a:off x="1352" y="98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5" name="Freeform 986"/>
              <p:cNvSpPr>
                <a:spLocks noEditPoints="1"/>
              </p:cNvSpPr>
              <p:nvPr/>
            </p:nvSpPr>
            <p:spPr bwMode="auto">
              <a:xfrm>
                <a:off x="1347" y="97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6" name="Freeform 987"/>
              <p:cNvSpPr>
                <a:spLocks/>
              </p:cNvSpPr>
              <p:nvPr/>
            </p:nvSpPr>
            <p:spPr bwMode="auto">
              <a:xfrm>
                <a:off x="1250" y="9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7" name="Freeform 988"/>
              <p:cNvSpPr>
                <a:spLocks noEditPoints="1"/>
              </p:cNvSpPr>
              <p:nvPr/>
            </p:nvSpPr>
            <p:spPr bwMode="auto">
              <a:xfrm>
                <a:off x="1245" y="9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8" name="Freeform 989"/>
              <p:cNvSpPr>
                <a:spLocks/>
              </p:cNvSpPr>
              <p:nvPr/>
            </p:nvSpPr>
            <p:spPr bwMode="auto">
              <a:xfrm>
                <a:off x="1255"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9" name="Freeform 990"/>
              <p:cNvSpPr>
                <a:spLocks noEditPoints="1"/>
              </p:cNvSpPr>
              <p:nvPr/>
            </p:nvSpPr>
            <p:spPr bwMode="auto">
              <a:xfrm>
                <a:off x="1250" y="1026"/>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0" name="Freeform 991"/>
              <p:cNvSpPr>
                <a:spLocks/>
              </p:cNvSpPr>
              <p:nvPr/>
            </p:nvSpPr>
            <p:spPr bwMode="auto">
              <a:xfrm>
                <a:off x="1216" y="90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1" name="Freeform 992"/>
              <p:cNvSpPr>
                <a:spLocks noEditPoints="1"/>
              </p:cNvSpPr>
              <p:nvPr/>
            </p:nvSpPr>
            <p:spPr bwMode="auto">
              <a:xfrm>
                <a:off x="1211" y="897"/>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2" name="Freeform 993"/>
              <p:cNvSpPr>
                <a:spLocks/>
              </p:cNvSpPr>
              <p:nvPr/>
            </p:nvSpPr>
            <p:spPr bwMode="auto">
              <a:xfrm>
                <a:off x="1204" y="10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3" name="Freeform 994"/>
              <p:cNvSpPr>
                <a:spLocks noEditPoints="1"/>
              </p:cNvSpPr>
              <p:nvPr/>
            </p:nvSpPr>
            <p:spPr bwMode="auto">
              <a:xfrm>
                <a:off x="1199" y="10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4" name="Freeform 995"/>
              <p:cNvSpPr>
                <a:spLocks/>
              </p:cNvSpPr>
              <p:nvPr/>
            </p:nvSpPr>
            <p:spPr bwMode="auto">
              <a:xfrm>
                <a:off x="1226" y="11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5" name="Freeform 996"/>
              <p:cNvSpPr>
                <a:spLocks noEditPoints="1"/>
              </p:cNvSpPr>
              <p:nvPr/>
            </p:nvSpPr>
            <p:spPr bwMode="auto">
              <a:xfrm>
                <a:off x="1221" y="109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6" name="Freeform 997"/>
              <p:cNvSpPr>
                <a:spLocks/>
              </p:cNvSpPr>
              <p:nvPr/>
            </p:nvSpPr>
            <p:spPr bwMode="auto">
              <a:xfrm>
                <a:off x="1247" y="109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7" name="Freeform 998"/>
              <p:cNvSpPr>
                <a:spLocks noEditPoints="1"/>
              </p:cNvSpPr>
              <p:nvPr/>
            </p:nvSpPr>
            <p:spPr bwMode="auto">
              <a:xfrm>
                <a:off x="1242" y="10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8" name="Freeform 999"/>
              <p:cNvSpPr>
                <a:spLocks/>
              </p:cNvSpPr>
              <p:nvPr/>
            </p:nvSpPr>
            <p:spPr bwMode="auto">
              <a:xfrm>
                <a:off x="1228" y="12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9" name="Freeform 1000"/>
              <p:cNvSpPr>
                <a:spLocks noEditPoints="1"/>
              </p:cNvSpPr>
              <p:nvPr/>
            </p:nvSpPr>
            <p:spPr bwMode="auto">
              <a:xfrm>
                <a:off x="1223" y="12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0" name="Freeform 1001"/>
              <p:cNvSpPr>
                <a:spLocks/>
              </p:cNvSpPr>
              <p:nvPr/>
            </p:nvSpPr>
            <p:spPr bwMode="auto">
              <a:xfrm>
                <a:off x="1267" y="111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1" name="Freeform 1002"/>
              <p:cNvSpPr>
                <a:spLocks noEditPoints="1"/>
              </p:cNvSpPr>
              <p:nvPr/>
            </p:nvSpPr>
            <p:spPr bwMode="auto">
              <a:xfrm>
                <a:off x="1262" y="1108"/>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2" name="Freeform 1003"/>
              <p:cNvSpPr>
                <a:spLocks/>
              </p:cNvSpPr>
              <p:nvPr/>
            </p:nvSpPr>
            <p:spPr bwMode="auto">
              <a:xfrm>
                <a:off x="1289" y="10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3" name="Freeform 1004"/>
              <p:cNvSpPr>
                <a:spLocks noEditPoints="1"/>
              </p:cNvSpPr>
              <p:nvPr/>
            </p:nvSpPr>
            <p:spPr bwMode="auto">
              <a:xfrm>
                <a:off x="1284" y="10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4" name="Freeform 1005"/>
              <p:cNvSpPr>
                <a:spLocks/>
              </p:cNvSpPr>
              <p:nvPr/>
            </p:nvSpPr>
            <p:spPr bwMode="auto">
              <a:xfrm>
                <a:off x="1252"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5" name="Freeform 1006"/>
              <p:cNvSpPr>
                <a:spLocks noEditPoints="1"/>
              </p:cNvSpPr>
              <p:nvPr/>
            </p:nvSpPr>
            <p:spPr bwMode="auto">
              <a:xfrm>
                <a:off x="1247" y="1094"/>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6" name="Freeform 1007"/>
              <p:cNvSpPr>
                <a:spLocks/>
              </p:cNvSpPr>
              <p:nvPr/>
            </p:nvSpPr>
            <p:spPr bwMode="auto">
              <a:xfrm>
                <a:off x="1295" y="8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7" name="Freeform 1008"/>
              <p:cNvSpPr>
                <a:spLocks noEditPoints="1"/>
              </p:cNvSpPr>
              <p:nvPr/>
            </p:nvSpPr>
            <p:spPr bwMode="auto">
              <a:xfrm>
                <a:off x="1290" y="81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8" name="Freeform 1009"/>
              <p:cNvSpPr>
                <a:spLocks/>
              </p:cNvSpPr>
              <p:nvPr/>
            </p:nvSpPr>
            <p:spPr bwMode="auto">
              <a:xfrm>
                <a:off x="1504" y="1686"/>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7" name="Group 1211"/>
            <p:cNvGrpSpPr>
              <a:grpSpLocks/>
            </p:cNvGrpSpPr>
            <p:nvPr/>
          </p:nvGrpSpPr>
          <p:grpSpPr bwMode="auto">
            <a:xfrm>
              <a:off x="1489075" y="635000"/>
              <a:ext cx="1841500" cy="2328863"/>
              <a:chOff x="938" y="400"/>
              <a:chExt cx="1160" cy="1467"/>
            </a:xfrm>
          </p:grpSpPr>
          <p:sp>
            <p:nvSpPr>
              <p:cNvPr id="129" name="Freeform 1011"/>
              <p:cNvSpPr>
                <a:spLocks noEditPoints="1"/>
              </p:cNvSpPr>
              <p:nvPr/>
            </p:nvSpPr>
            <p:spPr bwMode="auto">
              <a:xfrm>
                <a:off x="1500" y="1681"/>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 name="Freeform 1012"/>
              <p:cNvSpPr>
                <a:spLocks/>
              </p:cNvSpPr>
              <p:nvPr/>
            </p:nvSpPr>
            <p:spPr bwMode="auto">
              <a:xfrm>
                <a:off x="119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 name="Freeform 1013"/>
              <p:cNvSpPr>
                <a:spLocks noEditPoints="1"/>
              </p:cNvSpPr>
              <p:nvPr/>
            </p:nvSpPr>
            <p:spPr bwMode="auto">
              <a:xfrm>
                <a:off x="1189" y="85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 name="Freeform 1014"/>
              <p:cNvSpPr>
                <a:spLocks/>
              </p:cNvSpPr>
              <p:nvPr/>
            </p:nvSpPr>
            <p:spPr bwMode="auto">
              <a:xfrm>
                <a:off x="1368" y="111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 name="Freeform 1015"/>
              <p:cNvSpPr>
                <a:spLocks noEditPoints="1"/>
              </p:cNvSpPr>
              <p:nvPr/>
            </p:nvSpPr>
            <p:spPr bwMode="auto">
              <a:xfrm>
                <a:off x="1363" y="1105"/>
                <a:ext cx="117" cy="116"/>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 name="Freeform 1016"/>
              <p:cNvSpPr>
                <a:spLocks/>
              </p:cNvSpPr>
              <p:nvPr/>
            </p:nvSpPr>
            <p:spPr bwMode="auto">
              <a:xfrm>
                <a:off x="1457" y="11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 name="Freeform 1017"/>
              <p:cNvSpPr>
                <a:spLocks noEditPoints="1"/>
              </p:cNvSpPr>
              <p:nvPr/>
            </p:nvSpPr>
            <p:spPr bwMode="auto">
              <a:xfrm>
                <a:off x="1452" y="1153"/>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 name="Freeform 1018"/>
              <p:cNvSpPr>
                <a:spLocks/>
              </p:cNvSpPr>
              <p:nvPr/>
            </p:nvSpPr>
            <p:spPr bwMode="auto">
              <a:xfrm>
                <a:off x="1275" y="98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 name="Freeform 1019"/>
              <p:cNvSpPr>
                <a:spLocks noEditPoints="1"/>
              </p:cNvSpPr>
              <p:nvPr/>
            </p:nvSpPr>
            <p:spPr bwMode="auto">
              <a:xfrm>
                <a:off x="1270" y="9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 name="Freeform 1020"/>
              <p:cNvSpPr>
                <a:spLocks/>
              </p:cNvSpPr>
              <p:nvPr/>
            </p:nvSpPr>
            <p:spPr bwMode="auto">
              <a:xfrm>
                <a:off x="1227" y="11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 name="Freeform 1021"/>
              <p:cNvSpPr>
                <a:spLocks noEditPoints="1"/>
              </p:cNvSpPr>
              <p:nvPr/>
            </p:nvSpPr>
            <p:spPr bwMode="auto">
              <a:xfrm>
                <a:off x="1222" y="11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 name="Freeform 1022"/>
              <p:cNvSpPr>
                <a:spLocks/>
              </p:cNvSpPr>
              <p:nvPr/>
            </p:nvSpPr>
            <p:spPr bwMode="auto">
              <a:xfrm>
                <a:off x="1288" y="10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 name="Freeform 1023"/>
              <p:cNvSpPr>
                <a:spLocks noEditPoints="1"/>
              </p:cNvSpPr>
              <p:nvPr/>
            </p:nvSpPr>
            <p:spPr bwMode="auto">
              <a:xfrm>
                <a:off x="1283" y="10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 name="Freeform 1024"/>
              <p:cNvSpPr>
                <a:spLocks/>
              </p:cNvSpPr>
              <p:nvPr/>
            </p:nvSpPr>
            <p:spPr bwMode="auto">
              <a:xfrm>
                <a:off x="121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 name="Freeform 1025"/>
              <p:cNvSpPr>
                <a:spLocks noEditPoints="1"/>
              </p:cNvSpPr>
              <p:nvPr/>
            </p:nvSpPr>
            <p:spPr bwMode="auto">
              <a:xfrm>
                <a:off x="1207" y="929"/>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 name="Freeform 1026"/>
              <p:cNvSpPr>
                <a:spLocks/>
              </p:cNvSpPr>
              <p:nvPr/>
            </p:nvSpPr>
            <p:spPr bwMode="auto">
              <a:xfrm>
                <a:off x="1322"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 name="Freeform 1027"/>
              <p:cNvSpPr>
                <a:spLocks noEditPoints="1"/>
              </p:cNvSpPr>
              <p:nvPr/>
            </p:nvSpPr>
            <p:spPr bwMode="auto">
              <a:xfrm>
                <a:off x="1317" y="1026"/>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 name="Freeform 1028"/>
              <p:cNvSpPr>
                <a:spLocks/>
              </p:cNvSpPr>
              <p:nvPr/>
            </p:nvSpPr>
            <p:spPr bwMode="auto">
              <a:xfrm>
                <a:off x="1280" y="1069"/>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 name="Freeform 1029"/>
              <p:cNvSpPr>
                <a:spLocks noEditPoints="1"/>
              </p:cNvSpPr>
              <p:nvPr/>
            </p:nvSpPr>
            <p:spPr bwMode="auto">
              <a:xfrm>
                <a:off x="1275" y="106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 name="Freeform 1030"/>
              <p:cNvSpPr>
                <a:spLocks/>
              </p:cNvSpPr>
              <p:nvPr/>
            </p:nvSpPr>
            <p:spPr bwMode="auto">
              <a:xfrm>
                <a:off x="1203" y="76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 name="Freeform 1031"/>
              <p:cNvSpPr>
                <a:spLocks noEditPoints="1"/>
              </p:cNvSpPr>
              <p:nvPr/>
            </p:nvSpPr>
            <p:spPr bwMode="auto">
              <a:xfrm>
                <a:off x="1198" y="75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 name="Freeform 1032"/>
              <p:cNvSpPr>
                <a:spLocks/>
              </p:cNvSpPr>
              <p:nvPr/>
            </p:nvSpPr>
            <p:spPr bwMode="auto">
              <a:xfrm>
                <a:off x="1491" y="121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 name="Freeform 1033"/>
              <p:cNvSpPr>
                <a:spLocks noEditPoints="1"/>
              </p:cNvSpPr>
              <p:nvPr/>
            </p:nvSpPr>
            <p:spPr bwMode="auto">
              <a:xfrm>
                <a:off x="1487" y="121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 name="Freeform 1034"/>
              <p:cNvSpPr>
                <a:spLocks/>
              </p:cNvSpPr>
              <p:nvPr/>
            </p:nvSpPr>
            <p:spPr bwMode="auto">
              <a:xfrm>
                <a:off x="1424" y="117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 name="Freeform 1035"/>
              <p:cNvSpPr>
                <a:spLocks noEditPoints="1"/>
              </p:cNvSpPr>
              <p:nvPr/>
            </p:nvSpPr>
            <p:spPr bwMode="auto">
              <a:xfrm>
                <a:off x="1419" y="1170"/>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 name="Freeform 1036"/>
              <p:cNvSpPr>
                <a:spLocks/>
              </p:cNvSpPr>
              <p:nvPr/>
            </p:nvSpPr>
            <p:spPr bwMode="auto">
              <a:xfrm>
                <a:off x="1223" y="88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 name="Freeform 1037"/>
              <p:cNvSpPr>
                <a:spLocks noEditPoints="1"/>
              </p:cNvSpPr>
              <p:nvPr/>
            </p:nvSpPr>
            <p:spPr bwMode="auto">
              <a:xfrm>
                <a:off x="1218" y="87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 name="Freeform 1038"/>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 name="Freeform 1039"/>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 name="Freeform 1040"/>
              <p:cNvSpPr>
                <a:spLocks/>
              </p:cNvSpPr>
              <p:nvPr/>
            </p:nvSpPr>
            <p:spPr bwMode="auto">
              <a:xfrm>
                <a:off x="1513" y="117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 name="Freeform 1041"/>
              <p:cNvSpPr>
                <a:spLocks noEditPoints="1"/>
              </p:cNvSpPr>
              <p:nvPr/>
            </p:nvSpPr>
            <p:spPr bwMode="auto">
              <a:xfrm>
                <a:off x="1508" y="116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 name="Freeform 1042"/>
              <p:cNvSpPr>
                <a:spLocks/>
              </p:cNvSpPr>
              <p:nvPr/>
            </p:nvSpPr>
            <p:spPr bwMode="auto">
              <a:xfrm>
                <a:off x="1541" y="117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 name="Freeform 1043"/>
              <p:cNvSpPr>
                <a:spLocks noEditPoints="1"/>
              </p:cNvSpPr>
              <p:nvPr/>
            </p:nvSpPr>
            <p:spPr bwMode="auto">
              <a:xfrm>
                <a:off x="1537" y="117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 name="Freeform 1044"/>
              <p:cNvSpPr>
                <a:spLocks/>
              </p:cNvSpPr>
              <p:nvPr/>
            </p:nvSpPr>
            <p:spPr bwMode="auto">
              <a:xfrm>
                <a:off x="1292" y="9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 name="Freeform 1045"/>
              <p:cNvSpPr>
                <a:spLocks noEditPoints="1"/>
              </p:cNvSpPr>
              <p:nvPr/>
            </p:nvSpPr>
            <p:spPr bwMode="auto">
              <a:xfrm>
                <a:off x="1288" y="94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 name="Freeform 1046"/>
              <p:cNvSpPr>
                <a:spLocks/>
              </p:cNvSpPr>
              <p:nvPr/>
            </p:nvSpPr>
            <p:spPr bwMode="auto">
              <a:xfrm>
                <a:off x="991" y="66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 name="Freeform 1047"/>
              <p:cNvSpPr>
                <a:spLocks noEditPoints="1"/>
              </p:cNvSpPr>
              <p:nvPr/>
            </p:nvSpPr>
            <p:spPr bwMode="auto">
              <a:xfrm>
                <a:off x="986" y="662"/>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 name="Freeform 1048"/>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 name="Freeform 1049"/>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 name="Freeform 1050"/>
              <p:cNvSpPr>
                <a:spLocks/>
              </p:cNvSpPr>
              <p:nvPr/>
            </p:nvSpPr>
            <p:spPr bwMode="auto">
              <a:xfrm>
                <a:off x="943" y="628"/>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 name="Freeform 1051"/>
              <p:cNvSpPr>
                <a:spLocks noEditPoints="1"/>
              </p:cNvSpPr>
              <p:nvPr/>
            </p:nvSpPr>
            <p:spPr bwMode="auto">
              <a:xfrm>
                <a:off x="938" y="623"/>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 name="Freeform 1052"/>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 name="Freeform 1053"/>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 name="Freeform 1054"/>
              <p:cNvSpPr>
                <a:spLocks/>
              </p:cNvSpPr>
              <p:nvPr/>
            </p:nvSpPr>
            <p:spPr bwMode="auto">
              <a:xfrm>
                <a:off x="1046" y="4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 name="Freeform 1055"/>
              <p:cNvSpPr>
                <a:spLocks noEditPoints="1"/>
              </p:cNvSpPr>
              <p:nvPr/>
            </p:nvSpPr>
            <p:spPr bwMode="auto">
              <a:xfrm>
                <a:off x="1041" y="47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 name="Freeform 1056"/>
              <p:cNvSpPr>
                <a:spLocks/>
              </p:cNvSpPr>
              <p:nvPr/>
            </p:nvSpPr>
            <p:spPr bwMode="auto">
              <a:xfrm>
                <a:off x="966" y="4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 name="Freeform 1057"/>
              <p:cNvSpPr>
                <a:spLocks noEditPoints="1"/>
              </p:cNvSpPr>
              <p:nvPr/>
            </p:nvSpPr>
            <p:spPr bwMode="auto">
              <a:xfrm>
                <a:off x="961" y="400"/>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 name="Freeform 1058"/>
              <p:cNvSpPr>
                <a:spLocks/>
              </p:cNvSpPr>
              <p:nvPr/>
            </p:nvSpPr>
            <p:spPr bwMode="auto">
              <a:xfrm>
                <a:off x="1051" y="443"/>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 name="Freeform 1059"/>
              <p:cNvSpPr>
                <a:spLocks noEditPoints="1"/>
              </p:cNvSpPr>
              <p:nvPr/>
            </p:nvSpPr>
            <p:spPr bwMode="auto">
              <a:xfrm>
                <a:off x="1047" y="43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 name="Freeform 1060"/>
              <p:cNvSpPr>
                <a:spLocks/>
              </p:cNvSpPr>
              <p:nvPr/>
            </p:nvSpPr>
            <p:spPr bwMode="auto">
              <a:xfrm>
                <a:off x="1199" y="63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 name="Freeform 1061"/>
              <p:cNvSpPr>
                <a:spLocks noEditPoints="1"/>
              </p:cNvSpPr>
              <p:nvPr/>
            </p:nvSpPr>
            <p:spPr bwMode="auto">
              <a:xfrm>
                <a:off x="1194" y="632"/>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 name="Freeform 1062"/>
              <p:cNvSpPr>
                <a:spLocks/>
              </p:cNvSpPr>
              <p:nvPr/>
            </p:nvSpPr>
            <p:spPr bwMode="auto">
              <a:xfrm>
                <a:off x="951" y="5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 name="Freeform 1063"/>
              <p:cNvSpPr>
                <a:spLocks noEditPoints="1"/>
              </p:cNvSpPr>
              <p:nvPr/>
            </p:nvSpPr>
            <p:spPr bwMode="auto">
              <a:xfrm>
                <a:off x="946" y="55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 name="Freeform 1064"/>
              <p:cNvSpPr>
                <a:spLocks/>
              </p:cNvSpPr>
              <p:nvPr/>
            </p:nvSpPr>
            <p:spPr bwMode="auto">
              <a:xfrm>
                <a:off x="981" y="54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 name="Freeform 1065"/>
              <p:cNvSpPr>
                <a:spLocks noEditPoints="1"/>
              </p:cNvSpPr>
              <p:nvPr/>
            </p:nvSpPr>
            <p:spPr bwMode="auto">
              <a:xfrm>
                <a:off x="976" y="5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 name="Freeform 1066"/>
              <p:cNvSpPr>
                <a:spLocks/>
              </p:cNvSpPr>
              <p:nvPr/>
            </p:nvSpPr>
            <p:spPr bwMode="auto">
              <a:xfrm>
                <a:off x="1908" y="166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 name="Freeform 1067"/>
              <p:cNvSpPr>
                <a:spLocks noEditPoints="1"/>
              </p:cNvSpPr>
              <p:nvPr/>
            </p:nvSpPr>
            <p:spPr bwMode="auto">
              <a:xfrm>
                <a:off x="1903" y="16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 name="Freeform 1068"/>
              <p:cNvSpPr>
                <a:spLocks/>
              </p:cNvSpPr>
              <p:nvPr/>
            </p:nvSpPr>
            <p:spPr bwMode="auto">
              <a:xfrm>
                <a:off x="1959" y="1692"/>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 name="Freeform 1069"/>
              <p:cNvSpPr>
                <a:spLocks noEditPoints="1"/>
              </p:cNvSpPr>
              <p:nvPr/>
            </p:nvSpPr>
            <p:spPr bwMode="auto">
              <a:xfrm>
                <a:off x="1954" y="1687"/>
                <a:ext cx="117" cy="116"/>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 name="Freeform 1070"/>
              <p:cNvSpPr>
                <a:spLocks/>
              </p:cNvSpPr>
              <p:nvPr/>
            </p:nvSpPr>
            <p:spPr bwMode="auto">
              <a:xfrm>
                <a:off x="1940" y="163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 name="Freeform 1071"/>
              <p:cNvSpPr>
                <a:spLocks noEditPoints="1"/>
              </p:cNvSpPr>
              <p:nvPr/>
            </p:nvSpPr>
            <p:spPr bwMode="auto">
              <a:xfrm>
                <a:off x="1935" y="163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 name="Freeform 1072"/>
              <p:cNvSpPr>
                <a:spLocks/>
              </p:cNvSpPr>
              <p:nvPr/>
            </p:nvSpPr>
            <p:spPr bwMode="auto">
              <a:xfrm>
                <a:off x="1985" y="1757"/>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 name="Freeform 1073"/>
              <p:cNvSpPr>
                <a:spLocks noEditPoints="1"/>
              </p:cNvSpPr>
              <p:nvPr/>
            </p:nvSpPr>
            <p:spPr bwMode="auto">
              <a:xfrm>
                <a:off x="1981" y="175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 name="Freeform 1074"/>
              <p:cNvSpPr>
                <a:spLocks/>
              </p:cNvSpPr>
              <p:nvPr/>
            </p:nvSpPr>
            <p:spPr bwMode="auto">
              <a:xfrm>
                <a:off x="1899" y="16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 name="Freeform 1075"/>
              <p:cNvSpPr>
                <a:spLocks noEditPoints="1"/>
              </p:cNvSpPr>
              <p:nvPr/>
            </p:nvSpPr>
            <p:spPr bwMode="auto">
              <a:xfrm>
                <a:off x="1894" y="15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 name="Freeform 1076"/>
              <p:cNvSpPr>
                <a:spLocks/>
              </p:cNvSpPr>
              <p:nvPr/>
            </p:nvSpPr>
            <p:spPr bwMode="auto">
              <a:xfrm>
                <a:off x="1944" y="172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 name="Freeform 1077"/>
              <p:cNvSpPr>
                <a:spLocks noEditPoints="1"/>
              </p:cNvSpPr>
              <p:nvPr/>
            </p:nvSpPr>
            <p:spPr bwMode="auto">
              <a:xfrm>
                <a:off x="1940" y="172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 name="Freeform 1078"/>
              <p:cNvSpPr>
                <a:spLocks/>
              </p:cNvSpPr>
              <p:nvPr/>
            </p:nvSpPr>
            <p:spPr bwMode="auto">
              <a:xfrm>
                <a:off x="1974" y="1695"/>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 name="Freeform 1079"/>
              <p:cNvSpPr>
                <a:spLocks noEditPoints="1"/>
              </p:cNvSpPr>
              <p:nvPr/>
            </p:nvSpPr>
            <p:spPr bwMode="auto">
              <a:xfrm>
                <a:off x="1969" y="1690"/>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 name="Freeform 1080"/>
              <p:cNvSpPr>
                <a:spLocks/>
              </p:cNvSpPr>
              <p:nvPr/>
            </p:nvSpPr>
            <p:spPr bwMode="auto">
              <a:xfrm>
                <a:off x="1781" y="1330"/>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 name="Freeform 1081"/>
              <p:cNvSpPr>
                <a:spLocks noEditPoints="1"/>
              </p:cNvSpPr>
              <p:nvPr/>
            </p:nvSpPr>
            <p:spPr bwMode="auto">
              <a:xfrm>
                <a:off x="1776" y="132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 name="Freeform 1082"/>
              <p:cNvSpPr>
                <a:spLocks/>
              </p:cNvSpPr>
              <p:nvPr/>
            </p:nvSpPr>
            <p:spPr bwMode="auto">
              <a:xfrm>
                <a:off x="1740" y="134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 name="Freeform 1083"/>
              <p:cNvSpPr>
                <a:spLocks noEditPoints="1"/>
              </p:cNvSpPr>
              <p:nvPr/>
            </p:nvSpPr>
            <p:spPr bwMode="auto">
              <a:xfrm>
                <a:off x="1735" y="1340"/>
                <a:ext cx="117" cy="116"/>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 name="Freeform 1084"/>
              <p:cNvSpPr>
                <a:spLocks/>
              </p:cNvSpPr>
              <p:nvPr/>
            </p:nvSpPr>
            <p:spPr bwMode="auto">
              <a:xfrm>
                <a:off x="1654" y="1307"/>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 name="Freeform 1085"/>
              <p:cNvSpPr>
                <a:spLocks noEditPoints="1"/>
              </p:cNvSpPr>
              <p:nvPr/>
            </p:nvSpPr>
            <p:spPr bwMode="auto">
              <a:xfrm>
                <a:off x="1649" y="130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 name="Freeform 1086"/>
              <p:cNvSpPr>
                <a:spLocks/>
              </p:cNvSpPr>
              <p:nvPr/>
            </p:nvSpPr>
            <p:spPr bwMode="auto">
              <a:xfrm>
                <a:off x="1641" y="84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 name="Freeform 1087"/>
              <p:cNvSpPr>
                <a:spLocks noEditPoints="1"/>
              </p:cNvSpPr>
              <p:nvPr/>
            </p:nvSpPr>
            <p:spPr bwMode="auto">
              <a:xfrm>
                <a:off x="1636" y="838"/>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 name="Freeform 1088"/>
              <p:cNvSpPr>
                <a:spLocks/>
              </p:cNvSpPr>
              <p:nvPr/>
            </p:nvSpPr>
            <p:spPr bwMode="auto">
              <a:xfrm>
                <a:off x="1846" y="10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 name="Freeform 1089"/>
              <p:cNvSpPr>
                <a:spLocks noEditPoints="1"/>
              </p:cNvSpPr>
              <p:nvPr/>
            </p:nvSpPr>
            <p:spPr bwMode="auto">
              <a:xfrm>
                <a:off x="1841" y="10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 name="Freeform 1090"/>
              <p:cNvSpPr>
                <a:spLocks/>
              </p:cNvSpPr>
              <p:nvPr/>
            </p:nvSpPr>
            <p:spPr bwMode="auto">
              <a:xfrm>
                <a:off x="1669" y="135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 name="Freeform 1091"/>
              <p:cNvSpPr>
                <a:spLocks noEditPoints="1"/>
              </p:cNvSpPr>
              <p:nvPr/>
            </p:nvSpPr>
            <p:spPr bwMode="auto">
              <a:xfrm>
                <a:off x="1664" y="134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 name="Freeform 1092"/>
              <p:cNvSpPr>
                <a:spLocks/>
              </p:cNvSpPr>
              <p:nvPr/>
            </p:nvSpPr>
            <p:spPr bwMode="auto">
              <a:xfrm>
                <a:off x="1757" y="10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 name="Freeform 1093"/>
              <p:cNvSpPr>
                <a:spLocks noEditPoints="1"/>
              </p:cNvSpPr>
              <p:nvPr/>
            </p:nvSpPr>
            <p:spPr bwMode="auto">
              <a:xfrm>
                <a:off x="1752" y="10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 name="Freeform 1094"/>
              <p:cNvSpPr>
                <a:spLocks/>
              </p:cNvSpPr>
              <p:nvPr/>
            </p:nvSpPr>
            <p:spPr bwMode="auto">
              <a:xfrm>
                <a:off x="1740" y="916"/>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 name="Freeform 1095"/>
              <p:cNvSpPr>
                <a:spLocks noEditPoints="1"/>
              </p:cNvSpPr>
              <p:nvPr/>
            </p:nvSpPr>
            <p:spPr bwMode="auto">
              <a:xfrm>
                <a:off x="1735" y="91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 name="Freeform 1096"/>
              <p:cNvSpPr>
                <a:spLocks/>
              </p:cNvSpPr>
              <p:nvPr/>
            </p:nvSpPr>
            <p:spPr bwMode="auto">
              <a:xfrm>
                <a:off x="1447" y="79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 name="Freeform 1097"/>
              <p:cNvSpPr>
                <a:spLocks noEditPoints="1"/>
              </p:cNvSpPr>
              <p:nvPr/>
            </p:nvSpPr>
            <p:spPr bwMode="auto">
              <a:xfrm>
                <a:off x="1442" y="788"/>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 name="Freeform 1098"/>
              <p:cNvSpPr>
                <a:spLocks/>
              </p:cNvSpPr>
              <p:nvPr/>
            </p:nvSpPr>
            <p:spPr bwMode="auto">
              <a:xfrm>
                <a:off x="1568" y="104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 name="Freeform 1099"/>
              <p:cNvSpPr>
                <a:spLocks noEditPoints="1"/>
              </p:cNvSpPr>
              <p:nvPr/>
            </p:nvSpPr>
            <p:spPr bwMode="auto">
              <a:xfrm>
                <a:off x="1563" y="10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 name="Freeform 1100"/>
              <p:cNvSpPr>
                <a:spLocks/>
              </p:cNvSpPr>
              <p:nvPr/>
            </p:nvSpPr>
            <p:spPr bwMode="auto">
              <a:xfrm>
                <a:off x="1581" y="1066"/>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 name="Freeform 1101"/>
              <p:cNvSpPr>
                <a:spLocks noEditPoints="1"/>
              </p:cNvSpPr>
              <p:nvPr/>
            </p:nvSpPr>
            <p:spPr bwMode="auto">
              <a:xfrm>
                <a:off x="1576" y="1061"/>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 name="Freeform 1102"/>
              <p:cNvSpPr>
                <a:spLocks/>
              </p:cNvSpPr>
              <p:nvPr/>
            </p:nvSpPr>
            <p:spPr bwMode="auto">
              <a:xfrm>
                <a:off x="1585" y="10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 name="Freeform 1103"/>
              <p:cNvSpPr>
                <a:spLocks noEditPoints="1"/>
              </p:cNvSpPr>
              <p:nvPr/>
            </p:nvSpPr>
            <p:spPr bwMode="auto">
              <a:xfrm>
                <a:off x="1580" y="109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 name="Freeform 1104"/>
              <p:cNvSpPr>
                <a:spLocks/>
              </p:cNvSpPr>
              <p:nvPr/>
            </p:nvSpPr>
            <p:spPr bwMode="auto">
              <a:xfrm>
                <a:off x="1427"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 name="Freeform 1105"/>
              <p:cNvSpPr>
                <a:spLocks noEditPoints="1"/>
              </p:cNvSpPr>
              <p:nvPr/>
            </p:nvSpPr>
            <p:spPr bwMode="auto">
              <a:xfrm>
                <a:off x="1422" y="7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 name="Freeform 1106"/>
              <p:cNvSpPr>
                <a:spLocks/>
              </p:cNvSpPr>
              <p:nvPr/>
            </p:nvSpPr>
            <p:spPr bwMode="auto">
              <a:xfrm>
                <a:off x="1568" y="92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 name="Freeform 1107"/>
              <p:cNvSpPr>
                <a:spLocks noEditPoints="1"/>
              </p:cNvSpPr>
              <p:nvPr/>
            </p:nvSpPr>
            <p:spPr bwMode="auto">
              <a:xfrm>
                <a:off x="1563"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 name="Freeform 1108"/>
              <p:cNvSpPr>
                <a:spLocks/>
              </p:cNvSpPr>
              <p:nvPr/>
            </p:nvSpPr>
            <p:spPr bwMode="auto">
              <a:xfrm>
                <a:off x="1475" y="8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 name="Freeform 1109"/>
              <p:cNvSpPr>
                <a:spLocks noEditPoints="1"/>
              </p:cNvSpPr>
              <p:nvPr/>
            </p:nvSpPr>
            <p:spPr bwMode="auto">
              <a:xfrm>
                <a:off x="1470" y="8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 name="Freeform 1110"/>
              <p:cNvSpPr>
                <a:spLocks/>
              </p:cNvSpPr>
              <p:nvPr/>
            </p:nvSpPr>
            <p:spPr bwMode="auto">
              <a:xfrm>
                <a:off x="1421" y="78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 name="Freeform 1111"/>
              <p:cNvSpPr>
                <a:spLocks noEditPoints="1"/>
              </p:cNvSpPr>
              <p:nvPr/>
            </p:nvSpPr>
            <p:spPr bwMode="auto">
              <a:xfrm>
                <a:off x="1416" y="78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 name="Freeform 1112"/>
              <p:cNvSpPr>
                <a:spLocks/>
              </p:cNvSpPr>
              <p:nvPr/>
            </p:nvSpPr>
            <p:spPr bwMode="auto">
              <a:xfrm>
                <a:off x="1427" y="84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 name="Freeform 1113"/>
              <p:cNvSpPr>
                <a:spLocks noEditPoints="1"/>
              </p:cNvSpPr>
              <p:nvPr/>
            </p:nvSpPr>
            <p:spPr bwMode="auto">
              <a:xfrm>
                <a:off x="1422"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 name="Freeform 1114"/>
              <p:cNvSpPr>
                <a:spLocks/>
              </p:cNvSpPr>
              <p:nvPr/>
            </p:nvSpPr>
            <p:spPr bwMode="auto">
              <a:xfrm>
                <a:off x="1489" y="96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 name="Freeform 1115"/>
              <p:cNvSpPr>
                <a:spLocks noEditPoints="1"/>
              </p:cNvSpPr>
              <p:nvPr/>
            </p:nvSpPr>
            <p:spPr bwMode="auto">
              <a:xfrm>
                <a:off x="1484" y="95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 name="Freeform 1116"/>
              <p:cNvSpPr>
                <a:spLocks/>
              </p:cNvSpPr>
              <p:nvPr/>
            </p:nvSpPr>
            <p:spPr bwMode="auto">
              <a:xfrm>
                <a:off x="1464" y="86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 name="Freeform 1117"/>
              <p:cNvSpPr>
                <a:spLocks noEditPoints="1"/>
              </p:cNvSpPr>
              <p:nvPr/>
            </p:nvSpPr>
            <p:spPr bwMode="auto">
              <a:xfrm>
                <a:off x="1459" y="855"/>
                <a:ext cx="116"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 name="Freeform 1118"/>
              <p:cNvSpPr>
                <a:spLocks/>
              </p:cNvSpPr>
              <p:nvPr/>
            </p:nvSpPr>
            <p:spPr bwMode="auto">
              <a:xfrm>
                <a:off x="1438"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 name="Freeform 1119"/>
              <p:cNvSpPr>
                <a:spLocks noEditPoints="1"/>
              </p:cNvSpPr>
              <p:nvPr/>
            </p:nvSpPr>
            <p:spPr bwMode="auto">
              <a:xfrm>
                <a:off x="1433" y="84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 name="Freeform 1120"/>
              <p:cNvSpPr>
                <a:spLocks/>
              </p:cNvSpPr>
              <p:nvPr/>
            </p:nvSpPr>
            <p:spPr bwMode="auto">
              <a:xfrm>
                <a:off x="1433" y="86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 name="Freeform 1121"/>
              <p:cNvSpPr>
                <a:spLocks noEditPoints="1"/>
              </p:cNvSpPr>
              <p:nvPr/>
            </p:nvSpPr>
            <p:spPr bwMode="auto">
              <a:xfrm>
                <a:off x="1428" y="864"/>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 name="Freeform 1122"/>
              <p:cNvSpPr>
                <a:spLocks/>
              </p:cNvSpPr>
              <p:nvPr/>
            </p:nvSpPr>
            <p:spPr bwMode="auto">
              <a:xfrm>
                <a:off x="1466" y="9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 name="Freeform 1123"/>
              <p:cNvSpPr>
                <a:spLocks noEditPoints="1"/>
              </p:cNvSpPr>
              <p:nvPr/>
            </p:nvSpPr>
            <p:spPr bwMode="auto">
              <a:xfrm>
                <a:off x="1461" y="903"/>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 name="Freeform 1124"/>
              <p:cNvSpPr>
                <a:spLocks/>
              </p:cNvSpPr>
              <p:nvPr/>
            </p:nvSpPr>
            <p:spPr bwMode="auto">
              <a:xfrm>
                <a:off x="1428" y="8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 name="Freeform 1125"/>
              <p:cNvSpPr>
                <a:spLocks noEditPoints="1"/>
              </p:cNvSpPr>
              <p:nvPr/>
            </p:nvSpPr>
            <p:spPr bwMode="auto">
              <a:xfrm>
                <a:off x="1423"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 name="Freeform 1126"/>
              <p:cNvSpPr>
                <a:spLocks/>
              </p:cNvSpPr>
              <p:nvPr/>
            </p:nvSpPr>
            <p:spPr bwMode="auto">
              <a:xfrm>
                <a:off x="1364"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 name="Freeform 1127"/>
              <p:cNvSpPr>
                <a:spLocks noEditPoints="1"/>
              </p:cNvSpPr>
              <p:nvPr/>
            </p:nvSpPr>
            <p:spPr bwMode="auto">
              <a:xfrm>
                <a:off x="1360" y="838"/>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 name="Freeform 1128"/>
              <p:cNvSpPr>
                <a:spLocks/>
              </p:cNvSpPr>
              <p:nvPr/>
            </p:nvSpPr>
            <p:spPr bwMode="auto">
              <a:xfrm>
                <a:off x="1397" y="89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 name="Freeform 1129"/>
              <p:cNvSpPr>
                <a:spLocks noEditPoints="1"/>
              </p:cNvSpPr>
              <p:nvPr/>
            </p:nvSpPr>
            <p:spPr bwMode="auto">
              <a:xfrm>
                <a:off x="1393" y="891"/>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 name="Freeform 1130"/>
              <p:cNvSpPr>
                <a:spLocks/>
              </p:cNvSpPr>
              <p:nvPr/>
            </p:nvSpPr>
            <p:spPr bwMode="auto">
              <a:xfrm>
                <a:off x="1464" y="95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 name="Freeform 1131"/>
              <p:cNvSpPr>
                <a:spLocks noEditPoints="1"/>
              </p:cNvSpPr>
              <p:nvPr/>
            </p:nvSpPr>
            <p:spPr bwMode="auto">
              <a:xfrm>
                <a:off x="1459" y="95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 name="Freeform 1132"/>
              <p:cNvSpPr>
                <a:spLocks/>
              </p:cNvSpPr>
              <p:nvPr/>
            </p:nvSpPr>
            <p:spPr bwMode="auto">
              <a:xfrm>
                <a:off x="1368" y="85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 name="Freeform 1133"/>
              <p:cNvSpPr>
                <a:spLocks noEditPoints="1"/>
              </p:cNvSpPr>
              <p:nvPr/>
            </p:nvSpPr>
            <p:spPr bwMode="auto">
              <a:xfrm>
                <a:off x="1363"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 name="Freeform 1134"/>
              <p:cNvSpPr>
                <a:spLocks/>
              </p:cNvSpPr>
              <p:nvPr/>
            </p:nvSpPr>
            <p:spPr bwMode="auto">
              <a:xfrm>
                <a:off x="1343" y="810"/>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 name="Freeform 1135"/>
              <p:cNvSpPr>
                <a:spLocks noEditPoints="1"/>
              </p:cNvSpPr>
              <p:nvPr/>
            </p:nvSpPr>
            <p:spPr bwMode="auto">
              <a:xfrm>
                <a:off x="1338" y="806"/>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 name="Freeform 1136"/>
              <p:cNvSpPr>
                <a:spLocks/>
              </p:cNvSpPr>
              <p:nvPr/>
            </p:nvSpPr>
            <p:spPr bwMode="auto">
              <a:xfrm>
                <a:off x="1386" y="8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 name="Freeform 1137"/>
              <p:cNvSpPr>
                <a:spLocks noEditPoints="1"/>
              </p:cNvSpPr>
              <p:nvPr/>
            </p:nvSpPr>
            <p:spPr bwMode="auto">
              <a:xfrm>
                <a:off x="1381" y="84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 name="Freeform 1138"/>
              <p:cNvSpPr>
                <a:spLocks/>
              </p:cNvSpPr>
              <p:nvPr/>
            </p:nvSpPr>
            <p:spPr bwMode="auto">
              <a:xfrm>
                <a:off x="1489" y="1013"/>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 name="Freeform 1139"/>
              <p:cNvSpPr>
                <a:spLocks noEditPoints="1"/>
              </p:cNvSpPr>
              <p:nvPr/>
            </p:nvSpPr>
            <p:spPr bwMode="auto">
              <a:xfrm>
                <a:off x="1484" y="1008"/>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 name="Freeform 1140"/>
              <p:cNvSpPr>
                <a:spLocks/>
              </p:cNvSpPr>
              <p:nvPr/>
            </p:nvSpPr>
            <p:spPr bwMode="auto">
              <a:xfrm>
                <a:off x="138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 name="Freeform 1141"/>
              <p:cNvSpPr>
                <a:spLocks noEditPoints="1"/>
              </p:cNvSpPr>
              <p:nvPr/>
            </p:nvSpPr>
            <p:spPr bwMode="auto">
              <a:xfrm>
                <a:off x="1380"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 name="Freeform 1142"/>
              <p:cNvSpPr>
                <a:spLocks/>
              </p:cNvSpPr>
              <p:nvPr/>
            </p:nvSpPr>
            <p:spPr bwMode="auto">
              <a:xfrm>
                <a:off x="1526" y="102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 name="Freeform 1143"/>
              <p:cNvSpPr>
                <a:spLocks noEditPoints="1"/>
              </p:cNvSpPr>
              <p:nvPr/>
            </p:nvSpPr>
            <p:spPr bwMode="auto">
              <a:xfrm>
                <a:off x="1521" y="102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2" name="Freeform 1144"/>
              <p:cNvSpPr>
                <a:spLocks/>
              </p:cNvSpPr>
              <p:nvPr/>
            </p:nvSpPr>
            <p:spPr bwMode="auto">
              <a:xfrm>
                <a:off x="1442" y="93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3" name="Freeform 1145"/>
              <p:cNvSpPr>
                <a:spLocks noEditPoints="1"/>
              </p:cNvSpPr>
              <p:nvPr/>
            </p:nvSpPr>
            <p:spPr bwMode="auto">
              <a:xfrm>
                <a:off x="1437" y="9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4" name="Freeform 1146"/>
              <p:cNvSpPr>
                <a:spLocks/>
              </p:cNvSpPr>
              <p:nvPr/>
            </p:nvSpPr>
            <p:spPr bwMode="auto">
              <a:xfrm>
                <a:off x="1436" y="92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5" name="Freeform 1147"/>
              <p:cNvSpPr>
                <a:spLocks noEditPoints="1"/>
              </p:cNvSpPr>
              <p:nvPr/>
            </p:nvSpPr>
            <p:spPr bwMode="auto">
              <a:xfrm>
                <a:off x="1431" y="920"/>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6" name="Freeform 1148"/>
              <p:cNvSpPr>
                <a:spLocks/>
              </p:cNvSpPr>
              <p:nvPr/>
            </p:nvSpPr>
            <p:spPr bwMode="auto">
              <a:xfrm>
                <a:off x="1523" y="10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7" name="Freeform 1149"/>
              <p:cNvSpPr>
                <a:spLocks noEditPoints="1"/>
              </p:cNvSpPr>
              <p:nvPr/>
            </p:nvSpPr>
            <p:spPr bwMode="auto">
              <a:xfrm>
                <a:off x="1518" y="9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8" name="Freeform 1150"/>
              <p:cNvSpPr>
                <a:spLocks/>
              </p:cNvSpPr>
              <p:nvPr/>
            </p:nvSpPr>
            <p:spPr bwMode="auto">
              <a:xfrm>
                <a:off x="1616" y="1101"/>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9" name="Freeform 1151"/>
              <p:cNvSpPr>
                <a:spLocks noEditPoints="1"/>
              </p:cNvSpPr>
              <p:nvPr/>
            </p:nvSpPr>
            <p:spPr bwMode="auto">
              <a:xfrm>
                <a:off x="1611" y="1097"/>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0" name="Freeform 1152"/>
              <p:cNvSpPr>
                <a:spLocks/>
              </p:cNvSpPr>
              <p:nvPr/>
            </p:nvSpPr>
            <p:spPr bwMode="auto">
              <a:xfrm>
                <a:off x="1645" y="11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1" name="Freeform 1153"/>
              <p:cNvSpPr>
                <a:spLocks noEditPoints="1"/>
              </p:cNvSpPr>
              <p:nvPr/>
            </p:nvSpPr>
            <p:spPr bwMode="auto">
              <a:xfrm>
                <a:off x="1640" y="1129"/>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2" name="Freeform 1154"/>
              <p:cNvSpPr>
                <a:spLocks/>
              </p:cNvSpPr>
              <p:nvPr/>
            </p:nvSpPr>
            <p:spPr bwMode="auto">
              <a:xfrm>
                <a:off x="1579" y="108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3" name="Freeform 1155"/>
              <p:cNvSpPr>
                <a:spLocks noEditPoints="1"/>
              </p:cNvSpPr>
              <p:nvPr/>
            </p:nvSpPr>
            <p:spPr bwMode="auto">
              <a:xfrm>
                <a:off x="1574" y="108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4" name="Freeform 1156"/>
              <p:cNvSpPr>
                <a:spLocks/>
              </p:cNvSpPr>
              <p:nvPr/>
            </p:nvSpPr>
            <p:spPr bwMode="auto">
              <a:xfrm>
                <a:off x="1656" y="1151"/>
                <a:ext cx="108" cy="106"/>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5" name="Freeform 1157"/>
              <p:cNvSpPr>
                <a:spLocks noEditPoints="1"/>
              </p:cNvSpPr>
              <p:nvPr/>
            </p:nvSpPr>
            <p:spPr bwMode="auto">
              <a:xfrm>
                <a:off x="1651" y="114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6" name="Freeform 1158"/>
              <p:cNvSpPr>
                <a:spLocks/>
              </p:cNvSpPr>
              <p:nvPr/>
            </p:nvSpPr>
            <p:spPr bwMode="auto">
              <a:xfrm>
                <a:off x="1667" y="1201"/>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7" name="Freeform 1159"/>
              <p:cNvSpPr>
                <a:spLocks noEditPoints="1"/>
              </p:cNvSpPr>
              <p:nvPr/>
            </p:nvSpPr>
            <p:spPr bwMode="auto">
              <a:xfrm>
                <a:off x="1662" y="1196"/>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8" name="Freeform 1160"/>
              <p:cNvSpPr>
                <a:spLocks/>
              </p:cNvSpPr>
              <p:nvPr/>
            </p:nvSpPr>
            <p:spPr bwMode="auto">
              <a:xfrm>
                <a:off x="1663" y="120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9" name="Freeform 1161"/>
              <p:cNvSpPr>
                <a:spLocks noEditPoints="1"/>
              </p:cNvSpPr>
              <p:nvPr/>
            </p:nvSpPr>
            <p:spPr bwMode="auto">
              <a:xfrm>
                <a:off x="1657" y="119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0" name="Freeform 1162"/>
              <p:cNvSpPr>
                <a:spLocks/>
              </p:cNvSpPr>
              <p:nvPr/>
            </p:nvSpPr>
            <p:spPr bwMode="auto">
              <a:xfrm>
                <a:off x="1223" y="77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1" name="Freeform 1163"/>
              <p:cNvSpPr>
                <a:spLocks noEditPoints="1"/>
              </p:cNvSpPr>
              <p:nvPr/>
            </p:nvSpPr>
            <p:spPr bwMode="auto">
              <a:xfrm>
                <a:off x="1218" y="768"/>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2" name="Freeform 1164"/>
              <p:cNvSpPr>
                <a:spLocks/>
              </p:cNvSpPr>
              <p:nvPr/>
            </p:nvSpPr>
            <p:spPr bwMode="auto">
              <a:xfrm>
                <a:off x="1213" y="7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3" name="Freeform 1165"/>
              <p:cNvSpPr>
                <a:spLocks noEditPoints="1"/>
              </p:cNvSpPr>
              <p:nvPr/>
            </p:nvSpPr>
            <p:spPr bwMode="auto">
              <a:xfrm>
                <a:off x="1208" y="7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4" name="Freeform 1166"/>
              <p:cNvSpPr>
                <a:spLocks/>
              </p:cNvSpPr>
              <p:nvPr/>
            </p:nvSpPr>
            <p:spPr bwMode="auto">
              <a:xfrm>
                <a:off x="1278" y="79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5" name="Freeform 1167"/>
              <p:cNvSpPr>
                <a:spLocks noEditPoints="1"/>
              </p:cNvSpPr>
              <p:nvPr/>
            </p:nvSpPr>
            <p:spPr bwMode="auto">
              <a:xfrm>
                <a:off x="1272" y="791"/>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6" name="Freeform 1168"/>
              <p:cNvSpPr>
                <a:spLocks/>
              </p:cNvSpPr>
              <p:nvPr/>
            </p:nvSpPr>
            <p:spPr bwMode="auto">
              <a:xfrm>
                <a:off x="1258" y="79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7" name="Freeform 1169"/>
              <p:cNvSpPr>
                <a:spLocks noEditPoints="1"/>
              </p:cNvSpPr>
              <p:nvPr/>
            </p:nvSpPr>
            <p:spPr bwMode="auto">
              <a:xfrm>
                <a:off x="1253" y="788"/>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8" name="Freeform 1170"/>
              <p:cNvSpPr>
                <a:spLocks/>
              </p:cNvSpPr>
              <p:nvPr/>
            </p:nvSpPr>
            <p:spPr bwMode="auto">
              <a:xfrm>
                <a:off x="1255" y="80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9" name="Freeform 1171"/>
              <p:cNvSpPr>
                <a:spLocks noEditPoints="1"/>
              </p:cNvSpPr>
              <p:nvPr/>
            </p:nvSpPr>
            <p:spPr bwMode="auto">
              <a:xfrm>
                <a:off x="1250" y="803"/>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0" name="Freeform 1172"/>
              <p:cNvSpPr>
                <a:spLocks/>
              </p:cNvSpPr>
              <p:nvPr/>
            </p:nvSpPr>
            <p:spPr bwMode="auto">
              <a:xfrm>
                <a:off x="1589" y="10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1" name="Freeform 1173"/>
              <p:cNvSpPr>
                <a:spLocks noEditPoints="1"/>
              </p:cNvSpPr>
              <p:nvPr/>
            </p:nvSpPr>
            <p:spPr bwMode="auto">
              <a:xfrm>
                <a:off x="1584" y="1023"/>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2" name="Freeform 1174"/>
              <p:cNvSpPr>
                <a:spLocks/>
              </p:cNvSpPr>
              <p:nvPr/>
            </p:nvSpPr>
            <p:spPr bwMode="auto">
              <a:xfrm>
                <a:off x="1598" y="103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3" name="Freeform 1175"/>
              <p:cNvSpPr>
                <a:spLocks noEditPoints="1"/>
              </p:cNvSpPr>
              <p:nvPr/>
            </p:nvSpPr>
            <p:spPr bwMode="auto">
              <a:xfrm>
                <a:off x="1593" y="1026"/>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4" name="Freeform 1176"/>
              <p:cNvSpPr>
                <a:spLocks/>
              </p:cNvSpPr>
              <p:nvPr/>
            </p:nvSpPr>
            <p:spPr bwMode="auto">
              <a:xfrm>
                <a:off x="1619" y="10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5" name="Freeform 1177"/>
              <p:cNvSpPr>
                <a:spLocks noEditPoints="1"/>
              </p:cNvSpPr>
              <p:nvPr/>
            </p:nvSpPr>
            <p:spPr bwMode="auto">
              <a:xfrm>
                <a:off x="1614" y="1058"/>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6" name="Freeform 1178"/>
              <p:cNvSpPr>
                <a:spLocks/>
              </p:cNvSpPr>
              <p:nvPr/>
            </p:nvSpPr>
            <p:spPr bwMode="auto">
              <a:xfrm>
                <a:off x="1683" y="107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7" name="Freeform 1179"/>
              <p:cNvSpPr>
                <a:spLocks noEditPoints="1"/>
              </p:cNvSpPr>
              <p:nvPr/>
            </p:nvSpPr>
            <p:spPr bwMode="auto">
              <a:xfrm>
                <a:off x="1678" y="1067"/>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8" name="Freeform 1180"/>
              <p:cNvSpPr>
                <a:spLocks/>
              </p:cNvSpPr>
              <p:nvPr/>
            </p:nvSpPr>
            <p:spPr bwMode="auto">
              <a:xfrm>
                <a:off x="1413" y="8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9" name="Freeform 1181"/>
              <p:cNvSpPr>
                <a:spLocks noEditPoints="1"/>
              </p:cNvSpPr>
              <p:nvPr/>
            </p:nvSpPr>
            <p:spPr bwMode="auto">
              <a:xfrm>
                <a:off x="1408" y="89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0" name="Freeform 1182"/>
              <p:cNvSpPr>
                <a:spLocks/>
              </p:cNvSpPr>
              <p:nvPr/>
            </p:nvSpPr>
            <p:spPr bwMode="auto">
              <a:xfrm>
                <a:off x="1521" y="93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1" name="Freeform 1183"/>
              <p:cNvSpPr>
                <a:spLocks noEditPoints="1"/>
              </p:cNvSpPr>
              <p:nvPr/>
            </p:nvSpPr>
            <p:spPr bwMode="auto">
              <a:xfrm>
                <a:off x="1516" y="92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2" name="Freeform 1184"/>
              <p:cNvSpPr>
                <a:spLocks/>
              </p:cNvSpPr>
              <p:nvPr/>
            </p:nvSpPr>
            <p:spPr bwMode="auto">
              <a:xfrm>
                <a:off x="1420" y="875"/>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3" name="Freeform 1185"/>
              <p:cNvSpPr>
                <a:spLocks noEditPoints="1"/>
              </p:cNvSpPr>
              <p:nvPr/>
            </p:nvSpPr>
            <p:spPr bwMode="auto">
              <a:xfrm>
                <a:off x="1415" y="870"/>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4" name="Freeform 1186"/>
              <p:cNvSpPr>
                <a:spLocks/>
              </p:cNvSpPr>
              <p:nvPr/>
            </p:nvSpPr>
            <p:spPr bwMode="auto">
              <a:xfrm>
                <a:off x="1409"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5" name="Freeform 1187"/>
              <p:cNvSpPr>
                <a:spLocks noEditPoints="1"/>
              </p:cNvSpPr>
              <p:nvPr/>
            </p:nvSpPr>
            <p:spPr bwMode="auto">
              <a:xfrm>
                <a:off x="1404" y="849"/>
                <a:ext cx="117" cy="116"/>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6" name="Freeform 1188"/>
              <p:cNvSpPr>
                <a:spLocks/>
              </p:cNvSpPr>
              <p:nvPr/>
            </p:nvSpPr>
            <p:spPr bwMode="auto">
              <a:xfrm>
                <a:off x="1445" y="854"/>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7" name="Freeform 1189"/>
              <p:cNvSpPr>
                <a:spLocks noEditPoints="1"/>
              </p:cNvSpPr>
              <p:nvPr/>
            </p:nvSpPr>
            <p:spPr bwMode="auto">
              <a:xfrm>
                <a:off x="1440" y="849"/>
                <a:ext cx="117" cy="116"/>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8" name="Freeform 1190"/>
              <p:cNvSpPr>
                <a:spLocks/>
              </p:cNvSpPr>
              <p:nvPr/>
            </p:nvSpPr>
            <p:spPr bwMode="auto">
              <a:xfrm>
                <a:off x="1411" y="8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9" name="Freeform 1191"/>
              <p:cNvSpPr>
                <a:spLocks noEditPoints="1"/>
              </p:cNvSpPr>
              <p:nvPr/>
            </p:nvSpPr>
            <p:spPr bwMode="auto">
              <a:xfrm>
                <a:off x="1406" y="83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0" name="Freeform 1192"/>
              <p:cNvSpPr>
                <a:spLocks/>
              </p:cNvSpPr>
              <p:nvPr/>
            </p:nvSpPr>
            <p:spPr bwMode="auto">
              <a:xfrm>
                <a:off x="1493" y="875"/>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1" name="Freeform 1193"/>
              <p:cNvSpPr>
                <a:spLocks noEditPoints="1"/>
              </p:cNvSpPr>
              <p:nvPr/>
            </p:nvSpPr>
            <p:spPr bwMode="auto">
              <a:xfrm>
                <a:off x="1488" y="87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2" name="Freeform 1194"/>
              <p:cNvSpPr>
                <a:spLocks/>
              </p:cNvSpPr>
              <p:nvPr/>
            </p:nvSpPr>
            <p:spPr bwMode="auto">
              <a:xfrm>
                <a:off x="1418" y="79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3" name="Freeform 1195"/>
              <p:cNvSpPr>
                <a:spLocks noEditPoints="1"/>
              </p:cNvSpPr>
              <p:nvPr/>
            </p:nvSpPr>
            <p:spPr bwMode="auto">
              <a:xfrm>
                <a:off x="1413" y="794"/>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4" name="Freeform 1196"/>
              <p:cNvSpPr>
                <a:spLocks/>
              </p:cNvSpPr>
              <p:nvPr/>
            </p:nvSpPr>
            <p:spPr bwMode="auto">
              <a:xfrm>
                <a:off x="1379" y="1089"/>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5" name="Freeform 1197"/>
              <p:cNvSpPr>
                <a:spLocks noEditPoints="1"/>
              </p:cNvSpPr>
              <p:nvPr/>
            </p:nvSpPr>
            <p:spPr bwMode="auto">
              <a:xfrm>
                <a:off x="1374" y="1085"/>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6" name="Freeform 1198"/>
              <p:cNvSpPr>
                <a:spLocks/>
              </p:cNvSpPr>
              <p:nvPr/>
            </p:nvSpPr>
            <p:spPr bwMode="auto">
              <a:xfrm>
                <a:off x="1086" y="43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7" name="Freeform 1199"/>
              <p:cNvSpPr>
                <a:spLocks noEditPoints="1"/>
              </p:cNvSpPr>
              <p:nvPr/>
            </p:nvSpPr>
            <p:spPr bwMode="auto">
              <a:xfrm>
                <a:off x="1082" y="43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8" name="Freeform 1200"/>
              <p:cNvSpPr>
                <a:spLocks/>
              </p:cNvSpPr>
              <p:nvPr/>
            </p:nvSpPr>
            <p:spPr bwMode="auto">
              <a:xfrm>
                <a:off x="1265" y="910"/>
                <a:ext cx="107" cy="106"/>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9" name="Freeform 1201"/>
              <p:cNvSpPr>
                <a:spLocks noEditPoints="1"/>
              </p:cNvSpPr>
              <p:nvPr/>
            </p:nvSpPr>
            <p:spPr bwMode="auto">
              <a:xfrm>
                <a:off x="1260" y="905"/>
                <a:ext cx="117" cy="116"/>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0" name="Freeform 1202"/>
              <p:cNvSpPr>
                <a:spLocks/>
              </p:cNvSpPr>
              <p:nvPr/>
            </p:nvSpPr>
            <p:spPr bwMode="auto">
              <a:xfrm>
                <a:off x="1084" y="54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1" name="Freeform 1203"/>
              <p:cNvSpPr>
                <a:spLocks noEditPoints="1"/>
              </p:cNvSpPr>
              <p:nvPr/>
            </p:nvSpPr>
            <p:spPr bwMode="auto">
              <a:xfrm>
                <a:off x="1080" y="54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2" name="Freeform 1204"/>
              <p:cNvSpPr>
                <a:spLocks/>
              </p:cNvSpPr>
              <p:nvPr/>
            </p:nvSpPr>
            <p:spPr bwMode="auto">
              <a:xfrm>
                <a:off x="1388" y="1039"/>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3" name="Freeform 1205"/>
              <p:cNvSpPr>
                <a:spLocks noEditPoints="1"/>
              </p:cNvSpPr>
              <p:nvPr/>
            </p:nvSpPr>
            <p:spPr bwMode="auto">
              <a:xfrm>
                <a:off x="1384" y="1035"/>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4" name="Freeform 1206"/>
              <p:cNvSpPr>
                <a:spLocks/>
              </p:cNvSpPr>
              <p:nvPr/>
            </p:nvSpPr>
            <p:spPr bwMode="auto">
              <a:xfrm>
                <a:off x="1017" y="584"/>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5" name="Freeform 1207"/>
              <p:cNvSpPr>
                <a:spLocks noEditPoints="1"/>
              </p:cNvSpPr>
              <p:nvPr/>
            </p:nvSpPr>
            <p:spPr bwMode="auto">
              <a:xfrm>
                <a:off x="1012" y="579"/>
                <a:ext cx="117" cy="116"/>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6" name="Freeform 1208"/>
              <p:cNvSpPr>
                <a:spLocks/>
              </p:cNvSpPr>
              <p:nvPr/>
            </p:nvSpPr>
            <p:spPr bwMode="auto">
              <a:xfrm>
                <a:off x="996" y="613"/>
                <a:ext cx="107" cy="106"/>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7" name="Freeform 1209"/>
              <p:cNvSpPr>
                <a:spLocks noEditPoints="1"/>
              </p:cNvSpPr>
              <p:nvPr/>
            </p:nvSpPr>
            <p:spPr bwMode="auto">
              <a:xfrm>
                <a:off x="991" y="609"/>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8" name="Freeform 1210"/>
              <p:cNvSpPr>
                <a:spLocks/>
              </p:cNvSpPr>
              <p:nvPr/>
            </p:nvSpPr>
            <p:spPr bwMode="auto">
              <a:xfrm>
                <a:off x="1167" y="749"/>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4" name="Freeform 1212"/>
            <p:cNvSpPr>
              <a:spLocks noEditPoints="1"/>
            </p:cNvSpPr>
            <p:nvPr/>
          </p:nvSpPr>
          <p:spPr bwMode="auto">
            <a:xfrm>
              <a:off x="1846263" y="11811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 name="Freeform 1213"/>
            <p:cNvSpPr>
              <a:spLocks/>
            </p:cNvSpPr>
            <p:nvPr/>
          </p:nvSpPr>
          <p:spPr bwMode="auto">
            <a:xfrm>
              <a:off x="1800225" y="1128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 name="Freeform 1214"/>
            <p:cNvSpPr>
              <a:spLocks noEditPoints="1"/>
            </p:cNvSpPr>
            <p:nvPr/>
          </p:nvSpPr>
          <p:spPr bwMode="auto">
            <a:xfrm>
              <a:off x="1792288" y="1120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 name="Freeform 1215"/>
            <p:cNvSpPr>
              <a:spLocks/>
            </p:cNvSpPr>
            <p:nvPr/>
          </p:nvSpPr>
          <p:spPr bwMode="auto">
            <a:xfrm>
              <a:off x="1874838" y="10953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 name="Freeform 1216"/>
            <p:cNvSpPr>
              <a:spLocks noEditPoints="1"/>
            </p:cNvSpPr>
            <p:nvPr/>
          </p:nvSpPr>
          <p:spPr bwMode="auto">
            <a:xfrm>
              <a:off x="1866900" y="10874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 name="Freeform 1217"/>
            <p:cNvSpPr>
              <a:spLocks/>
            </p:cNvSpPr>
            <p:nvPr/>
          </p:nvSpPr>
          <p:spPr bwMode="auto">
            <a:xfrm>
              <a:off x="1849438" y="14589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 name="Freeform 1218"/>
            <p:cNvSpPr>
              <a:spLocks noEditPoints="1"/>
            </p:cNvSpPr>
            <p:nvPr/>
          </p:nvSpPr>
          <p:spPr bwMode="auto">
            <a:xfrm>
              <a:off x="1843088" y="1450975"/>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 name="Freeform 1219"/>
            <p:cNvSpPr>
              <a:spLocks/>
            </p:cNvSpPr>
            <p:nvPr/>
          </p:nvSpPr>
          <p:spPr bwMode="auto">
            <a:xfrm>
              <a:off x="1835150" y="1220788"/>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 name="Freeform 1220"/>
            <p:cNvSpPr>
              <a:spLocks noEditPoints="1"/>
            </p:cNvSpPr>
            <p:nvPr/>
          </p:nvSpPr>
          <p:spPr bwMode="auto">
            <a:xfrm>
              <a:off x="1828800" y="12128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 name="Freeform 1221"/>
            <p:cNvSpPr>
              <a:spLocks/>
            </p:cNvSpPr>
            <p:nvPr/>
          </p:nvSpPr>
          <p:spPr bwMode="auto">
            <a:xfrm>
              <a:off x="2170113" y="17907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 name="Freeform 1222"/>
            <p:cNvSpPr>
              <a:spLocks noEditPoints="1"/>
            </p:cNvSpPr>
            <p:nvPr/>
          </p:nvSpPr>
          <p:spPr bwMode="auto">
            <a:xfrm>
              <a:off x="2162175" y="17827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 name="Freeform 1223"/>
            <p:cNvSpPr>
              <a:spLocks/>
            </p:cNvSpPr>
            <p:nvPr/>
          </p:nvSpPr>
          <p:spPr bwMode="auto">
            <a:xfrm>
              <a:off x="1920875"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 name="Freeform 1224"/>
            <p:cNvSpPr>
              <a:spLocks noEditPoints="1"/>
            </p:cNvSpPr>
            <p:nvPr/>
          </p:nvSpPr>
          <p:spPr bwMode="auto">
            <a:xfrm>
              <a:off x="1912938" y="17780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7" name="Freeform 1225"/>
            <p:cNvSpPr>
              <a:spLocks/>
            </p:cNvSpPr>
            <p:nvPr/>
          </p:nvSpPr>
          <p:spPr bwMode="auto">
            <a:xfrm>
              <a:off x="2101850" y="18462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8" name="Freeform 1226"/>
            <p:cNvSpPr>
              <a:spLocks noEditPoints="1"/>
            </p:cNvSpPr>
            <p:nvPr/>
          </p:nvSpPr>
          <p:spPr bwMode="auto">
            <a:xfrm>
              <a:off x="2093913" y="18383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9" name="Freeform 1227"/>
            <p:cNvSpPr>
              <a:spLocks/>
            </p:cNvSpPr>
            <p:nvPr/>
          </p:nvSpPr>
          <p:spPr bwMode="auto">
            <a:xfrm>
              <a:off x="1865313" y="11049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0" name="Freeform 1228"/>
            <p:cNvSpPr>
              <a:spLocks noEditPoints="1"/>
            </p:cNvSpPr>
            <p:nvPr/>
          </p:nvSpPr>
          <p:spPr bwMode="auto">
            <a:xfrm>
              <a:off x="1857375" y="1096963"/>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1" name="Freeform 1229"/>
            <p:cNvSpPr>
              <a:spLocks/>
            </p:cNvSpPr>
            <p:nvPr/>
          </p:nvSpPr>
          <p:spPr bwMode="auto">
            <a:xfrm>
              <a:off x="2068513" y="172878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2" name="Freeform 1230"/>
            <p:cNvSpPr>
              <a:spLocks noEditPoints="1"/>
            </p:cNvSpPr>
            <p:nvPr/>
          </p:nvSpPr>
          <p:spPr bwMode="auto">
            <a:xfrm>
              <a:off x="2060575" y="1722438"/>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3" name="Freeform 1231"/>
            <p:cNvSpPr>
              <a:spLocks/>
            </p:cNvSpPr>
            <p:nvPr/>
          </p:nvSpPr>
          <p:spPr bwMode="auto">
            <a:xfrm>
              <a:off x="1701800" y="7032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4" name="Freeform 1232"/>
            <p:cNvSpPr>
              <a:spLocks noEditPoints="1"/>
            </p:cNvSpPr>
            <p:nvPr/>
          </p:nvSpPr>
          <p:spPr bwMode="auto">
            <a:xfrm>
              <a:off x="1693863" y="6953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5" name="Freeform 1233"/>
            <p:cNvSpPr>
              <a:spLocks/>
            </p:cNvSpPr>
            <p:nvPr/>
          </p:nvSpPr>
          <p:spPr bwMode="auto">
            <a:xfrm>
              <a:off x="2527300" y="16462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6" name="Freeform 1234"/>
            <p:cNvSpPr>
              <a:spLocks noEditPoints="1"/>
            </p:cNvSpPr>
            <p:nvPr/>
          </p:nvSpPr>
          <p:spPr bwMode="auto">
            <a:xfrm>
              <a:off x="2519363" y="163830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7" name="Freeform 1235"/>
            <p:cNvSpPr>
              <a:spLocks/>
            </p:cNvSpPr>
            <p:nvPr/>
          </p:nvSpPr>
          <p:spPr bwMode="auto">
            <a:xfrm>
              <a:off x="2608263" y="1720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8" name="Freeform 1236"/>
            <p:cNvSpPr>
              <a:spLocks noEditPoints="1"/>
            </p:cNvSpPr>
            <p:nvPr/>
          </p:nvSpPr>
          <p:spPr bwMode="auto">
            <a:xfrm>
              <a:off x="2600325" y="17129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39" name="Freeform 1237"/>
            <p:cNvSpPr>
              <a:spLocks/>
            </p:cNvSpPr>
            <p:nvPr/>
          </p:nvSpPr>
          <p:spPr bwMode="auto">
            <a:xfrm>
              <a:off x="2532063" y="1679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0" name="Freeform 1238"/>
            <p:cNvSpPr>
              <a:spLocks noEditPoints="1"/>
            </p:cNvSpPr>
            <p:nvPr/>
          </p:nvSpPr>
          <p:spPr bwMode="auto">
            <a:xfrm>
              <a:off x="2524125" y="167163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1" name="Freeform 1239"/>
            <p:cNvSpPr>
              <a:spLocks/>
            </p:cNvSpPr>
            <p:nvPr/>
          </p:nvSpPr>
          <p:spPr bwMode="auto">
            <a:xfrm>
              <a:off x="2379663" y="1477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2" name="Freeform 1240"/>
            <p:cNvSpPr>
              <a:spLocks noEditPoints="1"/>
            </p:cNvSpPr>
            <p:nvPr/>
          </p:nvSpPr>
          <p:spPr bwMode="auto">
            <a:xfrm>
              <a:off x="2371725" y="147002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3" name="Freeform 1241"/>
            <p:cNvSpPr>
              <a:spLocks/>
            </p:cNvSpPr>
            <p:nvPr/>
          </p:nvSpPr>
          <p:spPr bwMode="auto">
            <a:xfrm>
              <a:off x="1997075" y="1155700"/>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4" name="Freeform 1242"/>
            <p:cNvSpPr>
              <a:spLocks noEditPoints="1"/>
            </p:cNvSpPr>
            <p:nvPr/>
          </p:nvSpPr>
          <p:spPr bwMode="auto">
            <a:xfrm>
              <a:off x="1989138" y="11477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5" name="Freeform 1243"/>
            <p:cNvSpPr>
              <a:spLocks/>
            </p:cNvSpPr>
            <p:nvPr/>
          </p:nvSpPr>
          <p:spPr bwMode="auto">
            <a:xfrm>
              <a:off x="2198688" y="11938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6" name="Freeform 1244"/>
            <p:cNvSpPr>
              <a:spLocks noEditPoints="1"/>
            </p:cNvSpPr>
            <p:nvPr/>
          </p:nvSpPr>
          <p:spPr bwMode="auto">
            <a:xfrm>
              <a:off x="2190750" y="11858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7" name="Freeform 1245"/>
            <p:cNvSpPr>
              <a:spLocks/>
            </p:cNvSpPr>
            <p:nvPr/>
          </p:nvSpPr>
          <p:spPr bwMode="auto">
            <a:xfrm>
              <a:off x="2990850" y="26447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8" name="Freeform 1246"/>
            <p:cNvSpPr>
              <a:spLocks noEditPoints="1"/>
            </p:cNvSpPr>
            <p:nvPr/>
          </p:nvSpPr>
          <p:spPr bwMode="auto">
            <a:xfrm>
              <a:off x="2982913" y="26368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49" name="Freeform 1247"/>
            <p:cNvSpPr>
              <a:spLocks/>
            </p:cNvSpPr>
            <p:nvPr/>
          </p:nvSpPr>
          <p:spPr bwMode="auto">
            <a:xfrm>
              <a:off x="2463800" y="15065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0" name="Freeform 1248"/>
            <p:cNvSpPr>
              <a:spLocks noEditPoints="1"/>
            </p:cNvSpPr>
            <p:nvPr/>
          </p:nvSpPr>
          <p:spPr bwMode="auto">
            <a:xfrm>
              <a:off x="2457450" y="14986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1" name="Freeform 1249"/>
            <p:cNvSpPr>
              <a:spLocks/>
            </p:cNvSpPr>
            <p:nvPr/>
          </p:nvSpPr>
          <p:spPr bwMode="auto">
            <a:xfrm>
              <a:off x="3040063" y="18240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2" name="Freeform 1250"/>
            <p:cNvSpPr>
              <a:spLocks noEditPoints="1"/>
            </p:cNvSpPr>
            <p:nvPr/>
          </p:nvSpPr>
          <p:spPr bwMode="auto">
            <a:xfrm>
              <a:off x="3032125" y="18161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3" name="Freeform 1251"/>
            <p:cNvSpPr>
              <a:spLocks/>
            </p:cNvSpPr>
            <p:nvPr/>
          </p:nvSpPr>
          <p:spPr bwMode="auto">
            <a:xfrm>
              <a:off x="3086100"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4" name="Freeform 1252"/>
            <p:cNvSpPr>
              <a:spLocks noEditPoints="1"/>
            </p:cNvSpPr>
            <p:nvPr/>
          </p:nvSpPr>
          <p:spPr bwMode="auto">
            <a:xfrm>
              <a:off x="3079750" y="2155825"/>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5" name="Freeform 1253"/>
            <p:cNvSpPr>
              <a:spLocks/>
            </p:cNvSpPr>
            <p:nvPr/>
          </p:nvSpPr>
          <p:spPr bwMode="auto">
            <a:xfrm>
              <a:off x="2463800" y="17859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6" name="Freeform 1254"/>
            <p:cNvSpPr>
              <a:spLocks noEditPoints="1"/>
            </p:cNvSpPr>
            <p:nvPr/>
          </p:nvSpPr>
          <p:spPr bwMode="auto">
            <a:xfrm>
              <a:off x="2455863" y="1778000"/>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7" name="Freeform 1255"/>
            <p:cNvSpPr>
              <a:spLocks/>
            </p:cNvSpPr>
            <p:nvPr/>
          </p:nvSpPr>
          <p:spPr bwMode="auto">
            <a:xfrm>
              <a:off x="2381250" y="1692275"/>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8" name="Freeform 1256"/>
            <p:cNvSpPr>
              <a:spLocks noEditPoints="1"/>
            </p:cNvSpPr>
            <p:nvPr/>
          </p:nvSpPr>
          <p:spPr bwMode="auto">
            <a:xfrm>
              <a:off x="2373313" y="16843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59" name="Freeform 1257"/>
            <p:cNvSpPr>
              <a:spLocks/>
            </p:cNvSpPr>
            <p:nvPr/>
          </p:nvSpPr>
          <p:spPr bwMode="auto">
            <a:xfrm>
              <a:off x="2468563"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0" name="Freeform 1258"/>
            <p:cNvSpPr>
              <a:spLocks noEditPoints="1"/>
            </p:cNvSpPr>
            <p:nvPr/>
          </p:nvSpPr>
          <p:spPr bwMode="auto">
            <a:xfrm>
              <a:off x="2460625" y="15128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1" name="Freeform 1259"/>
            <p:cNvSpPr>
              <a:spLocks/>
            </p:cNvSpPr>
            <p:nvPr/>
          </p:nvSpPr>
          <p:spPr bwMode="auto">
            <a:xfrm>
              <a:off x="3200400" y="28590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2" name="Freeform 1260"/>
            <p:cNvSpPr>
              <a:spLocks noEditPoints="1"/>
            </p:cNvSpPr>
            <p:nvPr/>
          </p:nvSpPr>
          <p:spPr bwMode="auto">
            <a:xfrm>
              <a:off x="3194050" y="285115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3" name="Freeform 1261"/>
            <p:cNvSpPr>
              <a:spLocks/>
            </p:cNvSpPr>
            <p:nvPr/>
          </p:nvSpPr>
          <p:spPr bwMode="auto">
            <a:xfrm>
              <a:off x="3127375" y="27384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4" name="Freeform 1262"/>
            <p:cNvSpPr>
              <a:spLocks noEditPoints="1"/>
            </p:cNvSpPr>
            <p:nvPr/>
          </p:nvSpPr>
          <p:spPr bwMode="auto">
            <a:xfrm>
              <a:off x="3121025" y="27305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5" name="Freeform 1263"/>
            <p:cNvSpPr>
              <a:spLocks/>
            </p:cNvSpPr>
            <p:nvPr/>
          </p:nvSpPr>
          <p:spPr bwMode="auto">
            <a:xfrm>
              <a:off x="3233738" y="24622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6" name="Freeform 1264"/>
            <p:cNvSpPr>
              <a:spLocks noEditPoints="1"/>
            </p:cNvSpPr>
            <p:nvPr/>
          </p:nvSpPr>
          <p:spPr bwMode="auto">
            <a:xfrm>
              <a:off x="3225800" y="2454275"/>
              <a:ext cx="187325"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7" name="Freeform 1265"/>
            <p:cNvSpPr>
              <a:spLocks/>
            </p:cNvSpPr>
            <p:nvPr/>
          </p:nvSpPr>
          <p:spPr bwMode="auto">
            <a:xfrm>
              <a:off x="2570163" y="13620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8" name="Freeform 1266"/>
            <p:cNvSpPr>
              <a:spLocks noEditPoints="1"/>
            </p:cNvSpPr>
            <p:nvPr/>
          </p:nvSpPr>
          <p:spPr bwMode="auto">
            <a:xfrm>
              <a:off x="2562225" y="1354138"/>
              <a:ext cx="187325"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69" name="Freeform 1267"/>
            <p:cNvSpPr>
              <a:spLocks/>
            </p:cNvSpPr>
            <p:nvPr/>
          </p:nvSpPr>
          <p:spPr bwMode="auto">
            <a:xfrm>
              <a:off x="2547938" y="1309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0" name="Freeform 1268"/>
            <p:cNvSpPr>
              <a:spLocks noEditPoints="1"/>
            </p:cNvSpPr>
            <p:nvPr/>
          </p:nvSpPr>
          <p:spPr bwMode="auto">
            <a:xfrm>
              <a:off x="2540000" y="13017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1" name="Freeform 1269"/>
            <p:cNvSpPr>
              <a:spLocks/>
            </p:cNvSpPr>
            <p:nvPr/>
          </p:nvSpPr>
          <p:spPr bwMode="auto">
            <a:xfrm>
              <a:off x="2738438" y="19637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2" name="Freeform 1270"/>
            <p:cNvSpPr>
              <a:spLocks noEditPoints="1"/>
            </p:cNvSpPr>
            <p:nvPr/>
          </p:nvSpPr>
          <p:spPr bwMode="auto">
            <a:xfrm>
              <a:off x="2732088" y="1955800"/>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3" name="Freeform 1271"/>
            <p:cNvSpPr>
              <a:spLocks/>
            </p:cNvSpPr>
            <p:nvPr/>
          </p:nvSpPr>
          <p:spPr bwMode="auto">
            <a:xfrm>
              <a:off x="2473325"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4" name="Freeform 1272"/>
            <p:cNvSpPr>
              <a:spLocks noEditPoints="1"/>
            </p:cNvSpPr>
            <p:nvPr/>
          </p:nvSpPr>
          <p:spPr bwMode="auto">
            <a:xfrm>
              <a:off x="2465388" y="1479550"/>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5" name="Freeform 1273"/>
            <p:cNvSpPr>
              <a:spLocks/>
            </p:cNvSpPr>
            <p:nvPr/>
          </p:nvSpPr>
          <p:spPr bwMode="auto">
            <a:xfrm>
              <a:off x="25161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6" name="Freeform 1274"/>
            <p:cNvSpPr>
              <a:spLocks noEditPoints="1"/>
            </p:cNvSpPr>
            <p:nvPr/>
          </p:nvSpPr>
          <p:spPr bwMode="auto">
            <a:xfrm>
              <a:off x="2508250" y="1479550"/>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7" name="Freeform 1275"/>
            <p:cNvSpPr>
              <a:spLocks/>
            </p:cNvSpPr>
            <p:nvPr/>
          </p:nvSpPr>
          <p:spPr bwMode="auto">
            <a:xfrm>
              <a:off x="3025775" y="1785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8" name="Freeform 1276"/>
            <p:cNvSpPr>
              <a:spLocks noEditPoints="1"/>
            </p:cNvSpPr>
            <p:nvPr/>
          </p:nvSpPr>
          <p:spPr bwMode="auto">
            <a:xfrm>
              <a:off x="3017838" y="1778000"/>
              <a:ext cx="184150"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79" name="Freeform 1277"/>
            <p:cNvSpPr>
              <a:spLocks/>
            </p:cNvSpPr>
            <p:nvPr/>
          </p:nvSpPr>
          <p:spPr bwMode="auto">
            <a:xfrm>
              <a:off x="3019425" y="19161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0" name="Freeform 1278"/>
            <p:cNvSpPr>
              <a:spLocks noEditPoints="1"/>
            </p:cNvSpPr>
            <p:nvPr/>
          </p:nvSpPr>
          <p:spPr bwMode="auto">
            <a:xfrm>
              <a:off x="3011488" y="19097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1" name="Freeform 1279"/>
            <p:cNvSpPr>
              <a:spLocks/>
            </p:cNvSpPr>
            <p:nvPr/>
          </p:nvSpPr>
          <p:spPr bwMode="auto">
            <a:xfrm>
              <a:off x="2025650" y="11001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2" name="Freeform 1280"/>
            <p:cNvSpPr>
              <a:spLocks noEditPoints="1"/>
            </p:cNvSpPr>
            <p:nvPr/>
          </p:nvSpPr>
          <p:spPr bwMode="auto">
            <a:xfrm>
              <a:off x="2017713" y="1092200"/>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3" name="Freeform 1281"/>
            <p:cNvSpPr>
              <a:spLocks/>
            </p:cNvSpPr>
            <p:nvPr/>
          </p:nvSpPr>
          <p:spPr bwMode="auto">
            <a:xfrm>
              <a:off x="2633663" y="24431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4" name="Freeform 1282"/>
            <p:cNvSpPr>
              <a:spLocks noEditPoints="1"/>
            </p:cNvSpPr>
            <p:nvPr/>
          </p:nvSpPr>
          <p:spPr bwMode="auto">
            <a:xfrm>
              <a:off x="2625725" y="24368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5" name="Freeform 1283"/>
            <p:cNvSpPr>
              <a:spLocks/>
            </p:cNvSpPr>
            <p:nvPr/>
          </p:nvSpPr>
          <p:spPr bwMode="auto">
            <a:xfrm>
              <a:off x="2324100" y="214471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6" name="Freeform 1284"/>
            <p:cNvSpPr>
              <a:spLocks noEditPoints="1"/>
            </p:cNvSpPr>
            <p:nvPr/>
          </p:nvSpPr>
          <p:spPr bwMode="auto">
            <a:xfrm>
              <a:off x="2316163" y="2136775"/>
              <a:ext cx="185738" cy="184150"/>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7" name="Freeform 1285"/>
            <p:cNvSpPr>
              <a:spLocks/>
            </p:cNvSpPr>
            <p:nvPr/>
          </p:nvSpPr>
          <p:spPr bwMode="auto">
            <a:xfrm>
              <a:off x="2774950" y="19589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8" name="Freeform 1286"/>
            <p:cNvSpPr>
              <a:spLocks noEditPoints="1"/>
            </p:cNvSpPr>
            <p:nvPr/>
          </p:nvSpPr>
          <p:spPr bwMode="auto">
            <a:xfrm>
              <a:off x="2767013" y="19510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89" name="Freeform 1287"/>
            <p:cNvSpPr>
              <a:spLocks/>
            </p:cNvSpPr>
            <p:nvPr/>
          </p:nvSpPr>
          <p:spPr bwMode="auto">
            <a:xfrm>
              <a:off x="2400300" y="1658938"/>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0" name="Freeform 1288"/>
            <p:cNvSpPr>
              <a:spLocks noEditPoints="1"/>
            </p:cNvSpPr>
            <p:nvPr/>
          </p:nvSpPr>
          <p:spPr bwMode="auto">
            <a:xfrm>
              <a:off x="2392363" y="165258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1" name="Freeform 1289"/>
            <p:cNvSpPr>
              <a:spLocks/>
            </p:cNvSpPr>
            <p:nvPr/>
          </p:nvSpPr>
          <p:spPr bwMode="auto">
            <a:xfrm>
              <a:off x="1787525" y="6985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2" name="Freeform 1290"/>
            <p:cNvSpPr>
              <a:spLocks noEditPoints="1"/>
            </p:cNvSpPr>
            <p:nvPr/>
          </p:nvSpPr>
          <p:spPr bwMode="auto">
            <a:xfrm>
              <a:off x="1779588" y="690563"/>
              <a:ext cx="185738"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3" name="Freeform 1291"/>
            <p:cNvSpPr>
              <a:spLocks/>
            </p:cNvSpPr>
            <p:nvPr/>
          </p:nvSpPr>
          <p:spPr bwMode="auto">
            <a:xfrm>
              <a:off x="3017838" y="24114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4" name="Freeform 1292"/>
            <p:cNvSpPr>
              <a:spLocks noEditPoints="1"/>
            </p:cNvSpPr>
            <p:nvPr/>
          </p:nvSpPr>
          <p:spPr bwMode="auto">
            <a:xfrm>
              <a:off x="3009900" y="24034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5" name="Freeform 1293"/>
            <p:cNvSpPr>
              <a:spLocks/>
            </p:cNvSpPr>
            <p:nvPr/>
          </p:nvSpPr>
          <p:spPr bwMode="auto">
            <a:xfrm>
              <a:off x="3017838" y="261143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6" name="Freeform 1294"/>
            <p:cNvSpPr>
              <a:spLocks noEditPoints="1"/>
            </p:cNvSpPr>
            <p:nvPr/>
          </p:nvSpPr>
          <p:spPr bwMode="auto">
            <a:xfrm>
              <a:off x="3009900" y="26035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7" name="Freeform 1295"/>
            <p:cNvSpPr>
              <a:spLocks/>
            </p:cNvSpPr>
            <p:nvPr/>
          </p:nvSpPr>
          <p:spPr bwMode="auto">
            <a:xfrm>
              <a:off x="2878138" y="2587625"/>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8" name="Freeform 1296"/>
            <p:cNvSpPr>
              <a:spLocks noEditPoints="1"/>
            </p:cNvSpPr>
            <p:nvPr/>
          </p:nvSpPr>
          <p:spPr bwMode="auto">
            <a:xfrm>
              <a:off x="2870200" y="25812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99" name="Freeform 1297"/>
            <p:cNvSpPr>
              <a:spLocks/>
            </p:cNvSpPr>
            <p:nvPr/>
          </p:nvSpPr>
          <p:spPr bwMode="auto">
            <a:xfrm>
              <a:off x="2814638" y="21637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0" name="Freeform 1298"/>
            <p:cNvSpPr>
              <a:spLocks noEditPoints="1"/>
            </p:cNvSpPr>
            <p:nvPr/>
          </p:nvSpPr>
          <p:spPr bwMode="auto">
            <a:xfrm>
              <a:off x="2806700" y="2155825"/>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1" name="Freeform 1299"/>
            <p:cNvSpPr>
              <a:spLocks/>
            </p:cNvSpPr>
            <p:nvPr/>
          </p:nvSpPr>
          <p:spPr bwMode="auto">
            <a:xfrm>
              <a:off x="2847975" y="24765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2" name="Freeform 1300"/>
            <p:cNvSpPr>
              <a:spLocks noEditPoints="1"/>
            </p:cNvSpPr>
            <p:nvPr/>
          </p:nvSpPr>
          <p:spPr bwMode="auto">
            <a:xfrm>
              <a:off x="2840038" y="2468563"/>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3" name="Freeform 1301"/>
            <p:cNvSpPr>
              <a:spLocks/>
            </p:cNvSpPr>
            <p:nvPr/>
          </p:nvSpPr>
          <p:spPr bwMode="auto">
            <a:xfrm>
              <a:off x="2519363" y="1985963"/>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4" name="Freeform 1302"/>
            <p:cNvSpPr>
              <a:spLocks noEditPoints="1"/>
            </p:cNvSpPr>
            <p:nvPr/>
          </p:nvSpPr>
          <p:spPr bwMode="auto">
            <a:xfrm>
              <a:off x="2511425" y="1978025"/>
              <a:ext cx="185738" cy="184150"/>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5" name="Freeform 1303"/>
            <p:cNvSpPr>
              <a:spLocks/>
            </p:cNvSpPr>
            <p:nvPr/>
          </p:nvSpPr>
          <p:spPr bwMode="auto">
            <a:xfrm>
              <a:off x="2655888" y="19351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6" name="Freeform 1304"/>
            <p:cNvSpPr>
              <a:spLocks noEditPoints="1"/>
            </p:cNvSpPr>
            <p:nvPr/>
          </p:nvSpPr>
          <p:spPr bwMode="auto">
            <a:xfrm>
              <a:off x="2647950" y="1927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7" name="Freeform 1305"/>
            <p:cNvSpPr>
              <a:spLocks/>
            </p:cNvSpPr>
            <p:nvPr/>
          </p:nvSpPr>
          <p:spPr bwMode="auto">
            <a:xfrm>
              <a:off x="2555875" y="18938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8" name="Freeform 1306"/>
            <p:cNvSpPr>
              <a:spLocks noEditPoints="1"/>
            </p:cNvSpPr>
            <p:nvPr/>
          </p:nvSpPr>
          <p:spPr bwMode="auto">
            <a:xfrm>
              <a:off x="2547938" y="188595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09" name="Freeform 1307"/>
            <p:cNvSpPr>
              <a:spLocks/>
            </p:cNvSpPr>
            <p:nvPr/>
          </p:nvSpPr>
          <p:spPr bwMode="auto">
            <a:xfrm>
              <a:off x="2651125" y="1738313"/>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0" name="Freeform 1308"/>
            <p:cNvSpPr>
              <a:spLocks noEditPoints="1"/>
            </p:cNvSpPr>
            <p:nvPr/>
          </p:nvSpPr>
          <p:spPr bwMode="auto">
            <a:xfrm>
              <a:off x="2644775" y="173196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1" name="Freeform 1309"/>
            <p:cNvSpPr>
              <a:spLocks/>
            </p:cNvSpPr>
            <p:nvPr/>
          </p:nvSpPr>
          <p:spPr bwMode="auto">
            <a:xfrm>
              <a:off x="2671763" y="204311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2" name="Freeform 1310"/>
            <p:cNvSpPr>
              <a:spLocks noEditPoints="1"/>
            </p:cNvSpPr>
            <p:nvPr/>
          </p:nvSpPr>
          <p:spPr bwMode="auto">
            <a:xfrm>
              <a:off x="2663825" y="203517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 name="Freeform 1311"/>
            <p:cNvSpPr>
              <a:spLocks/>
            </p:cNvSpPr>
            <p:nvPr/>
          </p:nvSpPr>
          <p:spPr bwMode="auto">
            <a:xfrm>
              <a:off x="2946400" y="2601913"/>
              <a:ext cx="169863" cy="168275"/>
            </a:xfrm>
            <a:custGeom>
              <a:avLst/>
              <a:gdLst/>
              <a:ahLst/>
              <a:cxnLst>
                <a:cxn ang="0">
                  <a:pos x="53" y="106"/>
                </a:cxn>
                <a:cxn ang="0">
                  <a:pos x="0" y="53"/>
                </a:cxn>
                <a:cxn ang="0">
                  <a:pos x="53" y="0"/>
                </a:cxn>
                <a:cxn ang="0">
                  <a:pos x="107" y="53"/>
                </a:cxn>
                <a:cxn ang="0">
                  <a:pos x="53" y="106"/>
                </a:cxn>
              </a:cxnLst>
              <a:rect l="0" t="0" r="r" b="b"/>
              <a:pathLst>
                <a:path w="107" h="106">
                  <a:moveTo>
                    <a:pt x="53" y="106"/>
                  </a:moveTo>
                  <a:lnTo>
                    <a:pt x="0" y="53"/>
                  </a:lnTo>
                  <a:lnTo>
                    <a:pt x="53" y="0"/>
                  </a:lnTo>
                  <a:lnTo>
                    <a:pt x="107" y="53"/>
                  </a:lnTo>
                  <a:lnTo>
                    <a:pt x="53"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 name="Freeform 1312"/>
            <p:cNvSpPr>
              <a:spLocks noEditPoints="1"/>
            </p:cNvSpPr>
            <p:nvPr/>
          </p:nvSpPr>
          <p:spPr bwMode="auto">
            <a:xfrm>
              <a:off x="2938463" y="2595563"/>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 name="Freeform 1313"/>
            <p:cNvSpPr>
              <a:spLocks/>
            </p:cNvSpPr>
            <p:nvPr/>
          </p:nvSpPr>
          <p:spPr bwMode="auto">
            <a:xfrm>
              <a:off x="2540000" y="16875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 name="Freeform 1314"/>
            <p:cNvSpPr>
              <a:spLocks noEditPoints="1"/>
            </p:cNvSpPr>
            <p:nvPr/>
          </p:nvSpPr>
          <p:spPr bwMode="auto">
            <a:xfrm>
              <a:off x="2532063" y="167957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 name="Freeform 1315"/>
            <p:cNvSpPr>
              <a:spLocks/>
            </p:cNvSpPr>
            <p:nvPr/>
          </p:nvSpPr>
          <p:spPr bwMode="auto">
            <a:xfrm>
              <a:off x="2968625" y="21780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 name="Freeform 1316"/>
            <p:cNvSpPr>
              <a:spLocks noEditPoints="1"/>
            </p:cNvSpPr>
            <p:nvPr/>
          </p:nvSpPr>
          <p:spPr bwMode="auto">
            <a:xfrm>
              <a:off x="2960688" y="21701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 name="Freeform 1317"/>
            <p:cNvSpPr>
              <a:spLocks/>
            </p:cNvSpPr>
            <p:nvPr/>
          </p:nvSpPr>
          <p:spPr bwMode="auto">
            <a:xfrm>
              <a:off x="2976563" y="20939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 name="Freeform 1318"/>
            <p:cNvSpPr>
              <a:spLocks noEditPoints="1"/>
            </p:cNvSpPr>
            <p:nvPr/>
          </p:nvSpPr>
          <p:spPr bwMode="auto">
            <a:xfrm>
              <a:off x="2968625" y="2085975"/>
              <a:ext cx="187325"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 name="Freeform 1319"/>
            <p:cNvSpPr>
              <a:spLocks/>
            </p:cNvSpPr>
            <p:nvPr/>
          </p:nvSpPr>
          <p:spPr bwMode="auto">
            <a:xfrm>
              <a:off x="2990850" y="22764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 name="Freeform 1320"/>
            <p:cNvSpPr>
              <a:spLocks noEditPoints="1"/>
            </p:cNvSpPr>
            <p:nvPr/>
          </p:nvSpPr>
          <p:spPr bwMode="auto">
            <a:xfrm>
              <a:off x="2982913" y="2268538"/>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 name="Freeform 1321"/>
            <p:cNvSpPr>
              <a:spLocks/>
            </p:cNvSpPr>
            <p:nvPr/>
          </p:nvSpPr>
          <p:spPr bwMode="auto">
            <a:xfrm>
              <a:off x="2662238" y="19351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 name="Freeform 1322"/>
            <p:cNvSpPr>
              <a:spLocks noEditPoints="1"/>
            </p:cNvSpPr>
            <p:nvPr/>
          </p:nvSpPr>
          <p:spPr bwMode="auto">
            <a:xfrm>
              <a:off x="2655888" y="19272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 name="Freeform 1323"/>
            <p:cNvSpPr>
              <a:spLocks/>
            </p:cNvSpPr>
            <p:nvPr/>
          </p:nvSpPr>
          <p:spPr bwMode="auto">
            <a:xfrm>
              <a:off x="2930525" y="2270125"/>
              <a:ext cx="171450" cy="168275"/>
            </a:xfrm>
            <a:custGeom>
              <a:avLst/>
              <a:gdLst/>
              <a:ahLst/>
              <a:cxnLst>
                <a:cxn ang="0">
                  <a:pos x="54" y="106"/>
                </a:cxn>
                <a:cxn ang="0">
                  <a:pos x="0" y="53"/>
                </a:cxn>
                <a:cxn ang="0">
                  <a:pos x="54" y="0"/>
                </a:cxn>
                <a:cxn ang="0">
                  <a:pos x="108" y="53"/>
                </a:cxn>
                <a:cxn ang="0">
                  <a:pos x="54" y="106"/>
                </a:cxn>
              </a:cxnLst>
              <a:rect l="0" t="0" r="r" b="b"/>
              <a:pathLst>
                <a:path w="108" h="106">
                  <a:moveTo>
                    <a:pt x="54" y="106"/>
                  </a:moveTo>
                  <a:lnTo>
                    <a:pt x="0" y="53"/>
                  </a:lnTo>
                  <a:lnTo>
                    <a:pt x="54" y="0"/>
                  </a:lnTo>
                  <a:lnTo>
                    <a:pt x="108"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 name="Freeform 1324"/>
            <p:cNvSpPr>
              <a:spLocks noEditPoints="1"/>
            </p:cNvSpPr>
            <p:nvPr/>
          </p:nvSpPr>
          <p:spPr bwMode="auto">
            <a:xfrm>
              <a:off x="2922588" y="2263775"/>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 name="Freeform 1325"/>
            <p:cNvSpPr>
              <a:spLocks/>
            </p:cNvSpPr>
            <p:nvPr/>
          </p:nvSpPr>
          <p:spPr bwMode="auto">
            <a:xfrm>
              <a:off x="3094038" y="2452688"/>
              <a:ext cx="169863" cy="168275"/>
            </a:xfrm>
            <a:custGeom>
              <a:avLst/>
              <a:gdLst/>
              <a:ahLst/>
              <a:cxnLst>
                <a:cxn ang="0">
                  <a:pos x="54" y="106"/>
                </a:cxn>
                <a:cxn ang="0">
                  <a:pos x="0" y="53"/>
                </a:cxn>
                <a:cxn ang="0">
                  <a:pos x="54" y="0"/>
                </a:cxn>
                <a:cxn ang="0">
                  <a:pos x="107" y="53"/>
                </a:cxn>
                <a:cxn ang="0">
                  <a:pos x="54" y="106"/>
                </a:cxn>
              </a:cxnLst>
              <a:rect l="0" t="0" r="r" b="b"/>
              <a:pathLst>
                <a:path w="107" h="106">
                  <a:moveTo>
                    <a:pt x="54" y="106"/>
                  </a:moveTo>
                  <a:lnTo>
                    <a:pt x="0" y="53"/>
                  </a:lnTo>
                  <a:lnTo>
                    <a:pt x="54" y="0"/>
                  </a:lnTo>
                  <a:lnTo>
                    <a:pt x="107" y="53"/>
                  </a:lnTo>
                  <a:lnTo>
                    <a:pt x="54" y="106"/>
                  </a:lnTo>
                  <a:close/>
                </a:path>
              </a:pathLst>
            </a:custGeom>
            <a:solidFill>
              <a:srgbClr val="00B0F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 name="Freeform 1326"/>
            <p:cNvSpPr>
              <a:spLocks noEditPoints="1"/>
            </p:cNvSpPr>
            <p:nvPr/>
          </p:nvSpPr>
          <p:spPr bwMode="auto">
            <a:xfrm>
              <a:off x="3086100" y="2444750"/>
              <a:ext cx="185738" cy="184150"/>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8" name="Gruppo 1870"/>
          <p:cNvGrpSpPr/>
          <p:nvPr/>
        </p:nvGrpSpPr>
        <p:grpSpPr>
          <a:xfrm>
            <a:off x="1941513" y="1624988"/>
            <a:ext cx="3602038" cy="3800475"/>
            <a:chOff x="1941513" y="1090613"/>
            <a:chExt cx="3602038" cy="3800475"/>
          </a:xfrm>
        </p:grpSpPr>
        <p:grpSp>
          <p:nvGrpSpPr>
            <p:cNvPr id="9" name="Group 407"/>
            <p:cNvGrpSpPr>
              <a:grpSpLocks/>
            </p:cNvGrpSpPr>
            <p:nvPr/>
          </p:nvGrpSpPr>
          <p:grpSpPr bwMode="auto">
            <a:xfrm>
              <a:off x="1941513" y="1090613"/>
              <a:ext cx="3032125" cy="3800475"/>
              <a:chOff x="1223" y="687"/>
              <a:chExt cx="1910" cy="2394"/>
            </a:xfrm>
          </p:grpSpPr>
          <p:sp>
            <p:nvSpPr>
              <p:cNvPr id="2414" name="Freeform 207"/>
              <p:cNvSpPr>
                <a:spLocks noEditPoints="1"/>
              </p:cNvSpPr>
              <p:nvPr/>
            </p:nvSpPr>
            <p:spPr bwMode="auto">
              <a:xfrm>
                <a:off x="1729" y="91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5" name="Freeform 208"/>
              <p:cNvSpPr>
                <a:spLocks/>
              </p:cNvSpPr>
              <p:nvPr/>
            </p:nvSpPr>
            <p:spPr bwMode="auto">
              <a:xfrm>
                <a:off x="1567" y="84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6" name="Freeform 209"/>
              <p:cNvSpPr>
                <a:spLocks noEditPoints="1"/>
              </p:cNvSpPr>
              <p:nvPr/>
            </p:nvSpPr>
            <p:spPr bwMode="auto">
              <a:xfrm>
                <a:off x="1562" y="8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7" name="Freeform 210"/>
              <p:cNvSpPr>
                <a:spLocks/>
              </p:cNvSpPr>
              <p:nvPr/>
            </p:nvSpPr>
            <p:spPr bwMode="auto">
              <a:xfrm>
                <a:off x="1532" y="8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8" name="Freeform 211"/>
              <p:cNvSpPr>
                <a:spLocks noEditPoints="1"/>
              </p:cNvSpPr>
              <p:nvPr/>
            </p:nvSpPr>
            <p:spPr bwMode="auto">
              <a:xfrm>
                <a:off x="1528" y="83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9" name="Freeform 212"/>
              <p:cNvSpPr>
                <a:spLocks/>
              </p:cNvSpPr>
              <p:nvPr/>
            </p:nvSpPr>
            <p:spPr bwMode="auto">
              <a:xfrm>
                <a:off x="1559" y="8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0" name="Freeform 213"/>
              <p:cNvSpPr>
                <a:spLocks noEditPoints="1"/>
              </p:cNvSpPr>
              <p:nvPr/>
            </p:nvSpPr>
            <p:spPr bwMode="auto">
              <a:xfrm>
                <a:off x="1554" y="8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1" name="Freeform 214"/>
              <p:cNvSpPr>
                <a:spLocks/>
              </p:cNvSpPr>
              <p:nvPr/>
            </p:nvSpPr>
            <p:spPr bwMode="auto">
              <a:xfrm>
                <a:off x="1481" y="100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2" name="Freeform 215"/>
              <p:cNvSpPr>
                <a:spLocks noEditPoints="1"/>
              </p:cNvSpPr>
              <p:nvPr/>
            </p:nvSpPr>
            <p:spPr bwMode="auto">
              <a:xfrm>
                <a:off x="1476" y="100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3" name="Freeform 216"/>
              <p:cNvSpPr>
                <a:spLocks/>
              </p:cNvSpPr>
              <p:nvPr/>
            </p:nvSpPr>
            <p:spPr bwMode="auto">
              <a:xfrm>
                <a:off x="1409" y="97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4" name="Freeform 217"/>
              <p:cNvSpPr>
                <a:spLocks noEditPoints="1"/>
              </p:cNvSpPr>
              <p:nvPr/>
            </p:nvSpPr>
            <p:spPr bwMode="auto">
              <a:xfrm>
                <a:off x="1404" y="974"/>
                <a:ext cx="116"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5" name="Freeform 218"/>
              <p:cNvSpPr>
                <a:spLocks/>
              </p:cNvSpPr>
              <p:nvPr/>
            </p:nvSpPr>
            <p:spPr bwMode="auto">
              <a:xfrm>
                <a:off x="1650" y="1026"/>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6" name="Freeform 219"/>
              <p:cNvSpPr>
                <a:spLocks noEditPoints="1"/>
              </p:cNvSpPr>
              <p:nvPr/>
            </p:nvSpPr>
            <p:spPr bwMode="auto">
              <a:xfrm>
                <a:off x="1645" y="1021"/>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7" name="Freeform 220"/>
              <p:cNvSpPr>
                <a:spLocks/>
              </p:cNvSpPr>
              <p:nvPr/>
            </p:nvSpPr>
            <p:spPr bwMode="auto">
              <a:xfrm>
                <a:off x="1607" y="87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8" name="Freeform 221"/>
              <p:cNvSpPr>
                <a:spLocks noEditPoints="1"/>
              </p:cNvSpPr>
              <p:nvPr/>
            </p:nvSpPr>
            <p:spPr bwMode="auto">
              <a:xfrm>
                <a:off x="1602" y="87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29" name="Freeform 222"/>
              <p:cNvSpPr>
                <a:spLocks/>
              </p:cNvSpPr>
              <p:nvPr/>
            </p:nvSpPr>
            <p:spPr bwMode="auto">
              <a:xfrm>
                <a:off x="1592" y="107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0" name="Freeform 223"/>
              <p:cNvSpPr>
                <a:spLocks noEditPoints="1"/>
              </p:cNvSpPr>
              <p:nvPr/>
            </p:nvSpPr>
            <p:spPr bwMode="auto">
              <a:xfrm>
                <a:off x="1587" y="106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1" name="Freeform 224"/>
              <p:cNvSpPr>
                <a:spLocks/>
              </p:cNvSpPr>
              <p:nvPr/>
            </p:nvSpPr>
            <p:spPr bwMode="auto">
              <a:xfrm>
                <a:off x="1596" y="112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2" name="Freeform 225"/>
              <p:cNvSpPr>
                <a:spLocks noEditPoints="1"/>
              </p:cNvSpPr>
              <p:nvPr/>
            </p:nvSpPr>
            <p:spPr bwMode="auto">
              <a:xfrm>
                <a:off x="1591" y="112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3" name="Freeform 226"/>
              <p:cNvSpPr>
                <a:spLocks/>
              </p:cNvSpPr>
              <p:nvPr/>
            </p:nvSpPr>
            <p:spPr bwMode="auto">
              <a:xfrm>
                <a:off x="1528" y="10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4" name="Freeform 227"/>
              <p:cNvSpPr>
                <a:spLocks noEditPoints="1"/>
              </p:cNvSpPr>
              <p:nvPr/>
            </p:nvSpPr>
            <p:spPr bwMode="auto">
              <a:xfrm>
                <a:off x="1523" y="1086"/>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5" name="Freeform 228"/>
              <p:cNvSpPr>
                <a:spLocks/>
              </p:cNvSpPr>
              <p:nvPr/>
            </p:nvSpPr>
            <p:spPr bwMode="auto">
              <a:xfrm>
                <a:off x="1583" y="11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6" name="Freeform 229"/>
              <p:cNvSpPr>
                <a:spLocks noEditPoints="1"/>
              </p:cNvSpPr>
              <p:nvPr/>
            </p:nvSpPr>
            <p:spPr bwMode="auto">
              <a:xfrm>
                <a:off x="1578" y="1164"/>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7" name="Freeform 230"/>
              <p:cNvSpPr>
                <a:spLocks/>
              </p:cNvSpPr>
              <p:nvPr/>
            </p:nvSpPr>
            <p:spPr bwMode="auto">
              <a:xfrm>
                <a:off x="1553" y="12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8" name="Freeform 231"/>
              <p:cNvSpPr>
                <a:spLocks noEditPoints="1"/>
              </p:cNvSpPr>
              <p:nvPr/>
            </p:nvSpPr>
            <p:spPr bwMode="auto">
              <a:xfrm>
                <a:off x="1549" y="1214"/>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39" name="Freeform 232"/>
              <p:cNvSpPr>
                <a:spLocks/>
              </p:cNvSpPr>
              <p:nvPr/>
            </p:nvSpPr>
            <p:spPr bwMode="auto">
              <a:xfrm>
                <a:off x="1574" y="128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0" name="Freeform 233"/>
              <p:cNvSpPr>
                <a:spLocks noEditPoints="1"/>
              </p:cNvSpPr>
              <p:nvPr/>
            </p:nvSpPr>
            <p:spPr bwMode="auto">
              <a:xfrm>
                <a:off x="1569" y="127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1" name="Freeform 234"/>
              <p:cNvSpPr>
                <a:spLocks/>
              </p:cNvSpPr>
              <p:nvPr/>
            </p:nvSpPr>
            <p:spPr bwMode="auto">
              <a:xfrm>
                <a:off x="1547" y="1117"/>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2" name="Freeform 235"/>
              <p:cNvSpPr>
                <a:spLocks noEditPoints="1"/>
              </p:cNvSpPr>
              <p:nvPr/>
            </p:nvSpPr>
            <p:spPr bwMode="auto">
              <a:xfrm>
                <a:off x="1542" y="11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3" name="Freeform 236"/>
              <p:cNvSpPr>
                <a:spLocks/>
              </p:cNvSpPr>
              <p:nvPr/>
            </p:nvSpPr>
            <p:spPr bwMode="auto">
              <a:xfrm>
                <a:off x="1749" y="122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4" name="Freeform 237"/>
              <p:cNvSpPr>
                <a:spLocks noEditPoints="1"/>
              </p:cNvSpPr>
              <p:nvPr/>
            </p:nvSpPr>
            <p:spPr bwMode="auto">
              <a:xfrm>
                <a:off x="1744" y="121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5" name="Freeform 238"/>
              <p:cNvSpPr>
                <a:spLocks/>
              </p:cNvSpPr>
              <p:nvPr/>
            </p:nvSpPr>
            <p:spPr bwMode="auto">
              <a:xfrm>
                <a:off x="1361" y="9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6" name="Freeform 239"/>
              <p:cNvSpPr>
                <a:spLocks noEditPoints="1"/>
              </p:cNvSpPr>
              <p:nvPr/>
            </p:nvSpPr>
            <p:spPr bwMode="auto">
              <a:xfrm>
                <a:off x="1356" y="96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7" name="Freeform 240"/>
              <p:cNvSpPr>
                <a:spLocks/>
              </p:cNvSpPr>
              <p:nvPr/>
            </p:nvSpPr>
            <p:spPr bwMode="auto">
              <a:xfrm>
                <a:off x="1416" y="10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8" name="Freeform 241"/>
              <p:cNvSpPr>
                <a:spLocks noEditPoints="1"/>
              </p:cNvSpPr>
              <p:nvPr/>
            </p:nvSpPr>
            <p:spPr bwMode="auto">
              <a:xfrm>
                <a:off x="1411" y="104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49" name="Freeform 242"/>
              <p:cNvSpPr>
                <a:spLocks/>
              </p:cNvSpPr>
              <p:nvPr/>
            </p:nvSpPr>
            <p:spPr bwMode="auto">
              <a:xfrm>
                <a:off x="1484" y="111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0" name="Freeform 243"/>
              <p:cNvSpPr>
                <a:spLocks noEditPoints="1"/>
              </p:cNvSpPr>
              <p:nvPr/>
            </p:nvSpPr>
            <p:spPr bwMode="auto">
              <a:xfrm>
                <a:off x="1479" y="1111"/>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1" name="Freeform 244"/>
              <p:cNvSpPr>
                <a:spLocks/>
              </p:cNvSpPr>
              <p:nvPr/>
            </p:nvSpPr>
            <p:spPr bwMode="auto">
              <a:xfrm>
                <a:off x="1505" y="93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2" name="Freeform 245"/>
              <p:cNvSpPr>
                <a:spLocks noEditPoints="1"/>
              </p:cNvSpPr>
              <p:nvPr/>
            </p:nvSpPr>
            <p:spPr bwMode="auto">
              <a:xfrm>
                <a:off x="1500" y="9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3" name="Freeform 246"/>
              <p:cNvSpPr>
                <a:spLocks/>
              </p:cNvSpPr>
              <p:nvPr/>
            </p:nvSpPr>
            <p:spPr bwMode="auto">
              <a:xfrm>
                <a:off x="1398" y="8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4" name="Freeform 247"/>
              <p:cNvSpPr>
                <a:spLocks noEditPoints="1"/>
              </p:cNvSpPr>
              <p:nvPr/>
            </p:nvSpPr>
            <p:spPr bwMode="auto">
              <a:xfrm>
                <a:off x="1393" y="829"/>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5" name="Freeform 248"/>
              <p:cNvSpPr>
                <a:spLocks/>
              </p:cNvSpPr>
              <p:nvPr/>
            </p:nvSpPr>
            <p:spPr bwMode="auto">
              <a:xfrm>
                <a:off x="1409"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6" name="Freeform 249"/>
              <p:cNvSpPr>
                <a:spLocks noEditPoints="1"/>
              </p:cNvSpPr>
              <p:nvPr/>
            </p:nvSpPr>
            <p:spPr bwMode="auto">
              <a:xfrm>
                <a:off x="1404" y="836"/>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7" name="Freeform 250"/>
              <p:cNvSpPr>
                <a:spLocks/>
              </p:cNvSpPr>
              <p:nvPr/>
            </p:nvSpPr>
            <p:spPr bwMode="auto">
              <a:xfrm>
                <a:off x="1485" y="87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8" name="Freeform 251"/>
              <p:cNvSpPr>
                <a:spLocks noEditPoints="1"/>
              </p:cNvSpPr>
              <p:nvPr/>
            </p:nvSpPr>
            <p:spPr bwMode="auto">
              <a:xfrm>
                <a:off x="1480" y="86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59" name="Freeform 252"/>
              <p:cNvSpPr>
                <a:spLocks/>
              </p:cNvSpPr>
              <p:nvPr/>
            </p:nvSpPr>
            <p:spPr bwMode="auto">
              <a:xfrm>
                <a:off x="1489" y="93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0" name="Freeform 253"/>
              <p:cNvSpPr>
                <a:spLocks noEditPoints="1"/>
              </p:cNvSpPr>
              <p:nvPr/>
            </p:nvSpPr>
            <p:spPr bwMode="auto">
              <a:xfrm>
                <a:off x="1484" y="93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1" name="Freeform 254"/>
              <p:cNvSpPr>
                <a:spLocks/>
              </p:cNvSpPr>
              <p:nvPr/>
            </p:nvSpPr>
            <p:spPr bwMode="auto">
              <a:xfrm>
                <a:off x="1550" y="96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2" name="Freeform 255"/>
              <p:cNvSpPr>
                <a:spLocks noEditPoints="1"/>
              </p:cNvSpPr>
              <p:nvPr/>
            </p:nvSpPr>
            <p:spPr bwMode="auto">
              <a:xfrm>
                <a:off x="1545" y="95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3" name="Freeform 256"/>
              <p:cNvSpPr>
                <a:spLocks/>
              </p:cNvSpPr>
              <p:nvPr/>
            </p:nvSpPr>
            <p:spPr bwMode="auto">
              <a:xfrm>
                <a:off x="1361" y="70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4" name="Freeform 257"/>
              <p:cNvSpPr>
                <a:spLocks noEditPoints="1"/>
              </p:cNvSpPr>
              <p:nvPr/>
            </p:nvSpPr>
            <p:spPr bwMode="auto">
              <a:xfrm>
                <a:off x="1357" y="69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5" name="Freeform 258"/>
              <p:cNvSpPr>
                <a:spLocks/>
              </p:cNvSpPr>
              <p:nvPr/>
            </p:nvSpPr>
            <p:spPr bwMode="auto">
              <a:xfrm>
                <a:off x="1429" y="82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6" name="Freeform 259"/>
              <p:cNvSpPr>
                <a:spLocks noEditPoints="1"/>
              </p:cNvSpPr>
              <p:nvPr/>
            </p:nvSpPr>
            <p:spPr bwMode="auto">
              <a:xfrm>
                <a:off x="1424" y="8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7" name="Freeform 260"/>
              <p:cNvSpPr>
                <a:spLocks/>
              </p:cNvSpPr>
              <p:nvPr/>
            </p:nvSpPr>
            <p:spPr bwMode="auto">
              <a:xfrm>
                <a:off x="1408" y="106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8" name="Freeform 261"/>
              <p:cNvSpPr>
                <a:spLocks noEditPoints="1"/>
              </p:cNvSpPr>
              <p:nvPr/>
            </p:nvSpPr>
            <p:spPr bwMode="auto">
              <a:xfrm>
                <a:off x="1404" y="105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69" name="Freeform 262"/>
              <p:cNvSpPr>
                <a:spLocks/>
              </p:cNvSpPr>
              <p:nvPr/>
            </p:nvSpPr>
            <p:spPr bwMode="auto">
              <a:xfrm>
                <a:off x="1429" y="104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0" name="Freeform 263"/>
              <p:cNvSpPr>
                <a:spLocks noEditPoints="1"/>
              </p:cNvSpPr>
              <p:nvPr/>
            </p:nvSpPr>
            <p:spPr bwMode="auto">
              <a:xfrm>
                <a:off x="1424" y="104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1" name="Freeform 264"/>
              <p:cNvSpPr>
                <a:spLocks/>
              </p:cNvSpPr>
              <p:nvPr/>
            </p:nvSpPr>
            <p:spPr bwMode="auto">
              <a:xfrm>
                <a:off x="1427" y="96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2" name="Freeform 265"/>
              <p:cNvSpPr>
                <a:spLocks noEditPoints="1"/>
              </p:cNvSpPr>
              <p:nvPr/>
            </p:nvSpPr>
            <p:spPr bwMode="auto">
              <a:xfrm>
                <a:off x="1422" y="96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3" name="Freeform 266"/>
              <p:cNvSpPr>
                <a:spLocks/>
              </p:cNvSpPr>
              <p:nvPr/>
            </p:nvSpPr>
            <p:spPr bwMode="auto">
              <a:xfrm>
                <a:off x="1518" y="116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4" name="Freeform 267"/>
              <p:cNvSpPr>
                <a:spLocks noEditPoints="1"/>
              </p:cNvSpPr>
              <p:nvPr/>
            </p:nvSpPr>
            <p:spPr bwMode="auto">
              <a:xfrm>
                <a:off x="1513" y="116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5" name="Freeform 268"/>
              <p:cNvSpPr>
                <a:spLocks/>
              </p:cNvSpPr>
              <p:nvPr/>
            </p:nvSpPr>
            <p:spPr bwMode="auto">
              <a:xfrm>
                <a:off x="1400" y="88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6" name="Freeform 269"/>
              <p:cNvSpPr>
                <a:spLocks noEditPoints="1"/>
              </p:cNvSpPr>
              <p:nvPr/>
            </p:nvSpPr>
            <p:spPr bwMode="auto">
              <a:xfrm>
                <a:off x="1395"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7" name="Freeform 270"/>
              <p:cNvSpPr>
                <a:spLocks/>
              </p:cNvSpPr>
              <p:nvPr/>
            </p:nvSpPr>
            <p:spPr bwMode="auto">
              <a:xfrm>
                <a:off x="1463" y="115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8" name="Freeform 271"/>
              <p:cNvSpPr>
                <a:spLocks noEditPoints="1"/>
              </p:cNvSpPr>
              <p:nvPr/>
            </p:nvSpPr>
            <p:spPr bwMode="auto">
              <a:xfrm>
                <a:off x="1458" y="11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79" name="Freeform 272"/>
              <p:cNvSpPr>
                <a:spLocks/>
              </p:cNvSpPr>
              <p:nvPr/>
            </p:nvSpPr>
            <p:spPr bwMode="auto">
              <a:xfrm>
                <a:off x="1553" y="109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0" name="Freeform 273"/>
              <p:cNvSpPr>
                <a:spLocks noEditPoints="1"/>
              </p:cNvSpPr>
              <p:nvPr/>
            </p:nvSpPr>
            <p:spPr bwMode="auto">
              <a:xfrm>
                <a:off x="1549" y="109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1" name="Freeform 274"/>
              <p:cNvSpPr>
                <a:spLocks/>
              </p:cNvSpPr>
              <p:nvPr/>
            </p:nvSpPr>
            <p:spPr bwMode="auto">
              <a:xfrm>
                <a:off x="1655" y="124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2" name="Freeform 275"/>
              <p:cNvSpPr>
                <a:spLocks noEditPoints="1"/>
              </p:cNvSpPr>
              <p:nvPr/>
            </p:nvSpPr>
            <p:spPr bwMode="auto">
              <a:xfrm>
                <a:off x="1650" y="124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3" name="Freeform 27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4" name="Freeform 277"/>
              <p:cNvSpPr>
                <a:spLocks noEditPoints="1"/>
              </p:cNvSpPr>
              <p:nvPr/>
            </p:nvSpPr>
            <p:spPr bwMode="auto">
              <a:xfrm>
                <a:off x="2079" y="15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5" name="Freeform 278"/>
              <p:cNvSpPr>
                <a:spLocks/>
              </p:cNvSpPr>
              <p:nvPr/>
            </p:nvSpPr>
            <p:spPr bwMode="auto">
              <a:xfrm>
                <a:off x="1534" y="113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6" name="Freeform 279"/>
              <p:cNvSpPr>
                <a:spLocks noEditPoints="1"/>
              </p:cNvSpPr>
              <p:nvPr/>
            </p:nvSpPr>
            <p:spPr bwMode="auto">
              <a:xfrm>
                <a:off x="1529" y="1134"/>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7" name="Freeform 280"/>
              <p:cNvSpPr>
                <a:spLocks/>
              </p:cNvSpPr>
              <p:nvPr/>
            </p:nvSpPr>
            <p:spPr bwMode="auto">
              <a:xfrm>
                <a:off x="1707"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8" name="Freeform 281"/>
              <p:cNvSpPr>
                <a:spLocks noEditPoints="1"/>
              </p:cNvSpPr>
              <p:nvPr/>
            </p:nvSpPr>
            <p:spPr bwMode="auto">
              <a:xfrm>
                <a:off x="1702" y="127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89" name="Freeform 282"/>
              <p:cNvSpPr>
                <a:spLocks/>
              </p:cNvSpPr>
              <p:nvPr/>
            </p:nvSpPr>
            <p:spPr bwMode="auto">
              <a:xfrm>
                <a:off x="1591" y="11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0" name="Freeform 283"/>
              <p:cNvSpPr>
                <a:spLocks noEditPoints="1"/>
              </p:cNvSpPr>
              <p:nvPr/>
            </p:nvSpPr>
            <p:spPr bwMode="auto">
              <a:xfrm>
                <a:off x="1586" y="1178"/>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1" name="Freeform 284"/>
              <p:cNvSpPr>
                <a:spLocks/>
              </p:cNvSpPr>
              <p:nvPr/>
            </p:nvSpPr>
            <p:spPr bwMode="auto">
              <a:xfrm>
                <a:off x="1792" y="129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2" name="Freeform 285"/>
              <p:cNvSpPr>
                <a:spLocks noEditPoints="1"/>
              </p:cNvSpPr>
              <p:nvPr/>
            </p:nvSpPr>
            <p:spPr bwMode="auto">
              <a:xfrm>
                <a:off x="1787" y="1285"/>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3" name="Freeform 286"/>
              <p:cNvSpPr>
                <a:spLocks/>
              </p:cNvSpPr>
              <p:nvPr/>
            </p:nvSpPr>
            <p:spPr bwMode="auto">
              <a:xfrm>
                <a:off x="1706" y="128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4" name="Freeform 287"/>
              <p:cNvSpPr>
                <a:spLocks noEditPoints="1"/>
              </p:cNvSpPr>
              <p:nvPr/>
            </p:nvSpPr>
            <p:spPr bwMode="auto">
              <a:xfrm>
                <a:off x="1701" y="127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5" name="Freeform 288"/>
              <p:cNvSpPr>
                <a:spLocks/>
              </p:cNvSpPr>
              <p:nvPr/>
            </p:nvSpPr>
            <p:spPr bwMode="auto">
              <a:xfrm>
                <a:off x="1539" y="112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6" name="Freeform 289"/>
              <p:cNvSpPr>
                <a:spLocks noEditPoints="1"/>
              </p:cNvSpPr>
              <p:nvPr/>
            </p:nvSpPr>
            <p:spPr bwMode="auto">
              <a:xfrm>
                <a:off x="1534" y="112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7" name="Freeform 290"/>
              <p:cNvSpPr>
                <a:spLocks/>
              </p:cNvSpPr>
              <p:nvPr/>
            </p:nvSpPr>
            <p:spPr bwMode="auto">
              <a:xfrm>
                <a:off x="1582" y="120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8" name="Freeform 291"/>
              <p:cNvSpPr>
                <a:spLocks noEditPoints="1"/>
              </p:cNvSpPr>
              <p:nvPr/>
            </p:nvSpPr>
            <p:spPr bwMode="auto">
              <a:xfrm>
                <a:off x="1577" y="120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99" name="Freeform 292"/>
              <p:cNvSpPr>
                <a:spLocks/>
              </p:cNvSpPr>
              <p:nvPr/>
            </p:nvSpPr>
            <p:spPr bwMode="auto">
              <a:xfrm>
                <a:off x="1589" y="12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0" name="Freeform 293"/>
              <p:cNvSpPr>
                <a:spLocks noEditPoints="1"/>
              </p:cNvSpPr>
              <p:nvPr/>
            </p:nvSpPr>
            <p:spPr bwMode="auto">
              <a:xfrm>
                <a:off x="1584" y="1223"/>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1" name="Freeform 294"/>
              <p:cNvSpPr>
                <a:spLocks/>
              </p:cNvSpPr>
              <p:nvPr/>
            </p:nvSpPr>
            <p:spPr bwMode="auto">
              <a:xfrm>
                <a:off x="1460" y="101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2" name="Freeform 295"/>
              <p:cNvSpPr>
                <a:spLocks noEditPoints="1"/>
              </p:cNvSpPr>
              <p:nvPr/>
            </p:nvSpPr>
            <p:spPr bwMode="auto">
              <a:xfrm>
                <a:off x="1455" y="1009"/>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3" name="Freeform 296"/>
              <p:cNvSpPr>
                <a:spLocks/>
              </p:cNvSpPr>
              <p:nvPr/>
            </p:nvSpPr>
            <p:spPr bwMode="auto">
              <a:xfrm>
                <a:off x="1475" y="104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4" name="Freeform 297"/>
              <p:cNvSpPr>
                <a:spLocks noEditPoints="1"/>
              </p:cNvSpPr>
              <p:nvPr/>
            </p:nvSpPr>
            <p:spPr bwMode="auto">
              <a:xfrm>
                <a:off x="1470" y="1035"/>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5" name="Freeform 298"/>
              <p:cNvSpPr>
                <a:spLocks/>
              </p:cNvSpPr>
              <p:nvPr/>
            </p:nvSpPr>
            <p:spPr bwMode="auto">
              <a:xfrm>
                <a:off x="1863" y="123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6" name="Freeform 299"/>
              <p:cNvSpPr>
                <a:spLocks noEditPoints="1"/>
              </p:cNvSpPr>
              <p:nvPr/>
            </p:nvSpPr>
            <p:spPr bwMode="auto">
              <a:xfrm>
                <a:off x="1858" y="122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7" name="Freeform 300"/>
              <p:cNvSpPr>
                <a:spLocks/>
              </p:cNvSpPr>
              <p:nvPr/>
            </p:nvSpPr>
            <p:spPr bwMode="auto">
              <a:xfrm>
                <a:off x="2237" y="19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8" name="Freeform 301"/>
              <p:cNvSpPr>
                <a:spLocks noEditPoints="1"/>
              </p:cNvSpPr>
              <p:nvPr/>
            </p:nvSpPr>
            <p:spPr bwMode="auto">
              <a:xfrm>
                <a:off x="2232" y="19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09" name="Freeform 302"/>
              <p:cNvSpPr>
                <a:spLocks/>
              </p:cNvSpPr>
              <p:nvPr/>
            </p:nvSpPr>
            <p:spPr bwMode="auto">
              <a:xfrm>
                <a:off x="1803" y="135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0" name="Freeform 303"/>
              <p:cNvSpPr>
                <a:spLocks noEditPoints="1"/>
              </p:cNvSpPr>
              <p:nvPr/>
            </p:nvSpPr>
            <p:spPr bwMode="auto">
              <a:xfrm>
                <a:off x="1799"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1" name="Freeform 304"/>
              <p:cNvSpPr>
                <a:spLocks/>
              </p:cNvSpPr>
              <p:nvPr/>
            </p:nvSpPr>
            <p:spPr bwMode="auto">
              <a:xfrm>
                <a:off x="1266" y="692"/>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2" name="Freeform 305"/>
              <p:cNvSpPr>
                <a:spLocks noEditPoints="1"/>
              </p:cNvSpPr>
              <p:nvPr/>
            </p:nvSpPr>
            <p:spPr bwMode="auto">
              <a:xfrm>
                <a:off x="1261" y="68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3" name="Freeform 306"/>
              <p:cNvSpPr>
                <a:spLocks/>
              </p:cNvSpPr>
              <p:nvPr/>
            </p:nvSpPr>
            <p:spPr bwMode="auto">
              <a:xfrm>
                <a:off x="1684" y="7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4" name="Freeform 307"/>
              <p:cNvSpPr>
                <a:spLocks noEditPoints="1"/>
              </p:cNvSpPr>
              <p:nvPr/>
            </p:nvSpPr>
            <p:spPr bwMode="auto">
              <a:xfrm>
                <a:off x="1679" y="73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5" name="Freeform 308"/>
              <p:cNvSpPr>
                <a:spLocks/>
              </p:cNvSpPr>
              <p:nvPr/>
            </p:nvSpPr>
            <p:spPr bwMode="auto">
              <a:xfrm>
                <a:off x="1377" y="78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6" name="Freeform 309"/>
              <p:cNvSpPr>
                <a:spLocks noEditPoints="1"/>
              </p:cNvSpPr>
              <p:nvPr/>
            </p:nvSpPr>
            <p:spPr bwMode="auto">
              <a:xfrm>
                <a:off x="1372" y="77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7" name="Freeform 310"/>
              <p:cNvSpPr>
                <a:spLocks/>
              </p:cNvSpPr>
              <p:nvPr/>
            </p:nvSpPr>
            <p:spPr bwMode="auto">
              <a:xfrm>
                <a:off x="1303" y="70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8" name="Freeform 311"/>
              <p:cNvSpPr>
                <a:spLocks noEditPoints="1"/>
              </p:cNvSpPr>
              <p:nvPr/>
            </p:nvSpPr>
            <p:spPr bwMode="auto">
              <a:xfrm>
                <a:off x="1298" y="70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19" name="Freeform 312"/>
              <p:cNvSpPr>
                <a:spLocks/>
              </p:cNvSpPr>
              <p:nvPr/>
            </p:nvSpPr>
            <p:spPr bwMode="auto">
              <a:xfrm>
                <a:off x="3014" y="297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0" name="Freeform 313"/>
              <p:cNvSpPr>
                <a:spLocks noEditPoints="1"/>
              </p:cNvSpPr>
              <p:nvPr/>
            </p:nvSpPr>
            <p:spPr bwMode="auto">
              <a:xfrm>
                <a:off x="3009" y="296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1" name="Freeform 314"/>
              <p:cNvSpPr>
                <a:spLocks/>
              </p:cNvSpPr>
              <p:nvPr/>
            </p:nvSpPr>
            <p:spPr bwMode="auto">
              <a:xfrm>
                <a:off x="3022" y="297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2" name="Freeform 315"/>
              <p:cNvSpPr>
                <a:spLocks noEditPoints="1"/>
              </p:cNvSpPr>
              <p:nvPr/>
            </p:nvSpPr>
            <p:spPr bwMode="auto">
              <a:xfrm>
                <a:off x="3017" y="2966"/>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3" name="Freeform 316"/>
              <p:cNvSpPr>
                <a:spLocks/>
              </p:cNvSpPr>
              <p:nvPr/>
            </p:nvSpPr>
            <p:spPr bwMode="auto">
              <a:xfrm>
                <a:off x="2356" y="19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4" name="Freeform 317"/>
              <p:cNvSpPr>
                <a:spLocks noEditPoints="1"/>
              </p:cNvSpPr>
              <p:nvPr/>
            </p:nvSpPr>
            <p:spPr bwMode="auto">
              <a:xfrm>
                <a:off x="2351" y="1951"/>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5" name="Freeform 318"/>
              <p:cNvSpPr>
                <a:spLocks/>
              </p:cNvSpPr>
              <p:nvPr/>
            </p:nvSpPr>
            <p:spPr bwMode="auto">
              <a:xfrm>
                <a:off x="2439" y="18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6" name="Freeform 319"/>
              <p:cNvSpPr>
                <a:spLocks noEditPoints="1"/>
              </p:cNvSpPr>
              <p:nvPr/>
            </p:nvSpPr>
            <p:spPr bwMode="auto">
              <a:xfrm>
                <a:off x="2434" y="188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7" name="Freeform 320"/>
              <p:cNvSpPr>
                <a:spLocks/>
              </p:cNvSpPr>
              <p:nvPr/>
            </p:nvSpPr>
            <p:spPr bwMode="auto">
              <a:xfrm>
                <a:off x="2798" y="222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8" name="Freeform 321"/>
              <p:cNvSpPr>
                <a:spLocks noEditPoints="1"/>
              </p:cNvSpPr>
              <p:nvPr/>
            </p:nvSpPr>
            <p:spPr bwMode="auto">
              <a:xfrm>
                <a:off x="2793" y="22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29" name="Freeform 322"/>
              <p:cNvSpPr>
                <a:spLocks/>
              </p:cNvSpPr>
              <p:nvPr/>
            </p:nvSpPr>
            <p:spPr bwMode="auto">
              <a:xfrm>
                <a:off x="2663" y="22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0" name="Freeform 323"/>
              <p:cNvSpPr>
                <a:spLocks noEditPoints="1"/>
              </p:cNvSpPr>
              <p:nvPr/>
            </p:nvSpPr>
            <p:spPr bwMode="auto">
              <a:xfrm>
                <a:off x="2658" y="220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1" name="Freeform 324"/>
              <p:cNvSpPr>
                <a:spLocks/>
              </p:cNvSpPr>
              <p:nvPr/>
            </p:nvSpPr>
            <p:spPr bwMode="auto">
              <a:xfrm>
                <a:off x="2708" y="225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2" name="Freeform 325"/>
              <p:cNvSpPr>
                <a:spLocks noEditPoints="1"/>
              </p:cNvSpPr>
              <p:nvPr/>
            </p:nvSpPr>
            <p:spPr bwMode="auto">
              <a:xfrm>
                <a:off x="2703" y="2254"/>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3" name="Freeform 326"/>
              <p:cNvSpPr>
                <a:spLocks/>
              </p:cNvSpPr>
              <p:nvPr/>
            </p:nvSpPr>
            <p:spPr bwMode="auto">
              <a:xfrm>
                <a:off x="2648" y="22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4" name="Freeform 327"/>
              <p:cNvSpPr>
                <a:spLocks noEditPoints="1"/>
              </p:cNvSpPr>
              <p:nvPr/>
            </p:nvSpPr>
            <p:spPr bwMode="auto">
              <a:xfrm>
                <a:off x="2643" y="222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5" name="Freeform 328"/>
              <p:cNvSpPr>
                <a:spLocks/>
              </p:cNvSpPr>
              <p:nvPr/>
            </p:nvSpPr>
            <p:spPr bwMode="auto">
              <a:xfrm>
                <a:off x="1527" y="115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6" name="Freeform 329"/>
              <p:cNvSpPr>
                <a:spLocks noEditPoints="1"/>
              </p:cNvSpPr>
              <p:nvPr/>
            </p:nvSpPr>
            <p:spPr bwMode="auto">
              <a:xfrm>
                <a:off x="1522" y="114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7" name="Freeform 330"/>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8" name="Freeform 331"/>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39" name="Freeform 332"/>
              <p:cNvSpPr>
                <a:spLocks/>
              </p:cNvSpPr>
              <p:nvPr/>
            </p:nvSpPr>
            <p:spPr bwMode="auto">
              <a:xfrm>
                <a:off x="1549" y="114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0" name="Freeform 333"/>
              <p:cNvSpPr>
                <a:spLocks noEditPoints="1"/>
              </p:cNvSpPr>
              <p:nvPr/>
            </p:nvSpPr>
            <p:spPr bwMode="auto">
              <a:xfrm>
                <a:off x="1544" y="114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1" name="Freeform 334"/>
              <p:cNvSpPr>
                <a:spLocks/>
              </p:cNvSpPr>
              <p:nvPr/>
            </p:nvSpPr>
            <p:spPr bwMode="auto">
              <a:xfrm>
                <a:off x="1377"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2" name="Freeform 335"/>
              <p:cNvSpPr>
                <a:spLocks noEditPoints="1"/>
              </p:cNvSpPr>
              <p:nvPr/>
            </p:nvSpPr>
            <p:spPr bwMode="auto">
              <a:xfrm>
                <a:off x="1372"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3" name="Freeform 336"/>
              <p:cNvSpPr>
                <a:spLocks/>
              </p:cNvSpPr>
              <p:nvPr/>
            </p:nvSpPr>
            <p:spPr bwMode="auto">
              <a:xfrm>
                <a:off x="1774" y="114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4" name="Freeform 337"/>
              <p:cNvSpPr>
                <a:spLocks noEditPoints="1"/>
              </p:cNvSpPr>
              <p:nvPr/>
            </p:nvSpPr>
            <p:spPr bwMode="auto">
              <a:xfrm>
                <a:off x="1769" y="113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5" name="Freeform 338"/>
              <p:cNvSpPr>
                <a:spLocks/>
              </p:cNvSpPr>
              <p:nvPr/>
            </p:nvSpPr>
            <p:spPr bwMode="auto">
              <a:xfrm>
                <a:off x="1437" y="10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6" name="Freeform 339"/>
              <p:cNvSpPr>
                <a:spLocks noEditPoints="1"/>
              </p:cNvSpPr>
              <p:nvPr/>
            </p:nvSpPr>
            <p:spPr bwMode="auto">
              <a:xfrm>
                <a:off x="1432"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7" name="Freeform 340"/>
              <p:cNvSpPr>
                <a:spLocks/>
              </p:cNvSpPr>
              <p:nvPr/>
            </p:nvSpPr>
            <p:spPr bwMode="auto">
              <a:xfrm>
                <a:off x="1639"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8" name="Freeform 341"/>
              <p:cNvSpPr>
                <a:spLocks noEditPoints="1"/>
              </p:cNvSpPr>
              <p:nvPr/>
            </p:nvSpPr>
            <p:spPr bwMode="auto">
              <a:xfrm>
                <a:off x="1634"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49" name="Freeform 342"/>
              <p:cNvSpPr>
                <a:spLocks/>
              </p:cNvSpPr>
              <p:nvPr/>
            </p:nvSpPr>
            <p:spPr bwMode="auto">
              <a:xfrm>
                <a:off x="1916" y="137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0" name="Freeform 343"/>
              <p:cNvSpPr>
                <a:spLocks noEditPoints="1"/>
              </p:cNvSpPr>
              <p:nvPr/>
            </p:nvSpPr>
            <p:spPr bwMode="auto">
              <a:xfrm>
                <a:off x="1911" y="1373"/>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1" name="Freeform 344"/>
              <p:cNvSpPr>
                <a:spLocks/>
              </p:cNvSpPr>
              <p:nvPr/>
            </p:nvSpPr>
            <p:spPr bwMode="auto">
              <a:xfrm>
                <a:off x="1310" y="98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2" name="Freeform 345"/>
              <p:cNvSpPr>
                <a:spLocks noEditPoints="1"/>
              </p:cNvSpPr>
              <p:nvPr/>
            </p:nvSpPr>
            <p:spPr bwMode="auto">
              <a:xfrm>
                <a:off x="1305" y="97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3" name="Freeform 346"/>
              <p:cNvSpPr>
                <a:spLocks/>
              </p:cNvSpPr>
              <p:nvPr/>
            </p:nvSpPr>
            <p:spPr bwMode="auto">
              <a:xfrm>
                <a:off x="1751"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4" name="Freeform 347"/>
              <p:cNvSpPr>
                <a:spLocks noEditPoints="1"/>
              </p:cNvSpPr>
              <p:nvPr/>
            </p:nvSpPr>
            <p:spPr bwMode="auto">
              <a:xfrm>
                <a:off x="1746"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5" name="Freeform 348"/>
              <p:cNvSpPr>
                <a:spLocks/>
              </p:cNvSpPr>
              <p:nvPr/>
            </p:nvSpPr>
            <p:spPr bwMode="auto">
              <a:xfrm>
                <a:off x="1280" y="119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6" name="Freeform 349"/>
              <p:cNvSpPr>
                <a:spLocks noEditPoints="1"/>
              </p:cNvSpPr>
              <p:nvPr/>
            </p:nvSpPr>
            <p:spPr bwMode="auto">
              <a:xfrm>
                <a:off x="1276" y="1190"/>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7" name="Freeform 350"/>
              <p:cNvSpPr>
                <a:spLocks/>
              </p:cNvSpPr>
              <p:nvPr/>
            </p:nvSpPr>
            <p:spPr bwMode="auto">
              <a:xfrm>
                <a:off x="2162" y="131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8" name="Freeform 351"/>
              <p:cNvSpPr>
                <a:spLocks noEditPoints="1"/>
              </p:cNvSpPr>
              <p:nvPr/>
            </p:nvSpPr>
            <p:spPr bwMode="auto">
              <a:xfrm>
                <a:off x="2157" y="130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59" name="Freeform 352"/>
              <p:cNvSpPr>
                <a:spLocks/>
              </p:cNvSpPr>
              <p:nvPr/>
            </p:nvSpPr>
            <p:spPr bwMode="auto">
              <a:xfrm>
                <a:off x="1266" y="104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0" name="Freeform 353"/>
              <p:cNvSpPr>
                <a:spLocks noEditPoints="1"/>
              </p:cNvSpPr>
              <p:nvPr/>
            </p:nvSpPr>
            <p:spPr bwMode="auto">
              <a:xfrm>
                <a:off x="1261" y="104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1" name="Freeform 354"/>
              <p:cNvSpPr>
                <a:spLocks/>
              </p:cNvSpPr>
              <p:nvPr/>
            </p:nvSpPr>
            <p:spPr bwMode="auto">
              <a:xfrm>
                <a:off x="2170"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2" name="Freeform 355"/>
              <p:cNvSpPr>
                <a:spLocks noEditPoints="1"/>
              </p:cNvSpPr>
              <p:nvPr/>
            </p:nvSpPr>
            <p:spPr bwMode="auto">
              <a:xfrm>
                <a:off x="2165" y="1365"/>
                <a:ext cx="116"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3" name="Freeform 356"/>
              <p:cNvSpPr>
                <a:spLocks/>
              </p:cNvSpPr>
              <p:nvPr/>
            </p:nvSpPr>
            <p:spPr bwMode="auto">
              <a:xfrm>
                <a:off x="2267"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4" name="Freeform 357"/>
              <p:cNvSpPr>
                <a:spLocks noEditPoints="1"/>
              </p:cNvSpPr>
              <p:nvPr/>
            </p:nvSpPr>
            <p:spPr bwMode="auto">
              <a:xfrm>
                <a:off x="2262"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5" name="Freeform 358"/>
              <p:cNvSpPr>
                <a:spLocks/>
              </p:cNvSpPr>
              <p:nvPr/>
            </p:nvSpPr>
            <p:spPr bwMode="auto">
              <a:xfrm>
                <a:off x="1310"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6" name="Freeform 359"/>
              <p:cNvSpPr>
                <a:spLocks noEditPoints="1"/>
              </p:cNvSpPr>
              <p:nvPr/>
            </p:nvSpPr>
            <p:spPr bwMode="auto">
              <a:xfrm>
                <a:off x="1305" y="111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7" name="Freeform 360"/>
              <p:cNvSpPr>
                <a:spLocks/>
              </p:cNvSpPr>
              <p:nvPr/>
            </p:nvSpPr>
            <p:spPr bwMode="auto">
              <a:xfrm>
                <a:off x="1303"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8" name="Freeform 361"/>
              <p:cNvSpPr>
                <a:spLocks noEditPoints="1"/>
              </p:cNvSpPr>
              <p:nvPr/>
            </p:nvSpPr>
            <p:spPr bwMode="auto">
              <a:xfrm>
                <a:off x="1298" y="115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69" name="Freeform 362"/>
              <p:cNvSpPr>
                <a:spLocks/>
              </p:cNvSpPr>
              <p:nvPr/>
            </p:nvSpPr>
            <p:spPr bwMode="auto">
              <a:xfrm>
                <a:off x="1288" y="103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0" name="Freeform 363"/>
              <p:cNvSpPr>
                <a:spLocks noEditPoints="1"/>
              </p:cNvSpPr>
              <p:nvPr/>
            </p:nvSpPr>
            <p:spPr bwMode="auto">
              <a:xfrm>
                <a:off x="1283" y="102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1" name="Freeform 364"/>
              <p:cNvSpPr>
                <a:spLocks/>
              </p:cNvSpPr>
              <p:nvPr/>
            </p:nvSpPr>
            <p:spPr bwMode="auto">
              <a:xfrm>
                <a:off x="1228" y="116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2" name="Freeform 365"/>
              <p:cNvSpPr>
                <a:spLocks noEditPoints="1"/>
              </p:cNvSpPr>
              <p:nvPr/>
            </p:nvSpPr>
            <p:spPr bwMode="auto">
              <a:xfrm>
                <a:off x="1223" y="116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3" name="Freeform 366"/>
              <p:cNvSpPr>
                <a:spLocks/>
              </p:cNvSpPr>
              <p:nvPr/>
            </p:nvSpPr>
            <p:spPr bwMode="auto">
              <a:xfrm>
                <a:off x="1370" y="81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4" name="Freeform 367"/>
              <p:cNvSpPr>
                <a:spLocks noEditPoints="1"/>
              </p:cNvSpPr>
              <p:nvPr/>
            </p:nvSpPr>
            <p:spPr bwMode="auto">
              <a:xfrm>
                <a:off x="1365" y="81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5" name="Freeform 368"/>
              <p:cNvSpPr>
                <a:spLocks/>
              </p:cNvSpPr>
              <p:nvPr/>
            </p:nvSpPr>
            <p:spPr bwMode="auto">
              <a:xfrm>
                <a:off x="1901" y="169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6" name="Freeform 369"/>
              <p:cNvSpPr>
                <a:spLocks noEditPoints="1"/>
              </p:cNvSpPr>
              <p:nvPr/>
            </p:nvSpPr>
            <p:spPr bwMode="auto">
              <a:xfrm>
                <a:off x="1896" y="168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7" name="Freeform 370"/>
              <p:cNvSpPr>
                <a:spLocks/>
              </p:cNvSpPr>
              <p:nvPr/>
            </p:nvSpPr>
            <p:spPr bwMode="auto">
              <a:xfrm>
                <a:off x="2005" y="180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8" name="Freeform 371"/>
              <p:cNvSpPr>
                <a:spLocks noEditPoints="1"/>
              </p:cNvSpPr>
              <p:nvPr/>
            </p:nvSpPr>
            <p:spPr bwMode="auto">
              <a:xfrm>
                <a:off x="2000" y="179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79" name="Freeform 372"/>
              <p:cNvSpPr>
                <a:spLocks/>
              </p:cNvSpPr>
              <p:nvPr/>
            </p:nvSpPr>
            <p:spPr bwMode="auto">
              <a:xfrm>
                <a:off x="2125" y="17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0" name="Freeform 373"/>
              <p:cNvSpPr>
                <a:spLocks noEditPoints="1"/>
              </p:cNvSpPr>
              <p:nvPr/>
            </p:nvSpPr>
            <p:spPr bwMode="auto">
              <a:xfrm>
                <a:off x="2120" y="175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1" name="Freeform 374"/>
              <p:cNvSpPr>
                <a:spLocks/>
              </p:cNvSpPr>
              <p:nvPr/>
            </p:nvSpPr>
            <p:spPr bwMode="auto">
              <a:xfrm>
                <a:off x="1557" y="127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2" name="Freeform 375"/>
              <p:cNvSpPr>
                <a:spLocks noEditPoints="1"/>
              </p:cNvSpPr>
              <p:nvPr/>
            </p:nvSpPr>
            <p:spPr bwMode="auto">
              <a:xfrm>
                <a:off x="1552" y="1265"/>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3" name="Freeform 376"/>
              <p:cNvSpPr>
                <a:spLocks/>
              </p:cNvSpPr>
              <p:nvPr/>
            </p:nvSpPr>
            <p:spPr bwMode="auto">
              <a:xfrm>
                <a:off x="1684" y="147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4" name="Freeform 377"/>
              <p:cNvSpPr>
                <a:spLocks noEditPoints="1"/>
              </p:cNvSpPr>
              <p:nvPr/>
            </p:nvSpPr>
            <p:spPr bwMode="auto">
              <a:xfrm>
                <a:off x="1679" y="146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5" name="Freeform 378"/>
              <p:cNvSpPr>
                <a:spLocks/>
              </p:cNvSpPr>
              <p:nvPr/>
            </p:nvSpPr>
            <p:spPr bwMode="auto">
              <a:xfrm>
                <a:off x="1542" y="131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6" name="Freeform 379"/>
              <p:cNvSpPr>
                <a:spLocks noEditPoints="1"/>
              </p:cNvSpPr>
              <p:nvPr/>
            </p:nvSpPr>
            <p:spPr bwMode="auto">
              <a:xfrm>
                <a:off x="1537" y="1312"/>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7" name="Freeform 380"/>
              <p:cNvSpPr>
                <a:spLocks/>
              </p:cNvSpPr>
              <p:nvPr/>
            </p:nvSpPr>
            <p:spPr bwMode="auto">
              <a:xfrm>
                <a:off x="1572" y="112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8" name="Freeform 381"/>
              <p:cNvSpPr>
                <a:spLocks noEditPoints="1"/>
              </p:cNvSpPr>
              <p:nvPr/>
            </p:nvSpPr>
            <p:spPr bwMode="auto">
              <a:xfrm>
                <a:off x="1567" y="1119"/>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89" name="Freeform 382"/>
              <p:cNvSpPr>
                <a:spLocks/>
              </p:cNvSpPr>
              <p:nvPr/>
            </p:nvSpPr>
            <p:spPr bwMode="auto">
              <a:xfrm>
                <a:off x="154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0" name="Freeform 383"/>
              <p:cNvSpPr>
                <a:spLocks noEditPoints="1"/>
              </p:cNvSpPr>
              <p:nvPr/>
            </p:nvSpPr>
            <p:spPr bwMode="auto">
              <a:xfrm>
                <a:off x="1544" y="120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1" name="Freeform 384"/>
              <p:cNvSpPr>
                <a:spLocks/>
              </p:cNvSpPr>
              <p:nvPr/>
            </p:nvSpPr>
            <p:spPr bwMode="auto">
              <a:xfrm>
                <a:off x="1706" y="106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2" name="Freeform 385"/>
              <p:cNvSpPr>
                <a:spLocks noEditPoints="1"/>
              </p:cNvSpPr>
              <p:nvPr/>
            </p:nvSpPr>
            <p:spPr bwMode="auto">
              <a:xfrm>
                <a:off x="1701" y="106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3" name="Freeform 386"/>
              <p:cNvSpPr>
                <a:spLocks/>
              </p:cNvSpPr>
              <p:nvPr/>
            </p:nvSpPr>
            <p:spPr bwMode="auto">
              <a:xfrm>
                <a:off x="1781"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4" name="Freeform 387"/>
              <p:cNvSpPr>
                <a:spLocks noEditPoints="1"/>
              </p:cNvSpPr>
              <p:nvPr/>
            </p:nvSpPr>
            <p:spPr bwMode="auto">
              <a:xfrm>
                <a:off x="1776" y="1149"/>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5" name="Freeform 388"/>
              <p:cNvSpPr>
                <a:spLocks/>
              </p:cNvSpPr>
              <p:nvPr/>
            </p:nvSpPr>
            <p:spPr bwMode="auto">
              <a:xfrm>
                <a:off x="1646" y="112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6" name="Freeform 389"/>
              <p:cNvSpPr>
                <a:spLocks noEditPoints="1"/>
              </p:cNvSpPr>
              <p:nvPr/>
            </p:nvSpPr>
            <p:spPr bwMode="auto">
              <a:xfrm>
                <a:off x="1642" y="111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7" name="Freeform 390"/>
              <p:cNvSpPr>
                <a:spLocks/>
              </p:cNvSpPr>
              <p:nvPr/>
            </p:nvSpPr>
            <p:spPr bwMode="auto">
              <a:xfrm>
                <a:off x="1975" y="149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8" name="Freeform 391"/>
              <p:cNvSpPr>
                <a:spLocks noEditPoints="1"/>
              </p:cNvSpPr>
              <p:nvPr/>
            </p:nvSpPr>
            <p:spPr bwMode="auto">
              <a:xfrm>
                <a:off x="1971" y="149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599" name="Freeform 392"/>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0" name="Freeform 393"/>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1" name="Freeform 394"/>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2" name="Freeform 395"/>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3" name="Freeform 396"/>
              <p:cNvSpPr>
                <a:spLocks/>
              </p:cNvSpPr>
              <p:nvPr/>
            </p:nvSpPr>
            <p:spPr bwMode="auto">
              <a:xfrm>
                <a:off x="1848" y="146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4" name="Freeform 397"/>
              <p:cNvSpPr>
                <a:spLocks noEditPoints="1"/>
              </p:cNvSpPr>
              <p:nvPr/>
            </p:nvSpPr>
            <p:spPr bwMode="auto">
              <a:xfrm>
                <a:off x="1843" y="1458"/>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5" name="Freeform 398"/>
              <p:cNvSpPr>
                <a:spLocks/>
              </p:cNvSpPr>
              <p:nvPr/>
            </p:nvSpPr>
            <p:spPr bwMode="auto">
              <a:xfrm>
                <a:off x="1893" y="147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6" name="Freeform 399"/>
              <p:cNvSpPr>
                <a:spLocks noEditPoints="1"/>
              </p:cNvSpPr>
              <p:nvPr/>
            </p:nvSpPr>
            <p:spPr bwMode="auto">
              <a:xfrm>
                <a:off x="1888" y="147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7" name="Freeform 400"/>
              <p:cNvSpPr>
                <a:spLocks/>
              </p:cNvSpPr>
              <p:nvPr/>
            </p:nvSpPr>
            <p:spPr bwMode="auto">
              <a:xfrm>
                <a:off x="1632" y="126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8" name="Freeform 401"/>
              <p:cNvSpPr>
                <a:spLocks noEditPoints="1"/>
              </p:cNvSpPr>
              <p:nvPr/>
            </p:nvSpPr>
            <p:spPr bwMode="auto">
              <a:xfrm>
                <a:off x="1627" y="126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09" name="Freeform 402"/>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0" name="Freeform 403"/>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1" name="Freeform 404"/>
              <p:cNvSpPr>
                <a:spLocks/>
              </p:cNvSpPr>
              <p:nvPr/>
            </p:nvSpPr>
            <p:spPr bwMode="auto">
              <a:xfrm>
                <a:off x="1632" y="121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2" name="Freeform 405"/>
              <p:cNvSpPr>
                <a:spLocks noEditPoints="1"/>
              </p:cNvSpPr>
              <p:nvPr/>
            </p:nvSpPr>
            <p:spPr bwMode="auto">
              <a:xfrm>
                <a:off x="1627" y="121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613" name="Freeform 406"/>
              <p:cNvSpPr>
                <a:spLocks/>
              </p:cNvSpPr>
              <p:nvPr/>
            </p:nvSpPr>
            <p:spPr bwMode="auto">
              <a:xfrm>
                <a:off x="1602" y="124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0" name="Group 608"/>
            <p:cNvGrpSpPr>
              <a:grpSpLocks/>
            </p:cNvGrpSpPr>
            <p:nvPr/>
          </p:nvGrpSpPr>
          <p:grpSpPr bwMode="auto">
            <a:xfrm>
              <a:off x="2001838" y="1225550"/>
              <a:ext cx="3541713" cy="3614738"/>
              <a:chOff x="1261" y="772"/>
              <a:chExt cx="2231" cy="2277"/>
            </a:xfrm>
          </p:grpSpPr>
          <p:sp>
            <p:nvSpPr>
              <p:cNvPr id="2214" name="Freeform 408"/>
              <p:cNvSpPr>
                <a:spLocks noEditPoints="1"/>
              </p:cNvSpPr>
              <p:nvPr/>
            </p:nvSpPr>
            <p:spPr bwMode="auto">
              <a:xfrm>
                <a:off x="1597"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5" name="Freeform 409"/>
              <p:cNvSpPr>
                <a:spLocks/>
              </p:cNvSpPr>
              <p:nvPr/>
            </p:nvSpPr>
            <p:spPr bwMode="auto">
              <a:xfrm>
                <a:off x="1632"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6" name="Freeform 410"/>
              <p:cNvSpPr>
                <a:spLocks noEditPoints="1"/>
              </p:cNvSpPr>
              <p:nvPr/>
            </p:nvSpPr>
            <p:spPr bwMode="auto">
              <a:xfrm>
                <a:off x="1627" y="123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7" name="Freeform 411"/>
              <p:cNvSpPr>
                <a:spLocks/>
              </p:cNvSpPr>
              <p:nvPr/>
            </p:nvSpPr>
            <p:spPr bwMode="auto">
              <a:xfrm>
                <a:off x="1721"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8" name="Freeform 412"/>
              <p:cNvSpPr>
                <a:spLocks noEditPoints="1"/>
              </p:cNvSpPr>
              <p:nvPr/>
            </p:nvSpPr>
            <p:spPr bwMode="auto">
              <a:xfrm>
                <a:off x="1716"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9" name="Freeform 413"/>
              <p:cNvSpPr>
                <a:spLocks/>
              </p:cNvSpPr>
              <p:nvPr/>
            </p:nvSpPr>
            <p:spPr bwMode="auto">
              <a:xfrm>
                <a:off x="1796" y="134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0" name="Freeform 414"/>
              <p:cNvSpPr>
                <a:spLocks noEditPoints="1"/>
              </p:cNvSpPr>
              <p:nvPr/>
            </p:nvSpPr>
            <p:spPr bwMode="auto">
              <a:xfrm>
                <a:off x="1791" y="133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1" name="Freeform 415"/>
              <p:cNvSpPr>
                <a:spLocks/>
              </p:cNvSpPr>
              <p:nvPr/>
            </p:nvSpPr>
            <p:spPr bwMode="auto">
              <a:xfrm>
                <a:off x="1855" y="144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2" name="Freeform 416"/>
              <p:cNvSpPr>
                <a:spLocks noEditPoints="1"/>
              </p:cNvSpPr>
              <p:nvPr/>
            </p:nvSpPr>
            <p:spPr bwMode="auto">
              <a:xfrm>
                <a:off x="1851" y="143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3" name="Freeform 417"/>
              <p:cNvSpPr>
                <a:spLocks/>
              </p:cNvSpPr>
              <p:nvPr/>
            </p:nvSpPr>
            <p:spPr bwMode="auto">
              <a:xfrm>
                <a:off x="1557" y="115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4" name="Freeform 418"/>
              <p:cNvSpPr>
                <a:spLocks noEditPoints="1"/>
              </p:cNvSpPr>
              <p:nvPr/>
            </p:nvSpPr>
            <p:spPr bwMode="auto">
              <a:xfrm>
                <a:off x="1552" y="1149"/>
                <a:ext cx="116"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5" name="Freeform 419"/>
              <p:cNvSpPr>
                <a:spLocks/>
              </p:cNvSpPr>
              <p:nvPr/>
            </p:nvSpPr>
            <p:spPr bwMode="auto">
              <a:xfrm>
                <a:off x="170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6" name="Freeform 420"/>
              <p:cNvSpPr>
                <a:spLocks noEditPoints="1"/>
              </p:cNvSpPr>
              <p:nvPr/>
            </p:nvSpPr>
            <p:spPr bwMode="auto">
              <a:xfrm>
                <a:off x="170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7" name="Freeform 421"/>
              <p:cNvSpPr>
                <a:spLocks/>
              </p:cNvSpPr>
              <p:nvPr/>
            </p:nvSpPr>
            <p:spPr bwMode="auto">
              <a:xfrm>
                <a:off x="1646"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8" name="Freeform 422"/>
              <p:cNvSpPr>
                <a:spLocks noEditPoints="1"/>
              </p:cNvSpPr>
              <p:nvPr/>
            </p:nvSpPr>
            <p:spPr bwMode="auto">
              <a:xfrm>
                <a:off x="1642"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29" name="Freeform 423"/>
              <p:cNvSpPr>
                <a:spLocks/>
              </p:cNvSpPr>
              <p:nvPr/>
            </p:nvSpPr>
            <p:spPr bwMode="auto">
              <a:xfrm>
                <a:off x="1654" y="129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0" name="Freeform 424"/>
              <p:cNvSpPr>
                <a:spLocks noEditPoints="1"/>
              </p:cNvSpPr>
              <p:nvPr/>
            </p:nvSpPr>
            <p:spPr bwMode="auto">
              <a:xfrm>
                <a:off x="164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1" name="Freeform 425"/>
              <p:cNvSpPr>
                <a:spLocks/>
              </p:cNvSpPr>
              <p:nvPr/>
            </p:nvSpPr>
            <p:spPr bwMode="auto">
              <a:xfrm>
                <a:off x="1699"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2" name="Freeform 426"/>
              <p:cNvSpPr>
                <a:spLocks noEditPoints="1"/>
              </p:cNvSpPr>
              <p:nvPr/>
            </p:nvSpPr>
            <p:spPr bwMode="auto">
              <a:xfrm>
                <a:off x="1694"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3" name="Freeform 427"/>
              <p:cNvSpPr>
                <a:spLocks/>
              </p:cNvSpPr>
              <p:nvPr/>
            </p:nvSpPr>
            <p:spPr bwMode="auto">
              <a:xfrm>
                <a:off x="1766"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4" name="Freeform 428"/>
              <p:cNvSpPr>
                <a:spLocks noEditPoints="1"/>
              </p:cNvSpPr>
              <p:nvPr/>
            </p:nvSpPr>
            <p:spPr bwMode="auto">
              <a:xfrm>
                <a:off x="1761"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5" name="Freeform 429"/>
              <p:cNvSpPr>
                <a:spLocks/>
              </p:cNvSpPr>
              <p:nvPr/>
            </p:nvSpPr>
            <p:spPr bwMode="auto">
              <a:xfrm>
                <a:off x="1676"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6" name="Freeform 430"/>
              <p:cNvSpPr>
                <a:spLocks noEditPoints="1"/>
              </p:cNvSpPr>
              <p:nvPr/>
            </p:nvSpPr>
            <p:spPr bwMode="auto">
              <a:xfrm>
                <a:off x="1671"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7" name="Freeform 431"/>
              <p:cNvSpPr>
                <a:spLocks/>
              </p:cNvSpPr>
              <p:nvPr/>
            </p:nvSpPr>
            <p:spPr bwMode="auto">
              <a:xfrm>
                <a:off x="168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8" name="Freeform 432"/>
              <p:cNvSpPr>
                <a:spLocks noEditPoints="1"/>
              </p:cNvSpPr>
              <p:nvPr/>
            </p:nvSpPr>
            <p:spPr bwMode="auto">
              <a:xfrm>
                <a:off x="1679" y="143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39" name="Freeform 433"/>
              <p:cNvSpPr>
                <a:spLocks/>
              </p:cNvSpPr>
              <p:nvPr/>
            </p:nvSpPr>
            <p:spPr bwMode="auto">
              <a:xfrm>
                <a:off x="1789" y="13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0" name="Freeform 434"/>
              <p:cNvSpPr>
                <a:spLocks noEditPoints="1"/>
              </p:cNvSpPr>
              <p:nvPr/>
            </p:nvSpPr>
            <p:spPr bwMode="auto">
              <a:xfrm>
                <a:off x="1784"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1" name="Freeform 435"/>
              <p:cNvSpPr>
                <a:spLocks/>
              </p:cNvSpPr>
              <p:nvPr/>
            </p:nvSpPr>
            <p:spPr bwMode="auto">
              <a:xfrm>
                <a:off x="1721"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2" name="Freeform 436"/>
              <p:cNvSpPr>
                <a:spLocks noEditPoints="1"/>
              </p:cNvSpPr>
              <p:nvPr/>
            </p:nvSpPr>
            <p:spPr bwMode="auto">
              <a:xfrm>
                <a:off x="1716" y="128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3" name="Freeform 437"/>
              <p:cNvSpPr>
                <a:spLocks/>
              </p:cNvSpPr>
              <p:nvPr/>
            </p:nvSpPr>
            <p:spPr bwMode="auto">
              <a:xfrm>
                <a:off x="2073" y="158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4" name="Freeform 438"/>
              <p:cNvSpPr>
                <a:spLocks noEditPoints="1"/>
              </p:cNvSpPr>
              <p:nvPr/>
            </p:nvSpPr>
            <p:spPr bwMode="auto">
              <a:xfrm>
                <a:off x="2068" y="1583"/>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5" name="Freeform 439"/>
              <p:cNvSpPr>
                <a:spLocks/>
              </p:cNvSpPr>
              <p:nvPr/>
            </p:nvSpPr>
            <p:spPr bwMode="auto">
              <a:xfrm>
                <a:off x="1908" y="146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6" name="Freeform 440"/>
              <p:cNvSpPr>
                <a:spLocks noEditPoints="1"/>
              </p:cNvSpPr>
              <p:nvPr/>
            </p:nvSpPr>
            <p:spPr bwMode="auto">
              <a:xfrm>
                <a:off x="1903" y="146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7" name="Freeform 441"/>
              <p:cNvSpPr>
                <a:spLocks/>
              </p:cNvSpPr>
              <p:nvPr/>
            </p:nvSpPr>
            <p:spPr bwMode="auto">
              <a:xfrm>
                <a:off x="1676" y="144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8" name="Freeform 442"/>
              <p:cNvSpPr>
                <a:spLocks noEditPoints="1"/>
              </p:cNvSpPr>
              <p:nvPr/>
            </p:nvSpPr>
            <p:spPr bwMode="auto">
              <a:xfrm>
                <a:off x="1671" y="1440"/>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49" name="Freeform 443"/>
              <p:cNvSpPr>
                <a:spLocks/>
              </p:cNvSpPr>
              <p:nvPr/>
            </p:nvSpPr>
            <p:spPr bwMode="auto">
              <a:xfrm>
                <a:off x="1729" y="136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0" name="Freeform 444"/>
              <p:cNvSpPr>
                <a:spLocks noEditPoints="1"/>
              </p:cNvSpPr>
              <p:nvPr/>
            </p:nvSpPr>
            <p:spPr bwMode="auto">
              <a:xfrm>
                <a:off x="1724" y="1365"/>
                <a:ext cx="116" cy="11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1" name="Freeform 445"/>
              <p:cNvSpPr>
                <a:spLocks/>
              </p:cNvSpPr>
              <p:nvPr/>
            </p:nvSpPr>
            <p:spPr bwMode="auto">
              <a:xfrm>
                <a:off x="1744" y="127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2" name="Freeform 446"/>
              <p:cNvSpPr>
                <a:spLocks noEditPoints="1"/>
              </p:cNvSpPr>
              <p:nvPr/>
            </p:nvSpPr>
            <p:spPr bwMode="auto">
              <a:xfrm>
                <a:off x="1739" y="1268"/>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3" name="Freeform 447"/>
              <p:cNvSpPr>
                <a:spLocks/>
              </p:cNvSpPr>
              <p:nvPr/>
            </p:nvSpPr>
            <p:spPr bwMode="auto">
              <a:xfrm>
                <a:off x="1624" y="132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4" name="Freeform 448"/>
              <p:cNvSpPr>
                <a:spLocks noEditPoints="1"/>
              </p:cNvSpPr>
              <p:nvPr/>
            </p:nvSpPr>
            <p:spPr bwMode="auto">
              <a:xfrm>
                <a:off x="1619" y="1320"/>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5" name="Freeform 449"/>
              <p:cNvSpPr>
                <a:spLocks/>
              </p:cNvSpPr>
              <p:nvPr/>
            </p:nvSpPr>
            <p:spPr bwMode="auto">
              <a:xfrm>
                <a:off x="1497"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6" name="Freeform 450"/>
              <p:cNvSpPr>
                <a:spLocks noEditPoints="1"/>
              </p:cNvSpPr>
              <p:nvPr/>
            </p:nvSpPr>
            <p:spPr bwMode="auto">
              <a:xfrm>
                <a:off x="1492"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7" name="Freeform 451"/>
              <p:cNvSpPr>
                <a:spLocks/>
              </p:cNvSpPr>
              <p:nvPr/>
            </p:nvSpPr>
            <p:spPr bwMode="auto">
              <a:xfrm>
                <a:off x="1624"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8" name="Freeform 452"/>
              <p:cNvSpPr>
                <a:spLocks noEditPoints="1"/>
              </p:cNvSpPr>
              <p:nvPr/>
            </p:nvSpPr>
            <p:spPr bwMode="auto">
              <a:xfrm>
                <a:off x="1619" y="135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59" name="Freeform 453"/>
              <p:cNvSpPr>
                <a:spLocks/>
              </p:cNvSpPr>
              <p:nvPr/>
            </p:nvSpPr>
            <p:spPr bwMode="auto">
              <a:xfrm>
                <a:off x="1564" y="127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0" name="Freeform 454"/>
              <p:cNvSpPr>
                <a:spLocks noEditPoints="1"/>
              </p:cNvSpPr>
              <p:nvPr/>
            </p:nvSpPr>
            <p:spPr bwMode="auto">
              <a:xfrm>
                <a:off x="155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1" name="Freeform 455"/>
              <p:cNvSpPr>
                <a:spLocks/>
              </p:cNvSpPr>
              <p:nvPr/>
            </p:nvSpPr>
            <p:spPr bwMode="auto">
              <a:xfrm>
                <a:off x="1661" y="139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2" name="Freeform 456"/>
              <p:cNvSpPr>
                <a:spLocks noEditPoints="1"/>
              </p:cNvSpPr>
              <p:nvPr/>
            </p:nvSpPr>
            <p:spPr bwMode="auto">
              <a:xfrm>
                <a:off x="1656" y="1388"/>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3" name="Freeform 457"/>
              <p:cNvSpPr>
                <a:spLocks/>
              </p:cNvSpPr>
              <p:nvPr/>
            </p:nvSpPr>
            <p:spPr bwMode="auto">
              <a:xfrm>
                <a:off x="1564" y="126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4" name="Freeform 458"/>
              <p:cNvSpPr>
                <a:spLocks noEditPoints="1"/>
              </p:cNvSpPr>
              <p:nvPr/>
            </p:nvSpPr>
            <p:spPr bwMode="auto">
              <a:xfrm>
                <a:off x="1559" y="1262"/>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5" name="Freeform 459"/>
              <p:cNvSpPr>
                <a:spLocks/>
              </p:cNvSpPr>
              <p:nvPr/>
            </p:nvSpPr>
            <p:spPr bwMode="auto">
              <a:xfrm>
                <a:off x="1549" y="121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6" name="Freeform 460"/>
              <p:cNvSpPr>
                <a:spLocks noEditPoints="1"/>
              </p:cNvSpPr>
              <p:nvPr/>
            </p:nvSpPr>
            <p:spPr bwMode="auto">
              <a:xfrm>
                <a:off x="1544" y="1210"/>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7" name="Freeform 461"/>
              <p:cNvSpPr>
                <a:spLocks/>
              </p:cNvSpPr>
              <p:nvPr/>
            </p:nvSpPr>
            <p:spPr bwMode="auto">
              <a:xfrm>
                <a:off x="1542" y="119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8" name="Freeform 462"/>
              <p:cNvSpPr>
                <a:spLocks noEditPoints="1"/>
              </p:cNvSpPr>
              <p:nvPr/>
            </p:nvSpPr>
            <p:spPr bwMode="auto">
              <a:xfrm>
                <a:off x="1537" y="1186"/>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69" name="Freeform 463"/>
              <p:cNvSpPr>
                <a:spLocks/>
              </p:cNvSpPr>
              <p:nvPr/>
            </p:nvSpPr>
            <p:spPr bwMode="auto">
              <a:xfrm>
                <a:off x="1542" y="128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0" name="Freeform 464"/>
              <p:cNvSpPr>
                <a:spLocks noEditPoints="1"/>
              </p:cNvSpPr>
              <p:nvPr/>
            </p:nvSpPr>
            <p:spPr bwMode="auto">
              <a:xfrm>
                <a:off x="1537" y="1280"/>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1" name="Freeform 465"/>
              <p:cNvSpPr>
                <a:spLocks/>
              </p:cNvSpPr>
              <p:nvPr/>
            </p:nvSpPr>
            <p:spPr bwMode="auto">
              <a:xfrm>
                <a:off x="1564" y="125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2" name="Freeform 466"/>
              <p:cNvSpPr>
                <a:spLocks noEditPoints="1"/>
              </p:cNvSpPr>
              <p:nvPr/>
            </p:nvSpPr>
            <p:spPr bwMode="auto">
              <a:xfrm>
                <a:off x="1559" y="125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3" name="Freeform 467"/>
              <p:cNvSpPr>
                <a:spLocks/>
              </p:cNvSpPr>
              <p:nvPr/>
            </p:nvSpPr>
            <p:spPr bwMode="auto">
              <a:xfrm>
                <a:off x="1512"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4" name="Freeform 468"/>
              <p:cNvSpPr>
                <a:spLocks noEditPoints="1"/>
              </p:cNvSpPr>
              <p:nvPr/>
            </p:nvSpPr>
            <p:spPr bwMode="auto">
              <a:xfrm>
                <a:off x="1507" y="12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5" name="Freeform 469"/>
              <p:cNvSpPr>
                <a:spLocks/>
              </p:cNvSpPr>
              <p:nvPr/>
            </p:nvSpPr>
            <p:spPr bwMode="auto">
              <a:xfrm>
                <a:off x="1706" y="152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6" name="Freeform 470"/>
              <p:cNvSpPr>
                <a:spLocks noEditPoints="1"/>
              </p:cNvSpPr>
              <p:nvPr/>
            </p:nvSpPr>
            <p:spPr bwMode="auto">
              <a:xfrm>
                <a:off x="1701" y="151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7" name="Freeform 471"/>
              <p:cNvSpPr>
                <a:spLocks/>
              </p:cNvSpPr>
              <p:nvPr/>
            </p:nvSpPr>
            <p:spPr bwMode="auto">
              <a:xfrm>
                <a:off x="1646" y="137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8" name="Freeform 472"/>
              <p:cNvSpPr>
                <a:spLocks noEditPoints="1"/>
              </p:cNvSpPr>
              <p:nvPr/>
            </p:nvSpPr>
            <p:spPr bwMode="auto">
              <a:xfrm>
                <a:off x="1642" y="1367"/>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79" name="Freeform 473"/>
              <p:cNvSpPr>
                <a:spLocks/>
              </p:cNvSpPr>
              <p:nvPr/>
            </p:nvSpPr>
            <p:spPr bwMode="auto">
              <a:xfrm>
                <a:off x="1422" y="117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0" name="Freeform 474"/>
              <p:cNvSpPr>
                <a:spLocks noEditPoints="1"/>
              </p:cNvSpPr>
              <p:nvPr/>
            </p:nvSpPr>
            <p:spPr bwMode="auto">
              <a:xfrm>
                <a:off x="1417" y="1172"/>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1" name="Freeform 475"/>
              <p:cNvSpPr>
                <a:spLocks/>
              </p:cNvSpPr>
              <p:nvPr/>
            </p:nvSpPr>
            <p:spPr bwMode="auto">
              <a:xfrm>
                <a:off x="1998" y="174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2" name="Freeform 476"/>
              <p:cNvSpPr>
                <a:spLocks noEditPoints="1"/>
              </p:cNvSpPr>
              <p:nvPr/>
            </p:nvSpPr>
            <p:spPr bwMode="auto">
              <a:xfrm>
                <a:off x="1993" y="1741"/>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3" name="Freeform 477"/>
              <p:cNvSpPr>
                <a:spLocks/>
              </p:cNvSpPr>
              <p:nvPr/>
            </p:nvSpPr>
            <p:spPr bwMode="auto">
              <a:xfrm>
                <a:off x="1699" y="135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4" name="Freeform 478"/>
              <p:cNvSpPr>
                <a:spLocks noEditPoints="1"/>
              </p:cNvSpPr>
              <p:nvPr/>
            </p:nvSpPr>
            <p:spPr bwMode="auto">
              <a:xfrm>
                <a:off x="1694" y="134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5" name="Freeform 479"/>
              <p:cNvSpPr>
                <a:spLocks/>
              </p:cNvSpPr>
              <p:nvPr/>
            </p:nvSpPr>
            <p:spPr bwMode="auto">
              <a:xfrm>
                <a:off x="157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6" name="Freeform 480"/>
              <p:cNvSpPr>
                <a:spLocks noEditPoints="1"/>
              </p:cNvSpPr>
              <p:nvPr/>
            </p:nvSpPr>
            <p:spPr bwMode="auto">
              <a:xfrm>
                <a:off x="1567" y="1303"/>
                <a:ext cx="116"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7" name="Freeform 481"/>
              <p:cNvSpPr>
                <a:spLocks/>
              </p:cNvSpPr>
              <p:nvPr/>
            </p:nvSpPr>
            <p:spPr bwMode="auto">
              <a:xfrm>
                <a:off x="1542" y="1305"/>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8" name="Freeform 482"/>
              <p:cNvSpPr>
                <a:spLocks noEditPoints="1"/>
              </p:cNvSpPr>
              <p:nvPr/>
            </p:nvSpPr>
            <p:spPr bwMode="auto">
              <a:xfrm>
                <a:off x="1537" y="1300"/>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89" name="Freeform 483"/>
              <p:cNvSpPr>
                <a:spLocks/>
              </p:cNvSpPr>
              <p:nvPr/>
            </p:nvSpPr>
            <p:spPr bwMode="auto">
              <a:xfrm>
                <a:off x="1534" y="129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0" name="Freeform 484"/>
              <p:cNvSpPr>
                <a:spLocks noEditPoints="1"/>
              </p:cNvSpPr>
              <p:nvPr/>
            </p:nvSpPr>
            <p:spPr bwMode="auto">
              <a:xfrm>
                <a:off x="1529" y="129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1" name="Freeform 485"/>
              <p:cNvSpPr>
                <a:spLocks/>
              </p:cNvSpPr>
              <p:nvPr/>
            </p:nvSpPr>
            <p:spPr bwMode="auto">
              <a:xfrm>
                <a:off x="1624" y="140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2" name="Freeform 486"/>
              <p:cNvSpPr>
                <a:spLocks noEditPoints="1"/>
              </p:cNvSpPr>
              <p:nvPr/>
            </p:nvSpPr>
            <p:spPr bwMode="auto">
              <a:xfrm>
                <a:off x="1619" y="140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3" name="Freeform 487"/>
              <p:cNvSpPr>
                <a:spLocks/>
              </p:cNvSpPr>
              <p:nvPr/>
            </p:nvSpPr>
            <p:spPr bwMode="auto">
              <a:xfrm>
                <a:off x="1602"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4" name="Freeform 488"/>
              <p:cNvSpPr>
                <a:spLocks noEditPoints="1"/>
              </p:cNvSpPr>
              <p:nvPr/>
            </p:nvSpPr>
            <p:spPr bwMode="auto">
              <a:xfrm>
                <a:off x="1597" y="140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5" name="Freeform 489"/>
              <p:cNvSpPr>
                <a:spLocks/>
              </p:cNvSpPr>
              <p:nvPr/>
            </p:nvSpPr>
            <p:spPr bwMode="auto">
              <a:xfrm>
                <a:off x="1415"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6" name="Freeform 490"/>
              <p:cNvSpPr>
                <a:spLocks noEditPoints="1"/>
              </p:cNvSpPr>
              <p:nvPr/>
            </p:nvSpPr>
            <p:spPr bwMode="auto">
              <a:xfrm>
                <a:off x="1410"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7" name="Freeform 491"/>
              <p:cNvSpPr>
                <a:spLocks/>
              </p:cNvSpPr>
              <p:nvPr/>
            </p:nvSpPr>
            <p:spPr bwMode="auto">
              <a:xfrm>
                <a:off x="1504"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8" name="Freeform 492"/>
              <p:cNvSpPr>
                <a:spLocks noEditPoints="1"/>
              </p:cNvSpPr>
              <p:nvPr/>
            </p:nvSpPr>
            <p:spPr bwMode="auto">
              <a:xfrm>
                <a:off x="1499" y="125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99" name="Freeform 493"/>
              <p:cNvSpPr>
                <a:spLocks/>
              </p:cNvSpPr>
              <p:nvPr/>
            </p:nvSpPr>
            <p:spPr bwMode="auto">
              <a:xfrm>
                <a:off x="1886" y="1594"/>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0" name="Freeform 494"/>
              <p:cNvSpPr>
                <a:spLocks noEditPoints="1"/>
              </p:cNvSpPr>
              <p:nvPr/>
            </p:nvSpPr>
            <p:spPr bwMode="auto">
              <a:xfrm>
                <a:off x="1881" y="1589"/>
                <a:ext cx="116"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1" name="Freeform 495"/>
              <p:cNvSpPr>
                <a:spLocks/>
              </p:cNvSpPr>
              <p:nvPr/>
            </p:nvSpPr>
            <p:spPr bwMode="auto">
              <a:xfrm>
                <a:off x="1938" y="1571"/>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2" name="Freeform 496"/>
              <p:cNvSpPr>
                <a:spLocks noEditPoints="1"/>
              </p:cNvSpPr>
              <p:nvPr/>
            </p:nvSpPr>
            <p:spPr bwMode="auto">
              <a:xfrm>
                <a:off x="1933" y="1566"/>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3" name="Freeform 497"/>
              <p:cNvSpPr>
                <a:spLocks/>
              </p:cNvSpPr>
              <p:nvPr/>
            </p:nvSpPr>
            <p:spPr bwMode="auto">
              <a:xfrm>
                <a:off x="141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4" name="Freeform 498"/>
              <p:cNvSpPr>
                <a:spLocks noEditPoints="1"/>
              </p:cNvSpPr>
              <p:nvPr/>
            </p:nvSpPr>
            <p:spPr bwMode="auto">
              <a:xfrm>
                <a:off x="141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5" name="Freeform 499"/>
              <p:cNvSpPr>
                <a:spLocks/>
              </p:cNvSpPr>
              <p:nvPr/>
            </p:nvSpPr>
            <p:spPr bwMode="auto">
              <a:xfrm>
                <a:off x="1422"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6" name="Freeform 500"/>
              <p:cNvSpPr>
                <a:spLocks noEditPoints="1"/>
              </p:cNvSpPr>
              <p:nvPr/>
            </p:nvSpPr>
            <p:spPr bwMode="auto">
              <a:xfrm>
                <a:off x="1417" y="11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7" name="Freeform 501"/>
              <p:cNvSpPr>
                <a:spLocks/>
              </p:cNvSpPr>
              <p:nvPr/>
            </p:nvSpPr>
            <p:spPr bwMode="auto">
              <a:xfrm>
                <a:off x="1519" y="122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8" name="Freeform 502"/>
              <p:cNvSpPr>
                <a:spLocks noEditPoints="1"/>
              </p:cNvSpPr>
              <p:nvPr/>
            </p:nvSpPr>
            <p:spPr bwMode="auto">
              <a:xfrm>
                <a:off x="1514" y="1218"/>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09" name="Freeform 503"/>
              <p:cNvSpPr>
                <a:spLocks/>
              </p:cNvSpPr>
              <p:nvPr/>
            </p:nvSpPr>
            <p:spPr bwMode="auto">
              <a:xfrm>
                <a:off x="1400" y="1121"/>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0" name="Freeform 504"/>
              <p:cNvSpPr>
                <a:spLocks noEditPoints="1"/>
              </p:cNvSpPr>
              <p:nvPr/>
            </p:nvSpPr>
            <p:spPr bwMode="auto">
              <a:xfrm>
                <a:off x="1395" y="111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1" name="Freeform 505"/>
              <p:cNvSpPr>
                <a:spLocks/>
              </p:cNvSpPr>
              <p:nvPr/>
            </p:nvSpPr>
            <p:spPr bwMode="auto">
              <a:xfrm>
                <a:off x="150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2" name="Freeform 506"/>
              <p:cNvSpPr>
                <a:spLocks noEditPoints="1"/>
              </p:cNvSpPr>
              <p:nvPr/>
            </p:nvSpPr>
            <p:spPr bwMode="auto">
              <a:xfrm>
                <a:off x="1499" y="1207"/>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3" name="Freeform 507"/>
              <p:cNvSpPr>
                <a:spLocks/>
              </p:cNvSpPr>
              <p:nvPr/>
            </p:nvSpPr>
            <p:spPr bwMode="auto">
              <a:xfrm>
                <a:off x="1475" y="116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4" name="Freeform 508"/>
              <p:cNvSpPr>
                <a:spLocks noEditPoints="1"/>
              </p:cNvSpPr>
              <p:nvPr/>
            </p:nvSpPr>
            <p:spPr bwMode="auto">
              <a:xfrm>
                <a:off x="1470" y="1163"/>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5" name="Freeform 509"/>
              <p:cNvSpPr>
                <a:spLocks/>
              </p:cNvSpPr>
              <p:nvPr/>
            </p:nvSpPr>
            <p:spPr bwMode="auto">
              <a:xfrm>
                <a:off x="1489"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6" name="Freeform 510"/>
              <p:cNvSpPr>
                <a:spLocks noEditPoints="1"/>
              </p:cNvSpPr>
              <p:nvPr/>
            </p:nvSpPr>
            <p:spPr bwMode="auto">
              <a:xfrm>
                <a:off x="1485" y="119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7" name="Freeform 511"/>
              <p:cNvSpPr>
                <a:spLocks/>
              </p:cNvSpPr>
              <p:nvPr/>
            </p:nvSpPr>
            <p:spPr bwMode="auto">
              <a:xfrm>
                <a:off x="1534" y="122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8" name="Freeform 512"/>
              <p:cNvSpPr>
                <a:spLocks noEditPoints="1"/>
              </p:cNvSpPr>
              <p:nvPr/>
            </p:nvSpPr>
            <p:spPr bwMode="auto">
              <a:xfrm>
                <a:off x="1529" y="1221"/>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19" name="Freeform 513"/>
              <p:cNvSpPr>
                <a:spLocks/>
              </p:cNvSpPr>
              <p:nvPr/>
            </p:nvSpPr>
            <p:spPr bwMode="auto">
              <a:xfrm>
                <a:off x="1602"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0" name="Freeform 514"/>
              <p:cNvSpPr>
                <a:spLocks noEditPoints="1"/>
              </p:cNvSpPr>
              <p:nvPr/>
            </p:nvSpPr>
            <p:spPr bwMode="auto">
              <a:xfrm>
                <a:off x="1597"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1" name="Freeform 515"/>
              <p:cNvSpPr>
                <a:spLocks/>
              </p:cNvSpPr>
              <p:nvPr/>
            </p:nvSpPr>
            <p:spPr bwMode="auto">
              <a:xfrm>
                <a:off x="1557" y="1276"/>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2" name="Freeform 516"/>
              <p:cNvSpPr>
                <a:spLocks noEditPoints="1"/>
              </p:cNvSpPr>
              <p:nvPr/>
            </p:nvSpPr>
            <p:spPr bwMode="auto">
              <a:xfrm>
                <a:off x="1552" y="1271"/>
                <a:ext cx="116"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3" name="Freeform 517"/>
              <p:cNvSpPr>
                <a:spLocks/>
              </p:cNvSpPr>
              <p:nvPr/>
            </p:nvSpPr>
            <p:spPr bwMode="auto">
              <a:xfrm>
                <a:off x="1594" y="133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4" name="Freeform 518"/>
              <p:cNvSpPr>
                <a:spLocks noEditPoints="1"/>
              </p:cNvSpPr>
              <p:nvPr/>
            </p:nvSpPr>
            <p:spPr bwMode="auto">
              <a:xfrm>
                <a:off x="1589" y="132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5" name="Freeform 519"/>
              <p:cNvSpPr>
                <a:spLocks/>
              </p:cNvSpPr>
              <p:nvPr/>
            </p:nvSpPr>
            <p:spPr bwMode="auto">
              <a:xfrm>
                <a:off x="167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6" name="Freeform 520"/>
              <p:cNvSpPr>
                <a:spLocks noEditPoints="1"/>
              </p:cNvSpPr>
              <p:nvPr/>
            </p:nvSpPr>
            <p:spPr bwMode="auto">
              <a:xfrm>
                <a:off x="167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7" name="Freeform 521"/>
              <p:cNvSpPr>
                <a:spLocks/>
              </p:cNvSpPr>
              <p:nvPr/>
            </p:nvSpPr>
            <p:spPr bwMode="auto">
              <a:xfrm>
                <a:off x="1729" y="1296"/>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8" name="Freeform 522"/>
              <p:cNvSpPr>
                <a:spLocks noEditPoints="1"/>
              </p:cNvSpPr>
              <p:nvPr/>
            </p:nvSpPr>
            <p:spPr bwMode="auto">
              <a:xfrm>
                <a:off x="1724" y="1291"/>
                <a:ext cx="116"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29" name="Freeform 523"/>
              <p:cNvSpPr>
                <a:spLocks/>
              </p:cNvSpPr>
              <p:nvPr/>
            </p:nvSpPr>
            <p:spPr bwMode="auto">
              <a:xfrm>
                <a:off x="2125" y="153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0" name="Freeform 524"/>
              <p:cNvSpPr>
                <a:spLocks noEditPoints="1"/>
              </p:cNvSpPr>
              <p:nvPr/>
            </p:nvSpPr>
            <p:spPr bwMode="auto">
              <a:xfrm>
                <a:off x="2120" y="153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1" name="Freeform 525"/>
              <p:cNvSpPr>
                <a:spLocks/>
              </p:cNvSpPr>
              <p:nvPr/>
            </p:nvSpPr>
            <p:spPr bwMode="auto">
              <a:xfrm>
                <a:off x="1699" y="1109"/>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2" name="Freeform 526"/>
              <p:cNvSpPr>
                <a:spLocks noEditPoints="1"/>
              </p:cNvSpPr>
              <p:nvPr/>
            </p:nvSpPr>
            <p:spPr bwMode="auto">
              <a:xfrm>
                <a:off x="1694" y="110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3" name="Freeform 527"/>
              <p:cNvSpPr>
                <a:spLocks/>
              </p:cNvSpPr>
              <p:nvPr/>
            </p:nvSpPr>
            <p:spPr bwMode="auto">
              <a:xfrm>
                <a:off x="1751"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4" name="Freeform 528"/>
              <p:cNvSpPr>
                <a:spLocks noEditPoints="1"/>
              </p:cNvSpPr>
              <p:nvPr/>
            </p:nvSpPr>
            <p:spPr bwMode="auto">
              <a:xfrm>
                <a:off x="1746" y="13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5" name="Freeform 529"/>
              <p:cNvSpPr>
                <a:spLocks/>
              </p:cNvSpPr>
              <p:nvPr/>
            </p:nvSpPr>
            <p:spPr bwMode="auto">
              <a:xfrm>
                <a:off x="1579" y="127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6" name="Freeform 530"/>
              <p:cNvSpPr>
                <a:spLocks noEditPoints="1"/>
              </p:cNvSpPr>
              <p:nvPr/>
            </p:nvSpPr>
            <p:spPr bwMode="auto">
              <a:xfrm>
                <a:off x="1574" y="127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7" name="Freeform 531"/>
              <p:cNvSpPr>
                <a:spLocks/>
              </p:cNvSpPr>
              <p:nvPr/>
            </p:nvSpPr>
            <p:spPr bwMode="auto">
              <a:xfrm>
                <a:off x="1266" y="920"/>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8" name="Freeform 532"/>
              <p:cNvSpPr>
                <a:spLocks noEditPoints="1"/>
              </p:cNvSpPr>
              <p:nvPr/>
            </p:nvSpPr>
            <p:spPr bwMode="auto">
              <a:xfrm>
                <a:off x="1261" y="915"/>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39" name="Freeform 533"/>
              <p:cNvSpPr>
                <a:spLocks/>
              </p:cNvSpPr>
              <p:nvPr/>
            </p:nvSpPr>
            <p:spPr bwMode="auto">
              <a:xfrm>
                <a:off x="1295" y="1124"/>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0" name="Freeform 534"/>
              <p:cNvSpPr>
                <a:spLocks noEditPoints="1"/>
              </p:cNvSpPr>
              <p:nvPr/>
            </p:nvSpPr>
            <p:spPr bwMode="auto">
              <a:xfrm>
                <a:off x="1290" y="1119"/>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1" name="Freeform 535"/>
              <p:cNvSpPr>
                <a:spLocks/>
              </p:cNvSpPr>
              <p:nvPr/>
            </p:nvSpPr>
            <p:spPr bwMode="auto">
              <a:xfrm>
                <a:off x="1325" y="115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2" name="Freeform 536"/>
              <p:cNvSpPr>
                <a:spLocks noEditPoints="1"/>
              </p:cNvSpPr>
              <p:nvPr/>
            </p:nvSpPr>
            <p:spPr bwMode="auto">
              <a:xfrm>
                <a:off x="1320" y="114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3" name="Freeform 537"/>
              <p:cNvSpPr>
                <a:spLocks/>
              </p:cNvSpPr>
              <p:nvPr/>
            </p:nvSpPr>
            <p:spPr bwMode="auto">
              <a:xfrm>
                <a:off x="1347" y="97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4" name="Freeform 538"/>
              <p:cNvSpPr>
                <a:spLocks noEditPoints="1"/>
              </p:cNvSpPr>
              <p:nvPr/>
            </p:nvSpPr>
            <p:spPr bwMode="auto">
              <a:xfrm>
                <a:off x="1342" y="973"/>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5" name="Freeform 539"/>
              <p:cNvSpPr>
                <a:spLocks/>
              </p:cNvSpPr>
              <p:nvPr/>
            </p:nvSpPr>
            <p:spPr bwMode="auto">
              <a:xfrm>
                <a:off x="1310" y="10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6" name="Freeform 540"/>
              <p:cNvSpPr>
                <a:spLocks noEditPoints="1"/>
              </p:cNvSpPr>
              <p:nvPr/>
            </p:nvSpPr>
            <p:spPr bwMode="auto">
              <a:xfrm>
                <a:off x="1305" y="103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7" name="Freeform 541"/>
              <p:cNvSpPr>
                <a:spLocks/>
              </p:cNvSpPr>
              <p:nvPr/>
            </p:nvSpPr>
            <p:spPr bwMode="auto">
              <a:xfrm>
                <a:off x="1280" y="100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8" name="Freeform 542"/>
              <p:cNvSpPr>
                <a:spLocks noEditPoints="1"/>
              </p:cNvSpPr>
              <p:nvPr/>
            </p:nvSpPr>
            <p:spPr bwMode="auto">
              <a:xfrm>
                <a:off x="1276" y="100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49" name="Freeform 543"/>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0" name="Freeform 544"/>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1" name="Freeform 545"/>
              <p:cNvSpPr>
                <a:spLocks/>
              </p:cNvSpPr>
              <p:nvPr/>
            </p:nvSpPr>
            <p:spPr bwMode="auto">
              <a:xfrm>
                <a:off x="1542" y="1212"/>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2" name="Freeform 546"/>
              <p:cNvSpPr>
                <a:spLocks noEditPoints="1"/>
              </p:cNvSpPr>
              <p:nvPr/>
            </p:nvSpPr>
            <p:spPr bwMode="auto">
              <a:xfrm>
                <a:off x="1537"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3" name="Freeform 547"/>
              <p:cNvSpPr>
                <a:spLocks/>
              </p:cNvSpPr>
              <p:nvPr/>
            </p:nvSpPr>
            <p:spPr bwMode="auto">
              <a:xfrm>
                <a:off x="1721" y="141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4" name="Freeform 548"/>
              <p:cNvSpPr>
                <a:spLocks noEditPoints="1"/>
              </p:cNvSpPr>
              <p:nvPr/>
            </p:nvSpPr>
            <p:spPr bwMode="auto">
              <a:xfrm>
                <a:off x="1716" y="1411"/>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5" name="Freeform 549"/>
              <p:cNvSpPr>
                <a:spLocks/>
              </p:cNvSpPr>
              <p:nvPr/>
            </p:nvSpPr>
            <p:spPr bwMode="auto">
              <a:xfrm>
                <a:off x="1564"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6" name="Freeform 550"/>
              <p:cNvSpPr>
                <a:spLocks noEditPoints="1"/>
              </p:cNvSpPr>
              <p:nvPr/>
            </p:nvSpPr>
            <p:spPr bwMode="auto">
              <a:xfrm>
                <a:off x="1559"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7" name="Freeform 551"/>
              <p:cNvSpPr>
                <a:spLocks/>
              </p:cNvSpPr>
              <p:nvPr/>
            </p:nvSpPr>
            <p:spPr bwMode="auto">
              <a:xfrm>
                <a:off x="1497" y="121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8" name="Freeform 552"/>
              <p:cNvSpPr>
                <a:spLocks noEditPoints="1"/>
              </p:cNvSpPr>
              <p:nvPr/>
            </p:nvSpPr>
            <p:spPr bwMode="auto">
              <a:xfrm>
                <a:off x="1492" y="120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59" name="Freeform 553"/>
              <p:cNvSpPr>
                <a:spLocks/>
              </p:cNvSpPr>
              <p:nvPr/>
            </p:nvSpPr>
            <p:spPr bwMode="auto">
              <a:xfrm>
                <a:off x="1953" y="135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0" name="Freeform 554"/>
              <p:cNvSpPr>
                <a:spLocks noEditPoints="1"/>
              </p:cNvSpPr>
              <p:nvPr/>
            </p:nvSpPr>
            <p:spPr bwMode="auto">
              <a:xfrm>
                <a:off x="1948" y="135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1" name="Freeform 555"/>
              <p:cNvSpPr>
                <a:spLocks/>
              </p:cNvSpPr>
              <p:nvPr/>
            </p:nvSpPr>
            <p:spPr bwMode="auto">
              <a:xfrm>
                <a:off x="1729" y="1500"/>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2" name="Freeform 556"/>
              <p:cNvSpPr>
                <a:spLocks noEditPoints="1"/>
              </p:cNvSpPr>
              <p:nvPr/>
            </p:nvSpPr>
            <p:spPr bwMode="auto">
              <a:xfrm>
                <a:off x="1724" y="1496"/>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3" name="Freeform 557"/>
              <p:cNvSpPr>
                <a:spLocks/>
              </p:cNvSpPr>
              <p:nvPr/>
            </p:nvSpPr>
            <p:spPr bwMode="auto">
              <a:xfrm>
                <a:off x="1654" y="117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4" name="Freeform 558"/>
              <p:cNvSpPr>
                <a:spLocks noEditPoints="1"/>
              </p:cNvSpPr>
              <p:nvPr/>
            </p:nvSpPr>
            <p:spPr bwMode="auto">
              <a:xfrm>
                <a:off x="1649" y="1169"/>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5" name="Freeform 559"/>
              <p:cNvSpPr>
                <a:spLocks/>
              </p:cNvSpPr>
              <p:nvPr/>
            </p:nvSpPr>
            <p:spPr bwMode="auto">
              <a:xfrm>
                <a:off x="1617" y="126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6" name="Freeform 560"/>
              <p:cNvSpPr>
                <a:spLocks noEditPoints="1"/>
              </p:cNvSpPr>
              <p:nvPr/>
            </p:nvSpPr>
            <p:spPr bwMode="auto">
              <a:xfrm>
                <a:off x="1612"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7" name="Freeform 561"/>
              <p:cNvSpPr>
                <a:spLocks/>
              </p:cNvSpPr>
              <p:nvPr/>
            </p:nvSpPr>
            <p:spPr bwMode="auto">
              <a:xfrm>
                <a:off x="1669" y="13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8" name="Freeform 562"/>
              <p:cNvSpPr>
                <a:spLocks noEditPoints="1"/>
              </p:cNvSpPr>
              <p:nvPr/>
            </p:nvSpPr>
            <p:spPr bwMode="auto">
              <a:xfrm>
                <a:off x="1664" y="1365"/>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69" name="Freeform 563"/>
              <p:cNvSpPr>
                <a:spLocks/>
              </p:cNvSpPr>
              <p:nvPr/>
            </p:nvSpPr>
            <p:spPr bwMode="auto">
              <a:xfrm>
                <a:off x="2865" y="187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0" name="Freeform 564"/>
              <p:cNvSpPr>
                <a:spLocks noEditPoints="1"/>
              </p:cNvSpPr>
              <p:nvPr/>
            </p:nvSpPr>
            <p:spPr bwMode="auto">
              <a:xfrm>
                <a:off x="2860" y="186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1" name="Freeform 565"/>
              <p:cNvSpPr>
                <a:spLocks/>
              </p:cNvSpPr>
              <p:nvPr/>
            </p:nvSpPr>
            <p:spPr bwMode="auto">
              <a:xfrm>
                <a:off x="3380" y="25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2" name="Freeform 566"/>
              <p:cNvSpPr>
                <a:spLocks noEditPoints="1"/>
              </p:cNvSpPr>
              <p:nvPr/>
            </p:nvSpPr>
            <p:spPr bwMode="auto">
              <a:xfrm>
                <a:off x="3375" y="256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3" name="Freeform 567"/>
              <p:cNvSpPr>
                <a:spLocks/>
              </p:cNvSpPr>
              <p:nvPr/>
            </p:nvSpPr>
            <p:spPr bwMode="auto">
              <a:xfrm>
                <a:off x="1579" y="973"/>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4" name="Freeform 568"/>
              <p:cNvSpPr>
                <a:spLocks noEditPoints="1"/>
              </p:cNvSpPr>
              <p:nvPr/>
            </p:nvSpPr>
            <p:spPr bwMode="auto">
              <a:xfrm>
                <a:off x="1574" y="9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5" name="Freeform 569"/>
              <p:cNvSpPr>
                <a:spLocks/>
              </p:cNvSpPr>
              <p:nvPr/>
            </p:nvSpPr>
            <p:spPr bwMode="auto">
              <a:xfrm>
                <a:off x="1430" y="109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6" name="Freeform 570"/>
              <p:cNvSpPr>
                <a:spLocks noEditPoints="1"/>
              </p:cNvSpPr>
              <p:nvPr/>
            </p:nvSpPr>
            <p:spPr bwMode="auto">
              <a:xfrm>
                <a:off x="1425" y="108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7" name="Freeform 571"/>
              <p:cNvSpPr>
                <a:spLocks/>
              </p:cNvSpPr>
              <p:nvPr/>
            </p:nvSpPr>
            <p:spPr bwMode="auto">
              <a:xfrm>
                <a:off x="1385" y="1384"/>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8" name="Freeform 572"/>
              <p:cNvSpPr>
                <a:spLocks noEditPoints="1"/>
              </p:cNvSpPr>
              <p:nvPr/>
            </p:nvSpPr>
            <p:spPr bwMode="auto">
              <a:xfrm>
                <a:off x="1380" y="137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79" name="Freeform 573"/>
              <p:cNvSpPr>
                <a:spLocks/>
              </p:cNvSpPr>
              <p:nvPr/>
            </p:nvSpPr>
            <p:spPr bwMode="auto">
              <a:xfrm>
                <a:off x="1564"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0" name="Freeform 574"/>
              <p:cNvSpPr>
                <a:spLocks noEditPoints="1"/>
              </p:cNvSpPr>
              <p:nvPr/>
            </p:nvSpPr>
            <p:spPr bwMode="auto">
              <a:xfrm>
                <a:off x="1559" y="112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1" name="Freeform 575"/>
              <p:cNvSpPr>
                <a:spLocks/>
              </p:cNvSpPr>
              <p:nvPr/>
            </p:nvSpPr>
            <p:spPr bwMode="auto">
              <a:xfrm>
                <a:off x="2925" y="2939"/>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2" name="Freeform 576"/>
              <p:cNvSpPr>
                <a:spLocks noEditPoints="1"/>
              </p:cNvSpPr>
              <p:nvPr/>
            </p:nvSpPr>
            <p:spPr bwMode="auto">
              <a:xfrm>
                <a:off x="2920" y="2935"/>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3" name="Freeform 577"/>
              <p:cNvSpPr>
                <a:spLocks/>
              </p:cNvSpPr>
              <p:nvPr/>
            </p:nvSpPr>
            <p:spPr bwMode="auto">
              <a:xfrm>
                <a:off x="1467" y="11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4" name="Freeform 578"/>
              <p:cNvSpPr>
                <a:spLocks noEditPoints="1"/>
              </p:cNvSpPr>
              <p:nvPr/>
            </p:nvSpPr>
            <p:spPr bwMode="auto">
              <a:xfrm>
                <a:off x="1462" y="111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5" name="Freeform 579"/>
              <p:cNvSpPr>
                <a:spLocks/>
              </p:cNvSpPr>
              <p:nvPr/>
            </p:nvSpPr>
            <p:spPr bwMode="auto">
              <a:xfrm>
                <a:off x="1467"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6" name="Freeform 580"/>
              <p:cNvSpPr>
                <a:spLocks noEditPoints="1"/>
              </p:cNvSpPr>
              <p:nvPr/>
            </p:nvSpPr>
            <p:spPr bwMode="auto">
              <a:xfrm>
                <a:off x="1462" y="1204"/>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7" name="Freeform 581"/>
              <p:cNvSpPr>
                <a:spLocks/>
              </p:cNvSpPr>
              <p:nvPr/>
            </p:nvSpPr>
            <p:spPr bwMode="auto">
              <a:xfrm>
                <a:off x="1701" y="118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8" name="Freeform 582"/>
              <p:cNvSpPr>
                <a:spLocks noEditPoints="1"/>
              </p:cNvSpPr>
              <p:nvPr/>
            </p:nvSpPr>
            <p:spPr bwMode="auto">
              <a:xfrm>
                <a:off x="1696" y="1184"/>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89" name="Freeform 583"/>
              <p:cNvSpPr>
                <a:spLocks/>
              </p:cNvSpPr>
              <p:nvPr/>
            </p:nvSpPr>
            <p:spPr bwMode="auto">
              <a:xfrm>
                <a:off x="1654"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0" name="Freeform 584"/>
              <p:cNvSpPr>
                <a:spLocks noEditPoints="1"/>
              </p:cNvSpPr>
              <p:nvPr/>
            </p:nvSpPr>
            <p:spPr bwMode="auto">
              <a:xfrm>
                <a:off x="164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1" name="Freeform 585"/>
              <p:cNvSpPr>
                <a:spLocks/>
              </p:cNvSpPr>
              <p:nvPr/>
            </p:nvSpPr>
            <p:spPr bwMode="auto">
              <a:xfrm>
                <a:off x="171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2" name="Freeform 586"/>
              <p:cNvSpPr>
                <a:spLocks noEditPoints="1"/>
              </p:cNvSpPr>
              <p:nvPr/>
            </p:nvSpPr>
            <p:spPr bwMode="auto">
              <a:xfrm>
                <a:off x="1712" y="1151"/>
                <a:ext cx="117"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3" name="Freeform 587"/>
              <p:cNvSpPr>
                <a:spLocks/>
              </p:cNvSpPr>
              <p:nvPr/>
            </p:nvSpPr>
            <p:spPr bwMode="auto">
              <a:xfrm>
                <a:off x="1728" y="119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4" name="Freeform 588"/>
              <p:cNvSpPr>
                <a:spLocks noEditPoints="1"/>
              </p:cNvSpPr>
              <p:nvPr/>
            </p:nvSpPr>
            <p:spPr bwMode="auto">
              <a:xfrm>
                <a:off x="1723" y="1186"/>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5" name="Freeform 589"/>
              <p:cNvSpPr>
                <a:spLocks/>
              </p:cNvSpPr>
              <p:nvPr/>
            </p:nvSpPr>
            <p:spPr bwMode="auto">
              <a:xfrm>
                <a:off x="1415" y="77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6" name="Freeform 590"/>
              <p:cNvSpPr>
                <a:spLocks noEditPoints="1"/>
              </p:cNvSpPr>
              <p:nvPr/>
            </p:nvSpPr>
            <p:spPr bwMode="auto">
              <a:xfrm>
                <a:off x="1411" y="77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7" name="Freeform 591"/>
              <p:cNvSpPr>
                <a:spLocks/>
              </p:cNvSpPr>
              <p:nvPr/>
            </p:nvSpPr>
            <p:spPr bwMode="auto">
              <a:xfrm>
                <a:off x="1508" y="128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8" name="Freeform 592"/>
              <p:cNvSpPr>
                <a:spLocks noEditPoints="1"/>
              </p:cNvSpPr>
              <p:nvPr/>
            </p:nvSpPr>
            <p:spPr bwMode="auto">
              <a:xfrm>
                <a:off x="1503" y="127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399" name="Freeform 593"/>
              <p:cNvSpPr>
                <a:spLocks/>
              </p:cNvSpPr>
              <p:nvPr/>
            </p:nvSpPr>
            <p:spPr bwMode="auto">
              <a:xfrm>
                <a:off x="1505" y="119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0" name="Freeform 594"/>
              <p:cNvSpPr>
                <a:spLocks noEditPoints="1"/>
              </p:cNvSpPr>
              <p:nvPr/>
            </p:nvSpPr>
            <p:spPr bwMode="auto">
              <a:xfrm>
                <a:off x="1500" y="119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1" name="Freeform 595"/>
              <p:cNvSpPr>
                <a:spLocks/>
              </p:cNvSpPr>
              <p:nvPr/>
            </p:nvSpPr>
            <p:spPr bwMode="auto">
              <a:xfrm>
                <a:off x="1676" y="119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2" name="Freeform 596"/>
              <p:cNvSpPr>
                <a:spLocks noEditPoints="1"/>
              </p:cNvSpPr>
              <p:nvPr/>
            </p:nvSpPr>
            <p:spPr bwMode="auto">
              <a:xfrm>
                <a:off x="1671" y="118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3" name="Freeform 597"/>
              <p:cNvSpPr>
                <a:spLocks/>
              </p:cNvSpPr>
              <p:nvPr/>
            </p:nvSpPr>
            <p:spPr bwMode="auto">
              <a:xfrm>
                <a:off x="175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4" name="Freeform 598"/>
              <p:cNvSpPr>
                <a:spLocks noEditPoints="1"/>
              </p:cNvSpPr>
              <p:nvPr/>
            </p:nvSpPr>
            <p:spPr bwMode="auto">
              <a:xfrm>
                <a:off x="175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5" name="Freeform 599"/>
              <p:cNvSpPr>
                <a:spLocks/>
              </p:cNvSpPr>
              <p:nvPr/>
            </p:nvSpPr>
            <p:spPr bwMode="auto">
              <a:xfrm>
                <a:off x="1534" y="120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6" name="Freeform 600"/>
              <p:cNvSpPr>
                <a:spLocks noEditPoints="1"/>
              </p:cNvSpPr>
              <p:nvPr/>
            </p:nvSpPr>
            <p:spPr bwMode="auto">
              <a:xfrm>
                <a:off x="1529" y="119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7" name="Freeform 601"/>
              <p:cNvSpPr>
                <a:spLocks/>
              </p:cNvSpPr>
              <p:nvPr/>
            </p:nvSpPr>
            <p:spPr bwMode="auto">
              <a:xfrm>
                <a:off x="1603" y="129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8" name="Freeform 602"/>
              <p:cNvSpPr>
                <a:spLocks noEditPoints="1"/>
              </p:cNvSpPr>
              <p:nvPr/>
            </p:nvSpPr>
            <p:spPr bwMode="auto">
              <a:xfrm>
                <a:off x="1598" y="1294"/>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09" name="Freeform 603"/>
              <p:cNvSpPr>
                <a:spLocks/>
              </p:cNvSpPr>
              <p:nvPr/>
            </p:nvSpPr>
            <p:spPr bwMode="auto">
              <a:xfrm>
                <a:off x="1603" y="141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0" name="Freeform 604"/>
              <p:cNvSpPr>
                <a:spLocks noEditPoints="1"/>
              </p:cNvSpPr>
              <p:nvPr/>
            </p:nvSpPr>
            <p:spPr bwMode="auto">
              <a:xfrm>
                <a:off x="1598" y="141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1" name="Freeform 605"/>
              <p:cNvSpPr>
                <a:spLocks/>
              </p:cNvSpPr>
              <p:nvPr/>
            </p:nvSpPr>
            <p:spPr bwMode="auto">
              <a:xfrm>
                <a:off x="2922" y="216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2" name="Freeform 606"/>
              <p:cNvSpPr>
                <a:spLocks noEditPoints="1"/>
              </p:cNvSpPr>
              <p:nvPr/>
            </p:nvSpPr>
            <p:spPr bwMode="auto">
              <a:xfrm>
                <a:off x="2917" y="2164"/>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413" name="Freeform 607"/>
              <p:cNvSpPr>
                <a:spLocks/>
              </p:cNvSpPr>
              <p:nvPr/>
            </p:nvSpPr>
            <p:spPr bwMode="auto">
              <a:xfrm>
                <a:off x="1635" y="1311"/>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1" name="Group 809"/>
            <p:cNvGrpSpPr>
              <a:grpSpLocks/>
            </p:cNvGrpSpPr>
            <p:nvPr/>
          </p:nvGrpSpPr>
          <p:grpSpPr bwMode="auto">
            <a:xfrm>
              <a:off x="2001838" y="1397000"/>
              <a:ext cx="2663825" cy="2144713"/>
              <a:chOff x="1261" y="880"/>
              <a:chExt cx="1678" cy="1351"/>
            </a:xfrm>
          </p:grpSpPr>
          <p:sp>
            <p:nvSpPr>
              <p:cNvPr id="2014" name="Freeform 609"/>
              <p:cNvSpPr>
                <a:spLocks noEditPoints="1"/>
              </p:cNvSpPr>
              <p:nvPr/>
            </p:nvSpPr>
            <p:spPr bwMode="auto">
              <a:xfrm>
                <a:off x="1629" y="130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5" name="Freeform 610"/>
              <p:cNvSpPr>
                <a:spLocks/>
              </p:cNvSpPr>
              <p:nvPr/>
            </p:nvSpPr>
            <p:spPr bwMode="auto">
              <a:xfrm>
                <a:off x="1632"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6" name="Freeform 611"/>
              <p:cNvSpPr>
                <a:spLocks noEditPoints="1"/>
              </p:cNvSpPr>
              <p:nvPr/>
            </p:nvSpPr>
            <p:spPr bwMode="auto">
              <a:xfrm>
                <a:off x="1627" y="1099"/>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7" name="Freeform 612"/>
              <p:cNvSpPr>
                <a:spLocks/>
              </p:cNvSpPr>
              <p:nvPr/>
            </p:nvSpPr>
            <p:spPr bwMode="auto">
              <a:xfrm>
                <a:off x="1527" y="11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8" name="Freeform 613"/>
              <p:cNvSpPr>
                <a:spLocks noEditPoints="1"/>
              </p:cNvSpPr>
              <p:nvPr/>
            </p:nvSpPr>
            <p:spPr bwMode="auto">
              <a:xfrm>
                <a:off x="1522" y="115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9" name="Freeform 614"/>
              <p:cNvSpPr>
                <a:spLocks/>
              </p:cNvSpPr>
              <p:nvPr/>
            </p:nvSpPr>
            <p:spPr bwMode="auto">
              <a:xfrm>
                <a:off x="1519" y="111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0" name="Freeform 615"/>
              <p:cNvSpPr>
                <a:spLocks noEditPoints="1"/>
              </p:cNvSpPr>
              <p:nvPr/>
            </p:nvSpPr>
            <p:spPr bwMode="auto">
              <a:xfrm>
                <a:off x="1514" y="1110"/>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1" name="Freeform 616"/>
              <p:cNvSpPr>
                <a:spLocks/>
              </p:cNvSpPr>
              <p:nvPr/>
            </p:nvSpPr>
            <p:spPr bwMode="auto">
              <a:xfrm>
                <a:off x="1489" y="1165"/>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2" name="Freeform 617"/>
              <p:cNvSpPr>
                <a:spLocks noEditPoints="1"/>
              </p:cNvSpPr>
              <p:nvPr/>
            </p:nvSpPr>
            <p:spPr bwMode="auto">
              <a:xfrm>
                <a:off x="1485" y="1160"/>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3" name="Freeform 618"/>
              <p:cNvSpPr>
                <a:spLocks/>
              </p:cNvSpPr>
              <p:nvPr/>
            </p:nvSpPr>
            <p:spPr bwMode="auto">
              <a:xfrm>
                <a:off x="1587" y="108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4" name="Freeform 619"/>
              <p:cNvSpPr>
                <a:spLocks noEditPoints="1"/>
              </p:cNvSpPr>
              <p:nvPr/>
            </p:nvSpPr>
            <p:spPr bwMode="auto">
              <a:xfrm>
                <a:off x="1582" y="108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5" name="Freeform 620"/>
              <p:cNvSpPr>
                <a:spLocks/>
              </p:cNvSpPr>
              <p:nvPr/>
            </p:nvSpPr>
            <p:spPr bwMode="auto">
              <a:xfrm>
                <a:off x="1774" y="143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6" name="Freeform 621"/>
              <p:cNvSpPr>
                <a:spLocks noEditPoints="1"/>
              </p:cNvSpPr>
              <p:nvPr/>
            </p:nvSpPr>
            <p:spPr bwMode="auto">
              <a:xfrm>
                <a:off x="1769" y="143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7" name="Freeform 622"/>
              <p:cNvSpPr>
                <a:spLocks/>
              </p:cNvSpPr>
              <p:nvPr/>
            </p:nvSpPr>
            <p:spPr bwMode="auto">
              <a:xfrm>
                <a:off x="2118" y="162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8" name="Freeform 623"/>
              <p:cNvSpPr>
                <a:spLocks noEditPoints="1"/>
              </p:cNvSpPr>
              <p:nvPr/>
            </p:nvSpPr>
            <p:spPr bwMode="auto">
              <a:xfrm>
                <a:off x="2113" y="1618"/>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29" name="Freeform 624"/>
              <p:cNvSpPr>
                <a:spLocks/>
              </p:cNvSpPr>
              <p:nvPr/>
            </p:nvSpPr>
            <p:spPr bwMode="auto">
              <a:xfrm>
                <a:off x="1706" y="135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0" name="Freeform 625"/>
              <p:cNvSpPr>
                <a:spLocks noEditPoints="1"/>
              </p:cNvSpPr>
              <p:nvPr/>
            </p:nvSpPr>
            <p:spPr bwMode="auto">
              <a:xfrm>
                <a:off x="1701" y="135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1" name="Freeform 626"/>
              <p:cNvSpPr>
                <a:spLocks/>
              </p:cNvSpPr>
              <p:nvPr/>
            </p:nvSpPr>
            <p:spPr bwMode="auto">
              <a:xfrm>
                <a:off x="2446" y="184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2" name="Freeform 627"/>
              <p:cNvSpPr>
                <a:spLocks noEditPoints="1"/>
              </p:cNvSpPr>
              <p:nvPr/>
            </p:nvSpPr>
            <p:spPr bwMode="auto">
              <a:xfrm>
                <a:off x="2442" y="184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3" name="Freeform 628"/>
              <p:cNvSpPr>
                <a:spLocks/>
              </p:cNvSpPr>
              <p:nvPr/>
            </p:nvSpPr>
            <p:spPr bwMode="auto">
              <a:xfrm>
                <a:off x="2401" y="175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4" name="Freeform 629"/>
              <p:cNvSpPr>
                <a:spLocks noEditPoints="1"/>
              </p:cNvSpPr>
              <p:nvPr/>
            </p:nvSpPr>
            <p:spPr bwMode="auto">
              <a:xfrm>
                <a:off x="2396" y="1749"/>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5" name="Freeform 630"/>
              <p:cNvSpPr>
                <a:spLocks/>
              </p:cNvSpPr>
              <p:nvPr/>
            </p:nvSpPr>
            <p:spPr bwMode="auto">
              <a:xfrm>
                <a:off x="1938" y="123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6" name="Freeform 631"/>
              <p:cNvSpPr>
                <a:spLocks noEditPoints="1"/>
              </p:cNvSpPr>
              <p:nvPr/>
            </p:nvSpPr>
            <p:spPr bwMode="auto">
              <a:xfrm>
                <a:off x="1933" y="1230"/>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7" name="Freeform 632"/>
              <p:cNvSpPr>
                <a:spLocks/>
              </p:cNvSpPr>
              <p:nvPr/>
            </p:nvSpPr>
            <p:spPr bwMode="auto">
              <a:xfrm>
                <a:off x="2095" y="165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8" name="Freeform 633"/>
              <p:cNvSpPr>
                <a:spLocks noEditPoints="1"/>
              </p:cNvSpPr>
              <p:nvPr/>
            </p:nvSpPr>
            <p:spPr bwMode="auto">
              <a:xfrm>
                <a:off x="2090" y="1647"/>
                <a:ext cx="117"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39" name="Freeform 634"/>
              <p:cNvSpPr>
                <a:spLocks/>
              </p:cNvSpPr>
              <p:nvPr/>
            </p:nvSpPr>
            <p:spPr bwMode="auto">
              <a:xfrm>
                <a:off x="2050" y="160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0" name="Freeform 635"/>
              <p:cNvSpPr>
                <a:spLocks noEditPoints="1"/>
              </p:cNvSpPr>
              <p:nvPr/>
            </p:nvSpPr>
            <p:spPr bwMode="auto">
              <a:xfrm>
                <a:off x="2045" y="160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1" name="Freeform 636"/>
              <p:cNvSpPr>
                <a:spLocks/>
              </p:cNvSpPr>
              <p:nvPr/>
            </p:nvSpPr>
            <p:spPr bwMode="auto">
              <a:xfrm>
                <a:off x="1995" y="1538"/>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2" name="Freeform 637"/>
              <p:cNvSpPr>
                <a:spLocks noEditPoints="1"/>
              </p:cNvSpPr>
              <p:nvPr/>
            </p:nvSpPr>
            <p:spPr bwMode="auto">
              <a:xfrm>
                <a:off x="1990" y="1534"/>
                <a:ext cx="116"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3" name="Freeform 638"/>
              <p:cNvSpPr>
                <a:spLocks/>
              </p:cNvSpPr>
              <p:nvPr/>
            </p:nvSpPr>
            <p:spPr bwMode="auto">
              <a:xfrm>
                <a:off x="1752"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4" name="Freeform 639"/>
              <p:cNvSpPr>
                <a:spLocks noEditPoints="1"/>
              </p:cNvSpPr>
              <p:nvPr/>
            </p:nvSpPr>
            <p:spPr bwMode="auto">
              <a:xfrm>
                <a:off x="1747" y="122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5" name="Freeform 640"/>
              <p:cNvSpPr>
                <a:spLocks/>
              </p:cNvSpPr>
              <p:nvPr/>
            </p:nvSpPr>
            <p:spPr bwMode="auto">
              <a:xfrm>
                <a:off x="2118" y="161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6" name="Freeform 641"/>
              <p:cNvSpPr>
                <a:spLocks noEditPoints="1"/>
              </p:cNvSpPr>
              <p:nvPr/>
            </p:nvSpPr>
            <p:spPr bwMode="auto">
              <a:xfrm>
                <a:off x="2113" y="161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7" name="Freeform 642"/>
              <p:cNvSpPr>
                <a:spLocks/>
              </p:cNvSpPr>
              <p:nvPr/>
            </p:nvSpPr>
            <p:spPr bwMode="auto">
              <a:xfrm>
                <a:off x="1968" y="151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8" name="Freeform 643"/>
              <p:cNvSpPr>
                <a:spLocks noEditPoints="1"/>
              </p:cNvSpPr>
              <p:nvPr/>
            </p:nvSpPr>
            <p:spPr bwMode="auto">
              <a:xfrm>
                <a:off x="1963" y="1507"/>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49" name="Freeform 644"/>
              <p:cNvSpPr>
                <a:spLocks/>
              </p:cNvSpPr>
              <p:nvPr/>
            </p:nvSpPr>
            <p:spPr bwMode="auto">
              <a:xfrm>
                <a:off x="1855" y="13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0" name="Freeform 645"/>
              <p:cNvSpPr>
                <a:spLocks noEditPoints="1"/>
              </p:cNvSpPr>
              <p:nvPr/>
            </p:nvSpPr>
            <p:spPr bwMode="auto">
              <a:xfrm>
                <a:off x="1851" y="1341"/>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1" name="Freeform 646"/>
              <p:cNvSpPr>
                <a:spLocks/>
              </p:cNvSpPr>
              <p:nvPr/>
            </p:nvSpPr>
            <p:spPr bwMode="auto">
              <a:xfrm>
                <a:off x="1774" y="127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2" name="Freeform 647"/>
              <p:cNvSpPr>
                <a:spLocks noEditPoints="1"/>
              </p:cNvSpPr>
              <p:nvPr/>
            </p:nvSpPr>
            <p:spPr bwMode="auto">
              <a:xfrm>
                <a:off x="1769" y="1265"/>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3" name="Freeform 648"/>
              <p:cNvSpPr>
                <a:spLocks/>
              </p:cNvSpPr>
              <p:nvPr/>
            </p:nvSpPr>
            <p:spPr bwMode="auto">
              <a:xfrm>
                <a:off x="1893" y="1363"/>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4" name="Freeform 649"/>
              <p:cNvSpPr>
                <a:spLocks noEditPoints="1"/>
              </p:cNvSpPr>
              <p:nvPr/>
            </p:nvSpPr>
            <p:spPr bwMode="auto">
              <a:xfrm>
                <a:off x="1888"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5" name="Freeform 650"/>
              <p:cNvSpPr>
                <a:spLocks/>
              </p:cNvSpPr>
              <p:nvPr/>
            </p:nvSpPr>
            <p:spPr bwMode="auto">
              <a:xfrm>
                <a:off x="1593"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6" name="Freeform 651"/>
              <p:cNvSpPr>
                <a:spLocks noEditPoints="1"/>
              </p:cNvSpPr>
              <p:nvPr/>
            </p:nvSpPr>
            <p:spPr bwMode="auto">
              <a:xfrm>
                <a:off x="1588" y="112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7" name="Freeform 652"/>
              <p:cNvSpPr>
                <a:spLocks/>
              </p:cNvSpPr>
              <p:nvPr/>
            </p:nvSpPr>
            <p:spPr bwMode="auto">
              <a:xfrm>
                <a:off x="1729" y="1340"/>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8" name="Freeform 653"/>
              <p:cNvSpPr>
                <a:spLocks noEditPoints="1"/>
              </p:cNvSpPr>
              <p:nvPr/>
            </p:nvSpPr>
            <p:spPr bwMode="auto">
              <a:xfrm>
                <a:off x="1724" y="1335"/>
                <a:ext cx="116"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59" name="Freeform 654"/>
              <p:cNvSpPr>
                <a:spLocks/>
              </p:cNvSpPr>
              <p:nvPr/>
            </p:nvSpPr>
            <p:spPr bwMode="auto">
              <a:xfrm>
                <a:off x="1946" y="1571"/>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0" name="Freeform 655"/>
              <p:cNvSpPr>
                <a:spLocks noEditPoints="1"/>
              </p:cNvSpPr>
              <p:nvPr/>
            </p:nvSpPr>
            <p:spPr bwMode="auto">
              <a:xfrm>
                <a:off x="1941" y="1566"/>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1" name="Freeform 656"/>
              <p:cNvSpPr>
                <a:spLocks/>
              </p:cNvSpPr>
              <p:nvPr/>
            </p:nvSpPr>
            <p:spPr bwMode="auto">
              <a:xfrm>
                <a:off x="2095" y="164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2" name="Freeform 657"/>
              <p:cNvSpPr>
                <a:spLocks noEditPoints="1"/>
              </p:cNvSpPr>
              <p:nvPr/>
            </p:nvSpPr>
            <p:spPr bwMode="auto">
              <a:xfrm>
                <a:off x="2090" y="16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3" name="Freeform 658"/>
              <p:cNvSpPr>
                <a:spLocks/>
              </p:cNvSpPr>
              <p:nvPr/>
            </p:nvSpPr>
            <p:spPr bwMode="auto">
              <a:xfrm>
                <a:off x="2297" y="178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4" name="Freeform 659"/>
              <p:cNvSpPr>
                <a:spLocks noEditPoints="1"/>
              </p:cNvSpPr>
              <p:nvPr/>
            </p:nvSpPr>
            <p:spPr bwMode="auto">
              <a:xfrm>
                <a:off x="2292" y="177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5" name="Freeform 660"/>
              <p:cNvSpPr>
                <a:spLocks/>
              </p:cNvSpPr>
              <p:nvPr/>
            </p:nvSpPr>
            <p:spPr bwMode="auto">
              <a:xfrm>
                <a:off x="2760" y="204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6" name="Freeform 661"/>
              <p:cNvSpPr>
                <a:spLocks noEditPoints="1"/>
              </p:cNvSpPr>
              <p:nvPr/>
            </p:nvSpPr>
            <p:spPr bwMode="auto">
              <a:xfrm>
                <a:off x="2755" y="204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7" name="Freeform 662"/>
              <p:cNvSpPr>
                <a:spLocks/>
              </p:cNvSpPr>
              <p:nvPr/>
            </p:nvSpPr>
            <p:spPr bwMode="auto">
              <a:xfrm>
                <a:off x="2238" y="178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8" name="Freeform 663"/>
              <p:cNvSpPr>
                <a:spLocks noEditPoints="1"/>
              </p:cNvSpPr>
              <p:nvPr/>
            </p:nvSpPr>
            <p:spPr bwMode="auto">
              <a:xfrm>
                <a:off x="2233" y="1782"/>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69" name="Freeform 664"/>
              <p:cNvSpPr>
                <a:spLocks/>
              </p:cNvSpPr>
              <p:nvPr/>
            </p:nvSpPr>
            <p:spPr bwMode="auto">
              <a:xfrm>
                <a:off x="2827" y="21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0" name="Freeform 665"/>
              <p:cNvSpPr>
                <a:spLocks noEditPoints="1"/>
              </p:cNvSpPr>
              <p:nvPr/>
            </p:nvSpPr>
            <p:spPr bwMode="auto">
              <a:xfrm>
                <a:off x="2823" y="211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1" name="Freeform 666"/>
              <p:cNvSpPr>
                <a:spLocks/>
              </p:cNvSpPr>
              <p:nvPr/>
            </p:nvSpPr>
            <p:spPr bwMode="auto">
              <a:xfrm>
                <a:off x="2818" y="210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2" name="Freeform 667"/>
              <p:cNvSpPr>
                <a:spLocks noEditPoints="1"/>
              </p:cNvSpPr>
              <p:nvPr/>
            </p:nvSpPr>
            <p:spPr bwMode="auto">
              <a:xfrm>
                <a:off x="2813" y="2097"/>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3" name="Freeform 668"/>
              <p:cNvSpPr>
                <a:spLocks/>
              </p:cNvSpPr>
              <p:nvPr/>
            </p:nvSpPr>
            <p:spPr bwMode="auto">
              <a:xfrm>
                <a:off x="2696" y="204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4" name="Freeform 669"/>
              <p:cNvSpPr>
                <a:spLocks noEditPoints="1"/>
              </p:cNvSpPr>
              <p:nvPr/>
            </p:nvSpPr>
            <p:spPr bwMode="auto">
              <a:xfrm>
                <a:off x="2692" y="2042"/>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5" name="Freeform 670"/>
              <p:cNvSpPr>
                <a:spLocks/>
              </p:cNvSpPr>
              <p:nvPr/>
            </p:nvSpPr>
            <p:spPr bwMode="auto">
              <a:xfrm>
                <a:off x="2312" y="1842"/>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6" name="Freeform 671"/>
              <p:cNvSpPr>
                <a:spLocks noEditPoints="1"/>
              </p:cNvSpPr>
              <p:nvPr/>
            </p:nvSpPr>
            <p:spPr bwMode="auto">
              <a:xfrm>
                <a:off x="2307" y="1837"/>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7" name="Freeform 672"/>
              <p:cNvSpPr>
                <a:spLocks/>
              </p:cNvSpPr>
              <p:nvPr/>
            </p:nvSpPr>
            <p:spPr bwMode="auto">
              <a:xfrm>
                <a:off x="2330" y="188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8" name="Freeform 673"/>
              <p:cNvSpPr>
                <a:spLocks noEditPoints="1"/>
              </p:cNvSpPr>
              <p:nvPr/>
            </p:nvSpPr>
            <p:spPr bwMode="auto">
              <a:xfrm>
                <a:off x="2325" y="187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79" name="Freeform 674"/>
              <p:cNvSpPr>
                <a:spLocks/>
              </p:cNvSpPr>
              <p:nvPr/>
            </p:nvSpPr>
            <p:spPr bwMode="auto">
              <a:xfrm>
                <a:off x="2371" y="188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0" name="Freeform 675"/>
              <p:cNvSpPr>
                <a:spLocks noEditPoints="1"/>
              </p:cNvSpPr>
              <p:nvPr/>
            </p:nvSpPr>
            <p:spPr bwMode="auto">
              <a:xfrm>
                <a:off x="2366" y="188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1" name="Freeform 676"/>
              <p:cNvSpPr>
                <a:spLocks/>
              </p:cNvSpPr>
              <p:nvPr/>
            </p:nvSpPr>
            <p:spPr bwMode="auto">
              <a:xfrm>
                <a:off x="2267" y="183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2" name="Freeform 677"/>
              <p:cNvSpPr>
                <a:spLocks noEditPoints="1"/>
              </p:cNvSpPr>
              <p:nvPr/>
            </p:nvSpPr>
            <p:spPr bwMode="auto">
              <a:xfrm>
                <a:off x="2262" y="182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3" name="Freeform 678"/>
              <p:cNvSpPr>
                <a:spLocks/>
              </p:cNvSpPr>
              <p:nvPr/>
            </p:nvSpPr>
            <p:spPr bwMode="auto">
              <a:xfrm>
                <a:off x="2297" y="185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4" name="Freeform 679"/>
              <p:cNvSpPr>
                <a:spLocks noEditPoints="1"/>
              </p:cNvSpPr>
              <p:nvPr/>
            </p:nvSpPr>
            <p:spPr bwMode="auto">
              <a:xfrm>
                <a:off x="2292" y="1852"/>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5" name="Freeform 680"/>
              <p:cNvSpPr>
                <a:spLocks/>
              </p:cNvSpPr>
              <p:nvPr/>
            </p:nvSpPr>
            <p:spPr bwMode="auto">
              <a:xfrm>
                <a:off x="2192" y="174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6" name="Freeform 681"/>
              <p:cNvSpPr>
                <a:spLocks noEditPoints="1"/>
              </p:cNvSpPr>
              <p:nvPr/>
            </p:nvSpPr>
            <p:spPr bwMode="auto">
              <a:xfrm>
                <a:off x="2187" y="174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7" name="Freeform 682"/>
              <p:cNvSpPr>
                <a:spLocks/>
              </p:cNvSpPr>
              <p:nvPr/>
            </p:nvSpPr>
            <p:spPr bwMode="auto">
              <a:xfrm>
                <a:off x="2214" y="183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8" name="Freeform 683"/>
              <p:cNvSpPr>
                <a:spLocks noEditPoints="1"/>
              </p:cNvSpPr>
              <p:nvPr/>
            </p:nvSpPr>
            <p:spPr bwMode="auto">
              <a:xfrm>
                <a:off x="2209" y="183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89" name="Freeform 684"/>
              <p:cNvSpPr>
                <a:spLocks/>
              </p:cNvSpPr>
              <p:nvPr/>
            </p:nvSpPr>
            <p:spPr bwMode="auto">
              <a:xfrm>
                <a:off x="2446" y="19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0" name="Freeform 685"/>
              <p:cNvSpPr>
                <a:spLocks noEditPoints="1"/>
              </p:cNvSpPr>
              <p:nvPr/>
            </p:nvSpPr>
            <p:spPr bwMode="auto">
              <a:xfrm>
                <a:off x="2442" y="1957"/>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1" name="Freeform 686"/>
              <p:cNvSpPr>
                <a:spLocks/>
              </p:cNvSpPr>
              <p:nvPr/>
            </p:nvSpPr>
            <p:spPr bwMode="auto">
              <a:xfrm>
                <a:off x="2152" y="1763"/>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2" name="Freeform 687"/>
              <p:cNvSpPr>
                <a:spLocks noEditPoints="1"/>
              </p:cNvSpPr>
              <p:nvPr/>
            </p:nvSpPr>
            <p:spPr bwMode="auto">
              <a:xfrm>
                <a:off x="2147" y="1758"/>
                <a:ext cx="116"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3" name="Freeform 688"/>
              <p:cNvSpPr>
                <a:spLocks/>
              </p:cNvSpPr>
              <p:nvPr/>
            </p:nvSpPr>
            <p:spPr bwMode="auto">
              <a:xfrm>
                <a:off x="2006" y="169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4" name="Freeform 689"/>
              <p:cNvSpPr>
                <a:spLocks noEditPoints="1"/>
              </p:cNvSpPr>
              <p:nvPr/>
            </p:nvSpPr>
            <p:spPr bwMode="auto">
              <a:xfrm>
                <a:off x="2001" y="168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5" name="Freeform 690"/>
              <p:cNvSpPr>
                <a:spLocks/>
              </p:cNvSpPr>
              <p:nvPr/>
            </p:nvSpPr>
            <p:spPr bwMode="auto">
              <a:xfrm>
                <a:off x="1960" y="162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6" name="Freeform 691"/>
              <p:cNvSpPr>
                <a:spLocks noEditPoints="1"/>
              </p:cNvSpPr>
              <p:nvPr/>
            </p:nvSpPr>
            <p:spPr bwMode="auto">
              <a:xfrm>
                <a:off x="1956" y="161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7" name="Freeform 692"/>
              <p:cNvSpPr>
                <a:spLocks/>
              </p:cNvSpPr>
              <p:nvPr/>
            </p:nvSpPr>
            <p:spPr bwMode="auto">
              <a:xfrm>
                <a:off x="1998" y="159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8" name="Freeform 693"/>
              <p:cNvSpPr>
                <a:spLocks noEditPoints="1"/>
              </p:cNvSpPr>
              <p:nvPr/>
            </p:nvSpPr>
            <p:spPr bwMode="auto">
              <a:xfrm>
                <a:off x="1993" y="1595"/>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99" name="Freeform 694"/>
              <p:cNvSpPr>
                <a:spLocks/>
              </p:cNvSpPr>
              <p:nvPr/>
            </p:nvSpPr>
            <p:spPr bwMode="auto">
              <a:xfrm>
                <a:off x="1996" y="1664"/>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0" name="Freeform 695"/>
              <p:cNvSpPr>
                <a:spLocks noEditPoints="1"/>
              </p:cNvSpPr>
              <p:nvPr/>
            </p:nvSpPr>
            <p:spPr bwMode="auto">
              <a:xfrm>
                <a:off x="1991"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1" name="Freeform 696"/>
              <p:cNvSpPr>
                <a:spLocks/>
              </p:cNvSpPr>
              <p:nvPr/>
            </p:nvSpPr>
            <p:spPr bwMode="auto">
              <a:xfrm>
                <a:off x="1661" y="121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2" name="Freeform 697"/>
              <p:cNvSpPr>
                <a:spLocks noEditPoints="1"/>
              </p:cNvSpPr>
              <p:nvPr/>
            </p:nvSpPr>
            <p:spPr bwMode="auto">
              <a:xfrm>
                <a:off x="1656" y="1212"/>
                <a:ext cx="117"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3" name="Freeform 698"/>
              <p:cNvSpPr>
                <a:spLocks/>
              </p:cNvSpPr>
              <p:nvPr/>
            </p:nvSpPr>
            <p:spPr bwMode="auto">
              <a:xfrm>
                <a:off x="1874" y="150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4" name="Freeform 699"/>
              <p:cNvSpPr>
                <a:spLocks noEditPoints="1"/>
              </p:cNvSpPr>
              <p:nvPr/>
            </p:nvSpPr>
            <p:spPr bwMode="auto">
              <a:xfrm>
                <a:off x="1869" y="1501"/>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5" name="Freeform 700"/>
              <p:cNvSpPr>
                <a:spLocks/>
              </p:cNvSpPr>
              <p:nvPr/>
            </p:nvSpPr>
            <p:spPr bwMode="auto">
              <a:xfrm>
                <a:off x="2122" y="178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6" name="Freeform 701"/>
              <p:cNvSpPr>
                <a:spLocks noEditPoints="1"/>
              </p:cNvSpPr>
              <p:nvPr/>
            </p:nvSpPr>
            <p:spPr bwMode="auto">
              <a:xfrm>
                <a:off x="2117" y="1782"/>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7" name="Freeform 702"/>
              <p:cNvSpPr>
                <a:spLocks/>
              </p:cNvSpPr>
              <p:nvPr/>
            </p:nvSpPr>
            <p:spPr bwMode="auto">
              <a:xfrm>
                <a:off x="1826"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8" name="Freeform 703"/>
              <p:cNvSpPr>
                <a:spLocks noEditPoints="1"/>
              </p:cNvSpPr>
              <p:nvPr/>
            </p:nvSpPr>
            <p:spPr bwMode="auto">
              <a:xfrm>
                <a:off x="1821"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09" name="Freeform 704"/>
              <p:cNvSpPr>
                <a:spLocks/>
              </p:cNvSpPr>
              <p:nvPr/>
            </p:nvSpPr>
            <p:spPr bwMode="auto">
              <a:xfrm>
                <a:off x="1606" y="114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0" name="Freeform 705"/>
              <p:cNvSpPr>
                <a:spLocks noEditPoints="1"/>
              </p:cNvSpPr>
              <p:nvPr/>
            </p:nvSpPr>
            <p:spPr bwMode="auto">
              <a:xfrm>
                <a:off x="1601" y="114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1" name="Freeform 706"/>
              <p:cNvSpPr>
                <a:spLocks/>
              </p:cNvSpPr>
              <p:nvPr/>
            </p:nvSpPr>
            <p:spPr bwMode="auto">
              <a:xfrm>
                <a:off x="1558" y="125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2" name="Freeform 707"/>
              <p:cNvSpPr>
                <a:spLocks noEditPoints="1"/>
              </p:cNvSpPr>
              <p:nvPr/>
            </p:nvSpPr>
            <p:spPr bwMode="auto">
              <a:xfrm>
                <a:off x="1553" y="125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3" name="Freeform 708"/>
              <p:cNvSpPr>
                <a:spLocks/>
              </p:cNvSpPr>
              <p:nvPr/>
            </p:nvSpPr>
            <p:spPr bwMode="auto">
              <a:xfrm>
                <a:off x="156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4" name="Freeform 709"/>
              <p:cNvSpPr>
                <a:spLocks noEditPoints="1"/>
              </p:cNvSpPr>
              <p:nvPr/>
            </p:nvSpPr>
            <p:spPr bwMode="auto">
              <a:xfrm>
                <a:off x="1559" y="1192"/>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5" name="Freeform 710"/>
              <p:cNvSpPr>
                <a:spLocks/>
              </p:cNvSpPr>
              <p:nvPr/>
            </p:nvSpPr>
            <p:spPr bwMode="auto">
              <a:xfrm>
                <a:off x="1594" y="129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6" name="Freeform 711"/>
              <p:cNvSpPr>
                <a:spLocks noEditPoints="1"/>
              </p:cNvSpPr>
              <p:nvPr/>
            </p:nvSpPr>
            <p:spPr bwMode="auto">
              <a:xfrm>
                <a:off x="1589" y="128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7" name="Freeform 712"/>
              <p:cNvSpPr>
                <a:spLocks/>
              </p:cNvSpPr>
              <p:nvPr/>
            </p:nvSpPr>
            <p:spPr bwMode="auto">
              <a:xfrm>
                <a:off x="1504" y="127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8" name="Freeform 713"/>
              <p:cNvSpPr>
                <a:spLocks noEditPoints="1"/>
              </p:cNvSpPr>
              <p:nvPr/>
            </p:nvSpPr>
            <p:spPr bwMode="auto">
              <a:xfrm>
                <a:off x="1499" y="127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19" name="Freeform 714"/>
              <p:cNvSpPr>
                <a:spLocks/>
              </p:cNvSpPr>
              <p:nvPr/>
            </p:nvSpPr>
            <p:spPr bwMode="auto">
              <a:xfrm>
                <a:off x="1960" y="13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0" name="Freeform 715"/>
              <p:cNvSpPr>
                <a:spLocks noEditPoints="1"/>
              </p:cNvSpPr>
              <p:nvPr/>
            </p:nvSpPr>
            <p:spPr bwMode="auto">
              <a:xfrm>
                <a:off x="1956" y="1306"/>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1" name="Freeform 716"/>
              <p:cNvSpPr>
                <a:spLocks/>
              </p:cNvSpPr>
              <p:nvPr/>
            </p:nvSpPr>
            <p:spPr bwMode="auto">
              <a:xfrm>
                <a:off x="1489" y="121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2" name="Freeform 717"/>
              <p:cNvSpPr>
                <a:spLocks noEditPoints="1"/>
              </p:cNvSpPr>
              <p:nvPr/>
            </p:nvSpPr>
            <p:spPr bwMode="auto">
              <a:xfrm>
                <a:off x="1485" y="1207"/>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3" name="Freeform 718"/>
              <p:cNvSpPr>
                <a:spLocks/>
              </p:cNvSpPr>
              <p:nvPr/>
            </p:nvSpPr>
            <p:spPr bwMode="auto">
              <a:xfrm>
                <a:off x="1775" y="136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4" name="Freeform 719"/>
              <p:cNvSpPr>
                <a:spLocks noEditPoints="1"/>
              </p:cNvSpPr>
              <p:nvPr/>
            </p:nvSpPr>
            <p:spPr bwMode="auto">
              <a:xfrm>
                <a:off x="1770" y="135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5" name="Freeform 720"/>
              <p:cNvSpPr>
                <a:spLocks/>
              </p:cNvSpPr>
              <p:nvPr/>
            </p:nvSpPr>
            <p:spPr bwMode="auto">
              <a:xfrm>
                <a:off x="1542" y="1308"/>
                <a:ext cx="106" cy="105"/>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6" name="Freeform 721"/>
              <p:cNvSpPr>
                <a:spLocks noEditPoints="1"/>
              </p:cNvSpPr>
              <p:nvPr/>
            </p:nvSpPr>
            <p:spPr bwMode="auto">
              <a:xfrm>
                <a:off x="1537" y="1303"/>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7" name="Freeform 722"/>
              <p:cNvSpPr>
                <a:spLocks/>
              </p:cNvSpPr>
              <p:nvPr/>
            </p:nvSpPr>
            <p:spPr bwMode="auto">
              <a:xfrm>
                <a:off x="1617" y="129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8" name="Freeform 723"/>
              <p:cNvSpPr>
                <a:spLocks noEditPoints="1"/>
              </p:cNvSpPr>
              <p:nvPr/>
            </p:nvSpPr>
            <p:spPr bwMode="auto">
              <a:xfrm>
                <a:off x="1612" y="1294"/>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29" name="Freeform 724"/>
              <p:cNvSpPr>
                <a:spLocks/>
              </p:cNvSpPr>
              <p:nvPr/>
            </p:nvSpPr>
            <p:spPr bwMode="auto">
              <a:xfrm>
                <a:off x="1280"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0" name="Freeform 725"/>
              <p:cNvSpPr>
                <a:spLocks noEditPoints="1"/>
              </p:cNvSpPr>
              <p:nvPr/>
            </p:nvSpPr>
            <p:spPr bwMode="auto">
              <a:xfrm>
                <a:off x="1276" y="1108"/>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1" name="Freeform 726"/>
              <p:cNvSpPr>
                <a:spLocks/>
              </p:cNvSpPr>
              <p:nvPr/>
            </p:nvSpPr>
            <p:spPr bwMode="auto">
              <a:xfrm>
                <a:off x="1347" y="113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2" name="Freeform 727"/>
              <p:cNvSpPr>
                <a:spLocks noEditPoints="1"/>
              </p:cNvSpPr>
              <p:nvPr/>
            </p:nvSpPr>
            <p:spPr bwMode="auto">
              <a:xfrm>
                <a:off x="1342" y="1134"/>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3" name="Freeform 728"/>
              <p:cNvSpPr>
                <a:spLocks/>
              </p:cNvSpPr>
              <p:nvPr/>
            </p:nvSpPr>
            <p:spPr bwMode="auto">
              <a:xfrm>
                <a:off x="1325" y="111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4" name="Freeform 729"/>
              <p:cNvSpPr>
                <a:spLocks noEditPoints="1"/>
              </p:cNvSpPr>
              <p:nvPr/>
            </p:nvSpPr>
            <p:spPr bwMode="auto">
              <a:xfrm>
                <a:off x="1320" y="1113"/>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5" name="Freeform 730"/>
              <p:cNvSpPr>
                <a:spLocks/>
              </p:cNvSpPr>
              <p:nvPr/>
            </p:nvSpPr>
            <p:spPr bwMode="auto">
              <a:xfrm>
                <a:off x="1295" y="115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6" name="Freeform 731"/>
              <p:cNvSpPr>
                <a:spLocks noEditPoints="1"/>
              </p:cNvSpPr>
              <p:nvPr/>
            </p:nvSpPr>
            <p:spPr bwMode="auto">
              <a:xfrm>
                <a:off x="1290" y="1154"/>
                <a:ext cx="117"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7" name="Freeform 732"/>
              <p:cNvSpPr>
                <a:spLocks/>
              </p:cNvSpPr>
              <p:nvPr/>
            </p:nvSpPr>
            <p:spPr bwMode="auto">
              <a:xfrm>
                <a:off x="1266" y="1077"/>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8" name="Freeform 733"/>
              <p:cNvSpPr>
                <a:spLocks noEditPoints="1"/>
              </p:cNvSpPr>
              <p:nvPr/>
            </p:nvSpPr>
            <p:spPr bwMode="auto">
              <a:xfrm>
                <a:off x="1261" y="1072"/>
                <a:ext cx="116"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39" name="Freeform 734"/>
              <p:cNvSpPr>
                <a:spLocks/>
              </p:cNvSpPr>
              <p:nvPr/>
            </p:nvSpPr>
            <p:spPr bwMode="auto">
              <a:xfrm>
                <a:off x="1310" y="1103"/>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0" name="Freeform 735"/>
              <p:cNvSpPr>
                <a:spLocks noEditPoints="1"/>
              </p:cNvSpPr>
              <p:nvPr/>
            </p:nvSpPr>
            <p:spPr bwMode="auto">
              <a:xfrm>
                <a:off x="1305" y="109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1" name="Freeform 736"/>
              <p:cNvSpPr>
                <a:spLocks/>
              </p:cNvSpPr>
              <p:nvPr/>
            </p:nvSpPr>
            <p:spPr bwMode="auto">
              <a:xfrm>
                <a:off x="1768" y="1107"/>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2" name="Freeform 737"/>
              <p:cNvSpPr>
                <a:spLocks noEditPoints="1"/>
              </p:cNvSpPr>
              <p:nvPr/>
            </p:nvSpPr>
            <p:spPr bwMode="auto">
              <a:xfrm>
                <a:off x="1763" y="1102"/>
                <a:ext cx="116"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3" name="Freeform 738"/>
              <p:cNvSpPr>
                <a:spLocks/>
              </p:cNvSpPr>
              <p:nvPr/>
            </p:nvSpPr>
            <p:spPr bwMode="auto">
              <a:xfrm>
                <a:off x="1815"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4" name="Freeform 739"/>
              <p:cNvSpPr>
                <a:spLocks noEditPoints="1"/>
              </p:cNvSpPr>
              <p:nvPr/>
            </p:nvSpPr>
            <p:spPr bwMode="auto">
              <a:xfrm>
                <a:off x="1810"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5" name="Freeform 740"/>
              <p:cNvSpPr>
                <a:spLocks/>
              </p:cNvSpPr>
              <p:nvPr/>
            </p:nvSpPr>
            <p:spPr bwMode="auto">
              <a:xfrm>
                <a:off x="1724" y="116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6" name="Freeform 741"/>
              <p:cNvSpPr>
                <a:spLocks noEditPoints="1"/>
              </p:cNvSpPr>
              <p:nvPr/>
            </p:nvSpPr>
            <p:spPr bwMode="auto">
              <a:xfrm>
                <a:off x="1719" y="11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7" name="Freeform 742"/>
              <p:cNvSpPr>
                <a:spLocks/>
              </p:cNvSpPr>
              <p:nvPr/>
            </p:nvSpPr>
            <p:spPr bwMode="auto">
              <a:xfrm>
                <a:off x="1779" y="12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8" name="Freeform 743"/>
              <p:cNvSpPr>
                <a:spLocks noEditPoints="1"/>
              </p:cNvSpPr>
              <p:nvPr/>
            </p:nvSpPr>
            <p:spPr bwMode="auto">
              <a:xfrm>
                <a:off x="1775" y="1283"/>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49" name="Freeform 744"/>
              <p:cNvSpPr>
                <a:spLocks/>
              </p:cNvSpPr>
              <p:nvPr/>
            </p:nvSpPr>
            <p:spPr bwMode="auto">
              <a:xfrm>
                <a:off x="1849" y="126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0" name="Freeform 745"/>
              <p:cNvSpPr>
                <a:spLocks noEditPoints="1"/>
              </p:cNvSpPr>
              <p:nvPr/>
            </p:nvSpPr>
            <p:spPr bwMode="auto">
              <a:xfrm>
                <a:off x="1844" y="125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1" name="Freeform 746"/>
              <p:cNvSpPr>
                <a:spLocks/>
              </p:cNvSpPr>
              <p:nvPr/>
            </p:nvSpPr>
            <p:spPr bwMode="auto">
              <a:xfrm>
                <a:off x="1776" y="126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2" name="Freeform 747"/>
              <p:cNvSpPr>
                <a:spLocks noEditPoints="1"/>
              </p:cNvSpPr>
              <p:nvPr/>
            </p:nvSpPr>
            <p:spPr bwMode="auto">
              <a:xfrm>
                <a:off x="1771" y="1257"/>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3" name="Freeform 748"/>
              <p:cNvSpPr>
                <a:spLocks/>
              </p:cNvSpPr>
              <p:nvPr/>
            </p:nvSpPr>
            <p:spPr bwMode="auto">
              <a:xfrm>
                <a:off x="1873" y="1282"/>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4" name="Freeform 749"/>
              <p:cNvSpPr>
                <a:spLocks noEditPoints="1"/>
              </p:cNvSpPr>
              <p:nvPr/>
            </p:nvSpPr>
            <p:spPr bwMode="auto">
              <a:xfrm>
                <a:off x="1868" y="127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5" name="Freeform 750"/>
              <p:cNvSpPr>
                <a:spLocks/>
              </p:cNvSpPr>
              <p:nvPr/>
            </p:nvSpPr>
            <p:spPr bwMode="auto">
              <a:xfrm>
                <a:off x="1724" y="125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6" name="Freeform 751"/>
              <p:cNvSpPr>
                <a:spLocks noEditPoints="1"/>
              </p:cNvSpPr>
              <p:nvPr/>
            </p:nvSpPr>
            <p:spPr bwMode="auto">
              <a:xfrm>
                <a:off x="1719" y="1245"/>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7" name="Freeform 752"/>
              <p:cNvSpPr>
                <a:spLocks/>
              </p:cNvSpPr>
              <p:nvPr/>
            </p:nvSpPr>
            <p:spPr bwMode="auto">
              <a:xfrm>
                <a:off x="1794" y="1197"/>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8" name="Freeform 753"/>
              <p:cNvSpPr>
                <a:spLocks noEditPoints="1"/>
              </p:cNvSpPr>
              <p:nvPr/>
            </p:nvSpPr>
            <p:spPr bwMode="auto">
              <a:xfrm>
                <a:off x="1790" y="1192"/>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59" name="Freeform 754"/>
              <p:cNvSpPr>
                <a:spLocks/>
              </p:cNvSpPr>
              <p:nvPr/>
            </p:nvSpPr>
            <p:spPr bwMode="auto">
              <a:xfrm>
                <a:off x="1839" y="130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0" name="Freeform 755"/>
              <p:cNvSpPr>
                <a:spLocks noEditPoints="1"/>
              </p:cNvSpPr>
              <p:nvPr/>
            </p:nvSpPr>
            <p:spPr bwMode="auto">
              <a:xfrm>
                <a:off x="1834" y="1303"/>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1" name="Freeform 756"/>
              <p:cNvSpPr>
                <a:spLocks/>
              </p:cNvSpPr>
              <p:nvPr/>
            </p:nvSpPr>
            <p:spPr bwMode="auto">
              <a:xfrm>
                <a:off x="1690" y="1264"/>
                <a:ext cx="106" cy="105"/>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2" name="Freeform 757"/>
              <p:cNvSpPr>
                <a:spLocks noEditPoints="1"/>
              </p:cNvSpPr>
              <p:nvPr/>
            </p:nvSpPr>
            <p:spPr bwMode="auto">
              <a:xfrm>
                <a:off x="1685" y="1259"/>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3" name="Freeform 758"/>
              <p:cNvSpPr>
                <a:spLocks/>
              </p:cNvSpPr>
              <p:nvPr/>
            </p:nvSpPr>
            <p:spPr bwMode="auto">
              <a:xfrm>
                <a:off x="1794" y="134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4" name="Freeform 759"/>
              <p:cNvSpPr>
                <a:spLocks noEditPoints="1"/>
              </p:cNvSpPr>
              <p:nvPr/>
            </p:nvSpPr>
            <p:spPr bwMode="auto">
              <a:xfrm>
                <a:off x="1790" y="1335"/>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5" name="Freeform 760"/>
              <p:cNvSpPr>
                <a:spLocks/>
              </p:cNvSpPr>
              <p:nvPr/>
            </p:nvSpPr>
            <p:spPr bwMode="auto">
              <a:xfrm>
                <a:off x="1795" y="130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6" name="Freeform 761"/>
              <p:cNvSpPr>
                <a:spLocks noEditPoints="1"/>
              </p:cNvSpPr>
              <p:nvPr/>
            </p:nvSpPr>
            <p:spPr bwMode="auto">
              <a:xfrm>
                <a:off x="1790" y="129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7" name="Freeform 762"/>
              <p:cNvSpPr>
                <a:spLocks/>
              </p:cNvSpPr>
              <p:nvPr/>
            </p:nvSpPr>
            <p:spPr bwMode="auto">
              <a:xfrm>
                <a:off x="1861" y="124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8" name="Freeform 763"/>
              <p:cNvSpPr>
                <a:spLocks noEditPoints="1"/>
              </p:cNvSpPr>
              <p:nvPr/>
            </p:nvSpPr>
            <p:spPr bwMode="auto">
              <a:xfrm>
                <a:off x="1856" y="12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69" name="Freeform 764"/>
              <p:cNvSpPr>
                <a:spLocks/>
              </p:cNvSpPr>
              <p:nvPr/>
            </p:nvSpPr>
            <p:spPr bwMode="auto">
              <a:xfrm>
                <a:off x="1928" y="1279"/>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0" name="Freeform 765"/>
              <p:cNvSpPr>
                <a:spLocks noEditPoints="1"/>
              </p:cNvSpPr>
              <p:nvPr/>
            </p:nvSpPr>
            <p:spPr bwMode="auto">
              <a:xfrm>
                <a:off x="1923" y="1274"/>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1" name="Freeform 766"/>
              <p:cNvSpPr>
                <a:spLocks/>
              </p:cNvSpPr>
              <p:nvPr/>
            </p:nvSpPr>
            <p:spPr bwMode="auto">
              <a:xfrm>
                <a:off x="1824" y="124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2" name="Freeform 767"/>
              <p:cNvSpPr>
                <a:spLocks noEditPoints="1"/>
              </p:cNvSpPr>
              <p:nvPr/>
            </p:nvSpPr>
            <p:spPr bwMode="auto">
              <a:xfrm>
                <a:off x="1819" y="123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3" name="Freeform 768"/>
              <p:cNvSpPr>
                <a:spLocks/>
              </p:cNvSpPr>
              <p:nvPr/>
            </p:nvSpPr>
            <p:spPr bwMode="auto">
              <a:xfrm>
                <a:off x="2323" y="1597"/>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4" name="Freeform 769"/>
              <p:cNvSpPr>
                <a:spLocks noEditPoints="1"/>
              </p:cNvSpPr>
              <p:nvPr/>
            </p:nvSpPr>
            <p:spPr bwMode="auto">
              <a:xfrm>
                <a:off x="2318" y="159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5" name="Freeform 770"/>
              <p:cNvSpPr>
                <a:spLocks/>
              </p:cNvSpPr>
              <p:nvPr/>
            </p:nvSpPr>
            <p:spPr bwMode="auto">
              <a:xfrm>
                <a:off x="2074" y="153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6" name="Freeform 771"/>
              <p:cNvSpPr>
                <a:spLocks noEditPoints="1"/>
              </p:cNvSpPr>
              <p:nvPr/>
            </p:nvSpPr>
            <p:spPr bwMode="auto">
              <a:xfrm>
                <a:off x="2069" y="152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7" name="Freeform 772"/>
              <p:cNvSpPr>
                <a:spLocks/>
              </p:cNvSpPr>
              <p:nvPr/>
            </p:nvSpPr>
            <p:spPr bwMode="auto">
              <a:xfrm>
                <a:off x="2269" y="16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8" name="Freeform 773"/>
              <p:cNvSpPr>
                <a:spLocks noEditPoints="1"/>
              </p:cNvSpPr>
              <p:nvPr/>
            </p:nvSpPr>
            <p:spPr bwMode="auto">
              <a:xfrm>
                <a:off x="2264" y="159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79" name="Freeform 774"/>
              <p:cNvSpPr>
                <a:spLocks/>
              </p:cNvSpPr>
              <p:nvPr/>
            </p:nvSpPr>
            <p:spPr bwMode="auto">
              <a:xfrm>
                <a:off x="2243" y="151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0" name="Freeform 775"/>
              <p:cNvSpPr>
                <a:spLocks noEditPoints="1"/>
              </p:cNvSpPr>
              <p:nvPr/>
            </p:nvSpPr>
            <p:spPr bwMode="auto">
              <a:xfrm>
                <a:off x="2238" y="151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1" name="Freeform 776"/>
              <p:cNvSpPr>
                <a:spLocks/>
              </p:cNvSpPr>
              <p:nvPr/>
            </p:nvSpPr>
            <p:spPr bwMode="auto">
              <a:xfrm>
                <a:off x="1589" y="1229"/>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2" name="Freeform 777"/>
              <p:cNvSpPr>
                <a:spLocks noEditPoints="1"/>
              </p:cNvSpPr>
              <p:nvPr/>
            </p:nvSpPr>
            <p:spPr bwMode="auto">
              <a:xfrm>
                <a:off x="1585" y="122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3" name="Freeform 778"/>
              <p:cNvSpPr>
                <a:spLocks/>
              </p:cNvSpPr>
              <p:nvPr/>
            </p:nvSpPr>
            <p:spPr bwMode="auto">
              <a:xfrm>
                <a:off x="1552" y="1130"/>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4" name="Freeform 779"/>
              <p:cNvSpPr>
                <a:spLocks noEditPoints="1"/>
              </p:cNvSpPr>
              <p:nvPr/>
            </p:nvSpPr>
            <p:spPr bwMode="auto">
              <a:xfrm>
                <a:off x="1547" y="1125"/>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5" name="Freeform 780"/>
              <p:cNvSpPr>
                <a:spLocks/>
              </p:cNvSpPr>
              <p:nvPr/>
            </p:nvSpPr>
            <p:spPr bwMode="auto">
              <a:xfrm>
                <a:off x="158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6" name="Freeform 781"/>
              <p:cNvSpPr>
                <a:spLocks noEditPoints="1"/>
              </p:cNvSpPr>
              <p:nvPr/>
            </p:nvSpPr>
            <p:spPr bwMode="auto">
              <a:xfrm>
                <a:off x="1577" y="120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7" name="Freeform 782"/>
              <p:cNvSpPr>
                <a:spLocks/>
              </p:cNvSpPr>
              <p:nvPr/>
            </p:nvSpPr>
            <p:spPr bwMode="auto">
              <a:xfrm>
                <a:off x="1539"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8" name="Freeform 783"/>
              <p:cNvSpPr>
                <a:spLocks noEditPoints="1"/>
              </p:cNvSpPr>
              <p:nvPr/>
            </p:nvSpPr>
            <p:spPr bwMode="auto">
              <a:xfrm>
                <a:off x="1534" y="1122"/>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89" name="Freeform 784"/>
              <p:cNvSpPr>
                <a:spLocks/>
              </p:cNvSpPr>
              <p:nvPr/>
            </p:nvSpPr>
            <p:spPr bwMode="auto">
              <a:xfrm>
                <a:off x="1706" y="128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0" name="Freeform 785"/>
              <p:cNvSpPr>
                <a:spLocks noEditPoints="1"/>
              </p:cNvSpPr>
              <p:nvPr/>
            </p:nvSpPr>
            <p:spPr bwMode="auto">
              <a:xfrm>
                <a:off x="1701" y="128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1" name="Freeform 786"/>
              <p:cNvSpPr>
                <a:spLocks/>
              </p:cNvSpPr>
              <p:nvPr/>
            </p:nvSpPr>
            <p:spPr bwMode="auto">
              <a:xfrm>
                <a:off x="1791" y="129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2" name="Freeform 787"/>
              <p:cNvSpPr>
                <a:spLocks noEditPoints="1"/>
              </p:cNvSpPr>
              <p:nvPr/>
            </p:nvSpPr>
            <p:spPr bwMode="auto">
              <a:xfrm>
                <a:off x="1786" y="1285"/>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3" name="Freeform 788"/>
              <p:cNvSpPr>
                <a:spLocks/>
              </p:cNvSpPr>
              <p:nvPr/>
            </p:nvSpPr>
            <p:spPr bwMode="auto">
              <a:xfrm>
                <a:off x="1560" y="109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4" name="Freeform 789"/>
              <p:cNvSpPr>
                <a:spLocks noEditPoints="1"/>
              </p:cNvSpPr>
              <p:nvPr/>
            </p:nvSpPr>
            <p:spPr bwMode="auto">
              <a:xfrm>
                <a:off x="1555" y="1093"/>
                <a:ext cx="116"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5" name="Freeform 790"/>
              <p:cNvSpPr>
                <a:spLocks/>
              </p:cNvSpPr>
              <p:nvPr/>
            </p:nvSpPr>
            <p:spPr bwMode="auto">
              <a:xfrm>
                <a:off x="1708" y="127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6" name="Freeform 791"/>
              <p:cNvSpPr>
                <a:spLocks noEditPoints="1"/>
              </p:cNvSpPr>
              <p:nvPr/>
            </p:nvSpPr>
            <p:spPr bwMode="auto">
              <a:xfrm>
                <a:off x="1703" y="1271"/>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7" name="Freeform 792"/>
              <p:cNvSpPr>
                <a:spLocks/>
              </p:cNvSpPr>
              <p:nvPr/>
            </p:nvSpPr>
            <p:spPr bwMode="auto">
              <a:xfrm>
                <a:off x="1534" y="1139"/>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8" name="Freeform 793"/>
              <p:cNvSpPr>
                <a:spLocks noEditPoints="1"/>
              </p:cNvSpPr>
              <p:nvPr/>
            </p:nvSpPr>
            <p:spPr bwMode="auto">
              <a:xfrm>
                <a:off x="1529" y="1134"/>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199" name="Freeform 794"/>
              <p:cNvSpPr>
                <a:spLocks/>
              </p:cNvSpPr>
              <p:nvPr/>
            </p:nvSpPr>
            <p:spPr bwMode="auto">
              <a:xfrm>
                <a:off x="2084" y="1664"/>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0" name="Freeform 795"/>
              <p:cNvSpPr>
                <a:spLocks noEditPoints="1"/>
              </p:cNvSpPr>
              <p:nvPr/>
            </p:nvSpPr>
            <p:spPr bwMode="auto">
              <a:xfrm>
                <a:off x="2080" y="1659"/>
                <a:ext cx="116"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1" name="Freeform 796"/>
              <p:cNvSpPr>
                <a:spLocks/>
              </p:cNvSpPr>
              <p:nvPr/>
            </p:nvSpPr>
            <p:spPr bwMode="auto">
              <a:xfrm>
                <a:off x="2084" y="158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2" name="Freeform 797"/>
              <p:cNvSpPr>
                <a:spLocks noEditPoints="1"/>
              </p:cNvSpPr>
              <p:nvPr/>
            </p:nvSpPr>
            <p:spPr bwMode="auto">
              <a:xfrm>
                <a:off x="2080" y="1583"/>
                <a:ext cx="116"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3" name="Freeform 798"/>
              <p:cNvSpPr>
                <a:spLocks/>
              </p:cNvSpPr>
              <p:nvPr/>
            </p:nvSpPr>
            <p:spPr bwMode="auto">
              <a:xfrm>
                <a:off x="1554" y="109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4" name="Freeform 799"/>
              <p:cNvSpPr>
                <a:spLocks noEditPoints="1"/>
              </p:cNvSpPr>
              <p:nvPr/>
            </p:nvSpPr>
            <p:spPr bwMode="auto">
              <a:xfrm>
                <a:off x="1549" y="1090"/>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5" name="Freeform 800"/>
              <p:cNvSpPr>
                <a:spLocks/>
              </p:cNvSpPr>
              <p:nvPr/>
            </p:nvSpPr>
            <p:spPr bwMode="auto">
              <a:xfrm>
                <a:off x="1572" y="120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6" name="Freeform 801"/>
              <p:cNvSpPr>
                <a:spLocks noEditPoints="1"/>
              </p:cNvSpPr>
              <p:nvPr/>
            </p:nvSpPr>
            <p:spPr bwMode="auto">
              <a:xfrm>
                <a:off x="1568" y="1201"/>
                <a:ext cx="116"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7" name="Freeform 802"/>
              <p:cNvSpPr>
                <a:spLocks/>
              </p:cNvSpPr>
              <p:nvPr/>
            </p:nvSpPr>
            <p:spPr bwMode="auto">
              <a:xfrm>
                <a:off x="1656" y="125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8" name="Freeform 803"/>
              <p:cNvSpPr>
                <a:spLocks noEditPoints="1"/>
              </p:cNvSpPr>
              <p:nvPr/>
            </p:nvSpPr>
            <p:spPr bwMode="auto">
              <a:xfrm>
                <a:off x="1651" y="1245"/>
                <a:ext cx="116"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09" name="Freeform 804"/>
              <p:cNvSpPr>
                <a:spLocks/>
              </p:cNvSpPr>
              <p:nvPr/>
            </p:nvSpPr>
            <p:spPr bwMode="auto">
              <a:xfrm>
                <a:off x="1450" y="112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0" name="Freeform 805"/>
              <p:cNvSpPr>
                <a:spLocks noEditPoints="1"/>
              </p:cNvSpPr>
              <p:nvPr/>
            </p:nvSpPr>
            <p:spPr bwMode="auto">
              <a:xfrm>
                <a:off x="1445" y="1122"/>
                <a:ext cx="117"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1" name="Freeform 806"/>
              <p:cNvSpPr>
                <a:spLocks/>
              </p:cNvSpPr>
              <p:nvPr/>
            </p:nvSpPr>
            <p:spPr bwMode="auto">
              <a:xfrm>
                <a:off x="1400" y="885"/>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2" name="Freeform 807"/>
              <p:cNvSpPr>
                <a:spLocks noEditPoints="1"/>
              </p:cNvSpPr>
              <p:nvPr/>
            </p:nvSpPr>
            <p:spPr bwMode="auto">
              <a:xfrm>
                <a:off x="1395" y="880"/>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2"/>
                      <a:pt x="4" y="99"/>
                    </a:cubicBezTo>
                    <a:lnTo>
                      <a:pt x="100" y="3"/>
                    </a:lnTo>
                    <a:cubicBezTo>
                      <a:pt x="103" y="0"/>
                      <a:pt x="108" y="0"/>
                      <a:pt x="111" y="3"/>
                    </a:cubicBezTo>
                    <a:lnTo>
                      <a:pt x="207" y="99"/>
                    </a:lnTo>
                    <a:cubicBezTo>
                      <a:pt x="210" y="102"/>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213" name="Freeform 808"/>
              <p:cNvSpPr>
                <a:spLocks/>
              </p:cNvSpPr>
              <p:nvPr/>
            </p:nvSpPr>
            <p:spPr bwMode="auto">
              <a:xfrm>
                <a:off x="1518" y="1168"/>
                <a:ext cx="106" cy="104"/>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875" name="Freeform 810"/>
            <p:cNvSpPr>
              <a:spLocks noEditPoints="1"/>
            </p:cNvSpPr>
            <p:nvPr/>
          </p:nvSpPr>
          <p:spPr bwMode="auto">
            <a:xfrm>
              <a:off x="2401888" y="1846263"/>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6" name="Freeform 811"/>
            <p:cNvSpPr>
              <a:spLocks/>
            </p:cNvSpPr>
            <p:nvPr/>
          </p:nvSpPr>
          <p:spPr bwMode="auto">
            <a:xfrm>
              <a:off x="2266950" y="16081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7" name="Freeform 812"/>
            <p:cNvSpPr>
              <a:spLocks noEditPoints="1"/>
            </p:cNvSpPr>
            <p:nvPr/>
          </p:nvSpPr>
          <p:spPr bwMode="auto">
            <a:xfrm>
              <a:off x="2259013"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8" name="Freeform 813"/>
            <p:cNvSpPr>
              <a:spLocks/>
            </p:cNvSpPr>
            <p:nvPr/>
          </p:nvSpPr>
          <p:spPr bwMode="auto">
            <a:xfrm>
              <a:off x="2265363" y="153828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9" name="Freeform 814"/>
            <p:cNvSpPr>
              <a:spLocks noEditPoints="1"/>
            </p:cNvSpPr>
            <p:nvPr/>
          </p:nvSpPr>
          <p:spPr bwMode="auto">
            <a:xfrm>
              <a:off x="2257425" y="15303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0" name="Freeform 815"/>
            <p:cNvSpPr>
              <a:spLocks/>
            </p:cNvSpPr>
            <p:nvPr/>
          </p:nvSpPr>
          <p:spPr bwMode="auto">
            <a:xfrm>
              <a:off x="2268538"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1" name="Freeform 816"/>
            <p:cNvSpPr>
              <a:spLocks noEditPoints="1"/>
            </p:cNvSpPr>
            <p:nvPr/>
          </p:nvSpPr>
          <p:spPr bwMode="auto">
            <a:xfrm>
              <a:off x="2260600" y="165258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2" name="Freeform 817"/>
            <p:cNvSpPr>
              <a:spLocks/>
            </p:cNvSpPr>
            <p:nvPr/>
          </p:nvSpPr>
          <p:spPr bwMode="auto">
            <a:xfrm>
              <a:off x="2235200" y="16827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3" name="Freeform 818"/>
            <p:cNvSpPr>
              <a:spLocks noEditPoints="1"/>
            </p:cNvSpPr>
            <p:nvPr/>
          </p:nvSpPr>
          <p:spPr bwMode="auto">
            <a:xfrm>
              <a:off x="2227263" y="16748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4" name="Freeform 819"/>
            <p:cNvSpPr>
              <a:spLocks/>
            </p:cNvSpPr>
            <p:nvPr/>
          </p:nvSpPr>
          <p:spPr bwMode="auto">
            <a:xfrm>
              <a:off x="2268538" y="131127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5" name="Freeform 820"/>
            <p:cNvSpPr>
              <a:spLocks noEditPoints="1"/>
            </p:cNvSpPr>
            <p:nvPr/>
          </p:nvSpPr>
          <p:spPr bwMode="auto">
            <a:xfrm>
              <a:off x="2260600" y="1304925"/>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6" name="Freeform 821"/>
            <p:cNvSpPr>
              <a:spLocks/>
            </p:cNvSpPr>
            <p:nvPr/>
          </p:nvSpPr>
          <p:spPr bwMode="auto">
            <a:xfrm>
              <a:off x="2162175" y="111283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7" name="Freeform 822"/>
            <p:cNvSpPr>
              <a:spLocks noEditPoints="1"/>
            </p:cNvSpPr>
            <p:nvPr/>
          </p:nvSpPr>
          <p:spPr bwMode="auto">
            <a:xfrm>
              <a:off x="2154238" y="1104900"/>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8" name="Freeform 823"/>
            <p:cNvSpPr>
              <a:spLocks/>
            </p:cNvSpPr>
            <p:nvPr/>
          </p:nvSpPr>
          <p:spPr bwMode="auto">
            <a:xfrm>
              <a:off x="2460625" y="153035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89" name="Freeform 824"/>
            <p:cNvSpPr>
              <a:spLocks noEditPoints="1"/>
            </p:cNvSpPr>
            <p:nvPr/>
          </p:nvSpPr>
          <p:spPr bwMode="auto">
            <a:xfrm>
              <a:off x="2452688" y="15224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0" name="Freeform 825"/>
            <p:cNvSpPr>
              <a:spLocks/>
            </p:cNvSpPr>
            <p:nvPr/>
          </p:nvSpPr>
          <p:spPr bwMode="auto">
            <a:xfrm>
              <a:off x="2298700" y="1366838"/>
              <a:ext cx="168275" cy="166688"/>
            </a:xfrm>
            <a:custGeom>
              <a:avLst/>
              <a:gdLst/>
              <a:ahLst/>
              <a:cxnLst>
                <a:cxn ang="0">
                  <a:pos x="53" y="105"/>
                </a:cxn>
                <a:cxn ang="0">
                  <a:pos x="0" y="53"/>
                </a:cxn>
                <a:cxn ang="0">
                  <a:pos x="53" y="0"/>
                </a:cxn>
                <a:cxn ang="0">
                  <a:pos x="106" y="53"/>
                </a:cxn>
                <a:cxn ang="0">
                  <a:pos x="53" y="105"/>
                </a:cxn>
              </a:cxnLst>
              <a:rect l="0" t="0" r="r" b="b"/>
              <a:pathLst>
                <a:path w="106" h="105">
                  <a:moveTo>
                    <a:pt x="53" y="105"/>
                  </a:moveTo>
                  <a:lnTo>
                    <a:pt x="0" y="53"/>
                  </a:lnTo>
                  <a:lnTo>
                    <a:pt x="53" y="0"/>
                  </a:lnTo>
                  <a:lnTo>
                    <a:pt x="106"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1" name="Freeform 826"/>
            <p:cNvSpPr>
              <a:spLocks noEditPoints="1"/>
            </p:cNvSpPr>
            <p:nvPr/>
          </p:nvSpPr>
          <p:spPr bwMode="auto">
            <a:xfrm>
              <a:off x="2289175" y="1358900"/>
              <a:ext cx="185738"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2" name="Freeform 827"/>
            <p:cNvSpPr>
              <a:spLocks/>
            </p:cNvSpPr>
            <p:nvPr/>
          </p:nvSpPr>
          <p:spPr bwMode="auto">
            <a:xfrm>
              <a:off x="2363788" y="1487488"/>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3" name="Freeform 828"/>
            <p:cNvSpPr>
              <a:spLocks noEditPoints="1"/>
            </p:cNvSpPr>
            <p:nvPr/>
          </p:nvSpPr>
          <p:spPr bwMode="auto">
            <a:xfrm>
              <a:off x="2355850" y="14811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4" name="Freeform 829"/>
            <p:cNvSpPr>
              <a:spLocks/>
            </p:cNvSpPr>
            <p:nvPr/>
          </p:nvSpPr>
          <p:spPr bwMode="auto">
            <a:xfrm>
              <a:off x="2357438" y="13811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5" name="Freeform 830"/>
            <p:cNvSpPr>
              <a:spLocks noEditPoints="1"/>
            </p:cNvSpPr>
            <p:nvPr/>
          </p:nvSpPr>
          <p:spPr bwMode="auto">
            <a:xfrm>
              <a:off x="2349500" y="13731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6" name="Freeform 831"/>
            <p:cNvSpPr>
              <a:spLocks/>
            </p:cNvSpPr>
            <p:nvPr/>
          </p:nvSpPr>
          <p:spPr bwMode="auto">
            <a:xfrm>
              <a:off x="2238375" y="1335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7" name="Freeform 832"/>
            <p:cNvSpPr>
              <a:spLocks noEditPoints="1"/>
            </p:cNvSpPr>
            <p:nvPr/>
          </p:nvSpPr>
          <p:spPr bwMode="auto">
            <a:xfrm>
              <a:off x="2230438" y="132715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8" name="Freeform 833"/>
            <p:cNvSpPr>
              <a:spLocks/>
            </p:cNvSpPr>
            <p:nvPr/>
          </p:nvSpPr>
          <p:spPr bwMode="auto">
            <a:xfrm>
              <a:off x="2217738" y="13208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99" name="Freeform 834"/>
            <p:cNvSpPr>
              <a:spLocks noEditPoints="1"/>
            </p:cNvSpPr>
            <p:nvPr/>
          </p:nvSpPr>
          <p:spPr bwMode="auto">
            <a:xfrm>
              <a:off x="2209800" y="1314450"/>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0" name="Freeform 835"/>
            <p:cNvSpPr>
              <a:spLocks/>
            </p:cNvSpPr>
            <p:nvPr/>
          </p:nvSpPr>
          <p:spPr bwMode="auto">
            <a:xfrm>
              <a:off x="2506663" y="166370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1" name="Freeform 836"/>
            <p:cNvSpPr>
              <a:spLocks noEditPoints="1"/>
            </p:cNvSpPr>
            <p:nvPr/>
          </p:nvSpPr>
          <p:spPr bwMode="auto">
            <a:xfrm>
              <a:off x="2498725" y="165576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2" name="Freeform 837"/>
            <p:cNvSpPr>
              <a:spLocks/>
            </p:cNvSpPr>
            <p:nvPr/>
          </p:nvSpPr>
          <p:spPr bwMode="auto">
            <a:xfrm>
              <a:off x="2389188" y="1487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3" name="Freeform 838"/>
            <p:cNvSpPr>
              <a:spLocks noEditPoints="1"/>
            </p:cNvSpPr>
            <p:nvPr/>
          </p:nvSpPr>
          <p:spPr bwMode="auto">
            <a:xfrm>
              <a:off x="2381250"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4" name="Freeform 839"/>
            <p:cNvSpPr>
              <a:spLocks/>
            </p:cNvSpPr>
            <p:nvPr/>
          </p:nvSpPr>
          <p:spPr bwMode="auto">
            <a:xfrm>
              <a:off x="2355850" y="1770063"/>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5" name="Freeform 840"/>
            <p:cNvSpPr>
              <a:spLocks noEditPoints="1"/>
            </p:cNvSpPr>
            <p:nvPr/>
          </p:nvSpPr>
          <p:spPr bwMode="auto">
            <a:xfrm>
              <a:off x="2347913" y="1762125"/>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6" name="Freeform 841"/>
            <p:cNvSpPr>
              <a:spLocks/>
            </p:cNvSpPr>
            <p:nvPr/>
          </p:nvSpPr>
          <p:spPr bwMode="auto">
            <a:xfrm>
              <a:off x="2247900" y="165893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7" name="Freeform 842"/>
            <p:cNvSpPr>
              <a:spLocks noEditPoints="1"/>
            </p:cNvSpPr>
            <p:nvPr/>
          </p:nvSpPr>
          <p:spPr bwMode="auto">
            <a:xfrm>
              <a:off x="2239963" y="16525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8" name="Freeform 843"/>
            <p:cNvSpPr>
              <a:spLocks/>
            </p:cNvSpPr>
            <p:nvPr/>
          </p:nvSpPr>
          <p:spPr bwMode="auto">
            <a:xfrm>
              <a:off x="2160588" y="15446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09" name="Freeform 844"/>
            <p:cNvSpPr>
              <a:spLocks noEditPoints="1"/>
            </p:cNvSpPr>
            <p:nvPr/>
          </p:nvSpPr>
          <p:spPr bwMode="auto">
            <a:xfrm>
              <a:off x="2152650" y="15367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0" name="Freeform 845"/>
            <p:cNvSpPr>
              <a:spLocks/>
            </p:cNvSpPr>
            <p:nvPr/>
          </p:nvSpPr>
          <p:spPr bwMode="auto">
            <a:xfrm>
              <a:off x="2776538" y="1938338"/>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1" name="Freeform 846"/>
            <p:cNvSpPr>
              <a:spLocks noEditPoints="1"/>
            </p:cNvSpPr>
            <p:nvPr/>
          </p:nvSpPr>
          <p:spPr bwMode="auto">
            <a:xfrm>
              <a:off x="2768600" y="1930400"/>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2" name="Freeform 847"/>
            <p:cNvSpPr>
              <a:spLocks/>
            </p:cNvSpPr>
            <p:nvPr/>
          </p:nvSpPr>
          <p:spPr bwMode="auto">
            <a:xfrm>
              <a:off x="2455863" y="17748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3" name="Freeform 848"/>
            <p:cNvSpPr>
              <a:spLocks noEditPoints="1"/>
            </p:cNvSpPr>
            <p:nvPr/>
          </p:nvSpPr>
          <p:spPr bwMode="auto">
            <a:xfrm>
              <a:off x="2447925" y="176688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4" name="Freeform 849"/>
            <p:cNvSpPr>
              <a:spLocks/>
            </p:cNvSpPr>
            <p:nvPr/>
          </p:nvSpPr>
          <p:spPr bwMode="auto">
            <a:xfrm>
              <a:off x="2498725" y="20351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5" name="Freeform 850"/>
            <p:cNvSpPr>
              <a:spLocks noEditPoints="1"/>
            </p:cNvSpPr>
            <p:nvPr/>
          </p:nvSpPr>
          <p:spPr bwMode="auto">
            <a:xfrm>
              <a:off x="2490788"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2"/>
                    <a:pt x="3" y="99"/>
                  </a:cubicBezTo>
                  <a:lnTo>
                    <a:pt x="99" y="3"/>
                  </a:lnTo>
                  <a:cubicBezTo>
                    <a:pt x="103"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6" name="Freeform 851"/>
            <p:cNvSpPr>
              <a:spLocks/>
            </p:cNvSpPr>
            <p:nvPr/>
          </p:nvSpPr>
          <p:spPr bwMode="auto">
            <a:xfrm>
              <a:off x="2466975" y="19319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7" name="Freeform 852"/>
            <p:cNvSpPr>
              <a:spLocks noEditPoints="1"/>
            </p:cNvSpPr>
            <p:nvPr/>
          </p:nvSpPr>
          <p:spPr bwMode="auto">
            <a:xfrm>
              <a:off x="2459038" y="1924050"/>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8" name="Freeform 853"/>
            <p:cNvSpPr>
              <a:spLocks/>
            </p:cNvSpPr>
            <p:nvPr/>
          </p:nvSpPr>
          <p:spPr bwMode="auto">
            <a:xfrm>
              <a:off x="2514600" y="18589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19" name="Freeform 854"/>
            <p:cNvSpPr>
              <a:spLocks noEditPoints="1"/>
            </p:cNvSpPr>
            <p:nvPr/>
          </p:nvSpPr>
          <p:spPr bwMode="auto">
            <a:xfrm>
              <a:off x="2506663" y="18510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0" name="Freeform 855"/>
            <p:cNvSpPr>
              <a:spLocks/>
            </p:cNvSpPr>
            <p:nvPr/>
          </p:nvSpPr>
          <p:spPr bwMode="auto">
            <a:xfrm>
              <a:off x="2425700" y="17335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1" name="Freeform 856"/>
            <p:cNvSpPr>
              <a:spLocks noEditPoints="1"/>
            </p:cNvSpPr>
            <p:nvPr/>
          </p:nvSpPr>
          <p:spPr bwMode="auto">
            <a:xfrm>
              <a:off x="2417763" y="1725613"/>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2" name="Freeform 857"/>
            <p:cNvSpPr>
              <a:spLocks/>
            </p:cNvSpPr>
            <p:nvPr/>
          </p:nvSpPr>
          <p:spPr bwMode="auto">
            <a:xfrm>
              <a:off x="2533650" y="17843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3" name="Freeform 858"/>
            <p:cNvSpPr>
              <a:spLocks noEditPoints="1"/>
            </p:cNvSpPr>
            <p:nvPr/>
          </p:nvSpPr>
          <p:spPr bwMode="auto">
            <a:xfrm>
              <a:off x="2527300" y="177641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4" name="Freeform 859"/>
            <p:cNvSpPr>
              <a:spLocks/>
            </p:cNvSpPr>
            <p:nvPr/>
          </p:nvSpPr>
          <p:spPr bwMode="auto">
            <a:xfrm>
              <a:off x="2527300"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5" name="Freeform 860"/>
            <p:cNvSpPr>
              <a:spLocks noEditPoints="1"/>
            </p:cNvSpPr>
            <p:nvPr/>
          </p:nvSpPr>
          <p:spPr bwMode="auto">
            <a:xfrm>
              <a:off x="2519363"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6" name="Freeform 861"/>
            <p:cNvSpPr>
              <a:spLocks/>
            </p:cNvSpPr>
            <p:nvPr/>
          </p:nvSpPr>
          <p:spPr bwMode="auto">
            <a:xfrm>
              <a:off x="2551113" y="1395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7" name="Freeform 862"/>
            <p:cNvSpPr>
              <a:spLocks noEditPoints="1"/>
            </p:cNvSpPr>
            <p:nvPr/>
          </p:nvSpPr>
          <p:spPr bwMode="auto">
            <a:xfrm>
              <a:off x="2543175" y="1387475"/>
              <a:ext cx="185738"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8" name="Freeform 863"/>
            <p:cNvSpPr>
              <a:spLocks/>
            </p:cNvSpPr>
            <p:nvPr/>
          </p:nvSpPr>
          <p:spPr bwMode="auto">
            <a:xfrm>
              <a:off x="2646363" y="1603375"/>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29" name="Freeform 864"/>
            <p:cNvSpPr>
              <a:spLocks noEditPoints="1"/>
            </p:cNvSpPr>
            <p:nvPr/>
          </p:nvSpPr>
          <p:spPr bwMode="auto">
            <a:xfrm>
              <a:off x="2638425" y="15954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0" name="Freeform 865"/>
            <p:cNvSpPr>
              <a:spLocks/>
            </p:cNvSpPr>
            <p:nvPr/>
          </p:nvSpPr>
          <p:spPr bwMode="auto">
            <a:xfrm>
              <a:off x="2619375" y="1627188"/>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1" name="Freeform 866"/>
            <p:cNvSpPr>
              <a:spLocks noEditPoints="1"/>
            </p:cNvSpPr>
            <p:nvPr/>
          </p:nvSpPr>
          <p:spPr bwMode="auto">
            <a:xfrm>
              <a:off x="2611438" y="16192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2" name="Freeform 867"/>
            <p:cNvSpPr>
              <a:spLocks/>
            </p:cNvSpPr>
            <p:nvPr/>
          </p:nvSpPr>
          <p:spPr bwMode="auto">
            <a:xfrm>
              <a:off x="2236788" y="1552575"/>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3" name="Freeform 868"/>
            <p:cNvSpPr>
              <a:spLocks noEditPoints="1"/>
            </p:cNvSpPr>
            <p:nvPr/>
          </p:nvSpPr>
          <p:spPr bwMode="auto">
            <a:xfrm>
              <a:off x="2228850" y="1544638"/>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4" name="Freeform 869"/>
            <p:cNvSpPr>
              <a:spLocks/>
            </p:cNvSpPr>
            <p:nvPr/>
          </p:nvSpPr>
          <p:spPr bwMode="auto">
            <a:xfrm>
              <a:off x="2351088" y="15938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5" name="Freeform 870"/>
            <p:cNvSpPr>
              <a:spLocks noEditPoints="1"/>
            </p:cNvSpPr>
            <p:nvPr/>
          </p:nvSpPr>
          <p:spPr bwMode="auto">
            <a:xfrm>
              <a:off x="2343150" y="15875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6" name="Freeform 871"/>
            <p:cNvSpPr>
              <a:spLocks/>
            </p:cNvSpPr>
            <p:nvPr/>
          </p:nvSpPr>
          <p:spPr bwMode="auto">
            <a:xfrm>
              <a:off x="2474913" y="13160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7" name="Freeform 872"/>
            <p:cNvSpPr>
              <a:spLocks noEditPoints="1"/>
            </p:cNvSpPr>
            <p:nvPr/>
          </p:nvSpPr>
          <p:spPr bwMode="auto">
            <a:xfrm>
              <a:off x="2466975" y="1308100"/>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8" name="Freeform 873"/>
            <p:cNvSpPr>
              <a:spLocks/>
            </p:cNvSpPr>
            <p:nvPr/>
          </p:nvSpPr>
          <p:spPr bwMode="auto">
            <a:xfrm>
              <a:off x="2487613" y="133985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39" name="Freeform 874"/>
            <p:cNvSpPr>
              <a:spLocks noEditPoints="1"/>
            </p:cNvSpPr>
            <p:nvPr/>
          </p:nvSpPr>
          <p:spPr bwMode="auto">
            <a:xfrm>
              <a:off x="2479675" y="133191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0" name="Freeform 875"/>
            <p:cNvSpPr>
              <a:spLocks/>
            </p:cNvSpPr>
            <p:nvPr/>
          </p:nvSpPr>
          <p:spPr bwMode="auto">
            <a:xfrm>
              <a:off x="2432050" y="133032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1" name="Freeform 876"/>
            <p:cNvSpPr>
              <a:spLocks noEditPoints="1"/>
            </p:cNvSpPr>
            <p:nvPr/>
          </p:nvSpPr>
          <p:spPr bwMode="auto">
            <a:xfrm>
              <a:off x="2424113" y="1323975"/>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2" name="Freeform 877"/>
            <p:cNvSpPr>
              <a:spLocks/>
            </p:cNvSpPr>
            <p:nvPr/>
          </p:nvSpPr>
          <p:spPr bwMode="auto">
            <a:xfrm>
              <a:off x="2752725" y="14652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3" name="Freeform 878"/>
            <p:cNvSpPr>
              <a:spLocks noEditPoints="1"/>
            </p:cNvSpPr>
            <p:nvPr/>
          </p:nvSpPr>
          <p:spPr bwMode="auto">
            <a:xfrm>
              <a:off x="2744788" y="14573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4" name="Freeform 879"/>
            <p:cNvSpPr>
              <a:spLocks/>
            </p:cNvSpPr>
            <p:nvPr/>
          </p:nvSpPr>
          <p:spPr bwMode="auto">
            <a:xfrm>
              <a:off x="2559050" y="19383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5" name="Freeform 880"/>
            <p:cNvSpPr>
              <a:spLocks noEditPoints="1"/>
            </p:cNvSpPr>
            <p:nvPr/>
          </p:nvSpPr>
          <p:spPr bwMode="auto">
            <a:xfrm>
              <a:off x="2551113" y="19304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6" name="Freeform 881"/>
            <p:cNvSpPr>
              <a:spLocks/>
            </p:cNvSpPr>
            <p:nvPr/>
          </p:nvSpPr>
          <p:spPr bwMode="auto">
            <a:xfrm>
              <a:off x="2574925" y="16970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7" name="Freeform 882"/>
            <p:cNvSpPr>
              <a:spLocks noEditPoints="1"/>
            </p:cNvSpPr>
            <p:nvPr/>
          </p:nvSpPr>
          <p:spPr bwMode="auto">
            <a:xfrm>
              <a:off x="2568575" y="1689100"/>
              <a:ext cx="184150"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8" name="Freeform 883"/>
            <p:cNvSpPr>
              <a:spLocks/>
            </p:cNvSpPr>
            <p:nvPr/>
          </p:nvSpPr>
          <p:spPr bwMode="auto">
            <a:xfrm>
              <a:off x="2474913" y="20859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49" name="Freeform 884"/>
            <p:cNvSpPr>
              <a:spLocks noEditPoints="1"/>
            </p:cNvSpPr>
            <p:nvPr/>
          </p:nvSpPr>
          <p:spPr bwMode="auto">
            <a:xfrm>
              <a:off x="2466975" y="20780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0" name="Freeform 885"/>
            <p:cNvSpPr>
              <a:spLocks/>
            </p:cNvSpPr>
            <p:nvPr/>
          </p:nvSpPr>
          <p:spPr bwMode="auto">
            <a:xfrm>
              <a:off x="3640138" y="27527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1" name="Freeform 886"/>
            <p:cNvSpPr>
              <a:spLocks noEditPoints="1"/>
            </p:cNvSpPr>
            <p:nvPr/>
          </p:nvSpPr>
          <p:spPr bwMode="auto">
            <a:xfrm>
              <a:off x="3632200" y="27447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2" name="Freeform 887"/>
            <p:cNvSpPr>
              <a:spLocks/>
            </p:cNvSpPr>
            <p:nvPr/>
          </p:nvSpPr>
          <p:spPr bwMode="auto">
            <a:xfrm>
              <a:off x="3417888" y="270668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3" name="Freeform 888"/>
            <p:cNvSpPr>
              <a:spLocks noEditPoints="1"/>
            </p:cNvSpPr>
            <p:nvPr/>
          </p:nvSpPr>
          <p:spPr bwMode="auto">
            <a:xfrm>
              <a:off x="3409950" y="26987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4" name="Freeform 889"/>
            <p:cNvSpPr>
              <a:spLocks/>
            </p:cNvSpPr>
            <p:nvPr/>
          </p:nvSpPr>
          <p:spPr bwMode="auto">
            <a:xfrm>
              <a:off x="4656138" y="3929063"/>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5" name="Freeform 890"/>
            <p:cNvSpPr>
              <a:spLocks noEditPoints="1"/>
            </p:cNvSpPr>
            <p:nvPr/>
          </p:nvSpPr>
          <p:spPr bwMode="auto">
            <a:xfrm>
              <a:off x="4648200" y="3921125"/>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6" name="Freeform 891"/>
            <p:cNvSpPr>
              <a:spLocks/>
            </p:cNvSpPr>
            <p:nvPr/>
          </p:nvSpPr>
          <p:spPr bwMode="auto">
            <a:xfrm>
              <a:off x="3678238" y="270986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7" name="Freeform 892"/>
            <p:cNvSpPr>
              <a:spLocks noEditPoints="1"/>
            </p:cNvSpPr>
            <p:nvPr/>
          </p:nvSpPr>
          <p:spPr bwMode="auto">
            <a:xfrm>
              <a:off x="3671888" y="2703513"/>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8" name="Freeform 893"/>
            <p:cNvSpPr>
              <a:spLocks/>
            </p:cNvSpPr>
            <p:nvPr/>
          </p:nvSpPr>
          <p:spPr bwMode="auto">
            <a:xfrm>
              <a:off x="3590925" y="27432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59" name="Freeform 894"/>
            <p:cNvSpPr>
              <a:spLocks noEditPoints="1"/>
            </p:cNvSpPr>
            <p:nvPr/>
          </p:nvSpPr>
          <p:spPr bwMode="auto">
            <a:xfrm>
              <a:off x="3582988" y="27352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0" name="Freeform 895"/>
            <p:cNvSpPr>
              <a:spLocks/>
            </p:cNvSpPr>
            <p:nvPr/>
          </p:nvSpPr>
          <p:spPr bwMode="auto">
            <a:xfrm>
              <a:off x="2519363" y="14700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1" name="Freeform 896"/>
            <p:cNvSpPr>
              <a:spLocks noEditPoints="1"/>
            </p:cNvSpPr>
            <p:nvPr/>
          </p:nvSpPr>
          <p:spPr bwMode="auto">
            <a:xfrm>
              <a:off x="2511425" y="14620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7"/>
                    <a:pt x="0" y="102"/>
                    <a:pt x="3" y="99"/>
                  </a:cubicBezTo>
                  <a:lnTo>
                    <a:pt x="99" y="3"/>
                  </a:lnTo>
                  <a:cubicBezTo>
                    <a:pt x="102"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2" name="Freeform 897"/>
            <p:cNvSpPr>
              <a:spLocks/>
            </p:cNvSpPr>
            <p:nvPr/>
          </p:nvSpPr>
          <p:spPr bwMode="auto">
            <a:xfrm>
              <a:off x="2425700" y="142875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3" name="Freeform 898"/>
            <p:cNvSpPr>
              <a:spLocks noEditPoints="1"/>
            </p:cNvSpPr>
            <p:nvPr/>
          </p:nvSpPr>
          <p:spPr bwMode="auto">
            <a:xfrm>
              <a:off x="2417763" y="1420813"/>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4" name="Freeform 899"/>
            <p:cNvSpPr>
              <a:spLocks/>
            </p:cNvSpPr>
            <p:nvPr/>
          </p:nvSpPr>
          <p:spPr bwMode="auto">
            <a:xfrm>
              <a:off x="2465388" y="163671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5" name="Freeform 900"/>
            <p:cNvSpPr>
              <a:spLocks noEditPoints="1"/>
            </p:cNvSpPr>
            <p:nvPr/>
          </p:nvSpPr>
          <p:spPr bwMode="auto">
            <a:xfrm>
              <a:off x="2457450"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6" name="Freeform 901"/>
            <p:cNvSpPr>
              <a:spLocks/>
            </p:cNvSpPr>
            <p:nvPr/>
          </p:nvSpPr>
          <p:spPr bwMode="auto">
            <a:xfrm>
              <a:off x="2587625"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7" name="Freeform 902"/>
            <p:cNvSpPr>
              <a:spLocks noEditPoints="1"/>
            </p:cNvSpPr>
            <p:nvPr/>
          </p:nvSpPr>
          <p:spPr bwMode="auto">
            <a:xfrm>
              <a:off x="2579688" y="19986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8" name="Freeform 903"/>
            <p:cNvSpPr>
              <a:spLocks/>
            </p:cNvSpPr>
            <p:nvPr/>
          </p:nvSpPr>
          <p:spPr bwMode="auto">
            <a:xfrm>
              <a:off x="2740025" y="202565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69" name="Freeform 904"/>
            <p:cNvSpPr>
              <a:spLocks noEditPoints="1"/>
            </p:cNvSpPr>
            <p:nvPr/>
          </p:nvSpPr>
          <p:spPr bwMode="auto">
            <a:xfrm>
              <a:off x="2732088" y="201771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0" name="Freeform 905"/>
            <p:cNvSpPr>
              <a:spLocks/>
            </p:cNvSpPr>
            <p:nvPr/>
          </p:nvSpPr>
          <p:spPr bwMode="auto">
            <a:xfrm>
              <a:off x="2460625" y="1905000"/>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1" name="Freeform 906"/>
            <p:cNvSpPr>
              <a:spLocks noEditPoints="1"/>
            </p:cNvSpPr>
            <p:nvPr/>
          </p:nvSpPr>
          <p:spPr bwMode="auto">
            <a:xfrm>
              <a:off x="2452688" y="189706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2" name="Freeform 907"/>
            <p:cNvSpPr>
              <a:spLocks/>
            </p:cNvSpPr>
            <p:nvPr/>
          </p:nvSpPr>
          <p:spPr bwMode="auto">
            <a:xfrm>
              <a:off x="2625725" y="18637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3" name="Freeform 908"/>
            <p:cNvSpPr>
              <a:spLocks noEditPoints="1"/>
            </p:cNvSpPr>
            <p:nvPr/>
          </p:nvSpPr>
          <p:spPr bwMode="auto">
            <a:xfrm>
              <a:off x="2617788" y="185578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4" name="Freeform 909"/>
            <p:cNvSpPr>
              <a:spLocks/>
            </p:cNvSpPr>
            <p:nvPr/>
          </p:nvSpPr>
          <p:spPr bwMode="auto">
            <a:xfrm>
              <a:off x="2544763" y="20621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5" name="Freeform 910"/>
            <p:cNvSpPr>
              <a:spLocks noEditPoints="1"/>
            </p:cNvSpPr>
            <p:nvPr/>
          </p:nvSpPr>
          <p:spPr bwMode="auto">
            <a:xfrm>
              <a:off x="2536825" y="2054225"/>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6" name="Freeform 911"/>
            <p:cNvSpPr>
              <a:spLocks/>
            </p:cNvSpPr>
            <p:nvPr/>
          </p:nvSpPr>
          <p:spPr bwMode="auto">
            <a:xfrm>
              <a:off x="2566988" y="20066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7" name="Freeform 912"/>
            <p:cNvSpPr>
              <a:spLocks noEditPoints="1"/>
            </p:cNvSpPr>
            <p:nvPr/>
          </p:nvSpPr>
          <p:spPr bwMode="auto">
            <a:xfrm>
              <a:off x="2559050" y="1998663"/>
              <a:ext cx="184150"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8" name="Freeform 913"/>
            <p:cNvSpPr>
              <a:spLocks/>
            </p:cNvSpPr>
            <p:nvPr/>
          </p:nvSpPr>
          <p:spPr bwMode="auto">
            <a:xfrm>
              <a:off x="2595563" y="2081213"/>
              <a:ext cx="168275" cy="166688"/>
            </a:xfrm>
            <a:custGeom>
              <a:avLst/>
              <a:gdLst/>
              <a:ahLst/>
              <a:cxnLst>
                <a:cxn ang="0">
                  <a:pos x="53" y="105"/>
                </a:cxn>
                <a:cxn ang="0">
                  <a:pos x="0" y="52"/>
                </a:cxn>
                <a:cxn ang="0">
                  <a:pos x="53" y="0"/>
                </a:cxn>
                <a:cxn ang="0">
                  <a:pos x="106" y="52"/>
                </a:cxn>
                <a:cxn ang="0">
                  <a:pos x="53" y="105"/>
                </a:cxn>
              </a:cxnLst>
              <a:rect l="0" t="0" r="r" b="b"/>
              <a:pathLst>
                <a:path w="106" h="105">
                  <a:moveTo>
                    <a:pt x="53" y="105"/>
                  </a:moveTo>
                  <a:lnTo>
                    <a:pt x="0" y="52"/>
                  </a:lnTo>
                  <a:lnTo>
                    <a:pt x="53" y="0"/>
                  </a:lnTo>
                  <a:lnTo>
                    <a:pt x="106"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79" name="Freeform 914"/>
            <p:cNvSpPr>
              <a:spLocks noEditPoints="1"/>
            </p:cNvSpPr>
            <p:nvPr/>
          </p:nvSpPr>
          <p:spPr bwMode="auto">
            <a:xfrm>
              <a:off x="2586038" y="2073275"/>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0" name="Freeform 915"/>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1" name="Freeform 916"/>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2" name="Freeform 917"/>
            <p:cNvSpPr>
              <a:spLocks/>
            </p:cNvSpPr>
            <p:nvPr/>
          </p:nvSpPr>
          <p:spPr bwMode="auto">
            <a:xfrm>
              <a:off x="4638675" y="34432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3" name="Freeform 918"/>
            <p:cNvSpPr>
              <a:spLocks noEditPoints="1"/>
            </p:cNvSpPr>
            <p:nvPr/>
          </p:nvSpPr>
          <p:spPr bwMode="auto">
            <a:xfrm>
              <a:off x="4630738" y="3435350"/>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4" name="Freeform 919"/>
            <p:cNvSpPr>
              <a:spLocks/>
            </p:cNvSpPr>
            <p:nvPr/>
          </p:nvSpPr>
          <p:spPr bwMode="auto">
            <a:xfrm>
              <a:off x="5365750" y="39338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5" name="Freeform 920"/>
            <p:cNvSpPr>
              <a:spLocks noEditPoints="1"/>
            </p:cNvSpPr>
            <p:nvPr/>
          </p:nvSpPr>
          <p:spPr bwMode="auto">
            <a:xfrm>
              <a:off x="5357813" y="3925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6" name="Freeform 921"/>
            <p:cNvSpPr>
              <a:spLocks/>
            </p:cNvSpPr>
            <p:nvPr/>
          </p:nvSpPr>
          <p:spPr bwMode="auto">
            <a:xfrm>
              <a:off x="2544763" y="22526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7" name="Freeform 922"/>
            <p:cNvSpPr>
              <a:spLocks noEditPoints="1"/>
            </p:cNvSpPr>
            <p:nvPr/>
          </p:nvSpPr>
          <p:spPr bwMode="auto">
            <a:xfrm>
              <a:off x="2536825" y="224472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8" name="Freeform 923"/>
            <p:cNvSpPr>
              <a:spLocks/>
            </p:cNvSpPr>
            <p:nvPr/>
          </p:nvSpPr>
          <p:spPr bwMode="auto">
            <a:xfrm>
              <a:off x="2625725" y="198437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89" name="Freeform 924"/>
            <p:cNvSpPr>
              <a:spLocks noEditPoints="1"/>
            </p:cNvSpPr>
            <p:nvPr/>
          </p:nvSpPr>
          <p:spPr bwMode="auto">
            <a:xfrm>
              <a:off x="2617788" y="19764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0" name="Freeform 925"/>
            <p:cNvSpPr>
              <a:spLocks/>
            </p:cNvSpPr>
            <p:nvPr/>
          </p:nvSpPr>
          <p:spPr bwMode="auto">
            <a:xfrm>
              <a:off x="2393950" y="2035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1" name="Freeform 926"/>
            <p:cNvSpPr>
              <a:spLocks noEditPoints="1"/>
            </p:cNvSpPr>
            <p:nvPr/>
          </p:nvSpPr>
          <p:spPr bwMode="auto">
            <a:xfrm>
              <a:off x="2386013" y="2027238"/>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2" name="Freeform 927"/>
            <p:cNvSpPr>
              <a:spLocks/>
            </p:cNvSpPr>
            <p:nvPr/>
          </p:nvSpPr>
          <p:spPr bwMode="auto">
            <a:xfrm>
              <a:off x="2724150" y="18859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3" name="Freeform 928"/>
            <p:cNvSpPr>
              <a:spLocks noEditPoints="1"/>
            </p:cNvSpPr>
            <p:nvPr/>
          </p:nvSpPr>
          <p:spPr bwMode="auto">
            <a:xfrm>
              <a:off x="2716213" y="18796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4" name="Freeform 929"/>
            <p:cNvSpPr>
              <a:spLocks/>
            </p:cNvSpPr>
            <p:nvPr/>
          </p:nvSpPr>
          <p:spPr bwMode="auto">
            <a:xfrm>
              <a:off x="2389188" y="18954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5" name="Freeform 930"/>
            <p:cNvSpPr>
              <a:spLocks noEditPoints="1"/>
            </p:cNvSpPr>
            <p:nvPr/>
          </p:nvSpPr>
          <p:spPr bwMode="auto">
            <a:xfrm>
              <a:off x="2381250" y="1889125"/>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6" name="Freeform 931"/>
            <p:cNvSpPr>
              <a:spLocks/>
            </p:cNvSpPr>
            <p:nvPr/>
          </p:nvSpPr>
          <p:spPr bwMode="auto">
            <a:xfrm>
              <a:off x="2660650" y="1890713"/>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7" name="Freeform 932"/>
            <p:cNvSpPr>
              <a:spLocks noEditPoints="1"/>
            </p:cNvSpPr>
            <p:nvPr/>
          </p:nvSpPr>
          <p:spPr bwMode="auto">
            <a:xfrm>
              <a:off x="2652713" y="1882775"/>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8" name="Freeform 933"/>
            <p:cNvSpPr>
              <a:spLocks/>
            </p:cNvSpPr>
            <p:nvPr/>
          </p:nvSpPr>
          <p:spPr bwMode="auto">
            <a:xfrm>
              <a:off x="2725738" y="18351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999" name="Freeform 934"/>
            <p:cNvSpPr>
              <a:spLocks noEditPoints="1"/>
            </p:cNvSpPr>
            <p:nvPr/>
          </p:nvSpPr>
          <p:spPr bwMode="auto">
            <a:xfrm>
              <a:off x="2717800" y="1827213"/>
              <a:ext cx="185738" cy="182563"/>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0" name="Freeform 935"/>
            <p:cNvSpPr>
              <a:spLocks/>
            </p:cNvSpPr>
            <p:nvPr/>
          </p:nvSpPr>
          <p:spPr bwMode="auto">
            <a:xfrm>
              <a:off x="2246313" y="12334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1" name="Freeform 936"/>
            <p:cNvSpPr>
              <a:spLocks noEditPoints="1"/>
            </p:cNvSpPr>
            <p:nvPr/>
          </p:nvSpPr>
          <p:spPr bwMode="auto">
            <a:xfrm>
              <a:off x="2239963" y="1225550"/>
              <a:ext cx="184150"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2" name="Freeform 937"/>
            <p:cNvSpPr>
              <a:spLocks/>
            </p:cNvSpPr>
            <p:nvPr/>
          </p:nvSpPr>
          <p:spPr bwMode="auto">
            <a:xfrm>
              <a:off x="2198688" y="2151063"/>
              <a:ext cx="168275" cy="165100"/>
            </a:xfrm>
            <a:custGeom>
              <a:avLst/>
              <a:gdLst/>
              <a:ahLst/>
              <a:cxnLst>
                <a:cxn ang="0">
                  <a:pos x="53" y="104"/>
                </a:cxn>
                <a:cxn ang="0">
                  <a:pos x="0" y="52"/>
                </a:cxn>
                <a:cxn ang="0">
                  <a:pos x="53" y="0"/>
                </a:cxn>
                <a:cxn ang="0">
                  <a:pos x="106" y="52"/>
                </a:cxn>
                <a:cxn ang="0">
                  <a:pos x="53" y="104"/>
                </a:cxn>
              </a:cxnLst>
              <a:rect l="0" t="0" r="r" b="b"/>
              <a:pathLst>
                <a:path w="106" h="104">
                  <a:moveTo>
                    <a:pt x="53" y="104"/>
                  </a:moveTo>
                  <a:lnTo>
                    <a:pt x="0" y="52"/>
                  </a:lnTo>
                  <a:lnTo>
                    <a:pt x="53" y="0"/>
                  </a:lnTo>
                  <a:lnTo>
                    <a:pt x="106" y="52"/>
                  </a:lnTo>
                  <a:lnTo>
                    <a:pt x="53" y="104"/>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3" name="Freeform 938"/>
            <p:cNvSpPr>
              <a:spLocks noEditPoints="1"/>
            </p:cNvSpPr>
            <p:nvPr/>
          </p:nvSpPr>
          <p:spPr bwMode="auto">
            <a:xfrm>
              <a:off x="2190750" y="2143125"/>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4" name="Freeform 939"/>
            <p:cNvSpPr>
              <a:spLocks/>
            </p:cNvSpPr>
            <p:nvPr/>
          </p:nvSpPr>
          <p:spPr bwMode="auto">
            <a:xfrm>
              <a:off x="2317750" y="14732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5" name="Freeform 940"/>
            <p:cNvSpPr>
              <a:spLocks noEditPoints="1"/>
            </p:cNvSpPr>
            <p:nvPr/>
          </p:nvSpPr>
          <p:spPr bwMode="auto">
            <a:xfrm>
              <a:off x="2309813" y="1465263"/>
              <a:ext cx="184150"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6" name="Freeform 941"/>
            <p:cNvSpPr>
              <a:spLocks/>
            </p:cNvSpPr>
            <p:nvPr/>
          </p:nvSpPr>
          <p:spPr bwMode="auto">
            <a:xfrm>
              <a:off x="2519363" y="179387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7" name="Freeform 942"/>
            <p:cNvSpPr>
              <a:spLocks noEditPoints="1"/>
            </p:cNvSpPr>
            <p:nvPr/>
          </p:nvSpPr>
          <p:spPr bwMode="auto">
            <a:xfrm>
              <a:off x="2511425" y="178593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8" name="Freeform 943"/>
            <p:cNvSpPr>
              <a:spLocks/>
            </p:cNvSpPr>
            <p:nvPr/>
          </p:nvSpPr>
          <p:spPr bwMode="auto">
            <a:xfrm>
              <a:off x="4784725" y="47164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09" name="Freeform 944"/>
            <p:cNvSpPr>
              <a:spLocks noEditPoints="1"/>
            </p:cNvSpPr>
            <p:nvPr/>
          </p:nvSpPr>
          <p:spPr bwMode="auto">
            <a:xfrm>
              <a:off x="4776788" y="4708525"/>
              <a:ext cx="185738"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0" name="Freeform 945"/>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1" name="Freeform 946"/>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2" name="Freeform 947"/>
            <p:cNvSpPr>
              <a:spLocks/>
            </p:cNvSpPr>
            <p:nvPr/>
          </p:nvSpPr>
          <p:spPr bwMode="auto">
            <a:xfrm>
              <a:off x="2424113" y="18303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FF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2013" name="Freeform 948"/>
            <p:cNvSpPr>
              <a:spLocks noEditPoints="1"/>
            </p:cNvSpPr>
            <p:nvPr/>
          </p:nvSpPr>
          <p:spPr bwMode="auto">
            <a:xfrm>
              <a:off x="2416175" y="1824038"/>
              <a:ext cx="184150"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12" name="Gruppo 1128"/>
          <p:cNvGrpSpPr/>
          <p:nvPr/>
        </p:nvGrpSpPr>
        <p:grpSpPr>
          <a:xfrm>
            <a:off x="1474788" y="1037613"/>
            <a:ext cx="1838325" cy="2139950"/>
            <a:chOff x="1474788" y="503238"/>
            <a:chExt cx="1838325" cy="2139950"/>
          </a:xfrm>
        </p:grpSpPr>
        <p:sp>
          <p:nvSpPr>
            <p:cNvPr id="1130" name="Freeform 207"/>
            <p:cNvSpPr>
              <a:spLocks noEditPoints="1"/>
            </p:cNvSpPr>
            <p:nvPr/>
          </p:nvSpPr>
          <p:spPr bwMode="auto">
            <a:xfrm>
              <a:off x="2039938" y="1503363"/>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1" name="Freeform 208"/>
            <p:cNvSpPr>
              <a:spLocks/>
            </p:cNvSpPr>
            <p:nvPr/>
          </p:nvSpPr>
          <p:spPr bwMode="auto">
            <a:xfrm>
              <a:off x="2011363" y="14605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2" name="Freeform 209"/>
            <p:cNvSpPr>
              <a:spLocks noEditPoints="1"/>
            </p:cNvSpPr>
            <p:nvPr/>
          </p:nvSpPr>
          <p:spPr bwMode="auto">
            <a:xfrm>
              <a:off x="200342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3" name="Freeform 210"/>
            <p:cNvSpPr>
              <a:spLocks/>
            </p:cNvSpPr>
            <p:nvPr/>
          </p:nvSpPr>
          <p:spPr bwMode="auto">
            <a:xfrm>
              <a:off x="2047875" y="1470026"/>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4" name="Freeform 211"/>
            <p:cNvSpPr>
              <a:spLocks noEditPoints="1"/>
            </p:cNvSpPr>
            <p:nvPr/>
          </p:nvSpPr>
          <p:spPr bwMode="auto">
            <a:xfrm>
              <a:off x="2038350" y="146208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5" name="Freeform 212"/>
            <p:cNvSpPr>
              <a:spLocks/>
            </p:cNvSpPr>
            <p:nvPr/>
          </p:nvSpPr>
          <p:spPr bwMode="auto">
            <a:xfrm>
              <a:off x="2006600" y="1289051"/>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6" name="Freeform 213"/>
            <p:cNvSpPr>
              <a:spLocks noEditPoints="1"/>
            </p:cNvSpPr>
            <p:nvPr/>
          </p:nvSpPr>
          <p:spPr bwMode="auto">
            <a:xfrm>
              <a:off x="1998663" y="12811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7" name="Freeform 214"/>
            <p:cNvSpPr>
              <a:spLocks/>
            </p:cNvSpPr>
            <p:nvPr/>
          </p:nvSpPr>
          <p:spPr bwMode="auto">
            <a:xfrm>
              <a:off x="2390775" y="2141538"/>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8" name="Freeform 215"/>
            <p:cNvSpPr>
              <a:spLocks noEditPoints="1"/>
            </p:cNvSpPr>
            <p:nvPr/>
          </p:nvSpPr>
          <p:spPr bwMode="auto">
            <a:xfrm>
              <a:off x="2381250" y="2133601"/>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39" name="Freeform 216"/>
            <p:cNvSpPr>
              <a:spLocks/>
            </p:cNvSpPr>
            <p:nvPr/>
          </p:nvSpPr>
          <p:spPr bwMode="auto">
            <a:xfrm>
              <a:off x="22875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0" name="Freeform 217"/>
            <p:cNvSpPr>
              <a:spLocks noEditPoints="1"/>
            </p:cNvSpPr>
            <p:nvPr/>
          </p:nvSpPr>
          <p:spPr bwMode="auto">
            <a:xfrm>
              <a:off x="2279650" y="1609726"/>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1" name="Freeform 218"/>
            <p:cNvSpPr>
              <a:spLocks/>
            </p:cNvSpPr>
            <p:nvPr/>
          </p:nvSpPr>
          <p:spPr bwMode="auto">
            <a:xfrm>
              <a:off x="1906588" y="13112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2" name="Freeform 219"/>
            <p:cNvSpPr>
              <a:spLocks noEditPoints="1"/>
            </p:cNvSpPr>
            <p:nvPr/>
          </p:nvSpPr>
          <p:spPr bwMode="auto">
            <a:xfrm>
              <a:off x="1898650" y="13049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3" name="Freeform 220"/>
            <p:cNvSpPr>
              <a:spLocks/>
            </p:cNvSpPr>
            <p:nvPr/>
          </p:nvSpPr>
          <p:spPr bwMode="auto">
            <a:xfrm>
              <a:off x="2111375"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4" name="Freeform 221"/>
            <p:cNvSpPr>
              <a:spLocks noEditPoints="1"/>
            </p:cNvSpPr>
            <p:nvPr/>
          </p:nvSpPr>
          <p:spPr bwMode="auto">
            <a:xfrm>
              <a:off x="2105025" y="15367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5" name="Freeform 222"/>
            <p:cNvSpPr>
              <a:spLocks/>
            </p:cNvSpPr>
            <p:nvPr/>
          </p:nvSpPr>
          <p:spPr bwMode="auto">
            <a:xfrm>
              <a:off x="1962150" y="133985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6" name="Freeform 223"/>
            <p:cNvSpPr>
              <a:spLocks noEditPoints="1"/>
            </p:cNvSpPr>
            <p:nvPr/>
          </p:nvSpPr>
          <p:spPr bwMode="auto">
            <a:xfrm>
              <a:off x="1954213" y="1331913"/>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7" name="Freeform 224"/>
            <p:cNvSpPr>
              <a:spLocks/>
            </p:cNvSpPr>
            <p:nvPr/>
          </p:nvSpPr>
          <p:spPr bwMode="auto">
            <a:xfrm>
              <a:off x="1992313" y="1274763"/>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8" name="Freeform 225"/>
            <p:cNvSpPr>
              <a:spLocks noEditPoints="1"/>
            </p:cNvSpPr>
            <p:nvPr/>
          </p:nvSpPr>
          <p:spPr bwMode="auto">
            <a:xfrm>
              <a:off x="1984375" y="126682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49" name="Freeform 226"/>
            <p:cNvSpPr>
              <a:spLocks/>
            </p:cNvSpPr>
            <p:nvPr/>
          </p:nvSpPr>
          <p:spPr bwMode="auto">
            <a:xfrm>
              <a:off x="2036763"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0" name="Freeform 227"/>
            <p:cNvSpPr>
              <a:spLocks noEditPoints="1"/>
            </p:cNvSpPr>
            <p:nvPr/>
          </p:nvSpPr>
          <p:spPr bwMode="auto">
            <a:xfrm>
              <a:off x="2028825" y="1544638"/>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1" name="Freeform 228"/>
            <p:cNvSpPr>
              <a:spLocks/>
            </p:cNvSpPr>
            <p:nvPr/>
          </p:nvSpPr>
          <p:spPr bwMode="auto">
            <a:xfrm>
              <a:off x="1992313" y="11684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2" name="Freeform 229"/>
            <p:cNvSpPr>
              <a:spLocks noEditPoints="1"/>
            </p:cNvSpPr>
            <p:nvPr/>
          </p:nvSpPr>
          <p:spPr bwMode="auto">
            <a:xfrm>
              <a:off x="1984375" y="116046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3" name="Freeform 230"/>
            <p:cNvSpPr>
              <a:spLocks/>
            </p:cNvSpPr>
            <p:nvPr/>
          </p:nvSpPr>
          <p:spPr bwMode="auto">
            <a:xfrm>
              <a:off x="2062163" y="13668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4" name="Freeform 231"/>
            <p:cNvSpPr>
              <a:spLocks noEditPoints="1"/>
            </p:cNvSpPr>
            <p:nvPr/>
          </p:nvSpPr>
          <p:spPr bwMode="auto">
            <a:xfrm>
              <a:off x="2054225" y="1358901"/>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5" name="Freeform 232"/>
            <p:cNvSpPr>
              <a:spLocks/>
            </p:cNvSpPr>
            <p:nvPr/>
          </p:nvSpPr>
          <p:spPr bwMode="auto">
            <a:xfrm>
              <a:off x="2020888" y="11366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6" name="Freeform 233"/>
            <p:cNvSpPr>
              <a:spLocks noEditPoints="1"/>
            </p:cNvSpPr>
            <p:nvPr/>
          </p:nvSpPr>
          <p:spPr bwMode="auto">
            <a:xfrm>
              <a:off x="2014538" y="11287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7" name="Freeform 234"/>
            <p:cNvSpPr>
              <a:spLocks/>
            </p:cNvSpPr>
            <p:nvPr/>
          </p:nvSpPr>
          <p:spPr bwMode="auto">
            <a:xfrm>
              <a:off x="1816100" y="12287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8" name="Freeform 235"/>
            <p:cNvSpPr>
              <a:spLocks noEditPoints="1"/>
            </p:cNvSpPr>
            <p:nvPr/>
          </p:nvSpPr>
          <p:spPr bwMode="auto">
            <a:xfrm>
              <a:off x="1808163" y="12207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59" name="Freeform 236"/>
            <p:cNvSpPr>
              <a:spLocks/>
            </p:cNvSpPr>
            <p:nvPr/>
          </p:nvSpPr>
          <p:spPr bwMode="auto">
            <a:xfrm>
              <a:off x="1838325" y="1250951"/>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0" name="Freeform 237"/>
            <p:cNvSpPr>
              <a:spLocks noEditPoints="1"/>
            </p:cNvSpPr>
            <p:nvPr/>
          </p:nvSpPr>
          <p:spPr bwMode="auto">
            <a:xfrm>
              <a:off x="1830388" y="124460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1" name="Freeform 238"/>
            <p:cNvSpPr>
              <a:spLocks/>
            </p:cNvSpPr>
            <p:nvPr/>
          </p:nvSpPr>
          <p:spPr bwMode="auto">
            <a:xfrm>
              <a:off x="1990725" y="14287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2" name="Freeform 239"/>
            <p:cNvSpPr>
              <a:spLocks noEditPoints="1"/>
            </p:cNvSpPr>
            <p:nvPr/>
          </p:nvSpPr>
          <p:spPr bwMode="auto">
            <a:xfrm>
              <a:off x="1982788" y="142081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3" name="Freeform 240"/>
            <p:cNvSpPr>
              <a:spLocks/>
            </p:cNvSpPr>
            <p:nvPr/>
          </p:nvSpPr>
          <p:spPr bwMode="auto">
            <a:xfrm>
              <a:off x="20320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4" name="Freeform 241"/>
            <p:cNvSpPr>
              <a:spLocks noEditPoints="1"/>
            </p:cNvSpPr>
            <p:nvPr/>
          </p:nvSpPr>
          <p:spPr bwMode="auto">
            <a:xfrm>
              <a:off x="2025650"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5" name="Freeform 242"/>
            <p:cNvSpPr>
              <a:spLocks/>
            </p:cNvSpPr>
            <p:nvPr/>
          </p:nvSpPr>
          <p:spPr bwMode="auto">
            <a:xfrm>
              <a:off x="2100263" y="14224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6" name="Freeform 243"/>
            <p:cNvSpPr>
              <a:spLocks noEditPoints="1"/>
            </p:cNvSpPr>
            <p:nvPr/>
          </p:nvSpPr>
          <p:spPr bwMode="auto">
            <a:xfrm>
              <a:off x="2092325" y="14160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7" name="Freeform 244"/>
            <p:cNvSpPr>
              <a:spLocks/>
            </p:cNvSpPr>
            <p:nvPr/>
          </p:nvSpPr>
          <p:spPr bwMode="auto">
            <a:xfrm>
              <a:off x="2097088"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8" name="Freeform 245"/>
            <p:cNvSpPr>
              <a:spLocks noEditPoints="1"/>
            </p:cNvSpPr>
            <p:nvPr/>
          </p:nvSpPr>
          <p:spPr bwMode="auto">
            <a:xfrm>
              <a:off x="2089150" y="1592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2" y="210"/>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69" name="Freeform 246"/>
            <p:cNvSpPr>
              <a:spLocks/>
            </p:cNvSpPr>
            <p:nvPr/>
          </p:nvSpPr>
          <p:spPr bwMode="auto">
            <a:xfrm>
              <a:off x="2122488" y="152082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0" name="Freeform 247"/>
            <p:cNvSpPr>
              <a:spLocks noEditPoints="1"/>
            </p:cNvSpPr>
            <p:nvPr/>
          </p:nvSpPr>
          <p:spPr bwMode="auto">
            <a:xfrm>
              <a:off x="2114550" y="1512888"/>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1" name="Freeform 248"/>
            <p:cNvSpPr>
              <a:spLocks/>
            </p:cNvSpPr>
            <p:nvPr/>
          </p:nvSpPr>
          <p:spPr bwMode="auto">
            <a:xfrm>
              <a:off x="2322513" y="18446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2" name="Freeform 249"/>
            <p:cNvSpPr>
              <a:spLocks noEditPoints="1"/>
            </p:cNvSpPr>
            <p:nvPr/>
          </p:nvSpPr>
          <p:spPr bwMode="auto">
            <a:xfrm>
              <a:off x="2314575" y="18367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3" name="Freeform 250"/>
            <p:cNvSpPr>
              <a:spLocks/>
            </p:cNvSpPr>
            <p:nvPr/>
          </p:nvSpPr>
          <p:spPr bwMode="auto">
            <a:xfrm>
              <a:off x="2376488" y="19145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4" name="Freeform 251"/>
            <p:cNvSpPr>
              <a:spLocks noEditPoints="1"/>
            </p:cNvSpPr>
            <p:nvPr/>
          </p:nvSpPr>
          <p:spPr bwMode="auto">
            <a:xfrm>
              <a:off x="2366963" y="19065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5" name="Freeform 252"/>
            <p:cNvSpPr>
              <a:spLocks/>
            </p:cNvSpPr>
            <p:nvPr/>
          </p:nvSpPr>
          <p:spPr bwMode="auto">
            <a:xfrm>
              <a:off x="2128838" y="18732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6" name="Freeform 253"/>
            <p:cNvSpPr>
              <a:spLocks noEditPoints="1"/>
            </p:cNvSpPr>
            <p:nvPr/>
          </p:nvSpPr>
          <p:spPr bwMode="auto">
            <a:xfrm>
              <a:off x="2120900" y="18653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7" name="Freeform 254"/>
            <p:cNvSpPr>
              <a:spLocks/>
            </p:cNvSpPr>
            <p:nvPr/>
          </p:nvSpPr>
          <p:spPr bwMode="auto">
            <a:xfrm>
              <a:off x="1954213" y="17065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8" name="Freeform 255"/>
            <p:cNvSpPr>
              <a:spLocks noEditPoints="1"/>
            </p:cNvSpPr>
            <p:nvPr/>
          </p:nvSpPr>
          <p:spPr bwMode="auto">
            <a:xfrm>
              <a:off x="1946275" y="1698626"/>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79" name="Freeform 256"/>
            <p:cNvSpPr>
              <a:spLocks/>
            </p:cNvSpPr>
            <p:nvPr/>
          </p:nvSpPr>
          <p:spPr bwMode="auto">
            <a:xfrm>
              <a:off x="1906588"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0" name="Freeform 257"/>
            <p:cNvSpPr>
              <a:spLocks noEditPoints="1"/>
            </p:cNvSpPr>
            <p:nvPr/>
          </p:nvSpPr>
          <p:spPr bwMode="auto">
            <a:xfrm>
              <a:off x="1898650" y="16891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1" name="Freeform 258"/>
            <p:cNvSpPr>
              <a:spLocks/>
            </p:cNvSpPr>
            <p:nvPr/>
          </p:nvSpPr>
          <p:spPr bwMode="auto">
            <a:xfrm>
              <a:off x="1916113"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2" name="Freeform 259"/>
            <p:cNvSpPr>
              <a:spLocks noEditPoints="1"/>
            </p:cNvSpPr>
            <p:nvPr/>
          </p:nvSpPr>
          <p:spPr bwMode="auto">
            <a:xfrm>
              <a:off x="1908175" y="1684338"/>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3" name="Freeform 260"/>
            <p:cNvSpPr>
              <a:spLocks/>
            </p:cNvSpPr>
            <p:nvPr/>
          </p:nvSpPr>
          <p:spPr bwMode="auto">
            <a:xfrm>
              <a:off x="1949450"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4" name="Freeform 261"/>
            <p:cNvSpPr>
              <a:spLocks noEditPoints="1"/>
            </p:cNvSpPr>
            <p:nvPr/>
          </p:nvSpPr>
          <p:spPr bwMode="auto">
            <a:xfrm>
              <a:off x="1941513" y="16795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5" name="Freeform 262"/>
            <p:cNvSpPr>
              <a:spLocks/>
            </p:cNvSpPr>
            <p:nvPr/>
          </p:nvSpPr>
          <p:spPr bwMode="auto">
            <a:xfrm>
              <a:off x="1878013" y="16732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6" name="Freeform 263"/>
            <p:cNvSpPr>
              <a:spLocks noEditPoints="1"/>
            </p:cNvSpPr>
            <p:nvPr/>
          </p:nvSpPr>
          <p:spPr bwMode="auto">
            <a:xfrm>
              <a:off x="1870075" y="166528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7" name="Freeform 264"/>
            <p:cNvSpPr>
              <a:spLocks/>
            </p:cNvSpPr>
            <p:nvPr/>
          </p:nvSpPr>
          <p:spPr bwMode="auto">
            <a:xfrm>
              <a:off x="1884363" y="16970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8" name="Freeform 265"/>
            <p:cNvSpPr>
              <a:spLocks noEditPoints="1"/>
            </p:cNvSpPr>
            <p:nvPr/>
          </p:nvSpPr>
          <p:spPr bwMode="auto">
            <a:xfrm>
              <a:off x="1876425" y="1689101"/>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89" name="Freeform 266"/>
            <p:cNvSpPr>
              <a:spLocks/>
            </p:cNvSpPr>
            <p:nvPr/>
          </p:nvSpPr>
          <p:spPr bwMode="auto">
            <a:xfrm>
              <a:off x="1916113" y="16779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0" name="Freeform 267"/>
            <p:cNvSpPr>
              <a:spLocks noEditPoints="1"/>
            </p:cNvSpPr>
            <p:nvPr/>
          </p:nvSpPr>
          <p:spPr bwMode="auto">
            <a:xfrm>
              <a:off x="1908175" y="1670051"/>
              <a:ext cx="187325" cy="182563"/>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1" name="Freeform 268"/>
            <p:cNvSpPr>
              <a:spLocks/>
            </p:cNvSpPr>
            <p:nvPr/>
          </p:nvSpPr>
          <p:spPr bwMode="auto">
            <a:xfrm>
              <a:off x="1978025" y="1400176"/>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2" name="Freeform 269"/>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3" name="Freeform 270"/>
            <p:cNvSpPr>
              <a:spLocks/>
            </p:cNvSpPr>
            <p:nvPr/>
          </p:nvSpPr>
          <p:spPr bwMode="auto">
            <a:xfrm>
              <a:off x="2032000"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4" name="Freeform 271"/>
            <p:cNvSpPr>
              <a:spLocks noEditPoints="1"/>
            </p:cNvSpPr>
            <p:nvPr/>
          </p:nvSpPr>
          <p:spPr bwMode="auto">
            <a:xfrm>
              <a:off x="2025650"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5" name="Freeform 272"/>
            <p:cNvSpPr>
              <a:spLocks/>
            </p:cNvSpPr>
            <p:nvPr/>
          </p:nvSpPr>
          <p:spPr bwMode="auto">
            <a:xfrm>
              <a:off x="1998663" y="148272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6" name="Freeform 273"/>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7" name="Freeform 274"/>
            <p:cNvSpPr>
              <a:spLocks/>
            </p:cNvSpPr>
            <p:nvPr/>
          </p:nvSpPr>
          <p:spPr bwMode="auto">
            <a:xfrm>
              <a:off x="1824038" y="16033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8" name="Freeform 275"/>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199" name="Freeform 276"/>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0" name="Freeform 277"/>
            <p:cNvSpPr>
              <a:spLocks noEditPoints="1"/>
            </p:cNvSpPr>
            <p:nvPr/>
          </p:nvSpPr>
          <p:spPr bwMode="auto">
            <a:xfrm>
              <a:off x="1795463" y="15589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1" name="Freeform 278"/>
            <p:cNvSpPr>
              <a:spLocks/>
            </p:cNvSpPr>
            <p:nvPr/>
          </p:nvSpPr>
          <p:spPr bwMode="auto">
            <a:xfrm>
              <a:off x="1930400" y="14414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2" name="Freeform 279"/>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3" name="Freeform 280"/>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4" name="Freeform 281"/>
            <p:cNvSpPr>
              <a:spLocks noEditPoints="1"/>
            </p:cNvSpPr>
            <p:nvPr/>
          </p:nvSpPr>
          <p:spPr bwMode="auto">
            <a:xfrm>
              <a:off x="1743075" y="15081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5" name="Freeform 282"/>
            <p:cNvSpPr>
              <a:spLocks/>
            </p:cNvSpPr>
            <p:nvPr/>
          </p:nvSpPr>
          <p:spPr bwMode="auto">
            <a:xfrm>
              <a:off x="1793875" y="15113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6" name="Freeform 283"/>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7" name="Freeform 284"/>
            <p:cNvSpPr>
              <a:spLocks/>
            </p:cNvSpPr>
            <p:nvPr/>
          </p:nvSpPr>
          <p:spPr bwMode="auto">
            <a:xfrm>
              <a:off x="1800225" y="140970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8" name="Freeform 285"/>
            <p:cNvSpPr>
              <a:spLocks noEditPoints="1"/>
            </p:cNvSpPr>
            <p:nvPr/>
          </p:nvSpPr>
          <p:spPr bwMode="auto">
            <a:xfrm>
              <a:off x="1792288" y="14017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09" name="Freeform 286"/>
            <p:cNvSpPr>
              <a:spLocks/>
            </p:cNvSpPr>
            <p:nvPr/>
          </p:nvSpPr>
          <p:spPr bwMode="auto">
            <a:xfrm>
              <a:off x="2249488" y="21002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0" name="Freeform 287"/>
            <p:cNvSpPr>
              <a:spLocks noEditPoints="1"/>
            </p:cNvSpPr>
            <p:nvPr/>
          </p:nvSpPr>
          <p:spPr bwMode="auto">
            <a:xfrm>
              <a:off x="2241550" y="209232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1" name="Freeform 288"/>
            <p:cNvSpPr>
              <a:spLocks/>
            </p:cNvSpPr>
            <p:nvPr/>
          </p:nvSpPr>
          <p:spPr bwMode="auto">
            <a:xfrm>
              <a:off x="181927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2" name="Freeform 289"/>
            <p:cNvSpPr>
              <a:spLocks noEditPoints="1"/>
            </p:cNvSpPr>
            <p:nvPr/>
          </p:nvSpPr>
          <p:spPr bwMode="auto">
            <a:xfrm>
              <a:off x="181133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3" name="Freeform 290"/>
            <p:cNvSpPr>
              <a:spLocks/>
            </p:cNvSpPr>
            <p:nvPr/>
          </p:nvSpPr>
          <p:spPr bwMode="auto">
            <a:xfrm>
              <a:off x="1776413" y="159385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4" name="Freeform 291"/>
            <p:cNvSpPr>
              <a:spLocks noEditPoints="1"/>
            </p:cNvSpPr>
            <p:nvPr/>
          </p:nvSpPr>
          <p:spPr bwMode="auto">
            <a:xfrm>
              <a:off x="1768475" y="158750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5" name="Freeform 292"/>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6" name="Freeform 293"/>
            <p:cNvSpPr>
              <a:spLocks noEditPoints="1"/>
            </p:cNvSpPr>
            <p:nvPr/>
          </p:nvSpPr>
          <p:spPr bwMode="auto">
            <a:xfrm>
              <a:off x="1711325" y="1447801"/>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7" name="Freeform 294"/>
            <p:cNvSpPr>
              <a:spLocks/>
            </p:cNvSpPr>
            <p:nvPr/>
          </p:nvSpPr>
          <p:spPr bwMode="auto">
            <a:xfrm>
              <a:off x="1751013" y="14287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8" name="Freeform 295"/>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19" name="Freeform 296"/>
            <p:cNvSpPr>
              <a:spLocks/>
            </p:cNvSpPr>
            <p:nvPr/>
          </p:nvSpPr>
          <p:spPr bwMode="auto">
            <a:xfrm>
              <a:off x="1822450" y="178435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0" name="Freeform 297"/>
            <p:cNvSpPr>
              <a:spLocks noEditPoints="1"/>
            </p:cNvSpPr>
            <p:nvPr/>
          </p:nvSpPr>
          <p:spPr bwMode="auto">
            <a:xfrm>
              <a:off x="1814513" y="177641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1" name="Freeform 298"/>
            <p:cNvSpPr>
              <a:spLocks/>
            </p:cNvSpPr>
            <p:nvPr/>
          </p:nvSpPr>
          <p:spPr bwMode="auto">
            <a:xfrm>
              <a:off x="1843088" y="11541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2" name="Freeform 299"/>
            <p:cNvSpPr>
              <a:spLocks noEditPoints="1"/>
            </p:cNvSpPr>
            <p:nvPr/>
          </p:nvSpPr>
          <p:spPr bwMode="auto">
            <a:xfrm>
              <a:off x="1835150" y="1146176"/>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3" name="Freeform 300"/>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4" name="Freeform 301"/>
            <p:cNvSpPr>
              <a:spLocks noEditPoints="1"/>
            </p:cNvSpPr>
            <p:nvPr/>
          </p:nvSpPr>
          <p:spPr bwMode="auto">
            <a:xfrm>
              <a:off x="1797050" y="1489076"/>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5" name="Freeform 302"/>
            <p:cNvSpPr>
              <a:spLocks/>
            </p:cNvSpPr>
            <p:nvPr/>
          </p:nvSpPr>
          <p:spPr bwMode="auto">
            <a:xfrm>
              <a:off x="1838325" y="147002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6" name="Freeform 303"/>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7" name="Freeform 304"/>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8" name="Freeform 305"/>
            <p:cNvSpPr>
              <a:spLocks noEditPoints="1"/>
            </p:cNvSpPr>
            <p:nvPr/>
          </p:nvSpPr>
          <p:spPr bwMode="auto">
            <a:xfrm>
              <a:off x="1854200" y="153670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29" name="Freeform 306"/>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0" name="Freeform 307"/>
            <p:cNvSpPr>
              <a:spLocks noEditPoints="1"/>
            </p:cNvSpPr>
            <p:nvPr/>
          </p:nvSpPr>
          <p:spPr bwMode="auto">
            <a:xfrm>
              <a:off x="1911350" y="1517651"/>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1" name="Freeform 308"/>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2" name="Freeform 309"/>
            <p:cNvSpPr>
              <a:spLocks noEditPoints="1"/>
            </p:cNvSpPr>
            <p:nvPr/>
          </p:nvSpPr>
          <p:spPr bwMode="auto">
            <a:xfrm>
              <a:off x="1774825" y="157797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3" name="Freeform 310"/>
            <p:cNvSpPr>
              <a:spLocks/>
            </p:cNvSpPr>
            <p:nvPr/>
          </p:nvSpPr>
          <p:spPr bwMode="auto">
            <a:xfrm>
              <a:off x="1882775" y="16510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4" name="Freeform 311"/>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5" name="Freeform 312"/>
            <p:cNvSpPr>
              <a:spLocks/>
            </p:cNvSpPr>
            <p:nvPr/>
          </p:nvSpPr>
          <p:spPr bwMode="auto">
            <a:xfrm>
              <a:off x="1860550" y="16541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6" name="Freeform 313"/>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7" name="Freeform 314"/>
            <p:cNvSpPr>
              <a:spLocks/>
            </p:cNvSpPr>
            <p:nvPr/>
          </p:nvSpPr>
          <p:spPr bwMode="auto">
            <a:xfrm>
              <a:off x="1830388" y="16922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8" name="Freeform 315"/>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39" name="Freeform 316"/>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0" name="Freeform 317"/>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1" name="Freeform 318"/>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2" name="Freeform 319"/>
            <p:cNvSpPr>
              <a:spLocks noEditPoints="1"/>
            </p:cNvSpPr>
            <p:nvPr/>
          </p:nvSpPr>
          <p:spPr bwMode="auto">
            <a:xfrm>
              <a:off x="1760538" y="15779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3" name="Freeform 320"/>
            <p:cNvSpPr>
              <a:spLocks/>
            </p:cNvSpPr>
            <p:nvPr/>
          </p:nvSpPr>
          <p:spPr bwMode="auto">
            <a:xfrm>
              <a:off x="1876425" y="15525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4" name="Freeform 321"/>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5" name="Freeform 322"/>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6" name="Freeform 323"/>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7" name="Freeform 324"/>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8" name="Freeform 325"/>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49" name="Freeform 326"/>
            <p:cNvSpPr>
              <a:spLocks/>
            </p:cNvSpPr>
            <p:nvPr/>
          </p:nvSpPr>
          <p:spPr bwMode="auto">
            <a:xfrm>
              <a:off x="1881188" y="152082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0" name="Freeform 327"/>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1" name="Freeform 328"/>
            <p:cNvSpPr>
              <a:spLocks/>
            </p:cNvSpPr>
            <p:nvPr/>
          </p:nvSpPr>
          <p:spPr bwMode="auto">
            <a:xfrm>
              <a:off x="1838325" y="15303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2" name="Freeform 329"/>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3" name="Freeform 330"/>
            <p:cNvSpPr>
              <a:spLocks/>
            </p:cNvSpPr>
            <p:nvPr/>
          </p:nvSpPr>
          <p:spPr bwMode="auto">
            <a:xfrm>
              <a:off x="1879600" y="151130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4" name="Freeform 331"/>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5" name="Freeform 332"/>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6" name="Freeform 333"/>
            <p:cNvSpPr>
              <a:spLocks noEditPoints="1"/>
            </p:cNvSpPr>
            <p:nvPr/>
          </p:nvSpPr>
          <p:spPr bwMode="auto">
            <a:xfrm>
              <a:off x="1681163" y="1406526"/>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7" name="Freeform 334"/>
            <p:cNvSpPr>
              <a:spLocks/>
            </p:cNvSpPr>
            <p:nvPr/>
          </p:nvSpPr>
          <p:spPr bwMode="auto">
            <a:xfrm>
              <a:off x="1766888" y="143192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8" name="Freeform 335"/>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59" name="Freeform 336"/>
            <p:cNvSpPr>
              <a:spLocks/>
            </p:cNvSpPr>
            <p:nvPr/>
          </p:nvSpPr>
          <p:spPr bwMode="auto">
            <a:xfrm>
              <a:off x="1790700" y="1320801"/>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0" name="Freeform 337"/>
            <p:cNvSpPr>
              <a:spLocks noEditPoints="1"/>
            </p:cNvSpPr>
            <p:nvPr/>
          </p:nvSpPr>
          <p:spPr bwMode="auto">
            <a:xfrm>
              <a:off x="1782763" y="1314451"/>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1" name="Freeform 338"/>
            <p:cNvSpPr>
              <a:spLocks/>
            </p:cNvSpPr>
            <p:nvPr/>
          </p:nvSpPr>
          <p:spPr bwMode="auto">
            <a:xfrm>
              <a:off x="1982788" y="1450976"/>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2" name="Freeform 339"/>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3" name="Freeform 340"/>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4" name="Freeform 341"/>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5" name="Freeform 342"/>
            <p:cNvSpPr>
              <a:spLocks/>
            </p:cNvSpPr>
            <p:nvPr/>
          </p:nvSpPr>
          <p:spPr bwMode="auto">
            <a:xfrm>
              <a:off x="1962150" y="1470026"/>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6" name="Freeform 343"/>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7" name="Freeform 344"/>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8" name="Freeform 345"/>
            <p:cNvSpPr>
              <a:spLocks noEditPoints="1"/>
            </p:cNvSpPr>
            <p:nvPr/>
          </p:nvSpPr>
          <p:spPr bwMode="auto">
            <a:xfrm>
              <a:off x="1944688" y="16287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69" name="Freeform 346"/>
            <p:cNvSpPr>
              <a:spLocks/>
            </p:cNvSpPr>
            <p:nvPr/>
          </p:nvSpPr>
          <p:spPr bwMode="auto">
            <a:xfrm>
              <a:off x="1984375" y="150177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0" name="Freeform 347"/>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1" name="Freeform 348"/>
            <p:cNvSpPr>
              <a:spLocks/>
            </p:cNvSpPr>
            <p:nvPr/>
          </p:nvSpPr>
          <p:spPr bwMode="auto">
            <a:xfrm>
              <a:off x="1963738" y="147955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2" name="Freeform 349"/>
            <p:cNvSpPr>
              <a:spLocks noEditPoints="1"/>
            </p:cNvSpPr>
            <p:nvPr/>
          </p:nvSpPr>
          <p:spPr bwMode="auto">
            <a:xfrm>
              <a:off x="1955800" y="14716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3" name="Freeform 350"/>
            <p:cNvSpPr>
              <a:spLocks/>
            </p:cNvSpPr>
            <p:nvPr/>
          </p:nvSpPr>
          <p:spPr bwMode="auto">
            <a:xfrm>
              <a:off x="1911350" y="1381126"/>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4" name="Freeform 351"/>
            <p:cNvSpPr>
              <a:spLocks noEditPoints="1"/>
            </p:cNvSpPr>
            <p:nvPr/>
          </p:nvSpPr>
          <p:spPr bwMode="auto">
            <a:xfrm>
              <a:off x="1903413" y="137318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5" name="Freeform 352"/>
            <p:cNvSpPr>
              <a:spLocks/>
            </p:cNvSpPr>
            <p:nvPr/>
          </p:nvSpPr>
          <p:spPr bwMode="auto">
            <a:xfrm>
              <a:off x="1928813" y="14605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6" name="Freeform 353"/>
            <p:cNvSpPr>
              <a:spLocks noEditPoints="1"/>
            </p:cNvSpPr>
            <p:nvPr/>
          </p:nvSpPr>
          <p:spPr bwMode="auto">
            <a:xfrm>
              <a:off x="1920875" y="1452563"/>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7" name="Freeform 354"/>
            <p:cNvSpPr>
              <a:spLocks/>
            </p:cNvSpPr>
            <p:nvPr/>
          </p:nvSpPr>
          <p:spPr bwMode="auto">
            <a:xfrm>
              <a:off x="2084388" y="1511301"/>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8" name="Freeform 355"/>
            <p:cNvSpPr>
              <a:spLocks noEditPoints="1"/>
            </p:cNvSpPr>
            <p:nvPr/>
          </p:nvSpPr>
          <p:spPr bwMode="auto">
            <a:xfrm>
              <a:off x="2074863" y="1503363"/>
              <a:ext cx="187325"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79" name="Freeform 358"/>
            <p:cNvSpPr>
              <a:spLocks/>
            </p:cNvSpPr>
            <p:nvPr/>
          </p:nvSpPr>
          <p:spPr bwMode="auto">
            <a:xfrm>
              <a:off x="1497013" y="863601"/>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0" name="Freeform 359"/>
            <p:cNvSpPr>
              <a:spLocks noEditPoints="1"/>
            </p:cNvSpPr>
            <p:nvPr/>
          </p:nvSpPr>
          <p:spPr bwMode="auto">
            <a:xfrm>
              <a:off x="1489075" y="8556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1" name="Freeform 360"/>
            <p:cNvSpPr>
              <a:spLocks/>
            </p:cNvSpPr>
            <p:nvPr/>
          </p:nvSpPr>
          <p:spPr bwMode="auto">
            <a:xfrm>
              <a:off x="2171700" y="1552576"/>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2" name="Freeform 361"/>
            <p:cNvSpPr>
              <a:spLocks noEditPoints="1"/>
            </p:cNvSpPr>
            <p:nvPr/>
          </p:nvSpPr>
          <p:spPr bwMode="auto">
            <a:xfrm>
              <a:off x="2162175" y="15446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3" name="Freeform 362"/>
            <p:cNvSpPr>
              <a:spLocks/>
            </p:cNvSpPr>
            <p:nvPr/>
          </p:nvSpPr>
          <p:spPr bwMode="auto">
            <a:xfrm>
              <a:off x="1946275" y="15065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4" name="Freeform 363"/>
            <p:cNvSpPr>
              <a:spLocks noEditPoints="1"/>
            </p:cNvSpPr>
            <p:nvPr/>
          </p:nvSpPr>
          <p:spPr bwMode="auto">
            <a:xfrm>
              <a:off x="1938338" y="1498601"/>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5" name="Freeform 364"/>
            <p:cNvSpPr>
              <a:spLocks/>
            </p:cNvSpPr>
            <p:nvPr/>
          </p:nvSpPr>
          <p:spPr bwMode="auto">
            <a:xfrm>
              <a:off x="1982788" y="1631951"/>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6" name="Freeform 365"/>
            <p:cNvSpPr>
              <a:spLocks noEditPoints="1"/>
            </p:cNvSpPr>
            <p:nvPr/>
          </p:nvSpPr>
          <p:spPr bwMode="auto">
            <a:xfrm>
              <a:off x="1974850" y="162401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7" name="Freeform 366"/>
            <p:cNvSpPr>
              <a:spLocks/>
            </p:cNvSpPr>
            <p:nvPr/>
          </p:nvSpPr>
          <p:spPr bwMode="auto">
            <a:xfrm>
              <a:off x="2017713" y="15351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8" name="Freeform 367"/>
            <p:cNvSpPr>
              <a:spLocks noEditPoints="1"/>
            </p:cNvSpPr>
            <p:nvPr/>
          </p:nvSpPr>
          <p:spPr bwMode="auto">
            <a:xfrm>
              <a:off x="2011363" y="1527176"/>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89" name="Freeform 368"/>
            <p:cNvSpPr>
              <a:spLocks/>
            </p:cNvSpPr>
            <p:nvPr/>
          </p:nvSpPr>
          <p:spPr bwMode="auto">
            <a:xfrm>
              <a:off x="2049463" y="1654176"/>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0" name="Freeform 369"/>
            <p:cNvSpPr>
              <a:spLocks noEditPoints="1"/>
            </p:cNvSpPr>
            <p:nvPr/>
          </p:nvSpPr>
          <p:spPr bwMode="auto">
            <a:xfrm>
              <a:off x="2041525" y="1646238"/>
              <a:ext cx="185738"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1" name="Freeform 370"/>
            <p:cNvSpPr>
              <a:spLocks/>
            </p:cNvSpPr>
            <p:nvPr/>
          </p:nvSpPr>
          <p:spPr bwMode="auto">
            <a:xfrm>
              <a:off x="1760538" y="1298576"/>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2" name="Freeform 371"/>
            <p:cNvSpPr>
              <a:spLocks noEditPoints="1"/>
            </p:cNvSpPr>
            <p:nvPr/>
          </p:nvSpPr>
          <p:spPr bwMode="auto">
            <a:xfrm>
              <a:off x="1752600" y="12906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3" name="Freeform 372"/>
            <p:cNvSpPr>
              <a:spLocks/>
            </p:cNvSpPr>
            <p:nvPr/>
          </p:nvSpPr>
          <p:spPr bwMode="auto">
            <a:xfrm>
              <a:off x="1905000" y="12112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4" name="Freeform 373"/>
            <p:cNvSpPr>
              <a:spLocks noEditPoints="1"/>
            </p:cNvSpPr>
            <p:nvPr/>
          </p:nvSpPr>
          <p:spPr bwMode="auto">
            <a:xfrm>
              <a:off x="1897063" y="12033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5" name="Freeform 374"/>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6" name="Freeform 375"/>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7" name="Freeform 376"/>
            <p:cNvSpPr>
              <a:spLocks/>
            </p:cNvSpPr>
            <p:nvPr/>
          </p:nvSpPr>
          <p:spPr bwMode="auto">
            <a:xfrm>
              <a:off x="19288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8" name="Freeform 377"/>
            <p:cNvSpPr>
              <a:spLocks noEditPoints="1"/>
            </p:cNvSpPr>
            <p:nvPr/>
          </p:nvSpPr>
          <p:spPr bwMode="auto">
            <a:xfrm>
              <a:off x="1920875" y="1179513"/>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299" name="Freeform 378"/>
            <p:cNvSpPr>
              <a:spLocks/>
            </p:cNvSpPr>
            <p:nvPr/>
          </p:nvSpPr>
          <p:spPr bwMode="auto">
            <a:xfrm>
              <a:off x="1868488" y="11699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0" name="Freeform 379"/>
            <p:cNvSpPr>
              <a:spLocks noEditPoints="1"/>
            </p:cNvSpPr>
            <p:nvPr/>
          </p:nvSpPr>
          <p:spPr bwMode="auto">
            <a:xfrm>
              <a:off x="1860550" y="11620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1" name="Freeform 380"/>
            <p:cNvSpPr>
              <a:spLocks/>
            </p:cNvSpPr>
            <p:nvPr/>
          </p:nvSpPr>
          <p:spPr bwMode="auto">
            <a:xfrm>
              <a:off x="1892300"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2" name="Freeform 381"/>
            <p:cNvSpPr>
              <a:spLocks noEditPoints="1"/>
            </p:cNvSpPr>
            <p:nvPr/>
          </p:nvSpPr>
          <p:spPr bwMode="auto">
            <a:xfrm>
              <a:off x="1884363" y="1179513"/>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3" name="Freeform 382"/>
            <p:cNvSpPr>
              <a:spLocks/>
            </p:cNvSpPr>
            <p:nvPr/>
          </p:nvSpPr>
          <p:spPr bwMode="auto">
            <a:xfrm>
              <a:off x="1952625"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4" name="Freeform 383"/>
            <p:cNvSpPr>
              <a:spLocks noEditPoints="1"/>
            </p:cNvSpPr>
            <p:nvPr/>
          </p:nvSpPr>
          <p:spPr bwMode="auto">
            <a:xfrm>
              <a:off x="1944688" y="1184276"/>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5" name="Freeform 384"/>
            <p:cNvSpPr>
              <a:spLocks/>
            </p:cNvSpPr>
            <p:nvPr/>
          </p:nvSpPr>
          <p:spPr bwMode="auto">
            <a:xfrm>
              <a:off x="1844675"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6" name="Freeform 385"/>
            <p:cNvSpPr>
              <a:spLocks noEditPoints="1"/>
            </p:cNvSpPr>
            <p:nvPr/>
          </p:nvSpPr>
          <p:spPr bwMode="auto">
            <a:xfrm>
              <a:off x="1836738" y="1206501"/>
              <a:ext cx="185738"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7" name="Freeform 386"/>
            <p:cNvSpPr>
              <a:spLocks/>
            </p:cNvSpPr>
            <p:nvPr/>
          </p:nvSpPr>
          <p:spPr bwMode="auto">
            <a:xfrm>
              <a:off x="1855788" y="12334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8" name="Freeform 387"/>
            <p:cNvSpPr>
              <a:spLocks noEditPoints="1"/>
            </p:cNvSpPr>
            <p:nvPr/>
          </p:nvSpPr>
          <p:spPr bwMode="auto">
            <a:xfrm>
              <a:off x="1847850" y="1225551"/>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09" name="Freeform 388"/>
            <p:cNvSpPr>
              <a:spLocks/>
            </p:cNvSpPr>
            <p:nvPr/>
          </p:nvSpPr>
          <p:spPr bwMode="auto">
            <a:xfrm>
              <a:off x="1868488" y="1160463"/>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0" name="Freeform 389"/>
            <p:cNvSpPr>
              <a:spLocks noEditPoints="1"/>
            </p:cNvSpPr>
            <p:nvPr/>
          </p:nvSpPr>
          <p:spPr bwMode="auto">
            <a:xfrm>
              <a:off x="1860550" y="1152526"/>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1" name="Freeform 390"/>
            <p:cNvSpPr>
              <a:spLocks/>
            </p:cNvSpPr>
            <p:nvPr/>
          </p:nvSpPr>
          <p:spPr bwMode="auto">
            <a:xfrm>
              <a:off x="1844675" y="116998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2" name="Freeform 391"/>
            <p:cNvSpPr>
              <a:spLocks noEditPoints="1"/>
            </p:cNvSpPr>
            <p:nvPr/>
          </p:nvSpPr>
          <p:spPr bwMode="auto">
            <a:xfrm>
              <a:off x="1836738" y="1162051"/>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3" name="Freeform 392"/>
            <p:cNvSpPr>
              <a:spLocks/>
            </p:cNvSpPr>
            <p:nvPr/>
          </p:nvSpPr>
          <p:spPr bwMode="auto">
            <a:xfrm>
              <a:off x="1905000" y="1271588"/>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4" name="Freeform 393"/>
            <p:cNvSpPr>
              <a:spLocks noEditPoints="1"/>
            </p:cNvSpPr>
            <p:nvPr/>
          </p:nvSpPr>
          <p:spPr bwMode="auto">
            <a:xfrm>
              <a:off x="1897063" y="1263651"/>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5" name="Freeform 394"/>
            <p:cNvSpPr>
              <a:spLocks/>
            </p:cNvSpPr>
            <p:nvPr/>
          </p:nvSpPr>
          <p:spPr bwMode="auto">
            <a:xfrm>
              <a:off x="2000250" y="121443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6" name="Freeform 395"/>
            <p:cNvSpPr>
              <a:spLocks noEditPoints="1"/>
            </p:cNvSpPr>
            <p:nvPr/>
          </p:nvSpPr>
          <p:spPr bwMode="auto">
            <a:xfrm>
              <a:off x="1992313" y="1206501"/>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7" name="Freeform 396"/>
            <p:cNvSpPr>
              <a:spLocks/>
            </p:cNvSpPr>
            <p:nvPr/>
          </p:nvSpPr>
          <p:spPr bwMode="auto">
            <a:xfrm>
              <a:off x="1916113" y="1187451"/>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8" name="Freeform 397"/>
            <p:cNvSpPr>
              <a:spLocks noEditPoints="1"/>
            </p:cNvSpPr>
            <p:nvPr/>
          </p:nvSpPr>
          <p:spPr bwMode="auto">
            <a:xfrm>
              <a:off x="1908175" y="11795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19" name="Freeform 398"/>
            <p:cNvSpPr>
              <a:spLocks/>
            </p:cNvSpPr>
            <p:nvPr/>
          </p:nvSpPr>
          <p:spPr bwMode="auto">
            <a:xfrm>
              <a:off x="1881188" y="12334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0" name="Freeform 399"/>
            <p:cNvSpPr>
              <a:spLocks noEditPoints="1"/>
            </p:cNvSpPr>
            <p:nvPr/>
          </p:nvSpPr>
          <p:spPr bwMode="auto">
            <a:xfrm>
              <a:off x="1873250" y="1225551"/>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1" name="Freeform 400"/>
            <p:cNvSpPr>
              <a:spLocks/>
            </p:cNvSpPr>
            <p:nvPr/>
          </p:nvSpPr>
          <p:spPr bwMode="auto">
            <a:xfrm>
              <a:off x="1905000" y="1206501"/>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2" name="Freeform 401"/>
            <p:cNvSpPr>
              <a:spLocks noEditPoints="1"/>
            </p:cNvSpPr>
            <p:nvPr/>
          </p:nvSpPr>
          <p:spPr bwMode="auto">
            <a:xfrm>
              <a:off x="1897063" y="11985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3" name="Freeform 402"/>
            <p:cNvSpPr>
              <a:spLocks/>
            </p:cNvSpPr>
            <p:nvPr/>
          </p:nvSpPr>
          <p:spPr bwMode="auto">
            <a:xfrm>
              <a:off x="1892300" y="11922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4" name="Freeform 403"/>
            <p:cNvSpPr>
              <a:spLocks noEditPoints="1"/>
            </p:cNvSpPr>
            <p:nvPr/>
          </p:nvSpPr>
          <p:spPr bwMode="auto">
            <a:xfrm>
              <a:off x="1884363" y="1184276"/>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5" name="Freeform 404"/>
            <p:cNvSpPr>
              <a:spLocks/>
            </p:cNvSpPr>
            <p:nvPr/>
          </p:nvSpPr>
          <p:spPr bwMode="auto">
            <a:xfrm>
              <a:off x="1905000" y="115093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6" name="Freeform 405"/>
            <p:cNvSpPr>
              <a:spLocks noEditPoints="1"/>
            </p:cNvSpPr>
            <p:nvPr/>
          </p:nvSpPr>
          <p:spPr bwMode="auto">
            <a:xfrm>
              <a:off x="1897063" y="1143001"/>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27" name="Freeform 406"/>
            <p:cNvSpPr>
              <a:spLocks/>
            </p:cNvSpPr>
            <p:nvPr/>
          </p:nvSpPr>
          <p:spPr bwMode="auto">
            <a:xfrm>
              <a:off x="1881188" y="1141413"/>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nvGrpSpPr>
            <p:cNvPr id="13" name="Group 608"/>
            <p:cNvGrpSpPr>
              <a:grpSpLocks/>
            </p:cNvGrpSpPr>
            <p:nvPr/>
          </p:nvGrpSpPr>
          <p:grpSpPr bwMode="auto">
            <a:xfrm>
              <a:off x="1743075" y="1106488"/>
              <a:ext cx="1500188" cy="1379538"/>
              <a:chOff x="1098" y="697"/>
              <a:chExt cx="945" cy="869"/>
            </a:xfrm>
          </p:grpSpPr>
          <p:sp>
            <p:nvSpPr>
              <p:cNvPr id="1671" name="Freeform 408"/>
              <p:cNvSpPr>
                <a:spLocks noEditPoints="1"/>
              </p:cNvSpPr>
              <p:nvPr/>
            </p:nvSpPr>
            <p:spPr bwMode="auto">
              <a:xfrm>
                <a:off x="1180" y="714"/>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2" name="Freeform 409"/>
              <p:cNvSpPr>
                <a:spLocks/>
              </p:cNvSpPr>
              <p:nvPr/>
            </p:nvSpPr>
            <p:spPr bwMode="auto">
              <a:xfrm>
                <a:off x="1185" y="716"/>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3" name="Freeform 410"/>
              <p:cNvSpPr>
                <a:spLocks noEditPoints="1"/>
              </p:cNvSpPr>
              <p:nvPr/>
            </p:nvSpPr>
            <p:spPr bwMode="auto">
              <a:xfrm>
                <a:off x="1180" y="711"/>
                <a:ext cx="117"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4" name="Freeform 411"/>
              <p:cNvSpPr>
                <a:spLocks/>
              </p:cNvSpPr>
              <p:nvPr/>
            </p:nvSpPr>
            <p:spPr bwMode="auto">
              <a:xfrm>
                <a:off x="1215"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5" name="Freeform 412"/>
              <p:cNvSpPr>
                <a:spLocks noEditPoints="1"/>
              </p:cNvSpPr>
              <p:nvPr/>
            </p:nvSpPr>
            <p:spPr bwMode="auto">
              <a:xfrm>
                <a:off x="1210" y="77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6" name="Freeform 413"/>
              <p:cNvSpPr>
                <a:spLocks/>
              </p:cNvSpPr>
              <p:nvPr/>
            </p:nvSpPr>
            <p:spPr bwMode="auto">
              <a:xfrm>
                <a:off x="1539" y="1201"/>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7" name="Freeform 414"/>
              <p:cNvSpPr>
                <a:spLocks noEditPoints="1"/>
              </p:cNvSpPr>
              <p:nvPr/>
            </p:nvSpPr>
            <p:spPr bwMode="auto">
              <a:xfrm>
                <a:off x="1534" y="1196"/>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8" name="Freeform 415"/>
              <p:cNvSpPr>
                <a:spLocks/>
              </p:cNvSpPr>
              <p:nvPr/>
            </p:nvSpPr>
            <p:spPr bwMode="auto">
              <a:xfrm>
                <a:off x="1207" y="78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9" name="Freeform 416"/>
              <p:cNvSpPr>
                <a:spLocks noEditPoints="1"/>
              </p:cNvSpPr>
              <p:nvPr/>
            </p:nvSpPr>
            <p:spPr bwMode="auto">
              <a:xfrm>
                <a:off x="1202" y="77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0" name="Freeform 417"/>
              <p:cNvSpPr>
                <a:spLocks/>
              </p:cNvSpPr>
              <p:nvPr/>
            </p:nvSpPr>
            <p:spPr bwMode="auto">
              <a:xfrm>
                <a:off x="1245" y="77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1" name="Freeform 418"/>
              <p:cNvSpPr>
                <a:spLocks noEditPoints="1"/>
              </p:cNvSpPr>
              <p:nvPr/>
            </p:nvSpPr>
            <p:spPr bwMode="auto">
              <a:xfrm>
                <a:off x="1240"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2" name="Freeform 419"/>
              <p:cNvSpPr>
                <a:spLocks/>
              </p:cNvSpPr>
              <p:nvPr/>
            </p:nvSpPr>
            <p:spPr bwMode="auto">
              <a:xfrm>
                <a:off x="1230"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3" name="Freeform 420"/>
              <p:cNvSpPr>
                <a:spLocks noEditPoints="1"/>
              </p:cNvSpPr>
              <p:nvPr/>
            </p:nvSpPr>
            <p:spPr bwMode="auto">
              <a:xfrm>
                <a:off x="1225" y="77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4" name="Freeform 421"/>
              <p:cNvSpPr>
                <a:spLocks/>
              </p:cNvSpPr>
              <p:nvPr/>
            </p:nvSpPr>
            <p:spPr bwMode="auto">
              <a:xfrm>
                <a:off x="1230"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5" name="Freeform 422"/>
              <p:cNvSpPr>
                <a:spLocks noEditPoints="1"/>
              </p:cNvSpPr>
              <p:nvPr/>
            </p:nvSpPr>
            <p:spPr bwMode="auto">
              <a:xfrm>
                <a:off x="1225"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6" name="Freeform 423"/>
              <p:cNvSpPr>
                <a:spLocks/>
              </p:cNvSpPr>
              <p:nvPr/>
            </p:nvSpPr>
            <p:spPr bwMode="auto">
              <a:xfrm>
                <a:off x="1260" y="111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7" name="Freeform 424"/>
              <p:cNvSpPr>
                <a:spLocks noEditPoints="1"/>
              </p:cNvSpPr>
              <p:nvPr/>
            </p:nvSpPr>
            <p:spPr bwMode="auto">
              <a:xfrm>
                <a:off x="1255" y="1108"/>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8" name="Freeform 425"/>
              <p:cNvSpPr>
                <a:spLocks/>
              </p:cNvSpPr>
              <p:nvPr/>
            </p:nvSpPr>
            <p:spPr bwMode="auto">
              <a:xfrm>
                <a:off x="1290" y="115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89" name="Freeform 426"/>
              <p:cNvSpPr>
                <a:spLocks noEditPoints="1"/>
              </p:cNvSpPr>
              <p:nvPr/>
            </p:nvSpPr>
            <p:spPr bwMode="auto">
              <a:xfrm>
                <a:off x="1285" y="1154"/>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0" name="Freeform 427"/>
              <p:cNvSpPr>
                <a:spLocks/>
              </p:cNvSpPr>
              <p:nvPr/>
            </p:nvSpPr>
            <p:spPr bwMode="auto">
              <a:xfrm>
                <a:off x="1313" y="969"/>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1" name="Freeform 428"/>
              <p:cNvSpPr>
                <a:spLocks noEditPoints="1"/>
              </p:cNvSpPr>
              <p:nvPr/>
            </p:nvSpPr>
            <p:spPr bwMode="auto">
              <a:xfrm>
                <a:off x="1307" y="964"/>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2" name="Freeform 429"/>
              <p:cNvSpPr>
                <a:spLocks/>
              </p:cNvSpPr>
              <p:nvPr/>
            </p:nvSpPr>
            <p:spPr bwMode="auto">
              <a:xfrm>
                <a:off x="1275" y="103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3" name="Freeform 430"/>
              <p:cNvSpPr>
                <a:spLocks noEditPoints="1"/>
              </p:cNvSpPr>
              <p:nvPr/>
            </p:nvSpPr>
            <p:spPr bwMode="auto">
              <a:xfrm>
                <a:off x="1270" y="1026"/>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4" name="Freeform 431"/>
              <p:cNvSpPr>
                <a:spLocks/>
              </p:cNvSpPr>
              <p:nvPr/>
            </p:nvSpPr>
            <p:spPr bwMode="auto">
              <a:xfrm>
                <a:off x="1245" y="98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5" name="Freeform 432"/>
              <p:cNvSpPr>
                <a:spLocks noEditPoints="1"/>
              </p:cNvSpPr>
              <p:nvPr/>
            </p:nvSpPr>
            <p:spPr bwMode="auto">
              <a:xfrm>
                <a:off x="1240" y="97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6" name="Freeform 433"/>
              <p:cNvSpPr>
                <a:spLocks/>
              </p:cNvSpPr>
              <p:nvPr/>
            </p:nvSpPr>
            <p:spPr bwMode="auto">
              <a:xfrm>
                <a:off x="1508" y="122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7" name="Freeform 434"/>
              <p:cNvSpPr>
                <a:spLocks noEditPoints="1"/>
              </p:cNvSpPr>
              <p:nvPr/>
            </p:nvSpPr>
            <p:spPr bwMode="auto">
              <a:xfrm>
                <a:off x="1504" y="1216"/>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8" name="Freeform 435"/>
              <p:cNvSpPr>
                <a:spLocks/>
              </p:cNvSpPr>
              <p:nvPr/>
            </p:nvSpPr>
            <p:spPr bwMode="auto">
              <a:xfrm>
                <a:off x="1584" y="130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99" name="Freeform 436"/>
              <p:cNvSpPr>
                <a:spLocks noEditPoints="1"/>
              </p:cNvSpPr>
              <p:nvPr/>
            </p:nvSpPr>
            <p:spPr bwMode="auto">
              <a:xfrm>
                <a:off x="1579" y="130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0" name="Freeform 437"/>
              <p:cNvSpPr>
                <a:spLocks/>
              </p:cNvSpPr>
              <p:nvPr/>
            </p:nvSpPr>
            <p:spPr bwMode="auto">
              <a:xfrm>
                <a:off x="1690" y="141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1" name="Freeform 438"/>
              <p:cNvSpPr>
                <a:spLocks noEditPoints="1"/>
              </p:cNvSpPr>
              <p:nvPr/>
            </p:nvSpPr>
            <p:spPr bwMode="auto">
              <a:xfrm>
                <a:off x="1684" y="140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2" name="Freeform 439"/>
              <p:cNvSpPr>
                <a:spLocks/>
              </p:cNvSpPr>
              <p:nvPr/>
            </p:nvSpPr>
            <p:spPr bwMode="auto">
              <a:xfrm>
                <a:off x="1531" y="122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3" name="Freeform 440"/>
              <p:cNvSpPr>
                <a:spLocks noEditPoints="1"/>
              </p:cNvSpPr>
              <p:nvPr/>
            </p:nvSpPr>
            <p:spPr bwMode="auto">
              <a:xfrm>
                <a:off x="1526" y="1218"/>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4" name="Freeform 441"/>
              <p:cNvSpPr>
                <a:spLocks/>
              </p:cNvSpPr>
              <p:nvPr/>
            </p:nvSpPr>
            <p:spPr bwMode="auto">
              <a:xfrm>
                <a:off x="1456" y="120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5" name="Freeform 442"/>
              <p:cNvSpPr>
                <a:spLocks noEditPoints="1"/>
              </p:cNvSpPr>
              <p:nvPr/>
            </p:nvSpPr>
            <p:spPr bwMode="auto">
              <a:xfrm>
                <a:off x="1451"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6" name="Freeform 443"/>
              <p:cNvSpPr>
                <a:spLocks/>
              </p:cNvSpPr>
              <p:nvPr/>
            </p:nvSpPr>
            <p:spPr bwMode="auto">
              <a:xfrm>
                <a:off x="1930" y="139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7" name="Freeform 444"/>
              <p:cNvSpPr>
                <a:spLocks noEditPoints="1"/>
              </p:cNvSpPr>
              <p:nvPr/>
            </p:nvSpPr>
            <p:spPr bwMode="auto">
              <a:xfrm>
                <a:off x="1926" y="138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8" name="Freeform 445"/>
              <p:cNvSpPr>
                <a:spLocks/>
              </p:cNvSpPr>
              <p:nvPr/>
            </p:nvSpPr>
            <p:spPr bwMode="auto">
              <a:xfrm>
                <a:off x="1277" y="870"/>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09" name="Freeform 446"/>
              <p:cNvSpPr>
                <a:spLocks noEditPoints="1"/>
              </p:cNvSpPr>
              <p:nvPr/>
            </p:nvSpPr>
            <p:spPr bwMode="auto">
              <a:xfrm>
                <a:off x="1272" y="86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0" name="Freeform 447"/>
              <p:cNvSpPr>
                <a:spLocks/>
              </p:cNvSpPr>
              <p:nvPr/>
            </p:nvSpPr>
            <p:spPr bwMode="auto">
              <a:xfrm>
                <a:off x="1270" y="88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1" name="Freeform 448"/>
              <p:cNvSpPr>
                <a:spLocks noEditPoints="1"/>
              </p:cNvSpPr>
              <p:nvPr/>
            </p:nvSpPr>
            <p:spPr bwMode="auto">
              <a:xfrm>
                <a:off x="1265" y="883"/>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2" name="Freeform 449"/>
              <p:cNvSpPr>
                <a:spLocks/>
              </p:cNvSpPr>
              <p:nvPr/>
            </p:nvSpPr>
            <p:spPr bwMode="auto">
              <a:xfrm>
                <a:off x="1259" y="844"/>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3" name="Freeform 450"/>
              <p:cNvSpPr>
                <a:spLocks noEditPoints="1"/>
              </p:cNvSpPr>
              <p:nvPr/>
            </p:nvSpPr>
            <p:spPr bwMode="auto">
              <a:xfrm>
                <a:off x="1254" y="83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4" name="Freeform 451"/>
              <p:cNvSpPr>
                <a:spLocks/>
              </p:cNvSpPr>
              <p:nvPr/>
            </p:nvSpPr>
            <p:spPr bwMode="auto">
              <a:xfrm>
                <a:off x="1245" y="876"/>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5" name="Freeform 452"/>
              <p:cNvSpPr>
                <a:spLocks noEditPoints="1"/>
              </p:cNvSpPr>
              <p:nvPr/>
            </p:nvSpPr>
            <p:spPr bwMode="auto">
              <a:xfrm>
                <a:off x="1240" y="871"/>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6" name="Freeform 453"/>
              <p:cNvSpPr>
                <a:spLocks/>
              </p:cNvSpPr>
              <p:nvPr/>
            </p:nvSpPr>
            <p:spPr bwMode="auto">
              <a:xfrm>
                <a:off x="1257"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7" name="Freeform 454"/>
              <p:cNvSpPr>
                <a:spLocks noEditPoints="1"/>
              </p:cNvSpPr>
              <p:nvPr/>
            </p:nvSpPr>
            <p:spPr bwMode="auto">
              <a:xfrm>
                <a:off x="1253"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8" name="Freeform 455"/>
              <p:cNvSpPr>
                <a:spLocks/>
              </p:cNvSpPr>
              <p:nvPr/>
            </p:nvSpPr>
            <p:spPr bwMode="auto">
              <a:xfrm>
                <a:off x="1230"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19" name="Freeform 456"/>
              <p:cNvSpPr>
                <a:spLocks noEditPoints="1"/>
              </p:cNvSpPr>
              <p:nvPr/>
            </p:nvSpPr>
            <p:spPr bwMode="auto">
              <a:xfrm>
                <a:off x="1225"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0" name="Freeform 457"/>
              <p:cNvSpPr>
                <a:spLocks/>
              </p:cNvSpPr>
              <p:nvPr/>
            </p:nvSpPr>
            <p:spPr bwMode="auto">
              <a:xfrm>
                <a:off x="1214"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1" name="Freeform 458"/>
              <p:cNvSpPr>
                <a:spLocks noEditPoints="1"/>
              </p:cNvSpPr>
              <p:nvPr/>
            </p:nvSpPr>
            <p:spPr bwMode="auto">
              <a:xfrm>
                <a:off x="120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2" name="Freeform 459"/>
              <p:cNvSpPr>
                <a:spLocks/>
              </p:cNvSpPr>
              <p:nvPr/>
            </p:nvSpPr>
            <p:spPr bwMode="auto">
              <a:xfrm>
                <a:off x="1222" y="85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3" name="Freeform 460"/>
              <p:cNvSpPr>
                <a:spLocks noEditPoints="1"/>
              </p:cNvSpPr>
              <p:nvPr/>
            </p:nvSpPr>
            <p:spPr bwMode="auto">
              <a:xfrm>
                <a:off x="1217"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4" name="Freeform 461"/>
              <p:cNvSpPr>
                <a:spLocks/>
              </p:cNvSpPr>
              <p:nvPr/>
            </p:nvSpPr>
            <p:spPr bwMode="auto">
              <a:xfrm>
                <a:off x="1231" y="85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5" name="Freeform 462"/>
              <p:cNvSpPr>
                <a:spLocks noEditPoints="1"/>
              </p:cNvSpPr>
              <p:nvPr/>
            </p:nvSpPr>
            <p:spPr bwMode="auto">
              <a:xfrm>
                <a:off x="1226" y="851"/>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6" name="Freeform 463"/>
              <p:cNvSpPr>
                <a:spLocks/>
              </p:cNvSpPr>
              <p:nvPr/>
            </p:nvSpPr>
            <p:spPr bwMode="auto">
              <a:xfrm>
                <a:off x="1235"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7" name="Freeform 464"/>
              <p:cNvSpPr>
                <a:spLocks noEditPoints="1"/>
              </p:cNvSpPr>
              <p:nvPr/>
            </p:nvSpPr>
            <p:spPr bwMode="auto">
              <a:xfrm>
                <a:off x="1230" y="915"/>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8" name="Freeform 465"/>
              <p:cNvSpPr>
                <a:spLocks/>
              </p:cNvSpPr>
              <p:nvPr/>
            </p:nvSpPr>
            <p:spPr bwMode="auto">
              <a:xfrm>
                <a:off x="1230"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29" name="Freeform 466"/>
              <p:cNvSpPr>
                <a:spLocks noEditPoints="1"/>
              </p:cNvSpPr>
              <p:nvPr/>
            </p:nvSpPr>
            <p:spPr bwMode="auto">
              <a:xfrm>
                <a:off x="1225" y="85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0" name="Freeform 467"/>
              <p:cNvSpPr>
                <a:spLocks/>
              </p:cNvSpPr>
              <p:nvPr/>
            </p:nvSpPr>
            <p:spPr bwMode="auto">
              <a:xfrm>
                <a:off x="1277" y="84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1" name="Freeform 468"/>
              <p:cNvSpPr>
                <a:spLocks noEditPoints="1"/>
              </p:cNvSpPr>
              <p:nvPr/>
            </p:nvSpPr>
            <p:spPr bwMode="auto">
              <a:xfrm>
                <a:off x="1272" y="836"/>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2" name="Freeform 469"/>
              <p:cNvSpPr>
                <a:spLocks/>
              </p:cNvSpPr>
              <p:nvPr/>
            </p:nvSpPr>
            <p:spPr bwMode="auto">
              <a:xfrm>
                <a:off x="1231" y="86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3" name="Freeform 470"/>
              <p:cNvSpPr>
                <a:spLocks noEditPoints="1"/>
              </p:cNvSpPr>
              <p:nvPr/>
            </p:nvSpPr>
            <p:spPr bwMode="auto">
              <a:xfrm>
                <a:off x="1226"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4" name="Freeform 471"/>
              <p:cNvSpPr>
                <a:spLocks/>
              </p:cNvSpPr>
              <p:nvPr/>
            </p:nvSpPr>
            <p:spPr bwMode="auto">
              <a:xfrm>
                <a:off x="1247"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5" name="Freeform 472"/>
              <p:cNvSpPr>
                <a:spLocks noEditPoints="1"/>
              </p:cNvSpPr>
              <p:nvPr/>
            </p:nvSpPr>
            <p:spPr bwMode="auto">
              <a:xfrm>
                <a:off x="1242"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6" name="Freeform 473"/>
              <p:cNvSpPr>
                <a:spLocks/>
              </p:cNvSpPr>
              <p:nvPr/>
            </p:nvSpPr>
            <p:spPr bwMode="auto">
              <a:xfrm>
                <a:off x="1237"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7" name="Freeform 474"/>
              <p:cNvSpPr>
                <a:spLocks noEditPoints="1"/>
              </p:cNvSpPr>
              <p:nvPr/>
            </p:nvSpPr>
            <p:spPr bwMode="auto">
              <a:xfrm>
                <a:off x="1232" y="886"/>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8" name="Freeform 475"/>
              <p:cNvSpPr>
                <a:spLocks/>
              </p:cNvSpPr>
              <p:nvPr/>
            </p:nvSpPr>
            <p:spPr bwMode="auto">
              <a:xfrm>
                <a:off x="1233"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39" name="Freeform 476"/>
              <p:cNvSpPr>
                <a:spLocks noEditPoints="1"/>
              </p:cNvSpPr>
              <p:nvPr/>
            </p:nvSpPr>
            <p:spPr bwMode="auto">
              <a:xfrm>
                <a:off x="1228"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0" name="Freeform 477"/>
              <p:cNvSpPr>
                <a:spLocks/>
              </p:cNvSpPr>
              <p:nvPr/>
            </p:nvSpPr>
            <p:spPr bwMode="auto">
              <a:xfrm>
                <a:off x="1228"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1" name="Freeform 478"/>
              <p:cNvSpPr>
                <a:spLocks noEditPoints="1"/>
              </p:cNvSpPr>
              <p:nvPr/>
            </p:nvSpPr>
            <p:spPr bwMode="auto">
              <a:xfrm>
                <a:off x="1223" y="87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2" name="Freeform 479"/>
              <p:cNvSpPr>
                <a:spLocks/>
              </p:cNvSpPr>
              <p:nvPr/>
            </p:nvSpPr>
            <p:spPr bwMode="auto">
              <a:xfrm>
                <a:off x="1245" y="865"/>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3" name="Freeform 480"/>
              <p:cNvSpPr>
                <a:spLocks noEditPoints="1"/>
              </p:cNvSpPr>
              <p:nvPr/>
            </p:nvSpPr>
            <p:spPr bwMode="auto">
              <a:xfrm>
                <a:off x="1240"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4" name="Freeform 481"/>
              <p:cNvSpPr>
                <a:spLocks/>
              </p:cNvSpPr>
              <p:nvPr/>
            </p:nvSpPr>
            <p:spPr bwMode="auto">
              <a:xfrm>
                <a:off x="1244" y="90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5" name="Freeform 482"/>
              <p:cNvSpPr>
                <a:spLocks noEditPoints="1"/>
              </p:cNvSpPr>
              <p:nvPr/>
            </p:nvSpPr>
            <p:spPr bwMode="auto">
              <a:xfrm>
                <a:off x="1238" y="901"/>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6" name="Freeform 483"/>
              <p:cNvSpPr>
                <a:spLocks/>
              </p:cNvSpPr>
              <p:nvPr/>
            </p:nvSpPr>
            <p:spPr bwMode="auto">
              <a:xfrm>
                <a:off x="1185" y="80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7" name="Freeform 484"/>
              <p:cNvSpPr>
                <a:spLocks noEditPoints="1"/>
              </p:cNvSpPr>
              <p:nvPr/>
            </p:nvSpPr>
            <p:spPr bwMode="auto">
              <a:xfrm>
                <a:off x="1180" y="798"/>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8" name="Freeform 485"/>
              <p:cNvSpPr>
                <a:spLocks/>
              </p:cNvSpPr>
              <p:nvPr/>
            </p:nvSpPr>
            <p:spPr bwMode="auto">
              <a:xfrm>
                <a:off x="1236"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49" name="Freeform 486"/>
              <p:cNvSpPr>
                <a:spLocks noEditPoints="1"/>
              </p:cNvSpPr>
              <p:nvPr/>
            </p:nvSpPr>
            <p:spPr bwMode="auto">
              <a:xfrm>
                <a:off x="1231"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0" name="Freeform 487"/>
              <p:cNvSpPr>
                <a:spLocks/>
              </p:cNvSpPr>
              <p:nvPr/>
            </p:nvSpPr>
            <p:spPr bwMode="auto">
              <a:xfrm>
                <a:off x="1222" y="841"/>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1" name="Freeform 488"/>
              <p:cNvSpPr>
                <a:spLocks noEditPoints="1"/>
              </p:cNvSpPr>
              <p:nvPr/>
            </p:nvSpPr>
            <p:spPr bwMode="auto">
              <a:xfrm>
                <a:off x="1217" y="836"/>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2" name="Freeform 489"/>
              <p:cNvSpPr>
                <a:spLocks/>
              </p:cNvSpPr>
              <p:nvPr/>
            </p:nvSpPr>
            <p:spPr bwMode="auto">
              <a:xfrm>
                <a:off x="1252"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3" name="Freeform 490"/>
              <p:cNvSpPr>
                <a:spLocks noEditPoints="1"/>
              </p:cNvSpPr>
              <p:nvPr/>
            </p:nvSpPr>
            <p:spPr bwMode="auto">
              <a:xfrm>
                <a:off x="1247"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2"/>
                      <a:pt x="3" y="99"/>
                    </a:cubicBezTo>
                    <a:lnTo>
                      <a:pt x="99" y="3"/>
                    </a:lnTo>
                    <a:cubicBezTo>
                      <a:pt x="102" y="0"/>
                      <a:pt x="108"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4" name="Freeform 491"/>
              <p:cNvSpPr>
                <a:spLocks/>
              </p:cNvSpPr>
              <p:nvPr/>
            </p:nvSpPr>
            <p:spPr bwMode="auto">
              <a:xfrm>
                <a:off x="1239"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5" name="Freeform 492"/>
              <p:cNvSpPr>
                <a:spLocks noEditPoints="1"/>
              </p:cNvSpPr>
              <p:nvPr/>
            </p:nvSpPr>
            <p:spPr bwMode="auto">
              <a:xfrm>
                <a:off x="1234" y="89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6" name="Freeform 493"/>
              <p:cNvSpPr>
                <a:spLocks/>
              </p:cNvSpPr>
              <p:nvPr/>
            </p:nvSpPr>
            <p:spPr bwMode="auto">
              <a:xfrm>
                <a:off x="1342"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7" name="Freeform 494"/>
              <p:cNvSpPr>
                <a:spLocks noEditPoints="1"/>
              </p:cNvSpPr>
              <p:nvPr/>
            </p:nvSpPr>
            <p:spPr bwMode="auto">
              <a:xfrm>
                <a:off x="1337" y="865"/>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8" name="Freeform 495"/>
              <p:cNvSpPr>
                <a:spLocks/>
              </p:cNvSpPr>
              <p:nvPr/>
            </p:nvSpPr>
            <p:spPr bwMode="auto">
              <a:xfrm>
                <a:off x="1235"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59" name="Freeform 496"/>
              <p:cNvSpPr>
                <a:spLocks noEditPoints="1"/>
              </p:cNvSpPr>
              <p:nvPr/>
            </p:nvSpPr>
            <p:spPr bwMode="auto">
              <a:xfrm>
                <a:off x="1230" y="860"/>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0" name="Freeform 497"/>
              <p:cNvSpPr>
                <a:spLocks/>
              </p:cNvSpPr>
              <p:nvPr/>
            </p:nvSpPr>
            <p:spPr bwMode="auto">
              <a:xfrm>
                <a:off x="1449"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1" name="Freeform 498"/>
              <p:cNvSpPr>
                <a:spLocks noEditPoints="1"/>
              </p:cNvSpPr>
              <p:nvPr/>
            </p:nvSpPr>
            <p:spPr bwMode="auto">
              <a:xfrm>
                <a:off x="1444" y="1169"/>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2" name="Freeform 499"/>
              <p:cNvSpPr>
                <a:spLocks/>
              </p:cNvSpPr>
              <p:nvPr/>
            </p:nvSpPr>
            <p:spPr bwMode="auto">
              <a:xfrm>
                <a:off x="1376" y="115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3" name="Freeform 500"/>
              <p:cNvSpPr>
                <a:spLocks noEditPoints="1"/>
              </p:cNvSpPr>
              <p:nvPr/>
            </p:nvSpPr>
            <p:spPr bwMode="auto">
              <a:xfrm>
                <a:off x="1371" y="1151"/>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4" name="Freeform 501"/>
              <p:cNvSpPr>
                <a:spLocks/>
              </p:cNvSpPr>
              <p:nvPr/>
            </p:nvSpPr>
            <p:spPr bwMode="auto">
              <a:xfrm>
                <a:off x="1327" y="856"/>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5" name="Freeform 502"/>
              <p:cNvSpPr>
                <a:spLocks noEditPoints="1"/>
              </p:cNvSpPr>
              <p:nvPr/>
            </p:nvSpPr>
            <p:spPr bwMode="auto">
              <a:xfrm>
                <a:off x="1322" y="852"/>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6" name="Freeform 503"/>
              <p:cNvSpPr>
                <a:spLocks/>
              </p:cNvSpPr>
              <p:nvPr/>
            </p:nvSpPr>
            <p:spPr bwMode="auto">
              <a:xfrm>
                <a:off x="1327" y="102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7" name="Freeform 504"/>
              <p:cNvSpPr>
                <a:spLocks noEditPoints="1"/>
              </p:cNvSpPr>
              <p:nvPr/>
            </p:nvSpPr>
            <p:spPr bwMode="auto">
              <a:xfrm>
                <a:off x="1322" y="102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8" name="Freeform 505"/>
              <p:cNvSpPr>
                <a:spLocks/>
              </p:cNvSpPr>
              <p:nvPr/>
            </p:nvSpPr>
            <p:spPr bwMode="auto">
              <a:xfrm>
                <a:off x="1228" y="70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69" name="Freeform 506"/>
              <p:cNvSpPr>
                <a:spLocks noEditPoints="1"/>
              </p:cNvSpPr>
              <p:nvPr/>
            </p:nvSpPr>
            <p:spPr bwMode="auto">
              <a:xfrm>
                <a:off x="1223" y="69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0" name="Freeform 507"/>
              <p:cNvSpPr>
                <a:spLocks/>
              </p:cNvSpPr>
              <p:nvPr/>
            </p:nvSpPr>
            <p:spPr bwMode="auto">
              <a:xfrm>
                <a:off x="1261" y="94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1" name="Freeform 508"/>
              <p:cNvSpPr>
                <a:spLocks noEditPoints="1"/>
              </p:cNvSpPr>
              <p:nvPr/>
            </p:nvSpPr>
            <p:spPr bwMode="auto">
              <a:xfrm>
                <a:off x="1256" y="937"/>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2" name="Freeform 509"/>
              <p:cNvSpPr>
                <a:spLocks/>
              </p:cNvSpPr>
              <p:nvPr/>
            </p:nvSpPr>
            <p:spPr bwMode="auto">
              <a:xfrm>
                <a:off x="1249" y="9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3" name="Freeform 510"/>
              <p:cNvSpPr>
                <a:spLocks noEditPoints="1"/>
              </p:cNvSpPr>
              <p:nvPr/>
            </p:nvSpPr>
            <p:spPr bwMode="auto">
              <a:xfrm>
                <a:off x="1244" y="9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4" name="Freeform 511"/>
              <p:cNvSpPr>
                <a:spLocks/>
              </p:cNvSpPr>
              <p:nvPr/>
            </p:nvSpPr>
            <p:spPr bwMode="auto">
              <a:xfrm>
                <a:off x="1254" y="91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5" name="Freeform 512"/>
              <p:cNvSpPr>
                <a:spLocks noEditPoints="1"/>
              </p:cNvSpPr>
              <p:nvPr/>
            </p:nvSpPr>
            <p:spPr bwMode="auto">
              <a:xfrm>
                <a:off x="1249" y="90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6" name="Freeform 513"/>
              <p:cNvSpPr>
                <a:spLocks/>
              </p:cNvSpPr>
              <p:nvPr/>
            </p:nvSpPr>
            <p:spPr bwMode="auto">
              <a:xfrm>
                <a:off x="1256" y="8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7" name="Freeform 514"/>
              <p:cNvSpPr>
                <a:spLocks noEditPoints="1"/>
              </p:cNvSpPr>
              <p:nvPr/>
            </p:nvSpPr>
            <p:spPr bwMode="auto">
              <a:xfrm>
                <a:off x="1251" y="840"/>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8" name="Freeform 515"/>
              <p:cNvSpPr>
                <a:spLocks/>
              </p:cNvSpPr>
              <p:nvPr/>
            </p:nvSpPr>
            <p:spPr bwMode="auto">
              <a:xfrm>
                <a:off x="1213" y="81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79" name="Freeform 516"/>
              <p:cNvSpPr>
                <a:spLocks noEditPoints="1"/>
              </p:cNvSpPr>
              <p:nvPr/>
            </p:nvSpPr>
            <p:spPr bwMode="auto">
              <a:xfrm>
                <a:off x="1208" y="812"/>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0" name="Freeform 517"/>
              <p:cNvSpPr>
                <a:spLocks/>
              </p:cNvSpPr>
              <p:nvPr/>
            </p:nvSpPr>
            <p:spPr bwMode="auto">
              <a:xfrm>
                <a:off x="1230"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1" name="Freeform 518"/>
              <p:cNvSpPr>
                <a:spLocks noEditPoints="1"/>
              </p:cNvSpPr>
              <p:nvPr/>
            </p:nvSpPr>
            <p:spPr bwMode="auto">
              <a:xfrm>
                <a:off x="1226" y="86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2" name="Freeform 519"/>
              <p:cNvSpPr>
                <a:spLocks/>
              </p:cNvSpPr>
              <p:nvPr/>
            </p:nvSpPr>
            <p:spPr bwMode="auto">
              <a:xfrm>
                <a:off x="1261" y="97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3" name="Freeform 520"/>
              <p:cNvSpPr>
                <a:spLocks noEditPoints="1"/>
              </p:cNvSpPr>
              <p:nvPr/>
            </p:nvSpPr>
            <p:spPr bwMode="auto">
              <a:xfrm>
                <a:off x="1256" y="967"/>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4" name="Freeform 521"/>
              <p:cNvSpPr>
                <a:spLocks/>
              </p:cNvSpPr>
              <p:nvPr/>
            </p:nvSpPr>
            <p:spPr bwMode="auto">
              <a:xfrm>
                <a:off x="1324"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5" name="Freeform 522"/>
              <p:cNvSpPr>
                <a:spLocks noEditPoints="1"/>
              </p:cNvSpPr>
              <p:nvPr/>
            </p:nvSpPr>
            <p:spPr bwMode="auto">
              <a:xfrm>
                <a:off x="132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6" name="Freeform 523"/>
              <p:cNvSpPr>
                <a:spLocks/>
              </p:cNvSpPr>
              <p:nvPr/>
            </p:nvSpPr>
            <p:spPr bwMode="auto">
              <a:xfrm>
                <a:off x="1246" y="102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7" name="Freeform 524"/>
              <p:cNvSpPr>
                <a:spLocks noEditPoints="1"/>
              </p:cNvSpPr>
              <p:nvPr/>
            </p:nvSpPr>
            <p:spPr bwMode="auto">
              <a:xfrm>
                <a:off x="1241"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8" name="Freeform 525"/>
              <p:cNvSpPr>
                <a:spLocks/>
              </p:cNvSpPr>
              <p:nvPr/>
            </p:nvSpPr>
            <p:spPr bwMode="auto">
              <a:xfrm>
                <a:off x="1401" y="1029"/>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89" name="Freeform 526"/>
              <p:cNvSpPr>
                <a:spLocks noEditPoints="1"/>
              </p:cNvSpPr>
              <p:nvPr/>
            </p:nvSpPr>
            <p:spPr bwMode="auto">
              <a:xfrm>
                <a:off x="1396" y="1024"/>
                <a:ext cx="117"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0" name="Freeform 527"/>
              <p:cNvSpPr>
                <a:spLocks/>
              </p:cNvSpPr>
              <p:nvPr/>
            </p:nvSpPr>
            <p:spPr bwMode="auto">
              <a:xfrm>
                <a:off x="1221" y="77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1" name="Freeform 528"/>
              <p:cNvSpPr>
                <a:spLocks noEditPoints="1"/>
              </p:cNvSpPr>
              <p:nvPr/>
            </p:nvSpPr>
            <p:spPr bwMode="auto">
              <a:xfrm>
                <a:off x="1217" y="770"/>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2" name="Freeform 529"/>
              <p:cNvSpPr>
                <a:spLocks/>
              </p:cNvSpPr>
              <p:nvPr/>
            </p:nvSpPr>
            <p:spPr bwMode="auto">
              <a:xfrm>
                <a:off x="1288" y="8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3" name="Freeform 530"/>
              <p:cNvSpPr>
                <a:spLocks noEditPoints="1"/>
              </p:cNvSpPr>
              <p:nvPr/>
            </p:nvSpPr>
            <p:spPr bwMode="auto">
              <a:xfrm>
                <a:off x="1283" y="8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4" name="Freeform 531"/>
              <p:cNvSpPr>
                <a:spLocks/>
              </p:cNvSpPr>
              <p:nvPr/>
            </p:nvSpPr>
            <p:spPr bwMode="auto">
              <a:xfrm>
                <a:off x="1240"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5" name="Freeform 532"/>
              <p:cNvSpPr>
                <a:spLocks noEditPoints="1"/>
              </p:cNvSpPr>
              <p:nvPr/>
            </p:nvSpPr>
            <p:spPr bwMode="auto">
              <a:xfrm>
                <a:off x="1235"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6" name="Freeform 533"/>
              <p:cNvSpPr>
                <a:spLocks/>
              </p:cNvSpPr>
              <p:nvPr/>
            </p:nvSpPr>
            <p:spPr bwMode="auto">
              <a:xfrm>
                <a:off x="1236" y="952"/>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7" name="Freeform 534"/>
              <p:cNvSpPr>
                <a:spLocks noEditPoints="1"/>
              </p:cNvSpPr>
              <p:nvPr/>
            </p:nvSpPr>
            <p:spPr bwMode="auto">
              <a:xfrm>
                <a:off x="1231" y="947"/>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2" y="210"/>
                      <a:pt x="99" y="207"/>
                    </a:cubicBezTo>
                    <a:lnTo>
                      <a:pt x="3" y="111"/>
                    </a:lnTo>
                    <a:cubicBezTo>
                      <a:pt x="0" y="108"/>
                      <a:pt x="0" y="103"/>
                      <a:pt x="3" y="100"/>
                    </a:cubicBezTo>
                    <a:lnTo>
                      <a:pt x="99" y="4"/>
                    </a:lnTo>
                    <a:cubicBezTo>
                      <a:pt x="102"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8" name="Freeform 535"/>
              <p:cNvSpPr>
                <a:spLocks/>
              </p:cNvSpPr>
              <p:nvPr/>
            </p:nvSpPr>
            <p:spPr bwMode="auto">
              <a:xfrm>
                <a:off x="1325" y="104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799" name="Freeform 536"/>
              <p:cNvSpPr>
                <a:spLocks noEditPoints="1"/>
              </p:cNvSpPr>
              <p:nvPr/>
            </p:nvSpPr>
            <p:spPr bwMode="auto">
              <a:xfrm>
                <a:off x="1321" y="10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0" name="Freeform 537"/>
              <p:cNvSpPr>
                <a:spLocks/>
              </p:cNvSpPr>
              <p:nvPr/>
            </p:nvSpPr>
            <p:spPr bwMode="auto">
              <a:xfrm>
                <a:off x="1282" y="958"/>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1" name="Freeform 538"/>
              <p:cNvSpPr>
                <a:spLocks noEditPoints="1"/>
              </p:cNvSpPr>
              <p:nvPr/>
            </p:nvSpPr>
            <p:spPr bwMode="auto">
              <a:xfrm>
                <a:off x="1277" y="95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2" name="Freeform 539"/>
              <p:cNvSpPr>
                <a:spLocks/>
              </p:cNvSpPr>
              <p:nvPr/>
            </p:nvSpPr>
            <p:spPr bwMode="auto">
              <a:xfrm>
                <a:off x="1228" y="873"/>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3" name="Freeform 540"/>
              <p:cNvSpPr>
                <a:spLocks noEditPoints="1"/>
              </p:cNvSpPr>
              <p:nvPr/>
            </p:nvSpPr>
            <p:spPr bwMode="auto">
              <a:xfrm>
                <a:off x="1223" y="8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4" name="Freeform 541"/>
              <p:cNvSpPr>
                <a:spLocks/>
              </p:cNvSpPr>
              <p:nvPr/>
            </p:nvSpPr>
            <p:spPr bwMode="auto">
              <a:xfrm>
                <a:off x="1215" y="8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5" name="Freeform 542"/>
              <p:cNvSpPr>
                <a:spLocks noEditPoints="1"/>
              </p:cNvSpPr>
              <p:nvPr/>
            </p:nvSpPr>
            <p:spPr bwMode="auto">
              <a:xfrm>
                <a:off x="1210" y="81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2" y="210"/>
                      <a:pt x="99" y="207"/>
                    </a:cubicBezTo>
                    <a:lnTo>
                      <a:pt x="3" y="111"/>
                    </a:lnTo>
                    <a:cubicBezTo>
                      <a:pt x="0" y="108"/>
                      <a:pt x="0" y="103"/>
                      <a:pt x="3" y="99"/>
                    </a:cubicBezTo>
                    <a:lnTo>
                      <a:pt x="99" y="3"/>
                    </a:lnTo>
                    <a:cubicBezTo>
                      <a:pt x="102"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6" name="Freeform 543"/>
              <p:cNvSpPr>
                <a:spLocks/>
              </p:cNvSpPr>
              <p:nvPr/>
            </p:nvSpPr>
            <p:spPr bwMode="auto">
              <a:xfrm>
                <a:off x="1230" y="911"/>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7" name="Freeform 544"/>
              <p:cNvSpPr>
                <a:spLocks noEditPoints="1"/>
              </p:cNvSpPr>
              <p:nvPr/>
            </p:nvSpPr>
            <p:spPr bwMode="auto">
              <a:xfrm>
                <a:off x="1225"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8" name="Freeform 545"/>
              <p:cNvSpPr>
                <a:spLocks/>
              </p:cNvSpPr>
              <p:nvPr/>
            </p:nvSpPr>
            <p:spPr bwMode="auto">
              <a:xfrm>
                <a:off x="1372" y="10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09" name="Freeform 546"/>
              <p:cNvSpPr>
                <a:spLocks noEditPoints="1"/>
              </p:cNvSpPr>
              <p:nvPr/>
            </p:nvSpPr>
            <p:spPr bwMode="auto">
              <a:xfrm>
                <a:off x="136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0" name="Freeform 547"/>
              <p:cNvSpPr>
                <a:spLocks/>
              </p:cNvSpPr>
              <p:nvPr/>
            </p:nvSpPr>
            <p:spPr bwMode="auto">
              <a:xfrm>
                <a:off x="1127" y="89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1" name="Freeform 548"/>
              <p:cNvSpPr>
                <a:spLocks noEditPoints="1"/>
              </p:cNvSpPr>
              <p:nvPr/>
            </p:nvSpPr>
            <p:spPr bwMode="auto">
              <a:xfrm>
                <a:off x="1122" y="892"/>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2" name="Freeform 549"/>
              <p:cNvSpPr>
                <a:spLocks/>
              </p:cNvSpPr>
              <p:nvPr/>
            </p:nvSpPr>
            <p:spPr bwMode="auto">
              <a:xfrm>
                <a:off x="1505" y="145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3" name="Freeform 550"/>
              <p:cNvSpPr>
                <a:spLocks noEditPoints="1"/>
              </p:cNvSpPr>
              <p:nvPr/>
            </p:nvSpPr>
            <p:spPr bwMode="auto">
              <a:xfrm>
                <a:off x="1500" y="145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4" name="Freeform 551"/>
              <p:cNvSpPr>
                <a:spLocks/>
              </p:cNvSpPr>
              <p:nvPr/>
            </p:nvSpPr>
            <p:spPr bwMode="auto">
              <a:xfrm>
                <a:off x="1491" y="139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5" name="Freeform 552"/>
              <p:cNvSpPr>
                <a:spLocks noEditPoints="1"/>
              </p:cNvSpPr>
              <p:nvPr/>
            </p:nvSpPr>
            <p:spPr bwMode="auto">
              <a:xfrm>
                <a:off x="1486" y="1385"/>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6" name="Freeform 553"/>
              <p:cNvSpPr>
                <a:spLocks/>
              </p:cNvSpPr>
              <p:nvPr/>
            </p:nvSpPr>
            <p:spPr bwMode="auto">
              <a:xfrm>
                <a:off x="1296" y="101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7" name="Freeform 554"/>
              <p:cNvSpPr>
                <a:spLocks noEditPoints="1"/>
              </p:cNvSpPr>
              <p:nvPr/>
            </p:nvSpPr>
            <p:spPr bwMode="auto">
              <a:xfrm>
                <a:off x="1291" y="1005"/>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8" name="Freeform 555"/>
              <p:cNvSpPr>
                <a:spLocks/>
              </p:cNvSpPr>
              <p:nvPr/>
            </p:nvSpPr>
            <p:spPr bwMode="auto">
              <a:xfrm>
                <a:off x="1536" y="134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19" name="Freeform 556"/>
              <p:cNvSpPr>
                <a:spLocks noEditPoints="1"/>
              </p:cNvSpPr>
              <p:nvPr/>
            </p:nvSpPr>
            <p:spPr bwMode="auto">
              <a:xfrm>
                <a:off x="1531" y="1344"/>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8"/>
                      <a:pt x="0" y="103"/>
                      <a:pt x="3" y="99"/>
                    </a:cubicBezTo>
                    <a:lnTo>
                      <a:pt x="99" y="3"/>
                    </a:lnTo>
                    <a:cubicBezTo>
                      <a:pt x="103" y="0"/>
                      <a:pt x="108"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0" name="Freeform 557"/>
              <p:cNvSpPr>
                <a:spLocks/>
              </p:cNvSpPr>
              <p:nvPr/>
            </p:nvSpPr>
            <p:spPr bwMode="auto">
              <a:xfrm>
                <a:off x="1374" y="120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1" name="Freeform 558"/>
              <p:cNvSpPr>
                <a:spLocks noEditPoints="1"/>
              </p:cNvSpPr>
              <p:nvPr/>
            </p:nvSpPr>
            <p:spPr bwMode="auto">
              <a:xfrm>
                <a:off x="1370" y="120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2" name="Freeform 559"/>
              <p:cNvSpPr>
                <a:spLocks/>
              </p:cNvSpPr>
              <p:nvPr/>
            </p:nvSpPr>
            <p:spPr bwMode="auto">
              <a:xfrm>
                <a:off x="1242" y="95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3" name="Freeform 560"/>
              <p:cNvSpPr>
                <a:spLocks noEditPoints="1"/>
              </p:cNvSpPr>
              <p:nvPr/>
            </p:nvSpPr>
            <p:spPr bwMode="auto">
              <a:xfrm>
                <a:off x="1238" y="95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4" name="Freeform 561"/>
              <p:cNvSpPr>
                <a:spLocks/>
              </p:cNvSpPr>
              <p:nvPr/>
            </p:nvSpPr>
            <p:spPr bwMode="auto">
              <a:xfrm>
                <a:off x="1261"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5" name="Freeform 562"/>
              <p:cNvSpPr>
                <a:spLocks noEditPoints="1"/>
              </p:cNvSpPr>
              <p:nvPr/>
            </p:nvSpPr>
            <p:spPr bwMode="auto">
              <a:xfrm>
                <a:off x="1256"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6" name="Freeform 563"/>
              <p:cNvSpPr>
                <a:spLocks/>
              </p:cNvSpPr>
              <p:nvPr/>
            </p:nvSpPr>
            <p:spPr bwMode="auto">
              <a:xfrm>
                <a:off x="1251"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7" name="Freeform 564"/>
              <p:cNvSpPr>
                <a:spLocks noEditPoints="1"/>
              </p:cNvSpPr>
              <p:nvPr/>
            </p:nvSpPr>
            <p:spPr bwMode="auto">
              <a:xfrm>
                <a:off x="1246" y="92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8" name="Freeform 565"/>
              <p:cNvSpPr>
                <a:spLocks/>
              </p:cNvSpPr>
              <p:nvPr/>
            </p:nvSpPr>
            <p:spPr bwMode="auto">
              <a:xfrm>
                <a:off x="1156"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29" name="Freeform 566"/>
              <p:cNvSpPr>
                <a:spLocks noEditPoints="1"/>
              </p:cNvSpPr>
              <p:nvPr/>
            </p:nvSpPr>
            <p:spPr bwMode="auto">
              <a:xfrm>
                <a:off x="1151" y="903"/>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0" name="Freeform 567"/>
              <p:cNvSpPr>
                <a:spLocks/>
              </p:cNvSpPr>
              <p:nvPr/>
            </p:nvSpPr>
            <p:spPr bwMode="auto">
              <a:xfrm>
                <a:off x="1271" y="92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1" name="Freeform 568"/>
              <p:cNvSpPr>
                <a:spLocks noEditPoints="1"/>
              </p:cNvSpPr>
              <p:nvPr/>
            </p:nvSpPr>
            <p:spPr bwMode="auto">
              <a:xfrm>
                <a:off x="1267" y="91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2" name="Freeform 569"/>
              <p:cNvSpPr>
                <a:spLocks/>
              </p:cNvSpPr>
              <p:nvPr/>
            </p:nvSpPr>
            <p:spPr bwMode="auto">
              <a:xfrm>
                <a:off x="1176" y="794"/>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3" name="Freeform 570"/>
              <p:cNvSpPr>
                <a:spLocks noEditPoints="1"/>
              </p:cNvSpPr>
              <p:nvPr/>
            </p:nvSpPr>
            <p:spPr bwMode="auto">
              <a:xfrm>
                <a:off x="1171" y="789"/>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4" name="Freeform 571"/>
              <p:cNvSpPr>
                <a:spLocks/>
              </p:cNvSpPr>
              <p:nvPr/>
            </p:nvSpPr>
            <p:spPr bwMode="auto">
              <a:xfrm>
                <a:off x="1103" y="90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5" name="Freeform 572"/>
              <p:cNvSpPr>
                <a:spLocks noEditPoints="1"/>
              </p:cNvSpPr>
              <p:nvPr/>
            </p:nvSpPr>
            <p:spPr bwMode="auto">
              <a:xfrm>
                <a:off x="1098" y="89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6" name="Freeform 573"/>
              <p:cNvSpPr>
                <a:spLocks/>
              </p:cNvSpPr>
              <p:nvPr/>
            </p:nvSpPr>
            <p:spPr bwMode="auto">
              <a:xfrm>
                <a:off x="1490" y="119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7" name="Freeform 574"/>
              <p:cNvSpPr>
                <a:spLocks noEditPoints="1"/>
              </p:cNvSpPr>
              <p:nvPr/>
            </p:nvSpPr>
            <p:spPr bwMode="auto">
              <a:xfrm>
                <a:off x="1485" y="1186"/>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8" name="Freeform 575"/>
              <p:cNvSpPr>
                <a:spLocks/>
              </p:cNvSpPr>
              <p:nvPr/>
            </p:nvSpPr>
            <p:spPr bwMode="auto">
              <a:xfrm>
                <a:off x="1147" y="83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39" name="Freeform 576"/>
              <p:cNvSpPr>
                <a:spLocks noEditPoints="1"/>
              </p:cNvSpPr>
              <p:nvPr/>
            </p:nvSpPr>
            <p:spPr bwMode="auto">
              <a:xfrm>
                <a:off x="1142" y="83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0" name="Freeform 577"/>
              <p:cNvSpPr>
                <a:spLocks/>
              </p:cNvSpPr>
              <p:nvPr/>
            </p:nvSpPr>
            <p:spPr bwMode="auto">
              <a:xfrm>
                <a:off x="1274"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1" name="Freeform 578"/>
              <p:cNvSpPr>
                <a:spLocks noEditPoints="1"/>
              </p:cNvSpPr>
              <p:nvPr/>
            </p:nvSpPr>
            <p:spPr bwMode="auto">
              <a:xfrm>
                <a:off x="1269" y="1096"/>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2" name="Freeform 579"/>
              <p:cNvSpPr>
                <a:spLocks/>
              </p:cNvSpPr>
              <p:nvPr/>
            </p:nvSpPr>
            <p:spPr bwMode="auto">
              <a:xfrm>
                <a:off x="1216"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3" name="Freeform 580"/>
              <p:cNvSpPr>
                <a:spLocks noEditPoints="1"/>
              </p:cNvSpPr>
              <p:nvPr/>
            </p:nvSpPr>
            <p:spPr bwMode="auto">
              <a:xfrm>
                <a:off x="1212"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4" name="Freeform 581"/>
              <p:cNvSpPr>
                <a:spLocks/>
              </p:cNvSpPr>
              <p:nvPr/>
            </p:nvSpPr>
            <p:spPr bwMode="auto">
              <a:xfrm>
                <a:off x="1147"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5" name="Freeform 582"/>
              <p:cNvSpPr>
                <a:spLocks noEditPoints="1"/>
              </p:cNvSpPr>
              <p:nvPr/>
            </p:nvSpPr>
            <p:spPr bwMode="auto">
              <a:xfrm>
                <a:off x="1142"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6" name="Freeform 583"/>
              <p:cNvSpPr>
                <a:spLocks/>
              </p:cNvSpPr>
              <p:nvPr/>
            </p:nvSpPr>
            <p:spPr bwMode="auto">
              <a:xfrm>
                <a:off x="1143" y="100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7" name="Freeform 584"/>
              <p:cNvSpPr>
                <a:spLocks noEditPoints="1"/>
              </p:cNvSpPr>
              <p:nvPr/>
            </p:nvSpPr>
            <p:spPr bwMode="auto">
              <a:xfrm>
                <a:off x="1138" y="100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8" name="Freeform 585"/>
              <p:cNvSpPr>
                <a:spLocks/>
              </p:cNvSpPr>
              <p:nvPr/>
            </p:nvSpPr>
            <p:spPr bwMode="auto">
              <a:xfrm>
                <a:off x="1217" y="80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49" name="Freeform 586"/>
              <p:cNvSpPr>
                <a:spLocks noEditPoints="1"/>
              </p:cNvSpPr>
              <p:nvPr/>
            </p:nvSpPr>
            <p:spPr bwMode="auto">
              <a:xfrm>
                <a:off x="1212" y="804"/>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0" name="Freeform 587"/>
              <p:cNvSpPr>
                <a:spLocks/>
              </p:cNvSpPr>
              <p:nvPr/>
            </p:nvSpPr>
            <p:spPr bwMode="auto">
              <a:xfrm>
                <a:off x="1238" y="87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1" name="Freeform 588"/>
              <p:cNvSpPr>
                <a:spLocks noEditPoints="1"/>
              </p:cNvSpPr>
              <p:nvPr/>
            </p:nvSpPr>
            <p:spPr bwMode="auto">
              <a:xfrm>
                <a:off x="1233" y="874"/>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2" name="Freeform 589"/>
              <p:cNvSpPr>
                <a:spLocks/>
              </p:cNvSpPr>
              <p:nvPr/>
            </p:nvSpPr>
            <p:spPr bwMode="auto">
              <a:xfrm>
                <a:off x="1353" y="105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3" name="Freeform 590"/>
              <p:cNvSpPr>
                <a:spLocks noEditPoints="1"/>
              </p:cNvSpPr>
              <p:nvPr/>
            </p:nvSpPr>
            <p:spPr bwMode="auto">
              <a:xfrm>
                <a:off x="1348" y="104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4" name="Freeform 591"/>
              <p:cNvSpPr>
                <a:spLocks/>
              </p:cNvSpPr>
              <p:nvPr/>
            </p:nvSpPr>
            <p:spPr bwMode="auto">
              <a:xfrm>
                <a:off x="1175" y="82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5" name="Freeform 592"/>
              <p:cNvSpPr>
                <a:spLocks noEditPoints="1"/>
              </p:cNvSpPr>
              <p:nvPr/>
            </p:nvSpPr>
            <p:spPr bwMode="auto">
              <a:xfrm>
                <a:off x="1170" y="816"/>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6" name="Freeform 593"/>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7" name="Freeform 594"/>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8" name="Freeform 595"/>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59" name="Freeform 596"/>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0" name="Freeform 597"/>
              <p:cNvSpPr>
                <a:spLocks/>
              </p:cNvSpPr>
              <p:nvPr/>
            </p:nvSpPr>
            <p:spPr bwMode="auto">
              <a:xfrm>
                <a:off x="1206"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1" name="Freeform 598"/>
              <p:cNvSpPr>
                <a:spLocks noEditPoints="1"/>
              </p:cNvSpPr>
              <p:nvPr/>
            </p:nvSpPr>
            <p:spPr bwMode="auto">
              <a:xfrm>
                <a:off x="1201"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2" name="Freeform 599"/>
              <p:cNvSpPr>
                <a:spLocks/>
              </p:cNvSpPr>
              <p:nvPr/>
            </p:nvSpPr>
            <p:spPr bwMode="auto">
              <a:xfrm>
                <a:off x="119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3" name="Freeform 600"/>
              <p:cNvSpPr>
                <a:spLocks noEditPoints="1"/>
              </p:cNvSpPr>
              <p:nvPr/>
            </p:nvSpPr>
            <p:spPr bwMode="auto">
              <a:xfrm>
                <a:off x="119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4" name="Freeform 601"/>
              <p:cNvSpPr>
                <a:spLocks/>
              </p:cNvSpPr>
              <p:nvPr/>
            </p:nvSpPr>
            <p:spPr bwMode="auto">
              <a:xfrm>
                <a:off x="1246" y="911"/>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5" name="Freeform 602"/>
              <p:cNvSpPr>
                <a:spLocks noEditPoints="1"/>
              </p:cNvSpPr>
              <p:nvPr/>
            </p:nvSpPr>
            <p:spPr bwMode="auto">
              <a:xfrm>
                <a:off x="1241" y="90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6" name="Freeform 603"/>
              <p:cNvSpPr>
                <a:spLocks/>
              </p:cNvSpPr>
              <p:nvPr/>
            </p:nvSpPr>
            <p:spPr bwMode="auto">
              <a:xfrm>
                <a:off x="1264" y="888"/>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7" name="Freeform 604"/>
              <p:cNvSpPr>
                <a:spLocks noEditPoints="1"/>
              </p:cNvSpPr>
              <p:nvPr/>
            </p:nvSpPr>
            <p:spPr bwMode="auto">
              <a:xfrm>
                <a:off x="1259" y="883"/>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8" name="Freeform 605"/>
              <p:cNvSpPr>
                <a:spLocks/>
              </p:cNvSpPr>
              <p:nvPr/>
            </p:nvSpPr>
            <p:spPr bwMode="auto">
              <a:xfrm>
                <a:off x="1191"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69" name="Freeform 606"/>
              <p:cNvSpPr>
                <a:spLocks noEditPoints="1"/>
              </p:cNvSpPr>
              <p:nvPr/>
            </p:nvSpPr>
            <p:spPr bwMode="auto">
              <a:xfrm>
                <a:off x="1186" y="856"/>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870" name="Freeform 607"/>
              <p:cNvSpPr>
                <a:spLocks/>
              </p:cNvSpPr>
              <p:nvPr/>
            </p:nvSpPr>
            <p:spPr bwMode="auto">
              <a:xfrm>
                <a:off x="1301" y="107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grpSp>
          <p:nvGrpSpPr>
            <p:cNvPr id="2615" name="Group 809"/>
            <p:cNvGrpSpPr>
              <a:grpSpLocks/>
            </p:cNvGrpSpPr>
            <p:nvPr/>
          </p:nvGrpSpPr>
          <p:grpSpPr bwMode="auto">
            <a:xfrm>
              <a:off x="1704975" y="776288"/>
              <a:ext cx="1608138" cy="1866900"/>
              <a:chOff x="1074" y="489"/>
              <a:chExt cx="1013" cy="1176"/>
            </a:xfrm>
          </p:grpSpPr>
          <p:sp>
            <p:nvSpPr>
              <p:cNvPr id="1471" name="Freeform 609"/>
              <p:cNvSpPr>
                <a:spLocks noEditPoints="1"/>
              </p:cNvSpPr>
              <p:nvPr/>
            </p:nvSpPr>
            <p:spPr bwMode="auto">
              <a:xfrm>
                <a:off x="1296" y="1072"/>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2" name="Freeform 610"/>
              <p:cNvSpPr>
                <a:spLocks/>
              </p:cNvSpPr>
              <p:nvPr/>
            </p:nvSpPr>
            <p:spPr bwMode="auto">
              <a:xfrm>
                <a:off x="1479" y="111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3" name="Freeform 611"/>
              <p:cNvSpPr>
                <a:spLocks noEditPoints="1"/>
              </p:cNvSpPr>
              <p:nvPr/>
            </p:nvSpPr>
            <p:spPr bwMode="auto">
              <a:xfrm>
                <a:off x="1474" y="110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4" name="Freeform 612"/>
              <p:cNvSpPr>
                <a:spLocks/>
              </p:cNvSpPr>
              <p:nvPr/>
            </p:nvSpPr>
            <p:spPr bwMode="auto">
              <a:xfrm>
                <a:off x="1403" y="108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5" name="Freeform 613"/>
              <p:cNvSpPr>
                <a:spLocks noEditPoints="1"/>
              </p:cNvSpPr>
              <p:nvPr/>
            </p:nvSpPr>
            <p:spPr bwMode="auto">
              <a:xfrm>
                <a:off x="1398" y="1082"/>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6" name="Freeform 614"/>
              <p:cNvSpPr>
                <a:spLocks/>
              </p:cNvSpPr>
              <p:nvPr/>
            </p:nvSpPr>
            <p:spPr bwMode="auto">
              <a:xfrm>
                <a:off x="1206" y="92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7" name="Freeform 615"/>
              <p:cNvSpPr>
                <a:spLocks noEditPoints="1"/>
              </p:cNvSpPr>
              <p:nvPr/>
            </p:nvSpPr>
            <p:spPr bwMode="auto">
              <a:xfrm>
                <a:off x="1201" y="923"/>
                <a:ext cx="117"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8" name="Freeform 616"/>
              <p:cNvSpPr>
                <a:spLocks/>
              </p:cNvSpPr>
              <p:nvPr/>
            </p:nvSpPr>
            <p:spPr bwMode="auto">
              <a:xfrm>
                <a:off x="1191" y="106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9" name="Freeform 617"/>
              <p:cNvSpPr>
                <a:spLocks noEditPoints="1"/>
              </p:cNvSpPr>
              <p:nvPr/>
            </p:nvSpPr>
            <p:spPr bwMode="auto">
              <a:xfrm>
                <a:off x="1186" y="1064"/>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0" name="Freeform 618"/>
              <p:cNvSpPr>
                <a:spLocks/>
              </p:cNvSpPr>
              <p:nvPr/>
            </p:nvSpPr>
            <p:spPr bwMode="auto">
              <a:xfrm>
                <a:off x="1341" y="106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1" name="Freeform 619"/>
              <p:cNvSpPr>
                <a:spLocks noEditPoints="1"/>
              </p:cNvSpPr>
              <p:nvPr/>
            </p:nvSpPr>
            <p:spPr bwMode="auto">
              <a:xfrm>
                <a:off x="1336" y="1055"/>
                <a:ext cx="118" cy="114"/>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2" name="Freeform 620"/>
              <p:cNvSpPr>
                <a:spLocks/>
              </p:cNvSpPr>
              <p:nvPr/>
            </p:nvSpPr>
            <p:spPr bwMode="auto">
              <a:xfrm>
                <a:off x="1442"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3" name="Freeform 621"/>
              <p:cNvSpPr>
                <a:spLocks noEditPoints="1"/>
              </p:cNvSpPr>
              <p:nvPr/>
            </p:nvSpPr>
            <p:spPr bwMode="auto">
              <a:xfrm>
                <a:off x="1437" y="106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4" name="Freeform 622"/>
              <p:cNvSpPr>
                <a:spLocks/>
              </p:cNvSpPr>
              <p:nvPr/>
            </p:nvSpPr>
            <p:spPr bwMode="auto">
              <a:xfrm>
                <a:off x="1294" y="1025"/>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5" name="Freeform 623"/>
              <p:cNvSpPr>
                <a:spLocks noEditPoints="1"/>
              </p:cNvSpPr>
              <p:nvPr/>
            </p:nvSpPr>
            <p:spPr bwMode="auto">
              <a:xfrm>
                <a:off x="1289" y="102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6" name="Freeform 624"/>
              <p:cNvSpPr>
                <a:spLocks/>
              </p:cNvSpPr>
              <p:nvPr/>
            </p:nvSpPr>
            <p:spPr bwMode="auto">
              <a:xfrm>
                <a:off x="1410" y="1203"/>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7" name="Freeform 625"/>
              <p:cNvSpPr>
                <a:spLocks noEditPoints="1"/>
              </p:cNvSpPr>
              <p:nvPr/>
            </p:nvSpPr>
            <p:spPr bwMode="auto">
              <a:xfrm>
                <a:off x="1405" y="1198"/>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8" name="Freeform 626"/>
              <p:cNvSpPr>
                <a:spLocks/>
              </p:cNvSpPr>
              <p:nvPr/>
            </p:nvSpPr>
            <p:spPr bwMode="auto">
              <a:xfrm>
                <a:off x="1210" y="882"/>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89" name="Freeform 627"/>
              <p:cNvSpPr>
                <a:spLocks noEditPoints="1"/>
              </p:cNvSpPr>
              <p:nvPr/>
            </p:nvSpPr>
            <p:spPr bwMode="auto">
              <a:xfrm>
                <a:off x="1205" y="877"/>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0" name="Freeform 628"/>
              <p:cNvSpPr>
                <a:spLocks/>
              </p:cNvSpPr>
              <p:nvPr/>
            </p:nvSpPr>
            <p:spPr bwMode="auto">
              <a:xfrm>
                <a:off x="1198"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1" name="Freeform 629"/>
              <p:cNvSpPr>
                <a:spLocks noEditPoints="1"/>
              </p:cNvSpPr>
              <p:nvPr/>
            </p:nvSpPr>
            <p:spPr bwMode="auto">
              <a:xfrm>
                <a:off x="1192" y="880"/>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10" y="102"/>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2" name="Freeform 630"/>
              <p:cNvSpPr>
                <a:spLocks/>
              </p:cNvSpPr>
              <p:nvPr/>
            </p:nvSpPr>
            <p:spPr bwMode="auto">
              <a:xfrm>
                <a:off x="1295" y="908"/>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3" name="Freeform 631"/>
              <p:cNvSpPr>
                <a:spLocks noEditPoints="1"/>
              </p:cNvSpPr>
              <p:nvPr/>
            </p:nvSpPr>
            <p:spPr bwMode="auto">
              <a:xfrm>
                <a:off x="1291" y="903"/>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4" name="Freeform 632"/>
              <p:cNvSpPr>
                <a:spLocks/>
              </p:cNvSpPr>
              <p:nvPr/>
            </p:nvSpPr>
            <p:spPr bwMode="auto">
              <a:xfrm>
                <a:off x="1290" y="876"/>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5" name="Freeform 633"/>
              <p:cNvSpPr>
                <a:spLocks noEditPoints="1"/>
              </p:cNvSpPr>
              <p:nvPr/>
            </p:nvSpPr>
            <p:spPr bwMode="auto">
              <a:xfrm>
                <a:off x="1284" y="871"/>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6" name="Freeform 634"/>
              <p:cNvSpPr>
                <a:spLocks/>
              </p:cNvSpPr>
              <p:nvPr/>
            </p:nvSpPr>
            <p:spPr bwMode="auto">
              <a:xfrm>
                <a:off x="1209" y="87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7" name="Freeform 635"/>
              <p:cNvSpPr>
                <a:spLocks noEditPoints="1"/>
              </p:cNvSpPr>
              <p:nvPr/>
            </p:nvSpPr>
            <p:spPr bwMode="auto">
              <a:xfrm>
                <a:off x="1204" y="865"/>
                <a:ext cx="118" cy="11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8" name="Freeform 636"/>
              <p:cNvSpPr>
                <a:spLocks/>
              </p:cNvSpPr>
              <p:nvPr/>
            </p:nvSpPr>
            <p:spPr bwMode="auto">
              <a:xfrm>
                <a:off x="1198" y="77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99" name="Freeform 637"/>
              <p:cNvSpPr>
                <a:spLocks noEditPoints="1"/>
              </p:cNvSpPr>
              <p:nvPr/>
            </p:nvSpPr>
            <p:spPr bwMode="auto">
              <a:xfrm>
                <a:off x="1193" y="772"/>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0" name="Freeform 638"/>
              <p:cNvSpPr>
                <a:spLocks/>
              </p:cNvSpPr>
              <p:nvPr/>
            </p:nvSpPr>
            <p:spPr bwMode="auto">
              <a:xfrm>
                <a:off x="1153" y="77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1" name="Freeform 639"/>
              <p:cNvSpPr>
                <a:spLocks noEditPoints="1"/>
              </p:cNvSpPr>
              <p:nvPr/>
            </p:nvSpPr>
            <p:spPr bwMode="auto">
              <a:xfrm>
                <a:off x="1148" y="76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2" name="Freeform 640"/>
              <p:cNvSpPr>
                <a:spLocks/>
              </p:cNvSpPr>
              <p:nvPr/>
            </p:nvSpPr>
            <p:spPr bwMode="auto">
              <a:xfrm>
                <a:off x="1173" y="6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3" name="Freeform 641"/>
              <p:cNvSpPr>
                <a:spLocks noEditPoints="1"/>
              </p:cNvSpPr>
              <p:nvPr/>
            </p:nvSpPr>
            <p:spPr bwMode="auto">
              <a:xfrm>
                <a:off x="1168" y="661"/>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4" name="Freeform 642"/>
              <p:cNvSpPr>
                <a:spLocks/>
              </p:cNvSpPr>
              <p:nvPr/>
            </p:nvSpPr>
            <p:spPr bwMode="auto">
              <a:xfrm>
                <a:off x="1139" y="52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5" name="Freeform 643"/>
              <p:cNvSpPr>
                <a:spLocks noEditPoints="1"/>
              </p:cNvSpPr>
              <p:nvPr/>
            </p:nvSpPr>
            <p:spPr bwMode="auto">
              <a:xfrm>
                <a:off x="1135" y="52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6" name="Freeform 644"/>
              <p:cNvSpPr>
                <a:spLocks/>
              </p:cNvSpPr>
              <p:nvPr/>
            </p:nvSpPr>
            <p:spPr bwMode="auto">
              <a:xfrm>
                <a:off x="1210" y="76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7" name="Freeform 645"/>
              <p:cNvSpPr>
                <a:spLocks noEditPoints="1"/>
              </p:cNvSpPr>
              <p:nvPr/>
            </p:nvSpPr>
            <p:spPr bwMode="auto">
              <a:xfrm>
                <a:off x="1205" y="763"/>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8" name="Freeform 646"/>
              <p:cNvSpPr>
                <a:spLocks/>
              </p:cNvSpPr>
              <p:nvPr/>
            </p:nvSpPr>
            <p:spPr bwMode="auto">
              <a:xfrm>
                <a:off x="1092" y="64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09" name="Freeform 647"/>
              <p:cNvSpPr>
                <a:spLocks noEditPoints="1"/>
              </p:cNvSpPr>
              <p:nvPr/>
            </p:nvSpPr>
            <p:spPr bwMode="auto">
              <a:xfrm>
                <a:off x="1087" y="63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0" name="Freeform 648"/>
              <p:cNvSpPr>
                <a:spLocks/>
              </p:cNvSpPr>
              <p:nvPr/>
            </p:nvSpPr>
            <p:spPr bwMode="auto">
              <a:xfrm>
                <a:off x="1134" y="71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1" name="Freeform 649"/>
              <p:cNvSpPr>
                <a:spLocks noEditPoints="1"/>
              </p:cNvSpPr>
              <p:nvPr/>
            </p:nvSpPr>
            <p:spPr bwMode="auto">
              <a:xfrm>
                <a:off x="1129" y="70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2" name="Freeform 650"/>
              <p:cNvSpPr>
                <a:spLocks/>
              </p:cNvSpPr>
              <p:nvPr/>
            </p:nvSpPr>
            <p:spPr bwMode="auto">
              <a:xfrm>
                <a:off x="1214" y="803"/>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3" name="Freeform 651"/>
              <p:cNvSpPr>
                <a:spLocks noEditPoints="1"/>
              </p:cNvSpPr>
              <p:nvPr/>
            </p:nvSpPr>
            <p:spPr bwMode="auto">
              <a:xfrm>
                <a:off x="1209" y="798"/>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4" name="Freeform 652"/>
              <p:cNvSpPr>
                <a:spLocks/>
              </p:cNvSpPr>
              <p:nvPr/>
            </p:nvSpPr>
            <p:spPr bwMode="auto">
              <a:xfrm>
                <a:off x="1191" y="66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5" name="Freeform 653"/>
              <p:cNvSpPr>
                <a:spLocks noEditPoints="1"/>
              </p:cNvSpPr>
              <p:nvPr/>
            </p:nvSpPr>
            <p:spPr bwMode="auto">
              <a:xfrm>
                <a:off x="1186"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6" name="Freeform 654"/>
              <p:cNvSpPr>
                <a:spLocks/>
              </p:cNvSpPr>
              <p:nvPr/>
            </p:nvSpPr>
            <p:spPr bwMode="auto">
              <a:xfrm>
                <a:off x="1161" y="494"/>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7" name="Freeform 655"/>
              <p:cNvSpPr>
                <a:spLocks noEditPoints="1"/>
              </p:cNvSpPr>
              <p:nvPr/>
            </p:nvSpPr>
            <p:spPr bwMode="auto">
              <a:xfrm>
                <a:off x="1156" y="489"/>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8" name="Freeform 656"/>
              <p:cNvSpPr>
                <a:spLocks/>
              </p:cNvSpPr>
              <p:nvPr/>
            </p:nvSpPr>
            <p:spPr bwMode="auto">
              <a:xfrm>
                <a:off x="1172" y="812"/>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19" name="Freeform 657"/>
              <p:cNvSpPr>
                <a:spLocks noEditPoints="1"/>
              </p:cNvSpPr>
              <p:nvPr/>
            </p:nvSpPr>
            <p:spPr bwMode="auto">
              <a:xfrm>
                <a:off x="1167" y="807"/>
                <a:ext cx="117"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0" name="Freeform 658"/>
              <p:cNvSpPr>
                <a:spLocks/>
              </p:cNvSpPr>
              <p:nvPr/>
            </p:nvSpPr>
            <p:spPr bwMode="auto">
              <a:xfrm>
                <a:off x="1120" y="695"/>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1" name="Freeform 659"/>
              <p:cNvSpPr>
                <a:spLocks noEditPoints="1"/>
              </p:cNvSpPr>
              <p:nvPr/>
            </p:nvSpPr>
            <p:spPr bwMode="auto">
              <a:xfrm>
                <a:off x="1115" y="69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2" name="Freeform 660"/>
              <p:cNvSpPr>
                <a:spLocks/>
              </p:cNvSpPr>
              <p:nvPr/>
            </p:nvSpPr>
            <p:spPr bwMode="auto">
              <a:xfrm>
                <a:off x="1196"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3" name="Freeform 661"/>
              <p:cNvSpPr>
                <a:spLocks noEditPoints="1"/>
              </p:cNvSpPr>
              <p:nvPr/>
            </p:nvSpPr>
            <p:spPr bwMode="auto">
              <a:xfrm>
                <a:off x="1192" y="79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4" name="Freeform 662"/>
              <p:cNvSpPr>
                <a:spLocks/>
              </p:cNvSpPr>
              <p:nvPr/>
            </p:nvSpPr>
            <p:spPr bwMode="auto">
              <a:xfrm>
                <a:off x="1138" y="58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5" name="Freeform 663"/>
              <p:cNvSpPr>
                <a:spLocks noEditPoints="1"/>
              </p:cNvSpPr>
              <p:nvPr/>
            </p:nvSpPr>
            <p:spPr bwMode="auto">
              <a:xfrm>
                <a:off x="1133" y="580"/>
                <a:ext cx="117"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6" name="Freeform 664"/>
              <p:cNvSpPr>
                <a:spLocks/>
              </p:cNvSpPr>
              <p:nvPr/>
            </p:nvSpPr>
            <p:spPr bwMode="auto">
              <a:xfrm>
                <a:off x="1086" y="66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7" name="Freeform 665"/>
              <p:cNvSpPr>
                <a:spLocks noEditPoints="1"/>
              </p:cNvSpPr>
              <p:nvPr/>
            </p:nvSpPr>
            <p:spPr bwMode="auto">
              <a:xfrm>
                <a:off x="1082" y="664"/>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8" name="Freeform 666"/>
              <p:cNvSpPr>
                <a:spLocks/>
              </p:cNvSpPr>
              <p:nvPr/>
            </p:nvSpPr>
            <p:spPr bwMode="auto">
              <a:xfrm>
                <a:off x="1097" y="660"/>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29" name="Freeform 667"/>
              <p:cNvSpPr>
                <a:spLocks noEditPoints="1"/>
              </p:cNvSpPr>
              <p:nvPr/>
            </p:nvSpPr>
            <p:spPr bwMode="auto">
              <a:xfrm>
                <a:off x="1092" y="655"/>
                <a:ext cx="117"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0" name="Freeform 668"/>
              <p:cNvSpPr>
                <a:spLocks/>
              </p:cNvSpPr>
              <p:nvPr/>
            </p:nvSpPr>
            <p:spPr bwMode="auto">
              <a:xfrm>
                <a:off x="1230" y="86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1" name="Freeform 669"/>
              <p:cNvSpPr>
                <a:spLocks noEditPoints="1"/>
              </p:cNvSpPr>
              <p:nvPr/>
            </p:nvSpPr>
            <p:spPr bwMode="auto">
              <a:xfrm>
                <a:off x="1225" y="860"/>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2" name="Freeform 670"/>
              <p:cNvSpPr>
                <a:spLocks/>
              </p:cNvSpPr>
              <p:nvPr/>
            </p:nvSpPr>
            <p:spPr bwMode="auto">
              <a:xfrm>
                <a:off x="1253" y="975"/>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3" name="Freeform 671"/>
              <p:cNvSpPr>
                <a:spLocks noEditPoints="1"/>
              </p:cNvSpPr>
              <p:nvPr/>
            </p:nvSpPr>
            <p:spPr bwMode="auto">
              <a:xfrm>
                <a:off x="1247" y="970"/>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4" name="Freeform 672"/>
              <p:cNvSpPr>
                <a:spLocks/>
              </p:cNvSpPr>
              <p:nvPr/>
            </p:nvSpPr>
            <p:spPr bwMode="auto">
              <a:xfrm>
                <a:off x="1268" y="835"/>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5" name="Freeform 673"/>
              <p:cNvSpPr>
                <a:spLocks noEditPoints="1"/>
              </p:cNvSpPr>
              <p:nvPr/>
            </p:nvSpPr>
            <p:spPr bwMode="auto">
              <a:xfrm>
                <a:off x="1263" y="830"/>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6" name="Freeform 674"/>
              <p:cNvSpPr>
                <a:spLocks/>
              </p:cNvSpPr>
              <p:nvPr/>
            </p:nvSpPr>
            <p:spPr bwMode="auto">
              <a:xfrm>
                <a:off x="1185" y="917"/>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7" name="Freeform 675"/>
              <p:cNvSpPr>
                <a:spLocks noEditPoints="1"/>
              </p:cNvSpPr>
              <p:nvPr/>
            </p:nvSpPr>
            <p:spPr bwMode="auto">
              <a:xfrm>
                <a:off x="1180" y="912"/>
                <a:ext cx="117"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8" name="Freeform 676"/>
              <p:cNvSpPr>
                <a:spLocks/>
              </p:cNvSpPr>
              <p:nvPr/>
            </p:nvSpPr>
            <p:spPr bwMode="auto">
              <a:xfrm>
                <a:off x="1124" y="818"/>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39" name="Freeform 677"/>
              <p:cNvSpPr>
                <a:spLocks noEditPoints="1"/>
              </p:cNvSpPr>
              <p:nvPr/>
            </p:nvSpPr>
            <p:spPr bwMode="auto">
              <a:xfrm>
                <a:off x="1120" y="813"/>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0" name="Freeform 678"/>
              <p:cNvSpPr>
                <a:spLocks/>
              </p:cNvSpPr>
              <p:nvPr/>
            </p:nvSpPr>
            <p:spPr bwMode="auto">
              <a:xfrm>
                <a:off x="1230" y="628"/>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1" name="Freeform 679"/>
              <p:cNvSpPr>
                <a:spLocks noEditPoints="1"/>
              </p:cNvSpPr>
              <p:nvPr/>
            </p:nvSpPr>
            <p:spPr bwMode="auto">
              <a:xfrm>
                <a:off x="1225" y="623"/>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2" name="Freeform 680"/>
              <p:cNvSpPr>
                <a:spLocks/>
              </p:cNvSpPr>
              <p:nvPr/>
            </p:nvSpPr>
            <p:spPr bwMode="auto">
              <a:xfrm>
                <a:off x="1200" y="79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3" name="Freeform 681"/>
              <p:cNvSpPr>
                <a:spLocks noEditPoints="1"/>
              </p:cNvSpPr>
              <p:nvPr/>
            </p:nvSpPr>
            <p:spPr bwMode="auto">
              <a:xfrm>
                <a:off x="1195" y="79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4" name="Freeform 682"/>
              <p:cNvSpPr>
                <a:spLocks/>
              </p:cNvSpPr>
              <p:nvPr/>
            </p:nvSpPr>
            <p:spPr bwMode="auto">
              <a:xfrm>
                <a:off x="1253" y="914"/>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5" name="Freeform 683"/>
              <p:cNvSpPr>
                <a:spLocks noEditPoints="1"/>
              </p:cNvSpPr>
              <p:nvPr/>
            </p:nvSpPr>
            <p:spPr bwMode="auto">
              <a:xfrm>
                <a:off x="1247" y="909"/>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6" name="Freeform 684"/>
              <p:cNvSpPr>
                <a:spLocks/>
              </p:cNvSpPr>
              <p:nvPr/>
            </p:nvSpPr>
            <p:spPr bwMode="auto">
              <a:xfrm>
                <a:off x="1358"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7" name="Freeform 685"/>
              <p:cNvSpPr>
                <a:spLocks noEditPoints="1"/>
              </p:cNvSpPr>
              <p:nvPr/>
            </p:nvSpPr>
            <p:spPr bwMode="auto">
              <a:xfrm>
                <a:off x="1353" y="92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8" name="Freeform 686"/>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49" name="Freeform 687"/>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0" name="Freeform 688"/>
              <p:cNvSpPr>
                <a:spLocks/>
              </p:cNvSpPr>
              <p:nvPr/>
            </p:nvSpPr>
            <p:spPr bwMode="auto">
              <a:xfrm>
                <a:off x="1237" y="885"/>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1" name="Freeform 689"/>
              <p:cNvSpPr>
                <a:spLocks noEditPoints="1"/>
              </p:cNvSpPr>
              <p:nvPr/>
            </p:nvSpPr>
            <p:spPr bwMode="auto">
              <a:xfrm>
                <a:off x="1232" y="880"/>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2"/>
                      <a:pt x="3" y="99"/>
                    </a:cubicBezTo>
                    <a:lnTo>
                      <a:pt x="99" y="3"/>
                    </a:lnTo>
                    <a:cubicBezTo>
                      <a:pt x="102" y="0"/>
                      <a:pt x="107" y="0"/>
                      <a:pt x="111" y="3"/>
                    </a:cubicBezTo>
                    <a:lnTo>
                      <a:pt x="207" y="99"/>
                    </a:lnTo>
                    <a:cubicBezTo>
                      <a:pt x="210" y="102"/>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2" name="Freeform 690"/>
              <p:cNvSpPr>
                <a:spLocks/>
              </p:cNvSpPr>
              <p:nvPr/>
            </p:nvSpPr>
            <p:spPr bwMode="auto">
              <a:xfrm>
                <a:off x="1275" y="920"/>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3" name="Freeform 691"/>
              <p:cNvSpPr>
                <a:spLocks noEditPoints="1"/>
              </p:cNvSpPr>
              <p:nvPr/>
            </p:nvSpPr>
            <p:spPr bwMode="auto">
              <a:xfrm>
                <a:off x="1270" y="915"/>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4" name="Freeform 692"/>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5" name="Freeform 693"/>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6" name="Freeform 694"/>
              <p:cNvSpPr>
                <a:spLocks/>
              </p:cNvSpPr>
              <p:nvPr/>
            </p:nvSpPr>
            <p:spPr bwMode="auto">
              <a:xfrm>
                <a:off x="1245" y="926"/>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7" name="Freeform 695"/>
              <p:cNvSpPr>
                <a:spLocks noEditPoints="1"/>
              </p:cNvSpPr>
              <p:nvPr/>
            </p:nvSpPr>
            <p:spPr bwMode="auto">
              <a:xfrm>
                <a:off x="1240" y="921"/>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8" name="Freeform 696"/>
              <p:cNvSpPr>
                <a:spLocks/>
              </p:cNvSpPr>
              <p:nvPr/>
            </p:nvSpPr>
            <p:spPr bwMode="auto">
              <a:xfrm>
                <a:off x="1290" y="86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59" name="Freeform 697"/>
              <p:cNvSpPr>
                <a:spLocks noEditPoints="1"/>
              </p:cNvSpPr>
              <p:nvPr/>
            </p:nvSpPr>
            <p:spPr bwMode="auto">
              <a:xfrm>
                <a:off x="1285" y="856"/>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0" name="Freeform 698"/>
              <p:cNvSpPr>
                <a:spLocks/>
              </p:cNvSpPr>
              <p:nvPr/>
            </p:nvSpPr>
            <p:spPr bwMode="auto">
              <a:xfrm>
                <a:off x="1283" y="102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1" name="Freeform 699"/>
              <p:cNvSpPr>
                <a:spLocks noEditPoints="1"/>
              </p:cNvSpPr>
              <p:nvPr/>
            </p:nvSpPr>
            <p:spPr bwMode="auto">
              <a:xfrm>
                <a:off x="1278" y="1017"/>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2" name="Freeform 700"/>
              <p:cNvSpPr>
                <a:spLocks/>
              </p:cNvSpPr>
              <p:nvPr/>
            </p:nvSpPr>
            <p:spPr bwMode="auto">
              <a:xfrm>
                <a:off x="1185" y="721"/>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3" name="Freeform 701"/>
              <p:cNvSpPr>
                <a:spLocks noEditPoints="1"/>
              </p:cNvSpPr>
              <p:nvPr/>
            </p:nvSpPr>
            <p:spPr bwMode="auto">
              <a:xfrm>
                <a:off x="1180" y="716"/>
                <a:ext cx="117"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4" name="Freeform 702"/>
              <p:cNvSpPr>
                <a:spLocks/>
              </p:cNvSpPr>
              <p:nvPr/>
            </p:nvSpPr>
            <p:spPr bwMode="auto">
              <a:xfrm>
                <a:off x="1253" y="838"/>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5" name="Freeform 703"/>
              <p:cNvSpPr>
                <a:spLocks noEditPoints="1"/>
              </p:cNvSpPr>
              <p:nvPr/>
            </p:nvSpPr>
            <p:spPr bwMode="auto">
              <a:xfrm>
                <a:off x="1247" y="834"/>
                <a:ext cx="118" cy="11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6" name="Freeform 704"/>
              <p:cNvSpPr>
                <a:spLocks/>
              </p:cNvSpPr>
              <p:nvPr/>
            </p:nvSpPr>
            <p:spPr bwMode="auto">
              <a:xfrm>
                <a:off x="1268" y="920"/>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7" name="Freeform 705"/>
              <p:cNvSpPr>
                <a:spLocks noEditPoints="1"/>
              </p:cNvSpPr>
              <p:nvPr/>
            </p:nvSpPr>
            <p:spPr bwMode="auto">
              <a:xfrm>
                <a:off x="1263" y="915"/>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8" name="Freeform 706"/>
              <p:cNvSpPr>
                <a:spLocks/>
              </p:cNvSpPr>
              <p:nvPr/>
            </p:nvSpPr>
            <p:spPr bwMode="auto">
              <a:xfrm>
                <a:off x="1245" y="917"/>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69" name="Freeform 707"/>
              <p:cNvSpPr>
                <a:spLocks noEditPoints="1"/>
              </p:cNvSpPr>
              <p:nvPr/>
            </p:nvSpPr>
            <p:spPr bwMode="auto">
              <a:xfrm>
                <a:off x="1240"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0" name="Freeform 708"/>
              <p:cNvSpPr>
                <a:spLocks/>
              </p:cNvSpPr>
              <p:nvPr/>
            </p:nvSpPr>
            <p:spPr bwMode="auto">
              <a:xfrm>
                <a:off x="1215" y="855"/>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1" name="Freeform 709"/>
              <p:cNvSpPr>
                <a:spLocks noEditPoints="1"/>
              </p:cNvSpPr>
              <p:nvPr/>
            </p:nvSpPr>
            <p:spPr bwMode="auto">
              <a:xfrm>
                <a:off x="1210" y="85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2" name="Freeform 710"/>
              <p:cNvSpPr>
                <a:spLocks/>
              </p:cNvSpPr>
              <p:nvPr/>
            </p:nvSpPr>
            <p:spPr bwMode="auto">
              <a:xfrm>
                <a:off x="1162" y="89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3" name="Freeform 711"/>
              <p:cNvSpPr>
                <a:spLocks noEditPoints="1"/>
              </p:cNvSpPr>
              <p:nvPr/>
            </p:nvSpPr>
            <p:spPr bwMode="auto">
              <a:xfrm>
                <a:off x="1157" y="88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4" name="Freeform 712"/>
              <p:cNvSpPr>
                <a:spLocks/>
              </p:cNvSpPr>
              <p:nvPr/>
            </p:nvSpPr>
            <p:spPr bwMode="auto">
              <a:xfrm>
                <a:off x="1079" y="73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5" name="Freeform 713"/>
              <p:cNvSpPr>
                <a:spLocks noEditPoints="1"/>
              </p:cNvSpPr>
              <p:nvPr/>
            </p:nvSpPr>
            <p:spPr bwMode="auto">
              <a:xfrm>
                <a:off x="1074" y="7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6" name="Freeform 714"/>
              <p:cNvSpPr>
                <a:spLocks/>
              </p:cNvSpPr>
              <p:nvPr/>
            </p:nvSpPr>
            <p:spPr bwMode="auto">
              <a:xfrm>
                <a:off x="1253" y="92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7" name="Freeform 715"/>
              <p:cNvSpPr>
                <a:spLocks noEditPoints="1"/>
              </p:cNvSpPr>
              <p:nvPr/>
            </p:nvSpPr>
            <p:spPr bwMode="auto">
              <a:xfrm>
                <a:off x="1247" y="915"/>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8" name="Freeform 716"/>
              <p:cNvSpPr>
                <a:spLocks/>
              </p:cNvSpPr>
              <p:nvPr/>
            </p:nvSpPr>
            <p:spPr bwMode="auto">
              <a:xfrm>
                <a:off x="1290" y="110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79" name="Freeform 717"/>
              <p:cNvSpPr>
                <a:spLocks noEditPoints="1"/>
              </p:cNvSpPr>
              <p:nvPr/>
            </p:nvSpPr>
            <p:spPr bwMode="auto">
              <a:xfrm>
                <a:off x="1285" y="1096"/>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0" name="Freeform 718"/>
              <p:cNvSpPr>
                <a:spLocks/>
              </p:cNvSpPr>
              <p:nvPr/>
            </p:nvSpPr>
            <p:spPr bwMode="auto">
              <a:xfrm>
                <a:off x="1290" y="87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1" name="Freeform 719"/>
              <p:cNvSpPr>
                <a:spLocks noEditPoints="1"/>
              </p:cNvSpPr>
              <p:nvPr/>
            </p:nvSpPr>
            <p:spPr bwMode="auto">
              <a:xfrm>
                <a:off x="1285" y="871"/>
                <a:ext cx="118" cy="11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2" name="Freeform 720"/>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3" name="Freeform 721"/>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4" name="Freeform 722"/>
              <p:cNvSpPr>
                <a:spLocks/>
              </p:cNvSpPr>
              <p:nvPr/>
            </p:nvSpPr>
            <p:spPr bwMode="auto">
              <a:xfrm>
                <a:off x="1313" y="1048"/>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5" name="Freeform 723"/>
              <p:cNvSpPr>
                <a:spLocks noEditPoints="1"/>
              </p:cNvSpPr>
              <p:nvPr/>
            </p:nvSpPr>
            <p:spPr bwMode="auto">
              <a:xfrm>
                <a:off x="1307" y="1043"/>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6" name="Freeform 724"/>
              <p:cNvSpPr>
                <a:spLocks/>
              </p:cNvSpPr>
              <p:nvPr/>
            </p:nvSpPr>
            <p:spPr bwMode="auto">
              <a:xfrm>
                <a:off x="1260" y="92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7" name="Freeform 725"/>
              <p:cNvSpPr>
                <a:spLocks noEditPoints="1"/>
              </p:cNvSpPr>
              <p:nvPr/>
            </p:nvSpPr>
            <p:spPr bwMode="auto">
              <a:xfrm>
                <a:off x="1255" y="921"/>
                <a:ext cx="118" cy="114"/>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8" name="Freeform 726"/>
              <p:cNvSpPr>
                <a:spLocks/>
              </p:cNvSpPr>
              <p:nvPr/>
            </p:nvSpPr>
            <p:spPr bwMode="auto">
              <a:xfrm>
                <a:off x="1230" y="91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89" name="Freeform 727"/>
              <p:cNvSpPr>
                <a:spLocks noEditPoints="1"/>
              </p:cNvSpPr>
              <p:nvPr/>
            </p:nvSpPr>
            <p:spPr bwMode="auto">
              <a:xfrm>
                <a:off x="1225" y="912"/>
                <a:ext cx="117"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0" name="Freeform 728"/>
              <p:cNvSpPr>
                <a:spLocks/>
              </p:cNvSpPr>
              <p:nvPr/>
            </p:nvSpPr>
            <p:spPr bwMode="auto">
              <a:xfrm>
                <a:off x="1290"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1" name="Freeform 729"/>
              <p:cNvSpPr>
                <a:spLocks noEditPoints="1"/>
              </p:cNvSpPr>
              <p:nvPr/>
            </p:nvSpPr>
            <p:spPr bwMode="auto">
              <a:xfrm>
                <a:off x="1285" y="985"/>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2" name="Freeform 730"/>
              <p:cNvSpPr>
                <a:spLocks/>
              </p:cNvSpPr>
              <p:nvPr/>
            </p:nvSpPr>
            <p:spPr bwMode="auto">
              <a:xfrm>
                <a:off x="1305" y="891"/>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3" name="Freeform 731"/>
              <p:cNvSpPr>
                <a:spLocks noEditPoints="1"/>
              </p:cNvSpPr>
              <p:nvPr/>
            </p:nvSpPr>
            <p:spPr bwMode="auto">
              <a:xfrm>
                <a:off x="1300" y="886"/>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4" name="Freeform 732"/>
              <p:cNvSpPr>
                <a:spLocks/>
              </p:cNvSpPr>
              <p:nvPr/>
            </p:nvSpPr>
            <p:spPr bwMode="auto">
              <a:xfrm>
                <a:off x="1253" y="900"/>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5" name="Freeform 733"/>
              <p:cNvSpPr>
                <a:spLocks noEditPoints="1"/>
              </p:cNvSpPr>
              <p:nvPr/>
            </p:nvSpPr>
            <p:spPr bwMode="auto">
              <a:xfrm>
                <a:off x="1247" y="89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6" name="Freeform 734"/>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7" name="Freeform 735"/>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8" name="Freeform 736"/>
              <p:cNvSpPr>
                <a:spLocks/>
              </p:cNvSpPr>
              <p:nvPr/>
            </p:nvSpPr>
            <p:spPr bwMode="auto">
              <a:xfrm>
                <a:off x="1260" y="800"/>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599" name="Freeform 737"/>
              <p:cNvSpPr>
                <a:spLocks noEditPoints="1"/>
              </p:cNvSpPr>
              <p:nvPr/>
            </p:nvSpPr>
            <p:spPr bwMode="auto">
              <a:xfrm>
                <a:off x="1255" y="795"/>
                <a:ext cx="118" cy="11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0" name="Freeform 738"/>
              <p:cNvSpPr>
                <a:spLocks/>
              </p:cNvSpPr>
              <p:nvPr/>
            </p:nvSpPr>
            <p:spPr bwMode="auto">
              <a:xfrm>
                <a:off x="1245" y="826"/>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1" name="Freeform 739"/>
              <p:cNvSpPr>
                <a:spLocks noEditPoints="1"/>
              </p:cNvSpPr>
              <p:nvPr/>
            </p:nvSpPr>
            <p:spPr bwMode="auto">
              <a:xfrm>
                <a:off x="1240"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2" name="Freeform 740"/>
              <p:cNvSpPr>
                <a:spLocks/>
              </p:cNvSpPr>
              <p:nvPr/>
            </p:nvSpPr>
            <p:spPr bwMode="auto">
              <a:xfrm>
                <a:off x="1163" y="82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3" name="Freeform 741"/>
              <p:cNvSpPr>
                <a:spLocks noEditPoints="1"/>
              </p:cNvSpPr>
              <p:nvPr/>
            </p:nvSpPr>
            <p:spPr bwMode="auto">
              <a:xfrm>
                <a:off x="1159" y="819"/>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4" name="Freeform 742"/>
              <p:cNvSpPr>
                <a:spLocks/>
              </p:cNvSpPr>
              <p:nvPr/>
            </p:nvSpPr>
            <p:spPr bwMode="auto">
              <a:xfrm>
                <a:off x="1157" y="747"/>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5" name="Freeform 743"/>
              <p:cNvSpPr>
                <a:spLocks noEditPoints="1"/>
              </p:cNvSpPr>
              <p:nvPr/>
            </p:nvSpPr>
            <p:spPr bwMode="auto">
              <a:xfrm>
                <a:off x="1152" y="743"/>
                <a:ext cx="117"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6" name="Freeform 744"/>
              <p:cNvSpPr>
                <a:spLocks/>
              </p:cNvSpPr>
              <p:nvPr/>
            </p:nvSpPr>
            <p:spPr bwMode="auto">
              <a:xfrm>
                <a:off x="1149" y="812"/>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7" name="Freeform 745"/>
              <p:cNvSpPr>
                <a:spLocks noEditPoints="1"/>
              </p:cNvSpPr>
              <p:nvPr/>
            </p:nvSpPr>
            <p:spPr bwMode="auto">
              <a:xfrm>
                <a:off x="1144" y="807"/>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8" name="Freeform 746"/>
              <p:cNvSpPr>
                <a:spLocks/>
              </p:cNvSpPr>
              <p:nvPr/>
            </p:nvSpPr>
            <p:spPr bwMode="auto">
              <a:xfrm>
                <a:off x="1341" y="110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09" name="Freeform 747"/>
              <p:cNvSpPr>
                <a:spLocks noEditPoints="1"/>
              </p:cNvSpPr>
              <p:nvPr/>
            </p:nvSpPr>
            <p:spPr bwMode="auto">
              <a:xfrm>
                <a:off x="1336" y="1102"/>
                <a:ext cx="118" cy="114"/>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10">
                    <a:moveTo>
                      <a:pt x="111" y="206"/>
                    </a:moveTo>
                    <a:cubicBezTo>
                      <a:pt x="108" y="210"/>
                      <a:pt x="103" y="210"/>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0" name="Freeform 748"/>
              <p:cNvSpPr>
                <a:spLocks/>
              </p:cNvSpPr>
              <p:nvPr/>
            </p:nvSpPr>
            <p:spPr bwMode="auto">
              <a:xfrm>
                <a:off x="1424" y="88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1" name="Freeform 749"/>
              <p:cNvSpPr>
                <a:spLocks noEditPoints="1"/>
              </p:cNvSpPr>
              <p:nvPr/>
            </p:nvSpPr>
            <p:spPr bwMode="auto">
              <a:xfrm>
                <a:off x="1419" y="880"/>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2" name="Freeform 750"/>
              <p:cNvSpPr>
                <a:spLocks/>
              </p:cNvSpPr>
              <p:nvPr/>
            </p:nvSpPr>
            <p:spPr bwMode="auto">
              <a:xfrm>
                <a:off x="1084" y="847"/>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3" name="Freeform 751"/>
              <p:cNvSpPr>
                <a:spLocks noEditPoints="1"/>
              </p:cNvSpPr>
              <p:nvPr/>
            </p:nvSpPr>
            <p:spPr bwMode="auto">
              <a:xfrm>
                <a:off x="1079" y="842"/>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4" name="Freeform 752"/>
              <p:cNvSpPr>
                <a:spLocks/>
              </p:cNvSpPr>
              <p:nvPr/>
            </p:nvSpPr>
            <p:spPr bwMode="auto">
              <a:xfrm>
                <a:off x="1198"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5" name="Freeform 753"/>
              <p:cNvSpPr>
                <a:spLocks noEditPoints="1"/>
              </p:cNvSpPr>
              <p:nvPr/>
            </p:nvSpPr>
            <p:spPr bwMode="auto">
              <a:xfrm>
                <a:off x="1192" y="1023"/>
                <a:ext cx="118"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6" name="Freeform 754"/>
              <p:cNvSpPr>
                <a:spLocks/>
              </p:cNvSpPr>
              <p:nvPr/>
            </p:nvSpPr>
            <p:spPr bwMode="auto">
              <a:xfrm>
                <a:off x="1543" y="1355"/>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7" name="Freeform 755"/>
              <p:cNvSpPr>
                <a:spLocks noEditPoints="1"/>
              </p:cNvSpPr>
              <p:nvPr/>
            </p:nvSpPr>
            <p:spPr bwMode="auto">
              <a:xfrm>
                <a:off x="1537" y="1350"/>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8" name="Freeform 756"/>
              <p:cNvSpPr>
                <a:spLocks/>
              </p:cNvSpPr>
              <p:nvPr/>
            </p:nvSpPr>
            <p:spPr bwMode="auto">
              <a:xfrm>
                <a:off x="1549" y="136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19" name="Freeform 757"/>
              <p:cNvSpPr>
                <a:spLocks noEditPoints="1"/>
              </p:cNvSpPr>
              <p:nvPr/>
            </p:nvSpPr>
            <p:spPr bwMode="auto">
              <a:xfrm>
                <a:off x="1544" y="1361"/>
                <a:ext cx="118" cy="11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0" name="Freeform 758"/>
              <p:cNvSpPr>
                <a:spLocks/>
              </p:cNvSpPr>
              <p:nvPr/>
            </p:nvSpPr>
            <p:spPr bwMode="auto">
              <a:xfrm>
                <a:off x="1237" y="1139"/>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1" name="Freeform 759"/>
              <p:cNvSpPr>
                <a:spLocks noEditPoints="1"/>
              </p:cNvSpPr>
              <p:nvPr/>
            </p:nvSpPr>
            <p:spPr bwMode="auto">
              <a:xfrm>
                <a:off x="1232" y="113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2" name="Freeform 760"/>
              <p:cNvSpPr>
                <a:spLocks/>
              </p:cNvSpPr>
              <p:nvPr/>
            </p:nvSpPr>
            <p:spPr bwMode="auto">
              <a:xfrm>
                <a:off x="1143" y="106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3" name="Freeform 761"/>
              <p:cNvSpPr>
                <a:spLocks noEditPoints="1"/>
              </p:cNvSpPr>
              <p:nvPr/>
            </p:nvSpPr>
            <p:spPr bwMode="auto">
              <a:xfrm>
                <a:off x="1138" y="1061"/>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4" name="Freeform 762"/>
              <p:cNvSpPr>
                <a:spLocks/>
              </p:cNvSpPr>
              <p:nvPr/>
            </p:nvSpPr>
            <p:spPr bwMode="auto">
              <a:xfrm>
                <a:off x="1472" y="85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5" name="Freeform 763"/>
              <p:cNvSpPr>
                <a:spLocks noEditPoints="1"/>
              </p:cNvSpPr>
              <p:nvPr/>
            </p:nvSpPr>
            <p:spPr bwMode="auto">
              <a:xfrm>
                <a:off x="1467" y="848"/>
                <a:ext cx="118" cy="114"/>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6" name="Freeform 764"/>
              <p:cNvSpPr>
                <a:spLocks/>
              </p:cNvSpPr>
              <p:nvPr/>
            </p:nvSpPr>
            <p:spPr bwMode="auto">
              <a:xfrm>
                <a:off x="1967" y="1392"/>
                <a:ext cx="107" cy="105"/>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7" name="Freeform 765"/>
              <p:cNvSpPr>
                <a:spLocks noEditPoints="1"/>
              </p:cNvSpPr>
              <p:nvPr/>
            </p:nvSpPr>
            <p:spPr bwMode="auto">
              <a:xfrm>
                <a:off x="1962" y="1388"/>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8" name="Freeform 766"/>
              <p:cNvSpPr>
                <a:spLocks/>
              </p:cNvSpPr>
              <p:nvPr/>
            </p:nvSpPr>
            <p:spPr bwMode="auto">
              <a:xfrm>
                <a:off x="1145" y="973"/>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29" name="Freeform 767"/>
              <p:cNvSpPr>
                <a:spLocks noEditPoints="1"/>
              </p:cNvSpPr>
              <p:nvPr/>
            </p:nvSpPr>
            <p:spPr bwMode="auto">
              <a:xfrm>
                <a:off x="1140" y="968"/>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0" name="Freeform 768"/>
              <p:cNvSpPr>
                <a:spLocks/>
              </p:cNvSpPr>
              <p:nvPr/>
            </p:nvSpPr>
            <p:spPr bwMode="auto">
              <a:xfrm>
                <a:off x="1301" y="999"/>
                <a:ext cx="107" cy="104"/>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1" name="Freeform 769"/>
              <p:cNvSpPr>
                <a:spLocks noEditPoints="1"/>
              </p:cNvSpPr>
              <p:nvPr/>
            </p:nvSpPr>
            <p:spPr bwMode="auto">
              <a:xfrm>
                <a:off x="1296" y="994"/>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2" name="Freeform 770"/>
              <p:cNvSpPr>
                <a:spLocks/>
              </p:cNvSpPr>
              <p:nvPr/>
            </p:nvSpPr>
            <p:spPr bwMode="auto">
              <a:xfrm>
                <a:off x="1950" y="155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3" name="Freeform 771"/>
              <p:cNvSpPr>
                <a:spLocks noEditPoints="1"/>
              </p:cNvSpPr>
              <p:nvPr/>
            </p:nvSpPr>
            <p:spPr bwMode="auto">
              <a:xfrm>
                <a:off x="1945" y="1551"/>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4" name="Freeform 772"/>
              <p:cNvSpPr>
                <a:spLocks/>
              </p:cNvSpPr>
              <p:nvPr/>
            </p:nvSpPr>
            <p:spPr bwMode="auto">
              <a:xfrm>
                <a:off x="1974" y="1404"/>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5" name="Freeform 773"/>
              <p:cNvSpPr>
                <a:spLocks noEditPoints="1"/>
              </p:cNvSpPr>
              <p:nvPr/>
            </p:nvSpPr>
            <p:spPr bwMode="auto">
              <a:xfrm>
                <a:off x="1969" y="1399"/>
                <a:ext cx="118" cy="11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6" name="Freeform 774"/>
              <p:cNvSpPr>
                <a:spLocks/>
              </p:cNvSpPr>
              <p:nvPr/>
            </p:nvSpPr>
            <p:spPr bwMode="auto">
              <a:xfrm>
                <a:off x="1235" y="1133"/>
                <a:ext cx="107" cy="105"/>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7" name="Freeform 775"/>
              <p:cNvSpPr>
                <a:spLocks noEditPoints="1"/>
              </p:cNvSpPr>
              <p:nvPr/>
            </p:nvSpPr>
            <p:spPr bwMode="auto">
              <a:xfrm>
                <a:off x="1230" y="1128"/>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8" name="Freeform 776"/>
              <p:cNvSpPr>
                <a:spLocks/>
              </p:cNvSpPr>
              <p:nvPr/>
            </p:nvSpPr>
            <p:spPr bwMode="auto">
              <a:xfrm>
                <a:off x="1270" y="82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39" name="Freeform 777"/>
              <p:cNvSpPr>
                <a:spLocks noEditPoints="1"/>
              </p:cNvSpPr>
              <p:nvPr/>
            </p:nvSpPr>
            <p:spPr bwMode="auto">
              <a:xfrm>
                <a:off x="1265" y="82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0" name="Freeform 778"/>
              <p:cNvSpPr>
                <a:spLocks/>
              </p:cNvSpPr>
              <p:nvPr/>
            </p:nvSpPr>
            <p:spPr bwMode="auto">
              <a:xfrm>
                <a:off x="1370" y="1150"/>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1" name="Freeform 779"/>
              <p:cNvSpPr>
                <a:spLocks noEditPoints="1"/>
              </p:cNvSpPr>
              <p:nvPr/>
            </p:nvSpPr>
            <p:spPr bwMode="auto">
              <a:xfrm>
                <a:off x="1365" y="1145"/>
                <a:ext cx="118" cy="11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8"/>
                      <a:pt x="0" y="103"/>
                      <a:pt x="4" y="99"/>
                    </a:cubicBezTo>
                    <a:lnTo>
                      <a:pt x="100" y="3"/>
                    </a:lnTo>
                    <a:cubicBezTo>
                      <a:pt x="103" y="0"/>
                      <a:pt x="108" y="0"/>
                      <a:pt x="111" y="3"/>
                    </a:cubicBezTo>
                    <a:lnTo>
                      <a:pt x="207" y="99"/>
                    </a:lnTo>
                    <a:cubicBezTo>
                      <a:pt x="210" y="103"/>
                      <a:pt x="210" y="108"/>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2" name="Freeform 780"/>
              <p:cNvSpPr>
                <a:spLocks/>
              </p:cNvSpPr>
              <p:nvPr/>
            </p:nvSpPr>
            <p:spPr bwMode="auto">
              <a:xfrm>
                <a:off x="1269" y="928"/>
                <a:ext cx="107" cy="105"/>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3" name="Freeform 781"/>
              <p:cNvSpPr>
                <a:spLocks noEditPoints="1"/>
              </p:cNvSpPr>
              <p:nvPr/>
            </p:nvSpPr>
            <p:spPr bwMode="auto">
              <a:xfrm>
                <a:off x="1264" y="923"/>
                <a:ext cx="118" cy="11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4" name="Freeform 782"/>
              <p:cNvSpPr>
                <a:spLocks/>
              </p:cNvSpPr>
              <p:nvPr/>
            </p:nvSpPr>
            <p:spPr bwMode="auto">
              <a:xfrm>
                <a:off x="1536" y="1156"/>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5" name="Freeform 783"/>
              <p:cNvSpPr>
                <a:spLocks noEditPoints="1"/>
              </p:cNvSpPr>
              <p:nvPr/>
            </p:nvSpPr>
            <p:spPr bwMode="auto">
              <a:xfrm>
                <a:off x="1531" y="1151"/>
                <a:ext cx="118" cy="11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6" name="Freeform 784"/>
              <p:cNvSpPr>
                <a:spLocks/>
              </p:cNvSpPr>
              <p:nvPr/>
            </p:nvSpPr>
            <p:spPr bwMode="auto">
              <a:xfrm>
                <a:off x="1466" y="1293"/>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7" name="Freeform 785"/>
              <p:cNvSpPr>
                <a:spLocks noEditPoints="1"/>
              </p:cNvSpPr>
              <p:nvPr/>
            </p:nvSpPr>
            <p:spPr bwMode="auto">
              <a:xfrm>
                <a:off x="1461" y="1289"/>
                <a:ext cx="117"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8" name="Freeform 786"/>
              <p:cNvSpPr>
                <a:spLocks/>
              </p:cNvSpPr>
              <p:nvPr/>
            </p:nvSpPr>
            <p:spPr bwMode="auto">
              <a:xfrm>
                <a:off x="1525" y="1416"/>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49" name="Freeform 787"/>
              <p:cNvSpPr>
                <a:spLocks noEditPoints="1"/>
              </p:cNvSpPr>
              <p:nvPr/>
            </p:nvSpPr>
            <p:spPr bwMode="auto">
              <a:xfrm>
                <a:off x="1520" y="1411"/>
                <a:ext cx="118" cy="114"/>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0" name="Freeform 788"/>
              <p:cNvSpPr>
                <a:spLocks/>
              </p:cNvSpPr>
              <p:nvPr/>
            </p:nvSpPr>
            <p:spPr bwMode="auto">
              <a:xfrm>
                <a:off x="1334" y="937"/>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1" name="Freeform 789"/>
              <p:cNvSpPr>
                <a:spLocks noEditPoints="1"/>
              </p:cNvSpPr>
              <p:nvPr/>
            </p:nvSpPr>
            <p:spPr bwMode="auto">
              <a:xfrm>
                <a:off x="1329" y="93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2" name="Freeform 790"/>
              <p:cNvSpPr>
                <a:spLocks/>
              </p:cNvSpPr>
              <p:nvPr/>
            </p:nvSpPr>
            <p:spPr bwMode="auto">
              <a:xfrm>
                <a:off x="1222" y="859"/>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3" name="Freeform 791"/>
              <p:cNvSpPr>
                <a:spLocks noEditPoints="1"/>
              </p:cNvSpPr>
              <p:nvPr/>
            </p:nvSpPr>
            <p:spPr bwMode="auto">
              <a:xfrm>
                <a:off x="1217" y="854"/>
                <a:ext cx="118" cy="114"/>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4" name="Freeform 792"/>
              <p:cNvSpPr>
                <a:spLocks/>
              </p:cNvSpPr>
              <p:nvPr/>
            </p:nvSpPr>
            <p:spPr bwMode="auto">
              <a:xfrm>
                <a:off x="1305" y="1042"/>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5" name="Freeform 793"/>
              <p:cNvSpPr>
                <a:spLocks noEditPoints="1"/>
              </p:cNvSpPr>
              <p:nvPr/>
            </p:nvSpPr>
            <p:spPr bwMode="auto">
              <a:xfrm>
                <a:off x="1300" y="1037"/>
                <a:ext cx="118" cy="11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6" name="Freeform 794"/>
              <p:cNvSpPr>
                <a:spLocks/>
              </p:cNvSpPr>
              <p:nvPr/>
            </p:nvSpPr>
            <p:spPr bwMode="auto">
              <a:xfrm>
                <a:off x="1215" y="946"/>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7" name="Freeform 795"/>
              <p:cNvSpPr>
                <a:spLocks noEditPoints="1"/>
              </p:cNvSpPr>
              <p:nvPr/>
            </p:nvSpPr>
            <p:spPr bwMode="auto">
              <a:xfrm>
                <a:off x="1210" y="941"/>
                <a:ext cx="117"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8" name="Freeform 796"/>
              <p:cNvSpPr>
                <a:spLocks/>
              </p:cNvSpPr>
              <p:nvPr/>
            </p:nvSpPr>
            <p:spPr bwMode="auto">
              <a:xfrm>
                <a:off x="1401" y="1028"/>
                <a:ext cx="107" cy="104"/>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59" name="Freeform 797"/>
              <p:cNvSpPr>
                <a:spLocks noEditPoints="1"/>
              </p:cNvSpPr>
              <p:nvPr/>
            </p:nvSpPr>
            <p:spPr bwMode="auto">
              <a:xfrm>
                <a:off x="1396" y="1023"/>
                <a:ext cx="117" cy="114"/>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09"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09" y="103"/>
                      <a:pt x="209"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0" name="Freeform 798"/>
              <p:cNvSpPr>
                <a:spLocks/>
              </p:cNvSpPr>
              <p:nvPr/>
            </p:nvSpPr>
            <p:spPr bwMode="auto">
              <a:xfrm>
                <a:off x="1450" y="1174"/>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1" name="Freeform 799"/>
              <p:cNvSpPr>
                <a:spLocks noEditPoints="1"/>
              </p:cNvSpPr>
              <p:nvPr/>
            </p:nvSpPr>
            <p:spPr bwMode="auto">
              <a:xfrm>
                <a:off x="1445" y="1169"/>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2" name="Freeform 800"/>
              <p:cNvSpPr>
                <a:spLocks/>
              </p:cNvSpPr>
              <p:nvPr/>
            </p:nvSpPr>
            <p:spPr bwMode="auto">
              <a:xfrm>
                <a:off x="1145" y="990"/>
                <a:ext cx="108" cy="105"/>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3" name="Freeform 801"/>
              <p:cNvSpPr>
                <a:spLocks noEditPoints="1"/>
              </p:cNvSpPr>
              <p:nvPr/>
            </p:nvSpPr>
            <p:spPr bwMode="auto">
              <a:xfrm>
                <a:off x="1140" y="985"/>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4" name="Freeform 802"/>
              <p:cNvSpPr>
                <a:spLocks/>
              </p:cNvSpPr>
              <p:nvPr/>
            </p:nvSpPr>
            <p:spPr bwMode="auto">
              <a:xfrm>
                <a:off x="1146" y="1001"/>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5" name="Freeform 803"/>
              <p:cNvSpPr>
                <a:spLocks noEditPoints="1"/>
              </p:cNvSpPr>
              <p:nvPr/>
            </p:nvSpPr>
            <p:spPr bwMode="auto">
              <a:xfrm>
                <a:off x="1141" y="997"/>
                <a:ext cx="118"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6" name="Freeform 804"/>
              <p:cNvSpPr>
                <a:spLocks/>
              </p:cNvSpPr>
              <p:nvPr/>
            </p:nvSpPr>
            <p:spPr bwMode="auto">
              <a:xfrm>
                <a:off x="1109" y="1007"/>
                <a:ext cx="108" cy="105"/>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7" name="Freeform 805"/>
              <p:cNvSpPr>
                <a:spLocks noEditPoints="1"/>
              </p:cNvSpPr>
              <p:nvPr/>
            </p:nvSpPr>
            <p:spPr bwMode="auto">
              <a:xfrm>
                <a:off x="1104" y="1003"/>
                <a:ext cx="118" cy="114"/>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8" name="Freeform 806"/>
              <p:cNvSpPr>
                <a:spLocks/>
              </p:cNvSpPr>
              <p:nvPr/>
            </p:nvSpPr>
            <p:spPr bwMode="auto">
              <a:xfrm>
                <a:off x="1280" y="967"/>
                <a:ext cx="108" cy="104"/>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69" name="Freeform 807"/>
              <p:cNvSpPr>
                <a:spLocks noEditPoints="1"/>
              </p:cNvSpPr>
              <p:nvPr/>
            </p:nvSpPr>
            <p:spPr bwMode="auto">
              <a:xfrm>
                <a:off x="1276" y="962"/>
                <a:ext cx="117" cy="114"/>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670" name="Freeform 808"/>
              <p:cNvSpPr>
                <a:spLocks/>
              </p:cNvSpPr>
              <p:nvPr/>
            </p:nvSpPr>
            <p:spPr bwMode="auto">
              <a:xfrm>
                <a:off x="1246" y="882"/>
                <a:ext cx="107" cy="105"/>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sp>
          <p:nvSpPr>
            <p:cNvPr id="1330" name="Freeform 810"/>
            <p:cNvSpPr>
              <a:spLocks noEditPoints="1"/>
            </p:cNvSpPr>
            <p:nvPr/>
          </p:nvSpPr>
          <p:spPr bwMode="auto">
            <a:xfrm>
              <a:off x="1970088" y="13922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1" name="Freeform 811"/>
            <p:cNvSpPr>
              <a:spLocks/>
            </p:cNvSpPr>
            <p:nvPr/>
          </p:nvSpPr>
          <p:spPr bwMode="auto">
            <a:xfrm>
              <a:off x="1998663" y="1482725"/>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2" name="Freeform 812"/>
            <p:cNvSpPr>
              <a:spLocks noEditPoints="1"/>
            </p:cNvSpPr>
            <p:nvPr/>
          </p:nvSpPr>
          <p:spPr bwMode="auto">
            <a:xfrm>
              <a:off x="1990725" y="147478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2"/>
                    <a:pt x="3" y="99"/>
                  </a:cubicBezTo>
                  <a:lnTo>
                    <a:pt x="99" y="3"/>
                  </a:lnTo>
                  <a:cubicBezTo>
                    <a:pt x="102" y="0"/>
                    <a:pt x="107" y="0"/>
                    <a:pt x="110" y="3"/>
                  </a:cubicBezTo>
                  <a:lnTo>
                    <a:pt x="206" y="99"/>
                  </a:lnTo>
                  <a:cubicBezTo>
                    <a:pt x="209" y="102"/>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3" name="Freeform 813"/>
            <p:cNvSpPr>
              <a:spLocks/>
            </p:cNvSpPr>
            <p:nvPr/>
          </p:nvSpPr>
          <p:spPr bwMode="auto">
            <a:xfrm>
              <a:off x="1803400" y="15668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4" name="Freeform 814"/>
            <p:cNvSpPr>
              <a:spLocks noEditPoints="1"/>
            </p:cNvSpPr>
            <p:nvPr/>
          </p:nvSpPr>
          <p:spPr bwMode="auto">
            <a:xfrm>
              <a:off x="1795463" y="15589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5" name="Freeform 815"/>
            <p:cNvSpPr>
              <a:spLocks/>
            </p:cNvSpPr>
            <p:nvPr/>
          </p:nvSpPr>
          <p:spPr bwMode="auto">
            <a:xfrm>
              <a:off x="1824038" y="16033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6" name="Freeform 816"/>
            <p:cNvSpPr>
              <a:spLocks noEditPoints="1"/>
            </p:cNvSpPr>
            <p:nvPr/>
          </p:nvSpPr>
          <p:spPr bwMode="auto">
            <a:xfrm>
              <a:off x="1816100" y="1595438"/>
              <a:ext cx="187325" cy="182563"/>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7" name="Freeform 817"/>
            <p:cNvSpPr>
              <a:spLocks/>
            </p:cNvSpPr>
            <p:nvPr/>
          </p:nvSpPr>
          <p:spPr bwMode="auto">
            <a:xfrm>
              <a:off x="1930400" y="14414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8" name="Freeform 818"/>
            <p:cNvSpPr>
              <a:spLocks noEditPoints="1"/>
            </p:cNvSpPr>
            <p:nvPr/>
          </p:nvSpPr>
          <p:spPr bwMode="auto">
            <a:xfrm>
              <a:off x="1924050" y="1433513"/>
              <a:ext cx="185738"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39" name="Freeform 819"/>
            <p:cNvSpPr>
              <a:spLocks/>
            </p:cNvSpPr>
            <p:nvPr/>
          </p:nvSpPr>
          <p:spPr bwMode="auto">
            <a:xfrm>
              <a:off x="1793875" y="1511300"/>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0" name="Freeform 820"/>
            <p:cNvSpPr>
              <a:spLocks noEditPoints="1"/>
            </p:cNvSpPr>
            <p:nvPr/>
          </p:nvSpPr>
          <p:spPr bwMode="auto">
            <a:xfrm>
              <a:off x="1785938" y="1503363"/>
              <a:ext cx="185738"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1" name="Freeform 821"/>
            <p:cNvSpPr>
              <a:spLocks/>
            </p:cNvSpPr>
            <p:nvPr/>
          </p:nvSpPr>
          <p:spPr bwMode="auto">
            <a:xfrm>
              <a:off x="1751013" y="15160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2" name="Freeform 822"/>
            <p:cNvSpPr>
              <a:spLocks noEditPoints="1"/>
            </p:cNvSpPr>
            <p:nvPr/>
          </p:nvSpPr>
          <p:spPr bwMode="auto">
            <a:xfrm>
              <a:off x="1743075" y="15081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3" name="Freeform 823"/>
            <p:cNvSpPr>
              <a:spLocks/>
            </p:cNvSpPr>
            <p:nvPr/>
          </p:nvSpPr>
          <p:spPr bwMode="auto">
            <a:xfrm>
              <a:off x="1751013" y="1428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4" name="Freeform 824"/>
            <p:cNvSpPr>
              <a:spLocks noEditPoints="1"/>
            </p:cNvSpPr>
            <p:nvPr/>
          </p:nvSpPr>
          <p:spPr bwMode="auto">
            <a:xfrm>
              <a:off x="1743075" y="14208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5" name="Freeform 825"/>
            <p:cNvSpPr>
              <a:spLocks/>
            </p:cNvSpPr>
            <p:nvPr/>
          </p:nvSpPr>
          <p:spPr bwMode="auto">
            <a:xfrm>
              <a:off x="1719263" y="14557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6" name="Freeform 826"/>
            <p:cNvSpPr>
              <a:spLocks noEditPoints="1"/>
            </p:cNvSpPr>
            <p:nvPr/>
          </p:nvSpPr>
          <p:spPr bwMode="auto">
            <a:xfrm>
              <a:off x="1711325" y="1447800"/>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7" name="Freeform 827"/>
            <p:cNvSpPr>
              <a:spLocks/>
            </p:cNvSpPr>
            <p:nvPr/>
          </p:nvSpPr>
          <p:spPr bwMode="auto">
            <a:xfrm>
              <a:off x="1822450" y="161290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8" name="Freeform 828"/>
            <p:cNvSpPr>
              <a:spLocks noEditPoints="1"/>
            </p:cNvSpPr>
            <p:nvPr/>
          </p:nvSpPr>
          <p:spPr bwMode="auto">
            <a:xfrm>
              <a:off x="1814513" y="1604963"/>
              <a:ext cx="185738" cy="182563"/>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49" name="Freeform 829"/>
            <p:cNvSpPr>
              <a:spLocks/>
            </p:cNvSpPr>
            <p:nvPr/>
          </p:nvSpPr>
          <p:spPr bwMode="auto">
            <a:xfrm>
              <a:off x="1843088" y="161766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0" name="Freeform 830"/>
            <p:cNvSpPr>
              <a:spLocks noEditPoints="1"/>
            </p:cNvSpPr>
            <p:nvPr/>
          </p:nvSpPr>
          <p:spPr bwMode="auto">
            <a:xfrm>
              <a:off x="1835150" y="1609725"/>
              <a:ext cx="187325" cy="180975"/>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1" name="Freeform 831"/>
            <p:cNvSpPr>
              <a:spLocks/>
            </p:cNvSpPr>
            <p:nvPr/>
          </p:nvSpPr>
          <p:spPr bwMode="auto">
            <a:xfrm>
              <a:off x="1838325" y="147002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2" name="Freeform 832"/>
            <p:cNvSpPr>
              <a:spLocks noEditPoints="1"/>
            </p:cNvSpPr>
            <p:nvPr/>
          </p:nvSpPr>
          <p:spPr bwMode="auto">
            <a:xfrm>
              <a:off x="1830388" y="146208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7"/>
                    <a:pt x="0" y="102"/>
                    <a:pt x="3" y="99"/>
                  </a:cubicBezTo>
                  <a:lnTo>
                    <a:pt x="99" y="3"/>
                  </a:lnTo>
                  <a:cubicBezTo>
                    <a:pt x="102" y="0"/>
                    <a:pt x="107"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3" name="Freeform 833"/>
            <p:cNvSpPr>
              <a:spLocks/>
            </p:cNvSpPr>
            <p:nvPr/>
          </p:nvSpPr>
          <p:spPr bwMode="auto">
            <a:xfrm>
              <a:off x="1862138" y="15446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4" name="Freeform 834"/>
            <p:cNvSpPr>
              <a:spLocks noEditPoints="1"/>
            </p:cNvSpPr>
            <p:nvPr/>
          </p:nvSpPr>
          <p:spPr bwMode="auto">
            <a:xfrm>
              <a:off x="1854200" y="1536700"/>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5" name="Freeform 835"/>
            <p:cNvSpPr>
              <a:spLocks/>
            </p:cNvSpPr>
            <p:nvPr/>
          </p:nvSpPr>
          <p:spPr bwMode="auto">
            <a:xfrm>
              <a:off x="1782763"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6" name="Freeform 836"/>
            <p:cNvSpPr>
              <a:spLocks noEditPoints="1"/>
            </p:cNvSpPr>
            <p:nvPr/>
          </p:nvSpPr>
          <p:spPr bwMode="auto">
            <a:xfrm>
              <a:off x="1774825" y="15779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7" name="Freeform 837"/>
            <p:cNvSpPr>
              <a:spLocks/>
            </p:cNvSpPr>
            <p:nvPr/>
          </p:nvSpPr>
          <p:spPr bwMode="auto">
            <a:xfrm>
              <a:off x="1919288" y="1525588"/>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8" name="Freeform 838"/>
            <p:cNvSpPr>
              <a:spLocks noEditPoints="1"/>
            </p:cNvSpPr>
            <p:nvPr/>
          </p:nvSpPr>
          <p:spPr bwMode="auto">
            <a:xfrm>
              <a:off x="1911350" y="1517650"/>
              <a:ext cx="187325"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59" name="Freeform 839"/>
            <p:cNvSpPr>
              <a:spLocks/>
            </p:cNvSpPr>
            <p:nvPr/>
          </p:nvSpPr>
          <p:spPr bwMode="auto">
            <a:xfrm>
              <a:off x="1830388"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0" name="Freeform 840"/>
            <p:cNvSpPr>
              <a:spLocks noEditPoints="1"/>
            </p:cNvSpPr>
            <p:nvPr/>
          </p:nvSpPr>
          <p:spPr bwMode="auto">
            <a:xfrm>
              <a:off x="182245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1" name="Freeform 841"/>
            <p:cNvSpPr>
              <a:spLocks/>
            </p:cNvSpPr>
            <p:nvPr/>
          </p:nvSpPr>
          <p:spPr bwMode="auto">
            <a:xfrm>
              <a:off x="1782763" y="1598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2" name="Freeform 842"/>
            <p:cNvSpPr>
              <a:spLocks noEditPoints="1"/>
            </p:cNvSpPr>
            <p:nvPr/>
          </p:nvSpPr>
          <p:spPr bwMode="auto">
            <a:xfrm>
              <a:off x="1774825" y="15922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3" name="Freeform 843"/>
            <p:cNvSpPr>
              <a:spLocks/>
            </p:cNvSpPr>
            <p:nvPr/>
          </p:nvSpPr>
          <p:spPr bwMode="auto">
            <a:xfrm>
              <a:off x="1768475" y="15859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4" name="Freeform 844"/>
            <p:cNvSpPr>
              <a:spLocks noEditPoints="1"/>
            </p:cNvSpPr>
            <p:nvPr/>
          </p:nvSpPr>
          <p:spPr bwMode="auto">
            <a:xfrm>
              <a:off x="1760538" y="15779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5" name="Freeform 845"/>
            <p:cNvSpPr>
              <a:spLocks/>
            </p:cNvSpPr>
            <p:nvPr/>
          </p:nvSpPr>
          <p:spPr bwMode="auto">
            <a:xfrm>
              <a:off x="1763713" y="158908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6" name="Freeform 846"/>
            <p:cNvSpPr>
              <a:spLocks noEditPoints="1"/>
            </p:cNvSpPr>
            <p:nvPr/>
          </p:nvSpPr>
          <p:spPr bwMode="auto">
            <a:xfrm>
              <a:off x="1755775" y="15827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7" name="Freeform 847"/>
            <p:cNvSpPr>
              <a:spLocks/>
            </p:cNvSpPr>
            <p:nvPr/>
          </p:nvSpPr>
          <p:spPr bwMode="auto">
            <a:xfrm>
              <a:off x="1876425" y="15525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8" name="Freeform 848"/>
            <p:cNvSpPr>
              <a:spLocks noEditPoints="1"/>
            </p:cNvSpPr>
            <p:nvPr/>
          </p:nvSpPr>
          <p:spPr bwMode="auto">
            <a:xfrm>
              <a:off x="1868488" y="1544638"/>
              <a:ext cx="187325" cy="182563"/>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7" y="210"/>
                    <a:pt x="102" y="210"/>
                    <a:pt x="99" y="207"/>
                  </a:cubicBezTo>
                  <a:lnTo>
                    <a:pt x="3" y="111"/>
                  </a:lnTo>
                  <a:cubicBezTo>
                    <a:pt x="0" y="108"/>
                    <a:pt x="0" y="103"/>
                    <a:pt x="3" y="100"/>
                  </a:cubicBezTo>
                  <a:lnTo>
                    <a:pt x="99" y="4"/>
                  </a:lnTo>
                  <a:cubicBezTo>
                    <a:pt x="102" y="0"/>
                    <a:pt x="107"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69" name="Freeform 849"/>
            <p:cNvSpPr>
              <a:spLocks/>
            </p:cNvSpPr>
            <p:nvPr/>
          </p:nvSpPr>
          <p:spPr bwMode="auto">
            <a:xfrm>
              <a:off x="1822450" y="1692275"/>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0" name="Freeform 850"/>
            <p:cNvSpPr>
              <a:spLocks noEditPoints="1"/>
            </p:cNvSpPr>
            <p:nvPr/>
          </p:nvSpPr>
          <p:spPr bwMode="auto">
            <a:xfrm>
              <a:off x="1816100" y="1684338"/>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09" y="102"/>
                    <a:pt x="209"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1" name="Freeform 851"/>
            <p:cNvSpPr>
              <a:spLocks/>
            </p:cNvSpPr>
            <p:nvPr/>
          </p:nvSpPr>
          <p:spPr bwMode="auto">
            <a:xfrm>
              <a:off x="1881188" y="1520825"/>
              <a:ext cx="169863" cy="166688"/>
            </a:xfrm>
            <a:custGeom>
              <a:avLst/>
              <a:gdLst/>
              <a:ahLst/>
              <a:cxnLst>
                <a:cxn ang="0">
                  <a:pos x="53" y="105"/>
                </a:cxn>
                <a:cxn ang="0">
                  <a:pos x="0" y="52"/>
                </a:cxn>
                <a:cxn ang="0">
                  <a:pos x="53" y="0"/>
                </a:cxn>
                <a:cxn ang="0">
                  <a:pos x="107" y="52"/>
                </a:cxn>
                <a:cxn ang="0">
                  <a:pos x="53" y="105"/>
                </a:cxn>
              </a:cxnLst>
              <a:rect l="0" t="0" r="r" b="b"/>
              <a:pathLst>
                <a:path w="107" h="105">
                  <a:moveTo>
                    <a:pt x="53" y="105"/>
                  </a:moveTo>
                  <a:lnTo>
                    <a:pt x="0" y="52"/>
                  </a:lnTo>
                  <a:lnTo>
                    <a:pt x="53" y="0"/>
                  </a:lnTo>
                  <a:lnTo>
                    <a:pt x="107" y="52"/>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2" name="Freeform 852"/>
            <p:cNvSpPr>
              <a:spLocks noEditPoints="1"/>
            </p:cNvSpPr>
            <p:nvPr/>
          </p:nvSpPr>
          <p:spPr bwMode="auto">
            <a:xfrm>
              <a:off x="1873250" y="1512888"/>
              <a:ext cx="185738"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7" y="210"/>
                    <a:pt x="102" y="210"/>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3" name="Freeform 853"/>
            <p:cNvSpPr>
              <a:spLocks/>
            </p:cNvSpPr>
            <p:nvPr/>
          </p:nvSpPr>
          <p:spPr bwMode="auto">
            <a:xfrm>
              <a:off x="1879600" y="151130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4" name="Freeform 854"/>
            <p:cNvSpPr>
              <a:spLocks noEditPoints="1"/>
            </p:cNvSpPr>
            <p:nvPr/>
          </p:nvSpPr>
          <p:spPr bwMode="auto">
            <a:xfrm>
              <a:off x="1871663" y="1503363"/>
              <a:ext cx="185738"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5" name="Freeform 855"/>
            <p:cNvSpPr>
              <a:spLocks/>
            </p:cNvSpPr>
            <p:nvPr/>
          </p:nvSpPr>
          <p:spPr bwMode="auto">
            <a:xfrm>
              <a:off x="2000250" y="14366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6" name="Freeform 856"/>
            <p:cNvSpPr>
              <a:spLocks noEditPoints="1"/>
            </p:cNvSpPr>
            <p:nvPr/>
          </p:nvSpPr>
          <p:spPr bwMode="auto">
            <a:xfrm>
              <a:off x="1992313" y="1430338"/>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7" name="Freeform 857"/>
            <p:cNvSpPr>
              <a:spLocks/>
            </p:cNvSpPr>
            <p:nvPr/>
          </p:nvSpPr>
          <p:spPr bwMode="auto">
            <a:xfrm>
              <a:off x="1962150" y="147002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8" name="Freeform 858"/>
            <p:cNvSpPr>
              <a:spLocks noEditPoints="1"/>
            </p:cNvSpPr>
            <p:nvPr/>
          </p:nvSpPr>
          <p:spPr bwMode="auto">
            <a:xfrm>
              <a:off x="1954213" y="1462088"/>
              <a:ext cx="185738" cy="180975"/>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79" name="Freeform 859"/>
            <p:cNvSpPr>
              <a:spLocks/>
            </p:cNvSpPr>
            <p:nvPr/>
          </p:nvSpPr>
          <p:spPr bwMode="auto">
            <a:xfrm>
              <a:off x="1952625" y="16367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0" name="Freeform 860"/>
            <p:cNvSpPr>
              <a:spLocks noEditPoints="1"/>
            </p:cNvSpPr>
            <p:nvPr/>
          </p:nvSpPr>
          <p:spPr bwMode="auto">
            <a:xfrm>
              <a:off x="1944688" y="1628775"/>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1" name="Freeform 861"/>
            <p:cNvSpPr>
              <a:spLocks/>
            </p:cNvSpPr>
            <p:nvPr/>
          </p:nvSpPr>
          <p:spPr bwMode="auto">
            <a:xfrm>
              <a:off x="1984375" y="150177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2" name="Freeform 862"/>
            <p:cNvSpPr>
              <a:spLocks noEditPoints="1"/>
            </p:cNvSpPr>
            <p:nvPr/>
          </p:nvSpPr>
          <p:spPr bwMode="auto">
            <a:xfrm>
              <a:off x="1976438" y="14938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10"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10" y="102"/>
                    <a:pt x="210"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3" name="Freeform 863"/>
            <p:cNvSpPr>
              <a:spLocks/>
            </p:cNvSpPr>
            <p:nvPr/>
          </p:nvSpPr>
          <p:spPr bwMode="auto">
            <a:xfrm>
              <a:off x="1908175" y="16827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4" name="Freeform 864"/>
            <p:cNvSpPr>
              <a:spLocks noEditPoints="1"/>
            </p:cNvSpPr>
            <p:nvPr/>
          </p:nvSpPr>
          <p:spPr bwMode="auto">
            <a:xfrm>
              <a:off x="1900238" y="1674813"/>
              <a:ext cx="187325"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5" name="Freeform 865"/>
            <p:cNvSpPr>
              <a:spLocks/>
            </p:cNvSpPr>
            <p:nvPr/>
          </p:nvSpPr>
          <p:spPr bwMode="auto">
            <a:xfrm>
              <a:off x="1895475"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6" name="Freeform 866"/>
            <p:cNvSpPr>
              <a:spLocks noEditPoints="1"/>
            </p:cNvSpPr>
            <p:nvPr/>
          </p:nvSpPr>
          <p:spPr bwMode="auto">
            <a:xfrm>
              <a:off x="1889125"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7" name="Freeform 867"/>
            <p:cNvSpPr>
              <a:spLocks/>
            </p:cNvSpPr>
            <p:nvPr/>
          </p:nvSpPr>
          <p:spPr bwMode="auto">
            <a:xfrm>
              <a:off x="1874838" y="1644650"/>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8" name="Freeform 868"/>
            <p:cNvSpPr>
              <a:spLocks noEditPoints="1"/>
            </p:cNvSpPr>
            <p:nvPr/>
          </p:nvSpPr>
          <p:spPr bwMode="auto">
            <a:xfrm>
              <a:off x="1866900" y="1638300"/>
              <a:ext cx="185738"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89" name="Freeform 869"/>
            <p:cNvSpPr>
              <a:spLocks/>
            </p:cNvSpPr>
            <p:nvPr/>
          </p:nvSpPr>
          <p:spPr bwMode="auto">
            <a:xfrm>
              <a:off x="2087563" y="1946275"/>
              <a:ext cx="169863" cy="166688"/>
            </a:xfrm>
            <a:custGeom>
              <a:avLst/>
              <a:gdLst/>
              <a:ahLst/>
              <a:cxnLst>
                <a:cxn ang="0">
                  <a:pos x="54" y="105"/>
                </a:cxn>
                <a:cxn ang="0">
                  <a:pos x="0" y="52"/>
                </a:cxn>
                <a:cxn ang="0">
                  <a:pos x="54" y="0"/>
                </a:cxn>
                <a:cxn ang="0">
                  <a:pos x="107" y="52"/>
                </a:cxn>
                <a:cxn ang="0">
                  <a:pos x="54" y="105"/>
                </a:cxn>
              </a:cxnLst>
              <a:rect l="0" t="0" r="r" b="b"/>
              <a:pathLst>
                <a:path w="107" h="105">
                  <a:moveTo>
                    <a:pt x="54" y="105"/>
                  </a:moveTo>
                  <a:lnTo>
                    <a:pt x="0" y="52"/>
                  </a:lnTo>
                  <a:lnTo>
                    <a:pt x="54" y="0"/>
                  </a:lnTo>
                  <a:lnTo>
                    <a:pt x="107"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0" name="Freeform 870"/>
            <p:cNvSpPr>
              <a:spLocks noEditPoints="1"/>
            </p:cNvSpPr>
            <p:nvPr/>
          </p:nvSpPr>
          <p:spPr bwMode="auto">
            <a:xfrm>
              <a:off x="2079625" y="1938338"/>
              <a:ext cx="187325" cy="182563"/>
            </a:xfrm>
            <a:custGeom>
              <a:avLst/>
              <a:gdLst/>
              <a:ahLst/>
              <a:cxnLst>
                <a:cxn ang="0">
                  <a:pos x="111" y="207"/>
                </a:cxn>
                <a:cxn ang="0">
                  <a:pos x="100" y="207"/>
                </a:cxn>
                <a:cxn ang="0">
                  <a:pos x="4" y="111"/>
                </a:cxn>
                <a:cxn ang="0">
                  <a:pos x="4" y="100"/>
                </a:cxn>
                <a:cxn ang="0">
                  <a:pos x="100" y="4"/>
                </a:cxn>
                <a:cxn ang="0">
                  <a:pos x="111" y="4"/>
                </a:cxn>
                <a:cxn ang="0">
                  <a:pos x="207" y="100"/>
                </a:cxn>
                <a:cxn ang="0">
                  <a:pos x="207" y="111"/>
                </a:cxn>
                <a:cxn ang="0">
                  <a:pos x="111" y="207"/>
                </a:cxn>
                <a:cxn ang="0">
                  <a:pos x="196" y="100"/>
                </a:cxn>
                <a:cxn ang="0">
                  <a:pos x="196" y="111"/>
                </a:cxn>
                <a:cxn ang="0">
                  <a:pos x="100" y="15"/>
                </a:cxn>
                <a:cxn ang="0">
                  <a:pos x="111" y="15"/>
                </a:cxn>
                <a:cxn ang="0">
                  <a:pos x="15" y="111"/>
                </a:cxn>
                <a:cxn ang="0">
                  <a:pos x="15" y="100"/>
                </a:cxn>
                <a:cxn ang="0">
                  <a:pos x="111" y="196"/>
                </a:cxn>
                <a:cxn ang="0">
                  <a:pos x="100" y="196"/>
                </a:cxn>
                <a:cxn ang="0">
                  <a:pos x="196" y="100"/>
                </a:cxn>
              </a:cxnLst>
              <a:rect l="0" t="0" r="r" b="b"/>
              <a:pathLst>
                <a:path w="210" h="210">
                  <a:moveTo>
                    <a:pt x="111" y="207"/>
                  </a:moveTo>
                  <a:cubicBezTo>
                    <a:pt x="108" y="210"/>
                    <a:pt x="103" y="210"/>
                    <a:pt x="100" y="207"/>
                  </a:cubicBezTo>
                  <a:lnTo>
                    <a:pt x="4" y="111"/>
                  </a:lnTo>
                  <a:cubicBezTo>
                    <a:pt x="0" y="108"/>
                    <a:pt x="0" y="103"/>
                    <a:pt x="4" y="100"/>
                  </a:cubicBezTo>
                  <a:lnTo>
                    <a:pt x="100" y="4"/>
                  </a:lnTo>
                  <a:cubicBezTo>
                    <a:pt x="103" y="0"/>
                    <a:pt x="108" y="0"/>
                    <a:pt x="111" y="4"/>
                  </a:cubicBezTo>
                  <a:lnTo>
                    <a:pt x="207" y="100"/>
                  </a:lnTo>
                  <a:cubicBezTo>
                    <a:pt x="210" y="103"/>
                    <a:pt x="210" y="108"/>
                    <a:pt x="207" y="111"/>
                  </a:cubicBezTo>
                  <a:lnTo>
                    <a:pt x="111" y="207"/>
                  </a:lnTo>
                  <a:close/>
                  <a:moveTo>
                    <a:pt x="196" y="100"/>
                  </a:moveTo>
                  <a:lnTo>
                    <a:pt x="196" y="111"/>
                  </a:lnTo>
                  <a:lnTo>
                    <a:pt x="100" y="15"/>
                  </a:lnTo>
                  <a:lnTo>
                    <a:pt x="111" y="15"/>
                  </a:lnTo>
                  <a:lnTo>
                    <a:pt x="15" y="111"/>
                  </a:lnTo>
                  <a:lnTo>
                    <a:pt x="15" y="100"/>
                  </a:lnTo>
                  <a:lnTo>
                    <a:pt x="111" y="196"/>
                  </a:lnTo>
                  <a:lnTo>
                    <a:pt x="100" y="196"/>
                  </a:lnTo>
                  <a:lnTo>
                    <a:pt x="196"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1" name="Freeform 871"/>
            <p:cNvSpPr>
              <a:spLocks/>
            </p:cNvSpPr>
            <p:nvPr/>
          </p:nvSpPr>
          <p:spPr bwMode="auto">
            <a:xfrm>
              <a:off x="1878013" y="1784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2" name="Freeform 872"/>
            <p:cNvSpPr>
              <a:spLocks noEditPoints="1"/>
            </p:cNvSpPr>
            <p:nvPr/>
          </p:nvSpPr>
          <p:spPr bwMode="auto">
            <a:xfrm>
              <a:off x="1870075" y="1776413"/>
              <a:ext cx="187325" cy="182563"/>
            </a:xfrm>
            <a:custGeom>
              <a:avLst/>
              <a:gdLst/>
              <a:ahLst/>
              <a:cxnLst>
                <a:cxn ang="0">
                  <a:pos x="111" y="207"/>
                </a:cxn>
                <a:cxn ang="0">
                  <a:pos x="100" y="207"/>
                </a:cxn>
                <a:cxn ang="0">
                  <a:pos x="4" y="111"/>
                </a:cxn>
                <a:cxn ang="0">
                  <a:pos x="4" y="99"/>
                </a:cxn>
                <a:cxn ang="0">
                  <a:pos x="100" y="3"/>
                </a:cxn>
                <a:cxn ang="0">
                  <a:pos x="111" y="3"/>
                </a:cxn>
                <a:cxn ang="0">
                  <a:pos x="207" y="99"/>
                </a:cxn>
                <a:cxn ang="0">
                  <a:pos x="207" y="111"/>
                </a:cxn>
                <a:cxn ang="0">
                  <a:pos x="111" y="207"/>
                </a:cxn>
                <a:cxn ang="0">
                  <a:pos x="196" y="99"/>
                </a:cxn>
                <a:cxn ang="0">
                  <a:pos x="196" y="111"/>
                </a:cxn>
                <a:cxn ang="0">
                  <a:pos x="100" y="15"/>
                </a:cxn>
                <a:cxn ang="0">
                  <a:pos x="111" y="15"/>
                </a:cxn>
                <a:cxn ang="0">
                  <a:pos x="15" y="111"/>
                </a:cxn>
                <a:cxn ang="0">
                  <a:pos x="15" y="99"/>
                </a:cxn>
                <a:cxn ang="0">
                  <a:pos x="111" y="195"/>
                </a:cxn>
                <a:cxn ang="0">
                  <a:pos x="100" y="195"/>
                </a:cxn>
                <a:cxn ang="0">
                  <a:pos x="196" y="99"/>
                </a:cxn>
              </a:cxnLst>
              <a:rect l="0" t="0" r="r" b="b"/>
              <a:pathLst>
                <a:path w="210" h="210">
                  <a:moveTo>
                    <a:pt x="111" y="207"/>
                  </a:moveTo>
                  <a:cubicBezTo>
                    <a:pt x="108" y="210"/>
                    <a:pt x="103" y="210"/>
                    <a:pt x="100" y="207"/>
                  </a:cubicBezTo>
                  <a:lnTo>
                    <a:pt x="4" y="111"/>
                  </a:lnTo>
                  <a:cubicBezTo>
                    <a:pt x="0" y="107"/>
                    <a:pt x="0" y="102"/>
                    <a:pt x="4" y="99"/>
                  </a:cubicBezTo>
                  <a:lnTo>
                    <a:pt x="100" y="3"/>
                  </a:lnTo>
                  <a:cubicBezTo>
                    <a:pt x="103" y="0"/>
                    <a:pt x="108" y="0"/>
                    <a:pt x="111" y="3"/>
                  </a:cubicBezTo>
                  <a:lnTo>
                    <a:pt x="207" y="99"/>
                  </a:lnTo>
                  <a:cubicBezTo>
                    <a:pt x="210" y="102"/>
                    <a:pt x="210" y="107"/>
                    <a:pt x="207" y="111"/>
                  </a:cubicBezTo>
                  <a:lnTo>
                    <a:pt x="111" y="207"/>
                  </a:lnTo>
                  <a:close/>
                  <a:moveTo>
                    <a:pt x="196" y="99"/>
                  </a:moveTo>
                  <a:lnTo>
                    <a:pt x="196" y="111"/>
                  </a:lnTo>
                  <a:lnTo>
                    <a:pt x="100" y="15"/>
                  </a:lnTo>
                  <a:lnTo>
                    <a:pt x="111" y="15"/>
                  </a:lnTo>
                  <a:lnTo>
                    <a:pt x="15" y="111"/>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3" name="Freeform 873"/>
            <p:cNvSpPr>
              <a:spLocks/>
            </p:cNvSpPr>
            <p:nvPr/>
          </p:nvSpPr>
          <p:spPr bwMode="auto">
            <a:xfrm>
              <a:off x="1920875" y="18351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4" name="Freeform 874"/>
            <p:cNvSpPr>
              <a:spLocks noEditPoints="1"/>
            </p:cNvSpPr>
            <p:nvPr/>
          </p:nvSpPr>
          <p:spPr bwMode="auto">
            <a:xfrm>
              <a:off x="1912938" y="1827213"/>
              <a:ext cx="187325" cy="182563"/>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10">
                  <a:moveTo>
                    <a:pt x="110" y="206"/>
                  </a:moveTo>
                  <a:cubicBezTo>
                    <a:pt x="107" y="210"/>
                    <a:pt x="102" y="210"/>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5" name="Freeform 875"/>
            <p:cNvSpPr>
              <a:spLocks/>
            </p:cNvSpPr>
            <p:nvPr/>
          </p:nvSpPr>
          <p:spPr bwMode="auto">
            <a:xfrm>
              <a:off x="1774825"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6" name="Freeform 876"/>
            <p:cNvSpPr>
              <a:spLocks noEditPoints="1"/>
            </p:cNvSpPr>
            <p:nvPr/>
          </p:nvSpPr>
          <p:spPr bwMode="auto">
            <a:xfrm>
              <a:off x="1766888" y="1582738"/>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10" y="103"/>
                    <a:pt x="210"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7" name="Freeform 877"/>
            <p:cNvSpPr>
              <a:spLocks/>
            </p:cNvSpPr>
            <p:nvPr/>
          </p:nvSpPr>
          <p:spPr bwMode="auto">
            <a:xfrm>
              <a:off x="1882775" y="18303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8" name="Freeform 878"/>
            <p:cNvSpPr>
              <a:spLocks noEditPoints="1"/>
            </p:cNvSpPr>
            <p:nvPr/>
          </p:nvSpPr>
          <p:spPr bwMode="auto">
            <a:xfrm>
              <a:off x="1874838" y="182403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399" name="Freeform 87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0" name="Freeform 88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1" name="Freeform 881"/>
            <p:cNvSpPr>
              <a:spLocks/>
            </p:cNvSpPr>
            <p:nvPr/>
          </p:nvSpPr>
          <p:spPr bwMode="auto">
            <a:xfrm>
              <a:off x="1935163" y="1747838"/>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2" name="Freeform 882"/>
            <p:cNvSpPr>
              <a:spLocks noEditPoints="1"/>
            </p:cNvSpPr>
            <p:nvPr/>
          </p:nvSpPr>
          <p:spPr bwMode="auto">
            <a:xfrm>
              <a:off x="1927225" y="1739900"/>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3" name="Freeform 883"/>
            <p:cNvSpPr>
              <a:spLocks/>
            </p:cNvSpPr>
            <p:nvPr/>
          </p:nvSpPr>
          <p:spPr bwMode="auto">
            <a:xfrm>
              <a:off x="1901825" y="17287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4" name="Freeform 884"/>
            <p:cNvSpPr>
              <a:spLocks noEditPoints="1"/>
            </p:cNvSpPr>
            <p:nvPr/>
          </p:nvSpPr>
          <p:spPr bwMode="auto">
            <a:xfrm>
              <a:off x="1893888" y="172085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5" name="Freeform 885"/>
            <p:cNvSpPr>
              <a:spLocks/>
            </p:cNvSpPr>
            <p:nvPr/>
          </p:nvSpPr>
          <p:spPr bwMode="auto">
            <a:xfrm>
              <a:off x="1787525"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6" name="Freeform 886"/>
            <p:cNvSpPr>
              <a:spLocks noEditPoints="1"/>
            </p:cNvSpPr>
            <p:nvPr/>
          </p:nvSpPr>
          <p:spPr bwMode="auto">
            <a:xfrm>
              <a:off x="1779588" y="1601788"/>
              <a:ext cx="185738" cy="179388"/>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7" name="Freeform 887"/>
            <p:cNvSpPr>
              <a:spLocks/>
            </p:cNvSpPr>
            <p:nvPr/>
          </p:nvSpPr>
          <p:spPr bwMode="auto">
            <a:xfrm>
              <a:off x="1906588" y="165893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8" name="Freeform 888"/>
            <p:cNvSpPr>
              <a:spLocks noEditPoints="1"/>
            </p:cNvSpPr>
            <p:nvPr/>
          </p:nvSpPr>
          <p:spPr bwMode="auto">
            <a:xfrm>
              <a:off x="1898650" y="1652588"/>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09" name="Freeform 889"/>
            <p:cNvSpPr>
              <a:spLocks/>
            </p:cNvSpPr>
            <p:nvPr/>
          </p:nvSpPr>
          <p:spPr bwMode="auto">
            <a:xfrm>
              <a:off x="1890713" y="18034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0" name="Freeform 890"/>
            <p:cNvSpPr>
              <a:spLocks noEditPoints="1"/>
            </p:cNvSpPr>
            <p:nvPr/>
          </p:nvSpPr>
          <p:spPr bwMode="auto">
            <a:xfrm>
              <a:off x="1882775" y="17954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1" name="Freeform 891"/>
            <p:cNvSpPr>
              <a:spLocks/>
            </p:cNvSpPr>
            <p:nvPr/>
          </p:nvSpPr>
          <p:spPr bwMode="auto">
            <a:xfrm>
              <a:off x="1870075" y="16875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2" name="Freeform 892"/>
            <p:cNvSpPr>
              <a:spLocks noEditPoints="1"/>
            </p:cNvSpPr>
            <p:nvPr/>
          </p:nvSpPr>
          <p:spPr bwMode="auto">
            <a:xfrm>
              <a:off x="1862138" y="1679575"/>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3" name="Freeform 893"/>
            <p:cNvSpPr>
              <a:spLocks/>
            </p:cNvSpPr>
            <p:nvPr/>
          </p:nvSpPr>
          <p:spPr bwMode="auto">
            <a:xfrm>
              <a:off x="1874838" y="1608138"/>
              <a:ext cx="169863" cy="166688"/>
            </a:xfrm>
            <a:custGeom>
              <a:avLst/>
              <a:gdLst/>
              <a:ahLst/>
              <a:cxnLst>
                <a:cxn ang="0">
                  <a:pos x="54" y="105"/>
                </a:cxn>
                <a:cxn ang="0">
                  <a:pos x="0" y="53"/>
                </a:cxn>
                <a:cxn ang="0">
                  <a:pos x="54" y="0"/>
                </a:cxn>
                <a:cxn ang="0">
                  <a:pos x="107" y="53"/>
                </a:cxn>
                <a:cxn ang="0">
                  <a:pos x="54" y="105"/>
                </a:cxn>
              </a:cxnLst>
              <a:rect l="0" t="0" r="r" b="b"/>
              <a:pathLst>
                <a:path w="107" h="105">
                  <a:moveTo>
                    <a:pt x="54" y="105"/>
                  </a:moveTo>
                  <a:lnTo>
                    <a:pt x="0" y="53"/>
                  </a:lnTo>
                  <a:lnTo>
                    <a:pt x="54" y="0"/>
                  </a:lnTo>
                  <a:lnTo>
                    <a:pt x="107"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4" name="Freeform 894"/>
            <p:cNvSpPr>
              <a:spLocks noEditPoints="1"/>
            </p:cNvSpPr>
            <p:nvPr/>
          </p:nvSpPr>
          <p:spPr bwMode="auto">
            <a:xfrm>
              <a:off x="1866900" y="1601788"/>
              <a:ext cx="185738"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5" name="Freeform 895"/>
            <p:cNvSpPr>
              <a:spLocks/>
            </p:cNvSpPr>
            <p:nvPr/>
          </p:nvSpPr>
          <p:spPr bwMode="auto">
            <a:xfrm>
              <a:off x="1757363" y="1487488"/>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6" name="Freeform 896"/>
            <p:cNvSpPr>
              <a:spLocks noEditPoints="1"/>
            </p:cNvSpPr>
            <p:nvPr/>
          </p:nvSpPr>
          <p:spPr bwMode="auto">
            <a:xfrm>
              <a:off x="1749425" y="14811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7" name="Freeform 897"/>
            <p:cNvSpPr>
              <a:spLocks/>
            </p:cNvSpPr>
            <p:nvPr/>
          </p:nvSpPr>
          <p:spPr bwMode="auto">
            <a:xfrm>
              <a:off x="1944688"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8" name="Freeform 898"/>
            <p:cNvSpPr>
              <a:spLocks noEditPoints="1"/>
            </p:cNvSpPr>
            <p:nvPr/>
          </p:nvSpPr>
          <p:spPr bwMode="auto">
            <a:xfrm>
              <a:off x="1938338"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19" name="Freeform 899"/>
            <p:cNvSpPr>
              <a:spLocks/>
            </p:cNvSpPr>
            <p:nvPr/>
          </p:nvSpPr>
          <p:spPr bwMode="auto">
            <a:xfrm>
              <a:off x="1938338" y="1673225"/>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0" name="Freeform 900"/>
            <p:cNvSpPr>
              <a:spLocks noEditPoints="1"/>
            </p:cNvSpPr>
            <p:nvPr/>
          </p:nvSpPr>
          <p:spPr bwMode="auto">
            <a:xfrm>
              <a:off x="1930400" y="166528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1" name="Freeform 901"/>
            <p:cNvSpPr>
              <a:spLocks/>
            </p:cNvSpPr>
            <p:nvPr/>
          </p:nvSpPr>
          <p:spPr bwMode="auto">
            <a:xfrm>
              <a:off x="1792288"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2" name="Freeform 902"/>
            <p:cNvSpPr>
              <a:spLocks noEditPoints="1"/>
            </p:cNvSpPr>
            <p:nvPr/>
          </p:nvSpPr>
          <p:spPr bwMode="auto">
            <a:xfrm>
              <a:off x="1784350" y="16430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3" name="Freeform 903"/>
            <p:cNvSpPr>
              <a:spLocks/>
            </p:cNvSpPr>
            <p:nvPr/>
          </p:nvSpPr>
          <p:spPr bwMode="auto">
            <a:xfrm>
              <a:off x="1855788" y="17018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4" name="Freeform 904"/>
            <p:cNvSpPr>
              <a:spLocks noEditPoints="1"/>
            </p:cNvSpPr>
            <p:nvPr/>
          </p:nvSpPr>
          <p:spPr bwMode="auto">
            <a:xfrm>
              <a:off x="1847850" y="16938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5" name="Freeform 905"/>
            <p:cNvSpPr>
              <a:spLocks/>
            </p:cNvSpPr>
            <p:nvPr/>
          </p:nvSpPr>
          <p:spPr bwMode="auto">
            <a:xfrm>
              <a:off x="1895475" y="17510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6" name="Freeform 906"/>
            <p:cNvSpPr>
              <a:spLocks noEditPoints="1"/>
            </p:cNvSpPr>
            <p:nvPr/>
          </p:nvSpPr>
          <p:spPr bwMode="auto">
            <a:xfrm>
              <a:off x="1889125" y="1744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7" name="Freeform 907"/>
            <p:cNvSpPr>
              <a:spLocks/>
            </p:cNvSpPr>
            <p:nvPr/>
          </p:nvSpPr>
          <p:spPr bwMode="auto">
            <a:xfrm>
              <a:off x="1916113" y="17018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8" name="Freeform 908"/>
            <p:cNvSpPr>
              <a:spLocks noEditPoints="1"/>
            </p:cNvSpPr>
            <p:nvPr/>
          </p:nvSpPr>
          <p:spPr bwMode="auto">
            <a:xfrm>
              <a:off x="1906588" y="16938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29" name="Freeform 909"/>
            <p:cNvSpPr>
              <a:spLocks/>
            </p:cNvSpPr>
            <p:nvPr/>
          </p:nvSpPr>
          <p:spPr bwMode="auto">
            <a:xfrm>
              <a:off x="1804988" y="1497013"/>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0" name="Freeform 910"/>
            <p:cNvSpPr>
              <a:spLocks noEditPoints="1"/>
            </p:cNvSpPr>
            <p:nvPr/>
          </p:nvSpPr>
          <p:spPr bwMode="auto">
            <a:xfrm>
              <a:off x="1797050" y="1489075"/>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1" name="Freeform 911"/>
            <p:cNvSpPr>
              <a:spLocks/>
            </p:cNvSpPr>
            <p:nvPr/>
          </p:nvSpPr>
          <p:spPr bwMode="auto">
            <a:xfrm>
              <a:off x="1882775" y="165100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2" name="Freeform 912"/>
            <p:cNvSpPr>
              <a:spLocks noEditPoints="1"/>
            </p:cNvSpPr>
            <p:nvPr/>
          </p:nvSpPr>
          <p:spPr bwMode="auto">
            <a:xfrm>
              <a:off x="1874838" y="1643063"/>
              <a:ext cx="187325"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3" name="Freeform 913"/>
            <p:cNvSpPr>
              <a:spLocks/>
            </p:cNvSpPr>
            <p:nvPr/>
          </p:nvSpPr>
          <p:spPr bwMode="auto">
            <a:xfrm>
              <a:off x="1860550" y="16541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4" name="Freeform 914"/>
            <p:cNvSpPr>
              <a:spLocks noEditPoints="1"/>
            </p:cNvSpPr>
            <p:nvPr/>
          </p:nvSpPr>
          <p:spPr bwMode="auto">
            <a:xfrm>
              <a:off x="1854200" y="1646238"/>
              <a:ext cx="185738"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5" name="Freeform 915"/>
            <p:cNvSpPr>
              <a:spLocks/>
            </p:cNvSpPr>
            <p:nvPr/>
          </p:nvSpPr>
          <p:spPr bwMode="auto">
            <a:xfrm>
              <a:off x="1884363" y="1589088"/>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6" name="Freeform 916"/>
            <p:cNvSpPr>
              <a:spLocks noEditPoints="1"/>
            </p:cNvSpPr>
            <p:nvPr/>
          </p:nvSpPr>
          <p:spPr bwMode="auto">
            <a:xfrm>
              <a:off x="1876425" y="15827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7" y="210"/>
                    <a:pt x="102" y="210"/>
                    <a:pt x="99" y="207"/>
                  </a:cubicBezTo>
                  <a:lnTo>
                    <a:pt x="3" y="111"/>
                  </a:lnTo>
                  <a:cubicBezTo>
                    <a:pt x="0" y="108"/>
                    <a:pt x="0" y="103"/>
                    <a:pt x="3" y="99"/>
                  </a:cubicBezTo>
                  <a:lnTo>
                    <a:pt x="99" y="3"/>
                  </a:lnTo>
                  <a:cubicBezTo>
                    <a:pt x="102" y="0"/>
                    <a:pt x="107" y="0"/>
                    <a:pt x="111" y="3"/>
                  </a:cubicBezTo>
                  <a:lnTo>
                    <a:pt x="207" y="99"/>
                  </a:lnTo>
                  <a:cubicBezTo>
                    <a:pt x="210" y="103"/>
                    <a:pt x="210" y="108"/>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7" name="Freeform 917"/>
            <p:cNvSpPr>
              <a:spLocks/>
            </p:cNvSpPr>
            <p:nvPr/>
          </p:nvSpPr>
          <p:spPr bwMode="auto">
            <a:xfrm>
              <a:off x="1838325" y="1530350"/>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8" name="Freeform 918"/>
            <p:cNvSpPr>
              <a:spLocks noEditPoints="1"/>
            </p:cNvSpPr>
            <p:nvPr/>
          </p:nvSpPr>
          <p:spPr bwMode="auto">
            <a:xfrm>
              <a:off x="1830388" y="152241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39" name="Freeform 919"/>
            <p:cNvSpPr>
              <a:spLocks/>
            </p:cNvSpPr>
            <p:nvPr/>
          </p:nvSpPr>
          <p:spPr bwMode="auto">
            <a:xfrm>
              <a:off x="1689100" y="141446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0" name="Freeform 920"/>
            <p:cNvSpPr>
              <a:spLocks noEditPoints="1"/>
            </p:cNvSpPr>
            <p:nvPr/>
          </p:nvSpPr>
          <p:spPr bwMode="auto">
            <a:xfrm>
              <a:off x="1681163" y="140652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2" y="209"/>
                    <a:pt x="99" y="206"/>
                  </a:cubicBezTo>
                  <a:lnTo>
                    <a:pt x="3" y="110"/>
                  </a:lnTo>
                  <a:cubicBezTo>
                    <a:pt x="0" y="107"/>
                    <a:pt x="0" y="102"/>
                    <a:pt x="3" y="99"/>
                  </a:cubicBezTo>
                  <a:lnTo>
                    <a:pt x="99" y="3"/>
                  </a:lnTo>
                  <a:cubicBezTo>
                    <a:pt x="102"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1" name="Freeform 921"/>
            <p:cNvSpPr>
              <a:spLocks/>
            </p:cNvSpPr>
            <p:nvPr/>
          </p:nvSpPr>
          <p:spPr bwMode="auto">
            <a:xfrm>
              <a:off x="1766888" y="143192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2" name="Freeform 922"/>
            <p:cNvSpPr>
              <a:spLocks noEditPoints="1"/>
            </p:cNvSpPr>
            <p:nvPr/>
          </p:nvSpPr>
          <p:spPr bwMode="auto">
            <a:xfrm>
              <a:off x="1758950" y="1423988"/>
              <a:ext cx="187325" cy="182563"/>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09" h="210">
                  <a:moveTo>
                    <a:pt x="110" y="207"/>
                  </a:moveTo>
                  <a:cubicBezTo>
                    <a:pt x="107" y="210"/>
                    <a:pt x="102" y="210"/>
                    <a:pt x="99" y="207"/>
                  </a:cubicBezTo>
                  <a:lnTo>
                    <a:pt x="3" y="111"/>
                  </a:lnTo>
                  <a:cubicBezTo>
                    <a:pt x="0" y="108"/>
                    <a:pt x="0" y="103"/>
                    <a:pt x="3" y="99"/>
                  </a:cubicBezTo>
                  <a:lnTo>
                    <a:pt x="99" y="3"/>
                  </a:lnTo>
                  <a:cubicBezTo>
                    <a:pt x="102" y="0"/>
                    <a:pt x="107" y="0"/>
                    <a:pt x="110" y="3"/>
                  </a:cubicBezTo>
                  <a:lnTo>
                    <a:pt x="206" y="99"/>
                  </a:lnTo>
                  <a:cubicBezTo>
                    <a:pt x="209" y="103"/>
                    <a:pt x="209" y="108"/>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3" name="Freeform 923"/>
            <p:cNvSpPr>
              <a:spLocks/>
            </p:cNvSpPr>
            <p:nvPr/>
          </p:nvSpPr>
          <p:spPr bwMode="auto">
            <a:xfrm>
              <a:off x="1790700" y="132080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4" name="Freeform 924"/>
            <p:cNvSpPr>
              <a:spLocks noEditPoints="1"/>
            </p:cNvSpPr>
            <p:nvPr/>
          </p:nvSpPr>
          <p:spPr bwMode="auto">
            <a:xfrm>
              <a:off x="1782763" y="1314450"/>
              <a:ext cx="187325" cy="179388"/>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5" name="Freeform 925"/>
            <p:cNvSpPr>
              <a:spLocks/>
            </p:cNvSpPr>
            <p:nvPr/>
          </p:nvSpPr>
          <p:spPr bwMode="auto">
            <a:xfrm>
              <a:off x="1982788" y="14509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6" name="Freeform 926"/>
            <p:cNvSpPr>
              <a:spLocks noEditPoints="1"/>
            </p:cNvSpPr>
            <p:nvPr/>
          </p:nvSpPr>
          <p:spPr bwMode="auto">
            <a:xfrm>
              <a:off x="1976438" y="1443038"/>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7" name="Freeform 927"/>
            <p:cNvSpPr>
              <a:spLocks/>
            </p:cNvSpPr>
            <p:nvPr/>
          </p:nvSpPr>
          <p:spPr bwMode="auto">
            <a:xfrm>
              <a:off x="1700213" y="511175"/>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8" name="Freeform 928"/>
            <p:cNvSpPr>
              <a:spLocks noEditPoints="1"/>
            </p:cNvSpPr>
            <p:nvPr/>
          </p:nvSpPr>
          <p:spPr bwMode="auto">
            <a:xfrm>
              <a:off x="1692275" y="503238"/>
              <a:ext cx="187325" cy="180975"/>
            </a:xfrm>
            <a:custGeom>
              <a:avLst/>
              <a:gdLst/>
              <a:ahLst/>
              <a:cxnLst>
                <a:cxn ang="0">
                  <a:pos x="111" y="207"/>
                </a:cxn>
                <a:cxn ang="0">
                  <a:pos x="99" y="207"/>
                </a:cxn>
                <a:cxn ang="0">
                  <a:pos x="3" y="111"/>
                </a:cxn>
                <a:cxn ang="0">
                  <a:pos x="3" y="99"/>
                </a:cxn>
                <a:cxn ang="0">
                  <a:pos x="99" y="3"/>
                </a:cxn>
                <a:cxn ang="0">
                  <a:pos x="111" y="3"/>
                </a:cxn>
                <a:cxn ang="0">
                  <a:pos x="207" y="99"/>
                </a:cxn>
                <a:cxn ang="0">
                  <a:pos x="207" y="111"/>
                </a:cxn>
                <a:cxn ang="0">
                  <a:pos x="111" y="207"/>
                </a:cxn>
                <a:cxn ang="0">
                  <a:pos x="195" y="99"/>
                </a:cxn>
                <a:cxn ang="0">
                  <a:pos x="195" y="111"/>
                </a:cxn>
                <a:cxn ang="0">
                  <a:pos x="99" y="15"/>
                </a:cxn>
                <a:cxn ang="0">
                  <a:pos x="111" y="15"/>
                </a:cxn>
                <a:cxn ang="0">
                  <a:pos x="15" y="111"/>
                </a:cxn>
                <a:cxn ang="0">
                  <a:pos x="15" y="99"/>
                </a:cxn>
                <a:cxn ang="0">
                  <a:pos x="111" y="195"/>
                </a:cxn>
                <a:cxn ang="0">
                  <a:pos x="99" y="195"/>
                </a:cxn>
                <a:cxn ang="0">
                  <a:pos x="195" y="99"/>
                </a:cxn>
              </a:cxnLst>
              <a:rect l="0" t="0" r="r" b="b"/>
              <a:pathLst>
                <a:path w="210" h="210">
                  <a:moveTo>
                    <a:pt x="111" y="207"/>
                  </a:moveTo>
                  <a:cubicBezTo>
                    <a:pt x="108" y="210"/>
                    <a:pt x="103" y="210"/>
                    <a:pt x="99" y="207"/>
                  </a:cubicBezTo>
                  <a:lnTo>
                    <a:pt x="3" y="111"/>
                  </a:lnTo>
                  <a:cubicBezTo>
                    <a:pt x="0" y="107"/>
                    <a:pt x="0" y="102"/>
                    <a:pt x="3" y="99"/>
                  </a:cubicBezTo>
                  <a:lnTo>
                    <a:pt x="99" y="3"/>
                  </a:lnTo>
                  <a:cubicBezTo>
                    <a:pt x="103" y="0"/>
                    <a:pt x="108" y="0"/>
                    <a:pt x="111" y="3"/>
                  </a:cubicBezTo>
                  <a:lnTo>
                    <a:pt x="207" y="99"/>
                  </a:lnTo>
                  <a:cubicBezTo>
                    <a:pt x="210" y="102"/>
                    <a:pt x="210" y="107"/>
                    <a:pt x="207" y="111"/>
                  </a:cubicBezTo>
                  <a:lnTo>
                    <a:pt x="111" y="207"/>
                  </a:lnTo>
                  <a:close/>
                  <a:moveTo>
                    <a:pt x="195" y="99"/>
                  </a:moveTo>
                  <a:lnTo>
                    <a:pt x="195" y="111"/>
                  </a:lnTo>
                  <a:lnTo>
                    <a:pt x="99" y="15"/>
                  </a:lnTo>
                  <a:lnTo>
                    <a:pt x="111" y="15"/>
                  </a:lnTo>
                  <a:lnTo>
                    <a:pt x="15" y="111"/>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49" name="Freeform 929"/>
            <p:cNvSpPr>
              <a:spLocks/>
            </p:cNvSpPr>
            <p:nvPr/>
          </p:nvSpPr>
          <p:spPr bwMode="auto">
            <a:xfrm>
              <a:off x="1674813" y="963613"/>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0" name="Freeform 930"/>
            <p:cNvSpPr>
              <a:spLocks noEditPoints="1"/>
            </p:cNvSpPr>
            <p:nvPr/>
          </p:nvSpPr>
          <p:spPr bwMode="auto">
            <a:xfrm>
              <a:off x="1666875" y="957263"/>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7" y="209"/>
                    <a:pt x="102" y="209"/>
                    <a:pt x="99" y="206"/>
                  </a:cubicBezTo>
                  <a:lnTo>
                    <a:pt x="3" y="110"/>
                  </a:lnTo>
                  <a:cubicBezTo>
                    <a:pt x="0" y="107"/>
                    <a:pt x="0" y="102"/>
                    <a:pt x="3" y="99"/>
                  </a:cubicBezTo>
                  <a:lnTo>
                    <a:pt x="99" y="3"/>
                  </a:lnTo>
                  <a:cubicBezTo>
                    <a:pt x="102" y="0"/>
                    <a:pt x="107"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1" name="Freeform 931"/>
            <p:cNvSpPr>
              <a:spLocks/>
            </p:cNvSpPr>
            <p:nvPr/>
          </p:nvSpPr>
          <p:spPr bwMode="auto">
            <a:xfrm>
              <a:off x="1639888" y="863600"/>
              <a:ext cx="169863" cy="165100"/>
            </a:xfrm>
            <a:custGeom>
              <a:avLst/>
              <a:gdLst/>
              <a:ahLst/>
              <a:cxnLst>
                <a:cxn ang="0">
                  <a:pos x="53" y="104"/>
                </a:cxn>
                <a:cxn ang="0">
                  <a:pos x="0" y="52"/>
                </a:cxn>
                <a:cxn ang="0">
                  <a:pos x="53" y="0"/>
                </a:cxn>
                <a:cxn ang="0">
                  <a:pos x="107" y="52"/>
                </a:cxn>
                <a:cxn ang="0">
                  <a:pos x="53" y="104"/>
                </a:cxn>
              </a:cxnLst>
              <a:rect l="0" t="0" r="r" b="b"/>
              <a:pathLst>
                <a:path w="107" h="104">
                  <a:moveTo>
                    <a:pt x="53" y="104"/>
                  </a:moveTo>
                  <a:lnTo>
                    <a:pt x="0" y="52"/>
                  </a:lnTo>
                  <a:lnTo>
                    <a:pt x="53" y="0"/>
                  </a:lnTo>
                  <a:lnTo>
                    <a:pt x="107" y="52"/>
                  </a:lnTo>
                  <a:lnTo>
                    <a:pt x="53"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2" name="Freeform 932"/>
            <p:cNvSpPr>
              <a:spLocks noEditPoints="1"/>
            </p:cNvSpPr>
            <p:nvPr/>
          </p:nvSpPr>
          <p:spPr bwMode="auto">
            <a:xfrm>
              <a:off x="1631950" y="855663"/>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3" name="Freeform 933"/>
            <p:cNvSpPr>
              <a:spLocks/>
            </p:cNvSpPr>
            <p:nvPr/>
          </p:nvSpPr>
          <p:spPr bwMode="auto">
            <a:xfrm>
              <a:off x="1866900" y="8572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4" name="Freeform 934"/>
            <p:cNvSpPr>
              <a:spLocks noEditPoints="1"/>
            </p:cNvSpPr>
            <p:nvPr/>
          </p:nvSpPr>
          <p:spPr bwMode="auto">
            <a:xfrm>
              <a:off x="1858963" y="850900"/>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5" name="Freeform 935"/>
            <p:cNvSpPr>
              <a:spLocks/>
            </p:cNvSpPr>
            <p:nvPr/>
          </p:nvSpPr>
          <p:spPr bwMode="auto">
            <a:xfrm>
              <a:off x="1570038" y="849313"/>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6" name="Freeform 936"/>
            <p:cNvSpPr>
              <a:spLocks noEditPoints="1"/>
            </p:cNvSpPr>
            <p:nvPr/>
          </p:nvSpPr>
          <p:spPr bwMode="auto">
            <a:xfrm>
              <a:off x="1562100" y="841375"/>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09">
                  <a:moveTo>
                    <a:pt x="111" y="206"/>
                  </a:moveTo>
                  <a:cubicBezTo>
                    <a:pt x="108" y="209"/>
                    <a:pt x="103" y="209"/>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7" name="Freeform 937"/>
            <p:cNvSpPr>
              <a:spLocks/>
            </p:cNvSpPr>
            <p:nvPr/>
          </p:nvSpPr>
          <p:spPr bwMode="auto">
            <a:xfrm>
              <a:off x="1581150" y="908050"/>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8" name="Freeform 938"/>
            <p:cNvSpPr>
              <a:spLocks noEditPoints="1"/>
            </p:cNvSpPr>
            <p:nvPr/>
          </p:nvSpPr>
          <p:spPr bwMode="auto">
            <a:xfrm>
              <a:off x="1573213" y="901700"/>
              <a:ext cx="185738" cy="180975"/>
            </a:xfrm>
            <a:custGeom>
              <a:avLst/>
              <a:gdLst/>
              <a:ahLst/>
              <a:cxnLst>
                <a:cxn ang="0">
                  <a:pos x="110" y="207"/>
                </a:cxn>
                <a:cxn ang="0">
                  <a:pos x="99" y="207"/>
                </a:cxn>
                <a:cxn ang="0">
                  <a:pos x="3" y="111"/>
                </a:cxn>
                <a:cxn ang="0">
                  <a:pos x="3" y="100"/>
                </a:cxn>
                <a:cxn ang="0">
                  <a:pos x="99" y="4"/>
                </a:cxn>
                <a:cxn ang="0">
                  <a:pos x="110" y="4"/>
                </a:cxn>
                <a:cxn ang="0">
                  <a:pos x="206" y="100"/>
                </a:cxn>
                <a:cxn ang="0">
                  <a:pos x="206" y="111"/>
                </a:cxn>
                <a:cxn ang="0">
                  <a:pos x="110" y="207"/>
                </a:cxn>
                <a:cxn ang="0">
                  <a:pos x="195" y="100"/>
                </a:cxn>
                <a:cxn ang="0">
                  <a:pos x="195" y="111"/>
                </a:cxn>
                <a:cxn ang="0">
                  <a:pos x="99" y="15"/>
                </a:cxn>
                <a:cxn ang="0">
                  <a:pos x="110" y="15"/>
                </a:cxn>
                <a:cxn ang="0">
                  <a:pos x="14" y="111"/>
                </a:cxn>
                <a:cxn ang="0">
                  <a:pos x="14" y="100"/>
                </a:cxn>
                <a:cxn ang="0">
                  <a:pos x="110" y="196"/>
                </a:cxn>
                <a:cxn ang="0">
                  <a:pos x="99" y="196"/>
                </a:cxn>
                <a:cxn ang="0">
                  <a:pos x="195" y="100"/>
                </a:cxn>
              </a:cxnLst>
              <a:rect l="0" t="0" r="r" b="b"/>
              <a:pathLst>
                <a:path w="210" h="210">
                  <a:moveTo>
                    <a:pt x="110" y="207"/>
                  </a:moveTo>
                  <a:cubicBezTo>
                    <a:pt x="107" y="210"/>
                    <a:pt x="102" y="210"/>
                    <a:pt x="99" y="207"/>
                  </a:cubicBezTo>
                  <a:lnTo>
                    <a:pt x="3" y="111"/>
                  </a:lnTo>
                  <a:cubicBezTo>
                    <a:pt x="0" y="108"/>
                    <a:pt x="0" y="103"/>
                    <a:pt x="3" y="100"/>
                  </a:cubicBezTo>
                  <a:lnTo>
                    <a:pt x="99" y="4"/>
                  </a:lnTo>
                  <a:cubicBezTo>
                    <a:pt x="102" y="0"/>
                    <a:pt x="107" y="0"/>
                    <a:pt x="110" y="4"/>
                  </a:cubicBezTo>
                  <a:lnTo>
                    <a:pt x="206" y="100"/>
                  </a:lnTo>
                  <a:cubicBezTo>
                    <a:pt x="210" y="103"/>
                    <a:pt x="210" y="108"/>
                    <a:pt x="206" y="111"/>
                  </a:cubicBezTo>
                  <a:lnTo>
                    <a:pt x="110" y="207"/>
                  </a:lnTo>
                  <a:close/>
                  <a:moveTo>
                    <a:pt x="195" y="100"/>
                  </a:moveTo>
                  <a:lnTo>
                    <a:pt x="195" y="111"/>
                  </a:lnTo>
                  <a:lnTo>
                    <a:pt x="99" y="15"/>
                  </a:lnTo>
                  <a:lnTo>
                    <a:pt x="110" y="15"/>
                  </a:lnTo>
                  <a:lnTo>
                    <a:pt x="14" y="111"/>
                  </a:lnTo>
                  <a:lnTo>
                    <a:pt x="14" y="100"/>
                  </a:lnTo>
                  <a:lnTo>
                    <a:pt x="110"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59" name="Freeform 939"/>
            <p:cNvSpPr>
              <a:spLocks/>
            </p:cNvSpPr>
            <p:nvPr/>
          </p:nvSpPr>
          <p:spPr bwMode="auto">
            <a:xfrm>
              <a:off x="1741488" y="784225"/>
              <a:ext cx="171450" cy="166688"/>
            </a:xfrm>
            <a:custGeom>
              <a:avLst/>
              <a:gdLst/>
              <a:ahLst/>
              <a:cxnLst>
                <a:cxn ang="0">
                  <a:pos x="54" y="105"/>
                </a:cxn>
                <a:cxn ang="0">
                  <a:pos x="0" y="52"/>
                </a:cxn>
                <a:cxn ang="0">
                  <a:pos x="54" y="0"/>
                </a:cxn>
                <a:cxn ang="0">
                  <a:pos x="108" y="52"/>
                </a:cxn>
                <a:cxn ang="0">
                  <a:pos x="54" y="105"/>
                </a:cxn>
              </a:cxnLst>
              <a:rect l="0" t="0" r="r" b="b"/>
              <a:pathLst>
                <a:path w="108" h="105">
                  <a:moveTo>
                    <a:pt x="54" y="105"/>
                  </a:moveTo>
                  <a:lnTo>
                    <a:pt x="0" y="52"/>
                  </a:lnTo>
                  <a:lnTo>
                    <a:pt x="54" y="0"/>
                  </a:lnTo>
                  <a:lnTo>
                    <a:pt x="108" y="52"/>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0" name="Freeform 940"/>
            <p:cNvSpPr>
              <a:spLocks noEditPoints="1"/>
            </p:cNvSpPr>
            <p:nvPr/>
          </p:nvSpPr>
          <p:spPr bwMode="auto">
            <a:xfrm>
              <a:off x="1733550" y="776288"/>
              <a:ext cx="187325" cy="180975"/>
            </a:xfrm>
            <a:custGeom>
              <a:avLst/>
              <a:gdLst/>
              <a:ahLst/>
              <a:cxnLst>
                <a:cxn ang="0">
                  <a:pos x="111" y="206"/>
                </a:cxn>
                <a:cxn ang="0">
                  <a:pos x="99" y="206"/>
                </a:cxn>
                <a:cxn ang="0">
                  <a:pos x="3" y="110"/>
                </a:cxn>
                <a:cxn ang="0">
                  <a:pos x="3" y="99"/>
                </a:cxn>
                <a:cxn ang="0">
                  <a:pos x="99" y="3"/>
                </a:cxn>
                <a:cxn ang="0">
                  <a:pos x="111" y="3"/>
                </a:cxn>
                <a:cxn ang="0">
                  <a:pos x="207" y="99"/>
                </a:cxn>
                <a:cxn ang="0">
                  <a:pos x="207" y="110"/>
                </a:cxn>
                <a:cxn ang="0">
                  <a:pos x="111" y="206"/>
                </a:cxn>
                <a:cxn ang="0">
                  <a:pos x="195" y="99"/>
                </a:cxn>
                <a:cxn ang="0">
                  <a:pos x="195" y="110"/>
                </a:cxn>
                <a:cxn ang="0">
                  <a:pos x="99" y="14"/>
                </a:cxn>
                <a:cxn ang="0">
                  <a:pos x="111" y="14"/>
                </a:cxn>
                <a:cxn ang="0">
                  <a:pos x="15" y="110"/>
                </a:cxn>
                <a:cxn ang="0">
                  <a:pos x="15" y="99"/>
                </a:cxn>
                <a:cxn ang="0">
                  <a:pos x="111" y="195"/>
                </a:cxn>
                <a:cxn ang="0">
                  <a:pos x="99" y="195"/>
                </a:cxn>
                <a:cxn ang="0">
                  <a:pos x="195" y="99"/>
                </a:cxn>
              </a:cxnLst>
              <a:rect l="0" t="0" r="r" b="b"/>
              <a:pathLst>
                <a:path w="210" h="210">
                  <a:moveTo>
                    <a:pt x="111" y="206"/>
                  </a:moveTo>
                  <a:cubicBezTo>
                    <a:pt x="108" y="210"/>
                    <a:pt x="103" y="210"/>
                    <a:pt x="99" y="206"/>
                  </a:cubicBezTo>
                  <a:lnTo>
                    <a:pt x="3" y="110"/>
                  </a:lnTo>
                  <a:cubicBezTo>
                    <a:pt x="0" y="107"/>
                    <a:pt x="0" y="102"/>
                    <a:pt x="3" y="99"/>
                  </a:cubicBezTo>
                  <a:lnTo>
                    <a:pt x="99" y="3"/>
                  </a:lnTo>
                  <a:cubicBezTo>
                    <a:pt x="103" y="0"/>
                    <a:pt x="108" y="0"/>
                    <a:pt x="111" y="3"/>
                  </a:cubicBezTo>
                  <a:lnTo>
                    <a:pt x="207" y="99"/>
                  </a:lnTo>
                  <a:cubicBezTo>
                    <a:pt x="210" y="102"/>
                    <a:pt x="210" y="107"/>
                    <a:pt x="207" y="110"/>
                  </a:cubicBezTo>
                  <a:lnTo>
                    <a:pt x="111" y="206"/>
                  </a:lnTo>
                  <a:close/>
                  <a:moveTo>
                    <a:pt x="195" y="99"/>
                  </a:moveTo>
                  <a:lnTo>
                    <a:pt x="195" y="110"/>
                  </a:lnTo>
                  <a:lnTo>
                    <a:pt x="99" y="14"/>
                  </a:lnTo>
                  <a:lnTo>
                    <a:pt x="111" y="14"/>
                  </a:lnTo>
                  <a:lnTo>
                    <a:pt x="15" y="110"/>
                  </a:lnTo>
                  <a:lnTo>
                    <a:pt x="15" y="99"/>
                  </a:lnTo>
                  <a:lnTo>
                    <a:pt x="111"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1" name="Freeform 941"/>
            <p:cNvSpPr>
              <a:spLocks/>
            </p:cNvSpPr>
            <p:nvPr/>
          </p:nvSpPr>
          <p:spPr bwMode="auto">
            <a:xfrm>
              <a:off x="1566863" y="769938"/>
              <a:ext cx="169863" cy="166688"/>
            </a:xfrm>
            <a:custGeom>
              <a:avLst/>
              <a:gdLst/>
              <a:ahLst/>
              <a:cxnLst>
                <a:cxn ang="0">
                  <a:pos x="53" y="105"/>
                </a:cxn>
                <a:cxn ang="0">
                  <a:pos x="0" y="53"/>
                </a:cxn>
                <a:cxn ang="0">
                  <a:pos x="53" y="0"/>
                </a:cxn>
                <a:cxn ang="0">
                  <a:pos x="107" y="53"/>
                </a:cxn>
                <a:cxn ang="0">
                  <a:pos x="53" y="105"/>
                </a:cxn>
              </a:cxnLst>
              <a:rect l="0" t="0" r="r" b="b"/>
              <a:pathLst>
                <a:path w="107" h="105">
                  <a:moveTo>
                    <a:pt x="53" y="105"/>
                  </a:moveTo>
                  <a:lnTo>
                    <a:pt x="0" y="53"/>
                  </a:lnTo>
                  <a:lnTo>
                    <a:pt x="53" y="0"/>
                  </a:lnTo>
                  <a:lnTo>
                    <a:pt x="107" y="53"/>
                  </a:lnTo>
                  <a:lnTo>
                    <a:pt x="53"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2" name="Freeform 942"/>
            <p:cNvSpPr>
              <a:spLocks noEditPoints="1"/>
            </p:cNvSpPr>
            <p:nvPr/>
          </p:nvSpPr>
          <p:spPr bwMode="auto">
            <a:xfrm>
              <a:off x="1558925" y="762000"/>
              <a:ext cx="185738" cy="180975"/>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3" name="Freeform 943"/>
            <p:cNvSpPr>
              <a:spLocks/>
            </p:cNvSpPr>
            <p:nvPr/>
          </p:nvSpPr>
          <p:spPr bwMode="auto">
            <a:xfrm>
              <a:off x="1504950" y="742950"/>
              <a:ext cx="171450" cy="165100"/>
            </a:xfrm>
            <a:custGeom>
              <a:avLst/>
              <a:gdLst/>
              <a:ahLst/>
              <a:cxnLst>
                <a:cxn ang="0">
                  <a:pos x="54" y="104"/>
                </a:cxn>
                <a:cxn ang="0">
                  <a:pos x="0" y="52"/>
                </a:cxn>
                <a:cxn ang="0">
                  <a:pos x="54" y="0"/>
                </a:cxn>
                <a:cxn ang="0">
                  <a:pos x="108" y="52"/>
                </a:cxn>
                <a:cxn ang="0">
                  <a:pos x="54" y="104"/>
                </a:cxn>
              </a:cxnLst>
              <a:rect l="0" t="0" r="r" b="b"/>
              <a:pathLst>
                <a:path w="108" h="104">
                  <a:moveTo>
                    <a:pt x="54" y="104"/>
                  </a:moveTo>
                  <a:lnTo>
                    <a:pt x="0" y="52"/>
                  </a:lnTo>
                  <a:lnTo>
                    <a:pt x="54" y="0"/>
                  </a:lnTo>
                  <a:lnTo>
                    <a:pt x="108"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4" name="Freeform 944"/>
            <p:cNvSpPr>
              <a:spLocks noEditPoints="1"/>
            </p:cNvSpPr>
            <p:nvPr/>
          </p:nvSpPr>
          <p:spPr bwMode="auto">
            <a:xfrm>
              <a:off x="1497013" y="735013"/>
              <a:ext cx="187325" cy="180975"/>
            </a:xfrm>
            <a:custGeom>
              <a:avLst/>
              <a:gdLst/>
              <a:ahLst/>
              <a:cxnLst>
                <a:cxn ang="0">
                  <a:pos x="111" y="206"/>
                </a:cxn>
                <a:cxn ang="0">
                  <a:pos x="100" y="206"/>
                </a:cxn>
                <a:cxn ang="0">
                  <a:pos x="4" y="110"/>
                </a:cxn>
                <a:cxn ang="0">
                  <a:pos x="4" y="99"/>
                </a:cxn>
                <a:cxn ang="0">
                  <a:pos x="100" y="3"/>
                </a:cxn>
                <a:cxn ang="0">
                  <a:pos x="111" y="3"/>
                </a:cxn>
                <a:cxn ang="0">
                  <a:pos x="207" y="99"/>
                </a:cxn>
                <a:cxn ang="0">
                  <a:pos x="207" y="110"/>
                </a:cxn>
                <a:cxn ang="0">
                  <a:pos x="111" y="206"/>
                </a:cxn>
                <a:cxn ang="0">
                  <a:pos x="196" y="99"/>
                </a:cxn>
                <a:cxn ang="0">
                  <a:pos x="196" y="110"/>
                </a:cxn>
                <a:cxn ang="0">
                  <a:pos x="100" y="14"/>
                </a:cxn>
                <a:cxn ang="0">
                  <a:pos x="111" y="14"/>
                </a:cxn>
                <a:cxn ang="0">
                  <a:pos x="15" y="110"/>
                </a:cxn>
                <a:cxn ang="0">
                  <a:pos x="15" y="99"/>
                </a:cxn>
                <a:cxn ang="0">
                  <a:pos x="111" y="195"/>
                </a:cxn>
                <a:cxn ang="0">
                  <a:pos x="100" y="195"/>
                </a:cxn>
                <a:cxn ang="0">
                  <a:pos x="196" y="99"/>
                </a:cxn>
              </a:cxnLst>
              <a:rect l="0" t="0" r="r" b="b"/>
              <a:pathLst>
                <a:path w="210" h="209">
                  <a:moveTo>
                    <a:pt x="111" y="206"/>
                  </a:moveTo>
                  <a:cubicBezTo>
                    <a:pt x="108" y="209"/>
                    <a:pt x="103" y="209"/>
                    <a:pt x="100" y="206"/>
                  </a:cubicBezTo>
                  <a:lnTo>
                    <a:pt x="4" y="110"/>
                  </a:lnTo>
                  <a:cubicBezTo>
                    <a:pt x="0" y="107"/>
                    <a:pt x="0" y="102"/>
                    <a:pt x="4" y="99"/>
                  </a:cubicBezTo>
                  <a:lnTo>
                    <a:pt x="100" y="3"/>
                  </a:lnTo>
                  <a:cubicBezTo>
                    <a:pt x="103" y="0"/>
                    <a:pt x="108" y="0"/>
                    <a:pt x="111" y="3"/>
                  </a:cubicBezTo>
                  <a:lnTo>
                    <a:pt x="207" y="99"/>
                  </a:lnTo>
                  <a:cubicBezTo>
                    <a:pt x="210" y="102"/>
                    <a:pt x="210" y="107"/>
                    <a:pt x="207" y="110"/>
                  </a:cubicBezTo>
                  <a:lnTo>
                    <a:pt x="111" y="206"/>
                  </a:lnTo>
                  <a:close/>
                  <a:moveTo>
                    <a:pt x="196" y="99"/>
                  </a:moveTo>
                  <a:lnTo>
                    <a:pt x="196" y="110"/>
                  </a:lnTo>
                  <a:lnTo>
                    <a:pt x="100" y="14"/>
                  </a:lnTo>
                  <a:lnTo>
                    <a:pt x="111" y="14"/>
                  </a:lnTo>
                  <a:lnTo>
                    <a:pt x="15" y="110"/>
                  </a:lnTo>
                  <a:lnTo>
                    <a:pt x="15" y="99"/>
                  </a:lnTo>
                  <a:lnTo>
                    <a:pt x="111" y="195"/>
                  </a:lnTo>
                  <a:lnTo>
                    <a:pt x="100" y="195"/>
                  </a:lnTo>
                  <a:lnTo>
                    <a:pt x="196"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5" name="Freeform 945"/>
            <p:cNvSpPr>
              <a:spLocks/>
            </p:cNvSpPr>
            <p:nvPr/>
          </p:nvSpPr>
          <p:spPr bwMode="auto">
            <a:xfrm>
              <a:off x="1787525" y="1066800"/>
              <a:ext cx="169863" cy="165100"/>
            </a:xfrm>
            <a:custGeom>
              <a:avLst/>
              <a:gdLst/>
              <a:ahLst/>
              <a:cxnLst>
                <a:cxn ang="0">
                  <a:pos x="54" y="104"/>
                </a:cxn>
                <a:cxn ang="0">
                  <a:pos x="0" y="52"/>
                </a:cxn>
                <a:cxn ang="0">
                  <a:pos x="54" y="0"/>
                </a:cxn>
                <a:cxn ang="0">
                  <a:pos x="107" y="52"/>
                </a:cxn>
                <a:cxn ang="0">
                  <a:pos x="54" y="104"/>
                </a:cxn>
              </a:cxnLst>
              <a:rect l="0" t="0" r="r" b="b"/>
              <a:pathLst>
                <a:path w="107" h="104">
                  <a:moveTo>
                    <a:pt x="54" y="104"/>
                  </a:moveTo>
                  <a:lnTo>
                    <a:pt x="0" y="52"/>
                  </a:lnTo>
                  <a:lnTo>
                    <a:pt x="54" y="0"/>
                  </a:lnTo>
                  <a:lnTo>
                    <a:pt x="107" y="52"/>
                  </a:lnTo>
                  <a:lnTo>
                    <a:pt x="54" y="104"/>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6" name="Freeform 946"/>
            <p:cNvSpPr>
              <a:spLocks noEditPoints="1"/>
            </p:cNvSpPr>
            <p:nvPr/>
          </p:nvSpPr>
          <p:spPr bwMode="auto">
            <a:xfrm>
              <a:off x="1779588" y="1058863"/>
              <a:ext cx="185738" cy="180975"/>
            </a:xfrm>
            <a:custGeom>
              <a:avLst/>
              <a:gdLst/>
              <a:ahLst/>
              <a:cxnLst>
                <a:cxn ang="0">
                  <a:pos x="111" y="207"/>
                </a:cxn>
                <a:cxn ang="0">
                  <a:pos x="99" y="207"/>
                </a:cxn>
                <a:cxn ang="0">
                  <a:pos x="3" y="111"/>
                </a:cxn>
                <a:cxn ang="0">
                  <a:pos x="3" y="100"/>
                </a:cxn>
                <a:cxn ang="0">
                  <a:pos x="99" y="4"/>
                </a:cxn>
                <a:cxn ang="0">
                  <a:pos x="111" y="4"/>
                </a:cxn>
                <a:cxn ang="0">
                  <a:pos x="207" y="100"/>
                </a:cxn>
                <a:cxn ang="0">
                  <a:pos x="207" y="111"/>
                </a:cxn>
                <a:cxn ang="0">
                  <a:pos x="111" y="207"/>
                </a:cxn>
                <a:cxn ang="0">
                  <a:pos x="195" y="100"/>
                </a:cxn>
                <a:cxn ang="0">
                  <a:pos x="195" y="111"/>
                </a:cxn>
                <a:cxn ang="0">
                  <a:pos x="99" y="15"/>
                </a:cxn>
                <a:cxn ang="0">
                  <a:pos x="111" y="15"/>
                </a:cxn>
                <a:cxn ang="0">
                  <a:pos x="15" y="111"/>
                </a:cxn>
                <a:cxn ang="0">
                  <a:pos x="15" y="100"/>
                </a:cxn>
                <a:cxn ang="0">
                  <a:pos x="111" y="196"/>
                </a:cxn>
                <a:cxn ang="0">
                  <a:pos x="99" y="196"/>
                </a:cxn>
                <a:cxn ang="0">
                  <a:pos x="195" y="100"/>
                </a:cxn>
              </a:cxnLst>
              <a:rect l="0" t="0" r="r" b="b"/>
              <a:pathLst>
                <a:path w="210" h="210">
                  <a:moveTo>
                    <a:pt x="111" y="207"/>
                  </a:moveTo>
                  <a:cubicBezTo>
                    <a:pt x="108" y="210"/>
                    <a:pt x="103" y="210"/>
                    <a:pt x="99" y="207"/>
                  </a:cubicBezTo>
                  <a:lnTo>
                    <a:pt x="3" y="111"/>
                  </a:lnTo>
                  <a:cubicBezTo>
                    <a:pt x="0" y="108"/>
                    <a:pt x="0" y="103"/>
                    <a:pt x="3" y="100"/>
                  </a:cubicBezTo>
                  <a:lnTo>
                    <a:pt x="99" y="4"/>
                  </a:lnTo>
                  <a:cubicBezTo>
                    <a:pt x="103" y="0"/>
                    <a:pt x="108" y="0"/>
                    <a:pt x="111" y="4"/>
                  </a:cubicBezTo>
                  <a:lnTo>
                    <a:pt x="207" y="100"/>
                  </a:lnTo>
                  <a:cubicBezTo>
                    <a:pt x="210" y="103"/>
                    <a:pt x="210" y="108"/>
                    <a:pt x="207" y="111"/>
                  </a:cubicBezTo>
                  <a:lnTo>
                    <a:pt x="111" y="207"/>
                  </a:lnTo>
                  <a:close/>
                  <a:moveTo>
                    <a:pt x="195" y="100"/>
                  </a:moveTo>
                  <a:lnTo>
                    <a:pt x="195" y="111"/>
                  </a:lnTo>
                  <a:lnTo>
                    <a:pt x="99" y="15"/>
                  </a:lnTo>
                  <a:lnTo>
                    <a:pt x="111" y="15"/>
                  </a:lnTo>
                  <a:lnTo>
                    <a:pt x="15" y="111"/>
                  </a:lnTo>
                  <a:lnTo>
                    <a:pt x="15" y="100"/>
                  </a:lnTo>
                  <a:lnTo>
                    <a:pt x="111" y="196"/>
                  </a:lnTo>
                  <a:lnTo>
                    <a:pt x="99" y="196"/>
                  </a:lnTo>
                  <a:lnTo>
                    <a:pt x="195" y="100"/>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7" name="Freeform 947"/>
            <p:cNvSpPr>
              <a:spLocks/>
            </p:cNvSpPr>
            <p:nvPr/>
          </p:nvSpPr>
          <p:spPr bwMode="auto">
            <a:xfrm>
              <a:off x="1817688" y="917575"/>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8" name="Freeform 948"/>
            <p:cNvSpPr>
              <a:spLocks noEditPoints="1"/>
            </p:cNvSpPr>
            <p:nvPr/>
          </p:nvSpPr>
          <p:spPr bwMode="auto">
            <a:xfrm>
              <a:off x="1809750" y="911225"/>
              <a:ext cx="187325" cy="180975"/>
            </a:xfrm>
            <a:custGeom>
              <a:avLst/>
              <a:gdLst/>
              <a:ahLst/>
              <a:cxnLst>
                <a:cxn ang="0">
                  <a:pos x="110" y="207"/>
                </a:cxn>
                <a:cxn ang="0">
                  <a:pos x="99" y="207"/>
                </a:cxn>
                <a:cxn ang="0">
                  <a:pos x="3" y="111"/>
                </a:cxn>
                <a:cxn ang="0">
                  <a:pos x="3" y="99"/>
                </a:cxn>
                <a:cxn ang="0">
                  <a:pos x="99" y="3"/>
                </a:cxn>
                <a:cxn ang="0">
                  <a:pos x="110" y="3"/>
                </a:cxn>
                <a:cxn ang="0">
                  <a:pos x="206" y="99"/>
                </a:cxn>
                <a:cxn ang="0">
                  <a:pos x="206" y="111"/>
                </a:cxn>
                <a:cxn ang="0">
                  <a:pos x="110" y="207"/>
                </a:cxn>
                <a:cxn ang="0">
                  <a:pos x="195" y="99"/>
                </a:cxn>
                <a:cxn ang="0">
                  <a:pos x="195" y="111"/>
                </a:cxn>
                <a:cxn ang="0">
                  <a:pos x="99" y="15"/>
                </a:cxn>
                <a:cxn ang="0">
                  <a:pos x="110" y="15"/>
                </a:cxn>
                <a:cxn ang="0">
                  <a:pos x="14" y="111"/>
                </a:cxn>
                <a:cxn ang="0">
                  <a:pos x="14" y="99"/>
                </a:cxn>
                <a:cxn ang="0">
                  <a:pos x="110" y="195"/>
                </a:cxn>
                <a:cxn ang="0">
                  <a:pos x="99" y="195"/>
                </a:cxn>
                <a:cxn ang="0">
                  <a:pos x="195" y="99"/>
                </a:cxn>
              </a:cxnLst>
              <a:rect l="0" t="0" r="r" b="b"/>
              <a:pathLst>
                <a:path w="210" h="210">
                  <a:moveTo>
                    <a:pt x="110" y="207"/>
                  </a:moveTo>
                  <a:cubicBezTo>
                    <a:pt x="107" y="210"/>
                    <a:pt x="102" y="210"/>
                    <a:pt x="99" y="207"/>
                  </a:cubicBezTo>
                  <a:lnTo>
                    <a:pt x="3" y="111"/>
                  </a:lnTo>
                  <a:cubicBezTo>
                    <a:pt x="0" y="107"/>
                    <a:pt x="0" y="102"/>
                    <a:pt x="3" y="99"/>
                  </a:cubicBezTo>
                  <a:lnTo>
                    <a:pt x="99" y="3"/>
                  </a:lnTo>
                  <a:cubicBezTo>
                    <a:pt x="102" y="0"/>
                    <a:pt x="107" y="0"/>
                    <a:pt x="110" y="3"/>
                  </a:cubicBezTo>
                  <a:lnTo>
                    <a:pt x="206" y="99"/>
                  </a:lnTo>
                  <a:cubicBezTo>
                    <a:pt x="210" y="102"/>
                    <a:pt x="210" y="107"/>
                    <a:pt x="206" y="111"/>
                  </a:cubicBezTo>
                  <a:lnTo>
                    <a:pt x="110" y="207"/>
                  </a:lnTo>
                  <a:close/>
                  <a:moveTo>
                    <a:pt x="195" y="99"/>
                  </a:moveTo>
                  <a:lnTo>
                    <a:pt x="195" y="111"/>
                  </a:lnTo>
                  <a:lnTo>
                    <a:pt x="99" y="15"/>
                  </a:lnTo>
                  <a:lnTo>
                    <a:pt x="110" y="15"/>
                  </a:lnTo>
                  <a:lnTo>
                    <a:pt x="14" y="111"/>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69" name="Freeform 949"/>
            <p:cNvSpPr>
              <a:spLocks/>
            </p:cNvSpPr>
            <p:nvPr/>
          </p:nvSpPr>
          <p:spPr bwMode="auto">
            <a:xfrm>
              <a:off x="1482725" y="755650"/>
              <a:ext cx="171450" cy="166688"/>
            </a:xfrm>
            <a:custGeom>
              <a:avLst/>
              <a:gdLst/>
              <a:ahLst/>
              <a:cxnLst>
                <a:cxn ang="0">
                  <a:pos x="54" y="105"/>
                </a:cxn>
                <a:cxn ang="0">
                  <a:pos x="0" y="53"/>
                </a:cxn>
                <a:cxn ang="0">
                  <a:pos x="54" y="0"/>
                </a:cxn>
                <a:cxn ang="0">
                  <a:pos x="108" y="53"/>
                </a:cxn>
                <a:cxn ang="0">
                  <a:pos x="54" y="105"/>
                </a:cxn>
              </a:cxnLst>
              <a:rect l="0" t="0" r="r" b="b"/>
              <a:pathLst>
                <a:path w="108" h="105">
                  <a:moveTo>
                    <a:pt x="54" y="105"/>
                  </a:moveTo>
                  <a:lnTo>
                    <a:pt x="0" y="53"/>
                  </a:lnTo>
                  <a:lnTo>
                    <a:pt x="54" y="0"/>
                  </a:lnTo>
                  <a:lnTo>
                    <a:pt x="108" y="53"/>
                  </a:lnTo>
                  <a:lnTo>
                    <a:pt x="54" y="105"/>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sp>
          <p:nvSpPr>
            <p:cNvPr id="1470" name="Freeform 950"/>
            <p:cNvSpPr>
              <a:spLocks noEditPoints="1"/>
            </p:cNvSpPr>
            <p:nvPr/>
          </p:nvSpPr>
          <p:spPr bwMode="auto">
            <a:xfrm>
              <a:off x="1474788" y="749300"/>
              <a:ext cx="185738" cy="179388"/>
            </a:xfrm>
            <a:custGeom>
              <a:avLst/>
              <a:gdLst/>
              <a:ahLst/>
              <a:cxnLst>
                <a:cxn ang="0">
                  <a:pos x="110" y="206"/>
                </a:cxn>
                <a:cxn ang="0">
                  <a:pos x="99" y="206"/>
                </a:cxn>
                <a:cxn ang="0">
                  <a:pos x="3" y="110"/>
                </a:cxn>
                <a:cxn ang="0">
                  <a:pos x="3" y="99"/>
                </a:cxn>
                <a:cxn ang="0">
                  <a:pos x="99" y="3"/>
                </a:cxn>
                <a:cxn ang="0">
                  <a:pos x="110" y="3"/>
                </a:cxn>
                <a:cxn ang="0">
                  <a:pos x="206" y="99"/>
                </a:cxn>
                <a:cxn ang="0">
                  <a:pos x="206" y="110"/>
                </a:cxn>
                <a:cxn ang="0">
                  <a:pos x="110" y="206"/>
                </a:cxn>
                <a:cxn ang="0">
                  <a:pos x="195" y="99"/>
                </a:cxn>
                <a:cxn ang="0">
                  <a:pos x="195" y="110"/>
                </a:cxn>
                <a:cxn ang="0">
                  <a:pos x="99" y="14"/>
                </a:cxn>
                <a:cxn ang="0">
                  <a:pos x="110" y="14"/>
                </a:cxn>
                <a:cxn ang="0">
                  <a:pos x="14" y="110"/>
                </a:cxn>
                <a:cxn ang="0">
                  <a:pos x="14" y="99"/>
                </a:cxn>
                <a:cxn ang="0">
                  <a:pos x="110" y="195"/>
                </a:cxn>
                <a:cxn ang="0">
                  <a:pos x="99" y="195"/>
                </a:cxn>
                <a:cxn ang="0">
                  <a:pos x="195" y="99"/>
                </a:cxn>
              </a:cxnLst>
              <a:rect l="0" t="0" r="r" b="b"/>
              <a:pathLst>
                <a:path w="209" h="209">
                  <a:moveTo>
                    <a:pt x="110" y="206"/>
                  </a:moveTo>
                  <a:cubicBezTo>
                    <a:pt x="107" y="209"/>
                    <a:pt x="102" y="209"/>
                    <a:pt x="99" y="206"/>
                  </a:cubicBezTo>
                  <a:lnTo>
                    <a:pt x="3" y="110"/>
                  </a:lnTo>
                  <a:cubicBezTo>
                    <a:pt x="0" y="107"/>
                    <a:pt x="0" y="102"/>
                    <a:pt x="3" y="99"/>
                  </a:cubicBezTo>
                  <a:lnTo>
                    <a:pt x="99" y="3"/>
                  </a:lnTo>
                  <a:cubicBezTo>
                    <a:pt x="102" y="0"/>
                    <a:pt x="107" y="0"/>
                    <a:pt x="110" y="3"/>
                  </a:cubicBezTo>
                  <a:lnTo>
                    <a:pt x="206" y="99"/>
                  </a:lnTo>
                  <a:cubicBezTo>
                    <a:pt x="209" y="102"/>
                    <a:pt x="209" y="107"/>
                    <a:pt x="206" y="110"/>
                  </a:cubicBezTo>
                  <a:lnTo>
                    <a:pt x="110" y="206"/>
                  </a:lnTo>
                  <a:close/>
                  <a:moveTo>
                    <a:pt x="195" y="99"/>
                  </a:moveTo>
                  <a:lnTo>
                    <a:pt x="195" y="110"/>
                  </a:lnTo>
                  <a:lnTo>
                    <a:pt x="99" y="14"/>
                  </a:lnTo>
                  <a:lnTo>
                    <a:pt x="110" y="14"/>
                  </a:lnTo>
                  <a:lnTo>
                    <a:pt x="14" y="110"/>
                  </a:lnTo>
                  <a:lnTo>
                    <a:pt x="14" y="99"/>
                  </a:lnTo>
                  <a:lnTo>
                    <a:pt x="110" y="195"/>
                  </a:lnTo>
                  <a:lnTo>
                    <a:pt x="99" y="195"/>
                  </a:lnTo>
                  <a:lnTo>
                    <a:pt x="195" y="99"/>
                  </a:lnTo>
                  <a:close/>
                </a:path>
              </a:pathLst>
            </a:custGeom>
            <a:solidFill>
              <a:srgbClr val="000000"/>
            </a:solidFill>
            <a:ln w="1588"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GB">
                <a:latin typeface="Calibri" pitchFamily="34" charset="0"/>
              </a:endParaRPr>
            </a:p>
          </p:txBody>
        </p:sp>
      </p:grpSp>
      <p:cxnSp>
        <p:nvCxnSpPr>
          <p:cNvPr id="2637" name="Connettore 1 2636"/>
          <p:cNvCxnSpPr/>
          <p:nvPr/>
        </p:nvCxnSpPr>
        <p:spPr>
          <a:xfrm>
            <a:off x="1391920" y="1062695"/>
            <a:ext cx="873443" cy="24485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8" name="Connettore 1 2637"/>
          <p:cNvCxnSpPr/>
          <p:nvPr/>
        </p:nvCxnSpPr>
        <p:spPr>
          <a:xfrm>
            <a:off x="2265363" y="3531575"/>
            <a:ext cx="2824797" cy="251968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42" name="Connettore 1 2641"/>
          <p:cNvCxnSpPr/>
          <p:nvPr/>
        </p:nvCxnSpPr>
        <p:spPr>
          <a:xfrm>
            <a:off x="1615440" y="971255"/>
            <a:ext cx="6705600" cy="366776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632" name="Ovale 2631"/>
          <p:cNvSpPr/>
          <p:nvPr/>
        </p:nvSpPr>
        <p:spPr>
          <a:xfrm>
            <a:off x="4469149" y="5385038"/>
            <a:ext cx="1266315" cy="1201274"/>
          </a:xfrm>
          <a:prstGeom prst="ellipse">
            <a:avLst/>
          </a:prstGeom>
          <a:solidFill>
            <a:srgbClr val="FF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EMI</a:t>
            </a:r>
            <a:endParaRPr lang="en-GB" sz="2400">
              <a:effectLst>
                <a:outerShdw blurRad="38100" dist="38100" dir="2700000" algn="tl">
                  <a:srgbClr val="000000">
                    <a:alpha val="43137"/>
                  </a:srgbClr>
                </a:outerShdw>
              </a:effectLst>
              <a:latin typeface="Calibri" pitchFamily="34" charset="0"/>
            </a:endParaRPr>
          </a:p>
        </p:txBody>
      </p:sp>
      <p:sp>
        <p:nvSpPr>
          <p:cNvPr id="2633" name="Ovale 2632"/>
          <p:cNvSpPr/>
          <p:nvPr/>
        </p:nvSpPr>
        <p:spPr>
          <a:xfrm>
            <a:off x="7658655" y="4063735"/>
            <a:ext cx="1288104" cy="1224135"/>
          </a:xfrm>
          <a:prstGeom prst="ellipse">
            <a:avLst/>
          </a:prstGeom>
          <a:solidFill>
            <a:srgbClr val="FF00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EMII</a:t>
            </a:r>
            <a:endParaRPr lang="en-GB" sz="2400">
              <a:effectLst>
                <a:outerShdw blurRad="38100" dist="38100" dir="2700000" algn="tl">
                  <a:srgbClr val="000000">
                    <a:alpha val="43137"/>
                  </a:srgbClr>
                </a:outerShdw>
              </a:effectLst>
              <a:latin typeface="Calibri" pitchFamily="34" charset="0"/>
            </a:endParaRPr>
          </a:p>
        </p:txBody>
      </p:sp>
      <p:sp>
        <p:nvSpPr>
          <p:cNvPr id="2634" name="Ovale 2633"/>
          <p:cNvSpPr/>
          <p:nvPr/>
        </p:nvSpPr>
        <p:spPr>
          <a:xfrm>
            <a:off x="1604029" y="2911815"/>
            <a:ext cx="1440161" cy="1087121"/>
          </a:xfrm>
          <a:prstGeom prst="ellipse">
            <a:avLst/>
          </a:prstGeom>
          <a:solidFill>
            <a:srgbClr val="FF33CC"/>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2400" smtClean="0">
                <a:effectLst>
                  <a:outerShdw blurRad="38100" dist="38100" dir="2700000" algn="tl">
                    <a:srgbClr val="000000">
                      <a:alpha val="43137"/>
                    </a:srgbClr>
                  </a:outerShdw>
                </a:effectLst>
                <a:latin typeface="Calibri" pitchFamily="34" charset="0"/>
              </a:rPr>
              <a:t>HIMU</a:t>
            </a:r>
            <a:endParaRPr lang="en-GB" sz="2400">
              <a:effectLst>
                <a:outerShdw blurRad="38100" dist="38100" dir="2700000" algn="tl">
                  <a:srgbClr val="000000">
                    <a:alpha val="43137"/>
                  </a:srgbClr>
                </a:outerShdw>
              </a:effectLst>
              <a:latin typeface="Calibri" pitchFamily="34" charset="0"/>
            </a:endParaRPr>
          </a:p>
        </p:txBody>
      </p:sp>
      <p:sp>
        <p:nvSpPr>
          <p:cNvPr id="2630" name="Ovale 2629"/>
          <p:cNvSpPr/>
          <p:nvPr/>
        </p:nvSpPr>
        <p:spPr>
          <a:xfrm>
            <a:off x="2045970" y="2320088"/>
            <a:ext cx="1325880" cy="1152544"/>
          </a:xfrm>
          <a:prstGeom prst="ellipse">
            <a:avLst/>
          </a:prstGeom>
          <a:solidFill>
            <a:srgbClr val="00FF00"/>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GB" sz="2400">
              <a:effectLst>
                <a:outerShdw blurRad="38100" dist="38100" dir="2700000" algn="tl">
                  <a:srgbClr val="000000">
                    <a:alpha val="43137"/>
                  </a:srgbClr>
                </a:outerShdw>
              </a:effectLst>
              <a:latin typeface="Calibri" pitchFamily="34" charset="0"/>
            </a:endParaRPr>
          </a:p>
        </p:txBody>
      </p:sp>
      <p:sp>
        <p:nvSpPr>
          <p:cNvPr id="2631" name="CasellaDiTesto 2630"/>
          <p:cNvSpPr txBox="1"/>
          <p:nvPr/>
        </p:nvSpPr>
        <p:spPr>
          <a:xfrm>
            <a:off x="2333554" y="2702583"/>
            <a:ext cx="760016" cy="400110"/>
          </a:xfrm>
          <a:prstGeom prst="rect">
            <a:avLst/>
          </a:prstGeom>
          <a:noFill/>
        </p:spPr>
        <p:txBody>
          <a:bodyPr wrap="none" rtlCol="0">
            <a:spAutoFit/>
          </a:bodyPr>
          <a:lstStyle/>
          <a:p>
            <a:r>
              <a:rPr lang="en-GB" sz="2000" b="1" smtClean="0">
                <a:latin typeface="Calibri" pitchFamily="34" charset="0"/>
              </a:rPr>
              <a:t>FOZO</a:t>
            </a:r>
            <a:endParaRPr lang="en-GB" sz="2000" b="1">
              <a:latin typeface="Calibri" pitchFamily="34" charset="0"/>
            </a:endParaRPr>
          </a:p>
        </p:txBody>
      </p:sp>
      <p:grpSp>
        <p:nvGrpSpPr>
          <p:cNvPr id="2616" name="Gruppo 2640"/>
          <p:cNvGrpSpPr/>
          <p:nvPr/>
        </p:nvGrpSpPr>
        <p:grpSpPr>
          <a:xfrm>
            <a:off x="5202621" y="853889"/>
            <a:ext cx="3294993" cy="2317462"/>
            <a:chOff x="5112114" y="335280"/>
            <a:chExt cx="3385606" cy="2317462"/>
          </a:xfrm>
        </p:grpSpPr>
        <p:sp>
          <p:nvSpPr>
            <p:cNvPr id="2636" name="Rettangolo 2635"/>
            <p:cNvSpPr/>
            <p:nvPr/>
          </p:nvSpPr>
          <p:spPr>
            <a:xfrm>
              <a:off x="5112115" y="335280"/>
              <a:ext cx="3381645" cy="2283011"/>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latin typeface="Calibri" pitchFamily="34" charset="0"/>
              </a:endParaRPr>
            </a:p>
          </p:txBody>
        </p:sp>
        <p:sp>
          <p:nvSpPr>
            <p:cNvPr id="2639" name="CasellaDiTesto 2638"/>
            <p:cNvSpPr txBox="1"/>
            <p:nvPr/>
          </p:nvSpPr>
          <p:spPr>
            <a:xfrm>
              <a:off x="5112114" y="405973"/>
              <a:ext cx="3385606" cy="2246769"/>
            </a:xfrm>
            <a:prstGeom prst="rect">
              <a:avLst/>
            </a:prstGeom>
            <a:noFill/>
          </p:spPr>
          <p:txBody>
            <a:bodyPr wrap="square" rtlCol="0">
              <a:spAutoFit/>
            </a:bodyPr>
            <a:lstStyle/>
            <a:p>
              <a:pPr algn="ctr"/>
              <a:r>
                <a:rPr lang="en-GB" sz="2800" b="1" dirty="0" smtClean="0">
                  <a:solidFill>
                    <a:schemeClr val="tx1"/>
                  </a:solidFill>
                  <a:latin typeface="Calibri" pitchFamily="34" charset="0"/>
                </a:rPr>
                <a:t>The Sr-Nd isotopic composition of the oceanic basalts can be grouped in a quadrilateral.</a:t>
              </a:r>
              <a:endParaRPr lang="en-GB" sz="2800" b="1" dirty="0">
                <a:solidFill>
                  <a:schemeClr val="tx1"/>
                </a:solidFill>
                <a:latin typeface="Calibri" pitchFamily="34" charset="0"/>
              </a:endParaRPr>
            </a:p>
          </p:txBody>
        </p:sp>
      </p:grpSp>
      <p:sp>
        <p:nvSpPr>
          <p:cNvPr id="2643" name="CasellaDiTesto 2642"/>
          <p:cNvSpPr txBox="1"/>
          <p:nvPr/>
        </p:nvSpPr>
        <p:spPr>
          <a:xfrm>
            <a:off x="1511819" y="4320947"/>
            <a:ext cx="929958" cy="369332"/>
          </a:xfrm>
          <a:prstGeom prst="rect">
            <a:avLst/>
          </a:prstGeom>
          <a:noFill/>
        </p:spPr>
        <p:txBody>
          <a:bodyPr wrap="square" rtlCol="0">
            <a:spAutoFit/>
          </a:bodyPr>
          <a:lstStyle/>
          <a:p>
            <a:pPr algn="ctr"/>
            <a:r>
              <a:rPr lang="en-GB" b="1" i="1" dirty="0" smtClean="0">
                <a:solidFill>
                  <a:schemeClr val="tx1"/>
                </a:solidFill>
                <a:latin typeface="Calibri" pitchFamily="34" charset="0"/>
              </a:rPr>
              <a:t>ChUR</a:t>
            </a:r>
            <a:endParaRPr lang="en-GB" b="1" i="1" dirty="0">
              <a:solidFill>
                <a:schemeClr val="tx1"/>
              </a:solidFill>
              <a:latin typeface="Calibri" pitchFamily="34" charset="0"/>
            </a:endParaRPr>
          </a:p>
        </p:txBody>
      </p:sp>
      <p:sp>
        <p:nvSpPr>
          <p:cNvPr id="2645" name="Stella a 5 punte 2644"/>
          <p:cNvSpPr/>
          <p:nvPr/>
        </p:nvSpPr>
        <p:spPr>
          <a:xfrm>
            <a:off x="4236720" y="4204167"/>
            <a:ext cx="360000" cy="360000"/>
          </a:xfrm>
          <a:prstGeom prst="star5">
            <a:avLst/>
          </a:prstGeom>
          <a:solidFill>
            <a:schemeClr val="tx1"/>
          </a:solidFill>
          <a:ln w="1905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47" name="CasellaDiTesto 2646"/>
          <p:cNvSpPr txBox="1"/>
          <p:nvPr/>
        </p:nvSpPr>
        <p:spPr>
          <a:xfrm>
            <a:off x="3153102" y="933771"/>
            <a:ext cx="1297737" cy="954107"/>
          </a:xfrm>
          <a:prstGeom prst="rect">
            <a:avLst/>
          </a:prstGeom>
          <a:noFill/>
        </p:spPr>
        <p:txBody>
          <a:bodyPr wrap="square" rtlCol="0">
            <a:spAutoFit/>
          </a:bodyPr>
          <a:lstStyle/>
          <a:p>
            <a:pPr algn="ctr"/>
            <a:r>
              <a:rPr lang="it-IT" sz="2800" b="1" dirty="0" err="1" smtClean="0">
                <a:solidFill>
                  <a:schemeClr val="tx1"/>
                </a:solidFill>
                <a:latin typeface="Calibri" pitchFamily="34" charset="0"/>
              </a:rPr>
              <a:t>FOcal</a:t>
            </a:r>
            <a:r>
              <a:rPr lang="it-IT" sz="2800" b="1" dirty="0" smtClean="0">
                <a:solidFill>
                  <a:schemeClr val="tx1"/>
                </a:solidFill>
                <a:latin typeface="Calibri" pitchFamily="34" charset="0"/>
              </a:rPr>
              <a:t> </a:t>
            </a:r>
            <a:r>
              <a:rPr lang="it-IT" sz="2800" b="1" dirty="0" err="1" smtClean="0">
                <a:solidFill>
                  <a:schemeClr val="tx1"/>
                </a:solidFill>
                <a:latin typeface="Calibri" pitchFamily="34" charset="0"/>
              </a:rPr>
              <a:t>ZOne</a:t>
            </a:r>
            <a:endParaRPr lang="it-IT" sz="2800" b="1" dirty="0">
              <a:solidFill>
                <a:schemeClr val="tx1"/>
              </a:solidFill>
              <a:latin typeface="Calibri" pitchFamily="34" charset="0"/>
            </a:endParaRPr>
          </a:p>
        </p:txBody>
      </p:sp>
      <p:sp>
        <p:nvSpPr>
          <p:cNvPr id="2648" name="CasellaDiTesto 2647"/>
          <p:cNvSpPr txBox="1"/>
          <p:nvPr/>
        </p:nvSpPr>
        <p:spPr>
          <a:xfrm rot="16200000">
            <a:off x="4185367" y="1732748"/>
            <a:ext cx="835682" cy="369332"/>
          </a:xfrm>
          <a:prstGeom prst="rect">
            <a:avLst/>
          </a:prstGeom>
          <a:noFill/>
        </p:spPr>
        <p:txBody>
          <a:bodyPr wrap="square" rtlCol="0">
            <a:spAutoFit/>
          </a:bodyPr>
          <a:lstStyle/>
          <a:p>
            <a:pPr algn="ctr"/>
            <a:r>
              <a:rPr lang="en-GB" b="1" i="1" dirty="0" smtClean="0">
                <a:solidFill>
                  <a:schemeClr val="tx1"/>
                </a:solidFill>
                <a:latin typeface="Calibri" pitchFamily="34" charset="0"/>
              </a:rPr>
              <a:t>BSE</a:t>
            </a:r>
            <a:endParaRPr lang="en-GB" b="1" i="1" dirty="0">
              <a:solidFill>
                <a:schemeClr val="tx1"/>
              </a:solidFill>
              <a:latin typeface="Calibri" pitchFamily="34" charset="0"/>
            </a:endParaRPr>
          </a:p>
        </p:txBody>
      </p:sp>
      <p:grpSp>
        <p:nvGrpSpPr>
          <p:cNvPr id="2617" name="Gruppo 2648"/>
          <p:cNvGrpSpPr/>
          <p:nvPr/>
        </p:nvGrpSpPr>
        <p:grpSpPr>
          <a:xfrm>
            <a:off x="1538620" y="4742719"/>
            <a:ext cx="2025755" cy="369332"/>
            <a:chOff x="1550884" y="4318000"/>
            <a:chExt cx="2025755" cy="369332"/>
          </a:xfrm>
        </p:grpSpPr>
        <p:sp>
          <p:nvSpPr>
            <p:cNvPr id="2650" name="Rettangolo 2649"/>
            <p:cNvSpPr/>
            <p:nvPr/>
          </p:nvSpPr>
          <p:spPr>
            <a:xfrm rot="2765361">
              <a:off x="1550884" y="4472119"/>
              <a:ext cx="180000" cy="180000"/>
            </a:xfrm>
            <a:prstGeom prst="rect">
              <a:avLst/>
            </a:prstGeom>
            <a:solidFill>
              <a:srgbClr val="00B0F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1" name="CasellaDiTesto 2650"/>
            <p:cNvSpPr txBox="1"/>
            <p:nvPr/>
          </p:nvSpPr>
          <p:spPr>
            <a:xfrm>
              <a:off x="2024547" y="4318000"/>
              <a:ext cx="1552092" cy="369332"/>
            </a:xfrm>
            <a:prstGeom prst="rect">
              <a:avLst/>
            </a:prstGeom>
            <a:noFill/>
          </p:spPr>
          <p:txBody>
            <a:bodyPr wrap="none" rtlCol="0">
              <a:spAutoFit/>
            </a:bodyPr>
            <a:lstStyle/>
            <a:p>
              <a:r>
                <a:rPr lang="it-IT" dirty="0" smtClean="0">
                  <a:solidFill>
                    <a:schemeClr val="tx1"/>
                  </a:solidFill>
                  <a:latin typeface="Calibri" pitchFamily="34" charset="0"/>
                </a:rPr>
                <a:t>Atlantic MORB</a:t>
              </a:r>
              <a:endParaRPr lang="it-IT" dirty="0">
                <a:solidFill>
                  <a:schemeClr val="tx1"/>
                </a:solidFill>
                <a:latin typeface="Calibri" pitchFamily="34" charset="0"/>
              </a:endParaRPr>
            </a:p>
          </p:txBody>
        </p:sp>
      </p:grpSp>
      <p:grpSp>
        <p:nvGrpSpPr>
          <p:cNvPr id="2618" name="Gruppo 2651"/>
          <p:cNvGrpSpPr/>
          <p:nvPr/>
        </p:nvGrpSpPr>
        <p:grpSpPr>
          <a:xfrm>
            <a:off x="1538620" y="5138959"/>
            <a:ext cx="1876644" cy="369332"/>
            <a:chOff x="1550884" y="4318000"/>
            <a:chExt cx="1876644" cy="369332"/>
          </a:xfrm>
        </p:grpSpPr>
        <p:sp>
          <p:nvSpPr>
            <p:cNvPr id="2653" name="Rettangolo 2652"/>
            <p:cNvSpPr/>
            <p:nvPr/>
          </p:nvSpPr>
          <p:spPr>
            <a:xfrm rot="2765361">
              <a:off x="1550884" y="4472119"/>
              <a:ext cx="180000" cy="180000"/>
            </a:xfrm>
            <a:prstGeom prst="rect">
              <a:avLst/>
            </a:prstGeom>
            <a:solidFill>
              <a:srgbClr val="FFFF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4" name="CasellaDiTesto 2653"/>
            <p:cNvSpPr txBox="1"/>
            <p:nvPr/>
          </p:nvSpPr>
          <p:spPr>
            <a:xfrm>
              <a:off x="2003741" y="4318000"/>
              <a:ext cx="1423787" cy="369332"/>
            </a:xfrm>
            <a:prstGeom prst="rect">
              <a:avLst/>
            </a:prstGeom>
            <a:noFill/>
          </p:spPr>
          <p:txBody>
            <a:bodyPr wrap="none" rtlCol="0">
              <a:spAutoFit/>
            </a:bodyPr>
            <a:lstStyle/>
            <a:p>
              <a:r>
                <a:rPr lang="it-IT" dirty="0" err="1" smtClean="0">
                  <a:solidFill>
                    <a:schemeClr val="tx1"/>
                  </a:solidFill>
                  <a:latin typeface="Calibri" pitchFamily="34" charset="0"/>
                </a:rPr>
                <a:t>Indian</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grpSp>
        <p:nvGrpSpPr>
          <p:cNvPr id="2619" name="Gruppo 2654"/>
          <p:cNvGrpSpPr/>
          <p:nvPr/>
        </p:nvGrpSpPr>
        <p:grpSpPr>
          <a:xfrm>
            <a:off x="1538620" y="5545666"/>
            <a:ext cx="1915052" cy="369332"/>
            <a:chOff x="1550884" y="4318000"/>
            <a:chExt cx="1915052" cy="369332"/>
          </a:xfrm>
        </p:grpSpPr>
        <p:sp>
          <p:nvSpPr>
            <p:cNvPr id="2656" name="Rettangolo 2655"/>
            <p:cNvSpPr/>
            <p:nvPr/>
          </p:nvSpPr>
          <p:spPr>
            <a:xfrm rot="2765361">
              <a:off x="1550884" y="4472119"/>
              <a:ext cx="180000" cy="180000"/>
            </a:xfrm>
            <a:prstGeom prst="rect">
              <a:avLst/>
            </a:prstGeom>
            <a:solidFill>
              <a:srgbClr val="FF0000"/>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it-IT">
                <a:latin typeface="Calibri" pitchFamily="34" charset="0"/>
              </a:endParaRPr>
            </a:p>
          </p:txBody>
        </p:sp>
        <p:sp>
          <p:nvSpPr>
            <p:cNvPr id="2657" name="CasellaDiTesto 2656"/>
            <p:cNvSpPr txBox="1"/>
            <p:nvPr/>
          </p:nvSpPr>
          <p:spPr>
            <a:xfrm>
              <a:off x="2032659" y="4318000"/>
              <a:ext cx="1433277" cy="369332"/>
            </a:xfrm>
            <a:prstGeom prst="rect">
              <a:avLst/>
            </a:prstGeom>
            <a:noFill/>
          </p:spPr>
          <p:txBody>
            <a:bodyPr wrap="none" rtlCol="0">
              <a:spAutoFit/>
            </a:bodyPr>
            <a:lstStyle/>
            <a:p>
              <a:r>
                <a:rPr lang="it-IT" dirty="0" err="1" smtClean="0">
                  <a:solidFill>
                    <a:schemeClr val="tx1"/>
                  </a:solidFill>
                  <a:latin typeface="Calibri" pitchFamily="34" charset="0"/>
                </a:rPr>
                <a:t>Pacific</a:t>
              </a:r>
              <a:r>
                <a:rPr lang="it-IT" dirty="0" smtClean="0">
                  <a:solidFill>
                    <a:schemeClr val="tx1"/>
                  </a:solidFill>
                  <a:latin typeface="Calibri" pitchFamily="34" charset="0"/>
                </a:rPr>
                <a:t> MORB</a:t>
              </a:r>
              <a:endParaRPr lang="it-IT" dirty="0">
                <a:solidFill>
                  <a:schemeClr val="tx1"/>
                </a:solidFill>
                <a:latin typeface="Calibri" pitchFamily="34" charset="0"/>
              </a:endParaRPr>
            </a:p>
          </p:txBody>
        </p:sp>
      </p:grpSp>
      <p:sp>
        <p:nvSpPr>
          <p:cNvPr id="2658" name="CasellaDiTesto 2657"/>
          <p:cNvSpPr txBox="1"/>
          <p:nvPr/>
        </p:nvSpPr>
        <p:spPr>
          <a:xfrm>
            <a:off x="1387963" y="3765369"/>
            <a:ext cx="1778036" cy="646331"/>
          </a:xfrm>
          <a:prstGeom prst="rect">
            <a:avLst/>
          </a:prstGeom>
          <a:noFill/>
        </p:spPr>
        <p:txBody>
          <a:bodyPr wrap="square" rtlCol="0">
            <a:spAutoFit/>
          </a:bodyPr>
          <a:lstStyle/>
          <a:p>
            <a:r>
              <a:rPr lang="en-GB" sz="1800" b="1" i="1" dirty="0" smtClean="0">
                <a:solidFill>
                  <a:schemeClr val="tx1"/>
                </a:solidFill>
                <a:latin typeface="Calibri" pitchFamily="34" charset="0"/>
              </a:rPr>
              <a:t>St. Helena,</a:t>
            </a:r>
          </a:p>
          <a:p>
            <a:r>
              <a:rPr lang="en-GB" sz="1800" b="1" i="1" dirty="0" smtClean="0">
                <a:solidFill>
                  <a:schemeClr val="tx1"/>
                </a:solidFill>
                <a:latin typeface="Calibri" pitchFamily="34" charset="0"/>
              </a:rPr>
              <a:t>Cook-Austral</a:t>
            </a:r>
            <a:endParaRPr lang="en-GB" sz="1800" b="1" i="1" dirty="0">
              <a:solidFill>
                <a:schemeClr val="tx1"/>
              </a:solidFill>
              <a:latin typeface="Calibri" pitchFamily="34" charset="0"/>
            </a:endParaRPr>
          </a:p>
        </p:txBody>
      </p:sp>
      <p:sp>
        <p:nvSpPr>
          <p:cNvPr id="2659" name="CasellaDiTesto 2658"/>
          <p:cNvSpPr txBox="1"/>
          <p:nvPr/>
        </p:nvSpPr>
        <p:spPr>
          <a:xfrm>
            <a:off x="2034953" y="841247"/>
            <a:ext cx="1250066" cy="369332"/>
          </a:xfrm>
          <a:prstGeom prst="rect">
            <a:avLst/>
          </a:prstGeom>
          <a:noFill/>
        </p:spPr>
        <p:txBody>
          <a:bodyPr wrap="square" rtlCol="0">
            <a:spAutoFit/>
          </a:bodyPr>
          <a:lstStyle/>
          <a:p>
            <a:r>
              <a:rPr lang="en-GB" sz="1800" b="1" i="1" dirty="0" smtClean="0">
                <a:solidFill>
                  <a:schemeClr val="tx1"/>
                </a:solidFill>
                <a:latin typeface="Calibri" pitchFamily="34" charset="0"/>
              </a:rPr>
              <a:t>Madeira</a:t>
            </a:r>
            <a:endParaRPr lang="en-GB" sz="1800" b="1" i="1" dirty="0">
              <a:solidFill>
                <a:schemeClr val="tx1"/>
              </a:solidFill>
              <a:latin typeface="Calibri" pitchFamily="34" charset="0"/>
            </a:endParaRPr>
          </a:p>
        </p:txBody>
      </p:sp>
      <p:sp>
        <p:nvSpPr>
          <p:cNvPr id="2660" name="CasellaDiTesto 2659"/>
          <p:cNvSpPr txBox="1"/>
          <p:nvPr/>
        </p:nvSpPr>
        <p:spPr>
          <a:xfrm>
            <a:off x="5700661" y="5673993"/>
            <a:ext cx="2319402" cy="369332"/>
          </a:xfrm>
          <a:prstGeom prst="rect">
            <a:avLst/>
          </a:prstGeom>
          <a:noFill/>
        </p:spPr>
        <p:txBody>
          <a:bodyPr wrap="square" rtlCol="0">
            <a:spAutoFit/>
          </a:bodyPr>
          <a:lstStyle/>
          <a:p>
            <a:pPr algn="ctr"/>
            <a:r>
              <a:rPr lang="en-GB" sz="1800" b="1" i="1" dirty="0" smtClean="0">
                <a:solidFill>
                  <a:schemeClr val="tx1"/>
                </a:solidFill>
                <a:latin typeface="Calibri" pitchFamily="34" charset="0"/>
              </a:rPr>
              <a:t>Pitcairn, Walvis Ridge</a:t>
            </a:r>
            <a:endParaRPr lang="en-GB" sz="1800" b="1" i="1" dirty="0">
              <a:solidFill>
                <a:schemeClr val="tx1"/>
              </a:solidFill>
              <a:latin typeface="Calibri" pitchFamily="34" charset="0"/>
            </a:endParaRPr>
          </a:p>
        </p:txBody>
      </p:sp>
      <p:sp>
        <p:nvSpPr>
          <p:cNvPr id="2661" name="CasellaDiTesto 2660"/>
          <p:cNvSpPr txBox="1"/>
          <p:nvPr/>
        </p:nvSpPr>
        <p:spPr>
          <a:xfrm>
            <a:off x="6747641" y="3350873"/>
            <a:ext cx="1801580" cy="646331"/>
          </a:xfrm>
          <a:prstGeom prst="rect">
            <a:avLst/>
          </a:prstGeom>
          <a:noFill/>
        </p:spPr>
        <p:txBody>
          <a:bodyPr wrap="square" rtlCol="0">
            <a:spAutoFit/>
          </a:bodyPr>
          <a:lstStyle/>
          <a:p>
            <a:pPr algn="r"/>
            <a:r>
              <a:rPr lang="en-GB" sz="1800" b="1" i="1" dirty="0" smtClean="0">
                <a:solidFill>
                  <a:schemeClr val="tx1"/>
                </a:solidFill>
                <a:latin typeface="Calibri" pitchFamily="34" charset="0"/>
              </a:rPr>
              <a:t>Samoa, </a:t>
            </a:r>
          </a:p>
          <a:p>
            <a:pPr algn="r"/>
            <a:r>
              <a:rPr lang="en-GB" sz="1800" b="1" i="1" dirty="0" smtClean="0">
                <a:solidFill>
                  <a:schemeClr val="tx1"/>
                </a:solidFill>
                <a:latin typeface="Calibri" pitchFamily="34" charset="0"/>
              </a:rPr>
              <a:t>Society Islands</a:t>
            </a:r>
            <a:endParaRPr lang="en-GB" sz="1800" b="1" i="1" dirty="0">
              <a:solidFill>
                <a:schemeClr val="tx1"/>
              </a:solidFill>
              <a:latin typeface="Calibri" pitchFamily="34" charset="0"/>
            </a:endParaRPr>
          </a:p>
        </p:txBody>
      </p:sp>
      <p:sp>
        <p:nvSpPr>
          <p:cNvPr id="2644" name="Ovale 2643"/>
          <p:cNvSpPr/>
          <p:nvPr/>
        </p:nvSpPr>
        <p:spPr>
          <a:xfrm>
            <a:off x="726502" y="392135"/>
            <a:ext cx="1400290" cy="1137920"/>
          </a:xfrm>
          <a:prstGeom prst="ellipse">
            <a:avLst/>
          </a:prstGeom>
          <a:solidFill>
            <a:srgbClr val="00FFFF"/>
          </a:solidFill>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it-IT" sz="2400" dirty="0" smtClean="0">
                <a:solidFill>
                  <a:schemeClr val="tx2">
                    <a:lumMod val="85000"/>
                    <a:lumOff val="15000"/>
                  </a:schemeClr>
                </a:solidFill>
                <a:effectLst>
                  <a:outerShdw blurRad="38100" dist="38100" dir="2700000" algn="tl">
                    <a:srgbClr val="000000">
                      <a:alpha val="43137"/>
                    </a:srgbClr>
                  </a:outerShdw>
                </a:effectLst>
                <a:latin typeface="Calibri" pitchFamily="34" charset="0"/>
              </a:rPr>
              <a:t>DMM</a:t>
            </a:r>
            <a:endParaRPr lang="it-IT" sz="2400" dirty="0">
              <a:solidFill>
                <a:schemeClr val="tx2">
                  <a:lumMod val="85000"/>
                  <a:lumOff val="15000"/>
                </a:schemeClr>
              </a:solidFill>
              <a:effectLst>
                <a:outerShdw blurRad="38100" dist="38100" dir="2700000" algn="tl">
                  <a:srgbClr val="000000">
                    <a:alpha val="43137"/>
                  </a:srgbClr>
                </a:outerShdw>
              </a:effectLst>
              <a:latin typeface="Calibri" pitchFamily="34"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16"/>
                                        </p:tgtEl>
                                        <p:attrNameLst>
                                          <p:attrName>style.visibility</p:attrName>
                                        </p:attrNameLst>
                                      </p:cBhvr>
                                      <p:to>
                                        <p:strVal val="visible"/>
                                      </p:to>
                                    </p:set>
                                    <p:animEffect transition="in" filter="fade">
                                      <p:cBhvr>
                                        <p:cTn id="7" dur="500"/>
                                        <p:tgtEl>
                                          <p:spTgt spid="2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asellaDiTesto 10"/>
          <p:cNvSpPr txBox="1"/>
          <p:nvPr/>
        </p:nvSpPr>
        <p:spPr>
          <a:xfrm>
            <a:off x="231774" y="867124"/>
            <a:ext cx="4073526" cy="3693319"/>
          </a:xfrm>
          <a:prstGeom prst="rect">
            <a:avLst/>
          </a:prstGeom>
          <a:noFill/>
        </p:spPr>
        <p:txBody>
          <a:bodyPr wrap="square" rtlCol="0">
            <a:spAutoFit/>
          </a:bodyPr>
          <a:lstStyle/>
          <a:p>
            <a:r>
              <a:rPr lang="en-GB" sz="5400" b="1" dirty="0" smtClean="0">
                <a:solidFill>
                  <a:srgbClr val="FF7C80"/>
                </a:solidFill>
                <a:latin typeface="Calibri" pitchFamily="34" charset="0"/>
              </a:rPr>
              <a:t>HIMU</a:t>
            </a:r>
            <a:endParaRPr lang="en-GB" sz="4400" b="1" dirty="0" smtClean="0">
              <a:solidFill>
                <a:srgbClr val="FF7C80"/>
              </a:solidFill>
              <a:latin typeface="Calibri" pitchFamily="34" charset="0"/>
            </a:endParaRPr>
          </a:p>
          <a:p>
            <a:r>
              <a:rPr lang="en-GB" sz="2400" dirty="0" smtClean="0">
                <a:solidFill>
                  <a:schemeClr val="bg1"/>
                </a:solidFill>
                <a:latin typeface="Calibri" pitchFamily="34" charset="0"/>
              </a:rPr>
              <a:t>(St. Helena, Cook-Austral)</a:t>
            </a:r>
          </a:p>
          <a:p>
            <a:r>
              <a:rPr lang="en-GB" sz="5400" b="1" dirty="0" smtClean="0">
                <a:solidFill>
                  <a:srgbClr val="FFFF00"/>
                </a:solidFill>
                <a:latin typeface="Calibri" pitchFamily="34" charset="0"/>
              </a:rPr>
              <a:t>EMI</a:t>
            </a:r>
          </a:p>
          <a:p>
            <a:r>
              <a:rPr lang="en-GB" sz="2400" dirty="0" smtClean="0">
                <a:solidFill>
                  <a:schemeClr val="bg1"/>
                </a:solidFill>
                <a:latin typeface="Calibri" pitchFamily="34" charset="0"/>
              </a:rPr>
              <a:t>(Pitcairn, Walvis Ridge)</a:t>
            </a:r>
          </a:p>
          <a:p>
            <a:r>
              <a:rPr lang="en-GB" sz="5400" b="1" dirty="0" smtClean="0">
                <a:solidFill>
                  <a:srgbClr val="FF0000"/>
                </a:solidFill>
                <a:latin typeface="Calibri" pitchFamily="34" charset="0"/>
              </a:rPr>
              <a:t>EMII</a:t>
            </a:r>
          </a:p>
          <a:p>
            <a:r>
              <a:rPr lang="en-GB" sz="2400" dirty="0" smtClean="0">
                <a:solidFill>
                  <a:schemeClr val="bg1"/>
                </a:solidFill>
                <a:latin typeface="Calibri" pitchFamily="34" charset="0"/>
              </a:rPr>
              <a:t>(Samoa, Society Islands)</a:t>
            </a:r>
            <a:endParaRPr lang="en-GB" sz="2400" dirty="0">
              <a:solidFill>
                <a:schemeClr val="bg1"/>
              </a:solidFill>
              <a:latin typeface="Calibri" pitchFamily="34" charset="0"/>
            </a:endParaRPr>
          </a:p>
        </p:txBody>
      </p:sp>
      <p:sp>
        <p:nvSpPr>
          <p:cNvPr id="12" name="CasellaDiTesto 11"/>
          <p:cNvSpPr txBox="1"/>
          <p:nvPr/>
        </p:nvSpPr>
        <p:spPr>
          <a:xfrm>
            <a:off x="231775" y="4540965"/>
            <a:ext cx="3997325" cy="1200329"/>
          </a:xfrm>
          <a:prstGeom prst="rect">
            <a:avLst/>
          </a:prstGeom>
          <a:noFill/>
        </p:spPr>
        <p:txBody>
          <a:bodyPr wrap="square" rtlCol="0">
            <a:spAutoFit/>
          </a:bodyPr>
          <a:lstStyle/>
          <a:p>
            <a:r>
              <a:rPr lang="en-GB" sz="4800" b="1" dirty="0" smtClean="0">
                <a:solidFill>
                  <a:srgbClr val="00B0F0"/>
                </a:solidFill>
                <a:latin typeface="Calibri" pitchFamily="34" charset="0"/>
              </a:rPr>
              <a:t>DMM</a:t>
            </a:r>
          </a:p>
          <a:p>
            <a:r>
              <a:rPr lang="en-GB" sz="2400" dirty="0" smtClean="0">
                <a:solidFill>
                  <a:schemeClr val="bg1"/>
                </a:solidFill>
                <a:latin typeface="Calibri" pitchFamily="34" charset="0"/>
              </a:rPr>
              <a:t>(N Atlantic)</a:t>
            </a:r>
            <a:endParaRPr lang="en-GB" sz="4800" dirty="0">
              <a:solidFill>
                <a:schemeClr val="bg1"/>
              </a:solidFill>
              <a:latin typeface="Calibri" pitchFamily="34" charset="0"/>
            </a:endParaRPr>
          </a:p>
        </p:txBody>
      </p:sp>
      <p:sp>
        <p:nvSpPr>
          <p:cNvPr id="13" name="CasellaDiTesto 12"/>
          <p:cNvSpPr txBox="1"/>
          <p:nvPr/>
        </p:nvSpPr>
        <p:spPr>
          <a:xfrm>
            <a:off x="4143376" y="1972113"/>
            <a:ext cx="5039170" cy="1569660"/>
          </a:xfrm>
          <a:prstGeom prst="rect">
            <a:avLst/>
          </a:prstGeom>
          <a:noFill/>
        </p:spPr>
        <p:txBody>
          <a:bodyPr wrap="square" rtlCol="0">
            <a:spAutoFit/>
          </a:bodyPr>
          <a:lstStyle/>
          <a:p>
            <a:pPr algn="ctr"/>
            <a:r>
              <a:rPr lang="en-GB" sz="3200" i="1" dirty="0" smtClean="0">
                <a:solidFill>
                  <a:schemeClr val="bg1"/>
                </a:solidFill>
                <a:latin typeface="Calibri" pitchFamily="34" charset="0"/>
              </a:rPr>
              <a:t>“Mantle plumes can be divided into several genera, </a:t>
            </a:r>
          </a:p>
          <a:p>
            <a:pPr algn="ctr"/>
            <a:r>
              <a:rPr lang="en-GB" sz="3200" i="1" dirty="0" smtClean="0">
                <a:solidFill>
                  <a:schemeClr val="bg1"/>
                </a:solidFill>
                <a:latin typeface="Calibri" pitchFamily="34" charset="0"/>
              </a:rPr>
              <a:t>EMI, EMII and HIMU...”</a:t>
            </a:r>
            <a:endParaRPr lang="en-GB" sz="3200" i="1" dirty="0">
              <a:solidFill>
                <a:schemeClr val="bg1"/>
              </a:solidFill>
              <a:latin typeface="Calibri" pitchFamily="34" charset="0"/>
            </a:endParaRPr>
          </a:p>
        </p:txBody>
      </p:sp>
      <p:sp>
        <p:nvSpPr>
          <p:cNvPr id="14" name="CasellaDiTesto 13"/>
          <p:cNvSpPr txBox="1"/>
          <p:nvPr/>
        </p:nvSpPr>
        <p:spPr>
          <a:xfrm>
            <a:off x="3815253" y="4599598"/>
            <a:ext cx="5265694" cy="1200329"/>
          </a:xfrm>
          <a:prstGeom prst="rect">
            <a:avLst/>
          </a:prstGeom>
          <a:noFill/>
        </p:spPr>
        <p:txBody>
          <a:bodyPr wrap="square" rtlCol="0">
            <a:spAutoFit/>
          </a:bodyPr>
          <a:lstStyle/>
          <a:p>
            <a:pPr algn="ctr"/>
            <a:r>
              <a:rPr lang="en-GB" sz="3600" i="1" dirty="0" smtClean="0">
                <a:solidFill>
                  <a:schemeClr val="bg1"/>
                </a:solidFill>
                <a:latin typeface="Calibri" pitchFamily="34" charset="0"/>
              </a:rPr>
              <a:t>Hypothetical composition of </a:t>
            </a:r>
            <a:r>
              <a:rPr lang="en-GB" sz="3200" i="1" dirty="0" smtClean="0">
                <a:solidFill>
                  <a:schemeClr val="bg1"/>
                </a:solidFill>
                <a:latin typeface="Calibri" pitchFamily="34" charset="0"/>
              </a:rPr>
              <a:t>the</a:t>
            </a:r>
            <a:r>
              <a:rPr lang="en-GB" sz="3600" i="1" dirty="0" smtClean="0">
                <a:solidFill>
                  <a:schemeClr val="bg1"/>
                </a:solidFill>
                <a:latin typeface="Calibri" pitchFamily="34" charset="0"/>
              </a:rPr>
              <a:t> Upper Mantle.</a:t>
            </a:r>
            <a:endParaRPr lang="en-GB" sz="3600" i="1" dirty="0">
              <a:solidFill>
                <a:schemeClr val="bg1"/>
              </a:solidFill>
              <a:latin typeface="Calibri" pitchFamily="34" charset="0"/>
            </a:endParaRPr>
          </a:p>
        </p:txBody>
      </p:sp>
      <p:sp>
        <p:nvSpPr>
          <p:cNvPr id="15" name="CasellaDiTesto 14"/>
          <p:cNvSpPr txBox="1"/>
          <p:nvPr/>
        </p:nvSpPr>
        <p:spPr>
          <a:xfrm>
            <a:off x="-1" y="94596"/>
            <a:ext cx="9142413" cy="830997"/>
          </a:xfrm>
          <a:prstGeom prst="rect">
            <a:avLst/>
          </a:prstGeom>
          <a:noFill/>
        </p:spPr>
        <p:txBody>
          <a:bodyPr wrap="square" rtlCol="0">
            <a:spAutoFit/>
          </a:bodyPr>
          <a:lstStyle/>
          <a:p>
            <a:pPr algn="ctr"/>
            <a:r>
              <a:rPr lang="en-GB" sz="4800" b="1" dirty="0" smtClean="0">
                <a:solidFill>
                  <a:schemeClr val="bg1"/>
                </a:solidFill>
                <a:latin typeface="Calibri" pitchFamily="34" charset="0"/>
              </a:rPr>
              <a:t>Classical geochemical approach:</a:t>
            </a:r>
            <a:endParaRPr lang="en-GB" sz="4800" b="1" dirty="0">
              <a:solidFill>
                <a:schemeClr val="bg1"/>
              </a:solidFill>
              <a:latin typeface="Calibri" pitchFamily="34" charset="0"/>
            </a:endParaRPr>
          </a:p>
        </p:txBody>
      </p:sp>
      <p:sp>
        <p:nvSpPr>
          <p:cNvPr id="7" name="CasellaDiTesto 6"/>
          <p:cNvSpPr txBox="1"/>
          <p:nvPr/>
        </p:nvSpPr>
        <p:spPr>
          <a:xfrm>
            <a:off x="3987799" y="3519203"/>
            <a:ext cx="4953447" cy="400110"/>
          </a:xfrm>
          <a:prstGeom prst="rect">
            <a:avLst/>
          </a:prstGeom>
          <a:noFill/>
        </p:spPr>
        <p:txBody>
          <a:bodyPr wrap="square" rtlCol="0">
            <a:spAutoFit/>
          </a:bodyPr>
          <a:lstStyle/>
          <a:p>
            <a:pPr algn="ctr"/>
            <a:r>
              <a:rPr lang="en-GB" sz="2000" i="1" dirty="0" smtClean="0">
                <a:solidFill>
                  <a:schemeClr val="bg1"/>
                </a:solidFill>
                <a:latin typeface="Calibri" pitchFamily="34" charset="0"/>
              </a:rPr>
              <a:t>(White, 2015, </a:t>
            </a:r>
            <a:r>
              <a:rPr lang="en-GB" sz="2000" i="1" dirty="0" err="1" smtClean="0">
                <a:solidFill>
                  <a:schemeClr val="bg1"/>
                </a:solidFill>
                <a:latin typeface="Calibri" pitchFamily="34" charset="0"/>
              </a:rPr>
              <a:t>Geochem</a:t>
            </a:r>
            <a:r>
              <a:rPr lang="en-GB" sz="2000" i="1" dirty="0" smtClean="0">
                <a:solidFill>
                  <a:schemeClr val="bg1"/>
                </a:solidFill>
                <a:latin typeface="Calibri" pitchFamily="34" charset="0"/>
              </a:rPr>
              <a:t>. </a:t>
            </a:r>
            <a:r>
              <a:rPr lang="en-GB" sz="2000" i="1" dirty="0" err="1" smtClean="0">
                <a:solidFill>
                  <a:schemeClr val="bg1"/>
                </a:solidFill>
                <a:latin typeface="Calibri" pitchFamily="34" charset="0"/>
              </a:rPr>
              <a:t>Perspect</a:t>
            </a:r>
            <a:r>
              <a:rPr lang="en-GB" sz="2000" i="1" dirty="0" smtClean="0">
                <a:solidFill>
                  <a:schemeClr val="bg1"/>
                </a:solidFill>
                <a:latin typeface="Calibri" pitchFamily="34" charset="0"/>
              </a:rPr>
              <a:t>., 4, 95-251)</a:t>
            </a:r>
            <a:endParaRPr lang="en-GB" sz="3600" i="1" dirty="0">
              <a:solidFill>
                <a:schemeClr val="bg1"/>
              </a:solidFill>
              <a:latin typeface="Calibri" pitchFamily="34" charset="0"/>
            </a:endParaRPr>
          </a:p>
        </p:txBody>
      </p:sp>
      <p:sp>
        <p:nvSpPr>
          <p:cNvPr id="8" name="Parentesi graffa chiusa 7"/>
          <p:cNvSpPr/>
          <p:nvPr/>
        </p:nvSpPr>
        <p:spPr bwMode="auto">
          <a:xfrm>
            <a:off x="3543300" y="933450"/>
            <a:ext cx="762000" cy="3629025"/>
          </a:xfrm>
          <a:prstGeom prst="rightBrace">
            <a:avLst/>
          </a:prstGeom>
          <a:no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7" grpId="0"/>
      <p:bldP spid="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asellaDiTesto 10"/>
          <p:cNvSpPr txBox="1"/>
          <p:nvPr/>
        </p:nvSpPr>
        <p:spPr>
          <a:xfrm>
            <a:off x="231774" y="867124"/>
            <a:ext cx="4073526" cy="3693319"/>
          </a:xfrm>
          <a:prstGeom prst="rect">
            <a:avLst/>
          </a:prstGeom>
          <a:noFill/>
        </p:spPr>
        <p:txBody>
          <a:bodyPr wrap="square" rtlCol="0">
            <a:spAutoFit/>
          </a:bodyPr>
          <a:lstStyle/>
          <a:p>
            <a:r>
              <a:rPr lang="en-GB" sz="5400" b="1" dirty="0" smtClean="0">
                <a:solidFill>
                  <a:srgbClr val="FF7C80"/>
                </a:solidFill>
                <a:latin typeface="Calibri" pitchFamily="34" charset="0"/>
              </a:rPr>
              <a:t>HIMU</a:t>
            </a:r>
            <a:endParaRPr lang="en-GB" sz="4400" b="1" dirty="0" smtClean="0">
              <a:solidFill>
                <a:srgbClr val="FF7C80"/>
              </a:solidFill>
              <a:latin typeface="Calibri" pitchFamily="34" charset="0"/>
            </a:endParaRPr>
          </a:p>
          <a:p>
            <a:r>
              <a:rPr lang="en-GB" sz="2400" dirty="0" smtClean="0">
                <a:solidFill>
                  <a:schemeClr val="bg1"/>
                </a:solidFill>
                <a:latin typeface="Calibri" pitchFamily="34" charset="0"/>
              </a:rPr>
              <a:t>(St. Helena, Cook-Austral)</a:t>
            </a:r>
          </a:p>
          <a:p>
            <a:r>
              <a:rPr lang="en-GB" sz="5400" b="1" dirty="0" smtClean="0">
                <a:solidFill>
                  <a:srgbClr val="FFFF00"/>
                </a:solidFill>
                <a:latin typeface="Calibri" pitchFamily="34" charset="0"/>
              </a:rPr>
              <a:t>EMI</a:t>
            </a:r>
          </a:p>
          <a:p>
            <a:r>
              <a:rPr lang="en-GB" sz="2400" dirty="0" smtClean="0">
                <a:solidFill>
                  <a:schemeClr val="bg1"/>
                </a:solidFill>
                <a:latin typeface="Calibri" pitchFamily="34" charset="0"/>
              </a:rPr>
              <a:t>(Pitcairn, Walvis Ridge)</a:t>
            </a:r>
          </a:p>
          <a:p>
            <a:r>
              <a:rPr lang="en-GB" sz="5400" b="1" dirty="0" smtClean="0">
                <a:solidFill>
                  <a:srgbClr val="FF0000"/>
                </a:solidFill>
                <a:latin typeface="Calibri" pitchFamily="34" charset="0"/>
              </a:rPr>
              <a:t>EMII</a:t>
            </a:r>
          </a:p>
          <a:p>
            <a:r>
              <a:rPr lang="en-GB" sz="2400" dirty="0" smtClean="0">
                <a:solidFill>
                  <a:schemeClr val="bg1"/>
                </a:solidFill>
                <a:latin typeface="Calibri" pitchFamily="34" charset="0"/>
              </a:rPr>
              <a:t>(Samoa, Society Islands)</a:t>
            </a:r>
            <a:endParaRPr lang="en-GB" sz="2400" dirty="0">
              <a:solidFill>
                <a:schemeClr val="bg1"/>
              </a:solidFill>
              <a:latin typeface="Calibri" pitchFamily="34" charset="0"/>
            </a:endParaRPr>
          </a:p>
        </p:txBody>
      </p:sp>
      <p:sp>
        <p:nvSpPr>
          <p:cNvPr id="12" name="CasellaDiTesto 11"/>
          <p:cNvSpPr txBox="1"/>
          <p:nvPr/>
        </p:nvSpPr>
        <p:spPr>
          <a:xfrm>
            <a:off x="231775" y="4540965"/>
            <a:ext cx="3997325" cy="1200329"/>
          </a:xfrm>
          <a:prstGeom prst="rect">
            <a:avLst/>
          </a:prstGeom>
          <a:noFill/>
        </p:spPr>
        <p:txBody>
          <a:bodyPr wrap="square" rtlCol="0">
            <a:spAutoFit/>
          </a:bodyPr>
          <a:lstStyle/>
          <a:p>
            <a:r>
              <a:rPr lang="en-GB" sz="4800" b="1" dirty="0" smtClean="0">
                <a:solidFill>
                  <a:srgbClr val="00B0F0"/>
                </a:solidFill>
                <a:latin typeface="Calibri" pitchFamily="34" charset="0"/>
              </a:rPr>
              <a:t>DMM</a:t>
            </a:r>
          </a:p>
          <a:p>
            <a:r>
              <a:rPr lang="en-GB" sz="2400" dirty="0" smtClean="0">
                <a:solidFill>
                  <a:schemeClr val="bg1"/>
                </a:solidFill>
                <a:latin typeface="Calibri" pitchFamily="34" charset="0"/>
              </a:rPr>
              <a:t>(N Atlantic)</a:t>
            </a:r>
            <a:endParaRPr lang="en-GB" sz="4800" dirty="0">
              <a:solidFill>
                <a:schemeClr val="bg1"/>
              </a:solidFill>
              <a:latin typeface="Calibri" pitchFamily="34" charset="0"/>
            </a:endParaRPr>
          </a:p>
        </p:txBody>
      </p:sp>
      <p:sp>
        <p:nvSpPr>
          <p:cNvPr id="13" name="CasellaDiTesto 12"/>
          <p:cNvSpPr txBox="1"/>
          <p:nvPr/>
        </p:nvSpPr>
        <p:spPr>
          <a:xfrm>
            <a:off x="4143376" y="1972113"/>
            <a:ext cx="5039170" cy="1569660"/>
          </a:xfrm>
          <a:prstGeom prst="rect">
            <a:avLst/>
          </a:prstGeom>
          <a:noFill/>
        </p:spPr>
        <p:txBody>
          <a:bodyPr wrap="square" rtlCol="0">
            <a:spAutoFit/>
          </a:bodyPr>
          <a:lstStyle/>
          <a:p>
            <a:pPr algn="ctr"/>
            <a:r>
              <a:rPr lang="en-GB" sz="3200" i="1" dirty="0" smtClean="0">
                <a:solidFill>
                  <a:schemeClr val="bg1"/>
                </a:solidFill>
                <a:latin typeface="Calibri" pitchFamily="34" charset="0"/>
              </a:rPr>
              <a:t>“Mantle plumes can be divided into several genera, </a:t>
            </a:r>
          </a:p>
          <a:p>
            <a:pPr algn="ctr"/>
            <a:r>
              <a:rPr lang="en-GB" sz="3200" i="1" dirty="0" smtClean="0">
                <a:solidFill>
                  <a:schemeClr val="bg1"/>
                </a:solidFill>
                <a:latin typeface="Calibri" pitchFamily="34" charset="0"/>
              </a:rPr>
              <a:t>EMI, EMII and HIMU...”</a:t>
            </a:r>
            <a:endParaRPr lang="en-GB" sz="3200" i="1" dirty="0">
              <a:solidFill>
                <a:schemeClr val="bg1"/>
              </a:solidFill>
              <a:latin typeface="Calibri" pitchFamily="34" charset="0"/>
            </a:endParaRPr>
          </a:p>
        </p:txBody>
      </p:sp>
      <p:sp>
        <p:nvSpPr>
          <p:cNvPr id="14" name="CasellaDiTesto 13"/>
          <p:cNvSpPr txBox="1"/>
          <p:nvPr/>
        </p:nvSpPr>
        <p:spPr>
          <a:xfrm>
            <a:off x="3815253" y="4599598"/>
            <a:ext cx="5265694" cy="1200329"/>
          </a:xfrm>
          <a:prstGeom prst="rect">
            <a:avLst/>
          </a:prstGeom>
          <a:noFill/>
        </p:spPr>
        <p:txBody>
          <a:bodyPr wrap="square" rtlCol="0">
            <a:spAutoFit/>
          </a:bodyPr>
          <a:lstStyle/>
          <a:p>
            <a:pPr algn="ctr"/>
            <a:r>
              <a:rPr lang="en-GB" sz="3600" i="1" dirty="0" smtClean="0">
                <a:solidFill>
                  <a:schemeClr val="bg1"/>
                </a:solidFill>
                <a:latin typeface="Calibri" pitchFamily="34" charset="0"/>
              </a:rPr>
              <a:t>Hypothetical composition of </a:t>
            </a:r>
            <a:r>
              <a:rPr lang="en-GB" sz="3200" i="1" dirty="0" smtClean="0">
                <a:solidFill>
                  <a:schemeClr val="bg1"/>
                </a:solidFill>
                <a:latin typeface="Calibri" pitchFamily="34" charset="0"/>
              </a:rPr>
              <a:t>the</a:t>
            </a:r>
            <a:r>
              <a:rPr lang="en-GB" sz="3600" i="1" dirty="0" smtClean="0">
                <a:solidFill>
                  <a:schemeClr val="bg1"/>
                </a:solidFill>
                <a:latin typeface="Calibri" pitchFamily="34" charset="0"/>
              </a:rPr>
              <a:t> Upper Mantle.</a:t>
            </a:r>
            <a:endParaRPr lang="en-GB" sz="3600" i="1" dirty="0">
              <a:solidFill>
                <a:schemeClr val="bg1"/>
              </a:solidFill>
              <a:latin typeface="Calibri" pitchFamily="34" charset="0"/>
            </a:endParaRPr>
          </a:p>
        </p:txBody>
      </p:sp>
      <p:sp>
        <p:nvSpPr>
          <p:cNvPr id="15" name="CasellaDiTesto 14"/>
          <p:cNvSpPr txBox="1"/>
          <p:nvPr/>
        </p:nvSpPr>
        <p:spPr>
          <a:xfrm>
            <a:off x="-1" y="94596"/>
            <a:ext cx="9142413" cy="830997"/>
          </a:xfrm>
          <a:prstGeom prst="rect">
            <a:avLst/>
          </a:prstGeom>
          <a:noFill/>
        </p:spPr>
        <p:txBody>
          <a:bodyPr wrap="square" rtlCol="0">
            <a:spAutoFit/>
          </a:bodyPr>
          <a:lstStyle/>
          <a:p>
            <a:pPr algn="ctr"/>
            <a:r>
              <a:rPr lang="en-GB" sz="4800" b="1" dirty="0" smtClean="0">
                <a:solidFill>
                  <a:schemeClr val="bg1"/>
                </a:solidFill>
                <a:latin typeface="Calibri" pitchFamily="34" charset="0"/>
              </a:rPr>
              <a:t>Classical geochemical approach:</a:t>
            </a:r>
            <a:endParaRPr lang="en-GB" sz="4800" b="1" dirty="0">
              <a:solidFill>
                <a:schemeClr val="bg1"/>
              </a:solidFill>
              <a:latin typeface="Calibri" pitchFamily="34" charset="0"/>
            </a:endParaRPr>
          </a:p>
        </p:txBody>
      </p:sp>
      <p:sp>
        <p:nvSpPr>
          <p:cNvPr id="7" name="CasellaDiTesto 6"/>
          <p:cNvSpPr txBox="1"/>
          <p:nvPr/>
        </p:nvSpPr>
        <p:spPr>
          <a:xfrm>
            <a:off x="3987799" y="3519203"/>
            <a:ext cx="4953447" cy="400110"/>
          </a:xfrm>
          <a:prstGeom prst="rect">
            <a:avLst/>
          </a:prstGeom>
          <a:noFill/>
        </p:spPr>
        <p:txBody>
          <a:bodyPr wrap="square" rtlCol="0">
            <a:spAutoFit/>
          </a:bodyPr>
          <a:lstStyle/>
          <a:p>
            <a:pPr algn="ctr"/>
            <a:r>
              <a:rPr lang="en-GB" sz="2000" i="1" dirty="0" smtClean="0">
                <a:solidFill>
                  <a:schemeClr val="bg1"/>
                </a:solidFill>
                <a:latin typeface="Calibri" pitchFamily="34" charset="0"/>
              </a:rPr>
              <a:t>(White, 2015, </a:t>
            </a:r>
            <a:r>
              <a:rPr lang="en-GB" sz="2000" i="1" dirty="0" err="1" smtClean="0">
                <a:solidFill>
                  <a:schemeClr val="bg1"/>
                </a:solidFill>
                <a:latin typeface="Calibri" pitchFamily="34" charset="0"/>
              </a:rPr>
              <a:t>Geochem</a:t>
            </a:r>
            <a:r>
              <a:rPr lang="en-GB" sz="2000" i="1" dirty="0" smtClean="0">
                <a:solidFill>
                  <a:schemeClr val="bg1"/>
                </a:solidFill>
                <a:latin typeface="Calibri" pitchFamily="34" charset="0"/>
              </a:rPr>
              <a:t>. </a:t>
            </a:r>
            <a:r>
              <a:rPr lang="en-GB" sz="2000" i="1" dirty="0" err="1" smtClean="0">
                <a:solidFill>
                  <a:schemeClr val="bg1"/>
                </a:solidFill>
                <a:latin typeface="Calibri" pitchFamily="34" charset="0"/>
              </a:rPr>
              <a:t>Perspect</a:t>
            </a:r>
            <a:r>
              <a:rPr lang="en-GB" sz="2000" i="1" dirty="0" smtClean="0">
                <a:solidFill>
                  <a:schemeClr val="bg1"/>
                </a:solidFill>
                <a:latin typeface="Calibri" pitchFamily="34" charset="0"/>
              </a:rPr>
              <a:t>., 4, 95-251)</a:t>
            </a:r>
            <a:endParaRPr lang="en-GB" sz="3600" i="1" dirty="0">
              <a:solidFill>
                <a:schemeClr val="bg1"/>
              </a:solidFill>
              <a:latin typeface="Calibri" pitchFamily="34" charset="0"/>
            </a:endParaRPr>
          </a:p>
        </p:txBody>
      </p:sp>
      <p:sp>
        <p:nvSpPr>
          <p:cNvPr id="9" name="CasellaDiTesto 8"/>
          <p:cNvSpPr txBox="1"/>
          <p:nvPr/>
        </p:nvSpPr>
        <p:spPr>
          <a:xfrm>
            <a:off x="536574" y="5859138"/>
            <a:ext cx="3349626" cy="830997"/>
          </a:xfrm>
          <a:prstGeom prst="rect">
            <a:avLst/>
          </a:prstGeom>
          <a:noFill/>
        </p:spPr>
        <p:txBody>
          <a:bodyPr wrap="square" rtlCol="0">
            <a:spAutoFit/>
          </a:bodyPr>
          <a:lstStyle/>
          <a:p>
            <a:r>
              <a:rPr lang="en-GB" sz="4800" b="1" dirty="0" smtClean="0">
                <a:solidFill>
                  <a:srgbClr val="00FF00"/>
                </a:solidFill>
                <a:latin typeface="Calibri" pitchFamily="34" charset="0"/>
              </a:rPr>
              <a:t>FOZO</a:t>
            </a:r>
            <a:endParaRPr lang="en-GB" sz="4800" b="1" dirty="0">
              <a:solidFill>
                <a:srgbClr val="00FF00"/>
              </a:solidFill>
              <a:latin typeface="Calibri" pitchFamily="34" charset="0"/>
            </a:endParaRPr>
          </a:p>
        </p:txBody>
      </p:sp>
      <p:sp>
        <p:nvSpPr>
          <p:cNvPr id="10" name="CasellaDiTesto 9"/>
          <p:cNvSpPr txBox="1"/>
          <p:nvPr/>
        </p:nvSpPr>
        <p:spPr>
          <a:xfrm>
            <a:off x="4086225" y="1720620"/>
            <a:ext cx="5057775" cy="3000821"/>
          </a:xfrm>
          <a:prstGeom prst="rect">
            <a:avLst/>
          </a:prstGeom>
          <a:solidFill>
            <a:schemeClr val="tx1"/>
          </a:solidFill>
        </p:spPr>
        <p:txBody>
          <a:bodyPr wrap="square" rtlCol="0">
            <a:spAutoFit/>
          </a:bodyPr>
          <a:lstStyle/>
          <a:p>
            <a:pPr algn="ctr"/>
            <a:endParaRPr lang="en-GB" i="1" dirty="0" smtClean="0">
              <a:solidFill>
                <a:schemeClr val="bg1"/>
              </a:solidFill>
              <a:latin typeface="Calibri" pitchFamily="34" charset="0"/>
            </a:endParaRPr>
          </a:p>
          <a:p>
            <a:pPr algn="ctr"/>
            <a:r>
              <a:rPr lang="en-GB" sz="3200" i="1" dirty="0" smtClean="0">
                <a:solidFill>
                  <a:schemeClr val="bg1"/>
                </a:solidFill>
                <a:latin typeface="Calibri" pitchFamily="34" charset="0"/>
              </a:rPr>
              <a:t>These are the most extreme  OIB isotopic compositions, but pure terms are</a:t>
            </a:r>
            <a:r>
              <a:rPr lang="en-GB" sz="2000" i="1" dirty="0" smtClean="0">
                <a:solidFill>
                  <a:schemeClr val="bg1"/>
                </a:solidFill>
                <a:latin typeface="Calibri" pitchFamily="34" charset="0"/>
              </a:rPr>
              <a:t> </a:t>
            </a:r>
            <a:r>
              <a:rPr lang="en-GB" sz="3200" i="1" dirty="0" smtClean="0">
                <a:solidFill>
                  <a:schemeClr val="bg1"/>
                </a:solidFill>
                <a:latin typeface="Calibri" pitchFamily="34" charset="0"/>
              </a:rPr>
              <a:t>extremely</a:t>
            </a:r>
            <a:r>
              <a:rPr lang="en-GB" sz="2000" i="1" dirty="0" smtClean="0">
                <a:solidFill>
                  <a:schemeClr val="bg1"/>
                </a:solidFill>
                <a:latin typeface="Calibri" pitchFamily="34" charset="0"/>
              </a:rPr>
              <a:t> </a:t>
            </a:r>
            <a:r>
              <a:rPr lang="en-GB" sz="3200" i="1" dirty="0" smtClean="0">
                <a:solidFill>
                  <a:schemeClr val="bg1"/>
                </a:solidFill>
                <a:latin typeface="Calibri" pitchFamily="34" charset="0"/>
              </a:rPr>
              <a:t>rare.</a:t>
            </a:r>
            <a:endParaRPr lang="en-GB" sz="1100" i="1" dirty="0" smtClean="0">
              <a:solidFill>
                <a:schemeClr val="bg1"/>
              </a:solidFill>
              <a:latin typeface="Calibri" pitchFamily="34" charset="0"/>
            </a:endParaRPr>
          </a:p>
          <a:p>
            <a:pPr algn="ctr"/>
            <a:endParaRPr lang="en-GB" sz="1100" i="1" dirty="0" smtClean="0">
              <a:solidFill>
                <a:schemeClr val="bg1"/>
              </a:solidFill>
              <a:latin typeface="Calibri" pitchFamily="34" charset="0"/>
            </a:endParaRPr>
          </a:p>
          <a:p>
            <a:pPr algn="ctr"/>
            <a:endParaRPr lang="en-GB" sz="3200" i="1" dirty="0">
              <a:solidFill>
                <a:schemeClr val="bg1"/>
              </a:solidFill>
              <a:latin typeface="Calibri" pitchFamily="34" charset="0"/>
            </a:endParaRPr>
          </a:p>
        </p:txBody>
      </p:sp>
      <p:sp>
        <p:nvSpPr>
          <p:cNvPr id="16" name="CasellaDiTesto 15"/>
          <p:cNvSpPr txBox="1"/>
          <p:nvPr/>
        </p:nvSpPr>
        <p:spPr>
          <a:xfrm>
            <a:off x="4038600" y="4549671"/>
            <a:ext cx="4912000" cy="1354217"/>
          </a:xfrm>
          <a:prstGeom prst="rect">
            <a:avLst/>
          </a:prstGeom>
          <a:solidFill>
            <a:schemeClr val="tx1"/>
          </a:solidFill>
        </p:spPr>
        <p:txBody>
          <a:bodyPr wrap="square" rtlCol="0">
            <a:spAutoFit/>
          </a:bodyPr>
          <a:lstStyle/>
          <a:p>
            <a:pPr algn="ctr"/>
            <a:r>
              <a:rPr lang="en-GB" sz="3200" i="1" dirty="0" smtClean="0">
                <a:solidFill>
                  <a:schemeClr val="bg1"/>
                </a:solidFill>
                <a:latin typeface="Calibri" pitchFamily="34" charset="0"/>
              </a:rPr>
              <a:t>Not the most common isotopic composition.</a:t>
            </a:r>
          </a:p>
          <a:p>
            <a:pPr algn="ctr"/>
            <a:endParaRPr lang="en-GB" sz="800" i="1" dirty="0" smtClean="0">
              <a:solidFill>
                <a:schemeClr val="bg1"/>
              </a:solidFill>
              <a:latin typeface="Calibri" pitchFamily="34" charset="0"/>
            </a:endParaRPr>
          </a:p>
          <a:p>
            <a:pPr algn="ctr"/>
            <a:endParaRPr lang="en-GB" sz="800" i="1" dirty="0">
              <a:solidFill>
                <a:schemeClr val="bg1"/>
              </a:solidFill>
              <a:latin typeface="Calibri" pitchFamily="34" charset="0"/>
            </a:endParaRPr>
          </a:p>
        </p:txBody>
      </p:sp>
      <p:sp>
        <p:nvSpPr>
          <p:cNvPr id="17" name="CasellaDiTesto 16"/>
          <p:cNvSpPr txBox="1"/>
          <p:nvPr/>
        </p:nvSpPr>
        <p:spPr>
          <a:xfrm>
            <a:off x="3810000" y="5807403"/>
            <a:ext cx="5332412" cy="1022139"/>
          </a:xfrm>
          <a:prstGeom prst="rect">
            <a:avLst/>
          </a:prstGeom>
          <a:noFill/>
        </p:spPr>
        <p:txBody>
          <a:bodyPr wrap="square" rtlCol="0">
            <a:spAutoFit/>
          </a:bodyPr>
          <a:lstStyle/>
          <a:p>
            <a:pPr algn="ctr">
              <a:lnSpc>
                <a:spcPts val="3600"/>
              </a:lnSpc>
            </a:pPr>
            <a:r>
              <a:rPr lang="en-GB" sz="3200" i="1" dirty="0" err="1" smtClean="0">
                <a:solidFill>
                  <a:schemeClr val="bg1"/>
                </a:solidFill>
                <a:latin typeface="Calibri" pitchFamily="34" charset="0"/>
              </a:rPr>
              <a:t>PREvalent</a:t>
            </a:r>
            <a:r>
              <a:rPr lang="en-GB" sz="3200" i="1" dirty="0" smtClean="0">
                <a:solidFill>
                  <a:schemeClr val="bg1"/>
                </a:solidFill>
                <a:latin typeface="Calibri" pitchFamily="34" charset="0"/>
              </a:rPr>
              <a:t> </a:t>
            </a:r>
            <a:r>
              <a:rPr lang="en-GB" sz="3200" i="1" dirty="0" err="1" smtClean="0">
                <a:solidFill>
                  <a:schemeClr val="bg1"/>
                </a:solidFill>
                <a:latin typeface="Calibri" pitchFamily="34" charset="0"/>
              </a:rPr>
              <a:t>MAntle</a:t>
            </a:r>
            <a:r>
              <a:rPr lang="en-GB" sz="3200" i="1" dirty="0" smtClean="0">
                <a:solidFill>
                  <a:schemeClr val="bg1"/>
                </a:solidFill>
                <a:latin typeface="Calibri" pitchFamily="34" charset="0"/>
              </a:rPr>
              <a:t> composition.</a:t>
            </a:r>
            <a:endParaRPr lang="en-GB" sz="3200" i="1" dirty="0">
              <a:solidFill>
                <a:schemeClr val="bg1"/>
              </a:solidFill>
              <a:latin typeface="Calibri" pitchFamily="34" charset="0"/>
            </a:endParaRPr>
          </a:p>
        </p:txBody>
      </p:sp>
      <p:sp>
        <p:nvSpPr>
          <p:cNvPr id="8" name="Parentesi graffa chiusa 7"/>
          <p:cNvSpPr/>
          <p:nvPr/>
        </p:nvSpPr>
        <p:spPr bwMode="auto">
          <a:xfrm>
            <a:off x="3543300" y="933450"/>
            <a:ext cx="762000" cy="3629025"/>
          </a:xfrm>
          <a:prstGeom prst="rightBrace">
            <a:avLst/>
          </a:prstGeom>
          <a:no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6" grpId="0" animBg="1"/>
      <p:bldP spid="17" grpId="0"/>
    </p:bld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82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48227" name="Text Box 3"/>
          <p:cNvSpPr txBox="1">
            <a:spLocks noChangeArrowheads="1"/>
          </p:cNvSpPr>
          <p:nvPr/>
        </p:nvSpPr>
        <p:spPr bwMode="auto">
          <a:xfrm>
            <a:off x="0" y="712788"/>
            <a:ext cx="9144000" cy="5394325"/>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rgbClr val="FFFF00"/>
                </a:solidFill>
                <a:effectLst>
                  <a:outerShdw blurRad="38100" dist="38100" dir="2700000" algn="tl">
                    <a:srgbClr val="000000"/>
                  </a:outerShdw>
                </a:effectLst>
                <a:latin typeface="Calibri" pitchFamily="34" charset="0"/>
              </a:rPr>
              <a:t>Why the more major element-depleted the more trace element-enriched?</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Major element-depleted mantle sources are also characterized by high olivine/pyroxenes ratio.</a:t>
            </a:r>
          </a:p>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Olivine-rich lithologies permit easier percolation of what are called </a:t>
            </a:r>
            <a:r>
              <a:rPr lang="en-GB" sz="2800" dirty="0">
                <a:solidFill>
                  <a:schemeClr val="bg1"/>
                </a:solidFill>
                <a:effectLst>
                  <a:outerShdw blurRad="38100" dist="38100" dir="2700000" algn="tl">
                    <a:srgbClr val="000000"/>
                  </a:outerShdw>
                </a:effectLst>
                <a:latin typeface="Calibri" pitchFamily="34" charset="0"/>
              </a:rPr>
              <a:t>	METASOMATIC AGENTS</a:t>
            </a:r>
            <a:r>
              <a:rPr lang="en-GB" sz="2800" dirty="0">
                <a:solidFill>
                  <a:srgbClr val="FFFF00"/>
                </a:solidFill>
                <a:effectLst>
                  <a:outerShdw blurRad="38100" dist="38100" dir="2700000" algn="tl">
                    <a:srgbClr val="000000"/>
                  </a:outerShdw>
                </a:effectLst>
                <a:latin typeface="Calibri" pitchFamily="34" charset="0"/>
              </a:rPr>
              <a:t>.</a:t>
            </a:r>
          </a:p>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This because in </a:t>
            </a:r>
            <a:r>
              <a:rPr lang="en-GB" sz="2800" dirty="0" err="1">
                <a:solidFill>
                  <a:srgbClr val="FFFF00"/>
                </a:solidFill>
                <a:effectLst>
                  <a:outerShdw blurRad="38100" dist="38100" dir="2700000" algn="tl">
                    <a:srgbClr val="000000"/>
                  </a:outerShdw>
                </a:effectLst>
                <a:latin typeface="Calibri" pitchFamily="34" charset="0"/>
              </a:rPr>
              <a:t>ol</a:t>
            </a:r>
            <a:r>
              <a:rPr lang="en-GB" sz="2800" dirty="0">
                <a:solidFill>
                  <a:srgbClr val="FFFF00"/>
                </a:solidFill>
                <a:effectLst>
                  <a:outerShdw blurRad="38100" dist="38100" dir="2700000" algn="tl">
                    <a:srgbClr val="000000"/>
                  </a:outerShdw>
                </a:effectLst>
                <a:latin typeface="Calibri" pitchFamily="34" charset="0"/>
              </a:rPr>
              <a:t>-rich lithologies the connectivity of the melt phase is strongly favoured.</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Experimental studies have shown that the melt phase in a partially molten peridotite is disconnected at the grain boundaries surrounded by the pyroxene grains.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48227">
                                            <p:txEl>
                                              <p:pRg st="0" end="0"/>
                                            </p:txEl>
                                          </p:spTgt>
                                        </p:tgtEl>
                                        <p:attrNameLst>
                                          <p:attrName>style.visibility</p:attrName>
                                        </p:attrNameLst>
                                      </p:cBhvr>
                                      <p:to>
                                        <p:strVal val="visible"/>
                                      </p:to>
                                    </p:set>
                                    <p:animEffect transition="in" filter="fade">
                                      <p:cBhvr>
                                        <p:cTn id="7" dur="500"/>
                                        <p:tgtEl>
                                          <p:spTgt spid="9482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8227">
                                            <p:txEl>
                                              <p:pRg st="1" end="1"/>
                                            </p:txEl>
                                          </p:spTgt>
                                        </p:tgtEl>
                                        <p:attrNameLst>
                                          <p:attrName>style.visibility</p:attrName>
                                        </p:attrNameLst>
                                      </p:cBhvr>
                                      <p:to>
                                        <p:strVal val="visible"/>
                                      </p:to>
                                    </p:set>
                                    <p:animEffect transition="in" filter="fade">
                                      <p:cBhvr>
                                        <p:cTn id="12" dur="500"/>
                                        <p:tgtEl>
                                          <p:spTgt spid="9482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8227">
                                            <p:txEl>
                                              <p:pRg st="2" end="2"/>
                                            </p:txEl>
                                          </p:spTgt>
                                        </p:tgtEl>
                                        <p:attrNameLst>
                                          <p:attrName>style.visibility</p:attrName>
                                        </p:attrNameLst>
                                      </p:cBhvr>
                                      <p:to>
                                        <p:strVal val="visible"/>
                                      </p:to>
                                    </p:set>
                                    <p:animEffect transition="in" filter="fade">
                                      <p:cBhvr>
                                        <p:cTn id="17" dur="500"/>
                                        <p:tgtEl>
                                          <p:spTgt spid="9482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48227">
                                            <p:txEl>
                                              <p:pRg st="3" end="3"/>
                                            </p:txEl>
                                          </p:spTgt>
                                        </p:tgtEl>
                                        <p:attrNameLst>
                                          <p:attrName>style.visibility</p:attrName>
                                        </p:attrNameLst>
                                      </p:cBhvr>
                                      <p:to>
                                        <p:strVal val="visible"/>
                                      </p:to>
                                    </p:set>
                                    <p:animEffect transition="in" filter="fade">
                                      <p:cBhvr>
                                        <p:cTn id="22" dur="500"/>
                                        <p:tgtEl>
                                          <p:spTgt spid="9482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48227">
                                            <p:txEl>
                                              <p:pRg st="4" end="4"/>
                                            </p:txEl>
                                          </p:spTgt>
                                        </p:tgtEl>
                                        <p:attrNameLst>
                                          <p:attrName>style.visibility</p:attrName>
                                        </p:attrNameLst>
                                      </p:cBhvr>
                                      <p:to>
                                        <p:strVal val="visible"/>
                                      </p:to>
                                    </p:set>
                                    <p:animEffect transition="in" filter="fade">
                                      <p:cBhvr>
                                        <p:cTn id="27" dur="500"/>
                                        <p:tgtEl>
                                          <p:spTgt spid="94822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8227"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asellaDiTesto 20"/>
          <p:cNvSpPr txBox="1"/>
          <p:nvPr/>
        </p:nvSpPr>
        <p:spPr>
          <a:xfrm>
            <a:off x="3597275" y="1098320"/>
            <a:ext cx="5545137" cy="2800767"/>
          </a:xfrm>
          <a:prstGeom prst="rect">
            <a:avLst/>
          </a:prstGeom>
          <a:solidFill>
            <a:schemeClr val="tx1"/>
          </a:solidFill>
        </p:spPr>
        <p:txBody>
          <a:bodyPr wrap="square" rtlCol="0">
            <a:spAutoFit/>
          </a:bodyPr>
          <a:lstStyle/>
          <a:p>
            <a:pPr algn="ctr"/>
            <a:endParaRPr lang="en-GB" sz="2000" i="1" dirty="0" smtClean="0">
              <a:solidFill>
                <a:schemeClr val="bg1"/>
              </a:solidFill>
              <a:latin typeface="Calibri" pitchFamily="34" charset="0"/>
            </a:endParaRPr>
          </a:p>
          <a:p>
            <a:pPr algn="ctr"/>
            <a:r>
              <a:rPr lang="en-GB" sz="3600" i="1" dirty="0" smtClean="0">
                <a:solidFill>
                  <a:schemeClr val="bg1"/>
                </a:solidFill>
                <a:latin typeface="Calibri" pitchFamily="34" charset="0"/>
              </a:rPr>
              <a:t>The most extreme OIB isotopic compositions,  but also extremely rare.</a:t>
            </a:r>
            <a:endParaRPr lang="en-GB" sz="1200" i="1" dirty="0" smtClean="0">
              <a:solidFill>
                <a:schemeClr val="bg1"/>
              </a:solidFill>
              <a:latin typeface="Calibri" pitchFamily="34" charset="0"/>
            </a:endParaRPr>
          </a:p>
          <a:p>
            <a:pPr algn="ctr"/>
            <a:endParaRPr lang="en-GB" sz="1200" i="1" dirty="0" smtClean="0">
              <a:solidFill>
                <a:schemeClr val="bg1"/>
              </a:solidFill>
              <a:latin typeface="Calibri" pitchFamily="34" charset="0"/>
            </a:endParaRPr>
          </a:p>
          <a:p>
            <a:pPr algn="ctr"/>
            <a:endParaRPr lang="en-GB" sz="3600" i="1" dirty="0">
              <a:solidFill>
                <a:schemeClr val="bg1"/>
              </a:solidFill>
              <a:latin typeface="Calibri" pitchFamily="34" charset="0"/>
            </a:endParaRPr>
          </a:p>
        </p:txBody>
      </p:sp>
      <p:sp>
        <p:nvSpPr>
          <p:cNvPr id="18" name="CasellaDiTesto 17"/>
          <p:cNvSpPr txBox="1"/>
          <p:nvPr/>
        </p:nvSpPr>
        <p:spPr>
          <a:xfrm>
            <a:off x="3597275" y="725196"/>
            <a:ext cx="5483671" cy="2616101"/>
          </a:xfrm>
          <a:prstGeom prst="rect">
            <a:avLst/>
          </a:prstGeom>
          <a:solidFill>
            <a:schemeClr val="tx1"/>
          </a:solidFill>
        </p:spPr>
        <p:txBody>
          <a:bodyPr wrap="square" rtlCol="0">
            <a:spAutoFit/>
          </a:bodyPr>
          <a:lstStyle/>
          <a:p>
            <a:pPr algn="ctr"/>
            <a:r>
              <a:rPr lang="en-GB" sz="2400" dirty="0" smtClean="0">
                <a:solidFill>
                  <a:srgbClr val="FF99CC"/>
                </a:solidFill>
                <a:latin typeface="Calibri" pitchFamily="34" charset="0"/>
              </a:rPr>
              <a:t>St. Helena</a:t>
            </a:r>
            <a:r>
              <a:rPr lang="en-GB" sz="2000" dirty="0" smtClean="0">
                <a:solidFill>
                  <a:schemeClr val="bg1"/>
                </a:solidFill>
                <a:latin typeface="Calibri" pitchFamily="34" charset="0"/>
              </a:rPr>
              <a:t>: Poorest score            </a:t>
            </a:r>
          </a:p>
          <a:p>
            <a:pPr algn="ctr"/>
            <a:r>
              <a:rPr lang="en-GB" sz="2000" dirty="0" smtClean="0">
                <a:solidFill>
                  <a:schemeClr val="bg1"/>
                </a:solidFill>
                <a:latin typeface="Calibri" pitchFamily="34" charset="0"/>
              </a:rPr>
              <a:t>(very low </a:t>
            </a:r>
            <a:r>
              <a:rPr lang="en-GB" sz="2000" baseline="30000" dirty="0" smtClean="0">
                <a:solidFill>
                  <a:schemeClr val="bg1"/>
                </a:solidFill>
                <a:latin typeface="Calibri" pitchFamily="34" charset="0"/>
              </a:rPr>
              <a:t>3</a:t>
            </a:r>
            <a:r>
              <a:rPr lang="en-GB" sz="2000" dirty="0" smtClean="0">
                <a:solidFill>
                  <a:schemeClr val="bg1"/>
                </a:solidFill>
                <a:latin typeface="Calibri" pitchFamily="34" charset="0"/>
              </a:rPr>
              <a:t>He/</a:t>
            </a:r>
            <a:r>
              <a:rPr lang="en-GB" sz="2000" baseline="30000" dirty="0" smtClean="0">
                <a:solidFill>
                  <a:schemeClr val="bg1"/>
                </a:solidFill>
                <a:latin typeface="Calibri" pitchFamily="34" charset="0"/>
              </a:rPr>
              <a:t>4</a:t>
            </a:r>
            <a:r>
              <a:rPr lang="en-GB" sz="2000" dirty="0" smtClean="0">
                <a:solidFill>
                  <a:schemeClr val="bg1"/>
                </a:solidFill>
                <a:latin typeface="Calibri" pitchFamily="34" charset="0"/>
              </a:rPr>
              <a:t>He).</a:t>
            </a:r>
          </a:p>
          <a:p>
            <a:pPr algn="ctr"/>
            <a:endParaRPr lang="en-GB" sz="2000" dirty="0" smtClean="0">
              <a:solidFill>
                <a:srgbClr val="FFFF00"/>
              </a:solidFill>
              <a:latin typeface="Calibri" pitchFamily="34" charset="0"/>
            </a:endParaRPr>
          </a:p>
          <a:p>
            <a:pPr algn="ctr"/>
            <a:endParaRPr lang="en-GB" sz="2000" dirty="0" smtClean="0">
              <a:solidFill>
                <a:srgbClr val="FFFF00"/>
              </a:solidFill>
              <a:latin typeface="Calibri" pitchFamily="34" charset="0"/>
            </a:endParaRPr>
          </a:p>
          <a:p>
            <a:pPr algn="ctr"/>
            <a:endParaRPr lang="en-GB" sz="2000" dirty="0" smtClean="0">
              <a:solidFill>
                <a:srgbClr val="FFFF00"/>
              </a:solidFill>
              <a:latin typeface="Calibri" pitchFamily="34" charset="0"/>
            </a:endParaRPr>
          </a:p>
          <a:p>
            <a:pPr algn="ctr"/>
            <a:endParaRPr lang="en-GB" sz="2000" dirty="0" smtClean="0">
              <a:solidFill>
                <a:srgbClr val="FFFF00"/>
              </a:solidFill>
              <a:latin typeface="Calibri" pitchFamily="34" charset="0"/>
            </a:endParaRPr>
          </a:p>
          <a:p>
            <a:pPr algn="ctr"/>
            <a:endParaRPr lang="en-GB" sz="2000" dirty="0" smtClean="0">
              <a:solidFill>
                <a:srgbClr val="FFFF00"/>
              </a:solidFill>
              <a:latin typeface="Calibri" pitchFamily="34" charset="0"/>
            </a:endParaRPr>
          </a:p>
          <a:p>
            <a:pPr algn="ctr"/>
            <a:endParaRPr lang="en-GB" sz="2000" dirty="0">
              <a:solidFill>
                <a:srgbClr val="FFFF00"/>
              </a:solidFill>
              <a:latin typeface="Calibri" pitchFamily="34" charset="0"/>
            </a:endParaRPr>
          </a:p>
        </p:txBody>
      </p:sp>
      <p:sp>
        <p:nvSpPr>
          <p:cNvPr id="20" name="CasellaDiTesto 19"/>
          <p:cNvSpPr txBox="1"/>
          <p:nvPr/>
        </p:nvSpPr>
        <p:spPr>
          <a:xfrm>
            <a:off x="3862551" y="4288230"/>
            <a:ext cx="5265694" cy="1200329"/>
          </a:xfrm>
          <a:prstGeom prst="rect">
            <a:avLst/>
          </a:prstGeom>
          <a:noFill/>
        </p:spPr>
        <p:txBody>
          <a:bodyPr wrap="square" rtlCol="0">
            <a:spAutoFit/>
          </a:bodyPr>
          <a:lstStyle/>
          <a:p>
            <a:pPr algn="ctr"/>
            <a:r>
              <a:rPr lang="en-GB" sz="3600" i="1" dirty="0" smtClean="0">
                <a:solidFill>
                  <a:schemeClr val="bg1"/>
                </a:solidFill>
                <a:latin typeface="Calibri" pitchFamily="34" charset="0"/>
              </a:rPr>
              <a:t>Not the most common isotopic composition.</a:t>
            </a:r>
            <a:endParaRPr lang="en-GB" sz="3600" i="1" dirty="0">
              <a:solidFill>
                <a:schemeClr val="bg1"/>
              </a:solidFill>
              <a:latin typeface="Calibri" pitchFamily="34" charset="0"/>
            </a:endParaRPr>
          </a:p>
        </p:txBody>
      </p:sp>
      <p:sp>
        <p:nvSpPr>
          <p:cNvPr id="8" name="CasellaDiTesto 7"/>
          <p:cNvSpPr txBox="1"/>
          <p:nvPr/>
        </p:nvSpPr>
        <p:spPr>
          <a:xfrm>
            <a:off x="3846786" y="4451245"/>
            <a:ext cx="5295627" cy="1200329"/>
          </a:xfrm>
          <a:prstGeom prst="rect">
            <a:avLst/>
          </a:prstGeom>
          <a:solidFill>
            <a:schemeClr val="tx1"/>
          </a:solidFill>
        </p:spPr>
        <p:txBody>
          <a:bodyPr wrap="square" rtlCol="0">
            <a:spAutoFit/>
          </a:bodyPr>
          <a:lstStyle/>
          <a:p>
            <a:pPr algn="ctr"/>
            <a:r>
              <a:rPr lang="en-GB" sz="3600" i="1" dirty="0" smtClean="0">
                <a:solidFill>
                  <a:srgbClr val="00B0F0"/>
                </a:solidFill>
                <a:latin typeface="Calibri" pitchFamily="34" charset="0"/>
              </a:rPr>
              <a:t>Fundamental ingredient in the OIB recipe too.</a:t>
            </a:r>
            <a:endParaRPr lang="en-GB" sz="3600" i="1" dirty="0">
              <a:solidFill>
                <a:srgbClr val="00B0F0"/>
              </a:solidFill>
              <a:latin typeface="Calibri" pitchFamily="34" charset="0"/>
            </a:endParaRPr>
          </a:p>
        </p:txBody>
      </p:sp>
      <p:sp>
        <p:nvSpPr>
          <p:cNvPr id="16" name="CasellaDiTesto 15"/>
          <p:cNvSpPr txBox="1"/>
          <p:nvPr/>
        </p:nvSpPr>
        <p:spPr>
          <a:xfrm>
            <a:off x="4130566" y="5591503"/>
            <a:ext cx="5011846" cy="1200329"/>
          </a:xfrm>
          <a:prstGeom prst="rect">
            <a:avLst/>
          </a:prstGeom>
          <a:solidFill>
            <a:schemeClr val="tx1"/>
          </a:solidFill>
        </p:spPr>
        <p:txBody>
          <a:bodyPr wrap="square" rtlCol="0">
            <a:spAutoFit/>
          </a:bodyPr>
          <a:lstStyle/>
          <a:p>
            <a:pPr algn="ctr"/>
            <a:r>
              <a:rPr lang="en-GB" sz="3600" i="1" dirty="0" err="1" smtClean="0">
                <a:solidFill>
                  <a:schemeClr val="bg1"/>
                </a:solidFill>
                <a:latin typeface="Calibri" pitchFamily="34" charset="0"/>
              </a:rPr>
              <a:t>PREvalent</a:t>
            </a:r>
            <a:r>
              <a:rPr lang="en-GB" sz="3600" i="1" dirty="0" smtClean="0">
                <a:solidFill>
                  <a:schemeClr val="bg1"/>
                </a:solidFill>
                <a:latin typeface="Calibri" pitchFamily="34" charset="0"/>
              </a:rPr>
              <a:t> </a:t>
            </a:r>
            <a:r>
              <a:rPr lang="en-GB" sz="3600" i="1" dirty="0" err="1" smtClean="0">
                <a:solidFill>
                  <a:schemeClr val="bg1"/>
                </a:solidFill>
                <a:latin typeface="Calibri" pitchFamily="34" charset="0"/>
              </a:rPr>
              <a:t>MAntle</a:t>
            </a:r>
            <a:r>
              <a:rPr lang="en-GB" sz="3600" i="1" dirty="0" smtClean="0">
                <a:solidFill>
                  <a:schemeClr val="bg1"/>
                </a:solidFill>
                <a:latin typeface="Calibri" pitchFamily="34" charset="0"/>
              </a:rPr>
              <a:t> composition.</a:t>
            </a:r>
            <a:endParaRPr lang="en-GB" sz="3600" i="1" dirty="0">
              <a:solidFill>
                <a:schemeClr val="bg1"/>
              </a:solidFill>
              <a:latin typeface="Calibri" pitchFamily="34" charset="0"/>
            </a:endParaRPr>
          </a:p>
        </p:txBody>
      </p:sp>
      <p:sp>
        <p:nvSpPr>
          <p:cNvPr id="14" name="CasellaDiTesto 13"/>
          <p:cNvSpPr txBox="1"/>
          <p:nvPr/>
        </p:nvSpPr>
        <p:spPr>
          <a:xfrm>
            <a:off x="3846786" y="5539527"/>
            <a:ext cx="5295627" cy="1200329"/>
          </a:xfrm>
          <a:prstGeom prst="rect">
            <a:avLst/>
          </a:prstGeom>
          <a:solidFill>
            <a:schemeClr val="tx1"/>
          </a:solidFill>
        </p:spPr>
        <p:txBody>
          <a:bodyPr wrap="square" rtlCol="0">
            <a:spAutoFit/>
          </a:bodyPr>
          <a:lstStyle/>
          <a:p>
            <a:pPr algn="ctr"/>
            <a:r>
              <a:rPr lang="en-GB" sz="3600" i="1" dirty="0" smtClean="0">
                <a:solidFill>
                  <a:srgbClr val="00FF00"/>
                </a:solidFill>
                <a:latin typeface="Calibri" pitchFamily="34" charset="0"/>
              </a:rPr>
              <a:t>Common in oceanic and continental </a:t>
            </a:r>
            <a:r>
              <a:rPr lang="en-GB" sz="3600" i="1" dirty="0" err="1" smtClean="0">
                <a:solidFill>
                  <a:srgbClr val="00FF00"/>
                </a:solidFill>
                <a:latin typeface="Calibri" pitchFamily="34" charset="0"/>
              </a:rPr>
              <a:t>midplate</a:t>
            </a:r>
            <a:r>
              <a:rPr lang="en-GB" sz="3600" i="1" dirty="0" smtClean="0">
                <a:solidFill>
                  <a:srgbClr val="00FF00"/>
                </a:solidFill>
                <a:latin typeface="Calibri" pitchFamily="34" charset="0"/>
              </a:rPr>
              <a:t>.</a:t>
            </a:r>
            <a:endParaRPr lang="en-GB" sz="3600" i="1" dirty="0">
              <a:solidFill>
                <a:srgbClr val="00FF00"/>
              </a:solidFill>
              <a:latin typeface="Calibri" pitchFamily="34" charset="0"/>
            </a:endParaRPr>
          </a:p>
        </p:txBody>
      </p:sp>
      <p:sp>
        <p:nvSpPr>
          <p:cNvPr id="11" name="CasellaDiTesto 10"/>
          <p:cNvSpPr txBox="1"/>
          <p:nvPr/>
        </p:nvSpPr>
        <p:spPr>
          <a:xfrm>
            <a:off x="3862551" y="1403109"/>
            <a:ext cx="5218395" cy="769441"/>
          </a:xfrm>
          <a:prstGeom prst="rect">
            <a:avLst/>
          </a:prstGeom>
          <a:noFill/>
        </p:spPr>
        <p:txBody>
          <a:bodyPr wrap="square" rtlCol="0">
            <a:spAutoFit/>
          </a:bodyPr>
          <a:lstStyle/>
          <a:p>
            <a:pPr algn="ctr"/>
            <a:r>
              <a:rPr lang="en-GB" sz="2400" dirty="0" smtClean="0">
                <a:solidFill>
                  <a:srgbClr val="FF99CC"/>
                </a:solidFill>
                <a:latin typeface="Calibri" pitchFamily="34" charset="0"/>
              </a:rPr>
              <a:t>Cook-Austral</a:t>
            </a:r>
            <a:r>
              <a:rPr lang="en-GB" dirty="0" smtClean="0">
                <a:solidFill>
                  <a:schemeClr val="bg1"/>
                </a:solidFill>
                <a:latin typeface="Calibri" pitchFamily="34" charset="0"/>
              </a:rPr>
              <a:t>:</a:t>
            </a:r>
            <a:r>
              <a:rPr lang="en-GB" dirty="0" smtClean="0">
                <a:solidFill>
                  <a:srgbClr val="FFFF00"/>
                </a:solidFill>
                <a:latin typeface="Calibri" pitchFamily="34" charset="0"/>
              </a:rPr>
              <a:t> </a:t>
            </a:r>
            <a:r>
              <a:rPr lang="en-GB" sz="2000" dirty="0" smtClean="0">
                <a:solidFill>
                  <a:schemeClr val="bg1"/>
                </a:solidFill>
                <a:latin typeface="Calibri" pitchFamily="34" charset="0"/>
              </a:rPr>
              <a:t>No age track</a:t>
            </a:r>
            <a:endParaRPr lang="en-GB" dirty="0" smtClean="0">
              <a:solidFill>
                <a:schemeClr val="bg1"/>
              </a:solidFill>
              <a:latin typeface="Calibri" pitchFamily="34" charset="0"/>
            </a:endParaRPr>
          </a:p>
          <a:p>
            <a:pPr algn="ctr"/>
            <a:r>
              <a:rPr lang="en-GB" sz="2000" dirty="0" smtClean="0">
                <a:solidFill>
                  <a:schemeClr val="bg1"/>
                </a:solidFill>
                <a:latin typeface="Calibri" pitchFamily="34" charset="0"/>
              </a:rPr>
              <a:t>(small scale sub-continental Convection).</a:t>
            </a:r>
            <a:endParaRPr lang="en-GB" dirty="0">
              <a:solidFill>
                <a:schemeClr val="bg1"/>
              </a:solidFill>
              <a:latin typeface="Calibri" pitchFamily="34" charset="0"/>
            </a:endParaRPr>
          </a:p>
        </p:txBody>
      </p:sp>
      <p:sp>
        <p:nvSpPr>
          <p:cNvPr id="12" name="CasellaDiTesto 11"/>
          <p:cNvSpPr txBox="1"/>
          <p:nvPr/>
        </p:nvSpPr>
        <p:spPr>
          <a:xfrm>
            <a:off x="4409098" y="2333279"/>
            <a:ext cx="4125302" cy="769441"/>
          </a:xfrm>
          <a:prstGeom prst="rect">
            <a:avLst/>
          </a:prstGeom>
          <a:noFill/>
        </p:spPr>
        <p:txBody>
          <a:bodyPr wrap="square" rtlCol="0">
            <a:spAutoFit/>
          </a:bodyPr>
          <a:lstStyle/>
          <a:p>
            <a:pPr algn="ctr"/>
            <a:r>
              <a:rPr lang="en-GB" sz="2400" dirty="0" smtClean="0">
                <a:solidFill>
                  <a:srgbClr val="FFFF00"/>
                </a:solidFill>
                <a:latin typeface="Calibri" pitchFamily="34" charset="0"/>
              </a:rPr>
              <a:t>Pitcairn</a:t>
            </a:r>
            <a:r>
              <a:rPr lang="en-GB" dirty="0" smtClean="0">
                <a:solidFill>
                  <a:schemeClr val="bg1"/>
                </a:solidFill>
                <a:latin typeface="Calibri" pitchFamily="34" charset="0"/>
              </a:rPr>
              <a:t>: </a:t>
            </a:r>
            <a:r>
              <a:rPr lang="en-GB" sz="2000" dirty="0" smtClean="0">
                <a:solidFill>
                  <a:schemeClr val="bg1"/>
                </a:solidFill>
                <a:latin typeface="Calibri" pitchFamily="34" charset="0"/>
              </a:rPr>
              <a:t>Isotopic composition far away from primitive mantle.</a:t>
            </a:r>
            <a:endParaRPr lang="en-GB" dirty="0">
              <a:solidFill>
                <a:schemeClr val="bg1"/>
              </a:solidFill>
              <a:latin typeface="Calibri" pitchFamily="34" charset="0"/>
            </a:endParaRPr>
          </a:p>
        </p:txBody>
      </p:sp>
      <p:sp>
        <p:nvSpPr>
          <p:cNvPr id="13" name="CasellaDiTesto 12"/>
          <p:cNvSpPr txBox="1"/>
          <p:nvPr/>
        </p:nvSpPr>
        <p:spPr>
          <a:xfrm>
            <a:off x="4345598" y="3457010"/>
            <a:ext cx="4252302" cy="769441"/>
          </a:xfrm>
          <a:prstGeom prst="rect">
            <a:avLst/>
          </a:prstGeom>
          <a:noFill/>
        </p:spPr>
        <p:txBody>
          <a:bodyPr wrap="square" rtlCol="0">
            <a:spAutoFit/>
          </a:bodyPr>
          <a:lstStyle/>
          <a:p>
            <a:pPr algn="ctr"/>
            <a:r>
              <a:rPr lang="en-GB" sz="2400" dirty="0" smtClean="0">
                <a:solidFill>
                  <a:srgbClr val="FF0000"/>
                </a:solidFill>
                <a:latin typeface="Calibri" pitchFamily="34" charset="0"/>
              </a:rPr>
              <a:t>Society</a:t>
            </a:r>
            <a:r>
              <a:rPr lang="en-GB" dirty="0" smtClean="0">
                <a:solidFill>
                  <a:schemeClr val="bg1"/>
                </a:solidFill>
                <a:latin typeface="Calibri" pitchFamily="34" charset="0"/>
              </a:rPr>
              <a:t>: </a:t>
            </a:r>
            <a:r>
              <a:rPr lang="en-GB" sz="2000" dirty="0" smtClean="0">
                <a:solidFill>
                  <a:schemeClr val="bg1"/>
                </a:solidFill>
                <a:latin typeface="Calibri" pitchFamily="34" charset="0"/>
              </a:rPr>
              <a:t>Isotopic composition very close to subducted sediments.</a:t>
            </a:r>
            <a:endParaRPr lang="en-GB" dirty="0">
              <a:solidFill>
                <a:schemeClr val="bg1"/>
              </a:solidFill>
              <a:latin typeface="Calibri" pitchFamily="34" charset="0"/>
            </a:endParaRPr>
          </a:p>
        </p:txBody>
      </p:sp>
      <p:sp>
        <p:nvSpPr>
          <p:cNvPr id="19" name="CasellaDiTesto 18"/>
          <p:cNvSpPr txBox="1"/>
          <p:nvPr/>
        </p:nvSpPr>
        <p:spPr>
          <a:xfrm>
            <a:off x="231775" y="4540965"/>
            <a:ext cx="3997325" cy="1200329"/>
          </a:xfrm>
          <a:prstGeom prst="rect">
            <a:avLst/>
          </a:prstGeom>
          <a:noFill/>
        </p:spPr>
        <p:txBody>
          <a:bodyPr wrap="square" rtlCol="0">
            <a:spAutoFit/>
          </a:bodyPr>
          <a:lstStyle/>
          <a:p>
            <a:r>
              <a:rPr lang="en-GB" sz="4800" b="1" dirty="0" smtClean="0">
                <a:solidFill>
                  <a:srgbClr val="00B0F0"/>
                </a:solidFill>
                <a:latin typeface="Calibri" pitchFamily="34" charset="0"/>
              </a:rPr>
              <a:t>DMM</a:t>
            </a:r>
          </a:p>
          <a:p>
            <a:r>
              <a:rPr lang="en-GB" sz="2400" dirty="0" smtClean="0">
                <a:solidFill>
                  <a:schemeClr val="bg1"/>
                </a:solidFill>
                <a:latin typeface="Calibri" pitchFamily="34" charset="0"/>
              </a:rPr>
              <a:t>(N Atlantic)</a:t>
            </a:r>
            <a:endParaRPr lang="en-GB" sz="4800" dirty="0">
              <a:solidFill>
                <a:schemeClr val="bg1"/>
              </a:solidFill>
              <a:latin typeface="Calibri" pitchFamily="34" charset="0"/>
            </a:endParaRPr>
          </a:p>
        </p:txBody>
      </p:sp>
      <p:sp>
        <p:nvSpPr>
          <p:cNvPr id="23" name="CasellaDiTesto 22"/>
          <p:cNvSpPr txBox="1"/>
          <p:nvPr/>
        </p:nvSpPr>
        <p:spPr>
          <a:xfrm>
            <a:off x="536574" y="5859138"/>
            <a:ext cx="3349626" cy="830997"/>
          </a:xfrm>
          <a:prstGeom prst="rect">
            <a:avLst/>
          </a:prstGeom>
          <a:noFill/>
        </p:spPr>
        <p:txBody>
          <a:bodyPr wrap="square" rtlCol="0">
            <a:spAutoFit/>
          </a:bodyPr>
          <a:lstStyle/>
          <a:p>
            <a:r>
              <a:rPr lang="en-GB" sz="4800" b="1" dirty="0" smtClean="0">
                <a:solidFill>
                  <a:srgbClr val="00FF00"/>
                </a:solidFill>
                <a:latin typeface="Calibri" pitchFamily="34" charset="0"/>
              </a:rPr>
              <a:t>FOZO</a:t>
            </a:r>
            <a:endParaRPr lang="en-GB" sz="4800" b="1" dirty="0">
              <a:solidFill>
                <a:srgbClr val="00FF00"/>
              </a:solidFill>
              <a:latin typeface="Calibri" pitchFamily="34" charset="0"/>
            </a:endParaRPr>
          </a:p>
        </p:txBody>
      </p:sp>
      <p:sp>
        <p:nvSpPr>
          <p:cNvPr id="26" name="CasellaDiTesto 25"/>
          <p:cNvSpPr txBox="1"/>
          <p:nvPr/>
        </p:nvSpPr>
        <p:spPr>
          <a:xfrm>
            <a:off x="231774" y="867124"/>
            <a:ext cx="4073526" cy="3693319"/>
          </a:xfrm>
          <a:prstGeom prst="rect">
            <a:avLst/>
          </a:prstGeom>
          <a:noFill/>
        </p:spPr>
        <p:txBody>
          <a:bodyPr wrap="square" rtlCol="0">
            <a:spAutoFit/>
          </a:bodyPr>
          <a:lstStyle/>
          <a:p>
            <a:r>
              <a:rPr lang="en-GB" sz="5400" b="1" dirty="0" smtClean="0">
                <a:solidFill>
                  <a:srgbClr val="FF7C80"/>
                </a:solidFill>
                <a:latin typeface="Calibri" pitchFamily="34" charset="0"/>
              </a:rPr>
              <a:t>HIMU</a:t>
            </a:r>
            <a:endParaRPr lang="en-GB" sz="4400" b="1" dirty="0" smtClean="0">
              <a:solidFill>
                <a:srgbClr val="FF7C80"/>
              </a:solidFill>
              <a:latin typeface="Calibri" pitchFamily="34" charset="0"/>
            </a:endParaRPr>
          </a:p>
          <a:p>
            <a:r>
              <a:rPr lang="en-GB" sz="2400" dirty="0" smtClean="0">
                <a:solidFill>
                  <a:schemeClr val="bg1"/>
                </a:solidFill>
                <a:latin typeface="Calibri" pitchFamily="34" charset="0"/>
              </a:rPr>
              <a:t>(St. Helena, Cook-Austral)</a:t>
            </a:r>
          </a:p>
          <a:p>
            <a:r>
              <a:rPr lang="en-GB" sz="5400" b="1" dirty="0" smtClean="0">
                <a:solidFill>
                  <a:srgbClr val="FFFF00"/>
                </a:solidFill>
                <a:latin typeface="Calibri" pitchFamily="34" charset="0"/>
              </a:rPr>
              <a:t>EMI</a:t>
            </a:r>
          </a:p>
          <a:p>
            <a:r>
              <a:rPr lang="en-GB" sz="2400" dirty="0" smtClean="0">
                <a:solidFill>
                  <a:schemeClr val="bg1"/>
                </a:solidFill>
                <a:latin typeface="Calibri" pitchFamily="34" charset="0"/>
              </a:rPr>
              <a:t>(Pitcairn, Walvis Ridge)</a:t>
            </a:r>
          </a:p>
          <a:p>
            <a:r>
              <a:rPr lang="en-GB" sz="5400" b="1" dirty="0" smtClean="0">
                <a:solidFill>
                  <a:srgbClr val="FF0000"/>
                </a:solidFill>
                <a:latin typeface="Calibri" pitchFamily="34" charset="0"/>
              </a:rPr>
              <a:t>EMII</a:t>
            </a:r>
          </a:p>
          <a:p>
            <a:r>
              <a:rPr lang="en-GB" sz="2400" dirty="0" smtClean="0">
                <a:solidFill>
                  <a:schemeClr val="bg1"/>
                </a:solidFill>
                <a:latin typeface="Calibri" pitchFamily="34" charset="0"/>
              </a:rPr>
              <a:t>(Samoa, Society Islands)</a:t>
            </a:r>
            <a:endParaRPr lang="en-GB" sz="2400" dirty="0">
              <a:solidFill>
                <a:schemeClr val="bg1"/>
              </a:solidFill>
              <a:latin typeface="Calibri" pitchFamily="34" charset="0"/>
            </a:endParaRPr>
          </a:p>
        </p:txBody>
      </p:sp>
      <p:sp>
        <p:nvSpPr>
          <p:cNvPr id="27" name="CasellaDiTesto 26"/>
          <p:cNvSpPr txBox="1"/>
          <p:nvPr/>
        </p:nvSpPr>
        <p:spPr>
          <a:xfrm>
            <a:off x="-1" y="94596"/>
            <a:ext cx="9142413" cy="830997"/>
          </a:xfrm>
          <a:prstGeom prst="rect">
            <a:avLst/>
          </a:prstGeom>
          <a:noFill/>
        </p:spPr>
        <p:txBody>
          <a:bodyPr wrap="square" rtlCol="0">
            <a:spAutoFit/>
          </a:bodyPr>
          <a:lstStyle/>
          <a:p>
            <a:pPr algn="ctr"/>
            <a:r>
              <a:rPr lang="en-GB" sz="4800" b="1" dirty="0" smtClean="0">
                <a:solidFill>
                  <a:schemeClr val="bg1"/>
                </a:solidFill>
                <a:latin typeface="Calibri" pitchFamily="34" charset="0"/>
              </a:rPr>
              <a:t>Classical geochemical approach:</a:t>
            </a:r>
            <a:endParaRPr lang="en-GB" sz="4800" b="1" dirty="0">
              <a:solidFill>
                <a:schemeClr val="bg1"/>
              </a:solidFill>
              <a:latin typeface="Calibri" pitchFamily="34" charset="0"/>
            </a:endParaRP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8" grpId="0" animBg="1"/>
      <p:bldP spid="14" grpId="0" animBg="1"/>
      <p:bldP spid="11" grpId="0"/>
      <p:bldP spid="12" grpId="0"/>
      <p:bldP spid="1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76227" name="Text Box 3"/>
          <p:cNvSpPr txBox="1">
            <a:spLocks noChangeArrowheads="1"/>
          </p:cNvSpPr>
          <p:nvPr/>
        </p:nvSpPr>
        <p:spPr bwMode="auto">
          <a:xfrm>
            <a:off x="371475" y="610800"/>
            <a:ext cx="8343900" cy="6370975"/>
          </a:xfrm>
          <a:prstGeom prst="rect">
            <a:avLst/>
          </a:prstGeom>
          <a:noFill/>
          <a:ln w="9525" algn="ctr">
            <a:noFill/>
            <a:miter lim="800000"/>
            <a:headEnd/>
            <a:tailEnd/>
          </a:ln>
          <a:effectLst/>
        </p:spPr>
        <p:txBody>
          <a:bodyPr wrap="square">
            <a:spAutoFit/>
          </a:bodyPr>
          <a:lstStyle/>
          <a:p>
            <a:pPr>
              <a:defRPr/>
            </a:pPr>
            <a:r>
              <a:rPr lang="en-GB" sz="2800" dirty="0">
                <a:solidFill>
                  <a:srgbClr val="FFFF00"/>
                </a:solidFill>
                <a:effectLst>
                  <a:outerShdw blurRad="38100" dist="38100" dir="2700000" algn="tl">
                    <a:srgbClr val="000000"/>
                  </a:outerShdw>
                </a:effectLst>
                <a:latin typeface="Calibri" pitchFamily="34" charset="0"/>
              </a:rPr>
              <a:t>To resume:</a:t>
            </a:r>
          </a:p>
          <a:p>
            <a:pPr algn="l">
              <a:defRPr/>
            </a:pPr>
            <a:r>
              <a:rPr lang="en-GB" sz="2400" dirty="0" smtClean="0">
                <a:solidFill>
                  <a:schemeClr val="bg1"/>
                </a:solidFill>
                <a:effectLst>
                  <a:outerShdw blurRad="38100" dist="38100" dir="2700000" algn="tl">
                    <a:srgbClr val="000000"/>
                  </a:outerShdw>
                </a:effectLst>
                <a:latin typeface="Calibri" pitchFamily="34" charset="0"/>
              </a:rPr>
              <a:t>It </a:t>
            </a:r>
            <a:r>
              <a:rPr lang="en-GB" sz="2400" dirty="0">
                <a:solidFill>
                  <a:schemeClr val="bg1"/>
                </a:solidFill>
                <a:effectLst>
                  <a:outerShdw blurRad="38100" dist="38100" dir="2700000" algn="tl">
                    <a:srgbClr val="000000"/>
                  </a:outerShdw>
                </a:effectLst>
                <a:latin typeface="Calibri" pitchFamily="34" charset="0"/>
              </a:rPr>
              <a:t>is possible to distinguish at least three very different geochemical end-members in </a:t>
            </a:r>
            <a:r>
              <a:rPr lang="en-GB" sz="2400" b="1" u="sng" dirty="0">
                <a:solidFill>
                  <a:schemeClr val="bg1"/>
                </a:solidFill>
                <a:effectLst>
                  <a:outerShdw blurRad="38100" dist="38100" dir="2700000" algn="tl">
                    <a:srgbClr val="000000"/>
                  </a:outerShdw>
                </a:effectLst>
                <a:latin typeface="Calibri" pitchFamily="34" charset="0"/>
              </a:rPr>
              <a:t>oceanic basalts</a:t>
            </a:r>
            <a:r>
              <a:rPr lang="en-GB" sz="2400" dirty="0">
                <a:solidFill>
                  <a:schemeClr val="bg1"/>
                </a:solidFill>
                <a:effectLst>
                  <a:outerShdw blurRad="38100" dist="38100" dir="2700000" algn="tl">
                    <a:srgbClr val="000000"/>
                  </a:outerShdw>
                </a:effectLst>
                <a:latin typeface="Calibri" pitchFamily="34" charset="0"/>
              </a:rPr>
              <a:t>:</a:t>
            </a:r>
          </a:p>
          <a:p>
            <a:pPr>
              <a:defRPr/>
            </a:pPr>
            <a:r>
              <a:rPr lang="en-GB" sz="3600" dirty="0" smtClean="0">
                <a:solidFill>
                  <a:schemeClr val="bg1"/>
                </a:solidFill>
                <a:effectLst>
                  <a:outerShdw blurRad="38100" dist="38100" dir="2700000" algn="tl">
                    <a:srgbClr val="000000"/>
                  </a:outerShdw>
                </a:effectLst>
                <a:latin typeface="Calibri" pitchFamily="34" charset="0"/>
              </a:rPr>
              <a:t>DMM</a:t>
            </a:r>
            <a:endParaRPr lang="en-GB" sz="3600" dirty="0">
              <a:solidFill>
                <a:schemeClr val="bg1"/>
              </a:solidFill>
              <a:effectLst>
                <a:outerShdw blurRad="38100" dist="38100" dir="2700000" algn="tl">
                  <a:srgbClr val="000000"/>
                </a:outerShdw>
              </a:effectLst>
              <a:latin typeface="Calibri" pitchFamily="34" charset="0"/>
            </a:endParaRPr>
          </a:p>
          <a:p>
            <a:pPr>
              <a:defRPr/>
            </a:pPr>
            <a:r>
              <a:rPr lang="en-GB" sz="2800" dirty="0">
                <a:solidFill>
                  <a:srgbClr val="FFFF00"/>
                </a:solidFill>
                <a:effectLst>
                  <a:outerShdw blurRad="38100" dist="38100" dir="2700000" algn="tl">
                    <a:srgbClr val="000000"/>
                  </a:outerShdw>
                </a:effectLst>
                <a:latin typeface="Calibri" pitchFamily="34" charset="0"/>
              </a:rPr>
              <a:t>Very Low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a:t>
            </a:r>
            <a:r>
              <a:rPr lang="en-GB" sz="2800" baseline="30000" dirty="0">
                <a:solidFill>
                  <a:srgbClr val="FFFF00"/>
                </a:solidFill>
                <a:effectLst>
                  <a:outerShdw blurRad="38100" dist="38100" dir="2700000" algn="tl">
                    <a:srgbClr val="000000"/>
                  </a:outerShdw>
                </a:effectLst>
                <a:latin typeface="Calibri" pitchFamily="34" charset="0"/>
              </a:rPr>
              <a:t>86</a:t>
            </a:r>
            <a:r>
              <a:rPr lang="en-GB" sz="2800" dirty="0">
                <a:solidFill>
                  <a:srgbClr val="FFFF00"/>
                </a:solidFill>
                <a:effectLst>
                  <a:outerShdw blurRad="38100" dist="38100" dir="2700000" algn="tl">
                    <a:srgbClr val="000000"/>
                  </a:outerShdw>
                </a:effectLst>
                <a:latin typeface="Calibri" pitchFamily="34" charset="0"/>
              </a:rPr>
              <a:t>Sr and very high </a:t>
            </a:r>
            <a:r>
              <a:rPr lang="en-GB" sz="2800" baseline="30000" dirty="0">
                <a:solidFill>
                  <a:srgbClr val="FFFF00"/>
                </a:solidFill>
                <a:effectLst>
                  <a:outerShdw blurRad="38100" dist="38100" dir="2700000" algn="tl">
                    <a:srgbClr val="000000"/>
                  </a:outerShdw>
                </a:effectLst>
                <a:latin typeface="Calibri" pitchFamily="34" charset="0"/>
              </a:rPr>
              <a:t>143</a:t>
            </a:r>
            <a:r>
              <a:rPr lang="en-GB" sz="2800" dirty="0">
                <a:solidFill>
                  <a:srgbClr val="FFFF00"/>
                </a:solidFill>
                <a:effectLst>
                  <a:outerShdw blurRad="38100" dist="38100" dir="2700000" algn="tl">
                    <a:srgbClr val="000000"/>
                  </a:outerShdw>
                </a:effectLst>
                <a:latin typeface="Calibri" pitchFamily="34" charset="0"/>
              </a:rPr>
              <a:t>Nd/</a:t>
            </a:r>
            <a:r>
              <a:rPr lang="en-GB" sz="2800" baseline="30000" dirty="0">
                <a:solidFill>
                  <a:srgbClr val="FFFF00"/>
                </a:solidFill>
                <a:effectLst>
                  <a:outerShdw blurRad="38100" dist="38100" dir="2700000" algn="tl">
                    <a:srgbClr val="000000"/>
                  </a:outerShdw>
                </a:effectLst>
                <a:latin typeface="Calibri" pitchFamily="34" charset="0"/>
              </a:rPr>
              <a:t>144</a:t>
            </a:r>
            <a:r>
              <a:rPr lang="en-GB" sz="2800" dirty="0">
                <a:solidFill>
                  <a:srgbClr val="FFFF00"/>
                </a:solidFill>
                <a:effectLst>
                  <a:outerShdw blurRad="38100" dist="38100" dir="2700000" algn="tl">
                    <a:srgbClr val="000000"/>
                  </a:outerShdw>
                </a:effectLst>
                <a:latin typeface="Calibri" pitchFamily="34" charset="0"/>
              </a:rPr>
              <a:t>Nd</a:t>
            </a:r>
          </a:p>
          <a:p>
            <a:pPr>
              <a:defRPr/>
            </a:pPr>
            <a:r>
              <a:rPr lang="en-GB" sz="3600" dirty="0">
                <a:solidFill>
                  <a:schemeClr val="bg1"/>
                </a:solidFill>
                <a:effectLst>
                  <a:outerShdw blurRad="38100" dist="38100" dir="2700000" algn="tl">
                    <a:srgbClr val="000000"/>
                  </a:outerShdw>
                </a:effectLst>
                <a:latin typeface="Calibri" pitchFamily="34" charset="0"/>
              </a:rPr>
              <a:t>EM-I</a:t>
            </a:r>
          </a:p>
          <a:p>
            <a:pPr>
              <a:defRPr/>
            </a:pPr>
            <a:r>
              <a:rPr lang="en-GB" sz="2800" dirty="0">
                <a:solidFill>
                  <a:srgbClr val="FFFF00"/>
                </a:solidFill>
                <a:effectLst>
                  <a:outerShdw blurRad="38100" dist="38100" dir="2700000" algn="tl">
                    <a:srgbClr val="000000"/>
                  </a:outerShdw>
                </a:effectLst>
                <a:latin typeface="Calibri" pitchFamily="34" charset="0"/>
              </a:rPr>
              <a:t>Mildly radiogenic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a:t>
            </a:r>
            <a:r>
              <a:rPr lang="en-GB" sz="2800" baseline="30000" dirty="0">
                <a:solidFill>
                  <a:srgbClr val="FFFF00"/>
                </a:solidFill>
                <a:effectLst>
                  <a:outerShdw blurRad="38100" dist="38100" dir="2700000" algn="tl">
                    <a:srgbClr val="000000"/>
                  </a:outerShdw>
                </a:effectLst>
                <a:latin typeface="Calibri" pitchFamily="34" charset="0"/>
              </a:rPr>
              <a:t>86</a:t>
            </a:r>
            <a:r>
              <a:rPr lang="en-GB" sz="2800" dirty="0">
                <a:solidFill>
                  <a:srgbClr val="FFFF00"/>
                </a:solidFill>
                <a:effectLst>
                  <a:outerShdw blurRad="38100" dist="38100" dir="2700000" algn="tl">
                    <a:srgbClr val="000000"/>
                  </a:outerShdw>
                </a:effectLst>
                <a:latin typeface="Calibri" pitchFamily="34" charset="0"/>
              </a:rPr>
              <a:t>Sr and low </a:t>
            </a:r>
            <a:r>
              <a:rPr lang="en-GB" sz="2800" baseline="30000" dirty="0" smtClean="0">
                <a:solidFill>
                  <a:srgbClr val="FFFF00"/>
                </a:solidFill>
                <a:effectLst>
                  <a:outerShdw blurRad="38100" dist="38100" dir="2700000" algn="tl">
                    <a:srgbClr val="000000"/>
                  </a:outerShdw>
                </a:effectLst>
                <a:latin typeface="Calibri" pitchFamily="34" charset="0"/>
              </a:rPr>
              <a:t>143</a:t>
            </a:r>
            <a:r>
              <a:rPr lang="en-GB" sz="2800" dirty="0" smtClean="0">
                <a:solidFill>
                  <a:srgbClr val="FFFF00"/>
                </a:solidFill>
                <a:effectLst>
                  <a:outerShdw blurRad="38100" dist="38100" dir="2700000" algn="tl">
                    <a:srgbClr val="000000"/>
                  </a:outerShdw>
                </a:effectLst>
                <a:latin typeface="Calibri" pitchFamily="34" charset="0"/>
              </a:rPr>
              <a:t>Nd/</a:t>
            </a:r>
            <a:r>
              <a:rPr lang="en-GB" sz="2800" baseline="30000" dirty="0" smtClean="0">
                <a:solidFill>
                  <a:srgbClr val="FFFF00"/>
                </a:solidFill>
                <a:effectLst>
                  <a:outerShdw blurRad="38100" dist="38100" dir="2700000" algn="tl">
                    <a:srgbClr val="000000"/>
                  </a:outerShdw>
                </a:effectLst>
                <a:latin typeface="Calibri" pitchFamily="34" charset="0"/>
              </a:rPr>
              <a:t>144</a:t>
            </a:r>
            <a:r>
              <a:rPr lang="en-GB" sz="2800" dirty="0" smtClean="0">
                <a:solidFill>
                  <a:srgbClr val="FFFF00"/>
                </a:solidFill>
                <a:effectLst>
                  <a:outerShdw blurRad="38100" dist="38100" dir="2700000" algn="tl">
                    <a:srgbClr val="000000"/>
                  </a:outerShdw>
                </a:effectLst>
                <a:latin typeface="Calibri" pitchFamily="34" charset="0"/>
              </a:rPr>
              <a:t>Nd</a:t>
            </a:r>
            <a:r>
              <a:rPr lang="en-GB" sz="2400" dirty="0" smtClean="0">
                <a:solidFill>
                  <a:srgbClr val="FFFF00"/>
                </a:solidFill>
                <a:effectLst>
                  <a:outerShdw blurRad="38100" dist="38100" dir="2700000" algn="tl">
                    <a:srgbClr val="000000"/>
                  </a:outerShdw>
                </a:effectLst>
                <a:latin typeface="Calibri" pitchFamily="34" charset="0"/>
              </a:rPr>
              <a:t> (resembling lower continental crust)</a:t>
            </a:r>
            <a:endParaRPr lang="en-GB" sz="2800" dirty="0">
              <a:solidFill>
                <a:srgbClr val="FFFF00"/>
              </a:solidFill>
              <a:effectLst>
                <a:outerShdw blurRad="38100" dist="38100" dir="2700000" algn="tl">
                  <a:srgbClr val="000000"/>
                </a:outerShdw>
              </a:effectLst>
              <a:latin typeface="Calibri" pitchFamily="34" charset="0"/>
            </a:endParaRPr>
          </a:p>
          <a:p>
            <a:pPr>
              <a:defRPr/>
            </a:pPr>
            <a:r>
              <a:rPr lang="en-GB" sz="3600" dirty="0">
                <a:solidFill>
                  <a:schemeClr val="bg1"/>
                </a:solidFill>
                <a:effectLst>
                  <a:outerShdw blurRad="38100" dist="38100" dir="2700000" algn="tl">
                    <a:srgbClr val="000000"/>
                  </a:outerShdw>
                </a:effectLst>
                <a:latin typeface="Calibri" pitchFamily="34" charset="0"/>
              </a:rPr>
              <a:t>EM-II</a:t>
            </a:r>
          </a:p>
          <a:p>
            <a:pPr>
              <a:defRPr/>
            </a:pPr>
            <a:r>
              <a:rPr lang="en-GB" sz="2800" dirty="0">
                <a:solidFill>
                  <a:srgbClr val="FFFF00"/>
                </a:solidFill>
                <a:effectLst>
                  <a:outerShdw blurRad="38100" dist="38100" dir="2700000" algn="tl">
                    <a:srgbClr val="000000"/>
                  </a:outerShdw>
                </a:effectLst>
                <a:latin typeface="Calibri" pitchFamily="34" charset="0"/>
              </a:rPr>
              <a:t>High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a:t>
            </a:r>
            <a:r>
              <a:rPr lang="en-GB" sz="2800" baseline="30000" dirty="0">
                <a:solidFill>
                  <a:srgbClr val="FFFF00"/>
                </a:solidFill>
                <a:effectLst>
                  <a:outerShdw blurRad="38100" dist="38100" dir="2700000" algn="tl">
                    <a:srgbClr val="000000"/>
                  </a:outerShdw>
                </a:effectLst>
                <a:latin typeface="Calibri" pitchFamily="34" charset="0"/>
              </a:rPr>
              <a:t>86</a:t>
            </a:r>
            <a:r>
              <a:rPr lang="en-GB" sz="2800" dirty="0">
                <a:solidFill>
                  <a:srgbClr val="FFFF00"/>
                </a:solidFill>
                <a:effectLst>
                  <a:outerShdw blurRad="38100" dist="38100" dir="2700000" algn="tl">
                    <a:srgbClr val="000000"/>
                  </a:outerShdw>
                </a:effectLst>
                <a:latin typeface="Calibri" pitchFamily="34" charset="0"/>
              </a:rPr>
              <a:t>Sr and low </a:t>
            </a:r>
            <a:r>
              <a:rPr lang="en-GB" sz="2800" baseline="30000" dirty="0" smtClean="0">
                <a:solidFill>
                  <a:srgbClr val="FFFF00"/>
                </a:solidFill>
                <a:effectLst>
                  <a:outerShdw blurRad="38100" dist="38100" dir="2700000" algn="tl">
                    <a:srgbClr val="000000"/>
                  </a:outerShdw>
                </a:effectLst>
                <a:latin typeface="Calibri" pitchFamily="34" charset="0"/>
              </a:rPr>
              <a:t>143</a:t>
            </a:r>
            <a:r>
              <a:rPr lang="en-GB" sz="2800" dirty="0" smtClean="0">
                <a:solidFill>
                  <a:srgbClr val="FFFF00"/>
                </a:solidFill>
                <a:effectLst>
                  <a:outerShdw blurRad="38100" dist="38100" dir="2700000" algn="tl">
                    <a:srgbClr val="000000"/>
                  </a:outerShdw>
                </a:effectLst>
                <a:latin typeface="Calibri" pitchFamily="34" charset="0"/>
              </a:rPr>
              <a:t>Nd/</a:t>
            </a:r>
            <a:r>
              <a:rPr lang="en-GB" sz="2800" baseline="30000" dirty="0" smtClean="0">
                <a:solidFill>
                  <a:srgbClr val="FFFF00"/>
                </a:solidFill>
                <a:effectLst>
                  <a:outerShdw blurRad="38100" dist="38100" dir="2700000" algn="tl">
                    <a:srgbClr val="000000"/>
                  </a:outerShdw>
                </a:effectLst>
                <a:latin typeface="Calibri" pitchFamily="34" charset="0"/>
              </a:rPr>
              <a:t>144</a:t>
            </a:r>
            <a:r>
              <a:rPr lang="en-GB" sz="2800" dirty="0" smtClean="0">
                <a:solidFill>
                  <a:srgbClr val="FFFF00"/>
                </a:solidFill>
                <a:effectLst>
                  <a:outerShdw blurRad="38100" dist="38100" dir="2700000" algn="tl">
                    <a:srgbClr val="000000"/>
                  </a:outerShdw>
                </a:effectLst>
                <a:latin typeface="Calibri" pitchFamily="34" charset="0"/>
              </a:rPr>
              <a:t>Nd</a:t>
            </a:r>
          </a:p>
          <a:p>
            <a:pPr>
              <a:defRPr/>
            </a:pPr>
            <a:r>
              <a:rPr lang="en-GB" sz="2400" dirty="0" smtClean="0">
                <a:solidFill>
                  <a:srgbClr val="FFFF00"/>
                </a:solidFill>
                <a:effectLst>
                  <a:outerShdw blurRad="38100" dist="38100" dir="2700000" algn="tl">
                    <a:srgbClr val="000000"/>
                  </a:outerShdw>
                </a:effectLst>
                <a:latin typeface="Calibri" pitchFamily="34" charset="0"/>
              </a:rPr>
              <a:t>(resembling upper continental crust)</a:t>
            </a:r>
            <a:endParaRPr lang="en-GB" sz="3600" dirty="0" smtClean="0">
              <a:solidFill>
                <a:schemeClr val="bg1"/>
              </a:solidFill>
              <a:effectLst>
                <a:outerShdw blurRad="38100" dist="38100" dir="2700000" algn="tl">
                  <a:srgbClr val="000000"/>
                </a:outerShdw>
              </a:effectLst>
              <a:latin typeface="Calibri" pitchFamily="34" charset="0"/>
            </a:endParaRPr>
          </a:p>
          <a:p>
            <a:pPr>
              <a:defRPr/>
            </a:pPr>
            <a:r>
              <a:rPr lang="en-GB" sz="3600" dirty="0" smtClean="0">
                <a:solidFill>
                  <a:schemeClr val="bg1"/>
                </a:solidFill>
                <a:effectLst>
                  <a:outerShdw blurRad="38100" dist="38100" dir="2700000" algn="tl">
                    <a:srgbClr val="000000"/>
                  </a:outerShdw>
                </a:effectLst>
                <a:latin typeface="Calibri" pitchFamily="34" charset="0"/>
              </a:rPr>
              <a:t>HIMU</a:t>
            </a:r>
          </a:p>
          <a:p>
            <a:pPr>
              <a:defRPr/>
            </a:pPr>
            <a:r>
              <a:rPr lang="en-GB" sz="2800" dirty="0" smtClean="0">
                <a:solidFill>
                  <a:srgbClr val="FFFF00"/>
                </a:solidFill>
                <a:effectLst>
                  <a:outerShdw blurRad="38100" dist="38100" dir="2700000" algn="tl">
                    <a:srgbClr val="000000"/>
                  </a:outerShdw>
                </a:effectLst>
                <a:latin typeface="Calibri" pitchFamily="34" charset="0"/>
              </a:rPr>
              <a:t>Not much different from MORB in terms of          </a:t>
            </a:r>
            <a:r>
              <a:rPr lang="en-GB" sz="2800" baseline="30000" dirty="0" smtClean="0">
                <a:solidFill>
                  <a:srgbClr val="FFFF00"/>
                </a:solidFill>
                <a:effectLst>
                  <a:outerShdw blurRad="38100" dist="38100" dir="2700000" algn="tl">
                    <a:srgbClr val="000000"/>
                  </a:outerShdw>
                </a:effectLst>
                <a:latin typeface="Calibri" pitchFamily="34" charset="0"/>
              </a:rPr>
              <a:t>87</a:t>
            </a:r>
            <a:r>
              <a:rPr lang="en-GB" sz="2800" dirty="0" smtClean="0">
                <a:solidFill>
                  <a:srgbClr val="FFFF00"/>
                </a:solidFill>
                <a:effectLst>
                  <a:outerShdw blurRad="38100" dist="38100" dir="2700000" algn="tl">
                    <a:srgbClr val="000000"/>
                  </a:outerShdw>
                </a:effectLst>
                <a:latin typeface="Calibri" pitchFamily="34" charset="0"/>
              </a:rPr>
              <a:t>Sr/</a:t>
            </a:r>
            <a:r>
              <a:rPr lang="en-GB" sz="2800" baseline="30000" dirty="0" smtClean="0">
                <a:solidFill>
                  <a:srgbClr val="FFFF00"/>
                </a:solidFill>
                <a:effectLst>
                  <a:outerShdw blurRad="38100" dist="38100" dir="2700000" algn="tl">
                    <a:srgbClr val="000000"/>
                  </a:outerShdw>
                </a:effectLst>
                <a:latin typeface="Calibri" pitchFamily="34" charset="0"/>
              </a:rPr>
              <a:t>86</a:t>
            </a:r>
            <a:r>
              <a:rPr lang="en-GB" sz="2800" dirty="0" smtClean="0">
                <a:solidFill>
                  <a:srgbClr val="FFFF00"/>
                </a:solidFill>
                <a:effectLst>
                  <a:outerShdw blurRad="38100" dist="38100" dir="2700000" algn="tl">
                    <a:srgbClr val="000000"/>
                  </a:outerShdw>
                </a:effectLst>
                <a:latin typeface="Calibri" pitchFamily="34" charset="0"/>
              </a:rPr>
              <a:t>Sr and </a:t>
            </a:r>
            <a:r>
              <a:rPr lang="en-GB" sz="2800" baseline="30000" dirty="0" smtClean="0">
                <a:solidFill>
                  <a:srgbClr val="FFFF00"/>
                </a:solidFill>
                <a:effectLst>
                  <a:outerShdw blurRad="38100" dist="38100" dir="2700000" algn="tl">
                    <a:srgbClr val="000000"/>
                  </a:outerShdw>
                </a:effectLst>
                <a:latin typeface="Calibri" pitchFamily="34" charset="0"/>
              </a:rPr>
              <a:t>143</a:t>
            </a:r>
            <a:r>
              <a:rPr lang="en-GB" sz="2800" dirty="0" smtClean="0">
                <a:solidFill>
                  <a:srgbClr val="FFFF00"/>
                </a:solidFill>
                <a:effectLst>
                  <a:outerShdw blurRad="38100" dist="38100" dir="2700000" algn="tl">
                    <a:srgbClr val="000000"/>
                  </a:outerShdw>
                </a:effectLst>
                <a:latin typeface="Calibri" pitchFamily="34" charset="0"/>
              </a:rPr>
              <a:t>Nd/</a:t>
            </a:r>
            <a:r>
              <a:rPr lang="en-GB" sz="2800" baseline="30000" dirty="0" smtClean="0">
                <a:solidFill>
                  <a:srgbClr val="FFFF00"/>
                </a:solidFill>
                <a:effectLst>
                  <a:outerShdw blurRad="38100" dist="38100" dir="2700000" algn="tl">
                    <a:srgbClr val="000000"/>
                  </a:outerShdw>
                </a:effectLst>
                <a:latin typeface="Calibri" pitchFamily="34" charset="0"/>
              </a:rPr>
              <a:t>144</a:t>
            </a:r>
            <a:r>
              <a:rPr lang="en-GB" sz="2800" dirty="0" smtClean="0">
                <a:solidFill>
                  <a:srgbClr val="FFFF00"/>
                </a:solidFill>
                <a:effectLst>
                  <a:outerShdw blurRad="38100" dist="38100" dir="2700000" algn="tl">
                    <a:srgbClr val="000000"/>
                  </a:outerShdw>
                </a:effectLst>
                <a:latin typeface="Calibri" pitchFamily="34" charset="0"/>
              </a:rPr>
              <a:t>Nd</a:t>
            </a:r>
            <a:endParaRPr lang="en-GB" sz="28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76227">
                                            <p:txEl>
                                              <p:pRg st="0" end="0"/>
                                            </p:txEl>
                                          </p:spTgt>
                                        </p:tgtEl>
                                        <p:attrNameLst>
                                          <p:attrName>style.visibility</p:attrName>
                                        </p:attrNameLst>
                                      </p:cBhvr>
                                      <p:to>
                                        <p:strVal val="visible"/>
                                      </p:to>
                                    </p:set>
                                    <p:animEffect transition="in" filter="fade">
                                      <p:cBhvr>
                                        <p:cTn id="7" dur="500"/>
                                        <p:tgtEl>
                                          <p:spTgt spid="10762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76227">
                                            <p:txEl>
                                              <p:pRg st="1" end="1"/>
                                            </p:txEl>
                                          </p:spTgt>
                                        </p:tgtEl>
                                        <p:attrNameLst>
                                          <p:attrName>style.visibility</p:attrName>
                                        </p:attrNameLst>
                                      </p:cBhvr>
                                      <p:to>
                                        <p:strVal val="visible"/>
                                      </p:to>
                                    </p:set>
                                    <p:animEffect transition="in" filter="fade">
                                      <p:cBhvr>
                                        <p:cTn id="12" dur="500"/>
                                        <p:tgtEl>
                                          <p:spTgt spid="10762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76227">
                                            <p:txEl>
                                              <p:pRg st="2" end="2"/>
                                            </p:txEl>
                                          </p:spTgt>
                                        </p:tgtEl>
                                        <p:attrNameLst>
                                          <p:attrName>style.visibility</p:attrName>
                                        </p:attrNameLst>
                                      </p:cBhvr>
                                      <p:to>
                                        <p:strVal val="visible"/>
                                      </p:to>
                                    </p:set>
                                    <p:animEffect transition="in" filter="fade">
                                      <p:cBhvr>
                                        <p:cTn id="17" dur="500"/>
                                        <p:tgtEl>
                                          <p:spTgt spid="10762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76227">
                                            <p:txEl>
                                              <p:pRg st="3" end="3"/>
                                            </p:txEl>
                                          </p:spTgt>
                                        </p:tgtEl>
                                        <p:attrNameLst>
                                          <p:attrName>style.visibility</p:attrName>
                                        </p:attrNameLst>
                                      </p:cBhvr>
                                      <p:to>
                                        <p:strVal val="visible"/>
                                      </p:to>
                                    </p:set>
                                    <p:animEffect transition="in" filter="fade">
                                      <p:cBhvr>
                                        <p:cTn id="22" dur="500"/>
                                        <p:tgtEl>
                                          <p:spTgt spid="10762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76227">
                                            <p:txEl>
                                              <p:pRg st="4" end="4"/>
                                            </p:txEl>
                                          </p:spTgt>
                                        </p:tgtEl>
                                        <p:attrNameLst>
                                          <p:attrName>style.visibility</p:attrName>
                                        </p:attrNameLst>
                                      </p:cBhvr>
                                      <p:to>
                                        <p:strVal val="visible"/>
                                      </p:to>
                                    </p:set>
                                    <p:animEffect transition="in" filter="fade">
                                      <p:cBhvr>
                                        <p:cTn id="27" dur="500"/>
                                        <p:tgtEl>
                                          <p:spTgt spid="10762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76227">
                                            <p:txEl>
                                              <p:pRg st="5" end="5"/>
                                            </p:txEl>
                                          </p:spTgt>
                                        </p:tgtEl>
                                        <p:attrNameLst>
                                          <p:attrName>style.visibility</p:attrName>
                                        </p:attrNameLst>
                                      </p:cBhvr>
                                      <p:to>
                                        <p:strVal val="visible"/>
                                      </p:to>
                                    </p:set>
                                    <p:animEffect transition="in" filter="fade">
                                      <p:cBhvr>
                                        <p:cTn id="32" dur="500"/>
                                        <p:tgtEl>
                                          <p:spTgt spid="107622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76227">
                                            <p:txEl>
                                              <p:pRg st="6" end="6"/>
                                            </p:txEl>
                                          </p:spTgt>
                                        </p:tgtEl>
                                        <p:attrNameLst>
                                          <p:attrName>style.visibility</p:attrName>
                                        </p:attrNameLst>
                                      </p:cBhvr>
                                      <p:to>
                                        <p:strVal val="visible"/>
                                      </p:to>
                                    </p:set>
                                    <p:animEffect transition="in" filter="fade">
                                      <p:cBhvr>
                                        <p:cTn id="37" dur="500"/>
                                        <p:tgtEl>
                                          <p:spTgt spid="107622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76227">
                                            <p:txEl>
                                              <p:pRg st="7" end="7"/>
                                            </p:txEl>
                                          </p:spTgt>
                                        </p:tgtEl>
                                        <p:attrNameLst>
                                          <p:attrName>style.visibility</p:attrName>
                                        </p:attrNameLst>
                                      </p:cBhvr>
                                      <p:to>
                                        <p:strVal val="visible"/>
                                      </p:to>
                                    </p:set>
                                    <p:animEffect transition="in" filter="fade">
                                      <p:cBhvr>
                                        <p:cTn id="42" dur="500"/>
                                        <p:tgtEl>
                                          <p:spTgt spid="1076227">
                                            <p:txEl>
                                              <p:pRg st="7" end="7"/>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076227">
                                            <p:txEl>
                                              <p:pRg st="8" end="8"/>
                                            </p:txEl>
                                          </p:spTgt>
                                        </p:tgtEl>
                                        <p:attrNameLst>
                                          <p:attrName>style.visibility</p:attrName>
                                        </p:attrNameLst>
                                      </p:cBhvr>
                                      <p:to>
                                        <p:strVal val="visible"/>
                                      </p:to>
                                    </p:set>
                                    <p:animEffect transition="in" filter="fade">
                                      <p:cBhvr>
                                        <p:cTn id="45" dur="500"/>
                                        <p:tgtEl>
                                          <p:spTgt spid="1076227">
                                            <p:txEl>
                                              <p:pRg st="8" end="8"/>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076227">
                                            <p:txEl>
                                              <p:pRg st="9" end="9"/>
                                            </p:txEl>
                                          </p:spTgt>
                                        </p:tgtEl>
                                        <p:attrNameLst>
                                          <p:attrName>style.visibility</p:attrName>
                                        </p:attrNameLst>
                                      </p:cBhvr>
                                      <p:to>
                                        <p:strVal val="visible"/>
                                      </p:to>
                                    </p:set>
                                    <p:animEffect transition="in" filter="fade">
                                      <p:cBhvr>
                                        <p:cTn id="50" dur="500"/>
                                        <p:tgtEl>
                                          <p:spTgt spid="1076227">
                                            <p:txEl>
                                              <p:pRg st="9" end="9"/>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076227">
                                            <p:txEl>
                                              <p:pRg st="10" end="10"/>
                                            </p:txEl>
                                          </p:spTgt>
                                        </p:tgtEl>
                                        <p:attrNameLst>
                                          <p:attrName>style.visibility</p:attrName>
                                        </p:attrNameLst>
                                      </p:cBhvr>
                                      <p:to>
                                        <p:strVal val="visible"/>
                                      </p:to>
                                    </p:set>
                                    <p:animEffect transition="in" filter="fade">
                                      <p:cBhvr>
                                        <p:cTn id="55" dur="500"/>
                                        <p:tgtEl>
                                          <p:spTgt spid="107622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6227" grpId="0" uiExpand="1"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56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90563" name="Text Box 3"/>
          <p:cNvSpPr txBox="1">
            <a:spLocks noChangeArrowheads="1"/>
          </p:cNvSpPr>
          <p:nvPr/>
        </p:nvSpPr>
        <p:spPr bwMode="auto">
          <a:xfrm>
            <a:off x="371476" y="792163"/>
            <a:ext cx="8391524" cy="1765300"/>
          </a:xfrm>
          <a:prstGeom prst="rect">
            <a:avLst/>
          </a:prstGeom>
          <a:noFill/>
          <a:ln w="9525" algn="ctr">
            <a:noFill/>
            <a:miter lim="800000"/>
            <a:headEnd/>
            <a:tailEnd/>
          </a:ln>
          <a:effectLst/>
        </p:spPr>
        <p:txBody>
          <a:bodyPr wrap="square">
            <a:spAutoFit/>
          </a:bodyPr>
          <a:lstStyle/>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To resume (for the second time):</a:t>
            </a:r>
          </a:p>
          <a:p>
            <a:pPr algn="l">
              <a:lnSpc>
                <a:spcPct val="90000"/>
              </a:lnSpc>
              <a:defRPr/>
            </a:pPr>
            <a:endParaRPr lang="en-GB" sz="1000" dirty="0">
              <a:solidFill>
                <a:srgbClr val="FFFF00"/>
              </a:solidFill>
              <a:effectLst>
                <a:outerShdw blurRad="38100" dist="38100" dir="2700000" algn="tl">
                  <a:srgbClr val="000000"/>
                </a:outerShdw>
              </a:effectLst>
              <a:latin typeface="Calibri" pitchFamily="34" charset="0"/>
            </a:endParaRP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The Sr-Nd isotopic composition of oceanic basalts </a:t>
            </a:r>
            <a:r>
              <a:rPr lang="en-GB" sz="2800" dirty="0" smtClean="0">
                <a:solidFill>
                  <a:schemeClr val="bg1"/>
                </a:solidFill>
                <a:effectLst>
                  <a:outerShdw blurRad="38100" dist="38100" dir="2700000" algn="tl">
                    <a:srgbClr val="000000"/>
                  </a:outerShdw>
                </a:effectLst>
                <a:latin typeface="Calibri" pitchFamily="34" charset="0"/>
              </a:rPr>
              <a:t>(MORB </a:t>
            </a:r>
            <a:r>
              <a:rPr lang="en-GB" sz="2800" dirty="0">
                <a:solidFill>
                  <a:schemeClr val="bg1"/>
                </a:solidFill>
                <a:effectLst>
                  <a:outerShdw blurRad="38100" dist="38100" dir="2700000" algn="tl">
                    <a:srgbClr val="000000"/>
                  </a:outerShdw>
                </a:effectLst>
                <a:latin typeface="Calibri" pitchFamily="34" charset="0"/>
              </a:rPr>
              <a:t>+ </a:t>
            </a:r>
            <a:r>
              <a:rPr lang="en-GB" sz="2800" dirty="0" smtClean="0">
                <a:solidFill>
                  <a:schemeClr val="bg1"/>
                </a:solidFill>
                <a:effectLst>
                  <a:outerShdw blurRad="38100" dist="38100" dir="2700000" algn="tl">
                    <a:srgbClr val="000000"/>
                  </a:outerShdw>
                </a:effectLst>
                <a:latin typeface="Calibri" pitchFamily="34" charset="0"/>
              </a:rPr>
              <a:t>OIB) </a:t>
            </a:r>
            <a:r>
              <a:rPr lang="en-GB" sz="2800" dirty="0">
                <a:solidFill>
                  <a:schemeClr val="bg1"/>
                </a:solidFill>
                <a:effectLst>
                  <a:outerShdw blurRad="38100" dist="38100" dir="2700000" algn="tl">
                    <a:srgbClr val="000000"/>
                  </a:outerShdw>
                </a:effectLst>
                <a:latin typeface="Calibri" pitchFamily="34" charset="0"/>
              </a:rPr>
              <a:t>can be expressed in terms of % of</a:t>
            </a:r>
            <a:r>
              <a:rPr lang="en-GB" sz="2800" dirty="0">
                <a:solidFill>
                  <a:srgbClr val="FFFF00"/>
                </a:solidFill>
                <a:effectLst>
                  <a:outerShdw blurRad="38100" dist="38100" dir="2700000" algn="tl">
                    <a:srgbClr val="000000"/>
                  </a:outerShdw>
                </a:effectLst>
                <a:latin typeface="Calibri" pitchFamily="34" charset="0"/>
              </a:rPr>
              <a:t> FOUR MANTLE END-MEMBERS</a:t>
            </a:r>
            <a:r>
              <a:rPr lang="en-GB" sz="2800" dirty="0">
                <a:solidFill>
                  <a:schemeClr val="bg1"/>
                </a:solidFill>
                <a:effectLst>
                  <a:outerShdw blurRad="38100" dist="38100" dir="2700000" algn="tl">
                    <a:srgbClr val="000000"/>
                  </a:outerShdw>
                </a:effectLst>
                <a:latin typeface="Calibri" pitchFamily="34" charset="0"/>
              </a:rPr>
              <a:t>:</a:t>
            </a:r>
          </a:p>
        </p:txBody>
      </p:sp>
      <p:sp>
        <p:nvSpPr>
          <p:cNvPr id="1090591" name="Text Box 31"/>
          <p:cNvSpPr txBox="1">
            <a:spLocks noChangeArrowheads="1"/>
          </p:cNvSpPr>
          <p:nvPr/>
        </p:nvSpPr>
        <p:spPr bwMode="auto">
          <a:xfrm>
            <a:off x="525463" y="2819400"/>
            <a:ext cx="2041525" cy="3578225"/>
          </a:xfrm>
          <a:prstGeom prst="rect">
            <a:avLst/>
          </a:prstGeom>
          <a:noFill/>
          <a:ln w="9525" algn="ctr">
            <a:noFill/>
            <a:miter lim="800000"/>
            <a:headEnd/>
            <a:tailEnd/>
          </a:ln>
          <a:effectLst/>
        </p:spPr>
        <p:txBody>
          <a:bodyPr>
            <a:spAutoFit/>
          </a:bodyPr>
          <a:lstStyle/>
          <a:p>
            <a:pPr algn="l">
              <a:lnSpc>
                <a:spcPct val="130000"/>
              </a:lnSpc>
              <a:defRPr/>
            </a:pPr>
            <a:r>
              <a:rPr lang="en-GB" sz="4400">
                <a:solidFill>
                  <a:schemeClr val="bg1"/>
                </a:solidFill>
                <a:effectLst>
                  <a:outerShdw blurRad="38100" dist="38100" dir="2700000" algn="tl">
                    <a:srgbClr val="000000"/>
                  </a:outerShdw>
                </a:effectLst>
                <a:latin typeface="Calibri" pitchFamily="34" charset="0"/>
              </a:rPr>
              <a:t>DMM</a:t>
            </a:r>
          </a:p>
          <a:p>
            <a:pPr algn="l">
              <a:lnSpc>
                <a:spcPct val="130000"/>
              </a:lnSpc>
              <a:defRPr/>
            </a:pPr>
            <a:r>
              <a:rPr lang="en-GB" sz="4400">
                <a:solidFill>
                  <a:schemeClr val="bg1"/>
                </a:solidFill>
                <a:effectLst>
                  <a:outerShdw blurRad="38100" dist="38100" dir="2700000" algn="tl">
                    <a:srgbClr val="000000"/>
                  </a:outerShdw>
                </a:effectLst>
                <a:latin typeface="Calibri" pitchFamily="34" charset="0"/>
              </a:rPr>
              <a:t>HIMU</a:t>
            </a:r>
          </a:p>
          <a:p>
            <a:pPr algn="l">
              <a:lnSpc>
                <a:spcPct val="130000"/>
              </a:lnSpc>
              <a:defRPr/>
            </a:pPr>
            <a:r>
              <a:rPr lang="en-GB" sz="4400">
                <a:solidFill>
                  <a:schemeClr val="bg1"/>
                </a:solidFill>
                <a:effectLst>
                  <a:outerShdw blurRad="38100" dist="38100" dir="2700000" algn="tl">
                    <a:srgbClr val="000000"/>
                  </a:outerShdw>
                </a:effectLst>
                <a:latin typeface="Calibri" pitchFamily="34" charset="0"/>
              </a:rPr>
              <a:t>EM-I</a:t>
            </a:r>
          </a:p>
          <a:p>
            <a:pPr algn="l">
              <a:lnSpc>
                <a:spcPct val="130000"/>
              </a:lnSpc>
              <a:defRPr/>
            </a:pPr>
            <a:r>
              <a:rPr lang="en-GB" sz="4400">
                <a:solidFill>
                  <a:schemeClr val="bg1"/>
                </a:solidFill>
                <a:effectLst>
                  <a:outerShdw blurRad="38100" dist="38100" dir="2700000" algn="tl">
                    <a:srgbClr val="000000"/>
                  </a:outerShdw>
                </a:effectLst>
                <a:latin typeface="Calibri" pitchFamily="34" charset="0"/>
              </a:rPr>
              <a:t>EM-II</a:t>
            </a:r>
          </a:p>
        </p:txBody>
      </p:sp>
      <p:sp>
        <p:nvSpPr>
          <p:cNvPr id="1090592" name="AutoShape 32"/>
          <p:cNvSpPr>
            <a:spLocks/>
          </p:cNvSpPr>
          <p:nvPr/>
        </p:nvSpPr>
        <p:spPr bwMode="auto">
          <a:xfrm>
            <a:off x="2413000" y="2951163"/>
            <a:ext cx="379413" cy="795337"/>
          </a:xfrm>
          <a:prstGeom prst="rightBrace">
            <a:avLst>
              <a:gd name="adj1" fmla="val 17469"/>
              <a:gd name="adj2" fmla="val 50000"/>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90593" name="AutoShape 33"/>
          <p:cNvSpPr>
            <a:spLocks/>
          </p:cNvSpPr>
          <p:nvPr/>
        </p:nvSpPr>
        <p:spPr bwMode="auto">
          <a:xfrm>
            <a:off x="2413000" y="3827463"/>
            <a:ext cx="379413" cy="2471737"/>
          </a:xfrm>
          <a:prstGeom prst="rightBrace">
            <a:avLst>
              <a:gd name="adj1" fmla="val 54289"/>
              <a:gd name="adj2" fmla="val 50000"/>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90594" name="Text Box 34"/>
          <p:cNvSpPr txBox="1">
            <a:spLocks noChangeArrowheads="1"/>
          </p:cNvSpPr>
          <p:nvPr/>
        </p:nvSpPr>
        <p:spPr bwMode="auto">
          <a:xfrm>
            <a:off x="2900363" y="2669288"/>
            <a:ext cx="6243637" cy="1373187"/>
          </a:xfrm>
          <a:prstGeom prst="rect">
            <a:avLst/>
          </a:prstGeom>
          <a:noFill/>
          <a:ln w="9525" algn="ctr">
            <a:noFill/>
            <a:miter lim="800000"/>
            <a:headEnd/>
            <a:tailEnd/>
          </a:ln>
          <a:effectLst/>
        </p:spPr>
        <p:txBody>
          <a:bodyPr>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End-member particularly common along oceanic ridges (but not exclusive of this setting).</a:t>
            </a:r>
          </a:p>
        </p:txBody>
      </p:sp>
      <p:sp>
        <p:nvSpPr>
          <p:cNvPr id="1090595" name="Text Box 35"/>
          <p:cNvSpPr txBox="1">
            <a:spLocks noChangeArrowheads="1"/>
          </p:cNvSpPr>
          <p:nvPr/>
        </p:nvSpPr>
        <p:spPr bwMode="auto">
          <a:xfrm>
            <a:off x="2900363" y="3967363"/>
            <a:ext cx="6243637" cy="2246769"/>
          </a:xfrm>
          <a:prstGeom prst="rect">
            <a:avLst/>
          </a:prstGeom>
          <a:noFill/>
          <a:ln w="9525" algn="ctr">
            <a:noFill/>
            <a:miter lim="800000"/>
            <a:headEnd/>
            <a:tailEnd/>
          </a:ln>
          <a:effectLst/>
        </p:spPr>
        <p:txBody>
          <a:bodyPr>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End-members particularly common among Oceanic Island Basalts </a:t>
            </a:r>
            <a:r>
              <a:rPr lang="en-GB" sz="2800" dirty="0" smtClean="0">
                <a:solidFill>
                  <a:schemeClr val="bg1"/>
                </a:solidFill>
                <a:effectLst>
                  <a:outerShdw blurRad="38100" dist="38100" dir="2700000" algn="tl">
                    <a:srgbClr val="000000"/>
                  </a:outerShdw>
                </a:effectLst>
                <a:latin typeface="Calibri" pitchFamily="34" charset="0"/>
              </a:rPr>
              <a:t>(OIB) </a:t>
            </a:r>
            <a:r>
              <a:rPr lang="en-GB" sz="2800" dirty="0">
                <a:solidFill>
                  <a:schemeClr val="bg1"/>
                </a:solidFill>
                <a:effectLst>
                  <a:outerShdw blurRad="38100" dist="38100" dir="2700000" algn="tl">
                    <a:srgbClr val="000000"/>
                  </a:outerShdw>
                </a:effectLst>
                <a:latin typeface="Calibri" pitchFamily="34" charset="0"/>
              </a:rPr>
              <a:t>but found also in other </a:t>
            </a:r>
            <a:r>
              <a:rPr lang="en-GB" sz="2800" dirty="0" smtClean="0">
                <a:solidFill>
                  <a:schemeClr val="bg1"/>
                </a:solidFill>
                <a:effectLst>
                  <a:outerShdw blurRad="38100" dist="38100" dir="2700000" algn="tl">
                    <a:srgbClr val="000000"/>
                  </a:outerShdw>
                </a:effectLst>
                <a:latin typeface="Calibri" pitchFamily="34" charset="0"/>
              </a:rPr>
              <a:t>settings (e.g., in continental plates and above subduction systems).</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90563">
                                            <p:txEl>
                                              <p:pRg st="0" end="0"/>
                                            </p:txEl>
                                          </p:spTgt>
                                        </p:tgtEl>
                                        <p:attrNameLst>
                                          <p:attrName>style.visibility</p:attrName>
                                        </p:attrNameLst>
                                      </p:cBhvr>
                                      <p:to>
                                        <p:strVal val="visible"/>
                                      </p:to>
                                    </p:set>
                                    <p:animEffect transition="in" filter="fade">
                                      <p:cBhvr>
                                        <p:cTn id="7" dur="500"/>
                                        <p:tgtEl>
                                          <p:spTgt spid="10905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90563">
                                            <p:txEl>
                                              <p:pRg st="2" end="2"/>
                                            </p:txEl>
                                          </p:spTgt>
                                        </p:tgtEl>
                                        <p:attrNameLst>
                                          <p:attrName>style.visibility</p:attrName>
                                        </p:attrNameLst>
                                      </p:cBhvr>
                                      <p:to>
                                        <p:strVal val="visible"/>
                                      </p:to>
                                    </p:set>
                                    <p:animEffect transition="in" filter="fade">
                                      <p:cBhvr>
                                        <p:cTn id="12" dur="500"/>
                                        <p:tgtEl>
                                          <p:spTgt spid="109056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90591">
                                            <p:txEl>
                                              <p:pRg st="0" end="0"/>
                                            </p:txEl>
                                          </p:spTgt>
                                        </p:tgtEl>
                                        <p:attrNameLst>
                                          <p:attrName>style.visibility</p:attrName>
                                        </p:attrNameLst>
                                      </p:cBhvr>
                                      <p:to>
                                        <p:strVal val="visible"/>
                                      </p:to>
                                    </p:set>
                                    <p:animEffect transition="in" filter="fade">
                                      <p:cBhvr>
                                        <p:cTn id="17" dur="500"/>
                                        <p:tgtEl>
                                          <p:spTgt spid="1090591">
                                            <p:txEl>
                                              <p:pRg st="0" end="0"/>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090591">
                                            <p:txEl>
                                              <p:pRg st="1" end="1"/>
                                            </p:txEl>
                                          </p:spTgt>
                                        </p:tgtEl>
                                        <p:attrNameLst>
                                          <p:attrName>style.visibility</p:attrName>
                                        </p:attrNameLst>
                                      </p:cBhvr>
                                      <p:to>
                                        <p:strVal val="visible"/>
                                      </p:to>
                                    </p:set>
                                    <p:animEffect transition="in" filter="fade">
                                      <p:cBhvr>
                                        <p:cTn id="21" dur="500"/>
                                        <p:tgtEl>
                                          <p:spTgt spid="1090591">
                                            <p:txEl>
                                              <p:pRg st="1" end="1"/>
                                            </p:txEl>
                                          </p:spTgt>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090591">
                                            <p:txEl>
                                              <p:pRg st="2" end="2"/>
                                            </p:txEl>
                                          </p:spTgt>
                                        </p:tgtEl>
                                        <p:attrNameLst>
                                          <p:attrName>style.visibility</p:attrName>
                                        </p:attrNameLst>
                                      </p:cBhvr>
                                      <p:to>
                                        <p:strVal val="visible"/>
                                      </p:to>
                                    </p:set>
                                    <p:animEffect transition="in" filter="fade">
                                      <p:cBhvr>
                                        <p:cTn id="25" dur="500"/>
                                        <p:tgtEl>
                                          <p:spTgt spid="1090591">
                                            <p:txEl>
                                              <p:pRg st="2" end="2"/>
                                            </p:txEl>
                                          </p:spTgt>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090591">
                                            <p:txEl>
                                              <p:pRg st="3" end="3"/>
                                            </p:txEl>
                                          </p:spTgt>
                                        </p:tgtEl>
                                        <p:attrNameLst>
                                          <p:attrName>style.visibility</p:attrName>
                                        </p:attrNameLst>
                                      </p:cBhvr>
                                      <p:to>
                                        <p:strVal val="visible"/>
                                      </p:to>
                                    </p:set>
                                    <p:animEffect transition="in" filter="fade">
                                      <p:cBhvr>
                                        <p:cTn id="29" dur="500"/>
                                        <p:tgtEl>
                                          <p:spTgt spid="1090591">
                                            <p:txEl>
                                              <p:pRg st="3" end="3"/>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1090592"/>
                                        </p:tgtEl>
                                        <p:attrNameLst>
                                          <p:attrName>style.visibility</p:attrName>
                                        </p:attrNameLst>
                                      </p:cBhvr>
                                      <p:to>
                                        <p:strVal val="visible"/>
                                      </p:to>
                                    </p:set>
                                    <p:animEffect transition="in" filter="wipe(right)">
                                      <p:cBhvr>
                                        <p:cTn id="34" dur="500"/>
                                        <p:tgtEl>
                                          <p:spTgt spid="1090592"/>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1090594"/>
                                        </p:tgtEl>
                                        <p:attrNameLst>
                                          <p:attrName>style.visibility</p:attrName>
                                        </p:attrNameLst>
                                      </p:cBhvr>
                                      <p:to>
                                        <p:strVal val="visible"/>
                                      </p:to>
                                    </p:set>
                                    <p:animEffect transition="in" filter="fade">
                                      <p:cBhvr>
                                        <p:cTn id="38" dur="500"/>
                                        <p:tgtEl>
                                          <p:spTgt spid="109059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1090593"/>
                                        </p:tgtEl>
                                        <p:attrNameLst>
                                          <p:attrName>style.visibility</p:attrName>
                                        </p:attrNameLst>
                                      </p:cBhvr>
                                      <p:to>
                                        <p:strVal val="visible"/>
                                      </p:to>
                                    </p:set>
                                    <p:animEffect transition="in" filter="wipe(right)">
                                      <p:cBhvr>
                                        <p:cTn id="43" dur="500"/>
                                        <p:tgtEl>
                                          <p:spTgt spid="1090593"/>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1090595"/>
                                        </p:tgtEl>
                                        <p:attrNameLst>
                                          <p:attrName>style.visibility</p:attrName>
                                        </p:attrNameLst>
                                      </p:cBhvr>
                                      <p:to>
                                        <p:strVal val="visible"/>
                                      </p:to>
                                    </p:set>
                                    <p:animEffect transition="in" filter="fade">
                                      <p:cBhvr>
                                        <p:cTn id="47" dur="500"/>
                                        <p:tgtEl>
                                          <p:spTgt spid="1090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0563" grpId="0" build="p"/>
      <p:bldP spid="1090591" grpId="0" build="p"/>
      <p:bldP spid="1090592" grpId="0" animBg="1"/>
      <p:bldP spid="1090593" grpId="0" animBg="1"/>
      <p:bldP spid="1090594" grpId="0"/>
      <p:bldP spid="109059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94659" name="Text Box 3"/>
          <p:cNvSpPr txBox="1">
            <a:spLocks noChangeArrowheads="1"/>
          </p:cNvSpPr>
          <p:nvPr/>
        </p:nvSpPr>
        <p:spPr bwMode="auto">
          <a:xfrm>
            <a:off x="371476" y="792163"/>
            <a:ext cx="8391524" cy="5300662"/>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There are some key Type-Localities where these end-members are particularly rich.</a:t>
            </a: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DMM?</a:t>
            </a: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Particularly evident in North Atlantic </a:t>
            </a:r>
            <a:r>
              <a:rPr lang="en-GB" sz="2800" dirty="0" smtClean="0">
                <a:solidFill>
                  <a:schemeClr val="bg1"/>
                </a:solidFill>
                <a:effectLst>
                  <a:outerShdw blurRad="38100" dist="38100" dir="2700000" algn="tl">
                    <a:srgbClr val="000000"/>
                  </a:outerShdw>
                </a:effectLst>
                <a:latin typeface="Calibri" pitchFamily="34" charset="0"/>
              </a:rPr>
              <a:t>MORB;</a:t>
            </a:r>
            <a:endParaRPr lang="en-GB" sz="2800" dirty="0">
              <a:solidFill>
                <a:schemeClr val="bg1"/>
              </a:solidFill>
              <a:effectLst>
                <a:outerShdw blurRad="38100" dist="38100" dir="2700000" algn="tl">
                  <a:srgbClr val="000000"/>
                </a:outerShdw>
              </a:effectLst>
              <a:latin typeface="Calibri" pitchFamily="34" charset="0"/>
            </a:endParaRP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HIMU?</a:t>
            </a: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Particularly evident in St. Helena Island and French Polynesia (e.g., </a:t>
            </a:r>
            <a:r>
              <a:rPr lang="en-GB" sz="2800" dirty="0" err="1">
                <a:solidFill>
                  <a:schemeClr val="bg1"/>
                </a:solidFill>
                <a:effectLst>
                  <a:outerShdw blurRad="38100" dist="38100" dir="2700000" algn="tl">
                    <a:srgbClr val="000000"/>
                  </a:outerShdw>
                </a:effectLst>
                <a:latin typeface="Calibri" pitchFamily="34" charset="0"/>
              </a:rPr>
              <a:t>Rurutu</a:t>
            </a:r>
            <a:r>
              <a:rPr lang="en-GB" sz="2800" dirty="0">
                <a:solidFill>
                  <a:schemeClr val="bg1"/>
                </a:solidFill>
                <a:effectLst>
                  <a:outerShdw blurRad="38100" dist="38100" dir="2700000" algn="tl">
                    <a:srgbClr val="000000"/>
                  </a:outerShdw>
                </a:effectLst>
                <a:latin typeface="Calibri" pitchFamily="34" charset="0"/>
              </a:rPr>
              <a:t>, </a:t>
            </a:r>
            <a:r>
              <a:rPr lang="en-GB" sz="2800" dirty="0" err="1">
                <a:solidFill>
                  <a:schemeClr val="bg1"/>
                </a:solidFill>
                <a:effectLst>
                  <a:outerShdw blurRad="38100" dist="38100" dir="2700000" algn="tl">
                    <a:srgbClr val="000000"/>
                  </a:outerShdw>
                </a:effectLst>
                <a:latin typeface="Calibri" pitchFamily="34" charset="0"/>
              </a:rPr>
              <a:t>Rarotonga</a:t>
            </a:r>
            <a:r>
              <a:rPr lang="en-GB" sz="2800" dirty="0">
                <a:solidFill>
                  <a:schemeClr val="bg1"/>
                </a:solidFill>
                <a:effectLst>
                  <a:outerShdw blurRad="38100" dist="38100" dir="2700000" algn="tl">
                    <a:srgbClr val="000000"/>
                  </a:outerShdw>
                </a:effectLst>
                <a:latin typeface="Calibri" pitchFamily="34" charset="0"/>
              </a:rPr>
              <a:t>) basalts;</a:t>
            </a: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EM-I?</a:t>
            </a: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Particularly evident in Pitcairn basalts;</a:t>
            </a: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EM-II?</a:t>
            </a: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Particularly evident in Pacific Ocean Islands (e.g., Society, Marquesas) basalts.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94659">
                                            <p:txEl>
                                              <p:pRg st="0" end="0"/>
                                            </p:txEl>
                                          </p:spTgt>
                                        </p:tgtEl>
                                        <p:attrNameLst>
                                          <p:attrName>style.visibility</p:attrName>
                                        </p:attrNameLst>
                                      </p:cBhvr>
                                      <p:to>
                                        <p:strVal val="visible"/>
                                      </p:to>
                                    </p:set>
                                    <p:animEffect transition="in" filter="fade">
                                      <p:cBhvr>
                                        <p:cTn id="7" dur="500"/>
                                        <p:tgtEl>
                                          <p:spTgt spid="109465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94659">
                                            <p:txEl>
                                              <p:pRg st="2" end="2"/>
                                            </p:txEl>
                                          </p:spTgt>
                                        </p:tgtEl>
                                        <p:attrNameLst>
                                          <p:attrName>style.visibility</p:attrName>
                                        </p:attrNameLst>
                                      </p:cBhvr>
                                      <p:to>
                                        <p:strVal val="visible"/>
                                      </p:to>
                                    </p:set>
                                    <p:animEffect transition="in" filter="fade">
                                      <p:cBhvr>
                                        <p:cTn id="12" dur="500"/>
                                        <p:tgtEl>
                                          <p:spTgt spid="1094659">
                                            <p:txEl>
                                              <p:pRg st="2" end="2"/>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94659">
                                            <p:txEl>
                                              <p:pRg st="3" end="3"/>
                                            </p:txEl>
                                          </p:spTgt>
                                        </p:tgtEl>
                                        <p:attrNameLst>
                                          <p:attrName>style.visibility</p:attrName>
                                        </p:attrNameLst>
                                      </p:cBhvr>
                                      <p:to>
                                        <p:strVal val="visible"/>
                                      </p:to>
                                    </p:set>
                                    <p:animEffect transition="in" filter="fade">
                                      <p:cBhvr>
                                        <p:cTn id="16" dur="500"/>
                                        <p:tgtEl>
                                          <p:spTgt spid="1094659">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94659">
                                            <p:txEl>
                                              <p:pRg st="5" end="5"/>
                                            </p:txEl>
                                          </p:spTgt>
                                        </p:tgtEl>
                                        <p:attrNameLst>
                                          <p:attrName>style.visibility</p:attrName>
                                        </p:attrNameLst>
                                      </p:cBhvr>
                                      <p:to>
                                        <p:strVal val="visible"/>
                                      </p:to>
                                    </p:set>
                                    <p:animEffect transition="in" filter="fade">
                                      <p:cBhvr>
                                        <p:cTn id="21" dur="500"/>
                                        <p:tgtEl>
                                          <p:spTgt spid="1094659">
                                            <p:txEl>
                                              <p:pRg st="5" end="5"/>
                                            </p:txEl>
                                          </p:spTgt>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094659">
                                            <p:txEl>
                                              <p:pRg st="6" end="6"/>
                                            </p:txEl>
                                          </p:spTgt>
                                        </p:tgtEl>
                                        <p:attrNameLst>
                                          <p:attrName>style.visibility</p:attrName>
                                        </p:attrNameLst>
                                      </p:cBhvr>
                                      <p:to>
                                        <p:strVal val="visible"/>
                                      </p:to>
                                    </p:set>
                                    <p:animEffect transition="in" filter="fade">
                                      <p:cBhvr>
                                        <p:cTn id="25" dur="500"/>
                                        <p:tgtEl>
                                          <p:spTgt spid="1094659">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094659">
                                            <p:txEl>
                                              <p:pRg st="8" end="8"/>
                                            </p:txEl>
                                          </p:spTgt>
                                        </p:tgtEl>
                                        <p:attrNameLst>
                                          <p:attrName>style.visibility</p:attrName>
                                        </p:attrNameLst>
                                      </p:cBhvr>
                                      <p:to>
                                        <p:strVal val="visible"/>
                                      </p:to>
                                    </p:set>
                                    <p:animEffect transition="in" filter="fade">
                                      <p:cBhvr>
                                        <p:cTn id="30" dur="500"/>
                                        <p:tgtEl>
                                          <p:spTgt spid="1094659">
                                            <p:txEl>
                                              <p:pRg st="8" end="8"/>
                                            </p:txEl>
                                          </p:spTgt>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94659">
                                            <p:txEl>
                                              <p:pRg st="9" end="9"/>
                                            </p:txEl>
                                          </p:spTgt>
                                        </p:tgtEl>
                                        <p:attrNameLst>
                                          <p:attrName>style.visibility</p:attrName>
                                        </p:attrNameLst>
                                      </p:cBhvr>
                                      <p:to>
                                        <p:strVal val="visible"/>
                                      </p:to>
                                    </p:set>
                                    <p:animEffect transition="in" filter="fade">
                                      <p:cBhvr>
                                        <p:cTn id="34" dur="500"/>
                                        <p:tgtEl>
                                          <p:spTgt spid="1094659">
                                            <p:txEl>
                                              <p:pRg st="9" end="9"/>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094659">
                                            <p:txEl>
                                              <p:pRg st="11" end="11"/>
                                            </p:txEl>
                                          </p:spTgt>
                                        </p:tgtEl>
                                        <p:attrNameLst>
                                          <p:attrName>style.visibility</p:attrName>
                                        </p:attrNameLst>
                                      </p:cBhvr>
                                      <p:to>
                                        <p:strVal val="visible"/>
                                      </p:to>
                                    </p:set>
                                    <p:animEffect transition="in" filter="fade">
                                      <p:cBhvr>
                                        <p:cTn id="39" dur="500"/>
                                        <p:tgtEl>
                                          <p:spTgt spid="1094659">
                                            <p:txEl>
                                              <p:pRg st="11" end="11"/>
                                            </p:txEl>
                                          </p:spTgt>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094659">
                                            <p:txEl>
                                              <p:pRg st="12" end="12"/>
                                            </p:txEl>
                                          </p:spTgt>
                                        </p:tgtEl>
                                        <p:attrNameLst>
                                          <p:attrName>style.visibility</p:attrName>
                                        </p:attrNameLst>
                                      </p:cBhvr>
                                      <p:to>
                                        <p:strVal val="visible"/>
                                      </p:to>
                                    </p:set>
                                    <p:animEffect transition="in" filter="fade">
                                      <p:cBhvr>
                                        <p:cTn id="43" dur="500"/>
                                        <p:tgtEl>
                                          <p:spTgt spid="1094659">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9"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6708" name="Picture 4"/>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lgn="ctr">
            <a:noFill/>
            <a:miter lim="800000"/>
            <a:headEnd/>
            <a:tailEnd/>
          </a:ln>
        </p:spPr>
      </p:pic>
      <p:sp>
        <p:nvSpPr>
          <p:cNvPr id="109670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96707" name="Text Box 3"/>
          <p:cNvSpPr txBox="1">
            <a:spLocks noChangeArrowheads="1"/>
          </p:cNvSpPr>
          <p:nvPr/>
        </p:nvSpPr>
        <p:spPr bwMode="auto">
          <a:xfrm>
            <a:off x="371476" y="792163"/>
            <a:ext cx="8391524" cy="860425"/>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rgbClr val="FFFF00"/>
                </a:solidFill>
                <a:effectLst>
                  <a:outerShdw blurRad="38100" dist="38100" dir="2700000" algn="tl">
                    <a:srgbClr val="000000"/>
                  </a:outerShdw>
                </a:effectLst>
                <a:latin typeface="Calibri" pitchFamily="34" charset="0"/>
              </a:rPr>
              <a:t>Other </a:t>
            </a:r>
            <a:r>
              <a:rPr lang="en-GB" sz="2800" dirty="0" smtClean="0">
                <a:solidFill>
                  <a:srgbClr val="FFFF00"/>
                </a:solidFill>
                <a:effectLst>
                  <a:outerShdw blurRad="38100" dist="38100" dir="2700000" algn="tl">
                    <a:srgbClr val="000000"/>
                  </a:outerShdw>
                </a:effectLst>
                <a:latin typeface="Calibri" pitchFamily="34" charset="0"/>
              </a:rPr>
              <a:t>MORB </a:t>
            </a:r>
            <a:r>
              <a:rPr lang="en-GB" sz="2800" dirty="0">
                <a:solidFill>
                  <a:srgbClr val="FFFF00"/>
                </a:solidFill>
                <a:effectLst>
                  <a:outerShdw blurRad="38100" dist="38100" dir="2700000" algn="tl">
                    <a:srgbClr val="000000"/>
                  </a:outerShdw>
                </a:effectLst>
                <a:latin typeface="Calibri" pitchFamily="34" charset="0"/>
              </a:rPr>
              <a:t>and </a:t>
            </a:r>
            <a:r>
              <a:rPr lang="en-GB" sz="2800" dirty="0" smtClean="0">
                <a:solidFill>
                  <a:srgbClr val="FFFF00"/>
                </a:solidFill>
                <a:effectLst>
                  <a:outerShdw blurRad="38100" dist="38100" dir="2700000" algn="tl">
                    <a:srgbClr val="000000"/>
                  </a:outerShdw>
                </a:effectLst>
                <a:latin typeface="Calibri" pitchFamily="34" charset="0"/>
              </a:rPr>
              <a:t>OIB </a:t>
            </a:r>
            <a:r>
              <a:rPr lang="en-GB" sz="2800" dirty="0">
                <a:solidFill>
                  <a:srgbClr val="FFFF00"/>
                </a:solidFill>
                <a:effectLst>
                  <a:outerShdw blurRad="38100" dist="38100" dir="2700000" algn="tl">
                    <a:srgbClr val="000000"/>
                  </a:outerShdw>
                </a:effectLst>
                <a:latin typeface="Calibri" pitchFamily="34" charset="0"/>
              </a:rPr>
              <a:t>are characterized by various amounts of these main four end-members.</a:t>
            </a:r>
          </a:p>
        </p:txBody>
      </p:sp>
      <p:sp>
        <p:nvSpPr>
          <p:cNvPr id="1096709" name="Text Box 5"/>
          <p:cNvSpPr txBox="1">
            <a:spLocks noChangeArrowheads="1"/>
          </p:cNvSpPr>
          <p:nvPr/>
        </p:nvSpPr>
        <p:spPr bwMode="auto">
          <a:xfrm>
            <a:off x="3108326" y="2797176"/>
            <a:ext cx="3987800" cy="1244600"/>
          </a:xfrm>
          <a:prstGeom prst="rect">
            <a:avLst/>
          </a:prstGeom>
          <a:noFill/>
          <a:ln w="9525" algn="ctr">
            <a:noFill/>
            <a:miter lim="800000"/>
            <a:headEnd/>
            <a:tailEnd/>
          </a:ln>
          <a:effectLst/>
        </p:spPr>
        <p:txBody>
          <a:bodyPr wrap="square">
            <a:spAutoFit/>
          </a:bodyPr>
          <a:lstStyle/>
          <a:p>
            <a:pPr>
              <a:lnSpc>
                <a:spcPct val="90000"/>
              </a:lnSpc>
              <a:defRPr/>
            </a:pPr>
            <a:r>
              <a:rPr lang="en-GB" sz="2800" dirty="0">
                <a:solidFill>
                  <a:srgbClr val="FFFF00"/>
                </a:solidFill>
                <a:effectLst>
                  <a:outerShdw blurRad="38100" dist="38100" dir="2700000" algn="tl">
                    <a:srgbClr val="000000"/>
                  </a:outerShdw>
                </a:effectLst>
                <a:latin typeface="Calibri" pitchFamily="34" charset="0"/>
              </a:rPr>
              <a:t>Typical sampling locality to study Chemical Geodynamics…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96707">
                                            <p:txEl>
                                              <p:pRg st="0" end="0"/>
                                            </p:txEl>
                                          </p:spTgt>
                                        </p:tgtEl>
                                        <p:attrNameLst>
                                          <p:attrName>style.visibility</p:attrName>
                                        </p:attrNameLst>
                                      </p:cBhvr>
                                      <p:to>
                                        <p:strVal val="visible"/>
                                      </p:to>
                                    </p:set>
                                    <p:animEffect transition="in" filter="fade">
                                      <p:cBhvr>
                                        <p:cTn id="7" dur="500"/>
                                        <p:tgtEl>
                                          <p:spTgt spid="10967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96708"/>
                                        </p:tgtEl>
                                        <p:attrNameLst>
                                          <p:attrName>style.visibility</p:attrName>
                                        </p:attrNameLst>
                                      </p:cBhvr>
                                      <p:to>
                                        <p:strVal val="visible"/>
                                      </p:to>
                                    </p:set>
                                    <p:animEffect transition="in" filter="fade">
                                      <p:cBhvr>
                                        <p:cTn id="12" dur="1000"/>
                                        <p:tgtEl>
                                          <p:spTgt spid="1096708"/>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96709"/>
                                        </p:tgtEl>
                                        <p:attrNameLst>
                                          <p:attrName>style.visibility</p:attrName>
                                        </p:attrNameLst>
                                      </p:cBhvr>
                                      <p:to>
                                        <p:strVal val="visible"/>
                                      </p:to>
                                    </p:set>
                                    <p:animEffect transition="in" filter="fade">
                                      <p:cBhvr>
                                        <p:cTn id="16" dur="2000"/>
                                        <p:tgtEl>
                                          <p:spTgt spid="1096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6707" grpId="0" build="p"/>
      <p:bldP spid="109670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8760" name="Picture 8"/>
          <p:cNvPicPr>
            <a:picLocks noChangeAspect="1" noChangeArrowheads="1"/>
          </p:cNvPicPr>
          <p:nvPr/>
        </p:nvPicPr>
        <p:blipFill>
          <a:blip r:embed="rId3" cstate="print"/>
          <a:srcRect l="8316" r="1563"/>
          <a:stretch>
            <a:fillRect/>
          </a:stretch>
        </p:blipFill>
        <p:spPr bwMode="auto">
          <a:xfrm>
            <a:off x="0" y="614363"/>
            <a:ext cx="9144000" cy="6243637"/>
          </a:xfrm>
          <a:prstGeom prst="rect">
            <a:avLst/>
          </a:prstGeom>
          <a:noFill/>
          <a:ln w="9525" algn="ctr">
            <a:noFill/>
            <a:miter lim="800000"/>
            <a:headEnd/>
            <a:tailEnd/>
          </a:ln>
        </p:spPr>
      </p:pic>
      <p:sp>
        <p:nvSpPr>
          <p:cNvPr id="109875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98761" name="Rectangle 9"/>
          <p:cNvSpPr>
            <a:spLocks noChangeArrowheads="1"/>
          </p:cNvSpPr>
          <p:nvPr/>
        </p:nvSpPr>
        <p:spPr bwMode="auto">
          <a:xfrm>
            <a:off x="4980040" y="1872030"/>
            <a:ext cx="4163960" cy="1631216"/>
          </a:xfrm>
          <a:prstGeom prst="rect">
            <a:avLst/>
          </a:prstGeom>
          <a:solidFill>
            <a:srgbClr val="FFFFFF">
              <a:alpha val="50195"/>
            </a:srgbClr>
          </a:solidFill>
          <a:ln w="9525" algn="ctr">
            <a:noFill/>
            <a:miter lim="800000"/>
            <a:headEnd/>
            <a:tailEnd/>
          </a:ln>
        </p:spPr>
        <p:txBody>
          <a:bodyPr wrap="none" anchor="ctr">
            <a:spAutoFit/>
          </a:bodyPr>
          <a:lstStyle/>
          <a:p>
            <a:pPr algn="r"/>
            <a:r>
              <a:rPr lang="it-IT" sz="2000">
                <a:solidFill>
                  <a:schemeClr val="tx1"/>
                </a:solidFill>
                <a:effectLst/>
                <a:latin typeface="Calibri" pitchFamily="34" charset="0"/>
              </a:rPr>
              <a:t>Pacific Ocean Islands are divided into :</a:t>
            </a:r>
          </a:p>
          <a:p>
            <a:pPr algn="r"/>
            <a:r>
              <a:rPr lang="it-IT" sz="2000">
                <a:solidFill>
                  <a:srgbClr val="FF0066"/>
                </a:solidFill>
                <a:effectLst/>
                <a:latin typeface="Calibri" pitchFamily="34" charset="0"/>
              </a:rPr>
              <a:t>Melanesia</a:t>
            </a:r>
            <a:r>
              <a:rPr lang="it-IT" sz="2000">
                <a:solidFill>
                  <a:schemeClr val="tx1"/>
                </a:solidFill>
                <a:effectLst/>
                <a:latin typeface="Calibri" pitchFamily="34" charset="0"/>
              </a:rPr>
              <a:t> (Black Islands)</a:t>
            </a:r>
          </a:p>
          <a:p>
            <a:pPr algn="r"/>
            <a:r>
              <a:rPr lang="it-IT" sz="2000">
                <a:solidFill>
                  <a:srgbClr val="0000FF"/>
                </a:solidFill>
                <a:effectLst/>
                <a:latin typeface="Calibri" pitchFamily="34" charset="0"/>
              </a:rPr>
              <a:t>Micronesia</a:t>
            </a:r>
            <a:r>
              <a:rPr lang="it-IT" sz="2000">
                <a:solidFill>
                  <a:schemeClr val="tx1"/>
                </a:solidFill>
                <a:effectLst/>
                <a:latin typeface="Calibri" pitchFamily="34" charset="0"/>
              </a:rPr>
              <a:t> (Small Islands)</a:t>
            </a:r>
          </a:p>
          <a:p>
            <a:pPr algn="r"/>
            <a:r>
              <a:rPr lang="it-IT" sz="2000">
                <a:solidFill>
                  <a:srgbClr val="FFFF00"/>
                </a:solidFill>
                <a:effectLst/>
                <a:latin typeface="Calibri" pitchFamily="34" charset="0"/>
              </a:rPr>
              <a:t>Polynesia</a:t>
            </a:r>
            <a:r>
              <a:rPr lang="it-IT" sz="2000">
                <a:solidFill>
                  <a:schemeClr val="tx1"/>
                </a:solidFill>
                <a:effectLst/>
                <a:latin typeface="Calibri" pitchFamily="34" charset="0"/>
              </a:rPr>
              <a:t> (Many Islands)</a:t>
            </a:r>
          </a:p>
          <a:p>
            <a:pPr algn="r"/>
            <a:r>
              <a:rPr lang="it-IT" sz="2000">
                <a:solidFill>
                  <a:schemeClr val="tx1"/>
                </a:solidFill>
                <a:effectLst/>
                <a:latin typeface="Calibri" pitchFamily="34" charset="0"/>
              </a:rPr>
              <a:t>There are 20-30.000 islands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98760"/>
                                        </p:tgtEl>
                                        <p:attrNameLst>
                                          <p:attrName>style.visibility</p:attrName>
                                        </p:attrNameLst>
                                      </p:cBhvr>
                                      <p:to>
                                        <p:strVal val="visible"/>
                                      </p:to>
                                    </p:set>
                                    <p:animEffect transition="in" filter="fade">
                                      <p:cBhvr>
                                        <p:cTn id="7" dur="500"/>
                                        <p:tgtEl>
                                          <p:spTgt spid="10987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98761"/>
                                        </p:tgtEl>
                                        <p:attrNameLst>
                                          <p:attrName>style.visibility</p:attrName>
                                        </p:attrNameLst>
                                      </p:cBhvr>
                                      <p:to>
                                        <p:strVal val="visible"/>
                                      </p:to>
                                    </p:set>
                                    <p:animEffect transition="in" filter="fade">
                                      <p:cBhvr>
                                        <p:cTn id="11" dur="500"/>
                                        <p:tgtEl>
                                          <p:spTgt spid="1098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876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1108997" name="Picture 5"/>
          <p:cNvPicPr>
            <a:picLocks noChangeAspect="1" noChangeArrowheads="1"/>
          </p:cNvPicPr>
          <p:nvPr/>
        </p:nvPicPr>
        <p:blipFill>
          <a:blip r:embed="rId3" cstate="print"/>
          <a:srcRect/>
          <a:stretch>
            <a:fillRect/>
          </a:stretch>
        </p:blipFill>
        <p:spPr bwMode="auto">
          <a:xfrm>
            <a:off x="3600450" y="808038"/>
            <a:ext cx="4313238" cy="5749925"/>
          </a:xfrm>
          <a:prstGeom prst="rect">
            <a:avLst/>
          </a:prstGeom>
          <a:noFill/>
          <a:ln w="9525" algn="ctr">
            <a:noFill/>
            <a:miter lim="800000"/>
            <a:headEnd/>
            <a:tailEnd/>
          </a:ln>
        </p:spPr>
      </p:pic>
      <p:sp>
        <p:nvSpPr>
          <p:cNvPr id="1108998" name="Text Box 6"/>
          <p:cNvSpPr txBox="1">
            <a:spLocks noChangeArrowheads="1"/>
          </p:cNvSpPr>
          <p:nvPr/>
        </p:nvSpPr>
        <p:spPr bwMode="auto">
          <a:xfrm>
            <a:off x="371475" y="736600"/>
            <a:ext cx="3198813" cy="585788"/>
          </a:xfrm>
          <a:prstGeom prst="rect">
            <a:avLst/>
          </a:prstGeom>
          <a:noFill/>
          <a:ln w="9525" algn="ctr">
            <a:noFill/>
            <a:miter lim="800000"/>
            <a:headEnd/>
            <a:tailEnd/>
          </a:ln>
          <a:effectLst/>
        </p:spPr>
        <p:txBody>
          <a:bodyPr wrap="square">
            <a:spAutoFit/>
          </a:bodyPr>
          <a:lstStyle/>
          <a:p>
            <a:pPr algn="l">
              <a:lnSpc>
                <a:spcPct val="90000"/>
              </a:lnSpc>
              <a:defRPr/>
            </a:pPr>
            <a:r>
              <a:rPr lang="en-GB" sz="3600" dirty="0">
                <a:solidFill>
                  <a:srgbClr val="FFFF00"/>
                </a:solidFill>
                <a:effectLst>
                  <a:outerShdw blurRad="38100" dist="38100" dir="2700000" algn="tl">
                    <a:srgbClr val="000000"/>
                  </a:outerShdw>
                </a:effectLst>
                <a:latin typeface="Calibri" pitchFamily="34" charset="0"/>
              </a:rPr>
              <a:t>Pitcairn Volcano</a:t>
            </a:r>
          </a:p>
        </p:txBody>
      </p:sp>
      <p:sp>
        <p:nvSpPr>
          <p:cNvPr id="1109000" name="AutoShape 8"/>
          <p:cNvSpPr>
            <a:spLocks noChangeArrowheads="1"/>
          </p:cNvSpPr>
          <p:nvPr/>
        </p:nvSpPr>
        <p:spPr bwMode="auto">
          <a:xfrm rot="1889310">
            <a:off x="3467100" y="1270000"/>
            <a:ext cx="1003300" cy="153988"/>
          </a:xfrm>
          <a:prstGeom prst="rightArrow">
            <a:avLst>
              <a:gd name="adj1" fmla="val 50000"/>
              <a:gd name="adj2" fmla="val 162886"/>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09001" name="Freeform 9"/>
          <p:cNvSpPr>
            <a:spLocks/>
          </p:cNvSpPr>
          <p:nvPr/>
        </p:nvSpPr>
        <p:spPr bwMode="auto">
          <a:xfrm>
            <a:off x="4214813" y="1476375"/>
            <a:ext cx="2324100" cy="490538"/>
          </a:xfrm>
          <a:custGeom>
            <a:avLst/>
            <a:gdLst/>
            <a:ahLst/>
            <a:cxnLst>
              <a:cxn ang="0">
                <a:pos x="0" y="183"/>
              </a:cxn>
              <a:cxn ang="0">
                <a:pos x="27" y="165"/>
              </a:cxn>
              <a:cxn ang="0">
                <a:pos x="108" y="117"/>
              </a:cxn>
              <a:cxn ang="0">
                <a:pos x="162" y="72"/>
              </a:cxn>
              <a:cxn ang="0">
                <a:pos x="204" y="81"/>
              </a:cxn>
              <a:cxn ang="0">
                <a:pos x="222" y="87"/>
              </a:cxn>
              <a:cxn ang="0">
                <a:pos x="273" y="81"/>
              </a:cxn>
              <a:cxn ang="0">
                <a:pos x="300" y="60"/>
              </a:cxn>
              <a:cxn ang="0">
                <a:pos x="363" y="0"/>
              </a:cxn>
              <a:cxn ang="0">
                <a:pos x="381" y="21"/>
              </a:cxn>
              <a:cxn ang="0">
                <a:pos x="420" y="36"/>
              </a:cxn>
              <a:cxn ang="0">
                <a:pos x="432" y="57"/>
              </a:cxn>
              <a:cxn ang="0">
                <a:pos x="459" y="66"/>
              </a:cxn>
              <a:cxn ang="0">
                <a:pos x="492" y="87"/>
              </a:cxn>
              <a:cxn ang="0">
                <a:pos x="543" y="129"/>
              </a:cxn>
              <a:cxn ang="0">
                <a:pos x="567" y="138"/>
              </a:cxn>
              <a:cxn ang="0">
                <a:pos x="585" y="150"/>
              </a:cxn>
              <a:cxn ang="0">
                <a:pos x="612" y="201"/>
              </a:cxn>
              <a:cxn ang="0">
                <a:pos x="693" y="249"/>
              </a:cxn>
              <a:cxn ang="0">
                <a:pos x="750" y="300"/>
              </a:cxn>
              <a:cxn ang="0">
                <a:pos x="789" y="279"/>
              </a:cxn>
              <a:cxn ang="0">
                <a:pos x="807" y="267"/>
              </a:cxn>
              <a:cxn ang="0">
                <a:pos x="876" y="291"/>
              </a:cxn>
              <a:cxn ang="0">
                <a:pos x="918" y="288"/>
              </a:cxn>
              <a:cxn ang="0">
                <a:pos x="1047" y="306"/>
              </a:cxn>
              <a:cxn ang="0">
                <a:pos x="1098" y="303"/>
              </a:cxn>
              <a:cxn ang="0">
                <a:pos x="1110" y="297"/>
              </a:cxn>
              <a:cxn ang="0">
                <a:pos x="1134" y="291"/>
              </a:cxn>
              <a:cxn ang="0">
                <a:pos x="1215" y="276"/>
              </a:cxn>
              <a:cxn ang="0">
                <a:pos x="1395" y="291"/>
              </a:cxn>
              <a:cxn ang="0">
                <a:pos x="1422" y="309"/>
              </a:cxn>
              <a:cxn ang="0">
                <a:pos x="1464" y="306"/>
              </a:cxn>
            </a:cxnLst>
            <a:rect l="0" t="0" r="r" b="b"/>
            <a:pathLst>
              <a:path w="1464" h="309">
                <a:moveTo>
                  <a:pt x="0" y="183"/>
                </a:moveTo>
                <a:cubicBezTo>
                  <a:pt x="9" y="174"/>
                  <a:pt x="15" y="169"/>
                  <a:pt x="27" y="165"/>
                </a:cubicBezTo>
                <a:cubicBezTo>
                  <a:pt x="51" y="141"/>
                  <a:pt x="84" y="138"/>
                  <a:pt x="108" y="117"/>
                </a:cubicBezTo>
                <a:cubicBezTo>
                  <a:pt x="121" y="106"/>
                  <a:pt x="147" y="77"/>
                  <a:pt x="162" y="72"/>
                </a:cubicBezTo>
                <a:cubicBezTo>
                  <a:pt x="200" y="76"/>
                  <a:pt x="177" y="71"/>
                  <a:pt x="204" y="81"/>
                </a:cubicBezTo>
                <a:cubicBezTo>
                  <a:pt x="210" y="83"/>
                  <a:pt x="222" y="87"/>
                  <a:pt x="222" y="87"/>
                </a:cubicBezTo>
                <a:cubicBezTo>
                  <a:pt x="239" y="86"/>
                  <a:pt x="259" y="90"/>
                  <a:pt x="273" y="81"/>
                </a:cubicBezTo>
                <a:cubicBezTo>
                  <a:pt x="282" y="75"/>
                  <a:pt x="300" y="60"/>
                  <a:pt x="300" y="60"/>
                </a:cubicBezTo>
                <a:cubicBezTo>
                  <a:pt x="317" y="35"/>
                  <a:pt x="338" y="17"/>
                  <a:pt x="363" y="0"/>
                </a:cubicBezTo>
                <a:cubicBezTo>
                  <a:pt x="377" y="5"/>
                  <a:pt x="371" y="11"/>
                  <a:pt x="381" y="21"/>
                </a:cubicBezTo>
                <a:cubicBezTo>
                  <a:pt x="391" y="31"/>
                  <a:pt x="408" y="32"/>
                  <a:pt x="420" y="36"/>
                </a:cubicBezTo>
                <a:cubicBezTo>
                  <a:pt x="421" y="38"/>
                  <a:pt x="429" y="55"/>
                  <a:pt x="432" y="57"/>
                </a:cubicBezTo>
                <a:cubicBezTo>
                  <a:pt x="440" y="62"/>
                  <a:pt x="459" y="66"/>
                  <a:pt x="459" y="66"/>
                </a:cubicBezTo>
                <a:cubicBezTo>
                  <a:pt x="466" y="77"/>
                  <a:pt x="479" y="83"/>
                  <a:pt x="492" y="87"/>
                </a:cubicBezTo>
                <a:cubicBezTo>
                  <a:pt x="496" y="98"/>
                  <a:pt x="530" y="122"/>
                  <a:pt x="543" y="129"/>
                </a:cubicBezTo>
                <a:cubicBezTo>
                  <a:pt x="574" y="147"/>
                  <a:pt x="535" y="115"/>
                  <a:pt x="567" y="138"/>
                </a:cubicBezTo>
                <a:cubicBezTo>
                  <a:pt x="587" y="152"/>
                  <a:pt x="566" y="144"/>
                  <a:pt x="585" y="150"/>
                </a:cubicBezTo>
                <a:cubicBezTo>
                  <a:pt x="596" y="167"/>
                  <a:pt x="598" y="185"/>
                  <a:pt x="612" y="201"/>
                </a:cubicBezTo>
                <a:cubicBezTo>
                  <a:pt x="631" y="224"/>
                  <a:pt x="667" y="236"/>
                  <a:pt x="693" y="249"/>
                </a:cubicBezTo>
                <a:cubicBezTo>
                  <a:pt x="716" y="260"/>
                  <a:pt x="729" y="286"/>
                  <a:pt x="750" y="300"/>
                </a:cubicBezTo>
                <a:cubicBezTo>
                  <a:pt x="766" y="295"/>
                  <a:pt x="776" y="286"/>
                  <a:pt x="789" y="279"/>
                </a:cubicBezTo>
                <a:cubicBezTo>
                  <a:pt x="795" y="275"/>
                  <a:pt x="807" y="267"/>
                  <a:pt x="807" y="267"/>
                </a:cubicBezTo>
                <a:cubicBezTo>
                  <a:pt x="831" y="275"/>
                  <a:pt x="852" y="286"/>
                  <a:pt x="876" y="291"/>
                </a:cubicBezTo>
                <a:cubicBezTo>
                  <a:pt x="894" y="288"/>
                  <a:pt x="901" y="285"/>
                  <a:pt x="918" y="288"/>
                </a:cubicBezTo>
                <a:cubicBezTo>
                  <a:pt x="982" y="280"/>
                  <a:pt x="998" y="294"/>
                  <a:pt x="1047" y="306"/>
                </a:cubicBezTo>
                <a:cubicBezTo>
                  <a:pt x="1064" y="305"/>
                  <a:pt x="1081" y="305"/>
                  <a:pt x="1098" y="303"/>
                </a:cubicBezTo>
                <a:cubicBezTo>
                  <a:pt x="1102" y="302"/>
                  <a:pt x="1106" y="298"/>
                  <a:pt x="1110" y="297"/>
                </a:cubicBezTo>
                <a:cubicBezTo>
                  <a:pt x="1118" y="294"/>
                  <a:pt x="1134" y="291"/>
                  <a:pt x="1134" y="291"/>
                </a:cubicBezTo>
                <a:cubicBezTo>
                  <a:pt x="1157" y="268"/>
                  <a:pt x="1176" y="278"/>
                  <a:pt x="1215" y="276"/>
                </a:cubicBezTo>
                <a:cubicBezTo>
                  <a:pt x="1281" y="265"/>
                  <a:pt x="1332" y="286"/>
                  <a:pt x="1395" y="291"/>
                </a:cubicBezTo>
                <a:cubicBezTo>
                  <a:pt x="1405" y="298"/>
                  <a:pt x="1411" y="305"/>
                  <a:pt x="1422" y="309"/>
                </a:cubicBezTo>
                <a:cubicBezTo>
                  <a:pt x="1458" y="306"/>
                  <a:pt x="1444" y="306"/>
                  <a:pt x="1464" y="306"/>
                </a:cubicBezTo>
              </a:path>
            </a:pathLst>
          </a:custGeom>
          <a:noFill/>
          <a:ln w="38100" cap="flat" cmpd="sng">
            <a:solidFill>
              <a:srgbClr val="FF0000"/>
            </a:solidFill>
            <a:prstDash val="solid"/>
            <a:round/>
            <a:headEnd/>
            <a:tailEnd/>
          </a:ln>
          <a:effectLst/>
        </p:spPr>
        <p:txBody>
          <a:bodyPr anchor="ctr"/>
          <a:lstStyle/>
          <a:p>
            <a:pPr>
              <a:defRPr/>
            </a:pPr>
            <a:endParaRPr lang="it-I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08997"/>
                                        </p:tgtEl>
                                        <p:attrNameLst>
                                          <p:attrName>style.visibility</p:attrName>
                                        </p:attrNameLst>
                                      </p:cBhvr>
                                      <p:to>
                                        <p:strVal val="visible"/>
                                      </p:to>
                                    </p:set>
                                    <p:animEffect transition="in" filter="fade">
                                      <p:cBhvr>
                                        <p:cTn id="7" dur="500"/>
                                        <p:tgtEl>
                                          <p:spTgt spid="110899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08998">
                                            <p:txEl>
                                              <p:pRg st="0" end="0"/>
                                            </p:txEl>
                                          </p:spTgt>
                                        </p:tgtEl>
                                        <p:attrNameLst>
                                          <p:attrName>style.visibility</p:attrName>
                                        </p:attrNameLst>
                                      </p:cBhvr>
                                      <p:to>
                                        <p:strVal val="visible"/>
                                      </p:to>
                                    </p:set>
                                    <p:animEffect transition="in" filter="fade">
                                      <p:cBhvr>
                                        <p:cTn id="12" dur="500"/>
                                        <p:tgtEl>
                                          <p:spTgt spid="1108998">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09000"/>
                                        </p:tgtEl>
                                        <p:attrNameLst>
                                          <p:attrName>style.visibility</p:attrName>
                                        </p:attrNameLst>
                                      </p:cBhvr>
                                      <p:to>
                                        <p:strVal val="visible"/>
                                      </p:to>
                                    </p:set>
                                    <p:animEffect transition="in" filter="wipe(left)">
                                      <p:cBhvr>
                                        <p:cTn id="16" dur="500"/>
                                        <p:tgtEl>
                                          <p:spTgt spid="1109000"/>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09001"/>
                                        </p:tgtEl>
                                        <p:attrNameLst>
                                          <p:attrName>style.visibility</p:attrName>
                                        </p:attrNameLst>
                                      </p:cBhvr>
                                      <p:to>
                                        <p:strVal val="visible"/>
                                      </p:to>
                                    </p:set>
                                    <p:animEffect transition="in" filter="wipe(left)">
                                      <p:cBhvr>
                                        <p:cTn id="20" dur="1000"/>
                                        <p:tgtEl>
                                          <p:spTgt spid="1109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8998" grpId="0" build="p"/>
      <p:bldP spid="1109000" grpId="0" animBg="1"/>
      <p:bldP spid="1109001"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0805" name="Picture 5"/>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lgn="ctr">
            <a:noFill/>
            <a:miter lim="800000"/>
            <a:headEnd/>
            <a:tailEnd/>
          </a:ln>
        </p:spPr>
      </p:pic>
      <p:sp>
        <p:nvSpPr>
          <p:cNvPr id="110080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00806" name="Rectangle 6"/>
          <p:cNvSpPr>
            <a:spLocks noChangeArrowheads="1"/>
          </p:cNvSpPr>
          <p:nvPr/>
        </p:nvSpPr>
        <p:spPr bwMode="auto">
          <a:xfrm>
            <a:off x="0" y="5357813"/>
            <a:ext cx="9144000" cy="579437"/>
          </a:xfrm>
          <a:prstGeom prst="rect">
            <a:avLst/>
          </a:prstGeom>
          <a:solidFill>
            <a:srgbClr val="FFFFFF">
              <a:alpha val="50195"/>
            </a:srgbClr>
          </a:solidFill>
          <a:ln w="9525" algn="ctr">
            <a:noFill/>
            <a:miter lim="800000"/>
            <a:headEnd/>
            <a:tailEnd/>
          </a:ln>
        </p:spPr>
        <p:txBody>
          <a:bodyPr anchor="ctr">
            <a:spAutoFit/>
          </a:bodyPr>
          <a:lstStyle/>
          <a:p>
            <a:r>
              <a:rPr lang="it-IT" sz="3200">
                <a:solidFill>
                  <a:schemeClr val="tx1"/>
                </a:solidFill>
                <a:effectLst/>
                <a:latin typeface="Calibri" pitchFamily="34" charset="0"/>
              </a:rPr>
              <a:t>Typical Melanesia Oceanic Island…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00805"/>
                                        </p:tgtEl>
                                        <p:attrNameLst>
                                          <p:attrName>style.visibility</p:attrName>
                                        </p:attrNameLst>
                                      </p:cBhvr>
                                      <p:to>
                                        <p:strVal val="visible"/>
                                      </p:to>
                                    </p:set>
                                    <p:animEffect transition="in" filter="fade">
                                      <p:cBhvr>
                                        <p:cTn id="7" dur="500"/>
                                        <p:tgtEl>
                                          <p:spTgt spid="110080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00806"/>
                                        </p:tgtEl>
                                        <p:attrNameLst>
                                          <p:attrName>style.visibility</p:attrName>
                                        </p:attrNameLst>
                                      </p:cBhvr>
                                      <p:to>
                                        <p:strVal val="visible"/>
                                      </p:to>
                                    </p:set>
                                    <p:animEffect transition="in" filter="fade">
                                      <p:cBhvr>
                                        <p:cTn id="11" dur="500"/>
                                        <p:tgtEl>
                                          <p:spTgt spid="1100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080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78275" name="Text Box 3"/>
          <p:cNvSpPr txBox="1">
            <a:spLocks noChangeArrowheads="1"/>
          </p:cNvSpPr>
          <p:nvPr/>
        </p:nvSpPr>
        <p:spPr bwMode="auto">
          <a:xfrm>
            <a:off x="-28575" y="642938"/>
            <a:ext cx="9144000" cy="641350"/>
          </a:xfrm>
          <a:prstGeom prst="rect">
            <a:avLst/>
          </a:prstGeom>
          <a:noFill/>
          <a:ln w="9525" algn="ctr">
            <a:noFill/>
            <a:miter lim="800000"/>
            <a:headEnd/>
            <a:tailEnd/>
          </a:ln>
          <a:effectLst/>
        </p:spPr>
        <p:txBody>
          <a:bodyPr>
            <a:spAutoFit/>
          </a:bodyPr>
          <a:lstStyle/>
          <a:p>
            <a:pPr>
              <a:defRPr/>
            </a:pPr>
            <a:r>
              <a:rPr lang="en-GB" sz="3600" dirty="0">
                <a:solidFill>
                  <a:srgbClr val="FFFF00"/>
                </a:solidFill>
                <a:effectLst>
                  <a:outerShdw blurRad="38100" dist="38100" dir="2700000" algn="tl">
                    <a:srgbClr val="000000"/>
                  </a:outerShdw>
                </a:effectLst>
                <a:latin typeface="Calibri" pitchFamily="34" charset="0"/>
              </a:rPr>
              <a:t>Come back </a:t>
            </a:r>
            <a:r>
              <a:rPr lang="en-GB" sz="3600" dirty="0" smtClean="0">
                <a:solidFill>
                  <a:srgbClr val="FFFF00"/>
                </a:solidFill>
                <a:effectLst>
                  <a:outerShdw blurRad="38100" dist="38100" dir="2700000" algn="tl">
                    <a:srgbClr val="000000"/>
                  </a:outerShdw>
                </a:effectLst>
                <a:latin typeface="Calibri" pitchFamily="34" charset="0"/>
              </a:rPr>
              <a:t>on </a:t>
            </a:r>
            <a:r>
              <a:rPr lang="en-GB" sz="3600" dirty="0">
                <a:solidFill>
                  <a:srgbClr val="FFFF00"/>
                </a:solidFill>
                <a:effectLst>
                  <a:outerShdw blurRad="38100" dist="38100" dir="2700000" algn="tl">
                    <a:srgbClr val="000000"/>
                  </a:outerShdw>
                </a:effectLst>
                <a:latin typeface="Calibri" pitchFamily="34" charset="0"/>
              </a:rPr>
              <a:t>Earth…</a:t>
            </a:r>
          </a:p>
        </p:txBody>
      </p:sp>
      <p:pic>
        <p:nvPicPr>
          <p:cNvPr id="1078279" name="Picture 7"/>
          <p:cNvPicPr>
            <a:picLocks noChangeAspect="1" noChangeArrowheads="1"/>
          </p:cNvPicPr>
          <p:nvPr/>
        </p:nvPicPr>
        <p:blipFill>
          <a:blip r:embed="rId3" cstate="print"/>
          <a:srcRect r="1195"/>
          <a:stretch>
            <a:fillRect/>
          </a:stretch>
        </p:blipFill>
        <p:spPr bwMode="auto">
          <a:xfrm>
            <a:off x="739775" y="1276350"/>
            <a:ext cx="7877175" cy="5308600"/>
          </a:xfrm>
          <a:prstGeom prst="rect">
            <a:avLst/>
          </a:prstGeom>
          <a:noFill/>
          <a:ln w="9525" algn="ctr">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78275">
                                            <p:txEl>
                                              <p:pRg st="0" end="0"/>
                                            </p:txEl>
                                          </p:spTgt>
                                        </p:tgtEl>
                                        <p:attrNameLst>
                                          <p:attrName>style.visibility</p:attrName>
                                        </p:attrNameLst>
                                      </p:cBhvr>
                                      <p:to>
                                        <p:strVal val="visible"/>
                                      </p:to>
                                    </p:set>
                                    <p:animEffect transition="in" filter="fade">
                                      <p:cBhvr>
                                        <p:cTn id="7" dur="500"/>
                                        <p:tgtEl>
                                          <p:spTgt spid="1078275">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78279"/>
                                        </p:tgtEl>
                                        <p:attrNameLst>
                                          <p:attrName>style.visibility</p:attrName>
                                        </p:attrNameLst>
                                      </p:cBhvr>
                                      <p:to>
                                        <p:strVal val="visible"/>
                                      </p:to>
                                    </p:set>
                                    <p:animEffect transition="in" filter="fade">
                                      <p:cBhvr>
                                        <p:cTn id="11" dur="2000"/>
                                        <p:tgtEl>
                                          <p:spTgt spid="1078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275"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04899" name="Text Box 3"/>
          <p:cNvSpPr txBox="1">
            <a:spLocks noChangeArrowheads="1"/>
          </p:cNvSpPr>
          <p:nvPr/>
        </p:nvSpPr>
        <p:spPr bwMode="auto">
          <a:xfrm>
            <a:off x="371475" y="1034082"/>
            <a:ext cx="8401050" cy="1661993"/>
          </a:xfrm>
          <a:prstGeom prst="rect">
            <a:avLst/>
          </a:prstGeom>
          <a:noFill/>
          <a:ln w="9525" algn="ctr">
            <a:noFill/>
            <a:miter lim="800000"/>
            <a:headEnd/>
            <a:tailEnd/>
          </a:ln>
          <a:effectLst/>
        </p:spPr>
        <p:txBody>
          <a:bodyPr wrap="square">
            <a:spAutoFit/>
          </a:bodyPr>
          <a:lstStyle/>
          <a:p>
            <a:pPr>
              <a:defRPr/>
            </a:pPr>
            <a:r>
              <a:rPr lang="en-GB" sz="3400" dirty="0">
                <a:solidFill>
                  <a:schemeClr val="bg1"/>
                </a:solidFill>
                <a:effectLst>
                  <a:outerShdw blurRad="38100" dist="38100" dir="2700000" algn="tl">
                    <a:srgbClr val="000000"/>
                  </a:outerShdw>
                </a:effectLst>
                <a:latin typeface="Calibri" pitchFamily="34" charset="0"/>
              </a:rPr>
              <a:t>Did you ask yourself why all these geochemical end-members have been identified in oceanic areas (i.e., far away from continental plates)?</a:t>
            </a:r>
          </a:p>
        </p:txBody>
      </p:sp>
      <p:sp>
        <p:nvSpPr>
          <p:cNvPr id="1104901" name="Text Box 5"/>
          <p:cNvSpPr txBox="1">
            <a:spLocks noChangeArrowheads="1"/>
          </p:cNvSpPr>
          <p:nvPr/>
        </p:nvSpPr>
        <p:spPr bwMode="auto">
          <a:xfrm>
            <a:off x="371475" y="3339946"/>
            <a:ext cx="8401050" cy="2862322"/>
          </a:xfrm>
          <a:prstGeom prst="rect">
            <a:avLst/>
          </a:prstGeom>
          <a:noFill/>
          <a:ln w="9525" algn="ctr">
            <a:noFill/>
            <a:miter lim="800000"/>
            <a:headEnd/>
            <a:tailEnd/>
          </a:ln>
          <a:effectLst/>
        </p:spPr>
        <p:txBody>
          <a:bodyPr wrap="square">
            <a:spAutoFit/>
          </a:bodyPr>
          <a:lstStyle/>
          <a:p>
            <a:pPr>
              <a:spcAft>
                <a:spcPts val="1200"/>
              </a:spcAft>
              <a:defRPr/>
            </a:pPr>
            <a:r>
              <a:rPr lang="en-GB" sz="3400" dirty="0">
                <a:solidFill>
                  <a:schemeClr val="bg1"/>
                </a:solidFill>
                <a:effectLst>
                  <a:outerShdw blurRad="38100" dist="38100" dir="2700000" algn="tl">
                    <a:srgbClr val="000000"/>
                  </a:outerShdw>
                </a:effectLst>
                <a:latin typeface="Calibri" pitchFamily="34" charset="0"/>
              </a:rPr>
              <a:t>In order to avoid the potential risk of crustal contamination of mantle melts.</a:t>
            </a:r>
          </a:p>
          <a:p>
            <a:pPr>
              <a:defRPr/>
            </a:pPr>
            <a:r>
              <a:rPr lang="en-GB" sz="3400" dirty="0">
                <a:solidFill>
                  <a:schemeClr val="bg1"/>
                </a:solidFill>
                <a:effectLst>
                  <a:outerShdw blurRad="38100" dist="38100" dir="2700000" algn="tl">
                    <a:srgbClr val="000000"/>
                  </a:outerShdw>
                </a:effectLst>
                <a:latin typeface="Calibri" pitchFamily="34" charset="0"/>
              </a:rPr>
              <a:t>In this way the isotopic message of the basalts more likely reflects the composition of their sources.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04899">
                                            <p:txEl>
                                              <p:pRg st="0" end="0"/>
                                            </p:txEl>
                                          </p:spTgt>
                                        </p:tgtEl>
                                        <p:attrNameLst>
                                          <p:attrName>style.visibility</p:attrName>
                                        </p:attrNameLst>
                                      </p:cBhvr>
                                      <p:to>
                                        <p:strVal val="visible"/>
                                      </p:to>
                                    </p:set>
                                    <p:animEffect transition="in" filter="fade">
                                      <p:cBhvr>
                                        <p:cTn id="7" dur="500"/>
                                        <p:tgtEl>
                                          <p:spTgt spid="11048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04901">
                                            <p:txEl>
                                              <p:pRg st="0" end="0"/>
                                            </p:txEl>
                                          </p:spTgt>
                                        </p:tgtEl>
                                        <p:attrNameLst>
                                          <p:attrName>style.visibility</p:attrName>
                                        </p:attrNameLst>
                                      </p:cBhvr>
                                      <p:to>
                                        <p:strVal val="visible"/>
                                      </p:to>
                                    </p:set>
                                    <p:animEffect transition="in" filter="fade">
                                      <p:cBhvr>
                                        <p:cTn id="12" dur="500"/>
                                        <p:tgtEl>
                                          <p:spTgt spid="110490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04901">
                                            <p:txEl>
                                              <p:pRg st="1" end="1"/>
                                            </p:txEl>
                                          </p:spTgt>
                                        </p:tgtEl>
                                        <p:attrNameLst>
                                          <p:attrName>style.visibility</p:attrName>
                                        </p:attrNameLst>
                                      </p:cBhvr>
                                      <p:to>
                                        <p:strVal val="visible"/>
                                      </p:to>
                                    </p:set>
                                    <p:animEffect transition="in" filter="fade">
                                      <p:cBhvr>
                                        <p:cTn id="17" dur="500"/>
                                        <p:tgtEl>
                                          <p:spTgt spid="110490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899" grpId="0" build="p"/>
      <p:bldP spid="11049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46084" name="Text Box 4"/>
          <p:cNvSpPr txBox="1">
            <a:spLocks noChangeArrowheads="1"/>
          </p:cNvSpPr>
          <p:nvPr/>
        </p:nvSpPr>
        <p:spPr bwMode="auto">
          <a:xfrm>
            <a:off x="371475" y="803275"/>
            <a:ext cx="8401050" cy="3062377"/>
          </a:xfrm>
          <a:prstGeom prst="rect">
            <a:avLst/>
          </a:prstGeom>
          <a:noFill/>
          <a:ln w="9525">
            <a:noFill/>
            <a:miter lim="800000"/>
            <a:headEnd/>
            <a:tailEnd/>
          </a:ln>
          <a:effectLst/>
        </p:spPr>
        <p:txBody>
          <a:bodyPr wrap="square">
            <a:spAutoFit/>
          </a:bodyPr>
          <a:lstStyle/>
          <a:p>
            <a:pPr>
              <a:defRPr/>
            </a:pPr>
            <a:r>
              <a:rPr lang="en-GB" sz="3300" dirty="0" smtClean="0">
                <a:solidFill>
                  <a:schemeClr val="bg1"/>
                </a:solidFill>
                <a:effectLst>
                  <a:outerShdw blurRad="38100" dist="38100" dir="2700000" algn="tl">
                    <a:srgbClr val="000000"/>
                  </a:outerShdw>
                </a:effectLst>
                <a:latin typeface="Calibri" pitchFamily="34" charset="0"/>
                <a:ea typeface="ＭＳ Ｐゴシック" pitchFamily="1" charset="-128"/>
              </a:rPr>
              <a:t>Pay attention in distinguishing</a:t>
            </a:r>
          </a:p>
          <a:p>
            <a:pPr>
              <a:defRPr/>
            </a:pPr>
            <a:r>
              <a:rPr lang="en-GB" sz="3300" dirty="0" smtClean="0">
                <a:solidFill>
                  <a:schemeClr val="bg1"/>
                </a:solidFill>
                <a:effectLst>
                  <a:outerShdw blurRad="38100" dist="38100" dir="2700000" algn="tl">
                    <a:srgbClr val="000000"/>
                  </a:outerShdw>
                </a:effectLst>
                <a:latin typeface="Calibri" pitchFamily="34" charset="0"/>
                <a:ea typeface="ＭＳ Ｐゴシック" pitchFamily="1" charset="-128"/>
              </a:rPr>
              <a:t>“</a:t>
            </a:r>
            <a:r>
              <a:rPr lang="en-GB" sz="3300" u="sng" dirty="0" smtClean="0">
                <a:solidFill>
                  <a:srgbClr val="FFFF00"/>
                </a:solidFill>
                <a:effectLst>
                  <a:outerShdw blurRad="38100" dist="38100" dir="2700000" algn="tl">
                    <a:srgbClr val="000000"/>
                  </a:outerShdw>
                </a:effectLst>
                <a:latin typeface="Calibri" pitchFamily="34" charset="0"/>
                <a:ea typeface="ＭＳ Ｐゴシック" pitchFamily="1" charset="-128"/>
              </a:rPr>
              <a:t>Fertile</a:t>
            </a:r>
            <a:r>
              <a:rPr lang="en-GB" sz="3300" dirty="0" smtClean="0">
                <a:solidFill>
                  <a:schemeClr val="bg1"/>
                </a:solidFill>
                <a:effectLst>
                  <a:outerShdw blurRad="38100" dist="38100" dir="2700000" algn="tl">
                    <a:srgbClr val="000000"/>
                  </a:outerShdw>
                </a:effectLst>
                <a:latin typeface="Calibri" pitchFamily="34" charset="0"/>
                <a:ea typeface="ＭＳ Ｐゴシック" pitchFamily="1" charset="-128"/>
              </a:rPr>
              <a:t>” from “</a:t>
            </a:r>
            <a:r>
              <a:rPr lang="en-GB" sz="3300" u="sng" dirty="0" smtClean="0">
                <a:solidFill>
                  <a:srgbClr val="FFFF00"/>
                </a:solidFill>
                <a:effectLst>
                  <a:outerShdw blurRad="38100" dist="38100" dir="2700000" algn="tl">
                    <a:srgbClr val="000000"/>
                  </a:outerShdw>
                </a:effectLst>
                <a:latin typeface="Calibri" pitchFamily="34" charset="0"/>
                <a:ea typeface="ＭＳ Ｐゴシック" pitchFamily="1" charset="-128"/>
              </a:rPr>
              <a:t>Enriched</a:t>
            </a:r>
            <a:r>
              <a:rPr lang="en-GB" sz="3300" dirty="0" smtClean="0">
                <a:solidFill>
                  <a:schemeClr val="bg1"/>
                </a:solidFill>
                <a:effectLst>
                  <a:outerShdw blurRad="38100" dist="38100" dir="2700000" algn="tl">
                    <a:srgbClr val="000000"/>
                  </a:outerShdw>
                </a:effectLst>
                <a:latin typeface="Calibri" pitchFamily="34" charset="0"/>
                <a:ea typeface="ＭＳ Ｐゴシック" pitchFamily="1" charset="-128"/>
              </a:rPr>
              <a:t>”</a:t>
            </a:r>
          </a:p>
          <a:p>
            <a:pPr algn="l">
              <a:defRPr/>
            </a:pPr>
            <a:endParaRPr lang="en-GB" sz="1100" dirty="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lgn="l">
              <a:defRPr/>
            </a:pPr>
            <a:r>
              <a:rPr lang="en-GB" sz="2900" u="sng" dirty="0" smtClean="0">
                <a:solidFill>
                  <a:schemeClr val="bg1"/>
                </a:solidFill>
                <a:effectLst>
                  <a:outerShdw blurRad="38100" dist="38100" dir="2700000" algn="tl">
                    <a:srgbClr val="000000"/>
                  </a:outerShdw>
                </a:effectLst>
                <a:latin typeface="Calibri" pitchFamily="34" charset="0"/>
                <a:ea typeface="ＭＳ Ｐゴシック" pitchFamily="1" charset="-128"/>
              </a:rPr>
              <a:t>MORB sources are not enriched</a:t>
            </a:r>
            <a:r>
              <a:rPr lang="en-GB" sz="2900" dirty="0" smtClean="0">
                <a:solidFill>
                  <a:schemeClr val="bg1"/>
                </a:solidFill>
                <a:effectLst>
                  <a:outerShdw blurRad="38100" dist="38100" dir="2700000" algn="tl">
                    <a:srgbClr val="000000"/>
                  </a:outerShdw>
                </a:effectLst>
                <a:latin typeface="Calibri" pitchFamily="34" charset="0"/>
                <a:ea typeface="ＭＳ Ｐゴシック" pitchFamily="1" charset="-128"/>
              </a:rPr>
              <a:t> (low incompatible trace element content) </a:t>
            </a:r>
            <a:r>
              <a:rPr lang="en-GB" sz="2900" u="sng" dirty="0" smtClean="0">
                <a:solidFill>
                  <a:schemeClr val="bg1"/>
                </a:solidFill>
                <a:effectLst>
                  <a:outerShdw blurRad="38100" dist="38100" dir="2700000" algn="tl">
                    <a:srgbClr val="000000"/>
                  </a:outerShdw>
                </a:effectLst>
                <a:latin typeface="Calibri" pitchFamily="34" charset="0"/>
                <a:ea typeface="ＭＳ Ｐゴシック" pitchFamily="1" charset="-128"/>
              </a:rPr>
              <a:t>but are not necessarily sterile or refractory</a:t>
            </a:r>
            <a:r>
              <a:rPr lang="en-GB" sz="2900" dirty="0" smtClean="0">
                <a:solidFill>
                  <a:schemeClr val="bg1"/>
                </a:solidFill>
                <a:effectLst>
                  <a:outerShdw blurRad="38100" dist="38100" dir="2700000" algn="tl">
                    <a:srgbClr val="000000"/>
                  </a:outerShdw>
                </a:effectLst>
                <a:latin typeface="Calibri" pitchFamily="34" charset="0"/>
                <a:ea typeface="ＭＳ Ｐゴシック" pitchFamily="1" charset="-128"/>
              </a:rPr>
              <a:t> (they are essentially four-phase lherzolite, producing lithophile-element-rich melts).</a:t>
            </a:r>
            <a:endParaRPr lang="en-GB" sz="2900" dirty="0">
              <a:solidFill>
                <a:schemeClr val="bg1"/>
              </a:solidFill>
              <a:effectLst>
                <a:outerShdw blurRad="38100" dist="38100" dir="2700000" algn="tl">
                  <a:srgbClr val="000000"/>
                </a:outerShdw>
              </a:effectLst>
              <a:latin typeface="Calibri" pitchFamily="34" charset="0"/>
              <a:ea typeface="ＭＳ Ｐゴシック" pitchFamily="1" charset="-128"/>
            </a:endParaRPr>
          </a:p>
        </p:txBody>
      </p:sp>
      <p:sp>
        <p:nvSpPr>
          <p:cNvPr id="47108" name="Text Box 4"/>
          <p:cNvSpPr txBox="1">
            <a:spLocks noChangeArrowheads="1"/>
          </p:cNvSpPr>
          <p:nvPr/>
        </p:nvSpPr>
        <p:spPr bwMode="auto">
          <a:xfrm>
            <a:off x="0" y="4189413"/>
            <a:ext cx="9144000" cy="2347912"/>
          </a:xfrm>
          <a:prstGeom prst="rect">
            <a:avLst/>
          </a:prstGeom>
          <a:noFill/>
          <a:ln w="9525">
            <a:noFill/>
            <a:miter lim="800000"/>
            <a:headEnd/>
            <a:tailEnd/>
          </a:ln>
          <a:effectLst/>
        </p:spPr>
        <p:txBody>
          <a:bodyPr>
            <a:spAutoFit/>
          </a:bodyPr>
          <a:lstStyle/>
          <a:p>
            <a:pPr>
              <a:defRPr/>
            </a:pPr>
            <a:r>
              <a:rPr lang="en-GB" sz="3400" smtClean="0">
                <a:solidFill>
                  <a:srgbClr val="FFFF00"/>
                </a:solidFill>
                <a:effectLst>
                  <a:outerShdw blurRad="38100" dist="38100" dir="2700000" algn="tl">
                    <a:srgbClr val="000000"/>
                  </a:outerShdw>
                </a:effectLst>
                <a:latin typeface="Calibri" pitchFamily="34" charset="0"/>
                <a:ea typeface="ＭＳ Ｐゴシック" pitchFamily="1" charset="-128"/>
              </a:rPr>
              <a:t>Fertile vs. Sterile</a:t>
            </a:r>
            <a:endParaRPr lang="en-GB" sz="34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r>
              <a:rPr lang="en-GB" sz="2800" smtClean="0">
                <a:solidFill>
                  <a:schemeClr val="bg1"/>
                </a:solidFill>
                <a:effectLst>
                  <a:outerShdw blurRad="38100" dist="38100" dir="2700000" algn="tl">
                    <a:srgbClr val="000000"/>
                  </a:outerShdw>
                </a:effectLst>
                <a:latin typeface="Calibri" pitchFamily="34" charset="0"/>
                <a:ea typeface="ＭＳ Ｐゴシック" pitchFamily="1" charset="-128"/>
              </a:rPr>
              <a:t>(capacity or lack to generate basaltic melts)</a:t>
            </a:r>
            <a:endParaRPr lang="en-GB" sz="6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endParaRPr lang="en-GB" sz="8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endParaRPr lang="en-GB" sz="8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endParaRPr lang="en-GB" sz="8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r>
              <a:rPr lang="en-GB" sz="3400" smtClean="0">
                <a:solidFill>
                  <a:srgbClr val="FFFF00"/>
                </a:solidFill>
                <a:effectLst>
                  <a:outerShdw blurRad="38100" dist="38100" dir="2700000" algn="tl">
                    <a:srgbClr val="000000"/>
                  </a:outerShdw>
                </a:effectLst>
                <a:latin typeface="Calibri" pitchFamily="34" charset="0"/>
                <a:ea typeface="ＭＳ Ｐゴシック" pitchFamily="1" charset="-128"/>
              </a:rPr>
              <a:t>Enriched vs. Depleted</a:t>
            </a:r>
            <a:endParaRPr lang="en-GB" sz="340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defRPr/>
            </a:pPr>
            <a:r>
              <a:rPr lang="en-GB" sz="2800" smtClean="0">
                <a:solidFill>
                  <a:schemeClr val="bg1"/>
                </a:solidFill>
                <a:effectLst>
                  <a:outerShdw blurRad="38100" dist="38100" dir="2700000" algn="tl">
                    <a:srgbClr val="000000"/>
                  </a:outerShdw>
                </a:effectLst>
                <a:latin typeface="Calibri" pitchFamily="34" charset="0"/>
                <a:ea typeface="ＭＳ Ｐゴシック" pitchFamily="1" charset="-128"/>
              </a:rPr>
              <a:t>(incompatible trace element content).</a:t>
            </a:r>
            <a:endParaRPr lang="en-GB" sz="2800">
              <a:solidFill>
                <a:schemeClr val="bg1"/>
              </a:solidFill>
              <a:effectLst>
                <a:outerShdw blurRad="38100" dist="38100" dir="2700000" algn="tl">
                  <a:srgbClr val="000000"/>
                </a:outerShdw>
              </a:effectLst>
              <a:latin typeface="Calibri" pitchFamily="34" charset="0"/>
              <a:ea typeface="ＭＳ Ｐゴシック" pitchFamily="1"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084">
                                            <p:txEl>
                                              <p:pRg st="0" end="0"/>
                                            </p:txEl>
                                          </p:spTgt>
                                        </p:tgtEl>
                                        <p:attrNameLst>
                                          <p:attrName>style.visibility</p:attrName>
                                        </p:attrNameLst>
                                      </p:cBhvr>
                                      <p:to>
                                        <p:strVal val="visible"/>
                                      </p:to>
                                    </p:set>
                                    <p:animEffect transition="in" filter="fade">
                                      <p:cBhvr>
                                        <p:cTn id="7" dur="500"/>
                                        <p:tgtEl>
                                          <p:spTgt spid="46084">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084">
                                            <p:txEl>
                                              <p:pRg st="1" end="1"/>
                                            </p:txEl>
                                          </p:spTgt>
                                        </p:tgtEl>
                                        <p:attrNameLst>
                                          <p:attrName>style.visibility</p:attrName>
                                        </p:attrNameLst>
                                      </p:cBhvr>
                                      <p:to>
                                        <p:strVal val="visible"/>
                                      </p:to>
                                    </p:set>
                                    <p:animEffect transition="in" filter="fade">
                                      <p:cBhvr>
                                        <p:cTn id="11" dur="500"/>
                                        <p:tgtEl>
                                          <p:spTgt spid="46084">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46084">
                                            <p:txEl>
                                              <p:pRg st="3" end="3"/>
                                            </p:txEl>
                                          </p:spTgt>
                                        </p:tgtEl>
                                        <p:attrNameLst>
                                          <p:attrName>style.visibility</p:attrName>
                                        </p:attrNameLst>
                                      </p:cBhvr>
                                      <p:to>
                                        <p:strVal val="visible"/>
                                      </p:to>
                                    </p:set>
                                    <p:animEffect transition="in" filter="fade">
                                      <p:cBhvr>
                                        <p:cTn id="16" dur="500"/>
                                        <p:tgtEl>
                                          <p:spTgt spid="4608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7108">
                                            <p:txEl>
                                              <p:pRg st="0" end="0"/>
                                            </p:txEl>
                                          </p:spTgt>
                                        </p:tgtEl>
                                        <p:attrNameLst>
                                          <p:attrName>style.visibility</p:attrName>
                                        </p:attrNameLst>
                                      </p:cBhvr>
                                      <p:to>
                                        <p:strVal val="visible"/>
                                      </p:to>
                                    </p:set>
                                    <p:animEffect transition="in" filter="fade">
                                      <p:cBhvr>
                                        <p:cTn id="21" dur="500"/>
                                        <p:tgtEl>
                                          <p:spTgt spid="47108">
                                            <p:txEl>
                                              <p:pRg st="0" end="0"/>
                                            </p:txEl>
                                          </p:spTgt>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7108">
                                            <p:txEl>
                                              <p:pRg st="1" end="1"/>
                                            </p:txEl>
                                          </p:spTgt>
                                        </p:tgtEl>
                                        <p:attrNameLst>
                                          <p:attrName>style.visibility</p:attrName>
                                        </p:attrNameLst>
                                      </p:cBhvr>
                                      <p:to>
                                        <p:strVal val="visible"/>
                                      </p:to>
                                    </p:set>
                                    <p:animEffect transition="in" filter="fade">
                                      <p:cBhvr>
                                        <p:cTn id="25" dur="500"/>
                                        <p:tgtEl>
                                          <p:spTgt spid="47108">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7108">
                                            <p:txEl>
                                              <p:pRg st="5" end="5"/>
                                            </p:txEl>
                                          </p:spTgt>
                                        </p:tgtEl>
                                        <p:attrNameLst>
                                          <p:attrName>style.visibility</p:attrName>
                                        </p:attrNameLst>
                                      </p:cBhvr>
                                      <p:to>
                                        <p:strVal val="visible"/>
                                      </p:to>
                                    </p:set>
                                    <p:animEffect transition="in" filter="fade">
                                      <p:cBhvr>
                                        <p:cTn id="30" dur="500"/>
                                        <p:tgtEl>
                                          <p:spTgt spid="47108">
                                            <p:txEl>
                                              <p:pRg st="5" end="5"/>
                                            </p:txEl>
                                          </p:spTgt>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7108">
                                            <p:txEl>
                                              <p:pRg st="6" end="6"/>
                                            </p:txEl>
                                          </p:spTgt>
                                        </p:tgtEl>
                                        <p:attrNameLst>
                                          <p:attrName>style.visibility</p:attrName>
                                        </p:attrNameLst>
                                      </p:cBhvr>
                                      <p:to>
                                        <p:strVal val="visible"/>
                                      </p:to>
                                    </p:set>
                                    <p:animEffect transition="in" filter="fade">
                                      <p:cBhvr>
                                        <p:cTn id="34" dur="500"/>
                                        <p:tgtEl>
                                          <p:spTgt spid="4710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build="p"/>
      <p:bldP spid="47108"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06948" name="Text Box 4"/>
          <p:cNvSpPr txBox="1">
            <a:spLocks noChangeArrowheads="1"/>
          </p:cNvSpPr>
          <p:nvPr/>
        </p:nvSpPr>
        <p:spPr bwMode="auto">
          <a:xfrm>
            <a:off x="371475" y="3351636"/>
            <a:ext cx="8401050" cy="2708434"/>
          </a:xfrm>
          <a:prstGeom prst="rect">
            <a:avLst/>
          </a:prstGeom>
          <a:noFill/>
          <a:ln w="9525" algn="ctr">
            <a:noFill/>
            <a:miter lim="800000"/>
            <a:headEnd/>
            <a:tailEnd/>
          </a:ln>
          <a:effectLst/>
        </p:spPr>
        <p:txBody>
          <a:bodyPr wrap="square">
            <a:spAutoFit/>
          </a:bodyPr>
          <a:lstStyle/>
          <a:p>
            <a:pPr>
              <a:defRPr/>
            </a:pPr>
            <a:r>
              <a:rPr lang="en-GB" sz="3400" dirty="0">
                <a:solidFill>
                  <a:schemeClr val="bg1"/>
                </a:solidFill>
                <a:effectLst>
                  <a:outerShdw blurRad="38100" dist="38100" dir="2700000" algn="tl">
                    <a:srgbClr val="000000"/>
                  </a:outerShdw>
                </a:effectLst>
                <a:latin typeface="Calibri" pitchFamily="34" charset="0"/>
              </a:rPr>
              <a:t>Basalts emplaced on continental crust (average thickness 30-40 km up to 80-100 km) can acquire some crustal isotopic composition </a:t>
            </a:r>
            <a:r>
              <a:rPr lang="en-GB" sz="3400" i="1" dirty="0">
                <a:solidFill>
                  <a:schemeClr val="bg1"/>
                </a:solidFill>
                <a:effectLst>
                  <a:outerShdw blurRad="38100" dist="38100" dir="2700000" algn="tl">
                    <a:srgbClr val="000000"/>
                  </a:outerShdw>
                </a:effectLst>
                <a:latin typeface="Calibri" pitchFamily="34" charset="0"/>
              </a:rPr>
              <a:t>en route</a:t>
            </a:r>
            <a:r>
              <a:rPr lang="en-GB" sz="3400" dirty="0">
                <a:solidFill>
                  <a:schemeClr val="bg1"/>
                </a:solidFill>
                <a:effectLst>
                  <a:outerShdw blurRad="38100" dist="38100" dir="2700000" algn="tl">
                    <a:srgbClr val="000000"/>
                  </a:outerShdw>
                </a:effectLst>
                <a:latin typeface="Calibri" pitchFamily="34" charset="0"/>
              </a:rPr>
              <a:t> to the surface, therefore masking the original isotopic composition of the mantle.</a:t>
            </a:r>
          </a:p>
        </p:txBody>
      </p:sp>
      <p:sp>
        <p:nvSpPr>
          <p:cNvPr id="5" name="Text Box 3"/>
          <p:cNvSpPr txBox="1">
            <a:spLocks noChangeArrowheads="1"/>
          </p:cNvSpPr>
          <p:nvPr/>
        </p:nvSpPr>
        <p:spPr bwMode="auto">
          <a:xfrm>
            <a:off x="371475" y="1034082"/>
            <a:ext cx="8401050" cy="1661993"/>
          </a:xfrm>
          <a:prstGeom prst="rect">
            <a:avLst/>
          </a:prstGeom>
          <a:noFill/>
          <a:ln w="9525" algn="ctr">
            <a:noFill/>
            <a:miter lim="800000"/>
            <a:headEnd/>
            <a:tailEnd/>
          </a:ln>
          <a:effectLst/>
        </p:spPr>
        <p:txBody>
          <a:bodyPr wrap="square">
            <a:spAutoFit/>
          </a:bodyPr>
          <a:lstStyle/>
          <a:p>
            <a:pPr>
              <a:defRPr/>
            </a:pPr>
            <a:r>
              <a:rPr lang="en-GB" sz="3400" dirty="0">
                <a:solidFill>
                  <a:schemeClr val="bg1"/>
                </a:solidFill>
                <a:effectLst>
                  <a:outerShdw blurRad="38100" dist="38100" dir="2700000" algn="tl">
                    <a:srgbClr val="000000"/>
                  </a:outerShdw>
                </a:effectLst>
                <a:latin typeface="Calibri" pitchFamily="34" charset="0"/>
              </a:rPr>
              <a:t>Did you ask yourself why all these geochemical end-members have been identified in oceanic areas (i.e., far away from continental plates)?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06948">
                                            <p:txEl>
                                              <p:pRg st="0" end="0"/>
                                            </p:txEl>
                                          </p:spTgt>
                                        </p:tgtEl>
                                        <p:attrNameLst>
                                          <p:attrName>style.visibility</p:attrName>
                                        </p:attrNameLst>
                                      </p:cBhvr>
                                      <p:to>
                                        <p:strVal val="visible"/>
                                      </p:to>
                                    </p:set>
                                    <p:animEffect transition="in" filter="fade">
                                      <p:cBhvr>
                                        <p:cTn id="7" dur="500"/>
                                        <p:tgtEl>
                                          <p:spTgt spid="11069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6948"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85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02851" name="Text Box 3"/>
          <p:cNvSpPr txBox="1">
            <a:spLocks noChangeArrowheads="1"/>
          </p:cNvSpPr>
          <p:nvPr/>
        </p:nvSpPr>
        <p:spPr bwMode="auto">
          <a:xfrm>
            <a:off x="371475" y="765175"/>
            <a:ext cx="8343900" cy="3785652"/>
          </a:xfrm>
          <a:prstGeom prst="rect">
            <a:avLst/>
          </a:prstGeom>
          <a:noFill/>
          <a:ln w="9525" algn="ctr">
            <a:noFill/>
            <a:miter lim="800000"/>
            <a:headEnd/>
            <a:tailEnd/>
          </a:ln>
          <a:effectLst/>
        </p:spPr>
        <p:txBody>
          <a:bodyPr wrap="square">
            <a:spAutoFit/>
          </a:bodyPr>
          <a:lstStyle/>
          <a:p>
            <a:pPr algn="l">
              <a:defRPr/>
            </a:pPr>
            <a:r>
              <a:rPr lang="en-GB" sz="3600" dirty="0">
                <a:solidFill>
                  <a:schemeClr val="bg1"/>
                </a:solidFill>
                <a:effectLst>
                  <a:outerShdw blurRad="38100" dist="38100" dir="2700000" algn="tl">
                    <a:srgbClr val="000000"/>
                  </a:outerShdw>
                </a:effectLst>
                <a:latin typeface="Calibri" pitchFamily="34" charset="0"/>
              </a:rPr>
              <a:t>Before to continue the chemical geodynamic approach of mantle petrology we need to consider </a:t>
            </a:r>
            <a:r>
              <a:rPr lang="en-GB" sz="3600" dirty="0" smtClean="0">
                <a:solidFill>
                  <a:schemeClr val="bg1"/>
                </a:solidFill>
                <a:effectLst>
                  <a:outerShdw blurRad="38100" dist="38100" dir="2700000" algn="tl">
                    <a:srgbClr val="000000"/>
                  </a:outerShdw>
                </a:effectLst>
                <a:latin typeface="Calibri" pitchFamily="34" charset="0"/>
              </a:rPr>
              <a:t>another isotopic </a:t>
            </a:r>
            <a:r>
              <a:rPr lang="en-GB" sz="3600" dirty="0">
                <a:solidFill>
                  <a:schemeClr val="bg1"/>
                </a:solidFill>
                <a:effectLst>
                  <a:outerShdw blurRad="38100" dist="38100" dir="2700000" algn="tl">
                    <a:srgbClr val="000000"/>
                  </a:outerShdw>
                </a:effectLst>
                <a:latin typeface="Calibri" pitchFamily="34" charset="0"/>
              </a:rPr>
              <a:t>system:</a:t>
            </a:r>
          </a:p>
          <a:p>
            <a:pPr>
              <a:defRPr/>
            </a:pPr>
            <a:endParaRPr lang="en-GB" sz="3600" dirty="0">
              <a:solidFill>
                <a:schemeClr val="bg1"/>
              </a:solidFill>
              <a:effectLst>
                <a:outerShdw blurRad="38100" dist="38100" dir="2700000" algn="tl">
                  <a:srgbClr val="000000"/>
                </a:outerShdw>
              </a:effectLst>
              <a:latin typeface="Calibri" pitchFamily="34" charset="0"/>
            </a:endParaRPr>
          </a:p>
          <a:p>
            <a:pPr>
              <a:defRPr/>
            </a:pPr>
            <a:r>
              <a:rPr lang="en-GB" sz="6000" dirty="0">
                <a:solidFill>
                  <a:schemeClr val="bg1"/>
                </a:solidFill>
                <a:effectLst>
                  <a:outerShdw blurRad="38100" dist="38100" dir="2700000" algn="tl">
                    <a:srgbClr val="000000"/>
                  </a:outerShdw>
                </a:effectLst>
                <a:latin typeface="Calibri" pitchFamily="34" charset="0"/>
              </a:rPr>
              <a:t>The U-</a:t>
            </a:r>
            <a:r>
              <a:rPr lang="en-GB" sz="6000" dirty="0" err="1">
                <a:solidFill>
                  <a:schemeClr val="bg1"/>
                </a:solidFill>
                <a:effectLst>
                  <a:outerShdw blurRad="38100" dist="38100" dir="2700000" algn="tl">
                    <a:srgbClr val="000000"/>
                  </a:outerShdw>
                </a:effectLst>
                <a:latin typeface="Calibri" pitchFamily="34" charset="0"/>
              </a:rPr>
              <a:t>Th</a:t>
            </a:r>
            <a:r>
              <a:rPr lang="en-GB" sz="6000" dirty="0">
                <a:solidFill>
                  <a:schemeClr val="bg1"/>
                </a:solidFill>
                <a:effectLst>
                  <a:outerShdw blurRad="38100" dist="38100" dir="2700000" algn="tl">
                    <a:srgbClr val="000000"/>
                  </a:outerShdw>
                </a:effectLst>
                <a:latin typeface="Calibri" pitchFamily="34" charset="0"/>
              </a:rPr>
              <a:t>-</a:t>
            </a:r>
            <a:r>
              <a:rPr lang="en-GB" sz="6000" dirty="0" err="1">
                <a:solidFill>
                  <a:schemeClr val="bg1"/>
                </a:solidFill>
                <a:effectLst>
                  <a:outerShdw blurRad="38100" dist="38100" dir="2700000" algn="tl">
                    <a:srgbClr val="000000"/>
                  </a:outerShdw>
                </a:effectLst>
                <a:latin typeface="Calibri" pitchFamily="34" charset="0"/>
              </a:rPr>
              <a:t>Pb</a:t>
            </a:r>
            <a:r>
              <a:rPr lang="en-GB" sz="6000" dirty="0">
                <a:solidFill>
                  <a:schemeClr val="bg1"/>
                </a:solidFill>
                <a:effectLst>
                  <a:outerShdw blurRad="38100" dist="38100" dir="2700000" algn="tl">
                    <a:srgbClr val="000000"/>
                  </a:outerShdw>
                </a:effectLst>
                <a:latin typeface="Calibri" pitchFamily="34" charset="0"/>
              </a:rPr>
              <a:t> system.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02851">
                                            <p:txEl>
                                              <p:pRg st="0" end="0"/>
                                            </p:txEl>
                                          </p:spTgt>
                                        </p:tgtEl>
                                        <p:attrNameLst>
                                          <p:attrName>style.visibility</p:attrName>
                                        </p:attrNameLst>
                                      </p:cBhvr>
                                      <p:to>
                                        <p:strVal val="visible"/>
                                      </p:to>
                                    </p:set>
                                    <p:animEffect transition="in" filter="fade">
                                      <p:cBhvr>
                                        <p:cTn id="7" dur="500"/>
                                        <p:tgtEl>
                                          <p:spTgt spid="11028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02851">
                                            <p:txEl>
                                              <p:pRg st="2" end="2"/>
                                            </p:txEl>
                                          </p:spTgt>
                                        </p:tgtEl>
                                        <p:attrNameLst>
                                          <p:attrName>style.visibility</p:attrName>
                                        </p:attrNameLst>
                                      </p:cBhvr>
                                      <p:to>
                                        <p:strVal val="visible"/>
                                      </p:to>
                                    </p:set>
                                    <p:animEffect transition="in" filter="fade">
                                      <p:cBhvr>
                                        <p:cTn id="12" dur="500"/>
                                        <p:tgtEl>
                                          <p:spTgt spid="1102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851"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55748"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055749" name="Text Box 5"/>
          <p:cNvSpPr txBox="1">
            <a:spLocks noChangeArrowheads="1"/>
          </p:cNvSpPr>
          <p:nvPr/>
        </p:nvSpPr>
        <p:spPr bwMode="auto">
          <a:xfrm>
            <a:off x="371475" y="1344613"/>
            <a:ext cx="8401050" cy="492442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 U-Th-Pb system is somewhat of a special case since there are </a:t>
            </a:r>
            <a:r>
              <a:rPr lang="en-GB" sz="2800" dirty="0" smtClean="0">
                <a:solidFill>
                  <a:schemeClr val="bg1"/>
                </a:solidFill>
                <a:effectLst>
                  <a:outerShdw blurRad="38100" dist="38100" dir="2700000" algn="tl">
                    <a:srgbClr val="000000"/>
                  </a:outerShdw>
                </a:effectLst>
                <a:latin typeface="Calibri" pitchFamily="34" charset="0"/>
              </a:rPr>
              <a:t>three </a:t>
            </a:r>
            <a:r>
              <a:rPr lang="en-GB" sz="2800" dirty="0">
                <a:solidFill>
                  <a:schemeClr val="bg1"/>
                </a:solidFill>
                <a:effectLst>
                  <a:outerShdw blurRad="38100" dist="38100" dir="2700000" algn="tl">
                    <a:srgbClr val="000000"/>
                  </a:outerShdw>
                </a:effectLst>
                <a:latin typeface="Calibri" pitchFamily="34" charset="0"/>
              </a:rPr>
              <a:t>decay schemes producing isotopes of Pb.</a:t>
            </a:r>
          </a:p>
          <a:p>
            <a:pPr algn="l">
              <a:defRPr/>
            </a:pPr>
            <a:r>
              <a:rPr lang="en-GB" sz="2800" dirty="0">
                <a:solidFill>
                  <a:schemeClr val="bg1"/>
                </a:solidFill>
                <a:effectLst>
                  <a:outerShdw blurRad="38100" dist="38100" dir="2700000" algn="tl">
                    <a:srgbClr val="000000"/>
                  </a:outerShdw>
                </a:effectLst>
                <a:latin typeface="Calibri" pitchFamily="34" charset="0"/>
              </a:rPr>
              <a:t>In particular, two U parent isotopes decay to two Pb </a:t>
            </a:r>
            <a:r>
              <a:rPr lang="en-GB" sz="2800" dirty="0" smtClean="0">
                <a:solidFill>
                  <a:schemeClr val="bg1"/>
                </a:solidFill>
                <a:effectLst>
                  <a:outerShdw blurRad="38100" dist="38100" dir="2700000" algn="tl">
                    <a:srgbClr val="000000"/>
                  </a:outerShdw>
                </a:effectLst>
                <a:latin typeface="Calibri" pitchFamily="34" charset="0"/>
              </a:rPr>
              <a:t>daughter </a:t>
            </a:r>
            <a:r>
              <a:rPr lang="en-GB" sz="2800" dirty="0">
                <a:solidFill>
                  <a:schemeClr val="bg1"/>
                </a:solidFill>
                <a:effectLst>
                  <a:outerShdw blurRad="38100" dist="38100" dir="2700000" algn="tl">
                    <a:srgbClr val="000000"/>
                  </a:outerShdw>
                </a:effectLst>
                <a:latin typeface="Calibri" pitchFamily="34" charset="0"/>
              </a:rPr>
              <a:t>isotopes, and since the two parents and two daughters are chemically identical, we get two decay systems for the price and one and together they provide a particularly powerful tool.</a:t>
            </a:r>
            <a:endParaRPr lang="en-GB" sz="1000" dirty="0">
              <a:solidFill>
                <a:schemeClr val="bg1"/>
              </a:solidFill>
              <a:effectLst>
                <a:outerShdw blurRad="38100" dist="38100" dir="2700000" algn="tl">
                  <a:srgbClr val="000000"/>
                </a:outerShdw>
              </a:effectLst>
              <a:latin typeface="Calibri" pitchFamily="34" charset="0"/>
            </a:endParaRPr>
          </a:p>
          <a:p>
            <a:pPr algn="l">
              <a:defRPr/>
            </a:pPr>
            <a:endParaRPr lang="en-GB" sz="1000" dirty="0">
              <a:solidFill>
                <a:srgbClr val="FFFF00"/>
              </a:solidFill>
              <a:effectLst>
                <a:outerShdw blurRad="38100" dist="38100" dir="2700000" algn="tl">
                  <a:srgbClr val="000000"/>
                </a:outerShdw>
              </a:effectLst>
              <a:latin typeface="Calibri" pitchFamily="34" charset="0"/>
            </a:endParaRPr>
          </a:p>
          <a:p>
            <a:pPr>
              <a:defRPr/>
            </a:pPr>
            <a:r>
              <a:rPr lang="en-GB" sz="3600" baseline="30000" dirty="0">
                <a:solidFill>
                  <a:srgbClr val="FFFF00"/>
                </a:solidFill>
                <a:effectLst>
                  <a:outerShdw blurRad="38100" dist="38100" dir="2700000" algn="tl">
                    <a:srgbClr val="000000"/>
                  </a:outerShdw>
                </a:effectLst>
                <a:latin typeface="Calibri" pitchFamily="34" charset="0"/>
              </a:rPr>
              <a:t>238</a:t>
            </a:r>
            <a:r>
              <a:rPr lang="en-GB" sz="3600" dirty="0">
                <a:solidFill>
                  <a:srgbClr val="FFFF00"/>
                </a:solidFill>
                <a:effectLst>
                  <a:outerShdw blurRad="38100" dist="38100" dir="2700000" algn="tl">
                    <a:srgbClr val="000000"/>
                  </a:outerShdw>
                </a:effectLst>
                <a:latin typeface="Calibri" pitchFamily="34" charset="0"/>
              </a:rPr>
              <a:t>U</a:t>
            </a:r>
            <a:r>
              <a:rPr lang="en-GB" sz="3600" dirty="0">
                <a:solidFill>
                  <a:schemeClr val="bg1"/>
                </a:solidFill>
                <a:effectLst>
                  <a:outerShdw blurRad="38100" dist="38100" dir="2700000" algn="tl">
                    <a:srgbClr val="000000"/>
                  </a:outerShdw>
                </a:effectLst>
                <a:latin typeface="Calibri" pitchFamily="34" charset="0"/>
              </a:rPr>
              <a:t> decays to </a:t>
            </a:r>
            <a:r>
              <a:rPr lang="en-GB" sz="3600" baseline="30000" dirty="0">
                <a:solidFill>
                  <a:srgbClr val="FFFF00"/>
                </a:solidFill>
                <a:effectLst>
                  <a:outerShdw blurRad="38100" dist="38100" dir="2700000" algn="tl">
                    <a:srgbClr val="000000"/>
                  </a:outerShdw>
                </a:effectLst>
                <a:latin typeface="Calibri" pitchFamily="34" charset="0"/>
              </a:rPr>
              <a:t>206</a:t>
            </a:r>
            <a:r>
              <a:rPr lang="en-GB" sz="3600" dirty="0">
                <a:solidFill>
                  <a:srgbClr val="FFFF00"/>
                </a:solidFill>
                <a:effectLst>
                  <a:outerShdw blurRad="38100" dist="38100" dir="2700000" algn="tl">
                    <a:srgbClr val="000000"/>
                  </a:outerShdw>
                </a:effectLst>
                <a:latin typeface="Calibri" pitchFamily="34" charset="0"/>
              </a:rPr>
              <a:t>Pb</a:t>
            </a:r>
            <a:endParaRPr lang="en-GB" sz="3600" baseline="30000" dirty="0">
              <a:solidFill>
                <a:srgbClr val="FFFF00"/>
              </a:solidFill>
              <a:effectLst>
                <a:outerShdw blurRad="38100" dist="38100" dir="2700000" algn="tl">
                  <a:srgbClr val="000000"/>
                </a:outerShdw>
              </a:effectLst>
              <a:latin typeface="Calibri" pitchFamily="34" charset="0"/>
            </a:endParaRPr>
          </a:p>
          <a:p>
            <a:pPr>
              <a:defRPr/>
            </a:pPr>
            <a:r>
              <a:rPr lang="en-GB" sz="3600" baseline="30000" dirty="0">
                <a:solidFill>
                  <a:srgbClr val="FFFF00"/>
                </a:solidFill>
                <a:effectLst>
                  <a:outerShdw blurRad="38100" dist="38100" dir="2700000" algn="tl">
                    <a:srgbClr val="000000"/>
                  </a:outerShdw>
                </a:effectLst>
                <a:latin typeface="Calibri" pitchFamily="34" charset="0"/>
              </a:rPr>
              <a:t>235</a:t>
            </a:r>
            <a:r>
              <a:rPr lang="en-GB" sz="3600" dirty="0">
                <a:solidFill>
                  <a:srgbClr val="FFFF00"/>
                </a:solidFill>
                <a:effectLst>
                  <a:outerShdw blurRad="38100" dist="38100" dir="2700000" algn="tl">
                    <a:srgbClr val="000000"/>
                  </a:outerShdw>
                </a:effectLst>
                <a:latin typeface="Calibri" pitchFamily="34" charset="0"/>
              </a:rPr>
              <a:t>U</a:t>
            </a:r>
            <a:r>
              <a:rPr lang="en-GB" sz="3600" dirty="0">
                <a:solidFill>
                  <a:schemeClr val="bg1"/>
                </a:solidFill>
                <a:effectLst>
                  <a:outerShdw blurRad="38100" dist="38100" dir="2700000" algn="tl">
                    <a:srgbClr val="000000"/>
                  </a:outerShdw>
                </a:effectLst>
                <a:latin typeface="Calibri" pitchFamily="34" charset="0"/>
              </a:rPr>
              <a:t> decays to </a:t>
            </a:r>
            <a:r>
              <a:rPr lang="en-GB" sz="3600" baseline="30000" dirty="0">
                <a:solidFill>
                  <a:srgbClr val="FFFF00"/>
                </a:solidFill>
                <a:effectLst>
                  <a:outerShdw blurRad="38100" dist="38100" dir="2700000" algn="tl">
                    <a:srgbClr val="000000"/>
                  </a:outerShdw>
                </a:effectLst>
                <a:latin typeface="Calibri" pitchFamily="34" charset="0"/>
              </a:rPr>
              <a:t>207</a:t>
            </a:r>
            <a:r>
              <a:rPr lang="en-GB" sz="3600" dirty="0">
                <a:solidFill>
                  <a:srgbClr val="FFFF00"/>
                </a:solidFill>
                <a:effectLst>
                  <a:outerShdw blurRad="38100" dist="38100" dir="2700000" algn="tl">
                    <a:srgbClr val="000000"/>
                  </a:outerShdw>
                </a:effectLst>
                <a:latin typeface="Calibri" pitchFamily="34" charset="0"/>
              </a:rPr>
              <a:t>Pb</a:t>
            </a:r>
          </a:p>
          <a:p>
            <a:pPr>
              <a:defRPr/>
            </a:pPr>
            <a:r>
              <a:rPr lang="en-GB" sz="3600" baseline="30000" dirty="0">
                <a:solidFill>
                  <a:srgbClr val="FFFF00"/>
                </a:solidFill>
                <a:effectLst>
                  <a:outerShdw blurRad="38100" dist="38100" dir="2700000" algn="tl">
                    <a:srgbClr val="000000"/>
                  </a:outerShdw>
                </a:effectLst>
                <a:latin typeface="Calibri" pitchFamily="34" charset="0"/>
              </a:rPr>
              <a:t>232</a:t>
            </a:r>
            <a:r>
              <a:rPr lang="en-GB" sz="3600" dirty="0">
                <a:solidFill>
                  <a:srgbClr val="FFFF00"/>
                </a:solidFill>
                <a:effectLst>
                  <a:outerShdw blurRad="38100" dist="38100" dir="2700000" algn="tl">
                    <a:srgbClr val="000000"/>
                  </a:outerShdw>
                </a:effectLst>
                <a:latin typeface="Calibri" pitchFamily="34" charset="0"/>
              </a:rPr>
              <a:t>Th</a:t>
            </a:r>
            <a:r>
              <a:rPr lang="en-GB" sz="3600" dirty="0">
                <a:solidFill>
                  <a:schemeClr val="bg1"/>
                </a:solidFill>
                <a:effectLst>
                  <a:outerShdw blurRad="38100" dist="38100" dir="2700000" algn="tl">
                    <a:srgbClr val="000000"/>
                  </a:outerShdw>
                </a:effectLst>
                <a:latin typeface="Calibri" pitchFamily="34" charset="0"/>
              </a:rPr>
              <a:t> decays to </a:t>
            </a:r>
            <a:r>
              <a:rPr lang="en-GB" sz="3600" baseline="30000" dirty="0">
                <a:solidFill>
                  <a:srgbClr val="FFFF00"/>
                </a:solidFill>
                <a:effectLst>
                  <a:outerShdw blurRad="38100" dist="38100" dir="2700000" algn="tl">
                    <a:srgbClr val="000000"/>
                  </a:outerShdw>
                </a:effectLst>
                <a:latin typeface="Calibri" pitchFamily="34" charset="0"/>
              </a:rPr>
              <a:t>208</a:t>
            </a:r>
            <a:r>
              <a:rPr lang="en-GB" sz="3600" dirty="0">
                <a:solidFill>
                  <a:srgbClr val="FFFF00"/>
                </a:solidFill>
                <a:effectLst>
                  <a:outerShdw blurRad="38100" dist="38100" dir="2700000" algn="tl">
                    <a:srgbClr val="000000"/>
                  </a:outerShdw>
                </a:effectLst>
                <a:latin typeface="Calibri" pitchFamily="34" charset="0"/>
              </a:rPr>
              <a:t>Pb</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55748"/>
                                        </p:tgtEl>
                                        <p:attrNameLst>
                                          <p:attrName>style.visibility</p:attrName>
                                        </p:attrNameLst>
                                      </p:cBhvr>
                                      <p:to>
                                        <p:strVal val="visible"/>
                                      </p:to>
                                    </p:set>
                                    <p:animEffect transition="in" filter="fade">
                                      <p:cBhvr>
                                        <p:cTn id="7" dur="500"/>
                                        <p:tgtEl>
                                          <p:spTgt spid="10557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5749">
                                            <p:txEl>
                                              <p:pRg st="0" end="0"/>
                                            </p:txEl>
                                          </p:spTgt>
                                        </p:tgtEl>
                                        <p:attrNameLst>
                                          <p:attrName>style.visibility</p:attrName>
                                        </p:attrNameLst>
                                      </p:cBhvr>
                                      <p:to>
                                        <p:strVal val="visible"/>
                                      </p:to>
                                    </p:set>
                                    <p:animEffect transition="in" filter="fade">
                                      <p:cBhvr>
                                        <p:cTn id="12" dur="500"/>
                                        <p:tgtEl>
                                          <p:spTgt spid="105574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55749">
                                            <p:txEl>
                                              <p:pRg st="1" end="1"/>
                                            </p:txEl>
                                          </p:spTgt>
                                        </p:tgtEl>
                                        <p:attrNameLst>
                                          <p:attrName>style.visibility</p:attrName>
                                        </p:attrNameLst>
                                      </p:cBhvr>
                                      <p:to>
                                        <p:strVal val="visible"/>
                                      </p:to>
                                    </p:set>
                                    <p:animEffect transition="in" filter="fade">
                                      <p:cBhvr>
                                        <p:cTn id="17" dur="500"/>
                                        <p:tgtEl>
                                          <p:spTgt spid="1055749">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55749">
                                            <p:txEl>
                                              <p:pRg st="3" end="3"/>
                                            </p:txEl>
                                          </p:spTgt>
                                        </p:tgtEl>
                                        <p:attrNameLst>
                                          <p:attrName>style.visibility</p:attrName>
                                        </p:attrNameLst>
                                      </p:cBhvr>
                                      <p:to>
                                        <p:strVal val="visible"/>
                                      </p:to>
                                    </p:set>
                                    <p:animEffect transition="in" filter="fade">
                                      <p:cBhvr>
                                        <p:cTn id="22" dur="500"/>
                                        <p:tgtEl>
                                          <p:spTgt spid="105574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55749">
                                            <p:txEl>
                                              <p:pRg st="4" end="4"/>
                                            </p:txEl>
                                          </p:spTgt>
                                        </p:tgtEl>
                                        <p:attrNameLst>
                                          <p:attrName>style.visibility</p:attrName>
                                        </p:attrNameLst>
                                      </p:cBhvr>
                                      <p:to>
                                        <p:strVal val="visible"/>
                                      </p:to>
                                    </p:set>
                                    <p:animEffect transition="in" filter="fade">
                                      <p:cBhvr>
                                        <p:cTn id="27" dur="500"/>
                                        <p:tgtEl>
                                          <p:spTgt spid="105574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55749">
                                            <p:txEl>
                                              <p:pRg st="5" end="5"/>
                                            </p:txEl>
                                          </p:spTgt>
                                        </p:tgtEl>
                                        <p:attrNameLst>
                                          <p:attrName>style.visibility</p:attrName>
                                        </p:attrNameLst>
                                      </p:cBhvr>
                                      <p:to>
                                        <p:strVal val="visible"/>
                                      </p:to>
                                    </p:set>
                                    <p:animEffect transition="in" filter="fade">
                                      <p:cBhvr>
                                        <p:cTn id="32" dur="500"/>
                                        <p:tgtEl>
                                          <p:spTgt spid="10557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748" grpId="0"/>
      <p:bldP spid="1055749"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57797" name="Text Box 5"/>
          <p:cNvSpPr txBox="1">
            <a:spLocks noChangeArrowheads="1"/>
          </p:cNvSpPr>
          <p:nvPr/>
        </p:nvSpPr>
        <p:spPr bwMode="auto">
          <a:xfrm>
            <a:off x="371475" y="1128713"/>
            <a:ext cx="8401050" cy="3325812"/>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 three Pb daughter radiogenic isotopes are commonly normalized to the stable </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isotope.</a:t>
            </a:r>
          </a:p>
          <a:p>
            <a:pPr algn="l">
              <a:defRPr/>
            </a:pPr>
            <a:r>
              <a:rPr lang="en-GB" sz="2800" dirty="0">
                <a:solidFill>
                  <a:schemeClr val="bg1"/>
                </a:solidFill>
                <a:effectLst>
                  <a:outerShdw blurRad="38100" dist="38100" dir="2700000" algn="tl">
                    <a:srgbClr val="000000"/>
                  </a:outerShdw>
                </a:effectLst>
                <a:latin typeface="Calibri" pitchFamily="34" charset="0"/>
              </a:rPr>
              <a:t>Typical views of Pb isotopic ratios are therefore:</a:t>
            </a:r>
          </a:p>
          <a:p>
            <a:pPr algn="l">
              <a:defRPr/>
            </a:pPr>
            <a:endParaRPr lang="en-GB" sz="1000" dirty="0">
              <a:solidFill>
                <a:schemeClr val="bg1"/>
              </a:solidFill>
              <a:effectLst>
                <a:outerShdw blurRad="38100" dist="38100" dir="2700000" algn="tl">
                  <a:srgbClr val="000000"/>
                </a:outerShdw>
              </a:effectLst>
              <a:latin typeface="Calibri" pitchFamily="34" charset="0"/>
            </a:endParaRPr>
          </a:p>
          <a:p>
            <a:pPr algn="l">
              <a:defRPr/>
            </a:pPr>
            <a:endParaRPr lang="en-GB" sz="1000" dirty="0">
              <a:solidFill>
                <a:schemeClr val="bg1"/>
              </a:solidFill>
              <a:effectLst>
                <a:outerShdw blurRad="38100" dist="38100" dir="2700000" algn="tl">
                  <a:srgbClr val="000000"/>
                </a:outerShdw>
              </a:effectLst>
              <a:latin typeface="Calibri" pitchFamily="34" charset="0"/>
            </a:endParaRPr>
          </a:p>
          <a:p>
            <a:pPr>
              <a:defRPr/>
            </a:pPr>
            <a:r>
              <a:rPr lang="en-GB" sz="3600" baseline="30000" dirty="0">
                <a:solidFill>
                  <a:schemeClr val="bg1"/>
                </a:solidFill>
                <a:effectLst>
                  <a:outerShdw blurRad="38100" dist="38100" dir="2700000" algn="tl">
                    <a:srgbClr val="000000"/>
                  </a:outerShdw>
                </a:effectLst>
                <a:latin typeface="Calibri" pitchFamily="34" charset="0"/>
              </a:rPr>
              <a:t>206</a:t>
            </a:r>
            <a:r>
              <a:rPr lang="en-GB" sz="3600" dirty="0">
                <a:solidFill>
                  <a:schemeClr val="bg1"/>
                </a:solidFill>
                <a:effectLst>
                  <a:outerShdw blurRad="38100" dist="38100" dir="2700000" algn="tl">
                    <a:srgbClr val="000000"/>
                  </a:outerShdw>
                </a:effectLst>
                <a:latin typeface="Calibri" pitchFamily="34" charset="0"/>
              </a:rPr>
              <a:t>Pb/</a:t>
            </a:r>
            <a:r>
              <a:rPr lang="en-GB" sz="3600" baseline="30000" dirty="0">
                <a:solidFill>
                  <a:schemeClr val="bg1"/>
                </a:solidFill>
                <a:effectLst>
                  <a:outerShdw blurRad="38100" dist="38100" dir="2700000" algn="tl">
                    <a:srgbClr val="000000"/>
                  </a:outerShdw>
                </a:effectLst>
                <a:latin typeface="Calibri" pitchFamily="34" charset="0"/>
              </a:rPr>
              <a:t>204</a:t>
            </a:r>
            <a:r>
              <a:rPr lang="en-GB" sz="3600" dirty="0">
                <a:solidFill>
                  <a:schemeClr val="bg1"/>
                </a:solidFill>
                <a:effectLst>
                  <a:outerShdw blurRad="38100" dist="38100" dir="2700000" algn="tl">
                    <a:srgbClr val="000000"/>
                  </a:outerShdw>
                </a:effectLst>
                <a:latin typeface="Calibri" pitchFamily="34" charset="0"/>
              </a:rPr>
              <a:t>Pb</a:t>
            </a:r>
            <a:endParaRPr lang="en-GB" sz="3600" baseline="30000" dirty="0">
              <a:solidFill>
                <a:schemeClr val="bg1"/>
              </a:solidFill>
              <a:effectLst>
                <a:outerShdw blurRad="38100" dist="38100" dir="2700000" algn="tl">
                  <a:srgbClr val="000000"/>
                </a:outerShdw>
              </a:effectLst>
              <a:latin typeface="Calibri" pitchFamily="34" charset="0"/>
            </a:endParaRPr>
          </a:p>
          <a:p>
            <a:pPr>
              <a:defRPr/>
            </a:pPr>
            <a:r>
              <a:rPr lang="en-GB" sz="3600" baseline="30000" dirty="0">
                <a:solidFill>
                  <a:schemeClr val="bg1"/>
                </a:solidFill>
                <a:effectLst>
                  <a:outerShdw blurRad="38100" dist="38100" dir="2700000" algn="tl">
                    <a:srgbClr val="000000"/>
                  </a:outerShdw>
                </a:effectLst>
                <a:latin typeface="Calibri" pitchFamily="34" charset="0"/>
              </a:rPr>
              <a:t>207</a:t>
            </a:r>
            <a:r>
              <a:rPr lang="en-GB" sz="3600" dirty="0">
                <a:solidFill>
                  <a:schemeClr val="bg1"/>
                </a:solidFill>
                <a:effectLst>
                  <a:outerShdw blurRad="38100" dist="38100" dir="2700000" algn="tl">
                    <a:srgbClr val="000000"/>
                  </a:outerShdw>
                </a:effectLst>
                <a:latin typeface="Calibri" pitchFamily="34" charset="0"/>
              </a:rPr>
              <a:t>Pb/</a:t>
            </a:r>
            <a:r>
              <a:rPr lang="en-GB" sz="3600" baseline="30000" dirty="0">
                <a:solidFill>
                  <a:schemeClr val="bg1"/>
                </a:solidFill>
                <a:effectLst>
                  <a:outerShdw blurRad="38100" dist="38100" dir="2700000" algn="tl">
                    <a:srgbClr val="000000"/>
                  </a:outerShdw>
                </a:effectLst>
                <a:latin typeface="Calibri" pitchFamily="34" charset="0"/>
              </a:rPr>
              <a:t>204</a:t>
            </a:r>
            <a:r>
              <a:rPr lang="en-GB" sz="3600" dirty="0">
                <a:solidFill>
                  <a:schemeClr val="bg1"/>
                </a:solidFill>
                <a:effectLst>
                  <a:outerShdw blurRad="38100" dist="38100" dir="2700000" algn="tl">
                    <a:srgbClr val="000000"/>
                  </a:outerShdw>
                </a:effectLst>
                <a:latin typeface="Calibri" pitchFamily="34" charset="0"/>
              </a:rPr>
              <a:t>Pb</a:t>
            </a:r>
          </a:p>
          <a:p>
            <a:pPr>
              <a:defRPr/>
            </a:pPr>
            <a:r>
              <a:rPr lang="en-GB" sz="3600" baseline="30000" dirty="0">
                <a:solidFill>
                  <a:schemeClr val="bg1"/>
                </a:solidFill>
                <a:effectLst>
                  <a:outerShdw blurRad="38100" dist="38100" dir="2700000" algn="tl">
                    <a:srgbClr val="000000"/>
                  </a:outerShdw>
                </a:effectLst>
                <a:latin typeface="Calibri" pitchFamily="34" charset="0"/>
              </a:rPr>
              <a:t>208</a:t>
            </a:r>
            <a:r>
              <a:rPr lang="en-GB" sz="3600" dirty="0">
                <a:solidFill>
                  <a:schemeClr val="bg1"/>
                </a:solidFill>
                <a:effectLst>
                  <a:outerShdw blurRad="38100" dist="38100" dir="2700000" algn="tl">
                    <a:srgbClr val="000000"/>
                  </a:outerShdw>
                </a:effectLst>
                <a:latin typeface="Calibri" pitchFamily="34" charset="0"/>
              </a:rPr>
              <a:t>Pb/</a:t>
            </a:r>
            <a:r>
              <a:rPr lang="en-GB" sz="3600" baseline="30000" dirty="0">
                <a:solidFill>
                  <a:schemeClr val="bg1"/>
                </a:solidFill>
                <a:effectLst>
                  <a:outerShdw blurRad="38100" dist="38100" dir="2700000" algn="tl">
                    <a:srgbClr val="000000"/>
                  </a:outerShdw>
                </a:effectLst>
                <a:latin typeface="Calibri" pitchFamily="34" charset="0"/>
              </a:rPr>
              <a:t>204</a:t>
            </a:r>
            <a:r>
              <a:rPr lang="en-GB" sz="3600" dirty="0">
                <a:solidFill>
                  <a:schemeClr val="bg1"/>
                </a:solidFill>
                <a:effectLst>
                  <a:outerShdw blurRad="38100" dist="38100" dir="2700000" algn="tl">
                    <a:srgbClr val="000000"/>
                  </a:outerShdw>
                </a:effectLst>
                <a:latin typeface="Calibri" pitchFamily="34" charset="0"/>
              </a:rPr>
              <a:t>Pb</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057798" name="AutoShape 6"/>
          <p:cNvSpPr>
            <a:spLocks noChangeArrowheads="1"/>
          </p:cNvSpPr>
          <p:nvPr/>
        </p:nvSpPr>
        <p:spPr bwMode="auto">
          <a:xfrm>
            <a:off x="3441700" y="2693988"/>
            <a:ext cx="1060450" cy="1127125"/>
          </a:xfrm>
          <a:prstGeom prst="roundRect">
            <a:avLst>
              <a:gd name="adj" fmla="val 16667"/>
            </a:avLst>
          </a:prstGeom>
          <a:noFill/>
          <a:ln w="57150" algn="ctr">
            <a:solidFill>
              <a:srgbClr val="FF0000"/>
            </a:solidFill>
            <a:round/>
            <a:headEnd/>
            <a:tailEnd/>
          </a:ln>
          <a:effectLst/>
        </p:spPr>
        <p:txBody>
          <a:bodyPr wrap="none" anchor="ctr"/>
          <a:lstStyle/>
          <a:p>
            <a:pPr>
              <a:defRPr/>
            </a:pPr>
            <a:endParaRPr lang="it-IT">
              <a:latin typeface="Calibri" pitchFamily="34" charset="0"/>
            </a:endParaRPr>
          </a:p>
        </p:txBody>
      </p:sp>
      <p:sp>
        <p:nvSpPr>
          <p:cNvPr id="1057799" name="AutoShape 7"/>
          <p:cNvSpPr>
            <a:spLocks noChangeArrowheads="1"/>
          </p:cNvSpPr>
          <p:nvPr/>
        </p:nvSpPr>
        <p:spPr bwMode="auto">
          <a:xfrm>
            <a:off x="3441700" y="3810000"/>
            <a:ext cx="1060450" cy="568325"/>
          </a:xfrm>
          <a:prstGeom prst="roundRect">
            <a:avLst>
              <a:gd name="adj" fmla="val 16667"/>
            </a:avLst>
          </a:prstGeom>
          <a:noFill/>
          <a:ln w="57150" algn="ctr">
            <a:solidFill>
              <a:srgbClr val="FF0000"/>
            </a:solidFill>
            <a:round/>
            <a:headEnd/>
            <a:tailEnd/>
          </a:ln>
          <a:effectLst/>
        </p:spPr>
        <p:txBody>
          <a:bodyPr wrap="none" anchor="ctr"/>
          <a:lstStyle/>
          <a:p>
            <a:pPr>
              <a:defRPr/>
            </a:pPr>
            <a:endParaRPr lang="it-IT">
              <a:latin typeface="Calibri" pitchFamily="34" charset="0"/>
            </a:endParaRPr>
          </a:p>
        </p:txBody>
      </p:sp>
      <p:sp>
        <p:nvSpPr>
          <p:cNvPr id="1057800" name="Text Box 8"/>
          <p:cNvSpPr txBox="1">
            <a:spLocks noChangeArrowheads="1"/>
          </p:cNvSpPr>
          <p:nvPr/>
        </p:nvSpPr>
        <p:spPr bwMode="auto">
          <a:xfrm>
            <a:off x="371475" y="4591050"/>
            <a:ext cx="8401050" cy="885825"/>
          </a:xfrm>
          <a:prstGeom prst="rect">
            <a:avLst/>
          </a:prstGeom>
          <a:noFill/>
          <a:ln w="9525" algn="ctr">
            <a:noFill/>
            <a:miter lim="800000"/>
            <a:headEnd/>
            <a:tailEnd/>
          </a:ln>
          <a:effectLst/>
        </p:spPr>
        <p:txBody>
          <a:bodyPr wrap="square">
            <a:spAutoFit/>
          </a:bodyPr>
          <a:lstStyle/>
          <a:p>
            <a:pPr algn="l">
              <a:defRPr/>
            </a:pPr>
            <a:r>
              <a:rPr lang="en-GB" sz="2600" dirty="0">
                <a:solidFill>
                  <a:schemeClr val="bg1"/>
                </a:solidFill>
                <a:effectLst>
                  <a:outerShdw blurRad="38100" dist="38100" dir="2700000" algn="tl">
                    <a:srgbClr val="000000"/>
                  </a:outerShdw>
                </a:effectLst>
                <a:latin typeface="Calibri" pitchFamily="34" charset="0"/>
              </a:rPr>
              <a:t>The first two leads are called “</a:t>
            </a:r>
            <a:r>
              <a:rPr lang="en-GB" sz="2600" dirty="0">
                <a:solidFill>
                  <a:srgbClr val="FFFF00"/>
                </a:solidFill>
                <a:effectLst>
                  <a:outerShdw blurRad="38100" dist="38100" dir="2700000" algn="tl">
                    <a:srgbClr val="000000"/>
                  </a:outerShdw>
                </a:effectLst>
                <a:latin typeface="Calibri" pitchFamily="34" charset="0"/>
              </a:rPr>
              <a:t>Uranogenic Pb</a:t>
            </a:r>
            <a:r>
              <a:rPr lang="en-GB" sz="2600" dirty="0">
                <a:solidFill>
                  <a:schemeClr val="bg1"/>
                </a:solidFill>
                <a:effectLst>
                  <a:outerShdw blurRad="38100" dist="38100" dir="2700000" algn="tl">
                    <a:srgbClr val="000000"/>
                  </a:outerShdw>
                </a:effectLst>
                <a:latin typeface="Calibri" pitchFamily="34" charset="0"/>
              </a:rPr>
              <a:t>” because they are derived from the decay of U isotopes.</a:t>
            </a:r>
          </a:p>
        </p:txBody>
      </p:sp>
      <p:sp>
        <p:nvSpPr>
          <p:cNvPr id="1057801" name="Text Box 9"/>
          <p:cNvSpPr txBox="1">
            <a:spLocks noChangeArrowheads="1"/>
          </p:cNvSpPr>
          <p:nvPr/>
        </p:nvSpPr>
        <p:spPr bwMode="auto">
          <a:xfrm>
            <a:off x="371475" y="5481638"/>
            <a:ext cx="8401050" cy="885825"/>
          </a:xfrm>
          <a:prstGeom prst="rect">
            <a:avLst/>
          </a:prstGeom>
          <a:noFill/>
          <a:ln w="9525" algn="ctr">
            <a:noFill/>
            <a:miter lim="800000"/>
            <a:headEnd/>
            <a:tailEnd/>
          </a:ln>
          <a:effectLst/>
        </p:spPr>
        <p:txBody>
          <a:bodyPr wrap="square">
            <a:spAutoFit/>
          </a:bodyPr>
          <a:lstStyle/>
          <a:p>
            <a:pPr algn="l">
              <a:defRPr/>
            </a:pPr>
            <a:r>
              <a:rPr lang="en-GB" sz="2600" dirty="0">
                <a:solidFill>
                  <a:schemeClr val="bg1"/>
                </a:solidFill>
                <a:effectLst>
                  <a:outerShdw blurRad="38100" dist="38100" dir="2700000" algn="tl">
                    <a:srgbClr val="000000"/>
                  </a:outerShdw>
                </a:effectLst>
                <a:latin typeface="Calibri" pitchFamily="34" charset="0"/>
              </a:rPr>
              <a:t>The third isotope (</a:t>
            </a:r>
            <a:r>
              <a:rPr lang="en-GB" sz="2600" baseline="30000" dirty="0">
                <a:solidFill>
                  <a:schemeClr val="bg1"/>
                </a:solidFill>
                <a:effectLst>
                  <a:outerShdw blurRad="38100" dist="38100" dir="2700000" algn="tl">
                    <a:srgbClr val="000000"/>
                  </a:outerShdw>
                </a:effectLst>
                <a:latin typeface="Calibri" pitchFamily="34" charset="0"/>
              </a:rPr>
              <a:t>208</a:t>
            </a:r>
            <a:r>
              <a:rPr lang="en-GB" sz="2600" dirty="0">
                <a:solidFill>
                  <a:schemeClr val="bg1"/>
                </a:solidFill>
                <a:effectLst>
                  <a:outerShdw blurRad="38100" dist="38100" dir="2700000" algn="tl">
                    <a:srgbClr val="000000"/>
                  </a:outerShdw>
                </a:effectLst>
                <a:latin typeface="Calibri" pitchFamily="34" charset="0"/>
              </a:rPr>
              <a:t>Pb) is called the “</a:t>
            </a:r>
            <a:r>
              <a:rPr lang="en-GB" sz="2600" dirty="0">
                <a:solidFill>
                  <a:srgbClr val="FFFF00"/>
                </a:solidFill>
                <a:effectLst>
                  <a:outerShdw blurRad="38100" dist="38100" dir="2700000" algn="tl">
                    <a:srgbClr val="000000"/>
                  </a:outerShdw>
                </a:effectLst>
                <a:latin typeface="Calibri" pitchFamily="34" charset="0"/>
              </a:rPr>
              <a:t>Thorogenic Pb</a:t>
            </a:r>
            <a:r>
              <a:rPr lang="en-GB" sz="2600" dirty="0">
                <a:solidFill>
                  <a:schemeClr val="bg1"/>
                </a:solidFill>
                <a:effectLst>
                  <a:outerShdw blurRad="38100" dist="38100" dir="2700000" algn="tl">
                    <a:srgbClr val="000000"/>
                  </a:outerShdw>
                </a:effectLst>
                <a:latin typeface="Calibri" pitchFamily="34" charset="0"/>
              </a:rPr>
              <a:t>” because it derives from Th.</a:t>
            </a:r>
          </a:p>
        </p:txBody>
      </p:sp>
      <p:sp>
        <p:nvSpPr>
          <p:cNvPr id="9"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57797">
                                            <p:txEl>
                                              <p:pRg st="0" end="0"/>
                                            </p:txEl>
                                          </p:spTgt>
                                        </p:tgtEl>
                                        <p:attrNameLst>
                                          <p:attrName>style.visibility</p:attrName>
                                        </p:attrNameLst>
                                      </p:cBhvr>
                                      <p:to>
                                        <p:strVal val="visible"/>
                                      </p:to>
                                    </p:set>
                                    <p:animEffect transition="in" filter="fade">
                                      <p:cBhvr>
                                        <p:cTn id="7" dur="500"/>
                                        <p:tgtEl>
                                          <p:spTgt spid="10577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7797">
                                            <p:txEl>
                                              <p:pRg st="1" end="1"/>
                                            </p:txEl>
                                          </p:spTgt>
                                        </p:tgtEl>
                                        <p:attrNameLst>
                                          <p:attrName>style.visibility</p:attrName>
                                        </p:attrNameLst>
                                      </p:cBhvr>
                                      <p:to>
                                        <p:strVal val="visible"/>
                                      </p:to>
                                    </p:set>
                                    <p:animEffect transition="in" filter="fade">
                                      <p:cBhvr>
                                        <p:cTn id="12" dur="500"/>
                                        <p:tgtEl>
                                          <p:spTgt spid="105779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57797">
                                            <p:txEl>
                                              <p:pRg st="4" end="4"/>
                                            </p:txEl>
                                          </p:spTgt>
                                        </p:tgtEl>
                                        <p:attrNameLst>
                                          <p:attrName>style.visibility</p:attrName>
                                        </p:attrNameLst>
                                      </p:cBhvr>
                                      <p:to>
                                        <p:strVal val="visible"/>
                                      </p:to>
                                    </p:set>
                                    <p:animEffect transition="in" filter="fade">
                                      <p:cBhvr>
                                        <p:cTn id="17" dur="500"/>
                                        <p:tgtEl>
                                          <p:spTgt spid="1057797">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57797">
                                            <p:txEl>
                                              <p:pRg st="5" end="5"/>
                                            </p:txEl>
                                          </p:spTgt>
                                        </p:tgtEl>
                                        <p:attrNameLst>
                                          <p:attrName>style.visibility</p:attrName>
                                        </p:attrNameLst>
                                      </p:cBhvr>
                                      <p:to>
                                        <p:strVal val="visible"/>
                                      </p:to>
                                    </p:set>
                                    <p:animEffect transition="in" filter="fade">
                                      <p:cBhvr>
                                        <p:cTn id="22" dur="500"/>
                                        <p:tgtEl>
                                          <p:spTgt spid="105779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57797">
                                            <p:txEl>
                                              <p:pRg st="6" end="6"/>
                                            </p:txEl>
                                          </p:spTgt>
                                        </p:tgtEl>
                                        <p:attrNameLst>
                                          <p:attrName>style.visibility</p:attrName>
                                        </p:attrNameLst>
                                      </p:cBhvr>
                                      <p:to>
                                        <p:strVal val="visible"/>
                                      </p:to>
                                    </p:set>
                                    <p:animEffect transition="in" filter="fade">
                                      <p:cBhvr>
                                        <p:cTn id="27" dur="500"/>
                                        <p:tgtEl>
                                          <p:spTgt spid="105779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57800">
                                            <p:txEl>
                                              <p:pRg st="0" end="0"/>
                                            </p:txEl>
                                          </p:spTgt>
                                        </p:tgtEl>
                                        <p:attrNameLst>
                                          <p:attrName>style.visibility</p:attrName>
                                        </p:attrNameLst>
                                      </p:cBhvr>
                                      <p:to>
                                        <p:strVal val="visible"/>
                                      </p:to>
                                    </p:set>
                                    <p:animEffect transition="in" filter="fade">
                                      <p:cBhvr>
                                        <p:cTn id="32" dur="500"/>
                                        <p:tgtEl>
                                          <p:spTgt spid="1057800">
                                            <p:txEl>
                                              <p:pRg st="0" end="0"/>
                                            </p:txEl>
                                          </p:spTgt>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1057798"/>
                                        </p:tgtEl>
                                        <p:attrNameLst>
                                          <p:attrName>style.visibility</p:attrName>
                                        </p:attrNameLst>
                                      </p:cBhvr>
                                      <p:to>
                                        <p:strVal val="visible"/>
                                      </p:to>
                                    </p:set>
                                    <p:animEffect transition="in" filter="fade">
                                      <p:cBhvr>
                                        <p:cTn id="36" dur="2000"/>
                                        <p:tgtEl>
                                          <p:spTgt spid="105779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057801">
                                            <p:txEl>
                                              <p:pRg st="0" end="0"/>
                                            </p:txEl>
                                          </p:spTgt>
                                        </p:tgtEl>
                                        <p:attrNameLst>
                                          <p:attrName>style.visibility</p:attrName>
                                        </p:attrNameLst>
                                      </p:cBhvr>
                                      <p:to>
                                        <p:strVal val="visible"/>
                                      </p:to>
                                    </p:set>
                                    <p:animEffect transition="in" filter="fade">
                                      <p:cBhvr>
                                        <p:cTn id="41" dur="500"/>
                                        <p:tgtEl>
                                          <p:spTgt spid="1057801">
                                            <p:txEl>
                                              <p:pRg st="0" end="0"/>
                                            </p:txEl>
                                          </p:spTgt>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057799"/>
                                        </p:tgtEl>
                                        <p:attrNameLst>
                                          <p:attrName>style.visibility</p:attrName>
                                        </p:attrNameLst>
                                      </p:cBhvr>
                                      <p:to>
                                        <p:strVal val="visible"/>
                                      </p:to>
                                    </p:set>
                                    <p:animEffect transition="in" filter="fade">
                                      <p:cBhvr>
                                        <p:cTn id="45" dur="2000"/>
                                        <p:tgtEl>
                                          <p:spTgt spid="1057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7797" grpId="0" build="p"/>
      <p:bldP spid="1057798" grpId="0" animBg="1"/>
      <p:bldP spid="1057799" grpId="0" animBg="1"/>
      <p:bldP spid="1057800" grpId="0" build="p"/>
      <p:bldP spid="1057801"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59845" name="Text Box 5"/>
          <p:cNvSpPr txBox="1">
            <a:spLocks noChangeArrowheads="1"/>
          </p:cNvSpPr>
          <p:nvPr/>
        </p:nvSpPr>
        <p:spPr bwMode="auto">
          <a:xfrm>
            <a:off x="371475" y="1187450"/>
            <a:ext cx="8401050" cy="5604611"/>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As seen for Rb-Sr and Sm-Nd isotopes, Pb isotopic ratios of an igneous rock are a function of the amount of parent isotope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and </a:t>
            </a:r>
            <a:r>
              <a:rPr lang="en-GB" sz="2800" baseline="30000" dirty="0">
                <a:solidFill>
                  <a:schemeClr val="bg1"/>
                </a:solidFill>
                <a:effectLst>
                  <a:outerShdw blurRad="38100" dist="38100" dir="2700000" algn="tl">
                    <a:srgbClr val="000000"/>
                  </a:outerShdw>
                </a:effectLst>
                <a:latin typeface="Calibri" pitchFamily="34" charset="0"/>
              </a:rPr>
              <a:t>232</a:t>
            </a:r>
            <a:r>
              <a:rPr lang="en-GB" sz="2800" dirty="0">
                <a:solidFill>
                  <a:schemeClr val="bg1"/>
                </a:solidFill>
                <a:effectLst>
                  <a:outerShdw blurRad="38100" dist="38100" dir="2700000" algn="tl">
                    <a:srgbClr val="000000"/>
                  </a:outerShdw>
                </a:effectLst>
                <a:latin typeface="Calibri" pitchFamily="34" charset="0"/>
              </a:rPr>
              <a:t>Th) and the age of the sample (i.e., the time-integrated isotopic growth of the daughter isotopes).</a:t>
            </a: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3600" dirty="0">
                <a:solidFill>
                  <a:schemeClr val="bg1"/>
                </a:solidFill>
                <a:effectLst>
                  <a:outerShdw blurRad="38100" dist="38100" dir="2700000" algn="tl">
                    <a:srgbClr val="000000"/>
                  </a:outerShdw>
                </a:effectLst>
                <a:latin typeface="Calibri" pitchFamily="34" charset="0"/>
              </a:rPr>
              <a:t>The isotopic ratio </a:t>
            </a:r>
            <a:r>
              <a:rPr lang="en-GB" sz="3600" baseline="30000" dirty="0">
                <a:solidFill>
                  <a:srgbClr val="FFFF00"/>
                </a:solidFill>
                <a:effectLst>
                  <a:outerShdw blurRad="38100" dist="38100" dir="2700000" algn="tl">
                    <a:srgbClr val="000000"/>
                  </a:outerShdw>
                </a:effectLst>
                <a:latin typeface="Calibri" pitchFamily="34" charset="0"/>
              </a:rPr>
              <a:t>238</a:t>
            </a:r>
            <a:r>
              <a:rPr lang="en-GB" sz="3600" dirty="0">
                <a:solidFill>
                  <a:srgbClr val="FFFF00"/>
                </a:solidFill>
                <a:effectLst>
                  <a:outerShdw blurRad="38100" dist="38100" dir="2700000" algn="tl">
                    <a:srgbClr val="000000"/>
                  </a:outerShdw>
                </a:effectLst>
                <a:latin typeface="Calibri" pitchFamily="34" charset="0"/>
              </a:rPr>
              <a:t>U/</a:t>
            </a:r>
            <a:r>
              <a:rPr lang="en-GB" sz="3600" baseline="30000" dirty="0">
                <a:solidFill>
                  <a:srgbClr val="FFFF00"/>
                </a:solidFill>
                <a:effectLst>
                  <a:outerShdw blurRad="38100" dist="38100" dir="2700000" algn="tl">
                    <a:srgbClr val="000000"/>
                  </a:outerShdw>
                </a:effectLst>
                <a:latin typeface="Calibri" pitchFamily="34" charset="0"/>
              </a:rPr>
              <a:t>204</a:t>
            </a:r>
            <a:r>
              <a:rPr lang="en-GB" sz="3600" dirty="0">
                <a:solidFill>
                  <a:srgbClr val="FFFF00"/>
                </a:solidFill>
                <a:effectLst>
                  <a:outerShdw blurRad="38100" dist="38100" dir="2700000" algn="tl">
                    <a:srgbClr val="000000"/>
                  </a:outerShdw>
                </a:effectLst>
                <a:latin typeface="Calibri" pitchFamily="34" charset="0"/>
              </a:rPr>
              <a:t>Pb</a:t>
            </a:r>
            <a:r>
              <a:rPr lang="en-GB" sz="3600" dirty="0">
                <a:solidFill>
                  <a:schemeClr val="bg1"/>
                </a:solidFill>
                <a:effectLst>
                  <a:outerShdw blurRad="38100" dist="38100" dir="2700000" algn="tl">
                    <a:srgbClr val="000000"/>
                  </a:outerShdw>
                </a:effectLst>
                <a:latin typeface="Calibri" pitchFamily="34" charset="0"/>
              </a:rPr>
              <a:t> is called </a:t>
            </a:r>
            <a:r>
              <a:rPr lang="en-GB" sz="3600" i="1" dirty="0">
                <a:solidFill>
                  <a:srgbClr val="FFFF00"/>
                </a:solidFill>
                <a:effectLst>
                  <a:outerShdw blurRad="38100" dist="38100" dir="2700000" algn="tl">
                    <a:srgbClr val="000000"/>
                  </a:outerShdw>
                </a:effectLst>
                <a:latin typeface="Symbol" pitchFamily="18" charset="2"/>
              </a:rPr>
              <a:t>m</a:t>
            </a:r>
            <a:r>
              <a:rPr lang="en-GB" sz="3600" dirty="0">
                <a:solidFill>
                  <a:schemeClr val="bg1"/>
                </a:solidFill>
                <a:effectLst>
                  <a:outerShdw blurRad="38100" dist="38100" dir="2700000" algn="tl">
                    <a:srgbClr val="000000"/>
                  </a:outerShdw>
                </a:effectLst>
                <a:latin typeface="Calibri" pitchFamily="34" charset="0"/>
              </a:rPr>
              <a:t>.</a:t>
            </a:r>
          </a:p>
          <a:p>
            <a:pPr>
              <a:lnSpc>
                <a:spcPct val="90000"/>
              </a:lnSpc>
              <a:defRPr/>
            </a:pPr>
            <a:r>
              <a:rPr lang="en-GB" sz="3600" dirty="0">
                <a:solidFill>
                  <a:schemeClr val="bg1"/>
                </a:solidFill>
                <a:effectLst>
                  <a:outerShdw blurRad="38100" dist="38100" dir="2700000" algn="tl">
                    <a:srgbClr val="000000"/>
                  </a:outerShdw>
                </a:effectLst>
                <a:latin typeface="Calibri" pitchFamily="34" charset="0"/>
              </a:rPr>
              <a:t>Rocks with high </a:t>
            </a:r>
            <a:r>
              <a:rPr lang="en-GB" sz="3600" baseline="30000" dirty="0">
                <a:solidFill>
                  <a:schemeClr val="bg1"/>
                </a:solidFill>
                <a:effectLst>
                  <a:outerShdw blurRad="38100" dist="38100" dir="2700000" algn="tl">
                    <a:srgbClr val="000000"/>
                  </a:outerShdw>
                </a:effectLst>
                <a:latin typeface="Calibri" pitchFamily="34" charset="0"/>
              </a:rPr>
              <a:t>206</a:t>
            </a:r>
            <a:r>
              <a:rPr lang="en-GB" sz="3600" dirty="0">
                <a:solidFill>
                  <a:schemeClr val="bg1"/>
                </a:solidFill>
                <a:effectLst>
                  <a:outerShdw blurRad="38100" dist="38100" dir="2700000" algn="tl">
                    <a:srgbClr val="000000"/>
                  </a:outerShdw>
                </a:effectLst>
                <a:latin typeface="Calibri" pitchFamily="34" charset="0"/>
              </a:rPr>
              <a:t>Pb/</a:t>
            </a:r>
            <a:r>
              <a:rPr lang="en-GB" sz="3600" baseline="30000" dirty="0">
                <a:solidFill>
                  <a:schemeClr val="bg1"/>
                </a:solidFill>
                <a:effectLst>
                  <a:outerShdw blurRad="38100" dist="38100" dir="2700000" algn="tl">
                    <a:srgbClr val="000000"/>
                  </a:outerShdw>
                </a:effectLst>
                <a:latin typeface="Calibri" pitchFamily="34" charset="0"/>
              </a:rPr>
              <a:t>204</a:t>
            </a:r>
            <a:r>
              <a:rPr lang="en-GB" sz="3600" dirty="0">
                <a:solidFill>
                  <a:schemeClr val="bg1"/>
                </a:solidFill>
                <a:effectLst>
                  <a:outerShdw blurRad="38100" dist="38100" dir="2700000" algn="tl">
                    <a:srgbClr val="000000"/>
                  </a:outerShdw>
                </a:effectLst>
                <a:latin typeface="Calibri" pitchFamily="34" charset="0"/>
              </a:rPr>
              <a:t>Pb are called </a:t>
            </a:r>
            <a:r>
              <a:rPr lang="en-GB" sz="3600" dirty="0" smtClean="0">
                <a:solidFill>
                  <a:schemeClr val="bg1"/>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High-</a:t>
            </a:r>
            <a:r>
              <a:rPr lang="en-GB" sz="3600" i="1" dirty="0" smtClean="0">
                <a:solidFill>
                  <a:srgbClr val="FFFF00"/>
                </a:solidFill>
                <a:effectLst>
                  <a:outerShdw blurRad="38100" dist="38100" dir="2700000" algn="tl">
                    <a:srgbClr val="000000"/>
                  </a:outerShdw>
                </a:effectLst>
                <a:latin typeface="Symbol" pitchFamily="18" charset="2"/>
              </a:rPr>
              <a:t>m</a:t>
            </a:r>
            <a:r>
              <a:rPr lang="en-GB" sz="3600" i="1" dirty="0" smtClean="0">
                <a:solidFill>
                  <a:schemeClr val="bg1"/>
                </a:solidFill>
                <a:effectLst>
                  <a:outerShdw blurRad="38100" dist="38100" dir="2700000" algn="tl">
                    <a:srgbClr val="000000"/>
                  </a:outerShdw>
                </a:effectLst>
                <a:latin typeface="Calibri" pitchFamily="34" charset="0"/>
              </a:rPr>
              <a:t> </a:t>
            </a:r>
            <a:r>
              <a:rPr lang="en-GB" sz="3600" dirty="0">
                <a:solidFill>
                  <a:schemeClr val="bg1"/>
                </a:solidFill>
                <a:effectLst>
                  <a:outerShdw blurRad="38100" dist="38100" dir="2700000" algn="tl">
                    <a:srgbClr val="000000"/>
                  </a:outerShdw>
                </a:effectLst>
                <a:latin typeface="Calibri" pitchFamily="34" charset="0"/>
              </a:rPr>
              <a:t>(</a:t>
            </a:r>
            <a:r>
              <a:rPr lang="en-GB" sz="3600" b="1" dirty="0">
                <a:solidFill>
                  <a:srgbClr val="FFFF00"/>
                </a:solidFill>
                <a:effectLst>
                  <a:outerShdw blurRad="38100" dist="38100" dir="2700000" algn="tl">
                    <a:srgbClr val="000000"/>
                  </a:outerShdw>
                </a:effectLst>
                <a:latin typeface="Calibri" pitchFamily="34" charset="0"/>
              </a:rPr>
              <a:t>HIMU</a:t>
            </a:r>
            <a:r>
              <a:rPr lang="en-GB" sz="3600" dirty="0">
                <a:solidFill>
                  <a:schemeClr val="bg1"/>
                </a:solidFill>
                <a:effectLst>
                  <a:outerShdw blurRad="38100" dist="38100" dir="2700000" algn="tl">
                    <a:srgbClr val="000000"/>
                  </a:outerShdw>
                </a:effectLst>
                <a:latin typeface="Calibri" pitchFamily="34" charset="0"/>
              </a:rPr>
              <a:t>).</a:t>
            </a:r>
          </a:p>
          <a:p>
            <a:pPr>
              <a:lnSpc>
                <a:spcPct val="90000"/>
              </a:lnSpc>
              <a:defRPr/>
            </a:pPr>
            <a:endParaRPr lang="en-GB" sz="12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3200" dirty="0">
                <a:solidFill>
                  <a:schemeClr val="bg1"/>
                </a:solidFill>
                <a:effectLst>
                  <a:outerShdw blurRad="38100" dist="38100" dir="2700000" algn="tl">
                    <a:srgbClr val="000000"/>
                  </a:outerShdw>
                </a:effectLst>
                <a:latin typeface="Calibri" pitchFamily="34" charset="0"/>
              </a:rPr>
              <a:t>...Why?</a:t>
            </a:r>
          </a:p>
          <a:p>
            <a:pPr>
              <a:lnSpc>
                <a:spcPct val="90000"/>
              </a:lnSpc>
              <a:defRPr/>
            </a:pPr>
            <a:endParaRPr lang="en-GB" sz="1200" dirty="0">
              <a:solidFill>
                <a:schemeClr val="bg1"/>
              </a:solidFill>
              <a:effectLst>
                <a:outerShdw blurRad="38100" dist="38100" dir="2700000" algn="tl">
                  <a:srgbClr val="000000"/>
                </a:outerShdw>
              </a:effectLst>
              <a:latin typeface="Calibri" pitchFamily="34" charset="0"/>
            </a:endParaRP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Because rocks with high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(up to 21-22) imply derivation from sources with high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(because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 derives from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p>
        </p:txBody>
      </p:sp>
      <p:sp>
        <p:nvSpPr>
          <p:cNvPr id="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59845">
                                            <p:txEl>
                                              <p:pRg st="0" end="0"/>
                                            </p:txEl>
                                          </p:spTgt>
                                        </p:tgtEl>
                                        <p:attrNameLst>
                                          <p:attrName>style.visibility</p:attrName>
                                        </p:attrNameLst>
                                      </p:cBhvr>
                                      <p:to>
                                        <p:strVal val="visible"/>
                                      </p:to>
                                    </p:set>
                                    <p:animEffect transition="in" filter="fade">
                                      <p:cBhvr>
                                        <p:cTn id="7" dur="500"/>
                                        <p:tgtEl>
                                          <p:spTgt spid="10598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59845">
                                            <p:txEl>
                                              <p:pRg st="2" end="2"/>
                                            </p:txEl>
                                          </p:spTgt>
                                        </p:tgtEl>
                                        <p:attrNameLst>
                                          <p:attrName>style.visibility</p:attrName>
                                        </p:attrNameLst>
                                      </p:cBhvr>
                                      <p:to>
                                        <p:strVal val="visible"/>
                                      </p:to>
                                    </p:set>
                                    <p:animEffect transition="in" filter="fade">
                                      <p:cBhvr>
                                        <p:cTn id="12" dur="500"/>
                                        <p:tgtEl>
                                          <p:spTgt spid="105984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59845">
                                            <p:txEl>
                                              <p:pRg st="3" end="3"/>
                                            </p:txEl>
                                          </p:spTgt>
                                        </p:tgtEl>
                                        <p:attrNameLst>
                                          <p:attrName>style.visibility</p:attrName>
                                        </p:attrNameLst>
                                      </p:cBhvr>
                                      <p:to>
                                        <p:strVal val="visible"/>
                                      </p:to>
                                    </p:set>
                                    <p:animEffect transition="in" filter="fade">
                                      <p:cBhvr>
                                        <p:cTn id="17" dur="500"/>
                                        <p:tgtEl>
                                          <p:spTgt spid="105984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59845">
                                            <p:txEl>
                                              <p:pRg st="5" end="5"/>
                                            </p:txEl>
                                          </p:spTgt>
                                        </p:tgtEl>
                                        <p:attrNameLst>
                                          <p:attrName>style.visibility</p:attrName>
                                        </p:attrNameLst>
                                      </p:cBhvr>
                                      <p:to>
                                        <p:strVal val="visible"/>
                                      </p:to>
                                    </p:set>
                                    <p:animEffect transition="in" filter="fade">
                                      <p:cBhvr>
                                        <p:cTn id="22" dur="500"/>
                                        <p:tgtEl>
                                          <p:spTgt spid="1059845">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59845">
                                            <p:txEl>
                                              <p:pRg st="7" end="7"/>
                                            </p:txEl>
                                          </p:spTgt>
                                        </p:tgtEl>
                                        <p:attrNameLst>
                                          <p:attrName>style.visibility</p:attrName>
                                        </p:attrNameLst>
                                      </p:cBhvr>
                                      <p:to>
                                        <p:strVal val="visible"/>
                                      </p:to>
                                    </p:set>
                                    <p:animEffect transition="in" filter="fade">
                                      <p:cBhvr>
                                        <p:cTn id="27" dur="500"/>
                                        <p:tgtEl>
                                          <p:spTgt spid="105984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9845"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52357" name="Text Box 5"/>
          <p:cNvSpPr txBox="1">
            <a:spLocks noChangeArrowheads="1"/>
          </p:cNvSpPr>
          <p:nvPr/>
        </p:nvSpPr>
        <p:spPr bwMode="auto">
          <a:xfrm>
            <a:off x="371475" y="1187450"/>
            <a:ext cx="8401050" cy="5383012"/>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As seen for Rb-Sr and Sm-Nd isotopes, Pb isotopic ratios of an igneous rock are a function of the amount of parent isotope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and </a:t>
            </a:r>
            <a:r>
              <a:rPr lang="en-GB" sz="2800" baseline="30000" dirty="0" smtClean="0">
                <a:solidFill>
                  <a:schemeClr val="bg1"/>
                </a:solidFill>
                <a:effectLst>
                  <a:outerShdw blurRad="38100" dist="38100" dir="2700000" algn="tl">
                    <a:srgbClr val="000000"/>
                  </a:outerShdw>
                </a:effectLst>
                <a:latin typeface="Calibri" pitchFamily="34" charset="0"/>
              </a:rPr>
              <a:t>232</a:t>
            </a:r>
            <a:r>
              <a:rPr lang="en-GB" sz="2800" dirty="0" smtClean="0">
                <a:solidFill>
                  <a:schemeClr val="bg1"/>
                </a:solidFill>
                <a:effectLst>
                  <a:outerShdw blurRad="38100" dist="38100" dir="2700000" algn="tl">
                    <a:srgbClr val="000000"/>
                  </a:outerShdw>
                </a:effectLst>
                <a:latin typeface="Calibri" pitchFamily="34" charset="0"/>
              </a:rPr>
              <a:t>Th</a:t>
            </a:r>
            <a:r>
              <a:rPr lang="en-GB" sz="2800" dirty="0">
                <a:solidFill>
                  <a:schemeClr val="bg1"/>
                </a:solidFill>
                <a:effectLst>
                  <a:outerShdw blurRad="38100" dist="38100" dir="2700000" algn="tl">
                    <a:srgbClr val="000000"/>
                  </a:outerShdw>
                </a:effectLst>
                <a:latin typeface="Calibri" pitchFamily="34" charset="0"/>
              </a:rPr>
              <a:t>) and the age of the sample (i.e., the time-integrated isotopic growth of the daughter isotopes).</a:t>
            </a:r>
          </a:p>
          <a:p>
            <a:pPr algn="l">
              <a:lnSpc>
                <a:spcPct val="90000"/>
              </a:lnSpc>
              <a:defRPr/>
            </a:pPr>
            <a:endParaRPr lang="en-GB" sz="1000" dirty="0">
              <a:solidFill>
                <a:schemeClr val="bg1"/>
              </a:solidFill>
              <a:effectLst>
                <a:outerShdw blurRad="38100" dist="38100" dir="2700000" algn="tl">
                  <a:srgbClr val="000000"/>
                </a:outerShdw>
              </a:effectLst>
              <a:latin typeface="Calibri" pitchFamily="34" charset="0"/>
            </a:endParaRPr>
          </a:p>
          <a:p>
            <a:pPr>
              <a:lnSpc>
                <a:spcPct val="90000"/>
              </a:lnSpc>
              <a:defRPr/>
            </a:pPr>
            <a:r>
              <a:rPr lang="en-GB" sz="3600" dirty="0">
                <a:solidFill>
                  <a:schemeClr val="bg1"/>
                </a:solidFill>
                <a:effectLst>
                  <a:outerShdw blurRad="38100" dist="38100" dir="2700000" algn="tl">
                    <a:srgbClr val="000000"/>
                  </a:outerShdw>
                </a:effectLst>
                <a:latin typeface="Calibri" pitchFamily="34" charset="0"/>
              </a:rPr>
              <a:t>The isotopic ratio </a:t>
            </a:r>
            <a:r>
              <a:rPr lang="en-GB" sz="3600" baseline="30000" dirty="0">
                <a:solidFill>
                  <a:srgbClr val="FFFF00"/>
                </a:solidFill>
                <a:effectLst>
                  <a:outerShdw blurRad="38100" dist="38100" dir="2700000" algn="tl">
                    <a:srgbClr val="000000"/>
                  </a:outerShdw>
                </a:effectLst>
                <a:latin typeface="Calibri" pitchFamily="34" charset="0"/>
              </a:rPr>
              <a:t>238</a:t>
            </a:r>
            <a:r>
              <a:rPr lang="en-GB" sz="3600" dirty="0">
                <a:solidFill>
                  <a:srgbClr val="FFFF00"/>
                </a:solidFill>
                <a:effectLst>
                  <a:outerShdw blurRad="38100" dist="38100" dir="2700000" algn="tl">
                    <a:srgbClr val="000000"/>
                  </a:outerShdw>
                </a:effectLst>
                <a:latin typeface="Calibri" pitchFamily="34" charset="0"/>
              </a:rPr>
              <a:t>U/</a:t>
            </a:r>
            <a:r>
              <a:rPr lang="en-GB" sz="3600" baseline="30000" dirty="0">
                <a:solidFill>
                  <a:srgbClr val="FFFF00"/>
                </a:solidFill>
                <a:effectLst>
                  <a:outerShdw blurRad="38100" dist="38100" dir="2700000" algn="tl">
                    <a:srgbClr val="000000"/>
                  </a:outerShdw>
                </a:effectLst>
                <a:latin typeface="Calibri" pitchFamily="34" charset="0"/>
              </a:rPr>
              <a:t>204</a:t>
            </a:r>
            <a:r>
              <a:rPr lang="en-GB" sz="3600" dirty="0">
                <a:solidFill>
                  <a:srgbClr val="FFFF00"/>
                </a:solidFill>
                <a:effectLst>
                  <a:outerShdw blurRad="38100" dist="38100" dir="2700000" algn="tl">
                    <a:srgbClr val="000000"/>
                  </a:outerShdw>
                </a:effectLst>
                <a:latin typeface="Calibri" pitchFamily="34" charset="0"/>
              </a:rPr>
              <a:t>Pb</a:t>
            </a:r>
            <a:r>
              <a:rPr lang="en-GB" sz="3600" dirty="0">
                <a:solidFill>
                  <a:schemeClr val="bg1"/>
                </a:solidFill>
                <a:effectLst>
                  <a:outerShdw blurRad="38100" dist="38100" dir="2700000" algn="tl">
                    <a:srgbClr val="000000"/>
                  </a:outerShdw>
                </a:effectLst>
                <a:latin typeface="Calibri" pitchFamily="34" charset="0"/>
              </a:rPr>
              <a:t> is called </a:t>
            </a:r>
            <a:r>
              <a:rPr lang="en-GB" sz="3600" i="1" dirty="0">
                <a:solidFill>
                  <a:srgbClr val="FFFF00"/>
                </a:solidFill>
                <a:effectLst>
                  <a:outerShdw blurRad="38100" dist="38100" dir="2700000" algn="tl">
                    <a:srgbClr val="000000"/>
                  </a:outerShdw>
                </a:effectLst>
                <a:latin typeface="Symbol" pitchFamily="18" charset="2"/>
              </a:rPr>
              <a:t>m</a:t>
            </a:r>
            <a:r>
              <a:rPr lang="en-GB" sz="3600" dirty="0">
                <a:solidFill>
                  <a:schemeClr val="bg1"/>
                </a:solidFill>
                <a:effectLst>
                  <a:outerShdw blurRad="38100" dist="38100" dir="2700000" algn="tl">
                    <a:srgbClr val="000000"/>
                  </a:outerShdw>
                </a:effectLst>
                <a:latin typeface="Calibri" pitchFamily="34" charset="0"/>
              </a:rPr>
              <a:t>.</a:t>
            </a:r>
          </a:p>
          <a:p>
            <a:pPr>
              <a:lnSpc>
                <a:spcPct val="90000"/>
              </a:lnSpc>
              <a:defRPr/>
            </a:pPr>
            <a:r>
              <a:rPr lang="en-GB" sz="3600" dirty="0">
                <a:solidFill>
                  <a:schemeClr val="bg1"/>
                </a:solidFill>
                <a:effectLst>
                  <a:outerShdw blurRad="38100" dist="38100" dir="2700000" algn="tl">
                    <a:srgbClr val="000000"/>
                  </a:outerShdw>
                </a:effectLst>
                <a:latin typeface="Calibri" pitchFamily="34" charset="0"/>
              </a:rPr>
              <a:t>Rocks with high </a:t>
            </a:r>
            <a:r>
              <a:rPr lang="en-GB" sz="3600" baseline="30000" dirty="0">
                <a:solidFill>
                  <a:schemeClr val="bg1"/>
                </a:solidFill>
                <a:effectLst>
                  <a:outerShdw blurRad="38100" dist="38100" dir="2700000" algn="tl">
                    <a:srgbClr val="000000"/>
                  </a:outerShdw>
                </a:effectLst>
                <a:latin typeface="Calibri" pitchFamily="34" charset="0"/>
              </a:rPr>
              <a:t>206</a:t>
            </a:r>
            <a:r>
              <a:rPr lang="en-GB" sz="3600" dirty="0">
                <a:solidFill>
                  <a:schemeClr val="bg1"/>
                </a:solidFill>
                <a:effectLst>
                  <a:outerShdw blurRad="38100" dist="38100" dir="2700000" algn="tl">
                    <a:srgbClr val="000000"/>
                  </a:outerShdw>
                </a:effectLst>
                <a:latin typeface="Calibri" pitchFamily="34" charset="0"/>
              </a:rPr>
              <a:t>Pb/</a:t>
            </a:r>
            <a:r>
              <a:rPr lang="en-GB" sz="3600" baseline="30000" dirty="0">
                <a:solidFill>
                  <a:schemeClr val="bg1"/>
                </a:solidFill>
                <a:effectLst>
                  <a:outerShdw blurRad="38100" dist="38100" dir="2700000" algn="tl">
                    <a:srgbClr val="000000"/>
                  </a:outerShdw>
                </a:effectLst>
                <a:latin typeface="Calibri" pitchFamily="34" charset="0"/>
              </a:rPr>
              <a:t>204</a:t>
            </a:r>
            <a:r>
              <a:rPr lang="en-GB" sz="3600" dirty="0">
                <a:solidFill>
                  <a:schemeClr val="bg1"/>
                </a:solidFill>
                <a:effectLst>
                  <a:outerShdw blurRad="38100" dist="38100" dir="2700000" algn="tl">
                    <a:srgbClr val="000000"/>
                  </a:outerShdw>
                </a:effectLst>
                <a:latin typeface="Calibri" pitchFamily="34" charset="0"/>
              </a:rPr>
              <a:t>Pb are called </a:t>
            </a:r>
            <a:r>
              <a:rPr lang="en-GB" sz="3600" dirty="0" smtClean="0">
                <a:solidFill>
                  <a:schemeClr val="bg1"/>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High-</a:t>
            </a:r>
            <a:r>
              <a:rPr lang="en-GB" sz="3600" i="1" dirty="0" smtClean="0">
                <a:solidFill>
                  <a:srgbClr val="FFFF00"/>
                </a:solidFill>
                <a:effectLst>
                  <a:outerShdw blurRad="38100" dist="38100" dir="2700000" algn="tl">
                    <a:srgbClr val="000000"/>
                  </a:outerShdw>
                </a:effectLst>
                <a:latin typeface="Symbol" pitchFamily="18" charset="2"/>
              </a:rPr>
              <a:t>m</a:t>
            </a:r>
            <a:r>
              <a:rPr lang="en-GB" sz="3600" i="1" dirty="0" smtClean="0">
                <a:solidFill>
                  <a:schemeClr val="bg1"/>
                </a:solidFill>
                <a:effectLst>
                  <a:outerShdw blurRad="38100" dist="38100" dir="2700000" algn="tl">
                    <a:srgbClr val="000000"/>
                  </a:outerShdw>
                </a:effectLst>
                <a:latin typeface="Calibri" pitchFamily="34" charset="0"/>
              </a:rPr>
              <a:t> </a:t>
            </a:r>
            <a:r>
              <a:rPr lang="en-GB" sz="3600" dirty="0">
                <a:solidFill>
                  <a:schemeClr val="bg1"/>
                </a:solidFill>
                <a:effectLst>
                  <a:outerShdw blurRad="38100" dist="38100" dir="2700000" algn="tl">
                    <a:srgbClr val="000000"/>
                  </a:outerShdw>
                </a:effectLst>
                <a:latin typeface="Calibri" pitchFamily="34" charset="0"/>
              </a:rPr>
              <a:t>(</a:t>
            </a:r>
            <a:r>
              <a:rPr lang="en-GB" sz="3600" b="1" dirty="0">
                <a:solidFill>
                  <a:srgbClr val="FFFF00"/>
                </a:solidFill>
                <a:effectLst>
                  <a:outerShdw blurRad="38100" dist="38100" dir="2700000" algn="tl">
                    <a:srgbClr val="000000"/>
                  </a:outerShdw>
                </a:effectLst>
                <a:latin typeface="Calibri" pitchFamily="34" charset="0"/>
              </a:rPr>
              <a:t>HIMU</a:t>
            </a:r>
            <a:r>
              <a:rPr lang="en-GB" sz="3600" dirty="0">
                <a:solidFill>
                  <a:schemeClr val="bg1"/>
                </a:solidFill>
                <a:effectLst>
                  <a:outerShdw blurRad="38100" dist="38100" dir="2700000" algn="tl">
                    <a:srgbClr val="000000"/>
                  </a:outerShdw>
                </a:effectLst>
                <a:latin typeface="Calibri" pitchFamily="34" charset="0"/>
              </a:rPr>
              <a:t>).</a:t>
            </a:r>
          </a:p>
          <a:p>
            <a:pPr>
              <a:lnSpc>
                <a:spcPct val="90000"/>
              </a:lnSpc>
              <a:defRPr/>
            </a:pPr>
            <a:endParaRPr lang="en-GB" sz="1200" dirty="0">
              <a:solidFill>
                <a:schemeClr val="bg1"/>
              </a:solidFill>
              <a:effectLst>
                <a:outerShdw blurRad="38100" dist="38100" dir="2700000" algn="tl">
                  <a:srgbClr val="000000"/>
                </a:outerShdw>
              </a:effectLst>
              <a:latin typeface="Calibri" pitchFamily="34" charset="0"/>
            </a:endParaRP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Not necessarily HIMU rocks must have high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isotopic ratios at the time of eruption (or solidification). They must be derived by a source with high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isotopic ratios.</a:t>
            </a:r>
          </a:p>
        </p:txBody>
      </p:sp>
      <p:sp>
        <p:nvSpPr>
          <p:cNvPr id="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52357">
                                            <p:txEl>
                                              <p:pRg st="5" end="5"/>
                                            </p:txEl>
                                          </p:spTgt>
                                        </p:tgtEl>
                                        <p:attrNameLst>
                                          <p:attrName>style.visibility</p:attrName>
                                        </p:attrNameLst>
                                      </p:cBhvr>
                                      <p:to>
                                        <p:strVal val="visible"/>
                                      </p:to>
                                    </p:set>
                                    <p:animEffect transition="in" filter="fade">
                                      <p:cBhvr>
                                        <p:cTn id="7" dur="500"/>
                                        <p:tgtEl>
                                          <p:spTgt spid="125235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2357"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11044" name="Text Box 4"/>
          <p:cNvSpPr txBox="1">
            <a:spLocks noChangeArrowheads="1"/>
          </p:cNvSpPr>
          <p:nvPr/>
        </p:nvSpPr>
        <p:spPr bwMode="auto">
          <a:xfrm>
            <a:off x="371475" y="1344613"/>
            <a:ext cx="8401050" cy="4770537"/>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There are also low-</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(down to 16-17) basalts. These are necessarily related to partial melting of mantle sources with low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(because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 derives from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p>
          <a:p>
            <a:pPr algn="l">
              <a:defRPr/>
            </a:pPr>
            <a:endParaRPr lang="en-GB" sz="2800" dirty="0">
              <a:solidFill>
                <a:schemeClr val="bg1"/>
              </a:solidFill>
              <a:effectLst>
                <a:outerShdw blurRad="38100" dist="38100" dir="2700000" algn="tl">
                  <a:srgbClr val="000000"/>
                </a:outerShdw>
              </a:effectLst>
              <a:latin typeface="Calibri" pitchFamily="34" charset="0"/>
            </a:endParaRPr>
          </a:p>
          <a:p>
            <a:pPr>
              <a:defRPr/>
            </a:pPr>
            <a:r>
              <a:rPr lang="en-GB" sz="3600" dirty="0">
                <a:solidFill>
                  <a:schemeClr val="bg1"/>
                </a:solidFill>
                <a:effectLst>
                  <a:outerShdw blurRad="38100" dist="38100" dir="2700000" algn="tl">
                    <a:srgbClr val="000000"/>
                  </a:outerShdw>
                </a:effectLst>
                <a:latin typeface="Calibri" pitchFamily="34" charset="0"/>
              </a:rPr>
              <a:t>This type of rocks has been in some cases called </a:t>
            </a:r>
            <a:r>
              <a:rPr lang="en-GB" sz="3600" dirty="0" err="1">
                <a:solidFill>
                  <a:srgbClr val="FFFF00"/>
                </a:solidFill>
                <a:effectLst>
                  <a:outerShdw blurRad="38100" dist="38100" dir="2700000" algn="tl">
                    <a:srgbClr val="000000"/>
                  </a:outerShdw>
                </a:effectLst>
                <a:latin typeface="Calibri" pitchFamily="34" charset="0"/>
              </a:rPr>
              <a:t>LoMU</a:t>
            </a:r>
            <a:r>
              <a:rPr lang="en-GB" sz="3600" dirty="0">
                <a:solidFill>
                  <a:schemeClr val="bg1"/>
                </a:solidFill>
                <a:effectLst>
                  <a:outerShdw blurRad="38100" dist="38100" dir="2700000" algn="tl">
                    <a:srgbClr val="000000"/>
                  </a:outerShdw>
                </a:effectLst>
                <a:latin typeface="Calibri" pitchFamily="34" charset="0"/>
              </a:rPr>
              <a:t> (</a:t>
            </a:r>
            <a:r>
              <a:rPr lang="en-GB" sz="3600" dirty="0">
                <a:solidFill>
                  <a:srgbClr val="FFFF00"/>
                </a:solidFill>
                <a:effectLst>
                  <a:outerShdw blurRad="38100" dist="38100" dir="2700000" algn="tl">
                    <a:srgbClr val="000000"/>
                  </a:outerShdw>
                </a:effectLst>
                <a:latin typeface="Calibri" pitchFamily="34" charset="0"/>
              </a:rPr>
              <a:t>Low-</a:t>
            </a:r>
            <a:r>
              <a:rPr lang="en-GB" sz="3600" dirty="0">
                <a:solidFill>
                  <a:srgbClr val="FFFF00"/>
                </a:solidFill>
                <a:effectLst>
                  <a:outerShdw blurRad="38100" dist="38100" dir="2700000" algn="tl">
                    <a:srgbClr val="000000"/>
                  </a:outerShdw>
                </a:effectLst>
                <a:latin typeface="Symbol" pitchFamily="18" charset="2"/>
              </a:rPr>
              <a:t>m</a:t>
            </a:r>
            <a:r>
              <a:rPr lang="en-GB" sz="3600" dirty="0">
                <a:solidFill>
                  <a:schemeClr val="bg1"/>
                </a:solidFill>
                <a:effectLst>
                  <a:outerShdw blurRad="38100" dist="38100" dir="2700000" algn="tl">
                    <a:srgbClr val="000000"/>
                  </a:outerShdw>
                </a:effectLst>
                <a:latin typeface="Calibri" pitchFamily="34" charset="0"/>
              </a:rPr>
              <a:t>) rocks.</a:t>
            </a:r>
          </a:p>
          <a:p>
            <a:pPr algn="l">
              <a:defRPr/>
            </a:pPr>
            <a:endParaRPr lang="en-GB" sz="3600" dirty="0">
              <a:solidFill>
                <a:srgbClr val="FFFF00"/>
              </a:solidFill>
              <a:effectLst>
                <a:outerShdw blurRad="38100" dist="38100" dir="2700000" algn="tl">
                  <a:srgbClr val="000000"/>
                </a:outerShdw>
              </a:effectLst>
              <a:latin typeface="Calibri" pitchFamily="34" charset="0"/>
            </a:endParaRPr>
          </a:p>
          <a:p>
            <a:pPr algn="l">
              <a:defRPr/>
            </a:pPr>
            <a:r>
              <a:rPr lang="en-GB" sz="2800" dirty="0">
                <a:solidFill>
                  <a:schemeClr val="bg1"/>
                </a:solidFill>
                <a:effectLst>
                  <a:outerShdw blurRad="38100" dist="38100" dir="2700000" algn="tl">
                    <a:srgbClr val="000000"/>
                  </a:outerShdw>
                </a:effectLst>
                <a:latin typeface="Calibri" pitchFamily="34" charset="0"/>
              </a:rPr>
              <a:t>EM-I  and EM-I-like basalts belong to </a:t>
            </a:r>
            <a:r>
              <a:rPr lang="en-GB" sz="2800" dirty="0" err="1">
                <a:solidFill>
                  <a:schemeClr val="bg1"/>
                </a:solidFill>
                <a:effectLst>
                  <a:outerShdw blurRad="38100" dist="38100" dir="2700000" algn="tl">
                    <a:srgbClr val="000000"/>
                  </a:outerShdw>
                </a:effectLst>
                <a:latin typeface="Calibri" pitchFamily="34" charset="0"/>
              </a:rPr>
              <a:t>LoMU</a:t>
            </a:r>
            <a:r>
              <a:rPr lang="en-GB" sz="2800" dirty="0">
                <a:solidFill>
                  <a:schemeClr val="bg1"/>
                </a:solidFill>
                <a:effectLst>
                  <a:outerShdw blurRad="38100" dist="38100" dir="2700000" algn="tl">
                    <a:srgbClr val="000000"/>
                  </a:outerShdw>
                </a:effectLst>
                <a:latin typeface="Calibri" pitchFamily="34" charset="0"/>
              </a:rPr>
              <a:t> types. We will no use the </a:t>
            </a:r>
            <a:r>
              <a:rPr lang="en-GB" sz="2800" dirty="0" err="1">
                <a:solidFill>
                  <a:schemeClr val="bg1"/>
                </a:solidFill>
                <a:effectLst>
                  <a:outerShdw blurRad="38100" dist="38100" dir="2700000" algn="tl">
                    <a:srgbClr val="000000"/>
                  </a:outerShdw>
                </a:effectLst>
                <a:latin typeface="Calibri" pitchFamily="34" charset="0"/>
              </a:rPr>
              <a:t>LoMU</a:t>
            </a:r>
            <a:r>
              <a:rPr lang="en-GB" sz="2800" dirty="0">
                <a:solidFill>
                  <a:schemeClr val="bg1"/>
                </a:solidFill>
                <a:effectLst>
                  <a:outerShdw blurRad="38100" dist="38100" dir="2700000" algn="tl">
                    <a:srgbClr val="000000"/>
                  </a:outerShdw>
                </a:effectLst>
                <a:latin typeface="Calibri" pitchFamily="34" charset="0"/>
              </a:rPr>
              <a:t> definition hereafter.</a:t>
            </a:r>
          </a:p>
        </p:txBody>
      </p:sp>
      <p:sp>
        <p:nvSpPr>
          <p:cNvPr id="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11044">
                                            <p:txEl>
                                              <p:pRg st="0" end="0"/>
                                            </p:txEl>
                                          </p:spTgt>
                                        </p:tgtEl>
                                        <p:attrNameLst>
                                          <p:attrName>style.visibility</p:attrName>
                                        </p:attrNameLst>
                                      </p:cBhvr>
                                      <p:to>
                                        <p:strVal val="visible"/>
                                      </p:to>
                                    </p:set>
                                    <p:animEffect transition="in" filter="fade">
                                      <p:cBhvr>
                                        <p:cTn id="7" dur="500"/>
                                        <p:tgtEl>
                                          <p:spTgt spid="11110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11044">
                                            <p:txEl>
                                              <p:pRg st="2" end="2"/>
                                            </p:txEl>
                                          </p:spTgt>
                                        </p:tgtEl>
                                        <p:attrNameLst>
                                          <p:attrName>style.visibility</p:attrName>
                                        </p:attrNameLst>
                                      </p:cBhvr>
                                      <p:to>
                                        <p:strVal val="visible"/>
                                      </p:to>
                                    </p:set>
                                    <p:animEffect transition="in" filter="fade">
                                      <p:cBhvr>
                                        <p:cTn id="12" dur="500"/>
                                        <p:tgtEl>
                                          <p:spTgt spid="111104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11044">
                                            <p:txEl>
                                              <p:pRg st="4" end="4"/>
                                            </p:txEl>
                                          </p:spTgt>
                                        </p:tgtEl>
                                        <p:attrNameLst>
                                          <p:attrName>style.visibility</p:attrName>
                                        </p:attrNameLst>
                                      </p:cBhvr>
                                      <p:to>
                                        <p:strVal val="visible"/>
                                      </p:to>
                                    </p:set>
                                    <p:animEffect transition="in" filter="fade">
                                      <p:cBhvr>
                                        <p:cTn id="17" dur="500"/>
                                        <p:tgtEl>
                                          <p:spTgt spid="111104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1044" grpId="0"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3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15140" name="Text Box 4"/>
          <p:cNvSpPr txBox="1">
            <a:spLocks noChangeArrowheads="1"/>
          </p:cNvSpPr>
          <p:nvPr/>
        </p:nvSpPr>
        <p:spPr bwMode="auto">
          <a:xfrm>
            <a:off x="371475" y="1344613"/>
            <a:ext cx="8401050" cy="4539704"/>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 abundances of the two uranogenic lead isotopes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 and </a:t>
            </a:r>
            <a:r>
              <a:rPr lang="en-GB" sz="2800" baseline="30000" dirty="0">
                <a:solidFill>
                  <a:schemeClr val="bg1"/>
                </a:solidFill>
                <a:effectLst>
                  <a:outerShdw blurRad="38100" dist="38100" dir="2700000" algn="tl">
                    <a:srgbClr val="000000"/>
                  </a:outerShdw>
                </a:effectLst>
                <a:latin typeface="Calibri" pitchFamily="34" charset="0"/>
              </a:rPr>
              <a:t>207</a:t>
            </a:r>
            <a:r>
              <a:rPr lang="en-GB" sz="2800" dirty="0">
                <a:solidFill>
                  <a:schemeClr val="bg1"/>
                </a:solidFill>
                <a:effectLst>
                  <a:outerShdw blurRad="38100" dist="38100" dir="2700000" algn="tl">
                    <a:srgbClr val="000000"/>
                  </a:outerShdw>
                </a:effectLst>
                <a:latin typeface="Calibri" pitchFamily="34" charset="0"/>
              </a:rPr>
              <a:t>Pb) depend on the amount of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and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transformation.</a:t>
            </a:r>
          </a:p>
          <a:p>
            <a:pPr algn="l">
              <a:defRPr/>
            </a:pPr>
            <a:endParaRPr lang="en-GB" sz="900" dirty="0">
              <a:solidFill>
                <a:schemeClr val="bg1"/>
              </a:solidFill>
              <a:effectLst>
                <a:outerShdw blurRad="38100" dist="38100" dir="2700000" algn="tl">
                  <a:srgbClr val="000000"/>
                </a:outerShdw>
              </a:effectLst>
              <a:latin typeface="Calibri" pitchFamily="34" charset="0"/>
            </a:endParaRPr>
          </a:p>
          <a:p>
            <a:pPr algn="l">
              <a:defRPr/>
            </a:pPr>
            <a:r>
              <a:rPr lang="en-GB" sz="2800" dirty="0">
                <a:solidFill>
                  <a:srgbClr val="FFFF00"/>
                </a:solidFill>
                <a:effectLst>
                  <a:outerShdw blurRad="38100" dist="38100" dir="2700000" algn="tl">
                    <a:srgbClr val="000000"/>
                  </a:outerShdw>
                </a:effectLst>
                <a:latin typeface="Calibri" pitchFamily="34" charset="0"/>
              </a:rPr>
              <a:t>The half-life of </a:t>
            </a:r>
            <a:r>
              <a:rPr lang="en-GB" sz="2800" baseline="30000" dirty="0">
                <a:solidFill>
                  <a:srgbClr val="FFFF00"/>
                </a:solidFill>
                <a:effectLst>
                  <a:outerShdw blurRad="38100" dist="38100" dir="2700000" algn="tl">
                    <a:srgbClr val="000000"/>
                  </a:outerShdw>
                </a:effectLst>
                <a:latin typeface="Calibri" pitchFamily="34" charset="0"/>
              </a:rPr>
              <a:t>235</a:t>
            </a:r>
            <a:r>
              <a:rPr lang="en-GB" sz="2800" dirty="0">
                <a:solidFill>
                  <a:srgbClr val="FFFF00"/>
                </a:solidFill>
                <a:effectLst>
                  <a:outerShdw blurRad="38100" dist="38100" dir="2700000" algn="tl">
                    <a:srgbClr val="000000"/>
                  </a:outerShdw>
                </a:effectLst>
                <a:latin typeface="Calibri" pitchFamily="34" charset="0"/>
              </a:rPr>
              <a:t>U is much shorter than that of </a:t>
            </a:r>
            <a:r>
              <a:rPr lang="en-GB" sz="2800" baseline="30000" dirty="0">
                <a:solidFill>
                  <a:srgbClr val="FFFF00"/>
                </a:solidFill>
                <a:effectLst>
                  <a:outerShdw blurRad="38100" dist="38100" dir="2700000" algn="tl">
                    <a:srgbClr val="000000"/>
                  </a:outerShdw>
                </a:effectLst>
                <a:latin typeface="Calibri" pitchFamily="34" charset="0"/>
              </a:rPr>
              <a:t>238</a:t>
            </a:r>
            <a:r>
              <a:rPr lang="en-GB" sz="2800" dirty="0">
                <a:solidFill>
                  <a:srgbClr val="FFFF00"/>
                </a:solidFill>
                <a:effectLst>
                  <a:outerShdw blurRad="38100" dist="38100" dir="2700000" algn="tl">
                    <a:srgbClr val="000000"/>
                  </a:outerShdw>
                </a:effectLst>
                <a:latin typeface="Calibri" pitchFamily="34" charset="0"/>
              </a:rPr>
              <a:t>U:</a:t>
            </a:r>
          </a:p>
          <a:p>
            <a:pPr algn="l">
              <a:defRPr/>
            </a:pP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a:t>
            </a:r>
            <a:r>
              <a:rPr lang="en-GB" sz="2800" dirty="0" smtClean="0">
                <a:solidFill>
                  <a:schemeClr val="bg1"/>
                </a:solidFill>
                <a:effectLst>
                  <a:outerShdw blurRad="38100" dist="38100" dir="2700000" algn="tl">
                    <a:srgbClr val="000000"/>
                  </a:outerShdw>
                </a:effectLst>
                <a:latin typeface="Calibri" pitchFamily="34" charset="0"/>
              </a:rPr>
              <a:t>→ </a:t>
            </a:r>
            <a:r>
              <a:rPr lang="en-GB" sz="2800" baseline="30000" dirty="0">
                <a:solidFill>
                  <a:schemeClr val="bg1"/>
                </a:solidFill>
                <a:effectLst>
                  <a:outerShdw blurRad="38100" dist="38100" dir="2700000" algn="tl">
                    <a:srgbClr val="000000"/>
                  </a:outerShdw>
                </a:effectLst>
                <a:latin typeface="Calibri" pitchFamily="34" charset="0"/>
              </a:rPr>
              <a:t>207</a:t>
            </a:r>
            <a:r>
              <a:rPr lang="en-GB" sz="2800" dirty="0">
                <a:solidFill>
                  <a:schemeClr val="bg1"/>
                </a:solidFill>
                <a:effectLst>
                  <a:outerShdw blurRad="38100" dist="38100" dir="2700000" algn="tl">
                    <a:srgbClr val="000000"/>
                  </a:outerShdw>
                </a:effectLst>
                <a:latin typeface="Calibri" pitchFamily="34" charset="0"/>
              </a:rPr>
              <a:t>Pb Half time = 7.04 * 10</a:t>
            </a:r>
            <a:r>
              <a:rPr lang="en-GB" sz="2800" baseline="30000" dirty="0">
                <a:solidFill>
                  <a:srgbClr val="FF0000"/>
                </a:solidFill>
                <a:effectLst>
                  <a:outerShdw blurRad="38100" dist="38100" dir="2700000" algn="tl">
                    <a:srgbClr val="000000"/>
                  </a:outerShdw>
                </a:effectLst>
                <a:latin typeface="Calibri" pitchFamily="34" charset="0"/>
              </a:rPr>
              <a:t>8</a:t>
            </a:r>
            <a:r>
              <a:rPr lang="en-GB" sz="2800" dirty="0">
                <a:solidFill>
                  <a:schemeClr val="bg1"/>
                </a:solidFill>
                <a:effectLst>
                  <a:outerShdw blurRad="38100" dist="38100" dir="2700000" algn="tl">
                    <a:srgbClr val="000000"/>
                  </a:outerShdw>
                </a:effectLst>
                <a:latin typeface="Calibri" pitchFamily="34" charset="0"/>
              </a:rPr>
              <a:t> yr</a:t>
            </a:r>
          </a:p>
          <a:p>
            <a:pPr algn="l">
              <a:defRPr/>
            </a:pP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a:t>
            </a:r>
            <a:r>
              <a:rPr lang="en-GB" sz="2800" dirty="0" smtClean="0">
                <a:solidFill>
                  <a:schemeClr val="bg1"/>
                </a:solidFill>
                <a:effectLst>
                  <a:outerShdw blurRad="38100" dist="38100" dir="2700000" algn="tl">
                    <a:srgbClr val="000000"/>
                  </a:outerShdw>
                </a:effectLst>
                <a:latin typeface="Calibri" pitchFamily="34" charset="0"/>
              </a:rPr>
              <a:t>→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 Half time = 4.47 * 10</a:t>
            </a:r>
            <a:r>
              <a:rPr lang="en-GB" sz="2800" baseline="30000" dirty="0">
                <a:solidFill>
                  <a:srgbClr val="FF0000"/>
                </a:solidFill>
                <a:effectLst>
                  <a:outerShdw blurRad="38100" dist="38100" dir="2700000" algn="tl">
                    <a:srgbClr val="000000"/>
                  </a:outerShdw>
                </a:effectLst>
                <a:latin typeface="Calibri" pitchFamily="34" charset="0"/>
              </a:rPr>
              <a:t>9</a:t>
            </a:r>
            <a:r>
              <a:rPr lang="en-GB" sz="2800" dirty="0">
                <a:solidFill>
                  <a:schemeClr val="bg1"/>
                </a:solidFill>
                <a:effectLst>
                  <a:outerShdw blurRad="38100" dist="38100" dir="2700000" algn="tl">
                    <a:srgbClr val="000000"/>
                  </a:outerShdw>
                </a:effectLst>
                <a:latin typeface="Calibri" pitchFamily="34" charset="0"/>
              </a:rPr>
              <a:t> yr</a:t>
            </a:r>
          </a:p>
          <a:p>
            <a:pPr algn="l">
              <a:defRPr/>
            </a:pPr>
            <a:r>
              <a:rPr lang="en-GB" sz="2800" dirty="0">
                <a:solidFill>
                  <a:schemeClr val="bg1"/>
                </a:solidFill>
                <a:effectLst>
                  <a:outerShdw blurRad="38100" dist="38100" dir="2700000" algn="tl">
                    <a:srgbClr val="000000"/>
                  </a:outerShdw>
                </a:effectLst>
                <a:latin typeface="Calibri" pitchFamily="34" charset="0"/>
              </a:rPr>
              <a:t>This means that </a:t>
            </a:r>
            <a:r>
              <a:rPr lang="en-GB" sz="2800" baseline="30000" dirty="0">
                <a:solidFill>
                  <a:srgbClr val="FFFF00"/>
                </a:solidFill>
                <a:effectLst>
                  <a:outerShdw blurRad="38100" dist="38100" dir="2700000" algn="tl">
                    <a:srgbClr val="000000"/>
                  </a:outerShdw>
                </a:effectLst>
                <a:latin typeface="Calibri" pitchFamily="34" charset="0"/>
              </a:rPr>
              <a:t>235</a:t>
            </a:r>
            <a:r>
              <a:rPr lang="en-GB" sz="2800" dirty="0">
                <a:solidFill>
                  <a:srgbClr val="FFFF00"/>
                </a:solidFill>
                <a:effectLst>
                  <a:outerShdw blurRad="38100" dist="38100" dir="2700000" algn="tl">
                    <a:srgbClr val="000000"/>
                  </a:outerShdw>
                </a:effectLst>
                <a:latin typeface="Calibri" pitchFamily="34" charset="0"/>
              </a:rPr>
              <a:t>U decays (is transformed in Pb) more rapidly than </a:t>
            </a:r>
            <a:r>
              <a:rPr lang="en-GB" sz="2800" baseline="30000" dirty="0">
                <a:solidFill>
                  <a:srgbClr val="FFFF00"/>
                </a:solidFill>
                <a:effectLst>
                  <a:outerShdw blurRad="38100" dist="38100" dir="2700000" algn="tl">
                    <a:srgbClr val="000000"/>
                  </a:outerShdw>
                </a:effectLst>
                <a:latin typeface="Calibri" pitchFamily="34" charset="0"/>
              </a:rPr>
              <a:t>238</a:t>
            </a:r>
            <a:r>
              <a:rPr lang="en-GB" sz="2800" dirty="0">
                <a:solidFill>
                  <a:srgbClr val="FFFF00"/>
                </a:solidFill>
                <a:effectLst>
                  <a:outerShdw blurRad="38100" dist="38100" dir="2700000" algn="tl">
                    <a:srgbClr val="000000"/>
                  </a:outerShdw>
                </a:effectLst>
                <a:latin typeface="Calibri" pitchFamily="34" charset="0"/>
              </a:rPr>
              <a:t>U</a:t>
            </a:r>
            <a:r>
              <a:rPr lang="en-GB" sz="2800" dirty="0">
                <a:solidFill>
                  <a:schemeClr val="bg1"/>
                </a:solidFill>
                <a:effectLst>
                  <a:outerShdw blurRad="38100" dist="38100" dir="2700000" algn="tl">
                    <a:srgbClr val="000000"/>
                  </a:outerShdw>
                </a:effectLst>
                <a:latin typeface="Calibri" pitchFamily="34" charset="0"/>
              </a:rPr>
              <a:t>. As a result, on a plot </a:t>
            </a:r>
            <a:r>
              <a:rPr lang="en-GB" sz="2800" baseline="30000" dirty="0">
                <a:solidFill>
                  <a:schemeClr val="bg1"/>
                </a:solidFill>
                <a:effectLst>
                  <a:outerShdw blurRad="38100" dist="38100" dir="2700000" algn="tl">
                    <a:srgbClr val="000000"/>
                  </a:outerShdw>
                </a:effectLst>
                <a:latin typeface="Calibri" pitchFamily="34" charset="0"/>
              </a:rPr>
              <a:t>207</a:t>
            </a:r>
            <a:r>
              <a:rPr lang="en-GB" sz="2800" dirty="0">
                <a:solidFill>
                  <a:schemeClr val="bg1"/>
                </a:solidFill>
                <a:effectLst>
                  <a:outerShdw blurRad="38100" dist="38100" dir="2700000" algn="tl">
                    <a:srgbClr val="000000"/>
                  </a:outerShdw>
                </a:effectLst>
                <a:latin typeface="Calibri" pitchFamily="34" charset="0"/>
              </a:rPr>
              <a:t>Pb/</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vs.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Pb isotopic evolution follows curved paths. The exact path that is followed depends upon </a:t>
            </a:r>
            <a:r>
              <a:rPr lang="en-GB" sz="2800" i="1" dirty="0">
                <a:solidFill>
                  <a:schemeClr val="bg1"/>
                </a:solidFill>
                <a:effectLst>
                  <a:outerShdw blurRad="38100" dist="38100" dir="2700000" algn="tl">
                    <a:srgbClr val="000000"/>
                  </a:outerShdw>
                </a:effectLst>
                <a:latin typeface="Calibri" pitchFamily="34" charset="0"/>
              </a:rPr>
              <a:t>μ</a:t>
            </a:r>
            <a:r>
              <a:rPr lang="en-GB" sz="2800" dirty="0">
                <a:solidFill>
                  <a:schemeClr val="bg1"/>
                </a:solidFill>
                <a:effectLst>
                  <a:outerShdw blurRad="38100" dist="38100" dir="2700000" algn="tl">
                    <a:srgbClr val="000000"/>
                  </a:outerShdw>
                </a:effectLst>
                <a:latin typeface="Calibri" pitchFamily="34" charset="0"/>
              </a:rPr>
              <a:t>.</a:t>
            </a:r>
          </a:p>
        </p:txBody>
      </p:sp>
      <p:sp>
        <p:nvSpPr>
          <p:cNvPr id="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15140">
                                            <p:txEl>
                                              <p:pRg st="0" end="0"/>
                                            </p:txEl>
                                          </p:spTgt>
                                        </p:tgtEl>
                                        <p:attrNameLst>
                                          <p:attrName>style.visibility</p:attrName>
                                        </p:attrNameLst>
                                      </p:cBhvr>
                                      <p:to>
                                        <p:strVal val="visible"/>
                                      </p:to>
                                    </p:set>
                                    <p:animEffect transition="in" filter="fade">
                                      <p:cBhvr>
                                        <p:cTn id="7" dur="500"/>
                                        <p:tgtEl>
                                          <p:spTgt spid="11151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15140">
                                            <p:txEl>
                                              <p:pRg st="2" end="2"/>
                                            </p:txEl>
                                          </p:spTgt>
                                        </p:tgtEl>
                                        <p:attrNameLst>
                                          <p:attrName>style.visibility</p:attrName>
                                        </p:attrNameLst>
                                      </p:cBhvr>
                                      <p:to>
                                        <p:strVal val="visible"/>
                                      </p:to>
                                    </p:set>
                                    <p:animEffect transition="in" filter="fade">
                                      <p:cBhvr>
                                        <p:cTn id="12" dur="500"/>
                                        <p:tgtEl>
                                          <p:spTgt spid="111514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15140">
                                            <p:txEl>
                                              <p:pRg st="3" end="3"/>
                                            </p:txEl>
                                          </p:spTgt>
                                        </p:tgtEl>
                                        <p:attrNameLst>
                                          <p:attrName>style.visibility</p:attrName>
                                        </p:attrNameLst>
                                      </p:cBhvr>
                                      <p:to>
                                        <p:strVal val="visible"/>
                                      </p:to>
                                    </p:set>
                                    <p:animEffect transition="in" filter="fade">
                                      <p:cBhvr>
                                        <p:cTn id="17" dur="500"/>
                                        <p:tgtEl>
                                          <p:spTgt spid="1115140">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15140">
                                            <p:txEl>
                                              <p:pRg st="4" end="4"/>
                                            </p:txEl>
                                          </p:spTgt>
                                        </p:tgtEl>
                                        <p:attrNameLst>
                                          <p:attrName>style.visibility</p:attrName>
                                        </p:attrNameLst>
                                      </p:cBhvr>
                                      <p:to>
                                        <p:strVal val="visible"/>
                                      </p:to>
                                    </p:set>
                                    <p:animEffect transition="in" filter="fade">
                                      <p:cBhvr>
                                        <p:cTn id="22" dur="500"/>
                                        <p:tgtEl>
                                          <p:spTgt spid="1115140">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15140">
                                            <p:txEl>
                                              <p:pRg st="5" end="5"/>
                                            </p:txEl>
                                          </p:spTgt>
                                        </p:tgtEl>
                                        <p:attrNameLst>
                                          <p:attrName>style.visibility</p:attrName>
                                        </p:attrNameLst>
                                      </p:cBhvr>
                                      <p:to>
                                        <p:strVal val="visible"/>
                                      </p:to>
                                    </p:set>
                                    <p:animEffect transition="in" filter="fade">
                                      <p:cBhvr>
                                        <p:cTn id="27" dur="500"/>
                                        <p:tgtEl>
                                          <p:spTgt spid="111514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5140"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86821" name="Text Box 5"/>
          <p:cNvSpPr txBox="1">
            <a:spLocks noChangeArrowheads="1"/>
          </p:cNvSpPr>
          <p:nvPr/>
        </p:nvSpPr>
        <p:spPr bwMode="auto">
          <a:xfrm>
            <a:off x="371475" y="1344613"/>
            <a:ext cx="8401050" cy="263149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The abundances of the two uranogenic lead isotopes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 and </a:t>
            </a:r>
            <a:r>
              <a:rPr lang="en-GB" sz="2800" baseline="30000" dirty="0">
                <a:solidFill>
                  <a:schemeClr val="bg1"/>
                </a:solidFill>
                <a:effectLst>
                  <a:outerShdw blurRad="38100" dist="38100" dir="2700000" algn="tl">
                    <a:srgbClr val="000000"/>
                  </a:outerShdw>
                </a:effectLst>
                <a:latin typeface="Calibri" pitchFamily="34" charset="0"/>
              </a:rPr>
              <a:t>207</a:t>
            </a:r>
            <a:r>
              <a:rPr lang="en-GB" sz="2800" dirty="0">
                <a:solidFill>
                  <a:schemeClr val="bg1"/>
                </a:solidFill>
                <a:effectLst>
                  <a:outerShdw blurRad="38100" dist="38100" dir="2700000" algn="tl">
                    <a:srgbClr val="000000"/>
                  </a:outerShdw>
                </a:effectLst>
                <a:latin typeface="Calibri" pitchFamily="34" charset="0"/>
              </a:rPr>
              <a:t>Pb) depend on the amount of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and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transformation.</a:t>
            </a:r>
          </a:p>
          <a:p>
            <a:pPr algn="l">
              <a:defRPr/>
            </a:pPr>
            <a:endParaRPr lang="en-GB" sz="900" dirty="0">
              <a:solidFill>
                <a:schemeClr val="bg1"/>
              </a:solidFill>
              <a:effectLst>
                <a:outerShdw blurRad="38100" dist="38100" dir="2700000" algn="tl">
                  <a:srgbClr val="000000"/>
                </a:outerShdw>
              </a:effectLst>
              <a:latin typeface="Calibri" pitchFamily="34" charset="0"/>
            </a:endParaRPr>
          </a:p>
          <a:p>
            <a:pPr algn="l">
              <a:defRPr/>
            </a:pPr>
            <a:r>
              <a:rPr lang="en-GB" sz="2800" dirty="0">
                <a:solidFill>
                  <a:srgbClr val="FFFF00"/>
                </a:solidFill>
                <a:effectLst>
                  <a:outerShdw blurRad="38100" dist="38100" dir="2700000" algn="tl">
                    <a:srgbClr val="000000"/>
                  </a:outerShdw>
                </a:effectLst>
                <a:latin typeface="Calibri" pitchFamily="34" charset="0"/>
              </a:rPr>
              <a:t>The half-life of </a:t>
            </a:r>
            <a:r>
              <a:rPr lang="en-GB" sz="2800" baseline="30000" dirty="0">
                <a:solidFill>
                  <a:srgbClr val="FFFF00"/>
                </a:solidFill>
                <a:effectLst>
                  <a:outerShdw blurRad="38100" dist="38100" dir="2700000" algn="tl">
                    <a:srgbClr val="000000"/>
                  </a:outerShdw>
                </a:effectLst>
                <a:latin typeface="Calibri" pitchFamily="34" charset="0"/>
              </a:rPr>
              <a:t>235</a:t>
            </a:r>
            <a:r>
              <a:rPr lang="en-GB" sz="2800" dirty="0">
                <a:solidFill>
                  <a:srgbClr val="FFFF00"/>
                </a:solidFill>
                <a:effectLst>
                  <a:outerShdw blurRad="38100" dist="38100" dir="2700000" algn="tl">
                    <a:srgbClr val="000000"/>
                  </a:outerShdw>
                </a:effectLst>
                <a:latin typeface="Calibri" pitchFamily="34" charset="0"/>
              </a:rPr>
              <a:t>U is much shorter than that of </a:t>
            </a:r>
            <a:r>
              <a:rPr lang="en-GB" sz="2800" baseline="30000" dirty="0">
                <a:solidFill>
                  <a:srgbClr val="FFFF00"/>
                </a:solidFill>
                <a:effectLst>
                  <a:outerShdw blurRad="38100" dist="38100" dir="2700000" algn="tl">
                    <a:srgbClr val="000000"/>
                  </a:outerShdw>
                </a:effectLst>
                <a:latin typeface="Calibri" pitchFamily="34" charset="0"/>
              </a:rPr>
              <a:t>238</a:t>
            </a:r>
            <a:r>
              <a:rPr lang="en-GB" sz="2800" dirty="0">
                <a:solidFill>
                  <a:srgbClr val="FFFF00"/>
                </a:solidFill>
                <a:effectLst>
                  <a:outerShdw blurRad="38100" dist="38100" dir="2700000" algn="tl">
                    <a:srgbClr val="000000"/>
                  </a:outerShdw>
                </a:effectLst>
                <a:latin typeface="Calibri" pitchFamily="34" charset="0"/>
              </a:rPr>
              <a:t>U:</a:t>
            </a:r>
          </a:p>
          <a:p>
            <a:pPr>
              <a:defRPr/>
            </a:pPr>
            <a:r>
              <a:rPr lang="en-GB" sz="4400" dirty="0">
                <a:solidFill>
                  <a:schemeClr val="bg1"/>
                </a:solidFill>
                <a:effectLst>
                  <a:outerShdw blurRad="38100" dist="38100" dir="2700000" algn="tl">
                    <a:srgbClr val="000000"/>
                  </a:outerShdw>
                </a:effectLst>
                <a:latin typeface="Calibri" pitchFamily="34" charset="0"/>
              </a:rPr>
              <a:t>Question:</a:t>
            </a:r>
            <a:endParaRPr lang="en-GB" sz="4400" dirty="0">
              <a:solidFill>
                <a:srgbClr val="FFFF00"/>
              </a:solidFill>
              <a:effectLst>
                <a:outerShdw blurRad="38100" dist="38100" dir="2700000" algn="tl">
                  <a:srgbClr val="000000"/>
                </a:outerShdw>
              </a:effectLst>
              <a:latin typeface="Calibri" pitchFamily="34" charset="0"/>
            </a:endParaRPr>
          </a:p>
        </p:txBody>
      </p:sp>
      <p:sp>
        <p:nvSpPr>
          <p:cNvPr id="1186822" name="Text Box 6"/>
          <p:cNvSpPr txBox="1">
            <a:spLocks noChangeArrowheads="1"/>
          </p:cNvSpPr>
          <p:nvPr/>
        </p:nvSpPr>
        <p:spPr bwMode="auto">
          <a:xfrm>
            <a:off x="371475" y="4222019"/>
            <a:ext cx="8401050" cy="1815882"/>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During the Earth’s history the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ratio has increased or reduced?</a:t>
            </a:r>
          </a:p>
          <a:p>
            <a:pPr algn="l">
              <a:defRPr/>
            </a:pPr>
            <a:r>
              <a:rPr lang="en-GB" sz="2800" dirty="0">
                <a:solidFill>
                  <a:schemeClr val="bg1"/>
                </a:solidFill>
                <a:effectLst>
                  <a:outerShdw blurRad="38100" dist="38100" dir="2700000" algn="tl">
                    <a:srgbClr val="000000"/>
                  </a:outerShdw>
                </a:effectLst>
                <a:latin typeface="Calibri" pitchFamily="34" charset="0"/>
              </a:rPr>
              <a:t>In other words: is the present day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 ratio higher or lower than the primordial Earth </a:t>
            </a:r>
            <a:r>
              <a:rPr lang="en-US" sz="2800" dirty="0">
                <a:solidFill>
                  <a:schemeClr val="bg1"/>
                </a:solidFill>
                <a:effectLst>
                  <a:outerShdw blurRad="38100" dist="38100" dir="2700000" algn="tl">
                    <a:srgbClr val="000000"/>
                  </a:outerShdw>
                </a:effectLst>
                <a:latin typeface="Calibri" pitchFamily="34" charset="0"/>
              </a:rPr>
              <a:t>~</a:t>
            </a:r>
            <a:r>
              <a:rPr lang="en-GB" sz="2800" dirty="0">
                <a:solidFill>
                  <a:schemeClr val="bg1"/>
                </a:solidFill>
                <a:effectLst>
                  <a:outerShdw blurRad="38100" dist="38100" dir="2700000" algn="tl">
                    <a:srgbClr val="000000"/>
                  </a:outerShdw>
                </a:effectLst>
                <a:latin typeface="Calibri" pitchFamily="34" charset="0"/>
              </a:rPr>
              <a:t>4.55 Ga ago?</a:t>
            </a:r>
          </a:p>
        </p:txBody>
      </p:sp>
      <p:sp>
        <p:nvSpPr>
          <p:cNvPr id="6"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86821">
                                            <p:txEl>
                                              <p:pRg st="3" end="3"/>
                                            </p:txEl>
                                          </p:spTgt>
                                        </p:tgtEl>
                                        <p:attrNameLst>
                                          <p:attrName>style.visibility</p:attrName>
                                        </p:attrNameLst>
                                      </p:cBhvr>
                                      <p:to>
                                        <p:strVal val="visible"/>
                                      </p:to>
                                    </p:set>
                                    <p:animEffect transition="in" filter="fade">
                                      <p:cBhvr>
                                        <p:cTn id="7" dur="500"/>
                                        <p:tgtEl>
                                          <p:spTgt spid="118682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86822"/>
                                        </p:tgtEl>
                                        <p:attrNameLst>
                                          <p:attrName>style.visibility</p:attrName>
                                        </p:attrNameLst>
                                      </p:cBhvr>
                                      <p:to>
                                        <p:strVal val="visible"/>
                                      </p:to>
                                    </p:set>
                                    <p:animEffect transition="in" filter="fade">
                                      <p:cBhvr>
                                        <p:cTn id="12" dur="500"/>
                                        <p:tgtEl>
                                          <p:spTgt spid="1186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821" grpId="0" build="p"/>
      <p:bldP spid="1186822"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2722" name="Rectangle 2"/>
          <p:cNvSpPr>
            <a:spLocks noChangeArrowheads="1"/>
          </p:cNvSpPr>
          <p:nvPr/>
        </p:nvSpPr>
        <p:spPr bwMode="auto">
          <a:xfrm>
            <a:off x="1003300" y="6226175"/>
            <a:ext cx="8140700" cy="631825"/>
          </a:xfrm>
          <a:prstGeom prst="rect">
            <a:avLst/>
          </a:prstGeom>
          <a:solidFill>
            <a:schemeClr val="tx1"/>
          </a:solidFill>
          <a:ln w="9525" algn="ctr">
            <a:noFill/>
            <a:miter lim="800000"/>
            <a:headEnd/>
            <a:tailEnd/>
          </a:ln>
          <a:effectLst/>
        </p:spPr>
        <p:txBody>
          <a:bodyPr wrap="none" anchor="ctr"/>
          <a:lstStyle/>
          <a:p>
            <a:pPr>
              <a:defRPr/>
            </a:pPr>
            <a:endParaRPr lang="it-IT">
              <a:latin typeface="Calibri" pitchFamily="34" charset="0"/>
            </a:endParaRPr>
          </a:p>
        </p:txBody>
      </p:sp>
      <p:sp>
        <p:nvSpPr>
          <p:cNvPr id="1182802" name="AutoShape 82"/>
          <p:cNvSpPr>
            <a:spLocks noChangeArrowheads="1"/>
          </p:cNvSpPr>
          <p:nvPr/>
        </p:nvSpPr>
        <p:spPr bwMode="auto">
          <a:xfrm>
            <a:off x="371475" y="5572125"/>
            <a:ext cx="2536825" cy="1241425"/>
          </a:xfrm>
          <a:prstGeom prst="roundRect">
            <a:avLst>
              <a:gd name="adj" fmla="val 16667"/>
            </a:avLst>
          </a:prstGeom>
          <a:solidFill>
            <a:schemeClr val="bg2"/>
          </a:solidFill>
          <a:ln w="9525" algn="ctr">
            <a:solidFill>
              <a:schemeClr val="tx1"/>
            </a:solidFill>
            <a:round/>
            <a:headEnd/>
            <a:tailEnd/>
          </a:ln>
          <a:effectLst/>
        </p:spPr>
        <p:txBody>
          <a:bodyPr wrap="none" anchor="ctr"/>
          <a:lstStyle/>
          <a:p>
            <a:pPr>
              <a:defRPr/>
            </a:pPr>
            <a:endParaRPr lang="it-IT">
              <a:latin typeface="Calibri" pitchFamily="34" charset="0"/>
            </a:endParaRPr>
          </a:p>
        </p:txBody>
      </p:sp>
      <p:grpSp>
        <p:nvGrpSpPr>
          <p:cNvPr id="122884" name="Group 67"/>
          <p:cNvGrpSpPr>
            <a:grpSpLocks/>
          </p:cNvGrpSpPr>
          <p:nvPr/>
        </p:nvGrpSpPr>
        <p:grpSpPr bwMode="auto">
          <a:xfrm>
            <a:off x="2933700" y="1874838"/>
            <a:ext cx="6210300" cy="4983162"/>
            <a:chOff x="1848" y="1181"/>
            <a:chExt cx="3912" cy="3139"/>
          </a:xfrm>
        </p:grpSpPr>
        <p:grpSp>
          <p:nvGrpSpPr>
            <p:cNvPr id="122946" name="Group 35"/>
            <p:cNvGrpSpPr>
              <a:grpSpLocks/>
            </p:cNvGrpSpPr>
            <p:nvPr/>
          </p:nvGrpSpPr>
          <p:grpSpPr bwMode="auto">
            <a:xfrm>
              <a:off x="1848" y="1181"/>
              <a:ext cx="3912" cy="3139"/>
              <a:chOff x="1848" y="1181"/>
              <a:chExt cx="3912" cy="3139"/>
            </a:xfrm>
          </p:grpSpPr>
          <p:grpSp>
            <p:nvGrpSpPr>
              <p:cNvPr id="122948" name="Group 3"/>
              <p:cNvGrpSpPr>
                <a:grpSpLocks/>
              </p:cNvGrpSpPr>
              <p:nvPr/>
            </p:nvGrpSpPr>
            <p:grpSpPr bwMode="auto">
              <a:xfrm>
                <a:off x="1848" y="1181"/>
                <a:ext cx="3912" cy="3139"/>
                <a:chOff x="1848" y="1181"/>
                <a:chExt cx="3912" cy="3139"/>
              </a:xfrm>
            </p:grpSpPr>
            <p:pic>
              <p:nvPicPr>
                <p:cNvPr id="122952" name="Picture 4"/>
                <p:cNvPicPr>
                  <a:picLocks noChangeAspect="1" noChangeArrowheads="1"/>
                </p:cNvPicPr>
                <p:nvPr/>
              </p:nvPicPr>
              <p:blipFill>
                <a:blip r:embed="rId3" cstate="print"/>
                <a:srcRect/>
                <a:stretch>
                  <a:fillRect/>
                </a:stretch>
              </p:blipFill>
              <p:spPr bwMode="auto">
                <a:xfrm>
                  <a:off x="1848" y="1181"/>
                  <a:ext cx="3912" cy="3139"/>
                </a:xfrm>
                <a:prstGeom prst="rect">
                  <a:avLst/>
                </a:prstGeom>
                <a:noFill/>
                <a:ln w="9525" algn="ctr">
                  <a:noFill/>
                  <a:miter lim="800000"/>
                  <a:headEnd/>
                  <a:tailEnd/>
                </a:ln>
              </p:spPr>
            </p:pic>
            <p:sp>
              <p:nvSpPr>
                <p:cNvPr id="1182725" name="Rectangle 5"/>
                <p:cNvSpPr>
                  <a:spLocks noChangeArrowheads="1"/>
                </p:cNvSpPr>
                <p:nvPr/>
              </p:nvSpPr>
              <p:spPr bwMode="auto">
                <a:xfrm>
                  <a:off x="2490" y="1269"/>
                  <a:ext cx="2686" cy="144"/>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182739" name="Rectangle 19"/>
              <p:cNvSpPr>
                <a:spLocks noChangeArrowheads="1"/>
              </p:cNvSpPr>
              <p:nvPr/>
            </p:nvSpPr>
            <p:spPr bwMode="auto">
              <a:xfrm>
                <a:off x="3372" y="2019"/>
                <a:ext cx="216" cy="144"/>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182741" name="Rectangle 21"/>
              <p:cNvSpPr>
                <a:spLocks noChangeArrowheads="1"/>
              </p:cNvSpPr>
              <p:nvPr/>
            </p:nvSpPr>
            <p:spPr bwMode="auto">
              <a:xfrm>
                <a:off x="3969" y="1806"/>
                <a:ext cx="258" cy="12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182742" name="Rectangle 22"/>
              <p:cNvSpPr>
                <a:spLocks noChangeArrowheads="1"/>
              </p:cNvSpPr>
              <p:nvPr/>
            </p:nvSpPr>
            <p:spPr bwMode="auto">
              <a:xfrm>
                <a:off x="4560" y="1740"/>
                <a:ext cx="258" cy="12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182786" name="Rectangle 66"/>
            <p:cNvSpPr>
              <a:spLocks noChangeArrowheads="1"/>
            </p:cNvSpPr>
            <p:nvPr/>
          </p:nvSpPr>
          <p:spPr bwMode="auto">
            <a:xfrm>
              <a:off x="2414" y="1677"/>
              <a:ext cx="3024" cy="1872"/>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182726" name="Text Box 6"/>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82728" name="Text Box 8"/>
          <p:cNvSpPr txBox="1">
            <a:spLocks noChangeArrowheads="1"/>
          </p:cNvSpPr>
          <p:nvPr/>
        </p:nvSpPr>
        <p:spPr bwMode="auto">
          <a:xfrm>
            <a:off x="371475" y="1149350"/>
            <a:ext cx="8401050" cy="457200"/>
          </a:xfrm>
          <a:prstGeom prst="rect">
            <a:avLst/>
          </a:prstGeom>
          <a:noFill/>
          <a:ln w="9525" algn="ctr">
            <a:noFill/>
            <a:miter lim="800000"/>
            <a:headEnd/>
            <a:tailEnd/>
          </a:ln>
          <a:effectLst/>
        </p:spPr>
        <p:txBody>
          <a:bodyPr wrap="square">
            <a:spAutoFit/>
          </a:bodyPr>
          <a:lstStyle/>
          <a:p>
            <a:pPr algn="l">
              <a:defRPr/>
            </a:pPr>
            <a:r>
              <a:rPr lang="en-GB" sz="2400" dirty="0">
                <a:solidFill>
                  <a:schemeClr val="bg1"/>
                </a:solidFill>
                <a:effectLst>
                  <a:outerShdw blurRad="38100" dist="38100" dir="2700000" algn="tl">
                    <a:srgbClr val="000000"/>
                  </a:outerShdw>
                </a:effectLst>
                <a:latin typeface="Calibri" pitchFamily="34" charset="0"/>
              </a:rPr>
              <a:t>Let’s now see some possible evolution curves with different </a:t>
            </a:r>
            <a:r>
              <a:rPr lang="en-GB" sz="2400" i="1" dirty="0">
                <a:solidFill>
                  <a:schemeClr val="bg1"/>
                </a:solidFill>
                <a:effectLst>
                  <a:outerShdw blurRad="38100" dist="38100" dir="2700000" algn="tl">
                    <a:srgbClr val="000000"/>
                  </a:outerShdw>
                </a:effectLst>
                <a:latin typeface="Symbol" pitchFamily="18" charset="2"/>
              </a:rPr>
              <a:t>m</a:t>
            </a:r>
            <a:r>
              <a:rPr lang="en-GB" sz="2400" dirty="0">
                <a:solidFill>
                  <a:schemeClr val="bg1"/>
                </a:solidFill>
                <a:effectLst>
                  <a:outerShdw blurRad="38100" dist="38100" dir="2700000" algn="tl">
                    <a:srgbClr val="000000"/>
                  </a:outerShdw>
                </a:effectLst>
                <a:latin typeface="Calibri" pitchFamily="34" charset="0"/>
              </a:rPr>
              <a:t>.</a:t>
            </a:r>
          </a:p>
        </p:txBody>
      </p:sp>
      <p:sp>
        <p:nvSpPr>
          <p:cNvPr id="1182729" name="Text Box 9"/>
          <p:cNvSpPr txBox="1">
            <a:spLocks noChangeArrowheads="1"/>
          </p:cNvSpPr>
          <p:nvPr/>
        </p:nvSpPr>
        <p:spPr bwMode="auto">
          <a:xfrm>
            <a:off x="3654425" y="5267325"/>
            <a:ext cx="5287963" cy="915988"/>
          </a:xfrm>
          <a:prstGeom prst="rect">
            <a:avLst/>
          </a:prstGeom>
          <a:noFill/>
          <a:ln w="9525" algn="ctr">
            <a:noFill/>
            <a:miter lim="800000"/>
            <a:headEnd/>
            <a:tailEnd/>
          </a:ln>
          <a:effectLst/>
        </p:spPr>
        <p:txBody>
          <a:bodyPr>
            <a:spAutoFit/>
          </a:bodyPr>
          <a:lstStyle/>
          <a:p>
            <a:pPr algn="l">
              <a:defRPr/>
            </a:pPr>
            <a:r>
              <a:rPr lang="en-GB">
                <a:solidFill>
                  <a:schemeClr val="tx1"/>
                </a:solidFill>
                <a:effectLst>
                  <a:outerShdw blurRad="38100" dist="38100" dir="2700000" algn="tl">
                    <a:srgbClr val="FFFFFF"/>
                  </a:outerShdw>
                </a:effectLst>
                <a:latin typeface="Calibri" pitchFamily="34" charset="0"/>
              </a:rPr>
              <a:t>t</a:t>
            </a:r>
            <a:r>
              <a:rPr lang="en-GB" baseline="-25000">
                <a:solidFill>
                  <a:schemeClr val="tx1"/>
                </a:solidFill>
                <a:effectLst>
                  <a:outerShdw blurRad="38100" dist="38100" dir="2700000" algn="tl">
                    <a:srgbClr val="FFFFFF"/>
                  </a:outerShdw>
                </a:effectLst>
                <a:latin typeface="Calibri" pitchFamily="34" charset="0"/>
              </a:rPr>
              <a:t>0</a:t>
            </a:r>
            <a:r>
              <a:rPr lang="en-GB">
                <a:solidFill>
                  <a:schemeClr val="tx1"/>
                </a:solidFill>
                <a:effectLst>
                  <a:outerShdw blurRad="38100" dist="38100" dir="2700000" algn="tl">
                    <a:srgbClr val="FFFFFF"/>
                  </a:outerShdw>
                </a:effectLst>
                <a:latin typeface="Calibri" pitchFamily="34" charset="0"/>
              </a:rPr>
              <a:t> (4.55 Ga ago) [Initial Pb isotopic composition of the Earth] (Canyon Diablo troilite, FeS). Mineral with no U and with U/Pb </a:t>
            </a:r>
            <a:r>
              <a:rPr lang="en-US">
                <a:solidFill>
                  <a:schemeClr val="tx1"/>
                </a:solidFill>
                <a:effectLst>
                  <a:outerShdw blurRad="38100" dist="38100" dir="2700000" algn="tl">
                    <a:srgbClr val="FFFFFF"/>
                  </a:outerShdw>
                </a:effectLst>
                <a:latin typeface="Calibri" pitchFamily="34" charset="0"/>
              </a:rPr>
              <a:t>~</a:t>
            </a:r>
            <a:r>
              <a:rPr lang="en-GB">
                <a:solidFill>
                  <a:schemeClr val="tx1"/>
                </a:solidFill>
                <a:effectLst>
                  <a:outerShdw blurRad="38100" dist="38100" dir="2700000" algn="tl">
                    <a:srgbClr val="FFFFFF"/>
                  </a:outerShdw>
                </a:effectLst>
                <a:latin typeface="Calibri" pitchFamily="34" charset="0"/>
              </a:rPr>
              <a:t>0.</a:t>
            </a:r>
          </a:p>
        </p:txBody>
      </p:sp>
      <p:sp>
        <p:nvSpPr>
          <p:cNvPr id="1182730" name="Text Box 10"/>
          <p:cNvSpPr txBox="1">
            <a:spLocks noChangeArrowheads="1"/>
          </p:cNvSpPr>
          <p:nvPr/>
        </p:nvSpPr>
        <p:spPr bwMode="auto">
          <a:xfrm>
            <a:off x="6272213" y="4341813"/>
            <a:ext cx="2422525" cy="915987"/>
          </a:xfrm>
          <a:prstGeom prst="rect">
            <a:avLst/>
          </a:prstGeom>
          <a:noFill/>
          <a:ln w="9525" algn="ctr">
            <a:noFill/>
            <a:miter lim="800000"/>
            <a:headEnd/>
            <a:tailEnd/>
          </a:ln>
          <a:effectLst/>
        </p:spPr>
        <p:txBody>
          <a:bodyPr>
            <a:spAutoFit/>
          </a:bodyPr>
          <a:lstStyle/>
          <a:p>
            <a:pPr algn="l">
              <a:defRPr/>
            </a:pPr>
            <a:r>
              <a:rPr lang="en-GB">
                <a:solidFill>
                  <a:schemeClr val="tx1"/>
                </a:solidFill>
                <a:effectLst>
                  <a:outerShdw blurRad="38100" dist="38100" dir="2700000" algn="tl">
                    <a:srgbClr val="FFFFFF"/>
                  </a:outerShdw>
                </a:effectLst>
                <a:latin typeface="Calibri" pitchFamily="34" charset="0"/>
              </a:rPr>
              <a:t>Present-Day Pb isotopic composition of the Earth</a:t>
            </a:r>
          </a:p>
        </p:txBody>
      </p:sp>
      <p:sp>
        <p:nvSpPr>
          <p:cNvPr id="1182731" name="Line 11"/>
          <p:cNvSpPr>
            <a:spLocks noChangeShapeType="1"/>
          </p:cNvSpPr>
          <p:nvPr/>
        </p:nvSpPr>
        <p:spPr bwMode="auto">
          <a:xfrm flipH="1" flipV="1">
            <a:off x="6326188" y="4013200"/>
            <a:ext cx="914400" cy="404813"/>
          </a:xfrm>
          <a:prstGeom prst="line">
            <a:avLst/>
          </a:prstGeom>
          <a:noFill/>
          <a:ln w="28575">
            <a:solidFill>
              <a:srgbClr val="FF0000"/>
            </a:solidFill>
            <a:round/>
            <a:headEnd/>
            <a:tailEnd type="triangle" w="med" len="med"/>
          </a:ln>
          <a:effectLst/>
        </p:spPr>
        <p:txBody>
          <a:bodyPr anchor="ctr"/>
          <a:lstStyle/>
          <a:p>
            <a:pPr>
              <a:defRPr/>
            </a:pPr>
            <a:endParaRPr lang="it-IT">
              <a:latin typeface="Calibri" pitchFamily="34" charset="0"/>
            </a:endParaRPr>
          </a:p>
        </p:txBody>
      </p:sp>
      <p:sp>
        <p:nvSpPr>
          <p:cNvPr id="1182732" name="Text Box 12"/>
          <p:cNvSpPr txBox="1">
            <a:spLocks noChangeArrowheads="1"/>
          </p:cNvSpPr>
          <p:nvPr/>
        </p:nvSpPr>
        <p:spPr bwMode="auto">
          <a:xfrm>
            <a:off x="371475" y="1581150"/>
            <a:ext cx="2586038" cy="5251450"/>
          </a:xfrm>
          <a:prstGeom prst="rect">
            <a:avLst/>
          </a:prstGeom>
          <a:noFill/>
          <a:ln w="9525" algn="ctr">
            <a:noFill/>
            <a:miter lim="800000"/>
            <a:headEnd/>
            <a:tailEnd/>
          </a:ln>
          <a:effectLst/>
        </p:spPr>
        <p:txBody>
          <a:bodyPr wrap="square">
            <a:spAutoFit/>
          </a:bodyPr>
          <a:lstStyle/>
          <a:p>
            <a:pPr algn="l">
              <a:defRPr/>
            </a:pPr>
            <a:r>
              <a:rPr lang="en-GB" sz="2600" dirty="0">
                <a:solidFill>
                  <a:srgbClr val="FFFF00"/>
                </a:solidFill>
                <a:effectLst>
                  <a:outerShdw blurRad="38100" dist="38100" dir="2700000" algn="tl">
                    <a:srgbClr val="000000"/>
                  </a:outerShdw>
                </a:effectLst>
                <a:latin typeface="Calibri" pitchFamily="34" charset="0"/>
              </a:rPr>
              <a:t>All the systems that begin with a common initial isotopic composition at time </a:t>
            </a:r>
            <a:r>
              <a:rPr lang="en-GB" sz="2600" i="1" dirty="0">
                <a:solidFill>
                  <a:srgbClr val="FFFF00"/>
                </a:solidFill>
                <a:effectLst>
                  <a:outerShdw blurRad="38100" dist="38100" dir="2700000" algn="tl">
                    <a:srgbClr val="000000"/>
                  </a:outerShdw>
                </a:effectLst>
                <a:latin typeface="Calibri" pitchFamily="34" charset="0"/>
              </a:rPr>
              <a:t>t</a:t>
            </a:r>
            <a:r>
              <a:rPr lang="en-GB" sz="2600" i="1" baseline="-25000" dirty="0">
                <a:solidFill>
                  <a:srgbClr val="FFFF00"/>
                </a:solidFill>
                <a:effectLst>
                  <a:outerShdw blurRad="38100" dist="38100" dir="2700000" algn="tl">
                    <a:srgbClr val="000000"/>
                  </a:outerShdw>
                </a:effectLst>
                <a:latin typeface="Calibri" pitchFamily="34" charset="0"/>
              </a:rPr>
              <a:t>0</a:t>
            </a:r>
            <a:r>
              <a:rPr lang="en-GB" sz="2600" dirty="0">
                <a:solidFill>
                  <a:srgbClr val="FFFF00"/>
                </a:solidFill>
                <a:effectLst>
                  <a:outerShdw blurRad="38100" dist="38100" dir="2700000" algn="tl">
                    <a:srgbClr val="000000"/>
                  </a:outerShdw>
                </a:effectLst>
                <a:latin typeface="Calibri" pitchFamily="34" charset="0"/>
              </a:rPr>
              <a:t> plot along a straight line at some later time </a:t>
            </a:r>
            <a:r>
              <a:rPr lang="en-GB" sz="2600" i="1" dirty="0">
                <a:solidFill>
                  <a:srgbClr val="FFFF00"/>
                </a:solidFill>
                <a:effectLst>
                  <a:outerShdw blurRad="38100" dist="38100" dir="2700000" algn="tl">
                    <a:srgbClr val="000000"/>
                  </a:outerShdw>
                </a:effectLst>
                <a:latin typeface="Calibri" pitchFamily="34" charset="0"/>
              </a:rPr>
              <a:t>t</a:t>
            </a:r>
            <a:r>
              <a:rPr lang="en-GB" sz="2600" dirty="0">
                <a:solidFill>
                  <a:srgbClr val="FFFF00"/>
                </a:solidFill>
                <a:effectLst>
                  <a:outerShdw blurRad="38100" dist="38100" dir="2700000" algn="tl">
                    <a:srgbClr val="000000"/>
                  </a:outerShdw>
                </a:effectLst>
                <a:latin typeface="Calibri" pitchFamily="34" charset="0"/>
              </a:rPr>
              <a:t>.</a:t>
            </a:r>
          </a:p>
          <a:p>
            <a:pPr algn="l">
              <a:defRPr/>
            </a:pPr>
            <a:r>
              <a:rPr lang="en-GB" sz="2600" dirty="0">
                <a:solidFill>
                  <a:schemeClr val="bg1"/>
                </a:solidFill>
                <a:effectLst>
                  <a:outerShdw blurRad="38100" dist="38100" dir="2700000" algn="tl">
                    <a:srgbClr val="000000"/>
                  </a:outerShdw>
                </a:effectLst>
                <a:latin typeface="Calibri" pitchFamily="34" charset="0"/>
              </a:rPr>
              <a:t>This line is the Pb-Pb isochron.</a:t>
            </a:r>
          </a:p>
          <a:p>
            <a:pPr algn="l">
              <a:defRPr/>
            </a:pPr>
            <a:r>
              <a:rPr lang="en-GB" sz="2600" dirty="0">
                <a:solidFill>
                  <a:srgbClr val="FFFF00"/>
                </a:solidFill>
                <a:effectLst>
                  <a:outerShdw blurRad="38100" dist="38100" dir="2700000" algn="tl">
                    <a:srgbClr val="000000"/>
                  </a:outerShdw>
                </a:effectLst>
                <a:latin typeface="Calibri" pitchFamily="34" charset="0"/>
              </a:rPr>
              <a:t>The isochron at t = 4.55 Ga is called </a:t>
            </a:r>
            <a:r>
              <a:rPr lang="en-GB" sz="2600" dirty="0">
                <a:solidFill>
                  <a:schemeClr val="bg1"/>
                </a:solidFill>
                <a:effectLst>
                  <a:outerShdw blurRad="38100" dist="38100" dir="2700000" algn="tl">
                    <a:srgbClr val="000000"/>
                  </a:outerShdw>
                </a:effectLst>
                <a:latin typeface="Calibri" pitchFamily="34" charset="0"/>
              </a:rPr>
              <a:t>Geochron.</a:t>
            </a:r>
          </a:p>
        </p:txBody>
      </p:sp>
      <p:sp>
        <p:nvSpPr>
          <p:cNvPr id="1182733" name="Freeform 13"/>
          <p:cNvSpPr>
            <a:spLocks/>
          </p:cNvSpPr>
          <p:nvPr/>
        </p:nvSpPr>
        <p:spPr bwMode="auto">
          <a:xfrm>
            <a:off x="3967163" y="4005263"/>
            <a:ext cx="1143000" cy="1219200"/>
          </a:xfrm>
          <a:custGeom>
            <a:avLst/>
            <a:gdLst/>
            <a:ahLst/>
            <a:cxnLst>
              <a:cxn ang="0">
                <a:pos x="0" y="768"/>
              </a:cxn>
              <a:cxn ang="0">
                <a:pos x="99" y="561"/>
              </a:cxn>
              <a:cxn ang="0">
                <a:pos x="321" y="312"/>
              </a:cxn>
              <a:cxn ang="0">
                <a:pos x="555" y="114"/>
              </a:cxn>
              <a:cxn ang="0">
                <a:pos x="720" y="0"/>
              </a:cxn>
            </a:cxnLst>
            <a:rect l="0" t="0" r="r" b="b"/>
            <a:pathLst>
              <a:path w="720" h="768">
                <a:moveTo>
                  <a:pt x="0" y="768"/>
                </a:moveTo>
                <a:cubicBezTo>
                  <a:pt x="23" y="702"/>
                  <a:pt x="46" y="637"/>
                  <a:pt x="99" y="561"/>
                </a:cubicBezTo>
                <a:cubicBezTo>
                  <a:pt x="152" y="485"/>
                  <a:pt x="245" y="386"/>
                  <a:pt x="321" y="312"/>
                </a:cubicBezTo>
                <a:cubicBezTo>
                  <a:pt x="397" y="238"/>
                  <a:pt x="489" y="166"/>
                  <a:pt x="555" y="114"/>
                </a:cubicBezTo>
                <a:cubicBezTo>
                  <a:pt x="621" y="62"/>
                  <a:pt x="670" y="31"/>
                  <a:pt x="720"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34" name="Freeform 14"/>
          <p:cNvSpPr>
            <a:spLocks/>
          </p:cNvSpPr>
          <p:nvPr/>
        </p:nvSpPr>
        <p:spPr bwMode="auto">
          <a:xfrm>
            <a:off x="3971925" y="3757613"/>
            <a:ext cx="1371600" cy="1462087"/>
          </a:xfrm>
          <a:custGeom>
            <a:avLst/>
            <a:gdLst/>
            <a:ahLst/>
            <a:cxnLst>
              <a:cxn ang="0">
                <a:pos x="0" y="921"/>
              </a:cxn>
              <a:cxn ang="0">
                <a:pos x="108" y="702"/>
              </a:cxn>
              <a:cxn ang="0">
                <a:pos x="294" y="462"/>
              </a:cxn>
              <a:cxn ang="0">
                <a:pos x="456" y="300"/>
              </a:cxn>
              <a:cxn ang="0">
                <a:pos x="636" y="153"/>
              </a:cxn>
              <a:cxn ang="0">
                <a:pos x="864" y="0"/>
              </a:cxn>
            </a:cxnLst>
            <a:rect l="0" t="0" r="r" b="b"/>
            <a:pathLst>
              <a:path w="864" h="921">
                <a:moveTo>
                  <a:pt x="0" y="921"/>
                </a:moveTo>
                <a:cubicBezTo>
                  <a:pt x="29" y="850"/>
                  <a:pt x="59" y="779"/>
                  <a:pt x="108" y="702"/>
                </a:cubicBezTo>
                <a:cubicBezTo>
                  <a:pt x="157" y="625"/>
                  <a:pt x="236" y="529"/>
                  <a:pt x="294" y="462"/>
                </a:cubicBezTo>
                <a:cubicBezTo>
                  <a:pt x="352" y="395"/>
                  <a:pt x="399" y="351"/>
                  <a:pt x="456" y="300"/>
                </a:cubicBezTo>
                <a:cubicBezTo>
                  <a:pt x="513" y="249"/>
                  <a:pt x="568" y="203"/>
                  <a:pt x="636" y="153"/>
                </a:cubicBezTo>
                <a:cubicBezTo>
                  <a:pt x="704" y="103"/>
                  <a:pt x="816" y="32"/>
                  <a:pt x="864"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35" name="Freeform 15"/>
          <p:cNvSpPr>
            <a:spLocks/>
          </p:cNvSpPr>
          <p:nvPr/>
        </p:nvSpPr>
        <p:spPr bwMode="auto">
          <a:xfrm>
            <a:off x="3971925" y="3505200"/>
            <a:ext cx="1628775" cy="1709738"/>
          </a:xfrm>
          <a:custGeom>
            <a:avLst/>
            <a:gdLst/>
            <a:ahLst/>
            <a:cxnLst>
              <a:cxn ang="0">
                <a:pos x="0" y="1077"/>
              </a:cxn>
              <a:cxn ang="0">
                <a:pos x="105" y="870"/>
              </a:cxn>
              <a:cxn ang="0">
                <a:pos x="264" y="630"/>
              </a:cxn>
              <a:cxn ang="0">
                <a:pos x="423" y="456"/>
              </a:cxn>
              <a:cxn ang="0">
                <a:pos x="597" y="288"/>
              </a:cxn>
              <a:cxn ang="0">
                <a:pos x="792" y="138"/>
              </a:cxn>
              <a:cxn ang="0">
                <a:pos x="927" y="48"/>
              </a:cxn>
              <a:cxn ang="0">
                <a:pos x="1026" y="0"/>
              </a:cxn>
            </a:cxnLst>
            <a:rect l="0" t="0" r="r" b="b"/>
            <a:pathLst>
              <a:path w="1026" h="1077">
                <a:moveTo>
                  <a:pt x="0" y="1077"/>
                </a:moveTo>
                <a:cubicBezTo>
                  <a:pt x="30" y="1010"/>
                  <a:pt x="61" y="944"/>
                  <a:pt x="105" y="870"/>
                </a:cubicBezTo>
                <a:cubicBezTo>
                  <a:pt x="149" y="796"/>
                  <a:pt x="211" y="699"/>
                  <a:pt x="264" y="630"/>
                </a:cubicBezTo>
                <a:cubicBezTo>
                  <a:pt x="317" y="561"/>
                  <a:pt x="368" y="513"/>
                  <a:pt x="423" y="456"/>
                </a:cubicBezTo>
                <a:cubicBezTo>
                  <a:pt x="478" y="399"/>
                  <a:pt x="536" y="341"/>
                  <a:pt x="597" y="288"/>
                </a:cubicBezTo>
                <a:cubicBezTo>
                  <a:pt x="658" y="235"/>
                  <a:pt x="737" y="178"/>
                  <a:pt x="792" y="138"/>
                </a:cubicBezTo>
                <a:cubicBezTo>
                  <a:pt x="847" y="98"/>
                  <a:pt x="888" y="71"/>
                  <a:pt x="927" y="48"/>
                </a:cubicBezTo>
                <a:cubicBezTo>
                  <a:pt x="966" y="25"/>
                  <a:pt x="1006" y="10"/>
                  <a:pt x="1026"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38" name="Text Box 18"/>
          <p:cNvSpPr txBox="1">
            <a:spLocks noChangeArrowheads="1"/>
          </p:cNvSpPr>
          <p:nvPr/>
        </p:nvSpPr>
        <p:spPr bwMode="auto">
          <a:xfrm>
            <a:off x="3744913" y="1943100"/>
            <a:ext cx="5086350" cy="641350"/>
          </a:xfrm>
          <a:prstGeom prst="rect">
            <a:avLst/>
          </a:prstGeom>
          <a:noFill/>
          <a:ln w="9525" algn="ctr">
            <a:noFill/>
            <a:miter lim="800000"/>
            <a:headEnd/>
            <a:tailEnd/>
          </a:ln>
          <a:effectLst/>
        </p:spPr>
        <p:txBody>
          <a:bodyPr>
            <a:spAutoFit/>
          </a:bodyPr>
          <a:lstStyle/>
          <a:p>
            <a:pPr algn="l">
              <a:lnSpc>
                <a:spcPct val="90000"/>
              </a:lnSpc>
              <a:defRPr/>
            </a:pPr>
            <a:r>
              <a:rPr lang="en-GB" sz="2000" dirty="0">
                <a:solidFill>
                  <a:schemeClr val="tx1"/>
                </a:solidFill>
                <a:effectLst>
                  <a:outerShdw blurRad="38100" dist="38100" dir="2700000" algn="tl">
                    <a:srgbClr val="FFFFFF"/>
                  </a:outerShdw>
                </a:effectLst>
                <a:latin typeface="Calibri" pitchFamily="34" charset="0"/>
              </a:rPr>
              <a:t>Let us assume three types of mantle sources, with </a:t>
            </a:r>
            <a:r>
              <a:rPr lang="en-GB" sz="2000" dirty="0">
                <a:solidFill>
                  <a:schemeClr val="tx1"/>
                </a:solidFill>
                <a:effectLst>
                  <a:outerShdw blurRad="38100" dist="38100" dir="2700000" algn="tl">
                    <a:srgbClr val="FFFFFF"/>
                  </a:outerShdw>
                </a:effectLst>
                <a:latin typeface="Symbol" pitchFamily="18" charset="2"/>
              </a:rPr>
              <a:t>m</a:t>
            </a:r>
            <a:r>
              <a:rPr lang="en-GB" sz="2000" dirty="0">
                <a:solidFill>
                  <a:schemeClr val="tx1"/>
                </a:solidFill>
                <a:effectLst>
                  <a:outerShdw blurRad="38100" dist="38100" dir="2700000" algn="tl">
                    <a:srgbClr val="FFFFFF"/>
                  </a:outerShdw>
                </a:effectLst>
                <a:latin typeface="Calibri" pitchFamily="34" charset="0"/>
              </a:rPr>
              <a:t> = 8, 9 and 10</a:t>
            </a:r>
          </a:p>
        </p:txBody>
      </p:sp>
      <p:sp>
        <p:nvSpPr>
          <p:cNvPr id="1182745" name="Freeform 25"/>
          <p:cNvSpPr>
            <a:spLocks/>
          </p:cNvSpPr>
          <p:nvPr/>
        </p:nvSpPr>
        <p:spPr bwMode="auto">
          <a:xfrm>
            <a:off x="5143500" y="3643313"/>
            <a:ext cx="757238" cy="342900"/>
          </a:xfrm>
          <a:custGeom>
            <a:avLst/>
            <a:gdLst/>
            <a:ahLst/>
            <a:cxnLst>
              <a:cxn ang="0">
                <a:pos x="0" y="216"/>
              </a:cxn>
              <a:cxn ang="0">
                <a:pos x="90" y="159"/>
              </a:cxn>
              <a:cxn ang="0">
                <a:pos x="195" y="102"/>
              </a:cxn>
              <a:cxn ang="0">
                <a:pos x="333" y="51"/>
              </a:cxn>
              <a:cxn ang="0">
                <a:pos x="477" y="0"/>
              </a:cxn>
            </a:cxnLst>
            <a:rect l="0" t="0" r="r" b="b"/>
            <a:pathLst>
              <a:path w="477" h="216">
                <a:moveTo>
                  <a:pt x="0" y="216"/>
                </a:moveTo>
                <a:cubicBezTo>
                  <a:pt x="29" y="197"/>
                  <a:pt x="58" y="178"/>
                  <a:pt x="90" y="159"/>
                </a:cubicBezTo>
                <a:cubicBezTo>
                  <a:pt x="122" y="140"/>
                  <a:pt x="154" y="120"/>
                  <a:pt x="195" y="102"/>
                </a:cubicBezTo>
                <a:cubicBezTo>
                  <a:pt x="236" y="84"/>
                  <a:pt x="286" y="68"/>
                  <a:pt x="333" y="51"/>
                </a:cubicBezTo>
                <a:cubicBezTo>
                  <a:pt x="380" y="34"/>
                  <a:pt x="428" y="17"/>
                  <a:pt x="477"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46" name="Freeform 26"/>
          <p:cNvSpPr>
            <a:spLocks/>
          </p:cNvSpPr>
          <p:nvPr/>
        </p:nvSpPr>
        <p:spPr bwMode="auto">
          <a:xfrm>
            <a:off x="5348288" y="3409950"/>
            <a:ext cx="881062" cy="347663"/>
          </a:xfrm>
          <a:custGeom>
            <a:avLst/>
            <a:gdLst/>
            <a:ahLst/>
            <a:cxnLst>
              <a:cxn ang="0">
                <a:pos x="0" y="219"/>
              </a:cxn>
              <a:cxn ang="0">
                <a:pos x="96" y="168"/>
              </a:cxn>
              <a:cxn ang="0">
                <a:pos x="240" y="93"/>
              </a:cxn>
              <a:cxn ang="0">
                <a:pos x="396" y="42"/>
              </a:cxn>
              <a:cxn ang="0">
                <a:pos x="555" y="0"/>
              </a:cxn>
            </a:cxnLst>
            <a:rect l="0" t="0" r="r" b="b"/>
            <a:pathLst>
              <a:path w="555" h="219">
                <a:moveTo>
                  <a:pt x="0" y="219"/>
                </a:moveTo>
                <a:cubicBezTo>
                  <a:pt x="28" y="204"/>
                  <a:pt x="56" y="189"/>
                  <a:pt x="96" y="168"/>
                </a:cubicBezTo>
                <a:cubicBezTo>
                  <a:pt x="136" y="147"/>
                  <a:pt x="190" y="114"/>
                  <a:pt x="240" y="93"/>
                </a:cubicBezTo>
                <a:cubicBezTo>
                  <a:pt x="290" y="72"/>
                  <a:pt x="344" y="57"/>
                  <a:pt x="396" y="42"/>
                </a:cubicBezTo>
                <a:cubicBezTo>
                  <a:pt x="448" y="27"/>
                  <a:pt x="501" y="13"/>
                  <a:pt x="555"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47" name="Freeform 27"/>
          <p:cNvSpPr>
            <a:spLocks/>
          </p:cNvSpPr>
          <p:nvPr/>
        </p:nvSpPr>
        <p:spPr bwMode="auto">
          <a:xfrm>
            <a:off x="5600700" y="3176588"/>
            <a:ext cx="914400" cy="328612"/>
          </a:xfrm>
          <a:custGeom>
            <a:avLst/>
            <a:gdLst/>
            <a:ahLst/>
            <a:cxnLst>
              <a:cxn ang="0">
                <a:pos x="0" y="207"/>
              </a:cxn>
              <a:cxn ang="0">
                <a:pos x="129" y="147"/>
              </a:cxn>
              <a:cxn ang="0">
                <a:pos x="261" y="90"/>
              </a:cxn>
              <a:cxn ang="0">
                <a:pos x="390" y="45"/>
              </a:cxn>
              <a:cxn ang="0">
                <a:pos x="504" y="15"/>
              </a:cxn>
              <a:cxn ang="0">
                <a:pos x="576" y="0"/>
              </a:cxn>
            </a:cxnLst>
            <a:rect l="0" t="0" r="r" b="b"/>
            <a:pathLst>
              <a:path w="576" h="207">
                <a:moveTo>
                  <a:pt x="0" y="207"/>
                </a:moveTo>
                <a:cubicBezTo>
                  <a:pt x="42" y="187"/>
                  <a:pt x="85" y="167"/>
                  <a:pt x="129" y="147"/>
                </a:cubicBezTo>
                <a:cubicBezTo>
                  <a:pt x="173" y="127"/>
                  <a:pt x="218" y="107"/>
                  <a:pt x="261" y="90"/>
                </a:cubicBezTo>
                <a:cubicBezTo>
                  <a:pt x="304" y="73"/>
                  <a:pt x="350" y="57"/>
                  <a:pt x="390" y="45"/>
                </a:cubicBezTo>
                <a:cubicBezTo>
                  <a:pt x="430" y="33"/>
                  <a:pt x="473" y="22"/>
                  <a:pt x="504" y="15"/>
                </a:cubicBezTo>
                <a:cubicBezTo>
                  <a:pt x="535" y="8"/>
                  <a:pt x="555" y="4"/>
                  <a:pt x="576"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56" name="Text Box 36"/>
          <p:cNvSpPr txBox="1">
            <a:spLocks noChangeArrowheads="1"/>
          </p:cNvSpPr>
          <p:nvPr/>
        </p:nvSpPr>
        <p:spPr bwMode="auto">
          <a:xfrm>
            <a:off x="4557984" y="2940050"/>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3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1.5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82757" name="Text Box 37"/>
          <p:cNvSpPr txBox="1">
            <a:spLocks noChangeArrowheads="1"/>
          </p:cNvSpPr>
          <p:nvPr/>
        </p:nvSpPr>
        <p:spPr bwMode="auto">
          <a:xfrm>
            <a:off x="5739084" y="2582863"/>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2 </a:t>
            </a:r>
            <a:r>
              <a:rPr lang="en-GB" sz="1600" dirty="0" smtClean="0">
                <a:solidFill>
                  <a:schemeClr val="tx1"/>
                </a:solidFill>
                <a:effectLst>
                  <a:outerShdw blurRad="38100" dist="38100" dir="2700000" algn="tl">
                    <a:srgbClr val="FFFFFF"/>
                  </a:outerShdw>
                </a:effectLst>
                <a:latin typeface="Calibri" pitchFamily="34" charset="0"/>
              </a:rPr>
              <a:t>Ga</a:t>
            </a:r>
          </a:p>
          <a:p>
            <a:pPr algn="r">
              <a:defRPr/>
            </a:pPr>
            <a:r>
              <a:rPr lang="en-GB" sz="1400" i="1" dirty="0" smtClean="0">
                <a:solidFill>
                  <a:schemeClr val="tx1"/>
                </a:solidFill>
                <a:effectLst>
                  <a:outerShdw blurRad="38100" dist="38100" dir="2700000" algn="tl">
                    <a:srgbClr val="FFFFFF"/>
                  </a:outerShdw>
                </a:effectLst>
                <a:latin typeface="Calibri" pitchFamily="34" charset="0"/>
              </a:rPr>
              <a:t>(after 2.5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82758" name="Text Box 38"/>
          <p:cNvSpPr txBox="1">
            <a:spLocks noChangeArrowheads="1"/>
          </p:cNvSpPr>
          <p:nvPr/>
        </p:nvSpPr>
        <p:spPr bwMode="auto">
          <a:xfrm>
            <a:off x="6920184" y="2439988"/>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1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3.5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82736" name="Line 16"/>
          <p:cNvSpPr>
            <a:spLocks noChangeShapeType="1"/>
          </p:cNvSpPr>
          <p:nvPr/>
        </p:nvSpPr>
        <p:spPr bwMode="auto">
          <a:xfrm flipV="1">
            <a:off x="3940175" y="3492500"/>
            <a:ext cx="1676400" cy="1755775"/>
          </a:xfrm>
          <a:prstGeom prst="line">
            <a:avLst/>
          </a:prstGeom>
          <a:noFill/>
          <a:ln w="38100">
            <a:solidFill>
              <a:srgbClr val="0099FF"/>
            </a:solidFill>
            <a:round/>
            <a:headEnd/>
            <a:tailEnd/>
          </a:ln>
          <a:effectLst/>
        </p:spPr>
        <p:txBody>
          <a:bodyPr anchor="ctr"/>
          <a:lstStyle/>
          <a:p>
            <a:pPr>
              <a:defRPr/>
            </a:pPr>
            <a:endParaRPr lang="it-IT">
              <a:latin typeface="Calibri" pitchFamily="34" charset="0"/>
            </a:endParaRPr>
          </a:p>
        </p:txBody>
      </p:sp>
      <p:sp>
        <p:nvSpPr>
          <p:cNvPr id="1182751" name="Line 31"/>
          <p:cNvSpPr>
            <a:spLocks noChangeShapeType="1"/>
          </p:cNvSpPr>
          <p:nvPr/>
        </p:nvSpPr>
        <p:spPr bwMode="auto">
          <a:xfrm flipV="1">
            <a:off x="3940175" y="3130550"/>
            <a:ext cx="2633663" cy="2117725"/>
          </a:xfrm>
          <a:prstGeom prst="line">
            <a:avLst/>
          </a:prstGeom>
          <a:noFill/>
          <a:ln w="38100">
            <a:solidFill>
              <a:srgbClr val="0099FF"/>
            </a:solidFill>
            <a:round/>
            <a:headEnd/>
            <a:tailEnd/>
          </a:ln>
          <a:effectLst/>
        </p:spPr>
        <p:txBody>
          <a:bodyPr anchor="ctr"/>
          <a:lstStyle/>
          <a:p>
            <a:pPr>
              <a:defRPr/>
            </a:pPr>
            <a:endParaRPr lang="it-IT">
              <a:latin typeface="Calibri" pitchFamily="34" charset="0"/>
            </a:endParaRPr>
          </a:p>
        </p:txBody>
      </p:sp>
      <p:sp>
        <p:nvSpPr>
          <p:cNvPr id="1182748" name="AutoShape 28"/>
          <p:cNvSpPr>
            <a:spLocks noChangeArrowheads="1"/>
          </p:cNvSpPr>
          <p:nvPr/>
        </p:nvSpPr>
        <p:spPr bwMode="auto">
          <a:xfrm>
            <a:off x="5065713" y="3890963"/>
            <a:ext cx="182562" cy="173037"/>
          </a:xfrm>
          <a:prstGeom prst="star5">
            <a:avLst/>
          </a:prstGeom>
          <a:solidFill>
            <a:srgbClr val="00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49" name="AutoShape 29"/>
          <p:cNvSpPr>
            <a:spLocks noChangeArrowheads="1"/>
          </p:cNvSpPr>
          <p:nvPr/>
        </p:nvSpPr>
        <p:spPr bwMode="auto">
          <a:xfrm>
            <a:off x="5256213" y="3671888"/>
            <a:ext cx="182562" cy="173037"/>
          </a:xfrm>
          <a:prstGeom prst="star5">
            <a:avLst/>
          </a:prstGeom>
          <a:solidFill>
            <a:srgbClr val="00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50" name="AutoShape 30"/>
          <p:cNvSpPr>
            <a:spLocks noChangeArrowheads="1"/>
          </p:cNvSpPr>
          <p:nvPr/>
        </p:nvSpPr>
        <p:spPr bwMode="auto">
          <a:xfrm>
            <a:off x="5513388" y="3405188"/>
            <a:ext cx="182562" cy="173037"/>
          </a:xfrm>
          <a:prstGeom prst="star5">
            <a:avLst/>
          </a:prstGeom>
          <a:solidFill>
            <a:srgbClr val="00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59" name="Text Box 39"/>
          <p:cNvSpPr txBox="1">
            <a:spLocks noChangeArrowheads="1"/>
          </p:cNvSpPr>
          <p:nvPr/>
        </p:nvSpPr>
        <p:spPr bwMode="auto">
          <a:xfrm>
            <a:off x="5167313" y="3903663"/>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8</a:t>
            </a:r>
          </a:p>
        </p:txBody>
      </p:sp>
      <p:sp>
        <p:nvSpPr>
          <p:cNvPr id="1182760" name="Text Box 40"/>
          <p:cNvSpPr txBox="1">
            <a:spLocks noChangeArrowheads="1"/>
          </p:cNvSpPr>
          <p:nvPr/>
        </p:nvSpPr>
        <p:spPr bwMode="auto">
          <a:xfrm>
            <a:off x="5357813" y="3708400"/>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9</a:t>
            </a:r>
          </a:p>
        </p:txBody>
      </p:sp>
      <p:sp>
        <p:nvSpPr>
          <p:cNvPr id="1182761" name="Text Box 41"/>
          <p:cNvSpPr txBox="1">
            <a:spLocks noChangeArrowheads="1"/>
          </p:cNvSpPr>
          <p:nvPr/>
        </p:nvSpPr>
        <p:spPr bwMode="auto">
          <a:xfrm>
            <a:off x="5614988" y="3436938"/>
            <a:ext cx="79692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10</a:t>
            </a:r>
          </a:p>
        </p:txBody>
      </p:sp>
      <p:sp>
        <p:nvSpPr>
          <p:cNvPr id="1182762" name="Freeform 42"/>
          <p:cNvSpPr>
            <a:spLocks/>
          </p:cNvSpPr>
          <p:nvPr/>
        </p:nvSpPr>
        <p:spPr bwMode="auto">
          <a:xfrm>
            <a:off x="5910263" y="3514725"/>
            <a:ext cx="685800" cy="123825"/>
          </a:xfrm>
          <a:custGeom>
            <a:avLst/>
            <a:gdLst/>
            <a:ahLst/>
            <a:cxnLst>
              <a:cxn ang="0">
                <a:pos x="0" y="78"/>
              </a:cxn>
              <a:cxn ang="0">
                <a:pos x="129" y="48"/>
              </a:cxn>
              <a:cxn ang="0">
                <a:pos x="276" y="21"/>
              </a:cxn>
              <a:cxn ang="0">
                <a:pos x="396" y="3"/>
              </a:cxn>
              <a:cxn ang="0">
                <a:pos x="432" y="3"/>
              </a:cxn>
            </a:cxnLst>
            <a:rect l="0" t="0" r="r" b="b"/>
            <a:pathLst>
              <a:path w="432" h="78">
                <a:moveTo>
                  <a:pt x="0" y="78"/>
                </a:moveTo>
                <a:cubicBezTo>
                  <a:pt x="41" y="68"/>
                  <a:pt x="83" y="58"/>
                  <a:pt x="129" y="48"/>
                </a:cubicBezTo>
                <a:cubicBezTo>
                  <a:pt x="175" y="38"/>
                  <a:pt x="232" y="28"/>
                  <a:pt x="276" y="21"/>
                </a:cubicBezTo>
                <a:cubicBezTo>
                  <a:pt x="320" y="14"/>
                  <a:pt x="370" y="6"/>
                  <a:pt x="396" y="3"/>
                </a:cubicBezTo>
                <a:cubicBezTo>
                  <a:pt x="422" y="0"/>
                  <a:pt x="427" y="1"/>
                  <a:pt x="432" y="3"/>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63" name="Freeform 43"/>
          <p:cNvSpPr>
            <a:spLocks/>
          </p:cNvSpPr>
          <p:nvPr/>
        </p:nvSpPr>
        <p:spPr bwMode="auto">
          <a:xfrm>
            <a:off x="6234113" y="3287713"/>
            <a:ext cx="738187" cy="117475"/>
          </a:xfrm>
          <a:custGeom>
            <a:avLst/>
            <a:gdLst/>
            <a:ahLst/>
            <a:cxnLst>
              <a:cxn ang="0">
                <a:pos x="0" y="74"/>
              </a:cxn>
              <a:cxn ang="0">
                <a:pos x="153" y="38"/>
              </a:cxn>
              <a:cxn ang="0">
                <a:pos x="294" y="14"/>
              </a:cxn>
              <a:cxn ang="0">
                <a:pos x="426" y="2"/>
              </a:cxn>
              <a:cxn ang="0">
                <a:pos x="465" y="2"/>
              </a:cxn>
            </a:cxnLst>
            <a:rect l="0" t="0" r="r" b="b"/>
            <a:pathLst>
              <a:path w="465" h="74">
                <a:moveTo>
                  <a:pt x="0" y="74"/>
                </a:moveTo>
                <a:cubicBezTo>
                  <a:pt x="52" y="61"/>
                  <a:pt x="104" y="48"/>
                  <a:pt x="153" y="38"/>
                </a:cubicBezTo>
                <a:cubicBezTo>
                  <a:pt x="202" y="28"/>
                  <a:pt x="249" y="20"/>
                  <a:pt x="294" y="14"/>
                </a:cubicBezTo>
                <a:cubicBezTo>
                  <a:pt x="339" y="8"/>
                  <a:pt x="398" y="4"/>
                  <a:pt x="426" y="2"/>
                </a:cubicBezTo>
                <a:cubicBezTo>
                  <a:pt x="454" y="0"/>
                  <a:pt x="459" y="1"/>
                  <a:pt x="465" y="2"/>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64" name="Freeform 44"/>
          <p:cNvSpPr>
            <a:spLocks/>
          </p:cNvSpPr>
          <p:nvPr/>
        </p:nvSpPr>
        <p:spPr bwMode="auto">
          <a:xfrm>
            <a:off x="6519863" y="3057525"/>
            <a:ext cx="790575" cy="109538"/>
          </a:xfrm>
          <a:custGeom>
            <a:avLst/>
            <a:gdLst/>
            <a:ahLst/>
            <a:cxnLst>
              <a:cxn ang="0">
                <a:pos x="0" y="69"/>
              </a:cxn>
              <a:cxn ang="0">
                <a:pos x="162" y="30"/>
              </a:cxn>
              <a:cxn ang="0">
                <a:pos x="345" y="9"/>
              </a:cxn>
              <a:cxn ang="0">
                <a:pos x="498" y="0"/>
              </a:cxn>
            </a:cxnLst>
            <a:rect l="0" t="0" r="r" b="b"/>
            <a:pathLst>
              <a:path w="498" h="69">
                <a:moveTo>
                  <a:pt x="0" y="69"/>
                </a:moveTo>
                <a:cubicBezTo>
                  <a:pt x="52" y="54"/>
                  <a:pt x="105" y="40"/>
                  <a:pt x="162" y="30"/>
                </a:cubicBezTo>
                <a:cubicBezTo>
                  <a:pt x="219" y="20"/>
                  <a:pt x="289" y="14"/>
                  <a:pt x="345" y="9"/>
                </a:cubicBezTo>
                <a:cubicBezTo>
                  <a:pt x="401" y="4"/>
                  <a:pt x="449" y="2"/>
                  <a:pt x="498"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52" name="AutoShape 32"/>
          <p:cNvSpPr>
            <a:spLocks noChangeArrowheads="1"/>
          </p:cNvSpPr>
          <p:nvPr/>
        </p:nvSpPr>
        <p:spPr bwMode="auto">
          <a:xfrm>
            <a:off x="5813425" y="3548063"/>
            <a:ext cx="182563" cy="173037"/>
          </a:xfrm>
          <a:prstGeom prst="star5">
            <a:avLst/>
          </a:prstGeom>
          <a:solidFill>
            <a:srgbClr val="FF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53" name="AutoShape 33"/>
          <p:cNvSpPr>
            <a:spLocks noChangeArrowheads="1"/>
          </p:cNvSpPr>
          <p:nvPr/>
        </p:nvSpPr>
        <p:spPr bwMode="auto">
          <a:xfrm>
            <a:off x="6142038" y="3314700"/>
            <a:ext cx="182562" cy="173038"/>
          </a:xfrm>
          <a:prstGeom prst="star5">
            <a:avLst/>
          </a:prstGeom>
          <a:solidFill>
            <a:srgbClr val="FF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54" name="AutoShape 34"/>
          <p:cNvSpPr>
            <a:spLocks noChangeArrowheads="1"/>
          </p:cNvSpPr>
          <p:nvPr/>
        </p:nvSpPr>
        <p:spPr bwMode="auto">
          <a:xfrm>
            <a:off x="6427788" y="3081338"/>
            <a:ext cx="182562" cy="173037"/>
          </a:xfrm>
          <a:prstGeom prst="star5">
            <a:avLst/>
          </a:prstGeom>
          <a:solidFill>
            <a:srgbClr val="FFFF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71" name="Line 51"/>
          <p:cNvSpPr>
            <a:spLocks noChangeShapeType="1"/>
          </p:cNvSpPr>
          <p:nvPr/>
        </p:nvSpPr>
        <p:spPr bwMode="auto">
          <a:xfrm flipV="1">
            <a:off x="3940175" y="3041650"/>
            <a:ext cx="3414713" cy="2206625"/>
          </a:xfrm>
          <a:prstGeom prst="line">
            <a:avLst/>
          </a:prstGeom>
          <a:noFill/>
          <a:ln w="38100">
            <a:solidFill>
              <a:srgbClr val="0099FF"/>
            </a:solidFill>
            <a:round/>
            <a:headEnd/>
            <a:tailEnd/>
          </a:ln>
          <a:effectLst/>
        </p:spPr>
        <p:txBody>
          <a:bodyPr anchor="ctr"/>
          <a:lstStyle/>
          <a:p>
            <a:pPr>
              <a:defRPr/>
            </a:pPr>
            <a:endParaRPr lang="it-IT">
              <a:latin typeface="Calibri" pitchFamily="34" charset="0"/>
            </a:endParaRPr>
          </a:p>
        </p:txBody>
      </p:sp>
      <p:sp>
        <p:nvSpPr>
          <p:cNvPr id="1182772" name="Text Box 52"/>
          <p:cNvSpPr txBox="1">
            <a:spLocks noChangeArrowheads="1"/>
          </p:cNvSpPr>
          <p:nvPr/>
        </p:nvSpPr>
        <p:spPr bwMode="auto">
          <a:xfrm>
            <a:off x="5910263" y="3563938"/>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8</a:t>
            </a:r>
          </a:p>
        </p:txBody>
      </p:sp>
      <p:sp>
        <p:nvSpPr>
          <p:cNvPr id="1182773" name="Text Box 53"/>
          <p:cNvSpPr txBox="1">
            <a:spLocks noChangeArrowheads="1"/>
          </p:cNvSpPr>
          <p:nvPr/>
        </p:nvSpPr>
        <p:spPr bwMode="auto">
          <a:xfrm>
            <a:off x="6246813" y="3311525"/>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9</a:t>
            </a:r>
          </a:p>
        </p:txBody>
      </p:sp>
      <p:sp>
        <p:nvSpPr>
          <p:cNvPr id="1182774" name="Text Box 54"/>
          <p:cNvSpPr txBox="1">
            <a:spLocks noChangeArrowheads="1"/>
          </p:cNvSpPr>
          <p:nvPr/>
        </p:nvSpPr>
        <p:spPr bwMode="auto">
          <a:xfrm>
            <a:off x="6548438" y="3078163"/>
            <a:ext cx="79692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10</a:t>
            </a:r>
          </a:p>
        </p:txBody>
      </p:sp>
      <p:sp>
        <p:nvSpPr>
          <p:cNvPr id="1182775" name="Text Box 55"/>
          <p:cNvSpPr txBox="1">
            <a:spLocks noChangeArrowheads="1"/>
          </p:cNvSpPr>
          <p:nvPr/>
        </p:nvSpPr>
        <p:spPr bwMode="auto">
          <a:xfrm>
            <a:off x="6608763" y="3443288"/>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8</a:t>
            </a:r>
          </a:p>
        </p:txBody>
      </p:sp>
      <p:sp>
        <p:nvSpPr>
          <p:cNvPr id="1182776" name="Text Box 56"/>
          <p:cNvSpPr txBox="1">
            <a:spLocks noChangeArrowheads="1"/>
          </p:cNvSpPr>
          <p:nvPr/>
        </p:nvSpPr>
        <p:spPr bwMode="auto">
          <a:xfrm>
            <a:off x="6983413" y="3190875"/>
            <a:ext cx="68897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9</a:t>
            </a:r>
          </a:p>
        </p:txBody>
      </p:sp>
      <p:sp>
        <p:nvSpPr>
          <p:cNvPr id="1182777" name="Text Box 57"/>
          <p:cNvSpPr txBox="1">
            <a:spLocks noChangeArrowheads="1"/>
          </p:cNvSpPr>
          <p:nvPr/>
        </p:nvSpPr>
        <p:spPr bwMode="auto">
          <a:xfrm>
            <a:off x="7342188" y="2959100"/>
            <a:ext cx="796925" cy="255134"/>
          </a:xfrm>
          <a:prstGeom prst="rect">
            <a:avLst/>
          </a:prstGeom>
          <a:noFill/>
          <a:ln w="9525" algn="ctr">
            <a:noFill/>
            <a:miter lim="800000"/>
            <a:headEnd/>
            <a:tailEnd/>
          </a:ln>
          <a:effectLst/>
        </p:spPr>
        <p:txBody>
          <a:bodyPr>
            <a:spAutoFit/>
          </a:bodyPr>
          <a:lstStyle/>
          <a:p>
            <a:pPr algn="l">
              <a:lnSpc>
                <a:spcPct val="6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10</a:t>
            </a:r>
          </a:p>
        </p:txBody>
      </p:sp>
      <p:sp>
        <p:nvSpPr>
          <p:cNvPr id="1182778" name="Line 58"/>
          <p:cNvSpPr>
            <a:spLocks noChangeShapeType="1"/>
          </p:cNvSpPr>
          <p:nvPr/>
        </p:nvSpPr>
        <p:spPr bwMode="auto">
          <a:xfrm flipV="1">
            <a:off x="3965575" y="3043238"/>
            <a:ext cx="3973513" cy="2179637"/>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82779" name="Freeform 59"/>
          <p:cNvSpPr>
            <a:spLocks/>
          </p:cNvSpPr>
          <p:nvPr/>
        </p:nvSpPr>
        <p:spPr bwMode="auto">
          <a:xfrm>
            <a:off x="6610350" y="3498850"/>
            <a:ext cx="469900" cy="6350"/>
          </a:xfrm>
          <a:custGeom>
            <a:avLst/>
            <a:gdLst/>
            <a:ahLst/>
            <a:cxnLst>
              <a:cxn ang="0">
                <a:pos x="0" y="4"/>
              </a:cxn>
              <a:cxn ang="0">
                <a:pos x="156" y="0"/>
              </a:cxn>
              <a:cxn ang="0">
                <a:pos x="296" y="4"/>
              </a:cxn>
            </a:cxnLst>
            <a:rect l="0" t="0" r="r" b="b"/>
            <a:pathLst>
              <a:path w="296" h="4">
                <a:moveTo>
                  <a:pt x="0" y="4"/>
                </a:moveTo>
                <a:cubicBezTo>
                  <a:pt x="53" y="2"/>
                  <a:pt x="107" y="0"/>
                  <a:pt x="156" y="0"/>
                </a:cubicBezTo>
                <a:cubicBezTo>
                  <a:pt x="205" y="0"/>
                  <a:pt x="250" y="2"/>
                  <a:pt x="296" y="4"/>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80" name="Freeform 60"/>
          <p:cNvSpPr>
            <a:spLocks/>
          </p:cNvSpPr>
          <p:nvPr/>
        </p:nvSpPr>
        <p:spPr bwMode="auto">
          <a:xfrm>
            <a:off x="6969125" y="3271838"/>
            <a:ext cx="533400" cy="14287"/>
          </a:xfrm>
          <a:custGeom>
            <a:avLst/>
            <a:gdLst/>
            <a:ahLst/>
            <a:cxnLst>
              <a:cxn ang="0">
                <a:pos x="0" y="9"/>
              </a:cxn>
              <a:cxn ang="0">
                <a:pos x="144" y="1"/>
              </a:cxn>
              <a:cxn ang="0">
                <a:pos x="302" y="3"/>
              </a:cxn>
              <a:cxn ang="0">
                <a:pos x="336" y="1"/>
              </a:cxn>
            </a:cxnLst>
            <a:rect l="0" t="0" r="r" b="b"/>
            <a:pathLst>
              <a:path w="336" h="9">
                <a:moveTo>
                  <a:pt x="0" y="9"/>
                </a:moveTo>
                <a:cubicBezTo>
                  <a:pt x="47" y="5"/>
                  <a:pt x="94" y="2"/>
                  <a:pt x="144" y="1"/>
                </a:cubicBezTo>
                <a:cubicBezTo>
                  <a:pt x="194" y="0"/>
                  <a:pt x="270" y="3"/>
                  <a:pt x="302" y="3"/>
                </a:cubicBezTo>
                <a:cubicBezTo>
                  <a:pt x="334" y="3"/>
                  <a:pt x="335" y="2"/>
                  <a:pt x="336" y="1"/>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81" name="Freeform 61"/>
          <p:cNvSpPr>
            <a:spLocks/>
          </p:cNvSpPr>
          <p:nvPr/>
        </p:nvSpPr>
        <p:spPr bwMode="auto">
          <a:xfrm>
            <a:off x="7327900" y="3032125"/>
            <a:ext cx="638175" cy="19050"/>
          </a:xfrm>
          <a:custGeom>
            <a:avLst/>
            <a:gdLst/>
            <a:ahLst/>
            <a:cxnLst>
              <a:cxn ang="0">
                <a:pos x="0" y="12"/>
              </a:cxn>
              <a:cxn ang="0">
                <a:pos x="160" y="2"/>
              </a:cxn>
              <a:cxn ang="0">
                <a:pos x="284" y="2"/>
              </a:cxn>
              <a:cxn ang="0">
                <a:pos x="402" y="0"/>
              </a:cxn>
            </a:cxnLst>
            <a:rect l="0" t="0" r="r" b="b"/>
            <a:pathLst>
              <a:path w="402" h="12">
                <a:moveTo>
                  <a:pt x="0" y="12"/>
                </a:moveTo>
                <a:cubicBezTo>
                  <a:pt x="56" y="8"/>
                  <a:pt x="113" y="4"/>
                  <a:pt x="160" y="2"/>
                </a:cubicBezTo>
                <a:cubicBezTo>
                  <a:pt x="207" y="0"/>
                  <a:pt x="244" y="2"/>
                  <a:pt x="284" y="2"/>
                </a:cubicBezTo>
                <a:cubicBezTo>
                  <a:pt x="324" y="2"/>
                  <a:pt x="363" y="1"/>
                  <a:pt x="402"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65" name="AutoShape 45"/>
          <p:cNvSpPr>
            <a:spLocks noChangeArrowheads="1"/>
          </p:cNvSpPr>
          <p:nvPr/>
        </p:nvSpPr>
        <p:spPr bwMode="auto">
          <a:xfrm>
            <a:off x="6523038" y="3409950"/>
            <a:ext cx="182562" cy="173038"/>
          </a:xfrm>
          <a:prstGeom prst="star5">
            <a:avLst/>
          </a:prstGeom>
          <a:solidFill>
            <a:srgbClr val="CC66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66" name="AutoShape 46"/>
          <p:cNvSpPr>
            <a:spLocks noChangeArrowheads="1"/>
          </p:cNvSpPr>
          <p:nvPr/>
        </p:nvSpPr>
        <p:spPr bwMode="auto">
          <a:xfrm>
            <a:off x="6880225" y="3181350"/>
            <a:ext cx="182563" cy="173038"/>
          </a:xfrm>
          <a:prstGeom prst="star5">
            <a:avLst/>
          </a:prstGeom>
          <a:solidFill>
            <a:srgbClr val="CC66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67" name="AutoShape 47"/>
          <p:cNvSpPr>
            <a:spLocks noChangeArrowheads="1"/>
          </p:cNvSpPr>
          <p:nvPr/>
        </p:nvSpPr>
        <p:spPr bwMode="auto">
          <a:xfrm>
            <a:off x="7232650" y="2962275"/>
            <a:ext cx="182563" cy="173038"/>
          </a:xfrm>
          <a:prstGeom prst="star5">
            <a:avLst/>
          </a:prstGeom>
          <a:solidFill>
            <a:srgbClr val="CC66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68" name="AutoShape 48"/>
          <p:cNvSpPr>
            <a:spLocks noChangeArrowheads="1"/>
          </p:cNvSpPr>
          <p:nvPr/>
        </p:nvSpPr>
        <p:spPr bwMode="auto">
          <a:xfrm>
            <a:off x="6989763" y="3409950"/>
            <a:ext cx="182562" cy="173038"/>
          </a:xfrm>
          <a:prstGeom prst="star5">
            <a:avLst/>
          </a:prstGeom>
          <a:solidFill>
            <a:srgbClr val="FF00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69" name="AutoShape 49"/>
          <p:cNvSpPr>
            <a:spLocks noChangeArrowheads="1"/>
          </p:cNvSpPr>
          <p:nvPr/>
        </p:nvSpPr>
        <p:spPr bwMode="auto">
          <a:xfrm>
            <a:off x="7413625" y="3186113"/>
            <a:ext cx="182563" cy="173037"/>
          </a:xfrm>
          <a:prstGeom prst="star5">
            <a:avLst/>
          </a:prstGeom>
          <a:solidFill>
            <a:srgbClr val="FF00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70" name="AutoShape 50"/>
          <p:cNvSpPr>
            <a:spLocks noChangeArrowheads="1"/>
          </p:cNvSpPr>
          <p:nvPr/>
        </p:nvSpPr>
        <p:spPr bwMode="auto">
          <a:xfrm>
            <a:off x="7885113" y="2924175"/>
            <a:ext cx="182562" cy="173038"/>
          </a:xfrm>
          <a:prstGeom prst="star5">
            <a:avLst/>
          </a:prstGeom>
          <a:solidFill>
            <a:srgbClr val="FF0000"/>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82782" name="Text Box 62"/>
          <p:cNvSpPr txBox="1">
            <a:spLocks noChangeArrowheads="1"/>
          </p:cNvSpPr>
          <p:nvPr/>
        </p:nvSpPr>
        <p:spPr bwMode="auto">
          <a:xfrm>
            <a:off x="7158038" y="3406775"/>
            <a:ext cx="688975" cy="273601"/>
          </a:xfrm>
          <a:prstGeom prst="rect">
            <a:avLst/>
          </a:prstGeom>
          <a:noFill/>
          <a:ln w="9525" algn="ctr">
            <a:noFill/>
            <a:miter lim="800000"/>
            <a:headEnd/>
            <a:tailEnd/>
          </a:ln>
          <a:effectLst/>
        </p:spPr>
        <p:txBody>
          <a:bodyPr>
            <a:spAutoFit/>
          </a:bodyPr>
          <a:lstStyle/>
          <a:p>
            <a:pPr algn="l">
              <a:lnSpc>
                <a:spcPct val="7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8</a:t>
            </a:r>
          </a:p>
        </p:txBody>
      </p:sp>
      <p:sp>
        <p:nvSpPr>
          <p:cNvPr id="1182783" name="Text Box 63"/>
          <p:cNvSpPr txBox="1">
            <a:spLocks noChangeArrowheads="1"/>
          </p:cNvSpPr>
          <p:nvPr/>
        </p:nvSpPr>
        <p:spPr bwMode="auto">
          <a:xfrm>
            <a:off x="7532688" y="3235325"/>
            <a:ext cx="688975" cy="236668"/>
          </a:xfrm>
          <a:prstGeom prst="rect">
            <a:avLst/>
          </a:prstGeom>
          <a:noFill/>
          <a:ln w="9525" algn="ctr">
            <a:noFill/>
            <a:miter lim="800000"/>
            <a:headEnd/>
            <a:tailEnd/>
          </a:ln>
          <a:effectLst/>
        </p:spPr>
        <p:txBody>
          <a:bodyPr>
            <a:spAutoFit/>
          </a:bodyPr>
          <a:lstStyle/>
          <a:p>
            <a:pPr algn="l">
              <a:lnSpc>
                <a:spcPct val="5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9</a:t>
            </a:r>
          </a:p>
        </p:txBody>
      </p:sp>
      <p:sp>
        <p:nvSpPr>
          <p:cNvPr id="1182784" name="Text Box 64"/>
          <p:cNvSpPr txBox="1">
            <a:spLocks noChangeArrowheads="1"/>
          </p:cNvSpPr>
          <p:nvPr/>
        </p:nvSpPr>
        <p:spPr bwMode="auto">
          <a:xfrm>
            <a:off x="7996238" y="2982913"/>
            <a:ext cx="796925" cy="236668"/>
          </a:xfrm>
          <a:prstGeom prst="rect">
            <a:avLst/>
          </a:prstGeom>
          <a:noFill/>
          <a:ln w="9525" algn="ctr">
            <a:noFill/>
            <a:miter lim="800000"/>
            <a:headEnd/>
            <a:tailEnd/>
          </a:ln>
          <a:effectLst/>
        </p:spPr>
        <p:txBody>
          <a:bodyPr>
            <a:spAutoFit/>
          </a:bodyPr>
          <a:lstStyle/>
          <a:p>
            <a:pPr algn="l">
              <a:lnSpc>
                <a:spcPct val="5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10</a:t>
            </a:r>
          </a:p>
        </p:txBody>
      </p:sp>
      <p:sp>
        <p:nvSpPr>
          <p:cNvPr id="1182785" name="Text Box 65"/>
          <p:cNvSpPr txBox="1">
            <a:spLocks noChangeArrowheads="1"/>
          </p:cNvSpPr>
          <p:nvPr/>
        </p:nvSpPr>
        <p:spPr bwMode="auto">
          <a:xfrm rot="-1726059">
            <a:off x="4398169" y="4646583"/>
            <a:ext cx="1208087" cy="400110"/>
          </a:xfrm>
          <a:prstGeom prst="rect">
            <a:avLst/>
          </a:prstGeom>
          <a:noFill/>
          <a:ln w="9525" algn="ctr">
            <a:noFill/>
            <a:miter lim="800000"/>
            <a:headEnd/>
            <a:tailEnd/>
          </a:ln>
          <a:effectLst/>
        </p:spPr>
        <p:txBody>
          <a:bodyPr wrap="none">
            <a:spAutoFit/>
          </a:bodyPr>
          <a:lstStyle/>
          <a:p>
            <a:pPr>
              <a:defRPr/>
            </a:pPr>
            <a:r>
              <a:rPr lang="it-IT" sz="2000">
                <a:solidFill>
                  <a:schemeClr val="tx1"/>
                </a:solidFill>
                <a:effectLst>
                  <a:outerShdw blurRad="38100" dist="38100" dir="2700000" algn="tl">
                    <a:srgbClr val="FFFFFF"/>
                  </a:outerShdw>
                </a:effectLst>
                <a:latin typeface="Calibri" pitchFamily="34" charset="0"/>
              </a:rPr>
              <a:t>Geochron</a:t>
            </a:r>
          </a:p>
        </p:txBody>
      </p:sp>
      <p:sp>
        <p:nvSpPr>
          <p:cNvPr id="1182794" name="Freeform 74"/>
          <p:cNvSpPr>
            <a:spLocks/>
          </p:cNvSpPr>
          <p:nvPr/>
        </p:nvSpPr>
        <p:spPr bwMode="auto">
          <a:xfrm>
            <a:off x="3975100" y="3686175"/>
            <a:ext cx="2743200" cy="1536700"/>
          </a:xfrm>
          <a:custGeom>
            <a:avLst/>
            <a:gdLst/>
            <a:ahLst/>
            <a:cxnLst>
              <a:cxn ang="0">
                <a:pos x="0" y="968"/>
              </a:cxn>
              <a:cxn ang="0">
                <a:pos x="82" y="788"/>
              </a:cxn>
              <a:cxn ang="0">
                <a:pos x="194" y="632"/>
              </a:cxn>
              <a:cxn ang="0">
                <a:pos x="396" y="482"/>
              </a:cxn>
              <a:cxn ang="0">
                <a:pos x="632" y="312"/>
              </a:cxn>
              <a:cxn ang="0">
                <a:pos x="932" y="148"/>
              </a:cxn>
              <a:cxn ang="0">
                <a:pos x="1250" y="38"/>
              </a:cxn>
              <a:cxn ang="0">
                <a:pos x="1464" y="6"/>
              </a:cxn>
              <a:cxn ang="0">
                <a:pos x="1648" y="2"/>
              </a:cxn>
              <a:cxn ang="0">
                <a:pos x="1728" y="8"/>
              </a:cxn>
            </a:cxnLst>
            <a:rect l="0" t="0" r="r" b="b"/>
            <a:pathLst>
              <a:path w="1728" h="968">
                <a:moveTo>
                  <a:pt x="0" y="968"/>
                </a:moveTo>
                <a:cubicBezTo>
                  <a:pt x="25" y="906"/>
                  <a:pt x="50" y="844"/>
                  <a:pt x="82" y="788"/>
                </a:cubicBezTo>
                <a:cubicBezTo>
                  <a:pt x="114" y="732"/>
                  <a:pt x="142" y="683"/>
                  <a:pt x="194" y="632"/>
                </a:cubicBezTo>
                <a:cubicBezTo>
                  <a:pt x="246" y="581"/>
                  <a:pt x="323" y="535"/>
                  <a:pt x="396" y="482"/>
                </a:cubicBezTo>
                <a:cubicBezTo>
                  <a:pt x="469" y="429"/>
                  <a:pt x="543" y="368"/>
                  <a:pt x="632" y="312"/>
                </a:cubicBezTo>
                <a:cubicBezTo>
                  <a:pt x="721" y="256"/>
                  <a:pt x="829" y="194"/>
                  <a:pt x="932" y="148"/>
                </a:cubicBezTo>
                <a:cubicBezTo>
                  <a:pt x="1035" y="102"/>
                  <a:pt x="1161" y="62"/>
                  <a:pt x="1250" y="38"/>
                </a:cubicBezTo>
                <a:cubicBezTo>
                  <a:pt x="1339" y="14"/>
                  <a:pt x="1398" y="12"/>
                  <a:pt x="1464" y="6"/>
                </a:cubicBezTo>
                <a:cubicBezTo>
                  <a:pt x="1530" y="0"/>
                  <a:pt x="1604" y="2"/>
                  <a:pt x="1648" y="2"/>
                </a:cubicBezTo>
                <a:cubicBezTo>
                  <a:pt x="1692" y="2"/>
                  <a:pt x="1710" y="5"/>
                  <a:pt x="1728" y="8"/>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95" name="Freeform 75"/>
          <p:cNvSpPr>
            <a:spLocks/>
          </p:cNvSpPr>
          <p:nvPr/>
        </p:nvSpPr>
        <p:spPr bwMode="auto">
          <a:xfrm>
            <a:off x="3975100" y="3927475"/>
            <a:ext cx="2336800" cy="1301750"/>
          </a:xfrm>
          <a:custGeom>
            <a:avLst/>
            <a:gdLst/>
            <a:ahLst/>
            <a:cxnLst>
              <a:cxn ang="0">
                <a:pos x="0" y="820"/>
              </a:cxn>
              <a:cxn ang="0">
                <a:pos x="100" y="620"/>
              </a:cxn>
              <a:cxn ang="0">
                <a:pos x="240" y="478"/>
              </a:cxn>
              <a:cxn ang="0">
                <a:pos x="524" y="290"/>
              </a:cxn>
              <a:cxn ang="0">
                <a:pos x="746" y="174"/>
              </a:cxn>
              <a:cxn ang="0">
                <a:pos x="934" y="86"/>
              </a:cxn>
              <a:cxn ang="0">
                <a:pos x="1126" y="34"/>
              </a:cxn>
              <a:cxn ang="0">
                <a:pos x="1280" y="10"/>
              </a:cxn>
              <a:cxn ang="0">
                <a:pos x="1472" y="0"/>
              </a:cxn>
            </a:cxnLst>
            <a:rect l="0" t="0" r="r" b="b"/>
            <a:pathLst>
              <a:path w="1472" h="820">
                <a:moveTo>
                  <a:pt x="0" y="820"/>
                </a:moveTo>
                <a:cubicBezTo>
                  <a:pt x="17" y="787"/>
                  <a:pt x="60" y="677"/>
                  <a:pt x="100" y="620"/>
                </a:cubicBezTo>
                <a:cubicBezTo>
                  <a:pt x="140" y="563"/>
                  <a:pt x="169" y="533"/>
                  <a:pt x="240" y="478"/>
                </a:cubicBezTo>
                <a:cubicBezTo>
                  <a:pt x="311" y="423"/>
                  <a:pt x="440" y="341"/>
                  <a:pt x="524" y="290"/>
                </a:cubicBezTo>
                <a:cubicBezTo>
                  <a:pt x="608" y="239"/>
                  <a:pt x="678" y="208"/>
                  <a:pt x="746" y="174"/>
                </a:cubicBezTo>
                <a:cubicBezTo>
                  <a:pt x="814" y="140"/>
                  <a:pt x="871" y="109"/>
                  <a:pt x="934" y="86"/>
                </a:cubicBezTo>
                <a:cubicBezTo>
                  <a:pt x="997" y="63"/>
                  <a:pt x="1068" y="47"/>
                  <a:pt x="1126" y="34"/>
                </a:cubicBezTo>
                <a:cubicBezTo>
                  <a:pt x="1184" y="21"/>
                  <a:pt x="1222" y="16"/>
                  <a:pt x="1280" y="10"/>
                </a:cubicBezTo>
                <a:cubicBezTo>
                  <a:pt x="1338" y="4"/>
                  <a:pt x="1405" y="2"/>
                  <a:pt x="1472"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96" name="Freeform 76"/>
          <p:cNvSpPr>
            <a:spLocks/>
          </p:cNvSpPr>
          <p:nvPr/>
        </p:nvSpPr>
        <p:spPr bwMode="auto">
          <a:xfrm>
            <a:off x="3971925" y="4138613"/>
            <a:ext cx="1962150" cy="1096962"/>
          </a:xfrm>
          <a:custGeom>
            <a:avLst/>
            <a:gdLst/>
            <a:ahLst/>
            <a:cxnLst>
              <a:cxn ang="0">
                <a:pos x="0" y="691"/>
              </a:cxn>
              <a:cxn ang="0">
                <a:pos x="108" y="501"/>
              </a:cxn>
              <a:cxn ang="0">
                <a:pos x="352" y="313"/>
              </a:cxn>
              <a:cxn ang="0">
                <a:pos x="578" y="177"/>
              </a:cxn>
              <a:cxn ang="0">
                <a:pos x="830" y="73"/>
              </a:cxn>
              <a:cxn ang="0">
                <a:pos x="1112" y="11"/>
              </a:cxn>
              <a:cxn ang="0">
                <a:pos x="1236" y="7"/>
              </a:cxn>
            </a:cxnLst>
            <a:rect l="0" t="0" r="r" b="b"/>
            <a:pathLst>
              <a:path w="1236" h="691">
                <a:moveTo>
                  <a:pt x="0" y="691"/>
                </a:moveTo>
                <a:cubicBezTo>
                  <a:pt x="18" y="659"/>
                  <a:pt x="49" y="564"/>
                  <a:pt x="108" y="501"/>
                </a:cubicBezTo>
                <a:cubicBezTo>
                  <a:pt x="167" y="438"/>
                  <a:pt x="274" y="367"/>
                  <a:pt x="352" y="313"/>
                </a:cubicBezTo>
                <a:cubicBezTo>
                  <a:pt x="430" y="259"/>
                  <a:pt x="498" y="217"/>
                  <a:pt x="578" y="177"/>
                </a:cubicBezTo>
                <a:cubicBezTo>
                  <a:pt x="658" y="137"/>
                  <a:pt x="741" y="101"/>
                  <a:pt x="830" y="73"/>
                </a:cubicBezTo>
                <a:cubicBezTo>
                  <a:pt x="919" y="45"/>
                  <a:pt x="1044" y="22"/>
                  <a:pt x="1112" y="11"/>
                </a:cubicBezTo>
                <a:cubicBezTo>
                  <a:pt x="1180" y="0"/>
                  <a:pt x="1206" y="5"/>
                  <a:pt x="1236" y="7"/>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97" name="Freeform 77"/>
          <p:cNvSpPr>
            <a:spLocks/>
          </p:cNvSpPr>
          <p:nvPr/>
        </p:nvSpPr>
        <p:spPr bwMode="auto">
          <a:xfrm>
            <a:off x="3971925" y="4375150"/>
            <a:ext cx="1562100" cy="860425"/>
          </a:xfrm>
          <a:custGeom>
            <a:avLst/>
            <a:gdLst/>
            <a:ahLst/>
            <a:cxnLst>
              <a:cxn ang="0">
                <a:pos x="0" y="542"/>
              </a:cxn>
              <a:cxn ang="0">
                <a:pos x="110" y="380"/>
              </a:cxn>
              <a:cxn ang="0">
                <a:pos x="302" y="236"/>
              </a:cxn>
              <a:cxn ang="0">
                <a:pos x="516" y="104"/>
              </a:cxn>
              <a:cxn ang="0">
                <a:pos x="748" y="30"/>
              </a:cxn>
              <a:cxn ang="0">
                <a:pos x="888" y="8"/>
              </a:cxn>
              <a:cxn ang="0">
                <a:pos x="984" y="0"/>
              </a:cxn>
            </a:cxnLst>
            <a:rect l="0" t="0" r="r" b="b"/>
            <a:pathLst>
              <a:path w="984" h="542">
                <a:moveTo>
                  <a:pt x="0" y="542"/>
                </a:moveTo>
                <a:cubicBezTo>
                  <a:pt x="30" y="486"/>
                  <a:pt x="60" y="431"/>
                  <a:pt x="110" y="380"/>
                </a:cubicBezTo>
                <a:cubicBezTo>
                  <a:pt x="160" y="329"/>
                  <a:pt x="234" y="282"/>
                  <a:pt x="302" y="236"/>
                </a:cubicBezTo>
                <a:cubicBezTo>
                  <a:pt x="370" y="190"/>
                  <a:pt x="442" y="138"/>
                  <a:pt x="516" y="104"/>
                </a:cubicBezTo>
                <a:cubicBezTo>
                  <a:pt x="590" y="70"/>
                  <a:pt x="686" y="46"/>
                  <a:pt x="748" y="30"/>
                </a:cubicBezTo>
                <a:cubicBezTo>
                  <a:pt x="810" y="14"/>
                  <a:pt x="849" y="13"/>
                  <a:pt x="888" y="8"/>
                </a:cubicBezTo>
                <a:cubicBezTo>
                  <a:pt x="927" y="3"/>
                  <a:pt x="955" y="1"/>
                  <a:pt x="984"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182798" name="Text Box 78"/>
          <p:cNvSpPr txBox="1">
            <a:spLocks noChangeArrowheads="1"/>
          </p:cNvSpPr>
          <p:nvPr/>
        </p:nvSpPr>
        <p:spPr bwMode="auto">
          <a:xfrm>
            <a:off x="6719888" y="3668713"/>
            <a:ext cx="688975" cy="236668"/>
          </a:xfrm>
          <a:prstGeom prst="rect">
            <a:avLst/>
          </a:prstGeom>
          <a:noFill/>
          <a:ln w="9525" algn="ctr">
            <a:noFill/>
            <a:miter lim="800000"/>
            <a:headEnd/>
            <a:tailEnd/>
          </a:ln>
          <a:effectLst/>
        </p:spPr>
        <p:txBody>
          <a:bodyPr>
            <a:spAutoFit/>
          </a:bodyPr>
          <a:lstStyle/>
          <a:p>
            <a:pPr algn="l">
              <a:lnSpc>
                <a:spcPct val="5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7</a:t>
            </a:r>
          </a:p>
        </p:txBody>
      </p:sp>
      <p:sp>
        <p:nvSpPr>
          <p:cNvPr id="1182799" name="Text Box 79"/>
          <p:cNvSpPr txBox="1">
            <a:spLocks noChangeArrowheads="1"/>
          </p:cNvSpPr>
          <p:nvPr/>
        </p:nvSpPr>
        <p:spPr bwMode="auto">
          <a:xfrm>
            <a:off x="6357938" y="3819525"/>
            <a:ext cx="688975" cy="273601"/>
          </a:xfrm>
          <a:prstGeom prst="rect">
            <a:avLst/>
          </a:prstGeom>
          <a:noFill/>
          <a:ln w="9525" algn="ctr">
            <a:noFill/>
            <a:miter lim="800000"/>
            <a:headEnd/>
            <a:tailEnd/>
          </a:ln>
          <a:effectLst/>
        </p:spPr>
        <p:txBody>
          <a:bodyPr>
            <a:spAutoFit/>
          </a:bodyPr>
          <a:lstStyle/>
          <a:p>
            <a:pPr algn="l">
              <a:lnSpc>
                <a:spcPct val="7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6</a:t>
            </a:r>
          </a:p>
        </p:txBody>
      </p:sp>
      <p:sp>
        <p:nvSpPr>
          <p:cNvPr id="1182800" name="Text Box 80"/>
          <p:cNvSpPr txBox="1">
            <a:spLocks noChangeArrowheads="1"/>
          </p:cNvSpPr>
          <p:nvPr/>
        </p:nvSpPr>
        <p:spPr bwMode="auto">
          <a:xfrm>
            <a:off x="5937250" y="4076700"/>
            <a:ext cx="688975" cy="273601"/>
          </a:xfrm>
          <a:prstGeom prst="rect">
            <a:avLst/>
          </a:prstGeom>
          <a:noFill/>
          <a:ln w="9525" algn="ctr">
            <a:noFill/>
            <a:miter lim="800000"/>
            <a:headEnd/>
            <a:tailEnd/>
          </a:ln>
          <a:effectLst/>
        </p:spPr>
        <p:txBody>
          <a:bodyPr>
            <a:spAutoFit/>
          </a:bodyPr>
          <a:lstStyle/>
          <a:p>
            <a:pPr algn="l">
              <a:lnSpc>
                <a:spcPct val="7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5</a:t>
            </a:r>
          </a:p>
        </p:txBody>
      </p:sp>
      <p:sp>
        <p:nvSpPr>
          <p:cNvPr id="1182801" name="Text Box 81"/>
          <p:cNvSpPr txBox="1">
            <a:spLocks noChangeArrowheads="1"/>
          </p:cNvSpPr>
          <p:nvPr/>
        </p:nvSpPr>
        <p:spPr bwMode="auto">
          <a:xfrm>
            <a:off x="5507038" y="4298950"/>
            <a:ext cx="688975" cy="273601"/>
          </a:xfrm>
          <a:prstGeom prst="rect">
            <a:avLst/>
          </a:prstGeom>
          <a:noFill/>
          <a:ln w="9525" algn="ctr">
            <a:noFill/>
            <a:miter lim="800000"/>
            <a:headEnd/>
            <a:tailEnd/>
          </a:ln>
          <a:effectLst/>
        </p:spPr>
        <p:txBody>
          <a:bodyPr>
            <a:spAutoFit/>
          </a:bodyPr>
          <a:lstStyle/>
          <a:p>
            <a:pPr algn="l">
              <a:lnSpc>
                <a:spcPct val="70000"/>
              </a:lnSpc>
              <a:defRPr/>
            </a:pPr>
            <a:r>
              <a:rPr lang="en-GB" sz="1600" dirty="0">
                <a:solidFill>
                  <a:schemeClr val="tx1"/>
                </a:solidFill>
                <a:effectLst>
                  <a:outerShdw blurRad="38100" dist="38100" dir="2700000" algn="tl">
                    <a:srgbClr val="FFFFFF"/>
                  </a:outerShdw>
                </a:effectLst>
                <a:latin typeface="Symbol" pitchFamily="18" charset="2"/>
              </a:rPr>
              <a:t>m</a:t>
            </a:r>
            <a:r>
              <a:rPr lang="en-GB" sz="1600" dirty="0">
                <a:solidFill>
                  <a:schemeClr val="tx1"/>
                </a:solidFill>
                <a:effectLst>
                  <a:outerShdw blurRad="38100" dist="38100" dir="2700000" algn="tl">
                    <a:srgbClr val="FFFFFF"/>
                  </a:outerShdw>
                </a:effectLst>
                <a:latin typeface="Calibri" pitchFamily="34" charset="0"/>
              </a:rPr>
              <a:t> = 4</a:t>
            </a:r>
          </a:p>
        </p:txBody>
      </p:sp>
      <p:sp>
        <p:nvSpPr>
          <p:cNvPr id="1182737" name="AutoShape 17"/>
          <p:cNvSpPr>
            <a:spLocks noChangeArrowheads="1"/>
          </p:cNvSpPr>
          <p:nvPr/>
        </p:nvSpPr>
        <p:spPr bwMode="auto">
          <a:xfrm>
            <a:off x="3802063" y="5051425"/>
            <a:ext cx="334962" cy="301625"/>
          </a:xfrm>
          <a:prstGeom prst="star5">
            <a:avLst/>
          </a:prstGeom>
          <a:solidFill>
            <a:srgbClr val="FFFF00"/>
          </a:solidFill>
          <a:ln w="1905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74"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82728">
                                            <p:txEl>
                                              <p:pRg st="0" end="0"/>
                                            </p:txEl>
                                          </p:spTgt>
                                        </p:tgtEl>
                                        <p:attrNameLst>
                                          <p:attrName>style.visibility</p:attrName>
                                        </p:attrNameLst>
                                      </p:cBhvr>
                                      <p:to>
                                        <p:strVal val="visible"/>
                                      </p:to>
                                    </p:set>
                                    <p:animEffect transition="in" filter="fade">
                                      <p:cBhvr>
                                        <p:cTn id="7" dur="500"/>
                                        <p:tgtEl>
                                          <p:spTgt spid="11827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82737"/>
                                        </p:tgtEl>
                                        <p:attrNameLst>
                                          <p:attrName>style.visibility</p:attrName>
                                        </p:attrNameLst>
                                      </p:cBhvr>
                                      <p:to>
                                        <p:strVal val="visible"/>
                                      </p:to>
                                    </p:set>
                                    <p:animEffect transition="in" filter="fade">
                                      <p:cBhvr>
                                        <p:cTn id="12" dur="500"/>
                                        <p:tgtEl>
                                          <p:spTgt spid="1182737"/>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182729"/>
                                        </p:tgtEl>
                                        <p:attrNameLst>
                                          <p:attrName>style.visibility</p:attrName>
                                        </p:attrNameLst>
                                      </p:cBhvr>
                                      <p:to>
                                        <p:strVal val="visible"/>
                                      </p:to>
                                    </p:set>
                                    <p:animEffect transition="in" filter="fade">
                                      <p:cBhvr>
                                        <p:cTn id="16" dur="500"/>
                                        <p:tgtEl>
                                          <p:spTgt spid="118272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82738"/>
                                        </p:tgtEl>
                                        <p:attrNameLst>
                                          <p:attrName>style.visibility</p:attrName>
                                        </p:attrNameLst>
                                      </p:cBhvr>
                                      <p:to>
                                        <p:strVal val="visible"/>
                                      </p:to>
                                    </p:set>
                                    <p:animEffect transition="in" filter="fade">
                                      <p:cBhvr>
                                        <p:cTn id="21" dur="500"/>
                                        <p:tgtEl>
                                          <p:spTgt spid="118273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182733"/>
                                        </p:tgtEl>
                                        <p:attrNameLst>
                                          <p:attrName>style.visibility</p:attrName>
                                        </p:attrNameLst>
                                      </p:cBhvr>
                                      <p:to>
                                        <p:strVal val="visible"/>
                                      </p:to>
                                    </p:set>
                                    <p:animEffect transition="in" filter="wipe(down)">
                                      <p:cBhvr>
                                        <p:cTn id="26" dur="3000"/>
                                        <p:tgtEl>
                                          <p:spTgt spid="1182733"/>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2734"/>
                                        </p:tgtEl>
                                        <p:attrNameLst>
                                          <p:attrName>style.visibility</p:attrName>
                                        </p:attrNameLst>
                                      </p:cBhvr>
                                      <p:to>
                                        <p:strVal val="visible"/>
                                      </p:to>
                                    </p:set>
                                    <p:animEffect transition="in" filter="wipe(down)">
                                      <p:cBhvr>
                                        <p:cTn id="29" dur="3000"/>
                                        <p:tgtEl>
                                          <p:spTgt spid="1182734"/>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2735"/>
                                        </p:tgtEl>
                                        <p:attrNameLst>
                                          <p:attrName>style.visibility</p:attrName>
                                        </p:attrNameLst>
                                      </p:cBhvr>
                                      <p:to>
                                        <p:strVal val="visible"/>
                                      </p:to>
                                    </p:set>
                                    <p:animEffect transition="in" filter="wipe(down)">
                                      <p:cBhvr>
                                        <p:cTn id="32" dur="3000"/>
                                        <p:tgtEl>
                                          <p:spTgt spid="118273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182756"/>
                                        </p:tgtEl>
                                        <p:attrNameLst>
                                          <p:attrName>style.visibility</p:attrName>
                                        </p:attrNameLst>
                                      </p:cBhvr>
                                      <p:to>
                                        <p:strVal val="visible"/>
                                      </p:to>
                                    </p:set>
                                    <p:animEffect transition="in" filter="fade">
                                      <p:cBhvr>
                                        <p:cTn id="36" dur="500"/>
                                        <p:tgtEl>
                                          <p:spTgt spid="118275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182748"/>
                                        </p:tgtEl>
                                        <p:attrNameLst>
                                          <p:attrName>style.visibility</p:attrName>
                                        </p:attrNameLst>
                                      </p:cBhvr>
                                      <p:to>
                                        <p:strVal val="visible"/>
                                      </p:to>
                                    </p:set>
                                    <p:animEffect transition="in" filter="fade">
                                      <p:cBhvr>
                                        <p:cTn id="41" dur="500"/>
                                        <p:tgtEl>
                                          <p:spTgt spid="1182748"/>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182759"/>
                                        </p:tgtEl>
                                        <p:attrNameLst>
                                          <p:attrName>style.visibility</p:attrName>
                                        </p:attrNameLst>
                                      </p:cBhvr>
                                      <p:to>
                                        <p:strVal val="visible"/>
                                      </p:to>
                                    </p:set>
                                    <p:animEffect transition="in" filter="fade">
                                      <p:cBhvr>
                                        <p:cTn id="45" dur="1000"/>
                                        <p:tgtEl>
                                          <p:spTgt spid="1182759"/>
                                        </p:tgtEl>
                                      </p:cBhvr>
                                    </p:animEffect>
                                  </p:childTnLst>
                                </p:cTn>
                              </p:par>
                            </p:childTnLst>
                          </p:cTn>
                        </p:par>
                        <p:par>
                          <p:cTn id="46" fill="hold">
                            <p:stCondLst>
                              <p:cond delay="1500"/>
                            </p:stCondLst>
                            <p:childTnLst>
                              <p:par>
                                <p:cTn id="47" presetID="10" presetClass="entr" presetSubtype="0" fill="hold" grpId="0" nodeType="afterEffect">
                                  <p:stCondLst>
                                    <p:cond delay="0"/>
                                  </p:stCondLst>
                                  <p:childTnLst>
                                    <p:set>
                                      <p:cBhvr>
                                        <p:cTn id="48" dur="1" fill="hold">
                                          <p:stCondLst>
                                            <p:cond delay="0"/>
                                          </p:stCondLst>
                                        </p:cTn>
                                        <p:tgtEl>
                                          <p:spTgt spid="1182749"/>
                                        </p:tgtEl>
                                        <p:attrNameLst>
                                          <p:attrName>style.visibility</p:attrName>
                                        </p:attrNameLst>
                                      </p:cBhvr>
                                      <p:to>
                                        <p:strVal val="visible"/>
                                      </p:to>
                                    </p:set>
                                    <p:animEffect transition="in" filter="fade">
                                      <p:cBhvr>
                                        <p:cTn id="49" dur="500"/>
                                        <p:tgtEl>
                                          <p:spTgt spid="1182749"/>
                                        </p:tgtEl>
                                      </p:cBhvr>
                                    </p:animEffect>
                                  </p:childTnLst>
                                </p:cTn>
                              </p:par>
                            </p:childTnLst>
                          </p:cTn>
                        </p:par>
                        <p:par>
                          <p:cTn id="50" fill="hold">
                            <p:stCondLst>
                              <p:cond delay="2000"/>
                            </p:stCondLst>
                            <p:childTnLst>
                              <p:par>
                                <p:cTn id="51" presetID="10" presetClass="entr" presetSubtype="0" fill="hold" grpId="0" nodeType="afterEffect">
                                  <p:stCondLst>
                                    <p:cond delay="0"/>
                                  </p:stCondLst>
                                  <p:childTnLst>
                                    <p:set>
                                      <p:cBhvr>
                                        <p:cTn id="52" dur="1" fill="hold">
                                          <p:stCondLst>
                                            <p:cond delay="0"/>
                                          </p:stCondLst>
                                        </p:cTn>
                                        <p:tgtEl>
                                          <p:spTgt spid="1182760"/>
                                        </p:tgtEl>
                                        <p:attrNameLst>
                                          <p:attrName>style.visibility</p:attrName>
                                        </p:attrNameLst>
                                      </p:cBhvr>
                                      <p:to>
                                        <p:strVal val="visible"/>
                                      </p:to>
                                    </p:set>
                                    <p:animEffect transition="in" filter="fade">
                                      <p:cBhvr>
                                        <p:cTn id="53" dur="1000"/>
                                        <p:tgtEl>
                                          <p:spTgt spid="1182760"/>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1182750"/>
                                        </p:tgtEl>
                                        <p:attrNameLst>
                                          <p:attrName>style.visibility</p:attrName>
                                        </p:attrNameLst>
                                      </p:cBhvr>
                                      <p:to>
                                        <p:strVal val="visible"/>
                                      </p:to>
                                    </p:set>
                                    <p:animEffect transition="in" filter="fade">
                                      <p:cBhvr>
                                        <p:cTn id="57" dur="500"/>
                                        <p:tgtEl>
                                          <p:spTgt spid="1182750"/>
                                        </p:tgtEl>
                                      </p:cBhvr>
                                    </p:animEffect>
                                  </p:childTnLst>
                                </p:cTn>
                              </p:par>
                            </p:childTnLst>
                          </p:cTn>
                        </p:par>
                        <p:par>
                          <p:cTn id="58" fill="hold">
                            <p:stCondLst>
                              <p:cond delay="3500"/>
                            </p:stCondLst>
                            <p:childTnLst>
                              <p:par>
                                <p:cTn id="59" presetID="10" presetClass="entr" presetSubtype="0" fill="hold" grpId="0" nodeType="afterEffect">
                                  <p:stCondLst>
                                    <p:cond delay="0"/>
                                  </p:stCondLst>
                                  <p:childTnLst>
                                    <p:set>
                                      <p:cBhvr>
                                        <p:cTn id="60" dur="1" fill="hold">
                                          <p:stCondLst>
                                            <p:cond delay="0"/>
                                          </p:stCondLst>
                                        </p:cTn>
                                        <p:tgtEl>
                                          <p:spTgt spid="1182761"/>
                                        </p:tgtEl>
                                        <p:attrNameLst>
                                          <p:attrName>style.visibility</p:attrName>
                                        </p:attrNameLst>
                                      </p:cBhvr>
                                      <p:to>
                                        <p:strVal val="visible"/>
                                      </p:to>
                                    </p:set>
                                    <p:animEffect transition="in" filter="fade">
                                      <p:cBhvr>
                                        <p:cTn id="61" dur="1000"/>
                                        <p:tgtEl>
                                          <p:spTgt spid="1182761"/>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nodeType="clickEffect">
                                  <p:stCondLst>
                                    <p:cond delay="0"/>
                                  </p:stCondLst>
                                  <p:childTnLst>
                                    <p:set>
                                      <p:cBhvr>
                                        <p:cTn id="65" dur="1" fill="hold">
                                          <p:stCondLst>
                                            <p:cond delay="0"/>
                                          </p:stCondLst>
                                        </p:cTn>
                                        <p:tgtEl>
                                          <p:spTgt spid="1182736"/>
                                        </p:tgtEl>
                                        <p:attrNameLst>
                                          <p:attrName>style.visibility</p:attrName>
                                        </p:attrNameLst>
                                      </p:cBhvr>
                                      <p:to>
                                        <p:strVal val="visible"/>
                                      </p:to>
                                    </p:set>
                                    <p:animEffect transition="in" filter="wipe(down)">
                                      <p:cBhvr>
                                        <p:cTn id="66" dur="1000"/>
                                        <p:tgtEl>
                                          <p:spTgt spid="1182736"/>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182732">
                                            <p:txEl>
                                              <p:pRg st="0" end="0"/>
                                            </p:txEl>
                                          </p:spTgt>
                                        </p:tgtEl>
                                        <p:attrNameLst>
                                          <p:attrName>style.visibility</p:attrName>
                                        </p:attrNameLst>
                                      </p:cBhvr>
                                      <p:to>
                                        <p:strVal val="visible"/>
                                      </p:to>
                                    </p:set>
                                    <p:animEffect transition="in" filter="fade">
                                      <p:cBhvr>
                                        <p:cTn id="71" dur="500"/>
                                        <p:tgtEl>
                                          <p:spTgt spid="1182732">
                                            <p:txEl>
                                              <p:pRg st="0" end="0"/>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1182732">
                                            <p:txEl>
                                              <p:pRg st="1" end="1"/>
                                            </p:txEl>
                                          </p:spTgt>
                                        </p:tgtEl>
                                        <p:attrNameLst>
                                          <p:attrName>style.visibility</p:attrName>
                                        </p:attrNameLst>
                                      </p:cBhvr>
                                      <p:to>
                                        <p:strVal val="visible"/>
                                      </p:to>
                                    </p:set>
                                    <p:animEffect transition="in" filter="fade">
                                      <p:cBhvr>
                                        <p:cTn id="76" dur="500"/>
                                        <p:tgtEl>
                                          <p:spTgt spid="1182732">
                                            <p:txEl>
                                              <p:pRg st="1" end="1"/>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1182732">
                                            <p:txEl>
                                              <p:pRg st="2" end="2"/>
                                            </p:txEl>
                                          </p:spTgt>
                                        </p:tgtEl>
                                        <p:attrNameLst>
                                          <p:attrName>style.visibility</p:attrName>
                                        </p:attrNameLst>
                                      </p:cBhvr>
                                      <p:to>
                                        <p:strVal val="visible"/>
                                      </p:to>
                                    </p:set>
                                    <p:animEffect transition="in" filter="fade">
                                      <p:cBhvr>
                                        <p:cTn id="81" dur="500"/>
                                        <p:tgtEl>
                                          <p:spTgt spid="1182732">
                                            <p:txEl>
                                              <p:pRg st="2" end="2"/>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xit" presetSubtype="0" fill="hold" grpId="1" nodeType="clickEffect">
                                  <p:stCondLst>
                                    <p:cond delay="0"/>
                                  </p:stCondLst>
                                  <p:childTnLst>
                                    <p:animEffect transition="out" filter="fade">
                                      <p:cBhvr>
                                        <p:cTn id="85" dur="500"/>
                                        <p:tgtEl>
                                          <p:spTgt spid="1182759"/>
                                        </p:tgtEl>
                                      </p:cBhvr>
                                    </p:animEffect>
                                    <p:set>
                                      <p:cBhvr>
                                        <p:cTn id="86" dur="1" fill="hold">
                                          <p:stCondLst>
                                            <p:cond delay="499"/>
                                          </p:stCondLst>
                                        </p:cTn>
                                        <p:tgtEl>
                                          <p:spTgt spid="1182759"/>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500"/>
                                        <p:tgtEl>
                                          <p:spTgt spid="1182760"/>
                                        </p:tgtEl>
                                      </p:cBhvr>
                                    </p:animEffect>
                                    <p:set>
                                      <p:cBhvr>
                                        <p:cTn id="89" dur="1" fill="hold">
                                          <p:stCondLst>
                                            <p:cond delay="499"/>
                                          </p:stCondLst>
                                        </p:cTn>
                                        <p:tgtEl>
                                          <p:spTgt spid="1182760"/>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500"/>
                                        <p:tgtEl>
                                          <p:spTgt spid="1182761"/>
                                        </p:tgtEl>
                                      </p:cBhvr>
                                    </p:animEffect>
                                    <p:set>
                                      <p:cBhvr>
                                        <p:cTn id="92" dur="1" fill="hold">
                                          <p:stCondLst>
                                            <p:cond delay="499"/>
                                          </p:stCondLst>
                                        </p:cTn>
                                        <p:tgtEl>
                                          <p:spTgt spid="1182761"/>
                                        </p:tgtEl>
                                        <p:attrNameLst>
                                          <p:attrName>style.visibility</p:attrName>
                                        </p:attrNameLst>
                                      </p:cBhvr>
                                      <p:to>
                                        <p:strVal val="hidden"/>
                                      </p:to>
                                    </p:set>
                                  </p:childTnLst>
                                </p:cTn>
                              </p:par>
                            </p:childTnLst>
                          </p:cTn>
                        </p:par>
                        <p:par>
                          <p:cTn id="93" fill="hold">
                            <p:stCondLst>
                              <p:cond delay="500"/>
                            </p:stCondLst>
                            <p:childTnLst>
                              <p:par>
                                <p:cTn id="94" presetID="22" presetClass="entr" presetSubtype="8" fill="hold" grpId="0" nodeType="afterEffect">
                                  <p:stCondLst>
                                    <p:cond delay="0"/>
                                  </p:stCondLst>
                                  <p:childTnLst>
                                    <p:set>
                                      <p:cBhvr>
                                        <p:cTn id="95" dur="1" fill="hold">
                                          <p:stCondLst>
                                            <p:cond delay="0"/>
                                          </p:stCondLst>
                                        </p:cTn>
                                        <p:tgtEl>
                                          <p:spTgt spid="1182745"/>
                                        </p:tgtEl>
                                        <p:attrNameLst>
                                          <p:attrName>style.visibility</p:attrName>
                                        </p:attrNameLst>
                                      </p:cBhvr>
                                      <p:to>
                                        <p:strVal val="visible"/>
                                      </p:to>
                                    </p:set>
                                    <p:animEffect transition="in" filter="wipe(left)">
                                      <p:cBhvr>
                                        <p:cTn id="96" dur="3000"/>
                                        <p:tgtEl>
                                          <p:spTgt spid="1182745"/>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1182746"/>
                                        </p:tgtEl>
                                        <p:attrNameLst>
                                          <p:attrName>style.visibility</p:attrName>
                                        </p:attrNameLst>
                                      </p:cBhvr>
                                      <p:to>
                                        <p:strVal val="visible"/>
                                      </p:to>
                                    </p:set>
                                    <p:animEffect transition="in" filter="wipe(left)">
                                      <p:cBhvr>
                                        <p:cTn id="99" dur="3000"/>
                                        <p:tgtEl>
                                          <p:spTgt spid="1182746"/>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1182747"/>
                                        </p:tgtEl>
                                        <p:attrNameLst>
                                          <p:attrName>style.visibility</p:attrName>
                                        </p:attrNameLst>
                                      </p:cBhvr>
                                      <p:to>
                                        <p:strVal val="visible"/>
                                      </p:to>
                                    </p:set>
                                    <p:animEffect transition="in" filter="wipe(left)">
                                      <p:cBhvr>
                                        <p:cTn id="102" dur="3000"/>
                                        <p:tgtEl>
                                          <p:spTgt spid="1182747"/>
                                        </p:tgtEl>
                                      </p:cBhvr>
                                    </p:animEffect>
                                  </p:childTnLst>
                                </p:cTn>
                              </p:par>
                            </p:childTnLst>
                          </p:cTn>
                        </p:par>
                        <p:par>
                          <p:cTn id="103" fill="hold">
                            <p:stCondLst>
                              <p:cond delay="5500"/>
                            </p:stCondLst>
                            <p:childTnLst>
                              <p:par>
                                <p:cTn id="104" presetID="10" presetClass="entr" presetSubtype="0" fill="hold" grpId="0" nodeType="afterEffect">
                                  <p:stCondLst>
                                    <p:cond delay="0"/>
                                  </p:stCondLst>
                                  <p:childTnLst>
                                    <p:set>
                                      <p:cBhvr>
                                        <p:cTn id="105" dur="1" fill="hold">
                                          <p:stCondLst>
                                            <p:cond delay="0"/>
                                          </p:stCondLst>
                                        </p:cTn>
                                        <p:tgtEl>
                                          <p:spTgt spid="1182757"/>
                                        </p:tgtEl>
                                        <p:attrNameLst>
                                          <p:attrName>style.visibility</p:attrName>
                                        </p:attrNameLst>
                                      </p:cBhvr>
                                      <p:to>
                                        <p:strVal val="visible"/>
                                      </p:to>
                                    </p:set>
                                    <p:animEffect transition="in" filter="fade">
                                      <p:cBhvr>
                                        <p:cTn id="106" dur="500"/>
                                        <p:tgtEl>
                                          <p:spTgt spid="1182757"/>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1182752"/>
                                        </p:tgtEl>
                                        <p:attrNameLst>
                                          <p:attrName>style.visibility</p:attrName>
                                        </p:attrNameLst>
                                      </p:cBhvr>
                                      <p:to>
                                        <p:strVal val="visible"/>
                                      </p:to>
                                    </p:set>
                                    <p:animEffect transition="in" filter="fade">
                                      <p:cBhvr>
                                        <p:cTn id="111" dur="500"/>
                                        <p:tgtEl>
                                          <p:spTgt spid="1182752"/>
                                        </p:tgtEl>
                                      </p:cBhvr>
                                    </p:animEffect>
                                  </p:childTnLst>
                                </p:cTn>
                              </p:par>
                            </p:childTnLst>
                          </p:cTn>
                        </p:par>
                        <p:par>
                          <p:cTn id="112" fill="hold">
                            <p:stCondLst>
                              <p:cond delay="500"/>
                            </p:stCondLst>
                            <p:childTnLst>
                              <p:par>
                                <p:cTn id="113" presetID="10" presetClass="entr" presetSubtype="0" fill="hold" grpId="0" nodeType="afterEffect">
                                  <p:stCondLst>
                                    <p:cond delay="0"/>
                                  </p:stCondLst>
                                  <p:childTnLst>
                                    <p:set>
                                      <p:cBhvr>
                                        <p:cTn id="114" dur="1" fill="hold">
                                          <p:stCondLst>
                                            <p:cond delay="0"/>
                                          </p:stCondLst>
                                        </p:cTn>
                                        <p:tgtEl>
                                          <p:spTgt spid="1182772"/>
                                        </p:tgtEl>
                                        <p:attrNameLst>
                                          <p:attrName>style.visibility</p:attrName>
                                        </p:attrNameLst>
                                      </p:cBhvr>
                                      <p:to>
                                        <p:strVal val="visible"/>
                                      </p:to>
                                    </p:set>
                                    <p:animEffect transition="in" filter="fade">
                                      <p:cBhvr>
                                        <p:cTn id="115" dur="1000"/>
                                        <p:tgtEl>
                                          <p:spTgt spid="1182772"/>
                                        </p:tgtEl>
                                      </p:cBhvr>
                                    </p:animEffect>
                                  </p:childTnLst>
                                </p:cTn>
                              </p:par>
                            </p:childTnLst>
                          </p:cTn>
                        </p:par>
                        <p:par>
                          <p:cTn id="116" fill="hold">
                            <p:stCondLst>
                              <p:cond delay="1500"/>
                            </p:stCondLst>
                            <p:childTnLst>
                              <p:par>
                                <p:cTn id="117" presetID="10" presetClass="entr" presetSubtype="0" fill="hold" grpId="0" nodeType="afterEffect">
                                  <p:stCondLst>
                                    <p:cond delay="0"/>
                                  </p:stCondLst>
                                  <p:childTnLst>
                                    <p:set>
                                      <p:cBhvr>
                                        <p:cTn id="118" dur="1" fill="hold">
                                          <p:stCondLst>
                                            <p:cond delay="0"/>
                                          </p:stCondLst>
                                        </p:cTn>
                                        <p:tgtEl>
                                          <p:spTgt spid="1182753"/>
                                        </p:tgtEl>
                                        <p:attrNameLst>
                                          <p:attrName>style.visibility</p:attrName>
                                        </p:attrNameLst>
                                      </p:cBhvr>
                                      <p:to>
                                        <p:strVal val="visible"/>
                                      </p:to>
                                    </p:set>
                                    <p:animEffect transition="in" filter="fade">
                                      <p:cBhvr>
                                        <p:cTn id="119" dur="500"/>
                                        <p:tgtEl>
                                          <p:spTgt spid="1182753"/>
                                        </p:tgtEl>
                                      </p:cBhvr>
                                    </p:animEffect>
                                  </p:childTnLst>
                                </p:cTn>
                              </p:par>
                            </p:childTnLst>
                          </p:cTn>
                        </p:par>
                        <p:par>
                          <p:cTn id="120" fill="hold">
                            <p:stCondLst>
                              <p:cond delay="2000"/>
                            </p:stCondLst>
                            <p:childTnLst>
                              <p:par>
                                <p:cTn id="121" presetID="10" presetClass="entr" presetSubtype="0" fill="hold" grpId="0" nodeType="afterEffect">
                                  <p:stCondLst>
                                    <p:cond delay="0"/>
                                  </p:stCondLst>
                                  <p:childTnLst>
                                    <p:set>
                                      <p:cBhvr>
                                        <p:cTn id="122" dur="1" fill="hold">
                                          <p:stCondLst>
                                            <p:cond delay="0"/>
                                          </p:stCondLst>
                                        </p:cTn>
                                        <p:tgtEl>
                                          <p:spTgt spid="1182773"/>
                                        </p:tgtEl>
                                        <p:attrNameLst>
                                          <p:attrName>style.visibility</p:attrName>
                                        </p:attrNameLst>
                                      </p:cBhvr>
                                      <p:to>
                                        <p:strVal val="visible"/>
                                      </p:to>
                                    </p:set>
                                    <p:animEffect transition="in" filter="fade">
                                      <p:cBhvr>
                                        <p:cTn id="123" dur="1000"/>
                                        <p:tgtEl>
                                          <p:spTgt spid="1182773"/>
                                        </p:tgtEl>
                                      </p:cBhvr>
                                    </p:animEffect>
                                  </p:childTnLst>
                                </p:cTn>
                              </p:par>
                            </p:childTnLst>
                          </p:cTn>
                        </p:par>
                        <p:par>
                          <p:cTn id="124" fill="hold">
                            <p:stCondLst>
                              <p:cond delay="3000"/>
                            </p:stCondLst>
                            <p:childTnLst>
                              <p:par>
                                <p:cTn id="125" presetID="10" presetClass="entr" presetSubtype="0" fill="hold" grpId="0" nodeType="afterEffect">
                                  <p:stCondLst>
                                    <p:cond delay="0"/>
                                  </p:stCondLst>
                                  <p:childTnLst>
                                    <p:set>
                                      <p:cBhvr>
                                        <p:cTn id="126" dur="1" fill="hold">
                                          <p:stCondLst>
                                            <p:cond delay="0"/>
                                          </p:stCondLst>
                                        </p:cTn>
                                        <p:tgtEl>
                                          <p:spTgt spid="1182754"/>
                                        </p:tgtEl>
                                        <p:attrNameLst>
                                          <p:attrName>style.visibility</p:attrName>
                                        </p:attrNameLst>
                                      </p:cBhvr>
                                      <p:to>
                                        <p:strVal val="visible"/>
                                      </p:to>
                                    </p:set>
                                    <p:animEffect transition="in" filter="fade">
                                      <p:cBhvr>
                                        <p:cTn id="127" dur="500"/>
                                        <p:tgtEl>
                                          <p:spTgt spid="1182754"/>
                                        </p:tgtEl>
                                      </p:cBhvr>
                                    </p:animEffect>
                                  </p:childTnLst>
                                </p:cTn>
                              </p:par>
                            </p:childTnLst>
                          </p:cTn>
                        </p:par>
                        <p:par>
                          <p:cTn id="128" fill="hold">
                            <p:stCondLst>
                              <p:cond delay="3500"/>
                            </p:stCondLst>
                            <p:childTnLst>
                              <p:par>
                                <p:cTn id="129" presetID="10" presetClass="entr" presetSubtype="0" fill="hold" grpId="0" nodeType="afterEffect">
                                  <p:stCondLst>
                                    <p:cond delay="0"/>
                                  </p:stCondLst>
                                  <p:childTnLst>
                                    <p:set>
                                      <p:cBhvr>
                                        <p:cTn id="130" dur="1" fill="hold">
                                          <p:stCondLst>
                                            <p:cond delay="0"/>
                                          </p:stCondLst>
                                        </p:cTn>
                                        <p:tgtEl>
                                          <p:spTgt spid="1182774"/>
                                        </p:tgtEl>
                                        <p:attrNameLst>
                                          <p:attrName>style.visibility</p:attrName>
                                        </p:attrNameLst>
                                      </p:cBhvr>
                                      <p:to>
                                        <p:strVal val="visible"/>
                                      </p:to>
                                    </p:set>
                                    <p:animEffect transition="in" filter="fade">
                                      <p:cBhvr>
                                        <p:cTn id="131" dur="1000"/>
                                        <p:tgtEl>
                                          <p:spTgt spid="1182774"/>
                                        </p:tgtEl>
                                      </p:cBhvr>
                                    </p:animEffect>
                                  </p:childTnLst>
                                </p:cTn>
                              </p:par>
                            </p:childTnLst>
                          </p:cTn>
                        </p:par>
                        <p:par>
                          <p:cTn id="132" fill="hold">
                            <p:stCondLst>
                              <p:cond delay="4500"/>
                            </p:stCondLst>
                            <p:childTnLst>
                              <p:par>
                                <p:cTn id="133" presetID="22" presetClass="entr" presetSubtype="4" fill="hold" nodeType="afterEffect">
                                  <p:stCondLst>
                                    <p:cond delay="0"/>
                                  </p:stCondLst>
                                  <p:childTnLst>
                                    <p:set>
                                      <p:cBhvr>
                                        <p:cTn id="134" dur="1" fill="hold">
                                          <p:stCondLst>
                                            <p:cond delay="0"/>
                                          </p:stCondLst>
                                        </p:cTn>
                                        <p:tgtEl>
                                          <p:spTgt spid="1182751"/>
                                        </p:tgtEl>
                                        <p:attrNameLst>
                                          <p:attrName>style.visibility</p:attrName>
                                        </p:attrNameLst>
                                      </p:cBhvr>
                                      <p:to>
                                        <p:strVal val="visible"/>
                                      </p:to>
                                    </p:set>
                                    <p:animEffect transition="in" filter="wipe(down)">
                                      <p:cBhvr>
                                        <p:cTn id="135" dur="2000"/>
                                        <p:tgtEl>
                                          <p:spTgt spid="1182751"/>
                                        </p:tgtEl>
                                      </p:cBhvr>
                                    </p:animEffect>
                                  </p:childTnLst>
                                </p:cTn>
                              </p:par>
                            </p:childTnLst>
                          </p:cTn>
                        </p:par>
                      </p:childTnLst>
                    </p:cTn>
                  </p:par>
                  <p:par>
                    <p:cTn id="136" fill="hold">
                      <p:stCondLst>
                        <p:cond delay="indefinite"/>
                      </p:stCondLst>
                      <p:childTnLst>
                        <p:par>
                          <p:cTn id="137" fill="hold">
                            <p:stCondLst>
                              <p:cond delay="0"/>
                            </p:stCondLst>
                            <p:childTnLst>
                              <p:par>
                                <p:cTn id="138" presetID="10" presetClass="exit" presetSubtype="0" fill="hold" grpId="1" nodeType="clickEffect">
                                  <p:stCondLst>
                                    <p:cond delay="0"/>
                                  </p:stCondLst>
                                  <p:childTnLst>
                                    <p:animEffect transition="out" filter="fade">
                                      <p:cBhvr>
                                        <p:cTn id="139" dur="500"/>
                                        <p:tgtEl>
                                          <p:spTgt spid="1182772"/>
                                        </p:tgtEl>
                                      </p:cBhvr>
                                    </p:animEffect>
                                    <p:set>
                                      <p:cBhvr>
                                        <p:cTn id="140" dur="1" fill="hold">
                                          <p:stCondLst>
                                            <p:cond delay="499"/>
                                          </p:stCondLst>
                                        </p:cTn>
                                        <p:tgtEl>
                                          <p:spTgt spid="1182772"/>
                                        </p:tgtEl>
                                        <p:attrNameLst>
                                          <p:attrName>style.visibility</p:attrName>
                                        </p:attrNameLst>
                                      </p:cBhvr>
                                      <p:to>
                                        <p:strVal val="hidden"/>
                                      </p:to>
                                    </p:set>
                                  </p:childTnLst>
                                </p:cTn>
                              </p:par>
                              <p:par>
                                <p:cTn id="141" presetID="10" presetClass="exit" presetSubtype="0" fill="hold" grpId="1" nodeType="withEffect">
                                  <p:stCondLst>
                                    <p:cond delay="0"/>
                                  </p:stCondLst>
                                  <p:childTnLst>
                                    <p:animEffect transition="out" filter="fade">
                                      <p:cBhvr>
                                        <p:cTn id="142" dur="500"/>
                                        <p:tgtEl>
                                          <p:spTgt spid="1182773"/>
                                        </p:tgtEl>
                                      </p:cBhvr>
                                    </p:animEffect>
                                    <p:set>
                                      <p:cBhvr>
                                        <p:cTn id="143" dur="1" fill="hold">
                                          <p:stCondLst>
                                            <p:cond delay="499"/>
                                          </p:stCondLst>
                                        </p:cTn>
                                        <p:tgtEl>
                                          <p:spTgt spid="1182773"/>
                                        </p:tgtEl>
                                        <p:attrNameLst>
                                          <p:attrName>style.visibility</p:attrName>
                                        </p:attrNameLst>
                                      </p:cBhvr>
                                      <p:to>
                                        <p:strVal val="hidden"/>
                                      </p:to>
                                    </p:set>
                                  </p:childTnLst>
                                </p:cTn>
                              </p:par>
                              <p:par>
                                <p:cTn id="144" presetID="10" presetClass="exit" presetSubtype="0" fill="hold" grpId="1" nodeType="withEffect">
                                  <p:stCondLst>
                                    <p:cond delay="0"/>
                                  </p:stCondLst>
                                  <p:childTnLst>
                                    <p:animEffect transition="out" filter="fade">
                                      <p:cBhvr>
                                        <p:cTn id="145" dur="500"/>
                                        <p:tgtEl>
                                          <p:spTgt spid="1182774"/>
                                        </p:tgtEl>
                                      </p:cBhvr>
                                    </p:animEffect>
                                    <p:set>
                                      <p:cBhvr>
                                        <p:cTn id="146" dur="1" fill="hold">
                                          <p:stCondLst>
                                            <p:cond delay="499"/>
                                          </p:stCondLst>
                                        </p:cTn>
                                        <p:tgtEl>
                                          <p:spTgt spid="1182774"/>
                                        </p:tgtEl>
                                        <p:attrNameLst>
                                          <p:attrName>style.visibility</p:attrName>
                                        </p:attrNameLst>
                                      </p:cBhvr>
                                      <p:to>
                                        <p:strVal val="hidden"/>
                                      </p:to>
                                    </p:set>
                                  </p:childTnLst>
                                </p:cTn>
                              </p:par>
                            </p:childTnLst>
                          </p:cTn>
                        </p:par>
                        <p:par>
                          <p:cTn id="147" fill="hold">
                            <p:stCondLst>
                              <p:cond delay="500"/>
                            </p:stCondLst>
                            <p:childTnLst>
                              <p:par>
                                <p:cTn id="148" presetID="22" presetClass="entr" presetSubtype="8" fill="hold" grpId="0" nodeType="afterEffect">
                                  <p:stCondLst>
                                    <p:cond delay="0"/>
                                  </p:stCondLst>
                                  <p:childTnLst>
                                    <p:set>
                                      <p:cBhvr>
                                        <p:cTn id="149" dur="1" fill="hold">
                                          <p:stCondLst>
                                            <p:cond delay="0"/>
                                          </p:stCondLst>
                                        </p:cTn>
                                        <p:tgtEl>
                                          <p:spTgt spid="1182762"/>
                                        </p:tgtEl>
                                        <p:attrNameLst>
                                          <p:attrName>style.visibility</p:attrName>
                                        </p:attrNameLst>
                                      </p:cBhvr>
                                      <p:to>
                                        <p:strVal val="visible"/>
                                      </p:to>
                                    </p:set>
                                    <p:animEffect transition="in" filter="wipe(left)">
                                      <p:cBhvr>
                                        <p:cTn id="150" dur="3000"/>
                                        <p:tgtEl>
                                          <p:spTgt spid="1182762"/>
                                        </p:tgtEl>
                                      </p:cBhvr>
                                    </p:animEffect>
                                  </p:childTnLst>
                                </p:cTn>
                              </p:par>
                              <p:par>
                                <p:cTn id="151" presetID="22" presetClass="entr" presetSubtype="8" fill="hold" grpId="0" nodeType="withEffect">
                                  <p:stCondLst>
                                    <p:cond delay="0"/>
                                  </p:stCondLst>
                                  <p:childTnLst>
                                    <p:set>
                                      <p:cBhvr>
                                        <p:cTn id="152" dur="1" fill="hold">
                                          <p:stCondLst>
                                            <p:cond delay="0"/>
                                          </p:stCondLst>
                                        </p:cTn>
                                        <p:tgtEl>
                                          <p:spTgt spid="1182763"/>
                                        </p:tgtEl>
                                        <p:attrNameLst>
                                          <p:attrName>style.visibility</p:attrName>
                                        </p:attrNameLst>
                                      </p:cBhvr>
                                      <p:to>
                                        <p:strVal val="visible"/>
                                      </p:to>
                                    </p:set>
                                    <p:animEffect transition="in" filter="wipe(left)">
                                      <p:cBhvr>
                                        <p:cTn id="153" dur="3000"/>
                                        <p:tgtEl>
                                          <p:spTgt spid="1182763"/>
                                        </p:tgtEl>
                                      </p:cBhvr>
                                    </p:animEffect>
                                  </p:childTnLst>
                                </p:cTn>
                              </p:par>
                              <p:par>
                                <p:cTn id="154" presetID="22" presetClass="entr" presetSubtype="8" fill="hold" grpId="0" nodeType="withEffect">
                                  <p:stCondLst>
                                    <p:cond delay="0"/>
                                  </p:stCondLst>
                                  <p:childTnLst>
                                    <p:set>
                                      <p:cBhvr>
                                        <p:cTn id="155" dur="1" fill="hold">
                                          <p:stCondLst>
                                            <p:cond delay="0"/>
                                          </p:stCondLst>
                                        </p:cTn>
                                        <p:tgtEl>
                                          <p:spTgt spid="1182764"/>
                                        </p:tgtEl>
                                        <p:attrNameLst>
                                          <p:attrName>style.visibility</p:attrName>
                                        </p:attrNameLst>
                                      </p:cBhvr>
                                      <p:to>
                                        <p:strVal val="visible"/>
                                      </p:to>
                                    </p:set>
                                    <p:animEffect transition="in" filter="wipe(left)">
                                      <p:cBhvr>
                                        <p:cTn id="156" dur="3000"/>
                                        <p:tgtEl>
                                          <p:spTgt spid="1182764"/>
                                        </p:tgtEl>
                                      </p:cBhvr>
                                    </p:animEffect>
                                  </p:childTnLst>
                                </p:cTn>
                              </p:par>
                            </p:childTnLst>
                          </p:cTn>
                        </p:par>
                        <p:par>
                          <p:cTn id="157" fill="hold">
                            <p:stCondLst>
                              <p:cond delay="5500"/>
                            </p:stCondLst>
                            <p:childTnLst>
                              <p:par>
                                <p:cTn id="158" presetID="10" presetClass="entr" presetSubtype="0" fill="hold" grpId="0" nodeType="afterEffect">
                                  <p:stCondLst>
                                    <p:cond delay="0"/>
                                  </p:stCondLst>
                                  <p:childTnLst>
                                    <p:set>
                                      <p:cBhvr>
                                        <p:cTn id="159" dur="1" fill="hold">
                                          <p:stCondLst>
                                            <p:cond delay="0"/>
                                          </p:stCondLst>
                                        </p:cTn>
                                        <p:tgtEl>
                                          <p:spTgt spid="1182758"/>
                                        </p:tgtEl>
                                        <p:attrNameLst>
                                          <p:attrName>style.visibility</p:attrName>
                                        </p:attrNameLst>
                                      </p:cBhvr>
                                      <p:to>
                                        <p:strVal val="visible"/>
                                      </p:to>
                                    </p:set>
                                    <p:animEffect transition="in" filter="fade">
                                      <p:cBhvr>
                                        <p:cTn id="160" dur="500"/>
                                        <p:tgtEl>
                                          <p:spTgt spid="1182758"/>
                                        </p:tgtEl>
                                      </p:cBhvr>
                                    </p:animEffect>
                                  </p:childTnLst>
                                </p:cTn>
                              </p:par>
                            </p:childTnLst>
                          </p:cTn>
                        </p:par>
                      </p:childTnLst>
                    </p:cTn>
                  </p:par>
                  <p:par>
                    <p:cTn id="161" fill="hold">
                      <p:stCondLst>
                        <p:cond delay="indefinite"/>
                      </p:stCondLst>
                      <p:childTnLst>
                        <p:par>
                          <p:cTn id="162" fill="hold">
                            <p:stCondLst>
                              <p:cond delay="0"/>
                            </p:stCondLst>
                            <p:childTnLst>
                              <p:par>
                                <p:cTn id="163" presetID="10" presetClass="entr" presetSubtype="0" fill="hold" grpId="0" nodeType="clickEffect">
                                  <p:stCondLst>
                                    <p:cond delay="0"/>
                                  </p:stCondLst>
                                  <p:childTnLst>
                                    <p:set>
                                      <p:cBhvr>
                                        <p:cTn id="164" dur="1" fill="hold">
                                          <p:stCondLst>
                                            <p:cond delay="0"/>
                                          </p:stCondLst>
                                        </p:cTn>
                                        <p:tgtEl>
                                          <p:spTgt spid="1182765"/>
                                        </p:tgtEl>
                                        <p:attrNameLst>
                                          <p:attrName>style.visibility</p:attrName>
                                        </p:attrNameLst>
                                      </p:cBhvr>
                                      <p:to>
                                        <p:strVal val="visible"/>
                                      </p:to>
                                    </p:set>
                                    <p:animEffect transition="in" filter="fade">
                                      <p:cBhvr>
                                        <p:cTn id="165" dur="500"/>
                                        <p:tgtEl>
                                          <p:spTgt spid="1182765"/>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182775"/>
                                        </p:tgtEl>
                                        <p:attrNameLst>
                                          <p:attrName>style.visibility</p:attrName>
                                        </p:attrNameLst>
                                      </p:cBhvr>
                                      <p:to>
                                        <p:strVal val="visible"/>
                                      </p:to>
                                    </p:set>
                                    <p:animEffect transition="in" filter="fade">
                                      <p:cBhvr>
                                        <p:cTn id="168" dur="1000"/>
                                        <p:tgtEl>
                                          <p:spTgt spid="1182775"/>
                                        </p:tgtEl>
                                      </p:cBhvr>
                                    </p:animEffect>
                                  </p:childTnLst>
                                </p:cTn>
                              </p:par>
                            </p:childTnLst>
                          </p:cTn>
                        </p:par>
                        <p:par>
                          <p:cTn id="169" fill="hold">
                            <p:stCondLst>
                              <p:cond delay="1000"/>
                            </p:stCondLst>
                            <p:childTnLst>
                              <p:par>
                                <p:cTn id="170" presetID="10" presetClass="entr" presetSubtype="0" fill="hold" grpId="0" nodeType="afterEffect">
                                  <p:stCondLst>
                                    <p:cond delay="0"/>
                                  </p:stCondLst>
                                  <p:childTnLst>
                                    <p:set>
                                      <p:cBhvr>
                                        <p:cTn id="171" dur="1" fill="hold">
                                          <p:stCondLst>
                                            <p:cond delay="0"/>
                                          </p:stCondLst>
                                        </p:cTn>
                                        <p:tgtEl>
                                          <p:spTgt spid="1182766"/>
                                        </p:tgtEl>
                                        <p:attrNameLst>
                                          <p:attrName>style.visibility</p:attrName>
                                        </p:attrNameLst>
                                      </p:cBhvr>
                                      <p:to>
                                        <p:strVal val="visible"/>
                                      </p:to>
                                    </p:set>
                                    <p:animEffect transition="in" filter="fade">
                                      <p:cBhvr>
                                        <p:cTn id="172" dur="500"/>
                                        <p:tgtEl>
                                          <p:spTgt spid="1182766"/>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1182776"/>
                                        </p:tgtEl>
                                        <p:attrNameLst>
                                          <p:attrName>style.visibility</p:attrName>
                                        </p:attrNameLst>
                                      </p:cBhvr>
                                      <p:to>
                                        <p:strVal val="visible"/>
                                      </p:to>
                                    </p:set>
                                    <p:animEffect transition="in" filter="fade">
                                      <p:cBhvr>
                                        <p:cTn id="175" dur="1000"/>
                                        <p:tgtEl>
                                          <p:spTgt spid="1182776"/>
                                        </p:tgtEl>
                                      </p:cBhvr>
                                    </p:animEffect>
                                  </p:childTnLst>
                                </p:cTn>
                              </p:par>
                            </p:childTnLst>
                          </p:cTn>
                        </p:par>
                        <p:par>
                          <p:cTn id="176" fill="hold">
                            <p:stCondLst>
                              <p:cond delay="2000"/>
                            </p:stCondLst>
                            <p:childTnLst>
                              <p:par>
                                <p:cTn id="177" presetID="10" presetClass="entr" presetSubtype="0" fill="hold" grpId="0" nodeType="afterEffect">
                                  <p:stCondLst>
                                    <p:cond delay="0"/>
                                  </p:stCondLst>
                                  <p:childTnLst>
                                    <p:set>
                                      <p:cBhvr>
                                        <p:cTn id="178" dur="1" fill="hold">
                                          <p:stCondLst>
                                            <p:cond delay="0"/>
                                          </p:stCondLst>
                                        </p:cTn>
                                        <p:tgtEl>
                                          <p:spTgt spid="1182767"/>
                                        </p:tgtEl>
                                        <p:attrNameLst>
                                          <p:attrName>style.visibility</p:attrName>
                                        </p:attrNameLst>
                                      </p:cBhvr>
                                      <p:to>
                                        <p:strVal val="visible"/>
                                      </p:to>
                                    </p:set>
                                    <p:animEffect transition="in" filter="fade">
                                      <p:cBhvr>
                                        <p:cTn id="179" dur="500"/>
                                        <p:tgtEl>
                                          <p:spTgt spid="1182767"/>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182777"/>
                                        </p:tgtEl>
                                        <p:attrNameLst>
                                          <p:attrName>style.visibility</p:attrName>
                                        </p:attrNameLst>
                                      </p:cBhvr>
                                      <p:to>
                                        <p:strVal val="visible"/>
                                      </p:to>
                                    </p:set>
                                    <p:animEffect transition="in" filter="fade">
                                      <p:cBhvr>
                                        <p:cTn id="182" dur="1000"/>
                                        <p:tgtEl>
                                          <p:spTgt spid="1182777"/>
                                        </p:tgtEl>
                                      </p:cBhvr>
                                    </p:animEffect>
                                  </p:childTnLst>
                                </p:cTn>
                              </p:par>
                            </p:childTnLst>
                          </p:cTn>
                        </p:par>
                        <p:par>
                          <p:cTn id="183" fill="hold">
                            <p:stCondLst>
                              <p:cond delay="3000"/>
                            </p:stCondLst>
                            <p:childTnLst>
                              <p:par>
                                <p:cTn id="184" presetID="22" presetClass="entr" presetSubtype="4" fill="hold" nodeType="afterEffect">
                                  <p:stCondLst>
                                    <p:cond delay="0"/>
                                  </p:stCondLst>
                                  <p:childTnLst>
                                    <p:set>
                                      <p:cBhvr>
                                        <p:cTn id="185" dur="1" fill="hold">
                                          <p:stCondLst>
                                            <p:cond delay="0"/>
                                          </p:stCondLst>
                                        </p:cTn>
                                        <p:tgtEl>
                                          <p:spTgt spid="1182771"/>
                                        </p:tgtEl>
                                        <p:attrNameLst>
                                          <p:attrName>style.visibility</p:attrName>
                                        </p:attrNameLst>
                                      </p:cBhvr>
                                      <p:to>
                                        <p:strVal val="visible"/>
                                      </p:to>
                                    </p:set>
                                    <p:animEffect transition="in" filter="wipe(down)">
                                      <p:cBhvr>
                                        <p:cTn id="186" dur="2000"/>
                                        <p:tgtEl>
                                          <p:spTgt spid="1182771"/>
                                        </p:tgtEl>
                                      </p:cBhvr>
                                    </p:animEffect>
                                  </p:childTnLst>
                                </p:cTn>
                              </p:par>
                            </p:childTnLst>
                          </p:cTn>
                        </p:par>
                      </p:childTnLst>
                    </p:cTn>
                  </p:par>
                  <p:par>
                    <p:cTn id="187" fill="hold">
                      <p:stCondLst>
                        <p:cond delay="indefinite"/>
                      </p:stCondLst>
                      <p:childTnLst>
                        <p:par>
                          <p:cTn id="188" fill="hold">
                            <p:stCondLst>
                              <p:cond delay="0"/>
                            </p:stCondLst>
                            <p:childTnLst>
                              <p:par>
                                <p:cTn id="189" presetID="10" presetClass="exit" presetSubtype="0" fill="hold" grpId="1" nodeType="clickEffect">
                                  <p:stCondLst>
                                    <p:cond delay="0"/>
                                  </p:stCondLst>
                                  <p:childTnLst>
                                    <p:animEffect transition="out" filter="fade">
                                      <p:cBhvr>
                                        <p:cTn id="190" dur="500"/>
                                        <p:tgtEl>
                                          <p:spTgt spid="1182775"/>
                                        </p:tgtEl>
                                      </p:cBhvr>
                                    </p:animEffect>
                                    <p:set>
                                      <p:cBhvr>
                                        <p:cTn id="191" dur="1" fill="hold">
                                          <p:stCondLst>
                                            <p:cond delay="499"/>
                                          </p:stCondLst>
                                        </p:cTn>
                                        <p:tgtEl>
                                          <p:spTgt spid="1182775"/>
                                        </p:tgtEl>
                                        <p:attrNameLst>
                                          <p:attrName>style.visibility</p:attrName>
                                        </p:attrNameLst>
                                      </p:cBhvr>
                                      <p:to>
                                        <p:strVal val="hidden"/>
                                      </p:to>
                                    </p:set>
                                  </p:childTnLst>
                                </p:cTn>
                              </p:par>
                              <p:par>
                                <p:cTn id="192" presetID="10" presetClass="exit" presetSubtype="0" fill="hold" grpId="1" nodeType="withEffect">
                                  <p:stCondLst>
                                    <p:cond delay="0"/>
                                  </p:stCondLst>
                                  <p:childTnLst>
                                    <p:animEffect transition="out" filter="fade">
                                      <p:cBhvr>
                                        <p:cTn id="193" dur="500"/>
                                        <p:tgtEl>
                                          <p:spTgt spid="1182776"/>
                                        </p:tgtEl>
                                      </p:cBhvr>
                                    </p:animEffect>
                                    <p:set>
                                      <p:cBhvr>
                                        <p:cTn id="194" dur="1" fill="hold">
                                          <p:stCondLst>
                                            <p:cond delay="499"/>
                                          </p:stCondLst>
                                        </p:cTn>
                                        <p:tgtEl>
                                          <p:spTgt spid="1182776"/>
                                        </p:tgtEl>
                                        <p:attrNameLst>
                                          <p:attrName>style.visibility</p:attrName>
                                        </p:attrNameLst>
                                      </p:cBhvr>
                                      <p:to>
                                        <p:strVal val="hidden"/>
                                      </p:to>
                                    </p:set>
                                  </p:childTnLst>
                                </p:cTn>
                              </p:par>
                              <p:par>
                                <p:cTn id="195" presetID="10" presetClass="exit" presetSubtype="0" fill="hold" grpId="1" nodeType="withEffect">
                                  <p:stCondLst>
                                    <p:cond delay="0"/>
                                  </p:stCondLst>
                                  <p:childTnLst>
                                    <p:animEffect transition="out" filter="fade">
                                      <p:cBhvr>
                                        <p:cTn id="196" dur="500"/>
                                        <p:tgtEl>
                                          <p:spTgt spid="1182777"/>
                                        </p:tgtEl>
                                      </p:cBhvr>
                                    </p:animEffect>
                                    <p:set>
                                      <p:cBhvr>
                                        <p:cTn id="197" dur="1" fill="hold">
                                          <p:stCondLst>
                                            <p:cond delay="499"/>
                                          </p:stCondLst>
                                        </p:cTn>
                                        <p:tgtEl>
                                          <p:spTgt spid="1182777"/>
                                        </p:tgtEl>
                                        <p:attrNameLst>
                                          <p:attrName>style.visibility</p:attrName>
                                        </p:attrNameLst>
                                      </p:cBhvr>
                                      <p:to>
                                        <p:strVal val="hidden"/>
                                      </p:to>
                                    </p:set>
                                  </p:childTnLst>
                                </p:cTn>
                              </p:par>
                            </p:childTnLst>
                          </p:cTn>
                        </p:par>
                        <p:par>
                          <p:cTn id="198" fill="hold">
                            <p:stCondLst>
                              <p:cond delay="500"/>
                            </p:stCondLst>
                            <p:childTnLst>
                              <p:par>
                                <p:cTn id="199" presetID="22" presetClass="entr" presetSubtype="8" fill="hold" grpId="0" nodeType="afterEffect">
                                  <p:stCondLst>
                                    <p:cond delay="0"/>
                                  </p:stCondLst>
                                  <p:childTnLst>
                                    <p:set>
                                      <p:cBhvr>
                                        <p:cTn id="200" dur="1" fill="hold">
                                          <p:stCondLst>
                                            <p:cond delay="0"/>
                                          </p:stCondLst>
                                        </p:cTn>
                                        <p:tgtEl>
                                          <p:spTgt spid="1182779"/>
                                        </p:tgtEl>
                                        <p:attrNameLst>
                                          <p:attrName>style.visibility</p:attrName>
                                        </p:attrNameLst>
                                      </p:cBhvr>
                                      <p:to>
                                        <p:strVal val="visible"/>
                                      </p:to>
                                    </p:set>
                                    <p:animEffect transition="in" filter="wipe(left)">
                                      <p:cBhvr>
                                        <p:cTn id="201" dur="3000"/>
                                        <p:tgtEl>
                                          <p:spTgt spid="1182779"/>
                                        </p:tgtEl>
                                      </p:cBhvr>
                                    </p:animEffect>
                                  </p:childTnLst>
                                </p:cTn>
                              </p:par>
                              <p:par>
                                <p:cTn id="202" presetID="22" presetClass="entr" presetSubtype="8" fill="hold" grpId="0" nodeType="withEffect">
                                  <p:stCondLst>
                                    <p:cond delay="0"/>
                                  </p:stCondLst>
                                  <p:childTnLst>
                                    <p:set>
                                      <p:cBhvr>
                                        <p:cTn id="203" dur="1" fill="hold">
                                          <p:stCondLst>
                                            <p:cond delay="0"/>
                                          </p:stCondLst>
                                        </p:cTn>
                                        <p:tgtEl>
                                          <p:spTgt spid="1182780"/>
                                        </p:tgtEl>
                                        <p:attrNameLst>
                                          <p:attrName>style.visibility</p:attrName>
                                        </p:attrNameLst>
                                      </p:cBhvr>
                                      <p:to>
                                        <p:strVal val="visible"/>
                                      </p:to>
                                    </p:set>
                                    <p:animEffect transition="in" filter="wipe(left)">
                                      <p:cBhvr>
                                        <p:cTn id="204" dur="3000"/>
                                        <p:tgtEl>
                                          <p:spTgt spid="1182780"/>
                                        </p:tgtEl>
                                      </p:cBhvr>
                                    </p:animEffect>
                                  </p:childTnLst>
                                </p:cTn>
                              </p:par>
                              <p:par>
                                <p:cTn id="205" presetID="22" presetClass="entr" presetSubtype="8" fill="hold" grpId="0" nodeType="withEffect">
                                  <p:stCondLst>
                                    <p:cond delay="0"/>
                                  </p:stCondLst>
                                  <p:childTnLst>
                                    <p:set>
                                      <p:cBhvr>
                                        <p:cTn id="206" dur="1" fill="hold">
                                          <p:stCondLst>
                                            <p:cond delay="0"/>
                                          </p:stCondLst>
                                        </p:cTn>
                                        <p:tgtEl>
                                          <p:spTgt spid="1182781"/>
                                        </p:tgtEl>
                                        <p:attrNameLst>
                                          <p:attrName>style.visibility</p:attrName>
                                        </p:attrNameLst>
                                      </p:cBhvr>
                                      <p:to>
                                        <p:strVal val="visible"/>
                                      </p:to>
                                    </p:set>
                                    <p:animEffect transition="in" filter="wipe(left)">
                                      <p:cBhvr>
                                        <p:cTn id="207" dur="3000"/>
                                        <p:tgtEl>
                                          <p:spTgt spid="1182781"/>
                                        </p:tgtEl>
                                      </p:cBhvr>
                                    </p:animEffect>
                                  </p:childTnLst>
                                </p:cTn>
                              </p:par>
                            </p:childTnLst>
                          </p:cTn>
                        </p:par>
                        <p:par>
                          <p:cTn id="208" fill="hold">
                            <p:stCondLst>
                              <p:cond delay="3500"/>
                            </p:stCondLst>
                            <p:childTnLst>
                              <p:par>
                                <p:cTn id="209" presetID="10" presetClass="entr" presetSubtype="0" fill="hold" grpId="0" nodeType="afterEffect">
                                  <p:stCondLst>
                                    <p:cond delay="0"/>
                                  </p:stCondLst>
                                  <p:childTnLst>
                                    <p:set>
                                      <p:cBhvr>
                                        <p:cTn id="210" dur="1" fill="hold">
                                          <p:stCondLst>
                                            <p:cond delay="0"/>
                                          </p:stCondLst>
                                        </p:cTn>
                                        <p:tgtEl>
                                          <p:spTgt spid="1182768"/>
                                        </p:tgtEl>
                                        <p:attrNameLst>
                                          <p:attrName>style.visibility</p:attrName>
                                        </p:attrNameLst>
                                      </p:cBhvr>
                                      <p:to>
                                        <p:strVal val="visible"/>
                                      </p:to>
                                    </p:set>
                                    <p:animEffect transition="in" filter="fade">
                                      <p:cBhvr>
                                        <p:cTn id="211" dur="500"/>
                                        <p:tgtEl>
                                          <p:spTgt spid="1182768"/>
                                        </p:tgtEl>
                                      </p:cBhvr>
                                    </p:animEffect>
                                  </p:childTnLst>
                                </p:cTn>
                              </p:par>
                              <p:par>
                                <p:cTn id="212" presetID="10" presetClass="entr" presetSubtype="0" fill="hold" grpId="0" nodeType="withEffect">
                                  <p:stCondLst>
                                    <p:cond delay="0"/>
                                  </p:stCondLst>
                                  <p:childTnLst>
                                    <p:set>
                                      <p:cBhvr>
                                        <p:cTn id="213" dur="1" fill="hold">
                                          <p:stCondLst>
                                            <p:cond delay="0"/>
                                          </p:stCondLst>
                                        </p:cTn>
                                        <p:tgtEl>
                                          <p:spTgt spid="1182782"/>
                                        </p:tgtEl>
                                        <p:attrNameLst>
                                          <p:attrName>style.visibility</p:attrName>
                                        </p:attrNameLst>
                                      </p:cBhvr>
                                      <p:to>
                                        <p:strVal val="visible"/>
                                      </p:to>
                                    </p:set>
                                    <p:animEffect transition="in" filter="fade">
                                      <p:cBhvr>
                                        <p:cTn id="214" dur="1000"/>
                                        <p:tgtEl>
                                          <p:spTgt spid="1182782"/>
                                        </p:tgtEl>
                                      </p:cBhvr>
                                    </p:animEffect>
                                  </p:childTnLst>
                                </p:cTn>
                              </p:par>
                            </p:childTnLst>
                          </p:cTn>
                        </p:par>
                        <p:par>
                          <p:cTn id="215" fill="hold">
                            <p:stCondLst>
                              <p:cond delay="4500"/>
                            </p:stCondLst>
                            <p:childTnLst>
                              <p:par>
                                <p:cTn id="216" presetID="10" presetClass="entr" presetSubtype="0" fill="hold" grpId="0" nodeType="afterEffect">
                                  <p:stCondLst>
                                    <p:cond delay="0"/>
                                  </p:stCondLst>
                                  <p:childTnLst>
                                    <p:set>
                                      <p:cBhvr>
                                        <p:cTn id="217" dur="1" fill="hold">
                                          <p:stCondLst>
                                            <p:cond delay="0"/>
                                          </p:stCondLst>
                                        </p:cTn>
                                        <p:tgtEl>
                                          <p:spTgt spid="1182769"/>
                                        </p:tgtEl>
                                        <p:attrNameLst>
                                          <p:attrName>style.visibility</p:attrName>
                                        </p:attrNameLst>
                                      </p:cBhvr>
                                      <p:to>
                                        <p:strVal val="visible"/>
                                      </p:to>
                                    </p:set>
                                    <p:animEffect transition="in" filter="fade">
                                      <p:cBhvr>
                                        <p:cTn id="218" dur="500"/>
                                        <p:tgtEl>
                                          <p:spTgt spid="1182769"/>
                                        </p:tgtEl>
                                      </p:cBhvr>
                                    </p:animEffect>
                                  </p:childTnLst>
                                </p:cTn>
                              </p:par>
                              <p:par>
                                <p:cTn id="219" presetID="10" presetClass="entr" presetSubtype="0" fill="hold" grpId="0" nodeType="withEffect">
                                  <p:stCondLst>
                                    <p:cond delay="0"/>
                                  </p:stCondLst>
                                  <p:childTnLst>
                                    <p:set>
                                      <p:cBhvr>
                                        <p:cTn id="220" dur="1" fill="hold">
                                          <p:stCondLst>
                                            <p:cond delay="0"/>
                                          </p:stCondLst>
                                        </p:cTn>
                                        <p:tgtEl>
                                          <p:spTgt spid="1182783"/>
                                        </p:tgtEl>
                                        <p:attrNameLst>
                                          <p:attrName>style.visibility</p:attrName>
                                        </p:attrNameLst>
                                      </p:cBhvr>
                                      <p:to>
                                        <p:strVal val="visible"/>
                                      </p:to>
                                    </p:set>
                                    <p:animEffect transition="in" filter="fade">
                                      <p:cBhvr>
                                        <p:cTn id="221" dur="1000"/>
                                        <p:tgtEl>
                                          <p:spTgt spid="1182783"/>
                                        </p:tgtEl>
                                      </p:cBhvr>
                                    </p:animEffect>
                                  </p:childTnLst>
                                </p:cTn>
                              </p:par>
                            </p:childTnLst>
                          </p:cTn>
                        </p:par>
                        <p:par>
                          <p:cTn id="222" fill="hold">
                            <p:stCondLst>
                              <p:cond delay="5500"/>
                            </p:stCondLst>
                            <p:childTnLst>
                              <p:par>
                                <p:cTn id="223" presetID="10" presetClass="entr" presetSubtype="0" fill="hold" grpId="0" nodeType="afterEffect">
                                  <p:stCondLst>
                                    <p:cond delay="0"/>
                                  </p:stCondLst>
                                  <p:childTnLst>
                                    <p:set>
                                      <p:cBhvr>
                                        <p:cTn id="224" dur="1" fill="hold">
                                          <p:stCondLst>
                                            <p:cond delay="0"/>
                                          </p:stCondLst>
                                        </p:cTn>
                                        <p:tgtEl>
                                          <p:spTgt spid="1182770"/>
                                        </p:tgtEl>
                                        <p:attrNameLst>
                                          <p:attrName>style.visibility</p:attrName>
                                        </p:attrNameLst>
                                      </p:cBhvr>
                                      <p:to>
                                        <p:strVal val="visible"/>
                                      </p:to>
                                    </p:set>
                                    <p:animEffect transition="in" filter="fade">
                                      <p:cBhvr>
                                        <p:cTn id="225" dur="500"/>
                                        <p:tgtEl>
                                          <p:spTgt spid="1182770"/>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1182784"/>
                                        </p:tgtEl>
                                        <p:attrNameLst>
                                          <p:attrName>style.visibility</p:attrName>
                                        </p:attrNameLst>
                                      </p:cBhvr>
                                      <p:to>
                                        <p:strVal val="visible"/>
                                      </p:to>
                                    </p:set>
                                    <p:animEffect transition="in" filter="fade">
                                      <p:cBhvr>
                                        <p:cTn id="228" dur="1000"/>
                                        <p:tgtEl>
                                          <p:spTgt spid="1182784"/>
                                        </p:tgtEl>
                                      </p:cBhvr>
                                    </p:animEffect>
                                  </p:childTnLst>
                                </p:cTn>
                              </p:par>
                            </p:childTnLst>
                          </p:cTn>
                        </p:par>
                        <p:par>
                          <p:cTn id="229" fill="hold">
                            <p:stCondLst>
                              <p:cond delay="6500"/>
                            </p:stCondLst>
                            <p:childTnLst>
                              <p:par>
                                <p:cTn id="230" presetID="22" presetClass="entr" presetSubtype="4" fill="hold" nodeType="afterEffect">
                                  <p:stCondLst>
                                    <p:cond delay="0"/>
                                  </p:stCondLst>
                                  <p:childTnLst>
                                    <p:set>
                                      <p:cBhvr>
                                        <p:cTn id="231" dur="1" fill="hold">
                                          <p:stCondLst>
                                            <p:cond delay="0"/>
                                          </p:stCondLst>
                                        </p:cTn>
                                        <p:tgtEl>
                                          <p:spTgt spid="1182778"/>
                                        </p:tgtEl>
                                        <p:attrNameLst>
                                          <p:attrName>style.visibility</p:attrName>
                                        </p:attrNameLst>
                                      </p:cBhvr>
                                      <p:to>
                                        <p:strVal val="visible"/>
                                      </p:to>
                                    </p:set>
                                    <p:animEffect transition="in" filter="wipe(down)">
                                      <p:cBhvr>
                                        <p:cTn id="232" dur="2000"/>
                                        <p:tgtEl>
                                          <p:spTgt spid="1182778"/>
                                        </p:tgtEl>
                                      </p:cBhvr>
                                    </p:animEffect>
                                  </p:childTnLst>
                                </p:cTn>
                              </p:par>
                            </p:childTnLst>
                          </p:cTn>
                        </p:par>
                        <p:par>
                          <p:cTn id="233" fill="hold">
                            <p:stCondLst>
                              <p:cond delay="8500"/>
                            </p:stCondLst>
                            <p:childTnLst>
                              <p:par>
                                <p:cTn id="234" presetID="10" presetClass="entr" presetSubtype="0" fill="hold" grpId="0" nodeType="afterEffect">
                                  <p:stCondLst>
                                    <p:cond delay="0"/>
                                  </p:stCondLst>
                                  <p:childTnLst>
                                    <p:set>
                                      <p:cBhvr>
                                        <p:cTn id="235" dur="1" fill="hold">
                                          <p:stCondLst>
                                            <p:cond delay="0"/>
                                          </p:stCondLst>
                                        </p:cTn>
                                        <p:tgtEl>
                                          <p:spTgt spid="1182730"/>
                                        </p:tgtEl>
                                        <p:attrNameLst>
                                          <p:attrName>style.visibility</p:attrName>
                                        </p:attrNameLst>
                                      </p:cBhvr>
                                      <p:to>
                                        <p:strVal val="visible"/>
                                      </p:to>
                                    </p:set>
                                    <p:animEffect transition="in" filter="fade">
                                      <p:cBhvr>
                                        <p:cTn id="236" dur="500"/>
                                        <p:tgtEl>
                                          <p:spTgt spid="1182730"/>
                                        </p:tgtEl>
                                      </p:cBhvr>
                                    </p:animEffect>
                                  </p:childTnLst>
                                </p:cTn>
                              </p:par>
                            </p:childTnLst>
                          </p:cTn>
                        </p:par>
                        <p:par>
                          <p:cTn id="237" fill="hold">
                            <p:stCondLst>
                              <p:cond delay="9000"/>
                            </p:stCondLst>
                            <p:childTnLst>
                              <p:par>
                                <p:cTn id="238" presetID="22" presetClass="entr" presetSubtype="4" fill="hold" nodeType="afterEffect">
                                  <p:stCondLst>
                                    <p:cond delay="0"/>
                                  </p:stCondLst>
                                  <p:childTnLst>
                                    <p:set>
                                      <p:cBhvr>
                                        <p:cTn id="239" dur="1" fill="hold">
                                          <p:stCondLst>
                                            <p:cond delay="0"/>
                                          </p:stCondLst>
                                        </p:cTn>
                                        <p:tgtEl>
                                          <p:spTgt spid="1182731"/>
                                        </p:tgtEl>
                                        <p:attrNameLst>
                                          <p:attrName>style.visibility</p:attrName>
                                        </p:attrNameLst>
                                      </p:cBhvr>
                                      <p:to>
                                        <p:strVal val="visible"/>
                                      </p:to>
                                    </p:set>
                                    <p:animEffect transition="in" filter="wipe(down)">
                                      <p:cBhvr>
                                        <p:cTn id="240" dur="500"/>
                                        <p:tgtEl>
                                          <p:spTgt spid="1182731"/>
                                        </p:tgtEl>
                                      </p:cBhvr>
                                    </p:animEffect>
                                  </p:childTnLst>
                                </p:cTn>
                              </p:par>
                            </p:childTnLst>
                          </p:cTn>
                        </p:par>
                        <p:par>
                          <p:cTn id="241" fill="hold">
                            <p:stCondLst>
                              <p:cond delay="9500"/>
                            </p:stCondLst>
                            <p:childTnLst>
                              <p:par>
                                <p:cTn id="242" presetID="10" presetClass="entr" presetSubtype="0" fill="hold" grpId="0" nodeType="afterEffect">
                                  <p:stCondLst>
                                    <p:cond delay="0"/>
                                  </p:stCondLst>
                                  <p:childTnLst>
                                    <p:set>
                                      <p:cBhvr>
                                        <p:cTn id="243" dur="1" fill="hold">
                                          <p:stCondLst>
                                            <p:cond delay="0"/>
                                          </p:stCondLst>
                                        </p:cTn>
                                        <p:tgtEl>
                                          <p:spTgt spid="1182785"/>
                                        </p:tgtEl>
                                        <p:attrNameLst>
                                          <p:attrName>style.visibility</p:attrName>
                                        </p:attrNameLst>
                                      </p:cBhvr>
                                      <p:to>
                                        <p:strVal val="visible"/>
                                      </p:to>
                                    </p:set>
                                    <p:animEffect transition="in" filter="fade">
                                      <p:cBhvr>
                                        <p:cTn id="244" dur="2000"/>
                                        <p:tgtEl>
                                          <p:spTgt spid="1182785"/>
                                        </p:tgtEl>
                                      </p:cBhvr>
                                    </p:animEffect>
                                  </p:childTnLst>
                                </p:cTn>
                              </p:par>
                            </p:childTnLst>
                          </p:cTn>
                        </p:par>
                        <p:par>
                          <p:cTn id="245" fill="hold">
                            <p:stCondLst>
                              <p:cond delay="11500"/>
                            </p:stCondLst>
                            <p:childTnLst>
                              <p:par>
                                <p:cTn id="246" presetID="10" presetClass="entr" presetSubtype="0" fill="hold" grpId="0" nodeType="afterEffect">
                                  <p:stCondLst>
                                    <p:cond delay="0"/>
                                  </p:stCondLst>
                                  <p:childTnLst>
                                    <p:set>
                                      <p:cBhvr>
                                        <p:cTn id="247" dur="1" fill="hold">
                                          <p:stCondLst>
                                            <p:cond delay="0"/>
                                          </p:stCondLst>
                                        </p:cTn>
                                        <p:tgtEl>
                                          <p:spTgt spid="1182802"/>
                                        </p:tgtEl>
                                        <p:attrNameLst>
                                          <p:attrName>style.visibility</p:attrName>
                                        </p:attrNameLst>
                                      </p:cBhvr>
                                      <p:to>
                                        <p:strVal val="visible"/>
                                      </p:to>
                                    </p:set>
                                    <p:animEffect transition="in" filter="fade">
                                      <p:cBhvr>
                                        <p:cTn id="248" dur="1000"/>
                                        <p:tgtEl>
                                          <p:spTgt spid="1182802"/>
                                        </p:tgtEl>
                                      </p:cBhvr>
                                    </p:animEffect>
                                  </p:childTnLst>
                                </p:cTn>
                              </p:par>
                            </p:childTnLst>
                          </p:cTn>
                        </p:par>
                      </p:childTnLst>
                    </p:cTn>
                  </p:par>
                  <p:par>
                    <p:cTn id="249" fill="hold">
                      <p:stCondLst>
                        <p:cond delay="indefinite"/>
                      </p:stCondLst>
                      <p:childTnLst>
                        <p:par>
                          <p:cTn id="250" fill="hold">
                            <p:stCondLst>
                              <p:cond delay="0"/>
                            </p:stCondLst>
                            <p:childTnLst>
                              <p:par>
                                <p:cTn id="251" presetID="22" presetClass="entr" presetSubtype="8" fill="hold" grpId="0" nodeType="clickEffect">
                                  <p:stCondLst>
                                    <p:cond delay="0"/>
                                  </p:stCondLst>
                                  <p:childTnLst>
                                    <p:set>
                                      <p:cBhvr>
                                        <p:cTn id="252" dur="1" fill="hold">
                                          <p:stCondLst>
                                            <p:cond delay="0"/>
                                          </p:stCondLst>
                                        </p:cTn>
                                        <p:tgtEl>
                                          <p:spTgt spid="1182794"/>
                                        </p:tgtEl>
                                        <p:attrNameLst>
                                          <p:attrName>style.visibility</p:attrName>
                                        </p:attrNameLst>
                                      </p:cBhvr>
                                      <p:to>
                                        <p:strVal val="visible"/>
                                      </p:to>
                                    </p:set>
                                    <p:animEffect transition="in" filter="wipe(left)">
                                      <p:cBhvr>
                                        <p:cTn id="253" dur="3000"/>
                                        <p:tgtEl>
                                          <p:spTgt spid="1182794"/>
                                        </p:tgtEl>
                                      </p:cBhvr>
                                    </p:animEffect>
                                  </p:childTnLst>
                                </p:cTn>
                              </p:par>
                              <p:par>
                                <p:cTn id="254" presetID="22" presetClass="entr" presetSubtype="8" fill="hold" grpId="0" nodeType="withEffect">
                                  <p:stCondLst>
                                    <p:cond delay="0"/>
                                  </p:stCondLst>
                                  <p:childTnLst>
                                    <p:set>
                                      <p:cBhvr>
                                        <p:cTn id="255" dur="1" fill="hold">
                                          <p:stCondLst>
                                            <p:cond delay="0"/>
                                          </p:stCondLst>
                                        </p:cTn>
                                        <p:tgtEl>
                                          <p:spTgt spid="1182795"/>
                                        </p:tgtEl>
                                        <p:attrNameLst>
                                          <p:attrName>style.visibility</p:attrName>
                                        </p:attrNameLst>
                                      </p:cBhvr>
                                      <p:to>
                                        <p:strVal val="visible"/>
                                      </p:to>
                                    </p:set>
                                    <p:animEffect transition="in" filter="wipe(left)">
                                      <p:cBhvr>
                                        <p:cTn id="256" dur="3000"/>
                                        <p:tgtEl>
                                          <p:spTgt spid="1182795"/>
                                        </p:tgtEl>
                                      </p:cBhvr>
                                    </p:animEffect>
                                  </p:childTnLst>
                                </p:cTn>
                              </p:par>
                              <p:par>
                                <p:cTn id="257" presetID="22" presetClass="entr" presetSubtype="8" fill="hold" grpId="0" nodeType="withEffect">
                                  <p:stCondLst>
                                    <p:cond delay="0"/>
                                  </p:stCondLst>
                                  <p:childTnLst>
                                    <p:set>
                                      <p:cBhvr>
                                        <p:cTn id="258" dur="1" fill="hold">
                                          <p:stCondLst>
                                            <p:cond delay="0"/>
                                          </p:stCondLst>
                                        </p:cTn>
                                        <p:tgtEl>
                                          <p:spTgt spid="1182796"/>
                                        </p:tgtEl>
                                        <p:attrNameLst>
                                          <p:attrName>style.visibility</p:attrName>
                                        </p:attrNameLst>
                                      </p:cBhvr>
                                      <p:to>
                                        <p:strVal val="visible"/>
                                      </p:to>
                                    </p:set>
                                    <p:animEffect transition="in" filter="wipe(left)">
                                      <p:cBhvr>
                                        <p:cTn id="259" dur="3000"/>
                                        <p:tgtEl>
                                          <p:spTgt spid="1182796"/>
                                        </p:tgtEl>
                                      </p:cBhvr>
                                    </p:animEffect>
                                  </p:childTnLst>
                                </p:cTn>
                              </p:par>
                              <p:par>
                                <p:cTn id="260" presetID="22" presetClass="entr" presetSubtype="8" fill="hold" grpId="0" nodeType="withEffect">
                                  <p:stCondLst>
                                    <p:cond delay="0"/>
                                  </p:stCondLst>
                                  <p:childTnLst>
                                    <p:set>
                                      <p:cBhvr>
                                        <p:cTn id="261" dur="1" fill="hold">
                                          <p:stCondLst>
                                            <p:cond delay="0"/>
                                          </p:stCondLst>
                                        </p:cTn>
                                        <p:tgtEl>
                                          <p:spTgt spid="1182797"/>
                                        </p:tgtEl>
                                        <p:attrNameLst>
                                          <p:attrName>style.visibility</p:attrName>
                                        </p:attrNameLst>
                                      </p:cBhvr>
                                      <p:to>
                                        <p:strVal val="visible"/>
                                      </p:to>
                                    </p:set>
                                    <p:animEffect transition="in" filter="wipe(left)">
                                      <p:cBhvr>
                                        <p:cTn id="262" dur="3000"/>
                                        <p:tgtEl>
                                          <p:spTgt spid="1182797"/>
                                        </p:tgtEl>
                                      </p:cBhvr>
                                    </p:animEffect>
                                  </p:childTnLst>
                                </p:cTn>
                              </p:par>
                            </p:childTnLst>
                          </p:cTn>
                        </p:par>
                        <p:par>
                          <p:cTn id="263" fill="hold">
                            <p:stCondLst>
                              <p:cond delay="3000"/>
                            </p:stCondLst>
                            <p:childTnLst>
                              <p:par>
                                <p:cTn id="264" presetID="10" presetClass="entr" presetSubtype="0" fill="hold" grpId="0" nodeType="afterEffect">
                                  <p:stCondLst>
                                    <p:cond delay="0"/>
                                  </p:stCondLst>
                                  <p:childTnLst>
                                    <p:set>
                                      <p:cBhvr>
                                        <p:cTn id="265" dur="1" fill="hold">
                                          <p:stCondLst>
                                            <p:cond delay="0"/>
                                          </p:stCondLst>
                                        </p:cTn>
                                        <p:tgtEl>
                                          <p:spTgt spid="1182798"/>
                                        </p:tgtEl>
                                        <p:attrNameLst>
                                          <p:attrName>style.visibility</p:attrName>
                                        </p:attrNameLst>
                                      </p:cBhvr>
                                      <p:to>
                                        <p:strVal val="visible"/>
                                      </p:to>
                                    </p:set>
                                    <p:animEffect transition="in" filter="fade">
                                      <p:cBhvr>
                                        <p:cTn id="266" dur="1000"/>
                                        <p:tgtEl>
                                          <p:spTgt spid="1182798"/>
                                        </p:tgtEl>
                                      </p:cBhvr>
                                    </p:animEffect>
                                  </p:childTnLst>
                                </p:cTn>
                              </p:par>
                              <p:par>
                                <p:cTn id="267" presetID="10" presetClass="entr" presetSubtype="0" fill="hold" grpId="0" nodeType="withEffect">
                                  <p:stCondLst>
                                    <p:cond delay="0"/>
                                  </p:stCondLst>
                                  <p:childTnLst>
                                    <p:set>
                                      <p:cBhvr>
                                        <p:cTn id="268" dur="1" fill="hold">
                                          <p:stCondLst>
                                            <p:cond delay="0"/>
                                          </p:stCondLst>
                                        </p:cTn>
                                        <p:tgtEl>
                                          <p:spTgt spid="1182799"/>
                                        </p:tgtEl>
                                        <p:attrNameLst>
                                          <p:attrName>style.visibility</p:attrName>
                                        </p:attrNameLst>
                                      </p:cBhvr>
                                      <p:to>
                                        <p:strVal val="visible"/>
                                      </p:to>
                                    </p:set>
                                    <p:animEffect transition="in" filter="fade">
                                      <p:cBhvr>
                                        <p:cTn id="269" dur="1000"/>
                                        <p:tgtEl>
                                          <p:spTgt spid="1182799"/>
                                        </p:tgtEl>
                                      </p:cBhvr>
                                    </p:animEffect>
                                  </p:childTnLst>
                                </p:cTn>
                              </p:par>
                              <p:par>
                                <p:cTn id="270" presetID="10" presetClass="entr" presetSubtype="0" fill="hold" grpId="0" nodeType="withEffect">
                                  <p:stCondLst>
                                    <p:cond delay="0"/>
                                  </p:stCondLst>
                                  <p:childTnLst>
                                    <p:set>
                                      <p:cBhvr>
                                        <p:cTn id="271" dur="1" fill="hold">
                                          <p:stCondLst>
                                            <p:cond delay="0"/>
                                          </p:stCondLst>
                                        </p:cTn>
                                        <p:tgtEl>
                                          <p:spTgt spid="1182800"/>
                                        </p:tgtEl>
                                        <p:attrNameLst>
                                          <p:attrName>style.visibility</p:attrName>
                                        </p:attrNameLst>
                                      </p:cBhvr>
                                      <p:to>
                                        <p:strVal val="visible"/>
                                      </p:to>
                                    </p:set>
                                    <p:animEffect transition="in" filter="fade">
                                      <p:cBhvr>
                                        <p:cTn id="272" dur="1000"/>
                                        <p:tgtEl>
                                          <p:spTgt spid="1182800"/>
                                        </p:tgtEl>
                                      </p:cBhvr>
                                    </p:animEffect>
                                  </p:childTnLst>
                                </p:cTn>
                              </p:par>
                              <p:par>
                                <p:cTn id="273" presetID="10" presetClass="entr" presetSubtype="0" fill="hold" grpId="0" nodeType="withEffect">
                                  <p:stCondLst>
                                    <p:cond delay="0"/>
                                  </p:stCondLst>
                                  <p:childTnLst>
                                    <p:set>
                                      <p:cBhvr>
                                        <p:cTn id="274" dur="1" fill="hold">
                                          <p:stCondLst>
                                            <p:cond delay="0"/>
                                          </p:stCondLst>
                                        </p:cTn>
                                        <p:tgtEl>
                                          <p:spTgt spid="1182801"/>
                                        </p:tgtEl>
                                        <p:attrNameLst>
                                          <p:attrName>style.visibility</p:attrName>
                                        </p:attrNameLst>
                                      </p:cBhvr>
                                      <p:to>
                                        <p:strVal val="visible"/>
                                      </p:to>
                                    </p:set>
                                    <p:animEffect transition="in" filter="fade">
                                      <p:cBhvr>
                                        <p:cTn id="275" dur="1000"/>
                                        <p:tgtEl>
                                          <p:spTgt spid="1182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2802" grpId="0" animBg="1"/>
      <p:bldP spid="1182728" grpId="0" build="p"/>
      <p:bldP spid="1182729" grpId="0"/>
      <p:bldP spid="1182730" grpId="0"/>
      <p:bldP spid="1182732" grpId="0" build="p"/>
      <p:bldP spid="1182733" grpId="0" animBg="1"/>
      <p:bldP spid="1182734" grpId="0" animBg="1"/>
      <p:bldP spid="1182735" grpId="0" animBg="1"/>
      <p:bldP spid="1182738" grpId="0"/>
      <p:bldP spid="1182745" grpId="0" animBg="1"/>
      <p:bldP spid="1182746" grpId="0" animBg="1"/>
      <p:bldP spid="1182747" grpId="0" animBg="1"/>
      <p:bldP spid="1182756" grpId="0"/>
      <p:bldP spid="1182757" grpId="0"/>
      <p:bldP spid="1182758" grpId="0"/>
      <p:bldP spid="1182748" grpId="0" animBg="1"/>
      <p:bldP spid="1182749" grpId="0" animBg="1"/>
      <p:bldP spid="1182750" grpId="0" animBg="1"/>
      <p:bldP spid="1182759" grpId="0"/>
      <p:bldP spid="1182759" grpId="1"/>
      <p:bldP spid="1182760" grpId="0"/>
      <p:bldP spid="1182760" grpId="1"/>
      <p:bldP spid="1182761" grpId="0"/>
      <p:bldP spid="1182761" grpId="1"/>
      <p:bldP spid="1182762" grpId="0" animBg="1"/>
      <p:bldP spid="1182763" grpId="0" animBg="1"/>
      <p:bldP spid="1182764" grpId="0" animBg="1"/>
      <p:bldP spid="1182752" grpId="0" animBg="1"/>
      <p:bldP spid="1182753" grpId="0" animBg="1"/>
      <p:bldP spid="1182754" grpId="0" animBg="1"/>
      <p:bldP spid="1182772" grpId="0"/>
      <p:bldP spid="1182772" grpId="1"/>
      <p:bldP spid="1182773" grpId="0"/>
      <p:bldP spid="1182773" grpId="1"/>
      <p:bldP spid="1182774" grpId="0"/>
      <p:bldP spid="1182774" grpId="1"/>
      <p:bldP spid="1182775" grpId="0"/>
      <p:bldP spid="1182775" grpId="1"/>
      <p:bldP spid="1182776" grpId="0"/>
      <p:bldP spid="1182776" grpId="1"/>
      <p:bldP spid="1182777" grpId="0"/>
      <p:bldP spid="1182777" grpId="1"/>
      <p:bldP spid="1182779" grpId="0" animBg="1"/>
      <p:bldP spid="1182780" grpId="0" animBg="1"/>
      <p:bldP spid="1182781" grpId="0" animBg="1"/>
      <p:bldP spid="1182765" grpId="0" animBg="1"/>
      <p:bldP spid="1182766" grpId="0" animBg="1"/>
      <p:bldP spid="1182767" grpId="0" animBg="1"/>
      <p:bldP spid="1182768" grpId="0" animBg="1"/>
      <p:bldP spid="1182769" grpId="0" animBg="1"/>
      <p:bldP spid="1182770" grpId="0" animBg="1"/>
      <p:bldP spid="1182782" grpId="0"/>
      <p:bldP spid="1182783" grpId="0"/>
      <p:bldP spid="1182784" grpId="0"/>
      <p:bldP spid="1182785" grpId="0"/>
      <p:bldP spid="1182794" grpId="0" animBg="1"/>
      <p:bldP spid="1182795" grpId="0" animBg="1"/>
      <p:bldP spid="1182796" grpId="0" animBg="1"/>
      <p:bldP spid="1182797" grpId="0" animBg="1"/>
      <p:bldP spid="1182798" grpId="0"/>
      <p:bldP spid="1182799" grpId="0"/>
      <p:bldP spid="1182800" grpId="0"/>
      <p:bldP spid="1182801" grpId="0"/>
      <p:bldP spid="11827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50180" name="Text Box 4"/>
          <p:cNvSpPr txBox="1">
            <a:spLocks noChangeArrowheads="1"/>
          </p:cNvSpPr>
          <p:nvPr/>
        </p:nvSpPr>
        <p:spPr bwMode="auto">
          <a:xfrm>
            <a:off x="371475" y="692150"/>
            <a:ext cx="8401050" cy="3293209"/>
          </a:xfrm>
          <a:prstGeom prst="rect">
            <a:avLst/>
          </a:prstGeom>
          <a:noFill/>
          <a:ln w="9525">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ea typeface="ＭＳ Ｐゴシック" pitchFamily="1" charset="-128"/>
              </a:rPr>
              <a:t>Basalts (and therefore MORB too) are generated when all four of the lherzolite phases are present in some proportion.</a:t>
            </a:r>
            <a:endParaRPr lang="en-GB" sz="1200" dirty="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lgn="l">
              <a:defRPr/>
            </a:pPr>
            <a:endParaRPr lang="en-GB" sz="1200" dirty="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lgn="r">
              <a:defRPr/>
            </a:pPr>
            <a:r>
              <a:rPr lang="en-GB" sz="2800" dirty="0" smtClean="0">
                <a:solidFill>
                  <a:schemeClr val="bg1"/>
                </a:solidFill>
                <a:effectLst>
                  <a:outerShdw blurRad="38100" dist="38100" dir="2700000" algn="tl">
                    <a:srgbClr val="000000"/>
                  </a:outerShdw>
                </a:effectLst>
                <a:latin typeface="Calibri" pitchFamily="34" charset="0"/>
                <a:ea typeface="ＭＳ Ｐゴシック" pitchFamily="1" charset="-128"/>
              </a:rPr>
              <a:t>The relative amounts of these minerals is not important, so that some of these basalt-yielding source regions would be called olivine-</a:t>
            </a:r>
            <a:r>
              <a:rPr lang="en-GB" sz="2800" dirty="0" err="1" smtClean="0">
                <a:solidFill>
                  <a:schemeClr val="bg1"/>
                </a:solidFill>
                <a:effectLst>
                  <a:outerShdw blurRad="38100" dist="38100" dir="2700000" algn="tl">
                    <a:srgbClr val="000000"/>
                  </a:outerShdw>
                </a:effectLst>
                <a:latin typeface="Calibri" pitchFamily="34" charset="0"/>
                <a:ea typeface="ＭＳ Ｐゴシック" pitchFamily="1" charset="-128"/>
              </a:rPr>
              <a:t>websterites</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1" charset="-128"/>
              </a:rPr>
              <a:t> (pyroxenites), (cpx-poor) harzburgites or lherzolites.</a:t>
            </a:r>
            <a:endParaRPr lang="en-GB" sz="2800" dirty="0">
              <a:solidFill>
                <a:schemeClr val="bg1"/>
              </a:solidFill>
              <a:effectLst>
                <a:outerShdw blurRad="38100" dist="38100" dir="2700000" algn="tl">
                  <a:srgbClr val="000000"/>
                </a:outerShdw>
              </a:effectLst>
              <a:latin typeface="Calibri" pitchFamily="34" charset="0"/>
              <a:ea typeface="ＭＳ Ｐゴシック" pitchFamily="1" charset="-128"/>
            </a:endParaRPr>
          </a:p>
        </p:txBody>
      </p:sp>
      <p:sp>
        <p:nvSpPr>
          <p:cNvPr id="48132" name="Text Box 4"/>
          <p:cNvSpPr txBox="1">
            <a:spLocks noChangeArrowheads="1"/>
          </p:cNvSpPr>
          <p:nvPr/>
        </p:nvSpPr>
        <p:spPr bwMode="auto">
          <a:xfrm>
            <a:off x="371475" y="3994150"/>
            <a:ext cx="8401050" cy="2646363"/>
          </a:xfrm>
          <a:prstGeom prst="rect">
            <a:avLst/>
          </a:prstGeom>
          <a:noFill/>
          <a:ln w="9525">
            <a:noFill/>
            <a:miter lim="800000"/>
            <a:headEnd/>
            <a:tailEnd/>
          </a:ln>
          <a:effectLst/>
        </p:spPr>
        <p:txBody>
          <a:bodyPr wrap="square">
            <a:spAutoFit/>
          </a:bodyPr>
          <a:lstStyle/>
          <a:p>
            <a:pPr algn="l">
              <a:defRPr/>
            </a:pPr>
            <a:r>
              <a:rPr lang="en-GB" sz="3200" dirty="0" smtClean="0">
                <a:solidFill>
                  <a:schemeClr val="bg1"/>
                </a:solidFill>
                <a:effectLst>
                  <a:outerShdw blurRad="38100" dist="38100" dir="2700000" algn="tl">
                    <a:srgbClr val="000000"/>
                  </a:outerShdw>
                </a:effectLst>
                <a:latin typeface="Calibri" pitchFamily="34" charset="0"/>
                <a:ea typeface="ＭＳ Ｐゴシック" pitchFamily="1" charset="-128"/>
              </a:rPr>
              <a:t>Mantle rocks can be, at the same time:</a:t>
            </a:r>
            <a:endParaRPr lang="en-GB" dirty="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lgn="l">
              <a:defRPr/>
            </a:pPr>
            <a:endParaRPr lang="en-GB" sz="600" dirty="0" smtClean="0">
              <a:solidFill>
                <a:srgbClr val="FFFF00"/>
              </a:solidFill>
              <a:effectLst>
                <a:outerShdw blurRad="38100" dist="38100" dir="2700000" algn="tl">
                  <a:srgbClr val="000000"/>
                </a:outerShdw>
              </a:effectLst>
              <a:latin typeface="Calibri" pitchFamily="34" charset="0"/>
              <a:ea typeface="ＭＳ Ｐゴシック" pitchFamily="1" charset="-128"/>
            </a:endParaRPr>
          </a:p>
          <a:p>
            <a:pPr algn="l">
              <a:defRPr/>
            </a:pPr>
            <a:r>
              <a:rPr lang="en-GB" sz="3200" dirty="0" smtClean="0">
                <a:solidFill>
                  <a:srgbClr val="FFFF00"/>
                </a:solidFill>
                <a:effectLst>
                  <a:outerShdw blurRad="38100" dist="38100" dir="2700000" algn="tl">
                    <a:srgbClr val="000000"/>
                  </a:outerShdw>
                </a:effectLst>
                <a:latin typeface="Calibri" pitchFamily="34" charset="0"/>
                <a:ea typeface="ＭＳ Ｐゴシック" pitchFamily="1" charset="-128"/>
              </a:rPr>
              <a:t>Fertile and Enriched </a:t>
            </a:r>
            <a:r>
              <a:rPr lang="en-GB" sz="2400" dirty="0" smtClean="0">
                <a:solidFill>
                  <a:srgbClr val="FFFF00"/>
                </a:solidFill>
                <a:effectLst>
                  <a:outerShdw blurRad="38100" dist="38100" dir="2700000" algn="tl">
                    <a:srgbClr val="000000"/>
                  </a:outerShdw>
                </a:effectLst>
                <a:latin typeface="Calibri" pitchFamily="34" charset="0"/>
                <a:ea typeface="ＭＳ Ｐゴシック" pitchFamily="1" charset="-128"/>
              </a:rPr>
              <a:t>(e.g., OIB sources)</a:t>
            </a:r>
            <a:endParaRPr lang="en-GB" sz="3600" dirty="0" smtClean="0">
              <a:solidFill>
                <a:srgbClr val="FFFF00"/>
              </a:solidFill>
              <a:effectLst>
                <a:outerShdw blurRad="38100" dist="38100" dir="2700000" algn="tl">
                  <a:srgbClr val="000000"/>
                </a:outerShdw>
              </a:effectLst>
              <a:latin typeface="Calibri" pitchFamily="34" charset="0"/>
              <a:ea typeface="ＭＳ Ｐゴシック" pitchFamily="1" charset="-128"/>
            </a:endParaRPr>
          </a:p>
          <a:p>
            <a:pPr algn="l">
              <a:defRPr/>
            </a:pPr>
            <a:r>
              <a:rPr lang="en-GB" sz="3200" dirty="0" smtClean="0">
                <a:solidFill>
                  <a:schemeClr val="bg1"/>
                </a:solidFill>
                <a:effectLst>
                  <a:outerShdw blurRad="38100" dist="38100" dir="2700000" algn="tl">
                    <a:srgbClr val="000000"/>
                  </a:outerShdw>
                </a:effectLst>
                <a:latin typeface="Calibri" pitchFamily="34" charset="0"/>
                <a:ea typeface="ＭＳ Ｐゴシック" pitchFamily="1" charset="-128"/>
              </a:rPr>
              <a:t>Fertile and Depleted </a:t>
            </a:r>
            <a:r>
              <a:rPr lang="en-GB" sz="2400" dirty="0" smtClean="0">
                <a:solidFill>
                  <a:schemeClr val="bg1"/>
                </a:solidFill>
                <a:effectLst>
                  <a:outerShdw blurRad="38100" dist="38100" dir="2700000" algn="tl">
                    <a:srgbClr val="000000"/>
                  </a:outerShdw>
                </a:effectLst>
                <a:latin typeface="Calibri" pitchFamily="34" charset="0"/>
                <a:ea typeface="ＭＳ Ｐゴシック" pitchFamily="1" charset="-128"/>
              </a:rPr>
              <a:t>(e.g., MORB sources)</a:t>
            </a:r>
            <a:endParaRPr lang="en-GB" sz="3600" dirty="0" smtClean="0">
              <a:solidFill>
                <a:schemeClr val="bg1"/>
              </a:solidFill>
              <a:effectLst>
                <a:outerShdw blurRad="38100" dist="38100" dir="2700000" algn="tl">
                  <a:srgbClr val="000000"/>
                </a:outerShdw>
              </a:effectLst>
              <a:latin typeface="Calibri" pitchFamily="34" charset="0"/>
              <a:ea typeface="ＭＳ Ｐゴシック" pitchFamily="1" charset="-128"/>
            </a:endParaRPr>
          </a:p>
          <a:p>
            <a:pPr algn="l">
              <a:defRPr/>
            </a:pPr>
            <a:r>
              <a:rPr lang="en-GB" sz="3200" dirty="0" smtClean="0">
                <a:solidFill>
                  <a:srgbClr val="FFFF00"/>
                </a:solidFill>
                <a:effectLst>
                  <a:outerShdw blurRad="38100" dist="38100" dir="2700000" algn="tl">
                    <a:srgbClr val="000000"/>
                  </a:outerShdw>
                </a:effectLst>
                <a:latin typeface="Calibri" pitchFamily="34" charset="0"/>
                <a:ea typeface="ＭＳ Ｐゴシック" pitchFamily="1" charset="-128"/>
              </a:rPr>
              <a:t>Sterile and Enriched </a:t>
            </a:r>
            <a:r>
              <a:rPr lang="en-GB" sz="2400" dirty="0" smtClean="0">
                <a:solidFill>
                  <a:srgbClr val="FFFF00"/>
                </a:solidFill>
                <a:effectLst>
                  <a:outerShdw blurRad="38100" dist="38100" dir="2700000" algn="tl">
                    <a:srgbClr val="000000"/>
                  </a:outerShdw>
                </a:effectLst>
                <a:latin typeface="Calibri" pitchFamily="34" charset="0"/>
                <a:ea typeface="ＭＳ Ｐゴシック" pitchFamily="1" charset="-128"/>
              </a:rPr>
              <a:t>(</a:t>
            </a:r>
            <a:r>
              <a:rPr lang="en-GB" sz="2300" dirty="0" smtClean="0">
                <a:solidFill>
                  <a:srgbClr val="FFFF00"/>
                </a:solidFill>
                <a:effectLst>
                  <a:outerShdw blurRad="38100" dist="38100" dir="2700000" algn="tl">
                    <a:srgbClr val="000000"/>
                  </a:outerShdw>
                </a:effectLst>
                <a:latin typeface="Calibri" pitchFamily="34" charset="0"/>
                <a:ea typeface="ＭＳ Ｐゴシック" pitchFamily="1" charset="-128"/>
              </a:rPr>
              <a:t>e.g.</a:t>
            </a:r>
            <a:r>
              <a:rPr lang="en-GB" sz="1400" dirty="0" smtClean="0">
                <a:solidFill>
                  <a:srgbClr val="FFFF00"/>
                </a:solidFill>
                <a:effectLst>
                  <a:outerShdw blurRad="38100" dist="38100" dir="2700000" algn="tl">
                    <a:srgbClr val="000000"/>
                  </a:outerShdw>
                </a:effectLst>
                <a:latin typeface="Calibri" pitchFamily="34" charset="0"/>
                <a:ea typeface="ＭＳ Ｐゴシック" pitchFamily="1" charset="-128"/>
              </a:rPr>
              <a:t> </a:t>
            </a:r>
            <a:r>
              <a:rPr lang="en-GB" sz="2300" dirty="0" smtClean="0">
                <a:solidFill>
                  <a:srgbClr val="FFFF00"/>
                </a:solidFill>
                <a:effectLst>
                  <a:outerShdw blurRad="38100" dist="38100" dir="2700000" algn="tl">
                    <a:srgbClr val="000000"/>
                  </a:outerShdw>
                </a:effectLst>
                <a:latin typeface="Calibri" pitchFamily="34" charset="0"/>
                <a:ea typeface="ＭＳ Ｐゴシック" pitchFamily="1" charset="-128"/>
              </a:rPr>
              <a:t>Dunite xenoliths</a:t>
            </a:r>
            <a:r>
              <a:rPr lang="en-GB" sz="2400" dirty="0" smtClean="0">
                <a:solidFill>
                  <a:srgbClr val="FFFF00"/>
                </a:solidFill>
                <a:effectLst>
                  <a:outerShdw blurRad="38100" dist="38100" dir="2700000" algn="tl">
                    <a:srgbClr val="000000"/>
                  </a:outerShdw>
                </a:effectLst>
                <a:latin typeface="Calibri" pitchFamily="34" charset="0"/>
                <a:ea typeface="ＭＳ Ｐゴシック" pitchFamily="1" charset="-128"/>
              </a:rPr>
              <a:t>)</a:t>
            </a:r>
            <a:endParaRPr lang="en-GB" sz="3600" dirty="0" smtClean="0">
              <a:solidFill>
                <a:srgbClr val="FFFF00"/>
              </a:solidFill>
              <a:effectLst>
                <a:outerShdw blurRad="38100" dist="38100" dir="2700000" algn="tl">
                  <a:srgbClr val="000000"/>
                </a:outerShdw>
              </a:effectLst>
              <a:latin typeface="Calibri" pitchFamily="34" charset="0"/>
              <a:ea typeface="ＭＳ Ｐゴシック" pitchFamily="1" charset="-128"/>
            </a:endParaRPr>
          </a:p>
          <a:p>
            <a:pPr algn="l">
              <a:defRPr/>
            </a:pPr>
            <a:r>
              <a:rPr lang="en-GB" sz="3200" dirty="0" smtClean="0">
                <a:solidFill>
                  <a:schemeClr val="bg1"/>
                </a:solidFill>
                <a:effectLst>
                  <a:outerShdw blurRad="38100" dist="38100" dir="2700000" algn="tl">
                    <a:srgbClr val="000000"/>
                  </a:outerShdw>
                </a:effectLst>
                <a:latin typeface="Calibri" pitchFamily="34" charset="0"/>
                <a:ea typeface="ＭＳ Ｐゴシック" pitchFamily="1" charset="-128"/>
              </a:rPr>
              <a:t>Sterile and Depleted </a:t>
            </a:r>
            <a:r>
              <a:rPr lang="en-GB" sz="2400" dirty="0" smtClean="0">
                <a:solidFill>
                  <a:schemeClr val="bg1"/>
                </a:solidFill>
                <a:effectLst>
                  <a:outerShdw blurRad="38100" dist="38100" dir="2700000" algn="tl">
                    <a:srgbClr val="000000"/>
                  </a:outerShdw>
                </a:effectLst>
                <a:latin typeface="Calibri" pitchFamily="34" charset="0"/>
                <a:ea typeface="ＭＳ Ｐゴシック" pitchFamily="1" charset="-128"/>
              </a:rPr>
              <a:t>(</a:t>
            </a:r>
            <a:r>
              <a:rPr lang="en-GB" sz="2300" dirty="0" smtClean="0">
                <a:solidFill>
                  <a:schemeClr val="bg1"/>
                </a:solidFill>
                <a:effectLst>
                  <a:outerShdw blurRad="38100" dist="38100" dir="2700000" algn="tl">
                    <a:srgbClr val="000000"/>
                  </a:outerShdw>
                </a:effectLst>
                <a:latin typeface="Calibri" pitchFamily="34" charset="0"/>
                <a:ea typeface="ＭＳ Ｐゴシック" pitchFamily="1" charset="-128"/>
              </a:rPr>
              <a:t>unable to produce basalts</a:t>
            </a:r>
            <a:r>
              <a:rPr lang="en-GB" sz="2400" dirty="0" smtClean="0">
                <a:solidFill>
                  <a:schemeClr val="bg1"/>
                </a:solidFill>
                <a:effectLst>
                  <a:outerShdw blurRad="38100" dist="38100" dir="2700000" algn="tl">
                    <a:srgbClr val="000000"/>
                  </a:outerShdw>
                </a:effectLst>
                <a:latin typeface="Calibri" pitchFamily="34" charset="0"/>
                <a:ea typeface="ＭＳ Ｐゴシック" pitchFamily="1" charset="-128"/>
              </a:rPr>
              <a:t>)</a:t>
            </a:r>
            <a:endParaRPr lang="en-GB" sz="3600" dirty="0">
              <a:solidFill>
                <a:schemeClr val="bg1"/>
              </a:solidFill>
              <a:effectLst>
                <a:outerShdw blurRad="38100" dist="38100" dir="2700000" algn="tl">
                  <a:srgbClr val="000000"/>
                </a:outerShdw>
              </a:effectLst>
              <a:latin typeface="Calibri" pitchFamily="34" charset="0"/>
              <a:ea typeface="ＭＳ Ｐゴシック" pitchFamily="1"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180">
                                            <p:txEl>
                                              <p:pRg st="0" end="0"/>
                                            </p:txEl>
                                          </p:spTgt>
                                        </p:tgtEl>
                                        <p:attrNameLst>
                                          <p:attrName>style.visibility</p:attrName>
                                        </p:attrNameLst>
                                      </p:cBhvr>
                                      <p:to>
                                        <p:strVal val="visible"/>
                                      </p:to>
                                    </p:set>
                                    <p:animEffect transition="in" filter="fade">
                                      <p:cBhvr>
                                        <p:cTn id="7" dur="500"/>
                                        <p:tgtEl>
                                          <p:spTgt spid="5018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0180">
                                            <p:txEl>
                                              <p:pRg st="2" end="2"/>
                                            </p:txEl>
                                          </p:spTgt>
                                        </p:tgtEl>
                                        <p:attrNameLst>
                                          <p:attrName>style.visibility</p:attrName>
                                        </p:attrNameLst>
                                      </p:cBhvr>
                                      <p:to>
                                        <p:strVal val="visible"/>
                                      </p:to>
                                    </p:set>
                                    <p:animEffect transition="in" filter="fade">
                                      <p:cBhvr>
                                        <p:cTn id="12" dur="500"/>
                                        <p:tgtEl>
                                          <p:spTgt spid="5018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8132">
                                            <p:txEl>
                                              <p:pRg st="0" end="0"/>
                                            </p:txEl>
                                          </p:spTgt>
                                        </p:tgtEl>
                                        <p:attrNameLst>
                                          <p:attrName>style.visibility</p:attrName>
                                        </p:attrNameLst>
                                      </p:cBhvr>
                                      <p:to>
                                        <p:strVal val="visible"/>
                                      </p:to>
                                    </p:set>
                                    <p:animEffect transition="in" filter="fade">
                                      <p:cBhvr>
                                        <p:cTn id="17" dur="500"/>
                                        <p:tgtEl>
                                          <p:spTgt spid="48132">
                                            <p:txEl>
                                              <p:pRg st="0" end="0"/>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48132">
                                            <p:txEl>
                                              <p:pRg st="2" end="2"/>
                                            </p:txEl>
                                          </p:spTgt>
                                        </p:tgtEl>
                                        <p:attrNameLst>
                                          <p:attrName>style.visibility</p:attrName>
                                        </p:attrNameLst>
                                      </p:cBhvr>
                                      <p:to>
                                        <p:strVal val="visible"/>
                                      </p:to>
                                    </p:set>
                                    <p:animEffect transition="in" filter="fade">
                                      <p:cBhvr>
                                        <p:cTn id="21" dur="500"/>
                                        <p:tgtEl>
                                          <p:spTgt spid="48132">
                                            <p:txEl>
                                              <p:pRg st="2" end="2"/>
                                            </p:txEl>
                                          </p:spTgt>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48132">
                                            <p:txEl>
                                              <p:pRg st="3" end="3"/>
                                            </p:txEl>
                                          </p:spTgt>
                                        </p:tgtEl>
                                        <p:attrNameLst>
                                          <p:attrName>style.visibility</p:attrName>
                                        </p:attrNameLst>
                                      </p:cBhvr>
                                      <p:to>
                                        <p:strVal val="visible"/>
                                      </p:to>
                                    </p:set>
                                    <p:animEffect transition="in" filter="fade">
                                      <p:cBhvr>
                                        <p:cTn id="25" dur="500"/>
                                        <p:tgtEl>
                                          <p:spTgt spid="48132">
                                            <p:txEl>
                                              <p:pRg st="3" end="3"/>
                                            </p:txEl>
                                          </p:spTgt>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48132">
                                            <p:txEl>
                                              <p:pRg st="4" end="4"/>
                                            </p:txEl>
                                          </p:spTgt>
                                        </p:tgtEl>
                                        <p:attrNameLst>
                                          <p:attrName>style.visibility</p:attrName>
                                        </p:attrNameLst>
                                      </p:cBhvr>
                                      <p:to>
                                        <p:strVal val="visible"/>
                                      </p:to>
                                    </p:set>
                                    <p:animEffect transition="in" filter="fade">
                                      <p:cBhvr>
                                        <p:cTn id="29" dur="500"/>
                                        <p:tgtEl>
                                          <p:spTgt spid="48132">
                                            <p:txEl>
                                              <p:pRg st="4" end="4"/>
                                            </p:txEl>
                                          </p:spTgt>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48132">
                                            <p:txEl>
                                              <p:pRg st="5" end="5"/>
                                            </p:txEl>
                                          </p:spTgt>
                                        </p:tgtEl>
                                        <p:attrNameLst>
                                          <p:attrName>style.visibility</p:attrName>
                                        </p:attrNameLst>
                                      </p:cBhvr>
                                      <p:to>
                                        <p:strVal val="visible"/>
                                      </p:to>
                                    </p:set>
                                    <p:animEffect transition="in" filter="fade">
                                      <p:cBhvr>
                                        <p:cTn id="33" dur="500"/>
                                        <p:tgtEl>
                                          <p:spTgt spid="4813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build="p"/>
      <p:bldP spid="48132"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2"/>
          <p:cNvSpPr>
            <a:spLocks noChangeArrowheads="1"/>
          </p:cNvSpPr>
          <p:nvPr/>
        </p:nvSpPr>
        <p:spPr bwMode="auto">
          <a:xfrm>
            <a:off x="941388" y="6226175"/>
            <a:ext cx="8202612" cy="631825"/>
          </a:xfrm>
          <a:prstGeom prst="rect">
            <a:avLst/>
          </a:prstGeom>
          <a:solidFill>
            <a:schemeClr val="tx1"/>
          </a:solidFill>
          <a:ln w="9525" algn="ctr">
            <a:noFill/>
            <a:miter lim="800000"/>
            <a:headEnd/>
            <a:tailEnd/>
          </a:ln>
          <a:effectLst/>
        </p:spPr>
        <p:txBody>
          <a:bodyPr wrap="none" anchor="ctr"/>
          <a:lstStyle/>
          <a:p>
            <a:pPr>
              <a:defRPr/>
            </a:pPr>
            <a:endParaRPr lang="en-GB">
              <a:latin typeface="Calibri" pitchFamily="34" charset="0"/>
            </a:endParaRPr>
          </a:p>
        </p:txBody>
      </p:sp>
      <p:grpSp>
        <p:nvGrpSpPr>
          <p:cNvPr id="123907" name="Group 3"/>
          <p:cNvGrpSpPr>
            <a:grpSpLocks/>
          </p:cNvGrpSpPr>
          <p:nvPr/>
        </p:nvGrpSpPr>
        <p:grpSpPr bwMode="auto">
          <a:xfrm>
            <a:off x="2933700" y="1874838"/>
            <a:ext cx="6210300" cy="4983162"/>
            <a:chOff x="1848" y="1181"/>
            <a:chExt cx="3912" cy="3139"/>
          </a:xfrm>
        </p:grpSpPr>
        <p:grpSp>
          <p:nvGrpSpPr>
            <p:cNvPr id="123951" name="Group 4"/>
            <p:cNvGrpSpPr>
              <a:grpSpLocks/>
            </p:cNvGrpSpPr>
            <p:nvPr/>
          </p:nvGrpSpPr>
          <p:grpSpPr bwMode="auto">
            <a:xfrm>
              <a:off x="1848" y="1181"/>
              <a:ext cx="3912" cy="3139"/>
              <a:chOff x="1848" y="1181"/>
              <a:chExt cx="3912" cy="3139"/>
            </a:xfrm>
          </p:grpSpPr>
          <p:grpSp>
            <p:nvGrpSpPr>
              <p:cNvPr id="123953" name="Group 5"/>
              <p:cNvGrpSpPr>
                <a:grpSpLocks/>
              </p:cNvGrpSpPr>
              <p:nvPr/>
            </p:nvGrpSpPr>
            <p:grpSpPr bwMode="auto">
              <a:xfrm>
                <a:off x="1848" y="1181"/>
                <a:ext cx="3912" cy="3139"/>
                <a:chOff x="1848" y="1181"/>
                <a:chExt cx="3912" cy="3139"/>
              </a:xfrm>
            </p:grpSpPr>
            <p:pic>
              <p:nvPicPr>
                <p:cNvPr id="123957" name="Picture 6"/>
                <p:cNvPicPr>
                  <a:picLocks noChangeAspect="1" noChangeArrowheads="1"/>
                </p:cNvPicPr>
                <p:nvPr/>
              </p:nvPicPr>
              <p:blipFill>
                <a:blip r:embed="rId3" cstate="print"/>
                <a:srcRect/>
                <a:stretch>
                  <a:fillRect/>
                </a:stretch>
              </p:blipFill>
              <p:spPr bwMode="auto">
                <a:xfrm>
                  <a:off x="1848" y="1181"/>
                  <a:ext cx="3912" cy="3139"/>
                </a:xfrm>
                <a:prstGeom prst="rect">
                  <a:avLst/>
                </a:prstGeom>
                <a:noFill/>
                <a:ln w="9525" algn="ctr">
                  <a:noFill/>
                  <a:miter lim="800000"/>
                  <a:headEnd/>
                  <a:tailEnd/>
                </a:ln>
              </p:spPr>
            </p:pic>
            <p:sp>
              <p:nvSpPr>
                <p:cNvPr id="1199111" name="Rectangle 7"/>
                <p:cNvSpPr>
                  <a:spLocks noChangeArrowheads="1"/>
                </p:cNvSpPr>
                <p:nvPr/>
              </p:nvSpPr>
              <p:spPr bwMode="auto">
                <a:xfrm>
                  <a:off x="2490" y="1269"/>
                  <a:ext cx="2686" cy="14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199112" name="Rectangle 8"/>
              <p:cNvSpPr>
                <a:spLocks noChangeArrowheads="1"/>
              </p:cNvSpPr>
              <p:nvPr/>
            </p:nvSpPr>
            <p:spPr bwMode="auto">
              <a:xfrm>
                <a:off x="3372" y="2019"/>
                <a:ext cx="216" cy="14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199113" name="Rectangle 9"/>
              <p:cNvSpPr>
                <a:spLocks noChangeArrowheads="1"/>
              </p:cNvSpPr>
              <p:nvPr/>
            </p:nvSpPr>
            <p:spPr bwMode="auto">
              <a:xfrm>
                <a:off x="3969" y="1806"/>
                <a:ext cx="258" cy="129"/>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199114" name="Rectangle 10"/>
              <p:cNvSpPr>
                <a:spLocks noChangeArrowheads="1"/>
              </p:cNvSpPr>
              <p:nvPr/>
            </p:nvSpPr>
            <p:spPr bwMode="auto">
              <a:xfrm>
                <a:off x="4560" y="1740"/>
                <a:ext cx="258" cy="129"/>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199115" name="Rectangle 11"/>
            <p:cNvSpPr>
              <a:spLocks noChangeArrowheads="1"/>
            </p:cNvSpPr>
            <p:nvPr/>
          </p:nvSpPr>
          <p:spPr bwMode="auto">
            <a:xfrm>
              <a:off x="2414" y="1677"/>
              <a:ext cx="3024" cy="1872"/>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199116"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99118" name="Text Box 14"/>
          <p:cNvSpPr txBox="1">
            <a:spLocks noChangeArrowheads="1"/>
          </p:cNvSpPr>
          <p:nvPr/>
        </p:nvSpPr>
        <p:spPr bwMode="auto">
          <a:xfrm>
            <a:off x="371474" y="1149350"/>
            <a:ext cx="8772525" cy="52322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Because of the short half-life of </a:t>
            </a:r>
            <a:r>
              <a:rPr lang="en-GB" sz="2800" baseline="30000" dirty="0">
                <a:solidFill>
                  <a:schemeClr val="bg1"/>
                </a:solidFill>
                <a:effectLst>
                  <a:outerShdw blurRad="38100" dist="38100" dir="2700000" algn="tl">
                    <a:srgbClr val="000000"/>
                  </a:outerShdw>
                </a:effectLst>
                <a:latin typeface="Calibri" pitchFamily="34" charset="0"/>
              </a:rPr>
              <a:t>235</a:t>
            </a:r>
            <a:r>
              <a:rPr lang="en-GB" sz="2800" dirty="0">
                <a:solidFill>
                  <a:schemeClr val="bg1"/>
                </a:solidFill>
                <a:effectLst>
                  <a:outerShdw blurRad="38100" dist="38100" dir="2700000" algn="tl">
                    <a:srgbClr val="000000"/>
                  </a:outerShdw>
                </a:effectLst>
                <a:latin typeface="Calibri" pitchFamily="34" charset="0"/>
              </a:rPr>
              <a:t>U, the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ratio</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99119" name="Text Box 15"/>
          <p:cNvSpPr txBox="1">
            <a:spLocks noChangeArrowheads="1"/>
          </p:cNvSpPr>
          <p:nvPr/>
        </p:nvSpPr>
        <p:spPr bwMode="auto">
          <a:xfrm>
            <a:off x="5410200" y="5267325"/>
            <a:ext cx="2781300" cy="915988"/>
          </a:xfrm>
          <a:prstGeom prst="rect">
            <a:avLst/>
          </a:prstGeom>
          <a:noFill/>
          <a:ln w="9525" algn="ctr">
            <a:noFill/>
            <a:miter lim="800000"/>
            <a:headEnd/>
            <a:tailEnd/>
          </a:ln>
          <a:effectLst/>
        </p:spPr>
        <p:txBody>
          <a:bodyPr wrap="square">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207</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the first 1.5 </a:t>
            </a:r>
            <a:r>
              <a:rPr lang="en-GB" dirty="0" err="1" smtClean="0">
                <a:solidFill>
                  <a:schemeClr val="tx1"/>
                </a:solidFill>
                <a:effectLst>
                  <a:outerShdw blurRad="38100" dist="38100" dir="2700000" algn="tl">
                    <a:srgbClr val="FFFFFF"/>
                  </a:outerShdw>
                </a:effectLst>
                <a:latin typeface="Calibri" pitchFamily="34" charset="0"/>
              </a:rPr>
              <a:t>Gyr</a:t>
            </a:r>
            <a:r>
              <a:rPr lang="en-GB" dirty="0" smtClean="0">
                <a:solidFill>
                  <a:schemeClr val="tx1"/>
                </a:solidFill>
                <a:effectLst>
                  <a:outerShdw blurRad="38100" dist="38100" dir="2700000" algn="tl">
                    <a:srgbClr val="FFFFFF"/>
                  </a:outerShdw>
                </a:effectLst>
                <a:latin typeface="Calibri" pitchFamily="34" charset="0"/>
              </a:rPr>
              <a:t> </a:t>
            </a:r>
            <a:r>
              <a:rPr lang="en-GB" dirty="0">
                <a:solidFill>
                  <a:schemeClr val="tx1"/>
                </a:solidFill>
                <a:effectLst>
                  <a:outerShdw blurRad="38100" dist="38100" dir="2700000" algn="tl">
                    <a:srgbClr val="FFFFFF"/>
                  </a:outerShdw>
                </a:effectLst>
                <a:latin typeface="Calibri" pitchFamily="34" charset="0"/>
              </a:rPr>
              <a:t>(when a lot of </a:t>
            </a:r>
            <a:r>
              <a:rPr lang="en-GB" baseline="30000" dirty="0">
                <a:solidFill>
                  <a:schemeClr val="tx1"/>
                </a:solidFill>
                <a:effectLst>
                  <a:outerShdw blurRad="38100" dist="38100" dir="2700000" algn="tl">
                    <a:srgbClr val="FFFFFF"/>
                  </a:outerShdw>
                </a:effectLst>
                <a:latin typeface="Calibri" pitchFamily="34" charset="0"/>
              </a:rPr>
              <a:t>235</a:t>
            </a:r>
            <a:r>
              <a:rPr lang="en-GB" dirty="0">
                <a:solidFill>
                  <a:schemeClr val="tx1"/>
                </a:solidFill>
                <a:effectLst>
                  <a:outerShdw blurRad="38100" dist="38100" dir="2700000" algn="tl">
                    <a:srgbClr val="FFFFFF"/>
                  </a:outerShdw>
                </a:effectLst>
                <a:latin typeface="Calibri" pitchFamily="34" charset="0"/>
              </a:rPr>
              <a:t>U is available)</a:t>
            </a:r>
          </a:p>
        </p:txBody>
      </p:sp>
      <p:sp>
        <p:nvSpPr>
          <p:cNvPr id="1199122" name="Text Box 18"/>
          <p:cNvSpPr txBox="1">
            <a:spLocks noChangeArrowheads="1"/>
          </p:cNvSpPr>
          <p:nvPr/>
        </p:nvSpPr>
        <p:spPr bwMode="auto">
          <a:xfrm>
            <a:off x="371475" y="1544563"/>
            <a:ext cx="2586038" cy="2246769"/>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grew rapidly early on, but grows more slowly in more recent times.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99125" name="Freeform 21"/>
          <p:cNvSpPr>
            <a:spLocks/>
          </p:cNvSpPr>
          <p:nvPr/>
        </p:nvSpPr>
        <p:spPr bwMode="auto">
          <a:xfrm>
            <a:off x="3971925" y="3505200"/>
            <a:ext cx="1628775" cy="1709738"/>
          </a:xfrm>
          <a:custGeom>
            <a:avLst/>
            <a:gdLst/>
            <a:ahLst/>
            <a:cxnLst>
              <a:cxn ang="0">
                <a:pos x="0" y="1077"/>
              </a:cxn>
              <a:cxn ang="0">
                <a:pos x="105" y="870"/>
              </a:cxn>
              <a:cxn ang="0">
                <a:pos x="264" y="630"/>
              </a:cxn>
              <a:cxn ang="0">
                <a:pos x="423" y="456"/>
              </a:cxn>
              <a:cxn ang="0">
                <a:pos x="597" y="288"/>
              </a:cxn>
              <a:cxn ang="0">
                <a:pos x="792" y="138"/>
              </a:cxn>
              <a:cxn ang="0">
                <a:pos x="927" y="48"/>
              </a:cxn>
              <a:cxn ang="0">
                <a:pos x="1026" y="0"/>
              </a:cxn>
            </a:cxnLst>
            <a:rect l="0" t="0" r="r" b="b"/>
            <a:pathLst>
              <a:path w="1026" h="1077">
                <a:moveTo>
                  <a:pt x="0" y="1077"/>
                </a:moveTo>
                <a:cubicBezTo>
                  <a:pt x="30" y="1010"/>
                  <a:pt x="61" y="944"/>
                  <a:pt x="105" y="870"/>
                </a:cubicBezTo>
                <a:cubicBezTo>
                  <a:pt x="149" y="796"/>
                  <a:pt x="211" y="699"/>
                  <a:pt x="264" y="630"/>
                </a:cubicBezTo>
                <a:cubicBezTo>
                  <a:pt x="317" y="561"/>
                  <a:pt x="368" y="513"/>
                  <a:pt x="423" y="456"/>
                </a:cubicBezTo>
                <a:cubicBezTo>
                  <a:pt x="478" y="399"/>
                  <a:pt x="536" y="341"/>
                  <a:pt x="597" y="288"/>
                </a:cubicBezTo>
                <a:cubicBezTo>
                  <a:pt x="658" y="235"/>
                  <a:pt x="737" y="178"/>
                  <a:pt x="792" y="138"/>
                </a:cubicBezTo>
                <a:cubicBezTo>
                  <a:pt x="847" y="98"/>
                  <a:pt x="888" y="71"/>
                  <a:pt x="927" y="48"/>
                </a:cubicBezTo>
                <a:cubicBezTo>
                  <a:pt x="966" y="25"/>
                  <a:pt x="1006" y="10"/>
                  <a:pt x="1026"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199129" name="Freeform 25"/>
          <p:cNvSpPr>
            <a:spLocks/>
          </p:cNvSpPr>
          <p:nvPr/>
        </p:nvSpPr>
        <p:spPr bwMode="auto">
          <a:xfrm>
            <a:off x="5600700" y="3176588"/>
            <a:ext cx="914400" cy="328612"/>
          </a:xfrm>
          <a:custGeom>
            <a:avLst/>
            <a:gdLst/>
            <a:ahLst/>
            <a:cxnLst>
              <a:cxn ang="0">
                <a:pos x="0" y="207"/>
              </a:cxn>
              <a:cxn ang="0">
                <a:pos x="129" y="147"/>
              </a:cxn>
              <a:cxn ang="0">
                <a:pos x="261" y="90"/>
              </a:cxn>
              <a:cxn ang="0">
                <a:pos x="390" y="45"/>
              </a:cxn>
              <a:cxn ang="0">
                <a:pos x="504" y="15"/>
              </a:cxn>
              <a:cxn ang="0">
                <a:pos x="576" y="0"/>
              </a:cxn>
            </a:cxnLst>
            <a:rect l="0" t="0" r="r" b="b"/>
            <a:pathLst>
              <a:path w="576" h="207">
                <a:moveTo>
                  <a:pt x="0" y="207"/>
                </a:moveTo>
                <a:cubicBezTo>
                  <a:pt x="42" y="187"/>
                  <a:pt x="85" y="167"/>
                  <a:pt x="129" y="147"/>
                </a:cubicBezTo>
                <a:cubicBezTo>
                  <a:pt x="173" y="127"/>
                  <a:pt x="218" y="107"/>
                  <a:pt x="261" y="90"/>
                </a:cubicBezTo>
                <a:cubicBezTo>
                  <a:pt x="304" y="73"/>
                  <a:pt x="350" y="57"/>
                  <a:pt x="390" y="45"/>
                </a:cubicBezTo>
                <a:cubicBezTo>
                  <a:pt x="430" y="33"/>
                  <a:pt x="473" y="22"/>
                  <a:pt x="504" y="15"/>
                </a:cubicBezTo>
                <a:cubicBezTo>
                  <a:pt x="535" y="8"/>
                  <a:pt x="555" y="4"/>
                  <a:pt x="576"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199130" name="Text Box 26"/>
          <p:cNvSpPr txBox="1">
            <a:spLocks noChangeArrowheads="1"/>
          </p:cNvSpPr>
          <p:nvPr/>
        </p:nvSpPr>
        <p:spPr bwMode="auto">
          <a:xfrm>
            <a:off x="4557984" y="2940050"/>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3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1.5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99131" name="Text Box 27"/>
          <p:cNvSpPr txBox="1">
            <a:spLocks noChangeArrowheads="1"/>
          </p:cNvSpPr>
          <p:nvPr/>
        </p:nvSpPr>
        <p:spPr bwMode="auto">
          <a:xfrm>
            <a:off x="5739084" y="2582863"/>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2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2.5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99132" name="Text Box 28"/>
          <p:cNvSpPr txBox="1">
            <a:spLocks noChangeArrowheads="1"/>
          </p:cNvSpPr>
          <p:nvPr/>
        </p:nvSpPr>
        <p:spPr bwMode="auto">
          <a:xfrm>
            <a:off x="6920184" y="2439988"/>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1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3.5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199133" name="Line 29"/>
          <p:cNvSpPr>
            <a:spLocks noChangeShapeType="1"/>
          </p:cNvSpPr>
          <p:nvPr/>
        </p:nvSpPr>
        <p:spPr bwMode="auto">
          <a:xfrm flipV="1">
            <a:off x="3940175" y="3492500"/>
            <a:ext cx="1676400" cy="175577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199134" name="Line 30"/>
          <p:cNvSpPr>
            <a:spLocks noChangeShapeType="1"/>
          </p:cNvSpPr>
          <p:nvPr/>
        </p:nvSpPr>
        <p:spPr bwMode="auto">
          <a:xfrm flipV="1">
            <a:off x="3940175" y="3130550"/>
            <a:ext cx="2633663" cy="211772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199143" name="Freeform 39"/>
          <p:cNvSpPr>
            <a:spLocks/>
          </p:cNvSpPr>
          <p:nvPr/>
        </p:nvSpPr>
        <p:spPr bwMode="auto">
          <a:xfrm>
            <a:off x="6519863" y="3057525"/>
            <a:ext cx="790575" cy="109538"/>
          </a:xfrm>
          <a:custGeom>
            <a:avLst/>
            <a:gdLst/>
            <a:ahLst/>
            <a:cxnLst>
              <a:cxn ang="0">
                <a:pos x="0" y="69"/>
              </a:cxn>
              <a:cxn ang="0">
                <a:pos x="162" y="30"/>
              </a:cxn>
              <a:cxn ang="0">
                <a:pos x="345" y="9"/>
              </a:cxn>
              <a:cxn ang="0">
                <a:pos x="498" y="0"/>
              </a:cxn>
            </a:cxnLst>
            <a:rect l="0" t="0" r="r" b="b"/>
            <a:pathLst>
              <a:path w="498" h="69">
                <a:moveTo>
                  <a:pt x="0" y="69"/>
                </a:moveTo>
                <a:cubicBezTo>
                  <a:pt x="52" y="54"/>
                  <a:pt x="105" y="40"/>
                  <a:pt x="162" y="30"/>
                </a:cubicBezTo>
                <a:cubicBezTo>
                  <a:pt x="219" y="20"/>
                  <a:pt x="289" y="14"/>
                  <a:pt x="345" y="9"/>
                </a:cubicBezTo>
                <a:cubicBezTo>
                  <a:pt x="401" y="4"/>
                  <a:pt x="449" y="2"/>
                  <a:pt x="498"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199147" name="Line 43"/>
          <p:cNvSpPr>
            <a:spLocks noChangeShapeType="1"/>
          </p:cNvSpPr>
          <p:nvPr/>
        </p:nvSpPr>
        <p:spPr bwMode="auto">
          <a:xfrm flipV="1">
            <a:off x="3940175" y="3041650"/>
            <a:ext cx="3414713" cy="220662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199154" name="Line 50"/>
          <p:cNvSpPr>
            <a:spLocks noChangeShapeType="1"/>
          </p:cNvSpPr>
          <p:nvPr/>
        </p:nvSpPr>
        <p:spPr bwMode="auto">
          <a:xfrm flipV="1">
            <a:off x="3965575" y="3043238"/>
            <a:ext cx="3973513" cy="2179637"/>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en-GB">
              <a:latin typeface="Calibri" pitchFamily="34" charset="0"/>
            </a:endParaRPr>
          </a:p>
        </p:txBody>
      </p:sp>
      <p:sp>
        <p:nvSpPr>
          <p:cNvPr id="1199157" name="Freeform 53"/>
          <p:cNvSpPr>
            <a:spLocks/>
          </p:cNvSpPr>
          <p:nvPr/>
        </p:nvSpPr>
        <p:spPr bwMode="auto">
          <a:xfrm>
            <a:off x="7327900" y="3032125"/>
            <a:ext cx="638175" cy="19050"/>
          </a:xfrm>
          <a:custGeom>
            <a:avLst/>
            <a:gdLst/>
            <a:ahLst/>
            <a:cxnLst>
              <a:cxn ang="0">
                <a:pos x="0" y="12"/>
              </a:cxn>
              <a:cxn ang="0">
                <a:pos x="160" y="2"/>
              </a:cxn>
              <a:cxn ang="0">
                <a:pos x="284" y="2"/>
              </a:cxn>
              <a:cxn ang="0">
                <a:pos x="402" y="0"/>
              </a:cxn>
            </a:cxnLst>
            <a:rect l="0" t="0" r="r" b="b"/>
            <a:pathLst>
              <a:path w="402" h="12">
                <a:moveTo>
                  <a:pt x="0" y="12"/>
                </a:moveTo>
                <a:cubicBezTo>
                  <a:pt x="56" y="8"/>
                  <a:pt x="113" y="4"/>
                  <a:pt x="160" y="2"/>
                </a:cubicBezTo>
                <a:cubicBezTo>
                  <a:pt x="207" y="0"/>
                  <a:pt x="244" y="2"/>
                  <a:pt x="284" y="2"/>
                </a:cubicBezTo>
                <a:cubicBezTo>
                  <a:pt x="324" y="2"/>
                  <a:pt x="363" y="1"/>
                  <a:pt x="402"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199163" name="AutoShape 59"/>
          <p:cNvSpPr>
            <a:spLocks noChangeArrowheads="1"/>
          </p:cNvSpPr>
          <p:nvPr/>
        </p:nvSpPr>
        <p:spPr bwMode="auto">
          <a:xfrm>
            <a:off x="7885113" y="2924175"/>
            <a:ext cx="182562" cy="173038"/>
          </a:xfrm>
          <a:prstGeom prst="star5">
            <a:avLst/>
          </a:prstGeom>
          <a:solidFill>
            <a:srgbClr val="FF00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9166" name="Text Box 62"/>
          <p:cNvSpPr txBox="1">
            <a:spLocks noChangeArrowheads="1"/>
          </p:cNvSpPr>
          <p:nvPr/>
        </p:nvSpPr>
        <p:spPr bwMode="auto">
          <a:xfrm>
            <a:off x="7996238" y="2982913"/>
            <a:ext cx="796925" cy="236668"/>
          </a:xfrm>
          <a:prstGeom prst="rect">
            <a:avLst/>
          </a:prstGeom>
          <a:noFill/>
          <a:ln w="9525" algn="ctr">
            <a:noFill/>
            <a:miter lim="800000"/>
            <a:headEnd/>
            <a:tailEnd/>
          </a:ln>
          <a:effectLst/>
        </p:spPr>
        <p:txBody>
          <a:bodyPr>
            <a:spAutoFit/>
          </a:bodyPr>
          <a:lstStyle/>
          <a:p>
            <a:pPr algn="l">
              <a:lnSpc>
                <a:spcPct val="50000"/>
              </a:lnSpc>
              <a:defRPr/>
            </a:pPr>
            <a:r>
              <a:rPr lang="en-GB" sz="1600">
                <a:solidFill>
                  <a:schemeClr val="tx1"/>
                </a:solidFill>
                <a:effectLst>
                  <a:outerShdw blurRad="38100" dist="38100" dir="2700000" algn="tl">
                    <a:srgbClr val="FFFFFF"/>
                  </a:outerShdw>
                </a:effectLst>
                <a:latin typeface="Symbol" pitchFamily="18" charset="2"/>
              </a:rPr>
              <a:t>m</a:t>
            </a:r>
            <a:r>
              <a:rPr lang="en-GB" sz="1600">
                <a:solidFill>
                  <a:schemeClr val="tx1"/>
                </a:solidFill>
                <a:effectLst>
                  <a:outerShdw blurRad="38100" dist="38100" dir="2700000" algn="tl">
                    <a:srgbClr val="FFFFFF"/>
                  </a:outerShdw>
                </a:effectLst>
                <a:latin typeface="Calibri" pitchFamily="34" charset="0"/>
              </a:rPr>
              <a:t> = 10</a:t>
            </a:r>
          </a:p>
        </p:txBody>
      </p:sp>
      <p:sp>
        <p:nvSpPr>
          <p:cNvPr id="1199167" name="Text Box 63"/>
          <p:cNvSpPr txBox="1">
            <a:spLocks noChangeArrowheads="1"/>
          </p:cNvSpPr>
          <p:nvPr/>
        </p:nvSpPr>
        <p:spPr bwMode="auto">
          <a:xfrm rot="-1726059">
            <a:off x="4398169" y="4646583"/>
            <a:ext cx="1208087" cy="400110"/>
          </a:xfrm>
          <a:prstGeom prst="rect">
            <a:avLst/>
          </a:prstGeom>
          <a:noFill/>
          <a:ln w="9525" algn="ctr">
            <a:noFill/>
            <a:miter lim="800000"/>
            <a:headEnd/>
            <a:tailEnd/>
          </a:ln>
          <a:effectLst/>
        </p:spPr>
        <p:txBody>
          <a:bodyPr wrap="none">
            <a:spAutoFit/>
          </a:bodyPr>
          <a:lstStyle/>
          <a:p>
            <a:pPr>
              <a:defRPr/>
            </a:pPr>
            <a:r>
              <a:rPr lang="en-GB" sz="2000" dirty="0" smtClean="0">
                <a:solidFill>
                  <a:schemeClr val="tx1"/>
                </a:solidFill>
                <a:effectLst>
                  <a:outerShdw blurRad="38100" dist="38100" dir="2700000" algn="tl">
                    <a:srgbClr val="FFFFFF"/>
                  </a:outerShdw>
                </a:effectLst>
                <a:latin typeface="Calibri" pitchFamily="34" charset="0"/>
              </a:rPr>
              <a:t>Geochron</a:t>
            </a:r>
            <a:endParaRPr lang="en-GB" sz="2000" dirty="0">
              <a:solidFill>
                <a:schemeClr val="tx1"/>
              </a:solidFill>
              <a:effectLst>
                <a:outerShdw blurRad="38100" dist="38100" dir="2700000" algn="tl">
                  <a:srgbClr val="FFFFFF"/>
                </a:outerShdw>
              </a:effectLst>
              <a:latin typeface="Calibri" pitchFamily="34" charset="0"/>
            </a:endParaRPr>
          </a:p>
        </p:txBody>
      </p:sp>
      <p:sp>
        <p:nvSpPr>
          <p:cNvPr id="1199177" name="Line 73"/>
          <p:cNvSpPr>
            <a:spLocks noChangeShapeType="1"/>
          </p:cNvSpPr>
          <p:nvPr/>
        </p:nvSpPr>
        <p:spPr bwMode="auto">
          <a:xfrm>
            <a:off x="3971925" y="5233988"/>
            <a:ext cx="1646238" cy="0"/>
          </a:xfrm>
          <a:prstGeom prst="line">
            <a:avLst/>
          </a:prstGeom>
          <a:noFill/>
          <a:ln w="38100">
            <a:solidFill>
              <a:srgbClr val="00FF00"/>
            </a:solidFill>
            <a:prstDash val="dash"/>
            <a:round/>
            <a:headEnd/>
            <a:tailEnd/>
          </a:ln>
          <a:effectLst/>
        </p:spPr>
        <p:txBody>
          <a:bodyPr anchor="ctr"/>
          <a:lstStyle/>
          <a:p>
            <a:pPr>
              <a:defRPr/>
            </a:pPr>
            <a:endParaRPr lang="en-GB">
              <a:latin typeface="Calibri" pitchFamily="34" charset="0"/>
            </a:endParaRPr>
          </a:p>
        </p:txBody>
      </p:sp>
      <p:grpSp>
        <p:nvGrpSpPr>
          <p:cNvPr id="5" name="Group 77"/>
          <p:cNvGrpSpPr>
            <a:grpSpLocks/>
          </p:cNvGrpSpPr>
          <p:nvPr/>
        </p:nvGrpSpPr>
        <p:grpSpPr bwMode="auto">
          <a:xfrm>
            <a:off x="5386388" y="3486150"/>
            <a:ext cx="463550" cy="1747838"/>
            <a:chOff x="688" y="2785"/>
            <a:chExt cx="292" cy="740"/>
          </a:xfrm>
        </p:grpSpPr>
        <p:sp>
          <p:nvSpPr>
            <p:cNvPr id="1199178" name="Line 74"/>
            <p:cNvSpPr>
              <a:spLocks noChangeShapeType="1"/>
            </p:cNvSpPr>
            <p:nvPr/>
          </p:nvSpPr>
          <p:spPr bwMode="auto">
            <a:xfrm>
              <a:off x="688" y="2794"/>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79" name="Line 75"/>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80" name="Line 76"/>
            <p:cNvSpPr>
              <a:spLocks noChangeShapeType="1"/>
            </p:cNvSpPr>
            <p:nvPr/>
          </p:nvSpPr>
          <p:spPr bwMode="auto">
            <a:xfrm flipV="1">
              <a:off x="825"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199176" name="AutoShape 72"/>
          <p:cNvSpPr>
            <a:spLocks noChangeArrowheads="1"/>
          </p:cNvSpPr>
          <p:nvPr/>
        </p:nvSpPr>
        <p:spPr bwMode="auto">
          <a:xfrm>
            <a:off x="3802063" y="5051425"/>
            <a:ext cx="334962" cy="301625"/>
          </a:xfrm>
          <a:prstGeom prst="star5">
            <a:avLst/>
          </a:prstGeom>
          <a:solidFill>
            <a:srgbClr val="FFFF00"/>
          </a:solidFill>
          <a:ln w="1905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9182" name="Line 78"/>
          <p:cNvSpPr>
            <a:spLocks noChangeShapeType="1"/>
          </p:cNvSpPr>
          <p:nvPr/>
        </p:nvSpPr>
        <p:spPr bwMode="auto">
          <a:xfrm>
            <a:off x="5641975" y="3513138"/>
            <a:ext cx="900113" cy="0"/>
          </a:xfrm>
          <a:prstGeom prst="line">
            <a:avLst/>
          </a:prstGeom>
          <a:noFill/>
          <a:ln w="38100">
            <a:solidFill>
              <a:srgbClr val="FFFF00"/>
            </a:solidFill>
            <a:prstDash val="dash"/>
            <a:round/>
            <a:headEnd/>
            <a:tailEnd/>
          </a:ln>
          <a:effectLst/>
        </p:spPr>
        <p:txBody>
          <a:bodyPr anchor="ctr"/>
          <a:lstStyle/>
          <a:p>
            <a:pPr>
              <a:defRPr/>
            </a:pPr>
            <a:endParaRPr lang="en-GB">
              <a:latin typeface="Calibri" pitchFamily="34" charset="0"/>
            </a:endParaRPr>
          </a:p>
        </p:txBody>
      </p:sp>
      <p:grpSp>
        <p:nvGrpSpPr>
          <p:cNvPr id="6" name="Group 79"/>
          <p:cNvGrpSpPr>
            <a:grpSpLocks/>
          </p:cNvGrpSpPr>
          <p:nvPr/>
        </p:nvGrpSpPr>
        <p:grpSpPr bwMode="auto">
          <a:xfrm>
            <a:off x="6386513" y="3173413"/>
            <a:ext cx="282575" cy="341312"/>
            <a:chOff x="688" y="2785"/>
            <a:chExt cx="292" cy="740"/>
          </a:xfrm>
        </p:grpSpPr>
        <p:sp>
          <p:nvSpPr>
            <p:cNvPr id="1199184" name="Line 80"/>
            <p:cNvSpPr>
              <a:spLocks noChangeShapeType="1"/>
            </p:cNvSpPr>
            <p:nvPr/>
          </p:nvSpPr>
          <p:spPr bwMode="auto">
            <a:xfrm>
              <a:off x="688" y="279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85" name="Line 81"/>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86" name="Line 82"/>
            <p:cNvSpPr>
              <a:spLocks noChangeShapeType="1"/>
            </p:cNvSpPr>
            <p:nvPr/>
          </p:nvSpPr>
          <p:spPr bwMode="auto">
            <a:xfrm flipV="1">
              <a:off x="826"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199137" name="AutoShape 33"/>
          <p:cNvSpPr>
            <a:spLocks noChangeArrowheads="1"/>
          </p:cNvSpPr>
          <p:nvPr/>
        </p:nvSpPr>
        <p:spPr bwMode="auto">
          <a:xfrm>
            <a:off x="5513388" y="3405188"/>
            <a:ext cx="182562" cy="173037"/>
          </a:xfrm>
          <a:prstGeom prst="star5">
            <a:avLst/>
          </a:prstGeom>
          <a:solidFill>
            <a:srgbClr val="00FF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9146" name="AutoShape 42"/>
          <p:cNvSpPr>
            <a:spLocks noChangeArrowheads="1"/>
          </p:cNvSpPr>
          <p:nvPr/>
        </p:nvSpPr>
        <p:spPr bwMode="auto">
          <a:xfrm>
            <a:off x="6427788" y="3081338"/>
            <a:ext cx="182562" cy="173037"/>
          </a:xfrm>
          <a:prstGeom prst="star5">
            <a:avLst/>
          </a:prstGeom>
          <a:solidFill>
            <a:srgbClr val="FFFF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9187" name="Line 83"/>
          <p:cNvSpPr>
            <a:spLocks noChangeShapeType="1"/>
          </p:cNvSpPr>
          <p:nvPr/>
        </p:nvSpPr>
        <p:spPr bwMode="auto">
          <a:xfrm>
            <a:off x="6542088" y="3179763"/>
            <a:ext cx="771525" cy="0"/>
          </a:xfrm>
          <a:prstGeom prst="line">
            <a:avLst/>
          </a:prstGeom>
          <a:noFill/>
          <a:ln w="38100">
            <a:solidFill>
              <a:srgbClr val="996600"/>
            </a:solidFill>
            <a:prstDash val="dash"/>
            <a:round/>
            <a:headEnd/>
            <a:tailEnd/>
          </a:ln>
          <a:effectLst/>
        </p:spPr>
        <p:txBody>
          <a:bodyPr anchor="ctr"/>
          <a:lstStyle/>
          <a:p>
            <a:pPr>
              <a:defRPr/>
            </a:pPr>
            <a:endParaRPr lang="en-GB">
              <a:latin typeface="Calibri" pitchFamily="34" charset="0"/>
            </a:endParaRPr>
          </a:p>
        </p:txBody>
      </p:sp>
      <p:grpSp>
        <p:nvGrpSpPr>
          <p:cNvPr id="7" name="Group 84"/>
          <p:cNvGrpSpPr>
            <a:grpSpLocks/>
          </p:cNvGrpSpPr>
          <p:nvPr/>
        </p:nvGrpSpPr>
        <p:grpSpPr bwMode="auto">
          <a:xfrm>
            <a:off x="7229475" y="3044825"/>
            <a:ext cx="215900" cy="136525"/>
            <a:chOff x="688" y="2785"/>
            <a:chExt cx="292" cy="740"/>
          </a:xfrm>
        </p:grpSpPr>
        <p:sp>
          <p:nvSpPr>
            <p:cNvPr id="1199189" name="Line 85"/>
            <p:cNvSpPr>
              <a:spLocks noChangeShapeType="1"/>
            </p:cNvSpPr>
            <p:nvPr/>
          </p:nvSpPr>
          <p:spPr bwMode="auto">
            <a:xfrm>
              <a:off x="688" y="2794"/>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90" name="Line 86"/>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199191" name="Line 87"/>
            <p:cNvSpPr>
              <a:spLocks noChangeShapeType="1"/>
            </p:cNvSpPr>
            <p:nvPr/>
          </p:nvSpPr>
          <p:spPr bwMode="auto">
            <a:xfrm flipV="1">
              <a:off x="825"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199160" name="AutoShape 56"/>
          <p:cNvSpPr>
            <a:spLocks noChangeArrowheads="1"/>
          </p:cNvSpPr>
          <p:nvPr/>
        </p:nvSpPr>
        <p:spPr bwMode="auto">
          <a:xfrm>
            <a:off x="7232650" y="2962275"/>
            <a:ext cx="182563" cy="173038"/>
          </a:xfrm>
          <a:prstGeom prst="star5">
            <a:avLst/>
          </a:prstGeom>
          <a:solidFill>
            <a:srgbClr val="CC66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9192" name="Line 88"/>
          <p:cNvSpPr>
            <a:spLocks noChangeShapeType="1"/>
          </p:cNvSpPr>
          <p:nvPr/>
        </p:nvSpPr>
        <p:spPr bwMode="auto">
          <a:xfrm flipH="1" flipV="1">
            <a:off x="5618162" y="4462462"/>
            <a:ext cx="1016295" cy="844549"/>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199193" name="Line 89"/>
          <p:cNvSpPr>
            <a:spLocks noChangeShapeType="1"/>
          </p:cNvSpPr>
          <p:nvPr/>
        </p:nvSpPr>
        <p:spPr bwMode="auto">
          <a:xfrm flipH="1" flipV="1">
            <a:off x="6542087" y="3330575"/>
            <a:ext cx="905071" cy="1112838"/>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199194" name="Text Box 90"/>
          <p:cNvSpPr txBox="1">
            <a:spLocks noChangeArrowheads="1"/>
          </p:cNvSpPr>
          <p:nvPr/>
        </p:nvSpPr>
        <p:spPr bwMode="auto">
          <a:xfrm>
            <a:off x="6831307" y="4408488"/>
            <a:ext cx="1640886" cy="923330"/>
          </a:xfrm>
          <a:prstGeom prst="rect">
            <a:avLst/>
          </a:prstGeom>
          <a:noFill/>
          <a:ln w="9525" algn="ctr">
            <a:noFill/>
            <a:miter lim="800000"/>
            <a:headEnd/>
            <a:tailEnd/>
          </a:ln>
          <a:effectLst/>
        </p:spPr>
        <p:txBody>
          <a:bodyPr wrap="square">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207</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1 </a:t>
            </a:r>
            <a:r>
              <a:rPr lang="en-GB" dirty="0" err="1" smtClean="0">
                <a:solidFill>
                  <a:schemeClr val="tx1"/>
                </a:solidFill>
                <a:effectLst>
                  <a:outerShdw blurRad="38100" dist="38100" dir="2700000" algn="tl">
                    <a:srgbClr val="FFFFFF"/>
                  </a:outerShdw>
                </a:effectLst>
                <a:latin typeface="Calibri" pitchFamily="34" charset="0"/>
              </a:rPr>
              <a:t>Gyr</a:t>
            </a:r>
            <a:endParaRPr lang="en-GB" dirty="0">
              <a:solidFill>
                <a:schemeClr val="tx1"/>
              </a:solidFill>
              <a:effectLst>
                <a:outerShdw blurRad="38100" dist="38100" dir="2700000" algn="tl">
                  <a:srgbClr val="FFFFFF"/>
                </a:outerShdw>
              </a:effectLst>
              <a:latin typeface="Calibri" pitchFamily="34" charset="0"/>
            </a:endParaRPr>
          </a:p>
        </p:txBody>
      </p:sp>
      <p:sp>
        <p:nvSpPr>
          <p:cNvPr id="1199195" name="Line 91"/>
          <p:cNvSpPr>
            <a:spLocks noChangeShapeType="1"/>
          </p:cNvSpPr>
          <p:nvPr/>
        </p:nvSpPr>
        <p:spPr bwMode="auto">
          <a:xfrm flipH="1" flipV="1">
            <a:off x="7402513" y="3098800"/>
            <a:ext cx="333375" cy="369888"/>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199196" name="Text Box 92"/>
          <p:cNvSpPr txBox="1">
            <a:spLocks noChangeArrowheads="1"/>
          </p:cNvSpPr>
          <p:nvPr/>
        </p:nvSpPr>
        <p:spPr bwMode="auto">
          <a:xfrm>
            <a:off x="7097713" y="3405188"/>
            <a:ext cx="1662112" cy="915987"/>
          </a:xfrm>
          <a:prstGeom prst="rect">
            <a:avLst/>
          </a:prstGeom>
          <a:noFill/>
          <a:ln w="9525" algn="ctr">
            <a:noFill/>
            <a:miter lim="800000"/>
            <a:headEnd/>
            <a:tailEnd/>
          </a:ln>
          <a:effectLst/>
        </p:spPr>
        <p:txBody>
          <a:bodyPr wrap="square">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207</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1 </a:t>
            </a:r>
            <a:r>
              <a:rPr lang="en-GB" dirty="0" err="1" smtClean="0">
                <a:solidFill>
                  <a:schemeClr val="tx1"/>
                </a:solidFill>
                <a:effectLst>
                  <a:outerShdw blurRad="38100" dist="38100" dir="2700000" algn="tl">
                    <a:srgbClr val="FFFFFF"/>
                  </a:outerShdw>
                </a:effectLst>
                <a:latin typeface="Calibri" pitchFamily="34" charset="0"/>
              </a:rPr>
              <a:t>Gyr</a:t>
            </a:r>
            <a:endParaRPr lang="en-GB" dirty="0">
              <a:solidFill>
                <a:schemeClr val="tx1"/>
              </a:solidFill>
              <a:effectLst>
                <a:outerShdw blurRad="38100" dist="38100" dir="2700000" algn="tl">
                  <a:srgbClr val="FFFFFF"/>
                </a:outerShdw>
              </a:effectLst>
              <a:latin typeface="Calibri" pitchFamily="34" charset="0"/>
            </a:endParaRPr>
          </a:p>
        </p:txBody>
      </p:sp>
      <p:sp>
        <p:nvSpPr>
          <p:cNvPr id="5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99118">
                                            <p:txEl>
                                              <p:pRg st="0" end="0"/>
                                            </p:txEl>
                                          </p:spTgt>
                                        </p:tgtEl>
                                        <p:attrNameLst>
                                          <p:attrName>style.visibility</p:attrName>
                                        </p:attrNameLst>
                                      </p:cBhvr>
                                      <p:to>
                                        <p:strVal val="visible"/>
                                      </p:to>
                                    </p:set>
                                    <p:animEffect transition="in" filter="fade">
                                      <p:cBhvr>
                                        <p:cTn id="7" dur="500"/>
                                        <p:tgtEl>
                                          <p:spTgt spid="1199118">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99122">
                                            <p:txEl>
                                              <p:pRg st="0" end="0"/>
                                            </p:txEl>
                                          </p:spTgt>
                                        </p:tgtEl>
                                        <p:attrNameLst>
                                          <p:attrName>style.visibility</p:attrName>
                                        </p:attrNameLst>
                                      </p:cBhvr>
                                      <p:to>
                                        <p:strVal val="visible"/>
                                      </p:to>
                                    </p:set>
                                    <p:animEffect transition="in" filter="fade">
                                      <p:cBhvr>
                                        <p:cTn id="10" dur="500"/>
                                        <p:tgtEl>
                                          <p:spTgt spid="1199122">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199177"/>
                                        </p:tgtEl>
                                        <p:attrNameLst>
                                          <p:attrName>style.visibility</p:attrName>
                                        </p:attrNameLst>
                                      </p:cBhvr>
                                      <p:to>
                                        <p:strVal val="visible"/>
                                      </p:to>
                                    </p:set>
                                    <p:animEffect transition="in" filter="wipe(left)">
                                      <p:cBhvr>
                                        <p:cTn id="15" dur="1000"/>
                                        <p:tgtEl>
                                          <p:spTgt spid="1199177"/>
                                        </p:tgtEl>
                                      </p:cBhvr>
                                    </p:animEffect>
                                  </p:childTnLst>
                                </p:cTn>
                              </p:par>
                            </p:childTnLst>
                          </p:cTn>
                        </p:par>
                        <p:par>
                          <p:cTn id="16" fill="hold">
                            <p:stCondLst>
                              <p:cond delay="1000"/>
                            </p:stCondLst>
                            <p:childTnLst>
                              <p:par>
                                <p:cTn id="17" presetID="16" presetClass="entr" presetSubtype="2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Horizontal)">
                                      <p:cBhvr>
                                        <p:cTn id="19" dur="500"/>
                                        <p:tgtEl>
                                          <p:spTgt spid="5"/>
                                        </p:tgtEl>
                                      </p:cBhvr>
                                    </p:animEffect>
                                  </p:childTnLst>
                                </p:cTn>
                              </p:par>
                            </p:childTnLst>
                          </p:cTn>
                        </p:par>
                        <p:par>
                          <p:cTn id="20" fill="hold">
                            <p:stCondLst>
                              <p:cond delay="1500"/>
                            </p:stCondLst>
                            <p:childTnLst>
                              <p:par>
                                <p:cTn id="21" presetID="22" presetClass="entr" presetSubtype="2" fill="hold" nodeType="afterEffect">
                                  <p:stCondLst>
                                    <p:cond delay="0"/>
                                  </p:stCondLst>
                                  <p:childTnLst>
                                    <p:set>
                                      <p:cBhvr>
                                        <p:cTn id="22" dur="1" fill="hold">
                                          <p:stCondLst>
                                            <p:cond delay="0"/>
                                          </p:stCondLst>
                                        </p:cTn>
                                        <p:tgtEl>
                                          <p:spTgt spid="1199192"/>
                                        </p:tgtEl>
                                        <p:attrNameLst>
                                          <p:attrName>style.visibility</p:attrName>
                                        </p:attrNameLst>
                                      </p:cBhvr>
                                      <p:to>
                                        <p:strVal val="visible"/>
                                      </p:to>
                                    </p:set>
                                    <p:animEffect transition="in" filter="wipe(right)">
                                      <p:cBhvr>
                                        <p:cTn id="23" dur="500"/>
                                        <p:tgtEl>
                                          <p:spTgt spid="1199192"/>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99119"/>
                                        </p:tgtEl>
                                        <p:attrNameLst>
                                          <p:attrName>style.visibility</p:attrName>
                                        </p:attrNameLst>
                                      </p:cBhvr>
                                      <p:to>
                                        <p:strVal val="visible"/>
                                      </p:to>
                                    </p:set>
                                    <p:animEffect transition="in" filter="fade">
                                      <p:cBhvr>
                                        <p:cTn id="27" dur="500"/>
                                        <p:tgtEl>
                                          <p:spTgt spid="119911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99182"/>
                                        </p:tgtEl>
                                        <p:attrNameLst>
                                          <p:attrName>style.visibility</p:attrName>
                                        </p:attrNameLst>
                                      </p:cBhvr>
                                      <p:to>
                                        <p:strVal val="visible"/>
                                      </p:to>
                                    </p:set>
                                    <p:animEffect transition="in" filter="wipe(left)">
                                      <p:cBhvr>
                                        <p:cTn id="32" dur="1000"/>
                                        <p:tgtEl>
                                          <p:spTgt spid="1199182"/>
                                        </p:tgtEl>
                                      </p:cBhvr>
                                    </p:animEffect>
                                  </p:childTnLst>
                                </p:cTn>
                              </p:par>
                            </p:childTnLst>
                          </p:cTn>
                        </p:par>
                        <p:par>
                          <p:cTn id="33" fill="hold">
                            <p:stCondLst>
                              <p:cond delay="1000"/>
                            </p:stCondLst>
                            <p:childTnLst>
                              <p:par>
                                <p:cTn id="34" presetID="16" presetClass="entr" presetSubtype="26"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barn(inHorizontal)">
                                      <p:cBhvr>
                                        <p:cTn id="36" dur="1000"/>
                                        <p:tgtEl>
                                          <p:spTgt spid="6"/>
                                        </p:tgtEl>
                                      </p:cBhvr>
                                    </p:animEffect>
                                  </p:childTnLst>
                                </p:cTn>
                              </p:par>
                            </p:childTnLst>
                          </p:cTn>
                        </p:par>
                        <p:par>
                          <p:cTn id="37" fill="hold">
                            <p:stCondLst>
                              <p:cond delay="2000"/>
                            </p:stCondLst>
                            <p:childTnLst>
                              <p:par>
                                <p:cTn id="38" presetID="22" presetClass="entr" presetSubtype="4" fill="hold" nodeType="afterEffect">
                                  <p:stCondLst>
                                    <p:cond delay="0"/>
                                  </p:stCondLst>
                                  <p:childTnLst>
                                    <p:set>
                                      <p:cBhvr>
                                        <p:cTn id="39" dur="1" fill="hold">
                                          <p:stCondLst>
                                            <p:cond delay="0"/>
                                          </p:stCondLst>
                                        </p:cTn>
                                        <p:tgtEl>
                                          <p:spTgt spid="1199193"/>
                                        </p:tgtEl>
                                        <p:attrNameLst>
                                          <p:attrName>style.visibility</p:attrName>
                                        </p:attrNameLst>
                                      </p:cBhvr>
                                      <p:to>
                                        <p:strVal val="visible"/>
                                      </p:to>
                                    </p:set>
                                    <p:animEffect transition="in" filter="wipe(down)">
                                      <p:cBhvr>
                                        <p:cTn id="40" dur="500"/>
                                        <p:tgtEl>
                                          <p:spTgt spid="1199193"/>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1199194"/>
                                        </p:tgtEl>
                                        <p:attrNameLst>
                                          <p:attrName>style.visibility</p:attrName>
                                        </p:attrNameLst>
                                      </p:cBhvr>
                                      <p:to>
                                        <p:strVal val="visible"/>
                                      </p:to>
                                    </p:set>
                                    <p:animEffect transition="in" filter="fade">
                                      <p:cBhvr>
                                        <p:cTn id="44" dur="500"/>
                                        <p:tgtEl>
                                          <p:spTgt spid="119919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199187"/>
                                        </p:tgtEl>
                                        <p:attrNameLst>
                                          <p:attrName>style.visibility</p:attrName>
                                        </p:attrNameLst>
                                      </p:cBhvr>
                                      <p:to>
                                        <p:strVal val="visible"/>
                                      </p:to>
                                    </p:set>
                                    <p:animEffect transition="in" filter="wipe(left)">
                                      <p:cBhvr>
                                        <p:cTn id="49" dur="1000"/>
                                        <p:tgtEl>
                                          <p:spTgt spid="1199187"/>
                                        </p:tgtEl>
                                      </p:cBhvr>
                                    </p:animEffect>
                                  </p:childTnLst>
                                </p:cTn>
                              </p:par>
                            </p:childTnLst>
                          </p:cTn>
                        </p:par>
                        <p:par>
                          <p:cTn id="50" fill="hold">
                            <p:stCondLst>
                              <p:cond delay="1000"/>
                            </p:stCondLst>
                            <p:childTnLst>
                              <p:par>
                                <p:cTn id="51" presetID="16" presetClass="entr" presetSubtype="2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barn(inHorizontal)">
                                      <p:cBhvr>
                                        <p:cTn id="53" dur="1000"/>
                                        <p:tgtEl>
                                          <p:spTgt spid="7"/>
                                        </p:tgtEl>
                                      </p:cBhvr>
                                    </p:animEffect>
                                  </p:childTnLst>
                                </p:cTn>
                              </p:par>
                            </p:childTnLst>
                          </p:cTn>
                        </p:par>
                        <p:par>
                          <p:cTn id="54" fill="hold">
                            <p:stCondLst>
                              <p:cond delay="2000"/>
                            </p:stCondLst>
                            <p:childTnLst>
                              <p:par>
                                <p:cTn id="55" presetID="22" presetClass="entr" presetSubtype="4" fill="hold" nodeType="afterEffect">
                                  <p:stCondLst>
                                    <p:cond delay="0"/>
                                  </p:stCondLst>
                                  <p:childTnLst>
                                    <p:set>
                                      <p:cBhvr>
                                        <p:cTn id="56" dur="1" fill="hold">
                                          <p:stCondLst>
                                            <p:cond delay="0"/>
                                          </p:stCondLst>
                                        </p:cTn>
                                        <p:tgtEl>
                                          <p:spTgt spid="1199195"/>
                                        </p:tgtEl>
                                        <p:attrNameLst>
                                          <p:attrName>style.visibility</p:attrName>
                                        </p:attrNameLst>
                                      </p:cBhvr>
                                      <p:to>
                                        <p:strVal val="visible"/>
                                      </p:to>
                                    </p:set>
                                    <p:animEffect transition="in" filter="wipe(down)">
                                      <p:cBhvr>
                                        <p:cTn id="57" dur="500"/>
                                        <p:tgtEl>
                                          <p:spTgt spid="1199195"/>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1199196"/>
                                        </p:tgtEl>
                                        <p:attrNameLst>
                                          <p:attrName>style.visibility</p:attrName>
                                        </p:attrNameLst>
                                      </p:cBhvr>
                                      <p:to>
                                        <p:strVal val="visible"/>
                                      </p:to>
                                    </p:set>
                                    <p:animEffect transition="in" filter="fade">
                                      <p:cBhvr>
                                        <p:cTn id="61" dur="500"/>
                                        <p:tgtEl>
                                          <p:spTgt spid="1199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9118" grpId="0" build="p"/>
      <p:bldP spid="1199119" grpId="0"/>
      <p:bldP spid="1199122" grpId="0" build="p"/>
      <p:bldP spid="1199194" grpId="0"/>
      <p:bldP spid="1199196"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2"/>
          <p:cNvSpPr>
            <a:spLocks noChangeArrowheads="1"/>
          </p:cNvSpPr>
          <p:nvPr/>
        </p:nvSpPr>
        <p:spPr bwMode="auto">
          <a:xfrm>
            <a:off x="941388" y="6226175"/>
            <a:ext cx="8202612" cy="631825"/>
          </a:xfrm>
          <a:prstGeom prst="rect">
            <a:avLst/>
          </a:prstGeom>
          <a:solidFill>
            <a:schemeClr val="tx1"/>
          </a:solidFill>
          <a:ln w="9525" algn="ctr">
            <a:noFill/>
            <a:miter lim="800000"/>
            <a:headEnd/>
            <a:tailEnd/>
          </a:ln>
          <a:effectLst/>
        </p:spPr>
        <p:txBody>
          <a:bodyPr wrap="none" anchor="ctr"/>
          <a:lstStyle/>
          <a:p>
            <a:pPr>
              <a:defRPr/>
            </a:pPr>
            <a:endParaRPr lang="en-GB">
              <a:latin typeface="Calibri" pitchFamily="34" charset="0"/>
            </a:endParaRPr>
          </a:p>
        </p:txBody>
      </p:sp>
      <p:grpSp>
        <p:nvGrpSpPr>
          <p:cNvPr id="124931" name="Group 3"/>
          <p:cNvGrpSpPr>
            <a:grpSpLocks/>
          </p:cNvGrpSpPr>
          <p:nvPr/>
        </p:nvGrpSpPr>
        <p:grpSpPr bwMode="auto">
          <a:xfrm>
            <a:off x="2933700" y="1874838"/>
            <a:ext cx="6210300" cy="4983162"/>
            <a:chOff x="1848" y="1181"/>
            <a:chExt cx="3912" cy="3139"/>
          </a:xfrm>
        </p:grpSpPr>
        <p:grpSp>
          <p:nvGrpSpPr>
            <p:cNvPr id="124975" name="Group 4"/>
            <p:cNvGrpSpPr>
              <a:grpSpLocks/>
            </p:cNvGrpSpPr>
            <p:nvPr/>
          </p:nvGrpSpPr>
          <p:grpSpPr bwMode="auto">
            <a:xfrm>
              <a:off x="1848" y="1181"/>
              <a:ext cx="3912" cy="3139"/>
              <a:chOff x="1848" y="1181"/>
              <a:chExt cx="3912" cy="3139"/>
            </a:xfrm>
          </p:grpSpPr>
          <p:grpSp>
            <p:nvGrpSpPr>
              <p:cNvPr id="124977" name="Group 5"/>
              <p:cNvGrpSpPr>
                <a:grpSpLocks/>
              </p:cNvGrpSpPr>
              <p:nvPr/>
            </p:nvGrpSpPr>
            <p:grpSpPr bwMode="auto">
              <a:xfrm>
                <a:off x="1848" y="1181"/>
                <a:ext cx="3912" cy="3139"/>
                <a:chOff x="1848" y="1181"/>
                <a:chExt cx="3912" cy="3139"/>
              </a:xfrm>
            </p:grpSpPr>
            <p:pic>
              <p:nvPicPr>
                <p:cNvPr id="124981" name="Picture 6"/>
                <p:cNvPicPr>
                  <a:picLocks noChangeAspect="1" noChangeArrowheads="1"/>
                </p:cNvPicPr>
                <p:nvPr/>
              </p:nvPicPr>
              <p:blipFill>
                <a:blip r:embed="rId3" cstate="print"/>
                <a:srcRect/>
                <a:stretch>
                  <a:fillRect/>
                </a:stretch>
              </p:blipFill>
              <p:spPr bwMode="auto">
                <a:xfrm>
                  <a:off x="1848" y="1181"/>
                  <a:ext cx="3912" cy="3139"/>
                </a:xfrm>
                <a:prstGeom prst="rect">
                  <a:avLst/>
                </a:prstGeom>
                <a:noFill/>
                <a:ln w="9525" algn="ctr">
                  <a:noFill/>
                  <a:miter lim="800000"/>
                  <a:headEnd/>
                  <a:tailEnd/>
                </a:ln>
              </p:spPr>
            </p:pic>
            <p:sp>
              <p:nvSpPr>
                <p:cNvPr id="1201159" name="Rectangle 7"/>
                <p:cNvSpPr>
                  <a:spLocks noChangeArrowheads="1"/>
                </p:cNvSpPr>
                <p:nvPr/>
              </p:nvSpPr>
              <p:spPr bwMode="auto">
                <a:xfrm>
                  <a:off x="2490" y="1269"/>
                  <a:ext cx="2686" cy="14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201160" name="Rectangle 8"/>
              <p:cNvSpPr>
                <a:spLocks noChangeArrowheads="1"/>
              </p:cNvSpPr>
              <p:nvPr/>
            </p:nvSpPr>
            <p:spPr bwMode="auto">
              <a:xfrm>
                <a:off x="3372" y="2019"/>
                <a:ext cx="216" cy="14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01161" name="Rectangle 9"/>
              <p:cNvSpPr>
                <a:spLocks noChangeArrowheads="1"/>
              </p:cNvSpPr>
              <p:nvPr/>
            </p:nvSpPr>
            <p:spPr bwMode="auto">
              <a:xfrm>
                <a:off x="3969" y="1806"/>
                <a:ext cx="258" cy="129"/>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01162" name="Rectangle 10"/>
              <p:cNvSpPr>
                <a:spLocks noChangeArrowheads="1"/>
              </p:cNvSpPr>
              <p:nvPr/>
            </p:nvSpPr>
            <p:spPr bwMode="auto">
              <a:xfrm>
                <a:off x="4560" y="1740"/>
                <a:ext cx="258" cy="129"/>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201163" name="Rectangle 11"/>
            <p:cNvSpPr>
              <a:spLocks noChangeArrowheads="1"/>
            </p:cNvSpPr>
            <p:nvPr/>
          </p:nvSpPr>
          <p:spPr bwMode="auto">
            <a:xfrm>
              <a:off x="2414" y="1677"/>
              <a:ext cx="3024" cy="1872"/>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grpSp>
      <p:sp>
        <p:nvSpPr>
          <p:cNvPr id="1201164"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1166" name="Text Box 14"/>
          <p:cNvSpPr txBox="1">
            <a:spLocks noChangeArrowheads="1"/>
          </p:cNvSpPr>
          <p:nvPr/>
        </p:nvSpPr>
        <p:spPr bwMode="auto">
          <a:xfrm>
            <a:off x="111512" y="1149350"/>
            <a:ext cx="8943278" cy="954107"/>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On the other hand, because of the longer half-life of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dirty="0" smtClean="0">
                <a:solidFill>
                  <a:schemeClr val="bg1"/>
                </a:solidFill>
                <a:effectLst>
                  <a:outerShdw blurRad="38100" dist="38100" dir="2700000" algn="tl">
                    <a:srgbClr val="000000"/>
                  </a:outerShdw>
                </a:effectLst>
                <a:latin typeface="Calibri" pitchFamily="34" charset="0"/>
              </a:rPr>
              <a:t>, the </a:t>
            </a:r>
            <a:r>
              <a:rPr lang="en-GB" sz="2800" baseline="30000" dirty="0">
                <a:solidFill>
                  <a:schemeClr val="bg1"/>
                </a:solidFill>
                <a:effectLst>
                  <a:outerShdw blurRad="38100" dist="38100" dir="2700000" algn="tl">
                    <a:srgbClr val="000000"/>
                  </a:outerShdw>
                </a:effectLst>
                <a:latin typeface="Calibri" pitchFamily="34" charset="0"/>
              </a:rPr>
              <a:t>206</a:t>
            </a:r>
            <a:r>
              <a:rPr lang="en-GB" sz="2800" dirty="0">
                <a:solidFill>
                  <a:schemeClr val="bg1"/>
                </a:solidFill>
                <a:effectLst>
                  <a:outerShdw blurRad="38100" dist="38100" dir="2700000" algn="tl">
                    <a:srgbClr val="000000"/>
                  </a:outerShdw>
                </a:effectLst>
                <a:latin typeface="Calibri" pitchFamily="34" charset="0"/>
              </a:rPr>
              <a:t>Pb/</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a:t>
            </a:r>
          </a:p>
        </p:txBody>
      </p:sp>
      <p:sp>
        <p:nvSpPr>
          <p:cNvPr id="1201167" name="Text Box 15"/>
          <p:cNvSpPr txBox="1">
            <a:spLocks noChangeArrowheads="1"/>
          </p:cNvSpPr>
          <p:nvPr/>
        </p:nvSpPr>
        <p:spPr bwMode="auto">
          <a:xfrm>
            <a:off x="3671888" y="5495925"/>
            <a:ext cx="3861026" cy="646331"/>
          </a:xfrm>
          <a:prstGeom prst="rect">
            <a:avLst/>
          </a:prstGeom>
          <a:noFill/>
          <a:ln w="9525" algn="ctr">
            <a:noFill/>
            <a:miter lim="800000"/>
            <a:headEnd/>
            <a:tailEnd/>
          </a:ln>
          <a:effectLst/>
        </p:spPr>
        <p:txBody>
          <a:bodyPr wrap="square">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206</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the first 1.5 </a:t>
            </a:r>
            <a:r>
              <a:rPr lang="en-GB" dirty="0" err="1" smtClean="0">
                <a:solidFill>
                  <a:schemeClr val="tx1"/>
                </a:solidFill>
                <a:effectLst>
                  <a:outerShdw blurRad="38100" dist="38100" dir="2700000" algn="tl">
                    <a:srgbClr val="FFFFFF"/>
                  </a:outerShdw>
                </a:effectLst>
                <a:latin typeface="Calibri" pitchFamily="34" charset="0"/>
              </a:rPr>
              <a:t>Gyr</a:t>
            </a:r>
            <a:r>
              <a:rPr lang="en-GB" dirty="0" smtClean="0">
                <a:solidFill>
                  <a:schemeClr val="tx1"/>
                </a:solidFill>
                <a:effectLst>
                  <a:outerShdw blurRad="38100" dist="38100" dir="2700000" algn="tl">
                    <a:srgbClr val="FFFFFF"/>
                  </a:outerShdw>
                </a:effectLst>
                <a:latin typeface="Calibri" pitchFamily="34" charset="0"/>
              </a:rPr>
              <a:t> </a:t>
            </a:r>
            <a:r>
              <a:rPr lang="en-GB" dirty="0">
                <a:solidFill>
                  <a:schemeClr val="tx1"/>
                </a:solidFill>
                <a:effectLst>
                  <a:outerShdw blurRad="38100" dist="38100" dir="2700000" algn="tl">
                    <a:srgbClr val="FFFFFF"/>
                  </a:outerShdw>
                </a:effectLst>
                <a:latin typeface="Calibri" pitchFamily="34" charset="0"/>
              </a:rPr>
              <a:t>(when a lot of </a:t>
            </a:r>
            <a:r>
              <a:rPr lang="en-GB" baseline="30000" dirty="0">
                <a:solidFill>
                  <a:schemeClr val="tx1"/>
                </a:solidFill>
                <a:effectLst>
                  <a:outerShdw blurRad="38100" dist="38100" dir="2700000" algn="tl">
                    <a:srgbClr val="FFFFFF"/>
                  </a:outerShdw>
                </a:effectLst>
                <a:latin typeface="Calibri" pitchFamily="34" charset="0"/>
              </a:rPr>
              <a:t>238</a:t>
            </a:r>
            <a:r>
              <a:rPr lang="en-GB" dirty="0">
                <a:solidFill>
                  <a:schemeClr val="tx1"/>
                </a:solidFill>
                <a:effectLst>
                  <a:outerShdw blurRad="38100" dist="38100" dir="2700000" algn="tl">
                    <a:srgbClr val="FFFFFF"/>
                  </a:outerShdw>
                </a:effectLst>
                <a:latin typeface="Calibri" pitchFamily="34" charset="0"/>
              </a:rPr>
              <a:t>U is available)</a:t>
            </a:r>
          </a:p>
        </p:txBody>
      </p:sp>
      <p:sp>
        <p:nvSpPr>
          <p:cNvPr id="1201168" name="Text Box 16"/>
          <p:cNvSpPr txBox="1">
            <a:spLocks noChangeArrowheads="1"/>
          </p:cNvSpPr>
          <p:nvPr/>
        </p:nvSpPr>
        <p:spPr bwMode="auto">
          <a:xfrm>
            <a:off x="106752" y="1974581"/>
            <a:ext cx="2974586" cy="2677656"/>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ratio grew less rapidly early on, but grow relatively more than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in more recent times.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201169" name="Freeform 17"/>
          <p:cNvSpPr>
            <a:spLocks/>
          </p:cNvSpPr>
          <p:nvPr/>
        </p:nvSpPr>
        <p:spPr bwMode="auto">
          <a:xfrm>
            <a:off x="3971925" y="3505200"/>
            <a:ext cx="1628775" cy="1709738"/>
          </a:xfrm>
          <a:custGeom>
            <a:avLst/>
            <a:gdLst/>
            <a:ahLst/>
            <a:cxnLst>
              <a:cxn ang="0">
                <a:pos x="0" y="1077"/>
              </a:cxn>
              <a:cxn ang="0">
                <a:pos x="105" y="870"/>
              </a:cxn>
              <a:cxn ang="0">
                <a:pos x="264" y="630"/>
              </a:cxn>
              <a:cxn ang="0">
                <a:pos x="423" y="456"/>
              </a:cxn>
              <a:cxn ang="0">
                <a:pos x="597" y="288"/>
              </a:cxn>
              <a:cxn ang="0">
                <a:pos x="792" y="138"/>
              </a:cxn>
              <a:cxn ang="0">
                <a:pos x="927" y="48"/>
              </a:cxn>
              <a:cxn ang="0">
                <a:pos x="1026" y="0"/>
              </a:cxn>
            </a:cxnLst>
            <a:rect l="0" t="0" r="r" b="b"/>
            <a:pathLst>
              <a:path w="1026" h="1077">
                <a:moveTo>
                  <a:pt x="0" y="1077"/>
                </a:moveTo>
                <a:cubicBezTo>
                  <a:pt x="30" y="1010"/>
                  <a:pt x="61" y="944"/>
                  <a:pt x="105" y="870"/>
                </a:cubicBezTo>
                <a:cubicBezTo>
                  <a:pt x="149" y="796"/>
                  <a:pt x="211" y="699"/>
                  <a:pt x="264" y="630"/>
                </a:cubicBezTo>
                <a:cubicBezTo>
                  <a:pt x="317" y="561"/>
                  <a:pt x="368" y="513"/>
                  <a:pt x="423" y="456"/>
                </a:cubicBezTo>
                <a:cubicBezTo>
                  <a:pt x="478" y="399"/>
                  <a:pt x="536" y="341"/>
                  <a:pt x="597" y="288"/>
                </a:cubicBezTo>
                <a:cubicBezTo>
                  <a:pt x="658" y="235"/>
                  <a:pt x="737" y="178"/>
                  <a:pt x="792" y="138"/>
                </a:cubicBezTo>
                <a:cubicBezTo>
                  <a:pt x="847" y="98"/>
                  <a:pt x="888" y="71"/>
                  <a:pt x="927" y="48"/>
                </a:cubicBezTo>
                <a:cubicBezTo>
                  <a:pt x="966" y="25"/>
                  <a:pt x="1006" y="10"/>
                  <a:pt x="1026"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201170" name="Freeform 18"/>
          <p:cNvSpPr>
            <a:spLocks/>
          </p:cNvSpPr>
          <p:nvPr/>
        </p:nvSpPr>
        <p:spPr bwMode="auto">
          <a:xfrm>
            <a:off x="5600700" y="3176588"/>
            <a:ext cx="914400" cy="328612"/>
          </a:xfrm>
          <a:custGeom>
            <a:avLst/>
            <a:gdLst/>
            <a:ahLst/>
            <a:cxnLst>
              <a:cxn ang="0">
                <a:pos x="0" y="207"/>
              </a:cxn>
              <a:cxn ang="0">
                <a:pos x="129" y="147"/>
              </a:cxn>
              <a:cxn ang="0">
                <a:pos x="261" y="90"/>
              </a:cxn>
              <a:cxn ang="0">
                <a:pos x="390" y="45"/>
              </a:cxn>
              <a:cxn ang="0">
                <a:pos x="504" y="15"/>
              </a:cxn>
              <a:cxn ang="0">
                <a:pos x="576" y="0"/>
              </a:cxn>
            </a:cxnLst>
            <a:rect l="0" t="0" r="r" b="b"/>
            <a:pathLst>
              <a:path w="576" h="207">
                <a:moveTo>
                  <a:pt x="0" y="207"/>
                </a:moveTo>
                <a:cubicBezTo>
                  <a:pt x="42" y="187"/>
                  <a:pt x="85" y="167"/>
                  <a:pt x="129" y="147"/>
                </a:cubicBezTo>
                <a:cubicBezTo>
                  <a:pt x="173" y="127"/>
                  <a:pt x="218" y="107"/>
                  <a:pt x="261" y="90"/>
                </a:cubicBezTo>
                <a:cubicBezTo>
                  <a:pt x="304" y="73"/>
                  <a:pt x="350" y="57"/>
                  <a:pt x="390" y="45"/>
                </a:cubicBezTo>
                <a:cubicBezTo>
                  <a:pt x="430" y="33"/>
                  <a:pt x="473" y="22"/>
                  <a:pt x="504" y="15"/>
                </a:cubicBezTo>
                <a:cubicBezTo>
                  <a:pt x="535" y="8"/>
                  <a:pt x="555" y="4"/>
                  <a:pt x="576"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201171" name="Text Box 19"/>
          <p:cNvSpPr txBox="1">
            <a:spLocks noChangeArrowheads="1"/>
          </p:cNvSpPr>
          <p:nvPr/>
        </p:nvSpPr>
        <p:spPr bwMode="auto">
          <a:xfrm>
            <a:off x="4557984" y="2940050"/>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3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1.5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201172" name="Text Box 20"/>
          <p:cNvSpPr txBox="1">
            <a:spLocks noChangeArrowheads="1"/>
          </p:cNvSpPr>
          <p:nvPr/>
        </p:nvSpPr>
        <p:spPr bwMode="auto">
          <a:xfrm>
            <a:off x="5739084" y="2582863"/>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2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2.5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201173" name="Text Box 21"/>
          <p:cNvSpPr txBox="1">
            <a:spLocks noChangeArrowheads="1"/>
          </p:cNvSpPr>
          <p:nvPr/>
        </p:nvSpPr>
        <p:spPr bwMode="auto">
          <a:xfrm>
            <a:off x="6920184" y="2439988"/>
            <a:ext cx="1206229" cy="553998"/>
          </a:xfrm>
          <a:prstGeom prst="rect">
            <a:avLst/>
          </a:prstGeom>
          <a:noFill/>
          <a:ln w="9525" algn="ctr">
            <a:noFill/>
            <a:miter lim="800000"/>
            <a:headEnd/>
            <a:tailEnd/>
          </a:ln>
          <a:effectLst/>
        </p:spPr>
        <p:txBody>
          <a:bodyPr wrap="none">
            <a:spAutoFit/>
          </a:bodyPr>
          <a:lstStyle/>
          <a:p>
            <a:pPr algn="r">
              <a:defRPr/>
            </a:pPr>
            <a:r>
              <a:rPr lang="en-GB" sz="1600" dirty="0">
                <a:solidFill>
                  <a:schemeClr val="tx1"/>
                </a:solidFill>
                <a:effectLst>
                  <a:outerShdw blurRad="38100" dist="38100" dir="2700000" algn="tl">
                    <a:srgbClr val="FFFFFF"/>
                  </a:outerShdw>
                </a:effectLst>
                <a:latin typeface="Calibri" pitchFamily="34" charset="0"/>
              </a:rPr>
              <a:t>1 </a:t>
            </a:r>
            <a:r>
              <a:rPr lang="en-GB" sz="1600" dirty="0" smtClean="0">
                <a:solidFill>
                  <a:schemeClr val="tx1"/>
                </a:solidFill>
                <a:effectLst>
                  <a:outerShdw blurRad="38100" dist="38100" dir="2700000" algn="tl">
                    <a:srgbClr val="FFFFFF"/>
                  </a:outerShdw>
                </a:effectLst>
                <a:latin typeface="Calibri" pitchFamily="34" charset="0"/>
              </a:rPr>
              <a:t>Ga</a:t>
            </a:r>
            <a:endParaRPr lang="en-GB" sz="1600" dirty="0">
              <a:solidFill>
                <a:schemeClr val="tx1"/>
              </a:solidFill>
              <a:effectLst>
                <a:outerShdw blurRad="38100" dist="38100" dir="2700000" algn="tl">
                  <a:srgbClr val="FFFFFF"/>
                </a:outerShdw>
              </a:effectLst>
              <a:latin typeface="Calibri" pitchFamily="34" charset="0"/>
            </a:endParaRPr>
          </a:p>
          <a:p>
            <a:pPr algn="r">
              <a:defRPr/>
            </a:pPr>
            <a:r>
              <a:rPr lang="en-GB" sz="1400" i="1" dirty="0">
                <a:solidFill>
                  <a:schemeClr val="tx1"/>
                </a:solidFill>
                <a:effectLst>
                  <a:outerShdw blurRad="38100" dist="38100" dir="2700000" algn="tl">
                    <a:srgbClr val="FFFFFF"/>
                  </a:outerShdw>
                </a:effectLst>
                <a:latin typeface="Calibri" pitchFamily="34" charset="0"/>
              </a:rPr>
              <a:t>(after 3.5 </a:t>
            </a:r>
            <a:r>
              <a:rPr lang="en-GB" sz="1400" i="1" dirty="0" err="1" smtClean="0">
                <a:solidFill>
                  <a:schemeClr val="tx1"/>
                </a:solidFill>
                <a:effectLst>
                  <a:outerShdw blurRad="38100" dist="38100" dir="2700000" algn="tl">
                    <a:srgbClr val="FFFFFF"/>
                  </a:outerShdw>
                </a:effectLst>
                <a:latin typeface="Calibri" pitchFamily="34" charset="0"/>
              </a:rPr>
              <a:t>Gyr</a:t>
            </a:r>
            <a:r>
              <a:rPr lang="en-GB" sz="1400" i="1" dirty="0" smtClean="0">
                <a:solidFill>
                  <a:schemeClr val="tx1"/>
                </a:solidFill>
                <a:effectLst>
                  <a:outerShdw blurRad="38100" dist="38100" dir="2700000" algn="tl">
                    <a:srgbClr val="FFFFFF"/>
                  </a:outerShdw>
                </a:effectLst>
                <a:latin typeface="Calibri" pitchFamily="34" charset="0"/>
              </a:rPr>
              <a:t>)</a:t>
            </a:r>
            <a:endParaRPr lang="en-GB" sz="1400" i="1" dirty="0">
              <a:solidFill>
                <a:schemeClr val="tx1"/>
              </a:solidFill>
              <a:effectLst>
                <a:outerShdw blurRad="38100" dist="38100" dir="2700000" algn="tl">
                  <a:srgbClr val="FFFFFF"/>
                </a:outerShdw>
              </a:effectLst>
              <a:latin typeface="Calibri" pitchFamily="34" charset="0"/>
            </a:endParaRPr>
          </a:p>
        </p:txBody>
      </p:sp>
      <p:sp>
        <p:nvSpPr>
          <p:cNvPr id="1201174" name="Line 22"/>
          <p:cNvSpPr>
            <a:spLocks noChangeShapeType="1"/>
          </p:cNvSpPr>
          <p:nvPr/>
        </p:nvSpPr>
        <p:spPr bwMode="auto">
          <a:xfrm flipV="1">
            <a:off x="3940175" y="3492500"/>
            <a:ext cx="1676400" cy="175577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201175" name="Line 23"/>
          <p:cNvSpPr>
            <a:spLocks noChangeShapeType="1"/>
          </p:cNvSpPr>
          <p:nvPr/>
        </p:nvSpPr>
        <p:spPr bwMode="auto">
          <a:xfrm flipV="1">
            <a:off x="3940175" y="3130550"/>
            <a:ext cx="2633663" cy="211772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201176" name="Freeform 24"/>
          <p:cNvSpPr>
            <a:spLocks/>
          </p:cNvSpPr>
          <p:nvPr/>
        </p:nvSpPr>
        <p:spPr bwMode="auto">
          <a:xfrm>
            <a:off x="6519863" y="3057525"/>
            <a:ext cx="790575" cy="109538"/>
          </a:xfrm>
          <a:custGeom>
            <a:avLst/>
            <a:gdLst/>
            <a:ahLst/>
            <a:cxnLst>
              <a:cxn ang="0">
                <a:pos x="0" y="69"/>
              </a:cxn>
              <a:cxn ang="0">
                <a:pos x="162" y="30"/>
              </a:cxn>
              <a:cxn ang="0">
                <a:pos x="345" y="9"/>
              </a:cxn>
              <a:cxn ang="0">
                <a:pos x="498" y="0"/>
              </a:cxn>
            </a:cxnLst>
            <a:rect l="0" t="0" r="r" b="b"/>
            <a:pathLst>
              <a:path w="498" h="69">
                <a:moveTo>
                  <a:pt x="0" y="69"/>
                </a:moveTo>
                <a:cubicBezTo>
                  <a:pt x="52" y="54"/>
                  <a:pt x="105" y="40"/>
                  <a:pt x="162" y="30"/>
                </a:cubicBezTo>
                <a:cubicBezTo>
                  <a:pt x="219" y="20"/>
                  <a:pt x="289" y="14"/>
                  <a:pt x="345" y="9"/>
                </a:cubicBezTo>
                <a:cubicBezTo>
                  <a:pt x="401" y="4"/>
                  <a:pt x="449" y="2"/>
                  <a:pt x="498"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201177" name="Line 25"/>
          <p:cNvSpPr>
            <a:spLocks noChangeShapeType="1"/>
          </p:cNvSpPr>
          <p:nvPr/>
        </p:nvSpPr>
        <p:spPr bwMode="auto">
          <a:xfrm flipV="1">
            <a:off x="3940175" y="3041650"/>
            <a:ext cx="3414713" cy="2206625"/>
          </a:xfrm>
          <a:prstGeom prst="line">
            <a:avLst/>
          </a:prstGeom>
          <a:noFill/>
          <a:ln w="38100">
            <a:solidFill>
              <a:srgbClr val="0099FF"/>
            </a:solidFill>
            <a:round/>
            <a:headEnd/>
            <a:tailEnd/>
          </a:ln>
          <a:effectLst/>
        </p:spPr>
        <p:txBody>
          <a:bodyPr anchor="ctr"/>
          <a:lstStyle/>
          <a:p>
            <a:pPr>
              <a:defRPr/>
            </a:pPr>
            <a:endParaRPr lang="en-GB">
              <a:latin typeface="Calibri" pitchFamily="34" charset="0"/>
            </a:endParaRPr>
          </a:p>
        </p:txBody>
      </p:sp>
      <p:sp>
        <p:nvSpPr>
          <p:cNvPr id="1201178" name="Line 26"/>
          <p:cNvSpPr>
            <a:spLocks noChangeShapeType="1"/>
          </p:cNvSpPr>
          <p:nvPr/>
        </p:nvSpPr>
        <p:spPr bwMode="auto">
          <a:xfrm flipV="1">
            <a:off x="3965575" y="3043238"/>
            <a:ext cx="3973513" cy="2179637"/>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en-GB">
              <a:latin typeface="Calibri" pitchFamily="34" charset="0"/>
            </a:endParaRPr>
          </a:p>
        </p:txBody>
      </p:sp>
      <p:sp>
        <p:nvSpPr>
          <p:cNvPr id="1201179" name="Freeform 27"/>
          <p:cNvSpPr>
            <a:spLocks/>
          </p:cNvSpPr>
          <p:nvPr/>
        </p:nvSpPr>
        <p:spPr bwMode="auto">
          <a:xfrm>
            <a:off x="7327900" y="3032125"/>
            <a:ext cx="638175" cy="19050"/>
          </a:xfrm>
          <a:custGeom>
            <a:avLst/>
            <a:gdLst/>
            <a:ahLst/>
            <a:cxnLst>
              <a:cxn ang="0">
                <a:pos x="0" y="12"/>
              </a:cxn>
              <a:cxn ang="0">
                <a:pos x="160" y="2"/>
              </a:cxn>
              <a:cxn ang="0">
                <a:pos x="284" y="2"/>
              </a:cxn>
              <a:cxn ang="0">
                <a:pos x="402" y="0"/>
              </a:cxn>
            </a:cxnLst>
            <a:rect l="0" t="0" r="r" b="b"/>
            <a:pathLst>
              <a:path w="402" h="12">
                <a:moveTo>
                  <a:pt x="0" y="12"/>
                </a:moveTo>
                <a:cubicBezTo>
                  <a:pt x="56" y="8"/>
                  <a:pt x="113" y="4"/>
                  <a:pt x="160" y="2"/>
                </a:cubicBezTo>
                <a:cubicBezTo>
                  <a:pt x="207" y="0"/>
                  <a:pt x="244" y="2"/>
                  <a:pt x="284" y="2"/>
                </a:cubicBezTo>
                <a:cubicBezTo>
                  <a:pt x="324" y="2"/>
                  <a:pt x="363" y="1"/>
                  <a:pt x="402" y="0"/>
                </a:cubicBezTo>
              </a:path>
            </a:pathLst>
          </a:custGeom>
          <a:noFill/>
          <a:ln w="28575" cap="flat" cmpd="sng">
            <a:solidFill>
              <a:srgbClr val="FF0000"/>
            </a:solidFill>
            <a:prstDash val="solid"/>
            <a:round/>
            <a:headEnd/>
            <a:tailEnd/>
          </a:ln>
          <a:effectLst/>
        </p:spPr>
        <p:txBody>
          <a:bodyPr anchor="ctr"/>
          <a:lstStyle/>
          <a:p>
            <a:pPr>
              <a:defRPr/>
            </a:pPr>
            <a:endParaRPr lang="en-GB">
              <a:latin typeface="Calibri" pitchFamily="34" charset="0"/>
            </a:endParaRPr>
          </a:p>
        </p:txBody>
      </p:sp>
      <p:sp>
        <p:nvSpPr>
          <p:cNvPr id="1201180" name="AutoShape 28"/>
          <p:cNvSpPr>
            <a:spLocks noChangeArrowheads="1"/>
          </p:cNvSpPr>
          <p:nvPr/>
        </p:nvSpPr>
        <p:spPr bwMode="auto">
          <a:xfrm>
            <a:off x="7885113" y="2924175"/>
            <a:ext cx="182562" cy="173038"/>
          </a:xfrm>
          <a:prstGeom prst="star5">
            <a:avLst/>
          </a:prstGeom>
          <a:solidFill>
            <a:srgbClr val="FF00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01181" name="Text Box 29"/>
          <p:cNvSpPr txBox="1">
            <a:spLocks noChangeArrowheads="1"/>
          </p:cNvSpPr>
          <p:nvPr/>
        </p:nvSpPr>
        <p:spPr bwMode="auto">
          <a:xfrm>
            <a:off x="7996238" y="2982913"/>
            <a:ext cx="796925" cy="236668"/>
          </a:xfrm>
          <a:prstGeom prst="rect">
            <a:avLst/>
          </a:prstGeom>
          <a:noFill/>
          <a:ln w="9525" algn="ctr">
            <a:noFill/>
            <a:miter lim="800000"/>
            <a:headEnd/>
            <a:tailEnd/>
          </a:ln>
          <a:effectLst/>
        </p:spPr>
        <p:txBody>
          <a:bodyPr>
            <a:spAutoFit/>
          </a:bodyPr>
          <a:lstStyle/>
          <a:p>
            <a:pPr algn="l">
              <a:lnSpc>
                <a:spcPct val="50000"/>
              </a:lnSpc>
              <a:defRPr/>
            </a:pPr>
            <a:r>
              <a:rPr lang="en-GB" sz="1600">
                <a:solidFill>
                  <a:schemeClr val="tx1"/>
                </a:solidFill>
                <a:effectLst>
                  <a:outerShdw blurRad="38100" dist="38100" dir="2700000" algn="tl">
                    <a:srgbClr val="FFFFFF"/>
                  </a:outerShdw>
                </a:effectLst>
                <a:latin typeface="Symbol" pitchFamily="18" charset="2"/>
              </a:rPr>
              <a:t>m</a:t>
            </a:r>
            <a:r>
              <a:rPr lang="en-GB" sz="1600">
                <a:solidFill>
                  <a:schemeClr val="tx1"/>
                </a:solidFill>
                <a:effectLst>
                  <a:outerShdw blurRad="38100" dist="38100" dir="2700000" algn="tl">
                    <a:srgbClr val="FFFFFF"/>
                  </a:outerShdw>
                </a:effectLst>
                <a:latin typeface="Calibri" pitchFamily="34" charset="0"/>
              </a:rPr>
              <a:t> = 10</a:t>
            </a:r>
          </a:p>
        </p:txBody>
      </p:sp>
      <p:sp>
        <p:nvSpPr>
          <p:cNvPr id="1201182" name="Text Box 30"/>
          <p:cNvSpPr txBox="1">
            <a:spLocks noChangeArrowheads="1"/>
          </p:cNvSpPr>
          <p:nvPr/>
        </p:nvSpPr>
        <p:spPr bwMode="auto">
          <a:xfrm rot="-1726059">
            <a:off x="4398169" y="4646583"/>
            <a:ext cx="1208087" cy="400110"/>
          </a:xfrm>
          <a:prstGeom prst="rect">
            <a:avLst/>
          </a:prstGeom>
          <a:noFill/>
          <a:ln w="9525" algn="ctr">
            <a:noFill/>
            <a:miter lim="800000"/>
            <a:headEnd/>
            <a:tailEnd/>
          </a:ln>
          <a:effectLst/>
        </p:spPr>
        <p:txBody>
          <a:bodyPr wrap="none">
            <a:spAutoFit/>
          </a:bodyPr>
          <a:lstStyle/>
          <a:p>
            <a:pPr>
              <a:defRPr/>
            </a:pPr>
            <a:r>
              <a:rPr lang="en-GB" sz="2000" dirty="0" smtClean="0">
                <a:solidFill>
                  <a:schemeClr val="tx1"/>
                </a:solidFill>
                <a:effectLst>
                  <a:outerShdw blurRad="38100" dist="38100" dir="2700000" algn="tl">
                    <a:srgbClr val="FFFFFF"/>
                  </a:outerShdw>
                </a:effectLst>
                <a:latin typeface="Calibri" pitchFamily="34" charset="0"/>
              </a:rPr>
              <a:t>Geochron</a:t>
            </a:r>
            <a:endParaRPr lang="en-GB" sz="2000" dirty="0">
              <a:solidFill>
                <a:schemeClr val="tx1"/>
              </a:solidFill>
              <a:effectLst>
                <a:outerShdw blurRad="38100" dist="38100" dir="2700000" algn="tl">
                  <a:srgbClr val="FFFFFF"/>
                </a:outerShdw>
              </a:effectLst>
              <a:latin typeface="Calibri" pitchFamily="34" charset="0"/>
            </a:endParaRPr>
          </a:p>
        </p:txBody>
      </p:sp>
      <p:sp>
        <p:nvSpPr>
          <p:cNvPr id="1201183" name="Line 31"/>
          <p:cNvSpPr>
            <a:spLocks noChangeShapeType="1"/>
          </p:cNvSpPr>
          <p:nvPr/>
        </p:nvSpPr>
        <p:spPr bwMode="auto">
          <a:xfrm>
            <a:off x="5618163" y="3500438"/>
            <a:ext cx="0" cy="1733550"/>
          </a:xfrm>
          <a:prstGeom prst="line">
            <a:avLst/>
          </a:prstGeom>
          <a:noFill/>
          <a:ln w="38100">
            <a:solidFill>
              <a:srgbClr val="00FF00"/>
            </a:solidFill>
            <a:prstDash val="dash"/>
            <a:round/>
            <a:headEnd/>
            <a:tailEnd/>
          </a:ln>
          <a:effectLst/>
        </p:spPr>
        <p:txBody>
          <a:bodyPr anchor="ctr"/>
          <a:lstStyle/>
          <a:p>
            <a:pPr>
              <a:defRPr/>
            </a:pPr>
            <a:endParaRPr lang="en-GB">
              <a:latin typeface="Calibri" pitchFamily="34" charset="0"/>
            </a:endParaRPr>
          </a:p>
        </p:txBody>
      </p:sp>
      <p:grpSp>
        <p:nvGrpSpPr>
          <p:cNvPr id="5" name="Group 32"/>
          <p:cNvGrpSpPr>
            <a:grpSpLocks/>
          </p:cNvGrpSpPr>
          <p:nvPr/>
        </p:nvGrpSpPr>
        <p:grpSpPr bwMode="auto">
          <a:xfrm rot="-5400000">
            <a:off x="4546601" y="4367212"/>
            <a:ext cx="463550" cy="1679575"/>
            <a:chOff x="688" y="2785"/>
            <a:chExt cx="292" cy="740"/>
          </a:xfrm>
        </p:grpSpPr>
        <p:sp>
          <p:nvSpPr>
            <p:cNvPr id="1201185" name="Line 33"/>
            <p:cNvSpPr>
              <a:spLocks noChangeShapeType="1"/>
            </p:cNvSpPr>
            <p:nvPr/>
          </p:nvSpPr>
          <p:spPr bwMode="auto">
            <a:xfrm>
              <a:off x="688" y="2794"/>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186" name="Line 34"/>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187" name="Line 35"/>
            <p:cNvSpPr>
              <a:spLocks noChangeShapeType="1"/>
            </p:cNvSpPr>
            <p:nvPr/>
          </p:nvSpPr>
          <p:spPr bwMode="auto">
            <a:xfrm flipV="1">
              <a:off x="825"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201188" name="AutoShape 36"/>
          <p:cNvSpPr>
            <a:spLocks noChangeArrowheads="1"/>
          </p:cNvSpPr>
          <p:nvPr/>
        </p:nvSpPr>
        <p:spPr bwMode="auto">
          <a:xfrm>
            <a:off x="3802063" y="5051425"/>
            <a:ext cx="334962" cy="301625"/>
          </a:xfrm>
          <a:prstGeom prst="star5">
            <a:avLst/>
          </a:prstGeom>
          <a:solidFill>
            <a:srgbClr val="FFFF00"/>
          </a:solidFill>
          <a:ln w="1905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01189" name="Line 37"/>
          <p:cNvSpPr>
            <a:spLocks noChangeShapeType="1"/>
          </p:cNvSpPr>
          <p:nvPr/>
        </p:nvSpPr>
        <p:spPr bwMode="auto">
          <a:xfrm>
            <a:off x="6527800" y="3155950"/>
            <a:ext cx="0" cy="352425"/>
          </a:xfrm>
          <a:prstGeom prst="line">
            <a:avLst/>
          </a:prstGeom>
          <a:noFill/>
          <a:ln w="38100">
            <a:solidFill>
              <a:srgbClr val="FFFF00"/>
            </a:solidFill>
            <a:prstDash val="dash"/>
            <a:round/>
            <a:headEnd/>
            <a:tailEnd/>
          </a:ln>
          <a:effectLst/>
        </p:spPr>
        <p:txBody>
          <a:bodyPr anchor="ctr"/>
          <a:lstStyle/>
          <a:p>
            <a:pPr>
              <a:defRPr/>
            </a:pPr>
            <a:endParaRPr lang="en-GB">
              <a:latin typeface="Calibri" pitchFamily="34" charset="0"/>
            </a:endParaRPr>
          </a:p>
        </p:txBody>
      </p:sp>
      <p:grpSp>
        <p:nvGrpSpPr>
          <p:cNvPr id="6" name="Group 38"/>
          <p:cNvGrpSpPr>
            <a:grpSpLocks/>
          </p:cNvGrpSpPr>
          <p:nvPr/>
        </p:nvGrpSpPr>
        <p:grpSpPr bwMode="auto">
          <a:xfrm rot="-5400000">
            <a:off x="5915025" y="3025776"/>
            <a:ext cx="282575" cy="952500"/>
            <a:chOff x="688" y="2785"/>
            <a:chExt cx="292" cy="740"/>
          </a:xfrm>
        </p:grpSpPr>
        <p:sp>
          <p:nvSpPr>
            <p:cNvPr id="1201191" name="Line 39"/>
            <p:cNvSpPr>
              <a:spLocks noChangeShapeType="1"/>
            </p:cNvSpPr>
            <p:nvPr/>
          </p:nvSpPr>
          <p:spPr bwMode="auto">
            <a:xfrm>
              <a:off x="688" y="2794"/>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192" name="Line 40"/>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193" name="Line 41"/>
            <p:cNvSpPr>
              <a:spLocks noChangeShapeType="1"/>
            </p:cNvSpPr>
            <p:nvPr/>
          </p:nvSpPr>
          <p:spPr bwMode="auto">
            <a:xfrm flipV="1">
              <a:off x="826"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201194" name="AutoShape 42"/>
          <p:cNvSpPr>
            <a:spLocks noChangeArrowheads="1"/>
          </p:cNvSpPr>
          <p:nvPr/>
        </p:nvSpPr>
        <p:spPr bwMode="auto">
          <a:xfrm>
            <a:off x="5513388" y="3405188"/>
            <a:ext cx="182562" cy="173037"/>
          </a:xfrm>
          <a:prstGeom prst="star5">
            <a:avLst/>
          </a:prstGeom>
          <a:solidFill>
            <a:srgbClr val="00FF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01195" name="AutoShape 43"/>
          <p:cNvSpPr>
            <a:spLocks noChangeArrowheads="1"/>
          </p:cNvSpPr>
          <p:nvPr/>
        </p:nvSpPr>
        <p:spPr bwMode="auto">
          <a:xfrm>
            <a:off x="6427788" y="3081338"/>
            <a:ext cx="182562" cy="173037"/>
          </a:xfrm>
          <a:prstGeom prst="star5">
            <a:avLst/>
          </a:prstGeom>
          <a:solidFill>
            <a:srgbClr val="FFFF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01196" name="Line 44"/>
          <p:cNvSpPr>
            <a:spLocks noChangeShapeType="1"/>
          </p:cNvSpPr>
          <p:nvPr/>
        </p:nvSpPr>
        <p:spPr bwMode="auto">
          <a:xfrm flipH="1">
            <a:off x="7318375" y="3027363"/>
            <a:ext cx="6350" cy="152400"/>
          </a:xfrm>
          <a:prstGeom prst="line">
            <a:avLst/>
          </a:prstGeom>
          <a:noFill/>
          <a:ln w="38100">
            <a:solidFill>
              <a:srgbClr val="996600"/>
            </a:solidFill>
            <a:prstDash val="dash"/>
            <a:round/>
            <a:headEnd/>
            <a:tailEnd/>
          </a:ln>
          <a:effectLst/>
        </p:spPr>
        <p:txBody>
          <a:bodyPr anchor="ctr"/>
          <a:lstStyle/>
          <a:p>
            <a:pPr>
              <a:defRPr/>
            </a:pPr>
            <a:endParaRPr lang="en-GB">
              <a:latin typeface="Calibri" pitchFamily="34" charset="0"/>
            </a:endParaRPr>
          </a:p>
        </p:txBody>
      </p:sp>
      <p:grpSp>
        <p:nvGrpSpPr>
          <p:cNvPr id="7" name="Group 45"/>
          <p:cNvGrpSpPr>
            <a:grpSpLocks/>
          </p:cNvGrpSpPr>
          <p:nvPr/>
        </p:nvGrpSpPr>
        <p:grpSpPr bwMode="auto">
          <a:xfrm rot="-5400000">
            <a:off x="6813550" y="2776538"/>
            <a:ext cx="215900" cy="806450"/>
            <a:chOff x="688" y="2785"/>
            <a:chExt cx="292" cy="740"/>
          </a:xfrm>
        </p:grpSpPr>
        <p:sp>
          <p:nvSpPr>
            <p:cNvPr id="1201198" name="Line 46"/>
            <p:cNvSpPr>
              <a:spLocks noChangeShapeType="1"/>
            </p:cNvSpPr>
            <p:nvPr/>
          </p:nvSpPr>
          <p:spPr bwMode="auto">
            <a:xfrm>
              <a:off x="688" y="2794"/>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199" name="Line 47"/>
            <p:cNvSpPr>
              <a:spLocks noChangeShapeType="1"/>
            </p:cNvSpPr>
            <p:nvPr/>
          </p:nvSpPr>
          <p:spPr bwMode="auto">
            <a:xfrm>
              <a:off x="688" y="3525"/>
              <a:ext cx="292" cy="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sp>
          <p:nvSpPr>
            <p:cNvPr id="1201200" name="Line 48"/>
            <p:cNvSpPr>
              <a:spLocks noChangeShapeType="1"/>
            </p:cNvSpPr>
            <p:nvPr/>
          </p:nvSpPr>
          <p:spPr bwMode="auto">
            <a:xfrm flipV="1">
              <a:off x="825" y="2785"/>
              <a:ext cx="0" cy="740"/>
            </a:xfrm>
            <a:prstGeom prst="line">
              <a:avLst/>
            </a:prstGeom>
            <a:noFill/>
            <a:ln w="38100">
              <a:solidFill>
                <a:schemeClr val="tx1"/>
              </a:solidFill>
              <a:round/>
              <a:headEnd/>
              <a:tailEnd/>
            </a:ln>
            <a:effectLst/>
          </p:spPr>
          <p:txBody>
            <a:bodyPr anchor="ctr"/>
            <a:lstStyle/>
            <a:p>
              <a:pPr>
                <a:defRPr/>
              </a:pPr>
              <a:endParaRPr lang="en-GB">
                <a:latin typeface="Calibri" pitchFamily="34" charset="0"/>
              </a:endParaRPr>
            </a:p>
          </p:txBody>
        </p:sp>
      </p:grpSp>
      <p:sp>
        <p:nvSpPr>
          <p:cNvPr id="1201201" name="AutoShape 49"/>
          <p:cNvSpPr>
            <a:spLocks noChangeArrowheads="1"/>
          </p:cNvSpPr>
          <p:nvPr/>
        </p:nvSpPr>
        <p:spPr bwMode="auto">
          <a:xfrm>
            <a:off x="7232650" y="2962275"/>
            <a:ext cx="182563" cy="173038"/>
          </a:xfrm>
          <a:prstGeom prst="star5">
            <a:avLst/>
          </a:prstGeom>
          <a:solidFill>
            <a:srgbClr val="CC6600"/>
          </a:solidFill>
          <a:ln w="12700"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01202" name="Line 50"/>
          <p:cNvSpPr>
            <a:spLocks noChangeShapeType="1"/>
          </p:cNvSpPr>
          <p:nvPr/>
        </p:nvSpPr>
        <p:spPr bwMode="auto">
          <a:xfrm flipV="1">
            <a:off x="4749800" y="5240338"/>
            <a:ext cx="53975" cy="355600"/>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201203" name="Line 51"/>
          <p:cNvSpPr>
            <a:spLocks noChangeShapeType="1"/>
          </p:cNvSpPr>
          <p:nvPr/>
        </p:nvSpPr>
        <p:spPr bwMode="auto">
          <a:xfrm flipH="1" flipV="1">
            <a:off x="6186488" y="3544888"/>
            <a:ext cx="458787" cy="1025525"/>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201204" name="Text Box 52"/>
          <p:cNvSpPr txBox="1">
            <a:spLocks noChangeArrowheads="1"/>
          </p:cNvSpPr>
          <p:nvPr/>
        </p:nvSpPr>
        <p:spPr bwMode="auto">
          <a:xfrm>
            <a:off x="5816600" y="4494808"/>
            <a:ext cx="1587500" cy="923330"/>
          </a:xfrm>
          <a:prstGeom prst="rect">
            <a:avLst/>
          </a:prstGeom>
          <a:noFill/>
          <a:ln w="9525" algn="ctr">
            <a:noFill/>
            <a:miter lim="800000"/>
            <a:headEnd/>
            <a:tailEnd/>
          </a:ln>
          <a:effectLst/>
        </p:spPr>
        <p:txBody>
          <a:bodyPr wrap="square">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206</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1 </a:t>
            </a:r>
            <a:r>
              <a:rPr lang="en-GB" dirty="0" err="1" smtClean="0">
                <a:solidFill>
                  <a:schemeClr val="tx1"/>
                </a:solidFill>
                <a:effectLst>
                  <a:outerShdw blurRad="38100" dist="38100" dir="2700000" algn="tl">
                    <a:srgbClr val="FFFFFF"/>
                  </a:outerShdw>
                </a:effectLst>
                <a:latin typeface="Calibri" pitchFamily="34" charset="0"/>
              </a:rPr>
              <a:t>Gyr</a:t>
            </a:r>
            <a:endParaRPr lang="en-GB" dirty="0">
              <a:solidFill>
                <a:schemeClr val="tx1"/>
              </a:solidFill>
              <a:effectLst>
                <a:outerShdw blurRad="38100" dist="38100" dir="2700000" algn="tl">
                  <a:srgbClr val="FFFFFF"/>
                </a:outerShdw>
              </a:effectLst>
              <a:latin typeface="Calibri" pitchFamily="34" charset="0"/>
            </a:endParaRPr>
          </a:p>
        </p:txBody>
      </p:sp>
      <p:sp>
        <p:nvSpPr>
          <p:cNvPr id="1201205" name="Line 53"/>
          <p:cNvSpPr>
            <a:spLocks noChangeShapeType="1"/>
          </p:cNvSpPr>
          <p:nvPr/>
        </p:nvSpPr>
        <p:spPr bwMode="auto">
          <a:xfrm flipH="1" flipV="1">
            <a:off x="6945312" y="3208338"/>
            <a:ext cx="450849" cy="451154"/>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201206" name="Text Box 54"/>
          <p:cNvSpPr txBox="1">
            <a:spLocks noChangeArrowheads="1"/>
          </p:cNvSpPr>
          <p:nvPr/>
        </p:nvSpPr>
        <p:spPr bwMode="auto">
          <a:xfrm>
            <a:off x="6491288" y="3652838"/>
            <a:ext cx="2159000" cy="915987"/>
          </a:xfrm>
          <a:prstGeom prst="rect">
            <a:avLst/>
          </a:prstGeom>
          <a:noFill/>
          <a:ln w="9525" algn="ctr">
            <a:noFill/>
            <a:miter lim="800000"/>
            <a:headEnd/>
            <a:tailEnd/>
          </a:ln>
          <a:effectLst/>
        </p:spPr>
        <p:txBody>
          <a:bodyPr>
            <a:spAutoFit/>
          </a:bodyPr>
          <a:lstStyle/>
          <a:p>
            <a:pPr>
              <a:defRPr/>
            </a:pPr>
            <a:r>
              <a:rPr lang="en-GB" dirty="0">
                <a:solidFill>
                  <a:schemeClr val="tx1"/>
                </a:solidFill>
                <a:effectLst>
                  <a:outerShdw blurRad="38100" dist="38100" dir="2700000" algn="tl">
                    <a:srgbClr val="FFFFFF"/>
                  </a:outerShdw>
                </a:effectLst>
                <a:latin typeface="Calibri" pitchFamily="34" charset="0"/>
              </a:rPr>
              <a:t>Increase of </a:t>
            </a:r>
            <a:r>
              <a:rPr lang="en-GB" baseline="30000" dirty="0">
                <a:solidFill>
                  <a:schemeClr val="tx1"/>
                </a:solidFill>
                <a:effectLst>
                  <a:outerShdw blurRad="38100" dist="38100" dir="2700000" algn="tl">
                    <a:srgbClr val="FFFFFF"/>
                  </a:outerShdw>
                </a:effectLst>
                <a:latin typeface="Calibri" pitchFamily="34" charset="0"/>
              </a:rPr>
              <a:t>206</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after another 1 </a:t>
            </a:r>
            <a:r>
              <a:rPr lang="en-GB" dirty="0" err="1" smtClean="0">
                <a:solidFill>
                  <a:schemeClr val="tx1"/>
                </a:solidFill>
                <a:effectLst>
                  <a:outerShdw blurRad="38100" dist="38100" dir="2700000" algn="tl">
                    <a:srgbClr val="FFFFFF"/>
                  </a:outerShdw>
                </a:effectLst>
                <a:latin typeface="Calibri" pitchFamily="34" charset="0"/>
              </a:rPr>
              <a:t>Gyr</a:t>
            </a:r>
            <a:endParaRPr lang="en-GB" dirty="0">
              <a:solidFill>
                <a:schemeClr val="tx1"/>
              </a:solidFill>
              <a:effectLst>
                <a:outerShdw blurRad="38100" dist="38100" dir="2700000" algn="tl">
                  <a:srgbClr val="FFFFFF"/>
                </a:outerShdw>
              </a:effectLst>
              <a:latin typeface="Calibri" pitchFamily="34" charset="0"/>
            </a:endParaRPr>
          </a:p>
        </p:txBody>
      </p:sp>
      <p:sp>
        <p:nvSpPr>
          <p:cNvPr id="5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01166">
                                            <p:txEl>
                                              <p:pRg st="0" end="0"/>
                                            </p:txEl>
                                          </p:spTgt>
                                        </p:tgtEl>
                                        <p:attrNameLst>
                                          <p:attrName>style.visibility</p:attrName>
                                        </p:attrNameLst>
                                      </p:cBhvr>
                                      <p:to>
                                        <p:strVal val="visible"/>
                                      </p:to>
                                    </p:set>
                                    <p:animEffect transition="in" filter="fade">
                                      <p:cBhvr>
                                        <p:cTn id="7" dur="500"/>
                                        <p:tgtEl>
                                          <p:spTgt spid="120116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01168">
                                            <p:txEl>
                                              <p:pRg st="0" end="0"/>
                                            </p:txEl>
                                          </p:spTgt>
                                        </p:tgtEl>
                                        <p:attrNameLst>
                                          <p:attrName>style.visibility</p:attrName>
                                        </p:attrNameLst>
                                      </p:cBhvr>
                                      <p:to>
                                        <p:strVal val="visible"/>
                                      </p:to>
                                    </p:set>
                                    <p:animEffect transition="in" filter="fade">
                                      <p:cBhvr>
                                        <p:cTn id="10" dur="500"/>
                                        <p:tgtEl>
                                          <p:spTgt spid="12011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1201183"/>
                                        </p:tgtEl>
                                        <p:attrNameLst>
                                          <p:attrName>style.visibility</p:attrName>
                                        </p:attrNameLst>
                                      </p:cBhvr>
                                      <p:to>
                                        <p:strVal val="visible"/>
                                      </p:to>
                                    </p:set>
                                    <p:animEffect transition="in" filter="wipe(down)">
                                      <p:cBhvr>
                                        <p:cTn id="15" dur="1000"/>
                                        <p:tgtEl>
                                          <p:spTgt spid="1201183"/>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1201202"/>
                                        </p:tgtEl>
                                        <p:attrNameLst>
                                          <p:attrName>style.visibility</p:attrName>
                                        </p:attrNameLst>
                                      </p:cBhvr>
                                      <p:to>
                                        <p:strVal val="visible"/>
                                      </p:to>
                                    </p:set>
                                    <p:animEffect transition="in" filter="wipe(up)">
                                      <p:cBhvr>
                                        <p:cTn id="23" dur="500"/>
                                        <p:tgtEl>
                                          <p:spTgt spid="1201202"/>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201167"/>
                                        </p:tgtEl>
                                        <p:attrNameLst>
                                          <p:attrName>style.visibility</p:attrName>
                                        </p:attrNameLst>
                                      </p:cBhvr>
                                      <p:to>
                                        <p:strVal val="visible"/>
                                      </p:to>
                                    </p:set>
                                    <p:animEffect transition="in" filter="fade">
                                      <p:cBhvr>
                                        <p:cTn id="27" dur="500"/>
                                        <p:tgtEl>
                                          <p:spTgt spid="120116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201189"/>
                                        </p:tgtEl>
                                        <p:attrNameLst>
                                          <p:attrName>style.visibility</p:attrName>
                                        </p:attrNameLst>
                                      </p:cBhvr>
                                      <p:to>
                                        <p:strVal val="visible"/>
                                      </p:to>
                                    </p:set>
                                    <p:animEffect transition="in" filter="wipe(down)">
                                      <p:cBhvr>
                                        <p:cTn id="32" dur="1000"/>
                                        <p:tgtEl>
                                          <p:spTgt spid="1201189"/>
                                        </p:tgtEl>
                                      </p:cBhvr>
                                    </p:animEffect>
                                  </p:childTnLst>
                                </p:cTn>
                              </p:par>
                            </p:childTnLst>
                          </p:cTn>
                        </p:par>
                        <p:par>
                          <p:cTn id="33" fill="hold">
                            <p:stCondLst>
                              <p:cond delay="1000"/>
                            </p:stCondLst>
                            <p:childTnLst>
                              <p:par>
                                <p:cTn id="34" presetID="16" presetClass="entr" presetSubtype="21"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barn(inVertical)">
                                      <p:cBhvr>
                                        <p:cTn id="36" dur="1000"/>
                                        <p:tgtEl>
                                          <p:spTgt spid="6"/>
                                        </p:tgtEl>
                                      </p:cBhvr>
                                    </p:animEffect>
                                  </p:childTnLst>
                                </p:cTn>
                              </p:par>
                            </p:childTnLst>
                          </p:cTn>
                        </p:par>
                        <p:par>
                          <p:cTn id="37" fill="hold">
                            <p:stCondLst>
                              <p:cond delay="2000"/>
                            </p:stCondLst>
                            <p:childTnLst>
                              <p:par>
                                <p:cTn id="38" presetID="22" presetClass="entr" presetSubtype="1" fill="hold" nodeType="afterEffect">
                                  <p:stCondLst>
                                    <p:cond delay="0"/>
                                  </p:stCondLst>
                                  <p:childTnLst>
                                    <p:set>
                                      <p:cBhvr>
                                        <p:cTn id="39" dur="1" fill="hold">
                                          <p:stCondLst>
                                            <p:cond delay="0"/>
                                          </p:stCondLst>
                                        </p:cTn>
                                        <p:tgtEl>
                                          <p:spTgt spid="1201203"/>
                                        </p:tgtEl>
                                        <p:attrNameLst>
                                          <p:attrName>style.visibility</p:attrName>
                                        </p:attrNameLst>
                                      </p:cBhvr>
                                      <p:to>
                                        <p:strVal val="visible"/>
                                      </p:to>
                                    </p:set>
                                    <p:animEffect transition="in" filter="wipe(up)">
                                      <p:cBhvr>
                                        <p:cTn id="40" dur="500"/>
                                        <p:tgtEl>
                                          <p:spTgt spid="1201203"/>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1201204"/>
                                        </p:tgtEl>
                                        <p:attrNameLst>
                                          <p:attrName>style.visibility</p:attrName>
                                        </p:attrNameLst>
                                      </p:cBhvr>
                                      <p:to>
                                        <p:strVal val="visible"/>
                                      </p:to>
                                    </p:set>
                                    <p:animEffect transition="in" filter="fade">
                                      <p:cBhvr>
                                        <p:cTn id="44" dur="500"/>
                                        <p:tgtEl>
                                          <p:spTgt spid="120120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201196"/>
                                        </p:tgtEl>
                                        <p:attrNameLst>
                                          <p:attrName>style.visibility</p:attrName>
                                        </p:attrNameLst>
                                      </p:cBhvr>
                                      <p:to>
                                        <p:strVal val="visible"/>
                                      </p:to>
                                    </p:set>
                                    <p:animEffect transition="in" filter="wipe(left)">
                                      <p:cBhvr>
                                        <p:cTn id="49" dur="1000"/>
                                        <p:tgtEl>
                                          <p:spTgt spid="1201196"/>
                                        </p:tgtEl>
                                      </p:cBhvr>
                                    </p:animEffect>
                                  </p:childTnLst>
                                </p:cTn>
                              </p:par>
                            </p:childTnLst>
                          </p:cTn>
                        </p:par>
                        <p:par>
                          <p:cTn id="50" fill="hold">
                            <p:stCondLst>
                              <p:cond delay="1000"/>
                            </p:stCondLst>
                            <p:childTnLst>
                              <p:par>
                                <p:cTn id="51" presetID="16" presetClass="entr" presetSubtype="21"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barn(inVertical)">
                                      <p:cBhvr>
                                        <p:cTn id="53" dur="1000"/>
                                        <p:tgtEl>
                                          <p:spTgt spid="7"/>
                                        </p:tgtEl>
                                      </p:cBhvr>
                                    </p:animEffect>
                                  </p:childTnLst>
                                </p:cTn>
                              </p:par>
                            </p:childTnLst>
                          </p:cTn>
                        </p:par>
                        <p:par>
                          <p:cTn id="54" fill="hold">
                            <p:stCondLst>
                              <p:cond delay="2000"/>
                            </p:stCondLst>
                            <p:childTnLst>
                              <p:par>
                                <p:cTn id="55" presetID="22" presetClass="entr" presetSubtype="1" fill="hold" nodeType="afterEffect">
                                  <p:stCondLst>
                                    <p:cond delay="0"/>
                                  </p:stCondLst>
                                  <p:childTnLst>
                                    <p:set>
                                      <p:cBhvr>
                                        <p:cTn id="56" dur="1" fill="hold">
                                          <p:stCondLst>
                                            <p:cond delay="0"/>
                                          </p:stCondLst>
                                        </p:cTn>
                                        <p:tgtEl>
                                          <p:spTgt spid="1201205"/>
                                        </p:tgtEl>
                                        <p:attrNameLst>
                                          <p:attrName>style.visibility</p:attrName>
                                        </p:attrNameLst>
                                      </p:cBhvr>
                                      <p:to>
                                        <p:strVal val="visible"/>
                                      </p:to>
                                    </p:set>
                                    <p:animEffect transition="in" filter="wipe(up)">
                                      <p:cBhvr>
                                        <p:cTn id="57" dur="500"/>
                                        <p:tgtEl>
                                          <p:spTgt spid="1201205"/>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1201206"/>
                                        </p:tgtEl>
                                        <p:attrNameLst>
                                          <p:attrName>style.visibility</p:attrName>
                                        </p:attrNameLst>
                                      </p:cBhvr>
                                      <p:to>
                                        <p:strVal val="visible"/>
                                      </p:to>
                                    </p:set>
                                    <p:animEffect transition="in" filter="fade">
                                      <p:cBhvr>
                                        <p:cTn id="61" dur="500"/>
                                        <p:tgtEl>
                                          <p:spTgt spid="1201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166" grpId="0" build="p"/>
      <p:bldP spid="1201167" grpId="0"/>
      <p:bldP spid="1201168" grpId="0" build="p"/>
      <p:bldP spid="1201204" grpId="0"/>
      <p:bldP spid="120120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12"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3214" name="Text Box 14"/>
          <p:cNvSpPr txBox="1">
            <a:spLocks noChangeArrowheads="1"/>
          </p:cNvSpPr>
          <p:nvPr/>
        </p:nvSpPr>
        <p:spPr bwMode="auto">
          <a:xfrm>
            <a:off x="780585" y="1149350"/>
            <a:ext cx="7582830" cy="579438"/>
          </a:xfrm>
          <a:prstGeom prst="rect">
            <a:avLst/>
          </a:prstGeom>
          <a:noFill/>
          <a:ln w="9525" algn="ctr">
            <a:noFill/>
            <a:miter lim="800000"/>
            <a:headEnd/>
            <a:tailEnd/>
          </a:ln>
          <a:effectLst/>
        </p:spPr>
        <p:txBody>
          <a:bodyPr wrap="square">
            <a:spAutoFit/>
          </a:bodyPr>
          <a:lstStyle/>
          <a:p>
            <a:pPr>
              <a:defRPr/>
            </a:pPr>
            <a:r>
              <a:rPr lang="en-GB" sz="3200" dirty="0">
                <a:solidFill>
                  <a:schemeClr val="bg1"/>
                </a:solidFill>
                <a:effectLst>
                  <a:outerShdw blurRad="38100" dist="38100" dir="2700000" algn="tl">
                    <a:srgbClr val="000000"/>
                  </a:outerShdw>
                </a:effectLst>
                <a:latin typeface="Calibri" pitchFamily="34" charset="0"/>
              </a:rPr>
              <a:t>The age of the Earth and of the Solar System </a:t>
            </a:r>
          </a:p>
        </p:txBody>
      </p:sp>
      <p:sp>
        <p:nvSpPr>
          <p:cNvPr id="1203216" name="Text Box 16"/>
          <p:cNvSpPr txBox="1">
            <a:spLocks noChangeArrowheads="1"/>
          </p:cNvSpPr>
          <p:nvPr/>
        </p:nvSpPr>
        <p:spPr bwMode="auto">
          <a:xfrm>
            <a:off x="111512" y="1596835"/>
            <a:ext cx="9032488" cy="954107"/>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This has been estimated using the uranogenic Pb isotopic ratios.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 name="Text Box 16"/>
          <p:cNvSpPr txBox="1">
            <a:spLocks noChangeArrowheads="1"/>
          </p:cNvSpPr>
          <p:nvPr/>
        </p:nvSpPr>
        <p:spPr bwMode="auto">
          <a:xfrm>
            <a:off x="1204332" y="2042885"/>
            <a:ext cx="7939668" cy="492443"/>
          </a:xfrm>
          <a:prstGeom prst="rect">
            <a:avLst/>
          </a:prstGeom>
          <a:noFill/>
          <a:ln w="9525" algn="ctr">
            <a:noFill/>
            <a:miter lim="800000"/>
            <a:headEnd/>
            <a:tailEnd/>
          </a:ln>
          <a:effectLst/>
        </p:spPr>
        <p:txBody>
          <a:bodyPr wrap="square">
            <a:spAutoFit/>
          </a:bodyPr>
          <a:lstStyle/>
          <a:p>
            <a:pPr algn="l" eaLnBrk="0" hangingPunct="0">
              <a:defRPr/>
            </a:pPr>
            <a:r>
              <a:rPr lang="en-GB" sz="2600" dirty="0" smtClean="0">
                <a:solidFill>
                  <a:srgbClr val="FFFF00"/>
                </a:solidFill>
                <a:effectLst>
                  <a:outerShdw blurRad="38100" dist="38100" dir="2700000" algn="tl">
                    <a:srgbClr val="000000"/>
                  </a:outerShdw>
                </a:effectLst>
                <a:latin typeface="Calibri" pitchFamily="34" charset="0"/>
              </a:rPr>
              <a:t>Canyon Diablo meteorite </a:t>
            </a:r>
            <a:r>
              <a:rPr lang="en-GB" sz="2600" dirty="0" err="1" smtClean="0">
                <a:solidFill>
                  <a:srgbClr val="FFFF00"/>
                </a:solidFill>
                <a:effectLst>
                  <a:outerShdw blurRad="38100" dist="38100" dir="2700000" algn="tl">
                    <a:srgbClr val="000000"/>
                  </a:outerShdw>
                </a:effectLst>
                <a:latin typeface="Calibri" pitchFamily="34" charset="0"/>
              </a:rPr>
              <a:t>troilite</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err="1" smtClean="0">
                <a:solidFill>
                  <a:srgbClr val="FFFF00"/>
                </a:solidFill>
                <a:effectLst>
                  <a:outerShdw blurRad="38100" dist="38100" dir="2700000" algn="tl">
                    <a:srgbClr val="000000"/>
                  </a:outerShdw>
                </a:effectLst>
                <a:latin typeface="Calibri" pitchFamily="34" charset="0"/>
              </a:rPr>
              <a:t>FeS</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smtClean="0">
                <a:solidFill>
                  <a:srgbClr val="FFFF00"/>
                </a:solidFill>
                <a:effectLst>
                  <a:outerShdw blurRad="38100" dist="38100" dir="2700000" algn="tl">
                    <a:srgbClr val="000000"/>
                  </a:outerShdw>
                </a:effectLst>
                <a:latin typeface="Calibri" pitchFamily="34" charset="0"/>
                <a:sym typeface="Wingdings" panose="05000000000000000000" pitchFamily="2" charset="2"/>
              </a:rPr>
              <a:t> U-free mineral</a:t>
            </a:r>
            <a:endParaRPr lang="en-GB" sz="2600" dirty="0">
              <a:solidFill>
                <a:srgbClr val="FFFF00"/>
              </a:solidFill>
              <a:effectLst>
                <a:outerShdw blurRad="38100" dist="38100" dir="2700000" algn="tl">
                  <a:srgbClr val="000000"/>
                </a:outerShdw>
              </a:effectLst>
              <a:latin typeface="Calibri" pitchFamily="34" charset="0"/>
            </a:endParaRPr>
          </a:p>
        </p:txBody>
      </p:sp>
      <p:sp>
        <p:nvSpPr>
          <p:cNvPr id="12" name="Text Box 16"/>
          <p:cNvSpPr txBox="1">
            <a:spLocks noChangeArrowheads="1"/>
          </p:cNvSpPr>
          <p:nvPr/>
        </p:nvSpPr>
        <p:spPr bwMode="auto">
          <a:xfrm>
            <a:off x="111512" y="2595723"/>
            <a:ext cx="2712843" cy="830997"/>
          </a:xfrm>
          <a:prstGeom prst="rect">
            <a:avLst/>
          </a:prstGeom>
          <a:noFill/>
          <a:ln w="9525" algn="ctr">
            <a:noFill/>
            <a:miter lim="800000"/>
            <a:headEnd/>
            <a:tailEnd/>
          </a:ln>
          <a:effectLst/>
        </p:spPr>
        <p:txBody>
          <a:bodyPr wrap="square">
            <a:spAutoFit/>
          </a:bodyPr>
          <a:lstStyle/>
          <a:p>
            <a:pPr algn="l" eaLnBrk="0" hangingPunct="0">
              <a:defRPr/>
            </a:pPr>
            <a:r>
              <a:rPr lang="en-GB" sz="2400" dirty="0" smtClean="0">
                <a:solidFill>
                  <a:schemeClr val="bg1"/>
                </a:solidFill>
                <a:effectLst>
                  <a:outerShdw blurRad="38100" dist="38100" dir="2700000" algn="tl">
                    <a:srgbClr val="000000"/>
                  </a:outerShdw>
                </a:effectLst>
                <a:latin typeface="Calibri" pitchFamily="34" charset="0"/>
              </a:rPr>
              <a:t>Meteoritic </a:t>
            </a:r>
            <a:r>
              <a:rPr lang="en-GB" sz="2400" dirty="0" err="1" smtClean="0">
                <a:solidFill>
                  <a:schemeClr val="bg1"/>
                </a:solidFill>
                <a:effectLst>
                  <a:outerShdw blurRad="38100" dist="38100" dir="2700000" algn="tl">
                    <a:srgbClr val="000000"/>
                  </a:outerShdw>
                </a:effectLst>
                <a:latin typeface="Calibri" pitchFamily="34" charset="0"/>
              </a:rPr>
              <a:t>Troilite</a:t>
            </a:r>
            <a:r>
              <a:rPr lang="en-GB" sz="2400" dirty="0" smtClean="0">
                <a:solidFill>
                  <a:schemeClr val="bg1"/>
                </a:solidFill>
                <a:effectLst>
                  <a:outerShdw blurRad="38100" dist="38100" dir="2700000" algn="tl">
                    <a:srgbClr val="000000"/>
                  </a:outerShdw>
                </a:effectLst>
                <a:latin typeface="Calibri" pitchFamily="34" charset="0"/>
              </a:rPr>
              <a:t> = Terrestrial </a:t>
            </a:r>
            <a:r>
              <a:rPr lang="en-GB" sz="2400" dirty="0" err="1" smtClean="0">
                <a:solidFill>
                  <a:schemeClr val="bg1"/>
                </a:solidFill>
                <a:effectLst>
                  <a:outerShdw blurRad="38100" dist="38100" dir="2700000" algn="tl">
                    <a:srgbClr val="000000"/>
                  </a:outerShdw>
                </a:effectLst>
                <a:latin typeface="Calibri" pitchFamily="34" charset="0"/>
              </a:rPr>
              <a:t>Pirrotite</a:t>
            </a:r>
            <a:r>
              <a:rPr lang="en-GB" sz="2400" dirty="0" smtClean="0">
                <a:solidFill>
                  <a:schemeClr val="bg1"/>
                </a:solidFill>
                <a:effectLst>
                  <a:outerShdw blurRad="38100" dist="38100" dir="2700000" algn="tl">
                    <a:srgbClr val="000000"/>
                  </a:outerShdw>
                </a:effectLst>
                <a:latin typeface="Calibri" pitchFamily="34" charset="0"/>
              </a:rPr>
              <a:t>.</a:t>
            </a:r>
            <a:endParaRPr lang="en-GB" sz="2400" dirty="0">
              <a:solidFill>
                <a:schemeClr val="bg1"/>
              </a:solidFill>
              <a:effectLst>
                <a:outerShdw blurRad="38100" dist="38100" dir="2700000" algn="tl">
                  <a:srgbClr val="000000"/>
                </a:outerShdw>
              </a:effectLst>
              <a:latin typeface="Calibri" pitchFamily="34" charset="0"/>
            </a:endParaRPr>
          </a:p>
        </p:txBody>
      </p:sp>
      <p:grpSp>
        <p:nvGrpSpPr>
          <p:cNvPr id="4" name="Gruppo 3"/>
          <p:cNvGrpSpPr/>
          <p:nvPr/>
        </p:nvGrpSpPr>
        <p:grpSpPr>
          <a:xfrm>
            <a:off x="1585089" y="3534933"/>
            <a:ext cx="7558911" cy="3304055"/>
            <a:chOff x="1585089" y="3534933"/>
            <a:chExt cx="7558911" cy="3304055"/>
          </a:xfrm>
        </p:grpSpPr>
        <p:pic>
          <p:nvPicPr>
            <p:cNvPr id="3" name="Immagine 2"/>
            <p:cNvPicPr>
              <a:picLocks noChangeAspect="1"/>
            </p:cNvPicPr>
            <p:nvPr/>
          </p:nvPicPr>
          <p:blipFill rotWithShape="1">
            <a:blip r:embed="rId3" cstate="print"/>
            <a:srcRect b="91479"/>
            <a:stretch/>
          </p:blipFill>
          <p:spPr>
            <a:xfrm>
              <a:off x="1585089" y="3534933"/>
              <a:ext cx="7558911" cy="379142"/>
            </a:xfrm>
            <a:prstGeom prst="rect">
              <a:avLst/>
            </a:prstGeom>
          </p:spPr>
        </p:pic>
        <p:pic>
          <p:nvPicPr>
            <p:cNvPr id="14" name="Immagine 13"/>
            <p:cNvPicPr>
              <a:picLocks noChangeAspect="1"/>
            </p:cNvPicPr>
            <p:nvPr/>
          </p:nvPicPr>
          <p:blipFill rotWithShape="1">
            <a:blip r:embed="rId3" cstate="print"/>
            <a:srcRect t="34262"/>
            <a:stretch/>
          </p:blipFill>
          <p:spPr>
            <a:xfrm>
              <a:off x="1585089" y="3914072"/>
              <a:ext cx="7558911" cy="2924916"/>
            </a:xfrm>
            <a:prstGeom prst="rect">
              <a:avLst/>
            </a:prstGeom>
          </p:spPr>
        </p:pic>
      </p:grpSp>
      <p:sp>
        <p:nvSpPr>
          <p:cNvPr id="5" name="Rettangolo arrotondato 4"/>
          <p:cNvSpPr/>
          <p:nvPr/>
        </p:nvSpPr>
        <p:spPr bwMode="auto">
          <a:xfrm>
            <a:off x="7517605" y="5820938"/>
            <a:ext cx="1548335" cy="189338"/>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8" name="CasellaDiTesto 17"/>
          <p:cNvSpPr txBox="1"/>
          <p:nvPr/>
        </p:nvSpPr>
        <p:spPr>
          <a:xfrm>
            <a:off x="6464300" y="4096242"/>
            <a:ext cx="2717799" cy="861774"/>
          </a:xfrm>
          <a:prstGeom prst="rect">
            <a:avLst/>
          </a:prstGeom>
          <a:noFill/>
        </p:spPr>
        <p:txBody>
          <a:bodyPr wrap="square" rtlCol="0">
            <a:spAutoFit/>
          </a:bodyPr>
          <a:lstStyle/>
          <a:p>
            <a:pPr>
              <a:lnSpc>
                <a:spcPts val="2000"/>
              </a:lnSpc>
            </a:pPr>
            <a:r>
              <a:rPr lang="en-GB" sz="1900" b="1" dirty="0" smtClean="0">
                <a:solidFill>
                  <a:srgbClr val="FF0000"/>
                </a:solidFill>
                <a:effectLst/>
                <a:latin typeface="Calibri" panose="020F0502020204030204" pitchFamily="34" charset="0"/>
                <a:cs typeface="Calibri" panose="020F0502020204030204" pitchFamily="34" charset="0"/>
              </a:rPr>
              <a:t>After 65 years the accepted age of the Solar System is 4.56-4.57 Ga</a:t>
            </a:r>
            <a:endParaRPr lang="en-GB" sz="1900" b="1" dirty="0">
              <a:solidFill>
                <a:srgbClr val="FF0000"/>
              </a:solidFill>
              <a:effectLst/>
              <a:latin typeface="Calibri" panose="020F0502020204030204" pitchFamily="34" charset="0"/>
              <a:cs typeface="Calibri" panose="020F0502020204030204" pitchFamily="34" charset="0"/>
            </a:endParaRPr>
          </a:p>
        </p:txBody>
      </p:sp>
      <p:sp>
        <p:nvSpPr>
          <p:cNvPr id="6" name="Freccia a destra 5"/>
          <p:cNvSpPr/>
          <p:nvPr/>
        </p:nvSpPr>
        <p:spPr bwMode="auto">
          <a:xfrm rot="16200000">
            <a:off x="7672527" y="5283321"/>
            <a:ext cx="935017" cy="141028"/>
          </a:xfrm>
          <a:prstGeom prst="rightArrow">
            <a:avLst>
              <a:gd name="adj1" fmla="val 50000"/>
              <a:gd name="adj2" fmla="val 119515"/>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0"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03214">
                                            <p:txEl>
                                              <p:pRg st="0" end="0"/>
                                            </p:txEl>
                                          </p:spTgt>
                                        </p:tgtEl>
                                        <p:attrNameLst>
                                          <p:attrName>style.visibility</p:attrName>
                                        </p:attrNameLst>
                                      </p:cBhvr>
                                      <p:to>
                                        <p:strVal val="visible"/>
                                      </p:to>
                                    </p:set>
                                    <p:animEffect transition="in" filter="fade">
                                      <p:cBhvr>
                                        <p:cTn id="7" dur="500"/>
                                        <p:tgtEl>
                                          <p:spTgt spid="12032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03216">
                                            <p:txEl>
                                              <p:pRg st="0" end="0"/>
                                            </p:txEl>
                                          </p:spTgt>
                                        </p:tgtEl>
                                        <p:attrNameLst>
                                          <p:attrName>style.visibility</p:attrName>
                                        </p:attrNameLst>
                                      </p:cBhvr>
                                      <p:to>
                                        <p:strVal val="visible"/>
                                      </p:to>
                                    </p:set>
                                    <p:animEffect transition="in" filter="fade">
                                      <p:cBhvr>
                                        <p:cTn id="12" dur="500"/>
                                        <p:tgtEl>
                                          <p:spTgt spid="120321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fade">
                                      <p:cBhvr>
                                        <p:cTn id="17" dur="500"/>
                                        <p:tgtEl>
                                          <p:spTgt spid="1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
                                            <p:txEl>
                                              <p:pRg st="0" end="0"/>
                                            </p:txEl>
                                          </p:spTgt>
                                        </p:tgtEl>
                                        <p:attrNameLst>
                                          <p:attrName>style.visibility</p:attrName>
                                        </p:attrNameLst>
                                      </p:cBhvr>
                                      <p:to>
                                        <p:strVal val="visible"/>
                                      </p:to>
                                    </p:set>
                                    <p:animEffect transition="in" filter="fade">
                                      <p:cBhvr>
                                        <p:cTn id="22" dur="500"/>
                                        <p:tgtEl>
                                          <p:spTgt spid="12">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down)">
                                      <p:cBhvr>
                                        <p:cTn id="37" dur="500"/>
                                        <p:tgtEl>
                                          <p:spTgt spid="6"/>
                                        </p:tgtEl>
                                      </p:cBhvr>
                                    </p:animEffect>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214" grpId="0" build="p"/>
      <p:bldP spid="1203216" grpId="0" build="p"/>
      <p:bldP spid="11" grpId="0" build="p"/>
      <p:bldP spid="12" grpId="0" build="p"/>
      <p:bldP spid="5" grpId="0" animBg="1"/>
      <p:bldP spid="18" grpId="0"/>
      <p:bldP spid="6"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12"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3214" name="Text Box 14"/>
          <p:cNvSpPr txBox="1">
            <a:spLocks noChangeArrowheads="1"/>
          </p:cNvSpPr>
          <p:nvPr/>
        </p:nvSpPr>
        <p:spPr bwMode="auto">
          <a:xfrm>
            <a:off x="780585" y="1149350"/>
            <a:ext cx="7582830" cy="579438"/>
          </a:xfrm>
          <a:prstGeom prst="rect">
            <a:avLst/>
          </a:prstGeom>
          <a:noFill/>
          <a:ln w="9525" algn="ctr">
            <a:noFill/>
            <a:miter lim="800000"/>
            <a:headEnd/>
            <a:tailEnd/>
          </a:ln>
          <a:effectLst/>
        </p:spPr>
        <p:txBody>
          <a:bodyPr wrap="square">
            <a:spAutoFit/>
          </a:bodyPr>
          <a:lstStyle/>
          <a:p>
            <a:pPr>
              <a:defRPr/>
            </a:pPr>
            <a:r>
              <a:rPr lang="en-GB" sz="3200" dirty="0">
                <a:solidFill>
                  <a:schemeClr val="bg1"/>
                </a:solidFill>
                <a:effectLst>
                  <a:outerShdw blurRad="38100" dist="38100" dir="2700000" algn="tl">
                    <a:srgbClr val="000000"/>
                  </a:outerShdw>
                </a:effectLst>
                <a:latin typeface="Calibri" pitchFamily="34" charset="0"/>
              </a:rPr>
              <a:t>The age of the Earth and of the Solar System </a:t>
            </a:r>
          </a:p>
        </p:txBody>
      </p:sp>
      <p:sp>
        <p:nvSpPr>
          <p:cNvPr id="1203216" name="Text Box 16"/>
          <p:cNvSpPr txBox="1">
            <a:spLocks noChangeArrowheads="1"/>
          </p:cNvSpPr>
          <p:nvPr/>
        </p:nvSpPr>
        <p:spPr bwMode="auto">
          <a:xfrm>
            <a:off x="111512" y="1596835"/>
            <a:ext cx="9032488" cy="954107"/>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This has been estimated using the uranogenic Pb isotopic ratios.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 name="Text Box 16"/>
          <p:cNvSpPr txBox="1">
            <a:spLocks noChangeArrowheads="1"/>
          </p:cNvSpPr>
          <p:nvPr/>
        </p:nvSpPr>
        <p:spPr bwMode="auto">
          <a:xfrm>
            <a:off x="1204332" y="2042885"/>
            <a:ext cx="7939668" cy="492443"/>
          </a:xfrm>
          <a:prstGeom prst="rect">
            <a:avLst/>
          </a:prstGeom>
          <a:noFill/>
          <a:ln w="9525" algn="ctr">
            <a:noFill/>
            <a:miter lim="800000"/>
            <a:headEnd/>
            <a:tailEnd/>
          </a:ln>
          <a:effectLst/>
        </p:spPr>
        <p:txBody>
          <a:bodyPr wrap="square">
            <a:spAutoFit/>
          </a:bodyPr>
          <a:lstStyle/>
          <a:p>
            <a:pPr algn="l" eaLnBrk="0" hangingPunct="0">
              <a:defRPr/>
            </a:pPr>
            <a:r>
              <a:rPr lang="en-GB" sz="2600" dirty="0" smtClean="0">
                <a:solidFill>
                  <a:srgbClr val="FFFF00"/>
                </a:solidFill>
                <a:effectLst>
                  <a:outerShdw blurRad="38100" dist="38100" dir="2700000" algn="tl">
                    <a:srgbClr val="000000"/>
                  </a:outerShdw>
                </a:effectLst>
                <a:latin typeface="Calibri" pitchFamily="34" charset="0"/>
              </a:rPr>
              <a:t>Canyon Diablo meteorite </a:t>
            </a:r>
            <a:r>
              <a:rPr lang="en-GB" sz="2600" dirty="0" err="1" smtClean="0">
                <a:solidFill>
                  <a:srgbClr val="FFFF00"/>
                </a:solidFill>
                <a:effectLst>
                  <a:outerShdw blurRad="38100" dist="38100" dir="2700000" algn="tl">
                    <a:srgbClr val="000000"/>
                  </a:outerShdw>
                </a:effectLst>
                <a:latin typeface="Calibri" pitchFamily="34" charset="0"/>
              </a:rPr>
              <a:t>troilite</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err="1" smtClean="0">
                <a:solidFill>
                  <a:srgbClr val="FFFF00"/>
                </a:solidFill>
                <a:effectLst>
                  <a:outerShdw blurRad="38100" dist="38100" dir="2700000" algn="tl">
                    <a:srgbClr val="000000"/>
                  </a:outerShdw>
                </a:effectLst>
                <a:latin typeface="Calibri" pitchFamily="34" charset="0"/>
              </a:rPr>
              <a:t>FeS</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smtClean="0">
                <a:solidFill>
                  <a:srgbClr val="FFFF00"/>
                </a:solidFill>
                <a:effectLst>
                  <a:outerShdw blurRad="38100" dist="38100" dir="2700000" algn="tl">
                    <a:srgbClr val="000000"/>
                  </a:outerShdw>
                </a:effectLst>
                <a:latin typeface="Calibri" pitchFamily="34" charset="0"/>
                <a:sym typeface="Wingdings" panose="05000000000000000000" pitchFamily="2" charset="2"/>
              </a:rPr>
              <a:t> U-free mineral</a:t>
            </a:r>
            <a:endParaRPr lang="en-GB" sz="2600" dirty="0">
              <a:solidFill>
                <a:srgbClr val="FFFF00"/>
              </a:solidFill>
              <a:effectLst>
                <a:outerShdw blurRad="38100" dist="38100" dir="2700000" algn="tl">
                  <a:srgbClr val="000000"/>
                </a:outerShdw>
              </a:effectLst>
              <a:latin typeface="Calibri" pitchFamily="34" charset="0"/>
            </a:endParaRPr>
          </a:p>
        </p:txBody>
      </p:sp>
      <p:sp>
        <p:nvSpPr>
          <p:cNvPr id="12" name="Text Box 16"/>
          <p:cNvSpPr txBox="1">
            <a:spLocks noChangeArrowheads="1"/>
          </p:cNvSpPr>
          <p:nvPr/>
        </p:nvSpPr>
        <p:spPr bwMode="auto">
          <a:xfrm>
            <a:off x="111512" y="2595723"/>
            <a:ext cx="2712843" cy="830997"/>
          </a:xfrm>
          <a:prstGeom prst="rect">
            <a:avLst/>
          </a:prstGeom>
          <a:noFill/>
          <a:ln w="9525" algn="ctr">
            <a:noFill/>
            <a:miter lim="800000"/>
            <a:headEnd/>
            <a:tailEnd/>
          </a:ln>
          <a:effectLst/>
        </p:spPr>
        <p:txBody>
          <a:bodyPr wrap="square">
            <a:spAutoFit/>
          </a:bodyPr>
          <a:lstStyle/>
          <a:p>
            <a:pPr algn="l" eaLnBrk="0" hangingPunct="0">
              <a:defRPr/>
            </a:pPr>
            <a:r>
              <a:rPr lang="en-GB" sz="2400" dirty="0" smtClean="0">
                <a:solidFill>
                  <a:schemeClr val="bg1"/>
                </a:solidFill>
                <a:effectLst>
                  <a:outerShdw blurRad="38100" dist="38100" dir="2700000" algn="tl">
                    <a:srgbClr val="000000"/>
                  </a:outerShdw>
                </a:effectLst>
                <a:latin typeface="Calibri" pitchFamily="34" charset="0"/>
              </a:rPr>
              <a:t>Meteoritic </a:t>
            </a:r>
            <a:r>
              <a:rPr lang="en-GB" sz="2400" dirty="0" err="1" smtClean="0">
                <a:solidFill>
                  <a:schemeClr val="bg1"/>
                </a:solidFill>
                <a:effectLst>
                  <a:outerShdw blurRad="38100" dist="38100" dir="2700000" algn="tl">
                    <a:srgbClr val="000000"/>
                  </a:outerShdw>
                </a:effectLst>
                <a:latin typeface="Calibri" pitchFamily="34" charset="0"/>
              </a:rPr>
              <a:t>Troilite</a:t>
            </a:r>
            <a:r>
              <a:rPr lang="en-GB" sz="2400" dirty="0" smtClean="0">
                <a:solidFill>
                  <a:schemeClr val="bg1"/>
                </a:solidFill>
                <a:effectLst>
                  <a:outerShdw blurRad="38100" dist="38100" dir="2700000" algn="tl">
                    <a:srgbClr val="000000"/>
                  </a:outerShdw>
                </a:effectLst>
                <a:latin typeface="Calibri" pitchFamily="34" charset="0"/>
              </a:rPr>
              <a:t> = Terrestrial </a:t>
            </a:r>
            <a:r>
              <a:rPr lang="en-GB" sz="2400" dirty="0" err="1" smtClean="0">
                <a:solidFill>
                  <a:schemeClr val="bg1"/>
                </a:solidFill>
                <a:effectLst>
                  <a:outerShdw blurRad="38100" dist="38100" dir="2700000" algn="tl">
                    <a:srgbClr val="000000"/>
                  </a:outerShdw>
                </a:effectLst>
                <a:latin typeface="Calibri" pitchFamily="34" charset="0"/>
              </a:rPr>
              <a:t>Pirrotite</a:t>
            </a:r>
            <a:r>
              <a:rPr lang="en-GB" sz="2400" dirty="0" smtClean="0">
                <a:solidFill>
                  <a:schemeClr val="bg1"/>
                </a:solidFill>
                <a:effectLst>
                  <a:outerShdw blurRad="38100" dist="38100" dir="2700000" algn="tl">
                    <a:srgbClr val="000000"/>
                  </a:outerShdw>
                </a:effectLst>
                <a:latin typeface="Calibri" pitchFamily="34" charset="0"/>
              </a:rPr>
              <a:t>.</a:t>
            </a:r>
            <a:endParaRPr lang="en-GB" sz="2400" dirty="0">
              <a:solidFill>
                <a:schemeClr val="bg1"/>
              </a:solidFill>
              <a:effectLst>
                <a:outerShdw blurRad="38100" dist="38100" dir="2700000" algn="tl">
                  <a:srgbClr val="000000"/>
                </a:outerShdw>
              </a:effectLst>
              <a:latin typeface="Calibri" pitchFamily="34" charset="0"/>
            </a:endParaRPr>
          </a:p>
        </p:txBody>
      </p:sp>
      <p:pic>
        <p:nvPicPr>
          <p:cNvPr id="2" name="Immagine 1"/>
          <p:cNvPicPr>
            <a:picLocks noChangeAspect="1"/>
          </p:cNvPicPr>
          <p:nvPr/>
        </p:nvPicPr>
        <p:blipFill>
          <a:blip r:embed="rId3" cstate="print"/>
          <a:stretch>
            <a:fillRect/>
          </a:stretch>
        </p:blipFill>
        <p:spPr>
          <a:xfrm>
            <a:off x="3263494" y="2660376"/>
            <a:ext cx="5811061" cy="3924848"/>
          </a:xfrm>
          <a:prstGeom prst="rect">
            <a:avLst/>
          </a:prstGeom>
        </p:spPr>
      </p:pic>
      <p:sp>
        <p:nvSpPr>
          <p:cNvPr id="15" name="Text Box 16"/>
          <p:cNvSpPr txBox="1">
            <a:spLocks noChangeArrowheads="1"/>
          </p:cNvSpPr>
          <p:nvPr/>
        </p:nvSpPr>
        <p:spPr bwMode="auto">
          <a:xfrm>
            <a:off x="596453" y="5840994"/>
            <a:ext cx="2447471" cy="523220"/>
          </a:xfrm>
          <a:prstGeom prst="rect">
            <a:avLst/>
          </a:prstGeom>
          <a:noFill/>
          <a:ln w="9525" algn="ctr">
            <a:noFill/>
            <a:miter lim="800000"/>
            <a:headEnd/>
            <a:tailEnd/>
          </a:ln>
          <a:effectLst/>
        </p:spPr>
        <p:txBody>
          <a:bodyPr wrap="square">
            <a:spAutoFit/>
          </a:bodyPr>
          <a:lstStyle/>
          <a:p>
            <a:pPr algn="l" eaLnBrk="0" hangingPunct="0">
              <a:defRPr/>
            </a:pPr>
            <a:r>
              <a:rPr lang="en-GB" sz="1400" dirty="0" err="1" smtClean="0">
                <a:solidFill>
                  <a:schemeClr val="bg1"/>
                </a:solidFill>
                <a:effectLst>
                  <a:outerShdw blurRad="38100" dist="38100" dir="2700000" algn="tl">
                    <a:srgbClr val="000000"/>
                  </a:outerShdw>
                </a:effectLst>
                <a:latin typeface="Calibri" pitchFamily="34" charset="0"/>
              </a:rPr>
              <a:t>Bouvier</a:t>
            </a:r>
            <a:r>
              <a:rPr lang="en-GB" sz="1400" dirty="0" smtClean="0">
                <a:solidFill>
                  <a:schemeClr val="bg1"/>
                </a:solidFill>
                <a:effectLst>
                  <a:outerShdw blurRad="38100" dist="38100" dir="2700000" algn="tl">
                    <a:srgbClr val="000000"/>
                  </a:outerShdw>
                </a:effectLst>
                <a:latin typeface="Calibri" pitchFamily="34" charset="0"/>
              </a:rPr>
              <a:t> and </a:t>
            </a:r>
            <a:r>
              <a:rPr lang="en-GB" sz="1400" dirty="0" err="1" smtClean="0">
                <a:solidFill>
                  <a:schemeClr val="bg1"/>
                </a:solidFill>
                <a:effectLst>
                  <a:outerShdw blurRad="38100" dist="38100" dir="2700000" algn="tl">
                    <a:srgbClr val="000000"/>
                  </a:outerShdw>
                </a:effectLst>
                <a:latin typeface="Calibri" pitchFamily="34" charset="0"/>
              </a:rPr>
              <a:t>Wadhwa</a:t>
            </a:r>
            <a:r>
              <a:rPr lang="en-GB" sz="1400" dirty="0" smtClean="0">
                <a:solidFill>
                  <a:schemeClr val="bg1"/>
                </a:solidFill>
                <a:effectLst>
                  <a:outerShdw blurRad="38100" dist="38100" dir="2700000" algn="tl">
                    <a:srgbClr val="000000"/>
                  </a:outerShdw>
                </a:effectLst>
                <a:latin typeface="Calibri" pitchFamily="34" charset="0"/>
              </a:rPr>
              <a:t>, 2010 (Nature </a:t>
            </a:r>
            <a:r>
              <a:rPr lang="en-GB" sz="1400" dirty="0" err="1" smtClean="0">
                <a:solidFill>
                  <a:schemeClr val="bg1"/>
                </a:solidFill>
                <a:effectLst>
                  <a:outerShdw blurRad="38100" dist="38100" dir="2700000" algn="tl">
                    <a:srgbClr val="000000"/>
                  </a:outerShdw>
                </a:effectLst>
                <a:latin typeface="Calibri" pitchFamily="34" charset="0"/>
              </a:rPr>
              <a:t>Geosci</a:t>
            </a:r>
            <a:r>
              <a:rPr lang="en-GB" sz="1400" dirty="0" smtClean="0">
                <a:solidFill>
                  <a:schemeClr val="bg1"/>
                </a:solidFill>
                <a:effectLst>
                  <a:outerShdw blurRad="38100" dist="38100" dir="2700000" algn="tl">
                    <a:srgbClr val="000000"/>
                  </a:outerShdw>
                </a:effectLst>
                <a:latin typeface="Calibri" pitchFamily="34" charset="0"/>
              </a:rPr>
              <a:t>., 3, 637-641)</a:t>
            </a:r>
            <a:endParaRPr lang="en-GB" sz="1400" dirty="0">
              <a:solidFill>
                <a:schemeClr val="bg1"/>
              </a:solidFill>
              <a:effectLst>
                <a:outerShdw blurRad="38100" dist="38100" dir="2700000" algn="tl">
                  <a:srgbClr val="000000"/>
                </a:outerShdw>
              </a:effectLst>
              <a:latin typeface="Calibri" pitchFamily="34" charset="0"/>
            </a:endParaRPr>
          </a:p>
        </p:txBody>
      </p:sp>
      <p:sp>
        <p:nvSpPr>
          <p:cNvPr id="16"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2244625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12"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3214" name="Text Box 14"/>
          <p:cNvSpPr txBox="1">
            <a:spLocks noChangeArrowheads="1"/>
          </p:cNvSpPr>
          <p:nvPr/>
        </p:nvSpPr>
        <p:spPr bwMode="auto">
          <a:xfrm>
            <a:off x="780585" y="1149350"/>
            <a:ext cx="7582830" cy="579438"/>
          </a:xfrm>
          <a:prstGeom prst="rect">
            <a:avLst/>
          </a:prstGeom>
          <a:noFill/>
          <a:ln w="9525" algn="ctr">
            <a:noFill/>
            <a:miter lim="800000"/>
            <a:headEnd/>
            <a:tailEnd/>
          </a:ln>
          <a:effectLst/>
        </p:spPr>
        <p:txBody>
          <a:bodyPr wrap="square">
            <a:spAutoFit/>
          </a:bodyPr>
          <a:lstStyle/>
          <a:p>
            <a:pPr>
              <a:defRPr/>
            </a:pPr>
            <a:r>
              <a:rPr lang="en-GB" sz="3200" dirty="0">
                <a:solidFill>
                  <a:schemeClr val="bg1"/>
                </a:solidFill>
                <a:effectLst>
                  <a:outerShdw blurRad="38100" dist="38100" dir="2700000" algn="tl">
                    <a:srgbClr val="000000"/>
                  </a:outerShdw>
                </a:effectLst>
                <a:latin typeface="Calibri" pitchFamily="34" charset="0"/>
              </a:rPr>
              <a:t>The age of the Earth and of the Solar System </a:t>
            </a:r>
          </a:p>
        </p:txBody>
      </p:sp>
      <p:sp>
        <p:nvSpPr>
          <p:cNvPr id="1203216" name="Text Box 16"/>
          <p:cNvSpPr txBox="1">
            <a:spLocks noChangeArrowheads="1"/>
          </p:cNvSpPr>
          <p:nvPr/>
        </p:nvSpPr>
        <p:spPr bwMode="auto">
          <a:xfrm>
            <a:off x="111512" y="1596835"/>
            <a:ext cx="9032488" cy="954107"/>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This has been estimated using the uranogenic Pb isotopic ratios.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 name="Text Box 16"/>
          <p:cNvSpPr txBox="1">
            <a:spLocks noChangeArrowheads="1"/>
          </p:cNvSpPr>
          <p:nvPr/>
        </p:nvSpPr>
        <p:spPr bwMode="auto">
          <a:xfrm>
            <a:off x="1204332" y="2042885"/>
            <a:ext cx="7939668" cy="492443"/>
          </a:xfrm>
          <a:prstGeom prst="rect">
            <a:avLst/>
          </a:prstGeom>
          <a:noFill/>
          <a:ln w="9525" algn="ctr">
            <a:noFill/>
            <a:miter lim="800000"/>
            <a:headEnd/>
            <a:tailEnd/>
          </a:ln>
          <a:effectLst/>
        </p:spPr>
        <p:txBody>
          <a:bodyPr wrap="square">
            <a:spAutoFit/>
          </a:bodyPr>
          <a:lstStyle/>
          <a:p>
            <a:pPr algn="l" eaLnBrk="0" hangingPunct="0">
              <a:defRPr/>
            </a:pPr>
            <a:r>
              <a:rPr lang="en-GB" sz="2600" dirty="0" smtClean="0">
                <a:solidFill>
                  <a:srgbClr val="FFFF00"/>
                </a:solidFill>
                <a:effectLst>
                  <a:outerShdw blurRad="38100" dist="38100" dir="2700000" algn="tl">
                    <a:srgbClr val="000000"/>
                  </a:outerShdw>
                </a:effectLst>
                <a:latin typeface="Calibri" pitchFamily="34" charset="0"/>
              </a:rPr>
              <a:t>Canyon Diablo meteorite </a:t>
            </a:r>
            <a:r>
              <a:rPr lang="en-GB" sz="2600" dirty="0" err="1" smtClean="0">
                <a:solidFill>
                  <a:srgbClr val="FFFF00"/>
                </a:solidFill>
                <a:effectLst>
                  <a:outerShdw blurRad="38100" dist="38100" dir="2700000" algn="tl">
                    <a:srgbClr val="000000"/>
                  </a:outerShdw>
                </a:effectLst>
                <a:latin typeface="Calibri" pitchFamily="34" charset="0"/>
              </a:rPr>
              <a:t>troilite</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err="1" smtClean="0">
                <a:solidFill>
                  <a:srgbClr val="FFFF00"/>
                </a:solidFill>
                <a:effectLst>
                  <a:outerShdw blurRad="38100" dist="38100" dir="2700000" algn="tl">
                    <a:srgbClr val="000000"/>
                  </a:outerShdw>
                </a:effectLst>
                <a:latin typeface="Calibri" pitchFamily="34" charset="0"/>
              </a:rPr>
              <a:t>FeS</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smtClean="0">
                <a:solidFill>
                  <a:srgbClr val="FFFF00"/>
                </a:solidFill>
                <a:effectLst>
                  <a:outerShdw blurRad="38100" dist="38100" dir="2700000" algn="tl">
                    <a:srgbClr val="000000"/>
                  </a:outerShdw>
                </a:effectLst>
                <a:latin typeface="Calibri" pitchFamily="34" charset="0"/>
                <a:sym typeface="Wingdings" panose="05000000000000000000" pitchFamily="2" charset="2"/>
              </a:rPr>
              <a:t> U-free mineral</a:t>
            </a:r>
            <a:endParaRPr lang="en-GB" sz="2600" dirty="0">
              <a:solidFill>
                <a:srgbClr val="FFFF00"/>
              </a:solidFill>
              <a:effectLst>
                <a:outerShdw blurRad="38100" dist="38100" dir="2700000" algn="tl">
                  <a:srgbClr val="000000"/>
                </a:outerShdw>
              </a:effectLst>
              <a:latin typeface="Calibri" pitchFamily="34" charset="0"/>
            </a:endParaRPr>
          </a:p>
        </p:txBody>
      </p:sp>
      <p:sp>
        <p:nvSpPr>
          <p:cNvPr id="12" name="Text Box 16"/>
          <p:cNvSpPr txBox="1">
            <a:spLocks noChangeArrowheads="1"/>
          </p:cNvSpPr>
          <p:nvPr/>
        </p:nvSpPr>
        <p:spPr bwMode="auto">
          <a:xfrm>
            <a:off x="111512" y="2595723"/>
            <a:ext cx="2712843" cy="830997"/>
          </a:xfrm>
          <a:prstGeom prst="rect">
            <a:avLst/>
          </a:prstGeom>
          <a:noFill/>
          <a:ln w="9525" algn="ctr">
            <a:noFill/>
            <a:miter lim="800000"/>
            <a:headEnd/>
            <a:tailEnd/>
          </a:ln>
          <a:effectLst/>
        </p:spPr>
        <p:txBody>
          <a:bodyPr wrap="square">
            <a:spAutoFit/>
          </a:bodyPr>
          <a:lstStyle/>
          <a:p>
            <a:pPr algn="l" eaLnBrk="0" hangingPunct="0">
              <a:defRPr/>
            </a:pPr>
            <a:r>
              <a:rPr lang="en-GB" sz="2400" dirty="0" smtClean="0">
                <a:solidFill>
                  <a:schemeClr val="bg1"/>
                </a:solidFill>
                <a:effectLst>
                  <a:outerShdw blurRad="38100" dist="38100" dir="2700000" algn="tl">
                    <a:srgbClr val="000000"/>
                  </a:outerShdw>
                </a:effectLst>
                <a:latin typeface="Calibri" pitchFamily="34" charset="0"/>
              </a:rPr>
              <a:t>Meteoritic </a:t>
            </a:r>
            <a:r>
              <a:rPr lang="en-GB" sz="2400" dirty="0" err="1" smtClean="0">
                <a:solidFill>
                  <a:schemeClr val="bg1"/>
                </a:solidFill>
                <a:effectLst>
                  <a:outerShdw blurRad="38100" dist="38100" dir="2700000" algn="tl">
                    <a:srgbClr val="000000"/>
                  </a:outerShdw>
                </a:effectLst>
                <a:latin typeface="Calibri" pitchFamily="34" charset="0"/>
              </a:rPr>
              <a:t>Troilite</a:t>
            </a:r>
            <a:r>
              <a:rPr lang="en-GB" sz="2400" dirty="0" smtClean="0">
                <a:solidFill>
                  <a:schemeClr val="bg1"/>
                </a:solidFill>
                <a:effectLst>
                  <a:outerShdw blurRad="38100" dist="38100" dir="2700000" algn="tl">
                    <a:srgbClr val="000000"/>
                  </a:outerShdw>
                </a:effectLst>
                <a:latin typeface="Calibri" pitchFamily="34" charset="0"/>
              </a:rPr>
              <a:t> = Terrestrial </a:t>
            </a:r>
            <a:r>
              <a:rPr lang="en-GB" sz="2400" dirty="0" err="1" smtClean="0">
                <a:solidFill>
                  <a:schemeClr val="bg1"/>
                </a:solidFill>
                <a:effectLst>
                  <a:outerShdw blurRad="38100" dist="38100" dir="2700000" algn="tl">
                    <a:srgbClr val="000000"/>
                  </a:outerShdw>
                </a:effectLst>
                <a:latin typeface="Calibri" pitchFamily="34" charset="0"/>
              </a:rPr>
              <a:t>Pirrotite</a:t>
            </a:r>
            <a:r>
              <a:rPr lang="en-GB" sz="2400" dirty="0" smtClean="0">
                <a:solidFill>
                  <a:schemeClr val="bg1"/>
                </a:solidFill>
                <a:effectLst>
                  <a:outerShdw blurRad="38100" dist="38100" dir="2700000" algn="tl">
                    <a:srgbClr val="000000"/>
                  </a:outerShdw>
                </a:effectLst>
                <a:latin typeface="Calibri" pitchFamily="34" charset="0"/>
              </a:rPr>
              <a:t>.</a:t>
            </a:r>
            <a:endParaRPr lang="en-GB" sz="2400" dirty="0">
              <a:solidFill>
                <a:schemeClr val="bg1"/>
              </a:solidFill>
              <a:effectLst>
                <a:outerShdw blurRad="38100" dist="38100" dir="2700000" algn="tl">
                  <a:srgbClr val="000000"/>
                </a:outerShdw>
              </a:effectLst>
              <a:latin typeface="Calibri" pitchFamily="34" charset="0"/>
            </a:endParaRPr>
          </a:p>
        </p:txBody>
      </p:sp>
      <p:pic>
        <p:nvPicPr>
          <p:cNvPr id="2" name="Immagine 1"/>
          <p:cNvPicPr>
            <a:picLocks noChangeAspect="1"/>
          </p:cNvPicPr>
          <p:nvPr/>
        </p:nvPicPr>
        <p:blipFill rotWithShape="1">
          <a:blip r:embed="rId3" cstate="print"/>
          <a:srcRect l="5129" t="4397" r="5910" b="3055"/>
          <a:stretch/>
        </p:blipFill>
        <p:spPr>
          <a:xfrm>
            <a:off x="2688771" y="3200402"/>
            <a:ext cx="6389915" cy="3385457"/>
          </a:xfrm>
          <a:prstGeom prst="rect">
            <a:avLst/>
          </a:prstGeom>
        </p:spPr>
      </p:pic>
      <p:sp>
        <p:nvSpPr>
          <p:cNvPr id="13" name="Rettangolo arrotondato 12"/>
          <p:cNvSpPr/>
          <p:nvPr/>
        </p:nvSpPr>
        <p:spPr bwMode="auto">
          <a:xfrm>
            <a:off x="2900555" y="6059063"/>
            <a:ext cx="5862445" cy="275062"/>
          </a:xfrm>
          <a:prstGeom prst="roundRect">
            <a:avLst/>
          </a:prstGeom>
          <a:noFill/>
          <a:ln w="190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Text Box 16"/>
          <p:cNvSpPr txBox="1">
            <a:spLocks noChangeArrowheads="1"/>
          </p:cNvSpPr>
          <p:nvPr/>
        </p:nvSpPr>
        <p:spPr bwMode="auto">
          <a:xfrm>
            <a:off x="320397" y="6285494"/>
            <a:ext cx="2447471" cy="523220"/>
          </a:xfrm>
          <a:prstGeom prst="rect">
            <a:avLst/>
          </a:prstGeom>
          <a:noFill/>
          <a:ln w="9525" algn="ctr">
            <a:noFill/>
            <a:miter lim="800000"/>
            <a:headEnd/>
            <a:tailEnd/>
          </a:ln>
          <a:effectLst/>
        </p:spPr>
        <p:txBody>
          <a:bodyPr wrap="square">
            <a:spAutoFit/>
          </a:bodyPr>
          <a:lstStyle/>
          <a:p>
            <a:pPr algn="l" eaLnBrk="0" hangingPunct="0">
              <a:defRPr/>
            </a:pPr>
            <a:r>
              <a:rPr lang="en-GB" sz="1400" dirty="0" smtClean="0">
                <a:solidFill>
                  <a:schemeClr val="bg1"/>
                </a:solidFill>
                <a:effectLst>
                  <a:outerShdw blurRad="38100" dist="38100" dir="2700000" algn="tl">
                    <a:srgbClr val="000000"/>
                  </a:outerShdw>
                </a:effectLst>
                <a:latin typeface="Calibri" pitchFamily="34" charset="0"/>
              </a:rPr>
              <a:t>Patterson, 1956 (</a:t>
            </a:r>
            <a:r>
              <a:rPr lang="en-GB" sz="1400" dirty="0" err="1" smtClean="0">
                <a:solidFill>
                  <a:schemeClr val="bg1"/>
                </a:solidFill>
                <a:effectLst>
                  <a:outerShdw blurRad="38100" dist="38100" dir="2700000" algn="tl">
                    <a:srgbClr val="000000"/>
                  </a:outerShdw>
                </a:effectLst>
                <a:latin typeface="Calibri" pitchFamily="34" charset="0"/>
              </a:rPr>
              <a:t>Geochim</a:t>
            </a:r>
            <a:r>
              <a:rPr lang="en-GB" sz="1400" dirty="0" smtClean="0">
                <a:solidFill>
                  <a:schemeClr val="bg1"/>
                </a:solidFill>
                <a:effectLst>
                  <a:outerShdw blurRad="38100" dist="38100" dir="2700000" algn="tl">
                    <a:srgbClr val="000000"/>
                  </a:outerShdw>
                </a:effectLst>
                <a:latin typeface="Calibri" pitchFamily="34" charset="0"/>
              </a:rPr>
              <a:t>. </a:t>
            </a:r>
            <a:r>
              <a:rPr lang="en-GB" sz="1400" dirty="0" err="1" smtClean="0">
                <a:solidFill>
                  <a:schemeClr val="bg1"/>
                </a:solidFill>
                <a:effectLst>
                  <a:outerShdw blurRad="38100" dist="38100" dir="2700000" algn="tl">
                    <a:srgbClr val="000000"/>
                  </a:outerShdw>
                </a:effectLst>
                <a:latin typeface="Calibri" pitchFamily="34" charset="0"/>
              </a:rPr>
              <a:t>Cosmochim</a:t>
            </a:r>
            <a:r>
              <a:rPr lang="en-GB" sz="1400" dirty="0" smtClean="0">
                <a:solidFill>
                  <a:schemeClr val="bg1"/>
                </a:solidFill>
                <a:effectLst>
                  <a:outerShdw blurRad="38100" dist="38100" dir="2700000" algn="tl">
                    <a:srgbClr val="000000"/>
                  </a:outerShdw>
                </a:effectLst>
                <a:latin typeface="Calibri" pitchFamily="34" charset="0"/>
              </a:rPr>
              <a:t>. </a:t>
            </a:r>
            <a:r>
              <a:rPr lang="en-GB" sz="1400" dirty="0" err="1" smtClean="0">
                <a:solidFill>
                  <a:schemeClr val="bg1"/>
                </a:solidFill>
                <a:effectLst>
                  <a:outerShdw blurRad="38100" dist="38100" dir="2700000" algn="tl">
                    <a:srgbClr val="000000"/>
                  </a:outerShdw>
                </a:effectLst>
                <a:latin typeface="Calibri" pitchFamily="34" charset="0"/>
              </a:rPr>
              <a:t>Acta</a:t>
            </a:r>
            <a:r>
              <a:rPr lang="en-GB" sz="1400" dirty="0" smtClean="0">
                <a:solidFill>
                  <a:schemeClr val="bg1"/>
                </a:solidFill>
                <a:effectLst>
                  <a:outerShdw blurRad="38100" dist="38100" dir="2700000" algn="tl">
                    <a:srgbClr val="000000"/>
                  </a:outerShdw>
                </a:effectLst>
                <a:latin typeface="Calibri" pitchFamily="34" charset="0"/>
              </a:rPr>
              <a:t>, 10, 230-237.</a:t>
            </a:r>
            <a:endParaRPr lang="en-GB" sz="1400" dirty="0">
              <a:solidFill>
                <a:schemeClr val="bg1"/>
              </a:solidFill>
              <a:effectLst>
                <a:outerShdw blurRad="38100" dist="38100" dir="2700000" algn="tl">
                  <a:srgbClr val="000000"/>
                </a:outerShdw>
              </a:effectLst>
              <a:latin typeface="Calibri" pitchFamily="34" charset="0"/>
            </a:endParaRPr>
          </a:p>
        </p:txBody>
      </p:sp>
      <p:sp>
        <p:nvSpPr>
          <p:cNvPr id="17" name="Text Box 16"/>
          <p:cNvSpPr txBox="1">
            <a:spLocks noChangeArrowheads="1"/>
          </p:cNvSpPr>
          <p:nvPr/>
        </p:nvSpPr>
        <p:spPr bwMode="auto">
          <a:xfrm>
            <a:off x="0" y="3614705"/>
            <a:ext cx="2767868" cy="800219"/>
          </a:xfrm>
          <a:prstGeom prst="rect">
            <a:avLst/>
          </a:prstGeom>
          <a:noFill/>
          <a:ln w="9525" algn="ctr">
            <a:noFill/>
            <a:miter lim="800000"/>
            <a:headEnd/>
            <a:tailEnd/>
          </a:ln>
          <a:effectLst/>
        </p:spPr>
        <p:txBody>
          <a:bodyPr wrap="square">
            <a:spAutoFit/>
          </a:bodyPr>
          <a:lstStyle/>
          <a:p>
            <a:pPr eaLnBrk="0" hangingPunct="0">
              <a:defRPr/>
            </a:pPr>
            <a:r>
              <a:rPr lang="en-GB" sz="2200" dirty="0" smtClean="0">
                <a:solidFill>
                  <a:schemeClr val="bg1"/>
                </a:solidFill>
                <a:effectLst>
                  <a:outerShdw blurRad="38100" dist="38100" dir="2700000" algn="tl">
                    <a:srgbClr val="000000"/>
                  </a:outerShdw>
                </a:effectLst>
                <a:latin typeface="Calibri" pitchFamily="34" charset="0"/>
              </a:rPr>
              <a:t>Canyon Diablo </a:t>
            </a:r>
            <a:r>
              <a:rPr lang="en-GB" sz="2200" dirty="0" err="1" smtClean="0">
                <a:solidFill>
                  <a:schemeClr val="bg1"/>
                </a:solidFill>
                <a:effectLst>
                  <a:outerShdw blurRad="38100" dist="38100" dir="2700000" algn="tl">
                    <a:srgbClr val="000000"/>
                  </a:outerShdw>
                </a:effectLst>
                <a:latin typeface="Calibri" pitchFamily="34" charset="0"/>
              </a:rPr>
              <a:t>Troilite</a:t>
            </a:r>
            <a:r>
              <a:rPr lang="en-GB" sz="2200" dirty="0" smtClean="0">
                <a:solidFill>
                  <a:schemeClr val="bg1"/>
                </a:solidFill>
                <a:effectLst>
                  <a:outerShdw blurRad="38100" dist="38100" dir="2700000" algn="tl">
                    <a:srgbClr val="000000"/>
                  </a:outerShdw>
                </a:effectLst>
                <a:latin typeface="Calibri" pitchFamily="34" charset="0"/>
              </a:rPr>
              <a:t>:</a:t>
            </a:r>
          </a:p>
          <a:p>
            <a:pPr eaLnBrk="0" hangingPunct="0">
              <a:defRPr/>
            </a:pPr>
            <a:r>
              <a:rPr lang="en-GB" sz="2400" baseline="30000" dirty="0" smtClean="0">
                <a:solidFill>
                  <a:schemeClr val="bg1"/>
                </a:solidFill>
                <a:effectLst>
                  <a:outerShdw blurRad="38100" dist="38100" dir="2700000" algn="tl">
                    <a:srgbClr val="000000"/>
                  </a:outerShdw>
                </a:effectLst>
                <a:latin typeface="Calibri" pitchFamily="34" charset="0"/>
              </a:rPr>
              <a:t>238</a:t>
            </a:r>
            <a:r>
              <a:rPr lang="en-GB" sz="2400" dirty="0" smtClean="0">
                <a:solidFill>
                  <a:schemeClr val="bg1"/>
                </a:solidFill>
                <a:effectLst>
                  <a:outerShdw blurRad="38100" dist="38100" dir="2700000" algn="tl">
                    <a:srgbClr val="000000"/>
                  </a:outerShdw>
                </a:effectLst>
                <a:latin typeface="Calibri" pitchFamily="34" charset="0"/>
              </a:rPr>
              <a:t>U/</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0.025</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8" name="Text Box 16"/>
          <p:cNvSpPr txBox="1">
            <a:spLocks noChangeArrowheads="1"/>
          </p:cNvSpPr>
          <p:nvPr/>
        </p:nvSpPr>
        <p:spPr bwMode="auto">
          <a:xfrm>
            <a:off x="60712" y="4624298"/>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206</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00FF00"/>
                </a:solidFill>
                <a:effectLst>
                  <a:outerShdw blurRad="38100" dist="38100" dir="2700000" algn="tl">
                    <a:srgbClr val="000000"/>
                  </a:outerShdw>
                </a:effectLst>
                <a:latin typeface="Calibri" pitchFamily="34" charset="0"/>
              </a:rPr>
              <a:t>9.50</a:t>
            </a:r>
            <a:endParaRPr lang="en-GB" sz="2400" dirty="0">
              <a:solidFill>
                <a:srgbClr val="00FF00"/>
              </a:solidFill>
              <a:effectLst>
                <a:outerShdw blurRad="38100" dist="38100" dir="2700000" algn="tl">
                  <a:srgbClr val="000000"/>
                </a:outerShdw>
              </a:effectLst>
              <a:latin typeface="Calibri" pitchFamily="34" charset="0"/>
            </a:endParaRPr>
          </a:p>
        </p:txBody>
      </p:sp>
      <p:sp>
        <p:nvSpPr>
          <p:cNvPr id="19" name="Text Box 16"/>
          <p:cNvSpPr txBox="1">
            <a:spLocks noChangeArrowheads="1"/>
          </p:cNvSpPr>
          <p:nvPr/>
        </p:nvSpPr>
        <p:spPr bwMode="auto">
          <a:xfrm>
            <a:off x="60712" y="5440364"/>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207</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FFC000"/>
                </a:solidFill>
                <a:effectLst>
                  <a:outerShdw blurRad="38100" dist="38100" dir="2700000" algn="tl">
                    <a:srgbClr val="000000"/>
                  </a:outerShdw>
                </a:effectLst>
                <a:latin typeface="Calibri" pitchFamily="34" charset="0"/>
              </a:rPr>
              <a:t>10.36</a:t>
            </a:r>
            <a:endParaRPr lang="en-GB" sz="2400" dirty="0">
              <a:solidFill>
                <a:srgbClr val="FFC000"/>
              </a:solidFill>
              <a:effectLst>
                <a:outerShdw blurRad="38100" dist="38100" dir="2700000" algn="tl">
                  <a:srgbClr val="000000"/>
                </a:outerShdw>
              </a:effectLst>
              <a:latin typeface="Calibri" pitchFamily="34" charset="0"/>
            </a:endParaRPr>
          </a:p>
        </p:txBody>
      </p:sp>
      <p:sp>
        <p:nvSpPr>
          <p:cNvPr id="6" name="Rettangolo arrotondato 5"/>
          <p:cNvSpPr/>
          <p:nvPr/>
        </p:nvSpPr>
        <p:spPr bwMode="auto">
          <a:xfrm>
            <a:off x="5853113" y="5829300"/>
            <a:ext cx="514350" cy="482600"/>
          </a:xfrm>
          <a:prstGeom prst="roundRect">
            <a:avLst/>
          </a:prstGeom>
          <a:noFill/>
          <a:ln w="19050" cap="flat" cmpd="sng" algn="ctr">
            <a:solidFill>
              <a:srgbClr val="00FF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0" name="Rettangolo arrotondato 19"/>
          <p:cNvSpPr/>
          <p:nvPr/>
        </p:nvSpPr>
        <p:spPr bwMode="auto">
          <a:xfrm>
            <a:off x="7034212" y="5829300"/>
            <a:ext cx="547688" cy="482600"/>
          </a:xfrm>
          <a:prstGeom prst="roundRect">
            <a:avLst/>
          </a:prstGeom>
          <a:noFill/>
          <a:ln w="19050" cap="flat" cmpd="sng" algn="ctr">
            <a:solidFill>
              <a:srgbClr val="FFC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1"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332434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10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childTnLst>
                          </p:cTn>
                        </p:par>
                        <p:par>
                          <p:cTn id="26" fill="hold">
                            <p:stCondLst>
                              <p:cond delay="500"/>
                            </p:stCondLst>
                            <p:childTnLst>
                              <p:par>
                                <p:cTn id="27" presetID="22" presetClass="entr" presetSubtype="8"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500"/>
                            </p:stCondLst>
                            <p:childTnLst>
                              <p:par>
                                <p:cTn id="36" presetID="22" presetClass="entr" presetSubtype="8"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left)">
                                      <p:cBhvr>
                                        <p:cTn id="3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17" grpId="0"/>
      <p:bldP spid="18" grpId="0"/>
      <p:bldP spid="19" grpId="0"/>
      <p:bldP spid="6" grpId="0" animBg="1"/>
      <p:bldP spid="20"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o 5"/>
          <p:cNvGrpSpPr/>
          <p:nvPr/>
        </p:nvGrpSpPr>
        <p:grpSpPr>
          <a:xfrm>
            <a:off x="2824355" y="2498101"/>
            <a:ext cx="6265863" cy="4319588"/>
            <a:chOff x="2824355" y="2498101"/>
            <a:chExt cx="6265863" cy="4319588"/>
          </a:xfrm>
        </p:grpSpPr>
        <p:grpSp>
          <p:nvGrpSpPr>
            <p:cNvPr id="2" name="Group 61"/>
            <p:cNvGrpSpPr>
              <a:grpSpLocks/>
            </p:cNvGrpSpPr>
            <p:nvPr/>
          </p:nvGrpSpPr>
          <p:grpSpPr bwMode="auto">
            <a:xfrm>
              <a:off x="2824355" y="2498101"/>
              <a:ext cx="6265863" cy="4319588"/>
              <a:chOff x="1744" y="1110"/>
              <a:chExt cx="3947" cy="2721"/>
            </a:xfrm>
          </p:grpSpPr>
          <p:pic>
            <p:nvPicPr>
              <p:cNvPr id="125959" name="Picture 57" descr="lead_isochr"/>
              <p:cNvPicPr>
                <a:picLocks noChangeAspect="1" noChangeArrowheads="1"/>
              </p:cNvPicPr>
              <p:nvPr/>
            </p:nvPicPr>
            <p:blipFill>
              <a:blip r:embed="rId3" cstate="print"/>
              <a:srcRect r="1181"/>
              <a:stretch>
                <a:fillRect/>
              </a:stretch>
            </p:blipFill>
            <p:spPr bwMode="auto">
              <a:xfrm>
                <a:off x="1744" y="1110"/>
                <a:ext cx="3947" cy="2721"/>
              </a:xfrm>
              <a:prstGeom prst="rect">
                <a:avLst/>
              </a:prstGeom>
              <a:noFill/>
              <a:ln w="9525">
                <a:noFill/>
                <a:miter lim="800000"/>
                <a:headEnd/>
                <a:tailEnd/>
              </a:ln>
            </p:spPr>
          </p:pic>
          <p:sp>
            <p:nvSpPr>
              <p:cNvPr id="125961" name="Text Box 59"/>
              <p:cNvSpPr txBox="1">
                <a:spLocks noChangeArrowheads="1"/>
              </p:cNvSpPr>
              <p:nvPr/>
            </p:nvSpPr>
            <p:spPr bwMode="auto">
              <a:xfrm rot="19664522">
                <a:off x="3698" y="1800"/>
                <a:ext cx="1021" cy="252"/>
              </a:xfrm>
              <a:prstGeom prst="rect">
                <a:avLst/>
              </a:prstGeom>
              <a:noFill/>
              <a:ln w="9525">
                <a:noFill/>
                <a:miter lim="800000"/>
                <a:headEnd/>
                <a:tailEnd/>
              </a:ln>
            </p:spPr>
            <p:txBody>
              <a:bodyPr wrap="none">
                <a:spAutoFit/>
              </a:bodyPr>
              <a:lstStyle/>
              <a:p>
                <a:pPr eaLnBrk="0" hangingPunct="0"/>
                <a:r>
                  <a:rPr lang="en-GB" sz="2000" smtClean="0">
                    <a:solidFill>
                      <a:schemeClr val="tx1"/>
                    </a:solidFill>
                    <a:effectLst/>
                    <a:latin typeface="Calibri" pitchFamily="34" charset="0"/>
                  </a:rPr>
                  <a:t>Age = 4.55 Ga</a:t>
                </a:r>
                <a:endParaRPr lang="en-GB" sz="2000">
                  <a:solidFill>
                    <a:schemeClr val="tx1"/>
                  </a:solidFill>
                  <a:effectLst/>
                  <a:latin typeface="Calibri" pitchFamily="34" charset="0"/>
                </a:endParaRPr>
              </a:p>
            </p:txBody>
          </p:sp>
        </p:grpSp>
        <p:sp>
          <p:nvSpPr>
            <p:cNvPr id="5" name="Figura a mano libera 4"/>
            <p:cNvSpPr/>
            <p:nvPr/>
          </p:nvSpPr>
          <p:spPr bwMode="auto">
            <a:xfrm>
              <a:off x="3558540" y="2849880"/>
              <a:ext cx="5067300" cy="3154680"/>
            </a:xfrm>
            <a:custGeom>
              <a:avLst/>
              <a:gdLst>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90500 w 5067300"/>
                <a:gd name="connsiteY7" fmla="*/ 2750820 h 3154680"/>
                <a:gd name="connsiteX8" fmla="*/ 0 w 5067300"/>
                <a:gd name="connsiteY8" fmla="*/ 3086100 h 3154680"/>
                <a:gd name="connsiteX9" fmla="*/ 15240 w 5067300"/>
                <a:gd name="connsiteY9" fmla="*/ 3154680 h 3154680"/>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188720 w 5067300"/>
                <a:gd name="connsiteY7" fmla="*/ 1920240 h 3154680"/>
                <a:gd name="connsiteX8" fmla="*/ 190500 w 5067300"/>
                <a:gd name="connsiteY8" fmla="*/ 2750820 h 3154680"/>
                <a:gd name="connsiteX9" fmla="*/ 0 w 5067300"/>
                <a:gd name="connsiteY9" fmla="*/ 3086100 h 3154680"/>
                <a:gd name="connsiteX10" fmla="*/ 15240 w 5067300"/>
                <a:gd name="connsiteY10" fmla="*/ 3154680 h 315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7300" h="3154680">
                  <a:moveTo>
                    <a:pt x="15240" y="3154680"/>
                  </a:moveTo>
                  <a:lnTo>
                    <a:pt x="2293620" y="2941320"/>
                  </a:lnTo>
                  <a:lnTo>
                    <a:pt x="2339340" y="2865120"/>
                  </a:lnTo>
                  <a:lnTo>
                    <a:pt x="5067300" y="0"/>
                  </a:lnTo>
                  <a:lnTo>
                    <a:pt x="4914900" y="15240"/>
                  </a:lnTo>
                  <a:lnTo>
                    <a:pt x="4693920" y="137160"/>
                  </a:lnTo>
                  <a:lnTo>
                    <a:pt x="3322320" y="579120"/>
                  </a:lnTo>
                  <a:cubicBezTo>
                    <a:pt x="2631440" y="1054100"/>
                    <a:pt x="1879600" y="1445260"/>
                    <a:pt x="1188720" y="1920240"/>
                  </a:cubicBezTo>
                  <a:lnTo>
                    <a:pt x="190500" y="2750820"/>
                  </a:lnTo>
                  <a:lnTo>
                    <a:pt x="0" y="3086100"/>
                  </a:lnTo>
                  <a:lnTo>
                    <a:pt x="15240" y="3154680"/>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60" name="Ovale 59"/>
          <p:cNvSpPr/>
          <p:nvPr/>
        </p:nvSpPr>
        <p:spPr bwMode="auto">
          <a:xfrm>
            <a:off x="5067108" y="4810275"/>
            <a:ext cx="288000" cy="288000"/>
          </a:xfrm>
          <a:prstGeom prst="ellipse">
            <a:avLst/>
          </a:pr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softEdge rad="63500"/>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03212"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3214" name="Text Box 14"/>
          <p:cNvSpPr txBox="1">
            <a:spLocks noChangeArrowheads="1"/>
          </p:cNvSpPr>
          <p:nvPr/>
        </p:nvSpPr>
        <p:spPr bwMode="auto">
          <a:xfrm>
            <a:off x="780585" y="1149350"/>
            <a:ext cx="7582830" cy="579438"/>
          </a:xfrm>
          <a:prstGeom prst="rect">
            <a:avLst/>
          </a:prstGeom>
          <a:noFill/>
          <a:ln w="9525" algn="ctr">
            <a:noFill/>
            <a:miter lim="800000"/>
            <a:headEnd/>
            <a:tailEnd/>
          </a:ln>
          <a:effectLst/>
        </p:spPr>
        <p:txBody>
          <a:bodyPr wrap="square">
            <a:spAutoFit/>
          </a:bodyPr>
          <a:lstStyle/>
          <a:p>
            <a:pPr>
              <a:defRPr/>
            </a:pPr>
            <a:r>
              <a:rPr lang="en-GB" sz="3200" dirty="0">
                <a:solidFill>
                  <a:schemeClr val="bg1"/>
                </a:solidFill>
                <a:effectLst>
                  <a:outerShdw blurRad="38100" dist="38100" dir="2700000" algn="tl">
                    <a:srgbClr val="000000"/>
                  </a:outerShdw>
                </a:effectLst>
                <a:latin typeface="Calibri" pitchFamily="34" charset="0"/>
              </a:rPr>
              <a:t>The age of the Earth and of the Solar System </a:t>
            </a:r>
          </a:p>
        </p:txBody>
      </p:sp>
      <p:sp>
        <p:nvSpPr>
          <p:cNvPr id="1203216" name="Text Box 16"/>
          <p:cNvSpPr txBox="1">
            <a:spLocks noChangeArrowheads="1"/>
          </p:cNvSpPr>
          <p:nvPr/>
        </p:nvSpPr>
        <p:spPr bwMode="auto">
          <a:xfrm>
            <a:off x="111512" y="1596835"/>
            <a:ext cx="9032488" cy="954107"/>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This has been estimated using the uranogenic Pb isotopic ratios.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 name="Text Box 16"/>
          <p:cNvSpPr txBox="1">
            <a:spLocks noChangeArrowheads="1"/>
          </p:cNvSpPr>
          <p:nvPr/>
        </p:nvSpPr>
        <p:spPr bwMode="auto">
          <a:xfrm>
            <a:off x="1204332" y="2042885"/>
            <a:ext cx="7939668" cy="492443"/>
          </a:xfrm>
          <a:prstGeom prst="rect">
            <a:avLst/>
          </a:prstGeom>
          <a:noFill/>
          <a:ln w="9525" algn="ctr">
            <a:noFill/>
            <a:miter lim="800000"/>
            <a:headEnd/>
            <a:tailEnd/>
          </a:ln>
          <a:effectLst/>
        </p:spPr>
        <p:txBody>
          <a:bodyPr wrap="square">
            <a:spAutoFit/>
          </a:bodyPr>
          <a:lstStyle/>
          <a:p>
            <a:pPr algn="l" eaLnBrk="0" hangingPunct="0">
              <a:defRPr/>
            </a:pPr>
            <a:r>
              <a:rPr lang="en-GB" sz="2600" dirty="0" smtClean="0">
                <a:solidFill>
                  <a:srgbClr val="FFFF00"/>
                </a:solidFill>
                <a:effectLst>
                  <a:outerShdw blurRad="38100" dist="38100" dir="2700000" algn="tl">
                    <a:srgbClr val="000000"/>
                  </a:outerShdw>
                </a:effectLst>
                <a:latin typeface="Calibri" pitchFamily="34" charset="0"/>
              </a:rPr>
              <a:t>Canyon Diablo meteorite </a:t>
            </a:r>
            <a:r>
              <a:rPr lang="en-GB" sz="2600" dirty="0" err="1" smtClean="0">
                <a:solidFill>
                  <a:srgbClr val="FFFF00"/>
                </a:solidFill>
                <a:effectLst>
                  <a:outerShdw blurRad="38100" dist="38100" dir="2700000" algn="tl">
                    <a:srgbClr val="000000"/>
                  </a:outerShdw>
                </a:effectLst>
                <a:latin typeface="Calibri" pitchFamily="34" charset="0"/>
              </a:rPr>
              <a:t>troilite</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err="1" smtClean="0">
                <a:solidFill>
                  <a:srgbClr val="FFFF00"/>
                </a:solidFill>
                <a:effectLst>
                  <a:outerShdw blurRad="38100" dist="38100" dir="2700000" algn="tl">
                    <a:srgbClr val="000000"/>
                  </a:outerShdw>
                </a:effectLst>
                <a:latin typeface="Calibri" pitchFamily="34" charset="0"/>
              </a:rPr>
              <a:t>FeS</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smtClean="0">
                <a:solidFill>
                  <a:srgbClr val="FFFF00"/>
                </a:solidFill>
                <a:effectLst>
                  <a:outerShdw blurRad="38100" dist="38100" dir="2700000" algn="tl">
                    <a:srgbClr val="000000"/>
                  </a:outerShdw>
                </a:effectLst>
                <a:latin typeface="Calibri" pitchFamily="34" charset="0"/>
                <a:sym typeface="Wingdings" panose="05000000000000000000" pitchFamily="2" charset="2"/>
              </a:rPr>
              <a:t> U-free mineral</a:t>
            </a:r>
            <a:endParaRPr lang="en-GB" sz="2600" dirty="0">
              <a:solidFill>
                <a:srgbClr val="FFFF00"/>
              </a:solidFill>
              <a:effectLst>
                <a:outerShdw blurRad="38100" dist="38100" dir="2700000" algn="tl">
                  <a:srgbClr val="000000"/>
                </a:outerShdw>
              </a:effectLst>
              <a:latin typeface="Calibri" pitchFamily="34" charset="0"/>
            </a:endParaRPr>
          </a:p>
        </p:txBody>
      </p:sp>
      <p:sp>
        <p:nvSpPr>
          <p:cNvPr id="12" name="Text Box 16"/>
          <p:cNvSpPr txBox="1">
            <a:spLocks noChangeArrowheads="1"/>
          </p:cNvSpPr>
          <p:nvPr/>
        </p:nvSpPr>
        <p:spPr bwMode="auto">
          <a:xfrm>
            <a:off x="111512" y="2595723"/>
            <a:ext cx="2712843" cy="830997"/>
          </a:xfrm>
          <a:prstGeom prst="rect">
            <a:avLst/>
          </a:prstGeom>
          <a:noFill/>
          <a:ln w="9525" algn="ctr">
            <a:noFill/>
            <a:miter lim="800000"/>
            <a:headEnd/>
            <a:tailEnd/>
          </a:ln>
          <a:effectLst/>
        </p:spPr>
        <p:txBody>
          <a:bodyPr wrap="square">
            <a:spAutoFit/>
          </a:bodyPr>
          <a:lstStyle/>
          <a:p>
            <a:pPr algn="l" eaLnBrk="0" hangingPunct="0">
              <a:defRPr/>
            </a:pPr>
            <a:r>
              <a:rPr lang="en-GB" sz="2400" dirty="0" smtClean="0">
                <a:solidFill>
                  <a:schemeClr val="bg1"/>
                </a:solidFill>
                <a:effectLst>
                  <a:outerShdw blurRad="38100" dist="38100" dir="2700000" algn="tl">
                    <a:srgbClr val="000000"/>
                  </a:outerShdw>
                </a:effectLst>
                <a:latin typeface="Calibri" pitchFamily="34" charset="0"/>
              </a:rPr>
              <a:t>Meteoritic </a:t>
            </a:r>
            <a:r>
              <a:rPr lang="en-GB" sz="2400" dirty="0" err="1" smtClean="0">
                <a:solidFill>
                  <a:schemeClr val="bg1"/>
                </a:solidFill>
                <a:effectLst>
                  <a:outerShdw blurRad="38100" dist="38100" dir="2700000" algn="tl">
                    <a:srgbClr val="000000"/>
                  </a:outerShdw>
                </a:effectLst>
                <a:latin typeface="Calibri" pitchFamily="34" charset="0"/>
              </a:rPr>
              <a:t>Troilite</a:t>
            </a:r>
            <a:r>
              <a:rPr lang="en-GB" sz="2400" dirty="0" smtClean="0">
                <a:solidFill>
                  <a:schemeClr val="bg1"/>
                </a:solidFill>
                <a:effectLst>
                  <a:outerShdw blurRad="38100" dist="38100" dir="2700000" algn="tl">
                    <a:srgbClr val="000000"/>
                  </a:outerShdw>
                </a:effectLst>
                <a:latin typeface="Calibri" pitchFamily="34" charset="0"/>
              </a:rPr>
              <a:t> = Terrestrial </a:t>
            </a:r>
            <a:r>
              <a:rPr lang="en-GB" sz="2400" dirty="0" err="1" smtClean="0">
                <a:solidFill>
                  <a:schemeClr val="bg1"/>
                </a:solidFill>
                <a:effectLst>
                  <a:outerShdw blurRad="38100" dist="38100" dir="2700000" algn="tl">
                    <a:srgbClr val="000000"/>
                  </a:outerShdw>
                </a:effectLst>
                <a:latin typeface="Calibri" pitchFamily="34" charset="0"/>
              </a:rPr>
              <a:t>Pirrotite</a:t>
            </a:r>
            <a:r>
              <a:rPr lang="en-GB" sz="2400" dirty="0" smtClean="0">
                <a:solidFill>
                  <a:schemeClr val="bg1"/>
                </a:solidFill>
                <a:effectLst>
                  <a:outerShdw blurRad="38100" dist="38100" dir="2700000" algn="tl">
                    <a:srgbClr val="000000"/>
                  </a:outerShdw>
                </a:effectLst>
                <a:latin typeface="Calibri" pitchFamily="34" charset="0"/>
              </a:rPr>
              <a:t>.</a:t>
            </a:r>
            <a:endParaRPr lang="en-GB" sz="2400" dirty="0">
              <a:solidFill>
                <a:schemeClr val="bg1"/>
              </a:solidFill>
              <a:effectLst>
                <a:outerShdw blurRad="38100" dist="38100" dir="2700000" algn="tl">
                  <a:srgbClr val="000000"/>
                </a:outerShdw>
              </a:effectLst>
              <a:latin typeface="Calibri" pitchFamily="34" charset="0"/>
            </a:endParaRPr>
          </a:p>
        </p:txBody>
      </p:sp>
      <p:sp>
        <p:nvSpPr>
          <p:cNvPr id="32" name="CasellaDiTesto 31"/>
          <p:cNvSpPr txBox="1"/>
          <p:nvPr/>
        </p:nvSpPr>
        <p:spPr>
          <a:xfrm>
            <a:off x="3548743" y="5042159"/>
            <a:ext cx="1060061" cy="369332"/>
          </a:xfrm>
          <a:prstGeom prst="rect">
            <a:avLst/>
          </a:prstGeom>
          <a:noFill/>
        </p:spPr>
        <p:txBody>
          <a:bodyPr wrap="square" rtlCol="0">
            <a:spAutoFit/>
          </a:bodyPr>
          <a:lstStyle/>
          <a:p>
            <a:r>
              <a:rPr lang="it-IT" b="1" dirty="0" err="1" smtClean="0">
                <a:solidFill>
                  <a:srgbClr val="00B0F0"/>
                </a:solidFill>
                <a:effectLst/>
                <a:latin typeface="Calibri" panose="020F0502020204030204" pitchFamily="34" charset="0"/>
                <a:cs typeface="Calibri" panose="020F0502020204030204" pitchFamily="34" charset="0"/>
              </a:rPr>
              <a:t>Henbury</a:t>
            </a:r>
            <a:endParaRPr lang="it-IT" b="1" dirty="0">
              <a:solidFill>
                <a:srgbClr val="00B0F0"/>
              </a:solidFill>
              <a:effectLst/>
              <a:latin typeface="Calibri" panose="020F0502020204030204" pitchFamily="34" charset="0"/>
              <a:cs typeface="Calibri" panose="020F0502020204030204" pitchFamily="34" charset="0"/>
            </a:endParaRPr>
          </a:p>
        </p:txBody>
      </p:sp>
      <p:sp>
        <p:nvSpPr>
          <p:cNvPr id="33" name="CasellaDiTesto 32"/>
          <p:cNvSpPr txBox="1"/>
          <p:nvPr/>
        </p:nvSpPr>
        <p:spPr>
          <a:xfrm>
            <a:off x="4261073" y="5496578"/>
            <a:ext cx="1658746" cy="369332"/>
          </a:xfrm>
          <a:prstGeom prst="rect">
            <a:avLst/>
          </a:prstGeom>
          <a:noFill/>
        </p:spPr>
        <p:txBody>
          <a:bodyPr wrap="square" rtlCol="0">
            <a:spAutoFit/>
          </a:bodyPr>
          <a:lstStyle/>
          <a:p>
            <a:r>
              <a:rPr lang="it-IT" b="1" dirty="0" smtClean="0">
                <a:solidFill>
                  <a:srgbClr val="FF0000"/>
                </a:solidFill>
                <a:effectLst/>
                <a:latin typeface="Calibri" panose="020F0502020204030204" pitchFamily="34" charset="0"/>
                <a:cs typeface="Calibri" panose="020F0502020204030204" pitchFamily="34" charset="0"/>
              </a:rPr>
              <a:t>Canyon Diablo</a:t>
            </a:r>
            <a:endParaRPr lang="it-IT" b="1" dirty="0">
              <a:solidFill>
                <a:srgbClr val="FF0000"/>
              </a:solidFill>
              <a:effectLst/>
              <a:latin typeface="Calibri" panose="020F0502020204030204" pitchFamily="34" charset="0"/>
              <a:cs typeface="Calibri" panose="020F0502020204030204" pitchFamily="34" charset="0"/>
            </a:endParaRPr>
          </a:p>
        </p:txBody>
      </p:sp>
      <p:cxnSp>
        <p:nvCxnSpPr>
          <p:cNvPr id="34" name="Connettore 1 33"/>
          <p:cNvCxnSpPr/>
          <p:nvPr/>
        </p:nvCxnSpPr>
        <p:spPr bwMode="auto">
          <a:xfrm flipH="1">
            <a:off x="3552825" y="2841171"/>
            <a:ext cx="5025118" cy="3111954"/>
          </a:xfrm>
          <a:prstGeom prst="line">
            <a:avLst/>
          </a:prstGeom>
          <a:noFill/>
          <a:ln w="9525" cap="flat" cmpd="sng" algn="ctr">
            <a:solidFill>
              <a:schemeClr val="tx1"/>
            </a:solidFill>
            <a:prstDash val="solid"/>
            <a:round/>
            <a:headEnd type="none" w="med" len="med"/>
            <a:tailEnd type="none" w="med" len="med"/>
          </a:ln>
          <a:effectLst/>
        </p:spPr>
      </p:cxnSp>
      <p:sp>
        <p:nvSpPr>
          <p:cNvPr id="44" name="Figura a mano libera 43"/>
          <p:cNvSpPr/>
          <p:nvPr/>
        </p:nvSpPr>
        <p:spPr bwMode="auto">
          <a:xfrm>
            <a:off x="4346487" y="4939705"/>
            <a:ext cx="860489" cy="514308"/>
          </a:xfrm>
          <a:custGeom>
            <a:avLst/>
            <a:gdLst>
              <a:gd name="connsiteX0" fmla="*/ 0 w 966787"/>
              <a:gd name="connsiteY0" fmla="*/ 571416 h 571416"/>
              <a:gd name="connsiteX1" fmla="*/ 369094 w 966787"/>
              <a:gd name="connsiteY1" fmla="*/ 188034 h 571416"/>
              <a:gd name="connsiteX2" fmla="*/ 757237 w 966787"/>
              <a:gd name="connsiteY2" fmla="*/ 26109 h 571416"/>
              <a:gd name="connsiteX3" fmla="*/ 966787 w 966787"/>
              <a:gd name="connsiteY3" fmla="*/ 2297 h 571416"/>
              <a:gd name="connsiteX0" fmla="*/ 0 w 966787"/>
              <a:gd name="connsiteY0" fmla="*/ 571416 h 571416"/>
              <a:gd name="connsiteX1" fmla="*/ 757237 w 966787"/>
              <a:gd name="connsiteY1" fmla="*/ 26109 h 571416"/>
              <a:gd name="connsiteX2" fmla="*/ 966787 w 966787"/>
              <a:gd name="connsiteY2" fmla="*/ 2297 h 571416"/>
              <a:gd name="connsiteX0" fmla="*/ 0 w 966787"/>
              <a:gd name="connsiteY0" fmla="*/ 569119 h 569119"/>
              <a:gd name="connsiteX1" fmla="*/ 966787 w 966787"/>
              <a:gd name="connsiteY1" fmla="*/ 0 h 569119"/>
              <a:gd name="connsiteX0" fmla="*/ 0 w 966787"/>
              <a:gd name="connsiteY0" fmla="*/ 569292 h 569292"/>
              <a:gd name="connsiteX1" fmla="*/ 966787 w 966787"/>
              <a:gd name="connsiteY1" fmla="*/ 173 h 569292"/>
              <a:gd name="connsiteX0" fmla="*/ 0 w 966787"/>
              <a:gd name="connsiteY0" fmla="*/ 569295 h 569295"/>
              <a:gd name="connsiteX1" fmla="*/ 966787 w 966787"/>
              <a:gd name="connsiteY1" fmla="*/ 176 h 569295"/>
              <a:gd name="connsiteX0" fmla="*/ 0 w 977108"/>
              <a:gd name="connsiteY0" fmla="*/ 558948 h 558949"/>
              <a:gd name="connsiteX1" fmla="*/ 977108 w 977108"/>
              <a:gd name="connsiteY1" fmla="*/ 181 h 558949"/>
            </a:gdLst>
            <a:ahLst/>
            <a:cxnLst>
              <a:cxn ang="0">
                <a:pos x="connsiteX0" y="connsiteY0"/>
              </a:cxn>
              <a:cxn ang="0">
                <a:pos x="connsiteX1" y="connsiteY1"/>
              </a:cxn>
            </a:cxnLst>
            <a:rect l="l" t="t" r="r" b="b"/>
            <a:pathLst>
              <a:path w="977108" h="558949">
                <a:moveTo>
                  <a:pt x="0" y="558948"/>
                </a:moveTo>
                <a:cubicBezTo>
                  <a:pt x="115851" y="361479"/>
                  <a:pt x="520678" y="-9385"/>
                  <a:pt x="977108" y="181"/>
                </a:cubicBezTo>
              </a:path>
            </a:pathLst>
          </a:custGeom>
          <a:noFill/>
          <a:ln w="12700" cap="flat" cmpd="sng" algn="ctr">
            <a:solidFill>
              <a:srgbClr val="FF0000"/>
            </a:solidFill>
            <a:prstDash val="dash"/>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5" name="Figura a mano libera 44"/>
          <p:cNvSpPr/>
          <p:nvPr/>
        </p:nvSpPr>
        <p:spPr bwMode="auto">
          <a:xfrm>
            <a:off x="4346734" y="3219160"/>
            <a:ext cx="3600926" cy="2240571"/>
          </a:xfrm>
          <a:custGeom>
            <a:avLst/>
            <a:gdLst>
              <a:gd name="connsiteX0" fmla="*/ 0 w 3924300"/>
              <a:gd name="connsiteY0" fmla="*/ 2482992 h 2482992"/>
              <a:gd name="connsiteX1" fmla="*/ 792480 w 3924300"/>
              <a:gd name="connsiteY1" fmla="*/ 1378092 h 2482992"/>
              <a:gd name="connsiteX2" fmla="*/ 1661160 w 3924300"/>
              <a:gd name="connsiteY2" fmla="*/ 638952 h 2482992"/>
              <a:gd name="connsiteX3" fmla="*/ 2484120 w 3924300"/>
              <a:gd name="connsiteY3" fmla="*/ 219852 h 2482992"/>
              <a:gd name="connsiteX4" fmla="*/ 3421380 w 3924300"/>
              <a:gd name="connsiteY4" fmla="*/ 21732 h 2482992"/>
              <a:gd name="connsiteX5" fmla="*/ 3924300 w 3924300"/>
              <a:gd name="connsiteY5" fmla="*/ 14112 h 2482992"/>
              <a:gd name="connsiteX0" fmla="*/ 0 w 3924300"/>
              <a:gd name="connsiteY0" fmla="*/ 2468880 h 2468880"/>
              <a:gd name="connsiteX1" fmla="*/ 792480 w 3924300"/>
              <a:gd name="connsiteY1" fmla="*/ 1363980 h 2468880"/>
              <a:gd name="connsiteX2" fmla="*/ 1661160 w 3924300"/>
              <a:gd name="connsiteY2" fmla="*/ 624840 h 2468880"/>
              <a:gd name="connsiteX3" fmla="*/ 2484120 w 3924300"/>
              <a:gd name="connsiteY3" fmla="*/ 205740 h 2468880"/>
              <a:gd name="connsiteX4" fmla="*/ 3924300 w 3924300"/>
              <a:gd name="connsiteY4" fmla="*/ 0 h 2468880"/>
              <a:gd name="connsiteX0" fmla="*/ 0 w 3924300"/>
              <a:gd name="connsiteY0" fmla="*/ 2468880 h 2468880"/>
              <a:gd name="connsiteX1" fmla="*/ 792480 w 3924300"/>
              <a:gd name="connsiteY1" fmla="*/ 1363980 h 2468880"/>
              <a:gd name="connsiteX2" fmla="*/ 2484120 w 3924300"/>
              <a:gd name="connsiteY2" fmla="*/ 205740 h 2468880"/>
              <a:gd name="connsiteX3" fmla="*/ 3924300 w 3924300"/>
              <a:gd name="connsiteY3" fmla="*/ 0 h 2468880"/>
              <a:gd name="connsiteX0" fmla="*/ 0 w 3924300"/>
              <a:gd name="connsiteY0" fmla="*/ 2468880 h 2468880"/>
              <a:gd name="connsiteX1" fmla="*/ 2484120 w 3924300"/>
              <a:gd name="connsiteY1" fmla="*/ 205740 h 2468880"/>
              <a:gd name="connsiteX2" fmla="*/ 3924300 w 3924300"/>
              <a:gd name="connsiteY2" fmla="*/ 0 h 2468880"/>
              <a:gd name="connsiteX0" fmla="*/ 0 w 3924300"/>
              <a:gd name="connsiteY0" fmla="*/ 2468880 h 2468880"/>
              <a:gd name="connsiteX1" fmla="*/ 3924300 w 3924300"/>
              <a:gd name="connsiteY1" fmla="*/ 0 h 2468880"/>
              <a:gd name="connsiteX0" fmla="*/ 0 w 3924300"/>
              <a:gd name="connsiteY0" fmla="*/ 2468880 h 2468880"/>
              <a:gd name="connsiteX1" fmla="*/ 3924300 w 3924300"/>
              <a:gd name="connsiteY1" fmla="*/ 0 h 2468880"/>
              <a:gd name="connsiteX0" fmla="*/ 0 w 3924300"/>
              <a:gd name="connsiteY0" fmla="*/ 2473796 h 2473796"/>
              <a:gd name="connsiteX1" fmla="*/ 3924300 w 3924300"/>
              <a:gd name="connsiteY1" fmla="*/ 4916 h 2473796"/>
              <a:gd name="connsiteX0" fmla="*/ 0 w 3924300"/>
              <a:gd name="connsiteY0" fmla="*/ 2474058 h 2474058"/>
              <a:gd name="connsiteX1" fmla="*/ 3924300 w 3924300"/>
              <a:gd name="connsiteY1" fmla="*/ 5178 h 2474058"/>
              <a:gd name="connsiteX0" fmla="*/ 0 w 3924300"/>
              <a:gd name="connsiteY0" fmla="*/ 2470656 h 2470656"/>
              <a:gd name="connsiteX1" fmla="*/ 3924300 w 3924300"/>
              <a:gd name="connsiteY1" fmla="*/ 1776 h 2470656"/>
              <a:gd name="connsiteX0" fmla="*/ 0 w 3937318"/>
              <a:gd name="connsiteY0" fmla="*/ 2491790 h 2491790"/>
              <a:gd name="connsiteX1" fmla="*/ 3937318 w 3937318"/>
              <a:gd name="connsiteY1" fmla="*/ 1724 h 2491790"/>
            </a:gdLst>
            <a:ahLst/>
            <a:cxnLst>
              <a:cxn ang="0">
                <a:pos x="connsiteX0" y="connsiteY0"/>
              </a:cxn>
              <a:cxn ang="0">
                <a:pos x="connsiteX1" y="connsiteY1"/>
              </a:cxn>
            </a:cxnLst>
            <a:rect l="l" t="t" r="r" b="b"/>
            <a:pathLst>
              <a:path w="3937318" h="2491790">
                <a:moveTo>
                  <a:pt x="0" y="2491790"/>
                </a:moveTo>
                <a:cubicBezTo>
                  <a:pt x="1125841" y="625423"/>
                  <a:pt x="2504239" y="-38644"/>
                  <a:pt x="3937318" y="1724"/>
                </a:cubicBezTo>
              </a:path>
            </a:pathLst>
          </a:custGeom>
          <a:noFill/>
          <a:ln w="12700" cap="flat" cmpd="sng" algn="ctr">
            <a:solidFill>
              <a:srgbClr val="FF0000"/>
            </a:solidFill>
            <a:prstDash val="dash"/>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8" name="CasellaDiTesto 7"/>
          <p:cNvSpPr txBox="1"/>
          <p:nvPr/>
        </p:nvSpPr>
        <p:spPr>
          <a:xfrm>
            <a:off x="6545052" y="2877117"/>
            <a:ext cx="1658746" cy="369332"/>
          </a:xfrm>
          <a:prstGeom prst="rect">
            <a:avLst/>
          </a:prstGeom>
          <a:noFill/>
        </p:spPr>
        <p:txBody>
          <a:bodyPr wrap="square" rtlCol="0">
            <a:spAutoFit/>
          </a:bodyPr>
          <a:lstStyle/>
          <a:p>
            <a:r>
              <a:rPr lang="it-IT" b="1" dirty="0" err="1" smtClean="0">
                <a:solidFill>
                  <a:srgbClr val="0000FF"/>
                </a:solidFill>
                <a:effectLst/>
                <a:latin typeface="Calibri" panose="020F0502020204030204" pitchFamily="34" charset="0"/>
                <a:cs typeface="Calibri" panose="020F0502020204030204" pitchFamily="34" charset="0"/>
              </a:rPr>
              <a:t>Nuevo</a:t>
            </a:r>
            <a:r>
              <a:rPr lang="it-IT" b="1" dirty="0" smtClean="0">
                <a:solidFill>
                  <a:srgbClr val="0000FF"/>
                </a:solidFill>
                <a:effectLst/>
                <a:latin typeface="Calibri" panose="020F0502020204030204" pitchFamily="34" charset="0"/>
                <a:cs typeface="Calibri" panose="020F0502020204030204" pitchFamily="34" charset="0"/>
              </a:rPr>
              <a:t> Laredo</a:t>
            </a:r>
            <a:endParaRPr lang="it-IT" b="1" dirty="0">
              <a:solidFill>
                <a:srgbClr val="0000FF"/>
              </a:solidFill>
              <a:effectLst/>
              <a:latin typeface="Calibri" panose="020F0502020204030204" pitchFamily="34" charset="0"/>
              <a:cs typeface="Calibri" panose="020F0502020204030204" pitchFamily="34" charset="0"/>
            </a:endParaRPr>
          </a:p>
        </p:txBody>
      </p:sp>
      <p:sp>
        <p:nvSpPr>
          <p:cNvPr id="24" name="Ovale 23"/>
          <p:cNvSpPr/>
          <p:nvPr/>
        </p:nvSpPr>
        <p:spPr bwMode="auto">
          <a:xfrm>
            <a:off x="7944645" y="3191669"/>
            <a:ext cx="72000" cy="72000"/>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6" name="Ovale 25"/>
          <p:cNvSpPr/>
          <p:nvPr/>
        </p:nvSpPr>
        <p:spPr bwMode="auto">
          <a:xfrm>
            <a:off x="4356012" y="5386388"/>
            <a:ext cx="72000" cy="72000"/>
          </a:xfrm>
          <a:prstGeom prst="ellipse">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7" name="Ovale 26"/>
          <p:cNvSpPr/>
          <p:nvPr/>
        </p:nvSpPr>
        <p:spPr bwMode="auto">
          <a:xfrm>
            <a:off x="4309181" y="5421313"/>
            <a:ext cx="72000" cy="720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0" name="CasellaDiTesto 29"/>
          <p:cNvSpPr txBox="1"/>
          <p:nvPr/>
        </p:nvSpPr>
        <p:spPr>
          <a:xfrm>
            <a:off x="4125685" y="4538218"/>
            <a:ext cx="1234845" cy="369332"/>
          </a:xfrm>
          <a:prstGeom prst="rect">
            <a:avLst/>
          </a:prstGeom>
          <a:noFill/>
        </p:spPr>
        <p:txBody>
          <a:bodyPr wrap="square" rtlCol="0">
            <a:spAutoFit/>
          </a:bodyPr>
          <a:lstStyle/>
          <a:p>
            <a:r>
              <a:rPr lang="it-IT" b="1" dirty="0" err="1" smtClean="0">
                <a:solidFill>
                  <a:srgbClr val="FFC000"/>
                </a:solidFill>
                <a:effectLst/>
                <a:latin typeface="Calibri" panose="020F0502020204030204" pitchFamily="34" charset="0"/>
                <a:cs typeface="Calibri" panose="020F0502020204030204" pitchFamily="34" charset="0"/>
              </a:rPr>
              <a:t>Forest</a:t>
            </a:r>
            <a:r>
              <a:rPr lang="it-IT" b="1" dirty="0" smtClean="0">
                <a:solidFill>
                  <a:srgbClr val="FFC000"/>
                </a:solidFill>
                <a:effectLst/>
                <a:latin typeface="Calibri" panose="020F0502020204030204" pitchFamily="34" charset="0"/>
                <a:cs typeface="Calibri" panose="020F0502020204030204" pitchFamily="34" charset="0"/>
              </a:rPr>
              <a:t> City</a:t>
            </a:r>
            <a:endParaRPr lang="it-IT" b="1" dirty="0">
              <a:solidFill>
                <a:srgbClr val="FFC000"/>
              </a:solidFill>
              <a:effectLst/>
              <a:latin typeface="Calibri" panose="020F0502020204030204" pitchFamily="34" charset="0"/>
              <a:cs typeface="Calibri" panose="020F0502020204030204" pitchFamily="34" charset="0"/>
            </a:endParaRPr>
          </a:p>
        </p:txBody>
      </p:sp>
      <p:sp>
        <p:nvSpPr>
          <p:cNvPr id="31" name="CasellaDiTesto 30"/>
          <p:cNvSpPr txBox="1"/>
          <p:nvPr/>
        </p:nvSpPr>
        <p:spPr>
          <a:xfrm>
            <a:off x="4774540" y="5045944"/>
            <a:ext cx="947470" cy="369332"/>
          </a:xfrm>
          <a:prstGeom prst="rect">
            <a:avLst/>
          </a:prstGeom>
          <a:noFill/>
        </p:spPr>
        <p:txBody>
          <a:bodyPr wrap="square" rtlCol="0">
            <a:spAutoFit/>
          </a:bodyPr>
          <a:lstStyle/>
          <a:p>
            <a:r>
              <a:rPr lang="it-IT" b="1" dirty="0" smtClean="0">
                <a:solidFill>
                  <a:srgbClr val="00FF00"/>
                </a:solidFill>
                <a:effectLst/>
                <a:latin typeface="Calibri" panose="020F0502020204030204" pitchFamily="34" charset="0"/>
                <a:cs typeface="Calibri" panose="020F0502020204030204" pitchFamily="34" charset="0"/>
              </a:rPr>
              <a:t>Modoc</a:t>
            </a:r>
            <a:endParaRPr lang="it-IT" b="1" dirty="0">
              <a:solidFill>
                <a:srgbClr val="00FF00"/>
              </a:solidFill>
              <a:effectLst/>
              <a:latin typeface="Calibri" panose="020F0502020204030204" pitchFamily="34" charset="0"/>
              <a:cs typeface="Calibri" panose="020F0502020204030204" pitchFamily="34" charset="0"/>
            </a:endParaRPr>
          </a:p>
        </p:txBody>
      </p:sp>
      <p:sp>
        <p:nvSpPr>
          <p:cNvPr id="15" name="Rettangolo 14"/>
          <p:cNvSpPr/>
          <p:nvPr/>
        </p:nvSpPr>
        <p:spPr bwMode="auto">
          <a:xfrm rot="19607260">
            <a:off x="6783929" y="3543814"/>
            <a:ext cx="901686" cy="18728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7" name="CasellaDiTesto 46"/>
          <p:cNvSpPr txBox="1"/>
          <p:nvPr/>
        </p:nvSpPr>
        <p:spPr>
          <a:xfrm>
            <a:off x="6487200" y="3356585"/>
            <a:ext cx="2348033"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Enhanced isotopic growth (meteorites with high </a:t>
            </a:r>
            <a:r>
              <a:rPr lang="en-GB" sz="1600" i="1" dirty="0" smtClean="0">
                <a:solidFill>
                  <a:schemeClr val="tx1"/>
                </a:solidFill>
                <a:effectLst/>
                <a:latin typeface="Symbol" panose="05050102010706020507" pitchFamily="18" charset="2"/>
                <a:cs typeface="Calibri" panose="020F0502020204030204" pitchFamily="34" charset="0"/>
              </a:rPr>
              <a:t>m</a:t>
            </a:r>
            <a:r>
              <a:rPr lang="en-GB" sz="1600" i="1" dirty="0" smtClean="0">
                <a:solidFill>
                  <a:schemeClr val="tx1"/>
                </a:solidFill>
                <a:effectLst/>
                <a:latin typeface="Calibri" panose="020F0502020204030204" pitchFamily="34" charset="0"/>
                <a:cs typeface="Calibri" panose="020F0502020204030204" pitchFamily="34" charset="0"/>
              </a:rPr>
              <a:t>)</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51" name="Text Box 16"/>
          <p:cNvSpPr txBox="1">
            <a:spLocks noChangeArrowheads="1"/>
          </p:cNvSpPr>
          <p:nvPr/>
        </p:nvSpPr>
        <p:spPr bwMode="auto">
          <a:xfrm>
            <a:off x="320397" y="6285494"/>
            <a:ext cx="2447471" cy="523220"/>
          </a:xfrm>
          <a:prstGeom prst="rect">
            <a:avLst/>
          </a:prstGeom>
          <a:noFill/>
          <a:ln w="9525" algn="ctr">
            <a:noFill/>
            <a:miter lim="800000"/>
            <a:headEnd/>
            <a:tailEnd/>
          </a:ln>
          <a:effectLst/>
        </p:spPr>
        <p:txBody>
          <a:bodyPr wrap="square">
            <a:spAutoFit/>
          </a:bodyPr>
          <a:lstStyle/>
          <a:p>
            <a:pPr algn="l" eaLnBrk="0" hangingPunct="0">
              <a:defRPr/>
            </a:pPr>
            <a:r>
              <a:rPr lang="en-GB" sz="1400" dirty="0" smtClean="0">
                <a:solidFill>
                  <a:schemeClr val="bg1"/>
                </a:solidFill>
                <a:effectLst>
                  <a:outerShdw blurRad="38100" dist="38100" dir="2700000" algn="tl">
                    <a:srgbClr val="000000"/>
                  </a:outerShdw>
                </a:effectLst>
                <a:latin typeface="Calibri" pitchFamily="34" charset="0"/>
              </a:rPr>
              <a:t>Patterson, 1956 (</a:t>
            </a:r>
            <a:r>
              <a:rPr lang="en-GB" sz="1400" dirty="0" err="1" smtClean="0">
                <a:solidFill>
                  <a:schemeClr val="bg1"/>
                </a:solidFill>
                <a:effectLst>
                  <a:outerShdw blurRad="38100" dist="38100" dir="2700000" algn="tl">
                    <a:srgbClr val="000000"/>
                  </a:outerShdw>
                </a:effectLst>
                <a:latin typeface="Calibri" pitchFamily="34" charset="0"/>
              </a:rPr>
              <a:t>Geochim</a:t>
            </a:r>
            <a:r>
              <a:rPr lang="en-GB" sz="1400" dirty="0" smtClean="0">
                <a:solidFill>
                  <a:schemeClr val="bg1"/>
                </a:solidFill>
                <a:effectLst>
                  <a:outerShdw blurRad="38100" dist="38100" dir="2700000" algn="tl">
                    <a:srgbClr val="000000"/>
                  </a:outerShdw>
                </a:effectLst>
                <a:latin typeface="Calibri" pitchFamily="34" charset="0"/>
              </a:rPr>
              <a:t>. </a:t>
            </a:r>
            <a:r>
              <a:rPr lang="en-GB" sz="1400" dirty="0" err="1" smtClean="0">
                <a:solidFill>
                  <a:schemeClr val="bg1"/>
                </a:solidFill>
                <a:effectLst>
                  <a:outerShdw blurRad="38100" dist="38100" dir="2700000" algn="tl">
                    <a:srgbClr val="000000"/>
                  </a:outerShdw>
                </a:effectLst>
                <a:latin typeface="Calibri" pitchFamily="34" charset="0"/>
              </a:rPr>
              <a:t>Cosmochim</a:t>
            </a:r>
            <a:r>
              <a:rPr lang="en-GB" sz="1400" dirty="0" smtClean="0">
                <a:solidFill>
                  <a:schemeClr val="bg1"/>
                </a:solidFill>
                <a:effectLst>
                  <a:outerShdw blurRad="38100" dist="38100" dir="2700000" algn="tl">
                    <a:srgbClr val="000000"/>
                  </a:outerShdw>
                </a:effectLst>
                <a:latin typeface="Calibri" pitchFamily="34" charset="0"/>
              </a:rPr>
              <a:t>. </a:t>
            </a:r>
            <a:r>
              <a:rPr lang="en-GB" sz="1400" dirty="0" err="1" smtClean="0">
                <a:solidFill>
                  <a:schemeClr val="bg1"/>
                </a:solidFill>
                <a:effectLst>
                  <a:outerShdw blurRad="38100" dist="38100" dir="2700000" algn="tl">
                    <a:srgbClr val="000000"/>
                  </a:outerShdw>
                </a:effectLst>
                <a:latin typeface="Calibri" pitchFamily="34" charset="0"/>
              </a:rPr>
              <a:t>Acta</a:t>
            </a:r>
            <a:r>
              <a:rPr lang="en-GB" sz="1400" dirty="0" smtClean="0">
                <a:solidFill>
                  <a:schemeClr val="bg1"/>
                </a:solidFill>
                <a:effectLst>
                  <a:outerShdw blurRad="38100" dist="38100" dir="2700000" algn="tl">
                    <a:srgbClr val="000000"/>
                  </a:outerShdw>
                </a:effectLst>
                <a:latin typeface="Calibri" pitchFamily="34" charset="0"/>
              </a:rPr>
              <a:t>, 10, 230-237.</a:t>
            </a:r>
            <a:endParaRPr lang="en-GB" sz="1400" dirty="0">
              <a:solidFill>
                <a:schemeClr val="bg1"/>
              </a:solidFill>
              <a:effectLst>
                <a:outerShdw blurRad="38100" dist="38100" dir="2700000" algn="tl">
                  <a:srgbClr val="000000"/>
                </a:outerShdw>
              </a:effectLst>
              <a:latin typeface="Calibri" pitchFamily="34" charset="0"/>
            </a:endParaRPr>
          </a:p>
        </p:txBody>
      </p:sp>
      <p:sp>
        <p:nvSpPr>
          <p:cNvPr id="52" name="Text Box 16"/>
          <p:cNvSpPr txBox="1">
            <a:spLocks noChangeArrowheads="1"/>
          </p:cNvSpPr>
          <p:nvPr/>
        </p:nvSpPr>
        <p:spPr bwMode="auto">
          <a:xfrm>
            <a:off x="0" y="3614705"/>
            <a:ext cx="2767868" cy="800219"/>
          </a:xfrm>
          <a:prstGeom prst="rect">
            <a:avLst/>
          </a:prstGeom>
          <a:noFill/>
          <a:ln w="9525" algn="ctr">
            <a:noFill/>
            <a:miter lim="800000"/>
            <a:headEnd/>
            <a:tailEnd/>
          </a:ln>
          <a:effectLst/>
        </p:spPr>
        <p:txBody>
          <a:bodyPr wrap="square">
            <a:spAutoFit/>
          </a:bodyPr>
          <a:lstStyle/>
          <a:p>
            <a:pPr eaLnBrk="0" hangingPunct="0">
              <a:defRPr/>
            </a:pPr>
            <a:r>
              <a:rPr lang="en-GB" sz="2200" dirty="0" smtClean="0">
                <a:solidFill>
                  <a:schemeClr val="bg1"/>
                </a:solidFill>
                <a:effectLst>
                  <a:outerShdw blurRad="38100" dist="38100" dir="2700000" algn="tl">
                    <a:srgbClr val="000000"/>
                  </a:outerShdw>
                </a:effectLst>
                <a:latin typeface="Calibri" pitchFamily="34" charset="0"/>
              </a:rPr>
              <a:t>Canyon Diablo </a:t>
            </a:r>
            <a:r>
              <a:rPr lang="en-GB" sz="2200" dirty="0" err="1" smtClean="0">
                <a:solidFill>
                  <a:schemeClr val="bg1"/>
                </a:solidFill>
                <a:effectLst>
                  <a:outerShdw blurRad="38100" dist="38100" dir="2700000" algn="tl">
                    <a:srgbClr val="000000"/>
                  </a:outerShdw>
                </a:effectLst>
                <a:latin typeface="Calibri" pitchFamily="34" charset="0"/>
              </a:rPr>
              <a:t>Troilite</a:t>
            </a:r>
            <a:r>
              <a:rPr lang="en-GB" sz="2200" dirty="0" smtClean="0">
                <a:solidFill>
                  <a:schemeClr val="bg1"/>
                </a:solidFill>
                <a:effectLst>
                  <a:outerShdw blurRad="38100" dist="38100" dir="2700000" algn="tl">
                    <a:srgbClr val="000000"/>
                  </a:outerShdw>
                </a:effectLst>
                <a:latin typeface="Calibri" pitchFamily="34" charset="0"/>
              </a:rPr>
              <a:t>:</a:t>
            </a:r>
          </a:p>
          <a:p>
            <a:pPr eaLnBrk="0" hangingPunct="0">
              <a:defRPr/>
            </a:pPr>
            <a:r>
              <a:rPr lang="en-GB" sz="2400" baseline="30000" dirty="0" smtClean="0">
                <a:solidFill>
                  <a:schemeClr val="bg1"/>
                </a:solidFill>
                <a:effectLst>
                  <a:outerShdw blurRad="38100" dist="38100" dir="2700000" algn="tl">
                    <a:srgbClr val="000000"/>
                  </a:outerShdw>
                </a:effectLst>
                <a:latin typeface="Calibri" pitchFamily="34" charset="0"/>
              </a:rPr>
              <a:t>238</a:t>
            </a:r>
            <a:r>
              <a:rPr lang="en-GB" sz="2400" dirty="0" smtClean="0">
                <a:solidFill>
                  <a:schemeClr val="bg1"/>
                </a:solidFill>
                <a:effectLst>
                  <a:outerShdw blurRad="38100" dist="38100" dir="2700000" algn="tl">
                    <a:srgbClr val="000000"/>
                  </a:outerShdw>
                </a:effectLst>
                <a:latin typeface="Calibri" pitchFamily="34" charset="0"/>
              </a:rPr>
              <a:t>U/</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0.025</a:t>
            </a:r>
            <a:endParaRPr lang="en-GB" sz="2400" dirty="0">
              <a:solidFill>
                <a:schemeClr val="bg1"/>
              </a:solidFill>
              <a:effectLst>
                <a:outerShdw blurRad="38100" dist="38100" dir="2700000" algn="tl">
                  <a:srgbClr val="000000"/>
                </a:outerShdw>
              </a:effectLst>
              <a:latin typeface="Calibri" pitchFamily="34" charset="0"/>
            </a:endParaRPr>
          </a:p>
        </p:txBody>
      </p:sp>
      <p:sp>
        <p:nvSpPr>
          <p:cNvPr id="53" name="Text Box 16"/>
          <p:cNvSpPr txBox="1">
            <a:spLocks noChangeArrowheads="1"/>
          </p:cNvSpPr>
          <p:nvPr/>
        </p:nvSpPr>
        <p:spPr bwMode="auto">
          <a:xfrm>
            <a:off x="60712" y="4624298"/>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206</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00FF00"/>
                </a:solidFill>
                <a:effectLst>
                  <a:outerShdw blurRad="38100" dist="38100" dir="2700000" algn="tl">
                    <a:srgbClr val="000000"/>
                  </a:outerShdw>
                </a:effectLst>
                <a:latin typeface="Calibri" pitchFamily="34" charset="0"/>
              </a:rPr>
              <a:t>9.50</a:t>
            </a:r>
            <a:endParaRPr lang="en-GB" sz="2400" dirty="0">
              <a:solidFill>
                <a:srgbClr val="00FF00"/>
              </a:solidFill>
              <a:effectLst>
                <a:outerShdw blurRad="38100" dist="38100" dir="2700000" algn="tl">
                  <a:srgbClr val="000000"/>
                </a:outerShdw>
              </a:effectLst>
              <a:latin typeface="Calibri" pitchFamily="34" charset="0"/>
            </a:endParaRPr>
          </a:p>
        </p:txBody>
      </p:sp>
      <p:sp>
        <p:nvSpPr>
          <p:cNvPr id="54" name="Text Box 16"/>
          <p:cNvSpPr txBox="1">
            <a:spLocks noChangeArrowheads="1"/>
          </p:cNvSpPr>
          <p:nvPr/>
        </p:nvSpPr>
        <p:spPr bwMode="auto">
          <a:xfrm>
            <a:off x="60712" y="5440364"/>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207</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FFC000"/>
                </a:solidFill>
                <a:effectLst>
                  <a:outerShdw blurRad="38100" dist="38100" dir="2700000" algn="tl">
                    <a:srgbClr val="000000"/>
                  </a:outerShdw>
                </a:effectLst>
                <a:latin typeface="Calibri" pitchFamily="34" charset="0"/>
              </a:rPr>
              <a:t>10.36</a:t>
            </a:r>
            <a:endParaRPr lang="en-GB" sz="2400" dirty="0">
              <a:solidFill>
                <a:srgbClr val="FFC000"/>
              </a:solidFill>
              <a:effectLst>
                <a:outerShdw blurRad="38100" dist="38100" dir="2700000" algn="tl">
                  <a:srgbClr val="000000"/>
                </a:outerShdw>
              </a:effectLst>
              <a:latin typeface="Calibri" pitchFamily="34" charset="0"/>
            </a:endParaRPr>
          </a:p>
        </p:txBody>
      </p:sp>
      <p:sp>
        <p:nvSpPr>
          <p:cNvPr id="61" name="CasellaDiTesto 60"/>
          <p:cNvSpPr txBox="1"/>
          <p:nvPr/>
        </p:nvSpPr>
        <p:spPr>
          <a:xfrm>
            <a:off x="3454794" y="2928567"/>
            <a:ext cx="3014126"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Oceanic sediment (average Earth) determined by Patterson</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62" name="CasellaDiTesto 61"/>
          <p:cNvSpPr txBox="1"/>
          <p:nvPr/>
        </p:nvSpPr>
        <p:spPr>
          <a:xfrm>
            <a:off x="3454794" y="3537759"/>
            <a:ext cx="1517256" cy="338554"/>
          </a:xfrm>
          <a:prstGeom prst="rect">
            <a:avLst/>
          </a:prstGeom>
          <a:noFill/>
        </p:spPr>
        <p:txBody>
          <a:bodyPr wrap="square" rtlCol="0">
            <a:spAutoFit/>
          </a:bodyPr>
          <a:lstStyle/>
          <a:p>
            <a:pPr algn="l"/>
            <a:r>
              <a:rPr lang="en-GB" sz="1600" i="1" baseline="30000" dirty="0" smtClean="0">
                <a:solidFill>
                  <a:schemeClr val="tx1"/>
                </a:solidFill>
                <a:effectLst/>
                <a:latin typeface="Calibri" panose="020F0502020204030204" pitchFamily="34" charset="0"/>
                <a:cs typeface="Calibri" panose="020F0502020204030204" pitchFamily="34" charset="0"/>
              </a:rPr>
              <a:t>206</a:t>
            </a:r>
            <a:r>
              <a:rPr lang="en-GB" sz="1600" i="1" dirty="0" smtClean="0">
                <a:solidFill>
                  <a:schemeClr val="tx1"/>
                </a:solidFill>
                <a:effectLst/>
                <a:latin typeface="Calibri" panose="020F0502020204030204" pitchFamily="34" charset="0"/>
                <a:cs typeface="Calibri" panose="020F0502020204030204" pitchFamily="34" charset="0"/>
              </a:rPr>
              <a:t>Pb/</a:t>
            </a:r>
            <a:r>
              <a:rPr lang="en-GB" sz="1600" i="1" baseline="30000" dirty="0" smtClean="0">
                <a:solidFill>
                  <a:schemeClr val="tx1"/>
                </a:solidFill>
                <a:effectLst/>
                <a:latin typeface="Calibri" panose="020F0502020204030204" pitchFamily="34" charset="0"/>
                <a:cs typeface="Calibri" panose="020F0502020204030204" pitchFamily="34" charset="0"/>
              </a:rPr>
              <a:t>204</a:t>
            </a:r>
            <a:r>
              <a:rPr lang="en-GB" sz="1600" i="1" dirty="0" smtClean="0">
                <a:solidFill>
                  <a:schemeClr val="tx1"/>
                </a:solidFill>
                <a:effectLst/>
                <a:latin typeface="Calibri" panose="020F0502020204030204" pitchFamily="34" charset="0"/>
                <a:cs typeface="Calibri" panose="020F0502020204030204" pitchFamily="34" charset="0"/>
              </a:rPr>
              <a:t>Pb ~19</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63" name="CasellaDiTesto 62"/>
          <p:cNvSpPr txBox="1"/>
          <p:nvPr/>
        </p:nvSpPr>
        <p:spPr>
          <a:xfrm>
            <a:off x="3454794" y="3760493"/>
            <a:ext cx="1612314" cy="338554"/>
          </a:xfrm>
          <a:prstGeom prst="rect">
            <a:avLst/>
          </a:prstGeom>
          <a:noFill/>
        </p:spPr>
        <p:txBody>
          <a:bodyPr wrap="square" rtlCol="0">
            <a:spAutoFit/>
          </a:bodyPr>
          <a:lstStyle/>
          <a:p>
            <a:pPr algn="l"/>
            <a:r>
              <a:rPr lang="en-GB" sz="1600" i="1" baseline="30000" dirty="0" smtClean="0">
                <a:solidFill>
                  <a:schemeClr val="tx1"/>
                </a:solidFill>
                <a:effectLst/>
                <a:latin typeface="Calibri" panose="020F0502020204030204" pitchFamily="34" charset="0"/>
                <a:cs typeface="Calibri" panose="020F0502020204030204" pitchFamily="34" charset="0"/>
              </a:rPr>
              <a:t>207</a:t>
            </a:r>
            <a:r>
              <a:rPr lang="en-GB" sz="1600" i="1" dirty="0" smtClean="0">
                <a:solidFill>
                  <a:schemeClr val="tx1"/>
                </a:solidFill>
                <a:effectLst/>
                <a:latin typeface="Calibri" panose="020F0502020204030204" pitchFamily="34" charset="0"/>
                <a:cs typeface="Calibri" panose="020F0502020204030204" pitchFamily="34" charset="0"/>
              </a:rPr>
              <a:t>Pb/</a:t>
            </a:r>
            <a:r>
              <a:rPr lang="en-GB" sz="1600" i="1" baseline="30000" dirty="0" smtClean="0">
                <a:solidFill>
                  <a:schemeClr val="tx1"/>
                </a:solidFill>
                <a:effectLst/>
                <a:latin typeface="Calibri" panose="020F0502020204030204" pitchFamily="34" charset="0"/>
                <a:cs typeface="Calibri" panose="020F0502020204030204" pitchFamily="34" charset="0"/>
              </a:rPr>
              <a:t>204</a:t>
            </a:r>
            <a:r>
              <a:rPr lang="en-GB" sz="1600" i="1" dirty="0" smtClean="0">
                <a:solidFill>
                  <a:schemeClr val="tx1"/>
                </a:solidFill>
                <a:effectLst/>
                <a:latin typeface="Calibri" panose="020F0502020204030204" pitchFamily="34" charset="0"/>
                <a:cs typeface="Calibri" panose="020F0502020204030204" pitchFamily="34" charset="0"/>
              </a:rPr>
              <a:t>Pb ~15.8</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29" name="Figura a mano libera 28"/>
          <p:cNvSpPr/>
          <p:nvPr/>
        </p:nvSpPr>
        <p:spPr bwMode="auto">
          <a:xfrm>
            <a:off x="5193100" y="3426720"/>
            <a:ext cx="265324" cy="1526280"/>
          </a:xfrm>
          <a:custGeom>
            <a:avLst/>
            <a:gdLst>
              <a:gd name="connsiteX0" fmla="*/ 0 w 238723"/>
              <a:gd name="connsiteY0" fmla="*/ 1414462 h 1414462"/>
              <a:gd name="connsiteX1" fmla="*/ 238125 w 238723"/>
              <a:gd name="connsiteY1" fmla="*/ 833437 h 1414462"/>
              <a:gd name="connsiteX2" fmla="*/ 66675 w 238723"/>
              <a:gd name="connsiteY2" fmla="*/ 357187 h 1414462"/>
              <a:gd name="connsiteX3" fmla="*/ 23813 w 238723"/>
              <a:gd name="connsiteY3" fmla="*/ 0 h 1414462"/>
            </a:gdLst>
            <a:ahLst/>
            <a:cxnLst>
              <a:cxn ang="0">
                <a:pos x="connsiteX0" y="connsiteY0"/>
              </a:cxn>
              <a:cxn ang="0">
                <a:pos x="connsiteX1" y="connsiteY1"/>
              </a:cxn>
              <a:cxn ang="0">
                <a:pos x="connsiteX2" y="connsiteY2"/>
              </a:cxn>
              <a:cxn ang="0">
                <a:pos x="connsiteX3" y="connsiteY3"/>
              </a:cxn>
            </a:cxnLst>
            <a:rect l="l" t="t" r="r" b="b"/>
            <a:pathLst>
              <a:path w="238723" h="1414462">
                <a:moveTo>
                  <a:pt x="0" y="1414462"/>
                </a:moveTo>
                <a:cubicBezTo>
                  <a:pt x="113506" y="1212055"/>
                  <a:pt x="227013" y="1009649"/>
                  <a:pt x="238125" y="833437"/>
                </a:cubicBezTo>
                <a:cubicBezTo>
                  <a:pt x="249238" y="657224"/>
                  <a:pt x="102394" y="496093"/>
                  <a:pt x="66675" y="357187"/>
                </a:cubicBezTo>
                <a:cubicBezTo>
                  <a:pt x="30956" y="218281"/>
                  <a:pt x="27384" y="109140"/>
                  <a:pt x="23813" y="0"/>
                </a:cubicBezTo>
              </a:path>
            </a:pathLst>
          </a:custGeom>
          <a:noFill/>
          <a:ln w="12700" cap="flat" cmpd="sng" algn="ctr">
            <a:solidFill>
              <a:srgbClr val="FFFF00"/>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5" name="Ovale 24"/>
          <p:cNvSpPr/>
          <p:nvPr/>
        </p:nvSpPr>
        <p:spPr bwMode="auto">
          <a:xfrm>
            <a:off x="5200562" y="4888707"/>
            <a:ext cx="72000" cy="72000"/>
          </a:xfrm>
          <a:prstGeom prst="ellipse">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8" name="Ovale 27"/>
          <p:cNvSpPr/>
          <p:nvPr/>
        </p:nvSpPr>
        <p:spPr bwMode="auto">
          <a:xfrm>
            <a:off x="5217230" y="4902995"/>
            <a:ext cx="72000" cy="72000"/>
          </a:xfrm>
          <a:prstGeom prst="ellipse">
            <a:avLst/>
          </a:prstGeom>
          <a:solidFill>
            <a:srgbClr val="00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6" name="CasellaDiTesto 45"/>
          <p:cNvSpPr txBox="1"/>
          <p:nvPr/>
        </p:nvSpPr>
        <p:spPr>
          <a:xfrm>
            <a:off x="5172529" y="4668319"/>
            <a:ext cx="2547738"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Limited isotopic growth (meteorites with low </a:t>
            </a:r>
            <a:r>
              <a:rPr lang="en-GB" sz="1600" i="1" dirty="0" smtClean="0">
                <a:solidFill>
                  <a:schemeClr val="tx1"/>
                </a:solidFill>
                <a:effectLst/>
                <a:latin typeface="Symbol" panose="05050102010706020507" pitchFamily="18" charset="2"/>
                <a:cs typeface="Calibri" panose="020F0502020204030204" pitchFamily="34" charset="0"/>
              </a:rPr>
              <a:t>m</a:t>
            </a:r>
            <a:r>
              <a:rPr lang="en-GB" sz="1600" i="1" dirty="0" smtClean="0">
                <a:solidFill>
                  <a:schemeClr val="tx1"/>
                </a:solidFill>
                <a:effectLst/>
                <a:latin typeface="Calibri" panose="020F0502020204030204" pitchFamily="34" charset="0"/>
                <a:cs typeface="Calibri" panose="020F0502020204030204" pitchFamily="34" charset="0"/>
              </a:rPr>
              <a:t>)</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6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651867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500"/>
                                        <p:tgtEl>
                                          <p:spTgt spid="27"/>
                                        </p:tgtEl>
                                      </p:cBhvr>
                                    </p:animEffect>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nodeType="click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wipe(right)">
                                      <p:cBhvr>
                                        <p:cTn id="57" dur="1500"/>
                                        <p:tgtEl>
                                          <p:spTgt spid="34"/>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2000"/>
                                        <p:tgtEl>
                                          <p:spTgt spid="44"/>
                                        </p:tgtEl>
                                      </p:cBhvr>
                                    </p:animEffect>
                                  </p:childTnLst>
                                </p:cTn>
                              </p:par>
                            </p:childTnLst>
                          </p:cTn>
                        </p:par>
                        <p:par>
                          <p:cTn id="63" fill="hold">
                            <p:stCondLst>
                              <p:cond delay="2000"/>
                            </p:stCondLst>
                            <p:childTnLst>
                              <p:par>
                                <p:cTn id="64" presetID="10" presetClass="entr" presetSubtype="0" fill="hold" grpId="0" nodeType="after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45"/>
                                        </p:tgtEl>
                                        <p:attrNameLst>
                                          <p:attrName>style.visibility</p:attrName>
                                        </p:attrNameLst>
                                      </p:cBhvr>
                                      <p:to>
                                        <p:strVal val="visible"/>
                                      </p:to>
                                    </p:set>
                                    <p:animEffect transition="in" filter="wipe(left)">
                                      <p:cBhvr>
                                        <p:cTn id="71" dur="2000"/>
                                        <p:tgtEl>
                                          <p:spTgt spid="45"/>
                                        </p:tgtEl>
                                      </p:cBhvr>
                                    </p:animEffect>
                                  </p:childTnLst>
                                </p:cTn>
                              </p:par>
                            </p:childTnLst>
                          </p:cTn>
                        </p:par>
                        <p:par>
                          <p:cTn id="72" fill="hold">
                            <p:stCondLst>
                              <p:cond delay="2000"/>
                            </p:stCondLst>
                            <p:childTnLst>
                              <p:par>
                                <p:cTn id="73" presetID="10" presetClass="entr" presetSubtype="0"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fade">
                                      <p:cBhvr>
                                        <p:cTn id="75" dur="500"/>
                                        <p:tgtEl>
                                          <p:spTgt spid="47"/>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500"/>
                                        <p:tgtEl>
                                          <p:spTgt spid="15"/>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fade">
                                      <p:cBhvr>
                                        <p:cTn id="83" dur="500"/>
                                        <p:tgtEl>
                                          <p:spTgt spid="60"/>
                                        </p:tgtEl>
                                      </p:cBhvr>
                                    </p:animEffect>
                                  </p:childTnLst>
                                </p:cTn>
                              </p:par>
                            </p:childTnLst>
                          </p:cTn>
                        </p:par>
                        <p:par>
                          <p:cTn id="84" fill="hold">
                            <p:stCondLst>
                              <p:cond delay="500"/>
                            </p:stCondLst>
                            <p:childTnLst>
                              <p:par>
                                <p:cTn id="85" presetID="22" presetClass="entr" presetSubtype="4"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00"/>
                                        <p:tgtEl>
                                          <p:spTgt spid="29"/>
                                        </p:tgtEl>
                                      </p:cBhvr>
                                    </p:animEffect>
                                  </p:childTnLst>
                                </p:cTn>
                              </p:par>
                            </p:childTnLst>
                          </p:cTn>
                        </p:par>
                        <p:par>
                          <p:cTn id="88" fill="hold">
                            <p:stCondLst>
                              <p:cond delay="1000"/>
                            </p:stCondLst>
                            <p:childTnLst>
                              <p:par>
                                <p:cTn id="89" presetID="10" presetClass="entr" presetSubtype="0" fill="hold" grpId="0" nodeType="after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fade">
                                      <p:cBhvr>
                                        <p:cTn id="91" dur="500"/>
                                        <p:tgtEl>
                                          <p:spTgt spid="61"/>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62"/>
                                        </p:tgtEl>
                                        <p:attrNameLst>
                                          <p:attrName>style.visibility</p:attrName>
                                        </p:attrNameLst>
                                      </p:cBhvr>
                                      <p:to>
                                        <p:strVal val="visible"/>
                                      </p:to>
                                    </p:set>
                                    <p:animEffect transition="in" filter="fade">
                                      <p:cBhvr>
                                        <p:cTn id="96" dur="500"/>
                                        <p:tgtEl>
                                          <p:spTgt spid="62"/>
                                        </p:tgtEl>
                                      </p:cBhvr>
                                    </p:animEffect>
                                  </p:childTnLst>
                                </p:cTn>
                              </p:par>
                            </p:childTnLst>
                          </p:cTn>
                        </p:par>
                        <p:par>
                          <p:cTn id="97" fill="hold">
                            <p:stCondLst>
                              <p:cond delay="500"/>
                            </p:stCondLst>
                            <p:childTnLst>
                              <p:par>
                                <p:cTn id="98" presetID="10" presetClass="entr" presetSubtype="0" fill="hold" grpId="0" nodeType="after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fade">
                                      <p:cBhvr>
                                        <p:cTn id="100"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32" grpId="0"/>
      <p:bldP spid="33" grpId="0"/>
      <p:bldP spid="44" grpId="0" animBg="1"/>
      <p:bldP spid="45" grpId="0" animBg="1"/>
      <p:bldP spid="8" grpId="0"/>
      <p:bldP spid="24" grpId="0" animBg="1"/>
      <p:bldP spid="26" grpId="0" animBg="1"/>
      <p:bldP spid="27" grpId="0" animBg="1"/>
      <p:bldP spid="30" grpId="0"/>
      <p:bldP spid="31" grpId="0"/>
      <p:bldP spid="15" grpId="0" animBg="1"/>
      <p:bldP spid="47" grpId="0"/>
      <p:bldP spid="61" grpId="0"/>
      <p:bldP spid="62" grpId="0"/>
      <p:bldP spid="63" grpId="0"/>
      <p:bldP spid="29" grpId="0" animBg="1"/>
      <p:bldP spid="25" grpId="0" animBg="1"/>
      <p:bldP spid="28" grpId="0" animBg="1"/>
      <p:bldP spid="4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uppo 30"/>
          <p:cNvGrpSpPr/>
          <p:nvPr/>
        </p:nvGrpSpPr>
        <p:grpSpPr>
          <a:xfrm>
            <a:off x="2824355" y="2498101"/>
            <a:ext cx="6265863" cy="4319588"/>
            <a:chOff x="2824355" y="2498101"/>
            <a:chExt cx="6265863" cy="4319588"/>
          </a:xfrm>
        </p:grpSpPr>
        <p:grpSp>
          <p:nvGrpSpPr>
            <p:cNvPr id="32" name="Gruppo 31"/>
            <p:cNvGrpSpPr/>
            <p:nvPr/>
          </p:nvGrpSpPr>
          <p:grpSpPr>
            <a:xfrm>
              <a:off x="2824355" y="2498101"/>
              <a:ext cx="6265863" cy="4319588"/>
              <a:chOff x="2824355" y="2498101"/>
              <a:chExt cx="6265863" cy="4319588"/>
            </a:xfrm>
          </p:grpSpPr>
          <p:grpSp>
            <p:nvGrpSpPr>
              <p:cNvPr id="54" name="Group 61"/>
              <p:cNvGrpSpPr>
                <a:grpSpLocks/>
              </p:cNvGrpSpPr>
              <p:nvPr/>
            </p:nvGrpSpPr>
            <p:grpSpPr bwMode="auto">
              <a:xfrm>
                <a:off x="2824355" y="2498101"/>
                <a:ext cx="6265863" cy="4319588"/>
                <a:chOff x="1744" y="1110"/>
                <a:chExt cx="3947" cy="2721"/>
              </a:xfrm>
            </p:grpSpPr>
            <p:pic>
              <p:nvPicPr>
                <p:cNvPr id="56" name="Picture 57" descr="lead_isochr"/>
                <p:cNvPicPr>
                  <a:picLocks noChangeAspect="1" noChangeArrowheads="1"/>
                </p:cNvPicPr>
                <p:nvPr/>
              </p:nvPicPr>
              <p:blipFill>
                <a:blip r:embed="rId3" cstate="print"/>
                <a:srcRect r="1181"/>
                <a:stretch>
                  <a:fillRect/>
                </a:stretch>
              </p:blipFill>
              <p:spPr bwMode="auto">
                <a:xfrm>
                  <a:off x="1744" y="1110"/>
                  <a:ext cx="3947" cy="2721"/>
                </a:xfrm>
                <a:prstGeom prst="rect">
                  <a:avLst/>
                </a:prstGeom>
                <a:noFill/>
                <a:ln w="9525">
                  <a:noFill/>
                  <a:miter lim="800000"/>
                  <a:headEnd/>
                  <a:tailEnd/>
                </a:ln>
              </p:spPr>
            </p:pic>
            <p:sp>
              <p:nvSpPr>
                <p:cNvPr id="57" name="Text Box 59"/>
                <p:cNvSpPr txBox="1">
                  <a:spLocks noChangeArrowheads="1"/>
                </p:cNvSpPr>
                <p:nvPr/>
              </p:nvSpPr>
              <p:spPr bwMode="auto">
                <a:xfrm rot="19664522">
                  <a:off x="3698" y="1800"/>
                  <a:ext cx="1021" cy="252"/>
                </a:xfrm>
                <a:prstGeom prst="rect">
                  <a:avLst/>
                </a:prstGeom>
                <a:noFill/>
                <a:ln w="9525">
                  <a:noFill/>
                  <a:miter lim="800000"/>
                  <a:headEnd/>
                  <a:tailEnd/>
                </a:ln>
              </p:spPr>
              <p:txBody>
                <a:bodyPr wrap="none">
                  <a:spAutoFit/>
                </a:bodyPr>
                <a:lstStyle/>
                <a:p>
                  <a:pPr eaLnBrk="0" hangingPunct="0"/>
                  <a:r>
                    <a:rPr lang="en-GB" sz="2000" smtClean="0">
                      <a:solidFill>
                        <a:schemeClr val="tx1"/>
                      </a:solidFill>
                      <a:effectLst/>
                      <a:latin typeface="Calibri" pitchFamily="34" charset="0"/>
                    </a:rPr>
                    <a:t>Age = 4.55 Ga</a:t>
                  </a:r>
                  <a:endParaRPr lang="en-GB" sz="2000">
                    <a:solidFill>
                      <a:schemeClr val="tx1"/>
                    </a:solidFill>
                    <a:effectLst/>
                    <a:latin typeface="Calibri" pitchFamily="34" charset="0"/>
                  </a:endParaRPr>
                </a:p>
              </p:txBody>
            </p:sp>
          </p:grpSp>
          <p:sp>
            <p:nvSpPr>
              <p:cNvPr id="55" name="Figura a mano libera 54"/>
              <p:cNvSpPr/>
              <p:nvPr/>
            </p:nvSpPr>
            <p:spPr bwMode="auto">
              <a:xfrm>
                <a:off x="3558540" y="2849880"/>
                <a:ext cx="5067300" cy="3154680"/>
              </a:xfrm>
              <a:custGeom>
                <a:avLst/>
                <a:gdLst>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90500 w 5067300"/>
                  <a:gd name="connsiteY7" fmla="*/ 2750820 h 3154680"/>
                  <a:gd name="connsiteX8" fmla="*/ 0 w 5067300"/>
                  <a:gd name="connsiteY8" fmla="*/ 3086100 h 3154680"/>
                  <a:gd name="connsiteX9" fmla="*/ 15240 w 5067300"/>
                  <a:gd name="connsiteY9" fmla="*/ 3154680 h 3154680"/>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188720 w 5067300"/>
                  <a:gd name="connsiteY7" fmla="*/ 1920240 h 3154680"/>
                  <a:gd name="connsiteX8" fmla="*/ 190500 w 5067300"/>
                  <a:gd name="connsiteY8" fmla="*/ 2750820 h 3154680"/>
                  <a:gd name="connsiteX9" fmla="*/ 0 w 5067300"/>
                  <a:gd name="connsiteY9" fmla="*/ 3086100 h 3154680"/>
                  <a:gd name="connsiteX10" fmla="*/ 15240 w 5067300"/>
                  <a:gd name="connsiteY10" fmla="*/ 3154680 h 315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7300" h="3154680">
                    <a:moveTo>
                      <a:pt x="15240" y="3154680"/>
                    </a:moveTo>
                    <a:lnTo>
                      <a:pt x="2293620" y="2941320"/>
                    </a:lnTo>
                    <a:lnTo>
                      <a:pt x="2339340" y="2865120"/>
                    </a:lnTo>
                    <a:lnTo>
                      <a:pt x="5067300" y="0"/>
                    </a:lnTo>
                    <a:lnTo>
                      <a:pt x="4914900" y="15240"/>
                    </a:lnTo>
                    <a:lnTo>
                      <a:pt x="4693920" y="137160"/>
                    </a:lnTo>
                    <a:lnTo>
                      <a:pt x="3322320" y="579120"/>
                    </a:lnTo>
                    <a:cubicBezTo>
                      <a:pt x="2631440" y="1054100"/>
                      <a:pt x="1879600" y="1445260"/>
                      <a:pt x="1188720" y="1920240"/>
                    </a:cubicBezTo>
                    <a:lnTo>
                      <a:pt x="190500" y="2750820"/>
                    </a:lnTo>
                    <a:lnTo>
                      <a:pt x="0" y="3086100"/>
                    </a:lnTo>
                    <a:lnTo>
                      <a:pt x="15240" y="3154680"/>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33" name="Ovale 32"/>
            <p:cNvSpPr/>
            <p:nvPr/>
          </p:nvSpPr>
          <p:spPr bwMode="auto">
            <a:xfrm>
              <a:off x="5067108" y="4810275"/>
              <a:ext cx="288000" cy="288000"/>
            </a:xfrm>
            <a:prstGeom prst="ellipse">
              <a:avLst/>
            </a:pr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softEdge rad="63500"/>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4" name="CasellaDiTesto 33"/>
            <p:cNvSpPr txBox="1"/>
            <p:nvPr/>
          </p:nvSpPr>
          <p:spPr>
            <a:xfrm>
              <a:off x="3548743" y="5042159"/>
              <a:ext cx="1060061" cy="369332"/>
            </a:xfrm>
            <a:prstGeom prst="rect">
              <a:avLst/>
            </a:prstGeom>
            <a:noFill/>
          </p:spPr>
          <p:txBody>
            <a:bodyPr wrap="square" rtlCol="0">
              <a:spAutoFit/>
            </a:bodyPr>
            <a:lstStyle/>
            <a:p>
              <a:r>
                <a:rPr lang="it-IT" b="1" dirty="0" err="1" smtClean="0">
                  <a:solidFill>
                    <a:srgbClr val="00B0F0"/>
                  </a:solidFill>
                  <a:effectLst/>
                  <a:latin typeface="Calibri" panose="020F0502020204030204" pitchFamily="34" charset="0"/>
                  <a:cs typeface="Calibri" panose="020F0502020204030204" pitchFamily="34" charset="0"/>
                </a:rPr>
                <a:t>Henbury</a:t>
              </a:r>
              <a:endParaRPr lang="it-IT" b="1" dirty="0">
                <a:solidFill>
                  <a:srgbClr val="00B0F0"/>
                </a:solidFill>
                <a:effectLst/>
                <a:latin typeface="Calibri" panose="020F0502020204030204" pitchFamily="34" charset="0"/>
                <a:cs typeface="Calibri" panose="020F0502020204030204" pitchFamily="34" charset="0"/>
              </a:endParaRPr>
            </a:p>
          </p:txBody>
        </p:sp>
        <p:sp>
          <p:nvSpPr>
            <p:cNvPr id="35" name="CasellaDiTesto 34"/>
            <p:cNvSpPr txBox="1"/>
            <p:nvPr/>
          </p:nvSpPr>
          <p:spPr>
            <a:xfrm>
              <a:off x="4261073" y="5496578"/>
              <a:ext cx="1658746" cy="369332"/>
            </a:xfrm>
            <a:prstGeom prst="rect">
              <a:avLst/>
            </a:prstGeom>
            <a:noFill/>
          </p:spPr>
          <p:txBody>
            <a:bodyPr wrap="square" rtlCol="0">
              <a:spAutoFit/>
            </a:bodyPr>
            <a:lstStyle/>
            <a:p>
              <a:r>
                <a:rPr lang="it-IT" b="1" dirty="0" smtClean="0">
                  <a:solidFill>
                    <a:srgbClr val="FF0000"/>
                  </a:solidFill>
                  <a:effectLst/>
                  <a:latin typeface="Calibri" panose="020F0502020204030204" pitchFamily="34" charset="0"/>
                  <a:cs typeface="Calibri" panose="020F0502020204030204" pitchFamily="34" charset="0"/>
                </a:rPr>
                <a:t>Canyon Diablo</a:t>
              </a:r>
              <a:endParaRPr lang="it-IT" b="1" dirty="0">
                <a:solidFill>
                  <a:srgbClr val="FF0000"/>
                </a:solidFill>
                <a:effectLst/>
                <a:latin typeface="Calibri" panose="020F0502020204030204" pitchFamily="34" charset="0"/>
                <a:cs typeface="Calibri" panose="020F0502020204030204" pitchFamily="34" charset="0"/>
              </a:endParaRPr>
            </a:p>
          </p:txBody>
        </p:sp>
        <p:cxnSp>
          <p:nvCxnSpPr>
            <p:cNvPr id="36" name="Connettore 1 35"/>
            <p:cNvCxnSpPr/>
            <p:nvPr/>
          </p:nvCxnSpPr>
          <p:spPr bwMode="auto">
            <a:xfrm flipH="1">
              <a:off x="3552825" y="2841171"/>
              <a:ext cx="5025118" cy="3111954"/>
            </a:xfrm>
            <a:prstGeom prst="line">
              <a:avLst/>
            </a:prstGeom>
            <a:noFill/>
            <a:ln w="9525" cap="flat" cmpd="sng" algn="ctr">
              <a:solidFill>
                <a:schemeClr val="tx1"/>
              </a:solidFill>
              <a:prstDash val="solid"/>
              <a:round/>
              <a:headEnd type="none" w="med" len="med"/>
              <a:tailEnd type="none" w="med" len="med"/>
            </a:ln>
            <a:effectLst/>
          </p:spPr>
        </p:cxnSp>
        <p:sp>
          <p:nvSpPr>
            <p:cNvPr id="37" name="Figura a mano libera 36"/>
            <p:cNvSpPr/>
            <p:nvPr/>
          </p:nvSpPr>
          <p:spPr bwMode="auto">
            <a:xfrm>
              <a:off x="4346487" y="4939705"/>
              <a:ext cx="860489" cy="514308"/>
            </a:xfrm>
            <a:custGeom>
              <a:avLst/>
              <a:gdLst>
                <a:gd name="connsiteX0" fmla="*/ 0 w 966787"/>
                <a:gd name="connsiteY0" fmla="*/ 571416 h 571416"/>
                <a:gd name="connsiteX1" fmla="*/ 369094 w 966787"/>
                <a:gd name="connsiteY1" fmla="*/ 188034 h 571416"/>
                <a:gd name="connsiteX2" fmla="*/ 757237 w 966787"/>
                <a:gd name="connsiteY2" fmla="*/ 26109 h 571416"/>
                <a:gd name="connsiteX3" fmla="*/ 966787 w 966787"/>
                <a:gd name="connsiteY3" fmla="*/ 2297 h 571416"/>
                <a:gd name="connsiteX0" fmla="*/ 0 w 966787"/>
                <a:gd name="connsiteY0" fmla="*/ 571416 h 571416"/>
                <a:gd name="connsiteX1" fmla="*/ 757237 w 966787"/>
                <a:gd name="connsiteY1" fmla="*/ 26109 h 571416"/>
                <a:gd name="connsiteX2" fmla="*/ 966787 w 966787"/>
                <a:gd name="connsiteY2" fmla="*/ 2297 h 571416"/>
                <a:gd name="connsiteX0" fmla="*/ 0 w 966787"/>
                <a:gd name="connsiteY0" fmla="*/ 569119 h 569119"/>
                <a:gd name="connsiteX1" fmla="*/ 966787 w 966787"/>
                <a:gd name="connsiteY1" fmla="*/ 0 h 569119"/>
                <a:gd name="connsiteX0" fmla="*/ 0 w 966787"/>
                <a:gd name="connsiteY0" fmla="*/ 569292 h 569292"/>
                <a:gd name="connsiteX1" fmla="*/ 966787 w 966787"/>
                <a:gd name="connsiteY1" fmla="*/ 173 h 569292"/>
                <a:gd name="connsiteX0" fmla="*/ 0 w 966787"/>
                <a:gd name="connsiteY0" fmla="*/ 569295 h 569295"/>
                <a:gd name="connsiteX1" fmla="*/ 966787 w 966787"/>
                <a:gd name="connsiteY1" fmla="*/ 176 h 569295"/>
                <a:gd name="connsiteX0" fmla="*/ 0 w 977108"/>
                <a:gd name="connsiteY0" fmla="*/ 558948 h 558949"/>
                <a:gd name="connsiteX1" fmla="*/ 977108 w 977108"/>
                <a:gd name="connsiteY1" fmla="*/ 181 h 558949"/>
              </a:gdLst>
              <a:ahLst/>
              <a:cxnLst>
                <a:cxn ang="0">
                  <a:pos x="connsiteX0" y="connsiteY0"/>
                </a:cxn>
                <a:cxn ang="0">
                  <a:pos x="connsiteX1" y="connsiteY1"/>
                </a:cxn>
              </a:cxnLst>
              <a:rect l="l" t="t" r="r" b="b"/>
              <a:pathLst>
                <a:path w="977108" h="558949">
                  <a:moveTo>
                    <a:pt x="0" y="558948"/>
                  </a:moveTo>
                  <a:cubicBezTo>
                    <a:pt x="115851" y="361479"/>
                    <a:pt x="520678" y="-9385"/>
                    <a:pt x="977108" y="181"/>
                  </a:cubicBezTo>
                </a:path>
              </a:pathLst>
            </a:custGeom>
            <a:noFill/>
            <a:ln w="12700" cap="flat" cmpd="sng" algn="ctr">
              <a:solidFill>
                <a:srgbClr val="FF0000"/>
              </a:solidFill>
              <a:prstDash val="dash"/>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8" name="Figura a mano libera 37"/>
            <p:cNvSpPr/>
            <p:nvPr/>
          </p:nvSpPr>
          <p:spPr bwMode="auto">
            <a:xfrm>
              <a:off x="4346734" y="3219160"/>
              <a:ext cx="3600926" cy="2240571"/>
            </a:xfrm>
            <a:custGeom>
              <a:avLst/>
              <a:gdLst>
                <a:gd name="connsiteX0" fmla="*/ 0 w 3924300"/>
                <a:gd name="connsiteY0" fmla="*/ 2482992 h 2482992"/>
                <a:gd name="connsiteX1" fmla="*/ 792480 w 3924300"/>
                <a:gd name="connsiteY1" fmla="*/ 1378092 h 2482992"/>
                <a:gd name="connsiteX2" fmla="*/ 1661160 w 3924300"/>
                <a:gd name="connsiteY2" fmla="*/ 638952 h 2482992"/>
                <a:gd name="connsiteX3" fmla="*/ 2484120 w 3924300"/>
                <a:gd name="connsiteY3" fmla="*/ 219852 h 2482992"/>
                <a:gd name="connsiteX4" fmla="*/ 3421380 w 3924300"/>
                <a:gd name="connsiteY4" fmla="*/ 21732 h 2482992"/>
                <a:gd name="connsiteX5" fmla="*/ 3924300 w 3924300"/>
                <a:gd name="connsiteY5" fmla="*/ 14112 h 2482992"/>
                <a:gd name="connsiteX0" fmla="*/ 0 w 3924300"/>
                <a:gd name="connsiteY0" fmla="*/ 2468880 h 2468880"/>
                <a:gd name="connsiteX1" fmla="*/ 792480 w 3924300"/>
                <a:gd name="connsiteY1" fmla="*/ 1363980 h 2468880"/>
                <a:gd name="connsiteX2" fmla="*/ 1661160 w 3924300"/>
                <a:gd name="connsiteY2" fmla="*/ 624840 h 2468880"/>
                <a:gd name="connsiteX3" fmla="*/ 2484120 w 3924300"/>
                <a:gd name="connsiteY3" fmla="*/ 205740 h 2468880"/>
                <a:gd name="connsiteX4" fmla="*/ 3924300 w 3924300"/>
                <a:gd name="connsiteY4" fmla="*/ 0 h 2468880"/>
                <a:gd name="connsiteX0" fmla="*/ 0 w 3924300"/>
                <a:gd name="connsiteY0" fmla="*/ 2468880 h 2468880"/>
                <a:gd name="connsiteX1" fmla="*/ 792480 w 3924300"/>
                <a:gd name="connsiteY1" fmla="*/ 1363980 h 2468880"/>
                <a:gd name="connsiteX2" fmla="*/ 2484120 w 3924300"/>
                <a:gd name="connsiteY2" fmla="*/ 205740 h 2468880"/>
                <a:gd name="connsiteX3" fmla="*/ 3924300 w 3924300"/>
                <a:gd name="connsiteY3" fmla="*/ 0 h 2468880"/>
                <a:gd name="connsiteX0" fmla="*/ 0 w 3924300"/>
                <a:gd name="connsiteY0" fmla="*/ 2468880 h 2468880"/>
                <a:gd name="connsiteX1" fmla="*/ 2484120 w 3924300"/>
                <a:gd name="connsiteY1" fmla="*/ 205740 h 2468880"/>
                <a:gd name="connsiteX2" fmla="*/ 3924300 w 3924300"/>
                <a:gd name="connsiteY2" fmla="*/ 0 h 2468880"/>
                <a:gd name="connsiteX0" fmla="*/ 0 w 3924300"/>
                <a:gd name="connsiteY0" fmla="*/ 2468880 h 2468880"/>
                <a:gd name="connsiteX1" fmla="*/ 3924300 w 3924300"/>
                <a:gd name="connsiteY1" fmla="*/ 0 h 2468880"/>
                <a:gd name="connsiteX0" fmla="*/ 0 w 3924300"/>
                <a:gd name="connsiteY0" fmla="*/ 2468880 h 2468880"/>
                <a:gd name="connsiteX1" fmla="*/ 3924300 w 3924300"/>
                <a:gd name="connsiteY1" fmla="*/ 0 h 2468880"/>
                <a:gd name="connsiteX0" fmla="*/ 0 w 3924300"/>
                <a:gd name="connsiteY0" fmla="*/ 2473796 h 2473796"/>
                <a:gd name="connsiteX1" fmla="*/ 3924300 w 3924300"/>
                <a:gd name="connsiteY1" fmla="*/ 4916 h 2473796"/>
                <a:gd name="connsiteX0" fmla="*/ 0 w 3924300"/>
                <a:gd name="connsiteY0" fmla="*/ 2474058 h 2474058"/>
                <a:gd name="connsiteX1" fmla="*/ 3924300 w 3924300"/>
                <a:gd name="connsiteY1" fmla="*/ 5178 h 2474058"/>
                <a:gd name="connsiteX0" fmla="*/ 0 w 3924300"/>
                <a:gd name="connsiteY0" fmla="*/ 2470656 h 2470656"/>
                <a:gd name="connsiteX1" fmla="*/ 3924300 w 3924300"/>
                <a:gd name="connsiteY1" fmla="*/ 1776 h 2470656"/>
                <a:gd name="connsiteX0" fmla="*/ 0 w 3937318"/>
                <a:gd name="connsiteY0" fmla="*/ 2491790 h 2491790"/>
                <a:gd name="connsiteX1" fmla="*/ 3937318 w 3937318"/>
                <a:gd name="connsiteY1" fmla="*/ 1724 h 2491790"/>
              </a:gdLst>
              <a:ahLst/>
              <a:cxnLst>
                <a:cxn ang="0">
                  <a:pos x="connsiteX0" y="connsiteY0"/>
                </a:cxn>
                <a:cxn ang="0">
                  <a:pos x="connsiteX1" y="connsiteY1"/>
                </a:cxn>
              </a:cxnLst>
              <a:rect l="l" t="t" r="r" b="b"/>
              <a:pathLst>
                <a:path w="3937318" h="2491790">
                  <a:moveTo>
                    <a:pt x="0" y="2491790"/>
                  </a:moveTo>
                  <a:cubicBezTo>
                    <a:pt x="1125841" y="625423"/>
                    <a:pt x="2504239" y="-38644"/>
                    <a:pt x="3937318" y="1724"/>
                  </a:cubicBezTo>
                </a:path>
              </a:pathLst>
            </a:custGeom>
            <a:noFill/>
            <a:ln w="12700" cap="flat" cmpd="sng" algn="ctr">
              <a:solidFill>
                <a:srgbClr val="FF0000"/>
              </a:solidFill>
              <a:prstDash val="dash"/>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9" name="CasellaDiTesto 38"/>
            <p:cNvSpPr txBox="1"/>
            <p:nvPr/>
          </p:nvSpPr>
          <p:spPr>
            <a:xfrm>
              <a:off x="6545052" y="2877117"/>
              <a:ext cx="1658746" cy="369332"/>
            </a:xfrm>
            <a:prstGeom prst="rect">
              <a:avLst/>
            </a:prstGeom>
            <a:noFill/>
          </p:spPr>
          <p:txBody>
            <a:bodyPr wrap="square" rtlCol="0">
              <a:spAutoFit/>
            </a:bodyPr>
            <a:lstStyle/>
            <a:p>
              <a:r>
                <a:rPr lang="it-IT" b="1" dirty="0" err="1" smtClean="0">
                  <a:solidFill>
                    <a:srgbClr val="0000FF"/>
                  </a:solidFill>
                  <a:effectLst/>
                  <a:latin typeface="Calibri" panose="020F0502020204030204" pitchFamily="34" charset="0"/>
                  <a:cs typeface="Calibri" panose="020F0502020204030204" pitchFamily="34" charset="0"/>
                </a:rPr>
                <a:t>Nuevo</a:t>
              </a:r>
              <a:r>
                <a:rPr lang="it-IT" b="1" dirty="0" smtClean="0">
                  <a:solidFill>
                    <a:srgbClr val="0000FF"/>
                  </a:solidFill>
                  <a:effectLst/>
                  <a:latin typeface="Calibri" panose="020F0502020204030204" pitchFamily="34" charset="0"/>
                  <a:cs typeface="Calibri" panose="020F0502020204030204" pitchFamily="34" charset="0"/>
                </a:rPr>
                <a:t> Laredo</a:t>
              </a:r>
              <a:endParaRPr lang="it-IT" b="1" dirty="0">
                <a:solidFill>
                  <a:srgbClr val="0000FF"/>
                </a:solidFill>
                <a:effectLst/>
                <a:latin typeface="Calibri" panose="020F0502020204030204" pitchFamily="34" charset="0"/>
                <a:cs typeface="Calibri" panose="020F0502020204030204" pitchFamily="34" charset="0"/>
              </a:endParaRPr>
            </a:p>
          </p:txBody>
        </p:sp>
        <p:sp>
          <p:nvSpPr>
            <p:cNvPr id="40" name="Ovale 39"/>
            <p:cNvSpPr/>
            <p:nvPr/>
          </p:nvSpPr>
          <p:spPr bwMode="auto">
            <a:xfrm>
              <a:off x="7944645" y="3191669"/>
              <a:ext cx="72000" cy="72000"/>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1" name="Ovale 40"/>
            <p:cNvSpPr/>
            <p:nvPr/>
          </p:nvSpPr>
          <p:spPr bwMode="auto">
            <a:xfrm>
              <a:off x="4356012" y="5386388"/>
              <a:ext cx="72000" cy="72000"/>
            </a:xfrm>
            <a:prstGeom prst="ellipse">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2" name="Ovale 41"/>
            <p:cNvSpPr/>
            <p:nvPr/>
          </p:nvSpPr>
          <p:spPr bwMode="auto">
            <a:xfrm>
              <a:off x="4309181" y="5421313"/>
              <a:ext cx="72000" cy="720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3" name="CasellaDiTesto 42"/>
            <p:cNvSpPr txBox="1"/>
            <p:nvPr/>
          </p:nvSpPr>
          <p:spPr>
            <a:xfrm>
              <a:off x="4125685" y="4538218"/>
              <a:ext cx="1234845" cy="369332"/>
            </a:xfrm>
            <a:prstGeom prst="rect">
              <a:avLst/>
            </a:prstGeom>
            <a:noFill/>
          </p:spPr>
          <p:txBody>
            <a:bodyPr wrap="square" rtlCol="0">
              <a:spAutoFit/>
            </a:bodyPr>
            <a:lstStyle/>
            <a:p>
              <a:r>
                <a:rPr lang="it-IT" b="1" dirty="0" err="1" smtClean="0">
                  <a:solidFill>
                    <a:srgbClr val="FFC000"/>
                  </a:solidFill>
                  <a:effectLst/>
                  <a:latin typeface="Calibri" panose="020F0502020204030204" pitchFamily="34" charset="0"/>
                  <a:cs typeface="Calibri" panose="020F0502020204030204" pitchFamily="34" charset="0"/>
                </a:rPr>
                <a:t>Forest</a:t>
              </a:r>
              <a:r>
                <a:rPr lang="it-IT" b="1" dirty="0" smtClean="0">
                  <a:solidFill>
                    <a:srgbClr val="FFC000"/>
                  </a:solidFill>
                  <a:effectLst/>
                  <a:latin typeface="Calibri" panose="020F0502020204030204" pitchFamily="34" charset="0"/>
                  <a:cs typeface="Calibri" panose="020F0502020204030204" pitchFamily="34" charset="0"/>
                </a:rPr>
                <a:t> City</a:t>
              </a:r>
              <a:endParaRPr lang="it-IT" b="1" dirty="0">
                <a:solidFill>
                  <a:srgbClr val="FFC000"/>
                </a:solidFill>
                <a:effectLst/>
                <a:latin typeface="Calibri" panose="020F0502020204030204" pitchFamily="34" charset="0"/>
                <a:cs typeface="Calibri" panose="020F0502020204030204" pitchFamily="34" charset="0"/>
              </a:endParaRPr>
            </a:p>
          </p:txBody>
        </p:sp>
        <p:sp>
          <p:nvSpPr>
            <p:cNvPr id="44" name="CasellaDiTesto 43"/>
            <p:cNvSpPr txBox="1"/>
            <p:nvPr/>
          </p:nvSpPr>
          <p:spPr>
            <a:xfrm>
              <a:off x="4774540" y="5045944"/>
              <a:ext cx="947470" cy="369332"/>
            </a:xfrm>
            <a:prstGeom prst="rect">
              <a:avLst/>
            </a:prstGeom>
            <a:noFill/>
          </p:spPr>
          <p:txBody>
            <a:bodyPr wrap="square" rtlCol="0">
              <a:spAutoFit/>
            </a:bodyPr>
            <a:lstStyle/>
            <a:p>
              <a:r>
                <a:rPr lang="it-IT" b="1" dirty="0" smtClean="0">
                  <a:solidFill>
                    <a:srgbClr val="00FF00"/>
                  </a:solidFill>
                  <a:effectLst/>
                  <a:latin typeface="Calibri" panose="020F0502020204030204" pitchFamily="34" charset="0"/>
                  <a:cs typeface="Calibri" panose="020F0502020204030204" pitchFamily="34" charset="0"/>
                </a:rPr>
                <a:t>Modoc</a:t>
              </a:r>
              <a:endParaRPr lang="it-IT" b="1" dirty="0">
                <a:solidFill>
                  <a:srgbClr val="00FF00"/>
                </a:solidFill>
                <a:effectLst/>
                <a:latin typeface="Calibri" panose="020F0502020204030204" pitchFamily="34" charset="0"/>
                <a:cs typeface="Calibri" panose="020F0502020204030204" pitchFamily="34" charset="0"/>
              </a:endParaRPr>
            </a:p>
          </p:txBody>
        </p:sp>
        <p:sp>
          <p:nvSpPr>
            <p:cNvPr id="45" name="Rettangolo 44"/>
            <p:cNvSpPr/>
            <p:nvPr/>
          </p:nvSpPr>
          <p:spPr bwMode="auto">
            <a:xfrm rot="19607260">
              <a:off x="6783929" y="3543814"/>
              <a:ext cx="901686" cy="18728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6" name="CasellaDiTesto 45"/>
            <p:cNvSpPr txBox="1"/>
            <p:nvPr/>
          </p:nvSpPr>
          <p:spPr>
            <a:xfrm>
              <a:off x="6487200" y="3356585"/>
              <a:ext cx="2348033"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Enhanced isotopic growth (meteorites with high </a:t>
              </a:r>
              <a:r>
                <a:rPr lang="en-GB" sz="1600" i="1" dirty="0" smtClean="0">
                  <a:solidFill>
                    <a:schemeClr val="tx1"/>
                  </a:solidFill>
                  <a:effectLst/>
                  <a:latin typeface="Symbol" panose="05050102010706020507" pitchFamily="18" charset="2"/>
                  <a:cs typeface="Calibri" panose="020F0502020204030204" pitchFamily="34" charset="0"/>
                </a:rPr>
                <a:t>m</a:t>
              </a:r>
              <a:r>
                <a:rPr lang="en-GB" sz="1600" i="1" dirty="0" smtClean="0">
                  <a:solidFill>
                    <a:schemeClr val="tx1"/>
                  </a:solidFill>
                  <a:effectLst/>
                  <a:latin typeface="Calibri" panose="020F0502020204030204" pitchFamily="34" charset="0"/>
                  <a:cs typeface="Calibri" panose="020F0502020204030204" pitchFamily="34" charset="0"/>
                </a:rPr>
                <a:t>)</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47" name="CasellaDiTesto 46"/>
            <p:cNvSpPr txBox="1"/>
            <p:nvPr/>
          </p:nvSpPr>
          <p:spPr>
            <a:xfrm>
              <a:off x="3454794" y="2928567"/>
              <a:ext cx="3014126"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Oceanic sediment (average Earth) determined by Patterson</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48" name="CasellaDiTesto 47"/>
            <p:cNvSpPr txBox="1"/>
            <p:nvPr/>
          </p:nvSpPr>
          <p:spPr>
            <a:xfrm>
              <a:off x="3454794" y="3537759"/>
              <a:ext cx="1517256" cy="338554"/>
            </a:xfrm>
            <a:prstGeom prst="rect">
              <a:avLst/>
            </a:prstGeom>
            <a:noFill/>
          </p:spPr>
          <p:txBody>
            <a:bodyPr wrap="square" rtlCol="0">
              <a:spAutoFit/>
            </a:bodyPr>
            <a:lstStyle/>
            <a:p>
              <a:pPr algn="l"/>
              <a:r>
                <a:rPr lang="en-GB" sz="1600" i="1" baseline="30000" dirty="0" smtClean="0">
                  <a:solidFill>
                    <a:schemeClr val="tx1"/>
                  </a:solidFill>
                  <a:effectLst/>
                  <a:latin typeface="Calibri" panose="020F0502020204030204" pitchFamily="34" charset="0"/>
                  <a:cs typeface="Calibri" panose="020F0502020204030204" pitchFamily="34" charset="0"/>
                </a:rPr>
                <a:t>206</a:t>
              </a:r>
              <a:r>
                <a:rPr lang="en-GB" sz="1600" i="1" dirty="0" smtClean="0">
                  <a:solidFill>
                    <a:schemeClr val="tx1"/>
                  </a:solidFill>
                  <a:effectLst/>
                  <a:latin typeface="Calibri" panose="020F0502020204030204" pitchFamily="34" charset="0"/>
                  <a:cs typeface="Calibri" panose="020F0502020204030204" pitchFamily="34" charset="0"/>
                </a:rPr>
                <a:t>Pb/</a:t>
              </a:r>
              <a:r>
                <a:rPr lang="en-GB" sz="1600" i="1" baseline="30000" dirty="0" smtClean="0">
                  <a:solidFill>
                    <a:schemeClr val="tx1"/>
                  </a:solidFill>
                  <a:effectLst/>
                  <a:latin typeface="Calibri" panose="020F0502020204030204" pitchFamily="34" charset="0"/>
                  <a:cs typeface="Calibri" panose="020F0502020204030204" pitchFamily="34" charset="0"/>
                </a:rPr>
                <a:t>204</a:t>
              </a:r>
              <a:r>
                <a:rPr lang="en-GB" sz="1600" i="1" dirty="0" smtClean="0">
                  <a:solidFill>
                    <a:schemeClr val="tx1"/>
                  </a:solidFill>
                  <a:effectLst/>
                  <a:latin typeface="Calibri" panose="020F0502020204030204" pitchFamily="34" charset="0"/>
                  <a:cs typeface="Calibri" panose="020F0502020204030204" pitchFamily="34" charset="0"/>
                </a:rPr>
                <a:t>Pb ~19</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49" name="CasellaDiTesto 48"/>
            <p:cNvSpPr txBox="1"/>
            <p:nvPr/>
          </p:nvSpPr>
          <p:spPr>
            <a:xfrm>
              <a:off x="3454794" y="3760493"/>
              <a:ext cx="1612314" cy="338554"/>
            </a:xfrm>
            <a:prstGeom prst="rect">
              <a:avLst/>
            </a:prstGeom>
            <a:noFill/>
          </p:spPr>
          <p:txBody>
            <a:bodyPr wrap="square" rtlCol="0">
              <a:spAutoFit/>
            </a:bodyPr>
            <a:lstStyle/>
            <a:p>
              <a:pPr algn="l"/>
              <a:r>
                <a:rPr lang="en-GB" sz="1600" i="1" baseline="30000" dirty="0" smtClean="0">
                  <a:solidFill>
                    <a:schemeClr val="tx1"/>
                  </a:solidFill>
                  <a:effectLst/>
                  <a:latin typeface="Calibri" panose="020F0502020204030204" pitchFamily="34" charset="0"/>
                  <a:cs typeface="Calibri" panose="020F0502020204030204" pitchFamily="34" charset="0"/>
                </a:rPr>
                <a:t>207</a:t>
              </a:r>
              <a:r>
                <a:rPr lang="en-GB" sz="1600" i="1" dirty="0" smtClean="0">
                  <a:solidFill>
                    <a:schemeClr val="tx1"/>
                  </a:solidFill>
                  <a:effectLst/>
                  <a:latin typeface="Calibri" panose="020F0502020204030204" pitchFamily="34" charset="0"/>
                  <a:cs typeface="Calibri" panose="020F0502020204030204" pitchFamily="34" charset="0"/>
                </a:rPr>
                <a:t>Pb/</a:t>
              </a:r>
              <a:r>
                <a:rPr lang="en-GB" sz="1600" i="1" baseline="30000" dirty="0" smtClean="0">
                  <a:solidFill>
                    <a:schemeClr val="tx1"/>
                  </a:solidFill>
                  <a:effectLst/>
                  <a:latin typeface="Calibri" panose="020F0502020204030204" pitchFamily="34" charset="0"/>
                  <a:cs typeface="Calibri" panose="020F0502020204030204" pitchFamily="34" charset="0"/>
                </a:rPr>
                <a:t>204</a:t>
              </a:r>
              <a:r>
                <a:rPr lang="en-GB" sz="1600" i="1" dirty="0" smtClean="0">
                  <a:solidFill>
                    <a:schemeClr val="tx1"/>
                  </a:solidFill>
                  <a:effectLst/>
                  <a:latin typeface="Calibri" panose="020F0502020204030204" pitchFamily="34" charset="0"/>
                  <a:cs typeface="Calibri" panose="020F0502020204030204" pitchFamily="34" charset="0"/>
                </a:rPr>
                <a:t>Pb ~15.8</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50" name="Figura a mano libera 49"/>
            <p:cNvSpPr/>
            <p:nvPr/>
          </p:nvSpPr>
          <p:spPr bwMode="auto">
            <a:xfrm>
              <a:off x="5193100" y="3426720"/>
              <a:ext cx="265324" cy="1526280"/>
            </a:xfrm>
            <a:custGeom>
              <a:avLst/>
              <a:gdLst>
                <a:gd name="connsiteX0" fmla="*/ 0 w 238723"/>
                <a:gd name="connsiteY0" fmla="*/ 1414462 h 1414462"/>
                <a:gd name="connsiteX1" fmla="*/ 238125 w 238723"/>
                <a:gd name="connsiteY1" fmla="*/ 833437 h 1414462"/>
                <a:gd name="connsiteX2" fmla="*/ 66675 w 238723"/>
                <a:gd name="connsiteY2" fmla="*/ 357187 h 1414462"/>
                <a:gd name="connsiteX3" fmla="*/ 23813 w 238723"/>
                <a:gd name="connsiteY3" fmla="*/ 0 h 1414462"/>
              </a:gdLst>
              <a:ahLst/>
              <a:cxnLst>
                <a:cxn ang="0">
                  <a:pos x="connsiteX0" y="connsiteY0"/>
                </a:cxn>
                <a:cxn ang="0">
                  <a:pos x="connsiteX1" y="connsiteY1"/>
                </a:cxn>
                <a:cxn ang="0">
                  <a:pos x="connsiteX2" y="connsiteY2"/>
                </a:cxn>
                <a:cxn ang="0">
                  <a:pos x="connsiteX3" y="connsiteY3"/>
                </a:cxn>
              </a:cxnLst>
              <a:rect l="l" t="t" r="r" b="b"/>
              <a:pathLst>
                <a:path w="238723" h="1414462">
                  <a:moveTo>
                    <a:pt x="0" y="1414462"/>
                  </a:moveTo>
                  <a:cubicBezTo>
                    <a:pt x="113506" y="1212055"/>
                    <a:pt x="227013" y="1009649"/>
                    <a:pt x="238125" y="833437"/>
                  </a:cubicBezTo>
                  <a:cubicBezTo>
                    <a:pt x="249238" y="657224"/>
                    <a:pt x="102394" y="496093"/>
                    <a:pt x="66675" y="357187"/>
                  </a:cubicBezTo>
                  <a:cubicBezTo>
                    <a:pt x="30956" y="218281"/>
                    <a:pt x="27384" y="109140"/>
                    <a:pt x="23813" y="0"/>
                  </a:cubicBezTo>
                </a:path>
              </a:pathLst>
            </a:custGeom>
            <a:noFill/>
            <a:ln w="12700" cap="flat" cmpd="sng" algn="ctr">
              <a:solidFill>
                <a:srgbClr val="FFFF00"/>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51" name="Ovale 50"/>
            <p:cNvSpPr/>
            <p:nvPr/>
          </p:nvSpPr>
          <p:spPr bwMode="auto">
            <a:xfrm>
              <a:off x="5200562" y="4888707"/>
              <a:ext cx="72000" cy="72000"/>
            </a:xfrm>
            <a:prstGeom prst="ellipse">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52" name="Ovale 51"/>
            <p:cNvSpPr/>
            <p:nvPr/>
          </p:nvSpPr>
          <p:spPr bwMode="auto">
            <a:xfrm>
              <a:off x="5217230" y="4902995"/>
              <a:ext cx="72000" cy="72000"/>
            </a:xfrm>
            <a:prstGeom prst="ellipse">
              <a:avLst/>
            </a:prstGeom>
            <a:solidFill>
              <a:srgbClr val="00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53" name="CasellaDiTesto 52"/>
            <p:cNvSpPr txBox="1"/>
            <p:nvPr/>
          </p:nvSpPr>
          <p:spPr>
            <a:xfrm>
              <a:off x="5172529" y="4668319"/>
              <a:ext cx="2547738" cy="584775"/>
            </a:xfrm>
            <a:prstGeom prst="rect">
              <a:avLst/>
            </a:prstGeom>
            <a:noFill/>
          </p:spPr>
          <p:txBody>
            <a:bodyPr wrap="square" rtlCol="0">
              <a:spAutoFit/>
            </a:bodyPr>
            <a:lstStyle/>
            <a:p>
              <a:r>
                <a:rPr lang="en-GB" sz="1600" i="1" dirty="0" smtClean="0">
                  <a:solidFill>
                    <a:schemeClr val="tx1"/>
                  </a:solidFill>
                  <a:effectLst/>
                  <a:latin typeface="Calibri" panose="020F0502020204030204" pitchFamily="34" charset="0"/>
                  <a:cs typeface="Calibri" panose="020F0502020204030204" pitchFamily="34" charset="0"/>
                </a:rPr>
                <a:t>Limited isotopic growth (meteorites with low </a:t>
              </a:r>
              <a:r>
                <a:rPr lang="en-GB" sz="1600" i="1" dirty="0" smtClean="0">
                  <a:solidFill>
                    <a:schemeClr val="tx1"/>
                  </a:solidFill>
                  <a:effectLst/>
                  <a:latin typeface="Symbol" panose="05050102010706020507" pitchFamily="18" charset="2"/>
                  <a:cs typeface="Calibri" panose="020F0502020204030204" pitchFamily="34" charset="0"/>
                </a:rPr>
                <a:t>m</a:t>
              </a:r>
              <a:r>
                <a:rPr lang="en-GB" sz="1600" i="1" dirty="0" smtClean="0">
                  <a:solidFill>
                    <a:schemeClr val="tx1"/>
                  </a:solidFill>
                  <a:effectLst/>
                  <a:latin typeface="Calibri" panose="020F0502020204030204" pitchFamily="34" charset="0"/>
                  <a:cs typeface="Calibri" panose="020F0502020204030204" pitchFamily="34" charset="0"/>
                </a:rPr>
                <a:t>)</a:t>
              </a:r>
              <a:endParaRPr lang="en-GB" sz="1600" i="1" dirty="0">
                <a:solidFill>
                  <a:schemeClr val="tx1"/>
                </a:solidFill>
                <a:effectLst/>
                <a:latin typeface="Calibri" panose="020F0502020204030204" pitchFamily="34" charset="0"/>
                <a:cs typeface="Calibri" panose="020F0502020204030204" pitchFamily="34" charset="0"/>
              </a:endParaRPr>
            </a:p>
          </p:txBody>
        </p:sp>
      </p:grpSp>
      <p:sp>
        <p:nvSpPr>
          <p:cNvPr id="1203212" name="Text Box 1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03214" name="Text Box 14"/>
          <p:cNvSpPr txBox="1">
            <a:spLocks noChangeArrowheads="1"/>
          </p:cNvSpPr>
          <p:nvPr/>
        </p:nvSpPr>
        <p:spPr bwMode="auto">
          <a:xfrm>
            <a:off x="780585" y="1149350"/>
            <a:ext cx="7582830" cy="579438"/>
          </a:xfrm>
          <a:prstGeom prst="rect">
            <a:avLst/>
          </a:prstGeom>
          <a:noFill/>
          <a:ln w="9525" algn="ctr">
            <a:noFill/>
            <a:miter lim="800000"/>
            <a:headEnd/>
            <a:tailEnd/>
          </a:ln>
          <a:effectLst/>
        </p:spPr>
        <p:txBody>
          <a:bodyPr wrap="square">
            <a:spAutoFit/>
          </a:bodyPr>
          <a:lstStyle/>
          <a:p>
            <a:pPr>
              <a:defRPr/>
            </a:pPr>
            <a:r>
              <a:rPr lang="en-GB" sz="3200" dirty="0">
                <a:solidFill>
                  <a:schemeClr val="bg1"/>
                </a:solidFill>
                <a:effectLst>
                  <a:outerShdw blurRad="38100" dist="38100" dir="2700000" algn="tl">
                    <a:srgbClr val="000000"/>
                  </a:outerShdw>
                </a:effectLst>
                <a:latin typeface="Calibri" pitchFamily="34" charset="0"/>
              </a:rPr>
              <a:t>The age of the Earth and of the Solar System </a:t>
            </a:r>
          </a:p>
        </p:txBody>
      </p:sp>
      <p:sp>
        <p:nvSpPr>
          <p:cNvPr id="1203216" name="Text Box 16"/>
          <p:cNvSpPr txBox="1">
            <a:spLocks noChangeArrowheads="1"/>
          </p:cNvSpPr>
          <p:nvPr/>
        </p:nvSpPr>
        <p:spPr bwMode="auto">
          <a:xfrm>
            <a:off x="111512" y="1596835"/>
            <a:ext cx="9032488" cy="954107"/>
          </a:xfrm>
          <a:prstGeom prst="rect">
            <a:avLst/>
          </a:prstGeom>
          <a:noFill/>
          <a:ln w="9525" algn="ctr">
            <a:noFill/>
            <a:miter lim="800000"/>
            <a:headEnd/>
            <a:tailEnd/>
          </a:ln>
          <a:effectLst/>
        </p:spPr>
        <p:txBody>
          <a:bodyPr wrap="square">
            <a:spAutoFit/>
          </a:bodyPr>
          <a:lstStyle/>
          <a:p>
            <a:pPr algn="l" eaLnBrk="0" hangingPunct="0">
              <a:defRPr/>
            </a:pPr>
            <a:r>
              <a:rPr lang="en-GB" sz="2800" dirty="0" smtClean="0">
                <a:solidFill>
                  <a:schemeClr val="bg1"/>
                </a:solidFill>
                <a:effectLst>
                  <a:outerShdw blurRad="38100" dist="38100" dir="2700000" algn="tl">
                    <a:srgbClr val="000000"/>
                  </a:outerShdw>
                </a:effectLst>
                <a:latin typeface="Calibri" pitchFamily="34" charset="0"/>
              </a:rPr>
              <a:t>This has been estimated using the uranogenic Pb isotopic ratios.</a:t>
            </a:r>
            <a:endParaRPr lang="en-GB" sz="2800" dirty="0">
              <a:solidFill>
                <a:schemeClr val="bg1"/>
              </a:solidFill>
              <a:effectLst>
                <a:outerShdw blurRad="38100" dist="38100" dir="2700000" algn="tl">
                  <a:srgbClr val="000000"/>
                </a:outerShdw>
              </a:effectLst>
              <a:latin typeface="Calibri" pitchFamily="34" charset="0"/>
            </a:endParaRPr>
          </a:p>
        </p:txBody>
      </p:sp>
      <p:grpSp>
        <p:nvGrpSpPr>
          <p:cNvPr id="2" name="Group 61"/>
          <p:cNvGrpSpPr>
            <a:grpSpLocks/>
          </p:cNvGrpSpPr>
          <p:nvPr/>
        </p:nvGrpSpPr>
        <p:grpSpPr bwMode="auto">
          <a:xfrm>
            <a:off x="2824355" y="2498101"/>
            <a:ext cx="6265863" cy="4319588"/>
            <a:chOff x="1744" y="1110"/>
            <a:chExt cx="3947" cy="2721"/>
          </a:xfrm>
        </p:grpSpPr>
        <p:pic>
          <p:nvPicPr>
            <p:cNvPr id="125959" name="Picture 57" descr="lead_isochr"/>
            <p:cNvPicPr>
              <a:picLocks noChangeAspect="1" noChangeArrowheads="1"/>
            </p:cNvPicPr>
            <p:nvPr/>
          </p:nvPicPr>
          <p:blipFill>
            <a:blip r:embed="rId3" cstate="print"/>
            <a:srcRect r="1181"/>
            <a:stretch>
              <a:fillRect/>
            </a:stretch>
          </p:blipFill>
          <p:spPr bwMode="auto">
            <a:xfrm>
              <a:off x="1744" y="1110"/>
              <a:ext cx="3947" cy="2721"/>
            </a:xfrm>
            <a:prstGeom prst="rect">
              <a:avLst/>
            </a:prstGeom>
            <a:noFill/>
            <a:ln w="9525">
              <a:noFill/>
              <a:miter lim="800000"/>
              <a:headEnd/>
              <a:tailEnd/>
            </a:ln>
          </p:spPr>
        </p:pic>
        <p:sp>
          <p:nvSpPr>
            <p:cNvPr id="125960" name="Text Box 58"/>
            <p:cNvSpPr txBox="1">
              <a:spLocks noChangeArrowheads="1"/>
            </p:cNvSpPr>
            <p:nvPr/>
          </p:nvSpPr>
          <p:spPr bwMode="auto">
            <a:xfrm>
              <a:off x="3672" y="2563"/>
              <a:ext cx="1767" cy="896"/>
            </a:xfrm>
            <a:prstGeom prst="rect">
              <a:avLst/>
            </a:prstGeom>
            <a:noFill/>
            <a:ln w="19050">
              <a:noFill/>
              <a:miter lim="800000"/>
              <a:headEnd/>
              <a:tailEnd/>
            </a:ln>
          </p:spPr>
          <p:txBody>
            <a:bodyPr wrap="square">
              <a:spAutoFit/>
            </a:bodyPr>
            <a:lstStyle/>
            <a:p>
              <a:pPr eaLnBrk="0" hangingPunct="0">
                <a:lnSpc>
                  <a:spcPct val="90000"/>
                </a:lnSpc>
              </a:pPr>
              <a:r>
                <a:rPr lang="en-GB" sz="1600" dirty="0" smtClean="0">
                  <a:solidFill>
                    <a:schemeClr val="tx1"/>
                  </a:solidFill>
                  <a:effectLst/>
                  <a:latin typeface="Calibri" pitchFamily="34" charset="0"/>
                </a:rPr>
                <a:t>Pb-Pb isochron of meteorites of different types. Canyon Diablo is an iron meteorite containing Pb but almost no U. The point for Earth is obtained from a mixture of river sediments.</a:t>
              </a:r>
              <a:endParaRPr lang="en-GB" sz="1600" dirty="0">
                <a:solidFill>
                  <a:schemeClr val="tx1"/>
                </a:solidFill>
                <a:effectLst/>
                <a:latin typeface="Calibri" pitchFamily="34" charset="0"/>
              </a:endParaRPr>
            </a:p>
          </p:txBody>
        </p:sp>
        <p:sp>
          <p:nvSpPr>
            <p:cNvPr id="125961" name="Text Box 59"/>
            <p:cNvSpPr txBox="1">
              <a:spLocks noChangeArrowheads="1"/>
            </p:cNvSpPr>
            <p:nvPr/>
          </p:nvSpPr>
          <p:spPr bwMode="auto">
            <a:xfrm rot="19664522">
              <a:off x="3698" y="1800"/>
              <a:ext cx="1021" cy="252"/>
            </a:xfrm>
            <a:prstGeom prst="rect">
              <a:avLst/>
            </a:prstGeom>
            <a:noFill/>
            <a:ln w="9525">
              <a:noFill/>
              <a:miter lim="800000"/>
              <a:headEnd/>
              <a:tailEnd/>
            </a:ln>
          </p:spPr>
          <p:txBody>
            <a:bodyPr wrap="none">
              <a:spAutoFit/>
            </a:bodyPr>
            <a:lstStyle/>
            <a:p>
              <a:pPr eaLnBrk="0" hangingPunct="0"/>
              <a:r>
                <a:rPr lang="en-GB" sz="2000" smtClean="0">
                  <a:solidFill>
                    <a:schemeClr val="tx1"/>
                  </a:solidFill>
                  <a:effectLst/>
                  <a:latin typeface="Calibri" pitchFamily="34" charset="0"/>
                </a:rPr>
                <a:t>Age = 4.55 Ga</a:t>
              </a:r>
              <a:endParaRPr lang="en-GB" sz="2000">
                <a:solidFill>
                  <a:schemeClr val="tx1"/>
                </a:solidFill>
                <a:effectLst/>
                <a:latin typeface="Calibri" pitchFamily="34" charset="0"/>
              </a:endParaRPr>
            </a:p>
          </p:txBody>
        </p:sp>
        <p:sp>
          <p:nvSpPr>
            <p:cNvPr id="1203260" name="Rectangle 60"/>
            <p:cNvSpPr>
              <a:spLocks noChangeArrowheads="1"/>
            </p:cNvSpPr>
            <p:nvPr/>
          </p:nvSpPr>
          <p:spPr bwMode="auto">
            <a:xfrm rot="21000000">
              <a:off x="3150" y="2629"/>
              <a:ext cx="181" cy="45"/>
            </a:xfrm>
            <a:prstGeom prst="rect">
              <a:avLst/>
            </a:prstGeom>
            <a:solidFill>
              <a:srgbClr val="FF0000">
                <a:alpha val="70000"/>
              </a:srgbClr>
            </a:solidFill>
            <a:ln w="9525">
              <a:solidFill>
                <a:schemeClr val="tx1"/>
              </a:solidFill>
              <a:miter lim="800000"/>
              <a:headEnd/>
              <a:tailEnd/>
            </a:ln>
            <a:effectLst/>
          </p:spPr>
          <p:txBody>
            <a:bodyPr wrap="none" anchor="ctr"/>
            <a:lstStyle/>
            <a:p>
              <a:pPr>
                <a:defRPr/>
              </a:pPr>
              <a:endParaRPr lang="en-GB">
                <a:latin typeface="Calibri" pitchFamily="34" charset="0"/>
              </a:endParaRPr>
            </a:p>
          </p:txBody>
        </p:sp>
      </p:grpSp>
      <p:sp>
        <p:nvSpPr>
          <p:cNvPr id="11" name="Text Box 16"/>
          <p:cNvSpPr txBox="1">
            <a:spLocks noChangeArrowheads="1"/>
          </p:cNvSpPr>
          <p:nvPr/>
        </p:nvSpPr>
        <p:spPr bwMode="auto">
          <a:xfrm>
            <a:off x="1204332" y="2042885"/>
            <a:ext cx="7939668" cy="492443"/>
          </a:xfrm>
          <a:prstGeom prst="rect">
            <a:avLst/>
          </a:prstGeom>
          <a:noFill/>
          <a:ln w="9525" algn="ctr">
            <a:noFill/>
            <a:miter lim="800000"/>
            <a:headEnd/>
            <a:tailEnd/>
          </a:ln>
          <a:effectLst/>
        </p:spPr>
        <p:txBody>
          <a:bodyPr wrap="square">
            <a:spAutoFit/>
          </a:bodyPr>
          <a:lstStyle/>
          <a:p>
            <a:pPr algn="l" eaLnBrk="0" hangingPunct="0">
              <a:defRPr/>
            </a:pPr>
            <a:r>
              <a:rPr lang="en-GB" sz="2600" dirty="0" smtClean="0">
                <a:solidFill>
                  <a:srgbClr val="FFFF00"/>
                </a:solidFill>
                <a:effectLst>
                  <a:outerShdw blurRad="38100" dist="38100" dir="2700000" algn="tl">
                    <a:srgbClr val="000000"/>
                  </a:outerShdw>
                </a:effectLst>
                <a:latin typeface="Calibri" pitchFamily="34" charset="0"/>
              </a:rPr>
              <a:t>Canyon Diablo meteorite </a:t>
            </a:r>
            <a:r>
              <a:rPr lang="en-GB" sz="2600" dirty="0" err="1" smtClean="0">
                <a:solidFill>
                  <a:srgbClr val="FFFF00"/>
                </a:solidFill>
                <a:effectLst>
                  <a:outerShdw blurRad="38100" dist="38100" dir="2700000" algn="tl">
                    <a:srgbClr val="000000"/>
                  </a:outerShdw>
                </a:effectLst>
                <a:latin typeface="Calibri" pitchFamily="34" charset="0"/>
              </a:rPr>
              <a:t>troilite</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err="1" smtClean="0">
                <a:solidFill>
                  <a:srgbClr val="FFFF00"/>
                </a:solidFill>
                <a:effectLst>
                  <a:outerShdw blurRad="38100" dist="38100" dir="2700000" algn="tl">
                    <a:srgbClr val="000000"/>
                  </a:outerShdw>
                </a:effectLst>
                <a:latin typeface="Calibri" pitchFamily="34" charset="0"/>
              </a:rPr>
              <a:t>FeS</a:t>
            </a:r>
            <a:r>
              <a:rPr lang="en-GB" sz="2600" dirty="0" smtClean="0">
                <a:solidFill>
                  <a:srgbClr val="FFFF00"/>
                </a:solidFill>
                <a:effectLst>
                  <a:outerShdw blurRad="38100" dist="38100" dir="2700000" algn="tl">
                    <a:srgbClr val="000000"/>
                  </a:outerShdw>
                </a:effectLst>
                <a:latin typeface="Calibri" pitchFamily="34" charset="0"/>
              </a:rPr>
              <a:t>) </a:t>
            </a:r>
            <a:r>
              <a:rPr lang="en-GB" sz="2600" dirty="0" smtClean="0">
                <a:solidFill>
                  <a:srgbClr val="FFFF00"/>
                </a:solidFill>
                <a:effectLst>
                  <a:outerShdw blurRad="38100" dist="38100" dir="2700000" algn="tl">
                    <a:srgbClr val="000000"/>
                  </a:outerShdw>
                </a:effectLst>
                <a:latin typeface="Calibri" pitchFamily="34" charset="0"/>
                <a:sym typeface="Wingdings" panose="05000000000000000000" pitchFamily="2" charset="2"/>
              </a:rPr>
              <a:t> U-free mineral</a:t>
            </a:r>
            <a:endParaRPr lang="en-GB" sz="2600" dirty="0">
              <a:solidFill>
                <a:srgbClr val="FFFF00"/>
              </a:solidFill>
              <a:effectLst>
                <a:outerShdw blurRad="38100" dist="38100" dir="2700000" algn="tl">
                  <a:srgbClr val="000000"/>
                </a:outerShdw>
              </a:effectLst>
              <a:latin typeface="Calibri" pitchFamily="34" charset="0"/>
            </a:endParaRPr>
          </a:p>
        </p:txBody>
      </p:sp>
      <p:sp>
        <p:nvSpPr>
          <p:cNvPr id="12" name="Text Box 16"/>
          <p:cNvSpPr txBox="1">
            <a:spLocks noChangeArrowheads="1"/>
          </p:cNvSpPr>
          <p:nvPr/>
        </p:nvSpPr>
        <p:spPr bwMode="auto">
          <a:xfrm>
            <a:off x="111512" y="2595723"/>
            <a:ext cx="2712843" cy="830997"/>
          </a:xfrm>
          <a:prstGeom prst="rect">
            <a:avLst/>
          </a:prstGeom>
          <a:noFill/>
          <a:ln w="9525" algn="ctr">
            <a:noFill/>
            <a:miter lim="800000"/>
            <a:headEnd/>
            <a:tailEnd/>
          </a:ln>
          <a:effectLst/>
        </p:spPr>
        <p:txBody>
          <a:bodyPr wrap="square">
            <a:spAutoFit/>
          </a:bodyPr>
          <a:lstStyle/>
          <a:p>
            <a:pPr algn="l" eaLnBrk="0" hangingPunct="0">
              <a:defRPr/>
            </a:pPr>
            <a:r>
              <a:rPr lang="en-GB" sz="2400" dirty="0" smtClean="0">
                <a:solidFill>
                  <a:schemeClr val="bg1"/>
                </a:solidFill>
                <a:effectLst>
                  <a:outerShdw blurRad="38100" dist="38100" dir="2700000" algn="tl">
                    <a:srgbClr val="000000"/>
                  </a:outerShdw>
                </a:effectLst>
                <a:latin typeface="Calibri" pitchFamily="34" charset="0"/>
              </a:rPr>
              <a:t>Meteoritic </a:t>
            </a:r>
            <a:r>
              <a:rPr lang="en-GB" sz="2400" dirty="0" err="1" smtClean="0">
                <a:solidFill>
                  <a:schemeClr val="bg1"/>
                </a:solidFill>
                <a:effectLst>
                  <a:outerShdw blurRad="38100" dist="38100" dir="2700000" algn="tl">
                    <a:srgbClr val="000000"/>
                  </a:outerShdw>
                </a:effectLst>
                <a:latin typeface="Calibri" pitchFamily="34" charset="0"/>
              </a:rPr>
              <a:t>Troilite</a:t>
            </a:r>
            <a:r>
              <a:rPr lang="en-GB" sz="2400" dirty="0" smtClean="0">
                <a:solidFill>
                  <a:schemeClr val="bg1"/>
                </a:solidFill>
                <a:effectLst>
                  <a:outerShdw blurRad="38100" dist="38100" dir="2700000" algn="tl">
                    <a:srgbClr val="000000"/>
                  </a:outerShdw>
                </a:effectLst>
                <a:latin typeface="Calibri" pitchFamily="34" charset="0"/>
              </a:rPr>
              <a:t> = Terrestrial </a:t>
            </a:r>
            <a:r>
              <a:rPr lang="en-GB" sz="2400" dirty="0" err="1" smtClean="0">
                <a:solidFill>
                  <a:schemeClr val="bg1"/>
                </a:solidFill>
                <a:effectLst>
                  <a:outerShdw blurRad="38100" dist="38100" dir="2700000" algn="tl">
                    <a:srgbClr val="000000"/>
                  </a:outerShdw>
                </a:effectLst>
                <a:latin typeface="Calibri" pitchFamily="34" charset="0"/>
              </a:rPr>
              <a:t>Pirrotite</a:t>
            </a:r>
            <a:r>
              <a:rPr lang="en-GB" sz="2400" dirty="0" smtClean="0">
                <a:solidFill>
                  <a:schemeClr val="bg1"/>
                </a:solidFill>
                <a:effectLst>
                  <a:outerShdw blurRad="38100" dist="38100" dir="2700000" algn="tl">
                    <a:srgbClr val="000000"/>
                  </a:outerShdw>
                </a:effectLst>
                <a:latin typeface="Calibri" pitchFamily="34" charset="0"/>
              </a:rPr>
              <a:t>.</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3" name="Ovale 12"/>
          <p:cNvSpPr/>
          <p:nvPr/>
        </p:nvSpPr>
        <p:spPr bwMode="auto">
          <a:xfrm>
            <a:off x="7944645" y="3191669"/>
            <a:ext cx="72000" cy="72000"/>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Ovale 13"/>
          <p:cNvSpPr/>
          <p:nvPr/>
        </p:nvSpPr>
        <p:spPr bwMode="auto">
          <a:xfrm>
            <a:off x="5200562" y="4888707"/>
            <a:ext cx="72000" cy="72000"/>
          </a:xfrm>
          <a:prstGeom prst="ellipse">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Ovale 14"/>
          <p:cNvSpPr/>
          <p:nvPr/>
        </p:nvSpPr>
        <p:spPr bwMode="auto">
          <a:xfrm>
            <a:off x="4356012" y="5386388"/>
            <a:ext cx="72000" cy="72000"/>
          </a:xfrm>
          <a:prstGeom prst="ellipse">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6" name="Ovale 15"/>
          <p:cNvSpPr/>
          <p:nvPr/>
        </p:nvSpPr>
        <p:spPr bwMode="auto">
          <a:xfrm>
            <a:off x="4309181" y="5421313"/>
            <a:ext cx="72000" cy="720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7" name="Ovale 16"/>
          <p:cNvSpPr/>
          <p:nvPr/>
        </p:nvSpPr>
        <p:spPr bwMode="auto">
          <a:xfrm>
            <a:off x="5217230" y="4902995"/>
            <a:ext cx="72000" cy="72000"/>
          </a:xfrm>
          <a:prstGeom prst="ellipse">
            <a:avLst/>
          </a:prstGeom>
          <a:solidFill>
            <a:srgbClr val="00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1" name="Text Box 16"/>
          <p:cNvSpPr txBox="1">
            <a:spLocks noChangeArrowheads="1"/>
          </p:cNvSpPr>
          <p:nvPr/>
        </p:nvSpPr>
        <p:spPr bwMode="auto">
          <a:xfrm>
            <a:off x="0" y="3614705"/>
            <a:ext cx="2767868" cy="800219"/>
          </a:xfrm>
          <a:prstGeom prst="rect">
            <a:avLst/>
          </a:prstGeom>
          <a:noFill/>
          <a:ln w="9525" algn="ctr">
            <a:noFill/>
            <a:miter lim="800000"/>
            <a:headEnd/>
            <a:tailEnd/>
          </a:ln>
          <a:effectLst/>
        </p:spPr>
        <p:txBody>
          <a:bodyPr wrap="square">
            <a:spAutoFit/>
          </a:bodyPr>
          <a:lstStyle/>
          <a:p>
            <a:pPr eaLnBrk="0" hangingPunct="0">
              <a:defRPr/>
            </a:pPr>
            <a:r>
              <a:rPr lang="en-GB" sz="2200" dirty="0" smtClean="0">
                <a:solidFill>
                  <a:schemeClr val="bg1"/>
                </a:solidFill>
                <a:effectLst>
                  <a:outerShdw blurRad="38100" dist="38100" dir="2700000" algn="tl">
                    <a:srgbClr val="000000"/>
                  </a:outerShdw>
                </a:effectLst>
                <a:latin typeface="Calibri" pitchFamily="34" charset="0"/>
              </a:rPr>
              <a:t>Canyon Diablo </a:t>
            </a:r>
            <a:r>
              <a:rPr lang="en-GB" sz="2200" dirty="0" err="1" smtClean="0">
                <a:solidFill>
                  <a:schemeClr val="bg1"/>
                </a:solidFill>
                <a:effectLst>
                  <a:outerShdw blurRad="38100" dist="38100" dir="2700000" algn="tl">
                    <a:srgbClr val="000000"/>
                  </a:outerShdw>
                </a:effectLst>
                <a:latin typeface="Calibri" pitchFamily="34" charset="0"/>
              </a:rPr>
              <a:t>Troilite</a:t>
            </a:r>
            <a:r>
              <a:rPr lang="en-GB" sz="2200" dirty="0" smtClean="0">
                <a:solidFill>
                  <a:schemeClr val="bg1"/>
                </a:solidFill>
                <a:effectLst>
                  <a:outerShdw blurRad="38100" dist="38100" dir="2700000" algn="tl">
                    <a:srgbClr val="000000"/>
                  </a:outerShdw>
                </a:effectLst>
                <a:latin typeface="Calibri" pitchFamily="34" charset="0"/>
              </a:rPr>
              <a:t>:</a:t>
            </a:r>
          </a:p>
          <a:p>
            <a:pPr eaLnBrk="0" hangingPunct="0">
              <a:defRPr/>
            </a:pPr>
            <a:r>
              <a:rPr lang="en-GB" sz="2400" baseline="30000" dirty="0" smtClean="0">
                <a:solidFill>
                  <a:schemeClr val="bg1"/>
                </a:solidFill>
                <a:effectLst>
                  <a:outerShdw blurRad="38100" dist="38100" dir="2700000" algn="tl">
                    <a:srgbClr val="000000"/>
                  </a:outerShdw>
                </a:effectLst>
                <a:latin typeface="Calibri" pitchFamily="34" charset="0"/>
              </a:rPr>
              <a:t>238</a:t>
            </a:r>
            <a:r>
              <a:rPr lang="en-GB" sz="2400" dirty="0" smtClean="0">
                <a:solidFill>
                  <a:schemeClr val="bg1"/>
                </a:solidFill>
                <a:effectLst>
                  <a:outerShdw blurRad="38100" dist="38100" dir="2700000" algn="tl">
                    <a:srgbClr val="000000"/>
                  </a:outerShdw>
                </a:effectLst>
                <a:latin typeface="Calibri" pitchFamily="34" charset="0"/>
              </a:rPr>
              <a:t>U/</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0.025</a:t>
            </a:r>
            <a:endParaRPr lang="en-GB" sz="2400" dirty="0">
              <a:solidFill>
                <a:schemeClr val="bg1"/>
              </a:solidFill>
              <a:effectLst>
                <a:outerShdw blurRad="38100" dist="38100" dir="2700000" algn="tl">
                  <a:srgbClr val="000000"/>
                </a:outerShdw>
              </a:effectLst>
              <a:latin typeface="Calibri" pitchFamily="34" charset="0"/>
            </a:endParaRPr>
          </a:p>
        </p:txBody>
      </p:sp>
      <p:sp>
        <p:nvSpPr>
          <p:cNvPr id="22" name="Text Box 16"/>
          <p:cNvSpPr txBox="1">
            <a:spLocks noChangeArrowheads="1"/>
          </p:cNvSpPr>
          <p:nvPr/>
        </p:nvSpPr>
        <p:spPr bwMode="auto">
          <a:xfrm>
            <a:off x="60712" y="4624298"/>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206</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00FF00"/>
                </a:solidFill>
                <a:effectLst>
                  <a:outerShdw blurRad="38100" dist="38100" dir="2700000" algn="tl">
                    <a:srgbClr val="000000"/>
                  </a:outerShdw>
                </a:effectLst>
                <a:latin typeface="Calibri" pitchFamily="34" charset="0"/>
              </a:rPr>
              <a:t>9.50</a:t>
            </a:r>
            <a:endParaRPr lang="en-GB" sz="2400" dirty="0">
              <a:solidFill>
                <a:srgbClr val="00FF00"/>
              </a:solidFill>
              <a:effectLst>
                <a:outerShdw blurRad="38100" dist="38100" dir="2700000" algn="tl">
                  <a:srgbClr val="000000"/>
                </a:outerShdw>
              </a:effectLst>
              <a:latin typeface="Calibri" pitchFamily="34" charset="0"/>
            </a:endParaRPr>
          </a:p>
        </p:txBody>
      </p:sp>
      <p:sp>
        <p:nvSpPr>
          <p:cNvPr id="23" name="Text Box 16"/>
          <p:cNvSpPr txBox="1">
            <a:spLocks noChangeArrowheads="1"/>
          </p:cNvSpPr>
          <p:nvPr/>
        </p:nvSpPr>
        <p:spPr bwMode="auto">
          <a:xfrm>
            <a:off x="60712" y="5440364"/>
            <a:ext cx="2577259" cy="830997"/>
          </a:xfrm>
          <a:prstGeom prst="rect">
            <a:avLst/>
          </a:prstGeom>
          <a:noFill/>
          <a:ln w="9525" algn="ctr">
            <a:noFill/>
            <a:miter lim="800000"/>
            <a:headEnd/>
            <a:tailEnd/>
          </a:ln>
          <a:effectLst/>
        </p:spPr>
        <p:txBody>
          <a:bodyPr wrap="square">
            <a:spAutoFit/>
          </a:bodyPr>
          <a:lstStyle/>
          <a:p>
            <a:pPr eaLnBrk="0" hangingPunct="0">
              <a:defRPr/>
            </a:pPr>
            <a:r>
              <a:rPr lang="en-GB" sz="2400" dirty="0" smtClean="0">
                <a:solidFill>
                  <a:schemeClr val="bg1"/>
                </a:solidFill>
                <a:effectLst>
                  <a:outerShdw blurRad="38100" dist="38100" dir="2700000" algn="tl">
                    <a:srgbClr val="000000"/>
                  </a:outerShdw>
                </a:effectLst>
                <a:latin typeface="Calibri" pitchFamily="34" charset="0"/>
              </a:rPr>
              <a:t>Initial </a:t>
            </a:r>
            <a:r>
              <a:rPr lang="en-GB" sz="2400" baseline="30000" dirty="0" smtClean="0">
                <a:solidFill>
                  <a:schemeClr val="bg1"/>
                </a:solidFill>
                <a:effectLst>
                  <a:outerShdw blurRad="38100" dist="38100" dir="2700000" algn="tl">
                    <a:srgbClr val="000000"/>
                  </a:outerShdw>
                </a:effectLst>
                <a:latin typeface="Calibri" pitchFamily="34" charset="0"/>
              </a:rPr>
              <a:t>207</a:t>
            </a:r>
            <a:r>
              <a:rPr lang="en-GB" sz="2400" dirty="0" smtClean="0">
                <a:solidFill>
                  <a:schemeClr val="bg1"/>
                </a:solidFill>
                <a:effectLst>
                  <a:outerShdw blurRad="38100" dist="38100" dir="2700000" algn="tl">
                    <a:srgbClr val="000000"/>
                  </a:outerShdw>
                </a:effectLst>
                <a:latin typeface="Calibr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rPr>
              <a:t>204</a:t>
            </a:r>
            <a:r>
              <a:rPr lang="en-GB" sz="2400" dirty="0" smtClean="0">
                <a:solidFill>
                  <a:schemeClr val="bg1"/>
                </a:solidFill>
                <a:effectLst>
                  <a:outerShdw blurRad="38100" dist="38100" dir="2700000" algn="tl">
                    <a:srgbClr val="000000"/>
                  </a:outerShdw>
                </a:effectLst>
                <a:latin typeface="Calibri" pitchFamily="34" charset="0"/>
              </a:rPr>
              <a:t>Pb = </a:t>
            </a:r>
            <a:r>
              <a:rPr lang="en-GB" sz="2400" dirty="0" smtClean="0">
                <a:solidFill>
                  <a:srgbClr val="FFC000"/>
                </a:solidFill>
                <a:effectLst>
                  <a:outerShdw blurRad="38100" dist="38100" dir="2700000" algn="tl">
                    <a:srgbClr val="000000"/>
                  </a:outerShdw>
                </a:effectLst>
                <a:latin typeface="Calibri" pitchFamily="34" charset="0"/>
              </a:rPr>
              <a:t>10.36</a:t>
            </a:r>
            <a:endParaRPr lang="en-GB" sz="2400" dirty="0">
              <a:solidFill>
                <a:srgbClr val="FFC000"/>
              </a:solidFill>
              <a:effectLst>
                <a:outerShdw blurRad="38100" dist="38100" dir="2700000" algn="tl">
                  <a:srgbClr val="000000"/>
                </a:outerShdw>
              </a:effectLst>
              <a:latin typeface="Calibri" pitchFamily="34" charset="0"/>
            </a:endParaRPr>
          </a:p>
        </p:txBody>
      </p:sp>
      <p:sp>
        <p:nvSpPr>
          <p:cNvPr id="58"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18738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28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21285" name="Text Box 5"/>
          <p:cNvSpPr txBox="1">
            <a:spLocks noChangeArrowheads="1"/>
          </p:cNvSpPr>
          <p:nvPr/>
        </p:nvSpPr>
        <p:spPr bwMode="auto">
          <a:xfrm>
            <a:off x="371475" y="1277938"/>
            <a:ext cx="8401050" cy="400109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It should be clear that the U/Pb or </a:t>
            </a:r>
            <a:r>
              <a:rPr lang="en-GB" sz="2800" baseline="30000" dirty="0">
                <a:solidFill>
                  <a:schemeClr val="bg1"/>
                </a:solidFill>
                <a:effectLst>
                  <a:outerShdw blurRad="38100" dist="38100" dir="2700000" algn="tl">
                    <a:srgbClr val="000000"/>
                  </a:outerShdw>
                </a:effectLst>
                <a:latin typeface="Calibri" pitchFamily="34" charset="0"/>
              </a:rPr>
              <a:t>238</a:t>
            </a:r>
            <a:r>
              <a:rPr lang="en-GB" sz="2800" dirty="0">
                <a:solidFill>
                  <a:schemeClr val="bg1"/>
                </a:solidFill>
                <a:effectLst>
                  <a:outerShdw blurRad="38100" dist="38100" dir="2700000" algn="tl">
                    <a:srgbClr val="000000"/>
                  </a:outerShdw>
                </a:effectLst>
                <a:latin typeface="Calibri" pitchFamily="34" charset="0"/>
              </a:rPr>
              <a:t>U/</a:t>
            </a:r>
            <a:r>
              <a:rPr lang="en-GB" sz="2800" baseline="30000" dirty="0">
                <a:solidFill>
                  <a:schemeClr val="bg1"/>
                </a:solidFill>
                <a:effectLst>
                  <a:outerShdw blurRad="38100" dist="38100" dir="2700000" algn="tl">
                    <a:srgbClr val="000000"/>
                  </a:outerShdw>
                </a:effectLst>
                <a:latin typeface="Calibri" pitchFamily="34" charset="0"/>
              </a:rPr>
              <a:t>204</a:t>
            </a:r>
            <a:r>
              <a:rPr lang="en-GB" sz="2800" dirty="0">
                <a:solidFill>
                  <a:schemeClr val="bg1"/>
                </a:solidFill>
                <a:effectLst>
                  <a:outerShdw blurRad="38100" dist="38100" dir="2700000" algn="tl">
                    <a:srgbClr val="000000"/>
                  </a:outerShdw>
                </a:effectLst>
                <a:latin typeface="Calibri" pitchFamily="34" charset="0"/>
              </a:rPr>
              <a:t>Pb ratio of a volcanic rock is not necessarily the same as that of its source.</a:t>
            </a:r>
          </a:p>
          <a:p>
            <a:pPr algn="l">
              <a:defRPr/>
            </a:pPr>
            <a:endParaRPr lang="en-GB" sz="1000" dirty="0">
              <a:solidFill>
                <a:schemeClr val="bg1"/>
              </a:solidFill>
              <a:effectLst>
                <a:outerShdw blurRad="38100" dist="38100" dir="2700000" algn="tl">
                  <a:srgbClr val="000000"/>
                </a:outerShdw>
              </a:effectLst>
              <a:latin typeface="Calibri" pitchFamily="34" charset="0"/>
            </a:endParaRPr>
          </a:p>
          <a:p>
            <a:pPr algn="l">
              <a:defRPr/>
            </a:pPr>
            <a:r>
              <a:rPr lang="en-GB" sz="2800" dirty="0">
                <a:solidFill>
                  <a:srgbClr val="FFFF00"/>
                </a:solidFill>
                <a:effectLst>
                  <a:outerShdw blurRad="38100" dist="38100" dir="2700000" algn="tl">
                    <a:srgbClr val="000000"/>
                  </a:outerShdw>
                </a:effectLst>
                <a:latin typeface="Calibri" pitchFamily="34" charset="0"/>
              </a:rPr>
              <a:t>This because U has a different compatibility from Pb.</a:t>
            </a:r>
          </a:p>
          <a:p>
            <a:pPr algn="l">
              <a:defRPr/>
            </a:pPr>
            <a:endParaRPr lang="en-GB" sz="1000" dirty="0">
              <a:solidFill>
                <a:srgbClr val="FFFF00"/>
              </a:solidFill>
              <a:effectLst>
                <a:outerShdw blurRad="38100" dist="38100" dir="2700000" algn="tl">
                  <a:srgbClr val="000000"/>
                </a:outerShdw>
              </a:effectLst>
              <a:latin typeface="Calibri" pitchFamily="34" charset="0"/>
            </a:endParaRPr>
          </a:p>
          <a:p>
            <a:pPr algn="l">
              <a:defRPr/>
            </a:pPr>
            <a:r>
              <a:rPr lang="en-GB" sz="2800" dirty="0">
                <a:solidFill>
                  <a:schemeClr val="bg1"/>
                </a:solidFill>
                <a:effectLst>
                  <a:outerShdw blurRad="38100" dist="38100" dir="2700000" algn="tl">
                    <a:srgbClr val="000000"/>
                  </a:outerShdw>
                </a:effectLst>
                <a:latin typeface="Calibri" pitchFamily="34" charset="0"/>
              </a:rPr>
              <a:t>It follows that, starting from a primitive mantle source with a given </a:t>
            </a:r>
            <a:r>
              <a:rPr lang="en-GB" sz="2800" i="1" dirty="0">
                <a:solidFill>
                  <a:schemeClr val="bg1"/>
                </a:solidFill>
                <a:effectLst>
                  <a:outerShdw blurRad="38100" dist="38100" dir="2700000" algn="tl">
                    <a:srgbClr val="000000"/>
                  </a:outerShdw>
                </a:effectLst>
                <a:latin typeface="Symbol" pitchFamily="18" charset="2"/>
              </a:rPr>
              <a:t>m</a:t>
            </a:r>
            <a:r>
              <a:rPr lang="en-GB" sz="2800" baseline="-25000" dirty="0">
                <a:solidFill>
                  <a:schemeClr val="bg1"/>
                </a:solidFill>
                <a:effectLst>
                  <a:outerShdw blurRad="38100" dist="38100" dir="2700000" algn="tl">
                    <a:srgbClr val="000000"/>
                  </a:outerShdw>
                </a:effectLst>
                <a:latin typeface="Calibri" pitchFamily="34" charset="0"/>
              </a:rPr>
              <a:t>0</a:t>
            </a:r>
            <a:r>
              <a:rPr lang="en-GB" sz="2800" dirty="0">
                <a:solidFill>
                  <a:schemeClr val="bg1"/>
                </a:solidFill>
                <a:effectLst>
                  <a:outerShdw blurRad="38100" dist="38100" dir="2700000" algn="tl">
                    <a:srgbClr val="000000"/>
                  </a:outerShdw>
                </a:effectLst>
                <a:latin typeface="Calibri" pitchFamily="34" charset="0"/>
              </a:rPr>
              <a:t>, partial melt and the residual peridotite likely have different </a:t>
            </a:r>
            <a:r>
              <a:rPr lang="en-GB" sz="2800" dirty="0">
                <a:solidFill>
                  <a:schemeClr val="bg1"/>
                </a:solidFill>
                <a:effectLst>
                  <a:outerShdw blurRad="38100" dist="38100" dir="2700000" algn="tl">
                    <a:srgbClr val="000000"/>
                  </a:outerShdw>
                </a:effectLst>
                <a:latin typeface="Symbol" panose="05050102010706020507" pitchFamily="18" charset="2"/>
              </a:rPr>
              <a:t>m</a:t>
            </a:r>
            <a:r>
              <a:rPr lang="en-GB" sz="2800" dirty="0">
                <a:solidFill>
                  <a:schemeClr val="bg1"/>
                </a:solidFill>
                <a:effectLst>
                  <a:outerShdw blurRad="38100" dist="38100" dir="2700000" algn="tl">
                    <a:srgbClr val="000000"/>
                  </a:outerShdw>
                </a:effectLst>
                <a:latin typeface="Calibri" pitchFamily="34" charset="0"/>
              </a:rPr>
              <a:t> values (</a:t>
            </a:r>
            <a:r>
              <a:rPr lang="en-GB" sz="2800" i="1" dirty="0">
                <a:solidFill>
                  <a:schemeClr val="bg1"/>
                </a:solidFill>
                <a:effectLst>
                  <a:outerShdw blurRad="38100" dist="38100" dir="2700000" algn="tl">
                    <a:srgbClr val="000000"/>
                  </a:outerShdw>
                </a:effectLst>
                <a:latin typeface="Symbol" pitchFamily="18" charset="2"/>
              </a:rPr>
              <a:t>m</a:t>
            </a:r>
            <a:r>
              <a:rPr lang="en-GB" sz="2800" baseline="-25000" dirty="0">
                <a:solidFill>
                  <a:schemeClr val="bg1"/>
                </a:solidFill>
                <a:effectLst>
                  <a:outerShdw blurRad="38100" dist="38100" dir="2700000" algn="tl">
                    <a:srgbClr val="000000"/>
                  </a:outerShdw>
                </a:effectLst>
                <a:latin typeface="Calibri" pitchFamily="34" charset="0"/>
              </a:rPr>
              <a:t>1</a:t>
            </a:r>
            <a:r>
              <a:rPr lang="en-GB" sz="2800" dirty="0">
                <a:solidFill>
                  <a:schemeClr val="bg1"/>
                </a:solidFill>
                <a:effectLst>
                  <a:outerShdw blurRad="38100" dist="38100" dir="2700000" algn="tl">
                    <a:srgbClr val="000000"/>
                  </a:outerShdw>
                </a:effectLst>
                <a:latin typeface="Calibri" pitchFamily="34" charset="0"/>
              </a:rPr>
              <a:t> and </a:t>
            </a:r>
            <a:r>
              <a:rPr lang="en-GB" sz="2800" i="1" dirty="0">
                <a:solidFill>
                  <a:schemeClr val="bg1"/>
                </a:solidFill>
                <a:effectLst>
                  <a:outerShdw blurRad="38100" dist="38100" dir="2700000" algn="tl">
                    <a:srgbClr val="000000"/>
                  </a:outerShdw>
                </a:effectLst>
                <a:latin typeface="Symbol" pitchFamily="18" charset="2"/>
              </a:rPr>
              <a:t>m</a:t>
            </a:r>
            <a:r>
              <a:rPr lang="en-GB" sz="2800" baseline="-25000" dirty="0">
                <a:solidFill>
                  <a:schemeClr val="bg1"/>
                </a:solidFill>
                <a:effectLst>
                  <a:outerShdw blurRad="38100" dist="38100" dir="2700000" algn="tl">
                    <a:srgbClr val="000000"/>
                  </a:outerShdw>
                </a:effectLst>
                <a:latin typeface="Calibri" pitchFamily="34" charset="0"/>
              </a:rPr>
              <a:t>2</a:t>
            </a:r>
            <a:r>
              <a:rPr lang="en-GB" sz="2800" dirty="0">
                <a:solidFill>
                  <a:schemeClr val="bg1"/>
                </a:solidFill>
                <a:effectLst>
                  <a:outerShdw blurRad="38100" dist="38100" dir="2700000" algn="tl">
                    <a:srgbClr val="000000"/>
                  </a:outerShdw>
                </a:effectLst>
                <a:latin typeface="Calibri" pitchFamily="34" charset="0"/>
              </a:rPr>
              <a:t>).</a:t>
            </a:r>
          </a:p>
          <a:p>
            <a:pPr algn="l">
              <a:defRPr/>
            </a:pPr>
            <a:endParaRPr lang="en-GB" sz="1000" dirty="0">
              <a:solidFill>
                <a:schemeClr val="bg1"/>
              </a:solidFill>
              <a:effectLst>
                <a:outerShdw blurRad="38100" dist="38100" dir="2700000" algn="tl">
                  <a:srgbClr val="000000"/>
                </a:outerShdw>
              </a:effectLst>
              <a:latin typeface="Calibri" pitchFamily="34" charset="0"/>
            </a:endParaRPr>
          </a:p>
          <a:p>
            <a:pPr algn="l">
              <a:defRPr/>
            </a:pPr>
            <a:r>
              <a:rPr lang="en-GB" sz="2800" dirty="0">
                <a:solidFill>
                  <a:srgbClr val="FFFF00"/>
                </a:solidFill>
                <a:effectLst>
                  <a:outerShdw blurRad="38100" dist="38100" dir="2700000" algn="tl">
                    <a:srgbClr val="000000"/>
                  </a:outerShdw>
                </a:effectLst>
                <a:latin typeface="Calibri" pitchFamily="34" charset="0"/>
              </a:rPr>
              <a:t>However, the sum of </a:t>
            </a:r>
            <a:r>
              <a:rPr lang="en-GB" sz="2800" i="1" dirty="0">
                <a:solidFill>
                  <a:srgbClr val="FFFF00"/>
                </a:solidFill>
                <a:effectLst>
                  <a:outerShdw blurRad="38100" dist="38100" dir="2700000" algn="tl">
                    <a:srgbClr val="000000"/>
                  </a:outerShdw>
                </a:effectLst>
                <a:latin typeface="Symbol" pitchFamily="18" charset="2"/>
              </a:rPr>
              <a:t>m</a:t>
            </a:r>
            <a:r>
              <a:rPr lang="en-GB" sz="2800" baseline="-25000" dirty="0">
                <a:solidFill>
                  <a:srgbClr val="FFFF00"/>
                </a:solidFill>
                <a:effectLst>
                  <a:outerShdw blurRad="38100" dist="38100" dir="2700000" algn="tl">
                    <a:srgbClr val="000000"/>
                  </a:outerShdw>
                </a:effectLst>
                <a:latin typeface="Calibri" pitchFamily="34" charset="0"/>
              </a:rPr>
              <a:t>1</a:t>
            </a:r>
            <a:r>
              <a:rPr lang="en-GB" sz="2800" dirty="0">
                <a:solidFill>
                  <a:srgbClr val="FFFF00"/>
                </a:solidFill>
                <a:effectLst>
                  <a:outerShdw blurRad="38100" dist="38100" dir="2700000" algn="tl">
                    <a:srgbClr val="000000"/>
                  </a:outerShdw>
                </a:effectLst>
                <a:latin typeface="Calibri" pitchFamily="34" charset="0"/>
              </a:rPr>
              <a:t> + </a:t>
            </a:r>
            <a:r>
              <a:rPr lang="en-GB" sz="2800" i="1" dirty="0">
                <a:solidFill>
                  <a:srgbClr val="FFFF00"/>
                </a:solidFill>
                <a:effectLst>
                  <a:outerShdw blurRad="38100" dist="38100" dir="2700000" algn="tl">
                    <a:srgbClr val="000000"/>
                  </a:outerShdw>
                </a:effectLst>
                <a:latin typeface="Symbol" pitchFamily="18" charset="2"/>
              </a:rPr>
              <a:t>m</a:t>
            </a:r>
            <a:r>
              <a:rPr lang="en-GB" sz="2800" baseline="-25000" dirty="0">
                <a:solidFill>
                  <a:srgbClr val="FFFF00"/>
                </a:solidFill>
                <a:effectLst>
                  <a:outerShdw blurRad="38100" dist="38100" dir="2700000" algn="tl">
                    <a:srgbClr val="000000"/>
                  </a:outerShdw>
                </a:effectLst>
                <a:latin typeface="Calibri" pitchFamily="34" charset="0"/>
              </a:rPr>
              <a:t>2</a:t>
            </a:r>
            <a:r>
              <a:rPr lang="en-GB" sz="2800" dirty="0">
                <a:solidFill>
                  <a:srgbClr val="FFFF00"/>
                </a:solidFill>
                <a:effectLst>
                  <a:outerShdw blurRad="38100" dist="38100" dir="2700000" algn="tl">
                    <a:srgbClr val="000000"/>
                  </a:outerShdw>
                </a:effectLst>
                <a:latin typeface="Calibri" pitchFamily="34" charset="0"/>
              </a:rPr>
              <a:t> must be equal to </a:t>
            </a:r>
            <a:r>
              <a:rPr lang="en-GB" sz="2800" i="1" dirty="0">
                <a:solidFill>
                  <a:srgbClr val="FFFF00"/>
                </a:solidFill>
                <a:effectLst>
                  <a:outerShdw blurRad="38100" dist="38100" dir="2700000" algn="tl">
                    <a:srgbClr val="000000"/>
                  </a:outerShdw>
                </a:effectLst>
                <a:latin typeface="Symbol" pitchFamily="18" charset="2"/>
              </a:rPr>
              <a:t>m</a:t>
            </a:r>
            <a:r>
              <a:rPr lang="en-GB" sz="2800" baseline="-25000" dirty="0">
                <a:solidFill>
                  <a:srgbClr val="FFFF00"/>
                </a:solidFill>
                <a:effectLst>
                  <a:outerShdw blurRad="38100" dist="38100" dir="2700000" algn="tl">
                    <a:srgbClr val="000000"/>
                  </a:outerShdw>
                </a:effectLst>
                <a:latin typeface="Calibri" pitchFamily="34" charset="0"/>
              </a:rPr>
              <a:t>0</a:t>
            </a:r>
            <a:r>
              <a:rPr lang="en-GB" sz="2800" dirty="0">
                <a:solidFill>
                  <a:srgbClr val="FFFF00"/>
                </a:solidFill>
                <a:effectLst>
                  <a:outerShdw blurRad="38100" dist="38100" dir="2700000" algn="tl">
                    <a:srgbClr val="000000"/>
                  </a:outerShdw>
                </a:effectLst>
                <a:latin typeface="Calibri" pitchFamily="34" charset="0"/>
              </a:rPr>
              <a:t>.</a:t>
            </a:r>
          </a:p>
        </p:txBody>
      </p:sp>
      <p:sp>
        <p:nvSpPr>
          <p:cNvPr id="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1285">
                                            <p:txEl>
                                              <p:pRg st="0" end="0"/>
                                            </p:txEl>
                                          </p:spTgt>
                                        </p:tgtEl>
                                        <p:attrNameLst>
                                          <p:attrName>style.visibility</p:attrName>
                                        </p:attrNameLst>
                                      </p:cBhvr>
                                      <p:to>
                                        <p:strVal val="visible"/>
                                      </p:to>
                                    </p:set>
                                    <p:animEffect transition="in" filter="fade">
                                      <p:cBhvr>
                                        <p:cTn id="7" dur="500"/>
                                        <p:tgtEl>
                                          <p:spTgt spid="11212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21285">
                                            <p:txEl>
                                              <p:pRg st="2" end="2"/>
                                            </p:txEl>
                                          </p:spTgt>
                                        </p:tgtEl>
                                        <p:attrNameLst>
                                          <p:attrName>style.visibility</p:attrName>
                                        </p:attrNameLst>
                                      </p:cBhvr>
                                      <p:to>
                                        <p:strVal val="visible"/>
                                      </p:to>
                                    </p:set>
                                    <p:animEffect transition="in" filter="fade">
                                      <p:cBhvr>
                                        <p:cTn id="12" dur="500"/>
                                        <p:tgtEl>
                                          <p:spTgt spid="112128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21285">
                                            <p:txEl>
                                              <p:pRg st="4" end="4"/>
                                            </p:txEl>
                                          </p:spTgt>
                                        </p:tgtEl>
                                        <p:attrNameLst>
                                          <p:attrName>style.visibility</p:attrName>
                                        </p:attrNameLst>
                                      </p:cBhvr>
                                      <p:to>
                                        <p:strVal val="visible"/>
                                      </p:to>
                                    </p:set>
                                    <p:animEffect transition="in" filter="fade">
                                      <p:cBhvr>
                                        <p:cTn id="17" dur="500"/>
                                        <p:tgtEl>
                                          <p:spTgt spid="112128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21285">
                                            <p:txEl>
                                              <p:pRg st="6" end="6"/>
                                            </p:txEl>
                                          </p:spTgt>
                                        </p:tgtEl>
                                        <p:attrNameLst>
                                          <p:attrName>style.visibility</p:attrName>
                                        </p:attrNameLst>
                                      </p:cBhvr>
                                      <p:to>
                                        <p:strVal val="visible"/>
                                      </p:to>
                                    </p:set>
                                    <p:animEffect transition="in" filter="fade">
                                      <p:cBhvr>
                                        <p:cTn id="22" dur="500"/>
                                        <p:tgtEl>
                                          <p:spTgt spid="11212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285" grpId="0" build="p"/>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333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23333" name="Text Box 5"/>
          <p:cNvSpPr txBox="1">
            <a:spLocks noChangeArrowheads="1"/>
          </p:cNvSpPr>
          <p:nvPr/>
        </p:nvSpPr>
        <p:spPr bwMode="auto">
          <a:xfrm>
            <a:off x="101600" y="1277938"/>
            <a:ext cx="8940800" cy="40576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Reservoirs within the Earth, such as the crust and mantle and individual rock units, have evolved with different </a:t>
            </a:r>
            <a:r>
              <a:rPr lang="en-GB" sz="2800" i="1" dirty="0">
                <a:solidFill>
                  <a:schemeClr val="bg1"/>
                </a:solidFill>
                <a:effectLst>
                  <a:outerShdw blurRad="38100" dist="38100" dir="2700000" algn="tl">
                    <a:srgbClr val="000000"/>
                  </a:outerShdw>
                </a:effectLst>
                <a:latin typeface="Symbol" panose="05050102010706020507" pitchFamily="18" charset="2"/>
              </a:rPr>
              <a:t>m</a:t>
            </a:r>
            <a:r>
              <a:rPr lang="en-GB" sz="2800" dirty="0">
                <a:solidFill>
                  <a:schemeClr val="bg1"/>
                </a:solidFill>
                <a:effectLst>
                  <a:outerShdw blurRad="38100" dist="38100" dir="2700000" algn="tl">
                    <a:srgbClr val="000000"/>
                  </a:outerShdw>
                </a:effectLst>
                <a:latin typeface="Calibri" pitchFamily="34" charset="0"/>
              </a:rPr>
              <a:t> </a:t>
            </a:r>
            <a:r>
              <a:rPr lang="en-GB" sz="2800" dirty="0" smtClean="0">
                <a:solidFill>
                  <a:schemeClr val="bg1"/>
                </a:solidFill>
                <a:effectLst>
                  <a:outerShdw blurRad="38100" dist="38100" dir="2700000" algn="tl">
                    <a:srgbClr val="000000"/>
                  </a:outerShdw>
                </a:effectLst>
                <a:latin typeface="Calibri" pitchFamily="34" charset="0"/>
              </a:rPr>
              <a:t>values, </a:t>
            </a:r>
            <a:r>
              <a:rPr lang="en-GB" sz="2800" dirty="0">
                <a:solidFill>
                  <a:schemeClr val="bg1"/>
                </a:solidFill>
                <a:effectLst>
                  <a:outerShdw blurRad="38100" dist="38100" dir="2700000" algn="tl">
                    <a:srgbClr val="000000"/>
                  </a:outerShdw>
                </a:effectLst>
                <a:latin typeface="Calibri" pitchFamily="34" charset="0"/>
              </a:rPr>
              <a:t>so their isotope ratios need not fall on the Geochron.</a:t>
            </a:r>
            <a:r>
              <a:rPr lang="en-GB" sz="2800" dirty="0">
                <a:solidFill>
                  <a:srgbClr val="FFFF00"/>
                </a:solidFill>
                <a:effectLst>
                  <a:outerShdw blurRad="38100" dist="38100" dir="2700000" algn="tl">
                    <a:srgbClr val="000000"/>
                  </a:outerShdw>
                </a:effectLst>
                <a:latin typeface="Calibri" pitchFamily="34" charset="0"/>
              </a:rPr>
              <a:t> The mean of all such reservoirs should, however, fall on the Geochron.</a:t>
            </a:r>
          </a:p>
          <a:p>
            <a:pPr algn="l">
              <a:defRPr/>
            </a:pPr>
            <a:endParaRPr lang="en-GB" sz="2800" dirty="0">
              <a:solidFill>
                <a:schemeClr val="bg1"/>
              </a:solidFill>
              <a:effectLst>
                <a:outerShdw blurRad="38100" dist="38100" dir="2700000" algn="tl">
                  <a:srgbClr val="000000"/>
                </a:outerShdw>
              </a:effectLst>
              <a:latin typeface="Calibri" pitchFamily="34" charset="0"/>
            </a:endParaRPr>
          </a:p>
          <a:p>
            <a:pPr algn="l">
              <a:defRPr/>
            </a:pPr>
            <a:endParaRPr lang="en-GB" sz="2800" dirty="0">
              <a:solidFill>
                <a:srgbClr val="FFFF00"/>
              </a:solidFill>
              <a:effectLst>
                <a:outerShdw blurRad="38100" dist="38100" dir="2700000" algn="tl">
                  <a:srgbClr val="000000"/>
                </a:outerShdw>
              </a:effectLst>
              <a:latin typeface="Calibri" pitchFamily="34" charset="0"/>
            </a:endParaRPr>
          </a:p>
          <a:p>
            <a:pPr algn="l">
              <a:defRPr/>
            </a:pPr>
            <a:r>
              <a:rPr lang="en-GB" sz="3600" dirty="0" smtClean="0">
                <a:solidFill>
                  <a:srgbClr val="FFFF00"/>
                </a:solidFill>
                <a:effectLst>
                  <a:outerShdw blurRad="38100" dist="38100" dir="2700000" algn="tl">
                    <a:srgbClr val="000000"/>
                  </a:outerShdw>
                </a:effectLst>
                <a:latin typeface="Calibri" pitchFamily="34" charset="0"/>
              </a:rPr>
              <a:t>IS IT CEAR</a:t>
            </a:r>
            <a:r>
              <a:rPr lang="en-GB" sz="3600" dirty="0">
                <a:solidFill>
                  <a:srgbClr val="FFFF00"/>
                </a:solidFill>
                <a:effectLst>
                  <a:outerShdw blurRad="38100" dist="38100" dir="2700000" algn="tl">
                    <a:srgbClr val="000000"/>
                  </a:outerShdw>
                </a:effectLst>
                <a:latin typeface="Calibri" pitchFamily="34" charset="0"/>
              </a:rPr>
              <a:t>?</a:t>
            </a:r>
          </a:p>
          <a:p>
            <a:pPr algn="l">
              <a:defRPr/>
            </a:pPr>
            <a:endParaRPr lang="en-GB" sz="2800" dirty="0">
              <a:solidFill>
                <a:srgbClr val="FFFF00"/>
              </a:solidFill>
              <a:effectLst>
                <a:outerShdw blurRad="38100" dist="38100" dir="2700000" algn="tl">
                  <a:srgbClr val="000000"/>
                </a:outerShdw>
              </a:effectLst>
              <a:latin typeface="Calibri" pitchFamily="34" charset="0"/>
            </a:endParaRPr>
          </a:p>
        </p:txBody>
      </p:sp>
      <p:grpSp>
        <p:nvGrpSpPr>
          <p:cNvPr id="2" name="Group 57"/>
          <p:cNvGrpSpPr>
            <a:grpSpLocks/>
          </p:cNvGrpSpPr>
          <p:nvPr/>
        </p:nvGrpSpPr>
        <p:grpSpPr bwMode="auto">
          <a:xfrm>
            <a:off x="2679700" y="3060700"/>
            <a:ext cx="5311775" cy="3409950"/>
            <a:chOff x="1688" y="2288"/>
            <a:chExt cx="3024" cy="1788"/>
          </a:xfrm>
        </p:grpSpPr>
        <p:sp>
          <p:nvSpPr>
            <p:cNvPr id="1123384" name="AutoShape 56"/>
            <p:cNvSpPr>
              <a:spLocks noChangeArrowheads="1"/>
            </p:cNvSpPr>
            <p:nvPr/>
          </p:nvSpPr>
          <p:spPr bwMode="auto">
            <a:xfrm>
              <a:off x="3163" y="2581"/>
              <a:ext cx="1549" cy="740"/>
            </a:xfrm>
            <a:prstGeom prst="cloudCallout">
              <a:avLst>
                <a:gd name="adj1" fmla="val -41931"/>
                <a:gd name="adj2" fmla="val 60542"/>
              </a:avLst>
            </a:prstGeom>
            <a:solidFill>
              <a:schemeClr val="bg1"/>
            </a:solidFill>
            <a:ln w="28575">
              <a:solidFill>
                <a:schemeClr val="tx1"/>
              </a:solidFill>
              <a:round/>
              <a:headEnd/>
              <a:tailEnd/>
            </a:ln>
            <a:effectLst/>
          </p:spPr>
          <p:txBody>
            <a:bodyPr anchor="ctr"/>
            <a:lstStyle/>
            <a:p>
              <a:pPr>
                <a:defRPr/>
              </a:pPr>
              <a:endParaRPr lang="en-GB">
                <a:effectLst>
                  <a:outerShdw blurRad="38100" dist="38100" dir="2700000" algn="tl">
                    <a:srgbClr val="C0C0C0"/>
                  </a:outerShdw>
                </a:effectLst>
                <a:latin typeface="Calibri" pitchFamily="34" charset="0"/>
              </a:endParaRPr>
            </a:p>
          </p:txBody>
        </p:sp>
        <p:sp>
          <p:nvSpPr>
            <p:cNvPr id="1123335" name="Freeform 7"/>
            <p:cNvSpPr>
              <a:spLocks/>
            </p:cNvSpPr>
            <p:nvPr/>
          </p:nvSpPr>
          <p:spPr bwMode="auto">
            <a:xfrm>
              <a:off x="2340" y="2288"/>
              <a:ext cx="1432" cy="562"/>
            </a:xfrm>
            <a:custGeom>
              <a:avLst/>
              <a:gdLst/>
              <a:ahLst/>
              <a:cxnLst>
                <a:cxn ang="0">
                  <a:pos x="0" y="7"/>
                </a:cxn>
                <a:cxn ang="0">
                  <a:pos x="93" y="7"/>
                </a:cxn>
                <a:cxn ang="0">
                  <a:pos x="201" y="46"/>
                </a:cxn>
                <a:cxn ang="0">
                  <a:pos x="234" y="22"/>
                </a:cxn>
                <a:cxn ang="0">
                  <a:pos x="321" y="1"/>
                </a:cxn>
                <a:cxn ang="0">
                  <a:pos x="453" y="28"/>
                </a:cxn>
                <a:cxn ang="0">
                  <a:pos x="492" y="91"/>
                </a:cxn>
                <a:cxn ang="0">
                  <a:pos x="534" y="43"/>
                </a:cxn>
                <a:cxn ang="0">
                  <a:pos x="588" y="37"/>
                </a:cxn>
                <a:cxn ang="0">
                  <a:pos x="669" y="31"/>
                </a:cxn>
                <a:cxn ang="0">
                  <a:pos x="789" y="64"/>
                </a:cxn>
                <a:cxn ang="0">
                  <a:pos x="837" y="115"/>
                </a:cxn>
                <a:cxn ang="0">
                  <a:pos x="954" y="76"/>
                </a:cxn>
                <a:cxn ang="0">
                  <a:pos x="1101" y="91"/>
                </a:cxn>
                <a:cxn ang="0">
                  <a:pos x="1218" y="175"/>
                </a:cxn>
                <a:cxn ang="0">
                  <a:pos x="1263" y="289"/>
                </a:cxn>
                <a:cxn ang="0">
                  <a:pos x="1260" y="319"/>
                </a:cxn>
                <a:cxn ang="0">
                  <a:pos x="1317" y="316"/>
                </a:cxn>
                <a:cxn ang="0">
                  <a:pos x="1404" y="388"/>
                </a:cxn>
                <a:cxn ang="0">
                  <a:pos x="1419" y="493"/>
                </a:cxn>
                <a:cxn ang="0">
                  <a:pos x="1329" y="562"/>
                </a:cxn>
              </a:cxnLst>
              <a:rect l="0" t="0" r="r" b="b"/>
              <a:pathLst>
                <a:path w="1432" h="562">
                  <a:moveTo>
                    <a:pt x="0" y="7"/>
                  </a:moveTo>
                  <a:cubicBezTo>
                    <a:pt x="30" y="3"/>
                    <a:pt x="60" y="0"/>
                    <a:pt x="93" y="7"/>
                  </a:cubicBezTo>
                  <a:cubicBezTo>
                    <a:pt x="126" y="14"/>
                    <a:pt x="178" y="44"/>
                    <a:pt x="201" y="46"/>
                  </a:cubicBezTo>
                  <a:cubicBezTo>
                    <a:pt x="224" y="48"/>
                    <a:pt x="214" y="30"/>
                    <a:pt x="234" y="22"/>
                  </a:cubicBezTo>
                  <a:cubicBezTo>
                    <a:pt x="254" y="14"/>
                    <a:pt x="285" y="0"/>
                    <a:pt x="321" y="1"/>
                  </a:cubicBezTo>
                  <a:cubicBezTo>
                    <a:pt x="357" y="2"/>
                    <a:pt x="424" y="13"/>
                    <a:pt x="453" y="28"/>
                  </a:cubicBezTo>
                  <a:cubicBezTo>
                    <a:pt x="482" y="43"/>
                    <a:pt x="479" y="89"/>
                    <a:pt x="492" y="91"/>
                  </a:cubicBezTo>
                  <a:cubicBezTo>
                    <a:pt x="505" y="93"/>
                    <a:pt x="518" y="52"/>
                    <a:pt x="534" y="43"/>
                  </a:cubicBezTo>
                  <a:cubicBezTo>
                    <a:pt x="550" y="34"/>
                    <a:pt x="566" y="39"/>
                    <a:pt x="588" y="37"/>
                  </a:cubicBezTo>
                  <a:cubicBezTo>
                    <a:pt x="610" y="35"/>
                    <a:pt x="636" y="26"/>
                    <a:pt x="669" y="31"/>
                  </a:cubicBezTo>
                  <a:cubicBezTo>
                    <a:pt x="702" y="36"/>
                    <a:pt x="761" y="50"/>
                    <a:pt x="789" y="64"/>
                  </a:cubicBezTo>
                  <a:cubicBezTo>
                    <a:pt x="817" y="78"/>
                    <a:pt x="810" y="113"/>
                    <a:pt x="837" y="115"/>
                  </a:cubicBezTo>
                  <a:cubicBezTo>
                    <a:pt x="864" y="117"/>
                    <a:pt x="910" y="80"/>
                    <a:pt x="954" y="76"/>
                  </a:cubicBezTo>
                  <a:cubicBezTo>
                    <a:pt x="998" y="72"/>
                    <a:pt x="1057" y="74"/>
                    <a:pt x="1101" y="91"/>
                  </a:cubicBezTo>
                  <a:cubicBezTo>
                    <a:pt x="1145" y="108"/>
                    <a:pt x="1191" y="142"/>
                    <a:pt x="1218" y="175"/>
                  </a:cubicBezTo>
                  <a:cubicBezTo>
                    <a:pt x="1245" y="208"/>
                    <a:pt x="1256" y="265"/>
                    <a:pt x="1263" y="289"/>
                  </a:cubicBezTo>
                  <a:cubicBezTo>
                    <a:pt x="1270" y="313"/>
                    <a:pt x="1251" y="314"/>
                    <a:pt x="1260" y="319"/>
                  </a:cubicBezTo>
                  <a:cubicBezTo>
                    <a:pt x="1269" y="324"/>
                    <a:pt x="1293" y="304"/>
                    <a:pt x="1317" y="316"/>
                  </a:cubicBezTo>
                  <a:cubicBezTo>
                    <a:pt x="1341" y="328"/>
                    <a:pt x="1387" y="359"/>
                    <a:pt x="1404" y="388"/>
                  </a:cubicBezTo>
                  <a:cubicBezTo>
                    <a:pt x="1421" y="417"/>
                    <a:pt x="1432" y="464"/>
                    <a:pt x="1419" y="493"/>
                  </a:cubicBezTo>
                  <a:cubicBezTo>
                    <a:pt x="1406" y="522"/>
                    <a:pt x="1367" y="542"/>
                    <a:pt x="1329" y="562"/>
                  </a:cubicBezTo>
                </a:path>
              </a:pathLst>
            </a:custGeom>
            <a:noFill/>
            <a:ln w="9525" cap="flat" cmpd="sng">
              <a:noFill/>
              <a:prstDash val="solid"/>
              <a:round/>
              <a:headEnd/>
              <a:tailEnd/>
            </a:ln>
            <a:effectLst/>
          </p:spPr>
          <p:txBody>
            <a:bodyPr anchor="ctr"/>
            <a:lstStyle/>
            <a:p>
              <a:pPr>
                <a:defRPr/>
              </a:pPr>
              <a:endParaRPr lang="it-IT">
                <a:latin typeface="Calibri" pitchFamily="34" charset="0"/>
              </a:endParaRPr>
            </a:p>
          </p:txBody>
        </p:sp>
        <p:sp>
          <p:nvSpPr>
            <p:cNvPr id="1123358" name="Freeform 30"/>
            <p:cNvSpPr>
              <a:spLocks/>
            </p:cNvSpPr>
            <p:nvPr/>
          </p:nvSpPr>
          <p:spPr bwMode="auto">
            <a:xfrm>
              <a:off x="2048" y="3122"/>
              <a:ext cx="578" cy="630"/>
            </a:xfrm>
            <a:custGeom>
              <a:avLst/>
              <a:gdLst/>
              <a:ahLst/>
              <a:cxnLst>
                <a:cxn ang="0">
                  <a:pos x="28" y="25"/>
                </a:cxn>
                <a:cxn ang="0">
                  <a:pos x="20" y="25"/>
                </a:cxn>
                <a:cxn ang="0">
                  <a:pos x="14" y="9"/>
                </a:cxn>
                <a:cxn ang="0">
                  <a:pos x="10" y="0"/>
                </a:cxn>
                <a:cxn ang="0">
                  <a:pos x="1" y="18"/>
                </a:cxn>
                <a:cxn ang="0">
                  <a:pos x="4" y="22"/>
                </a:cxn>
                <a:cxn ang="0">
                  <a:pos x="4" y="24"/>
                </a:cxn>
                <a:cxn ang="0">
                  <a:pos x="9" y="30"/>
                </a:cxn>
                <a:cxn ang="0">
                  <a:pos x="12" y="28"/>
                </a:cxn>
                <a:cxn ang="0">
                  <a:pos x="15" y="26"/>
                </a:cxn>
                <a:cxn ang="0">
                  <a:pos x="21" y="30"/>
                </a:cxn>
                <a:cxn ang="0">
                  <a:pos x="29" y="34"/>
                </a:cxn>
                <a:cxn ang="0">
                  <a:pos x="32" y="35"/>
                </a:cxn>
                <a:cxn ang="0">
                  <a:pos x="28" y="25"/>
                </a:cxn>
              </a:cxnLst>
              <a:rect l="0" t="0" r="r" b="b"/>
              <a:pathLst>
                <a:path w="32" h="35">
                  <a:moveTo>
                    <a:pt x="28" y="25"/>
                  </a:moveTo>
                  <a:cubicBezTo>
                    <a:pt x="25" y="26"/>
                    <a:pt x="23" y="27"/>
                    <a:pt x="20" y="25"/>
                  </a:cubicBezTo>
                  <a:cubicBezTo>
                    <a:pt x="13" y="20"/>
                    <a:pt x="14" y="16"/>
                    <a:pt x="14" y="9"/>
                  </a:cubicBezTo>
                  <a:cubicBezTo>
                    <a:pt x="14" y="7"/>
                    <a:pt x="14" y="1"/>
                    <a:pt x="10" y="0"/>
                  </a:cubicBezTo>
                  <a:cubicBezTo>
                    <a:pt x="5" y="0"/>
                    <a:pt x="2" y="14"/>
                    <a:pt x="1" y="18"/>
                  </a:cubicBezTo>
                  <a:cubicBezTo>
                    <a:pt x="0" y="20"/>
                    <a:pt x="2" y="21"/>
                    <a:pt x="4" y="22"/>
                  </a:cubicBezTo>
                  <a:cubicBezTo>
                    <a:pt x="6" y="23"/>
                    <a:pt x="5" y="22"/>
                    <a:pt x="4" y="24"/>
                  </a:cubicBezTo>
                  <a:cubicBezTo>
                    <a:pt x="3" y="27"/>
                    <a:pt x="5" y="30"/>
                    <a:pt x="9" y="30"/>
                  </a:cubicBezTo>
                  <a:cubicBezTo>
                    <a:pt x="10" y="30"/>
                    <a:pt x="11" y="29"/>
                    <a:pt x="12" y="28"/>
                  </a:cubicBezTo>
                  <a:cubicBezTo>
                    <a:pt x="13" y="25"/>
                    <a:pt x="12" y="26"/>
                    <a:pt x="15" y="26"/>
                  </a:cubicBezTo>
                  <a:cubicBezTo>
                    <a:pt x="19" y="26"/>
                    <a:pt x="18" y="29"/>
                    <a:pt x="21" y="30"/>
                  </a:cubicBezTo>
                  <a:cubicBezTo>
                    <a:pt x="24" y="31"/>
                    <a:pt x="27" y="32"/>
                    <a:pt x="29" y="34"/>
                  </a:cubicBezTo>
                  <a:cubicBezTo>
                    <a:pt x="30" y="34"/>
                    <a:pt x="32" y="35"/>
                    <a:pt x="32" y="35"/>
                  </a:cubicBezTo>
                  <a:cubicBezTo>
                    <a:pt x="31" y="31"/>
                    <a:pt x="29" y="28"/>
                    <a:pt x="28" y="25"/>
                  </a:cubicBezTo>
                  <a:close/>
                </a:path>
              </a:pathLst>
            </a:custGeom>
            <a:solidFill>
              <a:srgbClr val="61BFF3"/>
            </a:solidFill>
            <a:ln w="9525">
              <a:noFill/>
              <a:round/>
              <a:headEnd/>
              <a:tailEnd/>
            </a:ln>
          </p:spPr>
          <p:txBody>
            <a:bodyPr/>
            <a:lstStyle/>
            <a:p>
              <a:pPr>
                <a:defRPr/>
              </a:pPr>
              <a:endParaRPr lang="it-IT">
                <a:latin typeface="Calibri" pitchFamily="34" charset="0"/>
              </a:endParaRPr>
            </a:p>
          </p:txBody>
        </p:sp>
        <p:sp>
          <p:nvSpPr>
            <p:cNvPr id="1123359" name="Freeform 31"/>
            <p:cNvSpPr>
              <a:spLocks/>
            </p:cNvSpPr>
            <p:nvPr/>
          </p:nvSpPr>
          <p:spPr bwMode="auto">
            <a:xfrm>
              <a:off x="2048" y="3122"/>
              <a:ext cx="578" cy="630"/>
            </a:xfrm>
            <a:custGeom>
              <a:avLst/>
              <a:gdLst/>
              <a:ahLst/>
              <a:cxnLst>
                <a:cxn ang="0">
                  <a:pos x="28" y="25"/>
                </a:cxn>
                <a:cxn ang="0">
                  <a:pos x="20" y="25"/>
                </a:cxn>
                <a:cxn ang="0">
                  <a:pos x="14" y="9"/>
                </a:cxn>
                <a:cxn ang="0">
                  <a:pos x="10" y="0"/>
                </a:cxn>
                <a:cxn ang="0">
                  <a:pos x="1" y="18"/>
                </a:cxn>
                <a:cxn ang="0">
                  <a:pos x="4" y="22"/>
                </a:cxn>
                <a:cxn ang="0">
                  <a:pos x="4" y="24"/>
                </a:cxn>
                <a:cxn ang="0">
                  <a:pos x="9" y="30"/>
                </a:cxn>
                <a:cxn ang="0">
                  <a:pos x="12" y="28"/>
                </a:cxn>
                <a:cxn ang="0">
                  <a:pos x="15" y="26"/>
                </a:cxn>
                <a:cxn ang="0">
                  <a:pos x="21" y="30"/>
                </a:cxn>
                <a:cxn ang="0">
                  <a:pos x="29" y="34"/>
                </a:cxn>
                <a:cxn ang="0">
                  <a:pos x="32" y="35"/>
                </a:cxn>
                <a:cxn ang="0">
                  <a:pos x="28" y="25"/>
                </a:cxn>
              </a:cxnLst>
              <a:rect l="0" t="0" r="r" b="b"/>
              <a:pathLst>
                <a:path w="32" h="35">
                  <a:moveTo>
                    <a:pt x="28" y="25"/>
                  </a:moveTo>
                  <a:cubicBezTo>
                    <a:pt x="25" y="26"/>
                    <a:pt x="23" y="27"/>
                    <a:pt x="20" y="25"/>
                  </a:cubicBezTo>
                  <a:cubicBezTo>
                    <a:pt x="13" y="20"/>
                    <a:pt x="14" y="16"/>
                    <a:pt x="14" y="9"/>
                  </a:cubicBezTo>
                  <a:cubicBezTo>
                    <a:pt x="14" y="7"/>
                    <a:pt x="14" y="1"/>
                    <a:pt x="10" y="0"/>
                  </a:cubicBezTo>
                  <a:cubicBezTo>
                    <a:pt x="5" y="0"/>
                    <a:pt x="2" y="14"/>
                    <a:pt x="1" y="18"/>
                  </a:cubicBezTo>
                  <a:cubicBezTo>
                    <a:pt x="0" y="20"/>
                    <a:pt x="2" y="21"/>
                    <a:pt x="4" y="22"/>
                  </a:cubicBezTo>
                  <a:cubicBezTo>
                    <a:pt x="6" y="23"/>
                    <a:pt x="5" y="22"/>
                    <a:pt x="4" y="24"/>
                  </a:cubicBezTo>
                  <a:cubicBezTo>
                    <a:pt x="3" y="27"/>
                    <a:pt x="5" y="30"/>
                    <a:pt x="9" y="30"/>
                  </a:cubicBezTo>
                  <a:cubicBezTo>
                    <a:pt x="10" y="30"/>
                    <a:pt x="11" y="29"/>
                    <a:pt x="12" y="28"/>
                  </a:cubicBezTo>
                  <a:cubicBezTo>
                    <a:pt x="13" y="25"/>
                    <a:pt x="12" y="26"/>
                    <a:pt x="15" y="26"/>
                  </a:cubicBezTo>
                  <a:cubicBezTo>
                    <a:pt x="19" y="26"/>
                    <a:pt x="18" y="29"/>
                    <a:pt x="21" y="30"/>
                  </a:cubicBezTo>
                  <a:cubicBezTo>
                    <a:pt x="24" y="31"/>
                    <a:pt x="27" y="32"/>
                    <a:pt x="29" y="34"/>
                  </a:cubicBezTo>
                  <a:cubicBezTo>
                    <a:pt x="30" y="34"/>
                    <a:pt x="32" y="35"/>
                    <a:pt x="32" y="35"/>
                  </a:cubicBezTo>
                  <a:cubicBezTo>
                    <a:pt x="31" y="31"/>
                    <a:pt x="29" y="28"/>
                    <a:pt x="28" y="25"/>
                  </a:cubicBezTo>
                  <a:close/>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60" name="Oval 32"/>
            <p:cNvSpPr>
              <a:spLocks noChangeArrowheads="1"/>
            </p:cNvSpPr>
            <p:nvPr/>
          </p:nvSpPr>
          <p:spPr bwMode="auto">
            <a:xfrm>
              <a:off x="2552" y="3212"/>
              <a:ext cx="775" cy="684"/>
            </a:xfrm>
            <a:prstGeom prst="ellipse">
              <a:avLst/>
            </a:prstGeom>
            <a:solidFill>
              <a:srgbClr val="61BFF3"/>
            </a:solidFill>
            <a:ln w="9525">
              <a:noFill/>
              <a:round/>
              <a:headEnd/>
              <a:tailEnd/>
            </a:ln>
          </p:spPr>
          <p:txBody>
            <a:bodyPr/>
            <a:lstStyle/>
            <a:p>
              <a:pPr>
                <a:defRPr/>
              </a:pPr>
              <a:endParaRPr lang="it-IT">
                <a:latin typeface="Calibri" pitchFamily="34" charset="0"/>
              </a:endParaRPr>
            </a:p>
          </p:txBody>
        </p:sp>
        <p:sp>
          <p:nvSpPr>
            <p:cNvPr id="1123361" name="Oval 33"/>
            <p:cNvSpPr>
              <a:spLocks noChangeArrowheads="1"/>
            </p:cNvSpPr>
            <p:nvPr/>
          </p:nvSpPr>
          <p:spPr bwMode="auto">
            <a:xfrm>
              <a:off x="2552" y="3212"/>
              <a:ext cx="775" cy="684"/>
            </a:xfrm>
            <a:prstGeom prst="ellipse">
              <a:avLst/>
            </a:prstGeom>
            <a:noFill/>
            <a:ln w="0">
              <a:solidFill>
                <a:srgbClr val="25221E"/>
              </a:solidFill>
              <a:round/>
              <a:headEnd/>
              <a:tailEnd/>
            </a:ln>
          </p:spPr>
          <p:txBody>
            <a:bodyPr/>
            <a:lstStyle/>
            <a:p>
              <a:pPr>
                <a:defRPr/>
              </a:pPr>
              <a:endParaRPr lang="it-IT">
                <a:latin typeface="Calibri" pitchFamily="34" charset="0"/>
              </a:endParaRPr>
            </a:p>
          </p:txBody>
        </p:sp>
        <p:sp>
          <p:nvSpPr>
            <p:cNvPr id="1123362" name="Freeform 34"/>
            <p:cNvSpPr>
              <a:spLocks/>
            </p:cNvSpPr>
            <p:nvPr/>
          </p:nvSpPr>
          <p:spPr bwMode="auto">
            <a:xfrm>
              <a:off x="2913" y="3536"/>
              <a:ext cx="540" cy="540"/>
            </a:xfrm>
            <a:custGeom>
              <a:avLst/>
              <a:gdLst/>
              <a:ahLst/>
              <a:cxnLst>
                <a:cxn ang="0">
                  <a:pos x="14" y="7"/>
                </a:cxn>
                <a:cxn ang="0">
                  <a:pos x="10" y="17"/>
                </a:cxn>
                <a:cxn ang="0">
                  <a:pos x="2" y="27"/>
                </a:cxn>
                <a:cxn ang="0">
                  <a:pos x="3" y="28"/>
                </a:cxn>
                <a:cxn ang="0">
                  <a:pos x="12" y="22"/>
                </a:cxn>
                <a:cxn ang="0">
                  <a:pos x="13" y="24"/>
                </a:cxn>
                <a:cxn ang="0">
                  <a:pos x="25" y="24"/>
                </a:cxn>
                <a:cxn ang="0">
                  <a:pos x="20" y="10"/>
                </a:cxn>
                <a:cxn ang="0">
                  <a:pos x="26" y="8"/>
                </a:cxn>
                <a:cxn ang="0">
                  <a:pos x="14" y="7"/>
                </a:cxn>
              </a:cxnLst>
              <a:rect l="0" t="0" r="r" b="b"/>
              <a:pathLst>
                <a:path w="30" h="30">
                  <a:moveTo>
                    <a:pt x="14" y="7"/>
                  </a:moveTo>
                  <a:cubicBezTo>
                    <a:pt x="13" y="10"/>
                    <a:pt x="15" y="16"/>
                    <a:pt x="10" y="17"/>
                  </a:cubicBezTo>
                  <a:cubicBezTo>
                    <a:pt x="7" y="18"/>
                    <a:pt x="0" y="22"/>
                    <a:pt x="2" y="27"/>
                  </a:cubicBezTo>
                  <a:cubicBezTo>
                    <a:pt x="2" y="27"/>
                    <a:pt x="3" y="28"/>
                    <a:pt x="3" y="28"/>
                  </a:cubicBezTo>
                  <a:cubicBezTo>
                    <a:pt x="9" y="30"/>
                    <a:pt x="8" y="23"/>
                    <a:pt x="12" y="22"/>
                  </a:cubicBezTo>
                  <a:cubicBezTo>
                    <a:pt x="14" y="22"/>
                    <a:pt x="12" y="24"/>
                    <a:pt x="13" y="24"/>
                  </a:cubicBezTo>
                  <a:cubicBezTo>
                    <a:pt x="13" y="29"/>
                    <a:pt x="23" y="28"/>
                    <a:pt x="25" y="24"/>
                  </a:cubicBezTo>
                  <a:cubicBezTo>
                    <a:pt x="29" y="18"/>
                    <a:pt x="24" y="14"/>
                    <a:pt x="20" y="10"/>
                  </a:cubicBezTo>
                  <a:cubicBezTo>
                    <a:pt x="18" y="7"/>
                    <a:pt x="25" y="11"/>
                    <a:pt x="26" y="8"/>
                  </a:cubicBezTo>
                  <a:cubicBezTo>
                    <a:pt x="30" y="1"/>
                    <a:pt x="14" y="0"/>
                    <a:pt x="14" y="7"/>
                  </a:cubicBezTo>
                  <a:close/>
                </a:path>
              </a:pathLst>
            </a:custGeom>
            <a:solidFill>
              <a:srgbClr val="61BFF3"/>
            </a:solidFill>
            <a:ln w="9525">
              <a:noFill/>
              <a:round/>
              <a:headEnd/>
              <a:tailEnd/>
            </a:ln>
          </p:spPr>
          <p:txBody>
            <a:bodyPr/>
            <a:lstStyle/>
            <a:p>
              <a:pPr>
                <a:defRPr/>
              </a:pPr>
              <a:endParaRPr lang="it-IT">
                <a:latin typeface="Calibri" pitchFamily="34" charset="0"/>
              </a:endParaRPr>
            </a:p>
          </p:txBody>
        </p:sp>
        <p:sp>
          <p:nvSpPr>
            <p:cNvPr id="1123363" name="Freeform 35"/>
            <p:cNvSpPr>
              <a:spLocks/>
            </p:cNvSpPr>
            <p:nvPr/>
          </p:nvSpPr>
          <p:spPr bwMode="auto">
            <a:xfrm>
              <a:off x="2913" y="3536"/>
              <a:ext cx="540" cy="540"/>
            </a:xfrm>
            <a:custGeom>
              <a:avLst/>
              <a:gdLst/>
              <a:ahLst/>
              <a:cxnLst>
                <a:cxn ang="0">
                  <a:pos x="14" y="7"/>
                </a:cxn>
                <a:cxn ang="0">
                  <a:pos x="10" y="17"/>
                </a:cxn>
                <a:cxn ang="0">
                  <a:pos x="2" y="27"/>
                </a:cxn>
                <a:cxn ang="0">
                  <a:pos x="3" y="28"/>
                </a:cxn>
                <a:cxn ang="0">
                  <a:pos x="12" y="22"/>
                </a:cxn>
                <a:cxn ang="0">
                  <a:pos x="13" y="24"/>
                </a:cxn>
                <a:cxn ang="0">
                  <a:pos x="25" y="24"/>
                </a:cxn>
                <a:cxn ang="0">
                  <a:pos x="20" y="10"/>
                </a:cxn>
                <a:cxn ang="0">
                  <a:pos x="26" y="8"/>
                </a:cxn>
                <a:cxn ang="0">
                  <a:pos x="14" y="7"/>
                </a:cxn>
              </a:cxnLst>
              <a:rect l="0" t="0" r="r" b="b"/>
              <a:pathLst>
                <a:path w="30" h="30">
                  <a:moveTo>
                    <a:pt x="14" y="7"/>
                  </a:moveTo>
                  <a:cubicBezTo>
                    <a:pt x="13" y="10"/>
                    <a:pt x="15" y="16"/>
                    <a:pt x="10" y="17"/>
                  </a:cubicBezTo>
                  <a:cubicBezTo>
                    <a:pt x="7" y="18"/>
                    <a:pt x="0" y="22"/>
                    <a:pt x="2" y="27"/>
                  </a:cubicBezTo>
                  <a:cubicBezTo>
                    <a:pt x="2" y="27"/>
                    <a:pt x="3" y="28"/>
                    <a:pt x="3" y="28"/>
                  </a:cubicBezTo>
                  <a:cubicBezTo>
                    <a:pt x="9" y="30"/>
                    <a:pt x="8" y="23"/>
                    <a:pt x="12" y="22"/>
                  </a:cubicBezTo>
                  <a:cubicBezTo>
                    <a:pt x="14" y="22"/>
                    <a:pt x="12" y="24"/>
                    <a:pt x="13" y="24"/>
                  </a:cubicBezTo>
                  <a:cubicBezTo>
                    <a:pt x="13" y="29"/>
                    <a:pt x="23" y="28"/>
                    <a:pt x="25" y="24"/>
                  </a:cubicBezTo>
                  <a:cubicBezTo>
                    <a:pt x="29" y="18"/>
                    <a:pt x="24" y="14"/>
                    <a:pt x="20" y="10"/>
                  </a:cubicBezTo>
                  <a:cubicBezTo>
                    <a:pt x="18" y="7"/>
                    <a:pt x="25" y="11"/>
                    <a:pt x="26" y="8"/>
                  </a:cubicBezTo>
                  <a:cubicBezTo>
                    <a:pt x="30" y="1"/>
                    <a:pt x="14" y="0"/>
                    <a:pt x="14" y="7"/>
                  </a:cubicBezTo>
                  <a:close/>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64" name="Oval 36"/>
            <p:cNvSpPr>
              <a:spLocks noChangeArrowheads="1"/>
            </p:cNvSpPr>
            <p:nvPr/>
          </p:nvSpPr>
          <p:spPr bwMode="auto">
            <a:xfrm>
              <a:off x="2895" y="3284"/>
              <a:ext cx="432" cy="378"/>
            </a:xfrm>
            <a:prstGeom prst="ellipse">
              <a:avLst/>
            </a:prstGeom>
            <a:solidFill>
              <a:srgbClr val="FFFFFF"/>
            </a:solidFill>
            <a:ln w="9525">
              <a:solidFill>
                <a:schemeClr val="tx1"/>
              </a:solidFill>
              <a:round/>
              <a:headEnd/>
              <a:tailEnd/>
            </a:ln>
          </p:spPr>
          <p:txBody>
            <a:bodyPr/>
            <a:lstStyle/>
            <a:p>
              <a:pPr>
                <a:defRPr/>
              </a:pPr>
              <a:endParaRPr lang="it-IT">
                <a:latin typeface="Calibri" pitchFamily="34" charset="0"/>
              </a:endParaRPr>
            </a:p>
          </p:txBody>
        </p:sp>
        <p:sp>
          <p:nvSpPr>
            <p:cNvPr id="1123366" name="Oval 38"/>
            <p:cNvSpPr>
              <a:spLocks noChangeArrowheads="1"/>
            </p:cNvSpPr>
            <p:nvPr/>
          </p:nvSpPr>
          <p:spPr bwMode="auto">
            <a:xfrm>
              <a:off x="2570" y="3284"/>
              <a:ext cx="433" cy="378"/>
            </a:xfrm>
            <a:prstGeom prst="ellipse">
              <a:avLst/>
            </a:prstGeom>
            <a:solidFill>
              <a:srgbClr val="FFFFFF"/>
            </a:solidFill>
            <a:ln w="9525">
              <a:noFill/>
              <a:round/>
              <a:headEnd/>
              <a:tailEnd/>
            </a:ln>
          </p:spPr>
          <p:txBody>
            <a:bodyPr/>
            <a:lstStyle/>
            <a:p>
              <a:pPr>
                <a:defRPr/>
              </a:pPr>
              <a:endParaRPr lang="it-IT">
                <a:latin typeface="Calibri" pitchFamily="34" charset="0"/>
              </a:endParaRPr>
            </a:p>
          </p:txBody>
        </p:sp>
        <p:sp>
          <p:nvSpPr>
            <p:cNvPr id="1123367" name="Oval 39"/>
            <p:cNvSpPr>
              <a:spLocks noChangeArrowheads="1"/>
            </p:cNvSpPr>
            <p:nvPr/>
          </p:nvSpPr>
          <p:spPr bwMode="auto">
            <a:xfrm>
              <a:off x="2570" y="3284"/>
              <a:ext cx="433" cy="378"/>
            </a:xfrm>
            <a:prstGeom prst="ellipse">
              <a:avLst/>
            </a:prstGeom>
            <a:noFill/>
            <a:ln w="0">
              <a:solidFill>
                <a:srgbClr val="25221E"/>
              </a:solidFill>
              <a:round/>
              <a:headEnd/>
              <a:tailEnd/>
            </a:ln>
          </p:spPr>
          <p:txBody>
            <a:bodyPr/>
            <a:lstStyle/>
            <a:p>
              <a:pPr>
                <a:defRPr/>
              </a:pPr>
              <a:endParaRPr lang="it-IT">
                <a:latin typeface="Calibri" pitchFamily="34" charset="0"/>
              </a:endParaRPr>
            </a:p>
          </p:txBody>
        </p:sp>
        <p:sp>
          <p:nvSpPr>
            <p:cNvPr id="1123368" name="Oval 40"/>
            <p:cNvSpPr>
              <a:spLocks noChangeArrowheads="1"/>
            </p:cNvSpPr>
            <p:nvPr/>
          </p:nvSpPr>
          <p:spPr bwMode="auto">
            <a:xfrm>
              <a:off x="2859" y="3374"/>
              <a:ext cx="52" cy="54"/>
            </a:xfrm>
            <a:prstGeom prst="ellipse">
              <a:avLst/>
            </a:prstGeom>
            <a:solidFill>
              <a:srgbClr val="25221E"/>
            </a:solidFill>
            <a:ln w="0">
              <a:solidFill>
                <a:srgbClr val="25221E"/>
              </a:solidFill>
              <a:round/>
              <a:headEnd/>
              <a:tailEnd/>
            </a:ln>
          </p:spPr>
          <p:txBody>
            <a:bodyPr/>
            <a:lstStyle/>
            <a:p>
              <a:pPr>
                <a:defRPr/>
              </a:pPr>
              <a:endParaRPr lang="it-IT">
                <a:latin typeface="Calibri" pitchFamily="34" charset="0"/>
              </a:endParaRPr>
            </a:p>
          </p:txBody>
        </p:sp>
        <p:sp>
          <p:nvSpPr>
            <p:cNvPr id="1123369" name="Oval 41"/>
            <p:cNvSpPr>
              <a:spLocks noChangeArrowheads="1"/>
            </p:cNvSpPr>
            <p:nvPr/>
          </p:nvSpPr>
          <p:spPr bwMode="auto">
            <a:xfrm>
              <a:off x="3093" y="3356"/>
              <a:ext cx="70" cy="54"/>
            </a:xfrm>
            <a:prstGeom prst="ellipse">
              <a:avLst/>
            </a:prstGeom>
            <a:solidFill>
              <a:srgbClr val="25221E"/>
            </a:solidFill>
            <a:ln w="0">
              <a:solidFill>
                <a:srgbClr val="25221E"/>
              </a:solidFill>
              <a:round/>
              <a:headEnd/>
              <a:tailEnd/>
            </a:ln>
          </p:spPr>
          <p:txBody>
            <a:bodyPr/>
            <a:lstStyle/>
            <a:p>
              <a:pPr>
                <a:defRPr/>
              </a:pPr>
              <a:endParaRPr lang="it-IT">
                <a:latin typeface="Calibri" pitchFamily="34" charset="0"/>
              </a:endParaRPr>
            </a:p>
          </p:txBody>
        </p:sp>
        <p:sp>
          <p:nvSpPr>
            <p:cNvPr id="1123370" name="Freeform 42"/>
            <p:cNvSpPr>
              <a:spLocks/>
            </p:cNvSpPr>
            <p:nvPr/>
          </p:nvSpPr>
          <p:spPr bwMode="auto">
            <a:xfrm>
              <a:off x="2660" y="3194"/>
              <a:ext cx="249" cy="236"/>
            </a:xfrm>
            <a:custGeom>
              <a:avLst/>
              <a:gdLst/>
              <a:ahLst/>
              <a:cxnLst>
                <a:cxn ang="0">
                  <a:pos x="14" y="1"/>
                </a:cxn>
                <a:cxn ang="0">
                  <a:pos x="1" y="13"/>
                </a:cxn>
                <a:cxn ang="0">
                  <a:pos x="0" y="12"/>
                </a:cxn>
                <a:cxn ang="0">
                  <a:pos x="12" y="0"/>
                </a:cxn>
                <a:cxn ang="0">
                  <a:pos x="14" y="1"/>
                </a:cxn>
              </a:cxnLst>
              <a:rect l="0" t="0" r="r" b="b"/>
              <a:pathLst>
                <a:path w="14" h="13">
                  <a:moveTo>
                    <a:pt x="14" y="1"/>
                  </a:moveTo>
                  <a:lnTo>
                    <a:pt x="1" y="13"/>
                  </a:lnTo>
                  <a:lnTo>
                    <a:pt x="0" y="12"/>
                  </a:lnTo>
                  <a:lnTo>
                    <a:pt x="12" y="0"/>
                  </a:lnTo>
                  <a:lnTo>
                    <a:pt x="14" y="1"/>
                  </a:lnTo>
                  <a:close/>
                </a:path>
              </a:pathLst>
            </a:custGeom>
            <a:solidFill>
              <a:srgbClr val="25221E"/>
            </a:solidFill>
            <a:ln w="9525">
              <a:noFill/>
              <a:round/>
              <a:headEnd/>
              <a:tailEnd/>
            </a:ln>
          </p:spPr>
          <p:txBody>
            <a:bodyPr/>
            <a:lstStyle/>
            <a:p>
              <a:pPr>
                <a:defRPr/>
              </a:pPr>
              <a:endParaRPr lang="it-IT">
                <a:latin typeface="Calibri" pitchFamily="34" charset="0"/>
              </a:endParaRPr>
            </a:p>
          </p:txBody>
        </p:sp>
        <p:sp>
          <p:nvSpPr>
            <p:cNvPr id="1123372" name="Freeform 44"/>
            <p:cNvSpPr>
              <a:spLocks/>
            </p:cNvSpPr>
            <p:nvPr/>
          </p:nvSpPr>
          <p:spPr bwMode="auto">
            <a:xfrm>
              <a:off x="2895" y="3770"/>
              <a:ext cx="126" cy="127"/>
            </a:xfrm>
            <a:custGeom>
              <a:avLst/>
              <a:gdLst/>
              <a:ahLst/>
              <a:cxnLst>
                <a:cxn ang="0">
                  <a:pos x="0" y="7"/>
                </a:cxn>
                <a:cxn ang="0">
                  <a:pos x="4" y="0"/>
                </a:cxn>
                <a:cxn ang="0">
                  <a:pos x="7" y="6"/>
                </a:cxn>
                <a:cxn ang="0">
                  <a:pos x="6" y="7"/>
                </a:cxn>
                <a:cxn ang="0">
                  <a:pos x="5" y="7"/>
                </a:cxn>
                <a:cxn ang="0">
                  <a:pos x="5" y="7"/>
                </a:cxn>
                <a:cxn ang="0">
                  <a:pos x="3" y="7"/>
                </a:cxn>
                <a:cxn ang="0">
                  <a:pos x="1" y="7"/>
                </a:cxn>
                <a:cxn ang="0">
                  <a:pos x="0" y="7"/>
                </a:cxn>
              </a:cxnLst>
              <a:rect l="0" t="0" r="r" b="b"/>
              <a:pathLst>
                <a:path w="7" h="7">
                  <a:moveTo>
                    <a:pt x="0" y="7"/>
                  </a:moveTo>
                  <a:cubicBezTo>
                    <a:pt x="0" y="4"/>
                    <a:pt x="0" y="1"/>
                    <a:pt x="4" y="0"/>
                  </a:cubicBezTo>
                  <a:cubicBezTo>
                    <a:pt x="6" y="0"/>
                    <a:pt x="7" y="3"/>
                    <a:pt x="7" y="6"/>
                  </a:cubicBezTo>
                  <a:lnTo>
                    <a:pt x="6" y="7"/>
                  </a:lnTo>
                  <a:lnTo>
                    <a:pt x="5" y="7"/>
                  </a:lnTo>
                  <a:lnTo>
                    <a:pt x="5" y="7"/>
                  </a:lnTo>
                  <a:lnTo>
                    <a:pt x="3" y="7"/>
                  </a:lnTo>
                  <a:lnTo>
                    <a:pt x="1" y="7"/>
                  </a:lnTo>
                  <a:lnTo>
                    <a:pt x="0" y="7"/>
                  </a:lnTo>
                  <a:close/>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73" name="Freeform 45"/>
            <p:cNvSpPr>
              <a:spLocks noEditPoints="1"/>
            </p:cNvSpPr>
            <p:nvPr/>
          </p:nvSpPr>
          <p:spPr bwMode="auto">
            <a:xfrm>
              <a:off x="1796" y="3140"/>
              <a:ext cx="216" cy="576"/>
            </a:xfrm>
            <a:custGeom>
              <a:avLst/>
              <a:gdLst/>
              <a:ahLst/>
              <a:cxnLst>
                <a:cxn ang="0">
                  <a:pos x="4" y="1"/>
                </a:cxn>
                <a:cxn ang="0">
                  <a:pos x="10" y="23"/>
                </a:cxn>
                <a:cxn ang="0">
                  <a:pos x="8" y="25"/>
                </a:cxn>
                <a:cxn ang="0">
                  <a:pos x="6" y="24"/>
                </a:cxn>
                <a:cxn ang="0">
                  <a:pos x="5" y="21"/>
                </a:cxn>
                <a:cxn ang="0">
                  <a:pos x="5" y="19"/>
                </a:cxn>
                <a:cxn ang="0">
                  <a:pos x="2" y="11"/>
                </a:cxn>
                <a:cxn ang="0">
                  <a:pos x="0" y="2"/>
                </a:cxn>
                <a:cxn ang="0">
                  <a:pos x="2" y="0"/>
                </a:cxn>
                <a:cxn ang="0">
                  <a:pos x="4" y="1"/>
                </a:cxn>
                <a:cxn ang="0">
                  <a:pos x="11" y="30"/>
                </a:cxn>
                <a:cxn ang="0">
                  <a:pos x="11" y="31"/>
                </a:cxn>
                <a:cxn ang="0">
                  <a:pos x="10" y="32"/>
                </a:cxn>
                <a:cxn ang="0">
                  <a:pos x="8" y="32"/>
                </a:cxn>
                <a:cxn ang="0">
                  <a:pos x="7" y="30"/>
                </a:cxn>
                <a:cxn ang="0">
                  <a:pos x="7" y="29"/>
                </a:cxn>
                <a:cxn ang="0">
                  <a:pos x="8" y="28"/>
                </a:cxn>
                <a:cxn ang="0">
                  <a:pos x="10" y="28"/>
                </a:cxn>
                <a:cxn ang="0">
                  <a:pos x="11" y="30"/>
                </a:cxn>
              </a:cxnLst>
              <a:rect l="0" t="0" r="r" b="b"/>
              <a:pathLst>
                <a:path w="12" h="32">
                  <a:moveTo>
                    <a:pt x="4" y="1"/>
                  </a:moveTo>
                  <a:lnTo>
                    <a:pt x="10" y="23"/>
                  </a:lnTo>
                  <a:cubicBezTo>
                    <a:pt x="10" y="24"/>
                    <a:pt x="9" y="25"/>
                    <a:pt x="8" y="25"/>
                  </a:cubicBezTo>
                  <a:cubicBezTo>
                    <a:pt x="7" y="25"/>
                    <a:pt x="6" y="25"/>
                    <a:pt x="6" y="24"/>
                  </a:cubicBezTo>
                  <a:cubicBezTo>
                    <a:pt x="6" y="23"/>
                    <a:pt x="6" y="22"/>
                    <a:pt x="5" y="21"/>
                  </a:cubicBezTo>
                  <a:cubicBezTo>
                    <a:pt x="5" y="20"/>
                    <a:pt x="5" y="19"/>
                    <a:pt x="5" y="19"/>
                  </a:cubicBezTo>
                  <a:cubicBezTo>
                    <a:pt x="4" y="17"/>
                    <a:pt x="3" y="14"/>
                    <a:pt x="2" y="11"/>
                  </a:cubicBezTo>
                  <a:cubicBezTo>
                    <a:pt x="1" y="7"/>
                    <a:pt x="1" y="4"/>
                    <a:pt x="0" y="2"/>
                  </a:cubicBezTo>
                  <a:cubicBezTo>
                    <a:pt x="0" y="1"/>
                    <a:pt x="0" y="0"/>
                    <a:pt x="2" y="0"/>
                  </a:cubicBezTo>
                  <a:cubicBezTo>
                    <a:pt x="3" y="0"/>
                    <a:pt x="4" y="0"/>
                    <a:pt x="4" y="1"/>
                  </a:cubicBezTo>
                  <a:close/>
                  <a:moveTo>
                    <a:pt x="11" y="30"/>
                  </a:moveTo>
                  <a:cubicBezTo>
                    <a:pt x="12" y="30"/>
                    <a:pt x="12" y="31"/>
                    <a:pt x="11" y="31"/>
                  </a:cubicBezTo>
                  <a:cubicBezTo>
                    <a:pt x="11" y="32"/>
                    <a:pt x="11" y="32"/>
                    <a:pt x="10" y="32"/>
                  </a:cubicBezTo>
                  <a:cubicBezTo>
                    <a:pt x="10" y="32"/>
                    <a:pt x="9" y="32"/>
                    <a:pt x="8" y="32"/>
                  </a:cubicBezTo>
                  <a:cubicBezTo>
                    <a:pt x="7" y="31"/>
                    <a:pt x="7" y="31"/>
                    <a:pt x="7" y="30"/>
                  </a:cubicBezTo>
                  <a:cubicBezTo>
                    <a:pt x="7" y="30"/>
                    <a:pt x="7" y="29"/>
                    <a:pt x="7" y="29"/>
                  </a:cubicBezTo>
                  <a:cubicBezTo>
                    <a:pt x="7" y="28"/>
                    <a:pt x="8" y="28"/>
                    <a:pt x="8" y="28"/>
                  </a:cubicBezTo>
                  <a:cubicBezTo>
                    <a:pt x="9" y="28"/>
                    <a:pt x="10" y="28"/>
                    <a:pt x="10" y="28"/>
                  </a:cubicBezTo>
                  <a:cubicBezTo>
                    <a:pt x="11" y="29"/>
                    <a:pt x="11" y="29"/>
                    <a:pt x="11" y="30"/>
                  </a:cubicBezTo>
                  <a:close/>
                </a:path>
              </a:pathLst>
            </a:custGeom>
            <a:solidFill>
              <a:srgbClr val="0074C5"/>
            </a:solidFill>
            <a:ln w="9525">
              <a:noFill/>
              <a:round/>
              <a:headEnd/>
              <a:tailEnd/>
            </a:ln>
          </p:spPr>
          <p:txBody>
            <a:bodyPr/>
            <a:lstStyle/>
            <a:p>
              <a:pPr>
                <a:defRPr/>
              </a:pPr>
              <a:endParaRPr lang="it-IT">
                <a:latin typeface="Calibri" pitchFamily="34" charset="0"/>
              </a:endParaRPr>
            </a:p>
          </p:txBody>
        </p:sp>
        <p:sp>
          <p:nvSpPr>
            <p:cNvPr id="1123374" name="Freeform 46"/>
            <p:cNvSpPr>
              <a:spLocks noEditPoints="1"/>
            </p:cNvSpPr>
            <p:nvPr/>
          </p:nvSpPr>
          <p:spPr bwMode="auto">
            <a:xfrm>
              <a:off x="1796" y="3140"/>
              <a:ext cx="216" cy="576"/>
            </a:xfrm>
            <a:custGeom>
              <a:avLst/>
              <a:gdLst/>
              <a:ahLst/>
              <a:cxnLst>
                <a:cxn ang="0">
                  <a:pos x="4" y="1"/>
                </a:cxn>
                <a:cxn ang="0">
                  <a:pos x="10" y="23"/>
                </a:cxn>
                <a:cxn ang="0">
                  <a:pos x="8" y="25"/>
                </a:cxn>
                <a:cxn ang="0">
                  <a:pos x="6" y="24"/>
                </a:cxn>
                <a:cxn ang="0">
                  <a:pos x="5" y="21"/>
                </a:cxn>
                <a:cxn ang="0">
                  <a:pos x="5" y="19"/>
                </a:cxn>
                <a:cxn ang="0">
                  <a:pos x="2" y="11"/>
                </a:cxn>
                <a:cxn ang="0">
                  <a:pos x="0" y="2"/>
                </a:cxn>
                <a:cxn ang="0">
                  <a:pos x="2" y="0"/>
                </a:cxn>
                <a:cxn ang="0">
                  <a:pos x="4" y="1"/>
                </a:cxn>
                <a:cxn ang="0">
                  <a:pos x="11" y="30"/>
                </a:cxn>
                <a:cxn ang="0">
                  <a:pos x="11" y="31"/>
                </a:cxn>
                <a:cxn ang="0">
                  <a:pos x="10" y="32"/>
                </a:cxn>
                <a:cxn ang="0">
                  <a:pos x="8" y="32"/>
                </a:cxn>
                <a:cxn ang="0">
                  <a:pos x="7" y="30"/>
                </a:cxn>
                <a:cxn ang="0">
                  <a:pos x="7" y="29"/>
                </a:cxn>
                <a:cxn ang="0">
                  <a:pos x="8" y="28"/>
                </a:cxn>
                <a:cxn ang="0">
                  <a:pos x="10" y="28"/>
                </a:cxn>
                <a:cxn ang="0">
                  <a:pos x="11" y="30"/>
                </a:cxn>
              </a:cxnLst>
              <a:rect l="0" t="0" r="r" b="b"/>
              <a:pathLst>
                <a:path w="12" h="32">
                  <a:moveTo>
                    <a:pt x="4" y="1"/>
                  </a:moveTo>
                  <a:lnTo>
                    <a:pt x="10" y="23"/>
                  </a:lnTo>
                  <a:cubicBezTo>
                    <a:pt x="10" y="24"/>
                    <a:pt x="9" y="25"/>
                    <a:pt x="8" y="25"/>
                  </a:cubicBezTo>
                  <a:cubicBezTo>
                    <a:pt x="7" y="25"/>
                    <a:pt x="6" y="25"/>
                    <a:pt x="6" y="24"/>
                  </a:cubicBezTo>
                  <a:cubicBezTo>
                    <a:pt x="6" y="23"/>
                    <a:pt x="6" y="22"/>
                    <a:pt x="5" y="21"/>
                  </a:cubicBezTo>
                  <a:cubicBezTo>
                    <a:pt x="5" y="20"/>
                    <a:pt x="5" y="19"/>
                    <a:pt x="5" y="19"/>
                  </a:cubicBezTo>
                  <a:cubicBezTo>
                    <a:pt x="4" y="17"/>
                    <a:pt x="3" y="14"/>
                    <a:pt x="2" y="11"/>
                  </a:cubicBezTo>
                  <a:cubicBezTo>
                    <a:pt x="1" y="7"/>
                    <a:pt x="1" y="4"/>
                    <a:pt x="0" y="2"/>
                  </a:cubicBezTo>
                  <a:cubicBezTo>
                    <a:pt x="0" y="1"/>
                    <a:pt x="0" y="0"/>
                    <a:pt x="2" y="0"/>
                  </a:cubicBezTo>
                  <a:cubicBezTo>
                    <a:pt x="3" y="0"/>
                    <a:pt x="4" y="0"/>
                    <a:pt x="4" y="1"/>
                  </a:cubicBezTo>
                  <a:close/>
                  <a:moveTo>
                    <a:pt x="11" y="30"/>
                  </a:moveTo>
                  <a:cubicBezTo>
                    <a:pt x="12" y="30"/>
                    <a:pt x="12" y="31"/>
                    <a:pt x="11" y="31"/>
                  </a:cubicBezTo>
                  <a:cubicBezTo>
                    <a:pt x="11" y="32"/>
                    <a:pt x="11" y="32"/>
                    <a:pt x="10" y="32"/>
                  </a:cubicBezTo>
                  <a:cubicBezTo>
                    <a:pt x="10" y="32"/>
                    <a:pt x="9" y="32"/>
                    <a:pt x="8" y="32"/>
                  </a:cubicBezTo>
                  <a:cubicBezTo>
                    <a:pt x="7" y="31"/>
                    <a:pt x="7" y="31"/>
                    <a:pt x="7" y="30"/>
                  </a:cubicBezTo>
                  <a:cubicBezTo>
                    <a:pt x="7" y="30"/>
                    <a:pt x="7" y="29"/>
                    <a:pt x="7" y="29"/>
                  </a:cubicBezTo>
                  <a:cubicBezTo>
                    <a:pt x="7" y="28"/>
                    <a:pt x="8" y="28"/>
                    <a:pt x="8" y="28"/>
                  </a:cubicBezTo>
                  <a:cubicBezTo>
                    <a:pt x="9" y="28"/>
                    <a:pt x="10" y="28"/>
                    <a:pt x="10" y="28"/>
                  </a:cubicBezTo>
                  <a:cubicBezTo>
                    <a:pt x="11" y="29"/>
                    <a:pt x="11" y="29"/>
                    <a:pt x="11" y="30"/>
                  </a:cubicBezTo>
                  <a:close/>
                </a:path>
              </a:pathLst>
            </a:custGeom>
            <a:solidFill>
              <a:srgbClr val="FF0000"/>
            </a:solidFill>
            <a:ln w="0">
              <a:solidFill>
                <a:srgbClr val="25221E"/>
              </a:solidFill>
              <a:prstDash val="solid"/>
              <a:round/>
              <a:headEnd/>
              <a:tailEnd/>
            </a:ln>
          </p:spPr>
          <p:txBody>
            <a:bodyPr/>
            <a:lstStyle/>
            <a:p>
              <a:pPr>
                <a:defRPr/>
              </a:pPr>
              <a:endParaRPr lang="it-IT">
                <a:latin typeface="Calibri" pitchFamily="34" charset="0"/>
              </a:endParaRPr>
            </a:p>
          </p:txBody>
        </p:sp>
        <p:sp>
          <p:nvSpPr>
            <p:cNvPr id="1123375" name="Freeform 47"/>
            <p:cNvSpPr>
              <a:spLocks/>
            </p:cNvSpPr>
            <p:nvPr/>
          </p:nvSpPr>
          <p:spPr bwMode="auto">
            <a:xfrm>
              <a:off x="3129" y="3860"/>
              <a:ext cx="127" cy="72"/>
            </a:xfrm>
            <a:custGeom>
              <a:avLst/>
              <a:gdLst/>
              <a:ahLst/>
              <a:cxnLst>
                <a:cxn ang="0">
                  <a:pos x="0" y="4"/>
                </a:cxn>
                <a:cxn ang="0">
                  <a:pos x="5" y="1"/>
                </a:cxn>
                <a:cxn ang="0">
                  <a:pos x="7" y="0"/>
                </a:cxn>
              </a:cxnLst>
              <a:rect l="0" t="0" r="r" b="b"/>
              <a:pathLst>
                <a:path w="7" h="4">
                  <a:moveTo>
                    <a:pt x="0" y="4"/>
                  </a:moveTo>
                  <a:cubicBezTo>
                    <a:pt x="2" y="3"/>
                    <a:pt x="3" y="1"/>
                    <a:pt x="5" y="1"/>
                  </a:cubicBezTo>
                  <a:cubicBezTo>
                    <a:pt x="6" y="1"/>
                    <a:pt x="7" y="0"/>
                    <a:pt x="7" y="0"/>
                  </a:cubicBezTo>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76" name="Freeform 48"/>
            <p:cNvSpPr>
              <a:spLocks/>
            </p:cNvSpPr>
            <p:nvPr/>
          </p:nvSpPr>
          <p:spPr bwMode="auto">
            <a:xfrm>
              <a:off x="3237" y="3644"/>
              <a:ext cx="54" cy="162"/>
            </a:xfrm>
            <a:custGeom>
              <a:avLst/>
              <a:gdLst/>
              <a:ahLst/>
              <a:cxnLst>
                <a:cxn ang="0">
                  <a:pos x="0" y="0"/>
                </a:cxn>
                <a:cxn ang="0">
                  <a:pos x="0" y="2"/>
                </a:cxn>
                <a:cxn ang="0">
                  <a:pos x="2" y="6"/>
                </a:cxn>
                <a:cxn ang="0">
                  <a:pos x="3" y="9"/>
                </a:cxn>
              </a:cxnLst>
              <a:rect l="0" t="0" r="r" b="b"/>
              <a:pathLst>
                <a:path w="3" h="9">
                  <a:moveTo>
                    <a:pt x="0" y="0"/>
                  </a:moveTo>
                  <a:cubicBezTo>
                    <a:pt x="0" y="1"/>
                    <a:pt x="0" y="1"/>
                    <a:pt x="0" y="2"/>
                  </a:cubicBezTo>
                  <a:cubicBezTo>
                    <a:pt x="0" y="4"/>
                    <a:pt x="2" y="4"/>
                    <a:pt x="2" y="6"/>
                  </a:cubicBezTo>
                  <a:cubicBezTo>
                    <a:pt x="2" y="7"/>
                    <a:pt x="3" y="8"/>
                    <a:pt x="3" y="9"/>
                  </a:cubicBezTo>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77" name="Freeform 49"/>
            <p:cNvSpPr>
              <a:spLocks/>
            </p:cNvSpPr>
            <p:nvPr/>
          </p:nvSpPr>
          <p:spPr bwMode="auto">
            <a:xfrm>
              <a:off x="3021" y="3716"/>
              <a:ext cx="144" cy="52"/>
            </a:xfrm>
            <a:custGeom>
              <a:avLst/>
              <a:gdLst/>
              <a:ahLst/>
              <a:cxnLst>
                <a:cxn ang="0">
                  <a:pos x="0" y="3"/>
                </a:cxn>
                <a:cxn ang="0">
                  <a:pos x="3" y="1"/>
                </a:cxn>
                <a:cxn ang="0">
                  <a:pos x="8" y="0"/>
                </a:cxn>
              </a:cxnLst>
              <a:rect l="0" t="0" r="r" b="b"/>
              <a:pathLst>
                <a:path w="8" h="3">
                  <a:moveTo>
                    <a:pt x="0" y="3"/>
                  </a:moveTo>
                  <a:cubicBezTo>
                    <a:pt x="1" y="3"/>
                    <a:pt x="2" y="2"/>
                    <a:pt x="3" y="1"/>
                  </a:cubicBezTo>
                  <a:cubicBezTo>
                    <a:pt x="5" y="0"/>
                    <a:pt x="6" y="0"/>
                    <a:pt x="8" y="0"/>
                  </a:cubicBezTo>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78" name="Freeform 50"/>
            <p:cNvSpPr>
              <a:spLocks/>
            </p:cNvSpPr>
            <p:nvPr/>
          </p:nvSpPr>
          <p:spPr bwMode="auto">
            <a:xfrm>
              <a:off x="2138" y="3230"/>
              <a:ext cx="90" cy="288"/>
            </a:xfrm>
            <a:custGeom>
              <a:avLst/>
              <a:gdLst/>
              <a:ahLst/>
              <a:cxnLst>
                <a:cxn ang="0">
                  <a:pos x="0" y="0"/>
                </a:cxn>
                <a:cxn ang="0">
                  <a:pos x="5" y="6"/>
                </a:cxn>
                <a:cxn ang="0">
                  <a:pos x="5" y="16"/>
                </a:cxn>
              </a:cxnLst>
              <a:rect l="0" t="0" r="r" b="b"/>
              <a:pathLst>
                <a:path w="5" h="16">
                  <a:moveTo>
                    <a:pt x="0" y="0"/>
                  </a:moveTo>
                  <a:cubicBezTo>
                    <a:pt x="3" y="2"/>
                    <a:pt x="4" y="2"/>
                    <a:pt x="5" y="6"/>
                  </a:cubicBezTo>
                  <a:lnTo>
                    <a:pt x="5" y="16"/>
                  </a:lnTo>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79" name="Freeform 51"/>
            <p:cNvSpPr>
              <a:spLocks/>
            </p:cNvSpPr>
            <p:nvPr/>
          </p:nvSpPr>
          <p:spPr bwMode="auto">
            <a:xfrm>
              <a:off x="2174" y="3158"/>
              <a:ext cx="89" cy="288"/>
            </a:xfrm>
            <a:custGeom>
              <a:avLst/>
              <a:gdLst/>
              <a:ahLst/>
              <a:cxnLst>
                <a:cxn ang="0">
                  <a:pos x="0" y="0"/>
                </a:cxn>
                <a:cxn ang="0">
                  <a:pos x="5" y="6"/>
                </a:cxn>
                <a:cxn ang="0">
                  <a:pos x="5" y="16"/>
                </a:cxn>
              </a:cxnLst>
              <a:rect l="0" t="0" r="r" b="b"/>
              <a:pathLst>
                <a:path w="5" h="16">
                  <a:moveTo>
                    <a:pt x="0" y="0"/>
                  </a:moveTo>
                  <a:cubicBezTo>
                    <a:pt x="3" y="2"/>
                    <a:pt x="4" y="2"/>
                    <a:pt x="5" y="6"/>
                  </a:cubicBezTo>
                  <a:lnTo>
                    <a:pt x="5" y="16"/>
                  </a:lnTo>
                </a:path>
              </a:pathLst>
            </a:custGeom>
            <a:noFill/>
            <a:ln w="0">
              <a:solidFill>
                <a:srgbClr val="25221E"/>
              </a:solidFill>
              <a:prstDash val="solid"/>
              <a:round/>
              <a:headEnd/>
              <a:tailEnd/>
            </a:ln>
          </p:spPr>
          <p:txBody>
            <a:bodyPr/>
            <a:lstStyle/>
            <a:p>
              <a:pPr>
                <a:defRPr/>
              </a:pPr>
              <a:endParaRPr lang="it-IT">
                <a:latin typeface="Calibri" pitchFamily="34" charset="0"/>
              </a:endParaRPr>
            </a:p>
          </p:txBody>
        </p:sp>
        <p:sp>
          <p:nvSpPr>
            <p:cNvPr id="1123380" name="Freeform 52"/>
            <p:cNvSpPr>
              <a:spLocks noEditPoints="1"/>
            </p:cNvSpPr>
            <p:nvPr/>
          </p:nvSpPr>
          <p:spPr bwMode="auto">
            <a:xfrm>
              <a:off x="1688" y="2833"/>
              <a:ext cx="540" cy="901"/>
            </a:xfrm>
            <a:custGeom>
              <a:avLst/>
              <a:gdLst/>
              <a:ahLst/>
              <a:cxnLst>
                <a:cxn ang="0">
                  <a:pos x="22" y="37"/>
                </a:cxn>
                <a:cxn ang="0">
                  <a:pos x="20" y="37"/>
                </a:cxn>
                <a:cxn ang="0">
                  <a:pos x="18" y="35"/>
                </a:cxn>
                <a:cxn ang="0">
                  <a:pos x="19" y="29"/>
                </a:cxn>
                <a:cxn ang="0">
                  <a:pos x="23" y="21"/>
                </a:cxn>
                <a:cxn ang="0">
                  <a:pos x="23" y="13"/>
                </a:cxn>
                <a:cxn ang="0">
                  <a:pos x="17" y="8"/>
                </a:cxn>
                <a:cxn ang="0">
                  <a:pos x="10" y="8"/>
                </a:cxn>
                <a:cxn ang="0">
                  <a:pos x="7" y="11"/>
                </a:cxn>
                <a:cxn ang="0">
                  <a:pos x="5" y="15"/>
                </a:cxn>
                <a:cxn ang="0">
                  <a:pos x="3" y="14"/>
                </a:cxn>
                <a:cxn ang="0">
                  <a:pos x="1" y="12"/>
                </a:cxn>
                <a:cxn ang="0">
                  <a:pos x="3" y="6"/>
                </a:cxn>
                <a:cxn ang="0">
                  <a:pos x="7" y="2"/>
                </a:cxn>
                <a:cxn ang="0">
                  <a:pos x="19" y="2"/>
                </a:cxn>
                <a:cxn ang="0">
                  <a:pos x="28" y="11"/>
                </a:cxn>
                <a:cxn ang="0">
                  <a:pos x="30" y="20"/>
                </a:cxn>
                <a:cxn ang="0">
                  <a:pos x="27" y="28"/>
                </a:cxn>
                <a:cxn ang="0">
                  <a:pos x="24" y="35"/>
                </a:cxn>
                <a:cxn ang="0">
                  <a:pos x="22" y="37"/>
                </a:cxn>
                <a:cxn ang="0">
                  <a:pos x="26" y="49"/>
                </a:cxn>
                <a:cxn ang="0">
                  <a:pos x="24" y="49"/>
                </a:cxn>
                <a:cxn ang="0">
                  <a:pos x="22" y="48"/>
                </a:cxn>
                <a:cxn ang="0">
                  <a:pos x="21" y="44"/>
                </a:cxn>
                <a:cxn ang="0">
                  <a:pos x="23" y="41"/>
                </a:cxn>
                <a:cxn ang="0">
                  <a:pos x="27" y="44"/>
                </a:cxn>
                <a:cxn ang="0">
                  <a:pos x="28" y="47"/>
                </a:cxn>
                <a:cxn ang="0">
                  <a:pos x="26" y="49"/>
                </a:cxn>
              </a:cxnLst>
              <a:rect l="0" t="0" r="r" b="b"/>
              <a:pathLst>
                <a:path w="30" h="50">
                  <a:moveTo>
                    <a:pt x="22" y="37"/>
                  </a:moveTo>
                  <a:cubicBezTo>
                    <a:pt x="22" y="38"/>
                    <a:pt x="21" y="38"/>
                    <a:pt x="20" y="37"/>
                  </a:cubicBezTo>
                  <a:cubicBezTo>
                    <a:pt x="19" y="37"/>
                    <a:pt x="19" y="36"/>
                    <a:pt x="18" y="35"/>
                  </a:cubicBezTo>
                  <a:cubicBezTo>
                    <a:pt x="18" y="34"/>
                    <a:pt x="18" y="32"/>
                    <a:pt x="19" y="29"/>
                  </a:cubicBezTo>
                  <a:lnTo>
                    <a:pt x="23" y="21"/>
                  </a:lnTo>
                  <a:cubicBezTo>
                    <a:pt x="24" y="18"/>
                    <a:pt x="24" y="15"/>
                    <a:pt x="23" y="13"/>
                  </a:cubicBezTo>
                  <a:cubicBezTo>
                    <a:pt x="22" y="11"/>
                    <a:pt x="20" y="9"/>
                    <a:pt x="17" y="8"/>
                  </a:cubicBezTo>
                  <a:cubicBezTo>
                    <a:pt x="15" y="7"/>
                    <a:pt x="12" y="7"/>
                    <a:pt x="10" y="8"/>
                  </a:cubicBezTo>
                  <a:cubicBezTo>
                    <a:pt x="9" y="8"/>
                    <a:pt x="8" y="9"/>
                    <a:pt x="7" y="11"/>
                  </a:cubicBezTo>
                  <a:cubicBezTo>
                    <a:pt x="6" y="13"/>
                    <a:pt x="5" y="14"/>
                    <a:pt x="5" y="15"/>
                  </a:cubicBezTo>
                  <a:cubicBezTo>
                    <a:pt x="4" y="15"/>
                    <a:pt x="3" y="15"/>
                    <a:pt x="3" y="14"/>
                  </a:cubicBezTo>
                  <a:cubicBezTo>
                    <a:pt x="2" y="14"/>
                    <a:pt x="1" y="13"/>
                    <a:pt x="1" y="12"/>
                  </a:cubicBezTo>
                  <a:cubicBezTo>
                    <a:pt x="0" y="11"/>
                    <a:pt x="1" y="9"/>
                    <a:pt x="3" y="6"/>
                  </a:cubicBezTo>
                  <a:cubicBezTo>
                    <a:pt x="4" y="4"/>
                    <a:pt x="6" y="2"/>
                    <a:pt x="7" y="2"/>
                  </a:cubicBezTo>
                  <a:cubicBezTo>
                    <a:pt x="11" y="0"/>
                    <a:pt x="15" y="0"/>
                    <a:pt x="19" y="2"/>
                  </a:cubicBezTo>
                  <a:cubicBezTo>
                    <a:pt x="23" y="4"/>
                    <a:pt x="27" y="7"/>
                    <a:pt x="28" y="11"/>
                  </a:cubicBezTo>
                  <a:cubicBezTo>
                    <a:pt x="30" y="14"/>
                    <a:pt x="30" y="17"/>
                    <a:pt x="30" y="20"/>
                  </a:cubicBezTo>
                  <a:cubicBezTo>
                    <a:pt x="29" y="22"/>
                    <a:pt x="28" y="24"/>
                    <a:pt x="27" y="28"/>
                  </a:cubicBezTo>
                  <a:cubicBezTo>
                    <a:pt x="25" y="31"/>
                    <a:pt x="24" y="34"/>
                    <a:pt x="24" y="35"/>
                  </a:cubicBezTo>
                  <a:cubicBezTo>
                    <a:pt x="23" y="36"/>
                    <a:pt x="23" y="37"/>
                    <a:pt x="22" y="37"/>
                  </a:cubicBezTo>
                  <a:close/>
                  <a:moveTo>
                    <a:pt x="26" y="49"/>
                  </a:moveTo>
                  <a:cubicBezTo>
                    <a:pt x="25" y="50"/>
                    <a:pt x="25" y="50"/>
                    <a:pt x="24" y="49"/>
                  </a:cubicBezTo>
                  <a:cubicBezTo>
                    <a:pt x="23" y="49"/>
                    <a:pt x="22" y="48"/>
                    <a:pt x="22" y="48"/>
                  </a:cubicBezTo>
                  <a:cubicBezTo>
                    <a:pt x="21" y="46"/>
                    <a:pt x="21" y="45"/>
                    <a:pt x="21" y="44"/>
                  </a:cubicBezTo>
                  <a:cubicBezTo>
                    <a:pt x="21" y="43"/>
                    <a:pt x="22" y="42"/>
                    <a:pt x="23" y="41"/>
                  </a:cubicBezTo>
                  <a:cubicBezTo>
                    <a:pt x="24" y="41"/>
                    <a:pt x="26" y="41"/>
                    <a:pt x="27" y="44"/>
                  </a:cubicBezTo>
                  <a:cubicBezTo>
                    <a:pt x="27" y="45"/>
                    <a:pt x="28" y="46"/>
                    <a:pt x="28" y="47"/>
                  </a:cubicBezTo>
                  <a:cubicBezTo>
                    <a:pt x="28" y="48"/>
                    <a:pt x="27" y="49"/>
                    <a:pt x="26" y="49"/>
                  </a:cubicBezTo>
                  <a:close/>
                </a:path>
              </a:pathLst>
            </a:custGeom>
            <a:solidFill>
              <a:srgbClr val="0074C5"/>
            </a:solidFill>
            <a:ln w="9525">
              <a:noFill/>
              <a:round/>
              <a:headEnd/>
              <a:tailEnd/>
            </a:ln>
          </p:spPr>
          <p:txBody>
            <a:bodyPr/>
            <a:lstStyle/>
            <a:p>
              <a:pPr>
                <a:defRPr/>
              </a:pPr>
              <a:endParaRPr lang="it-IT">
                <a:latin typeface="Calibri" pitchFamily="34" charset="0"/>
              </a:endParaRPr>
            </a:p>
          </p:txBody>
        </p:sp>
        <p:sp>
          <p:nvSpPr>
            <p:cNvPr id="1123381" name="Freeform 53"/>
            <p:cNvSpPr>
              <a:spLocks noEditPoints="1"/>
            </p:cNvSpPr>
            <p:nvPr/>
          </p:nvSpPr>
          <p:spPr bwMode="auto">
            <a:xfrm>
              <a:off x="1688" y="2833"/>
              <a:ext cx="540" cy="901"/>
            </a:xfrm>
            <a:custGeom>
              <a:avLst/>
              <a:gdLst/>
              <a:ahLst/>
              <a:cxnLst>
                <a:cxn ang="0">
                  <a:pos x="22" y="37"/>
                </a:cxn>
                <a:cxn ang="0">
                  <a:pos x="20" y="37"/>
                </a:cxn>
                <a:cxn ang="0">
                  <a:pos x="18" y="35"/>
                </a:cxn>
                <a:cxn ang="0">
                  <a:pos x="19" y="29"/>
                </a:cxn>
                <a:cxn ang="0">
                  <a:pos x="23" y="21"/>
                </a:cxn>
                <a:cxn ang="0">
                  <a:pos x="23" y="13"/>
                </a:cxn>
                <a:cxn ang="0">
                  <a:pos x="17" y="8"/>
                </a:cxn>
                <a:cxn ang="0">
                  <a:pos x="10" y="8"/>
                </a:cxn>
                <a:cxn ang="0">
                  <a:pos x="7" y="11"/>
                </a:cxn>
                <a:cxn ang="0">
                  <a:pos x="5" y="15"/>
                </a:cxn>
                <a:cxn ang="0">
                  <a:pos x="3" y="14"/>
                </a:cxn>
                <a:cxn ang="0">
                  <a:pos x="1" y="12"/>
                </a:cxn>
                <a:cxn ang="0">
                  <a:pos x="3" y="6"/>
                </a:cxn>
                <a:cxn ang="0">
                  <a:pos x="7" y="2"/>
                </a:cxn>
                <a:cxn ang="0">
                  <a:pos x="19" y="2"/>
                </a:cxn>
                <a:cxn ang="0">
                  <a:pos x="28" y="11"/>
                </a:cxn>
                <a:cxn ang="0">
                  <a:pos x="30" y="20"/>
                </a:cxn>
                <a:cxn ang="0">
                  <a:pos x="27" y="28"/>
                </a:cxn>
                <a:cxn ang="0">
                  <a:pos x="24" y="35"/>
                </a:cxn>
                <a:cxn ang="0">
                  <a:pos x="22" y="37"/>
                </a:cxn>
                <a:cxn ang="0">
                  <a:pos x="26" y="49"/>
                </a:cxn>
                <a:cxn ang="0">
                  <a:pos x="24" y="49"/>
                </a:cxn>
                <a:cxn ang="0">
                  <a:pos x="22" y="48"/>
                </a:cxn>
                <a:cxn ang="0">
                  <a:pos x="21" y="44"/>
                </a:cxn>
                <a:cxn ang="0">
                  <a:pos x="23" y="41"/>
                </a:cxn>
                <a:cxn ang="0">
                  <a:pos x="27" y="44"/>
                </a:cxn>
                <a:cxn ang="0">
                  <a:pos x="28" y="47"/>
                </a:cxn>
                <a:cxn ang="0">
                  <a:pos x="26" y="49"/>
                </a:cxn>
              </a:cxnLst>
              <a:rect l="0" t="0" r="r" b="b"/>
              <a:pathLst>
                <a:path w="30" h="50">
                  <a:moveTo>
                    <a:pt x="22" y="37"/>
                  </a:moveTo>
                  <a:cubicBezTo>
                    <a:pt x="22" y="38"/>
                    <a:pt x="21" y="38"/>
                    <a:pt x="20" y="37"/>
                  </a:cubicBezTo>
                  <a:cubicBezTo>
                    <a:pt x="19" y="37"/>
                    <a:pt x="19" y="36"/>
                    <a:pt x="18" y="35"/>
                  </a:cubicBezTo>
                  <a:cubicBezTo>
                    <a:pt x="18" y="34"/>
                    <a:pt x="18" y="32"/>
                    <a:pt x="19" y="29"/>
                  </a:cubicBezTo>
                  <a:lnTo>
                    <a:pt x="23" y="21"/>
                  </a:lnTo>
                  <a:cubicBezTo>
                    <a:pt x="24" y="18"/>
                    <a:pt x="24" y="15"/>
                    <a:pt x="23" y="13"/>
                  </a:cubicBezTo>
                  <a:cubicBezTo>
                    <a:pt x="22" y="11"/>
                    <a:pt x="20" y="9"/>
                    <a:pt x="17" y="8"/>
                  </a:cubicBezTo>
                  <a:cubicBezTo>
                    <a:pt x="15" y="7"/>
                    <a:pt x="12" y="7"/>
                    <a:pt x="10" y="8"/>
                  </a:cubicBezTo>
                  <a:cubicBezTo>
                    <a:pt x="9" y="8"/>
                    <a:pt x="8" y="9"/>
                    <a:pt x="7" y="11"/>
                  </a:cubicBezTo>
                  <a:cubicBezTo>
                    <a:pt x="6" y="13"/>
                    <a:pt x="5" y="14"/>
                    <a:pt x="5" y="15"/>
                  </a:cubicBezTo>
                  <a:cubicBezTo>
                    <a:pt x="4" y="15"/>
                    <a:pt x="3" y="15"/>
                    <a:pt x="3" y="14"/>
                  </a:cubicBezTo>
                  <a:cubicBezTo>
                    <a:pt x="2" y="14"/>
                    <a:pt x="1" y="13"/>
                    <a:pt x="1" y="12"/>
                  </a:cubicBezTo>
                  <a:cubicBezTo>
                    <a:pt x="0" y="11"/>
                    <a:pt x="1" y="9"/>
                    <a:pt x="3" y="6"/>
                  </a:cubicBezTo>
                  <a:cubicBezTo>
                    <a:pt x="4" y="4"/>
                    <a:pt x="6" y="2"/>
                    <a:pt x="7" y="2"/>
                  </a:cubicBezTo>
                  <a:cubicBezTo>
                    <a:pt x="11" y="0"/>
                    <a:pt x="15" y="0"/>
                    <a:pt x="19" y="2"/>
                  </a:cubicBezTo>
                  <a:cubicBezTo>
                    <a:pt x="23" y="4"/>
                    <a:pt x="27" y="7"/>
                    <a:pt x="28" y="11"/>
                  </a:cubicBezTo>
                  <a:cubicBezTo>
                    <a:pt x="30" y="14"/>
                    <a:pt x="30" y="17"/>
                    <a:pt x="30" y="20"/>
                  </a:cubicBezTo>
                  <a:cubicBezTo>
                    <a:pt x="29" y="22"/>
                    <a:pt x="28" y="24"/>
                    <a:pt x="27" y="28"/>
                  </a:cubicBezTo>
                  <a:cubicBezTo>
                    <a:pt x="25" y="31"/>
                    <a:pt x="24" y="34"/>
                    <a:pt x="24" y="35"/>
                  </a:cubicBezTo>
                  <a:cubicBezTo>
                    <a:pt x="23" y="36"/>
                    <a:pt x="23" y="37"/>
                    <a:pt x="22" y="37"/>
                  </a:cubicBezTo>
                  <a:close/>
                  <a:moveTo>
                    <a:pt x="26" y="49"/>
                  </a:moveTo>
                  <a:cubicBezTo>
                    <a:pt x="25" y="50"/>
                    <a:pt x="25" y="50"/>
                    <a:pt x="24" y="49"/>
                  </a:cubicBezTo>
                  <a:cubicBezTo>
                    <a:pt x="23" y="49"/>
                    <a:pt x="22" y="48"/>
                    <a:pt x="22" y="48"/>
                  </a:cubicBezTo>
                  <a:cubicBezTo>
                    <a:pt x="21" y="46"/>
                    <a:pt x="21" y="45"/>
                    <a:pt x="21" y="44"/>
                  </a:cubicBezTo>
                  <a:cubicBezTo>
                    <a:pt x="21" y="43"/>
                    <a:pt x="22" y="42"/>
                    <a:pt x="23" y="41"/>
                  </a:cubicBezTo>
                  <a:cubicBezTo>
                    <a:pt x="24" y="41"/>
                    <a:pt x="26" y="41"/>
                    <a:pt x="27" y="44"/>
                  </a:cubicBezTo>
                  <a:cubicBezTo>
                    <a:pt x="27" y="45"/>
                    <a:pt x="28" y="46"/>
                    <a:pt x="28" y="47"/>
                  </a:cubicBezTo>
                  <a:cubicBezTo>
                    <a:pt x="28" y="48"/>
                    <a:pt x="27" y="49"/>
                    <a:pt x="26" y="49"/>
                  </a:cubicBezTo>
                  <a:close/>
                </a:path>
              </a:pathLst>
            </a:custGeom>
            <a:solidFill>
              <a:srgbClr val="FF0000"/>
            </a:solidFill>
            <a:ln w="0">
              <a:solidFill>
                <a:srgbClr val="25221E"/>
              </a:solidFill>
              <a:prstDash val="solid"/>
              <a:round/>
              <a:headEnd/>
              <a:tailEnd/>
            </a:ln>
          </p:spPr>
          <p:txBody>
            <a:bodyPr/>
            <a:lstStyle/>
            <a:p>
              <a:pPr>
                <a:defRPr/>
              </a:pPr>
              <a:endParaRPr lang="it-IT">
                <a:latin typeface="Calibri" pitchFamily="34" charset="0"/>
              </a:endParaRPr>
            </a:p>
          </p:txBody>
        </p:sp>
        <p:sp>
          <p:nvSpPr>
            <p:cNvPr id="1123382" name="Rectangle 54"/>
            <p:cNvSpPr>
              <a:spLocks noChangeArrowheads="1"/>
            </p:cNvSpPr>
            <p:nvPr/>
          </p:nvSpPr>
          <p:spPr bwMode="auto">
            <a:xfrm>
              <a:off x="3470" y="2700"/>
              <a:ext cx="1059" cy="218"/>
            </a:xfrm>
            <a:prstGeom prst="rect">
              <a:avLst/>
            </a:prstGeom>
            <a:noFill/>
            <a:ln w="9525">
              <a:noFill/>
              <a:miter lim="800000"/>
              <a:headEnd/>
              <a:tailEnd/>
            </a:ln>
          </p:spPr>
          <p:txBody>
            <a:bodyPr wrap="none" lIns="0" tIns="0" rIns="0" bIns="0">
              <a:spAutoFit/>
            </a:bodyPr>
            <a:lstStyle/>
            <a:p>
              <a:pPr algn="l">
                <a:defRPr/>
              </a:pPr>
              <a:r>
                <a:rPr lang="en-GB" sz="2700" b="1" dirty="0">
                  <a:solidFill>
                    <a:srgbClr val="25221E"/>
                  </a:solidFill>
                  <a:effectLst/>
                  <a:latin typeface="Calibri" pitchFamily="34" charset="0"/>
                </a:rPr>
                <a:t>Nun </a:t>
              </a:r>
              <a:r>
                <a:rPr lang="en-GB" sz="2700" b="1" dirty="0" smtClean="0">
                  <a:solidFill>
                    <a:srgbClr val="25221E"/>
                  </a:solidFill>
                  <a:effectLst/>
                  <a:latin typeface="Calibri" pitchFamily="34" charset="0"/>
                </a:rPr>
                <a:t>so’ </a:t>
              </a:r>
              <a:r>
                <a:rPr lang="en-GB" sz="2700" b="1" dirty="0" err="1">
                  <a:solidFill>
                    <a:srgbClr val="25221E"/>
                  </a:solidFill>
                  <a:effectLst/>
                  <a:latin typeface="Calibri" pitchFamily="34" charset="0"/>
                </a:rPr>
                <a:t>tant</a:t>
              </a:r>
              <a:r>
                <a:rPr lang="en-GB" sz="2700" b="1" dirty="0">
                  <a:solidFill>
                    <a:srgbClr val="25221E"/>
                  </a:solidFill>
                  <a:effectLst/>
                  <a:latin typeface="Calibri" pitchFamily="34" charset="0"/>
                </a:rPr>
                <a:t>’</a:t>
              </a:r>
              <a:endParaRPr lang="en-GB" b="1" dirty="0">
                <a:effectLst>
                  <a:outerShdw blurRad="38100" dist="38100" dir="2700000" algn="tl">
                    <a:srgbClr val="000000"/>
                  </a:outerShdw>
                </a:effectLst>
                <a:latin typeface="Calibri" pitchFamily="34" charset="0"/>
              </a:endParaRPr>
            </a:p>
          </p:txBody>
        </p:sp>
        <p:sp>
          <p:nvSpPr>
            <p:cNvPr id="1123383" name="Rectangle 55"/>
            <p:cNvSpPr>
              <a:spLocks noChangeArrowheads="1"/>
            </p:cNvSpPr>
            <p:nvPr/>
          </p:nvSpPr>
          <p:spPr bwMode="auto">
            <a:xfrm>
              <a:off x="3557" y="2927"/>
              <a:ext cx="801" cy="218"/>
            </a:xfrm>
            <a:prstGeom prst="rect">
              <a:avLst/>
            </a:prstGeom>
            <a:noFill/>
            <a:ln w="9525">
              <a:noFill/>
              <a:miter lim="800000"/>
              <a:headEnd/>
              <a:tailEnd/>
            </a:ln>
          </p:spPr>
          <p:txBody>
            <a:bodyPr wrap="none" lIns="0" tIns="0" rIns="0" bIns="0">
              <a:spAutoFit/>
            </a:bodyPr>
            <a:lstStyle/>
            <a:p>
              <a:pPr algn="l">
                <a:defRPr/>
              </a:pPr>
              <a:r>
                <a:rPr lang="en-GB" sz="2700" b="1" dirty="0" err="1">
                  <a:solidFill>
                    <a:srgbClr val="25221E"/>
                  </a:solidFill>
                  <a:effectLst/>
                  <a:latin typeface="Calibri" pitchFamily="34" charset="0"/>
                </a:rPr>
                <a:t>convint</a:t>
              </a:r>
              <a:r>
                <a:rPr lang="en-GB" sz="2700" b="1" dirty="0">
                  <a:solidFill>
                    <a:srgbClr val="25221E"/>
                  </a:solidFill>
                  <a:effectLst/>
                  <a:latin typeface="Calibri" pitchFamily="34" charset="0"/>
                </a:rPr>
                <a:t>’...</a:t>
              </a:r>
              <a:endParaRPr lang="en-GB" b="1" dirty="0">
                <a:effectLst>
                  <a:outerShdw blurRad="38100" dist="38100" dir="2700000" algn="tl">
                    <a:srgbClr val="000000"/>
                  </a:outerShdw>
                </a:effectLst>
                <a:latin typeface="Calibri" pitchFamily="34" charset="0"/>
              </a:endParaRPr>
            </a:p>
          </p:txBody>
        </p:sp>
      </p:grpSp>
      <p:sp>
        <p:nvSpPr>
          <p:cNvPr id="32"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3333">
                                            <p:txEl>
                                              <p:pRg st="0" end="0"/>
                                            </p:txEl>
                                          </p:spTgt>
                                        </p:tgtEl>
                                        <p:attrNameLst>
                                          <p:attrName>style.visibility</p:attrName>
                                        </p:attrNameLst>
                                      </p:cBhvr>
                                      <p:to>
                                        <p:strVal val="visible"/>
                                      </p:to>
                                    </p:set>
                                    <p:animEffect transition="in" filter="fade">
                                      <p:cBhvr>
                                        <p:cTn id="7" dur="500"/>
                                        <p:tgtEl>
                                          <p:spTgt spid="11233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23333">
                                            <p:txEl>
                                              <p:pRg st="3" end="3"/>
                                            </p:txEl>
                                          </p:spTgt>
                                        </p:tgtEl>
                                        <p:attrNameLst>
                                          <p:attrName>style.visibility</p:attrName>
                                        </p:attrNameLst>
                                      </p:cBhvr>
                                      <p:to>
                                        <p:strVal val="visible"/>
                                      </p:to>
                                    </p:set>
                                    <p:animEffect transition="in" filter="fade">
                                      <p:cBhvr>
                                        <p:cTn id="12" dur="500"/>
                                        <p:tgtEl>
                                          <p:spTgt spid="1123333">
                                            <p:txEl>
                                              <p:pRg st="3" end="3"/>
                                            </p:txEl>
                                          </p:spTgt>
                                        </p:tgtEl>
                                      </p:cBhvr>
                                    </p:animEffect>
                                  </p:childTnLst>
                                </p:cTn>
                              </p:par>
                            </p:childTnLst>
                          </p:cTn>
                        </p:par>
                        <p:par>
                          <p:cTn id="13" fill="hold">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33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3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25380" name="Text Box 4"/>
          <p:cNvSpPr txBox="1">
            <a:spLocks noChangeArrowheads="1"/>
          </p:cNvSpPr>
          <p:nvPr/>
        </p:nvSpPr>
        <p:spPr bwMode="auto">
          <a:xfrm>
            <a:off x="107949" y="1277938"/>
            <a:ext cx="8664575" cy="1373187"/>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If a system has experienced a decrease in U/Pb at some point in the past, its Pb isotopic composition will lie to the left of the Geochron.</a:t>
            </a:r>
          </a:p>
        </p:txBody>
      </p:sp>
      <p:pic>
        <p:nvPicPr>
          <p:cNvPr id="1125410" name="Picture 34"/>
          <p:cNvPicPr>
            <a:picLocks noChangeAspect="1" noChangeArrowheads="1"/>
          </p:cNvPicPr>
          <p:nvPr/>
        </p:nvPicPr>
        <p:blipFill>
          <a:blip r:embed="rId3" cstate="print"/>
          <a:srcRect/>
          <a:stretch>
            <a:fillRect/>
          </a:stretch>
        </p:blipFill>
        <p:spPr bwMode="auto">
          <a:xfrm>
            <a:off x="4240213" y="2633663"/>
            <a:ext cx="4903787" cy="3935412"/>
          </a:xfrm>
          <a:prstGeom prst="rect">
            <a:avLst/>
          </a:prstGeom>
          <a:noFill/>
          <a:ln w="9525" algn="ctr">
            <a:noFill/>
            <a:miter lim="800000"/>
            <a:headEnd/>
            <a:tailEnd/>
          </a:ln>
        </p:spPr>
      </p:pic>
      <p:sp>
        <p:nvSpPr>
          <p:cNvPr id="1125412" name="Text Box 36"/>
          <p:cNvSpPr txBox="1">
            <a:spLocks noChangeArrowheads="1"/>
          </p:cNvSpPr>
          <p:nvPr/>
        </p:nvSpPr>
        <p:spPr bwMode="auto">
          <a:xfrm>
            <a:off x="107950" y="2716213"/>
            <a:ext cx="4238626" cy="2831544"/>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If its U/Pb ratio increased, its present Pb isotopic composition will lie to the right of the Geochron.</a:t>
            </a:r>
            <a:endParaRPr lang="en-GB" sz="1000" dirty="0">
              <a:solidFill>
                <a:schemeClr val="bg1"/>
              </a:solidFill>
              <a:effectLst>
                <a:outerShdw blurRad="38100" dist="38100" dir="2700000" algn="tl">
                  <a:srgbClr val="000000"/>
                </a:outerShdw>
              </a:effectLst>
              <a:latin typeface="Calibri" pitchFamily="34" charset="0"/>
            </a:endParaRPr>
          </a:p>
          <a:p>
            <a:pPr algn="l">
              <a:defRPr/>
            </a:pPr>
            <a:r>
              <a:rPr lang="en-GB" sz="1000" dirty="0">
                <a:solidFill>
                  <a:schemeClr val="bg1"/>
                </a:solidFill>
                <a:effectLst>
                  <a:outerShdw blurRad="38100" dist="38100" dir="2700000" algn="tl">
                    <a:srgbClr val="000000"/>
                  </a:outerShdw>
                </a:effectLst>
                <a:latin typeface="Calibri" pitchFamily="34" charset="0"/>
              </a:rPr>
              <a:t> </a:t>
            </a:r>
          </a:p>
          <a:p>
            <a:pPr algn="l">
              <a:defRPr/>
            </a:pPr>
            <a:r>
              <a:rPr lang="en-GB" sz="2800" dirty="0">
                <a:solidFill>
                  <a:schemeClr val="bg1"/>
                </a:solidFill>
                <a:effectLst>
                  <a:outerShdw blurRad="38100" dist="38100" dir="2700000" algn="tl">
                    <a:srgbClr val="000000"/>
                  </a:outerShdw>
                </a:effectLst>
                <a:latin typeface="Calibri" pitchFamily="34" charset="0"/>
              </a:rPr>
              <a:t>This because U is more incompatible than Pb.</a:t>
            </a:r>
          </a:p>
        </p:txBody>
      </p:sp>
      <p:sp>
        <p:nvSpPr>
          <p:cNvPr id="7"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5380">
                                            <p:txEl>
                                              <p:pRg st="0" end="0"/>
                                            </p:txEl>
                                          </p:spTgt>
                                        </p:tgtEl>
                                        <p:attrNameLst>
                                          <p:attrName>style.visibility</p:attrName>
                                        </p:attrNameLst>
                                      </p:cBhvr>
                                      <p:to>
                                        <p:strVal val="visible"/>
                                      </p:to>
                                    </p:set>
                                    <p:animEffect transition="in" filter="fade">
                                      <p:cBhvr>
                                        <p:cTn id="7" dur="500"/>
                                        <p:tgtEl>
                                          <p:spTgt spid="1125380">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25410"/>
                                        </p:tgtEl>
                                        <p:attrNameLst>
                                          <p:attrName>style.visibility</p:attrName>
                                        </p:attrNameLst>
                                      </p:cBhvr>
                                      <p:to>
                                        <p:strVal val="visible"/>
                                      </p:to>
                                    </p:set>
                                    <p:animEffect transition="in" filter="fade">
                                      <p:cBhvr>
                                        <p:cTn id="11" dur="500"/>
                                        <p:tgtEl>
                                          <p:spTgt spid="11254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25412">
                                            <p:txEl>
                                              <p:pRg st="0" end="0"/>
                                            </p:txEl>
                                          </p:spTgt>
                                        </p:tgtEl>
                                        <p:attrNameLst>
                                          <p:attrName>style.visibility</p:attrName>
                                        </p:attrNameLst>
                                      </p:cBhvr>
                                      <p:to>
                                        <p:strVal val="visible"/>
                                      </p:to>
                                    </p:set>
                                    <p:animEffect transition="in" filter="fade">
                                      <p:cBhvr>
                                        <p:cTn id="16" dur="500"/>
                                        <p:tgtEl>
                                          <p:spTgt spid="1125412">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25412">
                                            <p:txEl>
                                              <p:pRg st="2" end="2"/>
                                            </p:txEl>
                                          </p:spTgt>
                                        </p:tgtEl>
                                        <p:attrNameLst>
                                          <p:attrName>style.visibility</p:attrName>
                                        </p:attrNameLst>
                                      </p:cBhvr>
                                      <p:to>
                                        <p:strVal val="visible"/>
                                      </p:to>
                                    </p:set>
                                    <p:animEffect transition="in" filter="fade">
                                      <p:cBhvr>
                                        <p:cTn id="21" dur="500"/>
                                        <p:tgtEl>
                                          <p:spTgt spid="112541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380" grpId="0" build="p"/>
      <p:bldP spid="1125412" grpId="0" build="p"/>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358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63587" name="Text Box 3"/>
          <p:cNvSpPr txBox="1">
            <a:spLocks noChangeArrowheads="1"/>
          </p:cNvSpPr>
          <p:nvPr/>
        </p:nvSpPr>
        <p:spPr bwMode="auto">
          <a:xfrm>
            <a:off x="371475" y="646113"/>
            <a:ext cx="8401050" cy="565077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Please pay attention on another fundamental concept:</a:t>
            </a: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Also simple </a:t>
            </a:r>
            <a:r>
              <a:rPr lang="en-GB" sz="3200" dirty="0" smtClean="0">
                <a:solidFill>
                  <a:schemeClr val="bg1"/>
                </a:solidFill>
                <a:effectLst>
                  <a:outerShdw blurRad="38100" dist="38100" dir="2700000" algn="tl">
                    <a:srgbClr val="000000"/>
                  </a:outerShdw>
                </a:effectLst>
                <a:latin typeface="Calibri" pitchFamily="34" charset="0"/>
              </a:rPr>
              <a:t>upwelling of </a:t>
            </a:r>
            <a:r>
              <a:rPr lang="en-GB" sz="3200" dirty="0">
                <a:solidFill>
                  <a:schemeClr val="bg1"/>
                </a:solidFill>
                <a:effectLst>
                  <a:outerShdw blurRad="38100" dist="38100" dir="2700000" algn="tl">
                    <a:srgbClr val="000000"/>
                  </a:outerShdw>
                </a:effectLst>
                <a:latin typeface="Calibri" pitchFamily="34" charset="0"/>
              </a:rPr>
              <a:t>basaltic melt may have “metasomatic effects” on the volume of mantle through whish it passes.</a:t>
            </a: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We have seen how basaltic melts produced beneath oceanic ridges may strongly modify both major and trace element content of abyssal peridotites.</a:t>
            </a: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In this case the chemical modifications are not related to any “exotic” composition but simply to “normal” basaltic melts.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63587">
                                            <p:txEl>
                                              <p:pRg st="0" end="0"/>
                                            </p:txEl>
                                          </p:spTgt>
                                        </p:tgtEl>
                                        <p:attrNameLst>
                                          <p:attrName>style.visibility</p:attrName>
                                        </p:attrNameLst>
                                      </p:cBhvr>
                                      <p:to>
                                        <p:strVal val="visible"/>
                                      </p:to>
                                    </p:set>
                                    <p:animEffect transition="in" filter="fade">
                                      <p:cBhvr>
                                        <p:cTn id="7" dur="500"/>
                                        <p:tgtEl>
                                          <p:spTgt spid="9635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63587">
                                            <p:txEl>
                                              <p:pRg st="1" end="1"/>
                                            </p:txEl>
                                          </p:spTgt>
                                        </p:tgtEl>
                                        <p:attrNameLst>
                                          <p:attrName>style.visibility</p:attrName>
                                        </p:attrNameLst>
                                      </p:cBhvr>
                                      <p:to>
                                        <p:strVal val="visible"/>
                                      </p:to>
                                    </p:set>
                                    <p:animEffect transition="in" filter="fade">
                                      <p:cBhvr>
                                        <p:cTn id="12" dur="500"/>
                                        <p:tgtEl>
                                          <p:spTgt spid="9635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63587">
                                            <p:txEl>
                                              <p:pRg st="2" end="2"/>
                                            </p:txEl>
                                          </p:spTgt>
                                        </p:tgtEl>
                                        <p:attrNameLst>
                                          <p:attrName>style.visibility</p:attrName>
                                        </p:attrNameLst>
                                      </p:cBhvr>
                                      <p:to>
                                        <p:strVal val="visible"/>
                                      </p:to>
                                    </p:set>
                                    <p:animEffect transition="in" filter="fade">
                                      <p:cBhvr>
                                        <p:cTn id="17" dur="500"/>
                                        <p:tgtEl>
                                          <p:spTgt spid="96358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63587">
                                            <p:txEl>
                                              <p:pRg st="3" end="3"/>
                                            </p:txEl>
                                          </p:spTgt>
                                        </p:tgtEl>
                                        <p:attrNameLst>
                                          <p:attrName>style.visibility</p:attrName>
                                        </p:attrNameLst>
                                      </p:cBhvr>
                                      <p:to>
                                        <p:strVal val="visible"/>
                                      </p:to>
                                    </p:set>
                                    <p:animEffect transition="in" filter="fade">
                                      <p:cBhvr>
                                        <p:cTn id="22" dur="500"/>
                                        <p:tgtEl>
                                          <p:spTgt spid="96358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3587" grpId="0"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27428" name="Text Box 4"/>
          <p:cNvSpPr txBox="1">
            <a:spLocks noChangeArrowheads="1"/>
          </p:cNvSpPr>
          <p:nvPr/>
        </p:nvSpPr>
        <p:spPr bwMode="auto">
          <a:xfrm>
            <a:off x="107950" y="1277938"/>
            <a:ext cx="8664575" cy="138499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Incompatible element-depleted reservoirs should plot to the left of the </a:t>
            </a:r>
            <a:r>
              <a:rPr lang="en-GB" sz="2800" dirty="0" smtClean="0">
                <a:solidFill>
                  <a:schemeClr val="bg1"/>
                </a:solidFill>
                <a:effectLst>
                  <a:outerShdw blurRad="38100" dist="38100" dir="2700000" algn="tl">
                    <a:srgbClr val="000000"/>
                  </a:outerShdw>
                </a:effectLst>
                <a:latin typeface="Calibri" pitchFamily="34" charset="0"/>
              </a:rPr>
              <a:t>Geochron</a:t>
            </a:r>
            <a:r>
              <a:rPr lang="en-GB" sz="2800" dirty="0">
                <a:solidFill>
                  <a:schemeClr val="bg1"/>
                </a:solidFill>
                <a:effectLst>
                  <a:outerShdw blurRad="38100" dist="38100" dir="2700000" algn="tl">
                    <a:srgbClr val="000000"/>
                  </a:outerShdw>
                </a:effectLst>
                <a:latin typeface="Calibri" pitchFamily="34" charset="0"/>
              </a:rPr>
              <a:t>, incompatible element enriched reservoirs should plot to the right of the Geochron.</a:t>
            </a:r>
          </a:p>
        </p:txBody>
      </p:sp>
      <p:pic>
        <p:nvPicPr>
          <p:cNvPr id="130053" name="Picture 6"/>
          <p:cNvPicPr>
            <a:picLocks noChangeAspect="1" noChangeArrowheads="1"/>
          </p:cNvPicPr>
          <p:nvPr/>
        </p:nvPicPr>
        <p:blipFill>
          <a:blip r:embed="rId3" cstate="print"/>
          <a:srcRect/>
          <a:stretch>
            <a:fillRect/>
          </a:stretch>
        </p:blipFill>
        <p:spPr bwMode="auto">
          <a:xfrm>
            <a:off x="4240213" y="2633663"/>
            <a:ext cx="4903787" cy="3935412"/>
          </a:xfrm>
          <a:prstGeom prst="rect">
            <a:avLst/>
          </a:prstGeom>
          <a:noFill/>
          <a:ln w="9525" algn="ctr">
            <a:noFill/>
            <a:miter lim="800000"/>
            <a:headEnd/>
            <a:tailEnd/>
          </a:ln>
        </p:spPr>
      </p:pic>
      <p:sp>
        <p:nvSpPr>
          <p:cNvPr id="1127432" name="Text Box 8"/>
          <p:cNvSpPr txBox="1">
            <a:spLocks noChangeArrowheads="1"/>
          </p:cNvSpPr>
          <p:nvPr/>
        </p:nvSpPr>
        <p:spPr bwMode="auto">
          <a:xfrm>
            <a:off x="107950" y="2774177"/>
            <a:ext cx="4156075" cy="2397125"/>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We would therefore predict that continental crust should lie to the right of the Geochron and the residual mantle (e.g., DMM) to the left.</a:t>
            </a:r>
          </a:p>
        </p:txBody>
      </p:sp>
      <p:sp>
        <p:nvSpPr>
          <p:cNvPr id="1127435" name="Line 11"/>
          <p:cNvSpPr>
            <a:spLocks noChangeShapeType="1"/>
          </p:cNvSpPr>
          <p:nvPr/>
        </p:nvSpPr>
        <p:spPr bwMode="auto">
          <a:xfrm flipV="1">
            <a:off x="5046663" y="3419475"/>
            <a:ext cx="3397250" cy="1865313"/>
          </a:xfrm>
          <a:prstGeom prst="line">
            <a:avLst/>
          </a:prstGeom>
          <a:noFill/>
          <a:ln w="38100">
            <a:solidFill>
              <a:srgbClr val="0099FF"/>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27433" name="AutoShape 9"/>
          <p:cNvSpPr>
            <a:spLocks noChangeArrowheads="1"/>
          </p:cNvSpPr>
          <p:nvPr/>
        </p:nvSpPr>
        <p:spPr bwMode="auto">
          <a:xfrm rot="10155124">
            <a:off x="7578725" y="3402013"/>
            <a:ext cx="1566863" cy="1020762"/>
          </a:xfrm>
          <a:prstGeom prst="irregularSeal2">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27434" name="AutoShape 10"/>
          <p:cNvSpPr>
            <a:spLocks noChangeArrowheads="1"/>
          </p:cNvSpPr>
          <p:nvPr/>
        </p:nvSpPr>
        <p:spPr bwMode="auto">
          <a:xfrm rot="-784040">
            <a:off x="6192838" y="3306763"/>
            <a:ext cx="1566862" cy="1020762"/>
          </a:xfrm>
          <a:prstGeom prst="irregularSeal2">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27436" name="Text Box 12"/>
          <p:cNvSpPr txBox="1">
            <a:spLocks noChangeArrowheads="1"/>
          </p:cNvSpPr>
          <p:nvPr/>
        </p:nvSpPr>
        <p:spPr bwMode="auto">
          <a:xfrm rot="-1964540">
            <a:off x="8010415" y="3628381"/>
            <a:ext cx="836832" cy="461665"/>
          </a:xfrm>
          <a:prstGeom prst="rect">
            <a:avLst/>
          </a:prstGeom>
          <a:noFill/>
          <a:ln w="9525" algn="ctr">
            <a:noFill/>
            <a:miter lim="800000"/>
            <a:headEnd/>
            <a:tailEnd/>
          </a:ln>
          <a:effectLst/>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Crust</a:t>
            </a:r>
          </a:p>
        </p:txBody>
      </p:sp>
      <p:sp>
        <p:nvSpPr>
          <p:cNvPr id="1127437" name="Text Box 13"/>
          <p:cNvSpPr txBox="1">
            <a:spLocks noChangeArrowheads="1"/>
          </p:cNvSpPr>
          <p:nvPr/>
        </p:nvSpPr>
        <p:spPr bwMode="auto">
          <a:xfrm rot="-1964540">
            <a:off x="6472491" y="3645843"/>
            <a:ext cx="899605" cy="461665"/>
          </a:xfrm>
          <a:prstGeom prst="rect">
            <a:avLst/>
          </a:prstGeom>
          <a:noFill/>
          <a:ln w="9525" algn="ctr">
            <a:noFill/>
            <a:miter lim="800000"/>
            <a:headEnd/>
            <a:tailEnd/>
          </a:ln>
          <a:effectLst/>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DMM</a:t>
            </a:r>
          </a:p>
        </p:txBody>
      </p:sp>
      <p:sp>
        <p:nvSpPr>
          <p:cNvPr id="1127438" name="Text Box 14"/>
          <p:cNvSpPr txBox="1">
            <a:spLocks noChangeArrowheads="1"/>
          </p:cNvSpPr>
          <p:nvPr/>
        </p:nvSpPr>
        <p:spPr bwMode="auto">
          <a:xfrm>
            <a:off x="107950" y="5347826"/>
            <a:ext cx="4156075" cy="1089529"/>
          </a:xfrm>
          <a:prstGeom prst="rect">
            <a:avLst/>
          </a:prstGeom>
          <a:noFill/>
          <a:ln w="9525" algn="ctr">
            <a:noFill/>
            <a:miter lim="800000"/>
            <a:headEnd/>
            <a:tailEnd/>
          </a:ln>
          <a:effectLst/>
        </p:spPr>
        <p:txBody>
          <a:bodyPr wrap="square">
            <a:spAutoFit/>
          </a:bodyPr>
          <a:lstStyle/>
          <a:p>
            <a:pPr>
              <a:lnSpc>
                <a:spcPct val="90000"/>
              </a:lnSpc>
              <a:defRPr/>
            </a:pPr>
            <a:r>
              <a:rPr lang="en-GB" sz="2400" dirty="0">
                <a:solidFill>
                  <a:schemeClr val="bg1"/>
                </a:solidFill>
                <a:effectLst>
                  <a:outerShdw blurRad="38100" dist="38100" dir="2700000" algn="tl">
                    <a:srgbClr val="000000"/>
                  </a:outerShdw>
                </a:effectLst>
                <a:latin typeface="Calibri" pitchFamily="34" charset="0"/>
              </a:rPr>
              <a:t>This because DMM evolves with lower U/Pb (as well as lower Rb/Sr and Nd/Sm).</a:t>
            </a:r>
          </a:p>
        </p:txBody>
      </p:sp>
      <p:sp>
        <p:nvSpPr>
          <p:cNvPr id="1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7428">
                                            <p:txEl>
                                              <p:pRg st="0" end="0"/>
                                            </p:txEl>
                                          </p:spTgt>
                                        </p:tgtEl>
                                        <p:attrNameLst>
                                          <p:attrName>style.visibility</p:attrName>
                                        </p:attrNameLst>
                                      </p:cBhvr>
                                      <p:to>
                                        <p:strVal val="visible"/>
                                      </p:to>
                                    </p:set>
                                    <p:animEffect transition="in" filter="fade">
                                      <p:cBhvr>
                                        <p:cTn id="7" dur="500"/>
                                        <p:tgtEl>
                                          <p:spTgt spid="11274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27432">
                                            <p:txEl>
                                              <p:pRg st="0" end="0"/>
                                            </p:txEl>
                                          </p:spTgt>
                                        </p:tgtEl>
                                        <p:attrNameLst>
                                          <p:attrName>style.visibility</p:attrName>
                                        </p:attrNameLst>
                                      </p:cBhvr>
                                      <p:to>
                                        <p:strVal val="visible"/>
                                      </p:to>
                                    </p:set>
                                    <p:animEffect transition="in" filter="fade">
                                      <p:cBhvr>
                                        <p:cTn id="12" dur="500"/>
                                        <p:tgtEl>
                                          <p:spTgt spid="112743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27435"/>
                                        </p:tgtEl>
                                        <p:attrNameLst>
                                          <p:attrName>style.visibility</p:attrName>
                                        </p:attrNameLst>
                                      </p:cBhvr>
                                      <p:to>
                                        <p:strVal val="visible"/>
                                      </p:to>
                                    </p:set>
                                    <p:animEffect transition="in" filter="wipe(left)">
                                      <p:cBhvr>
                                        <p:cTn id="17" dur="1000"/>
                                        <p:tgtEl>
                                          <p:spTgt spid="11274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27433"/>
                                        </p:tgtEl>
                                        <p:attrNameLst>
                                          <p:attrName>style.visibility</p:attrName>
                                        </p:attrNameLst>
                                      </p:cBhvr>
                                      <p:to>
                                        <p:strVal val="visible"/>
                                      </p:to>
                                    </p:set>
                                    <p:animEffect transition="in" filter="fade">
                                      <p:cBhvr>
                                        <p:cTn id="22" dur="500"/>
                                        <p:tgtEl>
                                          <p:spTgt spid="112743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27436"/>
                                        </p:tgtEl>
                                        <p:attrNameLst>
                                          <p:attrName>style.visibility</p:attrName>
                                        </p:attrNameLst>
                                      </p:cBhvr>
                                      <p:to>
                                        <p:strVal val="visible"/>
                                      </p:to>
                                    </p:set>
                                    <p:animEffect transition="in" filter="fade">
                                      <p:cBhvr>
                                        <p:cTn id="25" dur="1000"/>
                                        <p:tgtEl>
                                          <p:spTgt spid="1127436"/>
                                        </p:tgtEl>
                                      </p:cBhvr>
                                    </p:animEffect>
                                  </p:childTnLst>
                                </p:cTn>
                              </p:par>
                            </p:childTnLst>
                          </p:cTn>
                        </p:par>
                        <p:par>
                          <p:cTn id="26" fill="hold">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1127434"/>
                                        </p:tgtEl>
                                        <p:attrNameLst>
                                          <p:attrName>style.visibility</p:attrName>
                                        </p:attrNameLst>
                                      </p:cBhvr>
                                      <p:to>
                                        <p:strVal val="visible"/>
                                      </p:to>
                                    </p:set>
                                    <p:animEffect transition="in" filter="fade">
                                      <p:cBhvr>
                                        <p:cTn id="29" dur="500"/>
                                        <p:tgtEl>
                                          <p:spTgt spid="112743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27437"/>
                                        </p:tgtEl>
                                        <p:attrNameLst>
                                          <p:attrName>style.visibility</p:attrName>
                                        </p:attrNameLst>
                                      </p:cBhvr>
                                      <p:to>
                                        <p:strVal val="visible"/>
                                      </p:to>
                                    </p:set>
                                    <p:animEffect transition="in" filter="fade">
                                      <p:cBhvr>
                                        <p:cTn id="32" dur="2000"/>
                                        <p:tgtEl>
                                          <p:spTgt spid="112743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27438">
                                            <p:txEl>
                                              <p:pRg st="0" end="0"/>
                                            </p:txEl>
                                          </p:spTgt>
                                        </p:tgtEl>
                                        <p:attrNameLst>
                                          <p:attrName>style.visibility</p:attrName>
                                        </p:attrNameLst>
                                      </p:cBhvr>
                                      <p:to>
                                        <p:strVal val="visible"/>
                                      </p:to>
                                    </p:set>
                                    <p:animEffect transition="in" filter="fade">
                                      <p:cBhvr>
                                        <p:cTn id="37" dur="500"/>
                                        <p:tgtEl>
                                          <p:spTgt spid="11274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428" grpId="0" build="p"/>
      <p:bldP spid="1127432" grpId="0" build="p"/>
      <p:bldP spid="1127433" grpId="0" animBg="1"/>
      <p:bldP spid="1127434" grpId="0" animBg="1"/>
      <p:bldP spid="1127436" grpId="0"/>
      <p:bldP spid="1127437" grpId="0"/>
      <p:bldP spid="1127438"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29476" name="Text Box 4"/>
          <p:cNvSpPr txBox="1">
            <a:spLocks noChangeArrowheads="1"/>
          </p:cNvSpPr>
          <p:nvPr/>
        </p:nvSpPr>
        <p:spPr bwMode="auto">
          <a:xfrm>
            <a:off x="107951" y="1277938"/>
            <a:ext cx="8868784" cy="138499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Upper continental crustal rocks do plot mainly to the right of the Geochron, as expected, but surprisingly, mantle-derived rocks also plot mostly to the right of the Geochron!</a:t>
            </a:r>
          </a:p>
        </p:txBody>
      </p:sp>
      <p:pic>
        <p:nvPicPr>
          <p:cNvPr id="131077" name="Picture 6"/>
          <p:cNvPicPr>
            <a:picLocks noChangeAspect="1" noChangeArrowheads="1"/>
          </p:cNvPicPr>
          <p:nvPr/>
        </p:nvPicPr>
        <p:blipFill>
          <a:blip r:embed="rId3" cstate="print"/>
          <a:srcRect/>
          <a:stretch>
            <a:fillRect/>
          </a:stretch>
        </p:blipFill>
        <p:spPr bwMode="auto">
          <a:xfrm>
            <a:off x="4240213" y="2633663"/>
            <a:ext cx="4903787" cy="3935412"/>
          </a:xfrm>
          <a:prstGeom prst="rect">
            <a:avLst/>
          </a:prstGeom>
          <a:noFill/>
          <a:ln w="9525" algn="ctr">
            <a:noFill/>
            <a:miter lim="800000"/>
            <a:headEnd/>
            <a:tailEnd/>
          </a:ln>
        </p:spPr>
      </p:pic>
      <p:sp>
        <p:nvSpPr>
          <p:cNvPr id="1129479" name="Text Box 7"/>
          <p:cNvSpPr txBox="1">
            <a:spLocks noChangeArrowheads="1"/>
          </p:cNvSpPr>
          <p:nvPr/>
        </p:nvSpPr>
        <p:spPr bwMode="auto">
          <a:xfrm>
            <a:off x="107951" y="2742157"/>
            <a:ext cx="4066866" cy="1815882"/>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This indicates the U/Pb ratio in the mantle has increased, not decreased as expected.</a:t>
            </a:r>
          </a:p>
        </p:txBody>
      </p:sp>
      <p:sp>
        <p:nvSpPr>
          <p:cNvPr id="1129480" name="Line 8"/>
          <p:cNvSpPr>
            <a:spLocks noChangeShapeType="1"/>
          </p:cNvSpPr>
          <p:nvPr/>
        </p:nvSpPr>
        <p:spPr bwMode="auto">
          <a:xfrm flipV="1">
            <a:off x="5046663" y="3419475"/>
            <a:ext cx="3397250" cy="1865313"/>
          </a:xfrm>
          <a:prstGeom prst="line">
            <a:avLst/>
          </a:prstGeom>
          <a:noFill/>
          <a:ln w="38100">
            <a:solidFill>
              <a:srgbClr val="0099FF"/>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29481" name="AutoShape 9"/>
          <p:cNvSpPr>
            <a:spLocks noChangeArrowheads="1"/>
          </p:cNvSpPr>
          <p:nvPr/>
        </p:nvSpPr>
        <p:spPr bwMode="auto">
          <a:xfrm rot="10155124">
            <a:off x="7578725" y="3402013"/>
            <a:ext cx="1566863" cy="1020762"/>
          </a:xfrm>
          <a:prstGeom prst="irregularSeal2">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29483" name="Text Box 11"/>
          <p:cNvSpPr txBox="1">
            <a:spLocks noChangeArrowheads="1"/>
          </p:cNvSpPr>
          <p:nvPr/>
        </p:nvSpPr>
        <p:spPr bwMode="auto">
          <a:xfrm rot="-1964540">
            <a:off x="8010415" y="3628381"/>
            <a:ext cx="836832" cy="461665"/>
          </a:xfrm>
          <a:prstGeom prst="rect">
            <a:avLst/>
          </a:prstGeom>
          <a:noFill/>
          <a:ln w="9525" algn="ctr">
            <a:noFill/>
            <a:miter lim="800000"/>
            <a:headEnd/>
            <a:tailEnd/>
          </a:ln>
          <a:effectLst/>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Crust</a:t>
            </a:r>
          </a:p>
        </p:txBody>
      </p:sp>
      <p:grpSp>
        <p:nvGrpSpPr>
          <p:cNvPr id="2" name="Group 13"/>
          <p:cNvGrpSpPr>
            <a:grpSpLocks/>
          </p:cNvGrpSpPr>
          <p:nvPr/>
        </p:nvGrpSpPr>
        <p:grpSpPr bwMode="auto">
          <a:xfrm>
            <a:off x="6192838" y="3306763"/>
            <a:ext cx="1566862" cy="1020762"/>
            <a:chOff x="3901" y="2083"/>
            <a:chExt cx="987" cy="643"/>
          </a:xfrm>
        </p:grpSpPr>
        <p:sp>
          <p:nvSpPr>
            <p:cNvPr id="1129482" name="AutoShape 10"/>
            <p:cNvSpPr>
              <a:spLocks noChangeArrowheads="1"/>
            </p:cNvSpPr>
            <p:nvPr/>
          </p:nvSpPr>
          <p:spPr bwMode="auto">
            <a:xfrm rot="-784040">
              <a:off x="3901" y="2083"/>
              <a:ext cx="987" cy="643"/>
            </a:xfrm>
            <a:prstGeom prst="irregularSeal2">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29484" name="Text Box 12"/>
            <p:cNvSpPr txBox="1">
              <a:spLocks noChangeArrowheads="1"/>
            </p:cNvSpPr>
            <p:nvPr/>
          </p:nvSpPr>
          <p:spPr bwMode="auto">
            <a:xfrm rot="19635460">
              <a:off x="4077" y="2297"/>
              <a:ext cx="567" cy="291"/>
            </a:xfrm>
            <a:prstGeom prst="rect">
              <a:avLst/>
            </a:prstGeom>
            <a:noFill/>
            <a:ln w="9525" algn="ctr">
              <a:noFill/>
              <a:miter lim="800000"/>
              <a:headEnd/>
              <a:tailEnd/>
            </a:ln>
            <a:effectLst/>
            <a:scene3d>
              <a:camera prst="orthographicFront"/>
              <a:lightRig rig="threePt" dir="t"/>
            </a:scene3d>
            <a:sp3d>
              <a:bevelT/>
            </a:sp3d>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DMM</a:t>
              </a:r>
            </a:p>
          </p:txBody>
        </p:sp>
      </p:grpSp>
      <p:sp>
        <p:nvSpPr>
          <p:cNvPr id="1129486" name="Text Box 14"/>
          <p:cNvSpPr txBox="1">
            <a:spLocks noChangeArrowheads="1"/>
          </p:cNvSpPr>
          <p:nvPr/>
        </p:nvSpPr>
        <p:spPr bwMode="auto">
          <a:xfrm>
            <a:off x="107950" y="4714374"/>
            <a:ext cx="4066867" cy="1800225"/>
          </a:xfrm>
          <a:prstGeom prst="rect">
            <a:avLst/>
          </a:prstGeom>
          <a:noFill/>
          <a:ln w="9525" algn="ctr">
            <a:noFill/>
            <a:miter lim="800000"/>
            <a:headEnd/>
            <a:tailEnd/>
          </a:ln>
          <a:effectLst/>
        </p:spPr>
        <p:txBody>
          <a:bodyPr wrap="square">
            <a:spAutoFit/>
          </a:bodyPr>
          <a:lstStyle/>
          <a:p>
            <a:pPr>
              <a:defRPr/>
            </a:pPr>
            <a:r>
              <a:rPr lang="en-GB" sz="2800" dirty="0">
                <a:solidFill>
                  <a:schemeClr val="bg1"/>
                </a:solidFill>
                <a:effectLst>
                  <a:outerShdw blurRad="38100" dist="38100" dir="2700000" algn="tl">
                    <a:srgbClr val="000000"/>
                  </a:outerShdw>
                </a:effectLst>
                <a:latin typeface="Calibri" pitchFamily="34" charset="0"/>
              </a:rPr>
              <a:t>Did you understand how can we measure the isotopic composition of the DMM?</a:t>
            </a:r>
          </a:p>
        </p:txBody>
      </p:sp>
      <p:sp>
        <p:nvSpPr>
          <p:cNvPr id="14"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9476">
                                            <p:txEl>
                                              <p:pRg st="0" end="0"/>
                                            </p:txEl>
                                          </p:spTgt>
                                        </p:tgtEl>
                                        <p:attrNameLst>
                                          <p:attrName>style.visibility</p:attrName>
                                        </p:attrNameLst>
                                      </p:cBhvr>
                                      <p:to>
                                        <p:strVal val="visible"/>
                                      </p:to>
                                    </p:set>
                                    <p:animEffect transition="in" filter="fade">
                                      <p:cBhvr>
                                        <p:cTn id="7" dur="500"/>
                                        <p:tgtEl>
                                          <p:spTgt spid="112947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3" presetClass="path" presetSubtype="0" accel="50000" decel="50000" fill="hold" nodeType="clickEffect">
                                  <p:stCondLst>
                                    <p:cond delay="0"/>
                                  </p:stCondLst>
                                  <p:childTnLst>
                                    <p:animMotion origin="layout" path="M 2.77778E-6 3.3025E-6 L 0.15382 3.3025E-6 " pathEditMode="relative" rAng="0" ptsTypes="AA">
                                      <p:cBhvr>
                                        <p:cTn id="11" dur="2000" fill="hold"/>
                                        <p:tgtEl>
                                          <p:spTgt spid="2"/>
                                        </p:tgtEl>
                                        <p:attrNameLst>
                                          <p:attrName>ppt_x</p:attrName>
                                          <p:attrName>ppt_y</p:attrName>
                                        </p:attrNameLst>
                                      </p:cBhvr>
                                      <p:rCtr x="77" y="0"/>
                                    </p:animMotion>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29479">
                                            <p:txEl>
                                              <p:pRg st="0" end="0"/>
                                            </p:txEl>
                                          </p:spTgt>
                                        </p:tgtEl>
                                        <p:attrNameLst>
                                          <p:attrName>style.visibility</p:attrName>
                                        </p:attrNameLst>
                                      </p:cBhvr>
                                      <p:to>
                                        <p:strVal val="visible"/>
                                      </p:to>
                                    </p:set>
                                    <p:animEffect transition="in" filter="fade">
                                      <p:cBhvr>
                                        <p:cTn id="16" dur="500"/>
                                        <p:tgtEl>
                                          <p:spTgt spid="112947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29486">
                                            <p:txEl>
                                              <p:pRg st="0" end="0"/>
                                            </p:txEl>
                                          </p:spTgt>
                                        </p:tgtEl>
                                        <p:attrNameLst>
                                          <p:attrName>style.visibility</p:attrName>
                                        </p:attrNameLst>
                                      </p:cBhvr>
                                      <p:to>
                                        <p:strVal val="visible"/>
                                      </p:to>
                                    </p:set>
                                    <p:animEffect transition="in" filter="fade">
                                      <p:cBhvr>
                                        <p:cTn id="21" dur="500"/>
                                        <p:tgtEl>
                                          <p:spTgt spid="11294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476" grpId="0" build="p"/>
      <p:bldP spid="1129479" grpId="0" build="p"/>
      <p:bldP spid="1129486"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31524" name="Text Box 4"/>
          <p:cNvSpPr txBox="1">
            <a:spLocks noChangeArrowheads="1"/>
          </p:cNvSpPr>
          <p:nvPr/>
        </p:nvSpPr>
        <p:spPr bwMode="auto">
          <a:xfrm>
            <a:off x="107951" y="1277938"/>
            <a:ext cx="8868784" cy="138499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Upper continental crustal rocks do plot mainly to the right of the Geochron, as expected, but surprisingly, mantle-derived rocks also plot mostly to the right of the Geochron!</a:t>
            </a:r>
          </a:p>
        </p:txBody>
      </p:sp>
      <p:pic>
        <p:nvPicPr>
          <p:cNvPr id="132101" name="Picture 6"/>
          <p:cNvPicPr>
            <a:picLocks noChangeAspect="1" noChangeArrowheads="1"/>
          </p:cNvPicPr>
          <p:nvPr/>
        </p:nvPicPr>
        <p:blipFill>
          <a:blip r:embed="rId3" cstate="print"/>
          <a:srcRect/>
          <a:stretch>
            <a:fillRect/>
          </a:stretch>
        </p:blipFill>
        <p:spPr bwMode="auto">
          <a:xfrm>
            <a:off x="4240213" y="2633663"/>
            <a:ext cx="4903787" cy="3935412"/>
          </a:xfrm>
          <a:prstGeom prst="rect">
            <a:avLst/>
          </a:prstGeom>
          <a:noFill/>
          <a:ln w="9525" algn="ctr">
            <a:noFill/>
            <a:miter lim="800000"/>
            <a:headEnd/>
            <a:tailEnd/>
          </a:ln>
        </p:spPr>
      </p:pic>
      <p:sp>
        <p:nvSpPr>
          <p:cNvPr id="1131527" name="Text Box 7"/>
          <p:cNvSpPr txBox="1">
            <a:spLocks noChangeArrowheads="1"/>
          </p:cNvSpPr>
          <p:nvPr/>
        </p:nvSpPr>
        <p:spPr bwMode="auto">
          <a:xfrm>
            <a:off x="371476" y="2987675"/>
            <a:ext cx="3521074" cy="1677988"/>
          </a:xfrm>
          <a:prstGeom prst="rect">
            <a:avLst/>
          </a:prstGeom>
          <a:noFill/>
          <a:ln w="9525" algn="ctr">
            <a:noFill/>
            <a:miter lim="800000"/>
            <a:headEnd/>
            <a:tailEnd/>
          </a:ln>
          <a:effectLst/>
        </p:spPr>
        <p:txBody>
          <a:bodyPr wrap="square">
            <a:spAutoFit/>
          </a:bodyPr>
          <a:lstStyle/>
          <a:p>
            <a:pPr>
              <a:defRPr/>
            </a:pPr>
            <a:r>
              <a:rPr lang="en-GB" sz="2800" dirty="0">
                <a:solidFill>
                  <a:schemeClr val="bg1"/>
                </a:solidFill>
                <a:effectLst>
                  <a:outerShdw blurRad="38100" dist="38100" dir="2700000" algn="tl">
                    <a:srgbClr val="000000"/>
                  </a:outerShdw>
                </a:effectLst>
                <a:latin typeface="Calibri" pitchFamily="34" charset="0"/>
              </a:rPr>
              <a:t>This phenomenon is known as the</a:t>
            </a:r>
            <a:endParaRPr lang="en-GB" sz="900" dirty="0">
              <a:solidFill>
                <a:schemeClr val="bg1"/>
              </a:solidFill>
              <a:effectLst>
                <a:outerShdw blurRad="38100" dist="38100" dir="2700000" algn="tl">
                  <a:srgbClr val="000000"/>
                </a:outerShdw>
              </a:effectLst>
              <a:latin typeface="Calibri" pitchFamily="34" charset="0"/>
            </a:endParaRPr>
          </a:p>
          <a:p>
            <a:pPr>
              <a:defRPr/>
            </a:pPr>
            <a:r>
              <a:rPr lang="en-GB" sz="4800" i="1" dirty="0">
                <a:solidFill>
                  <a:srgbClr val="FFFF00"/>
                </a:solidFill>
                <a:effectLst>
                  <a:outerShdw blurRad="38100" dist="38100" dir="2700000" algn="tl">
                    <a:srgbClr val="000000"/>
                  </a:outerShdw>
                </a:effectLst>
                <a:latin typeface="Calibri" pitchFamily="34" charset="0"/>
              </a:rPr>
              <a:t>Pb paradox</a:t>
            </a:r>
            <a:endParaRPr lang="en-GB" sz="4800" dirty="0">
              <a:solidFill>
                <a:srgbClr val="FFFF00"/>
              </a:solidFill>
              <a:effectLst>
                <a:outerShdw blurRad="38100" dist="38100" dir="2700000" algn="tl">
                  <a:srgbClr val="000000"/>
                </a:outerShdw>
              </a:effectLst>
              <a:latin typeface="Calibri" pitchFamily="34" charset="0"/>
            </a:endParaRPr>
          </a:p>
        </p:txBody>
      </p:sp>
      <p:sp>
        <p:nvSpPr>
          <p:cNvPr id="1131528" name="Line 8"/>
          <p:cNvSpPr>
            <a:spLocks noChangeShapeType="1"/>
          </p:cNvSpPr>
          <p:nvPr/>
        </p:nvSpPr>
        <p:spPr bwMode="auto">
          <a:xfrm flipV="1">
            <a:off x="5046663" y="3419475"/>
            <a:ext cx="3397250" cy="1865313"/>
          </a:xfrm>
          <a:prstGeom prst="line">
            <a:avLst/>
          </a:prstGeom>
          <a:noFill/>
          <a:ln w="38100">
            <a:solidFill>
              <a:srgbClr val="0099FF"/>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31529" name="AutoShape 9"/>
          <p:cNvSpPr>
            <a:spLocks noChangeArrowheads="1"/>
          </p:cNvSpPr>
          <p:nvPr/>
        </p:nvSpPr>
        <p:spPr bwMode="auto">
          <a:xfrm rot="10155124">
            <a:off x="7578725" y="3402013"/>
            <a:ext cx="1566863" cy="1020762"/>
          </a:xfrm>
          <a:prstGeom prst="irregularSeal2">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31530" name="Text Box 10"/>
          <p:cNvSpPr txBox="1">
            <a:spLocks noChangeArrowheads="1"/>
          </p:cNvSpPr>
          <p:nvPr/>
        </p:nvSpPr>
        <p:spPr bwMode="auto">
          <a:xfrm rot="-1964540">
            <a:off x="8010415" y="3628381"/>
            <a:ext cx="836832" cy="461665"/>
          </a:xfrm>
          <a:prstGeom prst="rect">
            <a:avLst/>
          </a:prstGeom>
          <a:noFill/>
          <a:ln w="9525" algn="ctr">
            <a:noFill/>
            <a:miter lim="800000"/>
            <a:headEnd/>
            <a:tailEnd/>
          </a:ln>
          <a:effectLst/>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Crust</a:t>
            </a:r>
          </a:p>
        </p:txBody>
      </p:sp>
      <p:grpSp>
        <p:nvGrpSpPr>
          <p:cNvPr id="132106" name="Group 11"/>
          <p:cNvGrpSpPr>
            <a:grpSpLocks/>
          </p:cNvGrpSpPr>
          <p:nvPr/>
        </p:nvGrpSpPr>
        <p:grpSpPr bwMode="auto">
          <a:xfrm>
            <a:off x="7593013" y="3306763"/>
            <a:ext cx="1566862" cy="1020762"/>
            <a:chOff x="3901" y="2083"/>
            <a:chExt cx="987" cy="643"/>
          </a:xfrm>
        </p:grpSpPr>
        <p:sp>
          <p:nvSpPr>
            <p:cNvPr id="1131532" name="AutoShape 12"/>
            <p:cNvSpPr>
              <a:spLocks noChangeArrowheads="1"/>
            </p:cNvSpPr>
            <p:nvPr/>
          </p:nvSpPr>
          <p:spPr bwMode="auto">
            <a:xfrm rot="-784040">
              <a:off x="3901" y="2083"/>
              <a:ext cx="987" cy="643"/>
            </a:xfrm>
            <a:prstGeom prst="irregularSeal2">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31533" name="Text Box 13"/>
            <p:cNvSpPr txBox="1">
              <a:spLocks noChangeArrowheads="1"/>
            </p:cNvSpPr>
            <p:nvPr/>
          </p:nvSpPr>
          <p:spPr bwMode="auto">
            <a:xfrm rot="19635460">
              <a:off x="4077" y="2297"/>
              <a:ext cx="567" cy="291"/>
            </a:xfrm>
            <a:prstGeom prst="rect">
              <a:avLst/>
            </a:prstGeom>
            <a:noFill/>
            <a:ln w="9525" algn="ctr">
              <a:noFill/>
              <a:miter lim="800000"/>
              <a:headEnd/>
              <a:tailEnd/>
            </a:ln>
            <a:effectLst/>
            <a:scene3d>
              <a:camera prst="orthographicFront"/>
              <a:lightRig rig="threePt" dir="t"/>
            </a:scene3d>
            <a:sp3d>
              <a:bevelT/>
            </a:sp3d>
          </p:spPr>
          <p:txBody>
            <a:bodyPr wrap="none">
              <a:spAutoFit/>
            </a:bodyPr>
            <a:lstStyle/>
            <a:p>
              <a:pPr algn="l">
                <a:defRPr/>
              </a:pPr>
              <a:r>
                <a:rPr lang="en-GB" sz="2400" dirty="0">
                  <a:solidFill>
                    <a:schemeClr val="tx1"/>
                  </a:solidFill>
                  <a:effectLst>
                    <a:outerShdw blurRad="38100" dist="38100" dir="2700000" algn="tl">
                      <a:srgbClr val="FFFFFF"/>
                    </a:outerShdw>
                  </a:effectLst>
                  <a:latin typeface="Calibri" pitchFamily="34" charset="0"/>
                </a:rPr>
                <a:t>DMM</a:t>
              </a:r>
            </a:p>
          </p:txBody>
        </p:sp>
      </p:grpSp>
      <p:pic>
        <p:nvPicPr>
          <p:cNvPr id="1131534" name="Picture 14"/>
          <p:cNvPicPr>
            <a:picLocks noChangeAspect="1" noChangeArrowheads="1"/>
          </p:cNvPicPr>
          <p:nvPr/>
        </p:nvPicPr>
        <p:blipFill>
          <a:blip r:embed="rId4" cstate="print"/>
          <a:srcRect/>
          <a:stretch>
            <a:fillRect/>
          </a:stretch>
        </p:blipFill>
        <p:spPr bwMode="auto">
          <a:xfrm>
            <a:off x="1457325" y="5149850"/>
            <a:ext cx="1201738" cy="1441450"/>
          </a:xfrm>
          <a:prstGeom prst="rect">
            <a:avLst/>
          </a:prstGeom>
          <a:noFill/>
          <a:ln w="9525" algn="ctr">
            <a:noFill/>
            <a:miter lim="800000"/>
            <a:headEnd/>
            <a:tailEnd/>
          </a:ln>
        </p:spPr>
      </p:pic>
      <p:sp>
        <p:nvSpPr>
          <p:cNvPr id="1131535" name="AutoShape 15"/>
          <p:cNvSpPr>
            <a:spLocks noChangeArrowheads="1"/>
          </p:cNvSpPr>
          <p:nvPr/>
        </p:nvSpPr>
        <p:spPr bwMode="auto">
          <a:xfrm>
            <a:off x="2201333" y="4596342"/>
            <a:ext cx="1772180" cy="593725"/>
          </a:xfrm>
          <a:prstGeom prst="cloudCallout">
            <a:avLst>
              <a:gd name="adj1" fmla="val -37347"/>
              <a:gd name="adj2" fmla="val 60426"/>
            </a:avLst>
          </a:prstGeom>
          <a:solidFill>
            <a:schemeClr val="bg1"/>
          </a:solidFill>
          <a:ln w="9525">
            <a:solidFill>
              <a:schemeClr val="tx1"/>
            </a:solidFill>
            <a:round/>
            <a:headEnd/>
            <a:tailEnd/>
          </a:ln>
          <a:effectLst/>
        </p:spPr>
        <p:txBody>
          <a:bodyPr anchor="ctr"/>
          <a:lstStyle/>
          <a:p>
            <a:pPr>
              <a:defRPr/>
            </a:pPr>
            <a:r>
              <a:rPr lang="en-GB" sz="1600" dirty="0" err="1" smtClean="0">
                <a:solidFill>
                  <a:schemeClr val="tx1"/>
                </a:solidFill>
                <a:effectLst>
                  <a:outerShdw blurRad="38100" dist="38100" dir="2700000" algn="tl">
                    <a:srgbClr val="C0C0C0"/>
                  </a:outerShdw>
                </a:effectLst>
                <a:latin typeface="Calibri" pitchFamily="34" charset="0"/>
              </a:rPr>
              <a:t>Mmmhh</a:t>
            </a:r>
            <a:r>
              <a:rPr lang="en-GB" sz="1600" dirty="0" smtClean="0">
                <a:solidFill>
                  <a:schemeClr val="tx1"/>
                </a:solidFill>
                <a:effectLst>
                  <a:outerShdw blurRad="38100" dist="38100" dir="2700000" algn="tl">
                    <a:srgbClr val="C0C0C0"/>
                  </a:outerShdw>
                </a:effectLst>
                <a:latin typeface="Calibri" pitchFamily="34" charset="0"/>
              </a:rPr>
              <a:t>…</a:t>
            </a:r>
            <a:endParaRPr lang="en-GB" sz="1600" dirty="0">
              <a:solidFill>
                <a:schemeClr val="tx1"/>
              </a:solidFill>
              <a:effectLst>
                <a:outerShdw blurRad="38100" dist="38100" dir="2700000" algn="tl">
                  <a:srgbClr val="C0C0C0"/>
                </a:outerShdw>
              </a:effectLst>
              <a:latin typeface="Calibri" pitchFamily="34" charset="0"/>
            </a:endParaRPr>
          </a:p>
        </p:txBody>
      </p:sp>
      <p:sp>
        <p:nvSpPr>
          <p:cNvPr id="1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31527">
                                            <p:txEl>
                                              <p:pRg st="0" end="0"/>
                                            </p:txEl>
                                          </p:spTgt>
                                        </p:tgtEl>
                                        <p:attrNameLst>
                                          <p:attrName>style.visibility</p:attrName>
                                        </p:attrNameLst>
                                      </p:cBhvr>
                                      <p:to>
                                        <p:strVal val="visible"/>
                                      </p:to>
                                    </p:set>
                                    <p:animEffect transition="in" filter="fade">
                                      <p:cBhvr>
                                        <p:cTn id="7" dur="500"/>
                                        <p:tgtEl>
                                          <p:spTgt spid="113152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31527">
                                            <p:txEl>
                                              <p:pRg st="1" end="1"/>
                                            </p:txEl>
                                          </p:spTgt>
                                        </p:tgtEl>
                                        <p:attrNameLst>
                                          <p:attrName>style.visibility</p:attrName>
                                        </p:attrNameLst>
                                      </p:cBhvr>
                                      <p:to>
                                        <p:strVal val="visible"/>
                                      </p:to>
                                    </p:set>
                                    <p:animEffect transition="in" filter="fade">
                                      <p:cBhvr>
                                        <p:cTn id="11" dur="500"/>
                                        <p:tgtEl>
                                          <p:spTgt spid="1131527">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3500"/>
                                  </p:stCondLst>
                                  <p:childTnLst>
                                    <p:set>
                                      <p:cBhvr>
                                        <p:cTn id="14" dur="1" fill="hold">
                                          <p:stCondLst>
                                            <p:cond delay="0"/>
                                          </p:stCondLst>
                                        </p:cTn>
                                        <p:tgtEl>
                                          <p:spTgt spid="1131534"/>
                                        </p:tgtEl>
                                        <p:attrNameLst>
                                          <p:attrName>style.visibility</p:attrName>
                                        </p:attrNameLst>
                                      </p:cBhvr>
                                      <p:to>
                                        <p:strVal val="visible"/>
                                      </p:to>
                                    </p:set>
                                    <p:animEffect transition="in" filter="fade">
                                      <p:cBhvr>
                                        <p:cTn id="15" dur="2000"/>
                                        <p:tgtEl>
                                          <p:spTgt spid="1131534"/>
                                        </p:tgtEl>
                                      </p:cBhvr>
                                    </p:animEffect>
                                  </p:childTnLst>
                                </p:cTn>
                              </p:par>
                            </p:childTnLst>
                          </p:cTn>
                        </p:par>
                        <p:par>
                          <p:cTn id="16" fill="hold">
                            <p:stCondLst>
                              <p:cond delay="6500"/>
                            </p:stCondLst>
                            <p:childTnLst>
                              <p:par>
                                <p:cTn id="17" presetID="22" presetClass="entr" presetSubtype="8" fill="hold" grpId="0" nodeType="afterEffect">
                                  <p:stCondLst>
                                    <p:cond delay="0"/>
                                  </p:stCondLst>
                                  <p:childTnLst>
                                    <p:set>
                                      <p:cBhvr>
                                        <p:cTn id="18" dur="1" fill="hold">
                                          <p:stCondLst>
                                            <p:cond delay="0"/>
                                          </p:stCondLst>
                                        </p:cTn>
                                        <p:tgtEl>
                                          <p:spTgt spid="1131535"/>
                                        </p:tgtEl>
                                        <p:attrNameLst>
                                          <p:attrName>style.visibility</p:attrName>
                                        </p:attrNameLst>
                                      </p:cBhvr>
                                      <p:to>
                                        <p:strVal val="visible"/>
                                      </p:to>
                                    </p:set>
                                    <p:animEffect transition="in" filter="wipe(left)">
                                      <p:cBhvr>
                                        <p:cTn id="19" dur="500"/>
                                        <p:tgtEl>
                                          <p:spTgt spid="1131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1527" grpId="0" build="p"/>
      <p:bldP spid="113153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1"/>
          <p:cNvGrpSpPr>
            <a:grpSpLocks/>
          </p:cNvGrpSpPr>
          <p:nvPr/>
        </p:nvGrpSpPr>
        <p:grpSpPr bwMode="auto">
          <a:xfrm>
            <a:off x="2168526" y="954088"/>
            <a:ext cx="7272338" cy="5573713"/>
            <a:chOff x="1230" y="601"/>
            <a:chExt cx="4581" cy="3511"/>
          </a:xfrm>
        </p:grpSpPr>
        <p:pic>
          <p:nvPicPr>
            <p:cNvPr id="133127" name="Picture 15"/>
            <p:cNvPicPr>
              <a:picLocks noChangeAspect="1" noChangeArrowheads="1"/>
            </p:cNvPicPr>
            <p:nvPr/>
          </p:nvPicPr>
          <p:blipFill rotWithShape="1">
            <a:blip r:embed="rId3" cstate="print"/>
            <a:srcRect l="2030" r="2640"/>
            <a:stretch/>
          </p:blipFill>
          <p:spPr bwMode="auto">
            <a:xfrm>
              <a:off x="1248" y="810"/>
              <a:ext cx="4368" cy="3302"/>
            </a:xfrm>
            <a:prstGeom prst="rect">
              <a:avLst/>
            </a:prstGeom>
            <a:noFill/>
            <a:ln w="9525" algn="ctr">
              <a:noFill/>
              <a:miter lim="800000"/>
              <a:headEnd/>
              <a:tailEnd/>
            </a:ln>
          </p:spPr>
        </p:pic>
        <p:sp>
          <p:nvSpPr>
            <p:cNvPr id="1211416" name="Rectangle 24"/>
            <p:cNvSpPr>
              <a:spLocks noChangeArrowheads="1"/>
            </p:cNvSpPr>
            <p:nvPr/>
          </p:nvSpPr>
          <p:spPr bwMode="auto">
            <a:xfrm>
              <a:off x="4363" y="2586"/>
              <a:ext cx="1152" cy="997"/>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11409" name="AutoShape 17"/>
            <p:cNvSpPr>
              <a:spLocks noChangeArrowheads="1"/>
            </p:cNvSpPr>
            <p:nvPr/>
          </p:nvSpPr>
          <p:spPr bwMode="auto">
            <a:xfrm>
              <a:off x="3565" y="2855"/>
              <a:ext cx="155" cy="163"/>
            </a:xfrm>
            <a:prstGeom prst="diamond">
              <a:avLst/>
            </a:prstGeom>
            <a:solidFill>
              <a:srgbClr val="FF00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11410" name="Rectangle 18"/>
            <p:cNvSpPr>
              <a:spLocks noChangeArrowheads="1"/>
            </p:cNvSpPr>
            <p:nvPr/>
          </p:nvSpPr>
          <p:spPr bwMode="auto">
            <a:xfrm>
              <a:off x="3591" y="3122"/>
              <a:ext cx="112" cy="120"/>
            </a:xfrm>
            <a:prstGeom prst="rect">
              <a:avLst/>
            </a:prstGeom>
            <a:solidFill>
              <a:srgbClr val="0080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11411" name="AutoShape 19"/>
            <p:cNvSpPr>
              <a:spLocks noChangeArrowheads="1"/>
            </p:cNvSpPr>
            <p:nvPr/>
          </p:nvSpPr>
          <p:spPr bwMode="auto">
            <a:xfrm>
              <a:off x="3572" y="3328"/>
              <a:ext cx="146" cy="147"/>
            </a:xfrm>
            <a:prstGeom prst="triangle">
              <a:avLst>
                <a:gd name="adj" fmla="val 50000"/>
              </a:avLst>
            </a:prstGeom>
            <a:solidFill>
              <a:schemeClr val="folHlink"/>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211412" name="Text Box 20"/>
            <p:cNvSpPr txBox="1">
              <a:spLocks noChangeArrowheads="1"/>
            </p:cNvSpPr>
            <p:nvPr/>
          </p:nvSpPr>
          <p:spPr bwMode="auto">
            <a:xfrm>
              <a:off x="3729" y="2517"/>
              <a:ext cx="949" cy="291"/>
            </a:xfrm>
            <a:prstGeom prst="rect">
              <a:avLst/>
            </a:prstGeom>
            <a:noFill/>
            <a:ln w="9525" algn="ctr">
              <a:noFill/>
              <a:miter lim="800000"/>
              <a:headEnd/>
              <a:tailEnd/>
            </a:ln>
            <a:effectLst/>
          </p:spPr>
          <p:txBody>
            <a:bodyPr wrap="none">
              <a:spAutoFit/>
            </a:bodyPr>
            <a:lstStyle/>
            <a:p>
              <a:pPr algn="l">
                <a:defRPr/>
              </a:pPr>
              <a:r>
                <a:rPr lang="en-GB" sz="2400" smtClean="0">
                  <a:solidFill>
                    <a:schemeClr val="tx1"/>
                  </a:solidFill>
                  <a:effectLst>
                    <a:outerShdw blurRad="38100" dist="38100" dir="2700000" algn="tl">
                      <a:srgbClr val="FFFFFF"/>
                    </a:outerShdw>
                  </a:effectLst>
                  <a:latin typeface="Calibri" pitchFamily="34" charset="0"/>
                </a:rPr>
                <a:t>Global OIB</a:t>
              </a:r>
              <a:endParaRPr lang="en-GB" sz="2400">
                <a:solidFill>
                  <a:schemeClr val="tx1"/>
                </a:solidFill>
                <a:effectLst>
                  <a:outerShdw blurRad="38100" dist="38100" dir="2700000" algn="tl">
                    <a:srgbClr val="FFFFFF"/>
                  </a:outerShdw>
                </a:effectLst>
                <a:latin typeface="Calibri" pitchFamily="34" charset="0"/>
              </a:endParaRPr>
            </a:p>
          </p:txBody>
        </p:sp>
        <p:sp>
          <p:nvSpPr>
            <p:cNvPr id="1211413" name="Text Box 21"/>
            <p:cNvSpPr txBox="1">
              <a:spLocks noChangeArrowheads="1"/>
            </p:cNvSpPr>
            <p:nvPr/>
          </p:nvSpPr>
          <p:spPr bwMode="auto">
            <a:xfrm>
              <a:off x="3731" y="2782"/>
              <a:ext cx="1383" cy="288"/>
            </a:xfrm>
            <a:prstGeom prst="rect">
              <a:avLst/>
            </a:prstGeom>
            <a:noFill/>
            <a:ln w="9525" algn="ctr">
              <a:noFill/>
              <a:miter lim="800000"/>
              <a:headEnd/>
              <a:tailEnd/>
            </a:ln>
            <a:effectLst/>
          </p:spPr>
          <p:txBody>
            <a:bodyPr>
              <a:spAutoFit/>
            </a:bodyPr>
            <a:lstStyle/>
            <a:p>
              <a:pPr algn="l">
                <a:defRPr/>
              </a:pPr>
              <a:r>
                <a:rPr lang="en-GB" sz="2400" smtClean="0">
                  <a:solidFill>
                    <a:schemeClr val="tx1"/>
                  </a:solidFill>
                  <a:effectLst>
                    <a:outerShdw blurRad="38100" dist="38100" dir="2700000" algn="tl">
                      <a:srgbClr val="FFFFFF"/>
                    </a:outerShdw>
                  </a:effectLst>
                  <a:latin typeface="Calibri" pitchFamily="34" charset="0"/>
                </a:rPr>
                <a:t>Global MORB</a:t>
              </a:r>
              <a:endParaRPr lang="en-GB" sz="2400">
                <a:solidFill>
                  <a:schemeClr val="tx1"/>
                </a:solidFill>
                <a:effectLst>
                  <a:outerShdw blurRad="38100" dist="38100" dir="2700000" algn="tl">
                    <a:srgbClr val="FFFFFF"/>
                  </a:outerShdw>
                </a:effectLst>
                <a:latin typeface="Calibri" pitchFamily="34" charset="0"/>
              </a:endParaRPr>
            </a:p>
          </p:txBody>
        </p:sp>
        <p:sp>
          <p:nvSpPr>
            <p:cNvPr id="1211414" name="Text Box 22"/>
            <p:cNvSpPr txBox="1">
              <a:spLocks noChangeArrowheads="1"/>
            </p:cNvSpPr>
            <p:nvPr/>
          </p:nvSpPr>
          <p:spPr bwMode="auto">
            <a:xfrm>
              <a:off x="3731" y="3048"/>
              <a:ext cx="2080" cy="288"/>
            </a:xfrm>
            <a:prstGeom prst="rect">
              <a:avLst/>
            </a:prstGeom>
            <a:noFill/>
            <a:ln w="9525" algn="ctr">
              <a:noFill/>
              <a:miter lim="800000"/>
              <a:headEnd/>
              <a:tailEnd/>
            </a:ln>
            <a:effectLst/>
          </p:spPr>
          <p:txBody>
            <a:bodyPr>
              <a:spAutoFit/>
            </a:bodyPr>
            <a:lstStyle/>
            <a:p>
              <a:pPr algn="l">
                <a:defRPr/>
              </a:pPr>
              <a:r>
                <a:rPr lang="en-GB" sz="2400" smtClean="0">
                  <a:solidFill>
                    <a:schemeClr val="tx1"/>
                  </a:solidFill>
                  <a:effectLst>
                    <a:outerShdw blurRad="38100" dist="38100" dir="2700000" algn="tl">
                      <a:srgbClr val="FFFFFF"/>
                    </a:outerShdw>
                  </a:effectLst>
                  <a:latin typeface="Calibri" pitchFamily="34" charset="0"/>
                </a:rPr>
                <a:t>Av. Continental Crust</a:t>
              </a:r>
              <a:endParaRPr lang="en-GB" sz="2400">
                <a:solidFill>
                  <a:schemeClr val="tx1"/>
                </a:solidFill>
                <a:effectLst>
                  <a:outerShdw blurRad="38100" dist="38100" dir="2700000" algn="tl">
                    <a:srgbClr val="FFFFFF"/>
                  </a:outerShdw>
                </a:effectLst>
                <a:latin typeface="Calibri" pitchFamily="34" charset="0"/>
              </a:endParaRPr>
            </a:p>
          </p:txBody>
        </p:sp>
        <p:sp>
          <p:nvSpPr>
            <p:cNvPr id="1211415" name="Text Box 23"/>
            <p:cNvSpPr txBox="1">
              <a:spLocks noChangeArrowheads="1"/>
            </p:cNvSpPr>
            <p:nvPr/>
          </p:nvSpPr>
          <p:spPr bwMode="auto">
            <a:xfrm>
              <a:off x="3731" y="3280"/>
              <a:ext cx="816" cy="288"/>
            </a:xfrm>
            <a:prstGeom prst="rect">
              <a:avLst/>
            </a:prstGeom>
            <a:noFill/>
            <a:ln w="9525" algn="ctr">
              <a:noFill/>
              <a:miter lim="800000"/>
              <a:headEnd/>
              <a:tailEnd/>
            </a:ln>
            <a:effectLst/>
          </p:spPr>
          <p:txBody>
            <a:bodyPr>
              <a:spAutoFit/>
            </a:bodyPr>
            <a:lstStyle/>
            <a:p>
              <a:pPr algn="l">
                <a:defRPr/>
              </a:pPr>
              <a:r>
                <a:rPr lang="en-GB" sz="2400" smtClean="0">
                  <a:solidFill>
                    <a:schemeClr val="tx1"/>
                  </a:solidFill>
                  <a:effectLst>
                    <a:outerShdw blurRad="38100" dist="38100" dir="2700000" algn="tl">
                      <a:srgbClr val="FFFFFF"/>
                    </a:outerShdw>
                  </a:effectLst>
                  <a:latin typeface="Calibri" pitchFamily="34" charset="0"/>
                </a:rPr>
                <a:t>GloSS</a:t>
              </a:r>
              <a:endParaRPr lang="en-GB" sz="2400">
                <a:solidFill>
                  <a:schemeClr val="tx1"/>
                </a:solidFill>
                <a:effectLst>
                  <a:outerShdw blurRad="38100" dist="38100" dir="2700000" algn="tl">
                    <a:srgbClr val="FFFFFF"/>
                  </a:outerShdw>
                </a:effectLst>
                <a:latin typeface="Calibri" pitchFamily="34" charset="0"/>
              </a:endParaRPr>
            </a:p>
          </p:txBody>
        </p:sp>
        <p:sp>
          <p:nvSpPr>
            <p:cNvPr id="1211418" name="Line 26"/>
            <p:cNvSpPr>
              <a:spLocks noChangeShapeType="1"/>
            </p:cNvSpPr>
            <p:nvPr/>
          </p:nvSpPr>
          <p:spPr bwMode="auto">
            <a:xfrm flipV="1">
              <a:off x="2726" y="1004"/>
              <a:ext cx="756" cy="2605"/>
            </a:xfrm>
            <a:prstGeom prst="line">
              <a:avLst/>
            </a:prstGeom>
            <a:noFill/>
            <a:ln w="38100">
              <a:solidFill>
                <a:srgbClr val="FF0000"/>
              </a:solidFill>
              <a:round/>
              <a:headEnd/>
              <a:tailEnd/>
            </a:ln>
            <a:effectLst>
              <a:outerShdw blurRad="50800" dist="38100" dir="2700000" algn="tl" rotWithShape="0">
                <a:prstClr val="black">
                  <a:alpha val="40000"/>
                </a:prstClr>
              </a:outerShdw>
            </a:effectLst>
          </p:spPr>
          <p:txBody>
            <a:bodyPr anchor="ctr"/>
            <a:lstStyle/>
            <a:p>
              <a:pPr>
                <a:defRPr/>
              </a:pPr>
              <a:endParaRPr lang="en-GB">
                <a:latin typeface="Calibri" pitchFamily="34" charset="0"/>
              </a:endParaRPr>
            </a:p>
          </p:txBody>
        </p:sp>
        <p:sp>
          <p:nvSpPr>
            <p:cNvPr id="1211420" name="Rectangle 28"/>
            <p:cNvSpPr>
              <a:spLocks noChangeArrowheads="1"/>
            </p:cNvSpPr>
            <p:nvPr/>
          </p:nvSpPr>
          <p:spPr bwMode="auto">
            <a:xfrm>
              <a:off x="2016" y="2517"/>
              <a:ext cx="550" cy="611"/>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11419" name="Text Box 27"/>
            <p:cNvSpPr txBox="1">
              <a:spLocks noChangeArrowheads="1"/>
            </p:cNvSpPr>
            <p:nvPr/>
          </p:nvSpPr>
          <p:spPr bwMode="auto">
            <a:xfrm>
              <a:off x="1711" y="2508"/>
              <a:ext cx="1177" cy="523"/>
            </a:xfrm>
            <a:prstGeom prst="rect">
              <a:avLst/>
            </a:prstGeom>
            <a:noFill/>
            <a:ln w="9525" algn="ctr">
              <a:noFill/>
              <a:miter lim="800000"/>
              <a:headEnd/>
              <a:tailEnd/>
            </a:ln>
            <a:effectLst/>
          </p:spPr>
          <p:txBody>
            <a:bodyPr wrap="square">
              <a:spAutoFit/>
            </a:bodyPr>
            <a:lstStyle/>
            <a:p>
              <a:pPr>
                <a:defRPr/>
              </a:pPr>
              <a:r>
                <a:rPr lang="en-GB" sz="2400" b="1" dirty="0" smtClean="0">
                  <a:solidFill>
                    <a:schemeClr val="tx1"/>
                  </a:solidFill>
                  <a:effectLst>
                    <a:outerShdw blurRad="38100" dist="38100" dir="2700000" algn="tl">
                      <a:srgbClr val="FFFFFF"/>
                    </a:outerShdw>
                  </a:effectLst>
                  <a:latin typeface="Calibri" pitchFamily="34" charset="0"/>
                </a:rPr>
                <a:t>Missing Reservoir?</a:t>
              </a:r>
              <a:endParaRPr lang="en-GB" sz="2400" b="1" dirty="0">
                <a:solidFill>
                  <a:schemeClr val="tx1"/>
                </a:solidFill>
                <a:effectLst>
                  <a:outerShdw blurRad="38100" dist="38100" dir="2700000" algn="tl">
                    <a:srgbClr val="FFFFFF"/>
                  </a:outerShdw>
                </a:effectLst>
                <a:latin typeface="Calibri" pitchFamily="34" charset="0"/>
              </a:endParaRPr>
            </a:p>
          </p:txBody>
        </p:sp>
        <p:sp>
          <p:nvSpPr>
            <p:cNvPr id="1211423" name="Rectangle 31"/>
            <p:cNvSpPr>
              <a:spLocks noChangeArrowheads="1"/>
            </p:cNvSpPr>
            <p:nvPr/>
          </p:nvSpPr>
          <p:spPr bwMode="auto">
            <a:xfrm>
              <a:off x="3271" y="3834"/>
              <a:ext cx="774" cy="223"/>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11424" name="Rectangle 32"/>
            <p:cNvSpPr>
              <a:spLocks noChangeArrowheads="1"/>
            </p:cNvSpPr>
            <p:nvPr/>
          </p:nvSpPr>
          <p:spPr bwMode="auto">
            <a:xfrm>
              <a:off x="1255" y="1934"/>
              <a:ext cx="215" cy="661"/>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11421" name="Text Box 29"/>
            <p:cNvSpPr txBox="1">
              <a:spLocks noChangeArrowheads="1"/>
            </p:cNvSpPr>
            <p:nvPr/>
          </p:nvSpPr>
          <p:spPr bwMode="auto">
            <a:xfrm rot="16200000">
              <a:off x="814" y="2198"/>
              <a:ext cx="1119" cy="288"/>
            </a:xfrm>
            <a:prstGeom prst="rect">
              <a:avLst/>
            </a:prstGeom>
            <a:noFill/>
            <a:ln w="9525" algn="ctr">
              <a:noFill/>
              <a:miter lim="800000"/>
              <a:headEnd/>
              <a:tailEnd/>
            </a:ln>
            <a:effectLst/>
          </p:spPr>
          <p:txBody>
            <a:bodyPr>
              <a:spAutoFit/>
            </a:bodyPr>
            <a:lstStyle/>
            <a:p>
              <a:pPr>
                <a:defRPr/>
              </a:pPr>
              <a:r>
                <a:rPr lang="en-GB" sz="2400" baseline="30000" smtClean="0">
                  <a:solidFill>
                    <a:schemeClr val="tx1"/>
                  </a:solidFill>
                  <a:effectLst>
                    <a:outerShdw blurRad="38100" dist="38100" dir="2700000" algn="tl">
                      <a:srgbClr val="FFFFFF"/>
                    </a:outerShdw>
                  </a:effectLst>
                  <a:latin typeface="Calibri" pitchFamily="34" charset="0"/>
                </a:rPr>
                <a:t>207</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1211422" name="Text Box 30"/>
            <p:cNvSpPr txBox="1">
              <a:spLocks noChangeArrowheads="1"/>
            </p:cNvSpPr>
            <p:nvPr/>
          </p:nvSpPr>
          <p:spPr bwMode="auto">
            <a:xfrm>
              <a:off x="3009" y="3821"/>
              <a:ext cx="1119" cy="288"/>
            </a:xfrm>
            <a:prstGeom prst="rect">
              <a:avLst/>
            </a:prstGeom>
            <a:noFill/>
            <a:ln w="9525" algn="ctr">
              <a:noFill/>
              <a:miter lim="800000"/>
              <a:headEnd/>
              <a:tailEnd/>
            </a:ln>
            <a:effectLst/>
          </p:spPr>
          <p:txBody>
            <a:bodyPr>
              <a:spAutoFit/>
            </a:bodyPr>
            <a:lstStyle/>
            <a:p>
              <a:pPr>
                <a:defRPr/>
              </a:pPr>
              <a:r>
                <a:rPr lang="en-GB" sz="2400" baseline="30000" smtClean="0">
                  <a:solidFill>
                    <a:schemeClr val="tx1"/>
                  </a:solidFill>
                  <a:effectLst>
                    <a:outerShdw blurRad="38100" dist="38100" dir="2700000" algn="tl">
                      <a:srgbClr val="FFFFFF"/>
                    </a:outerShdw>
                  </a:effectLst>
                  <a:latin typeface="Calibri" pitchFamily="34" charset="0"/>
                </a:rPr>
                <a:t>206</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1211425" name="Rectangle 33"/>
            <p:cNvSpPr>
              <a:spLocks noChangeArrowheads="1"/>
            </p:cNvSpPr>
            <p:nvPr/>
          </p:nvSpPr>
          <p:spPr bwMode="auto">
            <a:xfrm>
              <a:off x="3513" y="1073"/>
              <a:ext cx="963" cy="265"/>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211426" name="Text Box 34"/>
            <p:cNvSpPr txBox="1">
              <a:spLocks noChangeArrowheads="1"/>
            </p:cNvSpPr>
            <p:nvPr/>
          </p:nvSpPr>
          <p:spPr bwMode="auto">
            <a:xfrm rot="17110010">
              <a:off x="2403" y="1262"/>
              <a:ext cx="1834" cy="511"/>
            </a:xfrm>
            <a:prstGeom prst="rect">
              <a:avLst/>
            </a:prstGeom>
            <a:noFill/>
            <a:ln w="9525" algn="ctr">
              <a:noFill/>
              <a:miter lim="800000"/>
              <a:headEnd/>
              <a:tailEnd/>
            </a:ln>
            <a:effectLst/>
          </p:spPr>
          <p:txBody>
            <a:bodyPr>
              <a:spAutoFit/>
            </a:bodyPr>
            <a:lstStyle/>
            <a:p>
              <a:pPr>
                <a:lnSpc>
                  <a:spcPts val="2800"/>
                </a:lnSpc>
                <a:defRPr/>
              </a:pPr>
              <a:r>
                <a:rPr lang="en-GB" sz="2000" dirty="0" smtClean="0">
                  <a:solidFill>
                    <a:schemeClr val="tx1"/>
                  </a:solidFill>
                  <a:effectLst>
                    <a:outerShdw blurRad="38100" dist="38100" dir="2700000" algn="tl">
                      <a:srgbClr val="FFFFFF"/>
                    </a:outerShdw>
                  </a:effectLst>
                  <a:latin typeface="Calibri" pitchFamily="34" charset="0"/>
                </a:rPr>
                <a:t>4.55 Ga Isochron (Geochron)</a:t>
              </a:r>
              <a:endParaRPr lang="en-GB" sz="2000" dirty="0">
                <a:solidFill>
                  <a:schemeClr val="tx1"/>
                </a:solidFill>
                <a:effectLst>
                  <a:outerShdw blurRad="38100" dist="38100" dir="2700000" algn="tl">
                    <a:srgbClr val="FFFFFF"/>
                  </a:outerShdw>
                </a:effectLst>
                <a:latin typeface="Calibri" pitchFamily="34" charset="0"/>
              </a:endParaRPr>
            </a:p>
          </p:txBody>
        </p:sp>
        <p:sp>
          <p:nvSpPr>
            <p:cNvPr id="2" name="AutoShape 17"/>
            <p:cNvSpPr>
              <a:spLocks noChangeArrowheads="1"/>
            </p:cNvSpPr>
            <p:nvPr/>
          </p:nvSpPr>
          <p:spPr bwMode="auto">
            <a:xfrm>
              <a:off x="3565" y="2589"/>
              <a:ext cx="155" cy="163"/>
            </a:xfrm>
            <a:prstGeom prst="diamond">
              <a:avLst/>
            </a:prstGeom>
            <a:solidFill>
              <a:srgbClr val="0000FF"/>
            </a:solidFill>
            <a:ln w="9525" algn="ctr">
              <a:solidFill>
                <a:schemeClr val="tx1"/>
              </a:solidFill>
              <a:miter lim="800000"/>
              <a:headEnd/>
              <a:tailEnd/>
            </a:ln>
          </p:spPr>
          <p:txBody>
            <a:bodyPr wrap="none" anchor="ctr"/>
            <a:lstStyle/>
            <a:p>
              <a:pPr>
                <a:defRPr/>
              </a:pPr>
              <a:endParaRPr lang="en-GB">
                <a:latin typeface="Calibri" pitchFamily="34" charset="0"/>
              </a:endParaRPr>
            </a:p>
          </p:txBody>
        </p:sp>
      </p:grpSp>
      <p:sp>
        <p:nvSpPr>
          <p:cNvPr id="121139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1428" name="Text Box 36"/>
          <p:cNvSpPr txBox="1">
            <a:spLocks noChangeArrowheads="1"/>
          </p:cNvSpPr>
          <p:nvPr/>
        </p:nvSpPr>
        <p:spPr bwMode="auto">
          <a:xfrm>
            <a:off x="7531099" y="6200775"/>
            <a:ext cx="1600201" cy="336550"/>
          </a:xfrm>
          <a:prstGeom prst="rect">
            <a:avLst/>
          </a:prstGeom>
          <a:noFill/>
          <a:ln w="9525" algn="ctr">
            <a:noFill/>
            <a:miter lim="800000"/>
            <a:headEnd/>
            <a:tailEnd/>
          </a:ln>
          <a:effectLst/>
        </p:spPr>
        <p:txBody>
          <a:bodyPr wrap="square">
            <a:spAutoFit/>
          </a:bodyPr>
          <a:lstStyle/>
          <a:p>
            <a:pPr algn="l">
              <a:defRPr/>
            </a:pPr>
            <a:r>
              <a:rPr lang="en-GB" sz="1600" dirty="0" smtClean="0">
                <a:solidFill>
                  <a:schemeClr val="tx1"/>
                </a:solidFill>
                <a:effectLst>
                  <a:outerShdw blurRad="38100" dist="38100" dir="2700000" algn="tl">
                    <a:srgbClr val="FFFFFF"/>
                  </a:outerShdw>
                </a:effectLst>
                <a:latin typeface="Calibri" pitchFamily="34" charset="0"/>
              </a:rPr>
              <a:t>Hofmann (2004)</a:t>
            </a:r>
            <a:endParaRPr lang="en-GB" sz="1600" dirty="0">
              <a:solidFill>
                <a:schemeClr val="tx1"/>
              </a:solidFill>
              <a:effectLst>
                <a:outerShdw blurRad="38100" dist="38100" dir="2700000" algn="tl">
                  <a:srgbClr val="FFFFFF"/>
                </a:outerShdw>
              </a:effectLst>
              <a:latin typeface="Calibri" pitchFamily="34" charset="0"/>
            </a:endParaRPr>
          </a:p>
        </p:txBody>
      </p:sp>
      <p:sp>
        <p:nvSpPr>
          <p:cNvPr id="1211431" name="Text Box 39"/>
          <p:cNvSpPr txBox="1">
            <a:spLocks noChangeArrowheads="1"/>
          </p:cNvSpPr>
          <p:nvPr/>
        </p:nvSpPr>
        <p:spPr bwMode="auto">
          <a:xfrm>
            <a:off x="-15081" y="1446213"/>
            <a:ext cx="2223295" cy="2862322"/>
          </a:xfrm>
          <a:prstGeom prst="rect">
            <a:avLst/>
          </a:prstGeom>
          <a:noFill/>
          <a:ln w="9525" algn="ctr">
            <a:noFill/>
            <a:miter lim="800000"/>
            <a:headEnd/>
            <a:tailEnd/>
          </a:ln>
          <a:effectLst/>
        </p:spPr>
        <p:txBody>
          <a:bodyPr wrap="square">
            <a:spAutoFit/>
          </a:bodyPr>
          <a:lstStyle/>
          <a:p>
            <a:pPr algn="l">
              <a:spcBef>
                <a:spcPct val="50000"/>
              </a:spcBef>
              <a:defRPr/>
            </a:pPr>
            <a:r>
              <a:rPr lang="en-GB" sz="2000" dirty="0" smtClean="0">
                <a:solidFill>
                  <a:schemeClr val="bg1"/>
                </a:solidFill>
                <a:effectLst>
                  <a:outerShdw blurRad="38100" dist="38100" dir="2700000" algn="tl">
                    <a:srgbClr val="000000"/>
                  </a:outerShdw>
                </a:effectLst>
                <a:latin typeface="Calibri" pitchFamily="34" charset="0"/>
              </a:rPr>
              <a:t>Note that, surprisingly, MORB (i.e., products of upper depleted mantle) have nearly similar </a:t>
            </a:r>
            <a:r>
              <a:rPr lang="en-GB" sz="2000" baseline="30000" dirty="0" smtClean="0">
                <a:solidFill>
                  <a:schemeClr val="bg1"/>
                </a:solidFill>
                <a:effectLst>
                  <a:outerShdw blurRad="38100" dist="38100" dir="2700000" algn="tl">
                    <a:srgbClr val="000000"/>
                  </a:outerShdw>
                </a:effectLst>
                <a:latin typeface="Calibri" pitchFamily="34" charset="0"/>
              </a:rPr>
              <a:t>206</a:t>
            </a:r>
            <a:r>
              <a:rPr lang="en-GB" sz="2000" dirty="0" smtClean="0">
                <a:solidFill>
                  <a:schemeClr val="bg1"/>
                </a:solidFill>
                <a:effectLst>
                  <a:outerShdw blurRad="38100" dist="38100" dir="2700000" algn="tl">
                    <a:srgbClr val="000000"/>
                  </a:outerShdw>
                </a:effectLst>
                <a:latin typeface="Calibri" pitchFamily="34" charset="0"/>
              </a:rPr>
              <a:t>Pb/</a:t>
            </a:r>
            <a:r>
              <a:rPr lang="en-GB" sz="2000" baseline="30000" dirty="0" smtClean="0">
                <a:solidFill>
                  <a:schemeClr val="bg1"/>
                </a:solidFill>
                <a:effectLst>
                  <a:outerShdw blurRad="38100" dist="38100" dir="2700000" algn="tl">
                    <a:srgbClr val="000000"/>
                  </a:outerShdw>
                </a:effectLst>
                <a:latin typeface="Calibri" pitchFamily="34" charset="0"/>
              </a:rPr>
              <a:t>204</a:t>
            </a:r>
            <a:r>
              <a:rPr lang="en-GB" sz="2000" dirty="0" smtClean="0">
                <a:solidFill>
                  <a:schemeClr val="bg1"/>
                </a:solidFill>
                <a:effectLst>
                  <a:outerShdw blurRad="38100" dist="38100" dir="2700000" algn="tl">
                    <a:srgbClr val="000000"/>
                  </a:outerShdw>
                </a:effectLst>
                <a:latin typeface="Calibri" pitchFamily="34" charset="0"/>
              </a:rPr>
              <a:t>Pb isotopic ratios compared to old crustal rocks.</a:t>
            </a:r>
            <a:endParaRPr lang="en-GB" sz="2000" dirty="0">
              <a:solidFill>
                <a:schemeClr val="bg1"/>
              </a:solidFill>
              <a:effectLst>
                <a:outerShdw blurRad="38100" dist="38100" dir="2700000" algn="tl">
                  <a:srgbClr val="000000"/>
                </a:outerShdw>
              </a:effectLst>
              <a:latin typeface="Calibri" pitchFamily="34" charset="0"/>
            </a:endParaRPr>
          </a:p>
        </p:txBody>
      </p:sp>
      <p:sp>
        <p:nvSpPr>
          <p:cNvPr id="26"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11428"/>
                                        </p:tgtEl>
                                        <p:attrNameLst>
                                          <p:attrName>style.visibility</p:attrName>
                                        </p:attrNameLst>
                                      </p:cBhvr>
                                      <p:to>
                                        <p:strVal val="visible"/>
                                      </p:to>
                                    </p:set>
                                    <p:animEffect transition="in" filter="fade">
                                      <p:cBhvr>
                                        <p:cTn id="10" dur="500"/>
                                        <p:tgtEl>
                                          <p:spTgt spid="121142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211431"/>
                                        </p:tgtEl>
                                        <p:attrNameLst>
                                          <p:attrName>style.visibility</p:attrName>
                                        </p:attrNameLst>
                                      </p:cBhvr>
                                      <p:to>
                                        <p:strVal val="visible"/>
                                      </p:to>
                                    </p:set>
                                    <p:animEffect transition="in" filter="fade">
                                      <p:cBhvr>
                                        <p:cTn id="15" dur="500"/>
                                        <p:tgtEl>
                                          <p:spTgt spid="121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1428" grpId="0"/>
      <p:bldP spid="121143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756" name="Text Box 4"/>
          <p:cNvSpPr txBox="1">
            <a:spLocks noChangeArrowheads="1"/>
          </p:cNvSpPr>
          <p:nvPr/>
        </p:nvSpPr>
        <p:spPr bwMode="auto">
          <a:xfrm>
            <a:off x="419657" y="1698851"/>
            <a:ext cx="3150857"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BSE </a:t>
            </a:r>
            <a:r>
              <a:rPr lang="en-GB" sz="4000" baseline="30000" dirty="0" smtClean="0">
                <a:solidFill>
                  <a:schemeClr val="bg1"/>
                </a:solidFill>
                <a:effectLst>
                  <a:outerShdw blurRad="38100" dist="38100" dir="2700000" algn="tl">
                    <a:srgbClr val="000000"/>
                  </a:outerShdw>
                </a:effectLst>
                <a:latin typeface="Calibri" pitchFamily="34" charset="0"/>
              </a:rPr>
              <a:t>87</a:t>
            </a:r>
            <a:r>
              <a:rPr lang="en-GB" sz="4000" dirty="0" smtClean="0">
                <a:solidFill>
                  <a:schemeClr val="bg1"/>
                </a:solidFill>
                <a:effectLst>
                  <a:outerShdw blurRad="38100" dist="38100" dir="2700000" algn="tl">
                    <a:srgbClr val="000000"/>
                  </a:outerShdw>
                </a:effectLst>
                <a:latin typeface="Calibri" pitchFamily="34" charset="0"/>
              </a:rPr>
              <a:t>Sr/</a:t>
            </a:r>
            <a:r>
              <a:rPr lang="en-GB" sz="4000" baseline="30000" dirty="0" smtClean="0">
                <a:solidFill>
                  <a:schemeClr val="bg1"/>
                </a:solidFill>
                <a:effectLst>
                  <a:outerShdw blurRad="38100" dist="38100" dir="2700000" algn="tl">
                    <a:srgbClr val="000000"/>
                  </a:outerShdw>
                </a:effectLst>
                <a:latin typeface="Calibri" pitchFamily="34" charset="0"/>
              </a:rPr>
              <a:t>86</a:t>
            </a:r>
            <a:r>
              <a:rPr lang="en-GB" sz="4000" dirty="0" smtClean="0">
                <a:solidFill>
                  <a:schemeClr val="bg1"/>
                </a:solidFill>
                <a:effectLst>
                  <a:outerShdw blurRad="38100" dist="38100" dir="2700000" algn="tl">
                    <a:srgbClr val="000000"/>
                  </a:outerShdw>
                </a:effectLst>
                <a:latin typeface="Calibri" pitchFamily="34" charset="0"/>
              </a:rPr>
              <a:t>Sr?</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57" name="Text Box 4"/>
          <p:cNvSpPr txBox="1">
            <a:spLocks noChangeArrowheads="1"/>
          </p:cNvSpPr>
          <p:nvPr/>
        </p:nvSpPr>
        <p:spPr bwMode="auto">
          <a:xfrm>
            <a:off x="419657" y="2892111"/>
            <a:ext cx="5487657"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BSE (ChUR) </a:t>
            </a:r>
            <a:r>
              <a:rPr lang="en-GB" sz="4000" baseline="30000" dirty="0" smtClean="0">
                <a:solidFill>
                  <a:schemeClr val="bg1"/>
                </a:solidFill>
                <a:effectLst>
                  <a:outerShdw blurRad="38100" dist="38100" dir="2700000" algn="tl">
                    <a:srgbClr val="000000"/>
                  </a:outerShdw>
                </a:effectLst>
                <a:latin typeface="Calibri" pitchFamily="34" charset="0"/>
              </a:rPr>
              <a:t>143</a:t>
            </a:r>
            <a:r>
              <a:rPr lang="en-GB" sz="4000" dirty="0" smtClean="0">
                <a:solidFill>
                  <a:schemeClr val="bg1"/>
                </a:solidFill>
                <a:effectLst>
                  <a:outerShdw blurRad="38100" dist="38100" dir="2700000" algn="tl">
                    <a:srgbClr val="000000"/>
                  </a:outerShdw>
                </a:effectLst>
                <a:latin typeface="Calibri" pitchFamily="34" charset="0"/>
              </a:rPr>
              <a:t>Nd/</a:t>
            </a:r>
            <a:r>
              <a:rPr lang="en-GB" sz="4000" baseline="30000" dirty="0" smtClean="0">
                <a:solidFill>
                  <a:schemeClr val="bg1"/>
                </a:solidFill>
                <a:effectLst>
                  <a:outerShdw blurRad="38100" dist="38100" dir="2700000" algn="tl">
                    <a:srgbClr val="000000"/>
                  </a:outerShdw>
                </a:effectLst>
                <a:latin typeface="Calibri" pitchFamily="34" charset="0"/>
              </a:rPr>
              <a:t>144</a:t>
            </a:r>
            <a:r>
              <a:rPr lang="en-GB" sz="4000" dirty="0" smtClean="0">
                <a:solidFill>
                  <a:schemeClr val="bg1"/>
                </a:solidFill>
                <a:effectLst>
                  <a:outerShdw blurRad="38100" dist="38100" dir="2700000" algn="tl">
                    <a:srgbClr val="000000"/>
                  </a:outerShdw>
                </a:effectLst>
                <a:latin typeface="Calibri" pitchFamily="34" charset="0"/>
              </a:rPr>
              <a:t>Nd?</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58" name="Text Box 4"/>
          <p:cNvSpPr txBox="1">
            <a:spLocks noChangeArrowheads="1"/>
          </p:cNvSpPr>
          <p:nvPr/>
        </p:nvSpPr>
        <p:spPr bwMode="auto">
          <a:xfrm>
            <a:off x="419657" y="3969257"/>
            <a:ext cx="3804000"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BSE </a:t>
            </a:r>
            <a:r>
              <a:rPr lang="en-GB" sz="4000" baseline="30000" dirty="0" smtClean="0">
                <a:solidFill>
                  <a:schemeClr val="bg1"/>
                </a:solidFill>
                <a:effectLst>
                  <a:outerShdw blurRad="38100" dist="38100" dir="2700000" algn="tl">
                    <a:srgbClr val="000000"/>
                  </a:outerShdw>
                </a:effectLst>
                <a:latin typeface="Calibri" pitchFamily="34" charset="0"/>
              </a:rPr>
              <a:t>206</a:t>
            </a:r>
            <a:r>
              <a:rPr lang="en-GB" sz="4000" dirty="0" smtClean="0">
                <a:solidFill>
                  <a:schemeClr val="bg1"/>
                </a:solidFill>
                <a:effectLst>
                  <a:outerShdw blurRad="38100" dist="38100" dir="2700000" algn="tl">
                    <a:srgbClr val="000000"/>
                  </a:outerShdw>
                </a:effectLst>
                <a:latin typeface="Calibri" pitchFamily="34" charset="0"/>
              </a:rPr>
              <a:t>Pb/</a:t>
            </a:r>
            <a:r>
              <a:rPr lang="en-GB" sz="4000" baseline="30000" dirty="0" smtClean="0">
                <a:solidFill>
                  <a:schemeClr val="bg1"/>
                </a:solidFill>
                <a:effectLst>
                  <a:outerShdw blurRad="38100" dist="38100" dir="2700000" algn="tl">
                    <a:srgbClr val="000000"/>
                  </a:outerShdw>
                </a:effectLst>
                <a:latin typeface="Calibri" pitchFamily="34" charset="0"/>
              </a:rPr>
              <a:t>204</a:t>
            </a:r>
            <a:r>
              <a:rPr lang="en-GB" sz="4000" dirty="0" smtClean="0">
                <a:solidFill>
                  <a:schemeClr val="bg1"/>
                </a:solidFill>
                <a:effectLst>
                  <a:outerShdw blurRad="38100" dist="38100" dir="2700000" algn="tl">
                    <a:srgbClr val="000000"/>
                  </a:outerShdw>
                </a:effectLst>
                <a:latin typeface="Calibri" pitchFamily="34" charset="0"/>
              </a:rPr>
              <a:t>Pb?</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59" name="Text Box 4"/>
          <p:cNvSpPr txBox="1">
            <a:spLocks noChangeArrowheads="1"/>
          </p:cNvSpPr>
          <p:nvPr/>
        </p:nvSpPr>
        <p:spPr bwMode="auto">
          <a:xfrm>
            <a:off x="6312457" y="1698851"/>
            <a:ext cx="2120343"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0.70445</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60" name="Text Box 4"/>
          <p:cNvSpPr txBox="1">
            <a:spLocks noChangeArrowheads="1"/>
          </p:cNvSpPr>
          <p:nvPr/>
        </p:nvSpPr>
        <p:spPr bwMode="auto">
          <a:xfrm>
            <a:off x="6312457" y="2885306"/>
            <a:ext cx="2120343"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0.51264</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61" name="Text Box 4"/>
          <p:cNvSpPr txBox="1">
            <a:spLocks noChangeArrowheads="1"/>
          </p:cNvSpPr>
          <p:nvPr/>
        </p:nvSpPr>
        <p:spPr bwMode="auto">
          <a:xfrm>
            <a:off x="419657" y="4648568"/>
            <a:ext cx="3804000"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BSE </a:t>
            </a:r>
            <a:r>
              <a:rPr lang="en-GB" sz="4000" baseline="30000" dirty="0" smtClean="0">
                <a:solidFill>
                  <a:schemeClr val="bg1"/>
                </a:solidFill>
                <a:effectLst>
                  <a:outerShdw blurRad="38100" dist="38100" dir="2700000" algn="tl">
                    <a:srgbClr val="000000"/>
                  </a:outerShdw>
                </a:effectLst>
                <a:latin typeface="Calibri" pitchFamily="34" charset="0"/>
              </a:rPr>
              <a:t>207</a:t>
            </a:r>
            <a:r>
              <a:rPr lang="en-GB" sz="4000" dirty="0" smtClean="0">
                <a:solidFill>
                  <a:schemeClr val="bg1"/>
                </a:solidFill>
                <a:effectLst>
                  <a:outerShdw blurRad="38100" dist="38100" dir="2700000" algn="tl">
                    <a:srgbClr val="000000"/>
                  </a:outerShdw>
                </a:effectLst>
                <a:latin typeface="Calibri" pitchFamily="34" charset="0"/>
              </a:rPr>
              <a:t>Pb/</a:t>
            </a:r>
            <a:r>
              <a:rPr lang="en-GB" sz="4000" baseline="30000" dirty="0" smtClean="0">
                <a:solidFill>
                  <a:schemeClr val="bg1"/>
                </a:solidFill>
                <a:effectLst>
                  <a:outerShdw blurRad="38100" dist="38100" dir="2700000" algn="tl">
                    <a:srgbClr val="000000"/>
                  </a:outerShdw>
                </a:effectLst>
                <a:latin typeface="Calibri" pitchFamily="34" charset="0"/>
              </a:rPr>
              <a:t>204</a:t>
            </a:r>
            <a:r>
              <a:rPr lang="en-GB" sz="4000" dirty="0" smtClean="0">
                <a:solidFill>
                  <a:schemeClr val="bg1"/>
                </a:solidFill>
                <a:effectLst>
                  <a:outerShdw blurRad="38100" dist="38100" dir="2700000" algn="tl">
                    <a:srgbClr val="000000"/>
                  </a:outerShdw>
                </a:effectLst>
                <a:latin typeface="Calibri" pitchFamily="34" charset="0"/>
              </a:rPr>
              <a:t>Pb?</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62" name="Text Box 4"/>
          <p:cNvSpPr txBox="1">
            <a:spLocks noChangeArrowheads="1"/>
          </p:cNvSpPr>
          <p:nvPr/>
        </p:nvSpPr>
        <p:spPr bwMode="auto">
          <a:xfrm>
            <a:off x="419657" y="5278578"/>
            <a:ext cx="3804000" cy="707886"/>
          </a:xfrm>
          <a:prstGeom prst="rect">
            <a:avLst/>
          </a:prstGeom>
          <a:noFill/>
          <a:ln w="9525" algn="ctr">
            <a:noFill/>
            <a:miter lim="800000"/>
            <a:headEnd/>
            <a:tailEnd/>
          </a:ln>
          <a:effectLst/>
        </p:spPr>
        <p:txBody>
          <a:bodyPr wrap="square">
            <a:spAutoFit/>
          </a:bodyPr>
          <a:lstStyle/>
          <a:p>
            <a:pPr algn="l">
              <a:defRPr/>
            </a:pPr>
            <a:r>
              <a:rPr lang="en-GB" sz="4000" dirty="0" smtClean="0">
                <a:solidFill>
                  <a:schemeClr val="bg1"/>
                </a:solidFill>
                <a:effectLst>
                  <a:outerShdw blurRad="38100" dist="38100" dir="2700000" algn="tl">
                    <a:srgbClr val="000000"/>
                  </a:outerShdw>
                </a:effectLst>
                <a:latin typeface="Calibri" pitchFamily="34" charset="0"/>
              </a:rPr>
              <a:t>BSE </a:t>
            </a:r>
            <a:r>
              <a:rPr lang="en-GB" sz="4000" baseline="30000" dirty="0" smtClean="0">
                <a:solidFill>
                  <a:schemeClr val="bg1"/>
                </a:solidFill>
                <a:effectLst>
                  <a:outerShdw blurRad="38100" dist="38100" dir="2700000" algn="tl">
                    <a:srgbClr val="000000"/>
                  </a:outerShdw>
                </a:effectLst>
                <a:latin typeface="Calibri" pitchFamily="34" charset="0"/>
              </a:rPr>
              <a:t>208</a:t>
            </a:r>
            <a:r>
              <a:rPr lang="en-GB" sz="4000" dirty="0" smtClean="0">
                <a:solidFill>
                  <a:schemeClr val="bg1"/>
                </a:solidFill>
                <a:effectLst>
                  <a:outerShdw blurRad="38100" dist="38100" dir="2700000" algn="tl">
                    <a:srgbClr val="000000"/>
                  </a:outerShdw>
                </a:effectLst>
                <a:latin typeface="Calibri" pitchFamily="34" charset="0"/>
              </a:rPr>
              <a:t>Pb/</a:t>
            </a:r>
            <a:r>
              <a:rPr lang="en-GB" sz="4000" baseline="30000" dirty="0" smtClean="0">
                <a:solidFill>
                  <a:schemeClr val="bg1"/>
                </a:solidFill>
                <a:effectLst>
                  <a:outerShdw blurRad="38100" dist="38100" dir="2700000" algn="tl">
                    <a:srgbClr val="000000"/>
                  </a:outerShdw>
                </a:effectLst>
                <a:latin typeface="Calibri" pitchFamily="34" charset="0"/>
              </a:rPr>
              <a:t>204</a:t>
            </a:r>
            <a:r>
              <a:rPr lang="en-GB" sz="4000" dirty="0" smtClean="0">
                <a:solidFill>
                  <a:schemeClr val="bg1"/>
                </a:solidFill>
                <a:effectLst>
                  <a:outerShdw blurRad="38100" dist="38100" dir="2700000" algn="tl">
                    <a:srgbClr val="000000"/>
                  </a:outerShdw>
                </a:effectLst>
                <a:latin typeface="Calibri" pitchFamily="34" charset="0"/>
              </a:rPr>
              <a:t>Pb?</a:t>
            </a:r>
            <a:endParaRPr lang="en-GB" sz="4000" dirty="0">
              <a:solidFill>
                <a:schemeClr val="bg1"/>
              </a:solidFill>
              <a:effectLst>
                <a:outerShdw blurRad="38100" dist="38100" dir="2700000" algn="tl">
                  <a:srgbClr val="000000"/>
                </a:outerShdw>
              </a:effectLst>
              <a:latin typeface="Calibri" pitchFamily="34" charset="0"/>
            </a:endParaRPr>
          </a:p>
        </p:txBody>
      </p:sp>
      <p:sp>
        <p:nvSpPr>
          <p:cNvPr id="763" name="Text Box 4"/>
          <p:cNvSpPr txBox="1">
            <a:spLocks noChangeArrowheads="1"/>
          </p:cNvSpPr>
          <p:nvPr/>
        </p:nvSpPr>
        <p:spPr bwMode="auto">
          <a:xfrm>
            <a:off x="4221774" y="4185674"/>
            <a:ext cx="4733543" cy="1569660"/>
          </a:xfrm>
          <a:prstGeom prst="rect">
            <a:avLst/>
          </a:prstGeom>
          <a:noFill/>
          <a:ln w="9525" algn="ctr">
            <a:noFill/>
            <a:miter lim="800000"/>
            <a:headEnd/>
            <a:tailEnd/>
          </a:ln>
          <a:effectLst/>
        </p:spPr>
        <p:txBody>
          <a:bodyPr wrap="square">
            <a:spAutoFit/>
          </a:bodyPr>
          <a:lstStyle/>
          <a:p>
            <a:pPr>
              <a:defRPr/>
            </a:pPr>
            <a:r>
              <a:rPr lang="en-GB" sz="3200" dirty="0" smtClean="0">
                <a:solidFill>
                  <a:schemeClr val="bg1"/>
                </a:solidFill>
                <a:effectLst>
                  <a:outerShdw blurRad="38100" dist="38100" dir="2700000" algn="tl">
                    <a:srgbClr val="000000"/>
                  </a:outerShdw>
                </a:effectLst>
                <a:latin typeface="Calibri" pitchFamily="34" charset="0"/>
              </a:rPr>
              <a:t>Difficult to evaluate, due to the different geochemical behaviour of U-Th-Pb.</a:t>
            </a:r>
            <a:endParaRPr lang="en-GB" sz="3200" dirty="0">
              <a:solidFill>
                <a:schemeClr val="bg1"/>
              </a:solidFill>
              <a:effectLst>
                <a:outerShdw blurRad="38100" dist="38100" dir="2700000" algn="tl">
                  <a:srgbClr val="000000"/>
                </a:outerShdw>
              </a:effectLst>
              <a:latin typeface="Calibri" pitchFamily="34" charset="0"/>
            </a:endParaRPr>
          </a:p>
        </p:txBody>
      </p:sp>
      <p:sp>
        <p:nvSpPr>
          <p:cNvPr id="764"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306624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6">
                                            <p:txEl>
                                              <p:pRg st="0" end="0"/>
                                            </p:txEl>
                                          </p:spTgt>
                                        </p:tgtEl>
                                        <p:attrNameLst>
                                          <p:attrName>style.visibility</p:attrName>
                                        </p:attrNameLst>
                                      </p:cBhvr>
                                      <p:to>
                                        <p:strVal val="visible"/>
                                      </p:to>
                                    </p:set>
                                    <p:animEffect transition="in" filter="fade">
                                      <p:cBhvr>
                                        <p:cTn id="7" dur="500"/>
                                        <p:tgtEl>
                                          <p:spTgt spid="7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59">
                                            <p:txEl>
                                              <p:pRg st="0" end="0"/>
                                            </p:txEl>
                                          </p:spTgt>
                                        </p:tgtEl>
                                        <p:attrNameLst>
                                          <p:attrName>style.visibility</p:attrName>
                                        </p:attrNameLst>
                                      </p:cBhvr>
                                      <p:to>
                                        <p:strVal val="visible"/>
                                      </p:to>
                                    </p:set>
                                    <p:animEffect transition="in" filter="fade">
                                      <p:cBhvr>
                                        <p:cTn id="12" dur="500"/>
                                        <p:tgtEl>
                                          <p:spTgt spid="759">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57">
                                            <p:txEl>
                                              <p:pRg st="0" end="0"/>
                                            </p:txEl>
                                          </p:spTgt>
                                        </p:tgtEl>
                                        <p:attrNameLst>
                                          <p:attrName>style.visibility</p:attrName>
                                        </p:attrNameLst>
                                      </p:cBhvr>
                                      <p:to>
                                        <p:strVal val="visible"/>
                                      </p:to>
                                    </p:set>
                                    <p:animEffect transition="in" filter="fade">
                                      <p:cBhvr>
                                        <p:cTn id="17" dur="500"/>
                                        <p:tgtEl>
                                          <p:spTgt spid="75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60">
                                            <p:txEl>
                                              <p:pRg st="0" end="0"/>
                                            </p:txEl>
                                          </p:spTgt>
                                        </p:tgtEl>
                                        <p:attrNameLst>
                                          <p:attrName>style.visibility</p:attrName>
                                        </p:attrNameLst>
                                      </p:cBhvr>
                                      <p:to>
                                        <p:strVal val="visible"/>
                                      </p:to>
                                    </p:set>
                                    <p:animEffect transition="in" filter="fade">
                                      <p:cBhvr>
                                        <p:cTn id="22" dur="500"/>
                                        <p:tgtEl>
                                          <p:spTgt spid="760">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58">
                                            <p:txEl>
                                              <p:pRg st="0" end="0"/>
                                            </p:txEl>
                                          </p:spTgt>
                                        </p:tgtEl>
                                        <p:attrNameLst>
                                          <p:attrName>style.visibility</p:attrName>
                                        </p:attrNameLst>
                                      </p:cBhvr>
                                      <p:to>
                                        <p:strVal val="visible"/>
                                      </p:to>
                                    </p:set>
                                    <p:animEffect transition="in" filter="fade">
                                      <p:cBhvr>
                                        <p:cTn id="27" dur="500"/>
                                        <p:tgtEl>
                                          <p:spTgt spid="758">
                                            <p:txEl>
                                              <p:pRg st="0" end="0"/>
                                            </p:txEl>
                                          </p:spTgt>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761">
                                            <p:txEl>
                                              <p:pRg st="0" end="0"/>
                                            </p:txEl>
                                          </p:spTgt>
                                        </p:tgtEl>
                                        <p:attrNameLst>
                                          <p:attrName>style.visibility</p:attrName>
                                        </p:attrNameLst>
                                      </p:cBhvr>
                                      <p:to>
                                        <p:strVal val="visible"/>
                                      </p:to>
                                    </p:set>
                                    <p:animEffect transition="in" filter="fade">
                                      <p:cBhvr>
                                        <p:cTn id="31" dur="500"/>
                                        <p:tgtEl>
                                          <p:spTgt spid="761">
                                            <p:txEl>
                                              <p:pRg st="0" end="0"/>
                                            </p:txEl>
                                          </p:spTgt>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762">
                                            <p:txEl>
                                              <p:pRg st="0" end="0"/>
                                            </p:txEl>
                                          </p:spTgt>
                                        </p:tgtEl>
                                        <p:attrNameLst>
                                          <p:attrName>style.visibility</p:attrName>
                                        </p:attrNameLst>
                                      </p:cBhvr>
                                      <p:to>
                                        <p:strVal val="visible"/>
                                      </p:to>
                                    </p:set>
                                    <p:animEffect transition="in" filter="fade">
                                      <p:cBhvr>
                                        <p:cTn id="35" dur="500"/>
                                        <p:tgtEl>
                                          <p:spTgt spid="762">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63">
                                            <p:txEl>
                                              <p:pRg st="0" end="0"/>
                                            </p:txEl>
                                          </p:spTgt>
                                        </p:tgtEl>
                                        <p:attrNameLst>
                                          <p:attrName>style.visibility</p:attrName>
                                        </p:attrNameLst>
                                      </p:cBhvr>
                                      <p:to>
                                        <p:strVal val="visible"/>
                                      </p:to>
                                    </p:set>
                                    <p:animEffect transition="in" filter="fade">
                                      <p:cBhvr>
                                        <p:cTn id="40" dur="500"/>
                                        <p:tgtEl>
                                          <p:spTgt spid="7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6" grpId="0" build="p"/>
      <p:bldP spid="757" grpId="0" build="p"/>
      <p:bldP spid="758" grpId="0" build="p"/>
      <p:bldP spid="759" grpId="0" build="p"/>
      <p:bldP spid="760" grpId="0" build="p"/>
      <p:bldP spid="761" grpId="0" build="p"/>
      <p:bldP spid="762" grpId="0" build="p"/>
      <p:bldP spid="763"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pic>
        <p:nvPicPr>
          <p:cNvPr id="2" name="Immagine 1"/>
          <p:cNvPicPr>
            <a:picLocks noChangeAspect="1"/>
          </p:cNvPicPr>
          <p:nvPr/>
        </p:nvPicPr>
        <p:blipFill>
          <a:blip r:embed="rId3" cstate="print"/>
          <a:stretch>
            <a:fillRect/>
          </a:stretch>
        </p:blipFill>
        <p:spPr>
          <a:xfrm>
            <a:off x="1190171" y="1310231"/>
            <a:ext cx="7823200" cy="5193429"/>
          </a:xfrm>
          <a:prstGeom prst="rect">
            <a:avLst/>
          </a:prstGeom>
        </p:spPr>
      </p:pic>
      <p:sp>
        <p:nvSpPr>
          <p:cNvPr id="13" name="CasellaDiTesto 12"/>
          <p:cNvSpPr txBox="1"/>
          <p:nvPr/>
        </p:nvSpPr>
        <p:spPr>
          <a:xfrm>
            <a:off x="4869302" y="3983145"/>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Continental Crust</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4" name="CasellaDiTesto 13"/>
          <p:cNvSpPr txBox="1"/>
          <p:nvPr/>
        </p:nvSpPr>
        <p:spPr>
          <a:xfrm>
            <a:off x="4869302" y="4387815"/>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Mid Ocean Ridge Basalts</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5" name="CasellaDiTesto 14"/>
          <p:cNvSpPr txBox="1"/>
          <p:nvPr/>
        </p:nvSpPr>
        <p:spPr>
          <a:xfrm>
            <a:off x="4869302" y="4732643"/>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Oceanic Island Basalts</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6" name="CasellaDiTesto 15"/>
          <p:cNvSpPr txBox="1"/>
          <p:nvPr/>
        </p:nvSpPr>
        <p:spPr>
          <a:xfrm>
            <a:off x="4869302" y="5122780"/>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Bulk Silicate Earth</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3" name="CasellaDiTesto 2"/>
          <p:cNvSpPr txBox="1"/>
          <p:nvPr/>
        </p:nvSpPr>
        <p:spPr>
          <a:xfrm>
            <a:off x="6219371" y="1570191"/>
            <a:ext cx="2502354" cy="646331"/>
          </a:xfrm>
          <a:prstGeom prst="rect">
            <a:avLst/>
          </a:prstGeom>
          <a:noFill/>
        </p:spPr>
        <p:txBody>
          <a:bodyPr wrap="square" rtlCol="0">
            <a:spAutoFit/>
          </a:bodyPr>
          <a:lstStyle/>
          <a:p>
            <a:r>
              <a:rPr lang="it-IT" sz="3600" b="1" dirty="0" smtClean="0">
                <a:solidFill>
                  <a:schemeClr val="tx1"/>
                </a:solidFill>
                <a:latin typeface="Calibri" panose="020F0502020204030204" pitchFamily="34" charset="0"/>
                <a:cs typeface="Calibri" panose="020F0502020204030204" pitchFamily="34" charset="0"/>
              </a:rPr>
              <a:t>Pb </a:t>
            </a:r>
            <a:r>
              <a:rPr lang="it-IT" sz="3600" b="1" dirty="0" err="1" smtClean="0">
                <a:solidFill>
                  <a:schemeClr val="tx1"/>
                </a:solidFill>
                <a:latin typeface="Calibri" panose="020F0502020204030204" pitchFamily="34" charset="0"/>
                <a:cs typeface="Calibri" panose="020F0502020204030204" pitchFamily="34" charset="0"/>
              </a:rPr>
              <a:t>Paradox</a:t>
            </a:r>
            <a:endParaRPr lang="it-IT" sz="3600" b="1" dirty="0">
              <a:solidFill>
                <a:schemeClr val="tx1"/>
              </a:solidFill>
              <a:latin typeface="Calibri" panose="020F0502020204030204" pitchFamily="34" charset="0"/>
              <a:cs typeface="Calibri" panose="020F0502020204030204" pitchFamily="34" charset="0"/>
            </a:endParaRPr>
          </a:p>
        </p:txBody>
      </p:sp>
      <p:sp>
        <p:nvSpPr>
          <p:cNvPr id="4" name="Figura a mano libera 3"/>
          <p:cNvSpPr/>
          <p:nvPr/>
        </p:nvSpPr>
        <p:spPr bwMode="auto">
          <a:xfrm>
            <a:off x="4008660" y="4515465"/>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9" name="Figura a mano libera 18"/>
          <p:cNvSpPr/>
          <p:nvPr/>
        </p:nvSpPr>
        <p:spPr bwMode="auto">
          <a:xfrm>
            <a:off x="4484910" y="3908150"/>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0" name="Figura a mano libera 19"/>
          <p:cNvSpPr/>
          <p:nvPr/>
        </p:nvSpPr>
        <p:spPr bwMode="auto">
          <a:xfrm>
            <a:off x="5065698" y="3153652"/>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1" name="Figura a mano libera 20"/>
          <p:cNvSpPr/>
          <p:nvPr/>
        </p:nvSpPr>
        <p:spPr bwMode="auto">
          <a:xfrm>
            <a:off x="5607258" y="2500241"/>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6" name="Rettangolo 5"/>
          <p:cNvSpPr/>
          <p:nvPr/>
        </p:nvSpPr>
        <p:spPr bwMode="auto">
          <a:xfrm>
            <a:off x="2564179" y="1574800"/>
            <a:ext cx="6097221" cy="4083050"/>
          </a:xfrm>
          <a:prstGeom prst="rect">
            <a:avLst/>
          </a:prstGeom>
          <a:noFill/>
          <a:ln w="28575"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nvGrpSpPr>
          <p:cNvPr id="22" name="Gruppo 21"/>
          <p:cNvGrpSpPr>
            <a:grpSpLocks noChangeAspect="1"/>
          </p:cNvGrpSpPr>
          <p:nvPr/>
        </p:nvGrpSpPr>
        <p:grpSpPr>
          <a:xfrm>
            <a:off x="25770" y="1231694"/>
            <a:ext cx="4333026" cy="2991660"/>
            <a:chOff x="3018030" y="2728288"/>
            <a:chExt cx="5922963" cy="4089400"/>
          </a:xfrm>
        </p:grpSpPr>
        <p:grpSp>
          <p:nvGrpSpPr>
            <p:cNvPr id="23" name="Gruppo 22"/>
            <p:cNvGrpSpPr/>
            <p:nvPr/>
          </p:nvGrpSpPr>
          <p:grpSpPr>
            <a:xfrm>
              <a:off x="3018030" y="2728288"/>
              <a:ext cx="5922963" cy="4089400"/>
              <a:chOff x="3018030" y="2728288"/>
              <a:chExt cx="5922963" cy="4089400"/>
            </a:xfrm>
          </p:grpSpPr>
          <p:grpSp>
            <p:nvGrpSpPr>
              <p:cNvPr id="31" name="Group 61"/>
              <p:cNvGrpSpPr>
                <a:grpSpLocks/>
              </p:cNvGrpSpPr>
              <p:nvPr/>
            </p:nvGrpSpPr>
            <p:grpSpPr bwMode="auto">
              <a:xfrm>
                <a:off x="3018030" y="2728288"/>
                <a:ext cx="5922963" cy="4089400"/>
                <a:chOff x="1866" y="1255"/>
                <a:chExt cx="3731" cy="2576"/>
              </a:xfrm>
            </p:grpSpPr>
            <p:pic>
              <p:nvPicPr>
                <p:cNvPr id="33" name="Picture 57" descr="lead_isochr"/>
                <p:cNvPicPr>
                  <a:picLocks noChangeAspect="1" noChangeArrowheads="1"/>
                </p:cNvPicPr>
                <p:nvPr/>
              </p:nvPicPr>
              <p:blipFill rotWithShape="1">
                <a:blip r:embed="rId4" cstate="print"/>
                <a:srcRect l="3046" t="5335" r="3541"/>
                <a:stretch/>
              </p:blipFill>
              <p:spPr bwMode="auto">
                <a:xfrm>
                  <a:off x="1866" y="1255"/>
                  <a:ext cx="3731" cy="2576"/>
                </a:xfrm>
                <a:prstGeom prst="rect">
                  <a:avLst/>
                </a:prstGeom>
                <a:noFill/>
                <a:ln w="9525">
                  <a:solidFill>
                    <a:schemeClr val="tx1"/>
                  </a:solidFill>
                  <a:miter lim="800000"/>
                  <a:headEnd/>
                  <a:tailEnd/>
                </a:ln>
              </p:spPr>
            </p:pic>
            <p:sp>
              <p:nvSpPr>
                <p:cNvPr id="34" name="Text Box 59"/>
                <p:cNvSpPr txBox="1">
                  <a:spLocks noChangeArrowheads="1"/>
                </p:cNvSpPr>
                <p:nvPr/>
              </p:nvSpPr>
              <p:spPr bwMode="auto">
                <a:xfrm rot="19664522">
                  <a:off x="3698" y="1800"/>
                  <a:ext cx="1021" cy="252"/>
                </a:xfrm>
                <a:prstGeom prst="rect">
                  <a:avLst/>
                </a:prstGeom>
                <a:noFill/>
                <a:ln w="9525">
                  <a:noFill/>
                  <a:miter lim="800000"/>
                  <a:headEnd/>
                  <a:tailEnd/>
                </a:ln>
              </p:spPr>
              <p:txBody>
                <a:bodyPr wrap="none">
                  <a:spAutoFit/>
                </a:bodyPr>
                <a:lstStyle/>
                <a:p>
                  <a:pPr eaLnBrk="0" hangingPunct="0"/>
                  <a:r>
                    <a:rPr lang="en-GB" sz="2000" smtClean="0">
                      <a:solidFill>
                        <a:schemeClr val="tx1"/>
                      </a:solidFill>
                      <a:effectLst/>
                      <a:latin typeface="Calibri" pitchFamily="34" charset="0"/>
                    </a:rPr>
                    <a:t>Age = 4.55 Ga</a:t>
                  </a:r>
                  <a:endParaRPr lang="en-GB" sz="2000">
                    <a:solidFill>
                      <a:schemeClr val="tx1"/>
                    </a:solidFill>
                    <a:effectLst/>
                    <a:latin typeface="Calibri" pitchFamily="34" charset="0"/>
                  </a:endParaRPr>
                </a:p>
              </p:txBody>
            </p:sp>
          </p:grpSp>
          <p:sp>
            <p:nvSpPr>
              <p:cNvPr id="32" name="Figura a mano libera 31"/>
              <p:cNvSpPr/>
              <p:nvPr/>
            </p:nvSpPr>
            <p:spPr bwMode="auto">
              <a:xfrm>
                <a:off x="3558540" y="2849880"/>
                <a:ext cx="5067300" cy="3154680"/>
              </a:xfrm>
              <a:custGeom>
                <a:avLst/>
                <a:gdLst>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90500 w 5067300"/>
                  <a:gd name="connsiteY7" fmla="*/ 2750820 h 3154680"/>
                  <a:gd name="connsiteX8" fmla="*/ 0 w 5067300"/>
                  <a:gd name="connsiteY8" fmla="*/ 3086100 h 3154680"/>
                  <a:gd name="connsiteX9" fmla="*/ 15240 w 5067300"/>
                  <a:gd name="connsiteY9" fmla="*/ 3154680 h 3154680"/>
                  <a:gd name="connsiteX0" fmla="*/ 15240 w 5067300"/>
                  <a:gd name="connsiteY0" fmla="*/ 3154680 h 3154680"/>
                  <a:gd name="connsiteX1" fmla="*/ 2293620 w 5067300"/>
                  <a:gd name="connsiteY1" fmla="*/ 2941320 h 3154680"/>
                  <a:gd name="connsiteX2" fmla="*/ 2339340 w 5067300"/>
                  <a:gd name="connsiteY2" fmla="*/ 2865120 h 3154680"/>
                  <a:gd name="connsiteX3" fmla="*/ 5067300 w 5067300"/>
                  <a:gd name="connsiteY3" fmla="*/ 0 h 3154680"/>
                  <a:gd name="connsiteX4" fmla="*/ 4914900 w 5067300"/>
                  <a:gd name="connsiteY4" fmla="*/ 15240 h 3154680"/>
                  <a:gd name="connsiteX5" fmla="*/ 4693920 w 5067300"/>
                  <a:gd name="connsiteY5" fmla="*/ 137160 h 3154680"/>
                  <a:gd name="connsiteX6" fmla="*/ 3322320 w 5067300"/>
                  <a:gd name="connsiteY6" fmla="*/ 579120 h 3154680"/>
                  <a:gd name="connsiteX7" fmla="*/ 1188720 w 5067300"/>
                  <a:gd name="connsiteY7" fmla="*/ 1920240 h 3154680"/>
                  <a:gd name="connsiteX8" fmla="*/ 190500 w 5067300"/>
                  <a:gd name="connsiteY8" fmla="*/ 2750820 h 3154680"/>
                  <a:gd name="connsiteX9" fmla="*/ 0 w 5067300"/>
                  <a:gd name="connsiteY9" fmla="*/ 3086100 h 3154680"/>
                  <a:gd name="connsiteX10" fmla="*/ 15240 w 5067300"/>
                  <a:gd name="connsiteY10" fmla="*/ 3154680 h 315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7300" h="3154680">
                    <a:moveTo>
                      <a:pt x="15240" y="3154680"/>
                    </a:moveTo>
                    <a:lnTo>
                      <a:pt x="2293620" y="2941320"/>
                    </a:lnTo>
                    <a:lnTo>
                      <a:pt x="2339340" y="2865120"/>
                    </a:lnTo>
                    <a:lnTo>
                      <a:pt x="5067300" y="0"/>
                    </a:lnTo>
                    <a:lnTo>
                      <a:pt x="4914900" y="15240"/>
                    </a:lnTo>
                    <a:lnTo>
                      <a:pt x="4693920" y="137160"/>
                    </a:lnTo>
                    <a:lnTo>
                      <a:pt x="3322320" y="579120"/>
                    </a:lnTo>
                    <a:cubicBezTo>
                      <a:pt x="2631440" y="1054100"/>
                      <a:pt x="1879600" y="1445260"/>
                      <a:pt x="1188720" y="1920240"/>
                    </a:cubicBezTo>
                    <a:lnTo>
                      <a:pt x="190500" y="2750820"/>
                    </a:lnTo>
                    <a:lnTo>
                      <a:pt x="0" y="3086100"/>
                    </a:lnTo>
                    <a:lnTo>
                      <a:pt x="15240" y="3154680"/>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24" name="Ovale 23"/>
            <p:cNvSpPr/>
            <p:nvPr/>
          </p:nvSpPr>
          <p:spPr bwMode="auto">
            <a:xfrm>
              <a:off x="5067108" y="4810275"/>
              <a:ext cx="288000" cy="288000"/>
            </a:xfrm>
            <a:prstGeom prst="ellipse">
              <a:avLst/>
            </a:pr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softEdge rad="63500"/>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25" name="Connettore 1 24"/>
            <p:cNvCxnSpPr/>
            <p:nvPr/>
          </p:nvCxnSpPr>
          <p:spPr bwMode="auto">
            <a:xfrm flipH="1">
              <a:off x="3552825" y="2841171"/>
              <a:ext cx="5025118" cy="3111954"/>
            </a:xfrm>
            <a:prstGeom prst="line">
              <a:avLst/>
            </a:prstGeom>
            <a:noFill/>
            <a:ln w="9525" cap="flat" cmpd="sng" algn="ctr">
              <a:solidFill>
                <a:schemeClr val="tx1"/>
              </a:solidFill>
              <a:prstDash val="solid"/>
              <a:round/>
              <a:headEnd type="none" w="med" len="med"/>
              <a:tailEnd type="none" w="med" len="med"/>
            </a:ln>
            <a:effectLst/>
          </p:spPr>
        </p:cxnSp>
        <p:sp>
          <p:nvSpPr>
            <p:cNvPr id="26" name="Ovale 25"/>
            <p:cNvSpPr/>
            <p:nvPr/>
          </p:nvSpPr>
          <p:spPr bwMode="auto">
            <a:xfrm>
              <a:off x="7915046" y="3162300"/>
              <a:ext cx="131198" cy="130738"/>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7" name="Ovale 26"/>
            <p:cNvSpPr/>
            <p:nvPr/>
          </p:nvSpPr>
          <p:spPr bwMode="auto">
            <a:xfrm>
              <a:off x="4333468" y="5360194"/>
              <a:ext cx="129600" cy="129600"/>
            </a:xfrm>
            <a:prstGeom prst="ellipse">
              <a:avLst/>
            </a:prstGeom>
            <a:solidFill>
              <a:srgbClr val="00B0F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8" name="Ovale 27"/>
            <p:cNvSpPr/>
            <p:nvPr/>
          </p:nvSpPr>
          <p:spPr bwMode="auto">
            <a:xfrm>
              <a:off x="4280287" y="5393531"/>
              <a:ext cx="129788" cy="1296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9" name="Ovale 28"/>
            <p:cNvSpPr/>
            <p:nvPr/>
          </p:nvSpPr>
          <p:spPr bwMode="auto">
            <a:xfrm>
              <a:off x="5172461" y="4860131"/>
              <a:ext cx="128202" cy="129152"/>
            </a:xfrm>
            <a:prstGeom prst="ellipse">
              <a:avLst/>
            </a:prstGeom>
            <a:solidFill>
              <a:srgbClr val="FFC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0" name="Ovale 29"/>
            <p:cNvSpPr/>
            <p:nvPr/>
          </p:nvSpPr>
          <p:spPr bwMode="auto">
            <a:xfrm>
              <a:off x="5189129" y="4874419"/>
              <a:ext cx="128202" cy="129152"/>
            </a:xfrm>
            <a:prstGeom prst="ellipse">
              <a:avLst/>
            </a:prstGeom>
            <a:solidFill>
              <a:srgbClr val="00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5" name="Rettangolo 4"/>
          <p:cNvSpPr/>
          <p:nvPr/>
        </p:nvSpPr>
        <p:spPr bwMode="auto">
          <a:xfrm>
            <a:off x="1485900" y="2851150"/>
            <a:ext cx="184150" cy="73025"/>
          </a:xfrm>
          <a:prstGeom prst="rect">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37"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38" name="Text Box 16"/>
          <p:cNvSpPr txBox="1">
            <a:spLocks noChangeArrowheads="1"/>
          </p:cNvSpPr>
          <p:nvPr/>
        </p:nvSpPr>
        <p:spPr bwMode="auto">
          <a:xfrm>
            <a:off x="1147499" y="6031438"/>
            <a:ext cx="3197503" cy="523220"/>
          </a:xfrm>
          <a:prstGeom prst="rect">
            <a:avLst/>
          </a:prstGeom>
          <a:noFill/>
          <a:ln w="9525" algn="ctr">
            <a:noFill/>
            <a:miter lim="800000"/>
            <a:headEnd/>
            <a:tailEnd/>
          </a:ln>
          <a:effectLst/>
        </p:spPr>
        <p:txBody>
          <a:bodyPr wrap="square">
            <a:spAutoFit/>
          </a:bodyPr>
          <a:lstStyle/>
          <a:p>
            <a:pPr algn="l" eaLnBrk="0" hangingPunct="0">
              <a:defRPr/>
            </a:pPr>
            <a:r>
              <a:rPr lang="en-GB" sz="1400" dirty="0" smtClean="0">
                <a:solidFill>
                  <a:schemeClr val="tx1"/>
                </a:solidFill>
                <a:effectLst/>
                <a:latin typeface="Calibri" pitchFamily="34" charset="0"/>
              </a:rPr>
              <a:t>Maltese and </a:t>
            </a:r>
            <a:r>
              <a:rPr lang="en-GB" sz="1400" dirty="0" err="1" smtClean="0">
                <a:solidFill>
                  <a:schemeClr val="tx1"/>
                </a:solidFill>
                <a:effectLst/>
                <a:latin typeface="Calibri" pitchFamily="34" charset="0"/>
              </a:rPr>
              <a:t>Mezger</a:t>
            </a:r>
            <a:r>
              <a:rPr lang="en-GB" sz="1400" dirty="0" smtClean="0">
                <a:solidFill>
                  <a:schemeClr val="tx1"/>
                </a:solidFill>
                <a:effectLst/>
                <a:latin typeface="Calibri" pitchFamily="34" charset="0"/>
              </a:rPr>
              <a:t>, 2020 (</a:t>
            </a:r>
            <a:r>
              <a:rPr lang="en-GB" sz="1400" dirty="0" err="1" smtClean="0">
                <a:solidFill>
                  <a:schemeClr val="tx1"/>
                </a:solidFill>
                <a:effectLst/>
                <a:latin typeface="Calibri" pitchFamily="34" charset="0"/>
              </a:rPr>
              <a:t>Geochim</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Cosmochim</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Acta</a:t>
            </a:r>
            <a:r>
              <a:rPr lang="en-GB" sz="1400" dirty="0" smtClean="0">
                <a:solidFill>
                  <a:schemeClr val="tx1"/>
                </a:solidFill>
                <a:effectLst/>
                <a:latin typeface="Calibri" pitchFamily="34" charset="0"/>
              </a:rPr>
              <a:t>, 271, 179-193)</a:t>
            </a:r>
            <a:endParaRPr lang="en-GB" sz="1400" dirty="0">
              <a:solidFill>
                <a:schemeClr val="tx1"/>
              </a:solidFill>
              <a:effectLst/>
              <a:latin typeface="Calibri" pitchFamily="34" charset="0"/>
            </a:endParaRPr>
          </a:p>
        </p:txBody>
      </p:sp>
    </p:spTree>
    <p:extLst>
      <p:ext uri="{BB962C8B-B14F-4D97-AF65-F5344CB8AC3E}">
        <p14:creationId xmlns:p14="http://schemas.microsoft.com/office/powerpoint/2010/main" val="3154685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wipe(left)">
                                      <p:cBhvr>
                                        <p:cTn id="39" dur="500"/>
                                        <p:tgtEl>
                                          <p:spTgt spid="20"/>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500"/>
                                        <p:tgtEl>
                                          <p:spTgt spid="2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500"/>
                                        <p:tgtEl>
                                          <p:spTgt spid="2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right)">
                                      <p:cBhvr>
                                        <p:cTn id="52" dur="1500"/>
                                        <p:tgtEl>
                                          <p:spTgt spid="6"/>
                                        </p:tgtEl>
                                      </p:cBhvr>
                                    </p:animEffect>
                                  </p:childTnLst>
                                </p:cTn>
                              </p:par>
                            </p:childTnLst>
                          </p:cTn>
                        </p:par>
                        <p:par>
                          <p:cTn id="53" fill="hold">
                            <p:stCondLst>
                              <p:cond delay="1500"/>
                            </p:stCondLst>
                            <p:childTnLst>
                              <p:par>
                                <p:cTn id="54" presetID="22" presetClass="entr" presetSubtype="2"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wipe(right)">
                                      <p:cBhvr>
                                        <p:cTn id="5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3" grpId="0"/>
      <p:bldP spid="4" grpId="0" animBg="1"/>
      <p:bldP spid="19" grpId="0" animBg="1"/>
      <p:bldP spid="20" grpId="0" animBg="1"/>
      <p:bldP spid="21" grpId="0" animBg="1"/>
      <p:bldP spid="6" grpId="0" animBg="1"/>
      <p:bldP spid="5"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po 6"/>
          <p:cNvGrpSpPr/>
          <p:nvPr/>
        </p:nvGrpSpPr>
        <p:grpSpPr>
          <a:xfrm>
            <a:off x="1190171" y="1310231"/>
            <a:ext cx="7823200" cy="5193429"/>
            <a:chOff x="1190171" y="1310231"/>
            <a:chExt cx="7823200" cy="5193429"/>
          </a:xfrm>
        </p:grpSpPr>
        <p:pic>
          <p:nvPicPr>
            <p:cNvPr id="8" name="Immagine 7"/>
            <p:cNvPicPr>
              <a:picLocks noChangeAspect="1"/>
            </p:cNvPicPr>
            <p:nvPr/>
          </p:nvPicPr>
          <p:blipFill>
            <a:blip r:embed="rId3" cstate="print"/>
            <a:stretch>
              <a:fillRect/>
            </a:stretch>
          </p:blipFill>
          <p:spPr>
            <a:xfrm>
              <a:off x="1190171" y="1310231"/>
              <a:ext cx="7823200" cy="5193429"/>
            </a:xfrm>
            <a:prstGeom prst="rect">
              <a:avLst/>
            </a:prstGeom>
          </p:spPr>
        </p:pic>
        <p:sp>
          <p:nvSpPr>
            <p:cNvPr id="9" name="CasellaDiTesto 8"/>
            <p:cNvSpPr txBox="1"/>
            <p:nvPr/>
          </p:nvSpPr>
          <p:spPr>
            <a:xfrm>
              <a:off x="4869302" y="3983145"/>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Continental Crust</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0" name="CasellaDiTesto 9"/>
            <p:cNvSpPr txBox="1"/>
            <p:nvPr/>
          </p:nvSpPr>
          <p:spPr>
            <a:xfrm>
              <a:off x="4869302" y="4387815"/>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Mid Ocean Ridge Basalts</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1" name="CasellaDiTesto 10"/>
            <p:cNvSpPr txBox="1"/>
            <p:nvPr/>
          </p:nvSpPr>
          <p:spPr>
            <a:xfrm>
              <a:off x="4869302" y="4732643"/>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Oceanic Island Basalts</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2" name="CasellaDiTesto 11"/>
            <p:cNvSpPr txBox="1"/>
            <p:nvPr/>
          </p:nvSpPr>
          <p:spPr>
            <a:xfrm>
              <a:off x="4869302" y="5122780"/>
              <a:ext cx="2547738" cy="338554"/>
            </a:xfrm>
            <a:prstGeom prst="rect">
              <a:avLst/>
            </a:prstGeom>
            <a:noFill/>
          </p:spPr>
          <p:txBody>
            <a:bodyPr wrap="square" rtlCol="0">
              <a:spAutoFit/>
            </a:bodyPr>
            <a:lstStyle/>
            <a:p>
              <a:pPr algn="r"/>
              <a:r>
                <a:rPr lang="en-GB" sz="1600" i="1" dirty="0" smtClean="0">
                  <a:solidFill>
                    <a:schemeClr val="tx1"/>
                  </a:solidFill>
                  <a:effectLst/>
                  <a:latin typeface="Calibri" panose="020F0502020204030204" pitchFamily="34" charset="0"/>
                  <a:cs typeface="Calibri" panose="020F0502020204030204" pitchFamily="34" charset="0"/>
                </a:rPr>
                <a:t>Bulk Silicate Earth</a:t>
              </a:r>
              <a:endParaRPr lang="en-GB" sz="1600" i="1" dirty="0">
                <a:solidFill>
                  <a:schemeClr val="tx1"/>
                </a:solidFill>
                <a:effectLst/>
                <a:latin typeface="Calibri" panose="020F0502020204030204" pitchFamily="34" charset="0"/>
                <a:cs typeface="Calibri" panose="020F0502020204030204" pitchFamily="34" charset="0"/>
              </a:endParaRPr>
            </a:p>
          </p:txBody>
        </p:sp>
        <p:sp>
          <p:nvSpPr>
            <p:cNvPr id="13" name="CasellaDiTesto 12"/>
            <p:cNvSpPr txBox="1"/>
            <p:nvPr/>
          </p:nvSpPr>
          <p:spPr>
            <a:xfrm>
              <a:off x="6219371" y="1570191"/>
              <a:ext cx="2502354" cy="646331"/>
            </a:xfrm>
            <a:prstGeom prst="rect">
              <a:avLst/>
            </a:prstGeom>
            <a:noFill/>
          </p:spPr>
          <p:txBody>
            <a:bodyPr wrap="square" rtlCol="0">
              <a:spAutoFit/>
            </a:bodyPr>
            <a:lstStyle/>
            <a:p>
              <a:r>
                <a:rPr lang="it-IT" sz="3600" b="1" dirty="0" smtClean="0">
                  <a:solidFill>
                    <a:schemeClr val="tx1"/>
                  </a:solidFill>
                  <a:latin typeface="Calibri" panose="020F0502020204030204" pitchFamily="34" charset="0"/>
                  <a:cs typeface="Calibri" panose="020F0502020204030204" pitchFamily="34" charset="0"/>
                </a:rPr>
                <a:t>Pb </a:t>
              </a:r>
              <a:r>
                <a:rPr lang="it-IT" sz="3600" b="1" dirty="0" err="1" smtClean="0">
                  <a:solidFill>
                    <a:schemeClr val="tx1"/>
                  </a:solidFill>
                  <a:latin typeface="Calibri" panose="020F0502020204030204" pitchFamily="34" charset="0"/>
                  <a:cs typeface="Calibri" panose="020F0502020204030204" pitchFamily="34" charset="0"/>
                </a:rPr>
                <a:t>Paradox</a:t>
              </a:r>
              <a:endParaRPr lang="it-IT" sz="3600" b="1" dirty="0">
                <a:solidFill>
                  <a:schemeClr val="tx1"/>
                </a:solidFill>
                <a:latin typeface="Calibri" panose="020F0502020204030204" pitchFamily="34" charset="0"/>
                <a:cs typeface="Calibri" panose="020F0502020204030204" pitchFamily="34" charset="0"/>
              </a:endParaRPr>
            </a:p>
          </p:txBody>
        </p:sp>
        <p:sp>
          <p:nvSpPr>
            <p:cNvPr id="14" name="Figura a mano libera 13"/>
            <p:cNvSpPr/>
            <p:nvPr/>
          </p:nvSpPr>
          <p:spPr bwMode="auto">
            <a:xfrm>
              <a:off x="4008660" y="4515465"/>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Figura a mano libera 14"/>
            <p:cNvSpPr/>
            <p:nvPr/>
          </p:nvSpPr>
          <p:spPr bwMode="auto">
            <a:xfrm>
              <a:off x="4484910" y="3908150"/>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6" name="Figura a mano libera 15"/>
            <p:cNvSpPr/>
            <p:nvPr/>
          </p:nvSpPr>
          <p:spPr bwMode="auto">
            <a:xfrm>
              <a:off x="5065698" y="3153652"/>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7" name="Figura a mano libera 16"/>
            <p:cNvSpPr/>
            <p:nvPr/>
          </p:nvSpPr>
          <p:spPr bwMode="auto">
            <a:xfrm>
              <a:off x="5607258" y="2500241"/>
              <a:ext cx="952500" cy="292894"/>
            </a:xfrm>
            <a:custGeom>
              <a:avLst/>
              <a:gdLst>
                <a:gd name="connsiteX0" fmla="*/ 114300 w 1131094"/>
                <a:gd name="connsiteY0" fmla="*/ 73819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114300 w 1131094"/>
                <a:gd name="connsiteY7" fmla="*/ 73819 h 292894"/>
                <a:gd name="connsiteX0" fmla="*/ 283369 w 1131094"/>
                <a:gd name="connsiteY0" fmla="*/ 78581 h 292894"/>
                <a:gd name="connsiteX1" fmla="*/ 888206 w 1131094"/>
                <a:gd name="connsiteY1" fmla="*/ 80962 h 292894"/>
                <a:gd name="connsiteX2" fmla="*/ 888206 w 1131094"/>
                <a:gd name="connsiteY2" fmla="*/ 0 h 292894"/>
                <a:gd name="connsiteX3" fmla="*/ 1131094 w 1131094"/>
                <a:gd name="connsiteY3" fmla="*/ 150019 h 292894"/>
                <a:gd name="connsiteX4" fmla="*/ 890588 w 1131094"/>
                <a:gd name="connsiteY4" fmla="*/ 292894 h 292894"/>
                <a:gd name="connsiteX5" fmla="*/ 890588 w 1131094"/>
                <a:gd name="connsiteY5" fmla="*/ 219075 h 292894"/>
                <a:gd name="connsiteX6" fmla="*/ 0 w 1131094"/>
                <a:gd name="connsiteY6" fmla="*/ 219075 h 292894"/>
                <a:gd name="connsiteX7" fmla="*/ 283369 w 1131094"/>
                <a:gd name="connsiteY7" fmla="*/ 78581 h 292894"/>
                <a:gd name="connsiteX0" fmla="*/ 104775 w 952500"/>
                <a:gd name="connsiteY0" fmla="*/ 78581 h 292894"/>
                <a:gd name="connsiteX1" fmla="*/ 709612 w 952500"/>
                <a:gd name="connsiteY1" fmla="*/ 80962 h 292894"/>
                <a:gd name="connsiteX2" fmla="*/ 709612 w 952500"/>
                <a:gd name="connsiteY2" fmla="*/ 0 h 292894"/>
                <a:gd name="connsiteX3" fmla="*/ 952500 w 952500"/>
                <a:gd name="connsiteY3" fmla="*/ 150019 h 292894"/>
                <a:gd name="connsiteX4" fmla="*/ 711994 w 952500"/>
                <a:gd name="connsiteY4" fmla="*/ 292894 h 292894"/>
                <a:gd name="connsiteX5" fmla="*/ 711994 w 952500"/>
                <a:gd name="connsiteY5" fmla="*/ 219075 h 292894"/>
                <a:gd name="connsiteX6" fmla="*/ 0 w 952500"/>
                <a:gd name="connsiteY6" fmla="*/ 219075 h 292894"/>
                <a:gd name="connsiteX7" fmla="*/ 104775 w 952500"/>
                <a:gd name="connsiteY7" fmla="*/ 78581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0" h="292894">
                  <a:moveTo>
                    <a:pt x="104775" y="78581"/>
                  </a:moveTo>
                  <a:lnTo>
                    <a:pt x="709612" y="80962"/>
                  </a:lnTo>
                  <a:lnTo>
                    <a:pt x="709612" y="0"/>
                  </a:lnTo>
                  <a:lnTo>
                    <a:pt x="952500" y="150019"/>
                  </a:lnTo>
                  <a:lnTo>
                    <a:pt x="711994" y="292894"/>
                  </a:lnTo>
                  <a:lnTo>
                    <a:pt x="711994" y="219075"/>
                  </a:lnTo>
                  <a:lnTo>
                    <a:pt x="0" y="219075"/>
                  </a:lnTo>
                  <a:lnTo>
                    <a:pt x="104775" y="78581"/>
                  </a:lnTo>
                  <a:close/>
                </a:path>
              </a:pathLst>
            </a:cu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pic>
        <p:nvPicPr>
          <p:cNvPr id="3" name="Immagine 2"/>
          <p:cNvPicPr>
            <a:picLocks noChangeAspect="1"/>
          </p:cNvPicPr>
          <p:nvPr/>
        </p:nvPicPr>
        <p:blipFill rotWithShape="1">
          <a:blip r:embed="rId4" cstate="print"/>
          <a:srcRect l="1032" r="1346" b="15912"/>
          <a:stretch/>
        </p:blipFill>
        <p:spPr>
          <a:xfrm>
            <a:off x="1257300" y="1365251"/>
            <a:ext cx="7734300" cy="4362450"/>
          </a:xfrm>
          <a:prstGeom prst="rect">
            <a:avLst/>
          </a:prstGeom>
        </p:spPr>
      </p:pic>
      <p:pic>
        <p:nvPicPr>
          <p:cNvPr id="30" name="Immagine 29"/>
          <p:cNvPicPr>
            <a:picLocks noChangeAspect="1"/>
          </p:cNvPicPr>
          <p:nvPr/>
        </p:nvPicPr>
        <p:blipFill rotWithShape="1">
          <a:blip r:embed="rId3" cstate="print"/>
          <a:srcRect l="79024" t="51434" r="5392" b="18304"/>
          <a:stretch/>
        </p:blipFill>
        <p:spPr>
          <a:xfrm>
            <a:off x="7372350" y="3981450"/>
            <a:ext cx="1219200" cy="1571625"/>
          </a:xfrm>
          <a:prstGeom prst="rect">
            <a:avLst/>
          </a:prstGeom>
        </p:spPr>
      </p:pic>
      <p:sp>
        <p:nvSpPr>
          <p:cNvPr id="35"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36" name="Text Box 16"/>
          <p:cNvSpPr txBox="1">
            <a:spLocks noChangeArrowheads="1"/>
          </p:cNvSpPr>
          <p:nvPr/>
        </p:nvSpPr>
        <p:spPr bwMode="auto">
          <a:xfrm>
            <a:off x="1147499" y="6031438"/>
            <a:ext cx="3197503" cy="523220"/>
          </a:xfrm>
          <a:prstGeom prst="rect">
            <a:avLst/>
          </a:prstGeom>
          <a:noFill/>
          <a:ln w="9525" algn="ctr">
            <a:noFill/>
            <a:miter lim="800000"/>
            <a:headEnd/>
            <a:tailEnd/>
          </a:ln>
          <a:effectLst/>
        </p:spPr>
        <p:txBody>
          <a:bodyPr wrap="square">
            <a:spAutoFit/>
          </a:bodyPr>
          <a:lstStyle/>
          <a:p>
            <a:pPr algn="l" eaLnBrk="0" hangingPunct="0">
              <a:defRPr/>
            </a:pPr>
            <a:r>
              <a:rPr lang="en-GB" sz="1400" dirty="0" smtClean="0">
                <a:solidFill>
                  <a:schemeClr val="tx1"/>
                </a:solidFill>
                <a:effectLst/>
                <a:latin typeface="Calibri" pitchFamily="34" charset="0"/>
              </a:rPr>
              <a:t>Maltese and </a:t>
            </a:r>
            <a:r>
              <a:rPr lang="en-GB" sz="1400" dirty="0" err="1" smtClean="0">
                <a:solidFill>
                  <a:schemeClr val="tx1"/>
                </a:solidFill>
                <a:effectLst/>
                <a:latin typeface="Calibri" pitchFamily="34" charset="0"/>
              </a:rPr>
              <a:t>Mezger</a:t>
            </a:r>
            <a:r>
              <a:rPr lang="en-GB" sz="1400" dirty="0" smtClean="0">
                <a:solidFill>
                  <a:schemeClr val="tx1"/>
                </a:solidFill>
                <a:effectLst/>
                <a:latin typeface="Calibri" pitchFamily="34" charset="0"/>
              </a:rPr>
              <a:t>, 2020 (</a:t>
            </a:r>
            <a:r>
              <a:rPr lang="en-GB" sz="1400" dirty="0" err="1" smtClean="0">
                <a:solidFill>
                  <a:schemeClr val="tx1"/>
                </a:solidFill>
                <a:effectLst/>
                <a:latin typeface="Calibri" pitchFamily="34" charset="0"/>
              </a:rPr>
              <a:t>Geochim</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Cosmochim</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Acta</a:t>
            </a:r>
            <a:r>
              <a:rPr lang="en-GB" sz="1400" dirty="0" smtClean="0">
                <a:solidFill>
                  <a:schemeClr val="tx1"/>
                </a:solidFill>
                <a:effectLst/>
                <a:latin typeface="Calibri" pitchFamily="34" charset="0"/>
              </a:rPr>
              <a:t>, 271, 179-193)</a:t>
            </a:r>
            <a:endParaRPr lang="en-GB" sz="1400" dirty="0">
              <a:solidFill>
                <a:schemeClr val="tx1"/>
              </a:solidFill>
              <a:effectLst/>
              <a:latin typeface="Calibri" pitchFamily="34" charset="0"/>
            </a:endParaRPr>
          </a:p>
        </p:txBody>
      </p:sp>
    </p:spTree>
    <p:extLst>
      <p:ext uri="{BB962C8B-B14F-4D97-AF65-F5344CB8AC3E}">
        <p14:creationId xmlns:p14="http://schemas.microsoft.com/office/powerpoint/2010/main" val="3118028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18" name="Text Box 4"/>
          <p:cNvSpPr txBox="1">
            <a:spLocks noChangeArrowheads="1"/>
          </p:cNvSpPr>
          <p:nvPr/>
        </p:nvSpPr>
        <p:spPr bwMode="auto">
          <a:xfrm>
            <a:off x="57707" y="2013176"/>
            <a:ext cx="1313893" cy="646331"/>
          </a:xfrm>
          <a:prstGeom prst="rect">
            <a:avLst/>
          </a:prstGeom>
          <a:noFill/>
          <a:ln w="9525" algn="ctr">
            <a:noFill/>
            <a:miter lim="800000"/>
            <a:headEnd/>
            <a:tailEnd/>
          </a:ln>
          <a:effectLst/>
        </p:spPr>
        <p:txBody>
          <a:bodyPr wrap="square">
            <a:spAutoFit/>
          </a:bodyPr>
          <a:lstStyle/>
          <a:p>
            <a:pPr algn="l">
              <a:defRPr/>
            </a:pPr>
            <a:r>
              <a:rPr lang="en-GB" sz="3600" dirty="0" smtClean="0">
                <a:solidFill>
                  <a:srgbClr val="FFFF00"/>
                </a:solidFill>
                <a:effectLst>
                  <a:outerShdw blurRad="38100" dist="38100" dir="2700000" algn="tl">
                    <a:srgbClr val="000000"/>
                  </a:outerShdw>
                </a:effectLst>
                <a:latin typeface="Calibri" pitchFamily="34" charset="0"/>
              </a:rPr>
              <a:t>Facts:</a:t>
            </a:r>
            <a:endParaRPr lang="en-GB" sz="3600" dirty="0">
              <a:solidFill>
                <a:srgbClr val="FFFF00"/>
              </a:solidFill>
              <a:effectLst>
                <a:outerShdw blurRad="38100" dist="38100" dir="2700000" algn="tl">
                  <a:srgbClr val="000000"/>
                </a:outerShdw>
              </a:effectLst>
              <a:latin typeface="Calibri" pitchFamily="34" charset="0"/>
            </a:endParaRPr>
          </a:p>
        </p:txBody>
      </p:sp>
      <p:sp>
        <p:nvSpPr>
          <p:cNvPr id="19" name="Text Box 4"/>
          <p:cNvSpPr txBox="1">
            <a:spLocks noChangeArrowheads="1"/>
          </p:cNvSpPr>
          <p:nvPr/>
        </p:nvSpPr>
        <p:spPr bwMode="auto">
          <a:xfrm>
            <a:off x="2442481" y="1226093"/>
            <a:ext cx="540612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Age of the Solar System: ~4.57 Ga</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0" name="Text Box 4"/>
          <p:cNvSpPr txBox="1">
            <a:spLocks noChangeArrowheads="1"/>
          </p:cNvSpPr>
          <p:nvPr/>
        </p:nvSpPr>
        <p:spPr bwMode="auto">
          <a:xfrm>
            <a:off x="2442480" y="1673768"/>
            <a:ext cx="4024995"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Initial </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~9.31</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1" name="Text Box 4"/>
          <p:cNvSpPr txBox="1">
            <a:spLocks noChangeArrowheads="1"/>
          </p:cNvSpPr>
          <p:nvPr/>
        </p:nvSpPr>
        <p:spPr bwMode="auto">
          <a:xfrm>
            <a:off x="2442481" y="2117237"/>
            <a:ext cx="416787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Initial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~10.29</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2" name="Text Box 4"/>
          <p:cNvSpPr txBox="1">
            <a:spLocks noChangeArrowheads="1"/>
          </p:cNvSpPr>
          <p:nvPr/>
        </p:nvSpPr>
        <p:spPr bwMode="auto">
          <a:xfrm>
            <a:off x="2442481" y="2564912"/>
            <a:ext cx="416787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Initial </a:t>
            </a:r>
            <a:r>
              <a:rPr lang="en-GB" sz="2800" baseline="30000" dirty="0" smtClean="0">
                <a:solidFill>
                  <a:schemeClr val="bg1"/>
                </a:solidFill>
                <a:effectLst>
                  <a:outerShdw blurRad="38100" dist="38100" dir="2700000" algn="tl">
                    <a:srgbClr val="000000"/>
                  </a:outerShdw>
                </a:effectLst>
                <a:latin typeface="Calibri" pitchFamily="34" charset="0"/>
              </a:rPr>
              <a:t>208</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~29.48</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3" name="Text Box 4"/>
          <p:cNvSpPr txBox="1">
            <a:spLocks noChangeArrowheads="1"/>
          </p:cNvSpPr>
          <p:nvPr/>
        </p:nvSpPr>
        <p:spPr bwMode="auto">
          <a:xfrm>
            <a:off x="57706" y="4518251"/>
            <a:ext cx="2142569" cy="646331"/>
          </a:xfrm>
          <a:prstGeom prst="rect">
            <a:avLst/>
          </a:prstGeom>
          <a:noFill/>
          <a:ln w="9525" algn="ctr">
            <a:noFill/>
            <a:miter lim="800000"/>
            <a:headEnd/>
            <a:tailEnd/>
          </a:ln>
          <a:effectLst/>
        </p:spPr>
        <p:txBody>
          <a:bodyPr wrap="square">
            <a:spAutoFit/>
          </a:bodyPr>
          <a:lstStyle/>
          <a:p>
            <a:pPr algn="l">
              <a:defRPr/>
            </a:pPr>
            <a:r>
              <a:rPr lang="en-GB" sz="3600" dirty="0" smtClean="0">
                <a:solidFill>
                  <a:srgbClr val="FFFF00"/>
                </a:solidFill>
                <a:effectLst>
                  <a:outerShdw blurRad="38100" dist="38100" dir="2700000" algn="tl">
                    <a:srgbClr val="000000"/>
                  </a:outerShdw>
                </a:effectLst>
                <a:latin typeface="Calibri" pitchFamily="34" charset="0"/>
              </a:rPr>
              <a:t>Problems:</a:t>
            </a:r>
            <a:endParaRPr lang="en-GB" sz="3600" dirty="0">
              <a:solidFill>
                <a:srgbClr val="FFFF00"/>
              </a:solidFill>
              <a:effectLst>
                <a:outerShdw blurRad="38100" dist="38100" dir="2700000" algn="tl">
                  <a:srgbClr val="000000"/>
                </a:outerShdw>
              </a:effectLst>
              <a:latin typeface="Calibri" pitchFamily="34" charset="0"/>
            </a:endParaRPr>
          </a:p>
        </p:txBody>
      </p:sp>
      <p:sp>
        <p:nvSpPr>
          <p:cNvPr id="24" name="Text Box 4"/>
          <p:cNvSpPr txBox="1">
            <a:spLocks noChangeArrowheads="1"/>
          </p:cNvSpPr>
          <p:nvPr/>
        </p:nvSpPr>
        <p:spPr bwMode="auto">
          <a:xfrm>
            <a:off x="2442481" y="2873462"/>
            <a:ext cx="3386819" cy="523220"/>
          </a:xfrm>
          <a:prstGeom prst="rect">
            <a:avLst/>
          </a:prstGeom>
          <a:noFill/>
          <a:ln w="9525" algn="ctr">
            <a:noFill/>
            <a:miter lim="800000"/>
            <a:headEnd/>
            <a:tailEnd/>
          </a:ln>
          <a:effectLst/>
        </p:spPr>
        <p:txBody>
          <a:bodyPr wrap="square">
            <a:spAutoFit/>
          </a:bodyPr>
          <a:lstStyle/>
          <a:p>
            <a:pPr algn="l">
              <a:defRPr/>
            </a:pPr>
            <a:r>
              <a:rPr lang="en-GB" sz="2800" i="1" dirty="0" smtClean="0">
                <a:solidFill>
                  <a:schemeClr val="bg1"/>
                </a:solidFill>
                <a:effectLst>
                  <a:outerShdw blurRad="38100" dist="38100" dir="2700000" algn="tl">
                    <a:srgbClr val="000000"/>
                  </a:outerShdw>
                </a:effectLst>
                <a:latin typeface="Symbol" panose="05050102010706020507" pitchFamily="18" charset="2"/>
              </a:rPr>
              <a:t>m</a:t>
            </a:r>
            <a:r>
              <a:rPr lang="en-GB" sz="2800" baseline="-25000" dirty="0" smtClean="0">
                <a:solidFill>
                  <a:schemeClr val="bg1"/>
                </a:solidFill>
                <a:effectLst>
                  <a:outerShdw blurRad="38100" dist="38100" dir="2700000" algn="tl">
                    <a:srgbClr val="000000"/>
                  </a:outerShdw>
                </a:effectLst>
                <a:latin typeface="Calibri" pitchFamily="34" charset="0"/>
              </a:rPr>
              <a:t>(chondritic meteorites)</a:t>
            </a:r>
            <a:r>
              <a:rPr lang="en-GB" sz="2800" dirty="0" smtClean="0">
                <a:solidFill>
                  <a:schemeClr val="bg1"/>
                </a:solidFill>
                <a:effectLst>
                  <a:outerShdw blurRad="38100" dist="38100" dir="2700000" algn="tl">
                    <a:srgbClr val="000000"/>
                  </a:outerShdw>
                </a:effectLst>
                <a:latin typeface="Calibri" pitchFamily="34" charset="0"/>
              </a:rPr>
              <a:t>: &lt;1</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5" name="Text Box 4"/>
          <p:cNvSpPr txBox="1">
            <a:spLocks noChangeArrowheads="1"/>
          </p:cNvSpPr>
          <p:nvPr/>
        </p:nvSpPr>
        <p:spPr bwMode="auto">
          <a:xfrm rot="16200000">
            <a:off x="926150" y="2122466"/>
            <a:ext cx="2594507" cy="584775"/>
          </a:xfrm>
          <a:prstGeom prst="rect">
            <a:avLst/>
          </a:prstGeom>
          <a:noFill/>
          <a:ln w="9525" algn="ctr">
            <a:noFill/>
            <a:miter lim="800000"/>
            <a:headEnd/>
            <a:tailEnd/>
          </a:ln>
          <a:effectLst/>
        </p:spPr>
        <p:txBody>
          <a:bodyPr wrap="square">
            <a:spAutoFit/>
          </a:bodyPr>
          <a:lstStyle/>
          <a:p>
            <a:pPr>
              <a:defRPr/>
            </a:pPr>
            <a:r>
              <a:rPr lang="en-GB" sz="3200" dirty="0" smtClean="0">
                <a:solidFill>
                  <a:schemeClr val="bg1"/>
                </a:solidFill>
                <a:effectLst>
                  <a:outerShdw blurRad="38100" dist="38100" dir="2700000" algn="tl">
                    <a:srgbClr val="000000"/>
                  </a:outerShdw>
                </a:effectLst>
                <a:latin typeface="Calibri" pitchFamily="34" charset="0"/>
              </a:rPr>
              <a:t>METEORITES</a:t>
            </a:r>
            <a:endParaRPr lang="en-GB" sz="3200" dirty="0">
              <a:solidFill>
                <a:schemeClr val="bg1"/>
              </a:solidFill>
              <a:effectLst>
                <a:outerShdw blurRad="38100" dist="38100" dir="2700000" algn="tl">
                  <a:srgbClr val="000000"/>
                </a:outerShdw>
              </a:effectLst>
              <a:latin typeface="Calibri" pitchFamily="34" charset="0"/>
            </a:endParaRPr>
          </a:p>
        </p:txBody>
      </p:sp>
      <p:sp>
        <p:nvSpPr>
          <p:cNvPr id="27" name="Text Box 4"/>
          <p:cNvSpPr txBox="1">
            <a:spLocks noChangeArrowheads="1"/>
          </p:cNvSpPr>
          <p:nvPr/>
        </p:nvSpPr>
        <p:spPr bwMode="auto">
          <a:xfrm>
            <a:off x="2442480" y="3693267"/>
            <a:ext cx="451077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BSE </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~17.3-18.6</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8" name="Text Box 4"/>
          <p:cNvSpPr txBox="1">
            <a:spLocks noChangeArrowheads="1"/>
          </p:cNvSpPr>
          <p:nvPr/>
        </p:nvSpPr>
        <p:spPr bwMode="auto">
          <a:xfrm>
            <a:off x="2442480" y="4117686"/>
            <a:ext cx="4948919"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BSE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~15.1-15.6</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9" name="Text Box 4"/>
          <p:cNvSpPr txBox="1">
            <a:spLocks noChangeArrowheads="1"/>
          </p:cNvSpPr>
          <p:nvPr/>
        </p:nvSpPr>
        <p:spPr bwMode="auto">
          <a:xfrm>
            <a:off x="2442481" y="4565361"/>
            <a:ext cx="4634594"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BSE </a:t>
            </a:r>
            <a:r>
              <a:rPr lang="en-GB" sz="2800" baseline="30000" dirty="0" smtClean="0">
                <a:solidFill>
                  <a:schemeClr val="bg1"/>
                </a:solidFill>
                <a:effectLst>
                  <a:outerShdw blurRad="38100" dist="38100" dir="2700000" algn="tl">
                    <a:srgbClr val="000000"/>
                  </a:outerShdw>
                </a:effectLst>
                <a:latin typeface="Calibri" pitchFamily="34" charset="0"/>
              </a:rPr>
              <a:t>208</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~37.9-39.1</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1" name="Text Box 4"/>
          <p:cNvSpPr txBox="1">
            <a:spLocks noChangeArrowheads="1"/>
          </p:cNvSpPr>
          <p:nvPr/>
        </p:nvSpPr>
        <p:spPr bwMode="auto">
          <a:xfrm rot="16200000">
            <a:off x="1497073" y="4555835"/>
            <a:ext cx="1452664" cy="584775"/>
          </a:xfrm>
          <a:prstGeom prst="rect">
            <a:avLst/>
          </a:prstGeom>
          <a:noFill/>
          <a:ln w="9525" algn="ctr">
            <a:noFill/>
            <a:miter lim="800000"/>
            <a:headEnd/>
            <a:tailEnd/>
          </a:ln>
          <a:effectLst/>
        </p:spPr>
        <p:txBody>
          <a:bodyPr wrap="square">
            <a:spAutoFit/>
          </a:bodyPr>
          <a:lstStyle/>
          <a:p>
            <a:pPr>
              <a:defRPr/>
            </a:pPr>
            <a:r>
              <a:rPr lang="en-GB" sz="3200" dirty="0" smtClean="0">
                <a:solidFill>
                  <a:schemeClr val="bg1"/>
                </a:solidFill>
                <a:effectLst>
                  <a:outerShdw blurRad="38100" dist="38100" dir="2700000" algn="tl">
                    <a:srgbClr val="000000"/>
                  </a:outerShdw>
                </a:effectLst>
                <a:latin typeface="Calibri" pitchFamily="34" charset="0"/>
              </a:rPr>
              <a:t>EARTH</a:t>
            </a:r>
            <a:endParaRPr lang="en-GB" sz="3200" dirty="0">
              <a:solidFill>
                <a:schemeClr val="bg1"/>
              </a:solidFill>
              <a:effectLst>
                <a:outerShdw blurRad="38100" dist="38100" dir="2700000" algn="tl">
                  <a:srgbClr val="000000"/>
                </a:outerShdw>
              </a:effectLst>
              <a:latin typeface="Calibri" pitchFamily="34" charset="0"/>
            </a:endParaRPr>
          </a:p>
        </p:txBody>
      </p:sp>
      <p:sp>
        <p:nvSpPr>
          <p:cNvPr id="32" name="Text Box 4"/>
          <p:cNvSpPr txBox="1">
            <a:spLocks noChangeArrowheads="1"/>
          </p:cNvSpPr>
          <p:nvPr/>
        </p:nvSpPr>
        <p:spPr bwMode="auto">
          <a:xfrm>
            <a:off x="2442480" y="5462936"/>
            <a:ext cx="710157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Initial BSE Pb isotopic composition unknown</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6" name="Text Box 4"/>
          <p:cNvSpPr txBox="1">
            <a:spLocks noChangeArrowheads="1"/>
          </p:cNvSpPr>
          <p:nvPr/>
        </p:nvSpPr>
        <p:spPr bwMode="auto">
          <a:xfrm>
            <a:off x="2442480" y="4991344"/>
            <a:ext cx="578712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BSE </a:t>
            </a:r>
            <a:r>
              <a:rPr lang="en-GB" sz="2800" i="1" dirty="0" smtClean="0">
                <a:solidFill>
                  <a:schemeClr val="bg1"/>
                </a:solidFill>
                <a:effectLst>
                  <a:outerShdw blurRad="38100" dist="38100" dir="2700000" algn="tl">
                    <a:srgbClr val="000000"/>
                  </a:outerShdw>
                </a:effectLst>
                <a:latin typeface="Symbol" panose="05050102010706020507" pitchFamily="18" charset="2"/>
              </a:rPr>
              <a:t>m</a:t>
            </a:r>
            <a:r>
              <a:rPr lang="en-GB" sz="2800" dirty="0" smtClean="0">
                <a:solidFill>
                  <a:schemeClr val="bg1"/>
                </a:solidFill>
                <a:effectLst>
                  <a:outerShdw blurRad="38100" dist="38100" dir="2700000" algn="tl">
                    <a:srgbClr val="000000"/>
                  </a:outerShdw>
                </a:effectLst>
                <a:latin typeface="Calibri" pitchFamily="34" charset="0"/>
              </a:rPr>
              <a:t> poorly constrained: ~7-10</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30" name="Text Box 4"/>
          <p:cNvSpPr txBox="1">
            <a:spLocks noChangeArrowheads="1"/>
          </p:cNvSpPr>
          <p:nvPr/>
        </p:nvSpPr>
        <p:spPr bwMode="auto">
          <a:xfrm>
            <a:off x="1357817" y="6141391"/>
            <a:ext cx="5906584" cy="461665"/>
          </a:xfrm>
          <a:prstGeom prst="rect">
            <a:avLst/>
          </a:prstGeom>
          <a:noFill/>
          <a:ln w="9525" algn="ctr">
            <a:noFill/>
            <a:miter lim="800000"/>
            <a:headEnd/>
            <a:tailEnd/>
          </a:ln>
          <a:effectLst/>
        </p:spPr>
        <p:txBody>
          <a:bodyPr wrap="square">
            <a:spAutoFit/>
          </a:bodyPr>
          <a:lstStyle/>
          <a:p>
            <a:pPr algn="l">
              <a:defRPr/>
            </a:pPr>
            <a:r>
              <a:rPr lang="en-GB" sz="2400" i="1" dirty="0" smtClean="0">
                <a:solidFill>
                  <a:schemeClr val="bg1"/>
                </a:solidFill>
                <a:effectLst>
                  <a:outerShdw blurRad="38100" dist="38100" dir="2700000" algn="tl">
                    <a:srgbClr val="000000"/>
                  </a:outerShdw>
                </a:effectLst>
                <a:latin typeface="Calibri" pitchFamily="34" charset="0"/>
              </a:rPr>
              <a:t>We assume similarity to Canyon Diablo </a:t>
            </a:r>
            <a:r>
              <a:rPr lang="en-GB" sz="2400" i="1" dirty="0" err="1" smtClean="0">
                <a:solidFill>
                  <a:schemeClr val="bg1"/>
                </a:solidFill>
                <a:effectLst>
                  <a:outerShdw blurRad="38100" dist="38100" dir="2700000" algn="tl">
                    <a:srgbClr val="000000"/>
                  </a:outerShdw>
                </a:effectLst>
                <a:latin typeface="Calibri" pitchFamily="34" charset="0"/>
              </a:rPr>
              <a:t>troilite</a:t>
            </a:r>
            <a:endParaRPr lang="en-GB" sz="2400" i="1" dirty="0">
              <a:solidFill>
                <a:schemeClr val="bg1"/>
              </a:solidFill>
              <a:effectLst>
                <a:outerShdw blurRad="38100" dist="38100" dir="2700000" algn="tl">
                  <a:srgbClr val="000000"/>
                </a:outerShdw>
              </a:effectLst>
              <a:latin typeface="Calibri" pitchFamily="34" charset="0"/>
            </a:endParaRPr>
          </a:p>
        </p:txBody>
      </p:sp>
      <p:sp>
        <p:nvSpPr>
          <p:cNvPr id="2" name="Figura a mano libera 1"/>
          <p:cNvSpPr/>
          <p:nvPr/>
        </p:nvSpPr>
        <p:spPr bwMode="auto">
          <a:xfrm>
            <a:off x="1657350" y="5727616"/>
            <a:ext cx="781050" cy="463634"/>
          </a:xfrm>
          <a:custGeom>
            <a:avLst/>
            <a:gdLst>
              <a:gd name="connsiteX0" fmla="*/ 781050 w 781050"/>
              <a:gd name="connsiteY0" fmla="*/ 0 h 463550"/>
              <a:gd name="connsiteX1" fmla="*/ 0 w 781050"/>
              <a:gd name="connsiteY1" fmla="*/ 463550 h 463550"/>
              <a:gd name="connsiteX0" fmla="*/ 781050 w 781050"/>
              <a:gd name="connsiteY0" fmla="*/ 0 h 463550"/>
              <a:gd name="connsiteX1" fmla="*/ 0 w 781050"/>
              <a:gd name="connsiteY1" fmla="*/ 463550 h 463550"/>
              <a:gd name="connsiteX0" fmla="*/ 781050 w 781050"/>
              <a:gd name="connsiteY0" fmla="*/ 0 h 463550"/>
              <a:gd name="connsiteX1" fmla="*/ 0 w 781050"/>
              <a:gd name="connsiteY1" fmla="*/ 463550 h 463550"/>
              <a:gd name="connsiteX0" fmla="*/ 781050 w 781050"/>
              <a:gd name="connsiteY0" fmla="*/ 0 h 463550"/>
              <a:gd name="connsiteX1" fmla="*/ 0 w 781050"/>
              <a:gd name="connsiteY1" fmla="*/ 463550 h 463550"/>
              <a:gd name="connsiteX0" fmla="*/ 781050 w 781050"/>
              <a:gd name="connsiteY0" fmla="*/ 84 h 463634"/>
              <a:gd name="connsiteX1" fmla="*/ 0 w 781050"/>
              <a:gd name="connsiteY1" fmla="*/ 463634 h 463634"/>
            </a:gdLst>
            <a:ahLst/>
            <a:cxnLst>
              <a:cxn ang="0">
                <a:pos x="connsiteX0" y="connsiteY0"/>
              </a:cxn>
              <a:cxn ang="0">
                <a:pos x="connsiteX1" y="connsiteY1"/>
              </a:cxn>
            </a:cxnLst>
            <a:rect l="l" t="t" r="r" b="b"/>
            <a:pathLst>
              <a:path w="781050" h="463634">
                <a:moveTo>
                  <a:pt x="781050" y="84"/>
                </a:moveTo>
                <a:cubicBezTo>
                  <a:pt x="260350" y="-4149"/>
                  <a:pt x="101600" y="150367"/>
                  <a:pt x="0" y="463634"/>
                </a:cubicBezTo>
              </a:path>
            </a:pathLst>
          </a:custGeom>
          <a:noFill/>
          <a:ln w="19050" cap="flat" cmpd="sng" algn="ctr">
            <a:solidFill>
              <a:schemeClr val="bg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578344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Effect transition="in" filter="fade">
                                      <p:cBhvr>
                                        <p:cTn id="7" dur="500"/>
                                        <p:tgtEl>
                                          <p:spTgt spid="18">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xEl>
                                              <p:pRg st="0" end="0"/>
                                            </p:txEl>
                                          </p:spTgt>
                                        </p:tgtEl>
                                        <p:attrNameLst>
                                          <p:attrName>style.visibility</p:attrName>
                                        </p:attrNameLst>
                                      </p:cBhvr>
                                      <p:to>
                                        <p:strVal val="visible"/>
                                      </p:to>
                                    </p:set>
                                    <p:animEffect transition="in" filter="fade">
                                      <p:cBhvr>
                                        <p:cTn id="11" dur="500"/>
                                        <p:tgtEl>
                                          <p:spTgt spid="25">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9">
                                            <p:txEl>
                                              <p:pRg st="0" end="0"/>
                                            </p:txEl>
                                          </p:spTgt>
                                        </p:tgtEl>
                                        <p:attrNameLst>
                                          <p:attrName>style.visibility</p:attrName>
                                        </p:attrNameLst>
                                      </p:cBhvr>
                                      <p:to>
                                        <p:strVal val="visible"/>
                                      </p:to>
                                    </p:set>
                                    <p:animEffect transition="in" filter="fade">
                                      <p:cBhvr>
                                        <p:cTn id="16" dur="500"/>
                                        <p:tgtEl>
                                          <p:spTgt spid="1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xEl>
                                              <p:pRg st="0" end="0"/>
                                            </p:txEl>
                                          </p:spTgt>
                                        </p:tgtEl>
                                        <p:attrNameLst>
                                          <p:attrName>style.visibility</p:attrName>
                                        </p:attrNameLst>
                                      </p:cBhvr>
                                      <p:to>
                                        <p:strVal val="visible"/>
                                      </p:to>
                                    </p:set>
                                    <p:animEffect transition="in" filter="fade">
                                      <p:cBhvr>
                                        <p:cTn id="21" dur="500"/>
                                        <p:tgtEl>
                                          <p:spTgt spid="20">
                                            <p:txEl>
                                              <p:pRg st="0" end="0"/>
                                            </p:txEl>
                                          </p:spTgt>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animEffect transition="in" filter="fade">
                                      <p:cBhvr>
                                        <p:cTn id="25" dur="500"/>
                                        <p:tgtEl>
                                          <p:spTgt spid="21">
                                            <p:txEl>
                                              <p:pRg st="0" end="0"/>
                                            </p:txEl>
                                          </p:spTgt>
                                        </p:tgtEl>
                                      </p:cBhvr>
                                    </p:animEffect>
                                  </p:childTnLst>
                                </p:cTn>
                              </p:par>
                            </p:childTnLst>
                          </p:cTn>
                        </p:par>
                        <p:par>
                          <p:cTn id="26" fill="hold">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500"/>
                                        <p:tgtEl>
                                          <p:spTgt spid="22">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animEffect transition="in" filter="fade">
                                      <p:cBhvr>
                                        <p:cTn id="34" dur="500"/>
                                        <p:tgtEl>
                                          <p:spTgt spid="24">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3">
                                            <p:txEl>
                                              <p:pRg st="0" end="0"/>
                                            </p:txEl>
                                          </p:spTgt>
                                        </p:tgtEl>
                                        <p:attrNameLst>
                                          <p:attrName>style.visibility</p:attrName>
                                        </p:attrNameLst>
                                      </p:cBhvr>
                                      <p:to>
                                        <p:strVal val="visible"/>
                                      </p:to>
                                    </p:set>
                                    <p:animEffect transition="in" filter="fade">
                                      <p:cBhvr>
                                        <p:cTn id="39" dur="500"/>
                                        <p:tgtEl>
                                          <p:spTgt spid="23">
                                            <p:txEl>
                                              <p:pRg st="0" end="0"/>
                                            </p:txEl>
                                          </p:spTgt>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31">
                                            <p:txEl>
                                              <p:pRg st="0" end="0"/>
                                            </p:txEl>
                                          </p:spTgt>
                                        </p:tgtEl>
                                        <p:attrNameLst>
                                          <p:attrName>style.visibility</p:attrName>
                                        </p:attrNameLst>
                                      </p:cBhvr>
                                      <p:to>
                                        <p:strVal val="visible"/>
                                      </p:to>
                                    </p:set>
                                    <p:animEffect transition="in" filter="fade">
                                      <p:cBhvr>
                                        <p:cTn id="43" dur="500"/>
                                        <p:tgtEl>
                                          <p:spTgt spid="31">
                                            <p:txEl>
                                              <p:pRg st="0" end="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7">
                                            <p:txEl>
                                              <p:pRg st="0" end="0"/>
                                            </p:txEl>
                                          </p:spTgt>
                                        </p:tgtEl>
                                        <p:attrNameLst>
                                          <p:attrName>style.visibility</p:attrName>
                                        </p:attrNameLst>
                                      </p:cBhvr>
                                      <p:to>
                                        <p:strVal val="visible"/>
                                      </p:to>
                                    </p:set>
                                    <p:animEffect transition="in" filter="fade">
                                      <p:cBhvr>
                                        <p:cTn id="48" dur="500"/>
                                        <p:tgtEl>
                                          <p:spTgt spid="27">
                                            <p:txEl>
                                              <p:pRg st="0" end="0"/>
                                            </p:txEl>
                                          </p:spTgt>
                                        </p:tgtEl>
                                      </p:cBhvr>
                                    </p:animEffect>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animEffect transition="in" filter="fade">
                                      <p:cBhvr>
                                        <p:cTn id="52" dur="500"/>
                                        <p:tgtEl>
                                          <p:spTgt spid="28">
                                            <p:txEl>
                                              <p:pRg st="0" end="0"/>
                                            </p:txEl>
                                          </p:spTgt>
                                        </p:tgtEl>
                                      </p:cBhvr>
                                    </p:animEffect>
                                  </p:childTnLst>
                                </p:cTn>
                              </p:par>
                            </p:childTnLst>
                          </p:cTn>
                        </p:par>
                        <p:par>
                          <p:cTn id="53" fill="hold">
                            <p:stCondLst>
                              <p:cond delay="1000"/>
                            </p:stCondLst>
                            <p:childTnLst>
                              <p:par>
                                <p:cTn id="54" presetID="10" presetClass="entr" presetSubtype="0" fill="hold" grpId="0" nodeType="afterEffect">
                                  <p:stCondLst>
                                    <p:cond delay="0"/>
                                  </p:stCondLst>
                                  <p:childTnLst>
                                    <p:set>
                                      <p:cBhvr>
                                        <p:cTn id="55" dur="1" fill="hold">
                                          <p:stCondLst>
                                            <p:cond delay="0"/>
                                          </p:stCondLst>
                                        </p:cTn>
                                        <p:tgtEl>
                                          <p:spTgt spid="29">
                                            <p:txEl>
                                              <p:pRg st="0" end="0"/>
                                            </p:txEl>
                                          </p:spTgt>
                                        </p:tgtEl>
                                        <p:attrNameLst>
                                          <p:attrName>style.visibility</p:attrName>
                                        </p:attrNameLst>
                                      </p:cBhvr>
                                      <p:to>
                                        <p:strVal val="visible"/>
                                      </p:to>
                                    </p:set>
                                    <p:animEffect transition="in" filter="fade">
                                      <p:cBhvr>
                                        <p:cTn id="56" dur="500"/>
                                        <p:tgtEl>
                                          <p:spTgt spid="29">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26">
                                            <p:txEl>
                                              <p:pRg st="0" end="0"/>
                                            </p:txEl>
                                          </p:spTgt>
                                        </p:tgtEl>
                                        <p:attrNameLst>
                                          <p:attrName>style.visibility</p:attrName>
                                        </p:attrNameLst>
                                      </p:cBhvr>
                                      <p:to>
                                        <p:strVal val="visible"/>
                                      </p:to>
                                    </p:set>
                                    <p:animEffect transition="in" filter="fade">
                                      <p:cBhvr>
                                        <p:cTn id="61" dur="500"/>
                                        <p:tgtEl>
                                          <p:spTgt spid="26">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32">
                                            <p:txEl>
                                              <p:pRg st="0" end="0"/>
                                            </p:txEl>
                                          </p:spTgt>
                                        </p:tgtEl>
                                        <p:attrNameLst>
                                          <p:attrName>style.visibility</p:attrName>
                                        </p:attrNameLst>
                                      </p:cBhvr>
                                      <p:to>
                                        <p:strVal val="visible"/>
                                      </p:to>
                                    </p:set>
                                    <p:animEffect transition="in" filter="fade">
                                      <p:cBhvr>
                                        <p:cTn id="66" dur="500"/>
                                        <p:tgtEl>
                                          <p:spTgt spid="32">
                                            <p:txEl>
                                              <p:pRg st="0" end="0"/>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2" fill="hold" grpId="0" nodeType="clickEffect">
                                  <p:stCondLst>
                                    <p:cond delay="0"/>
                                  </p:stCondLst>
                                  <p:childTnLst>
                                    <p:set>
                                      <p:cBhvr>
                                        <p:cTn id="70" dur="1" fill="hold">
                                          <p:stCondLst>
                                            <p:cond delay="0"/>
                                          </p:stCondLst>
                                        </p:cTn>
                                        <p:tgtEl>
                                          <p:spTgt spid="2"/>
                                        </p:tgtEl>
                                        <p:attrNameLst>
                                          <p:attrName>style.visibility</p:attrName>
                                        </p:attrNameLst>
                                      </p:cBhvr>
                                      <p:to>
                                        <p:strVal val="visible"/>
                                      </p:to>
                                    </p:set>
                                    <p:animEffect transition="in" filter="wipe(right)">
                                      <p:cBhvr>
                                        <p:cTn id="71" dur="500"/>
                                        <p:tgtEl>
                                          <p:spTgt spid="2"/>
                                        </p:tgtEl>
                                      </p:cBhvr>
                                    </p:animEffect>
                                  </p:childTnLst>
                                </p:cTn>
                              </p:par>
                            </p:childTnLst>
                          </p:cTn>
                        </p:par>
                        <p:par>
                          <p:cTn id="72" fill="hold">
                            <p:stCondLst>
                              <p:cond delay="500"/>
                            </p:stCondLst>
                            <p:childTnLst>
                              <p:par>
                                <p:cTn id="73" presetID="10" presetClass="entr" presetSubtype="0" fill="hold" grpId="0" nodeType="afterEffect">
                                  <p:stCondLst>
                                    <p:cond delay="0"/>
                                  </p:stCondLst>
                                  <p:childTnLst>
                                    <p:set>
                                      <p:cBhvr>
                                        <p:cTn id="74" dur="1" fill="hold">
                                          <p:stCondLst>
                                            <p:cond delay="0"/>
                                          </p:stCondLst>
                                        </p:cTn>
                                        <p:tgtEl>
                                          <p:spTgt spid="30">
                                            <p:txEl>
                                              <p:pRg st="0" end="0"/>
                                            </p:txEl>
                                          </p:spTgt>
                                        </p:tgtEl>
                                        <p:attrNameLst>
                                          <p:attrName>style.visibility</p:attrName>
                                        </p:attrNameLst>
                                      </p:cBhvr>
                                      <p:to>
                                        <p:strVal val="visible"/>
                                      </p:to>
                                    </p:set>
                                    <p:animEffect transition="in" filter="fade">
                                      <p:cBhvr>
                                        <p:cTn id="75" dur="500"/>
                                        <p:tgtEl>
                                          <p:spTgt spid="3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19" grpId="0" build="p"/>
      <p:bldP spid="20" grpId="0" build="p"/>
      <p:bldP spid="21" grpId="0" build="p"/>
      <p:bldP spid="22" grpId="0" build="p"/>
      <p:bldP spid="23" grpId="0" build="p"/>
      <p:bldP spid="24" grpId="0" build="p"/>
      <p:bldP spid="25" grpId="0" build="p"/>
      <p:bldP spid="27" grpId="0" build="p"/>
      <p:bldP spid="28" grpId="0" build="p"/>
      <p:bldP spid="29" grpId="0" build="p"/>
      <p:bldP spid="31" grpId="0" build="p"/>
      <p:bldP spid="32" grpId="0" build="p"/>
      <p:bldP spid="26" grpId="0" build="p"/>
      <p:bldP spid="30" grpId="0" build="p"/>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34" name="Text Box 4"/>
          <p:cNvSpPr txBox="1">
            <a:spLocks noChangeArrowheads="1"/>
          </p:cNvSpPr>
          <p:nvPr/>
        </p:nvSpPr>
        <p:spPr bwMode="auto">
          <a:xfrm>
            <a:off x="76200" y="1010193"/>
            <a:ext cx="7556501" cy="954107"/>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We can reasonably assume the age of the Earth as the age of meteorites (Solar System): ~4.57 Ga</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5" name="Text Box 4"/>
          <p:cNvSpPr txBox="1">
            <a:spLocks noChangeArrowheads="1"/>
          </p:cNvSpPr>
          <p:nvPr/>
        </p:nvSpPr>
        <p:spPr bwMode="auto">
          <a:xfrm>
            <a:off x="76200" y="2137419"/>
            <a:ext cx="9067800" cy="1384995"/>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If we assume the initial Pb isotopic ratios of the Earth as the same of meteorites, the composition of Earth's rocks should plot, on average, on the 4.55-4.57 Ga Geochron.</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6" name="Text Box 4"/>
          <p:cNvSpPr txBox="1">
            <a:spLocks noChangeArrowheads="1"/>
          </p:cNvSpPr>
          <p:nvPr/>
        </p:nvSpPr>
        <p:spPr bwMode="auto">
          <a:xfrm>
            <a:off x="6850515" y="1500535"/>
            <a:ext cx="2407785" cy="461665"/>
          </a:xfrm>
          <a:prstGeom prst="rect">
            <a:avLst/>
          </a:prstGeom>
          <a:noFill/>
          <a:ln w="9525" algn="ctr">
            <a:noFill/>
            <a:miter lim="800000"/>
            <a:headEnd/>
            <a:tailEnd/>
          </a:ln>
          <a:effectLst/>
        </p:spPr>
        <p:txBody>
          <a:bodyPr wrap="square">
            <a:spAutoFit/>
          </a:bodyPr>
          <a:lstStyle/>
          <a:p>
            <a:pPr algn="l">
              <a:defRPr/>
            </a:pPr>
            <a:r>
              <a:rPr lang="en-GB" sz="2400" i="1" dirty="0" smtClean="0">
                <a:solidFill>
                  <a:schemeClr val="bg1"/>
                </a:solidFill>
                <a:effectLst>
                  <a:outerShdw blurRad="38100" dist="38100" dir="2700000" algn="tl">
                    <a:srgbClr val="000000"/>
                  </a:outerShdw>
                </a:effectLst>
                <a:latin typeface="Calibri" pitchFamily="34" charset="0"/>
              </a:rPr>
              <a:t>(Patterson, 1956)</a:t>
            </a:r>
            <a:endParaRPr lang="en-GB" sz="2400" i="1" dirty="0">
              <a:solidFill>
                <a:schemeClr val="bg1"/>
              </a:solidFill>
              <a:effectLst>
                <a:outerShdw blurRad="38100" dist="38100" dir="2700000" algn="tl">
                  <a:srgbClr val="000000"/>
                </a:outerShdw>
              </a:effectLst>
              <a:latin typeface="Calibri" pitchFamily="34" charset="0"/>
            </a:endParaRPr>
          </a:p>
        </p:txBody>
      </p:sp>
      <p:pic>
        <p:nvPicPr>
          <p:cNvPr id="37" name="Immagine 36"/>
          <p:cNvPicPr>
            <a:picLocks noChangeAspect="1"/>
          </p:cNvPicPr>
          <p:nvPr/>
        </p:nvPicPr>
        <p:blipFill>
          <a:blip r:embed="rId3" cstate="print"/>
          <a:stretch>
            <a:fillRect/>
          </a:stretch>
        </p:blipFill>
        <p:spPr>
          <a:xfrm>
            <a:off x="4358352" y="3458913"/>
            <a:ext cx="4718519" cy="3132387"/>
          </a:xfrm>
          <a:prstGeom prst="rect">
            <a:avLst/>
          </a:prstGeom>
        </p:spPr>
      </p:pic>
      <p:sp>
        <p:nvSpPr>
          <p:cNvPr id="38" name="Text Box 4"/>
          <p:cNvSpPr txBox="1">
            <a:spLocks noChangeArrowheads="1"/>
          </p:cNvSpPr>
          <p:nvPr/>
        </p:nvSpPr>
        <p:spPr bwMode="auto">
          <a:xfrm>
            <a:off x="0" y="3728059"/>
            <a:ext cx="4358352" cy="954107"/>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This is different from what actually observed/modelled.</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9" name="Text Box 4"/>
          <p:cNvSpPr txBox="1">
            <a:spLocks noChangeArrowheads="1"/>
          </p:cNvSpPr>
          <p:nvPr/>
        </p:nvSpPr>
        <p:spPr bwMode="auto">
          <a:xfrm>
            <a:off x="510252" y="4796506"/>
            <a:ext cx="3337848" cy="1569660"/>
          </a:xfrm>
          <a:prstGeom prst="rect">
            <a:avLst/>
          </a:prstGeom>
          <a:noFill/>
          <a:ln w="9525" algn="ctr">
            <a:noFill/>
            <a:miter lim="800000"/>
            <a:headEnd/>
            <a:tailEnd/>
          </a:ln>
          <a:effectLst/>
        </p:spPr>
        <p:txBody>
          <a:bodyPr wrap="square">
            <a:spAutoFit/>
          </a:bodyPr>
          <a:lstStyle/>
          <a:p>
            <a:pPr>
              <a:defRPr/>
            </a:pPr>
            <a:r>
              <a:rPr lang="en-GB" sz="4800" dirty="0" smtClean="0">
                <a:solidFill>
                  <a:schemeClr val="bg1"/>
                </a:solidFill>
                <a:effectLst>
                  <a:outerShdw blurRad="38100" dist="38100" dir="2700000" algn="tl">
                    <a:srgbClr val="000000"/>
                  </a:outerShdw>
                </a:effectLst>
                <a:latin typeface="Calibri" pitchFamily="34" charset="0"/>
              </a:rPr>
              <a:t>The (first) Pb Paradox</a:t>
            </a:r>
            <a:endParaRPr lang="en-GB" sz="4800" dirty="0">
              <a:solidFill>
                <a:schemeClr val="bg1"/>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2389318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1000"/>
                                  </p:stCondLst>
                                  <p:childTnLst>
                                    <p:set>
                                      <p:cBhvr>
                                        <p:cTn id="10" dur="1" fill="hold">
                                          <p:stCondLst>
                                            <p:cond delay="0"/>
                                          </p:stCondLst>
                                        </p:cTn>
                                        <p:tgtEl>
                                          <p:spTgt spid="36">
                                            <p:txEl>
                                              <p:pRg st="0" end="0"/>
                                            </p:txEl>
                                          </p:spTgt>
                                        </p:tgtEl>
                                        <p:attrNameLst>
                                          <p:attrName>style.visibility</p:attrName>
                                        </p:attrNameLst>
                                      </p:cBhvr>
                                      <p:to>
                                        <p:strVal val="visible"/>
                                      </p:to>
                                    </p:set>
                                    <p:animEffect transition="in" filter="fade">
                                      <p:cBhvr>
                                        <p:cTn id="11" dur="500"/>
                                        <p:tgtEl>
                                          <p:spTgt spid="3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5">
                                            <p:txEl>
                                              <p:pRg st="0" end="0"/>
                                            </p:txEl>
                                          </p:spTgt>
                                        </p:tgtEl>
                                        <p:attrNameLst>
                                          <p:attrName>style.visibility</p:attrName>
                                        </p:attrNameLst>
                                      </p:cBhvr>
                                      <p:to>
                                        <p:strVal val="visible"/>
                                      </p:to>
                                    </p:set>
                                    <p:animEffect transition="in" filter="fade">
                                      <p:cBhvr>
                                        <p:cTn id="16" dur="500"/>
                                        <p:tgtEl>
                                          <p:spTgt spid="35">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8">
                                            <p:txEl>
                                              <p:pRg st="0" end="0"/>
                                            </p:txEl>
                                          </p:spTgt>
                                        </p:tgtEl>
                                        <p:attrNameLst>
                                          <p:attrName>style.visibility</p:attrName>
                                        </p:attrNameLst>
                                      </p:cBhvr>
                                      <p:to>
                                        <p:strVal val="visible"/>
                                      </p:to>
                                    </p:set>
                                    <p:animEffect transition="in" filter="fade">
                                      <p:cBhvr>
                                        <p:cTn id="21" dur="500"/>
                                        <p:tgtEl>
                                          <p:spTgt spid="38">
                                            <p:txEl>
                                              <p:pRg st="0" end="0"/>
                                            </p:txEl>
                                          </p:spTgt>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9">
                                            <p:txEl>
                                              <p:pRg st="0" end="0"/>
                                            </p:txEl>
                                          </p:spTgt>
                                        </p:tgtEl>
                                        <p:attrNameLst>
                                          <p:attrName>style.visibility</p:attrName>
                                        </p:attrNameLst>
                                      </p:cBhvr>
                                      <p:to>
                                        <p:strVal val="visible"/>
                                      </p:to>
                                    </p:set>
                                    <p:animEffect transition="in" filter="fade">
                                      <p:cBhvr>
                                        <p:cTn id="30"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P spid="36" grpId="0" build="p"/>
      <p:bldP spid="38" grpId="0" build="p"/>
      <p:bldP spid="39"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33572" name="Text Box 4"/>
          <p:cNvSpPr txBox="1">
            <a:spLocks noChangeArrowheads="1"/>
          </p:cNvSpPr>
          <p:nvPr/>
        </p:nvSpPr>
        <p:spPr bwMode="auto">
          <a:xfrm>
            <a:off x="107951" y="1277938"/>
            <a:ext cx="8868784" cy="1373187"/>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Probably there is a solution to this paradox…</a:t>
            </a:r>
          </a:p>
          <a:p>
            <a:pPr algn="l">
              <a:defRPr/>
            </a:pPr>
            <a:r>
              <a:rPr lang="en-GB" sz="2800" dirty="0">
                <a:solidFill>
                  <a:schemeClr val="bg1"/>
                </a:solidFill>
                <a:effectLst>
                  <a:outerShdw blurRad="38100" dist="38100" dir="2700000" algn="tl">
                    <a:srgbClr val="000000"/>
                  </a:outerShdw>
                </a:effectLst>
                <a:latin typeface="Calibri" pitchFamily="34" charset="0"/>
              </a:rPr>
              <a:t>Effectively there is a physical reservoir on the Earth that evolves on the left of the Geochron…</a:t>
            </a:r>
          </a:p>
        </p:txBody>
      </p:sp>
      <p:sp>
        <p:nvSpPr>
          <p:cNvPr id="1133573" name="AutoShape 5"/>
          <p:cNvSpPr>
            <a:spLocks noChangeAspect="1" noChangeArrowheads="1" noTextEdit="1"/>
          </p:cNvSpPr>
          <p:nvPr/>
        </p:nvSpPr>
        <p:spPr bwMode="auto">
          <a:xfrm>
            <a:off x="2622550" y="3354388"/>
            <a:ext cx="5368925" cy="3133725"/>
          </a:xfrm>
          <a:prstGeom prst="rect">
            <a:avLst/>
          </a:prstGeom>
          <a:noFill/>
          <a:ln w="9525">
            <a:noFill/>
            <a:miter lim="800000"/>
            <a:headEnd/>
            <a:tailEnd/>
          </a:ln>
        </p:spPr>
        <p:txBody>
          <a:bodyPr/>
          <a:lstStyle/>
          <a:p>
            <a:pPr>
              <a:defRPr/>
            </a:pPr>
            <a:endParaRPr lang="it-IT">
              <a:latin typeface="Calibri" pitchFamily="34" charset="0"/>
            </a:endParaRPr>
          </a:p>
        </p:txBody>
      </p:sp>
      <p:pic>
        <p:nvPicPr>
          <p:cNvPr id="134150" name="Picture 6"/>
          <p:cNvPicPr>
            <a:picLocks noChangeAspect="1" noChangeArrowheads="1"/>
          </p:cNvPicPr>
          <p:nvPr/>
        </p:nvPicPr>
        <p:blipFill>
          <a:blip r:embed="rId3" cstate="print"/>
          <a:srcRect/>
          <a:stretch>
            <a:fillRect/>
          </a:stretch>
        </p:blipFill>
        <p:spPr bwMode="auto">
          <a:xfrm>
            <a:off x="4240213" y="2633663"/>
            <a:ext cx="4903787" cy="3935412"/>
          </a:xfrm>
          <a:prstGeom prst="rect">
            <a:avLst/>
          </a:prstGeom>
          <a:noFill/>
          <a:ln w="9525" algn="ctr">
            <a:noFill/>
            <a:miter lim="800000"/>
            <a:headEnd/>
            <a:tailEnd/>
          </a:ln>
        </p:spPr>
      </p:pic>
      <p:sp>
        <p:nvSpPr>
          <p:cNvPr id="1133576" name="Line 8"/>
          <p:cNvSpPr>
            <a:spLocks noChangeShapeType="1"/>
          </p:cNvSpPr>
          <p:nvPr/>
        </p:nvSpPr>
        <p:spPr bwMode="auto">
          <a:xfrm flipV="1">
            <a:off x="5046663" y="3419475"/>
            <a:ext cx="3397250" cy="1865313"/>
          </a:xfrm>
          <a:prstGeom prst="line">
            <a:avLst/>
          </a:prstGeom>
          <a:noFill/>
          <a:ln w="38100">
            <a:solidFill>
              <a:srgbClr val="0099FF"/>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33577" name="AutoShape 9"/>
          <p:cNvSpPr>
            <a:spLocks noChangeArrowheads="1"/>
          </p:cNvSpPr>
          <p:nvPr/>
        </p:nvSpPr>
        <p:spPr bwMode="auto">
          <a:xfrm rot="10155124">
            <a:off x="7578725" y="3402013"/>
            <a:ext cx="1566863" cy="1020762"/>
          </a:xfrm>
          <a:prstGeom prst="irregularSeal2">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33578" name="Text Box 10"/>
          <p:cNvSpPr txBox="1">
            <a:spLocks noChangeArrowheads="1"/>
          </p:cNvSpPr>
          <p:nvPr/>
        </p:nvSpPr>
        <p:spPr bwMode="auto">
          <a:xfrm rot="-1964540">
            <a:off x="8010415" y="3628381"/>
            <a:ext cx="836832" cy="461665"/>
          </a:xfrm>
          <a:prstGeom prst="rect">
            <a:avLst/>
          </a:prstGeom>
          <a:noFill/>
          <a:ln w="9525" algn="ctr">
            <a:noFill/>
            <a:miter lim="800000"/>
            <a:headEnd/>
            <a:tailEnd/>
          </a:ln>
          <a:effectLst/>
        </p:spPr>
        <p:txBody>
          <a:bodyPr wrap="none">
            <a:spAutoFit/>
          </a:bodyPr>
          <a:lstStyle/>
          <a:p>
            <a:pPr algn="l">
              <a:defRPr/>
            </a:pPr>
            <a:r>
              <a:rPr lang="en-GB" sz="2400">
                <a:solidFill>
                  <a:schemeClr val="tx1"/>
                </a:solidFill>
                <a:effectLst>
                  <a:outerShdw blurRad="38100" dist="38100" dir="2700000" algn="tl">
                    <a:srgbClr val="FFFFFF"/>
                  </a:outerShdw>
                </a:effectLst>
                <a:latin typeface="Calibri" pitchFamily="34" charset="0"/>
              </a:rPr>
              <a:t>Crust</a:t>
            </a:r>
          </a:p>
        </p:txBody>
      </p:sp>
      <p:grpSp>
        <p:nvGrpSpPr>
          <p:cNvPr id="134154" name="Group 11"/>
          <p:cNvGrpSpPr>
            <a:grpSpLocks/>
          </p:cNvGrpSpPr>
          <p:nvPr/>
        </p:nvGrpSpPr>
        <p:grpSpPr bwMode="auto">
          <a:xfrm>
            <a:off x="7593013" y="3306763"/>
            <a:ext cx="1566862" cy="1020762"/>
            <a:chOff x="3901" y="2083"/>
            <a:chExt cx="987" cy="643"/>
          </a:xfrm>
        </p:grpSpPr>
        <p:sp>
          <p:nvSpPr>
            <p:cNvPr id="1133580" name="AutoShape 12"/>
            <p:cNvSpPr>
              <a:spLocks noChangeArrowheads="1"/>
            </p:cNvSpPr>
            <p:nvPr/>
          </p:nvSpPr>
          <p:spPr bwMode="auto">
            <a:xfrm rot="-784040">
              <a:off x="3901" y="2083"/>
              <a:ext cx="987" cy="643"/>
            </a:xfrm>
            <a:prstGeom prst="irregularSeal2">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33581" name="Text Box 13"/>
            <p:cNvSpPr txBox="1">
              <a:spLocks noChangeArrowheads="1"/>
            </p:cNvSpPr>
            <p:nvPr/>
          </p:nvSpPr>
          <p:spPr bwMode="auto">
            <a:xfrm rot="-1964540">
              <a:off x="4063" y="2298"/>
              <a:ext cx="595" cy="288"/>
            </a:xfrm>
            <a:prstGeom prst="rect">
              <a:avLst/>
            </a:prstGeom>
            <a:noFill/>
            <a:ln w="9525" algn="ctr">
              <a:noFill/>
              <a:miter lim="800000"/>
              <a:headEnd/>
              <a:tailEnd/>
            </a:ln>
            <a:effectLst/>
            <a:scene3d>
              <a:camera prst="orthographicFront"/>
              <a:lightRig rig="threePt" dir="t"/>
            </a:scene3d>
            <a:sp3d>
              <a:bevelT/>
            </a:sp3d>
          </p:spPr>
          <p:txBody>
            <a:bodyPr wrap="none">
              <a:spAutoFit/>
            </a:bodyPr>
            <a:lstStyle/>
            <a:p>
              <a:pPr algn="l">
                <a:defRPr/>
              </a:pPr>
              <a:r>
                <a:rPr lang="en-GB" sz="2400" b="1">
                  <a:solidFill>
                    <a:schemeClr val="tx1"/>
                  </a:solidFill>
                  <a:effectLst>
                    <a:outerShdw blurRad="38100" dist="38100" dir="2700000" algn="tl">
                      <a:srgbClr val="FFFFFF"/>
                    </a:outerShdw>
                  </a:effectLst>
                  <a:latin typeface="Calibri" pitchFamily="34" charset="0"/>
                </a:rPr>
                <a:t>DMM</a:t>
              </a:r>
            </a:p>
          </p:txBody>
        </p:sp>
      </p:grpSp>
      <p:sp>
        <p:nvSpPr>
          <p:cNvPr id="1133583" name="Text Box 15"/>
          <p:cNvSpPr txBox="1">
            <a:spLocks noChangeArrowheads="1"/>
          </p:cNvSpPr>
          <p:nvPr/>
        </p:nvSpPr>
        <p:spPr bwMode="auto">
          <a:xfrm>
            <a:off x="371476" y="2987675"/>
            <a:ext cx="3521074" cy="1387475"/>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This reservoir is the</a:t>
            </a:r>
          </a:p>
          <a:p>
            <a:pPr algn="l">
              <a:defRPr/>
            </a:pPr>
            <a:endParaRPr lang="en-GB" sz="900" dirty="0">
              <a:solidFill>
                <a:schemeClr val="bg1"/>
              </a:solidFill>
              <a:effectLst>
                <a:outerShdw blurRad="38100" dist="38100" dir="2700000" algn="tl">
                  <a:srgbClr val="000000"/>
                </a:outerShdw>
              </a:effectLst>
              <a:latin typeface="Calibri" pitchFamily="34" charset="0"/>
            </a:endParaRPr>
          </a:p>
          <a:p>
            <a:pPr>
              <a:defRPr/>
            </a:pPr>
            <a:r>
              <a:rPr lang="en-GB" sz="4800" i="1" dirty="0">
                <a:solidFill>
                  <a:srgbClr val="FFFF00"/>
                </a:solidFill>
                <a:effectLst>
                  <a:outerShdw blurRad="38100" dist="38100" dir="2700000" algn="tl">
                    <a:srgbClr val="000000"/>
                  </a:outerShdw>
                </a:effectLst>
                <a:latin typeface="Calibri" pitchFamily="34" charset="0"/>
              </a:rPr>
              <a:t>Lower Crust</a:t>
            </a:r>
            <a:endParaRPr lang="en-GB" sz="4800" dirty="0">
              <a:solidFill>
                <a:srgbClr val="FFFF00"/>
              </a:solidFill>
              <a:effectLst>
                <a:outerShdw blurRad="38100" dist="38100" dir="2700000" algn="tl">
                  <a:srgbClr val="000000"/>
                </a:outerShdw>
              </a:effectLst>
              <a:latin typeface="Calibri" pitchFamily="34" charset="0"/>
            </a:endParaRPr>
          </a:p>
        </p:txBody>
      </p:sp>
      <p:pic>
        <p:nvPicPr>
          <p:cNvPr id="134156" name="Picture 16"/>
          <p:cNvPicPr>
            <a:picLocks noChangeAspect="1" noChangeArrowheads="1"/>
          </p:cNvPicPr>
          <p:nvPr/>
        </p:nvPicPr>
        <p:blipFill>
          <a:blip r:embed="rId4" cstate="print"/>
          <a:srcRect/>
          <a:stretch>
            <a:fillRect/>
          </a:stretch>
        </p:blipFill>
        <p:spPr bwMode="auto">
          <a:xfrm>
            <a:off x="1457325" y="5149850"/>
            <a:ext cx="1201738" cy="1441450"/>
          </a:xfrm>
          <a:prstGeom prst="rect">
            <a:avLst/>
          </a:prstGeom>
          <a:noFill/>
          <a:ln w="9525" algn="ctr">
            <a:noFill/>
            <a:miter lim="800000"/>
            <a:headEnd/>
            <a:tailEnd/>
          </a:ln>
        </p:spPr>
      </p:pic>
      <p:sp>
        <p:nvSpPr>
          <p:cNvPr id="1133585" name="AutoShape 17"/>
          <p:cNvSpPr>
            <a:spLocks noChangeArrowheads="1"/>
          </p:cNvSpPr>
          <p:nvPr/>
        </p:nvSpPr>
        <p:spPr bwMode="auto">
          <a:xfrm>
            <a:off x="2227263" y="4664075"/>
            <a:ext cx="1543050" cy="593725"/>
          </a:xfrm>
          <a:prstGeom prst="cloudCallout">
            <a:avLst>
              <a:gd name="adj1" fmla="val -37347"/>
              <a:gd name="adj2" fmla="val 60426"/>
            </a:avLst>
          </a:prstGeom>
          <a:solidFill>
            <a:schemeClr val="bg1"/>
          </a:solidFill>
          <a:ln w="9525">
            <a:solidFill>
              <a:schemeClr val="tx1"/>
            </a:solidFill>
            <a:round/>
            <a:headEnd/>
            <a:tailEnd/>
          </a:ln>
          <a:effectLst/>
        </p:spPr>
        <p:txBody>
          <a:bodyPr anchor="ctr"/>
          <a:lstStyle/>
          <a:p>
            <a:pPr>
              <a:defRPr/>
            </a:pPr>
            <a:r>
              <a:rPr lang="en-GB" sz="1600">
                <a:solidFill>
                  <a:schemeClr val="tx1"/>
                </a:solidFill>
                <a:effectLst>
                  <a:outerShdw blurRad="38100" dist="38100" dir="2700000" algn="tl">
                    <a:srgbClr val="C0C0C0"/>
                  </a:outerShdw>
                </a:effectLst>
                <a:latin typeface="Calibri" pitchFamily="34" charset="0"/>
              </a:rPr>
              <a:t>Mmmhh…</a:t>
            </a:r>
          </a:p>
        </p:txBody>
      </p:sp>
      <p:sp>
        <p:nvSpPr>
          <p:cNvPr id="16"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extLst>
      <p:ext uri="{BB962C8B-B14F-4D97-AF65-F5344CB8AC3E}">
        <p14:creationId xmlns:p14="http://schemas.microsoft.com/office/powerpoint/2010/main" val="150324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33572">
                                            <p:txEl>
                                              <p:pRg st="0" end="0"/>
                                            </p:txEl>
                                          </p:spTgt>
                                        </p:tgtEl>
                                        <p:attrNameLst>
                                          <p:attrName>style.visibility</p:attrName>
                                        </p:attrNameLst>
                                      </p:cBhvr>
                                      <p:to>
                                        <p:strVal val="visible"/>
                                      </p:to>
                                    </p:set>
                                    <p:animEffect transition="in" filter="fade">
                                      <p:cBhvr>
                                        <p:cTn id="7" dur="500"/>
                                        <p:tgtEl>
                                          <p:spTgt spid="11335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33572">
                                            <p:txEl>
                                              <p:pRg st="1" end="1"/>
                                            </p:txEl>
                                          </p:spTgt>
                                        </p:tgtEl>
                                        <p:attrNameLst>
                                          <p:attrName>style.visibility</p:attrName>
                                        </p:attrNameLst>
                                      </p:cBhvr>
                                      <p:to>
                                        <p:strVal val="visible"/>
                                      </p:to>
                                    </p:set>
                                    <p:animEffect transition="in" filter="fade">
                                      <p:cBhvr>
                                        <p:cTn id="12" dur="500"/>
                                        <p:tgtEl>
                                          <p:spTgt spid="113357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33583">
                                            <p:txEl>
                                              <p:pRg st="0" end="0"/>
                                            </p:txEl>
                                          </p:spTgt>
                                        </p:tgtEl>
                                        <p:attrNameLst>
                                          <p:attrName>style.visibility</p:attrName>
                                        </p:attrNameLst>
                                      </p:cBhvr>
                                      <p:to>
                                        <p:strVal val="visible"/>
                                      </p:to>
                                    </p:set>
                                    <p:animEffect transition="in" filter="fade">
                                      <p:cBhvr>
                                        <p:cTn id="17" dur="500"/>
                                        <p:tgtEl>
                                          <p:spTgt spid="1133583">
                                            <p:txEl>
                                              <p:pRg st="0" end="0"/>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133583">
                                            <p:txEl>
                                              <p:pRg st="2" end="2"/>
                                            </p:txEl>
                                          </p:spTgt>
                                        </p:tgtEl>
                                        <p:attrNameLst>
                                          <p:attrName>style.visibility</p:attrName>
                                        </p:attrNameLst>
                                      </p:cBhvr>
                                      <p:to>
                                        <p:strVal val="visible"/>
                                      </p:to>
                                    </p:set>
                                    <p:animEffect transition="in" filter="fade">
                                      <p:cBhvr>
                                        <p:cTn id="21" dur="500"/>
                                        <p:tgtEl>
                                          <p:spTgt spid="113358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3572" grpId="0" build="p"/>
      <p:bldP spid="1133583" grpId="0" build="p"/>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564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56419" name="Text Box 3"/>
          <p:cNvSpPr txBox="1">
            <a:spLocks noChangeArrowheads="1"/>
          </p:cNvSpPr>
          <p:nvPr/>
        </p:nvSpPr>
        <p:spPr bwMode="auto">
          <a:xfrm>
            <a:off x="371475" y="646113"/>
            <a:ext cx="8401050" cy="457676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concept of Mantle Metasomatism is rather vague and is systematically used to explain puzzling and or unexpected results/data.</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“Metasomatic modifications of the mantle sources” can explain almost everything in igneous petrology…</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Seriously speaking, metasomatism may have profound effects in changing the chemical and mineralogical composition of the mantle.</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Metasomatic modifications are related to percolation of fluids/melts reacting with ambient mantle.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6419">
                                            <p:txEl>
                                              <p:pRg st="0" end="0"/>
                                            </p:txEl>
                                          </p:spTgt>
                                        </p:tgtEl>
                                        <p:attrNameLst>
                                          <p:attrName>style.visibility</p:attrName>
                                        </p:attrNameLst>
                                      </p:cBhvr>
                                      <p:to>
                                        <p:strVal val="visible"/>
                                      </p:to>
                                    </p:set>
                                    <p:animEffect transition="in" filter="fade">
                                      <p:cBhvr>
                                        <p:cTn id="7" dur="500"/>
                                        <p:tgtEl>
                                          <p:spTgt spid="95641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56419">
                                            <p:txEl>
                                              <p:pRg st="1" end="1"/>
                                            </p:txEl>
                                          </p:spTgt>
                                        </p:tgtEl>
                                        <p:attrNameLst>
                                          <p:attrName>style.visibility</p:attrName>
                                        </p:attrNameLst>
                                      </p:cBhvr>
                                      <p:to>
                                        <p:strVal val="visible"/>
                                      </p:to>
                                    </p:set>
                                    <p:animEffect transition="in" filter="fade">
                                      <p:cBhvr>
                                        <p:cTn id="12" dur="500"/>
                                        <p:tgtEl>
                                          <p:spTgt spid="95641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56419">
                                            <p:txEl>
                                              <p:pRg st="2" end="2"/>
                                            </p:txEl>
                                          </p:spTgt>
                                        </p:tgtEl>
                                        <p:attrNameLst>
                                          <p:attrName>style.visibility</p:attrName>
                                        </p:attrNameLst>
                                      </p:cBhvr>
                                      <p:to>
                                        <p:strVal val="visible"/>
                                      </p:to>
                                    </p:set>
                                    <p:animEffect transition="in" filter="fade">
                                      <p:cBhvr>
                                        <p:cTn id="17" dur="500"/>
                                        <p:tgtEl>
                                          <p:spTgt spid="95641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56419">
                                            <p:txEl>
                                              <p:pRg st="3" end="3"/>
                                            </p:txEl>
                                          </p:spTgt>
                                        </p:tgtEl>
                                        <p:attrNameLst>
                                          <p:attrName>style.visibility</p:attrName>
                                        </p:attrNameLst>
                                      </p:cBhvr>
                                      <p:to>
                                        <p:strVal val="visible"/>
                                      </p:to>
                                    </p:set>
                                    <p:animEffect transition="in" filter="fade">
                                      <p:cBhvr>
                                        <p:cTn id="22" dur="500"/>
                                        <p:tgtEl>
                                          <p:spTgt spid="95641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19"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386" name="Rectangle 770"/>
          <p:cNvSpPr>
            <a:spLocks noChangeArrowheads="1"/>
          </p:cNvSpPr>
          <p:nvPr/>
        </p:nvSpPr>
        <p:spPr bwMode="auto">
          <a:xfrm>
            <a:off x="1354138" y="665163"/>
            <a:ext cx="7339012" cy="5367337"/>
          </a:xfrm>
          <a:prstGeom prst="rect">
            <a:avLst/>
          </a:prstGeom>
          <a:solidFill>
            <a:schemeClr val="bg1"/>
          </a:solidFill>
          <a:ln w="9525" algn="ctr">
            <a:noFill/>
            <a:miter lim="800000"/>
            <a:headEnd/>
            <a:tailEnd/>
          </a:ln>
          <a:effectLst/>
        </p:spPr>
        <p:txBody>
          <a:bodyPr wrap="none" anchor="ctr"/>
          <a:lstStyle/>
          <a:p>
            <a:pPr>
              <a:defRPr/>
            </a:pPr>
            <a:endParaRPr lang="en-GB">
              <a:effectLst>
                <a:outerShdw blurRad="38100" dist="38100" dir="2700000" algn="tl">
                  <a:srgbClr val="C0C0C0"/>
                </a:outerShdw>
              </a:effectLst>
              <a:latin typeface="Calibri" pitchFamily="34" charset="0"/>
            </a:endParaRPr>
          </a:p>
        </p:txBody>
      </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grpSp>
        <p:nvGrpSpPr>
          <p:cNvPr id="2" name="Group 17"/>
          <p:cNvGrpSpPr>
            <a:grpSpLocks/>
          </p:cNvGrpSpPr>
          <p:nvPr/>
        </p:nvGrpSpPr>
        <p:grpSpPr bwMode="auto">
          <a:xfrm>
            <a:off x="1358211" y="671513"/>
            <a:ext cx="7320652" cy="5340344"/>
            <a:chOff x="1741" y="1281"/>
            <a:chExt cx="2438" cy="1683"/>
          </a:xfrm>
        </p:grpSpPr>
        <p:sp>
          <p:nvSpPr>
            <p:cNvPr id="1135634" name="Freeform 18"/>
            <p:cNvSpPr>
              <a:spLocks/>
            </p:cNvSpPr>
            <p:nvPr/>
          </p:nvSpPr>
          <p:spPr bwMode="auto">
            <a:xfrm>
              <a:off x="1741" y="1281"/>
              <a:ext cx="2438" cy="1683"/>
            </a:xfrm>
            <a:custGeom>
              <a:avLst/>
              <a:gdLst>
                <a:gd name="connsiteX0" fmla="*/ 23 w 10000"/>
                <a:gd name="connsiteY0" fmla="*/ 10018 h 10018"/>
                <a:gd name="connsiteX1" fmla="*/ 1646 w 10000"/>
                <a:gd name="connsiteY1" fmla="*/ 9982 h 10018"/>
                <a:gd name="connsiteX2" fmla="*/ 2506 w 10000"/>
                <a:gd name="connsiteY2" fmla="*/ 8393 h 10018"/>
                <a:gd name="connsiteX3" fmla="*/ 3759 w 10000"/>
                <a:gd name="connsiteY3" fmla="*/ 6232 h 10018"/>
                <a:gd name="connsiteX4" fmla="*/ 4853 w 10000"/>
                <a:gd name="connsiteY4" fmla="*/ 4018 h 10018"/>
                <a:gd name="connsiteX5" fmla="*/ 5221 w 10000"/>
                <a:gd name="connsiteY5" fmla="*/ 3643 h 10018"/>
                <a:gd name="connsiteX6" fmla="*/ 5663 w 10000"/>
                <a:gd name="connsiteY6" fmla="*/ 3464 h 10018"/>
                <a:gd name="connsiteX7" fmla="*/ 7494 w 10000"/>
                <a:gd name="connsiteY7" fmla="*/ 2750 h 10018"/>
                <a:gd name="connsiteX8" fmla="*/ 9410 w 10000"/>
                <a:gd name="connsiteY8" fmla="*/ 2089 h 10018"/>
                <a:gd name="connsiteX9" fmla="*/ 10000 w 10000"/>
                <a:gd name="connsiteY9" fmla="*/ 1982 h 10018"/>
                <a:gd name="connsiteX10" fmla="*/ 10000 w 10000"/>
                <a:gd name="connsiteY10" fmla="*/ 0 h 10018"/>
                <a:gd name="connsiteX11" fmla="*/ 5221 w 10000"/>
                <a:gd name="connsiteY11" fmla="*/ 36 h 10018"/>
                <a:gd name="connsiteX12" fmla="*/ 4472 w 10000"/>
                <a:gd name="connsiteY12" fmla="*/ 839 h 10018"/>
                <a:gd name="connsiteX13" fmla="*/ 3722 w 10000"/>
                <a:gd name="connsiteY13" fmla="*/ 1732 h 10018"/>
                <a:gd name="connsiteX14" fmla="*/ 2531 w 10000"/>
                <a:gd name="connsiteY14" fmla="*/ 3125 h 10018"/>
                <a:gd name="connsiteX15" fmla="*/ 1241 w 10000"/>
                <a:gd name="connsiteY15" fmla="*/ 4714 h 10018"/>
                <a:gd name="connsiteX16" fmla="*/ 37 w 10000"/>
                <a:gd name="connsiteY16" fmla="*/ 6786 h 10018"/>
                <a:gd name="connsiteX17" fmla="*/ 0 w 10000"/>
                <a:gd name="connsiteY17" fmla="*/ 7286 h 10018"/>
                <a:gd name="connsiteX18" fmla="*/ 23 w 10000"/>
                <a:gd name="connsiteY18" fmla="*/ 10018 h 10018"/>
                <a:gd name="connsiteX0" fmla="*/ 23 w 10000"/>
                <a:gd name="connsiteY0" fmla="*/ 10018 h 10018"/>
                <a:gd name="connsiteX1" fmla="*/ 1646 w 10000"/>
                <a:gd name="connsiteY1" fmla="*/ 9982 h 10018"/>
                <a:gd name="connsiteX2" fmla="*/ 2506 w 10000"/>
                <a:gd name="connsiteY2" fmla="*/ 8393 h 10018"/>
                <a:gd name="connsiteX3" fmla="*/ 3759 w 10000"/>
                <a:gd name="connsiteY3" fmla="*/ 6232 h 10018"/>
                <a:gd name="connsiteX4" fmla="*/ 4853 w 10000"/>
                <a:gd name="connsiteY4" fmla="*/ 4018 h 10018"/>
                <a:gd name="connsiteX5" fmla="*/ 5221 w 10000"/>
                <a:gd name="connsiteY5" fmla="*/ 3643 h 10018"/>
                <a:gd name="connsiteX6" fmla="*/ 5663 w 10000"/>
                <a:gd name="connsiteY6" fmla="*/ 3464 h 10018"/>
                <a:gd name="connsiteX7" fmla="*/ 7494 w 10000"/>
                <a:gd name="connsiteY7" fmla="*/ 2750 h 10018"/>
                <a:gd name="connsiteX8" fmla="*/ 9410 w 10000"/>
                <a:gd name="connsiteY8" fmla="*/ 2089 h 10018"/>
                <a:gd name="connsiteX9" fmla="*/ 10000 w 10000"/>
                <a:gd name="connsiteY9" fmla="*/ 1982 h 10018"/>
                <a:gd name="connsiteX10" fmla="*/ 10000 w 10000"/>
                <a:gd name="connsiteY10" fmla="*/ 0 h 10018"/>
                <a:gd name="connsiteX11" fmla="*/ 5221 w 10000"/>
                <a:gd name="connsiteY11" fmla="*/ 36 h 10018"/>
                <a:gd name="connsiteX12" fmla="*/ 4472 w 10000"/>
                <a:gd name="connsiteY12" fmla="*/ 839 h 10018"/>
                <a:gd name="connsiteX13" fmla="*/ 3722 w 10000"/>
                <a:gd name="connsiteY13" fmla="*/ 1732 h 10018"/>
                <a:gd name="connsiteX14" fmla="*/ 2531 w 10000"/>
                <a:gd name="connsiteY14" fmla="*/ 3125 h 10018"/>
                <a:gd name="connsiteX15" fmla="*/ 1241 w 10000"/>
                <a:gd name="connsiteY15" fmla="*/ 4714 h 10018"/>
                <a:gd name="connsiteX16" fmla="*/ 37 w 10000"/>
                <a:gd name="connsiteY16" fmla="*/ 6786 h 10018"/>
                <a:gd name="connsiteX17" fmla="*/ 0 w 10000"/>
                <a:gd name="connsiteY17" fmla="*/ 7286 h 10018"/>
                <a:gd name="connsiteX18" fmla="*/ 23 w 10000"/>
                <a:gd name="connsiteY18" fmla="*/ 10018 h 10018"/>
                <a:gd name="connsiteX0" fmla="*/ 23 w 10000"/>
                <a:gd name="connsiteY0" fmla="*/ 10018 h 10018"/>
                <a:gd name="connsiteX1" fmla="*/ 1627 w 10000"/>
                <a:gd name="connsiteY1" fmla="*/ 10018 h 10018"/>
                <a:gd name="connsiteX2" fmla="*/ 2506 w 10000"/>
                <a:gd name="connsiteY2" fmla="*/ 8393 h 10018"/>
                <a:gd name="connsiteX3" fmla="*/ 3759 w 10000"/>
                <a:gd name="connsiteY3" fmla="*/ 6232 h 10018"/>
                <a:gd name="connsiteX4" fmla="*/ 4853 w 10000"/>
                <a:gd name="connsiteY4" fmla="*/ 4018 h 10018"/>
                <a:gd name="connsiteX5" fmla="*/ 5221 w 10000"/>
                <a:gd name="connsiteY5" fmla="*/ 3643 h 10018"/>
                <a:gd name="connsiteX6" fmla="*/ 5663 w 10000"/>
                <a:gd name="connsiteY6" fmla="*/ 3464 h 10018"/>
                <a:gd name="connsiteX7" fmla="*/ 7494 w 10000"/>
                <a:gd name="connsiteY7" fmla="*/ 2750 h 10018"/>
                <a:gd name="connsiteX8" fmla="*/ 9410 w 10000"/>
                <a:gd name="connsiteY8" fmla="*/ 2089 h 10018"/>
                <a:gd name="connsiteX9" fmla="*/ 10000 w 10000"/>
                <a:gd name="connsiteY9" fmla="*/ 1982 h 10018"/>
                <a:gd name="connsiteX10" fmla="*/ 10000 w 10000"/>
                <a:gd name="connsiteY10" fmla="*/ 0 h 10018"/>
                <a:gd name="connsiteX11" fmla="*/ 5221 w 10000"/>
                <a:gd name="connsiteY11" fmla="*/ 36 h 10018"/>
                <a:gd name="connsiteX12" fmla="*/ 4472 w 10000"/>
                <a:gd name="connsiteY12" fmla="*/ 839 h 10018"/>
                <a:gd name="connsiteX13" fmla="*/ 3722 w 10000"/>
                <a:gd name="connsiteY13" fmla="*/ 1732 h 10018"/>
                <a:gd name="connsiteX14" fmla="*/ 2531 w 10000"/>
                <a:gd name="connsiteY14" fmla="*/ 3125 h 10018"/>
                <a:gd name="connsiteX15" fmla="*/ 1241 w 10000"/>
                <a:gd name="connsiteY15" fmla="*/ 4714 h 10018"/>
                <a:gd name="connsiteX16" fmla="*/ 37 w 10000"/>
                <a:gd name="connsiteY16" fmla="*/ 6786 h 10018"/>
                <a:gd name="connsiteX17" fmla="*/ 0 w 10000"/>
                <a:gd name="connsiteY17" fmla="*/ 7286 h 10018"/>
                <a:gd name="connsiteX18" fmla="*/ 23 w 10000"/>
                <a:gd name="connsiteY18" fmla="*/ 10018 h 10018"/>
                <a:gd name="connsiteX0" fmla="*/ 7 w 9984"/>
                <a:gd name="connsiteY0" fmla="*/ 10018 h 10018"/>
                <a:gd name="connsiteX1" fmla="*/ 1611 w 9984"/>
                <a:gd name="connsiteY1" fmla="*/ 10018 h 10018"/>
                <a:gd name="connsiteX2" fmla="*/ 2490 w 9984"/>
                <a:gd name="connsiteY2" fmla="*/ 8393 h 10018"/>
                <a:gd name="connsiteX3" fmla="*/ 3743 w 9984"/>
                <a:gd name="connsiteY3" fmla="*/ 6232 h 10018"/>
                <a:gd name="connsiteX4" fmla="*/ 4837 w 9984"/>
                <a:gd name="connsiteY4" fmla="*/ 4018 h 10018"/>
                <a:gd name="connsiteX5" fmla="*/ 5205 w 9984"/>
                <a:gd name="connsiteY5" fmla="*/ 3643 h 10018"/>
                <a:gd name="connsiteX6" fmla="*/ 5647 w 9984"/>
                <a:gd name="connsiteY6" fmla="*/ 3464 h 10018"/>
                <a:gd name="connsiteX7" fmla="*/ 7478 w 9984"/>
                <a:gd name="connsiteY7" fmla="*/ 2750 h 10018"/>
                <a:gd name="connsiteX8" fmla="*/ 9394 w 9984"/>
                <a:gd name="connsiteY8" fmla="*/ 2089 h 10018"/>
                <a:gd name="connsiteX9" fmla="*/ 9984 w 9984"/>
                <a:gd name="connsiteY9" fmla="*/ 1982 h 10018"/>
                <a:gd name="connsiteX10" fmla="*/ 9984 w 9984"/>
                <a:gd name="connsiteY10" fmla="*/ 0 h 10018"/>
                <a:gd name="connsiteX11" fmla="*/ 5205 w 9984"/>
                <a:gd name="connsiteY11" fmla="*/ 36 h 10018"/>
                <a:gd name="connsiteX12" fmla="*/ 4456 w 9984"/>
                <a:gd name="connsiteY12" fmla="*/ 839 h 10018"/>
                <a:gd name="connsiteX13" fmla="*/ 3706 w 9984"/>
                <a:gd name="connsiteY13" fmla="*/ 1732 h 10018"/>
                <a:gd name="connsiteX14" fmla="*/ 2515 w 9984"/>
                <a:gd name="connsiteY14" fmla="*/ 3125 h 10018"/>
                <a:gd name="connsiteX15" fmla="*/ 1225 w 9984"/>
                <a:gd name="connsiteY15" fmla="*/ 4714 h 10018"/>
                <a:gd name="connsiteX16" fmla="*/ 21 w 9984"/>
                <a:gd name="connsiteY16" fmla="*/ 6786 h 10018"/>
                <a:gd name="connsiteX17" fmla="*/ 0 w 9984"/>
                <a:gd name="connsiteY17" fmla="*/ 7286 h 10018"/>
                <a:gd name="connsiteX18" fmla="*/ 7 w 9984"/>
                <a:gd name="connsiteY18" fmla="*/ 10018 h 10018"/>
                <a:gd name="connsiteX0" fmla="*/ 12 w 10005"/>
                <a:gd name="connsiteY0" fmla="*/ 10000 h 10000"/>
                <a:gd name="connsiteX1" fmla="*/ 1619 w 10005"/>
                <a:gd name="connsiteY1" fmla="*/ 10000 h 10000"/>
                <a:gd name="connsiteX2" fmla="*/ 2499 w 10005"/>
                <a:gd name="connsiteY2" fmla="*/ 8378 h 10000"/>
                <a:gd name="connsiteX3" fmla="*/ 3754 w 10005"/>
                <a:gd name="connsiteY3" fmla="*/ 6221 h 10000"/>
                <a:gd name="connsiteX4" fmla="*/ 4850 w 10005"/>
                <a:gd name="connsiteY4" fmla="*/ 4011 h 10000"/>
                <a:gd name="connsiteX5" fmla="*/ 5218 w 10005"/>
                <a:gd name="connsiteY5" fmla="*/ 3636 h 10000"/>
                <a:gd name="connsiteX6" fmla="*/ 5661 w 10005"/>
                <a:gd name="connsiteY6" fmla="*/ 3458 h 10000"/>
                <a:gd name="connsiteX7" fmla="*/ 7495 w 10005"/>
                <a:gd name="connsiteY7" fmla="*/ 2745 h 10000"/>
                <a:gd name="connsiteX8" fmla="*/ 9414 w 10005"/>
                <a:gd name="connsiteY8" fmla="*/ 2085 h 10000"/>
                <a:gd name="connsiteX9" fmla="*/ 10005 w 10005"/>
                <a:gd name="connsiteY9" fmla="*/ 1978 h 10000"/>
                <a:gd name="connsiteX10" fmla="*/ 10005 w 10005"/>
                <a:gd name="connsiteY10" fmla="*/ 0 h 10000"/>
                <a:gd name="connsiteX11" fmla="*/ 5218 w 10005"/>
                <a:gd name="connsiteY11" fmla="*/ 36 h 10000"/>
                <a:gd name="connsiteX12" fmla="*/ 4468 w 10005"/>
                <a:gd name="connsiteY12" fmla="*/ 837 h 10000"/>
                <a:gd name="connsiteX13" fmla="*/ 3717 w 10005"/>
                <a:gd name="connsiteY13" fmla="*/ 1729 h 10000"/>
                <a:gd name="connsiteX14" fmla="*/ 2524 w 10005"/>
                <a:gd name="connsiteY14" fmla="*/ 3119 h 10000"/>
                <a:gd name="connsiteX15" fmla="*/ 1232 w 10005"/>
                <a:gd name="connsiteY15" fmla="*/ 4706 h 10000"/>
                <a:gd name="connsiteX16" fmla="*/ 3 w 10005"/>
                <a:gd name="connsiteY16" fmla="*/ 6792 h 10000"/>
                <a:gd name="connsiteX17" fmla="*/ 5 w 10005"/>
                <a:gd name="connsiteY17" fmla="*/ 7273 h 10000"/>
                <a:gd name="connsiteX18" fmla="*/ 12 w 10005"/>
                <a:gd name="connsiteY18" fmla="*/ 10000 h 10000"/>
                <a:gd name="connsiteX0" fmla="*/ 9 w 10002"/>
                <a:gd name="connsiteY0" fmla="*/ 10000 h 10000"/>
                <a:gd name="connsiteX1" fmla="*/ 1616 w 10002"/>
                <a:gd name="connsiteY1" fmla="*/ 10000 h 10000"/>
                <a:gd name="connsiteX2" fmla="*/ 2496 w 10002"/>
                <a:gd name="connsiteY2" fmla="*/ 8378 h 10000"/>
                <a:gd name="connsiteX3" fmla="*/ 3751 w 10002"/>
                <a:gd name="connsiteY3" fmla="*/ 6221 h 10000"/>
                <a:gd name="connsiteX4" fmla="*/ 4847 w 10002"/>
                <a:gd name="connsiteY4" fmla="*/ 4011 h 10000"/>
                <a:gd name="connsiteX5" fmla="*/ 5215 w 10002"/>
                <a:gd name="connsiteY5" fmla="*/ 3636 h 10000"/>
                <a:gd name="connsiteX6" fmla="*/ 5658 w 10002"/>
                <a:gd name="connsiteY6" fmla="*/ 3458 h 10000"/>
                <a:gd name="connsiteX7" fmla="*/ 7492 w 10002"/>
                <a:gd name="connsiteY7" fmla="*/ 2745 h 10000"/>
                <a:gd name="connsiteX8" fmla="*/ 9411 w 10002"/>
                <a:gd name="connsiteY8" fmla="*/ 2085 h 10000"/>
                <a:gd name="connsiteX9" fmla="*/ 10002 w 10002"/>
                <a:gd name="connsiteY9" fmla="*/ 1978 h 10000"/>
                <a:gd name="connsiteX10" fmla="*/ 10002 w 10002"/>
                <a:gd name="connsiteY10" fmla="*/ 0 h 10000"/>
                <a:gd name="connsiteX11" fmla="*/ 5215 w 10002"/>
                <a:gd name="connsiteY11" fmla="*/ 36 h 10000"/>
                <a:gd name="connsiteX12" fmla="*/ 4465 w 10002"/>
                <a:gd name="connsiteY12" fmla="*/ 837 h 10000"/>
                <a:gd name="connsiteX13" fmla="*/ 3714 w 10002"/>
                <a:gd name="connsiteY13" fmla="*/ 1729 h 10000"/>
                <a:gd name="connsiteX14" fmla="*/ 2521 w 10002"/>
                <a:gd name="connsiteY14" fmla="*/ 3119 h 10000"/>
                <a:gd name="connsiteX15" fmla="*/ 1229 w 10002"/>
                <a:gd name="connsiteY15" fmla="*/ 4706 h 10000"/>
                <a:gd name="connsiteX16" fmla="*/ 0 w 10002"/>
                <a:gd name="connsiteY16" fmla="*/ 6792 h 10000"/>
                <a:gd name="connsiteX17" fmla="*/ 2 w 10002"/>
                <a:gd name="connsiteY17" fmla="*/ 7273 h 10000"/>
                <a:gd name="connsiteX18" fmla="*/ 9 w 10002"/>
                <a:gd name="connsiteY18"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2" h="10000">
                  <a:moveTo>
                    <a:pt x="9" y="10000"/>
                  </a:moveTo>
                  <a:lnTo>
                    <a:pt x="1616" y="10000"/>
                  </a:lnTo>
                  <a:lnTo>
                    <a:pt x="2496" y="8378"/>
                  </a:lnTo>
                  <a:lnTo>
                    <a:pt x="3751" y="6221"/>
                  </a:lnTo>
                  <a:lnTo>
                    <a:pt x="4847" y="4011"/>
                  </a:lnTo>
                  <a:lnTo>
                    <a:pt x="5215" y="3636"/>
                  </a:lnTo>
                  <a:lnTo>
                    <a:pt x="5658" y="3458"/>
                  </a:lnTo>
                  <a:lnTo>
                    <a:pt x="7492" y="2745"/>
                  </a:lnTo>
                  <a:lnTo>
                    <a:pt x="9411" y="2085"/>
                  </a:lnTo>
                  <a:lnTo>
                    <a:pt x="10002" y="1978"/>
                  </a:lnTo>
                  <a:lnTo>
                    <a:pt x="10002" y="0"/>
                  </a:lnTo>
                  <a:lnTo>
                    <a:pt x="5215" y="36"/>
                  </a:lnTo>
                  <a:lnTo>
                    <a:pt x="4465" y="837"/>
                  </a:lnTo>
                  <a:lnTo>
                    <a:pt x="3714" y="1729"/>
                  </a:lnTo>
                  <a:lnTo>
                    <a:pt x="2521" y="3119"/>
                  </a:lnTo>
                  <a:cubicBezTo>
                    <a:pt x="2090" y="3648"/>
                    <a:pt x="1649" y="4094"/>
                    <a:pt x="1229" y="4706"/>
                  </a:cubicBezTo>
                  <a:cubicBezTo>
                    <a:pt x="809" y="5318"/>
                    <a:pt x="205" y="6364"/>
                    <a:pt x="0" y="6792"/>
                  </a:cubicBezTo>
                  <a:cubicBezTo>
                    <a:pt x="1" y="6952"/>
                    <a:pt x="1" y="7113"/>
                    <a:pt x="2" y="7273"/>
                  </a:cubicBezTo>
                  <a:cubicBezTo>
                    <a:pt x="10" y="8182"/>
                    <a:pt x="1" y="9091"/>
                    <a:pt x="9" y="10000"/>
                  </a:cubicBezTo>
                  <a:close/>
                </a:path>
              </a:pathLst>
            </a:custGeom>
            <a:solidFill>
              <a:srgbClr val="C0C0C0"/>
            </a:solidFill>
            <a:ln w="0">
              <a:solidFill>
                <a:srgbClr val="25221E"/>
              </a:solidFill>
              <a:prstDash val="solid"/>
              <a:round/>
              <a:headEnd/>
              <a:tailEnd/>
            </a:ln>
          </p:spPr>
          <p:txBody>
            <a:bodyPr/>
            <a:lstStyle/>
            <a:p>
              <a:pPr>
                <a:defRPr/>
              </a:pPr>
              <a:endParaRPr lang="it-IT">
                <a:latin typeface="Calibri" pitchFamily="34" charset="0"/>
              </a:endParaRPr>
            </a:p>
          </p:txBody>
        </p:sp>
        <p:sp>
          <p:nvSpPr>
            <p:cNvPr id="135936" name="Text Box 19"/>
            <p:cNvSpPr txBox="1">
              <a:spLocks noChangeArrowheads="1"/>
            </p:cNvSpPr>
            <p:nvPr/>
          </p:nvSpPr>
          <p:spPr bwMode="auto">
            <a:xfrm rot="18649903">
              <a:off x="1632" y="2193"/>
              <a:ext cx="817" cy="154"/>
            </a:xfrm>
            <a:prstGeom prst="rect">
              <a:avLst/>
            </a:prstGeom>
            <a:noFill/>
            <a:ln w="9525" algn="ctr">
              <a:noFill/>
              <a:miter lim="800000"/>
              <a:headEnd/>
              <a:tailEnd/>
            </a:ln>
          </p:spPr>
          <p:txBody>
            <a:bodyPr>
              <a:spAutoFit/>
            </a:bodyPr>
            <a:lstStyle/>
            <a:p>
              <a:pPr algn="l">
                <a:spcBef>
                  <a:spcPct val="50000"/>
                </a:spcBef>
              </a:pPr>
              <a:r>
                <a:rPr lang="it-IT" sz="1400" dirty="0">
                  <a:solidFill>
                    <a:schemeClr val="tx1"/>
                  </a:solidFill>
                  <a:effectLst/>
                  <a:latin typeface="Calibri" pitchFamily="34" charset="0"/>
                </a:rPr>
                <a:t>Continental </a:t>
              </a:r>
              <a:r>
                <a:rPr lang="it-IT" sz="1400" dirty="0" err="1">
                  <a:solidFill>
                    <a:schemeClr val="tx1"/>
                  </a:solidFill>
                  <a:effectLst/>
                  <a:latin typeface="Calibri" pitchFamily="34" charset="0"/>
                </a:rPr>
                <a:t>crust</a:t>
              </a:r>
              <a:r>
                <a:rPr lang="it-IT" sz="1400" dirty="0">
                  <a:solidFill>
                    <a:schemeClr val="tx1"/>
                  </a:solidFill>
                  <a:effectLst/>
                  <a:latin typeface="Calibri" pitchFamily="34" charset="0"/>
                </a:rPr>
                <a:t> </a:t>
              </a:r>
              <a:r>
                <a:rPr lang="it-IT" sz="1000" dirty="0">
                  <a:solidFill>
                    <a:schemeClr val="tx1"/>
                  </a:solidFill>
                  <a:effectLst/>
                  <a:latin typeface="Calibri" pitchFamily="34" charset="0"/>
                </a:rPr>
                <a:t>(</a:t>
              </a:r>
              <a:r>
                <a:rPr lang="it-IT" sz="1000" dirty="0" err="1">
                  <a:solidFill>
                    <a:schemeClr val="tx1"/>
                  </a:solidFill>
                  <a:effectLst/>
                  <a:latin typeface="Calibri" pitchFamily="34" charset="0"/>
                </a:rPr>
                <a:t>Ref</a:t>
              </a:r>
              <a:r>
                <a:rPr lang="it-IT" sz="1000" dirty="0">
                  <a:solidFill>
                    <a:schemeClr val="tx1"/>
                  </a:solidFill>
                  <a:effectLst/>
                  <a:latin typeface="Calibri" pitchFamily="34" charset="0"/>
                </a:rPr>
                <a:t>. in </a:t>
              </a:r>
              <a:r>
                <a:rPr lang="it-IT" sz="1000" dirty="0" err="1">
                  <a:solidFill>
                    <a:schemeClr val="tx1"/>
                  </a:solidFill>
                  <a:effectLst/>
                  <a:latin typeface="Calibri" pitchFamily="34" charset="0"/>
                </a:rPr>
                <a:t>Kramers</a:t>
              </a:r>
              <a:r>
                <a:rPr lang="it-IT" sz="1000" dirty="0">
                  <a:solidFill>
                    <a:schemeClr val="tx1"/>
                  </a:solidFill>
                  <a:effectLst/>
                  <a:latin typeface="Calibri" pitchFamily="34" charset="0"/>
                </a:rPr>
                <a:t> &amp; </a:t>
              </a:r>
              <a:r>
                <a:rPr lang="it-IT" sz="1000" dirty="0" err="1">
                  <a:solidFill>
                    <a:schemeClr val="tx1"/>
                  </a:solidFill>
                  <a:effectLst/>
                  <a:latin typeface="Calibri" pitchFamily="34" charset="0"/>
                </a:rPr>
                <a:t>Tolstikhin</a:t>
              </a:r>
              <a:r>
                <a:rPr lang="it-IT" sz="1000" dirty="0">
                  <a:solidFill>
                    <a:schemeClr val="tx1"/>
                  </a:solidFill>
                  <a:effectLst/>
                  <a:latin typeface="Calibri" pitchFamily="34" charset="0"/>
                </a:rPr>
                <a:t>, 1997)</a:t>
              </a:r>
            </a:p>
          </p:txBody>
        </p:sp>
      </p:grpSp>
      <p:grpSp>
        <p:nvGrpSpPr>
          <p:cNvPr id="3" name="Group 20"/>
          <p:cNvGrpSpPr>
            <a:grpSpLocks/>
          </p:cNvGrpSpPr>
          <p:nvPr/>
        </p:nvGrpSpPr>
        <p:grpSpPr bwMode="auto">
          <a:xfrm>
            <a:off x="1346200" y="1465263"/>
            <a:ext cx="5846763" cy="4213220"/>
            <a:chOff x="1737" y="1531"/>
            <a:chExt cx="1947" cy="1328"/>
          </a:xfrm>
        </p:grpSpPr>
        <p:sp>
          <p:nvSpPr>
            <p:cNvPr id="1135637" name="Freeform 21"/>
            <p:cNvSpPr>
              <a:spLocks/>
            </p:cNvSpPr>
            <p:nvPr/>
          </p:nvSpPr>
          <p:spPr bwMode="auto">
            <a:xfrm>
              <a:off x="1743" y="1531"/>
              <a:ext cx="1941" cy="1328"/>
            </a:xfrm>
            <a:custGeom>
              <a:avLst/>
              <a:gdLst>
                <a:gd name="connsiteX0" fmla="*/ 16 w 10016"/>
                <a:gd name="connsiteY0" fmla="*/ 10000 h 10000"/>
                <a:gd name="connsiteX1" fmla="*/ 3236 w 10016"/>
                <a:gd name="connsiteY1" fmla="*/ 6878 h 10000"/>
                <a:gd name="connsiteX2" fmla="*/ 5388 w 10016"/>
                <a:gd name="connsiteY2" fmla="*/ 4585 h 10000"/>
                <a:gd name="connsiteX3" fmla="*/ 6564 w 10016"/>
                <a:gd name="connsiteY3" fmla="*/ 2730 h 10000"/>
                <a:gd name="connsiteX4" fmla="*/ 7833 w 10016"/>
                <a:gd name="connsiteY4" fmla="*/ 2164 h 10000"/>
                <a:gd name="connsiteX5" fmla="*/ 9892 w 10016"/>
                <a:gd name="connsiteY5" fmla="*/ 1418 h 10000"/>
                <a:gd name="connsiteX6" fmla="*/ 10016 w 10016"/>
                <a:gd name="connsiteY6" fmla="*/ 943 h 10000"/>
                <a:gd name="connsiteX7" fmla="*/ 9970 w 10016"/>
                <a:gd name="connsiteY7" fmla="*/ 468 h 10000"/>
                <a:gd name="connsiteX8" fmla="*/ 9768 w 10016"/>
                <a:gd name="connsiteY8" fmla="*/ 219 h 10000"/>
                <a:gd name="connsiteX9" fmla="*/ 9242 w 10016"/>
                <a:gd name="connsiteY9" fmla="*/ 90 h 10000"/>
                <a:gd name="connsiteX10" fmla="*/ 8901 w 10016"/>
                <a:gd name="connsiteY10" fmla="*/ 0 h 10000"/>
                <a:gd name="connsiteX11" fmla="*/ 7880 w 10016"/>
                <a:gd name="connsiteY11" fmla="*/ 181 h 10000"/>
                <a:gd name="connsiteX12" fmla="*/ 6549 w 10016"/>
                <a:gd name="connsiteY12" fmla="*/ 633 h 10000"/>
                <a:gd name="connsiteX13" fmla="*/ 5186 w 10016"/>
                <a:gd name="connsiteY13" fmla="*/ 1357 h 10000"/>
                <a:gd name="connsiteX14" fmla="*/ 3700 w 10016"/>
                <a:gd name="connsiteY14" fmla="*/ 2443 h 10000"/>
                <a:gd name="connsiteX15" fmla="*/ 1843 w 10016"/>
                <a:gd name="connsiteY15" fmla="*/ 4570 h 10000"/>
                <a:gd name="connsiteX16" fmla="*/ 418 w 10016"/>
                <a:gd name="connsiteY16" fmla="*/ 6154 h 10000"/>
                <a:gd name="connsiteX17" fmla="*/ 0 w 10016"/>
                <a:gd name="connsiteY17" fmla="*/ 6720 h 10000"/>
                <a:gd name="connsiteX18" fmla="*/ 16 w 10016"/>
                <a:gd name="connsiteY18" fmla="*/ 10000 h 10000"/>
                <a:gd name="connsiteX0" fmla="*/ 4 w 10016"/>
                <a:gd name="connsiteY0" fmla="*/ 10017 h 10017"/>
                <a:gd name="connsiteX1" fmla="*/ 3236 w 10016"/>
                <a:gd name="connsiteY1" fmla="*/ 6878 h 10017"/>
                <a:gd name="connsiteX2" fmla="*/ 5388 w 10016"/>
                <a:gd name="connsiteY2" fmla="*/ 4585 h 10017"/>
                <a:gd name="connsiteX3" fmla="*/ 6564 w 10016"/>
                <a:gd name="connsiteY3" fmla="*/ 2730 h 10017"/>
                <a:gd name="connsiteX4" fmla="*/ 7833 w 10016"/>
                <a:gd name="connsiteY4" fmla="*/ 2164 h 10017"/>
                <a:gd name="connsiteX5" fmla="*/ 9892 w 10016"/>
                <a:gd name="connsiteY5" fmla="*/ 1418 h 10017"/>
                <a:gd name="connsiteX6" fmla="*/ 10016 w 10016"/>
                <a:gd name="connsiteY6" fmla="*/ 943 h 10017"/>
                <a:gd name="connsiteX7" fmla="*/ 9970 w 10016"/>
                <a:gd name="connsiteY7" fmla="*/ 468 h 10017"/>
                <a:gd name="connsiteX8" fmla="*/ 9768 w 10016"/>
                <a:gd name="connsiteY8" fmla="*/ 219 h 10017"/>
                <a:gd name="connsiteX9" fmla="*/ 9242 w 10016"/>
                <a:gd name="connsiteY9" fmla="*/ 90 h 10017"/>
                <a:gd name="connsiteX10" fmla="*/ 8901 w 10016"/>
                <a:gd name="connsiteY10" fmla="*/ 0 h 10017"/>
                <a:gd name="connsiteX11" fmla="*/ 7880 w 10016"/>
                <a:gd name="connsiteY11" fmla="*/ 181 h 10017"/>
                <a:gd name="connsiteX12" fmla="*/ 6549 w 10016"/>
                <a:gd name="connsiteY12" fmla="*/ 633 h 10017"/>
                <a:gd name="connsiteX13" fmla="*/ 5186 w 10016"/>
                <a:gd name="connsiteY13" fmla="*/ 1357 h 10017"/>
                <a:gd name="connsiteX14" fmla="*/ 3700 w 10016"/>
                <a:gd name="connsiteY14" fmla="*/ 2443 h 10017"/>
                <a:gd name="connsiteX15" fmla="*/ 1843 w 10016"/>
                <a:gd name="connsiteY15" fmla="*/ 4570 h 10017"/>
                <a:gd name="connsiteX16" fmla="*/ 418 w 10016"/>
                <a:gd name="connsiteY16" fmla="*/ 6154 h 10017"/>
                <a:gd name="connsiteX17" fmla="*/ 0 w 10016"/>
                <a:gd name="connsiteY17" fmla="*/ 6720 h 10017"/>
                <a:gd name="connsiteX18" fmla="*/ 4 w 10016"/>
                <a:gd name="connsiteY18" fmla="*/ 10017 h 10017"/>
                <a:gd name="connsiteX0" fmla="*/ 4 w 10016"/>
                <a:gd name="connsiteY0" fmla="*/ 10017 h 10017"/>
                <a:gd name="connsiteX1" fmla="*/ 3236 w 10016"/>
                <a:gd name="connsiteY1" fmla="*/ 6878 h 10017"/>
                <a:gd name="connsiteX2" fmla="*/ 5388 w 10016"/>
                <a:gd name="connsiteY2" fmla="*/ 4585 h 10017"/>
                <a:gd name="connsiteX3" fmla="*/ 6564 w 10016"/>
                <a:gd name="connsiteY3" fmla="*/ 2730 h 10017"/>
                <a:gd name="connsiteX4" fmla="*/ 7833 w 10016"/>
                <a:gd name="connsiteY4" fmla="*/ 2164 h 10017"/>
                <a:gd name="connsiteX5" fmla="*/ 9892 w 10016"/>
                <a:gd name="connsiteY5" fmla="*/ 1418 h 10017"/>
                <a:gd name="connsiteX6" fmla="*/ 10016 w 10016"/>
                <a:gd name="connsiteY6" fmla="*/ 943 h 10017"/>
                <a:gd name="connsiteX7" fmla="*/ 9970 w 10016"/>
                <a:gd name="connsiteY7" fmla="*/ 468 h 10017"/>
                <a:gd name="connsiteX8" fmla="*/ 9768 w 10016"/>
                <a:gd name="connsiteY8" fmla="*/ 219 h 10017"/>
                <a:gd name="connsiteX9" fmla="*/ 9242 w 10016"/>
                <a:gd name="connsiteY9" fmla="*/ 90 h 10017"/>
                <a:gd name="connsiteX10" fmla="*/ 8901 w 10016"/>
                <a:gd name="connsiteY10" fmla="*/ 0 h 10017"/>
                <a:gd name="connsiteX11" fmla="*/ 7880 w 10016"/>
                <a:gd name="connsiteY11" fmla="*/ 181 h 10017"/>
                <a:gd name="connsiteX12" fmla="*/ 6549 w 10016"/>
                <a:gd name="connsiteY12" fmla="*/ 633 h 10017"/>
                <a:gd name="connsiteX13" fmla="*/ 5186 w 10016"/>
                <a:gd name="connsiteY13" fmla="*/ 1357 h 10017"/>
                <a:gd name="connsiteX14" fmla="*/ 3700 w 10016"/>
                <a:gd name="connsiteY14" fmla="*/ 2443 h 10017"/>
                <a:gd name="connsiteX15" fmla="*/ 1843 w 10016"/>
                <a:gd name="connsiteY15" fmla="*/ 4570 h 10017"/>
                <a:gd name="connsiteX16" fmla="*/ 418 w 10016"/>
                <a:gd name="connsiteY16" fmla="*/ 6154 h 10017"/>
                <a:gd name="connsiteX17" fmla="*/ 0 w 10016"/>
                <a:gd name="connsiteY17" fmla="*/ 6720 h 10017"/>
                <a:gd name="connsiteX18" fmla="*/ 4 w 10016"/>
                <a:gd name="connsiteY18" fmla="*/ 10017 h 1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16" h="10017">
                  <a:moveTo>
                    <a:pt x="4" y="10017"/>
                  </a:moveTo>
                  <a:lnTo>
                    <a:pt x="3236" y="6878"/>
                  </a:lnTo>
                  <a:lnTo>
                    <a:pt x="5388" y="4585"/>
                  </a:lnTo>
                  <a:lnTo>
                    <a:pt x="6564" y="2730"/>
                  </a:lnTo>
                  <a:lnTo>
                    <a:pt x="7833" y="2164"/>
                  </a:lnTo>
                  <a:lnTo>
                    <a:pt x="9892" y="1418"/>
                  </a:lnTo>
                  <a:cubicBezTo>
                    <a:pt x="9933" y="1260"/>
                    <a:pt x="9975" y="1101"/>
                    <a:pt x="10016" y="943"/>
                  </a:cubicBezTo>
                  <a:cubicBezTo>
                    <a:pt x="10001" y="785"/>
                    <a:pt x="9985" y="626"/>
                    <a:pt x="9970" y="468"/>
                  </a:cubicBezTo>
                  <a:lnTo>
                    <a:pt x="9768" y="219"/>
                  </a:lnTo>
                  <a:lnTo>
                    <a:pt x="9242" y="90"/>
                  </a:lnTo>
                  <a:lnTo>
                    <a:pt x="8901" y="0"/>
                  </a:lnTo>
                  <a:lnTo>
                    <a:pt x="7880" y="181"/>
                  </a:lnTo>
                  <a:lnTo>
                    <a:pt x="6549" y="633"/>
                  </a:lnTo>
                  <a:lnTo>
                    <a:pt x="5186" y="1357"/>
                  </a:lnTo>
                  <a:lnTo>
                    <a:pt x="3700" y="2443"/>
                  </a:lnTo>
                  <a:cubicBezTo>
                    <a:pt x="3700" y="2443"/>
                    <a:pt x="1905" y="4480"/>
                    <a:pt x="1843" y="4570"/>
                  </a:cubicBezTo>
                  <a:cubicBezTo>
                    <a:pt x="1750" y="4706"/>
                    <a:pt x="418" y="6154"/>
                    <a:pt x="418" y="6154"/>
                  </a:cubicBezTo>
                  <a:lnTo>
                    <a:pt x="0" y="6720"/>
                  </a:lnTo>
                  <a:cubicBezTo>
                    <a:pt x="1" y="7819"/>
                    <a:pt x="3" y="8918"/>
                    <a:pt x="4" y="10017"/>
                  </a:cubicBezTo>
                  <a:close/>
                </a:path>
              </a:pathLst>
            </a:custGeom>
            <a:solidFill>
              <a:schemeClr val="bg2"/>
            </a:solidFill>
            <a:ln w="0">
              <a:solidFill>
                <a:srgbClr val="25221E"/>
              </a:solidFill>
              <a:prstDash val="solid"/>
              <a:round/>
              <a:headEnd/>
              <a:tailEnd/>
            </a:ln>
          </p:spPr>
          <p:txBody>
            <a:bodyPr/>
            <a:lstStyle/>
            <a:p>
              <a:pPr>
                <a:defRPr/>
              </a:pPr>
              <a:endParaRPr lang="it-IT">
                <a:latin typeface="Calibri" pitchFamily="34" charset="0"/>
              </a:endParaRPr>
            </a:p>
          </p:txBody>
        </p:sp>
        <p:sp>
          <p:nvSpPr>
            <p:cNvPr id="135934" name="Rectangle 22"/>
            <p:cNvSpPr>
              <a:spLocks noChangeArrowheads="1"/>
            </p:cNvSpPr>
            <p:nvPr/>
          </p:nvSpPr>
          <p:spPr bwMode="auto">
            <a:xfrm rot="-2442645">
              <a:off x="1737" y="2205"/>
              <a:ext cx="639" cy="195"/>
            </a:xfrm>
            <a:prstGeom prst="rect">
              <a:avLst/>
            </a:prstGeom>
            <a:noFill/>
            <a:ln w="9525" algn="ctr">
              <a:noFill/>
              <a:miter lim="800000"/>
              <a:headEnd/>
              <a:tailEnd/>
            </a:ln>
          </p:spPr>
          <p:txBody>
            <a:bodyPr wrap="none" anchor="ctr"/>
            <a:lstStyle/>
            <a:p>
              <a:r>
                <a:rPr lang="it-IT" sz="1600">
                  <a:solidFill>
                    <a:schemeClr val="tx1"/>
                  </a:solidFill>
                  <a:effectLst/>
                  <a:latin typeface="Calibri" pitchFamily="34" charset="0"/>
                </a:rPr>
                <a:t>Lower Crust xenoliths</a:t>
              </a:r>
            </a:p>
            <a:p>
              <a:r>
                <a:rPr lang="it-IT" sz="1000">
                  <a:solidFill>
                    <a:schemeClr val="tx1"/>
                  </a:solidFill>
                  <a:effectLst/>
                  <a:latin typeface="Calibri" pitchFamily="34" charset="0"/>
                </a:rPr>
                <a:t>(Ref. in Murphy et al., 2001)</a:t>
              </a:r>
            </a:p>
          </p:txBody>
        </p:sp>
      </p:grpSp>
      <p:grpSp>
        <p:nvGrpSpPr>
          <p:cNvPr id="4" name="Group 42"/>
          <p:cNvGrpSpPr>
            <a:grpSpLocks/>
          </p:cNvGrpSpPr>
          <p:nvPr/>
        </p:nvGrpSpPr>
        <p:grpSpPr bwMode="auto">
          <a:xfrm>
            <a:off x="303465" y="480959"/>
            <a:ext cx="8587766" cy="6219970"/>
            <a:chOff x="1389" y="1221"/>
            <a:chExt cx="2862" cy="1960"/>
          </a:xfrm>
        </p:grpSpPr>
        <p:sp>
          <p:nvSpPr>
            <p:cNvPr id="1135659" name="Text Box 43"/>
            <p:cNvSpPr txBox="1">
              <a:spLocks noChangeArrowheads="1"/>
            </p:cNvSpPr>
            <p:nvPr/>
          </p:nvSpPr>
          <p:spPr bwMode="auto">
            <a:xfrm>
              <a:off x="2668" y="3036"/>
              <a:ext cx="587" cy="145"/>
            </a:xfrm>
            <a:prstGeom prst="rect">
              <a:avLst/>
            </a:prstGeom>
            <a:noFill/>
            <a:ln w="9525" algn="ctr">
              <a:noFill/>
              <a:miter lim="800000"/>
              <a:headEnd/>
              <a:tailEnd/>
            </a:ln>
            <a:effectLst/>
          </p:spPr>
          <p:txBody>
            <a:bodyPr wrap="square">
              <a:spAutoFit/>
            </a:bodyPr>
            <a:lstStyle/>
            <a:p>
              <a:pPr>
                <a:spcBef>
                  <a:spcPct val="50000"/>
                </a:spcBef>
                <a:defRPr/>
              </a:pPr>
              <a:r>
                <a:rPr lang="it-IT" sz="2400" baseline="30000" dirty="0">
                  <a:solidFill>
                    <a:schemeClr val="bg1"/>
                  </a:solidFill>
                  <a:effectLst>
                    <a:outerShdw blurRad="38100" dist="38100" dir="2700000" algn="tl">
                      <a:srgbClr val="000000"/>
                    </a:outerShdw>
                  </a:effectLst>
                  <a:latin typeface="Calibri" pitchFamily="34" charset="0"/>
                </a:rPr>
                <a:t>206</a:t>
              </a:r>
              <a:r>
                <a:rPr lang="it-IT" sz="2400" dirty="0">
                  <a:solidFill>
                    <a:schemeClr val="bg1"/>
                  </a:solidFill>
                  <a:effectLst>
                    <a:outerShdw blurRad="38100" dist="38100" dir="2700000" algn="tl">
                      <a:srgbClr val="000000"/>
                    </a:outerShdw>
                  </a:effectLst>
                  <a:latin typeface="Calibri" pitchFamily="34" charset="0"/>
                </a:rPr>
                <a:t>Pb/</a:t>
              </a:r>
              <a:r>
                <a:rPr lang="it-IT" sz="2400" baseline="30000" dirty="0">
                  <a:solidFill>
                    <a:schemeClr val="bg1"/>
                  </a:solidFill>
                  <a:effectLst>
                    <a:outerShdw blurRad="38100" dist="38100" dir="2700000" algn="tl">
                      <a:srgbClr val="000000"/>
                    </a:outerShdw>
                  </a:effectLst>
                  <a:latin typeface="Calibri" pitchFamily="34" charset="0"/>
                </a:rPr>
                <a:t>204</a:t>
              </a:r>
              <a:r>
                <a:rPr lang="it-IT" sz="2400" dirty="0">
                  <a:solidFill>
                    <a:schemeClr val="bg1"/>
                  </a:solidFill>
                  <a:effectLst>
                    <a:outerShdw blurRad="38100" dist="38100" dir="2700000" algn="tl">
                      <a:srgbClr val="000000"/>
                    </a:outerShdw>
                  </a:effectLst>
                  <a:latin typeface="Calibri" pitchFamily="34" charset="0"/>
                </a:rPr>
                <a:t>Pb</a:t>
              </a:r>
            </a:p>
          </p:txBody>
        </p:sp>
        <p:sp>
          <p:nvSpPr>
            <p:cNvPr id="1135660" name="Text Box 44"/>
            <p:cNvSpPr txBox="1">
              <a:spLocks noChangeArrowheads="1"/>
            </p:cNvSpPr>
            <p:nvPr/>
          </p:nvSpPr>
          <p:spPr bwMode="auto">
            <a:xfrm rot="16200000">
              <a:off x="1198" y="2048"/>
              <a:ext cx="535" cy="153"/>
            </a:xfrm>
            <a:prstGeom prst="rect">
              <a:avLst/>
            </a:prstGeom>
            <a:noFill/>
            <a:ln w="9525" algn="ctr">
              <a:noFill/>
              <a:miter lim="800000"/>
              <a:headEnd/>
              <a:tailEnd/>
            </a:ln>
            <a:effectLst/>
          </p:spPr>
          <p:txBody>
            <a:bodyPr wrap="square">
              <a:spAutoFit/>
            </a:bodyPr>
            <a:lstStyle/>
            <a:p>
              <a:pPr>
                <a:spcBef>
                  <a:spcPct val="50000"/>
                </a:spcBef>
                <a:defRPr/>
              </a:pPr>
              <a:r>
                <a:rPr lang="it-IT" sz="2400" baseline="30000" dirty="0">
                  <a:solidFill>
                    <a:schemeClr val="bg1"/>
                  </a:solidFill>
                  <a:effectLst>
                    <a:outerShdw blurRad="38100" dist="38100" dir="2700000" algn="tl">
                      <a:srgbClr val="000000"/>
                    </a:outerShdw>
                  </a:effectLst>
                  <a:latin typeface="Calibri" pitchFamily="34" charset="0"/>
                </a:rPr>
                <a:t>207</a:t>
              </a:r>
              <a:r>
                <a:rPr lang="it-IT" sz="2400" dirty="0">
                  <a:solidFill>
                    <a:schemeClr val="bg1"/>
                  </a:solidFill>
                  <a:effectLst>
                    <a:outerShdw blurRad="38100" dist="38100" dir="2700000" algn="tl">
                      <a:srgbClr val="000000"/>
                    </a:outerShdw>
                  </a:effectLst>
                  <a:latin typeface="Calibri" pitchFamily="34" charset="0"/>
                </a:rPr>
                <a:t>Pb/</a:t>
              </a:r>
              <a:r>
                <a:rPr lang="it-IT" sz="2400" baseline="30000" dirty="0">
                  <a:solidFill>
                    <a:schemeClr val="bg1"/>
                  </a:solidFill>
                  <a:effectLst>
                    <a:outerShdw blurRad="38100" dist="38100" dir="2700000" algn="tl">
                      <a:srgbClr val="000000"/>
                    </a:outerShdw>
                  </a:effectLst>
                  <a:latin typeface="Calibri" pitchFamily="34" charset="0"/>
                </a:rPr>
                <a:t>204</a:t>
              </a:r>
              <a:r>
                <a:rPr lang="it-IT" sz="2400" dirty="0">
                  <a:solidFill>
                    <a:schemeClr val="bg1"/>
                  </a:solidFill>
                  <a:effectLst>
                    <a:outerShdw blurRad="38100" dist="38100" dir="2700000" algn="tl">
                      <a:srgbClr val="000000"/>
                    </a:outerShdw>
                  </a:effectLst>
                  <a:latin typeface="Calibri" pitchFamily="34" charset="0"/>
                </a:rPr>
                <a:t>Pb</a:t>
              </a:r>
            </a:p>
          </p:txBody>
        </p:sp>
        <p:grpSp>
          <p:nvGrpSpPr>
            <p:cNvPr id="135235" name="Group 45"/>
            <p:cNvGrpSpPr>
              <a:grpSpLocks/>
            </p:cNvGrpSpPr>
            <p:nvPr/>
          </p:nvGrpSpPr>
          <p:grpSpPr bwMode="auto">
            <a:xfrm>
              <a:off x="1739" y="1281"/>
              <a:ext cx="2448" cy="1686"/>
              <a:chOff x="1739" y="1281"/>
              <a:chExt cx="2448" cy="1686"/>
            </a:xfrm>
          </p:grpSpPr>
          <p:sp>
            <p:nvSpPr>
              <p:cNvPr id="1135662" name="Freeform 46"/>
              <p:cNvSpPr>
                <a:spLocks/>
              </p:cNvSpPr>
              <p:nvPr/>
            </p:nvSpPr>
            <p:spPr bwMode="auto">
              <a:xfrm>
                <a:off x="2471" y="2931"/>
                <a:ext cx="18" cy="36"/>
              </a:xfrm>
              <a:custGeom>
                <a:avLst/>
                <a:gdLst/>
                <a:ahLst/>
                <a:cxnLst>
                  <a:cxn ang="0">
                    <a:pos x="12" y="0"/>
                  </a:cxn>
                  <a:cxn ang="0">
                    <a:pos x="18" y="0"/>
                  </a:cxn>
                  <a:cxn ang="0">
                    <a:pos x="6" y="36"/>
                  </a:cxn>
                  <a:cxn ang="0">
                    <a:pos x="0" y="36"/>
                  </a:cxn>
                  <a:cxn ang="0">
                    <a:pos x="12" y="0"/>
                  </a:cxn>
                </a:cxnLst>
                <a:rect l="0" t="0" r="r" b="b"/>
                <a:pathLst>
                  <a:path w="18" h="36">
                    <a:moveTo>
                      <a:pt x="12" y="0"/>
                    </a:moveTo>
                    <a:lnTo>
                      <a:pt x="18"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3" name="Freeform 47"/>
              <p:cNvSpPr>
                <a:spLocks/>
              </p:cNvSpPr>
              <p:nvPr/>
            </p:nvSpPr>
            <p:spPr bwMode="auto">
              <a:xfrm>
                <a:off x="2489" y="2865"/>
                <a:ext cx="24" cy="42"/>
              </a:xfrm>
              <a:custGeom>
                <a:avLst/>
                <a:gdLst/>
                <a:ahLst/>
                <a:cxnLst>
                  <a:cxn ang="0">
                    <a:pos x="12" y="0"/>
                  </a:cxn>
                  <a:cxn ang="0">
                    <a:pos x="24" y="6"/>
                  </a:cxn>
                  <a:cxn ang="0">
                    <a:pos x="12" y="42"/>
                  </a:cxn>
                  <a:cxn ang="0">
                    <a:pos x="0" y="42"/>
                  </a:cxn>
                  <a:cxn ang="0">
                    <a:pos x="12" y="0"/>
                  </a:cxn>
                </a:cxnLst>
                <a:rect l="0" t="0" r="r" b="b"/>
                <a:pathLst>
                  <a:path w="24" h="42">
                    <a:moveTo>
                      <a:pt x="12" y="0"/>
                    </a:moveTo>
                    <a:lnTo>
                      <a:pt x="24" y="6"/>
                    </a:lnTo>
                    <a:lnTo>
                      <a:pt x="12"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4" name="Freeform 48"/>
              <p:cNvSpPr>
                <a:spLocks/>
              </p:cNvSpPr>
              <p:nvPr/>
            </p:nvSpPr>
            <p:spPr bwMode="auto">
              <a:xfrm>
                <a:off x="2513" y="2805"/>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5" name="Freeform 49"/>
              <p:cNvSpPr>
                <a:spLocks/>
              </p:cNvSpPr>
              <p:nvPr/>
            </p:nvSpPr>
            <p:spPr bwMode="auto">
              <a:xfrm>
                <a:off x="2531" y="2745"/>
                <a:ext cx="18" cy="42"/>
              </a:xfrm>
              <a:custGeom>
                <a:avLst/>
                <a:gdLst/>
                <a:ahLst/>
                <a:cxnLst>
                  <a:cxn ang="0">
                    <a:pos x="12" y="0"/>
                  </a:cxn>
                  <a:cxn ang="0">
                    <a:pos x="18" y="6"/>
                  </a:cxn>
                  <a:cxn ang="0">
                    <a:pos x="6" y="42"/>
                  </a:cxn>
                  <a:cxn ang="0">
                    <a:pos x="0" y="36"/>
                  </a:cxn>
                  <a:cxn ang="0">
                    <a:pos x="12" y="0"/>
                  </a:cxn>
                </a:cxnLst>
                <a:rect l="0" t="0" r="r" b="b"/>
                <a:pathLst>
                  <a:path w="18" h="42">
                    <a:moveTo>
                      <a:pt x="12" y="0"/>
                    </a:moveTo>
                    <a:lnTo>
                      <a:pt x="18" y="6"/>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6" name="Freeform 50"/>
              <p:cNvSpPr>
                <a:spLocks/>
              </p:cNvSpPr>
              <p:nvPr/>
            </p:nvSpPr>
            <p:spPr bwMode="auto">
              <a:xfrm>
                <a:off x="2549" y="2685"/>
                <a:ext cx="24" cy="42"/>
              </a:xfrm>
              <a:custGeom>
                <a:avLst/>
                <a:gdLst/>
                <a:ahLst/>
                <a:cxnLst>
                  <a:cxn ang="0">
                    <a:pos x="18" y="0"/>
                  </a:cxn>
                  <a:cxn ang="0">
                    <a:pos x="24" y="0"/>
                  </a:cxn>
                  <a:cxn ang="0">
                    <a:pos x="12" y="42"/>
                  </a:cxn>
                  <a:cxn ang="0">
                    <a:pos x="0" y="36"/>
                  </a:cxn>
                  <a:cxn ang="0">
                    <a:pos x="18" y="0"/>
                  </a:cxn>
                </a:cxnLst>
                <a:rect l="0" t="0" r="r" b="b"/>
                <a:pathLst>
                  <a:path w="24" h="42">
                    <a:moveTo>
                      <a:pt x="18" y="0"/>
                    </a:moveTo>
                    <a:lnTo>
                      <a:pt x="24" y="0"/>
                    </a:lnTo>
                    <a:lnTo>
                      <a:pt x="12" y="42"/>
                    </a:lnTo>
                    <a:lnTo>
                      <a:pt x="0" y="36"/>
                    </a:lnTo>
                    <a:lnTo>
                      <a:pt x="18"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7" name="Freeform 51"/>
              <p:cNvSpPr>
                <a:spLocks/>
              </p:cNvSpPr>
              <p:nvPr/>
            </p:nvSpPr>
            <p:spPr bwMode="auto">
              <a:xfrm>
                <a:off x="2573" y="2625"/>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8" name="Freeform 52"/>
              <p:cNvSpPr>
                <a:spLocks/>
              </p:cNvSpPr>
              <p:nvPr/>
            </p:nvSpPr>
            <p:spPr bwMode="auto">
              <a:xfrm>
                <a:off x="2591" y="2565"/>
                <a:ext cx="24" cy="36"/>
              </a:xfrm>
              <a:custGeom>
                <a:avLst/>
                <a:gdLst/>
                <a:ahLst/>
                <a:cxnLst>
                  <a:cxn ang="0">
                    <a:pos x="12" y="0"/>
                  </a:cxn>
                  <a:cxn ang="0">
                    <a:pos x="24" y="0"/>
                  </a:cxn>
                  <a:cxn ang="0">
                    <a:pos x="6" y="36"/>
                  </a:cxn>
                  <a:cxn ang="0">
                    <a:pos x="0" y="36"/>
                  </a:cxn>
                  <a:cxn ang="0">
                    <a:pos x="12" y="0"/>
                  </a:cxn>
                </a:cxnLst>
                <a:rect l="0" t="0" r="r" b="b"/>
                <a:pathLst>
                  <a:path w="24" h="36">
                    <a:moveTo>
                      <a:pt x="12" y="0"/>
                    </a:moveTo>
                    <a:lnTo>
                      <a:pt x="24"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69" name="Freeform 53"/>
              <p:cNvSpPr>
                <a:spLocks/>
              </p:cNvSpPr>
              <p:nvPr/>
            </p:nvSpPr>
            <p:spPr bwMode="auto">
              <a:xfrm>
                <a:off x="2615" y="2499"/>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0" name="Freeform 54"/>
              <p:cNvSpPr>
                <a:spLocks/>
              </p:cNvSpPr>
              <p:nvPr/>
            </p:nvSpPr>
            <p:spPr bwMode="auto">
              <a:xfrm>
                <a:off x="2633" y="2439"/>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1" name="Freeform 55"/>
              <p:cNvSpPr>
                <a:spLocks/>
              </p:cNvSpPr>
              <p:nvPr/>
            </p:nvSpPr>
            <p:spPr bwMode="auto">
              <a:xfrm>
                <a:off x="2651" y="2379"/>
                <a:ext cx="24" cy="42"/>
              </a:xfrm>
              <a:custGeom>
                <a:avLst/>
                <a:gdLst/>
                <a:ahLst/>
                <a:cxnLst>
                  <a:cxn ang="0">
                    <a:pos x="12" y="0"/>
                  </a:cxn>
                  <a:cxn ang="0">
                    <a:pos x="24" y="6"/>
                  </a:cxn>
                  <a:cxn ang="0">
                    <a:pos x="12" y="42"/>
                  </a:cxn>
                  <a:cxn ang="0">
                    <a:pos x="0" y="42"/>
                  </a:cxn>
                  <a:cxn ang="0">
                    <a:pos x="12" y="0"/>
                  </a:cxn>
                </a:cxnLst>
                <a:rect l="0" t="0" r="r" b="b"/>
                <a:pathLst>
                  <a:path w="24" h="42">
                    <a:moveTo>
                      <a:pt x="12" y="0"/>
                    </a:moveTo>
                    <a:lnTo>
                      <a:pt x="24" y="6"/>
                    </a:lnTo>
                    <a:lnTo>
                      <a:pt x="12"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2" name="Freeform 56"/>
              <p:cNvSpPr>
                <a:spLocks/>
              </p:cNvSpPr>
              <p:nvPr/>
            </p:nvSpPr>
            <p:spPr bwMode="auto">
              <a:xfrm>
                <a:off x="2675" y="2319"/>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3" name="Freeform 57"/>
              <p:cNvSpPr>
                <a:spLocks/>
              </p:cNvSpPr>
              <p:nvPr/>
            </p:nvSpPr>
            <p:spPr bwMode="auto">
              <a:xfrm>
                <a:off x="2693" y="2259"/>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4" name="Freeform 58"/>
              <p:cNvSpPr>
                <a:spLocks/>
              </p:cNvSpPr>
              <p:nvPr/>
            </p:nvSpPr>
            <p:spPr bwMode="auto">
              <a:xfrm>
                <a:off x="2711" y="2199"/>
                <a:ext cx="24" cy="36"/>
              </a:xfrm>
              <a:custGeom>
                <a:avLst/>
                <a:gdLst/>
                <a:ahLst/>
                <a:cxnLst>
                  <a:cxn ang="0">
                    <a:pos x="18" y="0"/>
                  </a:cxn>
                  <a:cxn ang="0">
                    <a:pos x="24" y="0"/>
                  </a:cxn>
                  <a:cxn ang="0">
                    <a:pos x="12" y="36"/>
                  </a:cxn>
                  <a:cxn ang="0">
                    <a:pos x="0" y="36"/>
                  </a:cxn>
                  <a:cxn ang="0">
                    <a:pos x="18" y="0"/>
                  </a:cxn>
                </a:cxnLst>
                <a:rect l="0" t="0" r="r" b="b"/>
                <a:pathLst>
                  <a:path w="24" h="36">
                    <a:moveTo>
                      <a:pt x="18" y="0"/>
                    </a:moveTo>
                    <a:lnTo>
                      <a:pt x="24" y="0"/>
                    </a:lnTo>
                    <a:lnTo>
                      <a:pt x="12" y="36"/>
                    </a:lnTo>
                    <a:lnTo>
                      <a:pt x="0" y="36"/>
                    </a:lnTo>
                    <a:lnTo>
                      <a:pt x="18"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5" name="Freeform 59"/>
              <p:cNvSpPr>
                <a:spLocks/>
              </p:cNvSpPr>
              <p:nvPr/>
            </p:nvSpPr>
            <p:spPr bwMode="auto">
              <a:xfrm>
                <a:off x="2735" y="2139"/>
                <a:ext cx="18" cy="36"/>
              </a:xfrm>
              <a:custGeom>
                <a:avLst/>
                <a:gdLst/>
                <a:ahLst/>
                <a:cxnLst>
                  <a:cxn ang="0">
                    <a:pos x="12" y="0"/>
                  </a:cxn>
                  <a:cxn ang="0">
                    <a:pos x="18" y="0"/>
                  </a:cxn>
                  <a:cxn ang="0">
                    <a:pos x="6" y="36"/>
                  </a:cxn>
                  <a:cxn ang="0">
                    <a:pos x="0" y="36"/>
                  </a:cxn>
                  <a:cxn ang="0">
                    <a:pos x="12" y="0"/>
                  </a:cxn>
                </a:cxnLst>
                <a:rect l="0" t="0" r="r" b="b"/>
                <a:pathLst>
                  <a:path w="18" h="36">
                    <a:moveTo>
                      <a:pt x="12" y="0"/>
                    </a:moveTo>
                    <a:lnTo>
                      <a:pt x="18"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6" name="Freeform 60"/>
              <p:cNvSpPr>
                <a:spLocks/>
              </p:cNvSpPr>
              <p:nvPr/>
            </p:nvSpPr>
            <p:spPr bwMode="auto">
              <a:xfrm>
                <a:off x="2753" y="2073"/>
                <a:ext cx="24" cy="42"/>
              </a:xfrm>
              <a:custGeom>
                <a:avLst/>
                <a:gdLst/>
                <a:ahLst/>
                <a:cxnLst>
                  <a:cxn ang="0">
                    <a:pos x="12" y="0"/>
                  </a:cxn>
                  <a:cxn ang="0">
                    <a:pos x="24" y="6"/>
                  </a:cxn>
                  <a:cxn ang="0">
                    <a:pos x="6" y="42"/>
                  </a:cxn>
                  <a:cxn ang="0">
                    <a:pos x="0" y="42"/>
                  </a:cxn>
                  <a:cxn ang="0">
                    <a:pos x="12" y="0"/>
                  </a:cxn>
                </a:cxnLst>
                <a:rect l="0" t="0" r="r" b="b"/>
                <a:pathLst>
                  <a:path w="24" h="42">
                    <a:moveTo>
                      <a:pt x="12" y="0"/>
                    </a:moveTo>
                    <a:lnTo>
                      <a:pt x="24"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7" name="Freeform 61"/>
              <p:cNvSpPr>
                <a:spLocks/>
              </p:cNvSpPr>
              <p:nvPr/>
            </p:nvSpPr>
            <p:spPr bwMode="auto">
              <a:xfrm>
                <a:off x="2777" y="2013"/>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8" name="Freeform 62"/>
              <p:cNvSpPr>
                <a:spLocks/>
              </p:cNvSpPr>
              <p:nvPr/>
            </p:nvSpPr>
            <p:spPr bwMode="auto">
              <a:xfrm>
                <a:off x="2795" y="1953"/>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79" name="Freeform 63"/>
              <p:cNvSpPr>
                <a:spLocks/>
              </p:cNvSpPr>
              <p:nvPr/>
            </p:nvSpPr>
            <p:spPr bwMode="auto">
              <a:xfrm>
                <a:off x="2813" y="1893"/>
                <a:ext cx="24" cy="42"/>
              </a:xfrm>
              <a:custGeom>
                <a:avLst/>
                <a:gdLst/>
                <a:ahLst/>
                <a:cxnLst>
                  <a:cxn ang="0">
                    <a:pos x="12" y="0"/>
                  </a:cxn>
                  <a:cxn ang="0">
                    <a:pos x="24" y="0"/>
                  </a:cxn>
                  <a:cxn ang="0">
                    <a:pos x="12" y="42"/>
                  </a:cxn>
                  <a:cxn ang="0">
                    <a:pos x="0" y="36"/>
                  </a:cxn>
                  <a:cxn ang="0">
                    <a:pos x="12" y="0"/>
                  </a:cxn>
                </a:cxnLst>
                <a:rect l="0" t="0" r="r" b="b"/>
                <a:pathLst>
                  <a:path w="24" h="42">
                    <a:moveTo>
                      <a:pt x="12" y="0"/>
                    </a:moveTo>
                    <a:lnTo>
                      <a:pt x="24" y="0"/>
                    </a:lnTo>
                    <a:lnTo>
                      <a:pt x="12"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0" name="Freeform 64"/>
              <p:cNvSpPr>
                <a:spLocks/>
              </p:cNvSpPr>
              <p:nvPr/>
            </p:nvSpPr>
            <p:spPr bwMode="auto">
              <a:xfrm>
                <a:off x="2837" y="1833"/>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1" name="Freeform 65"/>
              <p:cNvSpPr>
                <a:spLocks/>
              </p:cNvSpPr>
              <p:nvPr/>
            </p:nvSpPr>
            <p:spPr bwMode="auto">
              <a:xfrm>
                <a:off x="2855" y="1773"/>
                <a:ext cx="18" cy="36"/>
              </a:xfrm>
              <a:custGeom>
                <a:avLst/>
                <a:gdLst/>
                <a:ahLst/>
                <a:cxnLst>
                  <a:cxn ang="0">
                    <a:pos x="12" y="0"/>
                  </a:cxn>
                  <a:cxn ang="0">
                    <a:pos x="18" y="0"/>
                  </a:cxn>
                  <a:cxn ang="0">
                    <a:pos x="6" y="36"/>
                  </a:cxn>
                  <a:cxn ang="0">
                    <a:pos x="0" y="36"/>
                  </a:cxn>
                  <a:cxn ang="0">
                    <a:pos x="12" y="0"/>
                  </a:cxn>
                </a:cxnLst>
                <a:rect l="0" t="0" r="r" b="b"/>
                <a:pathLst>
                  <a:path w="18" h="36">
                    <a:moveTo>
                      <a:pt x="12" y="0"/>
                    </a:moveTo>
                    <a:lnTo>
                      <a:pt x="18"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2" name="Freeform 66"/>
              <p:cNvSpPr>
                <a:spLocks/>
              </p:cNvSpPr>
              <p:nvPr/>
            </p:nvSpPr>
            <p:spPr bwMode="auto">
              <a:xfrm>
                <a:off x="2873" y="1707"/>
                <a:ext cx="24" cy="42"/>
              </a:xfrm>
              <a:custGeom>
                <a:avLst/>
                <a:gdLst/>
                <a:ahLst/>
                <a:cxnLst>
                  <a:cxn ang="0">
                    <a:pos x="12" y="0"/>
                  </a:cxn>
                  <a:cxn ang="0">
                    <a:pos x="24" y="6"/>
                  </a:cxn>
                  <a:cxn ang="0">
                    <a:pos x="12" y="42"/>
                  </a:cxn>
                  <a:cxn ang="0">
                    <a:pos x="0" y="42"/>
                  </a:cxn>
                  <a:cxn ang="0">
                    <a:pos x="12" y="0"/>
                  </a:cxn>
                </a:cxnLst>
                <a:rect l="0" t="0" r="r" b="b"/>
                <a:pathLst>
                  <a:path w="24" h="42">
                    <a:moveTo>
                      <a:pt x="12" y="0"/>
                    </a:moveTo>
                    <a:lnTo>
                      <a:pt x="24" y="6"/>
                    </a:lnTo>
                    <a:lnTo>
                      <a:pt x="12"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3" name="Freeform 67"/>
              <p:cNvSpPr>
                <a:spLocks/>
              </p:cNvSpPr>
              <p:nvPr/>
            </p:nvSpPr>
            <p:spPr bwMode="auto">
              <a:xfrm>
                <a:off x="2897" y="1647"/>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4" name="Freeform 68"/>
              <p:cNvSpPr>
                <a:spLocks/>
              </p:cNvSpPr>
              <p:nvPr/>
            </p:nvSpPr>
            <p:spPr bwMode="auto">
              <a:xfrm>
                <a:off x="2915" y="1587"/>
                <a:ext cx="18" cy="42"/>
              </a:xfrm>
              <a:custGeom>
                <a:avLst/>
                <a:gdLst/>
                <a:ahLst/>
                <a:cxnLst>
                  <a:cxn ang="0">
                    <a:pos x="12" y="0"/>
                  </a:cxn>
                  <a:cxn ang="0">
                    <a:pos x="18" y="6"/>
                  </a:cxn>
                  <a:cxn ang="0">
                    <a:pos x="6" y="42"/>
                  </a:cxn>
                  <a:cxn ang="0">
                    <a:pos x="0" y="36"/>
                  </a:cxn>
                  <a:cxn ang="0">
                    <a:pos x="12" y="0"/>
                  </a:cxn>
                </a:cxnLst>
                <a:rect l="0" t="0" r="r" b="b"/>
                <a:pathLst>
                  <a:path w="18" h="42">
                    <a:moveTo>
                      <a:pt x="12" y="0"/>
                    </a:moveTo>
                    <a:lnTo>
                      <a:pt x="18" y="6"/>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5" name="Freeform 69"/>
              <p:cNvSpPr>
                <a:spLocks/>
              </p:cNvSpPr>
              <p:nvPr/>
            </p:nvSpPr>
            <p:spPr bwMode="auto">
              <a:xfrm>
                <a:off x="2933" y="1527"/>
                <a:ext cx="24" cy="42"/>
              </a:xfrm>
              <a:custGeom>
                <a:avLst/>
                <a:gdLst/>
                <a:ahLst/>
                <a:cxnLst>
                  <a:cxn ang="0">
                    <a:pos x="18" y="0"/>
                  </a:cxn>
                  <a:cxn ang="0">
                    <a:pos x="24" y="0"/>
                  </a:cxn>
                  <a:cxn ang="0">
                    <a:pos x="12" y="42"/>
                  </a:cxn>
                  <a:cxn ang="0">
                    <a:pos x="0" y="36"/>
                  </a:cxn>
                  <a:cxn ang="0">
                    <a:pos x="18" y="0"/>
                  </a:cxn>
                </a:cxnLst>
                <a:rect l="0" t="0" r="r" b="b"/>
                <a:pathLst>
                  <a:path w="24" h="42">
                    <a:moveTo>
                      <a:pt x="18" y="0"/>
                    </a:moveTo>
                    <a:lnTo>
                      <a:pt x="24" y="0"/>
                    </a:lnTo>
                    <a:lnTo>
                      <a:pt x="12" y="42"/>
                    </a:lnTo>
                    <a:lnTo>
                      <a:pt x="0" y="36"/>
                    </a:lnTo>
                    <a:lnTo>
                      <a:pt x="18"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6" name="Freeform 70"/>
              <p:cNvSpPr>
                <a:spLocks/>
              </p:cNvSpPr>
              <p:nvPr/>
            </p:nvSpPr>
            <p:spPr bwMode="auto">
              <a:xfrm>
                <a:off x="2957" y="1467"/>
                <a:ext cx="18" cy="42"/>
              </a:xfrm>
              <a:custGeom>
                <a:avLst/>
                <a:gdLst/>
                <a:ahLst/>
                <a:cxnLst>
                  <a:cxn ang="0">
                    <a:pos x="12" y="0"/>
                  </a:cxn>
                  <a:cxn ang="0">
                    <a:pos x="18" y="0"/>
                  </a:cxn>
                  <a:cxn ang="0">
                    <a:pos x="6" y="42"/>
                  </a:cxn>
                  <a:cxn ang="0">
                    <a:pos x="0" y="36"/>
                  </a:cxn>
                  <a:cxn ang="0">
                    <a:pos x="12" y="0"/>
                  </a:cxn>
                </a:cxnLst>
                <a:rect l="0" t="0" r="r" b="b"/>
                <a:pathLst>
                  <a:path w="18" h="42">
                    <a:moveTo>
                      <a:pt x="12" y="0"/>
                    </a:moveTo>
                    <a:lnTo>
                      <a:pt x="18" y="0"/>
                    </a:lnTo>
                    <a:lnTo>
                      <a:pt x="6" y="42"/>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7" name="Freeform 71"/>
              <p:cNvSpPr>
                <a:spLocks/>
              </p:cNvSpPr>
              <p:nvPr/>
            </p:nvSpPr>
            <p:spPr bwMode="auto">
              <a:xfrm>
                <a:off x="2975" y="1407"/>
                <a:ext cx="24" cy="36"/>
              </a:xfrm>
              <a:custGeom>
                <a:avLst/>
                <a:gdLst/>
                <a:ahLst/>
                <a:cxnLst>
                  <a:cxn ang="0">
                    <a:pos x="12" y="0"/>
                  </a:cxn>
                  <a:cxn ang="0">
                    <a:pos x="24" y="0"/>
                  </a:cxn>
                  <a:cxn ang="0">
                    <a:pos x="6" y="36"/>
                  </a:cxn>
                  <a:cxn ang="0">
                    <a:pos x="0" y="36"/>
                  </a:cxn>
                  <a:cxn ang="0">
                    <a:pos x="12" y="0"/>
                  </a:cxn>
                </a:cxnLst>
                <a:rect l="0" t="0" r="r" b="b"/>
                <a:pathLst>
                  <a:path w="24" h="36">
                    <a:moveTo>
                      <a:pt x="12" y="0"/>
                    </a:moveTo>
                    <a:lnTo>
                      <a:pt x="24"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8" name="Freeform 72"/>
              <p:cNvSpPr>
                <a:spLocks/>
              </p:cNvSpPr>
              <p:nvPr/>
            </p:nvSpPr>
            <p:spPr bwMode="auto">
              <a:xfrm>
                <a:off x="2999" y="1347"/>
                <a:ext cx="18" cy="36"/>
              </a:xfrm>
              <a:custGeom>
                <a:avLst/>
                <a:gdLst/>
                <a:ahLst/>
                <a:cxnLst>
                  <a:cxn ang="0">
                    <a:pos x="12" y="0"/>
                  </a:cxn>
                  <a:cxn ang="0">
                    <a:pos x="18" y="0"/>
                  </a:cxn>
                  <a:cxn ang="0">
                    <a:pos x="6" y="36"/>
                  </a:cxn>
                  <a:cxn ang="0">
                    <a:pos x="0" y="36"/>
                  </a:cxn>
                  <a:cxn ang="0">
                    <a:pos x="12" y="0"/>
                  </a:cxn>
                </a:cxnLst>
                <a:rect l="0" t="0" r="r" b="b"/>
                <a:pathLst>
                  <a:path w="18" h="36">
                    <a:moveTo>
                      <a:pt x="12" y="0"/>
                    </a:moveTo>
                    <a:lnTo>
                      <a:pt x="18" y="0"/>
                    </a:lnTo>
                    <a:lnTo>
                      <a:pt x="6" y="36"/>
                    </a:lnTo>
                    <a:lnTo>
                      <a:pt x="0" y="36"/>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89" name="Freeform 73"/>
              <p:cNvSpPr>
                <a:spLocks/>
              </p:cNvSpPr>
              <p:nvPr/>
            </p:nvSpPr>
            <p:spPr bwMode="auto">
              <a:xfrm>
                <a:off x="3017" y="1281"/>
                <a:ext cx="18" cy="42"/>
              </a:xfrm>
              <a:custGeom>
                <a:avLst/>
                <a:gdLst/>
                <a:ahLst/>
                <a:cxnLst>
                  <a:cxn ang="0">
                    <a:pos x="12" y="0"/>
                  </a:cxn>
                  <a:cxn ang="0">
                    <a:pos x="18" y="6"/>
                  </a:cxn>
                  <a:cxn ang="0">
                    <a:pos x="6" y="42"/>
                  </a:cxn>
                  <a:cxn ang="0">
                    <a:pos x="0" y="42"/>
                  </a:cxn>
                  <a:cxn ang="0">
                    <a:pos x="12" y="0"/>
                  </a:cxn>
                </a:cxnLst>
                <a:rect l="0" t="0" r="r" b="b"/>
                <a:pathLst>
                  <a:path w="18" h="42">
                    <a:moveTo>
                      <a:pt x="12" y="0"/>
                    </a:moveTo>
                    <a:lnTo>
                      <a:pt x="18" y="6"/>
                    </a:lnTo>
                    <a:lnTo>
                      <a:pt x="6" y="42"/>
                    </a:lnTo>
                    <a:lnTo>
                      <a:pt x="0" y="42"/>
                    </a:lnTo>
                    <a:lnTo>
                      <a:pt x="12" y="0"/>
                    </a:lnTo>
                    <a:close/>
                  </a:path>
                </a:pathLst>
              </a:custGeom>
              <a:solidFill>
                <a:srgbClr val="FDFA00"/>
              </a:solidFill>
              <a:ln w="9525">
                <a:noFill/>
                <a:round/>
                <a:headEnd/>
                <a:tailEnd/>
              </a:ln>
            </p:spPr>
            <p:txBody>
              <a:bodyPr/>
              <a:lstStyle/>
              <a:p>
                <a:pPr>
                  <a:defRPr/>
                </a:pPr>
                <a:endParaRPr lang="it-IT">
                  <a:latin typeface="Calibri" pitchFamily="34" charset="0"/>
                </a:endParaRPr>
              </a:p>
            </p:txBody>
          </p:sp>
          <p:sp>
            <p:nvSpPr>
              <p:cNvPr id="1135690" name="Rectangle 74"/>
              <p:cNvSpPr>
                <a:spLocks noChangeArrowheads="1"/>
              </p:cNvSpPr>
              <p:nvPr/>
            </p:nvSpPr>
            <p:spPr bwMode="auto">
              <a:xfrm>
                <a:off x="1739" y="1281"/>
                <a:ext cx="2448" cy="1686"/>
              </a:xfrm>
              <a:prstGeom prst="rect">
                <a:avLst/>
              </a:prstGeom>
              <a:noFill/>
              <a:ln w="19050">
                <a:solidFill>
                  <a:srgbClr val="000000"/>
                </a:solidFill>
                <a:miter lim="800000"/>
                <a:headEnd/>
                <a:tailEnd/>
              </a:ln>
            </p:spPr>
            <p:txBody>
              <a:bodyPr/>
              <a:lstStyle/>
              <a:p>
                <a:pPr>
                  <a:defRPr/>
                </a:pPr>
                <a:endParaRPr lang="it-IT">
                  <a:latin typeface="Calibri" pitchFamily="34" charset="0"/>
                </a:endParaRPr>
              </a:p>
            </p:txBody>
          </p:sp>
          <p:sp>
            <p:nvSpPr>
              <p:cNvPr id="1135692" name="Line 76"/>
              <p:cNvSpPr>
                <a:spLocks noChangeShapeType="1"/>
              </p:cNvSpPr>
              <p:nvPr/>
            </p:nvSpPr>
            <p:spPr bwMode="auto">
              <a:xfrm>
                <a:off x="1745" y="2631"/>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3" name="Line 77"/>
              <p:cNvSpPr>
                <a:spLocks noChangeShapeType="1"/>
              </p:cNvSpPr>
              <p:nvPr/>
            </p:nvSpPr>
            <p:spPr bwMode="auto">
              <a:xfrm>
                <a:off x="1745" y="2577"/>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4" name="Line 78"/>
              <p:cNvSpPr>
                <a:spLocks noChangeShapeType="1"/>
              </p:cNvSpPr>
              <p:nvPr/>
            </p:nvSpPr>
            <p:spPr bwMode="auto">
              <a:xfrm>
                <a:off x="1745" y="2517"/>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5" name="Line 79"/>
              <p:cNvSpPr>
                <a:spLocks noChangeShapeType="1"/>
              </p:cNvSpPr>
              <p:nvPr/>
            </p:nvSpPr>
            <p:spPr bwMode="auto">
              <a:xfrm>
                <a:off x="1745" y="2463"/>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7" name="Line 81"/>
              <p:cNvSpPr>
                <a:spLocks noChangeShapeType="1"/>
              </p:cNvSpPr>
              <p:nvPr/>
            </p:nvSpPr>
            <p:spPr bwMode="auto">
              <a:xfrm>
                <a:off x="1745" y="235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8" name="Line 82"/>
              <p:cNvSpPr>
                <a:spLocks noChangeShapeType="1"/>
              </p:cNvSpPr>
              <p:nvPr/>
            </p:nvSpPr>
            <p:spPr bwMode="auto">
              <a:xfrm>
                <a:off x="1745" y="229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699" name="Line 83"/>
              <p:cNvSpPr>
                <a:spLocks noChangeShapeType="1"/>
              </p:cNvSpPr>
              <p:nvPr/>
            </p:nvSpPr>
            <p:spPr bwMode="auto">
              <a:xfrm>
                <a:off x="1745" y="223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0" name="Line 84"/>
              <p:cNvSpPr>
                <a:spLocks noChangeShapeType="1"/>
              </p:cNvSpPr>
              <p:nvPr/>
            </p:nvSpPr>
            <p:spPr bwMode="auto">
              <a:xfrm>
                <a:off x="1745" y="2181"/>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2" name="Line 86"/>
              <p:cNvSpPr>
                <a:spLocks noChangeShapeType="1"/>
              </p:cNvSpPr>
              <p:nvPr/>
            </p:nvSpPr>
            <p:spPr bwMode="auto">
              <a:xfrm>
                <a:off x="1745" y="2073"/>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3" name="Line 87"/>
              <p:cNvSpPr>
                <a:spLocks noChangeShapeType="1"/>
              </p:cNvSpPr>
              <p:nvPr/>
            </p:nvSpPr>
            <p:spPr bwMode="auto">
              <a:xfrm>
                <a:off x="1745" y="2019"/>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4" name="Line 88"/>
              <p:cNvSpPr>
                <a:spLocks noChangeShapeType="1"/>
              </p:cNvSpPr>
              <p:nvPr/>
            </p:nvSpPr>
            <p:spPr bwMode="auto">
              <a:xfrm>
                <a:off x="1745" y="1953"/>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5" name="Line 89"/>
              <p:cNvSpPr>
                <a:spLocks noChangeShapeType="1"/>
              </p:cNvSpPr>
              <p:nvPr/>
            </p:nvSpPr>
            <p:spPr bwMode="auto">
              <a:xfrm>
                <a:off x="1745" y="1899"/>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7" name="Line 91"/>
              <p:cNvSpPr>
                <a:spLocks noChangeShapeType="1"/>
              </p:cNvSpPr>
              <p:nvPr/>
            </p:nvSpPr>
            <p:spPr bwMode="auto">
              <a:xfrm>
                <a:off x="1745" y="1791"/>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8" name="Line 92"/>
              <p:cNvSpPr>
                <a:spLocks noChangeShapeType="1"/>
              </p:cNvSpPr>
              <p:nvPr/>
            </p:nvSpPr>
            <p:spPr bwMode="auto">
              <a:xfrm>
                <a:off x="1745" y="1737"/>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09" name="Line 93"/>
              <p:cNvSpPr>
                <a:spLocks noChangeShapeType="1"/>
              </p:cNvSpPr>
              <p:nvPr/>
            </p:nvSpPr>
            <p:spPr bwMode="auto">
              <a:xfrm>
                <a:off x="1745" y="1677"/>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0" name="Line 94"/>
              <p:cNvSpPr>
                <a:spLocks noChangeShapeType="1"/>
              </p:cNvSpPr>
              <p:nvPr/>
            </p:nvSpPr>
            <p:spPr bwMode="auto">
              <a:xfrm>
                <a:off x="1745" y="1617"/>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2" name="Line 96"/>
              <p:cNvSpPr>
                <a:spLocks noChangeShapeType="1"/>
              </p:cNvSpPr>
              <p:nvPr/>
            </p:nvSpPr>
            <p:spPr bwMode="auto">
              <a:xfrm>
                <a:off x="1745" y="1509"/>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3" name="Line 97"/>
              <p:cNvSpPr>
                <a:spLocks noChangeShapeType="1"/>
              </p:cNvSpPr>
              <p:nvPr/>
            </p:nvSpPr>
            <p:spPr bwMode="auto">
              <a:xfrm>
                <a:off x="1745" y="145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4" name="Line 98"/>
              <p:cNvSpPr>
                <a:spLocks noChangeShapeType="1"/>
              </p:cNvSpPr>
              <p:nvPr/>
            </p:nvSpPr>
            <p:spPr bwMode="auto">
              <a:xfrm>
                <a:off x="1745" y="139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5" name="Line 99"/>
              <p:cNvSpPr>
                <a:spLocks noChangeShapeType="1"/>
              </p:cNvSpPr>
              <p:nvPr/>
            </p:nvSpPr>
            <p:spPr bwMode="auto">
              <a:xfrm>
                <a:off x="1745" y="1341"/>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6" name="Line 100"/>
              <p:cNvSpPr>
                <a:spLocks noChangeShapeType="1"/>
              </p:cNvSpPr>
              <p:nvPr/>
            </p:nvSpPr>
            <p:spPr bwMode="auto">
              <a:xfrm>
                <a:off x="1745" y="2691"/>
                <a:ext cx="54"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7" name="Line 101"/>
              <p:cNvSpPr>
                <a:spLocks noChangeShapeType="1"/>
              </p:cNvSpPr>
              <p:nvPr/>
            </p:nvSpPr>
            <p:spPr bwMode="auto">
              <a:xfrm>
                <a:off x="1745" y="2409"/>
                <a:ext cx="54"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8" name="Line 102"/>
              <p:cNvSpPr>
                <a:spLocks noChangeShapeType="1"/>
              </p:cNvSpPr>
              <p:nvPr/>
            </p:nvSpPr>
            <p:spPr bwMode="auto">
              <a:xfrm>
                <a:off x="1745" y="2127"/>
                <a:ext cx="54"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19" name="Line 103"/>
              <p:cNvSpPr>
                <a:spLocks noChangeShapeType="1"/>
              </p:cNvSpPr>
              <p:nvPr/>
            </p:nvSpPr>
            <p:spPr bwMode="auto">
              <a:xfrm>
                <a:off x="1745" y="1845"/>
                <a:ext cx="54"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0" name="Line 104"/>
              <p:cNvSpPr>
                <a:spLocks noChangeShapeType="1"/>
              </p:cNvSpPr>
              <p:nvPr/>
            </p:nvSpPr>
            <p:spPr bwMode="auto">
              <a:xfrm>
                <a:off x="1745" y="1563"/>
                <a:ext cx="54"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1" name="Line 105"/>
              <p:cNvSpPr>
                <a:spLocks noChangeShapeType="1"/>
              </p:cNvSpPr>
              <p:nvPr/>
            </p:nvSpPr>
            <p:spPr bwMode="auto">
              <a:xfrm flipV="1">
                <a:off x="180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2" name="Line 106"/>
              <p:cNvSpPr>
                <a:spLocks noChangeShapeType="1"/>
              </p:cNvSpPr>
              <p:nvPr/>
            </p:nvSpPr>
            <p:spPr bwMode="auto">
              <a:xfrm flipV="1">
                <a:off x="1739" y="2631"/>
                <a:ext cx="1"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3" name="Line 107"/>
              <p:cNvSpPr>
                <a:spLocks noChangeShapeType="1"/>
              </p:cNvSpPr>
              <p:nvPr/>
            </p:nvSpPr>
            <p:spPr bwMode="auto">
              <a:xfrm flipV="1">
                <a:off x="1859"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4" name="Line 108"/>
              <p:cNvSpPr>
                <a:spLocks noChangeShapeType="1"/>
              </p:cNvSpPr>
              <p:nvPr/>
            </p:nvSpPr>
            <p:spPr bwMode="auto">
              <a:xfrm flipV="1">
                <a:off x="192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5" name="Line 109"/>
              <p:cNvSpPr>
                <a:spLocks noChangeShapeType="1"/>
              </p:cNvSpPr>
              <p:nvPr/>
            </p:nvSpPr>
            <p:spPr bwMode="auto">
              <a:xfrm flipV="1">
                <a:off x="199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7" name="Line 111"/>
              <p:cNvSpPr>
                <a:spLocks noChangeShapeType="1"/>
              </p:cNvSpPr>
              <p:nvPr/>
            </p:nvSpPr>
            <p:spPr bwMode="auto">
              <a:xfrm flipV="1">
                <a:off x="211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8" name="Line 112"/>
              <p:cNvSpPr>
                <a:spLocks noChangeShapeType="1"/>
              </p:cNvSpPr>
              <p:nvPr/>
            </p:nvSpPr>
            <p:spPr bwMode="auto">
              <a:xfrm flipV="1">
                <a:off x="217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29" name="Line 113"/>
              <p:cNvSpPr>
                <a:spLocks noChangeShapeType="1"/>
              </p:cNvSpPr>
              <p:nvPr/>
            </p:nvSpPr>
            <p:spPr bwMode="auto">
              <a:xfrm flipV="1">
                <a:off x="223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0" name="Line 114"/>
              <p:cNvSpPr>
                <a:spLocks noChangeShapeType="1"/>
              </p:cNvSpPr>
              <p:nvPr/>
            </p:nvSpPr>
            <p:spPr bwMode="auto">
              <a:xfrm flipV="1">
                <a:off x="229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2" name="Line 116"/>
              <p:cNvSpPr>
                <a:spLocks noChangeShapeType="1"/>
              </p:cNvSpPr>
              <p:nvPr/>
            </p:nvSpPr>
            <p:spPr bwMode="auto">
              <a:xfrm flipV="1">
                <a:off x="241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3" name="Line 117"/>
              <p:cNvSpPr>
                <a:spLocks noChangeShapeType="1"/>
              </p:cNvSpPr>
              <p:nvPr/>
            </p:nvSpPr>
            <p:spPr bwMode="auto">
              <a:xfrm flipV="1">
                <a:off x="2477" y="2919"/>
                <a:ext cx="1"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4" name="Line 118"/>
              <p:cNvSpPr>
                <a:spLocks noChangeShapeType="1"/>
              </p:cNvSpPr>
              <p:nvPr/>
            </p:nvSpPr>
            <p:spPr bwMode="auto">
              <a:xfrm flipV="1">
                <a:off x="2537"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5" name="Line 119"/>
              <p:cNvSpPr>
                <a:spLocks noChangeShapeType="1"/>
              </p:cNvSpPr>
              <p:nvPr/>
            </p:nvSpPr>
            <p:spPr bwMode="auto">
              <a:xfrm flipV="1">
                <a:off x="2597"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7" name="Line 121"/>
              <p:cNvSpPr>
                <a:spLocks noChangeShapeType="1"/>
              </p:cNvSpPr>
              <p:nvPr/>
            </p:nvSpPr>
            <p:spPr bwMode="auto">
              <a:xfrm flipV="1">
                <a:off x="2717"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8" name="Line 122"/>
              <p:cNvSpPr>
                <a:spLocks noChangeShapeType="1"/>
              </p:cNvSpPr>
              <p:nvPr/>
            </p:nvSpPr>
            <p:spPr bwMode="auto">
              <a:xfrm flipV="1">
                <a:off x="2777"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39" name="Line 123"/>
              <p:cNvSpPr>
                <a:spLocks noChangeShapeType="1"/>
              </p:cNvSpPr>
              <p:nvPr/>
            </p:nvSpPr>
            <p:spPr bwMode="auto">
              <a:xfrm flipV="1">
                <a:off x="2837"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0" name="Line 124"/>
              <p:cNvSpPr>
                <a:spLocks noChangeShapeType="1"/>
              </p:cNvSpPr>
              <p:nvPr/>
            </p:nvSpPr>
            <p:spPr bwMode="auto">
              <a:xfrm flipV="1">
                <a:off x="2903"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2" name="Line 126"/>
              <p:cNvSpPr>
                <a:spLocks noChangeShapeType="1"/>
              </p:cNvSpPr>
              <p:nvPr/>
            </p:nvSpPr>
            <p:spPr bwMode="auto">
              <a:xfrm flipV="1">
                <a:off x="3023"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3" name="Line 127"/>
              <p:cNvSpPr>
                <a:spLocks noChangeShapeType="1"/>
              </p:cNvSpPr>
              <p:nvPr/>
            </p:nvSpPr>
            <p:spPr bwMode="auto">
              <a:xfrm flipV="1">
                <a:off x="3083"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4" name="Line 128"/>
              <p:cNvSpPr>
                <a:spLocks noChangeShapeType="1"/>
              </p:cNvSpPr>
              <p:nvPr/>
            </p:nvSpPr>
            <p:spPr bwMode="auto">
              <a:xfrm flipV="1">
                <a:off x="3143"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5" name="Line 129"/>
              <p:cNvSpPr>
                <a:spLocks noChangeShapeType="1"/>
              </p:cNvSpPr>
              <p:nvPr/>
            </p:nvSpPr>
            <p:spPr bwMode="auto">
              <a:xfrm flipV="1">
                <a:off x="3203"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7" name="Line 131"/>
              <p:cNvSpPr>
                <a:spLocks noChangeShapeType="1"/>
              </p:cNvSpPr>
              <p:nvPr/>
            </p:nvSpPr>
            <p:spPr bwMode="auto">
              <a:xfrm flipV="1">
                <a:off x="3329"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8" name="Line 132"/>
              <p:cNvSpPr>
                <a:spLocks noChangeShapeType="1"/>
              </p:cNvSpPr>
              <p:nvPr/>
            </p:nvSpPr>
            <p:spPr bwMode="auto">
              <a:xfrm flipV="1">
                <a:off x="3389"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49" name="Line 133"/>
              <p:cNvSpPr>
                <a:spLocks noChangeShapeType="1"/>
              </p:cNvSpPr>
              <p:nvPr/>
            </p:nvSpPr>
            <p:spPr bwMode="auto">
              <a:xfrm flipV="1">
                <a:off x="345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0" name="Line 134"/>
              <p:cNvSpPr>
                <a:spLocks noChangeShapeType="1"/>
              </p:cNvSpPr>
              <p:nvPr/>
            </p:nvSpPr>
            <p:spPr bwMode="auto">
              <a:xfrm flipV="1">
                <a:off x="351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2" name="Line 136"/>
              <p:cNvSpPr>
                <a:spLocks noChangeShapeType="1"/>
              </p:cNvSpPr>
              <p:nvPr/>
            </p:nvSpPr>
            <p:spPr bwMode="auto">
              <a:xfrm flipV="1">
                <a:off x="363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3" name="Line 137"/>
              <p:cNvSpPr>
                <a:spLocks noChangeShapeType="1"/>
              </p:cNvSpPr>
              <p:nvPr/>
            </p:nvSpPr>
            <p:spPr bwMode="auto">
              <a:xfrm flipV="1">
                <a:off x="3695"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4" name="Line 138"/>
              <p:cNvSpPr>
                <a:spLocks noChangeShapeType="1"/>
              </p:cNvSpPr>
              <p:nvPr/>
            </p:nvSpPr>
            <p:spPr bwMode="auto">
              <a:xfrm flipV="1">
                <a:off x="376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5" name="Line 139"/>
              <p:cNvSpPr>
                <a:spLocks noChangeShapeType="1"/>
              </p:cNvSpPr>
              <p:nvPr/>
            </p:nvSpPr>
            <p:spPr bwMode="auto">
              <a:xfrm flipV="1">
                <a:off x="382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7" name="Line 141"/>
              <p:cNvSpPr>
                <a:spLocks noChangeShapeType="1"/>
              </p:cNvSpPr>
              <p:nvPr/>
            </p:nvSpPr>
            <p:spPr bwMode="auto">
              <a:xfrm flipV="1">
                <a:off x="394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8" name="Line 142"/>
              <p:cNvSpPr>
                <a:spLocks noChangeShapeType="1"/>
              </p:cNvSpPr>
              <p:nvPr/>
            </p:nvSpPr>
            <p:spPr bwMode="auto">
              <a:xfrm flipV="1">
                <a:off x="400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59" name="Line 143"/>
              <p:cNvSpPr>
                <a:spLocks noChangeShapeType="1"/>
              </p:cNvSpPr>
              <p:nvPr/>
            </p:nvSpPr>
            <p:spPr bwMode="auto">
              <a:xfrm flipV="1">
                <a:off x="406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0" name="Line 144"/>
              <p:cNvSpPr>
                <a:spLocks noChangeShapeType="1"/>
              </p:cNvSpPr>
              <p:nvPr/>
            </p:nvSpPr>
            <p:spPr bwMode="auto">
              <a:xfrm flipV="1">
                <a:off x="4121" y="2919"/>
                <a:ext cx="0" cy="48"/>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1" name="Line 145"/>
              <p:cNvSpPr>
                <a:spLocks noChangeShapeType="1"/>
              </p:cNvSpPr>
              <p:nvPr/>
            </p:nvSpPr>
            <p:spPr bwMode="auto">
              <a:xfrm flipV="1">
                <a:off x="1739" y="2619"/>
                <a:ext cx="1"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2" name="Line 146"/>
              <p:cNvSpPr>
                <a:spLocks noChangeShapeType="1"/>
              </p:cNvSpPr>
              <p:nvPr/>
            </p:nvSpPr>
            <p:spPr bwMode="auto">
              <a:xfrm flipV="1">
                <a:off x="2051"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3" name="Line 147"/>
              <p:cNvSpPr>
                <a:spLocks noChangeShapeType="1"/>
              </p:cNvSpPr>
              <p:nvPr/>
            </p:nvSpPr>
            <p:spPr bwMode="auto">
              <a:xfrm flipV="1">
                <a:off x="2351"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4" name="Line 148"/>
              <p:cNvSpPr>
                <a:spLocks noChangeShapeType="1"/>
              </p:cNvSpPr>
              <p:nvPr/>
            </p:nvSpPr>
            <p:spPr bwMode="auto">
              <a:xfrm flipV="1">
                <a:off x="2657"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5" name="Line 149"/>
              <p:cNvSpPr>
                <a:spLocks noChangeShapeType="1"/>
              </p:cNvSpPr>
              <p:nvPr/>
            </p:nvSpPr>
            <p:spPr bwMode="auto">
              <a:xfrm flipV="1">
                <a:off x="2963"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6" name="Line 150"/>
              <p:cNvSpPr>
                <a:spLocks noChangeShapeType="1"/>
              </p:cNvSpPr>
              <p:nvPr/>
            </p:nvSpPr>
            <p:spPr bwMode="auto">
              <a:xfrm flipV="1">
                <a:off x="3263"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7" name="Line 151"/>
              <p:cNvSpPr>
                <a:spLocks noChangeShapeType="1"/>
              </p:cNvSpPr>
              <p:nvPr/>
            </p:nvSpPr>
            <p:spPr bwMode="auto">
              <a:xfrm flipV="1">
                <a:off x="3575"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8" name="Line 152"/>
              <p:cNvSpPr>
                <a:spLocks noChangeShapeType="1"/>
              </p:cNvSpPr>
              <p:nvPr/>
            </p:nvSpPr>
            <p:spPr bwMode="auto">
              <a:xfrm flipV="1">
                <a:off x="3881" y="2907"/>
                <a:ext cx="0"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5769" name="Rectangle 153"/>
              <p:cNvSpPr>
                <a:spLocks noChangeArrowheads="1"/>
              </p:cNvSpPr>
              <p:nvPr/>
            </p:nvSpPr>
            <p:spPr bwMode="auto">
              <a:xfrm>
                <a:off x="3497"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0" name="Rectangle 154"/>
              <p:cNvSpPr>
                <a:spLocks noChangeArrowheads="1"/>
              </p:cNvSpPr>
              <p:nvPr/>
            </p:nvSpPr>
            <p:spPr bwMode="auto">
              <a:xfrm>
                <a:off x="3521"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1" name="Rectangle 155"/>
              <p:cNvSpPr>
                <a:spLocks noChangeArrowheads="1"/>
              </p:cNvSpPr>
              <p:nvPr/>
            </p:nvSpPr>
            <p:spPr bwMode="auto">
              <a:xfrm>
                <a:off x="3431"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2" name="Rectangle 156"/>
              <p:cNvSpPr>
                <a:spLocks noChangeArrowheads="1"/>
              </p:cNvSpPr>
              <p:nvPr/>
            </p:nvSpPr>
            <p:spPr bwMode="auto">
              <a:xfrm>
                <a:off x="3425"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3" name="Rectangle 157"/>
              <p:cNvSpPr>
                <a:spLocks noChangeArrowheads="1"/>
              </p:cNvSpPr>
              <p:nvPr/>
            </p:nvSpPr>
            <p:spPr bwMode="auto">
              <a:xfrm>
                <a:off x="347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4" name="Rectangle 158"/>
              <p:cNvSpPr>
                <a:spLocks noChangeArrowheads="1"/>
              </p:cNvSpPr>
              <p:nvPr/>
            </p:nvSpPr>
            <p:spPr bwMode="auto">
              <a:xfrm>
                <a:off x="3455"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5" name="Rectangle 159"/>
              <p:cNvSpPr>
                <a:spLocks noChangeArrowheads="1"/>
              </p:cNvSpPr>
              <p:nvPr/>
            </p:nvSpPr>
            <p:spPr bwMode="auto">
              <a:xfrm>
                <a:off x="3365"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6" name="Rectangle 160"/>
              <p:cNvSpPr>
                <a:spLocks noChangeArrowheads="1"/>
              </p:cNvSpPr>
              <p:nvPr/>
            </p:nvSpPr>
            <p:spPr bwMode="auto">
              <a:xfrm>
                <a:off x="3401"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7" name="Rectangle 161"/>
              <p:cNvSpPr>
                <a:spLocks noChangeArrowheads="1"/>
              </p:cNvSpPr>
              <p:nvPr/>
            </p:nvSpPr>
            <p:spPr bwMode="auto">
              <a:xfrm>
                <a:off x="3407"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8" name="Rectangle 162"/>
              <p:cNvSpPr>
                <a:spLocks noChangeArrowheads="1"/>
              </p:cNvSpPr>
              <p:nvPr/>
            </p:nvSpPr>
            <p:spPr bwMode="auto">
              <a:xfrm>
                <a:off x="3353"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79" name="Rectangle 163"/>
              <p:cNvSpPr>
                <a:spLocks noChangeArrowheads="1"/>
              </p:cNvSpPr>
              <p:nvPr/>
            </p:nvSpPr>
            <p:spPr bwMode="auto">
              <a:xfrm>
                <a:off x="3467"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0" name="Rectangle 164"/>
              <p:cNvSpPr>
                <a:spLocks noChangeArrowheads="1"/>
              </p:cNvSpPr>
              <p:nvPr/>
            </p:nvSpPr>
            <p:spPr bwMode="auto">
              <a:xfrm>
                <a:off x="342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1" name="Rectangle 165"/>
              <p:cNvSpPr>
                <a:spLocks noChangeArrowheads="1"/>
              </p:cNvSpPr>
              <p:nvPr/>
            </p:nvSpPr>
            <p:spPr bwMode="auto">
              <a:xfrm>
                <a:off x="3461"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2" name="Rectangle 166"/>
              <p:cNvSpPr>
                <a:spLocks noChangeArrowheads="1"/>
              </p:cNvSpPr>
              <p:nvPr/>
            </p:nvSpPr>
            <p:spPr bwMode="auto">
              <a:xfrm>
                <a:off x="3269" y="1695"/>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3" name="Rectangle 167"/>
              <p:cNvSpPr>
                <a:spLocks noChangeArrowheads="1"/>
              </p:cNvSpPr>
              <p:nvPr/>
            </p:nvSpPr>
            <p:spPr bwMode="auto">
              <a:xfrm>
                <a:off x="3287" y="170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4" name="Rectangle 168"/>
              <p:cNvSpPr>
                <a:spLocks noChangeArrowheads="1"/>
              </p:cNvSpPr>
              <p:nvPr/>
            </p:nvSpPr>
            <p:spPr bwMode="auto">
              <a:xfrm>
                <a:off x="3281" y="170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5" name="Rectangle 169"/>
              <p:cNvSpPr>
                <a:spLocks noChangeArrowheads="1"/>
              </p:cNvSpPr>
              <p:nvPr/>
            </p:nvSpPr>
            <p:spPr bwMode="auto">
              <a:xfrm>
                <a:off x="3323"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6" name="Rectangle 170"/>
              <p:cNvSpPr>
                <a:spLocks noChangeArrowheads="1"/>
              </p:cNvSpPr>
              <p:nvPr/>
            </p:nvSpPr>
            <p:spPr bwMode="auto">
              <a:xfrm>
                <a:off x="3275" y="173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7" name="Rectangle 171"/>
              <p:cNvSpPr>
                <a:spLocks noChangeArrowheads="1"/>
              </p:cNvSpPr>
              <p:nvPr/>
            </p:nvSpPr>
            <p:spPr bwMode="auto">
              <a:xfrm>
                <a:off x="335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8" name="Rectangle 172"/>
              <p:cNvSpPr>
                <a:spLocks noChangeArrowheads="1"/>
              </p:cNvSpPr>
              <p:nvPr/>
            </p:nvSpPr>
            <p:spPr bwMode="auto">
              <a:xfrm>
                <a:off x="3305"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89" name="Rectangle 173"/>
              <p:cNvSpPr>
                <a:spLocks noChangeArrowheads="1"/>
              </p:cNvSpPr>
              <p:nvPr/>
            </p:nvSpPr>
            <p:spPr bwMode="auto">
              <a:xfrm>
                <a:off x="3293" y="1695"/>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0" name="Rectangle 174"/>
              <p:cNvSpPr>
                <a:spLocks noChangeArrowheads="1"/>
              </p:cNvSpPr>
              <p:nvPr/>
            </p:nvSpPr>
            <p:spPr bwMode="auto">
              <a:xfrm>
                <a:off x="348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1" name="Rectangle 175"/>
              <p:cNvSpPr>
                <a:spLocks noChangeArrowheads="1"/>
              </p:cNvSpPr>
              <p:nvPr/>
            </p:nvSpPr>
            <p:spPr bwMode="auto">
              <a:xfrm>
                <a:off x="3449"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2" name="Rectangle 176"/>
              <p:cNvSpPr>
                <a:spLocks noChangeArrowheads="1"/>
              </p:cNvSpPr>
              <p:nvPr/>
            </p:nvSpPr>
            <p:spPr bwMode="auto">
              <a:xfrm>
                <a:off x="339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3" name="Rectangle 177"/>
              <p:cNvSpPr>
                <a:spLocks noChangeArrowheads="1"/>
              </p:cNvSpPr>
              <p:nvPr/>
            </p:nvSpPr>
            <p:spPr bwMode="auto">
              <a:xfrm>
                <a:off x="3407"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4" name="Rectangle 178"/>
              <p:cNvSpPr>
                <a:spLocks noChangeArrowheads="1"/>
              </p:cNvSpPr>
              <p:nvPr/>
            </p:nvSpPr>
            <p:spPr bwMode="auto">
              <a:xfrm>
                <a:off x="3245"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5" name="Rectangle 179"/>
              <p:cNvSpPr>
                <a:spLocks noChangeArrowheads="1"/>
              </p:cNvSpPr>
              <p:nvPr/>
            </p:nvSpPr>
            <p:spPr bwMode="auto">
              <a:xfrm>
                <a:off x="3509" y="165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6" name="Rectangle 180"/>
              <p:cNvSpPr>
                <a:spLocks noChangeArrowheads="1"/>
              </p:cNvSpPr>
              <p:nvPr/>
            </p:nvSpPr>
            <p:spPr bwMode="auto">
              <a:xfrm>
                <a:off x="3239"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7" name="Rectangle 181"/>
              <p:cNvSpPr>
                <a:spLocks noChangeArrowheads="1"/>
              </p:cNvSpPr>
              <p:nvPr/>
            </p:nvSpPr>
            <p:spPr bwMode="auto">
              <a:xfrm>
                <a:off x="3443"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8" name="Rectangle 182"/>
              <p:cNvSpPr>
                <a:spLocks noChangeArrowheads="1"/>
              </p:cNvSpPr>
              <p:nvPr/>
            </p:nvSpPr>
            <p:spPr bwMode="auto">
              <a:xfrm>
                <a:off x="3245"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799" name="Rectangle 183"/>
              <p:cNvSpPr>
                <a:spLocks noChangeArrowheads="1"/>
              </p:cNvSpPr>
              <p:nvPr/>
            </p:nvSpPr>
            <p:spPr bwMode="auto">
              <a:xfrm>
                <a:off x="3371"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0" name="Rectangle 184"/>
              <p:cNvSpPr>
                <a:spLocks noChangeArrowheads="1"/>
              </p:cNvSpPr>
              <p:nvPr/>
            </p:nvSpPr>
            <p:spPr bwMode="auto">
              <a:xfrm>
                <a:off x="3353"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1" name="Rectangle 185"/>
              <p:cNvSpPr>
                <a:spLocks noChangeArrowheads="1"/>
              </p:cNvSpPr>
              <p:nvPr/>
            </p:nvSpPr>
            <p:spPr bwMode="auto">
              <a:xfrm>
                <a:off x="3377"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2" name="Rectangle 186"/>
              <p:cNvSpPr>
                <a:spLocks noChangeArrowheads="1"/>
              </p:cNvSpPr>
              <p:nvPr/>
            </p:nvSpPr>
            <p:spPr bwMode="auto">
              <a:xfrm>
                <a:off x="333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3" name="Rectangle 187"/>
              <p:cNvSpPr>
                <a:spLocks noChangeArrowheads="1"/>
              </p:cNvSpPr>
              <p:nvPr/>
            </p:nvSpPr>
            <p:spPr bwMode="auto">
              <a:xfrm>
                <a:off x="338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4" name="Rectangle 188"/>
              <p:cNvSpPr>
                <a:spLocks noChangeArrowheads="1"/>
              </p:cNvSpPr>
              <p:nvPr/>
            </p:nvSpPr>
            <p:spPr bwMode="auto">
              <a:xfrm>
                <a:off x="345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5" name="Rectangle 189"/>
              <p:cNvSpPr>
                <a:spLocks noChangeArrowheads="1"/>
              </p:cNvSpPr>
              <p:nvPr/>
            </p:nvSpPr>
            <p:spPr bwMode="auto">
              <a:xfrm>
                <a:off x="3503"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6" name="Rectangle 190"/>
              <p:cNvSpPr>
                <a:spLocks noChangeArrowheads="1"/>
              </p:cNvSpPr>
              <p:nvPr/>
            </p:nvSpPr>
            <p:spPr bwMode="auto">
              <a:xfrm>
                <a:off x="3311"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7" name="Rectangle 191"/>
              <p:cNvSpPr>
                <a:spLocks noChangeArrowheads="1"/>
              </p:cNvSpPr>
              <p:nvPr/>
            </p:nvSpPr>
            <p:spPr bwMode="auto">
              <a:xfrm>
                <a:off x="3383"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8" name="Rectangle 192"/>
              <p:cNvSpPr>
                <a:spLocks noChangeArrowheads="1"/>
              </p:cNvSpPr>
              <p:nvPr/>
            </p:nvSpPr>
            <p:spPr bwMode="auto">
              <a:xfrm>
                <a:off x="339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09" name="Rectangle 193"/>
              <p:cNvSpPr>
                <a:spLocks noChangeArrowheads="1"/>
              </p:cNvSpPr>
              <p:nvPr/>
            </p:nvSpPr>
            <p:spPr bwMode="auto">
              <a:xfrm>
                <a:off x="338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0" name="Rectangle 194"/>
              <p:cNvSpPr>
                <a:spLocks noChangeArrowheads="1"/>
              </p:cNvSpPr>
              <p:nvPr/>
            </p:nvSpPr>
            <p:spPr bwMode="auto">
              <a:xfrm>
                <a:off x="342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1" name="Rectangle 195"/>
              <p:cNvSpPr>
                <a:spLocks noChangeArrowheads="1"/>
              </p:cNvSpPr>
              <p:nvPr/>
            </p:nvSpPr>
            <p:spPr bwMode="auto">
              <a:xfrm>
                <a:off x="3419"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2" name="Rectangle 196"/>
              <p:cNvSpPr>
                <a:spLocks noChangeArrowheads="1"/>
              </p:cNvSpPr>
              <p:nvPr/>
            </p:nvSpPr>
            <p:spPr bwMode="auto">
              <a:xfrm>
                <a:off x="3419"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3" name="Rectangle 197"/>
              <p:cNvSpPr>
                <a:spLocks noChangeArrowheads="1"/>
              </p:cNvSpPr>
              <p:nvPr/>
            </p:nvSpPr>
            <p:spPr bwMode="auto">
              <a:xfrm>
                <a:off x="3419"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4" name="Rectangle 198"/>
              <p:cNvSpPr>
                <a:spLocks noChangeArrowheads="1"/>
              </p:cNvSpPr>
              <p:nvPr/>
            </p:nvSpPr>
            <p:spPr bwMode="auto">
              <a:xfrm>
                <a:off x="3413"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5" name="Rectangle 199"/>
              <p:cNvSpPr>
                <a:spLocks noChangeArrowheads="1"/>
              </p:cNvSpPr>
              <p:nvPr/>
            </p:nvSpPr>
            <p:spPr bwMode="auto">
              <a:xfrm>
                <a:off x="3437"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6" name="Rectangle 200"/>
              <p:cNvSpPr>
                <a:spLocks noChangeArrowheads="1"/>
              </p:cNvSpPr>
              <p:nvPr/>
            </p:nvSpPr>
            <p:spPr bwMode="auto">
              <a:xfrm>
                <a:off x="3437"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7" name="Rectangle 201"/>
              <p:cNvSpPr>
                <a:spLocks noChangeArrowheads="1"/>
              </p:cNvSpPr>
              <p:nvPr/>
            </p:nvSpPr>
            <p:spPr bwMode="auto">
              <a:xfrm>
                <a:off x="3419"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8" name="Rectangle 202"/>
              <p:cNvSpPr>
                <a:spLocks noChangeArrowheads="1"/>
              </p:cNvSpPr>
              <p:nvPr/>
            </p:nvSpPr>
            <p:spPr bwMode="auto">
              <a:xfrm>
                <a:off x="3413"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19" name="Rectangle 203"/>
              <p:cNvSpPr>
                <a:spLocks noChangeArrowheads="1"/>
              </p:cNvSpPr>
              <p:nvPr/>
            </p:nvSpPr>
            <p:spPr bwMode="auto">
              <a:xfrm>
                <a:off x="344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0" name="Rectangle 204"/>
              <p:cNvSpPr>
                <a:spLocks noChangeArrowheads="1"/>
              </p:cNvSpPr>
              <p:nvPr/>
            </p:nvSpPr>
            <p:spPr bwMode="auto">
              <a:xfrm>
                <a:off x="3437"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1" name="Rectangle 205"/>
              <p:cNvSpPr>
                <a:spLocks noChangeArrowheads="1"/>
              </p:cNvSpPr>
              <p:nvPr/>
            </p:nvSpPr>
            <p:spPr bwMode="auto">
              <a:xfrm>
                <a:off x="3449"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2" name="Rectangle 206"/>
              <p:cNvSpPr>
                <a:spLocks noChangeArrowheads="1"/>
              </p:cNvSpPr>
              <p:nvPr/>
            </p:nvSpPr>
            <p:spPr bwMode="auto">
              <a:xfrm>
                <a:off x="342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3" name="Rectangle 207"/>
              <p:cNvSpPr>
                <a:spLocks noChangeArrowheads="1"/>
              </p:cNvSpPr>
              <p:nvPr/>
            </p:nvSpPr>
            <p:spPr bwMode="auto">
              <a:xfrm>
                <a:off x="3437"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4" name="Rectangle 208"/>
              <p:cNvSpPr>
                <a:spLocks noChangeArrowheads="1"/>
              </p:cNvSpPr>
              <p:nvPr/>
            </p:nvSpPr>
            <p:spPr bwMode="auto">
              <a:xfrm>
                <a:off x="3413"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5" name="Rectangle 209"/>
              <p:cNvSpPr>
                <a:spLocks noChangeArrowheads="1"/>
              </p:cNvSpPr>
              <p:nvPr/>
            </p:nvSpPr>
            <p:spPr bwMode="auto">
              <a:xfrm>
                <a:off x="3365" y="1641"/>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6" name="Rectangle 210"/>
              <p:cNvSpPr>
                <a:spLocks noChangeArrowheads="1"/>
              </p:cNvSpPr>
              <p:nvPr/>
            </p:nvSpPr>
            <p:spPr bwMode="auto">
              <a:xfrm>
                <a:off x="3443"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7" name="Rectangle 211"/>
              <p:cNvSpPr>
                <a:spLocks noChangeArrowheads="1"/>
              </p:cNvSpPr>
              <p:nvPr/>
            </p:nvSpPr>
            <p:spPr bwMode="auto">
              <a:xfrm>
                <a:off x="3467"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8" name="Rectangle 212"/>
              <p:cNvSpPr>
                <a:spLocks noChangeArrowheads="1"/>
              </p:cNvSpPr>
              <p:nvPr/>
            </p:nvSpPr>
            <p:spPr bwMode="auto">
              <a:xfrm>
                <a:off x="3467"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29" name="Rectangle 213"/>
              <p:cNvSpPr>
                <a:spLocks noChangeArrowheads="1"/>
              </p:cNvSpPr>
              <p:nvPr/>
            </p:nvSpPr>
            <p:spPr bwMode="auto">
              <a:xfrm>
                <a:off x="3461"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0" name="Rectangle 214"/>
              <p:cNvSpPr>
                <a:spLocks noChangeArrowheads="1"/>
              </p:cNvSpPr>
              <p:nvPr/>
            </p:nvSpPr>
            <p:spPr bwMode="auto">
              <a:xfrm>
                <a:off x="3461"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1" name="Rectangle 215"/>
              <p:cNvSpPr>
                <a:spLocks noChangeArrowheads="1"/>
              </p:cNvSpPr>
              <p:nvPr/>
            </p:nvSpPr>
            <p:spPr bwMode="auto">
              <a:xfrm>
                <a:off x="3491"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2" name="Rectangle 216"/>
              <p:cNvSpPr>
                <a:spLocks noChangeArrowheads="1"/>
              </p:cNvSpPr>
              <p:nvPr/>
            </p:nvSpPr>
            <p:spPr bwMode="auto">
              <a:xfrm>
                <a:off x="3515"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3" name="Rectangle 217"/>
              <p:cNvSpPr>
                <a:spLocks noChangeArrowheads="1"/>
              </p:cNvSpPr>
              <p:nvPr/>
            </p:nvSpPr>
            <p:spPr bwMode="auto">
              <a:xfrm>
                <a:off x="3467"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4" name="Rectangle 218"/>
              <p:cNvSpPr>
                <a:spLocks noChangeArrowheads="1"/>
              </p:cNvSpPr>
              <p:nvPr/>
            </p:nvSpPr>
            <p:spPr bwMode="auto">
              <a:xfrm>
                <a:off x="3431"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5" name="Rectangle 219"/>
              <p:cNvSpPr>
                <a:spLocks noChangeArrowheads="1"/>
              </p:cNvSpPr>
              <p:nvPr/>
            </p:nvSpPr>
            <p:spPr bwMode="auto">
              <a:xfrm>
                <a:off x="3455"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6" name="Rectangle 220"/>
              <p:cNvSpPr>
                <a:spLocks noChangeArrowheads="1"/>
              </p:cNvSpPr>
              <p:nvPr/>
            </p:nvSpPr>
            <p:spPr bwMode="auto">
              <a:xfrm>
                <a:off x="3413"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7" name="Rectangle 221"/>
              <p:cNvSpPr>
                <a:spLocks noChangeArrowheads="1"/>
              </p:cNvSpPr>
              <p:nvPr/>
            </p:nvSpPr>
            <p:spPr bwMode="auto">
              <a:xfrm>
                <a:off x="3395"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8" name="Rectangle 222"/>
              <p:cNvSpPr>
                <a:spLocks noChangeArrowheads="1"/>
              </p:cNvSpPr>
              <p:nvPr/>
            </p:nvSpPr>
            <p:spPr bwMode="auto">
              <a:xfrm>
                <a:off x="3407"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39" name="Rectangle 223"/>
              <p:cNvSpPr>
                <a:spLocks noChangeArrowheads="1"/>
              </p:cNvSpPr>
              <p:nvPr/>
            </p:nvSpPr>
            <p:spPr bwMode="auto">
              <a:xfrm>
                <a:off x="341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0" name="Rectangle 224"/>
              <p:cNvSpPr>
                <a:spLocks noChangeArrowheads="1"/>
              </p:cNvSpPr>
              <p:nvPr/>
            </p:nvSpPr>
            <p:spPr bwMode="auto">
              <a:xfrm>
                <a:off x="3401"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1" name="Rectangle 225"/>
              <p:cNvSpPr>
                <a:spLocks noChangeArrowheads="1"/>
              </p:cNvSpPr>
              <p:nvPr/>
            </p:nvSpPr>
            <p:spPr bwMode="auto">
              <a:xfrm>
                <a:off x="3407"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2" name="Rectangle 226"/>
              <p:cNvSpPr>
                <a:spLocks noChangeArrowheads="1"/>
              </p:cNvSpPr>
              <p:nvPr/>
            </p:nvSpPr>
            <p:spPr bwMode="auto">
              <a:xfrm>
                <a:off x="3419"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3" name="Rectangle 227"/>
              <p:cNvSpPr>
                <a:spLocks noChangeArrowheads="1"/>
              </p:cNvSpPr>
              <p:nvPr/>
            </p:nvSpPr>
            <p:spPr bwMode="auto">
              <a:xfrm>
                <a:off x="3395"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4" name="Rectangle 228"/>
              <p:cNvSpPr>
                <a:spLocks noChangeArrowheads="1"/>
              </p:cNvSpPr>
              <p:nvPr/>
            </p:nvSpPr>
            <p:spPr bwMode="auto">
              <a:xfrm>
                <a:off x="3401"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5" name="Rectangle 229"/>
              <p:cNvSpPr>
                <a:spLocks noChangeArrowheads="1"/>
              </p:cNvSpPr>
              <p:nvPr/>
            </p:nvSpPr>
            <p:spPr bwMode="auto">
              <a:xfrm>
                <a:off x="3425"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6" name="Rectangle 230"/>
              <p:cNvSpPr>
                <a:spLocks noChangeArrowheads="1"/>
              </p:cNvSpPr>
              <p:nvPr/>
            </p:nvSpPr>
            <p:spPr bwMode="auto">
              <a:xfrm>
                <a:off x="3353"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7" name="Rectangle 231"/>
              <p:cNvSpPr>
                <a:spLocks noChangeArrowheads="1"/>
              </p:cNvSpPr>
              <p:nvPr/>
            </p:nvSpPr>
            <p:spPr bwMode="auto">
              <a:xfrm>
                <a:off x="3413"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8" name="Rectangle 232"/>
              <p:cNvSpPr>
                <a:spLocks noChangeArrowheads="1"/>
              </p:cNvSpPr>
              <p:nvPr/>
            </p:nvSpPr>
            <p:spPr bwMode="auto">
              <a:xfrm>
                <a:off x="3293" y="176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49" name="Rectangle 233"/>
              <p:cNvSpPr>
                <a:spLocks noChangeArrowheads="1"/>
              </p:cNvSpPr>
              <p:nvPr/>
            </p:nvSpPr>
            <p:spPr bwMode="auto">
              <a:xfrm>
                <a:off x="3365"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0" name="Rectangle 234"/>
              <p:cNvSpPr>
                <a:spLocks noChangeArrowheads="1"/>
              </p:cNvSpPr>
              <p:nvPr/>
            </p:nvSpPr>
            <p:spPr bwMode="auto">
              <a:xfrm>
                <a:off x="3407"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1" name="Rectangle 235"/>
              <p:cNvSpPr>
                <a:spLocks noChangeArrowheads="1"/>
              </p:cNvSpPr>
              <p:nvPr/>
            </p:nvSpPr>
            <p:spPr bwMode="auto">
              <a:xfrm>
                <a:off x="3371"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2" name="Rectangle 236"/>
              <p:cNvSpPr>
                <a:spLocks noChangeArrowheads="1"/>
              </p:cNvSpPr>
              <p:nvPr/>
            </p:nvSpPr>
            <p:spPr bwMode="auto">
              <a:xfrm>
                <a:off x="3395"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3" name="Rectangle 237"/>
              <p:cNvSpPr>
                <a:spLocks noChangeArrowheads="1"/>
              </p:cNvSpPr>
              <p:nvPr/>
            </p:nvSpPr>
            <p:spPr bwMode="auto">
              <a:xfrm>
                <a:off x="3311" y="178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4" name="Rectangle 238"/>
              <p:cNvSpPr>
                <a:spLocks noChangeArrowheads="1"/>
              </p:cNvSpPr>
              <p:nvPr/>
            </p:nvSpPr>
            <p:spPr bwMode="auto">
              <a:xfrm>
                <a:off x="3335"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5" name="Rectangle 239"/>
              <p:cNvSpPr>
                <a:spLocks noChangeArrowheads="1"/>
              </p:cNvSpPr>
              <p:nvPr/>
            </p:nvSpPr>
            <p:spPr bwMode="auto">
              <a:xfrm>
                <a:off x="3305" y="179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6" name="Rectangle 240"/>
              <p:cNvSpPr>
                <a:spLocks noChangeArrowheads="1"/>
              </p:cNvSpPr>
              <p:nvPr/>
            </p:nvSpPr>
            <p:spPr bwMode="auto">
              <a:xfrm>
                <a:off x="3269" y="180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7" name="Rectangle 241"/>
              <p:cNvSpPr>
                <a:spLocks noChangeArrowheads="1"/>
              </p:cNvSpPr>
              <p:nvPr/>
            </p:nvSpPr>
            <p:spPr bwMode="auto">
              <a:xfrm>
                <a:off x="3305" y="177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8" name="Rectangle 242"/>
              <p:cNvSpPr>
                <a:spLocks noChangeArrowheads="1"/>
              </p:cNvSpPr>
              <p:nvPr/>
            </p:nvSpPr>
            <p:spPr bwMode="auto">
              <a:xfrm>
                <a:off x="3317" y="179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59" name="Rectangle 243"/>
              <p:cNvSpPr>
                <a:spLocks noChangeArrowheads="1"/>
              </p:cNvSpPr>
              <p:nvPr/>
            </p:nvSpPr>
            <p:spPr bwMode="auto">
              <a:xfrm>
                <a:off x="3305" y="179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0" name="Rectangle 244"/>
              <p:cNvSpPr>
                <a:spLocks noChangeArrowheads="1"/>
              </p:cNvSpPr>
              <p:nvPr/>
            </p:nvSpPr>
            <p:spPr bwMode="auto">
              <a:xfrm>
                <a:off x="3239" y="181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1" name="Rectangle 245"/>
              <p:cNvSpPr>
                <a:spLocks noChangeArrowheads="1"/>
              </p:cNvSpPr>
              <p:nvPr/>
            </p:nvSpPr>
            <p:spPr bwMode="auto">
              <a:xfrm>
                <a:off x="3287" y="177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grpSp>
        <p:grpSp>
          <p:nvGrpSpPr>
            <p:cNvPr id="135236" name="Group 246"/>
            <p:cNvGrpSpPr>
              <a:grpSpLocks/>
            </p:cNvGrpSpPr>
            <p:nvPr/>
          </p:nvGrpSpPr>
          <p:grpSpPr bwMode="auto">
            <a:xfrm>
              <a:off x="3065" y="1581"/>
              <a:ext cx="744" cy="282"/>
              <a:chOff x="3065" y="1581"/>
              <a:chExt cx="744" cy="282"/>
            </a:xfrm>
          </p:grpSpPr>
          <p:sp>
            <p:nvSpPr>
              <p:cNvPr id="1135863" name="Rectangle 247"/>
              <p:cNvSpPr>
                <a:spLocks noChangeArrowheads="1"/>
              </p:cNvSpPr>
              <p:nvPr/>
            </p:nvSpPr>
            <p:spPr bwMode="auto">
              <a:xfrm>
                <a:off x="3281" y="179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4" name="Rectangle 248"/>
              <p:cNvSpPr>
                <a:spLocks noChangeArrowheads="1"/>
              </p:cNvSpPr>
              <p:nvPr/>
            </p:nvSpPr>
            <p:spPr bwMode="auto">
              <a:xfrm>
                <a:off x="3245"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5" name="Rectangle 249"/>
              <p:cNvSpPr>
                <a:spLocks noChangeArrowheads="1"/>
              </p:cNvSpPr>
              <p:nvPr/>
            </p:nvSpPr>
            <p:spPr bwMode="auto">
              <a:xfrm>
                <a:off x="3251"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6" name="Rectangle 250"/>
              <p:cNvSpPr>
                <a:spLocks noChangeArrowheads="1"/>
              </p:cNvSpPr>
              <p:nvPr/>
            </p:nvSpPr>
            <p:spPr bwMode="auto">
              <a:xfrm>
                <a:off x="3251" y="176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7" name="Rectangle 251"/>
              <p:cNvSpPr>
                <a:spLocks noChangeArrowheads="1"/>
              </p:cNvSpPr>
              <p:nvPr/>
            </p:nvSpPr>
            <p:spPr bwMode="auto">
              <a:xfrm>
                <a:off x="3251"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8" name="Rectangle 252"/>
              <p:cNvSpPr>
                <a:spLocks noChangeArrowheads="1"/>
              </p:cNvSpPr>
              <p:nvPr/>
            </p:nvSpPr>
            <p:spPr bwMode="auto">
              <a:xfrm>
                <a:off x="3257"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69" name="Rectangle 253"/>
              <p:cNvSpPr>
                <a:spLocks noChangeArrowheads="1"/>
              </p:cNvSpPr>
              <p:nvPr/>
            </p:nvSpPr>
            <p:spPr bwMode="auto">
              <a:xfrm>
                <a:off x="3251" y="177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0" name="Rectangle 254"/>
              <p:cNvSpPr>
                <a:spLocks noChangeArrowheads="1"/>
              </p:cNvSpPr>
              <p:nvPr/>
            </p:nvSpPr>
            <p:spPr bwMode="auto">
              <a:xfrm>
                <a:off x="3311"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1" name="Rectangle 255"/>
              <p:cNvSpPr>
                <a:spLocks noChangeArrowheads="1"/>
              </p:cNvSpPr>
              <p:nvPr/>
            </p:nvSpPr>
            <p:spPr bwMode="auto">
              <a:xfrm>
                <a:off x="3401"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2" name="Rectangle 256"/>
              <p:cNvSpPr>
                <a:spLocks noChangeArrowheads="1"/>
              </p:cNvSpPr>
              <p:nvPr/>
            </p:nvSpPr>
            <p:spPr bwMode="auto">
              <a:xfrm>
                <a:off x="3173" y="182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3" name="Rectangle 257"/>
              <p:cNvSpPr>
                <a:spLocks noChangeArrowheads="1"/>
              </p:cNvSpPr>
              <p:nvPr/>
            </p:nvSpPr>
            <p:spPr bwMode="auto">
              <a:xfrm>
                <a:off x="3347"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4" name="Rectangle 258"/>
              <p:cNvSpPr>
                <a:spLocks noChangeArrowheads="1"/>
              </p:cNvSpPr>
              <p:nvPr/>
            </p:nvSpPr>
            <p:spPr bwMode="auto">
              <a:xfrm>
                <a:off x="3521"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5" name="Rectangle 259"/>
              <p:cNvSpPr>
                <a:spLocks noChangeArrowheads="1"/>
              </p:cNvSpPr>
              <p:nvPr/>
            </p:nvSpPr>
            <p:spPr bwMode="auto">
              <a:xfrm>
                <a:off x="3533"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6" name="Rectangle 260"/>
              <p:cNvSpPr>
                <a:spLocks noChangeArrowheads="1"/>
              </p:cNvSpPr>
              <p:nvPr/>
            </p:nvSpPr>
            <p:spPr bwMode="auto">
              <a:xfrm>
                <a:off x="3557"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7" name="Rectangle 261"/>
              <p:cNvSpPr>
                <a:spLocks noChangeArrowheads="1"/>
              </p:cNvSpPr>
              <p:nvPr/>
            </p:nvSpPr>
            <p:spPr bwMode="auto">
              <a:xfrm>
                <a:off x="3407"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8" name="Rectangle 262"/>
              <p:cNvSpPr>
                <a:spLocks noChangeArrowheads="1"/>
              </p:cNvSpPr>
              <p:nvPr/>
            </p:nvSpPr>
            <p:spPr bwMode="auto">
              <a:xfrm>
                <a:off x="3425"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79" name="Rectangle 263"/>
              <p:cNvSpPr>
                <a:spLocks noChangeArrowheads="1"/>
              </p:cNvSpPr>
              <p:nvPr/>
            </p:nvSpPr>
            <p:spPr bwMode="auto">
              <a:xfrm>
                <a:off x="3425"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0" name="Rectangle 264"/>
              <p:cNvSpPr>
                <a:spLocks noChangeArrowheads="1"/>
              </p:cNvSpPr>
              <p:nvPr/>
            </p:nvSpPr>
            <p:spPr bwMode="auto">
              <a:xfrm>
                <a:off x="3449" y="166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1" name="Rectangle 265"/>
              <p:cNvSpPr>
                <a:spLocks noChangeArrowheads="1"/>
              </p:cNvSpPr>
              <p:nvPr/>
            </p:nvSpPr>
            <p:spPr bwMode="auto">
              <a:xfrm>
                <a:off x="3407"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2" name="Rectangle 266"/>
              <p:cNvSpPr>
                <a:spLocks noChangeArrowheads="1"/>
              </p:cNvSpPr>
              <p:nvPr/>
            </p:nvSpPr>
            <p:spPr bwMode="auto">
              <a:xfrm>
                <a:off x="3503"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3" name="Rectangle 267"/>
              <p:cNvSpPr>
                <a:spLocks noChangeArrowheads="1"/>
              </p:cNvSpPr>
              <p:nvPr/>
            </p:nvSpPr>
            <p:spPr bwMode="auto">
              <a:xfrm>
                <a:off x="3509"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4" name="Rectangle 268"/>
              <p:cNvSpPr>
                <a:spLocks noChangeArrowheads="1"/>
              </p:cNvSpPr>
              <p:nvPr/>
            </p:nvSpPr>
            <p:spPr bwMode="auto">
              <a:xfrm>
                <a:off x="3533"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5" name="Rectangle 269"/>
              <p:cNvSpPr>
                <a:spLocks noChangeArrowheads="1"/>
              </p:cNvSpPr>
              <p:nvPr/>
            </p:nvSpPr>
            <p:spPr bwMode="auto">
              <a:xfrm>
                <a:off x="3557"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6" name="Rectangle 270"/>
              <p:cNvSpPr>
                <a:spLocks noChangeArrowheads="1"/>
              </p:cNvSpPr>
              <p:nvPr/>
            </p:nvSpPr>
            <p:spPr bwMode="auto">
              <a:xfrm>
                <a:off x="3497"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7" name="Rectangle 271"/>
              <p:cNvSpPr>
                <a:spLocks noChangeArrowheads="1"/>
              </p:cNvSpPr>
              <p:nvPr/>
            </p:nvSpPr>
            <p:spPr bwMode="auto">
              <a:xfrm>
                <a:off x="3323"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8" name="Rectangle 272"/>
              <p:cNvSpPr>
                <a:spLocks noChangeArrowheads="1"/>
              </p:cNvSpPr>
              <p:nvPr/>
            </p:nvSpPr>
            <p:spPr bwMode="auto">
              <a:xfrm>
                <a:off x="3515"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89" name="Rectangle 273"/>
              <p:cNvSpPr>
                <a:spLocks noChangeArrowheads="1"/>
              </p:cNvSpPr>
              <p:nvPr/>
            </p:nvSpPr>
            <p:spPr bwMode="auto">
              <a:xfrm>
                <a:off x="3539"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0" name="Rectangle 274"/>
              <p:cNvSpPr>
                <a:spLocks noChangeArrowheads="1"/>
              </p:cNvSpPr>
              <p:nvPr/>
            </p:nvSpPr>
            <p:spPr bwMode="auto">
              <a:xfrm>
                <a:off x="3413"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1" name="Rectangle 275"/>
              <p:cNvSpPr>
                <a:spLocks noChangeArrowheads="1"/>
              </p:cNvSpPr>
              <p:nvPr/>
            </p:nvSpPr>
            <p:spPr bwMode="auto">
              <a:xfrm>
                <a:off x="3503" y="165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2" name="Rectangle 276"/>
              <p:cNvSpPr>
                <a:spLocks noChangeArrowheads="1"/>
              </p:cNvSpPr>
              <p:nvPr/>
            </p:nvSpPr>
            <p:spPr bwMode="auto">
              <a:xfrm>
                <a:off x="3527" y="1641"/>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3" name="Rectangle 277"/>
              <p:cNvSpPr>
                <a:spLocks noChangeArrowheads="1"/>
              </p:cNvSpPr>
              <p:nvPr/>
            </p:nvSpPr>
            <p:spPr bwMode="auto">
              <a:xfrm>
                <a:off x="3497"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4" name="Rectangle 278"/>
              <p:cNvSpPr>
                <a:spLocks noChangeArrowheads="1"/>
              </p:cNvSpPr>
              <p:nvPr/>
            </p:nvSpPr>
            <p:spPr bwMode="auto">
              <a:xfrm>
                <a:off x="3515" y="166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5" name="Rectangle 279"/>
              <p:cNvSpPr>
                <a:spLocks noChangeArrowheads="1"/>
              </p:cNvSpPr>
              <p:nvPr/>
            </p:nvSpPr>
            <p:spPr bwMode="auto">
              <a:xfrm>
                <a:off x="3515" y="166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6" name="Rectangle 280"/>
              <p:cNvSpPr>
                <a:spLocks noChangeArrowheads="1"/>
              </p:cNvSpPr>
              <p:nvPr/>
            </p:nvSpPr>
            <p:spPr bwMode="auto">
              <a:xfrm>
                <a:off x="3515"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7" name="Rectangle 281"/>
              <p:cNvSpPr>
                <a:spLocks noChangeArrowheads="1"/>
              </p:cNvSpPr>
              <p:nvPr/>
            </p:nvSpPr>
            <p:spPr bwMode="auto">
              <a:xfrm>
                <a:off x="3467"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8" name="Rectangle 282"/>
              <p:cNvSpPr>
                <a:spLocks noChangeArrowheads="1"/>
              </p:cNvSpPr>
              <p:nvPr/>
            </p:nvSpPr>
            <p:spPr bwMode="auto">
              <a:xfrm>
                <a:off x="3395"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899" name="Rectangle 283"/>
              <p:cNvSpPr>
                <a:spLocks noChangeArrowheads="1"/>
              </p:cNvSpPr>
              <p:nvPr/>
            </p:nvSpPr>
            <p:spPr bwMode="auto">
              <a:xfrm>
                <a:off x="3419"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0" name="Rectangle 284"/>
              <p:cNvSpPr>
                <a:spLocks noChangeArrowheads="1"/>
              </p:cNvSpPr>
              <p:nvPr/>
            </p:nvSpPr>
            <p:spPr bwMode="auto">
              <a:xfrm>
                <a:off x="3413"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1" name="Rectangle 285"/>
              <p:cNvSpPr>
                <a:spLocks noChangeArrowheads="1"/>
              </p:cNvSpPr>
              <p:nvPr/>
            </p:nvSpPr>
            <p:spPr bwMode="auto">
              <a:xfrm>
                <a:off x="3077"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2" name="Rectangle 286"/>
              <p:cNvSpPr>
                <a:spLocks noChangeArrowheads="1"/>
              </p:cNvSpPr>
              <p:nvPr/>
            </p:nvSpPr>
            <p:spPr bwMode="auto">
              <a:xfrm>
                <a:off x="3779" y="158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3" name="Rectangle 287"/>
              <p:cNvSpPr>
                <a:spLocks noChangeArrowheads="1"/>
              </p:cNvSpPr>
              <p:nvPr/>
            </p:nvSpPr>
            <p:spPr bwMode="auto">
              <a:xfrm>
                <a:off x="3353"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4" name="Rectangle 288"/>
              <p:cNvSpPr>
                <a:spLocks noChangeArrowheads="1"/>
              </p:cNvSpPr>
              <p:nvPr/>
            </p:nvSpPr>
            <p:spPr bwMode="auto">
              <a:xfrm>
                <a:off x="3353" y="177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5" name="Rectangle 289"/>
              <p:cNvSpPr>
                <a:spLocks noChangeArrowheads="1"/>
              </p:cNvSpPr>
              <p:nvPr/>
            </p:nvSpPr>
            <p:spPr bwMode="auto">
              <a:xfrm>
                <a:off x="3281" y="1767"/>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6" name="Rectangle 290"/>
              <p:cNvSpPr>
                <a:spLocks noChangeArrowheads="1"/>
              </p:cNvSpPr>
              <p:nvPr/>
            </p:nvSpPr>
            <p:spPr bwMode="auto">
              <a:xfrm>
                <a:off x="3317"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7" name="Rectangle 291"/>
              <p:cNvSpPr>
                <a:spLocks noChangeArrowheads="1"/>
              </p:cNvSpPr>
              <p:nvPr/>
            </p:nvSpPr>
            <p:spPr bwMode="auto">
              <a:xfrm>
                <a:off x="3359"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8" name="Rectangle 292"/>
              <p:cNvSpPr>
                <a:spLocks noChangeArrowheads="1"/>
              </p:cNvSpPr>
              <p:nvPr/>
            </p:nvSpPr>
            <p:spPr bwMode="auto">
              <a:xfrm>
                <a:off x="3329" y="177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09" name="Rectangle 293"/>
              <p:cNvSpPr>
                <a:spLocks noChangeArrowheads="1"/>
              </p:cNvSpPr>
              <p:nvPr/>
            </p:nvSpPr>
            <p:spPr bwMode="auto">
              <a:xfrm>
                <a:off x="3341"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0" name="Rectangle 294"/>
              <p:cNvSpPr>
                <a:spLocks noChangeArrowheads="1"/>
              </p:cNvSpPr>
              <p:nvPr/>
            </p:nvSpPr>
            <p:spPr bwMode="auto">
              <a:xfrm>
                <a:off x="3311"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1" name="Rectangle 295"/>
              <p:cNvSpPr>
                <a:spLocks noChangeArrowheads="1"/>
              </p:cNvSpPr>
              <p:nvPr/>
            </p:nvSpPr>
            <p:spPr bwMode="auto">
              <a:xfrm>
                <a:off x="3425"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2" name="Rectangle 296"/>
              <p:cNvSpPr>
                <a:spLocks noChangeArrowheads="1"/>
              </p:cNvSpPr>
              <p:nvPr/>
            </p:nvSpPr>
            <p:spPr bwMode="auto">
              <a:xfrm>
                <a:off x="3365" y="176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3" name="Rectangle 297"/>
              <p:cNvSpPr>
                <a:spLocks noChangeArrowheads="1"/>
              </p:cNvSpPr>
              <p:nvPr/>
            </p:nvSpPr>
            <p:spPr bwMode="auto">
              <a:xfrm>
                <a:off x="3341"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4" name="Rectangle 298"/>
              <p:cNvSpPr>
                <a:spLocks noChangeArrowheads="1"/>
              </p:cNvSpPr>
              <p:nvPr/>
            </p:nvSpPr>
            <p:spPr bwMode="auto">
              <a:xfrm>
                <a:off x="3443"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5" name="Rectangle 299"/>
              <p:cNvSpPr>
                <a:spLocks noChangeArrowheads="1"/>
              </p:cNvSpPr>
              <p:nvPr/>
            </p:nvSpPr>
            <p:spPr bwMode="auto">
              <a:xfrm>
                <a:off x="3617"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6" name="Rectangle 300"/>
              <p:cNvSpPr>
                <a:spLocks noChangeArrowheads="1"/>
              </p:cNvSpPr>
              <p:nvPr/>
            </p:nvSpPr>
            <p:spPr bwMode="auto">
              <a:xfrm>
                <a:off x="3497"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7" name="Rectangle 301"/>
              <p:cNvSpPr>
                <a:spLocks noChangeArrowheads="1"/>
              </p:cNvSpPr>
              <p:nvPr/>
            </p:nvSpPr>
            <p:spPr bwMode="auto">
              <a:xfrm>
                <a:off x="350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8" name="Rectangle 302"/>
              <p:cNvSpPr>
                <a:spLocks noChangeArrowheads="1"/>
              </p:cNvSpPr>
              <p:nvPr/>
            </p:nvSpPr>
            <p:spPr bwMode="auto">
              <a:xfrm>
                <a:off x="3491"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19" name="Rectangle 303"/>
              <p:cNvSpPr>
                <a:spLocks noChangeArrowheads="1"/>
              </p:cNvSpPr>
              <p:nvPr/>
            </p:nvSpPr>
            <p:spPr bwMode="auto">
              <a:xfrm>
                <a:off x="3479"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0" name="Rectangle 304"/>
              <p:cNvSpPr>
                <a:spLocks noChangeArrowheads="1"/>
              </p:cNvSpPr>
              <p:nvPr/>
            </p:nvSpPr>
            <p:spPr bwMode="auto">
              <a:xfrm>
                <a:off x="3521"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1" name="Rectangle 305"/>
              <p:cNvSpPr>
                <a:spLocks noChangeArrowheads="1"/>
              </p:cNvSpPr>
              <p:nvPr/>
            </p:nvSpPr>
            <p:spPr bwMode="auto">
              <a:xfrm>
                <a:off x="3551"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2" name="Rectangle 306"/>
              <p:cNvSpPr>
                <a:spLocks noChangeArrowheads="1"/>
              </p:cNvSpPr>
              <p:nvPr/>
            </p:nvSpPr>
            <p:spPr bwMode="auto">
              <a:xfrm>
                <a:off x="3491"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3" name="Rectangle 307"/>
              <p:cNvSpPr>
                <a:spLocks noChangeArrowheads="1"/>
              </p:cNvSpPr>
              <p:nvPr/>
            </p:nvSpPr>
            <p:spPr bwMode="auto">
              <a:xfrm>
                <a:off x="3359"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4" name="Rectangle 308"/>
              <p:cNvSpPr>
                <a:spLocks noChangeArrowheads="1"/>
              </p:cNvSpPr>
              <p:nvPr/>
            </p:nvSpPr>
            <p:spPr bwMode="auto">
              <a:xfrm>
                <a:off x="3425"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5" name="Rectangle 309"/>
              <p:cNvSpPr>
                <a:spLocks noChangeArrowheads="1"/>
              </p:cNvSpPr>
              <p:nvPr/>
            </p:nvSpPr>
            <p:spPr bwMode="auto">
              <a:xfrm>
                <a:off x="3419" y="183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6" name="Rectangle 310"/>
              <p:cNvSpPr>
                <a:spLocks noChangeArrowheads="1"/>
              </p:cNvSpPr>
              <p:nvPr/>
            </p:nvSpPr>
            <p:spPr bwMode="auto">
              <a:xfrm>
                <a:off x="3341" y="181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7" name="Rectangle 311"/>
              <p:cNvSpPr>
                <a:spLocks noChangeArrowheads="1"/>
              </p:cNvSpPr>
              <p:nvPr/>
            </p:nvSpPr>
            <p:spPr bwMode="auto">
              <a:xfrm>
                <a:off x="3431"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8" name="Rectangle 312"/>
              <p:cNvSpPr>
                <a:spLocks noChangeArrowheads="1"/>
              </p:cNvSpPr>
              <p:nvPr/>
            </p:nvSpPr>
            <p:spPr bwMode="auto">
              <a:xfrm>
                <a:off x="3431" y="165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29" name="Rectangle 313"/>
              <p:cNvSpPr>
                <a:spLocks noChangeArrowheads="1"/>
              </p:cNvSpPr>
              <p:nvPr/>
            </p:nvSpPr>
            <p:spPr bwMode="auto">
              <a:xfrm>
                <a:off x="3473"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0" name="Rectangle 314"/>
              <p:cNvSpPr>
                <a:spLocks noChangeArrowheads="1"/>
              </p:cNvSpPr>
              <p:nvPr/>
            </p:nvSpPr>
            <p:spPr bwMode="auto">
              <a:xfrm>
                <a:off x="3467" y="177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1" name="Rectangle 315"/>
              <p:cNvSpPr>
                <a:spLocks noChangeArrowheads="1"/>
              </p:cNvSpPr>
              <p:nvPr/>
            </p:nvSpPr>
            <p:spPr bwMode="auto">
              <a:xfrm>
                <a:off x="3449"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2" name="Rectangle 316"/>
              <p:cNvSpPr>
                <a:spLocks noChangeArrowheads="1"/>
              </p:cNvSpPr>
              <p:nvPr/>
            </p:nvSpPr>
            <p:spPr bwMode="auto">
              <a:xfrm>
                <a:off x="3443"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3" name="Rectangle 317"/>
              <p:cNvSpPr>
                <a:spLocks noChangeArrowheads="1"/>
              </p:cNvSpPr>
              <p:nvPr/>
            </p:nvSpPr>
            <p:spPr bwMode="auto">
              <a:xfrm>
                <a:off x="3371"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4" name="Rectangle 318"/>
              <p:cNvSpPr>
                <a:spLocks noChangeArrowheads="1"/>
              </p:cNvSpPr>
              <p:nvPr/>
            </p:nvSpPr>
            <p:spPr bwMode="auto">
              <a:xfrm>
                <a:off x="3383"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5" name="Rectangle 319"/>
              <p:cNvSpPr>
                <a:spLocks noChangeArrowheads="1"/>
              </p:cNvSpPr>
              <p:nvPr/>
            </p:nvSpPr>
            <p:spPr bwMode="auto">
              <a:xfrm>
                <a:off x="3239" y="180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6" name="Rectangle 320"/>
              <p:cNvSpPr>
                <a:spLocks noChangeArrowheads="1"/>
              </p:cNvSpPr>
              <p:nvPr/>
            </p:nvSpPr>
            <p:spPr bwMode="auto">
              <a:xfrm>
                <a:off x="323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7" name="Rectangle 321"/>
              <p:cNvSpPr>
                <a:spLocks noChangeArrowheads="1"/>
              </p:cNvSpPr>
              <p:nvPr/>
            </p:nvSpPr>
            <p:spPr bwMode="auto">
              <a:xfrm>
                <a:off x="326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8" name="Rectangle 322"/>
              <p:cNvSpPr>
                <a:spLocks noChangeArrowheads="1"/>
              </p:cNvSpPr>
              <p:nvPr/>
            </p:nvSpPr>
            <p:spPr bwMode="auto">
              <a:xfrm>
                <a:off x="3449"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39" name="Rectangle 323"/>
              <p:cNvSpPr>
                <a:spLocks noChangeArrowheads="1"/>
              </p:cNvSpPr>
              <p:nvPr/>
            </p:nvSpPr>
            <p:spPr bwMode="auto">
              <a:xfrm>
                <a:off x="3275" y="179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0" name="Rectangle 324"/>
              <p:cNvSpPr>
                <a:spLocks noChangeArrowheads="1"/>
              </p:cNvSpPr>
              <p:nvPr/>
            </p:nvSpPr>
            <p:spPr bwMode="auto">
              <a:xfrm>
                <a:off x="3335" y="180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1" name="Rectangle 325"/>
              <p:cNvSpPr>
                <a:spLocks noChangeArrowheads="1"/>
              </p:cNvSpPr>
              <p:nvPr/>
            </p:nvSpPr>
            <p:spPr bwMode="auto">
              <a:xfrm>
                <a:off x="3275" y="1785"/>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2" name="Rectangle 326"/>
              <p:cNvSpPr>
                <a:spLocks noChangeArrowheads="1"/>
              </p:cNvSpPr>
              <p:nvPr/>
            </p:nvSpPr>
            <p:spPr bwMode="auto">
              <a:xfrm>
                <a:off x="3269" y="1767"/>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3" name="Rectangle 327"/>
              <p:cNvSpPr>
                <a:spLocks noChangeArrowheads="1"/>
              </p:cNvSpPr>
              <p:nvPr/>
            </p:nvSpPr>
            <p:spPr bwMode="auto">
              <a:xfrm>
                <a:off x="3263" y="179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4" name="Rectangle 328"/>
              <p:cNvSpPr>
                <a:spLocks noChangeArrowheads="1"/>
              </p:cNvSpPr>
              <p:nvPr/>
            </p:nvSpPr>
            <p:spPr bwMode="auto">
              <a:xfrm>
                <a:off x="3245" y="182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5" name="Rectangle 329"/>
              <p:cNvSpPr>
                <a:spLocks noChangeArrowheads="1"/>
              </p:cNvSpPr>
              <p:nvPr/>
            </p:nvSpPr>
            <p:spPr bwMode="auto">
              <a:xfrm>
                <a:off x="3251" y="182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6" name="Rectangle 330"/>
              <p:cNvSpPr>
                <a:spLocks noChangeArrowheads="1"/>
              </p:cNvSpPr>
              <p:nvPr/>
            </p:nvSpPr>
            <p:spPr bwMode="auto">
              <a:xfrm>
                <a:off x="3281" y="180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7" name="Rectangle 331"/>
              <p:cNvSpPr>
                <a:spLocks noChangeArrowheads="1"/>
              </p:cNvSpPr>
              <p:nvPr/>
            </p:nvSpPr>
            <p:spPr bwMode="auto">
              <a:xfrm>
                <a:off x="3311" y="179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8" name="Rectangle 332"/>
              <p:cNvSpPr>
                <a:spLocks noChangeArrowheads="1"/>
              </p:cNvSpPr>
              <p:nvPr/>
            </p:nvSpPr>
            <p:spPr bwMode="auto">
              <a:xfrm>
                <a:off x="3293" y="1803"/>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49" name="Rectangle 333"/>
              <p:cNvSpPr>
                <a:spLocks noChangeArrowheads="1"/>
              </p:cNvSpPr>
              <p:nvPr/>
            </p:nvSpPr>
            <p:spPr bwMode="auto">
              <a:xfrm>
                <a:off x="3275" y="182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0" name="Rectangle 334"/>
              <p:cNvSpPr>
                <a:spLocks noChangeArrowheads="1"/>
              </p:cNvSpPr>
              <p:nvPr/>
            </p:nvSpPr>
            <p:spPr bwMode="auto">
              <a:xfrm>
                <a:off x="3275" y="182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1" name="Rectangle 335"/>
              <p:cNvSpPr>
                <a:spLocks noChangeArrowheads="1"/>
              </p:cNvSpPr>
              <p:nvPr/>
            </p:nvSpPr>
            <p:spPr bwMode="auto">
              <a:xfrm>
                <a:off x="3287" y="1785"/>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2" name="Rectangle 336"/>
              <p:cNvSpPr>
                <a:spLocks noChangeArrowheads="1"/>
              </p:cNvSpPr>
              <p:nvPr/>
            </p:nvSpPr>
            <p:spPr bwMode="auto">
              <a:xfrm>
                <a:off x="3335" y="181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3" name="Rectangle 337"/>
              <p:cNvSpPr>
                <a:spLocks noChangeArrowheads="1"/>
              </p:cNvSpPr>
              <p:nvPr/>
            </p:nvSpPr>
            <p:spPr bwMode="auto">
              <a:xfrm>
                <a:off x="3335" y="181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4" name="Rectangle 338"/>
              <p:cNvSpPr>
                <a:spLocks noChangeArrowheads="1"/>
              </p:cNvSpPr>
              <p:nvPr/>
            </p:nvSpPr>
            <p:spPr bwMode="auto">
              <a:xfrm>
                <a:off x="3485"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5" name="Rectangle 339"/>
              <p:cNvSpPr>
                <a:spLocks noChangeArrowheads="1"/>
              </p:cNvSpPr>
              <p:nvPr/>
            </p:nvSpPr>
            <p:spPr bwMode="auto">
              <a:xfrm>
                <a:off x="347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6" name="Rectangle 340"/>
              <p:cNvSpPr>
                <a:spLocks noChangeArrowheads="1"/>
              </p:cNvSpPr>
              <p:nvPr/>
            </p:nvSpPr>
            <p:spPr bwMode="auto">
              <a:xfrm>
                <a:off x="3479"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7" name="Rectangle 341"/>
              <p:cNvSpPr>
                <a:spLocks noChangeArrowheads="1"/>
              </p:cNvSpPr>
              <p:nvPr/>
            </p:nvSpPr>
            <p:spPr bwMode="auto">
              <a:xfrm>
                <a:off x="3581"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8" name="Rectangle 342"/>
              <p:cNvSpPr>
                <a:spLocks noChangeArrowheads="1"/>
              </p:cNvSpPr>
              <p:nvPr/>
            </p:nvSpPr>
            <p:spPr bwMode="auto">
              <a:xfrm>
                <a:off x="3473"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59" name="Rectangle 343"/>
              <p:cNvSpPr>
                <a:spLocks noChangeArrowheads="1"/>
              </p:cNvSpPr>
              <p:nvPr/>
            </p:nvSpPr>
            <p:spPr bwMode="auto">
              <a:xfrm>
                <a:off x="347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0" name="Rectangle 344"/>
              <p:cNvSpPr>
                <a:spLocks noChangeArrowheads="1"/>
              </p:cNvSpPr>
              <p:nvPr/>
            </p:nvSpPr>
            <p:spPr bwMode="auto">
              <a:xfrm>
                <a:off x="3461"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1" name="Rectangle 345"/>
              <p:cNvSpPr>
                <a:spLocks noChangeArrowheads="1"/>
              </p:cNvSpPr>
              <p:nvPr/>
            </p:nvSpPr>
            <p:spPr bwMode="auto">
              <a:xfrm>
                <a:off x="3467"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2" name="Rectangle 346"/>
              <p:cNvSpPr>
                <a:spLocks noChangeArrowheads="1"/>
              </p:cNvSpPr>
              <p:nvPr/>
            </p:nvSpPr>
            <p:spPr bwMode="auto">
              <a:xfrm>
                <a:off x="3425"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3" name="Rectangle 347"/>
              <p:cNvSpPr>
                <a:spLocks noChangeArrowheads="1"/>
              </p:cNvSpPr>
              <p:nvPr/>
            </p:nvSpPr>
            <p:spPr bwMode="auto">
              <a:xfrm>
                <a:off x="3425"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4" name="Rectangle 348"/>
              <p:cNvSpPr>
                <a:spLocks noChangeArrowheads="1"/>
              </p:cNvSpPr>
              <p:nvPr/>
            </p:nvSpPr>
            <p:spPr bwMode="auto">
              <a:xfrm>
                <a:off x="3443"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5" name="Rectangle 349"/>
              <p:cNvSpPr>
                <a:spLocks noChangeArrowheads="1"/>
              </p:cNvSpPr>
              <p:nvPr/>
            </p:nvSpPr>
            <p:spPr bwMode="auto">
              <a:xfrm>
                <a:off x="3389" y="179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6" name="Rectangle 350"/>
              <p:cNvSpPr>
                <a:spLocks noChangeArrowheads="1"/>
              </p:cNvSpPr>
              <p:nvPr/>
            </p:nvSpPr>
            <p:spPr bwMode="auto">
              <a:xfrm>
                <a:off x="3527"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7" name="Rectangle 351"/>
              <p:cNvSpPr>
                <a:spLocks noChangeArrowheads="1"/>
              </p:cNvSpPr>
              <p:nvPr/>
            </p:nvSpPr>
            <p:spPr bwMode="auto">
              <a:xfrm>
                <a:off x="3479"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8" name="Rectangle 352"/>
              <p:cNvSpPr>
                <a:spLocks noChangeArrowheads="1"/>
              </p:cNvSpPr>
              <p:nvPr/>
            </p:nvSpPr>
            <p:spPr bwMode="auto">
              <a:xfrm>
                <a:off x="341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69" name="Rectangle 353"/>
              <p:cNvSpPr>
                <a:spLocks noChangeArrowheads="1"/>
              </p:cNvSpPr>
              <p:nvPr/>
            </p:nvSpPr>
            <p:spPr bwMode="auto">
              <a:xfrm>
                <a:off x="344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0" name="Rectangle 354"/>
              <p:cNvSpPr>
                <a:spLocks noChangeArrowheads="1"/>
              </p:cNvSpPr>
              <p:nvPr/>
            </p:nvSpPr>
            <p:spPr bwMode="auto">
              <a:xfrm>
                <a:off x="3455"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1" name="Rectangle 355"/>
              <p:cNvSpPr>
                <a:spLocks noChangeArrowheads="1"/>
              </p:cNvSpPr>
              <p:nvPr/>
            </p:nvSpPr>
            <p:spPr bwMode="auto">
              <a:xfrm>
                <a:off x="3395"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2" name="Rectangle 356"/>
              <p:cNvSpPr>
                <a:spLocks noChangeArrowheads="1"/>
              </p:cNvSpPr>
              <p:nvPr/>
            </p:nvSpPr>
            <p:spPr bwMode="auto">
              <a:xfrm>
                <a:off x="3413"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3" name="Rectangle 357"/>
              <p:cNvSpPr>
                <a:spLocks noChangeArrowheads="1"/>
              </p:cNvSpPr>
              <p:nvPr/>
            </p:nvSpPr>
            <p:spPr bwMode="auto">
              <a:xfrm>
                <a:off x="341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4" name="Rectangle 358"/>
              <p:cNvSpPr>
                <a:spLocks noChangeArrowheads="1"/>
              </p:cNvSpPr>
              <p:nvPr/>
            </p:nvSpPr>
            <p:spPr bwMode="auto">
              <a:xfrm>
                <a:off x="3419"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5" name="Rectangle 359"/>
              <p:cNvSpPr>
                <a:spLocks noChangeArrowheads="1"/>
              </p:cNvSpPr>
              <p:nvPr/>
            </p:nvSpPr>
            <p:spPr bwMode="auto">
              <a:xfrm>
                <a:off x="3425"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6" name="Rectangle 360"/>
              <p:cNvSpPr>
                <a:spLocks noChangeArrowheads="1"/>
              </p:cNvSpPr>
              <p:nvPr/>
            </p:nvSpPr>
            <p:spPr bwMode="auto">
              <a:xfrm>
                <a:off x="3443"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7" name="Rectangle 361"/>
              <p:cNvSpPr>
                <a:spLocks noChangeArrowheads="1"/>
              </p:cNvSpPr>
              <p:nvPr/>
            </p:nvSpPr>
            <p:spPr bwMode="auto">
              <a:xfrm>
                <a:off x="3449"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8" name="Rectangle 362"/>
              <p:cNvSpPr>
                <a:spLocks noChangeArrowheads="1"/>
              </p:cNvSpPr>
              <p:nvPr/>
            </p:nvSpPr>
            <p:spPr bwMode="auto">
              <a:xfrm>
                <a:off x="336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79" name="Rectangle 363"/>
              <p:cNvSpPr>
                <a:spLocks noChangeArrowheads="1"/>
              </p:cNvSpPr>
              <p:nvPr/>
            </p:nvSpPr>
            <p:spPr bwMode="auto">
              <a:xfrm>
                <a:off x="3407"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0" name="Rectangle 364"/>
              <p:cNvSpPr>
                <a:spLocks noChangeArrowheads="1"/>
              </p:cNvSpPr>
              <p:nvPr/>
            </p:nvSpPr>
            <p:spPr bwMode="auto">
              <a:xfrm>
                <a:off x="3413"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1" name="Rectangle 365"/>
              <p:cNvSpPr>
                <a:spLocks noChangeArrowheads="1"/>
              </p:cNvSpPr>
              <p:nvPr/>
            </p:nvSpPr>
            <p:spPr bwMode="auto">
              <a:xfrm>
                <a:off x="3407"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2" name="Rectangle 366"/>
              <p:cNvSpPr>
                <a:spLocks noChangeArrowheads="1"/>
              </p:cNvSpPr>
              <p:nvPr/>
            </p:nvSpPr>
            <p:spPr bwMode="auto">
              <a:xfrm>
                <a:off x="3275" y="174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3" name="Rectangle 367"/>
              <p:cNvSpPr>
                <a:spLocks noChangeArrowheads="1"/>
              </p:cNvSpPr>
              <p:nvPr/>
            </p:nvSpPr>
            <p:spPr bwMode="auto">
              <a:xfrm>
                <a:off x="3413"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4" name="Rectangle 368"/>
              <p:cNvSpPr>
                <a:spLocks noChangeArrowheads="1"/>
              </p:cNvSpPr>
              <p:nvPr/>
            </p:nvSpPr>
            <p:spPr bwMode="auto">
              <a:xfrm>
                <a:off x="3521"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5" name="Rectangle 369"/>
              <p:cNvSpPr>
                <a:spLocks noChangeArrowheads="1"/>
              </p:cNvSpPr>
              <p:nvPr/>
            </p:nvSpPr>
            <p:spPr bwMode="auto">
              <a:xfrm>
                <a:off x="3359"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6" name="Rectangle 370"/>
              <p:cNvSpPr>
                <a:spLocks noChangeArrowheads="1"/>
              </p:cNvSpPr>
              <p:nvPr/>
            </p:nvSpPr>
            <p:spPr bwMode="auto">
              <a:xfrm>
                <a:off x="3401"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7" name="Rectangle 371"/>
              <p:cNvSpPr>
                <a:spLocks noChangeArrowheads="1"/>
              </p:cNvSpPr>
              <p:nvPr/>
            </p:nvSpPr>
            <p:spPr bwMode="auto">
              <a:xfrm>
                <a:off x="3395"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8" name="Rectangle 372"/>
              <p:cNvSpPr>
                <a:spLocks noChangeArrowheads="1"/>
              </p:cNvSpPr>
              <p:nvPr/>
            </p:nvSpPr>
            <p:spPr bwMode="auto">
              <a:xfrm>
                <a:off x="3389"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89" name="Rectangle 373"/>
              <p:cNvSpPr>
                <a:spLocks noChangeArrowheads="1"/>
              </p:cNvSpPr>
              <p:nvPr/>
            </p:nvSpPr>
            <p:spPr bwMode="auto">
              <a:xfrm>
                <a:off x="3257" y="180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0" name="Rectangle 374"/>
              <p:cNvSpPr>
                <a:spLocks noChangeArrowheads="1"/>
              </p:cNvSpPr>
              <p:nvPr/>
            </p:nvSpPr>
            <p:spPr bwMode="auto">
              <a:xfrm>
                <a:off x="3329" y="177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1" name="Rectangle 375"/>
              <p:cNvSpPr>
                <a:spLocks noChangeArrowheads="1"/>
              </p:cNvSpPr>
              <p:nvPr/>
            </p:nvSpPr>
            <p:spPr bwMode="auto">
              <a:xfrm>
                <a:off x="3227" y="181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2" name="Rectangle 376"/>
              <p:cNvSpPr>
                <a:spLocks noChangeArrowheads="1"/>
              </p:cNvSpPr>
              <p:nvPr/>
            </p:nvSpPr>
            <p:spPr bwMode="auto">
              <a:xfrm>
                <a:off x="3287" y="177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3" name="Rectangle 377"/>
              <p:cNvSpPr>
                <a:spLocks noChangeArrowheads="1"/>
              </p:cNvSpPr>
              <p:nvPr/>
            </p:nvSpPr>
            <p:spPr bwMode="auto">
              <a:xfrm>
                <a:off x="3317"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4" name="Rectangle 378"/>
              <p:cNvSpPr>
                <a:spLocks noChangeArrowheads="1"/>
              </p:cNvSpPr>
              <p:nvPr/>
            </p:nvSpPr>
            <p:spPr bwMode="auto">
              <a:xfrm>
                <a:off x="3305" y="178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5" name="Rectangle 379"/>
              <p:cNvSpPr>
                <a:spLocks noChangeArrowheads="1"/>
              </p:cNvSpPr>
              <p:nvPr/>
            </p:nvSpPr>
            <p:spPr bwMode="auto">
              <a:xfrm>
                <a:off x="3365" y="177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6" name="Rectangle 380"/>
              <p:cNvSpPr>
                <a:spLocks noChangeArrowheads="1"/>
              </p:cNvSpPr>
              <p:nvPr/>
            </p:nvSpPr>
            <p:spPr bwMode="auto">
              <a:xfrm>
                <a:off x="3317"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7" name="Rectangle 381"/>
              <p:cNvSpPr>
                <a:spLocks noChangeArrowheads="1"/>
              </p:cNvSpPr>
              <p:nvPr/>
            </p:nvSpPr>
            <p:spPr bwMode="auto">
              <a:xfrm>
                <a:off x="3293" y="179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8" name="Rectangle 382"/>
              <p:cNvSpPr>
                <a:spLocks noChangeArrowheads="1"/>
              </p:cNvSpPr>
              <p:nvPr/>
            </p:nvSpPr>
            <p:spPr bwMode="auto">
              <a:xfrm>
                <a:off x="3305" y="179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5999" name="Rectangle 383"/>
              <p:cNvSpPr>
                <a:spLocks noChangeArrowheads="1"/>
              </p:cNvSpPr>
              <p:nvPr/>
            </p:nvSpPr>
            <p:spPr bwMode="auto">
              <a:xfrm>
                <a:off x="3305" y="178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0" name="Rectangle 384"/>
              <p:cNvSpPr>
                <a:spLocks noChangeArrowheads="1"/>
              </p:cNvSpPr>
              <p:nvPr/>
            </p:nvSpPr>
            <p:spPr bwMode="auto">
              <a:xfrm>
                <a:off x="3245" y="179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1" name="Rectangle 385"/>
              <p:cNvSpPr>
                <a:spLocks noChangeArrowheads="1"/>
              </p:cNvSpPr>
              <p:nvPr/>
            </p:nvSpPr>
            <p:spPr bwMode="auto">
              <a:xfrm>
                <a:off x="3365" y="176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2" name="Rectangle 386"/>
              <p:cNvSpPr>
                <a:spLocks noChangeArrowheads="1"/>
              </p:cNvSpPr>
              <p:nvPr/>
            </p:nvSpPr>
            <p:spPr bwMode="auto">
              <a:xfrm>
                <a:off x="3407"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3" name="Rectangle 387"/>
              <p:cNvSpPr>
                <a:spLocks noChangeArrowheads="1"/>
              </p:cNvSpPr>
              <p:nvPr/>
            </p:nvSpPr>
            <p:spPr bwMode="auto">
              <a:xfrm>
                <a:off x="3395"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4" name="Rectangle 388"/>
              <p:cNvSpPr>
                <a:spLocks noChangeArrowheads="1"/>
              </p:cNvSpPr>
              <p:nvPr/>
            </p:nvSpPr>
            <p:spPr bwMode="auto">
              <a:xfrm>
                <a:off x="341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5" name="Rectangle 389"/>
              <p:cNvSpPr>
                <a:spLocks noChangeArrowheads="1"/>
              </p:cNvSpPr>
              <p:nvPr/>
            </p:nvSpPr>
            <p:spPr bwMode="auto">
              <a:xfrm>
                <a:off x="3401"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6" name="Rectangle 390"/>
              <p:cNvSpPr>
                <a:spLocks noChangeArrowheads="1"/>
              </p:cNvSpPr>
              <p:nvPr/>
            </p:nvSpPr>
            <p:spPr bwMode="auto">
              <a:xfrm>
                <a:off x="3065"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7" name="Rectangle 391"/>
              <p:cNvSpPr>
                <a:spLocks noChangeArrowheads="1"/>
              </p:cNvSpPr>
              <p:nvPr/>
            </p:nvSpPr>
            <p:spPr bwMode="auto">
              <a:xfrm>
                <a:off x="3359" y="1641"/>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8" name="Rectangle 392"/>
              <p:cNvSpPr>
                <a:spLocks noChangeArrowheads="1"/>
              </p:cNvSpPr>
              <p:nvPr/>
            </p:nvSpPr>
            <p:spPr bwMode="auto">
              <a:xfrm>
                <a:off x="3431"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09" name="Rectangle 393"/>
              <p:cNvSpPr>
                <a:spLocks noChangeArrowheads="1"/>
              </p:cNvSpPr>
              <p:nvPr/>
            </p:nvSpPr>
            <p:spPr bwMode="auto">
              <a:xfrm>
                <a:off x="3479" y="167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0" name="Rectangle 394"/>
              <p:cNvSpPr>
                <a:spLocks noChangeArrowheads="1"/>
              </p:cNvSpPr>
              <p:nvPr/>
            </p:nvSpPr>
            <p:spPr bwMode="auto">
              <a:xfrm>
                <a:off x="3401"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1" name="Rectangle 395"/>
              <p:cNvSpPr>
                <a:spLocks noChangeArrowheads="1"/>
              </p:cNvSpPr>
              <p:nvPr/>
            </p:nvSpPr>
            <p:spPr bwMode="auto">
              <a:xfrm>
                <a:off x="3323"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2" name="Rectangle 396"/>
              <p:cNvSpPr>
                <a:spLocks noChangeArrowheads="1"/>
              </p:cNvSpPr>
              <p:nvPr/>
            </p:nvSpPr>
            <p:spPr bwMode="auto">
              <a:xfrm>
                <a:off x="3329"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3" name="Rectangle 397"/>
              <p:cNvSpPr>
                <a:spLocks noChangeArrowheads="1"/>
              </p:cNvSpPr>
              <p:nvPr/>
            </p:nvSpPr>
            <p:spPr bwMode="auto">
              <a:xfrm>
                <a:off x="3281" y="1761"/>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4" name="Rectangle 398"/>
              <p:cNvSpPr>
                <a:spLocks noChangeArrowheads="1"/>
              </p:cNvSpPr>
              <p:nvPr/>
            </p:nvSpPr>
            <p:spPr bwMode="auto">
              <a:xfrm>
                <a:off x="3281" y="1749"/>
                <a:ext cx="36"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5" name="Rectangle 399"/>
              <p:cNvSpPr>
                <a:spLocks noChangeArrowheads="1"/>
              </p:cNvSpPr>
              <p:nvPr/>
            </p:nvSpPr>
            <p:spPr bwMode="auto">
              <a:xfrm>
                <a:off x="345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6" name="Rectangle 400"/>
              <p:cNvSpPr>
                <a:spLocks noChangeArrowheads="1"/>
              </p:cNvSpPr>
              <p:nvPr/>
            </p:nvSpPr>
            <p:spPr bwMode="auto">
              <a:xfrm>
                <a:off x="3461"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7" name="Rectangle 401"/>
              <p:cNvSpPr>
                <a:spLocks noChangeArrowheads="1"/>
              </p:cNvSpPr>
              <p:nvPr/>
            </p:nvSpPr>
            <p:spPr bwMode="auto">
              <a:xfrm>
                <a:off x="3515"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8" name="Rectangle 402"/>
              <p:cNvSpPr>
                <a:spLocks noChangeArrowheads="1"/>
              </p:cNvSpPr>
              <p:nvPr/>
            </p:nvSpPr>
            <p:spPr bwMode="auto">
              <a:xfrm>
                <a:off x="3437"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19" name="Rectangle 403"/>
              <p:cNvSpPr>
                <a:spLocks noChangeArrowheads="1"/>
              </p:cNvSpPr>
              <p:nvPr/>
            </p:nvSpPr>
            <p:spPr bwMode="auto">
              <a:xfrm>
                <a:off x="3437"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0" name="Rectangle 404"/>
              <p:cNvSpPr>
                <a:spLocks noChangeArrowheads="1"/>
              </p:cNvSpPr>
              <p:nvPr/>
            </p:nvSpPr>
            <p:spPr bwMode="auto">
              <a:xfrm>
                <a:off x="3551"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1" name="Rectangle 405"/>
              <p:cNvSpPr>
                <a:spLocks noChangeArrowheads="1"/>
              </p:cNvSpPr>
              <p:nvPr/>
            </p:nvSpPr>
            <p:spPr bwMode="auto">
              <a:xfrm>
                <a:off x="3317"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2" name="Rectangle 406"/>
              <p:cNvSpPr>
                <a:spLocks noChangeArrowheads="1"/>
              </p:cNvSpPr>
              <p:nvPr/>
            </p:nvSpPr>
            <p:spPr bwMode="auto">
              <a:xfrm>
                <a:off x="344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3" name="Rectangle 407"/>
              <p:cNvSpPr>
                <a:spLocks noChangeArrowheads="1"/>
              </p:cNvSpPr>
              <p:nvPr/>
            </p:nvSpPr>
            <p:spPr bwMode="auto">
              <a:xfrm>
                <a:off x="3317" y="175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4" name="Rectangle 408"/>
              <p:cNvSpPr>
                <a:spLocks noChangeArrowheads="1"/>
              </p:cNvSpPr>
              <p:nvPr/>
            </p:nvSpPr>
            <p:spPr bwMode="auto">
              <a:xfrm>
                <a:off x="3389"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5" name="Rectangle 409"/>
              <p:cNvSpPr>
                <a:spLocks noChangeArrowheads="1"/>
              </p:cNvSpPr>
              <p:nvPr/>
            </p:nvSpPr>
            <p:spPr bwMode="auto">
              <a:xfrm>
                <a:off x="3425"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6" name="Rectangle 410"/>
              <p:cNvSpPr>
                <a:spLocks noChangeArrowheads="1"/>
              </p:cNvSpPr>
              <p:nvPr/>
            </p:nvSpPr>
            <p:spPr bwMode="auto">
              <a:xfrm>
                <a:off x="3329"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7" name="Rectangle 411"/>
              <p:cNvSpPr>
                <a:spLocks noChangeArrowheads="1"/>
              </p:cNvSpPr>
              <p:nvPr/>
            </p:nvSpPr>
            <p:spPr bwMode="auto">
              <a:xfrm>
                <a:off x="3431"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8" name="Rectangle 412"/>
              <p:cNvSpPr>
                <a:spLocks noChangeArrowheads="1"/>
              </p:cNvSpPr>
              <p:nvPr/>
            </p:nvSpPr>
            <p:spPr bwMode="auto">
              <a:xfrm>
                <a:off x="3485"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29" name="Rectangle 413"/>
              <p:cNvSpPr>
                <a:spLocks noChangeArrowheads="1"/>
              </p:cNvSpPr>
              <p:nvPr/>
            </p:nvSpPr>
            <p:spPr bwMode="auto">
              <a:xfrm>
                <a:off x="335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0" name="Rectangle 414"/>
              <p:cNvSpPr>
                <a:spLocks noChangeArrowheads="1"/>
              </p:cNvSpPr>
              <p:nvPr/>
            </p:nvSpPr>
            <p:spPr bwMode="auto">
              <a:xfrm>
                <a:off x="3407"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1" name="Rectangle 415"/>
              <p:cNvSpPr>
                <a:spLocks noChangeArrowheads="1"/>
              </p:cNvSpPr>
              <p:nvPr/>
            </p:nvSpPr>
            <p:spPr bwMode="auto">
              <a:xfrm>
                <a:off x="3419"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2" name="Rectangle 416"/>
              <p:cNvSpPr>
                <a:spLocks noChangeArrowheads="1"/>
              </p:cNvSpPr>
              <p:nvPr/>
            </p:nvSpPr>
            <p:spPr bwMode="auto">
              <a:xfrm>
                <a:off x="3569" y="1641"/>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3" name="Rectangle 417"/>
              <p:cNvSpPr>
                <a:spLocks noChangeArrowheads="1"/>
              </p:cNvSpPr>
              <p:nvPr/>
            </p:nvSpPr>
            <p:spPr bwMode="auto">
              <a:xfrm>
                <a:off x="3323"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4" name="Rectangle 418"/>
              <p:cNvSpPr>
                <a:spLocks noChangeArrowheads="1"/>
              </p:cNvSpPr>
              <p:nvPr/>
            </p:nvSpPr>
            <p:spPr bwMode="auto">
              <a:xfrm>
                <a:off x="338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5" name="Rectangle 419"/>
              <p:cNvSpPr>
                <a:spLocks noChangeArrowheads="1"/>
              </p:cNvSpPr>
              <p:nvPr/>
            </p:nvSpPr>
            <p:spPr bwMode="auto">
              <a:xfrm>
                <a:off x="341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6" name="Rectangle 420"/>
              <p:cNvSpPr>
                <a:spLocks noChangeArrowheads="1"/>
              </p:cNvSpPr>
              <p:nvPr/>
            </p:nvSpPr>
            <p:spPr bwMode="auto">
              <a:xfrm>
                <a:off x="3485"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7" name="Rectangle 421"/>
              <p:cNvSpPr>
                <a:spLocks noChangeArrowheads="1"/>
              </p:cNvSpPr>
              <p:nvPr/>
            </p:nvSpPr>
            <p:spPr bwMode="auto">
              <a:xfrm>
                <a:off x="3437"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8" name="Rectangle 422"/>
              <p:cNvSpPr>
                <a:spLocks noChangeArrowheads="1"/>
              </p:cNvSpPr>
              <p:nvPr/>
            </p:nvSpPr>
            <p:spPr bwMode="auto">
              <a:xfrm>
                <a:off x="3533"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39" name="Rectangle 423"/>
              <p:cNvSpPr>
                <a:spLocks noChangeArrowheads="1"/>
              </p:cNvSpPr>
              <p:nvPr/>
            </p:nvSpPr>
            <p:spPr bwMode="auto">
              <a:xfrm>
                <a:off x="3527"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0" name="Rectangle 424"/>
              <p:cNvSpPr>
                <a:spLocks noChangeArrowheads="1"/>
              </p:cNvSpPr>
              <p:nvPr/>
            </p:nvSpPr>
            <p:spPr bwMode="auto">
              <a:xfrm>
                <a:off x="3353" y="180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1" name="Rectangle 425"/>
              <p:cNvSpPr>
                <a:spLocks noChangeArrowheads="1"/>
              </p:cNvSpPr>
              <p:nvPr/>
            </p:nvSpPr>
            <p:spPr bwMode="auto">
              <a:xfrm>
                <a:off x="3389" y="174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2" name="Rectangle 426"/>
              <p:cNvSpPr>
                <a:spLocks noChangeArrowheads="1"/>
              </p:cNvSpPr>
              <p:nvPr/>
            </p:nvSpPr>
            <p:spPr bwMode="auto">
              <a:xfrm>
                <a:off x="3395"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3" name="Rectangle 427"/>
              <p:cNvSpPr>
                <a:spLocks noChangeArrowheads="1"/>
              </p:cNvSpPr>
              <p:nvPr/>
            </p:nvSpPr>
            <p:spPr bwMode="auto">
              <a:xfrm>
                <a:off x="3497"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4" name="Rectangle 428"/>
              <p:cNvSpPr>
                <a:spLocks noChangeArrowheads="1"/>
              </p:cNvSpPr>
              <p:nvPr/>
            </p:nvSpPr>
            <p:spPr bwMode="auto">
              <a:xfrm>
                <a:off x="3479"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5" name="Rectangle 429"/>
              <p:cNvSpPr>
                <a:spLocks noChangeArrowheads="1"/>
              </p:cNvSpPr>
              <p:nvPr/>
            </p:nvSpPr>
            <p:spPr bwMode="auto">
              <a:xfrm>
                <a:off x="3401" y="1635"/>
                <a:ext cx="30" cy="36"/>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6" name="Rectangle 430"/>
              <p:cNvSpPr>
                <a:spLocks noChangeArrowheads="1"/>
              </p:cNvSpPr>
              <p:nvPr/>
            </p:nvSpPr>
            <p:spPr bwMode="auto">
              <a:xfrm>
                <a:off x="3491" y="166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7" name="Rectangle 431"/>
              <p:cNvSpPr>
                <a:spLocks noChangeArrowheads="1"/>
              </p:cNvSpPr>
              <p:nvPr/>
            </p:nvSpPr>
            <p:spPr bwMode="auto">
              <a:xfrm>
                <a:off x="3515" y="167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8" name="Rectangle 432"/>
              <p:cNvSpPr>
                <a:spLocks noChangeArrowheads="1"/>
              </p:cNvSpPr>
              <p:nvPr/>
            </p:nvSpPr>
            <p:spPr bwMode="auto">
              <a:xfrm>
                <a:off x="3431"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49" name="Rectangle 433"/>
              <p:cNvSpPr>
                <a:spLocks noChangeArrowheads="1"/>
              </p:cNvSpPr>
              <p:nvPr/>
            </p:nvSpPr>
            <p:spPr bwMode="auto">
              <a:xfrm>
                <a:off x="3389"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0" name="Rectangle 434"/>
              <p:cNvSpPr>
                <a:spLocks noChangeArrowheads="1"/>
              </p:cNvSpPr>
              <p:nvPr/>
            </p:nvSpPr>
            <p:spPr bwMode="auto">
              <a:xfrm>
                <a:off x="3437"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1" name="Rectangle 435"/>
              <p:cNvSpPr>
                <a:spLocks noChangeArrowheads="1"/>
              </p:cNvSpPr>
              <p:nvPr/>
            </p:nvSpPr>
            <p:spPr bwMode="auto">
              <a:xfrm>
                <a:off x="3083"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2" name="Rectangle 436"/>
              <p:cNvSpPr>
                <a:spLocks noChangeArrowheads="1"/>
              </p:cNvSpPr>
              <p:nvPr/>
            </p:nvSpPr>
            <p:spPr bwMode="auto">
              <a:xfrm>
                <a:off x="3455"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3" name="Rectangle 437"/>
              <p:cNvSpPr>
                <a:spLocks noChangeArrowheads="1"/>
              </p:cNvSpPr>
              <p:nvPr/>
            </p:nvSpPr>
            <p:spPr bwMode="auto">
              <a:xfrm>
                <a:off x="3461"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4" name="Rectangle 438"/>
              <p:cNvSpPr>
                <a:spLocks noChangeArrowheads="1"/>
              </p:cNvSpPr>
              <p:nvPr/>
            </p:nvSpPr>
            <p:spPr bwMode="auto">
              <a:xfrm>
                <a:off x="3491"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5" name="Rectangle 439"/>
              <p:cNvSpPr>
                <a:spLocks noChangeArrowheads="1"/>
              </p:cNvSpPr>
              <p:nvPr/>
            </p:nvSpPr>
            <p:spPr bwMode="auto">
              <a:xfrm>
                <a:off x="3563" y="169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6" name="Rectangle 440"/>
              <p:cNvSpPr>
                <a:spLocks noChangeArrowheads="1"/>
              </p:cNvSpPr>
              <p:nvPr/>
            </p:nvSpPr>
            <p:spPr bwMode="auto">
              <a:xfrm>
                <a:off x="3557"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7" name="Rectangle 441"/>
              <p:cNvSpPr>
                <a:spLocks noChangeArrowheads="1"/>
              </p:cNvSpPr>
              <p:nvPr/>
            </p:nvSpPr>
            <p:spPr bwMode="auto">
              <a:xfrm>
                <a:off x="3521"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8" name="Rectangle 442"/>
              <p:cNvSpPr>
                <a:spLocks noChangeArrowheads="1"/>
              </p:cNvSpPr>
              <p:nvPr/>
            </p:nvSpPr>
            <p:spPr bwMode="auto">
              <a:xfrm>
                <a:off x="3539" y="168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59" name="Rectangle 443"/>
              <p:cNvSpPr>
                <a:spLocks noChangeArrowheads="1"/>
              </p:cNvSpPr>
              <p:nvPr/>
            </p:nvSpPr>
            <p:spPr bwMode="auto">
              <a:xfrm>
                <a:off x="3413" y="176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0" name="Rectangle 444"/>
              <p:cNvSpPr>
                <a:spLocks noChangeArrowheads="1"/>
              </p:cNvSpPr>
              <p:nvPr/>
            </p:nvSpPr>
            <p:spPr bwMode="auto">
              <a:xfrm>
                <a:off x="3395" y="180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1" name="Rectangle 445"/>
              <p:cNvSpPr>
                <a:spLocks noChangeArrowheads="1"/>
              </p:cNvSpPr>
              <p:nvPr/>
            </p:nvSpPr>
            <p:spPr bwMode="auto">
              <a:xfrm>
                <a:off x="3479"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2" name="Rectangle 446"/>
              <p:cNvSpPr>
                <a:spLocks noChangeArrowheads="1"/>
              </p:cNvSpPr>
              <p:nvPr/>
            </p:nvSpPr>
            <p:spPr bwMode="auto">
              <a:xfrm>
                <a:off x="3353" y="171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grpSp>
        <p:grpSp>
          <p:nvGrpSpPr>
            <p:cNvPr id="135237" name="Group 447"/>
            <p:cNvGrpSpPr>
              <a:grpSpLocks/>
            </p:cNvGrpSpPr>
            <p:nvPr/>
          </p:nvGrpSpPr>
          <p:grpSpPr bwMode="auto">
            <a:xfrm>
              <a:off x="2951" y="1593"/>
              <a:ext cx="750" cy="246"/>
              <a:chOff x="2951" y="1593"/>
              <a:chExt cx="750" cy="246"/>
            </a:xfrm>
          </p:grpSpPr>
          <p:sp>
            <p:nvSpPr>
              <p:cNvPr id="1136064" name="Rectangle 448"/>
              <p:cNvSpPr>
                <a:spLocks noChangeArrowheads="1"/>
              </p:cNvSpPr>
              <p:nvPr/>
            </p:nvSpPr>
            <p:spPr bwMode="auto">
              <a:xfrm>
                <a:off x="3491" y="170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5" name="Rectangle 449"/>
              <p:cNvSpPr>
                <a:spLocks noChangeArrowheads="1"/>
              </p:cNvSpPr>
              <p:nvPr/>
            </p:nvSpPr>
            <p:spPr bwMode="auto">
              <a:xfrm>
                <a:off x="3449" y="171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6" name="Rectangle 450"/>
              <p:cNvSpPr>
                <a:spLocks noChangeArrowheads="1"/>
              </p:cNvSpPr>
              <p:nvPr/>
            </p:nvSpPr>
            <p:spPr bwMode="auto">
              <a:xfrm>
                <a:off x="3485"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7" name="Rectangle 451"/>
              <p:cNvSpPr>
                <a:spLocks noChangeArrowheads="1"/>
              </p:cNvSpPr>
              <p:nvPr/>
            </p:nvSpPr>
            <p:spPr bwMode="auto">
              <a:xfrm>
                <a:off x="3473"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8" name="Rectangle 452"/>
              <p:cNvSpPr>
                <a:spLocks noChangeArrowheads="1"/>
              </p:cNvSpPr>
              <p:nvPr/>
            </p:nvSpPr>
            <p:spPr bwMode="auto">
              <a:xfrm>
                <a:off x="3479"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69" name="Rectangle 453"/>
              <p:cNvSpPr>
                <a:spLocks noChangeArrowheads="1"/>
              </p:cNvSpPr>
              <p:nvPr/>
            </p:nvSpPr>
            <p:spPr bwMode="auto">
              <a:xfrm>
                <a:off x="3467" y="173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0" name="Rectangle 454"/>
              <p:cNvSpPr>
                <a:spLocks noChangeArrowheads="1"/>
              </p:cNvSpPr>
              <p:nvPr/>
            </p:nvSpPr>
            <p:spPr bwMode="auto">
              <a:xfrm>
                <a:off x="3485" y="1683"/>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1" name="Rectangle 455"/>
              <p:cNvSpPr>
                <a:spLocks noChangeArrowheads="1"/>
              </p:cNvSpPr>
              <p:nvPr/>
            </p:nvSpPr>
            <p:spPr bwMode="auto">
              <a:xfrm>
                <a:off x="3479" y="1707"/>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2" name="Rectangle 456"/>
              <p:cNvSpPr>
                <a:spLocks noChangeArrowheads="1"/>
              </p:cNvSpPr>
              <p:nvPr/>
            </p:nvSpPr>
            <p:spPr bwMode="auto">
              <a:xfrm>
                <a:off x="3491"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3" name="Rectangle 457"/>
              <p:cNvSpPr>
                <a:spLocks noChangeArrowheads="1"/>
              </p:cNvSpPr>
              <p:nvPr/>
            </p:nvSpPr>
            <p:spPr bwMode="auto">
              <a:xfrm>
                <a:off x="3449"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4" name="Rectangle 458"/>
              <p:cNvSpPr>
                <a:spLocks noChangeArrowheads="1"/>
              </p:cNvSpPr>
              <p:nvPr/>
            </p:nvSpPr>
            <p:spPr bwMode="auto">
              <a:xfrm>
                <a:off x="3455" y="1749"/>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5" name="Rectangle 459"/>
              <p:cNvSpPr>
                <a:spLocks noChangeArrowheads="1"/>
              </p:cNvSpPr>
              <p:nvPr/>
            </p:nvSpPr>
            <p:spPr bwMode="auto">
              <a:xfrm>
                <a:off x="3461" y="1731"/>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6" name="Rectangle 460"/>
              <p:cNvSpPr>
                <a:spLocks noChangeArrowheads="1"/>
              </p:cNvSpPr>
              <p:nvPr/>
            </p:nvSpPr>
            <p:spPr bwMode="auto">
              <a:xfrm>
                <a:off x="3473" y="1725"/>
                <a:ext cx="30" cy="30"/>
              </a:xfrm>
              <a:prstGeom prst="rect">
                <a:avLst/>
              </a:prstGeom>
              <a:solidFill>
                <a:srgbClr val="D794FF"/>
              </a:solidFill>
              <a:ln w="9525">
                <a:solidFill>
                  <a:srgbClr val="000000"/>
                </a:solidFill>
                <a:miter lim="800000"/>
                <a:headEnd/>
                <a:tailEnd/>
              </a:ln>
            </p:spPr>
            <p:txBody>
              <a:bodyPr/>
              <a:lstStyle/>
              <a:p>
                <a:pPr>
                  <a:defRPr/>
                </a:pPr>
                <a:endParaRPr lang="it-IT">
                  <a:latin typeface="Calibri" pitchFamily="34" charset="0"/>
                </a:endParaRPr>
              </a:p>
            </p:txBody>
          </p:sp>
          <p:sp>
            <p:nvSpPr>
              <p:cNvPr id="1136077" name="Freeform 461"/>
              <p:cNvSpPr>
                <a:spLocks/>
              </p:cNvSpPr>
              <p:nvPr/>
            </p:nvSpPr>
            <p:spPr bwMode="auto">
              <a:xfrm>
                <a:off x="3305"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78" name="Freeform 462"/>
              <p:cNvSpPr>
                <a:spLocks/>
              </p:cNvSpPr>
              <p:nvPr/>
            </p:nvSpPr>
            <p:spPr bwMode="auto">
              <a:xfrm>
                <a:off x="3383" y="168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79" name="Freeform 463"/>
              <p:cNvSpPr>
                <a:spLocks/>
              </p:cNvSpPr>
              <p:nvPr/>
            </p:nvSpPr>
            <p:spPr bwMode="auto">
              <a:xfrm>
                <a:off x="3395" y="171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0" name="Freeform 464"/>
              <p:cNvSpPr>
                <a:spLocks/>
              </p:cNvSpPr>
              <p:nvPr/>
            </p:nvSpPr>
            <p:spPr bwMode="auto">
              <a:xfrm>
                <a:off x="3473"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1" name="Freeform 465"/>
              <p:cNvSpPr>
                <a:spLocks/>
              </p:cNvSpPr>
              <p:nvPr/>
            </p:nvSpPr>
            <p:spPr bwMode="auto">
              <a:xfrm>
                <a:off x="3395" y="171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2" name="Freeform 466"/>
              <p:cNvSpPr>
                <a:spLocks/>
              </p:cNvSpPr>
              <p:nvPr/>
            </p:nvSpPr>
            <p:spPr bwMode="auto">
              <a:xfrm>
                <a:off x="3473"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3" name="Freeform 467"/>
              <p:cNvSpPr>
                <a:spLocks/>
              </p:cNvSpPr>
              <p:nvPr/>
            </p:nvSpPr>
            <p:spPr bwMode="auto">
              <a:xfrm>
                <a:off x="3305"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4" name="Freeform 468"/>
              <p:cNvSpPr>
                <a:spLocks/>
              </p:cNvSpPr>
              <p:nvPr/>
            </p:nvSpPr>
            <p:spPr bwMode="auto">
              <a:xfrm>
                <a:off x="3383" y="168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5" name="Freeform 469"/>
              <p:cNvSpPr>
                <a:spLocks/>
              </p:cNvSpPr>
              <p:nvPr/>
            </p:nvSpPr>
            <p:spPr bwMode="auto">
              <a:xfrm>
                <a:off x="3263" y="1677"/>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6" name="Freeform 470"/>
              <p:cNvSpPr>
                <a:spLocks/>
              </p:cNvSpPr>
              <p:nvPr/>
            </p:nvSpPr>
            <p:spPr bwMode="auto">
              <a:xfrm>
                <a:off x="3269" y="1623"/>
                <a:ext cx="42" cy="42"/>
              </a:xfrm>
              <a:custGeom>
                <a:avLst/>
                <a:gdLst/>
                <a:ahLst/>
                <a:cxnLst>
                  <a:cxn ang="0">
                    <a:pos x="3" y="0"/>
                  </a:cxn>
                  <a:cxn ang="0">
                    <a:pos x="7" y="7"/>
                  </a:cxn>
                  <a:cxn ang="0">
                    <a:pos x="0" y="7"/>
                  </a:cxn>
                  <a:cxn ang="0">
                    <a:pos x="3" y="0"/>
                  </a:cxn>
                </a:cxnLst>
                <a:rect l="0" t="0" r="r" b="b"/>
                <a:pathLst>
                  <a:path w="7" h="7">
                    <a:moveTo>
                      <a:pt x="3" y="0"/>
                    </a:moveTo>
                    <a:lnTo>
                      <a:pt x="7" y="7"/>
                    </a:lnTo>
                    <a:lnTo>
                      <a:pt x="0" y="7"/>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7" name="Freeform 471"/>
              <p:cNvSpPr>
                <a:spLocks/>
              </p:cNvSpPr>
              <p:nvPr/>
            </p:nvSpPr>
            <p:spPr bwMode="auto">
              <a:xfrm>
                <a:off x="3311"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8" name="Freeform 472"/>
              <p:cNvSpPr>
                <a:spLocks/>
              </p:cNvSpPr>
              <p:nvPr/>
            </p:nvSpPr>
            <p:spPr bwMode="auto">
              <a:xfrm>
                <a:off x="3383" y="1629"/>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89" name="Freeform 473"/>
              <p:cNvSpPr>
                <a:spLocks/>
              </p:cNvSpPr>
              <p:nvPr/>
            </p:nvSpPr>
            <p:spPr bwMode="auto">
              <a:xfrm>
                <a:off x="3395"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0" name="Freeform 474"/>
              <p:cNvSpPr>
                <a:spLocks/>
              </p:cNvSpPr>
              <p:nvPr/>
            </p:nvSpPr>
            <p:spPr bwMode="auto">
              <a:xfrm>
                <a:off x="3137" y="180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1" name="Freeform 475"/>
              <p:cNvSpPr>
                <a:spLocks/>
              </p:cNvSpPr>
              <p:nvPr/>
            </p:nvSpPr>
            <p:spPr bwMode="auto">
              <a:xfrm>
                <a:off x="3113"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2" name="Freeform 476"/>
              <p:cNvSpPr>
                <a:spLocks/>
              </p:cNvSpPr>
              <p:nvPr/>
            </p:nvSpPr>
            <p:spPr bwMode="auto">
              <a:xfrm>
                <a:off x="3185"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3" name="Freeform 477"/>
              <p:cNvSpPr>
                <a:spLocks/>
              </p:cNvSpPr>
              <p:nvPr/>
            </p:nvSpPr>
            <p:spPr bwMode="auto">
              <a:xfrm>
                <a:off x="3113" y="1623"/>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4" name="Freeform 478"/>
              <p:cNvSpPr>
                <a:spLocks/>
              </p:cNvSpPr>
              <p:nvPr/>
            </p:nvSpPr>
            <p:spPr bwMode="auto">
              <a:xfrm>
                <a:off x="3023"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5" name="Freeform 479"/>
              <p:cNvSpPr>
                <a:spLocks/>
              </p:cNvSpPr>
              <p:nvPr/>
            </p:nvSpPr>
            <p:spPr bwMode="auto">
              <a:xfrm>
                <a:off x="3017" y="165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6" name="Freeform 480"/>
              <p:cNvSpPr>
                <a:spLocks/>
              </p:cNvSpPr>
              <p:nvPr/>
            </p:nvSpPr>
            <p:spPr bwMode="auto">
              <a:xfrm>
                <a:off x="2951" y="168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7" name="Freeform 481"/>
              <p:cNvSpPr>
                <a:spLocks/>
              </p:cNvSpPr>
              <p:nvPr/>
            </p:nvSpPr>
            <p:spPr bwMode="auto">
              <a:xfrm>
                <a:off x="3311" y="1635"/>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8" name="Freeform 482"/>
              <p:cNvSpPr>
                <a:spLocks/>
              </p:cNvSpPr>
              <p:nvPr/>
            </p:nvSpPr>
            <p:spPr bwMode="auto">
              <a:xfrm>
                <a:off x="3287" y="1677"/>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099" name="Freeform 483"/>
              <p:cNvSpPr>
                <a:spLocks/>
              </p:cNvSpPr>
              <p:nvPr/>
            </p:nvSpPr>
            <p:spPr bwMode="auto">
              <a:xfrm>
                <a:off x="3347"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0" name="Freeform 484"/>
              <p:cNvSpPr>
                <a:spLocks/>
              </p:cNvSpPr>
              <p:nvPr/>
            </p:nvSpPr>
            <p:spPr bwMode="auto">
              <a:xfrm>
                <a:off x="3335"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1" name="Freeform 485"/>
              <p:cNvSpPr>
                <a:spLocks/>
              </p:cNvSpPr>
              <p:nvPr/>
            </p:nvSpPr>
            <p:spPr bwMode="auto">
              <a:xfrm>
                <a:off x="3275" y="1653"/>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2" name="Freeform 486"/>
              <p:cNvSpPr>
                <a:spLocks/>
              </p:cNvSpPr>
              <p:nvPr/>
            </p:nvSpPr>
            <p:spPr bwMode="auto">
              <a:xfrm>
                <a:off x="3365" y="1623"/>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3" name="Freeform 487"/>
              <p:cNvSpPr>
                <a:spLocks/>
              </p:cNvSpPr>
              <p:nvPr/>
            </p:nvSpPr>
            <p:spPr bwMode="auto">
              <a:xfrm>
                <a:off x="3347" y="172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4" name="Freeform 488"/>
              <p:cNvSpPr>
                <a:spLocks/>
              </p:cNvSpPr>
              <p:nvPr/>
            </p:nvSpPr>
            <p:spPr bwMode="auto">
              <a:xfrm>
                <a:off x="3293" y="1725"/>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5" name="Freeform 489"/>
              <p:cNvSpPr>
                <a:spLocks/>
              </p:cNvSpPr>
              <p:nvPr/>
            </p:nvSpPr>
            <p:spPr bwMode="auto">
              <a:xfrm>
                <a:off x="3401"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6" name="Freeform 490"/>
              <p:cNvSpPr>
                <a:spLocks/>
              </p:cNvSpPr>
              <p:nvPr/>
            </p:nvSpPr>
            <p:spPr bwMode="auto">
              <a:xfrm>
                <a:off x="3401" y="168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7" name="Freeform 491"/>
              <p:cNvSpPr>
                <a:spLocks/>
              </p:cNvSpPr>
              <p:nvPr/>
            </p:nvSpPr>
            <p:spPr bwMode="auto">
              <a:xfrm>
                <a:off x="3053" y="173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8" name="Freeform 492"/>
              <p:cNvSpPr>
                <a:spLocks/>
              </p:cNvSpPr>
              <p:nvPr/>
            </p:nvSpPr>
            <p:spPr bwMode="auto">
              <a:xfrm>
                <a:off x="3059" y="176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09" name="Freeform 493"/>
              <p:cNvSpPr>
                <a:spLocks/>
              </p:cNvSpPr>
              <p:nvPr/>
            </p:nvSpPr>
            <p:spPr bwMode="auto">
              <a:xfrm>
                <a:off x="3161" y="173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0" name="Freeform 494"/>
              <p:cNvSpPr>
                <a:spLocks/>
              </p:cNvSpPr>
              <p:nvPr/>
            </p:nvSpPr>
            <p:spPr bwMode="auto">
              <a:xfrm>
                <a:off x="3041" y="176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1" name="Freeform 495"/>
              <p:cNvSpPr>
                <a:spLocks/>
              </p:cNvSpPr>
              <p:nvPr/>
            </p:nvSpPr>
            <p:spPr bwMode="auto">
              <a:xfrm>
                <a:off x="3101" y="175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2" name="Freeform 496"/>
              <p:cNvSpPr>
                <a:spLocks/>
              </p:cNvSpPr>
              <p:nvPr/>
            </p:nvSpPr>
            <p:spPr bwMode="auto">
              <a:xfrm>
                <a:off x="3455" y="167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3" name="Freeform 497"/>
              <p:cNvSpPr>
                <a:spLocks/>
              </p:cNvSpPr>
              <p:nvPr/>
            </p:nvSpPr>
            <p:spPr bwMode="auto">
              <a:xfrm>
                <a:off x="3635" y="1611"/>
                <a:ext cx="36" cy="42"/>
              </a:xfrm>
              <a:custGeom>
                <a:avLst/>
                <a:gdLst/>
                <a:ahLst/>
                <a:cxnLst>
                  <a:cxn ang="0">
                    <a:pos x="3" y="0"/>
                  </a:cxn>
                  <a:cxn ang="0">
                    <a:pos x="6" y="3"/>
                  </a:cxn>
                  <a:cxn ang="0">
                    <a:pos x="3" y="7"/>
                  </a:cxn>
                  <a:cxn ang="0">
                    <a:pos x="0" y="3"/>
                  </a:cxn>
                  <a:cxn ang="0">
                    <a:pos x="3" y="0"/>
                  </a:cxn>
                </a:cxnLst>
                <a:rect l="0" t="0" r="r" b="b"/>
                <a:pathLst>
                  <a:path w="6" h="7">
                    <a:moveTo>
                      <a:pt x="3" y="0"/>
                    </a:moveTo>
                    <a:lnTo>
                      <a:pt x="6" y="3"/>
                    </a:lnTo>
                    <a:lnTo>
                      <a:pt x="3" y="7"/>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4" name="Freeform 498"/>
              <p:cNvSpPr>
                <a:spLocks/>
              </p:cNvSpPr>
              <p:nvPr/>
            </p:nvSpPr>
            <p:spPr bwMode="auto">
              <a:xfrm>
                <a:off x="3461" y="168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5" name="Freeform 499"/>
              <p:cNvSpPr>
                <a:spLocks/>
              </p:cNvSpPr>
              <p:nvPr/>
            </p:nvSpPr>
            <p:spPr bwMode="auto">
              <a:xfrm>
                <a:off x="3419"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6" name="Freeform 500"/>
              <p:cNvSpPr>
                <a:spLocks/>
              </p:cNvSpPr>
              <p:nvPr/>
            </p:nvSpPr>
            <p:spPr bwMode="auto">
              <a:xfrm>
                <a:off x="3599" y="1623"/>
                <a:ext cx="36" cy="42"/>
              </a:xfrm>
              <a:custGeom>
                <a:avLst/>
                <a:gdLst/>
                <a:ahLst/>
                <a:cxnLst>
                  <a:cxn ang="0">
                    <a:pos x="3" y="0"/>
                  </a:cxn>
                  <a:cxn ang="0">
                    <a:pos x="6" y="3"/>
                  </a:cxn>
                  <a:cxn ang="0">
                    <a:pos x="3" y="7"/>
                  </a:cxn>
                  <a:cxn ang="0">
                    <a:pos x="0" y="3"/>
                  </a:cxn>
                  <a:cxn ang="0">
                    <a:pos x="3" y="0"/>
                  </a:cxn>
                </a:cxnLst>
                <a:rect l="0" t="0" r="r" b="b"/>
                <a:pathLst>
                  <a:path w="6" h="7">
                    <a:moveTo>
                      <a:pt x="3" y="0"/>
                    </a:moveTo>
                    <a:lnTo>
                      <a:pt x="6" y="3"/>
                    </a:lnTo>
                    <a:lnTo>
                      <a:pt x="3" y="7"/>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7" name="Freeform 501"/>
              <p:cNvSpPr>
                <a:spLocks/>
              </p:cNvSpPr>
              <p:nvPr/>
            </p:nvSpPr>
            <p:spPr bwMode="auto">
              <a:xfrm>
                <a:off x="3617" y="1641"/>
                <a:ext cx="36" cy="42"/>
              </a:xfrm>
              <a:custGeom>
                <a:avLst/>
                <a:gdLst/>
                <a:ahLst/>
                <a:cxnLst>
                  <a:cxn ang="0">
                    <a:pos x="3" y="0"/>
                  </a:cxn>
                  <a:cxn ang="0">
                    <a:pos x="6" y="4"/>
                  </a:cxn>
                  <a:cxn ang="0">
                    <a:pos x="3" y="7"/>
                  </a:cxn>
                  <a:cxn ang="0">
                    <a:pos x="0" y="4"/>
                  </a:cxn>
                  <a:cxn ang="0">
                    <a:pos x="3" y="0"/>
                  </a:cxn>
                </a:cxnLst>
                <a:rect l="0" t="0" r="r" b="b"/>
                <a:pathLst>
                  <a:path w="6" h="7">
                    <a:moveTo>
                      <a:pt x="3" y="0"/>
                    </a:moveTo>
                    <a:lnTo>
                      <a:pt x="6" y="4"/>
                    </a:lnTo>
                    <a:lnTo>
                      <a:pt x="3" y="7"/>
                    </a:lnTo>
                    <a:lnTo>
                      <a:pt x="0" y="4"/>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8" name="Freeform 502"/>
              <p:cNvSpPr>
                <a:spLocks/>
              </p:cNvSpPr>
              <p:nvPr/>
            </p:nvSpPr>
            <p:spPr bwMode="auto">
              <a:xfrm>
                <a:off x="3485" y="167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19" name="Freeform 503"/>
              <p:cNvSpPr>
                <a:spLocks/>
              </p:cNvSpPr>
              <p:nvPr/>
            </p:nvSpPr>
            <p:spPr bwMode="auto">
              <a:xfrm>
                <a:off x="3407"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20" name="Freeform 504"/>
              <p:cNvSpPr>
                <a:spLocks/>
              </p:cNvSpPr>
              <p:nvPr/>
            </p:nvSpPr>
            <p:spPr bwMode="auto">
              <a:xfrm>
                <a:off x="3665" y="160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21" name="Freeform 505"/>
              <p:cNvSpPr>
                <a:spLocks/>
              </p:cNvSpPr>
              <p:nvPr/>
            </p:nvSpPr>
            <p:spPr bwMode="auto">
              <a:xfrm>
                <a:off x="3395"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7C810A"/>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22" name="Freeform 506"/>
              <p:cNvSpPr>
                <a:spLocks/>
              </p:cNvSpPr>
              <p:nvPr/>
            </p:nvSpPr>
            <p:spPr bwMode="auto">
              <a:xfrm>
                <a:off x="313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3" name="Freeform 507"/>
              <p:cNvSpPr>
                <a:spLocks/>
              </p:cNvSpPr>
              <p:nvPr/>
            </p:nvSpPr>
            <p:spPr bwMode="auto">
              <a:xfrm>
                <a:off x="3197" y="167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4" name="Freeform 508"/>
              <p:cNvSpPr>
                <a:spLocks/>
              </p:cNvSpPr>
              <p:nvPr/>
            </p:nvSpPr>
            <p:spPr bwMode="auto">
              <a:xfrm>
                <a:off x="3137" y="165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5" name="Freeform 509"/>
              <p:cNvSpPr>
                <a:spLocks/>
              </p:cNvSpPr>
              <p:nvPr/>
            </p:nvSpPr>
            <p:spPr bwMode="auto">
              <a:xfrm>
                <a:off x="3431" y="1629"/>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6" name="Freeform 510"/>
              <p:cNvSpPr>
                <a:spLocks/>
              </p:cNvSpPr>
              <p:nvPr/>
            </p:nvSpPr>
            <p:spPr bwMode="auto">
              <a:xfrm>
                <a:off x="3467" y="1629"/>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7" name="Freeform 511"/>
              <p:cNvSpPr>
                <a:spLocks/>
              </p:cNvSpPr>
              <p:nvPr/>
            </p:nvSpPr>
            <p:spPr bwMode="auto">
              <a:xfrm>
                <a:off x="3059"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8" name="Freeform 512"/>
              <p:cNvSpPr>
                <a:spLocks/>
              </p:cNvSpPr>
              <p:nvPr/>
            </p:nvSpPr>
            <p:spPr bwMode="auto">
              <a:xfrm>
                <a:off x="3203"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29" name="Freeform 513"/>
              <p:cNvSpPr>
                <a:spLocks/>
              </p:cNvSpPr>
              <p:nvPr/>
            </p:nvSpPr>
            <p:spPr bwMode="auto">
              <a:xfrm>
                <a:off x="3383"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0" name="Freeform 514"/>
              <p:cNvSpPr>
                <a:spLocks/>
              </p:cNvSpPr>
              <p:nvPr/>
            </p:nvSpPr>
            <p:spPr bwMode="auto">
              <a:xfrm>
                <a:off x="3293" y="1665"/>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1" name="Freeform 515"/>
              <p:cNvSpPr>
                <a:spLocks/>
              </p:cNvSpPr>
              <p:nvPr/>
            </p:nvSpPr>
            <p:spPr bwMode="auto">
              <a:xfrm>
                <a:off x="3209" y="170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2" name="Freeform 516"/>
              <p:cNvSpPr>
                <a:spLocks/>
              </p:cNvSpPr>
              <p:nvPr/>
            </p:nvSpPr>
            <p:spPr bwMode="auto">
              <a:xfrm>
                <a:off x="3161" y="166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3" name="Freeform 517"/>
              <p:cNvSpPr>
                <a:spLocks/>
              </p:cNvSpPr>
              <p:nvPr/>
            </p:nvSpPr>
            <p:spPr bwMode="auto">
              <a:xfrm>
                <a:off x="3305" y="173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4" name="Freeform 518"/>
              <p:cNvSpPr>
                <a:spLocks/>
              </p:cNvSpPr>
              <p:nvPr/>
            </p:nvSpPr>
            <p:spPr bwMode="auto">
              <a:xfrm>
                <a:off x="3257" y="173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5" name="Freeform 519"/>
              <p:cNvSpPr>
                <a:spLocks/>
              </p:cNvSpPr>
              <p:nvPr/>
            </p:nvSpPr>
            <p:spPr bwMode="auto">
              <a:xfrm>
                <a:off x="3329"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6" name="Freeform 520"/>
              <p:cNvSpPr>
                <a:spLocks/>
              </p:cNvSpPr>
              <p:nvPr/>
            </p:nvSpPr>
            <p:spPr bwMode="auto">
              <a:xfrm>
                <a:off x="3281" y="1749"/>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7" name="Freeform 521"/>
              <p:cNvSpPr>
                <a:spLocks/>
              </p:cNvSpPr>
              <p:nvPr/>
            </p:nvSpPr>
            <p:spPr bwMode="auto">
              <a:xfrm>
                <a:off x="3293" y="1665"/>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8" name="Freeform 522"/>
              <p:cNvSpPr>
                <a:spLocks/>
              </p:cNvSpPr>
              <p:nvPr/>
            </p:nvSpPr>
            <p:spPr bwMode="auto">
              <a:xfrm>
                <a:off x="3383"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39" name="Freeform 523"/>
              <p:cNvSpPr>
                <a:spLocks/>
              </p:cNvSpPr>
              <p:nvPr/>
            </p:nvSpPr>
            <p:spPr bwMode="auto">
              <a:xfrm>
                <a:off x="3335"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40" name="Freeform 524"/>
              <p:cNvSpPr>
                <a:spLocks/>
              </p:cNvSpPr>
              <p:nvPr/>
            </p:nvSpPr>
            <p:spPr bwMode="auto">
              <a:xfrm>
                <a:off x="3185" y="167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7200"/>
              </a:solidFill>
              <a:ln w="9525">
                <a:solidFill>
                  <a:srgbClr val="8A1B00"/>
                </a:solidFill>
                <a:prstDash val="solid"/>
                <a:round/>
                <a:headEnd/>
                <a:tailEnd/>
              </a:ln>
            </p:spPr>
            <p:txBody>
              <a:bodyPr/>
              <a:lstStyle/>
              <a:p>
                <a:pPr>
                  <a:defRPr/>
                </a:pPr>
                <a:endParaRPr lang="it-IT">
                  <a:latin typeface="Calibri" pitchFamily="34" charset="0"/>
                </a:endParaRPr>
              </a:p>
            </p:txBody>
          </p:sp>
          <p:sp>
            <p:nvSpPr>
              <p:cNvPr id="1136141" name="Rectangle 525"/>
              <p:cNvSpPr>
                <a:spLocks noChangeArrowheads="1"/>
              </p:cNvSpPr>
              <p:nvPr/>
            </p:nvSpPr>
            <p:spPr bwMode="auto">
              <a:xfrm>
                <a:off x="3485" y="1683"/>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2" name="Rectangle 526"/>
              <p:cNvSpPr>
                <a:spLocks noChangeArrowheads="1"/>
              </p:cNvSpPr>
              <p:nvPr/>
            </p:nvSpPr>
            <p:spPr bwMode="auto">
              <a:xfrm>
                <a:off x="3473" y="1659"/>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3" name="Rectangle 527"/>
              <p:cNvSpPr>
                <a:spLocks noChangeArrowheads="1"/>
              </p:cNvSpPr>
              <p:nvPr/>
            </p:nvSpPr>
            <p:spPr bwMode="auto">
              <a:xfrm>
                <a:off x="3521" y="1677"/>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4" name="Rectangle 528"/>
              <p:cNvSpPr>
                <a:spLocks noChangeArrowheads="1"/>
              </p:cNvSpPr>
              <p:nvPr/>
            </p:nvSpPr>
            <p:spPr bwMode="auto">
              <a:xfrm>
                <a:off x="3491" y="1665"/>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5" name="Rectangle 529"/>
              <p:cNvSpPr>
                <a:spLocks noChangeArrowheads="1"/>
              </p:cNvSpPr>
              <p:nvPr/>
            </p:nvSpPr>
            <p:spPr bwMode="auto">
              <a:xfrm>
                <a:off x="3407" y="1641"/>
                <a:ext cx="30" cy="36"/>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6" name="Rectangle 530"/>
              <p:cNvSpPr>
                <a:spLocks noChangeArrowheads="1"/>
              </p:cNvSpPr>
              <p:nvPr/>
            </p:nvSpPr>
            <p:spPr bwMode="auto">
              <a:xfrm>
                <a:off x="3479" y="1665"/>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7" name="Rectangle 531"/>
              <p:cNvSpPr>
                <a:spLocks noChangeArrowheads="1"/>
              </p:cNvSpPr>
              <p:nvPr/>
            </p:nvSpPr>
            <p:spPr bwMode="auto">
              <a:xfrm>
                <a:off x="3407" y="1695"/>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8" name="Rectangle 532"/>
              <p:cNvSpPr>
                <a:spLocks noChangeArrowheads="1"/>
              </p:cNvSpPr>
              <p:nvPr/>
            </p:nvSpPr>
            <p:spPr bwMode="auto">
              <a:xfrm>
                <a:off x="3419" y="1623"/>
                <a:ext cx="30" cy="36"/>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49" name="Rectangle 533"/>
              <p:cNvSpPr>
                <a:spLocks noChangeArrowheads="1"/>
              </p:cNvSpPr>
              <p:nvPr/>
            </p:nvSpPr>
            <p:spPr bwMode="auto">
              <a:xfrm>
                <a:off x="3437" y="1641"/>
                <a:ext cx="30" cy="36"/>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0" name="Rectangle 534"/>
              <p:cNvSpPr>
                <a:spLocks noChangeArrowheads="1"/>
              </p:cNvSpPr>
              <p:nvPr/>
            </p:nvSpPr>
            <p:spPr bwMode="auto">
              <a:xfrm>
                <a:off x="3467" y="1635"/>
                <a:ext cx="30" cy="36"/>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1" name="Rectangle 535"/>
              <p:cNvSpPr>
                <a:spLocks noChangeArrowheads="1"/>
              </p:cNvSpPr>
              <p:nvPr/>
            </p:nvSpPr>
            <p:spPr bwMode="auto">
              <a:xfrm>
                <a:off x="3377" y="1641"/>
                <a:ext cx="30" cy="36"/>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2" name="Rectangle 536"/>
              <p:cNvSpPr>
                <a:spLocks noChangeArrowheads="1"/>
              </p:cNvSpPr>
              <p:nvPr/>
            </p:nvSpPr>
            <p:spPr bwMode="auto">
              <a:xfrm>
                <a:off x="3407" y="1659"/>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3" name="Rectangle 537"/>
              <p:cNvSpPr>
                <a:spLocks noChangeArrowheads="1"/>
              </p:cNvSpPr>
              <p:nvPr/>
            </p:nvSpPr>
            <p:spPr bwMode="auto">
              <a:xfrm>
                <a:off x="3395" y="1665"/>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4" name="Rectangle 538"/>
              <p:cNvSpPr>
                <a:spLocks noChangeArrowheads="1"/>
              </p:cNvSpPr>
              <p:nvPr/>
            </p:nvSpPr>
            <p:spPr bwMode="auto">
              <a:xfrm>
                <a:off x="3467" y="1683"/>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5" name="Rectangle 539"/>
              <p:cNvSpPr>
                <a:spLocks noChangeArrowheads="1"/>
              </p:cNvSpPr>
              <p:nvPr/>
            </p:nvSpPr>
            <p:spPr bwMode="auto">
              <a:xfrm>
                <a:off x="3539" y="1671"/>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6" name="Rectangle 540"/>
              <p:cNvSpPr>
                <a:spLocks noChangeArrowheads="1"/>
              </p:cNvSpPr>
              <p:nvPr/>
            </p:nvSpPr>
            <p:spPr bwMode="auto">
              <a:xfrm>
                <a:off x="3437" y="1677"/>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7" name="Rectangle 541"/>
              <p:cNvSpPr>
                <a:spLocks noChangeArrowheads="1"/>
              </p:cNvSpPr>
              <p:nvPr/>
            </p:nvSpPr>
            <p:spPr bwMode="auto">
              <a:xfrm>
                <a:off x="3449" y="1683"/>
                <a:ext cx="30" cy="30"/>
              </a:xfrm>
              <a:prstGeom prst="rect">
                <a:avLst/>
              </a:prstGeom>
              <a:solidFill>
                <a:srgbClr val="00976A"/>
              </a:solidFill>
              <a:ln w="9525">
                <a:solidFill>
                  <a:srgbClr val="000000"/>
                </a:solidFill>
                <a:miter lim="800000"/>
                <a:headEnd/>
                <a:tailEnd/>
              </a:ln>
            </p:spPr>
            <p:txBody>
              <a:bodyPr/>
              <a:lstStyle/>
              <a:p>
                <a:pPr>
                  <a:defRPr/>
                </a:pPr>
                <a:endParaRPr lang="it-IT">
                  <a:latin typeface="Calibri" pitchFamily="34" charset="0"/>
                </a:endParaRPr>
              </a:p>
            </p:txBody>
          </p:sp>
          <p:sp>
            <p:nvSpPr>
              <p:cNvPr id="1136158" name="Freeform 542"/>
              <p:cNvSpPr>
                <a:spLocks/>
              </p:cNvSpPr>
              <p:nvPr/>
            </p:nvSpPr>
            <p:spPr bwMode="auto">
              <a:xfrm>
                <a:off x="3389"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59" name="Freeform 543"/>
              <p:cNvSpPr>
                <a:spLocks/>
              </p:cNvSpPr>
              <p:nvPr/>
            </p:nvSpPr>
            <p:spPr bwMode="auto">
              <a:xfrm>
                <a:off x="3401" y="171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0" name="Freeform 544"/>
              <p:cNvSpPr>
                <a:spLocks/>
              </p:cNvSpPr>
              <p:nvPr/>
            </p:nvSpPr>
            <p:spPr bwMode="auto">
              <a:xfrm>
                <a:off x="3449"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1" name="Freeform 545"/>
              <p:cNvSpPr>
                <a:spLocks/>
              </p:cNvSpPr>
              <p:nvPr/>
            </p:nvSpPr>
            <p:spPr bwMode="auto">
              <a:xfrm>
                <a:off x="3347" y="172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2" name="Freeform 546"/>
              <p:cNvSpPr>
                <a:spLocks/>
              </p:cNvSpPr>
              <p:nvPr/>
            </p:nvSpPr>
            <p:spPr bwMode="auto">
              <a:xfrm>
                <a:off x="3251" y="173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3" name="Freeform 547"/>
              <p:cNvSpPr>
                <a:spLocks/>
              </p:cNvSpPr>
              <p:nvPr/>
            </p:nvSpPr>
            <p:spPr bwMode="auto">
              <a:xfrm>
                <a:off x="3323" y="172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4" name="Freeform 548"/>
              <p:cNvSpPr>
                <a:spLocks/>
              </p:cNvSpPr>
              <p:nvPr/>
            </p:nvSpPr>
            <p:spPr bwMode="auto">
              <a:xfrm>
                <a:off x="3227" y="172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5" name="Freeform 549"/>
              <p:cNvSpPr>
                <a:spLocks/>
              </p:cNvSpPr>
              <p:nvPr/>
            </p:nvSpPr>
            <p:spPr bwMode="auto">
              <a:xfrm>
                <a:off x="3191"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6" name="Freeform 550"/>
              <p:cNvSpPr>
                <a:spLocks/>
              </p:cNvSpPr>
              <p:nvPr/>
            </p:nvSpPr>
            <p:spPr bwMode="auto">
              <a:xfrm>
                <a:off x="339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7" name="Freeform 551"/>
              <p:cNvSpPr>
                <a:spLocks/>
              </p:cNvSpPr>
              <p:nvPr/>
            </p:nvSpPr>
            <p:spPr bwMode="auto">
              <a:xfrm>
                <a:off x="3443"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8" name="Freeform 552"/>
              <p:cNvSpPr>
                <a:spLocks/>
              </p:cNvSpPr>
              <p:nvPr/>
            </p:nvSpPr>
            <p:spPr bwMode="auto">
              <a:xfrm>
                <a:off x="3377" y="165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69" name="Freeform 553"/>
              <p:cNvSpPr>
                <a:spLocks/>
              </p:cNvSpPr>
              <p:nvPr/>
            </p:nvSpPr>
            <p:spPr bwMode="auto">
              <a:xfrm>
                <a:off x="3347" y="1635"/>
                <a:ext cx="36" cy="42"/>
              </a:xfrm>
              <a:custGeom>
                <a:avLst/>
                <a:gdLst/>
                <a:ahLst/>
                <a:cxnLst>
                  <a:cxn ang="0">
                    <a:pos x="3" y="0"/>
                  </a:cxn>
                  <a:cxn ang="0">
                    <a:pos x="6" y="4"/>
                  </a:cxn>
                  <a:cxn ang="0">
                    <a:pos x="3" y="7"/>
                  </a:cxn>
                  <a:cxn ang="0">
                    <a:pos x="0" y="4"/>
                  </a:cxn>
                  <a:cxn ang="0">
                    <a:pos x="3" y="0"/>
                  </a:cxn>
                </a:cxnLst>
                <a:rect l="0" t="0" r="r" b="b"/>
                <a:pathLst>
                  <a:path w="6" h="7">
                    <a:moveTo>
                      <a:pt x="3" y="0"/>
                    </a:moveTo>
                    <a:lnTo>
                      <a:pt x="6" y="4"/>
                    </a:lnTo>
                    <a:lnTo>
                      <a:pt x="3" y="7"/>
                    </a:lnTo>
                    <a:lnTo>
                      <a:pt x="0" y="4"/>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0" name="Freeform 554"/>
              <p:cNvSpPr>
                <a:spLocks/>
              </p:cNvSpPr>
              <p:nvPr/>
            </p:nvSpPr>
            <p:spPr bwMode="auto">
              <a:xfrm>
                <a:off x="3215"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1" name="Freeform 555"/>
              <p:cNvSpPr>
                <a:spLocks/>
              </p:cNvSpPr>
              <p:nvPr/>
            </p:nvSpPr>
            <p:spPr bwMode="auto">
              <a:xfrm>
                <a:off x="3221"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2" name="Freeform 556"/>
              <p:cNvSpPr>
                <a:spLocks/>
              </p:cNvSpPr>
              <p:nvPr/>
            </p:nvSpPr>
            <p:spPr bwMode="auto">
              <a:xfrm>
                <a:off x="3359" y="167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3" name="Freeform 557"/>
              <p:cNvSpPr>
                <a:spLocks/>
              </p:cNvSpPr>
              <p:nvPr/>
            </p:nvSpPr>
            <p:spPr bwMode="auto">
              <a:xfrm>
                <a:off x="3311" y="165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4" name="Freeform 558"/>
              <p:cNvSpPr>
                <a:spLocks/>
              </p:cNvSpPr>
              <p:nvPr/>
            </p:nvSpPr>
            <p:spPr bwMode="auto">
              <a:xfrm>
                <a:off x="3251" y="167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5" name="Freeform 559"/>
              <p:cNvSpPr>
                <a:spLocks/>
              </p:cNvSpPr>
              <p:nvPr/>
            </p:nvSpPr>
            <p:spPr bwMode="auto">
              <a:xfrm>
                <a:off x="3413"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6" name="Freeform 560"/>
              <p:cNvSpPr>
                <a:spLocks/>
              </p:cNvSpPr>
              <p:nvPr/>
            </p:nvSpPr>
            <p:spPr bwMode="auto">
              <a:xfrm>
                <a:off x="3401"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7" name="Freeform 561"/>
              <p:cNvSpPr>
                <a:spLocks/>
              </p:cNvSpPr>
              <p:nvPr/>
            </p:nvSpPr>
            <p:spPr bwMode="auto">
              <a:xfrm>
                <a:off x="3089" y="171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8" name="Freeform 562"/>
              <p:cNvSpPr>
                <a:spLocks/>
              </p:cNvSpPr>
              <p:nvPr/>
            </p:nvSpPr>
            <p:spPr bwMode="auto">
              <a:xfrm>
                <a:off x="3119" y="171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79" name="Freeform 563"/>
              <p:cNvSpPr>
                <a:spLocks/>
              </p:cNvSpPr>
              <p:nvPr/>
            </p:nvSpPr>
            <p:spPr bwMode="auto">
              <a:xfrm>
                <a:off x="3275" y="1713"/>
                <a:ext cx="42" cy="36"/>
              </a:xfrm>
              <a:custGeom>
                <a:avLst/>
                <a:gdLst/>
                <a:ahLst/>
                <a:cxnLst>
                  <a:cxn ang="0">
                    <a:pos x="3" y="0"/>
                  </a:cxn>
                  <a:cxn ang="0">
                    <a:pos x="7" y="3"/>
                  </a:cxn>
                  <a:cxn ang="0">
                    <a:pos x="3" y="6"/>
                  </a:cxn>
                  <a:cxn ang="0">
                    <a:pos x="0" y="3"/>
                  </a:cxn>
                  <a:cxn ang="0">
                    <a:pos x="3" y="0"/>
                  </a:cxn>
                </a:cxnLst>
                <a:rect l="0" t="0" r="r" b="b"/>
                <a:pathLst>
                  <a:path w="7" h="6">
                    <a:moveTo>
                      <a:pt x="3" y="0"/>
                    </a:moveTo>
                    <a:lnTo>
                      <a:pt x="7"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0" name="Freeform 564"/>
              <p:cNvSpPr>
                <a:spLocks/>
              </p:cNvSpPr>
              <p:nvPr/>
            </p:nvSpPr>
            <p:spPr bwMode="auto">
              <a:xfrm>
                <a:off x="336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1" name="Freeform 565"/>
              <p:cNvSpPr>
                <a:spLocks/>
              </p:cNvSpPr>
              <p:nvPr/>
            </p:nvSpPr>
            <p:spPr bwMode="auto">
              <a:xfrm>
                <a:off x="336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2" name="Freeform 566"/>
              <p:cNvSpPr>
                <a:spLocks/>
              </p:cNvSpPr>
              <p:nvPr/>
            </p:nvSpPr>
            <p:spPr bwMode="auto">
              <a:xfrm>
                <a:off x="3383"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3" name="Freeform 567"/>
              <p:cNvSpPr>
                <a:spLocks/>
              </p:cNvSpPr>
              <p:nvPr/>
            </p:nvSpPr>
            <p:spPr bwMode="auto">
              <a:xfrm>
                <a:off x="342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4" name="Freeform 568"/>
              <p:cNvSpPr>
                <a:spLocks/>
              </p:cNvSpPr>
              <p:nvPr/>
            </p:nvSpPr>
            <p:spPr bwMode="auto">
              <a:xfrm>
                <a:off x="3479"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5" name="Freeform 569"/>
              <p:cNvSpPr>
                <a:spLocks/>
              </p:cNvSpPr>
              <p:nvPr/>
            </p:nvSpPr>
            <p:spPr bwMode="auto">
              <a:xfrm>
                <a:off x="3377" y="171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6" name="Freeform 570"/>
              <p:cNvSpPr>
                <a:spLocks/>
              </p:cNvSpPr>
              <p:nvPr/>
            </p:nvSpPr>
            <p:spPr bwMode="auto">
              <a:xfrm>
                <a:off x="339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7" name="Freeform 571"/>
              <p:cNvSpPr>
                <a:spLocks/>
              </p:cNvSpPr>
              <p:nvPr/>
            </p:nvSpPr>
            <p:spPr bwMode="auto">
              <a:xfrm>
                <a:off x="3293" y="1725"/>
                <a:ext cx="42" cy="36"/>
              </a:xfrm>
              <a:custGeom>
                <a:avLst/>
                <a:gdLst/>
                <a:ahLst/>
                <a:cxnLst>
                  <a:cxn ang="0">
                    <a:pos x="4" y="0"/>
                  </a:cxn>
                  <a:cxn ang="0">
                    <a:pos x="7" y="3"/>
                  </a:cxn>
                  <a:cxn ang="0">
                    <a:pos x="4" y="6"/>
                  </a:cxn>
                  <a:cxn ang="0">
                    <a:pos x="0" y="3"/>
                  </a:cxn>
                  <a:cxn ang="0">
                    <a:pos x="4" y="0"/>
                  </a:cxn>
                </a:cxnLst>
                <a:rect l="0" t="0" r="r" b="b"/>
                <a:pathLst>
                  <a:path w="7" h="6">
                    <a:moveTo>
                      <a:pt x="4" y="0"/>
                    </a:moveTo>
                    <a:lnTo>
                      <a:pt x="7" y="3"/>
                    </a:lnTo>
                    <a:lnTo>
                      <a:pt x="4" y="6"/>
                    </a:lnTo>
                    <a:lnTo>
                      <a:pt x="0" y="3"/>
                    </a:lnTo>
                    <a:lnTo>
                      <a:pt x="4"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8" name="Freeform 572"/>
              <p:cNvSpPr>
                <a:spLocks/>
              </p:cNvSpPr>
              <p:nvPr/>
            </p:nvSpPr>
            <p:spPr bwMode="auto">
              <a:xfrm>
                <a:off x="3275" y="1683"/>
                <a:ext cx="42" cy="36"/>
              </a:xfrm>
              <a:custGeom>
                <a:avLst/>
                <a:gdLst/>
                <a:ahLst/>
                <a:cxnLst>
                  <a:cxn ang="0">
                    <a:pos x="3" y="0"/>
                  </a:cxn>
                  <a:cxn ang="0">
                    <a:pos x="7" y="3"/>
                  </a:cxn>
                  <a:cxn ang="0">
                    <a:pos x="3" y="6"/>
                  </a:cxn>
                  <a:cxn ang="0">
                    <a:pos x="0" y="3"/>
                  </a:cxn>
                  <a:cxn ang="0">
                    <a:pos x="3" y="0"/>
                  </a:cxn>
                </a:cxnLst>
                <a:rect l="0" t="0" r="r" b="b"/>
                <a:pathLst>
                  <a:path w="7" h="6">
                    <a:moveTo>
                      <a:pt x="3" y="0"/>
                    </a:moveTo>
                    <a:lnTo>
                      <a:pt x="7"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89" name="Freeform 573"/>
              <p:cNvSpPr>
                <a:spLocks/>
              </p:cNvSpPr>
              <p:nvPr/>
            </p:nvSpPr>
            <p:spPr bwMode="auto">
              <a:xfrm>
                <a:off x="3269" y="1695"/>
                <a:ext cx="42" cy="36"/>
              </a:xfrm>
              <a:custGeom>
                <a:avLst/>
                <a:gdLst/>
                <a:ahLst/>
                <a:cxnLst>
                  <a:cxn ang="0">
                    <a:pos x="3" y="0"/>
                  </a:cxn>
                  <a:cxn ang="0">
                    <a:pos x="7" y="3"/>
                  </a:cxn>
                  <a:cxn ang="0">
                    <a:pos x="3" y="6"/>
                  </a:cxn>
                  <a:cxn ang="0">
                    <a:pos x="0" y="3"/>
                  </a:cxn>
                  <a:cxn ang="0">
                    <a:pos x="3" y="0"/>
                  </a:cxn>
                </a:cxnLst>
                <a:rect l="0" t="0" r="r" b="b"/>
                <a:pathLst>
                  <a:path w="7" h="6">
                    <a:moveTo>
                      <a:pt x="3" y="0"/>
                    </a:moveTo>
                    <a:lnTo>
                      <a:pt x="7"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0" name="Freeform 574"/>
              <p:cNvSpPr>
                <a:spLocks/>
              </p:cNvSpPr>
              <p:nvPr/>
            </p:nvSpPr>
            <p:spPr bwMode="auto">
              <a:xfrm>
                <a:off x="3467"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1" name="Freeform 575"/>
              <p:cNvSpPr>
                <a:spLocks/>
              </p:cNvSpPr>
              <p:nvPr/>
            </p:nvSpPr>
            <p:spPr bwMode="auto">
              <a:xfrm>
                <a:off x="3431" y="1641"/>
                <a:ext cx="36" cy="42"/>
              </a:xfrm>
              <a:custGeom>
                <a:avLst/>
                <a:gdLst/>
                <a:ahLst/>
                <a:cxnLst>
                  <a:cxn ang="0">
                    <a:pos x="3" y="0"/>
                  </a:cxn>
                  <a:cxn ang="0">
                    <a:pos x="6" y="4"/>
                  </a:cxn>
                  <a:cxn ang="0">
                    <a:pos x="3" y="7"/>
                  </a:cxn>
                  <a:cxn ang="0">
                    <a:pos x="0" y="4"/>
                  </a:cxn>
                  <a:cxn ang="0">
                    <a:pos x="3" y="0"/>
                  </a:cxn>
                </a:cxnLst>
                <a:rect l="0" t="0" r="r" b="b"/>
                <a:pathLst>
                  <a:path w="6" h="7">
                    <a:moveTo>
                      <a:pt x="3" y="0"/>
                    </a:moveTo>
                    <a:lnTo>
                      <a:pt x="6" y="4"/>
                    </a:lnTo>
                    <a:lnTo>
                      <a:pt x="3" y="7"/>
                    </a:lnTo>
                    <a:lnTo>
                      <a:pt x="0" y="4"/>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2" name="Freeform 576"/>
              <p:cNvSpPr>
                <a:spLocks/>
              </p:cNvSpPr>
              <p:nvPr/>
            </p:nvSpPr>
            <p:spPr bwMode="auto">
              <a:xfrm>
                <a:off x="3437" y="167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3" name="Freeform 577"/>
              <p:cNvSpPr>
                <a:spLocks/>
              </p:cNvSpPr>
              <p:nvPr/>
            </p:nvSpPr>
            <p:spPr bwMode="auto">
              <a:xfrm>
                <a:off x="3437" y="166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4" name="Freeform 578"/>
              <p:cNvSpPr>
                <a:spLocks/>
              </p:cNvSpPr>
              <p:nvPr/>
            </p:nvSpPr>
            <p:spPr bwMode="auto">
              <a:xfrm>
                <a:off x="3287" y="1701"/>
                <a:ext cx="42" cy="36"/>
              </a:xfrm>
              <a:custGeom>
                <a:avLst/>
                <a:gdLst/>
                <a:ahLst/>
                <a:cxnLst>
                  <a:cxn ang="0">
                    <a:pos x="4" y="0"/>
                  </a:cxn>
                  <a:cxn ang="0">
                    <a:pos x="7" y="3"/>
                  </a:cxn>
                  <a:cxn ang="0">
                    <a:pos x="4" y="6"/>
                  </a:cxn>
                  <a:cxn ang="0">
                    <a:pos x="0" y="3"/>
                  </a:cxn>
                  <a:cxn ang="0">
                    <a:pos x="4" y="0"/>
                  </a:cxn>
                </a:cxnLst>
                <a:rect l="0" t="0" r="r" b="b"/>
                <a:pathLst>
                  <a:path w="7" h="6">
                    <a:moveTo>
                      <a:pt x="4" y="0"/>
                    </a:moveTo>
                    <a:lnTo>
                      <a:pt x="7" y="3"/>
                    </a:lnTo>
                    <a:lnTo>
                      <a:pt x="4" y="6"/>
                    </a:lnTo>
                    <a:lnTo>
                      <a:pt x="0" y="3"/>
                    </a:lnTo>
                    <a:lnTo>
                      <a:pt x="4"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5" name="Freeform 579"/>
              <p:cNvSpPr>
                <a:spLocks/>
              </p:cNvSpPr>
              <p:nvPr/>
            </p:nvSpPr>
            <p:spPr bwMode="auto">
              <a:xfrm>
                <a:off x="3377" y="167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6" name="Freeform 580"/>
              <p:cNvSpPr>
                <a:spLocks/>
              </p:cNvSpPr>
              <p:nvPr/>
            </p:nvSpPr>
            <p:spPr bwMode="auto">
              <a:xfrm>
                <a:off x="3359" y="165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7" name="Freeform 581"/>
              <p:cNvSpPr>
                <a:spLocks/>
              </p:cNvSpPr>
              <p:nvPr/>
            </p:nvSpPr>
            <p:spPr bwMode="auto">
              <a:xfrm>
                <a:off x="3359"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8" name="Freeform 582"/>
              <p:cNvSpPr>
                <a:spLocks/>
              </p:cNvSpPr>
              <p:nvPr/>
            </p:nvSpPr>
            <p:spPr bwMode="auto">
              <a:xfrm>
                <a:off x="3449" y="159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199" name="Freeform 583"/>
              <p:cNvSpPr>
                <a:spLocks/>
              </p:cNvSpPr>
              <p:nvPr/>
            </p:nvSpPr>
            <p:spPr bwMode="auto">
              <a:xfrm>
                <a:off x="3353" y="1641"/>
                <a:ext cx="36" cy="42"/>
              </a:xfrm>
              <a:custGeom>
                <a:avLst/>
                <a:gdLst/>
                <a:ahLst/>
                <a:cxnLst>
                  <a:cxn ang="0">
                    <a:pos x="3" y="0"/>
                  </a:cxn>
                  <a:cxn ang="0">
                    <a:pos x="6" y="4"/>
                  </a:cxn>
                  <a:cxn ang="0">
                    <a:pos x="3" y="7"/>
                  </a:cxn>
                  <a:cxn ang="0">
                    <a:pos x="0" y="4"/>
                  </a:cxn>
                  <a:cxn ang="0">
                    <a:pos x="3" y="0"/>
                  </a:cxn>
                </a:cxnLst>
                <a:rect l="0" t="0" r="r" b="b"/>
                <a:pathLst>
                  <a:path w="6" h="7">
                    <a:moveTo>
                      <a:pt x="3" y="0"/>
                    </a:moveTo>
                    <a:lnTo>
                      <a:pt x="6" y="4"/>
                    </a:lnTo>
                    <a:lnTo>
                      <a:pt x="3" y="7"/>
                    </a:lnTo>
                    <a:lnTo>
                      <a:pt x="0" y="4"/>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0" name="Freeform 584"/>
              <p:cNvSpPr>
                <a:spLocks/>
              </p:cNvSpPr>
              <p:nvPr/>
            </p:nvSpPr>
            <p:spPr bwMode="auto">
              <a:xfrm>
                <a:off x="3407" y="167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1" name="Freeform 585"/>
              <p:cNvSpPr>
                <a:spLocks/>
              </p:cNvSpPr>
              <p:nvPr/>
            </p:nvSpPr>
            <p:spPr bwMode="auto">
              <a:xfrm>
                <a:off x="3413"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2" name="Freeform 586"/>
              <p:cNvSpPr>
                <a:spLocks/>
              </p:cNvSpPr>
              <p:nvPr/>
            </p:nvSpPr>
            <p:spPr bwMode="auto">
              <a:xfrm>
                <a:off x="3401" y="1719"/>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3" name="Freeform 587"/>
              <p:cNvSpPr>
                <a:spLocks/>
              </p:cNvSpPr>
              <p:nvPr/>
            </p:nvSpPr>
            <p:spPr bwMode="auto">
              <a:xfrm>
                <a:off x="339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4" name="Freeform 588"/>
              <p:cNvSpPr>
                <a:spLocks/>
              </p:cNvSpPr>
              <p:nvPr/>
            </p:nvSpPr>
            <p:spPr bwMode="auto">
              <a:xfrm>
                <a:off x="3377"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5" name="Freeform 589"/>
              <p:cNvSpPr>
                <a:spLocks/>
              </p:cNvSpPr>
              <p:nvPr/>
            </p:nvSpPr>
            <p:spPr bwMode="auto">
              <a:xfrm>
                <a:off x="3329"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6" name="Freeform 590"/>
              <p:cNvSpPr>
                <a:spLocks/>
              </p:cNvSpPr>
              <p:nvPr/>
            </p:nvSpPr>
            <p:spPr bwMode="auto">
              <a:xfrm>
                <a:off x="3125" y="172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7" name="Freeform 591"/>
              <p:cNvSpPr>
                <a:spLocks/>
              </p:cNvSpPr>
              <p:nvPr/>
            </p:nvSpPr>
            <p:spPr bwMode="auto">
              <a:xfrm>
                <a:off x="3095" y="173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8" name="Freeform 592"/>
              <p:cNvSpPr>
                <a:spLocks/>
              </p:cNvSpPr>
              <p:nvPr/>
            </p:nvSpPr>
            <p:spPr bwMode="auto">
              <a:xfrm>
                <a:off x="3119" y="174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BDFFCD"/>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09" name="Oval 593"/>
              <p:cNvSpPr>
                <a:spLocks noChangeArrowheads="1"/>
              </p:cNvSpPr>
              <p:nvPr/>
            </p:nvSpPr>
            <p:spPr bwMode="auto">
              <a:xfrm>
                <a:off x="3209" y="1719"/>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0" name="Oval 594"/>
              <p:cNvSpPr>
                <a:spLocks noChangeArrowheads="1"/>
              </p:cNvSpPr>
              <p:nvPr/>
            </p:nvSpPr>
            <p:spPr bwMode="auto">
              <a:xfrm>
                <a:off x="3395" y="1659"/>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1" name="Oval 595"/>
              <p:cNvSpPr>
                <a:spLocks noChangeArrowheads="1"/>
              </p:cNvSpPr>
              <p:nvPr/>
            </p:nvSpPr>
            <p:spPr bwMode="auto">
              <a:xfrm>
                <a:off x="3311" y="1683"/>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2" name="Oval 596"/>
              <p:cNvSpPr>
                <a:spLocks noChangeArrowheads="1"/>
              </p:cNvSpPr>
              <p:nvPr/>
            </p:nvSpPr>
            <p:spPr bwMode="auto">
              <a:xfrm>
                <a:off x="3251" y="1695"/>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3" name="Oval 597"/>
              <p:cNvSpPr>
                <a:spLocks noChangeArrowheads="1"/>
              </p:cNvSpPr>
              <p:nvPr/>
            </p:nvSpPr>
            <p:spPr bwMode="auto">
              <a:xfrm>
                <a:off x="3245" y="1725"/>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4" name="Oval 598"/>
              <p:cNvSpPr>
                <a:spLocks noChangeArrowheads="1"/>
              </p:cNvSpPr>
              <p:nvPr/>
            </p:nvSpPr>
            <p:spPr bwMode="auto">
              <a:xfrm>
                <a:off x="3323" y="1671"/>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5" name="Oval 599"/>
              <p:cNvSpPr>
                <a:spLocks noChangeArrowheads="1"/>
              </p:cNvSpPr>
              <p:nvPr/>
            </p:nvSpPr>
            <p:spPr bwMode="auto">
              <a:xfrm>
                <a:off x="3323" y="1623"/>
                <a:ext cx="30" cy="36"/>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6" name="Oval 600"/>
              <p:cNvSpPr>
                <a:spLocks noChangeArrowheads="1"/>
              </p:cNvSpPr>
              <p:nvPr/>
            </p:nvSpPr>
            <p:spPr bwMode="auto">
              <a:xfrm>
                <a:off x="3293" y="1695"/>
                <a:ext cx="36"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7" name="Oval 601"/>
              <p:cNvSpPr>
                <a:spLocks noChangeArrowheads="1"/>
              </p:cNvSpPr>
              <p:nvPr/>
            </p:nvSpPr>
            <p:spPr bwMode="auto">
              <a:xfrm>
                <a:off x="3269" y="1695"/>
                <a:ext cx="36"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8" name="Oval 602"/>
              <p:cNvSpPr>
                <a:spLocks noChangeArrowheads="1"/>
              </p:cNvSpPr>
              <p:nvPr/>
            </p:nvSpPr>
            <p:spPr bwMode="auto">
              <a:xfrm>
                <a:off x="3197" y="1797"/>
                <a:ext cx="30" cy="30"/>
              </a:xfrm>
              <a:prstGeom prst="ellipse">
                <a:avLst/>
              </a:prstGeom>
              <a:solidFill>
                <a:srgbClr val="FFFFFF"/>
              </a:solidFill>
              <a:ln w="9525">
                <a:solidFill>
                  <a:srgbClr val="000000"/>
                </a:solidFill>
                <a:round/>
                <a:headEnd/>
                <a:tailEnd/>
              </a:ln>
            </p:spPr>
            <p:txBody>
              <a:bodyPr/>
              <a:lstStyle/>
              <a:p>
                <a:pPr>
                  <a:defRPr/>
                </a:pPr>
                <a:endParaRPr lang="it-IT">
                  <a:latin typeface="Calibri" pitchFamily="34" charset="0"/>
                </a:endParaRPr>
              </a:p>
            </p:txBody>
          </p:sp>
          <p:sp>
            <p:nvSpPr>
              <p:cNvPr id="1136219" name="Freeform 603"/>
              <p:cNvSpPr>
                <a:spLocks/>
              </p:cNvSpPr>
              <p:nvPr/>
            </p:nvSpPr>
            <p:spPr bwMode="auto">
              <a:xfrm>
                <a:off x="3221"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0" name="Freeform 604"/>
              <p:cNvSpPr>
                <a:spLocks/>
              </p:cNvSpPr>
              <p:nvPr/>
            </p:nvSpPr>
            <p:spPr bwMode="auto">
              <a:xfrm>
                <a:off x="3203"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1" name="Freeform 605"/>
              <p:cNvSpPr>
                <a:spLocks/>
              </p:cNvSpPr>
              <p:nvPr/>
            </p:nvSpPr>
            <p:spPr bwMode="auto">
              <a:xfrm>
                <a:off x="3209" y="166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2" name="Freeform 606"/>
              <p:cNvSpPr>
                <a:spLocks/>
              </p:cNvSpPr>
              <p:nvPr/>
            </p:nvSpPr>
            <p:spPr bwMode="auto">
              <a:xfrm>
                <a:off x="3155" y="1695"/>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3" name="Freeform 607"/>
              <p:cNvSpPr>
                <a:spLocks/>
              </p:cNvSpPr>
              <p:nvPr/>
            </p:nvSpPr>
            <p:spPr bwMode="auto">
              <a:xfrm>
                <a:off x="3191" y="167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4" name="Freeform 608"/>
              <p:cNvSpPr>
                <a:spLocks/>
              </p:cNvSpPr>
              <p:nvPr/>
            </p:nvSpPr>
            <p:spPr bwMode="auto">
              <a:xfrm>
                <a:off x="3269" y="1617"/>
                <a:ext cx="42" cy="42"/>
              </a:xfrm>
              <a:custGeom>
                <a:avLst/>
                <a:gdLst/>
                <a:ahLst/>
                <a:cxnLst>
                  <a:cxn ang="0">
                    <a:pos x="3" y="0"/>
                  </a:cxn>
                  <a:cxn ang="0">
                    <a:pos x="7" y="3"/>
                  </a:cxn>
                  <a:cxn ang="0">
                    <a:pos x="3" y="7"/>
                  </a:cxn>
                  <a:cxn ang="0">
                    <a:pos x="0" y="3"/>
                  </a:cxn>
                  <a:cxn ang="0">
                    <a:pos x="3" y="0"/>
                  </a:cxn>
                </a:cxnLst>
                <a:rect l="0" t="0" r="r" b="b"/>
                <a:pathLst>
                  <a:path w="7" h="7">
                    <a:moveTo>
                      <a:pt x="3" y="0"/>
                    </a:moveTo>
                    <a:lnTo>
                      <a:pt x="7" y="3"/>
                    </a:lnTo>
                    <a:lnTo>
                      <a:pt x="3" y="7"/>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5" name="Freeform 609"/>
              <p:cNvSpPr>
                <a:spLocks/>
              </p:cNvSpPr>
              <p:nvPr/>
            </p:nvSpPr>
            <p:spPr bwMode="auto">
              <a:xfrm>
                <a:off x="3185"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6" name="Freeform 610"/>
              <p:cNvSpPr>
                <a:spLocks/>
              </p:cNvSpPr>
              <p:nvPr/>
            </p:nvSpPr>
            <p:spPr bwMode="auto">
              <a:xfrm>
                <a:off x="3161" y="1683"/>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7" name="Freeform 611"/>
              <p:cNvSpPr>
                <a:spLocks/>
              </p:cNvSpPr>
              <p:nvPr/>
            </p:nvSpPr>
            <p:spPr bwMode="auto">
              <a:xfrm>
                <a:off x="3185" y="1707"/>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8" name="Freeform 612"/>
              <p:cNvSpPr>
                <a:spLocks/>
              </p:cNvSpPr>
              <p:nvPr/>
            </p:nvSpPr>
            <p:spPr bwMode="auto">
              <a:xfrm>
                <a:off x="3191" y="1701"/>
                <a:ext cx="36" cy="36"/>
              </a:xfrm>
              <a:custGeom>
                <a:avLst/>
                <a:gdLst/>
                <a:ahLst/>
                <a:cxnLst>
                  <a:cxn ang="0">
                    <a:pos x="3" y="0"/>
                  </a:cxn>
                  <a:cxn ang="0">
                    <a:pos x="6" y="3"/>
                  </a:cxn>
                  <a:cxn ang="0">
                    <a:pos x="3" y="6"/>
                  </a:cxn>
                  <a:cxn ang="0">
                    <a:pos x="0" y="3"/>
                  </a:cxn>
                  <a:cxn ang="0">
                    <a:pos x="3" y="0"/>
                  </a:cxn>
                </a:cxnLst>
                <a:rect l="0" t="0" r="r" b="b"/>
                <a:pathLst>
                  <a:path w="6" h="6">
                    <a:moveTo>
                      <a:pt x="3" y="0"/>
                    </a:moveTo>
                    <a:lnTo>
                      <a:pt x="6" y="3"/>
                    </a:lnTo>
                    <a:lnTo>
                      <a:pt x="3" y="6"/>
                    </a:lnTo>
                    <a:lnTo>
                      <a:pt x="0" y="3"/>
                    </a:lnTo>
                    <a:lnTo>
                      <a:pt x="3" y="0"/>
                    </a:lnTo>
                    <a:close/>
                  </a:path>
                </a:pathLst>
              </a:custGeom>
              <a:solidFill>
                <a:srgbClr val="FF9BC7"/>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29" name="Freeform 613"/>
              <p:cNvSpPr>
                <a:spLocks/>
              </p:cNvSpPr>
              <p:nvPr/>
            </p:nvSpPr>
            <p:spPr bwMode="auto">
              <a:xfrm>
                <a:off x="3317" y="1731"/>
                <a:ext cx="37"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0" name="Freeform 614"/>
              <p:cNvSpPr>
                <a:spLocks/>
              </p:cNvSpPr>
              <p:nvPr/>
            </p:nvSpPr>
            <p:spPr bwMode="auto">
              <a:xfrm>
                <a:off x="3245" y="171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1" name="Freeform 615"/>
              <p:cNvSpPr>
                <a:spLocks/>
              </p:cNvSpPr>
              <p:nvPr/>
            </p:nvSpPr>
            <p:spPr bwMode="auto">
              <a:xfrm>
                <a:off x="3263" y="1707"/>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2" name="Freeform 616"/>
              <p:cNvSpPr>
                <a:spLocks/>
              </p:cNvSpPr>
              <p:nvPr/>
            </p:nvSpPr>
            <p:spPr bwMode="auto">
              <a:xfrm>
                <a:off x="3227" y="173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3" name="Freeform 617"/>
              <p:cNvSpPr>
                <a:spLocks/>
              </p:cNvSpPr>
              <p:nvPr/>
            </p:nvSpPr>
            <p:spPr bwMode="auto">
              <a:xfrm>
                <a:off x="3263" y="1707"/>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4" name="Freeform 618"/>
              <p:cNvSpPr>
                <a:spLocks/>
              </p:cNvSpPr>
              <p:nvPr/>
            </p:nvSpPr>
            <p:spPr bwMode="auto">
              <a:xfrm>
                <a:off x="3275" y="1743"/>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5" name="Freeform 619"/>
              <p:cNvSpPr>
                <a:spLocks/>
              </p:cNvSpPr>
              <p:nvPr/>
            </p:nvSpPr>
            <p:spPr bwMode="auto">
              <a:xfrm>
                <a:off x="3197" y="173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6" name="Freeform 620"/>
              <p:cNvSpPr>
                <a:spLocks/>
              </p:cNvSpPr>
              <p:nvPr/>
            </p:nvSpPr>
            <p:spPr bwMode="auto">
              <a:xfrm>
                <a:off x="3281" y="1677"/>
                <a:ext cx="42" cy="36"/>
              </a:xfrm>
              <a:custGeom>
                <a:avLst/>
                <a:gdLst/>
                <a:ahLst/>
                <a:cxnLst>
                  <a:cxn ang="0">
                    <a:pos x="4" y="0"/>
                  </a:cxn>
                  <a:cxn ang="0">
                    <a:pos x="7" y="6"/>
                  </a:cxn>
                  <a:cxn ang="0">
                    <a:pos x="0" y="6"/>
                  </a:cxn>
                  <a:cxn ang="0">
                    <a:pos x="4" y="0"/>
                  </a:cxn>
                </a:cxnLst>
                <a:rect l="0" t="0" r="r" b="b"/>
                <a:pathLst>
                  <a:path w="7" h="6">
                    <a:moveTo>
                      <a:pt x="4" y="0"/>
                    </a:moveTo>
                    <a:lnTo>
                      <a:pt x="7" y="6"/>
                    </a:lnTo>
                    <a:lnTo>
                      <a:pt x="0" y="6"/>
                    </a:lnTo>
                    <a:lnTo>
                      <a:pt x="4"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7" name="Freeform 621"/>
              <p:cNvSpPr>
                <a:spLocks/>
              </p:cNvSpPr>
              <p:nvPr/>
            </p:nvSpPr>
            <p:spPr bwMode="auto">
              <a:xfrm>
                <a:off x="3323" y="171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8" name="Freeform 622"/>
              <p:cNvSpPr>
                <a:spLocks/>
              </p:cNvSpPr>
              <p:nvPr/>
            </p:nvSpPr>
            <p:spPr bwMode="auto">
              <a:xfrm>
                <a:off x="3227"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39" name="Freeform 623"/>
              <p:cNvSpPr>
                <a:spLocks/>
              </p:cNvSpPr>
              <p:nvPr/>
            </p:nvSpPr>
            <p:spPr bwMode="auto">
              <a:xfrm>
                <a:off x="3275" y="1671"/>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0" name="Freeform 624"/>
              <p:cNvSpPr>
                <a:spLocks/>
              </p:cNvSpPr>
              <p:nvPr/>
            </p:nvSpPr>
            <p:spPr bwMode="auto">
              <a:xfrm>
                <a:off x="3311" y="166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1" name="Freeform 625"/>
              <p:cNvSpPr>
                <a:spLocks/>
              </p:cNvSpPr>
              <p:nvPr/>
            </p:nvSpPr>
            <p:spPr bwMode="auto">
              <a:xfrm>
                <a:off x="3311" y="165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2" name="Freeform 626"/>
              <p:cNvSpPr>
                <a:spLocks/>
              </p:cNvSpPr>
              <p:nvPr/>
            </p:nvSpPr>
            <p:spPr bwMode="auto">
              <a:xfrm>
                <a:off x="3269" y="1707"/>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3" name="Freeform 627"/>
              <p:cNvSpPr>
                <a:spLocks/>
              </p:cNvSpPr>
              <p:nvPr/>
            </p:nvSpPr>
            <p:spPr bwMode="auto">
              <a:xfrm>
                <a:off x="3257"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4" name="Freeform 628"/>
              <p:cNvSpPr>
                <a:spLocks/>
              </p:cNvSpPr>
              <p:nvPr/>
            </p:nvSpPr>
            <p:spPr bwMode="auto">
              <a:xfrm>
                <a:off x="3239" y="175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5" name="Freeform 629"/>
              <p:cNvSpPr>
                <a:spLocks/>
              </p:cNvSpPr>
              <p:nvPr/>
            </p:nvSpPr>
            <p:spPr bwMode="auto">
              <a:xfrm>
                <a:off x="3251" y="173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6" name="Freeform 630"/>
              <p:cNvSpPr>
                <a:spLocks/>
              </p:cNvSpPr>
              <p:nvPr/>
            </p:nvSpPr>
            <p:spPr bwMode="auto">
              <a:xfrm>
                <a:off x="3245" y="173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7" name="Freeform 631"/>
              <p:cNvSpPr>
                <a:spLocks/>
              </p:cNvSpPr>
              <p:nvPr/>
            </p:nvSpPr>
            <p:spPr bwMode="auto">
              <a:xfrm>
                <a:off x="3197" y="173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8" name="Freeform 632"/>
              <p:cNvSpPr>
                <a:spLocks/>
              </p:cNvSpPr>
              <p:nvPr/>
            </p:nvSpPr>
            <p:spPr bwMode="auto">
              <a:xfrm>
                <a:off x="3305"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A43B63"/>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49" name="Rectangle 633"/>
              <p:cNvSpPr>
                <a:spLocks noChangeArrowheads="1"/>
              </p:cNvSpPr>
              <p:nvPr/>
            </p:nvSpPr>
            <p:spPr bwMode="auto">
              <a:xfrm>
                <a:off x="3431" y="1767"/>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0" name="Rectangle 634"/>
              <p:cNvSpPr>
                <a:spLocks noChangeArrowheads="1"/>
              </p:cNvSpPr>
              <p:nvPr/>
            </p:nvSpPr>
            <p:spPr bwMode="auto">
              <a:xfrm>
                <a:off x="3275" y="1629"/>
                <a:ext cx="36" cy="36"/>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1" name="Rectangle 635"/>
              <p:cNvSpPr>
                <a:spLocks noChangeArrowheads="1"/>
              </p:cNvSpPr>
              <p:nvPr/>
            </p:nvSpPr>
            <p:spPr bwMode="auto">
              <a:xfrm>
                <a:off x="3335" y="1653"/>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2" name="Rectangle 636"/>
              <p:cNvSpPr>
                <a:spLocks noChangeArrowheads="1"/>
              </p:cNvSpPr>
              <p:nvPr/>
            </p:nvSpPr>
            <p:spPr bwMode="auto">
              <a:xfrm>
                <a:off x="3449" y="168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3" name="Rectangle 637"/>
              <p:cNvSpPr>
                <a:spLocks noChangeArrowheads="1"/>
              </p:cNvSpPr>
              <p:nvPr/>
            </p:nvSpPr>
            <p:spPr bwMode="auto">
              <a:xfrm>
                <a:off x="3359" y="168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4" name="Rectangle 638"/>
              <p:cNvSpPr>
                <a:spLocks noChangeArrowheads="1"/>
              </p:cNvSpPr>
              <p:nvPr/>
            </p:nvSpPr>
            <p:spPr bwMode="auto">
              <a:xfrm>
                <a:off x="3287" y="1623"/>
                <a:ext cx="36" cy="36"/>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5" name="Rectangle 639"/>
              <p:cNvSpPr>
                <a:spLocks noChangeArrowheads="1"/>
              </p:cNvSpPr>
              <p:nvPr/>
            </p:nvSpPr>
            <p:spPr bwMode="auto">
              <a:xfrm>
                <a:off x="3089" y="171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6" name="Rectangle 640"/>
              <p:cNvSpPr>
                <a:spLocks noChangeArrowheads="1"/>
              </p:cNvSpPr>
              <p:nvPr/>
            </p:nvSpPr>
            <p:spPr bwMode="auto">
              <a:xfrm>
                <a:off x="3419" y="177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7" name="Rectangle 641"/>
              <p:cNvSpPr>
                <a:spLocks noChangeArrowheads="1"/>
              </p:cNvSpPr>
              <p:nvPr/>
            </p:nvSpPr>
            <p:spPr bwMode="auto">
              <a:xfrm>
                <a:off x="3389" y="1677"/>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8" name="Rectangle 642"/>
              <p:cNvSpPr>
                <a:spLocks noChangeArrowheads="1"/>
              </p:cNvSpPr>
              <p:nvPr/>
            </p:nvSpPr>
            <p:spPr bwMode="auto">
              <a:xfrm>
                <a:off x="3425" y="171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59" name="Rectangle 643"/>
              <p:cNvSpPr>
                <a:spLocks noChangeArrowheads="1"/>
              </p:cNvSpPr>
              <p:nvPr/>
            </p:nvSpPr>
            <p:spPr bwMode="auto">
              <a:xfrm>
                <a:off x="3533" y="1635"/>
                <a:ext cx="30" cy="36"/>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0" name="Rectangle 644"/>
              <p:cNvSpPr>
                <a:spLocks noChangeArrowheads="1"/>
              </p:cNvSpPr>
              <p:nvPr/>
            </p:nvSpPr>
            <p:spPr bwMode="auto">
              <a:xfrm>
                <a:off x="3473" y="1713"/>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1" name="Rectangle 645"/>
              <p:cNvSpPr>
                <a:spLocks noChangeArrowheads="1"/>
              </p:cNvSpPr>
              <p:nvPr/>
            </p:nvSpPr>
            <p:spPr bwMode="auto">
              <a:xfrm>
                <a:off x="3479" y="1677"/>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2" name="Rectangle 646"/>
              <p:cNvSpPr>
                <a:spLocks noChangeArrowheads="1"/>
              </p:cNvSpPr>
              <p:nvPr/>
            </p:nvSpPr>
            <p:spPr bwMode="auto">
              <a:xfrm>
                <a:off x="3035" y="1749"/>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3" name="Rectangle 647"/>
              <p:cNvSpPr>
                <a:spLocks noChangeArrowheads="1"/>
              </p:cNvSpPr>
              <p:nvPr/>
            </p:nvSpPr>
            <p:spPr bwMode="auto">
              <a:xfrm>
                <a:off x="3527" y="1629"/>
                <a:ext cx="30" cy="36"/>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grpSp>
        <p:sp>
          <p:nvSpPr>
            <p:cNvPr id="1136264" name="Rectangle 648"/>
            <p:cNvSpPr>
              <a:spLocks noChangeArrowheads="1"/>
            </p:cNvSpPr>
            <p:nvPr/>
          </p:nvSpPr>
          <p:spPr bwMode="auto">
            <a:xfrm>
              <a:off x="3425" y="1701"/>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5" name="Rectangle 649"/>
            <p:cNvSpPr>
              <a:spLocks noChangeArrowheads="1"/>
            </p:cNvSpPr>
            <p:nvPr/>
          </p:nvSpPr>
          <p:spPr bwMode="auto">
            <a:xfrm>
              <a:off x="3185" y="1707"/>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6" name="Rectangle 650"/>
            <p:cNvSpPr>
              <a:spLocks noChangeArrowheads="1"/>
            </p:cNvSpPr>
            <p:nvPr/>
          </p:nvSpPr>
          <p:spPr bwMode="auto">
            <a:xfrm>
              <a:off x="3389" y="1683"/>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7" name="Rectangle 651"/>
            <p:cNvSpPr>
              <a:spLocks noChangeArrowheads="1"/>
            </p:cNvSpPr>
            <p:nvPr/>
          </p:nvSpPr>
          <p:spPr bwMode="auto">
            <a:xfrm>
              <a:off x="3455" y="1683"/>
              <a:ext cx="30" cy="30"/>
            </a:xfrm>
            <a:prstGeom prst="rect">
              <a:avLst/>
            </a:prstGeom>
            <a:solidFill>
              <a:srgbClr val="86CD23"/>
            </a:solidFill>
            <a:ln w="9525">
              <a:solidFill>
                <a:srgbClr val="000000"/>
              </a:solidFill>
              <a:miter lim="800000"/>
              <a:headEnd/>
              <a:tailEnd/>
            </a:ln>
          </p:spPr>
          <p:txBody>
            <a:bodyPr/>
            <a:lstStyle/>
            <a:p>
              <a:pPr>
                <a:defRPr/>
              </a:pPr>
              <a:endParaRPr lang="it-IT">
                <a:latin typeface="Calibri" pitchFamily="34" charset="0"/>
              </a:endParaRPr>
            </a:p>
          </p:txBody>
        </p:sp>
        <p:sp>
          <p:nvSpPr>
            <p:cNvPr id="1136268" name="Freeform 652"/>
            <p:cNvSpPr>
              <a:spLocks/>
            </p:cNvSpPr>
            <p:nvPr/>
          </p:nvSpPr>
          <p:spPr bwMode="auto">
            <a:xfrm>
              <a:off x="3395" y="166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69" name="Freeform 653"/>
            <p:cNvSpPr>
              <a:spLocks/>
            </p:cNvSpPr>
            <p:nvPr/>
          </p:nvSpPr>
          <p:spPr bwMode="auto">
            <a:xfrm>
              <a:off x="3485" y="167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0" name="Freeform 654"/>
            <p:cNvSpPr>
              <a:spLocks/>
            </p:cNvSpPr>
            <p:nvPr/>
          </p:nvSpPr>
          <p:spPr bwMode="auto">
            <a:xfrm>
              <a:off x="3557" y="168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1" name="Freeform 655"/>
            <p:cNvSpPr>
              <a:spLocks/>
            </p:cNvSpPr>
            <p:nvPr/>
          </p:nvSpPr>
          <p:spPr bwMode="auto">
            <a:xfrm>
              <a:off x="3539"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2" name="Freeform 656"/>
            <p:cNvSpPr>
              <a:spLocks/>
            </p:cNvSpPr>
            <p:nvPr/>
          </p:nvSpPr>
          <p:spPr bwMode="auto">
            <a:xfrm>
              <a:off x="3527" y="165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3" name="Freeform 657"/>
            <p:cNvSpPr>
              <a:spLocks/>
            </p:cNvSpPr>
            <p:nvPr/>
          </p:nvSpPr>
          <p:spPr bwMode="auto">
            <a:xfrm>
              <a:off x="3473"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4" name="Freeform 658"/>
            <p:cNvSpPr>
              <a:spLocks/>
            </p:cNvSpPr>
            <p:nvPr/>
          </p:nvSpPr>
          <p:spPr bwMode="auto">
            <a:xfrm>
              <a:off x="3551"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5" name="Freeform 659"/>
            <p:cNvSpPr>
              <a:spLocks/>
            </p:cNvSpPr>
            <p:nvPr/>
          </p:nvSpPr>
          <p:spPr bwMode="auto">
            <a:xfrm>
              <a:off x="3491" y="165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6" name="Freeform 660"/>
            <p:cNvSpPr>
              <a:spLocks/>
            </p:cNvSpPr>
            <p:nvPr/>
          </p:nvSpPr>
          <p:spPr bwMode="auto">
            <a:xfrm>
              <a:off x="3371" y="1623"/>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7" name="Freeform 661"/>
            <p:cNvSpPr>
              <a:spLocks/>
            </p:cNvSpPr>
            <p:nvPr/>
          </p:nvSpPr>
          <p:spPr bwMode="auto">
            <a:xfrm>
              <a:off x="3515" y="159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8" name="Freeform 662"/>
            <p:cNvSpPr>
              <a:spLocks/>
            </p:cNvSpPr>
            <p:nvPr/>
          </p:nvSpPr>
          <p:spPr bwMode="auto">
            <a:xfrm>
              <a:off x="3437"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79" name="Freeform 663"/>
            <p:cNvSpPr>
              <a:spLocks/>
            </p:cNvSpPr>
            <p:nvPr/>
          </p:nvSpPr>
          <p:spPr bwMode="auto">
            <a:xfrm>
              <a:off x="3533" y="159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0" name="Freeform 664"/>
            <p:cNvSpPr>
              <a:spLocks/>
            </p:cNvSpPr>
            <p:nvPr/>
          </p:nvSpPr>
          <p:spPr bwMode="auto">
            <a:xfrm>
              <a:off x="3509" y="1617"/>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1" name="Freeform 665"/>
            <p:cNvSpPr>
              <a:spLocks/>
            </p:cNvSpPr>
            <p:nvPr/>
          </p:nvSpPr>
          <p:spPr bwMode="auto">
            <a:xfrm>
              <a:off x="3455"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2" name="Freeform 666"/>
            <p:cNvSpPr>
              <a:spLocks/>
            </p:cNvSpPr>
            <p:nvPr/>
          </p:nvSpPr>
          <p:spPr bwMode="auto">
            <a:xfrm>
              <a:off x="3509" y="165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3" name="Freeform 667"/>
            <p:cNvSpPr>
              <a:spLocks/>
            </p:cNvSpPr>
            <p:nvPr/>
          </p:nvSpPr>
          <p:spPr bwMode="auto">
            <a:xfrm>
              <a:off x="3395" y="171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4" name="Freeform 668"/>
            <p:cNvSpPr>
              <a:spLocks/>
            </p:cNvSpPr>
            <p:nvPr/>
          </p:nvSpPr>
          <p:spPr bwMode="auto">
            <a:xfrm>
              <a:off x="3467" y="1671"/>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5" name="Freeform 669"/>
            <p:cNvSpPr>
              <a:spLocks/>
            </p:cNvSpPr>
            <p:nvPr/>
          </p:nvSpPr>
          <p:spPr bwMode="auto">
            <a:xfrm>
              <a:off x="337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6" name="Freeform 670"/>
            <p:cNvSpPr>
              <a:spLocks/>
            </p:cNvSpPr>
            <p:nvPr/>
          </p:nvSpPr>
          <p:spPr bwMode="auto">
            <a:xfrm>
              <a:off x="3383" y="172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7" name="Freeform 671"/>
            <p:cNvSpPr>
              <a:spLocks/>
            </p:cNvSpPr>
            <p:nvPr/>
          </p:nvSpPr>
          <p:spPr bwMode="auto">
            <a:xfrm>
              <a:off x="337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8" name="Freeform 672"/>
            <p:cNvSpPr>
              <a:spLocks/>
            </p:cNvSpPr>
            <p:nvPr/>
          </p:nvSpPr>
          <p:spPr bwMode="auto">
            <a:xfrm>
              <a:off x="3515" y="1635"/>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89" name="Freeform 673"/>
            <p:cNvSpPr>
              <a:spLocks/>
            </p:cNvSpPr>
            <p:nvPr/>
          </p:nvSpPr>
          <p:spPr bwMode="auto">
            <a:xfrm>
              <a:off x="3395"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0" name="Freeform 674"/>
            <p:cNvSpPr>
              <a:spLocks/>
            </p:cNvSpPr>
            <p:nvPr/>
          </p:nvSpPr>
          <p:spPr bwMode="auto">
            <a:xfrm>
              <a:off x="3209"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1" name="Freeform 675"/>
            <p:cNvSpPr>
              <a:spLocks/>
            </p:cNvSpPr>
            <p:nvPr/>
          </p:nvSpPr>
          <p:spPr bwMode="auto">
            <a:xfrm>
              <a:off x="343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2" name="Freeform 676"/>
            <p:cNvSpPr>
              <a:spLocks/>
            </p:cNvSpPr>
            <p:nvPr/>
          </p:nvSpPr>
          <p:spPr bwMode="auto">
            <a:xfrm>
              <a:off x="3305"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3" name="Freeform 677"/>
            <p:cNvSpPr>
              <a:spLocks/>
            </p:cNvSpPr>
            <p:nvPr/>
          </p:nvSpPr>
          <p:spPr bwMode="auto">
            <a:xfrm>
              <a:off x="3275" y="1707"/>
              <a:ext cx="42" cy="36"/>
            </a:xfrm>
            <a:custGeom>
              <a:avLst/>
              <a:gdLst/>
              <a:ahLst/>
              <a:cxnLst>
                <a:cxn ang="0">
                  <a:pos x="3" y="0"/>
                </a:cxn>
                <a:cxn ang="0">
                  <a:pos x="7" y="6"/>
                </a:cxn>
                <a:cxn ang="0">
                  <a:pos x="0" y="6"/>
                </a:cxn>
                <a:cxn ang="0">
                  <a:pos x="3" y="0"/>
                </a:cxn>
              </a:cxnLst>
              <a:rect l="0" t="0" r="r" b="b"/>
              <a:pathLst>
                <a:path w="7" h="6">
                  <a:moveTo>
                    <a:pt x="3" y="0"/>
                  </a:moveTo>
                  <a:lnTo>
                    <a:pt x="7"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4" name="Freeform 678"/>
            <p:cNvSpPr>
              <a:spLocks/>
            </p:cNvSpPr>
            <p:nvPr/>
          </p:nvSpPr>
          <p:spPr bwMode="auto">
            <a:xfrm>
              <a:off x="3437"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5" name="Freeform 679"/>
            <p:cNvSpPr>
              <a:spLocks/>
            </p:cNvSpPr>
            <p:nvPr/>
          </p:nvSpPr>
          <p:spPr bwMode="auto">
            <a:xfrm>
              <a:off x="346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6" name="Freeform 680"/>
            <p:cNvSpPr>
              <a:spLocks/>
            </p:cNvSpPr>
            <p:nvPr/>
          </p:nvSpPr>
          <p:spPr bwMode="auto">
            <a:xfrm>
              <a:off x="3479" y="1611"/>
              <a:ext cx="36" cy="42"/>
            </a:xfrm>
            <a:custGeom>
              <a:avLst/>
              <a:gdLst/>
              <a:ahLst/>
              <a:cxnLst>
                <a:cxn ang="0">
                  <a:pos x="3" y="0"/>
                </a:cxn>
                <a:cxn ang="0">
                  <a:pos x="6" y="7"/>
                </a:cxn>
                <a:cxn ang="0">
                  <a:pos x="0" y="7"/>
                </a:cxn>
                <a:cxn ang="0">
                  <a:pos x="3" y="0"/>
                </a:cxn>
              </a:cxnLst>
              <a:rect l="0" t="0" r="r" b="b"/>
              <a:pathLst>
                <a:path w="6" h="7">
                  <a:moveTo>
                    <a:pt x="3" y="0"/>
                  </a:moveTo>
                  <a:lnTo>
                    <a:pt x="6" y="7"/>
                  </a:lnTo>
                  <a:lnTo>
                    <a:pt x="0" y="7"/>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7" name="Freeform 681"/>
            <p:cNvSpPr>
              <a:spLocks/>
            </p:cNvSpPr>
            <p:nvPr/>
          </p:nvSpPr>
          <p:spPr bwMode="auto">
            <a:xfrm>
              <a:off x="3491"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8" name="Freeform 682"/>
            <p:cNvSpPr>
              <a:spLocks/>
            </p:cNvSpPr>
            <p:nvPr/>
          </p:nvSpPr>
          <p:spPr bwMode="auto">
            <a:xfrm>
              <a:off x="3371" y="172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299" name="Freeform 683"/>
            <p:cNvSpPr>
              <a:spLocks/>
            </p:cNvSpPr>
            <p:nvPr/>
          </p:nvSpPr>
          <p:spPr bwMode="auto">
            <a:xfrm>
              <a:off x="3329" y="174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0" name="Freeform 684"/>
            <p:cNvSpPr>
              <a:spLocks/>
            </p:cNvSpPr>
            <p:nvPr/>
          </p:nvSpPr>
          <p:spPr bwMode="auto">
            <a:xfrm>
              <a:off x="3533"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1" name="Freeform 685"/>
            <p:cNvSpPr>
              <a:spLocks/>
            </p:cNvSpPr>
            <p:nvPr/>
          </p:nvSpPr>
          <p:spPr bwMode="auto">
            <a:xfrm>
              <a:off x="3515"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2" name="Freeform 686"/>
            <p:cNvSpPr>
              <a:spLocks/>
            </p:cNvSpPr>
            <p:nvPr/>
          </p:nvSpPr>
          <p:spPr bwMode="auto">
            <a:xfrm>
              <a:off x="3473" y="1707"/>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3" name="Freeform 687"/>
            <p:cNvSpPr>
              <a:spLocks/>
            </p:cNvSpPr>
            <p:nvPr/>
          </p:nvSpPr>
          <p:spPr bwMode="auto">
            <a:xfrm>
              <a:off x="3437" y="171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4" name="Freeform 688"/>
            <p:cNvSpPr>
              <a:spLocks/>
            </p:cNvSpPr>
            <p:nvPr/>
          </p:nvSpPr>
          <p:spPr bwMode="auto">
            <a:xfrm>
              <a:off x="3527"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5" name="Freeform 689"/>
            <p:cNvSpPr>
              <a:spLocks/>
            </p:cNvSpPr>
            <p:nvPr/>
          </p:nvSpPr>
          <p:spPr bwMode="auto">
            <a:xfrm>
              <a:off x="3557" y="1659"/>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6" name="Freeform 690"/>
            <p:cNvSpPr>
              <a:spLocks/>
            </p:cNvSpPr>
            <p:nvPr/>
          </p:nvSpPr>
          <p:spPr bwMode="auto">
            <a:xfrm>
              <a:off x="3491" y="1683"/>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7" name="Freeform 691"/>
            <p:cNvSpPr>
              <a:spLocks/>
            </p:cNvSpPr>
            <p:nvPr/>
          </p:nvSpPr>
          <p:spPr bwMode="auto">
            <a:xfrm>
              <a:off x="3467" y="1695"/>
              <a:ext cx="36" cy="36"/>
            </a:xfrm>
            <a:custGeom>
              <a:avLst/>
              <a:gdLst/>
              <a:ahLst/>
              <a:cxnLst>
                <a:cxn ang="0">
                  <a:pos x="3" y="0"/>
                </a:cxn>
                <a:cxn ang="0">
                  <a:pos x="6" y="6"/>
                </a:cxn>
                <a:cxn ang="0">
                  <a:pos x="0" y="6"/>
                </a:cxn>
                <a:cxn ang="0">
                  <a:pos x="3" y="0"/>
                </a:cxn>
              </a:cxnLst>
              <a:rect l="0" t="0" r="r" b="b"/>
              <a:pathLst>
                <a:path w="6" h="6">
                  <a:moveTo>
                    <a:pt x="3" y="0"/>
                  </a:moveTo>
                  <a:lnTo>
                    <a:pt x="6" y="6"/>
                  </a:lnTo>
                  <a:lnTo>
                    <a:pt x="0" y="6"/>
                  </a:lnTo>
                  <a:lnTo>
                    <a:pt x="3" y="0"/>
                  </a:lnTo>
                  <a:close/>
                </a:path>
              </a:pathLst>
            </a:custGeom>
            <a:solidFill>
              <a:srgbClr val="FFFFFF"/>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08" name="Oval 692"/>
            <p:cNvSpPr>
              <a:spLocks noChangeArrowheads="1"/>
            </p:cNvSpPr>
            <p:nvPr/>
          </p:nvSpPr>
          <p:spPr bwMode="auto">
            <a:xfrm>
              <a:off x="3185" y="1635"/>
              <a:ext cx="54" cy="60"/>
            </a:xfrm>
            <a:prstGeom prst="ellipse">
              <a:avLst/>
            </a:prstGeom>
            <a:solidFill>
              <a:srgbClr val="FAFF12"/>
            </a:solidFill>
            <a:ln w="9525">
              <a:solidFill>
                <a:srgbClr val="000000"/>
              </a:solidFill>
              <a:round/>
              <a:headEnd/>
              <a:tailEnd/>
            </a:ln>
          </p:spPr>
          <p:txBody>
            <a:bodyPr/>
            <a:lstStyle/>
            <a:p>
              <a:pPr>
                <a:defRPr/>
              </a:pPr>
              <a:endParaRPr lang="it-IT">
                <a:latin typeface="Calibri" pitchFamily="34" charset="0"/>
              </a:endParaRPr>
            </a:p>
          </p:txBody>
        </p:sp>
        <p:sp>
          <p:nvSpPr>
            <p:cNvPr id="1136309" name="Freeform 693"/>
            <p:cNvSpPr>
              <a:spLocks/>
            </p:cNvSpPr>
            <p:nvPr/>
          </p:nvSpPr>
          <p:spPr bwMode="auto">
            <a:xfrm>
              <a:off x="3215" y="1629"/>
              <a:ext cx="54" cy="60"/>
            </a:xfrm>
            <a:custGeom>
              <a:avLst/>
              <a:gdLst/>
              <a:ahLst/>
              <a:cxnLst>
                <a:cxn ang="0">
                  <a:pos x="9" y="6"/>
                </a:cxn>
                <a:cxn ang="0">
                  <a:pos x="5" y="10"/>
                </a:cxn>
                <a:cxn ang="0">
                  <a:pos x="0" y="6"/>
                </a:cxn>
                <a:cxn ang="0">
                  <a:pos x="5" y="0"/>
                </a:cxn>
                <a:cxn ang="0">
                  <a:pos x="9" y="6"/>
                </a:cxn>
              </a:cxnLst>
              <a:rect l="0" t="0" r="r" b="b"/>
              <a:pathLst>
                <a:path w="9" h="10">
                  <a:moveTo>
                    <a:pt x="9" y="6"/>
                  </a:moveTo>
                  <a:cubicBezTo>
                    <a:pt x="9" y="8"/>
                    <a:pt x="7" y="10"/>
                    <a:pt x="5" y="10"/>
                  </a:cubicBezTo>
                  <a:cubicBezTo>
                    <a:pt x="2" y="10"/>
                    <a:pt x="0" y="8"/>
                    <a:pt x="0" y="6"/>
                  </a:cubicBezTo>
                  <a:cubicBezTo>
                    <a:pt x="0" y="2"/>
                    <a:pt x="2" y="0"/>
                    <a:pt x="5" y="0"/>
                  </a:cubicBezTo>
                  <a:cubicBezTo>
                    <a:pt x="7" y="0"/>
                    <a:pt x="9" y="2"/>
                    <a:pt x="9" y="6"/>
                  </a:cubicBezTo>
                  <a:close/>
                </a:path>
              </a:pathLst>
            </a:custGeom>
            <a:solidFill>
              <a:srgbClr val="FAFF12"/>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10" name="Oval 694"/>
            <p:cNvSpPr>
              <a:spLocks noChangeArrowheads="1"/>
            </p:cNvSpPr>
            <p:nvPr/>
          </p:nvSpPr>
          <p:spPr bwMode="auto">
            <a:xfrm>
              <a:off x="3311" y="1659"/>
              <a:ext cx="54" cy="54"/>
            </a:xfrm>
            <a:prstGeom prst="ellipse">
              <a:avLst/>
            </a:prstGeom>
            <a:solidFill>
              <a:srgbClr val="FAFF12"/>
            </a:solidFill>
            <a:ln w="9525">
              <a:solidFill>
                <a:srgbClr val="000000"/>
              </a:solidFill>
              <a:round/>
              <a:headEnd/>
              <a:tailEnd/>
            </a:ln>
          </p:spPr>
          <p:txBody>
            <a:bodyPr/>
            <a:lstStyle/>
            <a:p>
              <a:pPr>
                <a:defRPr/>
              </a:pPr>
              <a:endParaRPr lang="it-IT">
                <a:latin typeface="Calibri" pitchFamily="34" charset="0"/>
              </a:endParaRPr>
            </a:p>
          </p:txBody>
        </p:sp>
        <p:sp>
          <p:nvSpPr>
            <p:cNvPr id="1136311" name="Oval 695"/>
            <p:cNvSpPr>
              <a:spLocks noChangeArrowheads="1"/>
            </p:cNvSpPr>
            <p:nvPr/>
          </p:nvSpPr>
          <p:spPr bwMode="auto">
            <a:xfrm>
              <a:off x="3365" y="1635"/>
              <a:ext cx="54" cy="60"/>
            </a:xfrm>
            <a:prstGeom prst="ellipse">
              <a:avLst/>
            </a:prstGeom>
            <a:solidFill>
              <a:srgbClr val="FAFF12"/>
            </a:solidFill>
            <a:ln w="9525">
              <a:solidFill>
                <a:srgbClr val="000000"/>
              </a:solidFill>
              <a:round/>
              <a:headEnd/>
              <a:tailEnd/>
            </a:ln>
          </p:spPr>
          <p:txBody>
            <a:bodyPr/>
            <a:lstStyle/>
            <a:p>
              <a:pPr>
                <a:defRPr/>
              </a:pPr>
              <a:endParaRPr lang="it-IT">
                <a:latin typeface="Calibri" pitchFamily="34" charset="0"/>
              </a:endParaRPr>
            </a:p>
          </p:txBody>
        </p:sp>
        <p:sp>
          <p:nvSpPr>
            <p:cNvPr id="1136312" name="Line 696"/>
            <p:cNvSpPr>
              <a:spLocks noChangeShapeType="1"/>
            </p:cNvSpPr>
            <p:nvPr/>
          </p:nvSpPr>
          <p:spPr bwMode="auto">
            <a:xfrm>
              <a:off x="1745" y="2913"/>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3" name="Line 697"/>
            <p:cNvSpPr>
              <a:spLocks noChangeShapeType="1"/>
            </p:cNvSpPr>
            <p:nvPr/>
          </p:nvSpPr>
          <p:spPr bwMode="auto">
            <a:xfrm>
              <a:off x="1745" y="2859"/>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4" name="Line 698"/>
            <p:cNvSpPr>
              <a:spLocks noChangeShapeType="1"/>
            </p:cNvSpPr>
            <p:nvPr/>
          </p:nvSpPr>
          <p:spPr bwMode="auto">
            <a:xfrm>
              <a:off x="1745" y="2799"/>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5" name="Line 699"/>
            <p:cNvSpPr>
              <a:spLocks noChangeShapeType="1"/>
            </p:cNvSpPr>
            <p:nvPr/>
          </p:nvSpPr>
          <p:spPr bwMode="auto">
            <a:xfrm>
              <a:off x="1745" y="2745"/>
              <a:ext cx="42" cy="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6" name="Line 700"/>
            <p:cNvSpPr>
              <a:spLocks noChangeShapeType="1"/>
            </p:cNvSpPr>
            <p:nvPr/>
          </p:nvSpPr>
          <p:spPr bwMode="auto">
            <a:xfrm flipV="1">
              <a:off x="1739" y="2913"/>
              <a:ext cx="1" cy="42"/>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7" name="Line 701"/>
            <p:cNvSpPr>
              <a:spLocks noChangeShapeType="1"/>
            </p:cNvSpPr>
            <p:nvPr/>
          </p:nvSpPr>
          <p:spPr bwMode="auto">
            <a:xfrm flipV="1">
              <a:off x="1739" y="2895"/>
              <a:ext cx="1" cy="60"/>
            </a:xfrm>
            <a:prstGeom prst="line">
              <a:avLst/>
            </a:prstGeom>
            <a:noFill/>
            <a:ln w="9525">
              <a:solidFill>
                <a:srgbClr val="000000"/>
              </a:solidFill>
              <a:round/>
              <a:headEnd/>
              <a:tailEnd/>
            </a:ln>
          </p:spPr>
          <p:txBody>
            <a:bodyPr/>
            <a:lstStyle/>
            <a:p>
              <a:pPr>
                <a:defRPr/>
              </a:pPr>
              <a:endParaRPr lang="it-IT">
                <a:latin typeface="Calibri" pitchFamily="34" charset="0"/>
              </a:endParaRPr>
            </a:p>
          </p:txBody>
        </p:sp>
        <p:sp>
          <p:nvSpPr>
            <p:cNvPr id="1136318" name="Text Box 702"/>
            <p:cNvSpPr txBox="1">
              <a:spLocks noChangeArrowheads="1"/>
            </p:cNvSpPr>
            <p:nvPr/>
          </p:nvSpPr>
          <p:spPr bwMode="auto">
            <a:xfrm rot="-4249260">
              <a:off x="2710" y="1387"/>
              <a:ext cx="408" cy="112"/>
            </a:xfrm>
            <a:prstGeom prst="rect">
              <a:avLst/>
            </a:prstGeom>
            <a:noFill/>
            <a:ln w="9525" algn="ctr">
              <a:noFill/>
              <a:miter lim="800000"/>
              <a:headEnd/>
              <a:tailEnd/>
            </a:ln>
            <a:effectLst/>
          </p:spPr>
          <p:txBody>
            <a:bodyPr>
              <a:spAutoFit/>
            </a:bodyPr>
            <a:lstStyle/>
            <a:p>
              <a:pPr algn="l">
                <a:spcBef>
                  <a:spcPct val="50000"/>
                </a:spcBef>
                <a:defRPr/>
              </a:pPr>
              <a:r>
                <a:rPr lang="it-IT" sz="1600" b="1">
                  <a:solidFill>
                    <a:schemeClr val="tx1"/>
                  </a:solidFill>
                  <a:effectLst>
                    <a:outerShdw blurRad="38100" dist="38100" dir="2700000" algn="tl">
                      <a:srgbClr val="FFFFFF"/>
                    </a:outerShdw>
                  </a:effectLst>
                  <a:latin typeface="Calibri" pitchFamily="34" charset="0"/>
                </a:rPr>
                <a:t>4.55 Ga</a:t>
              </a:r>
            </a:p>
          </p:txBody>
        </p:sp>
        <p:sp>
          <p:nvSpPr>
            <p:cNvPr id="1136319" name="Line 703"/>
            <p:cNvSpPr>
              <a:spLocks noChangeShapeType="1"/>
            </p:cNvSpPr>
            <p:nvPr/>
          </p:nvSpPr>
          <p:spPr bwMode="auto">
            <a:xfrm flipV="1">
              <a:off x="2478" y="1281"/>
              <a:ext cx="555" cy="1683"/>
            </a:xfrm>
            <a:prstGeom prst="line">
              <a:avLst/>
            </a:prstGeom>
            <a:noFill/>
            <a:ln w="38100">
              <a:solidFill>
                <a:srgbClr val="FF9900"/>
              </a:solidFill>
              <a:round/>
              <a:headEnd/>
              <a:tailEnd/>
            </a:ln>
            <a:effectLst/>
          </p:spPr>
          <p:txBody>
            <a:bodyPr/>
            <a:lstStyle/>
            <a:p>
              <a:pPr>
                <a:defRPr/>
              </a:pPr>
              <a:endParaRPr lang="it-IT">
                <a:latin typeface="Calibri" pitchFamily="34" charset="0"/>
              </a:endParaRPr>
            </a:p>
          </p:txBody>
        </p:sp>
        <p:sp>
          <p:nvSpPr>
            <p:cNvPr id="1136320" name="Oval 704"/>
            <p:cNvSpPr>
              <a:spLocks noChangeArrowheads="1"/>
            </p:cNvSpPr>
            <p:nvPr/>
          </p:nvSpPr>
          <p:spPr bwMode="auto">
            <a:xfrm>
              <a:off x="2927" y="1743"/>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1" name="Oval 705"/>
            <p:cNvSpPr>
              <a:spLocks noChangeArrowheads="1"/>
            </p:cNvSpPr>
            <p:nvPr/>
          </p:nvSpPr>
          <p:spPr bwMode="auto">
            <a:xfrm>
              <a:off x="2795" y="1761"/>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2" name="Oval 706"/>
            <p:cNvSpPr>
              <a:spLocks noChangeArrowheads="1"/>
            </p:cNvSpPr>
            <p:nvPr/>
          </p:nvSpPr>
          <p:spPr bwMode="auto">
            <a:xfrm>
              <a:off x="2789" y="1749"/>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3" name="Oval 707"/>
            <p:cNvSpPr>
              <a:spLocks noChangeArrowheads="1"/>
            </p:cNvSpPr>
            <p:nvPr/>
          </p:nvSpPr>
          <p:spPr bwMode="auto">
            <a:xfrm>
              <a:off x="2735" y="1731"/>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4" name="Oval 708"/>
            <p:cNvSpPr>
              <a:spLocks noChangeArrowheads="1"/>
            </p:cNvSpPr>
            <p:nvPr/>
          </p:nvSpPr>
          <p:spPr bwMode="auto">
            <a:xfrm>
              <a:off x="2783" y="1767"/>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5" name="Oval 709"/>
            <p:cNvSpPr>
              <a:spLocks noChangeArrowheads="1"/>
            </p:cNvSpPr>
            <p:nvPr/>
          </p:nvSpPr>
          <p:spPr bwMode="auto">
            <a:xfrm>
              <a:off x="2777" y="1737"/>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6" name="Freeform 710"/>
            <p:cNvSpPr>
              <a:spLocks/>
            </p:cNvSpPr>
            <p:nvPr/>
          </p:nvSpPr>
          <p:spPr bwMode="auto">
            <a:xfrm>
              <a:off x="2831" y="1689"/>
              <a:ext cx="60" cy="54"/>
            </a:xfrm>
            <a:custGeom>
              <a:avLst/>
              <a:gdLst/>
              <a:ahLst/>
              <a:cxnLst>
                <a:cxn ang="0">
                  <a:pos x="10" y="5"/>
                </a:cxn>
                <a:cxn ang="0">
                  <a:pos x="6" y="9"/>
                </a:cxn>
                <a:cxn ang="0">
                  <a:pos x="0" y="5"/>
                </a:cxn>
                <a:cxn ang="0">
                  <a:pos x="6" y="0"/>
                </a:cxn>
                <a:cxn ang="0">
                  <a:pos x="10" y="5"/>
                </a:cxn>
              </a:cxnLst>
              <a:rect l="0" t="0" r="r" b="b"/>
              <a:pathLst>
                <a:path w="10" h="9">
                  <a:moveTo>
                    <a:pt x="10" y="5"/>
                  </a:moveTo>
                  <a:cubicBezTo>
                    <a:pt x="10" y="7"/>
                    <a:pt x="8" y="9"/>
                    <a:pt x="6" y="9"/>
                  </a:cubicBezTo>
                  <a:cubicBezTo>
                    <a:pt x="2" y="9"/>
                    <a:pt x="0" y="7"/>
                    <a:pt x="0" y="5"/>
                  </a:cubicBezTo>
                  <a:cubicBezTo>
                    <a:pt x="0" y="2"/>
                    <a:pt x="2" y="0"/>
                    <a:pt x="6" y="0"/>
                  </a:cubicBezTo>
                  <a:cubicBezTo>
                    <a:pt x="8" y="0"/>
                    <a:pt x="10" y="2"/>
                    <a:pt x="10" y="5"/>
                  </a:cubicBezTo>
                  <a:close/>
                </a:path>
              </a:pathLst>
            </a:custGeom>
            <a:solidFill>
              <a:srgbClr val="FF3900"/>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27" name="Oval 711"/>
            <p:cNvSpPr>
              <a:spLocks noChangeArrowheads="1"/>
            </p:cNvSpPr>
            <p:nvPr/>
          </p:nvSpPr>
          <p:spPr bwMode="auto">
            <a:xfrm>
              <a:off x="2789" y="1707"/>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8" name="Oval 712"/>
            <p:cNvSpPr>
              <a:spLocks noChangeArrowheads="1"/>
            </p:cNvSpPr>
            <p:nvPr/>
          </p:nvSpPr>
          <p:spPr bwMode="auto">
            <a:xfrm>
              <a:off x="2861" y="1701"/>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29" name="Freeform 713"/>
            <p:cNvSpPr>
              <a:spLocks/>
            </p:cNvSpPr>
            <p:nvPr/>
          </p:nvSpPr>
          <p:spPr bwMode="auto">
            <a:xfrm>
              <a:off x="2825" y="1761"/>
              <a:ext cx="60" cy="54"/>
            </a:xfrm>
            <a:custGeom>
              <a:avLst/>
              <a:gdLst/>
              <a:ahLst/>
              <a:cxnLst>
                <a:cxn ang="0">
                  <a:pos x="10" y="5"/>
                </a:cxn>
                <a:cxn ang="0">
                  <a:pos x="6" y="9"/>
                </a:cxn>
                <a:cxn ang="0">
                  <a:pos x="0" y="5"/>
                </a:cxn>
                <a:cxn ang="0">
                  <a:pos x="6" y="0"/>
                </a:cxn>
                <a:cxn ang="0">
                  <a:pos x="10" y="5"/>
                </a:cxn>
              </a:cxnLst>
              <a:rect l="0" t="0" r="r" b="b"/>
              <a:pathLst>
                <a:path w="10" h="9">
                  <a:moveTo>
                    <a:pt x="10" y="5"/>
                  </a:moveTo>
                  <a:cubicBezTo>
                    <a:pt x="10" y="7"/>
                    <a:pt x="8" y="9"/>
                    <a:pt x="6" y="9"/>
                  </a:cubicBezTo>
                  <a:cubicBezTo>
                    <a:pt x="2" y="9"/>
                    <a:pt x="0" y="7"/>
                    <a:pt x="0" y="5"/>
                  </a:cubicBezTo>
                  <a:cubicBezTo>
                    <a:pt x="0" y="2"/>
                    <a:pt x="2" y="0"/>
                    <a:pt x="6" y="0"/>
                  </a:cubicBezTo>
                  <a:cubicBezTo>
                    <a:pt x="8" y="0"/>
                    <a:pt x="10" y="2"/>
                    <a:pt x="10" y="5"/>
                  </a:cubicBezTo>
                  <a:close/>
                </a:path>
              </a:pathLst>
            </a:custGeom>
            <a:solidFill>
              <a:srgbClr val="FF3900"/>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30" name="Oval 714"/>
            <p:cNvSpPr>
              <a:spLocks noChangeArrowheads="1"/>
            </p:cNvSpPr>
            <p:nvPr/>
          </p:nvSpPr>
          <p:spPr bwMode="auto">
            <a:xfrm>
              <a:off x="2861" y="1683"/>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1" name="Oval 715"/>
            <p:cNvSpPr>
              <a:spLocks noChangeArrowheads="1"/>
            </p:cNvSpPr>
            <p:nvPr/>
          </p:nvSpPr>
          <p:spPr bwMode="auto">
            <a:xfrm>
              <a:off x="2843" y="1695"/>
              <a:ext cx="60"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2" name="Oval 716"/>
            <p:cNvSpPr>
              <a:spLocks noChangeArrowheads="1"/>
            </p:cNvSpPr>
            <p:nvPr/>
          </p:nvSpPr>
          <p:spPr bwMode="auto">
            <a:xfrm>
              <a:off x="2957" y="1725"/>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3" name="Oval 717"/>
            <p:cNvSpPr>
              <a:spLocks noChangeArrowheads="1"/>
            </p:cNvSpPr>
            <p:nvPr/>
          </p:nvSpPr>
          <p:spPr bwMode="auto">
            <a:xfrm>
              <a:off x="2819" y="1737"/>
              <a:ext cx="60"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4" name="Oval 718"/>
            <p:cNvSpPr>
              <a:spLocks noChangeArrowheads="1"/>
            </p:cNvSpPr>
            <p:nvPr/>
          </p:nvSpPr>
          <p:spPr bwMode="auto">
            <a:xfrm>
              <a:off x="2885" y="1707"/>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5" name="Oval 719"/>
            <p:cNvSpPr>
              <a:spLocks noChangeArrowheads="1"/>
            </p:cNvSpPr>
            <p:nvPr/>
          </p:nvSpPr>
          <p:spPr bwMode="auto">
            <a:xfrm>
              <a:off x="2885" y="1713"/>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6" name="Oval 720"/>
            <p:cNvSpPr>
              <a:spLocks noChangeArrowheads="1"/>
            </p:cNvSpPr>
            <p:nvPr/>
          </p:nvSpPr>
          <p:spPr bwMode="auto">
            <a:xfrm>
              <a:off x="2891" y="1707"/>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7" name="Oval 721"/>
            <p:cNvSpPr>
              <a:spLocks noChangeArrowheads="1"/>
            </p:cNvSpPr>
            <p:nvPr/>
          </p:nvSpPr>
          <p:spPr bwMode="auto">
            <a:xfrm>
              <a:off x="2849" y="1779"/>
              <a:ext cx="60"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38" name="Freeform 722"/>
            <p:cNvSpPr>
              <a:spLocks/>
            </p:cNvSpPr>
            <p:nvPr/>
          </p:nvSpPr>
          <p:spPr bwMode="auto">
            <a:xfrm>
              <a:off x="2825" y="1737"/>
              <a:ext cx="60" cy="54"/>
            </a:xfrm>
            <a:custGeom>
              <a:avLst/>
              <a:gdLst/>
              <a:ahLst/>
              <a:cxnLst>
                <a:cxn ang="0">
                  <a:pos x="10" y="5"/>
                </a:cxn>
                <a:cxn ang="0">
                  <a:pos x="6" y="9"/>
                </a:cxn>
                <a:cxn ang="0">
                  <a:pos x="0" y="5"/>
                </a:cxn>
                <a:cxn ang="0">
                  <a:pos x="6" y="0"/>
                </a:cxn>
                <a:cxn ang="0">
                  <a:pos x="10" y="5"/>
                </a:cxn>
              </a:cxnLst>
              <a:rect l="0" t="0" r="r" b="b"/>
              <a:pathLst>
                <a:path w="10" h="9">
                  <a:moveTo>
                    <a:pt x="10" y="5"/>
                  </a:moveTo>
                  <a:cubicBezTo>
                    <a:pt x="10" y="7"/>
                    <a:pt x="8" y="9"/>
                    <a:pt x="6" y="9"/>
                  </a:cubicBezTo>
                  <a:cubicBezTo>
                    <a:pt x="2" y="9"/>
                    <a:pt x="0" y="7"/>
                    <a:pt x="0" y="5"/>
                  </a:cubicBezTo>
                  <a:cubicBezTo>
                    <a:pt x="0" y="2"/>
                    <a:pt x="2" y="0"/>
                    <a:pt x="6" y="0"/>
                  </a:cubicBezTo>
                  <a:cubicBezTo>
                    <a:pt x="8" y="0"/>
                    <a:pt x="10" y="2"/>
                    <a:pt x="10" y="5"/>
                  </a:cubicBezTo>
                  <a:close/>
                </a:path>
              </a:pathLst>
            </a:custGeom>
            <a:solidFill>
              <a:srgbClr val="FF3900"/>
            </a:solidFill>
            <a:ln w="9525">
              <a:solidFill>
                <a:srgbClr val="000000"/>
              </a:solidFill>
              <a:prstDash val="solid"/>
              <a:round/>
              <a:headEnd/>
              <a:tailEnd/>
            </a:ln>
          </p:spPr>
          <p:txBody>
            <a:bodyPr/>
            <a:lstStyle/>
            <a:p>
              <a:pPr>
                <a:defRPr/>
              </a:pPr>
              <a:endParaRPr lang="it-IT">
                <a:latin typeface="Calibri" pitchFamily="34" charset="0"/>
              </a:endParaRPr>
            </a:p>
          </p:txBody>
        </p:sp>
        <p:sp>
          <p:nvSpPr>
            <p:cNvPr id="1136339" name="Oval 723"/>
            <p:cNvSpPr>
              <a:spLocks noChangeArrowheads="1"/>
            </p:cNvSpPr>
            <p:nvPr/>
          </p:nvSpPr>
          <p:spPr bwMode="auto">
            <a:xfrm>
              <a:off x="2897" y="1725"/>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40" name="Oval 724"/>
            <p:cNvSpPr>
              <a:spLocks noChangeArrowheads="1"/>
            </p:cNvSpPr>
            <p:nvPr/>
          </p:nvSpPr>
          <p:spPr bwMode="auto">
            <a:xfrm>
              <a:off x="2885" y="1761"/>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41" name="Oval 725"/>
            <p:cNvSpPr>
              <a:spLocks noChangeArrowheads="1"/>
            </p:cNvSpPr>
            <p:nvPr/>
          </p:nvSpPr>
          <p:spPr bwMode="auto">
            <a:xfrm>
              <a:off x="2795" y="1713"/>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42" name="Oval 726"/>
            <p:cNvSpPr>
              <a:spLocks noChangeArrowheads="1"/>
            </p:cNvSpPr>
            <p:nvPr/>
          </p:nvSpPr>
          <p:spPr bwMode="auto">
            <a:xfrm>
              <a:off x="2939" y="1695"/>
              <a:ext cx="54" cy="54"/>
            </a:xfrm>
            <a:prstGeom prst="ellipse">
              <a:avLst/>
            </a:prstGeom>
            <a:solidFill>
              <a:srgbClr val="FF3900"/>
            </a:solidFill>
            <a:ln w="9525">
              <a:solidFill>
                <a:srgbClr val="000000"/>
              </a:solidFill>
              <a:round/>
              <a:headEnd/>
              <a:tailEnd/>
            </a:ln>
          </p:spPr>
          <p:txBody>
            <a:bodyPr/>
            <a:lstStyle/>
            <a:p>
              <a:pPr>
                <a:defRPr/>
              </a:pPr>
              <a:endParaRPr lang="it-IT">
                <a:latin typeface="Calibri" pitchFamily="34" charset="0"/>
              </a:endParaRPr>
            </a:p>
          </p:txBody>
        </p:sp>
        <p:sp>
          <p:nvSpPr>
            <p:cNvPr id="1136343" name="Text Box 727"/>
            <p:cNvSpPr txBox="1">
              <a:spLocks noChangeArrowheads="1"/>
            </p:cNvSpPr>
            <p:nvPr/>
          </p:nvSpPr>
          <p:spPr bwMode="auto">
            <a:xfrm>
              <a:off x="1676" y="2965"/>
              <a:ext cx="143" cy="116"/>
            </a:xfrm>
            <a:prstGeom prst="rect">
              <a:avLst/>
            </a:prstGeom>
            <a:noFill/>
            <a:ln w="9525" algn="ctr">
              <a:noFill/>
              <a:miter lim="800000"/>
              <a:headEnd/>
              <a:tailEnd/>
            </a:ln>
            <a:effectLst/>
          </p:spPr>
          <p:txBody>
            <a:bodyPr wrap="none">
              <a:spAutoFit/>
            </a:bodyPr>
            <a:lstStyle/>
            <a:p>
              <a:pPr>
                <a:defRPr/>
              </a:pPr>
              <a:r>
                <a:rPr lang="it-IT" dirty="0">
                  <a:solidFill>
                    <a:schemeClr val="bg1"/>
                  </a:solidFill>
                  <a:effectLst>
                    <a:outerShdw blurRad="38100" dist="38100" dir="2700000" algn="tl">
                      <a:srgbClr val="000000"/>
                    </a:outerShdw>
                  </a:effectLst>
                  <a:latin typeface="Calibri" pitchFamily="34" charset="0"/>
                </a:rPr>
                <a:t>14</a:t>
              </a:r>
            </a:p>
          </p:txBody>
        </p:sp>
        <p:sp>
          <p:nvSpPr>
            <p:cNvPr id="1136344" name="Text Box 728"/>
            <p:cNvSpPr txBox="1">
              <a:spLocks noChangeArrowheads="1"/>
            </p:cNvSpPr>
            <p:nvPr/>
          </p:nvSpPr>
          <p:spPr bwMode="auto">
            <a:xfrm>
              <a:off x="1985"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15</a:t>
              </a:r>
            </a:p>
          </p:txBody>
        </p:sp>
        <p:sp>
          <p:nvSpPr>
            <p:cNvPr id="1136345" name="Text Box 729"/>
            <p:cNvSpPr txBox="1">
              <a:spLocks noChangeArrowheads="1"/>
            </p:cNvSpPr>
            <p:nvPr/>
          </p:nvSpPr>
          <p:spPr bwMode="auto">
            <a:xfrm>
              <a:off x="2284"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16</a:t>
              </a:r>
            </a:p>
          </p:txBody>
        </p:sp>
        <p:sp>
          <p:nvSpPr>
            <p:cNvPr id="1136346" name="Text Box 730"/>
            <p:cNvSpPr txBox="1">
              <a:spLocks noChangeArrowheads="1"/>
            </p:cNvSpPr>
            <p:nvPr/>
          </p:nvSpPr>
          <p:spPr bwMode="auto">
            <a:xfrm>
              <a:off x="2584"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17</a:t>
              </a:r>
            </a:p>
          </p:txBody>
        </p:sp>
        <p:sp>
          <p:nvSpPr>
            <p:cNvPr id="1136347" name="Text Box 731"/>
            <p:cNvSpPr txBox="1">
              <a:spLocks noChangeArrowheads="1"/>
            </p:cNvSpPr>
            <p:nvPr/>
          </p:nvSpPr>
          <p:spPr bwMode="auto">
            <a:xfrm>
              <a:off x="2897"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18</a:t>
              </a:r>
            </a:p>
          </p:txBody>
        </p:sp>
        <p:sp>
          <p:nvSpPr>
            <p:cNvPr id="1136348" name="Text Box 732"/>
            <p:cNvSpPr txBox="1">
              <a:spLocks noChangeArrowheads="1"/>
            </p:cNvSpPr>
            <p:nvPr/>
          </p:nvSpPr>
          <p:spPr bwMode="auto">
            <a:xfrm>
              <a:off x="3194"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19</a:t>
              </a:r>
            </a:p>
          </p:txBody>
        </p:sp>
        <p:sp>
          <p:nvSpPr>
            <p:cNvPr id="1136349" name="Text Box 733"/>
            <p:cNvSpPr txBox="1">
              <a:spLocks noChangeArrowheads="1"/>
            </p:cNvSpPr>
            <p:nvPr/>
          </p:nvSpPr>
          <p:spPr bwMode="auto">
            <a:xfrm>
              <a:off x="3519" y="2965"/>
              <a:ext cx="140"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20</a:t>
              </a:r>
            </a:p>
          </p:txBody>
        </p:sp>
        <p:sp>
          <p:nvSpPr>
            <p:cNvPr id="1136350" name="Text Box 734"/>
            <p:cNvSpPr txBox="1">
              <a:spLocks noChangeArrowheads="1"/>
            </p:cNvSpPr>
            <p:nvPr/>
          </p:nvSpPr>
          <p:spPr bwMode="auto">
            <a:xfrm>
              <a:off x="3808" y="2965"/>
              <a:ext cx="143"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21</a:t>
              </a:r>
            </a:p>
          </p:txBody>
        </p:sp>
        <p:sp>
          <p:nvSpPr>
            <p:cNvPr id="1136351" name="Text Box 735"/>
            <p:cNvSpPr txBox="1">
              <a:spLocks noChangeArrowheads="1"/>
            </p:cNvSpPr>
            <p:nvPr/>
          </p:nvSpPr>
          <p:spPr bwMode="auto">
            <a:xfrm>
              <a:off x="4111" y="2965"/>
              <a:ext cx="140"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22</a:t>
              </a:r>
            </a:p>
          </p:txBody>
        </p:sp>
        <p:sp>
          <p:nvSpPr>
            <p:cNvPr id="1136352" name="Text Box 736"/>
            <p:cNvSpPr txBox="1">
              <a:spLocks noChangeArrowheads="1"/>
            </p:cNvSpPr>
            <p:nvPr/>
          </p:nvSpPr>
          <p:spPr bwMode="auto">
            <a:xfrm>
              <a:off x="1521" y="2901"/>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14.50</a:t>
              </a:r>
            </a:p>
          </p:txBody>
        </p:sp>
        <p:sp>
          <p:nvSpPr>
            <p:cNvPr id="1136353" name="Text Box 737"/>
            <p:cNvSpPr txBox="1">
              <a:spLocks noChangeArrowheads="1"/>
            </p:cNvSpPr>
            <p:nvPr/>
          </p:nvSpPr>
          <p:spPr bwMode="auto">
            <a:xfrm>
              <a:off x="1521" y="2623"/>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14.75</a:t>
              </a:r>
            </a:p>
          </p:txBody>
        </p:sp>
        <p:sp>
          <p:nvSpPr>
            <p:cNvPr id="1136354" name="Text Box 738"/>
            <p:cNvSpPr txBox="1">
              <a:spLocks noChangeArrowheads="1"/>
            </p:cNvSpPr>
            <p:nvPr/>
          </p:nvSpPr>
          <p:spPr bwMode="auto">
            <a:xfrm>
              <a:off x="1521" y="2344"/>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15.00</a:t>
              </a:r>
            </a:p>
          </p:txBody>
        </p:sp>
        <p:sp>
          <p:nvSpPr>
            <p:cNvPr id="1136355" name="Text Box 739"/>
            <p:cNvSpPr txBox="1">
              <a:spLocks noChangeArrowheads="1"/>
            </p:cNvSpPr>
            <p:nvPr/>
          </p:nvSpPr>
          <p:spPr bwMode="auto">
            <a:xfrm>
              <a:off x="1521" y="2058"/>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15.25</a:t>
              </a:r>
            </a:p>
          </p:txBody>
        </p:sp>
        <p:sp>
          <p:nvSpPr>
            <p:cNvPr id="1136356" name="Text Box 740"/>
            <p:cNvSpPr txBox="1">
              <a:spLocks noChangeArrowheads="1"/>
            </p:cNvSpPr>
            <p:nvPr/>
          </p:nvSpPr>
          <p:spPr bwMode="auto">
            <a:xfrm>
              <a:off x="1521" y="1779"/>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15.50</a:t>
              </a:r>
            </a:p>
          </p:txBody>
        </p:sp>
        <p:sp>
          <p:nvSpPr>
            <p:cNvPr id="1136357" name="Text Box 741"/>
            <p:cNvSpPr txBox="1">
              <a:spLocks noChangeArrowheads="1"/>
            </p:cNvSpPr>
            <p:nvPr/>
          </p:nvSpPr>
          <p:spPr bwMode="auto">
            <a:xfrm>
              <a:off x="1521" y="1495"/>
              <a:ext cx="237" cy="116"/>
            </a:xfrm>
            <a:prstGeom prst="rect">
              <a:avLst/>
            </a:prstGeom>
            <a:noFill/>
            <a:ln w="9525" algn="ctr">
              <a:noFill/>
              <a:miter lim="800000"/>
              <a:headEnd/>
              <a:tailEnd/>
            </a:ln>
            <a:effectLst/>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rPr>
                <a:t>15.75</a:t>
              </a:r>
            </a:p>
          </p:txBody>
        </p:sp>
        <p:sp>
          <p:nvSpPr>
            <p:cNvPr id="1136358" name="Text Box 742"/>
            <p:cNvSpPr txBox="1">
              <a:spLocks noChangeArrowheads="1"/>
            </p:cNvSpPr>
            <p:nvPr/>
          </p:nvSpPr>
          <p:spPr bwMode="auto">
            <a:xfrm>
              <a:off x="1522" y="1221"/>
              <a:ext cx="237" cy="116"/>
            </a:xfrm>
            <a:prstGeom prst="rect">
              <a:avLst/>
            </a:prstGeom>
            <a:noFill/>
            <a:ln w="9525" algn="ctr">
              <a:noFill/>
              <a:miter lim="800000"/>
              <a:headEnd/>
              <a:tailEnd/>
            </a:ln>
            <a:effectLst/>
          </p:spPr>
          <p:txBody>
            <a:bodyPr wrap="none">
              <a:spAutoFit/>
            </a:bodyPr>
            <a:lstStyle/>
            <a:p>
              <a:pPr>
                <a:defRPr/>
              </a:pPr>
              <a:r>
                <a:rPr lang="it-IT" dirty="0">
                  <a:solidFill>
                    <a:schemeClr val="bg1"/>
                  </a:solidFill>
                  <a:effectLst>
                    <a:outerShdw blurRad="38100" dist="38100" dir="2700000" algn="tl">
                      <a:srgbClr val="000000"/>
                    </a:outerShdw>
                  </a:effectLst>
                  <a:latin typeface="Calibri" pitchFamily="34" charset="0"/>
                </a:rPr>
                <a:t>16.00</a:t>
              </a:r>
            </a:p>
          </p:txBody>
        </p:sp>
      </p:grpSp>
      <p:grpSp>
        <p:nvGrpSpPr>
          <p:cNvPr id="8" name="Group 743"/>
          <p:cNvGrpSpPr>
            <a:grpSpLocks/>
          </p:cNvGrpSpPr>
          <p:nvPr/>
        </p:nvGrpSpPr>
        <p:grpSpPr bwMode="auto">
          <a:xfrm>
            <a:off x="1900238" y="1903413"/>
            <a:ext cx="6215062" cy="4084638"/>
            <a:chOff x="1197" y="1136"/>
            <a:chExt cx="3915" cy="2573"/>
          </a:xfrm>
        </p:grpSpPr>
        <p:sp>
          <p:nvSpPr>
            <p:cNvPr id="1136360" name="Freeform 744"/>
            <p:cNvSpPr>
              <a:spLocks/>
            </p:cNvSpPr>
            <p:nvPr/>
          </p:nvSpPr>
          <p:spPr bwMode="auto">
            <a:xfrm>
              <a:off x="2080" y="2067"/>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rgbClr val="BCB1D5"/>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1" name="Freeform 745"/>
            <p:cNvSpPr>
              <a:spLocks/>
            </p:cNvSpPr>
            <p:nvPr/>
          </p:nvSpPr>
          <p:spPr bwMode="auto">
            <a:xfrm>
              <a:off x="2840" y="1683"/>
              <a:ext cx="227" cy="227"/>
            </a:xfrm>
            <a:custGeom>
              <a:avLst/>
              <a:gdLst/>
              <a:ahLst/>
              <a:cxnLst>
                <a:cxn ang="0">
                  <a:pos x="11" y="0"/>
                </a:cxn>
                <a:cxn ang="0">
                  <a:pos x="13" y="8"/>
                </a:cxn>
                <a:cxn ang="0">
                  <a:pos x="21" y="8"/>
                </a:cxn>
                <a:cxn ang="0">
                  <a:pos x="15" y="14"/>
                </a:cxn>
                <a:cxn ang="0">
                  <a:pos x="17" y="22"/>
                </a:cxn>
                <a:cxn ang="0">
                  <a:pos x="11" y="17"/>
                </a:cxn>
                <a:cxn ang="0">
                  <a:pos x="4" y="22"/>
                </a:cxn>
                <a:cxn ang="0">
                  <a:pos x="7"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7" y="14"/>
                  </a:lnTo>
                  <a:lnTo>
                    <a:pt x="0" y="8"/>
                  </a:lnTo>
                  <a:lnTo>
                    <a:pt x="8" y="8"/>
                  </a:lnTo>
                  <a:lnTo>
                    <a:pt x="11" y="0"/>
                  </a:lnTo>
                  <a:close/>
                </a:path>
              </a:pathLst>
            </a:custGeom>
            <a:solidFill>
              <a:srgbClr val="FDFA00"/>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2" name="Freeform 746"/>
            <p:cNvSpPr>
              <a:spLocks/>
            </p:cNvSpPr>
            <p:nvPr/>
          </p:nvSpPr>
          <p:spPr bwMode="auto">
            <a:xfrm>
              <a:off x="2341" y="2055"/>
              <a:ext cx="227" cy="227"/>
            </a:xfrm>
            <a:custGeom>
              <a:avLst/>
              <a:gdLst/>
              <a:ahLst/>
              <a:cxnLst>
                <a:cxn ang="0">
                  <a:pos x="10" y="0"/>
                </a:cxn>
                <a:cxn ang="0">
                  <a:pos x="13" y="8"/>
                </a:cxn>
                <a:cxn ang="0">
                  <a:pos x="20" y="8"/>
                </a:cxn>
                <a:cxn ang="0">
                  <a:pos x="14" y="13"/>
                </a:cxn>
                <a:cxn ang="0">
                  <a:pos x="16" y="22"/>
                </a:cxn>
                <a:cxn ang="0">
                  <a:pos x="10" y="17"/>
                </a:cxn>
                <a:cxn ang="0">
                  <a:pos x="4" y="22"/>
                </a:cxn>
                <a:cxn ang="0">
                  <a:pos x="6" y="13"/>
                </a:cxn>
                <a:cxn ang="0">
                  <a:pos x="0" y="8"/>
                </a:cxn>
                <a:cxn ang="0">
                  <a:pos x="7" y="8"/>
                </a:cxn>
                <a:cxn ang="0">
                  <a:pos x="10" y="0"/>
                </a:cxn>
              </a:cxnLst>
              <a:rect l="0" t="0" r="r" b="b"/>
              <a:pathLst>
                <a:path w="20" h="22">
                  <a:moveTo>
                    <a:pt x="10" y="0"/>
                  </a:moveTo>
                  <a:lnTo>
                    <a:pt x="13" y="8"/>
                  </a:lnTo>
                  <a:lnTo>
                    <a:pt x="20" y="8"/>
                  </a:lnTo>
                  <a:lnTo>
                    <a:pt x="14" y="13"/>
                  </a:lnTo>
                  <a:lnTo>
                    <a:pt x="16" y="22"/>
                  </a:lnTo>
                  <a:lnTo>
                    <a:pt x="10" y="17"/>
                  </a:lnTo>
                  <a:lnTo>
                    <a:pt x="4" y="22"/>
                  </a:lnTo>
                  <a:lnTo>
                    <a:pt x="6" y="13"/>
                  </a:lnTo>
                  <a:lnTo>
                    <a:pt x="0" y="8"/>
                  </a:lnTo>
                  <a:lnTo>
                    <a:pt x="7" y="8"/>
                  </a:lnTo>
                  <a:lnTo>
                    <a:pt x="10" y="0"/>
                  </a:lnTo>
                  <a:close/>
                </a:path>
              </a:pathLst>
            </a:custGeom>
            <a:solidFill>
              <a:srgbClr val="EB3D00"/>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3" name="Freeform 747"/>
            <p:cNvSpPr>
              <a:spLocks/>
            </p:cNvSpPr>
            <p:nvPr/>
          </p:nvSpPr>
          <p:spPr bwMode="auto">
            <a:xfrm>
              <a:off x="1240" y="3482"/>
              <a:ext cx="227" cy="227"/>
            </a:xfrm>
            <a:custGeom>
              <a:avLst/>
              <a:gdLst/>
              <a:ahLst/>
              <a:cxnLst>
                <a:cxn ang="0">
                  <a:pos x="11" y="0"/>
                </a:cxn>
                <a:cxn ang="0">
                  <a:pos x="13" y="9"/>
                </a:cxn>
                <a:cxn ang="0">
                  <a:pos x="21" y="9"/>
                </a:cxn>
                <a:cxn ang="0">
                  <a:pos x="15" y="14"/>
                </a:cxn>
                <a:cxn ang="0">
                  <a:pos x="17" y="23"/>
                </a:cxn>
                <a:cxn ang="0">
                  <a:pos x="11" y="18"/>
                </a:cxn>
                <a:cxn ang="0">
                  <a:pos x="4" y="23"/>
                </a:cxn>
                <a:cxn ang="0">
                  <a:pos x="6" y="14"/>
                </a:cxn>
                <a:cxn ang="0">
                  <a:pos x="0" y="9"/>
                </a:cxn>
                <a:cxn ang="0">
                  <a:pos x="8" y="9"/>
                </a:cxn>
                <a:cxn ang="0">
                  <a:pos x="11" y="0"/>
                </a:cxn>
              </a:cxnLst>
              <a:rect l="0" t="0" r="r" b="b"/>
              <a:pathLst>
                <a:path w="21" h="23">
                  <a:moveTo>
                    <a:pt x="11" y="0"/>
                  </a:moveTo>
                  <a:lnTo>
                    <a:pt x="13" y="9"/>
                  </a:lnTo>
                  <a:lnTo>
                    <a:pt x="21" y="9"/>
                  </a:lnTo>
                  <a:lnTo>
                    <a:pt x="15" y="14"/>
                  </a:lnTo>
                  <a:lnTo>
                    <a:pt x="17" y="23"/>
                  </a:lnTo>
                  <a:lnTo>
                    <a:pt x="11" y="18"/>
                  </a:lnTo>
                  <a:lnTo>
                    <a:pt x="4" y="23"/>
                  </a:lnTo>
                  <a:lnTo>
                    <a:pt x="6" y="14"/>
                  </a:lnTo>
                  <a:lnTo>
                    <a:pt x="0" y="9"/>
                  </a:lnTo>
                  <a:lnTo>
                    <a:pt x="8" y="9"/>
                  </a:lnTo>
                  <a:lnTo>
                    <a:pt x="11" y="0"/>
                  </a:lnTo>
                  <a:close/>
                </a:path>
              </a:pathLst>
            </a:custGeom>
            <a:solidFill>
              <a:srgbClr val="F48000"/>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4" name="Freeform 748"/>
            <p:cNvSpPr>
              <a:spLocks/>
            </p:cNvSpPr>
            <p:nvPr/>
          </p:nvSpPr>
          <p:spPr bwMode="auto">
            <a:xfrm>
              <a:off x="1626" y="3050"/>
              <a:ext cx="227" cy="227"/>
            </a:xfrm>
            <a:custGeom>
              <a:avLst/>
              <a:gdLst/>
              <a:ahLst/>
              <a:cxnLst>
                <a:cxn ang="0">
                  <a:pos x="11" y="0"/>
                </a:cxn>
                <a:cxn ang="0">
                  <a:pos x="13" y="8"/>
                </a:cxn>
                <a:cxn ang="0">
                  <a:pos x="21" y="9"/>
                </a:cxn>
                <a:cxn ang="0">
                  <a:pos x="15" y="14"/>
                </a:cxn>
                <a:cxn ang="0">
                  <a:pos x="17" y="23"/>
                </a:cxn>
                <a:cxn ang="0">
                  <a:pos x="11" y="18"/>
                </a:cxn>
                <a:cxn ang="0">
                  <a:pos x="4" y="23"/>
                </a:cxn>
                <a:cxn ang="0">
                  <a:pos x="7" y="14"/>
                </a:cxn>
                <a:cxn ang="0">
                  <a:pos x="0" y="9"/>
                </a:cxn>
                <a:cxn ang="0">
                  <a:pos x="8" y="8"/>
                </a:cxn>
                <a:cxn ang="0">
                  <a:pos x="11" y="0"/>
                </a:cxn>
              </a:cxnLst>
              <a:rect l="0" t="0" r="r" b="b"/>
              <a:pathLst>
                <a:path w="21" h="23">
                  <a:moveTo>
                    <a:pt x="11" y="0"/>
                  </a:moveTo>
                  <a:lnTo>
                    <a:pt x="13" y="8"/>
                  </a:lnTo>
                  <a:lnTo>
                    <a:pt x="21" y="9"/>
                  </a:lnTo>
                  <a:lnTo>
                    <a:pt x="15" y="14"/>
                  </a:lnTo>
                  <a:lnTo>
                    <a:pt x="17" y="23"/>
                  </a:lnTo>
                  <a:lnTo>
                    <a:pt x="11" y="18"/>
                  </a:lnTo>
                  <a:lnTo>
                    <a:pt x="4" y="23"/>
                  </a:lnTo>
                  <a:lnTo>
                    <a:pt x="7" y="14"/>
                  </a:lnTo>
                  <a:lnTo>
                    <a:pt x="0" y="9"/>
                  </a:lnTo>
                  <a:lnTo>
                    <a:pt x="8" y="8"/>
                  </a:lnTo>
                  <a:lnTo>
                    <a:pt x="11" y="0"/>
                  </a:lnTo>
                  <a:close/>
                </a:path>
              </a:pathLst>
            </a:custGeom>
            <a:solidFill>
              <a:srgbClr val="FA9E9A"/>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5" name="Freeform 749"/>
            <p:cNvSpPr>
              <a:spLocks/>
            </p:cNvSpPr>
            <p:nvPr/>
          </p:nvSpPr>
          <p:spPr bwMode="auto">
            <a:xfrm>
              <a:off x="1410" y="2582"/>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rgbClr val="9182B6"/>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66" name="Text Box 750"/>
            <p:cNvSpPr txBox="1">
              <a:spLocks noChangeArrowheads="1"/>
            </p:cNvSpPr>
            <p:nvPr/>
          </p:nvSpPr>
          <p:spPr bwMode="auto">
            <a:xfrm>
              <a:off x="2816" y="1807"/>
              <a:ext cx="1868"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dirty="0" err="1">
                  <a:solidFill>
                    <a:schemeClr val="tx1"/>
                  </a:solidFill>
                  <a:effectLst>
                    <a:outerShdw blurRad="38100" dist="38100" dir="2700000" algn="tl">
                      <a:srgbClr val="FFFFFF"/>
                    </a:outerShdw>
                  </a:effectLst>
                  <a:latin typeface="Calibri" pitchFamily="34" charset="0"/>
                </a:rPr>
                <a:t>Zartman</a:t>
              </a:r>
              <a:r>
                <a:rPr lang="it-IT" sz="1400" b="1" dirty="0">
                  <a:solidFill>
                    <a:schemeClr val="tx1"/>
                  </a:solidFill>
                  <a:effectLst>
                    <a:outerShdw blurRad="38100" dist="38100" dir="2700000" algn="tl">
                      <a:srgbClr val="FFFFFF"/>
                    </a:outerShdw>
                  </a:effectLst>
                  <a:latin typeface="Calibri" pitchFamily="34" charset="0"/>
                </a:rPr>
                <a:t> &amp; </a:t>
              </a:r>
              <a:r>
                <a:rPr lang="it-IT" sz="1400" b="1" dirty="0" err="1">
                  <a:solidFill>
                    <a:schemeClr val="tx1"/>
                  </a:solidFill>
                  <a:effectLst>
                    <a:outerShdw blurRad="38100" dist="38100" dir="2700000" algn="tl">
                      <a:srgbClr val="FFFFFF"/>
                    </a:outerShdw>
                  </a:effectLst>
                  <a:latin typeface="Calibri" pitchFamily="34" charset="0"/>
                </a:rPr>
                <a:t>Haines</a:t>
              </a:r>
              <a:r>
                <a:rPr lang="it-IT" sz="1400" b="1" dirty="0">
                  <a:solidFill>
                    <a:schemeClr val="tx1"/>
                  </a:solidFill>
                  <a:effectLst>
                    <a:outerShdw blurRad="38100" dist="38100" dir="2700000" algn="tl">
                      <a:srgbClr val="FFFFFF"/>
                    </a:outerShdw>
                  </a:effectLst>
                  <a:latin typeface="Calibri" pitchFamily="34" charset="0"/>
                </a:rPr>
                <a:t>, 1998</a:t>
              </a:r>
            </a:p>
          </p:txBody>
        </p:sp>
        <p:sp>
          <p:nvSpPr>
            <p:cNvPr id="1136367" name="Text Box 751"/>
            <p:cNvSpPr txBox="1">
              <a:spLocks noChangeArrowheads="1"/>
            </p:cNvSpPr>
            <p:nvPr/>
          </p:nvSpPr>
          <p:spPr bwMode="auto">
            <a:xfrm>
              <a:off x="2298" y="2149"/>
              <a:ext cx="2814"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dirty="0" err="1">
                  <a:solidFill>
                    <a:schemeClr val="tx1"/>
                  </a:solidFill>
                  <a:effectLst>
                    <a:outerShdw blurRad="38100" dist="38100" dir="2700000" algn="tl">
                      <a:srgbClr val="FFFFFF"/>
                    </a:outerShdw>
                  </a:effectLst>
                  <a:latin typeface="Calibri" pitchFamily="34" charset="0"/>
                </a:rPr>
                <a:t>Kramers</a:t>
              </a:r>
              <a:r>
                <a:rPr lang="it-IT" sz="1400" b="1" dirty="0">
                  <a:solidFill>
                    <a:schemeClr val="tx1"/>
                  </a:solidFill>
                  <a:effectLst>
                    <a:outerShdw blurRad="38100" dist="38100" dir="2700000" algn="tl">
                      <a:srgbClr val="FFFFFF"/>
                    </a:outerShdw>
                  </a:effectLst>
                  <a:latin typeface="Calibri" pitchFamily="34" charset="0"/>
                </a:rPr>
                <a:t> &amp; </a:t>
              </a:r>
              <a:r>
                <a:rPr lang="it-IT" sz="1400" b="1" dirty="0" err="1">
                  <a:solidFill>
                    <a:schemeClr val="tx1"/>
                  </a:solidFill>
                  <a:effectLst>
                    <a:outerShdw blurRad="38100" dist="38100" dir="2700000" algn="tl">
                      <a:srgbClr val="FFFFFF"/>
                    </a:outerShdw>
                  </a:effectLst>
                  <a:latin typeface="Calibri" pitchFamily="34" charset="0"/>
                </a:rPr>
                <a:t>Tolstikhin</a:t>
              </a:r>
              <a:r>
                <a:rPr lang="it-IT" sz="1400" b="1" dirty="0">
                  <a:solidFill>
                    <a:schemeClr val="tx1"/>
                  </a:solidFill>
                  <a:effectLst>
                    <a:outerShdw blurRad="38100" dist="38100" dir="2700000" algn="tl">
                      <a:srgbClr val="FFFFFF"/>
                    </a:outerShdw>
                  </a:effectLst>
                  <a:latin typeface="Calibri" pitchFamily="34" charset="0"/>
                </a:rPr>
                <a:t>, 1997 </a:t>
              </a:r>
              <a:r>
                <a:rPr lang="it-IT" sz="1000" b="1" dirty="0">
                  <a:solidFill>
                    <a:schemeClr val="tx1"/>
                  </a:solidFill>
                  <a:effectLst>
                    <a:outerShdw blurRad="38100" dist="38100" dir="2700000" algn="tl">
                      <a:srgbClr val="FFFFFF"/>
                    </a:outerShdw>
                  </a:effectLst>
                  <a:latin typeface="Calibri" pitchFamily="34" charset="0"/>
                </a:rPr>
                <a:t>(</a:t>
              </a:r>
              <a:r>
                <a:rPr lang="it-IT" sz="1000" b="1" dirty="0" err="1">
                  <a:solidFill>
                    <a:schemeClr val="tx1"/>
                  </a:solidFill>
                  <a:effectLst>
                    <a:outerShdw blurRad="38100" dist="38100" dir="2700000" algn="tl">
                      <a:srgbClr val="FFFFFF"/>
                    </a:outerShdw>
                  </a:effectLst>
                  <a:latin typeface="Calibri" pitchFamily="34" charset="0"/>
                </a:rPr>
                <a:t>young</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lower</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crust</a:t>
              </a:r>
              <a:r>
                <a:rPr lang="it-IT" sz="1000" b="1" dirty="0">
                  <a:solidFill>
                    <a:schemeClr val="tx1"/>
                  </a:solidFill>
                  <a:effectLst>
                    <a:outerShdw blurRad="38100" dist="38100" dir="2700000" algn="tl">
                      <a:srgbClr val="FFFFFF"/>
                    </a:outerShdw>
                  </a:effectLst>
                  <a:latin typeface="Calibri" pitchFamily="34" charset="0"/>
                </a:rPr>
                <a:t>)</a:t>
              </a:r>
            </a:p>
          </p:txBody>
        </p:sp>
        <p:sp>
          <p:nvSpPr>
            <p:cNvPr id="1136368" name="Text Box 752"/>
            <p:cNvSpPr txBox="1">
              <a:spLocks noChangeArrowheads="1"/>
            </p:cNvSpPr>
            <p:nvPr/>
          </p:nvSpPr>
          <p:spPr bwMode="auto">
            <a:xfrm>
              <a:off x="1238" y="2828"/>
              <a:ext cx="1868"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a:solidFill>
                    <a:schemeClr val="tx1"/>
                  </a:solidFill>
                  <a:effectLst>
                    <a:outerShdw blurRad="38100" dist="38100" dir="2700000" algn="tl">
                      <a:srgbClr val="FFFFFF"/>
                    </a:outerShdw>
                  </a:effectLst>
                  <a:latin typeface="Calibri" pitchFamily="34" charset="0"/>
                </a:rPr>
                <a:t>Liew et al., 1992 </a:t>
              </a:r>
              <a:r>
                <a:rPr lang="it-IT" sz="1000" b="1">
                  <a:solidFill>
                    <a:schemeClr val="tx1"/>
                  </a:solidFill>
                  <a:effectLst>
                    <a:outerShdw blurRad="38100" dist="38100" dir="2700000" algn="tl">
                      <a:srgbClr val="FFFFFF"/>
                    </a:outerShdw>
                  </a:effectLst>
                  <a:latin typeface="Calibri" pitchFamily="34" charset="0"/>
                </a:rPr>
                <a:t>(model B)</a:t>
              </a:r>
            </a:p>
          </p:txBody>
        </p:sp>
        <p:sp>
          <p:nvSpPr>
            <p:cNvPr id="1136369" name="Text Box 753"/>
            <p:cNvSpPr txBox="1">
              <a:spLocks noChangeArrowheads="1"/>
            </p:cNvSpPr>
            <p:nvPr/>
          </p:nvSpPr>
          <p:spPr bwMode="auto">
            <a:xfrm>
              <a:off x="1974" y="2327"/>
              <a:ext cx="1868" cy="194"/>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a:solidFill>
                    <a:schemeClr val="tx1"/>
                  </a:solidFill>
                  <a:effectLst>
                    <a:outerShdw blurRad="38100" dist="38100" dir="2700000" algn="tl">
                      <a:srgbClr val="FFFFFF"/>
                    </a:outerShdw>
                  </a:effectLst>
                  <a:latin typeface="Calibri" pitchFamily="34" charset="0"/>
                </a:rPr>
                <a:t>Liew et al., 1992 </a:t>
              </a:r>
              <a:r>
                <a:rPr lang="it-IT" sz="1000" b="1">
                  <a:solidFill>
                    <a:schemeClr val="tx1"/>
                  </a:solidFill>
                  <a:effectLst>
                    <a:outerShdw blurRad="38100" dist="38100" dir="2700000" algn="tl">
                      <a:srgbClr val="FFFFFF"/>
                    </a:outerShdw>
                  </a:effectLst>
                  <a:latin typeface="Calibri" pitchFamily="34" charset="0"/>
                </a:rPr>
                <a:t>(model A)</a:t>
              </a:r>
            </a:p>
          </p:txBody>
        </p:sp>
        <p:sp>
          <p:nvSpPr>
            <p:cNvPr id="1136370" name="Text Box 754"/>
            <p:cNvSpPr txBox="1">
              <a:spLocks noChangeArrowheads="1"/>
            </p:cNvSpPr>
            <p:nvPr/>
          </p:nvSpPr>
          <p:spPr bwMode="auto">
            <a:xfrm>
              <a:off x="1597" y="3168"/>
              <a:ext cx="2814"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dirty="0" err="1">
                  <a:solidFill>
                    <a:schemeClr val="tx1"/>
                  </a:solidFill>
                  <a:effectLst>
                    <a:outerShdw blurRad="38100" dist="38100" dir="2700000" algn="tl">
                      <a:srgbClr val="FFFFFF"/>
                    </a:outerShdw>
                  </a:effectLst>
                  <a:latin typeface="Calibri" pitchFamily="34" charset="0"/>
                </a:rPr>
                <a:t>Kramers</a:t>
              </a:r>
              <a:r>
                <a:rPr lang="it-IT" sz="1400" b="1" dirty="0">
                  <a:solidFill>
                    <a:schemeClr val="tx1"/>
                  </a:solidFill>
                  <a:effectLst>
                    <a:outerShdw blurRad="38100" dist="38100" dir="2700000" algn="tl">
                      <a:srgbClr val="FFFFFF"/>
                    </a:outerShdw>
                  </a:effectLst>
                  <a:latin typeface="Calibri" pitchFamily="34" charset="0"/>
                </a:rPr>
                <a:t> &amp; </a:t>
              </a:r>
              <a:r>
                <a:rPr lang="it-IT" sz="1400" b="1" dirty="0" err="1">
                  <a:solidFill>
                    <a:schemeClr val="tx1"/>
                  </a:solidFill>
                  <a:effectLst>
                    <a:outerShdw blurRad="38100" dist="38100" dir="2700000" algn="tl">
                      <a:srgbClr val="FFFFFF"/>
                    </a:outerShdw>
                  </a:effectLst>
                  <a:latin typeface="Calibri" pitchFamily="34" charset="0"/>
                </a:rPr>
                <a:t>Tolstikhin</a:t>
              </a:r>
              <a:r>
                <a:rPr lang="it-IT" sz="1400" b="1" dirty="0">
                  <a:solidFill>
                    <a:schemeClr val="tx1"/>
                  </a:solidFill>
                  <a:effectLst>
                    <a:outerShdw blurRad="38100" dist="38100" dir="2700000" algn="tl">
                      <a:srgbClr val="FFFFFF"/>
                    </a:outerShdw>
                  </a:effectLst>
                  <a:latin typeface="Calibri" pitchFamily="34" charset="0"/>
                </a:rPr>
                <a:t>, 1997 </a:t>
              </a:r>
              <a:r>
                <a:rPr lang="it-IT" sz="1000" b="1" dirty="0">
                  <a:solidFill>
                    <a:schemeClr val="tx1"/>
                  </a:solidFill>
                  <a:effectLst>
                    <a:outerShdw blurRad="38100" dist="38100" dir="2700000" algn="tl">
                      <a:srgbClr val="FFFFFF"/>
                    </a:outerShdw>
                  </a:effectLst>
                  <a:latin typeface="Calibri" pitchFamily="34" charset="0"/>
                </a:rPr>
                <a:t>(</a:t>
              </a:r>
              <a:r>
                <a:rPr lang="it-IT" sz="1000" b="1" dirty="0" err="1">
                  <a:solidFill>
                    <a:schemeClr val="tx1"/>
                  </a:solidFill>
                  <a:effectLst>
                    <a:outerShdw blurRad="38100" dist="38100" dir="2700000" algn="tl">
                      <a:srgbClr val="FFFFFF"/>
                    </a:outerShdw>
                  </a:effectLst>
                  <a:latin typeface="Calibri" pitchFamily="34" charset="0"/>
                </a:rPr>
                <a:t>total</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lower</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crust</a:t>
              </a:r>
              <a:r>
                <a:rPr lang="it-IT" sz="1000" b="1" dirty="0">
                  <a:solidFill>
                    <a:schemeClr val="tx1"/>
                  </a:solidFill>
                  <a:effectLst>
                    <a:outerShdw blurRad="38100" dist="38100" dir="2700000" algn="tl">
                      <a:srgbClr val="FFFFFF"/>
                    </a:outerShdw>
                  </a:effectLst>
                  <a:latin typeface="Calibri" pitchFamily="34" charset="0"/>
                </a:rPr>
                <a:t>)</a:t>
              </a:r>
            </a:p>
          </p:txBody>
        </p:sp>
        <p:sp>
          <p:nvSpPr>
            <p:cNvPr id="1136371" name="Text Box 755"/>
            <p:cNvSpPr txBox="1">
              <a:spLocks noChangeArrowheads="1"/>
            </p:cNvSpPr>
            <p:nvPr/>
          </p:nvSpPr>
          <p:spPr bwMode="auto">
            <a:xfrm>
              <a:off x="1197" y="3474"/>
              <a:ext cx="2814"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spcBef>
                  <a:spcPct val="50000"/>
                </a:spcBef>
                <a:defRPr/>
              </a:pPr>
              <a:r>
                <a:rPr lang="it-IT" sz="1400" b="1" dirty="0" err="1">
                  <a:solidFill>
                    <a:schemeClr val="tx1"/>
                  </a:solidFill>
                  <a:effectLst>
                    <a:outerShdw blurRad="38100" dist="38100" dir="2700000" algn="tl">
                      <a:srgbClr val="FFFFFF"/>
                    </a:outerShdw>
                  </a:effectLst>
                  <a:latin typeface="Calibri" pitchFamily="34" charset="0"/>
                </a:rPr>
                <a:t>Kramers</a:t>
              </a:r>
              <a:r>
                <a:rPr lang="it-IT" sz="1400" b="1" dirty="0">
                  <a:solidFill>
                    <a:schemeClr val="tx1"/>
                  </a:solidFill>
                  <a:effectLst>
                    <a:outerShdw blurRad="38100" dist="38100" dir="2700000" algn="tl">
                      <a:srgbClr val="FFFFFF"/>
                    </a:outerShdw>
                  </a:effectLst>
                  <a:latin typeface="Calibri" pitchFamily="34" charset="0"/>
                </a:rPr>
                <a:t> &amp; </a:t>
              </a:r>
              <a:r>
                <a:rPr lang="it-IT" sz="1400" b="1" dirty="0" err="1">
                  <a:solidFill>
                    <a:schemeClr val="tx1"/>
                  </a:solidFill>
                  <a:effectLst>
                    <a:outerShdw blurRad="38100" dist="38100" dir="2700000" algn="tl">
                      <a:srgbClr val="FFFFFF"/>
                    </a:outerShdw>
                  </a:effectLst>
                  <a:latin typeface="Calibri" pitchFamily="34" charset="0"/>
                </a:rPr>
                <a:t>Tolstikhin</a:t>
              </a:r>
              <a:r>
                <a:rPr lang="it-IT" sz="1400" b="1" dirty="0">
                  <a:solidFill>
                    <a:schemeClr val="tx1"/>
                  </a:solidFill>
                  <a:effectLst>
                    <a:outerShdw blurRad="38100" dist="38100" dir="2700000" algn="tl">
                      <a:srgbClr val="FFFFFF"/>
                    </a:outerShdw>
                  </a:effectLst>
                  <a:latin typeface="Calibri" pitchFamily="34" charset="0"/>
                </a:rPr>
                <a:t>, 1997 </a:t>
              </a:r>
              <a:r>
                <a:rPr lang="it-IT" sz="1000" b="1" dirty="0">
                  <a:solidFill>
                    <a:schemeClr val="tx1"/>
                  </a:solidFill>
                  <a:effectLst>
                    <a:outerShdw blurRad="38100" dist="38100" dir="2700000" algn="tl">
                      <a:srgbClr val="FFFFFF"/>
                    </a:outerShdw>
                  </a:effectLst>
                  <a:latin typeface="Calibri" pitchFamily="34" charset="0"/>
                </a:rPr>
                <a:t>(</a:t>
              </a:r>
              <a:r>
                <a:rPr lang="it-IT" sz="1000" b="1" dirty="0" err="1">
                  <a:solidFill>
                    <a:schemeClr val="tx1"/>
                  </a:solidFill>
                  <a:effectLst>
                    <a:outerShdw blurRad="38100" dist="38100" dir="2700000" algn="tl">
                      <a:srgbClr val="FFFFFF"/>
                    </a:outerShdw>
                  </a:effectLst>
                  <a:latin typeface="Calibri" pitchFamily="34" charset="0"/>
                </a:rPr>
                <a:t>old</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lower</a:t>
              </a:r>
              <a:r>
                <a:rPr lang="it-IT" sz="1000" b="1" dirty="0">
                  <a:solidFill>
                    <a:schemeClr val="tx1"/>
                  </a:solidFill>
                  <a:effectLst>
                    <a:outerShdw blurRad="38100" dist="38100" dir="2700000" algn="tl">
                      <a:srgbClr val="FFFFFF"/>
                    </a:outerShdw>
                  </a:effectLst>
                  <a:latin typeface="Calibri" pitchFamily="34" charset="0"/>
                </a:rPr>
                <a:t> </a:t>
              </a:r>
              <a:r>
                <a:rPr lang="it-IT" sz="1000" b="1" dirty="0" err="1">
                  <a:solidFill>
                    <a:schemeClr val="tx1"/>
                  </a:solidFill>
                  <a:effectLst>
                    <a:outerShdw blurRad="38100" dist="38100" dir="2700000" algn="tl">
                      <a:srgbClr val="FFFFFF"/>
                    </a:outerShdw>
                  </a:effectLst>
                  <a:latin typeface="Calibri" pitchFamily="34" charset="0"/>
                </a:rPr>
                <a:t>crust</a:t>
              </a:r>
              <a:r>
                <a:rPr lang="it-IT" sz="1000" b="1" dirty="0">
                  <a:solidFill>
                    <a:schemeClr val="tx1"/>
                  </a:solidFill>
                  <a:effectLst>
                    <a:outerShdw blurRad="38100" dist="38100" dir="2700000" algn="tl">
                      <a:srgbClr val="FFFFFF"/>
                    </a:outerShdw>
                  </a:effectLst>
                  <a:latin typeface="Calibri" pitchFamily="34" charset="0"/>
                </a:rPr>
                <a:t>)</a:t>
              </a:r>
            </a:p>
          </p:txBody>
        </p:sp>
        <p:sp>
          <p:nvSpPr>
            <p:cNvPr id="1136372" name="Text Box 756"/>
            <p:cNvSpPr txBox="1">
              <a:spLocks noChangeArrowheads="1"/>
            </p:cNvSpPr>
            <p:nvPr/>
          </p:nvSpPr>
          <p:spPr bwMode="auto">
            <a:xfrm>
              <a:off x="1758" y="1136"/>
              <a:ext cx="821" cy="465"/>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lgn="l">
                <a:spcBef>
                  <a:spcPct val="50000"/>
                </a:spcBef>
                <a:defRPr/>
              </a:pPr>
              <a:r>
                <a:rPr lang="it-IT" sz="1400" b="1">
                  <a:solidFill>
                    <a:schemeClr val="tx1"/>
                  </a:solidFill>
                  <a:effectLst>
                    <a:outerShdw blurRad="38100" dist="38100" dir="2700000" algn="tl">
                      <a:srgbClr val="FFFFFF"/>
                    </a:outerShdw>
                  </a:effectLst>
                  <a:latin typeface="Calibri" pitchFamily="34" charset="0"/>
                </a:rPr>
                <a:t>Rudnick &amp; Goldstein, 1990</a:t>
              </a:r>
            </a:p>
          </p:txBody>
        </p:sp>
        <p:sp>
          <p:nvSpPr>
            <p:cNvPr id="1136373" name="Freeform 757"/>
            <p:cNvSpPr>
              <a:spLocks/>
            </p:cNvSpPr>
            <p:nvPr/>
          </p:nvSpPr>
          <p:spPr bwMode="auto">
            <a:xfrm>
              <a:off x="1588" y="2469"/>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rgbClr val="CCCC00"/>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74" name="Freeform 758"/>
            <p:cNvSpPr>
              <a:spLocks/>
            </p:cNvSpPr>
            <p:nvPr/>
          </p:nvSpPr>
          <p:spPr bwMode="auto">
            <a:xfrm>
              <a:off x="1873" y="2356"/>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rgbClr val="00CC66"/>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75" name="Text Box 759"/>
            <p:cNvSpPr txBox="1">
              <a:spLocks noChangeArrowheads="1"/>
            </p:cNvSpPr>
            <p:nvPr/>
          </p:nvSpPr>
          <p:spPr bwMode="auto">
            <a:xfrm>
              <a:off x="1649" y="2698"/>
              <a:ext cx="1298"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lgn="l">
                <a:spcBef>
                  <a:spcPct val="50000"/>
                </a:spcBef>
                <a:defRPr/>
              </a:pPr>
              <a:r>
                <a:rPr lang="it-IT" sz="1400" b="1">
                  <a:solidFill>
                    <a:schemeClr val="tx1"/>
                  </a:solidFill>
                  <a:effectLst>
                    <a:outerShdw blurRad="38100" dist="38100" dir="2700000" algn="tl">
                      <a:srgbClr val="FFFFFF"/>
                    </a:outerShdw>
                  </a:effectLst>
                  <a:latin typeface="Calibri" pitchFamily="34" charset="0"/>
                </a:rPr>
                <a:t>Davies et al., 1984</a:t>
              </a:r>
              <a:endParaRPr lang="it-IT" sz="1000" b="1">
                <a:solidFill>
                  <a:schemeClr val="tx1"/>
                </a:solidFill>
                <a:effectLst>
                  <a:outerShdw blurRad="38100" dist="38100" dir="2700000" algn="tl">
                    <a:srgbClr val="FFFFFF"/>
                  </a:outerShdw>
                </a:effectLst>
                <a:latin typeface="Calibri" pitchFamily="34" charset="0"/>
              </a:endParaRPr>
            </a:p>
          </p:txBody>
        </p:sp>
        <p:sp>
          <p:nvSpPr>
            <p:cNvPr id="1136376" name="Text Box 760"/>
            <p:cNvSpPr txBox="1">
              <a:spLocks noChangeArrowheads="1"/>
            </p:cNvSpPr>
            <p:nvPr/>
          </p:nvSpPr>
          <p:spPr bwMode="auto">
            <a:xfrm>
              <a:off x="2095" y="2502"/>
              <a:ext cx="1298" cy="192"/>
            </a:xfrm>
            <a:prstGeom prst="rect">
              <a:avLst/>
            </a:prstGeom>
            <a:noFill/>
            <a:ln w="9525" algn="ctr">
              <a:noFill/>
              <a:miter lim="800000"/>
              <a:headEnd/>
              <a:tailEnd/>
            </a:ln>
            <a:effectLst/>
            <a:scene3d>
              <a:camera prst="orthographicFront"/>
              <a:lightRig rig="threePt" dir="t"/>
            </a:scene3d>
            <a:sp3d>
              <a:bevelT/>
            </a:sp3d>
          </p:spPr>
          <p:txBody>
            <a:bodyPr>
              <a:spAutoFit/>
            </a:bodyPr>
            <a:lstStyle/>
            <a:p>
              <a:pPr algn="l">
                <a:spcBef>
                  <a:spcPct val="50000"/>
                </a:spcBef>
                <a:defRPr/>
              </a:pPr>
              <a:r>
                <a:rPr lang="it-IT" sz="1400" b="1">
                  <a:solidFill>
                    <a:schemeClr val="tx1"/>
                  </a:solidFill>
                  <a:effectLst>
                    <a:outerShdw blurRad="38100" dist="38100" dir="2700000" algn="tl">
                      <a:srgbClr val="FFFFFF"/>
                    </a:outerShdw>
                  </a:effectLst>
                  <a:latin typeface="Calibri" pitchFamily="34" charset="0"/>
                </a:rPr>
                <a:t>Newsom et al., 1986</a:t>
              </a:r>
              <a:endParaRPr lang="it-IT" sz="1000" b="1">
                <a:solidFill>
                  <a:schemeClr val="tx1"/>
                </a:solidFill>
                <a:effectLst>
                  <a:outerShdw blurRad="38100" dist="38100" dir="2700000" algn="tl">
                    <a:srgbClr val="FFFFFF"/>
                  </a:outerShdw>
                </a:effectLst>
                <a:latin typeface="Calibri" pitchFamily="34" charset="0"/>
              </a:endParaRPr>
            </a:p>
          </p:txBody>
        </p:sp>
        <p:sp>
          <p:nvSpPr>
            <p:cNvPr id="1136377" name="Line 761"/>
            <p:cNvSpPr>
              <a:spLocks noChangeShapeType="1"/>
            </p:cNvSpPr>
            <p:nvPr/>
          </p:nvSpPr>
          <p:spPr bwMode="auto">
            <a:xfrm flipH="1" flipV="1">
              <a:off x="2132" y="1437"/>
              <a:ext cx="166" cy="719"/>
            </a:xfrm>
            <a:prstGeom prst="line">
              <a:avLst/>
            </a:prstGeom>
            <a:noFill/>
            <a:ln w="9525">
              <a:solidFill>
                <a:srgbClr val="000000"/>
              </a:solidFill>
              <a:round/>
              <a:headEnd/>
              <a:tailEnd/>
            </a:ln>
            <a:effectLst/>
            <a:scene3d>
              <a:camera prst="orthographicFront"/>
              <a:lightRig rig="threePt" dir="t"/>
            </a:scene3d>
            <a:sp3d>
              <a:bevelT/>
            </a:sp3d>
          </p:spPr>
          <p:txBody>
            <a:bodyPr/>
            <a:lstStyle/>
            <a:p>
              <a:pPr>
                <a:defRPr/>
              </a:pPr>
              <a:endParaRPr lang="it-IT">
                <a:latin typeface="Calibri" pitchFamily="34" charset="0"/>
              </a:endParaRPr>
            </a:p>
          </p:txBody>
        </p:sp>
        <p:sp>
          <p:nvSpPr>
            <p:cNvPr id="1136378" name="Line 762"/>
            <p:cNvSpPr>
              <a:spLocks noChangeShapeType="1"/>
            </p:cNvSpPr>
            <p:nvPr/>
          </p:nvSpPr>
          <p:spPr bwMode="auto">
            <a:xfrm flipH="1" flipV="1">
              <a:off x="2132" y="1431"/>
              <a:ext cx="249" cy="523"/>
            </a:xfrm>
            <a:prstGeom prst="line">
              <a:avLst/>
            </a:prstGeom>
            <a:noFill/>
            <a:ln w="9525">
              <a:solidFill>
                <a:srgbClr val="000000"/>
              </a:solidFill>
              <a:round/>
              <a:headEnd/>
              <a:tailEnd/>
            </a:ln>
            <a:effectLst/>
            <a:scene3d>
              <a:camera prst="orthographicFront"/>
              <a:lightRig rig="threePt" dir="t"/>
            </a:scene3d>
            <a:sp3d>
              <a:bevelT/>
            </a:sp3d>
          </p:spPr>
          <p:txBody>
            <a:bodyPr/>
            <a:lstStyle/>
            <a:p>
              <a:pPr>
                <a:defRPr/>
              </a:pPr>
              <a:endParaRPr lang="it-IT">
                <a:latin typeface="Calibri" pitchFamily="34" charset="0"/>
              </a:endParaRPr>
            </a:p>
          </p:txBody>
        </p:sp>
        <p:sp>
          <p:nvSpPr>
            <p:cNvPr id="1136379" name="Line 763"/>
            <p:cNvSpPr>
              <a:spLocks noChangeShapeType="1"/>
            </p:cNvSpPr>
            <p:nvPr/>
          </p:nvSpPr>
          <p:spPr bwMode="auto">
            <a:xfrm flipH="1" flipV="1">
              <a:off x="2132" y="1431"/>
              <a:ext cx="410" cy="517"/>
            </a:xfrm>
            <a:prstGeom prst="line">
              <a:avLst/>
            </a:prstGeom>
            <a:noFill/>
            <a:ln w="9525">
              <a:solidFill>
                <a:srgbClr val="000000"/>
              </a:solidFill>
              <a:round/>
              <a:headEnd/>
              <a:tailEnd/>
            </a:ln>
            <a:effectLst/>
            <a:scene3d>
              <a:camera prst="orthographicFront"/>
              <a:lightRig rig="threePt" dir="t"/>
            </a:scene3d>
            <a:sp3d>
              <a:bevelT/>
            </a:sp3d>
          </p:spPr>
          <p:txBody>
            <a:bodyPr/>
            <a:lstStyle/>
            <a:p>
              <a:pPr>
                <a:defRPr/>
              </a:pPr>
              <a:endParaRPr lang="it-IT">
                <a:latin typeface="Calibri" pitchFamily="34" charset="0"/>
              </a:endParaRPr>
            </a:p>
          </p:txBody>
        </p:sp>
        <p:sp>
          <p:nvSpPr>
            <p:cNvPr id="1136380" name="Line 764"/>
            <p:cNvSpPr>
              <a:spLocks noChangeShapeType="1"/>
            </p:cNvSpPr>
            <p:nvPr/>
          </p:nvSpPr>
          <p:spPr bwMode="auto">
            <a:xfrm flipH="1" flipV="1">
              <a:off x="2138" y="1431"/>
              <a:ext cx="564" cy="154"/>
            </a:xfrm>
            <a:prstGeom prst="line">
              <a:avLst/>
            </a:prstGeom>
            <a:noFill/>
            <a:ln w="9525">
              <a:solidFill>
                <a:srgbClr val="000000"/>
              </a:solidFill>
              <a:round/>
              <a:headEnd/>
              <a:tailEnd/>
            </a:ln>
            <a:effectLst/>
            <a:scene3d>
              <a:camera prst="orthographicFront"/>
              <a:lightRig rig="threePt" dir="t"/>
            </a:scene3d>
            <a:sp3d>
              <a:bevelT/>
            </a:sp3d>
          </p:spPr>
          <p:txBody>
            <a:bodyPr/>
            <a:lstStyle/>
            <a:p>
              <a:pPr>
                <a:defRPr/>
              </a:pPr>
              <a:endParaRPr lang="it-IT">
                <a:latin typeface="Calibri" pitchFamily="34" charset="0"/>
              </a:endParaRPr>
            </a:p>
          </p:txBody>
        </p:sp>
        <p:sp>
          <p:nvSpPr>
            <p:cNvPr id="1136381" name="Freeform 765"/>
            <p:cNvSpPr>
              <a:spLocks/>
            </p:cNvSpPr>
            <p:nvPr/>
          </p:nvSpPr>
          <p:spPr bwMode="auto">
            <a:xfrm>
              <a:off x="2175" y="2008"/>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chemeClr val="bg1"/>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82" name="Freeform 766"/>
            <p:cNvSpPr>
              <a:spLocks/>
            </p:cNvSpPr>
            <p:nvPr/>
          </p:nvSpPr>
          <p:spPr bwMode="auto">
            <a:xfrm>
              <a:off x="2264" y="1811"/>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chemeClr val="bg1"/>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83" name="Freeform 767"/>
            <p:cNvSpPr>
              <a:spLocks/>
            </p:cNvSpPr>
            <p:nvPr/>
          </p:nvSpPr>
          <p:spPr bwMode="auto">
            <a:xfrm>
              <a:off x="2418" y="1805"/>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chemeClr val="bg1"/>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6384" name="Freeform 768"/>
            <p:cNvSpPr>
              <a:spLocks/>
            </p:cNvSpPr>
            <p:nvPr/>
          </p:nvSpPr>
          <p:spPr bwMode="auto">
            <a:xfrm>
              <a:off x="2585" y="1448"/>
              <a:ext cx="227" cy="227"/>
            </a:xfrm>
            <a:custGeom>
              <a:avLst/>
              <a:gdLst/>
              <a:ahLst/>
              <a:cxnLst>
                <a:cxn ang="0">
                  <a:pos x="11" y="0"/>
                </a:cxn>
                <a:cxn ang="0">
                  <a:pos x="13" y="8"/>
                </a:cxn>
                <a:cxn ang="0">
                  <a:pos x="21" y="8"/>
                </a:cxn>
                <a:cxn ang="0">
                  <a:pos x="15" y="14"/>
                </a:cxn>
                <a:cxn ang="0">
                  <a:pos x="17" y="22"/>
                </a:cxn>
                <a:cxn ang="0">
                  <a:pos x="11" y="17"/>
                </a:cxn>
                <a:cxn ang="0">
                  <a:pos x="4" y="22"/>
                </a:cxn>
                <a:cxn ang="0">
                  <a:pos x="6" y="14"/>
                </a:cxn>
                <a:cxn ang="0">
                  <a:pos x="0" y="8"/>
                </a:cxn>
                <a:cxn ang="0">
                  <a:pos x="8" y="8"/>
                </a:cxn>
                <a:cxn ang="0">
                  <a:pos x="11" y="0"/>
                </a:cxn>
              </a:cxnLst>
              <a:rect l="0" t="0" r="r" b="b"/>
              <a:pathLst>
                <a:path w="21" h="22">
                  <a:moveTo>
                    <a:pt x="11" y="0"/>
                  </a:moveTo>
                  <a:lnTo>
                    <a:pt x="13" y="8"/>
                  </a:lnTo>
                  <a:lnTo>
                    <a:pt x="21" y="8"/>
                  </a:lnTo>
                  <a:lnTo>
                    <a:pt x="15" y="14"/>
                  </a:lnTo>
                  <a:lnTo>
                    <a:pt x="17" y="22"/>
                  </a:lnTo>
                  <a:lnTo>
                    <a:pt x="11" y="17"/>
                  </a:lnTo>
                  <a:lnTo>
                    <a:pt x="4" y="22"/>
                  </a:lnTo>
                  <a:lnTo>
                    <a:pt x="6" y="14"/>
                  </a:lnTo>
                  <a:lnTo>
                    <a:pt x="0" y="8"/>
                  </a:lnTo>
                  <a:lnTo>
                    <a:pt x="8" y="8"/>
                  </a:lnTo>
                  <a:lnTo>
                    <a:pt x="11" y="0"/>
                  </a:lnTo>
                  <a:close/>
                </a:path>
              </a:pathLst>
            </a:custGeom>
            <a:solidFill>
              <a:schemeClr val="bg1"/>
            </a:solid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grpSp>
      <p:sp>
        <p:nvSpPr>
          <p:cNvPr id="1136387" name="Freeform 771"/>
          <p:cNvSpPr>
            <a:spLocks/>
          </p:cNvSpPr>
          <p:nvPr/>
        </p:nvSpPr>
        <p:spPr bwMode="auto">
          <a:xfrm>
            <a:off x="4283075" y="1589088"/>
            <a:ext cx="3432175" cy="1027112"/>
          </a:xfrm>
          <a:custGeom>
            <a:avLst/>
            <a:gdLst/>
            <a:ahLst/>
            <a:cxnLst>
              <a:cxn ang="0">
                <a:pos x="20" y="421"/>
              </a:cxn>
              <a:cxn ang="0">
                <a:pos x="161" y="517"/>
              </a:cxn>
              <a:cxn ang="0">
                <a:pos x="788" y="589"/>
              </a:cxn>
              <a:cxn ang="0">
                <a:pos x="1352" y="598"/>
              </a:cxn>
              <a:cxn ang="0">
                <a:pos x="1778" y="292"/>
              </a:cxn>
              <a:cxn ang="0">
                <a:pos x="1931" y="199"/>
              </a:cxn>
              <a:cxn ang="0">
                <a:pos x="2099" y="88"/>
              </a:cxn>
              <a:cxn ang="0">
                <a:pos x="2081" y="16"/>
              </a:cxn>
              <a:cxn ang="0">
                <a:pos x="1616" y="13"/>
              </a:cxn>
              <a:cxn ang="0">
                <a:pos x="1004" y="94"/>
              </a:cxn>
              <a:cxn ang="0">
                <a:pos x="752" y="103"/>
              </a:cxn>
              <a:cxn ang="0">
                <a:pos x="257" y="217"/>
              </a:cxn>
              <a:cxn ang="0">
                <a:pos x="41" y="322"/>
              </a:cxn>
              <a:cxn ang="0">
                <a:pos x="20" y="421"/>
              </a:cxn>
            </a:cxnLst>
            <a:rect l="0" t="0" r="r" b="b"/>
            <a:pathLst>
              <a:path w="2162" h="647">
                <a:moveTo>
                  <a:pt x="20" y="421"/>
                </a:moveTo>
                <a:cubicBezTo>
                  <a:pt x="40" y="453"/>
                  <a:pt x="33" y="489"/>
                  <a:pt x="161" y="517"/>
                </a:cubicBezTo>
                <a:cubicBezTo>
                  <a:pt x="289" y="545"/>
                  <a:pt x="590" y="576"/>
                  <a:pt x="788" y="589"/>
                </a:cubicBezTo>
                <a:cubicBezTo>
                  <a:pt x="986" y="602"/>
                  <a:pt x="1187" y="647"/>
                  <a:pt x="1352" y="598"/>
                </a:cubicBezTo>
                <a:cubicBezTo>
                  <a:pt x="1517" y="549"/>
                  <a:pt x="1682" y="358"/>
                  <a:pt x="1778" y="292"/>
                </a:cubicBezTo>
                <a:cubicBezTo>
                  <a:pt x="1874" y="226"/>
                  <a:pt x="1878" y="233"/>
                  <a:pt x="1931" y="199"/>
                </a:cubicBezTo>
                <a:cubicBezTo>
                  <a:pt x="1984" y="165"/>
                  <a:pt x="2074" y="118"/>
                  <a:pt x="2099" y="88"/>
                </a:cubicBezTo>
                <a:cubicBezTo>
                  <a:pt x="2124" y="58"/>
                  <a:pt x="2162" y="29"/>
                  <a:pt x="2081" y="16"/>
                </a:cubicBezTo>
                <a:cubicBezTo>
                  <a:pt x="2000" y="3"/>
                  <a:pt x="1796" y="0"/>
                  <a:pt x="1616" y="13"/>
                </a:cubicBezTo>
                <a:cubicBezTo>
                  <a:pt x="1436" y="26"/>
                  <a:pt x="1148" y="79"/>
                  <a:pt x="1004" y="94"/>
                </a:cubicBezTo>
                <a:cubicBezTo>
                  <a:pt x="860" y="109"/>
                  <a:pt x="876" y="83"/>
                  <a:pt x="752" y="103"/>
                </a:cubicBezTo>
                <a:cubicBezTo>
                  <a:pt x="628" y="123"/>
                  <a:pt x="375" y="181"/>
                  <a:pt x="257" y="217"/>
                </a:cubicBezTo>
                <a:cubicBezTo>
                  <a:pt x="139" y="253"/>
                  <a:pt x="80" y="288"/>
                  <a:pt x="41" y="322"/>
                </a:cubicBezTo>
                <a:cubicBezTo>
                  <a:pt x="2" y="356"/>
                  <a:pt x="0" y="389"/>
                  <a:pt x="20" y="421"/>
                </a:cubicBezTo>
                <a:close/>
              </a:path>
            </a:pathLst>
          </a:custGeom>
          <a:noFill/>
          <a:ln w="38100" cap="flat" cmpd="sng">
            <a:solidFill>
              <a:schemeClr val="tx1"/>
            </a:solidFill>
            <a:prstDash val="dash"/>
            <a:round/>
            <a:headEnd/>
            <a:tailEnd/>
          </a:ln>
          <a:effectLst/>
        </p:spPr>
        <p:txBody>
          <a:bodyPr anchor="ctr"/>
          <a:lstStyle/>
          <a:p>
            <a:pPr>
              <a:defRPr/>
            </a:pPr>
            <a:endParaRPr lang="it-IT">
              <a:latin typeface="Calibri" pitchFamily="34" charset="0"/>
            </a:endParaRPr>
          </a:p>
        </p:txBody>
      </p:sp>
      <p:sp>
        <p:nvSpPr>
          <p:cNvPr id="1136389" name="Text Box 773"/>
          <p:cNvSpPr txBox="1">
            <a:spLocks noChangeArrowheads="1"/>
          </p:cNvSpPr>
          <p:nvPr/>
        </p:nvSpPr>
        <p:spPr bwMode="auto">
          <a:xfrm>
            <a:off x="7142163" y="2278063"/>
            <a:ext cx="1379537" cy="830997"/>
          </a:xfrm>
          <a:prstGeom prst="rect">
            <a:avLst/>
          </a:prstGeom>
          <a:noFill/>
          <a:ln w="9525" algn="ctr">
            <a:noFill/>
            <a:miter lim="800000"/>
            <a:headEnd/>
            <a:tailEnd/>
          </a:ln>
          <a:effectLst/>
        </p:spPr>
        <p:txBody>
          <a:bodyPr>
            <a:spAutoFit/>
          </a:bodyPr>
          <a:lstStyle/>
          <a:p>
            <a:pPr>
              <a:defRPr/>
            </a:pPr>
            <a:r>
              <a:rPr lang="en-GB" sz="2400">
                <a:solidFill>
                  <a:schemeClr val="tx1"/>
                </a:solidFill>
                <a:effectLst>
                  <a:outerShdw blurRad="38100" dist="38100" dir="2700000" algn="tl">
                    <a:srgbClr val="FFFFFF"/>
                  </a:outerShdw>
                </a:effectLst>
                <a:latin typeface="Calibri" pitchFamily="34" charset="0"/>
              </a:rPr>
              <a:t>CiMACI rocks</a:t>
            </a:r>
          </a:p>
        </p:txBody>
      </p:sp>
      <p:sp>
        <p:nvSpPr>
          <p:cNvPr id="1136390" name="Line 774"/>
          <p:cNvSpPr>
            <a:spLocks noChangeShapeType="1"/>
          </p:cNvSpPr>
          <p:nvPr/>
        </p:nvSpPr>
        <p:spPr bwMode="auto">
          <a:xfrm flipH="1" flipV="1">
            <a:off x="6864350" y="2279650"/>
            <a:ext cx="331788" cy="284163"/>
          </a:xfrm>
          <a:prstGeom prst="line">
            <a:avLst/>
          </a:prstGeom>
          <a:noFill/>
          <a:ln w="38100">
            <a:solidFill>
              <a:schemeClr val="tx1"/>
            </a:solidFill>
            <a:round/>
            <a:headEnd/>
            <a:tailEnd type="triangle" w="med" len="med"/>
          </a:ln>
          <a:effectLst/>
        </p:spPr>
        <p:txBody>
          <a:bodyPr anchor="ctr"/>
          <a:lstStyle/>
          <a:p>
            <a:pPr>
              <a:defRPr/>
            </a:pPr>
            <a:endParaRPr lang="it-IT">
              <a:latin typeface="Calibri" pitchFamily="34" charset="0"/>
            </a:endParaRPr>
          </a:p>
        </p:txBody>
      </p:sp>
      <p:grpSp>
        <p:nvGrpSpPr>
          <p:cNvPr id="9" name="Group 777"/>
          <p:cNvGrpSpPr>
            <a:grpSpLocks/>
          </p:cNvGrpSpPr>
          <p:nvPr/>
        </p:nvGrpSpPr>
        <p:grpSpPr bwMode="auto">
          <a:xfrm>
            <a:off x="1630363" y="817563"/>
            <a:ext cx="2965450" cy="1296987"/>
            <a:chOff x="1027" y="515"/>
            <a:chExt cx="1868" cy="817"/>
          </a:xfrm>
        </p:grpSpPr>
        <p:sp>
          <p:nvSpPr>
            <p:cNvPr id="1136391" name="Text Box 775"/>
            <p:cNvSpPr txBox="1">
              <a:spLocks noChangeArrowheads="1"/>
            </p:cNvSpPr>
            <p:nvPr/>
          </p:nvSpPr>
          <p:spPr bwMode="auto">
            <a:xfrm>
              <a:off x="1027" y="515"/>
              <a:ext cx="1549" cy="550"/>
            </a:xfrm>
            <a:prstGeom prst="rect">
              <a:avLst/>
            </a:prstGeom>
            <a:noFill/>
            <a:ln w="9525" algn="ctr">
              <a:noFill/>
              <a:miter lim="800000"/>
              <a:headEnd/>
              <a:tailEnd/>
            </a:ln>
            <a:effectLst/>
          </p:spPr>
          <p:txBody>
            <a:bodyPr>
              <a:spAutoFit/>
            </a:bodyPr>
            <a:lstStyle/>
            <a:p>
              <a:pPr>
                <a:lnSpc>
                  <a:spcPct val="80000"/>
                </a:lnSpc>
                <a:defRPr/>
              </a:pPr>
              <a:r>
                <a:rPr lang="en-GB" sz="2400">
                  <a:solidFill>
                    <a:schemeClr val="tx1"/>
                  </a:solidFill>
                  <a:effectLst>
                    <a:outerShdw blurRad="38100" dist="38100" dir="2700000" algn="tl">
                      <a:srgbClr val="FFFFFF"/>
                    </a:outerShdw>
                  </a:effectLst>
                  <a:latin typeface="Calibri" pitchFamily="34" charset="0"/>
                </a:rPr>
                <a:t>UPV</a:t>
              </a:r>
            </a:p>
            <a:p>
              <a:pPr>
                <a:lnSpc>
                  <a:spcPct val="80000"/>
                </a:lnSpc>
                <a:defRPr/>
              </a:pPr>
              <a:r>
                <a:rPr lang="en-GB" sz="2000">
                  <a:solidFill>
                    <a:schemeClr val="tx1"/>
                  </a:solidFill>
                  <a:effectLst>
                    <a:outerShdw blurRad="38100" dist="38100" dir="2700000" algn="tl">
                      <a:srgbClr val="FFFFFF"/>
                    </a:outerShdw>
                  </a:effectLst>
                  <a:latin typeface="Calibri" pitchFamily="34" charset="0"/>
                </a:rPr>
                <a:t>(Anorogenic rocks of Sardinia)</a:t>
              </a:r>
            </a:p>
          </p:txBody>
        </p:sp>
        <p:sp>
          <p:nvSpPr>
            <p:cNvPr id="1136392" name="Line 776"/>
            <p:cNvSpPr>
              <a:spLocks noChangeShapeType="1"/>
            </p:cNvSpPr>
            <p:nvPr/>
          </p:nvSpPr>
          <p:spPr bwMode="auto">
            <a:xfrm>
              <a:off x="2297" y="905"/>
              <a:ext cx="598" cy="427"/>
            </a:xfrm>
            <a:prstGeom prst="line">
              <a:avLst/>
            </a:prstGeom>
            <a:noFill/>
            <a:ln w="28575">
              <a:solidFill>
                <a:schemeClr val="tx1"/>
              </a:solidFill>
              <a:round/>
              <a:headEnd/>
              <a:tailEnd type="triangle" w="med" len="med"/>
            </a:ln>
            <a:effectLst/>
          </p:spPr>
          <p:txBody>
            <a:bodyPr anchor="ctr"/>
            <a:lstStyle/>
            <a:p>
              <a:pPr>
                <a:defRPr/>
              </a:pPr>
              <a:endParaRPr lang="it-IT">
                <a:latin typeface="Calibri" pitchFamily="34" charset="0"/>
              </a:endParaRPr>
            </a:p>
          </p:txBody>
        </p:sp>
      </p:grpSp>
      <p:sp>
        <p:nvSpPr>
          <p:cNvPr id="1136394" name="Text Box 778"/>
          <p:cNvSpPr txBox="1">
            <a:spLocks noChangeArrowheads="1"/>
          </p:cNvSpPr>
          <p:nvPr/>
        </p:nvSpPr>
        <p:spPr bwMode="auto">
          <a:xfrm rot="-4315063">
            <a:off x="3953111" y="1060420"/>
            <a:ext cx="1225079" cy="400110"/>
          </a:xfrm>
          <a:prstGeom prst="rect">
            <a:avLst/>
          </a:prstGeom>
          <a:noFill/>
          <a:ln w="9525" algn="ctr">
            <a:noFill/>
            <a:miter lim="800000"/>
            <a:headEnd/>
            <a:tailEnd/>
          </a:ln>
          <a:effectLst/>
        </p:spPr>
        <p:txBody>
          <a:bodyPr wrap="none">
            <a:spAutoFit/>
          </a:bodyPr>
          <a:lstStyle/>
          <a:p>
            <a:pPr algn="l">
              <a:defRPr/>
            </a:pPr>
            <a:r>
              <a:rPr lang="en-GB" sz="2000" b="1" dirty="0">
                <a:solidFill>
                  <a:schemeClr val="tx1"/>
                </a:solidFill>
                <a:effectLst>
                  <a:outerShdw blurRad="38100" dist="38100" dir="2700000" algn="tl">
                    <a:srgbClr val="FFFFFF"/>
                  </a:outerShdw>
                </a:effectLst>
                <a:latin typeface="Calibri" pitchFamily="34" charset="0"/>
              </a:rPr>
              <a:t>Geochron</a:t>
            </a:r>
          </a:p>
        </p:txBody>
      </p:sp>
      <p:sp>
        <p:nvSpPr>
          <p:cNvPr id="1136396" name="Freeform 780"/>
          <p:cNvSpPr>
            <a:spLocks/>
          </p:cNvSpPr>
          <p:nvPr/>
        </p:nvSpPr>
        <p:spPr bwMode="auto">
          <a:xfrm>
            <a:off x="4276725" y="1701800"/>
            <a:ext cx="1935163" cy="1019175"/>
          </a:xfrm>
          <a:custGeom>
            <a:avLst/>
            <a:gdLst/>
            <a:ahLst/>
            <a:cxnLst>
              <a:cxn ang="0">
                <a:pos x="22" y="611"/>
              </a:cxn>
              <a:cxn ang="0">
                <a:pos x="29" y="715"/>
              </a:cxn>
              <a:cxn ang="0">
                <a:pos x="194" y="790"/>
              </a:cxn>
              <a:cxn ang="0">
                <a:pos x="605" y="708"/>
              </a:cxn>
              <a:cxn ang="0">
                <a:pos x="1091" y="364"/>
              </a:cxn>
              <a:cxn ang="0">
                <a:pos x="1241" y="109"/>
              </a:cxn>
              <a:cxn ang="0">
                <a:pos x="1181" y="12"/>
              </a:cxn>
              <a:cxn ang="0">
                <a:pos x="807" y="35"/>
              </a:cxn>
              <a:cxn ang="0">
                <a:pos x="418" y="162"/>
              </a:cxn>
              <a:cxn ang="0">
                <a:pos x="164" y="409"/>
              </a:cxn>
              <a:cxn ang="0">
                <a:pos x="22" y="611"/>
              </a:cxn>
            </a:cxnLst>
            <a:rect l="0" t="0" r="r" b="b"/>
            <a:pathLst>
              <a:path w="1256" h="791">
                <a:moveTo>
                  <a:pt x="22" y="611"/>
                </a:moveTo>
                <a:cubicBezTo>
                  <a:pt x="0" y="662"/>
                  <a:pt x="0" y="685"/>
                  <a:pt x="29" y="715"/>
                </a:cubicBezTo>
                <a:cubicBezTo>
                  <a:pt x="58" y="745"/>
                  <a:pt x="98" y="791"/>
                  <a:pt x="194" y="790"/>
                </a:cubicBezTo>
                <a:cubicBezTo>
                  <a:pt x="290" y="789"/>
                  <a:pt x="456" y="779"/>
                  <a:pt x="605" y="708"/>
                </a:cubicBezTo>
                <a:cubicBezTo>
                  <a:pt x="754" y="637"/>
                  <a:pt x="985" y="464"/>
                  <a:pt x="1091" y="364"/>
                </a:cubicBezTo>
                <a:cubicBezTo>
                  <a:pt x="1197" y="264"/>
                  <a:pt x="1226" y="168"/>
                  <a:pt x="1241" y="109"/>
                </a:cubicBezTo>
                <a:cubicBezTo>
                  <a:pt x="1256" y="50"/>
                  <a:pt x="1253" y="24"/>
                  <a:pt x="1181" y="12"/>
                </a:cubicBezTo>
                <a:cubicBezTo>
                  <a:pt x="1109" y="0"/>
                  <a:pt x="934" y="10"/>
                  <a:pt x="807" y="35"/>
                </a:cubicBezTo>
                <a:cubicBezTo>
                  <a:pt x="680" y="60"/>
                  <a:pt x="525" y="100"/>
                  <a:pt x="418" y="162"/>
                </a:cubicBezTo>
                <a:cubicBezTo>
                  <a:pt x="311" y="224"/>
                  <a:pt x="230" y="331"/>
                  <a:pt x="164" y="409"/>
                </a:cubicBezTo>
                <a:cubicBezTo>
                  <a:pt x="98" y="487"/>
                  <a:pt x="44" y="560"/>
                  <a:pt x="22" y="611"/>
                </a:cubicBezTo>
                <a:close/>
              </a:path>
            </a:pathLst>
          </a:custGeom>
          <a:solidFill>
            <a:srgbClr val="0099FF">
              <a:alpha val="50000"/>
            </a:srgbClr>
          </a:solidFill>
          <a:ln w="9525" cap="flat" cmpd="sng">
            <a:solidFill>
              <a:schemeClr val="tx1"/>
            </a:solidFill>
            <a:prstDash val="solid"/>
            <a:round/>
            <a:headEnd/>
            <a:tailEnd/>
          </a:ln>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1136397" name="Text Box 781"/>
          <p:cNvSpPr txBox="1">
            <a:spLocks noChangeArrowheads="1"/>
          </p:cNvSpPr>
          <p:nvPr/>
        </p:nvSpPr>
        <p:spPr bwMode="auto">
          <a:xfrm>
            <a:off x="5072063" y="2636838"/>
            <a:ext cx="1379537" cy="457200"/>
          </a:xfrm>
          <a:prstGeom prst="rect">
            <a:avLst/>
          </a:prstGeom>
          <a:noFill/>
          <a:ln w="9525" algn="ctr">
            <a:noFill/>
            <a:miter lim="800000"/>
            <a:headEnd/>
            <a:tailEnd/>
          </a:ln>
          <a:effectLst/>
        </p:spPr>
        <p:txBody>
          <a:bodyPr>
            <a:spAutoFit/>
          </a:bodyPr>
          <a:lstStyle/>
          <a:p>
            <a:pPr>
              <a:defRPr/>
            </a:pPr>
            <a:r>
              <a:rPr lang="en-GB" sz="2400">
                <a:solidFill>
                  <a:schemeClr val="tx1"/>
                </a:solidFill>
                <a:effectLst>
                  <a:outerShdw blurRad="38100" dist="38100" dir="2700000" algn="tl">
                    <a:srgbClr val="FFFFFF"/>
                  </a:outerShdw>
                </a:effectLst>
                <a:latin typeface="Calibri" pitchFamily="34" charset="0"/>
              </a:rPr>
              <a:t>MORB</a:t>
            </a:r>
          </a:p>
        </p:txBody>
      </p:sp>
      <p:sp>
        <p:nvSpPr>
          <p:cNvPr id="1136398" name="Line 782"/>
          <p:cNvSpPr>
            <a:spLocks noChangeShapeType="1"/>
          </p:cNvSpPr>
          <p:nvPr/>
        </p:nvSpPr>
        <p:spPr bwMode="auto">
          <a:xfrm flipH="1" flipV="1">
            <a:off x="4927600" y="2660650"/>
            <a:ext cx="355600" cy="165100"/>
          </a:xfrm>
          <a:prstGeom prst="line">
            <a:avLst/>
          </a:prstGeom>
          <a:noFill/>
          <a:ln w="38100">
            <a:solidFill>
              <a:schemeClr val="tx1"/>
            </a:solidFill>
            <a:round/>
            <a:headEnd/>
            <a:tailEnd type="triangle" w="med" len="med"/>
          </a:ln>
          <a:effectLst/>
        </p:spPr>
        <p:txBody>
          <a:bodyPr anchor="ctr"/>
          <a:lstStyle/>
          <a:p>
            <a:pPr>
              <a:defRPr/>
            </a:pPr>
            <a:endParaRPr lang="it-IT">
              <a:latin typeface="Calibri" pitchFamily="34" charset="0"/>
            </a:endParaRPr>
          </a:p>
        </p:txBody>
      </p:sp>
      <p:sp>
        <p:nvSpPr>
          <p:cNvPr id="1136401" name="Text Box 785"/>
          <p:cNvSpPr txBox="1">
            <a:spLocks noChangeArrowheads="1"/>
          </p:cNvSpPr>
          <p:nvPr/>
        </p:nvSpPr>
        <p:spPr bwMode="auto">
          <a:xfrm>
            <a:off x="5229225" y="3984625"/>
            <a:ext cx="3540125" cy="1375826"/>
          </a:xfrm>
          <a:prstGeom prst="rect">
            <a:avLst/>
          </a:prstGeom>
          <a:noFill/>
          <a:ln w="9525" algn="ctr">
            <a:noFill/>
            <a:miter lim="800000"/>
            <a:headEnd/>
            <a:tailEnd/>
          </a:ln>
        </p:spPr>
        <p:txBody>
          <a:bodyPr>
            <a:spAutoFit/>
          </a:bodyPr>
          <a:lstStyle/>
          <a:p>
            <a:pPr>
              <a:lnSpc>
                <a:spcPts val="2500"/>
              </a:lnSpc>
              <a:spcBef>
                <a:spcPct val="50000"/>
              </a:spcBef>
            </a:pPr>
            <a:r>
              <a:rPr lang="en-GB" sz="2400" b="1" dirty="0">
                <a:solidFill>
                  <a:srgbClr val="FF0000"/>
                </a:solidFill>
                <a:effectLst/>
                <a:latin typeface="Calibri" pitchFamily="34" charset="0"/>
              </a:rPr>
              <a:t>Stars indicate various types of Lower Continental Crust estimates</a:t>
            </a:r>
          </a:p>
        </p:txBody>
      </p:sp>
      <p:grpSp>
        <p:nvGrpSpPr>
          <p:cNvPr id="10" name="Group 23"/>
          <p:cNvGrpSpPr>
            <a:grpSpLocks/>
          </p:cNvGrpSpPr>
          <p:nvPr/>
        </p:nvGrpSpPr>
        <p:grpSpPr bwMode="auto">
          <a:xfrm>
            <a:off x="5414963" y="696913"/>
            <a:ext cx="3325812" cy="1260475"/>
            <a:chOff x="3411" y="376"/>
            <a:chExt cx="2095" cy="794"/>
          </a:xfrm>
        </p:grpSpPr>
        <p:sp>
          <p:nvSpPr>
            <p:cNvPr id="1135640" name="AutoShape 24"/>
            <p:cNvSpPr>
              <a:spLocks noChangeAspect="1" noChangeArrowheads="1" noTextEdit="1"/>
            </p:cNvSpPr>
            <p:nvPr/>
          </p:nvSpPr>
          <p:spPr bwMode="auto">
            <a:xfrm>
              <a:off x="3593" y="376"/>
              <a:ext cx="1760" cy="794"/>
            </a:xfrm>
            <a:prstGeom prst="rect">
              <a:avLst/>
            </a:prstGeom>
            <a:noFill/>
            <a:ln w="9525">
              <a:noFill/>
              <a:miter lim="800000"/>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1" name="Line 25"/>
            <p:cNvSpPr>
              <a:spLocks noChangeShapeType="1"/>
            </p:cNvSpPr>
            <p:nvPr/>
          </p:nvSpPr>
          <p:spPr bwMode="auto">
            <a:xfrm>
              <a:off x="3890" y="558"/>
              <a:ext cx="21" cy="238"/>
            </a:xfrm>
            <a:prstGeom prst="line">
              <a:avLst/>
            </a:prstGeom>
            <a:noFill/>
            <a:ln w="12700">
              <a:solidFill>
                <a:srgbClr val="25221E"/>
              </a:solid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2" name="Freeform 26"/>
            <p:cNvSpPr>
              <a:spLocks/>
            </p:cNvSpPr>
            <p:nvPr/>
          </p:nvSpPr>
          <p:spPr bwMode="auto">
            <a:xfrm>
              <a:off x="3581" y="724"/>
              <a:ext cx="522" cy="444"/>
            </a:xfrm>
            <a:custGeom>
              <a:avLst/>
              <a:gdLst/>
              <a:ahLst/>
              <a:cxnLst>
                <a:cxn ang="0">
                  <a:pos x="15" y="6"/>
                </a:cxn>
                <a:cxn ang="0">
                  <a:pos x="5" y="30"/>
                </a:cxn>
                <a:cxn ang="0">
                  <a:pos x="32" y="31"/>
                </a:cxn>
                <a:cxn ang="0">
                  <a:pos x="42" y="7"/>
                </a:cxn>
                <a:cxn ang="0">
                  <a:pos x="15" y="6"/>
                </a:cxn>
              </a:cxnLst>
              <a:rect l="0" t="0" r="r" b="b"/>
              <a:pathLst>
                <a:path w="46" h="37">
                  <a:moveTo>
                    <a:pt x="15" y="6"/>
                  </a:moveTo>
                  <a:cubicBezTo>
                    <a:pt x="5" y="13"/>
                    <a:pt x="0" y="23"/>
                    <a:pt x="5" y="30"/>
                  </a:cubicBezTo>
                  <a:cubicBezTo>
                    <a:pt x="10" y="37"/>
                    <a:pt x="21" y="37"/>
                    <a:pt x="32" y="31"/>
                  </a:cubicBezTo>
                  <a:cubicBezTo>
                    <a:pt x="42" y="24"/>
                    <a:pt x="46" y="14"/>
                    <a:pt x="42" y="7"/>
                  </a:cubicBezTo>
                  <a:cubicBezTo>
                    <a:pt x="37" y="0"/>
                    <a:pt x="25" y="0"/>
                    <a:pt x="15" y="6"/>
                  </a:cubicBezTo>
                  <a:close/>
                </a:path>
              </a:pathLst>
            </a:custGeom>
            <a:solidFill>
              <a:srgbClr val="F480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3" name="Freeform 27"/>
            <p:cNvSpPr>
              <a:spLocks/>
            </p:cNvSpPr>
            <p:nvPr/>
          </p:nvSpPr>
          <p:spPr bwMode="auto">
            <a:xfrm>
              <a:off x="3581" y="724"/>
              <a:ext cx="522" cy="444"/>
            </a:xfrm>
            <a:custGeom>
              <a:avLst/>
              <a:gdLst/>
              <a:ahLst/>
              <a:cxnLst>
                <a:cxn ang="0">
                  <a:pos x="15" y="6"/>
                </a:cxn>
                <a:cxn ang="0">
                  <a:pos x="5" y="30"/>
                </a:cxn>
                <a:cxn ang="0">
                  <a:pos x="32" y="31"/>
                </a:cxn>
                <a:cxn ang="0">
                  <a:pos x="42" y="7"/>
                </a:cxn>
                <a:cxn ang="0">
                  <a:pos x="15" y="6"/>
                </a:cxn>
              </a:cxnLst>
              <a:rect l="0" t="0" r="r" b="b"/>
              <a:pathLst>
                <a:path w="46" h="37">
                  <a:moveTo>
                    <a:pt x="15" y="6"/>
                  </a:moveTo>
                  <a:cubicBezTo>
                    <a:pt x="5" y="13"/>
                    <a:pt x="0" y="23"/>
                    <a:pt x="5" y="30"/>
                  </a:cubicBezTo>
                  <a:cubicBezTo>
                    <a:pt x="10" y="37"/>
                    <a:pt x="21" y="37"/>
                    <a:pt x="32" y="31"/>
                  </a:cubicBezTo>
                  <a:cubicBezTo>
                    <a:pt x="42" y="24"/>
                    <a:pt x="46" y="14"/>
                    <a:pt x="42" y="7"/>
                  </a:cubicBezTo>
                  <a:cubicBezTo>
                    <a:pt x="37" y="0"/>
                    <a:pt x="25" y="0"/>
                    <a:pt x="15" y="6"/>
                  </a:cubicBez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4" name="Freeform 28"/>
            <p:cNvSpPr>
              <a:spLocks/>
            </p:cNvSpPr>
            <p:nvPr/>
          </p:nvSpPr>
          <p:spPr bwMode="auto">
            <a:xfrm>
              <a:off x="3831" y="916"/>
              <a:ext cx="159" cy="168"/>
            </a:xfrm>
            <a:custGeom>
              <a:avLst/>
              <a:gdLst/>
              <a:ahLst/>
              <a:cxnLst>
                <a:cxn ang="0">
                  <a:pos x="7" y="0"/>
                </a:cxn>
                <a:cxn ang="0">
                  <a:pos x="9" y="4"/>
                </a:cxn>
                <a:cxn ang="0">
                  <a:pos x="12" y="2"/>
                </a:cxn>
                <a:cxn ang="0">
                  <a:pos x="10" y="6"/>
                </a:cxn>
                <a:cxn ang="0">
                  <a:pos x="14" y="7"/>
                </a:cxn>
                <a:cxn ang="0">
                  <a:pos x="10" y="8"/>
                </a:cxn>
                <a:cxn ang="0">
                  <a:pos x="12" y="12"/>
                </a:cxn>
                <a:cxn ang="0">
                  <a:pos x="9" y="10"/>
                </a:cxn>
                <a:cxn ang="0">
                  <a:pos x="7" y="14"/>
                </a:cxn>
                <a:cxn ang="0">
                  <a:pos x="6" y="10"/>
                </a:cxn>
                <a:cxn ang="0">
                  <a:pos x="2" y="12"/>
                </a:cxn>
                <a:cxn ang="0">
                  <a:pos x="4" y="8"/>
                </a:cxn>
                <a:cxn ang="0">
                  <a:pos x="0" y="7"/>
                </a:cxn>
                <a:cxn ang="0">
                  <a:pos x="4" y="6"/>
                </a:cxn>
                <a:cxn ang="0">
                  <a:pos x="2" y="2"/>
                </a:cxn>
                <a:cxn ang="0">
                  <a:pos x="6" y="4"/>
                </a:cxn>
                <a:cxn ang="0">
                  <a:pos x="7" y="0"/>
                </a:cxn>
              </a:cxnLst>
              <a:rect l="0" t="0" r="r" b="b"/>
              <a:pathLst>
                <a:path w="14" h="14">
                  <a:moveTo>
                    <a:pt x="7" y="0"/>
                  </a:moveTo>
                  <a:lnTo>
                    <a:pt x="9" y="4"/>
                  </a:lnTo>
                  <a:lnTo>
                    <a:pt x="12" y="2"/>
                  </a:lnTo>
                  <a:lnTo>
                    <a:pt x="10" y="6"/>
                  </a:lnTo>
                  <a:lnTo>
                    <a:pt x="14" y="7"/>
                  </a:lnTo>
                  <a:lnTo>
                    <a:pt x="10" y="8"/>
                  </a:lnTo>
                  <a:lnTo>
                    <a:pt x="12" y="12"/>
                  </a:lnTo>
                  <a:lnTo>
                    <a:pt x="9" y="10"/>
                  </a:lnTo>
                  <a:lnTo>
                    <a:pt x="7" y="14"/>
                  </a:lnTo>
                  <a:lnTo>
                    <a:pt x="6" y="10"/>
                  </a:lnTo>
                  <a:lnTo>
                    <a:pt x="2" y="12"/>
                  </a:lnTo>
                  <a:lnTo>
                    <a:pt x="4" y="8"/>
                  </a:lnTo>
                  <a:lnTo>
                    <a:pt x="0" y="7"/>
                  </a:lnTo>
                  <a:lnTo>
                    <a:pt x="4" y="6"/>
                  </a:lnTo>
                  <a:lnTo>
                    <a:pt x="2" y="2"/>
                  </a:lnTo>
                  <a:lnTo>
                    <a:pt x="6" y="4"/>
                  </a:lnTo>
                  <a:lnTo>
                    <a:pt x="7"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5" name="Freeform 29"/>
            <p:cNvSpPr>
              <a:spLocks/>
            </p:cNvSpPr>
            <p:nvPr/>
          </p:nvSpPr>
          <p:spPr bwMode="auto">
            <a:xfrm>
              <a:off x="3831" y="916"/>
              <a:ext cx="159" cy="168"/>
            </a:xfrm>
            <a:custGeom>
              <a:avLst/>
              <a:gdLst/>
              <a:ahLst/>
              <a:cxnLst>
                <a:cxn ang="0">
                  <a:pos x="7" y="0"/>
                </a:cxn>
                <a:cxn ang="0">
                  <a:pos x="9" y="4"/>
                </a:cxn>
                <a:cxn ang="0">
                  <a:pos x="12" y="2"/>
                </a:cxn>
                <a:cxn ang="0">
                  <a:pos x="10" y="6"/>
                </a:cxn>
                <a:cxn ang="0">
                  <a:pos x="14" y="7"/>
                </a:cxn>
                <a:cxn ang="0">
                  <a:pos x="10" y="8"/>
                </a:cxn>
                <a:cxn ang="0">
                  <a:pos x="12" y="12"/>
                </a:cxn>
                <a:cxn ang="0">
                  <a:pos x="9" y="10"/>
                </a:cxn>
                <a:cxn ang="0">
                  <a:pos x="7" y="14"/>
                </a:cxn>
                <a:cxn ang="0">
                  <a:pos x="6" y="10"/>
                </a:cxn>
                <a:cxn ang="0">
                  <a:pos x="2" y="12"/>
                </a:cxn>
                <a:cxn ang="0">
                  <a:pos x="4" y="8"/>
                </a:cxn>
                <a:cxn ang="0">
                  <a:pos x="0" y="7"/>
                </a:cxn>
                <a:cxn ang="0">
                  <a:pos x="4" y="6"/>
                </a:cxn>
                <a:cxn ang="0">
                  <a:pos x="2" y="2"/>
                </a:cxn>
                <a:cxn ang="0">
                  <a:pos x="6" y="4"/>
                </a:cxn>
                <a:cxn ang="0">
                  <a:pos x="7" y="0"/>
                </a:cxn>
              </a:cxnLst>
              <a:rect l="0" t="0" r="r" b="b"/>
              <a:pathLst>
                <a:path w="14" h="14">
                  <a:moveTo>
                    <a:pt x="7" y="0"/>
                  </a:moveTo>
                  <a:lnTo>
                    <a:pt x="9" y="4"/>
                  </a:lnTo>
                  <a:lnTo>
                    <a:pt x="12" y="2"/>
                  </a:lnTo>
                  <a:lnTo>
                    <a:pt x="10" y="6"/>
                  </a:lnTo>
                  <a:lnTo>
                    <a:pt x="14" y="7"/>
                  </a:lnTo>
                  <a:lnTo>
                    <a:pt x="10" y="8"/>
                  </a:lnTo>
                  <a:lnTo>
                    <a:pt x="12" y="12"/>
                  </a:lnTo>
                  <a:lnTo>
                    <a:pt x="9" y="10"/>
                  </a:lnTo>
                  <a:lnTo>
                    <a:pt x="7" y="14"/>
                  </a:lnTo>
                  <a:lnTo>
                    <a:pt x="6" y="10"/>
                  </a:lnTo>
                  <a:lnTo>
                    <a:pt x="2" y="12"/>
                  </a:lnTo>
                  <a:lnTo>
                    <a:pt x="4" y="8"/>
                  </a:lnTo>
                  <a:lnTo>
                    <a:pt x="0" y="7"/>
                  </a:lnTo>
                  <a:lnTo>
                    <a:pt x="4" y="6"/>
                  </a:lnTo>
                  <a:lnTo>
                    <a:pt x="2" y="2"/>
                  </a:lnTo>
                  <a:lnTo>
                    <a:pt x="6" y="4"/>
                  </a:lnTo>
                  <a:lnTo>
                    <a:pt x="7"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6" name="Freeform 30"/>
            <p:cNvSpPr>
              <a:spLocks/>
            </p:cNvSpPr>
            <p:nvPr/>
          </p:nvSpPr>
          <p:spPr bwMode="auto">
            <a:xfrm>
              <a:off x="3899" y="772"/>
              <a:ext cx="170" cy="168"/>
            </a:xfrm>
            <a:custGeom>
              <a:avLst/>
              <a:gdLst/>
              <a:ahLst/>
              <a:cxnLst>
                <a:cxn ang="0">
                  <a:pos x="8" y="0"/>
                </a:cxn>
                <a:cxn ang="0">
                  <a:pos x="9" y="4"/>
                </a:cxn>
                <a:cxn ang="0">
                  <a:pos x="13" y="2"/>
                </a:cxn>
                <a:cxn ang="0">
                  <a:pos x="11" y="6"/>
                </a:cxn>
                <a:cxn ang="0">
                  <a:pos x="15" y="7"/>
                </a:cxn>
                <a:cxn ang="0">
                  <a:pos x="11" y="9"/>
                </a:cxn>
                <a:cxn ang="0">
                  <a:pos x="13" y="12"/>
                </a:cxn>
                <a:cxn ang="0">
                  <a:pos x="9" y="10"/>
                </a:cxn>
                <a:cxn ang="0">
                  <a:pos x="8" y="14"/>
                </a:cxn>
                <a:cxn ang="0">
                  <a:pos x="6" y="10"/>
                </a:cxn>
                <a:cxn ang="0">
                  <a:pos x="3" y="12"/>
                </a:cxn>
                <a:cxn ang="0">
                  <a:pos x="5" y="9"/>
                </a:cxn>
                <a:cxn ang="0">
                  <a:pos x="0" y="7"/>
                </a:cxn>
                <a:cxn ang="0">
                  <a:pos x="5" y="6"/>
                </a:cxn>
                <a:cxn ang="0">
                  <a:pos x="3" y="2"/>
                </a:cxn>
                <a:cxn ang="0">
                  <a:pos x="6" y="4"/>
                </a:cxn>
                <a:cxn ang="0">
                  <a:pos x="8" y="0"/>
                </a:cxn>
              </a:cxnLst>
              <a:rect l="0" t="0" r="r" b="b"/>
              <a:pathLst>
                <a:path w="15" h="14">
                  <a:moveTo>
                    <a:pt x="8" y="0"/>
                  </a:moveTo>
                  <a:lnTo>
                    <a:pt x="9" y="4"/>
                  </a:lnTo>
                  <a:lnTo>
                    <a:pt x="13" y="2"/>
                  </a:lnTo>
                  <a:lnTo>
                    <a:pt x="11" y="6"/>
                  </a:lnTo>
                  <a:lnTo>
                    <a:pt x="15" y="7"/>
                  </a:lnTo>
                  <a:lnTo>
                    <a:pt x="11" y="9"/>
                  </a:lnTo>
                  <a:lnTo>
                    <a:pt x="13" y="12"/>
                  </a:lnTo>
                  <a:lnTo>
                    <a:pt x="9" y="10"/>
                  </a:lnTo>
                  <a:lnTo>
                    <a:pt x="8" y="14"/>
                  </a:lnTo>
                  <a:lnTo>
                    <a:pt x="6" y="10"/>
                  </a:lnTo>
                  <a:lnTo>
                    <a:pt x="3" y="12"/>
                  </a:lnTo>
                  <a:lnTo>
                    <a:pt x="5" y="9"/>
                  </a:lnTo>
                  <a:lnTo>
                    <a:pt x="0" y="7"/>
                  </a:lnTo>
                  <a:lnTo>
                    <a:pt x="5" y="6"/>
                  </a:lnTo>
                  <a:lnTo>
                    <a:pt x="3" y="2"/>
                  </a:lnTo>
                  <a:lnTo>
                    <a:pt x="6" y="4"/>
                  </a:lnTo>
                  <a:lnTo>
                    <a:pt x="8"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7" name="Freeform 31"/>
            <p:cNvSpPr>
              <a:spLocks/>
            </p:cNvSpPr>
            <p:nvPr/>
          </p:nvSpPr>
          <p:spPr bwMode="auto">
            <a:xfrm>
              <a:off x="3899" y="772"/>
              <a:ext cx="170" cy="168"/>
            </a:xfrm>
            <a:custGeom>
              <a:avLst/>
              <a:gdLst/>
              <a:ahLst/>
              <a:cxnLst>
                <a:cxn ang="0">
                  <a:pos x="8" y="0"/>
                </a:cxn>
                <a:cxn ang="0">
                  <a:pos x="9" y="4"/>
                </a:cxn>
                <a:cxn ang="0">
                  <a:pos x="13" y="2"/>
                </a:cxn>
                <a:cxn ang="0">
                  <a:pos x="11" y="6"/>
                </a:cxn>
                <a:cxn ang="0">
                  <a:pos x="15" y="7"/>
                </a:cxn>
                <a:cxn ang="0">
                  <a:pos x="11" y="9"/>
                </a:cxn>
                <a:cxn ang="0">
                  <a:pos x="13" y="12"/>
                </a:cxn>
                <a:cxn ang="0">
                  <a:pos x="9" y="10"/>
                </a:cxn>
                <a:cxn ang="0">
                  <a:pos x="8" y="14"/>
                </a:cxn>
                <a:cxn ang="0">
                  <a:pos x="6" y="10"/>
                </a:cxn>
                <a:cxn ang="0">
                  <a:pos x="3" y="12"/>
                </a:cxn>
                <a:cxn ang="0">
                  <a:pos x="5" y="9"/>
                </a:cxn>
                <a:cxn ang="0">
                  <a:pos x="0" y="7"/>
                </a:cxn>
                <a:cxn ang="0">
                  <a:pos x="5" y="6"/>
                </a:cxn>
                <a:cxn ang="0">
                  <a:pos x="3" y="2"/>
                </a:cxn>
                <a:cxn ang="0">
                  <a:pos x="6" y="4"/>
                </a:cxn>
                <a:cxn ang="0">
                  <a:pos x="8" y="0"/>
                </a:cxn>
              </a:cxnLst>
              <a:rect l="0" t="0" r="r" b="b"/>
              <a:pathLst>
                <a:path w="15" h="14">
                  <a:moveTo>
                    <a:pt x="8" y="0"/>
                  </a:moveTo>
                  <a:lnTo>
                    <a:pt x="9" y="4"/>
                  </a:lnTo>
                  <a:lnTo>
                    <a:pt x="13" y="2"/>
                  </a:lnTo>
                  <a:lnTo>
                    <a:pt x="11" y="6"/>
                  </a:lnTo>
                  <a:lnTo>
                    <a:pt x="15" y="7"/>
                  </a:lnTo>
                  <a:lnTo>
                    <a:pt x="11" y="9"/>
                  </a:lnTo>
                  <a:lnTo>
                    <a:pt x="13" y="12"/>
                  </a:lnTo>
                  <a:lnTo>
                    <a:pt x="9" y="10"/>
                  </a:lnTo>
                  <a:lnTo>
                    <a:pt x="8" y="14"/>
                  </a:lnTo>
                  <a:lnTo>
                    <a:pt x="6" y="10"/>
                  </a:lnTo>
                  <a:lnTo>
                    <a:pt x="3" y="12"/>
                  </a:lnTo>
                  <a:lnTo>
                    <a:pt x="5" y="9"/>
                  </a:lnTo>
                  <a:lnTo>
                    <a:pt x="0" y="7"/>
                  </a:lnTo>
                  <a:lnTo>
                    <a:pt x="5" y="6"/>
                  </a:lnTo>
                  <a:lnTo>
                    <a:pt x="3" y="2"/>
                  </a:lnTo>
                  <a:lnTo>
                    <a:pt x="6" y="4"/>
                  </a:lnTo>
                  <a:lnTo>
                    <a:pt x="8"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8" name="Freeform 32"/>
            <p:cNvSpPr>
              <a:spLocks/>
            </p:cNvSpPr>
            <p:nvPr/>
          </p:nvSpPr>
          <p:spPr bwMode="auto">
            <a:xfrm>
              <a:off x="3718" y="880"/>
              <a:ext cx="158" cy="180"/>
            </a:xfrm>
            <a:custGeom>
              <a:avLst/>
              <a:gdLst/>
              <a:ahLst/>
              <a:cxnLst>
                <a:cxn ang="0">
                  <a:pos x="7" y="0"/>
                </a:cxn>
                <a:cxn ang="0">
                  <a:pos x="8" y="5"/>
                </a:cxn>
                <a:cxn ang="0">
                  <a:pos x="12" y="3"/>
                </a:cxn>
                <a:cxn ang="0">
                  <a:pos x="10" y="6"/>
                </a:cxn>
                <a:cxn ang="0">
                  <a:pos x="14" y="8"/>
                </a:cxn>
                <a:cxn ang="0">
                  <a:pos x="10" y="9"/>
                </a:cxn>
                <a:cxn ang="0">
                  <a:pos x="12" y="13"/>
                </a:cxn>
                <a:cxn ang="0">
                  <a:pos x="8" y="11"/>
                </a:cxn>
                <a:cxn ang="0">
                  <a:pos x="7" y="15"/>
                </a:cxn>
                <a:cxn ang="0">
                  <a:pos x="6" y="11"/>
                </a:cxn>
                <a:cxn ang="0">
                  <a:pos x="2" y="13"/>
                </a:cxn>
                <a:cxn ang="0">
                  <a:pos x="4" y="9"/>
                </a:cxn>
                <a:cxn ang="0">
                  <a:pos x="0" y="8"/>
                </a:cxn>
                <a:cxn ang="0">
                  <a:pos x="4" y="6"/>
                </a:cxn>
                <a:cxn ang="0">
                  <a:pos x="2" y="3"/>
                </a:cxn>
                <a:cxn ang="0">
                  <a:pos x="6" y="5"/>
                </a:cxn>
                <a:cxn ang="0">
                  <a:pos x="7" y="0"/>
                </a:cxn>
              </a:cxnLst>
              <a:rect l="0" t="0" r="r" b="b"/>
              <a:pathLst>
                <a:path w="14" h="15">
                  <a:moveTo>
                    <a:pt x="7" y="0"/>
                  </a:moveTo>
                  <a:lnTo>
                    <a:pt x="8" y="5"/>
                  </a:lnTo>
                  <a:lnTo>
                    <a:pt x="12" y="3"/>
                  </a:lnTo>
                  <a:lnTo>
                    <a:pt x="10" y="6"/>
                  </a:lnTo>
                  <a:lnTo>
                    <a:pt x="14" y="8"/>
                  </a:lnTo>
                  <a:lnTo>
                    <a:pt x="10" y="9"/>
                  </a:lnTo>
                  <a:lnTo>
                    <a:pt x="12" y="13"/>
                  </a:lnTo>
                  <a:lnTo>
                    <a:pt x="8" y="11"/>
                  </a:lnTo>
                  <a:lnTo>
                    <a:pt x="7" y="15"/>
                  </a:lnTo>
                  <a:lnTo>
                    <a:pt x="6" y="11"/>
                  </a:lnTo>
                  <a:lnTo>
                    <a:pt x="2" y="13"/>
                  </a:lnTo>
                  <a:lnTo>
                    <a:pt x="4" y="9"/>
                  </a:lnTo>
                  <a:lnTo>
                    <a:pt x="0" y="8"/>
                  </a:lnTo>
                  <a:lnTo>
                    <a:pt x="4" y="6"/>
                  </a:lnTo>
                  <a:lnTo>
                    <a:pt x="2" y="3"/>
                  </a:lnTo>
                  <a:lnTo>
                    <a:pt x="6" y="5"/>
                  </a:lnTo>
                  <a:lnTo>
                    <a:pt x="7"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49" name="Freeform 33"/>
            <p:cNvSpPr>
              <a:spLocks/>
            </p:cNvSpPr>
            <p:nvPr/>
          </p:nvSpPr>
          <p:spPr bwMode="auto">
            <a:xfrm>
              <a:off x="3718" y="880"/>
              <a:ext cx="158" cy="180"/>
            </a:xfrm>
            <a:custGeom>
              <a:avLst/>
              <a:gdLst/>
              <a:ahLst/>
              <a:cxnLst>
                <a:cxn ang="0">
                  <a:pos x="7" y="0"/>
                </a:cxn>
                <a:cxn ang="0">
                  <a:pos x="8" y="5"/>
                </a:cxn>
                <a:cxn ang="0">
                  <a:pos x="12" y="3"/>
                </a:cxn>
                <a:cxn ang="0">
                  <a:pos x="10" y="6"/>
                </a:cxn>
                <a:cxn ang="0">
                  <a:pos x="14" y="8"/>
                </a:cxn>
                <a:cxn ang="0">
                  <a:pos x="10" y="9"/>
                </a:cxn>
                <a:cxn ang="0">
                  <a:pos x="12" y="13"/>
                </a:cxn>
                <a:cxn ang="0">
                  <a:pos x="8" y="11"/>
                </a:cxn>
                <a:cxn ang="0">
                  <a:pos x="7" y="15"/>
                </a:cxn>
                <a:cxn ang="0">
                  <a:pos x="6" y="11"/>
                </a:cxn>
                <a:cxn ang="0">
                  <a:pos x="2" y="13"/>
                </a:cxn>
                <a:cxn ang="0">
                  <a:pos x="4" y="9"/>
                </a:cxn>
                <a:cxn ang="0">
                  <a:pos x="0" y="8"/>
                </a:cxn>
                <a:cxn ang="0">
                  <a:pos x="4" y="6"/>
                </a:cxn>
                <a:cxn ang="0">
                  <a:pos x="2" y="3"/>
                </a:cxn>
                <a:cxn ang="0">
                  <a:pos x="6" y="5"/>
                </a:cxn>
                <a:cxn ang="0">
                  <a:pos x="7" y="0"/>
                </a:cxn>
              </a:cxnLst>
              <a:rect l="0" t="0" r="r" b="b"/>
              <a:pathLst>
                <a:path w="14" h="15">
                  <a:moveTo>
                    <a:pt x="7" y="0"/>
                  </a:moveTo>
                  <a:lnTo>
                    <a:pt x="8" y="5"/>
                  </a:lnTo>
                  <a:lnTo>
                    <a:pt x="12" y="3"/>
                  </a:lnTo>
                  <a:lnTo>
                    <a:pt x="10" y="6"/>
                  </a:lnTo>
                  <a:lnTo>
                    <a:pt x="14" y="8"/>
                  </a:lnTo>
                  <a:lnTo>
                    <a:pt x="10" y="9"/>
                  </a:lnTo>
                  <a:lnTo>
                    <a:pt x="12" y="13"/>
                  </a:lnTo>
                  <a:lnTo>
                    <a:pt x="8" y="11"/>
                  </a:lnTo>
                  <a:lnTo>
                    <a:pt x="7" y="15"/>
                  </a:lnTo>
                  <a:lnTo>
                    <a:pt x="6" y="11"/>
                  </a:lnTo>
                  <a:lnTo>
                    <a:pt x="2" y="13"/>
                  </a:lnTo>
                  <a:lnTo>
                    <a:pt x="4" y="9"/>
                  </a:lnTo>
                  <a:lnTo>
                    <a:pt x="0" y="8"/>
                  </a:lnTo>
                  <a:lnTo>
                    <a:pt x="4" y="6"/>
                  </a:lnTo>
                  <a:lnTo>
                    <a:pt x="2" y="3"/>
                  </a:lnTo>
                  <a:lnTo>
                    <a:pt x="6" y="5"/>
                  </a:lnTo>
                  <a:lnTo>
                    <a:pt x="7"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0" name="Freeform 34"/>
            <p:cNvSpPr>
              <a:spLocks/>
            </p:cNvSpPr>
            <p:nvPr/>
          </p:nvSpPr>
          <p:spPr bwMode="auto">
            <a:xfrm>
              <a:off x="3786" y="772"/>
              <a:ext cx="170" cy="168"/>
            </a:xfrm>
            <a:custGeom>
              <a:avLst/>
              <a:gdLst/>
              <a:ahLst/>
              <a:cxnLst>
                <a:cxn ang="0">
                  <a:pos x="8" y="0"/>
                </a:cxn>
                <a:cxn ang="0">
                  <a:pos x="9" y="4"/>
                </a:cxn>
                <a:cxn ang="0">
                  <a:pos x="13" y="2"/>
                </a:cxn>
                <a:cxn ang="0">
                  <a:pos x="11" y="6"/>
                </a:cxn>
                <a:cxn ang="0">
                  <a:pos x="15" y="7"/>
                </a:cxn>
                <a:cxn ang="0">
                  <a:pos x="11" y="9"/>
                </a:cxn>
                <a:cxn ang="0">
                  <a:pos x="13" y="12"/>
                </a:cxn>
                <a:cxn ang="0">
                  <a:pos x="9" y="10"/>
                </a:cxn>
                <a:cxn ang="0">
                  <a:pos x="8" y="14"/>
                </a:cxn>
                <a:cxn ang="0">
                  <a:pos x="6" y="10"/>
                </a:cxn>
                <a:cxn ang="0">
                  <a:pos x="3" y="12"/>
                </a:cxn>
                <a:cxn ang="0">
                  <a:pos x="5" y="9"/>
                </a:cxn>
                <a:cxn ang="0">
                  <a:pos x="0" y="7"/>
                </a:cxn>
                <a:cxn ang="0">
                  <a:pos x="5" y="6"/>
                </a:cxn>
                <a:cxn ang="0">
                  <a:pos x="3" y="2"/>
                </a:cxn>
                <a:cxn ang="0">
                  <a:pos x="6" y="4"/>
                </a:cxn>
                <a:cxn ang="0">
                  <a:pos x="8" y="0"/>
                </a:cxn>
              </a:cxnLst>
              <a:rect l="0" t="0" r="r" b="b"/>
              <a:pathLst>
                <a:path w="15" h="14">
                  <a:moveTo>
                    <a:pt x="8" y="0"/>
                  </a:moveTo>
                  <a:lnTo>
                    <a:pt x="9" y="4"/>
                  </a:lnTo>
                  <a:lnTo>
                    <a:pt x="13" y="2"/>
                  </a:lnTo>
                  <a:lnTo>
                    <a:pt x="11" y="6"/>
                  </a:lnTo>
                  <a:lnTo>
                    <a:pt x="15" y="7"/>
                  </a:lnTo>
                  <a:lnTo>
                    <a:pt x="11" y="9"/>
                  </a:lnTo>
                  <a:lnTo>
                    <a:pt x="13" y="12"/>
                  </a:lnTo>
                  <a:lnTo>
                    <a:pt x="9" y="10"/>
                  </a:lnTo>
                  <a:lnTo>
                    <a:pt x="8" y="14"/>
                  </a:lnTo>
                  <a:lnTo>
                    <a:pt x="6" y="10"/>
                  </a:lnTo>
                  <a:lnTo>
                    <a:pt x="3" y="12"/>
                  </a:lnTo>
                  <a:lnTo>
                    <a:pt x="5" y="9"/>
                  </a:lnTo>
                  <a:lnTo>
                    <a:pt x="0" y="7"/>
                  </a:lnTo>
                  <a:lnTo>
                    <a:pt x="5" y="6"/>
                  </a:lnTo>
                  <a:lnTo>
                    <a:pt x="3" y="2"/>
                  </a:lnTo>
                  <a:lnTo>
                    <a:pt x="6" y="4"/>
                  </a:lnTo>
                  <a:lnTo>
                    <a:pt x="8"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1" name="Freeform 35"/>
            <p:cNvSpPr>
              <a:spLocks/>
            </p:cNvSpPr>
            <p:nvPr/>
          </p:nvSpPr>
          <p:spPr bwMode="auto">
            <a:xfrm>
              <a:off x="3786" y="772"/>
              <a:ext cx="170" cy="168"/>
            </a:xfrm>
            <a:custGeom>
              <a:avLst/>
              <a:gdLst/>
              <a:ahLst/>
              <a:cxnLst>
                <a:cxn ang="0">
                  <a:pos x="8" y="0"/>
                </a:cxn>
                <a:cxn ang="0">
                  <a:pos x="9" y="4"/>
                </a:cxn>
                <a:cxn ang="0">
                  <a:pos x="13" y="2"/>
                </a:cxn>
                <a:cxn ang="0">
                  <a:pos x="11" y="6"/>
                </a:cxn>
                <a:cxn ang="0">
                  <a:pos x="15" y="7"/>
                </a:cxn>
                <a:cxn ang="0">
                  <a:pos x="11" y="9"/>
                </a:cxn>
                <a:cxn ang="0">
                  <a:pos x="13" y="12"/>
                </a:cxn>
                <a:cxn ang="0">
                  <a:pos x="9" y="10"/>
                </a:cxn>
                <a:cxn ang="0">
                  <a:pos x="8" y="14"/>
                </a:cxn>
                <a:cxn ang="0">
                  <a:pos x="6" y="10"/>
                </a:cxn>
                <a:cxn ang="0">
                  <a:pos x="3" y="12"/>
                </a:cxn>
                <a:cxn ang="0">
                  <a:pos x="5" y="9"/>
                </a:cxn>
                <a:cxn ang="0">
                  <a:pos x="0" y="7"/>
                </a:cxn>
                <a:cxn ang="0">
                  <a:pos x="5" y="6"/>
                </a:cxn>
                <a:cxn ang="0">
                  <a:pos x="3" y="2"/>
                </a:cxn>
                <a:cxn ang="0">
                  <a:pos x="6" y="4"/>
                </a:cxn>
                <a:cxn ang="0">
                  <a:pos x="8" y="0"/>
                </a:cxn>
              </a:cxnLst>
              <a:rect l="0" t="0" r="r" b="b"/>
              <a:pathLst>
                <a:path w="15" h="14">
                  <a:moveTo>
                    <a:pt x="8" y="0"/>
                  </a:moveTo>
                  <a:lnTo>
                    <a:pt x="9" y="4"/>
                  </a:lnTo>
                  <a:lnTo>
                    <a:pt x="13" y="2"/>
                  </a:lnTo>
                  <a:lnTo>
                    <a:pt x="11" y="6"/>
                  </a:lnTo>
                  <a:lnTo>
                    <a:pt x="15" y="7"/>
                  </a:lnTo>
                  <a:lnTo>
                    <a:pt x="11" y="9"/>
                  </a:lnTo>
                  <a:lnTo>
                    <a:pt x="13" y="12"/>
                  </a:lnTo>
                  <a:lnTo>
                    <a:pt x="9" y="10"/>
                  </a:lnTo>
                  <a:lnTo>
                    <a:pt x="8" y="14"/>
                  </a:lnTo>
                  <a:lnTo>
                    <a:pt x="6" y="10"/>
                  </a:lnTo>
                  <a:lnTo>
                    <a:pt x="3" y="12"/>
                  </a:lnTo>
                  <a:lnTo>
                    <a:pt x="5" y="9"/>
                  </a:lnTo>
                  <a:lnTo>
                    <a:pt x="0" y="7"/>
                  </a:lnTo>
                  <a:lnTo>
                    <a:pt x="5" y="6"/>
                  </a:lnTo>
                  <a:lnTo>
                    <a:pt x="3" y="2"/>
                  </a:lnTo>
                  <a:lnTo>
                    <a:pt x="6" y="4"/>
                  </a:lnTo>
                  <a:lnTo>
                    <a:pt x="8"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2" name="Freeform 36"/>
            <p:cNvSpPr>
              <a:spLocks/>
            </p:cNvSpPr>
            <p:nvPr/>
          </p:nvSpPr>
          <p:spPr bwMode="auto">
            <a:xfrm>
              <a:off x="3831" y="820"/>
              <a:ext cx="159" cy="180"/>
            </a:xfrm>
            <a:custGeom>
              <a:avLst/>
              <a:gdLst/>
              <a:ahLst/>
              <a:cxnLst>
                <a:cxn ang="0">
                  <a:pos x="7" y="0"/>
                </a:cxn>
                <a:cxn ang="0">
                  <a:pos x="8" y="5"/>
                </a:cxn>
                <a:cxn ang="0">
                  <a:pos x="12" y="3"/>
                </a:cxn>
                <a:cxn ang="0">
                  <a:pos x="10" y="6"/>
                </a:cxn>
                <a:cxn ang="0">
                  <a:pos x="14" y="8"/>
                </a:cxn>
                <a:cxn ang="0">
                  <a:pos x="10" y="9"/>
                </a:cxn>
                <a:cxn ang="0">
                  <a:pos x="12" y="13"/>
                </a:cxn>
                <a:cxn ang="0">
                  <a:pos x="8" y="11"/>
                </a:cxn>
                <a:cxn ang="0">
                  <a:pos x="7" y="15"/>
                </a:cxn>
                <a:cxn ang="0">
                  <a:pos x="6" y="11"/>
                </a:cxn>
                <a:cxn ang="0">
                  <a:pos x="2" y="13"/>
                </a:cxn>
                <a:cxn ang="0">
                  <a:pos x="4" y="9"/>
                </a:cxn>
                <a:cxn ang="0">
                  <a:pos x="0" y="8"/>
                </a:cxn>
                <a:cxn ang="0">
                  <a:pos x="4" y="6"/>
                </a:cxn>
                <a:cxn ang="0">
                  <a:pos x="2" y="3"/>
                </a:cxn>
                <a:cxn ang="0">
                  <a:pos x="6" y="5"/>
                </a:cxn>
                <a:cxn ang="0">
                  <a:pos x="7" y="0"/>
                </a:cxn>
              </a:cxnLst>
              <a:rect l="0" t="0" r="r" b="b"/>
              <a:pathLst>
                <a:path w="14" h="15">
                  <a:moveTo>
                    <a:pt x="7" y="0"/>
                  </a:moveTo>
                  <a:lnTo>
                    <a:pt x="8" y="5"/>
                  </a:lnTo>
                  <a:lnTo>
                    <a:pt x="12" y="3"/>
                  </a:lnTo>
                  <a:lnTo>
                    <a:pt x="10" y="6"/>
                  </a:lnTo>
                  <a:lnTo>
                    <a:pt x="14" y="8"/>
                  </a:lnTo>
                  <a:lnTo>
                    <a:pt x="10" y="9"/>
                  </a:lnTo>
                  <a:lnTo>
                    <a:pt x="12" y="13"/>
                  </a:lnTo>
                  <a:lnTo>
                    <a:pt x="8" y="11"/>
                  </a:lnTo>
                  <a:lnTo>
                    <a:pt x="7" y="15"/>
                  </a:lnTo>
                  <a:lnTo>
                    <a:pt x="6" y="11"/>
                  </a:lnTo>
                  <a:lnTo>
                    <a:pt x="2" y="13"/>
                  </a:lnTo>
                  <a:lnTo>
                    <a:pt x="4" y="9"/>
                  </a:lnTo>
                  <a:lnTo>
                    <a:pt x="0" y="8"/>
                  </a:lnTo>
                  <a:lnTo>
                    <a:pt x="4" y="6"/>
                  </a:lnTo>
                  <a:lnTo>
                    <a:pt x="2" y="3"/>
                  </a:lnTo>
                  <a:lnTo>
                    <a:pt x="6" y="5"/>
                  </a:lnTo>
                  <a:lnTo>
                    <a:pt x="7"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3" name="Freeform 37"/>
            <p:cNvSpPr>
              <a:spLocks/>
            </p:cNvSpPr>
            <p:nvPr/>
          </p:nvSpPr>
          <p:spPr bwMode="auto">
            <a:xfrm>
              <a:off x="3831" y="820"/>
              <a:ext cx="159" cy="180"/>
            </a:xfrm>
            <a:custGeom>
              <a:avLst/>
              <a:gdLst/>
              <a:ahLst/>
              <a:cxnLst>
                <a:cxn ang="0">
                  <a:pos x="7" y="0"/>
                </a:cxn>
                <a:cxn ang="0">
                  <a:pos x="8" y="5"/>
                </a:cxn>
                <a:cxn ang="0">
                  <a:pos x="12" y="3"/>
                </a:cxn>
                <a:cxn ang="0">
                  <a:pos x="10" y="6"/>
                </a:cxn>
                <a:cxn ang="0">
                  <a:pos x="14" y="8"/>
                </a:cxn>
                <a:cxn ang="0">
                  <a:pos x="10" y="9"/>
                </a:cxn>
                <a:cxn ang="0">
                  <a:pos x="12" y="13"/>
                </a:cxn>
                <a:cxn ang="0">
                  <a:pos x="8" y="11"/>
                </a:cxn>
                <a:cxn ang="0">
                  <a:pos x="7" y="15"/>
                </a:cxn>
                <a:cxn ang="0">
                  <a:pos x="6" y="11"/>
                </a:cxn>
                <a:cxn ang="0">
                  <a:pos x="2" y="13"/>
                </a:cxn>
                <a:cxn ang="0">
                  <a:pos x="4" y="9"/>
                </a:cxn>
                <a:cxn ang="0">
                  <a:pos x="0" y="8"/>
                </a:cxn>
                <a:cxn ang="0">
                  <a:pos x="4" y="6"/>
                </a:cxn>
                <a:cxn ang="0">
                  <a:pos x="2" y="3"/>
                </a:cxn>
                <a:cxn ang="0">
                  <a:pos x="6" y="5"/>
                </a:cxn>
                <a:cxn ang="0">
                  <a:pos x="7" y="0"/>
                </a:cxn>
              </a:cxnLst>
              <a:rect l="0" t="0" r="r" b="b"/>
              <a:pathLst>
                <a:path w="14" h="15">
                  <a:moveTo>
                    <a:pt x="7" y="0"/>
                  </a:moveTo>
                  <a:lnTo>
                    <a:pt x="8" y="5"/>
                  </a:lnTo>
                  <a:lnTo>
                    <a:pt x="12" y="3"/>
                  </a:lnTo>
                  <a:lnTo>
                    <a:pt x="10" y="6"/>
                  </a:lnTo>
                  <a:lnTo>
                    <a:pt x="14" y="8"/>
                  </a:lnTo>
                  <a:lnTo>
                    <a:pt x="10" y="9"/>
                  </a:lnTo>
                  <a:lnTo>
                    <a:pt x="12" y="13"/>
                  </a:lnTo>
                  <a:lnTo>
                    <a:pt x="8" y="11"/>
                  </a:lnTo>
                  <a:lnTo>
                    <a:pt x="7" y="15"/>
                  </a:lnTo>
                  <a:lnTo>
                    <a:pt x="6" y="11"/>
                  </a:lnTo>
                  <a:lnTo>
                    <a:pt x="2" y="13"/>
                  </a:lnTo>
                  <a:lnTo>
                    <a:pt x="4" y="9"/>
                  </a:lnTo>
                  <a:lnTo>
                    <a:pt x="0" y="8"/>
                  </a:lnTo>
                  <a:lnTo>
                    <a:pt x="4" y="6"/>
                  </a:lnTo>
                  <a:lnTo>
                    <a:pt x="2" y="3"/>
                  </a:lnTo>
                  <a:lnTo>
                    <a:pt x="6" y="5"/>
                  </a:lnTo>
                  <a:lnTo>
                    <a:pt x="7"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4" name="Freeform 38"/>
            <p:cNvSpPr>
              <a:spLocks/>
            </p:cNvSpPr>
            <p:nvPr/>
          </p:nvSpPr>
          <p:spPr bwMode="auto">
            <a:xfrm>
              <a:off x="3627" y="940"/>
              <a:ext cx="159" cy="168"/>
            </a:xfrm>
            <a:custGeom>
              <a:avLst/>
              <a:gdLst/>
              <a:ahLst/>
              <a:cxnLst>
                <a:cxn ang="0">
                  <a:pos x="7" y="0"/>
                </a:cxn>
                <a:cxn ang="0">
                  <a:pos x="8" y="4"/>
                </a:cxn>
                <a:cxn ang="0">
                  <a:pos x="12" y="2"/>
                </a:cxn>
                <a:cxn ang="0">
                  <a:pos x="10" y="5"/>
                </a:cxn>
                <a:cxn ang="0">
                  <a:pos x="14" y="7"/>
                </a:cxn>
                <a:cxn ang="0">
                  <a:pos x="10" y="8"/>
                </a:cxn>
                <a:cxn ang="0">
                  <a:pos x="12" y="12"/>
                </a:cxn>
                <a:cxn ang="0">
                  <a:pos x="8" y="10"/>
                </a:cxn>
                <a:cxn ang="0">
                  <a:pos x="7" y="14"/>
                </a:cxn>
                <a:cxn ang="0">
                  <a:pos x="5" y="10"/>
                </a:cxn>
                <a:cxn ang="0">
                  <a:pos x="2" y="12"/>
                </a:cxn>
                <a:cxn ang="0">
                  <a:pos x="4" y="8"/>
                </a:cxn>
                <a:cxn ang="0">
                  <a:pos x="0" y="7"/>
                </a:cxn>
                <a:cxn ang="0">
                  <a:pos x="4" y="5"/>
                </a:cxn>
                <a:cxn ang="0">
                  <a:pos x="2" y="2"/>
                </a:cxn>
                <a:cxn ang="0">
                  <a:pos x="5" y="4"/>
                </a:cxn>
                <a:cxn ang="0">
                  <a:pos x="7" y="0"/>
                </a:cxn>
              </a:cxnLst>
              <a:rect l="0" t="0" r="r" b="b"/>
              <a:pathLst>
                <a:path w="14" h="14">
                  <a:moveTo>
                    <a:pt x="7" y="0"/>
                  </a:moveTo>
                  <a:lnTo>
                    <a:pt x="8" y="4"/>
                  </a:lnTo>
                  <a:lnTo>
                    <a:pt x="12" y="2"/>
                  </a:lnTo>
                  <a:lnTo>
                    <a:pt x="10" y="5"/>
                  </a:lnTo>
                  <a:lnTo>
                    <a:pt x="14" y="7"/>
                  </a:lnTo>
                  <a:lnTo>
                    <a:pt x="10" y="8"/>
                  </a:lnTo>
                  <a:lnTo>
                    <a:pt x="12" y="12"/>
                  </a:lnTo>
                  <a:lnTo>
                    <a:pt x="8" y="10"/>
                  </a:lnTo>
                  <a:lnTo>
                    <a:pt x="7" y="14"/>
                  </a:lnTo>
                  <a:lnTo>
                    <a:pt x="5" y="10"/>
                  </a:lnTo>
                  <a:lnTo>
                    <a:pt x="2" y="12"/>
                  </a:lnTo>
                  <a:lnTo>
                    <a:pt x="4" y="8"/>
                  </a:lnTo>
                  <a:lnTo>
                    <a:pt x="0" y="7"/>
                  </a:lnTo>
                  <a:lnTo>
                    <a:pt x="4" y="5"/>
                  </a:lnTo>
                  <a:lnTo>
                    <a:pt x="2" y="2"/>
                  </a:lnTo>
                  <a:lnTo>
                    <a:pt x="5" y="4"/>
                  </a:lnTo>
                  <a:lnTo>
                    <a:pt x="7" y="0"/>
                  </a:lnTo>
                  <a:close/>
                </a:path>
              </a:pathLst>
            </a:custGeom>
            <a:solidFill>
              <a:srgbClr val="FDFA00"/>
            </a:solidFill>
            <a:ln w="9525">
              <a:noFill/>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135655" name="Freeform 39"/>
            <p:cNvSpPr>
              <a:spLocks/>
            </p:cNvSpPr>
            <p:nvPr/>
          </p:nvSpPr>
          <p:spPr bwMode="auto">
            <a:xfrm>
              <a:off x="3627" y="940"/>
              <a:ext cx="159" cy="168"/>
            </a:xfrm>
            <a:custGeom>
              <a:avLst/>
              <a:gdLst/>
              <a:ahLst/>
              <a:cxnLst>
                <a:cxn ang="0">
                  <a:pos x="7" y="0"/>
                </a:cxn>
                <a:cxn ang="0">
                  <a:pos x="8" y="4"/>
                </a:cxn>
                <a:cxn ang="0">
                  <a:pos x="12" y="2"/>
                </a:cxn>
                <a:cxn ang="0">
                  <a:pos x="10" y="5"/>
                </a:cxn>
                <a:cxn ang="0">
                  <a:pos x="14" y="7"/>
                </a:cxn>
                <a:cxn ang="0">
                  <a:pos x="10" y="8"/>
                </a:cxn>
                <a:cxn ang="0">
                  <a:pos x="12" y="12"/>
                </a:cxn>
                <a:cxn ang="0">
                  <a:pos x="8" y="10"/>
                </a:cxn>
                <a:cxn ang="0">
                  <a:pos x="7" y="14"/>
                </a:cxn>
                <a:cxn ang="0">
                  <a:pos x="5" y="10"/>
                </a:cxn>
                <a:cxn ang="0">
                  <a:pos x="2" y="12"/>
                </a:cxn>
                <a:cxn ang="0">
                  <a:pos x="4" y="8"/>
                </a:cxn>
                <a:cxn ang="0">
                  <a:pos x="0" y="7"/>
                </a:cxn>
                <a:cxn ang="0">
                  <a:pos x="4" y="5"/>
                </a:cxn>
                <a:cxn ang="0">
                  <a:pos x="2" y="2"/>
                </a:cxn>
                <a:cxn ang="0">
                  <a:pos x="5" y="4"/>
                </a:cxn>
                <a:cxn ang="0">
                  <a:pos x="7" y="0"/>
                </a:cxn>
              </a:cxnLst>
              <a:rect l="0" t="0" r="r" b="b"/>
              <a:pathLst>
                <a:path w="14" h="14">
                  <a:moveTo>
                    <a:pt x="7" y="0"/>
                  </a:moveTo>
                  <a:lnTo>
                    <a:pt x="8" y="4"/>
                  </a:lnTo>
                  <a:lnTo>
                    <a:pt x="12" y="2"/>
                  </a:lnTo>
                  <a:lnTo>
                    <a:pt x="10" y="5"/>
                  </a:lnTo>
                  <a:lnTo>
                    <a:pt x="14" y="7"/>
                  </a:lnTo>
                  <a:lnTo>
                    <a:pt x="10" y="8"/>
                  </a:lnTo>
                  <a:lnTo>
                    <a:pt x="12" y="12"/>
                  </a:lnTo>
                  <a:lnTo>
                    <a:pt x="8" y="10"/>
                  </a:lnTo>
                  <a:lnTo>
                    <a:pt x="7" y="14"/>
                  </a:lnTo>
                  <a:lnTo>
                    <a:pt x="5" y="10"/>
                  </a:lnTo>
                  <a:lnTo>
                    <a:pt x="2" y="12"/>
                  </a:lnTo>
                  <a:lnTo>
                    <a:pt x="4" y="8"/>
                  </a:lnTo>
                  <a:lnTo>
                    <a:pt x="0" y="7"/>
                  </a:lnTo>
                  <a:lnTo>
                    <a:pt x="4" y="5"/>
                  </a:lnTo>
                  <a:lnTo>
                    <a:pt x="2" y="2"/>
                  </a:lnTo>
                  <a:lnTo>
                    <a:pt x="5" y="4"/>
                  </a:lnTo>
                  <a:lnTo>
                    <a:pt x="7" y="0"/>
                  </a:lnTo>
                  <a:close/>
                </a:path>
              </a:pathLst>
            </a:custGeom>
            <a:noFill/>
            <a:ln w="0">
              <a:solidFill>
                <a:srgbClr val="25221E"/>
              </a:solidFill>
              <a:prstDash val="solid"/>
              <a:round/>
              <a:headEnd/>
              <a:tailEnd/>
            </a:ln>
            <a:scene3d>
              <a:camera prst="orthographicFront"/>
              <a:lightRig rig="threePt" dir="t"/>
            </a:scene3d>
            <a:sp3d>
              <a:bevelT/>
            </a:sp3d>
          </p:spPr>
          <p:txBody>
            <a:bodyPr/>
            <a:lstStyle/>
            <a:p>
              <a:pPr>
                <a:defRPr/>
              </a:pPr>
              <a:endParaRPr lang="it-IT">
                <a:latin typeface="Calibri" pitchFamily="34" charset="0"/>
              </a:endParaRPr>
            </a:p>
          </p:txBody>
        </p:sp>
        <p:sp>
          <p:nvSpPr>
            <p:cNvPr id="135204" name="Text Box 40"/>
            <p:cNvSpPr txBox="1">
              <a:spLocks noChangeArrowheads="1"/>
            </p:cNvSpPr>
            <p:nvPr/>
          </p:nvSpPr>
          <p:spPr bwMode="auto">
            <a:xfrm>
              <a:off x="3411" y="400"/>
              <a:ext cx="851" cy="192"/>
            </a:xfrm>
            <a:prstGeom prst="rect">
              <a:avLst/>
            </a:prstGeom>
            <a:noFill/>
            <a:ln w="9525" algn="ctr">
              <a:noFill/>
              <a:miter lim="800000"/>
              <a:headEnd/>
              <a:tailEnd/>
            </a:ln>
            <a:scene3d>
              <a:camera prst="orthographicFront"/>
              <a:lightRig rig="threePt" dir="t"/>
            </a:scene3d>
            <a:sp3d>
              <a:bevelT/>
            </a:sp3d>
          </p:spPr>
          <p:txBody>
            <a:bodyPr>
              <a:spAutoFit/>
            </a:bodyPr>
            <a:lstStyle/>
            <a:p>
              <a:pPr>
                <a:spcBef>
                  <a:spcPct val="50000"/>
                </a:spcBef>
              </a:pPr>
              <a:r>
                <a:rPr lang="it-IT" sz="1400" b="1">
                  <a:solidFill>
                    <a:schemeClr val="tx1"/>
                  </a:solidFill>
                  <a:effectLst/>
                  <a:latin typeface="Calibri" pitchFamily="34" charset="0"/>
                </a:rPr>
                <a:t>Upper Crust</a:t>
              </a:r>
            </a:p>
          </p:txBody>
        </p:sp>
        <p:sp>
          <p:nvSpPr>
            <p:cNvPr id="135205" name="Text Box 41"/>
            <p:cNvSpPr txBox="1">
              <a:spLocks noChangeArrowheads="1"/>
            </p:cNvSpPr>
            <p:nvPr/>
          </p:nvSpPr>
          <p:spPr bwMode="auto">
            <a:xfrm>
              <a:off x="4228" y="420"/>
              <a:ext cx="1278" cy="490"/>
            </a:xfrm>
            <a:prstGeom prst="rect">
              <a:avLst/>
            </a:prstGeom>
            <a:noFill/>
            <a:ln w="9525" algn="ctr">
              <a:noFill/>
              <a:miter lim="800000"/>
              <a:headEnd/>
              <a:tailEnd/>
            </a:ln>
            <a:scene3d>
              <a:camera prst="orthographicFront"/>
              <a:lightRig rig="threePt" dir="t"/>
            </a:scene3d>
            <a:sp3d>
              <a:bevelT/>
            </a:sp3d>
          </p:spPr>
          <p:txBody>
            <a:bodyPr>
              <a:spAutoFit/>
            </a:bodyPr>
            <a:lstStyle/>
            <a:p>
              <a:pPr algn="l">
                <a:lnSpc>
                  <a:spcPct val="50000"/>
                </a:lnSpc>
                <a:spcBef>
                  <a:spcPct val="50000"/>
                </a:spcBef>
              </a:pPr>
              <a:r>
                <a:rPr lang="it-IT" sz="1000" b="1" dirty="0" err="1">
                  <a:solidFill>
                    <a:schemeClr val="tx1"/>
                  </a:solidFill>
                  <a:effectLst/>
                  <a:latin typeface="Calibri" pitchFamily="34" charset="0"/>
                </a:rPr>
                <a:t>Zartman</a:t>
              </a:r>
              <a:r>
                <a:rPr lang="it-IT" sz="1000" b="1" dirty="0">
                  <a:solidFill>
                    <a:schemeClr val="tx1"/>
                  </a:solidFill>
                  <a:effectLst/>
                  <a:latin typeface="Calibri" pitchFamily="34" charset="0"/>
                </a:rPr>
                <a:t> &amp; </a:t>
              </a:r>
              <a:r>
                <a:rPr lang="it-IT" sz="1000" b="1" dirty="0" err="1">
                  <a:solidFill>
                    <a:schemeClr val="tx1"/>
                  </a:solidFill>
                  <a:effectLst/>
                  <a:latin typeface="Calibri" pitchFamily="34" charset="0"/>
                </a:rPr>
                <a:t>Haines</a:t>
              </a:r>
              <a:r>
                <a:rPr lang="it-IT" sz="1000" b="1" dirty="0">
                  <a:solidFill>
                    <a:schemeClr val="tx1"/>
                  </a:solidFill>
                  <a:effectLst/>
                  <a:latin typeface="Calibri" pitchFamily="34" charset="0"/>
                </a:rPr>
                <a:t> (1988)</a:t>
              </a:r>
            </a:p>
            <a:p>
              <a:pPr algn="l">
                <a:lnSpc>
                  <a:spcPct val="50000"/>
                </a:lnSpc>
                <a:spcBef>
                  <a:spcPct val="50000"/>
                </a:spcBef>
              </a:pPr>
              <a:r>
                <a:rPr lang="it-IT" sz="1000" b="1" dirty="0" err="1">
                  <a:solidFill>
                    <a:schemeClr val="tx1"/>
                  </a:solidFill>
                  <a:effectLst/>
                  <a:latin typeface="Calibri" pitchFamily="34" charset="0"/>
                </a:rPr>
                <a:t>Asmerom</a:t>
              </a:r>
              <a:r>
                <a:rPr lang="it-IT" sz="1000" b="1" dirty="0">
                  <a:solidFill>
                    <a:schemeClr val="tx1"/>
                  </a:solidFill>
                  <a:effectLst/>
                  <a:latin typeface="Calibri" pitchFamily="34" charset="0"/>
                </a:rPr>
                <a:t> &amp; </a:t>
              </a:r>
              <a:r>
                <a:rPr lang="it-IT" sz="1000" b="1" dirty="0" err="1">
                  <a:solidFill>
                    <a:schemeClr val="tx1"/>
                  </a:solidFill>
                  <a:effectLst/>
                  <a:latin typeface="Calibri" pitchFamily="34" charset="0"/>
                </a:rPr>
                <a:t>Jacobsen</a:t>
              </a:r>
              <a:r>
                <a:rPr lang="it-IT" sz="1000" b="1" dirty="0">
                  <a:solidFill>
                    <a:schemeClr val="tx1"/>
                  </a:solidFill>
                  <a:effectLst/>
                  <a:latin typeface="Calibri" pitchFamily="34" charset="0"/>
                </a:rPr>
                <a:t> (1993)</a:t>
              </a:r>
            </a:p>
            <a:p>
              <a:pPr algn="l">
                <a:lnSpc>
                  <a:spcPct val="50000"/>
                </a:lnSpc>
                <a:spcBef>
                  <a:spcPct val="50000"/>
                </a:spcBef>
              </a:pPr>
              <a:r>
                <a:rPr lang="it-IT" sz="1000" b="1" dirty="0" err="1">
                  <a:solidFill>
                    <a:schemeClr val="tx1"/>
                  </a:solidFill>
                  <a:effectLst/>
                  <a:latin typeface="Calibri" pitchFamily="34" charset="0"/>
                </a:rPr>
                <a:t>Kramers</a:t>
              </a:r>
              <a:r>
                <a:rPr lang="it-IT" sz="1000" b="1" dirty="0">
                  <a:solidFill>
                    <a:schemeClr val="tx1"/>
                  </a:solidFill>
                  <a:effectLst/>
                  <a:latin typeface="Calibri" pitchFamily="34" charset="0"/>
                </a:rPr>
                <a:t> &amp; </a:t>
              </a:r>
              <a:r>
                <a:rPr lang="it-IT" sz="1000" b="1" dirty="0" err="1">
                  <a:solidFill>
                    <a:schemeClr val="tx1"/>
                  </a:solidFill>
                  <a:effectLst/>
                  <a:latin typeface="Calibri" pitchFamily="34" charset="0"/>
                </a:rPr>
                <a:t>Tolstikhin</a:t>
              </a:r>
              <a:r>
                <a:rPr lang="it-IT" sz="1000" b="1" dirty="0">
                  <a:solidFill>
                    <a:schemeClr val="tx1"/>
                  </a:solidFill>
                  <a:effectLst/>
                  <a:latin typeface="Calibri" pitchFamily="34" charset="0"/>
                </a:rPr>
                <a:t> (1997)</a:t>
              </a:r>
            </a:p>
            <a:p>
              <a:pPr algn="l">
                <a:lnSpc>
                  <a:spcPct val="50000"/>
                </a:lnSpc>
                <a:spcBef>
                  <a:spcPct val="50000"/>
                </a:spcBef>
              </a:pPr>
              <a:r>
                <a:rPr lang="it-IT" sz="1000" b="1" dirty="0" err="1">
                  <a:solidFill>
                    <a:schemeClr val="tx1"/>
                  </a:solidFill>
                  <a:effectLst/>
                  <a:latin typeface="Calibri" pitchFamily="34" charset="0"/>
                </a:rPr>
                <a:t>Hemming</a:t>
              </a:r>
              <a:r>
                <a:rPr lang="it-IT" sz="1000" b="1" dirty="0">
                  <a:solidFill>
                    <a:schemeClr val="tx1"/>
                  </a:solidFill>
                  <a:effectLst/>
                  <a:latin typeface="Calibri" pitchFamily="34" charset="0"/>
                </a:rPr>
                <a:t> &amp; </a:t>
              </a:r>
              <a:r>
                <a:rPr lang="it-IT" sz="1000" b="1" dirty="0" err="1">
                  <a:solidFill>
                    <a:schemeClr val="tx1"/>
                  </a:solidFill>
                  <a:effectLst/>
                  <a:latin typeface="Calibri" pitchFamily="34" charset="0"/>
                </a:rPr>
                <a:t>McLennan</a:t>
              </a:r>
              <a:r>
                <a:rPr lang="it-IT" sz="1000" b="1" dirty="0">
                  <a:solidFill>
                    <a:schemeClr val="tx1"/>
                  </a:solidFill>
                  <a:effectLst/>
                  <a:latin typeface="Calibri" pitchFamily="34" charset="0"/>
                </a:rPr>
                <a:t> (2000)</a:t>
              </a:r>
            </a:p>
            <a:p>
              <a:pPr algn="l">
                <a:lnSpc>
                  <a:spcPct val="50000"/>
                </a:lnSpc>
                <a:spcBef>
                  <a:spcPct val="50000"/>
                </a:spcBef>
              </a:pPr>
              <a:r>
                <a:rPr lang="it-IT" sz="1000" b="1" dirty="0" err="1">
                  <a:solidFill>
                    <a:schemeClr val="tx1"/>
                  </a:solidFill>
                  <a:effectLst/>
                  <a:latin typeface="Calibri" pitchFamily="34" charset="0"/>
                </a:rPr>
                <a:t>Millet</a:t>
              </a:r>
              <a:r>
                <a:rPr lang="it-IT" sz="1000" b="1" dirty="0">
                  <a:solidFill>
                    <a:schemeClr val="tx1"/>
                  </a:solidFill>
                  <a:effectLst/>
                  <a:latin typeface="Calibri" pitchFamily="34" charset="0"/>
                </a:rPr>
                <a:t> et al. (2004)</a:t>
              </a:r>
            </a:p>
          </p:txBody>
        </p:sp>
      </p:grpSp>
    </p:spTree>
    <p:extLst>
      <p:ext uri="{BB962C8B-B14F-4D97-AF65-F5344CB8AC3E}">
        <p14:creationId xmlns:p14="http://schemas.microsoft.com/office/powerpoint/2010/main" val="3735613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36394"/>
                                        </p:tgtEl>
                                        <p:attrNameLst>
                                          <p:attrName>style.visibility</p:attrName>
                                        </p:attrNameLst>
                                      </p:cBhvr>
                                      <p:to>
                                        <p:strVal val="visible"/>
                                      </p:to>
                                    </p:set>
                                    <p:animEffect transition="in" filter="fade">
                                      <p:cBhvr>
                                        <p:cTn id="10" dur="500"/>
                                        <p:tgtEl>
                                          <p:spTgt spid="113639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36387"/>
                                        </p:tgtEl>
                                        <p:attrNameLst>
                                          <p:attrName>style.visibility</p:attrName>
                                        </p:attrNameLst>
                                      </p:cBhvr>
                                      <p:to>
                                        <p:strVal val="visible"/>
                                      </p:to>
                                    </p:set>
                                    <p:animEffect transition="in" filter="fade">
                                      <p:cBhvr>
                                        <p:cTn id="15" dur="500"/>
                                        <p:tgtEl>
                                          <p:spTgt spid="1136387"/>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136389"/>
                                        </p:tgtEl>
                                        <p:attrNameLst>
                                          <p:attrName>style.visibility</p:attrName>
                                        </p:attrNameLst>
                                      </p:cBhvr>
                                      <p:to>
                                        <p:strVal val="visible"/>
                                      </p:to>
                                    </p:set>
                                    <p:animEffect transition="in" filter="fade">
                                      <p:cBhvr>
                                        <p:cTn id="19" dur="500"/>
                                        <p:tgtEl>
                                          <p:spTgt spid="1136389"/>
                                        </p:tgtEl>
                                      </p:cBhvr>
                                    </p:animEffect>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1136390"/>
                                        </p:tgtEl>
                                        <p:attrNameLst>
                                          <p:attrName>style.visibility</p:attrName>
                                        </p:attrNameLst>
                                      </p:cBhvr>
                                      <p:to>
                                        <p:strVal val="visible"/>
                                      </p:to>
                                    </p:set>
                                    <p:animEffect transition="in" filter="wipe(right)">
                                      <p:cBhvr>
                                        <p:cTn id="23" dur="500"/>
                                        <p:tgtEl>
                                          <p:spTgt spid="113639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136396"/>
                                        </p:tgtEl>
                                        <p:attrNameLst>
                                          <p:attrName>style.visibility</p:attrName>
                                        </p:attrNameLst>
                                      </p:cBhvr>
                                      <p:to>
                                        <p:strVal val="visible"/>
                                      </p:to>
                                    </p:set>
                                    <p:animEffect transition="in" filter="fade">
                                      <p:cBhvr>
                                        <p:cTn id="33" dur="500"/>
                                        <p:tgtEl>
                                          <p:spTgt spid="1136396"/>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1136397"/>
                                        </p:tgtEl>
                                        <p:attrNameLst>
                                          <p:attrName>style.visibility</p:attrName>
                                        </p:attrNameLst>
                                      </p:cBhvr>
                                      <p:to>
                                        <p:strVal val="visible"/>
                                      </p:to>
                                    </p:set>
                                    <p:animEffect transition="in" filter="fade">
                                      <p:cBhvr>
                                        <p:cTn id="37" dur="500"/>
                                        <p:tgtEl>
                                          <p:spTgt spid="1136397"/>
                                        </p:tgtEl>
                                      </p:cBhvr>
                                    </p:animEffect>
                                  </p:childTnLst>
                                </p:cTn>
                              </p:par>
                            </p:childTnLst>
                          </p:cTn>
                        </p:par>
                        <p:par>
                          <p:cTn id="38" fill="hold">
                            <p:stCondLst>
                              <p:cond delay="1000"/>
                            </p:stCondLst>
                            <p:childTnLst>
                              <p:par>
                                <p:cTn id="39" presetID="22" presetClass="entr" presetSubtype="2" fill="hold" nodeType="afterEffect">
                                  <p:stCondLst>
                                    <p:cond delay="0"/>
                                  </p:stCondLst>
                                  <p:childTnLst>
                                    <p:set>
                                      <p:cBhvr>
                                        <p:cTn id="40" dur="1" fill="hold">
                                          <p:stCondLst>
                                            <p:cond delay="0"/>
                                          </p:stCondLst>
                                        </p:cTn>
                                        <p:tgtEl>
                                          <p:spTgt spid="1136398"/>
                                        </p:tgtEl>
                                        <p:attrNameLst>
                                          <p:attrName>style.visibility</p:attrName>
                                        </p:attrNameLst>
                                      </p:cBhvr>
                                      <p:to>
                                        <p:strVal val="visible"/>
                                      </p:to>
                                    </p:set>
                                    <p:animEffect transition="in" filter="wipe(right)">
                                      <p:cBhvr>
                                        <p:cTn id="41" dur="500"/>
                                        <p:tgtEl>
                                          <p:spTgt spid="1136398"/>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500"/>
                                        <p:tgtEl>
                                          <p:spTgt spid="8"/>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1136401"/>
                                        </p:tgtEl>
                                        <p:attrNameLst>
                                          <p:attrName>style.visibility</p:attrName>
                                        </p:attrNameLst>
                                      </p:cBhvr>
                                      <p:to>
                                        <p:strVal val="visible"/>
                                      </p:to>
                                    </p:set>
                                    <p:animEffect transition="in" filter="fade">
                                      <p:cBhvr>
                                        <p:cTn id="60" dur="2000"/>
                                        <p:tgtEl>
                                          <p:spTgt spid="113640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
                                        </p:tgtEl>
                                        <p:attrNameLst>
                                          <p:attrName>style.visibility</p:attrName>
                                        </p:attrNameLst>
                                      </p:cBhvr>
                                      <p:to>
                                        <p:strVal val="visible"/>
                                      </p:to>
                                    </p:set>
                                    <p:animEffect transition="in" filter="fade">
                                      <p:cBhvr>
                                        <p:cTn id="6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387" grpId="0" animBg="1"/>
      <p:bldP spid="1136389" grpId="0"/>
      <p:bldP spid="1136394" grpId="0"/>
      <p:bldP spid="1136396" grpId="0" animBg="1"/>
      <p:bldP spid="1136397" grpId="0"/>
      <p:bldP spid="1136401"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19" name="Text Box 4"/>
          <p:cNvSpPr txBox="1">
            <a:spLocks noChangeArrowheads="1"/>
          </p:cNvSpPr>
          <p:nvPr/>
        </p:nvSpPr>
        <p:spPr bwMode="auto">
          <a:xfrm>
            <a:off x="266700" y="1022893"/>
            <a:ext cx="8610600" cy="1246495"/>
          </a:xfrm>
          <a:prstGeom prst="rect">
            <a:avLst/>
          </a:prstGeom>
          <a:noFill/>
          <a:ln w="9525" algn="ctr">
            <a:noFill/>
            <a:miter lim="800000"/>
            <a:headEnd/>
            <a:tailEnd/>
          </a:ln>
          <a:effectLst/>
        </p:spPr>
        <p:txBody>
          <a:bodyPr wrap="square">
            <a:spAutoFit/>
          </a:bodyPr>
          <a:lstStyle/>
          <a:p>
            <a:pPr algn="l">
              <a:lnSpc>
                <a:spcPts val="3000"/>
              </a:lnSpc>
            </a:pPr>
            <a:r>
              <a:rPr lang="en-US" sz="2800" dirty="0" smtClean="0">
                <a:solidFill>
                  <a:schemeClr val="bg1"/>
                </a:solidFill>
                <a:latin typeface="Calibri" panose="020F0502020204030204" pitchFamily="34" charset="0"/>
                <a:cs typeface="Calibri" panose="020F0502020204030204" pitchFamily="34" charset="0"/>
              </a:rPr>
              <a:t>The </a:t>
            </a:r>
            <a:r>
              <a:rPr lang="en-US" sz="2800" dirty="0">
                <a:solidFill>
                  <a:schemeClr val="bg1"/>
                </a:solidFill>
                <a:latin typeface="Calibri" panose="020F0502020204030204" pitchFamily="34" charset="0"/>
                <a:cs typeface="Calibri" panose="020F0502020204030204" pitchFamily="34" charset="0"/>
              </a:rPr>
              <a:t>U/Pb was </a:t>
            </a:r>
            <a:r>
              <a:rPr lang="en-US" sz="2800" dirty="0" smtClean="0">
                <a:solidFill>
                  <a:schemeClr val="bg1"/>
                </a:solidFill>
                <a:latin typeface="Calibri" panose="020F0502020204030204" pitchFamily="34" charset="0"/>
                <a:cs typeface="Calibri" panose="020F0502020204030204" pitchFamily="34" charset="0"/>
              </a:rPr>
              <a:t>modified during </a:t>
            </a:r>
            <a:r>
              <a:rPr lang="en-US" sz="2800" dirty="0">
                <a:solidFill>
                  <a:schemeClr val="bg1"/>
                </a:solidFill>
                <a:latin typeface="Calibri" panose="020F0502020204030204" pitchFamily="34" charset="0"/>
                <a:cs typeface="Calibri" panose="020F0502020204030204" pitchFamily="34" charset="0"/>
              </a:rPr>
              <a:t>the condensation of the elements in the solar nebula, accretion of the Earth, and </a:t>
            </a:r>
            <a:r>
              <a:rPr lang="en-US" sz="2800" dirty="0" smtClean="0">
                <a:solidFill>
                  <a:schemeClr val="bg1"/>
                </a:solidFill>
                <a:latin typeface="Calibri" panose="020F0502020204030204" pitchFamily="34" charset="0"/>
                <a:cs typeface="Calibri" panose="020F0502020204030204" pitchFamily="34" charset="0"/>
              </a:rPr>
              <a:t>its subsequent </a:t>
            </a:r>
            <a:r>
              <a:rPr lang="en-US" sz="2800" dirty="0">
                <a:solidFill>
                  <a:schemeClr val="bg1"/>
                </a:solidFill>
                <a:latin typeface="Calibri" panose="020F0502020204030204" pitchFamily="34" charset="0"/>
                <a:cs typeface="Calibri" panose="020F0502020204030204" pitchFamily="34" charset="0"/>
              </a:rPr>
              <a:t>chemical </a:t>
            </a:r>
            <a:r>
              <a:rPr lang="en-US" sz="2800" dirty="0" smtClean="0">
                <a:solidFill>
                  <a:schemeClr val="bg1"/>
                </a:solidFill>
                <a:latin typeface="Calibri" panose="020F0502020204030204" pitchFamily="34" charset="0"/>
                <a:cs typeface="Calibri" panose="020F0502020204030204" pitchFamily="34" charset="0"/>
              </a:rPr>
              <a:t>evolution.</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34" name="Text Box 4"/>
          <p:cNvSpPr txBox="1">
            <a:spLocks noChangeArrowheads="1"/>
          </p:cNvSpPr>
          <p:nvPr/>
        </p:nvSpPr>
        <p:spPr bwMode="auto">
          <a:xfrm>
            <a:off x="266700" y="2415755"/>
            <a:ext cx="8877300" cy="477054"/>
          </a:xfrm>
          <a:prstGeom prst="rect">
            <a:avLst/>
          </a:prstGeom>
          <a:noFill/>
          <a:ln w="9525" algn="ctr">
            <a:noFill/>
            <a:miter lim="800000"/>
            <a:headEnd/>
            <a:tailEnd/>
          </a:ln>
          <a:effectLst/>
        </p:spPr>
        <p:txBody>
          <a:bodyPr wrap="square">
            <a:spAutoFit/>
          </a:bodyPr>
          <a:lstStyle/>
          <a:p>
            <a:pPr algn="l">
              <a:lnSpc>
                <a:spcPts val="3000"/>
              </a:lnSpc>
            </a:pPr>
            <a:r>
              <a:rPr lang="en-GB" sz="2800" dirty="0" smtClean="0">
                <a:solidFill>
                  <a:srgbClr val="FFFF00"/>
                </a:solidFill>
                <a:latin typeface="Calibri" panose="020F0502020204030204" pitchFamily="34" charset="0"/>
                <a:cs typeface="Calibri" panose="020F0502020204030204" pitchFamily="34" charset="0"/>
              </a:rPr>
              <a:t>Pb</a:t>
            </a:r>
            <a:r>
              <a:rPr lang="en-GB" sz="2800" dirty="0" smtClean="0">
                <a:solidFill>
                  <a:schemeClr val="bg1"/>
                </a:solidFill>
                <a:latin typeface="Calibri" panose="020F0502020204030204" pitchFamily="34" charset="0"/>
                <a:cs typeface="Calibri" panose="020F0502020204030204" pitchFamily="34" charset="0"/>
              </a:rPr>
              <a:t> is chalcophile (forms sulphides) and moderately volatile.</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5" name="Text Box 4"/>
          <p:cNvSpPr txBox="1">
            <a:spLocks noChangeArrowheads="1"/>
          </p:cNvSpPr>
          <p:nvPr/>
        </p:nvSpPr>
        <p:spPr bwMode="auto">
          <a:xfrm>
            <a:off x="266700" y="2888175"/>
            <a:ext cx="7239000" cy="477054"/>
          </a:xfrm>
          <a:prstGeom prst="rect">
            <a:avLst/>
          </a:prstGeom>
          <a:noFill/>
          <a:ln w="9525" algn="ctr">
            <a:noFill/>
            <a:miter lim="800000"/>
            <a:headEnd/>
            <a:tailEnd/>
          </a:ln>
          <a:effectLst/>
        </p:spPr>
        <p:txBody>
          <a:bodyPr wrap="square">
            <a:spAutoFit/>
          </a:bodyPr>
          <a:lstStyle/>
          <a:p>
            <a:pPr algn="l">
              <a:lnSpc>
                <a:spcPts val="3000"/>
              </a:lnSpc>
            </a:pPr>
            <a:r>
              <a:rPr lang="en-US" sz="2800" dirty="0" smtClean="0">
                <a:solidFill>
                  <a:srgbClr val="FFFF00"/>
                </a:solidFill>
                <a:latin typeface="Calibri" panose="020F0502020204030204" pitchFamily="34" charset="0"/>
                <a:cs typeface="Calibri" panose="020F0502020204030204" pitchFamily="34" charset="0"/>
              </a:rPr>
              <a:t>U</a:t>
            </a:r>
            <a:r>
              <a:rPr lang="en-US" sz="2800" dirty="0" smtClean="0">
                <a:solidFill>
                  <a:schemeClr val="bg1"/>
                </a:solidFill>
                <a:latin typeface="Calibri" panose="020F0502020204030204" pitchFamily="34" charset="0"/>
                <a:cs typeface="Calibri" panose="020F0502020204030204" pitchFamily="34" charset="0"/>
              </a:rPr>
              <a:t> is lithophile (goes in the melts) and refractory.</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6" name="Text Box 4"/>
          <p:cNvSpPr txBox="1">
            <a:spLocks noChangeArrowheads="1"/>
          </p:cNvSpPr>
          <p:nvPr/>
        </p:nvSpPr>
        <p:spPr bwMode="auto">
          <a:xfrm>
            <a:off x="266700" y="3338231"/>
            <a:ext cx="8877300" cy="861774"/>
          </a:xfrm>
          <a:prstGeom prst="rect">
            <a:avLst/>
          </a:prstGeom>
          <a:noFill/>
          <a:ln w="9525" algn="ctr">
            <a:noFill/>
            <a:miter lim="800000"/>
            <a:headEnd/>
            <a:tailEnd/>
          </a:ln>
          <a:effectLst/>
        </p:spPr>
        <p:txBody>
          <a:bodyPr wrap="square">
            <a:spAutoFit/>
          </a:bodyPr>
          <a:lstStyle/>
          <a:p>
            <a:pPr algn="l">
              <a:lnSpc>
                <a:spcPts val="3000"/>
              </a:lnSpc>
            </a:pPr>
            <a:r>
              <a:rPr lang="en-US" sz="2800" dirty="0" smtClean="0">
                <a:solidFill>
                  <a:srgbClr val="FFFF00"/>
                </a:solidFill>
                <a:latin typeface="Calibri" panose="020F0502020204030204" pitchFamily="34" charset="0"/>
                <a:cs typeface="Calibri" panose="020F0502020204030204" pitchFamily="34" charset="0"/>
              </a:rPr>
              <a:t>Rb-Sr</a:t>
            </a:r>
            <a:r>
              <a:rPr lang="en-US" sz="2800" dirty="0" smtClean="0">
                <a:solidFill>
                  <a:schemeClr val="bg1"/>
                </a:solidFill>
                <a:latin typeface="Calibri" panose="020F0502020204030204" pitchFamily="34" charset="0"/>
                <a:cs typeface="Calibri" panose="020F0502020204030204" pitchFamily="34" charset="0"/>
              </a:rPr>
              <a:t> and </a:t>
            </a:r>
            <a:r>
              <a:rPr lang="en-US" sz="2800" dirty="0" smtClean="0">
                <a:solidFill>
                  <a:srgbClr val="FFFF00"/>
                </a:solidFill>
                <a:latin typeface="Calibri" panose="020F0502020204030204" pitchFamily="34" charset="0"/>
                <a:cs typeface="Calibri" panose="020F0502020204030204" pitchFamily="34" charset="0"/>
              </a:rPr>
              <a:t>Sm-Nd</a:t>
            </a:r>
            <a:r>
              <a:rPr lang="en-US" sz="2800" dirty="0" smtClean="0">
                <a:solidFill>
                  <a:schemeClr val="bg1"/>
                </a:solidFill>
                <a:latin typeface="Calibri" panose="020F0502020204030204" pitchFamily="34" charset="0"/>
                <a:cs typeface="Calibri" panose="020F0502020204030204" pitchFamily="34" charset="0"/>
              </a:rPr>
              <a:t> are parent-daughter pairs of lithophile elements.</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7" name="Text Box 4"/>
          <p:cNvSpPr txBox="1">
            <a:spLocks noChangeArrowheads="1"/>
          </p:cNvSpPr>
          <p:nvPr/>
        </p:nvSpPr>
        <p:spPr bwMode="auto">
          <a:xfrm>
            <a:off x="266700" y="4264418"/>
            <a:ext cx="8610600" cy="861774"/>
          </a:xfrm>
          <a:prstGeom prst="rect">
            <a:avLst/>
          </a:prstGeom>
          <a:noFill/>
          <a:ln w="9525" algn="ctr">
            <a:noFill/>
            <a:miter lim="800000"/>
            <a:headEnd/>
            <a:tailEnd/>
          </a:ln>
          <a:effectLst/>
        </p:spPr>
        <p:txBody>
          <a:bodyPr wrap="square">
            <a:spAutoFit/>
          </a:bodyPr>
          <a:lstStyle/>
          <a:p>
            <a:pPr algn="l">
              <a:lnSpc>
                <a:spcPts val="3000"/>
              </a:lnSpc>
            </a:pPr>
            <a:r>
              <a:rPr lang="en-US" sz="2800" dirty="0" smtClean="0">
                <a:solidFill>
                  <a:schemeClr val="bg1"/>
                </a:solidFill>
                <a:latin typeface="Calibri" panose="020F0502020204030204" pitchFamily="34" charset="0"/>
                <a:cs typeface="Calibri" panose="020F0502020204030204" pitchFamily="34" charset="0"/>
              </a:rPr>
              <a:t>Rb and Nd go preferentially in the melt with respect to Sr and Sm.</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8" name="Text Box 4"/>
          <p:cNvSpPr txBox="1">
            <a:spLocks noChangeArrowheads="1"/>
          </p:cNvSpPr>
          <p:nvPr/>
        </p:nvSpPr>
        <p:spPr bwMode="auto">
          <a:xfrm>
            <a:off x="266700" y="5089005"/>
            <a:ext cx="8610600" cy="861774"/>
          </a:xfrm>
          <a:prstGeom prst="rect">
            <a:avLst/>
          </a:prstGeom>
          <a:noFill/>
          <a:ln w="9525" algn="ctr">
            <a:noFill/>
            <a:miter lim="800000"/>
            <a:headEnd/>
            <a:tailEnd/>
          </a:ln>
          <a:effectLst/>
        </p:spPr>
        <p:txBody>
          <a:bodyPr wrap="square">
            <a:spAutoFit/>
          </a:bodyPr>
          <a:lstStyle/>
          <a:p>
            <a:pPr algn="l">
              <a:lnSpc>
                <a:spcPts val="3000"/>
              </a:lnSpc>
            </a:pPr>
            <a:r>
              <a:rPr lang="en-US" sz="2800" dirty="0" smtClean="0">
                <a:solidFill>
                  <a:schemeClr val="bg1"/>
                </a:solidFill>
                <a:latin typeface="Calibri" panose="020F0502020204030204" pitchFamily="34" charset="0"/>
                <a:cs typeface="Calibri" panose="020F0502020204030204" pitchFamily="34" charset="0"/>
              </a:rPr>
              <a:t>Continental crust and upper mantle form complementary reservoirs for the </a:t>
            </a:r>
            <a:r>
              <a:rPr lang="en-US" sz="2800" baseline="30000" dirty="0" smtClean="0">
                <a:solidFill>
                  <a:schemeClr val="bg1"/>
                </a:solidFill>
                <a:latin typeface="Calibri" panose="020F0502020204030204" pitchFamily="34" charset="0"/>
                <a:cs typeface="Calibri" panose="020F0502020204030204" pitchFamily="34" charset="0"/>
              </a:rPr>
              <a:t>87</a:t>
            </a:r>
            <a:r>
              <a:rPr lang="en-US" sz="2800" dirty="0" smtClean="0">
                <a:solidFill>
                  <a:schemeClr val="bg1"/>
                </a:solidFill>
                <a:latin typeface="Calibri" panose="020F0502020204030204" pitchFamily="34" charset="0"/>
                <a:cs typeface="Calibri" panose="020F0502020204030204" pitchFamily="34" charset="0"/>
              </a:rPr>
              <a:t>Sr/</a:t>
            </a:r>
            <a:r>
              <a:rPr lang="en-US" sz="2800" baseline="30000" dirty="0" smtClean="0">
                <a:solidFill>
                  <a:schemeClr val="bg1"/>
                </a:solidFill>
                <a:latin typeface="Calibri" panose="020F0502020204030204" pitchFamily="34" charset="0"/>
                <a:cs typeface="Calibri" panose="020F0502020204030204" pitchFamily="34" charset="0"/>
              </a:rPr>
              <a:t>86</a:t>
            </a:r>
            <a:r>
              <a:rPr lang="en-US" sz="2800" dirty="0" smtClean="0">
                <a:solidFill>
                  <a:schemeClr val="bg1"/>
                </a:solidFill>
                <a:latin typeface="Calibri" panose="020F0502020204030204" pitchFamily="34" charset="0"/>
                <a:cs typeface="Calibri" panose="020F0502020204030204" pitchFamily="34" charset="0"/>
              </a:rPr>
              <a:t>Sr and </a:t>
            </a:r>
            <a:r>
              <a:rPr lang="en-US" sz="2800" baseline="30000" dirty="0" smtClean="0">
                <a:solidFill>
                  <a:schemeClr val="bg1"/>
                </a:solidFill>
                <a:latin typeface="Calibri" panose="020F0502020204030204" pitchFamily="34" charset="0"/>
                <a:cs typeface="Calibri" panose="020F0502020204030204" pitchFamily="34" charset="0"/>
              </a:rPr>
              <a:t>143</a:t>
            </a:r>
            <a:r>
              <a:rPr lang="en-US" sz="2800" dirty="0" smtClean="0">
                <a:solidFill>
                  <a:schemeClr val="bg1"/>
                </a:solidFill>
                <a:latin typeface="Calibri" panose="020F0502020204030204" pitchFamily="34" charset="0"/>
                <a:cs typeface="Calibri" panose="020F0502020204030204" pitchFamily="34" charset="0"/>
              </a:rPr>
              <a:t>Nd/</a:t>
            </a:r>
            <a:r>
              <a:rPr lang="en-US" sz="2800" baseline="30000" dirty="0" smtClean="0">
                <a:solidFill>
                  <a:schemeClr val="bg1"/>
                </a:solidFill>
                <a:latin typeface="Calibri" panose="020F0502020204030204" pitchFamily="34" charset="0"/>
                <a:cs typeface="Calibri" panose="020F0502020204030204" pitchFamily="34" charset="0"/>
              </a:rPr>
              <a:t>144</a:t>
            </a:r>
            <a:r>
              <a:rPr lang="en-US" sz="2800" dirty="0" smtClean="0">
                <a:solidFill>
                  <a:schemeClr val="bg1"/>
                </a:solidFill>
                <a:latin typeface="Calibri" panose="020F0502020204030204" pitchFamily="34" charset="0"/>
                <a:cs typeface="Calibri" panose="020F0502020204030204" pitchFamily="34" charset="0"/>
              </a:rPr>
              <a:t>Nd systems.</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9" name="Text Box 4"/>
          <p:cNvSpPr txBox="1">
            <a:spLocks noChangeArrowheads="1"/>
          </p:cNvSpPr>
          <p:nvPr/>
        </p:nvSpPr>
        <p:spPr bwMode="auto">
          <a:xfrm>
            <a:off x="266700" y="5899979"/>
            <a:ext cx="8610600" cy="707886"/>
          </a:xfrm>
          <a:prstGeom prst="rect">
            <a:avLst/>
          </a:prstGeom>
          <a:noFill/>
          <a:ln w="9525" algn="ctr">
            <a:noFill/>
            <a:miter lim="800000"/>
            <a:headEnd/>
            <a:tailEnd/>
          </a:ln>
          <a:effectLst/>
        </p:spPr>
        <p:txBody>
          <a:bodyPr wrap="square">
            <a:spAutoFit/>
          </a:bodyPr>
          <a:lstStyle/>
          <a:p>
            <a:r>
              <a:rPr lang="en-US" sz="4000" dirty="0" smtClean="0">
                <a:solidFill>
                  <a:schemeClr val="bg1"/>
                </a:solidFill>
                <a:latin typeface="Calibri" panose="020F0502020204030204" pitchFamily="34" charset="0"/>
                <a:cs typeface="Calibri" panose="020F0502020204030204" pitchFamily="34" charset="0"/>
              </a:rPr>
              <a:t>This does not happen for Pb isotopes.</a:t>
            </a:r>
            <a:endParaRPr lang="en-GB" sz="40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3798622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
                                            <p:txEl>
                                              <p:pRg st="0" end="0"/>
                                            </p:txEl>
                                          </p:spTgt>
                                        </p:tgtEl>
                                        <p:attrNameLst>
                                          <p:attrName>style.visibility</p:attrName>
                                        </p:attrNameLst>
                                      </p:cBhvr>
                                      <p:to>
                                        <p:strVal val="visible"/>
                                      </p:to>
                                    </p:set>
                                    <p:animEffect transition="in" filter="fade">
                                      <p:cBhvr>
                                        <p:cTn id="12" dur="500"/>
                                        <p:tgtEl>
                                          <p:spTgt spid="3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xEl>
                                              <p:pRg st="0" end="0"/>
                                            </p:txEl>
                                          </p:spTgt>
                                        </p:tgtEl>
                                        <p:attrNameLst>
                                          <p:attrName>style.visibility</p:attrName>
                                        </p:attrNameLst>
                                      </p:cBhvr>
                                      <p:to>
                                        <p:strVal val="visible"/>
                                      </p:to>
                                    </p:set>
                                    <p:animEffect transition="in" filter="fade">
                                      <p:cBhvr>
                                        <p:cTn id="17" dur="500"/>
                                        <p:tgtEl>
                                          <p:spTgt spid="3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6">
                                            <p:txEl>
                                              <p:pRg st="0" end="0"/>
                                            </p:txEl>
                                          </p:spTgt>
                                        </p:tgtEl>
                                        <p:attrNameLst>
                                          <p:attrName>style.visibility</p:attrName>
                                        </p:attrNameLst>
                                      </p:cBhvr>
                                      <p:to>
                                        <p:strVal val="visible"/>
                                      </p:to>
                                    </p:set>
                                    <p:animEffect transition="in" filter="fade">
                                      <p:cBhvr>
                                        <p:cTn id="22" dur="500"/>
                                        <p:tgtEl>
                                          <p:spTgt spid="3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500"/>
                                        <p:tgtEl>
                                          <p:spTgt spid="3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animEffect transition="in" filter="fade">
                                      <p:cBhvr>
                                        <p:cTn id="32" dur="500"/>
                                        <p:tgtEl>
                                          <p:spTgt spid="3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animEffect transition="in" filter="fade">
                                      <p:cBhvr>
                                        <p:cTn id="37"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34" grpId="0" build="p"/>
      <p:bldP spid="35" grpId="0" build="p"/>
      <p:bldP spid="36" grpId="0" build="p"/>
      <p:bldP spid="37" grpId="0" build="p"/>
      <p:bldP spid="38" grpId="0" build="p"/>
      <p:bldP spid="39" grpId="0" build="p"/>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1" name="Text Box 4"/>
          <p:cNvSpPr txBox="1">
            <a:spLocks noChangeArrowheads="1"/>
          </p:cNvSpPr>
          <p:nvPr/>
        </p:nvSpPr>
        <p:spPr bwMode="auto">
          <a:xfrm>
            <a:off x="266700" y="1149893"/>
            <a:ext cx="8610600" cy="1569660"/>
          </a:xfrm>
          <a:prstGeom prst="rect">
            <a:avLst/>
          </a:prstGeom>
          <a:noFill/>
          <a:ln w="9525" algn="ctr">
            <a:noFill/>
            <a:miter lim="800000"/>
            <a:headEnd/>
            <a:tailEnd/>
          </a:ln>
          <a:effectLst/>
        </p:spPr>
        <p:txBody>
          <a:bodyPr wrap="square">
            <a:spAutoFit/>
          </a:bodyPr>
          <a:lstStyle/>
          <a:p>
            <a:r>
              <a:rPr lang="en-GB" sz="3200" dirty="0" smtClean="0">
                <a:solidFill>
                  <a:schemeClr val="bg1"/>
                </a:solidFill>
                <a:latin typeface="Calibri" panose="020F0502020204030204" pitchFamily="34" charset="0"/>
                <a:cs typeface="Calibri" panose="020F0502020204030204" pitchFamily="34" charset="0"/>
              </a:rPr>
              <a:t>If the Earth has evolved as a closed system after its accretion, BSE should plot along the Geochron (Isochron at 4.57 Ga).</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2" name="Text Box 4"/>
          <p:cNvSpPr txBox="1">
            <a:spLocks noChangeArrowheads="1"/>
          </p:cNvSpPr>
          <p:nvPr/>
        </p:nvSpPr>
        <p:spPr bwMode="auto">
          <a:xfrm>
            <a:off x="266700" y="3131093"/>
            <a:ext cx="8877300" cy="1077218"/>
          </a:xfrm>
          <a:prstGeom prst="rect">
            <a:avLst/>
          </a:prstGeom>
          <a:noFill/>
          <a:ln w="9525" algn="ctr">
            <a:noFill/>
            <a:miter lim="800000"/>
            <a:headEnd/>
            <a:tailEnd/>
          </a:ln>
          <a:effectLst/>
        </p:spPr>
        <p:txBody>
          <a:bodyPr wrap="square">
            <a:spAutoFit/>
          </a:bodyPr>
          <a:lstStyle/>
          <a:p>
            <a:pPr algn="l"/>
            <a:r>
              <a:rPr lang="en-US" sz="3200" dirty="0" smtClean="0">
                <a:solidFill>
                  <a:schemeClr val="bg1"/>
                </a:solidFill>
                <a:latin typeface="Calibri" panose="020F0502020204030204" pitchFamily="34" charset="0"/>
                <a:cs typeface="Calibri" panose="020F0502020204030204" pitchFamily="34" charset="0"/>
              </a:rPr>
              <a:t>1) Either BSE cannot be approximated by meteorite compositions;</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3" name="Text Box 4"/>
          <p:cNvSpPr txBox="1">
            <a:spLocks noChangeArrowheads="1"/>
          </p:cNvSpPr>
          <p:nvPr/>
        </p:nvSpPr>
        <p:spPr bwMode="auto">
          <a:xfrm>
            <a:off x="266700" y="4329504"/>
            <a:ext cx="8877300" cy="1077218"/>
          </a:xfrm>
          <a:prstGeom prst="rect">
            <a:avLst/>
          </a:prstGeom>
          <a:noFill/>
          <a:ln w="9525" algn="ctr">
            <a:noFill/>
            <a:miter lim="800000"/>
            <a:headEnd/>
            <a:tailEnd/>
          </a:ln>
          <a:effectLst/>
        </p:spPr>
        <p:txBody>
          <a:bodyPr wrap="square">
            <a:spAutoFit/>
          </a:bodyPr>
          <a:lstStyle/>
          <a:p>
            <a:pPr algn="l"/>
            <a:r>
              <a:rPr lang="en-US" sz="3200" dirty="0" smtClean="0">
                <a:solidFill>
                  <a:schemeClr val="bg1"/>
                </a:solidFill>
                <a:latin typeface="Calibri" panose="020F0502020204030204" pitchFamily="34" charset="0"/>
                <a:cs typeface="Calibri" panose="020F0502020204030204" pitchFamily="34" charset="0"/>
              </a:rPr>
              <a:t>2) BSE </a:t>
            </a:r>
            <a:r>
              <a:rPr lang="en-US" sz="3200" i="1" dirty="0" smtClean="0">
                <a:solidFill>
                  <a:schemeClr val="bg1"/>
                </a:solidFill>
                <a:latin typeface="Symbol" panose="05050102010706020507" pitchFamily="18" charset="2"/>
                <a:cs typeface="Calibri" panose="020F0502020204030204" pitchFamily="34" charset="0"/>
              </a:rPr>
              <a:t>m</a:t>
            </a:r>
            <a:r>
              <a:rPr lang="en-US" sz="3200" dirty="0" smtClean="0">
                <a:solidFill>
                  <a:schemeClr val="bg1"/>
                </a:solidFill>
                <a:latin typeface="Calibri" panose="020F0502020204030204" pitchFamily="34" charset="0"/>
                <a:cs typeface="Calibri" panose="020F0502020204030204" pitchFamily="34" charset="0"/>
              </a:rPr>
              <a:t> has changed at least once before the closure of the system;</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4" name="Text Box 4"/>
          <p:cNvSpPr txBox="1">
            <a:spLocks noChangeArrowheads="1"/>
          </p:cNvSpPr>
          <p:nvPr/>
        </p:nvSpPr>
        <p:spPr bwMode="auto">
          <a:xfrm>
            <a:off x="266699" y="5532526"/>
            <a:ext cx="7059387" cy="584775"/>
          </a:xfrm>
          <a:prstGeom prst="rect">
            <a:avLst/>
          </a:prstGeom>
          <a:noFill/>
          <a:ln w="9525" algn="ctr">
            <a:noFill/>
            <a:miter lim="800000"/>
            <a:headEnd/>
            <a:tailEnd/>
          </a:ln>
          <a:effectLst/>
        </p:spPr>
        <p:txBody>
          <a:bodyPr wrap="square">
            <a:spAutoFit/>
          </a:bodyPr>
          <a:lstStyle/>
          <a:p>
            <a:pPr algn="l"/>
            <a:r>
              <a:rPr lang="en-US" sz="3200" dirty="0" smtClean="0">
                <a:solidFill>
                  <a:schemeClr val="bg1"/>
                </a:solidFill>
                <a:latin typeface="Calibri" panose="020F0502020204030204" pitchFamily="34" charset="0"/>
                <a:cs typeface="Calibri" panose="020F0502020204030204" pitchFamily="34" charset="0"/>
              </a:rPr>
              <a:t>3) The Earth is much older than 4.57 Ga.</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5" name="Figura a mano libera 14"/>
          <p:cNvSpPr/>
          <p:nvPr/>
        </p:nvSpPr>
        <p:spPr bwMode="auto">
          <a:xfrm>
            <a:off x="636814" y="5339006"/>
            <a:ext cx="6433457" cy="969303"/>
          </a:xfrm>
          <a:custGeom>
            <a:avLst/>
            <a:gdLst>
              <a:gd name="connsiteX0" fmla="*/ 0 w 6433457"/>
              <a:gd name="connsiteY0" fmla="*/ 3799114 h 3799114"/>
              <a:gd name="connsiteX1" fmla="*/ 97971 w 6433457"/>
              <a:gd name="connsiteY1" fmla="*/ 3701142 h 3799114"/>
              <a:gd name="connsiteX2" fmla="*/ 163285 w 6433457"/>
              <a:gd name="connsiteY2" fmla="*/ 3635828 h 3799114"/>
              <a:gd name="connsiteX3" fmla="*/ 326571 w 6433457"/>
              <a:gd name="connsiteY3" fmla="*/ 3548742 h 3799114"/>
              <a:gd name="connsiteX4" fmla="*/ 391885 w 6433457"/>
              <a:gd name="connsiteY4" fmla="*/ 3505200 h 3799114"/>
              <a:gd name="connsiteX5" fmla="*/ 522514 w 6433457"/>
              <a:gd name="connsiteY5" fmla="*/ 3461657 h 3799114"/>
              <a:gd name="connsiteX6" fmla="*/ 751114 w 6433457"/>
              <a:gd name="connsiteY6" fmla="*/ 3352800 h 3799114"/>
              <a:gd name="connsiteX7" fmla="*/ 859971 w 6433457"/>
              <a:gd name="connsiteY7" fmla="*/ 3298371 h 3799114"/>
              <a:gd name="connsiteX8" fmla="*/ 947057 w 6433457"/>
              <a:gd name="connsiteY8" fmla="*/ 3265714 h 3799114"/>
              <a:gd name="connsiteX9" fmla="*/ 1175657 w 6433457"/>
              <a:gd name="connsiteY9" fmla="*/ 3167742 h 3799114"/>
              <a:gd name="connsiteX10" fmla="*/ 1393371 w 6433457"/>
              <a:gd name="connsiteY10" fmla="*/ 3069771 h 3799114"/>
              <a:gd name="connsiteX11" fmla="*/ 1600200 w 6433457"/>
              <a:gd name="connsiteY11" fmla="*/ 2993571 h 3799114"/>
              <a:gd name="connsiteX12" fmla="*/ 1785257 w 6433457"/>
              <a:gd name="connsiteY12" fmla="*/ 2873828 h 3799114"/>
              <a:gd name="connsiteX13" fmla="*/ 1872342 w 6433457"/>
              <a:gd name="connsiteY13" fmla="*/ 2819400 h 3799114"/>
              <a:gd name="connsiteX14" fmla="*/ 2024742 w 6433457"/>
              <a:gd name="connsiteY14" fmla="*/ 2710542 h 3799114"/>
              <a:gd name="connsiteX15" fmla="*/ 2198914 w 6433457"/>
              <a:gd name="connsiteY15" fmla="*/ 2612571 h 3799114"/>
              <a:gd name="connsiteX16" fmla="*/ 2242457 w 6433457"/>
              <a:gd name="connsiteY16" fmla="*/ 2569028 h 3799114"/>
              <a:gd name="connsiteX17" fmla="*/ 2286000 w 6433457"/>
              <a:gd name="connsiteY17" fmla="*/ 2547257 h 3799114"/>
              <a:gd name="connsiteX18" fmla="*/ 2699657 w 6433457"/>
              <a:gd name="connsiteY18" fmla="*/ 2307771 h 3799114"/>
              <a:gd name="connsiteX19" fmla="*/ 2906485 w 6433457"/>
              <a:gd name="connsiteY19" fmla="*/ 2220685 h 3799114"/>
              <a:gd name="connsiteX20" fmla="*/ 3004457 w 6433457"/>
              <a:gd name="connsiteY20" fmla="*/ 2177142 h 3799114"/>
              <a:gd name="connsiteX21" fmla="*/ 3102428 w 6433457"/>
              <a:gd name="connsiteY21" fmla="*/ 2111828 h 3799114"/>
              <a:gd name="connsiteX22" fmla="*/ 3178628 w 6433457"/>
              <a:gd name="connsiteY22" fmla="*/ 2100942 h 3799114"/>
              <a:gd name="connsiteX23" fmla="*/ 3331028 w 6433457"/>
              <a:gd name="connsiteY23" fmla="*/ 2024742 h 3799114"/>
              <a:gd name="connsiteX24" fmla="*/ 3494314 w 6433457"/>
              <a:gd name="connsiteY24" fmla="*/ 1948542 h 3799114"/>
              <a:gd name="connsiteX25" fmla="*/ 3624942 w 6433457"/>
              <a:gd name="connsiteY25" fmla="*/ 1861457 h 3799114"/>
              <a:gd name="connsiteX26" fmla="*/ 3722914 w 6433457"/>
              <a:gd name="connsiteY26" fmla="*/ 1796142 h 3799114"/>
              <a:gd name="connsiteX27" fmla="*/ 3984171 w 6433457"/>
              <a:gd name="connsiteY27" fmla="*/ 1665514 h 3799114"/>
              <a:gd name="connsiteX28" fmla="*/ 4169228 w 6433457"/>
              <a:gd name="connsiteY28" fmla="*/ 1556657 h 3799114"/>
              <a:gd name="connsiteX29" fmla="*/ 4234542 w 6433457"/>
              <a:gd name="connsiteY29" fmla="*/ 1513114 h 3799114"/>
              <a:gd name="connsiteX30" fmla="*/ 4288971 w 6433457"/>
              <a:gd name="connsiteY30" fmla="*/ 1480457 h 3799114"/>
              <a:gd name="connsiteX31" fmla="*/ 4365171 w 6433457"/>
              <a:gd name="connsiteY31" fmla="*/ 1426028 h 3799114"/>
              <a:gd name="connsiteX32" fmla="*/ 4452257 w 6433457"/>
              <a:gd name="connsiteY32" fmla="*/ 1382485 h 3799114"/>
              <a:gd name="connsiteX33" fmla="*/ 4561114 w 6433457"/>
              <a:gd name="connsiteY33" fmla="*/ 1284514 h 3799114"/>
              <a:gd name="connsiteX34" fmla="*/ 4669971 w 6433457"/>
              <a:gd name="connsiteY34" fmla="*/ 1219200 h 3799114"/>
              <a:gd name="connsiteX35" fmla="*/ 4713514 w 6433457"/>
              <a:gd name="connsiteY35" fmla="*/ 1175657 h 3799114"/>
              <a:gd name="connsiteX36" fmla="*/ 4767942 w 6433457"/>
              <a:gd name="connsiteY36" fmla="*/ 1143000 h 3799114"/>
              <a:gd name="connsiteX37" fmla="*/ 4833257 w 6433457"/>
              <a:gd name="connsiteY37" fmla="*/ 1099457 h 3799114"/>
              <a:gd name="connsiteX38" fmla="*/ 4855028 w 6433457"/>
              <a:gd name="connsiteY38" fmla="*/ 1066800 h 3799114"/>
              <a:gd name="connsiteX39" fmla="*/ 4953000 w 6433457"/>
              <a:gd name="connsiteY39" fmla="*/ 1012371 h 3799114"/>
              <a:gd name="connsiteX40" fmla="*/ 4996542 w 6433457"/>
              <a:gd name="connsiteY40" fmla="*/ 968828 h 3799114"/>
              <a:gd name="connsiteX41" fmla="*/ 5050971 w 6433457"/>
              <a:gd name="connsiteY41" fmla="*/ 936171 h 3799114"/>
              <a:gd name="connsiteX42" fmla="*/ 5138057 w 6433457"/>
              <a:gd name="connsiteY42" fmla="*/ 881742 h 3799114"/>
              <a:gd name="connsiteX43" fmla="*/ 5312228 w 6433457"/>
              <a:gd name="connsiteY43" fmla="*/ 751114 h 3799114"/>
              <a:gd name="connsiteX44" fmla="*/ 5508171 w 6433457"/>
              <a:gd name="connsiteY44" fmla="*/ 642257 h 3799114"/>
              <a:gd name="connsiteX45" fmla="*/ 5671457 w 6433457"/>
              <a:gd name="connsiteY45" fmla="*/ 522514 h 3799114"/>
              <a:gd name="connsiteX46" fmla="*/ 5747657 w 6433457"/>
              <a:gd name="connsiteY46" fmla="*/ 468085 h 3799114"/>
              <a:gd name="connsiteX47" fmla="*/ 5845628 w 6433457"/>
              <a:gd name="connsiteY47" fmla="*/ 402771 h 3799114"/>
              <a:gd name="connsiteX48" fmla="*/ 5932714 w 6433457"/>
              <a:gd name="connsiteY48" fmla="*/ 348342 h 3799114"/>
              <a:gd name="connsiteX49" fmla="*/ 6008914 w 6433457"/>
              <a:gd name="connsiteY49" fmla="*/ 283028 h 3799114"/>
              <a:gd name="connsiteX50" fmla="*/ 6183085 w 6433457"/>
              <a:gd name="connsiteY50" fmla="*/ 185057 h 3799114"/>
              <a:gd name="connsiteX51" fmla="*/ 6259285 w 6433457"/>
              <a:gd name="connsiteY51" fmla="*/ 130628 h 3799114"/>
              <a:gd name="connsiteX52" fmla="*/ 6313714 w 6433457"/>
              <a:gd name="connsiteY52" fmla="*/ 97971 h 3799114"/>
              <a:gd name="connsiteX53" fmla="*/ 6433457 w 6433457"/>
              <a:gd name="connsiteY53" fmla="*/ 0 h 379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433457" h="3799114">
                <a:moveTo>
                  <a:pt x="0" y="3799114"/>
                </a:moveTo>
                <a:cubicBezTo>
                  <a:pt x="85695" y="3670570"/>
                  <a:pt x="-3490" y="3784156"/>
                  <a:pt x="97971" y="3701142"/>
                </a:cubicBezTo>
                <a:cubicBezTo>
                  <a:pt x="121801" y="3681645"/>
                  <a:pt x="138881" y="3654601"/>
                  <a:pt x="163285" y="3635828"/>
                </a:cubicBezTo>
                <a:cubicBezTo>
                  <a:pt x="200149" y="3607471"/>
                  <a:pt x="288221" y="3570656"/>
                  <a:pt x="326571" y="3548742"/>
                </a:cubicBezTo>
                <a:cubicBezTo>
                  <a:pt x="349289" y="3535760"/>
                  <a:pt x="367974" y="3515827"/>
                  <a:pt x="391885" y="3505200"/>
                </a:cubicBezTo>
                <a:cubicBezTo>
                  <a:pt x="433828" y="3486559"/>
                  <a:pt x="480261" y="3479583"/>
                  <a:pt x="522514" y="3461657"/>
                </a:cubicBezTo>
                <a:cubicBezTo>
                  <a:pt x="600210" y="3428695"/>
                  <a:pt x="675626" y="3390544"/>
                  <a:pt x="751114" y="3352800"/>
                </a:cubicBezTo>
                <a:cubicBezTo>
                  <a:pt x="787400" y="3334657"/>
                  <a:pt x="822899" y="3314848"/>
                  <a:pt x="859971" y="3298371"/>
                </a:cubicBezTo>
                <a:cubicBezTo>
                  <a:pt x="888302" y="3285780"/>
                  <a:pt x="918410" y="3277568"/>
                  <a:pt x="947057" y="3265714"/>
                </a:cubicBezTo>
                <a:cubicBezTo>
                  <a:pt x="1023661" y="3234016"/>
                  <a:pt x="1099705" y="3200971"/>
                  <a:pt x="1175657" y="3167742"/>
                </a:cubicBezTo>
                <a:cubicBezTo>
                  <a:pt x="1196401" y="3158667"/>
                  <a:pt x="1362547" y="3082101"/>
                  <a:pt x="1393371" y="3069771"/>
                </a:cubicBezTo>
                <a:cubicBezTo>
                  <a:pt x="1570548" y="2998901"/>
                  <a:pt x="1499786" y="3018675"/>
                  <a:pt x="1600200" y="2993571"/>
                </a:cubicBezTo>
                <a:lnTo>
                  <a:pt x="1785257" y="2873828"/>
                </a:lnTo>
                <a:cubicBezTo>
                  <a:pt x="1814089" y="2855375"/>
                  <a:pt x="1844957" y="2839939"/>
                  <a:pt x="1872342" y="2819400"/>
                </a:cubicBezTo>
                <a:cubicBezTo>
                  <a:pt x="1909721" y="2791366"/>
                  <a:pt x="1980175" y="2736009"/>
                  <a:pt x="2024742" y="2710542"/>
                </a:cubicBezTo>
                <a:cubicBezTo>
                  <a:pt x="2113474" y="2659839"/>
                  <a:pt x="2114865" y="2675608"/>
                  <a:pt x="2198914" y="2612571"/>
                </a:cubicBezTo>
                <a:cubicBezTo>
                  <a:pt x="2215335" y="2600255"/>
                  <a:pt x="2226036" y="2581344"/>
                  <a:pt x="2242457" y="2569028"/>
                </a:cubicBezTo>
                <a:cubicBezTo>
                  <a:pt x="2255439" y="2559292"/>
                  <a:pt x="2272040" y="2555530"/>
                  <a:pt x="2286000" y="2547257"/>
                </a:cubicBezTo>
                <a:cubicBezTo>
                  <a:pt x="2425840" y="2464389"/>
                  <a:pt x="2553216" y="2376684"/>
                  <a:pt x="2699657" y="2307771"/>
                </a:cubicBezTo>
                <a:cubicBezTo>
                  <a:pt x="2767342" y="2275919"/>
                  <a:pt x="2837729" y="2250152"/>
                  <a:pt x="2906485" y="2220685"/>
                </a:cubicBezTo>
                <a:cubicBezTo>
                  <a:pt x="2939333" y="2206607"/>
                  <a:pt x="2974722" y="2196966"/>
                  <a:pt x="3004457" y="2177142"/>
                </a:cubicBezTo>
                <a:cubicBezTo>
                  <a:pt x="3037114" y="2155371"/>
                  <a:pt x="3066470" y="2127560"/>
                  <a:pt x="3102428" y="2111828"/>
                </a:cubicBezTo>
                <a:cubicBezTo>
                  <a:pt x="3125935" y="2101544"/>
                  <a:pt x="3153228" y="2104571"/>
                  <a:pt x="3178628" y="2100942"/>
                </a:cubicBezTo>
                <a:cubicBezTo>
                  <a:pt x="3315647" y="2009598"/>
                  <a:pt x="3165047" y="2102851"/>
                  <a:pt x="3331028" y="2024742"/>
                </a:cubicBezTo>
                <a:cubicBezTo>
                  <a:pt x="3522128" y="1934813"/>
                  <a:pt x="3348674" y="1997090"/>
                  <a:pt x="3494314" y="1948542"/>
                </a:cubicBezTo>
                <a:cubicBezTo>
                  <a:pt x="3574144" y="1868714"/>
                  <a:pt x="3498409" y="1935268"/>
                  <a:pt x="3624942" y="1861457"/>
                </a:cubicBezTo>
                <a:cubicBezTo>
                  <a:pt x="3734327" y="1797649"/>
                  <a:pt x="3595882" y="1859658"/>
                  <a:pt x="3722914" y="1796142"/>
                </a:cubicBezTo>
                <a:cubicBezTo>
                  <a:pt x="3850095" y="1732551"/>
                  <a:pt x="3758390" y="1834849"/>
                  <a:pt x="3984171" y="1665514"/>
                </a:cubicBezTo>
                <a:cubicBezTo>
                  <a:pt x="4154472" y="1537789"/>
                  <a:pt x="3984299" y="1655286"/>
                  <a:pt x="4169228" y="1556657"/>
                </a:cubicBezTo>
                <a:cubicBezTo>
                  <a:pt x="4192316" y="1544344"/>
                  <a:pt x="4212467" y="1527162"/>
                  <a:pt x="4234542" y="1513114"/>
                </a:cubicBezTo>
                <a:cubicBezTo>
                  <a:pt x="4252392" y="1501755"/>
                  <a:pt x="4271366" y="1492193"/>
                  <a:pt x="4288971" y="1480457"/>
                </a:cubicBezTo>
                <a:cubicBezTo>
                  <a:pt x="4314943" y="1463142"/>
                  <a:pt x="4338405" y="1442088"/>
                  <a:pt x="4365171" y="1426028"/>
                </a:cubicBezTo>
                <a:cubicBezTo>
                  <a:pt x="4493534" y="1349009"/>
                  <a:pt x="4248527" y="1530651"/>
                  <a:pt x="4452257" y="1382485"/>
                </a:cubicBezTo>
                <a:cubicBezTo>
                  <a:pt x="4656479" y="1233961"/>
                  <a:pt x="4408343" y="1406732"/>
                  <a:pt x="4561114" y="1284514"/>
                </a:cubicBezTo>
                <a:cubicBezTo>
                  <a:pt x="4604903" y="1249483"/>
                  <a:pt x="4624747" y="1241811"/>
                  <a:pt x="4669971" y="1219200"/>
                </a:cubicBezTo>
                <a:cubicBezTo>
                  <a:pt x="4684485" y="1204686"/>
                  <a:pt x="4697311" y="1188259"/>
                  <a:pt x="4713514" y="1175657"/>
                </a:cubicBezTo>
                <a:cubicBezTo>
                  <a:pt x="4730215" y="1162667"/>
                  <a:pt x="4750092" y="1154359"/>
                  <a:pt x="4767942" y="1143000"/>
                </a:cubicBezTo>
                <a:cubicBezTo>
                  <a:pt x="4790017" y="1128952"/>
                  <a:pt x="4811485" y="1113971"/>
                  <a:pt x="4833257" y="1099457"/>
                </a:cubicBezTo>
                <a:cubicBezTo>
                  <a:pt x="4840514" y="1088571"/>
                  <a:pt x="4845095" y="1075314"/>
                  <a:pt x="4855028" y="1066800"/>
                </a:cubicBezTo>
                <a:cubicBezTo>
                  <a:pt x="4874167" y="1050395"/>
                  <a:pt x="4928270" y="1024736"/>
                  <a:pt x="4953000" y="1012371"/>
                </a:cubicBezTo>
                <a:cubicBezTo>
                  <a:pt x="4967514" y="997857"/>
                  <a:pt x="4980340" y="981430"/>
                  <a:pt x="4996542" y="968828"/>
                </a:cubicBezTo>
                <a:cubicBezTo>
                  <a:pt x="5013243" y="955838"/>
                  <a:pt x="5032951" y="947260"/>
                  <a:pt x="5050971" y="936171"/>
                </a:cubicBezTo>
                <a:cubicBezTo>
                  <a:pt x="5080125" y="918230"/>
                  <a:pt x="5111036" y="902758"/>
                  <a:pt x="5138057" y="881742"/>
                </a:cubicBezTo>
                <a:cubicBezTo>
                  <a:pt x="5148337" y="873746"/>
                  <a:pt x="5287112" y="763672"/>
                  <a:pt x="5312228" y="751114"/>
                </a:cubicBezTo>
                <a:cubicBezTo>
                  <a:pt x="5390569" y="711944"/>
                  <a:pt x="5432235" y="693894"/>
                  <a:pt x="5508171" y="642257"/>
                </a:cubicBezTo>
                <a:cubicBezTo>
                  <a:pt x="5563985" y="604304"/>
                  <a:pt x="5616871" y="562213"/>
                  <a:pt x="5671457" y="522514"/>
                </a:cubicBezTo>
                <a:cubicBezTo>
                  <a:pt x="5696701" y="504155"/>
                  <a:pt x="5721935" y="485769"/>
                  <a:pt x="5747657" y="468085"/>
                </a:cubicBezTo>
                <a:cubicBezTo>
                  <a:pt x="5780000" y="445849"/>
                  <a:pt x="5812676" y="424093"/>
                  <a:pt x="5845628" y="402771"/>
                </a:cubicBezTo>
                <a:cubicBezTo>
                  <a:pt x="5874368" y="384174"/>
                  <a:pt x="5906723" y="370620"/>
                  <a:pt x="5932714" y="348342"/>
                </a:cubicBezTo>
                <a:cubicBezTo>
                  <a:pt x="5958114" y="326571"/>
                  <a:pt x="5981937" y="302811"/>
                  <a:pt x="6008914" y="283028"/>
                </a:cubicBezTo>
                <a:cubicBezTo>
                  <a:pt x="6123512" y="198990"/>
                  <a:pt x="6065391" y="255674"/>
                  <a:pt x="6183085" y="185057"/>
                </a:cubicBezTo>
                <a:cubicBezTo>
                  <a:pt x="6209851" y="168997"/>
                  <a:pt x="6233313" y="147943"/>
                  <a:pt x="6259285" y="130628"/>
                </a:cubicBezTo>
                <a:cubicBezTo>
                  <a:pt x="6276890" y="118892"/>
                  <a:pt x="6296652" y="110483"/>
                  <a:pt x="6313714" y="97971"/>
                </a:cubicBezTo>
                <a:cubicBezTo>
                  <a:pt x="6398351" y="35904"/>
                  <a:pt x="6392828" y="40625"/>
                  <a:pt x="6433457" y="0"/>
                </a:cubicBezTo>
              </a:path>
            </a:pathLst>
          </a:custGeom>
          <a:noFill/>
          <a:ln w="28575"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6" name="Figura a mano libera 15"/>
          <p:cNvSpPr/>
          <p:nvPr/>
        </p:nvSpPr>
        <p:spPr bwMode="auto">
          <a:xfrm>
            <a:off x="266699" y="5406722"/>
            <a:ext cx="7151915" cy="983191"/>
          </a:xfrm>
          <a:custGeom>
            <a:avLst/>
            <a:gdLst>
              <a:gd name="connsiteX0" fmla="*/ 0 w 7151915"/>
              <a:gd name="connsiteY0" fmla="*/ 0 h 3853543"/>
              <a:gd name="connsiteX1" fmla="*/ 54429 w 7151915"/>
              <a:gd name="connsiteY1" fmla="*/ 32657 h 3853543"/>
              <a:gd name="connsiteX2" fmla="*/ 97972 w 7151915"/>
              <a:gd name="connsiteY2" fmla="*/ 54429 h 3853543"/>
              <a:gd name="connsiteX3" fmla="*/ 141515 w 7151915"/>
              <a:gd name="connsiteY3" fmla="*/ 87086 h 3853543"/>
              <a:gd name="connsiteX4" fmla="*/ 195943 w 7151915"/>
              <a:gd name="connsiteY4" fmla="*/ 108857 h 3853543"/>
              <a:gd name="connsiteX5" fmla="*/ 261257 w 7151915"/>
              <a:gd name="connsiteY5" fmla="*/ 152400 h 3853543"/>
              <a:gd name="connsiteX6" fmla="*/ 315686 w 7151915"/>
              <a:gd name="connsiteY6" fmla="*/ 185057 h 3853543"/>
              <a:gd name="connsiteX7" fmla="*/ 359229 w 7151915"/>
              <a:gd name="connsiteY7" fmla="*/ 206829 h 3853543"/>
              <a:gd name="connsiteX8" fmla="*/ 424543 w 7151915"/>
              <a:gd name="connsiteY8" fmla="*/ 250371 h 3853543"/>
              <a:gd name="connsiteX9" fmla="*/ 511629 w 7151915"/>
              <a:gd name="connsiteY9" fmla="*/ 283029 h 3853543"/>
              <a:gd name="connsiteX10" fmla="*/ 631372 w 7151915"/>
              <a:gd name="connsiteY10" fmla="*/ 348343 h 3853543"/>
              <a:gd name="connsiteX11" fmla="*/ 664029 w 7151915"/>
              <a:gd name="connsiteY11" fmla="*/ 359229 h 3853543"/>
              <a:gd name="connsiteX12" fmla="*/ 772886 w 7151915"/>
              <a:gd name="connsiteY12" fmla="*/ 413657 h 3853543"/>
              <a:gd name="connsiteX13" fmla="*/ 805543 w 7151915"/>
              <a:gd name="connsiteY13" fmla="*/ 435429 h 3853543"/>
              <a:gd name="connsiteX14" fmla="*/ 849086 w 7151915"/>
              <a:gd name="connsiteY14" fmla="*/ 457200 h 3853543"/>
              <a:gd name="connsiteX15" fmla="*/ 892629 w 7151915"/>
              <a:gd name="connsiteY15" fmla="*/ 489857 h 3853543"/>
              <a:gd name="connsiteX16" fmla="*/ 968829 w 7151915"/>
              <a:gd name="connsiteY16" fmla="*/ 522514 h 3853543"/>
              <a:gd name="connsiteX17" fmla="*/ 1012372 w 7151915"/>
              <a:gd name="connsiteY17" fmla="*/ 544286 h 3853543"/>
              <a:gd name="connsiteX18" fmla="*/ 1045029 w 7151915"/>
              <a:gd name="connsiteY18" fmla="*/ 576943 h 3853543"/>
              <a:gd name="connsiteX19" fmla="*/ 1088572 w 7151915"/>
              <a:gd name="connsiteY19" fmla="*/ 587829 h 3853543"/>
              <a:gd name="connsiteX20" fmla="*/ 1121229 w 7151915"/>
              <a:gd name="connsiteY20" fmla="*/ 620486 h 3853543"/>
              <a:gd name="connsiteX21" fmla="*/ 1230086 w 7151915"/>
              <a:gd name="connsiteY21" fmla="*/ 664029 h 3853543"/>
              <a:gd name="connsiteX22" fmla="*/ 1393372 w 7151915"/>
              <a:gd name="connsiteY22" fmla="*/ 729343 h 3853543"/>
              <a:gd name="connsiteX23" fmla="*/ 1469572 w 7151915"/>
              <a:gd name="connsiteY23" fmla="*/ 772886 h 3853543"/>
              <a:gd name="connsiteX24" fmla="*/ 1502229 w 7151915"/>
              <a:gd name="connsiteY24" fmla="*/ 805543 h 3853543"/>
              <a:gd name="connsiteX25" fmla="*/ 1567543 w 7151915"/>
              <a:gd name="connsiteY25" fmla="*/ 816429 h 3853543"/>
              <a:gd name="connsiteX26" fmla="*/ 1687286 w 7151915"/>
              <a:gd name="connsiteY26" fmla="*/ 870857 h 3853543"/>
              <a:gd name="connsiteX27" fmla="*/ 1785257 w 7151915"/>
              <a:gd name="connsiteY27" fmla="*/ 936171 h 3853543"/>
              <a:gd name="connsiteX28" fmla="*/ 1828800 w 7151915"/>
              <a:gd name="connsiteY28" fmla="*/ 947057 h 3853543"/>
              <a:gd name="connsiteX29" fmla="*/ 1861457 w 7151915"/>
              <a:gd name="connsiteY29" fmla="*/ 968829 h 3853543"/>
              <a:gd name="connsiteX30" fmla="*/ 1894115 w 7151915"/>
              <a:gd name="connsiteY30" fmla="*/ 979714 h 3853543"/>
              <a:gd name="connsiteX31" fmla="*/ 1970315 w 7151915"/>
              <a:gd name="connsiteY31" fmla="*/ 1034143 h 3853543"/>
              <a:gd name="connsiteX32" fmla="*/ 2002972 w 7151915"/>
              <a:gd name="connsiteY32" fmla="*/ 1045029 h 3853543"/>
              <a:gd name="connsiteX33" fmla="*/ 2046515 w 7151915"/>
              <a:gd name="connsiteY33" fmla="*/ 1066800 h 3853543"/>
              <a:gd name="connsiteX34" fmla="*/ 2079172 w 7151915"/>
              <a:gd name="connsiteY34" fmla="*/ 1077686 h 3853543"/>
              <a:gd name="connsiteX35" fmla="*/ 2144486 w 7151915"/>
              <a:gd name="connsiteY35" fmla="*/ 1121229 h 3853543"/>
              <a:gd name="connsiteX36" fmla="*/ 2177143 w 7151915"/>
              <a:gd name="connsiteY36" fmla="*/ 1143000 h 3853543"/>
              <a:gd name="connsiteX37" fmla="*/ 2275115 w 7151915"/>
              <a:gd name="connsiteY37" fmla="*/ 1186543 h 3853543"/>
              <a:gd name="connsiteX38" fmla="*/ 2307772 w 7151915"/>
              <a:gd name="connsiteY38" fmla="*/ 1208314 h 3853543"/>
              <a:gd name="connsiteX39" fmla="*/ 2373086 w 7151915"/>
              <a:gd name="connsiteY39" fmla="*/ 1240971 h 3853543"/>
              <a:gd name="connsiteX40" fmla="*/ 2405743 w 7151915"/>
              <a:gd name="connsiteY40" fmla="*/ 1273629 h 3853543"/>
              <a:gd name="connsiteX41" fmla="*/ 2438400 w 7151915"/>
              <a:gd name="connsiteY41" fmla="*/ 1284514 h 3853543"/>
              <a:gd name="connsiteX42" fmla="*/ 2492829 w 7151915"/>
              <a:gd name="connsiteY42" fmla="*/ 1317171 h 3853543"/>
              <a:gd name="connsiteX43" fmla="*/ 2558143 w 7151915"/>
              <a:gd name="connsiteY43" fmla="*/ 1349829 h 3853543"/>
              <a:gd name="connsiteX44" fmla="*/ 2656115 w 7151915"/>
              <a:gd name="connsiteY44" fmla="*/ 1415143 h 3853543"/>
              <a:gd name="connsiteX45" fmla="*/ 2721429 w 7151915"/>
              <a:gd name="connsiteY45" fmla="*/ 1436914 h 3853543"/>
              <a:gd name="connsiteX46" fmla="*/ 2797629 w 7151915"/>
              <a:gd name="connsiteY46" fmla="*/ 1469571 h 3853543"/>
              <a:gd name="connsiteX47" fmla="*/ 2841172 w 7151915"/>
              <a:gd name="connsiteY47" fmla="*/ 1491343 h 3853543"/>
              <a:gd name="connsiteX48" fmla="*/ 2895600 w 7151915"/>
              <a:gd name="connsiteY48" fmla="*/ 1513114 h 3853543"/>
              <a:gd name="connsiteX49" fmla="*/ 2939143 w 7151915"/>
              <a:gd name="connsiteY49" fmla="*/ 1534886 h 3853543"/>
              <a:gd name="connsiteX50" fmla="*/ 2971800 w 7151915"/>
              <a:gd name="connsiteY50" fmla="*/ 1545771 h 3853543"/>
              <a:gd name="connsiteX51" fmla="*/ 3026229 w 7151915"/>
              <a:gd name="connsiteY51" fmla="*/ 1578429 h 3853543"/>
              <a:gd name="connsiteX52" fmla="*/ 3069772 w 7151915"/>
              <a:gd name="connsiteY52" fmla="*/ 1600200 h 3853543"/>
              <a:gd name="connsiteX53" fmla="*/ 3156857 w 7151915"/>
              <a:gd name="connsiteY53" fmla="*/ 1643743 h 3853543"/>
              <a:gd name="connsiteX54" fmla="*/ 3211286 w 7151915"/>
              <a:gd name="connsiteY54" fmla="*/ 1676400 h 3853543"/>
              <a:gd name="connsiteX55" fmla="*/ 3254829 w 7151915"/>
              <a:gd name="connsiteY55" fmla="*/ 1709057 h 3853543"/>
              <a:gd name="connsiteX56" fmla="*/ 3352800 w 7151915"/>
              <a:gd name="connsiteY56" fmla="*/ 1763486 h 3853543"/>
              <a:gd name="connsiteX57" fmla="*/ 3418115 w 7151915"/>
              <a:gd name="connsiteY57" fmla="*/ 1796143 h 3853543"/>
              <a:gd name="connsiteX58" fmla="*/ 3472543 w 7151915"/>
              <a:gd name="connsiteY58" fmla="*/ 1839686 h 3853543"/>
              <a:gd name="connsiteX59" fmla="*/ 3548743 w 7151915"/>
              <a:gd name="connsiteY59" fmla="*/ 1872343 h 3853543"/>
              <a:gd name="connsiteX60" fmla="*/ 3581400 w 7151915"/>
              <a:gd name="connsiteY60" fmla="*/ 1905000 h 3853543"/>
              <a:gd name="connsiteX61" fmla="*/ 3657600 w 7151915"/>
              <a:gd name="connsiteY61" fmla="*/ 1948543 h 3853543"/>
              <a:gd name="connsiteX62" fmla="*/ 3679372 w 7151915"/>
              <a:gd name="connsiteY62" fmla="*/ 1970314 h 3853543"/>
              <a:gd name="connsiteX63" fmla="*/ 3733800 w 7151915"/>
              <a:gd name="connsiteY63" fmla="*/ 1992086 h 3853543"/>
              <a:gd name="connsiteX64" fmla="*/ 3777343 w 7151915"/>
              <a:gd name="connsiteY64" fmla="*/ 2024743 h 3853543"/>
              <a:gd name="connsiteX65" fmla="*/ 3875315 w 7151915"/>
              <a:gd name="connsiteY65" fmla="*/ 2068286 h 3853543"/>
              <a:gd name="connsiteX66" fmla="*/ 3940629 w 7151915"/>
              <a:gd name="connsiteY66" fmla="*/ 2122714 h 3853543"/>
              <a:gd name="connsiteX67" fmla="*/ 3973286 w 7151915"/>
              <a:gd name="connsiteY67" fmla="*/ 2133600 h 3853543"/>
              <a:gd name="connsiteX68" fmla="*/ 4060372 w 7151915"/>
              <a:gd name="connsiteY68" fmla="*/ 2177143 h 3853543"/>
              <a:gd name="connsiteX69" fmla="*/ 4136572 w 7151915"/>
              <a:gd name="connsiteY69" fmla="*/ 2231571 h 3853543"/>
              <a:gd name="connsiteX70" fmla="*/ 4223657 w 7151915"/>
              <a:gd name="connsiteY70" fmla="*/ 2264229 h 3853543"/>
              <a:gd name="connsiteX71" fmla="*/ 4310743 w 7151915"/>
              <a:gd name="connsiteY71" fmla="*/ 2329543 h 3853543"/>
              <a:gd name="connsiteX72" fmla="*/ 4397829 w 7151915"/>
              <a:gd name="connsiteY72" fmla="*/ 2383971 h 3853543"/>
              <a:gd name="connsiteX73" fmla="*/ 4452257 w 7151915"/>
              <a:gd name="connsiteY73" fmla="*/ 2405743 h 3853543"/>
              <a:gd name="connsiteX74" fmla="*/ 4528457 w 7151915"/>
              <a:gd name="connsiteY74" fmla="*/ 2438400 h 3853543"/>
              <a:gd name="connsiteX75" fmla="*/ 4572000 w 7151915"/>
              <a:gd name="connsiteY75" fmla="*/ 2471057 h 3853543"/>
              <a:gd name="connsiteX76" fmla="*/ 4648200 w 7151915"/>
              <a:gd name="connsiteY76" fmla="*/ 2503714 h 3853543"/>
              <a:gd name="connsiteX77" fmla="*/ 4735286 w 7151915"/>
              <a:gd name="connsiteY77" fmla="*/ 2536371 h 3853543"/>
              <a:gd name="connsiteX78" fmla="*/ 4822372 w 7151915"/>
              <a:gd name="connsiteY78" fmla="*/ 2579914 h 3853543"/>
              <a:gd name="connsiteX79" fmla="*/ 4844143 w 7151915"/>
              <a:gd name="connsiteY79" fmla="*/ 2601686 h 3853543"/>
              <a:gd name="connsiteX80" fmla="*/ 4887686 w 7151915"/>
              <a:gd name="connsiteY80" fmla="*/ 2612571 h 3853543"/>
              <a:gd name="connsiteX81" fmla="*/ 4985657 w 7151915"/>
              <a:gd name="connsiteY81" fmla="*/ 2667000 h 3853543"/>
              <a:gd name="connsiteX82" fmla="*/ 5029200 w 7151915"/>
              <a:gd name="connsiteY82" fmla="*/ 2699657 h 3853543"/>
              <a:gd name="connsiteX83" fmla="*/ 5083629 w 7151915"/>
              <a:gd name="connsiteY83" fmla="*/ 2732314 h 3853543"/>
              <a:gd name="connsiteX84" fmla="*/ 5127172 w 7151915"/>
              <a:gd name="connsiteY84" fmla="*/ 2754086 h 3853543"/>
              <a:gd name="connsiteX85" fmla="*/ 5203372 w 7151915"/>
              <a:gd name="connsiteY85" fmla="*/ 2797629 h 3853543"/>
              <a:gd name="connsiteX86" fmla="*/ 5290457 w 7151915"/>
              <a:gd name="connsiteY86" fmla="*/ 2862943 h 3853543"/>
              <a:gd name="connsiteX87" fmla="*/ 5355772 w 7151915"/>
              <a:gd name="connsiteY87" fmla="*/ 2906486 h 3853543"/>
              <a:gd name="connsiteX88" fmla="*/ 5464629 w 7151915"/>
              <a:gd name="connsiteY88" fmla="*/ 2993571 h 3853543"/>
              <a:gd name="connsiteX89" fmla="*/ 5540829 w 7151915"/>
              <a:gd name="connsiteY89" fmla="*/ 3026229 h 3853543"/>
              <a:gd name="connsiteX90" fmla="*/ 5595257 w 7151915"/>
              <a:gd name="connsiteY90" fmla="*/ 3058886 h 3853543"/>
              <a:gd name="connsiteX91" fmla="*/ 5617029 w 7151915"/>
              <a:gd name="connsiteY91" fmla="*/ 3080657 h 3853543"/>
              <a:gd name="connsiteX92" fmla="*/ 5660572 w 7151915"/>
              <a:gd name="connsiteY92" fmla="*/ 3091543 h 3853543"/>
              <a:gd name="connsiteX93" fmla="*/ 5682343 w 7151915"/>
              <a:gd name="connsiteY93" fmla="*/ 3124200 h 3853543"/>
              <a:gd name="connsiteX94" fmla="*/ 5802086 w 7151915"/>
              <a:gd name="connsiteY94" fmla="*/ 3167743 h 3853543"/>
              <a:gd name="connsiteX95" fmla="*/ 5889172 w 7151915"/>
              <a:gd name="connsiteY95" fmla="*/ 3211286 h 3853543"/>
              <a:gd name="connsiteX96" fmla="*/ 5943600 w 7151915"/>
              <a:gd name="connsiteY96" fmla="*/ 3243943 h 3853543"/>
              <a:gd name="connsiteX97" fmla="*/ 5998029 w 7151915"/>
              <a:gd name="connsiteY97" fmla="*/ 3265714 h 3853543"/>
              <a:gd name="connsiteX98" fmla="*/ 6063343 w 7151915"/>
              <a:gd name="connsiteY98" fmla="*/ 3287486 h 3853543"/>
              <a:gd name="connsiteX99" fmla="*/ 6161315 w 7151915"/>
              <a:gd name="connsiteY99" fmla="*/ 3331029 h 3853543"/>
              <a:gd name="connsiteX100" fmla="*/ 6270172 w 7151915"/>
              <a:gd name="connsiteY100" fmla="*/ 3385457 h 3853543"/>
              <a:gd name="connsiteX101" fmla="*/ 6389915 w 7151915"/>
              <a:gd name="connsiteY101" fmla="*/ 3429000 h 3853543"/>
              <a:gd name="connsiteX102" fmla="*/ 6433457 w 7151915"/>
              <a:gd name="connsiteY102" fmla="*/ 3461657 h 3853543"/>
              <a:gd name="connsiteX103" fmla="*/ 6553200 w 7151915"/>
              <a:gd name="connsiteY103" fmla="*/ 3516086 h 3853543"/>
              <a:gd name="connsiteX104" fmla="*/ 6618515 w 7151915"/>
              <a:gd name="connsiteY104" fmla="*/ 3559629 h 3853543"/>
              <a:gd name="connsiteX105" fmla="*/ 6651172 w 7151915"/>
              <a:gd name="connsiteY105" fmla="*/ 3581400 h 3853543"/>
              <a:gd name="connsiteX106" fmla="*/ 6727372 w 7151915"/>
              <a:gd name="connsiteY106" fmla="*/ 3614057 h 3853543"/>
              <a:gd name="connsiteX107" fmla="*/ 6792686 w 7151915"/>
              <a:gd name="connsiteY107" fmla="*/ 3657600 h 3853543"/>
              <a:gd name="connsiteX108" fmla="*/ 6836229 w 7151915"/>
              <a:gd name="connsiteY108" fmla="*/ 3690257 h 3853543"/>
              <a:gd name="connsiteX109" fmla="*/ 6868886 w 7151915"/>
              <a:gd name="connsiteY109" fmla="*/ 3701143 h 3853543"/>
              <a:gd name="connsiteX110" fmla="*/ 6912429 w 7151915"/>
              <a:gd name="connsiteY110" fmla="*/ 3722914 h 3853543"/>
              <a:gd name="connsiteX111" fmla="*/ 6966857 w 7151915"/>
              <a:gd name="connsiteY111" fmla="*/ 3755571 h 3853543"/>
              <a:gd name="connsiteX112" fmla="*/ 6999515 w 7151915"/>
              <a:gd name="connsiteY112" fmla="*/ 3777343 h 3853543"/>
              <a:gd name="connsiteX113" fmla="*/ 7032172 w 7151915"/>
              <a:gd name="connsiteY113" fmla="*/ 3788229 h 3853543"/>
              <a:gd name="connsiteX114" fmla="*/ 7108372 w 7151915"/>
              <a:gd name="connsiteY114" fmla="*/ 3831771 h 3853543"/>
              <a:gd name="connsiteX115" fmla="*/ 7151915 w 7151915"/>
              <a:gd name="connsiteY115" fmla="*/ 3853543 h 38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151915" h="3853543">
                <a:moveTo>
                  <a:pt x="0" y="0"/>
                </a:moveTo>
                <a:cubicBezTo>
                  <a:pt x="18143" y="10886"/>
                  <a:pt x="35933" y="22382"/>
                  <a:pt x="54429" y="32657"/>
                </a:cubicBezTo>
                <a:cubicBezTo>
                  <a:pt x="68614" y="40538"/>
                  <a:pt x="84211" y="45828"/>
                  <a:pt x="97972" y="54429"/>
                </a:cubicBezTo>
                <a:cubicBezTo>
                  <a:pt x="113357" y="64045"/>
                  <a:pt x="125655" y="78275"/>
                  <a:pt x="141515" y="87086"/>
                </a:cubicBezTo>
                <a:cubicBezTo>
                  <a:pt x="158596" y="96576"/>
                  <a:pt x="178789" y="99500"/>
                  <a:pt x="195943" y="108857"/>
                </a:cubicBezTo>
                <a:cubicBezTo>
                  <a:pt x="218914" y="121387"/>
                  <a:pt x="239182" y="138352"/>
                  <a:pt x="261257" y="152400"/>
                </a:cubicBezTo>
                <a:cubicBezTo>
                  <a:pt x="279107" y="163759"/>
                  <a:pt x="297190" y="174782"/>
                  <a:pt x="315686" y="185057"/>
                </a:cubicBezTo>
                <a:cubicBezTo>
                  <a:pt x="329871" y="192938"/>
                  <a:pt x="345314" y="198480"/>
                  <a:pt x="359229" y="206829"/>
                </a:cubicBezTo>
                <a:cubicBezTo>
                  <a:pt x="381666" y="220291"/>
                  <a:pt x="401140" y="238669"/>
                  <a:pt x="424543" y="250371"/>
                </a:cubicBezTo>
                <a:cubicBezTo>
                  <a:pt x="452273" y="264236"/>
                  <a:pt x="483133" y="270816"/>
                  <a:pt x="511629" y="283029"/>
                </a:cubicBezTo>
                <a:cubicBezTo>
                  <a:pt x="632909" y="335007"/>
                  <a:pt x="523872" y="294593"/>
                  <a:pt x="631372" y="348343"/>
                </a:cubicBezTo>
                <a:cubicBezTo>
                  <a:pt x="641635" y="353475"/>
                  <a:pt x="653143" y="355600"/>
                  <a:pt x="664029" y="359229"/>
                </a:cubicBezTo>
                <a:cubicBezTo>
                  <a:pt x="749658" y="423451"/>
                  <a:pt x="660348" y="363640"/>
                  <a:pt x="772886" y="413657"/>
                </a:cubicBezTo>
                <a:cubicBezTo>
                  <a:pt x="784841" y="418971"/>
                  <a:pt x="794184" y="428938"/>
                  <a:pt x="805543" y="435429"/>
                </a:cubicBezTo>
                <a:cubicBezTo>
                  <a:pt x="819632" y="443480"/>
                  <a:pt x="835325" y="448600"/>
                  <a:pt x="849086" y="457200"/>
                </a:cubicBezTo>
                <a:cubicBezTo>
                  <a:pt x="864471" y="466816"/>
                  <a:pt x="877244" y="480241"/>
                  <a:pt x="892629" y="489857"/>
                </a:cubicBezTo>
                <a:cubicBezTo>
                  <a:pt x="945152" y="522684"/>
                  <a:pt x="921684" y="502309"/>
                  <a:pt x="968829" y="522514"/>
                </a:cubicBezTo>
                <a:cubicBezTo>
                  <a:pt x="983745" y="528906"/>
                  <a:pt x="999167" y="534854"/>
                  <a:pt x="1012372" y="544286"/>
                </a:cubicBezTo>
                <a:cubicBezTo>
                  <a:pt x="1024899" y="553234"/>
                  <a:pt x="1031663" y="569305"/>
                  <a:pt x="1045029" y="576943"/>
                </a:cubicBezTo>
                <a:cubicBezTo>
                  <a:pt x="1058019" y="584366"/>
                  <a:pt x="1074058" y="584200"/>
                  <a:pt x="1088572" y="587829"/>
                </a:cubicBezTo>
                <a:cubicBezTo>
                  <a:pt x="1099458" y="598715"/>
                  <a:pt x="1108028" y="612566"/>
                  <a:pt x="1121229" y="620486"/>
                </a:cubicBezTo>
                <a:cubicBezTo>
                  <a:pt x="1231846" y="686856"/>
                  <a:pt x="1161301" y="632282"/>
                  <a:pt x="1230086" y="664029"/>
                </a:cubicBezTo>
                <a:cubicBezTo>
                  <a:pt x="1373933" y="730420"/>
                  <a:pt x="1290752" y="708819"/>
                  <a:pt x="1393372" y="729343"/>
                </a:cubicBezTo>
                <a:cubicBezTo>
                  <a:pt x="1418772" y="743857"/>
                  <a:pt x="1445606" y="756110"/>
                  <a:pt x="1469572" y="772886"/>
                </a:cubicBezTo>
                <a:cubicBezTo>
                  <a:pt x="1482184" y="781714"/>
                  <a:pt x="1488161" y="799291"/>
                  <a:pt x="1502229" y="805543"/>
                </a:cubicBezTo>
                <a:cubicBezTo>
                  <a:pt x="1522398" y="814507"/>
                  <a:pt x="1545772" y="812800"/>
                  <a:pt x="1567543" y="816429"/>
                </a:cubicBezTo>
                <a:cubicBezTo>
                  <a:pt x="1664892" y="865102"/>
                  <a:pt x="1623840" y="849708"/>
                  <a:pt x="1687286" y="870857"/>
                </a:cubicBezTo>
                <a:cubicBezTo>
                  <a:pt x="1717203" y="893294"/>
                  <a:pt x="1750902" y="920902"/>
                  <a:pt x="1785257" y="936171"/>
                </a:cubicBezTo>
                <a:cubicBezTo>
                  <a:pt x="1798929" y="942247"/>
                  <a:pt x="1814286" y="943428"/>
                  <a:pt x="1828800" y="947057"/>
                </a:cubicBezTo>
                <a:cubicBezTo>
                  <a:pt x="1839686" y="954314"/>
                  <a:pt x="1849755" y="962978"/>
                  <a:pt x="1861457" y="968829"/>
                </a:cubicBezTo>
                <a:cubicBezTo>
                  <a:pt x="1871720" y="973961"/>
                  <a:pt x="1884567" y="973349"/>
                  <a:pt x="1894115" y="979714"/>
                </a:cubicBezTo>
                <a:cubicBezTo>
                  <a:pt x="1983730" y="1039455"/>
                  <a:pt x="1865059" y="989032"/>
                  <a:pt x="1970315" y="1034143"/>
                </a:cubicBezTo>
                <a:cubicBezTo>
                  <a:pt x="1980862" y="1038663"/>
                  <a:pt x="1992425" y="1040509"/>
                  <a:pt x="2002972" y="1045029"/>
                </a:cubicBezTo>
                <a:cubicBezTo>
                  <a:pt x="2017887" y="1051421"/>
                  <a:pt x="2031600" y="1060408"/>
                  <a:pt x="2046515" y="1066800"/>
                </a:cubicBezTo>
                <a:cubicBezTo>
                  <a:pt x="2057062" y="1071320"/>
                  <a:pt x="2069141" y="1072113"/>
                  <a:pt x="2079172" y="1077686"/>
                </a:cubicBezTo>
                <a:cubicBezTo>
                  <a:pt x="2102045" y="1090393"/>
                  <a:pt x="2122715" y="1106715"/>
                  <a:pt x="2144486" y="1121229"/>
                </a:cubicBezTo>
                <a:cubicBezTo>
                  <a:pt x="2155372" y="1128486"/>
                  <a:pt x="2164996" y="1138141"/>
                  <a:pt x="2177143" y="1143000"/>
                </a:cubicBezTo>
                <a:cubicBezTo>
                  <a:pt x="2216030" y="1158554"/>
                  <a:pt x="2239514" y="1166200"/>
                  <a:pt x="2275115" y="1186543"/>
                </a:cubicBezTo>
                <a:cubicBezTo>
                  <a:pt x="2286474" y="1193034"/>
                  <a:pt x="2296335" y="1201960"/>
                  <a:pt x="2307772" y="1208314"/>
                </a:cubicBezTo>
                <a:cubicBezTo>
                  <a:pt x="2329050" y="1220135"/>
                  <a:pt x="2351315" y="1230085"/>
                  <a:pt x="2373086" y="1240971"/>
                </a:cubicBezTo>
                <a:cubicBezTo>
                  <a:pt x="2383972" y="1251857"/>
                  <a:pt x="2392934" y="1265089"/>
                  <a:pt x="2405743" y="1273629"/>
                </a:cubicBezTo>
                <a:cubicBezTo>
                  <a:pt x="2415290" y="1279994"/>
                  <a:pt x="2428137" y="1279383"/>
                  <a:pt x="2438400" y="1284514"/>
                </a:cubicBezTo>
                <a:cubicBezTo>
                  <a:pt x="2457324" y="1293976"/>
                  <a:pt x="2474254" y="1307039"/>
                  <a:pt x="2492829" y="1317171"/>
                </a:cubicBezTo>
                <a:cubicBezTo>
                  <a:pt x="2514198" y="1328827"/>
                  <a:pt x="2537271" y="1337305"/>
                  <a:pt x="2558143" y="1349829"/>
                </a:cubicBezTo>
                <a:cubicBezTo>
                  <a:pt x="2591799" y="1370023"/>
                  <a:pt x="2618880" y="1402732"/>
                  <a:pt x="2656115" y="1415143"/>
                </a:cubicBezTo>
                <a:cubicBezTo>
                  <a:pt x="2677886" y="1422400"/>
                  <a:pt x="2700903" y="1426651"/>
                  <a:pt x="2721429" y="1436914"/>
                </a:cubicBezTo>
                <a:cubicBezTo>
                  <a:pt x="2865845" y="1509124"/>
                  <a:pt x="2685507" y="1421519"/>
                  <a:pt x="2797629" y="1469571"/>
                </a:cubicBezTo>
                <a:cubicBezTo>
                  <a:pt x="2812545" y="1475963"/>
                  <a:pt x="2826343" y="1484752"/>
                  <a:pt x="2841172" y="1491343"/>
                </a:cubicBezTo>
                <a:cubicBezTo>
                  <a:pt x="2859028" y="1499279"/>
                  <a:pt x="2877744" y="1505178"/>
                  <a:pt x="2895600" y="1513114"/>
                </a:cubicBezTo>
                <a:cubicBezTo>
                  <a:pt x="2910429" y="1519705"/>
                  <a:pt x="2924227" y="1528494"/>
                  <a:pt x="2939143" y="1534886"/>
                </a:cubicBezTo>
                <a:cubicBezTo>
                  <a:pt x="2949690" y="1539406"/>
                  <a:pt x="2961537" y="1540639"/>
                  <a:pt x="2971800" y="1545771"/>
                </a:cubicBezTo>
                <a:cubicBezTo>
                  <a:pt x="2990725" y="1555233"/>
                  <a:pt x="3007733" y="1568154"/>
                  <a:pt x="3026229" y="1578429"/>
                </a:cubicBezTo>
                <a:cubicBezTo>
                  <a:pt x="3040414" y="1586310"/>
                  <a:pt x="3055587" y="1592319"/>
                  <a:pt x="3069772" y="1600200"/>
                </a:cubicBezTo>
                <a:cubicBezTo>
                  <a:pt x="3146896" y="1643046"/>
                  <a:pt x="3097156" y="1623842"/>
                  <a:pt x="3156857" y="1643743"/>
                </a:cubicBezTo>
                <a:cubicBezTo>
                  <a:pt x="3207810" y="1694694"/>
                  <a:pt x="3145339" y="1638716"/>
                  <a:pt x="3211286" y="1676400"/>
                </a:cubicBezTo>
                <a:cubicBezTo>
                  <a:pt x="3227038" y="1685401"/>
                  <a:pt x="3239733" y="1698993"/>
                  <a:pt x="3254829" y="1709057"/>
                </a:cubicBezTo>
                <a:cubicBezTo>
                  <a:pt x="3336411" y="1763445"/>
                  <a:pt x="3280179" y="1721988"/>
                  <a:pt x="3352800" y="1763486"/>
                </a:cubicBezTo>
                <a:cubicBezTo>
                  <a:pt x="3411884" y="1797249"/>
                  <a:pt x="3358241" y="1776185"/>
                  <a:pt x="3418115" y="1796143"/>
                </a:cubicBezTo>
                <a:cubicBezTo>
                  <a:pt x="3436258" y="1810657"/>
                  <a:pt x="3452841" y="1827372"/>
                  <a:pt x="3472543" y="1839686"/>
                </a:cubicBezTo>
                <a:cubicBezTo>
                  <a:pt x="3586262" y="1910760"/>
                  <a:pt x="3402068" y="1767574"/>
                  <a:pt x="3548743" y="1872343"/>
                </a:cubicBezTo>
                <a:cubicBezTo>
                  <a:pt x="3561270" y="1881291"/>
                  <a:pt x="3568873" y="1896052"/>
                  <a:pt x="3581400" y="1905000"/>
                </a:cubicBezTo>
                <a:cubicBezTo>
                  <a:pt x="3685714" y="1979509"/>
                  <a:pt x="3571880" y="1879967"/>
                  <a:pt x="3657600" y="1948543"/>
                </a:cubicBezTo>
                <a:cubicBezTo>
                  <a:pt x="3665614" y="1954954"/>
                  <a:pt x="3670461" y="1965222"/>
                  <a:pt x="3679372" y="1970314"/>
                </a:cubicBezTo>
                <a:cubicBezTo>
                  <a:pt x="3696338" y="1980009"/>
                  <a:pt x="3716719" y="1982596"/>
                  <a:pt x="3733800" y="1992086"/>
                </a:cubicBezTo>
                <a:cubicBezTo>
                  <a:pt x="3749660" y="2000897"/>
                  <a:pt x="3761786" y="2015409"/>
                  <a:pt x="3777343" y="2024743"/>
                </a:cubicBezTo>
                <a:cubicBezTo>
                  <a:pt x="3824579" y="2053085"/>
                  <a:pt x="3832926" y="2054156"/>
                  <a:pt x="3875315" y="2068286"/>
                </a:cubicBezTo>
                <a:cubicBezTo>
                  <a:pt x="3897086" y="2086429"/>
                  <a:pt x="3917049" y="2106994"/>
                  <a:pt x="3940629" y="2122714"/>
                </a:cubicBezTo>
                <a:cubicBezTo>
                  <a:pt x="3950176" y="2129079"/>
                  <a:pt x="3963023" y="2128468"/>
                  <a:pt x="3973286" y="2133600"/>
                </a:cubicBezTo>
                <a:cubicBezTo>
                  <a:pt x="4076115" y="2185014"/>
                  <a:pt x="3986730" y="2152595"/>
                  <a:pt x="4060372" y="2177143"/>
                </a:cubicBezTo>
                <a:cubicBezTo>
                  <a:pt x="4070236" y="2184541"/>
                  <a:pt x="4120653" y="2223611"/>
                  <a:pt x="4136572" y="2231571"/>
                </a:cubicBezTo>
                <a:cubicBezTo>
                  <a:pt x="4162607" y="2244589"/>
                  <a:pt x="4195392" y="2254807"/>
                  <a:pt x="4223657" y="2264229"/>
                </a:cubicBezTo>
                <a:cubicBezTo>
                  <a:pt x="4262115" y="2321915"/>
                  <a:pt x="4227803" y="2282149"/>
                  <a:pt x="4310743" y="2329543"/>
                </a:cubicBezTo>
                <a:cubicBezTo>
                  <a:pt x="4340465" y="2346527"/>
                  <a:pt x="4366046" y="2371257"/>
                  <a:pt x="4397829" y="2383971"/>
                </a:cubicBezTo>
                <a:cubicBezTo>
                  <a:pt x="4415972" y="2391228"/>
                  <a:pt x="4433961" y="2398882"/>
                  <a:pt x="4452257" y="2405743"/>
                </a:cubicBezTo>
                <a:cubicBezTo>
                  <a:pt x="4489296" y="2419633"/>
                  <a:pt x="4490227" y="2414506"/>
                  <a:pt x="4528457" y="2438400"/>
                </a:cubicBezTo>
                <a:cubicBezTo>
                  <a:pt x="4543842" y="2448016"/>
                  <a:pt x="4556072" y="2462369"/>
                  <a:pt x="4572000" y="2471057"/>
                </a:cubicBezTo>
                <a:cubicBezTo>
                  <a:pt x="4596260" y="2484290"/>
                  <a:pt x="4623483" y="2491355"/>
                  <a:pt x="4648200" y="2503714"/>
                </a:cubicBezTo>
                <a:cubicBezTo>
                  <a:pt x="4722948" y="2541088"/>
                  <a:pt x="4630274" y="2515370"/>
                  <a:pt x="4735286" y="2536371"/>
                </a:cubicBezTo>
                <a:cubicBezTo>
                  <a:pt x="4784472" y="2585559"/>
                  <a:pt x="4722304" y="2529880"/>
                  <a:pt x="4822372" y="2579914"/>
                </a:cubicBezTo>
                <a:cubicBezTo>
                  <a:pt x="4831552" y="2584504"/>
                  <a:pt x="4834963" y="2597096"/>
                  <a:pt x="4844143" y="2601686"/>
                </a:cubicBezTo>
                <a:cubicBezTo>
                  <a:pt x="4857524" y="2608377"/>
                  <a:pt x="4873172" y="2608943"/>
                  <a:pt x="4887686" y="2612571"/>
                </a:cubicBezTo>
                <a:cubicBezTo>
                  <a:pt x="4954440" y="2679327"/>
                  <a:pt x="4879100" y="2613722"/>
                  <a:pt x="4985657" y="2667000"/>
                </a:cubicBezTo>
                <a:cubicBezTo>
                  <a:pt x="5001885" y="2675114"/>
                  <a:pt x="5014104" y="2689593"/>
                  <a:pt x="5029200" y="2699657"/>
                </a:cubicBezTo>
                <a:cubicBezTo>
                  <a:pt x="5046805" y="2711393"/>
                  <a:pt x="5065133" y="2722039"/>
                  <a:pt x="5083629" y="2732314"/>
                </a:cubicBezTo>
                <a:cubicBezTo>
                  <a:pt x="5097814" y="2740195"/>
                  <a:pt x="5113411" y="2745485"/>
                  <a:pt x="5127172" y="2754086"/>
                </a:cubicBezTo>
                <a:cubicBezTo>
                  <a:pt x="5202489" y="2801159"/>
                  <a:pt x="5139213" y="2776242"/>
                  <a:pt x="5203372" y="2797629"/>
                </a:cubicBezTo>
                <a:cubicBezTo>
                  <a:pt x="5232400" y="2819400"/>
                  <a:pt x="5260266" y="2842816"/>
                  <a:pt x="5290457" y="2862943"/>
                </a:cubicBezTo>
                <a:cubicBezTo>
                  <a:pt x="5312229" y="2877457"/>
                  <a:pt x="5335340" y="2890140"/>
                  <a:pt x="5355772" y="2906486"/>
                </a:cubicBezTo>
                <a:cubicBezTo>
                  <a:pt x="5392058" y="2935514"/>
                  <a:pt x="5420546" y="2978876"/>
                  <a:pt x="5464629" y="2993571"/>
                </a:cubicBezTo>
                <a:cubicBezTo>
                  <a:pt x="5503170" y="3006418"/>
                  <a:pt x="5500474" y="3003809"/>
                  <a:pt x="5540829" y="3026229"/>
                </a:cubicBezTo>
                <a:cubicBezTo>
                  <a:pt x="5559324" y="3036504"/>
                  <a:pt x="5578040" y="3046588"/>
                  <a:pt x="5595257" y="3058886"/>
                </a:cubicBezTo>
                <a:cubicBezTo>
                  <a:pt x="5603609" y="3064851"/>
                  <a:pt x="5607849" y="3076067"/>
                  <a:pt x="5617029" y="3080657"/>
                </a:cubicBezTo>
                <a:cubicBezTo>
                  <a:pt x="5630411" y="3087348"/>
                  <a:pt x="5646058" y="3087914"/>
                  <a:pt x="5660572" y="3091543"/>
                </a:cubicBezTo>
                <a:cubicBezTo>
                  <a:pt x="5667829" y="3102429"/>
                  <a:pt x="5671697" y="3116596"/>
                  <a:pt x="5682343" y="3124200"/>
                </a:cubicBezTo>
                <a:cubicBezTo>
                  <a:pt x="5757964" y="3178214"/>
                  <a:pt x="5718370" y="3111933"/>
                  <a:pt x="5802086" y="3167743"/>
                </a:cubicBezTo>
                <a:cubicBezTo>
                  <a:pt x="5877748" y="3218184"/>
                  <a:pt x="5782648" y="3158023"/>
                  <a:pt x="5889172" y="3211286"/>
                </a:cubicBezTo>
                <a:cubicBezTo>
                  <a:pt x="5908096" y="3220748"/>
                  <a:pt x="5924676" y="3234481"/>
                  <a:pt x="5943600" y="3243943"/>
                </a:cubicBezTo>
                <a:cubicBezTo>
                  <a:pt x="5961078" y="3252682"/>
                  <a:pt x="5979665" y="3259036"/>
                  <a:pt x="5998029" y="3265714"/>
                </a:cubicBezTo>
                <a:cubicBezTo>
                  <a:pt x="6019596" y="3273557"/>
                  <a:pt x="6063343" y="3287486"/>
                  <a:pt x="6063343" y="3287486"/>
                </a:cubicBezTo>
                <a:cubicBezTo>
                  <a:pt x="6162154" y="3361593"/>
                  <a:pt x="6047828" y="3285634"/>
                  <a:pt x="6161315" y="3331029"/>
                </a:cubicBezTo>
                <a:cubicBezTo>
                  <a:pt x="6198982" y="3346096"/>
                  <a:pt x="6232884" y="3369476"/>
                  <a:pt x="6270172" y="3385457"/>
                </a:cubicBezTo>
                <a:cubicBezTo>
                  <a:pt x="6360123" y="3424007"/>
                  <a:pt x="6319563" y="3411412"/>
                  <a:pt x="6389915" y="3429000"/>
                </a:cubicBezTo>
                <a:cubicBezTo>
                  <a:pt x="6404429" y="3439886"/>
                  <a:pt x="6417705" y="3452656"/>
                  <a:pt x="6433457" y="3461657"/>
                </a:cubicBezTo>
                <a:cubicBezTo>
                  <a:pt x="6492001" y="3495111"/>
                  <a:pt x="6469719" y="3432609"/>
                  <a:pt x="6553200" y="3516086"/>
                </a:cubicBezTo>
                <a:cubicBezTo>
                  <a:pt x="6592004" y="3554888"/>
                  <a:pt x="6557005" y="3524481"/>
                  <a:pt x="6618515" y="3559629"/>
                </a:cubicBezTo>
                <a:cubicBezTo>
                  <a:pt x="6629874" y="3566120"/>
                  <a:pt x="6639470" y="3575549"/>
                  <a:pt x="6651172" y="3581400"/>
                </a:cubicBezTo>
                <a:cubicBezTo>
                  <a:pt x="6741255" y="3626442"/>
                  <a:pt x="6614124" y="3546109"/>
                  <a:pt x="6727372" y="3614057"/>
                </a:cubicBezTo>
                <a:cubicBezTo>
                  <a:pt x="6749809" y="3627519"/>
                  <a:pt x="6771753" y="3641901"/>
                  <a:pt x="6792686" y="3657600"/>
                </a:cubicBezTo>
                <a:cubicBezTo>
                  <a:pt x="6807200" y="3668486"/>
                  <a:pt x="6820477" y="3681256"/>
                  <a:pt x="6836229" y="3690257"/>
                </a:cubicBezTo>
                <a:cubicBezTo>
                  <a:pt x="6846192" y="3695950"/>
                  <a:pt x="6858339" y="3696623"/>
                  <a:pt x="6868886" y="3701143"/>
                </a:cubicBezTo>
                <a:cubicBezTo>
                  <a:pt x="6883801" y="3707535"/>
                  <a:pt x="6898244" y="3715033"/>
                  <a:pt x="6912429" y="3722914"/>
                </a:cubicBezTo>
                <a:cubicBezTo>
                  <a:pt x="6930924" y="3733189"/>
                  <a:pt x="6948915" y="3744357"/>
                  <a:pt x="6966857" y="3755571"/>
                </a:cubicBezTo>
                <a:cubicBezTo>
                  <a:pt x="6977952" y="3762505"/>
                  <a:pt x="6987813" y="3771492"/>
                  <a:pt x="6999515" y="3777343"/>
                </a:cubicBezTo>
                <a:cubicBezTo>
                  <a:pt x="7009778" y="3782475"/>
                  <a:pt x="7021909" y="3783097"/>
                  <a:pt x="7032172" y="3788229"/>
                </a:cubicBezTo>
                <a:cubicBezTo>
                  <a:pt x="7141494" y="3842890"/>
                  <a:pt x="6974783" y="3774519"/>
                  <a:pt x="7108372" y="3831771"/>
                </a:cubicBezTo>
                <a:cubicBezTo>
                  <a:pt x="7152151" y="3850533"/>
                  <a:pt x="7130119" y="3831747"/>
                  <a:pt x="7151915" y="3853543"/>
                </a:cubicBezTo>
              </a:path>
            </a:pathLst>
          </a:custGeom>
          <a:noFill/>
          <a:ln w="28575"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129687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fade">
                                      <p:cBhvr>
                                        <p:cTn id="12" dur="500"/>
                                        <p:tgtEl>
                                          <p:spTgt spid="1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fade">
                                      <p:cBhvr>
                                        <p:cTn id="17" dur="500"/>
                                        <p:tgtEl>
                                          <p:spTgt spid="1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fade">
                                      <p:cBhvr>
                                        <p:cTn id="22" dur="500"/>
                                        <p:tgtEl>
                                          <p:spTgt spid="1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left)">
                                      <p:cBhvr>
                                        <p:cTn id="3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build="p"/>
      <p:bldP spid="13" grpId="0" build="p"/>
      <p:bldP spid="14" grpId="0" build="p"/>
      <p:bldP spid="15" grpId="0" animBg="1"/>
      <p:bldP spid="16"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1" name="Text Box 4"/>
          <p:cNvSpPr txBox="1">
            <a:spLocks noChangeArrowheads="1"/>
          </p:cNvSpPr>
          <p:nvPr/>
        </p:nvSpPr>
        <p:spPr bwMode="auto">
          <a:xfrm>
            <a:off x="266700" y="1149893"/>
            <a:ext cx="8610600" cy="1569660"/>
          </a:xfrm>
          <a:prstGeom prst="rect">
            <a:avLst/>
          </a:prstGeom>
          <a:noFill/>
          <a:ln w="9525" algn="ctr">
            <a:noFill/>
            <a:miter lim="800000"/>
            <a:headEnd/>
            <a:tailEnd/>
          </a:ln>
          <a:effectLst/>
        </p:spPr>
        <p:txBody>
          <a:bodyPr wrap="square">
            <a:spAutoFit/>
          </a:bodyPr>
          <a:lstStyle/>
          <a:p>
            <a:r>
              <a:rPr lang="en-US" sz="3200" dirty="0" smtClean="0">
                <a:solidFill>
                  <a:schemeClr val="bg1"/>
                </a:solidFill>
                <a:latin typeface="Calibri" panose="020F0502020204030204" pitchFamily="34" charset="0"/>
                <a:cs typeface="Calibri" panose="020F0502020204030204" pitchFamily="34" charset="0"/>
              </a:rPr>
              <a:t>If the Earth has evolved as a closed system after its accretion, BSE should plot along the Geochron (</a:t>
            </a:r>
            <a:r>
              <a:rPr lang="en-US" sz="3200" dirty="0" err="1" smtClean="0">
                <a:solidFill>
                  <a:schemeClr val="bg1"/>
                </a:solidFill>
                <a:latin typeface="Calibri" panose="020F0502020204030204" pitchFamily="34" charset="0"/>
                <a:cs typeface="Calibri" panose="020F0502020204030204" pitchFamily="34" charset="0"/>
              </a:rPr>
              <a:t>Isochron</a:t>
            </a:r>
            <a:r>
              <a:rPr lang="en-US" sz="3200" dirty="0" smtClean="0">
                <a:solidFill>
                  <a:schemeClr val="bg1"/>
                </a:solidFill>
                <a:latin typeface="Calibri" panose="020F0502020204030204" pitchFamily="34" charset="0"/>
                <a:cs typeface="Calibri" panose="020F0502020204030204" pitchFamily="34" charset="0"/>
              </a:rPr>
              <a:t> at 4.57 Ga).</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pic>
        <p:nvPicPr>
          <p:cNvPr id="8" name="Immagine 7"/>
          <p:cNvPicPr>
            <a:picLocks noChangeAspect="1"/>
          </p:cNvPicPr>
          <p:nvPr/>
        </p:nvPicPr>
        <p:blipFill>
          <a:blip r:embed="rId3" cstate="print"/>
          <a:stretch>
            <a:fillRect/>
          </a:stretch>
        </p:blipFill>
        <p:spPr>
          <a:xfrm>
            <a:off x="1716752" y="2755158"/>
            <a:ext cx="5750848" cy="3817698"/>
          </a:xfrm>
          <a:prstGeom prst="rect">
            <a:avLst/>
          </a:prstGeom>
        </p:spPr>
      </p:pic>
      <p:grpSp>
        <p:nvGrpSpPr>
          <p:cNvPr id="5" name="Gruppo 4"/>
          <p:cNvGrpSpPr/>
          <p:nvPr/>
        </p:nvGrpSpPr>
        <p:grpSpPr>
          <a:xfrm>
            <a:off x="3232150" y="2952750"/>
            <a:ext cx="2393950" cy="2997200"/>
            <a:chOff x="3232150" y="2952750"/>
            <a:chExt cx="2393950" cy="2997200"/>
          </a:xfrm>
        </p:grpSpPr>
        <p:sp>
          <p:nvSpPr>
            <p:cNvPr id="4" name="Rettangolo 3"/>
            <p:cNvSpPr/>
            <p:nvPr/>
          </p:nvSpPr>
          <p:spPr bwMode="auto">
            <a:xfrm>
              <a:off x="3505200" y="3257550"/>
              <a:ext cx="2000250" cy="4699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3" name="Connettore 1 2"/>
            <p:cNvCxnSpPr/>
            <p:nvPr/>
          </p:nvCxnSpPr>
          <p:spPr bwMode="auto">
            <a:xfrm flipV="1">
              <a:off x="3232150" y="2952750"/>
              <a:ext cx="2393950" cy="2997200"/>
            </a:xfrm>
            <a:prstGeom prst="line">
              <a:avLst/>
            </a:prstGeom>
            <a:noFill/>
            <a:ln w="190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cxnSp>
      </p:grpSp>
      <p:sp>
        <p:nvSpPr>
          <p:cNvPr id="6" name="CasellaDiTesto 5"/>
          <p:cNvSpPr txBox="1"/>
          <p:nvPr/>
        </p:nvSpPr>
        <p:spPr>
          <a:xfrm rot="18481217">
            <a:off x="2647949" y="4846349"/>
            <a:ext cx="2063750" cy="369332"/>
          </a:xfrm>
          <a:prstGeom prst="rect">
            <a:avLst/>
          </a:prstGeom>
          <a:noFill/>
        </p:spPr>
        <p:txBody>
          <a:bodyPr wrap="square" rtlCol="0">
            <a:spAutoFit/>
          </a:bodyPr>
          <a:lstStyle/>
          <a:p>
            <a:r>
              <a:rPr lang="en-GB" dirty="0" smtClean="0">
                <a:solidFill>
                  <a:srgbClr val="FF0000"/>
                </a:solidFill>
                <a:latin typeface="Calibri" panose="020F0502020204030204" pitchFamily="34" charset="0"/>
                <a:cs typeface="Calibri" panose="020F0502020204030204" pitchFamily="34" charset="0"/>
              </a:rPr>
              <a:t>Meteorite Isochron</a:t>
            </a:r>
            <a:endParaRPr lang="en-GB" dirty="0">
              <a:solidFill>
                <a:srgbClr val="FF0000"/>
              </a:solidFill>
              <a:latin typeface="Calibri" panose="020F0502020204030204" pitchFamily="34" charset="0"/>
              <a:cs typeface="Calibri" panose="020F0502020204030204" pitchFamily="34" charset="0"/>
            </a:endParaRPr>
          </a:p>
        </p:txBody>
      </p:sp>
      <p:cxnSp>
        <p:nvCxnSpPr>
          <p:cNvPr id="17" name="Connettore 1 16"/>
          <p:cNvCxnSpPr/>
          <p:nvPr/>
        </p:nvCxnSpPr>
        <p:spPr bwMode="auto">
          <a:xfrm flipV="1">
            <a:off x="3232150" y="2952750"/>
            <a:ext cx="3530600" cy="3012624"/>
          </a:xfrm>
          <a:prstGeom prst="line">
            <a:avLst/>
          </a:prstGeom>
          <a:noFill/>
          <a:ln w="19050" cap="flat" cmpd="sng" algn="ctr">
            <a:solidFill>
              <a:srgbClr val="0000FF"/>
            </a:solidFill>
            <a:prstDash val="solid"/>
            <a:round/>
            <a:headEnd type="none" w="med" len="med"/>
            <a:tailEnd type="none" w="med" len="med"/>
          </a:ln>
          <a:effectLst>
            <a:outerShdw blurRad="50800" dist="38100" dir="2700000" algn="tl" rotWithShape="0">
              <a:prstClr val="black">
                <a:alpha val="40000"/>
              </a:prstClr>
            </a:outerShdw>
          </a:effectLst>
        </p:spPr>
      </p:cxnSp>
      <p:sp>
        <p:nvSpPr>
          <p:cNvPr id="19" name="CasellaDiTesto 18"/>
          <p:cNvSpPr txBox="1"/>
          <p:nvPr/>
        </p:nvSpPr>
        <p:spPr>
          <a:xfrm rot="19200000">
            <a:off x="5366434" y="3244333"/>
            <a:ext cx="1219682" cy="369332"/>
          </a:xfrm>
          <a:prstGeom prst="rect">
            <a:avLst/>
          </a:prstGeom>
          <a:noFill/>
        </p:spPr>
        <p:txBody>
          <a:bodyPr wrap="square" rtlCol="0">
            <a:spAutoFit/>
          </a:bodyPr>
          <a:lstStyle/>
          <a:p>
            <a:r>
              <a:rPr lang="en-GB" dirty="0" smtClean="0">
                <a:solidFill>
                  <a:srgbClr val="0000FF"/>
                </a:solidFill>
                <a:latin typeface="Calibri" panose="020F0502020204030204" pitchFamily="34" charset="0"/>
                <a:cs typeface="Calibri" panose="020F0502020204030204" pitchFamily="34" charset="0"/>
              </a:rPr>
              <a:t>Geochron</a:t>
            </a:r>
            <a:endParaRPr lang="en-GB" dirty="0">
              <a:solidFill>
                <a:srgbClr val="0000FF"/>
              </a:solidFill>
              <a:latin typeface="Calibri" panose="020F0502020204030204" pitchFamily="34" charset="0"/>
              <a:cs typeface="Calibri" panose="020F0502020204030204" pitchFamily="34" charset="0"/>
            </a:endParaRPr>
          </a:p>
        </p:txBody>
      </p:sp>
      <p:sp>
        <p:nvSpPr>
          <p:cNvPr id="20" name="Text Box 4"/>
          <p:cNvSpPr txBox="1">
            <a:spLocks noChangeArrowheads="1"/>
          </p:cNvSpPr>
          <p:nvPr/>
        </p:nvSpPr>
        <p:spPr bwMode="auto">
          <a:xfrm>
            <a:off x="87086" y="1142989"/>
            <a:ext cx="8969828" cy="1477328"/>
          </a:xfrm>
          <a:prstGeom prst="rect">
            <a:avLst/>
          </a:prstGeom>
          <a:solidFill>
            <a:schemeClr val="tx1"/>
          </a:solidFill>
          <a:ln w="9525" algn="ctr">
            <a:noFill/>
            <a:miter lim="800000"/>
            <a:headEnd/>
            <a:tailEnd/>
          </a:ln>
          <a:effectLst/>
        </p:spPr>
        <p:txBody>
          <a:bodyPr wrap="square">
            <a:spAutoFit/>
          </a:bodyPr>
          <a:lstStyle/>
          <a:p>
            <a:r>
              <a:rPr lang="en-GB" sz="3000" dirty="0" smtClean="0">
                <a:solidFill>
                  <a:schemeClr val="bg1"/>
                </a:solidFill>
                <a:latin typeface="Calibri" panose="020F0502020204030204" pitchFamily="34" charset="0"/>
                <a:cs typeface="Calibri" panose="020F0502020204030204" pitchFamily="34" charset="0"/>
              </a:rPr>
              <a:t>Instead of thinking to a different isochron for the Earth, it is more likely to believe to a change in BSE </a:t>
            </a:r>
            <a:r>
              <a:rPr lang="en-GB" sz="3000" i="1" dirty="0" smtClean="0">
                <a:solidFill>
                  <a:schemeClr val="bg1"/>
                </a:solidFill>
                <a:latin typeface="Symbol" panose="05050102010706020507" pitchFamily="18" charset="2"/>
                <a:cs typeface="Calibri" panose="020F0502020204030204" pitchFamily="34" charset="0"/>
              </a:rPr>
              <a:t>m</a:t>
            </a:r>
            <a:r>
              <a:rPr lang="en-GB" sz="3000" dirty="0" smtClean="0">
                <a:solidFill>
                  <a:schemeClr val="bg1"/>
                </a:solidFill>
                <a:latin typeface="Calibri" panose="020F0502020204030204" pitchFamily="34" charset="0"/>
                <a:cs typeface="Calibri" panose="020F0502020204030204" pitchFamily="34" charset="0"/>
              </a:rPr>
              <a:t> because of the different geochemical behaviour of U and Pb.</a:t>
            </a:r>
            <a:endParaRPr lang="en-GB" sz="30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0" name="Figura a mano libera 9"/>
          <p:cNvSpPr/>
          <p:nvPr/>
        </p:nvSpPr>
        <p:spPr bwMode="auto">
          <a:xfrm>
            <a:off x="1262749" y="2721429"/>
            <a:ext cx="6433457" cy="3799114"/>
          </a:xfrm>
          <a:custGeom>
            <a:avLst/>
            <a:gdLst>
              <a:gd name="connsiteX0" fmla="*/ 0 w 6433457"/>
              <a:gd name="connsiteY0" fmla="*/ 3799114 h 3799114"/>
              <a:gd name="connsiteX1" fmla="*/ 97971 w 6433457"/>
              <a:gd name="connsiteY1" fmla="*/ 3701142 h 3799114"/>
              <a:gd name="connsiteX2" fmla="*/ 163285 w 6433457"/>
              <a:gd name="connsiteY2" fmla="*/ 3635828 h 3799114"/>
              <a:gd name="connsiteX3" fmla="*/ 326571 w 6433457"/>
              <a:gd name="connsiteY3" fmla="*/ 3548742 h 3799114"/>
              <a:gd name="connsiteX4" fmla="*/ 391885 w 6433457"/>
              <a:gd name="connsiteY4" fmla="*/ 3505200 h 3799114"/>
              <a:gd name="connsiteX5" fmla="*/ 522514 w 6433457"/>
              <a:gd name="connsiteY5" fmla="*/ 3461657 h 3799114"/>
              <a:gd name="connsiteX6" fmla="*/ 751114 w 6433457"/>
              <a:gd name="connsiteY6" fmla="*/ 3352800 h 3799114"/>
              <a:gd name="connsiteX7" fmla="*/ 859971 w 6433457"/>
              <a:gd name="connsiteY7" fmla="*/ 3298371 h 3799114"/>
              <a:gd name="connsiteX8" fmla="*/ 947057 w 6433457"/>
              <a:gd name="connsiteY8" fmla="*/ 3265714 h 3799114"/>
              <a:gd name="connsiteX9" fmla="*/ 1175657 w 6433457"/>
              <a:gd name="connsiteY9" fmla="*/ 3167742 h 3799114"/>
              <a:gd name="connsiteX10" fmla="*/ 1393371 w 6433457"/>
              <a:gd name="connsiteY10" fmla="*/ 3069771 h 3799114"/>
              <a:gd name="connsiteX11" fmla="*/ 1600200 w 6433457"/>
              <a:gd name="connsiteY11" fmla="*/ 2993571 h 3799114"/>
              <a:gd name="connsiteX12" fmla="*/ 1785257 w 6433457"/>
              <a:gd name="connsiteY12" fmla="*/ 2873828 h 3799114"/>
              <a:gd name="connsiteX13" fmla="*/ 1872342 w 6433457"/>
              <a:gd name="connsiteY13" fmla="*/ 2819400 h 3799114"/>
              <a:gd name="connsiteX14" fmla="*/ 2024742 w 6433457"/>
              <a:gd name="connsiteY14" fmla="*/ 2710542 h 3799114"/>
              <a:gd name="connsiteX15" fmla="*/ 2198914 w 6433457"/>
              <a:gd name="connsiteY15" fmla="*/ 2612571 h 3799114"/>
              <a:gd name="connsiteX16" fmla="*/ 2242457 w 6433457"/>
              <a:gd name="connsiteY16" fmla="*/ 2569028 h 3799114"/>
              <a:gd name="connsiteX17" fmla="*/ 2286000 w 6433457"/>
              <a:gd name="connsiteY17" fmla="*/ 2547257 h 3799114"/>
              <a:gd name="connsiteX18" fmla="*/ 2699657 w 6433457"/>
              <a:gd name="connsiteY18" fmla="*/ 2307771 h 3799114"/>
              <a:gd name="connsiteX19" fmla="*/ 2906485 w 6433457"/>
              <a:gd name="connsiteY19" fmla="*/ 2220685 h 3799114"/>
              <a:gd name="connsiteX20" fmla="*/ 3004457 w 6433457"/>
              <a:gd name="connsiteY20" fmla="*/ 2177142 h 3799114"/>
              <a:gd name="connsiteX21" fmla="*/ 3102428 w 6433457"/>
              <a:gd name="connsiteY21" fmla="*/ 2111828 h 3799114"/>
              <a:gd name="connsiteX22" fmla="*/ 3178628 w 6433457"/>
              <a:gd name="connsiteY22" fmla="*/ 2100942 h 3799114"/>
              <a:gd name="connsiteX23" fmla="*/ 3331028 w 6433457"/>
              <a:gd name="connsiteY23" fmla="*/ 2024742 h 3799114"/>
              <a:gd name="connsiteX24" fmla="*/ 3494314 w 6433457"/>
              <a:gd name="connsiteY24" fmla="*/ 1948542 h 3799114"/>
              <a:gd name="connsiteX25" fmla="*/ 3624942 w 6433457"/>
              <a:gd name="connsiteY25" fmla="*/ 1861457 h 3799114"/>
              <a:gd name="connsiteX26" fmla="*/ 3722914 w 6433457"/>
              <a:gd name="connsiteY26" fmla="*/ 1796142 h 3799114"/>
              <a:gd name="connsiteX27" fmla="*/ 3984171 w 6433457"/>
              <a:gd name="connsiteY27" fmla="*/ 1665514 h 3799114"/>
              <a:gd name="connsiteX28" fmla="*/ 4169228 w 6433457"/>
              <a:gd name="connsiteY28" fmla="*/ 1556657 h 3799114"/>
              <a:gd name="connsiteX29" fmla="*/ 4234542 w 6433457"/>
              <a:gd name="connsiteY29" fmla="*/ 1513114 h 3799114"/>
              <a:gd name="connsiteX30" fmla="*/ 4288971 w 6433457"/>
              <a:gd name="connsiteY30" fmla="*/ 1480457 h 3799114"/>
              <a:gd name="connsiteX31" fmla="*/ 4365171 w 6433457"/>
              <a:gd name="connsiteY31" fmla="*/ 1426028 h 3799114"/>
              <a:gd name="connsiteX32" fmla="*/ 4452257 w 6433457"/>
              <a:gd name="connsiteY32" fmla="*/ 1382485 h 3799114"/>
              <a:gd name="connsiteX33" fmla="*/ 4561114 w 6433457"/>
              <a:gd name="connsiteY33" fmla="*/ 1284514 h 3799114"/>
              <a:gd name="connsiteX34" fmla="*/ 4669971 w 6433457"/>
              <a:gd name="connsiteY34" fmla="*/ 1219200 h 3799114"/>
              <a:gd name="connsiteX35" fmla="*/ 4713514 w 6433457"/>
              <a:gd name="connsiteY35" fmla="*/ 1175657 h 3799114"/>
              <a:gd name="connsiteX36" fmla="*/ 4767942 w 6433457"/>
              <a:gd name="connsiteY36" fmla="*/ 1143000 h 3799114"/>
              <a:gd name="connsiteX37" fmla="*/ 4833257 w 6433457"/>
              <a:gd name="connsiteY37" fmla="*/ 1099457 h 3799114"/>
              <a:gd name="connsiteX38" fmla="*/ 4855028 w 6433457"/>
              <a:gd name="connsiteY38" fmla="*/ 1066800 h 3799114"/>
              <a:gd name="connsiteX39" fmla="*/ 4953000 w 6433457"/>
              <a:gd name="connsiteY39" fmla="*/ 1012371 h 3799114"/>
              <a:gd name="connsiteX40" fmla="*/ 4996542 w 6433457"/>
              <a:gd name="connsiteY40" fmla="*/ 968828 h 3799114"/>
              <a:gd name="connsiteX41" fmla="*/ 5050971 w 6433457"/>
              <a:gd name="connsiteY41" fmla="*/ 936171 h 3799114"/>
              <a:gd name="connsiteX42" fmla="*/ 5138057 w 6433457"/>
              <a:gd name="connsiteY42" fmla="*/ 881742 h 3799114"/>
              <a:gd name="connsiteX43" fmla="*/ 5312228 w 6433457"/>
              <a:gd name="connsiteY43" fmla="*/ 751114 h 3799114"/>
              <a:gd name="connsiteX44" fmla="*/ 5508171 w 6433457"/>
              <a:gd name="connsiteY44" fmla="*/ 642257 h 3799114"/>
              <a:gd name="connsiteX45" fmla="*/ 5671457 w 6433457"/>
              <a:gd name="connsiteY45" fmla="*/ 522514 h 3799114"/>
              <a:gd name="connsiteX46" fmla="*/ 5747657 w 6433457"/>
              <a:gd name="connsiteY46" fmla="*/ 468085 h 3799114"/>
              <a:gd name="connsiteX47" fmla="*/ 5845628 w 6433457"/>
              <a:gd name="connsiteY47" fmla="*/ 402771 h 3799114"/>
              <a:gd name="connsiteX48" fmla="*/ 5932714 w 6433457"/>
              <a:gd name="connsiteY48" fmla="*/ 348342 h 3799114"/>
              <a:gd name="connsiteX49" fmla="*/ 6008914 w 6433457"/>
              <a:gd name="connsiteY49" fmla="*/ 283028 h 3799114"/>
              <a:gd name="connsiteX50" fmla="*/ 6183085 w 6433457"/>
              <a:gd name="connsiteY50" fmla="*/ 185057 h 3799114"/>
              <a:gd name="connsiteX51" fmla="*/ 6259285 w 6433457"/>
              <a:gd name="connsiteY51" fmla="*/ 130628 h 3799114"/>
              <a:gd name="connsiteX52" fmla="*/ 6313714 w 6433457"/>
              <a:gd name="connsiteY52" fmla="*/ 97971 h 3799114"/>
              <a:gd name="connsiteX53" fmla="*/ 6433457 w 6433457"/>
              <a:gd name="connsiteY53" fmla="*/ 0 h 379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433457" h="3799114">
                <a:moveTo>
                  <a:pt x="0" y="3799114"/>
                </a:moveTo>
                <a:cubicBezTo>
                  <a:pt x="85695" y="3670570"/>
                  <a:pt x="-3490" y="3784156"/>
                  <a:pt x="97971" y="3701142"/>
                </a:cubicBezTo>
                <a:cubicBezTo>
                  <a:pt x="121801" y="3681645"/>
                  <a:pt x="138881" y="3654601"/>
                  <a:pt x="163285" y="3635828"/>
                </a:cubicBezTo>
                <a:cubicBezTo>
                  <a:pt x="200149" y="3607471"/>
                  <a:pt x="288221" y="3570656"/>
                  <a:pt x="326571" y="3548742"/>
                </a:cubicBezTo>
                <a:cubicBezTo>
                  <a:pt x="349289" y="3535760"/>
                  <a:pt x="367974" y="3515827"/>
                  <a:pt x="391885" y="3505200"/>
                </a:cubicBezTo>
                <a:cubicBezTo>
                  <a:pt x="433828" y="3486559"/>
                  <a:pt x="480261" y="3479583"/>
                  <a:pt x="522514" y="3461657"/>
                </a:cubicBezTo>
                <a:cubicBezTo>
                  <a:pt x="600210" y="3428695"/>
                  <a:pt x="675626" y="3390544"/>
                  <a:pt x="751114" y="3352800"/>
                </a:cubicBezTo>
                <a:cubicBezTo>
                  <a:pt x="787400" y="3334657"/>
                  <a:pt x="822899" y="3314848"/>
                  <a:pt x="859971" y="3298371"/>
                </a:cubicBezTo>
                <a:cubicBezTo>
                  <a:pt x="888302" y="3285780"/>
                  <a:pt x="918410" y="3277568"/>
                  <a:pt x="947057" y="3265714"/>
                </a:cubicBezTo>
                <a:cubicBezTo>
                  <a:pt x="1023661" y="3234016"/>
                  <a:pt x="1099705" y="3200971"/>
                  <a:pt x="1175657" y="3167742"/>
                </a:cubicBezTo>
                <a:cubicBezTo>
                  <a:pt x="1196401" y="3158667"/>
                  <a:pt x="1362547" y="3082101"/>
                  <a:pt x="1393371" y="3069771"/>
                </a:cubicBezTo>
                <a:cubicBezTo>
                  <a:pt x="1570548" y="2998901"/>
                  <a:pt x="1499786" y="3018675"/>
                  <a:pt x="1600200" y="2993571"/>
                </a:cubicBezTo>
                <a:lnTo>
                  <a:pt x="1785257" y="2873828"/>
                </a:lnTo>
                <a:cubicBezTo>
                  <a:pt x="1814089" y="2855375"/>
                  <a:pt x="1844957" y="2839939"/>
                  <a:pt x="1872342" y="2819400"/>
                </a:cubicBezTo>
                <a:cubicBezTo>
                  <a:pt x="1909721" y="2791366"/>
                  <a:pt x="1980175" y="2736009"/>
                  <a:pt x="2024742" y="2710542"/>
                </a:cubicBezTo>
                <a:cubicBezTo>
                  <a:pt x="2113474" y="2659839"/>
                  <a:pt x="2114865" y="2675608"/>
                  <a:pt x="2198914" y="2612571"/>
                </a:cubicBezTo>
                <a:cubicBezTo>
                  <a:pt x="2215335" y="2600255"/>
                  <a:pt x="2226036" y="2581344"/>
                  <a:pt x="2242457" y="2569028"/>
                </a:cubicBezTo>
                <a:cubicBezTo>
                  <a:pt x="2255439" y="2559292"/>
                  <a:pt x="2272040" y="2555530"/>
                  <a:pt x="2286000" y="2547257"/>
                </a:cubicBezTo>
                <a:cubicBezTo>
                  <a:pt x="2425840" y="2464389"/>
                  <a:pt x="2553216" y="2376684"/>
                  <a:pt x="2699657" y="2307771"/>
                </a:cubicBezTo>
                <a:cubicBezTo>
                  <a:pt x="2767342" y="2275919"/>
                  <a:pt x="2837729" y="2250152"/>
                  <a:pt x="2906485" y="2220685"/>
                </a:cubicBezTo>
                <a:cubicBezTo>
                  <a:pt x="2939333" y="2206607"/>
                  <a:pt x="2974722" y="2196966"/>
                  <a:pt x="3004457" y="2177142"/>
                </a:cubicBezTo>
                <a:cubicBezTo>
                  <a:pt x="3037114" y="2155371"/>
                  <a:pt x="3066470" y="2127560"/>
                  <a:pt x="3102428" y="2111828"/>
                </a:cubicBezTo>
                <a:cubicBezTo>
                  <a:pt x="3125935" y="2101544"/>
                  <a:pt x="3153228" y="2104571"/>
                  <a:pt x="3178628" y="2100942"/>
                </a:cubicBezTo>
                <a:cubicBezTo>
                  <a:pt x="3315647" y="2009598"/>
                  <a:pt x="3165047" y="2102851"/>
                  <a:pt x="3331028" y="2024742"/>
                </a:cubicBezTo>
                <a:cubicBezTo>
                  <a:pt x="3522128" y="1934813"/>
                  <a:pt x="3348674" y="1997090"/>
                  <a:pt x="3494314" y="1948542"/>
                </a:cubicBezTo>
                <a:cubicBezTo>
                  <a:pt x="3574144" y="1868714"/>
                  <a:pt x="3498409" y="1935268"/>
                  <a:pt x="3624942" y="1861457"/>
                </a:cubicBezTo>
                <a:cubicBezTo>
                  <a:pt x="3734327" y="1797649"/>
                  <a:pt x="3595882" y="1859658"/>
                  <a:pt x="3722914" y="1796142"/>
                </a:cubicBezTo>
                <a:cubicBezTo>
                  <a:pt x="3850095" y="1732551"/>
                  <a:pt x="3758390" y="1834849"/>
                  <a:pt x="3984171" y="1665514"/>
                </a:cubicBezTo>
                <a:cubicBezTo>
                  <a:pt x="4154472" y="1537789"/>
                  <a:pt x="3984299" y="1655286"/>
                  <a:pt x="4169228" y="1556657"/>
                </a:cubicBezTo>
                <a:cubicBezTo>
                  <a:pt x="4192316" y="1544344"/>
                  <a:pt x="4212467" y="1527162"/>
                  <a:pt x="4234542" y="1513114"/>
                </a:cubicBezTo>
                <a:cubicBezTo>
                  <a:pt x="4252392" y="1501755"/>
                  <a:pt x="4271366" y="1492193"/>
                  <a:pt x="4288971" y="1480457"/>
                </a:cubicBezTo>
                <a:cubicBezTo>
                  <a:pt x="4314943" y="1463142"/>
                  <a:pt x="4338405" y="1442088"/>
                  <a:pt x="4365171" y="1426028"/>
                </a:cubicBezTo>
                <a:cubicBezTo>
                  <a:pt x="4493534" y="1349009"/>
                  <a:pt x="4248527" y="1530651"/>
                  <a:pt x="4452257" y="1382485"/>
                </a:cubicBezTo>
                <a:cubicBezTo>
                  <a:pt x="4656479" y="1233961"/>
                  <a:pt x="4408343" y="1406732"/>
                  <a:pt x="4561114" y="1284514"/>
                </a:cubicBezTo>
                <a:cubicBezTo>
                  <a:pt x="4604903" y="1249483"/>
                  <a:pt x="4624747" y="1241811"/>
                  <a:pt x="4669971" y="1219200"/>
                </a:cubicBezTo>
                <a:cubicBezTo>
                  <a:pt x="4684485" y="1204686"/>
                  <a:pt x="4697311" y="1188259"/>
                  <a:pt x="4713514" y="1175657"/>
                </a:cubicBezTo>
                <a:cubicBezTo>
                  <a:pt x="4730215" y="1162667"/>
                  <a:pt x="4750092" y="1154359"/>
                  <a:pt x="4767942" y="1143000"/>
                </a:cubicBezTo>
                <a:cubicBezTo>
                  <a:pt x="4790017" y="1128952"/>
                  <a:pt x="4811485" y="1113971"/>
                  <a:pt x="4833257" y="1099457"/>
                </a:cubicBezTo>
                <a:cubicBezTo>
                  <a:pt x="4840514" y="1088571"/>
                  <a:pt x="4845095" y="1075314"/>
                  <a:pt x="4855028" y="1066800"/>
                </a:cubicBezTo>
                <a:cubicBezTo>
                  <a:pt x="4874167" y="1050395"/>
                  <a:pt x="4928270" y="1024736"/>
                  <a:pt x="4953000" y="1012371"/>
                </a:cubicBezTo>
                <a:cubicBezTo>
                  <a:pt x="4967514" y="997857"/>
                  <a:pt x="4980340" y="981430"/>
                  <a:pt x="4996542" y="968828"/>
                </a:cubicBezTo>
                <a:cubicBezTo>
                  <a:pt x="5013243" y="955838"/>
                  <a:pt x="5032951" y="947260"/>
                  <a:pt x="5050971" y="936171"/>
                </a:cubicBezTo>
                <a:cubicBezTo>
                  <a:pt x="5080125" y="918230"/>
                  <a:pt x="5111036" y="902758"/>
                  <a:pt x="5138057" y="881742"/>
                </a:cubicBezTo>
                <a:cubicBezTo>
                  <a:pt x="5148337" y="873746"/>
                  <a:pt x="5287112" y="763672"/>
                  <a:pt x="5312228" y="751114"/>
                </a:cubicBezTo>
                <a:cubicBezTo>
                  <a:pt x="5390569" y="711944"/>
                  <a:pt x="5432235" y="693894"/>
                  <a:pt x="5508171" y="642257"/>
                </a:cubicBezTo>
                <a:cubicBezTo>
                  <a:pt x="5563985" y="604304"/>
                  <a:pt x="5616871" y="562213"/>
                  <a:pt x="5671457" y="522514"/>
                </a:cubicBezTo>
                <a:cubicBezTo>
                  <a:pt x="5696701" y="504155"/>
                  <a:pt x="5721935" y="485769"/>
                  <a:pt x="5747657" y="468085"/>
                </a:cubicBezTo>
                <a:cubicBezTo>
                  <a:pt x="5780000" y="445849"/>
                  <a:pt x="5812676" y="424093"/>
                  <a:pt x="5845628" y="402771"/>
                </a:cubicBezTo>
                <a:cubicBezTo>
                  <a:pt x="5874368" y="384174"/>
                  <a:pt x="5906723" y="370620"/>
                  <a:pt x="5932714" y="348342"/>
                </a:cubicBezTo>
                <a:cubicBezTo>
                  <a:pt x="5958114" y="326571"/>
                  <a:pt x="5981937" y="302811"/>
                  <a:pt x="6008914" y="283028"/>
                </a:cubicBezTo>
                <a:cubicBezTo>
                  <a:pt x="6123512" y="198990"/>
                  <a:pt x="6065391" y="255674"/>
                  <a:pt x="6183085" y="185057"/>
                </a:cubicBezTo>
                <a:cubicBezTo>
                  <a:pt x="6209851" y="168997"/>
                  <a:pt x="6233313" y="147943"/>
                  <a:pt x="6259285" y="130628"/>
                </a:cubicBezTo>
                <a:cubicBezTo>
                  <a:pt x="6276890" y="118892"/>
                  <a:pt x="6296652" y="110483"/>
                  <a:pt x="6313714" y="97971"/>
                </a:cubicBezTo>
                <a:cubicBezTo>
                  <a:pt x="6398351" y="35904"/>
                  <a:pt x="6392828" y="40625"/>
                  <a:pt x="6433457" y="0"/>
                </a:cubicBezTo>
              </a:path>
            </a:pathLst>
          </a:custGeom>
          <a:noFill/>
          <a:ln w="28575"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8" name="Figura a mano libera 17"/>
          <p:cNvSpPr/>
          <p:nvPr/>
        </p:nvSpPr>
        <p:spPr bwMode="auto">
          <a:xfrm>
            <a:off x="892634" y="2743200"/>
            <a:ext cx="7151915" cy="3853543"/>
          </a:xfrm>
          <a:custGeom>
            <a:avLst/>
            <a:gdLst>
              <a:gd name="connsiteX0" fmla="*/ 0 w 7151915"/>
              <a:gd name="connsiteY0" fmla="*/ 0 h 3853543"/>
              <a:gd name="connsiteX1" fmla="*/ 54429 w 7151915"/>
              <a:gd name="connsiteY1" fmla="*/ 32657 h 3853543"/>
              <a:gd name="connsiteX2" fmla="*/ 97972 w 7151915"/>
              <a:gd name="connsiteY2" fmla="*/ 54429 h 3853543"/>
              <a:gd name="connsiteX3" fmla="*/ 141515 w 7151915"/>
              <a:gd name="connsiteY3" fmla="*/ 87086 h 3853543"/>
              <a:gd name="connsiteX4" fmla="*/ 195943 w 7151915"/>
              <a:gd name="connsiteY4" fmla="*/ 108857 h 3853543"/>
              <a:gd name="connsiteX5" fmla="*/ 261257 w 7151915"/>
              <a:gd name="connsiteY5" fmla="*/ 152400 h 3853543"/>
              <a:gd name="connsiteX6" fmla="*/ 315686 w 7151915"/>
              <a:gd name="connsiteY6" fmla="*/ 185057 h 3853543"/>
              <a:gd name="connsiteX7" fmla="*/ 359229 w 7151915"/>
              <a:gd name="connsiteY7" fmla="*/ 206829 h 3853543"/>
              <a:gd name="connsiteX8" fmla="*/ 424543 w 7151915"/>
              <a:gd name="connsiteY8" fmla="*/ 250371 h 3853543"/>
              <a:gd name="connsiteX9" fmla="*/ 511629 w 7151915"/>
              <a:gd name="connsiteY9" fmla="*/ 283029 h 3853543"/>
              <a:gd name="connsiteX10" fmla="*/ 631372 w 7151915"/>
              <a:gd name="connsiteY10" fmla="*/ 348343 h 3853543"/>
              <a:gd name="connsiteX11" fmla="*/ 664029 w 7151915"/>
              <a:gd name="connsiteY11" fmla="*/ 359229 h 3853543"/>
              <a:gd name="connsiteX12" fmla="*/ 772886 w 7151915"/>
              <a:gd name="connsiteY12" fmla="*/ 413657 h 3853543"/>
              <a:gd name="connsiteX13" fmla="*/ 805543 w 7151915"/>
              <a:gd name="connsiteY13" fmla="*/ 435429 h 3853543"/>
              <a:gd name="connsiteX14" fmla="*/ 849086 w 7151915"/>
              <a:gd name="connsiteY14" fmla="*/ 457200 h 3853543"/>
              <a:gd name="connsiteX15" fmla="*/ 892629 w 7151915"/>
              <a:gd name="connsiteY15" fmla="*/ 489857 h 3853543"/>
              <a:gd name="connsiteX16" fmla="*/ 968829 w 7151915"/>
              <a:gd name="connsiteY16" fmla="*/ 522514 h 3853543"/>
              <a:gd name="connsiteX17" fmla="*/ 1012372 w 7151915"/>
              <a:gd name="connsiteY17" fmla="*/ 544286 h 3853543"/>
              <a:gd name="connsiteX18" fmla="*/ 1045029 w 7151915"/>
              <a:gd name="connsiteY18" fmla="*/ 576943 h 3853543"/>
              <a:gd name="connsiteX19" fmla="*/ 1088572 w 7151915"/>
              <a:gd name="connsiteY19" fmla="*/ 587829 h 3853543"/>
              <a:gd name="connsiteX20" fmla="*/ 1121229 w 7151915"/>
              <a:gd name="connsiteY20" fmla="*/ 620486 h 3853543"/>
              <a:gd name="connsiteX21" fmla="*/ 1230086 w 7151915"/>
              <a:gd name="connsiteY21" fmla="*/ 664029 h 3853543"/>
              <a:gd name="connsiteX22" fmla="*/ 1393372 w 7151915"/>
              <a:gd name="connsiteY22" fmla="*/ 729343 h 3853543"/>
              <a:gd name="connsiteX23" fmla="*/ 1469572 w 7151915"/>
              <a:gd name="connsiteY23" fmla="*/ 772886 h 3853543"/>
              <a:gd name="connsiteX24" fmla="*/ 1502229 w 7151915"/>
              <a:gd name="connsiteY24" fmla="*/ 805543 h 3853543"/>
              <a:gd name="connsiteX25" fmla="*/ 1567543 w 7151915"/>
              <a:gd name="connsiteY25" fmla="*/ 816429 h 3853543"/>
              <a:gd name="connsiteX26" fmla="*/ 1687286 w 7151915"/>
              <a:gd name="connsiteY26" fmla="*/ 870857 h 3853543"/>
              <a:gd name="connsiteX27" fmla="*/ 1785257 w 7151915"/>
              <a:gd name="connsiteY27" fmla="*/ 936171 h 3853543"/>
              <a:gd name="connsiteX28" fmla="*/ 1828800 w 7151915"/>
              <a:gd name="connsiteY28" fmla="*/ 947057 h 3853543"/>
              <a:gd name="connsiteX29" fmla="*/ 1861457 w 7151915"/>
              <a:gd name="connsiteY29" fmla="*/ 968829 h 3853543"/>
              <a:gd name="connsiteX30" fmla="*/ 1894115 w 7151915"/>
              <a:gd name="connsiteY30" fmla="*/ 979714 h 3853543"/>
              <a:gd name="connsiteX31" fmla="*/ 1970315 w 7151915"/>
              <a:gd name="connsiteY31" fmla="*/ 1034143 h 3853543"/>
              <a:gd name="connsiteX32" fmla="*/ 2002972 w 7151915"/>
              <a:gd name="connsiteY32" fmla="*/ 1045029 h 3853543"/>
              <a:gd name="connsiteX33" fmla="*/ 2046515 w 7151915"/>
              <a:gd name="connsiteY33" fmla="*/ 1066800 h 3853543"/>
              <a:gd name="connsiteX34" fmla="*/ 2079172 w 7151915"/>
              <a:gd name="connsiteY34" fmla="*/ 1077686 h 3853543"/>
              <a:gd name="connsiteX35" fmla="*/ 2144486 w 7151915"/>
              <a:gd name="connsiteY35" fmla="*/ 1121229 h 3853543"/>
              <a:gd name="connsiteX36" fmla="*/ 2177143 w 7151915"/>
              <a:gd name="connsiteY36" fmla="*/ 1143000 h 3853543"/>
              <a:gd name="connsiteX37" fmla="*/ 2275115 w 7151915"/>
              <a:gd name="connsiteY37" fmla="*/ 1186543 h 3853543"/>
              <a:gd name="connsiteX38" fmla="*/ 2307772 w 7151915"/>
              <a:gd name="connsiteY38" fmla="*/ 1208314 h 3853543"/>
              <a:gd name="connsiteX39" fmla="*/ 2373086 w 7151915"/>
              <a:gd name="connsiteY39" fmla="*/ 1240971 h 3853543"/>
              <a:gd name="connsiteX40" fmla="*/ 2405743 w 7151915"/>
              <a:gd name="connsiteY40" fmla="*/ 1273629 h 3853543"/>
              <a:gd name="connsiteX41" fmla="*/ 2438400 w 7151915"/>
              <a:gd name="connsiteY41" fmla="*/ 1284514 h 3853543"/>
              <a:gd name="connsiteX42" fmla="*/ 2492829 w 7151915"/>
              <a:gd name="connsiteY42" fmla="*/ 1317171 h 3853543"/>
              <a:gd name="connsiteX43" fmla="*/ 2558143 w 7151915"/>
              <a:gd name="connsiteY43" fmla="*/ 1349829 h 3853543"/>
              <a:gd name="connsiteX44" fmla="*/ 2656115 w 7151915"/>
              <a:gd name="connsiteY44" fmla="*/ 1415143 h 3853543"/>
              <a:gd name="connsiteX45" fmla="*/ 2721429 w 7151915"/>
              <a:gd name="connsiteY45" fmla="*/ 1436914 h 3853543"/>
              <a:gd name="connsiteX46" fmla="*/ 2797629 w 7151915"/>
              <a:gd name="connsiteY46" fmla="*/ 1469571 h 3853543"/>
              <a:gd name="connsiteX47" fmla="*/ 2841172 w 7151915"/>
              <a:gd name="connsiteY47" fmla="*/ 1491343 h 3853543"/>
              <a:gd name="connsiteX48" fmla="*/ 2895600 w 7151915"/>
              <a:gd name="connsiteY48" fmla="*/ 1513114 h 3853543"/>
              <a:gd name="connsiteX49" fmla="*/ 2939143 w 7151915"/>
              <a:gd name="connsiteY49" fmla="*/ 1534886 h 3853543"/>
              <a:gd name="connsiteX50" fmla="*/ 2971800 w 7151915"/>
              <a:gd name="connsiteY50" fmla="*/ 1545771 h 3853543"/>
              <a:gd name="connsiteX51" fmla="*/ 3026229 w 7151915"/>
              <a:gd name="connsiteY51" fmla="*/ 1578429 h 3853543"/>
              <a:gd name="connsiteX52" fmla="*/ 3069772 w 7151915"/>
              <a:gd name="connsiteY52" fmla="*/ 1600200 h 3853543"/>
              <a:gd name="connsiteX53" fmla="*/ 3156857 w 7151915"/>
              <a:gd name="connsiteY53" fmla="*/ 1643743 h 3853543"/>
              <a:gd name="connsiteX54" fmla="*/ 3211286 w 7151915"/>
              <a:gd name="connsiteY54" fmla="*/ 1676400 h 3853543"/>
              <a:gd name="connsiteX55" fmla="*/ 3254829 w 7151915"/>
              <a:gd name="connsiteY55" fmla="*/ 1709057 h 3853543"/>
              <a:gd name="connsiteX56" fmla="*/ 3352800 w 7151915"/>
              <a:gd name="connsiteY56" fmla="*/ 1763486 h 3853543"/>
              <a:gd name="connsiteX57" fmla="*/ 3418115 w 7151915"/>
              <a:gd name="connsiteY57" fmla="*/ 1796143 h 3853543"/>
              <a:gd name="connsiteX58" fmla="*/ 3472543 w 7151915"/>
              <a:gd name="connsiteY58" fmla="*/ 1839686 h 3853543"/>
              <a:gd name="connsiteX59" fmla="*/ 3548743 w 7151915"/>
              <a:gd name="connsiteY59" fmla="*/ 1872343 h 3853543"/>
              <a:gd name="connsiteX60" fmla="*/ 3581400 w 7151915"/>
              <a:gd name="connsiteY60" fmla="*/ 1905000 h 3853543"/>
              <a:gd name="connsiteX61" fmla="*/ 3657600 w 7151915"/>
              <a:gd name="connsiteY61" fmla="*/ 1948543 h 3853543"/>
              <a:gd name="connsiteX62" fmla="*/ 3679372 w 7151915"/>
              <a:gd name="connsiteY62" fmla="*/ 1970314 h 3853543"/>
              <a:gd name="connsiteX63" fmla="*/ 3733800 w 7151915"/>
              <a:gd name="connsiteY63" fmla="*/ 1992086 h 3853543"/>
              <a:gd name="connsiteX64" fmla="*/ 3777343 w 7151915"/>
              <a:gd name="connsiteY64" fmla="*/ 2024743 h 3853543"/>
              <a:gd name="connsiteX65" fmla="*/ 3875315 w 7151915"/>
              <a:gd name="connsiteY65" fmla="*/ 2068286 h 3853543"/>
              <a:gd name="connsiteX66" fmla="*/ 3940629 w 7151915"/>
              <a:gd name="connsiteY66" fmla="*/ 2122714 h 3853543"/>
              <a:gd name="connsiteX67" fmla="*/ 3973286 w 7151915"/>
              <a:gd name="connsiteY67" fmla="*/ 2133600 h 3853543"/>
              <a:gd name="connsiteX68" fmla="*/ 4060372 w 7151915"/>
              <a:gd name="connsiteY68" fmla="*/ 2177143 h 3853543"/>
              <a:gd name="connsiteX69" fmla="*/ 4136572 w 7151915"/>
              <a:gd name="connsiteY69" fmla="*/ 2231571 h 3853543"/>
              <a:gd name="connsiteX70" fmla="*/ 4223657 w 7151915"/>
              <a:gd name="connsiteY70" fmla="*/ 2264229 h 3853543"/>
              <a:gd name="connsiteX71" fmla="*/ 4310743 w 7151915"/>
              <a:gd name="connsiteY71" fmla="*/ 2329543 h 3853543"/>
              <a:gd name="connsiteX72" fmla="*/ 4397829 w 7151915"/>
              <a:gd name="connsiteY72" fmla="*/ 2383971 h 3853543"/>
              <a:gd name="connsiteX73" fmla="*/ 4452257 w 7151915"/>
              <a:gd name="connsiteY73" fmla="*/ 2405743 h 3853543"/>
              <a:gd name="connsiteX74" fmla="*/ 4528457 w 7151915"/>
              <a:gd name="connsiteY74" fmla="*/ 2438400 h 3853543"/>
              <a:gd name="connsiteX75" fmla="*/ 4572000 w 7151915"/>
              <a:gd name="connsiteY75" fmla="*/ 2471057 h 3853543"/>
              <a:gd name="connsiteX76" fmla="*/ 4648200 w 7151915"/>
              <a:gd name="connsiteY76" fmla="*/ 2503714 h 3853543"/>
              <a:gd name="connsiteX77" fmla="*/ 4735286 w 7151915"/>
              <a:gd name="connsiteY77" fmla="*/ 2536371 h 3853543"/>
              <a:gd name="connsiteX78" fmla="*/ 4822372 w 7151915"/>
              <a:gd name="connsiteY78" fmla="*/ 2579914 h 3853543"/>
              <a:gd name="connsiteX79" fmla="*/ 4844143 w 7151915"/>
              <a:gd name="connsiteY79" fmla="*/ 2601686 h 3853543"/>
              <a:gd name="connsiteX80" fmla="*/ 4887686 w 7151915"/>
              <a:gd name="connsiteY80" fmla="*/ 2612571 h 3853543"/>
              <a:gd name="connsiteX81" fmla="*/ 4985657 w 7151915"/>
              <a:gd name="connsiteY81" fmla="*/ 2667000 h 3853543"/>
              <a:gd name="connsiteX82" fmla="*/ 5029200 w 7151915"/>
              <a:gd name="connsiteY82" fmla="*/ 2699657 h 3853543"/>
              <a:gd name="connsiteX83" fmla="*/ 5083629 w 7151915"/>
              <a:gd name="connsiteY83" fmla="*/ 2732314 h 3853543"/>
              <a:gd name="connsiteX84" fmla="*/ 5127172 w 7151915"/>
              <a:gd name="connsiteY84" fmla="*/ 2754086 h 3853543"/>
              <a:gd name="connsiteX85" fmla="*/ 5203372 w 7151915"/>
              <a:gd name="connsiteY85" fmla="*/ 2797629 h 3853543"/>
              <a:gd name="connsiteX86" fmla="*/ 5290457 w 7151915"/>
              <a:gd name="connsiteY86" fmla="*/ 2862943 h 3853543"/>
              <a:gd name="connsiteX87" fmla="*/ 5355772 w 7151915"/>
              <a:gd name="connsiteY87" fmla="*/ 2906486 h 3853543"/>
              <a:gd name="connsiteX88" fmla="*/ 5464629 w 7151915"/>
              <a:gd name="connsiteY88" fmla="*/ 2993571 h 3853543"/>
              <a:gd name="connsiteX89" fmla="*/ 5540829 w 7151915"/>
              <a:gd name="connsiteY89" fmla="*/ 3026229 h 3853543"/>
              <a:gd name="connsiteX90" fmla="*/ 5595257 w 7151915"/>
              <a:gd name="connsiteY90" fmla="*/ 3058886 h 3853543"/>
              <a:gd name="connsiteX91" fmla="*/ 5617029 w 7151915"/>
              <a:gd name="connsiteY91" fmla="*/ 3080657 h 3853543"/>
              <a:gd name="connsiteX92" fmla="*/ 5660572 w 7151915"/>
              <a:gd name="connsiteY92" fmla="*/ 3091543 h 3853543"/>
              <a:gd name="connsiteX93" fmla="*/ 5682343 w 7151915"/>
              <a:gd name="connsiteY93" fmla="*/ 3124200 h 3853543"/>
              <a:gd name="connsiteX94" fmla="*/ 5802086 w 7151915"/>
              <a:gd name="connsiteY94" fmla="*/ 3167743 h 3853543"/>
              <a:gd name="connsiteX95" fmla="*/ 5889172 w 7151915"/>
              <a:gd name="connsiteY95" fmla="*/ 3211286 h 3853543"/>
              <a:gd name="connsiteX96" fmla="*/ 5943600 w 7151915"/>
              <a:gd name="connsiteY96" fmla="*/ 3243943 h 3853543"/>
              <a:gd name="connsiteX97" fmla="*/ 5998029 w 7151915"/>
              <a:gd name="connsiteY97" fmla="*/ 3265714 h 3853543"/>
              <a:gd name="connsiteX98" fmla="*/ 6063343 w 7151915"/>
              <a:gd name="connsiteY98" fmla="*/ 3287486 h 3853543"/>
              <a:gd name="connsiteX99" fmla="*/ 6161315 w 7151915"/>
              <a:gd name="connsiteY99" fmla="*/ 3331029 h 3853543"/>
              <a:gd name="connsiteX100" fmla="*/ 6270172 w 7151915"/>
              <a:gd name="connsiteY100" fmla="*/ 3385457 h 3853543"/>
              <a:gd name="connsiteX101" fmla="*/ 6389915 w 7151915"/>
              <a:gd name="connsiteY101" fmla="*/ 3429000 h 3853543"/>
              <a:gd name="connsiteX102" fmla="*/ 6433457 w 7151915"/>
              <a:gd name="connsiteY102" fmla="*/ 3461657 h 3853543"/>
              <a:gd name="connsiteX103" fmla="*/ 6553200 w 7151915"/>
              <a:gd name="connsiteY103" fmla="*/ 3516086 h 3853543"/>
              <a:gd name="connsiteX104" fmla="*/ 6618515 w 7151915"/>
              <a:gd name="connsiteY104" fmla="*/ 3559629 h 3853543"/>
              <a:gd name="connsiteX105" fmla="*/ 6651172 w 7151915"/>
              <a:gd name="connsiteY105" fmla="*/ 3581400 h 3853543"/>
              <a:gd name="connsiteX106" fmla="*/ 6727372 w 7151915"/>
              <a:gd name="connsiteY106" fmla="*/ 3614057 h 3853543"/>
              <a:gd name="connsiteX107" fmla="*/ 6792686 w 7151915"/>
              <a:gd name="connsiteY107" fmla="*/ 3657600 h 3853543"/>
              <a:gd name="connsiteX108" fmla="*/ 6836229 w 7151915"/>
              <a:gd name="connsiteY108" fmla="*/ 3690257 h 3853543"/>
              <a:gd name="connsiteX109" fmla="*/ 6868886 w 7151915"/>
              <a:gd name="connsiteY109" fmla="*/ 3701143 h 3853543"/>
              <a:gd name="connsiteX110" fmla="*/ 6912429 w 7151915"/>
              <a:gd name="connsiteY110" fmla="*/ 3722914 h 3853543"/>
              <a:gd name="connsiteX111" fmla="*/ 6966857 w 7151915"/>
              <a:gd name="connsiteY111" fmla="*/ 3755571 h 3853543"/>
              <a:gd name="connsiteX112" fmla="*/ 6999515 w 7151915"/>
              <a:gd name="connsiteY112" fmla="*/ 3777343 h 3853543"/>
              <a:gd name="connsiteX113" fmla="*/ 7032172 w 7151915"/>
              <a:gd name="connsiteY113" fmla="*/ 3788229 h 3853543"/>
              <a:gd name="connsiteX114" fmla="*/ 7108372 w 7151915"/>
              <a:gd name="connsiteY114" fmla="*/ 3831771 h 3853543"/>
              <a:gd name="connsiteX115" fmla="*/ 7151915 w 7151915"/>
              <a:gd name="connsiteY115" fmla="*/ 3853543 h 38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7151915" h="3853543">
                <a:moveTo>
                  <a:pt x="0" y="0"/>
                </a:moveTo>
                <a:cubicBezTo>
                  <a:pt x="18143" y="10886"/>
                  <a:pt x="35933" y="22382"/>
                  <a:pt x="54429" y="32657"/>
                </a:cubicBezTo>
                <a:cubicBezTo>
                  <a:pt x="68614" y="40538"/>
                  <a:pt x="84211" y="45828"/>
                  <a:pt x="97972" y="54429"/>
                </a:cubicBezTo>
                <a:cubicBezTo>
                  <a:pt x="113357" y="64045"/>
                  <a:pt x="125655" y="78275"/>
                  <a:pt x="141515" y="87086"/>
                </a:cubicBezTo>
                <a:cubicBezTo>
                  <a:pt x="158596" y="96576"/>
                  <a:pt x="178789" y="99500"/>
                  <a:pt x="195943" y="108857"/>
                </a:cubicBezTo>
                <a:cubicBezTo>
                  <a:pt x="218914" y="121387"/>
                  <a:pt x="239182" y="138352"/>
                  <a:pt x="261257" y="152400"/>
                </a:cubicBezTo>
                <a:cubicBezTo>
                  <a:pt x="279107" y="163759"/>
                  <a:pt x="297190" y="174782"/>
                  <a:pt x="315686" y="185057"/>
                </a:cubicBezTo>
                <a:cubicBezTo>
                  <a:pt x="329871" y="192938"/>
                  <a:pt x="345314" y="198480"/>
                  <a:pt x="359229" y="206829"/>
                </a:cubicBezTo>
                <a:cubicBezTo>
                  <a:pt x="381666" y="220291"/>
                  <a:pt x="401140" y="238669"/>
                  <a:pt x="424543" y="250371"/>
                </a:cubicBezTo>
                <a:cubicBezTo>
                  <a:pt x="452273" y="264236"/>
                  <a:pt x="483133" y="270816"/>
                  <a:pt x="511629" y="283029"/>
                </a:cubicBezTo>
                <a:cubicBezTo>
                  <a:pt x="632909" y="335007"/>
                  <a:pt x="523872" y="294593"/>
                  <a:pt x="631372" y="348343"/>
                </a:cubicBezTo>
                <a:cubicBezTo>
                  <a:pt x="641635" y="353475"/>
                  <a:pt x="653143" y="355600"/>
                  <a:pt x="664029" y="359229"/>
                </a:cubicBezTo>
                <a:cubicBezTo>
                  <a:pt x="749658" y="423451"/>
                  <a:pt x="660348" y="363640"/>
                  <a:pt x="772886" y="413657"/>
                </a:cubicBezTo>
                <a:cubicBezTo>
                  <a:pt x="784841" y="418971"/>
                  <a:pt x="794184" y="428938"/>
                  <a:pt x="805543" y="435429"/>
                </a:cubicBezTo>
                <a:cubicBezTo>
                  <a:pt x="819632" y="443480"/>
                  <a:pt x="835325" y="448600"/>
                  <a:pt x="849086" y="457200"/>
                </a:cubicBezTo>
                <a:cubicBezTo>
                  <a:pt x="864471" y="466816"/>
                  <a:pt x="877244" y="480241"/>
                  <a:pt x="892629" y="489857"/>
                </a:cubicBezTo>
                <a:cubicBezTo>
                  <a:pt x="945152" y="522684"/>
                  <a:pt x="921684" y="502309"/>
                  <a:pt x="968829" y="522514"/>
                </a:cubicBezTo>
                <a:cubicBezTo>
                  <a:pt x="983745" y="528906"/>
                  <a:pt x="999167" y="534854"/>
                  <a:pt x="1012372" y="544286"/>
                </a:cubicBezTo>
                <a:cubicBezTo>
                  <a:pt x="1024899" y="553234"/>
                  <a:pt x="1031663" y="569305"/>
                  <a:pt x="1045029" y="576943"/>
                </a:cubicBezTo>
                <a:cubicBezTo>
                  <a:pt x="1058019" y="584366"/>
                  <a:pt x="1074058" y="584200"/>
                  <a:pt x="1088572" y="587829"/>
                </a:cubicBezTo>
                <a:cubicBezTo>
                  <a:pt x="1099458" y="598715"/>
                  <a:pt x="1108028" y="612566"/>
                  <a:pt x="1121229" y="620486"/>
                </a:cubicBezTo>
                <a:cubicBezTo>
                  <a:pt x="1231846" y="686856"/>
                  <a:pt x="1161301" y="632282"/>
                  <a:pt x="1230086" y="664029"/>
                </a:cubicBezTo>
                <a:cubicBezTo>
                  <a:pt x="1373933" y="730420"/>
                  <a:pt x="1290752" y="708819"/>
                  <a:pt x="1393372" y="729343"/>
                </a:cubicBezTo>
                <a:cubicBezTo>
                  <a:pt x="1418772" y="743857"/>
                  <a:pt x="1445606" y="756110"/>
                  <a:pt x="1469572" y="772886"/>
                </a:cubicBezTo>
                <a:cubicBezTo>
                  <a:pt x="1482184" y="781714"/>
                  <a:pt x="1488161" y="799291"/>
                  <a:pt x="1502229" y="805543"/>
                </a:cubicBezTo>
                <a:cubicBezTo>
                  <a:pt x="1522398" y="814507"/>
                  <a:pt x="1545772" y="812800"/>
                  <a:pt x="1567543" y="816429"/>
                </a:cubicBezTo>
                <a:cubicBezTo>
                  <a:pt x="1664892" y="865102"/>
                  <a:pt x="1623840" y="849708"/>
                  <a:pt x="1687286" y="870857"/>
                </a:cubicBezTo>
                <a:cubicBezTo>
                  <a:pt x="1717203" y="893294"/>
                  <a:pt x="1750902" y="920902"/>
                  <a:pt x="1785257" y="936171"/>
                </a:cubicBezTo>
                <a:cubicBezTo>
                  <a:pt x="1798929" y="942247"/>
                  <a:pt x="1814286" y="943428"/>
                  <a:pt x="1828800" y="947057"/>
                </a:cubicBezTo>
                <a:cubicBezTo>
                  <a:pt x="1839686" y="954314"/>
                  <a:pt x="1849755" y="962978"/>
                  <a:pt x="1861457" y="968829"/>
                </a:cubicBezTo>
                <a:cubicBezTo>
                  <a:pt x="1871720" y="973961"/>
                  <a:pt x="1884567" y="973349"/>
                  <a:pt x="1894115" y="979714"/>
                </a:cubicBezTo>
                <a:cubicBezTo>
                  <a:pt x="1983730" y="1039455"/>
                  <a:pt x="1865059" y="989032"/>
                  <a:pt x="1970315" y="1034143"/>
                </a:cubicBezTo>
                <a:cubicBezTo>
                  <a:pt x="1980862" y="1038663"/>
                  <a:pt x="1992425" y="1040509"/>
                  <a:pt x="2002972" y="1045029"/>
                </a:cubicBezTo>
                <a:cubicBezTo>
                  <a:pt x="2017887" y="1051421"/>
                  <a:pt x="2031600" y="1060408"/>
                  <a:pt x="2046515" y="1066800"/>
                </a:cubicBezTo>
                <a:cubicBezTo>
                  <a:pt x="2057062" y="1071320"/>
                  <a:pt x="2069141" y="1072113"/>
                  <a:pt x="2079172" y="1077686"/>
                </a:cubicBezTo>
                <a:cubicBezTo>
                  <a:pt x="2102045" y="1090393"/>
                  <a:pt x="2122715" y="1106715"/>
                  <a:pt x="2144486" y="1121229"/>
                </a:cubicBezTo>
                <a:cubicBezTo>
                  <a:pt x="2155372" y="1128486"/>
                  <a:pt x="2164996" y="1138141"/>
                  <a:pt x="2177143" y="1143000"/>
                </a:cubicBezTo>
                <a:cubicBezTo>
                  <a:pt x="2216030" y="1158554"/>
                  <a:pt x="2239514" y="1166200"/>
                  <a:pt x="2275115" y="1186543"/>
                </a:cubicBezTo>
                <a:cubicBezTo>
                  <a:pt x="2286474" y="1193034"/>
                  <a:pt x="2296335" y="1201960"/>
                  <a:pt x="2307772" y="1208314"/>
                </a:cubicBezTo>
                <a:cubicBezTo>
                  <a:pt x="2329050" y="1220135"/>
                  <a:pt x="2351315" y="1230085"/>
                  <a:pt x="2373086" y="1240971"/>
                </a:cubicBezTo>
                <a:cubicBezTo>
                  <a:pt x="2383972" y="1251857"/>
                  <a:pt x="2392934" y="1265089"/>
                  <a:pt x="2405743" y="1273629"/>
                </a:cubicBezTo>
                <a:cubicBezTo>
                  <a:pt x="2415290" y="1279994"/>
                  <a:pt x="2428137" y="1279383"/>
                  <a:pt x="2438400" y="1284514"/>
                </a:cubicBezTo>
                <a:cubicBezTo>
                  <a:pt x="2457324" y="1293976"/>
                  <a:pt x="2474254" y="1307039"/>
                  <a:pt x="2492829" y="1317171"/>
                </a:cubicBezTo>
                <a:cubicBezTo>
                  <a:pt x="2514198" y="1328827"/>
                  <a:pt x="2537271" y="1337305"/>
                  <a:pt x="2558143" y="1349829"/>
                </a:cubicBezTo>
                <a:cubicBezTo>
                  <a:pt x="2591799" y="1370023"/>
                  <a:pt x="2618880" y="1402732"/>
                  <a:pt x="2656115" y="1415143"/>
                </a:cubicBezTo>
                <a:cubicBezTo>
                  <a:pt x="2677886" y="1422400"/>
                  <a:pt x="2700903" y="1426651"/>
                  <a:pt x="2721429" y="1436914"/>
                </a:cubicBezTo>
                <a:cubicBezTo>
                  <a:pt x="2865845" y="1509124"/>
                  <a:pt x="2685507" y="1421519"/>
                  <a:pt x="2797629" y="1469571"/>
                </a:cubicBezTo>
                <a:cubicBezTo>
                  <a:pt x="2812545" y="1475963"/>
                  <a:pt x="2826343" y="1484752"/>
                  <a:pt x="2841172" y="1491343"/>
                </a:cubicBezTo>
                <a:cubicBezTo>
                  <a:pt x="2859028" y="1499279"/>
                  <a:pt x="2877744" y="1505178"/>
                  <a:pt x="2895600" y="1513114"/>
                </a:cubicBezTo>
                <a:cubicBezTo>
                  <a:pt x="2910429" y="1519705"/>
                  <a:pt x="2924227" y="1528494"/>
                  <a:pt x="2939143" y="1534886"/>
                </a:cubicBezTo>
                <a:cubicBezTo>
                  <a:pt x="2949690" y="1539406"/>
                  <a:pt x="2961537" y="1540639"/>
                  <a:pt x="2971800" y="1545771"/>
                </a:cubicBezTo>
                <a:cubicBezTo>
                  <a:pt x="2990725" y="1555233"/>
                  <a:pt x="3007733" y="1568154"/>
                  <a:pt x="3026229" y="1578429"/>
                </a:cubicBezTo>
                <a:cubicBezTo>
                  <a:pt x="3040414" y="1586310"/>
                  <a:pt x="3055587" y="1592319"/>
                  <a:pt x="3069772" y="1600200"/>
                </a:cubicBezTo>
                <a:cubicBezTo>
                  <a:pt x="3146896" y="1643046"/>
                  <a:pt x="3097156" y="1623842"/>
                  <a:pt x="3156857" y="1643743"/>
                </a:cubicBezTo>
                <a:cubicBezTo>
                  <a:pt x="3207810" y="1694694"/>
                  <a:pt x="3145339" y="1638716"/>
                  <a:pt x="3211286" y="1676400"/>
                </a:cubicBezTo>
                <a:cubicBezTo>
                  <a:pt x="3227038" y="1685401"/>
                  <a:pt x="3239733" y="1698993"/>
                  <a:pt x="3254829" y="1709057"/>
                </a:cubicBezTo>
                <a:cubicBezTo>
                  <a:pt x="3336411" y="1763445"/>
                  <a:pt x="3280179" y="1721988"/>
                  <a:pt x="3352800" y="1763486"/>
                </a:cubicBezTo>
                <a:cubicBezTo>
                  <a:pt x="3411884" y="1797249"/>
                  <a:pt x="3358241" y="1776185"/>
                  <a:pt x="3418115" y="1796143"/>
                </a:cubicBezTo>
                <a:cubicBezTo>
                  <a:pt x="3436258" y="1810657"/>
                  <a:pt x="3452841" y="1827372"/>
                  <a:pt x="3472543" y="1839686"/>
                </a:cubicBezTo>
                <a:cubicBezTo>
                  <a:pt x="3586262" y="1910760"/>
                  <a:pt x="3402068" y="1767574"/>
                  <a:pt x="3548743" y="1872343"/>
                </a:cubicBezTo>
                <a:cubicBezTo>
                  <a:pt x="3561270" y="1881291"/>
                  <a:pt x="3568873" y="1896052"/>
                  <a:pt x="3581400" y="1905000"/>
                </a:cubicBezTo>
                <a:cubicBezTo>
                  <a:pt x="3685714" y="1979509"/>
                  <a:pt x="3571880" y="1879967"/>
                  <a:pt x="3657600" y="1948543"/>
                </a:cubicBezTo>
                <a:cubicBezTo>
                  <a:pt x="3665614" y="1954954"/>
                  <a:pt x="3670461" y="1965222"/>
                  <a:pt x="3679372" y="1970314"/>
                </a:cubicBezTo>
                <a:cubicBezTo>
                  <a:pt x="3696338" y="1980009"/>
                  <a:pt x="3716719" y="1982596"/>
                  <a:pt x="3733800" y="1992086"/>
                </a:cubicBezTo>
                <a:cubicBezTo>
                  <a:pt x="3749660" y="2000897"/>
                  <a:pt x="3761786" y="2015409"/>
                  <a:pt x="3777343" y="2024743"/>
                </a:cubicBezTo>
                <a:cubicBezTo>
                  <a:pt x="3824579" y="2053085"/>
                  <a:pt x="3832926" y="2054156"/>
                  <a:pt x="3875315" y="2068286"/>
                </a:cubicBezTo>
                <a:cubicBezTo>
                  <a:pt x="3897086" y="2086429"/>
                  <a:pt x="3917049" y="2106994"/>
                  <a:pt x="3940629" y="2122714"/>
                </a:cubicBezTo>
                <a:cubicBezTo>
                  <a:pt x="3950176" y="2129079"/>
                  <a:pt x="3963023" y="2128468"/>
                  <a:pt x="3973286" y="2133600"/>
                </a:cubicBezTo>
                <a:cubicBezTo>
                  <a:pt x="4076115" y="2185014"/>
                  <a:pt x="3986730" y="2152595"/>
                  <a:pt x="4060372" y="2177143"/>
                </a:cubicBezTo>
                <a:cubicBezTo>
                  <a:pt x="4070236" y="2184541"/>
                  <a:pt x="4120653" y="2223611"/>
                  <a:pt x="4136572" y="2231571"/>
                </a:cubicBezTo>
                <a:cubicBezTo>
                  <a:pt x="4162607" y="2244589"/>
                  <a:pt x="4195392" y="2254807"/>
                  <a:pt x="4223657" y="2264229"/>
                </a:cubicBezTo>
                <a:cubicBezTo>
                  <a:pt x="4262115" y="2321915"/>
                  <a:pt x="4227803" y="2282149"/>
                  <a:pt x="4310743" y="2329543"/>
                </a:cubicBezTo>
                <a:cubicBezTo>
                  <a:pt x="4340465" y="2346527"/>
                  <a:pt x="4366046" y="2371257"/>
                  <a:pt x="4397829" y="2383971"/>
                </a:cubicBezTo>
                <a:cubicBezTo>
                  <a:pt x="4415972" y="2391228"/>
                  <a:pt x="4433961" y="2398882"/>
                  <a:pt x="4452257" y="2405743"/>
                </a:cubicBezTo>
                <a:cubicBezTo>
                  <a:pt x="4489296" y="2419633"/>
                  <a:pt x="4490227" y="2414506"/>
                  <a:pt x="4528457" y="2438400"/>
                </a:cubicBezTo>
                <a:cubicBezTo>
                  <a:pt x="4543842" y="2448016"/>
                  <a:pt x="4556072" y="2462369"/>
                  <a:pt x="4572000" y="2471057"/>
                </a:cubicBezTo>
                <a:cubicBezTo>
                  <a:pt x="4596260" y="2484290"/>
                  <a:pt x="4623483" y="2491355"/>
                  <a:pt x="4648200" y="2503714"/>
                </a:cubicBezTo>
                <a:cubicBezTo>
                  <a:pt x="4722948" y="2541088"/>
                  <a:pt x="4630274" y="2515370"/>
                  <a:pt x="4735286" y="2536371"/>
                </a:cubicBezTo>
                <a:cubicBezTo>
                  <a:pt x="4784472" y="2585559"/>
                  <a:pt x="4722304" y="2529880"/>
                  <a:pt x="4822372" y="2579914"/>
                </a:cubicBezTo>
                <a:cubicBezTo>
                  <a:pt x="4831552" y="2584504"/>
                  <a:pt x="4834963" y="2597096"/>
                  <a:pt x="4844143" y="2601686"/>
                </a:cubicBezTo>
                <a:cubicBezTo>
                  <a:pt x="4857524" y="2608377"/>
                  <a:pt x="4873172" y="2608943"/>
                  <a:pt x="4887686" y="2612571"/>
                </a:cubicBezTo>
                <a:cubicBezTo>
                  <a:pt x="4954440" y="2679327"/>
                  <a:pt x="4879100" y="2613722"/>
                  <a:pt x="4985657" y="2667000"/>
                </a:cubicBezTo>
                <a:cubicBezTo>
                  <a:pt x="5001885" y="2675114"/>
                  <a:pt x="5014104" y="2689593"/>
                  <a:pt x="5029200" y="2699657"/>
                </a:cubicBezTo>
                <a:cubicBezTo>
                  <a:pt x="5046805" y="2711393"/>
                  <a:pt x="5065133" y="2722039"/>
                  <a:pt x="5083629" y="2732314"/>
                </a:cubicBezTo>
                <a:cubicBezTo>
                  <a:pt x="5097814" y="2740195"/>
                  <a:pt x="5113411" y="2745485"/>
                  <a:pt x="5127172" y="2754086"/>
                </a:cubicBezTo>
                <a:cubicBezTo>
                  <a:pt x="5202489" y="2801159"/>
                  <a:pt x="5139213" y="2776242"/>
                  <a:pt x="5203372" y="2797629"/>
                </a:cubicBezTo>
                <a:cubicBezTo>
                  <a:pt x="5232400" y="2819400"/>
                  <a:pt x="5260266" y="2842816"/>
                  <a:pt x="5290457" y="2862943"/>
                </a:cubicBezTo>
                <a:cubicBezTo>
                  <a:pt x="5312229" y="2877457"/>
                  <a:pt x="5335340" y="2890140"/>
                  <a:pt x="5355772" y="2906486"/>
                </a:cubicBezTo>
                <a:cubicBezTo>
                  <a:pt x="5392058" y="2935514"/>
                  <a:pt x="5420546" y="2978876"/>
                  <a:pt x="5464629" y="2993571"/>
                </a:cubicBezTo>
                <a:cubicBezTo>
                  <a:pt x="5503170" y="3006418"/>
                  <a:pt x="5500474" y="3003809"/>
                  <a:pt x="5540829" y="3026229"/>
                </a:cubicBezTo>
                <a:cubicBezTo>
                  <a:pt x="5559324" y="3036504"/>
                  <a:pt x="5578040" y="3046588"/>
                  <a:pt x="5595257" y="3058886"/>
                </a:cubicBezTo>
                <a:cubicBezTo>
                  <a:pt x="5603609" y="3064851"/>
                  <a:pt x="5607849" y="3076067"/>
                  <a:pt x="5617029" y="3080657"/>
                </a:cubicBezTo>
                <a:cubicBezTo>
                  <a:pt x="5630411" y="3087348"/>
                  <a:pt x="5646058" y="3087914"/>
                  <a:pt x="5660572" y="3091543"/>
                </a:cubicBezTo>
                <a:cubicBezTo>
                  <a:pt x="5667829" y="3102429"/>
                  <a:pt x="5671697" y="3116596"/>
                  <a:pt x="5682343" y="3124200"/>
                </a:cubicBezTo>
                <a:cubicBezTo>
                  <a:pt x="5757964" y="3178214"/>
                  <a:pt x="5718370" y="3111933"/>
                  <a:pt x="5802086" y="3167743"/>
                </a:cubicBezTo>
                <a:cubicBezTo>
                  <a:pt x="5877748" y="3218184"/>
                  <a:pt x="5782648" y="3158023"/>
                  <a:pt x="5889172" y="3211286"/>
                </a:cubicBezTo>
                <a:cubicBezTo>
                  <a:pt x="5908096" y="3220748"/>
                  <a:pt x="5924676" y="3234481"/>
                  <a:pt x="5943600" y="3243943"/>
                </a:cubicBezTo>
                <a:cubicBezTo>
                  <a:pt x="5961078" y="3252682"/>
                  <a:pt x="5979665" y="3259036"/>
                  <a:pt x="5998029" y="3265714"/>
                </a:cubicBezTo>
                <a:cubicBezTo>
                  <a:pt x="6019596" y="3273557"/>
                  <a:pt x="6063343" y="3287486"/>
                  <a:pt x="6063343" y="3287486"/>
                </a:cubicBezTo>
                <a:cubicBezTo>
                  <a:pt x="6162154" y="3361593"/>
                  <a:pt x="6047828" y="3285634"/>
                  <a:pt x="6161315" y="3331029"/>
                </a:cubicBezTo>
                <a:cubicBezTo>
                  <a:pt x="6198982" y="3346096"/>
                  <a:pt x="6232884" y="3369476"/>
                  <a:pt x="6270172" y="3385457"/>
                </a:cubicBezTo>
                <a:cubicBezTo>
                  <a:pt x="6360123" y="3424007"/>
                  <a:pt x="6319563" y="3411412"/>
                  <a:pt x="6389915" y="3429000"/>
                </a:cubicBezTo>
                <a:cubicBezTo>
                  <a:pt x="6404429" y="3439886"/>
                  <a:pt x="6417705" y="3452656"/>
                  <a:pt x="6433457" y="3461657"/>
                </a:cubicBezTo>
                <a:cubicBezTo>
                  <a:pt x="6492001" y="3495111"/>
                  <a:pt x="6469719" y="3432609"/>
                  <a:pt x="6553200" y="3516086"/>
                </a:cubicBezTo>
                <a:cubicBezTo>
                  <a:pt x="6592004" y="3554888"/>
                  <a:pt x="6557005" y="3524481"/>
                  <a:pt x="6618515" y="3559629"/>
                </a:cubicBezTo>
                <a:cubicBezTo>
                  <a:pt x="6629874" y="3566120"/>
                  <a:pt x="6639470" y="3575549"/>
                  <a:pt x="6651172" y="3581400"/>
                </a:cubicBezTo>
                <a:cubicBezTo>
                  <a:pt x="6741255" y="3626442"/>
                  <a:pt x="6614124" y="3546109"/>
                  <a:pt x="6727372" y="3614057"/>
                </a:cubicBezTo>
                <a:cubicBezTo>
                  <a:pt x="6749809" y="3627519"/>
                  <a:pt x="6771753" y="3641901"/>
                  <a:pt x="6792686" y="3657600"/>
                </a:cubicBezTo>
                <a:cubicBezTo>
                  <a:pt x="6807200" y="3668486"/>
                  <a:pt x="6820477" y="3681256"/>
                  <a:pt x="6836229" y="3690257"/>
                </a:cubicBezTo>
                <a:cubicBezTo>
                  <a:pt x="6846192" y="3695950"/>
                  <a:pt x="6858339" y="3696623"/>
                  <a:pt x="6868886" y="3701143"/>
                </a:cubicBezTo>
                <a:cubicBezTo>
                  <a:pt x="6883801" y="3707535"/>
                  <a:pt x="6898244" y="3715033"/>
                  <a:pt x="6912429" y="3722914"/>
                </a:cubicBezTo>
                <a:cubicBezTo>
                  <a:pt x="6930924" y="3733189"/>
                  <a:pt x="6948915" y="3744357"/>
                  <a:pt x="6966857" y="3755571"/>
                </a:cubicBezTo>
                <a:cubicBezTo>
                  <a:pt x="6977952" y="3762505"/>
                  <a:pt x="6987813" y="3771492"/>
                  <a:pt x="6999515" y="3777343"/>
                </a:cubicBezTo>
                <a:cubicBezTo>
                  <a:pt x="7009778" y="3782475"/>
                  <a:pt x="7021909" y="3783097"/>
                  <a:pt x="7032172" y="3788229"/>
                </a:cubicBezTo>
                <a:cubicBezTo>
                  <a:pt x="7141494" y="3842890"/>
                  <a:pt x="6974783" y="3774519"/>
                  <a:pt x="7108372" y="3831771"/>
                </a:cubicBezTo>
                <a:cubicBezTo>
                  <a:pt x="7152151" y="3850533"/>
                  <a:pt x="7130119" y="3831747"/>
                  <a:pt x="7151915" y="3853543"/>
                </a:cubicBezTo>
              </a:path>
            </a:pathLst>
          </a:custGeom>
          <a:noFill/>
          <a:ln w="28575"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3311741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1000"/>
                                        <p:tgtEl>
                                          <p:spTgt spid="5"/>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down)">
                                      <p:cBhvr>
                                        <p:cTn id="21" dur="1000"/>
                                        <p:tgtEl>
                                          <p:spTgt spid="17"/>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1000"/>
                            </p:stCondLst>
                            <p:childTnLst>
                              <p:par>
                                <p:cTn id="37" presetID="22" presetClass="entr" presetSubtype="8"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left)">
                                      <p:cBhvr>
                                        <p:cTn id="39"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9" grpId="0"/>
      <p:bldP spid="20" grpId="0" animBg="1"/>
      <p:bldP spid="10" grpId="0" animBg="1"/>
      <p:bldP spid="18"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1135642" name="Gruppo 1135641"/>
          <p:cNvGrpSpPr>
            <a:grpSpLocks noChangeAspect="1"/>
          </p:cNvGrpSpPr>
          <p:nvPr/>
        </p:nvGrpSpPr>
        <p:grpSpPr>
          <a:xfrm>
            <a:off x="1553852" y="1318756"/>
            <a:ext cx="6101624" cy="5010057"/>
            <a:chOff x="1732386" y="1296988"/>
            <a:chExt cx="5447877" cy="4473264"/>
          </a:xfrm>
        </p:grpSpPr>
        <p:sp>
          <p:nvSpPr>
            <p:cNvPr id="52" name="AutoShape 3"/>
            <p:cNvSpPr>
              <a:spLocks noChangeAspect="1" noChangeArrowheads="1" noTextEdit="1"/>
            </p:cNvSpPr>
            <p:nvPr/>
          </p:nvSpPr>
          <p:spPr bwMode="auto">
            <a:xfrm>
              <a:off x="1963738" y="1296988"/>
              <a:ext cx="5216525" cy="426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53" name="Rectangle 5"/>
            <p:cNvSpPr>
              <a:spLocks noChangeArrowheads="1"/>
            </p:cNvSpPr>
            <p:nvPr/>
          </p:nvSpPr>
          <p:spPr bwMode="auto">
            <a:xfrm>
              <a:off x="2257426" y="1439863"/>
              <a:ext cx="4706938" cy="382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54" name="Freeform 6"/>
            <p:cNvSpPr>
              <a:spLocks noEditPoints="1"/>
            </p:cNvSpPr>
            <p:nvPr/>
          </p:nvSpPr>
          <p:spPr bwMode="auto">
            <a:xfrm>
              <a:off x="2251076" y="1433513"/>
              <a:ext cx="4719638" cy="3835400"/>
            </a:xfrm>
            <a:custGeom>
              <a:avLst/>
              <a:gdLst>
                <a:gd name="T0" fmla="*/ 0 w 24776"/>
                <a:gd name="T1" fmla="*/ 32 h 20136"/>
                <a:gd name="T2" fmla="*/ 32 w 24776"/>
                <a:gd name="T3" fmla="*/ 0 h 20136"/>
                <a:gd name="T4" fmla="*/ 24744 w 24776"/>
                <a:gd name="T5" fmla="*/ 0 h 20136"/>
                <a:gd name="T6" fmla="*/ 24776 w 24776"/>
                <a:gd name="T7" fmla="*/ 32 h 20136"/>
                <a:gd name="T8" fmla="*/ 24776 w 24776"/>
                <a:gd name="T9" fmla="*/ 20104 h 20136"/>
                <a:gd name="T10" fmla="*/ 24744 w 24776"/>
                <a:gd name="T11" fmla="*/ 20136 h 20136"/>
                <a:gd name="T12" fmla="*/ 32 w 24776"/>
                <a:gd name="T13" fmla="*/ 20136 h 20136"/>
                <a:gd name="T14" fmla="*/ 0 w 24776"/>
                <a:gd name="T15" fmla="*/ 20104 h 20136"/>
                <a:gd name="T16" fmla="*/ 0 w 24776"/>
                <a:gd name="T17" fmla="*/ 32 h 20136"/>
                <a:gd name="T18" fmla="*/ 64 w 24776"/>
                <a:gd name="T19" fmla="*/ 20104 h 20136"/>
                <a:gd name="T20" fmla="*/ 32 w 24776"/>
                <a:gd name="T21" fmla="*/ 20072 h 20136"/>
                <a:gd name="T22" fmla="*/ 24744 w 24776"/>
                <a:gd name="T23" fmla="*/ 20072 h 20136"/>
                <a:gd name="T24" fmla="*/ 24712 w 24776"/>
                <a:gd name="T25" fmla="*/ 20104 h 20136"/>
                <a:gd name="T26" fmla="*/ 24712 w 24776"/>
                <a:gd name="T27" fmla="*/ 32 h 20136"/>
                <a:gd name="T28" fmla="*/ 24744 w 24776"/>
                <a:gd name="T29" fmla="*/ 64 h 20136"/>
                <a:gd name="T30" fmla="*/ 32 w 24776"/>
                <a:gd name="T31" fmla="*/ 64 h 20136"/>
                <a:gd name="T32" fmla="*/ 64 w 24776"/>
                <a:gd name="T33" fmla="*/ 32 h 20136"/>
                <a:gd name="T34" fmla="*/ 64 w 24776"/>
                <a:gd name="T35" fmla="*/ 20104 h 20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76" h="20136">
                  <a:moveTo>
                    <a:pt x="0" y="32"/>
                  </a:moveTo>
                  <a:cubicBezTo>
                    <a:pt x="0" y="15"/>
                    <a:pt x="15" y="0"/>
                    <a:pt x="32" y="0"/>
                  </a:cubicBezTo>
                  <a:lnTo>
                    <a:pt x="24744" y="0"/>
                  </a:lnTo>
                  <a:cubicBezTo>
                    <a:pt x="24762" y="0"/>
                    <a:pt x="24776" y="15"/>
                    <a:pt x="24776" y="32"/>
                  </a:cubicBezTo>
                  <a:lnTo>
                    <a:pt x="24776" y="20104"/>
                  </a:lnTo>
                  <a:cubicBezTo>
                    <a:pt x="24776" y="20122"/>
                    <a:pt x="24762" y="20136"/>
                    <a:pt x="24744" y="20136"/>
                  </a:cubicBezTo>
                  <a:lnTo>
                    <a:pt x="32" y="20136"/>
                  </a:lnTo>
                  <a:cubicBezTo>
                    <a:pt x="15" y="20136"/>
                    <a:pt x="0" y="20122"/>
                    <a:pt x="0" y="20104"/>
                  </a:cubicBezTo>
                  <a:lnTo>
                    <a:pt x="0" y="32"/>
                  </a:lnTo>
                  <a:close/>
                  <a:moveTo>
                    <a:pt x="64" y="20104"/>
                  </a:moveTo>
                  <a:lnTo>
                    <a:pt x="32" y="20072"/>
                  </a:lnTo>
                  <a:lnTo>
                    <a:pt x="24744" y="20072"/>
                  </a:lnTo>
                  <a:lnTo>
                    <a:pt x="24712" y="20104"/>
                  </a:lnTo>
                  <a:lnTo>
                    <a:pt x="24712" y="32"/>
                  </a:lnTo>
                  <a:lnTo>
                    <a:pt x="24744" y="64"/>
                  </a:lnTo>
                  <a:lnTo>
                    <a:pt x="32" y="64"/>
                  </a:lnTo>
                  <a:lnTo>
                    <a:pt x="64" y="32"/>
                  </a:lnTo>
                  <a:lnTo>
                    <a:pt x="64" y="20104"/>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a:p>
          </p:txBody>
        </p:sp>
        <p:sp>
          <p:nvSpPr>
            <p:cNvPr id="56" name="Freeform 8"/>
            <p:cNvSpPr>
              <a:spLocks noEditPoints="1"/>
            </p:cNvSpPr>
            <p:nvPr/>
          </p:nvSpPr>
          <p:spPr bwMode="auto">
            <a:xfrm>
              <a:off x="2257425" y="1435101"/>
              <a:ext cx="87133" cy="3832225"/>
            </a:xfrm>
            <a:custGeom>
              <a:avLst/>
              <a:gdLst>
                <a:gd name="T0" fmla="*/ 0 w 28"/>
                <a:gd name="T1" fmla="*/ 2414 h 2414"/>
                <a:gd name="T2" fmla="*/ 21 w 28"/>
                <a:gd name="T3" fmla="*/ 2354 h 2414"/>
                <a:gd name="T4" fmla="*/ 21 w 28"/>
                <a:gd name="T5" fmla="*/ 2289 h 2414"/>
                <a:gd name="T6" fmla="*/ 0 w 28"/>
                <a:gd name="T7" fmla="*/ 2228 h 2414"/>
                <a:gd name="T8" fmla="*/ 0 w 28"/>
                <a:gd name="T9" fmla="*/ 2228 h 2414"/>
                <a:gd name="T10" fmla="*/ 0 w 28"/>
                <a:gd name="T11" fmla="*/ 2173 h 2414"/>
                <a:gd name="T12" fmla="*/ 21 w 28"/>
                <a:gd name="T13" fmla="*/ 2114 h 2414"/>
                <a:gd name="T14" fmla="*/ 21 w 28"/>
                <a:gd name="T15" fmla="*/ 2048 h 2414"/>
                <a:gd name="T16" fmla="*/ 0 w 28"/>
                <a:gd name="T17" fmla="*/ 1987 h 2414"/>
                <a:gd name="T18" fmla="*/ 0 w 28"/>
                <a:gd name="T19" fmla="*/ 1987 h 2414"/>
                <a:gd name="T20" fmla="*/ 0 w 28"/>
                <a:gd name="T21" fmla="*/ 1932 h 2414"/>
                <a:gd name="T22" fmla="*/ 21 w 28"/>
                <a:gd name="T23" fmla="*/ 1873 h 2414"/>
                <a:gd name="T24" fmla="*/ 21 w 28"/>
                <a:gd name="T25" fmla="*/ 1807 h 2414"/>
                <a:gd name="T26" fmla="*/ 0 w 28"/>
                <a:gd name="T27" fmla="*/ 1746 h 2414"/>
                <a:gd name="T28" fmla="*/ 0 w 28"/>
                <a:gd name="T29" fmla="*/ 1746 h 2414"/>
                <a:gd name="T30" fmla="*/ 0 w 28"/>
                <a:gd name="T31" fmla="*/ 1692 h 2414"/>
                <a:gd name="T32" fmla="*/ 21 w 28"/>
                <a:gd name="T33" fmla="*/ 1632 h 2414"/>
                <a:gd name="T34" fmla="*/ 21 w 28"/>
                <a:gd name="T35" fmla="*/ 1566 h 2414"/>
                <a:gd name="T36" fmla="*/ 0 w 28"/>
                <a:gd name="T37" fmla="*/ 1505 h 2414"/>
                <a:gd name="T38" fmla="*/ 0 w 28"/>
                <a:gd name="T39" fmla="*/ 1505 h 2414"/>
                <a:gd name="T40" fmla="*/ 0 w 28"/>
                <a:gd name="T41" fmla="*/ 1451 h 2414"/>
                <a:gd name="T42" fmla="*/ 21 w 28"/>
                <a:gd name="T43" fmla="*/ 1391 h 2414"/>
                <a:gd name="T44" fmla="*/ 21 w 28"/>
                <a:gd name="T45" fmla="*/ 1325 h 2414"/>
                <a:gd name="T46" fmla="*/ 0 w 28"/>
                <a:gd name="T47" fmla="*/ 1265 h 2414"/>
                <a:gd name="T48" fmla="*/ 0 w 28"/>
                <a:gd name="T49" fmla="*/ 1265 h 2414"/>
                <a:gd name="T50" fmla="*/ 0 w 28"/>
                <a:gd name="T51" fmla="*/ 1210 h 2414"/>
                <a:gd name="T52" fmla="*/ 21 w 28"/>
                <a:gd name="T53" fmla="*/ 1150 h 2414"/>
                <a:gd name="T54" fmla="*/ 21 w 28"/>
                <a:gd name="T55" fmla="*/ 1084 h 2414"/>
                <a:gd name="T56" fmla="*/ 0 w 28"/>
                <a:gd name="T57" fmla="*/ 1024 h 2414"/>
                <a:gd name="T58" fmla="*/ 0 w 28"/>
                <a:gd name="T59" fmla="*/ 1024 h 2414"/>
                <a:gd name="T60" fmla="*/ 0 w 28"/>
                <a:gd name="T61" fmla="*/ 969 h 2414"/>
                <a:gd name="T62" fmla="*/ 21 w 28"/>
                <a:gd name="T63" fmla="*/ 909 h 2414"/>
                <a:gd name="T64" fmla="*/ 21 w 28"/>
                <a:gd name="T65" fmla="*/ 843 h 2414"/>
                <a:gd name="T66" fmla="*/ 0 w 28"/>
                <a:gd name="T67" fmla="*/ 783 h 2414"/>
                <a:gd name="T68" fmla="*/ 0 w 28"/>
                <a:gd name="T69" fmla="*/ 783 h 2414"/>
                <a:gd name="T70" fmla="*/ 0 w 28"/>
                <a:gd name="T71" fmla="*/ 729 h 2414"/>
                <a:gd name="T72" fmla="*/ 21 w 28"/>
                <a:gd name="T73" fmla="*/ 668 h 2414"/>
                <a:gd name="T74" fmla="*/ 21 w 28"/>
                <a:gd name="T75" fmla="*/ 603 h 2414"/>
                <a:gd name="T76" fmla="*/ 0 w 28"/>
                <a:gd name="T77" fmla="*/ 542 h 2414"/>
                <a:gd name="T78" fmla="*/ 0 w 28"/>
                <a:gd name="T79" fmla="*/ 542 h 2414"/>
                <a:gd name="T80" fmla="*/ 0 w 28"/>
                <a:gd name="T81" fmla="*/ 488 h 2414"/>
                <a:gd name="T82" fmla="*/ 21 w 28"/>
                <a:gd name="T83" fmla="*/ 427 h 2414"/>
                <a:gd name="T84" fmla="*/ 21 w 28"/>
                <a:gd name="T85" fmla="*/ 362 h 2414"/>
                <a:gd name="T86" fmla="*/ 0 w 28"/>
                <a:gd name="T87" fmla="*/ 301 h 2414"/>
                <a:gd name="T88" fmla="*/ 0 w 28"/>
                <a:gd name="T89" fmla="*/ 301 h 2414"/>
                <a:gd name="T90" fmla="*/ 0 w 28"/>
                <a:gd name="T91" fmla="*/ 247 h 2414"/>
                <a:gd name="T92" fmla="*/ 21 w 28"/>
                <a:gd name="T93" fmla="*/ 187 h 2414"/>
                <a:gd name="T94" fmla="*/ 21 w 28"/>
                <a:gd name="T95" fmla="*/ 121 h 2414"/>
                <a:gd name="T96" fmla="*/ 0 w 28"/>
                <a:gd name="T97" fmla="*/ 60 h 2414"/>
                <a:gd name="T98" fmla="*/ 0 w 28"/>
                <a:gd name="T99" fmla="*/ 60 h 2414"/>
                <a:gd name="T100" fmla="*/ 0 w 28"/>
                <a:gd name="T101" fmla="*/ 6 h 2414"/>
                <a:gd name="T102" fmla="*/ 28 w 28"/>
                <a:gd name="T103" fmla="*/ 2414 h 2414"/>
                <a:gd name="T104" fmla="*/ 28 w 28"/>
                <a:gd name="T105" fmla="*/ 2108 h 2414"/>
                <a:gd name="T106" fmla="*/ 0 w 28"/>
                <a:gd name="T107" fmla="*/ 1807 h 2414"/>
                <a:gd name="T108" fmla="*/ 0 w 28"/>
                <a:gd name="T109" fmla="*/ 1807 h 2414"/>
                <a:gd name="T110" fmla="*/ 0 w 28"/>
                <a:gd name="T111" fmla="*/ 1511 h 2414"/>
                <a:gd name="T112" fmla="*/ 28 w 28"/>
                <a:gd name="T113" fmla="*/ 1210 h 2414"/>
                <a:gd name="T114" fmla="*/ 28 w 28"/>
                <a:gd name="T115" fmla="*/ 903 h 2414"/>
                <a:gd name="T116" fmla="*/ 0 w 28"/>
                <a:gd name="T117" fmla="*/ 603 h 2414"/>
                <a:gd name="T118" fmla="*/ 0 w 28"/>
                <a:gd name="T119" fmla="*/ 603 h 2414"/>
                <a:gd name="T120" fmla="*/ 0 w 28"/>
                <a:gd name="T121" fmla="*/ 307 h 2414"/>
                <a:gd name="T122" fmla="*/ 28 w 28"/>
                <a:gd name="T123" fmla="*/ 6 h 2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2414">
                  <a:moveTo>
                    <a:pt x="0" y="2409"/>
                  </a:moveTo>
                  <a:lnTo>
                    <a:pt x="21" y="2409"/>
                  </a:lnTo>
                  <a:lnTo>
                    <a:pt x="21" y="2414"/>
                  </a:lnTo>
                  <a:lnTo>
                    <a:pt x="0" y="2414"/>
                  </a:lnTo>
                  <a:lnTo>
                    <a:pt x="0" y="2409"/>
                  </a:lnTo>
                  <a:close/>
                  <a:moveTo>
                    <a:pt x="0" y="2348"/>
                  </a:moveTo>
                  <a:lnTo>
                    <a:pt x="21" y="2348"/>
                  </a:lnTo>
                  <a:lnTo>
                    <a:pt x="21" y="2354"/>
                  </a:lnTo>
                  <a:lnTo>
                    <a:pt x="0" y="2354"/>
                  </a:lnTo>
                  <a:lnTo>
                    <a:pt x="0" y="2348"/>
                  </a:lnTo>
                  <a:close/>
                  <a:moveTo>
                    <a:pt x="0" y="2289"/>
                  </a:moveTo>
                  <a:lnTo>
                    <a:pt x="21" y="2289"/>
                  </a:lnTo>
                  <a:lnTo>
                    <a:pt x="21" y="2294"/>
                  </a:lnTo>
                  <a:lnTo>
                    <a:pt x="0" y="2294"/>
                  </a:lnTo>
                  <a:lnTo>
                    <a:pt x="0" y="2289"/>
                  </a:lnTo>
                  <a:close/>
                  <a:moveTo>
                    <a:pt x="0" y="2228"/>
                  </a:moveTo>
                  <a:lnTo>
                    <a:pt x="21" y="2228"/>
                  </a:lnTo>
                  <a:lnTo>
                    <a:pt x="21" y="2234"/>
                  </a:lnTo>
                  <a:lnTo>
                    <a:pt x="0" y="2234"/>
                  </a:lnTo>
                  <a:lnTo>
                    <a:pt x="0" y="2228"/>
                  </a:lnTo>
                  <a:close/>
                  <a:moveTo>
                    <a:pt x="0" y="2168"/>
                  </a:moveTo>
                  <a:lnTo>
                    <a:pt x="21" y="2168"/>
                  </a:lnTo>
                  <a:lnTo>
                    <a:pt x="21" y="2173"/>
                  </a:lnTo>
                  <a:lnTo>
                    <a:pt x="0" y="2173"/>
                  </a:lnTo>
                  <a:lnTo>
                    <a:pt x="0" y="2168"/>
                  </a:lnTo>
                  <a:close/>
                  <a:moveTo>
                    <a:pt x="0" y="2108"/>
                  </a:moveTo>
                  <a:lnTo>
                    <a:pt x="21" y="2108"/>
                  </a:lnTo>
                  <a:lnTo>
                    <a:pt x="21" y="2114"/>
                  </a:lnTo>
                  <a:lnTo>
                    <a:pt x="0" y="2114"/>
                  </a:lnTo>
                  <a:lnTo>
                    <a:pt x="0" y="2108"/>
                  </a:lnTo>
                  <a:close/>
                  <a:moveTo>
                    <a:pt x="0" y="2048"/>
                  </a:moveTo>
                  <a:lnTo>
                    <a:pt x="21" y="2048"/>
                  </a:lnTo>
                  <a:lnTo>
                    <a:pt x="21" y="2053"/>
                  </a:lnTo>
                  <a:lnTo>
                    <a:pt x="0" y="2053"/>
                  </a:lnTo>
                  <a:lnTo>
                    <a:pt x="0" y="2048"/>
                  </a:lnTo>
                  <a:close/>
                  <a:moveTo>
                    <a:pt x="0" y="1987"/>
                  </a:moveTo>
                  <a:lnTo>
                    <a:pt x="21" y="1987"/>
                  </a:lnTo>
                  <a:lnTo>
                    <a:pt x="21" y="1993"/>
                  </a:lnTo>
                  <a:lnTo>
                    <a:pt x="0" y="1993"/>
                  </a:lnTo>
                  <a:lnTo>
                    <a:pt x="0" y="1987"/>
                  </a:lnTo>
                  <a:close/>
                  <a:moveTo>
                    <a:pt x="0" y="1927"/>
                  </a:moveTo>
                  <a:lnTo>
                    <a:pt x="21" y="1927"/>
                  </a:lnTo>
                  <a:lnTo>
                    <a:pt x="21" y="1932"/>
                  </a:lnTo>
                  <a:lnTo>
                    <a:pt x="0" y="1932"/>
                  </a:lnTo>
                  <a:lnTo>
                    <a:pt x="0" y="1927"/>
                  </a:lnTo>
                  <a:close/>
                  <a:moveTo>
                    <a:pt x="0" y="1867"/>
                  </a:moveTo>
                  <a:lnTo>
                    <a:pt x="21" y="1867"/>
                  </a:lnTo>
                  <a:lnTo>
                    <a:pt x="21" y="1873"/>
                  </a:lnTo>
                  <a:lnTo>
                    <a:pt x="0" y="1873"/>
                  </a:lnTo>
                  <a:lnTo>
                    <a:pt x="0" y="1867"/>
                  </a:lnTo>
                  <a:close/>
                  <a:moveTo>
                    <a:pt x="0" y="1807"/>
                  </a:moveTo>
                  <a:lnTo>
                    <a:pt x="21" y="1807"/>
                  </a:lnTo>
                  <a:lnTo>
                    <a:pt x="21" y="1812"/>
                  </a:lnTo>
                  <a:lnTo>
                    <a:pt x="0" y="1812"/>
                  </a:lnTo>
                  <a:lnTo>
                    <a:pt x="0" y="1807"/>
                  </a:lnTo>
                  <a:close/>
                  <a:moveTo>
                    <a:pt x="0" y="1746"/>
                  </a:moveTo>
                  <a:lnTo>
                    <a:pt x="21" y="1746"/>
                  </a:lnTo>
                  <a:lnTo>
                    <a:pt x="21" y="1752"/>
                  </a:lnTo>
                  <a:lnTo>
                    <a:pt x="0" y="1752"/>
                  </a:lnTo>
                  <a:lnTo>
                    <a:pt x="0" y="1746"/>
                  </a:lnTo>
                  <a:close/>
                  <a:moveTo>
                    <a:pt x="0" y="1687"/>
                  </a:moveTo>
                  <a:lnTo>
                    <a:pt x="21" y="1687"/>
                  </a:lnTo>
                  <a:lnTo>
                    <a:pt x="21" y="1692"/>
                  </a:lnTo>
                  <a:lnTo>
                    <a:pt x="0" y="1692"/>
                  </a:lnTo>
                  <a:lnTo>
                    <a:pt x="0" y="1687"/>
                  </a:lnTo>
                  <a:close/>
                  <a:moveTo>
                    <a:pt x="0" y="1626"/>
                  </a:moveTo>
                  <a:lnTo>
                    <a:pt x="21" y="1626"/>
                  </a:lnTo>
                  <a:lnTo>
                    <a:pt x="21" y="1632"/>
                  </a:lnTo>
                  <a:lnTo>
                    <a:pt x="0" y="1632"/>
                  </a:lnTo>
                  <a:lnTo>
                    <a:pt x="0" y="1626"/>
                  </a:lnTo>
                  <a:close/>
                  <a:moveTo>
                    <a:pt x="0" y="1566"/>
                  </a:moveTo>
                  <a:lnTo>
                    <a:pt x="21" y="1566"/>
                  </a:lnTo>
                  <a:lnTo>
                    <a:pt x="21" y="1571"/>
                  </a:lnTo>
                  <a:lnTo>
                    <a:pt x="0" y="1571"/>
                  </a:lnTo>
                  <a:lnTo>
                    <a:pt x="0" y="1566"/>
                  </a:lnTo>
                  <a:close/>
                  <a:moveTo>
                    <a:pt x="0" y="1505"/>
                  </a:moveTo>
                  <a:lnTo>
                    <a:pt x="21" y="1505"/>
                  </a:lnTo>
                  <a:lnTo>
                    <a:pt x="21" y="1511"/>
                  </a:lnTo>
                  <a:lnTo>
                    <a:pt x="0" y="1511"/>
                  </a:lnTo>
                  <a:lnTo>
                    <a:pt x="0" y="1505"/>
                  </a:lnTo>
                  <a:close/>
                  <a:moveTo>
                    <a:pt x="0" y="1446"/>
                  </a:moveTo>
                  <a:lnTo>
                    <a:pt x="21" y="1446"/>
                  </a:lnTo>
                  <a:lnTo>
                    <a:pt x="21" y="1451"/>
                  </a:lnTo>
                  <a:lnTo>
                    <a:pt x="0" y="1451"/>
                  </a:lnTo>
                  <a:lnTo>
                    <a:pt x="0" y="1446"/>
                  </a:lnTo>
                  <a:close/>
                  <a:moveTo>
                    <a:pt x="0" y="1385"/>
                  </a:moveTo>
                  <a:lnTo>
                    <a:pt x="21" y="1385"/>
                  </a:lnTo>
                  <a:lnTo>
                    <a:pt x="21" y="1391"/>
                  </a:lnTo>
                  <a:lnTo>
                    <a:pt x="0" y="1391"/>
                  </a:lnTo>
                  <a:lnTo>
                    <a:pt x="0" y="1385"/>
                  </a:lnTo>
                  <a:close/>
                  <a:moveTo>
                    <a:pt x="0" y="1325"/>
                  </a:moveTo>
                  <a:lnTo>
                    <a:pt x="21" y="1325"/>
                  </a:lnTo>
                  <a:lnTo>
                    <a:pt x="21" y="1330"/>
                  </a:lnTo>
                  <a:lnTo>
                    <a:pt x="0" y="1330"/>
                  </a:lnTo>
                  <a:lnTo>
                    <a:pt x="0" y="1325"/>
                  </a:lnTo>
                  <a:close/>
                  <a:moveTo>
                    <a:pt x="0" y="1265"/>
                  </a:moveTo>
                  <a:lnTo>
                    <a:pt x="21" y="1265"/>
                  </a:lnTo>
                  <a:lnTo>
                    <a:pt x="21" y="1271"/>
                  </a:lnTo>
                  <a:lnTo>
                    <a:pt x="0" y="1271"/>
                  </a:lnTo>
                  <a:lnTo>
                    <a:pt x="0" y="1265"/>
                  </a:lnTo>
                  <a:close/>
                  <a:moveTo>
                    <a:pt x="0" y="1205"/>
                  </a:moveTo>
                  <a:lnTo>
                    <a:pt x="21" y="1205"/>
                  </a:lnTo>
                  <a:lnTo>
                    <a:pt x="21" y="1210"/>
                  </a:lnTo>
                  <a:lnTo>
                    <a:pt x="0" y="1210"/>
                  </a:lnTo>
                  <a:lnTo>
                    <a:pt x="0" y="1205"/>
                  </a:lnTo>
                  <a:close/>
                  <a:moveTo>
                    <a:pt x="0" y="1144"/>
                  </a:moveTo>
                  <a:lnTo>
                    <a:pt x="21" y="1144"/>
                  </a:lnTo>
                  <a:lnTo>
                    <a:pt x="21" y="1150"/>
                  </a:lnTo>
                  <a:lnTo>
                    <a:pt x="0" y="1150"/>
                  </a:lnTo>
                  <a:lnTo>
                    <a:pt x="0" y="1144"/>
                  </a:lnTo>
                  <a:close/>
                  <a:moveTo>
                    <a:pt x="0" y="1084"/>
                  </a:moveTo>
                  <a:lnTo>
                    <a:pt x="21" y="1084"/>
                  </a:lnTo>
                  <a:lnTo>
                    <a:pt x="21" y="1089"/>
                  </a:lnTo>
                  <a:lnTo>
                    <a:pt x="0" y="1089"/>
                  </a:lnTo>
                  <a:lnTo>
                    <a:pt x="0" y="1084"/>
                  </a:lnTo>
                  <a:close/>
                  <a:moveTo>
                    <a:pt x="0" y="1024"/>
                  </a:moveTo>
                  <a:lnTo>
                    <a:pt x="21" y="1024"/>
                  </a:lnTo>
                  <a:lnTo>
                    <a:pt x="21" y="1030"/>
                  </a:lnTo>
                  <a:lnTo>
                    <a:pt x="0" y="1030"/>
                  </a:lnTo>
                  <a:lnTo>
                    <a:pt x="0" y="1024"/>
                  </a:lnTo>
                  <a:close/>
                  <a:moveTo>
                    <a:pt x="0" y="964"/>
                  </a:moveTo>
                  <a:lnTo>
                    <a:pt x="21" y="964"/>
                  </a:lnTo>
                  <a:lnTo>
                    <a:pt x="21" y="969"/>
                  </a:lnTo>
                  <a:lnTo>
                    <a:pt x="0" y="969"/>
                  </a:lnTo>
                  <a:lnTo>
                    <a:pt x="0" y="964"/>
                  </a:lnTo>
                  <a:close/>
                  <a:moveTo>
                    <a:pt x="0" y="903"/>
                  </a:moveTo>
                  <a:lnTo>
                    <a:pt x="21" y="903"/>
                  </a:lnTo>
                  <a:lnTo>
                    <a:pt x="21" y="909"/>
                  </a:lnTo>
                  <a:lnTo>
                    <a:pt x="0" y="909"/>
                  </a:lnTo>
                  <a:lnTo>
                    <a:pt x="0" y="903"/>
                  </a:lnTo>
                  <a:close/>
                  <a:moveTo>
                    <a:pt x="0" y="843"/>
                  </a:moveTo>
                  <a:lnTo>
                    <a:pt x="21" y="843"/>
                  </a:lnTo>
                  <a:lnTo>
                    <a:pt x="21" y="849"/>
                  </a:lnTo>
                  <a:lnTo>
                    <a:pt x="0" y="849"/>
                  </a:lnTo>
                  <a:lnTo>
                    <a:pt x="0" y="843"/>
                  </a:lnTo>
                  <a:close/>
                  <a:moveTo>
                    <a:pt x="0" y="783"/>
                  </a:moveTo>
                  <a:lnTo>
                    <a:pt x="21" y="783"/>
                  </a:lnTo>
                  <a:lnTo>
                    <a:pt x="21" y="789"/>
                  </a:lnTo>
                  <a:lnTo>
                    <a:pt x="0" y="789"/>
                  </a:lnTo>
                  <a:lnTo>
                    <a:pt x="0" y="783"/>
                  </a:lnTo>
                  <a:close/>
                  <a:moveTo>
                    <a:pt x="0" y="723"/>
                  </a:moveTo>
                  <a:lnTo>
                    <a:pt x="21" y="723"/>
                  </a:lnTo>
                  <a:lnTo>
                    <a:pt x="21" y="729"/>
                  </a:lnTo>
                  <a:lnTo>
                    <a:pt x="0" y="729"/>
                  </a:lnTo>
                  <a:lnTo>
                    <a:pt x="0" y="723"/>
                  </a:lnTo>
                  <a:close/>
                  <a:moveTo>
                    <a:pt x="0" y="662"/>
                  </a:moveTo>
                  <a:lnTo>
                    <a:pt x="21" y="662"/>
                  </a:lnTo>
                  <a:lnTo>
                    <a:pt x="21" y="668"/>
                  </a:lnTo>
                  <a:lnTo>
                    <a:pt x="0" y="668"/>
                  </a:lnTo>
                  <a:lnTo>
                    <a:pt x="0" y="662"/>
                  </a:lnTo>
                  <a:close/>
                  <a:moveTo>
                    <a:pt x="0" y="603"/>
                  </a:moveTo>
                  <a:lnTo>
                    <a:pt x="21" y="603"/>
                  </a:lnTo>
                  <a:lnTo>
                    <a:pt x="21" y="609"/>
                  </a:lnTo>
                  <a:lnTo>
                    <a:pt x="0" y="609"/>
                  </a:lnTo>
                  <a:lnTo>
                    <a:pt x="0" y="603"/>
                  </a:lnTo>
                  <a:close/>
                  <a:moveTo>
                    <a:pt x="0" y="542"/>
                  </a:moveTo>
                  <a:lnTo>
                    <a:pt x="21" y="542"/>
                  </a:lnTo>
                  <a:lnTo>
                    <a:pt x="21" y="548"/>
                  </a:lnTo>
                  <a:lnTo>
                    <a:pt x="0" y="548"/>
                  </a:lnTo>
                  <a:lnTo>
                    <a:pt x="0" y="542"/>
                  </a:lnTo>
                  <a:close/>
                  <a:moveTo>
                    <a:pt x="0" y="482"/>
                  </a:moveTo>
                  <a:lnTo>
                    <a:pt x="21" y="482"/>
                  </a:lnTo>
                  <a:lnTo>
                    <a:pt x="21" y="488"/>
                  </a:lnTo>
                  <a:lnTo>
                    <a:pt x="0" y="488"/>
                  </a:lnTo>
                  <a:lnTo>
                    <a:pt x="0" y="482"/>
                  </a:lnTo>
                  <a:close/>
                  <a:moveTo>
                    <a:pt x="0" y="421"/>
                  </a:moveTo>
                  <a:lnTo>
                    <a:pt x="21" y="421"/>
                  </a:lnTo>
                  <a:lnTo>
                    <a:pt x="21" y="427"/>
                  </a:lnTo>
                  <a:lnTo>
                    <a:pt x="0" y="427"/>
                  </a:lnTo>
                  <a:lnTo>
                    <a:pt x="0" y="421"/>
                  </a:lnTo>
                  <a:close/>
                  <a:moveTo>
                    <a:pt x="0" y="362"/>
                  </a:moveTo>
                  <a:lnTo>
                    <a:pt x="21" y="362"/>
                  </a:lnTo>
                  <a:lnTo>
                    <a:pt x="21" y="368"/>
                  </a:lnTo>
                  <a:lnTo>
                    <a:pt x="0" y="368"/>
                  </a:lnTo>
                  <a:lnTo>
                    <a:pt x="0" y="362"/>
                  </a:lnTo>
                  <a:close/>
                  <a:moveTo>
                    <a:pt x="0" y="301"/>
                  </a:moveTo>
                  <a:lnTo>
                    <a:pt x="21" y="301"/>
                  </a:lnTo>
                  <a:lnTo>
                    <a:pt x="21" y="307"/>
                  </a:lnTo>
                  <a:lnTo>
                    <a:pt x="0" y="307"/>
                  </a:lnTo>
                  <a:lnTo>
                    <a:pt x="0" y="301"/>
                  </a:lnTo>
                  <a:close/>
                  <a:moveTo>
                    <a:pt x="0" y="241"/>
                  </a:moveTo>
                  <a:lnTo>
                    <a:pt x="21" y="241"/>
                  </a:lnTo>
                  <a:lnTo>
                    <a:pt x="21" y="247"/>
                  </a:lnTo>
                  <a:lnTo>
                    <a:pt x="0" y="247"/>
                  </a:lnTo>
                  <a:lnTo>
                    <a:pt x="0" y="241"/>
                  </a:lnTo>
                  <a:close/>
                  <a:moveTo>
                    <a:pt x="0" y="181"/>
                  </a:moveTo>
                  <a:lnTo>
                    <a:pt x="21" y="181"/>
                  </a:lnTo>
                  <a:lnTo>
                    <a:pt x="21" y="187"/>
                  </a:lnTo>
                  <a:lnTo>
                    <a:pt x="0" y="187"/>
                  </a:lnTo>
                  <a:lnTo>
                    <a:pt x="0" y="181"/>
                  </a:lnTo>
                  <a:close/>
                  <a:moveTo>
                    <a:pt x="0" y="121"/>
                  </a:moveTo>
                  <a:lnTo>
                    <a:pt x="21" y="121"/>
                  </a:lnTo>
                  <a:lnTo>
                    <a:pt x="21" y="127"/>
                  </a:lnTo>
                  <a:lnTo>
                    <a:pt x="0" y="127"/>
                  </a:lnTo>
                  <a:lnTo>
                    <a:pt x="0" y="121"/>
                  </a:lnTo>
                  <a:close/>
                  <a:moveTo>
                    <a:pt x="0" y="60"/>
                  </a:moveTo>
                  <a:lnTo>
                    <a:pt x="21" y="60"/>
                  </a:lnTo>
                  <a:lnTo>
                    <a:pt x="21" y="66"/>
                  </a:lnTo>
                  <a:lnTo>
                    <a:pt x="0" y="66"/>
                  </a:lnTo>
                  <a:lnTo>
                    <a:pt x="0" y="60"/>
                  </a:lnTo>
                  <a:close/>
                  <a:moveTo>
                    <a:pt x="0" y="0"/>
                  </a:moveTo>
                  <a:lnTo>
                    <a:pt x="21" y="0"/>
                  </a:lnTo>
                  <a:lnTo>
                    <a:pt x="21" y="6"/>
                  </a:lnTo>
                  <a:lnTo>
                    <a:pt x="0" y="6"/>
                  </a:lnTo>
                  <a:lnTo>
                    <a:pt x="0" y="0"/>
                  </a:lnTo>
                  <a:close/>
                  <a:moveTo>
                    <a:pt x="0" y="2409"/>
                  </a:moveTo>
                  <a:lnTo>
                    <a:pt x="28" y="2409"/>
                  </a:lnTo>
                  <a:lnTo>
                    <a:pt x="28" y="2414"/>
                  </a:lnTo>
                  <a:lnTo>
                    <a:pt x="0" y="2414"/>
                  </a:lnTo>
                  <a:lnTo>
                    <a:pt x="0" y="2409"/>
                  </a:lnTo>
                  <a:close/>
                  <a:moveTo>
                    <a:pt x="0" y="2108"/>
                  </a:moveTo>
                  <a:lnTo>
                    <a:pt x="28" y="2108"/>
                  </a:lnTo>
                  <a:lnTo>
                    <a:pt x="28" y="2114"/>
                  </a:lnTo>
                  <a:lnTo>
                    <a:pt x="0" y="2114"/>
                  </a:lnTo>
                  <a:lnTo>
                    <a:pt x="0" y="2108"/>
                  </a:lnTo>
                  <a:close/>
                  <a:moveTo>
                    <a:pt x="0" y="1807"/>
                  </a:moveTo>
                  <a:lnTo>
                    <a:pt x="28" y="1807"/>
                  </a:lnTo>
                  <a:lnTo>
                    <a:pt x="28" y="1812"/>
                  </a:lnTo>
                  <a:lnTo>
                    <a:pt x="0" y="1812"/>
                  </a:lnTo>
                  <a:lnTo>
                    <a:pt x="0" y="1807"/>
                  </a:lnTo>
                  <a:close/>
                  <a:moveTo>
                    <a:pt x="0" y="1505"/>
                  </a:moveTo>
                  <a:lnTo>
                    <a:pt x="28" y="1505"/>
                  </a:lnTo>
                  <a:lnTo>
                    <a:pt x="28" y="1511"/>
                  </a:lnTo>
                  <a:lnTo>
                    <a:pt x="0" y="1511"/>
                  </a:lnTo>
                  <a:lnTo>
                    <a:pt x="0" y="1505"/>
                  </a:lnTo>
                  <a:close/>
                  <a:moveTo>
                    <a:pt x="0" y="1205"/>
                  </a:moveTo>
                  <a:lnTo>
                    <a:pt x="28" y="1205"/>
                  </a:lnTo>
                  <a:lnTo>
                    <a:pt x="28" y="1210"/>
                  </a:lnTo>
                  <a:lnTo>
                    <a:pt x="0" y="1210"/>
                  </a:lnTo>
                  <a:lnTo>
                    <a:pt x="0" y="1205"/>
                  </a:lnTo>
                  <a:close/>
                  <a:moveTo>
                    <a:pt x="0" y="903"/>
                  </a:moveTo>
                  <a:lnTo>
                    <a:pt x="28" y="903"/>
                  </a:lnTo>
                  <a:lnTo>
                    <a:pt x="28" y="909"/>
                  </a:lnTo>
                  <a:lnTo>
                    <a:pt x="0" y="909"/>
                  </a:lnTo>
                  <a:lnTo>
                    <a:pt x="0" y="903"/>
                  </a:lnTo>
                  <a:close/>
                  <a:moveTo>
                    <a:pt x="0" y="603"/>
                  </a:moveTo>
                  <a:lnTo>
                    <a:pt x="28" y="603"/>
                  </a:lnTo>
                  <a:lnTo>
                    <a:pt x="28" y="609"/>
                  </a:lnTo>
                  <a:lnTo>
                    <a:pt x="0" y="609"/>
                  </a:lnTo>
                  <a:lnTo>
                    <a:pt x="0" y="603"/>
                  </a:lnTo>
                  <a:close/>
                  <a:moveTo>
                    <a:pt x="0" y="301"/>
                  </a:moveTo>
                  <a:lnTo>
                    <a:pt x="28" y="301"/>
                  </a:lnTo>
                  <a:lnTo>
                    <a:pt x="28" y="307"/>
                  </a:lnTo>
                  <a:lnTo>
                    <a:pt x="0" y="307"/>
                  </a:lnTo>
                  <a:lnTo>
                    <a:pt x="0" y="301"/>
                  </a:lnTo>
                  <a:close/>
                  <a:moveTo>
                    <a:pt x="0" y="0"/>
                  </a:moveTo>
                  <a:lnTo>
                    <a:pt x="28" y="0"/>
                  </a:lnTo>
                  <a:lnTo>
                    <a:pt x="28" y="6"/>
                  </a:lnTo>
                  <a:lnTo>
                    <a:pt x="0" y="6"/>
                  </a:lnTo>
                  <a:lnTo>
                    <a:pt x="0"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sz="1400">
                <a:solidFill>
                  <a:schemeClr val="bg1"/>
                </a:solidFill>
              </a:endParaRPr>
            </a:p>
          </p:txBody>
        </p:sp>
        <p:sp>
          <p:nvSpPr>
            <p:cNvPr id="58" name="Freeform 10"/>
            <p:cNvSpPr>
              <a:spLocks noEditPoints="1"/>
            </p:cNvSpPr>
            <p:nvPr/>
          </p:nvSpPr>
          <p:spPr bwMode="auto">
            <a:xfrm>
              <a:off x="2252663" y="5176839"/>
              <a:ext cx="4716463" cy="85726"/>
            </a:xfrm>
            <a:custGeom>
              <a:avLst/>
              <a:gdLst>
                <a:gd name="T0" fmla="*/ 0 w 2971"/>
                <a:gd name="T1" fmla="*/ 27 h 27"/>
                <a:gd name="T2" fmla="*/ 105 w 2971"/>
                <a:gd name="T3" fmla="*/ 6 h 27"/>
                <a:gd name="T4" fmla="*/ 99 w 2971"/>
                <a:gd name="T5" fmla="*/ 6 h 27"/>
                <a:gd name="T6" fmla="*/ 203 w 2971"/>
                <a:gd name="T7" fmla="*/ 27 h 27"/>
                <a:gd name="T8" fmla="*/ 203 w 2971"/>
                <a:gd name="T9" fmla="*/ 6 h 27"/>
                <a:gd name="T10" fmla="*/ 297 w 2971"/>
                <a:gd name="T11" fmla="*/ 27 h 27"/>
                <a:gd name="T12" fmla="*/ 401 w 2971"/>
                <a:gd name="T13" fmla="*/ 6 h 27"/>
                <a:gd name="T14" fmla="*/ 395 w 2971"/>
                <a:gd name="T15" fmla="*/ 6 h 27"/>
                <a:gd name="T16" fmla="*/ 500 w 2971"/>
                <a:gd name="T17" fmla="*/ 27 h 27"/>
                <a:gd name="T18" fmla="*/ 500 w 2971"/>
                <a:gd name="T19" fmla="*/ 6 h 27"/>
                <a:gd name="T20" fmla="*/ 593 w 2971"/>
                <a:gd name="T21" fmla="*/ 27 h 27"/>
                <a:gd name="T22" fmla="*/ 698 w 2971"/>
                <a:gd name="T23" fmla="*/ 6 h 27"/>
                <a:gd name="T24" fmla="*/ 692 w 2971"/>
                <a:gd name="T25" fmla="*/ 6 h 27"/>
                <a:gd name="T26" fmla="*/ 797 w 2971"/>
                <a:gd name="T27" fmla="*/ 27 h 27"/>
                <a:gd name="T28" fmla="*/ 797 w 2971"/>
                <a:gd name="T29" fmla="*/ 6 h 27"/>
                <a:gd name="T30" fmla="*/ 890 w 2971"/>
                <a:gd name="T31" fmla="*/ 27 h 27"/>
                <a:gd name="T32" fmla="*/ 994 w 2971"/>
                <a:gd name="T33" fmla="*/ 6 h 27"/>
                <a:gd name="T34" fmla="*/ 989 w 2971"/>
                <a:gd name="T35" fmla="*/ 6 h 27"/>
                <a:gd name="T36" fmla="*/ 1093 w 2971"/>
                <a:gd name="T37" fmla="*/ 27 h 27"/>
                <a:gd name="T38" fmla="*/ 1093 w 2971"/>
                <a:gd name="T39" fmla="*/ 6 h 27"/>
                <a:gd name="T40" fmla="*/ 1186 w 2971"/>
                <a:gd name="T41" fmla="*/ 27 h 27"/>
                <a:gd name="T42" fmla="*/ 1291 w 2971"/>
                <a:gd name="T43" fmla="*/ 6 h 27"/>
                <a:gd name="T44" fmla="*/ 1285 w 2971"/>
                <a:gd name="T45" fmla="*/ 6 h 27"/>
                <a:gd name="T46" fmla="*/ 1390 w 2971"/>
                <a:gd name="T47" fmla="*/ 27 h 27"/>
                <a:gd name="T48" fmla="*/ 1390 w 2971"/>
                <a:gd name="T49" fmla="*/ 6 h 27"/>
                <a:gd name="T50" fmla="*/ 1483 w 2971"/>
                <a:gd name="T51" fmla="*/ 27 h 27"/>
                <a:gd name="T52" fmla="*/ 1588 w 2971"/>
                <a:gd name="T53" fmla="*/ 6 h 27"/>
                <a:gd name="T54" fmla="*/ 1582 w 2971"/>
                <a:gd name="T55" fmla="*/ 6 h 27"/>
                <a:gd name="T56" fmla="*/ 1687 w 2971"/>
                <a:gd name="T57" fmla="*/ 27 h 27"/>
                <a:gd name="T58" fmla="*/ 1687 w 2971"/>
                <a:gd name="T59" fmla="*/ 6 h 27"/>
                <a:gd name="T60" fmla="*/ 1780 w 2971"/>
                <a:gd name="T61" fmla="*/ 27 h 27"/>
                <a:gd name="T62" fmla="*/ 1884 w 2971"/>
                <a:gd name="T63" fmla="*/ 6 h 27"/>
                <a:gd name="T64" fmla="*/ 1879 w 2971"/>
                <a:gd name="T65" fmla="*/ 6 h 27"/>
                <a:gd name="T66" fmla="*/ 1983 w 2971"/>
                <a:gd name="T67" fmla="*/ 27 h 27"/>
                <a:gd name="T68" fmla="*/ 1983 w 2971"/>
                <a:gd name="T69" fmla="*/ 6 h 27"/>
                <a:gd name="T70" fmla="*/ 2076 w 2971"/>
                <a:gd name="T71" fmla="*/ 27 h 27"/>
                <a:gd name="T72" fmla="*/ 2180 w 2971"/>
                <a:gd name="T73" fmla="*/ 6 h 27"/>
                <a:gd name="T74" fmla="*/ 2174 w 2971"/>
                <a:gd name="T75" fmla="*/ 6 h 27"/>
                <a:gd name="T76" fmla="*/ 2279 w 2971"/>
                <a:gd name="T77" fmla="*/ 27 h 27"/>
                <a:gd name="T78" fmla="*/ 2279 w 2971"/>
                <a:gd name="T79" fmla="*/ 6 h 27"/>
                <a:gd name="T80" fmla="*/ 2372 w 2971"/>
                <a:gd name="T81" fmla="*/ 27 h 27"/>
                <a:gd name="T82" fmla="*/ 2477 w 2971"/>
                <a:gd name="T83" fmla="*/ 6 h 27"/>
                <a:gd name="T84" fmla="*/ 2471 w 2971"/>
                <a:gd name="T85" fmla="*/ 6 h 27"/>
                <a:gd name="T86" fmla="*/ 2575 w 2971"/>
                <a:gd name="T87" fmla="*/ 27 h 27"/>
                <a:gd name="T88" fmla="*/ 2575 w 2971"/>
                <a:gd name="T89" fmla="*/ 6 h 27"/>
                <a:gd name="T90" fmla="*/ 2669 w 2971"/>
                <a:gd name="T91" fmla="*/ 27 h 27"/>
                <a:gd name="T92" fmla="*/ 2773 w 2971"/>
                <a:gd name="T93" fmla="*/ 6 h 27"/>
                <a:gd name="T94" fmla="*/ 2767 w 2971"/>
                <a:gd name="T95" fmla="*/ 6 h 27"/>
                <a:gd name="T96" fmla="*/ 2872 w 2971"/>
                <a:gd name="T97" fmla="*/ 27 h 27"/>
                <a:gd name="T98" fmla="*/ 2872 w 2971"/>
                <a:gd name="T99" fmla="*/ 6 h 27"/>
                <a:gd name="T100" fmla="*/ 2965 w 2971"/>
                <a:gd name="T101" fmla="*/ 27 h 27"/>
                <a:gd name="T102" fmla="*/ 6 w 2971"/>
                <a:gd name="T103" fmla="*/ 0 h 27"/>
                <a:gd name="T104" fmla="*/ 0 w 2971"/>
                <a:gd name="T105" fmla="*/ 0 h 27"/>
                <a:gd name="T106" fmla="*/ 500 w 2971"/>
                <a:gd name="T107" fmla="*/ 27 h 27"/>
                <a:gd name="T108" fmla="*/ 500 w 2971"/>
                <a:gd name="T109" fmla="*/ 0 h 27"/>
                <a:gd name="T110" fmla="*/ 989 w 2971"/>
                <a:gd name="T111" fmla="*/ 27 h 27"/>
                <a:gd name="T112" fmla="*/ 1489 w 2971"/>
                <a:gd name="T113" fmla="*/ 0 h 27"/>
                <a:gd name="T114" fmla="*/ 1483 w 2971"/>
                <a:gd name="T115" fmla="*/ 0 h 27"/>
                <a:gd name="T116" fmla="*/ 1983 w 2971"/>
                <a:gd name="T117" fmla="*/ 27 h 27"/>
                <a:gd name="T118" fmla="*/ 1983 w 2971"/>
                <a:gd name="T119" fmla="*/ 0 h 27"/>
                <a:gd name="T120" fmla="*/ 2471 w 2971"/>
                <a:gd name="T121" fmla="*/ 27 h 27"/>
                <a:gd name="T122" fmla="*/ 2971 w 2971"/>
                <a:gd name="T123" fmla="*/ 0 h 27"/>
                <a:gd name="T124" fmla="*/ 2965 w 2971"/>
                <a:gd name="T1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1" h="27">
                  <a:moveTo>
                    <a:pt x="6" y="6"/>
                  </a:moveTo>
                  <a:lnTo>
                    <a:pt x="6" y="27"/>
                  </a:lnTo>
                  <a:lnTo>
                    <a:pt x="0" y="27"/>
                  </a:lnTo>
                  <a:lnTo>
                    <a:pt x="0" y="6"/>
                  </a:lnTo>
                  <a:lnTo>
                    <a:pt x="6" y="6"/>
                  </a:lnTo>
                  <a:close/>
                  <a:moveTo>
                    <a:pt x="105" y="6"/>
                  </a:moveTo>
                  <a:lnTo>
                    <a:pt x="105" y="27"/>
                  </a:lnTo>
                  <a:lnTo>
                    <a:pt x="99" y="27"/>
                  </a:lnTo>
                  <a:lnTo>
                    <a:pt x="99" y="6"/>
                  </a:lnTo>
                  <a:lnTo>
                    <a:pt x="105" y="6"/>
                  </a:lnTo>
                  <a:close/>
                  <a:moveTo>
                    <a:pt x="203" y="6"/>
                  </a:moveTo>
                  <a:lnTo>
                    <a:pt x="203" y="27"/>
                  </a:lnTo>
                  <a:lnTo>
                    <a:pt x="198" y="27"/>
                  </a:lnTo>
                  <a:lnTo>
                    <a:pt x="198" y="6"/>
                  </a:lnTo>
                  <a:lnTo>
                    <a:pt x="203" y="6"/>
                  </a:lnTo>
                  <a:close/>
                  <a:moveTo>
                    <a:pt x="302" y="6"/>
                  </a:moveTo>
                  <a:lnTo>
                    <a:pt x="302" y="27"/>
                  </a:lnTo>
                  <a:lnTo>
                    <a:pt x="297" y="27"/>
                  </a:lnTo>
                  <a:lnTo>
                    <a:pt x="297" y="6"/>
                  </a:lnTo>
                  <a:lnTo>
                    <a:pt x="302" y="6"/>
                  </a:lnTo>
                  <a:close/>
                  <a:moveTo>
                    <a:pt x="401" y="6"/>
                  </a:moveTo>
                  <a:lnTo>
                    <a:pt x="401" y="27"/>
                  </a:lnTo>
                  <a:lnTo>
                    <a:pt x="395" y="27"/>
                  </a:lnTo>
                  <a:lnTo>
                    <a:pt x="395" y="6"/>
                  </a:lnTo>
                  <a:lnTo>
                    <a:pt x="401" y="6"/>
                  </a:lnTo>
                  <a:close/>
                  <a:moveTo>
                    <a:pt x="500" y="6"/>
                  </a:moveTo>
                  <a:lnTo>
                    <a:pt x="500" y="27"/>
                  </a:lnTo>
                  <a:lnTo>
                    <a:pt x="494" y="27"/>
                  </a:lnTo>
                  <a:lnTo>
                    <a:pt x="494" y="6"/>
                  </a:lnTo>
                  <a:lnTo>
                    <a:pt x="500" y="6"/>
                  </a:lnTo>
                  <a:close/>
                  <a:moveTo>
                    <a:pt x="599" y="6"/>
                  </a:moveTo>
                  <a:lnTo>
                    <a:pt x="599" y="27"/>
                  </a:lnTo>
                  <a:lnTo>
                    <a:pt x="593" y="27"/>
                  </a:lnTo>
                  <a:lnTo>
                    <a:pt x="593" y="6"/>
                  </a:lnTo>
                  <a:lnTo>
                    <a:pt x="599" y="6"/>
                  </a:lnTo>
                  <a:close/>
                  <a:moveTo>
                    <a:pt x="698" y="6"/>
                  </a:moveTo>
                  <a:lnTo>
                    <a:pt x="698" y="27"/>
                  </a:lnTo>
                  <a:lnTo>
                    <a:pt x="692" y="27"/>
                  </a:lnTo>
                  <a:lnTo>
                    <a:pt x="692" y="6"/>
                  </a:lnTo>
                  <a:lnTo>
                    <a:pt x="698" y="6"/>
                  </a:lnTo>
                  <a:close/>
                  <a:moveTo>
                    <a:pt x="797" y="6"/>
                  </a:moveTo>
                  <a:lnTo>
                    <a:pt x="797" y="27"/>
                  </a:lnTo>
                  <a:lnTo>
                    <a:pt x="791" y="27"/>
                  </a:lnTo>
                  <a:lnTo>
                    <a:pt x="791" y="6"/>
                  </a:lnTo>
                  <a:lnTo>
                    <a:pt x="797" y="6"/>
                  </a:lnTo>
                  <a:close/>
                  <a:moveTo>
                    <a:pt x="896" y="6"/>
                  </a:moveTo>
                  <a:lnTo>
                    <a:pt x="896" y="27"/>
                  </a:lnTo>
                  <a:lnTo>
                    <a:pt x="890" y="27"/>
                  </a:lnTo>
                  <a:lnTo>
                    <a:pt x="890" y="6"/>
                  </a:lnTo>
                  <a:lnTo>
                    <a:pt x="896" y="6"/>
                  </a:lnTo>
                  <a:close/>
                  <a:moveTo>
                    <a:pt x="994" y="6"/>
                  </a:moveTo>
                  <a:lnTo>
                    <a:pt x="994" y="27"/>
                  </a:lnTo>
                  <a:lnTo>
                    <a:pt x="989" y="27"/>
                  </a:lnTo>
                  <a:lnTo>
                    <a:pt x="989" y="6"/>
                  </a:lnTo>
                  <a:lnTo>
                    <a:pt x="994" y="6"/>
                  </a:lnTo>
                  <a:close/>
                  <a:moveTo>
                    <a:pt x="1093" y="6"/>
                  </a:moveTo>
                  <a:lnTo>
                    <a:pt x="1093" y="27"/>
                  </a:lnTo>
                  <a:lnTo>
                    <a:pt x="1088" y="27"/>
                  </a:lnTo>
                  <a:lnTo>
                    <a:pt x="1088" y="6"/>
                  </a:lnTo>
                  <a:lnTo>
                    <a:pt x="1093" y="6"/>
                  </a:lnTo>
                  <a:close/>
                  <a:moveTo>
                    <a:pt x="1192" y="6"/>
                  </a:moveTo>
                  <a:lnTo>
                    <a:pt x="1192" y="27"/>
                  </a:lnTo>
                  <a:lnTo>
                    <a:pt x="1186" y="27"/>
                  </a:lnTo>
                  <a:lnTo>
                    <a:pt x="1186" y="6"/>
                  </a:lnTo>
                  <a:lnTo>
                    <a:pt x="1192" y="6"/>
                  </a:lnTo>
                  <a:close/>
                  <a:moveTo>
                    <a:pt x="1291" y="6"/>
                  </a:moveTo>
                  <a:lnTo>
                    <a:pt x="1291" y="27"/>
                  </a:lnTo>
                  <a:lnTo>
                    <a:pt x="1285" y="27"/>
                  </a:lnTo>
                  <a:lnTo>
                    <a:pt x="1285" y="6"/>
                  </a:lnTo>
                  <a:lnTo>
                    <a:pt x="1291" y="6"/>
                  </a:lnTo>
                  <a:close/>
                  <a:moveTo>
                    <a:pt x="1390" y="6"/>
                  </a:moveTo>
                  <a:lnTo>
                    <a:pt x="1390" y="27"/>
                  </a:lnTo>
                  <a:lnTo>
                    <a:pt x="1384" y="27"/>
                  </a:lnTo>
                  <a:lnTo>
                    <a:pt x="1384" y="6"/>
                  </a:lnTo>
                  <a:lnTo>
                    <a:pt x="1390" y="6"/>
                  </a:lnTo>
                  <a:close/>
                  <a:moveTo>
                    <a:pt x="1489" y="6"/>
                  </a:moveTo>
                  <a:lnTo>
                    <a:pt x="1489" y="27"/>
                  </a:lnTo>
                  <a:lnTo>
                    <a:pt x="1483" y="27"/>
                  </a:lnTo>
                  <a:lnTo>
                    <a:pt x="1483" y="6"/>
                  </a:lnTo>
                  <a:lnTo>
                    <a:pt x="1489" y="6"/>
                  </a:lnTo>
                  <a:close/>
                  <a:moveTo>
                    <a:pt x="1588" y="6"/>
                  </a:moveTo>
                  <a:lnTo>
                    <a:pt x="1588" y="27"/>
                  </a:lnTo>
                  <a:lnTo>
                    <a:pt x="1582" y="27"/>
                  </a:lnTo>
                  <a:lnTo>
                    <a:pt x="1582" y="6"/>
                  </a:lnTo>
                  <a:lnTo>
                    <a:pt x="1588" y="6"/>
                  </a:lnTo>
                  <a:close/>
                  <a:moveTo>
                    <a:pt x="1687" y="6"/>
                  </a:moveTo>
                  <a:lnTo>
                    <a:pt x="1687" y="27"/>
                  </a:lnTo>
                  <a:lnTo>
                    <a:pt x="1681" y="27"/>
                  </a:lnTo>
                  <a:lnTo>
                    <a:pt x="1681" y="6"/>
                  </a:lnTo>
                  <a:lnTo>
                    <a:pt x="1687" y="6"/>
                  </a:lnTo>
                  <a:close/>
                  <a:moveTo>
                    <a:pt x="1785" y="6"/>
                  </a:moveTo>
                  <a:lnTo>
                    <a:pt x="1785" y="27"/>
                  </a:lnTo>
                  <a:lnTo>
                    <a:pt x="1780" y="27"/>
                  </a:lnTo>
                  <a:lnTo>
                    <a:pt x="1780" y="6"/>
                  </a:lnTo>
                  <a:lnTo>
                    <a:pt x="1785" y="6"/>
                  </a:lnTo>
                  <a:close/>
                  <a:moveTo>
                    <a:pt x="1884" y="6"/>
                  </a:moveTo>
                  <a:lnTo>
                    <a:pt x="1884" y="27"/>
                  </a:lnTo>
                  <a:lnTo>
                    <a:pt x="1879" y="27"/>
                  </a:lnTo>
                  <a:lnTo>
                    <a:pt x="1879" y="6"/>
                  </a:lnTo>
                  <a:lnTo>
                    <a:pt x="1884" y="6"/>
                  </a:lnTo>
                  <a:close/>
                  <a:moveTo>
                    <a:pt x="1983" y="6"/>
                  </a:moveTo>
                  <a:lnTo>
                    <a:pt x="1983" y="27"/>
                  </a:lnTo>
                  <a:lnTo>
                    <a:pt x="1977" y="27"/>
                  </a:lnTo>
                  <a:lnTo>
                    <a:pt x="1977" y="6"/>
                  </a:lnTo>
                  <a:lnTo>
                    <a:pt x="1983" y="6"/>
                  </a:lnTo>
                  <a:close/>
                  <a:moveTo>
                    <a:pt x="2082" y="6"/>
                  </a:moveTo>
                  <a:lnTo>
                    <a:pt x="2082" y="27"/>
                  </a:lnTo>
                  <a:lnTo>
                    <a:pt x="2076" y="27"/>
                  </a:lnTo>
                  <a:lnTo>
                    <a:pt x="2076" y="6"/>
                  </a:lnTo>
                  <a:lnTo>
                    <a:pt x="2082" y="6"/>
                  </a:lnTo>
                  <a:close/>
                  <a:moveTo>
                    <a:pt x="2180" y="6"/>
                  </a:moveTo>
                  <a:lnTo>
                    <a:pt x="2180" y="27"/>
                  </a:lnTo>
                  <a:lnTo>
                    <a:pt x="2174" y="27"/>
                  </a:lnTo>
                  <a:lnTo>
                    <a:pt x="2174" y="6"/>
                  </a:lnTo>
                  <a:lnTo>
                    <a:pt x="2180" y="6"/>
                  </a:lnTo>
                  <a:close/>
                  <a:moveTo>
                    <a:pt x="2279" y="6"/>
                  </a:moveTo>
                  <a:lnTo>
                    <a:pt x="2279" y="27"/>
                  </a:lnTo>
                  <a:lnTo>
                    <a:pt x="2273" y="27"/>
                  </a:lnTo>
                  <a:lnTo>
                    <a:pt x="2273" y="6"/>
                  </a:lnTo>
                  <a:lnTo>
                    <a:pt x="2279" y="6"/>
                  </a:lnTo>
                  <a:close/>
                  <a:moveTo>
                    <a:pt x="2378" y="6"/>
                  </a:moveTo>
                  <a:lnTo>
                    <a:pt x="2378" y="27"/>
                  </a:lnTo>
                  <a:lnTo>
                    <a:pt x="2372" y="27"/>
                  </a:lnTo>
                  <a:lnTo>
                    <a:pt x="2372" y="6"/>
                  </a:lnTo>
                  <a:lnTo>
                    <a:pt x="2378" y="6"/>
                  </a:lnTo>
                  <a:close/>
                  <a:moveTo>
                    <a:pt x="2477" y="6"/>
                  </a:moveTo>
                  <a:lnTo>
                    <a:pt x="2477" y="27"/>
                  </a:lnTo>
                  <a:lnTo>
                    <a:pt x="2471" y="27"/>
                  </a:lnTo>
                  <a:lnTo>
                    <a:pt x="2471" y="6"/>
                  </a:lnTo>
                  <a:lnTo>
                    <a:pt x="2477" y="6"/>
                  </a:lnTo>
                  <a:close/>
                  <a:moveTo>
                    <a:pt x="2575" y="6"/>
                  </a:moveTo>
                  <a:lnTo>
                    <a:pt x="2575" y="27"/>
                  </a:lnTo>
                  <a:lnTo>
                    <a:pt x="2570" y="27"/>
                  </a:lnTo>
                  <a:lnTo>
                    <a:pt x="2570" y="6"/>
                  </a:lnTo>
                  <a:lnTo>
                    <a:pt x="2575" y="6"/>
                  </a:lnTo>
                  <a:close/>
                  <a:moveTo>
                    <a:pt x="2674" y="6"/>
                  </a:moveTo>
                  <a:lnTo>
                    <a:pt x="2674" y="27"/>
                  </a:lnTo>
                  <a:lnTo>
                    <a:pt x="2669" y="27"/>
                  </a:lnTo>
                  <a:lnTo>
                    <a:pt x="2669" y="6"/>
                  </a:lnTo>
                  <a:lnTo>
                    <a:pt x="2674" y="6"/>
                  </a:lnTo>
                  <a:close/>
                  <a:moveTo>
                    <a:pt x="2773" y="6"/>
                  </a:moveTo>
                  <a:lnTo>
                    <a:pt x="2773" y="27"/>
                  </a:lnTo>
                  <a:lnTo>
                    <a:pt x="2767" y="27"/>
                  </a:lnTo>
                  <a:lnTo>
                    <a:pt x="2767" y="6"/>
                  </a:lnTo>
                  <a:lnTo>
                    <a:pt x="2773" y="6"/>
                  </a:lnTo>
                  <a:close/>
                  <a:moveTo>
                    <a:pt x="2872" y="6"/>
                  </a:moveTo>
                  <a:lnTo>
                    <a:pt x="2872" y="27"/>
                  </a:lnTo>
                  <a:lnTo>
                    <a:pt x="2866" y="27"/>
                  </a:lnTo>
                  <a:lnTo>
                    <a:pt x="2866" y="6"/>
                  </a:lnTo>
                  <a:lnTo>
                    <a:pt x="2872" y="6"/>
                  </a:lnTo>
                  <a:close/>
                  <a:moveTo>
                    <a:pt x="2971" y="6"/>
                  </a:moveTo>
                  <a:lnTo>
                    <a:pt x="2971" y="27"/>
                  </a:lnTo>
                  <a:lnTo>
                    <a:pt x="2965" y="27"/>
                  </a:lnTo>
                  <a:lnTo>
                    <a:pt x="2965" y="6"/>
                  </a:lnTo>
                  <a:lnTo>
                    <a:pt x="2971" y="6"/>
                  </a:lnTo>
                  <a:close/>
                  <a:moveTo>
                    <a:pt x="6" y="0"/>
                  </a:moveTo>
                  <a:lnTo>
                    <a:pt x="6" y="27"/>
                  </a:lnTo>
                  <a:lnTo>
                    <a:pt x="0" y="27"/>
                  </a:lnTo>
                  <a:lnTo>
                    <a:pt x="0" y="0"/>
                  </a:lnTo>
                  <a:lnTo>
                    <a:pt x="6" y="0"/>
                  </a:lnTo>
                  <a:close/>
                  <a:moveTo>
                    <a:pt x="500" y="0"/>
                  </a:moveTo>
                  <a:lnTo>
                    <a:pt x="500" y="27"/>
                  </a:lnTo>
                  <a:lnTo>
                    <a:pt x="494" y="27"/>
                  </a:lnTo>
                  <a:lnTo>
                    <a:pt x="494" y="0"/>
                  </a:lnTo>
                  <a:lnTo>
                    <a:pt x="500" y="0"/>
                  </a:lnTo>
                  <a:close/>
                  <a:moveTo>
                    <a:pt x="994" y="0"/>
                  </a:moveTo>
                  <a:lnTo>
                    <a:pt x="994" y="27"/>
                  </a:lnTo>
                  <a:lnTo>
                    <a:pt x="989" y="27"/>
                  </a:lnTo>
                  <a:lnTo>
                    <a:pt x="989" y="0"/>
                  </a:lnTo>
                  <a:lnTo>
                    <a:pt x="994" y="0"/>
                  </a:lnTo>
                  <a:close/>
                  <a:moveTo>
                    <a:pt x="1489" y="0"/>
                  </a:moveTo>
                  <a:lnTo>
                    <a:pt x="1489" y="27"/>
                  </a:lnTo>
                  <a:lnTo>
                    <a:pt x="1483" y="27"/>
                  </a:lnTo>
                  <a:lnTo>
                    <a:pt x="1483" y="0"/>
                  </a:lnTo>
                  <a:lnTo>
                    <a:pt x="1489" y="0"/>
                  </a:lnTo>
                  <a:close/>
                  <a:moveTo>
                    <a:pt x="1983" y="0"/>
                  </a:moveTo>
                  <a:lnTo>
                    <a:pt x="1983" y="27"/>
                  </a:lnTo>
                  <a:lnTo>
                    <a:pt x="1977" y="27"/>
                  </a:lnTo>
                  <a:lnTo>
                    <a:pt x="1977" y="0"/>
                  </a:lnTo>
                  <a:lnTo>
                    <a:pt x="1983" y="0"/>
                  </a:lnTo>
                  <a:close/>
                  <a:moveTo>
                    <a:pt x="2477" y="0"/>
                  </a:moveTo>
                  <a:lnTo>
                    <a:pt x="2477" y="27"/>
                  </a:lnTo>
                  <a:lnTo>
                    <a:pt x="2471" y="27"/>
                  </a:lnTo>
                  <a:lnTo>
                    <a:pt x="2471" y="0"/>
                  </a:lnTo>
                  <a:lnTo>
                    <a:pt x="2477" y="0"/>
                  </a:lnTo>
                  <a:close/>
                  <a:moveTo>
                    <a:pt x="2971" y="0"/>
                  </a:moveTo>
                  <a:lnTo>
                    <a:pt x="2971" y="27"/>
                  </a:lnTo>
                  <a:lnTo>
                    <a:pt x="2965" y="27"/>
                  </a:lnTo>
                  <a:lnTo>
                    <a:pt x="2965" y="0"/>
                  </a:lnTo>
                  <a:lnTo>
                    <a:pt x="2971"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a:p>
          </p:txBody>
        </p:sp>
        <p:sp>
          <p:nvSpPr>
            <p:cNvPr id="1135622" name="Rectangle 21"/>
            <p:cNvSpPr>
              <a:spLocks noChangeArrowheads="1"/>
            </p:cNvSpPr>
            <p:nvPr/>
          </p:nvSpPr>
          <p:spPr bwMode="auto">
            <a:xfrm>
              <a:off x="2100945" y="5170488"/>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0</a:t>
              </a:r>
              <a:endParaRPr kumimoji="0" lang="it-IT" altLang="it-IT" sz="1400" b="0" i="0" u="none" strike="noStrike" cap="none" normalizeH="0" baseline="0" smtClean="0">
                <a:ln>
                  <a:noFill/>
                </a:ln>
                <a:solidFill>
                  <a:schemeClr val="bg1"/>
                </a:solidFill>
                <a:effectLst/>
              </a:endParaRPr>
            </a:p>
          </p:txBody>
        </p:sp>
        <p:sp>
          <p:nvSpPr>
            <p:cNvPr id="1135623" name="Rectangle 22"/>
            <p:cNvSpPr>
              <a:spLocks noChangeArrowheads="1"/>
            </p:cNvSpPr>
            <p:nvPr/>
          </p:nvSpPr>
          <p:spPr bwMode="auto">
            <a:xfrm>
              <a:off x="2100945" y="4694238"/>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5</a:t>
              </a:r>
              <a:endParaRPr kumimoji="0" lang="it-IT" altLang="it-IT" sz="1400" b="0" i="0" u="none" strike="noStrike" cap="none" normalizeH="0" baseline="0" smtClean="0">
                <a:ln>
                  <a:noFill/>
                </a:ln>
                <a:solidFill>
                  <a:schemeClr val="bg1"/>
                </a:solidFill>
                <a:effectLst/>
              </a:endParaRPr>
            </a:p>
          </p:txBody>
        </p:sp>
        <p:sp>
          <p:nvSpPr>
            <p:cNvPr id="1135624" name="Rectangle 23"/>
            <p:cNvSpPr>
              <a:spLocks noChangeArrowheads="1"/>
            </p:cNvSpPr>
            <p:nvPr/>
          </p:nvSpPr>
          <p:spPr bwMode="auto">
            <a:xfrm>
              <a:off x="2029507" y="421640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10</a:t>
              </a:r>
              <a:endParaRPr kumimoji="0" lang="it-IT" altLang="it-IT" sz="1400" b="0" i="0" u="none" strike="noStrike" cap="none" normalizeH="0" baseline="0" smtClean="0">
                <a:ln>
                  <a:noFill/>
                </a:ln>
                <a:solidFill>
                  <a:schemeClr val="bg1"/>
                </a:solidFill>
                <a:effectLst/>
              </a:endParaRPr>
            </a:p>
          </p:txBody>
        </p:sp>
        <p:sp>
          <p:nvSpPr>
            <p:cNvPr id="1135625" name="Rectangle 24"/>
            <p:cNvSpPr>
              <a:spLocks noChangeArrowheads="1"/>
            </p:cNvSpPr>
            <p:nvPr/>
          </p:nvSpPr>
          <p:spPr bwMode="auto">
            <a:xfrm>
              <a:off x="2029507" y="37385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15</a:t>
              </a:r>
              <a:endParaRPr kumimoji="0" lang="it-IT" altLang="it-IT" sz="1400" b="0" i="0" u="none" strike="noStrike" cap="none" normalizeH="0" baseline="0" smtClean="0">
                <a:ln>
                  <a:noFill/>
                </a:ln>
                <a:solidFill>
                  <a:schemeClr val="bg1"/>
                </a:solidFill>
                <a:effectLst/>
              </a:endParaRPr>
            </a:p>
          </p:txBody>
        </p:sp>
        <p:sp>
          <p:nvSpPr>
            <p:cNvPr id="1135626" name="Rectangle 25"/>
            <p:cNvSpPr>
              <a:spLocks noChangeArrowheads="1"/>
            </p:cNvSpPr>
            <p:nvPr/>
          </p:nvSpPr>
          <p:spPr bwMode="auto">
            <a:xfrm>
              <a:off x="2029507" y="326072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20</a:t>
              </a:r>
              <a:endParaRPr kumimoji="0" lang="it-IT" altLang="it-IT" sz="1400" b="0" i="0" u="none" strike="noStrike" cap="none" normalizeH="0" baseline="0" smtClean="0">
                <a:ln>
                  <a:noFill/>
                </a:ln>
                <a:solidFill>
                  <a:schemeClr val="bg1"/>
                </a:solidFill>
                <a:effectLst/>
              </a:endParaRPr>
            </a:p>
          </p:txBody>
        </p:sp>
        <p:sp>
          <p:nvSpPr>
            <p:cNvPr id="1135627" name="Rectangle 26"/>
            <p:cNvSpPr>
              <a:spLocks noChangeArrowheads="1"/>
            </p:cNvSpPr>
            <p:nvPr/>
          </p:nvSpPr>
          <p:spPr bwMode="auto">
            <a:xfrm>
              <a:off x="2029507" y="2782888"/>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25</a:t>
              </a:r>
              <a:endParaRPr kumimoji="0" lang="it-IT" altLang="it-IT" sz="1400" b="0" i="0" u="none" strike="noStrike" cap="none" normalizeH="0" baseline="0" smtClean="0">
                <a:ln>
                  <a:noFill/>
                </a:ln>
                <a:solidFill>
                  <a:schemeClr val="bg1"/>
                </a:solidFill>
                <a:effectLst/>
              </a:endParaRPr>
            </a:p>
          </p:txBody>
        </p:sp>
        <p:sp>
          <p:nvSpPr>
            <p:cNvPr id="1135628" name="Rectangle 27"/>
            <p:cNvSpPr>
              <a:spLocks noChangeArrowheads="1"/>
            </p:cNvSpPr>
            <p:nvPr/>
          </p:nvSpPr>
          <p:spPr bwMode="auto">
            <a:xfrm>
              <a:off x="2029507" y="230505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30</a:t>
              </a:r>
              <a:endParaRPr kumimoji="0" lang="it-IT" altLang="it-IT" sz="1400" b="0" i="0" u="none" strike="noStrike" cap="none" normalizeH="0" baseline="0" smtClean="0">
                <a:ln>
                  <a:noFill/>
                </a:ln>
                <a:solidFill>
                  <a:schemeClr val="bg1"/>
                </a:solidFill>
                <a:effectLst/>
              </a:endParaRPr>
            </a:p>
          </p:txBody>
        </p:sp>
        <p:sp>
          <p:nvSpPr>
            <p:cNvPr id="1135629" name="Rectangle 28"/>
            <p:cNvSpPr>
              <a:spLocks noChangeArrowheads="1"/>
            </p:cNvSpPr>
            <p:nvPr/>
          </p:nvSpPr>
          <p:spPr bwMode="auto">
            <a:xfrm>
              <a:off x="2029507" y="182721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35</a:t>
              </a:r>
              <a:endParaRPr kumimoji="0" lang="it-IT" altLang="it-IT" sz="1400" b="0" i="0" u="none" strike="noStrike" cap="none" normalizeH="0" baseline="0" smtClean="0">
                <a:ln>
                  <a:noFill/>
                </a:ln>
                <a:solidFill>
                  <a:schemeClr val="bg1"/>
                </a:solidFill>
                <a:effectLst/>
              </a:endParaRPr>
            </a:p>
          </p:txBody>
        </p:sp>
        <p:sp>
          <p:nvSpPr>
            <p:cNvPr id="1135630" name="Rectangle 29"/>
            <p:cNvSpPr>
              <a:spLocks noChangeArrowheads="1"/>
            </p:cNvSpPr>
            <p:nvPr/>
          </p:nvSpPr>
          <p:spPr bwMode="auto">
            <a:xfrm>
              <a:off x="2029507" y="134937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40</a:t>
              </a:r>
              <a:endParaRPr kumimoji="0" lang="it-IT" altLang="it-IT" sz="1400" b="0" i="0" u="none" strike="noStrike" cap="none" normalizeH="0" baseline="0" smtClean="0">
                <a:ln>
                  <a:noFill/>
                </a:ln>
                <a:solidFill>
                  <a:schemeClr val="bg1"/>
                </a:solidFill>
                <a:effectLst/>
              </a:endParaRPr>
            </a:p>
          </p:txBody>
        </p:sp>
        <p:sp>
          <p:nvSpPr>
            <p:cNvPr id="1135631" name="Rectangle 30"/>
            <p:cNvSpPr>
              <a:spLocks noChangeArrowheads="1"/>
            </p:cNvSpPr>
            <p:nvPr/>
          </p:nvSpPr>
          <p:spPr bwMode="auto">
            <a:xfrm>
              <a:off x="2222501" y="5267643"/>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0</a:t>
              </a:r>
              <a:endParaRPr kumimoji="0" lang="it-IT" altLang="it-IT" sz="1400" b="0" i="0" u="none" strike="noStrike" cap="none" normalizeH="0" baseline="0" smtClean="0">
                <a:ln>
                  <a:noFill/>
                </a:ln>
                <a:solidFill>
                  <a:schemeClr val="bg1"/>
                </a:solidFill>
                <a:effectLst/>
              </a:endParaRPr>
            </a:p>
          </p:txBody>
        </p:sp>
        <p:sp>
          <p:nvSpPr>
            <p:cNvPr id="1135632" name="Rectangle 31"/>
            <p:cNvSpPr>
              <a:spLocks noChangeArrowheads="1"/>
            </p:cNvSpPr>
            <p:nvPr/>
          </p:nvSpPr>
          <p:spPr bwMode="auto">
            <a:xfrm>
              <a:off x="2971801"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10</a:t>
              </a:r>
              <a:endParaRPr kumimoji="0" lang="it-IT" altLang="it-IT" sz="1400" b="0" i="0" u="none" strike="noStrike" cap="none" normalizeH="0" baseline="0" dirty="0" smtClean="0">
                <a:ln>
                  <a:noFill/>
                </a:ln>
                <a:solidFill>
                  <a:schemeClr val="bg1"/>
                </a:solidFill>
                <a:effectLst/>
              </a:endParaRPr>
            </a:p>
          </p:txBody>
        </p:sp>
        <p:sp>
          <p:nvSpPr>
            <p:cNvPr id="1135633" name="Rectangle 32"/>
            <p:cNvSpPr>
              <a:spLocks noChangeArrowheads="1"/>
            </p:cNvSpPr>
            <p:nvPr/>
          </p:nvSpPr>
          <p:spPr bwMode="auto">
            <a:xfrm>
              <a:off x="3756026"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20</a:t>
              </a:r>
              <a:endParaRPr kumimoji="0" lang="it-IT" altLang="it-IT" sz="1400" b="0" i="0" u="none" strike="noStrike" cap="none" normalizeH="0" baseline="0" smtClean="0">
                <a:ln>
                  <a:noFill/>
                </a:ln>
                <a:solidFill>
                  <a:schemeClr val="bg1"/>
                </a:solidFill>
                <a:effectLst/>
              </a:endParaRPr>
            </a:p>
          </p:txBody>
        </p:sp>
        <p:sp>
          <p:nvSpPr>
            <p:cNvPr id="1135634" name="Rectangle 33"/>
            <p:cNvSpPr>
              <a:spLocks noChangeArrowheads="1"/>
            </p:cNvSpPr>
            <p:nvPr/>
          </p:nvSpPr>
          <p:spPr bwMode="auto">
            <a:xfrm>
              <a:off x="4540251"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30</a:t>
              </a:r>
              <a:endParaRPr kumimoji="0" lang="it-IT" altLang="it-IT" sz="1400" b="0" i="0" u="none" strike="noStrike" cap="none" normalizeH="0" baseline="0" dirty="0" smtClean="0">
                <a:ln>
                  <a:noFill/>
                </a:ln>
                <a:solidFill>
                  <a:schemeClr val="bg1"/>
                </a:solidFill>
                <a:effectLst/>
              </a:endParaRPr>
            </a:p>
          </p:txBody>
        </p:sp>
        <p:sp>
          <p:nvSpPr>
            <p:cNvPr id="1135635" name="Rectangle 34"/>
            <p:cNvSpPr>
              <a:spLocks noChangeArrowheads="1"/>
            </p:cNvSpPr>
            <p:nvPr/>
          </p:nvSpPr>
          <p:spPr bwMode="auto">
            <a:xfrm>
              <a:off x="5326063"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40</a:t>
              </a:r>
              <a:endParaRPr kumimoji="0" lang="it-IT" altLang="it-IT" sz="1400" b="0" i="0" u="none" strike="noStrike" cap="none" normalizeH="0" baseline="0" smtClean="0">
                <a:ln>
                  <a:noFill/>
                </a:ln>
                <a:solidFill>
                  <a:schemeClr val="bg1"/>
                </a:solidFill>
                <a:effectLst/>
              </a:endParaRPr>
            </a:p>
          </p:txBody>
        </p:sp>
        <p:sp>
          <p:nvSpPr>
            <p:cNvPr id="1135636" name="Rectangle 35"/>
            <p:cNvSpPr>
              <a:spLocks noChangeArrowheads="1"/>
            </p:cNvSpPr>
            <p:nvPr/>
          </p:nvSpPr>
          <p:spPr bwMode="auto">
            <a:xfrm>
              <a:off x="6110288"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50</a:t>
              </a:r>
              <a:endParaRPr kumimoji="0" lang="it-IT" altLang="it-IT" sz="1400" b="0" i="0" u="none" strike="noStrike" cap="none" normalizeH="0" baseline="0" smtClean="0">
                <a:ln>
                  <a:noFill/>
                </a:ln>
                <a:solidFill>
                  <a:schemeClr val="bg1"/>
                </a:solidFill>
                <a:effectLst/>
              </a:endParaRPr>
            </a:p>
          </p:txBody>
        </p:sp>
        <p:sp>
          <p:nvSpPr>
            <p:cNvPr id="1135637" name="Rectangle 36"/>
            <p:cNvSpPr>
              <a:spLocks noChangeArrowheads="1"/>
            </p:cNvSpPr>
            <p:nvPr/>
          </p:nvSpPr>
          <p:spPr bwMode="auto">
            <a:xfrm>
              <a:off x="6894513"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60</a:t>
              </a:r>
              <a:endParaRPr kumimoji="0" lang="it-IT" altLang="it-IT" sz="1400" b="0" i="0" u="none" strike="noStrike" cap="none" normalizeH="0" baseline="0" dirty="0" smtClean="0">
                <a:ln>
                  <a:noFill/>
                </a:ln>
                <a:solidFill>
                  <a:schemeClr val="bg1"/>
                </a:solidFill>
                <a:effectLst/>
              </a:endParaRPr>
            </a:p>
          </p:txBody>
        </p:sp>
        <p:cxnSp>
          <p:nvCxnSpPr>
            <p:cNvPr id="1135640" name="Connettore 1 1135639"/>
            <p:cNvCxnSpPr/>
            <p:nvPr/>
          </p:nvCxnSpPr>
          <p:spPr bwMode="auto">
            <a:xfrm flipH="1">
              <a:off x="2278380" y="1439863"/>
              <a:ext cx="4616133" cy="3360737"/>
            </a:xfrm>
            <a:prstGeom prst="line">
              <a:avLst/>
            </a:prstGeom>
            <a:noFill/>
            <a:ln w="9525" cap="flat" cmpd="sng" algn="ctr">
              <a:solidFill>
                <a:schemeClr val="tx1"/>
              </a:solidFill>
              <a:prstDash val="solid"/>
              <a:round/>
              <a:headEnd type="none" w="med" len="med"/>
              <a:tailEnd type="none" w="med" len="med"/>
            </a:ln>
            <a:effectLst/>
          </p:spPr>
        </p:cxnSp>
        <p:sp>
          <p:nvSpPr>
            <p:cNvPr id="90" name="Rectangle 33"/>
            <p:cNvSpPr>
              <a:spLocks noChangeArrowheads="1"/>
            </p:cNvSpPr>
            <p:nvPr/>
          </p:nvSpPr>
          <p:spPr bwMode="auto">
            <a:xfrm>
              <a:off x="3895727" y="5462475"/>
              <a:ext cx="14303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2000" b="0" i="0" u="none" strike="noStrike" cap="none" normalizeH="0" baseline="30000" dirty="0" smtClean="0">
                  <a:ln>
                    <a:noFill/>
                  </a:ln>
                  <a:solidFill>
                    <a:schemeClr val="bg1"/>
                  </a:solidFill>
                  <a:effectLst/>
                  <a:latin typeface="Calibri" panose="020F0502020204030204" pitchFamily="34" charset="0"/>
                </a:rPr>
                <a:t>206</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r>
                <a:rPr kumimoji="0" lang="it-IT" altLang="it-IT" sz="2000" b="0" i="0" u="none" strike="noStrike" cap="none" normalizeH="0" baseline="30000" dirty="0" smtClean="0">
                  <a:ln>
                    <a:noFill/>
                  </a:ln>
                  <a:solidFill>
                    <a:schemeClr val="bg1"/>
                  </a:solidFill>
                  <a:effectLst/>
                  <a:latin typeface="Calibri" panose="020F0502020204030204" pitchFamily="34" charset="0"/>
                </a:rPr>
                <a:t>204</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endParaRPr kumimoji="0" lang="it-IT" altLang="it-IT" sz="2000" b="0" i="0" u="none" strike="noStrike" cap="none" normalizeH="0" baseline="0" dirty="0" smtClean="0">
                <a:ln>
                  <a:noFill/>
                </a:ln>
                <a:solidFill>
                  <a:schemeClr val="bg1"/>
                </a:solidFill>
                <a:effectLst/>
              </a:endParaRPr>
            </a:p>
          </p:txBody>
        </p:sp>
        <p:sp>
          <p:nvSpPr>
            <p:cNvPr id="91" name="Rectangle 33"/>
            <p:cNvSpPr>
              <a:spLocks noChangeArrowheads="1"/>
            </p:cNvSpPr>
            <p:nvPr/>
          </p:nvSpPr>
          <p:spPr bwMode="auto">
            <a:xfrm rot="16200000">
              <a:off x="1155179" y="3211553"/>
              <a:ext cx="14621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2000" b="0" i="0" u="none" strike="noStrike" cap="none" normalizeH="0" baseline="30000" dirty="0" smtClean="0">
                  <a:ln>
                    <a:noFill/>
                  </a:ln>
                  <a:solidFill>
                    <a:schemeClr val="bg1"/>
                  </a:solidFill>
                  <a:effectLst/>
                  <a:latin typeface="Calibri" panose="020F0502020204030204" pitchFamily="34" charset="0"/>
                </a:rPr>
                <a:t>207</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r>
                <a:rPr kumimoji="0" lang="it-IT" altLang="it-IT" sz="2000" b="0" i="0" u="none" strike="noStrike" cap="none" normalizeH="0" baseline="30000" dirty="0" smtClean="0">
                  <a:ln>
                    <a:noFill/>
                  </a:ln>
                  <a:solidFill>
                    <a:schemeClr val="bg1"/>
                  </a:solidFill>
                  <a:effectLst/>
                  <a:latin typeface="Calibri" panose="020F0502020204030204" pitchFamily="34" charset="0"/>
                </a:rPr>
                <a:t>204</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endParaRPr kumimoji="0" lang="it-IT" altLang="it-IT" sz="2000" b="0" i="0" u="none" strike="noStrike" cap="none" normalizeH="0" baseline="0" dirty="0" smtClean="0">
                <a:ln>
                  <a:noFill/>
                </a:ln>
                <a:solidFill>
                  <a:schemeClr val="bg1"/>
                </a:solidFill>
                <a:effectLst/>
              </a:endParaRPr>
            </a:p>
          </p:txBody>
        </p:sp>
      </p:grpSp>
      <p:grpSp>
        <p:nvGrpSpPr>
          <p:cNvPr id="1135643" name="Gruppo 1135642"/>
          <p:cNvGrpSpPr/>
          <p:nvPr/>
        </p:nvGrpSpPr>
        <p:grpSpPr>
          <a:xfrm>
            <a:off x="2943019" y="1978129"/>
            <a:ext cx="4154756" cy="2766437"/>
            <a:chOff x="4309181" y="3191669"/>
            <a:chExt cx="4215187" cy="2341896"/>
          </a:xfrm>
        </p:grpSpPr>
        <p:sp>
          <p:nvSpPr>
            <p:cNvPr id="94" name="CasellaDiTesto 93"/>
            <p:cNvSpPr txBox="1"/>
            <p:nvPr/>
          </p:nvSpPr>
          <p:spPr>
            <a:xfrm>
              <a:off x="4650617" y="5142747"/>
              <a:ext cx="683221" cy="390818"/>
            </a:xfrm>
            <a:prstGeom prst="rect">
              <a:avLst/>
            </a:prstGeom>
            <a:noFill/>
          </p:spPr>
          <p:txBody>
            <a:bodyPr wrap="square" rtlCol="0">
              <a:spAutoFit/>
            </a:bodyPr>
            <a:lstStyle/>
            <a:p>
              <a:r>
                <a:rPr lang="it-IT" sz="1200" dirty="0" smtClean="0">
                  <a:solidFill>
                    <a:srgbClr val="FF0000"/>
                  </a:solidFill>
                  <a:effectLst/>
                  <a:latin typeface="Calibri" panose="020F0502020204030204" pitchFamily="34" charset="0"/>
                  <a:cs typeface="Calibri" panose="020F0502020204030204" pitchFamily="34" charset="0"/>
                </a:rPr>
                <a:t>Canyon Diablo</a:t>
              </a:r>
              <a:endParaRPr lang="it-IT" sz="1200" dirty="0">
                <a:solidFill>
                  <a:srgbClr val="FF0000"/>
                </a:solidFill>
                <a:effectLst/>
                <a:latin typeface="Calibri" panose="020F0502020204030204" pitchFamily="34" charset="0"/>
                <a:cs typeface="Calibri" panose="020F0502020204030204" pitchFamily="34" charset="0"/>
              </a:endParaRPr>
            </a:p>
          </p:txBody>
        </p:sp>
        <p:sp>
          <p:nvSpPr>
            <p:cNvPr id="96" name="CasellaDiTesto 95"/>
            <p:cNvSpPr txBox="1"/>
            <p:nvPr/>
          </p:nvSpPr>
          <p:spPr>
            <a:xfrm>
              <a:off x="7762328" y="3263239"/>
              <a:ext cx="762040" cy="390818"/>
            </a:xfrm>
            <a:prstGeom prst="rect">
              <a:avLst/>
            </a:prstGeom>
            <a:noFill/>
          </p:spPr>
          <p:txBody>
            <a:bodyPr wrap="square" rtlCol="0">
              <a:spAutoFit/>
            </a:bodyPr>
            <a:lstStyle/>
            <a:p>
              <a:r>
                <a:rPr lang="it-IT" sz="1200" dirty="0" err="1" smtClean="0">
                  <a:solidFill>
                    <a:schemeClr val="tx1"/>
                  </a:solidFill>
                  <a:effectLst/>
                  <a:latin typeface="Calibri" panose="020F0502020204030204" pitchFamily="34" charset="0"/>
                  <a:cs typeface="Calibri" panose="020F0502020204030204" pitchFamily="34" charset="0"/>
                </a:rPr>
                <a:t>Nuevo</a:t>
              </a:r>
              <a:r>
                <a:rPr lang="it-IT" sz="1200" dirty="0" smtClean="0">
                  <a:solidFill>
                    <a:schemeClr val="tx1"/>
                  </a:solidFill>
                  <a:effectLst/>
                  <a:latin typeface="Calibri" panose="020F0502020204030204" pitchFamily="34" charset="0"/>
                  <a:cs typeface="Calibri" panose="020F0502020204030204" pitchFamily="34" charset="0"/>
                </a:rPr>
                <a:t> Laredo</a:t>
              </a:r>
              <a:endParaRPr lang="it-IT" sz="1200" dirty="0">
                <a:solidFill>
                  <a:schemeClr val="tx1"/>
                </a:solidFill>
                <a:effectLst/>
                <a:latin typeface="Calibri" panose="020F0502020204030204" pitchFamily="34" charset="0"/>
                <a:cs typeface="Calibri" panose="020F0502020204030204" pitchFamily="34" charset="0"/>
              </a:endParaRPr>
            </a:p>
          </p:txBody>
        </p:sp>
        <p:sp>
          <p:nvSpPr>
            <p:cNvPr id="97" name="Ovale 96"/>
            <p:cNvSpPr/>
            <p:nvPr/>
          </p:nvSpPr>
          <p:spPr bwMode="auto">
            <a:xfrm>
              <a:off x="7944645" y="3191669"/>
              <a:ext cx="91309" cy="76189"/>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98" name="Ovale 97"/>
            <p:cNvSpPr/>
            <p:nvPr/>
          </p:nvSpPr>
          <p:spPr bwMode="auto">
            <a:xfrm>
              <a:off x="4309181" y="5421313"/>
              <a:ext cx="91309" cy="76189"/>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135644" name="Rettangolo 1135643"/>
          <p:cNvSpPr/>
          <p:nvPr/>
        </p:nvSpPr>
        <p:spPr bwMode="auto">
          <a:xfrm>
            <a:off x="2927350" y="4041775"/>
            <a:ext cx="965200" cy="648039"/>
          </a:xfrm>
          <a:prstGeom prst="rect">
            <a:avLst/>
          </a:prstGeom>
          <a:noFill/>
          <a:ln w="1270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chemeClr val="tx1"/>
              </a:solidFill>
              <a:effectLst>
                <a:outerShdw blurRad="38100" dist="38100" dir="2700000" algn="tl">
                  <a:srgbClr val="000000">
                    <a:alpha val="43137"/>
                  </a:srgbClr>
                </a:outerShdw>
              </a:effectLst>
              <a:latin typeface="Comic Sans MS" pitchFamily="66" charset="0"/>
            </a:endParaRPr>
          </a:p>
        </p:txBody>
      </p:sp>
      <p:sp>
        <p:nvSpPr>
          <p:cNvPr id="101" name="CasellaDiTesto 100"/>
          <p:cNvSpPr txBox="1"/>
          <p:nvPr/>
        </p:nvSpPr>
        <p:spPr>
          <a:xfrm>
            <a:off x="3895305" y="4192664"/>
            <a:ext cx="1133896" cy="369332"/>
          </a:xfrm>
          <a:prstGeom prst="rect">
            <a:avLst/>
          </a:prstGeom>
          <a:noFill/>
        </p:spPr>
        <p:txBody>
          <a:bodyPr wrap="square" rtlCol="0">
            <a:spAutoFit/>
          </a:bodyPr>
          <a:lstStyle/>
          <a:p>
            <a:r>
              <a:rPr lang="it-IT" dirty="0" err="1" smtClean="0">
                <a:solidFill>
                  <a:schemeClr val="tx1"/>
                </a:solidFill>
                <a:effectLst/>
                <a:latin typeface="Calibri" panose="020F0502020204030204" pitchFamily="34" charset="0"/>
                <a:cs typeface="Calibri" panose="020F0502020204030204" pitchFamily="34" charset="0"/>
              </a:rPr>
              <a:t>Next</a:t>
            </a:r>
            <a:r>
              <a:rPr lang="it-IT" dirty="0" smtClean="0">
                <a:solidFill>
                  <a:schemeClr val="tx1"/>
                </a:solidFill>
                <a:effectLst/>
                <a:latin typeface="Calibri" panose="020F0502020204030204" pitchFamily="34" charset="0"/>
                <a:cs typeface="Calibri" panose="020F0502020204030204" pitchFamily="34" charset="0"/>
              </a:rPr>
              <a:t> slide</a:t>
            </a:r>
            <a:endParaRPr lang="it-IT" dirty="0">
              <a:solidFill>
                <a:schemeClr val="tx1"/>
              </a:solidFill>
              <a:effectLst/>
              <a:latin typeface="Calibri" panose="020F0502020204030204" pitchFamily="34" charset="0"/>
              <a:cs typeface="Calibri" panose="020F0502020204030204" pitchFamily="34" charset="0"/>
            </a:endParaRPr>
          </a:p>
        </p:txBody>
      </p:sp>
      <p:sp>
        <p:nvSpPr>
          <p:cNvPr id="102" name="CasellaDiTesto 101"/>
          <p:cNvSpPr txBox="1"/>
          <p:nvPr/>
        </p:nvSpPr>
        <p:spPr>
          <a:xfrm>
            <a:off x="2724626" y="4676322"/>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9</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3" name="CasellaDiTesto 102"/>
          <p:cNvSpPr txBox="1"/>
          <p:nvPr/>
        </p:nvSpPr>
        <p:spPr>
          <a:xfrm>
            <a:off x="3682475" y="4676322"/>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20</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4" name="CasellaDiTesto 103"/>
          <p:cNvSpPr txBox="1"/>
          <p:nvPr/>
        </p:nvSpPr>
        <p:spPr>
          <a:xfrm>
            <a:off x="2566393" y="4535586"/>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10</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5" name="CasellaDiTesto 104"/>
          <p:cNvSpPr txBox="1"/>
          <p:nvPr/>
        </p:nvSpPr>
        <p:spPr>
          <a:xfrm>
            <a:off x="2566393" y="3887957"/>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16</a:t>
            </a:r>
            <a:endParaRPr lang="it-IT" sz="1400" dirty="0">
              <a:solidFill>
                <a:schemeClr val="tx1"/>
              </a:solidFill>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3913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35642"/>
                                        </p:tgtEl>
                                        <p:attrNameLst>
                                          <p:attrName>style.visibility</p:attrName>
                                        </p:attrNameLst>
                                      </p:cBhvr>
                                      <p:to>
                                        <p:strVal val="visible"/>
                                      </p:to>
                                    </p:set>
                                    <p:animEffect transition="in" filter="fade">
                                      <p:cBhvr>
                                        <p:cTn id="7" dur="500"/>
                                        <p:tgtEl>
                                          <p:spTgt spid="113564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35643"/>
                                        </p:tgtEl>
                                        <p:attrNameLst>
                                          <p:attrName>style.visibility</p:attrName>
                                        </p:attrNameLst>
                                      </p:cBhvr>
                                      <p:to>
                                        <p:strVal val="visible"/>
                                      </p:to>
                                    </p:set>
                                    <p:animEffect transition="in" filter="fade">
                                      <p:cBhvr>
                                        <p:cTn id="12" dur="500"/>
                                        <p:tgtEl>
                                          <p:spTgt spid="113564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35644"/>
                                        </p:tgtEl>
                                        <p:attrNameLst>
                                          <p:attrName>style.visibility</p:attrName>
                                        </p:attrNameLst>
                                      </p:cBhvr>
                                      <p:to>
                                        <p:strVal val="visible"/>
                                      </p:to>
                                    </p:set>
                                    <p:animEffect transition="in" filter="wipe(left)">
                                      <p:cBhvr>
                                        <p:cTn id="17" dur="500"/>
                                        <p:tgtEl>
                                          <p:spTgt spid="1135644"/>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01"/>
                                        </p:tgtEl>
                                        <p:attrNameLst>
                                          <p:attrName>style.visibility</p:attrName>
                                        </p:attrNameLst>
                                      </p:cBhvr>
                                      <p:to>
                                        <p:strVal val="visible"/>
                                      </p:to>
                                    </p:set>
                                    <p:animEffect transition="in" filter="fade">
                                      <p:cBhvr>
                                        <p:cTn id="21" dur="500"/>
                                        <p:tgtEl>
                                          <p:spTgt spid="10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2"/>
                                        </p:tgtEl>
                                        <p:attrNameLst>
                                          <p:attrName>style.visibility</p:attrName>
                                        </p:attrNameLst>
                                      </p:cBhvr>
                                      <p:to>
                                        <p:strVal val="visible"/>
                                      </p:to>
                                    </p:set>
                                    <p:animEffect transition="in" filter="fade">
                                      <p:cBhvr>
                                        <p:cTn id="26" dur="500"/>
                                        <p:tgtEl>
                                          <p:spTgt spid="10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3"/>
                                        </p:tgtEl>
                                        <p:attrNameLst>
                                          <p:attrName>style.visibility</p:attrName>
                                        </p:attrNameLst>
                                      </p:cBhvr>
                                      <p:to>
                                        <p:strVal val="visible"/>
                                      </p:to>
                                    </p:set>
                                    <p:animEffect transition="in" filter="fade">
                                      <p:cBhvr>
                                        <p:cTn id="29" dur="500"/>
                                        <p:tgtEl>
                                          <p:spTgt spid="10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fade">
                                      <p:cBhvr>
                                        <p:cTn id="32" dur="500"/>
                                        <p:tgtEl>
                                          <p:spTgt spid="10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fade">
                                      <p:cBhvr>
                                        <p:cTn id="35"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644" grpId="0" animBg="1"/>
      <p:bldP spid="101" grpId="0"/>
      <p:bldP spid="102" grpId="0"/>
      <p:bldP spid="103" grpId="0"/>
      <p:bldP spid="104" grpId="0"/>
      <p:bldP spid="10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o 1"/>
          <p:cNvGrpSpPr/>
          <p:nvPr/>
        </p:nvGrpSpPr>
        <p:grpSpPr>
          <a:xfrm>
            <a:off x="1553852" y="1318756"/>
            <a:ext cx="6101624" cy="5010057"/>
            <a:chOff x="1553852" y="1318756"/>
            <a:chExt cx="6101624" cy="5010057"/>
          </a:xfrm>
        </p:grpSpPr>
        <p:grpSp>
          <p:nvGrpSpPr>
            <p:cNvPr id="1135642" name="Gruppo 1135641"/>
            <p:cNvGrpSpPr>
              <a:grpSpLocks noChangeAspect="1"/>
            </p:cNvGrpSpPr>
            <p:nvPr/>
          </p:nvGrpSpPr>
          <p:grpSpPr>
            <a:xfrm>
              <a:off x="1553852" y="1318756"/>
              <a:ext cx="6101624" cy="5010057"/>
              <a:chOff x="1732386" y="1296988"/>
              <a:chExt cx="5447877" cy="4473264"/>
            </a:xfrm>
          </p:grpSpPr>
          <p:sp>
            <p:nvSpPr>
              <p:cNvPr id="52" name="AutoShape 3"/>
              <p:cNvSpPr>
                <a:spLocks noChangeAspect="1" noChangeArrowheads="1" noTextEdit="1"/>
              </p:cNvSpPr>
              <p:nvPr/>
            </p:nvSpPr>
            <p:spPr bwMode="auto">
              <a:xfrm>
                <a:off x="1963738" y="1296988"/>
                <a:ext cx="5216525" cy="426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53" name="Rectangle 5"/>
              <p:cNvSpPr>
                <a:spLocks noChangeArrowheads="1"/>
              </p:cNvSpPr>
              <p:nvPr/>
            </p:nvSpPr>
            <p:spPr bwMode="auto">
              <a:xfrm>
                <a:off x="2257426" y="1439863"/>
                <a:ext cx="4706938" cy="382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t-IT"/>
              </a:p>
            </p:txBody>
          </p:sp>
          <p:sp>
            <p:nvSpPr>
              <p:cNvPr id="54" name="Freeform 6"/>
              <p:cNvSpPr>
                <a:spLocks noEditPoints="1"/>
              </p:cNvSpPr>
              <p:nvPr/>
            </p:nvSpPr>
            <p:spPr bwMode="auto">
              <a:xfrm>
                <a:off x="2251076" y="1433513"/>
                <a:ext cx="4719638" cy="3835400"/>
              </a:xfrm>
              <a:custGeom>
                <a:avLst/>
                <a:gdLst>
                  <a:gd name="T0" fmla="*/ 0 w 24776"/>
                  <a:gd name="T1" fmla="*/ 32 h 20136"/>
                  <a:gd name="T2" fmla="*/ 32 w 24776"/>
                  <a:gd name="T3" fmla="*/ 0 h 20136"/>
                  <a:gd name="T4" fmla="*/ 24744 w 24776"/>
                  <a:gd name="T5" fmla="*/ 0 h 20136"/>
                  <a:gd name="T6" fmla="*/ 24776 w 24776"/>
                  <a:gd name="T7" fmla="*/ 32 h 20136"/>
                  <a:gd name="T8" fmla="*/ 24776 w 24776"/>
                  <a:gd name="T9" fmla="*/ 20104 h 20136"/>
                  <a:gd name="T10" fmla="*/ 24744 w 24776"/>
                  <a:gd name="T11" fmla="*/ 20136 h 20136"/>
                  <a:gd name="T12" fmla="*/ 32 w 24776"/>
                  <a:gd name="T13" fmla="*/ 20136 h 20136"/>
                  <a:gd name="T14" fmla="*/ 0 w 24776"/>
                  <a:gd name="T15" fmla="*/ 20104 h 20136"/>
                  <a:gd name="T16" fmla="*/ 0 w 24776"/>
                  <a:gd name="T17" fmla="*/ 32 h 20136"/>
                  <a:gd name="T18" fmla="*/ 64 w 24776"/>
                  <a:gd name="T19" fmla="*/ 20104 h 20136"/>
                  <a:gd name="T20" fmla="*/ 32 w 24776"/>
                  <a:gd name="T21" fmla="*/ 20072 h 20136"/>
                  <a:gd name="T22" fmla="*/ 24744 w 24776"/>
                  <a:gd name="T23" fmla="*/ 20072 h 20136"/>
                  <a:gd name="T24" fmla="*/ 24712 w 24776"/>
                  <a:gd name="T25" fmla="*/ 20104 h 20136"/>
                  <a:gd name="T26" fmla="*/ 24712 w 24776"/>
                  <a:gd name="T27" fmla="*/ 32 h 20136"/>
                  <a:gd name="T28" fmla="*/ 24744 w 24776"/>
                  <a:gd name="T29" fmla="*/ 64 h 20136"/>
                  <a:gd name="T30" fmla="*/ 32 w 24776"/>
                  <a:gd name="T31" fmla="*/ 64 h 20136"/>
                  <a:gd name="T32" fmla="*/ 64 w 24776"/>
                  <a:gd name="T33" fmla="*/ 32 h 20136"/>
                  <a:gd name="T34" fmla="*/ 64 w 24776"/>
                  <a:gd name="T35" fmla="*/ 20104 h 20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76" h="20136">
                    <a:moveTo>
                      <a:pt x="0" y="32"/>
                    </a:moveTo>
                    <a:cubicBezTo>
                      <a:pt x="0" y="15"/>
                      <a:pt x="15" y="0"/>
                      <a:pt x="32" y="0"/>
                    </a:cubicBezTo>
                    <a:lnTo>
                      <a:pt x="24744" y="0"/>
                    </a:lnTo>
                    <a:cubicBezTo>
                      <a:pt x="24762" y="0"/>
                      <a:pt x="24776" y="15"/>
                      <a:pt x="24776" y="32"/>
                    </a:cubicBezTo>
                    <a:lnTo>
                      <a:pt x="24776" y="20104"/>
                    </a:lnTo>
                    <a:cubicBezTo>
                      <a:pt x="24776" y="20122"/>
                      <a:pt x="24762" y="20136"/>
                      <a:pt x="24744" y="20136"/>
                    </a:cubicBezTo>
                    <a:lnTo>
                      <a:pt x="32" y="20136"/>
                    </a:lnTo>
                    <a:cubicBezTo>
                      <a:pt x="15" y="20136"/>
                      <a:pt x="0" y="20122"/>
                      <a:pt x="0" y="20104"/>
                    </a:cubicBezTo>
                    <a:lnTo>
                      <a:pt x="0" y="32"/>
                    </a:lnTo>
                    <a:close/>
                    <a:moveTo>
                      <a:pt x="64" y="20104"/>
                    </a:moveTo>
                    <a:lnTo>
                      <a:pt x="32" y="20072"/>
                    </a:lnTo>
                    <a:lnTo>
                      <a:pt x="24744" y="20072"/>
                    </a:lnTo>
                    <a:lnTo>
                      <a:pt x="24712" y="20104"/>
                    </a:lnTo>
                    <a:lnTo>
                      <a:pt x="24712" y="32"/>
                    </a:lnTo>
                    <a:lnTo>
                      <a:pt x="24744" y="64"/>
                    </a:lnTo>
                    <a:lnTo>
                      <a:pt x="32" y="64"/>
                    </a:lnTo>
                    <a:lnTo>
                      <a:pt x="64" y="32"/>
                    </a:lnTo>
                    <a:lnTo>
                      <a:pt x="64" y="20104"/>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a:p>
            </p:txBody>
          </p:sp>
          <p:sp>
            <p:nvSpPr>
              <p:cNvPr id="56" name="Freeform 8"/>
              <p:cNvSpPr>
                <a:spLocks noEditPoints="1"/>
              </p:cNvSpPr>
              <p:nvPr/>
            </p:nvSpPr>
            <p:spPr bwMode="auto">
              <a:xfrm>
                <a:off x="2257425" y="1435101"/>
                <a:ext cx="87133" cy="3832225"/>
              </a:xfrm>
              <a:custGeom>
                <a:avLst/>
                <a:gdLst>
                  <a:gd name="T0" fmla="*/ 0 w 28"/>
                  <a:gd name="T1" fmla="*/ 2414 h 2414"/>
                  <a:gd name="T2" fmla="*/ 21 w 28"/>
                  <a:gd name="T3" fmla="*/ 2354 h 2414"/>
                  <a:gd name="T4" fmla="*/ 21 w 28"/>
                  <a:gd name="T5" fmla="*/ 2289 h 2414"/>
                  <a:gd name="T6" fmla="*/ 0 w 28"/>
                  <a:gd name="T7" fmla="*/ 2228 h 2414"/>
                  <a:gd name="T8" fmla="*/ 0 w 28"/>
                  <a:gd name="T9" fmla="*/ 2228 h 2414"/>
                  <a:gd name="T10" fmla="*/ 0 w 28"/>
                  <a:gd name="T11" fmla="*/ 2173 h 2414"/>
                  <a:gd name="T12" fmla="*/ 21 w 28"/>
                  <a:gd name="T13" fmla="*/ 2114 h 2414"/>
                  <a:gd name="T14" fmla="*/ 21 w 28"/>
                  <a:gd name="T15" fmla="*/ 2048 h 2414"/>
                  <a:gd name="T16" fmla="*/ 0 w 28"/>
                  <a:gd name="T17" fmla="*/ 1987 h 2414"/>
                  <a:gd name="T18" fmla="*/ 0 w 28"/>
                  <a:gd name="T19" fmla="*/ 1987 h 2414"/>
                  <a:gd name="T20" fmla="*/ 0 w 28"/>
                  <a:gd name="T21" fmla="*/ 1932 h 2414"/>
                  <a:gd name="T22" fmla="*/ 21 w 28"/>
                  <a:gd name="T23" fmla="*/ 1873 h 2414"/>
                  <a:gd name="T24" fmla="*/ 21 w 28"/>
                  <a:gd name="T25" fmla="*/ 1807 h 2414"/>
                  <a:gd name="T26" fmla="*/ 0 w 28"/>
                  <a:gd name="T27" fmla="*/ 1746 h 2414"/>
                  <a:gd name="T28" fmla="*/ 0 w 28"/>
                  <a:gd name="T29" fmla="*/ 1746 h 2414"/>
                  <a:gd name="T30" fmla="*/ 0 w 28"/>
                  <a:gd name="T31" fmla="*/ 1692 h 2414"/>
                  <a:gd name="T32" fmla="*/ 21 w 28"/>
                  <a:gd name="T33" fmla="*/ 1632 h 2414"/>
                  <a:gd name="T34" fmla="*/ 21 w 28"/>
                  <a:gd name="T35" fmla="*/ 1566 h 2414"/>
                  <a:gd name="T36" fmla="*/ 0 w 28"/>
                  <a:gd name="T37" fmla="*/ 1505 h 2414"/>
                  <a:gd name="T38" fmla="*/ 0 w 28"/>
                  <a:gd name="T39" fmla="*/ 1505 h 2414"/>
                  <a:gd name="T40" fmla="*/ 0 w 28"/>
                  <a:gd name="T41" fmla="*/ 1451 h 2414"/>
                  <a:gd name="T42" fmla="*/ 21 w 28"/>
                  <a:gd name="T43" fmla="*/ 1391 h 2414"/>
                  <a:gd name="T44" fmla="*/ 21 w 28"/>
                  <a:gd name="T45" fmla="*/ 1325 h 2414"/>
                  <a:gd name="T46" fmla="*/ 0 w 28"/>
                  <a:gd name="T47" fmla="*/ 1265 h 2414"/>
                  <a:gd name="T48" fmla="*/ 0 w 28"/>
                  <a:gd name="T49" fmla="*/ 1265 h 2414"/>
                  <a:gd name="T50" fmla="*/ 0 w 28"/>
                  <a:gd name="T51" fmla="*/ 1210 h 2414"/>
                  <a:gd name="T52" fmla="*/ 21 w 28"/>
                  <a:gd name="T53" fmla="*/ 1150 h 2414"/>
                  <a:gd name="T54" fmla="*/ 21 w 28"/>
                  <a:gd name="T55" fmla="*/ 1084 h 2414"/>
                  <a:gd name="T56" fmla="*/ 0 w 28"/>
                  <a:gd name="T57" fmla="*/ 1024 h 2414"/>
                  <a:gd name="T58" fmla="*/ 0 w 28"/>
                  <a:gd name="T59" fmla="*/ 1024 h 2414"/>
                  <a:gd name="T60" fmla="*/ 0 w 28"/>
                  <a:gd name="T61" fmla="*/ 969 h 2414"/>
                  <a:gd name="T62" fmla="*/ 21 w 28"/>
                  <a:gd name="T63" fmla="*/ 909 h 2414"/>
                  <a:gd name="T64" fmla="*/ 21 w 28"/>
                  <a:gd name="T65" fmla="*/ 843 h 2414"/>
                  <a:gd name="T66" fmla="*/ 0 w 28"/>
                  <a:gd name="T67" fmla="*/ 783 h 2414"/>
                  <a:gd name="T68" fmla="*/ 0 w 28"/>
                  <a:gd name="T69" fmla="*/ 783 h 2414"/>
                  <a:gd name="T70" fmla="*/ 0 w 28"/>
                  <a:gd name="T71" fmla="*/ 729 h 2414"/>
                  <a:gd name="T72" fmla="*/ 21 w 28"/>
                  <a:gd name="T73" fmla="*/ 668 h 2414"/>
                  <a:gd name="T74" fmla="*/ 21 w 28"/>
                  <a:gd name="T75" fmla="*/ 603 h 2414"/>
                  <a:gd name="T76" fmla="*/ 0 w 28"/>
                  <a:gd name="T77" fmla="*/ 542 h 2414"/>
                  <a:gd name="T78" fmla="*/ 0 w 28"/>
                  <a:gd name="T79" fmla="*/ 542 h 2414"/>
                  <a:gd name="T80" fmla="*/ 0 w 28"/>
                  <a:gd name="T81" fmla="*/ 488 h 2414"/>
                  <a:gd name="T82" fmla="*/ 21 w 28"/>
                  <a:gd name="T83" fmla="*/ 427 h 2414"/>
                  <a:gd name="T84" fmla="*/ 21 w 28"/>
                  <a:gd name="T85" fmla="*/ 362 h 2414"/>
                  <a:gd name="T86" fmla="*/ 0 w 28"/>
                  <a:gd name="T87" fmla="*/ 301 h 2414"/>
                  <a:gd name="T88" fmla="*/ 0 w 28"/>
                  <a:gd name="T89" fmla="*/ 301 h 2414"/>
                  <a:gd name="T90" fmla="*/ 0 w 28"/>
                  <a:gd name="T91" fmla="*/ 247 h 2414"/>
                  <a:gd name="T92" fmla="*/ 21 w 28"/>
                  <a:gd name="T93" fmla="*/ 187 h 2414"/>
                  <a:gd name="T94" fmla="*/ 21 w 28"/>
                  <a:gd name="T95" fmla="*/ 121 h 2414"/>
                  <a:gd name="T96" fmla="*/ 0 w 28"/>
                  <a:gd name="T97" fmla="*/ 60 h 2414"/>
                  <a:gd name="T98" fmla="*/ 0 w 28"/>
                  <a:gd name="T99" fmla="*/ 60 h 2414"/>
                  <a:gd name="T100" fmla="*/ 0 w 28"/>
                  <a:gd name="T101" fmla="*/ 6 h 2414"/>
                  <a:gd name="T102" fmla="*/ 28 w 28"/>
                  <a:gd name="T103" fmla="*/ 2414 h 2414"/>
                  <a:gd name="T104" fmla="*/ 28 w 28"/>
                  <a:gd name="T105" fmla="*/ 2108 h 2414"/>
                  <a:gd name="T106" fmla="*/ 0 w 28"/>
                  <a:gd name="T107" fmla="*/ 1807 h 2414"/>
                  <a:gd name="T108" fmla="*/ 0 w 28"/>
                  <a:gd name="T109" fmla="*/ 1807 h 2414"/>
                  <a:gd name="T110" fmla="*/ 0 w 28"/>
                  <a:gd name="T111" fmla="*/ 1511 h 2414"/>
                  <a:gd name="T112" fmla="*/ 28 w 28"/>
                  <a:gd name="T113" fmla="*/ 1210 h 2414"/>
                  <a:gd name="T114" fmla="*/ 28 w 28"/>
                  <a:gd name="T115" fmla="*/ 903 h 2414"/>
                  <a:gd name="T116" fmla="*/ 0 w 28"/>
                  <a:gd name="T117" fmla="*/ 603 h 2414"/>
                  <a:gd name="T118" fmla="*/ 0 w 28"/>
                  <a:gd name="T119" fmla="*/ 603 h 2414"/>
                  <a:gd name="T120" fmla="*/ 0 w 28"/>
                  <a:gd name="T121" fmla="*/ 307 h 2414"/>
                  <a:gd name="T122" fmla="*/ 28 w 28"/>
                  <a:gd name="T123" fmla="*/ 6 h 2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2414">
                    <a:moveTo>
                      <a:pt x="0" y="2409"/>
                    </a:moveTo>
                    <a:lnTo>
                      <a:pt x="21" y="2409"/>
                    </a:lnTo>
                    <a:lnTo>
                      <a:pt x="21" y="2414"/>
                    </a:lnTo>
                    <a:lnTo>
                      <a:pt x="0" y="2414"/>
                    </a:lnTo>
                    <a:lnTo>
                      <a:pt x="0" y="2409"/>
                    </a:lnTo>
                    <a:close/>
                    <a:moveTo>
                      <a:pt x="0" y="2348"/>
                    </a:moveTo>
                    <a:lnTo>
                      <a:pt x="21" y="2348"/>
                    </a:lnTo>
                    <a:lnTo>
                      <a:pt x="21" y="2354"/>
                    </a:lnTo>
                    <a:lnTo>
                      <a:pt x="0" y="2354"/>
                    </a:lnTo>
                    <a:lnTo>
                      <a:pt x="0" y="2348"/>
                    </a:lnTo>
                    <a:close/>
                    <a:moveTo>
                      <a:pt x="0" y="2289"/>
                    </a:moveTo>
                    <a:lnTo>
                      <a:pt x="21" y="2289"/>
                    </a:lnTo>
                    <a:lnTo>
                      <a:pt x="21" y="2294"/>
                    </a:lnTo>
                    <a:lnTo>
                      <a:pt x="0" y="2294"/>
                    </a:lnTo>
                    <a:lnTo>
                      <a:pt x="0" y="2289"/>
                    </a:lnTo>
                    <a:close/>
                    <a:moveTo>
                      <a:pt x="0" y="2228"/>
                    </a:moveTo>
                    <a:lnTo>
                      <a:pt x="21" y="2228"/>
                    </a:lnTo>
                    <a:lnTo>
                      <a:pt x="21" y="2234"/>
                    </a:lnTo>
                    <a:lnTo>
                      <a:pt x="0" y="2234"/>
                    </a:lnTo>
                    <a:lnTo>
                      <a:pt x="0" y="2228"/>
                    </a:lnTo>
                    <a:close/>
                    <a:moveTo>
                      <a:pt x="0" y="2168"/>
                    </a:moveTo>
                    <a:lnTo>
                      <a:pt x="21" y="2168"/>
                    </a:lnTo>
                    <a:lnTo>
                      <a:pt x="21" y="2173"/>
                    </a:lnTo>
                    <a:lnTo>
                      <a:pt x="0" y="2173"/>
                    </a:lnTo>
                    <a:lnTo>
                      <a:pt x="0" y="2168"/>
                    </a:lnTo>
                    <a:close/>
                    <a:moveTo>
                      <a:pt x="0" y="2108"/>
                    </a:moveTo>
                    <a:lnTo>
                      <a:pt x="21" y="2108"/>
                    </a:lnTo>
                    <a:lnTo>
                      <a:pt x="21" y="2114"/>
                    </a:lnTo>
                    <a:lnTo>
                      <a:pt x="0" y="2114"/>
                    </a:lnTo>
                    <a:lnTo>
                      <a:pt x="0" y="2108"/>
                    </a:lnTo>
                    <a:close/>
                    <a:moveTo>
                      <a:pt x="0" y="2048"/>
                    </a:moveTo>
                    <a:lnTo>
                      <a:pt x="21" y="2048"/>
                    </a:lnTo>
                    <a:lnTo>
                      <a:pt x="21" y="2053"/>
                    </a:lnTo>
                    <a:lnTo>
                      <a:pt x="0" y="2053"/>
                    </a:lnTo>
                    <a:lnTo>
                      <a:pt x="0" y="2048"/>
                    </a:lnTo>
                    <a:close/>
                    <a:moveTo>
                      <a:pt x="0" y="1987"/>
                    </a:moveTo>
                    <a:lnTo>
                      <a:pt x="21" y="1987"/>
                    </a:lnTo>
                    <a:lnTo>
                      <a:pt x="21" y="1993"/>
                    </a:lnTo>
                    <a:lnTo>
                      <a:pt x="0" y="1993"/>
                    </a:lnTo>
                    <a:lnTo>
                      <a:pt x="0" y="1987"/>
                    </a:lnTo>
                    <a:close/>
                    <a:moveTo>
                      <a:pt x="0" y="1927"/>
                    </a:moveTo>
                    <a:lnTo>
                      <a:pt x="21" y="1927"/>
                    </a:lnTo>
                    <a:lnTo>
                      <a:pt x="21" y="1932"/>
                    </a:lnTo>
                    <a:lnTo>
                      <a:pt x="0" y="1932"/>
                    </a:lnTo>
                    <a:lnTo>
                      <a:pt x="0" y="1927"/>
                    </a:lnTo>
                    <a:close/>
                    <a:moveTo>
                      <a:pt x="0" y="1867"/>
                    </a:moveTo>
                    <a:lnTo>
                      <a:pt x="21" y="1867"/>
                    </a:lnTo>
                    <a:lnTo>
                      <a:pt x="21" y="1873"/>
                    </a:lnTo>
                    <a:lnTo>
                      <a:pt x="0" y="1873"/>
                    </a:lnTo>
                    <a:lnTo>
                      <a:pt x="0" y="1867"/>
                    </a:lnTo>
                    <a:close/>
                    <a:moveTo>
                      <a:pt x="0" y="1807"/>
                    </a:moveTo>
                    <a:lnTo>
                      <a:pt x="21" y="1807"/>
                    </a:lnTo>
                    <a:lnTo>
                      <a:pt x="21" y="1812"/>
                    </a:lnTo>
                    <a:lnTo>
                      <a:pt x="0" y="1812"/>
                    </a:lnTo>
                    <a:lnTo>
                      <a:pt x="0" y="1807"/>
                    </a:lnTo>
                    <a:close/>
                    <a:moveTo>
                      <a:pt x="0" y="1746"/>
                    </a:moveTo>
                    <a:lnTo>
                      <a:pt x="21" y="1746"/>
                    </a:lnTo>
                    <a:lnTo>
                      <a:pt x="21" y="1752"/>
                    </a:lnTo>
                    <a:lnTo>
                      <a:pt x="0" y="1752"/>
                    </a:lnTo>
                    <a:lnTo>
                      <a:pt x="0" y="1746"/>
                    </a:lnTo>
                    <a:close/>
                    <a:moveTo>
                      <a:pt x="0" y="1687"/>
                    </a:moveTo>
                    <a:lnTo>
                      <a:pt x="21" y="1687"/>
                    </a:lnTo>
                    <a:lnTo>
                      <a:pt x="21" y="1692"/>
                    </a:lnTo>
                    <a:lnTo>
                      <a:pt x="0" y="1692"/>
                    </a:lnTo>
                    <a:lnTo>
                      <a:pt x="0" y="1687"/>
                    </a:lnTo>
                    <a:close/>
                    <a:moveTo>
                      <a:pt x="0" y="1626"/>
                    </a:moveTo>
                    <a:lnTo>
                      <a:pt x="21" y="1626"/>
                    </a:lnTo>
                    <a:lnTo>
                      <a:pt x="21" y="1632"/>
                    </a:lnTo>
                    <a:lnTo>
                      <a:pt x="0" y="1632"/>
                    </a:lnTo>
                    <a:lnTo>
                      <a:pt x="0" y="1626"/>
                    </a:lnTo>
                    <a:close/>
                    <a:moveTo>
                      <a:pt x="0" y="1566"/>
                    </a:moveTo>
                    <a:lnTo>
                      <a:pt x="21" y="1566"/>
                    </a:lnTo>
                    <a:lnTo>
                      <a:pt x="21" y="1571"/>
                    </a:lnTo>
                    <a:lnTo>
                      <a:pt x="0" y="1571"/>
                    </a:lnTo>
                    <a:lnTo>
                      <a:pt x="0" y="1566"/>
                    </a:lnTo>
                    <a:close/>
                    <a:moveTo>
                      <a:pt x="0" y="1505"/>
                    </a:moveTo>
                    <a:lnTo>
                      <a:pt x="21" y="1505"/>
                    </a:lnTo>
                    <a:lnTo>
                      <a:pt x="21" y="1511"/>
                    </a:lnTo>
                    <a:lnTo>
                      <a:pt x="0" y="1511"/>
                    </a:lnTo>
                    <a:lnTo>
                      <a:pt x="0" y="1505"/>
                    </a:lnTo>
                    <a:close/>
                    <a:moveTo>
                      <a:pt x="0" y="1446"/>
                    </a:moveTo>
                    <a:lnTo>
                      <a:pt x="21" y="1446"/>
                    </a:lnTo>
                    <a:lnTo>
                      <a:pt x="21" y="1451"/>
                    </a:lnTo>
                    <a:lnTo>
                      <a:pt x="0" y="1451"/>
                    </a:lnTo>
                    <a:lnTo>
                      <a:pt x="0" y="1446"/>
                    </a:lnTo>
                    <a:close/>
                    <a:moveTo>
                      <a:pt x="0" y="1385"/>
                    </a:moveTo>
                    <a:lnTo>
                      <a:pt x="21" y="1385"/>
                    </a:lnTo>
                    <a:lnTo>
                      <a:pt x="21" y="1391"/>
                    </a:lnTo>
                    <a:lnTo>
                      <a:pt x="0" y="1391"/>
                    </a:lnTo>
                    <a:lnTo>
                      <a:pt x="0" y="1385"/>
                    </a:lnTo>
                    <a:close/>
                    <a:moveTo>
                      <a:pt x="0" y="1325"/>
                    </a:moveTo>
                    <a:lnTo>
                      <a:pt x="21" y="1325"/>
                    </a:lnTo>
                    <a:lnTo>
                      <a:pt x="21" y="1330"/>
                    </a:lnTo>
                    <a:lnTo>
                      <a:pt x="0" y="1330"/>
                    </a:lnTo>
                    <a:lnTo>
                      <a:pt x="0" y="1325"/>
                    </a:lnTo>
                    <a:close/>
                    <a:moveTo>
                      <a:pt x="0" y="1265"/>
                    </a:moveTo>
                    <a:lnTo>
                      <a:pt x="21" y="1265"/>
                    </a:lnTo>
                    <a:lnTo>
                      <a:pt x="21" y="1271"/>
                    </a:lnTo>
                    <a:lnTo>
                      <a:pt x="0" y="1271"/>
                    </a:lnTo>
                    <a:lnTo>
                      <a:pt x="0" y="1265"/>
                    </a:lnTo>
                    <a:close/>
                    <a:moveTo>
                      <a:pt x="0" y="1205"/>
                    </a:moveTo>
                    <a:lnTo>
                      <a:pt x="21" y="1205"/>
                    </a:lnTo>
                    <a:lnTo>
                      <a:pt x="21" y="1210"/>
                    </a:lnTo>
                    <a:lnTo>
                      <a:pt x="0" y="1210"/>
                    </a:lnTo>
                    <a:lnTo>
                      <a:pt x="0" y="1205"/>
                    </a:lnTo>
                    <a:close/>
                    <a:moveTo>
                      <a:pt x="0" y="1144"/>
                    </a:moveTo>
                    <a:lnTo>
                      <a:pt x="21" y="1144"/>
                    </a:lnTo>
                    <a:lnTo>
                      <a:pt x="21" y="1150"/>
                    </a:lnTo>
                    <a:lnTo>
                      <a:pt x="0" y="1150"/>
                    </a:lnTo>
                    <a:lnTo>
                      <a:pt x="0" y="1144"/>
                    </a:lnTo>
                    <a:close/>
                    <a:moveTo>
                      <a:pt x="0" y="1084"/>
                    </a:moveTo>
                    <a:lnTo>
                      <a:pt x="21" y="1084"/>
                    </a:lnTo>
                    <a:lnTo>
                      <a:pt x="21" y="1089"/>
                    </a:lnTo>
                    <a:lnTo>
                      <a:pt x="0" y="1089"/>
                    </a:lnTo>
                    <a:lnTo>
                      <a:pt x="0" y="1084"/>
                    </a:lnTo>
                    <a:close/>
                    <a:moveTo>
                      <a:pt x="0" y="1024"/>
                    </a:moveTo>
                    <a:lnTo>
                      <a:pt x="21" y="1024"/>
                    </a:lnTo>
                    <a:lnTo>
                      <a:pt x="21" y="1030"/>
                    </a:lnTo>
                    <a:lnTo>
                      <a:pt x="0" y="1030"/>
                    </a:lnTo>
                    <a:lnTo>
                      <a:pt x="0" y="1024"/>
                    </a:lnTo>
                    <a:close/>
                    <a:moveTo>
                      <a:pt x="0" y="964"/>
                    </a:moveTo>
                    <a:lnTo>
                      <a:pt x="21" y="964"/>
                    </a:lnTo>
                    <a:lnTo>
                      <a:pt x="21" y="969"/>
                    </a:lnTo>
                    <a:lnTo>
                      <a:pt x="0" y="969"/>
                    </a:lnTo>
                    <a:lnTo>
                      <a:pt x="0" y="964"/>
                    </a:lnTo>
                    <a:close/>
                    <a:moveTo>
                      <a:pt x="0" y="903"/>
                    </a:moveTo>
                    <a:lnTo>
                      <a:pt x="21" y="903"/>
                    </a:lnTo>
                    <a:lnTo>
                      <a:pt x="21" y="909"/>
                    </a:lnTo>
                    <a:lnTo>
                      <a:pt x="0" y="909"/>
                    </a:lnTo>
                    <a:lnTo>
                      <a:pt x="0" y="903"/>
                    </a:lnTo>
                    <a:close/>
                    <a:moveTo>
                      <a:pt x="0" y="843"/>
                    </a:moveTo>
                    <a:lnTo>
                      <a:pt x="21" y="843"/>
                    </a:lnTo>
                    <a:lnTo>
                      <a:pt x="21" y="849"/>
                    </a:lnTo>
                    <a:lnTo>
                      <a:pt x="0" y="849"/>
                    </a:lnTo>
                    <a:lnTo>
                      <a:pt x="0" y="843"/>
                    </a:lnTo>
                    <a:close/>
                    <a:moveTo>
                      <a:pt x="0" y="783"/>
                    </a:moveTo>
                    <a:lnTo>
                      <a:pt x="21" y="783"/>
                    </a:lnTo>
                    <a:lnTo>
                      <a:pt x="21" y="789"/>
                    </a:lnTo>
                    <a:lnTo>
                      <a:pt x="0" y="789"/>
                    </a:lnTo>
                    <a:lnTo>
                      <a:pt x="0" y="783"/>
                    </a:lnTo>
                    <a:close/>
                    <a:moveTo>
                      <a:pt x="0" y="723"/>
                    </a:moveTo>
                    <a:lnTo>
                      <a:pt x="21" y="723"/>
                    </a:lnTo>
                    <a:lnTo>
                      <a:pt x="21" y="729"/>
                    </a:lnTo>
                    <a:lnTo>
                      <a:pt x="0" y="729"/>
                    </a:lnTo>
                    <a:lnTo>
                      <a:pt x="0" y="723"/>
                    </a:lnTo>
                    <a:close/>
                    <a:moveTo>
                      <a:pt x="0" y="662"/>
                    </a:moveTo>
                    <a:lnTo>
                      <a:pt x="21" y="662"/>
                    </a:lnTo>
                    <a:lnTo>
                      <a:pt x="21" y="668"/>
                    </a:lnTo>
                    <a:lnTo>
                      <a:pt x="0" y="668"/>
                    </a:lnTo>
                    <a:lnTo>
                      <a:pt x="0" y="662"/>
                    </a:lnTo>
                    <a:close/>
                    <a:moveTo>
                      <a:pt x="0" y="603"/>
                    </a:moveTo>
                    <a:lnTo>
                      <a:pt x="21" y="603"/>
                    </a:lnTo>
                    <a:lnTo>
                      <a:pt x="21" y="609"/>
                    </a:lnTo>
                    <a:lnTo>
                      <a:pt x="0" y="609"/>
                    </a:lnTo>
                    <a:lnTo>
                      <a:pt x="0" y="603"/>
                    </a:lnTo>
                    <a:close/>
                    <a:moveTo>
                      <a:pt x="0" y="542"/>
                    </a:moveTo>
                    <a:lnTo>
                      <a:pt x="21" y="542"/>
                    </a:lnTo>
                    <a:lnTo>
                      <a:pt x="21" y="548"/>
                    </a:lnTo>
                    <a:lnTo>
                      <a:pt x="0" y="548"/>
                    </a:lnTo>
                    <a:lnTo>
                      <a:pt x="0" y="542"/>
                    </a:lnTo>
                    <a:close/>
                    <a:moveTo>
                      <a:pt x="0" y="482"/>
                    </a:moveTo>
                    <a:lnTo>
                      <a:pt x="21" y="482"/>
                    </a:lnTo>
                    <a:lnTo>
                      <a:pt x="21" y="488"/>
                    </a:lnTo>
                    <a:lnTo>
                      <a:pt x="0" y="488"/>
                    </a:lnTo>
                    <a:lnTo>
                      <a:pt x="0" y="482"/>
                    </a:lnTo>
                    <a:close/>
                    <a:moveTo>
                      <a:pt x="0" y="421"/>
                    </a:moveTo>
                    <a:lnTo>
                      <a:pt x="21" y="421"/>
                    </a:lnTo>
                    <a:lnTo>
                      <a:pt x="21" y="427"/>
                    </a:lnTo>
                    <a:lnTo>
                      <a:pt x="0" y="427"/>
                    </a:lnTo>
                    <a:lnTo>
                      <a:pt x="0" y="421"/>
                    </a:lnTo>
                    <a:close/>
                    <a:moveTo>
                      <a:pt x="0" y="362"/>
                    </a:moveTo>
                    <a:lnTo>
                      <a:pt x="21" y="362"/>
                    </a:lnTo>
                    <a:lnTo>
                      <a:pt x="21" y="368"/>
                    </a:lnTo>
                    <a:lnTo>
                      <a:pt x="0" y="368"/>
                    </a:lnTo>
                    <a:lnTo>
                      <a:pt x="0" y="362"/>
                    </a:lnTo>
                    <a:close/>
                    <a:moveTo>
                      <a:pt x="0" y="301"/>
                    </a:moveTo>
                    <a:lnTo>
                      <a:pt x="21" y="301"/>
                    </a:lnTo>
                    <a:lnTo>
                      <a:pt x="21" y="307"/>
                    </a:lnTo>
                    <a:lnTo>
                      <a:pt x="0" y="307"/>
                    </a:lnTo>
                    <a:lnTo>
                      <a:pt x="0" y="301"/>
                    </a:lnTo>
                    <a:close/>
                    <a:moveTo>
                      <a:pt x="0" y="241"/>
                    </a:moveTo>
                    <a:lnTo>
                      <a:pt x="21" y="241"/>
                    </a:lnTo>
                    <a:lnTo>
                      <a:pt x="21" y="247"/>
                    </a:lnTo>
                    <a:lnTo>
                      <a:pt x="0" y="247"/>
                    </a:lnTo>
                    <a:lnTo>
                      <a:pt x="0" y="241"/>
                    </a:lnTo>
                    <a:close/>
                    <a:moveTo>
                      <a:pt x="0" y="181"/>
                    </a:moveTo>
                    <a:lnTo>
                      <a:pt x="21" y="181"/>
                    </a:lnTo>
                    <a:lnTo>
                      <a:pt x="21" y="187"/>
                    </a:lnTo>
                    <a:lnTo>
                      <a:pt x="0" y="187"/>
                    </a:lnTo>
                    <a:lnTo>
                      <a:pt x="0" y="181"/>
                    </a:lnTo>
                    <a:close/>
                    <a:moveTo>
                      <a:pt x="0" y="121"/>
                    </a:moveTo>
                    <a:lnTo>
                      <a:pt x="21" y="121"/>
                    </a:lnTo>
                    <a:lnTo>
                      <a:pt x="21" y="127"/>
                    </a:lnTo>
                    <a:lnTo>
                      <a:pt x="0" y="127"/>
                    </a:lnTo>
                    <a:lnTo>
                      <a:pt x="0" y="121"/>
                    </a:lnTo>
                    <a:close/>
                    <a:moveTo>
                      <a:pt x="0" y="60"/>
                    </a:moveTo>
                    <a:lnTo>
                      <a:pt x="21" y="60"/>
                    </a:lnTo>
                    <a:lnTo>
                      <a:pt x="21" y="66"/>
                    </a:lnTo>
                    <a:lnTo>
                      <a:pt x="0" y="66"/>
                    </a:lnTo>
                    <a:lnTo>
                      <a:pt x="0" y="60"/>
                    </a:lnTo>
                    <a:close/>
                    <a:moveTo>
                      <a:pt x="0" y="0"/>
                    </a:moveTo>
                    <a:lnTo>
                      <a:pt x="21" y="0"/>
                    </a:lnTo>
                    <a:lnTo>
                      <a:pt x="21" y="6"/>
                    </a:lnTo>
                    <a:lnTo>
                      <a:pt x="0" y="6"/>
                    </a:lnTo>
                    <a:lnTo>
                      <a:pt x="0" y="0"/>
                    </a:lnTo>
                    <a:close/>
                    <a:moveTo>
                      <a:pt x="0" y="2409"/>
                    </a:moveTo>
                    <a:lnTo>
                      <a:pt x="28" y="2409"/>
                    </a:lnTo>
                    <a:lnTo>
                      <a:pt x="28" y="2414"/>
                    </a:lnTo>
                    <a:lnTo>
                      <a:pt x="0" y="2414"/>
                    </a:lnTo>
                    <a:lnTo>
                      <a:pt x="0" y="2409"/>
                    </a:lnTo>
                    <a:close/>
                    <a:moveTo>
                      <a:pt x="0" y="2108"/>
                    </a:moveTo>
                    <a:lnTo>
                      <a:pt x="28" y="2108"/>
                    </a:lnTo>
                    <a:lnTo>
                      <a:pt x="28" y="2114"/>
                    </a:lnTo>
                    <a:lnTo>
                      <a:pt x="0" y="2114"/>
                    </a:lnTo>
                    <a:lnTo>
                      <a:pt x="0" y="2108"/>
                    </a:lnTo>
                    <a:close/>
                    <a:moveTo>
                      <a:pt x="0" y="1807"/>
                    </a:moveTo>
                    <a:lnTo>
                      <a:pt x="28" y="1807"/>
                    </a:lnTo>
                    <a:lnTo>
                      <a:pt x="28" y="1812"/>
                    </a:lnTo>
                    <a:lnTo>
                      <a:pt x="0" y="1812"/>
                    </a:lnTo>
                    <a:lnTo>
                      <a:pt x="0" y="1807"/>
                    </a:lnTo>
                    <a:close/>
                    <a:moveTo>
                      <a:pt x="0" y="1505"/>
                    </a:moveTo>
                    <a:lnTo>
                      <a:pt x="28" y="1505"/>
                    </a:lnTo>
                    <a:lnTo>
                      <a:pt x="28" y="1511"/>
                    </a:lnTo>
                    <a:lnTo>
                      <a:pt x="0" y="1511"/>
                    </a:lnTo>
                    <a:lnTo>
                      <a:pt x="0" y="1505"/>
                    </a:lnTo>
                    <a:close/>
                    <a:moveTo>
                      <a:pt x="0" y="1205"/>
                    </a:moveTo>
                    <a:lnTo>
                      <a:pt x="28" y="1205"/>
                    </a:lnTo>
                    <a:lnTo>
                      <a:pt x="28" y="1210"/>
                    </a:lnTo>
                    <a:lnTo>
                      <a:pt x="0" y="1210"/>
                    </a:lnTo>
                    <a:lnTo>
                      <a:pt x="0" y="1205"/>
                    </a:lnTo>
                    <a:close/>
                    <a:moveTo>
                      <a:pt x="0" y="903"/>
                    </a:moveTo>
                    <a:lnTo>
                      <a:pt x="28" y="903"/>
                    </a:lnTo>
                    <a:lnTo>
                      <a:pt x="28" y="909"/>
                    </a:lnTo>
                    <a:lnTo>
                      <a:pt x="0" y="909"/>
                    </a:lnTo>
                    <a:lnTo>
                      <a:pt x="0" y="903"/>
                    </a:lnTo>
                    <a:close/>
                    <a:moveTo>
                      <a:pt x="0" y="603"/>
                    </a:moveTo>
                    <a:lnTo>
                      <a:pt x="28" y="603"/>
                    </a:lnTo>
                    <a:lnTo>
                      <a:pt x="28" y="609"/>
                    </a:lnTo>
                    <a:lnTo>
                      <a:pt x="0" y="609"/>
                    </a:lnTo>
                    <a:lnTo>
                      <a:pt x="0" y="603"/>
                    </a:lnTo>
                    <a:close/>
                    <a:moveTo>
                      <a:pt x="0" y="301"/>
                    </a:moveTo>
                    <a:lnTo>
                      <a:pt x="28" y="301"/>
                    </a:lnTo>
                    <a:lnTo>
                      <a:pt x="28" y="307"/>
                    </a:lnTo>
                    <a:lnTo>
                      <a:pt x="0" y="307"/>
                    </a:lnTo>
                    <a:lnTo>
                      <a:pt x="0" y="301"/>
                    </a:lnTo>
                    <a:close/>
                    <a:moveTo>
                      <a:pt x="0" y="0"/>
                    </a:moveTo>
                    <a:lnTo>
                      <a:pt x="28" y="0"/>
                    </a:lnTo>
                    <a:lnTo>
                      <a:pt x="28" y="6"/>
                    </a:lnTo>
                    <a:lnTo>
                      <a:pt x="0" y="6"/>
                    </a:lnTo>
                    <a:lnTo>
                      <a:pt x="0"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sz="1400">
                  <a:solidFill>
                    <a:schemeClr val="bg1"/>
                  </a:solidFill>
                </a:endParaRPr>
              </a:p>
            </p:txBody>
          </p:sp>
          <p:sp>
            <p:nvSpPr>
              <p:cNvPr id="58" name="Freeform 10"/>
              <p:cNvSpPr>
                <a:spLocks noEditPoints="1"/>
              </p:cNvSpPr>
              <p:nvPr/>
            </p:nvSpPr>
            <p:spPr bwMode="auto">
              <a:xfrm>
                <a:off x="2252663" y="5176839"/>
                <a:ext cx="4716463" cy="85726"/>
              </a:xfrm>
              <a:custGeom>
                <a:avLst/>
                <a:gdLst>
                  <a:gd name="T0" fmla="*/ 0 w 2971"/>
                  <a:gd name="T1" fmla="*/ 27 h 27"/>
                  <a:gd name="T2" fmla="*/ 105 w 2971"/>
                  <a:gd name="T3" fmla="*/ 6 h 27"/>
                  <a:gd name="T4" fmla="*/ 99 w 2971"/>
                  <a:gd name="T5" fmla="*/ 6 h 27"/>
                  <a:gd name="T6" fmla="*/ 203 w 2971"/>
                  <a:gd name="T7" fmla="*/ 27 h 27"/>
                  <a:gd name="T8" fmla="*/ 203 w 2971"/>
                  <a:gd name="T9" fmla="*/ 6 h 27"/>
                  <a:gd name="T10" fmla="*/ 297 w 2971"/>
                  <a:gd name="T11" fmla="*/ 27 h 27"/>
                  <a:gd name="T12" fmla="*/ 401 w 2971"/>
                  <a:gd name="T13" fmla="*/ 6 h 27"/>
                  <a:gd name="T14" fmla="*/ 395 w 2971"/>
                  <a:gd name="T15" fmla="*/ 6 h 27"/>
                  <a:gd name="T16" fmla="*/ 500 w 2971"/>
                  <a:gd name="T17" fmla="*/ 27 h 27"/>
                  <a:gd name="T18" fmla="*/ 500 w 2971"/>
                  <a:gd name="T19" fmla="*/ 6 h 27"/>
                  <a:gd name="T20" fmla="*/ 593 w 2971"/>
                  <a:gd name="T21" fmla="*/ 27 h 27"/>
                  <a:gd name="T22" fmla="*/ 698 w 2971"/>
                  <a:gd name="T23" fmla="*/ 6 h 27"/>
                  <a:gd name="T24" fmla="*/ 692 w 2971"/>
                  <a:gd name="T25" fmla="*/ 6 h 27"/>
                  <a:gd name="T26" fmla="*/ 797 w 2971"/>
                  <a:gd name="T27" fmla="*/ 27 h 27"/>
                  <a:gd name="T28" fmla="*/ 797 w 2971"/>
                  <a:gd name="T29" fmla="*/ 6 h 27"/>
                  <a:gd name="T30" fmla="*/ 890 w 2971"/>
                  <a:gd name="T31" fmla="*/ 27 h 27"/>
                  <a:gd name="T32" fmla="*/ 994 w 2971"/>
                  <a:gd name="T33" fmla="*/ 6 h 27"/>
                  <a:gd name="T34" fmla="*/ 989 w 2971"/>
                  <a:gd name="T35" fmla="*/ 6 h 27"/>
                  <a:gd name="T36" fmla="*/ 1093 w 2971"/>
                  <a:gd name="T37" fmla="*/ 27 h 27"/>
                  <a:gd name="T38" fmla="*/ 1093 w 2971"/>
                  <a:gd name="T39" fmla="*/ 6 h 27"/>
                  <a:gd name="T40" fmla="*/ 1186 w 2971"/>
                  <a:gd name="T41" fmla="*/ 27 h 27"/>
                  <a:gd name="T42" fmla="*/ 1291 w 2971"/>
                  <a:gd name="T43" fmla="*/ 6 h 27"/>
                  <a:gd name="T44" fmla="*/ 1285 w 2971"/>
                  <a:gd name="T45" fmla="*/ 6 h 27"/>
                  <a:gd name="T46" fmla="*/ 1390 w 2971"/>
                  <a:gd name="T47" fmla="*/ 27 h 27"/>
                  <a:gd name="T48" fmla="*/ 1390 w 2971"/>
                  <a:gd name="T49" fmla="*/ 6 h 27"/>
                  <a:gd name="T50" fmla="*/ 1483 w 2971"/>
                  <a:gd name="T51" fmla="*/ 27 h 27"/>
                  <a:gd name="T52" fmla="*/ 1588 w 2971"/>
                  <a:gd name="T53" fmla="*/ 6 h 27"/>
                  <a:gd name="T54" fmla="*/ 1582 w 2971"/>
                  <a:gd name="T55" fmla="*/ 6 h 27"/>
                  <a:gd name="T56" fmla="*/ 1687 w 2971"/>
                  <a:gd name="T57" fmla="*/ 27 h 27"/>
                  <a:gd name="T58" fmla="*/ 1687 w 2971"/>
                  <a:gd name="T59" fmla="*/ 6 h 27"/>
                  <a:gd name="T60" fmla="*/ 1780 w 2971"/>
                  <a:gd name="T61" fmla="*/ 27 h 27"/>
                  <a:gd name="T62" fmla="*/ 1884 w 2971"/>
                  <a:gd name="T63" fmla="*/ 6 h 27"/>
                  <a:gd name="T64" fmla="*/ 1879 w 2971"/>
                  <a:gd name="T65" fmla="*/ 6 h 27"/>
                  <a:gd name="T66" fmla="*/ 1983 w 2971"/>
                  <a:gd name="T67" fmla="*/ 27 h 27"/>
                  <a:gd name="T68" fmla="*/ 1983 w 2971"/>
                  <a:gd name="T69" fmla="*/ 6 h 27"/>
                  <a:gd name="T70" fmla="*/ 2076 w 2971"/>
                  <a:gd name="T71" fmla="*/ 27 h 27"/>
                  <a:gd name="T72" fmla="*/ 2180 w 2971"/>
                  <a:gd name="T73" fmla="*/ 6 h 27"/>
                  <a:gd name="T74" fmla="*/ 2174 w 2971"/>
                  <a:gd name="T75" fmla="*/ 6 h 27"/>
                  <a:gd name="T76" fmla="*/ 2279 w 2971"/>
                  <a:gd name="T77" fmla="*/ 27 h 27"/>
                  <a:gd name="T78" fmla="*/ 2279 w 2971"/>
                  <a:gd name="T79" fmla="*/ 6 h 27"/>
                  <a:gd name="T80" fmla="*/ 2372 w 2971"/>
                  <a:gd name="T81" fmla="*/ 27 h 27"/>
                  <a:gd name="T82" fmla="*/ 2477 w 2971"/>
                  <a:gd name="T83" fmla="*/ 6 h 27"/>
                  <a:gd name="T84" fmla="*/ 2471 w 2971"/>
                  <a:gd name="T85" fmla="*/ 6 h 27"/>
                  <a:gd name="T86" fmla="*/ 2575 w 2971"/>
                  <a:gd name="T87" fmla="*/ 27 h 27"/>
                  <a:gd name="T88" fmla="*/ 2575 w 2971"/>
                  <a:gd name="T89" fmla="*/ 6 h 27"/>
                  <a:gd name="T90" fmla="*/ 2669 w 2971"/>
                  <a:gd name="T91" fmla="*/ 27 h 27"/>
                  <a:gd name="T92" fmla="*/ 2773 w 2971"/>
                  <a:gd name="T93" fmla="*/ 6 h 27"/>
                  <a:gd name="T94" fmla="*/ 2767 w 2971"/>
                  <a:gd name="T95" fmla="*/ 6 h 27"/>
                  <a:gd name="T96" fmla="*/ 2872 w 2971"/>
                  <a:gd name="T97" fmla="*/ 27 h 27"/>
                  <a:gd name="T98" fmla="*/ 2872 w 2971"/>
                  <a:gd name="T99" fmla="*/ 6 h 27"/>
                  <a:gd name="T100" fmla="*/ 2965 w 2971"/>
                  <a:gd name="T101" fmla="*/ 27 h 27"/>
                  <a:gd name="T102" fmla="*/ 6 w 2971"/>
                  <a:gd name="T103" fmla="*/ 0 h 27"/>
                  <a:gd name="T104" fmla="*/ 0 w 2971"/>
                  <a:gd name="T105" fmla="*/ 0 h 27"/>
                  <a:gd name="T106" fmla="*/ 500 w 2971"/>
                  <a:gd name="T107" fmla="*/ 27 h 27"/>
                  <a:gd name="T108" fmla="*/ 500 w 2971"/>
                  <a:gd name="T109" fmla="*/ 0 h 27"/>
                  <a:gd name="T110" fmla="*/ 989 w 2971"/>
                  <a:gd name="T111" fmla="*/ 27 h 27"/>
                  <a:gd name="T112" fmla="*/ 1489 w 2971"/>
                  <a:gd name="T113" fmla="*/ 0 h 27"/>
                  <a:gd name="T114" fmla="*/ 1483 w 2971"/>
                  <a:gd name="T115" fmla="*/ 0 h 27"/>
                  <a:gd name="T116" fmla="*/ 1983 w 2971"/>
                  <a:gd name="T117" fmla="*/ 27 h 27"/>
                  <a:gd name="T118" fmla="*/ 1983 w 2971"/>
                  <a:gd name="T119" fmla="*/ 0 h 27"/>
                  <a:gd name="T120" fmla="*/ 2471 w 2971"/>
                  <a:gd name="T121" fmla="*/ 27 h 27"/>
                  <a:gd name="T122" fmla="*/ 2971 w 2971"/>
                  <a:gd name="T123" fmla="*/ 0 h 27"/>
                  <a:gd name="T124" fmla="*/ 2965 w 2971"/>
                  <a:gd name="T1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1" h="27">
                    <a:moveTo>
                      <a:pt x="6" y="6"/>
                    </a:moveTo>
                    <a:lnTo>
                      <a:pt x="6" y="27"/>
                    </a:lnTo>
                    <a:lnTo>
                      <a:pt x="0" y="27"/>
                    </a:lnTo>
                    <a:lnTo>
                      <a:pt x="0" y="6"/>
                    </a:lnTo>
                    <a:lnTo>
                      <a:pt x="6" y="6"/>
                    </a:lnTo>
                    <a:close/>
                    <a:moveTo>
                      <a:pt x="105" y="6"/>
                    </a:moveTo>
                    <a:lnTo>
                      <a:pt x="105" y="27"/>
                    </a:lnTo>
                    <a:lnTo>
                      <a:pt x="99" y="27"/>
                    </a:lnTo>
                    <a:lnTo>
                      <a:pt x="99" y="6"/>
                    </a:lnTo>
                    <a:lnTo>
                      <a:pt x="105" y="6"/>
                    </a:lnTo>
                    <a:close/>
                    <a:moveTo>
                      <a:pt x="203" y="6"/>
                    </a:moveTo>
                    <a:lnTo>
                      <a:pt x="203" y="27"/>
                    </a:lnTo>
                    <a:lnTo>
                      <a:pt x="198" y="27"/>
                    </a:lnTo>
                    <a:lnTo>
                      <a:pt x="198" y="6"/>
                    </a:lnTo>
                    <a:lnTo>
                      <a:pt x="203" y="6"/>
                    </a:lnTo>
                    <a:close/>
                    <a:moveTo>
                      <a:pt x="302" y="6"/>
                    </a:moveTo>
                    <a:lnTo>
                      <a:pt x="302" y="27"/>
                    </a:lnTo>
                    <a:lnTo>
                      <a:pt x="297" y="27"/>
                    </a:lnTo>
                    <a:lnTo>
                      <a:pt x="297" y="6"/>
                    </a:lnTo>
                    <a:lnTo>
                      <a:pt x="302" y="6"/>
                    </a:lnTo>
                    <a:close/>
                    <a:moveTo>
                      <a:pt x="401" y="6"/>
                    </a:moveTo>
                    <a:lnTo>
                      <a:pt x="401" y="27"/>
                    </a:lnTo>
                    <a:lnTo>
                      <a:pt x="395" y="27"/>
                    </a:lnTo>
                    <a:lnTo>
                      <a:pt x="395" y="6"/>
                    </a:lnTo>
                    <a:lnTo>
                      <a:pt x="401" y="6"/>
                    </a:lnTo>
                    <a:close/>
                    <a:moveTo>
                      <a:pt x="500" y="6"/>
                    </a:moveTo>
                    <a:lnTo>
                      <a:pt x="500" y="27"/>
                    </a:lnTo>
                    <a:lnTo>
                      <a:pt x="494" y="27"/>
                    </a:lnTo>
                    <a:lnTo>
                      <a:pt x="494" y="6"/>
                    </a:lnTo>
                    <a:lnTo>
                      <a:pt x="500" y="6"/>
                    </a:lnTo>
                    <a:close/>
                    <a:moveTo>
                      <a:pt x="599" y="6"/>
                    </a:moveTo>
                    <a:lnTo>
                      <a:pt x="599" y="27"/>
                    </a:lnTo>
                    <a:lnTo>
                      <a:pt x="593" y="27"/>
                    </a:lnTo>
                    <a:lnTo>
                      <a:pt x="593" y="6"/>
                    </a:lnTo>
                    <a:lnTo>
                      <a:pt x="599" y="6"/>
                    </a:lnTo>
                    <a:close/>
                    <a:moveTo>
                      <a:pt x="698" y="6"/>
                    </a:moveTo>
                    <a:lnTo>
                      <a:pt x="698" y="27"/>
                    </a:lnTo>
                    <a:lnTo>
                      <a:pt x="692" y="27"/>
                    </a:lnTo>
                    <a:lnTo>
                      <a:pt x="692" y="6"/>
                    </a:lnTo>
                    <a:lnTo>
                      <a:pt x="698" y="6"/>
                    </a:lnTo>
                    <a:close/>
                    <a:moveTo>
                      <a:pt x="797" y="6"/>
                    </a:moveTo>
                    <a:lnTo>
                      <a:pt x="797" y="27"/>
                    </a:lnTo>
                    <a:lnTo>
                      <a:pt x="791" y="27"/>
                    </a:lnTo>
                    <a:lnTo>
                      <a:pt x="791" y="6"/>
                    </a:lnTo>
                    <a:lnTo>
                      <a:pt x="797" y="6"/>
                    </a:lnTo>
                    <a:close/>
                    <a:moveTo>
                      <a:pt x="896" y="6"/>
                    </a:moveTo>
                    <a:lnTo>
                      <a:pt x="896" y="27"/>
                    </a:lnTo>
                    <a:lnTo>
                      <a:pt x="890" y="27"/>
                    </a:lnTo>
                    <a:lnTo>
                      <a:pt x="890" y="6"/>
                    </a:lnTo>
                    <a:lnTo>
                      <a:pt x="896" y="6"/>
                    </a:lnTo>
                    <a:close/>
                    <a:moveTo>
                      <a:pt x="994" y="6"/>
                    </a:moveTo>
                    <a:lnTo>
                      <a:pt x="994" y="27"/>
                    </a:lnTo>
                    <a:lnTo>
                      <a:pt x="989" y="27"/>
                    </a:lnTo>
                    <a:lnTo>
                      <a:pt x="989" y="6"/>
                    </a:lnTo>
                    <a:lnTo>
                      <a:pt x="994" y="6"/>
                    </a:lnTo>
                    <a:close/>
                    <a:moveTo>
                      <a:pt x="1093" y="6"/>
                    </a:moveTo>
                    <a:lnTo>
                      <a:pt x="1093" y="27"/>
                    </a:lnTo>
                    <a:lnTo>
                      <a:pt x="1088" y="27"/>
                    </a:lnTo>
                    <a:lnTo>
                      <a:pt x="1088" y="6"/>
                    </a:lnTo>
                    <a:lnTo>
                      <a:pt x="1093" y="6"/>
                    </a:lnTo>
                    <a:close/>
                    <a:moveTo>
                      <a:pt x="1192" y="6"/>
                    </a:moveTo>
                    <a:lnTo>
                      <a:pt x="1192" y="27"/>
                    </a:lnTo>
                    <a:lnTo>
                      <a:pt x="1186" y="27"/>
                    </a:lnTo>
                    <a:lnTo>
                      <a:pt x="1186" y="6"/>
                    </a:lnTo>
                    <a:lnTo>
                      <a:pt x="1192" y="6"/>
                    </a:lnTo>
                    <a:close/>
                    <a:moveTo>
                      <a:pt x="1291" y="6"/>
                    </a:moveTo>
                    <a:lnTo>
                      <a:pt x="1291" y="27"/>
                    </a:lnTo>
                    <a:lnTo>
                      <a:pt x="1285" y="27"/>
                    </a:lnTo>
                    <a:lnTo>
                      <a:pt x="1285" y="6"/>
                    </a:lnTo>
                    <a:lnTo>
                      <a:pt x="1291" y="6"/>
                    </a:lnTo>
                    <a:close/>
                    <a:moveTo>
                      <a:pt x="1390" y="6"/>
                    </a:moveTo>
                    <a:lnTo>
                      <a:pt x="1390" y="27"/>
                    </a:lnTo>
                    <a:lnTo>
                      <a:pt x="1384" y="27"/>
                    </a:lnTo>
                    <a:lnTo>
                      <a:pt x="1384" y="6"/>
                    </a:lnTo>
                    <a:lnTo>
                      <a:pt x="1390" y="6"/>
                    </a:lnTo>
                    <a:close/>
                    <a:moveTo>
                      <a:pt x="1489" y="6"/>
                    </a:moveTo>
                    <a:lnTo>
                      <a:pt x="1489" y="27"/>
                    </a:lnTo>
                    <a:lnTo>
                      <a:pt x="1483" y="27"/>
                    </a:lnTo>
                    <a:lnTo>
                      <a:pt x="1483" y="6"/>
                    </a:lnTo>
                    <a:lnTo>
                      <a:pt x="1489" y="6"/>
                    </a:lnTo>
                    <a:close/>
                    <a:moveTo>
                      <a:pt x="1588" y="6"/>
                    </a:moveTo>
                    <a:lnTo>
                      <a:pt x="1588" y="27"/>
                    </a:lnTo>
                    <a:lnTo>
                      <a:pt x="1582" y="27"/>
                    </a:lnTo>
                    <a:lnTo>
                      <a:pt x="1582" y="6"/>
                    </a:lnTo>
                    <a:lnTo>
                      <a:pt x="1588" y="6"/>
                    </a:lnTo>
                    <a:close/>
                    <a:moveTo>
                      <a:pt x="1687" y="6"/>
                    </a:moveTo>
                    <a:lnTo>
                      <a:pt x="1687" y="27"/>
                    </a:lnTo>
                    <a:lnTo>
                      <a:pt x="1681" y="27"/>
                    </a:lnTo>
                    <a:lnTo>
                      <a:pt x="1681" y="6"/>
                    </a:lnTo>
                    <a:lnTo>
                      <a:pt x="1687" y="6"/>
                    </a:lnTo>
                    <a:close/>
                    <a:moveTo>
                      <a:pt x="1785" y="6"/>
                    </a:moveTo>
                    <a:lnTo>
                      <a:pt x="1785" y="27"/>
                    </a:lnTo>
                    <a:lnTo>
                      <a:pt x="1780" y="27"/>
                    </a:lnTo>
                    <a:lnTo>
                      <a:pt x="1780" y="6"/>
                    </a:lnTo>
                    <a:lnTo>
                      <a:pt x="1785" y="6"/>
                    </a:lnTo>
                    <a:close/>
                    <a:moveTo>
                      <a:pt x="1884" y="6"/>
                    </a:moveTo>
                    <a:lnTo>
                      <a:pt x="1884" y="27"/>
                    </a:lnTo>
                    <a:lnTo>
                      <a:pt x="1879" y="27"/>
                    </a:lnTo>
                    <a:lnTo>
                      <a:pt x="1879" y="6"/>
                    </a:lnTo>
                    <a:lnTo>
                      <a:pt x="1884" y="6"/>
                    </a:lnTo>
                    <a:close/>
                    <a:moveTo>
                      <a:pt x="1983" y="6"/>
                    </a:moveTo>
                    <a:lnTo>
                      <a:pt x="1983" y="27"/>
                    </a:lnTo>
                    <a:lnTo>
                      <a:pt x="1977" y="27"/>
                    </a:lnTo>
                    <a:lnTo>
                      <a:pt x="1977" y="6"/>
                    </a:lnTo>
                    <a:lnTo>
                      <a:pt x="1983" y="6"/>
                    </a:lnTo>
                    <a:close/>
                    <a:moveTo>
                      <a:pt x="2082" y="6"/>
                    </a:moveTo>
                    <a:lnTo>
                      <a:pt x="2082" y="27"/>
                    </a:lnTo>
                    <a:lnTo>
                      <a:pt x="2076" y="27"/>
                    </a:lnTo>
                    <a:lnTo>
                      <a:pt x="2076" y="6"/>
                    </a:lnTo>
                    <a:lnTo>
                      <a:pt x="2082" y="6"/>
                    </a:lnTo>
                    <a:close/>
                    <a:moveTo>
                      <a:pt x="2180" y="6"/>
                    </a:moveTo>
                    <a:lnTo>
                      <a:pt x="2180" y="27"/>
                    </a:lnTo>
                    <a:lnTo>
                      <a:pt x="2174" y="27"/>
                    </a:lnTo>
                    <a:lnTo>
                      <a:pt x="2174" y="6"/>
                    </a:lnTo>
                    <a:lnTo>
                      <a:pt x="2180" y="6"/>
                    </a:lnTo>
                    <a:close/>
                    <a:moveTo>
                      <a:pt x="2279" y="6"/>
                    </a:moveTo>
                    <a:lnTo>
                      <a:pt x="2279" y="27"/>
                    </a:lnTo>
                    <a:lnTo>
                      <a:pt x="2273" y="27"/>
                    </a:lnTo>
                    <a:lnTo>
                      <a:pt x="2273" y="6"/>
                    </a:lnTo>
                    <a:lnTo>
                      <a:pt x="2279" y="6"/>
                    </a:lnTo>
                    <a:close/>
                    <a:moveTo>
                      <a:pt x="2378" y="6"/>
                    </a:moveTo>
                    <a:lnTo>
                      <a:pt x="2378" y="27"/>
                    </a:lnTo>
                    <a:lnTo>
                      <a:pt x="2372" y="27"/>
                    </a:lnTo>
                    <a:lnTo>
                      <a:pt x="2372" y="6"/>
                    </a:lnTo>
                    <a:lnTo>
                      <a:pt x="2378" y="6"/>
                    </a:lnTo>
                    <a:close/>
                    <a:moveTo>
                      <a:pt x="2477" y="6"/>
                    </a:moveTo>
                    <a:lnTo>
                      <a:pt x="2477" y="27"/>
                    </a:lnTo>
                    <a:lnTo>
                      <a:pt x="2471" y="27"/>
                    </a:lnTo>
                    <a:lnTo>
                      <a:pt x="2471" y="6"/>
                    </a:lnTo>
                    <a:lnTo>
                      <a:pt x="2477" y="6"/>
                    </a:lnTo>
                    <a:close/>
                    <a:moveTo>
                      <a:pt x="2575" y="6"/>
                    </a:moveTo>
                    <a:lnTo>
                      <a:pt x="2575" y="27"/>
                    </a:lnTo>
                    <a:lnTo>
                      <a:pt x="2570" y="27"/>
                    </a:lnTo>
                    <a:lnTo>
                      <a:pt x="2570" y="6"/>
                    </a:lnTo>
                    <a:lnTo>
                      <a:pt x="2575" y="6"/>
                    </a:lnTo>
                    <a:close/>
                    <a:moveTo>
                      <a:pt x="2674" y="6"/>
                    </a:moveTo>
                    <a:lnTo>
                      <a:pt x="2674" y="27"/>
                    </a:lnTo>
                    <a:lnTo>
                      <a:pt x="2669" y="27"/>
                    </a:lnTo>
                    <a:lnTo>
                      <a:pt x="2669" y="6"/>
                    </a:lnTo>
                    <a:lnTo>
                      <a:pt x="2674" y="6"/>
                    </a:lnTo>
                    <a:close/>
                    <a:moveTo>
                      <a:pt x="2773" y="6"/>
                    </a:moveTo>
                    <a:lnTo>
                      <a:pt x="2773" y="27"/>
                    </a:lnTo>
                    <a:lnTo>
                      <a:pt x="2767" y="27"/>
                    </a:lnTo>
                    <a:lnTo>
                      <a:pt x="2767" y="6"/>
                    </a:lnTo>
                    <a:lnTo>
                      <a:pt x="2773" y="6"/>
                    </a:lnTo>
                    <a:close/>
                    <a:moveTo>
                      <a:pt x="2872" y="6"/>
                    </a:moveTo>
                    <a:lnTo>
                      <a:pt x="2872" y="27"/>
                    </a:lnTo>
                    <a:lnTo>
                      <a:pt x="2866" y="27"/>
                    </a:lnTo>
                    <a:lnTo>
                      <a:pt x="2866" y="6"/>
                    </a:lnTo>
                    <a:lnTo>
                      <a:pt x="2872" y="6"/>
                    </a:lnTo>
                    <a:close/>
                    <a:moveTo>
                      <a:pt x="2971" y="6"/>
                    </a:moveTo>
                    <a:lnTo>
                      <a:pt x="2971" y="27"/>
                    </a:lnTo>
                    <a:lnTo>
                      <a:pt x="2965" y="27"/>
                    </a:lnTo>
                    <a:lnTo>
                      <a:pt x="2965" y="6"/>
                    </a:lnTo>
                    <a:lnTo>
                      <a:pt x="2971" y="6"/>
                    </a:lnTo>
                    <a:close/>
                    <a:moveTo>
                      <a:pt x="6" y="0"/>
                    </a:moveTo>
                    <a:lnTo>
                      <a:pt x="6" y="27"/>
                    </a:lnTo>
                    <a:lnTo>
                      <a:pt x="0" y="27"/>
                    </a:lnTo>
                    <a:lnTo>
                      <a:pt x="0" y="0"/>
                    </a:lnTo>
                    <a:lnTo>
                      <a:pt x="6" y="0"/>
                    </a:lnTo>
                    <a:close/>
                    <a:moveTo>
                      <a:pt x="500" y="0"/>
                    </a:moveTo>
                    <a:lnTo>
                      <a:pt x="500" y="27"/>
                    </a:lnTo>
                    <a:lnTo>
                      <a:pt x="494" y="27"/>
                    </a:lnTo>
                    <a:lnTo>
                      <a:pt x="494" y="0"/>
                    </a:lnTo>
                    <a:lnTo>
                      <a:pt x="500" y="0"/>
                    </a:lnTo>
                    <a:close/>
                    <a:moveTo>
                      <a:pt x="994" y="0"/>
                    </a:moveTo>
                    <a:lnTo>
                      <a:pt x="994" y="27"/>
                    </a:lnTo>
                    <a:lnTo>
                      <a:pt x="989" y="27"/>
                    </a:lnTo>
                    <a:lnTo>
                      <a:pt x="989" y="0"/>
                    </a:lnTo>
                    <a:lnTo>
                      <a:pt x="994" y="0"/>
                    </a:lnTo>
                    <a:close/>
                    <a:moveTo>
                      <a:pt x="1489" y="0"/>
                    </a:moveTo>
                    <a:lnTo>
                      <a:pt x="1489" y="27"/>
                    </a:lnTo>
                    <a:lnTo>
                      <a:pt x="1483" y="27"/>
                    </a:lnTo>
                    <a:lnTo>
                      <a:pt x="1483" y="0"/>
                    </a:lnTo>
                    <a:lnTo>
                      <a:pt x="1489" y="0"/>
                    </a:lnTo>
                    <a:close/>
                    <a:moveTo>
                      <a:pt x="1983" y="0"/>
                    </a:moveTo>
                    <a:lnTo>
                      <a:pt x="1983" y="27"/>
                    </a:lnTo>
                    <a:lnTo>
                      <a:pt x="1977" y="27"/>
                    </a:lnTo>
                    <a:lnTo>
                      <a:pt x="1977" y="0"/>
                    </a:lnTo>
                    <a:lnTo>
                      <a:pt x="1983" y="0"/>
                    </a:lnTo>
                    <a:close/>
                    <a:moveTo>
                      <a:pt x="2477" y="0"/>
                    </a:moveTo>
                    <a:lnTo>
                      <a:pt x="2477" y="27"/>
                    </a:lnTo>
                    <a:lnTo>
                      <a:pt x="2471" y="27"/>
                    </a:lnTo>
                    <a:lnTo>
                      <a:pt x="2471" y="0"/>
                    </a:lnTo>
                    <a:lnTo>
                      <a:pt x="2477" y="0"/>
                    </a:lnTo>
                    <a:close/>
                    <a:moveTo>
                      <a:pt x="2971" y="0"/>
                    </a:moveTo>
                    <a:lnTo>
                      <a:pt x="2971" y="27"/>
                    </a:lnTo>
                    <a:lnTo>
                      <a:pt x="2965" y="27"/>
                    </a:lnTo>
                    <a:lnTo>
                      <a:pt x="2965" y="0"/>
                    </a:lnTo>
                    <a:lnTo>
                      <a:pt x="2971"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a:p>
            </p:txBody>
          </p:sp>
          <p:sp>
            <p:nvSpPr>
              <p:cNvPr id="1135622" name="Rectangle 21"/>
              <p:cNvSpPr>
                <a:spLocks noChangeArrowheads="1"/>
              </p:cNvSpPr>
              <p:nvPr/>
            </p:nvSpPr>
            <p:spPr bwMode="auto">
              <a:xfrm>
                <a:off x="2100945" y="5170488"/>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0</a:t>
                </a:r>
                <a:endParaRPr kumimoji="0" lang="it-IT" altLang="it-IT" sz="1400" b="0" i="0" u="none" strike="noStrike" cap="none" normalizeH="0" baseline="0" smtClean="0">
                  <a:ln>
                    <a:noFill/>
                  </a:ln>
                  <a:solidFill>
                    <a:schemeClr val="bg1"/>
                  </a:solidFill>
                  <a:effectLst/>
                </a:endParaRPr>
              </a:p>
            </p:txBody>
          </p:sp>
          <p:sp>
            <p:nvSpPr>
              <p:cNvPr id="1135623" name="Rectangle 22"/>
              <p:cNvSpPr>
                <a:spLocks noChangeArrowheads="1"/>
              </p:cNvSpPr>
              <p:nvPr/>
            </p:nvSpPr>
            <p:spPr bwMode="auto">
              <a:xfrm>
                <a:off x="2100945" y="4694238"/>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5</a:t>
                </a:r>
                <a:endParaRPr kumimoji="0" lang="it-IT" altLang="it-IT" sz="1400" b="0" i="0" u="none" strike="noStrike" cap="none" normalizeH="0" baseline="0" smtClean="0">
                  <a:ln>
                    <a:noFill/>
                  </a:ln>
                  <a:solidFill>
                    <a:schemeClr val="bg1"/>
                  </a:solidFill>
                  <a:effectLst/>
                </a:endParaRPr>
              </a:p>
            </p:txBody>
          </p:sp>
          <p:sp>
            <p:nvSpPr>
              <p:cNvPr id="1135624" name="Rectangle 23"/>
              <p:cNvSpPr>
                <a:spLocks noChangeArrowheads="1"/>
              </p:cNvSpPr>
              <p:nvPr/>
            </p:nvSpPr>
            <p:spPr bwMode="auto">
              <a:xfrm>
                <a:off x="2029507" y="421640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10</a:t>
                </a:r>
                <a:endParaRPr kumimoji="0" lang="it-IT" altLang="it-IT" sz="1400" b="0" i="0" u="none" strike="noStrike" cap="none" normalizeH="0" baseline="0" smtClean="0">
                  <a:ln>
                    <a:noFill/>
                  </a:ln>
                  <a:solidFill>
                    <a:schemeClr val="bg1"/>
                  </a:solidFill>
                  <a:effectLst/>
                </a:endParaRPr>
              </a:p>
            </p:txBody>
          </p:sp>
          <p:sp>
            <p:nvSpPr>
              <p:cNvPr id="1135625" name="Rectangle 24"/>
              <p:cNvSpPr>
                <a:spLocks noChangeArrowheads="1"/>
              </p:cNvSpPr>
              <p:nvPr/>
            </p:nvSpPr>
            <p:spPr bwMode="auto">
              <a:xfrm>
                <a:off x="2029507" y="37385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15</a:t>
                </a:r>
                <a:endParaRPr kumimoji="0" lang="it-IT" altLang="it-IT" sz="1400" b="0" i="0" u="none" strike="noStrike" cap="none" normalizeH="0" baseline="0" smtClean="0">
                  <a:ln>
                    <a:noFill/>
                  </a:ln>
                  <a:solidFill>
                    <a:schemeClr val="bg1"/>
                  </a:solidFill>
                  <a:effectLst/>
                </a:endParaRPr>
              </a:p>
            </p:txBody>
          </p:sp>
          <p:sp>
            <p:nvSpPr>
              <p:cNvPr id="1135626" name="Rectangle 25"/>
              <p:cNvSpPr>
                <a:spLocks noChangeArrowheads="1"/>
              </p:cNvSpPr>
              <p:nvPr/>
            </p:nvSpPr>
            <p:spPr bwMode="auto">
              <a:xfrm>
                <a:off x="2029507" y="326072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20</a:t>
                </a:r>
                <a:endParaRPr kumimoji="0" lang="it-IT" altLang="it-IT" sz="1400" b="0" i="0" u="none" strike="noStrike" cap="none" normalizeH="0" baseline="0" smtClean="0">
                  <a:ln>
                    <a:noFill/>
                  </a:ln>
                  <a:solidFill>
                    <a:schemeClr val="bg1"/>
                  </a:solidFill>
                  <a:effectLst/>
                </a:endParaRPr>
              </a:p>
            </p:txBody>
          </p:sp>
          <p:sp>
            <p:nvSpPr>
              <p:cNvPr id="1135627" name="Rectangle 26"/>
              <p:cNvSpPr>
                <a:spLocks noChangeArrowheads="1"/>
              </p:cNvSpPr>
              <p:nvPr/>
            </p:nvSpPr>
            <p:spPr bwMode="auto">
              <a:xfrm>
                <a:off x="2029507" y="2782888"/>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25</a:t>
                </a:r>
                <a:endParaRPr kumimoji="0" lang="it-IT" altLang="it-IT" sz="1400" b="0" i="0" u="none" strike="noStrike" cap="none" normalizeH="0" baseline="0" smtClean="0">
                  <a:ln>
                    <a:noFill/>
                  </a:ln>
                  <a:solidFill>
                    <a:schemeClr val="bg1"/>
                  </a:solidFill>
                  <a:effectLst/>
                </a:endParaRPr>
              </a:p>
            </p:txBody>
          </p:sp>
          <p:sp>
            <p:nvSpPr>
              <p:cNvPr id="1135628" name="Rectangle 27"/>
              <p:cNvSpPr>
                <a:spLocks noChangeArrowheads="1"/>
              </p:cNvSpPr>
              <p:nvPr/>
            </p:nvSpPr>
            <p:spPr bwMode="auto">
              <a:xfrm>
                <a:off x="2029507" y="230505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30</a:t>
                </a:r>
                <a:endParaRPr kumimoji="0" lang="it-IT" altLang="it-IT" sz="1400" b="0" i="0" u="none" strike="noStrike" cap="none" normalizeH="0" baseline="0" smtClean="0">
                  <a:ln>
                    <a:noFill/>
                  </a:ln>
                  <a:solidFill>
                    <a:schemeClr val="bg1"/>
                  </a:solidFill>
                  <a:effectLst/>
                </a:endParaRPr>
              </a:p>
            </p:txBody>
          </p:sp>
          <p:sp>
            <p:nvSpPr>
              <p:cNvPr id="1135629" name="Rectangle 28"/>
              <p:cNvSpPr>
                <a:spLocks noChangeArrowheads="1"/>
              </p:cNvSpPr>
              <p:nvPr/>
            </p:nvSpPr>
            <p:spPr bwMode="auto">
              <a:xfrm>
                <a:off x="2029507" y="182721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35</a:t>
                </a:r>
                <a:endParaRPr kumimoji="0" lang="it-IT" altLang="it-IT" sz="1400" b="0" i="0" u="none" strike="noStrike" cap="none" normalizeH="0" baseline="0" smtClean="0">
                  <a:ln>
                    <a:noFill/>
                  </a:ln>
                  <a:solidFill>
                    <a:schemeClr val="bg1"/>
                  </a:solidFill>
                  <a:effectLst/>
                </a:endParaRPr>
              </a:p>
            </p:txBody>
          </p:sp>
          <p:sp>
            <p:nvSpPr>
              <p:cNvPr id="1135630" name="Rectangle 29"/>
              <p:cNvSpPr>
                <a:spLocks noChangeArrowheads="1"/>
              </p:cNvSpPr>
              <p:nvPr/>
            </p:nvSpPr>
            <p:spPr bwMode="auto">
              <a:xfrm>
                <a:off x="2029507" y="134937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40</a:t>
                </a:r>
                <a:endParaRPr kumimoji="0" lang="it-IT" altLang="it-IT" sz="1400" b="0" i="0" u="none" strike="noStrike" cap="none" normalizeH="0" baseline="0" smtClean="0">
                  <a:ln>
                    <a:noFill/>
                  </a:ln>
                  <a:solidFill>
                    <a:schemeClr val="bg1"/>
                  </a:solidFill>
                  <a:effectLst/>
                </a:endParaRPr>
              </a:p>
            </p:txBody>
          </p:sp>
          <p:sp>
            <p:nvSpPr>
              <p:cNvPr id="1135631" name="Rectangle 30"/>
              <p:cNvSpPr>
                <a:spLocks noChangeArrowheads="1"/>
              </p:cNvSpPr>
              <p:nvPr/>
            </p:nvSpPr>
            <p:spPr bwMode="auto">
              <a:xfrm>
                <a:off x="2222501" y="5267643"/>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0</a:t>
                </a:r>
                <a:endParaRPr kumimoji="0" lang="it-IT" altLang="it-IT" sz="1400" b="0" i="0" u="none" strike="noStrike" cap="none" normalizeH="0" baseline="0" smtClean="0">
                  <a:ln>
                    <a:noFill/>
                  </a:ln>
                  <a:solidFill>
                    <a:schemeClr val="bg1"/>
                  </a:solidFill>
                  <a:effectLst/>
                </a:endParaRPr>
              </a:p>
            </p:txBody>
          </p:sp>
          <p:sp>
            <p:nvSpPr>
              <p:cNvPr id="1135632" name="Rectangle 31"/>
              <p:cNvSpPr>
                <a:spLocks noChangeArrowheads="1"/>
              </p:cNvSpPr>
              <p:nvPr/>
            </p:nvSpPr>
            <p:spPr bwMode="auto">
              <a:xfrm>
                <a:off x="2971801"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10</a:t>
                </a:r>
                <a:endParaRPr kumimoji="0" lang="it-IT" altLang="it-IT" sz="1400" b="0" i="0" u="none" strike="noStrike" cap="none" normalizeH="0" baseline="0" dirty="0" smtClean="0">
                  <a:ln>
                    <a:noFill/>
                  </a:ln>
                  <a:solidFill>
                    <a:schemeClr val="bg1"/>
                  </a:solidFill>
                  <a:effectLst/>
                </a:endParaRPr>
              </a:p>
            </p:txBody>
          </p:sp>
          <p:sp>
            <p:nvSpPr>
              <p:cNvPr id="1135633" name="Rectangle 32"/>
              <p:cNvSpPr>
                <a:spLocks noChangeArrowheads="1"/>
              </p:cNvSpPr>
              <p:nvPr/>
            </p:nvSpPr>
            <p:spPr bwMode="auto">
              <a:xfrm>
                <a:off x="3756026"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20</a:t>
                </a:r>
                <a:endParaRPr kumimoji="0" lang="it-IT" altLang="it-IT" sz="1400" b="0" i="0" u="none" strike="noStrike" cap="none" normalizeH="0" baseline="0" smtClean="0">
                  <a:ln>
                    <a:noFill/>
                  </a:ln>
                  <a:solidFill>
                    <a:schemeClr val="bg1"/>
                  </a:solidFill>
                  <a:effectLst/>
                </a:endParaRPr>
              </a:p>
            </p:txBody>
          </p:sp>
          <p:sp>
            <p:nvSpPr>
              <p:cNvPr id="1135634" name="Rectangle 33"/>
              <p:cNvSpPr>
                <a:spLocks noChangeArrowheads="1"/>
              </p:cNvSpPr>
              <p:nvPr/>
            </p:nvSpPr>
            <p:spPr bwMode="auto">
              <a:xfrm>
                <a:off x="4540251"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30</a:t>
                </a:r>
                <a:endParaRPr kumimoji="0" lang="it-IT" altLang="it-IT" sz="1400" b="0" i="0" u="none" strike="noStrike" cap="none" normalizeH="0" baseline="0" dirty="0" smtClean="0">
                  <a:ln>
                    <a:noFill/>
                  </a:ln>
                  <a:solidFill>
                    <a:schemeClr val="bg1"/>
                  </a:solidFill>
                  <a:effectLst/>
                </a:endParaRPr>
              </a:p>
            </p:txBody>
          </p:sp>
          <p:sp>
            <p:nvSpPr>
              <p:cNvPr id="1135635" name="Rectangle 34"/>
              <p:cNvSpPr>
                <a:spLocks noChangeArrowheads="1"/>
              </p:cNvSpPr>
              <p:nvPr/>
            </p:nvSpPr>
            <p:spPr bwMode="auto">
              <a:xfrm>
                <a:off x="5326063"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40</a:t>
                </a:r>
                <a:endParaRPr kumimoji="0" lang="it-IT" altLang="it-IT" sz="1400" b="0" i="0" u="none" strike="noStrike" cap="none" normalizeH="0" baseline="0" smtClean="0">
                  <a:ln>
                    <a:noFill/>
                  </a:ln>
                  <a:solidFill>
                    <a:schemeClr val="bg1"/>
                  </a:solidFill>
                  <a:effectLst/>
                </a:endParaRPr>
              </a:p>
            </p:txBody>
          </p:sp>
          <p:sp>
            <p:nvSpPr>
              <p:cNvPr id="1135636" name="Rectangle 35"/>
              <p:cNvSpPr>
                <a:spLocks noChangeArrowheads="1"/>
              </p:cNvSpPr>
              <p:nvPr/>
            </p:nvSpPr>
            <p:spPr bwMode="auto">
              <a:xfrm>
                <a:off x="6110288"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50</a:t>
                </a:r>
                <a:endParaRPr kumimoji="0" lang="it-IT" altLang="it-IT" sz="1400" b="0" i="0" u="none" strike="noStrike" cap="none" normalizeH="0" baseline="0" smtClean="0">
                  <a:ln>
                    <a:noFill/>
                  </a:ln>
                  <a:solidFill>
                    <a:schemeClr val="bg1"/>
                  </a:solidFill>
                  <a:effectLst/>
                </a:endParaRPr>
              </a:p>
            </p:txBody>
          </p:sp>
          <p:sp>
            <p:nvSpPr>
              <p:cNvPr id="1135637" name="Rectangle 36"/>
              <p:cNvSpPr>
                <a:spLocks noChangeArrowheads="1"/>
              </p:cNvSpPr>
              <p:nvPr/>
            </p:nvSpPr>
            <p:spPr bwMode="auto">
              <a:xfrm>
                <a:off x="6894513" y="526764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60</a:t>
                </a:r>
                <a:endParaRPr kumimoji="0" lang="it-IT" altLang="it-IT" sz="1400" b="0" i="0" u="none" strike="noStrike" cap="none" normalizeH="0" baseline="0" dirty="0" smtClean="0">
                  <a:ln>
                    <a:noFill/>
                  </a:ln>
                  <a:solidFill>
                    <a:schemeClr val="bg1"/>
                  </a:solidFill>
                  <a:effectLst/>
                </a:endParaRPr>
              </a:p>
            </p:txBody>
          </p:sp>
          <p:cxnSp>
            <p:nvCxnSpPr>
              <p:cNvPr id="1135640" name="Connettore 1 1135639"/>
              <p:cNvCxnSpPr/>
              <p:nvPr/>
            </p:nvCxnSpPr>
            <p:spPr bwMode="auto">
              <a:xfrm flipH="1">
                <a:off x="2278380" y="1439863"/>
                <a:ext cx="4616133" cy="3360737"/>
              </a:xfrm>
              <a:prstGeom prst="line">
                <a:avLst/>
              </a:prstGeom>
              <a:noFill/>
              <a:ln w="9525" cap="flat" cmpd="sng" algn="ctr">
                <a:solidFill>
                  <a:schemeClr val="tx1"/>
                </a:solidFill>
                <a:prstDash val="solid"/>
                <a:round/>
                <a:headEnd type="none" w="med" len="med"/>
                <a:tailEnd type="none" w="med" len="med"/>
              </a:ln>
              <a:effectLst/>
            </p:spPr>
          </p:cxnSp>
          <p:sp>
            <p:nvSpPr>
              <p:cNvPr id="90" name="Rectangle 33"/>
              <p:cNvSpPr>
                <a:spLocks noChangeArrowheads="1"/>
              </p:cNvSpPr>
              <p:nvPr/>
            </p:nvSpPr>
            <p:spPr bwMode="auto">
              <a:xfrm>
                <a:off x="3895727" y="5462475"/>
                <a:ext cx="14303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2000" b="0" i="0" u="none" strike="noStrike" cap="none" normalizeH="0" baseline="30000" dirty="0" smtClean="0">
                    <a:ln>
                      <a:noFill/>
                    </a:ln>
                    <a:solidFill>
                      <a:schemeClr val="bg1"/>
                    </a:solidFill>
                    <a:effectLst/>
                    <a:latin typeface="Calibri" panose="020F0502020204030204" pitchFamily="34" charset="0"/>
                  </a:rPr>
                  <a:t>206</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r>
                  <a:rPr kumimoji="0" lang="it-IT" altLang="it-IT" sz="2000" b="0" i="0" u="none" strike="noStrike" cap="none" normalizeH="0" baseline="30000" dirty="0" smtClean="0">
                    <a:ln>
                      <a:noFill/>
                    </a:ln>
                    <a:solidFill>
                      <a:schemeClr val="bg1"/>
                    </a:solidFill>
                    <a:effectLst/>
                    <a:latin typeface="Calibri" panose="020F0502020204030204" pitchFamily="34" charset="0"/>
                  </a:rPr>
                  <a:t>204</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endParaRPr kumimoji="0" lang="it-IT" altLang="it-IT" sz="2000" b="0" i="0" u="none" strike="noStrike" cap="none" normalizeH="0" baseline="0" dirty="0" smtClean="0">
                  <a:ln>
                    <a:noFill/>
                  </a:ln>
                  <a:solidFill>
                    <a:schemeClr val="bg1"/>
                  </a:solidFill>
                  <a:effectLst/>
                </a:endParaRPr>
              </a:p>
            </p:txBody>
          </p:sp>
          <p:sp>
            <p:nvSpPr>
              <p:cNvPr id="91" name="Rectangle 33"/>
              <p:cNvSpPr>
                <a:spLocks noChangeArrowheads="1"/>
              </p:cNvSpPr>
              <p:nvPr/>
            </p:nvSpPr>
            <p:spPr bwMode="auto">
              <a:xfrm rot="16200000">
                <a:off x="1155179" y="3211553"/>
                <a:ext cx="14621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it-IT" altLang="it-IT" sz="2000" b="0" i="0" u="none" strike="noStrike" cap="none" normalizeH="0" baseline="30000" dirty="0" smtClean="0">
                    <a:ln>
                      <a:noFill/>
                    </a:ln>
                    <a:solidFill>
                      <a:schemeClr val="bg1"/>
                    </a:solidFill>
                    <a:effectLst/>
                    <a:latin typeface="Calibri" panose="020F0502020204030204" pitchFamily="34" charset="0"/>
                  </a:rPr>
                  <a:t>207</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r>
                  <a:rPr kumimoji="0" lang="it-IT" altLang="it-IT" sz="2000" b="0" i="0" u="none" strike="noStrike" cap="none" normalizeH="0" baseline="30000" dirty="0" smtClean="0">
                    <a:ln>
                      <a:noFill/>
                    </a:ln>
                    <a:solidFill>
                      <a:schemeClr val="bg1"/>
                    </a:solidFill>
                    <a:effectLst/>
                    <a:latin typeface="Calibri" panose="020F0502020204030204" pitchFamily="34" charset="0"/>
                  </a:rPr>
                  <a:t>204</a:t>
                </a:r>
                <a:r>
                  <a:rPr kumimoji="0" lang="it-IT" altLang="it-IT" sz="2000" b="0" i="0" u="none" strike="noStrike" cap="none" normalizeH="0" baseline="0" dirty="0" smtClean="0">
                    <a:ln>
                      <a:noFill/>
                    </a:ln>
                    <a:solidFill>
                      <a:schemeClr val="bg1"/>
                    </a:solidFill>
                    <a:effectLst/>
                    <a:latin typeface="Calibri" panose="020F0502020204030204" pitchFamily="34" charset="0"/>
                  </a:rPr>
                  <a:t>Pb</a:t>
                </a:r>
                <a:endParaRPr kumimoji="0" lang="it-IT" altLang="it-IT" sz="2000" b="0" i="0" u="none" strike="noStrike" cap="none" normalizeH="0" baseline="0" dirty="0" smtClean="0">
                  <a:ln>
                    <a:noFill/>
                  </a:ln>
                  <a:solidFill>
                    <a:schemeClr val="bg1"/>
                  </a:solidFill>
                  <a:effectLst/>
                </a:endParaRPr>
              </a:p>
            </p:txBody>
          </p:sp>
        </p:grpSp>
        <p:grpSp>
          <p:nvGrpSpPr>
            <p:cNvPr id="1135643" name="Gruppo 1135642"/>
            <p:cNvGrpSpPr/>
            <p:nvPr/>
          </p:nvGrpSpPr>
          <p:grpSpPr>
            <a:xfrm>
              <a:off x="2943019" y="1978129"/>
              <a:ext cx="4154756" cy="2766437"/>
              <a:chOff x="4309181" y="3191669"/>
              <a:chExt cx="4215187" cy="2341896"/>
            </a:xfrm>
          </p:grpSpPr>
          <p:sp>
            <p:nvSpPr>
              <p:cNvPr id="94" name="CasellaDiTesto 93"/>
              <p:cNvSpPr txBox="1"/>
              <p:nvPr/>
            </p:nvSpPr>
            <p:spPr>
              <a:xfrm>
                <a:off x="4650617" y="5142747"/>
                <a:ext cx="683221" cy="390818"/>
              </a:xfrm>
              <a:prstGeom prst="rect">
                <a:avLst/>
              </a:prstGeom>
              <a:noFill/>
            </p:spPr>
            <p:txBody>
              <a:bodyPr wrap="square" rtlCol="0">
                <a:spAutoFit/>
              </a:bodyPr>
              <a:lstStyle/>
              <a:p>
                <a:r>
                  <a:rPr lang="it-IT" sz="1200" dirty="0" smtClean="0">
                    <a:solidFill>
                      <a:srgbClr val="FF0000"/>
                    </a:solidFill>
                    <a:effectLst/>
                    <a:latin typeface="Calibri" panose="020F0502020204030204" pitchFamily="34" charset="0"/>
                    <a:cs typeface="Calibri" panose="020F0502020204030204" pitchFamily="34" charset="0"/>
                  </a:rPr>
                  <a:t>Canyon Diablo</a:t>
                </a:r>
                <a:endParaRPr lang="it-IT" sz="1200" dirty="0">
                  <a:solidFill>
                    <a:srgbClr val="FF0000"/>
                  </a:solidFill>
                  <a:effectLst/>
                  <a:latin typeface="Calibri" panose="020F0502020204030204" pitchFamily="34" charset="0"/>
                  <a:cs typeface="Calibri" panose="020F0502020204030204" pitchFamily="34" charset="0"/>
                </a:endParaRPr>
              </a:p>
            </p:txBody>
          </p:sp>
          <p:sp>
            <p:nvSpPr>
              <p:cNvPr id="96" name="CasellaDiTesto 95"/>
              <p:cNvSpPr txBox="1"/>
              <p:nvPr/>
            </p:nvSpPr>
            <p:spPr>
              <a:xfrm>
                <a:off x="7762328" y="3263239"/>
                <a:ext cx="762040" cy="390818"/>
              </a:xfrm>
              <a:prstGeom prst="rect">
                <a:avLst/>
              </a:prstGeom>
              <a:noFill/>
            </p:spPr>
            <p:txBody>
              <a:bodyPr wrap="square" rtlCol="0">
                <a:spAutoFit/>
              </a:bodyPr>
              <a:lstStyle/>
              <a:p>
                <a:r>
                  <a:rPr lang="it-IT" sz="1200" dirty="0" err="1" smtClean="0">
                    <a:solidFill>
                      <a:schemeClr val="tx1"/>
                    </a:solidFill>
                    <a:effectLst/>
                    <a:latin typeface="Calibri" panose="020F0502020204030204" pitchFamily="34" charset="0"/>
                    <a:cs typeface="Calibri" panose="020F0502020204030204" pitchFamily="34" charset="0"/>
                  </a:rPr>
                  <a:t>Nuevo</a:t>
                </a:r>
                <a:r>
                  <a:rPr lang="it-IT" sz="1200" dirty="0" smtClean="0">
                    <a:solidFill>
                      <a:schemeClr val="tx1"/>
                    </a:solidFill>
                    <a:effectLst/>
                    <a:latin typeface="Calibri" panose="020F0502020204030204" pitchFamily="34" charset="0"/>
                    <a:cs typeface="Calibri" panose="020F0502020204030204" pitchFamily="34" charset="0"/>
                  </a:rPr>
                  <a:t> Laredo</a:t>
                </a:r>
                <a:endParaRPr lang="it-IT" sz="1200" dirty="0">
                  <a:solidFill>
                    <a:schemeClr val="tx1"/>
                  </a:solidFill>
                  <a:effectLst/>
                  <a:latin typeface="Calibri" panose="020F0502020204030204" pitchFamily="34" charset="0"/>
                  <a:cs typeface="Calibri" panose="020F0502020204030204" pitchFamily="34" charset="0"/>
                </a:endParaRPr>
              </a:p>
            </p:txBody>
          </p:sp>
          <p:sp>
            <p:nvSpPr>
              <p:cNvPr id="97" name="Ovale 96"/>
              <p:cNvSpPr/>
              <p:nvPr/>
            </p:nvSpPr>
            <p:spPr bwMode="auto">
              <a:xfrm>
                <a:off x="7944645" y="3191669"/>
                <a:ext cx="91309" cy="76189"/>
              </a:xfrm>
              <a:prstGeom prst="ellipse">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98" name="Ovale 97"/>
              <p:cNvSpPr/>
              <p:nvPr/>
            </p:nvSpPr>
            <p:spPr bwMode="auto">
              <a:xfrm>
                <a:off x="4309181" y="5421313"/>
                <a:ext cx="91309" cy="76189"/>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135644" name="Rettangolo 1135643"/>
            <p:cNvSpPr/>
            <p:nvPr/>
          </p:nvSpPr>
          <p:spPr bwMode="auto">
            <a:xfrm>
              <a:off x="2927350" y="4041775"/>
              <a:ext cx="965200" cy="648039"/>
            </a:xfrm>
            <a:prstGeom prst="rect">
              <a:avLst/>
            </a:prstGeom>
            <a:noFill/>
            <a:ln w="1270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chemeClr val="tx1"/>
                </a:solidFill>
                <a:effectLst>
                  <a:outerShdw blurRad="38100" dist="38100" dir="2700000" algn="tl">
                    <a:srgbClr val="000000">
                      <a:alpha val="43137"/>
                    </a:srgbClr>
                  </a:outerShdw>
                </a:effectLst>
                <a:latin typeface="Comic Sans MS" pitchFamily="66" charset="0"/>
              </a:endParaRPr>
            </a:p>
          </p:txBody>
        </p:sp>
        <p:sp>
          <p:nvSpPr>
            <p:cNvPr id="101" name="CasellaDiTesto 100"/>
            <p:cNvSpPr txBox="1"/>
            <p:nvPr/>
          </p:nvSpPr>
          <p:spPr>
            <a:xfrm>
              <a:off x="3895305" y="4192664"/>
              <a:ext cx="1133896" cy="369332"/>
            </a:xfrm>
            <a:prstGeom prst="rect">
              <a:avLst/>
            </a:prstGeom>
            <a:noFill/>
          </p:spPr>
          <p:txBody>
            <a:bodyPr wrap="square" rtlCol="0">
              <a:spAutoFit/>
            </a:bodyPr>
            <a:lstStyle/>
            <a:p>
              <a:r>
                <a:rPr lang="it-IT" dirty="0" err="1" smtClean="0">
                  <a:solidFill>
                    <a:schemeClr val="tx1"/>
                  </a:solidFill>
                  <a:effectLst/>
                  <a:latin typeface="Calibri" panose="020F0502020204030204" pitchFamily="34" charset="0"/>
                  <a:cs typeface="Calibri" panose="020F0502020204030204" pitchFamily="34" charset="0"/>
                </a:rPr>
                <a:t>Next</a:t>
              </a:r>
              <a:r>
                <a:rPr lang="it-IT" dirty="0" smtClean="0">
                  <a:solidFill>
                    <a:schemeClr val="tx1"/>
                  </a:solidFill>
                  <a:effectLst/>
                  <a:latin typeface="Calibri" panose="020F0502020204030204" pitchFamily="34" charset="0"/>
                  <a:cs typeface="Calibri" panose="020F0502020204030204" pitchFamily="34" charset="0"/>
                </a:rPr>
                <a:t> slide</a:t>
              </a:r>
              <a:endParaRPr lang="it-IT" dirty="0">
                <a:solidFill>
                  <a:schemeClr val="tx1"/>
                </a:solidFill>
                <a:effectLst/>
                <a:latin typeface="Calibri" panose="020F0502020204030204" pitchFamily="34" charset="0"/>
                <a:cs typeface="Calibri" panose="020F0502020204030204" pitchFamily="34" charset="0"/>
              </a:endParaRPr>
            </a:p>
          </p:txBody>
        </p:sp>
        <p:sp>
          <p:nvSpPr>
            <p:cNvPr id="102" name="CasellaDiTesto 101"/>
            <p:cNvSpPr txBox="1"/>
            <p:nvPr/>
          </p:nvSpPr>
          <p:spPr>
            <a:xfrm>
              <a:off x="2724626" y="4676322"/>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9</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3" name="CasellaDiTesto 102"/>
            <p:cNvSpPr txBox="1"/>
            <p:nvPr/>
          </p:nvSpPr>
          <p:spPr>
            <a:xfrm>
              <a:off x="3682475" y="4676322"/>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20</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4" name="CasellaDiTesto 103"/>
            <p:cNvSpPr txBox="1"/>
            <p:nvPr/>
          </p:nvSpPr>
          <p:spPr>
            <a:xfrm>
              <a:off x="2566393" y="4535586"/>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10</a:t>
              </a:r>
              <a:endParaRPr lang="it-IT" sz="1400" dirty="0">
                <a:solidFill>
                  <a:schemeClr val="tx1"/>
                </a:solidFill>
                <a:effectLst/>
                <a:latin typeface="Calibri" panose="020F0502020204030204" pitchFamily="34" charset="0"/>
                <a:cs typeface="Calibri" panose="020F0502020204030204" pitchFamily="34" charset="0"/>
              </a:endParaRPr>
            </a:p>
          </p:txBody>
        </p:sp>
        <p:sp>
          <p:nvSpPr>
            <p:cNvPr id="105" name="CasellaDiTesto 104"/>
            <p:cNvSpPr txBox="1"/>
            <p:nvPr/>
          </p:nvSpPr>
          <p:spPr>
            <a:xfrm>
              <a:off x="2566393" y="3887957"/>
              <a:ext cx="409342" cy="307777"/>
            </a:xfrm>
            <a:prstGeom prst="rect">
              <a:avLst/>
            </a:prstGeom>
            <a:noFill/>
          </p:spPr>
          <p:txBody>
            <a:bodyPr wrap="square" rtlCol="0">
              <a:spAutoFit/>
            </a:bodyPr>
            <a:lstStyle/>
            <a:p>
              <a:r>
                <a:rPr lang="it-IT" sz="1400" dirty="0" smtClean="0">
                  <a:solidFill>
                    <a:schemeClr val="tx1"/>
                  </a:solidFill>
                  <a:effectLst/>
                  <a:latin typeface="Calibri" panose="020F0502020204030204" pitchFamily="34" charset="0"/>
                  <a:cs typeface="Calibri" panose="020F0502020204030204" pitchFamily="34" charset="0"/>
                </a:rPr>
                <a:t>16</a:t>
              </a:r>
              <a:endParaRPr lang="it-IT" sz="1400" dirty="0">
                <a:solidFill>
                  <a:schemeClr val="tx1"/>
                </a:solidFill>
                <a:effectLst/>
                <a:latin typeface="Calibri" panose="020F0502020204030204" pitchFamily="34" charset="0"/>
                <a:cs typeface="Calibri" panose="020F0502020204030204" pitchFamily="34" charset="0"/>
              </a:endParaRPr>
            </a:p>
          </p:txBody>
        </p:sp>
      </p:gr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46" name="Gruppo 45"/>
          <p:cNvGrpSpPr/>
          <p:nvPr/>
        </p:nvGrpSpPr>
        <p:grpSpPr>
          <a:xfrm>
            <a:off x="1861540" y="1354137"/>
            <a:ext cx="5793937" cy="4643713"/>
            <a:chOff x="1861540" y="1354137"/>
            <a:chExt cx="5793937" cy="4643713"/>
          </a:xfrm>
        </p:grpSpPr>
        <p:sp>
          <p:nvSpPr>
            <p:cNvPr id="7" name="AutoShape 3"/>
            <p:cNvSpPr>
              <a:spLocks noChangeAspect="1" noChangeArrowheads="1" noTextEdit="1"/>
            </p:cNvSpPr>
            <p:nvPr/>
          </p:nvSpPr>
          <p:spPr bwMode="auto">
            <a:xfrm>
              <a:off x="2150185" y="1484313"/>
              <a:ext cx="5243597" cy="426878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t-IT"/>
            </a:p>
          </p:txBody>
        </p:sp>
        <p:sp>
          <p:nvSpPr>
            <p:cNvPr id="10" name="Freeform 7"/>
            <p:cNvSpPr>
              <a:spLocks noEditPoints="1"/>
            </p:cNvSpPr>
            <p:nvPr/>
          </p:nvSpPr>
          <p:spPr bwMode="auto">
            <a:xfrm>
              <a:off x="2141856" y="1452563"/>
              <a:ext cx="92764" cy="4344988"/>
            </a:xfrm>
            <a:custGeom>
              <a:avLst/>
              <a:gdLst>
                <a:gd name="T0" fmla="*/ 23 w 31"/>
                <a:gd name="T1" fmla="*/ 2737 h 2737"/>
                <a:gd name="T2" fmla="*/ 0 w 31"/>
                <a:gd name="T3" fmla="*/ 2640 h 2737"/>
                <a:gd name="T4" fmla="*/ 0 w 31"/>
                <a:gd name="T5" fmla="*/ 2646 h 2737"/>
                <a:gd name="T6" fmla="*/ 23 w 31"/>
                <a:gd name="T7" fmla="*/ 2548 h 2737"/>
                <a:gd name="T8" fmla="*/ 0 w 31"/>
                <a:gd name="T9" fmla="*/ 2548 h 2737"/>
                <a:gd name="T10" fmla="*/ 23 w 31"/>
                <a:gd name="T11" fmla="*/ 2464 h 2737"/>
                <a:gd name="T12" fmla="*/ 0 w 31"/>
                <a:gd name="T13" fmla="*/ 2367 h 2737"/>
                <a:gd name="T14" fmla="*/ 0 w 31"/>
                <a:gd name="T15" fmla="*/ 2373 h 2737"/>
                <a:gd name="T16" fmla="*/ 23 w 31"/>
                <a:gd name="T17" fmla="*/ 2275 h 2737"/>
                <a:gd name="T18" fmla="*/ 0 w 31"/>
                <a:gd name="T19" fmla="*/ 2275 h 2737"/>
                <a:gd name="T20" fmla="*/ 23 w 31"/>
                <a:gd name="T21" fmla="*/ 2191 h 2737"/>
                <a:gd name="T22" fmla="*/ 0 w 31"/>
                <a:gd name="T23" fmla="*/ 2094 h 2737"/>
                <a:gd name="T24" fmla="*/ 0 w 31"/>
                <a:gd name="T25" fmla="*/ 2100 h 2737"/>
                <a:gd name="T26" fmla="*/ 23 w 31"/>
                <a:gd name="T27" fmla="*/ 2002 h 2737"/>
                <a:gd name="T28" fmla="*/ 0 w 31"/>
                <a:gd name="T29" fmla="*/ 2002 h 2737"/>
                <a:gd name="T30" fmla="*/ 23 w 31"/>
                <a:gd name="T31" fmla="*/ 1919 h 2737"/>
                <a:gd name="T32" fmla="*/ 0 w 31"/>
                <a:gd name="T33" fmla="*/ 1821 h 2737"/>
                <a:gd name="T34" fmla="*/ 0 w 31"/>
                <a:gd name="T35" fmla="*/ 1827 h 2737"/>
                <a:gd name="T36" fmla="*/ 23 w 31"/>
                <a:gd name="T37" fmla="*/ 1729 h 2737"/>
                <a:gd name="T38" fmla="*/ 0 w 31"/>
                <a:gd name="T39" fmla="*/ 1729 h 2737"/>
                <a:gd name="T40" fmla="*/ 23 w 31"/>
                <a:gd name="T41" fmla="*/ 1645 h 2737"/>
                <a:gd name="T42" fmla="*/ 0 w 31"/>
                <a:gd name="T43" fmla="*/ 1548 h 2737"/>
                <a:gd name="T44" fmla="*/ 0 w 31"/>
                <a:gd name="T45" fmla="*/ 1554 h 2737"/>
                <a:gd name="T46" fmla="*/ 23 w 31"/>
                <a:gd name="T47" fmla="*/ 1456 h 2737"/>
                <a:gd name="T48" fmla="*/ 0 w 31"/>
                <a:gd name="T49" fmla="*/ 1456 h 2737"/>
                <a:gd name="T50" fmla="*/ 23 w 31"/>
                <a:gd name="T51" fmla="*/ 1372 h 2737"/>
                <a:gd name="T52" fmla="*/ 0 w 31"/>
                <a:gd name="T53" fmla="*/ 1274 h 2737"/>
                <a:gd name="T54" fmla="*/ 0 w 31"/>
                <a:gd name="T55" fmla="*/ 1281 h 2737"/>
                <a:gd name="T56" fmla="*/ 23 w 31"/>
                <a:gd name="T57" fmla="*/ 1184 h 2737"/>
                <a:gd name="T58" fmla="*/ 0 w 31"/>
                <a:gd name="T59" fmla="*/ 1184 h 2737"/>
                <a:gd name="T60" fmla="*/ 23 w 31"/>
                <a:gd name="T61" fmla="*/ 1099 h 2737"/>
                <a:gd name="T62" fmla="*/ 0 w 31"/>
                <a:gd name="T63" fmla="*/ 1001 h 2737"/>
                <a:gd name="T64" fmla="*/ 0 w 31"/>
                <a:gd name="T65" fmla="*/ 1008 h 2737"/>
                <a:gd name="T66" fmla="*/ 23 w 31"/>
                <a:gd name="T67" fmla="*/ 911 h 2737"/>
                <a:gd name="T68" fmla="*/ 0 w 31"/>
                <a:gd name="T69" fmla="*/ 911 h 2737"/>
                <a:gd name="T70" fmla="*/ 23 w 31"/>
                <a:gd name="T71" fmla="*/ 826 h 2737"/>
                <a:gd name="T72" fmla="*/ 0 w 31"/>
                <a:gd name="T73" fmla="*/ 728 h 2737"/>
                <a:gd name="T74" fmla="*/ 0 w 31"/>
                <a:gd name="T75" fmla="*/ 735 h 2737"/>
                <a:gd name="T76" fmla="*/ 23 w 31"/>
                <a:gd name="T77" fmla="*/ 638 h 2737"/>
                <a:gd name="T78" fmla="*/ 0 w 31"/>
                <a:gd name="T79" fmla="*/ 638 h 2737"/>
                <a:gd name="T80" fmla="*/ 23 w 31"/>
                <a:gd name="T81" fmla="*/ 553 h 2737"/>
                <a:gd name="T82" fmla="*/ 0 w 31"/>
                <a:gd name="T83" fmla="*/ 456 h 2737"/>
                <a:gd name="T84" fmla="*/ 0 w 31"/>
                <a:gd name="T85" fmla="*/ 463 h 2737"/>
                <a:gd name="T86" fmla="*/ 23 w 31"/>
                <a:gd name="T87" fmla="*/ 365 h 2737"/>
                <a:gd name="T88" fmla="*/ 0 w 31"/>
                <a:gd name="T89" fmla="*/ 365 h 2737"/>
                <a:gd name="T90" fmla="*/ 23 w 31"/>
                <a:gd name="T91" fmla="*/ 280 h 2737"/>
                <a:gd name="T92" fmla="*/ 0 w 31"/>
                <a:gd name="T93" fmla="*/ 183 h 2737"/>
                <a:gd name="T94" fmla="*/ 0 w 31"/>
                <a:gd name="T95" fmla="*/ 190 h 2737"/>
                <a:gd name="T96" fmla="*/ 23 w 31"/>
                <a:gd name="T97" fmla="*/ 92 h 2737"/>
                <a:gd name="T98" fmla="*/ 0 w 31"/>
                <a:gd name="T99" fmla="*/ 92 h 2737"/>
                <a:gd name="T100" fmla="*/ 23 w 31"/>
                <a:gd name="T101" fmla="*/ 7 h 2737"/>
                <a:gd name="T102" fmla="*/ 0 w 31"/>
                <a:gd name="T103" fmla="*/ 2730 h 2737"/>
                <a:gd name="T104" fmla="*/ 0 w 31"/>
                <a:gd name="T105" fmla="*/ 2737 h 2737"/>
                <a:gd name="T106" fmla="*/ 31 w 31"/>
                <a:gd name="T107" fmla="*/ 2275 h 2737"/>
                <a:gd name="T108" fmla="*/ 0 w 31"/>
                <a:gd name="T109" fmla="*/ 2275 h 2737"/>
                <a:gd name="T110" fmla="*/ 31 w 31"/>
                <a:gd name="T111" fmla="*/ 1827 h 2737"/>
                <a:gd name="T112" fmla="*/ 0 w 31"/>
                <a:gd name="T113" fmla="*/ 1366 h 2737"/>
                <a:gd name="T114" fmla="*/ 0 w 31"/>
                <a:gd name="T115" fmla="*/ 1372 h 2737"/>
                <a:gd name="T116" fmla="*/ 31 w 31"/>
                <a:gd name="T117" fmla="*/ 911 h 2737"/>
                <a:gd name="T118" fmla="*/ 0 w 31"/>
                <a:gd name="T119" fmla="*/ 911 h 2737"/>
                <a:gd name="T120" fmla="*/ 31 w 31"/>
                <a:gd name="T121" fmla="*/ 463 h 2737"/>
                <a:gd name="T122" fmla="*/ 0 w 31"/>
                <a:gd name="T123" fmla="*/ 0 h 2737"/>
                <a:gd name="T124" fmla="*/ 0 w 31"/>
                <a:gd name="T125" fmla="*/ 7 h 2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 h="2737">
                  <a:moveTo>
                    <a:pt x="0" y="2730"/>
                  </a:moveTo>
                  <a:lnTo>
                    <a:pt x="23" y="2730"/>
                  </a:lnTo>
                  <a:lnTo>
                    <a:pt x="23" y="2737"/>
                  </a:lnTo>
                  <a:lnTo>
                    <a:pt x="0" y="2737"/>
                  </a:lnTo>
                  <a:lnTo>
                    <a:pt x="0" y="2730"/>
                  </a:lnTo>
                  <a:close/>
                  <a:moveTo>
                    <a:pt x="0" y="2640"/>
                  </a:moveTo>
                  <a:lnTo>
                    <a:pt x="23" y="2640"/>
                  </a:lnTo>
                  <a:lnTo>
                    <a:pt x="23" y="2646"/>
                  </a:lnTo>
                  <a:lnTo>
                    <a:pt x="0" y="2646"/>
                  </a:lnTo>
                  <a:lnTo>
                    <a:pt x="0" y="2640"/>
                  </a:lnTo>
                  <a:close/>
                  <a:moveTo>
                    <a:pt x="0" y="2548"/>
                  </a:moveTo>
                  <a:lnTo>
                    <a:pt x="23" y="2548"/>
                  </a:lnTo>
                  <a:lnTo>
                    <a:pt x="23" y="2555"/>
                  </a:lnTo>
                  <a:lnTo>
                    <a:pt x="0" y="2555"/>
                  </a:lnTo>
                  <a:lnTo>
                    <a:pt x="0" y="2548"/>
                  </a:lnTo>
                  <a:close/>
                  <a:moveTo>
                    <a:pt x="0" y="2457"/>
                  </a:moveTo>
                  <a:lnTo>
                    <a:pt x="23" y="2457"/>
                  </a:lnTo>
                  <a:lnTo>
                    <a:pt x="23" y="2464"/>
                  </a:lnTo>
                  <a:lnTo>
                    <a:pt x="0" y="2464"/>
                  </a:lnTo>
                  <a:lnTo>
                    <a:pt x="0" y="2457"/>
                  </a:lnTo>
                  <a:close/>
                  <a:moveTo>
                    <a:pt x="0" y="2367"/>
                  </a:moveTo>
                  <a:lnTo>
                    <a:pt x="23" y="2367"/>
                  </a:lnTo>
                  <a:lnTo>
                    <a:pt x="23" y="2373"/>
                  </a:lnTo>
                  <a:lnTo>
                    <a:pt x="0" y="2373"/>
                  </a:lnTo>
                  <a:lnTo>
                    <a:pt x="0" y="2367"/>
                  </a:lnTo>
                  <a:close/>
                  <a:moveTo>
                    <a:pt x="0" y="2275"/>
                  </a:moveTo>
                  <a:lnTo>
                    <a:pt x="23" y="2275"/>
                  </a:lnTo>
                  <a:lnTo>
                    <a:pt x="23" y="2282"/>
                  </a:lnTo>
                  <a:lnTo>
                    <a:pt x="0" y="2282"/>
                  </a:lnTo>
                  <a:lnTo>
                    <a:pt x="0" y="2275"/>
                  </a:lnTo>
                  <a:close/>
                  <a:moveTo>
                    <a:pt x="0" y="2184"/>
                  </a:moveTo>
                  <a:lnTo>
                    <a:pt x="23" y="2184"/>
                  </a:lnTo>
                  <a:lnTo>
                    <a:pt x="23" y="2191"/>
                  </a:lnTo>
                  <a:lnTo>
                    <a:pt x="0" y="2191"/>
                  </a:lnTo>
                  <a:lnTo>
                    <a:pt x="0" y="2184"/>
                  </a:lnTo>
                  <a:close/>
                  <a:moveTo>
                    <a:pt x="0" y="2094"/>
                  </a:moveTo>
                  <a:lnTo>
                    <a:pt x="23" y="2094"/>
                  </a:lnTo>
                  <a:lnTo>
                    <a:pt x="23" y="2100"/>
                  </a:lnTo>
                  <a:lnTo>
                    <a:pt x="0" y="2100"/>
                  </a:lnTo>
                  <a:lnTo>
                    <a:pt x="0" y="2094"/>
                  </a:lnTo>
                  <a:close/>
                  <a:moveTo>
                    <a:pt x="0" y="2002"/>
                  </a:moveTo>
                  <a:lnTo>
                    <a:pt x="23" y="2002"/>
                  </a:lnTo>
                  <a:lnTo>
                    <a:pt x="23" y="2009"/>
                  </a:lnTo>
                  <a:lnTo>
                    <a:pt x="0" y="2009"/>
                  </a:lnTo>
                  <a:lnTo>
                    <a:pt x="0" y="2002"/>
                  </a:lnTo>
                  <a:close/>
                  <a:moveTo>
                    <a:pt x="0" y="1912"/>
                  </a:moveTo>
                  <a:lnTo>
                    <a:pt x="23" y="1912"/>
                  </a:lnTo>
                  <a:lnTo>
                    <a:pt x="23" y="1919"/>
                  </a:lnTo>
                  <a:lnTo>
                    <a:pt x="0" y="1919"/>
                  </a:lnTo>
                  <a:lnTo>
                    <a:pt x="0" y="1912"/>
                  </a:lnTo>
                  <a:close/>
                  <a:moveTo>
                    <a:pt x="0" y="1821"/>
                  </a:moveTo>
                  <a:lnTo>
                    <a:pt x="23" y="1821"/>
                  </a:lnTo>
                  <a:lnTo>
                    <a:pt x="23" y="1827"/>
                  </a:lnTo>
                  <a:lnTo>
                    <a:pt x="0" y="1827"/>
                  </a:lnTo>
                  <a:lnTo>
                    <a:pt x="0" y="1821"/>
                  </a:lnTo>
                  <a:close/>
                  <a:moveTo>
                    <a:pt x="0" y="1729"/>
                  </a:moveTo>
                  <a:lnTo>
                    <a:pt x="23" y="1729"/>
                  </a:lnTo>
                  <a:lnTo>
                    <a:pt x="23" y="1736"/>
                  </a:lnTo>
                  <a:lnTo>
                    <a:pt x="0" y="1736"/>
                  </a:lnTo>
                  <a:lnTo>
                    <a:pt x="0" y="1729"/>
                  </a:lnTo>
                  <a:close/>
                  <a:moveTo>
                    <a:pt x="0" y="1639"/>
                  </a:moveTo>
                  <a:lnTo>
                    <a:pt x="23" y="1639"/>
                  </a:lnTo>
                  <a:lnTo>
                    <a:pt x="23" y="1645"/>
                  </a:lnTo>
                  <a:lnTo>
                    <a:pt x="0" y="1645"/>
                  </a:lnTo>
                  <a:lnTo>
                    <a:pt x="0" y="1639"/>
                  </a:lnTo>
                  <a:close/>
                  <a:moveTo>
                    <a:pt x="0" y="1548"/>
                  </a:moveTo>
                  <a:lnTo>
                    <a:pt x="23" y="1548"/>
                  </a:lnTo>
                  <a:lnTo>
                    <a:pt x="23" y="1554"/>
                  </a:lnTo>
                  <a:lnTo>
                    <a:pt x="0" y="1554"/>
                  </a:lnTo>
                  <a:lnTo>
                    <a:pt x="0" y="1548"/>
                  </a:lnTo>
                  <a:close/>
                  <a:moveTo>
                    <a:pt x="0" y="1456"/>
                  </a:moveTo>
                  <a:lnTo>
                    <a:pt x="23" y="1456"/>
                  </a:lnTo>
                  <a:lnTo>
                    <a:pt x="23" y="1463"/>
                  </a:lnTo>
                  <a:lnTo>
                    <a:pt x="0" y="1463"/>
                  </a:lnTo>
                  <a:lnTo>
                    <a:pt x="0" y="1456"/>
                  </a:lnTo>
                  <a:close/>
                  <a:moveTo>
                    <a:pt x="0" y="1366"/>
                  </a:moveTo>
                  <a:lnTo>
                    <a:pt x="23" y="1366"/>
                  </a:lnTo>
                  <a:lnTo>
                    <a:pt x="23" y="1372"/>
                  </a:lnTo>
                  <a:lnTo>
                    <a:pt x="0" y="1372"/>
                  </a:lnTo>
                  <a:lnTo>
                    <a:pt x="0" y="1366"/>
                  </a:lnTo>
                  <a:close/>
                  <a:moveTo>
                    <a:pt x="0" y="1274"/>
                  </a:moveTo>
                  <a:lnTo>
                    <a:pt x="23" y="1274"/>
                  </a:lnTo>
                  <a:lnTo>
                    <a:pt x="23" y="1281"/>
                  </a:lnTo>
                  <a:lnTo>
                    <a:pt x="0" y="1281"/>
                  </a:lnTo>
                  <a:lnTo>
                    <a:pt x="0" y="1274"/>
                  </a:lnTo>
                  <a:close/>
                  <a:moveTo>
                    <a:pt x="0" y="1184"/>
                  </a:moveTo>
                  <a:lnTo>
                    <a:pt x="23" y="1184"/>
                  </a:lnTo>
                  <a:lnTo>
                    <a:pt x="23" y="1191"/>
                  </a:lnTo>
                  <a:lnTo>
                    <a:pt x="0" y="1191"/>
                  </a:lnTo>
                  <a:lnTo>
                    <a:pt x="0" y="1184"/>
                  </a:lnTo>
                  <a:close/>
                  <a:moveTo>
                    <a:pt x="0" y="1093"/>
                  </a:moveTo>
                  <a:lnTo>
                    <a:pt x="23" y="1093"/>
                  </a:lnTo>
                  <a:lnTo>
                    <a:pt x="23" y="1099"/>
                  </a:lnTo>
                  <a:lnTo>
                    <a:pt x="0" y="1099"/>
                  </a:lnTo>
                  <a:lnTo>
                    <a:pt x="0" y="1093"/>
                  </a:lnTo>
                  <a:close/>
                  <a:moveTo>
                    <a:pt x="0" y="1001"/>
                  </a:moveTo>
                  <a:lnTo>
                    <a:pt x="23" y="1001"/>
                  </a:lnTo>
                  <a:lnTo>
                    <a:pt x="23" y="1008"/>
                  </a:lnTo>
                  <a:lnTo>
                    <a:pt x="0" y="1008"/>
                  </a:lnTo>
                  <a:lnTo>
                    <a:pt x="0" y="1001"/>
                  </a:lnTo>
                  <a:close/>
                  <a:moveTo>
                    <a:pt x="0" y="911"/>
                  </a:moveTo>
                  <a:lnTo>
                    <a:pt x="23" y="911"/>
                  </a:lnTo>
                  <a:lnTo>
                    <a:pt x="23" y="918"/>
                  </a:lnTo>
                  <a:lnTo>
                    <a:pt x="0" y="918"/>
                  </a:lnTo>
                  <a:lnTo>
                    <a:pt x="0" y="911"/>
                  </a:lnTo>
                  <a:close/>
                  <a:moveTo>
                    <a:pt x="0" y="820"/>
                  </a:moveTo>
                  <a:lnTo>
                    <a:pt x="23" y="820"/>
                  </a:lnTo>
                  <a:lnTo>
                    <a:pt x="23" y="826"/>
                  </a:lnTo>
                  <a:lnTo>
                    <a:pt x="0" y="826"/>
                  </a:lnTo>
                  <a:lnTo>
                    <a:pt x="0" y="820"/>
                  </a:lnTo>
                  <a:close/>
                  <a:moveTo>
                    <a:pt x="0" y="728"/>
                  </a:moveTo>
                  <a:lnTo>
                    <a:pt x="23" y="728"/>
                  </a:lnTo>
                  <a:lnTo>
                    <a:pt x="23" y="735"/>
                  </a:lnTo>
                  <a:lnTo>
                    <a:pt x="0" y="735"/>
                  </a:lnTo>
                  <a:lnTo>
                    <a:pt x="0" y="728"/>
                  </a:lnTo>
                  <a:close/>
                  <a:moveTo>
                    <a:pt x="0" y="638"/>
                  </a:moveTo>
                  <a:lnTo>
                    <a:pt x="23" y="638"/>
                  </a:lnTo>
                  <a:lnTo>
                    <a:pt x="23" y="645"/>
                  </a:lnTo>
                  <a:lnTo>
                    <a:pt x="0" y="645"/>
                  </a:lnTo>
                  <a:lnTo>
                    <a:pt x="0" y="638"/>
                  </a:lnTo>
                  <a:close/>
                  <a:moveTo>
                    <a:pt x="0" y="547"/>
                  </a:moveTo>
                  <a:lnTo>
                    <a:pt x="23" y="547"/>
                  </a:lnTo>
                  <a:lnTo>
                    <a:pt x="23" y="553"/>
                  </a:lnTo>
                  <a:lnTo>
                    <a:pt x="0" y="553"/>
                  </a:lnTo>
                  <a:lnTo>
                    <a:pt x="0" y="547"/>
                  </a:lnTo>
                  <a:close/>
                  <a:moveTo>
                    <a:pt x="0" y="456"/>
                  </a:moveTo>
                  <a:lnTo>
                    <a:pt x="23" y="456"/>
                  </a:lnTo>
                  <a:lnTo>
                    <a:pt x="23" y="463"/>
                  </a:lnTo>
                  <a:lnTo>
                    <a:pt x="0" y="463"/>
                  </a:lnTo>
                  <a:lnTo>
                    <a:pt x="0" y="456"/>
                  </a:lnTo>
                  <a:close/>
                  <a:moveTo>
                    <a:pt x="0" y="365"/>
                  </a:moveTo>
                  <a:lnTo>
                    <a:pt x="23" y="365"/>
                  </a:lnTo>
                  <a:lnTo>
                    <a:pt x="23" y="371"/>
                  </a:lnTo>
                  <a:lnTo>
                    <a:pt x="0" y="371"/>
                  </a:lnTo>
                  <a:lnTo>
                    <a:pt x="0" y="365"/>
                  </a:lnTo>
                  <a:close/>
                  <a:moveTo>
                    <a:pt x="0" y="274"/>
                  </a:moveTo>
                  <a:lnTo>
                    <a:pt x="23" y="274"/>
                  </a:lnTo>
                  <a:lnTo>
                    <a:pt x="23" y="280"/>
                  </a:lnTo>
                  <a:lnTo>
                    <a:pt x="0" y="280"/>
                  </a:lnTo>
                  <a:lnTo>
                    <a:pt x="0" y="274"/>
                  </a:lnTo>
                  <a:close/>
                  <a:moveTo>
                    <a:pt x="0" y="183"/>
                  </a:moveTo>
                  <a:lnTo>
                    <a:pt x="23" y="183"/>
                  </a:lnTo>
                  <a:lnTo>
                    <a:pt x="23" y="190"/>
                  </a:lnTo>
                  <a:lnTo>
                    <a:pt x="0" y="190"/>
                  </a:lnTo>
                  <a:lnTo>
                    <a:pt x="0" y="183"/>
                  </a:lnTo>
                  <a:close/>
                  <a:moveTo>
                    <a:pt x="0" y="92"/>
                  </a:moveTo>
                  <a:lnTo>
                    <a:pt x="23" y="92"/>
                  </a:lnTo>
                  <a:lnTo>
                    <a:pt x="23" y="98"/>
                  </a:lnTo>
                  <a:lnTo>
                    <a:pt x="0" y="98"/>
                  </a:lnTo>
                  <a:lnTo>
                    <a:pt x="0" y="92"/>
                  </a:lnTo>
                  <a:close/>
                  <a:moveTo>
                    <a:pt x="0" y="0"/>
                  </a:moveTo>
                  <a:lnTo>
                    <a:pt x="23" y="0"/>
                  </a:lnTo>
                  <a:lnTo>
                    <a:pt x="23" y="7"/>
                  </a:lnTo>
                  <a:lnTo>
                    <a:pt x="0" y="7"/>
                  </a:lnTo>
                  <a:lnTo>
                    <a:pt x="0" y="0"/>
                  </a:lnTo>
                  <a:close/>
                  <a:moveTo>
                    <a:pt x="0" y="2730"/>
                  </a:moveTo>
                  <a:lnTo>
                    <a:pt x="31" y="2730"/>
                  </a:lnTo>
                  <a:lnTo>
                    <a:pt x="31" y="2737"/>
                  </a:lnTo>
                  <a:lnTo>
                    <a:pt x="0" y="2737"/>
                  </a:lnTo>
                  <a:lnTo>
                    <a:pt x="0" y="2730"/>
                  </a:lnTo>
                  <a:close/>
                  <a:moveTo>
                    <a:pt x="0" y="2275"/>
                  </a:moveTo>
                  <a:lnTo>
                    <a:pt x="31" y="2275"/>
                  </a:lnTo>
                  <a:lnTo>
                    <a:pt x="31" y="2282"/>
                  </a:lnTo>
                  <a:lnTo>
                    <a:pt x="0" y="2282"/>
                  </a:lnTo>
                  <a:lnTo>
                    <a:pt x="0" y="2275"/>
                  </a:lnTo>
                  <a:close/>
                  <a:moveTo>
                    <a:pt x="0" y="1821"/>
                  </a:moveTo>
                  <a:lnTo>
                    <a:pt x="31" y="1821"/>
                  </a:lnTo>
                  <a:lnTo>
                    <a:pt x="31" y="1827"/>
                  </a:lnTo>
                  <a:lnTo>
                    <a:pt x="0" y="1827"/>
                  </a:lnTo>
                  <a:lnTo>
                    <a:pt x="0" y="1821"/>
                  </a:lnTo>
                  <a:close/>
                  <a:moveTo>
                    <a:pt x="0" y="1366"/>
                  </a:moveTo>
                  <a:lnTo>
                    <a:pt x="31" y="1366"/>
                  </a:lnTo>
                  <a:lnTo>
                    <a:pt x="31" y="1372"/>
                  </a:lnTo>
                  <a:lnTo>
                    <a:pt x="0" y="1372"/>
                  </a:lnTo>
                  <a:lnTo>
                    <a:pt x="0" y="1366"/>
                  </a:lnTo>
                  <a:close/>
                  <a:moveTo>
                    <a:pt x="0" y="911"/>
                  </a:moveTo>
                  <a:lnTo>
                    <a:pt x="31" y="911"/>
                  </a:lnTo>
                  <a:lnTo>
                    <a:pt x="31" y="918"/>
                  </a:lnTo>
                  <a:lnTo>
                    <a:pt x="0" y="918"/>
                  </a:lnTo>
                  <a:lnTo>
                    <a:pt x="0" y="911"/>
                  </a:lnTo>
                  <a:close/>
                  <a:moveTo>
                    <a:pt x="0" y="456"/>
                  </a:moveTo>
                  <a:lnTo>
                    <a:pt x="31" y="456"/>
                  </a:lnTo>
                  <a:lnTo>
                    <a:pt x="31" y="463"/>
                  </a:lnTo>
                  <a:lnTo>
                    <a:pt x="0" y="463"/>
                  </a:lnTo>
                  <a:lnTo>
                    <a:pt x="0" y="456"/>
                  </a:lnTo>
                  <a:close/>
                  <a:moveTo>
                    <a:pt x="0" y="0"/>
                  </a:moveTo>
                  <a:lnTo>
                    <a:pt x="31" y="0"/>
                  </a:lnTo>
                  <a:lnTo>
                    <a:pt x="31" y="7"/>
                  </a:lnTo>
                  <a:lnTo>
                    <a:pt x="0" y="7"/>
                  </a:lnTo>
                  <a:lnTo>
                    <a:pt x="0"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a:p>
          </p:txBody>
        </p:sp>
        <p:sp>
          <p:nvSpPr>
            <p:cNvPr id="12" name="Freeform 9"/>
            <p:cNvSpPr>
              <a:spLocks noEditPoints="1"/>
            </p:cNvSpPr>
            <p:nvPr/>
          </p:nvSpPr>
          <p:spPr bwMode="auto">
            <a:xfrm>
              <a:off x="2143126" y="5663835"/>
              <a:ext cx="5273675" cy="95727"/>
            </a:xfrm>
            <a:custGeom>
              <a:avLst/>
              <a:gdLst>
                <a:gd name="T0" fmla="*/ 67 w 3322"/>
                <a:gd name="T1" fmla="*/ 7 h 31"/>
                <a:gd name="T2" fmla="*/ 127 w 3322"/>
                <a:gd name="T3" fmla="*/ 31 h 31"/>
                <a:gd name="T4" fmla="*/ 181 w 3322"/>
                <a:gd name="T5" fmla="*/ 31 h 31"/>
                <a:gd name="T6" fmla="*/ 242 w 3322"/>
                <a:gd name="T7" fmla="*/ 7 h 31"/>
                <a:gd name="T8" fmla="*/ 308 w 3322"/>
                <a:gd name="T9" fmla="*/ 7 h 31"/>
                <a:gd name="T10" fmla="*/ 429 w 3322"/>
                <a:gd name="T11" fmla="*/ 7 h 31"/>
                <a:gd name="T12" fmla="*/ 489 w 3322"/>
                <a:gd name="T13" fmla="*/ 31 h 31"/>
                <a:gd name="T14" fmla="*/ 543 w 3322"/>
                <a:gd name="T15" fmla="*/ 31 h 31"/>
                <a:gd name="T16" fmla="*/ 604 w 3322"/>
                <a:gd name="T17" fmla="*/ 7 h 31"/>
                <a:gd name="T18" fmla="*/ 670 w 3322"/>
                <a:gd name="T19" fmla="*/ 7 h 31"/>
                <a:gd name="T20" fmla="*/ 790 w 3322"/>
                <a:gd name="T21" fmla="*/ 7 h 31"/>
                <a:gd name="T22" fmla="*/ 850 w 3322"/>
                <a:gd name="T23" fmla="*/ 31 h 31"/>
                <a:gd name="T24" fmla="*/ 905 w 3322"/>
                <a:gd name="T25" fmla="*/ 31 h 31"/>
                <a:gd name="T26" fmla="*/ 965 w 3322"/>
                <a:gd name="T27" fmla="*/ 7 h 31"/>
                <a:gd name="T28" fmla="*/ 1032 w 3322"/>
                <a:gd name="T29" fmla="*/ 7 h 31"/>
                <a:gd name="T30" fmla="*/ 1152 w 3322"/>
                <a:gd name="T31" fmla="*/ 7 h 31"/>
                <a:gd name="T32" fmla="*/ 1212 w 3322"/>
                <a:gd name="T33" fmla="*/ 31 h 31"/>
                <a:gd name="T34" fmla="*/ 1267 w 3322"/>
                <a:gd name="T35" fmla="*/ 31 h 31"/>
                <a:gd name="T36" fmla="*/ 1327 w 3322"/>
                <a:gd name="T37" fmla="*/ 7 h 31"/>
                <a:gd name="T38" fmla="*/ 1394 w 3322"/>
                <a:gd name="T39" fmla="*/ 7 h 31"/>
                <a:gd name="T40" fmla="*/ 1514 w 3322"/>
                <a:gd name="T41" fmla="*/ 7 h 31"/>
                <a:gd name="T42" fmla="*/ 1574 w 3322"/>
                <a:gd name="T43" fmla="*/ 31 h 31"/>
                <a:gd name="T44" fmla="*/ 1629 w 3322"/>
                <a:gd name="T45" fmla="*/ 31 h 31"/>
                <a:gd name="T46" fmla="*/ 1689 w 3322"/>
                <a:gd name="T47" fmla="*/ 7 h 31"/>
                <a:gd name="T48" fmla="*/ 1755 w 3322"/>
                <a:gd name="T49" fmla="*/ 7 h 31"/>
                <a:gd name="T50" fmla="*/ 1875 w 3322"/>
                <a:gd name="T51" fmla="*/ 7 h 31"/>
                <a:gd name="T52" fmla="*/ 1936 w 3322"/>
                <a:gd name="T53" fmla="*/ 31 h 31"/>
                <a:gd name="T54" fmla="*/ 1990 w 3322"/>
                <a:gd name="T55" fmla="*/ 31 h 31"/>
                <a:gd name="T56" fmla="*/ 2050 w 3322"/>
                <a:gd name="T57" fmla="*/ 7 h 31"/>
                <a:gd name="T58" fmla="*/ 2117 w 3322"/>
                <a:gd name="T59" fmla="*/ 7 h 31"/>
                <a:gd name="T60" fmla="*/ 2237 w 3322"/>
                <a:gd name="T61" fmla="*/ 7 h 31"/>
                <a:gd name="T62" fmla="*/ 2297 w 3322"/>
                <a:gd name="T63" fmla="*/ 31 h 31"/>
                <a:gd name="T64" fmla="*/ 2352 w 3322"/>
                <a:gd name="T65" fmla="*/ 31 h 31"/>
                <a:gd name="T66" fmla="*/ 2412 w 3322"/>
                <a:gd name="T67" fmla="*/ 7 h 31"/>
                <a:gd name="T68" fmla="*/ 2479 w 3322"/>
                <a:gd name="T69" fmla="*/ 7 h 31"/>
                <a:gd name="T70" fmla="*/ 2599 w 3322"/>
                <a:gd name="T71" fmla="*/ 7 h 31"/>
                <a:gd name="T72" fmla="*/ 2659 w 3322"/>
                <a:gd name="T73" fmla="*/ 31 h 31"/>
                <a:gd name="T74" fmla="*/ 2714 w 3322"/>
                <a:gd name="T75" fmla="*/ 31 h 31"/>
                <a:gd name="T76" fmla="*/ 2774 w 3322"/>
                <a:gd name="T77" fmla="*/ 7 h 31"/>
                <a:gd name="T78" fmla="*/ 2840 w 3322"/>
                <a:gd name="T79" fmla="*/ 7 h 31"/>
                <a:gd name="T80" fmla="*/ 2961 w 3322"/>
                <a:gd name="T81" fmla="*/ 7 h 31"/>
                <a:gd name="T82" fmla="*/ 3021 w 3322"/>
                <a:gd name="T83" fmla="*/ 31 h 31"/>
                <a:gd name="T84" fmla="*/ 3075 w 3322"/>
                <a:gd name="T85" fmla="*/ 31 h 31"/>
                <a:gd name="T86" fmla="*/ 3135 w 3322"/>
                <a:gd name="T87" fmla="*/ 7 h 31"/>
                <a:gd name="T88" fmla="*/ 3202 w 3322"/>
                <a:gd name="T89" fmla="*/ 7 h 31"/>
                <a:gd name="T90" fmla="*/ 3322 w 3322"/>
                <a:gd name="T91" fmla="*/ 7 h 31"/>
                <a:gd name="T92" fmla="*/ 7 w 3322"/>
                <a:gd name="T93" fmla="*/ 31 h 31"/>
                <a:gd name="T94" fmla="*/ 302 w 3322"/>
                <a:gd name="T95" fmla="*/ 31 h 31"/>
                <a:gd name="T96" fmla="*/ 604 w 3322"/>
                <a:gd name="T97" fmla="*/ 0 h 31"/>
                <a:gd name="T98" fmla="*/ 912 w 3322"/>
                <a:gd name="T99" fmla="*/ 0 h 31"/>
                <a:gd name="T100" fmla="*/ 1514 w 3322"/>
                <a:gd name="T101" fmla="*/ 0 h 31"/>
                <a:gd name="T102" fmla="*/ 1815 w 3322"/>
                <a:gd name="T103" fmla="*/ 31 h 31"/>
                <a:gd name="T104" fmla="*/ 2110 w 3322"/>
                <a:gd name="T105" fmla="*/ 31 h 31"/>
                <a:gd name="T106" fmla="*/ 2412 w 3322"/>
                <a:gd name="T107" fmla="*/ 0 h 31"/>
                <a:gd name="T108" fmla="*/ 2720 w 3322"/>
                <a:gd name="T109" fmla="*/ 0 h 31"/>
                <a:gd name="T110" fmla="*/ 3322 w 3322"/>
                <a:gd name="T11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2" h="31">
                  <a:moveTo>
                    <a:pt x="7" y="7"/>
                  </a:moveTo>
                  <a:lnTo>
                    <a:pt x="7" y="31"/>
                  </a:lnTo>
                  <a:lnTo>
                    <a:pt x="0" y="31"/>
                  </a:lnTo>
                  <a:lnTo>
                    <a:pt x="0" y="7"/>
                  </a:lnTo>
                  <a:lnTo>
                    <a:pt x="7" y="7"/>
                  </a:lnTo>
                  <a:close/>
                  <a:moveTo>
                    <a:pt x="67" y="7"/>
                  </a:moveTo>
                  <a:lnTo>
                    <a:pt x="67" y="31"/>
                  </a:lnTo>
                  <a:lnTo>
                    <a:pt x="60" y="31"/>
                  </a:lnTo>
                  <a:lnTo>
                    <a:pt x="60" y="7"/>
                  </a:lnTo>
                  <a:lnTo>
                    <a:pt x="67" y="7"/>
                  </a:lnTo>
                  <a:close/>
                  <a:moveTo>
                    <a:pt x="127" y="7"/>
                  </a:moveTo>
                  <a:lnTo>
                    <a:pt x="127" y="31"/>
                  </a:lnTo>
                  <a:lnTo>
                    <a:pt x="121" y="31"/>
                  </a:lnTo>
                  <a:lnTo>
                    <a:pt x="121" y="7"/>
                  </a:lnTo>
                  <a:lnTo>
                    <a:pt x="127" y="7"/>
                  </a:lnTo>
                  <a:close/>
                  <a:moveTo>
                    <a:pt x="187" y="7"/>
                  </a:moveTo>
                  <a:lnTo>
                    <a:pt x="187" y="31"/>
                  </a:lnTo>
                  <a:lnTo>
                    <a:pt x="181" y="31"/>
                  </a:lnTo>
                  <a:lnTo>
                    <a:pt x="181" y="7"/>
                  </a:lnTo>
                  <a:lnTo>
                    <a:pt x="187" y="7"/>
                  </a:lnTo>
                  <a:close/>
                  <a:moveTo>
                    <a:pt x="248" y="7"/>
                  </a:moveTo>
                  <a:lnTo>
                    <a:pt x="248" y="31"/>
                  </a:lnTo>
                  <a:lnTo>
                    <a:pt x="242" y="31"/>
                  </a:lnTo>
                  <a:lnTo>
                    <a:pt x="242" y="7"/>
                  </a:lnTo>
                  <a:lnTo>
                    <a:pt x="248" y="7"/>
                  </a:lnTo>
                  <a:close/>
                  <a:moveTo>
                    <a:pt x="308" y="7"/>
                  </a:moveTo>
                  <a:lnTo>
                    <a:pt x="308" y="31"/>
                  </a:lnTo>
                  <a:lnTo>
                    <a:pt x="302" y="31"/>
                  </a:lnTo>
                  <a:lnTo>
                    <a:pt x="302" y="7"/>
                  </a:lnTo>
                  <a:lnTo>
                    <a:pt x="308" y="7"/>
                  </a:lnTo>
                  <a:close/>
                  <a:moveTo>
                    <a:pt x="369" y="7"/>
                  </a:moveTo>
                  <a:lnTo>
                    <a:pt x="369" y="31"/>
                  </a:lnTo>
                  <a:lnTo>
                    <a:pt x="362" y="31"/>
                  </a:lnTo>
                  <a:lnTo>
                    <a:pt x="362" y="7"/>
                  </a:lnTo>
                  <a:lnTo>
                    <a:pt x="369" y="7"/>
                  </a:lnTo>
                  <a:close/>
                  <a:moveTo>
                    <a:pt x="429" y="7"/>
                  </a:moveTo>
                  <a:lnTo>
                    <a:pt x="429" y="31"/>
                  </a:lnTo>
                  <a:lnTo>
                    <a:pt x="422" y="31"/>
                  </a:lnTo>
                  <a:lnTo>
                    <a:pt x="422" y="7"/>
                  </a:lnTo>
                  <a:lnTo>
                    <a:pt x="429" y="7"/>
                  </a:lnTo>
                  <a:close/>
                  <a:moveTo>
                    <a:pt x="489" y="7"/>
                  </a:moveTo>
                  <a:lnTo>
                    <a:pt x="489" y="31"/>
                  </a:lnTo>
                  <a:lnTo>
                    <a:pt x="482" y="31"/>
                  </a:lnTo>
                  <a:lnTo>
                    <a:pt x="482" y="7"/>
                  </a:lnTo>
                  <a:lnTo>
                    <a:pt x="489" y="7"/>
                  </a:lnTo>
                  <a:close/>
                  <a:moveTo>
                    <a:pt x="550" y="7"/>
                  </a:moveTo>
                  <a:lnTo>
                    <a:pt x="550" y="31"/>
                  </a:lnTo>
                  <a:lnTo>
                    <a:pt x="543" y="31"/>
                  </a:lnTo>
                  <a:lnTo>
                    <a:pt x="543" y="7"/>
                  </a:lnTo>
                  <a:lnTo>
                    <a:pt x="550" y="7"/>
                  </a:lnTo>
                  <a:close/>
                  <a:moveTo>
                    <a:pt x="610" y="7"/>
                  </a:moveTo>
                  <a:lnTo>
                    <a:pt x="610" y="31"/>
                  </a:lnTo>
                  <a:lnTo>
                    <a:pt x="604" y="31"/>
                  </a:lnTo>
                  <a:lnTo>
                    <a:pt x="604" y="7"/>
                  </a:lnTo>
                  <a:lnTo>
                    <a:pt x="610" y="7"/>
                  </a:lnTo>
                  <a:close/>
                  <a:moveTo>
                    <a:pt x="670" y="7"/>
                  </a:moveTo>
                  <a:lnTo>
                    <a:pt x="670" y="31"/>
                  </a:lnTo>
                  <a:lnTo>
                    <a:pt x="664" y="31"/>
                  </a:lnTo>
                  <a:lnTo>
                    <a:pt x="664" y="7"/>
                  </a:lnTo>
                  <a:lnTo>
                    <a:pt x="670" y="7"/>
                  </a:lnTo>
                  <a:close/>
                  <a:moveTo>
                    <a:pt x="730" y="7"/>
                  </a:moveTo>
                  <a:lnTo>
                    <a:pt x="730" y="31"/>
                  </a:lnTo>
                  <a:lnTo>
                    <a:pt x="724" y="31"/>
                  </a:lnTo>
                  <a:lnTo>
                    <a:pt x="724" y="7"/>
                  </a:lnTo>
                  <a:lnTo>
                    <a:pt x="730" y="7"/>
                  </a:lnTo>
                  <a:close/>
                  <a:moveTo>
                    <a:pt x="790" y="7"/>
                  </a:moveTo>
                  <a:lnTo>
                    <a:pt x="790" y="31"/>
                  </a:lnTo>
                  <a:lnTo>
                    <a:pt x="784" y="31"/>
                  </a:lnTo>
                  <a:lnTo>
                    <a:pt x="784" y="7"/>
                  </a:lnTo>
                  <a:lnTo>
                    <a:pt x="790" y="7"/>
                  </a:lnTo>
                  <a:close/>
                  <a:moveTo>
                    <a:pt x="850" y="7"/>
                  </a:moveTo>
                  <a:lnTo>
                    <a:pt x="850" y="31"/>
                  </a:lnTo>
                  <a:lnTo>
                    <a:pt x="844" y="31"/>
                  </a:lnTo>
                  <a:lnTo>
                    <a:pt x="844" y="7"/>
                  </a:lnTo>
                  <a:lnTo>
                    <a:pt x="850" y="7"/>
                  </a:lnTo>
                  <a:close/>
                  <a:moveTo>
                    <a:pt x="912" y="7"/>
                  </a:moveTo>
                  <a:lnTo>
                    <a:pt x="912" y="31"/>
                  </a:lnTo>
                  <a:lnTo>
                    <a:pt x="905" y="31"/>
                  </a:lnTo>
                  <a:lnTo>
                    <a:pt x="905" y="7"/>
                  </a:lnTo>
                  <a:lnTo>
                    <a:pt x="912" y="7"/>
                  </a:lnTo>
                  <a:close/>
                  <a:moveTo>
                    <a:pt x="972" y="7"/>
                  </a:moveTo>
                  <a:lnTo>
                    <a:pt x="972" y="31"/>
                  </a:lnTo>
                  <a:lnTo>
                    <a:pt x="965" y="31"/>
                  </a:lnTo>
                  <a:lnTo>
                    <a:pt x="965" y="7"/>
                  </a:lnTo>
                  <a:lnTo>
                    <a:pt x="972" y="7"/>
                  </a:lnTo>
                  <a:close/>
                  <a:moveTo>
                    <a:pt x="1032" y="7"/>
                  </a:moveTo>
                  <a:lnTo>
                    <a:pt x="1032" y="31"/>
                  </a:lnTo>
                  <a:lnTo>
                    <a:pt x="1025" y="31"/>
                  </a:lnTo>
                  <a:lnTo>
                    <a:pt x="1025" y="7"/>
                  </a:lnTo>
                  <a:lnTo>
                    <a:pt x="1032" y="7"/>
                  </a:lnTo>
                  <a:close/>
                  <a:moveTo>
                    <a:pt x="1092" y="7"/>
                  </a:moveTo>
                  <a:lnTo>
                    <a:pt x="1092" y="31"/>
                  </a:lnTo>
                  <a:lnTo>
                    <a:pt x="1085" y="31"/>
                  </a:lnTo>
                  <a:lnTo>
                    <a:pt x="1085" y="7"/>
                  </a:lnTo>
                  <a:lnTo>
                    <a:pt x="1092" y="7"/>
                  </a:lnTo>
                  <a:close/>
                  <a:moveTo>
                    <a:pt x="1152" y="7"/>
                  </a:moveTo>
                  <a:lnTo>
                    <a:pt x="1152" y="31"/>
                  </a:lnTo>
                  <a:lnTo>
                    <a:pt x="1146" y="31"/>
                  </a:lnTo>
                  <a:lnTo>
                    <a:pt x="1146" y="7"/>
                  </a:lnTo>
                  <a:lnTo>
                    <a:pt x="1152" y="7"/>
                  </a:lnTo>
                  <a:close/>
                  <a:moveTo>
                    <a:pt x="1212" y="7"/>
                  </a:moveTo>
                  <a:lnTo>
                    <a:pt x="1212" y="31"/>
                  </a:lnTo>
                  <a:lnTo>
                    <a:pt x="1206" y="31"/>
                  </a:lnTo>
                  <a:lnTo>
                    <a:pt x="1206" y="7"/>
                  </a:lnTo>
                  <a:lnTo>
                    <a:pt x="1212" y="7"/>
                  </a:lnTo>
                  <a:close/>
                  <a:moveTo>
                    <a:pt x="1273" y="7"/>
                  </a:moveTo>
                  <a:lnTo>
                    <a:pt x="1273" y="31"/>
                  </a:lnTo>
                  <a:lnTo>
                    <a:pt x="1267" y="31"/>
                  </a:lnTo>
                  <a:lnTo>
                    <a:pt x="1267" y="7"/>
                  </a:lnTo>
                  <a:lnTo>
                    <a:pt x="1273" y="7"/>
                  </a:lnTo>
                  <a:close/>
                  <a:moveTo>
                    <a:pt x="1333" y="7"/>
                  </a:moveTo>
                  <a:lnTo>
                    <a:pt x="1333" y="31"/>
                  </a:lnTo>
                  <a:lnTo>
                    <a:pt x="1327" y="31"/>
                  </a:lnTo>
                  <a:lnTo>
                    <a:pt x="1327" y="7"/>
                  </a:lnTo>
                  <a:lnTo>
                    <a:pt x="1333" y="7"/>
                  </a:lnTo>
                  <a:close/>
                  <a:moveTo>
                    <a:pt x="1394" y="7"/>
                  </a:moveTo>
                  <a:lnTo>
                    <a:pt x="1394" y="31"/>
                  </a:lnTo>
                  <a:lnTo>
                    <a:pt x="1387" y="31"/>
                  </a:lnTo>
                  <a:lnTo>
                    <a:pt x="1387" y="7"/>
                  </a:lnTo>
                  <a:lnTo>
                    <a:pt x="1394" y="7"/>
                  </a:lnTo>
                  <a:close/>
                  <a:moveTo>
                    <a:pt x="1454" y="7"/>
                  </a:moveTo>
                  <a:lnTo>
                    <a:pt x="1454" y="31"/>
                  </a:lnTo>
                  <a:lnTo>
                    <a:pt x="1447" y="31"/>
                  </a:lnTo>
                  <a:lnTo>
                    <a:pt x="1447" y="7"/>
                  </a:lnTo>
                  <a:lnTo>
                    <a:pt x="1454" y="7"/>
                  </a:lnTo>
                  <a:close/>
                  <a:moveTo>
                    <a:pt x="1514" y="7"/>
                  </a:moveTo>
                  <a:lnTo>
                    <a:pt x="1514" y="31"/>
                  </a:lnTo>
                  <a:lnTo>
                    <a:pt x="1507" y="31"/>
                  </a:lnTo>
                  <a:lnTo>
                    <a:pt x="1507" y="7"/>
                  </a:lnTo>
                  <a:lnTo>
                    <a:pt x="1514" y="7"/>
                  </a:lnTo>
                  <a:close/>
                  <a:moveTo>
                    <a:pt x="1574" y="7"/>
                  </a:moveTo>
                  <a:lnTo>
                    <a:pt x="1574" y="31"/>
                  </a:lnTo>
                  <a:lnTo>
                    <a:pt x="1567" y="31"/>
                  </a:lnTo>
                  <a:lnTo>
                    <a:pt x="1567" y="7"/>
                  </a:lnTo>
                  <a:lnTo>
                    <a:pt x="1574" y="7"/>
                  </a:lnTo>
                  <a:close/>
                  <a:moveTo>
                    <a:pt x="1635" y="7"/>
                  </a:moveTo>
                  <a:lnTo>
                    <a:pt x="1635" y="31"/>
                  </a:lnTo>
                  <a:lnTo>
                    <a:pt x="1629" y="31"/>
                  </a:lnTo>
                  <a:lnTo>
                    <a:pt x="1629" y="7"/>
                  </a:lnTo>
                  <a:lnTo>
                    <a:pt x="1635" y="7"/>
                  </a:lnTo>
                  <a:close/>
                  <a:moveTo>
                    <a:pt x="1695" y="7"/>
                  </a:moveTo>
                  <a:lnTo>
                    <a:pt x="1695" y="31"/>
                  </a:lnTo>
                  <a:lnTo>
                    <a:pt x="1689" y="31"/>
                  </a:lnTo>
                  <a:lnTo>
                    <a:pt x="1689" y="7"/>
                  </a:lnTo>
                  <a:lnTo>
                    <a:pt x="1695" y="7"/>
                  </a:lnTo>
                  <a:close/>
                  <a:moveTo>
                    <a:pt x="1755" y="7"/>
                  </a:moveTo>
                  <a:lnTo>
                    <a:pt x="1755" y="31"/>
                  </a:lnTo>
                  <a:lnTo>
                    <a:pt x="1749" y="31"/>
                  </a:lnTo>
                  <a:lnTo>
                    <a:pt x="1749" y="7"/>
                  </a:lnTo>
                  <a:lnTo>
                    <a:pt x="1755" y="7"/>
                  </a:lnTo>
                  <a:close/>
                  <a:moveTo>
                    <a:pt x="1815" y="7"/>
                  </a:moveTo>
                  <a:lnTo>
                    <a:pt x="1815" y="31"/>
                  </a:lnTo>
                  <a:lnTo>
                    <a:pt x="1809" y="31"/>
                  </a:lnTo>
                  <a:lnTo>
                    <a:pt x="1809" y="7"/>
                  </a:lnTo>
                  <a:lnTo>
                    <a:pt x="1815" y="7"/>
                  </a:lnTo>
                  <a:close/>
                  <a:moveTo>
                    <a:pt x="1875" y="7"/>
                  </a:moveTo>
                  <a:lnTo>
                    <a:pt x="1875" y="31"/>
                  </a:lnTo>
                  <a:lnTo>
                    <a:pt x="1869" y="31"/>
                  </a:lnTo>
                  <a:lnTo>
                    <a:pt x="1869" y="7"/>
                  </a:lnTo>
                  <a:lnTo>
                    <a:pt x="1875" y="7"/>
                  </a:lnTo>
                  <a:close/>
                  <a:moveTo>
                    <a:pt x="1936" y="7"/>
                  </a:moveTo>
                  <a:lnTo>
                    <a:pt x="1936" y="31"/>
                  </a:lnTo>
                  <a:lnTo>
                    <a:pt x="1929" y="31"/>
                  </a:lnTo>
                  <a:lnTo>
                    <a:pt x="1929" y="7"/>
                  </a:lnTo>
                  <a:lnTo>
                    <a:pt x="1936" y="7"/>
                  </a:lnTo>
                  <a:close/>
                  <a:moveTo>
                    <a:pt x="1997" y="7"/>
                  </a:moveTo>
                  <a:lnTo>
                    <a:pt x="1997" y="31"/>
                  </a:lnTo>
                  <a:lnTo>
                    <a:pt x="1990" y="31"/>
                  </a:lnTo>
                  <a:lnTo>
                    <a:pt x="1990" y="7"/>
                  </a:lnTo>
                  <a:lnTo>
                    <a:pt x="1997" y="7"/>
                  </a:lnTo>
                  <a:close/>
                  <a:moveTo>
                    <a:pt x="2057" y="7"/>
                  </a:moveTo>
                  <a:lnTo>
                    <a:pt x="2057" y="31"/>
                  </a:lnTo>
                  <a:lnTo>
                    <a:pt x="2050" y="31"/>
                  </a:lnTo>
                  <a:lnTo>
                    <a:pt x="2050" y="7"/>
                  </a:lnTo>
                  <a:lnTo>
                    <a:pt x="2057" y="7"/>
                  </a:lnTo>
                  <a:close/>
                  <a:moveTo>
                    <a:pt x="2117" y="7"/>
                  </a:moveTo>
                  <a:lnTo>
                    <a:pt x="2117" y="31"/>
                  </a:lnTo>
                  <a:lnTo>
                    <a:pt x="2110" y="31"/>
                  </a:lnTo>
                  <a:lnTo>
                    <a:pt x="2110" y="7"/>
                  </a:lnTo>
                  <a:lnTo>
                    <a:pt x="2117" y="7"/>
                  </a:lnTo>
                  <a:close/>
                  <a:moveTo>
                    <a:pt x="2177" y="7"/>
                  </a:moveTo>
                  <a:lnTo>
                    <a:pt x="2177" y="31"/>
                  </a:lnTo>
                  <a:lnTo>
                    <a:pt x="2171" y="31"/>
                  </a:lnTo>
                  <a:lnTo>
                    <a:pt x="2171" y="7"/>
                  </a:lnTo>
                  <a:lnTo>
                    <a:pt x="2177" y="7"/>
                  </a:lnTo>
                  <a:close/>
                  <a:moveTo>
                    <a:pt x="2237" y="7"/>
                  </a:moveTo>
                  <a:lnTo>
                    <a:pt x="2237" y="31"/>
                  </a:lnTo>
                  <a:lnTo>
                    <a:pt x="2231" y="31"/>
                  </a:lnTo>
                  <a:lnTo>
                    <a:pt x="2231" y="7"/>
                  </a:lnTo>
                  <a:lnTo>
                    <a:pt x="2237" y="7"/>
                  </a:lnTo>
                  <a:close/>
                  <a:moveTo>
                    <a:pt x="2297" y="7"/>
                  </a:moveTo>
                  <a:lnTo>
                    <a:pt x="2297" y="31"/>
                  </a:lnTo>
                  <a:lnTo>
                    <a:pt x="2291" y="31"/>
                  </a:lnTo>
                  <a:lnTo>
                    <a:pt x="2291" y="7"/>
                  </a:lnTo>
                  <a:lnTo>
                    <a:pt x="2297" y="7"/>
                  </a:lnTo>
                  <a:close/>
                  <a:moveTo>
                    <a:pt x="2358" y="7"/>
                  </a:moveTo>
                  <a:lnTo>
                    <a:pt x="2358" y="31"/>
                  </a:lnTo>
                  <a:lnTo>
                    <a:pt x="2352" y="31"/>
                  </a:lnTo>
                  <a:lnTo>
                    <a:pt x="2352" y="7"/>
                  </a:lnTo>
                  <a:lnTo>
                    <a:pt x="2358" y="7"/>
                  </a:lnTo>
                  <a:close/>
                  <a:moveTo>
                    <a:pt x="2419" y="7"/>
                  </a:moveTo>
                  <a:lnTo>
                    <a:pt x="2419" y="31"/>
                  </a:lnTo>
                  <a:lnTo>
                    <a:pt x="2412" y="31"/>
                  </a:lnTo>
                  <a:lnTo>
                    <a:pt x="2412" y="7"/>
                  </a:lnTo>
                  <a:lnTo>
                    <a:pt x="2419" y="7"/>
                  </a:lnTo>
                  <a:close/>
                  <a:moveTo>
                    <a:pt x="2479" y="7"/>
                  </a:moveTo>
                  <a:lnTo>
                    <a:pt x="2479" y="31"/>
                  </a:lnTo>
                  <a:lnTo>
                    <a:pt x="2472" y="31"/>
                  </a:lnTo>
                  <a:lnTo>
                    <a:pt x="2472" y="7"/>
                  </a:lnTo>
                  <a:lnTo>
                    <a:pt x="2479" y="7"/>
                  </a:lnTo>
                  <a:close/>
                  <a:moveTo>
                    <a:pt x="2539" y="7"/>
                  </a:moveTo>
                  <a:lnTo>
                    <a:pt x="2539" y="31"/>
                  </a:lnTo>
                  <a:lnTo>
                    <a:pt x="2532" y="31"/>
                  </a:lnTo>
                  <a:lnTo>
                    <a:pt x="2532" y="7"/>
                  </a:lnTo>
                  <a:lnTo>
                    <a:pt x="2539" y="7"/>
                  </a:lnTo>
                  <a:close/>
                  <a:moveTo>
                    <a:pt x="2599" y="7"/>
                  </a:moveTo>
                  <a:lnTo>
                    <a:pt x="2599" y="31"/>
                  </a:lnTo>
                  <a:lnTo>
                    <a:pt x="2592" y="31"/>
                  </a:lnTo>
                  <a:lnTo>
                    <a:pt x="2592" y="7"/>
                  </a:lnTo>
                  <a:lnTo>
                    <a:pt x="2599" y="7"/>
                  </a:lnTo>
                  <a:close/>
                  <a:moveTo>
                    <a:pt x="2659" y="7"/>
                  </a:moveTo>
                  <a:lnTo>
                    <a:pt x="2659" y="31"/>
                  </a:lnTo>
                  <a:lnTo>
                    <a:pt x="2653" y="31"/>
                  </a:lnTo>
                  <a:lnTo>
                    <a:pt x="2653" y="7"/>
                  </a:lnTo>
                  <a:lnTo>
                    <a:pt x="2659" y="7"/>
                  </a:lnTo>
                  <a:close/>
                  <a:moveTo>
                    <a:pt x="2720" y="7"/>
                  </a:moveTo>
                  <a:lnTo>
                    <a:pt x="2720" y="31"/>
                  </a:lnTo>
                  <a:lnTo>
                    <a:pt x="2714" y="31"/>
                  </a:lnTo>
                  <a:lnTo>
                    <a:pt x="2714" y="7"/>
                  </a:lnTo>
                  <a:lnTo>
                    <a:pt x="2720" y="7"/>
                  </a:lnTo>
                  <a:close/>
                  <a:moveTo>
                    <a:pt x="2780" y="7"/>
                  </a:moveTo>
                  <a:lnTo>
                    <a:pt x="2780" y="31"/>
                  </a:lnTo>
                  <a:lnTo>
                    <a:pt x="2774" y="31"/>
                  </a:lnTo>
                  <a:lnTo>
                    <a:pt x="2774" y="7"/>
                  </a:lnTo>
                  <a:lnTo>
                    <a:pt x="2780" y="7"/>
                  </a:lnTo>
                  <a:close/>
                  <a:moveTo>
                    <a:pt x="2840" y="7"/>
                  </a:moveTo>
                  <a:lnTo>
                    <a:pt x="2840" y="31"/>
                  </a:lnTo>
                  <a:lnTo>
                    <a:pt x="2834" y="31"/>
                  </a:lnTo>
                  <a:lnTo>
                    <a:pt x="2834" y="7"/>
                  </a:lnTo>
                  <a:lnTo>
                    <a:pt x="2840" y="7"/>
                  </a:lnTo>
                  <a:close/>
                  <a:moveTo>
                    <a:pt x="2900" y="7"/>
                  </a:moveTo>
                  <a:lnTo>
                    <a:pt x="2900" y="31"/>
                  </a:lnTo>
                  <a:lnTo>
                    <a:pt x="2894" y="31"/>
                  </a:lnTo>
                  <a:lnTo>
                    <a:pt x="2894" y="7"/>
                  </a:lnTo>
                  <a:lnTo>
                    <a:pt x="2900" y="7"/>
                  </a:lnTo>
                  <a:close/>
                  <a:moveTo>
                    <a:pt x="2961" y="7"/>
                  </a:moveTo>
                  <a:lnTo>
                    <a:pt x="2961" y="31"/>
                  </a:lnTo>
                  <a:lnTo>
                    <a:pt x="2954" y="31"/>
                  </a:lnTo>
                  <a:lnTo>
                    <a:pt x="2954" y="7"/>
                  </a:lnTo>
                  <a:lnTo>
                    <a:pt x="2961" y="7"/>
                  </a:lnTo>
                  <a:close/>
                  <a:moveTo>
                    <a:pt x="3021" y="7"/>
                  </a:moveTo>
                  <a:lnTo>
                    <a:pt x="3021" y="31"/>
                  </a:lnTo>
                  <a:lnTo>
                    <a:pt x="3014" y="31"/>
                  </a:lnTo>
                  <a:lnTo>
                    <a:pt x="3014" y="7"/>
                  </a:lnTo>
                  <a:lnTo>
                    <a:pt x="3021" y="7"/>
                  </a:lnTo>
                  <a:close/>
                  <a:moveTo>
                    <a:pt x="3082" y="7"/>
                  </a:moveTo>
                  <a:lnTo>
                    <a:pt x="3082" y="31"/>
                  </a:lnTo>
                  <a:lnTo>
                    <a:pt x="3075" y="31"/>
                  </a:lnTo>
                  <a:lnTo>
                    <a:pt x="3075" y="7"/>
                  </a:lnTo>
                  <a:lnTo>
                    <a:pt x="3082" y="7"/>
                  </a:lnTo>
                  <a:close/>
                  <a:moveTo>
                    <a:pt x="3142" y="7"/>
                  </a:moveTo>
                  <a:lnTo>
                    <a:pt x="3142" y="31"/>
                  </a:lnTo>
                  <a:lnTo>
                    <a:pt x="3135" y="31"/>
                  </a:lnTo>
                  <a:lnTo>
                    <a:pt x="3135" y="7"/>
                  </a:lnTo>
                  <a:lnTo>
                    <a:pt x="3142" y="7"/>
                  </a:lnTo>
                  <a:close/>
                  <a:moveTo>
                    <a:pt x="3202" y="7"/>
                  </a:moveTo>
                  <a:lnTo>
                    <a:pt x="3202" y="31"/>
                  </a:lnTo>
                  <a:lnTo>
                    <a:pt x="3196" y="31"/>
                  </a:lnTo>
                  <a:lnTo>
                    <a:pt x="3196" y="7"/>
                  </a:lnTo>
                  <a:lnTo>
                    <a:pt x="3202" y="7"/>
                  </a:lnTo>
                  <a:close/>
                  <a:moveTo>
                    <a:pt x="3262" y="7"/>
                  </a:moveTo>
                  <a:lnTo>
                    <a:pt x="3262" y="31"/>
                  </a:lnTo>
                  <a:lnTo>
                    <a:pt x="3256" y="31"/>
                  </a:lnTo>
                  <a:lnTo>
                    <a:pt x="3256" y="7"/>
                  </a:lnTo>
                  <a:lnTo>
                    <a:pt x="3262" y="7"/>
                  </a:lnTo>
                  <a:close/>
                  <a:moveTo>
                    <a:pt x="3322" y="7"/>
                  </a:moveTo>
                  <a:lnTo>
                    <a:pt x="3322" y="31"/>
                  </a:lnTo>
                  <a:lnTo>
                    <a:pt x="3316" y="31"/>
                  </a:lnTo>
                  <a:lnTo>
                    <a:pt x="3316" y="7"/>
                  </a:lnTo>
                  <a:lnTo>
                    <a:pt x="3322" y="7"/>
                  </a:lnTo>
                  <a:close/>
                  <a:moveTo>
                    <a:pt x="7" y="0"/>
                  </a:moveTo>
                  <a:lnTo>
                    <a:pt x="7" y="31"/>
                  </a:lnTo>
                  <a:lnTo>
                    <a:pt x="0" y="31"/>
                  </a:lnTo>
                  <a:lnTo>
                    <a:pt x="0" y="0"/>
                  </a:lnTo>
                  <a:lnTo>
                    <a:pt x="7" y="0"/>
                  </a:lnTo>
                  <a:close/>
                  <a:moveTo>
                    <a:pt x="308" y="0"/>
                  </a:moveTo>
                  <a:lnTo>
                    <a:pt x="308" y="31"/>
                  </a:lnTo>
                  <a:lnTo>
                    <a:pt x="302" y="31"/>
                  </a:lnTo>
                  <a:lnTo>
                    <a:pt x="302" y="0"/>
                  </a:lnTo>
                  <a:lnTo>
                    <a:pt x="308" y="0"/>
                  </a:lnTo>
                  <a:close/>
                  <a:moveTo>
                    <a:pt x="610" y="0"/>
                  </a:moveTo>
                  <a:lnTo>
                    <a:pt x="610" y="31"/>
                  </a:lnTo>
                  <a:lnTo>
                    <a:pt x="604" y="31"/>
                  </a:lnTo>
                  <a:lnTo>
                    <a:pt x="604" y="0"/>
                  </a:lnTo>
                  <a:lnTo>
                    <a:pt x="610" y="0"/>
                  </a:lnTo>
                  <a:close/>
                  <a:moveTo>
                    <a:pt x="912" y="0"/>
                  </a:moveTo>
                  <a:lnTo>
                    <a:pt x="912" y="31"/>
                  </a:lnTo>
                  <a:lnTo>
                    <a:pt x="905" y="31"/>
                  </a:lnTo>
                  <a:lnTo>
                    <a:pt x="905" y="0"/>
                  </a:lnTo>
                  <a:lnTo>
                    <a:pt x="912" y="0"/>
                  </a:lnTo>
                  <a:close/>
                  <a:moveTo>
                    <a:pt x="1212" y="0"/>
                  </a:moveTo>
                  <a:lnTo>
                    <a:pt x="1212" y="31"/>
                  </a:lnTo>
                  <a:lnTo>
                    <a:pt x="1206" y="31"/>
                  </a:lnTo>
                  <a:lnTo>
                    <a:pt x="1206" y="0"/>
                  </a:lnTo>
                  <a:lnTo>
                    <a:pt x="1212" y="0"/>
                  </a:lnTo>
                  <a:close/>
                  <a:moveTo>
                    <a:pt x="1514" y="0"/>
                  </a:moveTo>
                  <a:lnTo>
                    <a:pt x="1514" y="31"/>
                  </a:lnTo>
                  <a:lnTo>
                    <a:pt x="1507" y="31"/>
                  </a:lnTo>
                  <a:lnTo>
                    <a:pt x="1507" y="0"/>
                  </a:lnTo>
                  <a:lnTo>
                    <a:pt x="1514" y="0"/>
                  </a:lnTo>
                  <a:close/>
                  <a:moveTo>
                    <a:pt x="1815" y="0"/>
                  </a:moveTo>
                  <a:lnTo>
                    <a:pt x="1815" y="31"/>
                  </a:lnTo>
                  <a:lnTo>
                    <a:pt x="1809" y="31"/>
                  </a:lnTo>
                  <a:lnTo>
                    <a:pt x="1809" y="0"/>
                  </a:lnTo>
                  <a:lnTo>
                    <a:pt x="1815" y="0"/>
                  </a:lnTo>
                  <a:close/>
                  <a:moveTo>
                    <a:pt x="2117" y="0"/>
                  </a:moveTo>
                  <a:lnTo>
                    <a:pt x="2117" y="31"/>
                  </a:lnTo>
                  <a:lnTo>
                    <a:pt x="2110" y="31"/>
                  </a:lnTo>
                  <a:lnTo>
                    <a:pt x="2110" y="0"/>
                  </a:lnTo>
                  <a:lnTo>
                    <a:pt x="2117" y="0"/>
                  </a:lnTo>
                  <a:close/>
                  <a:moveTo>
                    <a:pt x="2419" y="0"/>
                  </a:moveTo>
                  <a:lnTo>
                    <a:pt x="2419" y="31"/>
                  </a:lnTo>
                  <a:lnTo>
                    <a:pt x="2412" y="31"/>
                  </a:lnTo>
                  <a:lnTo>
                    <a:pt x="2412" y="0"/>
                  </a:lnTo>
                  <a:lnTo>
                    <a:pt x="2419" y="0"/>
                  </a:lnTo>
                  <a:close/>
                  <a:moveTo>
                    <a:pt x="2720" y="0"/>
                  </a:moveTo>
                  <a:lnTo>
                    <a:pt x="2720" y="31"/>
                  </a:lnTo>
                  <a:lnTo>
                    <a:pt x="2714" y="31"/>
                  </a:lnTo>
                  <a:lnTo>
                    <a:pt x="2714" y="0"/>
                  </a:lnTo>
                  <a:lnTo>
                    <a:pt x="2720" y="0"/>
                  </a:lnTo>
                  <a:close/>
                  <a:moveTo>
                    <a:pt x="3021" y="0"/>
                  </a:moveTo>
                  <a:lnTo>
                    <a:pt x="3021" y="31"/>
                  </a:lnTo>
                  <a:lnTo>
                    <a:pt x="3014" y="31"/>
                  </a:lnTo>
                  <a:lnTo>
                    <a:pt x="3014" y="0"/>
                  </a:lnTo>
                  <a:lnTo>
                    <a:pt x="3021" y="0"/>
                  </a:lnTo>
                  <a:close/>
                  <a:moveTo>
                    <a:pt x="3322" y="0"/>
                  </a:moveTo>
                  <a:lnTo>
                    <a:pt x="3322" y="31"/>
                  </a:lnTo>
                  <a:lnTo>
                    <a:pt x="3316" y="31"/>
                  </a:lnTo>
                  <a:lnTo>
                    <a:pt x="3316" y="0"/>
                  </a:lnTo>
                  <a:lnTo>
                    <a:pt x="3322" y="0"/>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it-IT" sz="1400">
                <a:solidFill>
                  <a:schemeClr val="bg1"/>
                </a:solidFill>
              </a:endParaRPr>
            </a:p>
          </p:txBody>
        </p:sp>
        <p:sp>
          <p:nvSpPr>
            <p:cNvPr id="43" name="Rettangolo 42"/>
            <p:cNvSpPr/>
            <p:nvPr/>
          </p:nvSpPr>
          <p:spPr bwMode="auto">
            <a:xfrm>
              <a:off x="1861540" y="1354137"/>
              <a:ext cx="274169" cy="4544237"/>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4" name="Rettangolo 43"/>
            <p:cNvSpPr/>
            <p:nvPr/>
          </p:nvSpPr>
          <p:spPr bwMode="auto">
            <a:xfrm>
              <a:off x="2102781" y="5776408"/>
              <a:ext cx="5552696" cy="221442"/>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nvGrpSpPr>
            <p:cNvPr id="42" name="Gruppo 41"/>
            <p:cNvGrpSpPr/>
            <p:nvPr/>
          </p:nvGrpSpPr>
          <p:grpSpPr>
            <a:xfrm>
              <a:off x="1889807" y="1354138"/>
              <a:ext cx="182742" cy="4547732"/>
              <a:chOff x="1889807" y="1354138"/>
              <a:chExt cx="182742" cy="4547732"/>
            </a:xfrm>
          </p:grpSpPr>
          <p:sp>
            <p:nvSpPr>
              <p:cNvPr id="21" name="Rectangle 18"/>
              <p:cNvSpPr>
                <a:spLocks noChangeArrowheads="1"/>
              </p:cNvSpPr>
              <p:nvPr/>
            </p:nvSpPr>
            <p:spPr bwMode="auto">
              <a:xfrm>
                <a:off x="1889807" y="568642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10</a:t>
                </a:r>
                <a:endParaRPr kumimoji="0" lang="it-IT" altLang="it-IT" sz="1400" b="0" i="0" u="none" strike="noStrike" cap="none" normalizeH="0" baseline="0" smtClean="0">
                  <a:ln>
                    <a:noFill/>
                  </a:ln>
                  <a:solidFill>
                    <a:schemeClr val="bg1"/>
                  </a:solidFill>
                  <a:effectLst/>
                </a:endParaRPr>
              </a:p>
            </p:txBody>
          </p:sp>
          <p:sp>
            <p:nvSpPr>
              <p:cNvPr id="22" name="Rectangle 19"/>
              <p:cNvSpPr>
                <a:spLocks noChangeArrowheads="1"/>
              </p:cNvSpPr>
              <p:nvPr/>
            </p:nvSpPr>
            <p:spPr bwMode="auto">
              <a:xfrm>
                <a:off x="1889807" y="4967288"/>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11</a:t>
                </a:r>
                <a:endParaRPr kumimoji="0" lang="it-IT" altLang="it-IT" sz="1400" b="0" i="0" u="none" strike="noStrike" cap="none" normalizeH="0" baseline="0" smtClean="0">
                  <a:ln>
                    <a:noFill/>
                  </a:ln>
                  <a:solidFill>
                    <a:schemeClr val="bg1"/>
                  </a:solidFill>
                  <a:effectLst/>
                </a:endParaRPr>
              </a:p>
            </p:txBody>
          </p:sp>
          <p:sp>
            <p:nvSpPr>
              <p:cNvPr id="23" name="Rectangle 20"/>
              <p:cNvSpPr>
                <a:spLocks noChangeArrowheads="1"/>
              </p:cNvSpPr>
              <p:nvPr/>
            </p:nvSpPr>
            <p:spPr bwMode="auto">
              <a:xfrm>
                <a:off x="1889807" y="4244976"/>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12</a:t>
                </a:r>
                <a:endParaRPr kumimoji="0" lang="it-IT" altLang="it-IT" sz="1400" b="0" i="0" u="none" strike="noStrike" cap="none" normalizeH="0" baseline="0" smtClean="0">
                  <a:ln>
                    <a:noFill/>
                  </a:ln>
                  <a:solidFill>
                    <a:schemeClr val="bg1"/>
                  </a:solidFill>
                  <a:effectLst/>
                </a:endParaRPr>
              </a:p>
            </p:txBody>
          </p:sp>
          <p:sp>
            <p:nvSpPr>
              <p:cNvPr id="24" name="Rectangle 21"/>
              <p:cNvSpPr>
                <a:spLocks noChangeArrowheads="1"/>
              </p:cNvSpPr>
              <p:nvPr/>
            </p:nvSpPr>
            <p:spPr bwMode="auto">
              <a:xfrm>
                <a:off x="1889807" y="3522663"/>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13</a:t>
                </a:r>
                <a:endParaRPr kumimoji="0" lang="it-IT" altLang="it-IT" sz="1400" b="0" i="0" u="none" strike="noStrike" cap="none" normalizeH="0" baseline="0" smtClean="0">
                  <a:ln>
                    <a:noFill/>
                  </a:ln>
                  <a:solidFill>
                    <a:schemeClr val="bg1"/>
                  </a:solidFill>
                  <a:effectLst/>
                </a:endParaRPr>
              </a:p>
            </p:txBody>
          </p:sp>
          <p:sp>
            <p:nvSpPr>
              <p:cNvPr id="25" name="Rectangle 22"/>
              <p:cNvSpPr>
                <a:spLocks noChangeArrowheads="1"/>
              </p:cNvSpPr>
              <p:nvPr/>
            </p:nvSpPr>
            <p:spPr bwMode="auto">
              <a:xfrm>
                <a:off x="1889807" y="280035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14</a:t>
                </a:r>
                <a:endParaRPr kumimoji="0" lang="it-IT" altLang="it-IT" sz="1400" b="0" i="0" u="none" strike="noStrike" cap="none" normalizeH="0" baseline="0" smtClean="0">
                  <a:ln>
                    <a:noFill/>
                  </a:ln>
                  <a:solidFill>
                    <a:schemeClr val="bg1"/>
                  </a:solidFill>
                  <a:effectLst/>
                </a:endParaRPr>
              </a:p>
            </p:txBody>
          </p:sp>
          <p:sp>
            <p:nvSpPr>
              <p:cNvPr id="26" name="Rectangle 23"/>
              <p:cNvSpPr>
                <a:spLocks noChangeArrowheads="1"/>
              </p:cNvSpPr>
              <p:nvPr/>
            </p:nvSpPr>
            <p:spPr bwMode="auto">
              <a:xfrm>
                <a:off x="1889807" y="2076451"/>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15</a:t>
                </a:r>
                <a:endParaRPr kumimoji="0" lang="it-IT" altLang="it-IT" sz="1400" b="0" i="0" u="none" strike="noStrike" cap="none" normalizeH="0" baseline="0" smtClean="0">
                  <a:ln>
                    <a:noFill/>
                  </a:ln>
                  <a:solidFill>
                    <a:schemeClr val="bg1"/>
                  </a:solidFill>
                  <a:effectLst/>
                </a:endParaRPr>
              </a:p>
            </p:txBody>
          </p:sp>
          <p:sp>
            <p:nvSpPr>
              <p:cNvPr id="27" name="Rectangle 24"/>
              <p:cNvSpPr>
                <a:spLocks noChangeArrowheads="1"/>
              </p:cNvSpPr>
              <p:nvPr/>
            </p:nvSpPr>
            <p:spPr bwMode="auto">
              <a:xfrm>
                <a:off x="1889807" y="1354138"/>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16</a:t>
                </a:r>
                <a:endParaRPr kumimoji="0" lang="it-IT" altLang="it-IT" sz="1400" b="0" i="0" u="none" strike="noStrike" cap="none" normalizeH="0" baseline="0" dirty="0" smtClean="0">
                  <a:ln>
                    <a:noFill/>
                  </a:ln>
                  <a:solidFill>
                    <a:schemeClr val="bg1"/>
                  </a:solidFill>
                  <a:effectLst/>
                </a:endParaRPr>
              </a:p>
            </p:txBody>
          </p:sp>
        </p:grpSp>
        <p:grpSp>
          <p:nvGrpSpPr>
            <p:cNvPr id="45" name="Gruppo 44"/>
            <p:cNvGrpSpPr/>
            <p:nvPr/>
          </p:nvGrpSpPr>
          <p:grpSpPr>
            <a:xfrm>
              <a:off x="2109788" y="5773055"/>
              <a:ext cx="5407205" cy="215444"/>
              <a:chOff x="2109788" y="5773055"/>
              <a:chExt cx="5407205" cy="215444"/>
            </a:xfrm>
          </p:grpSpPr>
          <p:sp>
            <p:nvSpPr>
              <p:cNvPr id="28" name="Rectangle 25"/>
              <p:cNvSpPr>
                <a:spLocks noChangeArrowheads="1"/>
              </p:cNvSpPr>
              <p:nvPr/>
            </p:nvSpPr>
            <p:spPr bwMode="auto">
              <a:xfrm>
                <a:off x="2109788" y="5773055"/>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9</a:t>
                </a:r>
                <a:endParaRPr kumimoji="0" lang="it-IT" altLang="it-IT" sz="1400" b="0" i="0" u="none" strike="noStrike" cap="none" normalizeH="0" baseline="0" smtClean="0">
                  <a:ln>
                    <a:noFill/>
                  </a:ln>
                  <a:solidFill>
                    <a:schemeClr val="bg1"/>
                  </a:solidFill>
                  <a:effectLst/>
                </a:endParaRPr>
              </a:p>
            </p:txBody>
          </p:sp>
          <p:sp>
            <p:nvSpPr>
              <p:cNvPr id="29" name="Rectangle 26"/>
              <p:cNvSpPr>
                <a:spLocks noChangeArrowheads="1"/>
              </p:cNvSpPr>
              <p:nvPr/>
            </p:nvSpPr>
            <p:spPr bwMode="auto">
              <a:xfrm>
                <a:off x="2549526"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10</a:t>
                </a:r>
                <a:endParaRPr kumimoji="0" lang="it-IT" altLang="it-IT" sz="1400" b="0" i="0" u="none" strike="noStrike" cap="none" normalizeH="0" baseline="0" dirty="0" smtClean="0">
                  <a:ln>
                    <a:noFill/>
                  </a:ln>
                  <a:solidFill>
                    <a:schemeClr val="bg1"/>
                  </a:solidFill>
                  <a:effectLst/>
                </a:endParaRPr>
              </a:p>
            </p:txBody>
          </p:sp>
          <p:sp>
            <p:nvSpPr>
              <p:cNvPr id="30" name="Rectangle 27"/>
              <p:cNvSpPr>
                <a:spLocks noChangeArrowheads="1"/>
              </p:cNvSpPr>
              <p:nvPr/>
            </p:nvSpPr>
            <p:spPr bwMode="auto">
              <a:xfrm>
                <a:off x="3027363"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11</a:t>
                </a:r>
                <a:endParaRPr kumimoji="0" lang="it-IT" altLang="it-IT" sz="1400" b="0" i="0" u="none" strike="noStrike" cap="none" normalizeH="0" baseline="0" smtClean="0">
                  <a:ln>
                    <a:noFill/>
                  </a:ln>
                  <a:solidFill>
                    <a:schemeClr val="bg1"/>
                  </a:solidFill>
                  <a:effectLst/>
                </a:endParaRPr>
              </a:p>
            </p:txBody>
          </p:sp>
          <p:sp>
            <p:nvSpPr>
              <p:cNvPr id="31" name="Rectangle 28"/>
              <p:cNvSpPr>
                <a:spLocks noChangeArrowheads="1"/>
              </p:cNvSpPr>
              <p:nvPr/>
            </p:nvSpPr>
            <p:spPr bwMode="auto">
              <a:xfrm>
                <a:off x="3506788"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12</a:t>
                </a:r>
                <a:endParaRPr kumimoji="0" lang="it-IT" altLang="it-IT" sz="1400" b="0" i="0" u="none" strike="noStrike" cap="none" normalizeH="0" baseline="0" smtClean="0">
                  <a:ln>
                    <a:noFill/>
                  </a:ln>
                  <a:solidFill>
                    <a:schemeClr val="bg1"/>
                  </a:solidFill>
                  <a:effectLst/>
                </a:endParaRPr>
              </a:p>
            </p:txBody>
          </p:sp>
          <p:sp>
            <p:nvSpPr>
              <p:cNvPr id="32" name="Rectangle 29"/>
              <p:cNvSpPr>
                <a:spLocks noChangeArrowheads="1"/>
              </p:cNvSpPr>
              <p:nvPr/>
            </p:nvSpPr>
            <p:spPr bwMode="auto">
              <a:xfrm>
                <a:off x="3984626"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13</a:t>
                </a:r>
                <a:endParaRPr kumimoji="0" lang="it-IT" altLang="it-IT" sz="1400" b="0" i="0" u="none" strike="noStrike" cap="none" normalizeH="0" baseline="0" smtClean="0">
                  <a:ln>
                    <a:noFill/>
                  </a:ln>
                  <a:solidFill>
                    <a:schemeClr val="bg1"/>
                  </a:solidFill>
                  <a:effectLst/>
                </a:endParaRPr>
              </a:p>
            </p:txBody>
          </p:sp>
          <p:sp>
            <p:nvSpPr>
              <p:cNvPr id="34" name="Rectangle 30"/>
              <p:cNvSpPr>
                <a:spLocks noChangeArrowheads="1"/>
              </p:cNvSpPr>
              <p:nvPr/>
            </p:nvSpPr>
            <p:spPr bwMode="auto">
              <a:xfrm>
                <a:off x="4462463"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14</a:t>
                </a:r>
                <a:endParaRPr kumimoji="0" lang="it-IT" altLang="it-IT" sz="1400" b="0" i="0" u="none" strike="noStrike" cap="none" normalizeH="0" baseline="0" smtClean="0">
                  <a:ln>
                    <a:noFill/>
                  </a:ln>
                  <a:solidFill>
                    <a:schemeClr val="bg1"/>
                  </a:solidFill>
                  <a:effectLst/>
                </a:endParaRPr>
              </a:p>
            </p:txBody>
          </p:sp>
          <p:sp>
            <p:nvSpPr>
              <p:cNvPr id="35" name="Rectangle 31"/>
              <p:cNvSpPr>
                <a:spLocks noChangeArrowheads="1"/>
              </p:cNvSpPr>
              <p:nvPr/>
            </p:nvSpPr>
            <p:spPr bwMode="auto">
              <a:xfrm>
                <a:off x="4941888"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15</a:t>
                </a:r>
                <a:endParaRPr kumimoji="0" lang="it-IT" altLang="it-IT" sz="1400" b="0" i="0" u="none" strike="noStrike" cap="none" normalizeH="0" baseline="0" smtClean="0">
                  <a:ln>
                    <a:noFill/>
                  </a:ln>
                  <a:solidFill>
                    <a:schemeClr val="bg1"/>
                  </a:solidFill>
                  <a:effectLst/>
                </a:endParaRPr>
              </a:p>
            </p:txBody>
          </p:sp>
          <p:sp>
            <p:nvSpPr>
              <p:cNvPr id="36" name="Rectangle 32"/>
              <p:cNvSpPr>
                <a:spLocks noChangeArrowheads="1"/>
              </p:cNvSpPr>
              <p:nvPr/>
            </p:nvSpPr>
            <p:spPr bwMode="auto">
              <a:xfrm>
                <a:off x="5419726"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16</a:t>
                </a:r>
                <a:endParaRPr kumimoji="0" lang="it-IT" altLang="it-IT" sz="1400" b="0" i="0" u="none" strike="noStrike" cap="none" normalizeH="0" baseline="0" smtClean="0">
                  <a:ln>
                    <a:noFill/>
                  </a:ln>
                  <a:solidFill>
                    <a:schemeClr val="bg1"/>
                  </a:solidFill>
                  <a:effectLst/>
                </a:endParaRPr>
              </a:p>
            </p:txBody>
          </p:sp>
          <p:sp>
            <p:nvSpPr>
              <p:cNvPr id="37" name="Rectangle 33"/>
              <p:cNvSpPr>
                <a:spLocks noChangeArrowheads="1"/>
              </p:cNvSpPr>
              <p:nvPr/>
            </p:nvSpPr>
            <p:spPr bwMode="auto">
              <a:xfrm>
                <a:off x="5899151"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17</a:t>
                </a:r>
                <a:endParaRPr kumimoji="0" lang="it-IT" altLang="it-IT" sz="1400" b="0" i="0" u="none" strike="noStrike" cap="none" normalizeH="0" baseline="0" smtClean="0">
                  <a:ln>
                    <a:noFill/>
                  </a:ln>
                  <a:solidFill>
                    <a:schemeClr val="bg1"/>
                  </a:solidFill>
                  <a:effectLst/>
                </a:endParaRPr>
              </a:p>
            </p:txBody>
          </p:sp>
          <p:sp>
            <p:nvSpPr>
              <p:cNvPr id="38" name="Rectangle 34"/>
              <p:cNvSpPr>
                <a:spLocks noChangeArrowheads="1"/>
              </p:cNvSpPr>
              <p:nvPr/>
            </p:nvSpPr>
            <p:spPr bwMode="auto">
              <a:xfrm>
                <a:off x="6376988"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18</a:t>
                </a:r>
                <a:endParaRPr kumimoji="0" lang="it-IT" altLang="it-IT" sz="1400" b="0" i="0" u="none" strike="noStrike" cap="none" normalizeH="0" baseline="0" dirty="0" smtClean="0">
                  <a:ln>
                    <a:noFill/>
                  </a:ln>
                  <a:solidFill>
                    <a:schemeClr val="bg1"/>
                  </a:solidFill>
                  <a:effectLst/>
                </a:endParaRPr>
              </a:p>
            </p:txBody>
          </p:sp>
          <p:sp>
            <p:nvSpPr>
              <p:cNvPr id="39" name="Rectangle 35"/>
              <p:cNvSpPr>
                <a:spLocks noChangeArrowheads="1"/>
              </p:cNvSpPr>
              <p:nvPr/>
            </p:nvSpPr>
            <p:spPr bwMode="auto">
              <a:xfrm>
                <a:off x="6856413"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smtClean="0">
                    <a:ln>
                      <a:noFill/>
                    </a:ln>
                    <a:solidFill>
                      <a:schemeClr val="bg1"/>
                    </a:solidFill>
                    <a:effectLst/>
                    <a:latin typeface="Calibri" panose="020F0502020204030204" pitchFamily="34" charset="0"/>
                  </a:rPr>
                  <a:t>19</a:t>
                </a:r>
                <a:endParaRPr kumimoji="0" lang="it-IT" altLang="it-IT" sz="1400" b="0" i="0" u="none" strike="noStrike" cap="none" normalizeH="0" baseline="0" smtClean="0">
                  <a:ln>
                    <a:noFill/>
                  </a:ln>
                  <a:solidFill>
                    <a:schemeClr val="bg1"/>
                  </a:solidFill>
                  <a:effectLst/>
                </a:endParaRPr>
              </a:p>
            </p:txBody>
          </p:sp>
          <p:sp>
            <p:nvSpPr>
              <p:cNvPr id="40" name="Rectangle 36"/>
              <p:cNvSpPr>
                <a:spLocks noChangeArrowheads="1"/>
              </p:cNvSpPr>
              <p:nvPr/>
            </p:nvSpPr>
            <p:spPr bwMode="auto">
              <a:xfrm>
                <a:off x="7334251" y="5773055"/>
                <a:ext cx="18274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lgn="l" eaLnBrk="0" hangingPunct="0">
                  <a:defRPr>
                    <a:solidFill>
                      <a:schemeClr val="tx1"/>
                    </a:solidFill>
                    <a:latin typeface="Arial" panose="020B0604020202020204" pitchFamily="34" charset="0"/>
                  </a:defRPr>
                </a:lvl1pPr>
                <a:lvl2pPr algn="l" eaLnBrk="0" hangingPunct="0">
                  <a:defRPr>
                    <a:solidFill>
                      <a:schemeClr val="tx1"/>
                    </a:solidFill>
                    <a:latin typeface="Arial" panose="020B0604020202020204" pitchFamily="34" charset="0"/>
                  </a:defRPr>
                </a:lvl2pPr>
                <a:lvl3pPr algn="l" eaLnBrk="0" hangingPunct="0">
                  <a:defRPr>
                    <a:solidFill>
                      <a:schemeClr val="tx1"/>
                    </a:solidFill>
                    <a:latin typeface="Arial" panose="020B0604020202020204" pitchFamily="34" charset="0"/>
                  </a:defRPr>
                </a:lvl3pPr>
                <a:lvl4pPr algn="l" eaLnBrk="0" hangingPunct="0">
                  <a:defRPr>
                    <a:solidFill>
                      <a:schemeClr val="tx1"/>
                    </a:solidFill>
                    <a:latin typeface="Arial" panose="020B0604020202020204" pitchFamily="34" charset="0"/>
                  </a:defRPr>
                </a:lvl4pPr>
                <a:lvl5pPr algn="l"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t-IT" altLang="it-IT" sz="1400" b="0" i="0" u="none" strike="noStrike" cap="none" normalizeH="0" baseline="0" dirty="0" smtClean="0">
                    <a:ln>
                      <a:noFill/>
                    </a:ln>
                    <a:solidFill>
                      <a:schemeClr val="bg1"/>
                    </a:solidFill>
                    <a:effectLst/>
                    <a:latin typeface="Calibri" panose="020F0502020204030204" pitchFamily="34" charset="0"/>
                  </a:rPr>
                  <a:t>20</a:t>
                </a:r>
                <a:endParaRPr kumimoji="0" lang="it-IT" altLang="it-IT" sz="1400" b="0" i="0" u="none" strike="noStrike" cap="none" normalizeH="0" baseline="0" dirty="0" smtClean="0">
                  <a:ln>
                    <a:noFill/>
                  </a:ln>
                  <a:solidFill>
                    <a:schemeClr val="bg1"/>
                  </a:solidFill>
                  <a:effectLst/>
                </a:endParaRPr>
              </a:p>
            </p:txBody>
          </p:sp>
        </p:grpSp>
      </p:grpSp>
      <p:sp>
        <p:nvSpPr>
          <p:cNvPr id="85" name="CasellaDiTesto 84"/>
          <p:cNvSpPr txBox="1"/>
          <p:nvPr/>
        </p:nvSpPr>
        <p:spPr>
          <a:xfrm>
            <a:off x="1146011" y="5144755"/>
            <a:ext cx="951698" cy="646331"/>
          </a:xfrm>
          <a:prstGeom prst="rect">
            <a:avLst/>
          </a:prstGeom>
          <a:noFill/>
        </p:spPr>
        <p:txBody>
          <a:bodyPr wrap="square" rtlCol="0">
            <a:spAutoFit/>
          </a:bodyPr>
          <a:lstStyle/>
          <a:p>
            <a:r>
              <a:rPr lang="it-IT" dirty="0" smtClean="0">
                <a:solidFill>
                  <a:srgbClr val="FF0000"/>
                </a:solidFill>
                <a:effectLst/>
                <a:latin typeface="Calibri" panose="020F0502020204030204" pitchFamily="34" charset="0"/>
                <a:cs typeface="Calibri" panose="020F0502020204030204" pitchFamily="34" charset="0"/>
              </a:rPr>
              <a:t>Canyon Diablo</a:t>
            </a:r>
            <a:endParaRPr lang="it-IT" dirty="0">
              <a:solidFill>
                <a:srgbClr val="FF0000"/>
              </a:solidFill>
              <a:effectLst/>
              <a:latin typeface="Calibri" panose="020F0502020204030204" pitchFamily="34" charset="0"/>
              <a:cs typeface="Calibri" panose="020F0502020204030204" pitchFamily="34" charset="0"/>
            </a:endParaRPr>
          </a:p>
        </p:txBody>
      </p:sp>
      <p:sp>
        <p:nvSpPr>
          <p:cNvPr id="92" name="CasellaDiTesto 91"/>
          <p:cNvSpPr txBox="1"/>
          <p:nvPr/>
        </p:nvSpPr>
        <p:spPr>
          <a:xfrm rot="19020000">
            <a:off x="2368898" y="4489744"/>
            <a:ext cx="1443290" cy="307777"/>
          </a:xfrm>
          <a:prstGeom prst="rect">
            <a:avLst/>
          </a:prstGeom>
          <a:noFill/>
        </p:spPr>
        <p:txBody>
          <a:bodyPr wrap="square" rtlCol="0">
            <a:spAutoFit/>
          </a:bodyPr>
          <a:lstStyle/>
          <a:p>
            <a:pPr algn="l"/>
            <a:r>
              <a:rPr lang="en-GB" sz="1400" i="1" dirty="0" smtClean="0">
                <a:solidFill>
                  <a:schemeClr val="tx1"/>
                </a:solidFill>
                <a:effectLst/>
                <a:latin typeface="Calibri" panose="020F0502020204030204" pitchFamily="34" charset="0"/>
                <a:cs typeface="Calibri" panose="020F0502020204030204" pitchFamily="34" charset="0"/>
              </a:rPr>
              <a:t>4.57 Ga Isochron</a:t>
            </a:r>
            <a:endParaRPr lang="en-GB" sz="1400" i="1" dirty="0">
              <a:solidFill>
                <a:schemeClr val="tx1"/>
              </a:solidFill>
              <a:effectLst/>
              <a:latin typeface="Calibri" panose="020F0502020204030204" pitchFamily="34" charset="0"/>
              <a:cs typeface="Calibri" panose="020F0502020204030204" pitchFamily="34" charset="0"/>
            </a:endParaRPr>
          </a:p>
        </p:txBody>
      </p:sp>
      <p:sp>
        <p:nvSpPr>
          <p:cNvPr id="121" name="CasellaDiTesto 120"/>
          <p:cNvSpPr txBox="1"/>
          <p:nvPr/>
        </p:nvSpPr>
        <p:spPr>
          <a:xfrm>
            <a:off x="2117768" y="2793206"/>
            <a:ext cx="1181891" cy="630942"/>
          </a:xfrm>
          <a:prstGeom prst="rect">
            <a:avLst/>
          </a:prstGeom>
          <a:noFill/>
        </p:spPr>
        <p:txBody>
          <a:bodyPr wrap="square" rtlCol="0">
            <a:spAutoFit/>
          </a:bodyPr>
          <a:lstStyle/>
          <a:p>
            <a:pPr>
              <a:lnSpc>
                <a:spcPts val="1400"/>
              </a:lnSpc>
            </a:pPr>
            <a:r>
              <a:rPr lang="en-GB" sz="1400" dirty="0" smtClean="0">
                <a:solidFill>
                  <a:schemeClr val="tx1"/>
                </a:solidFill>
                <a:effectLst/>
                <a:latin typeface="Calibri" panose="020F0502020204030204" pitchFamily="34" charset="0"/>
                <a:cs typeface="Calibri" panose="020F0502020204030204" pitchFamily="34" charset="0"/>
              </a:rPr>
              <a:t>First stage growth curve (</a:t>
            </a:r>
            <a:r>
              <a:rPr lang="en-GB" sz="1400" b="1" dirty="0" smtClean="0">
                <a:solidFill>
                  <a:schemeClr val="tx1"/>
                </a:solidFill>
                <a:effectLst/>
                <a:latin typeface="Symbol" panose="05050102010706020507" pitchFamily="18" charset="2"/>
                <a:cs typeface="Calibri" panose="020F0502020204030204" pitchFamily="34" charset="0"/>
              </a:rPr>
              <a:t>m</a:t>
            </a:r>
            <a:r>
              <a:rPr lang="en-GB" sz="1400" b="1" dirty="0" smtClean="0">
                <a:solidFill>
                  <a:schemeClr val="tx1"/>
                </a:solidFill>
                <a:effectLst/>
                <a:latin typeface="Calibri" panose="020F0502020204030204" pitchFamily="34" charset="0"/>
                <a:cs typeface="Calibri" panose="020F0502020204030204" pitchFamily="34" charset="0"/>
              </a:rPr>
              <a:t> = 7.19</a:t>
            </a:r>
            <a:r>
              <a:rPr lang="en-GB" sz="1400" dirty="0" smtClean="0">
                <a:solidFill>
                  <a:schemeClr val="tx1"/>
                </a:solidFill>
                <a:effectLst/>
                <a:latin typeface="Calibri" panose="020F0502020204030204" pitchFamily="34" charset="0"/>
                <a:cs typeface="Calibri" panose="020F0502020204030204" pitchFamily="34" charset="0"/>
              </a:rPr>
              <a:t>)</a:t>
            </a:r>
            <a:endParaRPr lang="en-GB" sz="1400" dirty="0">
              <a:solidFill>
                <a:schemeClr val="tx1"/>
              </a:solidFill>
              <a:effectLst/>
              <a:latin typeface="Calibri" panose="020F0502020204030204" pitchFamily="34" charset="0"/>
              <a:cs typeface="Calibri" panose="020F0502020204030204" pitchFamily="34" charset="0"/>
            </a:endParaRPr>
          </a:p>
        </p:txBody>
      </p:sp>
      <p:sp>
        <p:nvSpPr>
          <p:cNvPr id="60" name="Figura a mano libera 59"/>
          <p:cNvSpPr/>
          <p:nvPr/>
        </p:nvSpPr>
        <p:spPr bwMode="auto">
          <a:xfrm rot="21339074">
            <a:off x="2727444" y="3393871"/>
            <a:ext cx="260646" cy="528162"/>
          </a:xfrm>
          <a:custGeom>
            <a:avLst/>
            <a:gdLst>
              <a:gd name="connsiteX0" fmla="*/ 0 w 333375"/>
              <a:gd name="connsiteY0" fmla="*/ 0 h 581025"/>
              <a:gd name="connsiteX1" fmla="*/ 57150 w 333375"/>
              <a:gd name="connsiteY1" fmla="*/ 247650 h 581025"/>
              <a:gd name="connsiteX2" fmla="*/ 233362 w 333375"/>
              <a:gd name="connsiteY2" fmla="*/ 333375 h 581025"/>
              <a:gd name="connsiteX3" fmla="*/ 333375 w 333375"/>
              <a:gd name="connsiteY3" fmla="*/ 581025 h 581025"/>
            </a:gdLst>
            <a:ahLst/>
            <a:cxnLst>
              <a:cxn ang="0">
                <a:pos x="connsiteX0" y="connsiteY0"/>
              </a:cxn>
              <a:cxn ang="0">
                <a:pos x="connsiteX1" y="connsiteY1"/>
              </a:cxn>
              <a:cxn ang="0">
                <a:pos x="connsiteX2" y="connsiteY2"/>
              </a:cxn>
              <a:cxn ang="0">
                <a:pos x="connsiteX3" y="connsiteY3"/>
              </a:cxn>
            </a:cxnLst>
            <a:rect l="l" t="t" r="r" b="b"/>
            <a:pathLst>
              <a:path w="333375" h="581025">
                <a:moveTo>
                  <a:pt x="0" y="0"/>
                </a:moveTo>
                <a:cubicBezTo>
                  <a:pt x="9128" y="96043"/>
                  <a:pt x="18256" y="192087"/>
                  <a:pt x="57150" y="247650"/>
                </a:cubicBezTo>
                <a:cubicBezTo>
                  <a:pt x="96044" y="303213"/>
                  <a:pt x="187325" y="277813"/>
                  <a:pt x="233362" y="333375"/>
                </a:cubicBezTo>
                <a:cubicBezTo>
                  <a:pt x="279399" y="388937"/>
                  <a:pt x="306387" y="484981"/>
                  <a:pt x="333375" y="581025"/>
                </a:cubicBezTo>
              </a:path>
            </a:pathLst>
          </a:custGeom>
          <a:noFill/>
          <a:ln w="952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4" name="CasellaDiTesto 123"/>
          <p:cNvSpPr txBox="1"/>
          <p:nvPr/>
        </p:nvSpPr>
        <p:spPr>
          <a:xfrm>
            <a:off x="2282971" y="5407871"/>
            <a:ext cx="747588" cy="307777"/>
          </a:xfrm>
          <a:prstGeom prst="rect">
            <a:avLst/>
          </a:prstGeom>
          <a:noFill/>
        </p:spPr>
        <p:txBody>
          <a:bodyPr wrap="square" rtlCol="0">
            <a:spAutoFit/>
          </a:bodyPr>
          <a:lstStyle/>
          <a:p>
            <a:r>
              <a:rPr lang="en-GB" sz="1400" b="1" dirty="0" smtClean="0">
                <a:solidFill>
                  <a:schemeClr val="tx1"/>
                </a:solidFill>
                <a:effectLst/>
                <a:latin typeface="Calibri" panose="020F0502020204030204" pitchFamily="34" charset="0"/>
                <a:cs typeface="Calibri" panose="020F0502020204030204" pitchFamily="34" charset="0"/>
              </a:rPr>
              <a:t>4.57 Ga</a:t>
            </a:r>
            <a:endParaRPr lang="en-GB" sz="1400" b="1" dirty="0">
              <a:solidFill>
                <a:schemeClr val="tx1"/>
              </a:solidFill>
              <a:effectLst/>
              <a:latin typeface="Calibri" panose="020F0502020204030204" pitchFamily="34" charset="0"/>
              <a:cs typeface="Calibri" panose="020F0502020204030204" pitchFamily="34" charset="0"/>
            </a:endParaRPr>
          </a:p>
        </p:txBody>
      </p:sp>
      <p:sp>
        <p:nvSpPr>
          <p:cNvPr id="125" name="CasellaDiTesto 124"/>
          <p:cNvSpPr txBox="1"/>
          <p:nvPr/>
        </p:nvSpPr>
        <p:spPr>
          <a:xfrm>
            <a:off x="5818190" y="2107463"/>
            <a:ext cx="608876" cy="307777"/>
          </a:xfrm>
          <a:prstGeom prst="rect">
            <a:avLst/>
          </a:prstGeom>
          <a:noFill/>
        </p:spPr>
        <p:txBody>
          <a:bodyPr wrap="square" rtlCol="0">
            <a:spAutoFit/>
          </a:bodyPr>
          <a:lstStyle/>
          <a:p>
            <a:r>
              <a:rPr lang="en-GB" sz="1400" b="1" dirty="0" smtClean="0">
                <a:solidFill>
                  <a:schemeClr val="tx1"/>
                </a:solidFill>
                <a:effectLst/>
                <a:latin typeface="Calibri" panose="020F0502020204030204" pitchFamily="34" charset="0"/>
                <a:cs typeface="Calibri" panose="020F0502020204030204" pitchFamily="34" charset="0"/>
              </a:rPr>
              <a:t>Now</a:t>
            </a:r>
            <a:endParaRPr lang="en-GB" sz="1400" b="1" dirty="0">
              <a:solidFill>
                <a:schemeClr val="tx1"/>
              </a:solidFill>
              <a:effectLst/>
              <a:latin typeface="Calibri" panose="020F0502020204030204" pitchFamily="34" charset="0"/>
              <a:cs typeface="Calibri" panose="020F0502020204030204" pitchFamily="34" charset="0"/>
            </a:endParaRPr>
          </a:p>
        </p:txBody>
      </p:sp>
      <p:sp>
        <p:nvSpPr>
          <p:cNvPr id="63" name="Figura a mano libera 62"/>
          <p:cNvSpPr/>
          <p:nvPr/>
        </p:nvSpPr>
        <p:spPr bwMode="auto">
          <a:xfrm>
            <a:off x="6162136" y="1570377"/>
            <a:ext cx="2191960" cy="365412"/>
          </a:xfrm>
          <a:custGeom>
            <a:avLst/>
            <a:gdLst>
              <a:gd name="connsiteX0" fmla="*/ 1622170 w 2191960"/>
              <a:gd name="connsiteY0" fmla="*/ 34586 h 365412"/>
              <a:gd name="connsiteX1" fmla="*/ 1319752 w 2191960"/>
              <a:gd name="connsiteY1" fmla="*/ 53636 h 365412"/>
              <a:gd name="connsiteX2" fmla="*/ 691102 w 2191960"/>
              <a:gd name="connsiteY2" fmla="*/ 125073 h 365412"/>
              <a:gd name="connsiteX3" fmla="*/ 176752 w 2191960"/>
              <a:gd name="connsiteY3" fmla="*/ 206036 h 365412"/>
              <a:gd name="connsiteX4" fmla="*/ 539 w 2191960"/>
              <a:gd name="connsiteY4" fmla="*/ 296523 h 365412"/>
              <a:gd name="connsiteX5" fmla="*/ 129127 w 2191960"/>
              <a:gd name="connsiteY5" fmla="*/ 360817 h 365412"/>
              <a:gd name="connsiteX6" fmla="*/ 331533 w 2191960"/>
              <a:gd name="connsiteY6" fmla="*/ 348911 h 365412"/>
              <a:gd name="connsiteX7" fmla="*/ 1012570 w 2191960"/>
              <a:gd name="connsiteY7" fmla="*/ 258423 h 365412"/>
              <a:gd name="connsiteX8" fmla="*/ 1603120 w 2191960"/>
              <a:gd name="connsiteY8" fmla="*/ 146504 h 365412"/>
              <a:gd name="connsiteX9" fmla="*/ 1876964 w 2191960"/>
              <a:gd name="connsiteY9" fmla="*/ 115548 h 365412"/>
              <a:gd name="connsiteX10" fmla="*/ 2141283 w 2191960"/>
              <a:gd name="connsiteY10" fmla="*/ 60779 h 365412"/>
              <a:gd name="connsiteX11" fmla="*/ 2188908 w 2191960"/>
              <a:gd name="connsiteY11" fmla="*/ 10773 h 365412"/>
              <a:gd name="connsiteX12" fmla="*/ 2096039 w 2191960"/>
              <a:gd name="connsiteY12" fmla="*/ 1248 h 365412"/>
              <a:gd name="connsiteX13" fmla="*/ 1865058 w 2191960"/>
              <a:gd name="connsiteY13" fmla="*/ 29823 h 365412"/>
              <a:gd name="connsiteX14" fmla="*/ 1622170 w 2191960"/>
              <a:gd name="connsiteY14" fmla="*/ 34586 h 36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1960" h="365412">
                <a:moveTo>
                  <a:pt x="1622170" y="34586"/>
                </a:moveTo>
                <a:cubicBezTo>
                  <a:pt x="1531286" y="38555"/>
                  <a:pt x="1474930" y="38555"/>
                  <a:pt x="1319752" y="53636"/>
                </a:cubicBezTo>
                <a:cubicBezTo>
                  <a:pt x="1164574" y="68717"/>
                  <a:pt x="881602" y="99673"/>
                  <a:pt x="691102" y="125073"/>
                </a:cubicBezTo>
                <a:cubicBezTo>
                  <a:pt x="500602" y="150473"/>
                  <a:pt x="291846" y="177461"/>
                  <a:pt x="176752" y="206036"/>
                </a:cubicBezTo>
                <a:cubicBezTo>
                  <a:pt x="61658" y="234611"/>
                  <a:pt x="8476" y="270726"/>
                  <a:pt x="539" y="296523"/>
                </a:cubicBezTo>
                <a:cubicBezTo>
                  <a:pt x="-7399" y="322320"/>
                  <a:pt x="73961" y="352086"/>
                  <a:pt x="129127" y="360817"/>
                </a:cubicBezTo>
                <a:cubicBezTo>
                  <a:pt x="184293" y="369548"/>
                  <a:pt x="184292" y="365977"/>
                  <a:pt x="331533" y="348911"/>
                </a:cubicBezTo>
                <a:cubicBezTo>
                  <a:pt x="478774" y="331845"/>
                  <a:pt x="800639" y="292157"/>
                  <a:pt x="1012570" y="258423"/>
                </a:cubicBezTo>
                <a:cubicBezTo>
                  <a:pt x="1224501" y="224689"/>
                  <a:pt x="1459054" y="170316"/>
                  <a:pt x="1603120" y="146504"/>
                </a:cubicBezTo>
                <a:cubicBezTo>
                  <a:pt x="1747186" y="122692"/>
                  <a:pt x="1787270" y="129835"/>
                  <a:pt x="1876964" y="115548"/>
                </a:cubicBezTo>
                <a:cubicBezTo>
                  <a:pt x="1966658" y="101261"/>
                  <a:pt x="2089292" y="78242"/>
                  <a:pt x="2141283" y="60779"/>
                </a:cubicBezTo>
                <a:cubicBezTo>
                  <a:pt x="2193274" y="43316"/>
                  <a:pt x="2196449" y="20695"/>
                  <a:pt x="2188908" y="10773"/>
                </a:cubicBezTo>
                <a:cubicBezTo>
                  <a:pt x="2181367" y="851"/>
                  <a:pt x="2150014" y="-1927"/>
                  <a:pt x="2096039" y="1248"/>
                </a:cubicBezTo>
                <a:cubicBezTo>
                  <a:pt x="2042064" y="4423"/>
                  <a:pt x="1943639" y="24267"/>
                  <a:pt x="1865058" y="29823"/>
                </a:cubicBezTo>
                <a:cubicBezTo>
                  <a:pt x="1786477" y="35379"/>
                  <a:pt x="1713054" y="30617"/>
                  <a:pt x="1622170" y="34586"/>
                </a:cubicBezTo>
                <a:close/>
              </a:path>
            </a:pathLst>
          </a:custGeom>
          <a:solidFill>
            <a:srgbClr val="FFC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62" name="Figura a mano libera 61"/>
          <p:cNvSpPr/>
          <p:nvPr/>
        </p:nvSpPr>
        <p:spPr bwMode="auto">
          <a:xfrm>
            <a:off x="6179837" y="1726324"/>
            <a:ext cx="1148668" cy="203325"/>
          </a:xfrm>
          <a:custGeom>
            <a:avLst/>
            <a:gdLst>
              <a:gd name="connsiteX0" fmla="*/ 178101 w 1148668"/>
              <a:gd name="connsiteY0" fmla="*/ 183439 h 203325"/>
              <a:gd name="connsiteX1" fmla="*/ 370982 w 1148668"/>
              <a:gd name="connsiteY1" fmla="*/ 178676 h 203325"/>
              <a:gd name="connsiteX2" fmla="*/ 759126 w 1148668"/>
              <a:gd name="connsiteY2" fmla="*/ 119145 h 203325"/>
              <a:gd name="connsiteX3" fmla="*/ 1044876 w 1148668"/>
              <a:gd name="connsiteY3" fmla="*/ 64376 h 203325"/>
              <a:gd name="connsiteX4" fmla="*/ 1147269 w 1148668"/>
              <a:gd name="connsiteY4" fmla="*/ 21514 h 203325"/>
              <a:gd name="connsiteX5" fmla="*/ 982963 w 1148668"/>
              <a:gd name="connsiteY5" fmla="*/ 82 h 203325"/>
              <a:gd name="connsiteX6" fmla="*/ 673401 w 1148668"/>
              <a:gd name="connsiteY6" fmla="*/ 28657 h 203325"/>
              <a:gd name="connsiteX7" fmla="*/ 330501 w 1148668"/>
              <a:gd name="connsiteY7" fmla="*/ 57232 h 203325"/>
              <a:gd name="connsiteX8" fmla="*/ 120951 w 1148668"/>
              <a:gd name="connsiteY8" fmla="*/ 97714 h 203325"/>
              <a:gd name="connsiteX9" fmla="*/ 4269 w 1148668"/>
              <a:gd name="connsiteY9" fmla="*/ 159626 h 203325"/>
              <a:gd name="connsiteX10" fmla="*/ 42369 w 1148668"/>
              <a:gd name="connsiteY10" fmla="*/ 202489 h 203325"/>
              <a:gd name="connsiteX11" fmla="*/ 178101 w 1148668"/>
              <a:gd name="connsiteY11" fmla="*/ 183439 h 20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668" h="203325">
                <a:moveTo>
                  <a:pt x="178101" y="183439"/>
                </a:moveTo>
                <a:cubicBezTo>
                  <a:pt x="232870" y="179470"/>
                  <a:pt x="274145" y="189392"/>
                  <a:pt x="370982" y="178676"/>
                </a:cubicBezTo>
                <a:cubicBezTo>
                  <a:pt x="467819" y="167960"/>
                  <a:pt x="646810" y="138195"/>
                  <a:pt x="759126" y="119145"/>
                </a:cubicBezTo>
                <a:cubicBezTo>
                  <a:pt x="871442" y="100095"/>
                  <a:pt x="980186" y="80648"/>
                  <a:pt x="1044876" y="64376"/>
                </a:cubicBezTo>
                <a:cubicBezTo>
                  <a:pt x="1109567" y="48104"/>
                  <a:pt x="1157588" y="32230"/>
                  <a:pt x="1147269" y="21514"/>
                </a:cubicBezTo>
                <a:cubicBezTo>
                  <a:pt x="1136950" y="10798"/>
                  <a:pt x="1061941" y="-1109"/>
                  <a:pt x="982963" y="82"/>
                </a:cubicBezTo>
                <a:cubicBezTo>
                  <a:pt x="903985" y="1273"/>
                  <a:pt x="673401" y="28657"/>
                  <a:pt x="673401" y="28657"/>
                </a:cubicBezTo>
                <a:cubicBezTo>
                  <a:pt x="564657" y="38182"/>
                  <a:pt x="422576" y="45723"/>
                  <a:pt x="330501" y="57232"/>
                </a:cubicBezTo>
                <a:cubicBezTo>
                  <a:pt x="238426" y="68741"/>
                  <a:pt x="175323" y="80648"/>
                  <a:pt x="120951" y="97714"/>
                </a:cubicBezTo>
                <a:cubicBezTo>
                  <a:pt x="66579" y="114780"/>
                  <a:pt x="17366" y="142163"/>
                  <a:pt x="4269" y="159626"/>
                </a:cubicBezTo>
                <a:cubicBezTo>
                  <a:pt x="-8828" y="177089"/>
                  <a:pt x="9428" y="197330"/>
                  <a:pt x="42369" y="202489"/>
                </a:cubicBezTo>
                <a:cubicBezTo>
                  <a:pt x="75310" y="207648"/>
                  <a:pt x="123332" y="187408"/>
                  <a:pt x="178101" y="183439"/>
                </a:cubicBezTo>
                <a:close/>
              </a:path>
            </a:pathLst>
          </a:cu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nvGrpSpPr>
          <p:cNvPr id="57" name="Gruppo 56"/>
          <p:cNvGrpSpPr/>
          <p:nvPr/>
        </p:nvGrpSpPr>
        <p:grpSpPr>
          <a:xfrm>
            <a:off x="6157048" y="1726728"/>
            <a:ext cx="620737" cy="365943"/>
            <a:chOff x="6157048" y="1726728"/>
            <a:chExt cx="620737" cy="365943"/>
          </a:xfrm>
          <a:solidFill>
            <a:srgbClr val="00B0F0"/>
          </a:solidFill>
        </p:grpSpPr>
        <p:sp>
          <p:nvSpPr>
            <p:cNvPr id="55" name="Rettangolo 54"/>
            <p:cNvSpPr/>
            <p:nvPr/>
          </p:nvSpPr>
          <p:spPr bwMode="auto">
            <a:xfrm>
              <a:off x="6157048" y="2038671"/>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06" name="Rettangolo 105"/>
            <p:cNvSpPr/>
            <p:nvPr/>
          </p:nvSpPr>
          <p:spPr bwMode="auto">
            <a:xfrm>
              <a:off x="6542810" y="1821978"/>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07" name="Rettangolo 106"/>
            <p:cNvSpPr/>
            <p:nvPr/>
          </p:nvSpPr>
          <p:spPr bwMode="auto">
            <a:xfrm>
              <a:off x="6557098" y="1736253"/>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08" name="Rettangolo 107"/>
            <p:cNvSpPr/>
            <p:nvPr/>
          </p:nvSpPr>
          <p:spPr bwMode="auto">
            <a:xfrm>
              <a:off x="6592816" y="1767209"/>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09" name="Rettangolo 108"/>
            <p:cNvSpPr/>
            <p:nvPr/>
          </p:nvSpPr>
          <p:spPr bwMode="auto">
            <a:xfrm>
              <a:off x="6619010" y="1748159"/>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0" name="Rettangolo 109"/>
            <p:cNvSpPr/>
            <p:nvPr/>
          </p:nvSpPr>
          <p:spPr bwMode="auto">
            <a:xfrm>
              <a:off x="6723785" y="1760065"/>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1" name="Rettangolo 110"/>
            <p:cNvSpPr/>
            <p:nvPr/>
          </p:nvSpPr>
          <p:spPr bwMode="auto">
            <a:xfrm>
              <a:off x="6478516" y="1726728"/>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2" name="Rettangolo 111"/>
            <p:cNvSpPr/>
            <p:nvPr/>
          </p:nvSpPr>
          <p:spPr bwMode="auto">
            <a:xfrm>
              <a:off x="6464229" y="1771971"/>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3" name="Rettangolo 112"/>
            <p:cNvSpPr/>
            <p:nvPr/>
          </p:nvSpPr>
          <p:spPr bwMode="auto">
            <a:xfrm>
              <a:off x="6421366" y="1800546"/>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4" name="Rettangolo 113"/>
            <p:cNvSpPr/>
            <p:nvPr/>
          </p:nvSpPr>
          <p:spPr bwMode="auto">
            <a:xfrm>
              <a:off x="6388029" y="1821978"/>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5" name="Rettangolo 114"/>
            <p:cNvSpPr/>
            <p:nvPr/>
          </p:nvSpPr>
          <p:spPr bwMode="auto">
            <a:xfrm>
              <a:off x="6342785" y="1829121"/>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6" name="Rettangolo 115"/>
            <p:cNvSpPr/>
            <p:nvPr/>
          </p:nvSpPr>
          <p:spPr bwMode="auto">
            <a:xfrm>
              <a:off x="6335641" y="1843409"/>
              <a:ext cx="54000" cy="54000"/>
            </a:xfrm>
            <a:prstGeom prst="rect">
              <a:avLst/>
            </a:prstGeom>
            <a:grp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31" name="CasellaDiTesto 130"/>
          <p:cNvSpPr txBox="1"/>
          <p:nvPr/>
        </p:nvSpPr>
        <p:spPr>
          <a:xfrm>
            <a:off x="3816664" y="3935833"/>
            <a:ext cx="2907122" cy="923330"/>
          </a:xfrm>
          <a:prstGeom prst="rect">
            <a:avLst/>
          </a:prstGeom>
          <a:noFill/>
        </p:spPr>
        <p:txBody>
          <a:bodyPr wrap="square" rtlCol="0">
            <a:spAutoFit/>
          </a:bodyPr>
          <a:lstStyle/>
          <a:p>
            <a:r>
              <a:rPr lang="en-GB" b="1" dirty="0" smtClean="0">
                <a:solidFill>
                  <a:schemeClr val="tx1"/>
                </a:solidFill>
                <a:effectLst/>
                <a:latin typeface="Calibri" panose="020F0502020204030204" pitchFamily="34" charset="0"/>
                <a:cs typeface="Calibri" panose="020F0502020204030204" pitchFamily="34" charset="0"/>
              </a:rPr>
              <a:t>BSE, MORB, OIB, CC and GloSS indicate that Earth evolved with </a:t>
            </a:r>
            <a:r>
              <a:rPr lang="en-GB" b="1" i="1" dirty="0" smtClean="0">
                <a:solidFill>
                  <a:schemeClr val="tx1"/>
                </a:solidFill>
                <a:effectLst/>
                <a:latin typeface="Symbol" panose="05050102010706020507" pitchFamily="18" charset="2"/>
                <a:cs typeface="Calibri" panose="020F0502020204030204" pitchFamily="34" charset="0"/>
              </a:rPr>
              <a:t>m</a:t>
            </a:r>
            <a:r>
              <a:rPr lang="en-GB" b="1" dirty="0" smtClean="0">
                <a:solidFill>
                  <a:schemeClr val="tx1"/>
                </a:solidFill>
                <a:effectLst/>
                <a:latin typeface="Calibri" panose="020F0502020204030204" pitchFamily="34" charset="0"/>
                <a:cs typeface="Calibri" panose="020F0502020204030204" pitchFamily="34" charset="0"/>
              </a:rPr>
              <a:t> &gt;7.19 </a:t>
            </a:r>
            <a:endParaRPr lang="en-GB" b="1" dirty="0">
              <a:solidFill>
                <a:schemeClr val="tx1"/>
              </a:solidFill>
              <a:effectLst/>
              <a:latin typeface="Calibri" panose="020F0502020204030204" pitchFamily="34" charset="0"/>
              <a:cs typeface="Calibri" panose="020F0502020204030204" pitchFamily="34" charset="0"/>
            </a:endParaRPr>
          </a:p>
        </p:txBody>
      </p:sp>
      <p:sp>
        <p:nvSpPr>
          <p:cNvPr id="132" name="Rettangolo 131"/>
          <p:cNvSpPr/>
          <p:nvPr/>
        </p:nvSpPr>
        <p:spPr bwMode="auto">
          <a:xfrm rot="2700000">
            <a:off x="6487945" y="1749931"/>
            <a:ext cx="90000" cy="90000"/>
          </a:xfrm>
          <a:prstGeom prst="rect">
            <a:avLst/>
          </a:prstGeom>
          <a:solidFill>
            <a:srgbClr val="FF99C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3" name="Rettangolo 132"/>
          <p:cNvSpPr/>
          <p:nvPr/>
        </p:nvSpPr>
        <p:spPr bwMode="auto">
          <a:xfrm rot="2700000">
            <a:off x="6828593" y="1682874"/>
            <a:ext cx="90000" cy="90000"/>
          </a:xfrm>
          <a:prstGeom prst="rect">
            <a:avLst/>
          </a:prstGeom>
          <a:solidFill>
            <a:srgbClr val="CC66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7" name="Figura a mano libera 116"/>
          <p:cNvSpPr/>
          <p:nvPr/>
        </p:nvSpPr>
        <p:spPr bwMode="auto">
          <a:xfrm>
            <a:off x="2308860" y="2240280"/>
            <a:ext cx="3543300" cy="3299460"/>
          </a:xfrm>
          <a:custGeom>
            <a:avLst/>
            <a:gdLst>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Lst>
            <a:ahLst/>
            <a:cxnLst>
              <a:cxn ang="0">
                <a:pos x="connsiteX0" y="connsiteY0"/>
              </a:cxn>
              <a:cxn ang="0">
                <a:pos x="connsiteX1" y="connsiteY1"/>
              </a:cxn>
            </a:cxnLst>
            <a:rect l="l" t="t" r="r" b="b"/>
            <a:pathLst>
              <a:path w="3543300" h="3299460">
                <a:moveTo>
                  <a:pt x="0" y="3299460"/>
                </a:moveTo>
                <a:cubicBezTo>
                  <a:pt x="594360" y="1628140"/>
                  <a:pt x="1226820" y="93980"/>
                  <a:pt x="3543300" y="0"/>
                </a:cubicBezTo>
              </a:path>
            </a:pathLst>
          </a:custGeom>
          <a:noFill/>
          <a:ln w="127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59" name="Rettangolo 58"/>
          <p:cNvSpPr/>
          <p:nvPr/>
        </p:nvSpPr>
        <p:spPr bwMode="auto">
          <a:xfrm>
            <a:off x="3178175" y="2179638"/>
            <a:ext cx="2773045" cy="152697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3" name="Figura a mano libera 122"/>
          <p:cNvSpPr/>
          <p:nvPr/>
        </p:nvSpPr>
        <p:spPr bwMode="auto">
          <a:xfrm>
            <a:off x="2309438" y="2240280"/>
            <a:ext cx="3543300" cy="3299460"/>
          </a:xfrm>
          <a:custGeom>
            <a:avLst/>
            <a:gdLst>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 name="connsiteX0" fmla="*/ 0 w 3543300"/>
              <a:gd name="connsiteY0" fmla="*/ 3299460 h 3299460"/>
              <a:gd name="connsiteX1" fmla="*/ 3543300 w 3543300"/>
              <a:gd name="connsiteY1" fmla="*/ 0 h 3299460"/>
            </a:gdLst>
            <a:ahLst/>
            <a:cxnLst>
              <a:cxn ang="0">
                <a:pos x="connsiteX0" y="connsiteY0"/>
              </a:cxn>
              <a:cxn ang="0">
                <a:pos x="connsiteX1" y="connsiteY1"/>
              </a:cxn>
            </a:cxnLst>
            <a:rect l="l" t="t" r="r" b="b"/>
            <a:pathLst>
              <a:path w="3543300" h="3299460">
                <a:moveTo>
                  <a:pt x="0" y="3299460"/>
                </a:moveTo>
                <a:cubicBezTo>
                  <a:pt x="594360" y="1628140"/>
                  <a:pt x="1226820" y="93980"/>
                  <a:pt x="3543300" y="0"/>
                </a:cubicBezTo>
              </a:path>
            </a:pathLst>
          </a:custGeom>
          <a:noFill/>
          <a:ln w="12700" cap="flat" cmpd="sng" algn="ctr">
            <a:solidFill>
              <a:srgbClr val="FF0000"/>
            </a:solidFill>
            <a:prstDash val="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0" name="Figura a mano libera 119"/>
          <p:cNvSpPr/>
          <p:nvPr/>
        </p:nvSpPr>
        <p:spPr bwMode="auto">
          <a:xfrm>
            <a:off x="3181350" y="1720850"/>
            <a:ext cx="3613150" cy="1905000"/>
          </a:xfrm>
          <a:custGeom>
            <a:avLst/>
            <a:gdLst>
              <a:gd name="connsiteX0" fmla="*/ 0 w 3613150"/>
              <a:gd name="connsiteY0" fmla="*/ 1905000 h 1905000"/>
              <a:gd name="connsiteX1" fmla="*/ 3613150 w 3613150"/>
              <a:gd name="connsiteY1" fmla="*/ 0 h 1905000"/>
              <a:gd name="connsiteX2" fmla="*/ 3613150 w 3613150"/>
              <a:gd name="connsiteY2" fmla="*/ 0 h 1905000"/>
              <a:gd name="connsiteX0" fmla="*/ 0 w 3613150"/>
              <a:gd name="connsiteY0" fmla="*/ 1905000 h 1905000"/>
              <a:gd name="connsiteX1" fmla="*/ 3613150 w 3613150"/>
              <a:gd name="connsiteY1" fmla="*/ 0 h 1905000"/>
              <a:gd name="connsiteX2" fmla="*/ 3613150 w 3613150"/>
              <a:gd name="connsiteY2" fmla="*/ 0 h 1905000"/>
              <a:gd name="connsiteX0" fmla="*/ 0 w 3613150"/>
              <a:gd name="connsiteY0" fmla="*/ 1905000 h 1905000"/>
              <a:gd name="connsiteX1" fmla="*/ 3613150 w 3613150"/>
              <a:gd name="connsiteY1" fmla="*/ 0 h 1905000"/>
              <a:gd name="connsiteX2" fmla="*/ 3613150 w 3613150"/>
              <a:gd name="connsiteY2" fmla="*/ 0 h 1905000"/>
              <a:gd name="connsiteX0" fmla="*/ 0 w 3613150"/>
              <a:gd name="connsiteY0" fmla="*/ 1905000 h 1905000"/>
              <a:gd name="connsiteX1" fmla="*/ 3613150 w 3613150"/>
              <a:gd name="connsiteY1" fmla="*/ 0 h 1905000"/>
              <a:gd name="connsiteX2" fmla="*/ 3613150 w 3613150"/>
              <a:gd name="connsiteY2" fmla="*/ 0 h 1905000"/>
            </a:gdLst>
            <a:ahLst/>
            <a:cxnLst>
              <a:cxn ang="0">
                <a:pos x="connsiteX0" y="connsiteY0"/>
              </a:cxn>
              <a:cxn ang="0">
                <a:pos x="connsiteX1" y="connsiteY1"/>
              </a:cxn>
              <a:cxn ang="0">
                <a:pos x="connsiteX2" y="connsiteY2"/>
              </a:cxn>
            </a:cxnLst>
            <a:rect l="l" t="t" r="r" b="b"/>
            <a:pathLst>
              <a:path w="3613150" h="1905000">
                <a:moveTo>
                  <a:pt x="0" y="1905000"/>
                </a:moveTo>
                <a:cubicBezTo>
                  <a:pt x="1096433" y="327025"/>
                  <a:pt x="2240492" y="130175"/>
                  <a:pt x="3613150" y="0"/>
                </a:cubicBezTo>
                <a:lnTo>
                  <a:pt x="3613150" y="0"/>
                </a:lnTo>
              </a:path>
            </a:pathLst>
          </a:custGeom>
          <a:noFill/>
          <a:ln w="12700" cap="flat" cmpd="sng" algn="ctr">
            <a:solidFill>
              <a:srgbClr val="008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95" name="Connettore 1 94"/>
          <p:cNvCxnSpPr/>
          <p:nvPr/>
        </p:nvCxnSpPr>
        <p:spPr bwMode="auto">
          <a:xfrm flipV="1">
            <a:off x="2308429" y="1417320"/>
            <a:ext cx="4420031" cy="4114478"/>
          </a:xfrm>
          <a:prstGeom prst="line">
            <a:avLst/>
          </a:prstGeom>
          <a:noFill/>
          <a:ln w="9525" cap="flat" cmpd="sng" algn="ctr">
            <a:solidFill>
              <a:schemeClr val="tx1"/>
            </a:solidFill>
            <a:prstDash val="solid"/>
            <a:round/>
            <a:headEnd type="none" w="med" len="med"/>
            <a:tailEnd type="none" w="med" len="med"/>
          </a:ln>
          <a:effectLst/>
        </p:spPr>
      </p:cxnSp>
      <p:sp>
        <p:nvSpPr>
          <p:cNvPr id="138" name="Ovale 137"/>
          <p:cNvSpPr/>
          <p:nvPr/>
        </p:nvSpPr>
        <p:spPr bwMode="auto">
          <a:xfrm>
            <a:off x="3041775" y="3493754"/>
            <a:ext cx="288000" cy="288000"/>
          </a:xfrm>
          <a:prstGeom prst="ellipse">
            <a:avLst/>
          </a:pr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softEdge rad="63500"/>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9" name="CasellaDiTesto 138"/>
          <p:cNvSpPr txBox="1"/>
          <p:nvPr/>
        </p:nvSpPr>
        <p:spPr>
          <a:xfrm>
            <a:off x="3222680" y="3128954"/>
            <a:ext cx="1282338" cy="738664"/>
          </a:xfrm>
          <a:prstGeom prst="rect">
            <a:avLst/>
          </a:prstGeom>
          <a:noFill/>
        </p:spPr>
        <p:txBody>
          <a:bodyPr wrap="square" rtlCol="0">
            <a:spAutoFit/>
          </a:bodyPr>
          <a:lstStyle/>
          <a:p>
            <a:r>
              <a:rPr lang="en-GB" sz="1400" b="1" dirty="0" smtClean="0">
                <a:solidFill>
                  <a:schemeClr val="tx1"/>
                </a:solidFill>
                <a:effectLst/>
                <a:latin typeface="Calibri" panose="020F0502020204030204" pitchFamily="34" charset="0"/>
                <a:cs typeface="Calibri" panose="020F0502020204030204" pitchFamily="34" charset="0"/>
              </a:rPr>
              <a:t>Abrupt differentiation @3.7 Ga</a:t>
            </a:r>
            <a:endParaRPr lang="en-GB" sz="1400" b="1" dirty="0">
              <a:solidFill>
                <a:schemeClr val="tx1"/>
              </a:solidFill>
              <a:effectLst/>
              <a:latin typeface="Calibri" panose="020F0502020204030204" pitchFamily="34" charset="0"/>
              <a:cs typeface="Calibri" panose="020F0502020204030204" pitchFamily="34" charset="0"/>
            </a:endParaRPr>
          </a:p>
        </p:txBody>
      </p:sp>
      <p:sp>
        <p:nvSpPr>
          <p:cNvPr id="126" name="Rettangolo 125"/>
          <p:cNvSpPr/>
          <p:nvPr/>
        </p:nvSpPr>
        <p:spPr bwMode="auto">
          <a:xfrm>
            <a:off x="5593056" y="2632890"/>
            <a:ext cx="108000" cy="108000"/>
          </a:xfrm>
          <a:prstGeom prst="rect">
            <a:avLst/>
          </a:prstGeom>
          <a:solidFill>
            <a:srgbClr val="00B0F0"/>
          </a:solidFill>
          <a:ln w="3175"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7" name="CasellaDiTesto 126"/>
          <p:cNvSpPr txBox="1"/>
          <p:nvPr/>
        </p:nvSpPr>
        <p:spPr>
          <a:xfrm>
            <a:off x="5783409" y="2523189"/>
            <a:ext cx="1478454" cy="338554"/>
          </a:xfrm>
          <a:prstGeom prst="rect">
            <a:avLst/>
          </a:prstGeom>
          <a:noFill/>
        </p:spPr>
        <p:txBody>
          <a:bodyPr wrap="square" rtlCol="0">
            <a:spAutoFit/>
          </a:bodyPr>
          <a:lstStyle/>
          <a:p>
            <a:pPr algn="l"/>
            <a:r>
              <a:rPr lang="en-GB" sz="1600" dirty="0" smtClean="0">
                <a:solidFill>
                  <a:schemeClr val="tx1"/>
                </a:solidFill>
                <a:effectLst/>
                <a:latin typeface="Calibri" panose="020F0502020204030204" pitchFamily="34" charset="0"/>
                <a:cs typeface="Calibri" panose="020F0502020204030204" pitchFamily="34" charset="0"/>
              </a:rPr>
              <a:t>BSE Estimates</a:t>
            </a:r>
            <a:endParaRPr lang="en-GB" sz="1600" dirty="0">
              <a:solidFill>
                <a:schemeClr val="tx1"/>
              </a:solidFill>
              <a:effectLst/>
              <a:latin typeface="Calibri" panose="020F0502020204030204" pitchFamily="34" charset="0"/>
              <a:cs typeface="Calibri" panose="020F0502020204030204" pitchFamily="34" charset="0"/>
            </a:endParaRPr>
          </a:p>
        </p:txBody>
      </p:sp>
      <p:sp>
        <p:nvSpPr>
          <p:cNvPr id="64" name="Figura a mano libera 63"/>
          <p:cNvSpPr/>
          <p:nvPr/>
        </p:nvSpPr>
        <p:spPr bwMode="auto">
          <a:xfrm>
            <a:off x="5516651" y="2846963"/>
            <a:ext cx="260620" cy="235347"/>
          </a:xfrm>
          <a:custGeom>
            <a:avLst/>
            <a:gdLst>
              <a:gd name="connsiteX0" fmla="*/ 83573 w 260620"/>
              <a:gd name="connsiteY0" fmla="*/ 51495 h 235347"/>
              <a:gd name="connsiteX1" fmla="*/ 2610 w 260620"/>
              <a:gd name="connsiteY1" fmla="*/ 125313 h 235347"/>
              <a:gd name="connsiteX2" fmla="*/ 28804 w 260620"/>
              <a:gd name="connsiteY2" fmla="*/ 203895 h 235347"/>
              <a:gd name="connsiteX3" fmla="*/ 116910 w 260620"/>
              <a:gd name="connsiteY3" fmla="*/ 234851 h 235347"/>
              <a:gd name="connsiteX4" fmla="*/ 193110 w 260620"/>
              <a:gd name="connsiteY4" fmla="*/ 182463 h 235347"/>
              <a:gd name="connsiteX5" fmla="*/ 259785 w 260620"/>
              <a:gd name="connsiteY5" fmla="*/ 103882 h 235347"/>
              <a:gd name="connsiteX6" fmla="*/ 226448 w 260620"/>
              <a:gd name="connsiteY6" fmla="*/ 20538 h 235347"/>
              <a:gd name="connsiteX7" fmla="*/ 166917 w 260620"/>
              <a:gd name="connsiteY7" fmla="*/ 1488 h 235347"/>
              <a:gd name="connsiteX8" fmla="*/ 83573 w 260620"/>
              <a:gd name="connsiteY8" fmla="*/ 51495 h 23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620" h="235347">
                <a:moveTo>
                  <a:pt x="83573" y="51495"/>
                </a:moveTo>
                <a:cubicBezTo>
                  <a:pt x="56189" y="72132"/>
                  <a:pt x="11738" y="99913"/>
                  <a:pt x="2610" y="125313"/>
                </a:cubicBezTo>
                <a:cubicBezTo>
                  <a:pt x="-6518" y="150713"/>
                  <a:pt x="9754" y="185639"/>
                  <a:pt x="28804" y="203895"/>
                </a:cubicBezTo>
                <a:cubicBezTo>
                  <a:pt x="47854" y="222151"/>
                  <a:pt x="89526" y="238423"/>
                  <a:pt x="116910" y="234851"/>
                </a:cubicBezTo>
                <a:cubicBezTo>
                  <a:pt x="144294" y="231279"/>
                  <a:pt x="169298" y="204291"/>
                  <a:pt x="193110" y="182463"/>
                </a:cubicBezTo>
                <a:cubicBezTo>
                  <a:pt x="216922" y="160635"/>
                  <a:pt x="254229" y="130869"/>
                  <a:pt x="259785" y="103882"/>
                </a:cubicBezTo>
                <a:cubicBezTo>
                  <a:pt x="265341" y="76895"/>
                  <a:pt x="241926" y="37604"/>
                  <a:pt x="226448" y="20538"/>
                </a:cubicBezTo>
                <a:cubicBezTo>
                  <a:pt x="210970" y="3472"/>
                  <a:pt x="189936" y="-3275"/>
                  <a:pt x="166917" y="1488"/>
                </a:cubicBezTo>
                <a:cubicBezTo>
                  <a:pt x="143898" y="6250"/>
                  <a:pt x="110957" y="30858"/>
                  <a:pt x="83573" y="51495"/>
                </a:cubicBezTo>
                <a:close/>
              </a:path>
            </a:pathLst>
          </a:custGeom>
          <a:solidFill>
            <a:srgbClr val="FFFF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8" name="Figura a mano libera 127"/>
          <p:cNvSpPr/>
          <p:nvPr/>
        </p:nvSpPr>
        <p:spPr bwMode="auto">
          <a:xfrm>
            <a:off x="5516651" y="3117544"/>
            <a:ext cx="260620" cy="235347"/>
          </a:xfrm>
          <a:custGeom>
            <a:avLst/>
            <a:gdLst>
              <a:gd name="connsiteX0" fmla="*/ 83573 w 260620"/>
              <a:gd name="connsiteY0" fmla="*/ 51495 h 235347"/>
              <a:gd name="connsiteX1" fmla="*/ 2610 w 260620"/>
              <a:gd name="connsiteY1" fmla="*/ 125313 h 235347"/>
              <a:gd name="connsiteX2" fmla="*/ 28804 w 260620"/>
              <a:gd name="connsiteY2" fmla="*/ 203895 h 235347"/>
              <a:gd name="connsiteX3" fmla="*/ 116910 w 260620"/>
              <a:gd name="connsiteY3" fmla="*/ 234851 h 235347"/>
              <a:gd name="connsiteX4" fmla="*/ 193110 w 260620"/>
              <a:gd name="connsiteY4" fmla="*/ 182463 h 235347"/>
              <a:gd name="connsiteX5" fmla="*/ 259785 w 260620"/>
              <a:gd name="connsiteY5" fmla="*/ 103882 h 235347"/>
              <a:gd name="connsiteX6" fmla="*/ 226448 w 260620"/>
              <a:gd name="connsiteY6" fmla="*/ 20538 h 235347"/>
              <a:gd name="connsiteX7" fmla="*/ 166917 w 260620"/>
              <a:gd name="connsiteY7" fmla="*/ 1488 h 235347"/>
              <a:gd name="connsiteX8" fmla="*/ 83573 w 260620"/>
              <a:gd name="connsiteY8" fmla="*/ 51495 h 23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620" h="235347">
                <a:moveTo>
                  <a:pt x="83573" y="51495"/>
                </a:moveTo>
                <a:cubicBezTo>
                  <a:pt x="56189" y="72132"/>
                  <a:pt x="11738" y="99913"/>
                  <a:pt x="2610" y="125313"/>
                </a:cubicBezTo>
                <a:cubicBezTo>
                  <a:pt x="-6518" y="150713"/>
                  <a:pt x="9754" y="185639"/>
                  <a:pt x="28804" y="203895"/>
                </a:cubicBezTo>
                <a:cubicBezTo>
                  <a:pt x="47854" y="222151"/>
                  <a:pt x="89526" y="238423"/>
                  <a:pt x="116910" y="234851"/>
                </a:cubicBezTo>
                <a:cubicBezTo>
                  <a:pt x="144294" y="231279"/>
                  <a:pt x="169298" y="204291"/>
                  <a:pt x="193110" y="182463"/>
                </a:cubicBezTo>
                <a:cubicBezTo>
                  <a:pt x="216922" y="160635"/>
                  <a:pt x="254229" y="130869"/>
                  <a:pt x="259785" y="103882"/>
                </a:cubicBezTo>
                <a:cubicBezTo>
                  <a:pt x="265341" y="76895"/>
                  <a:pt x="241926" y="37604"/>
                  <a:pt x="226448" y="20538"/>
                </a:cubicBezTo>
                <a:cubicBezTo>
                  <a:pt x="210970" y="3472"/>
                  <a:pt x="189936" y="-3275"/>
                  <a:pt x="166917" y="1488"/>
                </a:cubicBezTo>
                <a:cubicBezTo>
                  <a:pt x="143898" y="6250"/>
                  <a:pt x="110957" y="30858"/>
                  <a:pt x="83573" y="51495"/>
                </a:cubicBezTo>
                <a:close/>
              </a:path>
            </a:pathLst>
          </a:custGeom>
          <a:solidFill>
            <a:srgbClr val="FFC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9" name="CasellaDiTesto 128"/>
          <p:cNvSpPr txBox="1"/>
          <p:nvPr/>
        </p:nvSpPr>
        <p:spPr>
          <a:xfrm>
            <a:off x="5783409" y="2793179"/>
            <a:ext cx="866784" cy="338554"/>
          </a:xfrm>
          <a:prstGeom prst="rect">
            <a:avLst/>
          </a:prstGeom>
          <a:noFill/>
        </p:spPr>
        <p:txBody>
          <a:bodyPr wrap="square" rtlCol="0">
            <a:spAutoFit/>
          </a:bodyPr>
          <a:lstStyle/>
          <a:p>
            <a:pPr algn="l"/>
            <a:r>
              <a:rPr lang="en-GB" sz="1600" dirty="0" smtClean="0">
                <a:solidFill>
                  <a:schemeClr val="tx1"/>
                </a:solidFill>
                <a:effectLst/>
                <a:latin typeface="Calibri" panose="020F0502020204030204" pitchFamily="34" charset="0"/>
                <a:cs typeface="Calibri" panose="020F0502020204030204" pitchFamily="34" charset="0"/>
              </a:rPr>
              <a:t>MORB</a:t>
            </a:r>
            <a:endParaRPr lang="en-GB" sz="1600" dirty="0">
              <a:solidFill>
                <a:schemeClr val="tx1"/>
              </a:solidFill>
              <a:effectLst/>
              <a:latin typeface="Calibri" panose="020F0502020204030204" pitchFamily="34" charset="0"/>
              <a:cs typeface="Calibri" panose="020F0502020204030204" pitchFamily="34" charset="0"/>
            </a:endParaRPr>
          </a:p>
        </p:txBody>
      </p:sp>
      <p:sp>
        <p:nvSpPr>
          <p:cNvPr id="130" name="CasellaDiTesto 129"/>
          <p:cNvSpPr txBox="1"/>
          <p:nvPr/>
        </p:nvSpPr>
        <p:spPr>
          <a:xfrm>
            <a:off x="5783409" y="3066716"/>
            <a:ext cx="642136" cy="338554"/>
          </a:xfrm>
          <a:prstGeom prst="rect">
            <a:avLst/>
          </a:prstGeom>
          <a:noFill/>
        </p:spPr>
        <p:txBody>
          <a:bodyPr wrap="square" rtlCol="0">
            <a:spAutoFit/>
          </a:bodyPr>
          <a:lstStyle/>
          <a:p>
            <a:pPr algn="l"/>
            <a:r>
              <a:rPr lang="en-GB" sz="1600" dirty="0" smtClean="0">
                <a:solidFill>
                  <a:schemeClr val="tx1"/>
                </a:solidFill>
                <a:effectLst/>
                <a:latin typeface="Calibri" panose="020F0502020204030204" pitchFamily="34" charset="0"/>
                <a:cs typeface="Calibri" panose="020F0502020204030204" pitchFamily="34" charset="0"/>
              </a:rPr>
              <a:t>OIB</a:t>
            </a:r>
            <a:endParaRPr lang="en-GB" sz="1600" dirty="0">
              <a:solidFill>
                <a:schemeClr val="tx1"/>
              </a:solidFill>
              <a:effectLst/>
              <a:latin typeface="Calibri" panose="020F0502020204030204" pitchFamily="34" charset="0"/>
              <a:cs typeface="Calibri" panose="020F0502020204030204" pitchFamily="34" charset="0"/>
            </a:endParaRPr>
          </a:p>
        </p:txBody>
      </p:sp>
      <p:sp>
        <p:nvSpPr>
          <p:cNvPr id="134" name="Rettangolo 133"/>
          <p:cNvSpPr/>
          <p:nvPr/>
        </p:nvSpPr>
        <p:spPr bwMode="auto">
          <a:xfrm rot="2700000">
            <a:off x="5572681" y="3444443"/>
            <a:ext cx="144000" cy="144000"/>
          </a:xfrm>
          <a:prstGeom prst="rect">
            <a:avLst/>
          </a:prstGeom>
          <a:solidFill>
            <a:srgbClr val="FF99CC"/>
          </a:solidFill>
          <a:ln w="9525"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5" name="Rettangolo 134"/>
          <p:cNvSpPr/>
          <p:nvPr/>
        </p:nvSpPr>
        <p:spPr bwMode="auto">
          <a:xfrm rot="2700000">
            <a:off x="5572681" y="3741378"/>
            <a:ext cx="144000" cy="144000"/>
          </a:xfrm>
          <a:prstGeom prst="rect">
            <a:avLst/>
          </a:prstGeom>
          <a:solidFill>
            <a:srgbClr val="CC6600"/>
          </a:solidFill>
          <a:ln w="9525"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6" name="CasellaDiTesto 135"/>
          <p:cNvSpPr txBox="1"/>
          <p:nvPr/>
        </p:nvSpPr>
        <p:spPr>
          <a:xfrm>
            <a:off x="5783409" y="3347249"/>
            <a:ext cx="1515774" cy="338554"/>
          </a:xfrm>
          <a:prstGeom prst="rect">
            <a:avLst/>
          </a:prstGeom>
          <a:noFill/>
        </p:spPr>
        <p:txBody>
          <a:bodyPr wrap="square" rtlCol="0">
            <a:spAutoFit/>
          </a:bodyPr>
          <a:lstStyle/>
          <a:p>
            <a:pPr algn="l"/>
            <a:r>
              <a:rPr lang="en-GB" sz="1600" dirty="0" smtClean="0">
                <a:solidFill>
                  <a:schemeClr val="tx1"/>
                </a:solidFill>
                <a:effectLst/>
                <a:latin typeface="Calibri" panose="020F0502020204030204" pitchFamily="34" charset="0"/>
                <a:cs typeface="Calibri" panose="020F0502020204030204" pitchFamily="34" charset="0"/>
              </a:rPr>
              <a:t>Avg. Cont. Crust</a:t>
            </a:r>
            <a:endParaRPr lang="en-GB" sz="1600" dirty="0">
              <a:solidFill>
                <a:schemeClr val="tx1"/>
              </a:solidFill>
              <a:effectLst/>
              <a:latin typeface="Calibri" panose="020F0502020204030204" pitchFamily="34" charset="0"/>
              <a:cs typeface="Calibri" panose="020F0502020204030204" pitchFamily="34" charset="0"/>
            </a:endParaRPr>
          </a:p>
        </p:txBody>
      </p:sp>
      <p:sp>
        <p:nvSpPr>
          <p:cNvPr id="137" name="CasellaDiTesto 136"/>
          <p:cNvSpPr txBox="1"/>
          <p:nvPr/>
        </p:nvSpPr>
        <p:spPr>
          <a:xfrm>
            <a:off x="5783408" y="3645792"/>
            <a:ext cx="747507" cy="338554"/>
          </a:xfrm>
          <a:prstGeom prst="rect">
            <a:avLst/>
          </a:prstGeom>
          <a:noFill/>
        </p:spPr>
        <p:txBody>
          <a:bodyPr wrap="square" rtlCol="0">
            <a:spAutoFit/>
          </a:bodyPr>
          <a:lstStyle/>
          <a:p>
            <a:pPr algn="l"/>
            <a:r>
              <a:rPr lang="en-GB" sz="1600" dirty="0" smtClean="0">
                <a:solidFill>
                  <a:schemeClr val="tx1"/>
                </a:solidFill>
                <a:effectLst/>
                <a:latin typeface="Calibri" panose="020F0502020204030204" pitchFamily="34" charset="0"/>
                <a:cs typeface="Calibri" panose="020F0502020204030204" pitchFamily="34" charset="0"/>
              </a:rPr>
              <a:t>GloSS</a:t>
            </a:r>
            <a:endParaRPr lang="en-GB" sz="1600" dirty="0">
              <a:solidFill>
                <a:schemeClr val="tx1"/>
              </a:solidFill>
              <a:effectLst/>
              <a:latin typeface="Calibri" panose="020F0502020204030204" pitchFamily="34" charset="0"/>
              <a:cs typeface="Calibri" panose="020F0502020204030204" pitchFamily="34" charset="0"/>
            </a:endParaRPr>
          </a:p>
        </p:txBody>
      </p:sp>
      <p:sp>
        <p:nvSpPr>
          <p:cNvPr id="122" name="CasellaDiTesto 121"/>
          <p:cNvSpPr txBox="1"/>
          <p:nvPr/>
        </p:nvSpPr>
        <p:spPr>
          <a:xfrm>
            <a:off x="3227712" y="1506220"/>
            <a:ext cx="1181891" cy="630942"/>
          </a:xfrm>
          <a:prstGeom prst="rect">
            <a:avLst/>
          </a:prstGeom>
          <a:noFill/>
        </p:spPr>
        <p:txBody>
          <a:bodyPr wrap="square" rtlCol="0">
            <a:spAutoFit/>
          </a:bodyPr>
          <a:lstStyle/>
          <a:p>
            <a:pPr>
              <a:lnSpc>
                <a:spcPts val="1400"/>
              </a:lnSpc>
            </a:pPr>
            <a:r>
              <a:rPr lang="en-GB" sz="1400" dirty="0" smtClean="0">
                <a:solidFill>
                  <a:schemeClr val="tx1"/>
                </a:solidFill>
                <a:effectLst/>
                <a:latin typeface="Calibri" panose="020F0502020204030204" pitchFamily="34" charset="0"/>
                <a:cs typeface="Calibri" panose="020F0502020204030204" pitchFamily="34" charset="0"/>
              </a:rPr>
              <a:t>Second stage growth curve (</a:t>
            </a:r>
            <a:r>
              <a:rPr lang="en-GB" sz="1400" b="1" dirty="0" smtClean="0">
                <a:solidFill>
                  <a:schemeClr val="tx1"/>
                </a:solidFill>
                <a:effectLst/>
                <a:latin typeface="Symbol" panose="05050102010706020507" pitchFamily="18" charset="2"/>
                <a:cs typeface="Calibri" panose="020F0502020204030204" pitchFamily="34" charset="0"/>
              </a:rPr>
              <a:t>m</a:t>
            </a:r>
            <a:r>
              <a:rPr lang="en-GB" sz="1400" b="1" dirty="0" smtClean="0">
                <a:solidFill>
                  <a:schemeClr val="tx1"/>
                </a:solidFill>
                <a:effectLst/>
                <a:latin typeface="Calibri" panose="020F0502020204030204" pitchFamily="34" charset="0"/>
                <a:cs typeface="Calibri" panose="020F0502020204030204" pitchFamily="34" charset="0"/>
              </a:rPr>
              <a:t> = 9.74</a:t>
            </a:r>
            <a:r>
              <a:rPr lang="en-GB" sz="1400" dirty="0" smtClean="0">
                <a:solidFill>
                  <a:schemeClr val="tx1"/>
                </a:solidFill>
                <a:effectLst/>
                <a:latin typeface="Calibri" panose="020F0502020204030204" pitchFamily="34" charset="0"/>
                <a:cs typeface="Calibri" panose="020F0502020204030204" pitchFamily="34" charset="0"/>
              </a:rPr>
              <a:t>)</a:t>
            </a:r>
            <a:endParaRPr lang="en-GB" sz="1400" dirty="0">
              <a:solidFill>
                <a:schemeClr val="tx1"/>
              </a:solidFill>
              <a:effectLst/>
              <a:latin typeface="Calibri" panose="020F0502020204030204" pitchFamily="34" charset="0"/>
              <a:cs typeface="Calibri" panose="020F0502020204030204" pitchFamily="34" charset="0"/>
            </a:endParaRPr>
          </a:p>
        </p:txBody>
      </p:sp>
      <p:sp>
        <p:nvSpPr>
          <p:cNvPr id="140" name="Figura a mano libera 139"/>
          <p:cNvSpPr/>
          <p:nvPr/>
        </p:nvSpPr>
        <p:spPr bwMode="auto">
          <a:xfrm rot="21339074">
            <a:off x="3845661" y="2070670"/>
            <a:ext cx="260646" cy="528162"/>
          </a:xfrm>
          <a:custGeom>
            <a:avLst/>
            <a:gdLst>
              <a:gd name="connsiteX0" fmla="*/ 0 w 333375"/>
              <a:gd name="connsiteY0" fmla="*/ 0 h 581025"/>
              <a:gd name="connsiteX1" fmla="*/ 57150 w 333375"/>
              <a:gd name="connsiteY1" fmla="*/ 247650 h 581025"/>
              <a:gd name="connsiteX2" fmla="*/ 233362 w 333375"/>
              <a:gd name="connsiteY2" fmla="*/ 333375 h 581025"/>
              <a:gd name="connsiteX3" fmla="*/ 333375 w 333375"/>
              <a:gd name="connsiteY3" fmla="*/ 581025 h 581025"/>
            </a:gdLst>
            <a:ahLst/>
            <a:cxnLst>
              <a:cxn ang="0">
                <a:pos x="connsiteX0" y="connsiteY0"/>
              </a:cxn>
              <a:cxn ang="0">
                <a:pos x="connsiteX1" y="connsiteY1"/>
              </a:cxn>
              <a:cxn ang="0">
                <a:pos x="connsiteX2" y="connsiteY2"/>
              </a:cxn>
              <a:cxn ang="0">
                <a:pos x="connsiteX3" y="connsiteY3"/>
              </a:cxn>
            </a:cxnLst>
            <a:rect l="l" t="t" r="r" b="b"/>
            <a:pathLst>
              <a:path w="333375" h="581025">
                <a:moveTo>
                  <a:pt x="0" y="0"/>
                </a:moveTo>
                <a:cubicBezTo>
                  <a:pt x="9128" y="96043"/>
                  <a:pt x="18256" y="192087"/>
                  <a:pt x="57150" y="247650"/>
                </a:cubicBezTo>
                <a:cubicBezTo>
                  <a:pt x="96044" y="303213"/>
                  <a:pt x="187325" y="277813"/>
                  <a:pt x="233362" y="333375"/>
                </a:cubicBezTo>
                <a:cubicBezTo>
                  <a:pt x="279399" y="388937"/>
                  <a:pt x="306387" y="484981"/>
                  <a:pt x="333375" y="581025"/>
                </a:cubicBezTo>
              </a:path>
            </a:pathLst>
          </a:custGeom>
          <a:noFill/>
          <a:ln w="9525"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1" name="Ovale 140"/>
          <p:cNvSpPr/>
          <p:nvPr/>
        </p:nvSpPr>
        <p:spPr bwMode="auto">
          <a:xfrm>
            <a:off x="6610696" y="1549059"/>
            <a:ext cx="360000" cy="360000"/>
          </a:xfrm>
          <a:prstGeom prst="ellipse">
            <a:avLst/>
          </a:prstGeom>
          <a:solidFill>
            <a:srgbClr val="009900"/>
          </a:solidFill>
          <a:ln w="9525" cap="flat" cmpd="sng" algn="ctr">
            <a:noFill/>
            <a:prstDash val="solid"/>
            <a:round/>
            <a:headEnd type="none" w="med" len="med"/>
            <a:tailEnd type="none" w="med" len="med"/>
          </a:ln>
          <a:effectLst>
            <a:outerShdw blurRad="50800" dist="38100" dir="2700000" algn="tl" rotWithShape="0">
              <a:prstClr val="black">
                <a:alpha val="40000"/>
              </a:prstClr>
            </a:outerShdw>
            <a:softEdge rad="63500"/>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2" name="CasellaDiTesto 141"/>
          <p:cNvSpPr txBox="1"/>
          <p:nvPr/>
        </p:nvSpPr>
        <p:spPr>
          <a:xfrm>
            <a:off x="3056668" y="4773177"/>
            <a:ext cx="4327589" cy="923330"/>
          </a:xfrm>
          <a:prstGeom prst="rect">
            <a:avLst/>
          </a:prstGeom>
          <a:noFill/>
        </p:spPr>
        <p:txBody>
          <a:bodyPr wrap="square" rtlCol="0">
            <a:spAutoFit/>
          </a:bodyPr>
          <a:lstStyle/>
          <a:p>
            <a:r>
              <a:rPr lang="en-GB" dirty="0" smtClean="0">
                <a:solidFill>
                  <a:schemeClr val="tx1"/>
                </a:solidFill>
                <a:effectLst/>
                <a:latin typeface="Calibri" panose="020F0502020204030204" pitchFamily="34" charset="0"/>
                <a:cs typeface="Calibri" panose="020F0502020204030204" pitchFamily="34" charset="0"/>
              </a:rPr>
              <a:t>The Earth would have evolved in two stages:</a:t>
            </a:r>
          </a:p>
          <a:p>
            <a:r>
              <a:rPr lang="en-GB" b="1" dirty="0" smtClean="0">
                <a:solidFill>
                  <a:schemeClr val="tx1"/>
                </a:solidFill>
                <a:effectLst/>
                <a:latin typeface="Calibri" panose="020F0502020204030204" pitchFamily="34" charset="0"/>
                <a:cs typeface="Calibri" panose="020F0502020204030204" pitchFamily="34" charset="0"/>
              </a:rPr>
              <a:t>Stage 1</a:t>
            </a:r>
            <a:r>
              <a:rPr lang="en-GB" dirty="0" smtClean="0">
                <a:solidFill>
                  <a:schemeClr val="tx1"/>
                </a:solidFill>
                <a:effectLst/>
                <a:latin typeface="Calibri" panose="020F0502020204030204" pitchFamily="34" charset="0"/>
                <a:cs typeface="Calibri" panose="020F0502020204030204" pitchFamily="34" charset="0"/>
              </a:rPr>
              <a:t> (</a:t>
            </a:r>
            <a:r>
              <a:rPr lang="en-GB" i="1" dirty="0" smtClean="0">
                <a:solidFill>
                  <a:schemeClr val="tx1"/>
                </a:solidFill>
                <a:effectLst/>
                <a:latin typeface="Symbol" panose="05050102010706020507" pitchFamily="18" charset="2"/>
                <a:cs typeface="Calibri" panose="020F0502020204030204" pitchFamily="34" charset="0"/>
              </a:rPr>
              <a:t>m</a:t>
            </a:r>
            <a:r>
              <a:rPr lang="en-GB" dirty="0" smtClean="0">
                <a:solidFill>
                  <a:schemeClr val="tx1"/>
                </a:solidFill>
                <a:effectLst/>
                <a:latin typeface="Calibri" panose="020F0502020204030204" pitchFamily="34" charset="0"/>
                <a:cs typeface="Calibri" panose="020F0502020204030204" pitchFamily="34" charset="0"/>
              </a:rPr>
              <a:t> =7.19) from 4.57 to ~3.7 Ga.</a:t>
            </a:r>
          </a:p>
          <a:p>
            <a:r>
              <a:rPr lang="en-GB" b="1" dirty="0" smtClean="0">
                <a:solidFill>
                  <a:schemeClr val="tx1"/>
                </a:solidFill>
                <a:effectLst/>
                <a:latin typeface="Calibri" panose="020F0502020204030204" pitchFamily="34" charset="0"/>
                <a:cs typeface="Calibri" panose="020F0502020204030204" pitchFamily="34" charset="0"/>
              </a:rPr>
              <a:t>Stage 2</a:t>
            </a:r>
            <a:r>
              <a:rPr lang="en-GB" dirty="0" smtClean="0">
                <a:solidFill>
                  <a:schemeClr val="tx1"/>
                </a:solidFill>
                <a:effectLst/>
                <a:latin typeface="Calibri" panose="020F0502020204030204" pitchFamily="34" charset="0"/>
                <a:cs typeface="Calibri" panose="020F0502020204030204" pitchFamily="34" charset="0"/>
              </a:rPr>
              <a:t> (</a:t>
            </a:r>
            <a:r>
              <a:rPr lang="en-GB" i="1" dirty="0" smtClean="0">
                <a:solidFill>
                  <a:schemeClr val="tx1"/>
                </a:solidFill>
                <a:effectLst/>
                <a:latin typeface="Symbol" panose="05050102010706020507" pitchFamily="18" charset="2"/>
                <a:cs typeface="Calibri" panose="020F0502020204030204" pitchFamily="34" charset="0"/>
              </a:rPr>
              <a:t>m</a:t>
            </a:r>
            <a:r>
              <a:rPr lang="en-GB" dirty="0" smtClean="0">
                <a:solidFill>
                  <a:schemeClr val="tx1"/>
                </a:solidFill>
                <a:effectLst/>
                <a:latin typeface="Calibri" panose="020F0502020204030204" pitchFamily="34" charset="0"/>
                <a:cs typeface="Calibri" panose="020F0502020204030204" pitchFamily="34" charset="0"/>
              </a:rPr>
              <a:t> = 9.74) from 3.7 to now. </a:t>
            </a:r>
            <a:endParaRPr lang="en-GB" dirty="0">
              <a:solidFill>
                <a:schemeClr val="tx1"/>
              </a:solidFill>
              <a:effectLst/>
              <a:latin typeface="Calibri" panose="020F0502020204030204" pitchFamily="34" charset="0"/>
              <a:cs typeface="Calibri" panose="020F0502020204030204" pitchFamily="34" charset="0"/>
            </a:endParaRPr>
          </a:p>
        </p:txBody>
      </p:sp>
      <p:sp>
        <p:nvSpPr>
          <p:cNvPr id="99" name="Ovale 98"/>
          <p:cNvSpPr/>
          <p:nvPr/>
        </p:nvSpPr>
        <p:spPr bwMode="auto">
          <a:xfrm>
            <a:off x="2273926" y="5496405"/>
            <a:ext cx="72000" cy="72000"/>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883365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10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
                                        </p:tgtEl>
                                        <p:attrNameLst>
                                          <p:attrName>style.visibility</p:attrName>
                                        </p:attrNameLst>
                                      </p:cBhvr>
                                      <p:to>
                                        <p:strVal val="visible"/>
                                      </p:to>
                                    </p:set>
                                    <p:animEffect transition="in" filter="fade">
                                      <p:cBhvr>
                                        <p:cTn id="12" dur="500"/>
                                        <p:tgtEl>
                                          <p:spTgt spid="99"/>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wipe(down)">
                                      <p:cBhvr>
                                        <p:cTn id="21" dur="1000"/>
                                        <p:tgtEl>
                                          <p:spTgt spid="95"/>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500"/>
                                        <p:tgtEl>
                                          <p:spTgt spid="9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17"/>
                                        </p:tgtEl>
                                        <p:attrNameLst>
                                          <p:attrName>style.visibility</p:attrName>
                                        </p:attrNameLst>
                                      </p:cBhvr>
                                      <p:to>
                                        <p:strVal val="visible"/>
                                      </p:to>
                                    </p:set>
                                    <p:animEffect transition="in" filter="wipe(left)">
                                      <p:cBhvr>
                                        <p:cTn id="30" dur="3000"/>
                                        <p:tgtEl>
                                          <p:spTgt spid="11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wipe(left)">
                                      <p:cBhvr>
                                        <p:cTn id="34" dur="500"/>
                                        <p:tgtEl>
                                          <p:spTgt spid="123"/>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21"/>
                                        </p:tgtEl>
                                        <p:attrNameLst>
                                          <p:attrName>style.visibility</p:attrName>
                                        </p:attrNameLst>
                                      </p:cBhvr>
                                      <p:to>
                                        <p:strVal val="visible"/>
                                      </p:to>
                                    </p:set>
                                    <p:animEffect transition="in" filter="fade">
                                      <p:cBhvr>
                                        <p:cTn id="38" dur="500"/>
                                        <p:tgtEl>
                                          <p:spTgt spid="121"/>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60"/>
                                        </p:tgtEl>
                                        <p:attrNameLst>
                                          <p:attrName>style.visibility</p:attrName>
                                        </p:attrNameLst>
                                      </p:cBhvr>
                                      <p:to>
                                        <p:strVal val="visible"/>
                                      </p:to>
                                    </p:set>
                                    <p:animEffect transition="in" filter="wipe(up)">
                                      <p:cBhvr>
                                        <p:cTn id="42" dur="500"/>
                                        <p:tgtEl>
                                          <p:spTgt spid="6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24"/>
                                        </p:tgtEl>
                                        <p:attrNameLst>
                                          <p:attrName>style.visibility</p:attrName>
                                        </p:attrNameLst>
                                      </p:cBhvr>
                                      <p:to>
                                        <p:strVal val="visible"/>
                                      </p:to>
                                    </p:set>
                                    <p:animEffect transition="in" filter="fade">
                                      <p:cBhvr>
                                        <p:cTn id="47" dur="500"/>
                                        <p:tgtEl>
                                          <p:spTgt spid="124"/>
                                        </p:tgtEl>
                                      </p:cBhvr>
                                    </p:animEffect>
                                  </p:childTnLst>
                                </p:cTn>
                              </p:par>
                            </p:childTnLst>
                          </p:cTn>
                        </p:par>
                        <p:par>
                          <p:cTn id="48" fill="hold">
                            <p:stCondLst>
                              <p:cond delay="500"/>
                            </p:stCondLst>
                            <p:childTnLst>
                              <p:par>
                                <p:cTn id="49" presetID="10" presetClass="entr" presetSubtype="0" fill="hold" grpId="0" nodeType="afterEffect">
                                  <p:stCondLst>
                                    <p:cond delay="1000"/>
                                  </p:stCondLst>
                                  <p:childTnLst>
                                    <p:set>
                                      <p:cBhvr>
                                        <p:cTn id="50" dur="1" fill="hold">
                                          <p:stCondLst>
                                            <p:cond delay="0"/>
                                          </p:stCondLst>
                                        </p:cTn>
                                        <p:tgtEl>
                                          <p:spTgt spid="125"/>
                                        </p:tgtEl>
                                        <p:attrNameLst>
                                          <p:attrName>style.visibility</p:attrName>
                                        </p:attrNameLst>
                                      </p:cBhvr>
                                      <p:to>
                                        <p:strVal val="visible"/>
                                      </p:to>
                                    </p:set>
                                    <p:animEffect transition="in" filter="fade">
                                      <p:cBhvr>
                                        <p:cTn id="51" dur="500"/>
                                        <p:tgtEl>
                                          <p:spTgt spid="125"/>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fade">
                                      <p:cBhvr>
                                        <p:cTn id="56" dur="500"/>
                                        <p:tgtEl>
                                          <p:spTgt spid="57"/>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126"/>
                                        </p:tgtEl>
                                        <p:attrNameLst>
                                          <p:attrName>style.visibility</p:attrName>
                                        </p:attrNameLst>
                                      </p:cBhvr>
                                      <p:to>
                                        <p:strVal val="visible"/>
                                      </p:to>
                                    </p:set>
                                    <p:animEffect transition="in" filter="fade">
                                      <p:cBhvr>
                                        <p:cTn id="60" dur="500"/>
                                        <p:tgtEl>
                                          <p:spTgt spid="12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7"/>
                                        </p:tgtEl>
                                        <p:attrNameLst>
                                          <p:attrName>style.visibility</p:attrName>
                                        </p:attrNameLst>
                                      </p:cBhvr>
                                      <p:to>
                                        <p:strVal val="visible"/>
                                      </p:to>
                                    </p:set>
                                    <p:animEffect transition="in" filter="fade">
                                      <p:cBhvr>
                                        <p:cTn id="63" dur="500"/>
                                        <p:tgtEl>
                                          <p:spTgt spid="12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62"/>
                                        </p:tgtEl>
                                        <p:attrNameLst>
                                          <p:attrName>style.visibility</p:attrName>
                                        </p:attrNameLst>
                                      </p:cBhvr>
                                      <p:to>
                                        <p:strVal val="visible"/>
                                      </p:to>
                                    </p:set>
                                    <p:animEffect transition="in" filter="fade">
                                      <p:cBhvr>
                                        <p:cTn id="68" dur="500"/>
                                        <p:tgtEl>
                                          <p:spTgt spid="62"/>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64"/>
                                        </p:tgtEl>
                                        <p:attrNameLst>
                                          <p:attrName>style.visibility</p:attrName>
                                        </p:attrNameLst>
                                      </p:cBhvr>
                                      <p:to>
                                        <p:strVal val="visible"/>
                                      </p:to>
                                    </p:set>
                                    <p:animEffect transition="in" filter="fade">
                                      <p:cBhvr>
                                        <p:cTn id="72" dur="500"/>
                                        <p:tgtEl>
                                          <p:spTgt spid="6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Effect transition="in" filter="fade">
                                      <p:cBhvr>
                                        <p:cTn id="75" dur="500"/>
                                        <p:tgtEl>
                                          <p:spTgt spid="129"/>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63"/>
                                        </p:tgtEl>
                                        <p:attrNameLst>
                                          <p:attrName>style.visibility</p:attrName>
                                        </p:attrNameLst>
                                      </p:cBhvr>
                                      <p:to>
                                        <p:strVal val="visible"/>
                                      </p:to>
                                    </p:set>
                                    <p:animEffect transition="in" filter="fade">
                                      <p:cBhvr>
                                        <p:cTn id="80" dur="500"/>
                                        <p:tgtEl>
                                          <p:spTgt spid="63"/>
                                        </p:tgtEl>
                                      </p:cBhvr>
                                    </p:animEffect>
                                  </p:childTnLst>
                                </p:cTn>
                              </p:par>
                            </p:childTnLst>
                          </p:cTn>
                        </p:par>
                        <p:par>
                          <p:cTn id="81" fill="hold">
                            <p:stCondLst>
                              <p:cond delay="500"/>
                            </p:stCondLst>
                            <p:childTnLst>
                              <p:par>
                                <p:cTn id="82" presetID="10" presetClass="entr" presetSubtype="0" fill="hold" grpId="0" nodeType="afterEffect">
                                  <p:stCondLst>
                                    <p:cond delay="0"/>
                                  </p:stCondLst>
                                  <p:childTnLst>
                                    <p:set>
                                      <p:cBhvr>
                                        <p:cTn id="83" dur="1" fill="hold">
                                          <p:stCondLst>
                                            <p:cond delay="0"/>
                                          </p:stCondLst>
                                        </p:cTn>
                                        <p:tgtEl>
                                          <p:spTgt spid="128"/>
                                        </p:tgtEl>
                                        <p:attrNameLst>
                                          <p:attrName>style.visibility</p:attrName>
                                        </p:attrNameLst>
                                      </p:cBhvr>
                                      <p:to>
                                        <p:strVal val="visible"/>
                                      </p:to>
                                    </p:set>
                                    <p:animEffect transition="in" filter="fade">
                                      <p:cBhvr>
                                        <p:cTn id="84" dur="500"/>
                                        <p:tgtEl>
                                          <p:spTgt spid="1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30"/>
                                        </p:tgtEl>
                                        <p:attrNameLst>
                                          <p:attrName>style.visibility</p:attrName>
                                        </p:attrNameLst>
                                      </p:cBhvr>
                                      <p:to>
                                        <p:strVal val="visible"/>
                                      </p:to>
                                    </p:set>
                                    <p:animEffect transition="in" filter="fade">
                                      <p:cBhvr>
                                        <p:cTn id="87" dur="500"/>
                                        <p:tgtEl>
                                          <p:spTgt spid="130"/>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32"/>
                                        </p:tgtEl>
                                        <p:attrNameLst>
                                          <p:attrName>style.visibility</p:attrName>
                                        </p:attrNameLst>
                                      </p:cBhvr>
                                      <p:to>
                                        <p:strVal val="visible"/>
                                      </p:to>
                                    </p:set>
                                    <p:animEffect transition="in" filter="fade">
                                      <p:cBhvr>
                                        <p:cTn id="92" dur="500"/>
                                        <p:tgtEl>
                                          <p:spTgt spid="132"/>
                                        </p:tgtEl>
                                      </p:cBhvr>
                                    </p:animEffect>
                                  </p:childTnLst>
                                </p:cTn>
                              </p:par>
                            </p:childTnLst>
                          </p:cTn>
                        </p:par>
                        <p:par>
                          <p:cTn id="93" fill="hold">
                            <p:stCondLst>
                              <p:cond delay="500"/>
                            </p:stCondLst>
                            <p:childTnLst>
                              <p:par>
                                <p:cTn id="94" presetID="10" presetClass="entr" presetSubtype="0" fill="hold" grpId="0" nodeType="afterEffect">
                                  <p:stCondLst>
                                    <p:cond delay="0"/>
                                  </p:stCondLst>
                                  <p:childTnLst>
                                    <p:set>
                                      <p:cBhvr>
                                        <p:cTn id="95" dur="1" fill="hold">
                                          <p:stCondLst>
                                            <p:cond delay="0"/>
                                          </p:stCondLst>
                                        </p:cTn>
                                        <p:tgtEl>
                                          <p:spTgt spid="134"/>
                                        </p:tgtEl>
                                        <p:attrNameLst>
                                          <p:attrName>style.visibility</p:attrName>
                                        </p:attrNameLst>
                                      </p:cBhvr>
                                      <p:to>
                                        <p:strVal val="visible"/>
                                      </p:to>
                                    </p:set>
                                    <p:animEffect transition="in" filter="fade">
                                      <p:cBhvr>
                                        <p:cTn id="96" dur="500"/>
                                        <p:tgtEl>
                                          <p:spTgt spid="134"/>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fade">
                                      <p:cBhvr>
                                        <p:cTn id="99" dur="500"/>
                                        <p:tgtEl>
                                          <p:spTgt spid="136"/>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133"/>
                                        </p:tgtEl>
                                        <p:attrNameLst>
                                          <p:attrName>style.visibility</p:attrName>
                                        </p:attrNameLst>
                                      </p:cBhvr>
                                      <p:to>
                                        <p:strVal val="visible"/>
                                      </p:to>
                                    </p:set>
                                    <p:animEffect transition="in" filter="fade">
                                      <p:cBhvr>
                                        <p:cTn id="104" dur="500"/>
                                        <p:tgtEl>
                                          <p:spTgt spid="133"/>
                                        </p:tgtEl>
                                      </p:cBhvr>
                                    </p:animEffect>
                                  </p:childTnLst>
                                </p:cTn>
                              </p:par>
                            </p:childTnLst>
                          </p:cTn>
                        </p:par>
                        <p:par>
                          <p:cTn id="105" fill="hold">
                            <p:stCondLst>
                              <p:cond delay="500"/>
                            </p:stCondLst>
                            <p:childTnLst>
                              <p:par>
                                <p:cTn id="106" presetID="10" presetClass="entr" presetSubtype="0" fill="hold" grpId="0" nodeType="afterEffect">
                                  <p:stCondLst>
                                    <p:cond delay="0"/>
                                  </p:stCondLst>
                                  <p:childTnLst>
                                    <p:set>
                                      <p:cBhvr>
                                        <p:cTn id="107" dur="1" fill="hold">
                                          <p:stCondLst>
                                            <p:cond delay="0"/>
                                          </p:stCondLst>
                                        </p:cTn>
                                        <p:tgtEl>
                                          <p:spTgt spid="135"/>
                                        </p:tgtEl>
                                        <p:attrNameLst>
                                          <p:attrName>style.visibility</p:attrName>
                                        </p:attrNameLst>
                                      </p:cBhvr>
                                      <p:to>
                                        <p:strVal val="visible"/>
                                      </p:to>
                                    </p:set>
                                    <p:animEffect transition="in" filter="fade">
                                      <p:cBhvr>
                                        <p:cTn id="108" dur="500"/>
                                        <p:tgtEl>
                                          <p:spTgt spid="13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37"/>
                                        </p:tgtEl>
                                        <p:attrNameLst>
                                          <p:attrName>style.visibility</p:attrName>
                                        </p:attrNameLst>
                                      </p:cBhvr>
                                      <p:to>
                                        <p:strVal val="visible"/>
                                      </p:to>
                                    </p:set>
                                    <p:animEffect transition="in" filter="fade">
                                      <p:cBhvr>
                                        <p:cTn id="111" dur="500"/>
                                        <p:tgtEl>
                                          <p:spTgt spid="137"/>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131"/>
                                        </p:tgtEl>
                                        <p:attrNameLst>
                                          <p:attrName>style.visibility</p:attrName>
                                        </p:attrNameLst>
                                      </p:cBhvr>
                                      <p:to>
                                        <p:strVal val="visible"/>
                                      </p:to>
                                    </p:set>
                                    <p:animEffect transition="in" filter="fade">
                                      <p:cBhvr>
                                        <p:cTn id="116" dur="500"/>
                                        <p:tgtEl>
                                          <p:spTgt spid="131"/>
                                        </p:tgtEl>
                                      </p:cBhvr>
                                    </p:animEffect>
                                  </p:childTnLst>
                                </p:cTn>
                              </p:par>
                            </p:childTnLst>
                          </p:cTn>
                        </p:par>
                      </p:childTnLst>
                    </p:cTn>
                  </p:par>
                  <p:par>
                    <p:cTn id="117" fill="hold">
                      <p:stCondLst>
                        <p:cond delay="indefinite"/>
                      </p:stCondLst>
                      <p:childTnLst>
                        <p:par>
                          <p:cTn id="118" fill="hold">
                            <p:stCondLst>
                              <p:cond delay="0"/>
                            </p:stCondLst>
                            <p:childTnLst>
                              <p:par>
                                <p:cTn id="119" presetID="10" presetClass="entr" presetSubtype="0" fill="hold" grpId="0" nodeType="clickEffect">
                                  <p:stCondLst>
                                    <p:cond delay="0"/>
                                  </p:stCondLst>
                                  <p:childTnLst>
                                    <p:set>
                                      <p:cBhvr>
                                        <p:cTn id="120" dur="1" fill="hold">
                                          <p:stCondLst>
                                            <p:cond delay="0"/>
                                          </p:stCondLst>
                                        </p:cTn>
                                        <p:tgtEl>
                                          <p:spTgt spid="139"/>
                                        </p:tgtEl>
                                        <p:attrNameLst>
                                          <p:attrName>style.visibility</p:attrName>
                                        </p:attrNameLst>
                                      </p:cBhvr>
                                      <p:to>
                                        <p:strVal val="visible"/>
                                      </p:to>
                                    </p:set>
                                    <p:animEffect transition="in" filter="fade">
                                      <p:cBhvr>
                                        <p:cTn id="121" dur="500"/>
                                        <p:tgtEl>
                                          <p:spTgt spid="139"/>
                                        </p:tgtEl>
                                      </p:cBhvr>
                                    </p:animEffect>
                                  </p:childTnLst>
                                </p:cTn>
                              </p:par>
                            </p:childTnLst>
                          </p:cTn>
                        </p:par>
                        <p:par>
                          <p:cTn id="122" fill="hold">
                            <p:stCondLst>
                              <p:cond delay="500"/>
                            </p:stCondLst>
                            <p:childTnLst>
                              <p:par>
                                <p:cTn id="123" presetID="10" presetClass="entr" presetSubtype="0" fill="hold" grpId="0" nodeType="afterEffect">
                                  <p:stCondLst>
                                    <p:cond delay="0"/>
                                  </p:stCondLst>
                                  <p:childTnLst>
                                    <p:set>
                                      <p:cBhvr>
                                        <p:cTn id="124" dur="1" fill="hold">
                                          <p:stCondLst>
                                            <p:cond delay="0"/>
                                          </p:stCondLst>
                                        </p:cTn>
                                        <p:tgtEl>
                                          <p:spTgt spid="138"/>
                                        </p:tgtEl>
                                        <p:attrNameLst>
                                          <p:attrName>style.visibility</p:attrName>
                                        </p:attrNameLst>
                                      </p:cBhvr>
                                      <p:to>
                                        <p:strVal val="visible"/>
                                      </p:to>
                                    </p:set>
                                    <p:animEffect transition="in" filter="fade">
                                      <p:cBhvr>
                                        <p:cTn id="125" dur="1500"/>
                                        <p:tgtEl>
                                          <p:spTgt spid="138"/>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4" fill="hold" grpId="0" nodeType="clickEffect">
                                  <p:stCondLst>
                                    <p:cond delay="0"/>
                                  </p:stCondLst>
                                  <p:childTnLst>
                                    <p:set>
                                      <p:cBhvr>
                                        <p:cTn id="129" dur="1" fill="hold">
                                          <p:stCondLst>
                                            <p:cond delay="0"/>
                                          </p:stCondLst>
                                        </p:cTn>
                                        <p:tgtEl>
                                          <p:spTgt spid="59"/>
                                        </p:tgtEl>
                                        <p:attrNameLst>
                                          <p:attrName>style.visibility</p:attrName>
                                        </p:attrNameLst>
                                      </p:cBhvr>
                                      <p:to>
                                        <p:strVal val="visible"/>
                                      </p:to>
                                    </p:set>
                                    <p:animEffect transition="in" filter="wipe(down)">
                                      <p:cBhvr>
                                        <p:cTn id="130" dur="1000"/>
                                        <p:tgtEl>
                                          <p:spTgt spid="59"/>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8" fill="hold" grpId="0" nodeType="clickEffect">
                                  <p:stCondLst>
                                    <p:cond delay="0"/>
                                  </p:stCondLst>
                                  <p:childTnLst>
                                    <p:set>
                                      <p:cBhvr>
                                        <p:cTn id="134" dur="1" fill="hold">
                                          <p:stCondLst>
                                            <p:cond delay="0"/>
                                          </p:stCondLst>
                                        </p:cTn>
                                        <p:tgtEl>
                                          <p:spTgt spid="120"/>
                                        </p:tgtEl>
                                        <p:attrNameLst>
                                          <p:attrName>style.visibility</p:attrName>
                                        </p:attrNameLst>
                                      </p:cBhvr>
                                      <p:to>
                                        <p:strVal val="visible"/>
                                      </p:to>
                                    </p:set>
                                    <p:animEffect transition="in" filter="wipe(left)">
                                      <p:cBhvr>
                                        <p:cTn id="135" dur="3000"/>
                                        <p:tgtEl>
                                          <p:spTgt spid="120"/>
                                        </p:tgtEl>
                                      </p:cBhvr>
                                    </p:animEffect>
                                  </p:childTnLst>
                                </p:cTn>
                              </p:par>
                            </p:childTnLst>
                          </p:cTn>
                        </p:par>
                        <p:par>
                          <p:cTn id="136" fill="hold">
                            <p:stCondLst>
                              <p:cond delay="3000"/>
                            </p:stCondLst>
                            <p:childTnLst>
                              <p:par>
                                <p:cTn id="137" presetID="10" presetClass="entr" presetSubtype="0" fill="hold" grpId="0" nodeType="afterEffect">
                                  <p:stCondLst>
                                    <p:cond delay="0"/>
                                  </p:stCondLst>
                                  <p:childTnLst>
                                    <p:set>
                                      <p:cBhvr>
                                        <p:cTn id="138" dur="1" fill="hold">
                                          <p:stCondLst>
                                            <p:cond delay="0"/>
                                          </p:stCondLst>
                                        </p:cTn>
                                        <p:tgtEl>
                                          <p:spTgt spid="122"/>
                                        </p:tgtEl>
                                        <p:attrNameLst>
                                          <p:attrName>style.visibility</p:attrName>
                                        </p:attrNameLst>
                                      </p:cBhvr>
                                      <p:to>
                                        <p:strVal val="visible"/>
                                      </p:to>
                                    </p:set>
                                    <p:animEffect transition="in" filter="fade">
                                      <p:cBhvr>
                                        <p:cTn id="139" dur="500"/>
                                        <p:tgtEl>
                                          <p:spTgt spid="122"/>
                                        </p:tgtEl>
                                      </p:cBhvr>
                                    </p:animEffect>
                                  </p:childTnLst>
                                </p:cTn>
                              </p:par>
                            </p:childTnLst>
                          </p:cTn>
                        </p:par>
                        <p:par>
                          <p:cTn id="140" fill="hold">
                            <p:stCondLst>
                              <p:cond delay="3500"/>
                            </p:stCondLst>
                            <p:childTnLst>
                              <p:par>
                                <p:cTn id="141" presetID="22" presetClass="entr" presetSubtype="1" fill="hold" grpId="0" nodeType="afterEffect">
                                  <p:stCondLst>
                                    <p:cond delay="0"/>
                                  </p:stCondLst>
                                  <p:childTnLst>
                                    <p:set>
                                      <p:cBhvr>
                                        <p:cTn id="142" dur="1" fill="hold">
                                          <p:stCondLst>
                                            <p:cond delay="0"/>
                                          </p:stCondLst>
                                        </p:cTn>
                                        <p:tgtEl>
                                          <p:spTgt spid="140"/>
                                        </p:tgtEl>
                                        <p:attrNameLst>
                                          <p:attrName>style.visibility</p:attrName>
                                        </p:attrNameLst>
                                      </p:cBhvr>
                                      <p:to>
                                        <p:strVal val="visible"/>
                                      </p:to>
                                    </p:set>
                                    <p:animEffect transition="in" filter="wipe(up)">
                                      <p:cBhvr>
                                        <p:cTn id="143" dur="500"/>
                                        <p:tgtEl>
                                          <p:spTgt spid="140"/>
                                        </p:tgtEl>
                                      </p:cBhvr>
                                    </p:animEffect>
                                  </p:childTnLst>
                                </p:cTn>
                              </p:par>
                            </p:childTnLst>
                          </p:cTn>
                        </p:par>
                        <p:par>
                          <p:cTn id="144" fill="hold">
                            <p:stCondLst>
                              <p:cond delay="4000"/>
                            </p:stCondLst>
                            <p:childTnLst>
                              <p:par>
                                <p:cTn id="145" presetID="10" presetClass="entr" presetSubtype="0" fill="hold" grpId="0" nodeType="afterEffect">
                                  <p:stCondLst>
                                    <p:cond delay="0"/>
                                  </p:stCondLst>
                                  <p:childTnLst>
                                    <p:set>
                                      <p:cBhvr>
                                        <p:cTn id="146" dur="1" fill="hold">
                                          <p:stCondLst>
                                            <p:cond delay="0"/>
                                          </p:stCondLst>
                                        </p:cTn>
                                        <p:tgtEl>
                                          <p:spTgt spid="141"/>
                                        </p:tgtEl>
                                        <p:attrNameLst>
                                          <p:attrName>style.visibility</p:attrName>
                                        </p:attrNameLst>
                                      </p:cBhvr>
                                      <p:to>
                                        <p:strVal val="visible"/>
                                      </p:to>
                                    </p:set>
                                    <p:animEffect transition="in" filter="fade">
                                      <p:cBhvr>
                                        <p:cTn id="147" dur="1500"/>
                                        <p:tgtEl>
                                          <p:spTgt spid="141"/>
                                        </p:tgtEl>
                                      </p:cBhvr>
                                    </p:animEffec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142"/>
                                        </p:tgtEl>
                                        <p:attrNameLst>
                                          <p:attrName>style.visibility</p:attrName>
                                        </p:attrNameLst>
                                      </p:cBhvr>
                                      <p:to>
                                        <p:strVal val="visible"/>
                                      </p:to>
                                    </p:set>
                                    <p:animEffect transition="in" filter="fade">
                                      <p:cBhvr>
                                        <p:cTn id="152"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92" grpId="0"/>
      <p:bldP spid="121" grpId="0"/>
      <p:bldP spid="60" grpId="0" animBg="1"/>
      <p:bldP spid="124" grpId="0"/>
      <p:bldP spid="125" grpId="0"/>
      <p:bldP spid="63" grpId="0" animBg="1"/>
      <p:bldP spid="62" grpId="0" animBg="1"/>
      <p:bldP spid="131" grpId="0"/>
      <p:bldP spid="132" grpId="0" animBg="1"/>
      <p:bldP spid="133" grpId="0" animBg="1"/>
      <p:bldP spid="117" grpId="0" animBg="1"/>
      <p:bldP spid="59" grpId="0" animBg="1"/>
      <p:bldP spid="123" grpId="0" animBg="1"/>
      <p:bldP spid="120" grpId="0" animBg="1"/>
      <p:bldP spid="138" grpId="0" animBg="1"/>
      <p:bldP spid="139" grpId="0"/>
      <p:bldP spid="126" grpId="0" animBg="1"/>
      <p:bldP spid="127" grpId="0"/>
      <p:bldP spid="64" grpId="0" animBg="1"/>
      <p:bldP spid="128" grpId="0" animBg="1"/>
      <p:bldP spid="129" grpId="0"/>
      <p:bldP spid="130" grpId="0"/>
      <p:bldP spid="134" grpId="0" animBg="1"/>
      <p:bldP spid="135" grpId="0" animBg="1"/>
      <p:bldP spid="136" grpId="0"/>
      <p:bldP spid="137" grpId="0"/>
      <p:bldP spid="122" grpId="0"/>
      <p:bldP spid="140" grpId="0" animBg="1"/>
      <p:bldP spid="141" grpId="0" animBg="1"/>
      <p:bldP spid="142" grpId="0"/>
      <p:bldP spid="9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asellaDiTesto 13"/>
          <p:cNvSpPr txBox="1"/>
          <p:nvPr/>
        </p:nvSpPr>
        <p:spPr>
          <a:xfrm>
            <a:off x="3689350" y="6332898"/>
            <a:ext cx="5454650" cy="523220"/>
          </a:xfrm>
          <a:prstGeom prst="rect">
            <a:avLst/>
          </a:prstGeom>
          <a:solidFill>
            <a:schemeClr val="tx1"/>
          </a:solidFill>
        </p:spPr>
        <p:txBody>
          <a:bodyPr wrap="square" rtlCol="0">
            <a:spAutoFit/>
          </a:bodyPr>
          <a:lstStyle/>
          <a:p>
            <a:pPr algn="l"/>
            <a:r>
              <a:rPr lang="en-GB" sz="2800" dirty="0" smtClean="0">
                <a:solidFill>
                  <a:schemeClr val="bg1"/>
                </a:solidFill>
                <a:latin typeface="Calibri" panose="020F0502020204030204" pitchFamily="34" charset="0"/>
                <a:cs typeface="Calibri" panose="020F0502020204030204" pitchFamily="34" charset="0"/>
              </a:rPr>
              <a:t>Quoted 8670 times!</a:t>
            </a:r>
            <a:endParaRPr lang="en-GB" sz="2800" dirty="0">
              <a:solidFill>
                <a:schemeClr val="bg1"/>
              </a:solidFill>
              <a:latin typeface="Calibri" panose="020F0502020204030204" pitchFamily="34" charset="0"/>
              <a:cs typeface="Calibri" panose="020F0502020204030204" pitchFamily="34" charset="0"/>
            </a:endParaRPr>
          </a:p>
        </p:txBody>
      </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5" name="Gruppo 4"/>
          <p:cNvGrpSpPr>
            <a:grpSpLocks noChangeAspect="1"/>
          </p:cNvGrpSpPr>
          <p:nvPr/>
        </p:nvGrpSpPr>
        <p:grpSpPr>
          <a:xfrm>
            <a:off x="474491" y="1046895"/>
            <a:ext cx="8213010" cy="3596394"/>
            <a:chOff x="1040558" y="1114288"/>
            <a:chExt cx="7175369" cy="3142019"/>
          </a:xfrm>
        </p:grpSpPr>
        <p:pic>
          <p:nvPicPr>
            <p:cNvPr id="4" name="Immagine 3"/>
            <p:cNvPicPr>
              <a:picLocks noChangeAspect="1"/>
            </p:cNvPicPr>
            <p:nvPr/>
          </p:nvPicPr>
          <p:blipFill rotWithShape="1">
            <a:blip r:embed="rId3" cstate="print"/>
            <a:srcRect b="91862"/>
            <a:stretch/>
          </p:blipFill>
          <p:spPr>
            <a:xfrm>
              <a:off x="1040558" y="1114288"/>
              <a:ext cx="7175369" cy="409712"/>
            </a:xfrm>
            <a:prstGeom prst="rect">
              <a:avLst/>
            </a:prstGeom>
          </p:spPr>
        </p:pic>
        <p:pic>
          <p:nvPicPr>
            <p:cNvPr id="118" name="Immagine 117"/>
            <p:cNvPicPr>
              <a:picLocks noChangeAspect="1"/>
            </p:cNvPicPr>
            <p:nvPr/>
          </p:nvPicPr>
          <p:blipFill rotWithShape="1">
            <a:blip r:embed="rId3" cstate="print"/>
            <a:srcRect t="20211" b="69842"/>
            <a:stretch/>
          </p:blipFill>
          <p:spPr>
            <a:xfrm>
              <a:off x="1040558" y="1469569"/>
              <a:ext cx="7175369" cy="500746"/>
            </a:xfrm>
            <a:prstGeom prst="rect">
              <a:avLst/>
            </a:prstGeom>
          </p:spPr>
        </p:pic>
        <p:pic>
          <p:nvPicPr>
            <p:cNvPr id="119" name="Immagine 118"/>
            <p:cNvPicPr>
              <a:picLocks noChangeAspect="1"/>
            </p:cNvPicPr>
            <p:nvPr/>
          </p:nvPicPr>
          <p:blipFill rotWithShape="1">
            <a:blip r:embed="rId3" cstate="print"/>
            <a:srcRect t="65404"/>
            <a:stretch/>
          </p:blipFill>
          <p:spPr>
            <a:xfrm>
              <a:off x="1040558" y="2514596"/>
              <a:ext cx="7175369" cy="1741711"/>
            </a:xfrm>
            <a:prstGeom prst="rect">
              <a:avLst/>
            </a:prstGeom>
          </p:spPr>
        </p:pic>
        <p:pic>
          <p:nvPicPr>
            <p:cNvPr id="127" name="Immagine 126"/>
            <p:cNvPicPr>
              <a:picLocks noChangeAspect="1"/>
            </p:cNvPicPr>
            <p:nvPr/>
          </p:nvPicPr>
          <p:blipFill rotWithShape="1">
            <a:blip r:embed="rId3" cstate="print"/>
            <a:srcRect t="34585" b="52874"/>
            <a:stretch/>
          </p:blipFill>
          <p:spPr>
            <a:xfrm>
              <a:off x="1040558" y="1904999"/>
              <a:ext cx="7175369" cy="631372"/>
            </a:xfrm>
            <a:prstGeom prst="rect">
              <a:avLst/>
            </a:prstGeom>
          </p:spPr>
        </p:pic>
      </p:grpSp>
      <p:grpSp>
        <p:nvGrpSpPr>
          <p:cNvPr id="8" name="Gruppo 7"/>
          <p:cNvGrpSpPr>
            <a:grpSpLocks noChangeAspect="1"/>
          </p:cNvGrpSpPr>
          <p:nvPr/>
        </p:nvGrpSpPr>
        <p:grpSpPr>
          <a:xfrm>
            <a:off x="1381062" y="4669964"/>
            <a:ext cx="6381876" cy="1739134"/>
            <a:chOff x="532836" y="2047682"/>
            <a:chExt cx="8078327" cy="2201435"/>
          </a:xfrm>
        </p:grpSpPr>
        <p:pic>
          <p:nvPicPr>
            <p:cNvPr id="6" name="Immagine 5"/>
            <p:cNvPicPr>
              <a:picLocks noChangeAspect="1"/>
            </p:cNvPicPr>
            <p:nvPr/>
          </p:nvPicPr>
          <p:blipFill rotWithShape="1">
            <a:blip r:embed="rId4" cstate="print"/>
            <a:srcRect b="80735"/>
            <a:stretch/>
          </p:blipFill>
          <p:spPr>
            <a:xfrm>
              <a:off x="532836" y="2047682"/>
              <a:ext cx="8078327" cy="532232"/>
            </a:xfrm>
            <a:prstGeom prst="rect">
              <a:avLst/>
            </a:prstGeom>
          </p:spPr>
        </p:pic>
        <p:pic>
          <p:nvPicPr>
            <p:cNvPr id="126" name="Immagine 125"/>
            <p:cNvPicPr>
              <a:picLocks noChangeAspect="1"/>
            </p:cNvPicPr>
            <p:nvPr/>
          </p:nvPicPr>
          <p:blipFill rotWithShape="1">
            <a:blip r:embed="rId4" cstate="print"/>
            <a:srcRect t="39185"/>
            <a:stretch/>
          </p:blipFill>
          <p:spPr>
            <a:xfrm>
              <a:off x="532836" y="2569025"/>
              <a:ext cx="8078327" cy="1680092"/>
            </a:xfrm>
            <a:prstGeom prst="rect">
              <a:avLst/>
            </a:prstGeom>
          </p:spPr>
        </p:pic>
      </p:grpSp>
      <p:cxnSp>
        <p:nvCxnSpPr>
          <p:cNvPr id="11" name="Connettore 1 10"/>
          <p:cNvCxnSpPr/>
          <p:nvPr/>
        </p:nvCxnSpPr>
        <p:spPr bwMode="auto">
          <a:xfrm>
            <a:off x="3302000" y="3302000"/>
            <a:ext cx="4629150" cy="0"/>
          </a:xfrm>
          <a:prstGeom prst="line">
            <a:avLst/>
          </a:prstGeom>
          <a:noFill/>
          <a:ln w="19050" cap="flat" cmpd="sng" algn="ctr">
            <a:solidFill>
              <a:srgbClr val="FF0000"/>
            </a:solidFill>
            <a:prstDash val="solid"/>
            <a:round/>
            <a:headEnd type="none" w="med" len="med"/>
            <a:tailEnd type="none" w="med" len="med"/>
          </a:ln>
          <a:effectLst/>
        </p:spPr>
      </p:cxnSp>
      <p:cxnSp>
        <p:nvCxnSpPr>
          <p:cNvPr id="128" name="Connettore 1 127"/>
          <p:cNvCxnSpPr/>
          <p:nvPr/>
        </p:nvCxnSpPr>
        <p:spPr bwMode="auto">
          <a:xfrm>
            <a:off x="1073150" y="3467100"/>
            <a:ext cx="2484000" cy="0"/>
          </a:xfrm>
          <a:prstGeom prst="line">
            <a:avLst/>
          </a:prstGeom>
          <a:noFill/>
          <a:ln w="19050" cap="flat" cmpd="sng" algn="ctr">
            <a:solidFill>
              <a:srgbClr val="FF0000"/>
            </a:solidFill>
            <a:prstDash val="solid"/>
            <a:round/>
            <a:headEnd type="none" w="med" len="med"/>
            <a:tailEnd type="none" w="med" len="med"/>
          </a:ln>
          <a:effectLst/>
        </p:spPr>
      </p:cxnSp>
      <p:sp>
        <p:nvSpPr>
          <p:cNvPr id="13" name="Rettangolo arrotondato 12"/>
          <p:cNvSpPr/>
          <p:nvPr/>
        </p:nvSpPr>
        <p:spPr bwMode="auto">
          <a:xfrm>
            <a:off x="2552700" y="3945216"/>
            <a:ext cx="1263650" cy="195589"/>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9" name="Rettangolo arrotondato 128"/>
          <p:cNvSpPr/>
          <p:nvPr/>
        </p:nvSpPr>
        <p:spPr bwMode="auto">
          <a:xfrm>
            <a:off x="3689350" y="4141461"/>
            <a:ext cx="2533650" cy="195589"/>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329644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4000"/>
                                        <p:tgtEl>
                                          <p:spTgt spid="11"/>
                                        </p:tgtEl>
                                      </p:cBhvr>
                                    </p:animEffect>
                                  </p:childTnLst>
                                </p:cTn>
                              </p:par>
                            </p:childTnLst>
                          </p:cTn>
                        </p:par>
                        <p:par>
                          <p:cTn id="13" fill="hold">
                            <p:stCondLst>
                              <p:cond delay="4000"/>
                            </p:stCondLst>
                            <p:childTnLst>
                              <p:par>
                                <p:cTn id="14" presetID="22" presetClass="entr" presetSubtype="8" fill="hold" nodeType="after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wipe(left)">
                                      <p:cBhvr>
                                        <p:cTn id="16" dur="3000"/>
                                        <p:tgtEl>
                                          <p:spTgt spid="12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1500"/>
                                        <p:tgtEl>
                                          <p:spTgt spid="13"/>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29"/>
                                        </p:tgtEl>
                                        <p:attrNameLst>
                                          <p:attrName>style.visibility</p:attrName>
                                        </p:attrNameLst>
                                      </p:cBhvr>
                                      <p:to>
                                        <p:strVal val="visible"/>
                                      </p:to>
                                    </p:set>
                                    <p:animEffect transition="in" filter="wipe(left)">
                                      <p:cBhvr>
                                        <p:cTn id="25" dur="2500"/>
                                        <p:tgtEl>
                                          <p:spTgt spid="12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3" grpId="0" animBg="1"/>
      <p:bldP spid="12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 name="Immagine 8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31" y="0"/>
            <a:ext cx="9139161" cy="6854371"/>
          </a:xfrm>
          <a:prstGeom prst="rect">
            <a:avLst/>
          </a:prstGeom>
        </p:spPr>
      </p:pic>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87" name="Text Box 4"/>
          <p:cNvSpPr txBox="1">
            <a:spLocks noChangeArrowheads="1"/>
          </p:cNvSpPr>
          <p:nvPr/>
        </p:nvSpPr>
        <p:spPr bwMode="auto">
          <a:xfrm>
            <a:off x="87086" y="1142989"/>
            <a:ext cx="8969828" cy="1477328"/>
          </a:xfrm>
          <a:prstGeom prst="rect">
            <a:avLst/>
          </a:prstGeom>
          <a:noFill/>
          <a:ln w="9525" algn="ctr">
            <a:noFill/>
            <a:miter lim="800000"/>
            <a:headEnd/>
            <a:tailEnd/>
          </a:ln>
          <a:effectLst/>
        </p:spPr>
        <p:txBody>
          <a:bodyPr wrap="square">
            <a:spAutoFit/>
          </a:bodyPr>
          <a:lstStyle/>
          <a:p>
            <a:r>
              <a:rPr lang="en-GB" sz="3000" dirty="0" smtClean="0">
                <a:solidFill>
                  <a:schemeClr val="bg1"/>
                </a:solidFill>
                <a:latin typeface="Calibri" panose="020F0502020204030204" pitchFamily="34" charset="0"/>
                <a:cs typeface="Calibri" panose="020F0502020204030204" pitchFamily="34" charset="0"/>
              </a:rPr>
              <a:t>Despite being cited in ~9000 articles, there is no geological event that could be associated to the change from Stage 1 (</a:t>
            </a:r>
            <a:r>
              <a:rPr lang="en-GB" sz="3000" i="1" dirty="0" smtClean="0">
                <a:solidFill>
                  <a:schemeClr val="bg1"/>
                </a:solidFill>
                <a:latin typeface="Symbol" panose="05050102010706020507" pitchFamily="18" charset="2"/>
                <a:cs typeface="Calibri" panose="020F0502020204030204" pitchFamily="34" charset="0"/>
              </a:rPr>
              <a:t>m</a:t>
            </a:r>
            <a:r>
              <a:rPr lang="en-GB" sz="3000" dirty="0" smtClean="0">
                <a:solidFill>
                  <a:schemeClr val="bg1"/>
                </a:solidFill>
                <a:latin typeface="Calibri" panose="020F0502020204030204" pitchFamily="34" charset="0"/>
                <a:cs typeface="Calibri" panose="020F0502020204030204" pitchFamily="34" charset="0"/>
              </a:rPr>
              <a:t> = 7.19) to Stage 2 (</a:t>
            </a:r>
            <a:r>
              <a:rPr lang="en-GB" sz="3000" i="1" dirty="0" smtClean="0">
                <a:solidFill>
                  <a:schemeClr val="bg1"/>
                </a:solidFill>
                <a:latin typeface="Symbol" panose="05050102010706020507" pitchFamily="18" charset="2"/>
                <a:cs typeface="Calibri" panose="020F0502020204030204" pitchFamily="34" charset="0"/>
              </a:rPr>
              <a:t>m</a:t>
            </a:r>
            <a:r>
              <a:rPr lang="en-GB" sz="3000" dirty="0" smtClean="0">
                <a:solidFill>
                  <a:schemeClr val="bg1"/>
                </a:solidFill>
                <a:latin typeface="Calibri" panose="020F0502020204030204" pitchFamily="34" charset="0"/>
                <a:cs typeface="Calibri" panose="020F0502020204030204" pitchFamily="34" charset="0"/>
              </a:rPr>
              <a:t> = 9.74) @ 3.7 Ga.</a:t>
            </a:r>
            <a:endParaRPr lang="en-GB" sz="30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88" name="Text Box 4"/>
          <p:cNvSpPr txBox="1">
            <a:spLocks noChangeArrowheads="1"/>
          </p:cNvSpPr>
          <p:nvPr/>
        </p:nvSpPr>
        <p:spPr bwMode="auto">
          <a:xfrm>
            <a:off x="1041400" y="3822689"/>
            <a:ext cx="7061200" cy="1015663"/>
          </a:xfrm>
          <a:prstGeom prst="rect">
            <a:avLst/>
          </a:prstGeom>
          <a:noFill/>
          <a:ln w="9525" algn="ctr">
            <a:noFill/>
            <a:miter lim="800000"/>
            <a:headEnd/>
            <a:tailEnd/>
          </a:ln>
          <a:effectLst/>
        </p:spPr>
        <p:txBody>
          <a:bodyPr wrap="square">
            <a:spAutoFit/>
          </a:bodyPr>
          <a:lstStyle/>
          <a:p>
            <a:r>
              <a:rPr lang="en-GB" sz="3000" b="1" dirty="0" smtClean="0">
                <a:solidFill>
                  <a:schemeClr val="bg1"/>
                </a:solidFill>
                <a:latin typeface="Calibri" panose="020F0502020204030204" pitchFamily="34" charset="0"/>
                <a:cs typeface="Calibri" panose="020F0502020204030204" pitchFamily="34" charset="0"/>
              </a:rPr>
              <a:t>A new model to explain the (first) Pb paradox has been recently proposed.</a:t>
            </a:r>
            <a:endParaRPr lang="en-GB" sz="3000" b="1"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93" name="Text Box 4"/>
          <p:cNvSpPr txBox="1">
            <a:spLocks noChangeArrowheads="1"/>
          </p:cNvSpPr>
          <p:nvPr/>
        </p:nvSpPr>
        <p:spPr bwMode="auto">
          <a:xfrm>
            <a:off x="87086" y="4868619"/>
            <a:ext cx="8969828" cy="1661993"/>
          </a:xfrm>
          <a:prstGeom prst="rect">
            <a:avLst/>
          </a:prstGeom>
          <a:noFill/>
          <a:ln w="9525" algn="ctr">
            <a:noFill/>
            <a:miter lim="800000"/>
            <a:headEnd/>
            <a:tailEnd/>
          </a:ln>
          <a:effectLst>
            <a:outerShdw blurRad="50800" dist="38100" dir="2700000" algn="tl" rotWithShape="0">
              <a:prstClr val="black">
                <a:alpha val="40000"/>
              </a:prstClr>
            </a:outerShdw>
          </a:effectLst>
        </p:spPr>
        <p:txBody>
          <a:bodyPr wrap="square">
            <a:spAutoFit/>
          </a:bodyPr>
          <a:lstStyle/>
          <a:p>
            <a:r>
              <a:rPr lang="en-GB" sz="3400" b="1" dirty="0" smtClean="0">
                <a:solidFill>
                  <a:schemeClr val="bg1"/>
                </a:solidFill>
                <a:latin typeface="Calibri" panose="020F0502020204030204" pitchFamily="34" charset="0"/>
                <a:cs typeface="Calibri" panose="020F0502020204030204" pitchFamily="34" charset="0"/>
              </a:rPr>
              <a:t>It assumes a great change in composition of the proto-Earth happened during the big thwack ~69 Myr after the beginning of the Solar System.</a:t>
            </a:r>
            <a:endParaRPr lang="en-GB" sz="3400" b="1"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352202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fade">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3"/>
                                        </p:tgtEl>
                                        <p:attrNameLst>
                                          <p:attrName>style.visibility</p:attrName>
                                        </p:attrNameLst>
                                      </p:cBhvr>
                                      <p:to>
                                        <p:strVal val="visible"/>
                                      </p:to>
                                    </p:set>
                                    <p:animEffect transition="in" filter="fade">
                                      <p:cBhvr>
                                        <p:cTn id="17" dur="500"/>
                                        <p:tgtEl>
                                          <p:spTgt spid="93"/>
                                        </p:tgtEl>
                                      </p:cBhvr>
                                    </p:animEffect>
                                  </p:childTnLst>
                                </p:cTn>
                              </p:par>
                            </p:childTnLst>
                          </p:cTn>
                        </p:par>
                        <p:par>
                          <p:cTn id="18" fill="hold">
                            <p:stCondLst>
                              <p:cond delay="500"/>
                            </p:stCondLst>
                            <p:childTnLst>
                              <p:par>
                                <p:cTn id="19" presetID="10" presetClass="entr" presetSubtype="0" fill="hold" nodeType="afterEffect">
                                  <p:stCondLst>
                                    <p:cond delay="2000"/>
                                  </p:stCondLst>
                                  <p:childTnLst>
                                    <p:set>
                                      <p:cBhvr>
                                        <p:cTn id="20" dur="1" fill="hold">
                                          <p:stCondLst>
                                            <p:cond delay="0"/>
                                          </p:stCondLst>
                                        </p:cTn>
                                        <p:tgtEl>
                                          <p:spTgt spid="89"/>
                                        </p:tgtEl>
                                        <p:attrNameLst>
                                          <p:attrName>style.visibility</p:attrName>
                                        </p:attrNameLst>
                                      </p:cBhvr>
                                      <p:to>
                                        <p:strVal val="visible"/>
                                      </p:to>
                                    </p:set>
                                    <p:animEffect transition="in" filter="fade">
                                      <p:cBhvr>
                                        <p:cTn id="21" dur="4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9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11" name="Gruppo 10"/>
          <p:cNvGrpSpPr>
            <a:grpSpLocks noChangeAspect="1"/>
          </p:cNvGrpSpPr>
          <p:nvPr/>
        </p:nvGrpSpPr>
        <p:grpSpPr>
          <a:xfrm>
            <a:off x="984951" y="1103694"/>
            <a:ext cx="7174098" cy="2769413"/>
            <a:chOff x="1117600" y="1231899"/>
            <a:chExt cx="6908800" cy="2667001"/>
          </a:xfrm>
        </p:grpSpPr>
        <p:pic>
          <p:nvPicPr>
            <p:cNvPr id="9" name="Immagine 8"/>
            <p:cNvPicPr>
              <a:picLocks noChangeAspect="1"/>
            </p:cNvPicPr>
            <p:nvPr/>
          </p:nvPicPr>
          <p:blipFill rotWithShape="1">
            <a:blip r:embed="rId3" cstate="print"/>
            <a:srcRect t="6883" b="62103"/>
            <a:stretch/>
          </p:blipFill>
          <p:spPr>
            <a:xfrm>
              <a:off x="1117600" y="1231899"/>
              <a:ext cx="6908800" cy="1041401"/>
            </a:xfrm>
            <a:prstGeom prst="rect">
              <a:avLst/>
            </a:prstGeom>
          </p:spPr>
        </p:pic>
        <p:pic>
          <p:nvPicPr>
            <p:cNvPr id="109" name="Immagine 108"/>
            <p:cNvPicPr>
              <a:picLocks noChangeAspect="1"/>
            </p:cNvPicPr>
            <p:nvPr/>
          </p:nvPicPr>
          <p:blipFill rotWithShape="1">
            <a:blip r:embed="rId3" cstate="print"/>
            <a:srcRect t="47353" b="3857"/>
            <a:stretch/>
          </p:blipFill>
          <p:spPr>
            <a:xfrm>
              <a:off x="1117600" y="2260600"/>
              <a:ext cx="6908800" cy="1638300"/>
            </a:xfrm>
            <a:prstGeom prst="rect">
              <a:avLst/>
            </a:prstGeom>
          </p:spPr>
        </p:pic>
      </p:grpSp>
      <p:sp>
        <p:nvSpPr>
          <p:cNvPr id="110" name="Text Box 4"/>
          <p:cNvSpPr txBox="1">
            <a:spLocks noChangeArrowheads="1"/>
          </p:cNvSpPr>
          <p:nvPr/>
        </p:nvSpPr>
        <p:spPr bwMode="auto">
          <a:xfrm>
            <a:off x="0" y="3886189"/>
            <a:ext cx="9144000" cy="954107"/>
          </a:xfrm>
          <a:prstGeom prst="rect">
            <a:avLst/>
          </a:prstGeom>
          <a:noFill/>
          <a:ln w="9525" algn="ctr">
            <a:noFill/>
            <a:miter lim="800000"/>
            <a:headEnd/>
            <a:tailEnd/>
          </a:ln>
          <a:effectLst/>
        </p:spPr>
        <p:txBody>
          <a:bodyPr wrap="square">
            <a:spAutoFit/>
          </a:bodyPr>
          <a:lstStyle/>
          <a:p>
            <a:r>
              <a:rPr lang="en-GB" sz="2800" dirty="0" smtClean="0">
                <a:solidFill>
                  <a:schemeClr val="bg1"/>
                </a:solidFill>
                <a:latin typeface="Calibri" panose="020F0502020204030204" pitchFamily="34" charset="0"/>
                <a:cs typeface="Calibri" panose="020F0502020204030204" pitchFamily="34" charset="0"/>
              </a:rPr>
              <a:t>The proto-Earth is assumed to be highly depleted in volatile elements and evolved with very high </a:t>
            </a:r>
            <a:r>
              <a:rPr lang="en-GB" sz="2800" baseline="30000" dirty="0" smtClean="0">
                <a:solidFill>
                  <a:schemeClr val="bg1"/>
                </a:solidFill>
                <a:latin typeface="Calibri" panose="020F0502020204030204" pitchFamily="34" charset="0"/>
                <a:cs typeface="Calibri" panose="020F0502020204030204" pitchFamily="34" charset="0"/>
              </a:rPr>
              <a:t>238</a:t>
            </a:r>
            <a:r>
              <a:rPr lang="en-GB" sz="2800" dirty="0" smtClean="0">
                <a:solidFill>
                  <a:schemeClr val="bg1"/>
                </a:solidFill>
                <a:latin typeface="Calibri" panose="020F0502020204030204" pitchFamily="34" charset="0"/>
                <a:cs typeface="Calibri" panose="020F0502020204030204" pitchFamily="34" charset="0"/>
              </a:rPr>
              <a:t>U/</a:t>
            </a:r>
            <a:r>
              <a:rPr lang="en-GB" sz="2800" baseline="30000" dirty="0" smtClean="0">
                <a:solidFill>
                  <a:schemeClr val="bg1"/>
                </a:solidFill>
                <a:latin typeface="Calibri" panose="020F0502020204030204" pitchFamily="34" charset="0"/>
                <a:cs typeface="Calibri" panose="020F0502020204030204" pitchFamily="34" charset="0"/>
              </a:rPr>
              <a:t>204</a:t>
            </a:r>
            <a:r>
              <a:rPr lang="en-GB" sz="2800" dirty="0" smtClean="0">
                <a:solidFill>
                  <a:schemeClr val="bg1"/>
                </a:solidFill>
                <a:latin typeface="Calibri" panose="020F0502020204030204" pitchFamily="34" charset="0"/>
                <a:cs typeface="Calibri" panose="020F0502020204030204" pitchFamily="34" charset="0"/>
              </a:rPr>
              <a:t>Pb (</a:t>
            </a:r>
            <a:r>
              <a:rPr lang="en-GB" sz="2800" i="1" dirty="0" smtClean="0">
                <a:solidFill>
                  <a:schemeClr val="bg1"/>
                </a:solidFill>
                <a:latin typeface="Symbol" panose="05050102010706020507" pitchFamily="18" charset="2"/>
                <a:cs typeface="Calibri" panose="020F0502020204030204" pitchFamily="34" charset="0"/>
              </a:rPr>
              <a:t>m</a:t>
            </a:r>
            <a:r>
              <a:rPr lang="en-GB" sz="2800" dirty="0" smtClean="0">
                <a:solidFill>
                  <a:schemeClr val="bg1"/>
                </a:solidFill>
                <a:latin typeface="Calibri" panose="020F0502020204030204" pitchFamily="34" charset="0"/>
                <a:cs typeface="Calibri" panose="020F0502020204030204" pitchFamily="34" charset="0"/>
              </a:rPr>
              <a:t> &gt;100).</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11" name="Text Box 4"/>
          <p:cNvSpPr txBox="1">
            <a:spLocks noChangeArrowheads="1"/>
          </p:cNvSpPr>
          <p:nvPr/>
        </p:nvSpPr>
        <p:spPr bwMode="auto">
          <a:xfrm>
            <a:off x="0" y="4825652"/>
            <a:ext cx="9144000" cy="830997"/>
          </a:xfrm>
          <a:prstGeom prst="rect">
            <a:avLst/>
          </a:prstGeom>
          <a:noFill/>
          <a:ln w="9525" algn="ctr">
            <a:noFill/>
            <a:miter lim="800000"/>
            <a:headEnd/>
            <a:tailEnd/>
          </a:ln>
          <a:effectLst/>
        </p:spPr>
        <p:txBody>
          <a:bodyPr wrap="square">
            <a:spAutoFit/>
          </a:bodyPr>
          <a:lstStyle/>
          <a:p>
            <a:r>
              <a:rPr lang="en-GB" sz="2400" dirty="0" smtClean="0">
                <a:solidFill>
                  <a:schemeClr val="bg1"/>
                </a:solidFill>
                <a:latin typeface="Calibri" panose="020F0502020204030204" pitchFamily="34" charset="0"/>
                <a:cs typeface="Calibri" panose="020F0502020204030204" pitchFamily="34" charset="0"/>
              </a:rPr>
              <a:t>The impact with Theia, which ultimately led to the formation of the Moon, added volatile elements (including Pb), strongly lowering </a:t>
            </a:r>
            <a:r>
              <a:rPr lang="en-GB" sz="2400" i="1" dirty="0" smtClean="0">
                <a:solidFill>
                  <a:schemeClr val="bg1"/>
                </a:solidFill>
                <a:latin typeface="Symbol" panose="05050102010706020507" pitchFamily="18" charset="2"/>
                <a:cs typeface="Calibri" panose="020F0502020204030204" pitchFamily="34" charset="0"/>
              </a:rPr>
              <a:t>m</a:t>
            </a:r>
            <a:r>
              <a:rPr lang="en-GB" sz="2400" dirty="0" smtClean="0">
                <a:solidFill>
                  <a:schemeClr val="bg1"/>
                </a:solidFill>
                <a:latin typeface="Calibri" panose="020F0502020204030204" pitchFamily="34" charset="0"/>
                <a:cs typeface="Calibri" panose="020F0502020204030204" pitchFamily="34" charset="0"/>
              </a:rPr>
              <a:t>.</a:t>
            </a:r>
            <a:endParaRPr lang="en-GB" sz="24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12" name="Text Box 4"/>
          <p:cNvSpPr txBox="1">
            <a:spLocks noChangeArrowheads="1"/>
          </p:cNvSpPr>
          <p:nvPr/>
        </p:nvSpPr>
        <p:spPr bwMode="auto">
          <a:xfrm>
            <a:off x="0" y="5710404"/>
            <a:ext cx="9144000" cy="830997"/>
          </a:xfrm>
          <a:prstGeom prst="rect">
            <a:avLst/>
          </a:prstGeom>
          <a:noFill/>
          <a:ln w="9525" algn="ctr">
            <a:noFill/>
            <a:miter lim="800000"/>
            <a:headEnd/>
            <a:tailEnd/>
          </a:ln>
          <a:effectLst/>
        </p:spPr>
        <p:txBody>
          <a:bodyPr wrap="square">
            <a:spAutoFit/>
          </a:bodyPr>
          <a:lstStyle/>
          <a:p>
            <a:r>
              <a:rPr lang="en-GB" sz="2400" dirty="0" smtClean="0">
                <a:solidFill>
                  <a:schemeClr val="bg1"/>
                </a:solidFill>
                <a:latin typeface="Calibri" panose="020F0502020204030204" pitchFamily="34" charset="0"/>
                <a:cs typeface="Calibri" panose="020F0502020204030204" pitchFamily="34" charset="0"/>
              </a:rPr>
              <a:t>The impact also oxidized proto-Earth's mantle leading Pb to be transferred into the core as sulphide. This reduced even more the </a:t>
            </a:r>
            <a:r>
              <a:rPr lang="en-GB" sz="2400" i="1" dirty="0" smtClean="0">
                <a:solidFill>
                  <a:schemeClr val="bg1"/>
                </a:solidFill>
                <a:latin typeface="Symbol" panose="05050102010706020507" pitchFamily="18" charset="2"/>
                <a:cs typeface="Calibri" panose="020F0502020204030204" pitchFamily="34" charset="0"/>
              </a:rPr>
              <a:t>m</a:t>
            </a:r>
            <a:r>
              <a:rPr lang="en-GB" sz="2400" dirty="0" smtClean="0">
                <a:solidFill>
                  <a:schemeClr val="bg1"/>
                </a:solidFill>
                <a:latin typeface="Calibri" panose="020F0502020204030204" pitchFamily="34" charset="0"/>
                <a:cs typeface="Calibri" panose="020F0502020204030204" pitchFamily="34" charset="0"/>
              </a:rPr>
              <a:t>.</a:t>
            </a:r>
            <a:endParaRPr lang="en-GB" sz="24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612232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0"/>
                                        </p:tgtEl>
                                        <p:attrNameLst>
                                          <p:attrName>style.visibility</p:attrName>
                                        </p:attrNameLst>
                                      </p:cBhvr>
                                      <p:to>
                                        <p:strVal val="visible"/>
                                      </p:to>
                                    </p:set>
                                    <p:animEffect transition="in" filter="fade">
                                      <p:cBhvr>
                                        <p:cTn id="12" dur="500"/>
                                        <p:tgtEl>
                                          <p:spTgt spid="1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1"/>
                                        </p:tgtEl>
                                        <p:attrNameLst>
                                          <p:attrName>style.visibility</p:attrName>
                                        </p:attrNameLst>
                                      </p:cBhvr>
                                      <p:to>
                                        <p:strVal val="visible"/>
                                      </p:to>
                                    </p:set>
                                    <p:animEffect transition="in" filter="fade">
                                      <p:cBhvr>
                                        <p:cTn id="17" dur="500"/>
                                        <p:tgtEl>
                                          <p:spTgt spid="1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fade">
                                      <p:cBhvr>
                                        <p:cTn id="22"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1" grpId="0"/>
      <p:bldP spid="112"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2" name="Immagine 1"/>
          <p:cNvPicPr>
            <a:picLocks noChangeAspect="1"/>
          </p:cNvPicPr>
          <p:nvPr/>
        </p:nvPicPr>
        <p:blipFill rotWithShape="1">
          <a:blip r:embed="rId3" cstate="print"/>
          <a:srcRect l="2506" t="2137" r="838"/>
          <a:stretch/>
        </p:blipFill>
        <p:spPr>
          <a:xfrm>
            <a:off x="1441449" y="1473200"/>
            <a:ext cx="6254751" cy="3642219"/>
          </a:xfrm>
          <a:prstGeom prst="rect">
            <a:avLst/>
          </a:prstGeom>
        </p:spPr>
      </p:pic>
      <p:sp>
        <p:nvSpPr>
          <p:cNvPr id="12" name="Text Box 4"/>
          <p:cNvSpPr txBox="1">
            <a:spLocks noChangeArrowheads="1"/>
          </p:cNvSpPr>
          <p:nvPr/>
        </p:nvSpPr>
        <p:spPr bwMode="auto">
          <a:xfrm>
            <a:off x="0" y="5041889"/>
            <a:ext cx="9144000" cy="523220"/>
          </a:xfrm>
          <a:prstGeom prst="rect">
            <a:avLst/>
          </a:prstGeom>
          <a:noFill/>
          <a:ln w="9525" algn="ctr">
            <a:noFill/>
            <a:miter lim="800000"/>
            <a:headEnd/>
            <a:tailEnd/>
          </a:ln>
          <a:effectLst/>
        </p:spPr>
        <p:txBody>
          <a:bodyPr wrap="square">
            <a:spAutoFit/>
          </a:bodyPr>
          <a:lstStyle/>
          <a:p>
            <a:pPr algn="l"/>
            <a:r>
              <a:rPr lang="en-GB" sz="2800" dirty="0" smtClean="0">
                <a:solidFill>
                  <a:schemeClr val="bg1"/>
                </a:solidFill>
                <a:latin typeface="Calibri" panose="020F0502020204030204" pitchFamily="34" charset="0"/>
                <a:cs typeface="Calibri" panose="020F0502020204030204" pitchFamily="34" charset="0"/>
              </a:rPr>
              <a:t>Component </a:t>
            </a:r>
            <a:r>
              <a:rPr lang="en-GB" sz="2800" b="1" dirty="0" smtClean="0">
                <a:solidFill>
                  <a:srgbClr val="D8A097"/>
                </a:solidFill>
                <a:latin typeface="Calibri" panose="020F0502020204030204" pitchFamily="34" charset="0"/>
                <a:cs typeface="Calibri" panose="020F0502020204030204" pitchFamily="34" charset="0"/>
              </a:rPr>
              <a:t>A</a:t>
            </a:r>
            <a:r>
              <a:rPr lang="en-GB" sz="2800" dirty="0" smtClean="0">
                <a:solidFill>
                  <a:schemeClr val="bg1"/>
                </a:solidFill>
                <a:latin typeface="Calibri" panose="020F0502020204030204" pitchFamily="34" charset="0"/>
                <a:cs typeface="Calibri" panose="020F0502020204030204" pitchFamily="34" charset="0"/>
              </a:rPr>
              <a:t> =</a:t>
            </a:r>
            <a:r>
              <a:rPr lang="en-GB" sz="2600" dirty="0" smtClean="0">
                <a:solidFill>
                  <a:schemeClr val="bg1"/>
                </a:solidFill>
                <a:latin typeface="Calibri" panose="020F0502020204030204" pitchFamily="34" charset="0"/>
                <a:cs typeface="Calibri" panose="020F0502020204030204" pitchFamily="34" charset="0"/>
              </a:rPr>
              <a:t> proto-Earth (volatile element-depleted; reduced)</a:t>
            </a:r>
            <a:endParaRPr lang="en-GB" sz="2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4" name="Text Box 4"/>
          <p:cNvSpPr txBox="1">
            <a:spLocks noChangeArrowheads="1"/>
          </p:cNvSpPr>
          <p:nvPr/>
        </p:nvSpPr>
        <p:spPr bwMode="auto">
          <a:xfrm>
            <a:off x="0" y="5459264"/>
            <a:ext cx="9144000" cy="523220"/>
          </a:xfrm>
          <a:prstGeom prst="rect">
            <a:avLst/>
          </a:prstGeom>
          <a:noFill/>
          <a:ln w="9525" algn="ctr">
            <a:noFill/>
            <a:miter lim="800000"/>
            <a:headEnd/>
            <a:tailEnd/>
          </a:ln>
          <a:effectLst/>
        </p:spPr>
        <p:txBody>
          <a:bodyPr wrap="square">
            <a:spAutoFit/>
          </a:bodyPr>
          <a:lstStyle/>
          <a:p>
            <a:pPr algn="l"/>
            <a:r>
              <a:rPr lang="en-GB" sz="2800" dirty="0" smtClean="0">
                <a:solidFill>
                  <a:schemeClr val="bg1"/>
                </a:solidFill>
                <a:latin typeface="Calibri" panose="020F0502020204030204" pitchFamily="34" charset="0"/>
                <a:cs typeface="Calibri" panose="020F0502020204030204" pitchFamily="34" charset="0"/>
              </a:rPr>
              <a:t>Component </a:t>
            </a:r>
            <a:r>
              <a:rPr lang="en-GB" sz="2800" b="1" dirty="0" smtClean="0">
                <a:solidFill>
                  <a:srgbClr val="999BCD"/>
                </a:solidFill>
                <a:latin typeface="Calibri" panose="020F0502020204030204" pitchFamily="34" charset="0"/>
                <a:cs typeface="Calibri" panose="020F0502020204030204" pitchFamily="34" charset="0"/>
              </a:rPr>
              <a:t>B</a:t>
            </a:r>
            <a:r>
              <a:rPr lang="en-GB" sz="2800" dirty="0" smtClean="0">
                <a:solidFill>
                  <a:schemeClr val="bg1"/>
                </a:solidFill>
                <a:latin typeface="Calibri" panose="020F0502020204030204" pitchFamily="34" charset="0"/>
                <a:cs typeface="Calibri" panose="020F0502020204030204" pitchFamily="34" charset="0"/>
              </a:rPr>
              <a:t> =</a:t>
            </a:r>
            <a:r>
              <a:rPr lang="en-GB" sz="2600" dirty="0" smtClean="0">
                <a:solidFill>
                  <a:schemeClr val="bg1"/>
                </a:solidFill>
                <a:latin typeface="Calibri" panose="020F0502020204030204" pitchFamily="34" charset="0"/>
                <a:cs typeface="Calibri" panose="020F0502020204030204" pitchFamily="34" charset="0"/>
              </a:rPr>
              <a:t> Theia (volatile element-enriched; oxidized)</a:t>
            </a:r>
            <a:endParaRPr lang="en-GB" sz="2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5" name="Text Box 4"/>
          <p:cNvSpPr txBox="1">
            <a:spLocks noChangeArrowheads="1"/>
          </p:cNvSpPr>
          <p:nvPr/>
        </p:nvSpPr>
        <p:spPr bwMode="auto">
          <a:xfrm>
            <a:off x="0" y="5895135"/>
            <a:ext cx="9144000" cy="954107"/>
          </a:xfrm>
          <a:prstGeom prst="rect">
            <a:avLst/>
          </a:prstGeom>
          <a:solidFill>
            <a:schemeClr val="tx1"/>
          </a:solidFill>
          <a:ln w="9525" algn="ctr">
            <a:noFill/>
            <a:miter lim="800000"/>
            <a:headEnd/>
            <a:tailEnd/>
          </a:ln>
          <a:effectLst/>
        </p:spPr>
        <p:txBody>
          <a:bodyPr wrap="square">
            <a:spAutoFit/>
          </a:bodyPr>
          <a:lstStyle/>
          <a:p>
            <a:r>
              <a:rPr lang="en-GB" sz="2800" dirty="0" smtClean="0">
                <a:solidFill>
                  <a:schemeClr val="bg1"/>
                </a:solidFill>
                <a:latin typeface="Calibri" panose="020F0502020204030204" pitchFamily="34" charset="0"/>
                <a:cs typeface="Calibri" panose="020F0502020204030204" pitchFamily="34" charset="0"/>
              </a:rPr>
              <a:t>The proto-Earth might have accreted almost free of volatile elements and then mixed with a volatile undepleted body.</a:t>
            </a:r>
            <a:endParaRPr lang="en-GB" sz="2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6" name="Text Box 4"/>
          <p:cNvSpPr txBox="1">
            <a:spLocks noChangeArrowheads="1"/>
          </p:cNvSpPr>
          <p:nvPr/>
        </p:nvSpPr>
        <p:spPr bwMode="auto">
          <a:xfrm>
            <a:off x="0" y="949969"/>
            <a:ext cx="9144000" cy="523220"/>
          </a:xfrm>
          <a:prstGeom prst="rect">
            <a:avLst/>
          </a:prstGeom>
          <a:noFill/>
          <a:ln w="9525" algn="ctr">
            <a:noFill/>
            <a:miter lim="800000"/>
            <a:headEnd/>
            <a:tailEnd/>
          </a:ln>
          <a:effectLst/>
        </p:spPr>
        <p:txBody>
          <a:bodyPr wrap="square">
            <a:spAutoFit/>
          </a:bodyPr>
          <a:lstStyle/>
          <a:p>
            <a:r>
              <a:rPr lang="en-GB" sz="2800" dirty="0" smtClean="0">
                <a:solidFill>
                  <a:schemeClr val="bg1"/>
                </a:solidFill>
                <a:latin typeface="Calibri" panose="020F0502020204030204" pitchFamily="34" charset="0"/>
                <a:cs typeface="Calibri" panose="020F0502020204030204" pitchFamily="34" charset="0"/>
              </a:rPr>
              <a:t>Element abundances in BSE normalized to chondrite and Sun</a:t>
            </a:r>
            <a:endParaRPr lang="en-GB" sz="2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 name="Figura a mano libera 2"/>
          <p:cNvSpPr/>
          <p:nvPr/>
        </p:nvSpPr>
        <p:spPr bwMode="auto">
          <a:xfrm>
            <a:off x="2553862" y="2225583"/>
            <a:ext cx="2540544" cy="1620681"/>
          </a:xfrm>
          <a:custGeom>
            <a:avLst/>
            <a:gdLst>
              <a:gd name="connsiteX0" fmla="*/ 172977 w 2536883"/>
              <a:gd name="connsiteY0" fmla="*/ 616976 h 1612091"/>
              <a:gd name="connsiteX1" fmla="*/ 14227 w 2536883"/>
              <a:gd name="connsiteY1" fmla="*/ 1182126 h 1612091"/>
              <a:gd name="connsiteX2" fmla="*/ 58677 w 2536883"/>
              <a:gd name="connsiteY2" fmla="*/ 1505976 h 1612091"/>
              <a:gd name="connsiteX3" fmla="*/ 465077 w 2536883"/>
              <a:gd name="connsiteY3" fmla="*/ 1607576 h 1612091"/>
              <a:gd name="connsiteX4" fmla="*/ 1404877 w 2536883"/>
              <a:gd name="connsiteY4" fmla="*/ 1582176 h 1612091"/>
              <a:gd name="connsiteX5" fmla="*/ 1779527 w 2536883"/>
              <a:gd name="connsiteY5" fmla="*/ 1474226 h 1612091"/>
              <a:gd name="connsiteX6" fmla="*/ 2484377 w 2536883"/>
              <a:gd name="connsiteY6" fmla="*/ 1474226 h 1612091"/>
              <a:gd name="connsiteX7" fmla="*/ 2433577 w 2536883"/>
              <a:gd name="connsiteY7" fmla="*/ 1194826 h 1612091"/>
              <a:gd name="connsiteX8" fmla="*/ 2020827 w 2536883"/>
              <a:gd name="connsiteY8" fmla="*/ 839226 h 1612091"/>
              <a:gd name="connsiteX9" fmla="*/ 1849377 w 2536883"/>
              <a:gd name="connsiteY9" fmla="*/ 248676 h 1612091"/>
              <a:gd name="connsiteX10" fmla="*/ 1392177 w 2536883"/>
              <a:gd name="connsiteY10" fmla="*/ 1026 h 1612091"/>
              <a:gd name="connsiteX11" fmla="*/ 1138177 w 2536883"/>
              <a:gd name="connsiteY11" fmla="*/ 172476 h 1612091"/>
              <a:gd name="connsiteX12" fmla="*/ 611127 w 2536883"/>
              <a:gd name="connsiteY12" fmla="*/ 458226 h 1612091"/>
              <a:gd name="connsiteX13" fmla="*/ 338077 w 2536883"/>
              <a:gd name="connsiteY13" fmla="*/ 566176 h 1612091"/>
              <a:gd name="connsiteX14" fmla="*/ 172977 w 2536883"/>
              <a:gd name="connsiteY14" fmla="*/ 616976 h 1612091"/>
              <a:gd name="connsiteX0" fmla="*/ 350062 w 2548868"/>
              <a:gd name="connsiteY0" fmla="*/ 566176 h 1612091"/>
              <a:gd name="connsiteX1" fmla="*/ 26212 w 2548868"/>
              <a:gd name="connsiteY1" fmla="*/ 1182126 h 1612091"/>
              <a:gd name="connsiteX2" fmla="*/ 70662 w 2548868"/>
              <a:gd name="connsiteY2" fmla="*/ 1505976 h 1612091"/>
              <a:gd name="connsiteX3" fmla="*/ 477062 w 2548868"/>
              <a:gd name="connsiteY3" fmla="*/ 1607576 h 1612091"/>
              <a:gd name="connsiteX4" fmla="*/ 1416862 w 2548868"/>
              <a:gd name="connsiteY4" fmla="*/ 1582176 h 1612091"/>
              <a:gd name="connsiteX5" fmla="*/ 1791512 w 2548868"/>
              <a:gd name="connsiteY5" fmla="*/ 1474226 h 1612091"/>
              <a:gd name="connsiteX6" fmla="*/ 2496362 w 2548868"/>
              <a:gd name="connsiteY6" fmla="*/ 1474226 h 1612091"/>
              <a:gd name="connsiteX7" fmla="*/ 2445562 w 2548868"/>
              <a:gd name="connsiteY7" fmla="*/ 1194826 h 1612091"/>
              <a:gd name="connsiteX8" fmla="*/ 2032812 w 2548868"/>
              <a:gd name="connsiteY8" fmla="*/ 839226 h 1612091"/>
              <a:gd name="connsiteX9" fmla="*/ 1861362 w 2548868"/>
              <a:gd name="connsiteY9" fmla="*/ 248676 h 1612091"/>
              <a:gd name="connsiteX10" fmla="*/ 1404162 w 2548868"/>
              <a:gd name="connsiteY10" fmla="*/ 1026 h 1612091"/>
              <a:gd name="connsiteX11" fmla="*/ 1150162 w 2548868"/>
              <a:gd name="connsiteY11" fmla="*/ 172476 h 1612091"/>
              <a:gd name="connsiteX12" fmla="*/ 623112 w 2548868"/>
              <a:gd name="connsiteY12" fmla="*/ 458226 h 1612091"/>
              <a:gd name="connsiteX13" fmla="*/ 350062 w 2548868"/>
              <a:gd name="connsiteY13" fmla="*/ 566176 h 1612091"/>
              <a:gd name="connsiteX0" fmla="*/ 227438 w 2540544"/>
              <a:gd name="connsiteY0" fmla="*/ 648726 h 1612091"/>
              <a:gd name="connsiteX1" fmla="*/ 17888 w 2540544"/>
              <a:gd name="connsiteY1" fmla="*/ 1182126 h 1612091"/>
              <a:gd name="connsiteX2" fmla="*/ 62338 w 2540544"/>
              <a:gd name="connsiteY2" fmla="*/ 1505976 h 1612091"/>
              <a:gd name="connsiteX3" fmla="*/ 468738 w 2540544"/>
              <a:gd name="connsiteY3" fmla="*/ 1607576 h 1612091"/>
              <a:gd name="connsiteX4" fmla="*/ 1408538 w 2540544"/>
              <a:gd name="connsiteY4" fmla="*/ 1582176 h 1612091"/>
              <a:gd name="connsiteX5" fmla="*/ 1783188 w 2540544"/>
              <a:gd name="connsiteY5" fmla="*/ 1474226 h 1612091"/>
              <a:gd name="connsiteX6" fmla="*/ 2488038 w 2540544"/>
              <a:gd name="connsiteY6" fmla="*/ 1474226 h 1612091"/>
              <a:gd name="connsiteX7" fmla="*/ 2437238 w 2540544"/>
              <a:gd name="connsiteY7" fmla="*/ 1194826 h 1612091"/>
              <a:gd name="connsiteX8" fmla="*/ 2024488 w 2540544"/>
              <a:gd name="connsiteY8" fmla="*/ 839226 h 1612091"/>
              <a:gd name="connsiteX9" fmla="*/ 1853038 w 2540544"/>
              <a:gd name="connsiteY9" fmla="*/ 248676 h 1612091"/>
              <a:gd name="connsiteX10" fmla="*/ 1395838 w 2540544"/>
              <a:gd name="connsiteY10" fmla="*/ 1026 h 1612091"/>
              <a:gd name="connsiteX11" fmla="*/ 1141838 w 2540544"/>
              <a:gd name="connsiteY11" fmla="*/ 172476 h 1612091"/>
              <a:gd name="connsiteX12" fmla="*/ 614788 w 2540544"/>
              <a:gd name="connsiteY12" fmla="*/ 458226 h 1612091"/>
              <a:gd name="connsiteX13" fmla="*/ 227438 w 2540544"/>
              <a:gd name="connsiteY13" fmla="*/ 648726 h 1612091"/>
              <a:gd name="connsiteX0" fmla="*/ 227438 w 2540544"/>
              <a:gd name="connsiteY0" fmla="*/ 651157 h 1614522"/>
              <a:gd name="connsiteX1" fmla="*/ 17888 w 2540544"/>
              <a:gd name="connsiteY1" fmla="*/ 1184557 h 1614522"/>
              <a:gd name="connsiteX2" fmla="*/ 62338 w 2540544"/>
              <a:gd name="connsiteY2" fmla="*/ 1508407 h 1614522"/>
              <a:gd name="connsiteX3" fmla="*/ 468738 w 2540544"/>
              <a:gd name="connsiteY3" fmla="*/ 1610007 h 1614522"/>
              <a:gd name="connsiteX4" fmla="*/ 1408538 w 2540544"/>
              <a:gd name="connsiteY4" fmla="*/ 1584607 h 1614522"/>
              <a:gd name="connsiteX5" fmla="*/ 1783188 w 2540544"/>
              <a:gd name="connsiteY5" fmla="*/ 1476657 h 1614522"/>
              <a:gd name="connsiteX6" fmla="*/ 2488038 w 2540544"/>
              <a:gd name="connsiteY6" fmla="*/ 1476657 h 1614522"/>
              <a:gd name="connsiteX7" fmla="*/ 2437238 w 2540544"/>
              <a:gd name="connsiteY7" fmla="*/ 1197257 h 1614522"/>
              <a:gd name="connsiteX8" fmla="*/ 2024488 w 2540544"/>
              <a:gd name="connsiteY8" fmla="*/ 841657 h 1614522"/>
              <a:gd name="connsiteX9" fmla="*/ 1853038 w 2540544"/>
              <a:gd name="connsiteY9" fmla="*/ 251107 h 1614522"/>
              <a:gd name="connsiteX10" fmla="*/ 1395838 w 2540544"/>
              <a:gd name="connsiteY10" fmla="*/ 3457 h 1614522"/>
              <a:gd name="connsiteX11" fmla="*/ 1135488 w 2540544"/>
              <a:gd name="connsiteY11" fmla="*/ 130457 h 1614522"/>
              <a:gd name="connsiteX12" fmla="*/ 614788 w 2540544"/>
              <a:gd name="connsiteY12" fmla="*/ 460657 h 1614522"/>
              <a:gd name="connsiteX13" fmla="*/ 227438 w 2540544"/>
              <a:gd name="connsiteY13" fmla="*/ 651157 h 1614522"/>
              <a:gd name="connsiteX0" fmla="*/ 227438 w 2540544"/>
              <a:gd name="connsiteY0" fmla="*/ 657316 h 1620681"/>
              <a:gd name="connsiteX1" fmla="*/ 17888 w 2540544"/>
              <a:gd name="connsiteY1" fmla="*/ 1190716 h 1620681"/>
              <a:gd name="connsiteX2" fmla="*/ 62338 w 2540544"/>
              <a:gd name="connsiteY2" fmla="*/ 1514566 h 1620681"/>
              <a:gd name="connsiteX3" fmla="*/ 468738 w 2540544"/>
              <a:gd name="connsiteY3" fmla="*/ 1616166 h 1620681"/>
              <a:gd name="connsiteX4" fmla="*/ 1408538 w 2540544"/>
              <a:gd name="connsiteY4" fmla="*/ 1590766 h 1620681"/>
              <a:gd name="connsiteX5" fmla="*/ 1783188 w 2540544"/>
              <a:gd name="connsiteY5" fmla="*/ 1482816 h 1620681"/>
              <a:gd name="connsiteX6" fmla="*/ 2488038 w 2540544"/>
              <a:gd name="connsiteY6" fmla="*/ 1482816 h 1620681"/>
              <a:gd name="connsiteX7" fmla="*/ 2437238 w 2540544"/>
              <a:gd name="connsiteY7" fmla="*/ 1203416 h 1620681"/>
              <a:gd name="connsiteX8" fmla="*/ 2024488 w 2540544"/>
              <a:gd name="connsiteY8" fmla="*/ 847816 h 1620681"/>
              <a:gd name="connsiteX9" fmla="*/ 1853038 w 2540544"/>
              <a:gd name="connsiteY9" fmla="*/ 257266 h 1620681"/>
              <a:gd name="connsiteX10" fmla="*/ 1351388 w 2540544"/>
              <a:gd name="connsiteY10" fmla="*/ 3266 h 1620681"/>
              <a:gd name="connsiteX11" fmla="*/ 1135488 w 2540544"/>
              <a:gd name="connsiteY11" fmla="*/ 136616 h 1620681"/>
              <a:gd name="connsiteX12" fmla="*/ 614788 w 2540544"/>
              <a:gd name="connsiteY12" fmla="*/ 466816 h 1620681"/>
              <a:gd name="connsiteX13" fmla="*/ 227438 w 2540544"/>
              <a:gd name="connsiteY13" fmla="*/ 657316 h 16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40544" h="1620681">
                <a:moveTo>
                  <a:pt x="227438" y="657316"/>
                </a:moveTo>
                <a:cubicBezTo>
                  <a:pt x="127955" y="777966"/>
                  <a:pt x="45405" y="1047841"/>
                  <a:pt x="17888" y="1190716"/>
                </a:cubicBezTo>
                <a:cubicBezTo>
                  <a:pt x="-9629" y="1333591"/>
                  <a:pt x="-12804" y="1443658"/>
                  <a:pt x="62338" y="1514566"/>
                </a:cubicBezTo>
                <a:cubicBezTo>
                  <a:pt x="137480" y="1585474"/>
                  <a:pt x="244371" y="1603466"/>
                  <a:pt x="468738" y="1616166"/>
                </a:cubicBezTo>
                <a:cubicBezTo>
                  <a:pt x="693105" y="1628866"/>
                  <a:pt x="1189463" y="1612991"/>
                  <a:pt x="1408538" y="1590766"/>
                </a:cubicBezTo>
                <a:cubicBezTo>
                  <a:pt x="1627613" y="1568541"/>
                  <a:pt x="1603271" y="1500808"/>
                  <a:pt x="1783188" y="1482816"/>
                </a:cubicBezTo>
                <a:cubicBezTo>
                  <a:pt x="1963105" y="1464824"/>
                  <a:pt x="2379030" y="1529383"/>
                  <a:pt x="2488038" y="1482816"/>
                </a:cubicBezTo>
                <a:cubicBezTo>
                  <a:pt x="2597046" y="1436249"/>
                  <a:pt x="2514496" y="1309249"/>
                  <a:pt x="2437238" y="1203416"/>
                </a:cubicBezTo>
                <a:cubicBezTo>
                  <a:pt x="2359980" y="1097583"/>
                  <a:pt x="2121855" y="1005508"/>
                  <a:pt x="2024488" y="847816"/>
                </a:cubicBezTo>
                <a:cubicBezTo>
                  <a:pt x="1927121" y="690124"/>
                  <a:pt x="1965221" y="398024"/>
                  <a:pt x="1853038" y="257266"/>
                </a:cubicBezTo>
                <a:cubicBezTo>
                  <a:pt x="1740855" y="116508"/>
                  <a:pt x="1470980" y="23374"/>
                  <a:pt x="1351388" y="3266"/>
                </a:cubicBezTo>
                <a:cubicBezTo>
                  <a:pt x="1231796" y="-16842"/>
                  <a:pt x="1258255" y="59358"/>
                  <a:pt x="1135488" y="136616"/>
                </a:cubicBezTo>
                <a:cubicBezTo>
                  <a:pt x="1012721" y="213874"/>
                  <a:pt x="748138" y="401199"/>
                  <a:pt x="614788" y="466816"/>
                </a:cubicBezTo>
                <a:cubicBezTo>
                  <a:pt x="481438" y="532433"/>
                  <a:pt x="326921" y="536666"/>
                  <a:pt x="227438" y="657316"/>
                </a:cubicBezTo>
                <a:close/>
              </a:path>
            </a:pathLst>
          </a:custGeom>
          <a:noFill/>
          <a:ln w="9525" cap="flat" cmpd="sng" algn="ctr">
            <a:solidFill>
              <a:srgbClr val="0000FF"/>
            </a:solidFill>
            <a:prstDash val="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7" name="Text Box 4"/>
          <p:cNvSpPr txBox="1">
            <a:spLocks noChangeArrowheads="1"/>
          </p:cNvSpPr>
          <p:nvPr/>
        </p:nvSpPr>
        <p:spPr bwMode="auto">
          <a:xfrm>
            <a:off x="2258786" y="2279502"/>
            <a:ext cx="941614" cy="523220"/>
          </a:xfrm>
          <a:prstGeom prst="rect">
            <a:avLst/>
          </a:prstGeom>
          <a:noFill/>
          <a:ln w="9525" algn="ctr">
            <a:noFill/>
            <a:miter lim="800000"/>
            <a:headEnd/>
            <a:tailEnd/>
          </a:ln>
          <a:effectLst/>
        </p:spPr>
        <p:txBody>
          <a:bodyPr wrap="square">
            <a:spAutoFit/>
          </a:bodyPr>
          <a:lstStyle/>
          <a:p>
            <a:r>
              <a:rPr lang="en-GB" sz="1400" dirty="0" smtClean="0">
                <a:solidFill>
                  <a:srgbClr val="0000FF"/>
                </a:solidFill>
                <a:effectLst/>
                <a:latin typeface="Calibri" panose="020F0502020204030204" pitchFamily="34" charset="0"/>
                <a:cs typeface="Calibri" panose="020F0502020204030204" pitchFamily="34" charset="0"/>
              </a:rPr>
              <a:t>Mostly in the core</a:t>
            </a:r>
            <a:endParaRPr lang="en-GB" sz="1400" dirty="0">
              <a:solidFill>
                <a:srgbClr val="0000FF"/>
              </a:solidFill>
              <a:effectLst/>
              <a:latin typeface="Calibri" pitchFamily="34" charset="0"/>
              <a:cs typeface="Calibri" panose="020F0502020204030204" pitchFamily="34" charset="0"/>
            </a:endParaRPr>
          </a:p>
        </p:txBody>
      </p:sp>
      <p:sp>
        <p:nvSpPr>
          <p:cNvPr id="4" name="Figura a mano libera 3"/>
          <p:cNvSpPr/>
          <p:nvPr/>
        </p:nvSpPr>
        <p:spPr bwMode="auto">
          <a:xfrm>
            <a:off x="4803279" y="2721670"/>
            <a:ext cx="2654635" cy="1286077"/>
          </a:xfrm>
          <a:custGeom>
            <a:avLst/>
            <a:gdLst>
              <a:gd name="connsiteX0" fmla="*/ 759321 w 2654635"/>
              <a:gd name="connsiteY0" fmla="*/ 891480 h 1286077"/>
              <a:gd name="connsiteX1" fmla="*/ 962521 w 2654635"/>
              <a:gd name="connsiteY1" fmla="*/ 1139130 h 1286077"/>
              <a:gd name="connsiteX2" fmla="*/ 1280021 w 2654635"/>
              <a:gd name="connsiteY2" fmla="*/ 1285180 h 1286077"/>
              <a:gd name="connsiteX3" fmla="*/ 1578471 w 2654635"/>
              <a:gd name="connsiteY3" fmla="*/ 1189930 h 1286077"/>
              <a:gd name="connsiteX4" fmla="*/ 2124571 w 2654635"/>
              <a:gd name="connsiteY4" fmla="*/ 980380 h 1286077"/>
              <a:gd name="connsiteX5" fmla="*/ 2600821 w 2654635"/>
              <a:gd name="connsiteY5" fmla="*/ 866080 h 1286077"/>
              <a:gd name="connsiteX6" fmla="*/ 2588121 w 2654635"/>
              <a:gd name="connsiteY6" fmla="*/ 707330 h 1286077"/>
              <a:gd name="connsiteX7" fmla="*/ 2105521 w 2654635"/>
              <a:gd name="connsiteY7" fmla="*/ 351730 h 1286077"/>
              <a:gd name="connsiteX8" fmla="*/ 1781671 w 2654635"/>
              <a:gd name="connsiteY8" fmla="*/ 34230 h 1286077"/>
              <a:gd name="connsiteX9" fmla="*/ 1438771 w 2654635"/>
              <a:gd name="connsiteY9" fmla="*/ 15180 h 1286077"/>
              <a:gd name="connsiteX10" fmla="*/ 1032371 w 2654635"/>
              <a:gd name="connsiteY10" fmla="*/ 91380 h 1286077"/>
              <a:gd name="connsiteX11" fmla="*/ 378321 w 2654635"/>
              <a:gd name="connsiteY11" fmla="*/ 142180 h 1286077"/>
              <a:gd name="connsiteX12" fmla="*/ 187821 w 2654635"/>
              <a:gd name="connsiteY12" fmla="*/ 116780 h 1286077"/>
              <a:gd name="connsiteX13" fmla="*/ 22721 w 2654635"/>
              <a:gd name="connsiteY13" fmla="*/ 269180 h 1286077"/>
              <a:gd name="connsiteX14" fmla="*/ 16371 w 2654635"/>
              <a:gd name="connsiteY14" fmla="*/ 516830 h 1286077"/>
              <a:gd name="connsiteX15" fmla="*/ 162421 w 2654635"/>
              <a:gd name="connsiteY15" fmla="*/ 675580 h 1286077"/>
              <a:gd name="connsiteX16" fmla="*/ 575171 w 2654635"/>
              <a:gd name="connsiteY16" fmla="*/ 764480 h 1286077"/>
              <a:gd name="connsiteX17" fmla="*/ 759321 w 2654635"/>
              <a:gd name="connsiteY17" fmla="*/ 891480 h 128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4635" h="1286077">
                <a:moveTo>
                  <a:pt x="759321" y="891480"/>
                </a:moveTo>
                <a:cubicBezTo>
                  <a:pt x="823879" y="953922"/>
                  <a:pt x="875738" y="1073513"/>
                  <a:pt x="962521" y="1139130"/>
                </a:cubicBezTo>
                <a:cubicBezTo>
                  <a:pt x="1049304" y="1204747"/>
                  <a:pt x="1177363" y="1276713"/>
                  <a:pt x="1280021" y="1285180"/>
                </a:cubicBezTo>
                <a:cubicBezTo>
                  <a:pt x="1382679" y="1293647"/>
                  <a:pt x="1437713" y="1240730"/>
                  <a:pt x="1578471" y="1189930"/>
                </a:cubicBezTo>
                <a:cubicBezTo>
                  <a:pt x="1719229" y="1139130"/>
                  <a:pt x="1954179" y="1034355"/>
                  <a:pt x="2124571" y="980380"/>
                </a:cubicBezTo>
                <a:cubicBezTo>
                  <a:pt x="2294963" y="926405"/>
                  <a:pt x="2523563" y="911588"/>
                  <a:pt x="2600821" y="866080"/>
                </a:cubicBezTo>
                <a:cubicBezTo>
                  <a:pt x="2678079" y="820572"/>
                  <a:pt x="2670671" y="793055"/>
                  <a:pt x="2588121" y="707330"/>
                </a:cubicBezTo>
                <a:cubicBezTo>
                  <a:pt x="2505571" y="621605"/>
                  <a:pt x="2239929" y="463913"/>
                  <a:pt x="2105521" y="351730"/>
                </a:cubicBezTo>
                <a:cubicBezTo>
                  <a:pt x="1971113" y="239547"/>
                  <a:pt x="1892796" y="90322"/>
                  <a:pt x="1781671" y="34230"/>
                </a:cubicBezTo>
                <a:cubicBezTo>
                  <a:pt x="1670546" y="-21862"/>
                  <a:pt x="1563654" y="5655"/>
                  <a:pt x="1438771" y="15180"/>
                </a:cubicBezTo>
                <a:cubicBezTo>
                  <a:pt x="1313888" y="24705"/>
                  <a:pt x="1209113" y="70213"/>
                  <a:pt x="1032371" y="91380"/>
                </a:cubicBezTo>
                <a:cubicBezTo>
                  <a:pt x="855629" y="112547"/>
                  <a:pt x="519079" y="137947"/>
                  <a:pt x="378321" y="142180"/>
                </a:cubicBezTo>
                <a:cubicBezTo>
                  <a:pt x="237563" y="146413"/>
                  <a:pt x="247088" y="95613"/>
                  <a:pt x="187821" y="116780"/>
                </a:cubicBezTo>
                <a:cubicBezTo>
                  <a:pt x="128554" y="137947"/>
                  <a:pt x="51296" y="202505"/>
                  <a:pt x="22721" y="269180"/>
                </a:cubicBezTo>
                <a:cubicBezTo>
                  <a:pt x="-5854" y="335855"/>
                  <a:pt x="-6912" y="449097"/>
                  <a:pt x="16371" y="516830"/>
                </a:cubicBezTo>
                <a:cubicBezTo>
                  <a:pt x="39654" y="584563"/>
                  <a:pt x="69288" y="634305"/>
                  <a:pt x="162421" y="675580"/>
                </a:cubicBezTo>
                <a:cubicBezTo>
                  <a:pt x="255554" y="716855"/>
                  <a:pt x="475688" y="730613"/>
                  <a:pt x="575171" y="764480"/>
                </a:cubicBezTo>
                <a:cubicBezTo>
                  <a:pt x="674654" y="798347"/>
                  <a:pt x="694763" y="829038"/>
                  <a:pt x="759321" y="891480"/>
                </a:cubicBezTo>
                <a:close/>
              </a:path>
            </a:pathLst>
          </a:custGeom>
          <a:no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9" name="Text Box 4"/>
          <p:cNvSpPr txBox="1">
            <a:spLocks noChangeArrowheads="1"/>
          </p:cNvSpPr>
          <p:nvPr/>
        </p:nvSpPr>
        <p:spPr bwMode="auto">
          <a:xfrm>
            <a:off x="5236028" y="3994200"/>
            <a:ext cx="2340429" cy="630942"/>
          </a:xfrm>
          <a:prstGeom prst="rect">
            <a:avLst/>
          </a:prstGeom>
          <a:noFill/>
          <a:ln w="9525" algn="ctr">
            <a:noFill/>
            <a:miter lim="800000"/>
            <a:headEnd/>
            <a:tailEnd/>
          </a:ln>
          <a:effectLst/>
        </p:spPr>
        <p:txBody>
          <a:bodyPr wrap="square">
            <a:spAutoFit/>
          </a:bodyPr>
          <a:lstStyle/>
          <a:p>
            <a:pPr>
              <a:lnSpc>
                <a:spcPts val="1400"/>
              </a:lnSpc>
            </a:pPr>
            <a:r>
              <a:rPr lang="en-GB" sz="1400" dirty="0" smtClean="0">
                <a:solidFill>
                  <a:srgbClr val="FF0000"/>
                </a:solidFill>
                <a:effectLst/>
                <a:latin typeface="Calibri" panose="020F0502020204030204" pitchFamily="34" charset="0"/>
                <a:cs typeface="Calibri" panose="020F0502020204030204" pitchFamily="34" charset="0"/>
              </a:rPr>
              <a:t>Also chalcophile elements mostly migrated in the Earth's core as sulphide melts</a:t>
            </a:r>
            <a:endParaRPr lang="en-GB" sz="1400" dirty="0">
              <a:solidFill>
                <a:srgbClr val="FF0000"/>
              </a:solidFill>
              <a:effectLst/>
              <a:latin typeface="Calibri" pitchFamily="34" charset="0"/>
              <a:cs typeface="Calibri" panose="020F0502020204030204" pitchFamily="34" charset="0"/>
            </a:endParaRPr>
          </a:p>
        </p:txBody>
      </p:sp>
      <p:sp>
        <p:nvSpPr>
          <p:cNvPr id="20" name="Text Box 16"/>
          <p:cNvSpPr txBox="1">
            <a:spLocks noChangeArrowheads="1"/>
          </p:cNvSpPr>
          <p:nvPr/>
        </p:nvSpPr>
        <p:spPr bwMode="auto">
          <a:xfrm>
            <a:off x="1450697" y="4749141"/>
            <a:ext cx="2702203" cy="400110"/>
          </a:xfrm>
          <a:prstGeom prst="rect">
            <a:avLst/>
          </a:prstGeom>
          <a:noFill/>
          <a:ln w="9525" algn="ctr">
            <a:noFill/>
            <a:miter lim="800000"/>
            <a:headEnd/>
            <a:tailEnd/>
          </a:ln>
          <a:effectLst/>
        </p:spPr>
        <p:txBody>
          <a:bodyPr wrap="square">
            <a:spAutoFit/>
          </a:bodyPr>
          <a:lstStyle/>
          <a:p>
            <a:pPr algn="l" eaLnBrk="0" hangingPunct="0">
              <a:defRPr/>
            </a:pPr>
            <a:r>
              <a:rPr lang="en-GB" sz="1000" dirty="0" smtClean="0">
                <a:solidFill>
                  <a:schemeClr val="tx1"/>
                </a:solidFill>
                <a:effectLst/>
                <a:latin typeface="Calibri" pitchFamily="34" charset="0"/>
              </a:rPr>
              <a:t>Maltese and </a:t>
            </a:r>
            <a:r>
              <a:rPr lang="en-GB" sz="1000" dirty="0" err="1" smtClean="0">
                <a:solidFill>
                  <a:schemeClr val="tx1"/>
                </a:solidFill>
                <a:effectLst/>
                <a:latin typeface="Calibri" pitchFamily="34" charset="0"/>
              </a:rPr>
              <a:t>Mezger</a:t>
            </a:r>
            <a:r>
              <a:rPr lang="en-GB" sz="1000" dirty="0" smtClean="0">
                <a:solidFill>
                  <a:schemeClr val="tx1"/>
                </a:solidFill>
                <a:effectLst/>
                <a:latin typeface="Calibri" pitchFamily="34" charset="0"/>
              </a:rPr>
              <a:t>, 2020 (</a:t>
            </a:r>
            <a:r>
              <a:rPr lang="en-GB" sz="1000" dirty="0" err="1" smtClean="0">
                <a:solidFill>
                  <a:schemeClr val="tx1"/>
                </a:solidFill>
                <a:effectLst/>
                <a:latin typeface="Calibri" pitchFamily="34" charset="0"/>
              </a:rPr>
              <a:t>Geochim</a:t>
            </a:r>
            <a:r>
              <a:rPr lang="en-GB" sz="1000" dirty="0" smtClean="0">
                <a:solidFill>
                  <a:schemeClr val="tx1"/>
                </a:solidFill>
                <a:effectLst/>
                <a:latin typeface="Calibri" pitchFamily="34" charset="0"/>
              </a:rPr>
              <a:t>. </a:t>
            </a:r>
            <a:r>
              <a:rPr lang="en-GB" sz="1000" dirty="0" err="1" smtClean="0">
                <a:solidFill>
                  <a:schemeClr val="tx1"/>
                </a:solidFill>
                <a:effectLst/>
                <a:latin typeface="Calibri" pitchFamily="34" charset="0"/>
              </a:rPr>
              <a:t>Cosmochim</a:t>
            </a:r>
            <a:r>
              <a:rPr lang="en-GB" sz="1000" dirty="0" smtClean="0">
                <a:solidFill>
                  <a:schemeClr val="tx1"/>
                </a:solidFill>
                <a:effectLst/>
                <a:latin typeface="Calibri" pitchFamily="34" charset="0"/>
              </a:rPr>
              <a:t>. </a:t>
            </a:r>
            <a:r>
              <a:rPr lang="en-GB" sz="1000" dirty="0" err="1" smtClean="0">
                <a:solidFill>
                  <a:schemeClr val="tx1"/>
                </a:solidFill>
                <a:effectLst/>
                <a:latin typeface="Calibri" pitchFamily="34" charset="0"/>
              </a:rPr>
              <a:t>Acta</a:t>
            </a:r>
            <a:r>
              <a:rPr lang="en-GB" sz="1000" dirty="0" smtClean="0">
                <a:solidFill>
                  <a:schemeClr val="tx1"/>
                </a:solidFill>
                <a:effectLst/>
                <a:latin typeface="Calibri" pitchFamily="34" charset="0"/>
              </a:rPr>
              <a:t>, 271, 179-193)</a:t>
            </a:r>
            <a:endParaRPr lang="en-GB" sz="1000" dirty="0">
              <a:solidFill>
                <a:schemeClr val="tx1"/>
              </a:solidFill>
              <a:effectLst/>
              <a:latin typeface="Calibri" pitchFamily="34" charset="0"/>
            </a:endParaRPr>
          </a:p>
        </p:txBody>
      </p:sp>
    </p:spTree>
    <p:extLst>
      <p:ext uri="{BB962C8B-B14F-4D97-AF65-F5344CB8AC3E}">
        <p14:creationId xmlns:p14="http://schemas.microsoft.com/office/powerpoint/2010/main" val="484354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5" grpId="0" animBg="1"/>
      <p:bldP spid="16" grpId="0"/>
      <p:bldP spid="3" grpId="0" animBg="1"/>
      <p:bldP spid="17" grpId="0"/>
      <p:bldP spid="4" grpId="0" animBg="1"/>
      <p:bldP spid="1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65635" name="Text Box 3"/>
          <p:cNvSpPr txBox="1">
            <a:spLocks noChangeArrowheads="1"/>
          </p:cNvSpPr>
          <p:nvPr/>
        </p:nvSpPr>
        <p:spPr bwMode="auto">
          <a:xfrm>
            <a:off x="0" y="735013"/>
            <a:ext cx="9144000" cy="641350"/>
          </a:xfrm>
          <a:prstGeom prst="rect">
            <a:avLst/>
          </a:prstGeom>
          <a:noFill/>
          <a:ln w="9525" algn="ctr">
            <a:noFill/>
            <a:miter lim="800000"/>
            <a:headEnd/>
            <a:tailEnd/>
          </a:ln>
          <a:effectLst/>
        </p:spPr>
        <p:txBody>
          <a:bodyPr>
            <a:spAutoFit/>
          </a:bodyPr>
          <a:lstStyle/>
          <a:p>
            <a:pPr marL="342900" indent="-342900">
              <a:lnSpc>
                <a:spcPct val="90000"/>
              </a:lnSpc>
              <a:spcBef>
                <a:spcPct val="50000"/>
              </a:spcBef>
              <a:defRPr/>
            </a:pPr>
            <a:r>
              <a:rPr lang="en-GB" sz="4000">
                <a:solidFill>
                  <a:srgbClr val="FFFF00"/>
                </a:solidFill>
                <a:effectLst>
                  <a:outerShdw blurRad="38100" dist="38100" dir="2700000" algn="tl">
                    <a:srgbClr val="000000"/>
                  </a:outerShdw>
                </a:effectLst>
                <a:latin typeface="Calibri" pitchFamily="34" charset="0"/>
              </a:rPr>
              <a:t>The metasomatic agents can have a:</a:t>
            </a:r>
          </a:p>
        </p:txBody>
      </p:sp>
      <p:sp>
        <p:nvSpPr>
          <p:cNvPr id="965636" name="Text Box 4"/>
          <p:cNvSpPr txBox="1">
            <a:spLocks noChangeArrowheads="1"/>
          </p:cNvSpPr>
          <p:nvPr/>
        </p:nvSpPr>
        <p:spPr bwMode="auto">
          <a:xfrm>
            <a:off x="371475" y="2251075"/>
            <a:ext cx="8401050" cy="4013406"/>
          </a:xfrm>
          <a:prstGeom prst="rect">
            <a:avLst/>
          </a:prstGeom>
          <a:noFill/>
          <a:ln w="9525" algn="ctr">
            <a:noFill/>
            <a:miter lim="800000"/>
            <a:headEnd/>
            <a:tailEnd/>
          </a:ln>
          <a:effectLst/>
        </p:spPr>
        <p:txBody>
          <a:bodyPr wrap="square">
            <a:spAutoFit/>
          </a:bodyPr>
          <a:lstStyle/>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Metasomatic Agents of </a:t>
            </a:r>
            <a:r>
              <a:rPr lang="en-GB" sz="2800" dirty="0">
                <a:solidFill>
                  <a:srgbClr val="FFFF00"/>
                </a:solidFill>
                <a:effectLst>
                  <a:outerShdw blurRad="38100" dist="38100" dir="2700000" algn="tl">
                    <a:srgbClr val="000000"/>
                  </a:outerShdw>
                </a:effectLst>
                <a:latin typeface="Calibri" pitchFamily="34" charset="0"/>
              </a:rPr>
              <a:t>mantle origin</a:t>
            </a:r>
            <a:r>
              <a:rPr lang="en-GB" sz="2800" dirty="0">
                <a:solidFill>
                  <a:schemeClr val="bg1"/>
                </a:solidFill>
                <a:effectLst>
                  <a:outerShdw blurRad="38100" dist="38100" dir="2700000" algn="tl">
                    <a:srgbClr val="000000"/>
                  </a:outerShdw>
                </a:effectLst>
                <a:latin typeface="Calibri" pitchFamily="34" charset="0"/>
              </a:rPr>
              <a:t> can be divided into two different types:</a:t>
            </a:r>
          </a:p>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1) “Normal” partial melts derived by partial melting of “normal” peridotites (we have seen these effects when dealing with the composition of abyssal peridotites);</a:t>
            </a:r>
          </a:p>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2) “Exotic” partial melts/fluids derived from deep and/or undegassed (i.e., never tapped by basaltic extraction) sources.</a:t>
            </a:r>
          </a:p>
        </p:txBody>
      </p:sp>
      <p:sp>
        <p:nvSpPr>
          <p:cNvPr id="965637" name="Text Box 5"/>
          <p:cNvSpPr txBox="1">
            <a:spLocks noChangeArrowheads="1"/>
          </p:cNvSpPr>
          <p:nvPr/>
        </p:nvSpPr>
        <p:spPr bwMode="auto">
          <a:xfrm>
            <a:off x="368300" y="1485900"/>
            <a:ext cx="4003675"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Mantle Origin</a:t>
            </a:r>
          </a:p>
        </p:txBody>
      </p:sp>
      <p:sp>
        <p:nvSpPr>
          <p:cNvPr id="965638" name="Text Box 6"/>
          <p:cNvSpPr txBox="1">
            <a:spLocks noChangeArrowheads="1"/>
          </p:cNvSpPr>
          <p:nvPr/>
        </p:nvSpPr>
        <p:spPr bwMode="auto">
          <a:xfrm>
            <a:off x="4881563" y="1473200"/>
            <a:ext cx="4011612"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Crustal Origin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65635"/>
                                        </p:tgtEl>
                                        <p:attrNameLst>
                                          <p:attrName>style.visibility</p:attrName>
                                        </p:attrNameLst>
                                      </p:cBhvr>
                                      <p:to>
                                        <p:strVal val="visible"/>
                                      </p:to>
                                    </p:set>
                                    <p:animEffect transition="in" filter="fade">
                                      <p:cBhvr>
                                        <p:cTn id="7" dur="500"/>
                                        <p:tgtEl>
                                          <p:spTgt spid="9656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65637"/>
                                        </p:tgtEl>
                                        <p:attrNameLst>
                                          <p:attrName>style.visibility</p:attrName>
                                        </p:attrNameLst>
                                      </p:cBhvr>
                                      <p:to>
                                        <p:strVal val="visible"/>
                                      </p:to>
                                    </p:set>
                                    <p:animEffect transition="in" filter="fade">
                                      <p:cBhvr>
                                        <p:cTn id="11" dur="1000"/>
                                        <p:tgtEl>
                                          <p:spTgt spid="965637"/>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965638"/>
                                        </p:tgtEl>
                                        <p:attrNameLst>
                                          <p:attrName>style.visibility</p:attrName>
                                        </p:attrNameLst>
                                      </p:cBhvr>
                                      <p:to>
                                        <p:strVal val="visible"/>
                                      </p:to>
                                    </p:set>
                                    <p:animEffect transition="in" filter="fade">
                                      <p:cBhvr>
                                        <p:cTn id="15" dur="1000"/>
                                        <p:tgtEl>
                                          <p:spTgt spid="96563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65636">
                                            <p:txEl>
                                              <p:pRg st="0" end="0"/>
                                            </p:txEl>
                                          </p:spTgt>
                                        </p:tgtEl>
                                        <p:attrNameLst>
                                          <p:attrName>style.visibility</p:attrName>
                                        </p:attrNameLst>
                                      </p:cBhvr>
                                      <p:to>
                                        <p:strVal val="visible"/>
                                      </p:to>
                                    </p:set>
                                    <p:animEffect transition="in" filter="fade">
                                      <p:cBhvr>
                                        <p:cTn id="20" dur="500"/>
                                        <p:tgtEl>
                                          <p:spTgt spid="965636">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965636">
                                            <p:txEl>
                                              <p:pRg st="1" end="1"/>
                                            </p:txEl>
                                          </p:spTgt>
                                        </p:tgtEl>
                                        <p:attrNameLst>
                                          <p:attrName>style.visibility</p:attrName>
                                        </p:attrNameLst>
                                      </p:cBhvr>
                                      <p:to>
                                        <p:strVal val="visible"/>
                                      </p:to>
                                    </p:set>
                                    <p:animEffect transition="in" filter="fade">
                                      <p:cBhvr>
                                        <p:cTn id="25" dur="500"/>
                                        <p:tgtEl>
                                          <p:spTgt spid="96563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965636">
                                            <p:txEl>
                                              <p:pRg st="2" end="2"/>
                                            </p:txEl>
                                          </p:spTgt>
                                        </p:tgtEl>
                                        <p:attrNameLst>
                                          <p:attrName>style.visibility</p:attrName>
                                        </p:attrNameLst>
                                      </p:cBhvr>
                                      <p:to>
                                        <p:strVal val="visible"/>
                                      </p:to>
                                    </p:set>
                                    <p:animEffect transition="in" filter="fade">
                                      <p:cBhvr>
                                        <p:cTn id="30" dur="500"/>
                                        <p:tgtEl>
                                          <p:spTgt spid="9656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5" grpId="0"/>
      <p:bldP spid="965636" grpId="0" build="p"/>
      <p:bldP spid="965637" grpId="0"/>
      <p:bldP spid="96563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2" name="Immagine 1"/>
          <p:cNvPicPr>
            <a:picLocks noChangeAspect="1"/>
          </p:cNvPicPr>
          <p:nvPr/>
        </p:nvPicPr>
        <p:blipFill rotWithShape="1">
          <a:blip r:embed="rId3" cstate="print"/>
          <a:srcRect l="2506" t="2137" r="838"/>
          <a:stretch/>
        </p:blipFill>
        <p:spPr>
          <a:xfrm>
            <a:off x="1441449" y="1473200"/>
            <a:ext cx="6254751" cy="3642219"/>
          </a:xfrm>
          <a:prstGeom prst="rect">
            <a:avLst/>
          </a:prstGeom>
        </p:spPr>
      </p:pic>
      <p:sp>
        <p:nvSpPr>
          <p:cNvPr id="12" name="Text Box 4"/>
          <p:cNvSpPr txBox="1">
            <a:spLocks noChangeArrowheads="1"/>
          </p:cNvSpPr>
          <p:nvPr/>
        </p:nvSpPr>
        <p:spPr bwMode="auto">
          <a:xfrm>
            <a:off x="0" y="5128977"/>
            <a:ext cx="9144000" cy="461665"/>
          </a:xfrm>
          <a:prstGeom prst="rect">
            <a:avLst/>
          </a:prstGeom>
          <a:noFill/>
          <a:ln w="9525" algn="ctr">
            <a:noFill/>
            <a:miter lim="800000"/>
            <a:headEnd/>
            <a:tailEnd/>
          </a:ln>
          <a:effectLst/>
        </p:spPr>
        <p:txBody>
          <a:bodyPr wrap="square">
            <a:spAutoFit/>
          </a:bodyPr>
          <a:lstStyle/>
          <a:p>
            <a:r>
              <a:rPr lang="en-GB" sz="2400" dirty="0" smtClean="0">
                <a:solidFill>
                  <a:schemeClr val="bg1"/>
                </a:solidFill>
                <a:latin typeface="Calibri" panose="020F0502020204030204" pitchFamily="34" charset="0"/>
                <a:cs typeface="Calibri" panose="020F0502020204030204" pitchFamily="34" charset="0"/>
              </a:rPr>
              <a:t>Pb depletion in the BSE relative to the Solar System abundance due to:</a:t>
            </a:r>
            <a:endParaRPr lang="en-GB" sz="24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6" name="Text Box 4"/>
          <p:cNvSpPr txBox="1">
            <a:spLocks noChangeArrowheads="1"/>
          </p:cNvSpPr>
          <p:nvPr/>
        </p:nvSpPr>
        <p:spPr bwMode="auto">
          <a:xfrm>
            <a:off x="0" y="949969"/>
            <a:ext cx="9144000" cy="523220"/>
          </a:xfrm>
          <a:prstGeom prst="rect">
            <a:avLst/>
          </a:prstGeom>
          <a:noFill/>
          <a:ln w="9525" algn="ctr">
            <a:noFill/>
            <a:miter lim="800000"/>
            <a:headEnd/>
            <a:tailEnd/>
          </a:ln>
          <a:effectLst/>
        </p:spPr>
        <p:txBody>
          <a:bodyPr wrap="square">
            <a:spAutoFit/>
          </a:bodyPr>
          <a:lstStyle/>
          <a:p>
            <a:r>
              <a:rPr lang="en-GB" sz="2800" dirty="0" smtClean="0">
                <a:solidFill>
                  <a:schemeClr val="bg1"/>
                </a:solidFill>
                <a:latin typeface="Calibri" panose="020F0502020204030204" pitchFamily="34" charset="0"/>
                <a:cs typeface="Calibri" panose="020F0502020204030204" pitchFamily="34" charset="0"/>
              </a:rPr>
              <a:t>Element abundances in BSE normalized to chondrite and Sun</a:t>
            </a:r>
            <a:endParaRPr lang="en-GB" sz="2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 name="Figura a mano libera 2"/>
          <p:cNvSpPr/>
          <p:nvPr/>
        </p:nvSpPr>
        <p:spPr bwMode="auto">
          <a:xfrm>
            <a:off x="2553862" y="2225583"/>
            <a:ext cx="2540544" cy="1620681"/>
          </a:xfrm>
          <a:custGeom>
            <a:avLst/>
            <a:gdLst>
              <a:gd name="connsiteX0" fmla="*/ 172977 w 2536883"/>
              <a:gd name="connsiteY0" fmla="*/ 616976 h 1612091"/>
              <a:gd name="connsiteX1" fmla="*/ 14227 w 2536883"/>
              <a:gd name="connsiteY1" fmla="*/ 1182126 h 1612091"/>
              <a:gd name="connsiteX2" fmla="*/ 58677 w 2536883"/>
              <a:gd name="connsiteY2" fmla="*/ 1505976 h 1612091"/>
              <a:gd name="connsiteX3" fmla="*/ 465077 w 2536883"/>
              <a:gd name="connsiteY3" fmla="*/ 1607576 h 1612091"/>
              <a:gd name="connsiteX4" fmla="*/ 1404877 w 2536883"/>
              <a:gd name="connsiteY4" fmla="*/ 1582176 h 1612091"/>
              <a:gd name="connsiteX5" fmla="*/ 1779527 w 2536883"/>
              <a:gd name="connsiteY5" fmla="*/ 1474226 h 1612091"/>
              <a:gd name="connsiteX6" fmla="*/ 2484377 w 2536883"/>
              <a:gd name="connsiteY6" fmla="*/ 1474226 h 1612091"/>
              <a:gd name="connsiteX7" fmla="*/ 2433577 w 2536883"/>
              <a:gd name="connsiteY7" fmla="*/ 1194826 h 1612091"/>
              <a:gd name="connsiteX8" fmla="*/ 2020827 w 2536883"/>
              <a:gd name="connsiteY8" fmla="*/ 839226 h 1612091"/>
              <a:gd name="connsiteX9" fmla="*/ 1849377 w 2536883"/>
              <a:gd name="connsiteY9" fmla="*/ 248676 h 1612091"/>
              <a:gd name="connsiteX10" fmla="*/ 1392177 w 2536883"/>
              <a:gd name="connsiteY10" fmla="*/ 1026 h 1612091"/>
              <a:gd name="connsiteX11" fmla="*/ 1138177 w 2536883"/>
              <a:gd name="connsiteY11" fmla="*/ 172476 h 1612091"/>
              <a:gd name="connsiteX12" fmla="*/ 611127 w 2536883"/>
              <a:gd name="connsiteY12" fmla="*/ 458226 h 1612091"/>
              <a:gd name="connsiteX13" fmla="*/ 338077 w 2536883"/>
              <a:gd name="connsiteY13" fmla="*/ 566176 h 1612091"/>
              <a:gd name="connsiteX14" fmla="*/ 172977 w 2536883"/>
              <a:gd name="connsiteY14" fmla="*/ 616976 h 1612091"/>
              <a:gd name="connsiteX0" fmla="*/ 350062 w 2548868"/>
              <a:gd name="connsiteY0" fmla="*/ 566176 h 1612091"/>
              <a:gd name="connsiteX1" fmla="*/ 26212 w 2548868"/>
              <a:gd name="connsiteY1" fmla="*/ 1182126 h 1612091"/>
              <a:gd name="connsiteX2" fmla="*/ 70662 w 2548868"/>
              <a:gd name="connsiteY2" fmla="*/ 1505976 h 1612091"/>
              <a:gd name="connsiteX3" fmla="*/ 477062 w 2548868"/>
              <a:gd name="connsiteY3" fmla="*/ 1607576 h 1612091"/>
              <a:gd name="connsiteX4" fmla="*/ 1416862 w 2548868"/>
              <a:gd name="connsiteY4" fmla="*/ 1582176 h 1612091"/>
              <a:gd name="connsiteX5" fmla="*/ 1791512 w 2548868"/>
              <a:gd name="connsiteY5" fmla="*/ 1474226 h 1612091"/>
              <a:gd name="connsiteX6" fmla="*/ 2496362 w 2548868"/>
              <a:gd name="connsiteY6" fmla="*/ 1474226 h 1612091"/>
              <a:gd name="connsiteX7" fmla="*/ 2445562 w 2548868"/>
              <a:gd name="connsiteY7" fmla="*/ 1194826 h 1612091"/>
              <a:gd name="connsiteX8" fmla="*/ 2032812 w 2548868"/>
              <a:gd name="connsiteY8" fmla="*/ 839226 h 1612091"/>
              <a:gd name="connsiteX9" fmla="*/ 1861362 w 2548868"/>
              <a:gd name="connsiteY9" fmla="*/ 248676 h 1612091"/>
              <a:gd name="connsiteX10" fmla="*/ 1404162 w 2548868"/>
              <a:gd name="connsiteY10" fmla="*/ 1026 h 1612091"/>
              <a:gd name="connsiteX11" fmla="*/ 1150162 w 2548868"/>
              <a:gd name="connsiteY11" fmla="*/ 172476 h 1612091"/>
              <a:gd name="connsiteX12" fmla="*/ 623112 w 2548868"/>
              <a:gd name="connsiteY12" fmla="*/ 458226 h 1612091"/>
              <a:gd name="connsiteX13" fmla="*/ 350062 w 2548868"/>
              <a:gd name="connsiteY13" fmla="*/ 566176 h 1612091"/>
              <a:gd name="connsiteX0" fmla="*/ 227438 w 2540544"/>
              <a:gd name="connsiteY0" fmla="*/ 648726 h 1612091"/>
              <a:gd name="connsiteX1" fmla="*/ 17888 w 2540544"/>
              <a:gd name="connsiteY1" fmla="*/ 1182126 h 1612091"/>
              <a:gd name="connsiteX2" fmla="*/ 62338 w 2540544"/>
              <a:gd name="connsiteY2" fmla="*/ 1505976 h 1612091"/>
              <a:gd name="connsiteX3" fmla="*/ 468738 w 2540544"/>
              <a:gd name="connsiteY3" fmla="*/ 1607576 h 1612091"/>
              <a:gd name="connsiteX4" fmla="*/ 1408538 w 2540544"/>
              <a:gd name="connsiteY4" fmla="*/ 1582176 h 1612091"/>
              <a:gd name="connsiteX5" fmla="*/ 1783188 w 2540544"/>
              <a:gd name="connsiteY5" fmla="*/ 1474226 h 1612091"/>
              <a:gd name="connsiteX6" fmla="*/ 2488038 w 2540544"/>
              <a:gd name="connsiteY6" fmla="*/ 1474226 h 1612091"/>
              <a:gd name="connsiteX7" fmla="*/ 2437238 w 2540544"/>
              <a:gd name="connsiteY7" fmla="*/ 1194826 h 1612091"/>
              <a:gd name="connsiteX8" fmla="*/ 2024488 w 2540544"/>
              <a:gd name="connsiteY8" fmla="*/ 839226 h 1612091"/>
              <a:gd name="connsiteX9" fmla="*/ 1853038 w 2540544"/>
              <a:gd name="connsiteY9" fmla="*/ 248676 h 1612091"/>
              <a:gd name="connsiteX10" fmla="*/ 1395838 w 2540544"/>
              <a:gd name="connsiteY10" fmla="*/ 1026 h 1612091"/>
              <a:gd name="connsiteX11" fmla="*/ 1141838 w 2540544"/>
              <a:gd name="connsiteY11" fmla="*/ 172476 h 1612091"/>
              <a:gd name="connsiteX12" fmla="*/ 614788 w 2540544"/>
              <a:gd name="connsiteY12" fmla="*/ 458226 h 1612091"/>
              <a:gd name="connsiteX13" fmla="*/ 227438 w 2540544"/>
              <a:gd name="connsiteY13" fmla="*/ 648726 h 1612091"/>
              <a:gd name="connsiteX0" fmla="*/ 227438 w 2540544"/>
              <a:gd name="connsiteY0" fmla="*/ 651157 h 1614522"/>
              <a:gd name="connsiteX1" fmla="*/ 17888 w 2540544"/>
              <a:gd name="connsiteY1" fmla="*/ 1184557 h 1614522"/>
              <a:gd name="connsiteX2" fmla="*/ 62338 w 2540544"/>
              <a:gd name="connsiteY2" fmla="*/ 1508407 h 1614522"/>
              <a:gd name="connsiteX3" fmla="*/ 468738 w 2540544"/>
              <a:gd name="connsiteY3" fmla="*/ 1610007 h 1614522"/>
              <a:gd name="connsiteX4" fmla="*/ 1408538 w 2540544"/>
              <a:gd name="connsiteY4" fmla="*/ 1584607 h 1614522"/>
              <a:gd name="connsiteX5" fmla="*/ 1783188 w 2540544"/>
              <a:gd name="connsiteY5" fmla="*/ 1476657 h 1614522"/>
              <a:gd name="connsiteX6" fmla="*/ 2488038 w 2540544"/>
              <a:gd name="connsiteY6" fmla="*/ 1476657 h 1614522"/>
              <a:gd name="connsiteX7" fmla="*/ 2437238 w 2540544"/>
              <a:gd name="connsiteY7" fmla="*/ 1197257 h 1614522"/>
              <a:gd name="connsiteX8" fmla="*/ 2024488 w 2540544"/>
              <a:gd name="connsiteY8" fmla="*/ 841657 h 1614522"/>
              <a:gd name="connsiteX9" fmla="*/ 1853038 w 2540544"/>
              <a:gd name="connsiteY9" fmla="*/ 251107 h 1614522"/>
              <a:gd name="connsiteX10" fmla="*/ 1395838 w 2540544"/>
              <a:gd name="connsiteY10" fmla="*/ 3457 h 1614522"/>
              <a:gd name="connsiteX11" fmla="*/ 1135488 w 2540544"/>
              <a:gd name="connsiteY11" fmla="*/ 130457 h 1614522"/>
              <a:gd name="connsiteX12" fmla="*/ 614788 w 2540544"/>
              <a:gd name="connsiteY12" fmla="*/ 460657 h 1614522"/>
              <a:gd name="connsiteX13" fmla="*/ 227438 w 2540544"/>
              <a:gd name="connsiteY13" fmla="*/ 651157 h 1614522"/>
              <a:gd name="connsiteX0" fmla="*/ 227438 w 2540544"/>
              <a:gd name="connsiteY0" fmla="*/ 657316 h 1620681"/>
              <a:gd name="connsiteX1" fmla="*/ 17888 w 2540544"/>
              <a:gd name="connsiteY1" fmla="*/ 1190716 h 1620681"/>
              <a:gd name="connsiteX2" fmla="*/ 62338 w 2540544"/>
              <a:gd name="connsiteY2" fmla="*/ 1514566 h 1620681"/>
              <a:gd name="connsiteX3" fmla="*/ 468738 w 2540544"/>
              <a:gd name="connsiteY3" fmla="*/ 1616166 h 1620681"/>
              <a:gd name="connsiteX4" fmla="*/ 1408538 w 2540544"/>
              <a:gd name="connsiteY4" fmla="*/ 1590766 h 1620681"/>
              <a:gd name="connsiteX5" fmla="*/ 1783188 w 2540544"/>
              <a:gd name="connsiteY5" fmla="*/ 1482816 h 1620681"/>
              <a:gd name="connsiteX6" fmla="*/ 2488038 w 2540544"/>
              <a:gd name="connsiteY6" fmla="*/ 1482816 h 1620681"/>
              <a:gd name="connsiteX7" fmla="*/ 2437238 w 2540544"/>
              <a:gd name="connsiteY7" fmla="*/ 1203416 h 1620681"/>
              <a:gd name="connsiteX8" fmla="*/ 2024488 w 2540544"/>
              <a:gd name="connsiteY8" fmla="*/ 847816 h 1620681"/>
              <a:gd name="connsiteX9" fmla="*/ 1853038 w 2540544"/>
              <a:gd name="connsiteY9" fmla="*/ 257266 h 1620681"/>
              <a:gd name="connsiteX10" fmla="*/ 1351388 w 2540544"/>
              <a:gd name="connsiteY10" fmla="*/ 3266 h 1620681"/>
              <a:gd name="connsiteX11" fmla="*/ 1135488 w 2540544"/>
              <a:gd name="connsiteY11" fmla="*/ 136616 h 1620681"/>
              <a:gd name="connsiteX12" fmla="*/ 614788 w 2540544"/>
              <a:gd name="connsiteY12" fmla="*/ 466816 h 1620681"/>
              <a:gd name="connsiteX13" fmla="*/ 227438 w 2540544"/>
              <a:gd name="connsiteY13" fmla="*/ 657316 h 16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40544" h="1620681">
                <a:moveTo>
                  <a:pt x="227438" y="657316"/>
                </a:moveTo>
                <a:cubicBezTo>
                  <a:pt x="127955" y="777966"/>
                  <a:pt x="45405" y="1047841"/>
                  <a:pt x="17888" y="1190716"/>
                </a:cubicBezTo>
                <a:cubicBezTo>
                  <a:pt x="-9629" y="1333591"/>
                  <a:pt x="-12804" y="1443658"/>
                  <a:pt x="62338" y="1514566"/>
                </a:cubicBezTo>
                <a:cubicBezTo>
                  <a:pt x="137480" y="1585474"/>
                  <a:pt x="244371" y="1603466"/>
                  <a:pt x="468738" y="1616166"/>
                </a:cubicBezTo>
                <a:cubicBezTo>
                  <a:pt x="693105" y="1628866"/>
                  <a:pt x="1189463" y="1612991"/>
                  <a:pt x="1408538" y="1590766"/>
                </a:cubicBezTo>
                <a:cubicBezTo>
                  <a:pt x="1627613" y="1568541"/>
                  <a:pt x="1603271" y="1500808"/>
                  <a:pt x="1783188" y="1482816"/>
                </a:cubicBezTo>
                <a:cubicBezTo>
                  <a:pt x="1963105" y="1464824"/>
                  <a:pt x="2379030" y="1529383"/>
                  <a:pt x="2488038" y="1482816"/>
                </a:cubicBezTo>
                <a:cubicBezTo>
                  <a:pt x="2597046" y="1436249"/>
                  <a:pt x="2514496" y="1309249"/>
                  <a:pt x="2437238" y="1203416"/>
                </a:cubicBezTo>
                <a:cubicBezTo>
                  <a:pt x="2359980" y="1097583"/>
                  <a:pt x="2121855" y="1005508"/>
                  <a:pt x="2024488" y="847816"/>
                </a:cubicBezTo>
                <a:cubicBezTo>
                  <a:pt x="1927121" y="690124"/>
                  <a:pt x="1965221" y="398024"/>
                  <a:pt x="1853038" y="257266"/>
                </a:cubicBezTo>
                <a:cubicBezTo>
                  <a:pt x="1740855" y="116508"/>
                  <a:pt x="1470980" y="23374"/>
                  <a:pt x="1351388" y="3266"/>
                </a:cubicBezTo>
                <a:cubicBezTo>
                  <a:pt x="1231796" y="-16842"/>
                  <a:pt x="1258255" y="59358"/>
                  <a:pt x="1135488" y="136616"/>
                </a:cubicBezTo>
                <a:cubicBezTo>
                  <a:pt x="1012721" y="213874"/>
                  <a:pt x="748138" y="401199"/>
                  <a:pt x="614788" y="466816"/>
                </a:cubicBezTo>
                <a:cubicBezTo>
                  <a:pt x="481438" y="532433"/>
                  <a:pt x="326921" y="536666"/>
                  <a:pt x="227438" y="657316"/>
                </a:cubicBezTo>
                <a:close/>
              </a:path>
            </a:pathLst>
          </a:custGeom>
          <a:noFill/>
          <a:ln w="9525" cap="flat" cmpd="sng" algn="ctr">
            <a:solidFill>
              <a:srgbClr val="0000FF"/>
            </a:solidFill>
            <a:prstDash val="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7" name="Text Box 4"/>
          <p:cNvSpPr txBox="1">
            <a:spLocks noChangeArrowheads="1"/>
          </p:cNvSpPr>
          <p:nvPr/>
        </p:nvSpPr>
        <p:spPr bwMode="auto">
          <a:xfrm>
            <a:off x="2258786" y="2279502"/>
            <a:ext cx="941614" cy="523220"/>
          </a:xfrm>
          <a:prstGeom prst="rect">
            <a:avLst/>
          </a:prstGeom>
          <a:noFill/>
          <a:ln w="9525" algn="ctr">
            <a:noFill/>
            <a:miter lim="800000"/>
            <a:headEnd/>
            <a:tailEnd/>
          </a:ln>
          <a:effectLst/>
        </p:spPr>
        <p:txBody>
          <a:bodyPr wrap="square">
            <a:spAutoFit/>
          </a:bodyPr>
          <a:lstStyle/>
          <a:p>
            <a:r>
              <a:rPr lang="en-GB" sz="1400" dirty="0" smtClean="0">
                <a:solidFill>
                  <a:srgbClr val="0000FF"/>
                </a:solidFill>
                <a:effectLst/>
                <a:latin typeface="Calibri" panose="020F0502020204030204" pitchFamily="34" charset="0"/>
                <a:cs typeface="Calibri" panose="020F0502020204030204" pitchFamily="34" charset="0"/>
              </a:rPr>
              <a:t>Mostly in the core</a:t>
            </a:r>
            <a:endParaRPr lang="en-GB" sz="1400" dirty="0">
              <a:solidFill>
                <a:srgbClr val="0000FF"/>
              </a:solidFill>
              <a:effectLst/>
              <a:latin typeface="Calibri" pitchFamily="34" charset="0"/>
              <a:cs typeface="Calibri" panose="020F0502020204030204" pitchFamily="34" charset="0"/>
            </a:endParaRPr>
          </a:p>
        </p:txBody>
      </p:sp>
      <p:sp>
        <p:nvSpPr>
          <p:cNvPr id="4" name="Figura a mano libera 3"/>
          <p:cNvSpPr/>
          <p:nvPr/>
        </p:nvSpPr>
        <p:spPr bwMode="auto">
          <a:xfrm>
            <a:off x="4803279" y="2721670"/>
            <a:ext cx="2654635" cy="1286077"/>
          </a:xfrm>
          <a:custGeom>
            <a:avLst/>
            <a:gdLst>
              <a:gd name="connsiteX0" fmla="*/ 759321 w 2654635"/>
              <a:gd name="connsiteY0" fmla="*/ 891480 h 1286077"/>
              <a:gd name="connsiteX1" fmla="*/ 962521 w 2654635"/>
              <a:gd name="connsiteY1" fmla="*/ 1139130 h 1286077"/>
              <a:gd name="connsiteX2" fmla="*/ 1280021 w 2654635"/>
              <a:gd name="connsiteY2" fmla="*/ 1285180 h 1286077"/>
              <a:gd name="connsiteX3" fmla="*/ 1578471 w 2654635"/>
              <a:gd name="connsiteY3" fmla="*/ 1189930 h 1286077"/>
              <a:gd name="connsiteX4" fmla="*/ 2124571 w 2654635"/>
              <a:gd name="connsiteY4" fmla="*/ 980380 h 1286077"/>
              <a:gd name="connsiteX5" fmla="*/ 2600821 w 2654635"/>
              <a:gd name="connsiteY5" fmla="*/ 866080 h 1286077"/>
              <a:gd name="connsiteX6" fmla="*/ 2588121 w 2654635"/>
              <a:gd name="connsiteY6" fmla="*/ 707330 h 1286077"/>
              <a:gd name="connsiteX7" fmla="*/ 2105521 w 2654635"/>
              <a:gd name="connsiteY7" fmla="*/ 351730 h 1286077"/>
              <a:gd name="connsiteX8" fmla="*/ 1781671 w 2654635"/>
              <a:gd name="connsiteY8" fmla="*/ 34230 h 1286077"/>
              <a:gd name="connsiteX9" fmla="*/ 1438771 w 2654635"/>
              <a:gd name="connsiteY9" fmla="*/ 15180 h 1286077"/>
              <a:gd name="connsiteX10" fmla="*/ 1032371 w 2654635"/>
              <a:gd name="connsiteY10" fmla="*/ 91380 h 1286077"/>
              <a:gd name="connsiteX11" fmla="*/ 378321 w 2654635"/>
              <a:gd name="connsiteY11" fmla="*/ 142180 h 1286077"/>
              <a:gd name="connsiteX12" fmla="*/ 187821 w 2654635"/>
              <a:gd name="connsiteY12" fmla="*/ 116780 h 1286077"/>
              <a:gd name="connsiteX13" fmla="*/ 22721 w 2654635"/>
              <a:gd name="connsiteY13" fmla="*/ 269180 h 1286077"/>
              <a:gd name="connsiteX14" fmla="*/ 16371 w 2654635"/>
              <a:gd name="connsiteY14" fmla="*/ 516830 h 1286077"/>
              <a:gd name="connsiteX15" fmla="*/ 162421 w 2654635"/>
              <a:gd name="connsiteY15" fmla="*/ 675580 h 1286077"/>
              <a:gd name="connsiteX16" fmla="*/ 575171 w 2654635"/>
              <a:gd name="connsiteY16" fmla="*/ 764480 h 1286077"/>
              <a:gd name="connsiteX17" fmla="*/ 759321 w 2654635"/>
              <a:gd name="connsiteY17" fmla="*/ 891480 h 128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4635" h="1286077">
                <a:moveTo>
                  <a:pt x="759321" y="891480"/>
                </a:moveTo>
                <a:cubicBezTo>
                  <a:pt x="823879" y="953922"/>
                  <a:pt x="875738" y="1073513"/>
                  <a:pt x="962521" y="1139130"/>
                </a:cubicBezTo>
                <a:cubicBezTo>
                  <a:pt x="1049304" y="1204747"/>
                  <a:pt x="1177363" y="1276713"/>
                  <a:pt x="1280021" y="1285180"/>
                </a:cubicBezTo>
                <a:cubicBezTo>
                  <a:pt x="1382679" y="1293647"/>
                  <a:pt x="1437713" y="1240730"/>
                  <a:pt x="1578471" y="1189930"/>
                </a:cubicBezTo>
                <a:cubicBezTo>
                  <a:pt x="1719229" y="1139130"/>
                  <a:pt x="1954179" y="1034355"/>
                  <a:pt x="2124571" y="980380"/>
                </a:cubicBezTo>
                <a:cubicBezTo>
                  <a:pt x="2294963" y="926405"/>
                  <a:pt x="2523563" y="911588"/>
                  <a:pt x="2600821" y="866080"/>
                </a:cubicBezTo>
                <a:cubicBezTo>
                  <a:pt x="2678079" y="820572"/>
                  <a:pt x="2670671" y="793055"/>
                  <a:pt x="2588121" y="707330"/>
                </a:cubicBezTo>
                <a:cubicBezTo>
                  <a:pt x="2505571" y="621605"/>
                  <a:pt x="2239929" y="463913"/>
                  <a:pt x="2105521" y="351730"/>
                </a:cubicBezTo>
                <a:cubicBezTo>
                  <a:pt x="1971113" y="239547"/>
                  <a:pt x="1892796" y="90322"/>
                  <a:pt x="1781671" y="34230"/>
                </a:cubicBezTo>
                <a:cubicBezTo>
                  <a:pt x="1670546" y="-21862"/>
                  <a:pt x="1563654" y="5655"/>
                  <a:pt x="1438771" y="15180"/>
                </a:cubicBezTo>
                <a:cubicBezTo>
                  <a:pt x="1313888" y="24705"/>
                  <a:pt x="1209113" y="70213"/>
                  <a:pt x="1032371" y="91380"/>
                </a:cubicBezTo>
                <a:cubicBezTo>
                  <a:pt x="855629" y="112547"/>
                  <a:pt x="519079" y="137947"/>
                  <a:pt x="378321" y="142180"/>
                </a:cubicBezTo>
                <a:cubicBezTo>
                  <a:pt x="237563" y="146413"/>
                  <a:pt x="247088" y="95613"/>
                  <a:pt x="187821" y="116780"/>
                </a:cubicBezTo>
                <a:cubicBezTo>
                  <a:pt x="128554" y="137947"/>
                  <a:pt x="51296" y="202505"/>
                  <a:pt x="22721" y="269180"/>
                </a:cubicBezTo>
                <a:cubicBezTo>
                  <a:pt x="-5854" y="335855"/>
                  <a:pt x="-6912" y="449097"/>
                  <a:pt x="16371" y="516830"/>
                </a:cubicBezTo>
                <a:cubicBezTo>
                  <a:pt x="39654" y="584563"/>
                  <a:pt x="69288" y="634305"/>
                  <a:pt x="162421" y="675580"/>
                </a:cubicBezTo>
                <a:cubicBezTo>
                  <a:pt x="255554" y="716855"/>
                  <a:pt x="475688" y="730613"/>
                  <a:pt x="575171" y="764480"/>
                </a:cubicBezTo>
                <a:cubicBezTo>
                  <a:pt x="674654" y="798347"/>
                  <a:pt x="694763" y="829038"/>
                  <a:pt x="759321" y="891480"/>
                </a:cubicBezTo>
                <a:close/>
              </a:path>
            </a:pathLst>
          </a:custGeom>
          <a:noFill/>
          <a:ln w="9525" cap="flat" cmpd="sng" algn="ctr">
            <a:solidFill>
              <a:srgbClr val="FF0000"/>
            </a:solidFill>
            <a:prstDash val="dash"/>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9" name="Text Box 4"/>
          <p:cNvSpPr txBox="1">
            <a:spLocks noChangeArrowheads="1"/>
          </p:cNvSpPr>
          <p:nvPr/>
        </p:nvSpPr>
        <p:spPr bwMode="auto">
          <a:xfrm>
            <a:off x="5236028" y="3994200"/>
            <a:ext cx="2340429" cy="630942"/>
          </a:xfrm>
          <a:prstGeom prst="rect">
            <a:avLst/>
          </a:prstGeom>
          <a:noFill/>
          <a:ln w="9525" algn="ctr">
            <a:noFill/>
            <a:miter lim="800000"/>
            <a:headEnd/>
            <a:tailEnd/>
          </a:ln>
          <a:effectLst/>
        </p:spPr>
        <p:txBody>
          <a:bodyPr wrap="square">
            <a:spAutoFit/>
          </a:bodyPr>
          <a:lstStyle/>
          <a:p>
            <a:pPr>
              <a:lnSpc>
                <a:spcPts val="1400"/>
              </a:lnSpc>
            </a:pPr>
            <a:r>
              <a:rPr lang="en-GB" sz="1400" dirty="0" smtClean="0">
                <a:solidFill>
                  <a:srgbClr val="FF0000"/>
                </a:solidFill>
                <a:effectLst/>
                <a:latin typeface="Calibri" panose="020F0502020204030204" pitchFamily="34" charset="0"/>
                <a:cs typeface="Calibri" panose="020F0502020204030204" pitchFamily="34" charset="0"/>
              </a:rPr>
              <a:t>Also chalcophile elements mostly migrated in the Earth's core as sulphide melts</a:t>
            </a:r>
            <a:endParaRPr lang="en-GB" sz="1400" dirty="0">
              <a:solidFill>
                <a:srgbClr val="FF0000"/>
              </a:solidFill>
              <a:effectLst/>
              <a:latin typeface="Calibri" pitchFamily="34" charset="0"/>
              <a:cs typeface="Calibri" panose="020F0502020204030204" pitchFamily="34" charset="0"/>
            </a:endParaRPr>
          </a:p>
        </p:txBody>
      </p:sp>
      <p:sp>
        <p:nvSpPr>
          <p:cNvPr id="13" name="Text Box 4"/>
          <p:cNvSpPr txBox="1">
            <a:spLocks noChangeArrowheads="1"/>
          </p:cNvSpPr>
          <p:nvPr/>
        </p:nvSpPr>
        <p:spPr bwMode="auto">
          <a:xfrm>
            <a:off x="0" y="5589268"/>
            <a:ext cx="9144000" cy="461665"/>
          </a:xfrm>
          <a:prstGeom prst="rect">
            <a:avLst/>
          </a:prstGeom>
          <a:noFill/>
          <a:ln w="9525" algn="ctr">
            <a:noFill/>
            <a:miter lim="800000"/>
            <a:headEnd/>
            <a:tailEnd/>
          </a:ln>
          <a:effectLst/>
        </p:spPr>
        <p:txBody>
          <a:bodyPr wrap="square">
            <a:spAutoFit/>
          </a:bodyPr>
          <a:lstStyle/>
          <a:p>
            <a:pPr algn="l"/>
            <a:r>
              <a:rPr lang="en-GB" sz="2400" dirty="0" smtClean="0">
                <a:solidFill>
                  <a:schemeClr val="bg1"/>
                </a:solidFill>
                <a:latin typeface="Calibri" panose="020F0502020204030204" pitchFamily="34" charset="0"/>
                <a:cs typeface="Calibri" panose="020F0502020204030204" pitchFamily="34" charset="0"/>
              </a:rPr>
              <a:t>(1) Initial extreme depletion of Earth in volatile elements;</a:t>
            </a:r>
            <a:endParaRPr lang="en-GB" sz="24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8" name="Text Box 4"/>
          <p:cNvSpPr txBox="1">
            <a:spLocks noChangeArrowheads="1"/>
          </p:cNvSpPr>
          <p:nvPr/>
        </p:nvSpPr>
        <p:spPr bwMode="auto">
          <a:xfrm>
            <a:off x="0" y="6010908"/>
            <a:ext cx="9144000" cy="830997"/>
          </a:xfrm>
          <a:prstGeom prst="rect">
            <a:avLst/>
          </a:prstGeom>
          <a:solidFill>
            <a:schemeClr val="tx1"/>
          </a:solidFill>
          <a:ln w="9525" algn="ctr">
            <a:noFill/>
            <a:miter lim="800000"/>
            <a:headEnd/>
            <a:tailEnd/>
          </a:ln>
          <a:effectLst/>
        </p:spPr>
        <p:txBody>
          <a:bodyPr wrap="square">
            <a:spAutoFit/>
          </a:bodyPr>
          <a:lstStyle/>
          <a:p>
            <a:pPr algn="l"/>
            <a:r>
              <a:rPr lang="en-GB" sz="2400" dirty="0" smtClean="0">
                <a:solidFill>
                  <a:schemeClr val="bg1"/>
                </a:solidFill>
                <a:latin typeface="Calibri" panose="020F0502020204030204" pitchFamily="34" charset="0"/>
                <a:cs typeface="Calibri" panose="020F0502020204030204" pitchFamily="34" charset="0"/>
              </a:rPr>
              <a:t>(2) Removal of Pb from the mantle via a sulphide melt after mixing with a smaller oxidized component.</a:t>
            </a:r>
            <a:endParaRPr lang="en-GB" sz="24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20" name="Text Box 16"/>
          <p:cNvSpPr txBox="1">
            <a:spLocks noChangeArrowheads="1"/>
          </p:cNvSpPr>
          <p:nvPr/>
        </p:nvSpPr>
        <p:spPr bwMode="auto">
          <a:xfrm>
            <a:off x="1450697" y="4749141"/>
            <a:ext cx="2702203" cy="400110"/>
          </a:xfrm>
          <a:prstGeom prst="rect">
            <a:avLst/>
          </a:prstGeom>
          <a:noFill/>
          <a:ln w="9525" algn="ctr">
            <a:noFill/>
            <a:miter lim="800000"/>
            <a:headEnd/>
            <a:tailEnd/>
          </a:ln>
          <a:effectLst/>
        </p:spPr>
        <p:txBody>
          <a:bodyPr wrap="square">
            <a:spAutoFit/>
          </a:bodyPr>
          <a:lstStyle/>
          <a:p>
            <a:pPr algn="l" eaLnBrk="0" hangingPunct="0">
              <a:defRPr/>
            </a:pPr>
            <a:r>
              <a:rPr lang="en-GB" sz="1000" dirty="0" smtClean="0">
                <a:solidFill>
                  <a:schemeClr val="tx1"/>
                </a:solidFill>
                <a:effectLst/>
                <a:latin typeface="Calibri" pitchFamily="34" charset="0"/>
              </a:rPr>
              <a:t>Maltese and </a:t>
            </a:r>
            <a:r>
              <a:rPr lang="en-GB" sz="1000" dirty="0" err="1" smtClean="0">
                <a:solidFill>
                  <a:schemeClr val="tx1"/>
                </a:solidFill>
                <a:effectLst/>
                <a:latin typeface="Calibri" pitchFamily="34" charset="0"/>
              </a:rPr>
              <a:t>Mezger</a:t>
            </a:r>
            <a:r>
              <a:rPr lang="en-GB" sz="1000" dirty="0" smtClean="0">
                <a:solidFill>
                  <a:schemeClr val="tx1"/>
                </a:solidFill>
                <a:effectLst/>
                <a:latin typeface="Calibri" pitchFamily="34" charset="0"/>
              </a:rPr>
              <a:t>, 2020 (</a:t>
            </a:r>
            <a:r>
              <a:rPr lang="en-GB" sz="1000" dirty="0" err="1" smtClean="0">
                <a:solidFill>
                  <a:schemeClr val="tx1"/>
                </a:solidFill>
                <a:effectLst/>
                <a:latin typeface="Calibri" pitchFamily="34" charset="0"/>
              </a:rPr>
              <a:t>Geochim</a:t>
            </a:r>
            <a:r>
              <a:rPr lang="en-GB" sz="1000" dirty="0" smtClean="0">
                <a:solidFill>
                  <a:schemeClr val="tx1"/>
                </a:solidFill>
                <a:effectLst/>
                <a:latin typeface="Calibri" pitchFamily="34" charset="0"/>
              </a:rPr>
              <a:t>. </a:t>
            </a:r>
            <a:r>
              <a:rPr lang="en-GB" sz="1000" dirty="0" err="1" smtClean="0">
                <a:solidFill>
                  <a:schemeClr val="tx1"/>
                </a:solidFill>
                <a:effectLst/>
                <a:latin typeface="Calibri" pitchFamily="34" charset="0"/>
              </a:rPr>
              <a:t>Cosmochim</a:t>
            </a:r>
            <a:r>
              <a:rPr lang="en-GB" sz="1000" dirty="0" smtClean="0">
                <a:solidFill>
                  <a:schemeClr val="tx1"/>
                </a:solidFill>
                <a:effectLst/>
                <a:latin typeface="Calibri" pitchFamily="34" charset="0"/>
              </a:rPr>
              <a:t>. </a:t>
            </a:r>
            <a:r>
              <a:rPr lang="en-GB" sz="1000" dirty="0" err="1" smtClean="0">
                <a:solidFill>
                  <a:schemeClr val="tx1"/>
                </a:solidFill>
                <a:effectLst/>
                <a:latin typeface="Calibri" pitchFamily="34" charset="0"/>
              </a:rPr>
              <a:t>Acta</a:t>
            </a:r>
            <a:r>
              <a:rPr lang="en-GB" sz="1000" dirty="0" smtClean="0">
                <a:solidFill>
                  <a:schemeClr val="tx1"/>
                </a:solidFill>
                <a:effectLst/>
                <a:latin typeface="Calibri" pitchFamily="34" charset="0"/>
              </a:rPr>
              <a:t>, 271, 179-193)</a:t>
            </a:r>
            <a:endParaRPr lang="en-GB" sz="1000" dirty="0">
              <a:solidFill>
                <a:schemeClr val="tx1"/>
              </a:solidFill>
              <a:effectLst/>
              <a:latin typeface="Calibri" pitchFamily="34" charset="0"/>
            </a:endParaRPr>
          </a:p>
        </p:txBody>
      </p:sp>
      <p:sp>
        <p:nvSpPr>
          <p:cNvPr id="21" name="Rettangolo 20"/>
          <p:cNvSpPr/>
          <p:nvPr/>
        </p:nvSpPr>
        <p:spPr bwMode="auto">
          <a:xfrm rot="2700000">
            <a:off x="5883633" y="3063502"/>
            <a:ext cx="108000" cy="108000"/>
          </a:xfrm>
          <a:prstGeom prst="rect">
            <a:avLst/>
          </a:prstGeom>
          <a:solidFill>
            <a:srgbClr val="FFFF00"/>
          </a:solid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extLst>
      <p:ext uri="{BB962C8B-B14F-4D97-AF65-F5344CB8AC3E}">
        <p14:creationId xmlns:p14="http://schemas.microsoft.com/office/powerpoint/2010/main" val="560988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8" grpId="0" animBg="1"/>
      <p:bldP spid="21"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7" name="Gruppo 6"/>
          <p:cNvGrpSpPr/>
          <p:nvPr/>
        </p:nvGrpSpPr>
        <p:grpSpPr>
          <a:xfrm>
            <a:off x="1442601" y="1060452"/>
            <a:ext cx="6258798" cy="3191320"/>
            <a:chOff x="1442601" y="1060452"/>
            <a:chExt cx="6258798" cy="3191320"/>
          </a:xfrm>
        </p:grpSpPr>
        <p:pic>
          <p:nvPicPr>
            <p:cNvPr id="5" name="Immagine 4"/>
            <p:cNvPicPr>
              <a:picLocks noChangeAspect="1"/>
            </p:cNvPicPr>
            <p:nvPr/>
          </p:nvPicPr>
          <p:blipFill>
            <a:blip r:embed="rId3" cstate="print"/>
            <a:stretch>
              <a:fillRect/>
            </a:stretch>
          </p:blipFill>
          <p:spPr>
            <a:xfrm>
              <a:off x="1442601" y="1060452"/>
              <a:ext cx="6258798" cy="3191320"/>
            </a:xfrm>
            <a:prstGeom prst="rect">
              <a:avLst/>
            </a:prstGeom>
          </p:spPr>
        </p:pic>
        <p:sp>
          <p:nvSpPr>
            <p:cNvPr id="6" name="Rettangolo 5"/>
            <p:cNvSpPr/>
            <p:nvPr/>
          </p:nvSpPr>
          <p:spPr bwMode="auto">
            <a:xfrm>
              <a:off x="4424363" y="2028825"/>
              <a:ext cx="452437" cy="3048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2" name="Rettangolo 21"/>
            <p:cNvSpPr/>
            <p:nvPr/>
          </p:nvSpPr>
          <p:spPr bwMode="auto">
            <a:xfrm>
              <a:off x="6667501" y="2028825"/>
              <a:ext cx="452437" cy="3048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23" name="Text Box 4"/>
          <p:cNvSpPr txBox="1">
            <a:spLocks noChangeArrowheads="1"/>
          </p:cNvSpPr>
          <p:nvPr/>
        </p:nvSpPr>
        <p:spPr bwMode="auto">
          <a:xfrm>
            <a:off x="393700" y="4267189"/>
            <a:ext cx="8356600" cy="1200329"/>
          </a:xfrm>
          <a:prstGeom prst="rect">
            <a:avLst/>
          </a:prstGeom>
          <a:noFill/>
          <a:ln w="9525" algn="ctr">
            <a:noFill/>
            <a:miter lim="800000"/>
            <a:headEnd/>
            <a:tailEnd/>
          </a:ln>
          <a:effectLst/>
        </p:spPr>
        <p:txBody>
          <a:bodyPr wrap="square">
            <a:spAutoFit/>
          </a:bodyPr>
          <a:lstStyle/>
          <a:p>
            <a:r>
              <a:rPr lang="en-GB" sz="3600" dirty="0" smtClean="0">
                <a:solidFill>
                  <a:schemeClr val="bg1"/>
                </a:solidFill>
                <a:latin typeface="Calibri" panose="020F0502020204030204" pitchFamily="34" charset="0"/>
                <a:cs typeface="Calibri" panose="020F0502020204030204" pitchFamily="34" charset="0"/>
              </a:rPr>
              <a:t>The isotopic composition of proto-Earth and Theia is considered the same.</a:t>
            </a:r>
            <a:endParaRPr lang="en-GB" sz="3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8" name="Rettangolo arrotondato 7"/>
          <p:cNvSpPr/>
          <p:nvPr/>
        </p:nvSpPr>
        <p:spPr bwMode="auto">
          <a:xfrm>
            <a:off x="1543050" y="2844800"/>
            <a:ext cx="5253038" cy="234950"/>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4" name="Text Box 4"/>
          <p:cNvSpPr txBox="1">
            <a:spLocks noChangeArrowheads="1"/>
          </p:cNvSpPr>
          <p:nvPr/>
        </p:nvSpPr>
        <p:spPr bwMode="auto">
          <a:xfrm>
            <a:off x="1553029" y="5972612"/>
            <a:ext cx="6037942" cy="646331"/>
          </a:xfrm>
          <a:prstGeom prst="rect">
            <a:avLst/>
          </a:prstGeom>
          <a:noFill/>
          <a:ln w="9525" algn="ctr">
            <a:noFill/>
            <a:miter lim="800000"/>
            <a:headEnd/>
            <a:tailEnd/>
          </a:ln>
          <a:effectLst/>
        </p:spPr>
        <p:txBody>
          <a:bodyPr wrap="square">
            <a:spAutoFit/>
          </a:bodyPr>
          <a:lstStyle/>
          <a:p>
            <a:r>
              <a:rPr lang="en-GB" sz="3600" dirty="0" smtClean="0">
                <a:solidFill>
                  <a:schemeClr val="bg1"/>
                </a:solidFill>
                <a:latin typeface="Calibri" panose="020F0502020204030204" pitchFamily="34" charset="0"/>
                <a:cs typeface="Calibri" panose="020F0502020204030204" pitchFamily="34" charset="0"/>
              </a:rPr>
              <a:t>and the absolute amount of Pb</a:t>
            </a:r>
            <a:endParaRPr lang="en-GB" sz="3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25" name="Text Box 4"/>
          <p:cNvSpPr txBox="1">
            <a:spLocks noChangeArrowheads="1"/>
          </p:cNvSpPr>
          <p:nvPr/>
        </p:nvSpPr>
        <p:spPr bwMode="auto">
          <a:xfrm>
            <a:off x="1730376" y="5422114"/>
            <a:ext cx="5683248" cy="646331"/>
          </a:xfrm>
          <a:prstGeom prst="rect">
            <a:avLst/>
          </a:prstGeom>
          <a:noFill/>
          <a:ln w="9525" algn="ctr">
            <a:noFill/>
            <a:miter lim="800000"/>
            <a:headEnd/>
            <a:tailEnd/>
          </a:ln>
          <a:effectLst/>
        </p:spPr>
        <p:txBody>
          <a:bodyPr wrap="square">
            <a:spAutoFit/>
          </a:bodyPr>
          <a:lstStyle/>
          <a:p>
            <a:r>
              <a:rPr lang="en-GB" sz="3600" dirty="0" smtClean="0">
                <a:solidFill>
                  <a:schemeClr val="bg1"/>
                </a:solidFill>
                <a:latin typeface="Calibri" panose="020F0502020204030204" pitchFamily="34" charset="0"/>
                <a:cs typeface="Calibri" panose="020F0502020204030204" pitchFamily="34" charset="0"/>
              </a:rPr>
              <a:t>They differ for </a:t>
            </a:r>
            <a:r>
              <a:rPr lang="en-GB" sz="3600" i="1" dirty="0" smtClean="0">
                <a:solidFill>
                  <a:srgbClr val="FFFF00"/>
                </a:solidFill>
                <a:latin typeface="Symbol" panose="05050102010706020507" pitchFamily="18" charset="2"/>
                <a:cs typeface="Calibri" panose="020F0502020204030204" pitchFamily="34" charset="0"/>
              </a:rPr>
              <a:t>m</a:t>
            </a:r>
            <a:r>
              <a:rPr lang="en-GB" sz="3600" i="1" dirty="0" smtClean="0">
                <a:solidFill>
                  <a:schemeClr val="bg1"/>
                </a:solidFill>
                <a:latin typeface="Symbol" panose="05050102010706020507" pitchFamily="18" charset="2"/>
                <a:cs typeface="Calibri" panose="020F0502020204030204" pitchFamily="34" charset="0"/>
              </a:rPr>
              <a:t> </a:t>
            </a:r>
            <a:r>
              <a:rPr lang="en-GB" sz="3600" dirty="0" smtClean="0">
                <a:solidFill>
                  <a:schemeClr val="bg1"/>
                </a:solidFill>
                <a:latin typeface="Calibri" panose="020F0502020204030204" pitchFamily="34" charset="0"/>
                <a:cs typeface="Calibri" panose="020F0502020204030204" pitchFamily="34" charset="0"/>
              </a:rPr>
              <a:t>(</a:t>
            </a:r>
            <a:r>
              <a:rPr lang="en-GB" sz="3600" baseline="30000" dirty="0" smtClean="0">
                <a:solidFill>
                  <a:schemeClr val="bg1"/>
                </a:solidFill>
                <a:latin typeface="Calibri" panose="020F0502020204030204" pitchFamily="34" charset="0"/>
                <a:cs typeface="Calibri" panose="020F0502020204030204" pitchFamily="34" charset="0"/>
              </a:rPr>
              <a:t>238</a:t>
            </a:r>
            <a:r>
              <a:rPr lang="en-GB" sz="3600" dirty="0" smtClean="0">
                <a:solidFill>
                  <a:schemeClr val="bg1"/>
                </a:solidFill>
                <a:latin typeface="Calibri" panose="020F0502020204030204" pitchFamily="34" charset="0"/>
                <a:cs typeface="Calibri" panose="020F0502020204030204" pitchFamily="34" charset="0"/>
              </a:rPr>
              <a:t>U/</a:t>
            </a:r>
            <a:r>
              <a:rPr lang="en-GB" sz="3600" baseline="30000" dirty="0" smtClean="0">
                <a:solidFill>
                  <a:schemeClr val="bg1"/>
                </a:solidFill>
                <a:latin typeface="Calibri" panose="020F0502020204030204" pitchFamily="34" charset="0"/>
                <a:cs typeface="Calibri" panose="020F0502020204030204" pitchFamily="34" charset="0"/>
              </a:rPr>
              <a:t>204</a:t>
            </a:r>
            <a:r>
              <a:rPr lang="en-GB" sz="3600" dirty="0" smtClean="0">
                <a:solidFill>
                  <a:schemeClr val="bg1"/>
                </a:solidFill>
                <a:latin typeface="Calibri" panose="020F0502020204030204" pitchFamily="34" charset="0"/>
                <a:cs typeface="Calibri" panose="020F0502020204030204" pitchFamily="34" charset="0"/>
              </a:rPr>
              <a:t>Pb)</a:t>
            </a:r>
            <a:endParaRPr lang="en-GB" sz="36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26" name="Rettangolo arrotondato 25"/>
          <p:cNvSpPr/>
          <p:nvPr/>
        </p:nvSpPr>
        <p:spPr bwMode="auto">
          <a:xfrm>
            <a:off x="1543049" y="3299867"/>
            <a:ext cx="5423807" cy="847589"/>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8" name="Rettangolo arrotondato 27"/>
          <p:cNvSpPr/>
          <p:nvPr/>
        </p:nvSpPr>
        <p:spPr bwMode="auto">
          <a:xfrm>
            <a:off x="1543049" y="2553741"/>
            <a:ext cx="5870575" cy="250237"/>
          </a:xfrm>
          <a:prstGeom prst="roundRect">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9" name="Text Box 16"/>
          <p:cNvSpPr txBox="1">
            <a:spLocks noChangeArrowheads="1"/>
          </p:cNvSpPr>
          <p:nvPr/>
        </p:nvSpPr>
        <p:spPr bwMode="auto">
          <a:xfrm>
            <a:off x="1451429" y="1485900"/>
            <a:ext cx="2702203" cy="461665"/>
          </a:xfrm>
          <a:prstGeom prst="rect">
            <a:avLst/>
          </a:prstGeom>
          <a:noFill/>
          <a:ln w="9525" algn="ctr">
            <a:noFill/>
            <a:miter lim="800000"/>
            <a:headEnd/>
            <a:tailEnd/>
          </a:ln>
          <a:effectLst/>
        </p:spPr>
        <p:txBody>
          <a:bodyPr wrap="square">
            <a:spAutoFit/>
          </a:bodyPr>
          <a:lstStyle/>
          <a:p>
            <a:pPr algn="l" eaLnBrk="0" hangingPunct="0">
              <a:defRPr/>
            </a:pPr>
            <a:r>
              <a:rPr lang="en-GB" sz="1200" dirty="0" smtClean="0">
                <a:solidFill>
                  <a:schemeClr val="tx1"/>
                </a:solidFill>
                <a:effectLst/>
                <a:latin typeface="Calibri" pitchFamily="34" charset="0"/>
              </a:rPr>
              <a:t>Maltese and </a:t>
            </a:r>
            <a:r>
              <a:rPr lang="en-GB" sz="1200" dirty="0" err="1" smtClean="0">
                <a:solidFill>
                  <a:schemeClr val="tx1"/>
                </a:solidFill>
                <a:effectLst/>
                <a:latin typeface="Calibri" pitchFamily="34" charset="0"/>
              </a:rPr>
              <a:t>Mezger</a:t>
            </a:r>
            <a:r>
              <a:rPr lang="en-GB" sz="1200" dirty="0" smtClean="0">
                <a:solidFill>
                  <a:schemeClr val="tx1"/>
                </a:solidFill>
                <a:effectLst/>
                <a:latin typeface="Calibri" pitchFamily="34" charset="0"/>
              </a:rPr>
              <a:t>, 2020 (</a:t>
            </a:r>
            <a:r>
              <a:rPr lang="en-GB" sz="1200" dirty="0" err="1" smtClean="0">
                <a:solidFill>
                  <a:schemeClr val="tx1"/>
                </a:solidFill>
                <a:effectLst/>
                <a:latin typeface="Calibri" pitchFamily="34" charset="0"/>
              </a:rPr>
              <a:t>Geochim</a:t>
            </a:r>
            <a:r>
              <a:rPr lang="en-GB" sz="1200" dirty="0" smtClean="0">
                <a:solidFill>
                  <a:schemeClr val="tx1"/>
                </a:solidFill>
                <a:effectLst/>
                <a:latin typeface="Calibri" pitchFamily="34" charset="0"/>
              </a:rPr>
              <a:t>. </a:t>
            </a:r>
            <a:r>
              <a:rPr lang="en-GB" sz="1200" dirty="0" err="1" smtClean="0">
                <a:solidFill>
                  <a:schemeClr val="tx1"/>
                </a:solidFill>
                <a:effectLst/>
                <a:latin typeface="Calibri" pitchFamily="34" charset="0"/>
              </a:rPr>
              <a:t>Cosmochim</a:t>
            </a:r>
            <a:r>
              <a:rPr lang="en-GB" sz="1200" dirty="0" smtClean="0">
                <a:solidFill>
                  <a:schemeClr val="tx1"/>
                </a:solidFill>
                <a:effectLst/>
                <a:latin typeface="Calibri" pitchFamily="34" charset="0"/>
              </a:rPr>
              <a:t>. </a:t>
            </a:r>
            <a:r>
              <a:rPr lang="en-GB" sz="1200" dirty="0" err="1" smtClean="0">
                <a:solidFill>
                  <a:schemeClr val="tx1"/>
                </a:solidFill>
                <a:effectLst/>
                <a:latin typeface="Calibri" pitchFamily="34" charset="0"/>
              </a:rPr>
              <a:t>Acta</a:t>
            </a:r>
            <a:r>
              <a:rPr lang="en-GB" sz="1200" dirty="0" smtClean="0">
                <a:solidFill>
                  <a:schemeClr val="tx1"/>
                </a:solidFill>
                <a:effectLst/>
                <a:latin typeface="Calibri" pitchFamily="34" charset="0"/>
              </a:rPr>
              <a:t>, 271, 179-193)</a:t>
            </a:r>
            <a:endParaRPr lang="en-GB" sz="1200" dirty="0">
              <a:solidFill>
                <a:schemeClr val="tx1"/>
              </a:solidFill>
              <a:effectLst/>
              <a:latin typeface="Calibri" pitchFamily="34" charset="0"/>
            </a:endParaRPr>
          </a:p>
        </p:txBody>
      </p:sp>
    </p:spTree>
    <p:extLst>
      <p:ext uri="{BB962C8B-B14F-4D97-AF65-F5344CB8AC3E}">
        <p14:creationId xmlns:p14="http://schemas.microsoft.com/office/powerpoint/2010/main" val="1203237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10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10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left)">
                                      <p:cBhvr>
                                        <p:cTn id="3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8" grpId="0" animBg="1"/>
      <p:bldP spid="24" grpId="0"/>
      <p:bldP spid="25" grpId="0"/>
      <p:bldP spid="26" grpId="0" animBg="1"/>
      <p:bldP spid="28"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uppo 13"/>
          <p:cNvGrpSpPr/>
          <p:nvPr/>
        </p:nvGrpSpPr>
        <p:grpSpPr>
          <a:xfrm>
            <a:off x="0" y="1137232"/>
            <a:ext cx="4533900" cy="3452395"/>
            <a:chOff x="0" y="1137232"/>
            <a:chExt cx="4533900" cy="3452395"/>
          </a:xfrm>
        </p:grpSpPr>
        <p:grpSp>
          <p:nvGrpSpPr>
            <p:cNvPr id="4" name="Gruppo 3"/>
            <p:cNvGrpSpPr/>
            <p:nvPr/>
          </p:nvGrpSpPr>
          <p:grpSpPr>
            <a:xfrm>
              <a:off x="0" y="1137232"/>
              <a:ext cx="4533900" cy="3452395"/>
              <a:chOff x="0" y="1137232"/>
              <a:chExt cx="4533900" cy="3452395"/>
            </a:xfrm>
          </p:grpSpPr>
          <p:pic>
            <p:nvPicPr>
              <p:cNvPr id="2" name="Immagine 1"/>
              <p:cNvPicPr>
                <a:picLocks noChangeAspect="1"/>
              </p:cNvPicPr>
              <p:nvPr/>
            </p:nvPicPr>
            <p:blipFill rotWithShape="1">
              <a:blip r:embed="rId3" cstate="print"/>
              <a:srcRect l="1354" r="50044"/>
              <a:stretch/>
            </p:blipFill>
            <p:spPr>
              <a:xfrm>
                <a:off x="0" y="1137232"/>
                <a:ext cx="4533900" cy="3452395"/>
              </a:xfrm>
              <a:prstGeom prst="rect">
                <a:avLst/>
              </a:prstGeom>
            </p:spPr>
          </p:pic>
          <p:sp>
            <p:nvSpPr>
              <p:cNvPr id="3" name="Rettangolo 2"/>
              <p:cNvSpPr/>
              <p:nvPr/>
            </p:nvSpPr>
            <p:spPr bwMode="auto">
              <a:xfrm>
                <a:off x="876300" y="3633788"/>
                <a:ext cx="423862" cy="25717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0" name="Figura a mano libera 9"/>
            <p:cNvSpPr/>
            <p:nvPr/>
          </p:nvSpPr>
          <p:spPr bwMode="auto">
            <a:xfrm>
              <a:off x="535781" y="3588544"/>
              <a:ext cx="340519" cy="292894"/>
            </a:xfrm>
            <a:custGeom>
              <a:avLst/>
              <a:gdLst>
                <a:gd name="connsiteX0" fmla="*/ 333375 w 340519"/>
                <a:gd name="connsiteY0" fmla="*/ 0 h 292894"/>
                <a:gd name="connsiteX1" fmla="*/ 283369 w 340519"/>
                <a:gd name="connsiteY1" fmla="*/ 11906 h 292894"/>
                <a:gd name="connsiteX2" fmla="*/ 283369 w 340519"/>
                <a:gd name="connsiteY2" fmla="*/ 235744 h 292894"/>
                <a:gd name="connsiteX3" fmla="*/ 0 w 340519"/>
                <a:gd name="connsiteY3" fmla="*/ 247650 h 292894"/>
                <a:gd name="connsiteX4" fmla="*/ 0 w 340519"/>
                <a:gd name="connsiteY4" fmla="*/ 292894 h 292894"/>
                <a:gd name="connsiteX5" fmla="*/ 340519 w 340519"/>
                <a:gd name="connsiteY5" fmla="*/ 290512 h 292894"/>
                <a:gd name="connsiteX6" fmla="*/ 333375 w 340519"/>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519" h="292894">
                  <a:moveTo>
                    <a:pt x="333375" y="0"/>
                  </a:moveTo>
                  <a:lnTo>
                    <a:pt x="283369" y="11906"/>
                  </a:lnTo>
                  <a:lnTo>
                    <a:pt x="283369" y="235744"/>
                  </a:lnTo>
                  <a:lnTo>
                    <a:pt x="0" y="247650"/>
                  </a:lnTo>
                  <a:lnTo>
                    <a:pt x="0" y="292894"/>
                  </a:lnTo>
                  <a:lnTo>
                    <a:pt x="340519" y="290512"/>
                  </a:lnTo>
                  <a:lnTo>
                    <a:pt x="333375" y="0"/>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 name="Figura a mano libera 10"/>
            <p:cNvSpPr/>
            <p:nvPr/>
          </p:nvSpPr>
          <p:spPr bwMode="auto">
            <a:xfrm>
              <a:off x="221456" y="3343275"/>
              <a:ext cx="302419" cy="533400"/>
            </a:xfrm>
            <a:custGeom>
              <a:avLst/>
              <a:gdLst>
                <a:gd name="connsiteX0" fmla="*/ 302419 w 302419"/>
                <a:gd name="connsiteY0" fmla="*/ 488156 h 533400"/>
                <a:gd name="connsiteX1" fmla="*/ 57150 w 302419"/>
                <a:gd name="connsiteY1" fmla="*/ 492919 h 533400"/>
                <a:gd name="connsiteX2" fmla="*/ 59532 w 302419"/>
                <a:gd name="connsiteY2" fmla="*/ 78581 h 533400"/>
                <a:gd name="connsiteX3" fmla="*/ 302419 w 302419"/>
                <a:gd name="connsiteY3" fmla="*/ 78581 h 533400"/>
                <a:gd name="connsiteX4" fmla="*/ 295275 w 302419"/>
                <a:gd name="connsiteY4" fmla="*/ 0 h 533400"/>
                <a:gd name="connsiteX5" fmla="*/ 11907 w 302419"/>
                <a:gd name="connsiteY5" fmla="*/ 4763 h 533400"/>
                <a:gd name="connsiteX6" fmla="*/ 0 w 302419"/>
                <a:gd name="connsiteY6" fmla="*/ 533400 h 533400"/>
                <a:gd name="connsiteX7" fmla="*/ 302419 w 302419"/>
                <a:gd name="connsiteY7" fmla="*/ 488156 h 533400"/>
                <a:gd name="connsiteX0" fmla="*/ 302419 w 302419"/>
                <a:gd name="connsiteY0" fmla="*/ 488156 h 533400"/>
                <a:gd name="connsiteX1" fmla="*/ 57150 w 302419"/>
                <a:gd name="connsiteY1" fmla="*/ 492919 h 533400"/>
                <a:gd name="connsiteX2" fmla="*/ 59532 w 302419"/>
                <a:gd name="connsiteY2" fmla="*/ 78581 h 533400"/>
                <a:gd name="connsiteX3" fmla="*/ 302419 w 302419"/>
                <a:gd name="connsiteY3" fmla="*/ 78581 h 533400"/>
                <a:gd name="connsiteX4" fmla="*/ 295275 w 302419"/>
                <a:gd name="connsiteY4" fmla="*/ 0 h 533400"/>
                <a:gd name="connsiteX5" fmla="*/ 11907 w 302419"/>
                <a:gd name="connsiteY5" fmla="*/ 4763 h 533400"/>
                <a:gd name="connsiteX6" fmla="*/ 0 w 302419"/>
                <a:gd name="connsiteY6" fmla="*/ 533400 h 533400"/>
                <a:gd name="connsiteX7" fmla="*/ 300038 w 302419"/>
                <a:gd name="connsiteY7" fmla="*/ 528638 h 533400"/>
                <a:gd name="connsiteX8" fmla="*/ 302419 w 302419"/>
                <a:gd name="connsiteY8" fmla="*/ 48815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419" h="533400">
                  <a:moveTo>
                    <a:pt x="302419" y="488156"/>
                  </a:moveTo>
                  <a:lnTo>
                    <a:pt x="57150" y="492919"/>
                  </a:lnTo>
                  <a:lnTo>
                    <a:pt x="59532" y="78581"/>
                  </a:lnTo>
                  <a:lnTo>
                    <a:pt x="302419" y="78581"/>
                  </a:lnTo>
                  <a:lnTo>
                    <a:pt x="295275" y="0"/>
                  </a:lnTo>
                  <a:lnTo>
                    <a:pt x="11907" y="4763"/>
                  </a:lnTo>
                  <a:lnTo>
                    <a:pt x="0" y="533400"/>
                  </a:lnTo>
                  <a:cubicBezTo>
                    <a:pt x="64294" y="523875"/>
                    <a:pt x="235744" y="538163"/>
                    <a:pt x="300038" y="528638"/>
                  </a:cubicBezTo>
                  <a:lnTo>
                    <a:pt x="302419" y="488156"/>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 name="Figura a mano libera 11"/>
            <p:cNvSpPr/>
            <p:nvPr/>
          </p:nvSpPr>
          <p:spPr bwMode="auto">
            <a:xfrm>
              <a:off x="538163" y="3357563"/>
              <a:ext cx="357187" cy="92868"/>
            </a:xfrm>
            <a:custGeom>
              <a:avLst/>
              <a:gdLst>
                <a:gd name="connsiteX0" fmla="*/ 0 w 357187"/>
                <a:gd name="connsiteY0" fmla="*/ 0 h 92868"/>
                <a:gd name="connsiteX1" fmla="*/ 0 w 357187"/>
                <a:gd name="connsiteY1" fmla="*/ 71437 h 92868"/>
                <a:gd name="connsiteX2" fmla="*/ 307181 w 357187"/>
                <a:gd name="connsiteY2" fmla="*/ 92868 h 92868"/>
                <a:gd name="connsiteX3" fmla="*/ 357187 w 357187"/>
                <a:gd name="connsiteY3" fmla="*/ 40481 h 92868"/>
                <a:gd name="connsiteX4" fmla="*/ 330993 w 357187"/>
                <a:gd name="connsiteY4" fmla="*/ 9525 h 92868"/>
                <a:gd name="connsiteX5" fmla="*/ 0 w 357187"/>
                <a:gd name="connsiteY5" fmla="*/ 0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187" h="92868">
                  <a:moveTo>
                    <a:pt x="0" y="0"/>
                  </a:moveTo>
                  <a:lnTo>
                    <a:pt x="0" y="71437"/>
                  </a:lnTo>
                  <a:lnTo>
                    <a:pt x="307181" y="92868"/>
                  </a:lnTo>
                  <a:lnTo>
                    <a:pt x="357187" y="40481"/>
                  </a:lnTo>
                  <a:lnTo>
                    <a:pt x="330993" y="9525"/>
                  </a:lnTo>
                  <a:lnTo>
                    <a:pt x="0" y="0"/>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 name="Figura a mano libera 12"/>
            <p:cNvSpPr/>
            <p:nvPr/>
          </p:nvSpPr>
          <p:spPr bwMode="auto">
            <a:xfrm>
              <a:off x="819150" y="3426619"/>
              <a:ext cx="66675" cy="164306"/>
            </a:xfrm>
            <a:custGeom>
              <a:avLst/>
              <a:gdLst>
                <a:gd name="connsiteX0" fmla="*/ 0 w 66675"/>
                <a:gd name="connsiteY0" fmla="*/ 71437 h 164306"/>
                <a:gd name="connsiteX1" fmla="*/ 66675 w 66675"/>
                <a:gd name="connsiteY1" fmla="*/ 0 h 164306"/>
                <a:gd name="connsiteX2" fmla="*/ 54769 w 66675"/>
                <a:gd name="connsiteY2" fmla="*/ 150019 h 164306"/>
                <a:gd name="connsiteX3" fmla="*/ 0 w 66675"/>
                <a:gd name="connsiteY3" fmla="*/ 164306 h 164306"/>
                <a:gd name="connsiteX4" fmla="*/ 0 w 66675"/>
                <a:gd name="connsiteY4" fmla="*/ 71437 h 164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64306">
                  <a:moveTo>
                    <a:pt x="0" y="71437"/>
                  </a:moveTo>
                  <a:lnTo>
                    <a:pt x="66675" y="0"/>
                  </a:lnTo>
                  <a:lnTo>
                    <a:pt x="54769" y="150019"/>
                  </a:lnTo>
                  <a:lnTo>
                    <a:pt x="0" y="164306"/>
                  </a:lnTo>
                  <a:lnTo>
                    <a:pt x="0" y="71437"/>
                  </a:lnTo>
                  <a:close/>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15" name="Immagine 14"/>
          <p:cNvPicPr>
            <a:picLocks noChangeAspect="1"/>
          </p:cNvPicPr>
          <p:nvPr/>
        </p:nvPicPr>
        <p:blipFill rotWithShape="1">
          <a:blip r:embed="rId3" cstate="print"/>
          <a:srcRect l="49514" r="625"/>
          <a:stretch/>
        </p:blipFill>
        <p:spPr>
          <a:xfrm>
            <a:off x="4495799" y="1137232"/>
            <a:ext cx="4651375" cy="3452395"/>
          </a:xfrm>
          <a:prstGeom prst="rect">
            <a:avLst/>
          </a:prstGeom>
        </p:spPr>
      </p:pic>
      <p:sp>
        <p:nvSpPr>
          <p:cNvPr id="9" name="Rettangolo 8"/>
          <p:cNvSpPr/>
          <p:nvPr/>
        </p:nvSpPr>
        <p:spPr bwMode="auto">
          <a:xfrm>
            <a:off x="575453" y="3559969"/>
            <a:ext cx="205597" cy="150020"/>
          </a:xfrm>
          <a:prstGeom prst="rect">
            <a:avLst/>
          </a:prstGeom>
          <a:noFill/>
          <a:ln w="190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9" name="Text Box 4"/>
          <p:cNvSpPr txBox="1">
            <a:spLocks noChangeArrowheads="1"/>
          </p:cNvSpPr>
          <p:nvPr/>
        </p:nvSpPr>
        <p:spPr bwMode="auto">
          <a:xfrm>
            <a:off x="2686050" y="1348641"/>
            <a:ext cx="1720850" cy="830997"/>
          </a:xfrm>
          <a:prstGeom prst="rect">
            <a:avLst/>
          </a:prstGeom>
          <a:noFill/>
          <a:ln w="9525" algn="ctr">
            <a:noFill/>
            <a:miter lim="800000"/>
            <a:headEnd/>
            <a:tailEnd/>
          </a:ln>
          <a:effectLst/>
        </p:spPr>
        <p:txBody>
          <a:bodyPr wrap="square">
            <a:spAutoFit/>
          </a:bodyPr>
          <a:lstStyle/>
          <a:p>
            <a:r>
              <a:rPr lang="en-GB" sz="1600" b="1" dirty="0" smtClean="0">
                <a:solidFill>
                  <a:srgbClr val="A54C4B"/>
                </a:solidFill>
                <a:effectLst/>
                <a:latin typeface="Calibri" panose="020F0502020204030204" pitchFamily="34" charset="0"/>
                <a:cs typeface="Calibri" panose="020F0502020204030204" pitchFamily="34" charset="0"/>
              </a:rPr>
              <a:t>Proto-Earth evolving with very high </a:t>
            </a:r>
            <a:r>
              <a:rPr lang="en-GB" sz="1600" b="1" i="1" dirty="0" smtClean="0">
                <a:solidFill>
                  <a:srgbClr val="A54C4B"/>
                </a:solidFill>
                <a:effectLst/>
                <a:latin typeface="Symbol" panose="05050102010706020507" pitchFamily="18" charset="2"/>
                <a:cs typeface="Calibri" panose="020F0502020204030204" pitchFamily="34" charset="0"/>
              </a:rPr>
              <a:t>m</a:t>
            </a:r>
            <a:r>
              <a:rPr lang="en-GB" sz="1600" b="1" dirty="0" smtClean="0">
                <a:solidFill>
                  <a:srgbClr val="A54C4B"/>
                </a:solidFill>
                <a:effectLst/>
                <a:latin typeface="Calibri" panose="020F0502020204030204" pitchFamily="34" charset="0"/>
                <a:cs typeface="Calibri" panose="020F0502020204030204" pitchFamily="34" charset="0"/>
              </a:rPr>
              <a:t> (100)</a:t>
            </a:r>
            <a:endParaRPr lang="en-GB" sz="1600" b="1" dirty="0">
              <a:solidFill>
                <a:srgbClr val="A54C4B"/>
              </a:solidFill>
              <a:effectLst/>
              <a:latin typeface="Calibri" pitchFamily="34" charset="0"/>
              <a:cs typeface="Calibri" panose="020F0502020204030204" pitchFamily="34" charset="0"/>
            </a:endParaRPr>
          </a:p>
        </p:txBody>
      </p:sp>
      <p:sp>
        <p:nvSpPr>
          <p:cNvPr id="20" name="Text Box 4"/>
          <p:cNvSpPr txBox="1">
            <a:spLocks noChangeArrowheads="1"/>
          </p:cNvSpPr>
          <p:nvPr/>
        </p:nvSpPr>
        <p:spPr bwMode="auto">
          <a:xfrm>
            <a:off x="678251" y="3606465"/>
            <a:ext cx="2881313" cy="338554"/>
          </a:xfrm>
          <a:prstGeom prst="rect">
            <a:avLst/>
          </a:prstGeom>
          <a:noFill/>
          <a:ln w="9525" algn="ctr">
            <a:noFill/>
            <a:miter lim="800000"/>
            <a:headEnd/>
            <a:tailEnd/>
          </a:ln>
          <a:effectLst/>
        </p:spPr>
        <p:txBody>
          <a:bodyPr wrap="square">
            <a:spAutoFit/>
          </a:bodyPr>
          <a:lstStyle/>
          <a:p>
            <a:r>
              <a:rPr lang="en-GB" sz="1600" b="1" dirty="0" smtClean="0">
                <a:solidFill>
                  <a:srgbClr val="FF0000"/>
                </a:solidFill>
                <a:effectLst/>
                <a:latin typeface="Calibri" panose="020F0502020204030204" pitchFamily="34" charset="0"/>
                <a:cs typeface="Calibri" panose="020F0502020204030204" pitchFamily="34" charset="0"/>
              </a:rPr>
              <a:t>Figure to the right (close up) </a:t>
            </a:r>
            <a:r>
              <a:rPr lang="en-GB" sz="1600" b="1" dirty="0" smtClean="0">
                <a:solidFill>
                  <a:srgbClr val="FF0000"/>
                </a:solidFill>
                <a:effectLst/>
                <a:latin typeface="Calibri" panose="020F0502020204030204" pitchFamily="34" charset="0"/>
                <a:cs typeface="Calibri" panose="020F0502020204030204" pitchFamily="34" charset="0"/>
                <a:sym typeface="Wingdings" panose="05000000000000000000" pitchFamily="2" charset="2"/>
              </a:rPr>
              <a:t></a:t>
            </a:r>
            <a:endParaRPr lang="en-GB" sz="1600" b="1" dirty="0">
              <a:solidFill>
                <a:srgbClr val="FF0000"/>
              </a:solidFill>
              <a:effectLst/>
              <a:latin typeface="Calibri" pitchFamily="34" charset="0"/>
              <a:cs typeface="Calibri" panose="020F0502020204030204" pitchFamily="34" charset="0"/>
            </a:endParaRPr>
          </a:p>
        </p:txBody>
      </p:sp>
      <p:sp>
        <p:nvSpPr>
          <p:cNvPr id="21" name="Text Box 4"/>
          <p:cNvSpPr txBox="1">
            <a:spLocks noChangeArrowheads="1"/>
          </p:cNvSpPr>
          <p:nvPr/>
        </p:nvSpPr>
        <p:spPr bwMode="auto">
          <a:xfrm>
            <a:off x="6929436" y="3021866"/>
            <a:ext cx="2100263" cy="830997"/>
          </a:xfrm>
          <a:prstGeom prst="rect">
            <a:avLst/>
          </a:prstGeom>
          <a:noFill/>
          <a:ln w="9525" algn="ctr">
            <a:noFill/>
            <a:miter lim="800000"/>
            <a:headEnd/>
            <a:tailEnd/>
          </a:ln>
          <a:effectLst/>
        </p:spPr>
        <p:txBody>
          <a:bodyPr wrap="square">
            <a:spAutoFit/>
          </a:bodyPr>
          <a:lstStyle/>
          <a:p>
            <a:pPr algn="r"/>
            <a:r>
              <a:rPr lang="en-GB" sz="1600" b="1" dirty="0" smtClean="0">
                <a:solidFill>
                  <a:srgbClr val="4C81B8"/>
                </a:solidFill>
                <a:effectLst/>
                <a:latin typeface="Calibri" panose="020F0502020204030204" pitchFamily="34" charset="0"/>
                <a:cs typeface="Calibri" panose="020F0502020204030204" pitchFamily="34" charset="0"/>
              </a:rPr>
              <a:t>Pb evolution of Theia</a:t>
            </a:r>
          </a:p>
          <a:p>
            <a:pPr algn="r"/>
            <a:r>
              <a:rPr lang="en-GB" sz="1600" b="1" dirty="0" smtClean="0">
                <a:solidFill>
                  <a:srgbClr val="4C81B8"/>
                </a:solidFill>
                <a:effectLst/>
                <a:latin typeface="Calibri" panose="020F0502020204030204" pitchFamily="34" charset="0"/>
                <a:cs typeface="Calibri" panose="020F0502020204030204" pitchFamily="34" charset="0"/>
              </a:rPr>
              <a:t>(limited due to very low </a:t>
            </a:r>
            <a:r>
              <a:rPr lang="en-GB" sz="1600" b="1" i="1" dirty="0" smtClean="0">
                <a:solidFill>
                  <a:srgbClr val="4C81B8"/>
                </a:solidFill>
                <a:effectLst/>
                <a:latin typeface="Symbol" panose="05050102010706020507" pitchFamily="18" charset="2"/>
                <a:cs typeface="Calibri" panose="020F0502020204030204" pitchFamily="34" charset="0"/>
              </a:rPr>
              <a:t>m</a:t>
            </a:r>
            <a:r>
              <a:rPr lang="en-GB" sz="1600" b="1" dirty="0" smtClean="0">
                <a:solidFill>
                  <a:srgbClr val="4C81B8"/>
                </a:solidFill>
                <a:effectLst/>
                <a:latin typeface="Calibri" panose="020F0502020204030204" pitchFamily="34" charset="0"/>
                <a:cs typeface="Calibri" panose="020F0502020204030204" pitchFamily="34" charset="0"/>
              </a:rPr>
              <a:t> = 0.188)</a:t>
            </a:r>
            <a:endParaRPr lang="en-GB" sz="1600" b="1" dirty="0">
              <a:solidFill>
                <a:srgbClr val="4C81B8"/>
              </a:solidFill>
              <a:effectLst/>
              <a:latin typeface="Calibri" pitchFamily="34" charset="0"/>
              <a:cs typeface="Calibri" panose="020F0502020204030204" pitchFamily="34" charset="0"/>
            </a:endParaRPr>
          </a:p>
        </p:txBody>
      </p:sp>
      <p:sp>
        <p:nvSpPr>
          <p:cNvPr id="27" name="Text Box 4"/>
          <p:cNvSpPr txBox="1">
            <a:spLocks noChangeArrowheads="1"/>
          </p:cNvSpPr>
          <p:nvPr/>
        </p:nvSpPr>
        <p:spPr bwMode="auto">
          <a:xfrm>
            <a:off x="7413625" y="1664051"/>
            <a:ext cx="1616073" cy="707886"/>
          </a:xfrm>
          <a:prstGeom prst="rect">
            <a:avLst/>
          </a:prstGeom>
          <a:noFill/>
          <a:ln w="9525" algn="ctr">
            <a:noFill/>
            <a:miter lim="800000"/>
            <a:headEnd/>
            <a:tailEnd/>
          </a:ln>
          <a:effectLst/>
        </p:spPr>
        <p:txBody>
          <a:bodyPr wrap="square">
            <a:spAutoFit/>
          </a:bodyPr>
          <a:lstStyle/>
          <a:p>
            <a:r>
              <a:rPr lang="en-GB" sz="2000" b="1" dirty="0" smtClean="0">
                <a:solidFill>
                  <a:srgbClr val="8176A2"/>
                </a:solidFill>
                <a:effectLst/>
                <a:latin typeface="Calibri" panose="020F0502020204030204" pitchFamily="34" charset="0"/>
                <a:cs typeface="Calibri" panose="020F0502020204030204" pitchFamily="34" charset="0"/>
              </a:rPr>
              <a:t>Product of   the mixing</a:t>
            </a:r>
            <a:endParaRPr lang="en-GB" sz="2000" b="1" dirty="0">
              <a:solidFill>
                <a:srgbClr val="8176A2"/>
              </a:solidFill>
              <a:effectLst/>
              <a:latin typeface="Calibri" pitchFamily="34" charset="0"/>
              <a:cs typeface="Calibri" panose="020F0502020204030204" pitchFamily="34" charset="0"/>
            </a:endParaRPr>
          </a:p>
        </p:txBody>
      </p:sp>
      <p:sp>
        <p:nvSpPr>
          <p:cNvPr id="30" name="Text Box 4"/>
          <p:cNvSpPr txBox="1">
            <a:spLocks noChangeArrowheads="1"/>
          </p:cNvSpPr>
          <p:nvPr/>
        </p:nvSpPr>
        <p:spPr bwMode="auto">
          <a:xfrm>
            <a:off x="393700" y="5143489"/>
            <a:ext cx="8356600" cy="1077218"/>
          </a:xfrm>
          <a:prstGeom prst="rect">
            <a:avLst/>
          </a:prstGeom>
          <a:noFill/>
          <a:ln w="9525" algn="ctr">
            <a:noFill/>
            <a:miter lim="800000"/>
            <a:headEnd/>
            <a:tailEnd/>
          </a:ln>
          <a:effectLst/>
        </p:spPr>
        <p:txBody>
          <a:bodyPr wrap="square">
            <a:spAutoFit/>
          </a:bodyPr>
          <a:lstStyle/>
          <a:p>
            <a:r>
              <a:rPr lang="en-GB" sz="3200" dirty="0" smtClean="0">
                <a:solidFill>
                  <a:schemeClr val="bg1"/>
                </a:solidFill>
                <a:latin typeface="Calibri" panose="020F0502020204030204" pitchFamily="34" charset="0"/>
                <a:cs typeface="Calibri" panose="020F0502020204030204" pitchFamily="34" charset="0"/>
              </a:rPr>
              <a:t>The two components were mixed during or shortly after the giant impact.</a:t>
            </a:r>
            <a:endParaRPr lang="en-GB" sz="32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31" name="Text Box 16"/>
          <p:cNvSpPr txBox="1">
            <a:spLocks noChangeArrowheads="1"/>
          </p:cNvSpPr>
          <p:nvPr/>
        </p:nvSpPr>
        <p:spPr bwMode="auto">
          <a:xfrm>
            <a:off x="1" y="4635962"/>
            <a:ext cx="5359400" cy="307777"/>
          </a:xfrm>
          <a:prstGeom prst="rect">
            <a:avLst/>
          </a:prstGeom>
          <a:noFill/>
          <a:ln w="9525" algn="ctr">
            <a:noFill/>
            <a:miter lim="800000"/>
            <a:headEnd/>
            <a:tailEnd/>
          </a:ln>
          <a:effectLst/>
        </p:spPr>
        <p:txBody>
          <a:bodyPr wrap="square">
            <a:spAutoFit/>
          </a:bodyPr>
          <a:lstStyle/>
          <a:p>
            <a:pPr algn="l" eaLnBrk="0" hangingPunct="0">
              <a:defRPr/>
            </a:pPr>
            <a:r>
              <a:rPr lang="en-GB" sz="1400" dirty="0" smtClean="0">
                <a:solidFill>
                  <a:schemeClr val="bg1"/>
                </a:solidFill>
                <a:effectLst/>
                <a:latin typeface="Calibri" pitchFamily="34" charset="0"/>
              </a:rPr>
              <a:t>Maltese and </a:t>
            </a:r>
            <a:r>
              <a:rPr lang="en-GB" sz="1400" dirty="0" err="1" smtClean="0">
                <a:solidFill>
                  <a:schemeClr val="bg1"/>
                </a:solidFill>
                <a:effectLst/>
                <a:latin typeface="Calibri" pitchFamily="34" charset="0"/>
              </a:rPr>
              <a:t>Mezger</a:t>
            </a:r>
            <a:r>
              <a:rPr lang="en-GB" sz="1400" dirty="0" smtClean="0">
                <a:solidFill>
                  <a:schemeClr val="bg1"/>
                </a:solidFill>
                <a:effectLst/>
                <a:latin typeface="Calibri" pitchFamily="34" charset="0"/>
              </a:rPr>
              <a:t>, 2020 (</a:t>
            </a:r>
            <a:r>
              <a:rPr lang="en-GB" sz="1400" dirty="0" err="1" smtClean="0">
                <a:solidFill>
                  <a:schemeClr val="bg1"/>
                </a:solidFill>
                <a:effectLst/>
                <a:latin typeface="Calibri" pitchFamily="34" charset="0"/>
              </a:rPr>
              <a:t>Geochim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Cosmochim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Acta</a:t>
            </a:r>
            <a:r>
              <a:rPr lang="en-GB" sz="1400" dirty="0" smtClean="0">
                <a:solidFill>
                  <a:schemeClr val="bg1"/>
                </a:solidFill>
                <a:effectLst/>
                <a:latin typeface="Calibri" pitchFamily="34" charset="0"/>
              </a:rPr>
              <a:t>, 271, 179-193)</a:t>
            </a:r>
            <a:endParaRPr lang="en-GB" sz="1400" dirty="0">
              <a:solidFill>
                <a:schemeClr val="bg1"/>
              </a:solidFill>
              <a:effectLst/>
              <a:latin typeface="Calibri" pitchFamily="34" charset="0"/>
            </a:endParaRPr>
          </a:p>
        </p:txBody>
      </p:sp>
    </p:spTree>
    <p:extLst>
      <p:ext uri="{BB962C8B-B14F-4D97-AF65-F5344CB8AC3E}">
        <p14:creationId xmlns:p14="http://schemas.microsoft.com/office/powerpoint/2010/main" val="2010276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fade">
                                      <p:cBhvr>
                                        <p:cTn id="39" dur="500"/>
                                        <p:tgtEl>
                                          <p:spTgt spid="2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p:bldP spid="20" grpId="0"/>
      <p:bldP spid="21" grpId="0"/>
      <p:bldP spid="27" grpId="0"/>
      <p:bldP spid="30" grpId="0"/>
      <p:bldP spid="31"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5" name="Immagine 4"/>
          <p:cNvPicPr>
            <a:picLocks noChangeAspect="1"/>
          </p:cNvPicPr>
          <p:nvPr/>
        </p:nvPicPr>
        <p:blipFill>
          <a:blip r:embed="rId3" cstate="print"/>
          <a:stretch>
            <a:fillRect/>
          </a:stretch>
        </p:blipFill>
        <p:spPr>
          <a:xfrm>
            <a:off x="1587501" y="1039934"/>
            <a:ext cx="5826124" cy="3876762"/>
          </a:xfrm>
          <a:prstGeom prst="rect">
            <a:avLst/>
          </a:prstGeom>
        </p:spPr>
      </p:pic>
      <p:cxnSp>
        <p:nvCxnSpPr>
          <p:cNvPr id="7" name="Connettore 1 6"/>
          <p:cNvCxnSpPr/>
          <p:nvPr/>
        </p:nvCxnSpPr>
        <p:spPr bwMode="auto">
          <a:xfrm flipV="1">
            <a:off x="2352675" y="1240631"/>
            <a:ext cx="2478881" cy="2310607"/>
          </a:xfrm>
          <a:prstGeom prst="line">
            <a:avLst/>
          </a:prstGeom>
          <a:noFill/>
          <a:ln w="12700" cap="flat" cmpd="sng" algn="ctr">
            <a:solidFill>
              <a:srgbClr val="FF0000"/>
            </a:solidFill>
            <a:prstDash val="dash"/>
            <a:round/>
            <a:headEnd type="none" w="med" len="med"/>
            <a:tailEnd type="none" w="med" len="med"/>
          </a:ln>
          <a:effectLst/>
        </p:spPr>
      </p:cxnSp>
      <p:sp>
        <p:nvSpPr>
          <p:cNvPr id="67" name="Text Box 16"/>
          <p:cNvSpPr txBox="1">
            <a:spLocks noChangeArrowheads="1"/>
          </p:cNvSpPr>
          <p:nvPr/>
        </p:nvSpPr>
        <p:spPr bwMode="auto">
          <a:xfrm>
            <a:off x="1602739" y="4916696"/>
            <a:ext cx="5810885" cy="307777"/>
          </a:xfrm>
          <a:prstGeom prst="rect">
            <a:avLst/>
          </a:prstGeom>
          <a:noFill/>
          <a:ln w="9525" algn="ctr">
            <a:noFill/>
            <a:miter lim="800000"/>
            <a:headEnd/>
            <a:tailEnd/>
          </a:ln>
          <a:effectLst/>
        </p:spPr>
        <p:txBody>
          <a:bodyPr wrap="square">
            <a:spAutoFit/>
          </a:bodyPr>
          <a:lstStyle/>
          <a:p>
            <a:pPr eaLnBrk="0" hangingPunct="0">
              <a:defRPr/>
            </a:pPr>
            <a:r>
              <a:rPr lang="en-GB" sz="1400" dirty="0" smtClean="0">
                <a:solidFill>
                  <a:schemeClr val="bg1"/>
                </a:solidFill>
                <a:effectLst/>
                <a:latin typeface="Calibri" pitchFamily="34" charset="0"/>
              </a:rPr>
              <a:t>Maltese and </a:t>
            </a:r>
            <a:r>
              <a:rPr lang="en-GB" sz="1400" dirty="0" err="1" smtClean="0">
                <a:solidFill>
                  <a:schemeClr val="bg1"/>
                </a:solidFill>
                <a:effectLst/>
                <a:latin typeface="Calibri" pitchFamily="34" charset="0"/>
              </a:rPr>
              <a:t>Mezger</a:t>
            </a:r>
            <a:r>
              <a:rPr lang="en-GB" sz="1400" dirty="0" smtClean="0">
                <a:solidFill>
                  <a:schemeClr val="bg1"/>
                </a:solidFill>
                <a:effectLst/>
                <a:latin typeface="Calibri" pitchFamily="34" charset="0"/>
              </a:rPr>
              <a:t>, 2020 (</a:t>
            </a:r>
            <a:r>
              <a:rPr lang="en-GB" sz="1400" dirty="0" err="1" smtClean="0">
                <a:solidFill>
                  <a:schemeClr val="bg1"/>
                </a:solidFill>
                <a:effectLst/>
                <a:latin typeface="Calibri" pitchFamily="34" charset="0"/>
              </a:rPr>
              <a:t>Geochim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Cosmochim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Acta</a:t>
            </a:r>
            <a:r>
              <a:rPr lang="en-GB" sz="1400" dirty="0" smtClean="0">
                <a:solidFill>
                  <a:schemeClr val="bg1"/>
                </a:solidFill>
                <a:effectLst/>
                <a:latin typeface="Calibri" pitchFamily="34" charset="0"/>
              </a:rPr>
              <a:t>, 271, 179-193)</a:t>
            </a:r>
            <a:endParaRPr lang="en-GB" sz="1400" dirty="0">
              <a:solidFill>
                <a:schemeClr val="bg1"/>
              </a:solidFill>
              <a:effectLst/>
              <a:latin typeface="Calibri" pitchFamily="34" charset="0"/>
            </a:endParaRPr>
          </a:p>
        </p:txBody>
      </p:sp>
      <p:sp>
        <p:nvSpPr>
          <p:cNvPr id="70" name="CasellaDiTesto 69"/>
          <p:cNvSpPr txBox="1"/>
          <p:nvPr/>
        </p:nvSpPr>
        <p:spPr>
          <a:xfrm rot="19020000">
            <a:off x="2149777" y="3196790"/>
            <a:ext cx="1236826" cy="276999"/>
          </a:xfrm>
          <a:prstGeom prst="rect">
            <a:avLst/>
          </a:prstGeom>
          <a:noFill/>
        </p:spPr>
        <p:txBody>
          <a:bodyPr wrap="square" rtlCol="0">
            <a:spAutoFit/>
          </a:bodyPr>
          <a:lstStyle/>
          <a:p>
            <a:pPr algn="l"/>
            <a:r>
              <a:rPr lang="en-GB" sz="1200" i="1" dirty="0" smtClean="0">
                <a:solidFill>
                  <a:srgbClr val="FF0000"/>
                </a:solidFill>
                <a:effectLst/>
                <a:latin typeface="Calibri" panose="020F0502020204030204" pitchFamily="34" charset="0"/>
                <a:cs typeface="Calibri" panose="020F0502020204030204" pitchFamily="34" charset="0"/>
              </a:rPr>
              <a:t>4.57 Ga Isochron</a:t>
            </a:r>
            <a:endParaRPr lang="en-GB" sz="1200" i="1" dirty="0">
              <a:solidFill>
                <a:srgbClr val="FF0000"/>
              </a:solidFill>
              <a:effectLst/>
              <a:latin typeface="Calibri" panose="020F0502020204030204" pitchFamily="34" charset="0"/>
              <a:cs typeface="Calibri" panose="020F0502020204030204" pitchFamily="34" charset="0"/>
            </a:endParaRPr>
          </a:p>
        </p:txBody>
      </p:sp>
      <p:sp>
        <p:nvSpPr>
          <p:cNvPr id="71" name="Text Box 4"/>
          <p:cNvSpPr txBox="1">
            <a:spLocks noChangeArrowheads="1"/>
          </p:cNvSpPr>
          <p:nvPr/>
        </p:nvSpPr>
        <p:spPr bwMode="auto">
          <a:xfrm>
            <a:off x="-319" y="5217091"/>
            <a:ext cx="9144000" cy="523220"/>
          </a:xfrm>
          <a:prstGeom prst="rect">
            <a:avLst/>
          </a:prstGeom>
          <a:noFill/>
          <a:ln w="9525" algn="ctr">
            <a:noFill/>
            <a:miter lim="800000"/>
            <a:headEnd/>
            <a:tailEnd/>
          </a:ln>
          <a:effectLst/>
        </p:spPr>
        <p:txBody>
          <a:bodyPr wrap="square">
            <a:spAutoFit/>
          </a:bodyPr>
          <a:lstStyle/>
          <a:p>
            <a:r>
              <a:rPr lang="en-GB" sz="2800" dirty="0" smtClean="0">
                <a:solidFill>
                  <a:schemeClr val="bg1"/>
                </a:solidFill>
                <a:latin typeface="Calibri" panose="020F0502020204030204" pitchFamily="34" charset="0"/>
                <a:cs typeface="Calibri" panose="020F0502020204030204" pitchFamily="34" charset="0"/>
              </a:rPr>
              <a:t>An exact match can be reached with all the BSE estimates.</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72" name="Text Box 4"/>
          <p:cNvSpPr txBox="1">
            <a:spLocks noChangeArrowheads="1"/>
          </p:cNvSpPr>
          <p:nvPr/>
        </p:nvSpPr>
        <p:spPr bwMode="auto">
          <a:xfrm>
            <a:off x="-319" y="5713443"/>
            <a:ext cx="9144000" cy="1200329"/>
          </a:xfrm>
          <a:prstGeom prst="rect">
            <a:avLst/>
          </a:prstGeom>
          <a:solidFill>
            <a:schemeClr val="tx1"/>
          </a:solidFill>
          <a:ln w="9525" algn="ctr">
            <a:noFill/>
            <a:miter lim="800000"/>
            <a:headEnd/>
            <a:tailEnd/>
          </a:ln>
          <a:effectLst/>
        </p:spPr>
        <p:txBody>
          <a:bodyPr wrap="square">
            <a:spAutoFit/>
          </a:bodyPr>
          <a:lstStyle/>
          <a:p>
            <a:r>
              <a:rPr lang="it-IT" dirty="0">
                <a:solidFill>
                  <a:schemeClr val="bg1"/>
                </a:solidFill>
                <a:latin typeface="Calibri" panose="020F0502020204030204" pitchFamily="34" charset="0"/>
                <a:cs typeface="Calibri" panose="020F0502020204030204" pitchFamily="34" charset="0"/>
              </a:rPr>
              <a:t>[DZ-79] </a:t>
            </a:r>
            <a:r>
              <a:rPr lang="it-IT" dirty="0" err="1">
                <a:solidFill>
                  <a:schemeClr val="bg1"/>
                </a:solidFill>
                <a:latin typeface="Calibri" panose="020F0502020204030204" pitchFamily="34" charset="0"/>
                <a:cs typeface="Calibri" panose="020F0502020204030204" pitchFamily="34" charset="0"/>
              </a:rPr>
              <a:t>Doe</a:t>
            </a:r>
            <a:r>
              <a:rPr lang="it-IT" dirty="0">
                <a:solidFill>
                  <a:schemeClr val="bg1"/>
                </a:solidFill>
                <a:latin typeface="Calibri" panose="020F0502020204030204" pitchFamily="34" charset="0"/>
                <a:cs typeface="Calibri" panose="020F0502020204030204" pitchFamily="34" charset="0"/>
              </a:rPr>
              <a:t> </a:t>
            </a:r>
            <a:r>
              <a:rPr lang="it-IT" dirty="0" smtClean="0">
                <a:solidFill>
                  <a:schemeClr val="bg1"/>
                </a:solidFill>
                <a:latin typeface="Calibri" panose="020F0502020204030204" pitchFamily="34" charset="0"/>
                <a:cs typeface="Calibri" panose="020F0502020204030204" pitchFamily="34" charset="0"/>
              </a:rPr>
              <a:t>and </a:t>
            </a:r>
            <a:r>
              <a:rPr lang="it-IT" dirty="0" err="1">
                <a:solidFill>
                  <a:schemeClr val="bg1"/>
                </a:solidFill>
                <a:latin typeface="Calibri" panose="020F0502020204030204" pitchFamily="34" charset="0"/>
                <a:cs typeface="Calibri" panose="020F0502020204030204" pitchFamily="34" charset="0"/>
              </a:rPr>
              <a:t>Zartman</a:t>
            </a:r>
            <a:r>
              <a:rPr lang="it-IT" dirty="0">
                <a:solidFill>
                  <a:schemeClr val="bg1"/>
                </a:solidFill>
                <a:latin typeface="Calibri" panose="020F0502020204030204" pitchFamily="34" charset="0"/>
                <a:cs typeface="Calibri" panose="020F0502020204030204" pitchFamily="34" charset="0"/>
              </a:rPr>
              <a:t> (1979); [D-84] Davies (1984); [A-88] </a:t>
            </a:r>
            <a:r>
              <a:rPr lang="it-IT" dirty="0" err="1" smtClean="0">
                <a:solidFill>
                  <a:schemeClr val="bg1"/>
                </a:solidFill>
                <a:latin typeface="Calibri" panose="020F0502020204030204" pitchFamily="34" charset="0"/>
                <a:cs typeface="Calibri" panose="020F0502020204030204" pitchFamily="34" charset="0"/>
              </a:rPr>
              <a:t>Allègre</a:t>
            </a:r>
            <a:r>
              <a:rPr lang="it-IT" dirty="0" smtClean="0">
                <a:solidFill>
                  <a:schemeClr val="bg1"/>
                </a:solidFill>
                <a:latin typeface="Calibri" panose="020F0502020204030204" pitchFamily="34" charset="0"/>
                <a:cs typeface="Calibri" panose="020F0502020204030204" pitchFamily="34" charset="0"/>
              </a:rPr>
              <a:t> </a:t>
            </a:r>
            <a:r>
              <a:rPr lang="it-IT" dirty="0">
                <a:solidFill>
                  <a:schemeClr val="bg1"/>
                </a:solidFill>
                <a:latin typeface="Calibri" panose="020F0502020204030204" pitchFamily="34" charset="0"/>
                <a:cs typeface="Calibri" panose="020F0502020204030204" pitchFamily="34" charset="0"/>
              </a:rPr>
              <a:t>et al. (1988); [</a:t>
            </a:r>
            <a:r>
              <a:rPr lang="it-IT" dirty="0" smtClean="0">
                <a:solidFill>
                  <a:schemeClr val="bg1"/>
                </a:solidFill>
                <a:latin typeface="Calibri" panose="020F0502020204030204" pitchFamily="34" charset="0"/>
                <a:cs typeface="Calibri" panose="020F0502020204030204" pitchFamily="34" charset="0"/>
              </a:rPr>
              <a:t>ZH-88] </a:t>
            </a:r>
            <a:r>
              <a:rPr lang="it-IT" dirty="0" err="1" smtClean="0">
                <a:solidFill>
                  <a:schemeClr val="bg1"/>
                </a:solidFill>
                <a:latin typeface="Calibri" panose="020F0502020204030204" pitchFamily="34" charset="0"/>
                <a:cs typeface="Calibri" panose="020F0502020204030204" pitchFamily="34" charset="0"/>
              </a:rPr>
              <a:t>Zartman</a:t>
            </a:r>
            <a:r>
              <a:rPr lang="it-IT" dirty="0" smtClean="0">
                <a:solidFill>
                  <a:schemeClr val="bg1"/>
                </a:solidFill>
                <a:latin typeface="Calibri" panose="020F0502020204030204" pitchFamily="34" charset="0"/>
                <a:cs typeface="Calibri" panose="020F0502020204030204" pitchFamily="34" charset="0"/>
              </a:rPr>
              <a:t> and </a:t>
            </a:r>
            <a:r>
              <a:rPr lang="it-IT" dirty="0" err="1">
                <a:solidFill>
                  <a:schemeClr val="bg1"/>
                </a:solidFill>
                <a:latin typeface="Calibri" panose="020F0502020204030204" pitchFamily="34" charset="0"/>
                <a:cs typeface="Calibri" panose="020F0502020204030204" pitchFamily="34" charset="0"/>
              </a:rPr>
              <a:t>Haines</a:t>
            </a:r>
            <a:r>
              <a:rPr lang="it-IT" dirty="0">
                <a:solidFill>
                  <a:schemeClr val="bg1"/>
                </a:solidFill>
                <a:latin typeface="Calibri" panose="020F0502020204030204" pitchFamily="34" charset="0"/>
                <a:cs typeface="Calibri" panose="020F0502020204030204" pitchFamily="34" charset="0"/>
              </a:rPr>
              <a:t> (1988); [</a:t>
            </a:r>
            <a:r>
              <a:rPr lang="it-IT" dirty="0" smtClean="0">
                <a:solidFill>
                  <a:schemeClr val="bg1"/>
                </a:solidFill>
                <a:latin typeface="Calibri" panose="020F0502020204030204" pitchFamily="34" charset="0"/>
                <a:cs typeface="Calibri" panose="020F0502020204030204" pitchFamily="34" charset="0"/>
              </a:rPr>
              <a:t>AL-89] </a:t>
            </a:r>
            <a:r>
              <a:rPr lang="da-DK" dirty="0" smtClean="0">
                <a:solidFill>
                  <a:schemeClr val="bg1"/>
                </a:solidFill>
                <a:latin typeface="Calibri" panose="020F0502020204030204" pitchFamily="34" charset="0"/>
                <a:cs typeface="Calibri" panose="020F0502020204030204" pitchFamily="34" charset="0"/>
              </a:rPr>
              <a:t>Allègre and </a:t>
            </a:r>
            <a:r>
              <a:rPr lang="da-DK" dirty="0">
                <a:solidFill>
                  <a:schemeClr val="bg1"/>
                </a:solidFill>
                <a:latin typeface="Calibri" panose="020F0502020204030204" pitchFamily="34" charset="0"/>
                <a:cs typeface="Calibri" panose="020F0502020204030204" pitchFamily="34" charset="0"/>
              </a:rPr>
              <a:t>Lewin (1989); [K-89] Kwon et al. (1989); [L-91] Liew et al. (1991); [GG-91]/[GG-96] Galer &amp; Goldstein (1991, 1996); [</a:t>
            </a:r>
            <a:r>
              <a:rPr lang="da-DK" dirty="0" smtClean="0">
                <a:solidFill>
                  <a:schemeClr val="bg1"/>
                </a:solidFill>
                <a:latin typeface="Calibri" panose="020F0502020204030204" pitchFamily="34" charset="0"/>
                <a:cs typeface="Calibri" panose="020F0502020204030204" pitchFamily="34" charset="0"/>
              </a:rPr>
              <a:t>KT-97] </a:t>
            </a:r>
            <a:r>
              <a:rPr lang="it-IT" dirty="0" err="1" smtClean="0">
                <a:solidFill>
                  <a:schemeClr val="bg1"/>
                </a:solidFill>
                <a:latin typeface="Calibri" panose="020F0502020204030204" pitchFamily="34" charset="0"/>
                <a:cs typeface="Calibri" panose="020F0502020204030204" pitchFamily="34" charset="0"/>
              </a:rPr>
              <a:t>Kramers</a:t>
            </a:r>
            <a:r>
              <a:rPr lang="it-IT" dirty="0" smtClean="0">
                <a:solidFill>
                  <a:schemeClr val="bg1"/>
                </a:solidFill>
                <a:latin typeface="Calibri" panose="020F0502020204030204" pitchFamily="34" charset="0"/>
                <a:cs typeface="Calibri" panose="020F0502020204030204" pitchFamily="34" charset="0"/>
              </a:rPr>
              <a:t> and </a:t>
            </a:r>
            <a:r>
              <a:rPr lang="it-IT" dirty="0" err="1">
                <a:solidFill>
                  <a:schemeClr val="bg1"/>
                </a:solidFill>
                <a:latin typeface="Calibri" panose="020F0502020204030204" pitchFamily="34" charset="0"/>
                <a:cs typeface="Calibri" panose="020F0502020204030204" pitchFamily="34" charset="0"/>
              </a:rPr>
              <a:t>Tolstikhin</a:t>
            </a:r>
            <a:r>
              <a:rPr lang="it-IT" dirty="0">
                <a:solidFill>
                  <a:schemeClr val="bg1"/>
                </a:solidFill>
                <a:latin typeface="Calibri" panose="020F0502020204030204" pitchFamily="34" charset="0"/>
                <a:cs typeface="Calibri" panose="020F0502020204030204" pitchFamily="34" charset="0"/>
              </a:rPr>
              <a:t> (1997); [KC-99] </a:t>
            </a:r>
            <a:r>
              <a:rPr lang="it-IT" dirty="0" err="1">
                <a:solidFill>
                  <a:schemeClr val="bg1"/>
                </a:solidFill>
                <a:latin typeface="Calibri" panose="020F0502020204030204" pitchFamily="34" charset="0"/>
                <a:cs typeface="Calibri" panose="020F0502020204030204" pitchFamily="34" charset="0"/>
              </a:rPr>
              <a:t>Kamber</a:t>
            </a:r>
            <a:r>
              <a:rPr lang="it-IT" dirty="0">
                <a:solidFill>
                  <a:schemeClr val="bg1"/>
                </a:solidFill>
                <a:latin typeface="Calibri" panose="020F0502020204030204" pitchFamily="34" charset="0"/>
                <a:cs typeface="Calibri" panose="020F0502020204030204" pitchFamily="34" charset="0"/>
              </a:rPr>
              <a:t> &amp; </a:t>
            </a:r>
            <a:r>
              <a:rPr lang="it-IT" dirty="0" err="1">
                <a:solidFill>
                  <a:schemeClr val="bg1"/>
                </a:solidFill>
                <a:latin typeface="Calibri" panose="020F0502020204030204" pitchFamily="34" charset="0"/>
                <a:cs typeface="Calibri" panose="020F0502020204030204" pitchFamily="34" charset="0"/>
              </a:rPr>
              <a:t>Collerson</a:t>
            </a:r>
            <a:r>
              <a:rPr lang="it-IT" dirty="0">
                <a:solidFill>
                  <a:schemeClr val="bg1"/>
                </a:solidFill>
                <a:latin typeface="Calibri" panose="020F0502020204030204" pitchFamily="34" charset="0"/>
                <a:cs typeface="Calibri" panose="020F0502020204030204" pitchFamily="34" charset="0"/>
              </a:rPr>
              <a:t> (1999); [M-03] Murphy et al. (2003).</a:t>
            </a:r>
            <a:endParaRPr lang="en-GB"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1118095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1000"/>
                                        <p:tgtEl>
                                          <p:spTgt spid="7"/>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fade">
                                      <p:cBhvr>
                                        <p:cTn id="19" dur="500"/>
                                        <p:tgtEl>
                                          <p:spTgt spid="7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500"/>
                                        <p:tgtEl>
                                          <p:spTgt spid="7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72"/>
                                        </p:tgtEl>
                                        <p:attrNameLst>
                                          <p:attrName>style.visibility</p:attrName>
                                        </p:attrNameLst>
                                      </p:cBhvr>
                                      <p:to>
                                        <p:strVal val="visible"/>
                                      </p:to>
                                    </p:set>
                                    <p:animEffect transition="in" filter="fade">
                                      <p:cBhvr>
                                        <p:cTn id="2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70" grpId="0"/>
      <p:bldP spid="71" grpId="0"/>
      <p:bldP spid="7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5" name="Immagine 4"/>
          <p:cNvPicPr>
            <a:picLocks noChangeAspect="1"/>
          </p:cNvPicPr>
          <p:nvPr/>
        </p:nvPicPr>
        <p:blipFill>
          <a:blip r:embed="rId3" cstate="print"/>
          <a:stretch>
            <a:fillRect/>
          </a:stretch>
        </p:blipFill>
        <p:spPr>
          <a:xfrm>
            <a:off x="1587501" y="1039934"/>
            <a:ext cx="5826124" cy="3876762"/>
          </a:xfrm>
          <a:prstGeom prst="rect">
            <a:avLst/>
          </a:prstGeom>
        </p:spPr>
      </p:pic>
      <p:cxnSp>
        <p:nvCxnSpPr>
          <p:cNvPr id="7" name="Connettore 1 6"/>
          <p:cNvCxnSpPr/>
          <p:nvPr/>
        </p:nvCxnSpPr>
        <p:spPr bwMode="auto">
          <a:xfrm flipV="1">
            <a:off x="2352675" y="1240631"/>
            <a:ext cx="2478881" cy="2310607"/>
          </a:xfrm>
          <a:prstGeom prst="line">
            <a:avLst/>
          </a:prstGeom>
          <a:noFill/>
          <a:ln w="12700" cap="flat" cmpd="sng" algn="ctr">
            <a:solidFill>
              <a:srgbClr val="FF0000"/>
            </a:solidFill>
            <a:prstDash val="dash"/>
            <a:round/>
            <a:headEnd type="none" w="med" len="med"/>
            <a:tailEnd type="none" w="med" len="med"/>
          </a:ln>
          <a:effectLst/>
        </p:spPr>
      </p:cxnSp>
      <p:sp>
        <p:nvSpPr>
          <p:cNvPr id="67" name="Text Box 16"/>
          <p:cNvSpPr txBox="1">
            <a:spLocks noChangeArrowheads="1"/>
          </p:cNvSpPr>
          <p:nvPr/>
        </p:nvSpPr>
        <p:spPr bwMode="auto">
          <a:xfrm>
            <a:off x="1602739" y="4916696"/>
            <a:ext cx="5810885" cy="307777"/>
          </a:xfrm>
          <a:prstGeom prst="rect">
            <a:avLst/>
          </a:prstGeom>
          <a:noFill/>
          <a:ln w="9525" algn="ctr">
            <a:noFill/>
            <a:miter lim="800000"/>
            <a:headEnd/>
            <a:tailEnd/>
          </a:ln>
          <a:effectLst/>
        </p:spPr>
        <p:txBody>
          <a:bodyPr wrap="square">
            <a:spAutoFit/>
          </a:bodyPr>
          <a:lstStyle/>
          <a:p>
            <a:pPr eaLnBrk="0" hangingPunct="0">
              <a:defRPr/>
            </a:pPr>
            <a:r>
              <a:rPr lang="en-GB" sz="1400" dirty="0" smtClean="0">
                <a:solidFill>
                  <a:schemeClr val="bg1"/>
                </a:solidFill>
                <a:effectLst/>
                <a:latin typeface="Calibri" pitchFamily="34" charset="0"/>
              </a:rPr>
              <a:t>Maltese and </a:t>
            </a:r>
            <a:r>
              <a:rPr lang="en-GB" sz="1400" dirty="0" err="1" smtClean="0">
                <a:solidFill>
                  <a:schemeClr val="bg1"/>
                </a:solidFill>
                <a:effectLst/>
                <a:latin typeface="Calibri" pitchFamily="34" charset="0"/>
              </a:rPr>
              <a:t>Mezger</a:t>
            </a:r>
            <a:r>
              <a:rPr lang="en-GB" sz="1400" dirty="0" smtClean="0">
                <a:solidFill>
                  <a:schemeClr val="bg1"/>
                </a:solidFill>
                <a:effectLst/>
                <a:latin typeface="Calibri" pitchFamily="34" charset="0"/>
              </a:rPr>
              <a:t>, 2020 (</a:t>
            </a:r>
            <a:r>
              <a:rPr lang="en-GB" sz="1400" dirty="0" err="1" smtClean="0">
                <a:solidFill>
                  <a:schemeClr val="bg1"/>
                </a:solidFill>
                <a:effectLst/>
                <a:latin typeface="Calibri" pitchFamily="34" charset="0"/>
              </a:rPr>
              <a:t>Geochim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Cosmochim</a:t>
            </a:r>
            <a:r>
              <a:rPr lang="en-GB" sz="1400" dirty="0" smtClean="0">
                <a:solidFill>
                  <a:schemeClr val="bg1"/>
                </a:solidFill>
                <a:effectLst/>
                <a:latin typeface="Calibri" pitchFamily="34" charset="0"/>
              </a:rPr>
              <a:t>. </a:t>
            </a:r>
            <a:r>
              <a:rPr lang="en-GB" sz="1400" dirty="0" err="1" smtClean="0">
                <a:solidFill>
                  <a:schemeClr val="bg1"/>
                </a:solidFill>
                <a:effectLst/>
                <a:latin typeface="Calibri" pitchFamily="34" charset="0"/>
              </a:rPr>
              <a:t>Acta</a:t>
            </a:r>
            <a:r>
              <a:rPr lang="en-GB" sz="1400" dirty="0" smtClean="0">
                <a:solidFill>
                  <a:schemeClr val="bg1"/>
                </a:solidFill>
                <a:effectLst/>
                <a:latin typeface="Calibri" pitchFamily="34" charset="0"/>
              </a:rPr>
              <a:t>, 271, 179-193)</a:t>
            </a:r>
            <a:endParaRPr lang="en-GB" sz="1400" dirty="0">
              <a:solidFill>
                <a:schemeClr val="bg1"/>
              </a:solidFill>
              <a:effectLst/>
              <a:latin typeface="Calibri" pitchFamily="34" charset="0"/>
            </a:endParaRPr>
          </a:p>
        </p:txBody>
      </p:sp>
      <p:sp>
        <p:nvSpPr>
          <p:cNvPr id="70" name="CasellaDiTesto 69"/>
          <p:cNvSpPr txBox="1"/>
          <p:nvPr/>
        </p:nvSpPr>
        <p:spPr>
          <a:xfrm rot="19020000">
            <a:off x="2149777" y="3196790"/>
            <a:ext cx="1236826" cy="276999"/>
          </a:xfrm>
          <a:prstGeom prst="rect">
            <a:avLst/>
          </a:prstGeom>
          <a:noFill/>
        </p:spPr>
        <p:txBody>
          <a:bodyPr wrap="square" rtlCol="0">
            <a:spAutoFit/>
          </a:bodyPr>
          <a:lstStyle/>
          <a:p>
            <a:pPr algn="l"/>
            <a:r>
              <a:rPr lang="en-GB" sz="1200" i="1" dirty="0" smtClean="0">
                <a:solidFill>
                  <a:srgbClr val="FF0000"/>
                </a:solidFill>
                <a:effectLst/>
                <a:latin typeface="Calibri" panose="020F0502020204030204" pitchFamily="34" charset="0"/>
                <a:cs typeface="Calibri" panose="020F0502020204030204" pitchFamily="34" charset="0"/>
              </a:rPr>
              <a:t>4.57 Ga Isochron</a:t>
            </a:r>
            <a:endParaRPr lang="en-GB" sz="1200" i="1" dirty="0">
              <a:solidFill>
                <a:srgbClr val="FF0000"/>
              </a:solidFill>
              <a:effectLst/>
              <a:latin typeface="Calibri" panose="020F0502020204030204" pitchFamily="34" charset="0"/>
              <a:cs typeface="Calibri" panose="020F0502020204030204" pitchFamily="34" charset="0"/>
            </a:endParaRPr>
          </a:p>
        </p:txBody>
      </p:sp>
      <p:sp>
        <p:nvSpPr>
          <p:cNvPr id="71" name="Text Box 4"/>
          <p:cNvSpPr txBox="1">
            <a:spLocks noChangeArrowheads="1"/>
          </p:cNvSpPr>
          <p:nvPr/>
        </p:nvSpPr>
        <p:spPr bwMode="auto">
          <a:xfrm>
            <a:off x="-319" y="5217091"/>
            <a:ext cx="9144000" cy="861774"/>
          </a:xfrm>
          <a:prstGeom prst="rect">
            <a:avLst/>
          </a:prstGeom>
          <a:noFill/>
          <a:ln w="9525" algn="ctr">
            <a:noFill/>
            <a:miter lim="800000"/>
            <a:headEnd/>
            <a:tailEnd/>
          </a:ln>
          <a:effectLst/>
        </p:spPr>
        <p:txBody>
          <a:bodyPr wrap="square">
            <a:spAutoFit/>
          </a:bodyPr>
          <a:lstStyle/>
          <a:p>
            <a:pPr algn="l">
              <a:lnSpc>
                <a:spcPts val="3000"/>
              </a:lnSpc>
            </a:pPr>
            <a:r>
              <a:rPr lang="en-GB" sz="2800" dirty="0" smtClean="0">
                <a:solidFill>
                  <a:schemeClr val="bg1"/>
                </a:solidFill>
                <a:latin typeface="Calibri" panose="020F0502020204030204" pitchFamily="34" charset="0"/>
                <a:cs typeface="Calibri" panose="020F0502020204030204" pitchFamily="34" charset="0"/>
              </a:rPr>
              <a:t>Bold numbers indicate the time (Ma) of the mixing after Solar System formation.</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0" name="Text Box 4"/>
          <p:cNvSpPr txBox="1">
            <a:spLocks noChangeArrowheads="1"/>
          </p:cNvSpPr>
          <p:nvPr/>
        </p:nvSpPr>
        <p:spPr bwMode="auto">
          <a:xfrm>
            <a:off x="-319" y="5980093"/>
            <a:ext cx="9144000" cy="861774"/>
          </a:xfrm>
          <a:prstGeom prst="rect">
            <a:avLst/>
          </a:prstGeom>
          <a:solidFill>
            <a:schemeClr val="tx1"/>
          </a:solidFill>
          <a:ln w="9525" algn="ctr">
            <a:noFill/>
            <a:miter lim="800000"/>
            <a:headEnd/>
            <a:tailEnd/>
          </a:ln>
          <a:effectLst/>
        </p:spPr>
        <p:txBody>
          <a:bodyPr wrap="square">
            <a:spAutoFit/>
          </a:bodyPr>
          <a:lstStyle/>
          <a:p>
            <a:pPr algn="l">
              <a:lnSpc>
                <a:spcPts val="3000"/>
              </a:lnSpc>
            </a:pPr>
            <a:r>
              <a:rPr lang="en-GB" sz="2800" dirty="0" smtClean="0">
                <a:solidFill>
                  <a:schemeClr val="bg1"/>
                </a:solidFill>
                <a:latin typeface="Calibri" panose="020F0502020204030204" pitchFamily="34" charset="0"/>
                <a:cs typeface="Calibri" panose="020F0502020204030204" pitchFamily="34" charset="0"/>
              </a:rPr>
              <a:t>Numbers after the "slash" indicate the </a:t>
            </a:r>
            <a:r>
              <a:rPr lang="en-GB" sz="2800" i="1" dirty="0" smtClean="0">
                <a:solidFill>
                  <a:schemeClr val="bg1"/>
                </a:solidFill>
                <a:latin typeface="Symbol" panose="05050102010706020507" pitchFamily="18" charset="2"/>
                <a:cs typeface="Calibri" panose="020F0502020204030204" pitchFamily="34" charset="0"/>
              </a:rPr>
              <a:t>m</a:t>
            </a:r>
            <a:r>
              <a:rPr lang="en-GB" sz="2800" dirty="0" smtClean="0">
                <a:solidFill>
                  <a:schemeClr val="bg1"/>
                </a:solidFill>
                <a:latin typeface="Calibri" panose="020F0502020204030204" pitchFamily="34" charset="0"/>
                <a:cs typeface="Calibri" panose="020F0502020204030204" pitchFamily="34" charset="0"/>
              </a:rPr>
              <a:t> of the Earth after the impact and after core separation (BSE </a:t>
            </a:r>
            <a:r>
              <a:rPr lang="en-GB" sz="2800" i="1" dirty="0" smtClean="0">
                <a:solidFill>
                  <a:schemeClr val="bg1"/>
                </a:solidFill>
                <a:latin typeface="Symbol" panose="05050102010706020507" pitchFamily="18" charset="2"/>
                <a:cs typeface="Calibri" panose="020F0502020204030204" pitchFamily="34" charset="0"/>
              </a:rPr>
              <a:t>m</a:t>
            </a:r>
            <a:r>
              <a:rPr lang="en-GB" sz="2800" dirty="0" smtClean="0">
                <a:solidFill>
                  <a:schemeClr val="bg1"/>
                </a:solidFill>
                <a:latin typeface="Calibri" panose="020F0502020204030204" pitchFamily="34" charset="0"/>
                <a:cs typeface="Calibri" panose="020F0502020204030204" pitchFamily="34" charset="0"/>
              </a:rPr>
              <a:t>).</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369178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3" name="Gruppo 2"/>
          <p:cNvGrpSpPr/>
          <p:nvPr/>
        </p:nvGrpSpPr>
        <p:grpSpPr>
          <a:xfrm>
            <a:off x="0" y="1059450"/>
            <a:ext cx="9144000" cy="4191182"/>
            <a:chOff x="0" y="1168310"/>
            <a:chExt cx="9144000" cy="4191182"/>
          </a:xfrm>
        </p:grpSpPr>
        <p:pic>
          <p:nvPicPr>
            <p:cNvPr id="2" name="Immagine 1"/>
            <p:cNvPicPr>
              <a:picLocks noChangeAspect="1"/>
            </p:cNvPicPr>
            <p:nvPr/>
          </p:nvPicPr>
          <p:blipFill rotWithShape="1">
            <a:blip r:embed="rId3" cstate="print"/>
            <a:srcRect l="1806" r="2916" b="91665"/>
            <a:stretch/>
          </p:blipFill>
          <p:spPr>
            <a:xfrm>
              <a:off x="0" y="1168310"/>
              <a:ext cx="9144000" cy="381090"/>
            </a:xfrm>
            <a:prstGeom prst="rect">
              <a:avLst/>
            </a:prstGeom>
          </p:spPr>
        </p:pic>
        <p:pic>
          <p:nvPicPr>
            <p:cNvPr id="11" name="Immagine 10"/>
            <p:cNvPicPr>
              <a:picLocks noChangeAspect="1"/>
            </p:cNvPicPr>
            <p:nvPr/>
          </p:nvPicPr>
          <p:blipFill rotWithShape="1">
            <a:blip r:embed="rId3" cstate="print"/>
            <a:srcRect l="1806" t="16390" r="2916"/>
            <a:stretch/>
          </p:blipFill>
          <p:spPr>
            <a:xfrm>
              <a:off x="0" y="1536700"/>
              <a:ext cx="9144000" cy="3822792"/>
            </a:xfrm>
            <a:prstGeom prst="rect">
              <a:avLst/>
            </a:prstGeom>
          </p:spPr>
        </p:pic>
      </p:grpSp>
      <p:sp>
        <p:nvSpPr>
          <p:cNvPr id="4" name="Rettangolo arrotondato 3"/>
          <p:cNvSpPr/>
          <p:nvPr/>
        </p:nvSpPr>
        <p:spPr bwMode="auto">
          <a:xfrm>
            <a:off x="53340" y="1933300"/>
            <a:ext cx="9006840" cy="1310640"/>
          </a:xfrm>
          <a:prstGeom prst="roundRect">
            <a:avLst>
              <a:gd name="adj" fmla="val 7365"/>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Rettangolo arrotondato 13"/>
          <p:cNvSpPr/>
          <p:nvPr/>
        </p:nvSpPr>
        <p:spPr bwMode="auto">
          <a:xfrm>
            <a:off x="53340" y="3243940"/>
            <a:ext cx="9006840" cy="998220"/>
          </a:xfrm>
          <a:prstGeom prst="roundRect">
            <a:avLst>
              <a:gd name="adj" fmla="val 7365"/>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Rettangolo arrotondato 14"/>
          <p:cNvSpPr/>
          <p:nvPr/>
        </p:nvSpPr>
        <p:spPr bwMode="auto">
          <a:xfrm>
            <a:off x="53340" y="4287019"/>
            <a:ext cx="9006840" cy="183741"/>
          </a:xfrm>
          <a:prstGeom prst="roundRect">
            <a:avLst>
              <a:gd name="adj" fmla="val 7365"/>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6" name="Rettangolo arrotondato 15"/>
          <p:cNvSpPr/>
          <p:nvPr/>
        </p:nvSpPr>
        <p:spPr bwMode="auto">
          <a:xfrm>
            <a:off x="53340" y="4486000"/>
            <a:ext cx="9006840" cy="183741"/>
          </a:xfrm>
          <a:prstGeom prst="roundRect">
            <a:avLst>
              <a:gd name="adj" fmla="val 7365"/>
            </a:avLst>
          </a:prstGeom>
          <a:no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7" name="Text Box 4"/>
          <p:cNvSpPr txBox="1">
            <a:spLocks noChangeArrowheads="1"/>
          </p:cNvSpPr>
          <p:nvPr/>
        </p:nvSpPr>
        <p:spPr bwMode="auto">
          <a:xfrm>
            <a:off x="-319" y="5249743"/>
            <a:ext cx="9144000" cy="482440"/>
          </a:xfrm>
          <a:prstGeom prst="rect">
            <a:avLst/>
          </a:prstGeom>
          <a:noFill/>
          <a:ln w="9525" algn="ctr">
            <a:noFill/>
            <a:miter lim="800000"/>
            <a:headEnd/>
            <a:tailEnd/>
          </a:ln>
          <a:effectLst/>
        </p:spPr>
        <p:txBody>
          <a:bodyPr wrap="square">
            <a:spAutoFit/>
          </a:bodyPr>
          <a:lstStyle/>
          <a:p>
            <a:pPr>
              <a:lnSpc>
                <a:spcPts val="3000"/>
              </a:lnSpc>
            </a:pPr>
            <a:r>
              <a:rPr lang="en-GB" sz="3000" dirty="0" smtClean="0">
                <a:solidFill>
                  <a:schemeClr val="bg1"/>
                </a:solidFill>
                <a:latin typeface="Calibri" panose="020F0502020204030204" pitchFamily="34" charset="0"/>
                <a:cs typeface="Calibri" panose="020F0502020204030204" pitchFamily="34" charset="0"/>
              </a:rPr>
              <a:t>Two sets of solutions for the two groups of BSE estimates.</a:t>
            </a:r>
            <a:endParaRPr lang="en-GB" sz="30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
        <p:nvSpPr>
          <p:cNvPr id="18" name="Text Box 4"/>
          <p:cNvSpPr txBox="1">
            <a:spLocks noChangeArrowheads="1"/>
          </p:cNvSpPr>
          <p:nvPr/>
        </p:nvSpPr>
        <p:spPr bwMode="auto">
          <a:xfrm>
            <a:off x="-319" y="5710459"/>
            <a:ext cx="9144000" cy="861774"/>
          </a:xfrm>
          <a:prstGeom prst="rect">
            <a:avLst/>
          </a:prstGeom>
          <a:noFill/>
          <a:ln w="9525" algn="ctr">
            <a:noFill/>
            <a:miter lim="800000"/>
            <a:headEnd/>
            <a:tailEnd/>
          </a:ln>
          <a:effectLst/>
        </p:spPr>
        <p:txBody>
          <a:bodyPr wrap="square">
            <a:spAutoFit/>
          </a:bodyPr>
          <a:lstStyle/>
          <a:p>
            <a:pPr>
              <a:lnSpc>
                <a:spcPts val="3000"/>
              </a:lnSpc>
            </a:pPr>
            <a:r>
              <a:rPr lang="en-GB" sz="2800" dirty="0" smtClean="0">
                <a:solidFill>
                  <a:schemeClr val="bg1"/>
                </a:solidFill>
                <a:latin typeface="Calibri" panose="020F0502020204030204" pitchFamily="34" charset="0"/>
                <a:cs typeface="Calibri" panose="020F0502020204030204" pitchFamily="34" charset="0"/>
              </a:rPr>
              <a:t>The young average (69 ± 10 Ma) is preferred because more in agreement with Hf-W, Lu-Hf and Rb-Sr constraints.</a:t>
            </a:r>
            <a:endParaRPr lang="en-GB" sz="2800" dirty="0">
              <a:solidFill>
                <a:schemeClr val="bg1"/>
              </a:solidFill>
              <a:effectLst>
                <a:outerShdw blurRad="38100" dist="38100" dir="2700000" algn="tl">
                  <a:srgbClr val="000000"/>
                </a:outerShdw>
              </a:effectLst>
              <a:latin typeface="Calibri" pitchFamily="34" charset="0"/>
              <a:cs typeface="Calibri" panose="020F0502020204030204" pitchFamily="34" charset="0"/>
            </a:endParaRPr>
          </a:p>
        </p:txBody>
      </p:sp>
    </p:spTree>
    <p:extLst>
      <p:ext uri="{BB962C8B-B14F-4D97-AF65-F5344CB8AC3E}">
        <p14:creationId xmlns:p14="http://schemas.microsoft.com/office/powerpoint/2010/main" val="26941760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2500"/>
                                        <p:tgtEl>
                                          <p:spTgt spid="15"/>
                                        </p:tgtEl>
                                      </p:cBhvr>
                                    </p:animEffect>
                                  </p:childTnLst>
                                </p:cTn>
                              </p:par>
                            </p:childTnLst>
                          </p:cTn>
                        </p:par>
                        <p:par>
                          <p:cTn id="13" fill="hold">
                            <p:stCondLst>
                              <p:cond delay="2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2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2500"/>
                                        <p:tgtEl>
                                          <p:spTgt spid="16"/>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2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4" grpId="0" animBg="1"/>
      <p:bldP spid="15" grpId="0" animBg="1"/>
      <p:bldP spid="16" grpId="0" animBg="1"/>
      <p:bldP spid="17" grpId="0"/>
      <p:bldP spid="18" grpId="0"/>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uppo 6"/>
          <p:cNvGrpSpPr/>
          <p:nvPr/>
        </p:nvGrpSpPr>
        <p:grpSpPr>
          <a:xfrm>
            <a:off x="493094" y="1028898"/>
            <a:ext cx="8027180" cy="5131767"/>
            <a:chOff x="493094" y="1028898"/>
            <a:chExt cx="8027180" cy="5131767"/>
          </a:xfrm>
        </p:grpSpPr>
        <p:pic>
          <p:nvPicPr>
            <p:cNvPr id="5" name="Immagine 4"/>
            <p:cNvPicPr>
              <a:picLocks noChangeAspect="1"/>
            </p:cNvPicPr>
            <p:nvPr/>
          </p:nvPicPr>
          <p:blipFill>
            <a:blip r:embed="rId3" cstate="print"/>
            <a:stretch>
              <a:fillRect/>
            </a:stretch>
          </p:blipFill>
          <p:spPr>
            <a:xfrm>
              <a:off x="493094" y="1028898"/>
              <a:ext cx="8027180" cy="5131767"/>
            </a:xfrm>
            <a:prstGeom prst="rect">
              <a:avLst/>
            </a:prstGeom>
          </p:spPr>
        </p:pic>
        <p:pic>
          <p:nvPicPr>
            <p:cNvPr id="20" name="Immagine 19"/>
            <p:cNvPicPr>
              <a:picLocks noChangeAspect="1"/>
            </p:cNvPicPr>
            <p:nvPr/>
          </p:nvPicPr>
          <p:blipFill rotWithShape="1">
            <a:blip r:embed="rId3" cstate="print"/>
            <a:srcRect l="79292" t="59143" r="6785" b="14376"/>
            <a:stretch/>
          </p:blipFill>
          <p:spPr>
            <a:xfrm>
              <a:off x="3382963" y="4254501"/>
              <a:ext cx="1117600" cy="1358900"/>
            </a:xfrm>
            <a:prstGeom prst="rect">
              <a:avLst/>
            </a:prstGeom>
          </p:spPr>
        </p:pic>
        <p:sp>
          <p:nvSpPr>
            <p:cNvPr id="6" name="Rettangolo 5"/>
            <p:cNvSpPr/>
            <p:nvPr/>
          </p:nvSpPr>
          <p:spPr bwMode="auto">
            <a:xfrm>
              <a:off x="6611781" y="3822700"/>
              <a:ext cx="1440019" cy="179070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11356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33"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9" name="CasellaDiTesto 18"/>
          <p:cNvSpPr txBox="1"/>
          <p:nvPr/>
        </p:nvSpPr>
        <p:spPr>
          <a:xfrm>
            <a:off x="4330699" y="3678238"/>
            <a:ext cx="3960499" cy="1785104"/>
          </a:xfrm>
          <a:prstGeom prst="rect">
            <a:avLst/>
          </a:prstGeom>
          <a:noFill/>
        </p:spPr>
        <p:txBody>
          <a:bodyPr wrap="square" rtlCol="0">
            <a:spAutoFit/>
          </a:bodyPr>
          <a:lstStyle/>
          <a:p>
            <a:r>
              <a:rPr lang="en-GB" sz="2200" b="1" dirty="0" smtClean="0">
                <a:solidFill>
                  <a:schemeClr val="tx1"/>
                </a:solidFill>
                <a:effectLst/>
                <a:latin typeface="Calibri" panose="020F0502020204030204" pitchFamily="34" charset="0"/>
                <a:cs typeface="Calibri" panose="020F0502020204030204" pitchFamily="34" charset="0"/>
              </a:rPr>
              <a:t>The calculated </a:t>
            </a:r>
            <a:r>
              <a:rPr lang="en-GB" sz="2200" b="1" i="1" dirty="0" smtClean="0">
                <a:solidFill>
                  <a:schemeClr val="tx1"/>
                </a:solidFill>
                <a:effectLst/>
                <a:latin typeface="Symbol" panose="05050102010706020507" pitchFamily="18" charset="2"/>
                <a:cs typeface="Calibri" panose="020F0502020204030204" pitchFamily="34" charset="0"/>
              </a:rPr>
              <a:t>m</a:t>
            </a:r>
            <a:r>
              <a:rPr lang="en-GB" sz="2200" b="1" dirty="0" smtClean="0">
                <a:solidFill>
                  <a:schemeClr val="tx1"/>
                </a:solidFill>
                <a:effectLst/>
                <a:latin typeface="Calibri" panose="020F0502020204030204" pitchFamily="34" charset="0"/>
                <a:cs typeface="Calibri" panose="020F0502020204030204" pitchFamily="34" charset="0"/>
              </a:rPr>
              <a:t> = 8.63 is in agreement with the "common lead" (i.e., with Pb ore deposits with little to no U, such as galena </a:t>
            </a:r>
            <a:r>
              <a:rPr lang="en-GB" sz="2200" b="1" dirty="0" err="1" smtClean="0">
                <a:solidFill>
                  <a:schemeClr val="tx1"/>
                </a:solidFill>
                <a:effectLst/>
                <a:latin typeface="Calibri" panose="020F0502020204030204" pitchFamily="34" charset="0"/>
                <a:cs typeface="Calibri" panose="020F0502020204030204" pitchFamily="34" charset="0"/>
              </a:rPr>
              <a:t>PbS</a:t>
            </a:r>
            <a:r>
              <a:rPr lang="en-GB" sz="2200" b="1" dirty="0" smtClean="0">
                <a:solidFill>
                  <a:schemeClr val="tx1"/>
                </a:solidFill>
                <a:effectLst/>
                <a:latin typeface="Calibri" panose="020F0502020204030204" pitchFamily="34" charset="0"/>
                <a:cs typeface="Calibri" panose="020F0502020204030204" pitchFamily="34" charset="0"/>
              </a:rPr>
              <a:t>)</a:t>
            </a:r>
            <a:endParaRPr lang="en-GB" sz="2200" b="1" dirty="0">
              <a:solidFill>
                <a:schemeClr val="tx1"/>
              </a:solidFill>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778702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418" name="Text Box 2"/>
          <p:cNvSpPr txBox="1">
            <a:spLocks noChangeArrowheads="1"/>
          </p:cNvSpPr>
          <p:nvPr/>
        </p:nvSpPr>
        <p:spPr bwMode="auto">
          <a:xfrm>
            <a:off x="371475" y="784225"/>
            <a:ext cx="8401050" cy="1077218"/>
          </a:xfrm>
          <a:prstGeom prst="rect">
            <a:avLst/>
          </a:prstGeom>
          <a:noFill/>
          <a:ln w="9525" algn="ctr">
            <a:noFill/>
            <a:miter lim="800000"/>
            <a:headEnd/>
            <a:tailEnd/>
          </a:ln>
          <a:effectLst/>
        </p:spPr>
        <p:txBody>
          <a:bodyPr wrap="square">
            <a:spAutoFit/>
          </a:bodyPr>
          <a:lstStyle/>
          <a:p>
            <a:pPr algn="l">
              <a:defRPr/>
            </a:pPr>
            <a:r>
              <a:rPr lang="en-GB" sz="2800" dirty="0" smtClean="0">
                <a:solidFill>
                  <a:srgbClr val="FFFF00"/>
                </a:solidFill>
                <a:effectLst>
                  <a:outerShdw blurRad="38100" dist="38100" dir="2700000" algn="tl">
                    <a:srgbClr val="000000"/>
                  </a:outerShdw>
                </a:effectLst>
                <a:latin typeface="Calibri" pitchFamily="34" charset="0"/>
              </a:rPr>
              <a:t>An important concept associated with Pb isotopes is:</a:t>
            </a:r>
          </a:p>
          <a:p>
            <a:pPr>
              <a:defRPr/>
            </a:pPr>
            <a:r>
              <a:rPr lang="en-GB" sz="3600" dirty="0" smtClean="0">
                <a:solidFill>
                  <a:schemeClr val="bg1"/>
                </a:solidFill>
                <a:effectLst>
                  <a:outerShdw blurRad="38100" dist="38100" dir="2700000" algn="tl">
                    <a:srgbClr val="000000"/>
                  </a:outerShdw>
                </a:effectLst>
                <a:latin typeface="Calibri" pitchFamily="34" charset="0"/>
              </a:rPr>
              <a:t>NHRL</a:t>
            </a:r>
            <a:endParaRPr lang="en-GB" sz="3600" dirty="0">
              <a:solidFill>
                <a:schemeClr val="bg1"/>
              </a:solidFill>
              <a:effectLst>
                <a:outerShdw blurRad="38100" dist="38100" dir="2700000" algn="tl">
                  <a:srgbClr val="000000"/>
                </a:outerShdw>
              </a:effectLst>
              <a:latin typeface="Calibri" pitchFamily="34" charset="0"/>
            </a:endParaRPr>
          </a:p>
        </p:txBody>
      </p:sp>
      <p:sp>
        <p:nvSpPr>
          <p:cNvPr id="1212423" name="Text Box 7"/>
          <p:cNvSpPr txBox="1">
            <a:spLocks noChangeArrowheads="1"/>
          </p:cNvSpPr>
          <p:nvPr/>
        </p:nvSpPr>
        <p:spPr bwMode="auto">
          <a:xfrm>
            <a:off x="371475" y="1871663"/>
            <a:ext cx="2662238" cy="3108543"/>
          </a:xfrm>
          <a:prstGeom prst="rect">
            <a:avLst/>
          </a:prstGeom>
          <a:noFill/>
          <a:ln w="9525" algn="ctr">
            <a:noFill/>
            <a:miter lim="800000"/>
            <a:headEnd/>
            <a:tailEnd/>
          </a:ln>
          <a:effectLst/>
        </p:spPr>
        <p:txBody>
          <a:bodyPr wrap="square">
            <a:spAutoFit/>
          </a:bodyPr>
          <a:lstStyle/>
          <a:p>
            <a:pPr algn="l">
              <a:defRPr/>
            </a:pPr>
            <a:r>
              <a:rPr lang="en-GB" sz="3600" dirty="0" smtClean="0">
                <a:solidFill>
                  <a:srgbClr val="FFFF00"/>
                </a:solidFill>
                <a:effectLst>
                  <a:outerShdw blurRad="38100" dist="38100" dir="2700000" algn="tl">
                    <a:srgbClr val="000000"/>
                  </a:outerShdw>
                </a:effectLst>
                <a:latin typeface="Calibri" pitchFamily="34" charset="0"/>
              </a:rPr>
              <a:t>NHRL</a:t>
            </a:r>
            <a:r>
              <a:rPr lang="en-GB" sz="3600" dirty="0" smtClean="0">
                <a:solidFill>
                  <a:schemeClr val="bg1"/>
                </a:solidFill>
                <a:effectLst>
                  <a:outerShdw blurRad="38100" dist="38100" dir="2700000" algn="tl">
                    <a:srgbClr val="000000"/>
                  </a:outerShdw>
                </a:effectLst>
                <a:latin typeface="Calibri" pitchFamily="34" charset="0"/>
              </a:rPr>
              <a:t>?:</a:t>
            </a:r>
          </a:p>
          <a:p>
            <a:pPr algn="l">
              <a:defRPr/>
            </a:pPr>
            <a:endParaRPr lang="en-GB" sz="1600" dirty="0" smtClean="0">
              <a:solidFill>
                <a:schemeClr val="bg1"/>
              </a:solidFill>
              <a:effectLst>
                <a:outerShdw blurRad="38100" dist="38100" dir="2700000" algn="tl">
                  <a:srgbClr val="000000"/>
                </a:outerShdw>
              </a:effectLst>
              <a:latin typeface="Calibri" pitchFamily="34" charset="0"/>
            </a:endParaRPr>
          </a:p>
          <a:p>
            <a:pPr algn="l">
              <a:defRPr/>
            </a:pPr>
            <a:r>
              <a:rPr lang="en-GB" sz="3600" dirty="0" smtClean="0">
                <a:solidFill>
                  <a:srgbClr val="FFFF00"/>
                </a:solidFill>
                <a:effectLst>
                  <a:outerShdw blurRad="38100" dist="38100" dir="2700000" algn="tl">
                    <a:srgbClr val="000000"/>
                  </a:outerShdw>
                </a:effectLst>
                <a:latin typeface="Calibri" pitchFamily="34" charset="0"/>
              </a:rPr>
              <a:t>N</a:t>
            </a:r>
            <a:r>
              <a:rPr lang="en-GB" sz="3600" dirty="0" smtClean="0">
                <a:solidFill>
                  <a:schemeClr val="bg1"/>
                </a:solidFill>
                <a:effectLst>
                  <a:outerShdw blurRad="38100" dist="38100" dir="2700000" algn="tl">
                    <a:srgbClr val="000000"/>
                  </a:outerShdw>
                </a:effectLst>
                <a:latin typeface="Calibri" pitchFamily="34" charset="0"/>
              </a:rPr>
              <a:t>orthern </a:t>
            </a:r>
            <a:r>
              <a:rPr lang="en-GB" sz="3600" dirty="0" smtClean="0">
                <a:solidFill>
                  <a:srgbClr val="FFFF00"/>
                </a:solidFill>
                <a:effectLst>
                  <a:outerShdw blurRad="38100" dist="38100" dir="2700000" algn="tl">
                    <a:srgbClr val="000000"/>
                  </a:outerShdw>
                </a:effectLst>
                <a:latin typeface="Calibri" pitchFamily="34" charset="0"/>
              </a:rPr>
              <a:t>H</a:t>
            </a:r>
            <a:r>
              <a:rPr lang="en-GB" sz="3600" dirty="0" smtClean="0">
                <a:solidFill>
                  <a:schemeClr val="bg1"/>
                </a:solidFill>
                <a:effectLst>
                  <a:outerShdw blurRad="38100" dist="38100" dir="2700000" algn="tl">
                    <a:srgbClr val="000000"/>
                  </a:outerShdw>
                </a:effectLst>
                <a:latin typeface="Calibri" pitchFamily="34" charset="0"/>
              </a:rPr>
              <a:t>emisphere </a:t>
            </a:r>
            <a:r>
              <a:rPr lang="en-GB" sz="3600" dirty="0" smtClean="0">
                <a:solidFill>
                  <a:srgbClr val="FFFF00"/>
                </a:solidFill>
                <a:effectLst>
                  <a:outerShdw blurRad="38100" dist="38100" dir="2700000" algn="tl">
                    <a:srgbClr val="000000"/>
                  </a:outerShdw>
                </a:effectLst>
                <a:latin typeface="Calibri" pitchFamily="34" charset="0"/>
              </a:rPr>
              <a:t>R</a:t>
            </a:r>
            <a:r>
              <a:rPr lang="en-GB" sz="3600" dirty="0" smtClean="0">
                <a:solidFill>
                  <a:schemeClr val="bg1"/>
                </a:solidFill>
                <a:effectLst>
                  <a:outerShdw blurRad="38100" dist="38100" dir="2700000" algn="tl">
                    <a:srgbClr val="000000"/>
                  </a:outerShdw>
                </a:effectLst>
                <a:latin typeface="Calibri" pitchFamily="34" charset="0"/>
              </a:rPr>
              <a:t>eference </a:t>
            </a:r>
            <a:r>
              <a:rPr lang="en-GB" sz="3600" dirty="0" smtClean="0">
                <a:solidFill>
                  <a:srgbClr val="FFFF00"/>
                </a:solidFill>
                <a:effectLst>
                  <a:outerShdw blurRad="38100" dist="38100" dir="2700000" algn="tl">
                    <a:srgbClr val="000000"/>
                  </a:outerShdw>
                </a:effectLst>
                <a:latin typeface="Calibri" pitchFamily="34" charset="0"/>
              </a:rPr>
              <a:t>L</a:t>
            </a:r>
            <a:r>
              <a:rPr lang="en-GB" sz="3600" dirty="0" smtClean="0">
                <a:solidFill>
                  <a:schemeClr val="bg1"/>
                </a:solidFill>
                <a:effectLst>
                  <a:outerShdw blurRad="38100" dist="38100" dir="2700000" algn="tl">
                    <a:srgbClr val="000000"/>
                  </a:outerShdw>
                </a:effectLst>
                <a:latin typeface="Calibri" pitchFamily="34" charset="0"/>
              </a:rPr>
              <a:t>ine</a:t>
            </a:r>
            <a:endParaRPr lang="en-GB" sz="3600" dirty="0">
              <a:solidFill>
                <a:schemeClr val="bg1"/>
              </a:solidFill>
              <a:effectLst>
                <a:outerShdw blurRad="38100" dist="38100" dir="2700000" algn="tl">
                  <a:srgbClr val="000000"/>
                </a:outerShdw>
              </a:effectLst>
              <a:latin typeface="Calibri" pitchFamily="34" charset="0"/>
            </a:endParaRPr>
          </a:p>
        </p:txBody>
      </p:sp>
      <p:sp>
        <p:nvSpPr>
          <p:cNvPr id="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7" name="Text Box 6"/>
          <p:cNvSpPr txBox="1">
            <a:spLocks noChangeArrowheads="1"/>
          </p:cNvSpPr>
          <p:nvPr/>
        </p:nvSpPr>
        <p:spPr bwMode="auto">
          <a:xfrm>
            <a:off x="2797175" y="1871663"/>
            <a:ext cx="6257925" cy="3046988"/>
          </a:xfrm>
          <a:prstGeom prst="rect">
            <a:avLst/>
          </a:prstGeom>
          <a:noFill/>
          <a:ln w="9525" algn="ctr">
            <a:noFill/>
            <a:miter lim="800000"/>
            <a:headEnd/>
            <a:tailEnd/>
          </a:ln>
          <a:effectLst/>
        </p:spPr>
        <p:txBody>
          <a:bodyPr>
            <a:spAutoFit/>
          </a:bodyPr>
          <a:lstStyle/>
          <a:p>
            <a:pPr algn="l">
              <a:defRPr/>
            </a:pPr>
            <a:r>
              <a:rPr lang="en-GB" sz="3200" smtClean="0">
                <a:solidFill>
                  <a:schemeClr val="bg1"/>
                </a:solidFill>
                <a:effectLst>
                  <a:outerShdw blurRad="38100" dist="38100" dir="2700000" algn="tl">
                    <a:srgbClr val="000000"/>
                  </a:outerShdw>
                </a:effectLst>
                <a:latin typeface="Calibri" pitchFamily="34" charset="0"/>
              </a:rPr>
              <a:t>In early ’80s it was observed that Southern Hemisphere oceanic basalts had Sr-Nd-Pb isotopic compositions different from Northern Hemisphere oceanic basalts.</a:t>
            </a:r>
            <a:endParaRPr lang="en-GB" sz="3200">
              <a:solidFill>
                <a:schemeClr val="bg1"/>
              </a:solidFill>
              <a:effectLst>
                <a:outerShdw blurRad="38100" dist="38100" dir="2700000" algn="tl">
                  <a:srgbClr val="000000"/>
                </a:outerShdw>
              </a:effectLst>
              <a:latin typeface="Calibri" pitchFamily="34" charset="0"/>
            </a:endParaRPr>
          </a:p>
        </p:txBody>
      </p:sp>
      <p:sp>
        <p:nvSpPr>
          <p:cNvPr id="8" name="Text Box 7"/>
          <p:cNvSpPr txBox="1">
            <a:spLocks noChangeArrowheads="1"/>
          </p:cNvSpPr>
          <p:nvPr/>
        </p:nvSpPr>
        <p:spPr bwMode="auto">
          <a:xfrm>
            <a:off x="371475" y="4924425"/>
            <a:ext cx="8401050" cy="1569660"/>
          </a:xfrm>
          <a:prstGeom prst="rect">
            <a:avLst/>
          </a:prstGeom>
          <a:noFill/>
          <a:ln w="9525" algn="ctr">
            <a:noFill/>
            <a:miter lim="800000"/>
            <a:headEnd/>
            <a:tailEnd/>
          </a:ln>
          <a:effectLst/>
        </p:spPr>
        <p:txBody>
          <a:bodyPr wrap="square">
            <a:spAutoFit/>
          </a:bodyPr>
          <a:lstStyle/>
          <a:p>
            <a:pPr algn="l">
              <a:defRPr/>
            </a:pPr>
            <a:r>
              <a:rPr lang="en-GB" sz="3200" dirty="0" smtClean="0">
                <a:solidFill>
                  <a:schemeClr val="bg1"/>
                </a:solidFill>
                <a:effectLst>
                  <a:outerShdw blurRad="38100" dist="38100" dir="2700000" algn="tl">
                    <a:srgbClr val="000000"/>
                  </a:outerShdw>
                </a:effectLst>
                <a:latin typeface="Calibri" pitchFamily="34" charset="0"/>
              </a:rPr>
              <a:t>Later on, in 1984, it was proposed a graphic and simple mathematic solution to quantify this isotopic difference.</a:t>
            </a:r>
            <a:endParaRPr lang="en-GB" sz="3200" dirty="0">
              <a:solidFill>
                <a:schemeClr val="bg1"/>
              </a:solidFill>
              <a:effectLst>
                <a:outerShdw blurRad="38100" dist="38100" dir="2700000" algn="tl">
                  <a:srgbClr val="000000"/>
                </a:outerShdw>
              </a:effectLst>
              <a:latin typeface="Calibri" pitchFamily="34" charset="0"/>
            </a:endParaRPr>
          </a:p>
        </p:txBody>
      </p:sp>
      <p:sp>
        <p:nvSpPr>
          <p:cNvPr id="9" name="Text Box 16"/>
          <p:cNvSpPr txBox="1">
            <a:spLocks noChangeArrowheads="1"/>
          </p:cNvSpPr>
          <p:nvPr/>
        </p:nvSpPr>
        <p:spPr bwMode="auto">
          <a:xfrm>
            <a:off x="4043363" y="6251753"/>
            <a:ext cx="4794888" cy="369332"/>
          </a:xfrm>
          <a:prstGeom prst="rect">
            <a:avLst/>
          </a:prstGeom>
          <a:noFill/>
          <a:ln w="9525" algn="ctr">
            <a:noFill/>
            <a:miter lim="800000"/>
            <a:headEnd/>
            <a:tailEnd/>
          </a:ln>
          <a:effectLst/>
        </p:spPr>
        <p:txBody>
          <a:bodyPr wrap="square">
            <a:spAutoFit/>
          </a:bodyPr>
          <a:lstStyle/>
          <a:p>
            <a:pPr eaLnBrk="0" hangingPunct="0">
              <a:defRPr/>
            </a:pPr>
            <a:r>
              <a:rPr lang="en-GB" dirty="0" smtClean="0">
                <a:solidFill>
                  <a:schemeClr val="bg1"/>
                </a:solidFill>
                <a:effectLst/>
                <a:latin typeface="Calibri" pitchFamily="34" charset="0"/>
              </a:rPr>
              <a:t>Hart, 1984 (Nature, 309, 753-757)</a:t>
            </a:r>
            <a:endParaRPr lang="en-GB" dirty="0">
              <a:solidFill>
                <a:schemeClr val="bg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2418"/>
                                        </p:tgtEl>
                                        <p:attrNameLst>
                                          <p:attrName>style.visibility</p:attrName>
                                        </p:attrNameLst>
                                      </p:cBhvr>
                                      <p:to>
                                        <p:strVal val="visible"/>
                                      </p:to>
                                    </p:set>
                                    <p:animEffect transition="in" filter="fade">
                                      <p:cBhvr>
                                        <p:cTn id="7" dur="1000"/>
                                        <p:tgtEl>
                                          <p:spTgt spid="12124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12423"/>
                                        </p:tgtEl>
                                        <p:attrNameLst>
                                          <p:attrName>style.visibility</p:attrName>
                                        </p:attrNameLst>
                                      </p:cBhvr>
                                      <p:to>
                                        <p:strVal val="visible"/>
                                      </p:to>
                                    </p:set>
                                    <p:animEffect transition="in" filter="fade">
                                      <p:cBhvr>
                                        <p:cTn id="12" dur="500"/>
                                        <p:tgtEl>
                                          <p:spTgt spid="1212423"/>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2418" grpId="0"/>
      <p:bldP spid="1212423" grpId="0"/>
      <p:bldP spid="7" grpId="0"/>
      <p:bldP spid="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4501" name="Text Box 5"/>
          <p:cNvSpPr txBox="1">
            <a:spLocks noChangeArrowheads="1"/>
          </p:cNvSpPr>
          <p:nvPr/>
        </p:nvSpPr>
        <p:spPr bwMode="auto">
          <a:xfrm>
            <a:off x="2797175" y="1871663"/>
            <a:ext cx="6257925" cy="3046988"/>
          </a:xfrm>
          <a:prstGeom prst="rect">
            <a:avLst/>
          </a:prstGeom>
          <a:noFill/>
          <a:ln w="9525" algn="ctr">
            <a:noFill/>
            <a:miter lim="800000"/>
            <a:headEnd/>
            <a:tailEnd/>
          </a:ln>
          <a:effectLst/>
        </p:spPr>
        <p:txBody>
          <a:bodyPr>
            <a:spAutoFit/>
          </a:bodyPr>
          <a:lstStyle/>
          <a:p>
            <a:pPr algn="l">
              <a:defRPr/>
            </a:pPr>
            <a:r>
              <a:rPr lang="en-GB" sz="3200" dirty="0" smtClean="0">
                <a:solidFill>
                  <a:schemeClr val="bg1"/>
                </a:solidFill>
                <a:effectLst>
                  <a:outerShdw blurRad="38100" dist="38100" dir="2700000" algn="tl">
                    <a:srgbClr val="000000"/>
                  </a:outerShdw>
                </a:effectLst>
                <a:latin typeface="Calibri" pitchFamily="34" charset="0"/>
              </a:rPr>
              <a:t>The NHRL was built using the NH oceanic basalts only.</a:t>
            </a:r>
          </a:p>
          <a:p>
            <a:pPr algn="l">
              <a:defRPr/>
            </a:pPr>
            <a:r>
              <a:rPr lang="en-GB" sz="3200" dirty="0" smtClean="0">
                <a:solidFill>
                  <a:schemeClr val="bg1"/>
                </a:solidFill>
                <a:effectLst>
                  <a:outerShdw blurRad="38100" dist="38100" dir="2700000" algn="tl">
                    <a:srgbClr val="000000"/>
                  </a:outerShdw>
                </a:effectLst>
                <a:latin typeface="Calibri" pitchFamily="34" charset="0"/>
              </a:rPr>
              <a:t>These samples plot on a straight line in terms of </a:t>
            </a:r>
            <a:r>
              <a:rPr lang="en-GB" sz="3200" baseline="30000" dirty="0" smtClean="0">
                <a:solidFill>
                  <a:schemeClr val="bg1"/>
                </a:solidFill>
                <a:effectLst>
                  <a:outerShdw blurRad="38100" dist="38100" dir="2700000" algn="tl">
                    <a:srgbClr val="000000"/>
                  </a:outerShdw>
                </a:effectLst>
                <a:latin typeface="Calibri" pitchFamily="34" charset="0"/>
              </a:rPr>
              <a:t>207</a:t>
            </a:r>
            <a:r>
              <a:rPr lang="en-GB" sz="3200" dirty="0" smtClean="0">
                <a:solidFill>
                  <a:schemeClr val="bg1"/>
                </a:solidFill>
                <a:effectLst>
                  <a:outerShdw blurRad="38100" dist="38100" dir="2700000" algn="tl">
                    <a:srgbClr val="000000"/>
                  </a:outerShdw>
                </a:effectLst>
                <a:latin typeface="Calibri" pitchFamily="34" charset="0"/>
              </a:rPr>
              <a:t>Pb/</a:t>
            </a:r>
            <a:r>
              <a:rPr lang="en-GB" sz="3200" baseline="30000" dirty="0" smtClean="0">
                <a:solidFill>
                  <a:schemeClr val="bg1"/>
                </a:solidFill>
                <a:effectLst>
                  <a:outerShdw blurRad="38100" dist="38100" dir="2700000" algn="tl">
                    <a:srgbClr val="000000"/>
                  </a:outerShdw>
                </a:effectLst>
                <a:latin typeface="Calibri" pitchFamily="34" charset="0"/>
              </a:rPr>
              <a:t>204</a:t>
            </a:r>
            <a:r>
              <a:rPr lang="en-GB" sz="3200" dirty="0" smtClean="0">
                <a:solidFill>
                  <a:schemeClr val="bg1"/>
                </a:solidFill>
                <a:effectLst>
                  <a:outerShdw blurRad="38100" dist="38100" dir="2700000" algn="tl">
                    <a:srgbClr val="000000"/>
                  </a:outerShdw>
                </a:effectLst>
                <a:latin typeface="Calibri" pitchFamily="34" charset="0"/>
              </a:rPr>
              <a:t>Pb vs. </a:t>
            </a:r>
            <a:r>
              <a:rPr lang="en-GB" sz="3200" baseline="30000" dirty="0" smtClean="0">
                <a:solidFill>
                  <a:schemeClr val="bg1"/>
                </a:solidFill>
                <a:effectLst>
                  <a:outerShdw blurRad="38100" dist="38100" dir="2700000" algn="tl">
                    <a:srgbClr val="000000"/>
                  </a:outerShdw>
                </a:effectLst>
                <a:latin typeface="Calibri" pitchFamily="34" charset="0"/>
              </a:rPr>
              <a:t>206</a:t>
            </a:r>
            <a:r>
              <a:rPr lang="en-GB" sz="3200" dirty="0" smtClean="0">
                <a:solidFill>
                  <a:schemeClr val="bg1"/>
                </a:solidFill>
                <a:effectLst>
                  <a:outerShdw blurRad="38100" dist="38100" dir="2700000" algn="tl">
                    <a:srgbClr val="000000"/>
                  </a:outerShdw>
                </a:effectLst>
                <a:latin typeface="Calibri" pitchFamily="34" charset="0"/>
              </a:rPr>
              <a:t>Pb/</a:t>
            </a:r>
            <a:r>
              <a:rPr lang="en-GB" sz="3200" baseline="30000" dirty="0" smtClean="0">
                <a:solidFill>
                  <a:schemeClr val="bg1"/>
                </a:solidFill>
                <a:effectLst>
                  <a:outerShdw blurRad="38100" dist="38100" dir="2700000" algn="tl">
                    <a:srgbClr val="000000"/>
                  </a:outerShdw>
                </a:effectLst>
                <a:latin typeface="Calibri" pitchFamily="34" charset="0"/>
              </a:rPr>
              <a:t>204</a:t>
            </a:r>
            <a:r>
              <a:rPr lang="en-GB" sz="3200" dirty="0" smtClean="0">
                <a:solidFill>
                  <a:schemeClr val="bg1"/>
                </a:solidFill>
                <a:effectLst>
                  <a:outerShdw blurRad="38100" dist="38100" dir="2700000" algn="tl">
                    <a:srgbClr val="000000"/>
                  </a:outerShdw>
                </a:effectLst>
                <a:latin typeface="Calibri" pitchFamily="34" charset="0"/>
              </a:rPr>
              <a:t>Pb and</a:t>
            </a:r>
          </a:p>
          <a:p>
            <a:pPr algn="l">
              <a:defRPr/>
            </a:pPr>
            <a:r>
              <a:rPr lang="en-GB" sz="3200" baseline="30000" dirty="0" smtClean="0">
                <a:solidFill>
                  <a:schemeClr val="bg1"/>
                </a:solidFill>
                <a:effectLst>
                  <a:outerShdw blurRad="38100" dist="38100" dir="2700000" algn="tl">
                    <a:srgbClr val="000000"/>
                  </a:outerShdw>
                </a:effectLst>
                <a:latin typeface="Calibri" pitchFamily="34" charset="0"/>
              </a:rPr>
              <a:t>208</a:t>
            </a:r>
            <a:r>
              <a:rPr lang="en-GB" sz="3200" dirty="0" smtClean="0">
                <a:solidFill>
                  <a:schemeClr val="bg1"/>
                </a:solidFill>
                <a:effectLst>
                  <a:outerShdw blurRad="38100" dist="38100" dir="2700000" algn="tl">
                    <a:srgbClr val="000000"/>
                  </a:outerShdw>
                </a:effectLst>
                <a:latin typeface="Calibri" pitchFamily="34" charset="0"/>
              </a:rPr>
              <a:t>Pb/</a:t>
            </a:r>
            <a:r>
              <a:rPr lang="en-GB" sz="3200" baseline="30000" dirty="0" smtClean="0">
                <a:solidFill>
                  <a:schemeClr val="bg1"/>
                </a:solidFill>
                <a:effectLst>
                  <a:outerShdw blurRad="38100" dist="38100" dir="2700000" algn="tl">
                    <a:srgbClr val="000000"/>
                  </a:outerShdw>
                </a:effectLst>
                <a:latin typeface="Calibri" pitchFamily="34" charset="0"/>
              </a:rPr>
              <a:t>204</a:t>
            </a:r>
            <a:r>
              <a:rPr lang="en-GB" sz="3200" dirty="0" smtClean="0">
                <a:solidFill>
                  <a:schemeClr val="bg1"/>
                </a:solidFill>
                <a:effectLst>
                  <a:outerShdw blurRad="38100" dist="38100" dir="2700000" algn="tl">
                    <a:srgbClr val="000000"/>
                  </a:outerShdw>
                </a:effectLst>
                <a:latin typeface="Calibri" pitchFamily="34" charset="0"/>
              </a:rPr>
              <a:t>Pb vs. </a:t>
            </a:r>
            <a:r>
              <a:rPr lang="en-GB" sz="3200" baseline="30000" dirty="0" smtClean="0">
                <a:solidFill>
                  <a:schemeClr val="bg1"/>
                </a:solidFill>
                <a:effectLst>
                  <a:outerShdw blurRad="38100" dist="38100" dir="2700000" algn="tl">
                    <a:srgbClr val="000000"/>
                  </a:outerShdw>
                </a:effectLst>
                <a:latin typeface="Calibri" pitchFamily="34" charset="0"/>
              </a:rPr>
              <a:t>206</a:t>
            </a:r>
            <a:r>
              <a:rPr lang="en-GB" sz="3200" dirty="0" smtClean="0">
                <a:solidFill>
                  <a:schemeClr val="bg1"/>
                </a:solidFill>
                <a:effectLst>
                  <a:outerShdw blurRad="38100" dist="38100" dir="2700000" algn="tl">
                    <a:srgbClr val="000000"/>
                  </a:outerShdw>
                </a:effectLst>
                <a:latin typeface="Calibri" pitchFamily="34" charset="0"/>
              </a:rPr>
              <a:t>Pb/</a:t>
            </a:r>
            <a:r>
              <a:rPr lang="en-GB" sz="3200" baseline="30000" dirty="0" smtClean="0">
                <a:solidFill>
                  <a:schemeClr val="bg1"/>
                </a:solidFill>
                <a:effectLst>
                  <a:outerShdw blurRad="38100" dist="38100" dir="2700000" algn="tl">
                    <a:srgbClr val="000000"/>
                  </a:outerShdw>
                </a:effectLst>
                <a:latin typeface="Calibri" pitchFamily="34" charset="0"/>
              </a:rPr>
              <a:t>204</a:t>
            </a:r>
            <a:r>
              <a:rPr lang="en-GB" sz="3200" dirty="0" smtClean="0">
                <a:solidFill>
                  <a:schemeClr val="bg1"/>
                </a:solidFill>
                <a:effectLst>
                  <a:outerShdw blurRad="38100" dist="38100" dir="2700000" algn="tl">
                    <a:srgbClr val="000000"/>
                  </a:outerShdw>
                </a:effectLst>
                <a:latin typeface="Calibri" pitchFamily="34" charset="0"/>
              </a:rPr>
              <a:t>Pb</a:t>
            </a:r>
            <a:endParaRPr lang="en-GB" sz="3200" dirty="0">
              <a:solidFill>
                <a:schemeClr val="bg1"/>
              </a:solidFill>
              <a:effectLst>
                <a:outerShdw blurRad="38100" dist="38100" dir="2700000" algn="tl">
                  <a:srgbClr val="000000"/>
                </a:outerShdw>
              </a:effectLst>
              <a:latin typeface="Calibri" pitchFamily="34" charset="0"/>
            </a:endParaRPr>
          </a:p>
        </p:txBody>
      </p:sp>
      <p:sp>
        <p:nvSpPr>
          <p:cNvPr id="1514502" name="Text Box 6"/>
          <p:cNvSpPr txBox="1">
            <a:spLocks noChangeArrowheads="1"/>
          </p:cNvSpPr>
          <p:nvPr/>
        </p:nvSpPr>
        <p:spPr bwMode="auto">
          <a:xfrm>
            <a:off x="0" y="4987925"/>
            <a:ext cx="9144000" cy="1077218"/>
          </a:xfrm>
          <a:prstGeom prst="rect">
            <a:avLst/>
          </a:prstGeom>
          <a:noFill/>
          <a:ln w="9525" algn="ctr">
            <a:noFill/>
            <a:miter lim="800000"/>
            <a:headEnd/>
            <a:tailEnd/>
          </a:ln>
          <a:effectLst/>
        </p:spPr>
        <p:txBody>
          <a:bodyPr wrap="square">
            <a:spAutoFit/>
          </a:bodyPr>
          <a:lstStyle/>
          <a:p>
            <a:pPr>
              <a:defRPr/>
            </a:pPr>
            <a:r>
              <a:rPr lang="en-GB" sz="3200" dirty="0" smtClean="0">
                <a:solidFill>
                  <a:schemeClr val="bg1"/>
                </a:solidFill>
                <a:effectLst>
                  <a:outerShdw blurRad="38100" dist="38100" dir="2700000" algn="tl">
                    <a:srgbClr val="000000"/>
                  </a:outerShdw>
                </a:effectLst>
                <a:latin typeface="Calibri" pitchFamily="34" charset="0"/>
              </a:rPr>
              <a:t>The Southern Hemisphere oceanic basalts typically plot </a:t>
            </a:r>
            <a:r>
              <a:rPr lang="en-GB" sz="3200" dirty="0" smtClean="0">
                <a:solidFill>
                  <a:srgbClr val="FFFF00"/>
                </a:solidFill>
                <a:effectLst>
                  <a:outerShdw blurRad="38100" dist="38100" dir="2700000" algn="tl">
                    <a:srgbClr val="000000"/>
                  </a:outerShdw>
                </a:effectLst>
                <a:latin typeface="Calibri" pitchFamily="34" charset="0"/>
              </a:rPr>
              <a:t>ABOVE</a:t>
            </a:r>
            <a:r>
              <a:rPr lang="en-GB" sz="3200" dirty="0" smtClean="0">
                <a:solidFill>
                  <a:schemeClr val="bg1"/>
                </a:solidFill>
                <a:effectLst>
                  <a:outerShdw blurRad="38100" dist="38100" dir="2700000" algn="tl">
                    <a:srgbClr val="000000"/>
                  </a:outerShdw>
                </a:effectLst>
                <a:latin typeface="Calibri" pitchFamily="34" charset="0"/>
              </a:rPr>
              <a:t> the NHRL in the two diagrams.</a:t>
            </a:r>
            <a:endParaRPr lang="en-GB" sz="3200" dirty="0">
              <a:solidFill>
                <a:schemeClr val="bg1"/>
              </a:solidFill>
              <a:effectLst>
                <a:outerShdw blurRad="38100" dist="38100" dir="2700000" algn="tl">
                  <a:srgbClr val="000000"/>
                </a:outerShdw>
              </a:effectLst>
              <a:latin typeface="Calibri" pitchFamily="34" charset="0"/>
            </a:endParaRPr>
          </a:p>
        </p:txBody>
      </p:sp>
      <p:sp>
        <p:nvSpPr>
          <p:cNvPr id="7"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8" name="Text Box 2"/>
          <p:cNvSpPr txBox="1">
            <a:spLocks noChangeArrowheads="1"/>
          </p:cNvSpPr>
          <p:nvPr/>
        </p:nvSpPr>
        <p:spPr bwMode="auto">
          <a:xfrm>
            <a:off x="371475" y="784225"/>
            <a:ext cx="8401050" cy="1077218"/>
          </a:xfrm>
          <a:prstGeom prst="rect">
            <a:avLst/>
          </a:prstGeom>
          <a:noFill/>
          <a:ln w="9525" algn="ctr">
            <a:noFill/>
            <a:miter lim="800000"/>
            <a:headEnd/>
            <a:tailEnd/>
          </a:ln>
          <a:effectLst/>
        </p:spPr>
        <p:txBody>
          <a:bodyPr wrap="square">
            <a:spAutoFit/>
          </a:bodyPr>
          <a:lstStyle/>
          <a:p>
            <a:pPr algn="l">
              <a:defRPr/>
            </a:pPr>
            <a:r>
              <a:rPr lang="en-GB" sz="2800" smtClean="0">
                <a:solidFill>
                  <a:srgbClr val="FFFF00"/>
                </a:solidFill>
                <a:effectLst>
                  <a:outerShdw blurRad="38100" dist="38100" dir="2700000" algn="tl">
                    <a:srgbClr val="000000"/>
                  </a:outerShdw>
                </a:effectLst>
                <a:latin typeface="Calibri" pitchFamily="34" charset="0"/>
              </a:rPr>
              <a:t>An important concept associated with Pb isotopes is:</a:t>
            </a:r>
          </a:p>
          <a:p>
            <a:pPr>
              <a:defRPr/>
            </a:pPr>
            <a:r>
              <a:rPr lang="en-GB" sz="3600" smtClean="0">
                <a:solidFill>
                  <a:schemeClr val="bg1"/>
                </a:solidFill>
                <a:effectLst>
                  <a:outerShdw blurRad="38100" dist="38100" dir="2700000" algn="tl">
                    <a:srgbClr val="000000"/>
                  </a:outerShdw>
                </a:effectLst>
                <a:latin typeface="Calibri" pitchFamily="34" charset="0"/>
              </a:rPr>
              <a:t>NHRL</a:t>
            </a:r>
            <a:endParaRPr lang="en-GB" sz="3600">
              <a:solidFill>
                <a:schemeClr val="bg1"/>
              </a:solidFill>
              <a:effectLst>
                <a:outerShdw blurRad="38100" dist="38100" dir="2700000" algn="tl">
                  <a:srgbClr val="000000"/>
                </a:outerShdw>
              </a:effectLst>
              <a:latin typeface="Calibri" pitchFamily="34" charset="0"/>
            </a:endParaRPr>
          </a:p>
        </p:txBody>
      </p:sp>
      <p:sp>
        <p:nvSpPr>
          <p:cNvPr id="9" name="Text Box 7"/>
          <p:cNvSpPr txBox="1">
            <a:spLocks noChangeArrowheads="1"/>
          </p:cNvSpPr>
          <p:nvPr/>
        </p:nvSpPr>
        <p:spPr bwMode="auto">
          <a:xfrm>
            <a:off x="371475" y="1871663"/>
            <a:ext cx="2662238" cy="3108543"/>
          </a:xfrm>
          <a:prstGeom prst="rect">
            <a:avLst/>
          </a:prstGeom>
          <a:noFill/>
          <a:ln w="9525" algn="ctr">
            <a:noFill/>
            <a:miter lim="800000"/>
            <a:headEnd/>
            <a:tailEnd/>
          </a:ln>
          <a:effectLst/>
        </p:spPr>
        <p:txBody>
          <a:bodyPr wrap="square">
            <a:spAutoFit/>
          </a:bodyPr>
          <a:lstStyle/>
          <a:p>
            <a:pPr algn="l">
              <a:defRPr/>
            </a:pPr>
            <a:r>
              <a:rPr lang="en-GB" sz="3600" dirty="0" smtClean="0">
                <a:solidFill>
                  <a:srgbClr val="FFFF00"/>
                </a:solidFill>
                <a:effectLst>
                  <a:outerShdw blurRad="38100" dist="38100" dir="2700000" algn="tl">
                    <a:srgbClr val="000000"/>
                  </a:outerShdw>
                </a:effectLst>
                <a:latin typeface="Calibri" pitchFamily="34" charset="0"/>
              </a:rPr>
              <a:t>NHRL</a:t>
            </a:r>
            <a:r>
              <a:rPr lang="en-GB" sz="3600" dirty="0" smtClean="0">
                <a:solidFill>
                  <a:schemeClr val="bg1"/>
                </a:solidFill>
                <a:effectLst>
                  <a:outerShdw blurRad="38100" dist="38100" dir="2700000" algn="tl">
                    <a:srgbClr val="000000"/>
                  </a:outerShdw>
                </a:effectLst>
                <a:latin typeface="Calibri" pitchFamily="34" charset="0"/>
              </a:rPr>
              <a:t>?:</a:t>
            </a:r>
          </a:p>
          <a:p>
            <a:pPr algn="l">
              <a:defRPr/>
            </a:pPr>
            <a:endParaRPr lang="en-GB" sz="1600" dirty="0" smtClean="0">
              <a:solidFill>
                <a:schemeClr val="bg1"/>
              </a:solidFill>
              <a:effectLst>
                <a:outerShdw blurRad="38100" dist="38100" dir="2700000" algn="tl">
                  <a:srgbClr val="000000"/>
                </a:outerShdw>
              </a:effectLst>
              <a:latin typeface="Calibri" pitchFamily="34" charset="0"/>
            </a:endParaRPr>
          </a:p>
          <a:p>
            <a:pPr algn="l">
              <a:defRPr/>
            </a:pPr>
            <a:r>
              <a:rPr lang="en-GB" sz="3600" dirty="0" smtClean="0">
                <a:solidFill>
                  <a:srgbClr val="FFFF00"/>
                </a:solidFill>
                <a:effectLst>
                  <a:outerShdw blurRad="38100" dist="38100" dir="2700000" algn="tl">
                    <a:srgbClr val="000000"/>
                  </a:outerShdw>
                </a:effectLst>
                <a:latin typeface="Calibri" pitchFamily="34" charset="0"/>
              </a:rPr>
              <a:t>N</a:t>
            </a:r>
            <a:r>
              <a:rPr lang="en-GB" sz="3600" dirty="0" smtClean="0">
                <a:solidFill>
                  <a:schemeClr val="bg1"/>
                </a:solidFill>
                <a:effectLst>
                  <a:outerShdw blurRad="38100" dist="38100" dir="2700000" algn="tl">
                    <a:srgbClr val="000000"/>
                  </a:outerShdw>
                </a:effectLst>
                <a:latin typeface="Calibri" pitchFamily="34" charset="0"/>
              </a:rPr>
              <a:t>orthern </a:t>
            </a:r>
            <a:r>
              <a:rPr lang="en-GB" sz="3600" dirty="0" smtClean="0">
                <a:solidFill>
                  <a:srgbClr val="FFFF00"/>
                </a:solidFill>
                <a:effectLst>
                  <a:outerShdw blurRad="38100" dist="38100" dir="2700000" algn="tl">
                    <a:srgbClr val="000000"/>
                  </a:outerShdw>
                </a:effectLst>
                <a:latin typeface="Calibri" pitchFamily="34" charset="0"/>
              </a:rPr>
              <a:t>H</a:t>
            </a:r>
            <a:r>
              <a:rPr lang="en-GB" sz="3600" dirty="0" smtClean="0">
                <a:solidFill>
                  <a:schemeClr val="bg1"/>
                </a:solidFill>
                <a:effectLst>
                  <a:outerShdw blurRad="38100" dist="38100" dir="2700000" algn="tl">
                    <a:srgbClr val="000000"/>
                  </a:outerShdw>
                </a:effectLst>
                <a:latin typeface="Calibri" pitchFamily="34" charset="0"/>
              </a:rPr>
              <a:t>emisphere </a:t>
            </a:r>
            <a:r>
              <a:rPr lang="en-GB" sz="3600" dirty="0" smtClean="0">
                <a:solidFill>
                  <a:srgbClr val="FFFF00"/>
                </a:solidFill>
                <a:effectLst>
                  <a:outerShdw blurRad="38100" dist="38100" dir="2700000" algn="tl">
                    <a:srgbClr val="000000"/>
                  </a:outerShdw>
                </a:effectLst>
                <a:latin typeface="Calibri" pitchFamily="34" charset="0"/>
              </a:rPr>
              <a:t>R</a:t>
            </a:r>
            <a:r>
              <a:rPr lang="en-GB" sz="3600" dirty="0" smtClean="0">
                <a:solidFill>
                  <a:schemeClr val="bg1"/>
                </a:solidFill>
                <a:effectLst>
                  <a:outerShdw blurRad="38100" dist="38100" dir="2700000" algn="tl">
                    <a:srgbClr val="000000"/>
                  </a:outerShdw>
                </a:effectLst>
                <a:latin typeface="Calibri" pitchFamily="34" charset="0"/>
              </a:rPr>
              <a:t>eference </a:t>
            </a:r>
            <a:r>
              <a:rPr lang="en-GB" sz="3600" dirty="0" smtClean="0">
                <a:solidFill>
                  <a:srgbClr val="FFFF00"/>
                </a:solidFill>
                <a:effectLst>
                  <a:outerShdw blurRad="38100" dist="38100" dir="2700000" algn="tl">
                    <a:srgbClr val="000000"/>
                  </a:outerShdw>
                </a:effectLst>
                <a:latin typeface="Calibri" pitchFamily="34" charset="0"/>
              </a:rPr>
              <a:t>L</a:t>
            </a:r>
            <a:r>
              <a:rPr lang="en-GB" sz="3600" dirty="0" smtClean="0">
                <a:solidFill>
                  <a:schemeClr val="bg1"/>
                </a:solidFill>
                <a:effectLst>
                  <a:outerShdw blurRad="38100" dist="38100" dir="2700000" algn="tl">
                    <a:srgbClr val="000000"/>
                  </a:outerShdw>
                </a:effectLst>
                <a:latin typeface="Calibri" pitchFamily="34" charset="0"/>
              </a:rPr>
              <a:t>ine</a:t>
            </a:r>
            <a:endParaRPr lang="en-GB" sz="3600" dirty="0">
              <a:solidFill>
                <a:schemeClr val="bg1"/>
              </a:solidFill>
              <a:effectLst>
                <a:outerShdw blurRad="38100" dist="38100" dir="2700000" algn="tl">
                  <a:srgbClr val="000000"/>
                </a:outerShdw>
              </a:effectLst>
              <a:latin typeface="Calibri" pitchFamily="34" charset="0"/>
            </a:endParaRPr>
          </a:p>
        </p:txBody>
      </p:sp>
      <p:sp>
        <p:nvSpPr>
          <p:cNvPr id="10" name="Text Box 16"/>
          <p:cNvSpPr txBox="1">
            <a:spLocks noChangeArrowheads="1"/>
          </p:cNvSpPr>
          <p:nvPr/>
        </p:nvSpPr>
        <p:spPr bwMode="auto">
          <a:xfrm>
            <a:off x="4043363" y="6251753"/>
            <a:ext cx="4794888" cy="369332"/>
          </a:xfrm>
          <a:prstGeom prst="rect">
            <a:avLst/>
          </a:prstGeom>
          <a:noFill/>
          <a:ln w="9525" algn="ctr">
            <a:noFill/>
            <a:miter lim="800000"/>
            <a:headEnd/>
            <a:tailEnd/>
          </a:ln>
          <a:effectLst/>
        </p:spPr>
        <p:txBody>
          <a:bodyPr wrap="square">
            <a:spAutoFit/>
          </a:bodyPr>
          <a:lstStyle/>
          <a:p>
            <a:pPr eaLnBrk="0" hangingPunct="0">
              <a:defRPr/>
            </a:pPr>
            <a:r>
              <a:rPr lang="en-GB" dirty="0" smtClean="0">
                <a:solidFill>
                  <a:schemeClr val="bg1"/>
                </a:solidFill>
                <a:effectLst/>
                <a:latin typeface="Calibri" pitchFamily="34" charset="0"/>
              </a:rPr>
              <a:t>Hart, 1984 (Nature, 309, 753-757)</a:t>
            </a:r>
            <a:endParaRPr lang="en-GB" dirty="0">
              <a:solidFill>
                <a:schemeClr val="bg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14501"/>
                                        </p:tgtEl>
                                        <p:attrNameLst>
                                          <p:attrName>style.visibility</p:attrName>
                                        </p:attrNameLst>
                                      </p:cBhvr>
                                      <p:to>
                                        <p:strVal val="visible"/>
                                      </p:to>
                                    </p:set>
                                    <p:animEffect transition="in" filter="fade">
                                      <p:cBhvr>
                                        <p:cTn id="7" dur="500"/>
                                        <p:tgtEl>
                                          <p:spTgt spid="151450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14502"/>
                                        </p:tgtEl>
                                        <p:attrNameLst>
                                          <p:attrName>style.visibility</p:attrName>
                                        </p:attrNameLst>
                                      </p:cBhvr>
                                      <p:to>
                                        <p:strVal val="visible"/>
                                      </p:to>
                                    </p:set>
                                    <p:animEffect transition="in" filter="fade">
                                      <p:cBhvr>
                                        <p:cTn id="12" dur="500"/>
                                        <p:tgtEl>
                                          <p:spTgt spid="15145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4501" grpId="0"/>
      <p:bldP spid="1514502" grpId="0"/>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16549" name="Text Box 5"/>
          <p:cNvSpPr txBox="1">
            <a:spLocks noChangeArrowheads="1"/>
          </p:cNvSpPr>
          <p:nvPr/>
        </p:nvSpPr>
        <p:spPr bwMode="auto">
          <a:xfrm>
            <a:off x="2797175" y="1871663"/>
            <a:ext cx="6257925" cy="3046988"/>
          </a:xfrm>
          <a:prstGeom prst="rect">
            <a:avLst/>
          </a:prstGeom>
          <a:noFill/>
          <a:ln w="9525" algn="ctr">
            <a:noFill/>
            <a:miter lim="800000"/>
            <a:headEnd/>
            <a:tailEnd/>
          </a:ln>
          <a:effectLst/>
        </p:spPr>
        <p:txBody>
          <a:bodyPr>
            <a:spAutoFit/>
          </a:bodyPr>
          <a:lstStyle/>
          <a:p>
            <a:pPr algn="l">
              <a:defRPr/>
            </a:pPr>
            <a:r>
              <a:rPr lang="en-GB" sz="3200" smtClean="0">
                <a:solidFill>
                  <a:schemeClr val="bg1"/>
                </a:solidFill>
                <a:effectLst>
                  <a:outerShdw blurRad="38100" dist="38100" dir="2700000" algn="tl">
                    <a:srgbClr val="000000"/>
                  </a:outerShdw>
                </a:effectLst>
                <a:latin typeface="Calibri" pitchFamily="34" charset="0"/>
              </a:rPr>
              <a:t>This means that the Southern Hemisphere oceanic basalts have higher </a:t>
            </a:r>
            <a:r>
              <a:rPr lang="en-GB" sz="3200" baseline="30000" smtClean="0">
                <a:solidFill>
                  <a:schemeClr val="bg1"/>
                </a:solidFill>
                <a:effectLst>
                  <a:outerShdw blurRad="38100" dist="38100" dir="2700000" algn="tl">
                    <a:srgbClr val="000000"/>
                  </a:outerShdw>
                </a:effectLst>
                <a:latin typeface="Calibri" pitchFamily="34" charset="0"/>
              </a:rPr>
              <a:t>207</a:t>
            </a:r>
            <a:r>
              <a:rPr lang="en-GB" sz="3200" smtClean="0">
                <a:solidFill>
                  <a:schemeClr val="bg1"/>
                </a:solidFill>
                <a:effectLst>
                  <a:outerShdw blurRad="38100" dist="38100" dir="2700000" algn="tl">
                    <a:srgbClr val="000000"/>
                  </a:outerShdw>
                </a:effectLst>
                <a:latin typeface="Calibri" pitchFamily="34" charset="0"/>
              </a:rPr>
              <a:t>Pb/</a:t>
            </a:r>
            <a:r>
              <a:rPr lang="en-GB" sz="3200" baseline="30000" smtClean="0">
                <a:solidFill>
                  <a:schemeClr val="bg1"/>
                </a:solidFill>
                <a:effectLst>
                  <a:outerShdw blurRad="38100" dist="38100" dir="2700000" algn="tl">
                    <a:srgbClr val="000000"/>
                  </a:outerShdw>
                </a:effectLst>
                <a:latin typeface="Calibri" pitchFamily="34" charset="0"/>
              </a:rPr>
              <a:t>204</a:t>
            </a:r>
            <a:r>
              <a:rPr lang="en-GB" sz="3200" smtClean="0">
                <a:solidFill>
                  <a:schemeClr val="bg1"/>
                </a:solidFill>
                <a:effectLst>
                  <a:outerShdw blurRad="38100" dist="38100" dir="2700000" algn="tl">
                    <a:srgbClr val="000000"/>
                  </a:outerShdw>
                </a:effectLst>
                <a:latin typeface="Calibri" pitchFamily="34" charset="0"/>
              </a:rPr>
              <a:t>Pb and </a:t>
            </a:r>
            <a:r>
              <a:rPr lang="en-GB" sz="3200" baseline="30000" smtClean="0">
                <a:solidFill>
                  <a:schemeClr val="bg1"/>
                </a:solidFill>
                <a:effectLst>
                  <a:outerShdw blurRad="38100" dist="38100" dir="2700000" algn="tl">
                    <a:srgbClr val="000000"/>
                  </a:outerShdw>
                </a:effectLst>
                <a:latin typeface="Calibri" pitchFamily="34" charset="0"/>
              </a:rPr>
              <a:t>208</a:t>
            </a:r>
            <a:r>
              <a:rPr lang="en-GB" sz="3200" smtClean="0">
                <a:solidFill>
                  <a:schemeClr val="bg1"/>
                </a:solidFill>
                <a:effectLst>
                  <a:outerShdw blurRad="38100" dist="38100" dir="2700000" algn="tl">
                    <a:srgbClr val="000000"/>
                  </a:outerShdw>
                </a:effectLst>
                <a:latin typeface="Calibri" pitchFamily="34" charset="0"/>
              </a:rPr>
              <a:t>Pb/</a:t>
            </a:r>
            <a:r>
              <a:rPr lang="en-GB" sz="3200" baseline="30000" smtClean="0">
                <a:solidFill>
                  <a:schemeClr val="bg1"/>
                </a:solidFill>
                <a:effectLst>
                  <a:outerShdw blurRad="38100" dist="38100" dir="2700000" algn="tl">
                    <a:srgbClr val="000000"/>
                  </a:outerShdw>
                </a:effectLst>
                <a:latin typeface="Calibri" pitchFamily="34" charset="0"/>
              </a:rPr>
              <a:t>204</a:t>
            </a:r>
            <a:r>
              <a:rPr lang="en-GB" sz="3200" smtClean="0">
                <a:solidFill>
                  <a:schemeClr val="bg1"/>
                </a:solidFill>
                <a:effectLst>
                  <a:outerShdw blurRad="38100" dist="38100" dir="2700000" algn="tl">
                    <a:srgbClr val="000000"/>
                  </a:outerShdw>
                </a:effectLst>
                <a:latin typeface="Calibri" pitchFamily="34" charset="0"/>
              </a:rPr>
              <a:t>Pb for a given </a:t>
            </a:r>
            <a:r>
              <a:rPr lang="en-GB" sz="3200" baseline="30000" smtClean="0">
                <a:solidFill>
                  <a:schemeClr val="bg1"/>
                </a:solidFill>
                <a:effectLst>
                  <a:outerShdw blurRad="38100" dist="38100" dir="2700000" algn="tl">
                    <a:srgbClr val="000000"/>
                  </a:outerShdw>
                </a:effectLst>
                <a:latin typeface="Calibri" pitchFamily="34" charset="0"/>
              </a:rPr>
              <a:t>206</a:t>
            </a:r>
            <a:r>
              <a:rPr lang="en-GB" sz="3200" smtClean="0">
                <a:solidFill>
                  <a:schemeClr val="bg1"/>
                </a:solidFill>
                <a:effectLst>
                  <a:outerShdw blurRad="38100" dist="38100" dir="2700000" algn="tl">
                    <a:srgbClr val="000000"/>
                  </a:outerShdw>
                </a:effectLst>
                <a:latin typeface="Calibri" pitchFamily="34" charset="0"/>
              </a:rPr>
              <a:t>Pb/</a:t>
            </a:r>
            <a:r>
              <a:rPr lang="en-GB" sz="3200" baseline="30000" smtClean="0">
                <a:solidFill>
                  <a:schemeClr val="bg1"/>
                </a:solidFill>
                <a:effectLst>
                  <a:outerShdw blurRad="38100" dist="38100" dir="2700000" algn="tl">
                    <a:srgbClr val="000000"/>
                  </a:outerShdw>
                </a:effectLst>
                <a:latin typeface="Calibri" pitchFamily="34" charset="0"/>
              </a:rPr>
              <a:t>204</a:t>
            </a:r>
            <a:r>
              <a:rPr lang="en-GB" sz="3200" smtClean="0">
                <a:solidFill>
                  <a:schemeClr val="bg1"/>
                </a:solidFill>
                <a:effectLst>
                  <a:outerShdw blurRad="38100" dist="38100" dir="2700000" algn="tl">
                    <a:srgbClr val="000000"/>
                  </a:outerShdw>
                </a:effectLst>
                <a:latin typeface="Calibri" pitchFamily="34" charset="0"/>
              </a:rPr>
              <a:t>Pb compared to Northern Hemisphere basalts.</a:t>
            </a:r>
          </a:p>
          <a:p>
            <a:pPr algn="l">
              <a:defRPr/>
            </a:pPr>
            <a:endParaRPr lang="en-GB" sz="3200">
              <a:solidFill>
                <a:schemeClr val="bg1"/>
              </a:solidFill>
              <a:effectLst>
                <a:outerShdw blurRad="38100" dist="38100" dir="2700000" algn="tl">
                  <a:srgbClr val="000000"/>
                </a:outerShdw>
              </a:effectLst>
              <a:latin typeface="Calibri" pitchFamily="34" charset="0"/>
            </a:endParaRPr>
          </a:p>
        </p:txBody>
      </p:sp>
      <p:sp>
        <p:nvSpPr>
          <p:cNvPr id="7"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8" name="Text Box 2"/>
          <p:cNvSpPr txBox="1">
            <a:spLocks noChangeArrowheads="1"/>
          </p:cNvSpPr>
          <p:nvPr/>
        </p:nvSpPr>
        <p:spPr bwMode="auto">
          <a:xfrm>
            <a:off x="371475" y="784225"/>
            <a:ext cx="8401050" cy="1077218"/>
          </a:xfrm>
          <a:prstGeom prst="rect">
            <a:avLst/>
          </a:prstGeom>
          <a:noFill/>
          <a:ln w="9525" algn="ctr">
            <a:noFill/>
            <a:miter lim="800000"/>
            <a:headEnd/>
            <a:tailEnd/>
          </a:ln>
          <a:effectLst/>
        </p:spPr>
        <p:txBody>
          <a:bodyPr wrap="square">
            <a:spAutoFit/>
          </a:bodyPr>
          <a:lstStyle/>
          <a:p>
            <a:pPr algn="l">
              <a:defRPr/>
            </a:pPr>
            <a:r>
              <a:rPr lang="en-GB" sz="2800" smtClean="0">
                <a:solidFill>
                  <a:srgbClr val="FFFF00"/>
                </a:solidFill>
                <a:effectLst>
                  <a:outerShdw blurRad="38100" dist="38100" dir="2700000" algn="tl">
                    <a:srgbClr val="000000"/>
                  </a:outerShdw>
                </a:effectLst>
                <a:latin typeface="Calibri" pitchFamily="34" charset="0"/>
              </a:rPr>
              <a:t>An important concept associated with Pb isotopes is:</a:t>
            </a:r>
          </a:p>
          <a:p>
            <a:pPr>
              <a:defRPr/>
            </a:pPr>
            <a:r>
              <a:rPr lang="en-GB" sz="3600" smtClean="0">
                <a:solidFill>
                  <a:schemeClr val="bg1"/>
                </a:solidFill>
                <a:effectLst>
                  <a:outerShdw blurRad="38100" dist="38100" dir="2700000" algn="tl">
                    <a:srgbClr val="000000"/>
                  </a:outerShdw>
                </a:effectLst>
                <a:latin typeface="Calibri" pitchFamily="34" charset="0"/>
              </a:rPr>
              <a:t>NHRL</a:t>
            </a:r>
            <a:endParaRPr lang="en-GB" sz="3600">
              <a:solidFill>
                <a:schemeClr val="bg1"/>
              </a:solidFill>
              <a:effectLst>
                <a:outerShdw blurRad="38100" dist="38100" dir="2700000" algn="tl">
                  <a:srgbClr val="000000"/>
                </a:outerShdw>
              </a:effectLst>
              <a:latin typeface="Calibri" pitchFamily="34" charset="0"/>
            </a:endParaRPr>
          </a:p>
        </p:txBody>
      </p:sp>
      <p:sp>
        <p:nvSpPr>
          <p:cNvPr id="9" name="Text Box 7"/>
          <p:cNvSpPr txBox="1">
            <a:spLocks noChangeArrowheads="1"/>
          </p:cNvSpPr>
          <p:nvPr/>
        </p:nvSpPr>
        <p:spPr bwMode="auto">
          <a:xfrm>
            <a:off x="371475" y="1871663"/>
            <a:ext cx="2662238" cy="3108543"/>
          </a:xfrm>
          <a:prstGeom prst="rect">
            <a:avLst/>
          </a:prstGeom>
          <a:noFill/>
          <a:ln w="9525" algn="ctr">
            <a:noFill/>
            <a:miter lim="800000"/>
            <a:headEnd/>
            <a:tailEnd/>
          </a:ln>
          <a:effectLst/>
        </p:spPr>
        <p:txBody>
          <a:bodyPr wrap="square">
            <a:spAutoFit/>
          </a:bodyPr>
          <a:lstStyle/>
          <a:p>
            <a:pPr algn="l">
              <a:defRPr/>
            </a:pPr>
            <a:r>
              <a:rPr lang="en-GB" sz="3600" dirty="0" smtClean="0">
                <a:solidFill>
                  <a:srgbClr val="FFFF00"/>
                </a:solidFill>
                <a:effectLst>
                  <a:outerShdw blurRad="38100" dist="38100" dir="2700000" algn="tl">
                    <a:srgbClr val="000000"/>
                  </a:outerShdw>
                </a:effectLst>
                <a:latin typeface="Calibri" pitchFamily="34" charset="0"/>
              </a:rPr>
              <a:t>NHRL</a:t>
            </a:r>
            <a:r>
              <a:rPr lang="en-GB" sz="3600" dirty="0" smtClean="0">
                <a:solidFill>
                  <a:schemeClr val="bg1"/>
                </a:solidFill>
                <a:effectLst>
                  <a:outerShdw blurRad="38100" dist="38100" dir="2700000" algn="tl">
                    <a:srgbClr val="000000"/>
                  </a:outerShdw>
                </a:effectLst>
                <a:latin typeface="Calibri" pitchFamily="34" charset="0"/>
              </a:rPr>
              <a:t>?:</a:t>
            </a:r>
          </a:p>
          <a:p>
            <a:pPr algn="l">
              <a:defRPr/>
            </a:pPr>
            <a:endParaRPr lang="en-GB" sz="1600" dirty="0" smtClean="0">
              <a:solidFill>
                <a:schemeClr val="bg1"/>
              </a:solidFill>
              <a:effectLst>
                <a:outerShdw blurRad="38100" dist="38100" dir="2700000" algn="tl">
                  <a:srgbClr val="000000"/>
                </a:outerShdw>
              </a:effectLst>
              <a:latin typeface="Calibri" pitchFamily="34" charset="0"/>
            </a:endParaRPr>
          </a:p>
          <a:p>
            <a:pPr algn="l">
              <a:defRPr/>
            </a:pPr>
            <a:r>
              <a:rPr lang="en-GB" sz="3600" dirty="0" smtClean="0">
                <a:solidFill>
                  <a:srgbClr val="FFFF00"/>
                </a:solidFill>
                <a:effectLst>
                  <a:outerShdw blurRad="38100" dist="38100" dir="2700000" algn="tl">
                    <a:srgbClr val="000000"/>
                  </a:outerShdw>
                </a:effectLst>
                <a:latin typeface="Calibri" pitchFamily="34" charset="0"/>
              </a:rPr>
              <a:t>N</a:t>
            </a:r>
            <a:r>
              <a:rPr lang="en-GB" sz="3600" dirty="0" smtClean="0">
                <a:solidFill>
                  <a:schemeClr val="bg1"/>
                </a:solidFill>
                <a:effectLst>
                  <a:outerShdw blurRad="38100" dist="38100" dir="2700000" algn="tl">
                    <a:srgbClr val="000000"/>
                  </a:outerShdw>
                </a:effectLst>
                <a:latin typeface="Calibri" pitchFamily="34" charset="0"/>
              </a:rPr>
              <a:t>orthern </a:t>
            </a:r>
            <a:r>
              <a:rPr lang="en-GB" sz="3600" dirty="0" smtClean="0">
                <a:solidFill>
                  <a:srgbClr val="FFFF00"/>
                </a:solidFill>
                <a:effectLst>
                  <a:outerShdw blurRad="38100" dist="38100" dir="2700000" algn="tl">
                    <a:srgbClr val="000000"/>
                  </a:outerShdw>
                </a:effectLst>
                <a:latin typeface="Calibri" pitchFamily="34" charset="0"/>
              </a:rPr>
              <a:t>H</a:t>
            </a:r>
            <a:r>
              <a:rPr lang="en-GB" sz="3600" dirty="0" smtClean="0">
                <a:solidFill>
                  <a:schemeClr val="bg1"/>
                </a:solidFill>
                <a:effectLst>
                  <a:outerShdw blurRad="38100" dist="38100" dir="2700000" algn="tl">
                    <a:srgbClr val="000000"/>
                  </a:outerShdw>
                </a:effectLst>
                <a:latin typeface="Calibri" pitchFamily="34" charset="0"/>
              </a:rPr>
              <a:t>emisphere </a:t>
            </a:r>
            <a:r>
              <a:rPr lang="en-GB" sz="3600" dirty="0" smtClean="0">
                <a:solidFill>
                  <a:srgbClr val="FFFF00"/>
                </a:solidFill>
                <a:effectLst>
                  <a:outerShdw blurRad="38100" dist="38100" dir="2700000" algn="tl">
                    <a:srgbClr val="000000"/>
                  </a:outerShdw>
                </a:effectLst>
                <a:latin typeface="Calibri" pitchFamily="34" charset="0"/>
              </a:rPr>
              <a:t>R</a:t>
            </a:r>
            <a:r>
              <a:rPr lang="en-GB" sz="3600" dirty="0" smtClean="0">
                <a:solidFill>
                  <a:schemeClr val="bg1"/>
                </a:solidFill>
                <a:effectLst>
                  <a:outerShdw blurRad="38100" dist="38100" dir="2700000" algn="tl">
                    <a:srgbClr val="000000"/>
                  </a:outerShdw>
                </a:effectLst>
                <a:latin typeface="Calibri" pitchFamily="34" charset="0"/>
              </a:rPr>
              <a:t>eference </a:t>
            </a:r>
            <a:r>
              <a:rPr lang="en-GB" sz="3600" dirty="0" smtClean="0">
                <a:solidFill>
                  <a:srgbClr val="FFFF00"/>
                </a:solidFill>
                <a:effectLst>
                  <a:outerShdw blurRad="38100" dist="38100" dir="2700000" algn="tl">
                    <a:srgbClr val="000000"/>
                  </a:outerShdw>
                </a:effectLst>
                <a:latin typeface="Calibri" pitchFamily="34" charset="0"/>
              </a:rPr>
              <a:t>L</a:t>
            </a:r>
            <a:r>
              <a:rPr lang="en-GB" sz="3600" dirty="0" smtClean="0">
                <a:solidFill>
                  <a:schemeClr val="bg1"/>
                </a:solidFill>
                <a:effectLst>
                  <a:outerShdw blurRad="38100" dist="38100" dir="2700000" algn="tl">
                    <a:srgbClr val="000000"/>
                  </a:outerShdw>
                </a:effectLst>
                <a:latin typeface="Calibri" pitchFamily="34" charset="0"/>
              </a:rPr>
              <a:t>ine</a:t>
            </a:r>
            <a:endParaRPr lang="en-GB" sz="3600" dirty="0">
              <a:solidFill>
                <a:schemeClr val="bg1"/>
              </a:solidFill>
              <a:effectLst>
                <a:outerShdw blurRad="38100" dist="38100" dir="2700000" algn="tl">
                  <a:srgbClr val="000000"/>
                </a:outerShdw>
              </a:effectLst>
              <a:latin typeface="Calibri" pitchFamily="34" charset="0"/>
            </a:endParaRPr>
          </a:p>
        </p:txBody>
      </p:sp>
      <p:sp>
        <p:nvSpPr>
          <p:cNvPr id="10" name="Text Box 6"/>
          <p:cNvSpPr txBox="1">
            <a:spLocks noChangeArrowheads="1"/>
          </p:cNvSpPr>
          <p:nvPr/>
        </p:nvSpPr>
        <p:spPr bwMode="auto">
          <a:xfrm>
            <a:off x="0" y="4987925"/>
            <a:ext cx="9144000" cy="1077218"/>
          </a:xfrm>
          <a:prstGeom prst="rect">
            <a:avLst/>
          </a:prstGeom>
          <a:noFill/>
          <a:ln w="9525" algn="ctr">
            <a:noFill/>
            <a:miter lim="800000"/>
            <a:headEnd/>
            <a:tailEnd/>
          </a:ln>
          <a:effectLst/>
        </p:spPr>
        <p:txBody>
          <a:bodyPr wrap="square">
            <a:spAutoFit/>
          </a:bodyPr>
          <a:lstStyle/>
          <a:p>
            <a:pPr>
              <a:defRPr/>
            </a:pPr>
            <a:r>
              <a:rPr lang="en-GB" sz="3200" dirty="0" smtClean="0">
                <a:solidFill>
                  <a:schemeClr val="bg1"/>
                </a:solidFill>
                <a:effectLst>
                  <a:outerShdw blurRad="38100" dist="38100" dir="2700000" algn="tl">
                    <a:srgbClr val="000000"/>
                  </a:outerShdw>
                </a:effectLst>
                <a:latin typeface="Calibri" pitchFamily="34" charset="0"/>
              </a:rPr>
              <a:t>The Southern Hemisphere oceanic basalts typically plot </a:t>
            </a:r>
            <a:r>
              <a:rPr lang="en-GB" sz="3200" dirty="0" smtClean="0">
                <a:solidFill>
                  <a:srgbClr val="FFFF00"/>
                </a:solidFill>
                <a:effectLst>
                  <a:outerShdw blurRad="38100" dist="38100" dir="2700000" algn="tl">
                    <a:srgbClr val="000000"/>
                  </a:outerShdw>
                </a:effectLst>
                <a:latin typeface="Calibri" pitchFamily="34" charset="0"/>
              </a:rPr>
              <a:t>ABOVE</a:t>
            </a:r>
            <a:r>
              <a:rPr lang="en-GB" sz="3200" dirty="0" smtClean="0">
                <a:solidFill>
                  <a:schemeClr val="bg1"/>
                </a:solidFill>
                <a:effectLst>
                  <a:outerShdw blurRad="38100" dist="38100" dir="2700000" algn="tl">
                    <a:srgbClr val="000000"/>
                  </a:outerShdw>
                </a:effectLst>
                <a:latin typeface="Calibri" pitchFamily="34" charset="0"/>
              </a:rPr>
              <a:t> the NHRL in the two diagrams.</a:t>
            </a:r>
            <a:endParaRPr lang="en-GB" sz="3200" dirty="0">
              <a:solidFill>
                <a:schemeClr val="bg1"/>
              </a:solidFill>
              <a:effectLst>
                <a:outerShdw blurRad="38100" dist="38100" dir="2700000" algn="tl">
                  <a:srgbClr val="000000"/>
                </a:outerShdw>
              </a:effectLst>
              <a:latin typeface="Calibri" pitchFamily="34" charset="0"/>
            </a:endParaRPr>
          </a:p>
        </p:txBody>
      </p:sp>
      <p:sp>
        <p:nvSpPr>
          <p:cNvPr id="11" name="Text Box 16"/>
          <p:cNvSpPr txBox="1">
            <a:spLocks noChangeArrowheads="1"/>
          </p:cNvSpPr>
          <p:nvPr/>
        </p:nvSpPr>
        <p:spPr bwMode="auto">
          <a:xfrm>
            <a:off x="4043363" y="6251753"/>
            <a:ext cx="4794888" cy="369332"/>
          </a:xfrm>
          <a:prstGeom prst="rect">
            <a:avLst/>
          </a:prstGeom>
          <a:noFill/>
          <a:ln w="9525" algn="ctr">
            <a:noFill/>
            <a:miter lim="800000"/>
            <a:headEnd/>
            <a:tailEnd/>
          </a:ln>
          <a:effectLst/>
        </p:spPr>
        <p:txBody>
          <a:bodyPr wrap="square">
            <a:spAutoFit/>
          </a:bodyPr>
          <a:lstStyle/>
          <a:p>
            <a:pPr eaLnBrk="0" hangingPunct="0">
              <a:defRPr/>
            </a:pPr>
            <a:r>
              <a:rPr lang="en-GB" dirty="0" smtClean="0">
                <a:solidFill>
                  <a:schemeClr val="bg1"/>
                </a:solidFill>
                <a:effectLst/>
                <a:latin typeface="Calibri" pitchFamily="34" charset="0"/>
              </a:rPr>
              <a:t>Hart, 1984 (Nature, 309, 753-757)</a:t>
            </a:r>
            <a:endParaRPr lang="en-GB" dirty="0">
              <a:solidFill>
                <a:schemeClr val="bg1"/>
              </a:solidFill>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16549"/>
                                        </p:tgtEl>
                                        <p:attrNameLst>
                                          <p:attrName>style.visibility</p:attrName>
                                        </p:attrNameLst>
                                      </p:cBhvr>
                                      <p:to>
                                        <p:strVal val="visible"/>
                                      </p:to>
                                    </p:set>
                                    <p:animEffect transition="in" filter="fade">
                                      <p:cBhvr>
                                        <p:cTn id="7" dur="500"/>
                                        <p:tgtEl>
                                          <p:spTgt spid="1516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654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67683" name="Text Box 3"/>
          <p:cNvSpPr txBox="1">
            <a:spLocks noChangeArrowheads="1"/>
          </p:cNvSpPr>
          <p:nvPr/>
        </p:nvSpPr>
        <p:spPr bwMode="auto">
          <a:xfrm>
            <a:off x="0" y="735013"/>
            <a:ext cx="9144000" cy="641350"/>
          </a:xfrm>
          <a:prstGeom prst="rect">
            <a:avLst/>
          </a:prstGeom>
          <a:noFill/>
          <a:ln w="9525" algn="ctr">
            <a:noFill/>
            <a:miter lim="800000"/>
            <a:headEnd/>
            <a:tailEnd/>
          </a:ln>
          <a:effectLst/>
        </p:spPr>
        <p:txBody>
          <a:bodyPr>
            <a:spAutoFit/>
          </a:bodyPr>
          <a:lstStyle/>
          <a:p>
            <a:pPr marL="342900" indent="-342900">
              <a:lnSpc>
                <a:spcPct val="90000"/>
              </a:lnSpc>
              <a:spcBef>
                <a:spcPct val="50000"/>
              </a:spcBef>
              <a:defRPr/>
            </a:pPr>
            <a:r>
              <a:rPr lang="en-GB" sz="4000">
                <a:solidFill>
                  <a:srgbClr val="FFFF00"/>
                </a:solidFill>
                <a:effectLst>
                  <a:outerShdw blurRad="38100" dist="38100" dir="2700000" algn="tl">
                    <a:srgbClr val="000000"/>
                  </a:outerShdw>
                </a:effectLst>
                <a:latin typeface="Calibri" pitchFamily="34" charset="0"/>
              </a:rPr>
              <a:t>The metasomatic agents can have a:</a:t>
            </a:r>
          </a:p>
        </p:txBody>
      </p:sp>
      <p:sp>
        <p:nvSpPr>
          <p:cNvPr id="967684" name="Text Box 4"/>
          <p:cNvSpPr txBox="1">
            <a:spLocks noChangeArrowheads="1"/>
          </p:cNvSpPr>
          <p:nvPr/>
        </p:nvSpPr>
        <p:spPr bwMode="auto">
          <a:xfrm>
            <a:off x="371475" y="2251075"/>
            <a:ext cx="8401050" cy="4576763"/>
          </a:xfrm>
          <a:prstGeom prst="rect">
            <a:avLst/>
          </a:prstGeom>
          <a:noFill/>
          <a:ln w="9525" algn="ctr">
            <a:noFill/>
            <a:miter lim="800000"/>
            <a:headEnd/>
            <a:tailEnd/>
          </a:ln>
          <a:effectLst/>
        </p:spPr>
        <p:txBody>
          <a:bodyPr wrap="square">
            <a:spAutoFit/>
          </a:bodyPr>
          <a:lstStyle/>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Metasomatic Agents of </a:t>
            </a:r>
            <a:r>
              <a:rPr lang="en-GB" sz="2800" dirty="0">
                <a:solidFill>
                  <a:srgbClr val="FFFF00"/>
                </a:solidFill>
                <a:effectLst>
                  <a:outerShdw blurRad="38100" dist="38100" dir="2700000" algn="tl">
                    <a:srgbClr val="000000"/>
                  </a:outerShdw>
                </a:effectLst>
                <a:latin typeface="Calibri" pitchFamily="34" charset="0"/>
              </a:rPr>
              <a:t>crustal origin</a:t>
            </a:r>
            <a:r>
              <a:rPr lang="en-GB" sz="2800" dirty="0">
                <a:solidFill>
                  <a:schemeClr val="bg1"/>
                </a:solidFill>
                <a:effectLst>
                  <a:outerShdw blurRad="38100" dist="38100" dir="2700000" algn="tl">
                    <a:srgbClr val="000000"/>
                  </a:outerShdw>
                </a:effectLst>
                <a:latin typeface="Calibri" pitchFamily="34" charset="0"/>
              </a:rPr>
              <a:t> are related to the recycling of crustal lithologies in the mantle. Such a recycling can develop as consequence of:</a:t>
            </a:r>
          </a:p>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1) Subduction of oceanic lithosphere, partially including also the thin sediment cover;</a:t>
            </a:r>
          </a:p>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2) Detachment and delamination of gravitationally unstable thick lithospheric keel (including lower crust) in tectonically active areas.</a:t>
            </a:r>
          </a:p>
          <a:p>
            <a:pPr marL="342900" indent="-342900"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first mechanism is by far the most effective process of crustal lithology recycling.</a:t>
            </a:r>
          </a:p>
        </p:txBody>
      </p:sp>
      <p:sp>
        <p:nvSpPr>
          <p:cNvPr id="967685" name="Text Box 5"/>
          <p:cNvSpPr txBox="1">
            <a:spLocks noChangeArrowheads="1"/>
          </p:cNvSpPr>
          <p:nvPr/>
        </p:nvSpPr>
        <p:spPr bwMode="auto">
          <a:xfrm>
            <a:off x="368300" y="1485900"/>
            <a:ext cx="4003675"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Mantle Origin</a:t>
            </a:r>
          </a:p>
        </p:txBody>
      </p:sp>
      <p:sp>
        <p:nvSpPr>
          <p:cNvPr id="967686" name="Text Box 6"/>
          <p:cNvSpPr txBox="1">
            <a:spLocks noChangeArrowheads="1"/>
          </p:cNvSpPr>
          <p:nvPr/>
        </p:nvSpPr>
        <p:spPr bwMode="auto">
          <a:xfrm>
            <a:off x="4881563" y="1473200"/>
            <a:ext cx="4011612"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Crustal Origin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67684">
                                            <p:txEl>
                                              <p:pRg st="0" end="0"/>
                                            </p:txEl>
                                          </p:spTgt>
                                        </p:tgtEl>
                                        <p:attrNameLst>
                                          <p:attrName>style.visibility</p:attrName>
                                        </p:attrNameLst>
                                      </p:cBhvr>
                                      <p:to>
                                        <p:strVal val="visible"/>
                                      </p:to>
                                    </p:set>
                                    <p:animEffect transition="in" filter="fade">
                                      <p:cBhvr>
                                        <p:cTn id="7" dur="500"/>
                                        <p:tgtEl>
                                          <p:spTgt spid="96768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67684">
                                            <p:txEl>
                                              <p:pRg st="1" end="1"/>
                                            </p:txEl>
                                          </p:spTgt>
                                        </p:tgtEl>
                                        <p:attrNameLst>
                                          <p:attrName>style.visibility</p:attrName>
                                        </p:attrNameLst>
                                      </p:cBhvr>
                                      <p:to>
                                        <p:strVal val="visible"/>
                                      </p:to>
                                    </p:set>
                                    <p:animEffect transition="in" filter="fade">
                                      <p:cBhvr>
                                        <p:cTn id="12" dur="500"/>
                                        <p:tgtEl>
                                          <p:spTgt spid="96768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67684">
                                            <p:txEl>
                                              <p:pRg st="2" end="2"/>
                                            </p:txEl>
                                          </p:spTgt>
                                        </p:tgtEl>
                                        <p:attrNameLst>
                                          <p:attrName>style.visibility</p:attrName>
                                        </p:attrNameLst>
                                      </p:cBhvr>
                                      <p:to>
                                        <p:strVal val="visible"/>
                                      </p:to>
                                    </p:set>
                                    <p:animEffect transition="in" filter="fade">
                                      <p:cBhvr>
                                        <p:cTn id="17" dur="500"/>
                                        <p:tgtEl>
                                          <p:spTgt spid="96768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67684">
                                            <p:txEl>
                                              <p:pRg st="3" end="3"/>
                                            </p:txEl>
                                          </p:spTgt>
                                        </p:tgtEl>
                                        <p:attrNameLst>
                                          <p:attrName>style.visibility</p:attrName>
                                        </p:attrNameLst>
                                      </p:cBhvr>
                                      <p:to>
                                        <p:strVal val="visible"/>
                                      </p:to>
                                    </p:set>
                                    <p:animEffect transition="in" filter="fade">
                                      <p:cBhvr>
                                        <p:cTn id="22" dur="500"/>
                                        <p:tgtEl>
                                          <p:spTgt spid="9676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7684" grpId="0" build="p"/>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8594"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518599" name="Text Box 7"/>
          <p:cNvSpPr txBox="1">
            <a:spLocks noChangeArrowheads="1"/>
          </p:cNvSpPr>
          <p:nvPr/>
        </p:nvSpPr>
        <p:spPr bwMode="auto">
          <a:xfrm>
            <a:off x="371475" y="1525290"/>
            <a:ext cx="8401050" cy="1384995"/>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Symbol" pitchFamily="18" charset="2"/>
              </a:rPr>
              <a:t>D</a:t>
            </a:r>
            <a:r>
              <a:rPr lang="en-GB" sz="2800" dirty="0" smtClean="0">
                <a:solidFill>
                  <a:schemeClr val="bg1"/>
                </a:solidFill>
                <a:effectLst>
                  <a:outerShdw blurRad="38100" dist="38100" dir="2700000" algn="tl">
                    <a:srgbClr val="000000"/>
                  </a:outerShdw>
                </a:effectLst>
                <a:latin typeface="Calibri" pitchFamily="34" charset="0"/>
              </a:rPr>
              <a:t>7/4 and </a:t>
            </a:r>
            <a:r>
              <a:rPr lang="en-GB" sz="2800" dirty="0" smtClean="0">
                <a:solidFill>
                  <a:schemeClr val="bg1"/>
                </a:solidFill>
                <a:effectLst>
                  <a:outerShdw blurRad="38100" dist="38100" dir="2700000" algn="tl">
                    <a:srgbClr val="000000"/>
                  </a:outerShdw>
                </a:effectLst>
                <a:latin typeface="Symbol" pitchFamily="18" charset="2"/>
              </a:rPr>
              <a:t>D</a:t>
            </a:r>
            <a:r>
              <a:rPr lang="en-GB" sz="2800" dirty="0" smtClean="0">
                <a:solidFill>
                  <a:schemeClr val="bg1"/>
                </a:solidFill>
                <a:effectLst>
                  <a:outerShdw blurRad="38100" dist="38100" dir="2700000" algn="tl">
                    <a:srgbClr val="000000"/>
                  </a:outerShdw>
                </a:effectLst>
                <a:latin typeface="Calibri" pitchFamily="34" charset="0"/>
              </a:rPr>
              <a:t>8/4 define the vertical difference of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and </a:t>
            </a:r>
            <a:r>
              <a:rPr lang="en-GB" sz="2800" baseline="30000" dirty="0" smtClean="0">
                <a:solidFill>
                  <a:schemeClr val="bg1"/>
                </a:solidFill>
                <a:effectLst>
                  <a:outerShdw blurRad="38100" dist="38100" dir="2700000" algn="tl">
                    <a:srgbClr val="000000"/>
                  </a:outerShdw>
                </a:effectLst>
                <a:latin typeface="Calibri" pitchFamily="34" charset="0"/>
              </a:rPr>
              <a:t>208</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respectively, compared to a given </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value laying on the NHRL.</a:t>
            </a:r>
            <a:endParaRPr lang="en-GB" sz="2800" dirty="0">
              <a:solidFill>
                <a:srgbClr val="FFFF00"/>
              </a:solidFill>
              <a:effectLst>
                <a:outerShdw blurRad="38100" dist="38100" dir="2700000" algn="tl">
                  <a:srgbClr val="000000"/>
                </a:outerShdw>
              </a:effectLst>
              <a:latin typeface="Calibri" pitchFamily="34" charset="0"/>
            </a:endParaRPr>
          </a:p>
        </p:txBody>
      </p:sp>
      <p:grpSp>
        <p:nvGrpSpPr>
          <p:cNvPr id="2" name="Group 23"/>
          <p:cNvGrpSpPr>
            <a:grpSpLocks/>
          </p:cNvGrpSpPr>
          <p:nvPr/>
        </p:nvGrpSpPr>
        <p:grpSpPr bwMode="auto">
          <a:xfrm>
            <a:off x="3846513" y="2917825"/>
            <a:ext cx="4948237" cy="3686175"/>
            <a:chOff x="2423" y="1838"/>
            <a:chExt cx="3117" cy="2322"/>
          </a:xfrm>
        </p:grpSpPr>
        <p:sp>
          <p:nvSpPr>
            <p:cNvPr id="1518600" name="Rectangle 8"/>
            <p:cNvSpPr>
              <a:spLocks noChangeArrowheads="1"/>
            </p:cNvSpPr>
            <p:nvPr/>
          </p:nvSpPr>
          <p:spPr bwMode="auto">
            <a:xfrm>
              <a:off x="2423" y="1838"/>
              <a:ext cx="3117" cy="230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1518601" name="Rectangle 9"/>
            <p:cNvSpPr>
              <a:spLocks noChangeArrowheads="1"/>
            </p:cNvSpPr>
            <p:nvPr/>
          </p:nvSpPr>
          <p:spPr bwMode="auto">
            <a:xfrm>
              <a:off x="2770" y="1957"/>
              <a:ext cx="2626" cy="1906"/>
            </a:xfrm>
            <a:prstGeom prst="rect">
              <a:avLst/>
            </a:prstGeom>
            <a:noFill/>
            <a:ln w="2857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518602" name="Text Box 10"/>
            <p:cNvSpPr txBox="1">
              <a:spLocks noChangeArrowheads="1"/>
            </p:cNvSpPr>
            <p:nvPr/>
          </p:nvSpPr>
          <p:spPr bwMode="auto">
            <a:xfrm>
              <a:off x="3337" y="3872"/>
              <a:ext cx="1457" cy="288"/>
            </a:xfrm>
            <a:prstGeom prst="rect">
              <a:avLst/>
            </a:prstGeom>
            <a:noFill/>
            <a:ln w="9525" algn="ctr">
              <a:noFill/>
              <a:miter lim="800000"/>
              <a:headEnd/>
              <a:tailEnd/>
            </a:ln>
            <a:effectLst/>
          </p:spPr>
          <p:txBody>
            <a:bodyPr>
              <a:spAutoFit/>
            </a:bodyPr>
            <a:lstStyle/>
            <a:p>
              <a:pPr>
                <a:spcBef>
                  <a:spcPct val="50000"/>
                </a:spcBef>
                <a:defRPr/>
              </a:pPr>
              <a:r>
                <a:rPr lang="en-GB" sz="2400" baseline="30000" smtClean="0">
                  <a:solidFill>
                    <a:schemeClr val="tx1"/>
                  </a:solidFill>
                  <a:effectLst>
                    <a:outerShdw blurRad="38100" dist="38100" dir="2700000" algn="tl">
                      <a:srgbClr val="FFFFFF"/>
                    </a:outerShdw>
                  </a:effectLst>
                  <a:latin typeface="Calibri" pitchFamily="34" charset="0"/>
                </a:rPr>
                <a:t>206</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1518603" name="Text Box 11"/>
            <p:cNvSpPr txBox="1">
              <a:spLocks noChangeArrowheads="1"/>
            </p:cNvSpPr>
            <p:nvPr/>
          </p:nvSpPr>
          <p:spPr bwMode="auto">
            <a:xfrm rot="16200000">
              <a:off x="1879" y="2814"/>
              <a:ext cx="1457" cy="288"/>
            </a:xfrm>
            <a:prstGeom prst="rect">
              <a:avLst/>
            </a:prstGeom>
            <a:noFill/>
            <a:ln w="9525" algn="ctr">
              <a:noFill/>
              <a:miter lim="800000"/>
              <a:headEnd/>
              <a:tailEnd/>
            </a:ln>
            <a:effectLst/>
          </p:spPr>
          <p:txBody>
            <a:bodyPr>
              <a:spAutoFit/>
            </a:bodyPr>
            <a:lstStyle/>
            <a:p>
              <a:pPr>
                <a:spcBef>
                  <a:spcPct val="50000"/>
                </a:spcBef>
                <a:defRPr/>
              </a:pPr>
              <a:r>
                <a:rPr lang="en-GB" sz="2400" baseline="30000" smtClean="0">
                  <a:solidFill>
                    <a:schemeClr val="tx1"/>
                  </a:solidFill>
                  <a:effectLst>
                    <a:outerShdw blurRad="38100" dist="38100" dir="2700000" algn="tl">
                      <a:srgbClr val="FFFFFF"/>
                    </a:outerShdw>
                  </a:effectLst>
                  <a:latin typeface="Calibri" pitchFamily="34" charset="0"/>
                </a:rPr>
                <a:t>207</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1518604" name="Line 12"/>
            <p:cNvSpPr>
              <a:spLocks noChangeShapeType="1"/>
            </p:cNvSpPr>
            <p:nvPr/>
          </p:nvSpPr>
          <p:spPr bwMode="auto">
            <a:xfrm flipV="1">
              <a:off x="2914" y="2372"/>
              <a:ext cx="2482" cy="1474"/>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518605" name="Text Box 13"/>
            <p:cNvSpPr txBox="1">
              <a:spLocks noChangeArrowheads="1"/>
            </p:cNvSpPr>
            <p:nvPr/>
          </p:nvSpPr>
          <p:spPr bwMode="auto">
            <a:xfrm rot="-1801913">
              <a:off x="4733" y="2561"/>
              <a:ext cx="771" cy="288"/>
            </a:xfrm>
            <a:prstGeom prst="rect">
              <a:avLst/>
            </a:prstGeom>
            <a:noFill/>
            <a:ln w="9525" algn="ctr">
              <a:noFill/>
              <a:miter lim="800000"/>
              <a:headEnd/>
              <a:tailEnd/>
            </a:ln>
            <a:effectLst/>
          </p:spPr>
          <p:txBody>
            <a:bodyPr>
              <a:spAutoFit/>
            </a:bodyPr>
            <a:lstStyle/>
            <a:p>
              <a:pPr>
                <a:spcBef>
                  <a:spcPct val="50000"/>
                </a:spcBef>
                <a:defRPr/>
              </a:pPr>
              <a:r>
                <a:rPr lang="en-GB" sz="2400" i="1" smtClean="0">
                  <a:solidFill>
                    <a:schemeClr val="tx1"/>
                  </a:solidFill>
                  <a:effectLst>
                    <a:outerShdw blurRad="38100" dist="38100" dir="2700000" algn="tl">
                      <a:srgbClr val="FFFFFF"/>
                    </a:outerShdw>
                  </a:effectLst>
                  <a:latin typeface="Calibri" pitchFamily="34" charset="0"/>
                </a:rPr>
                <a:t>NHRL</a:t>
              </a:r>
              <a:endParaRPr lang="en-GB" sz="2400" i="1">
                <a:solidFill>
                  <a:schemeClr val="tx1"/>
                </a:solidFill>
                <a:effectLst>
                  <a:outerShdw blurRad="38100" dist="38100" dir="2700000" algn="tl">
                    <a:srgbClr val="FFFFFF"/>
                  </a:outerShdw>
                </a:effectLst>
                <a:latin typeface="Calibri" pitchFamily="34" charset="0"/>
              </a:endParaRPr>
            </a:p>
          </p:txBody>
        </p:sp>
      </p:grpSp>
      <p:sp>
        <p:nvSpPr>
          <p:cNvPr id="1518606" name="AutoShape 14"/>
          <p:cNvSpPr>
            <a:spLocks noChangeArrowheads="1"/>
          </p:cNvSpPr>
          <p:nvPr/>
        </p:nvSpPr>
        <p:spPr bwMode="auto">
          <a:xfrm>
            <a:off x="5307013" y="5240338"/>
            <a:ext cx="107950" cy="415925"/>
          </a:xfrm>
          <a:prstGeom prst="upDownArrow">
            <a:avLst>
              <a:gd name="adj1" fmla="val 50000"/>
              <a:gd name="adj2" fmla="val 77059"/>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518607" name="AutoShape 15"/>
          <p:cNvSpPr>
            <a:spLocks noChangeArrowheads="1"/>
          </p:cNvSpPr>
          <p:nvPr/>
        </p:nvSpPr>
        <p:spPr bwMode="auto">
          <a:xfrm>
            <a:off x="6342063" y="3659188"/>
            <a:ext cx="107950" cy="1406525"/>
          </a:xfrm>
          <a:prstGeom prst="upDownArrow">
            <a:avLst>
              <a:gd name="adj1" fmla="val 50000"/>
              <a:gd name="adj2" fmla="val 260588"/>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518608" name="AutoShape 16"/>
          <p:cNvSpPr>
            <a:spLocks noChangeArrowheads="1"/>
          </p:cNvSpPr>
          <p:nvPr/>
        </p:nvSpPr>
        <p:spPr bwMode="auto">
          <a:xfrm>
            <a:off x="6973888" y="3968750"/>
            <a:ext cx="107950" cy="698500"/>
          </a:xfrm>
          <a:prstGeom prst="upDownArrow">
            <a:avLst>
              <a:gd name="adj1" fmla="val 50000"/>
              <a:gd name="adj2" fmla="val 129412"/>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518609" name="Oval 17"/>
          <p:cNvSpPr>
            <a:spLocks noChangeArrowheads="1"/>
          </p:cNvSpPr>
          <p:nvPr/>
        </p:nvSpPr>
        <p:spPr bwMode="auto">
          <a:xfrm>
            <a:off x="5249290" y="5033963"/>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518610" name="Oval 18"/>
          <p:cNvSpPr>
            <a:spLocks noChangeArrowheads="1"/>
          </p:cNvSpPr>
          <p:nvPr/>
        </p:nvSpPr>
        <p:spPr bwMode="auto">
          <a:xfrm>
            <a:off x="5797549" y="5248274"/>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518611" name="Oval 19"/>
          <p:cNvSpPr>
            <a:spLocks noChangeArrowheads="1"/>
          </p:cNvSpPr>
          <p:nvPr/>
        </p:nvSpPr>
        <p:spPr bwMode="auto">
          <a:xfrm>
            <a:off x="6284340" y="3459163"/>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518612" name="Oval 20"/>
          <p:cNvSpPr>
            <a:spLocks noChangeArrowheads="1"/>
          </p:cNvSpPr>
          <p:nvPr/>
        </p:nvSpPr>
        <p:spPr bwMode="auto">
          <a:xfrm>
            <a:off x="6916165" y="3752849"/>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518613" name="Oval 21"/>
          <p:cNvSpPr>
            <a:spLocks noChangeArrowheads="1"/>
          </p:cNvSpPr>
          <p:nvPr/>
        </p:nvSpPr>
        <p:spPr bwMode="auto">
          <a:xfrm>
            <a:off x="7488999" y="5054091"/>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518614" name="AutoShape 22"/>
          <p:cNvSpPr>
            <a:spLocks noChangeArrowheads="1"/>
          </p:cNvSpPr>
          <p:nvPr/>
        </p:nvSpPr>
        <p:spPr bwMode="auto">
          <a:xfrm>
            <a:off x="7539038" y="4343400"/>
            <a:ext cx="107950" cy="698500"/>
          </a:xfrm>
          <a:prstGeom prst="upDownArrow">
            <a:avLst>
              <a:gd name="adj1" fmla="val 50000"/>
              <a:gd name="adj2" fmla="val 129412"/>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518616" name="Text Box 24"/>
          <p:cNvSpPr txBox="1">
            <a:spLocks noChangeArrowheads="1"/>
          </p:cNvSpPr>
          <p:nvPr/>
        </p:nvSpPr>
        <p:spPr bwMode="auto">
          <a:xfrm>
            <a:off x="5203825" y="4656138"/>
            <a:ext cx="309563"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1</a:t>
            </a:r>
            <a:endParaRPr lang="en-GB" sz="2400">
              <a:solidFill>
                <a:schemeClr val="tx1"/>
              </a:solidFill>
              <a:effectLst>
                <a:outerShdw blurRad="38100" dist="38100" dir="2700000" algn="tl">
                  <a:srgbClr val="FFFFFF"/>
                </a:outerShdw>
              </a:effectLst>
              <a:latin typeface="Calibri" pitchFamily="34" charset="0"/>
            </a:endParaRPr>
          </a:p>
        </p:txBody>
      </p:sp>
      <p:sp>
        <p:nvSpPr>
          <p:cNvPr id="1518617" name="Text Box 25"/>
          <p:cNvSpPr txBox="1">
            <a:spLocks noChangeArrowheads="1"/>
          </p:cNvSpPr>
          <p:nvPr/>
        </p:nvSpPr>
        <p:spPr bwMode="auto">
          <a:xfrm>
            <a:off x="5703888" y="4843463"/>
            <a:ext cx="363537"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2</a:t>
            </a:r>
            <a:endParaRPr lang="en-GB" sz="2400">
              <a:solidFill>
                <a:schemeClr val="tx1"/>
              </a:solidFill>
              <a:effectLst>
                <a:outerShdw blurRad="38100" dist="38100" dir="2700000" algn="tl">
                  <a:srgbClr val="FFFFFF"/>
                </a:outerShdw>
              </a:effectLst>
              <a:latin typeface="Calibri" pitchFamily="34" charset="0"/>
            </a:endParaRPr>
          </a:p>
        </p:txBody>
      </p:sp>
      <p:sp>
        <p:nvSpPr>
          <p:cNvPr id="1518618" name="Text Box 26"/>
          <p:cNvSpPr txBox="1">
            <a:spLocks noChangeArrowheads="1"/>
          </p:cNvSpPr>
          <p:nvPr/>
        </p:nvSpPr>
        <p:spPr bwMode="auto">
          <a:xfrm>
            <a:off x="6165850" y="3070225"/>
            <a:ext cx="471488"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3</a:t>
            </a:r>
            <a:endParaRPr lang="en-GB" sz="2400">
              <a:solidFill>
                <a:schemeClr val="tx1"/>
              </a:solidFill>
              <a:effectLst>
                <a:outerShdw blurRad="38100" dist="38100" dir="2700000" algn="tl">
                  <a:srgbClr val="FFFFFF"/>
                </a:outerShdw>
              </a:effectLst>
              <a:latin typeface="Calibri" pitchFamily="34" charset="0"/>
            </a:endParaRPr>
          </a:p>
        </p:txBody>
      </p:sp>
      <p:sp>
        <p:nvSpPr>
          <p:cNvPr id="1518619" name="Text Box 27"/>
          <p:cNvSpPr txBox="1">
            <a:spLocks noChangeArrowheads="1"/>
          </p:cNvSpPr>
          <p:nvPr/>
        </p:nvSpPr>
        <p:spPr bwMode="auto">
          <a:xfrm>
            <a:off x="6835775" y="3351213"/>
            <a:ext cx="388938"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4</a:t>
            </a:r>
            <a:endParaRPr lang="en-GB" sz="2400">
              <a:solidFill>
                <a:schemeClr val="tx1"/>
              </a:solidFill>
              <a:effectLst>
                <a:outerShdw blurRad="38100" dist="38100" dir="2700000" algn="tl">
                  <a:srgbClr val="FFFFFF"/>
                </a:outerShdw>
              </a:effectLst>
              <a:latin typeface="Calibri" pitchFamily="34" charset="0"/>
            </a:endParaRPr>
          </a:p>
        </p:txBody>
      </p:sp>
      <p:sp>
        <p:nvSpPr>
          <p:cNvPr id="1518620" name="Text Box 28"/>
          <p:cNvSpPr txBox="1">
            <a:spLocks noChangeArrowheads="1"/>
          </p:cNvSpPr>
          <p:nvPr/>
        </p:nvSpPr>
        <p:spPr bwMode="auto">
          <a:xfrm>
            <a:off x="7402513" y="5233988"/>
            <a:ext cx="390525"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5</a:t>
            </a:r>
            <a:endParaRPr lang="en-GB" sz="2400">
              <a:solidFill>
                <a:schemeClr val="tx1"/>
              </a:solidFill>
              <a:effectLst>
                <a:outerShdw blurRad="38100" dist="38100" dir="2700000" algn="tl">
                  <a:srgbClr val="FFFFFF"/>
                </a:outerShdw>
              </a:effectLst>
              <a:latin typeface="Calibri" pitchFamily="34" charset="0"/>
            </a:endParaRPr>
          </a:p>
        </p:txBody>
      </p:sp>
      <p:sp>
        <p:nvSpPr>
          <p:cNvPr id="1518621" name="Text Box 29"/>
          <p:cNvSpPr txBox="1">
            <a:spLocks noChangeArrowheads="1"/>
          </p:cNvSpPr>
          <p:nvPr/>
        </p:nvSpPr>
        <p:spPr bwMode="auto">
          <a:xfrm>
            <a:off x="371474" y="4076700"/>
            <a:ext cx="3527425" cy="420688"/>
          </a:xfrm>
          <a:prstGeom prst="rect">
            <a:avLst/>
          </a:prstGeom>
          <a:noFill/>
          <a:ln w="9525" algn="ctr">
            <a:noFill/>
            <a:miter lim="800000"/>
            <a:headEnd/>
            <a:tailEnd/>
          </a:ln>
          <a:effectLst/>
        </p:spPr>
        <p:txBody>
          <a:bodyPr wrap="square">
            <a:spAutoFit/>
          </a:bodyPr>
          <a:lstStyle/>
          <a:p>
            <a:pPr algn="l">
              <a:lnSpc>
                <a:spcPct val="90000"/>
              </a:lnSpc>
              <a:defRPr/>
            </a:pPr>
            <a:r>
              <a:rPr lang="en-GB" sz="2400" dirty="0" smtClean="0">
                <a:solidFill>
                  <a:schemeClr val="bg1"/>
                </a:solidFill>
                <a:effectLst>
                  <a:outerShdw blurRad="38100" dist="38100" dir="2700000" algn="tl">
                    <a:srgbClr val="000000"/>
                  </a:outerShdw>
                </a:effectLst>
                <a:latin typeface="Symbol" pitchFamily="18" charset="2"/>
              </a:rPr>
              <a:t>D</a:t>
            </a:r>
            <a:r>
              <a:rPr lang="en-GB" sz="2400" dirty="0" smtClean="0">
                <a:solidFill>
                  <a:schemeClr val="bg1"/>
                </a:solidFill>
                <a:effectLst>
                  <a:outerShdw blurRad="38100" dist="38100" dir="2700000" algn="tl">
                    <a:srgbClr val="000000"/>
                  </a:outerShdw>
                </a:effectLst>
                <a:latin typeface="Calibri" pitchFamily="34" charset="0"/>
              </a:rPr>
              <a:t>7/4 </a:t>
            </a:r>
            <a:r>
              <a:rPr lang="en-GB" sz="2400" dirty="0" smtClean="0">
                <a:solidFill>
                  <a:srgbClr val="FFFF00"/>
                </a:solidFill>
                <a:effectLst>
                  <a:outerShdw blurRad="38100" dist="38100" dir="2700000" algn="tl">
                    <a:srgbClr val="000000"/>
                  </a:outerShdw>
                </a:effectLst>
                <a:latin typeface="Calibri" pitchFamily="34" charset="0"/>
              </a:rPr>
              <a:t>of sample 1: </a:t>
            </a:r>
            <a:r>
              <a:rPr lang="en-GB" sz="2400" dirty="0" smtClean="0">
                <a:solidFill>
                  <a:schemeClr val="bg1"/>
                </a:solidFill>
                <a:effectLst>
                  <a:outerShdw blurRad="38100" dist="38100" dir="2700000" algn="tl">
                    <a:srgbClr val="000000"/>
                  </a:outerShdw>
                </a:effectLst>
                <a:latin typeface="Calibri" pitchFamily="34" charset="0"/>
              </a:rPr>
              <a:t>+2</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518622" name="Text Box 30"/>
          <p:cNvSpPr txBox="1">
            <a:spLocks noChangeArrowheads="1"/>
          </p:cNvSpPr>
          <p:nvPr/>
        </p:nvSpPr>
        <p:spPr bwMode="auto">
          <a:xfrm>
            <a:off x="371474" y="4513263"/>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dirty="0" smtClean="0">
                <a:solidFill>
                  <a:schemeClr val="bg1"/>
                </a:solidFill>
                <a:effectLst>
                  <a:outerShdw blurRad="38100" dist="38100" dir="2700000" algn="tl">
                    <a:srgbClr val="000000"/>
                  </a:outerShdw>
                </a:effectLst>
                <a:latin typeface="Symbol" pitchFamily="18" charset="2"/>
              </a:rPr>
              <a:t>D</a:t>
            </a:r>
            <a:r>
              <a:rPr lang="en-GB" sz="2400" dirty="0" smtClean="0">
                <a:solidFill>
                  <a:schemeClr val="bg1"/>
                </a:solidFill>
                <a:effectLst>
                  <a:outerShdw blurRad="38100" dist="38100" dir="2700000" algn="tl">
                    <a:srgbClr val="000000"/>
                  </a:outerShdw>
                </a:effectLst>
                <a:latin typeface="Calibri" pitchFamily="34" charset="0"/>
              </a:rPr>
              <a:t>7/4 </a:t>
            </a:r>
            <a:r>
              <a:rPr lang="en-GB" sz="2400" dirty="0" smtClean="0">
                <a:solidFill>
                  <a:srgbClr val="FFFF00"/>
                </a:solidFill>
                <a:effectLst>
                  <a:outerShdw blurRad="38100" dist="38100" dir="2700000" algn="tl">
                    <a:srgbClr val="000000"/>
                  </a:outerShdw>
                </a:effectLst>
                <a:latin typeface="Calibri" pitchFamily="34" charset="0"/>
              </a:rPr>
              <a:t>of sample 2: </a:t>
            </a:r>
            <a:r>
              <a:rPr lang="en-GB" sz="2400" dirty="0" smtClean="0">
                <a:solidFill>
                  <a:schemeClr val="bg1"/>
                </a:solidFill>
                <a:effectLst>
                  <a:outerShdw blurRad="38100" dist="38100" dir="2700000" algn="tl">
                    <a:srgbClr val="000000"/>
                  </a:outerShdw>
                </a:effectLst>
                <a:latin typeface="Calibri" pitchFamily="34" charset="0"/>
              </a:rPr>
              <a:t>0</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518623" name="Text Box 31"/>
          <p:cNvSpPr txBox="1">
            <a:spLocks noChangeArrowheads="1"/>
          </p:cNvSpPr>
          <p:nvPr/>
        </p:nvSpPr>
        <p:spPr bwMode="auto">
          <a:xfrm>
            <a:off x="371474" y="4983163"/>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dirty="0" smtClean="0">
                <a:solidFill>
                  <a:schemeClr val="bg1"/>
                </a:solidFill>
                <a:effectLst>
                  <a:outerShdw blurRad="38100" dist="38100" dir="2700000" algn="tl">
                    <a:srgbClr val="000000"/>
                  </a:outerShdw>
                </a:effectLst>
                <a:latin typeface="Symbol" pitchFamily="18" charset="2"/>
              </a:rPr>
              <a:t>D</a:t>
            </a:r>
            <a:r>
              <a:rPr lang="en-GB" sz="2400" dirty="0" smtClean="0">
                <a:solidFill>
                  <a:schemeClr val="bg1"/>
                </a:solidFill>
                <a:effectLst>
                  <a:outerShdw blurRad="38100" dist="38100" dir="2700000" algn="tl">
                    <a:srgbClr val="000000"/>
                  </a:outerShdw>
                </a:effectLst>
                <a:latin typeface="Calibri" pitchFamily="34" charset="0"/>
              </a:rPr>
              <a:t>7/4 </a:t>
            </a:r>
            <a:r>
              <a:rPr lang="en-GB" sz="2400" dirty="0" smtClean="0">
                <a:solidFill>
                  <a:srgbClr val="FFFF00"/>
                </a:solidFill>
                <a:effectLst>
                  <a:outerShdw blurRad="38100" dist="38100" dir="2700000" algn="tl">
                    <a:srgbClr val="000000"/>
                  </a:outerShdw>
                </a:effectLst>
                <a:latin typeface="Calibri" pitchFamily="34" charset="0"/>
              </a:rPr>
              <a:t>of sample 3: </a:t>
            </a:r>
            <a:r>
              <a:rPr lang="en-GB" sz="2400" dirty="0" smtClean="0">
                <a:solidFill>
                  <a:schemeClr val="bg1"/>
                </a:solidFill>
                <a:effectLst>
                  <a:outerShdw blurRad="38100" dist="38100" dir="2700000" algn="tl">
                    <a:srgbClr val="000000"/>
                  </a:outerShdw>
                </a:effectLst>
                <a:latin typeface="Calibri" pitchFamily="34" charset="0"/>
              </a:rPr>
              <a:t>+10</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518624" name="Text Box 32"/>
          <p:cNvSpPr txBox="1">
            <a:spLocks noChangeArrowheads="1"/>
          </p:cNvSpPr>
          <p:nvPr/>
        </p:nvSpPr>
        <p:spPr bwMode="auto">
          <a:xfrm>
            <a:off x="371474" y="5419725"/>
            <a:ext cx="3527425" cy="420688"/>
          </a:xfrm>
          <a:prstGeom prst="rect">
            <a:avLst/>
          </a:prstGeom>
          <a:noFill/>
          <a:ln w="9525" algn="ctr">
            <a:noFill/>
            <a:miter lim="800000"/>
            <a:headEnd/>
            <a:tailEnd/>
          </a:ln>
          <a:effectLst/>
        </p:spPr>
        <p:txBody>
          <a:bodyPr wrap="square">
            <a:spAutoFit/>
          </a:bodyPr>
          <a:lstStyle/>
          <a:p>
            <a:pPr algn="l">
              <a:lnSpc>
                <a:spcPct val="90000"/>
              </a:lnSpc>
              <a:defRPr/>
            </a:pPr>
            <a:r>
              <a:rPr lang="en-GB" sz="2400" dirty="0" smtClean="0">
                <a:solidFill>
                  <a:schemeClr val="bg1"/>
                </a:solidFill>
                <a:effectLst>
                  <a:outerShdw blurRad="38100" dist="38100" dir="2700000" algn="tl">
                    <a:srgbClr val="000000"/>
                  </a:outerShdw>
                </a:effectLst>
                <a:latin typeface="Symbol" pitchFamily="18" charset="2"/>
              </a:rPr>
              <a:t>D</a:t>
            </a:r>
            <a:r>
              <a:rPr lang="en-GB" sz="2400" dirty="0" smtClean="0">
                <a:solidFill>
                  <a:schemeClr val="bg1"/>
                </a:solidFill>
                <a:effectLst>
                  <a:outerShdw blurRad="38100" dist="38100" dir="2700000" algn="tl">
                    <a:srgbClr val="000000"/>
                  </a:outerShdw>
                </a:effectLst>
                <a:latin typeface="Calibri" pitchFamily="34" charset="0"/>
              </a:rPr>
              <a:t>7/4 </a:t>
            </a:r>
            <a:r>
              <a:rPr lang="en-GB" sz="2400" dirty="0" smtClean="0">
                <a:solidFill>
                  <a:srgbClr val="FFFF00"/>
                </a:solidFill>
                <a:effectLst>
                  <a:outerShdw blurRad="38100" dist="38100" dir="2700000" algn="tl">
                    <a:srgbClr val="000000"/>
                  </a:outerShdw>
                </a:effectLst>
                <a:latin typeface="Calibri" pitchFamily="34" charset="0"/>
              </a:rPr>
              <a:t>of sample 2: </a:t>
            </a:r>
            <a:r>
              <a:rPr lang="en-GB" sz="2400" dirty="0" smtClean="0">
                <a:solidFill>
                  <a:schemeClr val="bg1"/>
                </a:solidFill>
                <a:effectLst>
                  <a:outerShdw blurRad="38100" dist="38100" dir="2700000" algn="tl">
                    <a:srgbClr val="000000"/>
                  </a:outerShdw>
                </a:effectLst>
                <a:latin typeface="Calibri" pitchFamily="34" charset="0"/>
              </a:rPr>
              <a:t>+6</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518625" name="Text Box 33"/>
          <p:cNvSpPr txBox="1">
            <a:spLocks noChangeArrowheads="1"/>
          </p:cNvSpPr>
          <p:nvPr/>
        </p:nvSpPr>
        <p:spPr bwMode="auto">
          <a:xfrm>
            <a:off x="371474" y="5868988"/>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dirty="0" smtClean="0">
                <a:solidFill>
                  <a:schemeClr val="bg1"/>
                </a:solidFill>
                <a:effectLst>
                  <a:outerShdw blurRad="38100" dist="38100" dir="2700000" algn="tl">
                    <a:srgbClr val="000000"/>
                  </a:outerShdw>
                </a:effectLst>
                <a:latin typeface="Symbol" pitchFamily="18" charset="2"/>
              </a:rPr>
              <a:t>D</a:t>
            </a:r>
            <a:r>
              <a:rPr lang="en-GB" sz="2400" dirty="0" smtClean="0">
                <a:solidFill>
                  <a:schemeClr val="bg1"/>
                </a:solidFill>
                <a:effectLst>
                  <a:outerShdw blurRad="38100" dist="38100" dir="2700000" algn="tl">
                    <a:srgbClr val="000000"/>
                  </a:outerShdw>
                </a:effectLst>
                <a:latin typeface="Calibri" pitchFamily="34" charset="0"/>
              </a:rPr>
              <a:t>7/4 </a:t>
            </a:r>
            <a:r>
              <a:rPr lang="en-GB" sz="2400" dirty="0" smtClean="0">
                <a:solidFill>
                  <a:srgbClr val="FFFF00"/>
                </a:solidFill>
                <a:effectLst>
                  <a:outerShdw blurRad="38100" dist="38100" dir="2700000" algn="tl">
                    <a:srgbClr val="000000"/>
                  </a:outerShdw>
                </a:effectLst>
                <a:latin typeface="Calibri" pitchFamily="34" charset="0"/>
              </a:rPr>
              <a:t>of sample 2: </a:t>
            </a:r>
            <a:r>
              <a:rPr lang="en-GB" sz="2400" dirty="0" smtClean="0">
                <a:solidFill>
                  <a:schemeClr val="bg1"/>
                </a:solidFill>
                <a:effectLst>
                  <a:outerShdw blurRad="38100" dist="38100" dir="2700000" algn="tl">
                    <a:srgbClr val="000000"/>
                  </a:outerShdw>
                </a:effectLst>
                <a:latin typeface="Calibri" pitchFamily="34" charset="0"/>
              </a:rPr>
              <a:t>-6</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518626" name="Text Box 34"/>
          <p:cNvSpPr txBox="1">
            <a:spLocks noChangeArrowheads="1"/>
          </p:cNvSpPr>
          <p:nvPr/>
        </p:nvSpPr>
        <p:spPr bwMode="auto">
          <a:xfrm>
            <a:off x="0" y="3544888"/>
            <a:ext cx="3898900" cy="476250"/>
          </a:xfrm>
          <a:prstGeom prst="rect">
            <a:avLst/>
          </a:prstGeom>
          <a:noFill/>
          <a:ln w="9525" algn="ctr">
            <a:noFill/>
            <a:miter lim="800000"/>
            <a:headEnd/>
            <a:tailEnd/>
          </a:ln>
          <a:effectLst/>
        </p:spPr>
        <p:txBody>
          <a:bodyPr>
            <a:spAutoFit/>
          </a:bodyPr>
          <a:lstStyle/>
          <a:p>
            <a:pPr>
              <a:lnSpc>
                <a:spcPct val="90000"/>
              </a:lnSpc>
              <a:defRPr/>
            </a:pPr>
            <a:r>
              <a:rPr lang="en-GB" sz="2800" smtClean="0">
                <a:solidFill>
                  <a:srgbClr val="FFFF00"/>
                </a:solidFill>
                <a:effectLst>
                  <a:outerShdw blurRad="38100" dist="38100" dir="2700000" algn="tl">
                    <a:srgbClr val="000000"/>
                  </a:outerShdw>
                </a:effectLst>
                <a:latin typeface="Calibri" pitchFamily="34" charset="0"/>
              </a:rPr>
              <a:t>Qualitative examples:</a:t>
            </a:r>
            <a:endParaRPr lang="en-GB" sz="2800">
              <a:solidFill>
                <a:srgbClr val="FFFF00"/>
              </a:solidFill>
              <a:effectLst>
                <a:outerShdw blurRad="38100" dist="38100" dir="2700000" algn="tl">
                  <a:srgbClr val="000000"/>
                </a:outerShdw>
              </a:effectLst>
              <a:latin typeface="Calibri" pitchFamily="34" charset="0"/>
            </a:endParaRPr>
          </a:p>
        </p:txBody>
      </p:sp>
      <p:sp>
        <p:nvSpPr>
          <p:cNvPr id="3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18594"/>
                                        </p:tgtEl>
                                        <p:attrNameLst>
                                          <p:attrName>style.visibility</p:attrName>
                                        </p:attrNameLst>
                                      </p:cBhvr>
                                      <p:to>
                                        <p:strVal val="visible"/>
                                      </p:to>
                                    </p:set>
                                    <p:animEffect transition="in" filter="fade">
                                      <p:cBhvr>
                                        <p:cTn id="7" dur="500"/>
                                        <p:tgtEl>
                                          <p:spTgt spid="151859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18599"/>
                                        </p:tgtEl>
                                        <p:attrNameLst>
                                          <p:attrName>style.visibility</p:attrName>
                                        </p:attrNameLst>
                                      </p:cBhvr>
                                      <p:to>
                                        <p:strVal val="visible"/>
                                      </p:to>
                                    </p:set>
                                    <p:animEffect transition="in" filter="fade">
                                      <p:cBhvr>
                                        <p:cTn id="12" dur="500"/>
                                        <p:tgtEl>
                                          <p:spTgt spid="151859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18609"/>
                                        </p:tgtEl>
                                        <p:attrNameLst>
                                          <p:attrName>style.visibility</p:attrName>
                                        </p:attrNameLst>
                                      </p:cBhvr>
                                      <p:to>
                                        <p:strVal val="visible"/>
                                      </p:to>
                                    </p:set>
                                    <p:animEffect transition="in" filter="fade">
                                      <p:cBhvr>
                                        <p:cTn id="22" dur="500"/>
                                        <p:tgtEl>
                                          <p:spTgt spid="1518609"/>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518610"/>
                                        </p:tgtEl>
                                        <p:attrNameLst>
                                          <p:attrName>style.visibility</p:attrName>
                                        </p:attrNameLst>
                                      </p:cBhvr>
                                      <p:to>
                                        <p:strVal val="visible"/>
                                      </p:to>
                                    </p:set>
                                    <p:animEffect transition="in" filter="fade">
                                      <p:cBhvr>
                                        <p:cTn id="26" dur="500"/>
                                        <p:tgtEl>
                                          <p:spTgt spid="151861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518611"/>
                                        </p:tgtEl>
                                        <p:attrNameLst>
                                          <p:attrName>style.visibility</p:attrName>
                                        </p:attrNameLst>
                                      </p:cBhvr>
                                      <p:to>
                                        <p:strVal val="visible"/>
                                      </p:to>
                                    </p:set>
                                    <p:animEffect transition="in" filter="fade">
                                      <p:cBhvr>
                                        <p:cTn id="30" dur="500"/>
                                        <p:tgtEl>
                                          <p:spTgt spid="1518611"/>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518612"/>
                                        </p:tgtEl>
                                        <p:attrNameLst>
                                          <p:attrName>style.visibility</p:attrName>
                                        </p:attrNameLst>
                                      </p:cBhvr>
                                      <p:to>
                                        <p:strVal val="visible"/>
                                      </p:to>
                                    </p:set>
                                    <p:animEffect transition="in" filter="fade">
                                      <p:cBhvr>
                                        <p:cTn id="34" dur="500"/>
                                        <p:tgtEl>
                                          <p:spTgt spid="1518612"/>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518613"/>
                                        </p:tgtEl>
                                        <p:attrNameLst>
                                          <p:attrName>style.visibility</p:attrName>
                                        </p:attrNameLst>
                                      </p:cBhvr>
                                      <p:to>
                                        <p:strVal val="visible"/>
                                      </p:to>
                                    </p:set>
                                    <p:animEffect transition="in" filter="fade">
                                      <p:cBhvr>
                                        <p:cTn id="38" dur="500"/>
                                        <p:tgtEl>
                                          <p:spTgt spid="151861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518616"/>
                                        </p:tgtEl>
                                        <p:attrNameLst>
                                          <p:attrName>style.visibility</p:attrName>
                                        </p:attrNameLst>
                                      </p:cBhvr>
                                      <p:to>
                                        <p:strVal val="visible"/>
                                      </p:to>
                                    </p:set>
                                    <p:animEffect transition="in" filter="fade">
                                      <p:cBhvr>
                                        <p:cTn id="43" dur="500"/>
                                        <p:tgtEl>
                                          <p:spTgt spid="1518616"/>
                                        </p:tgtEl>
                                      </p:cBhvr>
                                    </p:animEffect>
                                  </p:childTnLst>
                                </p:cTn>
                              </p:par>
                            </p:childTnLst>
                          </p:cTn>
                        </p:par>
                        <p:par>
                          <p:cTn id="44" fill="hold">
                            <p:stCondLst>
                              <p:cond delay="500"/>
                            </p:stCondLst>
                            <p:childTnLst>
                              <p:par>
                                <p:cTn id="45" presetID="22" presetClass="entr" presetSubtype="4" fill="hold" grpId="0" nodeType="afterEffect">
                                  <p:stCondLst>
                                    <p:cond delay="0"/>
                                  </p:stCondLst>
                                  <p:childTnLst>
                                    <p:set>
                                      <p:cBhvr>
                                        <p:cTn id="46" dur="1" fill="hold">
                                          <p:stCondLst>
                                            <p:cond delay="0"/>
                                          </p:stCondLst>
                                        </p:cTn>
                                        <p:tgtEl>
                                          <p:spTgt spid="1518606"/>
                                        </p:tgtEl>
                                        <p:attrNameLst>
                                          <p:attrName>style.visibility</p:attrName>
                                        </p:attrNameLst>
                                      </p:cBhvr>
                                      <p:to>
                                        <p:strVal val="visible"/>
                                      </p:to>
                                    </p:set>
                                    <p:animEffect transition="in" filter="wipe(down)">
                                      <p:cBhvr>
                                        <p:cTn id="47" dur="500"/>
                                        <p:tgtEl>
                                          <p:spTgt spid="151860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18617"/>
                                        </p:tgtEl>
                                        <p:attrNameLst>
                                          <p:attrName>style.visibility</p:attrName>
                                        </p:attrNameLst>
                                      </p:cBhvr>
                                      <p:to>
                                        <p:strVal val="visible"/>
                                      </p:to>
                                    </p:set>
                                    <p:animEffect transition="in" filter="fade">
                                      <p:cBhvr>
                                        <p:cTn id="52" dur="500"/>
                                        <p:tgtEl>
                                          <p:spTgt spid="151861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18618"/>
                                        </p:tgtEl>
                                        <p:attrNameLst>
                                          <p:attrName>style.visibility</p:attrName>
                                        </p:attrNameLst>
                                      </p:cBhvr>
                                      <p:to>
                                        <p:strVal val="visible"/>
                                      </p:to>
                                    </p:set>
                                    <p:animEffect transition="in" filter="fade">
                                      <p:cBhvr>
                                        <p:cTn id="57" dur="500"/>
                                        <p:tgtEl>
                                          <p:spTgt spid="1518618"/>
                                        </p:tgtEl>
                                      </p:cBhvr>
                                    </p:animEffect>
                                  </p:childTnLst>
                                </p:cTn>
                              </p:par>
                            </p:childTnLst>
                          </p:cTn>
                        </p:par>
                        <p:par>
                          <p:cTn id="58" fill="hold">
                            <p:stCondLst>
                              <p:cond delay="500"/>
                            </p:stCondLst>
                            <p:childTnLst>
                              <p:par>
                                <p:cTn id="59" presetID="22" presetClass="entr" presetSubtype="4" fill="hold" grpId="0" nodeType="afterEffect">
                                  <p:stCondLst>
                                    <p:cond delay="0"/>
                                  </p:stCondLst>
                                  <p:childTnLst>
                                    <p:set>
                                      <p:cBhvr>
                                        <p:cTn id="60" dur="1" fill="hold">
                                          <p:stCondLst>
                                            <p:cond delay="0"/>
                                          </p:stCondLst>
                                        </p:cTn>
                                        <p:tgtEl>
                                          <p:spTgt spid="1518607"/>
                                        </p:tgtEl>
                                        <p:attrNameLst>
                                          <p:attrName>style.visibility</p:attrName>
                                        </p:attrNameLst>
                                      </p:cBhvr>
                                      <p:to>
                                        <p:strVal val="visible"/>
                                      </p:to>
                                    </p:set>
                                    <p:animEffect transition="in" filter="wipe(down)">
                                      <p:cBhvr>
                                        <p:cTn id="61" dur="500"/>
                                        <p:tgtEl>
                                          <p:spTgt spid="1518607"/>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518619"/>
                                        </p:tgtEl>
                                        <p:attrNameLst>
                                          <p:attrName>style.visibility</p:attrName>
                                        </p:attrNameLst>
                                      </p:cBhvr>
                                      <p:to>
                                        <p:strVal val="visible"/>
                                      </p:to>
                                    </p:set>
                                    <p:animEffect transition="in" filter="fade">
                                      <p:cBhvr>
                                        <p:cTn id="66" dur="500"/>
                                        <p:tgtEl>
                                          <p:spTgt spid="1518619"/>
                                        </p:tgtEl>
                                      </p:cBhvr>
                                    </p:animEffect>
                                  </p:childTnLst>
                                </p:cTn>
                              </p:par>
                            </p:childTnLst>
                          </p:cTn>
                        </p:par>
                        <p:par>
                          <p:cTn id="67" fill="hold">
                            <p:stCondLst>
                              <p:cond delay="500"/>
                            </p:stCondLst>
                            <p:childTnLst>
                              <p:par>
                                <p:cTn id="68" presetID="22" presetClass="entr" presetSubtype="4" fill="hold" grpId="0" nodeType="afterEffect">
                                  <p:stCondLst>
                                    <p:cond delay="0"/>
                                  </p:stCondLst>
                                  <p:childTnLst>
                                    <p:set>
                                      <p:cBhvr>
                                        <p:cTn id="69" dur="1" fill="hold">
                                          <p:stCondLst>
                                            <p:cond delay="0"/>
                                          </p:stCondLst>
                                        </p:cTn>
                                        <p:tgtEl>
                                          <p:spTgt spid="1518608"/>
                                        </p:tgtEl>
                                        <p:attrNameLst>
                                          <p:attrName>style.visibility</p:attrName>
                                        </p:attrNameLst>
                                      </p:cBhvr>
                                      <p:to>
                                        <p:strVal val="visible"/>
                                      </p:to>
                                    </p:set>
                                    <p:animEffect transition="in" filter="wipe(down)">
                                      <p:cBhvr>
                                        <p:cTn id="70" dur="500"/>
                                        <p:tgtEl>
                                          <p:spTgt spid="1518608"/>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1518620"/>
                                        </p:tgtEl>
                                        <p:attrNameLst>
                                          <p:attrName>style.visibility</p:attrName>
                                        </p:attrNameLst>
                                      </p:cBhvr>
                                      <p:to>
                                        <p:strVal val="visible"/>
                                      </p:to>
                                    </p:set>
                                    <p:animEffect transition="in" filter="fade">
                                      <p:cBhvr>
                                        <p:cTn id="75" dur="500"/>
                                        <p:tgtEl>
                                          <p:spTgt spid="1518620"/>
                                        </p:tgtEl>
                                      </p:cBhvr>
                                    </p:animEffect>
                                  </p:childTnLst>
                                </p:cTn>
                              </p:par>
                            </p:childTnLst>
                          </p:cTn>
                        </p:par>
                        <p:par>
                          <p:cTn id="76" fill="hold">
                            <p:stCondLst>
                              <p:cond delay="500"/>
                            </p:stCondLst>
                            <p:childTnLst>
                              <p:par>
                                <p:cTn id="77" presetID="22" presetClass="entr" presetSubtype="1" fill="hold" grpId="0" nodeType="afterEffect">
                                  <p:stCondLst>
                                    <p:cond delay="0"/>
                                  </p:stCondLst>
                                  <p:childTnLst>
                                    <p:set>
                                      <p:cBhvr>
                                        <p:cTn id="78" dur="1" fill="hold">
                                          <p:stCondLst>
                                            <p:cond delay="0"/>
                                          </p:stCondLst>
                                        </p:cTn>
                                        <p:tgtEl>
                                          <p:spTgt spid="1518614"/>
                                        </p:tgtEl>
                                        <p:attrNameLst>
                                          <p:attrName>style.visibility</p:attrName>
                                        </p:attrNameLst>
                                      </p:cBhvr>
                                      <p:to>
                                        <p:strVal val="visible"/>
                                      </p:to>
                                    </p:set>
                                    <p:animEffect transition="in" filter="wipe(up)">
                                      <p:cBhvr>
                                        <p:cTn id="79" dur="500"/>
                                        <p:tgtEl>
                                          <p:spTgt spid="151861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518626"/>
                                        </p:tgtEl>
                                        <p:attrNameLst>
                                          <p:attrName>style.visibility</p:attrName>
                                        </p:attrNameLst>
                                      </p:cBhvr>
                                      <p:to>
                                        <p:strVal val="visible"/>
                                      </p:to>
                                    </p:set>
                                    <p:animEffect transition="in" filter="fade">
                                      <p:cBhvr>
                                        <p:cTn id="84" dur="500"/>
                                        <p:tgtEl>
                                          <p:spTgt spid="1518626"/>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1518621"/>
                                        </p:tgtEl>
                                        <p:attrNameLst>
                                          <p:attrName>style.visibility</p:attrName>
                                        </p:attrNameLst>
                                      </p:cBhvr>
                                      <p:to>
                                        <p:strVal val="visible"/>
                                      </p:to>
                                    </p:set>
                                    <p:animEffect transition="in" filter="fade">
                                      <p:cBhvr>
                                        <p:cTn id="89" dur="500"/>
                                        <p:tgtEl>
                                          <p:spTgt spid="1518621"/>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518622"/>
                                        </p:tgtEl>
                                        <p:attrNameLst>
                                          <p:attrName>style.visibility</p:attrName>
                                        </p:attrNameLst>
                                      </p:cBhvr>
                                      <p:to>
                                        <p:strVal val="visible"/>
                                      </p:to>
                                    </p:set>
                                    <p:animEffect transition="in" filter="fade">
                                      <p:cBhvr>
                                        <p:cTn id="94" dur="500"/>
                                        <p:tgtEl>
                                          <p:spTgt spid="151862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1518623"/>
                                        </p:tgtEl>
                                        <p:attrNameLst>
                                          <p:attrName>style.visibility</p:attrName>
                                        </p:attrNameLst>
                                      </p:cBhvr>
                                      <p:to>
                                        <p:strVal val="visible"/>
                                      </p:to>
                                    </p:set>
                                    <p:animEffect transition="in" filter="fade">
                                      <p:cBhvr>
                                        <p:cTn id="99" dur="500"/>
                                        <p:tgtEl>
                                          <p:spTgt spid="1518623"/>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ntr" presetSubtype="0" fill="hold" grpId="0" nodeType="clickEffect">
                                  <p:stCondLst>
                                    <p:cond delay="0"/>
                                  </p:stCondLst>
                                  <p:childTnLst>
                                    <p:set>
                                      <p:cBhvr>
                                        <p:cTn id="103" dur="1" fill="hold">
                                          <p:stCondLst>
                                            <p:cond delay="0"/>
                                          </p:stCondLst>
                                        </p:cTn>
                                        <p:tgtEl>
                                          <p:spTgt spid="1518624"/>
                                        </p:tgtEl>
                                        <p:attrNameLst>
                                          <p:attrName>style.visibility</p:attrName>
                                        </p:attrNameLst>
                                      </p:cBhvr>
                                      <p:to>
                                        <p:strVal val="visible"/>
                                      </p:to>
                                    </p:set>
                                    <p:animEffect transition="in" filter="fade">
                                      <p:cBhvr>
                                        <p:cTn id="104" dur="500"/>
                                        <p:tgtEl>
                                          <p:spTgt spid="1518624"/>
                                        </p:tgtEl>
                                      </p:cBhvr>
                                    </p:animEffect>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0" nodeType="clickEffect">
                                  <p:stCondLst>
                                    <p:cond delay="0"/>
                                  </p:stCondLst>
                                  <p:childTnLst>
                                    <p:set>
                                      <p:cBhvr>
                                        <p:cTn id="108" dur="1" fill="hold">
                                          <p:stCondLst>
                                            <p:cond delay="0"/>
                                          </p:stCondLst>
                                        </p:cTn>
                                        <p:tgtEl>
                                          <p:spTgt spid="1518625"/>
                                        </p:tgtEl>
                                        <p:attrNameLst>
                                          <p:attrName>style.visibility</p:attrName>
                                        </p:attrNameLst>
                                      </p:cBhvr>
                                      <p:to>
                                        <p:strVal val="visible"/>
                                      </p:to>
                                    </p:set>
                                    <p:animEffect transition="in" filter="fade">
                                      <p:cBhvr>
                                        <p:cTn id="109" dur="500"/>
                                        <p:tgtEl>
                                          <p:spTgt spid="15186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8594" grpId="0"/>
      <p:bldP spid="1518599" grpId="0"/>
      <p:bldP spid="1518606" grpId="0" animBg="1"/>
      <p:bldP spid="1518607" grpId="0" animBg="1"/>
      <p:bldP spid="1518608" grpId="0" animBg="1"/>
      <p:bldP spid="1518609" grpId="0" animBg="1"/>
      <p:bldP spid="1518610" grpId="0" animBg="1"/>
      <p:bldP spid="1518611" grpId="0" animBg="1"/>
      <p:bldP spid="1518612" grpId="0" animBg="1"/>
      <p:bldP spid="1518613" grpId="0" animBg="1"/>
      <p:bldP spid="1518614" grpId="0" animBg="1"/>
      <p:bldP spid="1518616" grpId="0"/>
      <p:bldP spid="1518617" grpId="0"/>
      <p:bldP spid="1518618" grpId="0"/>
      <p:bldP spid="1518619" grpId="0"/>
      <p:bldP spid="1518620" grpId="0"/>
      <p:bldP spid="1518621" grpId="0"/>
      <p:bldP spid="1518622" grpId="0"/>
      <p:bldP spid="1518623" grpId="0"/>
      <p:bldP spid="1518624" grpId="0"/>
      <p:bldP spid="1518625" grpId="0"/>
      <p:bldP spid="1518626"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8594"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518621" name="Text Box 29"/>
          <p:cNvSpPr txBox="1">
            <a:spLocks noChangeArrowheads="1"/>
          </p:cNvSpPr>
          <p:nvPr/>
        </p:nvSpPr>
        <p:spPr bwMode="auto">
          <a:xfrm>
            <a:off x="371474" y="4076700"/>
            <a:ext cx="3527425" cy="420688"/>
          </a:xfrm>
          <a:prstGeom prst="rect">
            <a:avLst/>
          </a:prstGeom>
          <a:noFill/>
          <a:ln w="9525" algn="ctr">
            <a:noFill/>
            <a:miter lim="800000"/>
            <a:headEnd/>
            <a:tailEnd/>
          </a:ln>
          <a:effectLst/>
        </p:spPr>
        <p:txBody>
          <a:bodyPr wrap="square">
            <a:spAutoFit/>
          </a:bodyPr>
          <a:lstStyle/>
          <a:p>
            <a:pPr algn="l">
              <a:lnSpc>
                <a:spcPct val="90000"/>
              </a:lnSpc>
              <a:defRPr/>
            </a:pPr>
            <a:r>
              <a:rPr lang="en-GB" sz="2400" smtClean="0">
                <a:solidFill>
                  <a:schemeClr val="bg1"/>
                </a:solidFill>
                <a:effectLst>
                  <a:outerShdw blurRad="38100" dist="38100" dir="2700000" algn="tl">
                    <a:srgbClr val="000000"/>
                  </a:outerShdw>
                </a:effectLst>
                <a:latin typeface="Symbol" pitchFamily="18" charset="2"/>
              </a:rPr>
              <a:t>D</a:t>
            </a:r>
            <a:r>
              <a:rPr lang="en-GB" sz="2400" smtClean="0">
                <a:solidFill>
                  <a:schemeClr val="bg1"/>
                </a:solidFill>
                <a:effectLst>
                  <a:outerShdw blurRad="38100" dist="38100" dir="2700000" algn="tl">
                    <a:srgbClr val="000000"/>
                  </a:outerShdw>
                </a:effectLst>
                <a:latin typeface="Calibri" pitchFamily="34" charset="0"/>
              </a:rPr>
              <a:t>7/4 </a:t>
            </a:r>
            <a:r>
              <a:rPr lang="en-GB" sz="2400" smtClean="0">
                <a:solidFill>
                  <a:srgbClr val="FFFF00"/>
                </a:solidFill>
                <a:effectLst>
                  <a:outerShdw blurRad="38100" dist="38100" dir="2700000" algn="tl">
                    <a:srgbClr val="000000"/>
                  </a:outerShdw>
                </a:effectLst>
                <a:latin typeface="Calibri" pitchFamily="34" charset="0"/>
              </a:rPr>
              <a:t>of sample 1: </a:t>
            </a:r>
            <a:r>
              <a:rPr lang="en-GB" sz="2400" smtClean="0">
                <a:solidFill>
                  <a:schemeClr val="bg1"/>
                </a:solidFill>
                <a:effectLst>
                  <a:outerShdw blurRad="38100" dist="38100" dir="2700000" algn="tl">
                    <a:srgbClr val="000000"/>
                  </a:outerShdw>
                </a:effectLst>
                <a:latin typeface="Calibri" pitchFamily="34" charset="0"/>
              </a:rPr>
              <a:t>+2</a:t>
            </a:r>
            <a:endParaRPr lang="en-GB" sz="2400">
              <a:solidFill>
                <a:schemeClr val="bg1"/>
              </a:solidFill>
              <a:effectLst>
                <a:outerShdw blurRad="38100" dist="38100" dir="2700000" algn="tl">
                  <a:srgbClr val="000000"/>
                </a:outerShdw>
              </a:effectLst>
              <a:latin typeface="Calibri" pitchFamily="34" charset="0"/>
            </a:endParaRPr>
          </a:p>
        </p:txBody>
      </p:sp>
      <p:sp>
        <p:nvSpPr>
          <p:cNvPr id="1518622" name="Text Box 30"/>
          <p:cNvSpPr txBox="1">
            <a:spLocks noChangeArrowheads="1"/>
          </p:cNvSpPr>
          <p:nvPr/>
        </p:nvSpPr>
        <p:spPr bwMode="auto">
          <a:xfrm>
            <a:off x="371474" y="4513263"/>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smtClean="0">
                <a:solidFill>
                  <a:schemeClr val="bg1"/>
                </a:solidFill>
                <a:effectLst>
                  <a:outerShdw blurRad="38100" dist="38100" dir="2700000" algn="tl">
                    <a:srgbClr val="000000"/>
                  </a:outerShdw>
                </a:effectLst>
                <a:latin typeface="Symbol" pitchFamily="18" charset="2"/>
              </a:rPr>
              <a:t>D</a:t>
            </a:r>
            <a:r>
              <a:rPr lang="en-GB" sz="2400" smtClean="0">
                <a:solidFill>
                  <a:schemeClr val="bg1"/>
                </a:solidFill>
                <a:effectLst>
                  <a:outerShdw blurRad="38100" dist="38100" dir="2700000" algn="tl">
                    <a:srgbClr val="000000"/>
                  </a:outerShdw>
                </a:effectLst>
                <a:latin typeface="Calibri" pitchFamily="34" charset="0"/>
              </a:rPr>
              <a:t>7/4 </a:t>
            </a:r>
            <a:r>
              <a:rPr lang="en-GB" sz="2400" smtClean="0">
                <a:solidFill>
                  <a:srgbClr val="FFFF00"/>
                </a:solidFill>
                <a:effectLst>
                  <a:outerShdw blurRad="38100" dist="38100" dir="2700000" algn="tl">
                    <a:srgbClr val="000000"/>
                  </a:outerShdw>
                </a:effectLst>
                <a:latin typeface="Calibri" pitchFamily="34" charset="0"/>
              </a:rPr>
              <a:t>of sample 2: </a:t>
            </a:r>
            <a:r>
              <a:rPr lang="en-GB" sz="2400" smtClean="0">
                <a:solidFill>
                  <a:schemeClr val="bg1"/>
                </a:solidFill>
                <a:effectLst>
                  <a:outerShdw blurRad="38100" dist="38100" dir="2700000" algn="tl">
                    <a:srgbClr val="000000"/>
                  </a:outerShdw>
                </a:effectLst>
                <a:latin typeface="Calibri" pitchFamily="34" charset="0"/>
              </a:rPr>
              <a:t>0</a:t>
            </a:r>
            <a:endParaRPr lang="en-GB" sz="2400">
              <a:solidFill>
                <a:schemeClr val="bg1"/>
              </a:solidFill>
              <a:effectLst>
                <a:outerShdw blurRad="38100" dist="38100" dir="2700000" algn="tl">
                  <a:srgbClr val="000000"/>
                </a:outerShdw>
              </a:effectLst>
              <a:latin typeface="Calibri" pitchFamily="34" charset="0"/>
            </a:endParaRPr>
          </a:p>
        </p:txBody>
      </p:sp>
      <p:sp>
        <p:nvSpPr>
          <p:cNvPr id="1518623" name="Text Box 31"/>
          <p:cNvSpPr txBox="1">
            <a:spLocks noChangeArrowheads="1"/>
          </p:cNvSpPr>
          <p:nvPr/>
        </p:nvSpPr>
        <p:spPr bwMode="auto">
          <a:xfrm>
            <a:off x="371474" y="4983163"/>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smtClean="0">
                <a:solidFill>
                  <a:schemeClr val="bg1"/>
                </a:solidFill>
                <a:effectLst>
                  <a:outerShdw blurRad="38100" dist="38100" dir="2700000" algn="tl">
                    <a:srgbClr val="000000"/>
                  </a:outerShdw>
                </a:effectLst>
                <a:latin typeface="Symbol" pitchFamily="18" charset="2"/>
              </a:rPr>
              <a:t>D</a:t>
            </a:r>
            <a:r>
              <a:rPr lang="en-GB" sz="2400" smtClean="0">
                <a:solidFill>
                  <a:schemeClr val="bg1"/>
                </a:solidFill>
                <a:effectLst>
                  <a:outerShdw blurRad="38100" dist="38100" dir="2700000" algn="tl">
                    <a:srgbClr val="000000"/>
                  </a:outerShdw>
                </a:effectLst>
                <a:latin typeface="Calibri" pitchFamily="34" charset="0"/>
              </a:rPr>
              <a:t>7/4 </a:t>
            </a:r>
            <a:r>
              <a:rPr lang="en-GB" sz="2400" smtClean="0">
                <a:solidFill>
                  <a:srgbClr val="FFFF00"/>
                </a:solidFill>
                <a:effectLst>
                  <a:outerShdw blurRad="38100" dist="38100" dir="2700000" algn="tl">
                    <a:srgbClr val="000000"/>
                  </a:outerShdw>
                </a:effectLst>
                <a:latin typeface="Calibri" pitchFamily="34" charset="0"/>
              </a:rPr>
              <a:t>of sample 3: </a:t>
            </a:r>
            <a:r>
              <a:rPr lang="en-GB" sz="2400" smtClean="0">
                <a:solidFill>
                  <a:schemeClr val="bg1"/>
                </a:solidFill>
                <a:effectLst>
                  <a:outerShdw blurRad="38100" dist="38100" dir="2700000" algn="tl">
                    <a:srgbClr val="000000"/>
                  </a:outerShdw>
                </a:effectLst>
                <a:latin typeface="Calibri" pitchFamily="34" charset="0"/>
              </a:rPr>
              <a:t>+10</a:t>
            </a:r>
            <a:endParaRPr lang="en-GB" sz="2400">
              <a:solidFill>
                <a:schemeClr val="bg1"/>
              </a:solidFill>
              <a:effectLst>
                <a:outerShdw blurRad="38100" dist="38100" dir="2700000" algn="tl">
                  <a:srgbClr val="000000"/>
                </a:outerShdw>
              </a:effectLst>
              <a:latin typeface="Calibri" pitchFamily="34" charset="0"/>
            </a:endParaRPr>
          </a:p>
        </p:txBody>
      </p:sp>
      <p:sp>
        <p:nvSpPr>
          <p:cNvPr id="1518624" name="Text Box 32"/>
          <p:cNvSpPr txBox="1">
            <a:spLocks noChangeArrowheads="1"/>
          </p:cNvSpPr>
          <p:nvPr/>
        </p:nvSpPr>
        <p:spPr bwMode="auto">
          <a:xfrm>
            <a:off x="371474" y="5419725"/>
            <a:ext cx="3527425" cy="420688"/>
          </a:xfrm>
          <a:prstGeom prst="rect">
            <a:avLst/>
          </a:prstGeom>
          <a:noFill/>
          <a:ln w="9525" algn="ctr">
            <a:noFill/>
            <a:miter lim="800000"/>
            <a:headEnd/>
            <a:tailEnd/>
          </a:ln>
          <a:effectLst/>
        </p:spPr>
        <p:txBody>
          <a:bodyPr wrap="square">
            <a:spAutoFit/>
          </a:bodyPr>
          <a:lstStyle/>
          <a:p>
            <a:pPr algn="l">
              <a:lnSpc>
                <a:spcPct val="90000"/>
              </a:lnSpc>
              <a:defRPr/>
            </a:pPr>
            <a:r>
              <a:rPr lang="en-GB" sz="2400" smtClean="0">
                <a:solidFill>
                  <a:schemeClr val="bg1"/>
                </a:solidFill>
                <a:effectLst>
                  <a:outerShdw blurRad="38100" dist="38100" dir="2700000" algn="tl">
                    <a:srgbClr val="000000"/>
                  </a:outerShdw>
                </a:effectLst>
                <a:latin typeface="Symbol" pitchFamily="18" charset="2"/>
              </a:rPr>
              <a:t>D</a:t>
            </a:r>
            <a:r>
              <a:rPr lang="en-GB" sz="2400" smtClean="0">
                <a:solidFill>
                  <a:schemeClr val="bg1"/>
                </a:solidFill>
                <a:effectLst>
                  <a:outerShdw blurRad="38100" dist="38100" dir="2700000" algn="tl">
                    <a:srgbClr val="000000"/>
                  </a:outerShdw>
                </a:effectLst>
                <a:latin typeface="Calibri" pitchFamily="34" charset="0"/>
              </a:rPr>
              <a:t>7/4 </a:t>
            </a:r>
            <a:r>
              <a:rPr lang="en-GB" sz="2400" smtClean="0">
                <a:solidFill>
                  <a:srgbClr val="FFFF00"/>
                </a:solidFill>
                <a:effectLst>
                  <a:outerShdw blurRad="38100" dist="38100" dir="2700000" algn="tl">
                    <a:srgbClr val="000000"/>
                  </a:outerShdw>
                </a:effectLst>
                <a:latin typeface="Calibri" pitchFamily="34" charset="0"/>
              </a:rPr>
              <a:t>of sample 2: </a:t>
            </a:r>
            <a:r>
              <a:rPr lang="en-GB" sz="2400" smtClean="0">
                <a:solidFill>
                  <a:schemeClr val="bg1"/>
                </a:solidFill>
                <a:effectLst>
                  <a:outerShdw blurRad="38100" dist="38100" dir="2700000" algn="tl">
                    <a:srgbClr val="000000"/>
                  </a:outerShdw>
                </a:effectLst>
                <a:latin typeface="Calibri" pitchFamily="34" charset="0"/>
              </a:rPr>
              <a:t>+6</a:t>
            </a:r>
            <a:endParaRPr lang="en-GB" sz="2400">
              <a:solidFill>
                <a:schemeClr val="bg1"/>
              </a:solidFill>
              <a:effectLst>
                <a:outerShdw blurRad="38100" dist="38100" dir="2700000" algn="tl">
                  <a:srgbClr val="000000"/>
                </a:outerShdw>
              </a:effectLst>
              <a:latin typeface="Calibri" pitchFamily="34" charset="0"/>
            </a:endParaRPr>
          </a:p>
        </p:txBody>
      </p:sp>
      <p:sp>
        <p:nvSpPr>
          <p:cNvPr id="1518625" name="Text Box 33"/>
          <p:cNvSpPr txBox="1">
            <a:spLocks noChangeArrowheads="1"/>
          </p:cNvSpPr>
          <p:nvPr/>
        </p:nvSpPr>
        <p:spPr bwMode="auto">
          <a:xfrm>
            <a:off x="371474" y="5868988"/>
            <a:ext cx="3527425" cy="420687"/>
          </a:xfrm>
          <a:prstGeom prst="rect">
            <a:avLst/>
          </a:prstGeom>
          <a:noFill/>
          <a:ln w="9525" algn="ctr">
            <a:noFill/>
            <a:miter lim="800000"/>
            <a:headEnd/>
            <a:tailEnd/>
          </a:ln>
          <a:effectLst/>
        </p:spPr>
        <p:txBody>
          <a:bodyPr wrap="square">
            <a:spAutoFit/>
          </a:bodyPr>
          <a:lstStyle/>
          <a:p>
            <a:pPr algn="l">
              <a:lnSpc>
                <a:spcPct val="90000"/>
              </a:lnSpc>
              <a:defRPr/>
            </a:pPr>
            <a:r>
              <a:rPr lang="en-GB" sz="2400" smtClean="0">
                <a:solidFill>
                  <a:schemeClr val="bg1"/>
                </a:solidFill>
                <a:effectLst>
                  <a:outerShdw blurRad="38100" dist="38100" dir="2700000" algn="tl">
                    <a:srgbClr val="000000"/>
                  </a:outerShdw>
                </a:effectLst>
                <a:latin typeface="Symbol" pitchFamily="18" charset="2"/>
              </a:rPr>
              <a:t>D</a:t>
            </a:r>
            <a:r>
              <a:rPr lang="en-GB" sz="2400" smtClean="0">
                <a:solidFill>
                  <a:schemeClr val="bg1"/>
                </a:solidFill>
                <a:effectLst>
                  <a:outerShdw blurRad="38100" dist="38100" dir="2700000" algn="tl">
                    <a:srgbClr val="000000"/>
                  </a:outerShdw>
                </a:effectLst>
                <a:latin typeface="Calibri" pitchFamily="34" charset="0"/>
              </a:rPr>
              <a:t>7/4 </a:t>
            </a:r>
            <a:r>
              <a:rPr lang="en-GB" sz="2400" smtClean="0">
                <a:solidFill>
                  <a:srgbClr val="FFFF00"/>
                </a:solidFill>
                <a:effectLst>
                  <a:outerShdw blurRad="38100" dist="38100" dir="2700000" algn="tl">
                    <a:srgbClr val="000000"/>
                  </a:outerShdw>
                </a:effectLst>
                <a:latin typeface="Calibri" pitchFamily="34" charset="0"/>
              </a:rPr>
              <a:t>of sample 2: </a:t>
            </a:r>
            <a:r>
              <a:rPr lang="en-GB" sz="2400" smtClean="0">
                <a:solidFill>
                  <a:schemeClr val="bg1"/>
                </a:solidFill>
                <a:effectLst>
                  <a:outerShdw blurRad="38100" dist="38100" dir="2700000" algn="tl">
                    <a:srgbClr val="000000"/>
                  </a:outerShdw>
                </a:effectLst>
                <a:latin typeface="Calibri" pitchFamily="34" charset="0"/>
              </a:rPr>
              <a:t>-6</a:t>
            </a:r>
            <a:endParaRPr lang="en-GB" sz="2400">
              <a:solidFill>
                <a:schemeClr val="bg1"/>
              </a:solidFill>
              <a:effectLst>
                <a:outerShdw blurRad="38100" dist="38100" dir="2700000" algn="tl">
                  <a:srgbClr val="000000"/>
                </a:outerShdw>
              </a:effectLst>
              <a:latin typeface="Calibri" pitchFamily="34" charset="0"/>
            </a:endParaRPr>
          </a:p>
        </p:txBody>
      </p:sp>
      <p:sp>
        <p:nvSpPr>
          <p:cNvPr id="1518626" name="Text Box 34"/>
          <p:cNvSpPr txBox="1">
            <a:spLocks noChangeArrowheads="1"/>
          </p:cNvSpPr>
          <p:nvPr/>
        </p:nvSpPr>
        <p:spPr bwMode="auto">
          <a:xfrm>
            <a:off x="0" y="3544888"/>
            <a:ext cx="3898900" cy="476250"/>
          </a:xfrm>
          <a:prstGeom prst="rect">
            <a:avLst/>
          </a:prstGeom>
          <a:noFill/>
          <a:ln w="9525" algn="ctr">
            <a:noFill/>
            <a:miter lim="800000"/>
            <a:headEnd/>
            <a:tailEnd/>
          </a:ln>
          <a:effectLst/>
        </p:spPr>
        <p:txBody>
          <a:bodyPr>
            <a:spAutoFit/>
          </a:bodyPr>
          <a:lstStyle/>
          <a:p>
            <a:pPr>
              <a:lnSpc>
                <a:spcPct val="90000"/>
              </a:lnSpc>
              <a:defRPr/>
            </a:pPr>
            <a:r>
              <a:rPr lang="en-GB" sz="2800" smtClean="0">
                <a:solidFill>
                  <a:srgbClr val="FFFF00"/>
                </a:solidFill>
                <a:effectLst>
                  <a:outerShdw blurRad="38100" dist="38100" dir="2700000" algn="tl">
                    <a:srgbClr val="000000"/>
                  </a:outerShdw>
                </a:effectLst>
                <a:latin typeface="Calibri" pitchFamily="34" charset="0"/>
              </a:rPr>
              <a:t>Qualitative examples:</a:t>
            </a:r>
            <a:endParaRPr lang="en-GB" sz="2800">
              <a:solidFill>
                <a:srgbClr val="FFFF00"/>
              </a:solidFill>
              <a:effectLst>
                <a:outerShdw blurRad="38100" dist="38100" dir="2700000" algn="tl">
                  <a:srgbClr val="000000"/>
                </a:outerShdw>
              </a:effectLst>
              <a:latin typeface="Calibri" pitchFamily="34" charset="0"/>
            </a:endParaRPr>
          </a:p>
        </p:txBody>
      </p:sp>
      <p:sp>
        <p:nvSpPr>
          <p:cNvPr id="32" name="Text Box 2"/>
          <p:cNvSpPr txBox="1">
            <a:spLocks noChangeArrowheads="1"/>
          </p:cNvSpPr>
          <p:nvPr/>
        </p:nvSpPr>
        <p:spPr bwMode="auto">
          <a:xfrm>
            <a:off x="371475" y="1717675"/>
            <a:ext cx="8401050" cy="523875"/>
          </a:xfrm>
          <a:prstGeom prst="rect">
            <a:avLst/>
          </a:prstGeom>
          <a:noFill/>
          <a:ln w="9525" algn="ctr">
            <a:noFill/>
            <a:miter lim="800000"/>
            <a:headEnd/>
            <a:tailEnd/>
          </a:ln>
          <a:effectLst/>
        </p:spPr>
        <p:txBody>
          <a:bodyPr wrap="square">
            <a:spAutoFit/>
          </a:bodyPr>
          <a:lstStyle/>
          <a:p>
            <a:pPr algn="l">
              <a:defRPr/>
            </a:pPr>
            <a:r>
              <a:rPr lang="en-GB" sz="2800" smtClean="0">
                <a:solidFill>
                  <a:srgbClr val="FFFF00"/>
                </a:solidFill>
                <a:effectLst>
                  <a:outerShdw blurRad="38100" dist="38100" dir="2700000" algn="tl">
                    <a:srgbClr val="000000"/>
                  </a:outerShdw>
                </a:effectLst>
                <a:latin typeface="Symbol" pitchFamily="18" charset="2"/>
              </a:rPr>
              <a:t>D</a:t>
            </a:r>
            <a:r>
              <a:rPr lang="en-GB" sz="2800" smtClean="0">
                <a:solidFill>
                  <a:srgbClr val="FFFF00"/>
                </a:solidFill>
                <a:effectLst>
                  <a:outerShdw blurRad="38100" dist="38100" dir="2700000" algn="tl">
                    <a:srgbClr val="000000"/>
                  </a:outerShdw>
                </a:effectLst>
                <a:latin typeface="Calibri" pitchFamily="34" charset="0"/>
              </a:rPr>
              <a:t>7/4</a:t>
            </a:r>
            <a:r>
              <a:rPr lang="en-GB" sz="2800" smtClean="0">
                <a:solidFill>
                  <a:schemeClr val="bg1"/>
                </a:solidFill>
                <a:effectLst>
                  <a:outerShdw blurRad="38100" dist="38100" dir="2700000" algn="tl">
                    <a:srgbClr val="000000"/>
                  </a:outerShdw>
                </a:effectLst>
                <a:latin typeface="Calibri" pitchFamily="34" charset="0"/>
              </a:rPr>
              <a:t> = </a:t>
            </a:r>
            <a:r>
              <a:rPr lang="en-GB" sz="2800" baseline="30000" smtClean="0">
                <a:solidFill>
                  <a:schemeClr val="bg1"/>
                </a:solidFill>
                <a:effectLst>
                  <a:outerShdw blurRad="38100" dist="38100" dir="2700000" algn="tl">
                    <a:srgbClr val="000000"/>
                  </a:outerShdw>
                </a:effectLst>
                <a:latin typeface="Calibri" pitchFamily="34" charset="0"/>
              </a:rPr>
              <a:t>207</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Pb-((0.184*</a:t>
            </a:r>
            <a:r>
              <a:rPr lang="en-GB" sz="2800" baseline="30000" smtClean="0">
                <a:solidFill>
                  <a:schemeClr val="bg1"/>
                </a:solidFill>
                <a:effectLst>
                  <a:outerShdw blurRad="38100" dist="38100" dir="2700000" algn="tl">
                    <a:srgbClr val="000000"/>
                  </a:outerShdw>
                </a:effectLst>
                <a:latin typeface="Calibri" pitchFamily="34" charset="0"/>
              </a:rPr>
              <a:t>206</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Pb)+13.491))*100</a:t>
            </a:r>
            <a:endParaRPr lang="en-GB" sz="2000">
              <a:solidFill>
                <a:srgbClr val="FFFF00"/>
              </a:solidFill>
              <a:effectLst>
                <a:outerShdw blurRad="38100" dist="38100" dir="2700000" algn="tl">
                  <a:srgbClr val="000000"/>
                </a:outerShdw>
              </a:effectLst>
              <a:latin typeface="Calibri" pitchFamily="34" charset="0"/>
            </a:endParaRPr>
          </a:p>
        </p:txBody>
      </p:sp>
      <p:sp>
        <p:nvSpPr>
          <p:cNvPr id="33" name="Text Box 2"/>
          <p:cNvSpPr txBox="1">
            <a:spLocks noChangeArrowheads="1"/>
          </p:cNvSpPr>
          <p:nvPr/>
        </p:nvSpPr>
        <p:spPr bwMode="auto">
          <a:xfrm>
            <a:off x="371475" y="2270125"/>
            <a:ext cx="8401050" cy="523220"/>
          </a:xfrm>
          <a:prstGeom prst="rect">
            <a:avLst/>
          </a:prstGeom>
          <a:noFill/>
          <a:ln w="9525" algn="ctr">
            <a:noFill/>
            <a:miter lim="800000"/>
            <a:headEnd/>
            <a:tailEnd/>
          </a:ln>
          <a:effectLst/>
        </p:spPr>
        <p:txBody>
          <a:bodyPr wrap="square">
            <a:spAutoFit/>
          </a:bodyPr>
          <a:lstStyle/>
          <a:p>
            <a:pPr algn="l">
              <a:defRPr/>
            </a:pPr>
            <a:r>
              <a:rPr lang="en-GB" sz="2800" smtClean="0">
                <a:solidFill>
                  <a:srgbClr val="FFFF00"/>
                </a:solidFill>
                <a:effectLst>
                  <a:outerShdw blurRad="38100" dist="38100" dir="2700000" algn="tl">
                    <a:srgbClr val="000000"/>
                  </a:outerShdw>
                </a:effectLst>
                <a:latin typeface="Symbol" pitchFamily="18" charset="2"/>
              </a:rPr>
              <a:t>D</a:t>
            </a:r>
            <a:r>
              <a:rPr lang="en-GB" sz="2800" smtClean="0">
                <a:solidFill>
                  <a:srgbClr val="FFFF00"/>
                </a:solidFill>
                <a:effectLst>
                  <a:outerShdw blurRad="38100" dist="38100" dir="2700000" algn="tl">
                    <a:srgbClr val="000000"/>
                  </a:outerShdw>
                </a:effectLst>
                <a:latin typeface="Calibri" pitchFamily="34" charset="0"/>
              </a:rPr>
              <a:t>8/4</a:t>
            </a:r>
            <a:r>
              <a:rPr lang="en-GB" sz="2800" smtClean="0">
                <a:solidFill>
                  <a:schemeClr val="bg1"/>
                </a:solidFill>
                <a:effectLst>
                  <a:outerShdw blurRad="38100" dist="38100" dir="2700000" algn="tl">
                    <a:srgbClr val="000000"/>
                  </a:outerShdw>
                </a:effectLst>
                <a:latin typeface="Calibri" pitchFamily="34" charset="0"/>
              </a:rPr>
              <a:t> = </a:t>
            </a:r>
            <a:r>
              <a:rPr lang="en-GB" sz="2800" baseline="30000" smtClean="0">
                <a:solidFill>
                  <a:schemeClr val="bg1"/>
                </a:solidFill>
                <a:effectLst>
                  <a:outerShdw blurRad="38100" dist="38100" dir="2700000" algn="tl">
                    <a:srgbClr val="000000"/>
                  </a:outerShdw>
                </a:effectLst>
                <a:latin typeface="Calibri" pitchFamily="34" charset="0"/>
              </a:rPr>
              <a:t>208</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Pb-((1.209*</a:t>
            </a:r>
            <a:r>
              <a:rPr lang="en-GB" sz="2800" baseline="30000" smtClean="0">
                <a:solidFill>
                  <a:schemeClr val="bg1"/>
                </a:solidFill>
                <a:effectLst>
                  <a:outerShdw blurRad="38100" dist="38100" dir="2700000" algn="tl">
                    <a:srgbClr val="000000"/>
                  </a:outerShdw>
                </a:effectLst>
                <a:latin typeface="Calibri" pitchFamily="34" charset="0"/>
              </a:rPr>
              <a:t>206</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Pb)+15.623))*100</a:t>
            </a:r>
            <a:endParaRPr lang="en-GB" sz="2000">
              <a:solidFill>
                <a:srgbClr val="FFFF00"/>
              </a:solidFill>
              <a:effectLst>
                <a:outerShdw blurRad="38100" dist="38100" dir="2700000" algn="tl">
                  <a:srgbClr val="000000"/>
                </a:outerShdw>
              </a:effectLst>
              <a:latin typeface="Calibri" pitchFamily="34" charset="0"/>
            </a:endParaRPr>
          </a:p>
        </p:txBody>
      </p:sp>
      <p:sp>
        <p:nvSpPr>
          <p:cNvPr id="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56" name="Gruppo 55"/>
          <p:cNvGrpSpPr/>
          <p:nvPr/>
        </p:nvGrpSpPr>
        <p:grpSpPr>
          <a:xfrm>
            <a:off x="3846513" y="2917825"/>
            <a:ext cx="4948237" cy="3686175"/>
            <a:chOff x="3846513" y="2917825"/>
            <a:chExt cx="4948237" cy="3686175"/>
          </a:xfrm>
        </p:grpSpPr>
        <p:grpSp>
          <p:nvGrpSpPr>
            <p:cNvPr id="35" name="Group 23"/>
            <p:cNvGrpSpPr>
              <a:grpSpLocks/>
            </p:cNvGrpSpPr>
            <p:nvPr/>
          </p:nvGrpSpPr>
          <p:grpSpPr bwMode="auto">
            <a:xfrm>
              <a:off x="3846513" y="2917825"/>
              <a:ext cx="4948237" cy="3686175"/>
              <a:chOff x="2423" y="1838"/>
              <a:chExt cx="3117" cy="2322"/>
            </a:xfrm>
          </p:grpSpPr>
          <p:sp>
            <p:nvSpPr>
              <p:cNvPr id="36" name="Rectangle 8"/>
              <p:cNvSpPr>
                <a:spLocks noChangeArrowheads="1"/>
              </p:cNvSpPr>
              <p:nvPr/>
            </p:nvSpPr>
            <p:spPr bwMode="auto">
              <a:xfrm>
                <a:off x="2423" y="1838"/>
                <a:ext cx="3117" cy="2304"/>
              </a:xfrm>
              <a:prstGeom prst="rect">
                <a:avLst/>
              </a:prstGeom>
              <a:solidFill>
                <a:schemeClr val="bg1"/>
              </a:solidFill>
              <a:ln w="9525" algn="ctr">
                <a:noFill/>
                <a:miter lim="800000"/>
                <a:headEnd/>
                <a:tailEnd/>
              </a:ln>
              <a:effectLst/>
            </p:spPr>
            <p:txBody>
              <a:bodyPr wrap="none" anchor="ctr"/>
              <a:lstStyle/>
              <a:p>
                <a:pPr>
                  <a:defRPr/>
                </a:pPr>
                <a:endParaRPr lang="en-GB">
                  <a:latin typeface="Calibri" pitchFamily="34" charset="0"/>
                </a:endParaRPr>
              </a:p>
            </p:txBody>
          </p:sp>
          <p:sp>
            <p:nvSpPr>
              <p:cNvPr id="37" name="Rectangle 9"/>
              <p:cNvSpPr>
                <a:spLocks noChangeArrowheads="1"/>
              </p:cNvSpPr>
              <p:nvPr/>
            </p:nvSpPr>
            <p:spPr bwMode="auto">
              <a:xfrm>
                <a:off x="2770" y="1957"/>
                <a:ext cx="2626" cy="1906"/>
              </a:xfrm>
              <a:prstGeom prst="rect">
                <a:avLst/>
              </a:prstGeom>
              <a:noFill/>
              <a:ln w="2857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38" name="Text Box 10"/>
              <p:cNvSpPr txBox="1">
                <a:spLocks noChangeArrowheads="1"/>
              </p:cNvSpPr>
              <p:nvPr/>
            </p:nvSpPr>
            <p:spPr bwMode="auto">
              <a:xfrm>
                <a:off x="3337" y="3872"/>
                <a:ext cx="1457" cy="288"/>
              </a:xfrm>
              <a:prstGeom prst="rect">
                <a:avLst/>
              </a:prstGeom>
              <a:noFill/>
              <a:ln w="9525" algn="ctr">
                <a:noFill/>
                <a:miter lim="800000"/>
                <a:headEnd/>
                <a:tailEnd/>
              </a:ln>
              <a:effectLst/>
            </p:spPr>
            <p:txBody>
              <a:bodyPr>
                <a:spAutoFit/>
              </a:bodyPr>
              <a:lstStyle/>
              <a:p>
                <a:pPr>
                  <a:spcBef>
                    <a:spcPct val="50000"/>
                  </a:spcBef>
                  <a:defRPr/>
                </a:pPr>
                <a:r>
                  <a:rPr lang="en-GB" sz="2400" baseline="30000" smtClean="0">
                    <a:solidFill>
                      <a:schemeClr val="tx1"/>
                    </a:solidFill>
                    <a:effectLst>
                      <a:outerShdw blurRad="38100" dist="38100" dir="2700000" algn="tl">
                        <a:srgbClr val="FFFFFF"/>
                      </a:outerShdw>
                    </a:effectLst>
                    <a:latin typeface="Calibri" pitchFamily="34" charset="0"/>
                  </a:rPr>
                  <a:t>206</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39" name="Text Box 11"/>
              <p:cNvSpPr txBox="1">
                <a:spLocks noChangeArrowheads="1"/>
              </p:cNvSpPr>
              <p:nvPr/>
            </p:nvSpPr>
            <p:spPr bwMode="auto">
              <a:xfrm rot="16200000">
                <a:off x="1879" y="2814"/>
                <a:ext cx="1457" cy="288"/>
              </a:xfrm>
              <a:prstGeom prst="rect">
                <a:avLst/>
              </a:prstGeom>
              <a:noFill/>
              <a:ln w="9525" algn="ctr">
                <a:noFill/>
                <a:miter lim="800000"/>
                <a:headEnd/>
                <a:tailEnd/>
              </a:ln>
              <a:effectLst/>
            </p:spPr>
            <p:txBody>
              <a:bodyPr>
                <a:spAutoFit/>
              </a:bodyPr>
              <a:lstStyle/>
              <a:p>
                <a:pPr>
                  <a:spcBef>
                    <a:spcPct val="50000"/>
                  </a:spcBef>
                  <a:defRPr/>
                </a:pPr>
                <a:r>
                  <a:rPr lang="en-GB" sz="2400" baseline="30000" smtClean="0">
                    <a:solidFill>
                      <a:schemeClr val="tx1"/>
                    </a:solidFill>
                    <a:effectLst>
                      <a:outerShdw blurRad="38100" dist="38100" dir="2700000" algn="tl">
                        <a:srgbClr val="FFFFFF"/>
                      </a:outerShdw>
                    </a:effectLst>
                    <a:latin typeface="Calibri" pitchFamily="34" charset="0"/>
                  </a:rPr>
                  <a:t>207</a:t>
                </a:r>
                <a:r>
                  <a:rPr lang="en-GB" sz="2400" smtClean="0">
                    <a:solidFill>
                      <a:schemeClr val="tx1"/>
                    </a:solidFill>
                    <a:effectLst>
                      <a:outerShdw blurRad="38100" dist="38100" dir="2700000" algn="tl">
                        <a:srgbClr val="FFFFFF"/>
                      </a:outerShdw>
                    </a:effectLst>
                    <a:latin typeface="Calibri" pitchFamily="34" charset="0"/>
                  </a:rPr>
                  <a:t>Pb/</a:t>
                </a:r>
                <a:r>
                  <a:rPr lang="en-GB" sz="2400" baseline="30000" smtClean="0">
                    <a:solidFill>
                      <a:schemeClr val="tx1"/>
                    </a:solidFill>
                    <a:effectLst>
                      <a:outerShdw blurRad="38100" dist="38100" dir="2700000" algn="tl">
                        <a:srgbClr val="FFFFFF"/>
                      </a:outerShdw>
                    </a:effectLst>
                    <a:latin typeface="Calibri" pitchFamily="34" charset="0"/>
                  </a:rPr>
                  <a:t>204</a:t>
                </a:r>
                <a:r>
                  <a:rPr lang="en-GB" sz="2400" smtClean="0">
                    <a:solidFill>
                      <a:schemeClr val="tx1"/>
                    </a:solidFill>
                    <a:effectLst>
                      <a:outerShdw blurRad="38100" dist="38100" dir="2700000" algn="tl">
                        <a:srgbClr val="FFFFFF"/>
                      </a:outerShdw>
                    </a:effectLst>
                    <a:latin typeface="Calibri" pitchFamily="34" charset="0"/>
                  </a:rPr>
                  <a:t>Pb</a:t>
                </a:r>
                <a:endParaRPr lang="en-GB" sz="2400">
                  <a:solidFill>
                    <a:schemeClr val="tx1"/>
                  </a:solidFill>
                  <a:effectLst>
                    <a:outerShdw blurRad="38100" dist="38100" dir="2700000" algn="tl">
                      <a:srgbClr val="FFFFFF"/>
                    </a:outerShdw>
                  </a:effectLst>
                  <a:latin typeface="Calibri" pitchFamily="34" charset="0"/>
                </a:endParaRPr>
              </a:p>
            </p:txBody>
          </p:sp>
          <p:sp>
            <p:nvSpPr>
              <p:cNvPr id="40" name="Line 12"/>
              <p:cNvSpPr>
                <a:spLocks noChangeShapeType="1"/>
              </p:cNvSpPr>
              <p:nvPr/>
            </p:nvSpPr>
            <p:spPr bwMode="auto">
              <a:xfrm flipV="1">
                <a:off x="2914" y="2372"/>
                <a:ext cx="2482" cy="1474"/>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41" name="Text Box 13"/>
              <p:cNvSpPr txBox="1">
                <a:spLocks noChangeArrowheads="1"/>
              </p:cNvSpPr>
              <p:nvPr/>
            </p:nvSpPr>
            <p:spPr bwMode="auto">
              <a:xfrm rot="-1801913">
                <a:off x="4733" y="2561"/>
                <a:ext cx="771" cy="288"/>
              </a:xfrm>
              <a:prstGeom prst="rect">
                <a:avLst/>
              </a:prstGeom>
              <a:noFill/>
              <a:ln w="9525" algn="ctr">
                <a:noFill/>
                <a:miter lim="800000"/>
                <a:headEnd/>
                <a:tailEnd/>
              </a:ln>
              <a:effectLst/>
            </p:spPr>
            <p:txBody>
              <a:bodyPr>
                <a:spAutoFit/>
              </a:bodyPr>
              <a:lstStyle/>
              <a:p>
                <a:pPr>
                  <a:spcBef>
                    <a:spcPct val="50000"/>
                  </a:spcBef>
                  <a:defRPr/>
                </a:pPr>
                <a:r>
                  <a:rPr lang="en-GB" sz="2400" i="1" smtClean="0">
                    <a:solidFill>
                      <a:schemeClr val="tx1"/>
                    </a:solidFill>
                    <a:effectLst>
                      <a:outerShdw blurRad="38100" dist="38100" dir="2700000" algn="tl">
                        <a:srgbClr val="FFFFFF"/>
                      </a:outerShdw>
                    </a:effectLst>
                    <a:latin typeface="Calibri" pitchFamily="34" charset="0"/>
                  </a:rPr>
                  <a:t>NHRL</a:t>
                </a:r>
                <a:endParaRPr lang="en-GB" sz="2400" i="1">
                  <a:solidFill>
                    <a:schemeClr val="tx1"/>
                  </a:solidFill>
                  <a:effectLst>
                    <a:outerShdw blurRad="38100" dist="38100" dir="2700000" algn="tl">
                      <a:srgbClr val="FFFFFF"/>
                    </a:outerShdw>
                  </a:effectLst>
                  <a:latin typeface="Calibri" pitchFamily="34" charset="0"/>
                </a:endParaRPr>
              </a:p>
            </p:txBody>
          </p:sp>
        </p:grpSp>
        <p:sp>
          <p:nvSpPr>
            <p:cNvPr id="42" name="AutoShape 14"/>
            <p:cNvSpPr>
              <a:spLocks noChangeArrowheads="1"/>
            </p:cNvSpPr>
            <p:nvPr/>
          </p:nvSpPr>
          <p:spPr bwMode="auto">
            <a:xfrm>
              <a:off x="5307013" y="5240338"/>
              <a:ext cx="107950" cy="415925"/>
            </a:xfrm>
            <a:prstGeom prst="upDownArrow">
              <a:avLst>
                <a:gd name="adj1" fmla="val 50000"/>
                <a:gd name="adj2" fmla="val 77059"/>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43" name="AutoShape 15"/>
            <p:cNvSpPr>
              <a:spLocks noChangeArrowheads="1"/>
            </p:cNvSpPr>
            <p:nvPr/>
          </p:nvSpPr>
          <p:spPr bwMode="auto">
            <a:xfrm>
              <a:off x="6342063" y="3659188"/>
              <a:ext cx="107950" cy="1406525"/>
            </a:xfrm>
            <a:prstGeom prst="upDownArrow">
              <a:avLst>
                <a:gd name="adj1" fmla="val 50000"/>
                <a:gd name="adj2" fmla="val 260588"/>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44" name="AutoShape 16"/>
            <p:cNvSpPr>
              <a:spLocks noChangeArrowheads="1"/>
            </p:cNvSpPr>
            <p:nvPr/>
          </p:nvSpPr>
          <p:spPr bwMode="auto">
            <a:xfrm>
              <a:off x="6973888" y="3968750"/>
              <a:ext cx="107950" cy="698500"/>
            </a:xfrm>
            <a:prstGeom prst="upDownArrow">
              <a:avLst>
                <a:gd name="adj1" fmla="val 50000"/>
                <a:gd name="adj2" fmla="val 129412"/>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45" name="Oval 17"/>
            <p:cNvSpPr>
              <a:spLocks noChangeArrowheads="1"/>
            </p:cNvSpPr>
            <p:nvPr/>
          </p:nvSpPr>
          <p:spPr bwMode="auto">
            <a:xfrm>
              <a:off x="5249290" y="5033963"/>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46" name="Oval 18"/>
            <p:cNvSpPr>
              <a:spLocks noChangeArrowheads="1"/>
            </p:cNvSpPr>
            <p:nvPr/>
          </p:nvSpPr>
          <p:spPr bwMode="auto">
            <a:xfrm>
              <a:off x="5797549" y="5248274"/>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47" name="Oval 19"/>
            <p:cNvSpPr>
              <a:spLocks noChangeArrowheads="1"/>
            </p:cNvSpPr>
            <p:nvPr/>
          </p:nvSpPr>
          <p:spPr bwMode="auto">
            <a:xfrm>
              <a:off x="6284340" y="3459163"/>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48" name="Oval 20"/>
            <p:cNvSpPr>
              <a:spLocks noChangeArrowheads="1"/>
            </p:cNvSpPr>
            <p:nvPr/>
          </p:nvSpPr>
          <p:spPr bwMode="auto">
            <a:xfrm>
              <a:off x="6916165" y="3752849"/>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49" name="Oval 21"/>
            <p:cNvSpPr>
              <a:spLocks noChangeArrowheads="1"/>
            </p:cNvSpPr>
            <p:nvPr/>
          </p:nvSpPr>
          <p:spPr bwMode="auto">
            <a:xfrm>
              <a:off x="7488999" y="5054091"/>
              <a:ext cx="216000" cy="216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50" name="AutoShape 22"/>
            <p:cNvSpPr>
              <a:spLocks noChangeArrowheads="1"/>
            </p:cNvSpPr>
            <p:nvPr/>
          </p:nvSpPr>
          <p:spPr bwMode="auto">
            <a:xfrm>
              <a:off x="7539038" y="4343400"/>
              <a:ext cx="107950" cy="698500"/>
            </a:xfrm>
            <a:prstGeom prst="upDownArrow">
              <a:avLst>
                <a:gd name="adj1" fmla="val 50000"/>
                <a:gd name="adj2" fmla="val 129412"/>
              </a:avLst>
            </a:prstGeom>
            <a:solidFill>
              <a:srgbClr val="FFFF00"/>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51" name="Text Box 24"/>
            <p:cNvSpPr txBox="1">
              <a:spLocks noChangeArrowheads="1"/>
            </p:cNvSpPr>
            <p:nvPr/>
          </p:nvSpPr>
          <p:spPr bwMode="auto">
            <a:xfrm>
              <a:off x="5203825" y="4656138"/>
              <a:ext cx="309563"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1</a:t>
              </a:r>
              <a:endParaRPr lang="en-GB" sz="2400">
                <a:solidFill>
                  <a:schemeClr val="tx1"/>
                </a:solidFill>
                <a:effectLst>
                  <a:outerShdw blurRad="38100" dist="38100" dir="2700000" algn="tl">
                    <a:srgbClr val="FFFFFF"/>
                  </a:outerShdw>
                </a:effectLst>
                <a:latin typeface="Calibri" pitchFamily="34" charset="0"/>
              </a:endParaRPr>
            </a:p>
          </p:txBody>
        </p:sp>
        <p:sp>
          <p:nvSpPr>
            <p:cNvPr id="52" name="Text Box 25"/>
            <p:cNvSpPr txBox="1">
              <a:spLocks noChangeArrowheads="1"/>
            </p:cNvSpPr>
            <p:nvPr/>
          </p:nvSpPr>
          <p:spPr bwMode="auto">
            <a:xfrm>
              <a:off x="5703888" y="4843463"/>
              <a:ext cx="363537"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2</a:t>
              </a:r>
              <a:endParaRPr lang="en-GB" sz="2400">
                <a:solidFill>
                  <a:schemeClr val="tx1"/>
                </a:solidFill>
                <a:effectLst>
                  <a:outerShdw blurRad="38100" dist="38100" dir="2700000" algn="tl">
                    <a:srgbClr val="FFFFFF"/>
                  </a:outerShdw>
                </a:effectLst>
                <a:latin typeface="Calibri" pitchFamily="34" charset="0"/>
              </a:endParaRPr>
            </a:p>
          </p:txBody>
        </p:sp>
        <p:sp>
          <p:nvSpPr>
            <p:cNvPr id="53" name="Text Box 26"/>
            <p:cNvSpPr txBox="1">
              <a:spLocks noChangeArrowheads="1"/>
            </p:cNvSpPr>
            <p:nvPr/>
          </p:nvSpPr>
          <p:spPr bwMode="auto">
            <a:xfrm>
              <a:off x="6165850" y="3070225"/>
              <a:ext cx="471488"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3</a:t>
              </a:r>
              <a:endParaRPr lang="en-GB" sz="2400">
                <a:solidFill>
                  <a:schemeClr val="tx1"/>
                </a:solidFill>
                <a:effectLst>
                  <a:outerShdw blurRad="38100" dist="38100" dir="2700000" algn="tl">
                    <a:srgbClr val="FFFFFF"/>
                  </a:outerShdw>
                </a:effectLst>
                <a:latin typeface="Calibri" pitchFamily="34" charset="0"/>
              </a:endParaRPr>
            </a:p>
          </p:txBody>
        </p:sp>
        <p:sp>
          <p:nvSpPr>
            <p:cNvPr id="54" name="Text Box 27"/>
            <p:cNvSpPr txBox="1">
              <a:spLocks noChangeArrowheads="1"/>
            </p:cNvSpPr>
            <p:nvPr/>
          </p:nvSpPr>
          <p:spPr bwMode="auto">
            <a:xfrm>
              <a:off x="6835775" y="3351213"/>
              <a:ext cx="388938"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4</a:t>
              </a:r>
              <a:endParaRPr lang="en-GB" sz="2400">
                <a:solidFill>
                  <a:schemeClr val="tx1"/>
                </a:solidFill>
                <a:effectLst>
                  <a:outerShdw blurRad="38100" dist="38100" dir="2700000" algn="tl">
                    <a:srgbClr val="FFFFFF"/>
                  </a:outerShdw>
                </a:effectLst>
                <a:latin typeface="Calibri" pitchFamily="34" charset="0"/>
              </a:endParaRPr>
            </a:p>
          </p:txBody>
        </p:sp>
        <p:sp>
          <p:nvSpPr>
            <p:cNvPr id="55" name="Text Box 28"/>
            <p:cNvSpPr txBox="1">
              <a:spLocks noChangeArrowheads="1"/>
            </p:cNvSpPr>
            <p:nvPr/>
          </p:nvSpPr>
          <p:spPr bwMode="auto">
            <a:xfrm>
              <a:off x="7402513" y="5233988"/>
              <a:ext cx="390525" cy="457200"/>
            </a:xfrm>
            <a:prstGeom prst="rect">
              <a:avLst/>
            </a:prstGeom>
            <a:noFill/>
            <a:ln w="9525" algn="ctr">
              <a:no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FFFFFF"/>
                    </a:outerShdw>
                  </a:effectLst>
                  <a:latin typeface="Calibri" pitchFamily="34" charset="0"/>
                </a:rPr>
                <a:t>5</a:t>
              </a:r>
              <a:endParaRPr lang="en-GB" sz="2400">
                <a:solidFill>
                  <a:schemeClr val="tx1"/>
                </a:solidFill>
                <a:effectLst>
                  <a:outerShdw blurRad="38100" dist="38100" dir="2700000" algn="tl">
                    <a:srgbClr val="FFFFFF"/>
                  </a:outerShdw>
                </a:effectLst>
                <a:latin typeface="Calibri"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
          <p:cNvSpPr txBox="1">
            <a:spLocks noChangeArrowheads="1"/>
          </p:cNvSpPr>
          <p:nvPr/>
        </p:nvSpPr>
        <p:spPr bwMode="auto">
          <a:xfrm>
            <a:off x="371475" y="1717675"/>
            <a:ext cx="8401050" cy="523875"/>
          </a:xfrm>
          <a:prstGeom prst="rect">
            <a:avLst/>
          </a:prstGeom>
          <a:noFill/>
          <a:ln w="9525" algn="ctr">
            <a:noFill/>
            <a:miter lim="800000"/>
            <a:headEnd/>
            <a:tailEnd/>
          </a:ln>
          <a:effectLst/>
        </p:spPr>
        <p:txBody>
          <a:bodyPr wrap="square">
            <a:spAutoFit/>
          </a:bodyPr>
          <a:lstStyle/>
          <a:p>
            <a:pPr algn="l">
              <a:defRPr/>
            </a:pPr>
            <a:r>
              <a:rPr lang="en-GB" sz="2800" dirty="0" smtClean="0">
                <a:solidFill>
                  <a:srgbClr val="FFFF00"/>
                </a:solidFill>
                <a:effectLst>
                  <a:outerShdw blurRad="38100" dist="38100" dir="2700000" algn="tl">
                    <a:srgbClr val="000000"/>
                  </a:outerShdw>
                </a:effectLst>
                <a:latin typeface="Symbol" pitchFamily="18" charset="2"/>
              </a:rPr>
              <a:t>D</a:t>
            </a:r>
            <a:r>
              <a:rPr lang="en-GB" sz="2800" dirty="0" smtClean="0">
                <a:solidFill>
                  <a:srgbClr val="FFFF00"/>
                </a:solidFill>
                <a:effectLst>
                  <a:outerShdw blurRad="38100" dist="38100" dir="2700000" algn="tl">
                    <a:srgbClr val="000000"/>
                  </a:outerShdw>
                </a:effectLst>
                <a:latin typeface="Calibri" pitchFamily="34" charset="0"/>
              </a:rPr>
              <a:t>7/4</a:t>
            </a:r>
            <a:r>
              <a:rPr lang="en-GB" sz="2800" dirty="0" smtClean="0">
                <a:solidFill>
                  <a:schemeClr val="bg1"/>
                </a:solidFill>
                <a:effectLst>
                  <a:outerShdw blurRad="38100" dist="38100" dir="2700000" algn="tl">
                    <a:srgbClr val="000000"/>
                  </a:outerShdw>
                </a:effectLst>
                <a:latin typeface="Calibri" pitchFamily="34" charset="0"/>
              </a:rPr>
              <a:t> =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Pb-((0.184*</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Pb)+13.491))*100</a:t>
            </a:r>
            <a:endParaRPr lang="en-GB" sz="2000" dirty="0">
              <a:solidFill>
                <a:srgbClr val="FFFF00"/>
              </a:solidFill>
              <a:effectLst>
                <a:outerShdw blurRad="38100" dist="38100" dir="2700000" algn="tl">
                  <a:srgbClr val="000000"/>
                </a:outerShdw>
              </a:effectLst>
              <a:latin typeface="Calibri" pitchFamily="34" charset="0"/>
            </a:endParaRPr>
          </a:p>
        </p:txBody>
      </p:sp>
      <p:sp>
        <p:nvSpPr>
          <p:cNvPr id="33" name="Text Box 2"/>
          <p:cNvSpPr txBox="1">
            <a:spLocks noChangeArrowheads="1"/>
          </p:cNvSpPr>
          <p:nvPr/>
        </p:nvSpPr>
        <p:spPr bwMode="auto">
          <a:xfrm>
            <a:off x="371475" y="2270125"/>
            <a:ext cx="840105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rgbClr val="FFFF00"/>
                </a:solidFill>
                <a:effectLst>
                  <a:outerShdw blurRad="38100" dist="38100" dir="2700000" algn="tl">
                    <a:srgbClr val="000000"/>
                  </a:outerShdw>
                </a:effectLst>
                <a:latin typeface="Symbol" pitchFamily="18" charset="2"/>
              </a:rPr>
              <a:t>D</a:t>
            </a:r>
            <a:r>
              <a:rPr lang="en-GB" sz="28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 = </a:t>
            </a:r>
            <a:r>
              <a:rPr lang="en-GB" sz="2800" baseline="30000" dirty="0" smtClean="0">
                <a:solidFill>
                  <a:schemeClr val="bg1"/>
                </a:solidFill>
                <a:effectLst>
                  <a:outerShdw blurRad="38100" dist="38100" dir="2700000" algn="tl">
                    <a:srgbClr val="000000"/>
                  </a:outerShdw>
                </a:effectLst>
                <a:latin typeface="Calibri" pitchFamily="34" charset="0"/>
              </a:rPr>
              <a:t>208</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Pb-((1.209*</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Pb)+15.623))*100</a:t>
            </a:r>
            <a:endParaRPr lang="en-GB" sz="2000" dirty="0">
              <a:solidFill>
                <a:srgbClr val="FFFF00"/>
              </a:solidFill>
              <a:effectLst>
                <a:outerShdw blurRad="38100" dist="38100" dir="2700000" algn="tl">
                  <a:srgbClr val="000000"/>
                </a:outerShdw>
              </a:effectLst>
              <a:latin typeface="Calibri" pitchFamily="34" charset="0"/>
            </a:endParaRPr>
          </a:p>
        </p:txBody>
      </p:sp>
      <p:sp>
        <p:nvSpPr>
          <p:cNvPr id="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5" name="Text Box 2"/>
          <p:cNvSpPr txBox="1">
            <a:spLocks noChangeArrowheads="1"/>
          </p:cNvSpPr>
          <p:nvPr/>
        </p:nvSpPr>
        <p:spPr bwMode="auto">
          <a:xfrm>
            <a:off x="371475" y="3082925"/>
            <a:ext cx="8401050" cy="523220"/>
          </a:xfrm>
          <a:prstGeom prst="rect">
            <a:avLst/>
          </a:prstGeom>
          <a:noFill/>
          <a:ln w="9525" algn="ctr">
            <a:noFill/>
            <a:miter lim="800000"/>
            <a:headEnd/>
            <a:tailEnd/>
          </a:ln>
          <a:effectLst/>
        </p:spPr>
        <p:txBody>
          <a:bodyPr wrap="square">
            <a:spAutoFit/>
          </a:bodyPr>
          <a:lstStyle/>
          <a:p>
            <a:pPr algn="l">
              <a:defRPr/>
            </a:pPr>
            <a:r>
              <a:rPr lang="en-GB" sz="2800" dirty="0" smtClean="0">
                <a:solidFill>
                  <a:srgbClr val="FFFF00"/>
                </a:solidFill>
                <a:effectLst>
                  <a:outerShdw blurRad="38100" dist="38100" dir="2700000" algn="tl">
                    <a:srgbClr val="000000"/>
                  </a:outerShdw>
                </a:effectLst>
                <a:latin typeface="Calibri" pitchFamily="34" charset="0"/>
              </a:rPr>
              <a:t>Calculate </a:t>
            </a:r>
            <a:r>
              <a:rPr lang="en-GB" sz="2800" dirty="0" smtClean="0">
                <a:solidFill>
                  <a:schemeClr val="bg1"/>
                </a:solidFill>
                <a:effectLst>
                  <a:outerShdw blurRad="38100" dist="38100" dir="2700000" algn="tl">
                    <a:srgbClr val="000000"/>
                  </a:outerShdw>
                </a:effectLst>
                <a:latin typeface="Symbol" pitchFamily="18" charset="2"/>
              </a:rPr>
              <a:t>D</a:t>
            </a:r>
            <a:r>
              <a:rPr lang="en-GB" sz="2800" dirty="0" smtClean="0">
                <a:solidFill>
                  <a:schemeClr val="bg1"/>
                </a:solidFill>
                <a:effectLst>
                  <a:outerShdw blurRad="38100" dist="38100" dir="2700000" algn="tl">
                    <a:srgbClr val="000000"/>
                  </a:outerShdw>
                </a:effectLst>
                <a:latin typeface="Calibri" pitchFamily="34" charset="0"/>
              </a:rPr>
              <a:t>7/4 for a sample with </a:t>
            </a:r>
            <a:r>
              <a:rPr lang="en-GB" sz="2800" baseline="30000" dirty="0" smtClean="0">
                <a:solidFill>
                  <a:schemeClr val="bg1"/>
                </a:solidFill>
                <a:effectLst>
                  <a:outerShdw blurRad="38100" dist="38100" dir="2700000" algn="tl">
                    <a:srgbClr val="000000"/>
                  </a:outerShdw>
                </a:effectLst>
                <a:latin typeface="Calibri" pitchFamily="34" charset="0"/>
              </a:rPr>
              <a:t>207</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 15.65.</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6" name="Text Box 2"/>
          <p:cNvSpPr txBox="1">
            <a:spLocks noChangeArrowheads="1"/>
          </p:cNvSpPr>
          <p:nvPr/>
        </p:nvSpPr>
        <p:spPr bwMode="auto">
          <a:xfrm>
            <a:off x="371475" y="3756025"/>
            <a:ext cx="8401050" cy="954107"/>
          </a:xfrm>
          <a:prstGeom prst="rect">
            <a:avLst/>
          </a:prstGeom>
          <a:noFill/>
          <a:ln w="9525" algn="ctr">
            <a:noFill/>
            <a:miter lim="800000"/>
            <a:headEnd/>
            <a:tailEnd/>
          </a:ln>
          <a:effectLst/>
        </p:spPr>
        <p:txBody>
          <a:bodyPr wrap="square">
            <a:spAutoFit/>
          </a:bodyPr>
          <a:lstStyle/>
          <a:p>
            <a:pPr algn="l">
              <a:defRPr/>
            </a:pPr>
            <a:r>
              <a:rPr lang="en-GB" sz="2800" smtClean="0">
                <a:solidFill>
                  <a:srgbClr val="FFFF00"/>
                </a:solidFill>
                <a:effectLst>
                  <a:outerShdw blurRad="38100" dist="38100" dir="2700000" algn="tl">
                    <a:srgbClr val="000000"/>
                  </a:outerShdw>
                </a:effectLst>
                <a:latin typeface="Calibri" pitchFamily="34" charset="0"/>
              </a:rPr>
              <a:t>... It is not possible if you do not have also the </a:t>
            </a:r>
            <a:r>
              <a:rPr lang="en-GB" sz="2800" baseline="30000" smtClean="0">
                <a:solidFill>
                  <a:schemeClr val="bg1"/>
                </a:solidFill>
                <a:effectLst>
                  <a:outerShdw blurRad="38100" dist="38100" dir="2700000" algn="tl">
                    <a:srgbClr val="000000"/>
                  </a:outerShdw>
                </a:effectLst>
                <a:latin typeface="Calibri" pitchFamily="34" charset="0"/>
              </a:rPr>
              <a:t>206</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a:t>
            </a:r>
            <a:endParaRPr lang="en-GB" sz="2800">
              <a:solidFill>
                <a:schemeClr val="bg1"/>
              </a:solidFill>
              <a:effectLst>
                <a:outerShdw blurRad="38100" dist="38100" dir="2700000" algn="tl">
                  <a:srgbClr val="000000"/>
                </a:outerShdw>
              </a:effectLst>
              <a:latin typeface="Calibri" pitchFamily="34" charset="0"/>
            </a:endParaRPr>
          </a:p>
        </p:txBody>
      </p:sp>
      <p:sp>
        <p:nvSpPr>
          <p:cNvPr id="37" name="Text Box 2"/>
          <p:cNvSpPr txBox="1">
            <a:spLocks noChangeArrowheads="1"/>
          </p:cNvSpPr>
          <p:nvPr/>
        </p:nvSpPr>
        <p:spPr bwMode="auto">
          <a:xfrm>
            <a:off x="0" y="4844246"/>
            <a:ext cx="3632200" cy="1384995"/>
          </a:xfrm>
          <a:prstGeom prst="rect">
            <a:avLst/>
          </a:prstGeom>
          <a:noFill/>
          <a:ln w="9525" algn="ctr">
            <a:noFill/>
            <a:miter lim="800000"/>
            <a:headEnd/>
            <a:tailEnd/>
          </a:ln>
          <a:effectLst/>
        </p:spPr>
        <p:txBody>
          <a:bodyPr wrap="square">
            <a:spAutoFit/>
          </a:bodyPr>
          <a:lstStyle/>
          <a:p>
            <a:pPr algn="l">
              <a:defRPr/>
            </a:pPr>
            <a:r>
              <a:rPr lang="en-GB" sz="2800" baseline="30000" smtClean="0">
                <a:solidFill>
                  <a:schemeClr val="bg1"/>
                </a:solidFill>
                <a:effectLst>
                  <a:outerShdw blurRad="38100" dist="38100" dir="2700000" algn="tl">
                    <a:srgbClr val="000000"/>
                  </a:outerShdw>
                </a:effectLst>
                <a:latin typeface="Calibri" pitchFamily="34" charset="0"/>
              </a:rPr>
              <a:t>206</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 = 18.67</a:t>
            </a:r>
          </a:p>
          <a:p>
            <a:pPr algn="l">
              <a:defRPr/>
            </a:pPr>
            <a:r>
              <a:rPr lang="en-GB" sz="2800" baseline="30000" smtClean="0">
                <a:solidFill>
                  <a:schemeClr val="bg1"/>
                </a:solidFill>
                <a:effectLst>
                  <a:outerShdw blurRad="38100" dist="38100" dir="2700000" algn="tl">
                    <a:srgbClr val="000000"/>
                  </a:outerShdw>
                </a:effectLst>
                <a:latin typeface="Calibri" pitchFamily="34" charset="0"/>
              </a:rPr>
              <a:t>207</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 = 15.65</a:t>
            </a:r>
          </a:p>
          <a:p>
            <a:pPr algn="l">
              <a:defRPr/>
            </a:pPr>
            <a:r>
              <a:rPr lang="en-GB" sz="2800" baseline="30000" smtClean="0">
                <a:solidFill>
                  <a:schemeClr val="bg1"/>
                </a:solidFill>
                <a:effectLst>
                  <a:outerShdw blurRad="38100" dist="38100" dir="2700000" algn="tl">
                    <a:srgbClr val="000000"/>
                  </a:outerShdw>
                </a:effectLst>
                <a:latin typeface="Calibri" pitchFamily="34" charset="0"/>
              </a:rPr>
              <a:t>208</a:t>
            </a:r>
            <a:r>
              <a:rPr lang="en-GB" sz="2800" smtClean="0">
                <a:solidFill>
                  <a:schemeClr val="bg1"/>
                </a:solidFill>
                <a:effectLst>
                  <a:outerShdw blurRad="38100" dist="38100" dir="2700000" algn="tl">
                    <a:srgbClr val="000000"/>
                  </a:outerShdw>
                </a:effectLst>
                <a:latin typeface="Calibri" pitchFamily="34" charset="0"/>
              </a:rPr>
              <a:t>Pb/</a:t>
            </a:r>
            <a:r>
              <a:rPr lang="en-GB" sz="2800" baseline="30000" smtClean="0">
                <a:solidFill>
                  <a:schemeClr val="bg1"/>
                </a:solidFill>
                <a:effectLst>
                  <a:outerShdw blurRad="38100" dist="38100" dir="2700000" algn="tl">
                    <a:srgbClr val="000000"/>
                  </a:outerShdw>
                </a:effectLst>
                <a:latin typeface="Calibri" pitchFamily="34" charset="0"/>
              </a:rPr>
              <a:t>204</a:t>
            </a:r>
            <a:r>
              <a:rPr lang="en-GB" sz="2800" smtClean="0">
                <a:solidFill>
                  <a:schemeClr val="bg1"/>
                </a:solidFill>
                <a:effectLst>
                  <a:outerShdw blurRad="38100" dist="38100" dir="2700000" algn="tl">
                    <a:srgbClr val="000000"/>
                  </a:outerShdw>
                </a:effectLst>
                <a:latin typeface="Calibri" pitchFamily="34" charset="0"/>
              </a:rPr>
              <a:t>Pb = 38.98</a:t>
            </a:r>
          </a:p>
        </p:txBody>
      </p:sp>
      <p:sp>
        <p:nvSpPr>
          <p:cNvPr id="38" name="Text Box 2"/>
          <p:cNvSpPr txBox="1">
            <a:spLocks noChangeArrowheads="1"/>
          </p:cNvSpPr>
          <p:nvPr/>
        </p:nvSpPr>
        <p:spPr bwMode="auto">
          <a:xfrm>
            <a:off x="3660775" y="4462959"/>
            <a:ext cx="2460625" cy="923330"/>
          </a:xfrm>
          <a:prstGeom prst="rect">
            <a:avLst/>
          </a:prstGeom>
          <a:noFill/>
          <a:ln w="9525" algn="ctr">
            <a:noFill/>
            <a:miter lim="800000"/>
            <a:headEnd/>
            <a:tailEnd/>
          </a:ln>
          <a:effectLst/>
        </p:spPr>
        <p:txBody>
          <a:bodyPr wrap="square">
            <a:spAutoFit/>
          </a:bodyPr>
          <a:lstStyle/>
          <a:p>
            <a:pPr algn="l">
              <a:defRPr/>
            </a:pPr>
            <a:r>
              <a:rPr lang="en-GB" sz="5400" dirty="0" smtClean="0">
                <a:solidFill>
                  <a:schemeClr val="bg1"/>
                </a:solidFill>
                <a:effectLst>
                  <a:outerShdw blurRad="38100" dist="38100" dir="2700000" algn="tl">
                    <a:srgbClr val="000000"/>
                  </a:outerShdw>
                </a:effectLst>
                <a:latin typeface="Symbol" pitchFamily="18" charset="2"/>
              </a:rPr>
              <a:t>D</a:t>
            </a:r>
            <a:r>
              <a:rPr lang="en-GB" sz="5400" dirty="0" smtClean="0">
                <a:solidFill>
                  <a:schemeClr val="bg1"/>
                </a:solidFill>
                <a:effectLst>
                  <a:outerShdw blurRad="38100" dist="38100" dir="2700000" algn="tl">
                    <a:srgbClr val="000000"/>
                  </a:outerShdw>
                </a:effectLst>
                <a:latin typeface="Calibri" pitchFamily="34" charset="0"/>
              </a:rPr>
              <a:t>7/4 ?</a:t>
            </a:r>
            <a:endParaRPr lang="en-GB" sz="5400" dirty="0">
              <a:solidFill>
                <a:schemeClr val="bg1"/>
              </a:solidFill>
              <a:effectLst>
                <a:outerShdw blurRad="38100" dist="38100" dir="2700000" algn="tl">
                  <a:srgbClr val="000000"/>
                </a:outerShdw>
              </a:effectLst>
              <a:latin typeface="Calibri" pitchFamily="34" charset="0"/>
            </a:endParaRPr>
          </a:p>
        </p:txBody>
      </p:sp>
      <p:sp>
        <p:nvSpPr>
          <p:cNvPr id="39" name="Text Box 2"/>
          <p:cNvSpPr txBox="1">
            <a:spLocks noChangeArrowheads="1"/>
          </p:cNvSpPr>
          <p:nvPr/>
        </p:nvSpPr>
        <p:spPr bwMode="auto">
          <a:xfrm>
            <a:off x="3660775" y="5524500"/>
            <a:ext cx="2422525" cy="923330"/>
          </a:xfrm>
          <a:prstGeom prst="rect">
            <a:avLst/>
          </a:prstGeom>
          <a:noFill/>
          <a:ln w="9525" algn="ctr">
            <a:noFill/>
            <a:miter lim="800000"/>
            <a:headEnd/>
            <a:tailEnd/>
          </a:ln>
          <a:effectLst/>
        </p:spPr>
        <p:txBody>
          <a:bodyPr wrap="square">
            <a:spAutoFit/>
          </a:bodyPr>
          <a:lstStyle/>
          <a:p>
            <a:pPr algn="l">
              <a:defRPr/>
            </a:pPr>
            <a:r>
              <a:rPr lang="en-GB" sz="5400" dirty="0" smtClean="0">
                <a:solidFill>
                  <a:schemeClr val="bg1"/>
                </a:solidFill>
                <a:effectLst>
                  <a:outerShdw blurRad="38100" dist="38100" dir="2700000" algn="tl">
                    <a:srgbClr val="000000"/>
                  </a:outerShdw>
                </a:effectLst>
                <a:latin typeface="Symbol" pitchFamily="18" charset="2"/>
              </a:rPr>
              <a:t>D</a:t>
            </a:r>
            <a:r>
              <a:rPr lang="en-GB" sz="5400" dirty="0" smtClean="0">
                <a:solidFill>
                  <a:schemeClr val="bg1"/>
                </a:solidFill>
                <a:effectLst>
                  <a:outerShdw blurRad="38100" dist="38100" dir="2700000" algn="tl">
                    <a:srgbClr val="000000"/>
                  </a:outerShdw>
                </a:effectLst>
                <a:latin typeface="Calibri" pitchFamily="34" charset="0"/>
              </a:rPr>
              <a:t>8/4 ?</a:t>
            </a:r>
            <a:endParaRPr lang="en-GB" sz="5400" dirty="0">
              <a:solidFill>
                <a:schemeClr val="bg1"/>
              </a:solidFill>
              <a:effectLst>
                <a:outerShdw blurRad="38100" dist="38100" dir="2700000" algn="tl">
                  <a:srgbClr val="000000"/>
                </a:outerShdw>
              </a:effectLst>
              <a:latin typeface="Calibri" pitchFamily="34" charset="0"/>
            </a:endParaRPr>
          </a:p>
        </p:txBody>
      </p:sp>
      <p:sp>
        <p:nvSpPr>
          <p:cNvPr id="40" name="Text Box 2"/>
          <p:cNvSpPr txBox="1">
            <a:spLocks noChangeArrowheads="1"/>
          </p:cNvSpPr>
          <p:nvPr/>
        </p:nvSpPr>
        <p:spPr bwMode="auto">
          <a:xfrm>
            <a:off x="6353175" y="4666159"/>
            <a:ext cx="1444625" cy="707886"/>
          </a:xfrm>
          <a:prstGeom prst="rect">
            <a:avLst/>
          </a:prstGeom>
          <a:noFill/>
          <a:ln w="9525" algn="ctr">
            <a:noFill/>
            <a:miter lim="800000"/>
            <a:headEnd/>
            <a:tailEnd/>
          </a:ln>
          <a:effectLst/>
        </p:spPr>
        <p:txBody>
          <a:bodyPr wrap="square">
            <a:spAutoFit/>
          </a:bodyPr>
          <a:lstStyle/>
          <a:p>
            <a:pPr algn="l">
              <a:defRPr/>
            </a:pPr>
            <a:r>
              <a:rPr lang="en-GB" sz="4000" smtClean="0">
                <a:solidFill>
                  <a:srgbClr val="FFFF00"/>
                </a:solidFill>
                <a:effectLst>
                  <a:outerShdw blurRad="38100" dist="38100" dir="2700000" algn="tl">
                    <a:srgbClr val="000000"/>
                  </a:outerShdw>
                </a:effectLst>
                <a:latin typeface="Calibri" pitchFamily="34" charset="0"/>
              </a:rPr>
              <a:t>14.7</a:t>
            </a:r>
            <a:endParaRPr lang="en-GB" sz="4000">
              <a:solidFill>
                <a:srgbClr val="FFFF00"/>
              </a:solidFill>
              <a:effectLst>
                <a:outerShdw blurRad="38100" dist="38100" dir="2700000" algn="tl">
                  <a:srgbClr val="000000"/>
                </a:outerShdw>
              </a:effectLst>
              <a:latin typeface="Calibri" pitchFamily="34" charset="0"/>
            </a:endParaRPr>
          </a:p>
        </p:txBody>
      </p:sp>
      <p:sp>
        <p:nvSpPr>
          <p:cNvPr id="41" name="Text Box 2"/>
          <p:cNvSpPr txBox="1">
            <a:spLocks noChangeArrowheads="1"/>
          </p:cNvSpPr>
          <p:nvPr/>
        </p:nvSpPr>
        <p:spPr bwMode="auto">
          <a:xfrm>
            <a:off x="6353175" y="5593259"/>
            <a:ext cx="1444625" cy="707886"/>
          </a:xfrm>
          <a:prstGeom prst="rect">
            <a:avLst/>
          </a:prstGeom>
          <a:noFill/>
          <a:ln w="9525" algn="ctr">
            <a:noFill/>
            <a:miter lim="800000"/>
            <a:headEnd/>
            <a:tailEnd/>
          </a:ln>
          <a:effectLst/>
        </p:spPr>
        <p:txBody>
          <a:bodyPr wrap="square">
            <a:spAutoFit/>
          </a:bodyPr>
          <a:lstStyle/>
          <a:p>
            <a:pPr algn="l">
              <a:defRPr/>
            </a:pPr>
            <a:r>
              <a:rPr lang="en-GB" sz="4000" smtClean="0">
                <a:solidFill>
                  <a:srgbClr val="FFFF00"/>
                </a:solidFill>
                <a:effectLst>
                  <a:outerShdw blurRad="38100" dist="38100" dir="2700000" algn="tl">
                    <a:srgbClr val="000000"/>
                  </a:outerShdw>
                </a:effectLst>
                <a:latin typeface="Calibri" pitchFamily="34" charset="0"/>
              </a:rPr>
              <a:t>78.4</a:t>
            </a:r>
            <a:endParaRPr lang="en-GB" sz="4000">
              <a:solidFill>
                <a:srgbClr val="FFFF00"/>
              </a:solidFill>
              <a:effectLst>
                <a:outerShdw blurRad="38100" dist="38100" dir="2700000" algn="tl">
                  <a:srgbClr val="000000"/>
                </a:outerShdw>
              </a:effectLst>
              <a:latin typeface="Calibri" pitchFamily="34" charset="0"/>
            </a:endParaRPr>
          </a:p>
        </p:txBody>
      </p:sp>
      <p:sp>
        <p:nvSpPr>
          <p:cNvPr id="13"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a:t>
            </a:r>
            <a:r>
              <a:rPr lang="en-GB" sz="2800"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fade">
                                      <p:cBhvr>
                                        <p:cTn id="3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o 40"/>
          <p:cNvGrpSpPr/>
          <p:nvPr/>
        </p:nvGrpSpPr>
        <p:grpSpPr>
          <a:xfrm>
            <a:off x="0" y="1536700"/>
            <a:ext cx="9144000" cy="4927600"/>
            <a:chOff x="0" y="1536700"/>
            <a:chExt cx="9144000" cy="4927600"/>
          </a:xfrm>
        </p:grpSpPr>
        <p:sp>
          <p:nvSpPr>
            <p:cNvPr id="35" name="Rettangolo 34"/>
            <p:cNvSpPr/>
            <p:nvPr/>
          </p:nvSpPr>
          <p:spPr bwMode="auto">
            <a:xfrm>
              <a:off x="0" y="1536700"/>
              <a:ext cx="9144000" cy="4927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nvGrpSpPr>
            <p:cNvPr id="3" name="Gruppo 39"/>
            <p:cNvGrpSpPr/>
            <p:nvPr/>
          </p:nvGrpSpPr>
          <p:grpSpPr>
            <a:xfrm>
              <a:off x="37057" y="1564640"/>
              <a:ext cx="9106943" cy="4750435"/>
              <a:chOff x="37057" y="1564640"/>
              <a:chExt cx="9106943" cy="4750435"/>
            </a:xfrm>
          </p:grpSpPr>
          <p:pic>
            <p:nvPicPr>
              <p:cNvPr id="832514" name="Picture 2"/>
              <p:cNvPicPr>
                <a:picLocks noChangeAspect="1" noChangeArrowheads="1"/>
              </p:cNvPicPr>
              <p:nvPr/>
            </p:nvPicPr>
            <p:blipFill>
              <a:blip r:embed="rId3" cstate="print"/>
              <a:srcRect r="1490"/>
              <a:stretch>
                <a:fillRect/>
              </a:stretch>
            </p:blipFill>
            <p:spPr bwMode="auto">
              <a:xfrm>
                <a:off x="37057" y="1600200"/>
                <a:ext cx="8999439" cy="4714875"/>
              </a:xfrm>
              <a:prstGeom prst="rect">
                <a:avLst/>
              </a:prstGeom>
              <a:noFill/>
              <a:ln w="9525">
                <a:noFill/>
                <a:miter lim="800000"/>
                <a:headEnd/>
                <a:tailEnd/>
              </a:ln>
            </p:spPr>
          </p:pic>
          <p:sp>
            <p:nvSpPr>
              <p:cNvPr id="37" name="Ovale 36"/>
              <p:cNvSpPr/>
              <p:nvPr/>
            </p:nvSpPr>
            <p:spPr bwMode="auto">
              <a:xfrm>
                <a:off x="701040" y="1706880"/>
                <a:ext cx="467360" cy="46736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39" name="Rettangolo 38"/>
              <p:cNvSpPr/>
              <p:nvPr/>
            </p:nvSpPr>
            <p:spPr bwMode="auto">
              <a:xfrm>
                <a:off x="8721725" y="1564640"/>
                <a:ext cx="422275" cy="24384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grpSp>
      <p:sp>
        <p:nvSpPr>
          <p:cNvPr id="42" name="Text Box 6"/>
          <p:cNvSpPr txBox="1">
            <a:spLocks noChangeArrowheads="1"/>
          </p:cNvSpPr>
          <p:nvPr/>
        </p:nvSpPr>
        <p:spPr bwMode="auto">
          <a:xfrm>
            <a:off x="2882900" y="6483350"/>
            <a:ext cx="3378200" cy="323165"/>
          </a:xfrm>
          <a:prstGeom prst="rect">
            <a:avLst/>
          </a:prstGeom>
          <a:noFill/>
          <a:ln w="9525" algn="ctr">
            <a:noFill/>
            <a:miter lim="800000"/>
            <a:headEnd/>
            <a:tailEnd/>
          </a:ln>
          <a:effectLst/>
        </p:spPr>
        <p:txBody>
          <a:bodyPr wrap="square">
            <a:spAutoFit/>
          </a:bodyPr>
          <a:lstStyle/>
          <a:p>
            <a:pPr>
              <a:defRPr/>
            </a:pPr>
            <a:r>
              <a:rPr lang="en-GB" sz="1500" dirty="0" smtClean="0">
                <a:solidFill>
                  <a:schemeClr val="bg1"/>
                </a:solidFill>
                <a:effectLst/>
                <a:latin typeface="Calibri" pitchFamily="34" charset="0"/>
              </a:rPr>
              <a:t>Zhang et al.,2016 (Geol. J. 51, 644-651)</a:t>
            </a:r>
            <a:endParaRPr lang="en-GB" sz="1500" dirty="0">
              <a:solidFill>
                <a:schemeClr val="bg1"/>
              </a:solidFill>
              <a:effectLst/>
              <a:latin typeface="Calibri" pitchFamily="34" charset="0"/>
            </a:endParaRPr>
          </a:p>
        </p:txBody>
      </p:sp>
      <p:sp>
        <p:nvSpPr>
          <p:cNvPr id="1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a:t>
            </a:r>
            <a:r>
              <a:rPr lang="en-GB" sz="2800"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5"/>
          <p:cNvSpPr/>
          <p:nvPr/>
        </p:nvSpPr>
        <p:spPr bwMode="auto">
          <a:xfrm>
            <a:off x="0" y="1536700"/>
            <a:ext cx="9144000" cy="4927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nvGrpSpPr>
          <p:cNvPr id="2" name="Gruppo 6"/>
          <p:cNvGrpSpPr/>
          <p:nvPr/>
        </p:nvGrpSpPr>
        <p:grpSpPr>
          <a:xfrm>
            <a:off x="37057" y="1564640"/>
            <a:ext cx="9106943" cy="4750435"/>
            <a:chOff x="37057" y="1564640"/>
            <a:chExt cx="9106943" cy="4750435"/>
          </a:xfrm>
        </p:grpSpPr>
        <p:pic>
          <p:nvPicPr>
            <p:cNvPr id="8" name="Picture 2"/>
            <p:cNvPicPr>
              <a:picLocks noChangeAspect="1" noChangeArrowheads="1"/>
            </p:cNvPicPr>
            <p:nvPr/>
          </p:nvPicPr>
          <p:blipFill>
            <a:blip r:embed="rId3" cstate="print"/>
            <a:srcRect r="1490"/>
            <a:stretch>
              <a:fillRect/>
            </a:stretch>
          </p:blipFill>
          <p:spPr bwMode="auto">
            <a:xfrm>
              <a:off x="37057" y="1600200"/>
              <a:ext cx="8999439" cy="4714875"/>
            </a:xfrm>
            <a:prstGeom prst="rect">
              <a:avLst/>
            </a:prstGeom>
            <a:noFill/>
            <a:ln w="9525">
              <a:noFill/>
              <a:miter lim="800000"/>
              <a:headEnd/>
              <a:tailEnd/>
            </a:ln>
          </p:spPr>
        </p:pic>
        <p:sp>
          <p:nvSpPr>
            <p:cNvPr id="9" name="Ovale 8"/>
            <p:cNvSpPr/>
            <p:nvPr/>
          </p:nvSpPr>
          <p:spPr bwMode="auto">
            <a:xfrm>
              <a:off x="701040" y="1706880"/>
              <a:ext cx="467360" cy="46736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0" name="Rettangolo 9"/>
            <p:cNvSpPr/>
            <p:nvPr/>
          </p:nvSpPr>
          <p:spPr bwMode="auto">
            <a:xfrm>
              <a:off x="8721725" y="1564640"/>
              <a:ext cx="422275" cy="24384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grpSp>
        <p:nvGrpSpPr>
          <p:cNvPr id="3" name="Gruppo 14"/>
          <p:cNvGrpSpPr/>
          <p:nvPr/>
        </p:nvGrpSpPr>
        <p:grpSpPr>
          <a:xfrm>
            <a:off x="215900" y="1682749"/>
            <a:ext cx="8826501" cy="4679951"/>
            <a:chOff x="215900" y="1682749"/>
            <a:chExt cx="8826501" cy="4679951"/>
          </a:xfrm>
        </p:grpSpPr>
        <p:grpSp>
          <p:nvGrpSpPr>
            <p:cNvPr id="4" name="Gruppo 11"/>
            <p:cNvGrpSpPr/>
            <p:nvPr/>
          </p:nvGrpSpPr>
          <p:grpSpPr>
            <a:xfrm>
              <a:off x="215900" y="1682749"/>
              <a:ext cx="8826501" cy="4679951"/>
              <a:chOff x="215900" y="1682749"/>
              <a:chExt cx="8826501" cy="4679951"/>
            </a:xfrm>
          </p:grpSpPr>
          <p:pic>
            <p:nvPicPr>
              <p:cNvPr id="833538" name="Picture 2"/>
              <p:cNvPicPr>
                <a:picLocks noChangeAspect="1" noChangeArrowheads="1"/>
              </p:cNvPicPr>
              <p:nvPr/>
            </p:nvPicPr>
            <p:blipFill>
              <a:blip r:embed="rId4" cstate="print"/>
              <a:srcRect/>
              <a:stretch>
                <a:fillRect/>
              </a:stretch>
            </p:blipFill>
            <p:spPr bwMode="auto">
              <a:xfrm>
                <a:off x="215900" y="1682749"/>
                <a:ext cx="8826501" cy="4679951"/>
              </a:xfrm>
              <a:prstGeom prst="rect">
                <a:avLst/>
              </a:prstGeom>
              <a:noFill/>
              <a:ln w="9525">
                <a:noFill/>
                <a:miter lim="800000"/>
                <a:headEnd/>
                <a:tailEnd/>
              </a:ln>
            </p:spPr>
          </p:pic>
          <p:sp>
            <p:nvSpPr>
              <p:cNvPr id="11" name="Ovale 10"/>
              <p:cNvSpPr/>
              <p:nvPr/>
            </p:nvSpPr>
            <p:spPr bwMode="auto">
              <a:xfrm>
                <a:off x="701040" y="1747520"/>
                <a:ext cx="457200" cy="406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14" name="Rettangolo 13"/>
            <p:cNvSpPr/>
            <p:nvPr/>
          </p:nvSpPr>
          <p:spPr bwMode="auto">
            <a:xfrm>
              <a:off x="7162800" y="5886768"/>
              <a:ext cx="386080" cy="22955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3" name="CasellaDiTesto 12"/>
            <p:cNvSpPr txBox="1"/>
            <p:nvPr/>
          </p:nvSpPr>
          <p:spPr>
            <a:xfrm>
              <a:off x="7187345" y="5835968"/>
              <a:ext cx="663963" cy="369332"/>
            </a:xfrm>
            <a:prstGeom prst="rect">
              <a:avLst/>
            </a:prstGeom>
            <a:noFill/>
          </p:spPr>
          <p:txBody>
            <a:bodyPr wrap="none" rtlCol="0">
              <a:spAutoFit/>
            </a:bodyPr>
            <a:lstStyle/>
            <a:p>
              <a:r>
                <a:rPr lang="en-GB" b="1" smtClean="0">
                  <a:solidFill>
                    <a:schemeClr val="tx1"/>
                  </a:solidFill>
                  <a:effectLst/>
                  <a:latin typeface="Calibri" pitchFamily="34" charset="0"/>
                </a:rPr>
                <a:t>D7/4</a:t>
              </a:r>
              <a:endParaRPr lang="en-GB" b="1">
                <a:solidFill>
                  <a:schemeClr val="tx1"/>
                </a:solidFill>
                <a:effectLst/>
                <a:latin typeface="Calibri" pitchFamily="34" charset="0"/>
              </a:endParaRPr>
            </a:p>
          </p:txBody>
        </p:sp>
      </p:grpSp>
      <p:sp>
        <p:nvSpPr>
          <p:cNvPr id="19"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6"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a:t>
            </a:r>
            <a:r>
              <a:rPr lang="en-GB" sz="2800"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7" name="Text Box 6"/>
          <p:cNvSpPr txBox="1">
            <a:spLocks noChangeArrowheads="1"/>
          </p:cNvSpPr>
          <p:nvPr/>
        </p:nvSpPr>
        <p:spPr bwMode="auto">
          <a:xfrm>
            <a:off x="2882900" y="6483350"/>
            <a:ext cx="3378200" cy="323165"/>
          </a:xfrm>
          <a:prstGeom prst="rect">
            <a:avLst/>
          </a:prstGeom>
          <a:noFill/>
          <a:ln w="9525" algn="ctr">
            <a:noFill/>
            <a:miter lim="800000"/>
            <a:headEnd/>
            <a:tailEnd/>
          </a:ln>
          <a:effectLst/>
        </p:spPr>
        <p:txBody>
          <a:bodyPr wrap="square">
            <a:spAutoFit/>
          </a:bodyPr>
          <a:lstStyle/>
          <a:p>
            <a:pPr>
              <a:defRPr/>
            </a:pPr>
            <a:r>
              <a:rPr lang="en-GB" sz="1500" smtClean="0">
                <a:solidFill>
                  <a:schemeClr val="bg1"/>
                </a:solidFill>
                <a:effectLst/>
                <a:latin typeface="Calibri" pitchFamily="34" charset="0"/>
              </a:rPr>
              <a:t>Zhang et al.,2016 (Geol. J. 51, 644-651)</a:t>
            </a:r>
            <a:endParaRPr lang="en-GB" sz="1500">
              <a:solidFill>
                <a:schemeClr val="bg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tangolo 5"/>
          <p:cNvSpPr/>
          <p:nvPr/>
        </p:nvSpPr>
        <p:spPr bwMode="auto">
          <a:xfrm>
            <a:off x="0" y="1536700"/>
            <a:ext cx="9144000" cy="4927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nvGrpSpPr>
          <p:cNvPr id="2" name="Gruppo 22"/>
          <p:cNvGrpSpPr/>
          <p:nvPr/>
        </p:nvGrpSpPr>
        <p:grpSpPr>
          <a:xfrm>
            <a:off x="215900" y="1682749"/>
            <a:ext cx="8826501" cy="4679951"/>
            <a:chOff x="215900" y="1682749"/>
            <a:chExt cx="8826501" cy="4679951"/>
          </a:xfrm>
        </p:grpSpPr>
        <p:grpSp>
          <p:nvGrpSpPr>
            <p:cNvPr id="3" name="Gruppo 11"/>
            <p:cNvGrpSpPr/>
            <p:nvPr/>
          </p:nvGrpSpPr>
          <p:grpSpPr>
            <a:xfrm>
              <a:off x="215900" y="1682749"/>
              <a:ext cx="8826501" cy="4679951"/>
              <a:chOff x="215900" y="1682749"/>
              <a:chExt cx="8826501" cy="4679951"/>
            </a:xfrm>
          </p:grpSpPr>
          <p:pic>
            <p:nvPicPr>
              <p:cNvPr id="15" name="Picture 2"/>
              <p:cNvPicPr>
                <a:picLocks noChangeAspect="1" noChangeArrowheads="1"/>
              </p:cNvPicPr>
              <p:nvPr/>
            </p:nvPicPr>
            <p:blipFill>
              <a:blip r:embed="rId3" cstate="print"/>
              <a:srcRect/>
              <a:stretch>
                <a:fillRect/>
              </a:stretch>
            </p:blipFill>
            <p:spPr bwMode="auto">
              <a:xfrm>
                <a:off x="215900" y="1682749"/>
                <a:ext cx="8826501" cy="4679951"/>
              </a:xfrm>
              <a:prstGeom prst="rect">
                <a:avLst/>
              </a:prstGeom>
              <a:noFill/>
              <a:ln w="9525">
                <a:noFill/>
                <a:miter lim="800000"/>
                <a:headEnd/>
                <a:tailEnd/>
              </a:ln>
            </p:spPr>
          </p:pic>
          <p:sp>
            <p:nvSpPr>
              <p:cNvPr id="16" name="Ovale 15"/>
              <p:cNvSpPr/>
              <p:nvPr/>
            </p:nvSpPr>
            <p:spPr bwMode="auto">
              <a:xfrm>
                <a:off x="701040" y="1747520"/>
                <a:ext cx="457200" cy="40640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21" name="Rettangolo 20"/>
            <p:cNvSpPr/>
            <p:nvPr/>
          </p:nvSpPr>
          <p:spPr bwMode="auto">
            <a:xfrm>
              <a:off x="7162800" y="5886768"/>
              <a:ext cx="386080" cy="22955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22" name="CasellaDiTesto 21"/>
            <p:cNvSpPr txBox="1"/>
            <p:nvPr/>
          </p:nvSpPr>
          <p:spPr>
            <a:xfrm>
              <a:off x="7187345" y="5835968"/>
              <a:ext cx="663963" cy="369332"/>
            </a:xfrm>
            <a:prstGeom prst="rect">
              <a:avLst/>
            </a:prstGeom>
            <a:noFill/>
          </p:spPr>
          <p:txBody>
            <a:bodyPr wrap="none" rtlCol="0">
              <a:spAutoFit/>
            </a:bodyPr>
            <a:lstStyle/>
            <a:p>
              <a:r>
                <a:rPr lang="en-GB" b="1" smtClean="0">
                  <a:solidFill>
                    <a:schemeClr val="tx1"/>
                  </a:solidFill>
                  <a:effectLst/>
                  <a:latin typeface="Calibri" pitchFamily="34" charset="0"/>
                </a:rPr>
                <a:t>D7/4</a:t>
              </a:r>
              <a:endParaRPr lang="en-GB" b="1">
                <a:solidFill>
                  <a:schemeClr val="tx1"/>
                </a:solidFill>
                <a:effectLst/>
                <a:latin typeface="Calibri" pitchFamily="34" charset="0"/>
              </a:endParaRPr>
            </a:p>
          </p:txBody>
        </p:sp>
      </p:grpSp>
      <p:grpSp>
        <p:nvGrpSpPr>
          <p:cNvPr id="4" name="Gruppo 19"/>
          <p:cNvGrpSpPr/>
          <p:nvPr/>
        </p:nvGrpSpPr>
        <p:grpSpPr>
          <a:xfrm>
            <a:off x="172720" y="1615440"/>
            <a:ext cx="8950960" cy="4767580"/>
            <a:chOff x="172720" y="1615440"/>
            <a:chExt cx="8950960" cy="4767580"/>
          </a:xfrm>
        </p:grpSpPr>
        <p:sp>
          <p:nvSpPr>
            <p:cNvPr id="13" name="Rettangolo 12"/>
            <p:cNvSpPr/>
            <p:nvPr/>
          </p:nvSpPr>
          <p:spPr bwMode="auto">
            <a:xfrm>
              <a:off x="7162800" y="5886768"/>
              <a:ext cx="386080" cy="22955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4" name="CasellaDiTesto 13"/>
            <p:cNvSpPr txBox="1"/>
            <p:nvPr/>
          </p:nvSpPr>
          <p:spPr>
            <a:xfrm>
              <a:off x="7187345" y="5835968"/>
              <a:ext cx="663963" cy="369332"/>
            </a:xfrm>
            <a:prstGeom prst="rect">
              <a:avLst/>
            </a:prstGeom>
            <a:noFill/>
          </p:spPr>
          <p:txBody>
            <a:bodyPr wrap="none" rtlCol="0">
              <a:spAutoFit/>
            </a:bodyPr>
            <a:lstStyle/>
            <a:p>
              <a:r>
                <a:rPr lang="en-GB" b="1" smtClean="0">
                  <a:solidFill>
                    <a:schemeClr val="tx1"/>
                  </a:solidFill>
                  <a:effectLst/>
                  <a:latin typeface="Calibri" pitchFamily="34" charset="0"/>
                </a:rPr>
                <a:t>D7/4</a:t>
              </a:r>
              <a:endParaRPr lang="en-GB" b="1">
                <a:solidFill>
                  <a:schemeClr val="tx1"/>
                </a:solidFill>
                <a:effectLst/>
                <a:latin typeface="Calibri" pitchFamily="34" charset="0"/>
              </a:endParaRPr>
            </a:p>
          </p:txBody>
        </p:sp>
        <p:pic>
          <p:nvPicPr>
            <p:cNvPr id="834562" name="Picture 2"/>
            <p:cNvPicPr>
              <a:picLocks noChangeAspect="1" noChangeArrowheads="1"/>
            </p:cNvPicPr>
            <p:nvPr/>
          </p:nvPicPr>
          <p:blipFill>
            <a:blip r:embed="rId4" cstate="print"/>
            <a:srcRect/>
            <a:stretch>
              <a:fillRect/>
            </a:stretch>
          </p:blipFill>
          <p:spPr bwMode="auto">
            <a:xfrm>
              <a:off x="172720" y="1645920"/>
              <a:ext cx="8950960" cy="4737100"/>
            </a:xfrm>
            <a:prstGeom prst="rect">
              <a:avLst/>
            </a:prstGeom>
            <a:noFill/>
            <a:ln w="9525">
              <a:noFill/>
              <a:miter lim="800000"/>
              <a:headEnd/>
              <a:tailEnd/>
            </a:ln>
          </p:spPr>
        </p:pic>
        <p:sp>
          <p:nvSpPr>
            <p:cNvPr id="17" name="Rettangolo 16"/>
            <p:cNvSpPr/>
            <p:nvPr/>
          </p:nvSpPr>
          <p:spPr bwMode="auto">
            <a:xfrm>
              <a:off x="7122160" y="5886768"/>
              <a:ext cx="386080" cy="22955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8" name="CasellaDiTesto 17"/>
            <p:cNvSpPr txBox="1"/>
            <p:nvPr/>
          </p:nvSpPr>
          <p:spPr>
            <a:xfrm>
              <a:off x="7146705" y="5835968"/>
              <a:ext cx="663963" cy="369332"/>
            </a:xfrm>
            <a:prstGeom prst="rect">
              <a:avLst/>
            </a:prstGeom>
            <a:noFill/>
          </p:spPr>
          <p:txBody>
            <a:bodyPr wrap="none" rtlCol="0">
              <a:spAutoFit/>
            </a:bodyPr>
            <a:lstStyle/>
            <a:p>
              <a:r>
                <a:rPr lang="en-GB" b="1" smtClean="0">
                  <a:solidFill>
                    <a:schemeClr val="tx1"/>
                  </a:solidFill>
                  <a:effectLst/>
                  <a:latin typeface="Calibri" pitchFamily="34" charset="0"/>
                </a:rPr>
                <a:t>D8/4</a:t>
              </a:r>
              <a:endParaRPr lang="en-GB" b="1">
                <a:solidFill>
                  <a:schemeClr val="tx1"/>
                </a:solidFill>
                <a:effectLst/>
                <a:latin typeface="Calibri" pitchFamily="34" charset="0"/>
              </a:endParaRPr>
            </a:p>
          </p:txBody>
        </p:sp>
        <p:sp>
          <p:nvSpPr>
            <p:cNvPr id="19" name="Ovale 18"/>
            <p:cNvSpPr/>
            <p:nvPr/>
          </p:nvSpPr>
          <p:spPr bwMode="auto">
            <a:xfrm>
              <a:off x="670560" y="1615440"/>
              <a:ext cx="497840" cy="51816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2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25" name="Text Box 2"/>
          <p:cNvSpPr txBox="1">
            <a:spLocks noChangeArrowheads="1"/>
          </p:cNvSpPr>
          <p:nvPr/>
        </p:nvSpPr>
        <p:spPr bwMode="auto">
          <a:xfrm>
            <a:off x="371475" y="555625"/>
            <a:ext cx="8401050" cy="1068388"/>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rPr>
              <a:t>The Pb isotopic difference with NHRL is expressed with two parameters:</a:t>
            </a:r>
            <a:r>
              <a:rPr lang="en-GB" sz="2800"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7/4</a:t>
            </a:r>
            <a:r>
              <a:rPr lang="en-GB" sz="3600" dirty="0" smtClean="0">
                <a:solidFill>
                  <a:schemeClr val="bg1"/>
                </a:solidFill>
                <a:effectLst>
                  <a:outerShdw blurRad="38100" dist="38100" dir="2700000" algn="tl">
                    <a:srgbClr val="000000"/>
                  </a:outerShdw>
                </a:effectLst>
                <a:latin typeface="Calibri" pitchFamily="34" charset="0"/>
              </a:rPr>
              <a:t> and </a:t>
            </a:r>
            <a:r>
              <a:rPr lang="en-GB" sz="3600" dirty="0" smtClean="0">
                <a:solidFill>
                  <a:srgbClr val="FFFF00"/>
                </a:solidFill>
                <a:effectLst>
                  <a:outerShdw blurRad="38100" dist="38100" dir="2700000" algn="tl">
                    <a:srgbClr val="000000"/>
                  </a:outerShdw>
                </a:effectLst>
                <a:latin typeface="Symbol" pitchFamily="18" charset="2"/>
              </a:rPr>
              <a:t>D</a:t>
            </a:r>
            <a:r>
              <a:rPr lang="en-GB" sz="3600" dirty="0" smtClean="0">
                <a:solidFill>
                  <a:srgbClr val="FFFF00"/>
                </a:solidFill>
                <a:effectLst>
                  <a:outerShdw blurRad="38100" dist="38100" dir="2700000" algn="tl">
                    <a:srgbClr val="000000"/>
                  </a:outerShdw>
                </a:effectLst>
                <a:latin typeface="Calibri" pitchFamily="34" charset="0"/>
              </a:rPr>
              <a:t>8/4</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3" name="Text Box 6"/>
          <p:cNvSpPr txBox="1">
            <a:spLocks noChangeArrowheads="1"/>
          </p:cNvSpPr>
          <p:nvPr/>
        </p:nvSpPr>
        <p:spPr bwMode="auto">
          <a:xfrm>
            <a:off x="2882900" y="6483350"/>
            <a:ext cx="3378200" cy="323165"/>
          </a:xfrm>
          <a:prstGeom prst="rect">
            <a:avLst/>
          </a:prstGeom>
          <a:noFill/>
          <a:ln w="9525" algn="ctr">
            <a:noFill/>
            <a:miter lim="800000"/>
            <a:headEnd/>
            <a:tailEnd/>
          </a:ln>
          <a:effectLst/>
        </p:spPr>
        <p:txBody>
          <a:bodyPr wrap="square">
            <a:spAutoFit/>
          </a:bodyPr>
          <a:lstStyle/>
          <a:p>
            <a:pPr>
              <a:defRPr/>
            </a:pPr>
            <a:r>
              <a:rPr lang="en-GB" sz="1500" smtClean="0">
                <a:solidFill>
                  <a:schemeClr val="bg1"/>
                </a:solidFill>
                <a:effectLst/>
                <a:latin typeface="Calibri" pitchFamily="34" charset="0"/>
              </a:rPr>
              <a:t>Zhang et al.,2016 (Geol. J. 51, 644-651)</a:t>
            </a:r>
            <a:endParaRPr lang="en-GB" sz="1500">
              <a:solidFill>
                <a:schemeClr val="bg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5492" name="Text Box 4"/>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215493" name="Picture 5"/>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215494" name="AutoShape 6"/>
          <p:cNvSpPr>
            <a:spLocks noChangeArrowheads="1"/>
          </p:cNvSpPr>
          <p:nvPr/>
        </p:nvSpPr>
        <p:spPr bwMode="auto">
          <a:xfrm flipH="1">
            <a:off x="7705725" y="1808163"/>
            <a:ext cx="1074738" cy="941387"/>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495" name="AutoShape 7"/>
          <p:cNvSpPr>
            <a:spLocks noChangeArrowheads="1"/>
          </p:cNvSpPr>
          <p:nvPr/>
        </p:nvSpPr>
        <p:spPr bwMode="auto">
          <a:xfrm>
            <a:off x="5537200" y="2057400"/>
            <a:ext cx="1427163" cy="706438"/>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496" name="AutoShape 8"/>
          <p:cNvSpPr>
            <a:spLocks noChangeArrowheads="1"/>
          </p:cNvSpPr>
          <p:nvPr/>
        </p:nvSpPr>
        <p:spPr bwMode="auto">
          <a:xfrm flipH="1" flipV="1">
            <a:off x="7732713" y="2979738"/>
            <a:ext cx="1060450" cy="773112"/>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497" name="AutoShape 9"/>
          <p:cNvSpPr>
            <a:spLocks noChangeArrowheads="1"/>
          </p:cNvSpPr>
          <p:nvPr/>
        </p:nvSpPr>
        <p:spPr bwMode="auto">
          <a:xfrm flipV="1">
            <a:off x="6145213" y="2967038"/>
            <a:ext cx="871537" cy="827087"/>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498" name="AutoShape 10"/>
          <p:cNvSpPr>
            <a:spLocks noChangeArrowheads="1"/>
          </p:cNvSpPr>
          <p:nvPr/>
        </p:nvSpPr>
        <p:spPr bwMode="auto">
          <a:xfrm rot="2401269" flipH="1" flipV="1">
            <a:off x="7034213" y="3155950"/>
            <a:ext cx="895350" cy="773113"/>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499" name="AutoShape 11"/>
          <p:cNvSpPr>
            <a:spLocks noChangeArrowheads="1"/>
          </p:cNvSpPr>
          <p:nvPr/>
        </p:nvSpPr>
        <p:spPr bwMode="auto">
          <a:xfrm rot="2401269">
            <a:off x="7056438" y="1716088"/>
            <a:ext cx="619125" cy="800100"/>
          </a:xfrm>
          <a:prstGeom prst="lightningBolt">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500" name="Rectangle 12"/>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it-IT">
              <a:latin typeface="Calibri" pitchFamily="34" charset="0"/>
            </a:endParaRPr>
          </a:p>
        </p:txBody>
      </p:sp>
      <p:sp>
        <p:nvSpPr>
          <p:cNvPr id="1215501" name="Text Box 13"/>
          <p:cNvSpPr txBox="1">
            <a:spLocks noChangeArrowheads="1"/>
          </p:cNvSpPr>
          <p:nvPr/>
        </p:nvSpPr>
        <p:spPr bwMode="auto">
          <a:xfrm>
            <a:off x="5254625" y="4375150"/>
            <a:ext cx="3789363" cy="1349375"/>
          </a:xfrm>
          <a:prstGeom prst="rect">
            <a:avLst/>
          </a:prstGeom>
          <a:solidFill>
            <a:schemeClr val="bg1"/>
          </a:solidFill>
          <a:ln w="38100" algn="ctr">
            <a:solidFill>
              <a:schemeClr val="tx1"/>
            </a:solidFill>
            <a:miter lim="800000"/>
            <a:headEnd/>
            <a:tailEnd/>
          </a:ln>
          <a:effectLst/>
        </p:spPr>
        <p:txBody>
          <a:bodyPr>
            <a:spAutoFit/>
          </a:bodyPr>
          <a:lstStyle/>
          <a:p>
            <a:pPr>
              <a:spcBef>
                <a:spcPct val="50000"/>
              </a:spcBef>
              <a:defRPr/>
            </a:pPr>
            <a:r>
              <a:rPr lang="it-IT" sz="2000">
                <a:solidFill>
                  <a:schemeClr val="tx1"/>
                </a:solidFill>
                <a:effectLst>
                  <a:outerShdw blurRad="38100" dist="38100" dir="2700000" algn="tl">
                    <a:srgbClr val="C0C0C0"/>
                  </a:outerShdw>
                </a:effectLst>
                <a:latin typeface="Calibri" pitchFamily="34" charset="0"/>
              </a:rPr>
              <a:t>Remember that on Sr-Nd isotopic grounds the DMM and HIMU end-members were not so easy to distinguish.</a:t>
            </a:r>
          </a:p>
        </p:txBody>
      </p:sp>
      <p:pic>
        <p:nvPicPr>
          <p:cNvPr id="1215502" name="Picture 14"/>
          <p:cNvPicPr>
            <a:picLocks noChangeAspect="1" noChangeArrowheads="1"/>
          </p:cNvPicPr>
          <p:nvPr/>
        </p:nvPicPr>
        <p:blipFill>
          <a:blip r:embed="rId4" cstate="print"/>
          <a:srcRect l="73538" t="4295" r="6430" b="60001"/>
          <a:stretch>
            <a:fillRect/>
          </a:stretch>
        </p:blipFill>
        <p:spPr bwMode="auto">
          <a:xfrm>
            <a:off x="1628775" y="2047875"/>
            <a:ext cx="1731963" cy="2136775"/>
          </a:xfrm>
          <a:prstGeom prst="rect">
            <a:avLst/>
          </a:prstGeom>
          <a:noFill/>
          <a:ln w="9525" algn="ctr">
            <a:noFill/>
            <a:miter lim="800000"/>
            <a:headEnd/>
            <a:tailEnd/>
          </a:ln>
        </p:spPr>
      </p:pic>
      <p:sp>
        <p:nvSpPr>
          <p:cNvPr id="1215503" name="Text Box 15"/>
          <p:cNvSpPr txBox="1">
            <a:spLocks noChangeArrowheads="1"/>
          </p:cNvSpPr>
          <p:nvPr/>
        </p:nvSpPr>
        <p:spPr bwMode="auto">
          <a:xfrm>
            <a:off x="1949450" y="6269038"/>
            <a:ext cx="2730500" cy="336550"/>
          </a:xfrm>
          <a:prstGeom prst="rect">
            <a:avLst/>
          </a:prstGeom>
          <a:noFill/>
          <a:ln w="9525" algn="ctr">
            <a:noFill/>
            <a:miter lim="800000"/>
            <a:headEnd/>
            <a:tailEnd/>
          </a:ln>
          <a:effectLst/>
        </p:spPr>
        <p:txBody>
          <a:bodyPr>
            <a:spAutoFit/>
          </a:bodyPr>
          <a:lstStyle/>
          <a:p>
            <a:pPr algn="l">
              <a:defRPr/>
            </a:pPr>
            <a:r>
              <a:rPr lang="it-IT" sz="1600">
                <a:solidFill>
                  <a:schemeClr val="tx1"/>
                </a:solidFill>
                <a:effectLst>
                  <a:outerShdw blurRad="38100" dist="38100" dir="2700000" algn="tl">
                    <a:srgbClr val="FFFFFF"/>
                  </a:outerShdw>
                </a:effectLst>
                <a:latin typeface="Calibri" pitchFamily="34" charset="0"/>
              </a:rPr>
              <a:t>From: Hofmann (2003)</a:t>
            </a:r>
          </a:p>
        </p:txBody>
      </p:sp>
      <p:grpSp>
        <p:nvGrpSpPr>
          <p:cNvPr id="2" name="Group 41"/>
          <p:cNvGrpSpPr>
            <a:grpSpLocks/>
          </p:cNvGrpSpPr>
          <p:nvPr/>
        </p:nvGrpSpPr>
        <p:grpSpPr bwMode="auto">
          <a:xfrm>
            <a:off x="212648" y="2057400"/>
            <a:ext cx="3044902" cy="2359108"/>
            <a:chOff x="2063" y="1535"/>
            <a:chExt cx="1829" cy="1413"/>
          </a:xfrm>
        </p:grpSpPr>
        <p:sp>
          <p:nvSpPr>
            <p:cNvPr id="1215530" name="Text Box 42"/>
            <p:cNvSpPr txBox="1">
              <a:spLocks noChangeArrowheads="1"/>
            </p:cNvSpPr>
            <p:nvPr/>
          </p:nvSpPr>
          <p:spPr bwMode="auto">
            <a:xfrm>
              <a:off x="2749" y="2745"/>
              <a:ext cx="524" cy="203"/>
            </a:xfrm>
            <a:prstGeom prst="rect">
              <a:avLst/>
            </a:prstGeom>
            <a:solidFill>
              <a:schemeClr val="bg1"/>
            </a:solidFill>
            <a:ln w="9525" algn="ctr">
              <a:noFill/>
              <a:miter lim="800000"/>
              <a:headEnd/>
              <a:tailEnd/>
            </a:ln>
            <a:effectLst/>
          </p:spPr>
          <p:txBody>
            <a:bodyPr wrap="none">
              <a:spAutoFit/>
            </a:bodyPr>
            <a:lstStyle/>
            <a:p>
              <a:pPr algn="l">
                <a:defRPr/>
              </a:pPr>
              <a:r>
                <a:rPr lang="it-IT" sz="1600" baseline="30000">
                  <a:solidFill>
                    <a:schemeClr val="tx1"/>
                  </a:solidFill>
                  <a:effectLst>
                    <a:outerShdw blurRad="38100" dist="38100" dir="2700000" algn="tl">
                      <a:srgbClr val="C0C0C0"/>
                    </a:outerShdw>
                  </a:effectLst>
                  <a:latin typeface="Calibri" pitchFamily="34" charset="0"/>
                </a:rPr>
                <a:t>87</a:t>
              </a:r>
              <a:r>
                <a:rPr lang="it-IT" sz="1600">
                  <a:solidFill>
                    <a:schemeClr val="tx1"/>
                  </a:solidFill>
                  <a:effectLst>
                    <a:outerShdw blurRad="38100" dist="38100" dir="2700000" algn="tl">
                      <a:srgbClr val="C0C0C0"/>
                    </a:outerShdw>
                  </a:effectLst>
                  <a:latin typeface="Calibri" pitchFamily="34" charset="0"/>
                </a:rPr>
                <a:t>Sr/</a:t>
              </a:r>
              <a:r>
                <a:rPr lang="it-IT" sz="1600" baseline="30000">
                  <a:solidFill>
                    <a:schemeClr val="tx1"/>
                  </a:solidFill>
                  <a:effectLst>
                    <a:outerShdw blurRad="38100" dist="38100" dir="2700000" algn="tl">
                      <a:srgbClr val="C0C0C0"/>
                    </a:outerShdw>
                  </a:effectLst>
                  <a:latin typeface="Calibri" pitchFamily="34" charset="0"/>
                </a:rPr>
                <a:t>86</a:t>
              </a:r>
              <a:r>
                <a:rPr lang="it-IT" sz="1600">
                  <a:solidFill>
                    <a:schemeClr val="tx1"/>
                  </a:solidFill>
                  <a:effectLst>
                    <a:outerShdw blurRad="38100" dist="38100" dir="2700000" algn="tl">
                      <a:srgbClr val="C0C0C0"/>
                    </a:outerShdw>
                  </a:effectLst>
                  <a:latin typeface="Calibri" pitchFamily="34" charset="0"/>
                </a:rPr>
                <a:t>Sr</a:t>
              </a:r>
            </a:p>
          </p:txBody>
        </p:sp>
        <p:sp>
          <p:nvSpPr>
            <p:cNvPr id="1215531" name="Text Box 43"/>
            <p:cNvSpPr txBox="1">
              <a:spLocks noChangeArrowheads="1"/>
            </p:cNvSpPr>
            <p:nvPr/>
          </p:nvSpPr>
          <p:spPr bwMode="auto">
            <a:xfrm rot="16200000">
              <a:off x="1818" y="2050"/>
              <a:ext cx="693" cy="203"/>
            </a:xfrm>
            <a:prstGeom prst="rect">
              <a:avLst/>
            </a:prstGeom>
            <a:solidFill>
              <a:schemeClr val="bg1"/>
            </a:solidFill>
            <a:ln w="9525" algn="ctr">
              <a:noFill/>
              <a:miter lim="800000"/>
              <a:headEnd/>
              <a:tailEnd/>
            </a:ln>
            <a:effectLst/>
          </p:spPr>
          <p:txBody>
            <a:bodyPr wrap="none">
              <a:spAutoFit/>
            </a:bodyPr>
            <a:lstStyle/>
            <a:p>
              <a:pPr algn="l">
                <a:defRPr/>
              </a:pPr>
              <a:r>
                <a:rPr lang="it-IT" sz="1600" baseline="30000">
                  <a:solidFill>
                    <a:schemeClr val="tx1"/>
                  </a:solidFill>
                  <a:effectLst>
                    <a:outerShdw blurRad="38100" dist="38100" dir="2700000" algn="tl">
                      <a:srgbClr val="C0C0C0"/>
                    </a:outerShdw>
                  </a:effectLst>
                  <a:latin typeface="Calibri" pitchFamily="34" charset="0"/>
                </a:rPr>
                <a:t>143</a:t>
              </a:r>
              <a:r>
                <a:rPr lang="it-IT" sz="1600">
                  <a:solidFill>
                    <a:schemeClr val="tx1"/>
                  </a:solidFill>
                  <a:effectLst>
                    <a:outerShdw blurRad="38100" dist="38100" dir="2700000" algn="tl">
                      <a:srgbClr val="C0C0C0"/>
                    </a:outerShdw>
                  </a:effectLst>
                  <a:latin typeface="Calibri" pitchFamily="34" charset="0"/>
                </a:rPr>
                <a:t>Nd/</a:t>
              </a:r>
              <a:r>
                <a:rPr lang="it-IT" sz="1600" baseline="30000">
                  <a:solidFill>
                    <a:schemeClr val="tx1"/>
                  </a:solidFill>
                  <a:effectLst>
                    <a:outerShdw blurRad="38100" dist="38100" dir="2700000" algn="tl">
                      <a:srgbClr val="C0C0C0"/>
                    </a:outerShdw>
                  </a:effectLst>
                  <a:latin typeface="Calibri" pitchFamily="34" charset="0"/>
                </a:rPr>
                <a:t>144</a:t>
              </a:r>
              <a:r>
                <a:rPr lang="it-IT" sz="1600">
                  <a:solidFill>
                    <a:schemeClr val="tx1"/>
                  </a:solidFill>
                  <a:effectLst>
                    <a:outerShdw blurRad="38100" dist="38100" dir="2700000" algn="tl">
                      <a:srgbClr val="C0C0C0"/>
                    </a:outerShdw>
                  </a:effectLst>
                  <a:latin typeface="Calibri" pitchFamily="34" charset="0"/>
                </a:rPr>
                <a:t>Nd</a:t>
              </a:r>
            </a:p>
          </p:txBody>
        </p:sp>
        <p:sp>
          <p:nvSpPr>
            <p:cNvPr id="1215532" name="Rectangle 44"/>
            <p:cNvSpPr>
              <a:spLocks noChangeArrowheads="1"/>
            </p:cNvSpPr>
            <p:nvPr/>
          </p:nvSpPr>
          <p:spPr bwMode="auto">
            <a:xfrm>
              <a:off x="2269" y="1539"/>
              <a:ext cx="1623" cy="1209"/>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533" name="Rectangle 45"/>
            <p:cNvSpPr>
              <a:spLocks noChangeArrowheads="1"/>
            </p:cNvSpPr>
            <p:nvPr/>
          </p:nvSpPr>
          <p:spPr bwMode="auto">
            <a:xfrm>
              <a:off x="2762" y="2008"/>
              <a:ext cx="1123" cy="741"/>
            </a:xfrm>
            <a:prstGeom prst="rect">
              <a:avLst/>
            </a:prstGeom>
            <a:solidFill>
              <a:srgbClr val="0066FF"/>
            </a:solidFill>
            <a:ln w="9525" algn="ctr">
              <a:noFill/>
              <a:miter lim="800000"/>
              <a:headEnd/>
              <a:tailEnd/>
            </a:ln>
            <a:effectLst/>
          </p:spPr>
          <p:txBody>
            <a:bodyPr wrap="none" anchor="ctr"/>
            <a:lstStyle/>
            <a:p>
              <a:pPr>
                <a:defRPr/>
              </a:pPr>
              <a:endParaRPr lang="it-IT">
                <a:latin typeface="Calibri" pitchFamily="34" charset="0"/>
              </a:endParaRPr>
            </a:p>
          </p:txBody>
        </p:sp>
        <p:sp>
          <p:nvSpPr>
            <p:cNvPr id="1215534" name="Rectangle 46"/>
            <p:cNvSpPr>
              <a:spLocks noChangeArrowheads="1"/>
            </p:cNvSpPr>
            <p:nvPr/>
          </p:nvSpPr>
          <p:spPr bwMode="auto">
            <a:xfrm>
              <a:off x="2275" y="1545"/>
              <a:ext cx="489" cy="454"/>
            </a:xfrm>
            <a:prstGeom prst="rect">
              <a:avLst/>
            </a:prstGeom>
            <a:solidFill>
              <a:srgbClr val="0066FF"/>
            </a:solidFill>
            <a:ln w="9525" algn="ctr">
              <a:noFill/>
              <a:miter lim="800000"/>
              <a:headEnd/>
              <a:tailEnd/>
            </a:ln>
            <a:effectLst/>
          </p:spPr>
          <p:txBody>
            <a:bodyPr wrap="none" anchor="ctr"/>
            <a:lstStyle/>
            <a:p>
              <a:pPr>
                <a:defRPr/>
              </a:pPr>
              <a:endParaRPr lang="it-IT">
                <a:latin typeface="Calibri" pitchFamily="34" charset="0"/>
              </a:endParaRPr>
            </a:p>
          </p:txBody>
        </p:sp>
        <p:sp>
          <p:nvSpPr>
            <p:cNvPr id="1215535" name="Line 47"/>
            <p:cNvSpPr>
              <a:spLocks noChangeShapeType="1"/>
            </p:cNvSpPr>
            <p:nvPr/>
          </p:nvSpPr>
          <p:spPr bwMode="auto">
            <a:xfrm flipV="1">
              <a:off x="2768" y="1535"/>
              <a:ext cx="0" cy="1212"/>
            </a:xfrm>
            <a:prstGeom prst="line">
              <a:avLst/>
            </a:prstGeom>
            <a:noFill/>
            <a:ln w="28575">
              <a:solidFill>
                <a:schemeClr val="tx1"/>
              </a:solidFill>
              <a:prstDash val="dash"/>
              <a:round/>
              <a:headEnd/>
              <a:tailEnd/>
            </a:ln>
            <a:effectLst/>
          </p:spPr>
          <p:txBody>
            <a:bodyPr anchor="ctr"/>
            <a:lstStyle/>
            <a:p>
              <a:pPr>
                <a:defRPr/>
              </a:pPr>
              <a:endParaRPr lang="it-IT">
                <a:latin typeface="Calibri" pitchFamily="34" charset="0"/>
              </a:endParaRPr>
            </a:p>
          </p:txBody>
        </p:sp>
        <p:sp>
          <p:nvSpPr>
            <p:cNvPr id="1215536" name="Line 48"/>
            <p:cNvSpPr>
              <a:spLocks noChangeShapeType="1"/>
            </p:cNvSpPr>
            <p:nvPr/>
          </p:nvSpPr>
          <p:spPr bwMode="auto">
            <a:xfrm>
              <a:off x="2269" y="2003"/>
              <a:ext cx="1619" cy="0"/>
            </a:xfrm>
            <a:prstGeom prst="line">
              <a:avLst/>
            </a:prstGeom>
            <a:noFill/>
            <a:ln w="28575">
              <a:solidFill>
                <a:schemeClr val="tx1"/>
              </a:solidFill>
              <a:prstDash val="dash"/>
              <a:round/>
              <a:headEnd/>
              <a:tailEnd/>
            </a:ln>
            <a:effectLst/>
          </p:spPr>
          <p:txBody>
            <a:bodyPr anchor="ctr"/>
            <a:lstStyle/>
            <a:p>
              <a:pPr>
                <a:defRPr/>
              </a:pPr>
              <a:endParaRPr lang="it-IT">
                <a:latin typeface="Calibri" pitchFamily="34" charset="0"/>
              </a:endParaRPr>
            </a:p>
          </p:txBody>
        </p:sp>
        <p:sp>
          <p:nvSpPr>
            <p:cNvPr id="1215537" name="Text Box 49"/>
            <p:cNvSpPr txBox="1">
              <a:spLocks noChangeArrowheads="1"/>
            </p:cNvSpPr>
            <p:nvPr/>
          </p:nvSpPr>
          <p:spPr bwMode="auto">
            <a:xfrm>
              <a:off x="2221" y="1637"/>
              <a:ext cx="573" cy="253"/>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1200">
                  <a:solidFill>
                    <a:srgbClr val="FFFF00"/>
                  </a:solidFill>
                  <a:effectLst>
                    <a:outerShdw blurRad="38100" dist="38100" dir="2700000" algn="tl">
                      <a:srgbClr val="000000"/>
                    </a:outerShdw>
                  </a:effectLst>
                  <a:latin typeface="Calibri" pitchFamily="34" charset="0"/>
                </a:rPr>
                <a:t>Depleted Quadrant</a:t>
              </a:r>
            </a:p>
          </p:txBody>
        </p:sp>
        <p:sp>
          <p:nvSpPr>
            <p:cNvPr id="1215538" name="Text Box 50"/>
            <p:cNvSpPr txBox="1">
              <a:spLocks noChangeArrowheads="1"/>
            </p:cNvSpPr>
            <p:nvPr/>
          </p:nvSpPr>
          <p:spPr bwMode="auto">
            <a:xfrm>
              <a:off x="3050" y="2229"/>
              <a:ext cx="582" cy="253"/>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1200">
                  <a:solidFill>
                    <a:srgbClr val="FFFF00"/>
                  </a:solidFill>
                  <a:effectLst>
                    <a:outerShdw blurRad="38100" dist="38100" dir="2700000" algn="tl">
                      <a:srgbClr val="000000"/>
                    </a:outerShdw>
                  </a:effectLst>
                  <a:latin typeface="Calibri" pitchFamily="34" charset="0"/>
                </a:rPr>
                <a:t>Enriched Quadrant</a:t>
              </a:r>
            </a:p>
          </p:txBody>
        </p:sp>
      </p:grpSp>
      <p:sp>
        <p:nvSpPr>
          <p:cNvPr id="1215541" name="Line 53"/>
          <p:cNvSpPr>
            <a:spLocks noChangeShapeType="1"/>
          </p:cNvSpPr>
          <p:nvPr/>
        </p:nvSpPr>
        <p:spPr bwMode="auto">
          <a:xfrm flipV="1">
            <a:off x="939800" y="2330450"/>
            <a:ext cx="615950" cy="6350"/>
          </a:xfrm>
          <a:prstGeom prst="line">
            <a:avLst/>
          </a:prstGeom>
          <a:noFill/>
          <a:ln w="28575">
            <a:solidFill>
              <a:srgbClr val="FF0000"/>
            </a:solidFill>
            <a:round/>
            <a:headEnd/>
            <a:tailEnd/>
          </a:ln>
          <a:effectLst/>
        </p:spPr>
        <p:txBody>
          <a:bodyPr anchor="ctr"/>
          <a:lstStyle/>
          <a:p>
            <a:pPr>
              <a:defRPr/>
            </a:pPr>
            <a:endParaRPr lang="it-IT">
              <a:latin typeface="Calibri" pitchFamily="34" charset="0"/>
            </a:endParaRPr>
          </a:p>
        </p:txBody>
      </p:sp>
      <p:sp>
        <p:nvSpPr>
          <p:cNvPr id="1215542" name="Line 54"/>
          <p:cNvSpPr>
            <a:spLocks noChangeShapeType="1"/>
          </p:cNvSpPr>
          <p:nvPr/>
        </p:nvSpPr>
        <p:spPr bwMode="auto">
          <a:xfrm>
            <a:off x="819150" y="2540000"/>
            <a:ext cx="6350" cy="514350"/>
          </a:xfrm>
          <a:prstGeom prst="line">
            <a:avLst/>
          </a:prstGeom>
          <a:noFill/>
          <a:ln w="28575">
            <a:solidFill>
              <a:srgbClr val="00FF00"/>
            </a:solidFill>
            <a:round/>
            <a:headEnd/>
            <a:tailEnd/>
          </a:ln>
          <a:effectLst/>
        </p:spPr>
        <p:txBody>
          <a:bodyPr anchor="ctr"/>
          <a:lstStyle/>
          <a:p>
            <a:pPr>
              <a:defRPr/>
            </a:pPr>
            <a:endParaRPr lang="it-IT">
              <a:latin typeface="Calibri" pitchFamily="34" charset="0"/>
            </a:endParaRPr>
          </a:p>
        </p:txBody>
      </p:sp>
      <p:sp>
        <p:nvSpPr>
          <p:cNvPr id="1215539" name="AutoShape 51"/>
          <p:cNvSpPr>
            <a:spLocks noChangeArrowheads="1"/>
          </p:cNvSpPr>
          <p:nvPr/>
        </p:nvSpPr>
        <p:spPr bwMode="auto">
          <a:xfrm>
            <a:off x="750888" y="2120900"/>
            <a:ext cx="371475" cy="354013"/>
          </a:xfrm>
          <a:prstGeom prst="star5">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540" name="AutoShape 52"/>
          <p:cNvSpPr>
            <a:spLocks noChangeArrowheads="1"/>
          </p:cNvSpPr>
          <p:nvPr/>
        </p:nvSpPr>
        <p:spPr bwMode="auto">
          <a:xfrm>
            <a:off x="638175" y="2357438"/>
            <a:ext cx="371475" cy="355600"/>
          </a:xfrm>
          <a:prstGeom prst="star5">
            <a:avLst/>
          </a:prstGeom>
          <a:solidFill>
            <a:srgbClr val="00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215543" name="Text Box 55"/>
          <p:cNvSpPr txBox="1">
            <a:spLocks noChangeArrowheads="1"/>
          </p:cNvSpPr>
          <p:nvPr/>
        </p:nvSpPr>
        <p:spPr bwMode="auto">
          <a:xfrm>
            <a:off x="1488602" y="2155825"/>
            <a:ext cx="721671" cy="369332"/>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DMM</a:t>
            </a:r>
          </a:p>
        </p:txBody>
      </p:sp>
      <p:sp>
        <p:nvSpPr>
          <p:cNvPr id="1215544" name="Text Box 56"/>
          <p:cNvSpPr txBox="1">
            <a:spLocks noChangeArrowheads="1"/>
          </p:cNvSpPr>
          <p:nvPr/>
        </p:nvSpPr>
        <p:spPr bwMode="auto">
          <a:xfrm>
            <a:off x="557487" y="3025775"/>
            <a:ext cx="731289" cy="369332"/>
          </a:xfrm>
          <a:prstGeom prst="rect">
            <a:avLst/>
          </a:prstGeom>
          <a:noFill/>
          <a:ln w="9525" algn="ctr">
            <a:noFill/>
            <a:miter lim="800000"/>
            <a:headEnd/>
            <a:tailEnd/>
          </a:ln>
          <a:effectLst/>
        </p:spPr>
        <p:txBody>
          <a:bodyPr wrap="none">
            <a:spAutoFit/>
          </a:bodyPr>
          <a:lstStyle/>
          <a:p>
            <a:pPr>
              <a:defRPr/>
            </a:pPr>
            <a:r>
              <a:rPr lang="en-GB">
                <a:solidFill>
                  <a:srgbClr val="00FF00"/>
                </a:solidFill>
                <a:effectLst>
                  <a:outerShdw blurRad="38100" dist="38100" dir="2700000" algn="tl">
                    <a:srgbClr val="000000"/>
                  </a:outerShdw>
                </a:effectLst>
                <a:latin typeface="Calibri" pitchFamily="34" charset="0"/>
              </a:rPr>
              <a:t>HIMU</a:t>
            </a:r>
          </a:p>
        </p:txBody>
      </p:sp>
      <p:sp>
        <p:nvSpPr>
          <p:cNvPr id="32"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5492">
                                            <p:txEl>
                                              <p:pRg st="0" end="0"/>
                                            </p:txEl>
                                          </p:spTgt>
                                        </p:tgtEl>
                                        <p:attrNameLst>
                                          <p:attrName>style.visibility</p:attrName>
                                        </p:attrNameLst>
                                      </p:cBhvr>
                                      <p:to>
                                        <p:strVal val="visible"/>
                                      </p:to>
                                    </p:set>
                                    <p:animEffect transition="in" filter="fade">
                                      <p:cBhvr>
                                        <p:cTn id="7" dur="500"/>
                                        <p:tgtEl>
                                          <p:spTgt spid="12154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15493"/>
                                        </p:tgtEl>
                                        <p:attrNameLst>
                                          <p:attrName>style.visibility</p:attrName>
                                        </p:attrNameLst>
                                      </p:cBhvr>
                                      <p:to>
                                        <p:strVal val="visible"/>
                                      </p:to>
                                    </p:set>
                                    <p:animEffect transition="in" filter="fade">
                                      <p:cBhvr>
                                        <p:cTn id="12" dur="500"/>
                                        <p:tgtEl>
                                          <p:spTgt spid="121549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15503"/>
                                        </p:tgtEl>
                                        <p:attrNameLst>
                                          <p:attrName>style.visibility</p:attrName>
                                        </p:attrNameLst>
                                      </p:cBhvr>
                                      <p:to>
                                        <p:strVal val="visible"/>
                                      </p:to>
                                    </p:set>
                                    <p:animEffect transition="in" filter="fade">
                                      <p:cBhvr>
                                        <p:cTn id="15" dur="500"/>
                                        <p:tgtEl>
                                          <p:spTgt spid="1215503"/>
                                        </p:tgtEl>
                                      </p:cBhvr>
                                    </p:animEffect>
                                  </p:childTnLst>
                                </p:cTn>
                              </p:par>
                              <p:par>
                                <p:cTn id="16" presetID="10" presetClass="entr" presetSubtype="0" fill="hold" nodeType="withEffect">
                                  <p:stCondLst>
                                    <p:cond delay="0"/>
                                  </p:stCondLst>
                                  <p:childTnLst>
                                    <p:set>
                                      <p:cBhvr>
                                        <p:cTn id="17" dur="1" fill="hold">
                                          <p:stCondLst>
                                            <p:cond delay="0"/>
                                          </p:stCondLst>
                                        </p:cTn>
                                        <p:tgtEl>
                                          <p:spTgt spid="1215502"/>
                                        </p:tgtEl>
                                        <p:attrNameLst>
                                          <p:attrName>style.visibility</p:attrName>
                                        </p:attrNameLst>
                                      </p:cBhvr>
                                      <p:to>
                                        <p:strVal val="visible"/>
                                      </p:to>
                                    </p:set>
                                    <p:animEffect transition="in" filter="fade">
                                      <p:cBhvr>
                                        <p:cTn id="18" dur="500"/>
                                        <p:tgtEl>
                                          <p:spTgt spid="121550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215499"/>
                                        </p:tgtEl>
                                        <p:attrNameLst>
                                          <p:attrName>style.visibility</p:attrName>
                                        </p:attrNameLst>
                                      </p:cBhvr>
                                      <p:to>
                                        <p:strVal val="visible"/>
                                      </p:to>
                                    </p:set>
                                    <p:animEffect transition="in" filter="wipe(up)">
                                      <p:cBhvr>
                                        <p:cTn id="23" dur="1000"/>
                                        <p:tgtEl>
                                          <p:spTgt spid="1215499"/>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15498"/>
                                        </p:tgtEl>
                                        <p:attrNameLst>
                                          <p:attrName>style.visibility</p:attrName>
                                        </p:attrNameLst>
                                      </p:cBhvr>
                                      <p:to>
                                        <p:strVal val="visible"/>
                                      </p:to>
                                    </p:set>
                                    <p:animEffect transition="in" filter="wipe(down)">
                                      <p:cBhvr>
                                        <p:cTn id="26" dur="1000"/>
                                        <p:tgtEl>
                                          <p:spTgt spid="1215498"/>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15497"/>
                                        </p:tgtEl>
                                        <p:attrNameLst>
                                          <p:attrName>style.visibility</p:attrName>
                                        </p:attrNameLst>
                                      </p:cBhvr>
                                      <p:to>
                                        <p:strVal val="visible"/>
                                      </p:to>
                                    </p:set>
                                    <p:animEffect transition="in" filter="wipe(left)">
                                      <p:cBhvr>
                                        <p:cTn id="29" dur="1000"/>
                                        <p:tgtEl>
                                          <p:spTgt spid="1215497"/>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215495"/>
                                        </p:tgtEl>
                                        <p:attrNameLst>
                                          <p:attrName>style.visibility</p:attrName>
                                        </p:attrNameLst>
                                      </p:cBhvr>
                                      <p:to>
                                        <p:strVal val="visible"/>
                                      </p:to>
                                    </p:set>
                                    <p:animEffect transition="in" filter="wipe(left)">
                                      <p:cBhvr>
                                        <p:cTn id="32" dur="1000"/>
                                        <p:tgtEl>
                                          <p:spTgt spid="1215495"/>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1215494"/>
                                        </p:tgtEl>
                                        <p:attrNameLst>
                                          <p:attrName>style.visibility</p:attrName>
                                        </p:attrNameLst>
                                      </p:cBhvr>
                                      <p:to>
                                        <p:strVal val="visible"/>
                                      </p:to>
                                    </p:set>
                                    <p:animEffect transition="in" filter="wipe(right)">
                                      <p:cBhvr>
                                        <p:cTn id="35" dur="1000"/>
                                        <p:tgtEl>
                                          <p:spTgt spid="1215494"/>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215496"/>
                                        </p:tgtEl>
                                        <p:attrNameLst>
                                          <p:attrName>style.visibility</p:attrName>
                                        </p:attrNameLst>
                                      </p:cBhvr>
                                      <p:to>
                                        <p:strVal val="visible"/>
                                      </p:to>
                                    </p:set>
                                    <p:animEffect transition="in" filter="wipe(right)">
                                      <p:cBhvr>
                                        <p:cTn id="38" dur="1000"/>
                                        <p:tgtEl>
                                          <p:spTgt spid="1215496"/>
                                        </p:tgtEl>
                                      </p:cBhvr>
                                    </p:animEffect>
                                  </p:childTnLst>
                                </p:cTn>
                              </p:par>
                            </p:childTnLst>
                          </p:cTn>
                        </p:par>
                        <p:par>
                          <p:cTn id="39" fill="hold">
                            <p:stCondLst>
                              <p:cond delay="1000"/>
                            </p:stCondLst>
                            <p:childTnLst>
                              <p:par>
                                <p:cTn id="40" presetID="10" presetClass="entr" presetSubtype="0" fill="hold" grpId="0" nodeType="afterEffect">
                                  <p:stCondLst>
                                    <p:cond delay="0"/>
                                  </p:stCondLst>
                                  <p:childTnLst>
                                    <p:set>
                                      <p:cBhvr>
                                        <p:cTn id="41" dur="1" fill="hold">
                                          <p:stCondLst>
                                            <p:cond delay="0"/>
                                          </p:stCondLst>
                                        </p:cTn>
                                        <p:tgtEl>
                                          <p:spTgt spid="1215500"/>
                                        </p:tgtEl>
                                        <p:attrNameLst>
                                          <p:attrName>style.visibility</p:attrName>
                                        </p:attrNameLst>
                                      </p:cBhvr>
                                      <p:to>
                                        <p:strVal val="visible"/>
                                      </p:to>
                                    </p:set>
                                    <p:animEffect transition="in" filter="fade">
                                      <p:cBhvr>
                                        <p:cTn id="42" dur="1000"/>
                                        <p:tgtEl>
                                          <p:spTgt spid="121550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215501"/>
                                        </p:tgtEl>
                                        <p:attrNameLst>
                                          <p:attrName>style.visibility</p:attrName>
                                        </p:attrNameLst>
                                      </p:cBhvr>
                                      <p:to>
                                        <p:strVal val="visible"/>
                                      </p:to>
                                    </p:set>
                                    <p:animEffect transition="in" filter="fade">
                                      <p:cBhvr>
                                        <p:cTn id="47" dur="500"/>
                                        <p:tgtEl>
                                          <p:spTgt spid="121550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500"/>
                                        <p:tgtEl>
                                          <p:spTgt spid="2"/>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215539"/>
                                        </p:tgtEl>
                                        <p:attrNameLst>
                                          <p:attrName>style.visibility</p:attrName>
                                        </p:attrNameLst>
                                      </p:cBhvr>
                                      <p:to>
                                        <p:strVal val="visible"/>
                                      </p:to>
                                    </p:set>
                                    <p:animEffect transition="in" filter="fade">
                                      <p:cBhvr>
                                        <p:cTn id="57" dur="500"/>
                                        <p:tgtEl>
                                          <p:spTgt spid="1215539"/>
                                        </p:tgtEl>
                                      </p:cBhvr>
                                    </p:animEffect>
                                  </p:childTnLst>
                                </p:cTn>
                              </p:par>
                            </p:childTnLst>
                          </p:cTn>
                        </p:par>
                        <p:par>
                          <p:cTn id="58" fill="hold">
                            <p:stCondLst>
                              <p:cond delay="500"/>
                            </p:stCondLst>
                            <p:childTnLst>
                              <p:par>
                                <p:cTn id="59" presetID="22" presetClass="entr" presetSubtype="8" fill="hold" nodeType="afterEffect">
                                  <p:stCondLst>
                                    <p:cond delay="0"/>
                                  </p:stCondLst>
                                  <p:childTnLst>
                                    <p:set>
                                      <p:cBhvr>
                                        <p:cTn id="60" dur="1" fill="hold">
                                          <p:stCondLst>
                                            <p:cond delay="0"/>
                                          </p:stCondLst>
                                        </p:cTn>
                                        <p:tgtEl>
                                          <p:spTgt spid="1215541"/>
                                        </p:tgtEl>
                                        <p:attrNameLst>
                                          <p:attrName>style.visibility</p:attrName>
                                        </p:attrNameLst>
                                      </p:cBhvr>
                                      <p:to>
                                        <p:strVal val="visible"/>
                                      </p:to>
                                    </p:set>
                                    <p:animEffect transition="in" filter="wipe(left)">
                                      <p:cBhvr>
                                        <p:cTn id="61" dur="500"/>
                                        <p:tgtEl>
                                          <p:spTgt spid="1215541"/>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1215543"/>
                                        </p:tgtEl>
                                        <p:attrNameLst>
                                          <p:attrName>style.visibility</p:attrName>
                                        </p:attrNameLst>
                                      </p:cBhvr>
                                      <p:to>
                                        <p:strVal val="visible"/>
                                      </p:to>
                                    </p:set>
                                    <p:animEffect transition="in" filter="fade">
                                      <p:cBhvr>
                                        <p:cTn id="65" dur="500"/>
                                        <p:tgtEl>
                                          <p:spTgt spid="1215543"/>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215540"/>
                                        </p:tgtEl>
                                        <p:attrNameLst>
                                          <p:attrName>style.visibility</p:attrName>
                                        </p:attrNameLst>
                                      </p:cBhvr>
                                      <p:to>
                                        <p:strVal val="visible"/>
                                      </p:to>
                                    </p:set>
                                    <p:animEffect transition="in" filter="fade">
                                      <p:cBhvr>
                                        <p:cTn id="70" dur="500"/>
                                        <p:tgtEl>
                                          <p:spTgt spid="1215540"/>
                                        </p:tgtEl>
                                      </p:cBhvr>
                                    </p:animEffect>
                                  </p:childTnLst>
                                </p:cTn>
                              </p:par>
                            </p:childTnLst>
                          </p:cTn>
                        </p:par>
                        <p:par>
                          <p:cTn id="71" fill="hold">
                            <p:stCondLst>
                              <p:cond delay="500"/>
                            </p:stCondLst>
                            <p:childTnLst>
                              <p:par>
                                <p:cTn id="72" presetID="22" presetClass="entr" presetSubtype="1" fill="hold" nodeType="afterEffect">
                                  <p:stCondLst>
                                    <p:cond delay="0"/>
                                  </p:stCondLst>
                                  <p:childTnLst>
                                    <p:set>
                                      <p:cBhvr>
                                        <p:cTn id="73" dur="1" fill="hold">
                                          <p:stCondLst>
                                            <p:cond delay="0"/>
                                          </p:stCondLst>
                                        </p:cTn>
                                        <p:tgtEl>
                                          <p:spTgt spid="1215542"/>
                                        </p:tgtEl>
                                        <p:attrNameLst>
                                          <p:attrName>style.visibility</p:attrName>
                                        </p:attrNameLst>
                                      </p:cBhvr>
                                      <p:to>
                                        <p:strVal val="visible"/>
                                      </p:to>
                                    </p:set>
                                    <p:animEffect transition="in" filter="wipe(up)">
                                      <p:cBhvr>
                                        <p:cTn id="74" dur="500"/>
                                        <p:tgtEl>
                                          <p:spTgt spid="1215542"/>
                                        </p:tgtEl>
                                      </p:cBhvr>
                                    </p:animEffect>
                                  </p:childTnLst>
                                </p:cTn>
                              </p:par>
                            </p:childTnLst>
                          </p:cTn>
                        </p:par>
                        <p:par>
                          <p:cTn id="75" fill="hold">
                            <p:stCondLst>
                              <p:cond delay="1000"/>
                            </p:stCondLst>
                            <p:childTnLst>
                              <p:par>
                                <p:cTn id="76" presetID="10" presetClass="entr" presetSubtype="0" fill="hold" grpId="0" nodeType="afterEffect">
                                  <p:stCondLst>
                                    <p:cond delay="0"/>
                                  </p:stCondLst>
                                  <p:childTnLst>
                                    <p:set>
                                      <p:cBhvr>
                                        <p:cTn id="77" dur="1" fill="hold">
                                          <p:stCondLst>
                                            <p:cond delay="0"/>
                                          </p:stCondLst>
                                        </p:cTn>
                                        <p:tgtEl>
                                          <p:spTgt spid="1215544"/>
                                        </p:tgtEl>
                                        <p:attrNameLst>
                                          <p:attrName>style.visibility</p:attrName>
                                        </p:attrNameLst>
                                      </p:cBhvr>
                                      <p:to>
                                        <p:strVal val="visible"/>
                                      </p:to>
                                    </p:set>
                                    <p:animEffect transition="in" filter="fade">
                                      <p:cBhvr>
                                        <p:cTn id="78" dur="500"/>
                                        <p:tgtEl>
                                          <p:spTgt spid="12155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492" grpId="0" build="p"/>
      <p:bldP spid="1215494" grpId="0" animBg="1"/>
      <p:bldP spid="1215495" grpId="0" animBg="1"/>
      <p:bldP spid="1215496" grpId="0" animBg="1"/>
      <p:bldP spid="1215497" grpId="0" animBg="1"/>
      <p:bldP spid="1215498" grpId="0" animBg="1"/>
      <p:bldP spid="1215499" grpId="0" animBg="1"/>
      <p:bldP spid="1215500" grpId="0" animBg="1"/>
      <p:bldP spid="1215501" grpId="0" animBg="1"/>
      <p:bldP spid="1215503" grpId="0"/>
      <p:bldP spid="1215539" grpId="0" animBg="1"/>
      <p:bldP spid="1215540" grpId="0" animBg="1"/>
      <p:bldP spid="1215543" grpId="0"/>
      <p:bldP spid="121554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37668" name="Text Box 4"/>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37221" name="Picture 16"/>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137692" name="Text Box 28"/>
          <p:cNvSpPr txBox="1">
            <a:spLocks noChangeArrowheads="1"/>
          </p:cNvSpPr>
          <p:nvPr/>
        </p:nvSpPr>
        <p:spPr bwMode="auto">
          <a:xfrm>
            <a:off x="5835650" y="3725863"/>
            <a:ext cx="3203575" cy="1044575"/>
          </a:xfrm>
          <a:prstGeom prst="rect">
            <a:avLst/>
          </a:prstGeom>
          <a:solidFill>
            <a:schemeClr val="bg1"/>
          </a:solidFill>
          <a:ln w="38100" algn="ctr">
            <a:solidFill>
              <a:schemeClr val="tx1"/>
            </a:solidFill>
            <a:miter lim="800000"/>
            <a:headEnd/>
            <a:tailEnd/>
          </a:ln>
          <a:effectLst/>
        </p:spPr>
        <p:txBody>
          <a:bodyPr>
            <a:spAutoFit/>
          </a:bodyPr>
          <a:lstStyle/>
          <a:p>
            <a:pPr>
              <a:spcBef>
                <a:spcPct val="50000"/>
              </a:spcBef>
              <a:defRPr/>
            </a:pPr>
            <a:r>
              <a:rPr lang="en-GB" sz="2000" smtClean="0">
                <a:solidFill>
                  <a:schemeClr val="tx1"/>
                </a:solidFill>
                <a:effectLst>
                  <a:outerShdw blurRad="38100" dist="38100" dir="2700000" algn="tl">
                    <a:srgbClr val="C0C0C0"/>
                  </a:outerShdw>
                </a:effectLst>
                <a:latin typeface="Calibri" pitchFamily="34" charset="0"/>
              </a:rPr>
              <a:t>Note that two types of HIMU-OIB have been identified in literature.</a:t>
            </a:r>
            <a:endParaRPr lang="en-GB" sz="2000">
              <a:solidFill>
                <a:schemeClr val="tx1"/>
              </a:solidFill>
              <a:effectLst>
                <a:outerShdw blurRad="38100" dist="38100" dir="2700000" algn="tl">
                  <a:srgbClr val="C0C0C0"/>
                </a:outerShdw>
              </a:effectLst>
              <a:latin typeface="Calibri" pitchFamily="34" charset="0"/>
            </a:endParaRPr>
          </a:p>
        </p:txBody>
      </p:sp>
      <p:pic>
        <p:nvPicPr>
          <p:cNvPr id="137223" name="Picture 30"/>
          <p:cNvPicPr>
            <a:picLocks noChangeAspect="1" noChangeArrowheads="1"/>
          </p:cNvPicPr>
          <p:nvPr/>
        </p:nvPicPr>
        <p:blipFill>
          <a:blip r:embed="rId4" cstate="print"/>
          <a:srcRect l="73538" t="4295" r="6430" b="60001"/>
          <a:stretch>
            <a:fillRect/>
          </a:stretch>
        </p:blipFill>
        <p:spPr bwMode="auto">
          <a:xfrm>
            <a:off x="1670050" y="2187575"/>
            <a:ext cx="1646238" cy="2030413"/>
          </a:xfrm>
          <a:prstGeom prst="rect">
            <a:avLst/>
          </a:prstGeom>
          <a:noFill/>
          <a:ln w="9525" algn="ctr">
            <a:noFill/>
            <a:miter lim="800000"/>
            <a:headEnd/>
            <a:tailEnd/>
          </a:ln>
        </p:spPr>
      </p:pic>
      <p:sp>
        <p:nvSpPr>
          <p:cNvPr id="1137699" name="Text Box 35"/>
          <p:cNvSpPr txBox="1">
            <a:spLocks noChangeArrowheads="1"/>
          </p:cNvSpPr>
          <p:nvPr/>
        </p:nvSpPr>
        <p:spPr bwMode="auto">
          <a:xfrm>
            <a:off x="1949450" y="6269038"/>
            <a:ext cx="2730500" cy="336550"/>
          </a:xfrm>
          <a:prstGeom prst="rect">
            <a:avLst/>
          </a:prstGeom>
          <a:noFill/>
          <a:ln w="9525" algn="ctr">
            <a:noFill/>
            <a:miter lim="800000"/>
            <a:headEnd/>
            <a:tailEnd/>
          </a:ln>
          <a:effectLst/>
        </p:spPr>
        <p:txBody>
          <a:bodyPr>
            <a:spAutoFit/>
          </a:bodyPr>
          <a:lstStyle/>
          <a:p>
            <a:pPr algn="l">
              <a:defRPr/>
            </a:pPr>
            <a:r>
              <a:rPr lang="en-GB" sz="1600" dirty="0" smtClean="0">
                <a:solidFill>
                  <a:schemeClr val="tx1"/>
                </a:solidFill>
                <a:effectLst>
                  <a:outerShdw blurRad="38100" dist="38100" dir="2700000" algn="tl">
                    <a:srgbClr val="FFFFFF"/>
                  </a:outerShdw>
                </a:effectLst>
                <a:latin typeface="Calibri" pitchFamily="34" charset="0"/>
              </a:rPr>
              <a:t>Hofmann (2004)</a:t>
            </a:r>
            <a:endParaRPr lang="en-GB" sz="1600" dirty="0">
              <a:solidFill>
                <a:schemeClr val="tx1"/>
              </a:solidFill>
              <a:effectLst>
                <a:outerShdw blurRad="38100" dist="38100" dir="2700000" algn="tl">
                  <a:srgbClr val="FFFFFF"/>
                </a:outerShdw>
              </a:effectLst>
              <a:latin typeface="Calibri" pitchFamily="34" charset="0"/>
            </a:endParaRPr>
          </a:p>
        </p:txBody>
      </p:sp>
      <p:sp>
        <p:nvSpPr>
          <p:cNvPr id="1137701" name="Freeform 37"/>
          <p:cNvSpPr>
            <a:spLocks/>
          </p:cNvSpPr>
          <p:nvPr/>
        </p:nvSpPr>
        <p:spPr bwMode="auto">
          <a:xfrm>
            <a:off x="5589588" y="2386013"/>
            <a:ext cx="1447800" cy="1271587"/>
          </a:xfrm>
          <a:custGeom>
            <a:avLst/>
            <a:gdLst/>
            <a:ahLst/>
            <a:cxnLst>
              <a:cxn ang="0">
                <a:pos x="726" y="27"/>
              </a:cxn>
              <a:cxn ang="0">
                <a:pos x="193" y="173"/>
              </a:cxn>
              <a:cxn ang="0">
                <a:pos x="47" y="320"/>
              </a:cxn>
              <a:cxn ang="0">
                <a:pos x="4" y="612"/>
              </a:cxn>
              <a:cxn ang="0">
                <a:pos x="73" y="758"/>
              </a:cxn>
              <a:cxn ang="0">
                <a:pos x="244" y="741"/>
              </a:cxn>
              <a:cxn ang="0">
                <a:pos x="752" y="397"/>
              </a:cxn>
              <a:cxn ang="0">
                <a:pos x="889" y="182"/>
              </a:cxn>
              <a:cxn ang="0">
                <a:pos x="889" y="62"/>
              </a:cxn>
              <a:cxn ang="0">
                <a:pos x="812" y="10"/>
              </a:cxn>
              <a:cxn ang="0">
                <a:pos x="726" y="27"/>
              </a:cxn>
            </a:cxnLst>
            <a:rect l="0" t="0" r="r" b="b"/>
            <a:pathLst>
              <a:path w="912" h="801">
                <a:moveTo>
                  <a:pt x="726" y="27"/>
                </a:moveTo>
                <a:cubicBezTo>
                  <a:pt x="623" y="54"/>
                  <a:pt x="306" y="124"/>
                  <a:pt x="193" y="173"/>
                </a:cubicBezTo>
                <a:cubicBezTo>
                  <a:pt x="80" y="222"/>
                  <a:pt x="78" y="247"/>
                  <a:pt x="47" y="320"/>
                </a:cubicBezTo>
                <a:cubicBezTo>
                  <a:pt x="16" y="393"/>
                  <a:pt x="0" y="539"/>
                  <a:pt x="4" y="612"/>
                </a:cubicBezTo>
                <a:cubicBezTo>
                  <a:pt x="8" y="685"/>
                  <a:pt x="33" y="737"/>
                  <a:pt x="73" y="758"/>
                </a:cubicBezTo>
                <a:cubicBezTo>
                  <a:pt x="113" y="779"/>
                  <a:pt x="131" y="801"/>
                  <a:pt x="244" y="741"/>
                </a:cubicBezTo>
                <a:cubicBezTo>
                  <a:pt x="357" y="681"/>
                  <a:pt x="645" y="490"/>
                  <a:pt x="752" y="397"/>
                </a:cubicBezTo>
                <a:cubicBezTo>
                  <a:pt x="859" y="304"/>
                  <a:pt x="866" y="238"/>
                  <a:pt x="889" y="182"/>
                </a:cubicBezTo>
                <a:cubicBezTo>
                  <a:pt x="912" y="126"/>
                  <a:pt x="902" y="91"/>
                  <a:pt x="889" y="62"/>
                </a:cubicBezTo>
                <a:cubicBezTo>
                  <a:pt x="876" y="33"/>
                  <a:pt x="842" y="17"/>
                  <a:pt x="812" y="10"/>
                </a:cubicBezTo>
                <a:cubicBezTo>
                  <a:pt x="782" y="3"/>
                  <a:pt x="829" y="0"/>
                  <a:pt x="726" y="27"/>
                </a:cubicBezTo>
                <a:close/>
              </a:path>
            </a:pathLst>
          </a:custGeom>
          <a:solidFill>
            <a:srgbClr val="0066FF">
              <a:alpha val="50000"/>
            </a:srgbClr>
          </a:solidFill>
          <a:ln w="38100" cap="flat" cmpd="sng">
            <a:solidFill>
              <a:schemeClr val="tx1"/>
            </a:solidFill>
            <a:prstDash val="dash"/>
            <a:round/>
            <a:headEnd/>
            <a:tailEnd/>
          </a:ln>
          <a:effectLst/>
        </p:spPr>
        <p:txBody>
          <a:bodyPr anchor="ctr"/>
          <a:lstStyle/>
          <a:p>
            <a:pPr>
              <a:defRPr/>
            </a:pPr>
            <a:endParaRPr lang="en-GB">
              <a:latin typeface="Calibri" pitchFamily="34" charset="0"/>
            </a:endParaRPr>
          </a:p>
        </p:txBody>
      </p:sp>
      <p:sp>
        <p:nvSpPr>
          <p:cNvPr id="1137689" name="Rectangle 25"/>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en-GB">
              <a:latin typeface="Calibri" pitchFamily="34" charset="0"/>
            </a:endParaRPr>
          </a:p>
        </p:txBody>
      </p:sp>
      <p:sp>
        <p:nvSpPr>
          <p:cNvPr id="1137702" name="Text Box 38"/>
          <p:cNvSpPr txBox="1">
            <a:spLocks noChangeArrowheads="1"/>
          </p:cNvSpPr>
          <p:nvPr/>
        </p:nvSpPr>
        <p:spPr bwMode="auto">
          <a:xfrm>
            <a:off x="3157538" y="2278063"/>
            <a:ext cx="2797175" cy="641350"/>
          </a:xfrm>
          <a:prstGeom prst="rect">
            <a:avLst/>
          </a:prstGeom>
          <a:noFill/>
          <a:ln w="9525" algn="ctr">
            <a:noFill/>
            <a:miter lim="800000"/>
            <a:headEnd/>
            <a:tailEnd/>
          </a:ln>
          <a:effectLst/>
        </p:spPr>
        <p:txBody>
          <a:bodyPr>
            <a:spAutoFit/>
          </a:bodyPr>
          <a:lstStyle/>
          <a:p>
            <a:pPr>
              <a:spcBef>
                <a:spcPct val="50000"/>
              </a:spcBef>
              <a:defRPr/>
            </a:pPr>
            <a:r>
              <a:rPr lang="en-GB" smtClean="0">
                <a:solidFill>
                  <a:srgbClr val="000000"/>
                </a:solidFill>
                <a:effectLst>
                  <a:outerShdw blurRad="38100" dist="38100" dir="2700000" algn="tl">
                    <a:srgbClr val="FFFFFF"/>
                  </a:outerShdw>
                </a:effectLst>
                <a:latin typeface="Calibri" pitchFamily="34" charset="0"/>
              </a:rPr>
              <a:t>True HIMU-OIB (with </a:t>
            </a:r>
            <a:r>
              <a:rPr lang="en-GB" baseline="30000" smtClean="0">
                <a:solidFill>
                  <a:srgbClr val="000000"/>
                </a:solidFill>
                <a:effectLst>
                  <a:outerShdw blurRad="38100" dist="38100" dir="2700000" algn="tl">
                    <a:srgbClr val="FFFFFF"/>
                  </a:outerShdw>
                </a:effectLst>
                <a:latin typeface="Calibri" pitchFamily="34" charset="0"/>
              </a:rPr>
              <a:t>206</a:t>
            </a:r>
            <a:r>
              <a:rPr lang="en-GB" smtClean="0">
                <a:solidFill>
                  <a:srgbClr val="000000"/>
                </a:solidFill>
                <a:effectLst>
                  <a:outerShdw blurRad="38100" dist="38100" dir="2700000" algn="tl">
                    <a:srgbClr val="FFFFFF"/>
                  </a:outerShdw>
                </a:effectLst>
                <a:latin typeface="Calibri" pitchFamily="34" charset="0"/>
              </a:rPr>
              <a:t>Pb/</a:t>
            </a:r>
            <a:r>
              <a:rPr lang="en-GB" baseline="30000" smtClean="0">
                <a:solidFill>
                  <a:srgbClr val="000000"/>
                </a:solidFill>
                <a:effectLst>
                  <a:outerShdw blurRad="38100" dist="38100" dir="2700000" algn="tl">
                    <a:srgbClr val="FFFFFF"/>
                  </a:outerShdw>
                </a:effectLst>
                <a:latin typeface="Calibri" pitchFamily="34" charset="0"/>
              </a:rPr>
              <a:t>204</a:t>
            </a:r>
            <a:r>
              <a:rPr lang="en-GB" smtClean="0">
                <a:solidFill>
                  <a:srgbClr val="000000"/>
                </a:solidFill>
                <a:effectLst>
                  <a:outerShdw blurRad="38100" dist="38100" dir="2700000" algn="tl">
                    <a:srgbClr val="FFFFFF"/>
                  </a:outerShdw>
                </a:effectLst>
                <a:latin typeface="Calibri" pitchFamily="34" charset="0"/>
              </a:rPr>
              <a:t>Pb &gt;20.5)</a:t>
            </a:r>
            <a:endParaRPr lang="en-GB">
              <a:solidFill>
                <a:srgbClr val="000000"/>
              </a:solidFill>
              <a:effectLst>
                <a:outerShdw blurRad="38100" dist="38100" dir="2700000" algn="tl">
                  <a:srgbClr val="FFFFFF"/>
                </a:outerShdw>
              </a:effectLst>
              <a:latin typeface="Calibri" pitchFamily="34" charset="0"/>
            </a:endParaRPr>
          </a:p>
        </p:txBody>
      </p:sp>
      <p:sp>
        <p:nvSpPr>
          <p:cNvPr id="1137703" name="Freeform 39"/>
          <p:cNvSpPr>
            <a:spLocks/>
          </p:cNvSpPr>
          <p:nvPr/>
        </p:nvSpPr>
        <p:spPr bwMode="auto">
          <a:xfrm>
            <a:off x="4451350" y="2765425"/>
            <a:ext cx="1247775" cy="1809750"/>
          </a:xfrm>
          <a:custGeom>
            <a:avLst/>
            <a:gdLst/>
            <a:ahLst/>
            <a:cxnLst>
              <a:cxn ang="0">
                <a:pos x="532" y="124"/>
              </a:cxn>
              <a:cxn ang="0">
                <a:pos x="153" y="459"/>
              </a:cxn>
              <a:cxn ang="0">
                <a:pos x="24" y="768"/>
              </a:cxn>
              <a:cxn ang="0">
                <a:pos x="24" y="1043"/>
              </a:cxn>
              <a:cxn ang="0">
                <a:pos x="171" y="1104"/>
              </a:cxn>
              <a:cxn ang="0">
                <a:pos x="618" y="829"/>
              </a:cxn>
              <a:cxn ang="0">
                <a:pos x="729" y="442"/>
              </a:cxn>
              <a:cxn ang="0">
                <a:pos x="772" y="63"/>
              </a:cxn>
              <a:cxn ang="0">
                <a:pos x="643" y="63"/>
              </a:cxn>
              <a:cxn ang="0">
                <a:pos x="532" y="124"/>
              </a:cxn>
            </a:cxnLst>
            <a:rect l="0" t="0" r="r" b="b"/>
            <a:pathLst>
              <a:path w="786" h="1140">
                <a:moveTo>
                  <a:pt x="532" y="124"/>
                </a:moveTo>
                <a:cubicBezTo>
                  <a:pt x="450" y="190"/>
                  <a:pt x="238" y="352"/>
                  <a:pt x="153" y="459"/>
                </a:cubicBezTo>
                <a:cubicBezTo>
                  <a:pt x="68" y="566"/>
                  <a:pt x="46" y="671"/>
                  <a:pt x="24" y="768"/>
                </a:cubicBezTo>
                <a:cubicBezTo>
                  <a:pt x="2" y="865"/>
                  <a:pt x="0" y="987"/>
                  <a:pt x="24" y="1043"/>
                </a:cubicBezTo>
                <a:cubicBezTo>
                  <a:pt x="48" y="1099"/>
                  <a:pt x="72" y="1140"/>
                  <a:pt x="171" y="1104"/>
                </a:cubicBezTo>
                <a:cubicBezTo>
                  <a:pt x="270" y="1068"/>
                  <a:pt x="525" y="939"/>
                  <a:pt x="618" y="829"/>
                </a:cubicBezTo>
                <a:cubicBezTo>
                  <a:pt x="711" y="719"/>
                  <a:pt x="703" y="570"/>
                  <a:pt x="729" y="442"/>
                </a:cubicBezTo>
                <a:cubicBezTo>
                  <a:pt x="755" y="314"/>
                  <a:pt x="786" y="126"/>
                  <a:pt x="772" y="63"/>
                </a:cubicBezTo>
                <a:cubicBezTo>
                  <a:pt x="758" y="0"/>
                  <a:pt x="680" y="50"/>
                  <a:pt x="643" y="63"/>
                </a:cubicBezTo>
                <a:cubicBezTo>
                  <a:pt x="606" y="76"/>
                  <a:pt x="614" y="58"/>
                  <a:pt x="532" y="124"/>
                </a:cubicBezTo>
                <a:close/>
              </a:path>
            </a:pathLst>
          </a:custGeom>
          <a:solidFill>
            <a:srgbClr val="00FF00">
              <a:alpha val="50000"/>
            </a:srgbClr>
          </a:solidFill>
          <a:ln w="28575" cap="flat" cmpd="sng">
            <a:solidFill>
              <a:schemeClr val="tx1"/>
            </a:solidFill>
            <a:prstDash val="dash"/>
            <a:round/>
            <a:headEnd/>
            <a:tailEnd/>
          </a:ln>
          <a:effectLst/>
        </p:spPr>
        <p:txBody>
          <a:bodyPr anchor="ctr"/>
          <a:lstStyle/>
          <a:p>
            <a:pPr>
              <a:defRPr/>
            </a:pPr>
            <a:endParaRPr lang="en-GB">
              <a:latin typeface="Calibri" pitchFamily="34" charset="0"/>
            </a:endParaRPr>
          </a:p>
        </p:txBody>
      </p:sp>
      <p:sp>
        <p:nvSpPr>
          <p:cNvPr id="1137704" name="Line 40"/>
          <p:cNvSpPr>
            <a:spLocks noChangeShapeType="1"/>
          </p:cNvSpPr>
          <p:nvPr/>
        </p:nvSpPr>
        <p:spPr bwMode="auto">
          <a:xfrm>
            <a:off x="5595938" y="2579688"/>
            <a:ext cx="217487" cy="136525"/>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137705" name="Text Box 41"/>
          <p:cNvSpPr txBox="1">
            <a:spLocks noChangeArrowheads="1"/>
          </p:cNvSpPr>
          <p:nvPr/>
        </p:nvSpPr>
        <p:spPr bwMode="auto">
          <a:xfrm>
            <a:off x="4414838" y="4784725"/>
            <a:ext cx="3438525" cy="923330"/>
          </a:xfrm>
          <a:prstGeom prst="rect">
            <a:avLst/>
          </a:prstGeom>
          <a:noFill/>
          <a:ln w="9525" algn="ctr">
            <a:noFill/>
            <a:miter lim="800000"/>
            <a:headEnd/>
            <a:tailEnd/>
          </a:ln>
          <a:effectLst/>
        </p:spPr>
        <p:txBody>
          <a:bodyPr>
            <a:spAutoFit/>
          </a:bodyPr>
          <a:lstStyle/>
          <a:p>
            <a:pPr>
              <a:spcBef>
                <a:spcPct val="50000"/>
              </a:spcBef>
              <a:defRPr/>
            </a:pPr>
            <a:r>
              <a:rPr lang="en-GB" smtClean="0">
                <a:solidFill>
                  <a:srgbClr val="000000"/>
                </a:solidFill>
                <a:effectLst>
                  <a:outerShdw blurRad="38100" dist="38100" dir="2700000" algn="tl">
                    <a:srgbClr val="FFFFFF"/>
                  </a:outerShdw>
                </a:effectLst>
                <a:latin typeface="Calibri" pitchFamily="34" charset="0"/>
              </a:rPr>
              <a:t>Less “strong” HIMU-OIB (with </a:t>
            </a:r>
            <a:r>
              <a:rPr lang="en-GB" baseline="30000" smtClean="0">
                <a:solidFill>
                  <a:srgbClr val="000000"/>
                </a:solidFill>
                <a:effectLst>
                  <a:outerShdw blurRad="38100" dist="38100" dir="2700000" algn="tl">
                    <a:srgbClr val="FFFFFF"/>
                  </a:outerShdw>
                </a:effectLst>
                <a:latin typeface="Calibri" pitchFamily="34" charset="0"/>
              </a:rPr>
              <a:t>206</a:t>
            </a:r>
            <a:r>
              <a:rPr lang="en-GB" smtClean="0">
                <a:solidFill>
                  <a:srgbClr val="000000"/>
                </a:solidFill>
                <a:effectLst>
                  <a:outerShdw blurRad="38100" dist="38100" dir="2700000" algn="tl">
                    <a:srgbClr val="FFFFFF"/>
                  </a:outerShdw>
                </a:effectLst>
                <a:latin typeface="Calibri" pitchFamily="34" charset="0"/>
              </a:rPr>
              <a:t>Pb/</a:t>
            </a:r>
            <a:r>
              <a:rPr lang="en-GB" baseline="30000" smtClean="0">
                <a:solidFill>
                  <a:srgbClr val="000000"/>
                </a:solidFill>
                <a:effectLst>
                  <a:outerShdw blurRad="38100" dist="38100" dir="2700000" algn="tl">
                    <a:srgbClr val="FFFFFF"/>
                  </a:outerShdw>
                </a:effectLst>
                <a:latin typeface="Calibri" pitchFamily="34" charset="0"/>
              </a:rPr>
              <a:t>204</a:t>
            </a:r>
            <a:r>
              <a:rPr lang="en-GB" smtClean="0">
                <a:solidFill>
                  <a:srgbClr val="000000"/>
                </a:solidFill>
                <a:effectLst>
                  <a:outerShdw blurRad="38100" dist="38100" dir="2700000" algn="tl">
                    <a:srgbClr val="FFFFFF"/>
                  </a:outerShdw>
                </a:effectLst>
                <a:latin typeface="Calibri" pitchFamily="34" charset="0"/>
              </a:rPr>
              <a:t>Pb ~19.5-20.5). These are also called    </a:t>
            </a:r>
            <a:r>
              <a:rPr lang="en-GB" smtClean="0">
                <a:solidFill>
                  <a:srgbClr val="FF0000"/>
                </a:solidFill>
                <a:effectLst>
                  <a:outerShdw blurRad="38100" dist="38100" dir="2700000" algn="tl">
                    <a:srgbClr val="000000"/>
                  </a:outerShdw>
                </a:effectLst>
                <a:latin typeface="Calibri" pitchFamily="34" charset="0"/>
              </a:rPr>
              <a:t>HIMU-type FOZO</a:t>
            </a:r>
            <a:endParaRPr lang="en-GB">
              <a:solidFill>
                <a:srgbClr val="FF0000"/>
              </a:solidFill>
              <a:effectLst>
                <a:outerShdw blurRad="38100" dist="38100" dir="2700000" algn="tl">
                  <a:srgbClr val="000000"/>
                </a:outerShdw>
              </a:effectLst>
              <a:latin typeface="Calibri" pitchFamily="34" charset="0"/>
            </a:endParaRPr>
          </a:p>
        </p:txBody>
      </p:sp>
      <p:sp>
        <p:nvSpPr>
          <p:cNvPr id="1137706" name="Line 42"/>
          <p:cNvSpPr>
            <a:spLocks noChangeShapeType="1"/>
          </p:cNvSpPr>
          <p:nvPr/>
        </p:nvSpPr>
        <p:spPr bwMode="auto">
          <a:xfrm flipH="1" flipV="1">
            <a:off x="5322888" y="4203700"/>
            <a:ext cx="136525" cy="641350"/>
          </a:xfrm>
          <a:prstGeom prst="line">
            <a:avLst/>
          </a:prstGeom>
          <a:noFill/>
          <a:ln w="28575">
            <a:solidFill>
              <a:schemeClr val="tx1"/>
            </a:solidFill>
            <a:round/>
            <a:headEnd/>
            <a:tailEnd type="triangle" w="med" len="med"/>
          </a:ln>
          <a:effectLst/>
        </p:spPr>
        <p:txBody>
          <a:bodyPr anchor="ctr"/>
          <a:lstStyle/>
          <a:p>
            <a:pPr>
              <a:defRPr/>
            </a:pPr>
            <a:endParaRPr lang="en-GB">
              <a:latin typeface="Calibri" pitchFamily="34" charset="0"/>
            </a:endParaRPr>
          </a:p>
        </p:txBody>
      </p:sp>
      <p:sp>
        <p:nvSpPr>
          <p:cNvPr id="16"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37699"/>
                                        </p:tgtEl>
                                        <p:attrNameLst>
                                          <p:attrName>style.visibility</p:attrName>
                                        </p:attrNameLst>
                                      </p:cBhvr>
                                      <p:to>
                                        <p:strVal val="visible"/>
                                      </p:to>
                                    </p:set>
                                    <p:animEffect transition="in" filter="fade">
                                      <p:cBhvr>
                                        <p:cTn id="7" dur="500"/>
                                        <p:tgtEl>
                                          <p:spTgt spid="113769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37692"/>
                                        </p:tgtEl>
                                        <p:attrNameLst>
                                          <p:attrName>style.visibility</p:attrName>
                                        </p:attrNameLst>
                                      </p:cBhvr>
                                      <p:to>
                                        <p:strVal val="visible"/>
                                      </p:to>
                                    </p:set>
                                    <p:animEffect transition="in" filter="fade">
                                      <p:cBhvr>
                                        <p:cTn id="10" dur="500"/>
                                        <p:tgtEl>
                                          <p:spTgt spid="113769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37701"/>
                                        </p:tgtEl>
                                        <p:attrNameLst>
                                          <p:attrName>style.visibility</p:attrName>
                                        </p:attrNameLst>
                                      </p:cBhvr>
                                      <p:to>
                                        <p:strVal val="visible"/>
                                      </p:to>
                                    </p:set>
                                    <p:animEffect transition="in" filter="fade">
                                      <p:cBhvr>
                                        <p:cTn id="15" dur="500"/>
                                        <p:tgtEl>
                                          <p:spTgt spid="1137701"/>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137704"/>
                                        </p:tgtEl>
                                        <p:attrNameLst>
                                          <p:attrName>style.visibility</p:attrName>
                                        </p:attrNameLst>
                                      </p:cBhvr>
                                      <p:to>
                                        <p:strVal val="visible"/>
                                      </p:to>
                                    </p:set>
                                    <p:animEffect transition="in" filter="wipe(left)">
                                      <p:cBhvr>
                                        <p:cTn id="19" dur="500"/>
                                        <p:tgtEl>
                                          <p:spTgt spid="1137704"/>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137702"/>
                                        </p:tgtEl>
                                        <p:attrNameLst>
                                          <p:attrName>style.visibility</p:attrName>
                                        </p:attrNameLst>
                                      </p:cBhvr>
                                      <p:to>
                                        <p:strVal val="visible"/>
                                      </p:to>
                                    </p:set>
                                    <p:animEffect transition="in" filter="fade">
                                      <p:cBhvr>
                                        <p:cTn id="23" dur="500"/>
                                        <p:tgtEl>
                                          <p:spTgt spid="113770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137703"/>
                                        </p:tgtEl>
                                        <p:attrNameLst>
                                          <p:attrName>style.visibility</p:attrName>
                                        </p:attrNameLst>
                                      </p:cBhvr>
                                      <p:to>
                                        <p:strVal val="visible"/>
                                      </p:to>
                                    </p:set>
                                    <p:animEffect transition="in" filter="fade">
                                      <p:cBhvr>
                                        <p:cTn id="28" dur="500"/>
                                        <p:tgtEl>
                                          <p:spTgt spid="1137703"/>
                                        </p:tgtEl>
                                      </p:cBhvr>
                                    </p:animEffect>
                                  </p:childTnLst>
                                </p:cTn>
                              </p:par>
                            </p:childTnLst>
                          </p:cTn>
                        </p:par>
                        <p:par>
                          <p:cTn id="29" fill="hold">
                            <p:stCondLst>
                              <p:cond delay="500"/>
                            </p:stCondLst>
                            <p:childTnLst>
                              <p:par>
                                <p:cTn id="30" presetID="22" presetClass="entr" presetSubtype="4" fill="hold" nodeType="afterEffect">
                                  <p:stCondLst>
                                    <p:cond delay="0"/>
                                  </p:stCondLst>
                                  <p:childTnLst>
                                    <p:set>
                                      <p:cBhvr>
                                        <p:cTn id="31" dur="1" fill="hold">
                                          <p:stCondLst>
                                            <p:cond delay="0"/>
                                          </p:stCondLst>
                                        </p:cTn>
                                        <p:tgtEl>
                                          <p:spTgt spid="1137706"/>
                                        </p:tgtEl>
                                        <p:attrNameLst>
                                          <p:attrName>style.visibility</p:attrName>
                                        </p:attrNameLst>
                                      </p:cBhvr>
                                      <p:to>
                                        <p:strVal val="visible"/>
                                      </p:to>
                                    </p:set>
                                    <p:animEffect transition="in" filter="wipe(down)">
                                      <p:cBhvr>
                                        <p:cTn id="32" dur="500"/>
                                        <p:tgtEl>
                                          <p:spTgt spid="1137706"/>
                                        </p:tgtEl>
                                      </p:cBhvr>
                                    </p:animEffect>
                                  </p:childTnLst>
                                </p:cTn>
                              </p:par>
                            </p:childTnLst>
                          </p:cTn>
                        </p:par>
                        <p:par>
                          <p:cTn id="33" fill="hold">
                            <p:stCondLst>
                              <p:cond delay="1000"/>
                            </p:stCondLst>
                            <p:childTnLst>
                              <p:par>
                                <p:cTn id="34" presetID="10" presetClass="entr" presetSubtype="0" fill="hold" grpId="0" nodeType="afterEffect">
                                  <p:stCondLst>
                                    <p:cond delay="0"/>
                                  </p:stCondLst>
                                  <p:childTnLst>
                                    <p:set>
                                      <p:cBhvr>
                                        <p:cTn id="35" dur="1" fill="hold">
                                          <p:stCondLst>
                                            <p:cond delay="0"/>
                                          </p:stCondLst>
                                        </p:cTn>
                                        <p:tgtEl>
                                          <p:spTgt spid="1137705"/>
                                        </p:tgtEl>
                                        <p:attrNameLst>
                                          <p:attrName>style.visibility</p:attrName>
                                        </p:attrNameLst>
                                      </p:cBhvr>
                                      <p:to>
                                        <p:strVal val="visible"/>
                                      </p:to>
                                    </p:set>
                                    <p:animEffect transition="in" filter="fade">
                                      <p:cBhvr>
                                        <p:cTn id="36" dur="500"/>
                                        <p:tgtEl>
                                          <p:spTgt spid="1137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7692" grpId="0" animBg="1"/>
      <p:bldP spid="1137699" grpId="0"/>
      <p:bldP spid="1137701" grpId="0" animBg="1"/>
      <p:bldP spid="1137702" grpId="0"/>
      <p:bldP spid="1137703" grpId="0" animBg="1"/>
      <p:bldP spid="1137705"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585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45861" name="Text Box 5"/>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38245" name="Picture 6"/>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145863" name="AutoShape 7"/>
          <p:cNvSpPr>
            <a:spLocks noChangeArrowheads="1"/>
          </p:cNvSpPr>
          <p:nvPr/>
        </p:nvSpPr>
        <p:spPr bwMode="auto">
          <a:xfrm flipH="1">
            <a:off x="7705725" y="1808163"/>
            <a:ext cx="1074738" cy="9413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5864" name="AutoShape 8"/>
          <p:cNvSpPr>
            <a:spLocks noChangeArrowheads="1"/>
          </p:cNvSpPr>
          <p:nvPr/>
        </p:nvSpPr>
        <p:spPr bwMode="auto">
          <a:xfrm>
            <a:off x="5537200" y="2057400"/>
            <a:ext cx="1427163" cy="706438"/>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5865" name="AutoShape 9"/>
          <p:cNvSpPr>
            <a:spLocks noChangeArrowheads="1"/>
          </p:cNvSpPr>
          <p:nvPr/>
        </p:nvSpPr>
        <p:spPr bwMode="auto">
          <a:xfrm flipH="1" flipV="1">
            <a:off x="7732713" y="2979738"/>
            <a:ext cx="1060450" cy="773112"/>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5867" name="AutoShape 11"/>
          <p:cNvSpPr>
            <a:spLocks noChangeArrowheads="1"/>
          </p:cNvSpPr>
          <p:nvPr/>
        </p:nvSpPr>
        <p:spPr bwMode="auto">
          <a:xfrm rot="2401269" flipH="1" flipV="1">
            <a:off x="7034213" y="3155950"/>
            <a:ext cx="895350" cy="773113"/>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5868" name="AutoShape 12"/>
          <p:cNvSpPr>
            <a:spLocks noChangeArrowheads="1"/>
          </p:cNvSpPr>
          <p:nvPr/>
        </p:nvSpPr>
        <p:spPr bwMode="auto">
          <a:xfrm rot="2401269">
            <a:off x="7056438" y="1716088"/>
            <a:ext cx="619125" cy="800100"/>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5869" name="Rectangle 13"/>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en-GB">
              <a:latin typeface="Calibri" pitchFamily="34" charset="0"/>
            </a:endParaRPr>
          </a:p>
        </p:txBody>
      </p:sp>
      <p:sp>
        <p:nvSpPr>
          <p:cNvPr id="1145870" name="Text Box 14"/>
          <p:cNvSpPr txBox="1">
            <a:spLocks noChangeArrowheads="1"/>
          </p:cNvSpPr>
          <p:nvPr/>
        </p:nvSpPr>
        <p:spPr bwMode="auto">
          <a:xfrm>
            <a:off x="5299075" y="4332288"/>
            <a:ext cx="3789363" cy="1569660"/>
          </a:xfrm>
          <a:prstGeom prst="rect">
            <a:avLst/>
          </a:prstGeom>
          <a:solidFill>
            <a:schemeClr val="bg1"/>
          </a:solidFill>
          <a:ln w="38100" algn="ctr">
            <a:solidFill>
              <a:schemeClr val="tx1"/>
            </a:solid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C0C0C0"/>
                  </a:outerShdw>
                </a:effectLst>
                <a:latin typeface="Calibri" pitchFamily="34" charset="0"/>
              </a:rPr>
              <a:t>On the basis of Pb isotopes, the HIMU and DMM end-members plot in completely different spaces.</a:t>
            </a:r>
            <a:endParaRPr lang="en-GB" sz="2400">
              <a:solidFill>
                <a:schemeClr val="tx1"/>
              </a:solidFill>
              <a:effectLst>
                <a:outerShdw blurRad="38100" dist="38100" dir="2700000" algn="tl">
                  <a:srgbClr val="C0C0C0"/>
                </a:outerShdw>
              </a:effectLst>
              <a:latin typeface="Calibri" pitchFamily="34" charset="0"/>
            </a:endParaRPr>
          </a:p>
        </p:txBody>
      </p:sp>
      <p:sp>
        <p:nvSpPr>
          <p:cNvPr id="1145872" name="Line 16"/>
          <p:cNvSpPr>
            <a:spLocks noChangeShapeType="1"/>
          </p:cNvSpPr>
          <p:nvPr/>
        </p:nvSpPr>
        <p:spPr bwMode="auto">
          <a:xfrm flipH="1">
            <a:off x="2462213" y="4614863"/>
            <a:ext cx="112712" cy="955675"/>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5873" name="Line 17"/>
          <p:cNvSpPr>
            <a:spLocks noChangeShapeType="1"/>
          </p:cNvSpPr>
          <p:nvPr/>
        </p:nvSpPr>
        <p:spPr bwMode="auto">
          <a:xfrm flipV="1">
            <a:off x="2925763" y="2940050"/>
            <a:ext cx="4514850" cy="2841625"/>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5874" name="Line 18"/>
          <p:cNvSpPr>
            <a:spLocks noChangeShapeType="1"/>
          </p:cNvSpPr>
          <p:nvPr/>
        </p:nvSpPr>
        <p:spPr bwMode="auto">
          <a:xfrm flipH="1">
            <a:off x="3727450" y="2616200"/>
            <a:ext cx="3362325" cy="830263"/>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5875" name="Line 19"/>
          <p:cNvSpPr>
            <a:spLocks noChangeShapeType="1"/>
          </p:cNvSpPr>
          <p:nvPr/>
        </p:nvSpPr>
        <p:spPr bwMode="auto">
          <a:xfrm flipH="1">
            <a:off x="2630488" y="3544888"/>
            <a:ext cx="1012825" cy="844550"/>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pic>
        <p:nvPicPr>
          <p:cNvPr id="138258" name="Picture 27"/>
          <p:cNvPicPr>
            <a:picLocks noChangeAspect="1" noChangeArrowheads="1"/>
          </p:cNvPicPr>
          <p:nvPr/>
        </p:nvPicPr>
        <p:blipFill>
          <a:blip r:embed="rId4" cstate="print"/>
          <a:srcRect l="73538" t="4295" r="6430" b="60001"/>
          <a:stretch>
            <a:fillRect/>
          </a:stretch>
        </p:blipFill>
        <p:spPr bwMode="auto">
          <a:xfrm>
            <a:off x="1670050" y="2187575"/>
            <a:ext cx="1646238" cy="2030413"/>
          </a:xfrm>
          <a:prstGeom prst="rect">
            <a:avLst/>
          </a:prstGeom>
          <a:noFill/>
          <a:ln w="9525" algn="ctr">
            <a:noFill/>
            <a:miter lim="800000"/>
            <a:headEnd/>
            <a:tailEnd/>
          </a:ln>
        </p:spPr>
      </p:pic>
      <p:sp>
        <p:nvSpPr>
          <p:cNvPr id="1145876" name="Text Box 20"/>
          <p:cNvSpPr txBox="1">
            <a:spLocks noChangeArrowheads="1"/>
          </p:cNvSpPr>
          <p:nvPr/>
        </p:nvSpPr>
        <p:spPr bwMode="auto">
          <a:xfrm>
            <a:off x="371475" y="2279650"/>
            <a:ext cx="3187700" cy="1862048"/>
          </a:xfrm>
          <a:prstGeom prst="rect">
            <a:avLst/>
          </a:prstGeom>
          <a:solidFill>
            <a:schemeClr val="bg1"/>
          </a:solidFill>
          <a:ln w="38100" algn="ctr">
            <a:solidFill>
              <a:schemeClr val="tx1"/>
            </a:solidFill>
            <a:miter lim="800000"/>
            <a:headEnd/>
            <a:tailEnd/>
          </a:ln>
          <a:effectLst/>
        </p:spPr>
        <p:txBody>
          <a:bodyPr wrap="square">
            <a:spAutoFit/>
          </a:bodyPr>
          <a:lstStyle/>
          <a:p>
            <a:pPr>
              <a:spcBef>
                <a:spcPct val="50000"/>
              </a:spcBef>
              <a:defRPr/>
            </a:pPr>
            <a:r>
              <a:rPr lang="en-GB" sz="2300" dirty="0" smtClean="0">
                <a:solidFill>
                  <a:schemeClr val="tx1"/>
                </a:solidFill>
                <a:effectLst>
                  <a:outerShdw blurRad="38100" dist="38100" dir="2700000" algn="tl">
                    <a:srgbClr val="C0C0C0"/>
                  </a:outerShdw>
                </a:effectLst>
                <a:latin typeface="Calibri" pitchFamily="34" charset="0"/>
              </a:rPr>
              <a:t>In this case, with only four end-members it is possible to define the entire isotopic variation of OIB.</a:t>
            </a:r>
            <a:endParaRPr lang="en-GB" sz="2300" dirty="0">
              <a:solidFill>
                <a:schemeClr val="tx1"/>
              </a:solidFill>
              <a:effectLst>
                <a:outerShdw blurRad="38100" dist="38100" dir="2700000" algn="tl">
                  <a:srgbClr val="C0C0C0"/>
                </a:outerShdw>
              </a:effectLst>
              <a:latin typeface="Calibri" pitchFamily="34" charset="0"/>
            </a:endParaRPr>
          </a:p>
        </p:txBody>
      </p:sp>
      <p:sp>
        <p:nvSpPr>
          <p:cNvPr id="1145884" name="Text Box 28"/>
          <p:cNvSpPr txBox="1">
            <a:spLocks noChangeArrowheads="1"/>
          </p:cNvSpPr>
          <p:nvPr/>
        </p:nvSpPr>
        <p:spPr bwMode="auto">
          <a:xfrm>
            <a:off x="1949450" y="6269038"/>
            <a:ext cx="2730500" cy="336550"/>
          </a:xfrm>
          <a:prstGeom prst="rect">
            <a:avLst/>
          </a:prstGeom>
          <a:noFill/>
          <a:ln w="9525" algn="ctr">
            <a:noFill/>
            <a:miter lim="800000"/>
            <a:headEnd/>
            <a:tailEnd/>
          </a:ln>
          <a:effectLst/>
        </p:spPr>
        <p:txBody>
          <a:bodyPr>
            <a:spAutoFit/>
          </a:bodyPr>
          <a:lstStyle/>
          <a:p>
            <a:pPr algn="l">
              <a:defRPr/>
            </a:pPr>
            <a:r>
              <a:rPr lang="en-GB" sz="1600" dirty="0" smtClean="0">
                <a:solidFill>
                  <a:schemeClr val="tx1"/>
                </a:solidFill>
                <a:effectLst>
                  <a:outerShdw blurRad="38100" dist="38100" dir="2700000" algn="tl">
                    <a:srgbClr val="FFFFFF"/>
                  </a:outerShdw>
                </a:effectLst>
                <a:latin typeface="Calibri" pitchFamily="34" charset="0"/>
              </a:rPr>
              <a:t>Hofmann (2004)</a:t>
            </a:r>
            <a:endParaRPr lang="en-GB" sz="1600" dirty="0">
              <a:solidFill>
                <a:schemeClr val="tx1"/>
              </a:solidFill>
              <a:effectLst>
                <a:outerShdw blurRad="38100" dist="38100" dir="2700000" algn="tl">
                  <a:srgbClr val="FFFFFF"/>
                </a:outerShdw>
              </a:effectLst>
              <a:latin typeface="Calibri" pitchFamily="34" charset="0"/>
            </a:endParaRPr>
          </a:p>
        </p:txBody>
      </p:sp>
      <p:sp>
        <p:nvSpPr>
          <p:cNvPr id="1145866" name="AutoShape 10"/>
          <p:cNvSpPr>
            <a:spLocks noChangeArrowheads="1"/>
          </p:cNvSpPr>
          <p:nvPr/>
        </p:nvSpPr>
        <p:spPr bwMode="auto">
          <a:xfrm flipV="1">
            <a:off x="6145213" y="2967038"/>
            <a:ext cx="871537" cy="8270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21"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45870"/>
                                        </p:tgtEl>
                                        <p:attrNameLst>
                                          <p:attrName>style.visibility</p:attrName>
                                        </p:attrNameLst>
                                      </p:cBhvr>
                                      <p:to>
                                        <p:strVal val="visible"/>
                                      </p:to>
                                    </p:set>
                                    <p:animEffect transition="in" filter="fade">
                                      <p:cBhvr>
                                        <p:cTn id="7" dur="500"/>
                                        <p:tgtEl>
                                          <p:spTgt spid="11458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45873"/>
                                        </p:tgtEl>
                                        <p:attrNameLst>
                                          <p:attrName>style.visibility</p:attrName>
                                        </p:attrNameLst>
                                      </p:cBhvr>
                                      <p:to>
                                        <p:strVal val="visible"/>
                                      </p:to>
                                    </p:set>
                                    <p:animEffect transition="in" filter="wipe(down)">
                                      <p:cBhvr>
                                        <p:cTn id="12" dur="500"/>
                                        <p:tgtEl>
                                          <p:spTgt spid="1145873"/>
                                        </p:tgtEl>
                                      </p:cBhvr>
                                    </p:animEffect>
                                  </p:childTnLst>
                                </p:cTn>
                              </p:par>
                            </p:childTnLst>
                          </p:cTn>
                        </p:par>
                        <p:par>
                          <p:cTn id="13" fill="hold">
                            <p:stCondLst>
                              <p:cond delay="500"/>
                            </p:stCondLst>
                            <p:childTnLst>
                              <p:par>
                                <p:cTn id="14" presetID="22" presetClass="entr" presetSubtype="2" fill="hold" nodeType="afterEffect">
                                  <p:stCondLst>
                                    <p:cond delay="0"/>
                                  </p:stCondLst>
                                  <p:childTnLst>
                                    <p:set>
                                      <p:cBhvr>
                                        <p:cTn id="15" dur="1" fill="hold">
                                          <p:stCondLst>
                                            <p:cond delay="0"/>
                                          </p:stCondLst>
                                        </p:cTn>
                                        <p:tgtEl>
                                          <p:spTgt spid="1145874"/>
                                        </p:tgtEl>
                                        <p:attrNameLst>
                                          <p:attrName>style.visibility</p:attrName>
                                        </p:attrNameLst>
                                      </p:cBhvr>
                                      <p:to>
                                        <p:strVal val="visible"/>
                                      </p:to>
                                    </p:set>
                                    <p:animEffect transition="in" filter="wipe(right)">
                                      <p:cBhvr>
                                        <p:cTn id="16" dur="500"/>
                                        <p:tgtEl>
                                          <p:spTgt spid="1145874"/>
                                        </p:tgtEl>
                                      </p:cBhvr>
                                    </p:animEffect>
                                  </p:childTnLst>
                                </p:cTn>
                              </p:par>
                            </p:childTnLst>
                          </p:cTn>
                        </p:par>
                        <p:par>
                          <p:cTn id="17" fill="hold">
                            <p:stCondLst>
                              <p:cond delay="1000"/>
                            </p:stCondLst>
                            <p:childTnLst>
                              <p:par>
                                <p:cTn id="18" presetID="22" presetClass="entr" presetSubtype="2" fill="hold" nodeType="afterEffect">
                                  <p:stCondLst>
                                    <p:cond delay="0"/>
                                  </p:stCondLst>
                                  <p:childTnLst>
                                    <p:set>
                                      <p:cBhvr>
                                        <p:cTn id="19" dur="1" fill="hold">
                                          <p:stCondLst>
                                            <p:cond delay="0"/>
                                          </p:stCondLst>
                                        </p:cTn>
                                        <p:tgtEl>
                                          <p:spTgt spid="1145875"/>
                                        </p:tgtEl>
                                        <p:attrNameLst>
                                          <p:attrName>style.visibility</p:attrName>
                                        </p:attrNameLst>
                                      </p:cBhvr>
                                      <p:to>
                                        <p:strVal val="visible"/>
                                      </p:to>
                                    </p:set>
                                    <p:animEffect transition="in" filter="wipe(right)">
                                      <p:cBhvr>
                                        <p:cTn id="20" dur="500"/>
                                        <p:tgtEl>
                                          <p:spTgt spid="1145875"/>
                                        </p:tgtEl>
                                      </p:cBhvr>
                                    </p:animEffect>
                                  </p:childTnLst>
                                </p:cTn>
                              </p:par>
                            </p:childTnLst>
                          </p:cTn>
                        </p:par>
                        <p:par>
                          <p:cTn id="21" fill="hold">
                            <p:stCondLst>
                              <p:cond delay="1500"/>
                            </p:stCondLst>
                            <p:childTnLst>
                              <p:par>
                                <p:cTn id="22" presetID="22" presetClass="entr" presetSubtype="1" fill="hold" nodeType="afterEffect">
                                  <p:stCondLst>
                                    <p:cond delay="0"/>
                                  </p:stCondLst>
                                  <p:childTnLst>
                                    <p:set>
                                      <p:cBhvr>
                                        <p:cTn id="23" dur="1" fill="hold">
                                          <p:stCondLst>
                                            <p:cond delay="0"/>
                                          </p:stCondLst>
                                        </p:cTn>
                                        <p:tgtEl>
                                          <p:spTgt spid="1145872"/>
                                        </p:tgtEl>
                                        <p:attrNameLst>
                                          <p:attrName>style.visibility</p:attrName>
                                        </p:attrNameLst>
                                      </p:cBhvr>
                                      <p:to>
                                        <p:strVal val="visible"/>
                                      </p:to>
                                    </p:set>
                                    <p:animEffect transition="in" filter="wipe(up)">
                                      <p:cBhvr>
                                        <p:cTn id="24" dur="500"/>
                                        <p:tgtEl>
                                          <p:spTgt spid="114587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145876"/>
                                        </p:tgtEl>
                                        <p:attrNameLst>
                                          <p:attrName>style.visibility</p:attrName>
                                        </p:attrNameLst>
                                      </p:cBhvr>
                                      <p:to>
                                        <p:strVal val="visible"/>
                                      </p:to>
                                    </p:set>
                                    <p:animEffect transition="in" filter="fade">
                                      <p:cBhvr>
                                        <p:cTn id="28" dur="500"/>
                                        <p:tgtEl>
                                          <p:spTgt spid="1145876"/>
                                        </p:tgtEl>
                                      </p:cBhvr>
                                    </p:animEffect>
                                  </p:childTnLst>
                                  <p:subTnLst>
                                    <p:set>
                                      <p:cBhvr override="childStyle">
                                        <p:cTn dur="1" fill="hold" display="0" masterRel="nextClick" afterEffect="1"/>
                                        <p:tgtEl>
                                          <p:spTgt spid="114587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5870" grpId="0" animBg="1"/>
      <p:bldP spid="1145876"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90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47909" name="Text Box 5"/>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39269" name="Picture 6"/>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147911" name="AutoShape 7"/>
          <p:cNvSpPr>
            <a:spLocks noChangeArrowheads="1"/>
          </p:cNvSpPr>
          <p:nvPr/>
        </p:nvSpPr>
        <p:spPr bwMode="auto">
          <a:xfrm flipH="1">
            <a:off x="7705725" y="1808163"/>
            <a:ext cx="1074738" cy="9413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7912" name="AutoShape 8"/>
          <p:cNvSpPr>
            <a:spLocks noChangeArrowheads="1"/>
          </p:cNvSpPr>
          <p:nvPr/>
        </p:nvSpPr>
        <p:spPr bwMode="auto">
          <a:xfrm>
            <a:off x="5537200" y="2057400"/>
            <a:ext cx="1427163" cy="706438"/>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7913" name="AutoShape 9"/>
          <p:cNvSpPr>
            <a:spLocks noChangeArrowheads="1"/>
          </p:cNvSpPr>
          <p:nvPr/>
        </p:nvSpPr>
        <p:spPr bwMode="auto">
          <a:xfrm flipH="1" flipV="1">
            <a:off x="7732713" y="2979738"/>
            <a:ext cx="1060450" cy="773112"/>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7915" name="AutoShape 11"/>
          <p:cNvSpPr>
            <a:spLocks noChangeArrowheads="1"/>
          </p:cNvSpPr>
          <p:nvPr/>
        </p:nvSpPr>
        <p:spPr bwMode="auto">
          <a:xfrm rot="2401269" flipH="1" flipV="1">
            <a:off x="7034213" y="3155950"/>
            <a:ext cx="895350" cy="773113"/>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7916" name="AutoShape 12"/>
          <p:cNvSpPr>
            <a:spLocks noChangeArrowheads="1"/>
          </p:cNvSpPr>
          <p:nvPr/>
        </p:nvSpPr>
        <p:spPr bwMode="auto">
          <a:xfrm rot="2401269">
            <a:off x="7056438" y="1716088"/>
            <a:ext cx="619125" cy="800100"/>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47917" name="Rectangle 13"/>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en-GB">
              <a:latin typeface="Calibri" pitchFamily="34" charset="0"/>
            </a:endParaRPr>
          </a:p>
        </p:txBody>
      </p:sp>
      <p:sp>
        <p:nvSpPr>
          <p:cNvPr id="1147919" name="Line 15"/>
          <p:cNvSpPr>
            <a:spLocks noChangeShapeType="1"/>
          </p:cNvSpPr>
          <p:nvPr/>
        </p:nvSpPr>
        <p:spPr bwMode="auto">
          <a:xfrm flipH="1">
            <a:off x="2462213" y="4614863"/>
            <a:ext cx="112712" cy="955675"/>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7920" name="Line 16"/>
          <p:cNvSpPr>
            <a:spLocks noChangeShapeType="1"/>
          </p:cNvSpPr>
          <p:nvPr/>
        </p:nvSpPr>
        <p:spPr bwMode="auto">
          <a:xfrm flipV="1">
            <a:off x="2925763" y="2940050"/>
            <a:ext cx="4514850" cy="2841625"/>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7921" name="Line 17"/>
          <p:cNvSpPr>
            <a:spLocks noChangeShapeType="1"/>
          </p:cNvSpPr>
          <p:nvPr/>
        </p:nvSpPr>
        <p:spPr bwMode="auto">
          <a:xfrm flipH="1">
            <a:off x="3727450" y="2616200"/>
            <a:ext cx="3362325" cy="830263"/>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7924" name="Text Box 20"/>
          <p:cNvSpPr txBox="1">
            <a:spLocks noChangeArrowheads="1"/>
          </p:cNvSpPr>
          <p:nvPr/>
        </p:nvSpPr>
        <p:spPr bwMode="auto">
          <a:xfrm>
            <a:off x="5354638" y="4332288"/>
            <a:ext cx="3559175" cy="1569660"/>
          </a:xfrm>
          <a:prstGeom prst="rect">
            <a:avLst/>
          </a:prstGeom>
          <a:solidFill>
            <a:schemeClr val="bg1"/>
          </a:solidFill>
          <a:ln w="38100" algn="ctr">
            <a:solidFill>
              <a:schemeClr val="tx1"/>
            </a:solidFill>
            <a:miter lim="800000"/>
            <a:headEnd/>
            <a:tailEnd/>
          </a:ln>
          <a:effectLst/>
        </p:spPr>
        <p:txBody>
          <a:bodyPr>
            <a:spAutoFit/>
          </a:bodyPr>
          <a:lstStyle/>
          <a:p>
            <a:pPr>
              <a:spcBef>
                <a:spcPct val="50000"/>
              </a:spcBef>
              <a:defRPr/>
            </a:pPr>
            <a:r>
              <a:rPr lang="en-GB" sz="2400" smtClean="0">
                <a:solidFill>
                  <a:schemeClr val="tx1"/>
                </a:solidFill>
                <a:effectLst>
                  <a:outerShdw blurRad="38100" dist="38100" dir="2700000" algn="tl">
                    <a:srgbClr val="C0C0C0"/>
                  </a:outerShdw>
                </a:effectLst>
                <a:latin typeface="Calibri" pitchFamily="34" charset="0"/>
              </a:rPr>
              <a:t>I have some doubts about the position of the DMM end-member in terms of Pb isotopes…</a:t>
            </a:r>
            <a:endParaRPr lang="en-GB" sz="2400">
              <a:solidFill>
                <a:schemeClr val="tx1"/>
              </a:solidFill>
              <a:effectLst>
                <a:outerShdw blurRad="38100" dist="38100" dir="2700000" algn="tl">
                  <a:srgbClr val="C0C0C0"/>
                </a:outerShdw>
              </a:effectLst>
              <a:latin typeface="Calibri" pitchFamily="34" charset="0"/>
            </a:endParaRPr>
          </a:p>
        </p:txBody>
      </p:sp>
      <p:sp>
        <p:nvSpPr>
          <p:cNvPr id="1147925" name="Text Box 21"/>
          <p:cNvSpPr txBox="1">
            <a:spLocks noChangeArrowheads="1"/>
          </p:cNvSpPr>
          <p:nvPr/>
        </p:nvSpPr>
        <p:spPr bwMode="auto">
          <a:xfrm>
            <a:off x="1879600" y="5318125"/>
            <a:ext cx="421910" cy="707886"/>
          </a:xfrm>
          <a:prstGeom prst="rect">
            <a:avLst/>
          </a:prstGeom>
          <a:noFill/>
          <a:ln w="9525" algn="ctr">
            <a:noFill/>
            <a:miter lim="800000"/>
            <a:headEnd/>
            <a:tailEnd/>
          </a:ln>
          <a:effectLst/>
        </p:spPr>
        <p:txBody>
          <a:bodyPr wrap="none">
            <a:spAutoFit/>
          </a:bodyPr>
          <a:lstStyle/>
          <a:p>
            <a:pPr algn="l">
              <a:defRPr/>
            </a:pPr>
            <a:r>
              <a:rPr lang="en-GB" sz="4000" smtClean="0">
                <a:solidFill>
                  <a:srgbClr val="FF0000"/>
                </a:solidFill>
                <a:effectLst>
                  <a:outerShdw blurRad="38100" dist="38100" dir="2700000" algn="tl">
                    <a:srgbClr val="000000"/>
                  </a:outerShdw>
                </a:effectLst>
                <a:latin typeface="Calibri" pitchFamily="34" charset="0"/>
              </a:rPr>
              <a:t>?</a:t>
            </a:r>
            <a:endParaRPr lang="en-GB" sz="4000">
              <a:solidFill>
                <a:srgbClr val="FF0000"/>
              </a:solidFill>
              <a:effectLst>
                <a:outerShdw blurRad="38100" dist="38100" dir="2700000" algn="tl">
                  <a:srgbClr val="000000"/>
                </a:outerShdw>
              </a:effectLst>
              <a:latin typeface="Calibri" pitchFamily="34" charset="0"/>
            </a:endParaRPr>
          </a:p>
        </p:txBody>
      </p:sp>
      <p:sp>
        <p:nvSpPr>
          <p:cNvPr id="1147927" name="Text Box 23"/>
          <p:cNvSpPr txBox="1">
            <a:spLocks noChangeArrowheads="1"/>
          </p:cNvSpPr>
          <p:nvPr/>
        </p:nvSpPr>
        <p:spPr bwMode="auto">
          <a:xfrm>
            <a:off x="2916238" y="5318125"/>
            <a:ext cx="421910" cy="707886"/>
          </a:xfrm>
          <a:prstGeom prst="rect">
            <a:avLst/>
          </a:prstGeom>
          <a:noFill/>
          <a:ln w="9525" algn="ctr">
            <a:noFill/>
            <a:miter lim="800000"/>
            <a:headEnd/>
            <a:tailEnd/>
          </a:ln>
          <a:effectLst/>
        </p:spPr>
        <p:txBody>
          <a:bodyPr wrap="none">
            <a:spAutoFit/>
          </a:bodyPr>
          <a:lstStyle/>
          <a:p>
            <a:pPr algn="l">
              <a:defRPr/>
            </a:pPr>
            <a:r>
              <a:rPr lang="en-GB" sz="4000" smtClean="0">
                <a:solidFill>
                  <a:srgbClr val="FF0000"/>
                </a:solidFill>
                <a:effectLst>
                  <a:outerShdw blurRad="38100" dist="38100" dir="2700000" algn="tl">
                    <a:srgbClr val="000000"/>
                  </a:outerShdw>
                </a:effectLst>
                <a:latin typeface="Calibri" pitchFamily="34" charset="0"/>
              </a:rPr>
              <a:t>?</a:t>
            </a:r>
            <a:endParaRPr lang="en-GB" sz="4000">
              <a:solidFill>
                <a:srgbClr val="FF0000"/>
              </a:solidFill>
              <a:effectLst>
                <a:outerShdw blurRad="38100" dist="38100" dir="2700000" algn="tl">
                  <a:srgbClr val="000000"/>
                </a:outerShdw>
              </a:effectLst>
              <a:latin typeface="Calibri" pitchFamily="34" charset="0"/>
            </a:endParaRPr>
          </a:p>
        </p:txBody>
      </p:sp>
      <p:sp>
        <p:nvSpPr>
          <p:cNvPr id="1147928" name="Text Box 24"/>
          <p:cNvSpPr txBox="1">
            <a:spLocks noChangeArrowheads="1"/>
          </p:cNvSpPr>
          <p:nvPr/>
        </p:nvSpPr>
        <p:spPr bwMode="auto">
          <a:xfrm>
            <a:off x="2411413" y="5734050"/>
            <a:ext cx="421910" cy="707886"/>
          </a:xfrm>
          <a:prstGeom prst="rect">
            <a:avLst/>
          </a:prstGeom>
          <a:noFill/>
          <a:ln w="9525" algn="ctr">
            <a:noFill/>
            <a:miter lim="800000"/>
            <a:headEnd/>
            <a:tailEnd/>
          </a:ln>
          <a:effectLst/>
        </p:spPr>
        <p:txBody>
          <a:bodyPr wrap="none">
            <a:spAutoFit/>
          </a:bodyPr>
          <a:lstStyle/>
          <a:p>
            <a:pPr algn="l">
              <a:defRPr/>
            </a:pPr>
            <a:r>
              <a:rPr lang="en-GB" sz="4000" smtClean="0">
                <a:solidFill>
                  <a:srgbClr val="FF0000"/>
                </a:solidFill>
                <a:effectLst>
                  <a:outerShdw blurRad="38100" dist="38100" dir="2700000" algn="tl">
                    <a:srgbClr val="000000"/>
                  </a:outerShdw>
                </a:effectLst>
                <a:latin typeface="Calibri" pitchFamily="34" charset="0"/>
              </a:rPr>
              <a:t>?</a:t>
            </a:r>
            <a:endParaRPr lang="en-GB" sz="4000">
              <a:solidFill>
                <a:srgbClr val="FF0000"/>
              </a:solidFill>
              <a:effectLst>
                <a:outerShdw blurRad="38100" dist="38100" dir="2700000" algn="tl">
                  <a:srgbClr val="000000"/>
                </a:outerShdw>
              </a:effectLst>
              <a:latin typeface="Calibri" pitchFamily="34" charset="0"/>
            </a:endParaRPr>
          </a:p>
        </p:txBody>
      </p:sp>
      <p:sp>
        <p:nvSpPr>
          <p:cNvPr id="1147929" name="Text Box 25"/>
          <p:cNvSpPr txBox="1">
            <a:spLocks noChangeArrowheads="1"/>
          </p:cNvSpPr>
          <p:nvPr/>
        </p:nvSpPr>
        <p:spPr bwMode="auto">
          <a:xfrm>
            <a:off x="2411413" y="5013325"/>
            <a:ext cx="421910" cy="707886"/>
          </a:xfrm>
          <a:prstGeom prst="rect">
            <a:avLst/>
          </a:prstGeom>
          <a:noFill/>
          <a:ln w="9525" algn="ctr">
            <a:noFill/>
            <a:miter lim="800000"/>
            <a:headEnd/>
            <a:tailEnd/>
          </a:ln>
          <a:effectLst/>
        </p:spPr>
        <p:txBody>
          <a:bodyPr wrap="none">
            <a:spAutoFit/>
          </a:bodyPr>
          <a:lstStyle/>
          <a:p>
            <a:pPr algn="l">
              <a:defRPr/>
            </a:pPr>
            <a:r>
              <a:rPr lang="en-GB" sz="4000" smtClean="0">
                <a:solidFill>
                  <a:srgbClr val="FF0000"/>
                </a:solidFill>
                <a:effectLst>
                  <a:outerShdw blurRad="38100" dist="38100" dir="2700000" algn="tl">
                    <a:srgbClr val="000000"/>
                  </a:outerShdw>
                </a:effectLst>
                <a:latin typeface="Calibri" pitchFamily="34" charset="0"/>
              </a:rPr>
              <a:t>?</a:t>
            </a:r>
            <a:endParaRPr lang="en-GB" sz="4000">
              <a:solidFill>
                <a:srgbClr val="FF0000"/>
              </a:solidFill>
              <a:effectLst>
                <a:outerShdw blurRad="38100" dist="38100" dir="2700000" algn="tl">
                  <a:srgbClr val="000000"/>
                </a:outerShdw>
              </a:effectLst>
              <a:latin typeface="Calibri" pitchFamily="34" charset="0"/>
            </a:endParaRPr>
          </a:p>
        </p:txBody>
      </p:sp>
      <p:pic>
        <p:nvPicPr>
          <p:cNvPr id="139285" name="Picture 26"/>
          <p:cNvPicPr>
            <a:picLocks noChangeAspect="1" noChangeArrowheads="1"/>
          </p:cNvPicPr>
          <p:nvPr/>
        </p:nvPicPr>
        <p:blipFill>
          <a:blip r:embed="rId4" cstate="print"/>
          <a:srcRect l="73538" t="4295" r="6430" b="60001"/>
          <a:stretch>
            <a:fillRect/>
          </a:stretch>
        </p:blipFill>
        <p:spPr bwMode="auto">
          <a:xfrm>
            <a:off x="1670050" y="2187575"/>
            <a:ext cx="1646238" cy="2030413"/>
          </a:xfrm>
          <a:prstGeom prst="rect">
            <a:avLst/>
          </a:prstGeom>
          <a:noFill/>
          <a:ln w="9525" algn="ctr">
            <a:noFill/>
            <a:miter lim="800000"/>
            <a:headEnd/>
            <a:tailEnd/>
          </a:ln>
        </p:spPr>
      </p:pic>
      <p:sp>
        <p:nvSpPr>
          <p:cNvPr id="1147922" name="Line 18"/>
          <p:cNvSpPr>
            <a:spLocks noChangeShapeType="1"/>
          </p:cNvSpPr>
          <p:nvPr/>
        </p:nvSpPr>
        <p:spPr bwMode="auto">
          <a:xfrm flipH="1">
            <a:off x="2630488" y="3533775"/>
            <a:ext cx="1012825" cy="844550"/>
          </a:xfrm>
          <a:prstGeom prst="line">
            <a:avLst/>
          </a:prstGeom>
          <a:noFill/>
          <a:ln w="38100">
            <a:solidFill>
              <a:schemeClr val="tx1"/>
            </a:solidFill>
            <a:prstDash val="dash"/>
            <a:round/>
            <a:headEnd/>
            <a:tailEnd/>
          </a:ln>
          <a:effectLst/>
        </p:spPr>
        <p:txBody>
          <a:bodyPr anchor="ctr"/>
          <a:lstStyle/>
          <a:p>
            <a:pPr>
              <a:defRPr/>
            </a:pPr>
            <a:endParaRPr lang="en-GB">
              <a:latin typeface="Calibri" pitchFamily="34" charset="0"/>
            </a:endParaRPr>
          </a:p>
        </p:txBody>
      </p:sp>
      <p:sp>
        <p:nvSpPr>
          <p:cNvPr id="1147931" name="Text Box 27"/>
          <p:cNvSpPr txBox="1">
            <a:spLocks noChangeArrowheads="1"/>
          </p:cNvSpPr>
          <p:nvPr/>
        </p:nvSpPr>
        <p:spPr bwMode="auto">
          <a:xfrm>
            <a:off x="1949450" y="6269038"/>
            <a:ext cx="2730500" cy="336550"/>
          </a:xfrm>
          <a:prstGeom prst="rect">
            <a:avLst/>
          </a:prstGeom>
          <a:noFill/>
          <a:ln w="9525" algn="ctr">
            <a:noFill/>
            <a:miter lim="800000"/>
            <a:headEnd/>
            <a:tailEnd/>
          </a:ln>
          <a:effectLst/>
        </p:spPr>
        <p:txBody>
          <a:bodyPr>
            <a:spAutoFit/>
          </a:bodyPr>
          <a:lstStyle/>
          <a:p>
            <a:pPr algn="l">
              <a:defRPr/>
            </a:pPr>
            <a:r>
              <a:rPr lang="en-GB" sz="1600" dirty="0" smtClean="0">
                <a:solidFill>
                  <a:schemeClr val="tx1"/>
                </a:solidFill>
                <a:effectLst>
                  <a:outerShdw blurRad="38100" dist="38100" dir="2700000" algn="tl">
                    <a:srgbClr val="FFFFFF"/>
                  </a:outerShdw>
                </a:effectLst>
                <a:latin typeface="Calibri" pitchFamily="34" charset="0"/>
              </a:rPr>
              <a:t>Hofmann (2004)</a:t>
            </a:r>
            <a:endParaRPr lang="en-GB" sz="1600" dirty="0">
              <a:solidFill>
                <a:schemeClr val="tx1"/>
              </a:solidFill>
              <a:effectLst>
                <a:outerShdw blurRad="38100" dist="38100" dir="2700000" algn="tl">
                  <a:srgbClr val="FFFFFF"/>
                </a:outerShdw>
              </a:effectLst>
              <a:latin typeface="Calibri" pitchFamily="34" charset="0"/>
            </a:endParaRPr>
          </a:p>
        </p:txBody>
      </p:sp>
      <p:sp>
        <p:nvSpPr>
          <p:cNvPr id="1147914" name="AutoShape 10"/>
          <p:cNvSpPr>
            <a:spLocks noChangeArrowheads="1"/>
          </p:cNvSpPr>
          <p:nvPr/>
        </p:nvSpPr>
        <p:spPr bwMode="auto">
          <a:xfrm flipV="1">
            <a:off x="6145213" y="2967038"/>
            <a:ext cx="871537" cy="8270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24"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47924"/>
                                        </p:tgtEl>
                                        <p:attrNameLst>
                                          <p:attrName>style.visibility</p:attrName>
                                        </p:attrNameLst>
                                      </p:cBhvr>
                                      <p:to>
                                        <p:strVal val="visible"/>
                                      </p:to>
                                    </p:set>
                                    <p:animEffect transition="in" filter="fade">
                                      <p:cBhvr>
                                        <p:cTn id="7" dur="500"/>
                                        <p:tgtEl>
                                          <p:spTgt spid="114792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47925"/>
                                        </p:tgtEl>
                                        <p:attrNameLst>
                                          <p:attrName>style.visibility</p:attrName>
                                        </p:attrNameLst>
                                      </p:cBhvr>
                                      <p:to>
                                        <p:strVal val="visible"/>
                                      </p:to>
                                    </p:set>
                                    <p:animEffect transition="in" filter="fade">
                                      <p:cBhvr>
                                        <p:cTn id="11" dur="1000"/>
                                        <p:tgtEl>
                                          <p:spTgt spid="1147925"/>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147927"/>
                                        </p:tgtEl>
                                        <p:attrNameLst>
                                          <p:attrName>style.visibility</p:attrName>
                                        </p:attrNameLst>
                                      </p:cBhvr>
                                      <p:to>
                                        <p:strVal val="visible"/>
                                      </p:to>
                                    </p:set>
                                    <p:animEffect transition="in" filter="fade">
                                      <p:cBhvr>
                                        <p:cTn id="15" dur="1000"/>
                                        <p:tgtEl>
                                          <p:spTgt spid="1147927"/>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147928"/>
                                        </p:tgtEl>
                                        <p:attrNameLst>
                                          <p:attrName>style.visibility</p:attrName>
                                        </p:attrNameLst>
                                      </p:cBhvr>
                                      <p:to>
                                        <p:strVal val="visible"/>
                                      </p:to>
                                    </p:set>
                                    <p:animEffect transition="in" filter="fade">
                                      <p:cBhvr>
                                        <p:cTn id="19" dur="1000"/>
                                        <p:tgtEl>
                                          <p:spTgt spid="1147928"/>
                                        </p:tgtEl>
                                      </p:cBhvr>
                                    </p:animEffect>
                                  </p:childTnLst>
                                </p:cTn>
                              </p:par>
                            </p:childTnLst>
                          </p:cTn>
                        </p:par>
                        <p:par>
                          <p:cTn id="20" fill="hold">
                            <p:stCondLst>
                              <p:cond delay="3500"/>
                            </p:stCondLst>
                            <p:childTnLst>
                              <p:par>
                                <p:cTn id="21" presetID="10" presetClass="entr" presetSubtype="0" fill="hold" grpId="0" nodeType="afterEffect">
                                  <p:stCondLst>
                                    <p:cond delay="0"/>
                                  </p:stCondLst>
                                  <p:childTnLst>
                                    <p:set>
                                      <p:cBhvr>
                                        <p:cTn id="22" dur="1" fill="hold">
                                          <p:stCondLst>
                                            <p:cond delay="0"/>
                                          </p:stCondLst>
                                        </p:cTn>
                                        <p:tgtEl>
                                          <p:spTgt spid="1147929"/>
                                        </p:tgtEl>
                                        <p:attrNameLst>
                                          <p:attrName>style.visibility</p:attrName>
                                        </p:attrNameLst>
                                      </p:cBhvr>
                                      <p:to>
                                        <p:strVal val="visible"/>
                                      </p:to>
                                    </p:set>
                                    <p:animEffect transition="in" filter="fade">
                                      <p:cBhvr>
                                        <p:cTn id="23" dur="1000"/>
                                        <p:tgtEl>
                                          <p:spTgt spid="114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7924" grpId="0" animBg="1"/>
      <p:bldP spid="1147925" grpId="0"/>
      <p:bldP spid="1147927" grpId="0"/>
      <p:bldP spid="1147928" grpId="0"/>
      <p:bldP spid="11479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69732" name="Text Box 4"/>
          <p:cNvSpPr txBox="1">
            <a:spLocks noChangeArrowheads="1"/>
          </p:cNvSpPr>
          <p:nvPr/>
        </p:nvSpPr>
        <p:spPr bwMode="auto">
          <a:xfrm>
            <a:off x="0" y="735013"/>
            <a:ext cx="9144000" cy="641350"/>
          </a:xfrm>
          <a:prstGeom prst="rect">
            <a:avLst/>
          </a:prstGeom>
          <a:noFill/>
          <a:ln w="9525" algn="ctr">
            <a:noFill/>
            <a:miter lim="800000"/>
            <a:headEnd/>
            <a:tailEnd/>
          </a:ln>
          <a:effectLst/>
        </p:spPr>
        <p:txBody>
          <a:bodyPr>
            <a:spAutoFit/>
          </a:bodyPr>
          <a:lstStyle/>
          <a:p>
            <a:pPr marL="342900" indent="-342900">
              <a:lnSpc>
                <a:spcPct val="90000"/>
              </a:lnSpc>
              <a:spcBef>
                <a:spcPct val="50000"/>
              </a:spcBef>
              <a:defRPr/>
            </a:pPr>
            <a:r>
              <a:rPr lang="en-GB" sz="4000">
                <a:solidFill>
                  <a:srgbClr val="FFFF00"/>
                </a:solidFill>
                <a:effectLst>
                  <a:outerShdw blurRad="38100" dist="38100" dir="2700000" algn="tl">
                    <a:srgbClr val="000000"/>
                  </a:outerShdw>
                </a:effectLst>
                <a:latin typeface="Calibri" pitchFamily="34" charset="0"/>
              </a:rPr>
              <a:t>The metasomatic agents can have a:</a:t>
            </a:r>
          </a:p>
        </p:txBody>
      </p:sp>
      <p:sp>
        <p:nvSpPr>
          <p:cNvPr id="969733" name="Text Box 5"/>
          <p:cNvSpPr txBox="1">
            <a:spLocks noChangeArrowheads="1"/>
          </p:cNvSpPr>
          <p:nvPr/>
        </p:nvSpPr>
        <p:spPr bwMode="auto">
          <a:xfrm>
            <a:off x="371475" y="2251075"/>
            <a:ext cx="8401050" cy="3754874"/>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It is not easy to clearly identify the origin of an “exotic” component in the mantle.</a:t>
            </a:r>
          </a:p>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I.e., the anomalous K-rich composition of some mafic lavas can be related either to recycling of K-rich crustal lithologies in subduction settings or to metasomatic effects related to rising of small degrees partial melts from deep (i.e., fertile, never tapped by basaltic extraction) mantle sources</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969734" name="Text Box 6"/>
          <p:cNvSpPr txBox="1">
            <a:spLocks noChangeArrowheads="1"/>
          </p:cNvSpPr>
          <p:nvPr/>
        </p:nvSpPr>
        <p:spPr bwMode="auto">
          <a:xfrm>
            <a:off x="368300" y="1485900"/>
            <a:ext cx="4003675"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Mantle Origin</a:t>
            </a:r>
          </a:p>
        </p:txBody>
      </p:sp>
      <p:sp>
        <p:nvSpPr>
          <p:cNvPr id="969735" name="Text Box 7"/>
          <p:cNvSpPr txBox="1">
            <a:spLocks noChangeArrowheads="1"/>
          </p:cNvSpPr>
          <p:nvPr/>
        </p:nvSpPr>
        <p:spPr bwMode="auto">
          <a:xfrm>
            <a:off x="4881563" y="1473200"/>
            <a:ext cx="4011612" cy="695325"/>
          </a:xfrm>
          <a:prstGeom prst="rect">
            <a:avLst/>
          </a:prstGeom>
          <a:noFill/>
          <a:ln w="9525" algn="ctr">
            <a:noFill/>
            <a:miter lim="800000"/>
            <a:headEnd/>
            <a:tailEnd/>
          </a:ln>
          <a:effectLst/>
        </p:spPr>
        <p:txBody>
          <a:bodyPr>
            <a:spAutoFit/>
          </a:bodyPr>
          <a:lstStyle/>
          <a:p>
            <a:pPr marL="342900" indent="-342900" algn="l">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Crustal Origin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69733">
                                            <p:txEl>
                                              <p:pRg st="0" end="0"/>
                                            </p:txEl>
                                          </p:spTgt>
                                        </p:tgtEl>
                                        <p:attrNameLst>
                                          <p:attrName>style.visibility</p:attrName>
                                        </p:attrNameLst>
                                      </p:cBhvr>
                                      <p:to>
                                        <p:strVal val="visible"/>
                                      </p:to>
                                    </p:set>
                                    <p:animEffect transition="in" filter="fade">
                                      <p:cBhvr>
                                        <p:cTn id="7" dur="500"/>
                                        <p:tgtEl>
                                          <p:spTgt spid="969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69733">
                                            <p:txEl>
                                              <p:pRg st="1" end="1"/>
                                            </p:txEl>
                                          </p:spTgt>
                                        </p:tgtEl>
                                        <p:attrNameLst>
                                          <p:attrName>style.visibility</p:attrName>
                                        </p:attrNameLst>
                                      </p:cBhvr>
                                      <p:to>
                                        <p:strVal val="visible"/>
                                      </p:to>
                                    </p:set>
                                    <p:animEffect transition="in" filter="fade">
                                      <p:cBhvr>
                                        <p:cTn id="12" dur="500"/>
                                        <p:tgtEl>
                                          <p:spTgt spid="96973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3"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995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49957" name="Text Box 5"/>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40293" name="Picture 6"/>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149959" name="AutoShape 7"/>
          <p:cNvSpPr>
            <a:spLocks noChangeArrowheads="1"/>
          </p:cNvSpPr>
          <p:nvPr/>
        </p:nvSpPr>
        <p:spPr bwMode="auto">
          <a:xfrm flipH="1">
            <a:off x="7705725" y="1808163"/>
            <a:ext cx="1074738" cy="9413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9960" name="AutoShape 8"/>
          <p:cNvSpPr>
            <a:spLocks noChangeArrowheads="1"/>
          </p:cNvSpPr>
          <p:nvPr/>
        </p:nvSpPr>
        <p:spPr bwMode="auto">
          <a:xfrm>
            <a:off x="5537200" y="2057400"/>
            <a:ext cx="1427163" cy="706438"/>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9961" name="AutoShape 9"/>
          <p:cNvSpPr>
            <a:spLocks noChangeArrowheads="1"/>
          </p:cNvSpPr>
          <p:nvPr/>
        </p:nvSpPr>
        <p:spPr bwMode="auto">
          <a:xfrm flipH="1" flipV="1">
            <a:off x="7732713" y="2979738"/>
            <a:ext cx="1060450" cy="773112"/>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9963" name="AutoShape 11"/>
          <p:cNvSpPr>
            <a:spLocks noChangeArrowheads="1"/>
          </p:cNvSpPr>
          <p:nvPr/>
        </p:nvSpPr>
        <p:spPr bwMode="auto">
          <a:xfrm rot="2401269" flipH="1" flipV="1">
            <a:off x="7034213" y="3155950"/>
            <a:ext cx="895350" cy="773113"/>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9964" name="AutoShape 12"/>
          <p:cNvSpPr>
            <a:spLocks noChangeArrowheads="1"/>
          </p:cNvSpPr>
          <p:nvPr/>
        </p:nvSpPr>
        <p:spPr bwMode="auto">
          <a:xfrm rot="2401269">
            <a:off x="7056438" y="1716088"/>
            <a:ext cx="619125" cy="800100"/>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9965" name="Rectangle 13"/>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it-IT">
              <a:latin typeface="Calibri" pitchFamily="34" charset="0"/>
            </a:endParaRPr>
          </a:p>
        </p:txBody>
      </p:sp>
      <p:sp>
        <p:nvSpPr>
          <p:cNvPr id="1149966" name="Line 14"/>
          <p:cNvSpPr>
            <a:spLocks noChangeShapeType="1"/>
          </p:cNvSpPr>
          <p:nvPr/>
        </p:nvSpPr>
        <p:spPr bwMode="auto">
          <a:xfrm>
            <a:off x="1857375" y="5065713"/>
            <a:ext cx="1425575" cy="701675"/>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67" name="Line 15"/>
          <p:cNvSpPr>
            <a:spLocks noChangeShapeType="1"/>
          </p:cNvSpPr>
          <p:nvPr/>
        </p:nvSpPr>
        <p:spPr bwMode="auto">
          <a:xfrm flipV="1">
            <a:off x="4010025" y="2940050"/>
            <a:ext cx="3430588" cy="2532063"/>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68" name="Line 16"/>
          <p:cNvSpPr>
            <a:spLocks noChangeShapeType="1"/>
          </p:cNvSpPr>
          <p:nvPr/>
        </p:nvSpPr>
        <p:spPr bwMode="auto">
          <a:xfrm flipH="1">
            <a:off x="3727450" y="2616200"/>
            <a:ext cx="3362325" cy="830263"/>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70" name="Text Box 18"/>
          <p:cNvSpPr txBox="1">
            <a:spLocks noChangeArrowheads="1"/>
          </p:cNvSpPr>
          <p:nvPr/>
        </p:nvSpPr>
        <p:spPr bwMode="auto">
          <a:xfrm>
            <a:off x="5354638" y="4332288"/>
            <a:ext cx="3559175" cy="1590675"/>
          </a:xfrm>
          <a:prstGeom prst="rect">
            <a:avLst/>
          </a:prstGeom>
          <a:solidFill>
            <a:schemeClr val="bg1"/>
          </a:solidFill>
          <a:ln w="38100" algn="ctr">
            <a:solidFill>
              <a:schemeClr val="tx1"/>
            </a:solidFill>
            <a:miter lim="800000"/>
            <a:headEnd/>
            <a:tailEnd/>
          </a:ln>
          <a:effectLst/>
        </p:spPr>
        <p:txBody>
          <a:bodyPr>
            <a:spAutoFit/>
          </a:bodyPr>
          <a:lstStyle/>
          <a:p>
            <a:pPr>
              <a:spcBef>
                <a:spcPct val="50000"/>
              </a:spcBef>
              <a:defRPr/>
            </a:pPr>
            <a:r>
              <a:rPr lang="it-IT" sz="2400">
                <a:solidFill>
                  <a:schemeClr val="tx1"/>
                </a:solidFill>
                <a:effectLst>
                  <a:outerShdw blurRad="38100" dist="38100" dir="2700000" algn="tl">
                    <a:srgbClr val="C0C0C0"/>
                  </a:outerShdw>
                </a:effectLst>
                <a:latin typeface="Calibri" pitchFamily="34" charset="0"/>
              </a:rPr>
              <a:t>A partially different isotope topology of at least two end-members is possible.</a:t>
            </a:r>
          </a:p>
        </p:txBody>
      </p:sp>
      <p:sp>
        <p:nvSpPr>
          <p:cNvPr id="1149975" name="Text Box 23"/>
          <p:cNvSpPr txBox="1">
            <a:spLocks noChangeArrowheads="1"/>
          </p:cNvSpPr>
          <p:nvPr/>
        </p:nvSpPr>
        <p:spPr bwMode="auto">
          <a:xfrm>
            <a:off x="3273425" y="5507038"/>
            <a:ext cx="711200" cy="268984"/>
          </a:xfrm>
          <a:prstGeom prst="rect">
            <a:avLst/>
          </a:prstGeom>
          <a:noFill/>
          <a:ln w="28575" algn="ctr">
            <a:solidFill>
              <a:schemeClr val="hlink"/>
            </a:solidFill>
            <a:miter lim="800000"/>
            <a:headEnd/>
            <a:tailEnd/>
          </a:ln>
          <a:effectLst/>
        </p:spPr>
        <p:txBody>
          <a:bodyPr>
            <a:spAutoFit/>
          </a:bodyPr>
          <a:lstStyle/>
          <a:p>
            <a:pPr>
              <a:lnSpc>
                <a:spcPct val="80000"/>
              </a:lnSpc>
              <a:defRPr/>
            </a:pPr>
            <a:r>
              <a:rPr lang="it-IT" sz="1400" b="1" dirty="0">
                <a:solidFill>
                  <a:schemeClr val="tx1"/>
                </a:solidFill>
                <a:effectLst>
                  <a:outerShdw blurRad="38100" dist="38100" dir="2700000" algn="tl">
                    <a:srgbClr val="FFFFFF"/>
                  </a:outerShdw>
                </a:effectLst>
                <a:latin typeface="Calibri" pitchFamily="34" charset="0"/>
              </a:rPr>
              <a:t>DMM</a:t>
            </a:r>
          </a:p>
        </p:txBody>
      </p:sp>
      <p:sp>
        <p:nvSpPr>
          <p:cNvPr id="1149976" name="Text Box 24"/>
          <p:cNvSpPr txBox="1">
            <a:spLocks noChangeArrowheads="1"/>
          </p:cNvSpPr>
          <p:nvPr/>
        </p:nvSpPr>
        <p:spPr bwMode="auto">
          <a:xfrm>
            <a:off x="1509713" y="4451350"/>
            <a:ext cx="677862" cy="630238"/>
          </a:xfrm>
          <a:prstGeom prst="rect">
            <a:avLst/>
          </a:prstGeom>
          <a:solidFill>
            <a:schemeClr val="bg1"/>
          </a:solidFill>
          <a:ln w="28575" algn="ctr">
            <a:solidFill>
              <a:srgbClr val="FF6600"/>
            </a:solidFill>
            <a:miter lim="800000"/>
            <a:headEnd/>
            <a:tailEnd/>
          </a:ln>
          <a:effectLst/>
        </p:spPr>
        <p:txBody>
          <a:bodyPr>
            <a:spAutoFit/>
          </a:bodyPr>
          <a:lstStyle/>
          <a:p>
            <a:pPr>
              <a:lnSpc>
                <a:spcPct val="80000"/>
              </a:lnSpc>
              <a:defRPr/>
            </a:pPr>
            <a:endParaRPr lang="it-IT" sz="1400" b="1" dirty="0">
              <a:solidFill>
                <a:schemeClr val="tx1"/>
              </a:solidFill>
              <a:effectLst>
                <a:outerShdw blurRad="38100" dist="38100" dir="2700000" algn="tl">
                  <a:srgbClr val="C0C0C0"/>
                </a:outerShdw>
              </a:effectLst>
              <a:latin typeface="Calibri" pitchFamily="34" charset="0"/>
            </a:endParaRPr>
          </a:p>
          <a:p>
            <a:pPr>
              <a:lnSpc>
                <a:spcPct val="80000"/>
              </a:lnSpc>
              <a:defRPr/>
            </a:pPr>
            <a:r>
              <a:rPr lang="it-IT" sz="1400" b="1" dirty="0">
                <a:solidFill>
                  <a:schemeClr val="tx1"/>
                </a:solidFill>
                <a:effectLst>
                  <a:outerShdw blurRad="38100" dist="38100" dir="2700000" algn="tl">
                    <a:srgbClr val="C0C0C0"/>
                  </a:outerShdw>
                </a:effectLst>
                <a:latin typeface="Calibri" pitchFamily="34" charset="0"/>
              </a:rPr>
              <a:t>EM-I</a:t>
            </a:r>
          </a:p>
          <a:p>
            <a:pPr>
              <a:lnSpc>
                <a:spcPct val="80000"/>
              </a:lnSpc>
              <a:defRPr/>
            </a:pPr>
            <a:endParaRPr lang="it-IT" sz="1400" b="1" dirty="0">
              <a:solidFill>
                <a:schemeClr val="tx1"/>
              </a:solidFill>
              <a:effectLst>
                <a:outerShdw blurRad="38100" dist="38100" dir="2700000" algn="tl">
                  <a:srgbClr val="C0C0C0"/>
                </a:outerShdw>
              </a:effectLst>
              <a:latin typeface="Calibri" pitchFamily="34" charset="0"/>
            </a:endParaRPr>
          </a:p>
        </p:txBody>
      </p:sp>
      <p:sp>
        <p:nvSpPr>
          <p:cNvPr id="1149977" name="Rectangle 25"/>
          <p:cNvSpPr>
            <a:spLocks noChangeArrowheads="1"/>
          </p:cNvSpPr>
          <p:nvPr/>
        </p:nvSpPr>
        <p:spPr bwMode="auto">
          <a:xfrm>
            <a:off x="2405063" y="4305300"/>
            <a:ext cx="703262" cy="322263"/>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149978" name="Rectangle 26"/>
          <p:cNvSpPr>
            <a:spLocks noChangeArrowheads="1"/>
          </p:cNvSpPr>
          <p:nvPr/>
        </p:nvSpPr>
        <p:spPr bwMode="auto">
          <a:xfrm>
            <a:off x="2244725" y="5529263"/>
            <a:ext cx="703263" cy="322262"/>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149979" name="Line 27"/>
          <p:cNvSpPr>
            <a:spLocks noChangeShapeType="1"/>
          </p:cNvSpPr>
          <p:nvPr/>
        </p:nvSpPr>
        <p:spPr bwMode="auto">
          <a:xfrm flipH="1">
            <a:off x="2462213" y="4614863"/>
            <a:ext cx="112712" cy="955675"/>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80" name="Line 28"/>
          <p:cNvSpPr>
            <a:spLocks noChangeShapeType="1"/>
          </p:cNvSpPr>
          <p:nvPr/>
        </p:nvSpPr>
        <p:spPr bwMode="auto">
          <a:xfrm flipH="1">
            <a:off x="2630488" y="3544888"/>
            <a:ext cx="1012825" cy="844550"/>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82" name="Line 30"/>
          <p:cNvSpPr>
            <a:spLocks noChangeShapeType="1"/>
          </p:cNvSpPr>
          <p:nvPr/>
        </p:nvSpPr>
        <p:spPr bwMode="auto">
          <a:xfrm flipH="1">
            <a:off x="2463800" y="4616450"/>
            <a:ext cx="112713" cy="955675"/>
          </a:xfrm>
          <a:prstGeom prst="line">
            <a:avLst/>
          </a:prstGeom>
          <a:noFill/>
          <a:ln w="38100">
            <a:solidFill>
              <a:schemeClr val="bg1"/>
            </a:solidFill>
            <a:prstDash val="dash"/>
            <a:round/>
            <a:headEnd/>
            <a:tailEnd/>
          </a:ln>
          <a:effectLst/>
        </p:spPr>
        <p:txBody>
          <a:bodyPr anchor="ctr"/>
          <a:lstStyle/>
          <a:p>
            <a:pPr>
              <a:defRPr/>
            </a:pPr>
            <a:endParaRPr lang="it-IT">
              <a:latin typeface="Calibri" pitchFamily="34" charset="0"/>
            </a:endParaRPr>
          </a:p>
        </p:txBody>
      </p:sp>
      <p:sp>
        <p:nvSpPr>
          <p:cNvPr id="1149983" name="Line 31"/>
          <p:cNvSpPr>
            <a:spLocks noChangeShapeType="1"/>
          </p:cNvSpPr>
          <p:nvPr/>
        </p:nvSpPr>
        <p:spPr bwMode="auto">
          <a:xfrm flipV="1">
            <a:off x="2925763" y="2940050"/>
            <a:ext cx="4514850" cy="2841625"/>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84" name="Line 32"/>
          <p:cNvSpPr>
            <a:spLocks noChangeShapeType="1"/>
          </p:cNvSpPr>
          <p:nvPr/>
        </p:nvSpPr>
        <p:spPr bwMode="auto">
          <a:xfrm flipV="1">
            <a:off x="2927350" y="2941638"/>
            <a:ext cx="4514850" cy="2841625"/>
          </a:xfrm>
          <a:prstGeom prst="line">
            <a:avLst/>
          </a:prstGeom>
          <a:noFill/>
          <a:ln w="38100">
            <a:solidFill>
              <a:schemeClr val="bg1"/>
            </a:solidFill>
            <a:prstDash val="dash"/>
            <a:round/>
            <a:headEnd/>
            <a:tailEnd/>
          </a:ln>
          <a:effectLst/>
        </p:spPr>
        <p:txBody>
          <a:bodyPr anchor="ctr"/>
          <a:lstStyle/>
          <a:p>
            <a:pPr>
              <a:defRPr/>
            </a:pPr>
            <a:endParaRPr lang="it-IT">
              <a:latin typeface="Calibri" pitchFamily="34" charset="0"/>
            </a:endParaRPr>
          </a:p>
        </p:txBody>
      </p:sp>
      <p:pic>
        <p:nvPicPr>
          <p:cNvPr id="140314" name="Picture 33"/>
          <p:cNvPicPr>
            <a:picLocks noChangeAspect="1" noChangeArrowheads="1"/>
          </p:cNvPicPr>
          <p:nvPr/>
        </p:nvPicPr>
        <p:blipFill>
          <a:blip r:embed="rId4" cstate="print"/>
          <a:srcRect l="73538" t="4295" r="6430" b="60001"/>
          <a:stretch>
            <a:fillRect/>
          </a:stretch>
        </p:blipFill>
        <p:spPr bwMode="auto">
          <a:xfrm>
            <a:off x="1670050" y="2187575"/>
            <a:ext cx="1646238" cy="2030413"/>
          </a:xfrm>
          <a:prstGeom prst="rect">
            <a:avLst/>
          </a:prstGeom>
          <a:noFill/>
          <a:ln w="9525" algn="ctr">
            <a:noFill/>
            <a:miter lim="800000"/>
            <a:headEnd/>
            <a:tailEnd/>
          </a:ln>
        </p:spPr>
      </p:pic>
      <p:sp>
        <p:nvSpPr>
          <p:cNvPr id="1149981" name="Line 29"/>
          <p:cNvSpPr>
            <a:spLocks noChangeShapeType="1"/>
          </p:cNvSpPr>
          <p:nvPr/>
        </p:nvSpPr>
        <p:spPr bwMode="auto">
          <a:xfrm flipH="1">
            <a:off x="2632075" y="3546475"/>
            <a:ext cx="1012825" cy="844550"/>
          </a:xfrm>
          <a:prstGeom prst="line">
            <a:avLst/>
          </a:prstGeom>
          <a:noFill/>
          <a:ln w="38100">
            <a:solidFill>
              <a:schemeClr val="bg1"/>
            </a:solidFill>
            <a:prstDash val="dash"/>
            <a:round/>
            <a:headEnd/>
            <a:tailEnd/>
          </a:ln>
          <a:effectLst/>
        </p:spPr>
        <p:txBody>
          <a:bodyPr anchor="ctr"/>
          <a:lstStyle/>
          <a:p>
            <a:pPr>
              <a:defRPr/>
            </a:pPr>
            <a:endParaRPr lang="it-IT">
              <a:latin typeface="Calibri" pitchFamily="34" charset="0"/>
            </a:endParaRPr>
          </a:p>
        </p:txBody>
      </p:sp>
      <p:sp>
        <p:nvSpPr>
          <p:cNvPr id="1149969" name="Line 17"/>
          <p:cNvSpPr>
            <a:spLocks noChangeShapeType="1"/>
          </p:cNvSpPr>
          <p:nvPr/>
        </p:nvSpPr>
        <p:spPr bwMode="auto">
          <a:xfrm flipH="1">
            <a:off x="1828800" y="3544888"/>
            <a:ext cx="1814513" cy="900112"/>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9986" name="Text Box 34"/>
          <p:cNvSpPr txBox="1">
            <a:spLocks noChangeArrowheads="1"/>
          </p:cNvSpPr>
          <p:nvPr/>
        </p:nvSpPr>
        <p:spPr bwMode="auto">
          <a:xfrm>
            <a:off x="1949450" y="6269038"/>
            <a:ext cx="2730500" cy="336550"/>
          </a:xfrm>
          <a:prstGeom prst="rect">
            <a:avLst/>
          </a:prstGeom>
          <a:noFill/>
          <a:ln w="9525" algn="ctr">
            <a:noFill/>
            <a:miter lim="800000"/>
            <a:headEnd/>
            <a:tailEnd/>
          </a:ln>
          <a:effectLst/>
        </p:spPr>
        <p:txBody>
          <a:bodyPr>
            <a:spAutoFit/>
          </a:bodyPr>
          <a:lstStyle/>
          <a:p>
            <a:pPr algn="l">
              <a:defRPr/>
            </a:pPr>
            <a:r>
              <a:rPr lang="it-IT" sz="1600" dirty="0" smtClean="0">
                <a:solidFill>
                  <a:schemeClr val="tx1"/>
                </a:solidFill>
                <a:effectLst>
                  <a:outerShdw blurRad="38100" dist="38100" dir="2700000" algn="tl">
                    <a:srgbClr val="FFFFFF"/>
                  </a:outerShdw>
                </a:effectLst>
                <a:latin typeface="Calibri" pitchFamily="34" charset="0"/>
              </a:rPr>
              <a:t>Hofmann </a:t>
            </a:r>
            <a:r>
              <a:rPr lang="it-IT" sz="1600" dirty="0">
                <a:solidFill>
                  <a:schemeClr val="tx1"/>
                </a:solidFill>
                <a:effectLst>
                  <a:outerShdw blurRad="38100" dist="38100" dir="2700000" algn="tl">
                    <a:srgbClr val="FFFFFF"/>
                  </a:outerShdw>
                </a:effectLst>
                <a:latin typeface="Calibri" pitchFamily="34" charset="0"/>
              </a:rPr>
              <a:t>(</a:t>
            </a:r>
            <a:r>
              <a:rPr lang="it-IT" sz="1600" dirty="0" smtClean="0">
                <a:solidFill>
                  <a:schemeClr val="tx1"/>
                </a:solidFill>
                <a:effectLst>
                  <a:outerShdw blurRad="38100" dist="38100" dir="2700000" algn="tl">
                    <a:srgbClr val="FFFFFF"/>
                  </a:outerShdw>
                </a:effectLst>
                <a:latin typeface="Calibri" pitchFamily="34" charset="0"/>
              </a:rPr>
              <a:t>2004)</a:t>
            </a:r>
            <a:endParaRPr lang="it-IT" sz="1600" dirty="0">
              <a:solidFill>
                <a:schemeClr val="tx1"/>
              </a:solidFill>
              <a:effectLst>
                <a:outerShdw blurRad="38100" dist="38100" dir="2700000" algn="tl">
                  <a:srgbClr val="FFFFFF"/>
                </a:outerShdw>
              </a:effectLst>
              <a:latin typeface="Calibri" pitchFamily="34" charset="0"/>
            </a:endParaRPr>
          </a:p>
        </p:txBody>
      </p:sp>
      <p:sp>
        <p:nvSpPr>
          <p:cNvPr id="1149962" name="AutoShape 10"/>
          <p:cNvSpPr>
            <a:spLocks noChangeArrowheads="1"/>
          </p:cNvSpPr>
          <p:nvPr/>
        </p:nvSpPr>
        <p:spPr bwMode="auto">
          <a:xfrm flipV="1">
            <a:off x="6145213" y="2967038"/>
            <a:ext cx="871537" cy="8270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0"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49970"/>
                                        </p:tgtEl>
                                        <p:attrNameLst>
                                          <p:attrName>style.visibility</p:attrName>
                                        </p:attrNameLst>
                                      </p:cBhvr>
                                      <p:to>
                                        <p:strVal val="visible"/>
                                      </p:to>
                                    </p:set>
                                    <p:animEffect transition="in" filter="fade">
                                      <p:cBhvr>
                                        <p:cTn id="7" dur="500"/>
                                        <p:tgtEl>
                                          <p:spTgt spid="1149970"/>
                                        </p:tgtEl>
                                      </p:cBhvr>
                                    </p:animEffect>
                                  </p:childTnLst>
                                  <p:subTnLst>
                                    <p:set>
                                      <p:cBhvr override="childStyle">
                                        <p:cTn dur="1" fill="hold" display="0" masterRel="nextClick" afterEffect="1"/>
                                        <p:tgtEl>
                                          <p:spTgt spid="1149970"/>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49977"/>
                                        </p:tgtEl>
                                        <p:attrNameLst>
                                          <p:attrName>style.visibility</p:attrName>
                                        </p:attrNameLst>
                                      </p:cBhvr>
                                      <p:to>
                                        <p:strVal val="visible"/>
                                      </p:to>
                                    </p:set>
                                    <p:animEffect transition="in" filter="fade">
                                      <p:cBhvr>
                                        <p:cTn id="12" dur="500"/>
                                        <p:tgtEl>
                                          <p:spTgt spid="1149977"/>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149978"/>
                                        </p:tgtEl>
                                        <p:attrNameLst>
                                          <p:attrName>style.visibility</p:attrName>
                                        </p:attrNameLst>
                                      </p:cBhvr>
                                      <p:to>
                                        <p:strVal val="visible"/>
                                      </p:to>
                                    </p:set>
                                    <p:animEffect transition="in" filter="fade">
                                      <p:cBhvr>
                                        <p:cTn id="16" dur="500"/>
                                        <p:tgtEl>
                                          <p:spTgt spid="1149978"/>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1149981"/>
                                        </p:tgtEl>
                                        <p:attrNameLst>
                                          <p:attrName>style.visibility</p:attrName>
                                        </p:attrNameLst>
                                      </p:cBhvr>
                                      <p:to>
                                        <p:strVal val="visible"/>
                                      </p:to>
                                    </p:set>
                                    <p:animEffect transition="in" filter="wipe(up)">
                                      <p:cBhvr>
                                        <p:cTn id="20" dur="500"/>
                                        <p:tgtEl>
                                          <p:spTgt spid="1149981"/>
                                        </p:tgtEl>
                                      </p:cBhvr>
                                    </p:animEffect>
                                  </p:childTnLst>
                                </p:cTn>
                              </p:par>
                            </p:childTnLst>
                          </p:cTn>
                        </p:par>
                        <p:par>
                          <p:cTn id="21" fill="hold">
                            <p:stCondLst>
                              <p:cond delay="1500"/>
                            </p:stCondLst>
                            <p:childTnLst>
                              <p:par>
                                <p:cTn id="22" presetID="22" presetClass="entr" presetSubtype="1" fill="hold" nodeType="afterEffect">
                                  <p:stCondLst>
                                    <p:cond delay="0"/>
                                  </p:stCondLst>
                                  <p:childTnLst>
                                    <p:set>
                                      <p:cBhvr>
                                        <p:cTn id="23" dur="1" fill="hold">
                                          <p:stCondLst>
                                            <p:cond delay="0"/>
                                          </p:stCondLst>
                                        </p:cTn>
                                        <p:tgtEl>
                                          <p:spTgt spid="1149982"/>
                                        </p:tgtEl>
                                        <p:attrNameLst>
                                          <p:attrName>style.visibility</p:attrName>
                                        </p:attrNameLst>
                                      </p:cBhvr>
                                      <p:to>
                                        <p:strVal val="visible"/>
                                      </p:to>
                                    </p:set>
                                    <p:animEffect transition="in" filter="wipe(up)">
                                      <p:cBhvr>
                                        <p:cTn id="24" dur="500"/>
                                        <p:tgtEl>
                                          <p:spTgt spid="1149982"/>
                                        </p:tgtEl>
                                      </p:cBhvr>
                                    </p:animEffect>
                                  </p:childTnLst>
                                </p:cTn>
                              </p:par>
                            </p:childTnLst>
                          </p:cTn>
                        </p:par>
                        <p:par>
                          <p:cTn id="25" fill="hold">
                            <p:stCondLst>
                              <p:cond delay="2000"/>
                            </p:stCondLst>
                            <p:childTnLst>
                              <p:par>
                                <p:cTn id="26" presetID="22" presetClass="entr" presetSubtype="8" fill="hold" nodeType="afterEffect">
                                  <p:stCondLst>
                                    <p:cond delay="0"/>
                                  </p:stCondLst>
                                  <p:childTnLst>
                                    <p:set>
                                      <p:cBhvr>
                                        <p:cTn id="27" dur="1" fill="hold">
                                          <p:stCondLst>
                                            <p:cond delay="0"/>
                                          </p:stCondLst>
                                        </p:cTn>
                                        <p:tgtEl>
                                          <p:spTgt spid="1149984"/>
                                        </p:tgtEl>
                                        <p:attrNameLst>
                                          <p:attrName>style.visibility</p:attrName>
                                        </p:attrNameLst>
                                      </p:cBhvr>
                                      <p:to>
                                        <p:strVal val="visible"/>
                                      </p:to>
                                    </p:set>
                                    <p:animEffect transition="in" filter="wipe(left)">
                                      <p:cBhvr>
                                        <p:cTn id="28" dur="500"/>
                                        <p:tgtEl>
                                          <p:spTgt spid="114998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149976"/>
                                        </p:tgtEl>
                                        <p:attrNameLst>
                                          <p:attrName>style.visibility</p:attrName>
                                        </p:attrNameLst>
                                      </p:cBhvr>
                                      <p:to>
                                        <p:strVal val="visible"/>
                                      </p:to>
                                    </p:set>
                                    <p:animEffect transition="in" filter="fade">
                                      <p:cBhvr>
                                        <p:cTn id="33" dur="500"/>
                                        <p:tgtEl>
                                          <p:spTgt spid="1149976"/>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1149975"/>
                                        </p:tgtEl>
                                        <p:attrNameLst>
                                          <p:attrName>style.visibility</p:attrName>
                                        </p:attrNameLst>
                                      </p:cBhvr>
                                      <p:to>
                                        <p:strVal val="visible"/>
                                      </p:to>
                                    </p:set>
                                    <p:animEffect transition="in" filter="fade">
                                      <p:cBhvr>
                                        <p:cTn id="37" dur="500"/>
                                        <p:tgtEl>
                                          <p:spTgt spid="1149975"/>
                                        </p:tgtEl>
                                      </p:cBhvr>
                                    </p:animEffect>
                                  </p:childTnLst>
                                </p:cTn>
                              </p:par>
                            </p:childTnLst>
                          </p:cTn>
                        </p:par>
                        <p:par>
                          <p:cTn id="38" fill="hold">
                            <p:stCondLst>
                              <p:cond delay="1000"/>
                            </p:stCondLst>
                            <p:childTnLst>
                              <p:par>
                                <p:cTn id="39" presetID="22" presetClass="entr" presetSubtype="2" fill="hold" nodeType="afterEffect">
                                  <p:stCondLst>
                                    <p:cond delay="0"/>
                                  </p:stCondLst>
                                  <p:childTnLst>
                                    <p:set>
                                      <p:cBhvr>
                                        <p:cTn id="40" dur="1" fill="hold">
                                          <p:stCondLst>
                                            <p:cond delay="0"/>
                                          </p:stCondLst>
                                        </p:cTn>
                                        <p:tgtEl>
                                          <p:spTgt spid="1149969"/>
                                        </p:tgtEl>
                                        <p:attrNameLst>
                                          <p:attrName>style.visibility</p:attrName>
                                        </p:attrNameLst>
                                      </p:cBhvr>
                                      <p:to>
                                        <p:strVal val="visible"/>
                                      </p:to>
                                    </p:set>
                                    <p:animEffect transition="in" filter="wipe(right)">
                                      <p:cBhvr>
                                        <p:cTn id="41" dur="500"/>
                                        <p:tgtEl>
                                          <p:spTgt spid="1149969"/>
                                        </p:tgtEl>
                                      </p:cBhvr>
                                    </p:animEffect>
                                  </p:childTnLst>
                                </p:cTn>
                              </p:par>
                            </p:childTnLst>
                          </p:cTn>
                        </p:par>
                        <p:par>
                          <p:cTn id="42" fill="hold">
                            <p:stCondLst>
                              <p:cond delay="1500"/>
                            </p:stCondLst>
                            <p:childTnLst>
                              <p:par>
                                <p:cTn id="43" presetID="22" presetClass="entr" presetSubtype="8" fill="hold" nodeType="afterEffect">
                                  <p:stCondLst>
                                    <p:cond delay="0"/>
                                  </p:stCondLst>
                                  <p:childTnLst>
                                    <p:set>
                                      <p:cBhvr>
                                        <p:cTn id="44" dur="1" fill="hold">
                                          <p:stCondLst>
                                            <p:cond delay="0"/>
                                          </p:stCondLst>
                                        </p:cTn>
                                        <p:tgtEl>
                                          <p:spTgt spid="1149966"/>
                                        </p:tgtEl>
                                        <p:attrNameLst>
                                          <p:attrName>style.visibility</p:attrName>
                                        </p:attrNameLst>
                                      </p:cBhvr>
                                      <p:to>
                                        <p:strVal val="visible"/>
                                      </p:to>
                                    </p:set>
                                    <p:animEffect transition="in" filter="wipe(left)">
                                      <p:cBhvr>
                                        <p:cTn id="45" dur="500"/>
                                        <p:tgtEl>
                                          <p:spTgt spid="1149966"/>
                                        </p:tgtEl>
                                      </p:cBhvr>
                                    </p:animEffect>
                                  </p:childTnLst>
                                </p:cTn>
                              </p:par>
                            </p:childTnLst>
                          </p:cTn>
                        </p:par>
                        <p:par>
                          <p:cTn id="46" fill="hold">
                            <p:stCondLst>
                              <p:cond delay="2000"/>
                            </p:stCondLst>
                            <p:childTnLst>
                              <p:par>
                                <p:cTn id="47" presetID="22" presetClass="entr" presetSubtype="4" fill="hold" nodeType="afterEffect">
                                  <p:stCondLst>
                                    <p:cond delay="0"/>
                                  </p:stCondLst>
                                  <p:childTnLst>
                                    <p:set>
                                      <p:cBhvr>
                                        <p:cTn id="48" dur="1" fill="hold">
                                          <p:stCondLst>
                                            <p:cond delay="0"/>
                                          </p:stCondLst>
                                        </p:cTn>
                                        <p:tgtEl>
                                          <p:spTgt spid="1149967"/>
                                        </p:tgtEl>
                                        <p:attrNameLst>
                                          <p:attrName>style.visibility</p:attrName>
                                        </p:attrNameLst>
                                      </p:cBhvr>
                                      <p:to>
                                        <p:strVal val="visible"/>
                                      </p:to>
                                    </p:set>
                                    <p:animEffect transition="in" filter="wipe(down)">
                                      <p:cBhvr>
                                        <p:cTn id="49" dur="500"/>
                                        <p:tgtEl>
                                          <p:spTgt spid="11499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970" grpId="0" animBg="1"/>
      <p:bldP spid="1149975" grpId="0" animBg="1"/>
      <p:bldP spid="1149976" grpId="0" animBg="1"/>
      <p:bldP spid="1149977" grpId="0" animBg="1"/>
      <p:bldP spid="1149978"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52005" name="Text Box 5"/>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pic>
        <p:nvPicPr>
          <p:cNvPr id="141318" name="Picture 6"/>
          <p:cNvPicPr>
            <a:picLocks noChangeAspect="1" noChangeArrowheads="1"/>
          </p:cNvPicPr>
          <p:nvPr/>
        </p:nvPicPr>
        <p:blipFill>
          <a:blip r:embed="rId3" cstate="print"/>
          <a:srcRect t="1134"/>
          <a:stretch>
            <a:fillRect/>
          </a:stretch>
        </p:blipFill>
        <p:spPr bwMode="auto">
          <a:xfrm>
            <a:off x="1395413" y="2154238"/>
            <a:ext cx="6632575" cy="4435475"/>
          </a:xfrm>
          <a:prstGeom prst="rect">
            <a:avLst/>
          </a:prstGeom>
          <a:noFill/>
          <a:ln w="9525" algn="ctr">
            <a:noFill/>
            <a:miter lim="800000"/>
            <a:headEnd/>
            <a:tailEnd/>
          </a:ln>
        </p:spPr>
      </p:pic>
      <p:sp>
        <p:nvSpPr>
          <p:cNvPr id="1152007" name="AutoShape 7"/>
          <p:cNvSpPr>
            <a:spLocks noChangeArrowheads="1"/>
          </p:cNvSpPr>
          <p:nvPr/>
        </p:nvSpPr>
        <p:spPr bwMode="auto">
          <a:xfrm flipH="1">
            <a:off x="7705725" y="1808163"/>
            <a:ext cx="1074738" cy="9413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52008" name="AutoShape 8"/>
          <p:cNvSpPr>
            <a:spLocks noChangeArrowheads="1"/>
          </p:cNvSpPr>
          <p:nvPr/>
        </p:nvSpPr>
        <p:spPr bwMode="auto">
          <a:xfrm>
            <a:off x="5537200" y="2057400"/>
            <a:ext cx="1427163" cy="706438"/>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52009" name="AutoShape 9"/>
          <p:cNvSpPr>
            <a:spLocks noChangeArrowheads="1"/>
          </p:cNvSpPr>
          <p:nvPr/>
        </p:nvSpPr>
        <p:spPr bwMode="auto">
          <a:xfrm flipH="1" flipV="1">
            <a:off x="7732713" y="2979738"/>
            <a:ext cx="1060450" cy="773112"/>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52011" name="AutoShape 11"/>
          <p:cNvSpPr>
            <a:spLocks noChangeArrowheads="1"/>
          </p:cNvSpPr>
          <p:nvPr/>
        </p:nvSpPr>
        <p:spPr bwMode="auto">
          <a:xfrm rot="2401269" flipH="1" flipV="1">
            <a:off x="7034213" y="3155950"/>
            <a:ext cx="895350" cy="773113"/>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52012" name="AutoShape 12"/>
          <p:cNvSpPr>
            <a:spLocks noChangeArrowheads="1"/>
          </p:cNvSpPr>
          <p:nvPr/>
        </p:nvSpPr>
        <p:spPr bwMode="auto">
          <a:xfrm rot="2401269">
            <a:off x="7056438" y="1716088"/>
            <a:ext cx="619125" cy="800100"/>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52013" name="Rectangle 13"/>
          <p:cNvSpPr>
            <a:spLocks noChangeArrowheads="1"/>
          </p:cNvSpPr>
          <p:nvPr/>
        </p:nvSpPr>
        <p:spPr bwMode="auto">
          <a:xfrm>
            <a:off x="7019925" y="2659063"/>
            <a:ext cx="646113" cy="266700"/>
          </a:xfrm>
          <a:prstGeom prst="rect">
            <a:avLst/>
          </a:prstGeom>
          <a:noFill/>
          <a:ln w="76200" algn="ctr">
            <a:solidFill>
              <a:srgbClr val="FF0066"/>
            </a:solidFill>
            <a:miter lim="800000"/>
            <a:headEnd/>
            <a:tailEnd/>
          </a:ln>
          <a:effectLst/>
        </p:spPr>
        <p:txBody>
          <a:bodyPr wrap="none" anchor="ctr"/>
          <a:lstStyle/>
          <a:p>
            <a:pPr>
              <a:defRPr/>
            </a:pPr>
            <a:endParaRPr lang="it-IT">
              <a:latin typeface="Calibri" pitchFamily="34" charset="0"/>
            </a:endParaRPr>
          </a:p>
        </p:txBody>
      </p:sp>
      <p:sp>
        <p:nvSpPr>
          <p:cNvPr id="1152014" name="Line 14"/>
          <p:cNvSpPr>
            <a:spLocks noChangeShapeType="1"/>
          </p:cNvSpPr>
          <p:nvPr/>
        </p:nvSpPr>
        <p:spPr bwMode="auto">
          <a:xfrm>
            <a:off x="1857375" y="5065713"/>
            <a:ext cx="1425575" cy="712787"/>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52015" name="Line 15"/>
          <p:cNvSpPr>
            <a:spLocks noChangeShapeType="1"/>
          </p:cNvSpPr>
          <p:nvPr/>
        </p:nvSpPr>
        <p:spPr bwMode="auto">
          <a:xfrm flipV="1">
            <a:off x="4010025" y="2940050"/>
            <a:ext cx="3430588" cy="2532063"/>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52016" name="Line 16"/>
          <p:cNvSpPr>
            <a:spLocks noChangeShapeType="1"/>
          </p:cNvSpPr>
          <p:nvPr/>
        </p:nvSpPr>
        <p:spPr bwMode="auto">
          <a:xfrm flipH="1">
            <a:off x="3727450" y="2616200"/>
            <a:ext cx="3362325" cy="830263"/>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52017" name="Line 17"/>
          <p:cNvSpPr>
            <a:spLocks noChangeShapeType="1"/>
          </p:cNvSpPr>
          <p:nvPr/>
        </p:nvSpPr>
        <p:spPr bwMode="auto">
          <a:xfrm flipH="1">
            <a:off x="1828800" y="3544888"/>
            <a:ext cx="1814513" cy="900112"/>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52021" name="Rectangle 21"/>
          <p:cNvSpPr>
            <a:spLocks noChangeArrowheads="1"/>
          </p:cNvSpPr>
          <p:nvPr/>
        </p:nvSpPr>
        <p:spPr bwMode="auto">
          <a:xfrm>
            <a:off x="2405063" y="4305300"/>
            <a:ext cx="703262" cy="322263"/>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152022" name="Rectangle 22"/>
          <p:cNvSpPr>
            <a:spLocks noChangeArrowheads="1"/>
          </p:cNvSpPr>
          <p:nvPr/>
        </p:nvSpPr>
        <p:spPr bwMode="auto">
          <a:xfrm>
            <a:off x="2244725" y="5529263"/>
            <a:ext cx="703263" cy="322262"/>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pic>
        <p:nvPicPr>
          <p:cNvPr id="1152029" name="Picture 29"/>
          <p:cNvPicPr>
            <a:picLocks noChangeAspect="1" noChangeArrowheads="1"/>
          </p:cNvPicPr>
          <p:nvPr/>
        </p:nvPicPr>
        <p:blipFill>
          <a:blip r:embed="rId4" cstate="print"/>
          <a:srcRect/>
          <a:stretch>
            <a:fillRect/>
          </a:stretch>
        </p:blipFill>
        <p:spPr bwMode="auto">
          <a:xfrm>
            <a:off x="5087938" y="3943350"/>
            <a:ext cx="3959225" cy="2843213"/>
          </a:xfrm>
          <a:prstGeom prst="rect">
            <a:avLst/>
          </a:prstGeom>
          <a:noFill/>
          <a:ln w="28575" algn="ctr">
            <a:solidFill>
              <a:schemeClr val="tx1"/>
            </a:solidFill>
            <a:miter lim="800000"/>
            <a:headEnd/>
            <a:tailEnd/>
          </a:ln>
        </p:spPr>
      </p:pic>
      <p:sp>
        <p:nvSpPr>
          <p:cNvPr id="1152030" name="Line 30"/>
          <p:cNvSpPr>
            <a:spLocks noChangeShapeType="1"/>
          </p:cNvSpPr>
          <p:nvPr/>
        </p:nvSpPr>
        <p:spPr bwMode="auto">
          <a:xfrm flipV="1">
            <a:off x="2476500" y="2279650"/>
            <a:ext cx="900113" cy="3711575"/>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52031" name="Text Box 31"/>
          <p:cNvSpPr txBox="1">
            <a:spLocks noChangeArrowheads="1"/>
          </p:cNvSpPr>
          <p:nvPr/>
        </p:nvSpPr>
        <p:spPr bwMode="auto">
          <a:xfrm rot="17040494">
            <a:off x="2249705" y="2816375"/>
            <a:ext cx="1412438" cy="461665"/>
          </a:xfrm>
          <a:prstGeom prst="rect">
            <a:avLst/>
          </a:prstGeom>
          <a:noFill/>
          <a:ln w="9525" algn="ctr">
            <a:noFill/>
            <a:miter lim="800000"/>
            <a:headEnd/>
            <a:tailEnd/>
          </a:ln>
          <a:effectLst/>
        </p:spPr>
        <p:txBody>
          <a:bodyPr wrap="none">
            <a:spAutoFit/>
          </a:bodyPr>
          <a:lstStyle/>
          <a:p>
            <a:pPr algn="l">
              <a:defRPr/>
            </a:pPr>
            <a:r>
              <a:rPr lang="it-IT" sz="2400" dirty="0">
                <a:solidFill>
                  <a:srgbClr val="FF0000"/>
                </a:solidFill>
                <a:effectLst>
                  <a:outerShdw blurRad="38100" dist="38100" dir="2700000" algn="tl">
                    <a:srgbClr val="000000"/>
                  </a:outerShdw>
                </a:effectLst>
                <a:latin typeface="Calibri" pitchFamily="34" charset="0"/>
              </a:rPr>
              <a:t>Geochron</a:t>
            </a:r>
          </a:p>
        </p:txBody>
      </p:sp>
      <p:sp>
        <p:nvSpPr>
          <p:cNvPr id="1152032" name="AutoShape 32"/>
          <p:cNvSpPr>
            <a:spLocks noChangeArrowheads="1"/>
          </p:cNvSpPr>
          <p:nvPr/>
        </p:nvSpPr>
        <p:spPr bwMode="auto">
          <a:xfrm rot="3068797">
            <a:off x="1053306" y="3925094"/>
            <a:ext cx="1679575" cy="1690688"/>
          </a:xfrm>
          <a:prstGeom prst="irregularSeal2">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52020" name="Text Box 20"/>
          <p:cNvSpPr txBox="1">
            <a:spLocks noChangeArrowheads="1"/>
          </p:cNvSpPr>
          <p:nvPr/>
        </p:nvSpPr>
        <p:spPr bwMode="auto">
          <a:xfrm>
            <a:off x="1509713" y="4451350"/>
            <a:ext cx="677862" cy="630238"/>
          </a:xfrm>
          <a:prstGeom prst="rect">
            <a:avLst/>
          </a:prstGeom>
          <a:solidFill>
            <a:schemeClr val="bg1"/>
          </a:solidFill>
          <a:ln w="28575" algn="ctr">
            <a:solidFill>
              <a:srgbClr val="FF6600"/>
            </a:solidFill>
            <a:miter lim="800000"/>
            <a:headEnd/>
            <a:tailEnd/>
          </a:ln>
          <a:effectLst/>
        </p:spPr>
        <p:txBody>
          <a:bodyPr>
            <a:spAutoFit/>
          </a:bodyPr>
          <a:lstStyle/>
          <a:p>
            <a:pPr>
              <a:lnSpc>
                <a:spcPct val="80000"/>
              </a:lnSpc>
              <a:defRPr/>
            </a:pPr>
            <a:endParaRPr lang="it-IT" sz="1400" b="1">
              <a:solidFill>
                <a:schemeClr val="tx1"/>
              </a:solidFill>
              <a:effectLst>
                <a:outerShdw blurRad="38100" dist="38100" dir="2700000" algn="tl">
                  <a:srgbClr val="C0C0C0"/>
                </a:outerShdw>
              </a:effectLst>
              <a:latin typeface="Calibri" pitchFamily="34" charset="0"/>
            </a:endParaRPr>
          </a:p>
          <a:p>
            <a:pPr>
              <a:lnSpc>
                <a:spcPct val="80000"/>
              </a:lnSpc>
              <a:defRPr/>
            </a:pPr>
            <a:r>
              <a:rPr lang="it-IT" sz="1400" b="1">
                <a:solidFill>
                  <a:schemeClr val="tx1"/>
                </a:solidFill>
                <a:effectLst>
                  <a:outerShdw blurRad="38100" dist="38100" dir="2700000" algn="tl">
                    <a:srgbClr val="C0C0C0"/>
                  </a:outerShdw>
                </a:effectLst>
                <a:latin typeface="Calibri" pitchFamily="34" charset="0"/>
              </a:rPr>
              <a:t>EM-I</a:t>
            </a:r>
          </a:p>
          <a:p>
            <a:pPr>
              <a:lnSpc>
                <a:spcPct val="80000"/>
              </a:lnSpc>
              <a:defRPr/>
            </a:pPr>
            <a:endParaRPr lang="it-IT" sz="1400" b="1">
              <a:solidFill>
                <a:schemeClr val="tx1"/>
              </a:solidFill>
              <a:effectLst>
                <a:outerShdw blurRad="38100" dist="38100" dir="2700000" algn="tl">
                  <a:srgbClr val="C0C0C0"/>
                </a:outerShdw>
              </a:effectLst>
              <a:latin typeface="Calibri" pitchFamily="34" charset="0"/>
            </a:endParaRPr>
          </a:p>
        </p:txBody>
      </p:sp>
      <p:sp>
        <p:nvSpPr>
          <p:cNvPr id="1152033" name="Text Box 33"/>
          <p:cNvSpPr txBox="1">
            <a:spLocks noChangeArrowheads="1"/>
          </p:cNvSpPr>
          <p:nvPr/>
        </p:nvSpPr>
        <p:spPr bwMode="auto">
          <a:xfrm>
            <a:off x="1682750" y="6269038"/>
            <a:ext cx="2730500" cy="336550"/>
          </a:xfrm>
          <a:prstGeom prst="rect">
            <a:avLst/>
          </a:prstGeom>
          <a:noFill/>
          <a:ln w="9525" algn="ctr">
            <a:noFill/>
            <a:miter lim="800000"/>
            <a:headEnd/>
            <a:tailEnd/>
          </a:ln>
          <a:effectLst/>
        </p:spPr>
        <p:txBody>
          <a:bodyPr>
            <a:spAutoFit/>
          </a:bodyPr>
          <a:lstStyle/>
          <a:p>
            <a:pPr algn="l">
              <a:defRPr/>
            </a:pPr>
            <a:r>
              <a:rPr lang="it-IT" sz="1600" dirty="0" smtClean="0">
                <a:solidFill>
                  <a:schemeClr val="tx1"/>
                </a:solidFill>
                <a:effectLst>
                  <a:outerShdw blurRad="38100" dist="38100" dir="2700000" algn="tl">
                    <a:srgbClr val="FFFFFF"/>
                  </a:outerShdw>
                </a:effectLst>
                <a:latin typeface="Calibri" pitchFamily="34" charset="0"/>
              </a:rPr>
              <a:t>Hofmann </a:t>
            </a:r>
            <a:r>
              <a:rPr lang="it-IT" sz="1600" dirty="0">
                <a:solidFill>
                  <a:schemeClr val="tx1"/>
                </a:solidFill>
                <a:effectLst>
                  <a:outerShdw blurRad="38100" dist="38100" dir="2700000" algn="tl">
                    <a:srgbClr val="FFFFFF"/>
                  </a:outerShdw>
                </a:effectLst>
                <a:latin typeface="Calibri" pitchFamily="34" charset="0"/>
              </a:rPr>
              <a:t>(</a:t>
            </a:r>
            <a:r>
              <a:rPr lang="it-IT" sz="1600" dirty="0" smtClean="0">
                <a:solidFill>
                  <a:schemeClr val="tx1"/>
                </a:solidFill>
                <a:effectLst>
                  <a:outerShdw blurRad="38100" dist="38100" dir="2700000" algn="tl">
                    <a:srgbClr val="FFFFFF"/>
                  </a:outerShdw>
                </a:effectLst>
                <a:latin typeface="Calibri" pitchFamily="34" charset="0"/>
              </a:rPr>
              <a:t>2004)</a:t>
            </a:r>
            <a:endParaRPr lang="it-IT" sz="1600" dirty="0">
              <a:solidFill>
                <a:schemeClr val="tx1"/>
              </a:solidFill>
              <a:effectLst>
                <a:outerShdw blurRad="38100" dist="38100" dir="2700000" algn="tl">
                  <a:srgbClr val="FFFFFF"/>
                </a:outerShdw>
              </a:effectLst>
              <a:latin typeface="Calibri" pitchFamily="34" charset="0"/>
            </a:endParaRPr>
          </a:p>
        </p:txBody>
      </p:sp>
      <p:sp>
        <p:nvSpPr>
          <p:cNvPr id="1152035" name="Text Box 35"/>
          <p:cNvSpPr txBox="1">
            <a:spLocks noChangeArrowheads="1"/>
          </p:cNvSpPr>
          <p:nvPr/>
        </p:nvSpPr>
        <p:spPr bwMode="auto">
          <a:xfrm>
            <a:off x="3273425" y="5507038"/>
            <a:ext cx="711200" cy="264688"/>
          </a:xfrm>
          <a:prstGeom prst="rect">
            <a:avLst/>
          </a:prstGeom>
          <a:noFill/>
          <a:ln w="28575" algn="ctr">
            <a:solidFill>
              <a:schemeClr val="hlink"/>
            </a:solidFill>
            <a:miter lim="800000"/>
            <a:headEnd/>
            <a:tailEnd/>
          </a:ln>
          <a:effectLst/>
        </p:spPr>
        <p:txBody>
          <a:bodyPr>
            <a:spAutoFit/>
          </a:bodyPr>
          <a:lstStyle/>
          <a:p>
            <a:pPr>
              <a:lnSpc>
                <a:spcPct val="80000"/>
              </a:lnSpc>
              <a:defRPr/>
            </a:pPr>
            <a:r>
              <a:rPr lang="it-IT" sz="1400" b="1">
                <a:solidFill>
                  <a:schemeClr val="tx1"/>
                </a:solidFill>
                <a:effectLst>
                  <a:outerShdw blurRad="38100" dist="38100" dir="2700000" algn="tl">
                    <a:srgbClr val="FFFFFF"/>
                  </a:outerShdw>
                </a:effectLst>
                <a:latin typeface="Calibri" pitchFamily="34" charset="0"/>
              </a:rPr>
              <a:t>DMM</a:t>
            </a:r>
          </a:p>
        </p:txBody>
      </p:sp>
      <p:sp>
        <p:nvSpPr>
          <p:cNvPr id="1152036" name="Oval 36"/>
          <p:cNvSpPr>
            <a:spLocks noChangeArrowheads="1"/>
          </p:cNvSpPr>
          <p:nvPr/>
        </p:nvSpPr>
        <p:spPr bwMode="auto">
          <a:xfrm>
            <a:off x="6686550" y="5178425"/>
            <a:ext cx="1103313" cy="890588"/>
          </a:xfrm>
          <a:prstGeom prst="ellipse">
            <a:avLst/>
          </a:prstGeom>
          <a:solidFill>
            <a:srgbClr val="808080">
              <a:alpha val="50000"/>
            </a:srgbClr>
          </a:solidFill>
          <a:ln w="28575" algn="ctr">
            <a:solidFill>
              <a:srgbClr val="4D4D4D"/>
            </a:solidFill>
            <a:round/>
            <a:headEnd/>
            <a:tailEnd/>
          </a:ln>
          <a:effectLst/>
        </p:spPr>
        <p:txBody>
          <a:bodyPr wrap="none" anchor="ctr"/>
          <a:lstStyle/>
          <a:p>
            <a:pPr>
              <a:defRPr/>
            </a:pPr>
            <a:endParaRPr lang="it-IT">
              <a:latin typeface="Calibri" pitchFamily="34" charset="0"/>
            </a:endParaRPr>
          </a:p>
        </p:txBody>
      </p:sp>
      <p:sp>
        <p:nvSpPr>
          <p:cNvPr id="1152037" name="Text Box 37"/>
          <p:cNvSpPr txBox="1">
            <a:spLocks noChangeArrowheads="1"/>
          </p:cNvSpPr>
          <p:nvPr/>
        </p:nvSpPr>
        <p:spPr bwMode="auto">
          <a:xfrm>
            <a:off x="6906436" y="4183063"/>
            <a:ext cx="784189" cy="369332"/>
          </a:xfrm>
          <a:prstGeom prst="rect">
            <a:avLst/>
          </a:prstGeom>
          <a:noFill/>
          <a:ln w="9525" algn="ctr">
            <a:noFill/>
            <a:miter lim="800000"/>
            <a:headEnd/>
            <a:tailEnd/>
          </a:ln>
          <a:effectLst/>
        </p:spPr>
        <p:txBody>
          <a:bodyPr wrap="none">
            <a:spAutoFit/>
          </a:bodyPr>
          <a:lstStyle/>
          <a:p>
            <a:pPr>
              <a:defRPr/>
            </a:pPr>
            <a:r>
              <a:rPr lang="en-GB" dirty="0" smtClean="0">
                <a:solidFill>
                  <a:schemeClr val="tx1"/>
                </a:solidFill>
                <a:effectLst>
                  <a:outerShdw blurRad="38100" dist="38100" dir="2700000" algn="tl">
                    <a:srgbClr val="FFFFFF"/>
                  </a:outerShdw>
                </a:effectLst>
                <a:latin typeface="Calibri" pitchFamily="34" charset="0"/>
              </a:rPr>
              <a:t>MORB</a:t>
            </a:r>
            <a:endParaRPr lang="en-GB" dirty="0">
              <a:solidFill>
                <a:schemeClr val="tx1"/>
              </a:solidFill>
              <a:effectLst>
                <a:outerShdw blurRad="38100" dist="38100" dir="2700000" algn="tl">
                  <a:srgbClr val="FFFFFF"/>
                </a:outerShdw>
              </a:effectLst>
              <a:latin typeface="Calibri" pitchFamily="34" charset="0"/>
            </a:endParaRPr>
          </a:p>
        </p:txBody>
      </p:sp>
      <p:sp>
        <p:nvSpPr>
          <p:cNvPr id="1152038" name="AutoShape 38"/>
          <p:cNvSpPr>
            <a:spLocks noChangeArrowheads="1"/>
          </p:cNvSpPr>
          <p:nvPr/>
        </p:nvSpPr>
        <p:spPr bwMode="auto">
          <a:xfrm>
            <a:off x="5813425" y="4084638"/>
            <a:ext cx="966788" cy="498475"/>
          </a:xfrm>
          <a:prstGeom prst="roundRect">
            <a:avLst>
              <a:gd name="adj" fmla="val 16667"/>
            </a:avLst>
          </a:prstGeom>
          <a:noFill/>
          <a:ln w="38100" algn="ctr">
            <a:solidFill>
              <a:schemeClr val="tx1"/>
            </a:solidFill>
            <a:round/>
            <a:headEnd/>
            <a:tailEnd/>
          </a:ln>
          <a:effectLst/>
        </p:spPr>
        <p:txBody>
          <a:bodyPr wrap="none" anchor="ctr"/>
          <a:lstStyle/>
          <a:p>
            <a:pPr>
              <a:defRPr/>
            </a:pPr>
            <a:endParaRPr lang="it-IT">
              <a:latin typeface="Calibri" pitchFamily="34" charset="0"/>
            </a:endParaRPr>
          </a:p>
        </p:txBody>
      </p:sp>
      <p:sp>
        <p:nvSpPr>
          <p:cNvPr id="1152039" name="Rectangle 39"/>
          <p:cNvSpPr>
            <a:spLocks noChangeArrowheads="1"/>
          </p:cNvSpPr>
          <p:nvPr/>
        </p:nvSpPr>
        <p:spPr bwMode="auto">
          <a:xfrm>
            <a:off x="6221413" y="6021388"/>
            <a:ext cx="519112" cy="187325"/>
          </a:xfrm>
          <a:prstGeom prst="rect">
            <a:avLst/>
          </a:prstGeom>
          <a:solidFill>
            <a:srgbClr val="CC9900"/>
          </a:solidFill>
          <a:ln w="28575" algn="ctr">
            <a:solidFill>
              <a:schemeClr val="tx1"/>
            </a:solidFill>
            <a:miter lim="800000"/>
            <a:headEnd/>
            <a:tailEnd/>
          </a:ln>
          <a:effectLst/>
        </p:spPr>
        <p:txBody>
          <a:bodyPr wrap="none" anchor="ctr"/>
          <a:lstStyle/>
          <a:p>
            <a:pPr>
              <a:defRPr/>
            </a:pPr>
            <a:r>
              <a:rPr lang="en-GB" sz="1400">
                <a:solidFill>
                  <a:schemeClr val="tx1"/>
                </a:solidFill>
                <a:effectLst>
                  <a:outerShdw blurRad="38100" dist="38100" dir="2700000" algn="tl">
                    <a:srgbClr val="FFFFFF"/>
                  </a:outerShdw>
                </a:effectLst>
                <a:latin typeface="Calibri" pitchFamily="34" charset="0"/>
              </a:rPr>
              <a:t>DMM</a:t>
            </a:r>
          </a:p>
        </p:txBody>
      </p:sp>
      <p:sp>
        <p:nvSpPr>
          <p:cNvPr id="1152041" name="Text Box 41"/>
          <p:cNvSpPr txBox="1">
            <a:spLocks noChangeArrowheads="1"/>
          </p:cNvSpPr>
          <p:nvPr/>
        </p:nvSpPr>
        <p:spPr bwMode="auto">
          <a:xfrm>
            <a:off x="3952875" y="5973763"/>
            <a:ext cx="2216150" cy="739775"/>
          </a:xfrm>
          <a:prstGeom prst="rect">
            <a:avLst/>
          </a:prstGeom>
          <a:solidFill>
            <a:schemeClr val="bg1"/>
          </a:solidFill>
          <a:ln w="9525" algn="ctr">
            <a:solidFill>
              <a:schemeClr val="tx1"/>
            </a:solidFill>
            <a:miter lim="800000"/>
            <a:headEnd/>
            <a:tailEnd/>
          </a:ln>
          <a:effectLst/>
        </p:spPr>
        <p:txBody>
          <a:bodyPr>
            <a:spAutoFit/>
          </a:bodyPr>
          <a:lstStyle/>
          <a:p>
            <a:pPr>
              <a:defRPr/>
            </a:pPr>
            <a:r>
              <a:rPr lang="en-GB" sz="1400">
                <a:solidFill>
                  <a:schemeClr val="tx1"/>
                </a:solidFill>
                <a:effectLst>
                  <a:outerShdw blurRad="38100" dist="38100" dir="2700000" algn="tl">
                    <a:srgbClr val="C0C0C0"/>
                  </a:outerShdw>
                </a:effectLst>
                <a:latin typeface="Calibri" pitchFamily="34" charset="0"/>
              </a:rPr>
              <a:t>Pb isotopic composition of DMM usually considered in literature</a:t>
            </a:r>
          </a:p>
        </p:txBody>
      </p:sp>
      <p:sp>
        <p:nvSpPr>
          <p:cNvPr id="1152042" name="Text Box 42"/>
          <p:cNvSpPr txBox="1">
            <a:spLocks noChangeArrowheads="1"/>
          </p:cNvSpPr>
          <p:nvPr/>
        </p:nvSpPr>
        <p:spPr bwMode="auto">
          <a:xfrm>
            <a:off x="7864475" y="5654675"/>
            <a:ext cx="1112838" cy="527050"/>
          </a:xfrm>
          <a:prstGeom prst="rect">
            <a:avLst/>
          </a:prstGeom>
          <a:solidFill>
            <a:schemeClr val="bg1"/>
          </a:solidFill>
          <a:ln w="9525" algn="ctr">
            <a:solidFill>
              <a:schemeClr val="tx1"/>
            </a:solidFill>
            <a:miter lim="800000"/>
            <a:headEnd/>
            <a:tailEnd/>
          </a:ln>
          <a:effectLst/>
        </p:spPr>
        <p:txBody>
          <a:bodyPr>
            <a:spAutoFit/>
          </a:bodyPr>
          <a:lstStyle/>
          <a:p>
            <a:pPr>
              <a:defRPr/>
            </a:pPr>
            <a:r>
              <a:rPr lang="en-GB" sz="1400" dirty="0">
                <a:solidFill>
                  <a:schemeClr val="tx1"/>
                </a:solidFill>
                <a:effectLst>
                  <a:outerShdw blurRad="38100" dist="38100" dir="2700000" algn="tl">
                    <a:srgbClr val="C0C0C0"/>
                  </a:outerShdw>
                </a:effectLst>
                <a:latin typeface="Calibri" pitchFamily="34" charset="0"/>
              </a:rPr>
              <a:t>Bulk of </a:t>
            </a:r>
            <a:r>
              <a:rPr lang="en-GB" sz="1400" dirty="0" smtClean="0">
                <a:solidFill>
                  <a:schemeClr val="tx1"/>
                </a:solidFill>
                <a:effectLst>
                  <a:outerShdw blurRad="38100" dist="38100" dir="2700000" algn="tl">
                    <a:srgbClr val="C0C0C0"/>
                  </a:outerShdw>
                </a:effectLst>
                <a:latin typeface="Calibri" pitchFamily="34" charset="0"/>
              </a:rPr>
              <a:t>MORB</a:t>
            </a:r>
            <a:endParaRPr lang="en-GB" sz="1400" dirty="0">
              <a:solidFill>
                <a:schemeClr val="tx1"/>
              </a:solidFill>
              <a:effectLst>
                <a:outerShdw blurRad="38100" dist="38100" dir="2700000" algn="tl">
                  <a:srgbClr val="C0C0C0"/>
                </a:outerShdw>
              </a:effectLst>
              <a:latin typeface="Calibri" pitchFamily="34" charset="0"/>
            </a:endParaRPr>
          </a:p>
        </p:txBody>
      </p:sp>
      <p:sp>
        <p:nvSpPr>
          <p:cNvPr id="1152010" name="AutoShape 10"/>
          <p:cNvSpPr>
            <a:spLocks noChangeArrowheads="1"/>
          </p:cNvSpPr>
          <p:nvPr/>
        </p:nvSpPr>
        <p:spPr bwMode="auto">
          <a:xfrm flipV="1">
            <a:off x="6145213" y="2967038"/>
            <a:ext cx="871537" cy="827087"/>
          </a:xfrm>
          <a:prstGeom prst="lightningBolt">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2"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52029"/>
                                        </p:tgtEl>
                                        <p:attrNameLst>
                                          <p:attrName>style.visibility</p:attrName>
                                        </p:attrNameLst>
                                      </p:cBhvr>
                                      <p:to>
                                        <p:strVal val="visible"/>
                                      </p:to>
                                    </p:set>
                                    <p:animEffect transition="in" filter="fade">
                                      <p:cBhvr>
                                        <p:cTn id="7" dur="500"/>
                                        <p:tgtEl>
                                          <p:spTgt spid="11520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52038"/>
                                        </p:tgtEl>
                                        <p:attrNameLst>
                                          <p:attrName>style.visibility</p:attrName>
                                        </p:attrNameLst>
                                      </p:cBhvr>
                                      <p:to>
                                        <p:strVal val="visible"/>
                                      </p:to>
                                    </p:set>
                                    <p:animEffect transition="in" filter="fade">
                                      <p:cBhvr>
                                        <p:cTn id="12" dur="500"/>
                                        <p:tgtEl>
                                          <p:spTgt spid="1152038"/>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152037"/>
                                        </p:tgtEl>
                                        <p:attrNameLst>
                                          <p:attrName>style.visibility</p:attrName>
                                        </p:attrNameLst>
                                      </p:cBhvr>
                                      <p:to>
                                        <p:strVal val="visible"/>
                                      </p:to>
                                    </p:set>
                                    <p:animEffect transition="in" filter="fade">
                                      <p:cBhvr>
                                        <p:cTn id="16" dur="500"/>
                                        <p:tgtEl>
                                          <p:spTgt spid="115203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52039"/>
                                        </p:tgtEl>
                                        <p:attrNameLst>
                                          <p:attrName>style.visibility</p:attrName>
                                        </p:attrNameLst>
                                      </p:cBhvr>
                                      <p:to>
                                        <p:strVal val="visible"/>
                                      </p:to>
                                    </p:set>
                                    <p:animEffect transition="in" filter="fade">
                                      <p:cBhvr>
                                        <p:cTn id="21" dur="1000"/>
                                        <p:tgtEl>
                                          <p:spTgt spid="1152039"/>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152041"/>
                                        </p:tgtEl>
                                        <p:attrNameLst>
                                          <p:attrName>style.visibility</p:attrName>
                                        </p:attrNameLst>
                                      </p:cBhvr>
                                      <p:to>
                                        <p:strVal val="visible"/>
                                      </p:to>
                                    </p:set>
                                    <p:animEffect transition="in" filter="fade">
                                      <p:cBhvr>
                                        <p:cTn id="25" dur="1000"/>
                                        <p:tgtEl>
                                          <p:spTgt spid="115204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152036"/>
                                        </p:tgtEl>
                                        <p:attrNameLst>
                                          <p:attrName>style.visibility</p:attrName>
                                        </p:attrNameLst>
                                      </p:cBhvr>
                                      <p:to>
                                        <p:strVal val="visible"/>
                                      </p:to>
                                    </p:set>
                                    <p:animEffect transition="in" filter="fade">
                                      <p:cBhvr>
                                        <p:cTn id="30" dur="500"/>
                                        <p:tgtEl>
                                          <p:spTgt spid="1152036"/>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152042"/>
                                        </p:tgtEl>
                                        <p:attrNameLst>
                                          <p:attrName>style.visibility</p:attrName>
                                        </p:attrNameLst>
                                      </p:cBhvr>
                                      <p:to>
                                        <p:strVal val="visible"/>
                                      </p:to>
                                    </p:set>
                                    <p:animEffect transition="in" filter="fade">
                                      <p:cBhvr>
                                        <p:cTn id="34" dur="1000"/>
                                        <p:tgtEl>
                                          <p:spTgt spid="115204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1152030"/>
                                        </p:tgtEl>
                                        <p:attrNameLst>
                                          <p:attrName>style.visibility</p:attrName>
                                        </p:attrNameLst>
                                      </p:cBhvr>
                                      <p:to>
                                        <p:strVal val="visible"/>
                                      </p:to>
                                    </p:set>
                                    <p:animEffect transition="in" filter="wipe(down)">
                                      <p:cBhvr>
                                        <p:cTn id="39" dur="500"/>
                                        <p:tgtEl>
                                          <p:spTgt spid="1152030"/>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152031"/>
                                        </p:tgtEl>
                                        <p:attrNameLst>
                                          <p:attrName>style.visibility</p:attrName>
                                        </p:attrNameLst>
                                      </p:cBhvr>
                                      <p:to>
                                        <p:strVal val="visible"/>
                                      </p:to>
                                    </p:set>
                                    <p:animEffect transition="in" filter="fade">
                                      <p:cBhvr>
                                        <p:cTn id="43" dur="500"/>
                                        <p:tgtEl>
                                          <p:spTgt spid="115203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152032"/>
                                        </p:tgtEl>
                                        <p:attrNameLst>
                                          <p:attrName>style.visibility</p:attrName>
                                        </p:attrNameLst>
                                      </p:cBhvr>
                                      <p:to>
                                        <p:strVal val="visible"/>
                                      </p:to>
                                    </p:set>
                                    <p:animEffect transition="in" filter="fade">
                                      <p:cBhvr>
                                        <p:cTn id="48" dur="1000"/>
                                        <p:tgtEl>
                                          <p:spTgt spid="1152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2031" grpId="0"/>
      <p:bldP spid="1152032" grpId="0" animBg="1"/>
      <p:bldP spid="1152036" grpId="0" animBg="1"/>
      <p:bldP spid="1152037" grpId="0"/>
      <p:bldP spid="1152038" grpId="0" animBg="1"/>
      <p:bldP spid="1152039" grpId="0" animBg="1"/>
      <p:bldP spid="1152041" grpId="0" animBg="1"/>
      <p:bldP spid="1152042"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
          <p:cNvGrpSpPr>
            <a:grpSpLocks/>
          </p:cNvGrpSpPr>
          <p:nvPr/>
        </p:nvGrpSpPr>
        <p:grpSpPr bwMode="auto">
          <a:xfrm>
            <a:off x="1489075" y="2178050"/>
            <a:ext cx="6578600" cy="4679950"/>
            <a:chOff x="938" y="1372"/>
            <a:chExt cx="4144" cy="2948"/>
          </a:xfrm>
        </p:grpSpPr>
        <p:pic>
          <p:nvPicPr>
            <p:cNvPr id="142357" name="Picture 7"/>
            <p:cNvPicPr>
              <a:picLocks noChangeAspect="1" noChangeArrowheads="1"/>
            </p:cNvPicPr>
            <p:nvPr/>
          </p:nvPicPr>
          <p:blipFill>
            <a:blip r:embed="rId3" cstate="print"/>
            <a:srcRect b="2156"/>
            <a:stretch>
              <a:fillRect/>
            </a:stretch>
          </p:blipFill>
          <p:spPr bwMode="auto">
            <a:xfrm>
              <a:off x="938" y="1372"/>
              <a:ext cx="4144" cy="2948"/>
            </a:xfrm>
            <a:prstGeom prst="rect">
              <a:avLst/>
            </a:prstGeom>
            <a:noFill/>
            <a:ln w="9525" algn="ctr">
              <a:noFill/>
              <a:miter lim="800000"/>
              <a:headEnd/>
              <a:tailEnd/>
            </a:ln>
          </p:spPr>
        </p:pic>
        <p:sp>
          <p:nvSpPr>
            <p:cNvPr id="1139732" name="Rectangle 20"/>
            <p:cNvSpPr>
              <a:spLocks noChangeArrowheads="1"/>
            </p:cNvSpPr>
            <p:nvPr/>
          </p:nvSpPr>
          <p:spPr bwMode="auto">
            <a:xfrm>
              <a:off x="975" y="4103"/>
              <a:ext cx="230" cy="217"/>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13971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39717" name="Text Box 5"/>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sp>
        <p:nvSpPr>
          <p:cNvPr id="1139720" name="Text Box 8"/>
          <p:cNvSpPr txBox="1">
            <a:spLocks noChangeArrowheads="1"/>
          </p:cNvSpPr>
          <p:nvPr/>
        </p:nvSpPr>
        <p:spPr bwMode="auto">
          <a:xfrm>
            <a:off x="2436813" y="521811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1" name="Text Box 9"/>
          <p:cNvSpPr txBox="1">
            <a:spLocks noChangeArrowheads="1"/>
          </p:cNvSpPr>
          <p:nvPr/>
        </p:nvSpPr>
        <p:spPr bwMode="auto">
          <a:xfrm>
            <a:off x="3473450" y="521811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2" name="Text Box 10"/>
          <p:cNvSpPr txBox="1">
            <a:spLocks noChangeArrowheads="1"/>
          </p:cNvSpPr>
          <p:nvPr/>
        </p:nvSpPr>
        <p:spPr bwMode="auto">
          <a:xfrm>
            <a:off x="2968625" y="5634038"/>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3" name="Text Box 11"/>
          <p:cNvSpPr txBox="1">
            <a:spLocks noChangeArrowheads="1"/>
          </p:cNvSpPr>
          <p:nvPr/>
        </p:nvSpPr>
        <p:spPr bwMode="auto">
          <a:xfrm>
            <a:off x="2968625" y="491331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4" name="Text Box 12"/>
          <p:cNvSpPr txBox="1">
            <a:spLocks noChangeArrowheads="1"/>
          </p:cNvSpPr>
          <p:nvPr/>
        </p:nvSpPr>
        <p:spPr bwMode="auto">
          <a:xfrm>
            <a:off x="2182813" y="371316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5" name="Text Box 13"/>
          <p:cNvSpPr txBox="1">
            <a:spLocks noChangeArrowheads="1"/>
          </p:cNvSpPr>
          <p:nvPr/>
        </p:nvSpPr>
        <p:spPr bwMode="auto">
          <a:xfrm>
            <a:off x="3219450" y="371316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6" name="Text Box 14"/>
          <p:cNvSpPr txBox="1">
            <a:spLocks noChangeArrowheads="1"/>
          </p:cNvSpPr>
          <p:nvPr/>
        </p:nvSpPr>
        <p:spPr bwMode="auto">
          <a:xfrm>
            <a:off x="2714625" y="4129088"/>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7" name="Text Box 15"/>
          <p:cNvSpPr txBox="1">
            <a:spLocks noChangeArrowheads="1"/>
          </p:cNvSpPr>
          <p:nvPr/>
        </p:nvSpPr>
        <p:spPr bwMode="auto">
          <a:xfrm>
            <a:off x="2714625" y="3408363"/>
            <a:ext cx="421910" cy="707886"/>
          </a:xfrm>
          <a:prstGeom prst="rect">
            <a:avLst/>
          </a:prstGeom>
          <a:noFill/>
          <a:ln w="9525" algn="ctr">
            <a:noFill/>
            <a:miter lim="800000"/>
            <a:headEnd/>
            <a:tailEnd/>
          </a:ln>
          <a:effectLst/>
        </p:spPr>
        <p:txBody>
          <a:bodyPr wrap="none">
            <a:spAutoFit/>
          </a:bodyPr>
          <a:lstStyle/>
          <a:p>
            <a:pPr algn="l">
              <a:defRPr/>
            </a:pPr>
            <a:r>
              <a:rPr lang="it-IT" sz="4000">
                <a:solidFill>
                  <a:srgbClr val="FF0000"/>
                </a:solidFill>
                <a:effectLst>
                  <a:outerShdw blurRad="38100" dist="38100" dir="2700000" algn="tl">
                    <a:srgbClr val="000000"/>
                  </a:outerShdw>
                </a:effectLst>
                <a:latin typeface="Calibri" pitchFamily="34" charset="0"/>
              </a:rPr>
              <a:t>?</a:t>
            </a:r>
          </a:p>
        </p:txBody>
      </p:sp>
      <p:sp>
        <p:nvSpPr>
          <p:cNvPr id="1139728" name="Line 16"/>
          <p:cNvSpPr>
            <a:spLocks noChangeShapeType="1"/>
          </p:cNvSpPr>
          <p:nvPr/>
        </p:nvSpPr>
        <p:spPr bwMode="auto">
          <a:xfrm flipH="1">
            <a:off x="4614863" y="2447925"/>
            <a:ext cx="2601912" cy="731838"/>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39729" name="Line 17"/>
          <p:cNvSpPr>
            <a:spLocks noChangeShapeType="1"/>
          </p:cNvSpPr>
          <p:nvPr/>
        </p:nvSpPr>
        <p:spPr bwMode="auto">
          <a:xfrm flipH="1">
            <a:off x="2940050" y="3278188"/>
            <a:ext cx="1504950" cy="674687"/>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39730" name="Line 18"/>
          <p:cNvSpPr>
            <a:spLocks noChangeShapeType="1"/>
          </p:cNvSpPr>
          <p:nvPr/>
        </p:nvSpPr>
        <p:spPr bwMode="auto">
          <a:xfrm>
            <a:off x="2968625" y="4276725"/>
            <a:ext cx="182563" cy="1195388"/>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139731" name="Line 19"/>
          <p:cNvSpPr>
            <a:spLocks noChangeShapeType="1"/>
          </p:cNvSpPr>
          <p:nvPr/>
        </p:nvSpPr>
        <p:spPr bwMode="auto">
          <a:xfrm flipV="1">
            <a:off x="3505200" y="2659063"/>
            <a:ext cx="4175125" cy="3086100"/>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pic>
        <p:nvPicPr>
          <p:cNvPr id="1139734" name="Picture 22"/>
          <p:cNvPicPr>
            <a:picLocks noChangeAspect="1" noChangeArrowheads="1"/>
          </p:cNvPicPr>
          <p:nvPr/>
        </p:nvPicPr>
        <p:blipFill>
          <a:blip r:embed="rId4" cstate="print"/>
          <a:srcRect l="73538" t="4295" r="6430" b="60001"/>
          <a:stretch>
            <a:fillRect/>
          </a:stretch>
        </p:blipFill>
        <p:spPr bwMode="auto">
          <a:xfrm>
            <a:off x="6159500" y="3838575"/>
            <a:ext cx="1646238" cy="2030413"/>
          </a:xfrm>
          <a:prstGeom prst="rect">
            <a:avLst/>
          </a:prstGeom>
          <a:noFill/>
          <a:ln w="9525" algn="ctr">
            <a:noFill/>
            <a:miter lim="800000"/>
            <a:headEnd/>
            <a:tailEnd/>
          </a:ln>
        </p:spPr>
      </p:pic>
      <p:sp>
        <p:nvSpPr>
          <p:cNvPr id="1139735" name="Text Box 23"/>
          <p:cNvSpPr txBox="1">
            <a:spLocks noChangeArrowheads="1"/>
          </p:cNvSpPr>
          <p:nvPr/>
        </p:nvSpPr>
        <p:spPr bwMode="auto">
          <a:xfrm>
            <a:off x="1949450" y="6526213"/>
            <a:ext cx="2730500" cy="336550"/>
          </a:xfrm>
          <a:prstGeom prst="rect">
            <a:avLst/>
          </a:prstGeom>
          <a:noFill/>
          <a:ln w="9525" algn="ctr">
            <a:noFill/>
            <a:miter lim="800000"/>
            <a:headEnd/>
            <a:tailEnd/>
          </a:ln>
          <a:effectLst/>
        </p:spPr>
        <p:txBody>
          <a:bodyPr>
            <a:spAutoFit/>
          </a:bodyPr>
          <a:lstStyle/>
          <a:p>
            <a:pPr algn="l">
              <a:defRPr/>
            </a:pPr>
            <a:r>
              <a:rPr lang="it-IT" sz="1600" dirty="0" smtClean="0">
                <a:solidFill>
                  <a:schemeClr val="tx1"/>
                </a:solidFill>
                <a:effectLst>
                  <a:outerShdw blurRad="38100" dist="38100" dir="2700000" algn="tl">
                    <a:srgbClr val="FFFFFF"/>
                  </a:outerShdw>
                </a:effectLst>
                <a:latin typeface="Calibri" pitchFamily="34" charset="0"/>
              </a:rPr>
              <a:t>Hofmann </a:t>
            </a:r>
            <a:r>
              <a:rPr lang="it-IT" sz="1600" dirty="0">
                <a:solidFill>
                  <a:schemeClr val="tx1"/>
                </a:solidFill>
                <a:effectLst>
                  <a:outerShdw blurRad="38100" dist="38100" dir="2700000" algn="tl">
                    <a:srgbClr val="FFFFFF"/>
                  </a:outerShdw>
                </a:effectLst>
                <a:latin typeface="Calibri" pitchFamily="34" charset="0"/>
              </a:rPr>
              <a:t>(</a:t>
            </a:r>
            <a:r>
              <a:rPr lang="it-IT" sz="1600" dirty="0" smtClean="0">
                <a:solidFill>
                  <a:schemeClr val="tx1"/>
                </a:solidFill>
                <a:effectLst>
                  <a:outerShdw blurRad="38100" dist="38100" dir="2700000" algn="tl">
                    <a:srgbClr val="FFFFFF"/>
                  </a:outerShdw>
                </a:effectLst>
                <a:latin typeface="Calibri" pitchFamily="34" charset="0"/>
              </a:rPr>
              <a:t>2004)</a:t>
            </a:r>
            <a:endParaRPr lang="it-IT" sz="1600" dirty="0">
              <a:solidFill>
                <a:schemeClr val="tx1"/>
              </a:solidFill>
              <a:effectLst>
                <a:outerShdw blurRad="38100" dist="38100" dir="2700000" algn="tl">
                  <a:srgbClr val="FFFFFF"/>
                </a:outerShdw>
              </a:effectLst>
              <a:latin typeface="Calibri" pitchFamily="34" charset="0"/>
            </a:endParaRPr>
          </a:p>
        </p:txBody>
      </p:sp>
      <p:sp>
        <p:nvSpPr>
          <p:cNvPr id="22"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39735"/>
                                        </p:tgtEl>
                                        <p:attrNameLst>
                                          <p:attrName>style.visibility</p:attrName>
                                        </p:attrNameLst>
                                      </p:cBhvr>
                                      <p:to>
                                        <p:strVal val="visible"/>
                                      </p:to>
                                    </p:set>
                                    <p:animEffect transition="in" filter="fade">
                                      <p:cBhvr>
                                        <p:cTn id="10" dur="2000"/>
                                        <p:tgtEl>
                                          <p:spTgt spid="1139735"/>
                                        </p:tgtEl>
                                      </p:cBhvr>
                                    </p:animEffect>
                                  </p:childTnLst>
                                </p:cTn>
                              </p:par>
                              <p:par>
                                <p:cTn id="11" presetID="10" presetClass="entr" presetSubtype="0" fill="hold" nodeType="withEffect">
                                  <p:stCondLst>
                                    <p:cond delay="0"/>
                                  </p:stCondLst>
                                  <p:childTnLst>
                                    <p:set>
                                      <p:cBhvr>
                                        <p:cTn id="12" dur="1" fill="hold">
                                          <p:stCondLst>
                                            <p:cond delay="0"/>
                                          </p:stCondLst>
                                        </p:cTn>
                                        <p:tgtEl>
                                          <p:spTgt spid="1139734"/>
                                        </p:tgtEl>
                                        <p:attrNameLst>
                                          <p:attrName>style.visibility</p:attrName>
                                        </p:attrNameLst>
                                      </p:cBhvr>
                                      <p:to>
                                        <p:strVal val="visible"/>
                                      </p:to>
                                    </p:set>
                                    <p:animEffect transition="in" filter="fade">
                                      <p:cBhvr>
                                        <p:cTn id="13" dur="500"/>
                                        <p:tgtEl>
                                          <p:spTgt spid="113973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139720"/>
                                        </p:tgtEl>
                                        <p:attrNameLst>
                                          <p:attrName>style.visibility</p:attrName>
                                        </p:attrNameLst>
                                      </p:cBhvr>
                                      <p:to>
                                        <p:strVal val="visible"/>
                                      </p:to>
                                    </p:set>
                                    <p:animEffect transition="in" filter="fade">
                                      <p:cBhvr>
                                        <p:cTn id="18" dur="500"/>
                                        <p:tgtEl>
                                          <p:spTgt spid="113972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39721"/>
                                        </p:tgtEl>
                                        <p:attrNameLst>
                                          <p:attrName>style.visibility</p:attrName>
                                        </p:attrNameLst>
                                      </p:cBhvr>
                                      <p:to>
                                        <p:strVal val="visible"/>
                                      </p:to>
                                    </p:set>
                                    <p:animEffect transition="in" filter="fade">
                                      <p:cBhvr>
                                        <p:cTn id="21" dur="500"/>
                                        <p:tgtEl>
                                          <p:spTgt spid="113972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39722"/>
                                        </p:tgtEl>
                                        <p:attrNameLst>
                                          <p:attrName>style.visibility</p:attrName>
                                        </p:attrNameLst>
                                      </p:cBhvr>
                                      <p:to>
                                        <p:strVal val="visible"/>
                                      </p:to>
                                    </p:set>
                                    <p:animEffect transition="in" filter="fade">
                                      <p:cBhvr>
                                        <p:cTn id="24" dur="500"/>
                                        <p:tgtEl>
                                          <p:spTgt spid="113972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39723"/>
                                        </p:tgtEl>
                                        <p:attrNameLst>
                                          <p:attrName>style.visibility</p:attrName>
                                        </p:attrNameLst>
                                      </p:cBhvr>
                                      <p:to>
                                        <p:strVal val="visible"/>
                                      </p:to>
                                    </p:set>
                                    <p:animEffect transition="in" filter="fade">
                                      <p:cBhvr>
                                        <p:cTn id="27" dur="500"/>
                                        <p:tgtEl>
                                          <p:spTgt spid="1139723"/>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139724"/>
                                        </p:tgtEl>
                                        <p:attrNameLst>
                                          <p:attrName>style.visibility</p:attrName>
                                        </p:attrNameLst>
                                      </p:cBhvr>
                                      <p:to>
                                        <p:strVal val="visible"/>
                                      </p:to>
                                    </p:set>
                                    <p:animEffect transition="in" filter="fade">
                                      <p:cBhvr>
                                        <p:cTn id="31" dur="500"/>
                                        <p:tgtEl>
                                          <p:spTgt spid="11397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39725"/>
                                        </p:tgtEl>
                                        <p:attrNameLst>
                                          <p:attrName>style.visibility</p:attrName>
                                        </p:attrNameLst>
                                      </p:cBhvr>
                                      <p:to>
                                        <p:strVal val="visible"/>
                                      </p:to>
                                    </p:set>
                                    <p:animEffect transition="in" filter="fade">
                                      <p:cBhvr>
                                        <p:cTn id="34" dur="500"/>
                                        <p:tgtEl>
                                          <p:spTgt spid="113972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39726"/>
                                        </p:tgtEl>
                                        <p:attrNameLst>
                                          <p:attrName>style.visibility</p:attrName>
                                        </p:attrNameLst>
                                      </p:cBhvr>
                                      <p:to>
                                        <p:strVal val="visible"/>
                                      </p:to>
                                    </p:set>
                                    <p:animEffect transition="in" filter="fade">
                                      <p:cBhvr>
                                        <p:cTn id="37" dur="500"/>
                                        <p:tgtEl>
                                          <p:spTgt spid="113972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39727"/>
                                        </p:tgtEl>
                                        <p:attrNameLst>
                                          <p:attrName>style.visibility</p:attrName>
                                        </p:attrNameLst>
                                      </p:cBhvr>
                                      <p:to>
                                        <p:strVal val="visible"/>
                                      </p:to>
                                    </p:set>
                                    <p:animEffect transition="in" filter="fade">
                                      <p:cBhvr>
                                        <p:cTn id="40" dur="500"/>
                                        <p:tgtEl>
                                          <p:spTgt spid="11397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nodeType="clickEffect">
                                  <p:stCondLst>
                                    <p:cond delay="0"/>
                                  </p:stCondLst>
                                  <p:childTnLst>
                                    <p:set>
                                      <p:cBhvr>
                                        <p:cTn id="44" dur="1" fill="hold">
                                          <p:stCondLst>
                                            <p:cond delay="0"/>
                                          </p:stCondLst>
                                        </p:cTn>
                                        <p:tgtEl>
                                          <p:spTgt spid="1139728"/>
                                        </p:tgtEl>
                                        <p:attrNameLst>
                                          <p:attrName>style.visibility</p:attrName>
                                        </p:attrNameLst>
                                      </p:cBhvr>
                                      <p:to>
                                        <p:strVal val="visible"/>
                                      </p:to>
                                    </p:set>
                                    <p:animEffect transition="in" filter="wipe(right)">
                                      <p:cBhvr>
                                        <p:cTn id="45" dur="500"/>
                                        <p:tgtEl>
                                          <p:spTgt spid="1139728"/>
                                        </p:tgtEl>
                                      </p:cBhvr>
                                    </p:animEffect>
                                  </p:childTnLst>
                                </p:cTn>
                              </p:par>
                            </p:childTnLst>
                          </p:cTn>
                        </p:par>
                        <p:par>
                          <p:cTn id="46" fill="hold">
                            <p:stCondLst>
                              <p:cond delay="500"/>
                            </p:stCondLst>
                            <p:childTnLst>
                              <p:par>
                                <p:cTn id="47" presetID="22" presetClass="entr" presetSubtype="2" fill="hold" nodeType="afterEffect">
                                  <p:stCondLst>
                                    <p:cond delay="0"/>
                                  </p:stCondLst>
                                  <p:childTnLst>
                                    <p:set>
                                      <p:cBhvr>
                                        <p:cTn id="48" dur="1" fill="hold">
                                          <p:stCondLst>
                                            <p:cond delay="0"/>
                                          </p:stCondLst>
                                        </p:cTn>
                                        <p:tgtEl>
                                          <p:spTgt spid="1139729"/>
                                        </p:tgtEl>
                                        <p:attrNameLst>
                                          <p:attrName>style.visibility</p:attrName>
                                        </p:attrNameLst>
                                      </p:cBhvr>
                                      <p:to>
                                        <p:strVal val="visible"/>
                                      </p:to>
                                    </p:set>
                                    <p:animEffect transition="in" filter="wipe(right)">
                                      <p:cBhvr>
                                        <p:cTn id="49" dur="500"/>
                                        <p:tgtEl>
                                          <p:spTgt spid="1139729"/>
                                        </p:tgtEl>
                                      </p:cBhvr>
                                    </p:animEffect>
                                  </p:childTnLst>
                                </p:cTn>
                              </p:par>
                            </p:childTnLst>
                          </p:cTn>
                        </p:par>
                        <p:par>
                          <p:cTn id="50" fill="hold">
                            <p:stCondLst>
                              <p:cond delay="1000"/>
                            </p:stCondLst>
                            <p:childTnLst>
                              <p:par>
                                <p:cTn id="51" presetID="22" presetClass="entr" presetSubtype="1" fill="hold" nodeType="afterEffect">
                                  <p:stCondLst>
                                    <p:cond delay="0"/>
                                  </p:stCondLst>
                                  <p:childTnLst>
                                    <p:set>
                                      <p:cBhvr>
                                        <p:cTn id="52" dur="1" fill="hold">
                                          <p:stCondLst>
                                            <p:cond delay="0"/>
                                          </p:stCondLst>
                                        </p:cTn>
                                        <p:tgtEl>
                                          <p:spTgt spid="1139730"/>
                                        </p:tgtEl>
                                        <p:attrNameLst>
                                          <p:attrName>style.visibility</p:attrName>
                                        </p:attrNameLst>
                                      </p:cBhvr>
                                      <p:to>
                                        <p:strVal val="visible"/>
                                      </p:to>
                                    </p:set>
                                    <p:animEffect transition="in" filter="wipe(up)">
                                      <p:cBhvr>
                                        <p:cTn id="53" dur="500"/>
                                        <p:tgtEl>
                                          <p:spTgt spid="1139730"/>
                                        </p:tgtEl>
                                      </p:cBhvr>
                                    </p:animEffect>
                                  </p:childTnLst>
                                </p:cTn>
                              </p:par>
                            </p:childTnLst>
                          </p:cTn>
                        </p:par>
                        <p:par>
                          <p:cTn id="54" fill="hold">
                            <p:stCondLst>
                              <p:cond delay="1500"/>
                            </p:stCondLst>
                            <p:childTnLst>
                              <p:par>
                                <p:cTn id="55" presetID="22" presetClass="entr" presetSubtype="8" fill="hold" nodeType="afterEffect">
                                  <p:stCondLst>
                                    <p:cond delay="0"/>
                                  </p:stCondLst>
                                  <p:childTnLst>
                                    <p:set>
                                      <p:cBhvr>
                                        <p:cTn id="56" dur="1" fill="hold">
                                          <p:stCondLst>
                                            <p:cond delay="0"/>
                                          </p:stCondLst>
                                        </p:cTn>
                                        <p:tgtEl>
                                          <p:spTgt spid="1139731"/>
                                        </p:tgtEl>
                                        <p:attrNameLst>
                                          <p:attrName>style.visibility</p:attrName>
                                        </p:attrNameLst>
                                      </p:cBhvr>
                                      <p:to>
                                        <p:strVal val="visible"/>
                                      </p:to>
                                    </p:set>
                                    <p:animEffect transition="in" filter="wipe(left)">
                                      <p:cBhvr>
                                        <p:cTn id="57" dur="500"/>
                                        <p:tgtEl>
                                          <p:spTgt spid="1139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9720" grpId="0"/>
      <p:bldP spid="1139721" grpId="0"/>
      <p:bldP spid="1139722" grpId="0"/>
      <p:bldP spid="1139723" grpId="0"/>
      <p:bldP spid="1139724" grpId="0"/>
      <p:bldP spid="1139725" grpId="0"/>
      <p:bldP spid="1139726" grpId="0"/>
      <p:bldP spid="1139727" grpId="0"/>
      <p:bldP spid="1139735"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1503363" y="2152650"/>
            <a:ext cx="6621462" cy="4616450"/>
            <a:chOff x="947" y="1356"/>
            <a:chExt cx="4171" cy="2908"/>
          </a:xfrm>
        </p:grpSpPr>
        <p:pic>
          <p:nvPicPr>
            <p:cNvPr id="143373" name="Picture 4"/>
            <p:cNvPicPr>
              <a:picLocks noChangeAspect="1" noChangeArrowheads="1"/>
            </p:cNvPicPr>
            <p:nvPr/>
          </p:nvPicPr>
          <p:blipFill>
            <a:blip r:embed="rId3" cstate="print"/>
            <a:srcRect b="3722"/>
            <a:stretch>
              <a:fillRect/>
            </a:stretch>
          </p:blipFill>
          <p:spPr bwMode="auto">
            <a:xfrm>
              <a:off x="947" y="1356"/>
              <a:ext cx="4171" cy="2908"/>
            </a:xfrm>
            <a:prstGeom prst="rect">
              <a:avLst/>
            </a:prstGeom>
            <a:noFill/>
            <a:ln w="9525" algn="ctr">
              <a:noFill/>
              <a:miter lim="800000"/>
              <a:headEnd/>
              <a:tailEnd/>
            </a:ln>
          </p:spPr>
        </p:pic>
        <p:sp>
          <p:nvSpPr>
            <p:cNvPr id="1254405" name="Rectangle 5"/>
            <p:cNvSpPr>
              <a:spLocks noChangeArrowheads="1"/>
            </p:cNvSpPr>
            <p:nvPr/>
          </p:nvSpPr>
          <p:spPr bwMode="auto">
            <a:xfrm>
              <a:off x="1010" y="4121"/>
              <a:ext cx="222" cy="142"/>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254406" name="Text Box 6"/>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54408" name="Text Box 8"/>
          <p:cNvSpPr txBox="1">
            <a:spLocks noChangeArrowheads="1"/>
          </p:cNvSpPr>
          <p:nvPr/>
        </p:nvSpPr>
        <p:spPr bwMode="auto">
          <a:xfrm>
            <a:off x="371475" y="1176338"/>
            <a:ext cx="8401050" cy="946150"/>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Now try to define the Pb isotopic composition of the previously identified mantle end-members:</a:t>
            </a:r>
          </a:p>
        </p:txBody>
      </p:sp>
      <p:sp>
        <p:nvSpPr>
          <p:cNvPr id="1254409" name="Line 9"/>
          <p:cNvSpPr>
            <a:spLocks noChangeShapeType="1"/>
          </p:cNvSpPr>
          <p:nvPr/>
        </p:nvSpPr>
        <p:spPr bwMode="auto">
          <a:xfrm>
            <a:off x="2589213" y="2700338"/>
            <a:ext cx="223837" cy="2433637"/>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254410" name="Line 10"/>
          <p:cNvSpPr>
            <a:spLocks noChangeShapeType="1"/>
          </p:cNvSpPr>
          <p:nvPr/>
        </p:nvSpPr>
        <p:spPr bwMode="auto">
          <a:xfrm>
            <a:off x="3305175" y="5368925"/>
            <a:ext cx="2068513" cy="103188"/>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254411" name="Line 11"/>
          <p:cNvSpPr>
            <a:spLocks noChangeShapeType="1"/>
          </p:cNvSpPr>
          <p:nvPr/>
        </p:nvSpPr>
        <p:spPr bwMode="auto">
          <a:xfrm flipV="1">
            <a:off x="5949950" y="4725988"/>
            <a:ext cx="1758950" cy="731837"/>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sp>
        <p:nvSpPr>
          <p:cNvPr id="1254412" name="Line 12"/>
          <p:cNvSpPr>
            <a:spLocks noChangeShapeType="1"/>
          </p:cNvSpPr>
          <p:nvPr/>
        </p:nvSpPr>
        <p:spPr bwMode="auto">
          <a:xfrm flipH="1" flipV="1">
            <a:off x="3081338" y="2659063"/>
            <a:ext cx="4614862" cy="1785937"/>
          </a:xfrm>
          <a:prstGeom prst="line">
            <a:avLst/>
          </a:prstGeom>
          <a:noFill/>
          <a:ln w="38100">
            <a:solidFill>
              <a:schemeClr val="tx1"/>
            </a:solidFill>
            <a:prstDash val="dash"/>
            <a:round/>
            <a:headEnd/>
            <a:tailEnd/>
          </a:ln>
          <a:effectLst/>
        </p:spPr>
        <p:txBody>
          <a:bodyPr anchor="ctr"/>
          <a:lstStyle/>
          <a:p>
            <a:pPr>
              <a:defRPr/>
            </a:pPr>
            <a:endParaRPr lang="it-IT">
              <a:latin typeface="Calibri" pitchFamily="34" charset="0"/>
            </a:endParaRPr>
          </a:p>
        </p:txBody>
      </p:sp>
      <p:pic>
        <p:nvPicPr>
          <p:cNvPr id="1254413" name="Picture 13"/>
          <p:cNvPicPr>
            <a:picLocks noChangeAspect="1" noChangeArrowheads="1"/>
          </p:cNvPicPr>
          <p:nvPr/>
        </p:nvPicPr>
        <p:blipFill>
          <a:blip r:embed="rId4" cstate="print"/>
          <a:srcRect l="73538" t="4295" r="6430" b="60001"/>
          <a:stretch>
            <a:fillRect/>
          </a:stretch>
        </p:blipFill>
        <p:spPr bwMode="auto">
          <a:xfrm>
            <a:off x="7127875" y="2151063"/>
            <a:ext cx="1646238" cy="2030412"/>
          </a:xfrm>
          <a:prstGeom prst="rect">
            <a:avLst/>
          </a:prstGeom>
          <a:noFill/>
          <a:ln w="9525" algn="ctr">
            <a:noFill/>
            <a:miter lim="800000"/>
            <a:headEnd/>
            <a:tailEnd/>
          </a:ln>
        </p:spPr>
      </p:pic>
      <p:sp>
        <p:nvSpPr>
          <p:cNvPr id="1254414" name="Text Box 14"/>
          <p:cNvSpPr txBox="1">
            <a:spLocks noChangeArrowheads="1"/>
          </p:cNvSpPr>
          <p:nvPr/>
        </p:nvSpPr>
        <p:spPr bwMode="auto">
          <a:xfrm>
            <a:off x="1949450" y="6526213"/>
            <a:ext cx="2730500" cy="336550"/>
          </a:xfrm>
          <a:prstGeom prst="rect">
            <a:avLst/>
          </a:prstGeom>
          <a:noFill/>
          <a:ln w="9525" algn="ctr">
            <a:noFill/>
            <a:miter lim="800000"/>
            <a:headEnd/>
            <a:tailEnd/>
          </a:ln>
          <a:effectLst/>
        </p:spPr>
        <p:txBody>
          <a:bodyPr>
            <a:spAutoFit/>
          </a:bodyPr>
          <a:lstStyle/>
          <a:p>
            <a:pPr algn="l">
              <a:defRPr/>
            </a:pPr>
            <a:r>
              <a:rPr lang="it-IT" sz="1600" dirty="0" smtClean="0">
                <a:solidFill>
                  <a:schemeClr val="tx1"/>
                </a:solidFill>
                <a:effectLst>
                  <a:outerShdw blurRad="38100" dist="38100" dir="2700000" algn="tl">
                    <a:srgbClr val="FFFFFF"/>
                  </a:outerShdw>
                </a:effectLst>
                <a:latin typeface="Calibri" pitchFamily="34" charset="0"/>
              </a:rPr>
              <a:t>Hofmann </a:t>
            </a:r>
            <a:r>
              <a:rPr lang="it-IT" sz="1600" dirty="0">
                <a:solidFill>
                  <a:schemeClr val="tx1"/>
                </a:solidFill>
                <a:effectLst>
                  <a:outerShdw blurRad="38100" dist="38100" dir="2700000" algn="tl">
                    <a:srgbClr val="FFFFFF"/>
                  </a:outerShdw>
                </a:effectLst>
                <a:latin typeface="Calibri" pitchFamily="34" charset="0"/>
              </a:rPr>
              <a:t>(</a:t>
            </a:r>
            <a:r>
              <a:rPr lang="it-IT" sz="1600" dirty="0" smtClean="0">
                <a:solidFill>
                  <a:schemeClr val="tx1"/>
                </a:solidFill>
                <a:effectLst>
                  <a:outerShdw blurRad="38100" dist="38100" dir="2700000" algn="tl">
                    <a:srgbClr val="FFFFFF"/>
                  </a:outerShdw>
                </a:effectLst>
                <a:latin typeface="Calibri" pitchFamily="34" charset="0"/>
              </a:rPr>
              <a:t>2004)</a:t>
            </a:r>
            <a:endParaRPr lang="it-IT" sz="1600" dirty="0">
              <a:solidFill>
                <a:schemeClr val="tx1"/>
              </a:solidFill>
              <a:effectLst>
                <a:outerShdw blurRad="38100" dist="38100" dir="2700000" algn="tl">
                  <a:srgbClr val="FFFFFF"/>
                </a:outerShdw>
              </a:effectLst>
              <a:latin typeface="Calibri" pitchFamily="34" charset="0"/>
            </a:endParaRPr>
          </a:p>
        </p:txBody>
      </p:sp>
      <p:sp>
        <p:nvSpPr>
          <p:cNvPr id="14" name="Text Box 4"/>
          <p:cNvSpPr txBox="1">
            <a:spLocks noChangeArrowheads="1"/>
          </p:cNvSpPr>
          <p:nvPr/>
        </p:nvSpPr>
        <p:spPr bwMode="auto">
          <a:xfrm>
            <a:off x="3113314" y="578757"/>
            <a:ext cx="2917372"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U-Th-Pb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54414"/>
                                        </p:tgtEl>
                                        <p:attrNameLst>
                                          <p:attrName>style.visibility</p:attrName>
                                        </p:attrNameLst>
                                      </p:cBhvr>
                                      <p:to>
                                        <p:strVal val="visible"/>
                                      </p:to>
                                    </p:set>
                                    <p:animEffect transition="in" filter="fade">
                                      <p:cBhvr>
                                        <p:cTn id="10" dur="2000"/>
                                        <p:tgtEl>
                                          <p:spTgt spid="1254414"/>
                                        </p:tgtEl>
                                      </p:cBhvr>
                                    </p:animEffect>
                                  </p:childTnLst>
                                </p:cTn>
                              </p:par>
                              <p:par>
                                <p:cTn id="11" presetID="10" presetClass="entr" presetSubtype="0" fill="hold" nodeType="withEffect">
                                  <p:stCondLst>
                                    <p:cond delay="0"/>
                                  </p:stCondLst>
                                  <p:childTnLst>
                                    <p:set>
                                      <p:cBhvr>
                                        <p:cTn id="12" dur="1" fill="hold">
                                          <p:stCondLst>
                                            <p:cond delay="0"/>
                                          </p:stCondLst>
                                        </p:cTn>
                                        <p:tgtEl>
                                          <p:spTgt spid="1254413"/>
                                        </p:tgtEl>
                                        <p:attrNameLst>
                                          <p:attrName>style.visibility</p:attrName>
                                        </p:attrNameLst>
                                      </p:cBhvr>
                                      <p:to>
                                        <p:strVal val="visible"/>
                                      </p:to>
                                    </p:set>
                                    <p:animEffect transition="in" filter="fade">
                                      <p:cBhvr>
                                        <p:cTn id="13" dur="500"/>
                                        <p:tgtEl>
                                          <p:spTgt spid="12544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54409"/>
                                        </p:tgtEl>
                                        <p:attrNameLst>
                                          <p:attrName>style.visibility</p:attrName>
                                        </p:attrNameLst>
                                      </p:cBhvr>
                                      <p:to>
                                        <p:strVal val="visible"/>
                                      </p:to>
                                    </p:set>
                                    <p:animEffect transition="in" filter="wipe(up)">
                                      <p:cBhvr>
                                        <p:cTn id="18" dur="500"/>
                                        <p:tgtEl>
                                          <p:spTgt spid="1254409"/>
                                        </p:tgtEl>
                                      </p:cBhvr>
                                    </p:animEffect>
                                  </p:childTnLst>
                                </p:cTn>
                              </p:par>
                            </p:childTnLst>
                          </p:cTn>
                        </p:par>
                        <p:par>
                          <p:cTn id="19" fill="hold">
                            <p:stCondLst>
                              <p:cond delay="500"/>
                            </p:stCondLst>
                            <p:childTnLst>
                              <p:par>
                                <p:cTn id="20" presetID="22" presetClass="entr" presetSubtype="8" fill="hold" nodeType="afterEffect">
                                  <p:stCondLst>
                                    <p:cond delay="0"/>
                                  </p:stCondLst>
                                  <p:childTnLst>
                                    <p:set>
                                      <p:cBhvr>
                                        <p:cTn id="21" dur="1" fill="hold">
                                          <p:stCondLst>
                                            <p:cond delay="0"/>
                                          </p:stCondLst>
                                        </p:cTn>
                                        <p:tgtEl>
                                          <p:spTgt spid="1254410"/>
                                        </p:tgtEl>
                                        <p:attrNameLst>
                                          <p:attrName>style.visibility</p:attrName>
                                        </p:attrNameLst>
                                      </p:cBhvr>
                                      <p:to>
                                        <p:strVal val="visible"/>
                                      </p:to>
                                    </p:set>
                                    <p:animEffect transition="in" filter="wipe(left)">
                                      <p:cBhvr>
                                        <p:cTn id="22" dur="500"/>
                                        <p:tgtEl>
                                          <p:spTgt spid="1254410"/>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1254411"/>
                                        </p:tgtEl>
                                        <p:attrNameLst>
                                          <p:attrName>style.visibility</p:attrName>
                                        </p:attrNameLst>
                                      </p:cBhvr>
                                      <p:to>
                                        <p:strVal val="visible"/>
                                      </p:to>
                                    </p:set>
                                    <p:animEffect transition="in" filter="wipe(left)">
                                      <p:cBhvr>
                                        <p:cTn id="26" dur="500"/>
                                        <p:tgtEl>
                                          <p:spTgt spid="1254411"/>
                                        </p:tgtEl>
                                      </p:cBhvr>
                                    </p:animEffect>
                                  </p:childTnLst>
                                </p:cTn>
                              </p:par>
                            </p:childTnLst>
                          </p:cTn>
                        </p:par>
                        <p:par>
                          <p:cTn id="27" fill="hold">
                            <p:stCondLst>
                              <p:cond delay="1500"/>
                            </p:stCondLst>
                            <p:childTnLst>
                              <p:par>
                                <p:cTn id="28" presetID="22" presetClass="entr" presetSubtype="2" fill="hold" nodeType="afterEffect">
                                  <p:stCondLst>
                                    <p:cond delay="0"/>
                                  </p:stCondLst>
                                  <p:childTnLst>
                                    <p:set>
                                      <p:cBhvr>
                                        <p:cTn id="29" dur="1" fill="hold">
                                          <p:stCondLst>
                                            <p:cond delay="0"/>
                                          </p:stCondLst>
                                        </p:cTn>
                                        <p:tgtEl>
                                          <p:spTgt spid="1254412"/>
                                        </p:tgtEl>
                                        <p:attrNameLst>
                                          <p:attrName>style.visibility</p:attrName>
                                        </p:attrNameLst>
                                      </p:cBhvr>
                                      <p:to>
                                        <p:strVal val="visible"/>
                                      </p:to>
                                    </p:set>
                                    <p:animEffect transition="in" filter="wipe(right)">
                                      <p:cBhvr>
                                        <p:cTn id="30" dur="500"/>
                                        <p:tgtEl>
                                          <p:spTgt spid="1254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414" grpId="0"/>
    </p:bld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1762" name="Rectangle 2"/>
          <p:cNvSpPr>
            <a:spLocks noChangeArrowheads="1"/>
          </p:cNvSpPr>
          <p:nvPr/>
        </p:nvSpPr>
        <p:spPr bwMode="auto">
          <a:xfrm>
            <a:off x="655638" y="6226175"/>
            <a:ext cx="8488362" cy="631825"/>
          </a:xfrm>
          <a:prstGeom prst="rect">
            <a:avLst/>
          </a:prstGeom>
          <a:solidFill>
            <a:srgbClr val="008000"/>
          </a:solidFill>
          <a:ln w="9525" algn="ctr">
            <a:noFill/>
            <a:miter lim="800000"/>
            <a:headEnd/>
            <a:tailEnd/>
          </a:ln>
          <a:effectLst/>
        </p:spPr>
        <p:txBody>
          <a:bodyPr wrap="none" anchor="ctr"/>
          <a:lstStyle/>
          <a:p>
            <a:pPr>
              <a:defRPr/>
            </a:pPr>
            <a:endParaRPr lang="it-IT">
              <a:latin typeface="Calibri" pitchFamily="34" charset="0"/>
            </a:endParaRPr>
          </a:p>
        </p:txBody>
      </p:sp>
      <p:sp>
        <p:nvSpPr>
          <p:cNvPr id="114176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41764" name="Text Box 4"/>
          <p:cNvSpPr txBox="1">
            <a:spLocks noChangeArrowheads="1"/>
          </p:cNvSpPr>
          <p:nvPr/>
        </p:nvSpPr>
        <p:spPr bwMode="auto">
          <a:xfrm>
            <a:off x="371475" y="585788"/>
            <a:ext cx="46037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Some problems with DMM…</a:t>
            </a:r>
          </a:p>
        </p:txBody>
      </p:sp>
      <p:pic>
        <p:nvPicPr>
          <p:cNvPr id="1141777" name="Picture 17"/>
          <p:cNvPicPr>
            <a:picLocks noChangeAspect="1" noChangeArrowheads="1"/>
          </p:cNvPicPr>
          <p:nvPr/>
        </p:nvPicPr>
        <p:blipFill>
          <a:blip r:embed="rId3" cstate="print"/>
          <a:srcRect l="53790" t="24962" r="21745" b="8661"/>
          <a:stretch>
            <a:fillRect/>
          </a:stretch>
        </p:blipFill>
        <p:spPr bwMode="auto">
          <a:xfrm>
            <a:off x="600075" y="2136775"/>
            <a:ext cx="2320925" cy="4721225"/>
          </a:xfrm>
          <a:prstGeom prst="rect">
            <a:avLst/>
          </a:prstGeom>
          <a:noFill/>
          <a:ln w="9525" algn="ctr">
            <a:noFill/>
            <a:miter lim="800000"/>
            <a:headEnd/>
            <a:tailEnd/>
          </a:ln>
        </p:spPr>
      </p:pic>
      <p:sp>
        <p:nvSpPr>
          <p:cNvPr id="1141778" name="AutoShape 18"/>
          <p:cNvSpPr>
            <a:spLocks noChangeArrowheads="1"/>
          </p:cNvSpPr>
          <p:nvPr/>
        </p:nvSpPr>
        <p:spPr bwMode="auto">
          <a:xfrm>
            <a:off x="563563" y="2136775"/>
            <a:ext cx="1722437" cy="1033463"/>
          </a:xfrm>
          <a:prstGeom prst="roundRect">
            <a:avLst>
              <a:gd name="adj" fmla="val 16667"/>
            </a:avLst>
          </a:prstGeom>
          <a:noFill/>
          <a:ln w="38100" algn="ctr">
            <a:solidFill>
              <a:srgbClr val="FF0000"/>
            </a:solidFill>
            <a:round/>
            <a:headEnd/>
            <a:tailEnd/>
          </a:ln>
          <a:effectLst>
            <a:outerShdw blurRad="50800" dist="38100" dir="2700000" algn="tl" rotWithShape="0">
              <a:prstClr val="black">
                <a:alpha val="40000"/>
              </a:prstClr>
            </a:outerShdw>
          </a:effectLst>
        </p:spPr>
        <p:txBody>
          <a:bodyPr wrap="none" anchor="ctr"/>
          <a:lstStyle/>
          <a:p>
            <a:pPr>
              <a:defRPr/>
            </a:pPr>
            <a:endParaRPr lang="it-IT">
              <a:latin typeface="Calibri" pitchFamily="34" charset="0"/>
            </a:endParaRPr>
          </a:p>
        </p:txBody>
      </p:sp>
      <p:grpSp>
        <p:nvGrpSpPr>
          <p:cNvPr id="2" name="Group 41"/>
          <p:cNvGrpSpPr>
            <a:grpSpLocks/>
          </p:cNvGrpSpPr>
          <p:nvPr/>
        </p:nvGrpSpPr>
        <p:grpSpPr bwMode="auto">
          <a:xfrm>
            <a:off x="2921000" y="2136775"/>
            <a:ext cx="6223000" cy="4721225"/>
            <a:chOff x="1840" y="1346"/>
            <a:chExt cx="3920" cy="2974"/>
          </a:xfrm>
        </p:grpSpPr>
        <p:pic>
          <p:nvPicPr>
            <p:cNvPr id="144418" name="Picture 16"/>
            <p:cNvPicPr>
              <a:picLocks noChangeAspect="1" noChangeArrowheads="1"/>
            </p:cNvPicPr>
            <p:nvPr/>
          </p:nvPicPr>
          <p:blipFill>
            <a:blip r:embed="rId4" cstate="print"/>
            <a:srcRect l="20891" t="25116" r="13846" b="8873"/>
            <a:stretch>
              <a:fillRect/>
            </a:stretch>
          </p:blipFill>
          <p:spPr bwMode="auto">
            <a:xfrm>
              <a:off x="1840" y="1346"/>
              <a:ext cx="3920" cy="2974"/>
            </a:xfrm>
            <a:prstGeom prst="rect">
              <a:avLst/>
            </a:prstGeom>
            <a:noFill/>
            <a:ln w="9525" algn="ctr">
              <a:noFill/>
              <a:miter lim="800000"/>
              <a:headEnd/>
              <a:tailEnd/>
            </a:ln>
          </p:spPr>
        </p:pic>
        <p:sp>
          <p:nvSpPr>
            <p:cNvPr id="1141800" name="Oval 40"/>
            <p:cNvSpPr>
              <a:spLocks noChangeArrowheads="1"/>
            </p:cNvSpPr>
            <p:nvPr/>
          </p:nvSpPr>
          <p:spPr bwMode="auto">
            <a:xfrm>
              <a:off x="5042" y="1601"/>
              <a:ext cx="351" cy="321"/>
            </a:xfrm>
            <a:prstGeom prst="ellipse">
              <a:avLst/>
            </a:prstGeom>
            <a:solidFill>
              <a:srgbClr val="ECECEC"/>
            </a:solidFill>
            <a:ln w="9525" algn="ctr">
              <a:noFill/>
              <a:round/>
              <a:headEnd/>
              <a:tailEnd/>
            </a:ln>
            <a:effectLst/>
          </p:spPr>
          <p:txBody>
            <a:bodyPr wrap="none" anchor="ctr"/>
            <a:lstStyle/>
            <a:p>
              <a:pPr>
                <a:defRPr/>
              </a:pPr>
              <a:endParaRPr lang="it-IT">
                <a:latin typeface="Calibri" pitchFamily="34" charset="0"/>
              </a:endParaRPr>
            </a:p>
          </p:txBody>
        </p:sp>
      </p:grpSp>
      <p:grpSp>
        <p:nvGrpSpPr>
          <p:cNvPr id="3" name="Group 36"/>
          <p:cNvGrpSpPr>
            <a:grpSpLocks/>
          </p:cNvGrpSpPr>
          <p:nvPr/>
        </p:nvGrpSpPr>
        <p:grpSpPr bwMode="auto">
          <a:xfrm>
            <a:off x="5922963" y="627063"/>
            <a:ext cx="3055938" cy="2381249"/>
            <a:chOff x="3654" y="668"/>
            <a:chExt cx="1925" cy="1500"/>
          </a:xfrm>
        </p:grpSpPr>
        <p:sp>
          <p:nvSpPr>
            <p:cNvPr id="1141781" name="Text Box 21"/>
            <p:cNvSpPr txBox="1">
              <a:spLocks noChangeArrowheads="1"/>
            </p:cNvSpPr>
            <p:nvPr/>
          </p:nvSpPr>
          <p:spPr bwMode="auto">
            <a:xfrm>
              <a:off x="4380" y="1955"/>
              <a:ext cx="550" cy="213"/>
            </a:xfrm>
            <a:prstGeom prst="rect">
              <a:avLst/>
            </a:prstGeom>
            <a:solidFill>
              <a:schemeClr val="bg1"/>
            </a:solidFill>
            <a:ln w="9525" algn="ctr">
              <a:noFill/>
              <a:miter lim="800000"/>
              <a:headEnd/>
              <a:tailEnd/>
            </a:ln>
            <a:effectLst/>
          </p:spPr>
          <p:txBody>
            <a:bodyPr wrap="none">
              <a:spAutoFit/>
            </a:bodyPr>
            <a:lstStyle/>
            <a:p>
              <a:pPr algn="l">
                <a:defRPr/>
              </a:pPr>
              <a:r>
                <a:rPr lang="it-IT" sz="1600" baseline="30000">
                  <a:solidFill>
                    <a:schemeClr val="tx1"/>
                  </a:solidFill>
                  <a:effectLst>
                    <a:outerShdw blurRad="38100" dist="38100" dir="2700000" algn="tl">
                      <a:srgbClr val="C0C0C0"/>
                    </a:outerShdw>
                  </a:effectLst>
                  <a:latin typeface="Calibri" pitchFamily="34" charset="0"/>
                </a:rPr>
                <a:t>87</a:t>
              </a:r>
              <a:r>
                <a:rPr lang="it-IT" sz="1600">
                  <a:solidFill>
                    <a:schemeClr val="tx1"/>
                  </a:solidFill>
                  <a:effectLst>
                    <a:outerShdw blurRad="38100" dist="38100" dir="2700000" algn="tl">
                      <a:srgbClr val="C0C0C0"/>
                    </a:outerShdw>
                  </a:effectLst>
                  <a:latin typeface="Calibri" pitchFamily="34" charset="0"/>
                </a:rPr>
                <a:t>Sr/</a:t>
              </a:r>
              <a:r>
                <a:rPr lang="it-IT" sz="1600" baseline="30000">
                  <a:solidFill>
                    <a:schemeClr val="tx1"/>
                  </a:solidFill>
                  <a:effectLst>
                    <a:outerShdw blurRad="38100" dist="38100" dir="2700000" algn="tl">
                      <a:srgbClr val="C0C0C0"/>
                    </a:outerShdw>
                  </a:effectLst>
                  <a:latin typeface="Calibri" pitchFamily="34" charset="0"/>
                </a:rPr>
                <a:t>86</a:t>
              </a:r>
              <a:r>
                <a:rPr lang="it-IT" sz="1600">
                  <a:solidFill>
                    <a:schemeClr val="tx1"/>
                  </a:solidFill>
                  <a:effectLst>
                    <a:outerShdw blurRad="38100" dist="38100" dir="2700000" algn="tl">
                      <a:srgbClr val="C0C0C0"/>
                    </a:outerShdw>
                  </a:effectLst>
                  <a:latin typeface="Calibri" pitchFamily="34" charset="0"/>
                </a:rPr>
                <a:t>Sr</a:t>
              </a:r>
            </a:p>
          </p:txBody>
        </p:sp>
        <p:sp>
          <p:nvSpPr>
            <p:cNvPr id="1141782" name="Text Box 22"/>
            <p:cNvSpPr txBox="1">
              <a:spLocks noChangeArrowheads="1"/>
            </p:cNvSpPr>
            <p:nvPr/>
          </p:nvSpPr>
          <p:spPr bwMode="auto">
            <a:xfrm rot="16200000">
              <a:off x="3396" y="1212"/>
              <a:ext cx="729" cy="213"/>
            </a:xfrm>
            <a:prstGeom prst="rect">
              <a:avLst/>
            </a:prstGeom>
            <a:solidFill>
              <a:schemeClr val="bg1"/>
            </a:solidFill>
            <a:ln w="9525" algn="ctr">
              <a:noFill/>
              <a:miter lim="800000"/>
              <a:headEnd/>
              <a:tailEnd/>
            </a:ln>
            <a:effectLst/>
          </p:spPr>
          <p:txBody>
            <a:bodyPr wrap="none">
              <a:spAutoFit/>
            </a:bodyPr>
            <a:lstStyle/>
            <a:p>
              <a:pPr algn="l">
                <a:defRPr/>
              </a:pPr>
              <a:r>
                <a:rPr lang="it-IT" sz="1600" baseline="30000">
                  <a:solidFill>
                    <a:schemeClr val="tx1"/>
                  </a:solidFill>
                  <a:effectLst>
                    <a:outerShdw blurRad="38100" dist="38100" dir="2700000" algn="tl">
                      <a:srgbClr val="C0C0C0"/>
                    </a:outerShdw>
                  </a:effectLst>
                  <a:latin typeface="Calibri" pitchFamily="34" charset="0"/>
                </a:rPr>
                <a:t>143</a:t>
              </a:r>
              <a:r>
                <a:rPr lang="it-IT" sz="1600">
                  <a:solidFill>
                    <a:schemeClr val="tx1"/>
                  </a:solidFill>
                  <a:effectLst>
                    <a:outerShdw blurRad="38100" dist="38100" dir="2700000" algn="tl">
                      <a:srgbClr val="C0C0C0"/>
                    </a:outerShdw>
                  </a:effectLst>
                  <a:latin typeface="Calibri" pitchFamily="34" charset="0"/>
                </a:rPr>
                <a:t>Nd/</a:t>
              </a:r>
              <a:r>
                <a:rPr lang="it-IT" sz="1600" baseline="30000">
                  <a:solidFill>
                    <a:schemeClr val="tx1"/>
                  </a:solidFill>
                  <a:effectLst>
                    <a:outerShdw blurRad="38100" dist="38100" dir="2700000" algn="tl">
                      <a:srgbClr val="C0C0C0"/>
                    </a:outerShdw>
                  </a:effectLst>
                  <a:latin typeface="Calibri" pitchFamily="34" charset="0"/>
                </a:rPr>
                <a:t>144</a:t>
              </a:r>
              <a:r>
                <a:rPr lang="it-IT" sz="1600">
                  <a:solidFill>
                    <a:schemeClr val="tx1"/>
                  </a:solidFill>
                  <a:effectLst>
                    <a:outerShdw blurRad="38100" dist="38100" dir="2700000" algn="tl">
                      <a:srgbClr val="C0C0C0"/>
                    </a:outerShdw>
                  </a:effectLst>
                  <a:latin typeface="Calibri" pitchFamily="34" charset="0"/>
                </a:rPr>
                <a:t>Nd</a:t>
              </a:r>
            </a:p>
          </p:txBody>
        </p:sp>
        <p:sp>
          <p:nvSpPr>
            <p:cNvPr id="1141783" name="Rectangle 23"/>
            <p:cNvSpPr>
              <a:spLocks noChangeArrowheads="1"/>
            </p:cNvSpPr>
            <p:nvPr/>
          </p:nvSpPr>
          <p:spPr bwMode="auto">
            <a:xfrm>
              <a:off x="3877" y="672"/>
              <a:ext cx="1702" cy="1271"/>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41784" name="Rectangle 24"/>
            <p:cNvSpPr>
              <a:spLocks noChangeArrowheads="1"/>
            </p:cNvSpPr>
            <p:nvPr/>
          </p:nvSpPr>
          <p:spPr bwMode="auto">
            <a:xfrm>
              <a:off x="4394" y="1165"/>
              <a:ext cx="1178" cy="775"/>
            </a:xfrm>
            <a:prstGeom prst="rect">
              <a:avLst/>
            </a:prstGeom>
            <a:solidFill>
              <a:srgbClr val="0066FF"/>
            </a:solidFill>
            <a:ln w="9525" algn="ctr">
              <a:noFill/>
              <a:miter lim="800000"/>
              <a:headEnd/>
              <a:tailEnd/>
            </a:ln>
            <a:effectLst/>
          </p:spPr>
          <p:txBody>
            <a:bodyPr wrap="none" anchor="ctr"/>
            <a:lstStyle/>
            <a:p>
              <a:pPr>
                <a:defRPr/>
              </a:pPr>
              <a:endParaRPr lang="it-IT">
                <a:latin typeface="Calibri" pitchFamily="34" charset="0"/>
              </a:endParaRPr>
            </a:p>
          </p:txBody>
        </p:sp>
        <p:sp>
          <p:nvSpPr>
            <p:cNvPr id="1141785" name="Rectangle 25"/>
            <p:cNvSpPr>
              <a:spLocks noChangeArrowheads="1"/>
            </p:cNvSpPr>
            <p:nvPr/>
          </p:nvSpPr>
          <p:spPr bwMode="auto">
            <a:xfrm>
              <a:off x="3883" y="679"/>
              <a:ext cx="513" cy="477"/>
            </a:xfrm>
            <a:prstGeom prst="rect">
              <a:avLst/>
            </a:prstGeom>
            <a:solidFill>
              <a:srgbClr val="0066FF"/>
            </a:solidFill>
            <a:ln w="9525" algn="ctr">
              <a:noFill/>
              <a:miter lim="800000"/>
              <a:headEnd/>
              <a:tailEnd/>
            </a:ln>
            <a:effectLst/>
          </p:spPr>
          <p:txBody>
            <a:bodyPr wrap="none" anchor="ctr"/>
            <a:lstStyle/>
            <a:p>
              <a:pPr>
                <a:defRPr/>
              </a:pPr>
              <a:endParaRPr lang="it-IT">
                <a:latin typeface="Calibri" pitchFamily="34" charset="0"/>
              </a:endParaRPr>
            </a:p>
          </p:txBody>
        </p:sp>
        <p:sp>
          <p:nvSpPr>
            <p:cNvPr id="1141786" name="Line 26"/>
            <p:cNvSpPr>
              <a:spLocks noChangeShapeType="1"/>
            </p:cNvSpPr>
            <p:nvPr/>
          </p:nvSpPr>
          <p:spPr bwMode="auto">
            <a:xfrm flipV="1">
              <a:off x="4400" y="668"/>
              <a:ext cx="0" cy="1275"/>
            </a:xfrm>
            <a:prstGeom prst="line">
              <a:avLst/>
            </a:prstGeom>
            <a:noFill/>
            <a:ln w="28575">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1787" name="Line 27"/>
            <p:cNvSpPr>
              <a:spLocks noChangeShapeType="1"/>
            </p:cNvSpPr>
            <p:nvPr/>
          </p:nvSpPr>
          <p:spPr bwMode="auto">
            <a:xfrm>
              <a:off x="3877" y="1160"/>
              <a:ext cx="1698" cy="0"/>
            </a:xfrm>
            <a:prstGeom prst="line">
              <a:avLst/>
            </a:prstGeom>
            <a:noFill/>
            <a:ln w="28575">
              <a:solidFill>
                <a:schemeClr val="tx1"/>
              </a:solidFill>
              <a:prstDash val="dash"/>
              <a:round/>
              <a:headEnd/>
              <a:tailEnd/>
            </a:ln>
            <a:effectLst/>
          </p:spPr>
          <p:txBody>
            <a:bodyPr anchor="ctr"/>
            <a:lstStyle/>
            <a:p>
              <a:pPr>
                <a:defRPr/>
              </a:pPr>
              <a:endParaRPr lang="it-IT">
                <a:latin typeface="Calibri" pitchFamily="34" charset="0"/>
              </a:endParaRPr>
            </a:p>
          </p:txBody>
        </p:sp>
        <p:sp>
          <p:nvSpPr>
            <p:cNvPr id="1141788" name="Text Box 28"/>
            <p:cNvSpPr txBox="1">
              <a:spLocks noChangeArrowheads="1"/>
            </p:cNvSpPr>
            <p:nvPr/>
          </p:nvSpPr>
          <p:spPr bwMode="auto">
            <a:xfrm>
              <a:off x="3827" y="880"/>
              <a:ext cx="601" cy="266"/>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1200">
                  <a:solidFill>
                    <a:srgbClr val="FFFF00"/>
                  </a:solidFill>
                  <a:effectLst>
                    <a:outerShdw blurRad="38100" dist="38100" dir="2700000" algn="tl">
                      <a:srgbClr val="000000"/>
                    </a:outerShdw>
                  </a:effectLst>
                  <a:latin typeface="Calibri" pitchFamily="34" charset="0"/>
                </a:rPr>
                <a:t>Depleted Quadrant</a:t>
              </a:r>
            </a:p>
          </p:txBody>
        </p:sp>
        <p:sp>
          <p:nvSpPr>
            <p:cNvPr id="1141789" name="Text Box 29"/>
            <p:cNvSpPr txBox="1">
              <a:spLocks noChangeArrowheads="1"/>
            </p:cNvSpPr>
            <p:nvPr/>
          </p:nvSpPr>
          <p:spPr bwMode="auto">
            <a:xfrm>
              <a:off x="4696" y="1398"/>
              <a:ext cx="610" cy="266"/>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1200">
                  <a:solidFill>
                    <a:srgbClr val="FFFF00"/>
                  </a:solidFill>
                  <a:effectLst>
                    <a:outerShdw blurRad="38100" dist="38100" dir="2700000" algn="tl">
                      <a:srgbClr val="000000"/>
                    </a:outerShdw>
                  </a:effectLst>
                  <a:latin typeface="Calibri" pitchFamily="34" charset="0"/>
                </a:rPr>
                <a:t>Enriched Quadrant</a:t>
              </a:r>
            </a:p>
          </p:txBody>
        </p:sp>
      </p:grpSp>
      <p:sp>
        <p:nvSpPr>
          <p:cNvPr id="1141790" name="Line 30"/>
          <p:cNvSpPr>
            <a:spLocks noChangeShapeType="1"/>
          </p:cNvSpPr>
          <p:nvPr/>
        </p:nvSpPr>
        <p:spPr bwMode="auto">
          <a:xfrm flipH="1" flipV="1">
            <a:off x="5662613" y="844550"/>
            <a:ext cx="776287" cy="6350"/>
          </a:xfrm>
          <a:prstGeom prst="line">
            <a:avLst/>
          </a:prstGeom>
          <a:noFill/>
          <a:ln w="28575">
            <a:solidFill>
              <a:srgbClr val="FF0000"/>
            </a:solidFill>
            <a:round/>
            <a:headEnd/>
            <a:tailEnd/>
          </a:ln>
          <a:effectLst/>
        </p:spPr>
        <p:txBody>
          <a:bodyPr anchor="ctr"/>
          <a:lstStyle/>
          <a:p>
            <a:pPr>
              <a:defRPr/>
            </a:pPr>
            <a:endParaRPr lang="it-IT">
              <a:latin typeface="Calibri" pitchFamily="34" charset="0"/>
            </a:endParaRPr>
          </a:p>
        </p:txBody>
      </p:sp>
      <p:sp>
        <p:nvSpPr>
          <p:cNvPr id="1141794" name="Text Box 34"/>
          <p:cNvSpPr txBox="1">
            <a:spLocks noChangeArrowheads="1"/>
          </p:cNvSpPr>
          <p:nvPr/>
        </p:nvSpPr>
        <p:spPr bwMode="auto">
          <a:xfrm>
            <a:off x="4954115" y="646113"/>
            <a:ext cx="721671" cy="369332"/>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DMM</a:t>
            </a:r>
          </a:p>
        </p:txBody>
      </p:sp>
      <p:sp>
        <p:nvSpPr>
          <p:cNvPr id="1141797" name="Text Box 37"/>
          <p:cNvSpPr txBox="1">
            <a:spLocks noChangeArrowheads="1"/>
          </p:cNvSpPr>
          <p:nvPr/>
        </p:nvSpPr>
        <p:spPr bwMode="auto">
          <a:xfrm rot="16200000">
            <a:off x="6594524" y="1833662"/>
            <a:ext cx="777777" cy="307777"/>
          </a:xfrm>
          <a:prstGeom prst="rect">
            <a:avLst/>
          </a:prstGeom>
          <a:noFill/>
          <a:ln w="9525" algn="ctr">
            <a:noFill/>
            <a:miter lim="800000"/>
            <a:headEnd/>
            <a:tailEnd/>
          </a:ln>
          <a:effectLst/>
        </p:spPr>
        <p:txBody>
          <a:bodyPr wrap="none">
            <a:spAutoFit/>
          </a:bodyPr>
          <a:lstStyle/>
          <a:p>
            <a:pPr>
              <a:defRPr/>
            </a:pPr>
            <a:r>
              <a:rPr lang="en-GB" sz="1400">
                <a:solidFill>
                  <a:srgbClr val="FF0000"/>
                </a:solidFill>
                <a:effectLst>
                  <a:outerShdw blurRad="38100" dist="38100" dir="2700000" algn="tl">
                    <a:srgbClr val="000000"/>
                  </a:outerShdw>
                </a:effectLst>
                <a:latin typeface="Calibri" pitchFamily="34" charset="0"/>
              </a:rPr>
              <a:t>0.70445</a:t>
            </a:r>
          </a:p>
        </p:txBody>
      </p:sp>
      <p:sp>
        <p:nvSpPr>
          <p:cNvPr id="1141798" name="Line 38"/>
          <p:cNvSpPr>
            <a:spLocks noChangeShapeType="1"/>
          </p:cNvSpPr>
          <p:nvPr/>
        </p:nvSpPr>
        <p:spPr bwMode="auto">
          <a:xfrm>
            <a:off x="6435725" y="738188"/>
            <a:ext cx="0" cy="1995487"/>
          </a:xfrm>
          <a:prstGeom prst="line">
            <a:avLst/>
          </a:prstGeom>
          <a:noFill/>
          <a:ln w="28575">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41792" name="AutoShape 32"/>
          <p:cNvSpPr>
            <a:spLocks noChangeArrowheads="1"/>
          </p:cNvSpPr>
          <p:nvPr/>
        </p:nvSpPr>
        <p:spPr bwMode="auto">
          <a:xfrm>
            <a:off x="6249988" y="635000"/>
            <a:ext cx="371475" cy="354013"/>
          </a:xfrm>
          <a:prstGeom prst="star5">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41799" name="Text Box 39"/>
          <p:cNvSpPr txBox="1">
            <a:spLocks noChangeArrowheads="1"/>
          </p:cNvSpPr>
          <p:nvPr/>
        </p:nvSpPr>
        <p:spPr bwMode="auto">
          <a:xfrm>
            <a:off x="5813425" y="2641600"/>
            <a:ext cx="1416050" cy="523220"/>
          </a:xfrm>
          <a:prstGeom prst="rect">
            <a:avLst/>
          </a:prstGeom>
          <a:noFill/>
          <a:ln w="9525" algn="ctr">
            <a:noFill/>
            <a:miter lim="800000"/>
            <a:headEnd/>
            <a:tailEnd/>
          </a:ln>
          <a:effectLst/>
        </p:spPr>
        <p:txBody>
          <a:bodyPr>
            <a:spAutoFit/>
          </a:bodyPr>
          <a:lstStyle/>
          <a:p>
            <a:pPr>
              <a:defRPr/>
            </a:pPr>
            <a:r>
              <a:rPr lang="en-GB" sz="1400">
                <a:solidFill>
                  <a:srgbClr val="FF0000"/>
                </a:solidFill>
                <a:effectLst>
                  <a:outerShdw blurRad="38100" dist="38100" dir="2700000" algn="tl">
                    <a:srgbClr val="000000"/>
                  </a:outerShdw>
                </a:effectLst>
                <a:latin typeface="Calibri" pitchFamily="34" charset="0"/>
              </a:rPr>
              <a:t>Low </a:t>
            </a:r>
            <a:r>
              <a:rPr lang="en-GB" sz="1400" baseline="30000">
                <a:solidFill>
                  <a:srgbClr val="FF0000"/>
                </a:solidFill>
                <a:effectLst>
                  <a:outerShdw blurRad="38100" dist="38100" dir="2700000" algn="tl">
                    <a:srgbClr val="000000"/>
                  </a:outerShdw>
                </a:effectLst>
                <a:latin typeface="Calibri" pitchFamily="34" charset="0"/>
              </a:rPr>
              <a:t>87</a:t>
            </a:r>
            <a:r>
              <a:rPr lang="en-GB" sz="1400">
                <a:solidFill>
                  <a:srgbClr val="FF0000"/>
                </a:solidFill>
                <a:effectLst>
                  <a:outerShdw blurRad="38100" dist="38100" dir="2700000" algn="tl">
                    <a:srgbClr val="000000"/>
                  </a:outerShdw>
                </a:effectLst>
                <a:latin typeface="Calibri" pitchFamily="34" charset="0"/>
              </a:rPr>
              <a:t>Sr/</a:t>
            </a:r>
            <a:r>
              <a:rPr lang="en-GB" sz="1400" baseline="30000">
                <a:solidFill>
                  <a:srgbClr val="FF0000"/>
                </a:solidFill>
                <a:effectLst>
                  <a:outerShdw blurRad="38100" dist="38100" dir="2700000" algn="tl">
                    <a:srgbClr val="000000"/>
                  </a:outerShdw>
                </a:effectLst>
                <a:latin typeface="Calibri" pitchFamily="34" charset="0"/>
              </a:rPr>
              <a:t>86</a:t>
            </a:r>
            <a:r>
              <a:rPr lang="en-GB" sz="1400">
                <a:solidFill>
                  <a:srgbClr val="FF0000"/>
                </a:solidFill>
                <a:effectLst>
                  <a:outerShdw blurRad="38100" dist="38100" dir="2700000" algn="tl">
                    <a:srgbClr val="000000"/>
                  </a:outerShdw>
                </a:effectLst>
                <a:latin typeface="Calibri" pitchFamily="34" charset="0"/>
              </a:rPr>
              <a:t>Sr (&lt;0.70445)</a:t>
            </a:r>
          </a:p>
        </p:txBody>
      </p:sp>
      <p:sp>
        <p:nvSpPr>
          <p:cNvPr id="1141802" name="Text Box 42"/>
          <p:cNvSpPr txBox="1">
            <a:spLocks noChangeArrowheads="1"/>
          </p:cNvSpPr>
          <p:nvPr/>
        </p:nvSpPr>
        <p:spPr bwMode="auto">
          <a:xfrm>
            <a:off x="371475" y="976313"/>
            <a:ext cx="5441950" cy="1144587"/>
          </a:xfrm>
          <a:prstGeom prst="rect">
            <a:avLst/>
          </a:prstGeom>
          <a:noFill/>
          <a:ln w="9525" algn="ctr">
            <a:noFill/>
            <a:miter lim="800000"/>
            <a:headEnd/>
            <a:tailEnd/>
          </a:ln>
          <a:effectLst/>
        </p:spPr>
        <p:txBody>
          <a:bodyPr wrap="square">
            <a:spAutoFit/>
          </a:bodyPr>
          <a:lstStyle/>
          <a:p>
            <a:pPr>
              <a:spcBef>
                <a:spcPct val="50000"/>
              </a:spcBef>
              <a:defRPr/>
            </a:pPr>
            <a:r>
              <a:rPr lang="en-GB" sz="2300" dirty="0">
                <a:solidFill>
                  <a:schemeClr val="bg1"/>
                </a:solidFill>
                <a:effectLst>
                  <a:outerShdw blurRad="38100" dist="38100" dir="2700000" algn="tl">
                    <a:srgbClr val="000000"/>
                  </a:outerShdw>
                </a:effectLst>
                <a:latin typeface="Calibri" pitchFamily="34" charset="0"/>
              </a:rPr>
              <a:t>The </a:t>
            </a:r>
            <a:r>
              <a:rPr lang="en-GB" sz="2300" b="1" u="sng" dirty="0">
                <a:solidFill>
                  <a:srgbClr val="FFFF00"/>
                </a:solidFill>
                <a:effectLst>
                  <a:outerShdw blurRad="38100" dist="38100" dir="2700000" algn="tl">
                    <a:srgbClr val="000000"/>
                  </a:outerShdw>
                </a:effectLst>
                <a:latin typeface="Calibri" pitchFamily="34" charset="0"/>
              </a:rPr>
              <a:t>true DMM</a:t>
            </a:r>
            <a:r>
              <a:rPr lang="en-GB" sz="2300" dirty="0">
                <a:solidFill>
                  <a:schemeClr val="bg1"/>
                </a:solidFill>
                <a:effectLst>
                  <a:outerShdw blurRad="38100" dist="38100" dir="2700000" algn="tl">
                    <a:srgbClr val="000000"/>
                  </a:outerShdw>
                </a:effectLst>
                <a:latin typeface="Calibri" pitchFamily="34" charset="0"/>
              </a:rPr>
              <a:t> must have very low (unradiogenic) Sr isotopic composition (and very high Nd isotopic ratios). Right?</a:t>
            </a:r>
          </a:p>
        </p:txBody>
      </p:sp>
      <p:sp>
        <p:nvSpPr>
          <p:cNvPr id="1141803" name="Text Box 43"/>
          <p:cNvSpPr txBox="1">
            <a:spLocks noChangeArrowheads="1"/>
          </p:cNvSpPr>
          <p:nvPr/>
        </p:nvSpPr>
        <p:spPr bwMode="auto">
          <a:xfrm>
            <a:off x="3816350" y="2297113"/>
            <a:ext cx="1997075" cy="1200150"/>
          </a:xfrm>
          <a:prstGeom prst="rect">
            <a:avLst/>
          </a:prstGeom>
          <a:solidFill>
            <a:schemeClr val="bg1"/>
          </a:solidFill>
          <a:ln w="9525" algn="ctr">
            <a:solidFill>
              <a:schemeClr val="tx1"/>
            </a:solidFill>
            <a:miter lim="800000"/>
            <a:headEnd/>
            <a:tailEnd/>
          </a:ln>
          <a:effectLst/>
        </p:spPr>
        <p:txBody>
          <a:bodyPr>
            <a:spAutoFit/>
          </a:bodyPr>
          <a:lstStyle/>
          <a:p>
            <a:pPr>
              <a:spcBef>
                <a:spcPct val="50000"/>
              </a:spcBef>
              <a:defRPr/>
            </a:pPr>
            <a:r>
              <a:rPr lang="en-GB" dirty="0">
                <a:solidFill>
                  <a:schemeClr val="tx1"/>
                </a:solidFill>
                <a:effectLst>
                  <a:outerShdw blurRad="38100" dist="38100" dir="2700000" algn="tl">
                    <a:srgbClr val="FFFFFF"/>
                  </a:outerShdw>
                </a:effectLst>
                <a:latin typeface="Calibri" pitchFamily="34" charset="0"/>
              </a:rPr>
              <a:t>Now let us give a look on the Sr isotopic range of </a:t>
            </a:r>
            <a:r>
              <a:rPr lang="en-GB" dirty="0" smtClean="0">
                <a:solidFill>
                  <a:schemeClr val="tx1"/>
                </a:solidFill>
                <a:effectLst>
                  <a:outerShdw blurRad="38100" dist="38100" dir="2700000" algn="tl">
                    <a:srgbClr val="FFFFFF"/>
                  </a:outerShdw>
                </a:effectLst>
                <a:latin typeface="Calibri" pitchFamily="34" charset="0"/>
              </a:rPr>
              <a:t>MORB</a:t>
            </a:r>
            <a:endParaRPr lang="en-GB" dirty="0">
              <a:solidFill>
                <a:schemeClr val="tx1"/>
              </a:solidFill>
              <a:effectLst>
                <a:outerShdw blurRad="38100" dist="38100" dir="2700000" algn="tl">
                  <a:srgbClr val="FFFFFF"/>
                </a:outerShdw>
              </a:effectLst>
              <a:latin typeface="Calibri" pitchFamily="34" charset="0"/>
            </a:endParaRPr>
          </a:p>
        </p:txBody>
      </p:sp>
      <p:sp>
        <p:nvSpPr>
          <p:cNvPr id="1141804" name="AutoShape 44"/>
          <p:cNvSpPr>
            <a:spLocks/>
          </p:cNvSpPr>
          <p:nvPr/>
        </p:nvSpPr>
        <p:spPr bwMode="auto">
          <a:xfrm flipH="1">
            <a:off x="3757613" y="4305300"/>
            <a:ext cx="261937" cy="1978025"/>
          </a:xfrm>
          <a:prstGeom prst="leftBrace">
            <a:avLst>
              <a:gd name="adj1" fmla="val 62929"/>
              <a:gd name="adj2" fmla="val 50000"/>
            </a:avLst>
          </a:prstGeom>
          <a:noFill/>
          <a:ln w="38100">
            <a:solidFill>
              <a:srgbClr val="FF0000"/>
            </a:solidFill>
            <a:round/>
            <a:headEnd/>
            <a:tailEnd/>
          </a:ln>
          <a:effectLst/>
        </p:spPr>
        <p:txBody>
          <a:bodyPr wrap="none" anchor="ctr"/>
          <a:lstStyle/>
          <a:p>
            <a:pPr>
              <a:defRPr/>
            </a:pPr>
            <a:endParaRPr lang="it-IT">
              <a:latin typeface="Calibri" pitchFamily="34" charset="0"/>
            </a:endParaRPr>
          </a:p>
        </p:txBody>
      </p:sp>
      <p:sp>
        <p:nvSpPr>
          <p:cNvPr id="1141805" name="Text Box 45"/>
          <p:cNvSpPr txBox="1">
            <a:spLocks noChangeArrowheads="1"/>
          </p:cNvSpPr>
          <p:nvPr/>
        </p:nvSpPr>
        <p:spPr bwMode="auto">
          <a:xfrm>
            <a:off x="7040563" y="3117850"/>
            <a:ext cx="1997075" cy="1200150"/>
          </a:xfrm>
          <a:prstGeom prst="rect">
            <a:avLst/>
          </a:prstGeom>
          <a:solidFill>
            <a:schemeClr val="bg1"/>
          </a:solidFill>
          <a:ln w="9525" algn="ctr">
            <a:solidFill>
              <a:schemeClr val="tx1"/>
            </a:solidFill>
            <a:miter lim="800000"/>
            <a:headEnd/>
            <a:tailEnd/>
          </a:ln>
          <a:effectLst/>
        </p:spPr>
        <p:txBody>
          <a:bodyPr>
            <a:spAutoFit/>
          </a:bodyPr>
          <a:lstStyle/>
          <a:p>
            <a:pPr>
              <a:spcBef>
                <a:spcPct val="50000"/>
              </a:spcBef>
              <a:defRPr/>
            </a:pPr>
            <a:r>
              <a:rPr lang="en-GB" dirty="0">
                <a:solidFill>
                  <a:schemeClr val="tx1"/>
                </a:solidFill>
                <a:effectLst>
                  <a:outerShdw blurRad="38100" dist="38100" dir="2700000" algn="tl">
                    <a:srgbClr val="FFFFFF"/>
                  </a:outerShdw>
                </a:effectLst>
                <a:latin typeface="Calibri" pitchFamily="34" charset="0"/>
              </a:rPr>
              <a:t>What should be the correct </a:t>
            </a:r>
            <a:r>
              <a:rPr lang="en-GB" baseline="30000" dirty="0">
                <a:solidFill>
                  <a:schemeClr val="tx1"/>
                </a:solidFill>
                <a:effectLst>
                  <a:outerShdw blurRad="38100" dist="38100" dir="2700000" algn="tl">
                    <a:srgbClr val="FFFFFF"/>
                  </a:outerShdw>
                </a:effectLst>
                <a:latin typeface="Calibri" pitchFamily="34" charset="0"/>
              </a:rPr>
              <a:t>206</a:t>
            </a:r>
            <a:r>
              <a:rPr lang="en-GB" dirty="0">
                <a:solidFill>
                  <a:schemeClr val="tx1"/>
                </a:solidFill>
                <a:effectLst>
                  <a:outerShdw blurRad="38100" dist="38100" dir="2700000" algn="tl">
                    <a:srgbClr val="FFFFFF"/>
                  </a:outerShdw>
                </a:effectLst>
                <a:latin typeface="Calibri" pitchFamily="34" charset="0"/>
              </a:rPr>
              <a:t>Pb/</a:t>
            </a:r>
            <a:r>
              <a:rPr lang="en-GB" baseline="30000" dirty="0">
                <a:solidFill>
                  <a:schemeClr val="tx1"/>
                </a:solidFill>
                <a:effectLst>
                  <a:outerShdw blurRad="38100" dist="38100" dir="2700000" algn="tl">
                    <a:srgbClr val="FFFFFF"/>
                  </a:outerShdw>
                </a:effectLst>
                <a:latin typeface="Calibri" pitchFamily="34" charset="0"/>
              </a:rPr>
              <a:t>204</a:t>
            </a:r>
            <a:r>
              <a:rPr lang="en-GB" dirty="0">
                <a:solidFill>
                  <a:schemeClr val="tx1"/>
                </a:solidFill>
                <a:effectLst>
                  <a:outerShdw blurRad="38100" dist="38100" dir="2700000" algn="tl">
                    <a:srgbClr val="FFFFFF"/>
                  </a:outerShdw>
                </a:effectLst>
                <a:latin typeface="Calibri" pitchFamily="34" charset="0"/>
              </a:rPr>
              <a:t>Pb of true </a:t>
            </a:r>
            <a:r>
              <a:rPr lang="en-GB" dirty="0" smtClean="0">
                <a:solidFill>
                  <a:schemeClr val="tx1"/>
                </a:solidFill>
                <a:effectLst>
                  <a:outerShdw blurRad="38100" dist="38100" dir="2700000" algn="tl">
                    <a:srgbClr val="FFFFFF"/>
                  </a:outerShdw>
                </a:effectLst>
                <a:latin typeface="Calibri" pitchFamily="34" charset="0"/>
              </a:rPr>
              <a:t>MORB?</a:t>
            </a:r>
            <a:endParaRPr lang="en-GB" dirty="0">
              <a:solidFill>
                <a:schemeClr val="tx1"/>
              </a:solidFill>
              <a:effectLst>
                <a:outerShdw blurRad="38100" dist="38100" dir="2700000" algn="tl">
                  <a:srgbClr val="FFFFFF"/>
                </a:outerShdw>
              </a:effectLst>
              <a:latin typeface="Calibri" pitchFamily="34" charset="0"/>
            </a:endParaRPr>
          </a:p>
        </p:txBody>
      </p:sp>
      <p:sp>
        <p:nvSpPr>
          <p:cNvPr id="1141806" name="AutoShape 46"/>
          <p:cNvSpPr>
            <a:spLocks noChangeArrowheads="1"/>
          </p:cNvSpPr>
          <p:nvPr/>
        </p:nvSpPr>
        <p:spPr bwMode="auto">
          <a:xfrm>
            <a:off x="3735388" y="5942013"/>
            <a:ext cx="654050" cy="641350"/>
          </a:xfrm>
          <a:prstGeom prst="star5">
            <a:avLst/>
          </a:prstGeom>
          <a:solidFill>
            <a:srgbClr val="FFFF00">
              <a:alpha val="60001"/>
            </a:srgbClr>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1807" name="AutoShape 47"/>
          <p:cNvSpPr>
            <a:spLocks noChangeArrowheads="1"/>
          </p:cNvSpPr>
          <p:nvPr/>
        </p:nvSpPr>
        <p:spPr bwMode="auto">
          <a:xfrm>
            <a:off x="4870204" y="5942013"/>
            <a:ext cx="654050" cy="641350"/>
          </a:xfrm>
          <a:prstGeom prst="star5">
            <a:avLst/>
          </a:prstGeom>
          <a:solidFill>
            <a:srgbClr val="FF0000">
              <a:alpha val="60001"/>
            </a:srgbClr>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1808" name="Text Box 48"/>
          <p:cNvSpPr txBox="1">
            <a:spLocks noChangeArrowheads="1"/>
          </p:cNvSpPr>
          <p:nvPr/>
        </p:nvSpPr>
        <p:spPr bwMode="auto">
          <a:xfrm>
            <a:off x="3708400" y="6591300"/>
            <a:ext cx="819150" cy="284163"/>
          </a:xfrm>
          <a:prstGeom prst="rect">
            <a:avLst/>
          </a:prstGeom>
          <a:noFill/>
          <a:ln w="9525" algn="ctr">
            <a:noFill/>
            <a:miter lim="800000"/>
            <a:headEnd/>
            <a:tailEnd/>
          </a:ln>
          <a:effectLst/>
        </p:spPr>
        <p:txBody>
          <a:bodyPr>
            <a:spAutoFit/>
          </a:bodyPr>
          <a:lstStyle/>
          <a:p>
            <a:pPr algn="l">
              <a:lnSpc>
                <a:spcPct val="70000"/>
              </a:lnSpc>
              <a:spcBef>
                <a:spcPct val="50000"/>
              </a:spcBef>
              <a:defRPr/>
            </a:pPr>
            <a:r>
              <a:rPr lang="en-GB">
                <a:solidFill>
                  <a:schemeClr val="tx1"/>
                </a:solidFill>
                <a:effectLst>
                  <a:outerShdw blurRad="38100" dist="38100" dir="2700000" algn="tl">
                    <a:srgbClr val="FFFFFF"/>
                  </a:outerShdw>
                </a:effectLst>
                <a:latin typeface="Calibri" pitchFamily="34" charset="0"/>
              </a:rPr>
              <a:t>This?</a:t>
            </a:r>
          </a:p>
        </p:txBody>
      </p:sp>
      <p:sp>
        <p:nvSpPr>
          <p:cNvPr id="1141809" name="Text Box 49"/>
          <p:cNvSpPr txBox="1">
            <a:spLocks noChangeArrowheads="1"/>
          </p:cNvSpPr>
          <p:nvPr/>
        </p:nvSpPr>
        <p:spPr bwMode="auto">
          <a:xfrm>
            <a:off x="4724154" y="6591300"/>
            <a:ext cx="1225550" cy="284163"/>
          </a:xfrm>
          <a:prstGeom prst="rect">
            <a:avLst/>
          </a:prstGeom>
          <a:noFill/>
          <a:ln w="9525" algn="ctr">
            <a:noFill/>
            <a:miter lim="800000"/>
            <a:headEnd/>
            <a:tailEnd/>
          </a:ln>
          <a:effectLst/>
        </p:spPr>
        <p:txBody>
          <a:bodyPr>
            <a:spAutoFit/>
          </a:bodyPr>
          <a:lstStyle/>
          <a:p>
            <a:pPr algn="l">
              <a:lnSpc>
                <a:spcPct val="70000"/>
              </a:lnSpc>
              <a:spcBef>
                <a:spcPct val="50000"/>
              </a:spcBef>
              <a:defRPr/>
            </a:pPr>
            <a:r>
              <a:rPr lang="en-GB">
                <a:solidFill>
                  <a:schemeClr val="tx1"/>
                </a:solidFill>
                <a:effectLst>
                  <a:outerShdw blurRad="38100" dist="38100" dir="2700000" algn="tl">
                    <a:srgbClr val="FFFFFF"/>
                  </a:outerShdw>
                </a:effectLst>
                <a:latin typeface="Calibri" pitchFamily="34" charset="0"/>
              </a:rPr>
              <a:t>Or this?</a:t>
            </a:r>
          </a:p>
        </p:txBody>
      </p:sp>
      <p:sp>
        <p:nvSpPr>
          <p:cNvPr id="1141810" name="Line 50"/>
          <p:cNvSpPr>
            <a:spLocks noChangeShapeType="1"/>
          </p:cNvSpPr>
          <p:nvPr/>
        </p:nvSpPr>
        <p:spPr bwMode="auto">
          <a:xfrm flipV="1">
            <a:off x="4059238" y="4630738"/>
            <a:ext cx="12700" cy="1319212"/>
          </a:xfrm>
          <a:prstGeom prst="line">
            <a:avLst/>
          </a:prstGeom>
          <a:noFill/>
          <a:ln w="38100">
            <a:solidFill>
              <a:schemeClr val="bg2"/>
            </a:solidFill>
            <a:round/>
            <a:headEnd/>
            <a:tailEnd/>
          </a:ln>
          <a:effectLst/>
        </p:spPr>
        <p:txBody>
          <a:bodyPr anchor="ctr"/>
          <a:lstStyle/>
          <a:p>
            <a:pPr>
              <a:defRPr/>
            </a:pPr>
            <a:endParaRPr lang="it-IT">
              <a:latin typeface="Calibri" pitchFamily="34" charset="0"/>
            </a:endParaRPr>
          </a:p>
        </p:txBody>
      </p:sp>
      <p:sp>
        <p:nvSpPr>
          <p:cNvPr id="1141811" name="Oval 51"/>
          <p:cNvSpPr>
            <a:spLocks noChangeArrowheads="1"/>
          </p:cNvSpPr>
          <p:nvPr/>
        </p:nvSpPr>
        <p:spPr bwMode="auto">
          <a:xfrm>
            <a:off x="3954463" y="4500563"/>
            <a:ext cx="225425" cy="225425"/>
          </a:xfrm>
          <a:prstGeom prst="ellipse">
            <a:avLst/>
          </a:prstGeom>
          <a:solidFill>
            <a:srgbClr val="808080">
              <a:alpha val="60001"/>
            </a:srgbClr>
          </a:solidFill>
          <a:ln w="9525" algn="ctr">
            <a:noFill/>
            <a:round/>
            <a:headEnd/>
            <a:tailEnd/>
          </a:ln>
          <a:effectLst/>
        </p:spPr>
        <p:txBody>
          <a:bodyPr wrap="none" anchor="ctr"/>
          <a:lstStyle/>
          <a:p>
            <a:pPr>
              <a:defRPr/>
            </a:pPr>
            <a:endParaRPr lang="it-I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41764"/>
                                        </p:tgtEl>
                                        <p:attrNameLst>
                                          <p:attrName>style.visibility</p:attrName>
                                        </p:attrNameLst>
                                      </p:cBhvr>
                                      <p:to>
                                        <p:strVal val="visible"/>
                                      </p:to>
                                    </p:set>
                                    <p:animEffect transition="in" filter="fade">
                                      <p:cBhvr>
                                        <p:cTn id="7" dur="500"/>
                                        <p:tgtEl>
                                          <p:spTgt spid="114176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41777"/>
                                        </p:tgtEl>
                                        <p:attrNameLst>
                                          <p:attrName>style.visibility</p:attrName>
                                        </p:attrNameLst>
                                      </p:cBhvr>
                                      <p:to>
                                        <p:strVal val="visible"/>
                                      </p:to>
                                    </p:set>
                                    <p:animEffect transition="in" filter="fade">
                                      <p:cBhvr>
                                        <p:cTn id="12" dur="500"/>
                                        <p:tgtEl>
                                          <p:spTgt spid="1141777"/>
                                        </p:tgtEl>
                                      </p:cBhvr>
                                    </p:animEffect>
                                  </p:childTnLst>
                                </p:cTn>
                              </p:par>
                              <p:par>
                                <p:cTn id="13" presetID="10"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41778"/>
                                        </p:tgtEl>
                                        <p:attrNameLst>
                                          <p:attrName>style.visibility</p:attrName>
                                        </p:attrNameLst>
                                      </p:cBhvr>
                                      <p:to>
                                        <p:strVal val="visible"/>
                                      </p:to>
                                    </p:set>
                                    <p:animEffect transition="in" filter="fade">
                                      <p:cBhvr>
                                        <p:cTn id="20" dur="1000"/>
                                        <p:tgtEl>
                                          <p:spTgt spid="114177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141792"/>
                                        </p:tgtEl>
                                        <p:attrNameLst>
                                          <p:attrName>style.visibility</p:attrName>
                                        </p:attrNameLst>
                                      </p:cBhvr>
                                      <p:to>
                                        <p:strVal val="visible"/>
                                      </p:to>
                                    </p:set>
                                    <p:animEffect transition="in" filter="fade">
                                      <p:cBhvr>
                                        <p:cTn id="30" dur="500"/>
                                        <p:tgtEl>
                                          <p:spTgt spid="1141792"/>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141790"/>
                                        </p:tgtEl>
                                        <p:attrNameLst>
                                          <p:attrName>style.visibility</p:attrName>
                                        </p:attrNameLst>
                                      </p:cBhvr>
                                      <p:to>
                                        <p:strVal val="visible"/>
                                      </p:to>
                                    </p:set>
                                    <p:animEffect transition="in" filter="wipe(left)">
                                      <p:cBhvr>
                                        <p:cTn id="34" dur="500"/>
                                        <p:tgtEl>
                                          <p:spTgt spid="1141790"/>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141794"/>
                                        </p:tgtEl>
                                        <p:attrNameLst>
                                          <p:attrName>style.visibility</p:attrName>
                                        </p:attrNameLst>
                                      </p:cBhvr>
                                      <p:to>
                                        <p:strVal val="visible"/>
                                      </p:to>
                                    </p:set>
                                    <p:animEffect transition="in" filter="fade">
                                      <p:cBhvr>
                                        <p:cTn id="38" dur="500"/>
                                        <p:tgtEl>
                                          <p:spTgt spid="1141794"/>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141797"/>
                                        </p:tgtEl>
                                        <p:attrNameLst>
                                          <p:attrName>style.visibility</p:attrName>
                                        </p:attrNameLst>
                                      </p:cBhvr>
                                      <p:to>
                                        <p:strVal val="visible"/>
                                      </p:to>
                                    </p:set>
                                    <p:animEffect transition="in" filter="fade">
                                      <p:cBhvr>
                                        <p:cTn id="43" dur="500"/>
                                        <p:tgtEl>
                                          <p:spTgt spid="1141797"/>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141798"/>
                                        </p:tgtEl>
                                        <p:attrNameLst>
                                          <p:attrName>style.visibility</p:attrName>
                                        </p:attrNameLst>
                                      </p:cBhvr>
                                      <p:to>
                                        <p:strVal val="visible"/>
                                      </p:to>
                                    </p:set>
                                    <p:animEffect transition="in" filter="wipe(up)">
                                      <p:cBhvr>
                                        <p:cTn id="48" dur="1000"/>
                                        <p:tgtEl>
                                          <p:spTgt spid="1141798"/>
                                        </p:tgtEl>
                                      </p:cBhvr>
                                    </p:animEffect>
                                  </p:childTnLst>
                                </p:cTn>
                              </p:par>
                            </p:childTnLst>
                          </p:cTn>
                        </p:par>
                        <p:par>
                          <p:cTn id="49" fill="hold">
                            <p:stCondLst>
                              <p:cond delay="1000"/>
                            </p:stCondLst>
                            <p:childTnLst>
                              <p:par>
                                <p:cTn id="50" presetID="10" presetClass="entr" presetSubtype="0" fill="hold" grpId="0" nodeType="afterEffect">
                                  <p:stCondLst>
                                    <p:cond delay="0"/>
                                  </p:stCondLst>
                                  <p:childTnLst>
                                    <p:set>
                                      <p:cBhvr>
                                        <p:cTn id="51" dur="1" fill="hold">
                                          <p:stCondLst>
                                            <p:cond delay="0"/>
                                          </p:stCondLst>
                                        </p:cTn>
                                        <p:tgtEl>
                                          <p:spTgt spid="1141799"/>
                                        </p:tgtEl>
                                        <p:attrNameLst>
                                          <p:attrName>style.visibility</p:attrName>
                                        </p:attrNameLst>
                                      </p:cBhvr>
                                      <p:to>
                                        <p:strVal val="visible"/>
                                      </p:to>
                                    </p:set>
                                    <p:animEffect transition="in" filter="fade">
                                      <p:cBhvr>
                                        <p:cTn id="52" dur="500"/>
                                        <p:tgtEl>
                                          <p:spTgt spid="1141799"/>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141802"/>
                                        </p:tgtEl>
                                        <p:attrNameLst>
                                          <p:attrName>style.visibility</p:attrName>
                                        </p:attrNameLst>
                                      </p:cBhvr>
                                      <p:to>
                                        <p:strVal val="visible"/>
                                      </p:to>
                                    </p:set>
                                    <p:animEffect transition="in" filter="fade">
                                      <p:cBhvr>
                                        <p:cTn id="57" dur="500"/>
                                        <p:tgtEl>
                                          <p:spTgt spid="114180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141803"/>
                                        </p:tgtEl>
                                        <p:attrNameLst>
                                          <p:attrName>style.visibility</p:attrName>
                                        </p:attrNameLst>
                                      </p:cBhvr>
                                      <p:to>
                                        <p:strVal val="visible"/>
                                      </p:to>
                                    </p:set>
                                    <p:animEffect transition="in" filter="fade">
                                      <p:cBhvr>
                                        <p:cTn id="62" dur="500"/>
                                        <p:tgtEl>
                                          <p:spTgt spid="1141803"/>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2" fill="hold" grpId="0" nodeType="clickEffect">
                                  <p:stCondLst>
                                    <p:cond delay="0"/>
                                  </p:stCondLst>
                                  <p:childTnLst>
                                    <p:set>
                                      <p:cBhvr>
                                        <p:cTn id="66" dur="1" fill="hold">
                                          <p:stCondLst>
                                            <p:cond delay="0"/>
                                          </p:stCondLst>
                                        </p:cTn>
                                        <p:tgtEl>
                                          <p:spTgt spid="1141804"/>
                                        </p:tgtEl>
                                        <p:attrNameLst>
                                          <p:attrName>style.visibility</p:attrName>
                                        </p:attrNameLst>
                                      </p:cBhvr>
                                      <p:to>
                                        <p:strVal val="visible"/>
                                      </p:to>
                                    </p:set>
                                    <p:animEffect transition="in" filter="wipe(right)">
                                      <p:cBhvr>
                                        <p:cTn id="67" dur="2000"/>
                                        <p:tgtEl>
                                          <p:spTgt spid="1141804"/>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41805"/>
                                        </p:tgtEl>
                                        <p:attrNameLst>
                                          <p:attrName>style.visibility</p:attrName>
                                        </p:attrNameLst>
                                      </p:cBhvr>
                                      <p:to>
                                        <p:strVal val="visible"/>
                                      </p:to>
                                    </p:set>
                                    <p:animEffect transition="in" filter="fade">
                                      <p:cBhvr>
                                        <p:cTn id="72" dur="500"/>
                                        <p:tgtEl>
                                          <p:spTgt spid="114180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141806"/>
                                        </p:tgtEl>
                                        <p:attrNameLst>
                                          <p:attrName>style.visibility</p:attrName>
                                        </p:attrNameLst>
                                      </p:cBhvr>
                                      <p:to>
                                        <p:strVal val="visible"/>
                                      </p:to>
                                    </p:set>
                                    <p:animEffect transition="in" filter="fade">
                                      <p:cBhvr>
                                        <p:cTn id="77" dur="500"/>
                                        <p:tgtEl>
                                          <p:spTgt spid="1141806"/>
                                        </p:tgtEl>
                                      </p:cBhvr>
                                    </p:animEffec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1141808"/>
                                        </p:tgtEl>
                                        <p:attrNameLst>
                                          <p:attrName>style.visibility</p:attrName>
                                        </p:attrNameLst>
                                      </p:cBhvr>
                                      <p:to>
                                        <p:strVal val="visible"/>
                                      </p:to>
                                    </p:set>
                                    <p:animEffect transition="in" filter="fade">
                                      <p:cBhvr>
                                        <p:cTn id="81" dur="500"/>
                                        <p:tgtEl>
                                          <p:spTgt spid="1141808"/>
                                        </p:tgtEl>
                                      </p:cBhvr>
                                    </p:animEffect>
                                  </p:childTnLst>
                                </p:cTn>
                              </p:par>
                            </p:childTnLst>
                          </p:cTn>
                        </p:par>
                        <p:par>
                          <p:cTn id="82" fill="hold">
                            <p:stCondLst>
                              <p:cond delay="1000"/>
                            </p:stCondLst>
                            <p:childTnLst>
                              <p:par>
                                <p:cTn id="83" presetID="22" presetClass="entr" presetSubtype="4" fill="hold" nodeType="afterEffect">
                                  <p:stCondLst>
                                    <p:cond delay="0"/>
                                  </p:stCondLst>
                                  <p:childTnLst>
                                    <p:set>
                                      <p:cBhvr>
                                        <p:cTn id="84" dur="1" fill="hold">
                                          <p:stCondLst>
                                            <p:cond delay="0"/>
                                          </p:stCondLst>
                                        </p:cTn>
                                        <p:tgtEl>
                                          <p:spTgt spid="1141810"/>
                                        </p:tgtEl>
                                        <p:attrNameLst>
                                          <p:attrName>style.visibility</p:attrName>
                                        </p:attrNameLst>
                                      </p:cBhvr>
                                      <p:to>
                                        <p:strVal val="visible"/>
                                      </p:to>
                                    </p:set>
                                    <p:animEffect transition="in" filter="wipe(down)">
                                      <p:cBhvr>
                                        <p:cTn id="85" dur="3000"/>
                                        <p:tgtEl>
                                          <p:spTgt spid="1141810"/>
                                        </p:tgtEl>
                                      </p:cBhvr>
                                    </p:animEffect>
                                  </p:childTnLst>
                                </p:cTn>
                              </p:par>
                            </p:childTnLst>
                          </p:cTn>
                        </p:par>
                        <p:par>
                          <p:cTn id="86" fill="hold">
                            <p:stCondLst>
                              <p:cond delay="4000"/>
                            </p:stCondLst>
                            <p:childTnLst>
                              <p:par>
                                <p:cTn id="87" presetID="10" presetClass="entr" presetSubtype="0" fill="hold" grpId="0" nodeType="afterEffect">
                                  <p:stCondLst>
                                    <p:cond delay="0"/>
                                  </p:stCondLst>
                                  <p:childTnLst>
                                    <p:set>
                                      <p:cBhvr>
                                        <p:cTn id="88" dur="1" fill="hold">
                                          <p:stCondLst>
                                            <p:cond delay="0"/>
                                          </p:stCondLst>
                                        </p:cTn>
                                        <p:tgtEl>
                                          <p:spTgt spid="1141811"/>
                                        </p:tgtEl>
                                        <p:attrNameLst>
                                          <p:attrName>style.visibility</p:attrName>
                                        </p:attrNameLst>
                                      </p:cBhvr>
                                      <p:to>
                                        <p:strVal val="visible"/>
                                      </p:to>
                                    </p:set>
                                    <p:animEffect transition="in" filter="fade">
                                      <p:cBhvr>
                                        <p:cTn id="89" dur="500"/>
                                        <p:tgtEl>
                                          <p:spTgt spid="1141811"/>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1141807"/>
                                        </p:tgtEl>
                                        <p:attrNameLst>
                                          <p:attrName>style.visibility</p:attrName>
                                        </p:attrNameLst>
                                      </p:cBhvr>
                                      <p:to>
                                        <p:strVal val="visible"/>
                                      </p:to>
                                    </p:set>
                                    <p:animEffect transition="in" filter="fade">
                                      <p:cBhvr>
                                        <p:cTn id="94" dur="500"/>
                                        <p:tgtEl>
                                          <p:spTgt spid="1141807"/>
                                        </p:tgtEl>
                                      </p:cBhvr>
                                    </p:animEffect>
                                  </p:childTnLst>
                                </p:cTn>
                              </p:par>
                            </p:childTnLst>
                          </p:cTn>
                        </p:par>
                        <p:par>
                          <p:cTn id="95" fill="hold">
                            <p:stCondLst>
                              <p:cond delay="500"/>
                            </p:stCondLst>
                            <p:childTnLst>
                              <p:par>
                                <p:cTn id="96" presetID="10" presetClass="entr" presetSubtype="0" fill="hold" grpId="0" nodeType="afterEffect">
                                  <p:stCondLst>
                                    <p:cond delay="0"/>
                                  </p:stCondLst>
                                  <p:childTnLst>
                                    <p:set>
                                      <p:cBhvr>
                                        <p:cTn id="97" dur="1" fill="hold">
                                          <p:stCondLst>
                                            <p:cond delay="0"/>
                                          </p:stCondLst>
                                        </p:cTn>
                                        <p:tgtEl>
                                          <p:spTgt spid="1141809"/>
                                        </p:tgtEl>
                                        <p:attrNameLst>
                                          <p:attrName>style.visibility</p:attrName>
                                        </p:attrNameLst>
                                      </p:cBhvr>
                                      <p:to>
                                        <p:strVal val="visible"/>
                                      </p:to>
                                    </p:set>
                                    <p:animEffect transition="in" filter="fade">
                                      <p:cBhvr>
                                        <p:cTn id="98" dur="500"/>
                                        <p:tgtEl>
                                          <p:spTgt spid="1141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764" grpId="0"/>
      <p:bldP spid="1141778" grpId="0" animBg="1"/>
      <p:bldP spid="1141794" grpId="0"/>
      <p:bldP spid="1141797" grpId="0"/>
      <p:bldP spid="1141792" grpId="0" animBg="1"/>
      <p:bldP spid="1141799" grpId="0"/>
      <p:bldP spid="1141802" grpId="0"/>
      <p:bldP spid="1141803" grpId="0" animBg="1"/>
      <p:bldP spid="1141804" grpId="0" animBg="1"/>
      <p:bldP spid="1141805" grpId="0" animBg="1"/>
      <p:bldP spid="1141806" grpId="0" animBg="1"/>
      <p:bldP spid="1141807" grpId="0" animBg="1"/>
      <p:bldP spid="1141808" grpId="0"/>
      <p:bldP spid="1141809" grpId="0"/>
      <p:bldP spid="1141811"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43813" name="Text Box 5"/>
          <p:cNvSpPr txBox="1">
            <a:spLocks noChangeArrowheads="1"/>
          </p:cNvSpPr>
          <p:nvPr/>
        </p:nvSpPr>
        <p:spPr bwMode="auto">
          <a:xfrm>
            <a:off x="0" y="804863"/>
            <a:ext cx="9144000" cy="641350"/>
          </a:xfrm>
          <a:prstGeom prst="rect">
            <a:avLst/>
          </a:prstGeom>
          <a:noFill/>
          <a:ln w="9525" algn="ctr">
            <a:noFill/>
            <a:miter lim="800000"/>
            <a:headEnd/>
            <a:tailEnd/>
          </a:ln>
          <a:effectLst/>
        </p:spPr>
        <p:txBody>
          <a:bodyPr>
            <a:spAutoFit/>
          </a:bodyPr>
          <a:lstStyle/>
          <a:p>
            <a:pPr>
              <a:defRPr/>
            </a:pPr>
            <a:r>
              <a:rPr lang="en-GB" sz="3600">
                <a:solidFill>
                  <a:srgbClr val="FFFF00"/>
                </a:solidFill>
                <a:effectLst>
                  <a:outerShdw blurRad="38100" dist="38100" dir="2700000" algn="tl">
                    <a:srgbClr val="000000"/>
                  </a:outerShdw>
                </a:effectLst>
                <a:latin typeface="Calibri" pitchFamily="34" charset="0"/>
              </a:rPr>
              <a:t>To resume:</a:t>
            </a:r>
          </a:p>
        </p:txBody>
      </p:sp>
      <p:sp>
        <p:nvSpPr>
          <p:cNvPr id="1143815" name="Text Box 7"/>
          <p:cNvSpPr txBox="1">
            <a:spLocks noChangeArrowheads="1"/>
          </p:cNvSpPr>
          <p:nvPr/>
        </p:nvSpPr>
        <p:spPr bwMode="auto">
          <a:xfrm>
            <a:off x="371475" y="1577975"/>
            <a:ext cx="8401050" cy="4909036"/>
          </a:xfrm>
          <a:prstGeom prst="rect">
            <a:avLst/>
          </a:prstGeom>
          <a:noFill/>
          <a:ln w="9525" algn="ctr">
            <a:noFill/>
            <a:miter lim="800000"/>
            <a:headEnd/>
            <a:tailEnd/>
          </a:ln>
          <a:effectLst/>
        </p:spPr>
        <p:txBody>
          <a:bodyPr wrap="square">
            <a:spAutoFit/>
          </a:bodyPr>
          <a:lstStyle/>
          <a:p>
            <a:pPr algn="l">
              <a:defRPr/>
            </a:pPr>
            <a:r>
              <a:rPr lang="en-GB" sz="3200" dirty="0">
                <a:solidFill>
                  <a:schemeClr val="bg1"/>
                </a:solidFill>
                <a:effectLst>
                  <a:outerShdw blurRad="38100" dist="38100" dir="2700000" algn="tl">
                    <a:srgbClr val="000000"/>
                  </a:outerShdw>
                </a:effectLst>
                <a:latin typeface="Calibri" pitchFamily="34" charset="0"/>
              </a:rPr>
              <a:t>On the basis of Sr-Nd-Pb isotope </a:t>
            </a:r>
            <a:r>
              <a:rPr lang="en-GB" sz="3200" dirty="0" smtClean="0">
                <a:solidFill>
                  <a:schemeClr val="bg1"/>
                </a:solidFill>
                <a:effectLst>
                  <a:outerShdw blurRad="38100" dist="38100" dir="2700000" algn="tl">
                    <a:srgbClr val="000000"/>
                  </a:outerShdw>
                </a:effectLst>
                <a:latin typeface="Calibri" pitchFamily="34" charset="0"/>
              </a:rPr>
              <a:t>systematic </a:t>
            </a:r>
            <a:r>
              <a:rPr lang="en-GB" sz="3200" dirty="0">
                <a:solidFill>
                  <a:schemeClr val="bg1"/>
                </a:solidFill>
                <a:effectLst>
                  <a:outerShdw blurRad="38100" dist="38100" dir="2700000" algn="tl">
                    <a:srgbClr val="000000"/>
                  </a:outerShdw>
                </a:effectLst>
                <a:latin typeface="Calibri" pitchFamily="34" charset="0"/>
              </a:rPr>
              <a:t>it is possible to reduce the isotopic variability of the oceanic basalts </a:t>
            </a:r>
            <a:r>
              <a:rPr lang="en-GB" sz="3200" dirty="0" smtClean="0">
                <a:solidFill>
                  <a:schemeClr val="bg1"/>
                </a:solidFill>
                <a:effectLst>
                  <a:outerShdw blurRad="38100" dist="38100" dir="2700000" algn="tl">
                    <a:srgbClr val="000000"/>
                  </a:outerShdw>
                </a:effectLst>
                <a:latin typeface="Calibri" pitchFamily="34" charset="0"/>
              </a:rPr>
              <a:t>(MORB </a:t>
            </a:r>
            <a:r>
              <a:rPr lang="en-GB" sz="3200" dirty="0">
                <a:solidFill>
                  <a:schemeClr val="bg1"/>
                </a:solidFill>
                <a:effectLst>
                  <a:outerShdw blurRad="38100" dist="38100" dir="2700000" algn="tl">
                    <a:srgbClr val="000000"/>
                  </a:outerShdw>
                </a:effectLst>
                <a:latin typeface="Calibri" pitchFamily="34" charset="0"/>
              </a:rPr>
              <a:t>and </a:t>
            </a:r>
            <a:r>
              <a:rPr lang="en-GB" sz="3200" dirty="0" smtClean="0">
                <a:solidFill>
                  <a:schemeClr val="bg1"/>
                </a:solidFill>
                <a:effectLst>
                  <a:outerShdw blurRad="38100" dist="38100" dir="2700000" algn="tl">
                    <a:srgbClr val="000000"/>
                  </a:outerShdw>
                </a:effectLst>
                <a:latin typeface="Calibri" pitchFamily="34" charset="0"/>
              </a:rPr>
              <a:t>OIB) </a:t>
            </a:r>
            <a:r>
              <a:rPr lang="en-GB" sz="3200" dirty="0">
                <a:solidFill>
                  <a:schemeClr val="bg1"/>
                </a:solidFill>
                <a:effectLst>
                  <a:outerShdw blurRad="38100" dist="38100" dir="2700000" algn="tl">
                    <a:srgbClr val="000000"/>
                  </a:outerShdw>
                </a:effectLst>
                <a:latin typeface="Calibri" pitchFamily="34" charset="0"/>
              </a:rPr>
              <a:t>in terms of four fundamental end-members:</a:t>
            </a:r>
          </a:p>
          <a:p>
            <a:pPr algn="l">
              <a:defRPr/>
            </a:pPr>
            <a:endParaRPr lang="en-GB" sz="900" dirty="0">
              <a:solidFill>
                <a:schemeClr val="bg1"/>
              </a:solidFill>
              <a:effectLst>
                <a:outerShdw blurRad="38100" dist="38100" dir="2700000" algn="tl">
                  <a:srgbClr val="000000"/>
                </a:outerShdw>
              </a:effectLst>
              <a:latin typeface="Calibri" pitchFamily="34" charset="0"/>
            </a:endParaRPr>
          </a:p>
          <a:p>
            <a:pPr>
              <a:defRPr/>
            </a:pPr>
            <a:r>
              <a:rPr lang="en-GB" sz="4400" dirty="0">
                <a:solidFill>
                  <a:srgbClr val="FFFF00"/>
                </a:solidFill>
                <a:effectLst>
                  <a:outerShdw blurRad="38100" dist="38100" dir="2700000" algn="tl">
                    <a:srgbClr val="000000"/>
                  </a:outerShdw>
                </a:effectLst>
                <a:latin typeface="Calibri" pitchFamily="34" charset="0"/>
              </a:rPr>
              <a:t>DMM</a:t>
            </a:r>
          </a:p>
          <a:p>
            <a:pPr>
              <a:defRPr/>
            </a:pPr>
            <a:r>
              <a:rPr lang="en-GB" sz="4400" dirty="0">
                <a:solidFill>
                  <a:srgbClr val="FFFF00"/>
                </a:solidFill>
                <a:effectLst>
                  <a:outerShdw blurRad="38100" dist="38100" dir="2700000" algn="tl">
                    <a:srgbClr val="000000"/>
                  </a:outerShdw>
                </a:effectLst>
                <a:latin typeface="Calibri" pitchFamily="34" charset="0"/>
              </a:rPr>
              <a:t>HIMU</a:t>
            </a:r>
          </a:p>
          <a:p>
            <a:pPr>
              <a:defRPr/>
            </a:pPr>
            <a:r>
              <a:rPr lang="en-GB" sz="4400" dirty="0">
                <a:solidFill>
                  <a:srgbClr val="FFFF00"/>
                </a:solidFill>
                <a:effectLst>
                  <a:outerShdw blurRad="38100" dist="38100" dir="2700000" algn="tl">
                    <a:srgbClr val="000000"/>
                  </a:outerShdw>
                </a:effectLst>
                <a:latin typeface="Calibri" pitchFamily="34" charset="0"/>
              </a:rPr>
              <a:t>EM-I</a:t>
            </a:r>
          </a:p>
          <a:p>
            <a:pPr>
              <a:defRPr/>
            </a:pPr>
            <a:r>
              <a:rPr lang="en-GB" sz="4400" dirty="0">
                <a:solidFill>
                  <a:srgbClr val="FFFF00"/>
                </a:solidFill>
                <a:effectLst>
                  <a:outerShdw blurRad="38100" dist="38100" dir="2700000" algn="tl">
                    <a:srgbClr val="000000"/>
                  </a:outerShdw>
                </a:effectLst>
                <a:latin typeface="Calibri" pitchFamily="34" charset="0"/>
              </a:rPr>
              <a:t>EM-II</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43813">
                                            <p:txEl>
                                              <p:pRg st="0" end="0"/>
                                            </p:txEl>
                                          </p:spTgt>
                                        </p:tgtEl>
                                        <p:attrNameLst>
                                          <p:attrName>style.visibility</p:attrName>
                                        </p:attrNameLst>
                                      </p:cBhvr>
                                      <p:to>
                                        <p:strVal val="visible"/>
                                      </p:to>
                                    </p:set>
                                    <p:animEffect transition="in" filter="fade">
                                      <p:cBhvr>
                                        <p:cTn id="7" dur="500"/>
                                        <p:tgtEl>
                                          <p:spTgt spid="114381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43815">
                                            <p:txEl>
                                              <p:pRg st="0" end="0"/>
                                            </p:txEl>
                                          </p:spTgt>
                                        </p:tgtEl>
                                        <p:attrNameLst>
                                          <p:attrName>style.visibility</p:attrName>
                                        </p:attrNameLst>
                                      </p:cBhvr>
                                      <p:to>
                                        <p:strVal val="visible"/>
                                      </p:to>
                                    </p:set>
                                    <p:animEffect transition="in" filter="fade">
                                      <p:cBhvr>
                                        <p:cTn id="12" dur="500"/>
                                        <p:tgtEl>
                                          <p:spTgt spid="114381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43815">
                                            <p:txEl>
                                              <p:pRg st="2" end="2"/>
                                            </p:txEl>
                                          </p:spTgt>
                                        </p:tgtEl>
                                        <p:attrNameLst>
                                          <p:attrName>style.visibility</p:attrName>
                                        </p:attrNameLst>
                                      </p:cBhvr>
                                      <p:to>
                                        <p:strVal val="visible"/>
                                      </p:to>
                                    </p:set>
                                    <p:animEffect transition="in" filter="fade">
                                      <p:cBhvr>
                                        <p:cTn id="17" dur="500"/>
                                        <p:tgtEl>
                                          <p:spTgt spid="1143815">
                                            <p:txEl>
                                              <p:pRg st="2" end="2"/>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143815">
                                            <p:txEl>
                                              <p:pRg st="3" end="3"/>
                                            </p:txEl>
                                          </p:spTgt>
                                        </p:tgtEl>
                                        <p:attrNameLst>
                                          <p:attrName>style.visibility</p:attrName>
                                        </p:attrNameLst>
                                      </p:cBhvr>
                                      <p:to>
                                        <p:strVal val="visible"/>
                                      </p:to>
                                    </p:set>
                                    <p:animEffect transition="in" filter="fade">
                                      <p:cBhvr>
                                        <p:cTn id="21" dur="500"/>
                                        <p:tgtEl>
                                          <p:spTgt spid="1143815">
                                            <p:txEl>
                                              <p:pRg st="3" end="3"/>
                                            </p:txEl>
                                          </p:spTgt>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1143815">
                                            <p:txEl>
                                              <p:pRg st="4" end="4"/>
                                            </p:txEl>
                                          </p:spTgt>
                                        </p:tgtEl>
                                        <p:attrNameLst>
                                          <p:attrName>style.visibility</p:attrName>
                                        </p:attrNameLst>
                                      </p:cBhvr>
                                      <p:to>
                                        <p:strVal val="visible"/>
                                      </p:to>
                                    </p:set>
                                    <p:animEffect transition="in" filter="fade">
                                      <p:cBhvr>
                                        <p:cTn id="25" dur="500"/>
                                        <p:tgtEl>
                                          <p:spTgt spid="1143815">
                                            <p:txEl>
                                              <p:pRg st="4" end="4"/>
                                            </p:txEl>
                                          </p:spTgt>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143815">
                                            <p:txEl>
                                              <p:pRg st="5" end="5"/>
                                            </p:txEl>
                                          </p:spTgt>
                                        </p:tgtEl>
                                        <p:attrNameLst>
                                          <p:attrName>style.visibility</p:attrName>
                                        </p:attrNameLst>
                                      </p:cBhvr>
                                      <p:to>
                                        <p:strVal val="visible"/>
                                      </p:to>
                                    </p:set>
                                    <p:animEffect transition="in" filter="fade">
                                      <p:cBhvr>
                                        <p:cTn id="29" dur="500"/>
                                        <p:tgtEl>
                                          <p:spTgt spid="114381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13" grpId="0" build="p"/>
      <p:bldP spid="1143815" grpId="0" build="p"/>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405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54052" name="Text Box 4"/>
          <p:cNvSpPr txBox="1">
            <a:spLocks noChangeArrowheads="1"/>
          </p:cNvSpPr>
          <p:nvPr/>
        </p:nvSpPr>
        <p:spPr bwMode="auto">
          <a:xfrm>
            <a:off x="0" y="804863"/>
            <a:ext cx="9144000" cy="641350"/>
          </a:xfrm>
          <a:prstGeom prst="rect">
            <a:avLst/>
          </a:prstGeom>
          <a:noFill/>
          <a:ln w="9525" algn="ctr">
            <a:noFill/>
            <a:miter lim="800000"/>
            <a:headEnd/>
            <a:tailEnd/>
          </a:ln>
          <a:effectLst/>
        </p:spPr>
        <p:txBody>
          <a:bodyPr>
            <a:spAutoFit/>
          </a:bodyPr>
          <a:lstStyle/>
          <a:p>
            <a:pPr>
              <a:defRPr/>
            </a:pPr>
            <a:r>
              <a:rPr lang="en-GB" sz="3600">
                <a:solidFill>
                  <a:srgbClr val="FFFF00"/>
                </a:solidFill>
                <a:effectLst>
                  <a:outerShdw blurRad="38100" dist="38100" dir="2700000" algn="tl">
                    <a:srgbClr val="000000"/>
                  </a:outerShdw>
                </a:effectLst>
                <a:latin typeface="Calibri" pitchFamily="34" charset="0"/>
              </a:rPr>
              <a:t>To resume:</a:t>
            </a:r>
          </a:p>
        </p:txBody>
      </p:sp>
      <p:sp>
        <p:nvSpPr>
          <p:cNvPr id="1154053" name="Text Box 5"/>
          <p:cNvSpPr txBox="1">
            <a:spLocks noChangeArrowheads="1"/>
          </p:cNvSpPr>
          <p:nvPr/>
        </p:nvSpPr>
        <p:spPr bwMode="auto">
          <a:xfrm>
            <a:off x="371475" y="1577975"/>
            <a:ext cx="8401050" cy="2554545"/>
          </a:xfrm>
          <a:prstGeom prst="rect">
            <a:avLst/>
          </a:prstGeom>
          <a:noFill/>
          <a:ln w="9525" algn="ctr">
            <a:noFill/>
            <a:miter lim="800000"/>
            <a:headEnd/>
            <a:tailEnd/>
          </a:ln>
          <a:effectLst/>
        </p:spPr>
        <p:txBody>
          <a:bodyPr wrap="square">
            <a:spAutoFit/>
          </a:bodyPr>
          <a:lstStyle/>
          <a:p>
            <a:pPr algn="l">
              <a:defRPr/>
            </a:pPr>
            <a:r>
              <a:rPr lang="en-GB" sz="3200" dirty="0">
                <a:solidFill>
                  <a:schemeClr val="bg1"/>
                </a:solidFill>
                <a:effectLst>
                  <a:outerShdw blurRad="38100" dist="38100" dir="2700000" algn="tl">
                    <a:srgbClr val="000000"/>
                  </a:outerShdw>
                </a:effectLst>
                <a:latin typeface="Calibri" pitchFamily="34" charset="0"/>
              </a:rPr>
              <a:t>For each of these end-members several isotopic compositions or isotopic ranges have been proposed in literature.</a:t>
            </a:r>
          </a:p>
          <a:p>
            <a:pPr algn="l">
              <a:defRPr/>
            </a:pPr>
            <a:r>
              <a:rPr lang="en-GB" sz="3200" dirty="0">
                <a:solidFill>
                  <a:schemeClr val="bg1"/>
                </a:solidFill>
                <a:effectLst>
                  <a:outerShdw blurRad="38100" dist="38100" dir="2700000" algn="tl">
                    <a:srgbClr val="000000"/>
                  </a:outerShdw>
                </a:effectLst>
                <a:latin typeface="Calibri" pitchFamily="34" charset="0"/>
              </a:rPr>
              <a:t>What is the correct value for each of these end-members?</a:t>
            </a:r>
            <a:endParaRPr lang="en-GB" sz="4400" dirty="0">
              <a:solidFill>
                <a:schemeClr val="bg1"/>
              </a:solidFill>
              <a:effectLst>
                <a:outerShdw blurRad="38100" dist="38100" dir="2700000" algn="tl">
                  <a:srgbClr val="000000"/>
                </a:outerShdw>
              </a:effectLst>
              <a:latin typeface="Calibri" pitchFamily="34" charset="0"/>
            </a:endParaRPr>
          </a:p>
        </p:txBody>
      </p:sp>
      <p:sp>
        <p:nvSpPr>
          <p:cNvPr id="1154054" name="Text Box 6"/>
          <p:cNvSpPr txBox="1">
            <a:spLocks noChangeArrowheads="1"/>
          </p:cNvSpPr>
          <p:nvPr/>
        </p:nvSpPr>
        <p:spPr bwMode="auto">
          <a:xfrm>
            <a:off x="2552700" y="4329113"/>
            <a:ext cx="4038600" cy="914400"/>
          </a:xfrm>
          <a:prstGeom prst="rect">
            <a:avLst/>
          </a:prstGeom>
          <a:noFill/>
          <a:ln w="9525" algn="ctr">
            <a:noFill/>
            <a:miter lim="800000"/>
            <a:headEnd/>
            <a:tailEnd/>
          </a:ln>
          <a:effectLst/>
        </p:spPr>
        <p:txBody>
          <a:bodyPr wrap="square">
            <a:spAutoFit/>
          </a:bodyPr>
          <a:lstStyle/>
          <a:p>
            <a:pPr>
              <a:defRPr/>
            </a:pPr>
            <a:r>
              <a:rPr lang="en-GB" sz="5400" dirty="0">
                <a:solidFill>
                  <a:srgbClr val="FFFF00"/>
                </a:solidFill>
                <a:effectLst>
                  <a:outerShdw blurRad="38100" dist="38100" dir="2700000" algn="tl">
                    <a:srgbClr val="000000"/>
                  </a:outerShdw>
                </a:effectLst>
                <a:latin typeface="Calibri" pitchFamily="34" charset="0"/>
              </a:rPr>
              <a:t>Who knows?</a:t>
            </a:r>
            <a:endParaRPr lang="en-GB" sz="7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54053">
                                            <p:txEl>
                                              <p:pRg st="0" end="0"/>
                                            </p:txEl>
                                          </p:spTgt>
                                        </p:tgtEl>
                                        <p:attrNameLst>
                                          <p:attrName>style.visibility</p:attrName>
                                        </p:attrNameLst>
                                      </p:cBhvr>
                                      <p:to>
                                        <p:strVal val="visible"/>
                                      </p:to>
                                    </p:set>
                                    <p:animEffect transition="in" filter="fade">
                                      <p:cBhvr>
                                        <p:cTn id="7" dur="500"/>
                                        <p:tgtEl>
                                          <p:spTgt spid="115405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54053">
                                            <p:txEl>
                                              <p:pRg st="1" end="1"/>
                                            </p:txEl>
                                          </p:spTgt>
                                        </p:tgtEl>
                                        <p:attrNameLst>
                                          <p:attrName>style.visibility</p:attrName>
                                        </p:attrNameLst>
                                      </p:cBhvr>
                                      <p:to>
                                        <p:strVal val="visible"/>
                                      </p:to>
                                    </p:set>
                                    <p:animEffect transition="in" filter="fade">
                                      <p:cBhvr>
                                        <p:cTn id="12" dur="500"/>
                                        <p:tgtEl>
                                          <p:spTgt spid="115405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54054">
                                            <p:txEl>
                                              <p:pRg st="0" end="0"/>
                                            </p:txEl>
                                          </p:spTgt>
                                        </p:tgtEl>
                                        <p:attrNameLst>
                                          <p:attrName>style.visibility</p:attrName>
                                        </p:attrNameLst>
                                      </p:cBhvr>
                                      <p:to>
                                        <p:strVal val="visible"/>
                                      </p:to>
                                    </p:set>
                                    <p:animEffect transition="in" filter="fade">
                                      <p:cBhvr>
                                        <p:cTn id="17" dur="500"/>
                                        <p:tgtEl>
                                          <p:spTgt spid="11540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4053" grpId="0" build="p"/>
      <p:bldP spid="1154054" grpId="0" build="p"/>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56101" name="Text Box 5"/>
          <p:cNvSpPr txBox="1">
            <a:spLocks noChangeArrowheads="1"/>
          </p:cNvSpPr>
          <p:nvPr/>
        </p:nvSpPr>
        <p:spPr bwMode="auto">
          <a:xfrm>
            <a:off x="371475" y="1028700"/>
            <a:ext cx="8401050" cy="5397500"/>
          </a:xfrm>
          <a:prstGeom prst="rect">
            <a:avLst/>
          </a:prstGeom>
          <a:noFill/>
          <a:ln w="9525" algn="ctr">
            <a:noFill/>
            <a:miter lim="800000"/>
            <a:headEnd/>
            <a:tailEnd/>
          </a:ln>
          <a:effectLst/>
        </p:spPr>
        <p:txBody>
          <a:bodyPr wrap="square">
            <a:spAutoFit/>
          </a:bodyPr>
          <a:lstStyle/>
          <a:p>
            <a:pPr marL="342900" indent="-342900">
              <a:defRPr/>
            </a:pPr>
            <a:r>
              <a:rPr lang="en-GB" sz="3200" dirty="0">
                <a:solidFill>
                  <a:srgbClr val="FFFF00"/>
                </a:solidFill>
                <a:effectLst>
                  <a:outerShdw blurRad="38100" dist="38100" dir="2700000" algn="tl">
                    <a:srgbClr val="000000"/>
                  </a:outerShdw>
                </a:effectLst>
                <a:latin typeface="Calibri" pitchFamily="34" charset="0"/>
              </a:rPr>
              <a:t>Why do these end-members are considered so important in modern igneous petrology?</a:t>
            </a:r>
            <a:endParaRPr lang="en-GB" sz="1000" dirty="0">
              <a:solidFill>
                <a:srgbClr val="FFFF00"/>
              </a:solidFill>
              <a:effectLst>
                <a:outerShdw blurRad="38100" dist="38100" dir="2700000" algn="tl">
                  <a:srgbClr val="000000"/>
                </a:outerShdw>
              </a:effectLst>
              <a:latin typeface="Calibri" pitchFamily="34" charset="0"/>
            </a:endParaRPr>
          </a:p>
          <a:p>
            <a:pPr marL="342900" indent="-342900">
              <a:defRPr/>
            </a:pPr>
            <a:endParaRPr lang="en-GB" sz="1000" dirty="0">
              <a:solidFill>
                <a:srgbClr val="FFFF00"/>
              </a:solidFill>
              <a:effectLst>
                <a:outerShdw blurRad="38100" dist="38100" dir="2700000" algn="tl">
                  <a:srgbClr val="000000"/>
                </a:outerShdw>
              </a:effectLst>
              <a:latin typeface="Calibri" pitchFamily="34" charset="0"/>
            </a:endParaRPr>
          </a:p>
          <a:p>
            <a:pPr marL="342900" indent="-342900">
              <a:defRPr/>
            </a:pPr>
            <a:r>
              <a:rPr lang="en-GB" sz="3600" dirty="0">
                <a:solidFill>
                  <a:schemeClr val="bg1"/>
                </a:solidFill>
                <a:effectLst>
                  <a:outerShdw blurRad="38100" dist="38100" dir="2700000" algn="tl">
                    <a:srgbClr val="000000"/>
                  </a:outerShdw>
                </a:effectLst>
                <a:latin typeface="Calibri" pitchFamily="34" charset="0"/>
              </a:rPr>
              <a:t>The typical sequence of rationale is:</a:t>
            </a:r>
            <a:endParaRPr lang="en-GB" sz="1400" dirty="0">
              <a:solidFill>
                <a:schemeClr val="bg1"/>
              </a:solidFill>
              <a:effectLst>
                <a:outerShdw blurRad="38100" dist="38100" dir="2700000" algn="tl">
                  <a:srgbClr val="000000"/>
                </a:outerShdw>
              </a:effectLst>
              <a:latin typeface="Calibri" pitchFamily="34" charset="0"/>
            </a:endParaRPr>
          </a:p>
          <a:p>
            <a:pPr marL="342900" indent="-342900">
              <a:defRPr/>
            </a:pPr>
            <a:endParaRPr lang="en-GB" sz="1400" dirty="0">
              <a:solidFill>
                <a:schemeClr val="bg1"/>
              </a:solidFill>
              <a:effectLst>
                <a:outerShdw blurRad="38100" dist="38100" dir="2700000" algn="tl">
                  <a:srgbClr val="000000"/>
                </a:outerShdw>
              </a:effectLst>
              <a:latin typeface="Calibri" pitchFamily="34" charset="0"/>
            </a:endParaRPr>
          </a:p>
          <a:p>
            <a:pPr marL="342900" indent="-342900" algn="l">
              <a:defRPr/>
            </a:pPr>
            <a:r>
              <a:rPr lang="en-GB" sz="2800" dirty="0">
                <a:solidFill>
                  <a:srgbClr val="FFFF00"/>
                </a:solidFill>
                <a:effectLst>
                  <a:outerShdw blurRad="38100" dist="38100" dir="2700000" algn="tl">
                    <a:srgbClr val="000000"/>
                  </a:outerShdw>
                </a:effectLst>
                <a:latin typeface="Calibri" pitchFamily="34" charset="0"/>
              </a:rPr>
              <a:t>1)</a:t>
            </a:r>
            <a:r>
              <a:rPr lang="en-GB" sz="2800" dirty="0">
                <a:solidFill>
                  <a:schemeClr val="bg1"/>
                </a:solidFill>
                <a:effectLst>
                  <a:outerShdw blurRad="38100" dist="38100" dir="2700000" algn="tl">
                    <a:srgbClr val="000000"/>
                  </a:outerShdw>
                </a:effectLst>
                <a:latin typeface="Calibri" pitchFamily="34" charset="0"/>
              </a:rPr>
              <a:t> The HIMU, EM-I and EM-II end-members have been identified in </a:t>
            </a:r>
            <a:r>
              <a:rPr lang="en-GB" sz="2800" dirty="0" smtClean="0">
                <a:solidFill>
                  <a:schemeClr val="bg1"/>
                </a:solidFill>
                <a:effectLst>
                  <a:outerShdw blurRad="38100" dist="38100" dir="2700000" algn="tl">
                    <a:srgbClr val="000000"/>
                  </a:outerShdw>
                </a:effectLst>
                <a:latin typeface="Calibri" pitchFamily="34" charset="0"/>
              </a:rPr>
              <a:t>OIB.</a:t>
            </a:r>
            <a:endParaRPr lang="en-GB" sz="2800" dirty="0">
              <a:solidFill>
                <a:schemeClr val="bg1"/>
              </a:solidFill>
              <a:effectLst>
                <a:outerShdw blurRad="38100" dist="38100" dir="2700000" algn="tl">
                  <a:srgbClr val="000000"/>
                </a:outerShdw>
              </a:effectLst>
              <a:latin typeface="Calibri" pitchFamily="34" charset="0"/>
            </a:endParaRPr>
          </a:p>
          <a:p>
            <a:pPr marL="342900" indent="-342900" algn="l">
              <a:defRPr/>
            </a:pPr>
            <a:r>
              <a:rPr lang="en-GB" sz="2800" dirty="0">
                <a:solidFill>
                  <a:srgbClr val="FFFF00"/>
                </a:solidFill>
                <a:effectLst>
                  <a:outerShdw blurRad="38100" dist="38100" dir="2700000" algn="tl">
                    <a:srgbClr val="000000"/>
                  </a:outerShdw>
                </a:effectLst>
                <a:latin typeface="Calibri" pitchFamily="34" charset="0"/>
              </a:rPr>
              <a:t>2) </a:t>
            </a:r>
            <a:r>
              <a:rPr lang="en-GB" sz="2800" dirty="0">
                <a:solidFill>
                  <a:schemeClr val="bg1"/>
                </a:solidFill>
                <a:effectLst>
                  <a:outerShdw blurRad="38100" dist="38100" dir="2700000" algn="tl">
                    <a:srgbClr val="000000"/>
                  </a:outerShdw>
                </a:effectLst>
                <a:latin typeface="Calibri" pitchFamily="34" charset="0"/>
              </a:rPr>
              <a:t>The </a:t>
            </a:r>
            <a:r>
              <a:rPr lang="en-GB" sz="2800" dirty="0" smtClean="0">
                <a:solidFill>
                  <a:schemeClr val="bg1"/>
                </a:solidFill>
                <a:effectLst>
                  <a:outerShdw blurRad="38100" dist="38100" dir="2700000" algn="tl">
                    <a:srgbClr val="000000"/>
                  </a:outerShdw>
                </a:effectLst>
                <a:latin typeface="Calibri" pitchFamily="34" charset="0"/>
              </a:rPr>
              <a:t>OIB </a:t>
            </a:r>
            <a:r>
              <a:rPr lang="en-GB" sz="2800" dirty="0">
                <a:solidFill>
                  <a:schemeClr val="bg1"/>
                </a:solidFill>
                <a:effectLst>
                  <a:outerShdw blurRad="38100" dist="38100" dir="2700000" algn="tl">
                    <a:srgbClr val="000000"/>
                  </a:outerShdw>
                </a:effectLst>
                <a:latin typeface="Calibri" pitchFamily="34" charset="0"/>
              </a:rPr>
              <a:t>are </a:t>
            </a:r>
            <a:r>
              <a:rPr lang="en-GB" sz="2800" i="1" dirty="0">
                <a:solidFill>
                  <a:schemeClr val="bg1"/>
                </a:solidFill>
                <a:effectLst>
                  <a:outerShdw blurRad="38100" dist="38100" dir="2700000" algn="tl">
                    <a:srgbClr val="000000"/>
                  </a:outerShdw>
                </a:effectLst>
                <a:latin typeface="Calibri" pitchFamily="34" charset="0"/>
              </a:rPr>
              <a:t>classically</a:t>
            </a:r>
            <a:r>
              <a:rPr lang="en-GB" sz="2800" dirty="0">
                <a:solidFill>
                  <a:schemeClr val="bg1"/>
                </a:solidFill>
                <a:effectLst>
                  <a:outerShdw blurRad="38100" dist="38100" dir="2700000" algn="tl">
                    <a:srgbClr val="000000"/>
                  </a:outerShdw>
                </a:effectLst>
                <a:latin typeface="Calibri" pitchFamily="34" charset="0"/>
              </a:rPr>
              <a:t> related to mantle plumes.</a:t>
            </a:r>
          </a:p>
          <a:p>
            <a:pPr marL="342900" indent="-342900" algn="l">
              <a:defRPr/>
            </a:pPr>
            <a:r>
              <a:rPr lang="en-GB" sz="2800" dirty="0">
                <a:solidFill>
                  <a:srgbClr val="FFFF00"/>
                </a:solidFill>
                <a:effectLst>
                  <a:outerShdw blurRad="38100" dist="38100" dir="2700000" algn="tl">
                    <a:srgbClr val="000000"/>
                  </a:outerShdw>
                </a:effectLst>
                <a:latin typeface="Calibri" pitchFamily="34" charset="0"/>
              </a:rPr>
              <a:t>3) </a:t>
            </a:r>
            <a:r>
              <a:rPr lang="en-GB" sz="2800" dirty="0">
                <a:solidFill>
                  <a:schemeClr val="bg1"/>
                </a:solidFill>
                <a:effectLst>
                  <a:outerShdw blurRad="38100" dist="38100" dir="2700000" algn="tl">
                    <a:srgbClr val="000000"/>
                  </a:outerShdw>
                </a:effectLst>
                <a:latin typeface="Calibri" pitchFamily="34" charset="0"/>
              </a:rPr>
              <a:t>The identification of one of these end-members in other areas (e.g., continental basalts) must be considered as isotopic evidence for the existence of a mantle plume (deep thermal anomaly typically coming from the Core-Mantle Boundary Layer).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56101">
                                            <p:txEl>
                                              <p:pRg st="0" end="0"/>
                                            </p:txEl>
                                          </p:spTgt>
                                        </p:tgtEl>
                                        <p:attrNameLst>
                                          <p:attrName>style.visibility</p:attrName>
                                        </p:attrNameLst>
                                      </p:cBhvr>
                                      <p:to>
                                        <p:strVal val="visible"/>
                                      </p:to>
                                    </p:set>
                                    <p:animEffect transition="in" filter="fade">
                                      <p:cBhvr>
                                        <p:cTn id="7" dur="500"/>
                                        <p:tgtEl>
                                          <p:spTgt spid="115610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56101">
                                            <p:txEl>
                                              <p:pRg st="2" end="2"/>
                                            </p:txEl>
                                          </p:spTgt>
                                        </p:tgtEl>
                                        <p:attrNameLst>
                                          <p:attrName>style.visibility</p:attrName>
                                        </p:attrNameLst>
                                      </p:cBhvr>
                                      <p:to>
                                        <p:strVal val="visible"/>
                                      </p:to>
                                    </p:set>
                                    <p:animEffect transition="in" filter="fade">
                                      <p:cBhvr>
                                        <p:cTn id="12" dur="500"/>
                                        <p:tgtEl>
                                          <p:spTgt spid="115610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56101">
                                            <p:txEl>
                                              <p:pRg st="4" end="4"/>
                                            </p:txEl>
                                          </p:spTgt>
                                        </p:tgtEl>
                                        <p:attrNameLst>
                                          <p:attrName>style.visibility</p:attrName>
                                        </p:attrNameLst>
                                      </p:cBhvr>
                                      <p:to>
                                        <p:strVal val="visible"/>
                                      </p:to>
                                    </p:set>
                                    <p:animEffect transition="in" filter="fade">
                                      <p:cBhvr>
                                        <p:cTn id="17" dur="500"/>
                                        <p:tgtEl>
                                          <p:spTgt spid="115610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56101">
                                            <p:txEl>
                                              <p:pRg st="5" end="5"/>
                                            </p:txEl>
                                          </p:spTgt>
                                        </p:tgtEl>
                                        <p:attrNameLst>
                                          <p:attrName>style.visibility</p:attrName>
                                        </p:attrNameLst>
                                      </p:cBhvr>
                                      <p:to>
                                        <p:strVal val="visible"/>
                                      </p:to>
                                    </p:set>
                                    <p:animEffect transition="in" filter="fade">
                                      <p:cBhvr>
                                        <p:cTn id="22" dur="500"/>
                                        <p:tgtEl>
                                          <p:spTgt spid="1156101">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56101">
                                            <p:txEl>
                                              <p:pRg st="6" end="6"/>
                                            </p:txEl>
                                          </p:spTgt>
                                        </p:tgtEl>
                                        <p:attrNameLst>
                                          <p:attrName>style.visibility</p:attrName>
                                        </p:attrNameLst>
                                      </p:cBhvr>
                                      <p:to>
                                        <p:strVal val="visible"/>
                                      </p:to>
                                    </p:set>
                                    <p:animEffect transition="in" filter="fade">
                                      <p:cBhvr>
                                        <p:cTn id="27" dur="500"/>
                                        <p:tgtEl>
                                          <p:spTgt spid="115610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6101"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14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58149" name="Text Box 5"/>
          <p:cNvSpPr txBox="1">
            <a:spLocks noChangeArrowheads="1"/>
          </p:cNvSpPr>
          <p:nvPr/>
        </p:nvSpPr>
        <p:spPr bwMode="auto">
          <a:xfrm>
            <a:off x="371475" y="892175"/>
            <a:ext cx="8401050" cy="5447645"/>
          </a:xfrm>
          <a:prstGeom prst="rect">
            <a:avLst/>
          </a:prstGeom>
          <a:noFill/>
          <a:ln w="9525" algn="ctr">
            <a:noFill/>
            <a:miter lim="800000"/>
            <a:headEnd/>
            <a:tailEnd/>
          </a:ln>
          <a:effectLst/>
        </p:spPr>
        <p:txBody>
          <a:bodyPr wrap="square">
            <a:spAutoFit/>
          </a:bodyPr>
          <a:lstStyle/>
          <a:p>
            <a:pPr algn="l">
              <a:defRPr/>
            </a:pPr>
            <a:r>
              <a:rPr lang="en-GB" sz="3200" dirty="0">
                <a:solidFill>
                  <a:schemeClr val="bg1"/>
                </a:solidFill>
                <a:effectLst>
                  <a:outerShdw blurRad="38100" dist="38100" dir="2700000" algn="tl">
                    <a:srgbClr val="000000"/>
                  </a:outerShdw>
                </a:effectLst>
                <a:latin typeface="Calibri" pitchFamily="34" charset="0"/>
              </a:rPr>
              <a:t>This is the ground over which most if not all the geochemical and petrological studies aiming to identify the existence of mantle plumes with isotopic tools are built.</a:t>
            </a:r>
          </a:p>
          <a:p>
            <a:pPr algn="l">
              <a:defRPr/>
            </a:pPr>
            <a:endParaRPr lang="en-GB" sz="1400" dirty="0">
              <a:solidFill>
                <a:schemeClr val="bg1"/>
              </a:solidFill>
              <a:effectLst>
                <a:outerShdw blurRad="38100" dist="38100" dir="2700000" algn="tl">
                  <a:srgbClr val="000000"/>
                </a:outerShdw>
              </a:effectLst>
              <a:latin typeface="Calibri" pitchFamily="34" charset="0"/>
            </a:endParaRPr>
          </a:p>
          <a:p>
            <a:pPr algn="l">
              <a:defRPr/>
            </a:pPr>
            <a:r>
              <a:rPr lang="en-GB" sz="3200" dirty="0">
                <a:solidFill>
                  <a:schemeClr val="bg1"/>
                </a:solidFill>
                <a:effectLst>
                  <a:outerShdw blurRad="38100" dist="38100" dir="2700000" algn="tl">
                    <a:srgbClr val="000000"/>
                  </a:outerShdw>
                </a:effectLst>
                <a:latin typeface="Calibri" pitchFamily="34" charset="0"/>
              </a:rPr>
              <a:t>But are the isotopic composition of the OIB end-members really compatible with a deep mantle source?</a:t>
            </a:r>
          </a:p>
          <a:p>
            <a:pPr algn="l">
              <a:defRPr/>
            </a:pPr>
            <a:endParaRPr lang="en-GB" sz="1400" dirty="0">
              <a:solidFill>
                <a:schemeClr val="bg1"/>
              </a:solidFill>
              <a:effectLst>
                <a:outerShdw blurRad="38100" dist="38100" dir="2700000" algn="tl">
                  <a:srgbClr val="000000"/>
                </a:outerShdw>
              </a:effectLst>
              <a:latin typeface="Calibri" pitchFamily="34" charset="0"/>
            </a:endParaRPr>
          </a:p>
          <a:p>
            <a:pPr algn="l">
              <a:defRPr/>
            </a:pPr>
            <a:r>
              <a:rPr lang="en-GB" sz="3200" dirty="0">
                <a:solidFill>
                  <a:schemeClr val="bg1"/>
                </a:solidFill>
                <a:effectLst>
                  <a:outerShdw blurRad="38100" dist="38100" dir="2700000" algn="tl">
                    <a:srgbClr val="000000"/>
                  </a:outerShdw>
                </a:effectLst>
                <a:latin typeface="Calibri" pitchFamily="34" charset="0"/>
              </a:rPr>
              <a:t>I.e., can these be used as a proof for the existence of a derivation from primitive (undegassed) source?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58149">
                                            <p:txEl>
                                              <p:pRg st="0" end="0"/>
                                            </p:txEl>
                                          </p:spTgt>
                                        </p:tgtEl>
                                        <p:attrNameLst>
                                          <p:attrName>style.visibility</p:attrName>
                                        </p:attrNameLst>
                                      </p:cBhvr>
                                      <p:to>
                                        <p:strVal val="visible"/>
                                      </p:to>
                                    </p:set>
                                    <p:animEffect transition="in" filter="fade">
                                      <p:cBhvr>
                                        <p:cTn id="7" dur="500"/>
                                        <p:tgtEl>
                                          <p:spTgt spid="1158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58149">
                                            <p:txEl>
                                              <p:pRg st="2" end="2"/>
                                            </p:txEl>
                                          </p:spTgt>
                                        </p:tgtEl>
                                        <p:attrNameLst>
                                          <p:attrName>style.visibility</p:attrName>
                                        </p:attrNameLst>
                                      </p:cBhvr>
                                      <p:to>
                                        <p:strVal val="visible"/>
                                      </p:to>
                                    </p:set>
                                    <p:animEffect transition="in" filter="fade">
                                      <p:cBhvr>
                                        <p:cTn id="12" dur="500"/>
                                        <p:tgtEl>
                                          <p:spTgt spid="115814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58149">
                                            <p:txEl>
                                              <p:pRg st="4" end="4"/>
                                            </p:txEl>
                                          </p:spTgt>
                                        </p:tgtEl>
                                        <p:attrNameLst>
                                          <p:attrName>style.visibility</p:attrName>
                                        </p:attrNameLst>
                                      </p:cBhvr>
                                      <p:to>
                                        <p:strVal val="visible"/>
                                      </p:to>
                                    </p:set>
                                    <p:animEffect transition="in" filter="fade">
                                      <p:cBhvr>
                                        <p:cTn id="17" dur="500"/>
                                        <p:tgtEl>
                                          <p:spTgt spid="115814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8149"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019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60196" name="Text Box 4"/>
          <p:cNvSpPr txBox="1">
            <a:spLocks noChangeArrowheads="1"/>
          </p:cNvSpPr>
          <p:nvPr/>
        </p:nvSpPr>
        <p:spPr bwMode="auto">
          <a:xfrm>
            <a:off x="371475" y="892175"/>
            <a:ext cx="8401050" cy="5016758"/>
          </a:xfrm>
          <a:prstGeom prst="rect">
            <a:avLst/>
          </a:prstGeom>
          <a:noFill/>
          <a:ln w="9525" algn="ctr">
            <a:noFill/>
            <a:miter lim="800000"/>
            <a:headEnd/>
            <a:tailEnd/>
          </a:ln>
          <a:effectLst/>
        </p:spPr>
        <p:txBody>
          <a:bodyPr wrap="square">
            <a:spAutoFit/>
          </a:bodyPr>
          <a:lstStyle/>
          <a:p>
            <a:pPr>
              <a:defRPr/>
            </a:pPr>
            <a:r>
              <a:rPr lang="en-GB" sz="3200">
                <a:solidFill>
                  <a:srgbClr val="FFFF00"/>
                </a:solidFill>
                <a:effectLst>
                  <a:outerShdw blurRad="38100" dist="38100" dir="2700000" algn="tl">
                    <a:srgbClr val="000000"/>
                  </a:outerShdw>
                </a:effectLst>
                <a:latin typeface="Calibri" pitchFamily="34" charset="0"/>
              </a:rPr>
              <a:t>In other words:</a:t>
            </a:r>
          </a:p>
          <a:p>
            <a:pPr>
              <a:defRPr/>
            </a:pPr>
            <a:r>
              <a:rPr lang="en-GB" sz="4800">
                <a:solidFill>
                  <a:schemeClr val="bg1"/>
                </a:solidFill>
                <a:effectLst>
                  <a:outerShdw blurRad="38100" dist="38100" dir="2700000" algn="tl">
                    <a:srgbClr val="000000"/>
                  </a:outerShdw>
                </a:effectLst>
                <a:latin typeface="Calibri" pitchFamily="34" charset="0"/>
              </a:rPr>
              <a:t>What do</a:t>
            </a:r>
          </a:p>
          <a:p>
            <a:pPr>
              <a:defRPr/>
            </a:pPr>
            <a:r>
              <a:rPr lang="en-GB" sz="4800">
                <a:solidFill>
                  <a:schemeClr val="bg1"/>
                </a:solidFill>
                <a:effectLst>
                  <a:outerShdw blurRad="38100" dist="38100" dir="2700000" algn="tl">
                    <a:srgbClr val="000000"/>
                  </a:outerShdw>
                </a:effectLst>
                <a:latin typeface="Calibri" pitchFamily="34" charset="0"/>
              </a:rPr>
              <a:t>HIMU-EMI-EMII really mean?</a:t>
            </a:r>
            <a:endParaRPr lang="en-GB" sz="2400">
              <a:solidFill>
                <a:schemeClr val="bg1"/>
              </a:solidFill>
              <a:effectLst>
                <a:outerShdw blurRad="38100" dist="38100" dir="2700000" algn="tl">
                  <a:srgbClr val="000000"/>
                </a:outerShdw>
              </a:effectLst>
              <a:latin typeface="Calibri" pitchFamily="34" charset="0"/>
            </a:endParaRPr>
          </a:p>
          <a:p>
            <a:pPr algn="l">
              <a:defRPr/>
            </a:pPr>
            <a:endParaRPr lang="en-GB" sz="2400">
              <a:solidFill>
                <a:schemeClr val="bg1"/>
              </a:solidFill>
              <a:effectLst>
                <a:outerShdw blurRad="38100" dist="38100" dir="2700000" algn="tl">
                  <a:srgbClr val="000000"/>
                </a:outerShdw>
              </a:effectLst>
              <a:latin typeface="Calibri" pitchFamily="34" charset="0"/>
            </a:endParaRPr>
          </a:p>
          <a:p>
            <a:pPr algn="l">
              <a:defRPr/>
            </a:pPr>
            <a:r>
              <a:rPr lang="en-GB" sz="2800" smtClean="0">
                <a:solidFill>
                  <a:srgbClr val="FFFF00"/>
                </a:solidFill>
                <a:effectLst>
                  <a:outerShdw blurRad="38100" dist="38100" dir="2700000" algn="tl">
                    <a:srgbClr val="000000"/>
                  </a:outerShdw>
                </a:effectLst>
                <a:latin typeface="Calibri" pitchFamily="34" charset="0"/>
              </a:rPr>
              <a:t>More: what do other hypothetical mantle components (EM-III, FOZO, C, PREMA, LVC, CMR, EAR) really mean?</a:t>
            </a:r>
          </a:p>
          <a:p>
            <a:pPr algn="l">
              <a:defRPr/>
            </a:pPr>
            <a:endParaRPr lang="en-GB" sz="2800" smtClean="0">
              <a:solidFill>
                <a:srgbClr val="FFFF00"/>
              </a:solidFill>
              <a:effectLst>
                <a:outerShdw blurRad="38100" dist="38100" dir="2700000" algn="tl">
                  <a:srgbClr val="000000"/>
                </a:outerShdw>
              </a:effectLst>
              <a:latin typeface="Calibri" pitchFamily="34" charset="0"/>
            </a:endParaRPr>
          </a:p>
          <a:p>
            <a:pPr algn="l">
              <a:defRPr/>
            </a:pPr>
            <a:r>
              <a:rPr lang="en-GB" sz="2800" smtClean="0">
                <a:solidFill>
                  <a:schemeClr val="bg1"/>
                </a:solidFill>
                <a:effectLst>
                  <a:outerShdw blurRad="38100" dist="38100" dir="2700000" algn="tl">
                    <a:srgbClr val="000000"/>
                  </a:outerShdw>
                </a:effectLst>
                <a:latin typeface="Calibri" pitchFamily="34" charset="0"/>
              </a:rPr>
              <a:t>All these acronyms are HYPOTHETICAL end-member compositions resident somewhere in the upper and lower mantle, as well as at the core-mantle boundary.</a:t>
            </a:r>
            <a:endParaRPr lang="en-GB" sz="280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60196">
                                            <p:txEl>
                                              <p:pRg st="0" end="0"/>
                                            </p:txEl>
                                          </p:spTgt>
                                        </p:tgtEl>
                                        <p:attrNameLst>
                                          <p:attrName>style.visibility</p:attrName>
                                        </p:attrNameLst>
                                      </p:cBhvr>
                                      <p:to>
                                        <p:strVal val="visible"/>
                                      </p:to>
                                    </p:set>
                                    <p:animEffect transition="in" filter="fade">
                                      <p:cBhvr>
                                        <p:cTn id="7" dur="500"/>
                                        <p:tgtEl>
                                          <p:spTgt spid="116019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60196">
                                            <p:txEl>
                                              <p:pRg st="1" end="1"/>
                                            </p:txEl>
                                          </p:spTgt>
                                        </p:tgtEl>
                                        <p:attrNameLst>
                                          <p:attrName>style.visibility</p:attrName>
                                        </p:attrNameLst>
                                      </p:cBhvr>
                                      <p:to>
                                        <p:strVal val="visible"/>
                                      </p:to>
                                    </p:set>
                                    <p:animEffect transition="in" filter="fade">
                                      <p:cBhvr>
                                        <p:cTn id="12" dur="500"/>
                                        <p:tgtEl>
                                          <p:spTgt spid="1160196">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60196">
                                            <p:txEl>
                                              <p:pRg st="2" end="2"/>
                                            </p:txEl>
                                          </p:spTgt>
                                        </p:tgtEl>
                                        <p:attrNameLst>
                                          <p:attrName>style.visibility</p:attrName>
                                        </p:attrNameLst>
                                      </p:cBhvr>
                                      <p:to>
                                        <p:strVal val="visible"/>
                                      </p:to>
                                    </p:set>
                                    <p:animEffect transition="in" filter="fade">
                                      <p:cBhvr>
                                        <p:cTn id="15" dur="500"/>
                                        <p:tgtEl>
                                          <p:spTgt spid="1160196">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60196">
                                            <p:txEl>
                                              <p:pRg st="4" end="4"/>
                                            </p:txEl>
                                          </p:spTgt>
                                        </p:tgtEl>
                                        <p:attrNameLst>
                                          <p:attrName>style.visibility</p:attrName>
                                        </p:attrNameLst>
                                      </p:cBhvr>
                                      <p:to>
                                        <p:strVal val="visible"/>
                                      </p:to>
                                    </p:set>
                                    <p:animEffect transition="in" filter="fade">
                                      <p:cBhvr>
                                        <p:cTn id="20" dur="500"/>
                                        <p:tgtEl>
                                          <p:spTgt spid="1160196">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60196">
                                            <p:txEl>
                                              <p:pRg st="6" end="6"/>
                                            </p:txEl>
                                          </p:spTgt>
                                        </p:tgtEl>
                                        <p:attrNameLst>
                                          <p:attrName>style.visibility</p:attrName>
                                        </p:attrNameLst>
                                      </p:cBhvr>
                                      <p:to>
                                        <p:strVal val="visible"/>
                                      </p:to>
                                    </p:set>
                                    <p:animEffect transition="in" filter="fade">
                                      <p:cBhvr>
                                        <p:cTn id="25" dur="500"/>
                                        <p:tgtEl>
                                          <p:spTgt spid="116019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0196"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71781" name="Text Box 5"/>
          <p:cNvSpPr txBox="1">
            <a:spLocks noChangeArrowheads="1"/>
          </p:cNvSpPr>
          <p:nvPr/>
        </p:nvSpPr>
        <p:spPr bwMode="auto">
          <a:xfrm>
            <a:off x="371475" y="774700"/>
            <a:ext cx="8401050" cy="5262979"/>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Chemical Geodynamics is an integrating study of the chemical and physical structure and evolution of the Solid Earth.</a:t>
            </a:r>
          </a:p>
          <a:p>
            <a:pPr algn="l">
              <a:lnSpc>
                <a:spcPct val="90000"/>
              </a:lnSpc>
              <a:spcBef>
                <a:spcPct val="50000"/>
              </a:spcBef>
              <a:defRPr/>
            </a:pPr>
            <a:r>
              <a:rPr lang="en-GB" sz="3200" dirty="0" smtClean="0">
                <a:solidFill>
                  <a:schemeClr val="bg1"/>
                </a:solidFill>
                <a:effectLst>
                  <a:outerShdw blurRad="38100" dist="38100" dir="2700000" algn="tl">
                    <a:srgbClr val="000000"/>
                  </a:outerShdw>
                </a:effectLst>
                <a:latin typeface="Calibri" pitchFamily="34" charset="0"/>
              </a:rPr>
              <a:t>Geophysics </a:t>
            </a:r>
            <a:r>
              <a:rPr lang="en-GB" sz="3200" dirty="0">
                <a:solidFill>
                  <a:schemeClr val="bg1"/>
                </a:solidFill>
                <a:effectLst>
                  <a:outerShdw blurRad="38100" dist="38100" dir="2700000" algn="tl">
                    <a:srgbClr val="000000"/>
                  </a:outerShdw>
                </a:effectLst>
                <a:latin typeface="Calibri" pitchFamily="34" charset="0"/>
              </a:rPr>
              <a:t>can furnish three-dimensional picture of the present state of the </a:t>
            </a:r>
            <a:r>
              <a:rPr lang="en-GB" sz="3200" dirty="0" smtClean="0">
                <a:solidFill>
                  <a:schemeClr val="bg1"/>
                </a:solidFill>
                <a:effectLst>
                  <a:outerShdw blurRad="38100" dist="38100" dir="2700000" algn="tl">
                    <a:srgbClr val="000000"/>
                  </a:outerShdw>
                </a:effectLst>
                <a:latin typeface="Calibri" pitchFamily="34" charset="0"/>
              </a:rPr>
              <a:t>Earth.</a:t>
            </a:r>
          </a:p>
          <a:p>
            <a:pPr algn="l">
              <a:lnSpc>
                <a:spcPct val="90000"/>
              </a:lnSpc>
              <a:spcBef>
                <a:spcPct val="50000"/>
              </a:spcBef>
              <a:defRPr/>
            </a:pPr>
            <a:r>
              <a:rPr lang="en-GB" sz="3200" dirty="0" smtClean="0">
                <a:solidFill>
                  <a:schemeClr val="bg1"/>
                </a:solidFill>
                <a:effectLst>
                  <a:outerShdw blurRad="38100" dist="38100" dir="2700000" algn="tl">
                    <a:srgbClr val="000000"/>
                  </a:outerShdw>
                </a:effectLst>
                <a:latin typeface="Calibri" pitchFamily="34" charset="0"/>
              </a:rPr>
              <a:t>Geochemistry </a:t>
            </a:r>
            <a:r>
              <a:rPr lang="en-GB" sz="3200" dirty="0">
                <a:solidFill>
                  <a:schemeClr val="bg1"/>
                </a:solidFill>
                <a:effectLst>
                  <a:outerShdw blurRad="38100" dist="38100" dir="2700000" algn="tl">
                    <a:srgbClr val="000000"/>
                  </a:outerShdw>
                </a:effectLst>
                <a:latin typeface="Calibri" pitchFamily="34" charset="0"/>
              </a:rPr>
              <a:t>can furnish an historical or time-averaged view of the Earth but in an a-dimensional way.</a:t>
            </a:r>
          </a:p>
          <a:p>
            <a:pPr algn="l">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The two approaches are complementary to each other.</a:t>
            </a:r>
          </a:p>
        </p:txBody>
      </p:sp>
      <p:sp>
        <p:nvSpPr>
          <p:cNvPr id="971784" name="Text Box 8"/>
          <p:cNvSpPr txBox="1">
            <a:spLocks noChangeArrowheads="1"/>
          </p:cNvSpPr>
          <p:nvPr/>
        </p:nvSpPr>
        <p:spPr bwMode="auto">
          <a:xfrm>
            <a:off x="2708275" y="6127875"/>
            <a:ext cx="5614935" cy="369332"/>
          </a:xfrm>
          <a:prstGeom prst="rect">
            <a:avLst/>
          </a:prstGeom>
          <a:noFill/>
          <a:ln w="9525" algn="ctr">
            <a:noFill/>
            <a:miter lim="800000"/>
            <a:headEnd/>
            <a:tailEnd/>
          </a:ln>
          <a:effectLst/>
        </p:spPr>
        <p:txBody>
          <a:bodyPr wrap="none">
            <a:spAutoFit/>
          </a:bodyPr>
          <a:lstStyle/>
          <a:p>
            <a:pPr algn="l">
              <a:defRPr/>
            </a:pPr>
            <a:r>
              <a:rPr lang="it-IT" dirty="0" err="1">
                <a:solidFill>
                  <a:schemeClr val="bg1"/>
                </a:solidFill>
                <a:effectLst>
                  <a:outerShdw blurRad="38100" dist="38100" dir="2700000" algn="tl">
                    <a:srgbClr val="000000"/>
                  </a:outerShdw>
                </a:effectLst>
                <a:latin typeface="Calibri" pitchFamily="34" charset="0"/>
              </a:rPr>
              <a:t>Zindler</a:t>
            </a:r>
            <a:r>
              <a:rPr lang="it-IT" dirty="0">
                <a:solidFill>
                  <a:schemeClr val="bg1"/>
                </a:solidFill>
                <a:effectLst>
                  <a:outerShdw blurRad="38100" dist="38100" dir="2700000" algn="tl">
                    <a:srgbClr val="000000"/>
                  </a:outerShdw>
                </a:effectLst>
                <a:latin typeface="Calibri" pitchFamily="34" charset="0"/>
              </a:rPr>
              <a:t> and </a:t>
            </a:r>
            <a:r>
              <a:rPr lang="it-IT" dirty="0" err="1" smtClean="0">
                <a:solidFill>
                  <a:schemeClr val="bg1"/>
                </a:solidFill>
                <a:effectLst>
                  <a:outerShdw blurRad="38100" dist="38100" dir="2700000" algn="tl">
                    <a:srgbClr val="000000"/>
                  </a:outerShdw>
                </a:effectLst>
                <a:latin typeface="Calibri" pitchFamily="34" charset="0"/>
              </a:rPr>
              <a:t>Hart</a:t>
            </a:r>
            <a:r>
              <a:rPr lang="it-IT" dirty="0" smtClean="0">
                <a:solidFill>
                  <a:schemeClr val="bg1"/>
                </a:solidFill>
                <a:effectLst>
                  <a:outerShdw blurRad="38100" dist="38100" dir="2700000" algn="tl">
                    <a:srgbClr val="000000"/>
                  </a:outerShdw>
                </a:effectLst>
                <a:latin typeface="Calibri" pitchFamily="34" charset="0"/>
              </a:rPr>
              <a:t>, 1986 (</a:t>
            </a:r>
            <a:r>
              <a:rPr lang="it-IT" dirty="0" err="1" smtClean="0">
                <a:solidFill>
                  <a:schemeClr val="bg1"/>
                </a:solidFill>
                <a:effectLst>
                  <a:outerShdw blurRad="38100" dist="38100" dir="2700000" algn="tl">
                    <a:srgbClr val="000000"/>
                  </a:outerShdw>
                </a:effectLst>
                <a:latin typeface="Calibri" pitchFamily="34" charset="0"/>
              </a:rPr>
              <a:t>Annu</a:t>
            </a:r>
            <a:r>
              <a:rPr lang="it-IT" dirty="0">
                <a:solidFill>
                  <a:schemeClr val="bg1"/>
                </a:solidFill>
                <a:effectLst>
                  <a:outerShdw blurRad="38100" dist="38100" dir="2700000" algn="tl">
                    <a:srgbClr val="000000"/>
                  </a:outerShdw>
                </a:effectLst>
                <a:latin typeface="Calibri" pitchFamily="34" charset="0"/>
              </a:rPr>
              <a:t>. Rev. Earth Sci., 14, </a:t>
            </a:r>
            <a:r>
              <a:rPr lang="it-IT" dirty="0" smtClean="0">
                <a:solidFill>
                  <a:schemeClr val="bg1"/>
                </a:solidFill>
                <a:effectLst>
                  <a:outerShdw blurRad="38100" dist="38100" dir="2700000" algn="tl">
                    <a:srgbClr val="000000"/>
                  </a:outerShdw>
                </a:effectLst>
                <a:latin typeface="Calibri" pitchFamily="34" charset="0"/>
              </a:rPr>
              <a:t>493-571)</a:t>
            </a:r>
            <a:endParaRPr lang="it-IT"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71779"/>
                                        </p:tgtEl>
                                        <p:attrNameLst>
                                          <p:attrName>style.visibility</p:attrName>
                                        </p:attrNameLst>
                                      </p:cBhvr>
                                      <p:to>
                                        <p:strVal val="visible"/>
                                      </p:to>
                                    </p:set>
                                    <p:animEffect transition="in" filter="fade">
                                      <p:cBhvr>
                                        <p:cTn id="7" dur="500"/>
                                        <p:tgtEl>
                                          <p:spTgt spid="97177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71781">
                                            <p:txEl>
                                              <p:pRg st="0" end="0"/>
                                            </p:txEl>
                                          </p:spTgt>
                                        </p:tgtEl>
                                        <p:attrNameLst>
                                          <p:attrName>style.visibility</p:attrName>
                                        </p:attrNameLst>
                                      </p:cBhvr>
                                      <p:to>
                                        <p:strVal val="visible"/>
                                      </p:to>
                                    </p:set>
                                    <p:animEffect transition="in" filter="fade">
                                      <p:cBhvr>
                                        <p:cTn id="12" dur="500"/>
                                        <p:tgtEl>
                                          <p:spTgt spid="97178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71781">
                                            <p:txEl>
                                              <p:pRg st="1" end="1"/>
                                            </p:txEl>
                                          </p:spTgt>
                                        </p:tgtEl>
                                        <p:attrNameLst>
                                          <p:attrName>style.visibility</p:attrName>
                                        </p:attrNameLst>
                                      </p:cBhvr>
                                      <p:to>
                                        <p:strVal val="visible"/>
                                      </p:to>
                                    </p:set>
                                    <p:animEffect transition="in" filter="fade">
                                      <p:cBhvr>
                                        <p:cTn id="17" dur="500"/>
                                        <p:tgtEl>
                                          <p:spTgt spid="971781">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71781">
                                            <p:txEl>
                                              <p:pRg st="2" end="2"/>
                                            </p:txEl>
                                          </p:spTgt>
                                        </p:tgtEl>
                                        <p:attrNameLst>
                                          <p:attrName>style.visibility</p:attrName>
                                        </p:attrNameLst>
                                      </p:cBhvr>
                                      <p:to>
                                        <p:strVal val="visible"/>
                                      </p:to>
                                    </p:set>
                                    <p:animEffect transition="in" filter="fade">
                                      <p:cBhvr>
                                        <p:cTn id="22" dur="500"/>
                                        <p:tgtEl>
                                          <p:spTgt spid="971781">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71781">
                                            <p:txEl>
                                              <p:pRg st="3" end="3"/>
                                            </p:txEl>
                                          </p:spTgt>
                                        </p:tgtEl>
                                        <p:attrNameLst>
                                          <p:attrName>style.visibility</p:attrName>
                                        </p:attrNameLst>
                                      </p:cBhvr>
                                      <p:to>
                                        <p:strVal val="visible"/>
                                      </p:to>
                                    </p:set>
                                    <p:animEffect transition="in" filter="fade">
                                      <p:cBhvr>
                                        <p:cTn id="27" dur="500"/>
                                        <p:tgtEl>
                                          <p:spTgt spid="9717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1779" grpId="0"/>
      <p:bldP spid="971781"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4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70435" name="Text Box 3"/>
          <p:cNvSpPr txBox="1">
            <a:spLocks noChangeArrowheads="1"/>
          </p:cNvSpPr>
          <p:nvPr/>
        </p:nvSpPr>
        <p:spPr bwMode="auto">
          <a:xfrm>
            <a:off x="715107" y="892175"/>
            <a:ext cx="8057417" cy="5218113"/>
          </a:xfrm>
          <a:prstGeom prst="rect">
            <a:avLst/>
          </a:prstGeom>
          <a:noFill/>
          <a:ln w="9525" algn="ctr">
            <a:noFill/>
            <a:miter lim="800000"/>
            <a:headEnd/>
            <a:tailEnd/>
          </a:ln>
          <a:effectLst/>
        </p:spPr>
        <p:txBody>
          <a:bodyPr wrap="square">
            <a:spAutoFit/>
          </a:bodyPr>
          <a:lstStyle/>
          <a:p>
            <a:pPr algn="l">
              <a:defRPr/>
            </a:pPr>
            <a:r>
              <a:rPr lang="en-GB" sz="3600" dirty="0" smtClean="0">
                <a:solidFill>
                  <a:schemeClr val="bg1"/>
                </a:solidFill>
                <a:effectLst>
                  <a:outerShdw blurRad="38100" dist="38100" dir="2700000" algn="tl">
                    <a:srgbClr val="000000"/>
                  </a:outerShdw>
                </a:effectLst>
                <a:latin typeface="Calibri" pitchFamily="34" charset="0"/>
              </a:rPr>
              <a:t>FOZO </a:t>
            </a:r>
            <a:r>
              <a:rPr lang="en-GB" sz="3600" dirty="0" smtClean="0">
                <a:solidFill>
                  <a:srgbClr val="FFFF00"/>
                </a:solidFill>
                <a:effectLst>
                  <a:outerShdw blurRad="38100" dist="38100" dir="2700000" algn="tl">
                    <a:srgbClr val="000000"/>
                  </a:outerShdw>
                </a:effectLst>
                <a:latin typeface="Calibri" pitchFamily="34" charset="0"/>
              </a:rPr>
              <a:t>= Focal Zone;</a:t>
            </a:r>
          </a:p>
          <a:p>
            <a:pPr algn="l">
              <a:defRPr/>
            </a:pPr>
            <a:r>
              <a:rPr lang="en-GB" sz="3600" dirty="0" smtClean="0">
                <a:solidFill>
                  <a:schemeClr val="bg1"/>
                </a:solidFill>
                <a:effectLst>
                  <a:outerShdw blurRad="38100" dist="38100" dir="2700000" algn="tl">
                    <a:srgbClr val="000000"/>
                  </a:outerShdw>
                </a:effectLst>
                <a:latin typeface="Calibri" pitchFamily="34" charset="0"/>
              </a:rPr>
              <a:t>C</a:t>
            </a:r>
            <a:r>
              <a:rPr lang="en-GB" sz="3600" dirty="0" smtClean="0">
                <a:solidFill>
                  <a:srgbClr val="FFFF00"/>
                </a:solidFill>
                <a:effectLst>
                  <a:outerShdw blurRad="38100" dist="38100" dir="2700000" algn="tl">
                    <a:srgbClr val="000000"/>
                  </a:outerShdw>
                </a:effectLst>
                <a:latin typeface="Calibri" pitchFamily="34" charset="0"/>
              </a:rPr>
              <a:t> = Common Component;</a:t>
            </a:r>
          </a:p>
          <a:p>
            <a:pPr algn="l">
              <a:defRPr/>
            </a:pPr>
            <a:r>
              <a:rPr lang="en-GB" sz="3600" dirty="0" smtClean="0">
                <a:solidFill>
                  <a:schemeClr val="bg1"/>
                </a:solidFill>
                <a:effectLst>
                  <a:outerShdw blurRad="38100" dist="38100" dir="2700000" algn="tl">
                    <a:srgbClr val="000000"/>
                  </a:outerShdw>
                </a:effectLst>
                <a:latin typeface="Calibri" pitchFamily="34" charset="0"/>
              </a:rPr>
              <a:t>PREMA</a:t>
            </a:r>
            <a:r>
              <a:rPr lang="en-GB" sz="3600" dirty="0" smtClean="0">
                <a:solidFill>
                  <a:srgbClr val="FFFF00"/>
                </a:solidFill>
                <a:effectLst>
                  <a:outerShdw blurRad="38100" dist="38100" dir="2700000" algn="tl">
                    <a:srgbClr val="000000"/>
                  </a:outerShdw>
                </a:effectLst>
                <a:latin typeface="Calibri" pitchFamily="34" charset="0"/>
              </a:rPr>
              <a:t> = Prevalent Mantle;</a:t>
            </a:r>
          </a:p>
          <a:p>
            <a:pPr algn="l">
              <a:defRPr/>
            </a:pPr>
            <a:r>
              <a:rPr lang="en-GB" sz="3600" dirty="0" smtClean="0">
                <a:solidFill>
                  <a:schemeClr val="bg1"/>
                </a:solidFill>
                <a:effectLst>
                  <a:outerShdw blurRad="38100" dist="38100" dir="2700000" algn="tl">
                    <a:srgbClr val="000000"/>
                  </a:outerShdw>
                </a:effectLst>
                <a:latin typeface="Calibri" pitchFamily="34" charset="0"/>
              </a:rPr>
              <a:t>LVC</a:t>
            </a:r>
            <a:r>
              <a:rPr lang="en-GB" sz="3600" dirty="0" smtClean="0">
                <a:solidFill>
                  <a:srgbClr val="FFFF00"/>
                </a:solidFill>
                <a:effectLst>
                  <a:outerShdw blurRad="38100" dist="38100" dir="2700000" algn="tl">
                    <a:srgbClr val="000000"/>
                  </a:outerShdw>
                </a:effectLst>
                <a:latin typeface="Calibri" pitchFamily="34" charset="0"/>
              </a:rPr>
              <a:t> = Low Velocity Component;</a:t>
            </a:r>
          </a:p>
          <a:p>
            <a:pPr algn="l">
              <a:defRPr/>
            </a:pPr>
            <a:r>
              <a:rPr lang="en-GB" sz="3600" dirty="0" smtClean="0">
                <a:solidFill>
                  <a:schemeClr val="bg1"/>
                </a:solidFill>
                <a:effectLst>
                  <a:outerShdw blurRad="38100" dist="38100" dir="2700000" algn="tl">
                    <a:srgbClr val="000000"/>
                  </a:outerShdw>
                </a:effectLst>
                <a:latin typeface="Calibri" pitchFamily="34" charset="0"/>
              </a:rPr>
              <a:t>CMR</a:t>
            </a:r>
            <a:r>
              <a:rPr lang="en-GB" sz="3600" dirty="0" smtClean="0">
                <a:solidFill>
                  <a:srgbClr val="FFFF00"/>
                </a:solidFill>
                <a:effectLst>
                  <a:outerShdw blurRad="38100" dist="38100" dir="2700000" algn="tl">
                    <a:srgbClr val="000000"/>
                  </a:outerShdw>
                </a:effectLst>
                <a:latin typeface="Calibri" pitchFamily="34" charset="0"/>
              </a:rPr>
              <a:t> = Common Mantle Reservoir;</a:t>
            </a:r>
          </a:p>
          <a:p>
            <a:pPr algn="l">
              <a:defRPr/>
            </a:pPr>
            <a:r>
              <a:rPr lang="en-GB" sz="3600" dirty="0" smtClean="0">
                <a:solidFill>
                  <a:schemeClr val="bg1"/>
                </a:solidFill>
                <a:effectLst>
                  <a:outerShdw blurRad="38100" dist="38100" dir="2700000" algn="tl">
                    <a:srgbClr val="000000"/>
                  </a:outerShdw>
                </a:effectLst>
                <a:latin typeface="Calibri" pitchFamily="34" charset="0"/>
              </a:rPr>
              <a:t>EAR</a:t>
            </a:r>
            <a:r>
              <a:rPr lang="en-GB"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a:t>
            </a:r>
            <a:r>
              <a:rPr lang="en-GB"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European</a:t>
            </a:r>
            <a:r>
              <a:rPr lang="en-GB"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Asthenospheric</a:t>
            </a:r>
            <a:r>
              <a:rPr lang="en-GB" dirty="0" smtClean="0">
                <a:solidFill>
                  <a:srgbClr val="FFFF00"/>
                </a:solidFill>
                <a:effectLst>
                  <a:outerShdw blurRad="38100" dist="38100" dir="2700000" algn="tl">
                    <a:srgbClr val="000000"/>
                  </a:outerShdw>
                </a:effectLst>
                <a:latin typeface="Calibri" pitchFamily="34" charset="0"/>
              </a:rPr>
              <a:t> </a:t>
            </a:r>
            <a:r>
              <a:rPr lang="en-GB" sz="3600" dirty="0" smtClean="0">
                <a:solidFill>
                  <a:srgbClr val="FFFF00"/>
                </a:solidFill>
                <a:effectLst>
                  <a:outerShdw blurRad="38100" dist="38100" dir="2700000" algn="tl">
                    <a:srgbClr val="000000"/>
                  </a:outerShdw>
                </a:effectLst>
                <a:latin typeface="Calibri" pitchFamily="34" charset="0"/>
              </a:rPr>
              <a:t>Reservoir.</a:t>
            </a:r>
          </a:p>
          <a:p>
            <a:pPr algn="l">
              <a:defRPr/>
            </a:pPr>
            <a:endParaRPr lang="en-GB" sz="3600" dirty="0" smtClean="0">
              <a:solidFill>
                <a:srgbClr val="FFFF00"/>
              </a:solidFill>
              <a:effectLst>
                <a:outerShdw blurRad="38100" dist="38100" dir="2700000" algn="tl">
                  <a:srgbClr val="000000"/>
                </a:outerShdw>
              </a:effectLst>
              <a:latin typeface="Calibri" pitchFamily="34" charset="0"/>
            </a:endParaRPr>
          </a:p>
          <a:p>
            <a:pPr algn="l">
              <a:defRPr/>
            </a:pPr>
            <a:r>
              <a:rPr lang="en-GB" sz="2800" dirty="0" smtClean="0">
                <a:solidFill>
                  <a:schemeClr val="bg1"/>
                </a:solidFill>
                <a:effectLst>
                  <a:outerShdw blurRad="38100" dist="38100" dir="2700000" algn="tl">
                    <a:srgbClr val="000000"/>
                  </a:outerShdw>
                </a:effectLst>
                <a:latin typeface="Calibri" pitchFamily="34" charset="0"/>
              </a:rPr>
              <a:t>All these are components identified on isotopic grounds. These are the areas where large amounts of subduction-unrelated (i.e., anorogenic) basalts plot.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70436" name="AutoShape 4"/>
          <p:cNvSpPr>
            <a:spLocks noChangeArrowheads="1"/>
          </p:cNvSpPr>
          <p:nvPr/>
        </p:nvSpPr>
        <p:spPr bwMode="auto">
          <a:xfrm>
            <a:off x="758334" y="893763"/>
            <a:ext cx="1119188" cy="620712"/>
          </a:xfrm>
          <a:prstGeom prst="roundRect">
            <a:avLst>
              <a:gd name="adj" fmla="val 16667"/>
            </a:avLst>
          </a:prstGeom>
          <a:noFill/>
          <a:ln w="38100" algn="ctr">
            <a:solidFill>
              <a:srgbClr val="FF0000"/>
            </a:solidFill>
            <a:round/>
            <a:headEnd/>
            <a:tailEnd/>
          </a:ln>
          <a:effectLst/>
        </p:spPr>
        <p:txBody>
          <a:bodyPr wrap="none" anchor="ctr"/>
          <a:lstStyle/>
          <a:p>
            <a:pPr>
              <a:defRPr/>
            </a:pPr>
            <a:endParaRPr lang="en-GB">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70435">
                                            <p:txEl>
                                              <p:pRg st="0" end="0"/>
                                            </p:txEl>
                                          </p:spTgt>
                                        </p:tgtEl>
                                        <p:attrNameLst>
                                          <p:attrName>style.visibility</p:attrName>
                                        </p:attrNameLst>
                                      </p:cBhvr>
                                      <p:to>
                                        <p:strVal val="visible"/>
                                      </p:to>
                                    </p:set>
                                    <p:animEffect transition="in" filter="fade">
                                      <p:cBhvr>
                                        <p:cTn id="7" dur="500"/>
                                        <p:tgtEl>
                                          <p:spTgt spid="11704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0435">
                                            <p:txEl>
                                              <p:pRg st="1" end="1"/>
                                            </p:txEl>
                                          </p:spTgt>
                                        </p:tgtEl>
                                        <p:attrNameLst>
                                          <p:attrName>style.visibility</p:attrName>
                                        </p:attrNameLst>
                                      </p:cBhvr>
                                      <p:to>
                                        <p:strVal val="visible"/>
                                      </p:to>
                                    </p:set>
                                    <p:animEffect transition="in" filter="fade">
                                      <p:cBhvr>
                                        <p:cTn id="12" dur="500"/>
                                        <p:tgtEl>
                                          <p:spTgt spid="117043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70435">
                                            <p:txEl>
                                              <p:pRg st="2" end="2"/>
                                            </p:txEl>
                                          </p:spTgt>
                                        </p:tgtEl>
                                        <p:attrNameLst>
                                          <p:attrName>style.visibility</p:attrName>
                                        </p:attrNameLst>
                                      </p:cBhvr>
                                      <p:to>
                                        <p:strVal val="visible"/>
                                      </p:to>
                                    </p:set>
                                    <p:animEffect transition="in" filter="fade">
                                      <p:cBhvr>
                                        <p:cTn id="17" dur="500"/>
                                        <p:tgtEl>
                                          <p:spTgt spid="117043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70435">
                                            <p:txEl>
                                              <p:pRg st="3" end="3"/>
                                            </p:txEl>
                                          </p:spTgt>
                                        </p:tgtEl>
                                        <p:attrNameLst>
                                          <p:attrName>style.visibility</p:attrName>
                                        </p:attrNameLst>
                                      </p:cBhvr>
                                      <p:to>
                                        <p:strVal val="visible"/>
                                      </p:to>
                                    </p:set>
                                    <p:animEffect transition="in" filter="fade">
                                      <p:cBhvr>
                                        <p:cTn id="22" dur="500"/>
                                        <p:tgtEl>
                                          <p:spTgt spid="117043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70435">
                                            <p:txEl>
                                              <p:pRg st="4" end="4"/>
                                            </p:txEl>
                                          </p:spTgt>
                                        </p:tgtEl>
                                        <p:attrNameLst>
                                          <p:attrName>style.visibility</p:attrName>
                                        </p:attrNameLst>
                                      </p:cBhvr>
                                      <p:to>
                                        <p:strVal val="visible"/>
                                      </p:to>
                                    </p:set>
                                    <p:animEffect transition="in" filter="fade">
                                      <p:cBhvr>
                                        <p:cTn id="27" dur="500"/>
                                        <p:tgtEl>
                                          <p:spTgt spid="117043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170435">
                                            <p:txEl>
                                              <p:pRg st="5" end="5"/>
                                            </p:txEl>
                                          </p:spTgt>
                                        </p:tgtEl>
                                        <p:attrNameLst>
                                          <p:attrName>style.visibility</p:attrName>
                                        </p:attrNameLst>
                                      </p:cBhvr>
                                      <p:to>
                                        <p:strVal val="visible"/>
                                      </p:to>
                                    </p:set>
                                    <p:animEffect transition="in" filter="fade">
                                      <p:cBhvr>
                                        <p:cTn id="32" dur="500"/>
                                        <p:tgtEl>
                                          <p:spTgt spid="117043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70435">
                                            <p:txEl>
                                              <p:pRg st="7" end="7"/>
                                            </p:txEl>
                                          </p:spTgt>
                                        </p:tgtEl>
                                        <p:attrNameLst>
                                          <p:attrName>style.visibility</p:attrName>
                                        </p:attrNameLst>
                                      </p:cBhvr>
                                      <p:to>
                                        <p:strVal val="visible"/>
                                      </p:to>
                                    </p:set>
                                    <p:animEffect transition="in" filter="fade">
                                      <p:cBhvr>
                                        <p:cTn id="37" dur="500"/>
                                        <p:tgtEl>
                                          <p:spTgt spid="117043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170436"/>
                                        </p:tgtEl>
                                        <p:attrNameLst>
                                          <p:attrName>style.visibility</p:attrName>
                                        </p:attrNameLst>
                                      </p:cBhvr>
                                      <p:to>
                                        <p:strVal val="visible"/>
                                      </p:to>
                                    </p:set>
                                    <p:animEffect transition="in" filter="fade">
                                      <p:cBhvr>
                                        <p:cTn id="42" dur="500"/>
                                        <p:tgtEl>
                                          <p:spTgt spid="1170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0435" grpId="0" build="p"/>
      <p:bldP spid="117043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3463" name="Text Box 23"/>
          <p:cNvSpPr txBox="1">
            <a:spLocks noChangeArrowheads="1"/>
          </p:cNvSpPr>
          <p:nvPr/>
        </p:nvSpPr>
        <p:spPr bwMode="auto">
          <a:xfrm>
            <a:off x="6938963" y="1973263"/>
            <a:ext cx="2141537" cy="3200876"/>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it-IT" sz="2000">
                <a:solidFill>
                  <a:schemeClr val="bg1"/>
                </a:solidFill>
                <a:effectLst>
                  <a:outerShdw blurRad="38100" dist="38100" dir="2700000" algn="tl">
                    <a:srgbClr val="000000"/>
                  </a:outerShdw>
                </a:effectLst>
                <a:latin typeface="Calibri" pitchFamily="34" charset="0"/>
              </a:rPr>
              <a:t>Red symbols: </a:t>
            </a:r>
            <a:r>
              <a:rPr lang="it-IT" sz="2000">
                <a:solidFill>
                  <a:srgbClr val="FFFF00"/>
                </a:solidFill>
                <a:effectLst>
                  <a:outerShdw blurRad="38100" dist="38100" dir="2700000" algn="tl">
                    <a:srgbClr val="000000"/>
                  </a:outerShdw>
                </a:effectLst>
                <a:latin typeface="Calibri" pitchFamily="34" charset="0"/>
              </a:rPr>
              <a:t>HIMU-OIB</a:t>
            </a:r>
          </a:p>
          <a:p>
            <a:pPr algn="l">
              <a:lnSpc>
                <a:spcPct val="90000"/>
              </a:lnSpc>
              <a:spcBef>
                <a:spcPct val="50000"/>
              </a:spcBef>
              <a:defRPr/>
            </a:pPr>
            <a:r>
              <a:rPr lang="it-IT" sz="2000">
                <a:solidFill>
                  <a:schemeClr val="bg1"/>
                </a:solidFill>
                <a:effectLst>
                  <a:outerShdw blurRad="38100" dist="38100" dir="2700000" algn="tl">
                    <a:srgbClr val="000000"/>
                  </a:outerShdw>
                </a:effectLst>
                <a:latin typeface="Calibri" pitchFamily="34" charset="0"/>
              </a:rPr>
              <a:t>Blue symbols:  </a:t>
            </a:r>
            <a:r>
              <a:rPr lang="it-IT" sz="2000">
                <a:solidFill>
                  <a:srgbClr val="FFFF00"/>
                </a:solidFill>
                <a:effectLst>
                  <a:outerShdw blurRad="38100" dist="38100" dir="2700000" algn="tl">
                    <a:srgbClr val="000000"/>
                  </a:outerShdw>
                </a:effectLst>
                <a:latin typeface="Calibri" pitchFamily="34" charset="0"/>
              </a:rPr>
              <a:t>MORB</a:t>
            </a:r>
          </a:p>
          <a:p>
            <a:pPr algn="l">
              <a:lnSpc>
                <a:spcPct val="90000"/>
              </a:lnSpc>
              <a:spcBef>
                <a:spcPct val="50000"/>
              </a:spcBef>
              <a:defRPr/>
            </a:pPr>
            <a:r>
              <a:rPr lang="it-IT" sz="2000">
                <a:solidFill>
                  <a:schemeClr val="bg1"/>
                </a:solidFill>
                <a:effectLst>
                  <a:outerShdw blurRad="38100" dist="38100" dir="2700000" algn="tl">
                    <a:srgbClr val="000000"/>
                  </a:outerShdw>
                </a:effectLst>
                <a:latin typeface="Calibri" pitchFamily="34" charset="0"/>
              </a:rPr>
              <a:t>Grey symbols:    </a:t>
            </a:r>
            <a:r>
              <a:rPr lang="it-IT" sz="2000">
                <a:solidFill>
                  <a:srgbClr val="FFFF00"/>
                </a:solidFill>
                <a:effectLst>
                  <a:outerShdw blurRad="38100" dist="38100" dir="2700000" algn="tl">
                    <a:srgbClr val="000000"/>
                  </a:outerShdw>
                </a:effectLst>
                <a:latin typeface="Calibri" pitchFamily="34" charset="0"/>
              </a:rPr>
              <a:t>non-HIMU-OIB</a:t>
            </a:r>
          </a:p>
          <a:p>
            <a:pPr algn="l">
              <a:lnSpc>
                <a:spcPct val="90000"/>
              </a:lnSpc>
              <a:spcBef>
                <a:spcPct val="50000"/>
              </a:spcBef>
              <a:defRPr/>
            </a:pPr>
            <a:r>
              <a:rPr lang="it-IT" sz="2000">
                <a:solidFill>
                  <a:schemeClr val="bg1"/>
                </a:solidFill>
                <a:effectLst>
                  <a:outerShdw blurRad="38100" dist="38100" dir="2700000" algn="tl">
                    <a:srgbClr val="000000"/>
                  </a:outerShdw>
                </a:effectLst>
                <a:latin typeface="Calibri" pitchFamily="34" charset="0"/>
              </a:rPr>
              <a:t>Green symbols: </a:t>
            </a:r>
            <a:r>
              <a:rPr lang="it-IT" sz="2000">
                <a:solidFill>
                  <a:srgbClr val="FFFF00"/>
                </a:solidFill>
                <a:effectLst>
                  <a:outerShdw blurRad="38100" dist="38100" dir="2700000" algn="tl">
                    <a:srgbClr val="000000"/>
                  </a:outerShdw>
                </a:effectLst>
                <a:latin typeface="Calibri" pitchFamily="34" charset="0"/>
              </a:rPr>
              <a:t>FOZO-OIB</a:t>
            </a:r>
          </a:p>
          <a:p>
            <a:pPr algn="l">
              <a:lnSpc>
                <a:spcPct val="90000"/>
              </a:lnSpc>
              <a:spcBef>
                <a:spcPct val="50000"/>
              </a:spcBef>
              <a:defRPr/>
            </a:pPr>
            <a:r>
              <a:rPr lang="it-IT" sz="2000">
                <a:solidFill>
                  <a:schemeClr val="bg1"/>
                </a:solidFill>
                <a:effectLst>
                  <a:outerShdw blurRad="38100" dist="38100" dir="2700000" algn="tl">
                    <a:srgbClr val="000000"/>
                  </a:outerShdw>
                </a:effectLst>
                <a:latin typeface="Calibri" pitchFamily="34" charset="0"/>
              </a:rPr>
              <a:t>Green Circle</a:t>
            </a:r>
            <a:r>
              <a:rPr lang="it-IT" sz="2000">
                <a:solidFill>
                  <a:srgbClr val="FFFF00"/>
                </a:solidFill>
                <a:effectLst>
                  <a:outerShdw blurRad="38100" dist="38100" dir="2700000" algn="tl">
                    <a:srgbClr val="000000"/>
                  </a:outerShdw>
                </a:effectLst>
                <a:latin typeface="Calibri" pitchFamily="34" charset="0"/>
              </a:rPr>
              <a:t> FOZO</a:t>
            </a:r>
          </a:p>
        </p:txBody>
      </p:sp>
      <p:sp>
        <p:nvSpPr>
          <p:cNvPr id="1213464" name="Text Box 24"/>
          <p:cNvSpPr txBox="1">
            <a:spLocks noChangeArrowheads="1"/>
          </p:cNvSpPr>
          <p:nvPr/>
        </p:nvSpPr>
        <p:spPr bwMode="auto">
          <a:xfrm>
            <a:off x="7002463" y="5913438"/>
            <a:ext cx="2141537" cy="701675"/>
          </a:xfrm>
          <a:prstGeom prst="rect">
            <a:avLst/>
          </a:prstGeom>
          <a:noFill/>
          <a:ln w="9525" algn="ctr">
            <a:noFill/>
            <a:miter lim="800000"/>
            <a:headEnd/>
            <a:tailEnd/>
          </a:ln>
          <a:effectLst/>
        </p:spPr>
        <p:txBody>
          <a:bodyPr>
            <a:spAutoFit/>
          </a:bodyPr>
          <a:lstStyle/>
          <a:p>
            <a:pPr algn="l">
              <a:spcBef>
                <a:spcPct val="50000"/>
              </a:spcBef>
              <a:defRPr/>
            </a:pPr>
            <a:r>
              <a:rPr lang="it-IT" sz="2000" dirty="0" err="1" smtClean="0">
                <a:solidFill>
                  <a:schemeClr val="bg1"/>
                </a:solidFill>
                <a:effectLst>
                  <a:outerShdw blurRad="38100" dist="38100" dir="2700000" algn="tl">
                    <a:srgbClr val="000000"/>
                  </a:outerShdw>
                </a:effectLst>
                <a:latin typeface="Calibri" pitchFamily="34" charset="0"/>
              </a:rPr>
              <a:t>Stracke</a:t>
            </a:r>
            <a:r>
              <a:rPr lang="it-IT" sz="2000" dirty="0" smtClean="0">
                <a:solidFill>
                  <a:schemeClr val="bg1"/>
                </a:solidFill>
                <a:effectLst>
                  <a:outerShdw blurRad="38100" dist="38100" dir="2700000" algn="tl">
                    <a:srgbClr val="000000"/>
                  </a:outerShdw>
                </a:effectLst>
                <a:latin typeface="Calibri" pitchFamily="34" charset="0"/>
              </a:rPr>
              <a:t> </a:t>
            </a:r>
            <a:r>
              <a:rPr lang="it-IT" sz="2000" dirty="0">
                <a:solidFill>
                  <a:schemeClr val="bg1"/>
                </a:solidFill>
                <a:effectLst>
                  <a:outerShdw blurRad="38100" dist="38100" dir="2700000" algn="tl">
                    <a:srgbClr val="000000"/>
                  </a:outerShdw>
                </a:effectLst>
                <a:latin typeface="Calibri" pitchFamily="34" charset="0"/>
              </a:rPr>
              <a:t>et </a:t>
            </a:r>
            <a:r>
              <a:rPr lang="it-IT" sz="2000" dirty="0" smtClean="0">
                <a:solidFill>
                  <a:schemeClr val="bg1"/>
                </a:solidFill>
                <a:effectLst>
                  <a:outerShdw blurRad="38100" dist="38100" dir="2700000" algn="tl">
                    <a:srgbClr val="000000"/>
                  </a:outerShdw>
                </a:effectLst>
                <a:latin typeface="Calibri" pitchFamily="34" charset="0"/>
              </a:rPr>
              <a:t>al., 2005 (G3, 6)</a:t>
            </a:r>
            <a:endParaRPr lang="it-IT" sz="2000" dirty="0">
              <a:solidFill>
                <a:srgbClr val="FFFF00"/>
              </a:solidFill>
              <a:effectLst>
                <a:outerShdw blurRad="38100" dist="38100" dir="2700000" algn="tl">
                  <a:srgbClr val="000000"/>
                </a:outerShdw>
              </a:effectLst>
              <a:latin typeface="Calibri" pitchFamily="34" charset="0"/>
            </a:endParaRPr>
          </a:p>
        </p:txBody>
      </p:sp>
      <p:sp>
        <p:nvSpPr>
          <p:cNvPr id="1213465" name="Text Box 25"/>
          <p:cNvSpPr txBox="1">
            <a:spLocks noChangeArrowheads="1"/>
          </p:cNvSpPr>
          <p:nvPr/>
        </p:nvSpPr>
        <p:spPr bwMode="auto">
          <a:xfrm>
            <a:off x="6850063" y="5456238"/>
            <a:ext cx="2192337" cy="336550"/>
          </a:xfrm>
          <a:prstGeom prst="rect">
            <a:avLst/>
          </a:prstGeom>
          <a:noFill/>
          <a:ln w="9525" algn="ctr">
            <a:noFill/>
            <a:miter lim="800000"/>
            <a:headEnd/>
            <a:tailEnd/>
          </a:ln>
          <a:effectLst/>
        </p:spPr>
        <p:txBody>
          <a:bodyPr>
            <a:spAutoFit/>
          </a:bodyPr>
          <a:lstStyle/>
          <a:p>
            <a:pPr algn="r">
              <a:spcBef>
                <a:spcPct val="50000"/>
              </a:spcBef>
              <a:defRPr/>
            </a:pPr>
            <a:r>
              <a:rPr lang="it-IT" sz="1600" i="1">
                <a:solidFill>
                  <a:schemeClr val="bg1"/>
                </a:solidFill>
                <a:effectLst>
                  <a:outerShdw blurRad="38100" dist="38100" dir="2700000" algn="tl">
                    <a:srgbClr val="000000"/>
                  </a:outerShdw>
                </a:effectLst>
                <a:latin typeface="Calibri" pitchFamily="34" charset="0"/>
              </a:rPr>
              <a:t>About 3,000 samples</a:t>
            </a:r>
            <a:endParaRPr lang="it-IT" sz="1600" i="1">
              <a:solidFill>
                <a:srgbClr val="FFFF00"/>
              </a:solidFill>
              <a:effectLst>
                <a:outerShdw blurRad="38100" dist="38100" dir="2700000" algn="tl">
                  <a:srgbClr val="000000"/>
                </a:outerShdw>
              </a:effectLst>
              <a:latin typeface="Calibri" pitchFamily="34" charset="0"/>
            </a:endParaRPr>
          </a:p>
        </p:txBody>
      </p:sp>
      <p:pic>
        <p:nvPicPr>
          <p:cNvPr id="8" name="Stracke et al 2005 (FOZO movie).mov">
            <a:hlinkClick r:id="" action="ppaction://media"/>
          </p:cNvPr>
          <p:cNvPicPr>
            <a:picLocks noRot="1" noChangeAspect="1"/>
          </p:cNvPicPr>
          <p:nvPr>
            <a:videoFile r:link="rId1"/>
          </p:nvPr>
        </p:nvPicPr>
        <p:blipFill>
          <a:blip r:embed="rId4" cstate="print"/>
          <a:stretch>
            <a:fillRect/>
          </a:stretch>
        </p:blipFill>
        <p:spPr>
          <a:xfrm>
            <a:off x="464456" y="1355725"/>
            <a:ext cx="6262309" cy="4696732"/>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8"/>
                                        </p:tgtEl>
                                      </p:cBhvr>
                                    </p:cmd>
                                  </p:childTnLst>
                                </p:cTn>
                              </p:par>
                            </p:childTnLst>
                          </p:cTn>
                        </p:par>
                      </p:childTnLst>
                    </p:cTn>
                  </p:par>
                </p:childTnLst>
              </p:cTn>
              <p:nextCondLst>
                <p:cond evt="onClick" delay="0">
                  <p:tgtEl>
                    <p:spTgt spid="8"/>
                  </p:tgtEl>
                </p:cond>
              </p:nextCondLst>
            </p:seq>
            <p:video>
              <p:cMediaNode>
                <p:cTn id="7" fill="hold" display="0">
                  <p:stCondLst>
                    <p:cond delay="indefinite"/>
                  </p:stCondLst>
                  <p:endCondLst>
                    <p:cond evt="onNext" delay="0">
                      <p:tgtEl>
                        <p:sldTgt/>
                      </p:tgtEl>
                    </p:cond>
                    <p:cond evt="onPrev" delay="0">
                      <p:tgtEl>
                        <p:sldTgt/>
                      </p:tgtEl>
                    </p:cond>
                  </p:endCondLst>
                </p:cTn>
                <p:tgtEl>
                  <p:spTgt spid="8"/>
                </p:tgtEl>
              </p:cMediaNode>
            </p:video>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9"/>
          <p:cNvGrpSpPr>
            <a:grpSpLocks/>
          </p:cNvGrpSpPr>
          <p:nvPr/>
        </p:nvGrpSpPr>
        <p:grpSpPr bwMode="auto">
          <a:xfrm>
            <a:off x="401638" y="623888"/>
            <a:ext cx="8191500" cy="6234112"/>
            <a:chOff x="253" y="393"/>
            <a:chExt cx="5160" cy="3927"/>
          </a:xfrm>
        </p:grpSpPr>
        <p:pic>
          <p:nvPicPr>
            <p:cNvPr id="152604" name="Picture 5" descr="butta subito"/>
            <p:cNvPicPr>
              <a:picLocks noChangeAspect="1" noChangeArrowheads="1"/>
            </p:cNvPicPr>
            <p:nvPr/>
          </p:nvPicPr>
          <p:blipFill>
            <a:blip r:embed="rId3" cstate="print"/>
            <a:srcRect l="3014" t="3348" r="3203" b="1837"/>
            <a:stretch>
              <a:fillRect/>
            </a:stretch>
          </p:blipFill>
          <p:spPr bwMode="auto">
            <a:xfrm>
              <a:off x="253" y="393"/>
              <a:ext cx="5160" cy="3927"/>
            </a:xfrm>
            <a:prstGeom prst="rect">
              <a:avLst/>
            </a:prstGeom>
            <a:noFill/>
            <a:ln w="9525">
              <a:noFill/>
              <a:miter lim="800000"/>
              <a:headEnd/>
              <a:tailEnd/>
            </a:ln>
          </p:spPr>
        </p:pic>
        <p:grpSp>
          <p:nvGrpSpPr>
            <p:cNvPr id="152605" name="Group 28"/>
            <p:cNvGrpSpPr>
              <a:grpSpLocks/>
            </p:cNvGrpSpPr>
            <p:nvPr/>
          </p:nvGrpSpPr>
          <p:grpSpPr bwMode="auto">
            <a:xfrm>
              <a:off x="969" y="1557"/>
              <a:ext cx="525" cy="357"/>
              <a:chOff x="969" y="1557"/>
              <a:chExt cx="525" cy="357"/>
            </a:xfrm>
          </p:grpSpPr>
          <p:sp>
            <p:nvSpPr>
              <p:cNvPr id="1172506" name="Rectangle 26"/>
              <p:cNvSpPr>
                <a:spLocks noChangeArrowheads="1"/>
              </p:cNvSpPr>
              <p:nvPr/>
            </p:nvSpPr>
            <p:spPr bwMode="auto">
              <a:xfrm>
                <a:off x="1013" y="1557"/>
                <a:ext cx="481" cy="357"/>
              </a:xfrm>
              <a:prstGeom prst="rect">
                <a:avLst/>
              </a:prstGeom>
              <a:solidFill>
                <a:schemeClr val="accent1"/>
              </a:solidFill>
              <a:ln w="9525" algn="ctr">
                <a:noFill/>
                <a:miter lim="800000"/>
                <a:headEnd/>
                <a:tailEnd/>
              </a:ln>
              <a:effectLst/>
            </p:spPr>
            <p:txBody>
              <a:bodyPr wrap="none" anchor="ctr"/>
              <a:lstStyle/>
              <a:p>
                <a:pPr>
                  <a:defRPr/>
                </a:pPr>
                <a:endParaRPr lang="it-IT">
                  <a:latin typeface="Calibri" pitchFamily="34" charset="0"/>
                </a:endParaRPr>
              </a:p>
            </p:txBody>
          </p:sp>
          <p:sp>
            <p:nvSpPr>
              <p:cNvPr id="152607" name="Text Box 27"/>
              <p:cNvSpPr txBox="1">
                <a:spLocks noChangeArrowheads="1"/>
              </p:cNvSpPr>
              <p:nvPr/>
            </p:nvSpPr>
            <p:spPr bwMode="auto">
              <a:xfrm>
                <a:off x="969" y="1616"/>
                <a:ext cx="508" cy="252"/>
              </a:xfrm>
              <a:prstGeom prst="rect">
                <a:avLst/>
              </a:prstGeom>
              <a:noFill/>
              <a:ln w="9525" algn="ctr">
                <a:noFill/>
                <a:miter lim="800000"/>
                <a:headEnd/>
                <a:tailEnd/>
              </a:ln>
            </p:spPr>
            <p:txBody>
              <a:bodyPr wrap="none">
                <a:spAutoFit/>
              </a:bodyPr>
              <a:lstStyle/>
              <a:p>
                <a:pPr algn="l"/>
                <a:r>
                  <a:rPr lang="it-IT" sz="2000" b="1" i="1">
                    <a:solidFill>
                      <a:schemeClr val="tx1"/>
                    </a:solidFill>
                    <a:effectLst/>
                    <a:latin typeface="Calibri" pitchFamily="34" charset="0"/>
                  </a:rPr>
                  <a:t>HIMU</a:t>
                </a:r>
              </a:p>
            </p:txBody>
          </p:sp>
        </p:grpSp>
      </p:grpSp>
      <p:sp>
        <p:nvSpPr>
          <p:cNvPr id="117248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72488" name="Rectangle 8"/>
          <p:cNvSpPr>
            <a:spLocks noChangeArrowheads="1"/>
          </p:cNvSpPr>
          <p:nvPr/>
        </p:nvSpPr>
        <p:spPr bwMode="auto">
          <a:xfrm>
            <a:off x="1912938" y="1785938"/>
            <a:ext cx="225425" cy="254000"/>
          </a:xfrm>
          <a:prstGeom prst="rect">
            <a:avLst/>
          </a:prstGeom>
          <a:solidFill>
            <a:srgbClr val="00FF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2489" name="Rectangle 9"/>
          <p:cNvSpPr>
            <a:spLocks noChangeArrowheads="1"/>
          </p:cNvSpPr>
          <p:nvPr/>
        </p:nvSpPr>
        <p:spPr bwMode="auto">
          <a:xfrm>
            <a:off x="1843088" y="2081213"/>
            <a:ext cx="2039937" cy="520700"/>
          </a:xfrm>
          <a:prstGeom prst="rect">
            <a:avLst/>
          </a:prstGeom>
          <a:solidFill>
            <a:srgbClr val="CC66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2490" name="Rectangle 10"/>
          <p:cNvSpPr>
            <a:spLocks noChangeArrowheads="1"/>
          </p:cNvSpPr>
          <p:nvPr/>
        </p:nvSpPr>
        <p:spPr bwMode="auto">
          <a:xfrm>
            <a:off x="2124075" y="2263775"/>
            <a:ext cx="1027113" cy="647700"/>
          </a:xfrm>
          <a:prstGeom prst="rect">
            <a:avLst/>
          </a:prstGeom>
          <a:solidFill>
            <a:srgbClr val="FFCC99">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2493" name="Text Box 13"/>
          <p:cNvSpPr txBox="1">
            <a:spLocks noChangeArrowheads="1"/>
          </p:cNvSpPr>
          <p:nvPr/>
        </p:nvSpPr>
        <p:spPr bwMode="auto">
          <a:xfrm>
            <a:off x="2462213" y="904875"/>
            <a:ext cx="944562" cy="457200"/>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DMM</a:t>
            </a:r>
          </a:p>
        </p:txBody>
      </p:sp>
      <p:sp>
        <p:nvSpPr>
          <p:cNvPr id="1172494" name="Line 14"/>
          <p:cNvSpPr>
            <a:spLocks noChangeShapeType="1"/>
          </p:cNvSpPr>
          <p:nvPr/>
        </p:nvSpPr>
        <p:spPr bwMode="auto">
          <a:xfrm flipH="1">
            <a:off x="1909763" y="1123950"/>
            <a:ext cx="619125" cy="90488"/>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495" name="Text Box 15"/>
          <p:cNvSpPr txBox="1">
            <a:spLocks noChangeArrowheads="1"/>
          </p:cNvSpPr>
          <p:nvPr/>
        </p:nvSpPr>
        <p:spPr bwMode="auto">
          <a:xfrm>
            <a:off x="2705100" y="1300163"/>
            <a:ext cx="370614"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A</a:t>
            </a:r>
          </a:p>
        </p:txBody>
      </p:sp>
      <p:sp>
        <p:nvSpPr>
          <p:cNvPr id="1172496" name="Line 16"/>
          <p:cNvSpPr>
            <a:spLocks noChangeShapeType="1"/>
          </p:cNvSpPr>
          <p:nvPr/>
        </p:nvSpPr>
        <p:spPr bwMode="auto">
          <a:xfrm flipH="1">
            <a:off x="2128838" y="1519238"/>
            <a:ext cx="642937" cy="300037"/>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497" name="Text Box 17"/>
          <p:cNvSpPr txBox="1">
            <a:spLocks noChangeArrowheads="1"/>
          </p:cNvSpPr>
          <p:nvPr/>
        </p:nvSpPr>
        <p:spPr bwMode="auto">
          <a:xfrm>
            <a:off x="3462338" y="1176338"/>
            <a:ext cx="1127232"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PREMA</a:t>
            </a:r>
          </a:p>
        </p:txBody>
      </p:sp>
      <p:sp>
        <p:nvSpPr>
          <p:cNvPr id="1172498" name="Line 18"/>
          <p:cNvSpPr>
            <a:spLocks noChangeShapeType="1"/>
          </p:cNvSpPr>
          <p:nvPr/>
        </p:nvSpPr>
        <p:spPr bwMode="auto">
          <a:xfrm flipH="1">
            <a:off x="3119438" y="1414463"/>
            <a:ext cx="409575" cy="661987"/>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499" name="Text Box 19"/>
          <p:cNvSpPr txBox="1">
            <a:spLocks noChangeArrowheads="1"/>
          </p:cNvSpPr>
          <p:nvPr/>
        </p:nvSpPr>
        <p:spPr bwMode="auto">
          <a:xfrm>
            <a:off x="3567113" y="1568450"/>
            <a:ext cx="690638"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EAR</a:t>
            </a:r>
          </a:p>
        </p:txBody>
      </p:sp>
      <p:sp>
        <p:nvSpPr>
          <p:cNvPr id="1172500" name="Line 20"/>
          <p:cNvSpPr>
            <a:spLocks noChangeShapeType="1"/>
          </p:cNvSpPr>
          <p:nvPr/>
        </p:nvSpPr>
        <p:spPr bwMode="auto">
          <a:xfrm flipH="1">
            <a:off x="2667000" y="1781175"/>
            <a:ext cx="971550" cy="490538"/>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492" name="Rectangle 12"/>
          <p:cNvSpPr>
            <a:spLocks noChangeArrowheads="1"/>
          </p:cNvSpPr>
          <p:nvPr/>
        </p:nvSpPr>
        <p:spPr bwMode="auto">
          <a:xfrm>
            <a:off x="2462213" y="2197100"/>
            <a:ext cx="1238250" cy="769938"/>
          </a:xfrm>
          <a:prstGeom prst="rect">
            <a:avLst/>
          </a:prstGeom>
          <a:solidFill>
            <a:srgbClr val="FF66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2491" name="Rectangle 11"/>
          <p:cNvSpPr>
            <a:spLocks noChangeArrowheads="1"/>
          </p:cNvSpPr>
          <p:nvPr/>
        </p:nvSpPr>
        <p:spPr bwMode="auto">
          <a:xfrm>
            <a:off x="2533650" y="2349500"/>
            <a:ext cx="900113" cy="449263"/>
          </a:xfrm>
          <a:prstGeom prst="rect">
            <a:avLst/>
          </a:prstGeom>
          <a:solidFill>
            <a:schemeClr val="accent1">
              <a:alpha val="70000"/>
            </a:scheme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2501" name="Text Box 21"/>
          <p:cNvSpPr txBox="1">
            <a:spLocks noChangeArrowheads="1"/>
          </p:cNvSpPr>
          <p:nvPr/>
        </p:nvSpPr>
        <p:spPr bwMode="auto">
          <a:xfrm>
            <a:off x="4414838" y="1738313"/>
            <a:ext cx="790601"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CMR</a:t>
            </a:r>
          </a:p>
        </p:txBody>
      </p:sp>
      <p:sp>
        <p:nvSpPr>
          <p:cNvPr id="1172502" name="Line 22"/>
          <p:cNvSpPr>
            <a:spLocks noChangeShapeType="1"/>
          </p:cNvSpPr>
          <p:nvPr/>
        </p:nvSpPr>
        <p:spPr bwMode="auto">
          <a:xfrm flipH="1">
            <a:off x="3700463" y="1951038"/>
            <a:ext cx="785812" cy="390525"/>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503" name="Text Box 23"/>
          <p:cNvSpPr txBox="1">
            <a:spLocks noChangeArrowheads="1"/>
          </p:cNvSpPr>
          <p:nvPr/>
        </p:nvSpPr>
        <p:spPr bwMode="auto">
          <a:xfrm>
            <a:off x="2308225" y="3581400"/>
            <a:ext cx="631776" cy="461665"/>
          </a:xfrm>
          <a:prstGeom prst="rect">
            <a:avLst/>
          </a:prstGeom>
          <a:noFill/>
          <a:ln w="9525" algn="ctr">
            <a:noFill/>
            <a:miter lim="800000"/>
            <a:headEnd/>
            <a:tailEnd/>
          </a:ln>
          <a:effectLst/>
        </p:spPr>
        <p:txBody>
          <a:bodyPr wrap="none">
            <a:spAutoFit/>
          </a:bodyPr>
          <a:lstStyle/>
          <a:p>
            <a:pPr algn="l">
              <a:defRPr/>
            </a:pPr>
            <a:r>
              <a:rPr lang="it-IT" sz="2400" b="1" dirty="0">
                <a:solidFill>
                  <a:schemeClr val="tx1"/>
                </a:solidFill>
                <a:effectLst>
                  <a:outerShdw blurRad="38100" dist="38100" dir="2700000" algn="tl">
                    <a:srgbClr val="FFFFFF"/>
                  </a:outerShdw>
                </a:effectLst>
                <a:latin typeface="Calibri" pitchFamily="34" charset="0"/>
              </a:rPr>
              <a:t>LVC</a:t>
            </a:r>
          </a:p>
        </p:txBody>
      </p:sp>
      <p:sp>
        <p:nvSpPr>
          <p:cNvPr id="1172504" name="Line 24"/>
          <p:cNvSpPr>
            <a:spLocks noChangeShapeType="1"/>
          </p:cNvSpPr>
          <p:nvPr/>
        </p:nvSpPr>
        <p:spPr bwMode="auto">
          <a:xfrm flipH="1">
            <a:off x="2728913" y="2795588"/>
            <a:ext cx="119062" cy="74295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2505" name="Text Box 25"/>
          <p:cNvSpPr txBox="1">
            <a:spLocks noChangeArrowheads="1"/>
          </p:cNvSpPr>
          <p:nvPr/>
        </p:nvSpPr>
        <p:spPr bwMode="auto">
          <a:xfrm>
            <a:off x="6062663" y="1030288"/>
            <a:ext cx="1866900" cy="1190625"/>
          </a:xfrm>
          <a:prstGeom prst="rect">
            <a:avLst/>
          </a:prstGeom>
          <a:noFill/>
          <a:ln w="9525" algn="ctr">
            <a:noFill/>
            <a:miter lim="800000"/>
            <a:headEnd/>
            <a:tailEnd/>
          </a:ln>
          <a:effectLst/>
        </p:spPr>
        <p:txBody>
          <a:bodyPr>
            <a:spAutoFit/>
          </a:bodyPr>
          <a:lstStyle/>
          <a:p>
            <a:pPr>
              <a:defRPr/>
            </a:pPr>
            <a:r>
              <a:rPr lang="it-IT" sz="3600" b="1">
                <a:solidFill>
                  <a:schemeClr val="tx1"/>
                </a:solidFill>
                <a:effectLst>
                  <a:outerShdw blurRad="38100" dist="38100" dir="2700000" algn="tl">
                    <a:srgbClr val="FFFFFF"/>
                  </a:outerShdw>
                </a:effectLst>
                <a:latin typeface="Calibri" pitchFamily="34" charset="0"/>
              </a:rPr>
              <a:t>CiMACI Rocks</a:t>
            </a:r>
          </a:p>
        </p:txBody>
      </p:sp>
      <p:sp>
        <p:nvSpPr>
          <p:cNvPr id="1172510" name="Line 30"/>
          <p:cNvSpPr>
            <a:spLocks noChangeShapeType="1"/>
          </p:cNvSpPr>
          <p:nvPr/>
        </p:nvSpPr>
        <p:spPr bwMode="auto">
          <a:xfrm flipH="1">
            <a:off x="1828800" y="1516063"/>
            <a:ext cx="15875" cy="960437"/>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2511" name="Line 31"/>
          <p:cNvSpPr>
            <a:spLocks noChangeShapeType="1"/>
          </p:cNvSpPr>
          <p:nvPr/>
        </p:nvSpPr>
        <p:spPr bwMode="auto">
          <a:xfrm>
            <a:off x="2011363" y="3038475"/>
            <a:ext cx="5527675" cy="2714625"/>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2512" name="Line 32"/>
          <p:cNvSpPr>
            <a:spLocks noChangeShapeType="1"/>
          </p:cNvSpPr>
          <p:nvPr/>
        </p:nvSpPr>
        <p:spPr bwMode="auto">
          <a:xfrm flipH="1">
            <a:off x="7929563" y="4191000"/>
            <a:ext cx="969962" cy="1125538"/>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2513" name="Line 33"/>
          <p:cNvSpPr>
            <a:spLocks noChangeShapeType="1"/>
          </p:cNvSpPr>
          <p:nvPr/>
        </p:nvSpPr>
        <p:spPr bwMode="auto">
          <a:xfrm flipH="1" flipV="1">
            <a:off x="1997075" y="1349375"/>
            <a:ext cx="6902450" cy="2447925"/>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2487" name="AutoShape 7"/>
          <p:cNvSpPr>
            <a:spLocks noChangeArrowheads="1"/>
          </p:cNvSpPr>
          <p:nvPr/>
        </p:nvSpPr>
        <p:spPr bwMode="auto">
          <a:xfrm>
            <a:off x="1560513" y="1000125"/>
            <a:ext cx="648000" cy="648000"/>
          </a:xfrm>
          <a:prstGeom prst="star5">
            <a:avLst/>
          </a:prstGeom>
          <a:solidFill>
            <a:srgbClr val="FFFF00"/>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1" name="Text Box 24"/>
          <p:cNvSpPr txBox="1">
            <a:spLocks noChangeArrowheads="1"/>
          </p:cNvSpPr>
          <p:nvPr/>
        </p:nvSpPr>
        <p:spPr bwMode="auto">
          <a:xfrm>
            <a:off x="6251575" y="6309052"/>
            <a:ext cx="2324099" cy="523220"/>
          </a:xfrm>
          <a:prstGeom prst="rect">
            <a:avLst/>
          </a:prstGeom>
          <a:noFill/>
          <a:ln w="9525" algn="ctr">
            <a:noFill/>
            <a:miter lim="800000"/>
            <a:headEnd/>
            <a:tailEnd/>
          </a:ln>
          <a:effectLst/>
        </p:spPr>
        <p:txBody>
          <a:bodyPr wrap="square">
            <a:spAutoFit/>
          </a:bodyPr>
          <a:lstStyle/>
          <a:p>
            <a:pPr>
              <a:spcBef>
                <a:spcPct val="50000"/>
              </a:spcBef>
              <a:defRPr/>
            </a:pPr>
            <a:r>
              <a:rPr lang="it-IT" sz="1400" dirty="0" smtClean="0">
                <a:solidFill>
                  <a:schemeClr val="tx1"/>
                </a:solidFill>
                <a:effectLst/>
                <a:latin typeface="Calibri" pitchFamily="34" charset="0"/>
              </a:rPr>
              <a:t>Lustrino and Wilson, 2007 (Earth-Sci. Rev., 81, 1-65)</a:t>
            </a:r>
            <a:endParaRPr lang="it-IT"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72505"/>
                                        </p:tgtEl>
                                        <p:attrNameLst>
                                          <p:attrName>style.visibility</p:attrName>
                                        </p:attrNameLst>
                                      </p:cBhvr>
                                      <p:to>
                                        <p:strVal val="visible"/>
                                      </p:to>
                                    </p:set>
                                    <p:animEffect transition="in" filter="fade">
                                      <p:cBhvr>
                                        <p:cTn id="11" dur="500"/>
                                        <p:tgtEl>
                                          <p:spTgt spid="117250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72487"/>
                                        </p:tgtEl>
                                        <p:attrNameLst>
                                          <p:attrName>style.visibility</p:attrName>
                                        </p:attrNameLst>
                                      </p:cBhvr>
                                      <p:to>
                                        <p:strVal val="visible"/>
                                      </p:to>
                                    </p:set>
                                    <p:animEffect transition="in" filter="fade">
                                      <p:cBhvr>
                                        <p:cTn id="16" dur="500"/>
                                        <p:tgtEl>
                                          <p:spTgt spid="1172487"/>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172493"/>
                                        </p:tgtEl>
                                        <p:attrNameLst>
                                          <p:attrName>style.visibility</p:attrName>
                                        </p:attrNameLst>
                                      </p:cBhvr>
                                      <p:to>
                                        <p:strVal val="visible"/>
                                      </p:to>
                                    </p:set>
                                    <p:animEffect transition="in" filter="fade">
                                      <p:cBhvr>
                                        <p:cTn id="20" dur="500"/>
                                        <p:tgtEl>
                                          <p:spTgt spid="1172493"/>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1172494"/>
                                        </p:tgtEl>
                                        <p:attrNameLst>
                                          <p:attrName>style.visibility</p:attrName>
                                        </p:attrNameLst>
                                      </p:cBhvr>
                                      <p:to>
                                        <p:strVal val="visible"/>
                                      </p:to>
                                    </p:set>
                                    <p:animEffect transition="in" filter="wipe(right)">
                                      <p:cBhvr>
                                        <p:cTn id="24" dur="500"/>
                                        <p:tgtEl>
                                          <p:spTgt spid="117249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1172510"/>
                                        </p:tgtEl>
                                        <p:attrNameLst>
                                          <p:attrName>style.visibility</p:attrName>
                                        </p:attrNameLst>
                                      </p:cBhvr>
                                      <p:to>
                                        <p:strVal val="visible"/>
                                      </p:to>
                                    </p:set>
                                    <p:animEffect transition="in" filter="wipe(up)">
                                      <p:cBhvr>
                                        <p:cTn id="29" dur="500"/>
                                        <p:tgtEl>
                                          <p:spTgt spid="1172510"/>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1172511"/>
                                        </p:tgtEl>
                                        <p:attrNameLst>
                                          <p:attrName>style.visibility</p:attrName>
                                        </p:attrNameLst>
                                      </p:cBhvr>
                                      <p:to>
                                        <p:strVal val="visible"/>
                                      </p:to>
                                    </p:set>
                                    <p:animEffect transition="in" filter="wipe(left)">
                                      <p:cBhvr>
                                        <p:cTn id="33" dur="1000"/>
                                        <p:tgtEl>
                                          <p:spTgt spid="1172511"/>
                                        </p:tgtEl>
                                      </p:cBhvr>
                                    </p:animEffect>
                                  </p:childTnLst>
                                </p:cTn>
                              </p:par>
                            </p:childTnLst>
                          </p:cTn>
                        </p:par>
                        <p:par>
                          <p:cTn id="34" fill="hold">
                            <p:stCondLst>
                              <p:cond delay="1500"/>
                            </p:stCondLst>
                            <p:childTnLst>
                              <p:par>
                                <p:cTn id="35" presetID="22" presetClass="entr" presetSubtype="4" fill="hold" nodeType="afterEffect">
                                  <p:stCondLst>
                                    <p:cond delay="0"/>
                                  </p:stCondLst>
                                  <p:childTnLst>
                                    <p:set>
                                      <p:cBhvr>
                                        <p:cTn id="36" dur="1" fill="hold">
                                          <p:stCondLst>
                                            <p:cond delay="0"/>
                                          </p:stCondLst>
                                        </p:cTn>
                                        <p:tgtEl>
                                          <p:spTgt spid="1172512"/>
                                        </p:tgtEl>
                                        <p:attrNameLst>
                                          <p:attrName>style.visibility</p:attrName>
                                        </p:attrNameLst>
                                      </p:cBhvr>
                                      <p:to>
                                        <p:strVal val="visible"/>
                                      </p:to>
                                    </p:set>
                                    <p:animEffect transition="in" filter="wipe(down)">
                                      <p:cBhvr>
                                        <p:cTn id="37" dur="500"/>
                                        <p:tgtEl>
                                          <p:spTgt spid="1172512"/>
                                        </p:tgtEl>
                                      </p:cBhvr>
                                    </p:animEffect>
                                  </p:childTnLst>
                                </p:cTn>
                              </p:par>
                            </p:childTnLst>
                          </p:cTn>
                        </p:par>
                        <p:par>
                          <p:cTn id="38" fill="hold">
                            <p:stCondLst>
                              <p:cond delay="2000"/>
                            </p:stCondLst>
                            <p:childTnLst>
                              <p:par>
                                <p:cTn id="39" presetID="22" presetClass="entr" presetSubtype="2" fill="hold" nodeType="afterEffect">
                                  <p:stCondLst>
                                    <p:cond delay="0"/>
                                  </p:stCondLst>
                                  <p:childTnLst>
                                    <p:set>
                                      <p:cBhvr>
                                        <p:cTn id="40" dur="1" fill="hold">
                                          <p:stCondLst>
                                            <p:cond delay="0"/>
                                          </p:stCondLst>
                                        </p:cTn>
                                        <p:tgtEl>
                                          <p:spTgt spid="1172513"/>
                                        </p:tgtEl>
                                        <p:attrNameLst>
                                          <p:attrName>style.visibility</p:attrName>
                                        </p:attrNameLst>
                                      </p:cBhvr>
                                      <p:to>
                                        <p:strVal val="visible"/>
                                      </p:to>
                                    </p:set>
                                    <p:animEffect transition="in" filter="wipe(right)">
                                      <p:cBhvr>
                                        <p:cTn id="41" dur="1000"/>
                                        <p:tgtEl>
                                          <p:spTgt spid="1172513"/>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172488"/>
                                        </p:tgtEl>
                                        <p:attrNameLst>
                                          <p:attrName>style.visibility</p:attrName>
                                        </p:attrNameLst>
                                      </p:cBhvr>
                                      <p:to>
                                        <p:strVal val="visible"/>
                                      </p:to>
                                    </p:set>
                                    <p:animEffect transition="in" filter="fade">
                                      <p:cBhvr>
                                        <p:cTn id="46" dur="500"/>
                                        <p:tgtEl>
                                          <p:spTgt spid="1172488"/>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1172495"/>
                                        </p:tgtEl>
                                        <p:attrNameLst>
                                          <p:attrName>style.visibility</p:attrName>
                                        </p:attrNameLst>
                                      </p:cBhvr>
                                      <p:to>
                                        <p:strVal val="visible"/>
                                      </p:to>
                                    </p:set>
                                    <p:animEffect transition="in" filter="fade">
                                      <p:cBhvr>
                                        <p:cTn id="50" dur="500"/>
                                        <p:tgtEl>
                                          <p:spTgt spid="1172495"/>
                                        </p:tgtEl>
                                      </p:cBhvr>
                                    </p:animEffect>
                                  </p:childTnLst>
                                </p:cTn>
                              </p:par>
                            </p:childTnLst>
                          </p:cTn>
                        </p:par>
                        <p:par>
                          <p:cTn id="51" fill="hold">
                            <p:stCondLst>
                              <p:cond delay="1000"/>
                            </p:stCondLst>
                            <p:childTnLst>
                              <p:par>
                                <p:cTn id="52" presetID="22" presetClass="entr" presetSubtype="2" fill="hold" nodeType="afterEffect">
                                  <p:stCondLst>
                                    <p:cond delay="0"/>
                                  </p:stCondLst>
                                  <p:childTnLst>
                                    <p:set>
                                      <p:cBhvr>
                                        <p:cTn id="53" dur="1" fill="hold">
                                          <p:stCondLst>
                                            <p:cond delay="0"/>
                                          </p:stCondLst>
                                        </p:cTn>
                                        <p:tgtEl>
                                          <p:spTgt spid="1172496"/>
                                        </p:tgtEl>
                                        <p:attrNameLst>
                                          <p:attrName>style.visibility</p:attrName>
                                        </p:attrNameLst>
                                      </p:cBhvr>
                                      <p:to>
                                        <p:strVal val="visible"/>
                                      </p:to>
                                    </p:set>
                                    <p:animEffect transition="in" filter="wipe(right)">
                                      <p:cBhvr>
                                        <p:cTn id="54" dur="500"/>
                                        <p:tgtEl>
                                          <p:spTgt spid="117249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72489"/>
                                        </p:tgtEl>
                                        <p:attrNameLst>
                                          <p:attrName>style.visibility</p:attrName>
                                        </p:attrNameLst>
                                      </p:cBhvr>
                                      <p:to>
                                        <p:strVal val="visible"/>
                                      </p:to>
                                    </p:set>
                                    <p:animEffect transition="in" filter="fade">
                                      <p:cBhvr>
                                        <p:cTn id="59" dur="500"/>
                                        <p:tgtEl>
                                          <p:spTgt spid="1172489"/>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1172497"/>
                                        </p:tgtEl>
                                        <p:attrNameLst>
                                          <p:attrName>style.visibility</p:attrName>
                                        </p:attrNameLst>
                                      </p:cBhvr>
                                      <p:to>
                                        <p:strVal val="visible"/>
                                      </p:to>
                                    </p:set>
                                    <p:animEffect transition="in" filter="fade">
                                      <p:cBhvr>
                                        <p:cTn id="63" dur="500"/>
                                        <p:tgtEl>
                                          <p:spTgt spid="1172497"/>
                                        </p:tgtEl>
                                      </p:cBhvr>
                                    </p:animEffect>
                                  </p:childTnLst>
                                </p:cTn>
                              </p:par>
                            </p:childTnLst>
                          </p:cTn>
                        </p:par>
                        <p:par>
                          <p:cTn id="64" fill="hold">
                            <p:stCondLst>
                              <p:cond delay="1000"/>
                            </p:stCondLst>
                            <p:childTnLst>
                              <p:par>
                                <p:cTn id="65" presetID="22" presetClass="entr" presetSubtype="2" fill="hold" nodeType="afterEffect">
                                  <p:stCondLst>
                                    <p:cond delay="0"/>
                                  </p:stCondLst>
                                  <p:childTnLst>
                                    <p:set>
                                      <p:cBhvr>
                                        <p:cTn id="66" dur="1" fill="hold">
                                          <p:stCondLst>
                                            <p:cond delay="0"/>
                                          </p:stCondLst>
                                        </p:cTn>
                                        <p:tgtEl>
                                          <p:spTgt spid="1172498"/>
                                        </p:tgtEl>
                                        <p:attrNameLst>
                                          <p:attrName>style.visibility</p:attrName>
                                        </p:attrNameLst>
                                      </p:cBhvr>
                                      <p:to>
                                        <p:strVal val="visible"/>
                                      </p:to>
                                    </p:set>
                                    <p:animEffect transition="in" filter="wipe(right)">
                                      <p:cBhvr>
                                        <p:cTn id="67" dur="500"/>
                                        <p:tgtEl>
                                          <p:spTgt spid="1172498"/>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172490"/>
                                        </p:tgtEl>
                                        <p:attrNameLst>
                                          <p:attrName>style.visibility</p:attrName>
                                        </p:attrNameLst>
                                      </p:cBhvr>
                                      <p:to>
                                        <p:strVal val="visible"/>
                                      </p:to>
                                    </p:set>
                                    <p:animEffect transition="in" filter="fade">
                                      <p:cBhvr>
                                        <p:cTn id="72" dur="500"/>
                                        <p:tgtEl>
                                          <p:spTgt spid="1172490"/>
                                        </p:tgtEl>
                                      </p:cBhvr>
                                    </p:animEffect>
                                  </p:childTnLst>
                                </p:cTn>
                              </p:par>
                            </p:childTnLst>
                          </p:cTn>
                        </p:par>
                        <p:par>
                          <p:cTn id="73" fill="hold">
                            <p:stCondLst>
                              <p:cond delay="500"/>
                            </p:stCondLst>
                            <p:childTnLst>
                              <p:par>
                                <p:cTn id="74" presetID="10" presetClass="entr" presetSubtype="0" fill="hold" grpId="0" nodeType="afterEffect">
                                  <p:stCondLst>
                                    <p:cond delay="0"/>
                                  </p:stCondLst>
                                  <p:childTnLst>
                                    <p:set>
                                      <p:cBhvr>
                                        <p:cTn id="75" dur="1" fill="hold">
                                          <p:stCondLst>
                                            <p:cond delay="0"/>
                                          </p:stCondLst>
                                        </p:cTn>
                                        <p:tgtEl>
                                          <p:spTgt spid="1172499"/>
                                        </p:tgtEl>
                                        <p:attrNameLst>
                                          <p:attrName>style.visibility</p:attrName>
                                        </p:attrNameLst>
                                      </p:cBhvr>
                                      <p:to>
                                        <p:strVal val="visible"/>
                                      </p:to>
                                    </p:set>
                                    <p:animEffect transition="in" filter="fade">
                                      <p:cBhvr>
                                        <p:cTn id="76" dur="500"/>
                                        <p:tgtEl>
                                          <p:spTgt spid="1172499"/>
                                        </p:tgtEl>
                                      </p:cBhvr>
                                    </p:animEffect>
                                  </p:childTnLst>
                                </p:cTn>
                              </p:par>
                            </p:childTnLst>
                          </p:cTn>
                        </p:par>
                        <p:par>
                          <p:cTn id="77" fill="hold">
                            <p:stCondLst>
                              <p:cond delay="1000"/>
                            </p:stCondLst>
                            <p:childTnLst>
                              <p:par>
                                <p:cTn id="78" presetID="22" presetClass="entr" presetSubtype="2" fill="hold" nodeType="afterEffect">
                                  <p:stCondLst>
                                    <p:cond delay="0"/>
                                  </p:stCondLst>
                                  <p:childTnLst>
                                    <p:set>
                                      <p:cBhvr>
                                        <p:cTn id="79" dur="1" fill="hold">
                                          <p:stCondLst>
                                            <p:cond delay="0"/>
                                          </p:stCondLst>
                                        </p:cTn>
                                        <p:tgtEl>
                                          <p:spTgt spid="1172500"/>
                                        </p:tgtEl>
                                        <p:attrNameLst>
                                          <p:attrName>style.visibility</p:attrName>
                                        </p:attrNameLst>
                                      </p:cBhvr>
                                      <p:to>
                                        <p:strVal val="visible"/>
                                      </p:to>
                                    </p:set>
                                    <p:animEffect transition="in" filter="wipe(right)">
                                      <p:cBhvr>
                                        <p:cTn id="80" dur="500"/>
                                        <p:tgtEl>
                                          <p:spTgt spid="117250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1172492"/>
                                        </p:tgtEl>
                                        <p:attrNameLst>
                                          <p:attrName>style.visibility</p:attrName>
                                        </p:attrNameLst>
                                      </p:cBhvr>
                                      <p:to>
                                        <p:strVal val="visible"/>
                                      </p:to>
                                    </p:set>
                                    <p:animEffect transition="in" filter="fade">
                                      <p:cBhvr>
                                        <p:cTn id="85" dur="500"/>
                                        <p:tgtEl>
                                          <p:spTgt spid="1172492"/>
                                        </p:tgtEl>
                                      </p:cBhvr>
                                    </p:animEffect>
                                  </p:childTnLst>
                                </p:cTn>
                              </p:par>
                            </p:childTnLst>
                          </p:cTn>
                        </p:par>
                        <p:par>
                          <p:cTn id="86" fill="hold">
                            <p:stCondLst>
                              <p:cond delay="500"/>
                            </p:stCondLst>
                            <p:childTnLst>
                              <p:par>
                                <p:cTn id="87" presetID="10" presetClass="entr" presetSubtype="0" fill="hold" grpId="0" nodeType="afterEffect">
                                  <p:stCondLst>
                                    <p:cond delay="0"/>
                                  </p:stCondLst>
                                  <p:childTnLst>
                                    <p:set>
                                      <p:cBhvr>
                                        <p:cTn id="88" dur="1" fill="hold">
                                          <p:stCondLst>
                                            <p:cond delay="0"/>
                                          </p:stCondLst>
                                        </p:cTn>
                                        <p:tgtEl>
                                          <p:spTgt spid="1172501"/>
                                        </p:tgtEl>
                                        <p:attrNameLst>
                                          <p:attrName>style.visibility</p:attrName>
                                        </p:attrNameLst>
                                      </p:cBhvr>
                                      <p:to>
                                        <p:strVal val="visible"/>
                                      </p:to>
                                    </p:set>
                                    <p:animEffect transition="in" filter="fade">
                                      <p:cBhvr>
                                        <p:cTn id="89" dur="500"/>
                                        <p:tgtEl>
                                          <p:spTgt spid="1172501"/>
                                        </p:tgtEl>
                                      </p:cBhvr>
                                    </p:animEffect>
                                  </p:childTnLst>
                                </p:cTn>
                              </p:par>
                            </p:childTnLst>
                          </p:cTn>
                        </p:par>
                        <p:par>
                          <p:cTn id="90" fill="hold">
                            <p:stCondLst>
                              <p:cond delay="1000"/>
                            </p:stCondLst>
                            <p:childTnLst>
                              <p:par>
                                <p:cTn id="91" presetID="22" presetClass="entr" presetSubtype="2" fill="hold" nodeType="afterEffect">
                                  <p:stCondLst>
                                    <p:cond delay="0"/>
                                  </p:stCondLst>
                                  <p:childTnLst>
                                    <p:set>
                                      <p:cBhvr>
                                        <p:cTn id="92" dur="1" fill="hold">
                                          <p:stCondLst>
                                            <p:cond delay="0"/>
                                          </p:stCondLst>
                                        </p:cTn>
                                        <p:tgtEl>
                                          <p:spTgt spid="1172502"/>
                                        </p:tgtEl>
                                        <p:attrNameLst>
                                          <p:attrName>style.visibility</p:attrName>
                                        </p:attrNameLst>
                                      </p:cBhvr>
                                      <p:to>
                                        <p:strVal val="visible"/>
                                      </p:to>
                                    </p:set>
                                    <p:animEffect transition="in" filter="wipe(right)">
                                      <p:cBhvr>
                                        <p:cTn id="93" dur="500"/>
                                        <p:tgtEl>
                                          <p:spTgt spid="1172502"/>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1172491"/>
                                        </p:tgtEl>
                                        <p:attrNameLst>
                                          <p:attrName>style.visibility</p:attrName>
                                        </p:attrNameLst>
                                      </p:cBhvr>
                                      <p:to>
                                        <p:strVal val="visible"/>
                                      </p:to>
                                    </p:set>
                                    <p:animEffect transition="in" filter="fade">
                                      <p:cBhvr>
                                        <p:cTn id="98" dur="500"/>
                                        <p:tgtEl>
                                          <p:spTgt spid="1172491"/>
                                        </p:tgtEl>
                                      </p:cBhvr>
                                    </p:animEffect>
                                  </p:childTnLst>
                                </p:cTn>
                              </p:par>
                            </p:childTnLst>
                          </p:cTn>
                        </p:par>
                        <p:par>
                          <p:cTn id="99" fill="hold">
                            <p:stCondLst>
                              <p:cond delay="500"/>
                            </p:stCondLst>
                            <p:childTnLst>
                              <p:par>
                                <p:cTn id="100" presetID="10" presetClass="entr" presetSubtype="0" fill="hold" grpId="0" nodeType="afterEffect">
                                  <p:stCondLst>
                                    <p:cond delay="0"/>
                                  </p:stCondLst>
                                  <p:childTnLst>
                                    <p:set>
                                      <p:cBhvr>
                                        <p:cTn id="101" dur="1" fill="hold">
                                          <p:stCondLst>
                                            <p:cond delay="0"/>
                                          </p:stCondLst>
                                        </p:cTn>
                                        <p:tgtEl>
                                          <p:spTgt spid="1172503"/>
                                        </p:tgtEl>
                                        <p:attrNameLst>
                                          <p:attrName>style.visibility</p:attrName>
                                        </p:attrNameLst>
                                      </p:cBhvr>
                                      <p:to>
                                        <p:strVal val="visible"/>
                                      </p:to>
                                    </p:set>
                                    <p:animEffect transition="in" filter="fade">
                                      <p:cBhvr>
                                        <p:cTn id="102" dur="500"/>
                                        <p:tgtEl>
                                          <p:spTgt spid="1172503"/>
                                        </p:tgtEl>
                                      </p:cBhvr>
                                    </p:animEffect>
                                  </p:childTnLst>
                                </p:cTn>
                              </p:par>
                            </p:childTnLst>
                          </p:cTn>
                        </p:par>
                        <p:par>
                          <p:cTn id="103" fill="hold">
                            <p:stCondLst>
                              <p:cond delay="1000"/>
                            </p:stCondLst>
                            <p:childTnLst>
                              <p:par>
                                <p:cTn id="104" presetID="22" presetClass="entr" presetSubtype="2" fill="hold" nodeType="afterEffect">
                                  <p:stCondLst>
                                    <p:cond delay="0"/>
                                  </p:stCondLst>
                                  <p:childTnLst>
                                    <p:set>
                                      <p:cBhvr>
                                        <p:cTn id="105" dur="1" fill="hold">
                                          <p:stCondLst>
                                            <p:cond delay="0"/>
                                          </p:stCondLst>
                                        </p:cTn>
                                        <p:tgtEl>
                                          <p:spTgt spid="1172504"/>
                                        </p:tgtEl>
                                        <p:attrNameLst>
                                          <p:attrName>style.visibility</p:attrName>
                                        </p:attrNameLst>
                                      </p:cBhvr>
                                      <p:to>
                                        <p:strVal val="visible"/>
                                      </p:to>
                                    </p:set>
                                    <p:animEffect transition="in" filter="wipe(right)">
                                      <p:cBhvr>
                                        <p:cTn id="106" dur="500"/>
                                        <p:tgtEl>
                                          <p:spTgt spid="1172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2488" grpId="0" animBg="1"/>
      <p:bldP spid="1172489" grpId="0" animBg="1"/>
      <p:bldP spid="1172490" grpId="0" animBg="1"/>
      <p:bldP spid="1172493" grpId="0"/>
      <p:bldP spid="1172495" grpId="0"/>
      <p:bldP spid="1172497" grpId="0"/>
      <p:bldP spid="1172499" grpId="0"/>
      <p:bldP spid="1172492" grpId="0" animBg="1"/>
      <p:bldP spid="1172491" grpId="0" animBg="1"/>
      <p:bldP spid="1172501" grpId="0"/>
      <p:bldP spid="1172503" grpId="0"/>
      <p:bldP spid="1172505" grpId="0"/>
      <p:bldP spid="1172487"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560" name="Picture 32" descr="butta subito"/>
          <p:cNvPicPr>
            <a:picLocks noChangeAspect="1" noChangeArrowheads="1"/>
          </p:cNvPicPr>
          <p:nvPr/>
        </p:nvPicPr>
        <p:blipFill>
          <a:blip r:embed="rId3" cstate="print"/>
          <a:srcRect t="3355" r="3304" b="2802"/>
          <a:stretch>
            <a:fillRect/>
          </a:stretch>
        </p:blipFill>
        <p:spPr bwMode="auto">
          <a:xfrm>
            <a:off x="561975" y="614363"/>
            <a:ext cx="8108950" cy="6243637"/>
          </a:xfrm>
          <a:prstGeom prst="rect">
            <a:avLst/>
          </a:prstGeom>
          <a:noFill/>
          <a:ln w="9525">
            <a:noFill/>
            <a:miter lim="800000"/>
            <a:headEnd/>
            <a:tailEnd/>
          </a:ln>
        </p:spPr>
      </p:pic>
      <p:sp>
        <p:nvSpPr>
          <p:cNvPr id="1174536" name="Text Box 8"/>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74538" name="Rectangle 10"/>
          <p:cNvSpPr>
            <a:spLocks noChangeArrowheads="1"/>
          </p:cNvSpPr>
          <p:nvPr/>
        </p:nvSpPr>
        <p:spPr bwMode="auto">
          <a:xfrm>
            <a:off x="7064375" y="5162550"/>
            <a:ext cx="584200" cy="84138"/>
          </a:xfrm>
          <a:prstGeom prst="rect">
            <a:avLst/>
          </a:prstGeom>
          <a:solidFill>
            <a:srgbClr val="00FF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4539" name="Rectangle 11"/>
          <p:cNvSpPr>
            <a:spLocks noChangeArrowheads="1"/>
          </p:cNvSpPr>
          <p:nvPr/>
        </p:nvSpPr>
        <p:spPr bwMode="auto">
          <a:xfrm>
            <a:off x="4708525" y="5067300"/>
            <a:ext cx="793750" cy="96838"/>
          </a:xfrm>
          <a:prstGeom prst="rect">
            <a:avLst/>
          </a:prstGeom>
          <a:solidFill>
            <a:srgbClr val="CC66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4540" name="Rectangle 12"/>
          <p:cNvSpPr>
            <a:spLocks noChangeArrowheads="1"/>
          </p:cNvSpPr>
          <p:nvPr/>
        </p:nvSpPr>
        <p:spPr bwMode="auto">
          <a:xfrm>
            <a:off x="6578600" y="5053013"/>
            <a:ext cx="569913" cy="114300"/>
          </a:xfrm>
          <a:prstGeom prst="rect">
            <a:avLst/>
          </a:prstGeom>
          <a:solidFill>
            <a:srgbClr val="FFCC99">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4541" name="Text Box 13"/>
          <p:cNvSpPr txBox="1">
            <a:spLocks noChangeArrowheads="1"/>
          </p:cNvSpPr>
          <p:nvPr/>
        </p:nvSpPr>
        <p:spPr bwMode="auto">
          <a:xfrm>
            <a:off x="3763963" y="5391150"/>
            <a:ext cx="944562" cy="457200"/>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DMM</a:t>
            </a:r>
          </a:p>
        </p:txBody>
      </p:sp>
      <p:sp>
        <p:nvSpPr>
          <p:cNvPr id="1174542" name="Line 14"/>
          <p:cNvSpPr>
            <a:spLocks noChangeShapeType="1"/>
          </p:cNvSpPr>
          <p:nvPr/>
        </p:nvSpPr>
        <p:spPr bwMode="auto">
          <a:xfrm flipV="1">
            <a:off x="4022725" y="5026025"/>
            <a:ext cx="25400" cy="428625"/>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43" name="Text Box 15"/>
          <p:cNvSpPr txBox="1">
            <a:spLocks noChangeArrowheads="1"/>
          </p:cNvSpPr>
          <p:nvPr/>
        </p:nvSpPr>
        <p:spPr bwMode="auto">
          <a:xfrm>
            <a:off x="6602413" y="5351463"/>
            <a:ext cx="370614"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A</a:t>
            </a:r>
          </a:p>
        </p:txBody>
      </p:sp>
      <p:sp>
        <p:nvSpPr>
          <p:cNvPr id="1174544" name="Line 16"/>
          <p:cNvSpPr>
            <a:spLocks noChangeShapeType="1"/>
          </p:cNvSpPr>
          <p:nvPr/>
        </p:nvSpPr>
        <p:spPr bwMode="auto">
          <a:xfrm flipH="1">
            <a:off x="6897688" y="5253038"/>
            <a:ext cx="306387" cy="227012"/>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45" name="Text Box 17"/>
          <p:cNvSpPr txBox="1">
            <a:spLocks noChangeArrowheads="1"/>
          </p:cNvSpPr>
          <p:nvPr/>
        </p:nvSpPr>
        <p:spPr bwMode="auto">
          <a:xfrm>
            <a:off x="4708525" y="4286250"/>
            <a:ext cx="1127232"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PREMA</a:t>
            </a:r>
          </a:p>
        </p:txBody>
      </p:sp>
      <p:sp>
        <p:nvSpPr>
          <p:cNvPr id="1174546" name="Line 18"/>
          <p:cNvSpPr>
            <a:spLocks noChangeShapeType="1"/>
          </p:cNvSpPr>
          <p:nvPr/>
        </p:nvSpPr>
        <p:spPr bwMode="auto">
          <a:xfrm flipH="1">
            <a:off x="4960938" y="4691063"/>
            <a:ext cx="185737" cy="366712"/>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47" name="Text Box 19"/>
          <p:cNvSpPr txBox="1">
            <a:spLocks noChangeArrowheads="1"/>
          </p:cNvSpPr>
          <p:nvPr/>
        </p:nvSpPr>
        <p:spPr bwMode="auto">
          <a:xfrm>
            <a:off x="5570538" y="5392738"/>
            <a:ext cx="690638"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EAR</a:t>
            </a:r>
          </a:p>
        </p:txBody>
      </p:sp>
      <p:sp>
        <p:nvSpPr>
          <p:cNvPr id="1174548" name="Line 20"/>
          <p:cNvSpPr>
            <a:spLocks noChangeShapeType="1"/>
          </p:cNvSpPr>
          <p:nvPr/>
        </p:nvSpPr>
        <p:spPr bwMode="auto">
          <a:xfrm flipH="1">
            <a:off x="6140450" y="5162550"/>
            <a:ext cx="530225" cy="301625"/>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49" name="Rectangle 21"/>
          <p:cNvSpPr>
            <a:spLocks noChangeArrowheads="1"/>
          </p:cNvSpPr>
          <p:nvPr/>
        </p:nvSpPr>
        <p:spPr bwMode="auto">
          <a:xfrm>
            <a:off x="5305425" y="1830388"/>
            <a:ext cx="1709738" cy="1336675"/>
          </a:xfrm>
          <a:prstGeom prst="rect">
            <a:avLst/>
          </a:prstGeom>
          <a:solidFill>
            <a:srgbClr val="FF6600">
              <a:alpha val="70000"/>
            </a:srgb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4550" name="Rectangle 22"/>
          <p:cNvSpPr>
            <a:spLocks noChangeArrowheads="1"/>
          </p:cNvSpPr>
          <p:nvPr/>
        </p:nvSpPr>
        <p:spPr bwMode="auto">
          <a:xfrm>
            <a:off x="7142163" y="1268413"/>
            <a:ext cx="400050" cy="561975"/>
          </a:xfrm>
          <a:prstGeom prst="rect">
            <a:avLst/>
          </a:prstGeom>
          <a:solidFill>
            <a:schemeClr val="accent1">
              <a:alpha val="70000"/>
            </a:scheme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174551" name="Text Box 23"/>
          <p:cNvSpPr txBox="1">
            <a:spLocks noChangeArrowheads="1"/>
          </p:cNvSpPr>
          <p:nvPr/>
        </p:nvSpPr>
        <p:spPr bwMode="auto">
          <a:xfrm>
            <a:off x="6032500" y="3481388"/>
            <a:ext cx="790601"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CMR</a:t>
            </a:r>
          </a:p>
        </p:txBody>
      </p:sp>
      <p:sp>
        <p:nvSpPr>
          <p:cNvPr id="1174552" name="Line 24"/>
          <p:cNvSpPr>
            <a:spLocks noChangeShapeType="1"/>
          </p:cNvSpPr>
          <p:nvPr/>
        </p:nvSpPr>
        <p:spPr bwMode="auto">
          <a:xfrm flipH="1" flipV="1">
            <a:off x="6410325" y="3170238"/>
            <a:ext cx="65088" cy="328612"/>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53" name="Text Box 25"/>
          <p:cNvSpPr txBox="1">
            <a:spLocks noChangeArrowheads="1"/>
          </p:cNvSpPr>
          <p:nvPr/>
        </p:nvSpPr>
        <p:spPr bwMode="auto">
          <a:xfrm>
            <a:off x="7373938" y="2636838"/>
            <a:ext cx="631776" cy="461665"/>
          </a:xfrm>
          <a:prstGeom prst="rect">
            <a:avLst/>
          </a:prstGeom>
          <a:noFill/>
          <a:ln w="9525" algn="ctr">
            <a:noFill/>
            <a:miter lim="800000"/>
            <a:headEnd/>
            <a:tailEnd/>
          </a:ln>
          <a:effectLst/>
        </p:spPr>
        <p:txBody>
          <a:bodyPr wrap="none">
            <a:spAutoFit/>
          </a:bodyPr>
          <a:lstStyle/>
          <a:p>
            <a:pPr algn="l">
              <a:defRPr/>
            </a:pPr>
            <a:r>
              <a:rPr lang="it-IT" sz="2400" b="1" dirty="0">
                <a:solidFill>
                  <a:schemeClr val="tx1"/>
                </a:solidFill>
                <a:effectLst>
                  <a:outerShdw blurRad="38100" dist="38100" dir="2700000" algn="tl">
                    <a:srgbClr val="FFFFFF"/>
                  </a:outerShdw>
                </a:effectLst>
                <a:latin typeface="Calibri" pitchFamily="34" charset="0"/>
              </a:rPr>
              <a:t>LVC</a:t>
            </a:r>
          </a:p>
        </p:txBody>
      </p:sp>
      <p:sp>
        <p:nvSpPr>
          <p:cNvPr id="1174554" name="Line 26"/>
          <p:cNvSpPr>
            <a:spLocks noChangeShapeType="1"/>
          </p:cNvSpPr>
          <p:nvPr/>
        </p:nvSpPr>
        <p:spPr bwMode="auto">
          <a:xfrm>
            <a:off x="7345363" y="1825625"/>
            <a:ext cx="406400" cy="839788"/>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55" name="Text Box 27"/>
          <p:cNvSpPr txBox="1">
            <a:spLocks noChangeArrowheads="1"/>
          </p:cNvSpPr>
          <p:nvPr/>
        </p:nvSpPr>
        <p:spPr bwMode="auto">
          <a:xfrm>
            <a:off x="2119313" y="1268413"/>
            <a:ext cx="1866900" cy="1190625"/>
          </a:xfrm>
          <a:prstGeom prst="rect">
            <a:avLst/>
          </a:prstGeom>
          <a:noFill/>
          <a:ln w="9525" algn="ctr">
            <a:noFill/>
            <a:miter lim="800000"/>
            <a:headEnd/>
            <a:tailEnd/>
          </a:ln>
          <a:effectLst/>
        </p:spPr>
        <p:txBody>
          <a:bodyPr>
            <a:spAutoFit/>
          </a:bodyPr>
          <a:lstStyle/>
          <a:p>
            <a:pPr>
              <a:defRPr/>
            </a:pPr>
            <a:r>
              <a:rPr lang="it-IT" sz="3600" b="1">
                <a:solidFill>
                  <a:schemeClr val="tx1"/>
                </a:solidFill>
                <a:effectLst>
                  <a:outerShdw blurRad="38100" dist="38100" dir="2700000" algn="tl">
                    <a:srgbClr val="FFFFFF"/>
                  </a:outerShdw>
                </a:effectLst>
                <a:latin typeface="Calibri" pitchFamily="34" charset="0"/>
              </a:rPr>
              <a:t>CiMACI Rocks</a:t>
            </a:r>
          </a:p>
        </p:txBody>
      </p:sp>
      <p:sp>
        <p:nvSpPr>
          <p:cNvPr id="1174556" name="Line 28"/>
          <p:cNvSpPr>
            <a:spLocks noChangeShapeType="1"/>
          </p:cNvSpPr>
          <p:nvPr/>
        </p:nvSpPr>
        <p:spPr bwMode="auto">
          <a:xfrm flipH="1">
            <a:off x="5965825" y="715963"/>
            <a:ext cx="2616200" cy="495300"/>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4557" name="Line 29"/>
          <p:cNvSpPr>
            <a:spLocks noChangeShapeType="1"/>
          </p:cNvSpPr>
          <p:nvPr/>
        </p:nvSpPr>
        <p:spPr bwMode="auto">
          <a:xfrm flipV="1">
            <a:off x="1630363" y="1268413"/>
            <a:ext cx="4181475" cy="4049712"/>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4558" name="Line 30"/>
          <p:cNvSpPr>
            <a:spLocks noChangeShapeType="1"/>
          </p:cNvSpPr>
          <p:nvPr/>
        </p:nvSpPr>
        <p:spPr bwMode="auto">
          <a:xfrm flipH="1">
            <a:off x="1677988" y="4953000"/>
            <a:ext cx="2265362" cy="666750"/>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4559" name="Line 31"/>
          <p:cNvSpPr>
            <a:spLocks noChangeShapeType="1"/>
          </p:cNvSpPr>
          <p:nvPr/>
        </p:nvSpPr>
        <p:spPr bwMode="auto">
          <a:xfrm flipV="1">
            <a:off x="4202113" y="1052513"/>
            <a:ext cx="4730750" cy="3687762"/>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174561" name="AutoShape 33"/>
          <p:cNvSpPr>
            <a:spLocks noChangeArrowheads="1"/>
          </p:cNvSpPr>
          <p:nvPr/>
        </p:nvSpPr>
        <p:spPr bwMode="auto">
          <a:xfrm>
            <a:off x="5640388" y="957263"/>
            <a:ext cx="648000" cy="648000"/>
          </a:xfrm>
          <a:prstGeom prst="star5">
            <a:avLst/>
          </a:prstGeom>
          <a:solidFill>
            <a:srgbClr val="00FF00"/>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74562" name="Text Box 34"/>
          <p:cNvSpPr txBox="1">
            <a:spLocks noChangeArrowheads="1"/>
          </p:cNvSpPr>
          <p:nvPr/>
        </p:nvSpPr>
        <p:spPr bwMode="auto">
          <a:xfrm>
            <a:off x="4402138" y="777875"/>
            <a:ext cx="862737"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EM-II</a:t>
            </a:r>
          </a:p>
        </p:txBody>
      </p:sp>
      <p:sp>
        <p:nvSpPr>
          <p:cNvPr id="1174563" name="Line 35"/>
          <p:cNvSpPr>
            <a:spLocks noChangeShapeType="1"/>
          </p:cNvSpPr>
          <p:nvPr/>
        </p:nvSpPr>
        <p:spPr bwMode="auto">
          <a:xfrm flipH="1" flipV="1">
            <a:off x="5475288" y="1030288"/>
            <a:ext cx="277812" cy="176212"/>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64" name="AutoShape 36"/>
          <p:cNvSpPr>
            <a:spLocks noChangeArrowheads="1"/>
          </p:cNvSpPr>
          <p:nvPr/>
        </p:nvSpPr>
        <p:spPr bwMode="auto">
          <a:xfrm>
            <a:off x="8553450" y="366713"/>
            <a:ext cx="648000" cy="648000"/>
          </a:xfrm>
          <a:prstGeom prst="star5">
            <a:avLst/>
          </a:prstGeom>
          <a:solidFill>
            <a:srgbClr val="FF0000"/>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74565" name="Text Box 37"/>
          <p:cNvSpPr txBox="1">
            <a:spLocks noChangeArrowheads="1"/>
          </p:cNvSpPr>
          <p:nvPr/>
        </p:nvSpPr>
        <p:spPr bwMode="auto">
          <a:xfrm>
            <a:off x="7723188" y="1228725"/>
            <a:ext cx="1420812" cy="1076325"/>
          </a:xfrm>
          <a:prstGeom prst="rect">
            <a:avLst/>
          </a:prstGeom>
          <a:solidFill>
            <a:schemeClr val="bg1"/>
          </a:solidFill>
          <a:ln w="9525" algn="ctr">
            <a:solidFill>
              <a:schemeClr val="tx1"/>
            </a:solidFill>
            <a:miter lim="800000"/>
            <a:headEnd/>
            <a:tailEnd/>
          </a:ln>
          <a:effectLst/>
        </p:spPr>
        <p:txBody>
          <a:bodyPr>
            <a:spAutoFit/>
          </a:bodyPr>
          <a:lstStyle/>
          <a:p>
            <a:pPr>
              <a:defRPr/>
            </a:pPr>
            <a:r>
              <a:rPr lang="it-IT" sz="2400" b="1" dirty="0">
                <a:solidFill>
                  <a:schemeClr val="tx1"/>
                </a:solidFill>
                <a:effectLst>
                  <a:outerShdw blurRad="38100" dist="38100" dir="2700000" algn="tl">
                    <a:srgbClr val="C0C0C0"/>
                  </a:outerShdw>
                </a:effectLst>
                <a:latin typeface="Calibri" pitchFamily="34" charset="0"/>
              </a:rPr>
              <a:t>HIMU</a:t>
            </a:r>
          </a:p>
          <a:p>
            <a:pPr>
              <a:defRPr/>
            </a:pPr>
            <a:r>
              <a:rPr lang="it-IT" sz="2000" b="1" dirty="0">
                <a:solidFill>
                  <a:schemeClr val="tx1"/>
                </a:solidFill>
                <a:effectLst>
                  <a:outerShdw blurRad="38100" dist="38100" dir="2700000" algn="tl">
                    <a:srgbClr val="C0C0C0"/>
                  </a:outerShdw>
                </a:effectLst>
                <a:latin typeface="Calibri" pitchFamily="34" charset="0"/>
              </a:rPr>
              <a:t>206/204 &gt;</a:t>
            </a:r>
            <a:r>
              <a:rPr lang="it-IT" sz="2000" b="1" dirty="0" smtClean="0">
                <a:solidFill>
                  <a:schemeClr val="tx1"/>
                </a:solidFill>
                <a:effectLst>
                  <a:outerShdw blurRad="38100" dist="38100" dir="2700000" algn="tl">
                    <a:srgbClr val="C0C0C0"/>
                  </a:outerShdw>
                </a:effectLst>
                <a:latin typeface="Calibri" pitchFamily="34" charset="0"/>
              </a:rPr>
              <a:t>21</a:t>
            </a:r>
            <a:endParaRPr lang="it-IT" sz="2000" b="1" dirty="0">
              <a:solidFill>
                <a:schemeClr val="tx1"/>
              </a:solidFill>
              <a:effectLst>
                <a:outerShdw blurRad="38100" dist="38100" dir="2700000" algn="tl">
                  <a:srgbClr val="C0C0C0"/>
                </a:outerShdw>
              </a:effectLst>
              <a:latin typeface="Calibri" pitchFamily="34" charset="0"/>
            </a:endParaRPr>
          </a:p>
        </p:txBody>
      </p:sp>
      <p:sp>
        <p:nvSpPr>
          <p:cNvPr id="1174566" name="Line 38"/>
          <p:cNvSpPr>
            <a:spLocks noChangeShapeType="1"/>
          </p:cNvSpPr>
          <p:nvPr/>
        </p:nvSpPr>
        <p:spPr bwMode="auto">
          <a:xfrm flipV="1">
            <a:off x="8301038" y="790575"/>
            <a:ext cx="334962" cy="44450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67" name="AutoShape 39"/>
          <p:cNvSpPr>
            <a:spLocks noChangeArrowheads="1"/>
          </p:cNvSpPr>
          <p:nvPr/>
        </p:nvSpPr>
        <p:spPr bwMode="auto">
          <a:xfrm>
            <a:off x="1263650" y="5164138"/>
            <a:ext cx="648000" cy="648000"/>
          </a:xfrm>
          <a:prstGeom prst="star5">
            <a:avLst/>
          </a:prstGeom>
          <a:solidFill>
            <a:schemeClr val="hlink"/>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74568" name="Text Box 40"/>
          <p:cNvSpPr txBox="1">
            <a:spLocks noChangeArrowheads="1"/>
          </p:cNvSpPr>
          <p:nvPr/>
        </p:nvSpPr>
        <p:spPr bwMode="auto">
          <a:xfrm>
            <a:off x="2222500" y="5434013"/>
            <a:ext cx="780983" cy="461665"/>
          </a:xfrm>
          <a:prstGeom prst="rect">
            <a:avLst/>
          </a:prstGeom>
          <a:noFill/>
          <a:ln w="9525" algn="ctr">
            <a:noFill/>
            <a:miter lim="800000"/>
            <a:headEnd/>
            <a:tailEnd/>
          </a:ln>
          <a:effectLst/>
        </p:spPr>
        <p:txBody>
          <a:bodyPr wrap="none">
            <a:spAutoFit/>
          </a:bodyPr>
          <a:lstStyle/>
          <a:p>
            <a:pPr algn="l">
              <a:defRPr/>
            </a:pPr>
            <a:r>
              <a:rPr lang="it-IT" sz="2400" b="1">
                <a:solidFill>
                  <a:schemeClr val="tx1"/>
                </a:solidFill>
                <a:effectLst>
                  <a:outerShdw blurRad="38100" dist="38100" dir="2700000" algn="tl">
                    <a:srgbClr val="FFFFFF"/>
                  </a:outerShdw>
                </a:effectLst>
                <a:latin typeface="Calibri" pitchFamily="34" charset="0"/>
              </a:rPr>
              <a:t>EM-I</a:t>
            </a:r>
          </a:p>
        </p:txBody>
      </p:sp>
      <p:sp>
        <p:nvSpPr>
          <p:cNvPr id="1174569" name="Line 41"/>
          <p:cNvSpPr>
            <a:spLocks noChangeShapeType="1"/>
          </p:cNvSpPr>
          <p:nvPr/>
        </p:nvSpPr>
        <p:spPr bwMode="auto">
          <a:xfrm flipH="1" flipV="1">
            <a:off x="1655763" y="5575300"/>
            <a:ext cx="603250" cy="134938"/>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174537" name="AutoShape 9"/>
          <p:cNvSpPr>
            <a:spLocks noChangeArrowheads="1"/>
          </p:cNvSpPr>
          <p:nvPr/>
        </p:nvSpPr>
        <p:spPr bwMode="auto">
          <a:xfrm>
            <a:off x="3768725" y="4530725"/>
            <a:ext cx="648000" cy="648000"/>
          </a:xfrm>
          <a:prstGeom prst="star5">
            <a:avLst/>
          </a:prstGeom>
          <a:solidFill>
            <a:srgbClr val="FFFF00"/>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41804" name="AutoShape 44"/>
          <p:cNvSpPr>
            <a:spLocks/>
          </p:cNvSpPr>
          <p:nvPr/>
        </p:nvSpPr>
        <p:spPr bwMode="auto">
          <a:xfrm flipH="1">
            <a:off x="7589838" y="4367213"/>
            <a:ext cx="261937" cy="1392237"/>
          </a:xfrm>
          <a:prstGeom prst="leftBrace">
            <a:avLst>
              <a:gd name="adj1" fmla="val 62929"/>
              <a:gd name="adj2" fmla="val 50000"/>
            </a:avLst>
          </a:prstGeom>
          <a:noFill/>
          <a:ln w="38100">
            <a:solidFill>
              <a:srgbClr val="FF0000"/>
            </a:solidFill>
            <a:round/>
            <a:headEnd/>
            <a:tailEnd/>
          </a:ln>
          <a:effectLst/>
        </p:spPr>
        <p:txBody>
          <a:bodyPr wrap="none" anchor="ctr"/>
          <a:lstStyle/>
          <a:p>
            <a:pPr>
              <a:defRPr/>
            </a:pPr>
            <a:endParaRPr lang="it-IT">
              <a:latin typeface="Calibri" pitchFamily="34" charset="0"/>
            </a:endParaRPr>
          </a:p>
        </p:txBody>
      </p:sp>
      <p:sp>
        <p:nvSpPr>
          <p:cNvPr id="2" name="Text Box 25"/>
          <p:cNvSpPr txBox="1">
            <a:spLocks noChangeArrowheads="1"/>
          </p:cNvSpPr>
          <p:nvPr/>
        </p:nvSpPr>
        <p:spPr bwMode="auto">
          <a:xfrm>
            <a:off x="7897813" y="4281488"/>
            <a:ext cx="1246187" cy="1477328"/>
          </a:xfrm>
          <a:prstGeom prst="rect">
            <a:avLst/>
          </a:prstGeom>
          <a:solidFill>
            <a:schemeClr val="bg1"/>
          </a:solidFill>
          <a:ln w="9525" algn="ctr">
            <a:solidFill>
              <a:schemeClr val="tx1"/>
            </a:solidFill>
            <a:miter lim="800000"/>
            <a:headEnd/>
            <a:tailEnd/>
          </a:ln>
        </p:spPr>
        <p:txBody>
          <a:bodyPr>
            <a:spAutoFit/>
          </a:bodyPr>
          <a:lstStyle/>
          <a:p>
            <a:pPr algn="l">
              <a:defRPr/>
            </a:pPr>
            <a:r>
              <a:rPr lang="it-IT" sz="1500">
                <a:solidFill>
                  <a:schemeClr val="tx1"/>
                </a:solidFill>
                <a:effectLst>
                  <a:outerShdw blurRad="38100" dist="38100" dir="2700000" algn="tl">
                    <a:srgbClr val="C0C0C0"/>
                  </a:outerShdw>
                </a:effectLst>
                <a:latin typeface="Calibri" pitchFamily="34" charset="0"/>
              </a:rPr>
              <a:t>For these components only the 206/204 ratio has been defined.</a:t>
            </a:r>
          </a:p>
        </p:txBody>
      </p:sp>
      <p:sp>
        <p:nvSpPr>
          <p:cNvPr id="38" name="Text Box 24"/>
          <p:cNvSpPr txBox="1">
            <a:spLocks noChangeArrowheads="1"/>
          </p:cNvSpPr>
          <p:nvPr/>
        </p:nvSpPr>
        <p:spPr bwMode="auto">
          <a:xfrm>
            <a:off x="6251575" y="6309052"/>
            <a:ext cx="2324099" cy="523220"/>
          </a:xfrm>
          <a:prstGeom prst="rect">
            <a:avLst/>
          </a:prstGeom>
          <a:noFill/>
          <a:ln w="9525" algn="ctr">
            <a:noFill/>
            <a:miter lim="800000"/>
            <a:headEnd/>
            <a:tailEnd/>
          </a:ln>
          <a:effectLst/>
        </p:spPr>
        <p:txBody>
          <a:bodyPr wrap="square">
            <a:spAutoFit/>
          </a:bodyPr>
          <a:lstStyle/>
          <a:p>
            <a:pPr>
              <a:spcBef>
                <a:spcPct val="50000"/>
              </a:spcBef>
              <a:defRPr/>
            </a:pPr>
            <a:r>
              <a:rPr lang="it-IT" sz="1400" dirty="0" smtClean="0">
                <a:solidFill>
                  <a:schemeClr val="tx1"/>
                </a:solidFill>
                <a:effectLst/>
                <a:latin typeface="Calibri" pitchFamily="34" charset="0"/>
              </a:rPr>
              <a:t>Lustrino and Wilson, 2007 (Earth-Sci. Rev., 81, 1-65)</a:t>
            </a:r>
            <a:endParaRPr lang="it-IT"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74560"/>
                                        </p:tgtEl>
                                        <p:attrNameLst>
                                          <p:attrName>style.visibility</p:attrName>
                                        </p:attrNameLst>
                                      </p:cBhvr>
                                      <p:to>
                                        <p:strVal val="visible"/>
                                      </p:to>
                                    </p:set>
                                    <p:animEffect transition="in" filter="fade">
                                      <p:cBhvr>
                                        <p:cTn id="7" dur="500"/>
                                        <p:tgtEl>
                                          <p:spTgt spid="11745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74555"/>
                                        </p:tgtEl>
                                        <p:attrNameLst>
                                          <p:attrName>style.visibility</p:attrName>
                                        </p:attrNameLst>
                                      </p:cBhvr>
                                      <p:to>
                                        <p:strVal val="visible"/>
                                      </p:to>
                                    </p:set>
                                    <p:animEffect transition="in" filter="fade">
                                      <p:cBhvr>
                                        <p:cTn id="11" dur="500"/>
                                        <p:tgtEl>
                                          <p:spTgt spid="117455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74537"/>
                                        </p:tgtEl>
                                        <p:attrNameLst>
                                          <p:attrName>style.visibility</p:attrName>
                                        </p:attrNameLst>
                                      </p:cBhvr>
                                      <p:to>
                                        <p:strVal val="visible"/>
                                      </p:to>
                                    </p:set>
                                    <p:animEffect transition="in" filter="fade">
                                      <p:cBhvr>
                                        <p:cTn id="16" dur="500"/>
                                        <p:tgtEl>
                                          <p:spTgt spid="1174537"/>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174541"/>
                                        </p:tgtEl>
                                        <p:attrNameLst>
                                          <p:attrName>style.visibility</p:attrName>
                                        </p:attrNameLst>
                                      </p:cBhvr>
                                      <p:to>
                                        <p:strVal val="visible"/>
                                      </p:to>
                                    </p:set>
                                    <p:animEffect transition="in" filter="fade">
                                      <p:cBhvr>
                                        <p:cTn id="20" dur="500"/>
                                        <p:tgtEl>
                                          <p:spTgt spid="1174541"/>
                                        </p:tgtEl>
                                      </p:cBhvr>
                                    </p:animEffect>
                                  </p:childTnLst>
                                </p:cTn>
                              </p:par>
                            </p:childTnLst>
                          </p:cTn>
                        </p:par>
                        <p:par>
                          <p:cTn id="21" fill="hold">
                            <p:stCondLst>
                              <p:cond delay="1000"/>
                            </p:stCondLst>
                            <p:childTnLst>
                              <p:par>
                                <p:cTn id="22" presetID="22" presetClass="entr" presetSubtype="1" fill="hold" nodeType="afterEffect">
                                  <p:stCondLst>
                                    <p:cond delay="0"/>
                                  </p:stCondLst>
                                  <p:childTnLst>
                                    <p:set>
                                      <p:cBhvr>
                                        <p:cTn id="23" dur="1" fill="hold">
                                          <p:stCondLst>
                                            <p:cond delay="0"/>
                                          </p:stCondLst>
                                        </p:cTn>
                                        <p:tgtEl>
                                          <p:spTgt spid="1174542"/>
                                        </p:tgtEl>
                                        <p:attrNameLst>
                                          <p:attrName>style.visibility</p:attrName>
                                        </p:attrNameLst>
                                      </p:cBhvr>
                                      <p:to>
                                        <p:strVal val="visible"/>
                                      </p:to>
                                    </p:set>
                                    <p:animEffect transition="in" filter="wipe(up)">
                                      <p:cBhvr>
                                        <p:cTn id="24" dur="500"/>
                                        <p:tgtEl>
                                          <p:spTgt spid="117454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74561"/>
                                        </p:tgtEl>
                                        <p:attrNameLst>
                                          <p:attrName>style.visibility</p:attrName>
                                        </p:attrNameLst>
                                      </p:cBhvr>
                                      <p:to>
                                        <p:strVal val="visible"/>
                                      </p:to>
                                    </p:set>
                                    <p:animEffect transition="in" filter="fade">
                                      <p:cBhvr>
                                        <p:cTn id="29" dur="500"/>
                                        <p:tgtEl>
                                          <p:spTgt spid="1174561"/>
                                        </p:tgtEl>
                                      </p:cBhvr>
                                    </p:animEffect>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1174562"/>
                                        </p:tgtEl>
                                        <p:attrNameLst>
                                          <p:attrName>style.visibility</p:attrName>
                                        </p:attrNameLst>
                                      </p:cBhvr>
                                      <p:to>
                                        <p:strVal val="visible"/>
                                      </p:to>
                                    </p:set>
                                    <p:animEffect transition="in" filter="fade">
                                      <p:cBhvr>
                                        <p:cTn id="33" dur="500"/>
                                        <p:tgtEl>
                                          <p:spTgt spid="1174562"/>
                                        </p:tgtEl>
                                      </p:cBhvr>
                                    </p:animEffect>
                                  </p:childTnLst>
                                </p:cTn>
                              </p:par>
                            </p:childTnLst>
                          </p:cTn>
                        </p:par>
                        <p:par>
                          <p:cTn id="34" fill="hold">
                            <p:stCondLst>
                              <p:cond delay="1000"/>
                            </p:stCondLst>
                            <p:childTnLst>
                              <p:par>
                                <p:cTn id="35" presetID="22" presetClass="entr" presetSubtype="2" fill="hold" nodeType="afterEffect">
                                  <p:stCondLst>
                                    <p:cond delay="0"/>
                                  </p:stCondLst>
                                  <p:childTnLst>
                                    <p:set>
                                      <p:cBhvr>
                                        <p:cTn id="36" dur="1" fill="hold">
                                          <p:stCondLst>
                                            <p:cond delay="0"/>
                                          </p:stCondLst>
                                        </p:cTn>
                                        <p:tgtEl>
                                          <p:spTgt spid="1174563"/>
                                        </p:tgtEl>
                                        <p:attrNameLst>
                                          <p:attrName>style.visibility</p:attrName>
                                        </p:attrNameLst>
                                      </p:cBhvr>
                                      <p:to>
                                        <p:strVal val="visible"/>
                                      </p:to>
                                    </p:set>
                                    <p:animEffect transition="in" filter="wipe(right)">
                                      <p:cBhvr>
                                        <p:cTn id="37" dur="500"/>
                                        <p:tgtEl>
                                          <p:spTgt spid="117456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174564"/>
                                        </p:tgtEl>
                                        <p:attrNameLst>
                                          <p:attrName>style.visibility</p:attrName>
                                        </p:attrNameLst>
                                      </p:cBhvr>
                                      <p:to>
                                        <p:strVal val="visible"/>
                                      </p:to>
                                    </p:set>
                                    <p:animEffect transition="in" filter="fade">
                                      <p:cBhvr>
                                        <p:cTn id="42" dur="500"/>
                                        <p:tgtEl>
                                          <p:spTgt spid="1174564"/>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1174565"/>
                                        </p:tgtEl>
                                        <p:attrNameLst>
                                          <p:attrName>style.visibility</p:attrName>
                                        </p:attrNameLst>
                                      </p:cBhvr>
                                      <p:to>
                                        <p:strVal val="visible"/>
                                      </p:to>
                                    </p:set>
                                    <p:animEffect transition="in" filter="fade">
                                      <p:cBhvr>
                                        <p:cTn id="46" dur="500"/>
                                        <p:tgtEl>
                                          <p:spTgt spid="1174565"/>
                                        </p:tgtEl>
                                      </p:cBhvr>
                                    </p:animEffect>
                                  </p:childTnLst>
                                </p:cTn>
                              </p:par>
                            </p:childTnLst>
                          </p:cTn>
                        </p:par>
                        <p:par>
                          <p:cTn id="47" fill="hold">
                            <p:stCondLst>
                              <p:cond delay="1000"/>
                            </p:stCondLst>
                            <p:childTnLst>
                              <p:par>
                                <p:cTn id="48" presetID="22" presetClass="entr" presetSubtype="2" fill="hold" nodeType="afterEffect">
                                  <p:stCondLst>
                                    <p:cond delay="0"/>
                                  </p:stCondLst>
                                  <p:childTnLst>
                                    <p:set>
                                      <p:cBhvr>
                                        <p:cTn id="49" dur="1" fill="hold">
                                          <p:stCondLst>
                                            <p:cond delay="0"/>
                                          </p:stCondLst>
                                        </p:cTn>
                                        <p:tgtEl>
                                          <p:spTgt spid="1174566"/>
                                        </p:tgtEl>
                                        <p:attrNameLst>
                                          <p:attrName>style.visibility</p:attrName>
                                        </p:attrNameLst>
                                      </p:cBhvr>
                                      <p:to>
                                        <p:strVal val="visible"/>
                                      </p:to>
                                    </p:set>
                                    <p:animEffect transition="in" filter="wipe(right)">
                                      <p:cBhvr>
                                        <p:cTn id="50" dur="500"/>
                                        <p:tgtEl>
                                          <p:spTgt spid="117456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174567"/>
                                        </p:tgtEl>
                                        <p:attrNameLst>
                                          <p:attrName>style.visibility</p:attrName>
                                        </p:attrNameLst>
                                      </p:cBhvr>
                                      <p:to>
                                        <p:strVal val="visible"/>
                                      </p:to>
                                    </p:set>
                                    <p:animEffect transition="in" filter="fade">
                                      <p:cBhvr>
                                        <p:cTn id="55" dur="500"/>
                                        <p:tgtEl>
                                          <p:spTgt spid="1174567"/>
                                        </p:tgtEl>
                                      </p:cBhvr>
                                    </p:animEffect>
                                  </p:childTnLst>
                                </p:cTn>
                              </p:par>
                            </p:childTnLst>
                          </p:cTn>
                        </p:par>
                        <p:par>
                          <p:cTn id="56" fill="hold">
                            <p:stCondLst>
                              <p:cond delay="500"/>
                            </p:stCondLst>
                            <p:childTnLst>
                              <p:par>
                                <p:cTn id="57" presetID="10" presetClass="entr" presetSubtype="0" fill="hold" grpId="0" nodeType="afterEffect">
                                  <p:stCondLst>
                                    <p:cond delay="0"/>
                                  </p:stCondLst>
                                  <p:childTnLst>
                                    <p:set>
                                      <p:cBhvr>
                                        <p:cTn id="58" dur="1" fill="hold">
                                          <p:stCondLst>
                                            <p:cond delay="0"/>
                                          </p:stCondLst>
                                        </p:cTn>
                                        <p:tgtEl>
                                          <p:spTgt spid="1174568"/>
                                        </p:tgtEl>
                                        <p:attrNameLst>
                                          <p:attrName>style.visibility</p:attrName>
                                        </p:attrNameLst>
                                      </p:cBhvr>
                                      <p:to>
                                        <p:strVal val="visible"/>
                                      </p:to>
                                    </p:set>
                                    <p:animEffect transition="in" filter="fade">
                                      <p:cBhvr>
                                        <p:cTn id="59" dur="500"/>
                                        <p:tgtEl>
                                          <p:spTgt spid="1174568"/>
                                        </p:tgtEl>
                                      </p:cBhvr>
                                    </p:animEffect>
                                  </p:childTnLst>
                                </p:cTn>
                              </p:par>
                            </p:childTnLst>
                          </p:cTn>
                        </p:par>
                        <p:par>
                          <p:cTn id="60" fill="hold">
                            <p:stCondLst>
                              <p:cond delay="1000"/>
                            </p:stCondLst>
                            <p:childTnLst>
                              <p:par>
                                <p:cTn id="61" presetID="22" presetClass="entr" presetSubtype="2" fill="hold" nodeType="afterEffect">
                                  <p:stCondLst>
                                    <p:cond delay="0"/>
                                  </p:stCondLst>
                                  <p:childTnLst>
                                    <p:set>
                                      <p:cBhvr>
                                        <p:cTn id="62" dur="1" fill="hold">
                                          <p:stCondLst>
                                            <p:cond delay="0"/>
                                          </p:stCondLst>
                                        </p:cTn>
                                        <p:tgtEl>
                                          <p:spTgt spid="1174569"/>
                                        </p:tgtEl>
                                        <p:attrNameLst>
                                          <p:attrName>style.visibility</p:attrName>
                                        </p:attrNameLst>
                                      </p:cBhvr>
                                      <p:to>
                                        <p:strVal val="visible"/>
                                      </p:to>
                                    </p:set>
                                    <p:animEffect transition="in" filter="wipe(right)">
                                      <p:cBhvr>
                                        <p:cTn id="63" dur="500"/>
                                        <p:tgtEl>
                                          <p:spTgt spid="1174569"/>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74556"/>
                                        </p:tgtEl>
                                        <p:attrNameLst>
                                          <p:attrName>style.visibility</p:attrName>
                                        </p:attrNameLst>
                                      </p:cBhvr>
                                      <p:to>
                                        <p:strVal val="visible"/>
                                      </p:to>
                                    </p:set>
                                    <p:animEffect transition="in" filter="wipe(up)">
                                      <p:cBhvr>
                                        <p:cTn id="68" dur="500"/>
                                        <p:tgtEl>
                                          <p:spTgt spid="1174556"/>
                                        </p:tgtEl>
                                      </p:cBhvr>
                                    </p:animEffect>
                                  </p:childTnLst>
                                </p:cTn>
                              </p:par>
                            </p:childTnLst>
                          </p:cTn>
                        </p:par>
                        <p:par>
                          <p:cTn id="69" fill="hold">
                            <p:stCondLst>
                              <p:cond delay="500"/>
                            </p:stCondLst>
                            <p:childTnLst>
                              <p:par>
                                <p:cTn id="70" presetID="22" presetClass="entr" presetSubtype="1" fill="hold" nodeType="afterEffect">
                                  <p:stCondLst>
                                    <p:cond delay="0"/>
                                  </p:stCondLst>
                                  <p:childTnLst>
                                    <p:set>
                                      <p:cBhvr>
                                        <p:cTn id="71" dur="1" fill="hold">
                                          <p:stCondLst>
                                            <p:cond delay="0"/>
                                          </p:stCondLst>
                                        </p:cTn>
                                        <p:tgtEl>
                                          <p:spTgt spid="1174557"/>
                                        </p:tgtEl>
                                        <p:attrNameLst>
                                          <p:attrName>style.visibility</p:attrName>
                                        </p:attrNameLst>
                                      </p:cBhvr>
                                      <p:to>
                                        <p:strVal val="visible"/>
                                      </p:to>
                                    </p:set>
                                    <p:animEffect transition="in" filter="wipe(up)">
                                      <p:cBhvr>
                                        <p:cTn id="72" dur="1000"/>
                                        <p:tgtEl>
                                          <p:spTgt spid="1174557"/>
                                        </p:tgtEl>
                                      </p:cBhvr>
                                    </p:animEffect>
                                  </p:childTnLst>
                                </p:cTn>
                              </p:par>
                            </p:childTnLst>
                          </p:cTn>
                        </p:par>
                        <p:par>
                          <p:cTn id="73" fill="hold">
                            <p:stCondLst>
                              <p:cond delay="1500"/>
                            </p:stCondLst>
                            <p:childTnLst>
                              <p:par>
                                <p:cTn id="74" presetID="22" presetClass="entr" presetSubtype="8" fill="hold" nodeType="afterEffect">
                                  <p:stCondLst>
                                    <p:cond delay="0"/>
                                  </p:stCondLst>
                                  <p:childTnLst>
                                    <p:set>
                                      <p:cBhvr>
                                        <p:cTn id="75" dur="1" fill="hold">
                                          <p:stCondLst>
                                            <p:cond delay="0"/>
                                          </p:stCondLst>
                                        </p:cTn>
                                        <p:tgtEl>
                                          <p:spTgt spid="1174558"/>
                                        </p:tgtEl>
                                        <p:attrNameLst>
                                          <p:attrName>style.visibility</p:attrName>
                                        </p:attrNameLst>
                                      </p:cBhvr>
                                      <p:to>
                                        <p:strVal val="visible"/>
                                      </p:to>
                                    </p:set>
                                    <p:animEffect transition="in" filter="wipe(left)">
                                      <p:cBhvr>
                                        <p:cTn id="76" dur="500"/>
                                        <p:tgtEl>
                                          <p:spTgt spid="1174558"/>
                                        </p:tgtEl>
                                      </p:cBhvr>
                                    </p:animEffect>
                                  </p:childTnLst>
                                </p:cTn>
                              </p:par>
                            </p:childTnLst>
                          </p:cTn>
                        </p:par>
                        <p:par>
                          <p:cTn id="77" fill="hold">
                            <p:stCondLst>
                              <p:cond delay="2000"/>
                            </p:stCondLst>
                            <p:childTnLst>
                              <p:par>
                                <p:cTn id="78" presetID="22" presetClass="entr" presetSubtype="4" fill="hold" nodeType="afterEffect">
                                  <p:stCondLst>
                                    <p:cond delay="0"/>
                                  </p:stCondLst>
                                  <p:childTnLst>
                                    <p:set>
                                      <p:cBhvr>
                                        <p:cTn id="79" dur="1" fill="hold">
                                          <p:stCondLst>
                                            <p:cond delay="0"/>
                                          </p:stCondLst>
                                        </p:cTn>
                                        <p:tgtEl>
                                          <p:spTgt spid="1174559"/>
                                        </p:tgtEl>
                                        <p:attrNameLst>
                                          <p:attrName>style.visibility</p:attrName>
                                        </p:attrNameLst>
                                      </p:cBhvr>
                                      <p:to>
                                        <p:strVal val="visible"/>
                                      </p:to>
                                    </p:set>
                                    <p:animEffect transition="in" filter="wipe(down)">
                                      <p:cBhvr>
                                        <p:cTn id="80" dur="1000"/>
                                        <p:tgtEl>
                                          <p:spTgt spid="1174559"/>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1174538"/>
                                        </p:tgtEl>
                                        <p:attrNameLst>
                                          <p:attrName>style.visibility</p:attrName>
                                        </p:attrNameLst>
                                      </p:cBhvr>
                                      <p:to>
                                        <p:strVal val="visible"/>
                                      </p:to>
                                    </p:set>
                                    <p:animEffect transition="in" filter="fade">
                                      <p:cBhvr>
                                        <p:cTn id="85" dur="500"/>
                                        <p:tgtEl>
                                          <p:spTgt spid="1174538"/>
                                        </p:tgtEl>
                                      </p:cBhvr>
                                    </p:animEffect>
                                  </p:childTnLst>
                                </p:cTn>
                              </p:par>
                            </p:childTnLst>
                          </p:cTn>
                        </p:par>
                        <p:par>
                          <p:cTn id="86" fill="hold">
                            <p:stCondLst>
                              <p:cond delay="500"/>
                            </p:stCondLst>
                            <p:childTnLst>
                              <p:par>
                                <p:cTn id="87" presetID="10" presetClass="entr" presetSubtype="0" fill="hold" grpId="0" nodeType="afterEffect">
                                  <p:stCondLst>
                                    <p:cond delay="0"/>
                                  </p:stCondLst>
                                  <p:childTnLst>
                                    <p:set>
                                      <p:cBhvr>
                                        <p:cTn id="88" dur="1" fill="hold">
                                          <p:stCondLst>
                                            <p:cond delay="0"/>
                                          </p:stCondLst>
                                        </p:cTn>
                                        <p:tgtEl>
                                          <p:spTgt spid="1174543"/>
                                        </p:tgtEl>
                                        <p:attrNameLst>
                                          <p:attrName>style.visibility</p:attrName>
                                        </p:attrNameLst>
                                      </p:cBhvr>
                                      <p:to>
                                        <p:strVal val="visible"/>
                                      </p:to>
                                    </p:set>
                                    <p:animEffect transition="in" filter="fade">
                                      <p:cBhvr>
                                        <p:cTn id="89" dur="500"/>
                                        <p:tgtEl>
                                          <p:spTgt spid="1174543"/>
                                        </p:tgtEl>
                                      </p:cBhvr>
                                    </p:animEffect>
                                  </p:childTnLst>
                                </p:cTn>
                              </p:par>
                            </p:childTnLst>
                          </p:cTn>
                        </p:par>
                        <p:par>
                          <p:cTn id="90" fill="hold">
                            <p:stCondLst>
                              <p:cond delay="1000"/>
                            </p:stCondLst>
                            <p:childTnLst>
                              <p:par>
                                <p:cTn id="91" presetID="22" presetClass="entr" presetSubtype="2" fill="hold" nodeType="afterEffect">
                                  <p:stCondLst>
                                    <p:cond delay="0"/>
                                  </p:stCondLst>
                                  <p:childTnLst>
                                    <p:set>
                                      <p:cBhvr>
                                        <p:cTn id="92" dur="1" fill="hold">
                                          <p:stCondLst>
                                            <p:cond delay="0"/>
                                          </p:stCondLst>
                                        </p:cTn>
                                        <p:tgtEl>
                                          <p:spTgt spid="1174544"/>
                                        </p:tgtEl>
                                        <p:attrNameLst>
                                          <p:attrName>style.visibility</p:attrName>
                                        </p:attrNameLst>
                                      </p:cBhvr>
                                      <p:to>
                                        <p:strVal val="visible"/>
                                      </p:to>
                                    </p:set>
                                    <p:animEffect transition="in" filter="wipe(right)">
                                      <p:cBhvr>
                                        <p:cTn id="93" dur="500"/>
                                        <p:tgtEl>
                                          <p:spTgt spid="1174544"/>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1174539"/>
                                        </p:tgtEl>
                                        <p:attrNameLst>
                                          <p:attrName>style.visibility</p:attrName>
                                        </p:attrNameLst>
                                      </p:cBhvr>
                                      <p:to>
                                        <p:strVal val="visible"/>
                                      </p:to>
                                    </p:set>
                                    <p:animEffect transition="in" filter="fade">
                                      <p:cBhvr>
                                        <p:cTn id="98" dur="500"/>
                                        <p:tgtEl>
                                          <p:spTgt spid="1174539"/>
                                        </p:tgtEl>
                                      </p:cBhvr>
                                    </p:animEffect>
                                  </p:childTnLst>
                                </p:cTn>
                              </p:par>
                            </p:childTnLst>
                          </p:cTn>
                        </p:par>
                        <p:par>
                          <p:cTn id="99" fill="hold">
                            <p:stCondLst>
                              <p:cond delay="500"/>
                            </p:stCondLst>
                            <p:childTnLst>
                              <p:par>
                                <p:cTn id="100" presetID="10" presetClass="entr" presetSubtype="0" fill="hold" grpId="0" nodeType="afterEffect">
                                  <p:stCondLst>
                                    <p:cond delay="0"/>
                                  </p:stCondLst>
                                  <p:childTnLst>
                                    <p:set>
                                      <p:cBhvr>
                                        <p:cTn id="101" dur="1" fill="hold">
                                          <p:stCondLst>
                                            <p:cond delay="0"/>
                                          </p:stCondLst>
                                        </p:cTn>
                                        <p:tgtEl>
                                          <p:spTgt spid="1174545"/>
                                        </p:tgtEl>
                                        <p:attrNameLst>
                                          <p:attrName>style.visibility</p:attrName>
                                        </p:attrNameLst>
                                      </p:cBhvr>
                                      <p:to>
                                        <p:strVal val="visible"/>
                                      </p:to>
                                    </p:set>
                                    <p:animEffect transition="in" filter="fade">
                                      <p:cBhvr>
                                        <p:cTn id="102" dur="500"/>
                                        <p:tgtEl>
                                          <p:spTgt spid="1174545"/>
                                        </p:tgtEl>
                                      </p:cBhvr>
                                    </p:animEffect>
                                  </p:childTnLst>
                                </p:cTn>
                              </p:par>
                            </p:childTnLst>
                          </p:cTn>
                        </p:par>
                        <p:par>
                          <p:cTn id="103" fill="hold">
                            <p:stCondLst>
                              <p:cond delay="1000"/>
                            </p:stCondLst>
                            <p:childTnLst>
                              <p:par>
                                <p:cTn id="104" presetID="22" presetClass="entr" presetSubtype="2" fill="hold" nodeType="afterEffect">
                                  <p:stCondLst>
                                    <p:cond delay="0"/>
                                  </p:stCondLst>
                                  <p:childTnLst>
                                    <p:set>
                                      <p:cBhvr>
                                        <p:cTn id="105" dur="1" fill="hold">
                                          <p:stCondLst>
                                            <p:cond delay="0"/>
                                          </p:stCondLst>
                                        </p:cTn>
                                        <p:tgtEl>
                                          <p:spTgt spid="1174546"/>
                                        </p:tgtEl>
                                        <p:attrNameLst>
                                          <p:attrName>style.visibility</p:attrName>
                                        </p:attrNameLst>
                                      </p:cBhvr>
                                      <p:to>
                                        <p:strVal val="visible"/>
                                      </p:to>
                                    </p:set>
                                    <p:animEffect transition="in" filter="wipe(right)">
                                      <p:cBhvr>
                                        <p:cTn id="106" dur="500"/>
                                        <p:tgtEl>
                                          <p:spTgt spid="1174546"/>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1174540"/>
                                        </p:tgtEl>
                                        <p:attrNameLst>
                                          <p:attrName>style.visibility</p:attrName>
                                        </p:attrNameLst>
                                      </p:cBhvr>
                                      <p:to>
                                        <p:strVal val="visible"/>
                                      </p:to>
                                    </p:set>
                                    <p:animEffect transition="in" filter="fade">
                                      <p:cBhvr>
                                        <p:cTn id="111" dur="500"/>
                                        <p:tgtEl>
                                          <p:spTgt spid="1174540"/>
                                        </p:tgtEl>
                                      </p:cBhvr>
                                    </p:animEffect>
                                  </p:childTnLst>
                                </p:cTn>
                              </p:par>
                            </p:childTnLst>
                          </p:cTn>
                        </p:par>
                        <p:par>
                          <p:cTn id="112" fill="hold">
                            <p:stCondLst>
                              <p:cond delay="500"/>
                            </p:stCondLst>
                            <p:childTnLst>
                              <p:par>
                                <p:cTn id="113" presetID="10" presetClass="entr" presetSubtype="0" fill="hold" grpId="0" nodeType="afterEffect">
                                  <p:stCondLst>
                                    <p:cond delay="0"/>
                                  </p:stCondLst>
                                  <p:childTnLst>
                                    <p:set>
                                      <p:cBhvr>
                                        <p:cTn id="114" dur="1" fill="hold">
                                          <p:stCondLst>
                                            <p:cond delay="0"/>
                                          </p:stCondLst>
                                        </p:cTn>
                                        <p:tgtEl>
                                          <p:spTgt spid="1174547"/>
                                        </p:tgtEl>
                                        <p:attrNameLst>
                                          <p:attrName>style.visibility</p:attrName>
                                        </p:attrNameLst>
                                      </p:cBhvr>
                                      <p:to>
                                        <p:strVal val="visible"/>
                                      </p:to>
                                    </p:set>
                                    <p:animEffect transition="in" filter="fade">
                                      <p:cBhvr>
                                        <p:cTn id="115" dur="500"/>
                                        <p:tgtEl>
                                          <p:spTgt spid="1174547"/>
                                        </p:tgtEl>
                                      </p:cBhvr>
                                    </p:animEffect>
                                  </p:childTnLst>
                                </p:cTn>
                              </p:par>
                            </p:childTnLst>
                          </p:cTn>
                        </p:par>
                        <p:par>
                          <p:cTn id="116" fill="hold">
                            <p:stCondLst>
                              <p:cond delay="1000"/>
                            </p:stCondLst>
                            <p:childTnLst>
                              <p:par>
                                <p:cTn id="117" presetID="22" presetClass="entr" presetSubtype="2" fill="hold" nodeType="afterEffect">
                                  <p:stCondLst>
                                    <p:cond delay="0"/>
                                  </p:stCondLst>
                                  <p:childTnLst>
                                    <p:set>
                                      <p:cBhvr>
                                        <p:cTn id="118" dur="1" fill="hold">
                                          <p:stCondLst>
                                            <p:cond delay="0"/>
                                          </p:stCondLst>
                                        </p:cTn>
                                        <p:tgtEl>
                                          <p:spTgt spid="1174548"/>
                                        </p:tgtEl>
                                        <p:attrNameLst>
                                          <p:attrName>style.visibility</p:attrName>
                                        </p:attrNameLst>
                                      </p:cBhvr>
                                      <p:to>
                                        <p:strVal val="visible"/>
                                      </p:to>
                                    </p:set>
                                    <p:animEffect transition="in" filter="wipe(right)">
                                      <p:cBhvr>
                                        <p:cTn id="119" dur="500"/>
                                        <p:tgtEl>
                                          <p:spTgt spid="1174548"/>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2" fill="hold" grpId="0" nodeType="clickEffect">
                                  <p:stCondLst>
                                    <p:cond delay="0"/>
                                  </p:stCondLst>
                                  <p:childTnLst>
                                    <p:set>
                                      <p:cBhvr>
                                        <p:cTn id="123" dur="1" fill="hold">
                                          <p:stCondLst>
                                            <p:cond delay="0"/>
                                          </p:stCondLst>
                                        </p:cTn>
                                        <p:tgtEl>
                                          <p:spTgt spid="1141804"/>
                                        </p:tgtEl>
                                        <p:attrNameLst>
                                          <p:attrName>style.visibility</p:attrName>
                                        </p:attrNameLst>
                                      </p:cBhvr>
                                      <p:to>
                                        <p:strVal val="visible"/>
                                      </p:to>
                                    </p:set>
                                    <p:animEffect transition="in" filter="wipe(right)">
                                      <p:cBhvr>
                                        <p:cTn id="124" dur="500"/>
                                        <p:tgtEl>
                                          <p:spTgt spid="1141804"/>
                                        </p:tgtEl>
                                      </p:cBhvr>
                                    </p:animEffect>
                                  </p:childTnLst>
                                </p:cTn>
                              </p:par>
                            </p:childTnLst>
                          </p:cTn>
                        </p:par>
                        <p:par>
                          <p:cTn id="125" fill="hold">
                            <p:stCondLst>
                              <p:cond delay="500"/>
                            </p:stCondLst>
                            <p:childTnLst>
                              <p:par>
                                <p:cTn id="126" presetID="10" presetClass="entr" presetSubtype="0" fill="hold" grpId="0" nodeType="afterEffect">
                                  <p:stCondLst>
                                    <p:cond delay="0"/>
                                  </p:stCondLst>
                                  <p:childTnLst>
                                    <p:set>
                                      <p:cBhvr>
                                        <p:cTn id="127" dur="1" fill="hold">
                                          <p:stCondLst>
                                            <p:cond delay="0"/>
                                          </p:stCondLst>
                                        </p:cTn>
                                        <p:tgtEl>
                                          <p:spTgt spid="2"/>
                                        </p:tgtEl>
                                        <p:attrNameLst>
                                          <p:attrName>style.visibility</p:attrName>
                                        </p:attrNameLst>
                                      </p:cBhvr>
                                      <p:to>
                                        <p:strVal val="visible"/>
                                      </p:to>
                                    </p:set>
                                    <p:animEffect transition="in" filter="fade">
                                      <p:cBhvr>
                                        <p:cTn id="128" dur="500"/>
                                        <p:tgtEl>
                                          <p:spTgt spid="2"/>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grpId="0" nodeType="clickEffect">
                                  <p:stCondLst>
                                    <p:cond delay="0"/>
                                  </p:stCondLst>
                                  <p:childTnLst>
                                    <p:set>
                                      <p:cBhvr>
                                        <p:cTn id="132" dur="1" fill="hold">
                                          <p:stCondLst>
                                            <p:cond delay="0"/>
                                          </p:stCondLst>
                                        </p:cTn>
                                        <p:tgtEl>
                                          <p:spTgt spid="1174549"/>
                                        </p:tgtEl>
                                        <p:attrNameLst>
                                          <p:attrName>style.visibility</p:attrName>
                                        </p:attrNameLst>
                                      </p:cBhvr>
                                      <p:to>
                                        <p:strVal val="visible"/>
                                      </p:to>
                                    </p:set>
                                    <p:animEffect transition="in" filter="fade">
                                      <p:cBhvr>
                                        <p:cTn id="133" dur="500"/>
                                        <p:tgtEl>
                                          <p:spTgt spid="1174549"/>
                                        </p:tgtEl>
                                      </p:cBhvr>
                                    </p:animEffect>
                                  </p:childTnLst>
                                </p:cTn>
                              </p:par>
                            </p:childTnLst>
                          </p:cTn>
                        </p:par>
                        <p:par>
                          <p:cTn id="134" fill="hold">
                            <p:stCondLst>
                              <p:cond delay="500"/>
                            </p:stCondLst>
                            <p:childTnLst>
                              <p:par>
                                <p:cTn id="135" presetID="10" presetClass="entr" presetSubtype="0" fill="hold" grpId="0" nodeType="afterEffect">
                                  <p:stCondLst>
                                    <p:cond delay="0"/>
                                  </p:stCondLst>
                                  <p:childTnLst>
                                    <p:set>
                                      <p:cBhvr>
                                        <p:cTn id="136" dur="1" fill="hold">
                                          <p:stCondLst>
                                            <p:cond delay="0"/>
                                          </p:stCondLst>
                                        </p:cTn>
                                        <p:tgtEl>
                                          <p:spTgt spid="1174551"/>
                                        </p:tgtEl>
                                        <p:attrNameLst>
                                          <p:attrName>style.visibility</p:attrName>
                                        </p:attrNameLst>
                                      </p:cBhvr>
                                      <p:to>
                                        <p:strVal val="visible"/>
                                      </p:to>
                                    </p:set>
                                    <p:animEffect transition="in" filter="fade">
                                      <p:cBhvr>
                                        <p:cTn id="137" dur="500"/>
                                        <p:tgtEl>
                                          <p:spTgt spid="1174551"/>
                                        </p:tgtEl>
                                      </p:cBhvr>
                                    </p:animEffect>
                                  </p:childTnLst>
                                </p:cTn>
                              </p:par>
                            </p:childTnLst>
                          </p:cTn>
                        </p:par>
                        <p:par>
                          <p:cTn id="138" fill="hold">
                            <p:stCondLst>
                              <p:cond delay="1000"/>
                            </p:stCondLst>
                            <p:childTnLst>
                              <p:par>
                                <p:cTn id="139" presetID="22" presetClass="entr" presetSubtype="2" fill="hold" nodeType="afterEffect">
                                  <p:stCondLst>
                                    <p:cond delay="0"/>
                                  </p:stCondLst>
                                  <p:childTnLst>
                                    <p:set>
                                      <p:cBhvr>
                                        <p:cTn id="140" dur="1" fill="hold">
                                          <p:stCondLst>
                                            <p:cond delay="0"/>
                                          </p:stCondLst>
                                        </p:cTn>
                                        <p:tgtEl>
                                          <p:spTgt spid="1174552"/>
                                        </p:tgtEl>
                                        <p:attrNameLst>
                                          <p:attrName>style.visibility</p:attrName>
                                        </p:attrNameLst>
                                      </p:cBhvr>
                                      <p:to>
                                        <p:strVal val="visible"/>
                                      </p:to>
                                    </p:set>
                                    <p:animEffect transition="in" filter="wipe(right)">
                                      <p:cBhvr>
                                        <p:cTn id="141" dur="500"/>
                                        <p:tgtEl>
                                          <p:spTgt spid="1174552"/>
                                        </p:tgtEl>
                                      </p:cBhvr>
                                    </p:animEffect>
                                  </p:childTnLst>
                                </p:cTn>
                              </p:par>
                            </p:childTnLst>
                          </p:cTn>
                        </p:par>
                      </p:childTnLst>
                    </p:cTn>
                  </p:par>
                  <p:par>
                    <p:cTn id="142" fill="hold">
                      <p:stCondLst>
                        <p:cond delay="indefinite"/>
                      </p:stCondLst>
                      <p:childTnLst>
                        <p:par>
                          <p:cTn id="143" fill="hold">
                            <p:stCondLst>
                              <p:cond delay="0"/>
                            </p:stCondLst>
                            <p:childTnLst>
                              <p:par>
                                <p:cTn id="144" presetID="10" presetClass="entr" presetSubtype="0" fill="hold" grpId="0" nodeType="clickEffect">
                                  <p:stCondLst>
                                    <p:cond delay="0"/>
                                  </p:stCondLst>
                                  <p:childTnLst>
                                    <p:set>
                                      <p:cBhvr>
                                        <p:cTn id="145" dur="1" fill="hold">
                                          <p:stCondLst>
                                            <p:cond delay="0"/>
                                          </p:stCondLst>
                                        </p:cTn>
                                        <p:tgtEl>
                                          <p:spTgt spid="1174550"/>
                                        </p:tgtEl>
                                        <p:attrNameLst>
                                          <p:attrName>style.visibility</p:attrName>
                                        </p:attrNameLst>
                                      </p:cBhvr>
                                      <p:to>
                                        <p:strVal val="visible"/>
                                      </p:to>
                                    </p:set>
                                    <p:animEffect transition="in" filter="fade">
                                      <p:cBhvr>
                                        <p:cTn id="146" dur="500"/>
                                        <p:tgtEl>
                                          <p:spTgt spid="1174550"/>
                                        </p:tgtEl>
                                      </p:cBhvr>
                                    </p:animEffect>
                                  </p:childTnLst>
                                </p:cTn>
                              </p:par>
                            </p:childTnLst>
                          </p:cTn>
                        </p:par>
                        <p:par>
                          <p:cTn id="147" fill="hold">
                            <p:stCondLst>
                              <p:cond delay="500"/>
                            </p:stCondLst>
                            <p:childTnLst>
                              <p:par>
                                <p:cTn id="148" presetID="10" presetClass="entr" presetSubtype="0" fill="hold" grpId="0" nodeType="afterEffect">
                                  <p:stCondLst>
                                    <p:cond delay="0"/>
                                  </p:stCondLst>
                                  <p:childTnLst>
                                    <p:set>
                                      <p:cBhvr>
                                        <p:cTn id="149" dur="1" fill="hold">
                                          <p:stCondLst>
                                            <p:cond delay="0"/>
                                          </p:stCondLst>
                                        </p:cTn>
                                        <p:tgtEl>
                                          <p:spTgt spid="1174553"/>
                                        </p:tgtEl>
                                        <p:attrNameLst>
                                          <p:attrName>style.visibility</p:attrName>
                                        </p:attrNameLst>
                                      </p:cBhvr>
                                      <p:to>
                                        <p:strVal val="visible"/>
                                      </p:to>
                                    </p:set>
                                    <p:animEffect transition="in" filter="fade">
                                      <p:cBhvr>
                                        <p:cTn id="150" dur="500"/>
                                        <p:tgtEl>
                                          <p:spTgt spid="1174553"/>
                                        </p:tgtEl>
                                      </p:cBhvr>
                                    </p:animEffect>
                                  </p:childTnLst>
                                </p:cTn>
                              </p:par>
                            </p:childTnLst>
                          </p:cTn>
                        </p:par>
                        <p:par>
                          <p:cTn id="151" fill="hold">
                            <p:stCondLst>
                              <p:cond delay="1000"/>
                            </p:stCondLst>
                            <p:childTnLst>
                              <p:par>
                                <p:cTn id="152" presetID="22" presetClass="entr" presetSubtype="2" fill="hold" nodeType="afterEffect">
                                  <p:stCondLst>
                                    <p:cond delay="0"/>
                                  </p:stCondLst>
                                  <p:childTnLst>
                                    <p:set>
                                      <p:cBhvr>
                                        <p:cTn id="153" dur="1" fill="hold">
                                          <p:stCondLst>
                                            <p:cond delay="0"/>
                                          </p:stCondLst>
                                        </p:cTn>
                                        <p:tgtEl>
                                          <p:spTgt spid="1174554"/>
                                        </p:tgtEl>
                                        <p:attrNameLst>
                                          <p:attrName>style.visibility</p:attrName>
                                        </p:attrNameLst>
                                      </p:cBhvr>
                                      <p:to>
                                        <p:strVal val="visible"/>
                                      </p:to>
                                    </p:set>
                                    <p:animEffect transition="in" filter="wipe(right)">
                                      <p:cBhvr>
                                        <p:cTn id="154" dur="500"/>
                                        <p:tgtEl>
                                          <p:spTgt spid="1174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4538" grpId="0" animBg="1"/>
      <p:bldP spid="1174539" grpId="0" animBg="1"/>
      <p:bldP spid="1174540" grpId="0" animBg="1"/>
      <p:bldP spid="1174541" grpId="0"/>
      <p:bldP spid="1174543" grpId="0"/>
      <p:bldP spid="1174545" grpId="0"/>
      <p:bldP spid="1174547" grpId="0"/>
      <p:bldP spid="1174549" grpId="0" animBg="1"/>
      <p:bldP spid="1174550" grpId="0" animBg="1"/>
      <p:bldP spid="1174551" grpId="0"/>
      <p:bldP spid="1174553" grpId="0"/>
      <p:bldP spid="1174555" grpId="0"/>
      <p:bldP spid="1174561" grpId="0" animBg="1"/>
      <p:bldP spid="1174562" grpId="0"/>
      <p:bldP spid="1174564" grpId="0" animBg="1"/>
      <p:bldP spid="1174565" grpId="0" animBg="1"/>
      <p:bldP spid="1174567" grpId="0" animBg="1"/>
      <p:bldP spid="1174568" grpId="0"/>
      <p:bldP spid="1174537" grpId="0" animBg="1"/>
      <p:bldP spid="1141804" grpId="0" animBg="1"/>
      <p:bldP spid="2"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224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62243" name="Text Box 3"/>
          <p:cNvSpPr txBox="1">
            <a:spLocks noChangeArrowheads="1"/>
          </p:cNvSpPr>
          <p:nvPr/>
        </p:nvSpPr>
        <p:spPr bwMode="auto">
          <a:xfrm>
            <a:off x="371475" y="454025"/>
            <a:ext cx="8509000" cy="5816977"/>
          </a:xfrm>
          <a:prstGeom prst="rect">
            <a:avLst/>
          </a:prstGeom>
          <a:noFill/>
          <a:ln w="9525" algn="ctr">
            <a:noFill/>
            <a:miter lim="800000"/>
            <a:headEnd/>
            <a:tailEnd/>
          </a:ln>
          <a:effectLst/>
        </p:spPr>
        <p:txBody>
          <a:bodyPr wrap="square">
            <a:spAutoFit/>
          </a:bodyPr>
          <a:lstStyle/>
          <a:p>
            <a:pPr>
              <a:defRPr/>
            </a:pPr>
            <a:r>
              <a:rPr lang="en-GB" sz="3600" smtClean="0">
                <a:solidFill>
                  <a:srgbClr val="FFFF00"/>
                </a:solidFill>
                <a:effectLst>
                  <a:outerShdw blurRad="38100" dist="38100" dir="2700000" algn="tl">
                    <a:srgbClr val="000000"/>
                  </a:outerShdw>
                </a:effectLst>
                <a:latin typeface="Calibri" pitchFamily="34" charset="0"/>
              </a:rPr>
              <a:t>A few comments:</a:t>
            </a:r>
          </a:p>
          <a:p>
            <a:pPr algn="l">
              <a:buFontTx/>
              <a:buAutoNum type="alphaLcParenR"/>
              <a:defRPr/>
            </a:pPr>
            <a:r>
              <a:rPr lang="en-GB" sz="2800" smtClean="0">
                <a:solidFill>
                  <a:srgbClr val="FFFF00"/>
                </a:solidFill>
                <a:effectLst>
                  <a:outerShdw blurRad="38100" dist="38100" dir="2700000" algn="tl">
                    <a:srgbClr val="000000"/>
                  </a:outerShdw>
                </a:effectLst>
                <a:latin typeface="Calibri" pitchFamily="34" charset="0"/>
              </a:rPr>
              <a:t> </a:t>
            </a:r>
            <a:r>
              <a:rPr lang="en-GB" sz="2800" smtClean="0">
                <a:solidFill>
                  <a:schemeClr val="bg1"/>
                </a:solidFill>
                <a:effectLst>
                  <a:outerShdw blurRad="38100" dist="38100" dir="2700000" algn="tl">
                    <a:srgbClr val="000000"/>
                  </a:outerShdw>
                </a:effectLst>
                <a:latin typeface="Calibri" pitchFamily="34" charset="0"/>
              </a:rPr>
              <a:t>OIB is a generic term that should be avoided; under this term at least three types of basalts (HIMU-EMI-EMII) with different isotopic features and trace element ratios are grouped;</a:t>
            </a:r>
          </a:p>
          <a:p>
            <a:pPr algn="l">
              <a:buFontTx/>
              <a:buAutoNum type="alphaLcParenR"/>
              <a:defRPr/>
            </a:pPr>
            <a:r>
              <a:rPr lang="en-GB" sz="2800" smtClean="0">
                <a:solidFill>
                  <a:srgbClr val="FFFF00"/>
                </a:solidFill>
                <a:effectLst>
                  <a:outerShdw blurRad="38100" dist="38100" dir="2700000" algn="tl">
                    <a:srgbClr val="000000"/>
                  </a:outerShdw>
                </a:effectLst>
                <a:latin typeface="Calibri" pitchFamily="34" charset="0"/>
              </a:rPr>
              <a:t> </a:t>
            </a:r>
            <a:r>
              <a:rPr lang="en-GB" sz="2800" smtClean="0">
                <a:solidFill>
                  <a:schemeClr val="bg1"/>
                </a:solidFill>
                <a:effectLst>
                  <a:outerShdw blurRad="38100" dist="38100" dir="2700000" algn="tl">
                    <a:srgbClr val="000000"/>
                  </a:outerShdw>
                </a:effectLst>
                <a:latin typeface="Calibri" pitchFamily="34" charset="0"/>
              </a:rPr>
              <a:t>HIMU-, EMI-, EMII-like isotopic compositions cannot be considered as direct evidences for the presence of mantle plumes or hot-spots;</a:t>
            </a:r>
          </a:p>
          <a:p>
            <a:pPr algn="l">
              <a:buFontTx/>
              <a:buAutoNum type="alphaLcParenR"/>
              <a:defRPr/>
            </a:pPr>
            <a:r>
              <a:rPr lang="en-GB" sz="2800" smtClean="0">
                <a:solidFill>
                  <a:srgbClr val="FFFF00"/>
                </a:solidFill>
                <a:effectLst>
                  <a:outerShdw blurRad="38100" dist="38100" dir="2700000" algn="tl">
                    <a:srgbClr val="000000"/>
                  </a:outerShdw>
                </a:effectLst>
                <a:latin typeface="Calibri" pitchFamily="34" charset="0"/>
              </a:rPr>
              <a:t> </a:t>
            </a:r>
            <a:r>
              <a:rPr lang="en-GB" sz="2800" smtClean="0">
                <a:solidFill>
                  <a:schemeClr val="bg1"/>
                </a:solidFill>
                <a:effectLst>
                  <a:outerShdw blurRad="38100" dist="38100" dir="2700000" algn="tl">
                    <a:srgbClr val="000000"/>
                  </a:outerShdw>
                </a:effectLst>
                <a:latin typeface="Calibri" pitchFamily="34" charset="0"/>
              </a:rPr>
              <a:t>Most of the end-member compositions (e.g., EMI, EMII) do not exist as discrete reservoirs in the Earth’s mantle; rather they represent heterogeneous regions that inherited their features during long periods of metasomatic processes and recycling of crustal materials;</a:t>
            </a:r>
            <a:endParaRPr lang="en-GB" sz="280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62243">
                                            <p:txEl>
                                              <p:pRg st="0" end="0"/>
                                            </p:txEl>
                                          </p:spTgt>
                                        </p:tgtEl>
                                        <p:attrNameLst>
                                          <p:attrName>style.visibility</p:attrName>
                                        </p:attrNameLst>
                                      </p:cBhvr>
                                      <p:to>
                                        <p:strVal val="visible"/>
                                      </p:to>
                                    </p:set>
                                    <p:animEffect transition="in" filter="fade">
                                      <p:cBhvr>
                                        <p:cTn id="7" dur="500"/>
                                        <p:tgtEl>
                                          <p:spTgt spid="1162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62243">
                                            <p:txEl>
                                              <p:pRg st="1" end="1"/>
                                            </p:txEl>
                                          </p:spTgt>
                                        </p:tgtEl>
                                        <p:attrNameLst>
                                          <p:attrName>style.visibility</p:attrName>
                                        </p:attrNameLst>
                                      </p:cBhvr>
                                      <p:to>
                                        <p:strVal val="visible"/>
                                      </p:to>
                                    </p:set>
                                    <p:animEffect transition="in" filter="fade">
                                      <p:cBhvr>
                                        <p:cTn id="12" dur="500"/>
                                        <p:tgtEl>
                                          <p:spTgt spid="1162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62243">
                                            <p:txEl>
                                              <p:pRg st="2" end="2"/>
                                            </p:txEl>
                                          </p:spTgt>
                                        </p:tgtEl>
                                        <p:attrNameLst>
                                          <p:attrName>style.visibility</p:attrName>
                                        </p:attrNameLst>
                                      </p:cBhvr>
                                      <p:to>
                                        <p:strVal val="visible"/>
                                      </p:to>
                                    </p:set>
                                    <p:animEffect transition="in" filter="fade">
                                      <p:cBhvr>
                                        <p:cTn id="17" dur="500"/>
                                        <p:tgtEl>
                                          <p:spTgt spid="116224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62243">
                                            <p:txEl>
                                              <p:pRg st="3" end="3"/>
                                            </p:txEl>
                                          </p:spTgt>
                                        </p:tgtEl>
                                        <p:attrNameLst>
                                          <p:attrName>style.visibility</p:attrName>
                                        </p:attrNameLst>
                                      </p:cBhvr>
                                      <p:to>
                                        <p:strVal val="visible"/>
                                      </p:to>
                                    </p:set>
                                    <p:animEffect transition="in" filter="fade">
                                      <p:cBhvr>
                                        <p:cTn id="22" dur="500"/>
                                        <p:tgtEl>
                                          <p:spTgt spid="11622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2243" grpId="0" build="p"/>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29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64291" name="Text Box 3"/>
          <p:cNvSpPr txBox="1">
            <a:spLocks noChangeArrowheads="1"/>
          </p:cNvSpPr>
          <p:nvPr/>
        </p:nvSpPr>
        <p:spPr bwMode="auto">
          <a:xfrm>
            <a:off x="371475" y="513373"/>
            <a:ext cx="8509000" cy="6407908"/>
          </a:xfrm>
          <a:prstGeom prst="rect">
            <a:avLst/>
          </a:prstGeom>
          <a:noFill/>
          <a:ln w="9525" algn="ctr">
            <a:noFill/>
            <a:miter lim="800000"/>
            <a:headEnd/>
            <a:tailEnd/>
          </a:ln>
          <a:effectLst/>
        </p:spPr>
        <p:txBody>
          <a:bodyPr wrap="square">
            <a:spAutoFit/>
          </a:bodyPr>
          <a:lstStyle/>
          <a:p>
            <a:pPr>
              <a:lnSpc>
                <a:spcPct val="90000"/>
              </a:lnSpc>
              <a:defRPr/>
            </a:pPr>
            <a:r>
              <a:rPr lang="en-GB" sz="3600" dirty="0" smtClean="0">
                <a:solidFill>
                  <a:srgbClr val="FFFF00"/>
                </a:solidFill>
                <a:effectLst>
                  <a:outerShdw blurRad="38100" dist="38100" dir="2700000" algn="tl">
                    <a:srgbClr val="000000"/>
                  </a:outerShdw>
                </a:effectLst>
                <a:latin typeface="Calibri" pitchFamily="34" charset="0"/>
              </a:rPr>
              <a:t>A few comments:</a:t>
            </a:r>
          </a:p>
          <a:p>
            <a:pPr algn="l">
              <a:lnSpc>
                <a:spcPct val="90000"/>
              </a:lnSpc>
              <a:defRPr/>
            </a:pPr>
            <a:r>
              <a:rPr lang="en-GB" sz="2800" dirty="0" smtClean="0">
                <a:solidFill>
                  <a:srgbClr val="FFFF00"/>
                </a:solidFill>
                <a:effectLst>
                  <a:outerShdw blurRad="38100" dist="38100" dir="2700000" algn="tl">
                    <a:srgbClr val="000000"/>
                  </a:outerShdw>
                </a:effectLst>
                <a:latin typeface="Calibri" pitchFamily="34" charset="0"/>
              </a:rPr>
              <a:t>d) </a:t>
            </a:r>
            <a:r>
              <a:rPr lang="en-GB" sz="2800" dirty="0" smtClean="0">
                <a:solidFill>
                  <a:schemeClr val="bg1"/>
                </a:solidFill>
                <a:effectLst>
                  <a:outerShdw blurRad="38100" dist="38100" dir="2700000" algn="tl">
                    <a:srgbClr val="000000"/>
                  </a:outerShdw>
                </a:effectLst>
                <a:latin typeface="Calibri" pitchFamily="34" charset="0"/>
              </a:rPr>
              <a:t>A single model to explain all the isotopic systematics and trace element contents</a:t>
            </a:r>
            <a:r>
              <a:rPr lang="en-GB" dirty="0" smtClean="0">
                <a:solidFill>
                  <a:schemeClr val="bg1"/>
                </a:solidFill>
                <a:effectLst>
                  <a:outerShdw blurRad="38100" dist="38100" dir="2700000" algn="tl">
                    <a:srgbClr val="000000"/>
                  </a:outerShdw>
                </a:effectLst>
                <a:latin typeface="Calibri" pitchFamily="34" charset="0"/>
              </a:rPr>
              <a:t> </a:t>
            </a:r>
            <a:r>
              <a:rPr lang="en-GB" sz="2800" dirty="0" smtClean="0">
                <a:solidFill>
                  <a:schemeClr val="bg1"/>
                </a:solidFill>
                <a:effectLst>
                  <a:outerShdw blurRad="38100" dist="38100" dir="2700000" algn="tl">
                    <a:srgbClr val="000000"/>
                  </a:outerShdw>
                </a:effectLst>
                <a:latin typeface="Calibri" pitchFamily="34" charset="0"/>
              </a:rPr>
              <a:t>for</a:t>
            </a:r>
            <a:r>
              <a:rPr lang="en-GB" dirty="0" smtClean="0">
                <a:solidFill>
                  <a:schemeClr val="bg1"/>
                </a:solidFill>
                <a:effectLst>
                  <a:outerShdw blurRad="38100" dist="38100" dir="2700000" algn="tl">
                    <a:srgbClr val="000000"/>
                  </a:outerShdw>
                </a:effectLst>
                <a:latin typeface="Calibri" pitchFamily="34" charset="0"/>
              </a:rPr>
              <a:t> </a:t>
            </a:r>
            <a:r>
              <a:rPr lang="en-GB" sz="2800" dirty="0" smtClean="0">
                <a:solidFill>
                  <a:schemeClr val="bg1"/>
                </a:solidFill>
                <a:effectLst>
                  <a:outerShdw blurRad="38100" dist="38100" dir="2700000" algn="tl">
                    <a:srgbClr val="000000"/>
                  </a:outerShdw>
                </a:effectLst>
                <a:latin typeface="Calibri" pitchFamily="34" charset="0"/>
              </a:rPr>
              <a:t>each of the end-members does not exist;</a:t>
            </a:r>
          </a:p>
          <a:p>
            <a:pPr algn="l">
              <a:lnSpc>
                <a:spcPct val="90000"/>
              </a:lnSpc>
              <a:defRPr/>
            </a:pPr>
            <a:r>
              <a:rPr lang="en-GB" sz="2800" dirty="0" smtClean="0">
                <a:solidFill>
                  <a:srgbClr val="FFFF00"/>
                </a:solidFill>
                <a:effectLst>
                  <a:outerShdw blurRad="38100" dist="38100" dir="2700000" algn="tl">
                    <a:srgbClr val="000000"/>
                  </a:outerShdw>
                </a:effectLst>
                <a:latin typeface="Calibri" pitchFamily="34" charset="0"/>
              </a:rPr>
              <a:t>e) </a:t>
            </a:r>
            <a:r>
              <a:rPr lang="en-GB" sz="2800" dirty="0" smtClean="0">
                <a:solidFill>
                  <a:schemeClr val="bg1"/>
                </a:solidFill>
                <a:effectLst>
                  <a:outerShdw blurRad="38100" dist="38100" dir="2700000" algn="tl">
                    <a:srgbClr val="000000"/>
                  </a:outerShdw>
                </a:effectLst>
                <a:latin typeface="Calibri" pitchFamily="34" charset="0"/>
              </a:rPr>
              <a:t>In the mixing process, the pre-metasomatic mantle reacts with low-degrees crustal melts rather than bulk crustal material; the result of this process is probably similar to the SUMA Model;</a:t>
            </a:r>
          </a:p>
          <a:p>
            <a:pPr algn="l">
              <a:lnSpc>
                <a:spcPct val="90000"/>
              </a:lnSpc>
              <a:defRPr/>
            </a:pPr>
            <a:r>
              <a:rPr lang="en-GB" sz="2800" dirty="0" smtClean="0">
                <a:solidFill>
                  <a:srgbClr val="FFFF00"/>
                </a:solidFill>
                <a:effectLst>
                  <a:outerShdw blurRad="38100" dist="38100" dir="2700000" algn="tl">
                    <a:srgbClr val="000000"/>
                  </a:outerShdw>
                </a:effectLst>
                <a:latin typeface="Calibri" pitchFamily="34" charset="0"/>
              </a:rPr>
              <a:t>f) </a:t>
            </a:r>
            <a:r>
              <a:rPr lang="en-GB" sz="2800" dirty="0" smtClean="0">
                <a:solidFill>
                  <a:schemeClr val="bg1"/>
                </a:solidFill>
                <a:effectLst>
                  <a:outerShdw blurRad="38100" dist="38100" dir="2700000" algn="tl">
                    <a:srgbClr val="000000"/>
                  </a:outerShdw>
                </a:effectLst>
                <a:latin typeface="Calibri" pitchFamily="34" charset="0"/>
              </a:rPr>
              <a:t>The true HIMU end-member is extremely rare (found only in two-three localities in terms of Pb isotopic ratios). </a:t>
            </a:r>
            <a:r>
              <a:rPr lang="en-GB" sz="2800" dirty="0" smtClean="0">
                <a:solidFill>
                  <a:schemeClr val="bg1"/>
                </a:solidFill>
                <a:effectLst>
                  <a:outerShdw blurRad="38100" dist="38100" dir="2700000" algn="tl">
                    <a:srgbClr val="000000"/>
                  </a:outerShdw>
                </a:effectLst>
                <a:latin typeface="Calibri" pitchFamily="34" charset="0"/>
                <a:sym typeface="Wingdings" panose="05000000000000000000" pitchFamily="2" charset="2"/>
              </a:rPr>
              <a:t> </a:t>
            </a:r>
            <a:r>
              <a:rPr lang="en-GB" sz="2800" dirty="0" smtClean="0">
                <a:solidFill>
                  <a:schemeClr val="bg1"/>
                </a:solidFill>
                <a:effectLst>
                  <a:outerShdw blurRad="38100" dist="38100" dir="2700000" algn="tl">
                    <a:srgbClr val="000000"/>
                  </a:outerShdw>
                </a:effectLst>
                <a:latin typeface="Calibri" pitchFamily="34" charset="0"/>
              </a:rPr>
              <a:t>Is HIMU widespread?;</a:t>
            </a:r>
          </a:p>
          <a:p>
            <a:pPr algn="l">
              <a:lnSpc>
                <a:spcPct val="90000"/>
              </a:lnSpc>
              <a:defRPr/>
            </a:pPr>
            <a:r>
              <a:rPr lang="en-GB" sz="2800" dirty="0" smtClean="0">
                <a:solidFill>
                  <a:srgbClr val="FFFF00"/>
                </a:solidFill>
                <a:effectLst>
                  <a:outerShdw blurRad="38100" dist="38100" dir="2700000" algn="tl">
                    <a:srgbClr val="000000"/>
                  </a:outerShdw>
                </a:effectLst>
                <a:latin typeface="Calibri" pitchFamily="34" charset="0"/>
              </a:rPr>
              <a:t>g) </a:t>
            </a:r>
            <a:r>
              <a:rPr lang="en-GB" sz="2800" dirty="0" smtClean="0">
                <a:solidFill>
                  <a:schemeClr val="bg1"/>
                </a:solidFill>
                <a:effectLst>
                  <a:outerShdw blurRad="38100" dist="38100" dir="2700000" algn="tl">
                    <a:srgbClr val="000000"/>
                  </a:outerShdw>
                </a:effectLst>
                <a:latin typeface="Calibri" pitchFamily="34" charset="0"/>
              </a:rPr>
              <a:t>More commonly a HIMU-like isotopic composition (typically called FOZO)  is found in many oceanic and continental localities. Could this imply the existence of a relatively uniform and geochemically homogeneous source?</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64291">
                                            <p:txEl>
                                              <p:pRg st="1" end="1"/>
                                            </p:txEl>
                                          </p:spTgt>
                                        </p:tgtEl>
                                        <p:attrNameLst>
                                          <p:attrName>style.visibility</p:attrName>
                                        </p:attrNameLst>
                                      </p:cBhvr>
                                      <p:to>
                                        <p:strVal val="visible"/>
                                      </p:to>
                                    </p:set>
                                    <p:animEffect transition="in" filter="fade">
                                      <p:cBhvr>
                                        <p:cTn id="7" dur="500"/>
                                        <p:tgtEl>
                                          <p:spTgt spid="116429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64291">
                                            <p:txEl>
                                              <p:pRg st="2" end="2"/>
                                            </p:txEl>
                                          </p:spTgt>
                                        </p:tgtEl>
                                        <p:attrNameLst>
                                          <p:attrName>style.visibility</p:attrName>
                                        </p:attrNameLst>
                                      </p:cBhvr>
                                      <p:to>
                                        <p:strVal val="visible"/>
                                      </p:to>
                                    </p:set>
                                    <p:animEffect transition="in" filter="fade">
                                      <p:cBhvr>
                                        <p:cTn id="12" dur="500"/>
                                        <p:tgtEl>
                                          <p:spTgt spid="116429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64291">
                                            <p:txEl>
                                              <p:pRg st="3" end="3"/>
                                            </p:txEl>
                                          </p:spTgt>
                                        </p:tgtEl>
                                        <p:attrNameLst>
                                          <p:attrName>style.visibility</p:attrName>
                                        </p:attrNameLst>
                                      </p:cBhvr>
                                      <p:to>
                                        <p:strVal val="visible"/>
                                      </p:to>
                                    </p:set>
                                    <p:animEffect transition="in" filter="fade">
                                      <p:cBhvr>
                                        <p:cTn id="17" dur="500"/>
                                        <p:tgtEl>
                                          <p:spTgt spid="1164291">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64291">
                                            <p:txEl>
                                              <p:pRg st="4" end="4"/>
                                            </p:txEl>
                                          </p:spTgt>
                                        </p:tgtEl>
                                        <p:attrNameLst>
                                          <p:attrName>style.visibility</p:attrName>
                                        </p:attrNameLst>
                                      </p:cBhvr>
                                      <p:to>
                                        <p:strVal val="visible"/>
                                      </p:to>
                                    </p:set>
                                    <p:animEffect transition="in" filter="fade">
                                      <p:cBhvr>
                                        <p:cTn id="22" dur="500"/>
                                        <p:tgtEl>
                                          <p:spTgt spid="116429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4291"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633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66339" name="Text Box 3"/>
          <p:cNvSpPr txBox="1">
            <a:spLocks noChangeArrowheads="1"/>
          </p:cNvSpPr>
          <p:nvPr/>
        </p:nvSpPr>
        <p:spPr bwMode="auto">
          <a:xfrm>
            <a:off x="371475" y="454025"/>
            <a:ext cx="8509000" cy="6247864"/>
          </a:xfrm>
          <a:prstGeom prst="rect">
            <a:avLst/>
          </a:prstGeom>
          <a:noFill/>
          <a:ln w="9525" algn="ctr">
            <a:noFill/>
            <a:miter lim="800000"/>
            <a:headEnd/>
            <a:tailEnd/>
          </a:ln>
          <a:effectLst/>
        </p:spPr>
        <p:txBody>
          <a:bodyPr wrap="square">
            <a:spAutoFit/>
          </a:bodyPr>
          <a:lstStyle/>
          <a:p>
            <a:pPr>
              <a:defRPr/>
            </a:pPr>
            <a:r>
              <a:rPr lang="en-GB" sz="3600" dirty="0" smtClean="0">
                <a:solidFill>
                  <a:srgbClr val="FFFF00"/>
                </a:solidFill>
                <a:effectLst>
                  <a:outerShdw blurRad="38100" dist="38100" dir="2700000" algn="tl">
                    <a:srgbClr val="000000"/>
                  </a:outerShdw>
                </a:effectLst>
                <a:latin typeface="Calibri" pitchFamily="34" charset="0"/>
              </a:rPr>
              <a:t>A few comments:</a:t>
            </a:r>
          </a:p>
          <a:p>
            <a:pPr algn="l">
              <a:defRPr/>
            </a:pPr>
            <a:r>
              <a:rPr lang="en-GB" sz="2800" dirty="0" smtClean="0">
                <a:solidFill>
                  <a:srgbClr val="FFFF00"/>
                </a:solidFill>
                <a:effectLst>
                  <a:outerShdw blurRad="38100" dist="38100" dir="2700000" algn="tl">
                    <a:srgbClr val="000000"/>
                  </a:outerShdw>
                </a:effectLst>
                <a:latin typeface="Calibri" pitchFamily="34" charset="0"/>
              </a:rPr>
              <a:t>h)</a:t>
            </a:r>
            <a:r>
              <a:rPr lang="en-GB" sz="2800" dirty="0" smtClean="0">
                <a:solidFill>
                  <a:schemeClr val="bg1"/>
                </a:solidFill>
                <a:effectLst>
                  <a:outerShdw blurRad="38100" dist="38100" dir="2700000" algn="tl">
                    <a:srgbClr val="000000"/>
                  </a:outerShdw>
                </a:effectLst>
                <a:latin typeface="Calibri" pitchFamily="34" charset="0"/>
              </a:rPr>
              <a:t> Such an homogeneous source (FOZO) has not necessarily to be located in the lower mantle;</a:t>
            </a:r>
            <a:endParaRPr lang="en-GB" sz="2800" dirty="0" smtClean="0">
              <a:solidFill>
                <a:srgbClr val="FFFF00"/>
              </a:solidFill>
              <a:effectLst>
                <a:outerShdw blurRad="38100" dist="38100" dir="2700000" algn="tl">
                  <a:srgbClr val="000000"/>
                </a:outerShdw>
              </a:effectLst>
              <a:latin typeface="Calibri" pitchFamily="34" charset="0"/>
            </a:endParaRPr>
          </a:p>
          <a:p>
            <a:pPr algn="l">
              <a:defRPr/>
            </a:pPr>
            <a:r>
              <a:rPr lang="en-GB" sz="2800" dirty="0" smtClean="0">
                <a:solidFill>
                  <a:srgbClr val="FFFF00"/>
                </a:solidFill>
                <a:effectLst>
                  <a:outerShdw blurRad="38100" dist="38100" dir="2700000" algn="tl">
                    <a:srgbClr val="000000"/>
                  </a:outerShdw>
                </a:effectLst>
                <a:latin typeface="Calibri" pitchFamily="34" charset="0"/>
              </a:rPr>
              <a:t>i) </a:t>
            </a:r>
            <a:r>
              <a:rPr lang="en-GB" sz="2800" dirty="0" smtClean="0">
                <a:solidFill>
                  <a:schemeClr val="bg1"/>
                </a:solidFill>
                <a:effectLst>
                  <a:outerShdw blurRad="38100" dist="38100" dir="2700000" algn="tl">
                    <a:srgbClr val="000000"/>
                  </a:outerShdw>
                </a:effectLst>
                <a:latin typeface="Calibri" pitchFamily="34" charset="0"/>
              </a:rPr>
              <a:t>The DMM is relatively heterogeneous (e.g., </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ratios ranging from &lt;17 to ~19.5). This means that to talk of a general DMM end-member has lost its meaning without specifying which kind of MORB type is under consideration (e.g., N. Atlantic, SW Indian, East Pacific, and so on);</a:t>
            </a:r>
          </a:p>
          <a:p>
            <a:pPr algn="l">
              <a:defRPr/>
            </a:pPr>
            <a:r>
              <a:rPr lang="en-GB" sz="2800" dirty="0" smtClean="0">
                <a:solidFill>
                  <a:srgbClr val="FFFF00"/>
                </a:solidFill>
                <a:effectLst>
                  <a:outerShdw blurRad="38100" dist="38100" dir="2700000" algn="tl">
                    <a:srgbClr val="000000"/>
                  </a:outerShdw>
                </a:effectLst>
                <a:latin typeface="Calibri" pitchFamily="34" charset="0"/>
              </a:rPr>
              <a:t>h) </a:t>
            </a:r>
            <a:r>
              <a:rPr lang="en-GB" sz="2800" dirty="0" smtClean="0">
                <a:solidFill>
                  <a:schemeClr val="bg1"/>
                </a:solidFill>
                <a:effectLst>
                  <a:outerShdw blurRad="38100" dist="38100" dir="2700000" algn="tl">
                    <a:srgbClr val="000000"/>
                  </a:outerShdw>
                </a:effectLst>
                <a:latin typeface="Calibri" pitchFamily="34" charset="0"/>
              </a:rPr>
              <a:t>Virtually no portion of the upper mantle has primitive composition and most has interacted with recycled crustal material.</a:t>
            </a:r>
          </a:p>
          <a:p>
            <a:pPr algn="l">
              <a:defRPr/>
            </a:pPr>
            <a:r>
              <a:rPr lang="en-GB" sz="2800" dirty="0" smtClean="0">
                <a:solidFill>
                  <a:srgbClr val="FFFF00"/>
                </a:solidFill>
                <a:effectLst>
                  <a:outerShdw blurRad="38100" dist="38100" dir="2700000" algn="tl">
                    <a:srgbClr val="000000"/>
                  </a:outerShdw>
                </a:effectLst>
                <a:latin typeface="Calibri" pitchFamily="34" charset="0"/>
              </a:rPr>
              <a:t>i)</a:t>
            </a:r>
            <a:r>
              <a:rPr lang="en-GB" sz="2800" dirty="0" smtClean="0">
                <a:solidFill>
                  <a:schemeClr val="bg1"/>
                </a:solidFill>
                <a:effectLst>
                  <a:outerShdw blurRad="38100" dist="38100" dir="2700000" algn="tl">
                    <a:srgbClr val="000000"/>
                  </a:outerShdw>
                </a:effectLst>
                <a:latin typeface="Calibri" pitchFamily="34" charset="0"/>
              </a:rPr>
              <a:t> Extreme DMM is very rare. Upper mantle cannot be entirely made up of it.</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1166339">
                                            <p:txEl>
                                              <p:pRg st="1" end="1"/>
                                            </p:txEl>
                                          </p:spTgt>
                                        </p:tgtEl>
                                        <p:attrNameLst>
                                          <p:attrName>style.visibility</p:attrName>
                                        </p:attrNameLst>
                                      </p:cBhvr>
                                      <p:to>
                                        <p:strVal val="visible"/>
                                      </p:to>
                                    </p:set>
                                    <p:animEffect transition="in" filter="fade">
                                      <p:cBhvr>
                                        <p:cTn id="7" dur="500"/>
                                        <p:tgtEl>
                                          <p:spTgt spid="1166339">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1166339">
                                            <p:txEl>
                                              <p:pRg st="2" end="2"/>
                                            </p:txEl>
                                          </p:spTgt>
                                        </p:tgtEl>
                                        <p:attrNameLst>
                                          <p:attrName>style.visibility</p:attrName>
                                        </p:attrNameLst>
                                      </p:cBhvr>
                                      <p:to>
                                        <p:strVal val="visible"/>
                                      </p:to>
                                    </p:set>
                                    <p:animEffect transition="in" filter="fade">
                                      <p:cBhvr>
                                        <p:cTn id="12" dur="500"/>
                                        <p:tgtEl>
                                          <p:spTgt spid="11663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1" nodeType="clickEffect">
                                  <p:stCondLst>
                                    <p:cond delay="0"/>
                                  </p:stCondLst>
                                  <p:childTnLst>
                                    <p:set>
                                      <p:cBhvr>
                                        <p:cTn id="16" dur="1" fill="hold">
                                          <p:stCondLst>
                                            <p:cond delay="0"/>
                                          </p:stCondLst>
                                        </p:cTn>
                                        <p:tgtEl>
                                          <p:spTgt spid="1166339">
                                            <p:txEl>
                                              <p:pRg st="3" end="3"/>
                                            </p:txEl>
                                          </p:spTgt>
                                        </p:tgtEl>
                                        <p:attrNameLst>
                                          <p:attrName>style.visibility</p:attrName>
                                        </p:attrNameLst>
                                      </p:cBhvr>
                                      <p:to>
                                        <p:strVal val="visible"/>
                                      </p:to>
                                    </p:set>
                                    <p:animEffect transition="in" filter="fade">
                                      <p:cBhvr>
                                        <p:cTn id="17" dur="500"/>
                                        <p:tgtEl>
                                          <p:spTgt spid="116633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1" nodeType="clickEffect">
                                  <p:stCondLst>
                                    <p:cond delay="0"/>
                                  </p:stCondLst>
                                  <p:childTnLst>
                                    <p:set>
                                      <p:cBhvr>
                                        <p:cTn id="21" dur="1" fill="hold">
                                          <p:stCondLst>
                                            <p:cond delay="0"/>
                                          </p:stCondLst>
                                        </p:cTn>
                                        <p:tgtEl>
                                          <p:spTgt spid="1166339">
                                            <p:txEl>
                                              <p:pRg st="4" end="4"/>
                                            </p:txEl>
                                          </p:spTgt>
                                        </p:tgtEl>
                                        <p:attrNameLst>
                                          <p:attrName>style.visibility</p:attrName>
                                        </p:attrNameLst>
                                      </p:cBhvr>
                                      <p:to>
                                        <p:strVal val="visible"/>
                                      </p:to>
                                    </p:set>
                                    <p:animEffect transition="in" filter="fade">
                                      <p:cBhvr>
                                        <p:cTn id="22" dur="500"/>
                                        <p:tgtEl>
                                          <p:spTgt spid="116633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6339" grpId="1" uiExpand="1"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68387" name="Text Box 3"/>
          <p:cNvSpPr txBox="1">
            <a:spLocks noChangeArrowheads="1"/>
          </p:cNvSpPr>
          <p:nvPr/>
        </p:nvSpPr>
        <p:spPr bwMode="auto">
          <a:xfrm>
            <a:off x="371475" y="454025"/>
            <a:ext cx="8509000" cy="5601533"/>
          </a:xfrm>
          <a:prstGeom prst="rect">
            <a:avLst/>
          </a:prstGeom>
          <a:noFill/>
          <a:ln w="9525" algn="ctr">
            <a:noFill/>
            <a:miter lim="800000"/>
            <a:headEnd/>
            <a:tailEnd/>
          </a:ln>
          <a:effectLst/>
        </p:spPr>
        <p:txBody>
          <a:bodyPr wrap="square">
            <a:spAutoFit/>
          </a:bodyPr>
          <a:lstStyle/>
          <a:p>
            <a:pPr>
              <a:defRPr/>
            </a:pPr>
            <a:r>
              <a:rPr lang="en-GB" sz="3600" dirty="0" smtClean="0">
                <a:solidFill>
                  <a:srgbClr val="FFFF00"/>
                </a:solidFill>
                <a:effectLst>
                  <a:outerShdw blurRad="38100" dist="38100" dir="2700000" algn="tl">
                    <a:srgbClr val="000000"/>
                  </a:outerShdw>
                </a:effectLst>
                <a:latin typeface="Calibri" pitchFamily="34" charset="0"/>
              </a:rPr>
              <a:t>A few comments:</a:t>
            </a:r>
          </a:p>
          <a:p>
            <a:pPr>
              <a:defRPr/>
            </a:pPr>
            <a:r>
              <a:rPr lang="en-GB" sz="3600" dirty="0" smtClean="0">
                <a:solidFill>
                  <a:schemeClr val="bg1"/>
                </a:solidFill>
                <a:effectLst>
                  <a:outerShdw blurRad="38100" dist="38100" dir="2700000" algn="tl">
                    <a:srgbClr val="000000"/>
                  </a:outerShdw>
                </a:effectLst>
                <a:latin typeface="Calibri" pitchFamily="34" charset="0"/>
              </a:rPr>
              <a:t>There are four most important variables underpinning the existence of the mantle end-members:</a:t>
            </a:r>
          </a:p>
          <a:p>
            <a:pPr algn="l">
              <a:defRPr/>
            </a:pPr>
            <a:endParaRPr lang="en-GB" dirty="0" smtClean="0">
              <a:solidFill>
                <a:schemeClr val="bg1"/>
              </a:solidFill>
              <a:effectLst>
                <a:outerShdw blurRad="38100" dist="38100" dir="2700000" algn="tl">
                  <a:srgbClr val="000000"/>
                </a:outerShdw>
              </a:effectLst>
              <a:latin typeface="Calibri" pitchFamily="34" charset="0"/>
            </a:endParaRPr>
          </a:p>
          <a:p>
            <a:pPr algn="l">
              <a:defRPr/>
            </a:pPr>
            <a:r>
              <a:rPr lang="en-GB" sz="2800" dirty="0" smtClean="0">
                <a:solidFill>
                  <a:srgbClr val="FFFF00"/>
                </a:solidFill>
                <a:effectLst>
                  <a:outerShdw blurRad="38100" dist="38100" dir="2700000" algn="tl">
                    <a:srgbClr val="000000"/>
                  </a:outerShdw>
                </a:effectLst>
                <a:latin typeface="Calibri" pitchFamily="34" charset="0"/>
              </a:rPr>
              <a:t>1) </a:t>
            </a:r>
            <a:r>
              <a:rPr lang="en-GB" sz="2800" dirty="0" smtClean="0">
                <a:solidFill>
                  <a:schemeClr val="bg1"/>
                </a:solidFill>
                <a:effectLst>
                  <a:outerShdw blurRad="38100" dist="38100" dir="2700000" algn="tl">
                    <a:srgbClr val="000000"/>
                  </a:outerShdw>
                </a:effectLst>
                <a:latin typeface="Calibri" pitchFamily="34" charset="0"/>
              </a:rPr>
              <a:t>The degree of fertility of the pre-metasomatic mantle;</a:t>
            </a:r>
          </a:p>
          <a:p>
            <a:pPr algn="l">
              <a:defRPr/>
            </a:pPr>
            <a:r>
              <a:rPr lang="en-GB" sz="2800" dirty="0" smtClean="0">
                <a:solidFill>
                  <a:srgbClr val="FFFF00"/>
                </a:solidFill>
                <a:effectLst>
                  <a:outerShdw blurRad="38100" dist="38100" dir="2700000" algn="tl">
                    <a:srgbClr val="000000"/>
                  </a:outerShdw>
                </a:effectLst>
                <a:latin typeface="Calibri" pitchFamily="34" charset="0"/>
              </a:rPr>
              <a:t>2) </a:t>
            </a:r>
            <a:r>
              <a:rPr lang="en-GB" sz="2800" dirty="0" smtClean="0">
                <a:solidFill>
                  <a:schemeClr val="bg1"/>
                </a:solidFill>
                <a:effectLst>
                  <a:outerShdw blurRad="38100" dist="38100" dir="2700000" algn="tl">
                    <a:srgbClr val="000000"/>
                  </a:outerShdw>
                </a:effectLst>
                <a:latin typeface="Calibri" pitchFamily="34" charset="0"/>
              </a:rPr>
              <a:t>The composition of the recycled crustal material;</a:t>
            </a:r>
          </a:p>
          <a:p>
            <a:pPr marL="360363" indent="-360363" algn="l">
              <a:defRPr/>
            </a:pPr>
            <a:r>
              <a:rPr lang="en-GB" sz="2800" dirty="0" smtClean="0">
                <a:solidFill>
                  <a:srgbClr val="FFFF00"/>
                </a:solidFill>
                <a:effectLst>
                  <a:outerShdw blurRad="38100" dist="38100" dir="2700000" algn="tl">
                    <a:srgbClr val="000000"/>
                  </a:outerShdw>
                </a:effectLst>
                <a:latin typeface="Calibri" pitchFamily="34" charset="0"/>
              </a:rPr>
              <a:t>3) </a:t>
            </a:r>
            <a:r>
              <a:rPr lang="en-GB" sz="2800" dirty="0" smtClean="0">
                <a:solidFill>
                  <a:schemeClr val="bg1"/>
                </a:solidFill>
                <a:effectLst>
                  <a:outerShdw blurRad="38100" dist="38100" dir="2700000" algn="tl">
                    <a:srgbClr val="000000"/>
                  </a:outerShdw>
                </a:effectLst>
                <a:latin typeface="Calibri" pitchFamily="34" charset="0"/>
              </a:rPr>
              <a:t>The degree and modality of interaction between crustal and mantle lithologies;</a:t>
            </a:r>
          </a:p>
          <a:p>
            <a:pPr marL="360363" indent="-360363" algn="l">
              <a:defRPr/>
            </a:pPr>
            <a:r>
              <a:rPr lang="en-GB" sz="2800" dirty="0" smtClean="0">
                <a:solidFill>
                  <a:srgbClr val="FFFF00"/>
                </a:solidFill>
                <a:effectLst>
                  <a:outerShdw blurRad="38100" dist="38100" dir="2700000" algn="tl">
                    <a:srgbClr val="000000"/>
                  </a:outerShdw>
                </a:effectLst>
                <a:latin typeface="Calibri" pitchFamily="34" charset="0"/>
              </a:rPr>
              <a:t>4) </a:t>
            </a:r>
            <a:r>
              <a:rPr lang="en-GB" sz="2800" dirty="0" smtClean="0">
                <a:solidFill>
                  <a:schemeClr val="bg1"/>
                </a:solidFill>
                <a:effectLst>
                  <a:outerShdw blurRad="38100" dist="38100" dir="2700000" algn="tl">
                    <a:srgbClr val="000000"/>
                  </a:outerShdw>
                </a:effectLst>
                <a:latin typeface="Calibri" pitchFamily="34" charset="0"/>
              </a:rPr>
              <a:t>The places where to store and isolate these heterogeneities permitting radiogenic growth of isotopic systematics. </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68387">
                                            <p:txEl>
                                              <p:pRg st="1" end="1"/>
                                            </p:txEl>
                                          </p:spTgt>
                                        </p:tgtEl>
                                        <p:attrNameLst>
                                          <p:attrName>style.visibility</p:attrName>
                                        </p:attrNameLst>
                                      </p:cBhvr>
                                      <p:to>
                                        <p:strVal val="visible"/>
                                      </p:to>
                                    </p:set>
                                    <p:animEffect transition="in" filter="fade">
                                      <p:cBhvr>
                                        <p:cTn id="7" dur="500"/>
                                        <p:tgtEl>
                                          <p:spTgt spid="116838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68387">
                                            <p:txEl>
                                              <p:pRg st="3" end="3"/>
                                            </p:txEl>
                                          </p:spTgt>
                                        </p:tgtEl>
                                        <p:attrNameLst>
                                          <p:attrName>style.visibility</p:attrName>
                                        </p:attrNameLst>
                                      </p:cBhvr>
                                      <p:to>
                                        <p:strVal val="visible"/>
                                      </p:to>
                                    </p:set>
                                    <p:animEffect transition="in" filter="fade">
                                      <p:cBhvr>
                                        <p:cTn id="12" dur="500"/>
                                        <p:tgtEl>
                                          <p:spTgt spid="1168387">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68387">
                                            <p:txEl>
                                              <p:pRg st="4" end="4"/>
                                            </p:txEl>
                                          </p:spTgt>
                                        </p:tgtEl>
                                        <p:attrNameLst>
                                          <p:attrName>style.visibility</p:attrName>
                                        </p:attrNameLst>
                                      </p:cBhvr>
                                      <p:to>
                                        <p:strVal val="visible"/>
                                      </p:to>
                                    </p:set>
                                    <p:animEffect transition="in" filter="fade">
                                      <p:cBhvr>
                                        <p:cTn id="17" dur="500"/>
                                        <p:tgtEl>
                                          <p:spTgt spid="1168387">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68387">
                                            <p:txEl>
                                              <p:pRg st="5" end="5"/>
                                            </p:txEl>
                                          </p:spTgt>
                                        </p:tgtEl>
                                        <p:attrNameLst>
                                          <p:attrName>style.visibility</p:attrName>
                                        </p:attrNameLst>
                                      </p:cBhvr>
                                      <p:to>
                                        <p:strVal val="visible"/>
                                      </p:to>
                                    </p:set>
                                    <p:animEffect transition="in" filter="fade">
                                      <p:cBhvr>
                                        <p:cTn id="22" dur="500"/>
                                        <p:tgtEl>
                                          <p:spTgt spid="116838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68387">
                                            <p:txEl>
                                              <p:pRg st="6" end="6"/>
                                            </p:txEl>
                                          </p:spTgt>
                                        </p:tgtEl>
                                        <p:attrNameLst>
                                          <p:attrName>style.visibility</p:attrName>
                                        </p:attrNameLst>
                                      </p:cBhvr>
                                      <p:to>
                                        <p:strVal val="visible"/>
                                      </p:to>
                                    </p:set>
                                    <p:animEffect transition="in" filter="fade">
                                      <p:cBhvr>
                                        <p:cTn id="27" dur="500"/>
                                        <p:tgtEl>
                                          <p:spTgt spid="116838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8387"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266673" y="55563"/>
            <a:ext cx="8610654" cy="641350"/>
          </a:xfrm>
          <a:prstGeom prst="rect">
            <a:avLst/>
          </a:prstGeom>
          <a:noFill/>
          <a:ln w="9525" algn="ctr">
            <a:noFill/>
            <a:miter lim="800000"/>
            <a:headEnd/>
            <a:tailEnd/>
          </a:ln>
          <a:effectLst/>
        </p:spPr>
        <p:txBody>
          <a:bodyPr wrap="square">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76579" name="Text Box 3"/>
          <p:cNvSpPr txBox="1">
            <a:spLocks noChangeArrowheads="1"/>
          </p:cNvSpPr>
          <p:nvPr/>
        </p:nvSpPr>
        <p:spPr bwMode="auto">
          <a:xfrm>
            <a:off x="371475" y="454025"/>
            <a:ext cx="8509000" cy="6232475"/>
          </a:xfrm>
          <a:prstGeom prst="rect">
            <a:avLst/>
          </a:prstGeom>
          <a:noFill/>
          <a:ln w="9525" algn="ctr">
            <a:noFill/>
            <a:miter lim="800000"/>
            <a:headEnd/>
            <a:tailEnd/>
          </a:ln>
          <a:effectLst/>
        </p:spPr>
        <p:txBody>
          <a:bodyPr wrap="square">
            <a:spAutoFit/>
          </a:bodyPr>
          <a:lstStyle/>
          <a:p>
            <a:pPr>
              <a:defRPr/>
            </a:pPr>
            <a:r>
              <a:rPr lang="en-GB" sz="3600" dirty="0" smtClean="0">
                <a:solidFill>
                  <a:srgbClr val="FFFF00"/>
                </a:solidFill>
                <a:effectLst>
                  <a:outerShdw blurRad="38100" dist="38100" dir="2700000" algn="tl">
                    <a:srgbClr val="000000"/>
                  </a:outerShdw>
                </a:effectLst>
                <a:latin typeface="Calibri" pitchFamily="34" charset="0"/>
              </a:rPr>
              <a:t>A few comments:</a:t>
            </a:r>
          </a:p>
          <a:p>
            <a:pPr algn="l">
              <a:defRPr/>
            </a:pPr>
            <a:r>
              <a:rPr lang="en-GB" sz="3200" dirty="0" smtClean="0">
                <a:solidFill>
                  <a:schemeClr val="bg1"/>
                </a:solidFill>
                <a:effectLst>
                  <a:outerShdw blurRad="38100" dist="38100" dir="2700000" algn="tl">
                    <a:srgbClr val="000000"/>
                  </a:outerShdw>
                </a:effectLst>
                <a:latin typeface="Calibri" pitchFamily="34" charset="0"/>
              </a:rPr>
              <a:t>One of the most common error of isotope geochemistry applied to igneous petrology is to associate geochemical concepts (e.g., isotopic or trace element ratios) to physical reservoirs (e.g., pieces of mantle) or coeval geological processes (e.g., subduction or intraplate setting).</a:t>
            </a:r>
          </a:p>
          <a:p>
            <a:pPr algn="l">
              <a:defRPr/>
            </a:pPr>
            <a:endParaRPr lang="en-GB" sz="1100" dirty="0" smtClean="0">
              <a:solidFill>
                <a:schemeClr val="bg1"/>
              </a:solidFill>
              <a:effectLst>
                <a:outerShdw blurRad="38100" dist="38100" dir="2700000" algn="tl">
                  <a:srgbClr val="000000"/>
                </a:outerShdw>
              </a:effectLst>
              <a:latin typeface="Calibri" pitchFamily="34" charset="0"/>
            </a:endParaRPr>
          </a:p>
          <a:p>
            <a:pPr>
              <a:defRPr/>
            </a:pPr>
            <a:r>
              <a:rPr lang="en-GB" sz="4000" dirty="0" smtClean="0">
                <a:solidFill>
                  <a:srgbClr val="FFFF00"/>
                </a:solidFill>
                <a:effectLst>
                  <a:outerShdw blurRad="38100" dist="38100" dir="2700000" algn="tl">
                    <a:srgbClr val="000000"/>
                  </a:outerShdw>
                </a:effectLst>
                <a:latin typeface="Calibri" pitchFamily="34" charset="0"/>
              </a:rPr>
              <a:t>I mean that it is not obvious nor easy to associate a given geochemical number to a given and unique melt source or tectonic setting.</a:t>
            </a:r>
            <a:endParaRPr lang="en-GB" sz="36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76579">
                                            <p:txEl>
                                              <p:pRg st="1" end="1"/>
                                            </p:txEl>
                                          </p:spTgt>
                                        </p:tgtEl>
                                        <p:attrNameLst>
                                          <p:attrName>style.visibility</p:attrName>
                                        </p:attrNameLst>
                                      </p:cBhvr>
                                      <p:to>
                                        <p:strVal val="visible"/>
                                      </p:to>
                                    </p:set>
                                    <p:animEffect transition="in" filter="fade">
                                      <p:cBhvr>
                                        <p:cTn id="7" dur="500"/>
                                        <p:tgtEl>
                                          <p:spTgt spid="1176579">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6579">
                                            <p:txEl>
                                              <p:pRg st="3" end="3"/>
                                            </p:txEl>
                                          </p:spTgt>
                                        </p:tgtEl>
                                        <p:attrNameLst>
                                          <p:attrName>style.visibility</p:attrName>
                                        </p:attrNameLst>
                                      </p:cBhvr>
                                      <p:to>
                                        <p:strVal val="visible"/>
                                      </p:to>
                                    </p:set>
                                    <p:animEffect transition="in" filter="fade">
                                      <p:cBhvr>
                                        <p:cTn id="12" dur="500"/>
                                        <p:tgtEl>
                                          <p:spTgt spid="117657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6579" grpId="0" build="p"/>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1026" name="Picture 2"/>
          <p:cNvPicPr>
            <a:picLocks noChangeAspect="1" noChangeArrowheads="1"/>
          </p:cNvPicPr>
          <p:nvPr/>
        </p:nvPicPr>
        <p:blipFill>
          <a:blip r:embed="rId3" cstate="print"/>
          <a:srcRect l="4129" r="2693"/>
          <a:stretch>
            <a:fillRect/>
          </a:stretch>
        </p:blipFill>
        <p:spPr bwMode="auto">
          <a:xfrm>
            <a:off x="3615064" y="1172430"/>
            <a:ext cx="5528930" cy="4932786"/>
          </a:xfrm>
          <a:prstGeom prst="rect">
            <a:avLst/>
          </a:prstGeom>
          <a:noFill/>
          <a:ln w="9525">
            <a:noFill/>
            <a:miter lim="800000"/>
            <a:headEnd/>
            <a:tailEnd/>
          </a:ln>
        </p:spPr>
      </p:pic>
      <p:sp>
        <p:nvSpPr>
          <p:cNvPr id="7" name="Text Box 6"/>
          <p:cNvSpPr txBox="1">
            <a:spLocks noChangeArrowheads="1"/>
          </p:cNvSpPr>
          <p:nvPr/>
        </p:nvSpPr>
        <p:spPr bwMode="auto">
          <a:xfrm>
            <a:off x="3757428" y="6152079"/>
            <a:ext cx="5386572" cy="323165"/>
          </a:xfrm>
          <a:prstGeom prst="rect">
            <a:avLst/>
          </a:prstGeom>
          <a:noFill/>
          <a:ln w="9525" algn="ctr">
            <a:noFill/>
            <a:miter lim="800000"/>
            <a:headEnd/>
            <a:tailEnd/>
          </a:ln>
          <a:effectLst/>
        </p:spPr>
        <p:txBody>
          <a:bodyPr wrap="square">
            <a:spAutoFit/>
          </a:bodyPr>
          <a:lstStyle/>
          <a:p>
            <a:pPr algn="l">
              <a:defRPr/>
            </a:pPr>
            <a:r>
              <a:rPr lang="it-IT" sz="1500" dirty="0" smtClean="0">
                <a:solidFill>
                  <a:schemeClr val="bg1"/>
                </a:solidFill>
                <a:latin typeface="Calibri" pitchFamily="34" charset="0"/>
              </a:rPr>
              <a:t>Zhang et al., 2016 (</a:t>
            </a:r>
            <a:r>
              <a:rPr lang="it-IT" sz="1500" dirty="0" err="1" smtClean="0">
                <a:solidFill>
                  <a:schemeClr val="bg1"/>
                </a:solidFill>
                <a:latin typeface="Calibri" pitchFamily="34" charset="0"/>
              </a:rPr>
              <a:t>Geol</a:t>
            </a:r>
            <a:r>
              <a:rPr lang="it-IT" sz="1500" dirty="0" smtClean="0">
                <a:solidFill>
                  <a:schemeClr val="bg1"/>
                </a:solidFill>
                <a:latin typeface="Calibri" pitchFamily="34" charset="0"/>
              </a:rPr>
              <a:t>. J. 51, 644-651)</a:t>
            </a:r>
            <a:endParaRPr lang="it-IT" sz="1500" dirty="0">
              <a:solidFill>
                <a:schemeClr val="bg1"/>
              </a:solidFill>
              <a:latin typeface="Calibri" pitchFamily="34" charset="0"/>
            </a:endParaRPr>
          </a:p>
        </p:txBody>
      </p:sp>
      <p:sp>
        <p:nvSpPr>
          <p:cNvPr id="8" name="CasellaDiTesto 7"/>
          <p:cNvSpPr txBox="1"/>
          <p:nvPr/>
        </p:nvSpPr>
        <p:spPr>
          <a:xfrm>
            <a:off x="0" y="1138422"/>
            <a:ext cx="3604437" cy="2062103"/>
          </a:xfrm>
          <a:prstGeom prst="rect">
            <a:avLst/>
          </a:prstGeom>
          <a:noFill/>
        </p:spPr>
        <p:txBody>
          <a:bodyPr wrap="square" rtlCol="0">
            <a:spAutoFit/>
          </a:bodyPr>
          <a:lstStyle/>
          <a:p>
            <a:pPr algn="ctr"/>
            <a:r>
              <a:rPr lang="en-GB" sz="3200" i="1" dirty="0" smtClean="0">
                <a:solidFill>
                  <a:schemeClr val="bg1"/>
                </a:solidFill>
                <a:latin typeface="Calibri" pitchFamily="34" charset="0"/>
              </a:rPr>
              <a:t>“Mantle plumes can be divided into several genera, EMI, EMII and HIMU...”</a:t>
            </a:r>
            <a:endParaRPr lang="en-GB" sz="3200" i="1" dirty="0">
              <a:solidFill>
                <a:schemeClr val="bg1"/>
              </a:solidFill>
              <a:latin typeface="Calibri" pitchFamily="34" charset="0"/>
            </a:endParaRPr>
          </a:p>
        </p:txBody>
      </p:sp>
      <p:sp>
        <p:nvSpPr>
          <p:cNvPr id="9" name="CasellaDiTesto 8"/>
          <p:cNvSpPr txBox="1"/>
          <p:nvPr/>
        </p:nvSpPr>
        <p:spPr>
          <a:xfrm>
            <a:off x="453928" y="3346435"/>
            <a:ext cx="2696579" cy="584775"/>
          </a:xfrm>
          <a:prstGeom prst="rect">
            <a:avLst/>
          </a:prstGeom>
          <a:noFill/>
        </p:spPr>
        <p:txBody>
          <a:bodyPr wrap="square" rtlCol="0">
            <a:spAutoFit/>
          </a:bodyPr>
          <a:lstStyle/>
          <a:p>
            <a:r>
              <a:rPr lang="en-GB" sz="1600" i="1" dirty="0" smtClean="0">
                <a:solidFill>
                  <a:schemeClr val="bg1"/>
                </a:solidFill>
                <a:latin typeface="Calibri" pitchFamily="34" charset="0"/>
              </a:rPr>
              <a:t>(White, 2015, </a:t>
            </a:r>
            <a:r>
              <a:rPr lang="en-GB" sz="1600" i="1" dirty="0" err="1" smtClean="0">
                <a:solidFill>
                  <a:schemeClr val="bg1"/>
                </a:solidFill>
                <a:latin typeface="Calibri" pitchFamily="34" charset="0"/>
              </a:rPr>
              <a:t>Geochem</a:t>
            </a:r>
            <a:r>
              <a:rPr lang="en-GB" sz="1600" i="1" dirty="0" smtClean="0">
                <a:solidFill>
                  <a:schemeClr val="bg1"/>
                </a:solidFill>
                <a:latin typeface="Calibri" pitchFamily="34" charset="0"/>
              </a:rPr>
              <a:t>. </a:t>
            </a:r>
            <a:r>
              <a:rPr lang="en-GB" sz="1600" i="1" dirty="0" err="1" smtClean="0">
                <a:solidFill>
                  <a:schemeClr val="bg1"/>
                </a:solidFill>
                <a:latin typeface="Calibri" pitchFamily="34" charset="0"/>
              </a:rPr>
              <a:t>Perspect</a:t>
            </a:r>
            <a:r>
              <a:rPr lang="en-GB" sz="1600" i="1" dirty="0" smtClean="0">
                <a:solidFill>
                  <a:schemeClr val="bg1"/>
                </a:solidFill>
                <a:latin typeface="Calibri" pitchFamily="34" charset="0"/>
              </a:rPr>
              <a:t>., 4, 95-251)</a:t>
            </a:r>
            <a:endParaRPr lang="en-GB" sz="2800" i="1" dirty="0">
              <a:solidFill>
                <a:schemeClr val="bg1"/>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0" name="Rectangle 200"/>
          <p:cNvSpPr>
            <a:spLocks noChangeArrowheads="1"/>
          </p:cNvSpPr>
          <p:nvPr/>
        </p:nvSpPr>
        <p:spPr bwMode="auto">
          <a:xfrm>
            <a:off x="0" y="61913"/>
            <a:ext cx="5246688" cy="1120775"/>
          </a:xfrm>
          <a:prstGeom prst="rect">
            <a:avLst/>
          </a:prstGeom>
          <a:noFill/>
          <a:ln w="9525">
            <a:noFill/>
            <a:miter lim="800000"/>
            <a:headEnd/>
            <a:tailEnd/>
          </a:ln>
          <a:effectLst/>
        </p:spPr>
        <p:txBody>
          <a:bodyPr/>
          <a:lstStyle/>
          <a:p>
            <a:pPr algn="l">
              <a:lnSpc>
                <a:spcPct val="90000"/>
              </a:lnSpc>
              <a:defRPr/>
            </a:pPr>
            <a:r>
              <a:rPr lang="en-GB" sz="7200" dirty="0" smtClean="0">
                <a:solidFill>
                  <a:srgbClr val="FF3300"/>
                </a:solidFill>
                <a:effectLst>
                  <a:outerShdw blurRad="38100" dist="38100" dir="2700000" algn="tl">
                    <a:srgbClr val="000000"/>
                  </a:outerShdw>
                </a:effectLst>
                <a:latin typeface="Calibri" pitchFamily="34" charset="0"/>
              </a:rPr>
              <a:t>Part Six.</a:t>
            </a:r>
            <a:endParaRPr lang="en-GB" sz="7200" dirty="0">
              <a:solidFill>
                <a:srgbClr val="FF3300"/>
              </a:solidFill>
              <a:effectLst>
                <a:outerShdw blurRad="38100" dist="38100" dir="2700000" algn="tl">
                  <a:srgbClr val="000000"/>
                </a:outerShdw>
              </a:effectLst>
              <a:latin typeface="Calibri" pitchFamily="34" charset="0"/>
            </a:endParaRPr>
          </a:p>
        </p:txBody>
      </p:sp>
      <p:sp>
        <p:nvSpPr>
          <p:cNvPr id="123088" name="Rectangle 208"/>
          <p:cNvSpPr>
            <a:spLocks noChangeArrowheads="1"/>
          </p:cNvSpPr>
          <p:nvPr/>
        </p:nvSpPr>
        <p:spPr bwMode="auto">
          <a:xfrm>
            <a:off x="371474" y="859694"/>
            <a:ext cx="8772525" cy="5022850"/>
          </a:xfrm>
          <a:prstGeom prst="rect">
            <a:avLst/>
          </a:prstGeom>
          <a:noFill/>
          <a:ln w="9525">
            <a:noFill/>
            <a:miter lim="800000"/>
            <a:headEnd/>
            <a:tailEnd/>
          </a:ln>
          <a:effectLst/>
        </p:spPr>
        <p:txBody>
          <a:bodyPr/>
          <a:lstStyle/>
          <a:p>
            <a:pPr marL="85725" algn="l" defTabSz="715963">
              <a:lnSpc>
                <a:spcPct val="110000"/>
              </a:lnSpc>
              <a:defRPr/>
            </a:pPr>
            <a:r>
              <a:rPr lang="en-GB" sz="3800" dirty="0">
                <a:solidFill>
                  <a:schemeClr val="bg1"/>
                </a:solidFill>
                <a:effectLst>
                  <a:outerShdw blurRad="38100" dist="38100" dir="2700000" algn="tl">
                    <a:srgbClr val="000000"/>
                  </a:outerShdw>
                </a:effectLst>
                <a:latin typeface="Calibri" pitchFamily="34" charset="0"/>
              </a:rPr>
              <a:t>Basic geochemical definitions of mantle sources.</a:t>
            </a:r>
            <a:br>
              <a:rPr lang="en-GB" sz="3800" dirty="0">
                <a:solidFill>
                  <a:schemeClr val="bg1"/>
                </a:solidFill>
                <a:effectLst>
                  <a:outerShdw blurRad="38100" dist="38100" dir="2700000" algn="tl">
                    <a:srgbClr val="000000"/>
                  </a:outerShdw>
                </a:effectLst>
                <a:latin typeface="Calibri" pitchFamily="34" charset="0"/>
              </a:rPr>
            </a:br>
            <a:r>
              <a:rPr lang="en-GB" sz="1200" dirty="0">
                <a:solidFill>
                  <a:schemeClr val="bg1"/>
                </a:solidFill>
                <a:effectLst>
                  <a:outerShdw blurRad="38100" dist="38100" dir="2700000" algn="tl">
                    <a:srgbClr val="000000"/>
                  </a:outerShdw>
                </a:effectLst>
                <a:latin typeface="Calibri" pitchFamily="34" charset="0"/>
              </a:rPr>
              <a:t/>
            </a:r>
            <a:br>
              <a:rPr lang="en-GB" sz="1200" dirty="0">
                <a:solidFill>
                  <a:schemeClr val="bg1"/>
                </a:solidFill>
                <a:effectLst>
                  <a:outerShdw blurRad="38100" dist="38100" dir="2700000" algn="tl">
                    <a:srgbClr val="000000"/>
                  </a:outerShdw>
                </a:effectLst>
                <a:latin typeface="Calibri" pitchFamily="34" charset="0"/>
              </a:rPr>
            </a:br>
            <a:r>
              <a:rPr lang="en-GB" sz="3800" dirty="0">
                <a:solidFill>
                  <a:schemeClr val="bg1"/>
                </a:solidFill>
                <a:effectLst>
                  <a:outerShdw blurRad="38100" dist="38100" dir="2700000" algn="tl">
                    <a:srgbClr val="000000"/>
                  </a:outerShdw>
                </a:effectLst>
                <a:latin typeface="Calibri" pitchFamily="34" charset="0"/>
              </a:rPr>
              <a:t>Principles of isotope geochemistry </a:t>
            </a:r>
            <a:r>
              <a:rPr lang="en-GB" sz="3800" dirty="0" smtClean="0">
                <a:solidFill>
                  <a:schemeClr val="bg1"/>
                </a:solidFill>
                <a:effectLst>
                  <a:outerShdw blurRad="38100" dist="38100" dir="2700000" algn="tl">
                    <a:srgbClr val="000000"/>
                  </a:outerShdw>
                </a:effectLst>
                <a:latin typeface="Calibri" pitchFamily="34" charset="0"/>
              </a:rPr>
              <a:t>applied </a:t>
            </a:r>
            <a:r>
              <a:rPr lang="en-GB" sz="3800" dirty="0">
                <a:solidFill>
                  <a:schemeClr val="bg1"/>
                </a:solidFill>
                <a:effectLst>
                  <a:outerShdw blurRad="38100" dist="38100" dir="2700000" algn="tl">
                    <a:srgbClr val="000000"/>
                  </a:outerShdw>
                </a:effectLst>
                <a:latin typeface="Calibri" pitchFamily="34" charset="0"/>
              </a:rPr>
              <a:t>to igneous petrology: </a:t>
            </a:r>
            <a:r>
              <a:rPr lang="en-GB" sz="3800" dirty="0">
                <a:solidFill>
                  <a:srgbClr val="FFFF00"/>
                </a:solidFill>
                <a:effectLst>
                  <a:outerShdw blurRad="38100" dist="38100" dir="2700000" algn="tl">
                    <a:srgbClr val="000000"/>
                  </a:outerShdw>
                </a:effectLst>
                <a:latin typeface="Calibri" pitchFamily="34" charset="0"/>
              </a:rPr>
              <a:t>Rb-Sr</a:t>
            </a:r>
            <a:r>
              <a:rPr lang="en-GB" sz="3800" dirty="0">
                <a:solidFill>
                  <a:schemeClr val="bg1"/>
                </a:solidFill>
                <a:effectLst>
                  <a:outerShdw blurRad="38100" dist="38100" dir="2700000" algn="tl">
                    <a:srgbClr val="000000"/>
                  </a:outerShdw>
                </a:effectLst>
                <a:latin typeface="Calibri" pitchFamily="34" charset="0"/>
              </a:rPr>
              <a:t>, </a:t>
            </a:r>
            <a:r>
              <a:rPr lang="en-GB" sz="3800" dirty="0" smtClean="0">
                <a:solidFill>
                  <a:srgbClr val="FFFF00"/>
                </a:solidFill>
                <a:effectLst>
                  <a:outerShdw blurRad="38100" dist="38100" dir="2700000" algn="tl">
                    <a:srgbClr val="000000"/>
                  </a:outerShdw>
                </a:effectLst>
                <a:latin typeface="Calibri" pitchFamily="34" charset="0"/>
              </a:rPr>
              <a:t>Sm-Nd</a:t>
            </a:r>
            <a:r>
              <a:rPr lang="en-GB" sz="3800" dirty="0" smtClean="0">
                <a:solidFill>
                  <a:schemeClr val="bg1"/>
                </a:solidFill>
                <a:effectLst>
                  <a:outerShdw blurRad="38100" dist="38100" dir="2700000" algn="tl">
                    <a:srgbClr val="000000"/>
                  </a:outerShdw>
                </a:effectLst>
                <a:latin typeface="Calibri" pitchFamily="34" charset="0"/>
              </a:rPr>
              <a:t>,          </a:t>
            </a:r>
            <a:r>
              <a:rPr lang="en-GB" sz="3800" dirty="0" smtClean="0">
                <a:solidFill>
                  <a:srgbClr val="FFFF00"/>
                </a:solidFill>
                <a:effectLst>
                  <a:outerShdw blurRad="38100" dist="38100" dir="2700000" algn="tl">
                    <a:srgbClr val="000000"/>
                  </a:outerShdw>
                </a:effectLst>
                <a:latin typeface="Calibri" pitchFamily="34" charset="0"/>
              </a:rPr>
              <a:t>U-Th-Pb</a:t>
            </a:r>
            <a:r>
              <a:rPr lang="en-GB" sz="3800" dirty="0" smtClean="0">
                <a:solidFill>
                  <a:schemeClr val="bg1"/>
                </a:solidFill>
                <a:effectLst>
                  <a:outerShdw blurRad="38100" dist="38100" dir="2700000" algn="tl">
                    <a:srgbClr val="000000"/>
                  </a:outerShdw>
                </a:effectLst>
                <a:latin typeface="Calibri" pitchFamily="34" charset="0"/>
              </a:rPr>
              <a:t> and </a:t>
            </a:r>
            <a:r>
              <a:rPr lang="en-GB" sz="3800" dirty="0" smtClean="0">
                <a:solidFill>
                  <a:srgbClr val="FFFF00"/>
                </a:solidFill>
                <a:effectLst>
                  <a:outerShdw blurRad="38100" dist="38100" dir="2700000" algn="tl">
                    <a:srgbClr val="000000"/>
                  </a:outerShdw>
                </a:effectLst>
                <a:latin typeface="Calibri" pitchFamily="34" charset="0"/>
              </a:rPr>
              <a:t>U-Th-He</a:t>
            </a:r>
            <a:r>
              <a:rPr lang="en-GB" sz="3800" dirty="0" smtClean="0">
                <a:solidFill>
                  <a:schemeClr val="bg1"/>
                </a:solidFill>
                <a:effectLst>
                  <a:outerShdw blurRad="38100" dist="38100" dir="2700000" algn="tl">
                    <a:srgbClr val="000000"/>
                  </a:outerShdw>
                </a:effectLst>
                <a:latin typeface="Calibri" pitchFamily="34" charset="0"/>
              </a:rPr>
              <a:t> </a:t>
            </a:r>
            <a:r>
              <a:rPr lang="en-GB" sz="3800" dirty="0">
                <a:solidFill>
                  <a:schemeClr val="bg1"/>
                </a:solidFill>
                <a:effectLst>
                  <a:outerShdw blurRad="38100" dist="38100" dir="2700000" algn="tl">
                    <a:srgbClr val="000000"/>
                  </a:outerShdw>
                </a:effectLst>
                <a:latin typeface="Calibri" pitchFamily="34" charset="0"/>
              </a:rPr>
              <a:t>systematics.</a:t>
            </a:r>
            <a:br>
              <a:rPr lang="en-GB" sz="3800" dirty="0">
                <a:solidFill>
                  <a:schemeClr val="bg1"/>
                </a:solidFill>
                <a:effectLst>
                  <a:outerShdw blurRad="38100" dist="38100" dir="2700000" algn="tl">
                    <a:srgbClr val="000000"/>
                  </a:outerShdw>
                </a:effectLst>
                <a:latin typeface="Calibri" pitchFamily="34" charset="0"/>
              </a:rPr>
            </a:br>
            <a:r>
              <a:rPr lang="en-GB" sz="1200" dirty="0">
                <a:solidFill>
                  <a:schemeClr val="bg1"/>
                </a:solidFill>
                <a:effectLst>
                  <a:outerShdw blurRad="38100" dist="38100" dir="2700000" algn="tl">
                    <a:srgbClr val="000000"/>
                  </a:outerShdw>
                </a:effectLst>
                <a:latin typeface="Calibri" pitchFamily="34" charset="0"/>
              </a:rPr>
              <a:t/>
            </a:r>
            <a:br>
              <a:rPr lang="en-GB" sz="1200" dirty="0">
                <a:solidFill>
                  <a:schemeClr val="bg1"/>
                </a:solidFill>
                <a:effectLst>
                  <a:outerShdw blurRad="38100" dist="38100" dir="2700000" algn="tl">
                    <a:srgbClr val="000000"/>
                  </a:outerShdw>
                </a:effectLst>
                <a:latin typeface="Calibri" pitchFamily="34" charset="0"/>
              </a:rPr>
            </a:br>
            <a:r>
              <a:rPr lang="en-GB" sz="3800" dirty="0">
                <a:solidFill>
                  <a:schemeClr val="bg1"/>
                </a:solidFill>
                <a:effectLst>
                  <a:outerShdw blurRad="38100" dist="38100" dir="2700000" algn="tl">
                    <a:srgbClr val="000000"/>
                  </a:outerShdw>
                </a:effectLst>
                <a:latin typeface="Calibri" pitchFamily="34" charset="0"/>
              </a:rPr>
              <a:t>Mantle end-members and geochemical jargon used in igneous petrology.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080"/>
                                        </p:tgtEl>
                                        <p:attrNameLst>
                                          <p:attrName>style.visibility</p:attrName>
                                        </p:attrNameLst>
                                      </p:cBhvr>
                                      <p:to>
                                        <p:strVal val="visible"/>
                                      </p:to>
                                    </p:set>
                                    <p:animEffect transition="in" filter="fade">
                                      <p:cBhvr>
                                        <p:cTn id="7" dur="500"/>
                                        <p:tgtEl>
                                          <p:spTgt spid="12308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088">
                                            <p:txEl>
                                              <p:pRg st="0" end="0"/>
                                            </p:txEl>
                                          </p:spTgt>
                                        </p:tgtEl>
                                        <p:attrNameLst>
                                          <p:attrName>style.visibility</p:attrName>
                                        </p:attrNameLst>
                                      </p:cBhvr>
                                      <p:to>
                                        <p:strVal val="visible"/>
                                      </p:to>
                                    </p:set>
                                    <p:animEffect transition="in" filter="fade">
                                      <p:cBhvr>
                                        <p:cTn id="12" dur="500"/>
                                        <p:tgtEl>
                                          <p:spTgt spid="1230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80" grpId="0"/>
      <p:bldP spid="12308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5" name="CasellaDiTesto 4"/>
          <p:cNvSpPr txBox="1"/>
          <p:nvPr/>
        </p:nvSpPr>
        <p:spPr>
          <a:xfrm>
            <a:off x="0" y="1005344"/>
            <a:ext cx="9144000" cy="584775"/>
          </a:xfrm>
          <a:prstGeom prst="rect">
            <a:avLst/>
          </a:prstGeom>
          <a:noFill/>
        </p:spPr>
        <p:txBody>
          <a:bodyPr wrap="square" rtlCol="0">
            <a:spAutoFit/>
          </a:bodyPr>
          <a:lstStyle/>
          <a:p>
            <a:r>
              <a:rPr lang="en-US" sz="3200" dirty="0" smtClean="0">
                <a:solidFill>
                  <a:schemeClr val="bg1"/>
                </a:solidFill>
                <a:latin typeface="Calibri" pitchFamily="34" charset="0"/>
              </a:rPr>
              <a:t>Playing with geochemistry is a difficult task</a:t>
            </a:r>
            <a:endParaRPr lang="it-IT" sz="3200" dirty="0">
              <a:solidFill>
                <a:schemeClr val="bg1"/>
              </a:solidFill>
              <a:latin typeface="Calibri" pitchFamily="34" charset="0"/>
            </a:endParaRPr>
          </a:p>
        </p:txBody>
      </p:sp>
      <p:pic>
        <p:nvPicPr>
          <p:cNvPr id="1026" name="Picture 2"/>
          <p:cNvPicPr>
            <a:picLocks noChangeAspect="1" noChangeArrowheads="1"/>
          </p:cNvPicPr>
          <p:nvPr/>
        </p:nvPicPr>
        <p:blipFill>
          <a:blip r:embed="rId3" cstate="print"/>
          <a:srcRect t="4297" b="6363"/>
          <a:stretch>
            <a:fillRect/>
          </a:stretch>
        </p:blipFill>
        <p:spPr bwMode="auto">
          <a:xfrm>
            <a:off x="444500" y="2578100"/>
            <a:ext cx="8699500" cy="42799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fade">
                                      <p:cBhvr>
                                        <p:cTn id="11"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8" name="Gruppo 7"/>
          <p:cNvGrpSpPr/>
          <p:nvPr/>
        </p:nvGrpSpPr>
        <p:grpSpPr>
          <a:xfrm>
            <a:off x="152400" y="673100"/>
            <a:ext cx="8785960" cy="5748746"/>
            <a:chOff x="152400" y="673100"/>
            <a:chExt cx="8785960" cy="5748746"/>
          </a:xfrm>
        </p:grpSpPr>
        <p:pic>
          <p:nvPicPr>
            <p:cNvPr id="2050" name="Picture 2"/>
            <p:cNvPicPr>
              <a:picLocks noChangeAspect="1" noChangeArrowheads="1"/>
            </p:cNvPicPr>
            <p:nvPr/>
          </p:nvPicPr>
          <p:blipFill>
            <a:blip r:embed="rId3" cstate="print"/>
            <a:srcRect/>
            <a:stretch>
              <a:fillRect/>
            </a:stretch>
          </p:blipFill>
          <p:spPr bwMode="auto">
            <a:xfrm>
              <a:off x="152400" y="673100"/>
              <a:ext cx="8785960" cy="5016500"/>
            </a:xfrm>
            <a:prstGeom prst="rect">
              <a:avLst/>
            </a:prstGeom>
            <a:noFill/>
            <a:ln w="9525">
              <a:noFill/>
              <a:miter lim="800000"/>
              <a:headEnd/>
              <a:tailEnd/>
            </a:ln>
          </p:spPr>
        </p:pic>
        <p:pic>
          <p:nvPicPr>
            <p:cNvPr id="2051" name="Picture 3"/>
            <p:cNvPicPr>
              <a:picLocks noChangeAspect="1" noChangeArrowheads="1"/>
            </p:cNvPicPr>
            <p:nvPr/>
          </p:nvPicPr>
          <p:blipFill>
            <a:blip r:embed="rId4" cstate="print"/>
            <a:srcRect/>
            <a:stretch>
              <a:fillRect/>
            </a:stretch>
          </p:blipFill>
          <p:spPr bwMode="auto">
            <a:xfrm>
              <a:off x="152400" y="5673724"/>
              <a:ext cx="8785860" cy="748122"/>
            </a:xfrm>
            <a:prstGeom prst="rect">
              <a:avLst/>
            </a:prstGeom>
            <a:noFill/>
            <a:ln w="9525">
              <a:noFill/>
              <a:miter lim="800000"/>
              <a:headEnd/>
              <a:tailEnd/>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371475" y="55563"/>
            <a:ext cx="8401050" cy="641350"/>
          </a:xfrm>
          <a:prstGeom prst="rect">
            <a:avLst/>
          </a:prstGeom>
          <a:noFill/>
          <a:ln w="9525" algn="ctr">
            <a:noFill/>
            <a:miter lim="800000"/>
            <a:headEnd/>
            <a:tailEnd/>
          </a:ln>
          <a:effectLst/>
        </p:spPr>
        <p:txBody>
          <a:bodyPr wrap="square">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6" name="CasellaDiTesto 5"/>
          <p:cNvSpPr txBox="1"/>
          <p:nvPr/>
        </p:nvSpPr>
        <p:spPr>
          <a:xfrm>
            <a:off x="371475" y="682903"/>
            <a:ext cx="8401050" cy="5863144"/>
          </a:xfrm>
          <a:prstGeom prst="rect">
            <a:avLst/>
          </a:prstGeom>
          <a:noFill/>
        </p:spPr>
        <p:txBody>
          <a:bodyPr wrap="square" rtlCol="0">
            <a:spAutoFit/>
          </a:bodyPr>
          <a:lstStyle/>
          <a:p>
            <a:pPr algn="l">
              <a:spcAft>
                <a:spcPts val="600"/>
              </a:spcAft>
            </a:pPr>
            <a:r>
              <a:rPr lang="en-GB" sz="2400" smtClean="0">
                <a:solidFill>
                  <a:schemeClr val="bg1"/>
                </a:solidFill>
                <a:latin typeface="Calibri" pitchFamily="34" charset="0"/>
              </a:rPr>
              <a:t>The </a:t>
            </a:r>
            <a:r>
              <a:rPr lang="en-GB" sz="2400" smtClean="0">
                <a:solidFill>
                  <a:srgbClr val="FFFF00"/>
                </a:solidFill>
                <a:latin typeface="Calibri" pitchFamily="34" charset="0"/>
              </a:rPr>
              <a:t>DMM</a:t>
            </a:r>
            <a:r>
              <a:rPr lang="en-GB" sz="2400" smtClean="0">
                <a:solidFill>
                  <a:schemeClr val="bg1"/>
                </a:solidFill>
                <a:latin typeface="Calibri" pitchFamily="34" charset="0"/>
              </a:rPr>
              <a:t>, </a:t>
            </a:r>
            <a:r>
              <a:rPr lang="en-GB" sz="2400" smtClean="0">
                <a:solidFill>
                  <a:srgbClr val="FFFF00"/>
                </a:solidFill>
                <a:latin typeface="Calibri" pitchFamily="34" charset="0"/>
              </a:rPr>
              <a:t>HIMU</a:t>
            </a:r>
            <a:r>
              <a:rPr lang="en-GB" sz="2400" smtClean="0">
                <a:solidFill>
                  <a:schemeClr val="bg1"/>
                </a:solidFill>
                <a:latin typeface="Calibri" pitchFamily="34" charset="0"/>
              </a:rPr>
              <a:t>, </a:t>
            </a:r>
            <a:r>
              <a:rPr lang="en-GB" sz="2400" smtClean="0">
                <a:solidFill>
                  <a:srgbClr val="FFFF00"/>
                </a:solidFill>
                <a:latin typeface="Calibri" pitchFamily="34" charset="0"/>
              </a:rPr>
              <a:t>EMI</a:t>
            </a:r>
            <a:r>
              <a:rPr lang="en-GB" sz="2400" smtClean="0">
                <a:solidFill>
                  <a:schemeClr val="bg1"/>
                </a:solidFill>
                <a:latin typeface="Calibri" pitchFamily="34" charset="0"/>
              </a:rPr>
              <a:t> and </a:t>
            </a:r>
            <a:r>
              <a:rPr lang="en-GB" sz="2400" smtClean="0">
                <a:solidFill>
                  <a:srgbClr val="FFFF00"/>
                </a:solidFill>
                <a:latin typeface="Calibri" pitchFamily="34" charset="0"/>
              </a:rPr>
              <a:t>EMII</a:t>
            </a:r>
            <a:r>
              <a:rPr lang="en-GB" sz="2400" smtClean="0">
                <a:solidFill>
                  <a:schemeClr val="bg1"/>
                </a:solidFill>
                <a:latin typeface="Calibri" pitchFamily="34" charset="0"/>
              </a:rPr>
              <a:t> end members represent the most extreme Sr-Nd-Pb isotopic compositions that can be found in the oceanic mantle.</a:t>
            </a:r>
          </a:p>
          <a:p>
            <a:pPr algn="l">
              <a:spcAft>
                <a:spcPts val="600"/>
              </a:spcAft>
            </a:pPr>
            <a:r>
              <a:rPr lang="en-GB" sz="2400" smtClean="0">
                <a:solidFill>
                  <a:schemeClr val="bg1"/>
                </a:solidFill>
                <a:latin typeface="Calibri" pitchFamily="34" charset="0"/>
              </a:rPr>
              <a:t>They can be interpreted using the analogy of printing, where four basic colors (</a:t>
            </a:r>
            <a:r>
              <a:rPr lang="en-GB" sz="2400" smtClean="0">
                <a:solidFill>
                  <a:srgbClr val="FFFF00"/>
                </a:solidFill>
                <a:latin typeface="Calibri" pitchFamily="34" charset="0"/>
              </a:rPr>
              <a:t>black</a:t>
            </a:r>
            <a:r>
              <a:rPr lang="en-GB" sz="2400" smtClean="0">
                <a:solidFill>
                  <a:schemeClr val="bg1"/>
                </a:solidFill>
                <a:latin typeface="Calibri" pitchFamily="34" charset="0"/>
              </a:rPr>
              <a:t>, </a:t>
            </a:r>
            <a:r>
              <a:rPr lang="en-GB" sz="2400" smtClean="0">
                <a:solidFill>
                  <a:srgbClr val="FFFF00"/>
                </a:solidFill>
                <a:latin typeface="Calibri" pitchFamily="34" charset="0"/>
              </a:rPr>
              <a:t>cyan</a:t>
            </a:r>
            <a:r>
              <a:rPr lang="en-GB" sz="2400" smtClean="0">
                <a:solidFill>
                  <a:schemeClr val="bg1"/>
                </a:solidFill>
                <a:latin typeface="Calibri" pitchFamily="34" charset="0"/>
              </a:rPr>
              <a:t>, </a:t>
            </a:r>
            <a:r>
              <a:rPr lang="en-GB" sz="2400" smtClean="0">
                <a:solidFill>
                  <a:srgbClr val="FFFF00"/>
                </a:solidFill>
                <a:latin typeface="Calibri" pitchFamily="34" charset="0"/>
              </a:rPr>
              <a:t>magenta</a:t>
            </a:r>
            <a:r>
              <a:rPr lang="en-GB" sz="2400" smtClean="0">
                <a:solidFill>
                  <a:schemeClr val="bg1"/>
                </a:solidFill>
                <a:latin typeface="Calibri" pitchFamily="34" charset="0"/>
              </a:rPr>
              <a:t>, </a:t>
            </a:r>
            <a:r>
              <a:rPr lang="en-GB" sz="2400" smtClean="0">
                <a:solidFill>
                  <a:srgbClr val="FFFF00"/>
                </a:solidFill>
                <a:latin typeface="Calibri" pitchFamily="34" charset="0"/>
              </a:rPr>
              <a:t>yellow</a:t>
            </a:r>
            <a:r>
              <a:rPr lang="en-GB" sz="2400" smtClean="0">
                <a:solidFill>
                  <a:schemeClr val="bg1"/>
                </a:solidFill>
                <a:latin typeface="Calibri" pitchFamily="34" charset="0"/>
              </a:rPr>
              <a:t>), mixed in the appropriate amounts, can produce the full range of colors.</a:t>
            </a:r>
          </a:p>
          <a:p>
            <a:pPr algn="l">
              <a:spcAft>
                <a:spcPts val="600"/>
              </a:spcAft>
            </a:pPr>
            <a:r>
              <a:rPr lang="en-GB" sz="2400" smtClean="0">
                <a:solidFill>
                  <a:schemeClr val="bg1"/>
                </a:solidFill>
                <a:latin typeface="Calibri" pitchFamily="34" charset="0"/>
              </a:rPr>
              <a:t>Similarly, </a:t>
            </a:r>
            <a:r>
              <a:rPr lang="en-GB" sz="2400" u="sng" smtClean="0">
                <a:solidFill>
                  <a:schemeClr val="bg1"/>
                </a:solidFill>
                <a:latin typeface="Calibri" pitchFamily="34" charset="0"/>
              </a:rPr>
              <a:t>assuming four isotopic mantle end members, it is possible to produce the whole range of oceanic basalt isotopic compositions</a:t>
            </a:r>
            <a:r>
              <a:rPr lang="en-GB" sz="2400" smtClean="0">
                <a:solidFill>
                  <a:schemeClr val="bg1"/>
                </a:solidFill>
                <a:latin typeface="Calibri" pitchFamily="34" charset="0"/>
              </a:rPr>
              <a:t>.</a:t>
            </a:r>
          </a:p>
          <a:p>
            <a:pPr algn="l">
              <a:spcAft>
                <a:spcPts val="600"/>
              </a:spcAft>
            </a:pPr>
            <a:r>
              <a:rPr lang="en-GB" sz="2400" smtClean="0">
                <a:solidFill>
                  <a:schemeClr val="bg1"/>
                </a:solidFill>
                <a:latin typeface="Calibri" pitchFamily="34" charset="0"/>
              </a:rPr>
              <a:t>With the exception of DMM, all the other mantle end members require the involvement of olivine-poor lithologies. These lithologies have been identified in </a:t>
            </a:r>
            <a:r>
              <a:rPr lang="en-GB" sz="2400" u="sng" smtClean="0">
                <a:solidFill>
                  <a:schemeClr val="bg1"/>
                </a:solidFill>
                <a:latin typeface="Calibri" pitchFamily="34" charset="0"/>
              </a:rPr>
              <a:t>upper and lower crustal rocks</a:t>
            </a:r>
            <a:r>
              <a:rPr lang="en-GB" sz="2400" smtClean="0">
                <a:solidFill>
                  <a:schemeClr val="bg1"/>
                </a:solidFill>
                <a:latin typeface="Calibri" pitchFamily="34" charset="0"/>
              </a:rPr>
              <a:t>, </a:t>
            </a:r>
            <a:r>
              <a:rPr lang="en-GB" sz="2400" u="sng" smtClean="0">
                <a:solidFill>
                  <a:schemeClr val="bg1"/>
                </a:solidFill>
                <a:latin typeface="Calibri" pitchFamily="34" charset="0"/>
              </a:rPr>
              <a:t>recycled oceanic crust</a:t>
            </a:r>
            <a:r>
              <a:rPr lang="en-GB" sz="2400" smtClean="0">
                <a:solidFill>
                  <a:schemeClr val="bg1"/>
                </a:solidFill>
                <a:latin typeface="Calibri" pitchFamily="34" charset="0"/>
              </a:rPr>
              <a:t>, </a:t>
            </a:r>
            <a:r>
              <a:rPr lang="en-GB" sz="2400" u="sng" smtClean="0">
                <a:solidFill>
                  <a:schemeClr val="bg1"/>
                </a:solidFill>
                <a:latin typeface="Calibri" pitchFamily="34" charset="0"/>
              </a:rPr>
              <a:t>terrigenous and/or pelagic sediments</a:t>
            </a:r>
            <a:r>
              <a:rPr lang="en-GB" sz="2400" smtClean="0">
                <a:solidFill>
                  <a:schemeClr val="bg1"/>
                </a:solidFill>
                <a:latin typeface="Calibri" pitchFamily="34" charset="0"/>
              </a:rPr>
              <a:t>, </a:t>
            </a:r>
            <a:r>
              <a:rPr lang="en-GB" sz="2400" u="sng" smtClean="0">
                <a:solidFill>
                  <a:schemeClr val="bg1"/>
                </a:solidFill>
                <a:latin typeface="Calibri" pitchFamily="34" charset="0"/>
              </a:rPr>
              <a:t>kimberlites</a:t>
            </a:r>
            <a:r>
              <a:rPr lang="en-GB" sz="2400" smtClean="0">
                <a:solidFill>
                  <a:schemeClr val="bg1"/>
                </a:solidFill>
                <a:latin typeface="Calibri" pitchFamily="34" charset="0"/>
              </a:rPr>
              <a:t>, </a:t>
            </a:r>
            <a:r>
              <a:rPr lang="en-GB" sz="2400" u="sng" smtClean="0">
                <a:solidFill>
                  <a:schemeClr val="bg1"/>
                </a:solidFill>
                <a:latin typeface="Calibri" pitchFamily="34" charset="0"/>
              </a:rPr>
              <a:t>carbonatites</a:t>
            </a:r>
            <a:r>
              <a:rPr lang="en-GB" sz="2400" smtClean="0">
                <a:solidFill>
                  <a:schemeClr val="bg1"/>
                </a:solidFill>
                <a:latin typeface="Calibri" pitchFamily="34" charset="0"/>
              </a:rPr>
              <a:t>, </a:t>
            </a:r>
            <a:r>
              <a:rPr lang="en-GB" sz="2400" u="sng" smtClean="0">
                <a:solidFill>
                  <a:schemeClr val="bg1"/>
                </a:solidFill>
                <a:latin typeface="Calibri" pitchFamily="34" charset="0"/>
              </a:rPr>
              <a:t>sulfides</a:t>
            </a:r>
            <a:r>
              <a:rPr lang="en-GB" sz="2400" smtClean="0">
                <a:solidFill>
                  <a:schemeClr val="bg1"/>
                </a:solidFill>
                <a:latin typeface="Calibri" pitchFamily="34" charset="0"/>
              </a:rPr>
              <a:t>, </a:t>
            </a:r>
            <a:r>
              <a:rPr lang="en-GB" sz="2400" u="sng" smtClean="0">
                <a:solidFill>
                  <a:schemeClr val="bg1"/>
                </a:solidFill>
                <a:latin typeface="Calibri" pitchFamily="34" charset="0"/>
              </a:rPr>
              <a:t>oxides</a:t>
            </a:r>
            <a:r>
              <a:rPr lang="en-GB" sz="2400" smtClean="0">
                <a:solidFill>
                  <a:schemeClr val="bg1"/>
                </a:solidFill>
                <a:latin typeface="Calibri" pitchFamily="34" charset="0"/>
              </a:rPr>
              <a:t>, or </a:t>
            </a:r>
            <a:r>
              <a:rPr lang="en-GB" sz="2400" u="sng" smtClean="0">
                <a:solidFill>
                  <a:schemeClr val="bg1"/>
                </a:solidFill>
                <a:latin typeface="Calibri" pitchFamily="34" charset="0"/>
              </a:rPr>
              <a:t>frozen basaltic melts</a:t>
            </a:r>
            <a:r>
              <a:rPr lang="en-GB" sz="2400" smtClean="0">
                <a:solidFill>
                  <a:schemeClr val="bg1"/>
                </a:solidFill>
                <a:latin typeface="Calibri" pitchFamily="34" charset="0"/>
              </a:rPr>
              <a:t> crystallized at depth.</a:t>
            </a:r>
            <a:endParaRPr lang="en-GB" sz="2400">
              <a:solidFill>
                <a:schemeClr val="bg1"/>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371475" y="55563"/>
            <a:ext cx="8401050" cy="641350"/>
          </a:xfrm>
          <a:prstGeom prst="rect">
            <a:avLst/>
          </a:prstGeom>
          <a:noFill/>
          <a:ln w="9525" algn="ctr">
            <a:noFill/>
            <a:miter lim="800000"/>
            <a:headEnd/>
            <a:tailEnd/>
          </a:ln>
          <a:effectLst/>
        </p:spPr>
        <p:txBody>
          <a:bodyPr wrap="square">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6" name="CasellaDiTesto 5"/>
          <p:cNvSpPr txBox="1"/>
          <p:nvPr/>
        </p:nvSpPr>
        <p:spPr>
          <a:xfrm>
            <a:off x="371475" y="798653"/>
            <a:ext cx="8401050" cy="5493812"/>
          </a:xfrm>
          <a:prstGeom prst="rect">
            <a:avLst/>
          </a:prstGeom>
          <a:noFill/>
        </p:spPr>
        <p:txBody>
          <a:bodyPr wrap="square" rtlCol="0">
            <a:spAutoFit/>
          </a:bodyPr>
          <a:lstStyle/>
          <a:p>
            <a:pPr algn="l">
              <a:spcAft>
                <a:spcPts val="600"/>
              </a:spcAft>
            </a:pPr>
            <a:r>
              <a:rPr lang="en-GB" sz="2600" dirty="0" smtClean="0">
                <a:solidFill>
                  <a:schemeClr val="bg1"/>
                </a:solidFill>
                <a:latin typeface="Calibri" pitchFamily="34" charset="0"/>
              </a:rPr>
              <a:t>Geochemists and petrologists now generally agree on the origin of these colours. The great differences in opinion lie in where the “isotopic cartridges” are considered to be located in the Earth’s interior.</a:t>
            </a:r>
          </a:p>
          <a:p>
            <a:pPr>
              <a:spcAft>
                <a:spcPts val="600"/>
              </a:spcAft>
            </a:pPr>
            <a:r>
              <a:rPr lang="en-GB" sz="3200" dirty="0" smtClean="0">
                <a:solidFill>
                  <a:srgbClr val="FFFF00"/>
                </a:solidFill>
                <a:latin typeface="Calibri" pitchFamily="34" charset="0"/>
              </a:rPr>
              <a:t>Thermal anomalies are not associated with these end members, nor are they required in any form.</a:t>
            </a:r>
          </a:p>
          <a:p>
            <a:pPr algn="l">
              <a:spcAft>
                <a:spcPts val="600"/>
              </a:spcAft>
            </a:pPr>
            <a:r>
              <a:rPr lang="en-GB" sz="2600" dirty="0" smtClean="0">
                <a:solidFill>
                  <a:schemeClr val="bg1"/>
                </a:solidFill>
                <a:latin typeface="Calibri" pitchFamily="34" charset="0"/>
              </a:rPr>
              <a:t>Extensive overlap of MORB and OIB in terms of Sr-Nd-Pb isotopic ratios and nearly complete overlap in Pb isotopes indicate that the mantle sources are not necessarily very different in terms of depth or insulated from each other.</a:t>
            </a:r>
          </a:p>
          <a:p>
            <a:pPr>
              <a:spcAft>
                <a:spcPts val="600"/>
              </a:spcAft>
            </a:pPr>
            <a:r>
              <a:rPr lang="en-GB" sz="3200" dirty="0" smtClean="0">
                <a:solidFill>
                  <a:srgbClr val="FFFF00"/>
                </a:solidFill>
                <a:latin typeface="Calibri" pitchFamily="34" charset="0"/>
              </a:rPr>
              <a:t>Shallow anomalies are responsible for intra-plate volcanism. </a:t>
            </a:r>
            <a:endParaRPr lang="en-GB" sz="3200" dirty="0">
              <a:solidFill>
                <a:srgbClr val="FFFF00"/>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371475" y="55563"/>
            <a:ext cx="8401050" cy="641350"/>
          </a:xfrm>
          <a:prstGeom prst="rect">
            <a:avLst/>
          </a:prstGeom>
          <a:noFill/>
          <a:ln w="9525" algn="ctr">
            <a:noFill/>
            <a:miter lim="800000"/>
            <a:headEnd/>
            <a:tailEnd/>
          </a:ln>
          <a:effectLst/>
        </p:spPr>
        <p:txBody>
          <a:bodyPr wrap="square">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6" name="CasellaDiTesto 5"/>
          <p:cNvSpPr txBox="1"/>
          <p:nvPr/>
        </p:nvSpPr>
        <p:spPr>
          <a:xfrm>
            <a:off x="371475" y="798653"/>
            <a:ext cx="8401050" cy="5432256"/>
          </a:xfrm>
          <a:prstGeom prst="rect">
            <a:avLst/>
          </a:prstGeom>
          <a:noFill/>
        </p:spPr>
        <p:txBody>
          <a:bodyPr wrap="square" rtlCol="0">
            <a:spAutoFit/>
          </a:bodyPr>
          <a:lstStyle/>
          <a:p>
            <a:pPr algn="l">
              <a:spcAft>
                <a:spcPts val="600"/>
              </a:spcAft>
            </a:pPr>
            <a:r>
              <a:rPr lang="en-GB" sz="2800" dirty="0" smtClean="0">
                <a:solidFill>
                  <a:schemeClr val="bg1"/>
                </a:solidFill>
                <a:latin typeface="Calibri" pitchFamily="34" charset="0"/>
              </a:rPr>
              <a:t>Three out of the four mantle “colours” (HIMU, EMI, and EMII) can be drawn from the shallow regions of the Earth, which are also mobilized by shallow convection associated with plate tectonics.</a:t>
            </a:r>
          </a:p>
          <a:p>
            <a:pPr algn="l">
              <a:spcAft>
                <a:spcPts val="1200"/>
              </a:spcAft>
            </a:pPr>
            <a:r>
              <a:rPr lang="en-GB" sz="2800" dirty="0" smtClean="0">
                <a:solidFill>
                  <a:schemeClr val="bg1"/>
                </a:solidFill>
                <a:latin typeface="Calibri" pitchFamily="34" charset="0"/>
              </a:rPr>
              <a:t>The fourth colour, by far the most abundant, is represented by DMM and probably comprises the shallow mantle matrix or passive mantle updraft from the transition zone.</a:t>
            </a:r>
          </a:p>
          <a:p>
            <a:pPr>
              <a:spcAft>
                <a:spcPts val="600"/>
              </a:spcAft>
            </a:pPr>
            <a:r>
              <a:rPr lang="en-GB" sz="3600" dirty="0" smtClean="0">
                <a:solidFill>
                  <a:srgbClr val="FFFF00"/>
                </a:solidFill>
                <a:latin typeface="Calibri" pitchFamily="34" charset="0"/>
              </a:rPr>
              <a:t>All of the isotopic colour cartridges can be placed at shallow depths, and tapping of lower mantle is not required.</a:t>
            </a:r>
            <a:endParaRPr lang="en-GB" sz="3600" dirty="0">
              <a:solidFill>
                <a:srgbClr val="FFFF00"/>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tangolo 1"/>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
        <p:nvSpPr>
          <p:cNvPr id="5" name="Rettangolo 1"/>
          <p:cNvSpPr/>
          <p:nvPr/>
        </p:nvSpPr>
        <p:spPr>
          <a:xfrm>
            <a:off x="444500" y="1262063"/>
            <a:ext cx="8255000" cy="757130"/>
          </a:xfrm>
          <a:prstGeom prst="rect">
            <a:avLst/>
          </a:prstGeom>
        </p:spPr>
        <p:txBody>
          <a:bodyPr wrap="square">
            <a:spAutoFit/>
          </a:bodyPr>
          <a:lstStyle/>
          <a:p>
            <a:pPr>
              <a:lnSpc>
                <a:spcPct val="90000"/>
              </a:lnSpc>
              <a:defRPr/>
            </a:pPr>
            <a:r>
              <a:rPr lang="en-GB" sz="2400" i="1" dirty="0"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dirty="0">
              <a:solidFill>
                <a:schemeClr val="bg1"/>
              </a:solidFill>
              <a:effectLst>
                <a:outerShdw blurRad="38100" dist="38100" dir="2700000" algn="tl">
                  <a:srgbClr val="000000"/>
                </a:outerShdw>
              </a:effectLst>
              <a:latin typeface="Calibri" pitchFamily="34" charset="0"/>
            </a:endParaRPr>
          </a:p>
        </p:txBody>
      </p:sp>
      <p:pic>
        <p:nvPicPr>
          <p:cNvPr id="8" name="Picture 2"/>
          <p:cNvPicPr>
            <a:picLocks noChangeAspect="1" noChangeArrowheads="1"/>
          </p:cNvPicPr>
          <p:nvPr/>
        </p:nvPicPr>
        <p:blipFill>
          <a:blip r:embed="rId2" cstate="print"/>
          <a:srcRect/>
          <a:stretch>
            <a:fillRect/>
          </a:stretch>
        </p:blipFill>
        <p:spPr bwMode="auto">
          <a:xfrm>
            <a:off x="2172943" y="2019193"/>
            <a:ext cx="6971058" cy="4838807"/>
          </a:xfrm>
          <a:prstGeom prst="rect">
            <a:avLst/>
          </a:prstGeom>
          <a:noFill/>
          <a:ln w="9525">
            <a:noFill/>
            <a:miter lim="800000"/>
            <a:headEnd/>
            <a:tailEnd/>
          </a:ln>
        </p:spPr>
      </p:pic>
      <p:sp>
        <p:nvSpPr>
          <p:cNvPr id="6" name="Text Box 18"/>
          <p:cNvSpPr txBox="1">
            <a:spLocks noChangeArrowheads="1"/>
          </p:cNvSpPr>
          <p:nvPr/>
        </p:nvSpPr>
        <p:spPr bwMode="auto">
          <a:xfrm>
            <a:off x="187732" y="5384633"/>
            <a:ext cx="1797480" cy="738664"/>
          </a:xfrm>
          <a:prstGeom prst="rect">
            <a:avLst/>
          </a:prstGeom>
          <a:noFill/>
          <a:ln w="9525" algn="ctr">
            <a:noFill/>
            <a:miter lim="800000"/>
            <a:headEnd/>
            <a:tailEnd/>
          </a:ln>
          <a:effectLst/>
        </p:spPr>
        <p:txBody>
          <a:bodyPr wrap="square">
            <a:spAutoFit/>
          </a:bodyPr>
          <a:lstStyle/>
          <a:p>
            <a:pPr>
              <a:defRPr/>
            </a:pPr>
            <a:r>
              <a:rPr lang="en-GB" sz="1400" dirty="0" smtClean="0">
                <a:solidFill>
                  <a:schemeClr val="bg1"/>
                </a:solidFill>
                <a:effectLst>
                  <a:outerShdw blurRad="38100" dist="38100" dir="2700000" algn="tl">
                    <a:srgbClr val="000000"/>
                  </a:outerShdw>
                </a:effectLst>
                <a:latin typeface="Calibri" pitchFamily="34" charset="0"/>
              </a:rPr>
              <a:t>Plank and van </a:t>
            </a:r>
            <a:r>
              <a:rPr lang="en-GB" sz="1400" dirty="0" err="1" smtClean="0">
                <a:solidFill>
                  <a:schemeClr val="bg1"/>
                </a:solidFill>
                <a:effectLst>
                  <a:outerShdw blurRad="38100" dist="38100" dir="2700000" algn="tl">
                    <a:srgbClr val="000000"/>
                  </a:outerShdw>
                </a:effectLst>
                <a:latin typeface="Calibri" pitchFamily="34" charset="0"/>
              </a:rPr>
              <a:t>Keken</a:t>
            </a:r>
            <a:r>
              <a:rPr lang="en-GB" sz="1400" dirty="0" smtClean="0">
                <a:solidFill>
                  <a:schemeClr val="bg1"/>
                </a:solidFill>
                <a:effectLst>
                  <a:outerShdw blurRad="38100" dist="38100" dir="2700000" algn="tl">
                    <a:srgbClr val="000000"/>
                  </a:outerShdw>
                </a:effectLst>
                <a:latin typeface="Calibri" pitchFamily="34" charset="0"/>
              </a:rPr>
              <a:t>, 2008 (Nature </a:t>
            </a:r>
            <a:r>
              <a:rPr lang="en-GB" sz="1400" dirty="0" err="1" smtClean="0">
                <a:solidFill>
                  <a:schemeClr val="bg1"/>
                </a:solidFill>
                <a:effectLst>
                  <a:outerShdw blurRad="38100" dist="38100" dir="2700000" algn="tl">
                    <a:srgbClr val="000000"/>
                  </a:outerShdw>
                </a:effectLst>
                <a:latin typeface="Calibri" pitchFamily="34" charset="0"/>
              </a:rPr>
              <a:t>Geosci</a:t>
            </a:r>
            <a:r>
              <a:rPr lang="en-GB" sz="1400" dirty="0" smtClean="0">
                <a:solidFill>
                  <a:schemeClr val="bg1"/>
                </a:solidFill>
                <a:effectLst>
                  <a:outerShdw blurRad="38100" dist="38100" dir="2700000" algn="tl">
                    <a:srgbClr val="000000"/>
                  </a:outerShdw>
                </a:effectLst>
                <a:latin typeface="Calibri" pitchFamily="34" charset="0"/>
              </a:rPr>
              <a:t>., 1, 17-18)</a:t>
            </a:r>
            <a:endParaRPr lang="en-GB" sz="14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5" grpId="0"/>
      <p:bldP spid="6"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dirty="0"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dirty="0">
              <a:solidFill>
                <a:schemeClr val="bg1"/>
              </a:solidFill>
              <a:effectLst>
                <a:outerShdw blurRad="38100" dist="38100" dir="2700000" algn="tl">
                  <a:srgbClr val="000000"/>
                </a:outerShdw>
              </a:effectLst>
              <a:latin typeface="Calibri" pitchFamily="34" charset="0"/>
            </a:endParaRPr>
          </a:p>
        </p:txBody>
      </p:sp>
      <p:sp>
        <p:nvSpPr>
          <p:cNvPr id="4" name="Rettangolo 1"/>
          <p:cNvSpPr/>
          <p:nvPr/>
        </p:nvSpPr>
        <p:spPr>
          <a:xfrm>
            <a:off x="0" y="2124075"/>
            <a:ext cx="9144000" cy="978729"/>
          </a:xfrm>
          <a:prstGeom prst="rect">
            <a:avLst/>
          </a:prstGeom>
        </p:spPr>
        <p:txBody>
          <a:bodyPr>
            <a:spAutoFit/>
          </a:bodyPr>
          <a:lstStyle/>
          <a:p>
            <a:pPr algn="ctr">
              <a:lnSpc>
                <a:spcPct val="90000"/>
              </a:lnSpc>
              <a:defRPr/>
            </a:pPr>
            <a:r>
              <a:rPr lang="en-GB" sz="3200" dirty="0" smtClean="0">
                <a:solidFill>
                  <a:schemeClr val="bg1"/>
                </a:solidFill>
                <a:effectLst>
                  <a:outerShdw blurRad="38100" dist="38100" dir="2700000" algn="tl">
                    <a:srgbClr val="000000"/>
                  </a:outerShdw>
                </a:effectLst>
                <a:latin typeface="Calibri" pitchFamily="34" charset="0"/>
              </a:rPr>
              <a:t>What are the most peculiar isotopic features of the hypothetical HIMU end-member?</a:t>
            </a:r>
            <a:endParaRPr lang="en-GB" sz="3200" dirty="0">
              <a:solidFill>
                <a:srgbClr val="FF0000"/>
              </a:solidFill>
              <a:effectLst>
                <a:outerShdw blurRad="38100" dist="38100" dir="2700000" algn="tl">
                  <a:srgbClr val="000000"/>
                </a:outerShdw>
              </a:effectLst>
              <a:latin typeface="Calibri" pitchFamily="34" charset="0"/>
            </a:endParaRPr>
          </a:p>
        </p:txBody>
      </p:sp>
      <p:sp>
        <p:nvSpPr>
          <p:cNvPr id="5" name="Rettangolo 1"/>
          <p:cNvSpPr/>
          <p:nvPr/>
        </p:nvSpPr>
        <p:spPr>
          <a:xfrm>
            <a:off x="130175" y="3100388"/>
            <a:ext cx="3394075" cy="1373187"/>
          </a:xfrm>
          <a:prstGeom prst="rect">
            <a:avLst/>
          </a:prstGeom>
        </p:spPr>
        <p:txBody>
          <a:bodyPr>
            <a:spAutoFit/>
          </a:bodyPr>
          <a:lstStyle/>
          <a:p>
            <a:pPr algn="ctr">
              <a:defRPr/>
            </a:pPr>
            <a:r>
              <a:rPr lang="en-GB" sz="2800" smtClean="0">
                <a:solidFill>
                  <a:srgbClr val="FFFF00"/>
                </a:solidFill>
                <a:effectLst>
                  <a:outerShdw blurRad="38100" dist="38100" dir="2700000" algn="tl">
                    <a:srgbClr val="000000"/>
                  </a:outerShdw>
                </a:effectLst>
                <a:latin typeface="Calibri" pitchFamily="34" charset="0"/>
              </a:rPr>
              <a:t>Unradiogenic Sr isotopic ratios (i.e., low </a:t>
            </a:r>
            <a:r>
              <a:rPr lang="en-GB" sz="2800" baseline="30000" smtClean="0">
                <a:solidFill>
                  <a:srgbClr val="FFFF00"/>
                </a:solidFill>
                <a:effectLst>
                  <a:outerShdw blurRad="38100" dist="38100" dir="2700000" algn="tl">
                    <a:srgbClr val="000000"/>
                  </a:outerShdw>
                </a:effectLst>
                <a:latin typeface="Calibri" pitchFamily="34" charset="0"/>
              </a:rPr>
              <a:t>87</a:t>
            </a:r>
            <a:r>
              <a:rPr lang="en-GB" sz="2800" smtClean="0">
                <a:solidFill>
                  <a:srgbClr val="FFFF00"/>
                </a:solidFill>
                <a:effectLst>
                  <a:outerShdw blurRad="38100" dist="38100" dir="2700000" algn="tl">
                    <a:srgbClr val="000000"/>
                  </a:outerShdw>
                </a:effectLst>
                <a:latin typeface="Calibri" pitchFamily="34" charset="0"/>
              </a:rPr>
              <a:t>Sr/</a:t>
            </a:r>
            <a:r>
              <a:rPr lang="en-GB" sz="2800" baseline="30000" smtClean="0">
                <a:solidFill>
                  <a:srgbClr val="FFFF00"/>
                </a:solidFill>
                <a:effectLst>
                  <a:outerShdw blurRad="38100" dist="38100" dir="2700000" algn="tl">
                    <a:srgbClr val="000000"/>
                  </a:outerShdw>
                </a:effectLst>
                <a:latin typeface="Calibri" pitchFamily="34" charset="0"/>
              </a:rPr>
              <a:t>86</a:t>
            </a:r>
            <a:r>
              <a:rPr lang="en-GB" sz="2800" smtClean="0">
                <a:solidFill>
                  <a:srgbClr val="FFFF00"/>
                </a:solidFill>
                <a:effectLst>
                  <a:outerShdw blurRad="38100" dist="38100" dir="2700000" algn="tl">
                    <a:srgbClr val="000000"/>
                  </a:outerShdw>
                </a:effectLst>
                <a:latin typeface="Calibri" pitchFamily="34" charset="0"/>
              </a:rPr>
              <a:t>Sr)</a:t>
            </a:r>
            <a:endParaRPr lang="en-GB" sz="2800">
              <a:solidFill>
                <a:srgbClr val="FFFF00"/>
              </a:solidFill>
              <a:effectLst>
                <a:outerShdw blurRad="38100" dist="38100" dir="2700000" algn="tl">
                  <a:srgbClr val="000000"/>
                </a:outerShdw>
              </a:effectLst>
              <a:latin typeface="Calibri" pitchFamily="34" charset="0"/>
            </a:endParaRPr>
          </a:p>
        </p:txBody>
      </p:sp>
      <p:grpSp>
        <p:nvGrpSpPr>
          <p:cNvPr id="6" name="Group 6"/>
          <p:cNvGrpSpPr>
            <a:grpSpLocks/>
          </p:cNvGrpSpPr>
          <p:nvPr/>
        </p:nvGrpSpPr>
        <p:grpSpPr bwMode="auto">
          <a:xfrm>
            <a:off x="3671888" y="3070225"/>
            <a:ext cx="5111750" cy="3452813"/>
            <a:chOff x="947" y="1356"/>
            <a:chExt cx="4171" cy="2908"/>
          </a:xfrm>
        </p:grpSpPr>
        <p:pic>
          <p:nvPicPr>
            <p:cNvPr id="45075" name="Picture 7"/>
            <p:cNvPicPr>
              <a:picLocks noChangeAspect="1" noChangeArrowheads="1"/>
            </p:cNvPicPr>
            <p:nvPr/>
          </p:nvPicPr>
          <p:blipFill>
            <a:blip r:embed="rId2" cstate="print"/>
            <a:srcRect b="3722"/>
            <a:stretch>
              <a:fillRect/>
            </a:stretch>
          </p:blipFill>
          <p:spPr bwMode="auto">
            <a:xfrm>
              <a:off x="947" y="1356"/>
              <a:ext cx="4171" cy="2908"/>
            </a:xfrm>
            <a:prstGeom prst="rect">
              <a:avLst/>
            </a:prstGeom>
            <a:noFill/>
            <a:ln w="9525" algn="ctr">
              <a:noFill/>
              <a:miter lim="800000"/>
              <a:headEnd/>
              <a:tailEnd/>
            </a:ln>
          </p:spPr>
        </p:pic>
        <p:sp>
          <p:nvSpPr>
            <p:cNvPr id="45076" name="Rectangle 8"/>
            <p:cNvSpPr>
              <a:spLocks noChangeArrowheads="1"/>
            </p:cNvSpPr>
            <p:nvPr/>
          </p:nvSpPr>
          <p:spPr bwMode="auto">
            <a:xfrm>
              <a:off x="1010" y="4121"/>
              <a:ext cx="222" cy="142"/>
            </a:xfrm>
            <a:prstGeom prst="rect">
              <a:avLst/>
            </a:prstGeom>
            <a:solidFill>
              <a:schemeClr val="bg1"/>
            </a:solidFill>
            <a:ln w="9525" algn="ctr">
              <a:noFill/>
              <a:miter lim="800000"/>
              <a:headEnd/>
              <a:tailEnd/>
            </a:ln>
          </p:spPr>
          <p:txBody>
            <a:bodyPr wrap="none" anchor="ctr"/>
            <a:lstStyle/>
            <a:p>
              <a:endParaRPr lang="en-GB">
                <a:latin typeface="Calibri" pitchFamily="34" charset="0"/>
              </a:endParaRPr>
            </a:p>
          </p:txBody>
        </p:sp>
      </p:grpSp>
      <p:grpSp>
        <p:nvGrpSpPr>
          <p:cNvPr id="7" name="Group 9"/>
          <p:cNvGrpSpPr>
            <a:grpSpLocks/>
          </p:cNvGrpSpPr>
          <p:nvPr/>
        </p:nvGrpSpPr>
        <p:grpSpPr bwMode="auto">
          <a:xfrm>
            <a:off x="3621088" y="2932113"/>
            <a:ext cx="1843087" cy="933450"/>
            <a:chOff x="3488" y="1081"/>
            <a:chExt cx="2051" cy="1394"/>
          </a:xfrm>
        </p:grpSpPr>
        <p:sp>
          <p:nvSpPr>
            <p:cNvPr id="45069" name="AutoShape 10"/>
            <p:cNvSpPr>
              <a:spLocks noChangeArrowheads="1"/>
            </p:cNvSpPr>
            <p:nvPr/>
          </p:nvSpPr>
          <p:spPr bwMode="auto">
            <a:xfrm flipH="1">
              <a:off x="4854" y="1139"/>
              <a:ext cx="677" cy="593"/>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5070" name="AutoShape 11"/>
            <p:cNvSpPr>
              <a:spLocks noChangeArrowheads="1"/>
            </p:cNvSpPr>
            <p:nvPr/>
          </p:nvSpPr>
          <p:spPr bwMode="auto">
            <a:xfrm>
              <a:off x="3488" y="1296"/>
              <a:ext cx="899" cy="445"/>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5071" name="AutoShape 12"/>
            <p:cNvSpPr>
              <a:spLocks noChangeArrowheads="1"/>
            </p:cNvSpPr>
            <p:nvPr/>
          </p:nvSpPr>
          <p:spPr bwMode="auto">
            <a:xfrm flipH="1" flipV="1">
              <a:off x="4871" y="1877"/>
              <a:ext cx="668" cy="487"/>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5072" name="AutoShape 13"/>
            <p:cNvSpPr>
              <a:spLocks noChangeArrowheads="1"/>
            </p:cNvSpPr>
            <p:nvPr/>
          </p:nvSpPr>
          <p:spPr bwMode="auto">
            <a:xfrm flipV="1">
              <a:off x="3871" y="1869"/>
              <a:ext cx="549" cy="521"/>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5073" name="AutoShape 14"/>
            <p:cNvSpPr>
              <a:spLocks noChangeArrowheads="1"/>
            </p:cNvSpPr>
            <p:nvPr/>
          </p:nvSpPr>
          <p:spPr bwMode="auto">
            <a:xfrm rot="2401269" flipH="1" flipV="1">
              <a:off x="4431" y="1988"/>
              <a:ext cx="564" cy="487"/>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5074" name="AutoShape 15"/>
            <p:cNvSpPr>
              <a:spLocks noChangeArrowheads="1"/>
            </p:cNvSpPr>
            <p:nvPr/>
          </p:nvSpPr>
          <p:spPr bwMode="auto">
            <a:xfrm rot="2401269">
              <a:off x="4445" y="1081"/>
              <a:ext cx="390" cy="504"/>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grpSp>
      <p:sp>
        <p:nvSpPr>
          <p:cNvPr id="314384" name="Rectangle 16"/>
          <p:cNvSpPr>
            <a:spLocks noChangeArrowheads="1"/>
          </p:cNvSpPr>
          <p:nvPr/>
        </p:nvSpPr>
        <p:spPr bwMode="auto">
          <a:xfrm>
            <a:off x="4475163" y="3490913"/>
            <a:ext cx="401637" cy="2452687"/>
          </a:xfrm>
          <a:prstGeom prst="rect">
            <a:avLst/>
          </a:prstGeom>
          <a:solidFill>
            <a:srgbClr val="808080">
              <a:alpha val="70195"/>
            </a:srgbClr>
          </a:solidFill>
          <a:ln w="9525">
            <a:noFill/>
            <a:miter lim="800000"/>
            <a:headEnd/>
            <a:tailEnd/>
          </a:ln>
        </p:spPr>
        <p:txBody>
          <a:bodyPr wrap="none" anchor="ctr"/>
          <a:lstStyle/>
          <a:p>
            <a:endParaRPr lang="en-GB">
              <a:latin typeface="Calibri" pitchFamily="34" charset="0"/>
            </a:endParaRPr>
          </a:p>
        </p:txBody>
      </p:sp>
      <p:sp>
        <p:nvSpPr>
          <p:cNvPr id="314385" name="AutoShape 17"/>
          <p:cNvSpPr>
            <a:spLocks noChangeArrowheads="1"/>
          </p:cNvSpPr>
          <p:nvPr/>
        </p:nvSpPr>
        <p:spPr bwMode="auto">
          <a:xfrm>
            <a:off x="3948113" y="5967413"/>
            <a:ext cx="1206500" cy="288925"/>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sp>
        <p:nvSpPr>
          <p:cNvPr id="314386" name="Text Box 18"/>
          <p:cNvSpPr txBox="1">
            <a:spLocks noChangeArrowheads="1"/>
          </p:cNvSpPr>
          <p:nvPr/>
        </p:nvSpPr>
        <p:spPr bwMode="auto">
          <a:xfrm>
            <a:off x="1533525" y="6238875"/>
            <a:ext cx="2124075" cy="304800"/>
          </a:xfrm>
          <a:prstGeom prst="rect">
            <a:avLst/>
          </a:prstGeom>
          <a:noFill/>
          <a:ln w="9525" algn="ctr">
            <a:noFill/>
            <a:miter lim="800000"/>
            <a:headEnd/>
            <a:tailEnd/>
          </a:ln>
          <a:effectLst/>
        </p:spPr>
        <p:txBody>
          <a:bodyPr wrap="square">
            <a:spAutoFit/>
          </a:bodyPr>
          <a:lstStyle/>
          <a:p>
            <a:pPr>
              <a:defRPr/>
            </a:pPr>
            <a:r>
              <a:rPr lang="en-GB" sz="1400" dirty="0" smtClean="0">
                <a:solidFill>
                  <a:schemeClr val="bg1"/>
                </a:solidFill>
                <a:effectLst>
                  <a:outerShdw blurRad="38100" dist="38100" dir="2700000" algn="tl">
                    <a:srgbClr val="000000"/>
                  </a:outerShdw>
                </a:effectLst>
                <a:latin typeface="Calibri" pitchFamily="34" charset="0"/>
              </a:rPr>
              <a:t>Hofmann (2004)</a:t>
            </a:r>
            <a:endParaRPr lang="en-GB" sz="1400" dirty="0">
              <a:solidFill>
                <a:schemeClr val="bg1"/>
              </a:solidFill>
              <a:effectLst>
                <a:outerShdw blurRad="38100" dist="38100" dir="2700000" algn="tl">
                  <a:srgbClr val="000000"/>
                </a:outerShdw>
              </a:effectLst>
              <a:latin typeface="Calibri" pitchFamily="34" charset="0"/>
            </a:endParaRPr>
          </a:p>
        </p:txBody>
      </p:sp>
      <p:sp>
        <p:nvSpPr>
          <p:cNvPr id="314387" name="Line 19"/>
          <p:cNvSpPr>
            <a:spLocks noChangeShapeType="1"/>
          </p:cNvSpPr>
          <p:nvPr/>
        </p:nvSpPr>
        <p:spPr bwMode="auto">
          <a:xfrm flipV="1">
            <a:off x="6037263" y="3168650"/>
            <a:ext cx="0" cy="2774950"/>
          </a:xfrm>
          <a:prstGeom prst="line">
            <a:avLst/>
          </a:prstGeom>
          <a:noFill/>
          <a:ln w="38100">
            <a:solidFill>
              <a:srgbClr val="FF0000"/>
            </a:solidFill>
            <a:prstDash val="dash"/>
            <a:round/>
            <a:headEnd/>
            <a:tailEnd/>
          </a:ln>
        </p:spPr>
        <p:txBody>
          <a:bodyPr/>
          <a:lstStyle/>
          <a:p>
            <a:endParaRPr lang="en-GB">
              <a:latin typeface="Calibri" pitchFamily="34" charset="0"/>
            </a:endParaRPr>
          </a:p>
        </p:txBody>
      </p:sp>
      <p:sp>
        <p:nvSpPr>
          <p:cNvPr id="314388" name="Text Box 20"/>
          <p:cNvSpPr txBox="1">
            <a:spLocks noChangeArrowheads="1"/>
          </p:cNvSpPr>
          <p:nvPr/>
        </p:nvSpPr>
        <p:spPr bwMode="auto">
          <a:xfrm rot="16200000">
            <a:off x="5518150" y="3494088"/>
            <a:ext cx="725488" cy="366712"/>
          </a:xfrm>
          <a:prstGeom prst="rect">
            <a:avLst/>
          </a:prstGeom>
          <a:noFill/>
          <a:ln w="9525" algn="ctr">
            <a:noFill/>
            <a:miter lim="800000"/>
            <a:headEnd/>
            <a:tailEnd/>
          </a:ln>
          <a:effectLst/>
        </p:spPr>
        <p:txBody>
          <a:bodyPr>
            <a:spAutoFit/>
          </a:bodyPr>
          <a:lstStyle/>
          <a:p>
            <a:pPr>
              <a:defRPr/>
            </a:pPr>
            <a:r>
              <a:rPr lang="en-GB" smtClean="0">
                <a:solidFill>
                  <a:srgbClr val="FF0000"/>
                </a:solidFill>
                <a:effectLst>
                  <a:outerShdw blurRad="38100" dist="38100" dir="2700000" algn="tl">
                    <a:srgbClr val="000000"/>
                  </a:outerShdw>
                </a:effectLst>
                <a:latin typeface="Calibri" pitchFamily="34" charset="0"/>
              </a:rPr>
              <a:t>BSE</a:t>
            </a:r>
            <a:endParaRPr lang="en-GB">
              <a:solidFill>
                <a:srgbClr val="FF0000"/>
              </a:solidFill>
              <a:effectLst>
                <a:outerShdw blurRad="38100" dist="38100" dir="2700000" algn="tl">
                  <a:srgbClr val="000000"/>
                </a:outerShdw>
              </a:effectLst>
              <a:latin typeface="Calibri" pitchFamily="34" charset="0"/>
            </a:endParaRPr>
          </a:p>
        </p:txBody>
      </p:sp>
      <p:sp>
        <p:nvSpPr>
          <p:cNvPr id="21" name="Rettangolo 20"/>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14386"/>
                                        </p:tgtEl>
                                        <p:attrNameLst>
                                          <p:attrName>style.visibility</p:attrName>
                                        </p:attrNameLst>
                                      </p:cBhvr>
                                      <p:to>
                                        <p:strVal val="visible"/>
                                      </p:to>
                                    </p:set>
                                    <p:animEffect transition="in" filter="fade">
                                      <p:cBhvr>
                                        <p:cTn id="19" dur="500"/>
                                        <p:tgtEl>
                                          <p:spTgt spid="314386"/>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1500"/>
                            </p:stCondLst>
                            <p:childTnLst>
                              <p:par>
                                <p:cTn id="25" presetID="32" presetClass="emph" presetSubtype="0" fill="hold" nodeType="afterEffect">
                                  <p:stCondLst>
                                    <p:cond delay="0"/>
                                  </p:stCondLst>
                                  <p:childTnLst>
                                    <p:animClr clrSpc="rgb" dir="cw">
                                      <p:cBhvr override="childStyle">
                                        <p:cTn id="26" dur="100" fill="hold"/>
                                        <p:tgtEl>
                                          <p:spTgt spid="7"/>
                                        </p:tgtEl>
                                        <p:attrNameLst>
                                          <p:attrName>style.color</p:attrName>
                                        </p:attrNameLst>
                                      </p:cBhvr>
                                      <p:to>
                                        <a:schemeClr val="accent2"/>
                                      </p:to>
                                    </p:animClr>
                                    <p:animClr clrSpc="rgb" dir="cw">
                                      <p:cBhvr>
                                        <p:cTn id="27" dur="100" fill="hold"/>
                                        <p:tgtEl>
                                          <p:spTgt spid="7"/>
                                        </p:tgtEl>
                                        <p:attrNameLst>
                                          <p:attrName>fillcolor</p:attrName>
                                        </p:attrNameLst>
                                      </p:cBhvr>
                                      <p:to>
                                        <a:schemeClr val="accent2"/>
                                      </p:to>
                                    </p:animClr>
                                    <p:set>
                                      <p:cBhvr>
                                        <p:cTn id="28" dur="100" fill="hold"/>
                                        <p:tgtEl>
                                          <p:spTgt spid="7"/>
                                        </p:tgtEl>
                                        <p:attrNameLst>
                                          <p:attrName>fill.type</p:attrName>
                                        </p:attrNameLst>
                                      </p:cBhvr>
                                      <p:to>
                                        <p:strVal val="solid"/>
                                      </p:to>
                                    </p:set>
                                    <p:set>
                                      <p:cBhvr>
                                        <p:cTn id="29" dur="100" fill="hold"/>
                                        <p:tgtEl>
                                          <p:spTgt spid="7"/>
                                        </p:tgtEl>
                                        <p:attrNameLst>
                                          <p:attrName>fill.on</p:attrName>
                                        </p:attrNameLst>
                                      </p:cBhvr>
                                      <p:to>
                                        <p:strVal val="true"/>
                                      </p:to>
                                    </p:set>
                                    <p:animRot by="120000">
                                      <p:cBhvr>
                                        <p:cTn id="30" dur="100" fill="hold">
                                          <p:stCondLst>
                                            <p:cond delay="0"/>
                                          </p:stCondLst>
                                        </p:cTn>
                                        <p:tgtEl>
                                          <p:spTgt spid="7"/>
                                        </p:tgtEl>
                                        <p:attrNameLst>
                                          <p:attrName>r</p:attrName>
                                        </p:attrNameLst>
                                      </p:cBhvr>
                                    </p:animRot>
                                    <p:animRot by="-240000">
                                      <p:cBhvr>
                                        <p:cTn id="31" dur="200" fill="hold">
                                          <p:stCondLst>
                                            <p:cond delay="200"/>
                                          </p:stCondLst>
                                        </p:cTn>
                                        <p:tgtEl>
                                          <p:spTgt spid="7"/>
                                        </p:tgtEl>
                                        <p:attrNameLst>
                                          <p:attrName>r</p:attrName>
                                        </p:attrNameLst>
                                      </p:cBhvr>
                                    </p:animRot>
                                    <p:animRot by="240000">
                                      <p:cBhvr>
                                        <p:cTn id="32" dur="200" fill="hold">
                                          <p:stCondLst>
                                            <p:cond delay="400"/>
                                          </p:stCondLst>
                                        </p:cTn>
                                        <p:tgtEl>
                                          <p:spTgt spid="7"/>
                                        </p:tgtEl>
                                        <p:attrNameLst>
                                          <p:attrName>r</p:attrName>
                                        </p:attrNameLst>
                                      </p:cBhvr>
                                    </p:animRot>
                                    <p:animRot by="-240000">
                                      <p:cBhvr>
                                        <p:cTn id="33" dur="200" fill="hold">
                                          <p:stCondLst>
                                            <p:cond delay="600"/>
                                          </p:stCondLst>
                                        </p:cTn>
                                        <p:tgtEl>
                                          <p:spTgt spid="7"/>
                                        </p:tgtEl>
                                        <p:attrNameLst>
                                          <p:attrName>r</p:attrName>
                                        </p:attrNameLst>
                                      </p:cBhvr>
                                    </p:animRot>
                                    <p:animRot by="120000">
                                      <p:cBhvr>
                                        <p:cTn id="34" dur="200" fill="hold">
                                          <p:stCondLst>
                                            <p:cond delay="800"/>
                                          </p:stCondLst>
                                        </p:cTn>
                                        <p:tgtEl>
                                          <p:spTgt spid="7"/>
                                        </p:tgtEl>
                                        <p:attrNameLst>
                                          <p:attrName>r</p:attrName>
                                        </p:attrNameLst>
                                      </p:cBhvr>
                                    </p:animRot>
                                  </p:childTnLst>
                                </p:cTn>
                              </p:par>
                            </p:childTnLst>
                          </p:cTn>
                        </p:par>
                        <p:par>
                          <p:cTn id="35" fill="hold">
                            <p:stCondLst>
                              <p:cond delay="2500"/>
                            </p:stCondLst>
                            <p:childTnLst>
                              <p:par>
                                <p:cTn id="36" presetID="22" presetClass="entr" presetSubtype="1" fill="hold" grpId="0" nodeType="afterEffect">
                                  <p:stCondLst>
                                    <p:cond delay="0"/>
                                  </p:stCondLst>
                                  <p:childTnLst>
                                    <p:set>
                                      <p:cBhvr>
                                        <p:cTn id="37" dur="1" fill="hold">
                                          <p:stCondLst>
                                            <p:cond delay="0"/>
                                          </p:stCondLst>
                                        </p:cTn>
                                        <p:tgtEl>
                                          <p:spTgt spid="314384"/>
                                        </p:tgtEl>
                                        <p:attrNameLst>
                                          <p:attrName>style.visibility</p:attrName>
                                        </p:attrNameLst>
                                      </p:cBhvr>
                                      <p:to>
                                        <p:strVal val="visible"/>
                                      </p:to>
                                    </p:set>
                                    <p:animEffect transition="in" filter="wipe(up)">
                                      <p:cBhvr>
                                        <p:cTn id="38" dur="1000"/>
                                        <p:tgtEl>
                                          <p:spTgt spid="314384"/>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314385"/>
                                        </p:tgtEl>
                                        <p:attrNameLst>
                                          <p:attrName>style.visibility</p:attrName>
                                        </p:attrNameLst>
                                      </p:cBhvr>
                                      <p:to>
                                        <p:strVal val="visible"/>
                                      </p:to>
                                    </p:set>
                                    <p:animEffect transition="in" filter="fade">
                                      <p:cBhvr>
                                        <p:cTn id="42" dur="2000"/>
                                        <p:tgtEl>
                                          <p:spTgt spid="31438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14387"/>
                                        </p:tgtEl>
                                        <p:attrNameLst>
                                          <p:attrName>style.visibility</p:attrName>
                                        </p:attrNameLst>
                                      </p:cBhvr>
                                      <p:to>
                                        <p:strVal val="visible"/>
                                      </p:to>
                                    </p:set>
                                    <p:animEffect transition="in" filter="wipe(down)">
                                      <p:cBhvr>
                                        <p:cTn id="47" dur="500"/>
                                        <p:tgtEl>
                                          <p:spTgt spid="314387"/>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314388"/>
                                        </p:tgtEl>
                                        <p:attrNameLst>
                                          <p:attrName>style.visibility</p:attrName>
                                        </p:attrNameLst>
                                      </p:cBhvr>
                                      <p:to>
                                        <p:strVal val="visible"/>
                                      </p:to>
                                    </p:set>
                                    <p:animEffect transition="in" filter="fade">
                                      <p:cBhvr>
                                        <p:cTn id="51" dur="500"/>
                                        <p:tgtEl>
                                          <p:spTgt spid="314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314384" grpId="0" animBg="1"/>
      <p:bldP spid="314385" grpId="0" animBg="1"/>
      <p:bldP spid="314386" grpId="0"/>
      <p:bldP spid="314387" grpId="0" animBg="1"/>
      <p:bldP spid="314388"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4"/>
          <p:cNvGrpSpPr>
            <a:grpSpLocks/>
          </p:cNvGrpSpPr>
          <p:nvPr/>
        </p:nvGrpSpPr>
        <p:grpSpPr bwMode="auto">
          <a:xfrm>
            <a:off x="3671888" y="3071813"/>
            <a:ext cx="5111750" cy="3446462"/>
            <a:chOff x="938" y="1372"/>
            <a:chExt cx="4144" cy="2948"/>
          </a:xfrm>
        </p:grpSpPr>
        <p:pic>
          <p:nvPicPr>
            <p:cNvPr id="46100" name="Picture 25"/>
            <p:cNvPicPr>
              <a:picLocks noChangeAspect="1" noChangeArrowheads="1"/>
            </p:cNvPicPr>
            <p:nvPr/>
          </p:nvPicPr>
          <p:blipFill>
            <a:blip r:embed="rId2" cstate="print"/>
            <a:srcRect b="2156"/>
            <a:stretch>
              <a:fillRect/>
            </a:stretch>
          </p:blipFill>
          <p:spPr bwMode="auto">
            <a:xfrm>
              <a:off x="938" y="1372"/>
              <a:ext cx="4144" cy="2948"/>
            </a:xfrm>
            <a:prstGeom prst="rect">
              <a:avLst/>
            </a:prstGeom>
            <a:noFill/>
            <a:ln w="9525" algn="ctr">
              <a:noFill/>
              <a:miter lim="800000"/>
              <a:headEnd/>
              <a:tailEnd/>
            </a:ln>
          </p:spPr>
        </p:pic>
        <p:sp>
          <p:nvSpPr>
            <p:cNvPr id="46101" name="Rectangle 26"/>
            <p:cNvSpPr>
              <a:spLocks noChangeArrowheads="1"/>
            </p:cNvSpPr>
            <p:nvPr/>
          </p:nvSpPr>
          <p:spPr bwMode="auto">
            <a:xfrm>
              <a:off x="975" y="4103"/>
              <a:ext cx="230" cy="217"/>
            </a:xfrm>
            <a:prstGeom prst="rect">
              <a:avLst/>
            </a:prstGeom>
            <a:solidFill>
              <a:schemeClr val="bg1"/>
            </a:solidFill>
            <a:ln w="9525" algn="ctr">
              <a:noFill/>
              <a:miter lim="800000"/>
              <a:headEnd/>
              <a:tailEnd/>
            </a:ln>
          </p:spPr>
          <p:txBody>
            <a:bodyPr wrap="none" anchor="ctr"/>
            <a:lstStyle/>
            <a:p>
              <a:endParaRPr lang="en-GB">
                <a:latin typeface="Calibri" pitchFamily="34" charset="0"/>
              </a:endParaRPr>
            </a:p>
          </p:txBody>
        </p:sp>
      </p:grpSp>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a:solidFill>
                <a:schemeClr val="bg1"/>
              </a:solidFill>
              <a:effectLst>
                <a:outerShdw blurRad="38100" dist="38100" dir="2700000" algn="tl">
                  <a:srgbClr val="000000"/>
                </a:outerShdw>
              </a:effectLst>
              <a:latin typeface="Calibri" pitchFamily="34" charset="0"/>
            </a:endParaRPr>
          </a:p>
        </p:txBody>
      </p:sp>
      <p:sp>
        <p:nvSpPr>
          <p:cNvPr id="4" name="Rettangolo 1"/>
          <p:cNvSpPr/>
          <p:nvPr/>
        </p:nvSpPr>
        <p:spPr>
          <a:xfrm>
            <a:off x="0" y="2124075"/>
            <a:ext cx="9144000" cy="978729"/>
          </a:xfrm>
          <a:prstGeom prst="rect">
            <a:avLst/>
          </a:prstGeom>
        </p:spPr>
        <p:txBody>
          <a:bodyPr>
            <a:spAutoFit/>
          </a:bodyPr>
          <a:lstStyle/>
          <a:p>
            <a:pPr algn="ctr">
              <a:lnSpc>
                <a:spcPct val="90000"/>
              </a:lnSpc>
              <a:defRPr/>
            </a:pPr>
            <a:r>
              <a:rPr lang="en-GB" sz="3200" dirty="0" smtClean="0">
                <a:solidFill>
                  <a:schemeClr val="bg1"/>
                </a:solidFill>
                <a:effectLst>
                  <a:outerShdw blurRad="38100" dist="38100" dir="2700000" algn="tl">
                    <a:srgbClr val="000000"/>
                  </a:outerShdw>
                </a:effectLst>
                <a:latin typeface="Calibri" pitchFamily="34" charset="0"/>
              </a:rPr>
              <a:t>What are the most peculiar isotopic features of the hypothetical HIMU end-member?</a:t>
            </a:r>
            <a:endParaRPr lang="en-GB" sz="3200" dirty="0">
              <a:solidFill>
                <a:srgbClr val="FF0000"/>
              </a:solidFill>
              <a:effectLst>
                <a:outerShdw blurRad="38100" dist="38100" dir="2700000" algn="tl">
                  <a:srgbClr val="000000"/>
                </a:outerShdw>
              </a:effectLst>
              <a:latin typeface="Calibri" pitchFamily="34" charset="0"/>
            </a:endParaRPr>
          </a:p>
        </p:txBody>
      </p:sp>
      <p:sp>
        <p:nvSpPr>
          <p:cNvPr id="5" name="Rettangolo 1"/>
          <p:cNvSpPr/>
          <p:nvPr/>
        </p:nvSpPr>
        <p:spPr>
          <a:xfrm>
            <a:off x="-1" y="3392488"/>
            <a:ext cx="3635237" cy="2677656"/>
          </a:xfrm>
          <a:prstGeom prst="rect">
            <a:avLst/>
          </a:prstGeom>
        </p:spPr>
        <p:txBody>
          <a:bodyPr wrap="square">
            <a:spAutoFit/>
          </a:bodyPr>
          <a:lstStyle/>
          <a:p>
            <a:pPr algn="ctr">
              <a:defRPr/>
            </a:pPr>
            <a:r>
              <a:rPr lang="en-GB" sz="2800" dirty="0" smtClean="0">
                <a:solidFill>
                  <a:schemeClr val="bg1"/>
                </a:solidFill>
                <a:effectLst>
                  <a:outerShdw blurRad="38100" dist="38100" dir="2700000" algn="tl">
                    <a:srgbClr val="000000"/>
                  </a:outerShdw>
                </a:effectLst>
                <a:latin typeface="Calibri" pitchFamily="34" charset="0"/>
              </a:rPr>
              <a:t>But the most peculiar feature is very radiogenic Pb isotopic ratios (e.g., high </a:t>
            </a:r>
            <a:r>
              <a:rPr lang="en-GB" sz="2800" baseline="30000" dirty="0" smtClean="0">
                <a:solidFill>
                  <a:schemeClr val="bg1"/>
                </a:solidFill>
                <a:effectLst>
                  <a:outerShdw blurRad="38100" dist="38100" dir="2700000" algn="tl">
                    <a:srgbClr val="000000"/>
                  </a:outerShdw>
                </a:effectLst>
                <a:latin typeface="Calibri" pitchFamily="34" charset="0"/>
              </a:rPr>
              <a:t>206</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 and high </a:t>
            </a:r>
            <a:r>
              <a:rPr lang="en-GB" sz="2800" baseline="30000" dirty="0" smtClean="0">
                <a:solidFill>
                  <a:schemeClr val="bg1"/>
                </a:solidFill>
                <a:effectLst>
                  <a:outerShdw blurRad="38100" dist="38100" dir="2700000" algn="tl">
                    <a:srgbClr val="000000"/>
                  </a:outerShdw>
                </a:effectLst>
                <a:latin typeface="Calibri" pitchFamily="34" charset="0"/>
              </a:rPr>
              <a:t>208</a:t>
            </a:r>
            <a:r>
              <a:rPr lang="en-GB" sz="2800" dirty="0" smtClean="0">
                <a:solidFill>
                  <a:schemeClr val="bg1"/>
                </a:solidFill>
                <a:effectLst>
                  <a:outerShdw blurRad="38100" dist="38100" dir="2700000" algn="tl">
                    <a:srgbClr val="000000"/>
                  </a:outerShdw>
                </a:effectLst>
                <a:latin typeface="Calibr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rPr>
              <a:t>204</a:t>
            </a:r>
            <a:r>
              <a:rPr lang="en-GB" sz="2800" dirty="0" smtClean="0">
                <a:solidFill>
                  <a:schemeClr val="bg1"/>
                </a:solidFill>
                <a:effectLst>
                  <a:outerShdw blurRad="38100" dist="38100" dir="2700000" algn="tl">
                    <a:srgbClr val="000000"/>
                  </a:outerShdw>
                </a:effectLst>
                <a:latin typeface="Calibri" pitchFamily="34" charset="0"/>
              </a:rPr>
              <a:t>Pb)</a:t>
            </a:r>
            <a:endParaRPr lang="en-GB" sz="2800" dirty="0">
              <a:solidFill>
                <a:schemeClr val="bg1"/>
              </a:solidFill>
              <a:effectLst>
                <a:outerShdw blurRad="38100" dist="38100" dir="2700000" algn="tl">
                  <a:srgbClr val="000000"/>
                </a:outerShdw>
              </a:effectLst>
              <a:latin typeface="Calibri" pitchFamily="34" charset="0"/>
            </a:endParaRPr>
          </a:p>
        </p:txBody>
      </p:sp>
      <p:grpSp>
        <p:nvGrpSpPr>
          <p:cNvPr id="7" name="Group 19"/>
          <p:cNvGrpSpPr>
            <a:grpSpLocks/>
          </p:cNvGrpSpPr>
          <p:nvPr/>
        </p:nvGrpSpPr>
        <p:grpSpPr bwMode="auto">
          <a:xfrm>
            <a:off x="7450138" y="2781300"/>
            <a:ext cx="1663700" cy="1074738"/>
            <a:chOff x="3488" y="1081"/>
            <a:chExt cx="2051" cy="1394"/>
          </a:xfrm>
        </p:grpSpPr>
        <p:sp>
          <p:nvSpPr>
            <p:cNvPr id="46094" name="AutoShape 11"/>
            <p:cNvSpPr>
              <a:spLocks noChangeArrowheads="1"/>
            </p:cNvSpPr>
            <p:nvPr/>
          </p:nvSpPr>
          <p:spPr bwMode="auto">
            <a:xfrm flipH="1">
              <a:off x="4854" y="1139"/>
              <a:ext cx="677" cy="593"/>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6095" name="AutoShape 12"/>
            <p:cNvSpPr>
              <a:spLocks noChangeArrowheads="1"/>
            </p:cNvSpPr>
            <p:nvPr/>
          </p:nvSpPr>
          <p:spPr bwMode="auto">
            <a:xfrm>
              <a:off x="3488" y="1296"/>
              <a:ext cx="899" cy="445"/>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6096" name="AutoShape 13"/>
            <p:cNvSpPr>
              <a:spLocks noChangeArrowheads="1"/>
            </p:cNvSpPr>
            <p:nvPr/>
          </p:nvSpPr>
          <p:spPr bwMode="auto">
            <a:xfrm flipH="1" flipV="1">
              <a:off x="4871" y="1877"/>
              <a:ext cx="668" cy="487"/>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6097" name="AutoShape 14"/>
            <p:cNvSpPr>
              <a:spLocks noChangeArrowheads="1"/>
            </p:cNvSpPr>
            <p:nvPr/>
          </p:nvSpPr>
          <p:spPr bwMode="auto">
            <a:xfrm flipV="1">
              <a:off x="3871" y="1869"/>
              <a:ext cx="549" cy="521"/>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6098" name="AutoShape 15"/>
            <p:cNvSpPr>
              <a:spLocks noChangeArrowheads="1"/>
            </p:cNvSpPr>
            <p:nvPr/>
          </p:nvSpPr>
          <p:spPr bwMode="auto">
            <a:xfrm rot="2401269" flipH="1" flipV="1">
              <a:off x="4431" y="1988"/>
              <a:ext cx="564" cy="487"/>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46099" name="AutoShape 16"/>
            <p:cNvSpPr>
              <a:spLocks noChangeArrowheads="1"/>
            </p:cNvSpPr>
            <p:nvPr/>
          </p:nvSpPr>
          <p:spPr bwMode="auto">
            <a:xfrm rot="2401269">
              <a:off x="4445" y="1081"/>
              <a:ext cx="390" cy="504"/>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grpSp>
      <p:sp>
        <p:nvSpPr>
          <p:cNvPr id="308244" name="AutoShape 20"/>
          <p:cNvSpPr>
            <a:spLocks noChangeArrowheads="1"/>
          </p:cNvSpPr>
          <p:nvPr/>
        </p:nvSpPr>
        <p:spPr bwMode="auto">
          <a:xfrm>
            <a:off x="5999163" y="6245225"/>
            <a:ext cx="1122362" cy="330200"/>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sp>
        <p:nvSpPr>
          <p:cNvPr id="308245" name="AutoShape 21"/>
          <p:cNvSpPr>
            <a:spLocks noChangeArrowheads="1"/>
          </p:cNvSpPr>
          <p:nvPr/>
        </p:nvSpPr>
        <p:spPr bwMode="auto">
          <a:xfrm>
            <a:off x="7897813" y="5870575"/>
            <a:ext cx="942975" cy="261938"/>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sp>
        <p:nvSpPr>
          <p:cNvPr id="308246" name="Text Box 22"/>
          <p:cNvSpPr txBox="1">
            <a:spLocks noChangeArrowheads="1"/>
          </p:cNvSpPr>
          <p:nvPr/>
        </p:nvSpPr>
        <p:spPr bwMode="auto">
          <a:xfrm>
            <a:off x="7070725" y="4846638"/>
            <a:ext cx="784189" cy="584775"/>
          </a:xfrm>
          <a:prstGeom prst="rect">
            <a:avLst/>
          </a:prstGeom>
          <a:noFill/>
          <a:ln w="9525">
            <a:noFill/>
            <a:miter lim="800000"/>
            <a:headEnd/>
            <a:tailEnd/>
          </a:ln>
        </p:spPr>
        <p:txBody>
          <a:bodyPr wrap="none">
            <a:spAutoFit/>
          </a:bodyPr>
          <a:lstStyle/>
          <a:p>
            <a:r>
              <a:rPr lang="en-GB" sz="3200" smtClean="0">
                <a:solidFill>
                  <a:schemeClr val="tx1"/>
                </a:solidFill>
                <a:latin typeface="Calibri" pitchFamily="34" charset="0"/>
              </a:rPr>
              <a:t>OIB</a:t>
            </a:r>
            <a:endParaRPr lang="en-GB" sz="3200">
              <a:solidFill>
                <a:schemeClr val="tx1"/>
              </a:solidFill>
              <a:latin typeface="Calibri" pitchFamily="34" charset="0"/>
            </a:endParaRPr>
          </a:p>
        </p:txBody>
      </p:sp>
      <p:sp>
        <p:nvSpPr>
          <p:cNvPr id="308251" name="AutoShape 27"/>
          <p:cNvSpPr>
            <a:spLocks noChangeArrowheads="1"/>
          </p:cNvSpPr>
          <p:nvPr/>
        </p:nvSpPr>
        <p:spPr bwMode="auto">
          <a:xfrm rot="-5400000">
            <a:off x="3190082" y="4360069"/>
            <a:ext cx="1122362" cy="330200"/>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sp>
        <p:nvSpPr>
          <p:cNvPr id="308252" name="AutoShape 28"/>
          <p:cNvSpPr>
            <a:spLocks noChangeArrowheads="1"/>
          </p:cNvSpPr>
          <p:nvPr/>
        </p:nvSpPr>
        <p:spPr bwMode="auto">
          <a:xfrm rot="-5400000">
            <a:off x="3770313" y="3094037"/>
            <a:ext cx="546100" cy="358775"/>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sp>
        <p:nvSpPr>
          <p:cNvPr id="308253" name="Text Box 29"/>
          <p:cNvSpPr txBox="1">
            <a:spLocks noChangeArrowheads="1"/>
          </p:cNvSpPr>
          <p:nvPr/>
        </p:nvSpPr>
        <p:spPr bwMode="auto">
          <a:xfrm>
            <a:off x="1533525" y="6238875"/>
            <a:ext cx="2133600" cy="304800"/>
          </a:xfrm>
          <a:prstGeom prst="rect">
            <a:avLst/>
          </a:prstGeom>
          <a:noFill/>
          <a:ln w="9525" algn="ctr">
            <a:noFill/>
            <a:miter lim="800000"/>
            <a:headEnd/>
            <a:tailEnd/>
          </a:ln>
          <a:effectLst/>
        </p:spPr>
        <p:txBody>
          <a:bodyPr wrap="square">
            <a:spAutoFit/>
          </a:bodyPr>
          <a:lstStyle/>
          <a:p>
            <a:pPr>
              <a:defRPr/>
            </a:pPr>
            <a:r>
              <a:rPr lang="en-GB" sz="1400" dirty="0" smtClean="0">
                <a:solidFill>
                  <a:schemeClr val="bg1"/>
                </a:solidFill>
                <a:effectLst>
                  <a:outerShdw blurRad="38100" dist="38100" dir="2700000" algn="tl">
                    <a:srgbClr val="000000"/>
                  </a:outerShdw>
                </a:effectLst>
                <a:latin typeface="Calibri" pitchFamily="34" charset="0"/>
              </a:rPr>
              <a:t>Hofmann (2004)</a:t>
            </a:r>
            <a:endParaRPr lang="en-GB" sz="1400" dirty="0">
              <a:solidFill>
                <a:schemeClr val="bg1"/>
              </a:solidFill>
              <a:effectLst>
                <a:outerShdw blurRad="38100" dist="38100" dir="2700000" algn="tl">
                  <a:srgbClr val="000000"/>
                </a:outerShdw>
              </a:effectLst>
              <a:latin typeface="Calibri" pitchFamily="34" charset="0"/>
            </a:endParaRPr>
          </a:p>
        </p:txBody>
      </p:sp>
      <p:sp>
        <p:nvSpPr>
          <p:cNvPr id="22" name="Rettangolo 21"/>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08253"/>
                                        </p:tgtEl>
                                        <p:attrNameLst>
                                          <p:attrName>style.visibility</p:attrName>
                                        </p:attrNameLst>
                                      </p:cBhvr>
                                      <p:to>
                                        <p:strVal val="visible"/>
                                      </p:to>
                                    </p:set>
                                    <p:animEffect transition="in" filter="fade">
                                      <p:cBhvr>
                                        <p:cTn id="15" dur="500"/>
                                        <p:tgtEl>
                                          <p:spTgt spid="308253"/>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308246"/>
                                        </p:tgtEl>
                                        <p:attrNameLst>
                                          <p:attrName>style.visibility</p:attrName>
                                        </p:attrNameLst>
                                      </p:cBhvr>
                                      <p:to>
                                        <p:strVal val="visible"/>
                                      </p:to>
                                    </p:set>
                                    <p:animEffect transition="in" filter="fade">
                                      <p:cBhvr>
                                        <p:cTn id="19" dur="500"/>
                                        <p:tgtEl>
                                          <p:spTgt spid="308246"/>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1500"/>
                            </p:stCondLst>
                            <p:childTnLst>
                              <p:par>
                                <p:cTn id="25" presetID="32" presetClass="emph" presetSubtype="0" fill="hold" nodeType="afterEffect">
                                  <p:stCondLst>
                                    <p:cond delay="0"/>
                                  </p:stCondLst>
                                  <p:childTnLst>
                                    <p:animClr clrSpc="rgb" dir="cw">
                                      <p:cBhvr override="childStyle">
                                        <p:cTn id="26" dur="100" fill="hold"/>
                                        <p:tgtEl>
                                          <p:spTgt spid="7"/>
                                        </p:tgtEl>
                                        <p:attrNameLst>
                                          <p:attrName>style.color</p:attrName>
                                        </p:attrNameLst>
                                      </p:cBhvr>
                                      <p:to>
                                        <a:schemeClr val="accent2"/>
                                      </p:to>
                                    </p:animClr>
                                    <p:animClr clrSpc="rgb" dir="cw">
                                      <p:cBhvr>
                                        <p:cTn id="27" dur="100" fill="hold"/>
                                        <p:tgtEl>
                                          <p:spTgt spid="7"/>
                                        </p:tgtEl>
                                        <p:attrNameLst>
                                          <p:attrName>fillcolor</p:attrName>
                                        </p:attrNameLst>
                                      </p:cBhvr>
                                      <p:to>
                                        <a:schemeClr val="accent2"/>
                                      </p:to>
                                    </p:animClr>
                                    <p:set>
                                      <p:cBhvr>
                                        <p:cTn id="28" dur="100" fill="hold"/>
                                        <p:tgtEl>
                                          <p:spTgt spid="7"/>
                                        </p:tgtEl>
                                        <p:attrNameLst>
                                          <p:attrName>fill.type</p:attrName>
                                        </p:attrNameLst>
                                      </p:cBhvr>
                                      <p:to>
                                        <p:strVal val="solid"/>
                                      </p:to>
                                    </p:set>
                                    <p:set>
                                      <p:cBhvr>
                                        <p:cTn id="29" dur="100" fill="hold"/>
                                        <p:tgtEl>
                                          <p:spTgt spid="7"/>
                                        </p:tgtEl>
                                        <p:attrNameLst>
                                          <p:attrName>fill.on</p:attrName>
                                        </p:attrNameLst>
                                      </p:cBhvr>
                                      <p:to>
                                        <p:strVal val="true"/>
                                      </p:to>
                                    </p:set>
                                    <p:animRot by="120000">
                                      <p:cBhvr>
                                        <p:cTn id="30" dur="100" fill="hold">
                                          <p:stCondLst>
                                            <p:cond delay="0"/>
                                          </p:stCondLst>
                                        </p:cTn>
                                        <p:tgtEl>
                                          <p:spTgt spid="7"/>
                                        </p:tgtEl>
                                        <p:attrNameLst>
                                          <p:attrName>r</p:attrName>
                                        </p:attrNameLst>
                                      </p:cBhvr>
                                    </p:animRot>
                                    <p:animRot by="-240000">
                                      <p:cBhvr>
                                        <p:cTn id="31" dur="200" fill="hold">
                                          <p:stCondLst>
                                            <p:cond delay="200"/>
                                          </p:stCondLst>
                                        </p:cTn>
                                        <p:tgtEl>
                                          <p:spTgt spid="7"/>
                                        </p:tgtEl>
                                        <p:attrNameLst>
                                          <p:attrName>r</p:attrName>
                                        </p:attrNameLst>
                                      </p:cBhvr>
                                    </p:animRot>
                                    <p:animRot by="240000">
                                      <p:cBhvr>
                                        <p:cTn id="32" dur="200" fill="hold">
                                          <p:stCondLst>
                                            <p:cond delay="400"/>
                                          </p:stCondLst>
                                        </p:cTn>
                                        <p:tgtEl>
                                          <p:spTgt spid="7"/>
                                        </p:tgtEl>
                                        <p:attrNameLst>
                                          <p:attrName>r</p:attrName>
                                        </p:attrNameLst>
                                      </p:cBhvr>
                                    </p:animRot>
                                    <p:animRot by="-240000">
                                      <p:cBhvr>
                                        <p:cTn id="33" dur="200" fill="hold">
                                          <p:stCondLst>
                                            <p:cond delay="600"/>
                                          </p:stCondLst>
                                        </p:cTn>
                                        <p:tgtEl>
                                          <p:spTgt spid="7"/>
                                        </p:tgtEl>
                                        <p:attrNameLst>
                                          <p:attrName>r</p:attrName>
                                        </p:attrNameLst>
                                      </p:cBhvr>
                                    </p:animRot>
                                    <p:animRot by="120000">
                                      <p:cBhvr>
                                        <p:cTn id="34" dur="200" fill="hold">
                                          <p:stCondLst>
                                            <p:cond delay="800"/>
                                          </p:stCondLst>
                                        </p:cTn>
                                        <p:tgtEl>
                                          <p:spTgt spid="7"/>
                                        </p:tgtEl>
                                        <p:attrNameLst>
                                          <p:attrName>r</p:attrName>
                                        </p:attrNameLst>
                                      </p:cBhvr>
                                    </p:animRo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08244"/>
                                        </p:tgtEl>
                                        <p:attrNameLst>
                                          <p:attrName>style.visibility</p:attrName>
                                        </p:attrNameLst>
                                      </p:cBhvr>
                                      <p:to>
                                        <p:strVal val="visible"/>
                                      </p:to>
                                    </p:set>
                                    <p:animEffect transition="in" filter="fade">
                                      <p:cBhvr>
                                        <p:cTn id="39" dur="500"/>
                                        <p:tgtEl>
                                          <p:spTgt spid="308244"/>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308245"/>
                                        </p:tgtEl>
                                        <p:attrNameLst>
                                          <p:attrName>style.visibility</p:attrName>
                                        </p:attrNameLst>
                                      </p:cBhvr>
                                      <p:to>
                                        <p:strVal val="visible"/>
                                      </p:to>
                                    </p:set>
                                    <p:animEffect transition="in" filter="fade">
                                      <p:cBhvr>
                                        <p:cTn id="43" dur="500"/>
                                        <p:tgtEl>
                                          <p:spTgt spid="308245"/>
                                        </p:tgtEl>
                                      </p:cBhvr>
                                    </p:animEffect>
                                  </p:childTnLst>
                                </p:cTn>
                              </p:par>
                            </p:childTnLst>
                          </p:cTn>
                        </p:par>
                        <p:par>
                          <p:cTn id="44" fill="hold">
                            <p:stCondLst>
                              <p:cond delay="1000"/>
                            </p:stCondLst>
                            <p:childTnLst>
                              <p:par>
                                <p:cTn id="45" presetID="10" presetClass="entr" presetSubtype="0" fill="hold" grpId="0" nodeType="afterEffect">
                                  <p:stCondLst>
                                    <p:cond delay="0"/>
                                  </p:stCondLst>
                                  <p:childTnLst>
                                    <p:set>
                                      <p:cBhvr>
                                        <p:cTn id="46" dur="1" fill="hold">
                                          <p:stCondLst>
                                            <p:cond delay="0"/>
                                          </p:stCondLst>
                                        </p:cTn>
                                        <p:tgtEl>
                                          <p:spTgt spid="308251"/>
                                        </p:tgtEl>
                                        <p:attrNameLst>
                                          <p:attrName>style.visibility</p:attrName>
                                        </p:attrNameLst>
                                      </p:cBhvr>
                                      <p:to>
                                        <p:strVal val="visible"/>
                                      </p:to>
                                    </p:set>
                                    <p:animEffect transition="in" filter="fade">
                                      <p:cBhvr>
                                        <p:cTn id="47" dur="500"/>
                                        <p:tgtEl>
                                          <p:spTgt spid="308251"/>
                                        </p:tgtEl>
                                      </p:cBhvr>
                                    </p:animEffect>
                                  </p:childTnLst>
                                </p:cTn>
                              </p:par>
                            </p:childTnLst>
                          </p:cTn>
                        </p:par>
                        <p:par>
                          <p:cTn id="48" fill="hold">
                            <p:stCondLst>
                              <p:cond delay="1500"/>
                            </p:stCondLst>
                            <p:childTnLst>
                              <p:par>
                                <p:cTn id="49" presetID="10" presetClass="entr" presetSubtype="0" fill="hold" grpId="0" nodeType="afterEffect">
                                  <p:stCondLst>
                                    <p:cond delay="0"/>
                                  </p:stCondLst>
                                  <p:childTnLst>
                                    <p:set>
                                      <p:cBhvr>
                                        <p:cTn id="50" dur="1" fill="hold">
                                          <p:stCondLst>
                                            <p:cond delay="0"/>
                                          </p:stCondLst>
                                        </p:cTn>
                                        <p:tgtEl>
                                          <p:spTgt spid="308252"/>
                                        </p:tgtEl>
                                        <p:attrNameLst>
                                          <p:attrName>style.visibility</p:attrName>
                                        </p:attrNameLst>
                                      </p:cBhvr>
                                      <p:to>
                                        <p:strVal val="visible"/>
                                      </p:to>
                                    </p:set>
                                    <p:animEffect transition="in" filter="fade">
                                      <p:cBhvr>
                                        <p:cTn id="51" dur="500"/>
                                        <p:tgtEl>
                                          <p:spTgt spid="308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308244" grpId="0" animBg="1"/>
      <p:bldP spid="308245" grpId="0" animBg="1"/>
      <p:bldP spid="308246" grpId="0"/>
      <p:bldP spid="308251" grpId="0" animBg="1"/>
      <p:bldP spid="308252" grpId="0" animBg="1"/>
      <p:bldP spid="308253"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a:solidFill>
                <a:schemeClr val="bg1"/>
              </a:solidFill>
              <a:effectLst>
                <a:outerShdw blurRad="38100" dist="38100" dir="2700000" algn="tl">
                  <a:srgbClr val="000000"/>
                </a:outerShdw>
              </a:effectLst>
              <a:latin typeface="Calibri" pitchFamily="34" charset="0"/>
            </a:endParaRPr>
          </a:p>
        </p:txBody>
      </p:sp>
      <p:sp>
        <p:nvSpPr>
          <p:cNvPr id="4" name="Rettangolo 1"/>
          <p:cNvSpPr/>
          <p:nvPr/>
        </p:nvSpPr>
        <p:spPr>
          <a:xfrm>
            <a:off x="319089" y="2205038"/>
            <a:ext cx="8661396" cy="923330"/>
          </a:xfrm>
          <a:prstGeom prst="rect">
            <a:avLst/>
          </a:prstGeom>
        </p:spPr>
        <p:txBody>
          <a:bodyPr wrap="square">
            <a:spAutoFit/>
          </a:bodyPr>
          <a:lstStyle/>
          <a:p>
            <a:pPr>
              <a:lnSpc>
                <a:spcPct val="90000"/>
              </a:lnSpc>
              <a:defRPr/>
            </a:pPr>
            <a:r>
              <a:rPr lang="en-GB" sz="3000" smtClean="0">
                <a:solidFill>
                  <a:schemeClr val="bg1"/>
                </a:solidFill>
                <a:effectLst>
                  <a:outerShdw blurRad="38100" dist="38100" dir="2700000" algn="tl">
                    <a:srgbClr val="000000"/>
                  </a:outerShdw>
                </a:effectLst>
                <a:latin typeface="Calibri" pitchFamily="34" charset="0"/>
              </a:rPr>
              <a:t>In order to have </a:t>
            </a:r>
            <a:r>
              <a:rPr lang="en-GB" sz="3000" smtClean="0">
                <a:solidFill>
                  <a:srgbClr val="FFFF00"/>
                </a:solidFill>
                <a:effectLst>
                  <a:outerShdw blurRad="38100" dist="38100" dir="2700000" algn="tl">
                    <a:srgbClr val="000000"/>
                  </a:outerShdw>
                </a:effectLst>
                <a:latin typeface="Calibri" pitchFamily="34" charset="0"/>
              </a:rPr>
              <a:t>high </a:t>
            </a:r>
            <a:r>
              <a:rPr lang="en-GB" sz="3000" baseline="30000" smtClean="0">
                <a:solidFill>
                  <a:srgbClr val="FFFF00"/>
                </a:solidFill>
                <a:effectLst>
                  <a:outerShdw blurRad="38100" dist="38100" dir="2700000" algn="tl">
                    <a:srgbClr val="000000"/>
                  </a:outerShdw>
                </a:effectLst>
                <a:latin typeface="Calibri" pitchFamily="34" charset="0"/>
              </a:rPr>
              <a:t>206</a:t>
            </a:r>
            <a:r>
              <a:rPr lang="en-GB" sz="3000" smtClean="0">
                <a:solidFill>
                  <a:srgbClr val="FFFF00"/>
                </a:solidFill>
                <a:effectLst>
                  <a:outerShdw blurRad="38100" dist="38100" dir="2700000" algn="tl">
                    <a:srgbClr val="000000"/>
                  </a:outerShdw>
                </a:effectLst>
                <a:latin typeface="Calibri" pitchFamily="34" charset="0"/>
              </a:rPr>
              <a:t>Pb/</a:t>
            </a:r>
            <a:r>
              <a:rPr lang="en-GB" sz="3000" baseline="30000" smtClean="0">
                <a:solidFill>
                  <a:srgbClr val="FFFF00"/>
                </a:solidFill>
                <a:effectLst>
                  <a:outerShdw blurRad="38100" dist="38100" dir="2700000" algn="tl">
                    <a:srgbClr val="000000"/>
                  </a:outerShdw>
                </a:effectLst>
                <a:latin typeface="Calibri" pitchFamily="34" charset="0"/>
              </a:rPr>
              <a:t>204</a:t>
            </a:r>
            <a:r>
              <a:rPr lang="en-GB" sz="3000" smtClean="0">
                <a:solidFill>
                  <a:srgbClr val="FFFF00"/>
                </a:solidFill>
                <a:effectLst>
                  <a:outerShdw blurRad="38100" dist="38100" dir="2700000" algn="tl">
                    <a:srgbClr val="000000"/>
                  </a:outerShdw>
                </a:effectLst>
                <a:latin typeface="Calibri" pitchFamily="34" charset="0"/>
              </a:rPr>
              <a:t>Pb</a:t>
            </a:r>
            <a:r>
              <a:rPr lang="en-GB" sz="3000" smtClean="0">
                <a:solidFill>
                  <a:schemeClr val="bg1"/>
                </a:solidFill>
                <a:effectLst>
                  <a:outerShdw blurRad="38100" dist="38100" dir="2700000" algn="tl">
                    <a:srgbClr val="000000"/>
                  </a:outerShdw>
                </a:effectLst>
                <a:latin typeface="Calibri" pitchFamily="34" charset="0"/>
              </a:rPr>
              <a:t>, the mantle source must have </a:t>
            </a:r>
            <a:r>
              <a:rPr lang="en-GB" sz="3000" smtClean="0">
                <a:solidFill>
                  <a:srgbClr val="FFFF00"/>
                </a:solidFill>
                <a:effectLst>
                  <a:outerShdw blurRad="38100" dist="38100" dir="2700000" algn="tl">
                    <a:srgbClr val="000000"/>
                  </a:outerShdw>
                </a:effectLst>
                <a:latin typeface="Calibri" pitchFamily="34" charset="0"/>
              </a:rPr>
              <a:t>high </a:t>
            </a:r>
            <a:r>
              <a:rPr lang="en-GB" sz="3000" baseline="30000" smtClean="0">
                <a:solidFill>
                  <a:srgbClr val="FFFF00"/>
                </a:solidFill>
                <a:effectLst>
                  <a:outerShdw blurRad="38100" dist="38100" dir="2700000" algn="tl">
                    <a:srgbClr val="000000"/>
                  </a:outerShdw>
                </a:effectLst>
                <a:latin typeface="Calibri" pitchFamily="34" charset="0"/>
              </a:rPr>
              <a:t>238</a:t>
            </a:r>
            <a:r>
              <a:rPr lang="en-GB" sz="3000" smtClean="0">
                <a:solidFill>
                  <a:srgbClr val="FFFF00"/>
                </a:solidFill>
                <a:effectLst>
                  <a:outerShdw blurRad="38100" dist="38100" dir="2700000" algn="tl">
                    <a:srgbClr val="000000"/>
                  </a:outerShdw>
                </a:effectLst>
                <a:latin typeface="Calibri" pitchFamily="34" charset="0"/>
              </a:rPr>
              <a:t>U/</a:t>
            </a:r>
            <a:r>
              <a:rPr lang="en-GB" sz="3000" baseline="30000" smtClean="0">
                <a:solidFill>
                  <a:srgbClr val="FFFF00"/>
                </a:solidFill>
                <a:effectLst>
                  <a:outerShdw blurRad="38100" dist="38100" dir="2700000" algn="tl">
                    <a:srgbClr val="000000"/>
                  </a:outerShdw>
                </a:effectLst>
                <a:latin typeface="Calibri" pitchFamily="34" charset="0"/>
              </a:rPr>
              <a:t>204</a:t>
            </a:r>
            <a:r>
              <a:rPr lang="en-GB" sz="3000" smtClean="0">
                <a:solidFill>
                  <a:srgbClr val="FFFF00"/>
                </a:solidFill>
                <a:effectLst>
                  <a:outerShdw blurRad="38100" dist="38100" dir="2700000" algn="tl">
                    <a:srgbClr val="000000"/>
                  </a:outerShdw>
                </a:effectLst>
                <a:latin typeface="Calibri" pitchFamily="34" charset="0"/>
              </a:rPr>
              <a:t>Pb</a:t>
            </a:r>
            <a:r>
              <a:rPr lang="en-GB" sz="3000" smtClean="0">
                <a:solidFill>
                  <a:schemeClr val="bg1"/>
                </a:solidFill>
                <a:effectLst>
                  <a:outerShdw blurRad="38100" dist="38100" dir="2700000" algn="tl">
                    <a:srgbClr val="000000"/>
                  </a:outerShdw>
                </a:effectLst>
                <a:latin typeface="Calibri" pitchFamily="34" charset="0"/>
              </a:rPr>
              <a:t> and must be very old.</a:t>
            </a:r>
            <a:endParaRPr lang="en-GB" sz="3000">
              <a:solidFill>
                <a:schemeClr val="bg1"/>
              </a:solidFill>
              <a:effectLst>
                <a:outerShdw blurRad="38100" dist="38100" dir="2700000" algn="tl">
                  <a:srgbClr val="000000"/>
                </a:outerShdw>
              </a:effectLst>
              <a:latin typeface="Calibri" pitchFamily="34" charset="0"/>
            </a:endParaRPr>
          </a:p>
        </p:txBody>
      </p:sp>
      <p:sp>
        <p:nvSpPr>
          <p:cNvPr id="10" name="Rettangolo 1"/>
          <p:cNvSpPr/>
          <p:nvPr/>
        </p:nvSpPr>
        <p:spPr>
          <a:xfrm>
            <a:off x="319089" y="3709988"/>
            <a:ext cx="8658222" cy="2639184"/>
          </a:xfrm>
          <a:prstGeom prst="rect">
            <a:avLst/>
          </a:prstGeom>
        </p:spPr>
        <p:txBody>
          <a:bodyPr wrap="square">
            <a:spAutoFit/>
          </a:bodyPr>
          <a:lstStyle/>
          <a:p>
            <a:pPr>
              <a:defRPr/>
            </a:pPr>
            <a:r>
              <a:rPr lang="en-GB" sz="3000" dirty="0" smtClean="0">
                <a:solidFill>
                  <a:schemeClr val="bg1"/>
                </a:solidFill>
                <a:effectLst>
                  <a:outerShdw blurRad="38100" dist="38100" dir="2700000" algn="tl">
                    <a:srgbClr val="000000"/>
                  </a:outerShdw>
                </a:effectLst>
                <a:latin typeface="Calibri" pitchFamily="34" charset="0"/>
              </a:rPr>
              <a:t>How a mantle source could acquire high </a:t>
            </a:r>
            <a:r>
              <a:rPr lang="en-GB" sz="3000" b="1" i="1" dirty="0" smtClean="0">
                <a:solidFill>
                  <a:srgbClr val="FFFF00"/>
                </a:solidFill>
                <a:effectLst>
                  <a:outerShdw blurRad="38100" dist="38100" dir="2700000" algn="tl">
                    <a:srgbClr val="000000"/>
                  </a:outerShdw>
                </a:effectLst>
                <a:latin typeface="Symbol" pitchFamily="18" charset="2"/>
              </a:rPr>
              <a:t>m</a:t>
            </a:r>
            <a:r>
              <a:rPr lang="en-GB" sz="3000" dirty="0" smtClean="0">
                <a:solidFill>
                  <a:schemeClr val="bg1"/>
                </a:solidFill>
                <a:effectLst>
                  <a:outerShdw blurRad="38100" dist="38100" dir="2700000" algn="tl">
                    <a:srgbClr val="000000"/>
                  </a:outerShdw>
                </a:effectLst>
                <a:latin typeface="Calibri" pitchFamily="34" charset="0"/>
              </a:rPr>
              <a:t>?</a:t>
            </a:r>
          </a:p>
          <a:p>
            <a:pPr>
              <a:defRPr/>
            </a:pPr>
            <a:endParaRPr lang="en-GB" sz="900" dirty="0" smtClean="0">
              <a:solidFill>
                <a:schemeClr val="bg1"/>
              </a:solidFill>
              <a:effectLst>
                <a:outerShdw blurRad="38100" dist="38100" dir="2700000" algn="tl">
                  <a:srgbClr val="000000"/>
                </a:outerShdw>
              </a:effectLst>
              <a:latin typeface="Calibri" pitchFamily="34" charset="0"/>
            </a:endParaRPr>
          </a:p>
          <a:p>
            <a:pPr algn="ctr">
              <a:defRPr/>
            </a:pPr>
            <a:r>
              <a:rPr lang="en-GB" sz="3200" dirty="0" smtClean="0">
                <a:solidFill>
                  <a:schemeClr val="bg1"/>
                </a:solidFill>
                <a:effectLst>
                  <a:outerShdw blurRad="38100" dist="38100" dir="2700000" algn="tl">
                    <a:srgbClr val="000000"/>
                  </a:outerShdw>
                </a:effectLst>
                <a:latin typeface="Calibri" pitchFamily="34" charset="0"/>
              </a:rPr>
              <a:t>Partial melting?</a:t>
            </a:r>
            <a:endParaRPr lang="en-GB" sz="1050" dirty="0" smtClean="0">
              <a:solidFill>
                <a:schemeClr val="bg1"/>
              </a:solidFill>
              <a:effectLst>
                <a:outerShdw blurRad="38100" dist="38100" dir="2700000" algn="tl">
                  <a:srgbClr val="000000"/>
                </a:outerShdw>
              </a:effectLst>
              <a:latin typeface="Calibri" pitchFamily="34" charset="0"/>
            </a:endParaRPr>
          </a:p>
          <a:p>
            <a:pPr>
              <a:defRPr/>
            </a:pPr>
            <a:endParaRPr lang="en-GB" sz="1050" dirty="0" smtClean="0">
              <a:solidFill>
                <a:srgbClr val="FFFF00"/>
              </a:solidFill>
              <a:effectLst>
                <a:outerShdw blurRad="38100" dist="38100" dir="2700000" algn="tl">
                  <a:srgbClr val="000000"/>
                </a:outerShdw>
              </a:effectLst>
              <a:latin typeface="Calibri" pitchFamily="34" charset="0"/>
            </a:endParaRPr>
          </a:p>
          <a:p>
            <a:pPr>
              <a:defRPr/>
            </a:pPr>
            <a:r>
              <a:rPr lang="en-GB" sz="2800" dirty="0" smtClean="0">
                <a:solidFill>
                  <a:schemeClr val="bg1"/>
                </a:solidFill>
                <a:effectLst>
                  <a:outerShdw blurRad="38100" dist="38100" dir="2700000" algn="tl">
                    <a:srgbClr val="000000"/>
                  </a:outerShdw>
                </a:effectLst>
                <a:latin typeface="Calibri" pitchFamily="34" charset="0"/>
              </a:rPr>
              <a:t>No, because U is slightly more incompatible than Pb and partial melting produces a restitic source with lower U/Pb compared to original (pre-melting) values.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7" name="Rettangolo 6"/>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fade">
                                      <p:cBhvr>
                                        <p:cTn id="12" dur="500"/>
                                        <p:tgtEl>
                                          <p:spTgt spid="1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xEl>
                                              <p:pRg st="4" end="4"/>
                                            </p:txEl>
                                          </p:spTgt>
                                        </p:tgtEl>
                                        <p:attrNameLst>
                                          <p:attrName>style.visibility</p:attrName>
                                        </p:attrNameLst>
                                      </p:cBhvr>
                                      <p:to>
                                        <p:strVal val="visible"/>
                                      </p:to>
                                    </p:set>
                                    <p:animEffect transition="in" filter="fade">
                                      <p:cBhvr>
                                        <p:cTn id="22" dur="5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10"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dirty="0"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dirty="0">
              <a:solidFill>
                <a:schemeClr val="bg1"/>
              </a:solidFill>
              <a:effectLst>
                <a:outerShdw blurRad="38100" dist="38100" dir="2700000" algn="tl">
                  <a:srgbClr val="000000"/>
                </a:outerShdw>
              </a:effectLst>
              <a:latin typeface="Calibri" pitchFamily="34" charset="0"/>
            </a:endParaRPr>
          </a:p>
        </p:txBody>
      </p:sp>
      <p:sp>
        <p:nvSpPr>
          <p:cNvPr id="4" name="Rettangolo 1"/>
          <p:cNvSpPr/>
          <p:nvPr/>
        </p:nvSpPr>
        <p:spPr>
          <a:xfrm>
            <a:off x="319088" y="2139864"/>
            <a:ext cx="8659812" cy="4431983"/>
          </a:xfrm>
          <a:prstGeom prst="rect">
            <a:avLst/>
          </a:prstGeom>
        </p:spPr>
        <p:txBody>
          <a:bodyPr wrap="square">
            <a:spAutoFit/>
          </a:bodyPr>
          <a:lstStyle/>
          <a:p>
            <a:pPr>
              <a:spcAft>
                <a:spcPts val="1200"/>
              </a:spcAft>
              <a:defRPr/>
            </a:pPr>
            <a:r>
              <a:rPr lang="en-GB" sz="2800" dirty="0" smtClean="0">
                <a:solidFill>
                  <a:schemeClr val="bg1"/>
                </a:solidFill>
                <a:effectLst>
                  <a:outerShdw blurRad="38100" dist="38100" dir="2700000" algn="tl">
                    <a:srgbClr val="000000"/>
                  </a:outerShdw>
                </a:effectLst>
                <a:latin typeface="Calibri" pitchFamily="34" charset="0"/>
              </a:rPr>
              <a:t>A possibility is the interaction with some non peridotitic material particularly rich in U (and with high U/Pb ratios) for a very long time.</a:t>
            </a:r>
            <a:endParaRPr lang="en-GB" sz="900" dirty="0" smtClean="0">
              <a:solidFill>
                <a:schemeClr val="bg1"/>
              </a:solidFill>
              <a:effectLst>
                <a:outerShdw blurRad="38100" dist="38100" dir="2700000" algn="tl">
                  <a:srgbClr val="000000"/>
                </a:outerShdw>
              </a:effectLst>
              <a:latin typeface="Calibri" pitchFamily="34" charset="0"/>
            </a:endParaRPr>
          </a:p>
          <a:p>
            <a:pPr>
              <a:spcAft>
                <a:spcPts val="1200"/>
              </a:spcAft>
              <a:defRPr/>
            </a:pPr>
            <a:r>
              <a:rPr lang="en-GB" sz="2800" dirty="0" smtClean="0">
                <a:solidFill>
                  <a:schemeClr val="bg1"/>
                </a:solidFill>
                <a:effectLst>
                  <a:outerShdw blurRad="38100" dist="38100" dir="2700000" algn="tl">
                    <a:srgbClr val="000000"/>
                  </a:outerShdw>
                </a:effectLst>
                <a:latin typeface="Calibri" pitchFamily="34" charset="0"/>
              </a:rPr>
              <a:t>Such an interaction could be related to the interaction with recycled hydrothermally altered oceanic crust (these lithologies are rich in U, and have high U/Pb).</a:t>
            </a:r>
          </a:p>
          <a:p>
            <a:pPr>
              <a:spcAft>
                <a:spcPts val="1200"/>
              </a:spcAft>
              <a:defRPr/>
            </a:pPr>
            <a:r>
              <a:rPr lang="en-GB" sz="2800" dirty="0" smtClean="0">
                <a:solidFill>
                  <a:schemeClr val="bg1"/>
                </a:solidFill>
                <a:effectLst>
                  <a:outerShdw blurRad="38100" dist="38100" dir="2700000" algn="tl">
                    <a:srgbClr val="000000"/>
                  </a:outerShdw>
                </a:effectLst>
                <a:latin typeface="Calibri" pitchFamily="34" charset="0"/>
              </a:rPr>
              <a:t>The upper 500 m of the oldest altered oceanic crust (ODP Site 801) shows &gt;4-fold enrichment in U over pristine glass during seafloor alteration.</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35878" name="Text Box 6"/>
          <p:cNvSpPr txBox="1">
            <a:spLocks noChangeArrowheads="1"/>
          </p:cNvSpPr>
          <p:nvPr/>
        </p:nvSpPr>
        <p:spPr bwMode="auto">
          <a:xfrm>
            <a:off x="400051" y="6378409"/>
            <a:ext cx="2980823" cy="307777"/>
          </a:xfrm>
          <a:prstGeom prst="rect">
            <a:avLst/>
          </a:prstGeom>
          <a:noFill/>
          <a:ln w="9525">
            <a:noFill/>
            <a:miter lim="800000"/>
            <a:headEnd/>
            <a:tailEnd/>
          </a:ln>
          <a:effectLst/>
        </p:spPr>
        <p:txBody>
          <a:bodyPr wrap="square">
            <a:spAutoFit/>
          </a:bodyPr>
          <a:lstStyle/>
          <a:p>
            <a:pPr>
              <a:defRPr/>
            </a:pPr>
            <a:r>
              <a:rPr lang="en-GB" sz="1400" dirty="0">
                <a:solidFill>
                  <a:schemeClr val="bg1"/>
                </a:solidFill>
                <a:effectLst>
                  <a:outerShdw blurRad="38100" dist="38100" dir="2700000" algn="tl">
                    <a:srgbClr val="000000"/>
                  </a:outerShdw>
                </a:effectLst>
                <a:latin typeface="Calibri" pitchFamily="34" charset="0"/>
              </a:rPr>
              <a:t>Kelley et al. 2005 (EPSL, 234, </a:t>
            </a:r>
            <a:r>
              <a:rPr lang="en-GB" sz="1400" dirty="0" smtClean="0">
                <a:solidFill>
                  <a:schemeClr val="bg1"/>
                </a:solidFill>
                <a:effectLst>
                  <a:outerShdw blurRad="38100" dist="38100" dir="2700000" algn="tl">
                    <a:srgbClr val="000000"/>
                  </a:outerShdw>
                </a:effectLst>
                <a:latin typeface="Calibri" pitchFamily="34" charset="0"/>
              </a:rPr>
              <a:t>369-383)</a:t>
            </a:r>
            <a:endParaRPr lang="en-GB" sz="1400" dirty="0">
              <a:solidFill>
                <a:schemeClr val="bg1"/>
              </a:solidFill>
              <a:effectLst>
                <a:outerShdw blurRad="38100" dist="38100" dir="2700000" algn="tl">
                  <a:srgbClr val="000000"/>
                </a:outerShdw>
              </a:effectLst>
              <a:latin typeface="Calibri" pitchFamily="34" charset="0"/>
            </a:endParaRPr>
          </a:p>
        </p:txBody>
      </p:sp>
      <p:sp>
        <p:nvSpPr>
          <p:cNvPr id="6" name="Rettangolo 5"/>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35878"/>
                                        </p:tgtEl>
                                        <p:attrNameLst>
                                          <p:attrName>style.visibility</p:attrName>
                                        </p:attrNameLst>
                                      </p:cBhvr>
                                      <p:to>
                                        <p:strVal val="visible"/>
                                      </p:to>
                                    </p:set>
                                    <p:animEffect transition="in" filter="fade">
                                      <p:cBhvr>
                                        <p:cTn id="21" dur="500"/>
                                        <p:tgtEl>
                                          <p:spTgt spid="335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335878"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a:solidFill>
                <a:schemeClr val="bg1"/>
              </a:solidFill>
              <a:effectLst>
                <a:outerShdw blurRad="38100" dist="38100" dir="2700000" algn="tl">
                  <a:srgbClr val="000000"/>
                </a:outerShdw>
              </a:effectLst>
              <a:latin typeface="Calibri" pitchFamily="34" charset="0"/>
            </a:endParaRPr>
          </a:p>
        </p:txBody>
      </p:sp>
      <p:sp>
        <p:nvSpPr>
          <p:cNvPr id="4" name="Rettangolo 1"/>
          <p:cNvSpPr/>
          <p:nvPr/>
        </p:nvSpPr>
        <p:spPr>
          <a:xfrm>
            <a:off x="138608" y="1995488"/>
            <a:ext cx="4102100" cy="954107"/>
          </a:xfrm>
          <a:prstGeom prst="rect">
            <a:avLst/>
          </a:prstGeom>
        </p:spPr>
        <p:txBody>
          <a:bodyPr wrap="square">
            <a:spAutoFit/>
          </a:bodyPr>
          <a:lstStyle/>
          <a:p>
            <a:pPr>
              <a:defRPr/>
            </a:pPr>
            <a:r>
              <a:rPr lang="en-GB" sz="2800" dirty="0" smtClean="0">
                <a:solidFill>
                  <a:schemeClr val="bg1"/>
                </a:solidFill>
                <a:effectLst>
                  <a:outerShdw blurRad="38100" dist="38100" dir="2700000" algn="tl">
                    <a:srgbClr val="000000"/>
                  </a:outerShdw>
                </a:effectLst>
                <a:latin typeface="Calibri" pitchFamily="34" charset="0"/>
              </a:rPr>
              <a:t>However there is a problem…</a:t>
            </a:r>
            <a:endParaRPr lang="en-GB" sz="2800" dirty="0">
              <a:solidFill>
                <a:schemeClr val="bg1"/>
              </a:solidFill>
              <a:effectLst>
                <a:outerShdw blurRad="38100" dist="38100" dir="2700000" algn="tl">
                  <a:srgbClr val="000000"/>
                </a:outerShdw>
              </a:effectLst>
              <a:latin typeface="Calibri" pitchFamily="34" charset="0"/>
            </a:endParaRPr>
          </a:p>
        </p:txBody>
      </p:sp>
      <p:sp>
        <p:nvSpPr>
          <p:cNvPr id="5" name="Rettangolo 1"/>
          <p:cNvSpPr/>
          <p:nvPr/>
        </p:nvSpPr>
        <p:spPr>
          <a:xfrm>
            <a:off x="138608" y="3063875"/>
            <a:ext cx="4102100" cy="3323987"/>
          </a:xfrm>
          <a:prstGeom prst="rect">
            <a:avLst/>
          </a:prstGeom>
        </p:spPr>
        <p:txBody>
          <a:bodyPr wrap="square">
            <a:spAutoFit/>
          </a:bodyPr>
          <a:lstStyle/>
          <a:p>
            <a:pPr>
              <a:defRPr/>
            </a:pPr>
            <a:r>
              <a:rPr lang="en-GB" sz="2800" dirty="0" smtClean="0">
                <a:solidFill>
                  <a:schemeClr val="bg1"/>
                </a:solidFill>
                <a:effectLst>
                  <a:outerShdw blurRad="38100" dist="38100" dir="2700000" algn="tl">
                    <a:srgbClr val="000000"/>
                  </a:outerShdw>
                </a:effectLst>
                <a:latin typeface="Calibri" pitchFamily="34" charset="0"/>
              </a:rPr>
              <a:t>This altered oceanic crust is rich in U (and with high U/Pb) but is also rich in Rb (and with high Rb/Sr).</a:t>
            </a:r>
          </a:p>
          <a:p>
            <a:pPr>
              <a:defRPr/>
            </a:pPr>
            <a:endParaRPr lang="en-GB" sz="1400" dirty="0" smtClean="0">
              <a:solidFill>
                <a:schemeClr val="bg1"/>
              </a:solidFill>
              <a:effectLst>
                <a:outerShdw blurRad="38100" dist="38100" dir="2700000" algn="tl">
                  <a:srgbClr val="000000"/>
                </a:outerShdw>
              </a:effectLst>
              <a:latin typeface="Calibri" pitchFamily="34" charset="0"/>
            </a:endParaRPr>
          </a:p>
          <a:p>
            <a:pPr>
              <a:defRPr/>
            </a:pPr>
            <a:r>
              <a:rPr lang="en-GB" sz="2800" dirty="0" smtClean="0">
                <a:solidFill>
                  <a:schemeClr val="bg1"/>
                </a:solidFill>
                <a:effectLst>
                  <a:outerShdw blurRad="38100" dist="38100" dir="2700000" algn="tl">
                    <a:srgbClr val="000000"/>
                  </a:outerShdw>
                </a:effectLst>
                <a:latin typeface="Calibri" pitchFamily="34" charset="0"/>
              </a:rPr>
              <a:t>Interaction with such an old material would lead to an increase of </a:t>
            </a: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Sr/</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grpSp>
        <p:nvGrpSpPr>
          <p:cNvPr id="6" name="Group 8"/>
          <p:cNvGrpSpPr>
            <a:grpSpLocks/>
          </p:cNvGrpSpPr>
          <p:nvPr/>
        </p:nvGrpSpPr>
        <p:grpSpPr bwMode="auto">
          <a:xfrm>
            <a:off x="4600575" y="1978025"/>
            <a:ext cx="4502150" cy="4554538"/>
            <a:chOff x="2898" y="1246"/>
            <a:chExt cx="2836" cy="2869"/>
          </a:xfrm>
        </p:grpSpPr>
        <p:pic>
          <p:nvPicPr>
            <p:cNvPr id="50183" name="Picture 5"/>
            <p:cNvPicPr>
              <a:picLocks noChangeAspect="1" noChangeArrowheads="1"/>
            </p:cNvPicPr>
            <p:nvPr/>
          </p:nvPicPr>
          <p:blipFill>
            <a:blip r:embed="rId2" cstate="print"/>
            <a:srcRect l="4085" t="13625"/>
            <a:stretch>
              <a:fillRect/>
            </a:stretch>
          </p:blipFill>
          <p:spPr bwMode="auto">
            <a:xfrm>
              <a:off x="2898" y="1246"/>
              <a:ext cx="2836" cy="2869"/>
            </a:xfrm>
            <a:prstGeom prst="rect">
              <a:avLst/>
            </a:prstGeom>
            <a:noFill/>
            <a:ln w="9525">
              <a:noFill/>
              <a:miter lim="800000"/>
              <a:headEnd/>
              <a:tailEnd/>
            </a:ln>
          </p:spPr>
        </p:pic>
        <p:sp>
          <p:nvSpPr>
            <p:cNvPr id="50184" name="Text Box 7"/>
            <p:cNvSpPr txBox="1">
              <a:spLocks noChangeArrowheads="1"/>
            </p:cNvSpPr>
            <p:nvPr/>
          </p:nvSpPr>
          <p:spPr bwMode="auto">
            <a:xfrm>
              <a:off x="2926" y="3831"/>
              <a:ext cx="1912" cy="233"/>
            </a:xfrm>
            <a:prstGeom prst="rect">
              <a:avLst/>
            </a:prstGeom>
            <a:solidFill>
              <a:schemeClr val="bg1"/>
            </a:solidFill>
            <a:ln w="9525">
              <a:noFill/>
              <a:miter lim="800000"/>
              <a:headEnd/>
              <a:tailEnd/>
            </a:ln>
          </p:spPr>
          <p:txBody>
            <a:bodyPr wrap="none">
              <a:spAutoFit/>
            </a:bodyPr>
            <a:lstStyle/>
            <a:p>
              <a:r>
                <a:rPr lang="en-GB" smtClean="0">
                  <a:solidFill>
                    <a:schemeClr val="tx1"/>
                  </a:solidFill>
                  <a:latin typeface="Calibri" pitchFamily="34" charset="0"/>
                </a:rPr>
                <a:t>Houston, we have a problem…</a:t>
              </a:r>
              <a:endParaRPr lang="en-GB">
                <a:solidFill>
                  <a:schemeClr val="tx1"/>
                </a:solidFill>
                <a:latin typeface="Calibri" pitchFamily="34" charset="0"/>
              </a:endParaRPr>
            </a:p>
          </p:txBody>
        </p:sp>
      </p:grpSp>
      <p:sp>
        <p:nvSpPr>
          <p:cNvPr id="9" name="Rettangolo 8"/>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Effect transition="in" filter="fade">
                                      <p:cBhvr>
                                        <p:cTn id="16" dur="500"/>
                                        <p:tgtEl>
                                          <p:spTgt spid="5">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5" name="CasellaDiTesto 4"/>
          <p:cNvSpPr txBox="1"/>
          <p:nvPr/>
        </p:nvSpPr>
        <p:spPr>
          <a:xfrm>
            <a:off x="468086" y="662444"/>
            <a:ext cx="8207828" cy="1938992"/>
          </a:xfrm>
          <a:prstGeom prst="rect">
            <a:avLst/>
          </a:prstGeom>
          <a:noFill/>
        </p:spPr>
        <p:txBody>
          <a:bodyPr wrap="square" rtlCol="0">
            <a:spAutoFit/>
          </a:bodyPr>
          <a:lstStyle/>
          <a:p>
            <a:pPr algn="l"/>
            <a:r>
              <a:rPr lang="en-US" sz="2400" dirty="0" smtClean="0">
                <a:solidFill>
                  <a:schemeClr val="bg1"/>
                </a:solidFill>
                <a:latin typeface="Calibri" pitchFamily="34" charset="0"/>
              </a:rPr>
              <a:t>‘‘. . . the number of unknown parameters in complex petrogenetic models which include mixing, open system fractionation, dynamic melting and mantle heterogeneity are sufficient so that </a:t>
            </a:r>
            <a:r>
              <a:rPr lang="en-US" sz="2400" dirty="0" smtClean="0">
                <a:solidFill>
                  <a:srgbClr val="FFFF00"/>
                </a:solidFill>
                <a:latin typeface="Calibri" pitchFamily="34" charset="0"/>
              </a:rPr>
              <a:t>these parameters can be adjusted to accurately model any set of trace element abundances</a:t>
            </a:r>
            <a:r>
              <a:rPr lang="en-US" sz="2400" dirty="0" smtClean="0">
                <a:solidFill>
                  <a:schemeClr val="bg1"/>
                </a:solidFill>
                <a:latin typeface="Calibri" pitchFamily="34" charset="0"/>
              </a:rPr>
              <a:t>.”</a:t>
            </a:r>
            <a:endParaRPr lang="it-IT" sz="2400" dirty="0">
              <a:solidFill>
                <a:schemeClr val="bg1"/>
              </a:solidFill>
              <a:latin typeface="Calibri" pitchFamily="34" charset="0"/>
            </a:endParaRPr>
          </a:p>
        </p:txBody>
      </p:sp>
      <p:pic>
        <p:nvPicPr>
          <p:cNvPr id="1026" name="Picture 2"/>
          <p:cNvPicPr>
            <a:picLocks noChangeAspect="1" noChangeArrowheads="1"/>
          </p:cNvPicPr>
          <p:nvPr/>
        </p:nvPicPr>
        <p:blipFill>
          <a:blip r:embed="rId3" cstate="print"/>
          <a:srcRect t="4297" b="6363"/>
          <a:stretch>
            <a:fillRect/>
          </a:stretch>
        </p:blipFill>
        <p:spPr bwMode="auto">
          <a:xfrm>
            <a:off x="444500" y="2578100"/>
            <a:ext cx="8699500" cy="42799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tangolo 1"/>
          <p:cNvSpPr/>
          <p:nvPr/>
        </p:nvSpPr>
        <p:spPr>
          <a:xfrm>
            <a:off x="319088" y="1262063"/>
            <a:ext cx="8505824" cy="757130"/>
          </a:xfrm>
          <a:prstGeom prst="rect">
            <a:avLst/>
          </a:prstGeom>
        </p:spPr>
        <p:txBody>
          <a:bodyPr wrap="square">
            <a:spAutoFit/>
          </a:bodyPr>
          <a:lstStyle/>
          <a:p>
            <a:pPr>
              <a:lnSpc>
                <a:spcPct val="90000"/>
              </a:lnSpc>
              <a:defRPr/>
            </a:pPr>
            <a:r>
              <a:rPr lang="en-GB" sz="2400" i="1" smtClean="0">
                <a:solidFill>
                  <a:schemeClr val="bg1"/>
                </a:solidFill>
                <a:effectLst>
                  <a:outerShdw blurRad="38100" dist="38100" dir="2700000" algn="tl">
                    <a:srgbClr val="000000"/>
                  </a:outerShdw>
                </a:effectLst>
                <a:latin typeface="Calibri" pitchFamily="34" charset="0"/>
              </a:rPr>
              <a:t>This is the typical approach of nearly all the geochemical models proposed to explain the existence of mantle plumes.</a:t>
            </a:r>
            <a:endParaRPr lang="en-GB" sz="2400" i="1">
              <a:solidFill>
                <a:schemeClr val="bg1"/>
              </a:solidFill>
              <a:effectLst>
                <a:outerShdw blurRad="38100" dist="38100" dir="2700000" algn="tl">
                  <a:srgbClr val="000000"/>
                </a:outerShdw>
              </a:effectLst>
              <a:latin typeface="Calibri" pitchFamily="34" charset="0"/>
            </a:endParaRPr>
          </a:p>
        </p:txBody>
      </p:sp>
      <p:grpSp>
        <p:nvGrpSpPr>
          <p:cNvPr id="7" name="Group 9"/>
          <p:cNvGrpSpPr>
            <a:grpSpLocks/>
          </p:cNvGrpSpPr>
          <p:nvPr/>
        </p:nvGrpSpPr>
        <p:grpSpPr bwMode="auto">
          <a:xfrm>
            <a:off x="4419600" y="2600325"/>
            <a:ext cx="4724400" cy="3622675"/>
            <a:chOff x="2431" y="1990"/>
            <a:chExt cx="3238" cy="2255"/>
          </a:xfrm>
        </p:grpSpPr>
        <p:grpSp>
          <p:nvGrpSpPr>
            <p:cNvPr id="8" name="Group 10"/>
            <p:cNvGrpSpPr>
              <a:grpSpLocks/>
            </p:cNvGrpSpPr>
            <p:nvPr/>
          </p:nvGrpSpPr>
          <p:grpSpPr bwMode="auto">
            <a:xfrm>
              <a:off x="2449" y="2070"/>
              <a:ext cx="3220" cy="2175"/>
              <a:chOff x="947" y="1356"/>
              <a:chExt cx="4171" cy="2908"/>
            </a:xfrm>
          </p:grpSpPr>
          <p:pic>
            <p:nvPicPr>
              <p:cNvPr id="51218" name="Picture 11"/>
              <p:cNvPicPr>
                <a:picLocks noChangeAspect="1" noChangeArrowheads="1"/>
              </p:cNvPicPr>
              <p:nvPr/>
            </p:nvPicPr>
            <p:blipFill>
              <a:blip r:embed="rId2" cstate="print"/>
              <a:srcRect b="3722"/>
              <a:stretch>
                <a:fillRect/>
              </a:stretch>
            </p:blipFill>
            <p:spPr bwMode="auto">
              <a:xfrm>
                <a:off x="947" y="1356"/>
                <a:ext cx="4171" cy="2908"/>
              </a:xfrm>
              <a:prstGeom prst="rect">
                <a:avLst/>
              </a:prstGeom>
              <a:noFill/>
              <a:ln w="9525" algn="ctr">
                <a:noFill/>
                <a:miter lim="800000"/>
                <a:headEnd/>
                <a:tailEnd/>
              </a:ln>
            </p:spPr>
          </p:pic>
          <p:sp>
            <p:nvSpPr>
              <p:cNvPr id="51219" name="Rectangle 12"/>
              <p:cNvSpPr>
                <a:spLocks noChangeArrowheads="1"/>
              </p:cNvSpPr>
              <p:nvPr/>
            </p:nvSpPr>
            <p:spPr bwMode="auto">
              <a:xfrm>
                <a:off x="1010" y="4121"/>
                <a:ext cx="222" cy="142"/>
              </a:xfrm>
              <a:prstGeom prst="rect">
                <a:avLst/>
              </a:prstGeom>
              <a:solidFill>
                <a:schemeClr val="bg1"/>
              </a:solidFill>
              <a:ln w="9525" algn="ctr">
                <a:noFill/>
                <a:miter lim="800000"/>
                <a:headEnd/>
                <a:tailEnd/>
              </a:ln>
            </p:spPr>
            <p:txBody>
              <a:bodyPr wrap="none" anchor="ctr"/>
              <a:lstStyle/>
              <a:p>
                <a:endParaRPr lang="en-GB">
                  <a:latin typeface="Calibri" pitchFamily="34" charset="0"/>
                </a:endParaRPr>
              </a:p>
            </p:txBody>
          </p:sp>
        </p:grpSp>
        <p:grpSp>
          <p:nvGrpSpPr>
            <p:cNvPr id="9" name="Group 13"/>
            <p:cNvGrpSpPr>
              <a:grpSpLocks/>
            </p:cNvGrpSpPr>
            <p:nvPr/>
          </p:nvGrpSpPr>
          <p:grpSpPr bwMode="auto">
            <a:xfrm>
              <a:off x="2431" y="1990"/>
              <a:ext cx="1161" cy="588"/>
              <a:chOff x="3488" y="1081"/>
              <a:chExt cx="2051" cy="1394"/>
            </a:xfrm>
          </p:grpSpPr>
          <p:sp>
            <p:nvSpPr>
              <p:cNvPr id="51212" name="AutoShape 14"/>
              <p:cNvSpPr>
                <a:spLocks noChangeArrowheads="1"/>
              </p:cNvSpPr>
              <p:nvPr/>
            </p:nvSpPr>
            <p:spPr bwMode="auto">
              <a:xfrm flipH="1">
                <a:off x="4854" y="1139"/>
                <a:ext cx="677" cy="593"/>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51213" name="AutoShape 15"/>
              <p:cNvSpPr>
                <a:spLocks noChangeArrowheads="1"/>
              </p:cNvSpPr>
              <p:nvPr/>
            </p:nvSpPr>
            <p:spPr bwMode="auto">
              <a:xfrm>
                <a:off x="3488" y="1296"/>
                <a:ext cx="899" cy="445"/>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51214" name="AutoShape 16"/>
              <p:cNvSpPr>
                <a:spLocks noChangeArrowheads="1"/>
              </p:cNvSpPr>
              <p:nvPr/>
            </p:nvSpPr>
            <p:spPr bwMode="auto">
              <a:xfrm flipH="1" flipV="1">
                <a:off x="4871" y="1877"/>
                <a:ext cx="668" cy="487"/>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51215" name="AutoShape 17"/>
              <p:cNvSpPr>
                <a:spLocks noChangeArrowheads="1"/>
              </p:cNvSpPr>
              <p:nvPr/>
            </p:nvSpPr>
            <p:spPr bwMode="auto">
              <a:xfrm flipV="1">
                <a:off x="3871" y="1869"/>
                <a:ext cx="549" cy="521"/>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sp>
            <p:nvSpPr>
              <p:cNvPr id="51216" name="AutoShape 18"/>
              <p:cNvSpPr>
                <a:spLocks noChangeArrowheads="1"/>
              </p:cNvSpPr>
              <p:nvPr/>
            </p:nvSpPr>
            <p:spPr bwMode="auto">
              <a:xfrm rot="2401269" flipH="1" flipV="1">
                <a:off x="4431" y="1988"/>
                <a:ext cx="564" cy="487"/>
              </a:xfrm>
              <a:prstGeom prst="lightningBolt">
                <a:avLst/>
              </a:prstGeom>
              <a:solidFill>
                <a:srgbClr val="FFFF00"/>
              </a:solidFill>
              <a:ln w="9525" algn="ctr">
                <a:solidFill>
                  <a:schemeClr val="tx1"/>
                </a:solidFill>
                <a:miter lim="800000"/>
                <a:headEnd/>
                <a:tailEnd/>
              </a:ln>
            </p:spPr>
            <p:txBody>
              <a:bodyPr wrap="none" anchor="ctr"/>
              <a:lstStyle/>
              <a:p>
                <a:endParaRPr lang="en-GB">
                  <a:latin typeface="Calibri" pitchFamily="34" charset="0"/>
                </a:endParaRPr>
              </a:p>
            </p:txBody>
          </p:sp>
          <p:sp>
            <p:nvSpPr>
              <p:cNvPr id="51217" name="AutoShape 19"/>
              <p:cNvSpPr>
                <a:spLocks noChangeArrowheads="1"/>
              </p:cNvSpPr>
              <p:nvPr/>
            </p:nvSpPr>
            <p:spPr bwMode="auto">
              <a:xfrm rot="2401269">
                <a:off x="4445" y="1081"/>
                <a:ext cx="390" cy="504"/>
              </a:xfrm>
              <a:prstGeom prst="lightningBolt">
                <a:avLst/>
              </a:prstGeom>
              <a:solidFill>
                <a:srgbClr val="FFFF00"/>
              </a:solidFill>
              <a:ln w="9525" algn="ctr">
                <a:solidFill>
                  <a:schemeClr val="tx1"/>
                </a:solidFill>
                <a:miter lim="800000"/>
                <a:headEnd/>
                <a:tailEnd/>
              </a:ln>
              <a:scene3d>
                <a:camera prst="orthographicFront"/>
                <a:lightRig rig="threePt" dir="t"/>
              </a:scene3d>
              <a:sp3d>
                <a:bevelT/>
              </a:sp3d>
            </p:spPr>
            <p:txBody>
              <a:bodyPr wrap="none" anchor="ctr"/>
              <a:lstStyle/>
              <a:p>
                <a:endParaRPr lang="en-GB">
                  <a:latin typeface="Calibri" pitchFamily="34" charset="0"/>
                </a:endParaRPr>
              </a:p>
            </p:txBody>
          </p:sp>
        </p:grpSp>
        <p:sp>
          <p:nvSpPr>
            <p:cNvPr id="51210" name="Rectangle 20"/>
            <p:cNvSpPr>
              <a:spLocks noChangeArrowheads="1"/>
            </p:cNvSpPr>
            <p:nvPr/>
          </p:nvSpPr>
          <p:spPr bwMode="auto">
            <a:xfrm>
              <a:off x="2955" y="2335"/>
              <a:ext cx="253" cy="1545"/>
            </a:xfrm>
            <a:prstGeom prst="rect">
              <a:avLst/>
            </a:prstGeom>
            <a:solidFill>
              <a:srgbClr val="808080">
                <a:alpha val="70195"/>
              </a:srgbClr>
            </a:solidFill>
            <a:ln w="9525">
              <a:noFill/>
              <a:miter lim="800000"/>
              <a:headEnd/>
              <a:tailEnd/>
            </a:ln>
          </p:spPr>
          <p:txBody>
            <a:bodyPr wrap="none" anchor="ctr"/>
            <a:lstStyle/>
            <a:p>
              <a:endParaRPr lang="en-GB">
                <a:latin typeface="Calibri" pitchFamily="34" charset="0"/>
              </a:endParaRPr>
            </a:p>
          </p:txBody>
        </p:sp>
        <p:sp>
          <p:nvSpPr>
            <p:cNvPr id="51211" name="AutoShape 21"/>
            <p:cNvSpPr>
              <a:spLocks noChangeArrowheads="1"/>
            </p:cNvSpPr>
            <p:nvPr/>
          </p:nvSpPr>
          <p:spPr bwMode="auto">
            <a:xfrm>
              <a:off x="2623" y="3895"/>
              <a:ext cx="760" cy="182"/>
            </a:xfrm>
            <a:prstGeom prst="roundRect">
              <a:avLst>
                <a:gd name="adj" fmla="val 16667"/>
              </a:avLst>
            </a:prstGeom>
            <a:noFill/>
            <a:ln w="38100">
              <a:solidFill>
                <a:srgbClr val="FF0000"/>
              </a:solidFill>
              <a:round/>
              <a:headEnd/>
              <a:tailEnd/>
            </a:ln>
          </p:spPr>
          <p:txBody>
            <a:bodyPr wrap="none" anchor="ctr"/>
            <a:lstStyle/>
            <a:p>
              <a:endParaRPr lang="en-GB">
                <a:latin typeface="Calibri" pitchFamily="34" charset="0"/>
              </a:endParaRPr>
            </a:p>
          </p:txBody>
        </p:sp>
      </p:grpSp>
      <p:sp>
        <p:nvSpPr>
          <p:cNvPr id="6" name="Rettangolo 1"/>
          <p:cNvSpPr/>
          <p:nvPr/>
        </p:nvSpPr>
        <p:spPr>
          <a:xfrm>
            <a:off x="6035675" y="2976563"/>
            <a:ext cx="3073400" cy="762000"/>
          </a:xfrm>
          <a:prstGeom prst="rect">
            <a:avLst/>
          </a:prstGeom>
        </p:spPr>
        <p:txBody>
          <a:bodyPr>
            <a:spAutoFit/>
          </a:bodyPr>
          <a:lstStyle/>
          <a:p>
            <a:pPr>
              <a:defRPr/>
            </a:pPr>
            <a:r>
              <a:rPr lang="en-GB" sz="2200" smtClean="0">
                <a:solidFill>
                  <a:schemeClr val="tx1"/>
                </a:solidFill>
                <a:effectLst>
                  <a:outerShdw blurRad="38100" dist="38100" dir="2700000" algn="tl">
                    <a:srgbClr val="FFFFFF"/>
                  </a:outerShdw>
                </a:effectLst>
                <a:latin typeface="Calibri" pitchFamily="34" charset="0"/>
              </a:rPr>
              <a:t>But HIMU-OIB have very low </a:t>
            </a:r>
            <a:r>
              <a:rPr lang="en-GB" sz="2200" baseline="30000" smtClean="0">
                <a:solidFill>
                  <a:schemeClr val="tx1"/>
                </a:solidFill>
                <a:effectLst>
                  <a:outerShdw blurRad="38100" dist="38100" dir="2700000" algn="tl">
                    <a:srgbClr val="FFFFFF"/>
                  </a:outerShdw>
                </a:effectLst>
                <a:latin typeface="Calibri" pitchFamily="34" charset="0"/>
              </a:rPr>
              <a:t>87</a:t>
            </a:r>
            <a:r>
              <a:rPr lang="en-GB" sz="2200" smtClean="0">
                <a:solidFill>
                  <a:schemeClr val="tx1"/>
                </a:solidFill>
                <a:effectLst>
                  <a:outerShdw blurRad="38100" dist="38100" dir="2700000" algn="tl">
                    <a:srgbClr val="FFFFFF"/>
                  </a:outerShdw>
                </a:effectLst>
                <a:latin typeface="Calibri" pitchFamily="34" charset="0"/>
              </a:rPr>
              <a:t>Sr/</a:t>
            </a:r>
            <a:r>
              <a:rPr lang="en-GB" sz="2200" baseline="30000" smtClean="0">
                <a:solidFill>
                  <a:schemeClr val="tx1"/>
                </a:solidFill>
                <a:effectLst>
                  <a:outerShdw blurRad="38100" dist="38100" dir="2700000" algn="tl">
                    <a:srgbClr val="FFFFFF"/>
                  </a:outerShdw>
                </a:effectLst>
                <a:latin typeface="Calibri" pitchFamily="34" charset="0"/>
              </a:rPr>
              <a:t>86</a:t>
            </a:r>
            <a:r>
              <a:rPr lang="en-GB" sz="2200" smtClean="0">
                <a:solidFill>
                  <a:schemeClr val="tx1"/>
                </a:solidFill>
                <a:effectLst>
                  <a:outerShdw blurRad="38100" dist="38100" dir="2700000" algn="tl">
                    <a:srgbClr val="FFFFFF"/>
                  </a:outerShdw>
                </a:effectLst>
                <a:latin typeface="Calibri" pitchFamily="34" charset="0"/>
              </a:rPr>
              <a:t>Sr…</a:t>
            </a:r>
            <a:endParaRPr lang="en-GB" sz="2200">
              <a:solidFill>
                <a:schemeClr val="tx1"/>
              </a:solidFill>
              <a:effectLst>
                <a:outerShdw blurRad="38100" dist="38100" dir="2700000" algn="tl">
                  <a:srgbClr val="FFFFFF"/>
                </a:outerShdw>
              </a:effectLst>
              <a:latin typeface="Calibri" pitchFamily="34" charset="0"/>
            </a:endParaRPr>
          </a:p>
        </p:txBody>
      </p:sp>
      <p:sp>
        <p:nvSpPr>
          <p:cNvPr id="20" name="Rettangolo 19"/>
          <p:cNvSpPr/>
          <p:nvPr/>
        </p:nvSpPr>
        <p:spPr>
          <a:xfrm>
            <a:off x="319088" y="77788"/>
            <a:ext cx="8505824" cy="125816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p>
          <a:p>
            <a:pPr>
              <a:lnSpc>
                <a:spcPct val="80000"/>
              </a:lnSpc>
              <a:defRPr/>
            </a:pPr>
            <a:endParaRPr lang="en-GB" sz="1000" dirty="0" smtClean="0">
              <a:solidFill>
                <a:srgbClr val="FFFF00"/>
              </a:solidFill>
              <a:effectLst>
                <a:outerShdw blurRad="38100" dist="38100" dir="2700000" algn="tl">
                  <a:srgbClr val="000000"/>
                </a:outerShdw>
              </a:effectLst>
              <a:latin typeface="Calibri" pitchFamily="34" charset="0"/>
            </a:endParaRPr>
          </a:p>
          <a:p>
            <a:pPr>
              <a:lnSpc>
                <a:spcPct val="80000"/>
              </a:lnSpc>
              <a:defRPr/>
            </a:pPr>
            <a:r>
              <a:rPr lang="en-GB" sz="2800" dirty="0" smtClean="0">
                <a:solidFill>
                  <a:schemeClr val="bg1"/>
                </a:solidFill>
                <a:effectLst>
                  <a:outerShdw blurRad="38100" dist="38100" dir="2700000" algn="tl">
                    <a:srgbClr val="000000"/>
                  </a:outerShdw>
                </a:effectLst>
                <a:latin typeface="Calibri" pitchFamily="34" charset="0"/>
              </a:rPr>
              <a:t>Derivation of the parental magmas from a mantle plume dominated by &gt;2 Ga recycled oceanic crust.</a:t>
            </a:r>
            <a:endParaRPr lang="en-GB" sz="2800" dirty="0">
              <a:solidFill>
                <a:srgbClr val="FF0000"/>
              </a:solidFill>
              <a:effectLst>
                <a:outerShdw blurRad="38100" dist="38100" dir="2700000" algn="tl">
                  <a:srgbClr val="000000"/>
                </a:outerShdw>
              </a:effectLst>
              <a:latin typeface="Calibri" pitchFamily="34" charset="0"/>
            </a:endParaRPr>
          </a:p>
        </p:txBody>
      </p:sp>
      <p:sp>
        <p:nvSpPr>
          <p:cNvPr id="21" name="Rettangolo 1"/>
          <p:cNvSpPr/>
          <p:nvPr/>
        </p:nvSpPr>
        <p:spPr>
          <a:xfrm>
            <a:off x="138608" y="1995488"/>
            <a:ext cx="4102100" cy="954107"/>
          </a:xfrm>
          <a:prstGeom prst="rect">
            <a:avLst/>
          </a:prstGeom>
        </p:spPr>
        <p:txBody>
          <a:bodyPr wrap="square">
            <a:spAutoFit/>
          </a:bodyPr>
          <a:lstStyle/>
          <a:p>
            <a:pPr>
              <a:defRPr/>
            </a:pPr>
            <a:r>
              <a:rPr lang="en-GB" sz="2800" dirty="0" smtClean="0">
                <a:solidFill>
                  <a:schemeClr val="bg1"/>
                </a:solidFill>
                <a:effectLst>
                  <a:outerShdw blurRad="38100" dist="38100" dir="2700000" algn="tl">
                    <a:srgbClr val="000000"/>
                  </a:outerShdw>
                </a:effectLst>
                <a:latin typeface="Calibri" pitchFamily="34" charset="0"/>
              </a:rPr>
              <a:t>However there is a problem…</a:t>
            </a:r>
            <a:endParaRPr lang="en-GB" sz="2800" dirty="0">
              <a:solidFill>
                <a:schemeClr val="bg1"/>
              </a:solidFill>
              <a:effectLst>
                <a:outerShdw blurRad="38100" dist="38100" dir="2700000" algn="tl">
                  <a:srgbClr val="000000"/>
                </a:outerShdw>
              </a:effectLst>
              <a:latin typeface="Calibri" pitchFamily="34" charset="0"/>
            </a:endParaRPr>
          </a:p>
        </p:txBody>
      </p:sp>
      <p:sp>
        <p:nvSpPr>
          <p:cNvPr id="22" name="Rettangolo 1"/>
          <p:cNvSpPr/>
          <p:nvPr/>
        </p:nvSpPr>
        <p:spPr>
          <a:xfrm>
            <a:off x="138608" y="3063875"/>
            <a:ext cx="4102100" cy="3323987"/>
          </a:xfrm>
          <a:prstGeom prst="rect">
            <a:avLst/>
          </a:prstGeom>
        </p:spPr>
        <p:txBody>
          <a:bodyPr wrap="square">
            <a:spAutoFit/>
          </a:bodyPr>
          <a:lstStyle/>
          <a:p>
            <a:pPr>
              <a:defRPr/>
            </a:pPr>
            <a:r>
              <a:rPr lang="en-GB" sz="2800" dirty="0" smtClean="0">
                <a:solidFill>
                  <a:schemeClr val="bg1"/>
                </a:solidFill>
                <a:effectLst>
                  <a:outerShdw blurRad="38100" dist="38100" dir="2700000" algn="tl">
                    <a:srgbClr val="000000"/>
                  </a:outerShdw>
                </a:effectLst>
                <a:latin typeface="Calibri" pitchFamily="34" charset="0"/>
              </a:rPr>
              <a:t>This altered oceanic crust is rich in U (and with high U/Pb) but is also rich in Rb (and with high Rb/Sr).</a:t>
            </a:r>
          </a:p>
          <a:p>
            <a:pPr>
              <a:defRPr/>
            </a:pPr>
            <a:endParaRPr lang="en-GB" sz="1400" dirty="0" smtClean="0">
              <a:solidFill>
                <a:schemeClr val="bg1"/>
              </a:solidFill>
              <a:effectLst>
                <a:outerShdw blurRad="38100" dist="38100" dir="2700000" algn="tl">
                  <a:srgbClr val="000000"/>
                </a:outerShdw>
              </a:effectLst>
              <a:latin typeface="Calibri" pitchFamily="34" charset="0"/>
            </a:endParaRPr>
          </a:p>
          <a:p>
            <a:pPr>
              <a:defRPr/>
            </a:pPr>
            <a:r>
              <a:rPr lang="en-GB" sz="2800" dirty="0" smtClean="0">
                <a:solidFill>
                  <a:schemeClr val="bg1"/>
                </a:solidFill>
                <a:effectLst>
                  <a:outerShdw blurRad="38100" dist="38100" dir="2700000" algn="tl">
                    <a:srgbClr val="000000"/>
                  </a:outerShdw>
                </a:effectLst>
                <a:latin typeface="Calibri" pitchFamily="34" charset="0"/>
              </a:rPr>
              <a:t>Interaction with such an old material would lead to an increase of </a:t>
            </a: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Sr/</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tangolo 1"/>
          <p:cNvSpPr/>
          <p:nvPr/>
        </p:nvSpPr>
        <p:spPr>
          <a:xfrm>
            <a:off x="319088" y="547688"/>
            <a:ext cx="8505824" cy="549275"/>
          </a:xfrm>
          <a:prstGeom prst="rect">
            <a:avLst/>
          </a:prstGeom>
        </p:spPr>
        <p:txBody>
          <a:bodyPr wrap="square">
            <a:spAutoFit/>
          </a:bodyPr>
          <a:lstStyle/>
          <a:p>
            <a:pPr>
              <a:defRPr/>
            </a:pPr>
            <a:r>
              <a:rPr lang="en-GB" sz="3000" smtClean="0">
                <a:solidFill>
                  <a:schemeClr val="bg1"/>
                </a:solidFill>
                <a:effectLst>
                  <a:outerShdw blurRad="38100" dist="38100" dir="2700000" algn="tl">
                    <a:srgbClr val="000000"/>
                  </a:outerShdw>
                </a:effectLst>
                <a:latin typeface="Calibri" pitchFamily="34" charset="0"/>
                <a:cs typeface="Vani" pitchFamily="34" charset="0"/>
              </a:rPr>
              <a:t>There may be a solution to this problem…</a:t>
            </a:r>
            <a:endParaRPr lang="en-GB" sz="3000">
              <a:solidFill>
                <a:schemeClr val="bg1"/>
              </a:solidFill>
              <a:effectLst>
                <a:outerShdw blurRad="38100" dist="38100" dir="2700000" algn="tl">
                  <a:srgbClr val="000000"/>
                </a:outerShdw>
              </a:effectLst>
              <a:latin typeface="Calibri" pitchFamily="34" charset="0"/>
              <a:cs typeface="Vani" pitchFamily="34" charset="0"/>
            </a:endParaRPr>
          </a:p>
        </p:txBody>
      </p:sp>
      <p:sp>
        <p:nvSpPr>
          <p:cNvPr id="5" name="Rettangolo 1"/>
          <p:cNvSpPr/>
          <p:nvPr/>
        </p:nvSpPr>
        <p:spPr>
          <a:xfrm>
            <a:off x="319088" y="1108749"/>
            <a:ext cx="8462282" cy="2062103"/>
          </a:xfrm>
          <a:prstGeom prst="rect">
            <a:avLst/>
          </a:prstGeom>
        </p:spPr>
        <p:txBody>
          <a:bodyPr wrap="square">
            <a:spAutoFit/>
          </a:bodyPr>
          <a:lstStyle/>
          <a:p>
            <a:pPr algn="ctr">
              <a:defRPr/>
            </a:pP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Note that the </a:t>
            </a:r>
            <a:r>
              <a:rPr lang="en-GB" sz="3200" dirty="0" smtClean="0">
                <a:solidFill>
                  <a:srgbClr val="FFFF00"/>
                </a:solidFill>
                <a:effectLst>
                  <a:outerShdw blurRad="38100" dist="38100" dir="2700000" algn="tl">
                    <a:srgbClr val="000000"/>
                  </a:outerShdw>
                </a:effectLst>
                <a:latin typeface="Calibri" pitchFamily="34" charset="0"/>
                <a:cs typeface="Vani" pitchFamily="34" charset="0"/>
              </a:rPr>
              <a:t>high U/Pb</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 (</a:t>
            </a:r>
            <a:r>
              <a:rPr lang="en-GB" sz="3200" baseline="30000" dirty="0" smtClean="0">
                <a:solidFill>
                  <a:schemeClr val="bg1"/>
                </a:solidFill>
                <a:effectLst>
                  <a:outerShdw blurRad="38100" dist="38100" dir="2700000" algn="tl">
                    <a:srgbClr val="000000"/>
                  </a:outerShdw>
                </a:effectLst>
                <a:latin typeface="Calibri" pitchFamily="34" charset="0"/>
                <a:cs typeface="Vani" pitchFamily="34" charset="0"/>
              </a:rPr>
              <a:t>238</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U/</a:t>
            </a:r>
            <a:r>
              <a:rPr lang="en-GB" sz="32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Pb) ratios necessary to explain the high </a:t>
            </a:r>
            <a:r>
              <a:rPr lang="en-GB" sz="32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32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Pb isotopic composition of HIMU end-member </a:t>
            </a:r>
            <a:r>
              <a:rPr lang="en-GB" sz="3200" dirty="0" smtClean="0">
                <a:solidFill>
                  <a:srgbClr val="FFFF00"/>
                </a:solidFill>
                <a:effectLst>
                  <a:outerShdw blurRad="38100" dist="38100" dir="2700000" algn="tl">
                    <a:srgbClr val="000000"/>
                  </a:outerShdw>
                </a:effectLst>
                <a:latin typeface="Calibri" pitchFamily="34" charset="0"/>
                <a:cs typeface="Vani" pitchFamily="34" charset="0"/>
              </a:rPr>
              <a:t>does not necessarily imply high U content</a:t>
            </a:r>
            <a:r>
              <a:rPr lang="en-GB" sz="3200" dirty="0" smtClean="0">
                <a:solidFill>
                  <a:schemeClr val="bg1"/>
                </a:solidFill>
                <a:effectLst>
                  <a:outerShdw blurRad="38100" dist="38100" dir="2700000" algn="tl">
                    <a:srgbClr val="000000"/>
                  </a:outerShdw>
                </a:effectLst>
                <a:latin typeface="Calibri" pitchFamily="34" charset="0"/>
                <a:cs typeface="Vani" pitchFamily="34" charset="0"/>
              </a:rPr>
              <a:t>…</a:t>
            </a:r>
            <a:endParaRPr lang="en-GB" sz="3200" dirty="0">
              <a:solidFill>
                <a:schemeClr val="bg1"/>
              </a:solidFill>
              <a:effectLst>
                <a:outerShdw blurRad="38100" dist="38100" dir="2700000" algn="tl">
                  <a:srgbClr val="000000"/>
                </a:outerShdw>
              </a:effectLst>
              <a:latin typeface="Calibri" pitchFamily="34" charset="0"/>
              <a:cs typeface="Vani" pitchFamily="34" charset="0"/>
            </a:endParaRPr>
          </a:p>
        </p:txBody>
      </p:sp>
      <p:sp>
        <p:nvSpPr>
          <p:cNvPr id="6" name="Rettangolo 1"/>
          <p:cNvSpPr/>
          <p:nvPr/>
        </p:nvSpPr>
        <p:spPr>
          <a:xfrm>
            <a:off x="319088" y="3186113"/>
            <a:ext cx="8434238" cy="1463675"/>
          </a:xfrm>
          <a:prstGeom prst="rect">
            <a:avLst/>
          </a:prstGeom>
        </p:spPr>
        <p:txBody>
          <a:bodyPr wrap="square">
            <a:spAutoFit/>
          </a:bodyPr>
          <a:lstStyle/>
          <a:p>
            <a:pPr>
              <a:defRPr/>
            </a:pPr>
            <a:r>
              <a:rPr lang="en-GB" sz="3000" dirty="0" smtClean="0">
                <a:solidFill>
                  <a:schemeClr val="bg1"/>
                </a:solidFill>
                <a:effectLst>
                  <a:outerShdw blurRad="38100" dist="38100" dir="2700000" algn="tl">
                    <a:srgbClr val="000000"/>
                  </a:outerShdw>
                </a:effectLst>
                <a:latin typeface="Calibri" pitchFamily="34" charset="0"/>
                <a:cs typeface="Vani" pitchFamily="34" charset="0"/>
              </a:rPr>
              <a:t>Indeed, high U/Pb can be generated alternatively by:</a:t>
            </a:r>
          </a:p>
          <a:p>
            <a:pPr>
              <a:defRPr/>
            </a:pPr>
            <a:r>
              <a:rPr lang="en-GB" sz="3000" dirty="0" smtClean="0">
                <a:solidFill>
                  <a:schemeClr val="bg1"/>
                </a:solidFill>
                <a:effectLst>
                  <a:outerShdw blurRad="38100" dist="38100" dir="2700000" algn="tl">
                    <a:srgbClr val="000000"/>
                  </a:outerShdw>
                </a:effectLst>
                <a:latin typeface="Calibri" pitchFamily="34" charset="0"/>
                <a:cs typeface="Vani" pitchFamily="34" charset="0"/>
              </a:rPr>
              <a:t>- Enrichment in U;</a:t>
            </a:r>
          </a:p>
          <a:p>
            <a:pPr>
              <a:defRPr/>
            </a:pPr>
            <a:r>
              <a:rPr lang="en-GB" sz="3000" dirty="0" smtClean="0">
                <a:solidFill>
                  <a:schemeClr val="bg1"/>
                </a:solidFill>
                <a:effectLst>
                  <a:outerShdw blurRad="38100" dist="38100" dir="2700000" algn="tl">
                    <a:srgbClr val="000000"/>
                  </a:outerShdw>
                </a:effectLst>
                <a:latin typeface="Calibri" pitchFamily="34" charset="0"/>
                <a:cs typeface="Vani" pitchFamily="34" charset="0"/>
              </a:rPr>
              <a:t>- Depletion in Pb.</a:t>
            </a:r>
            <a:endParaRPr lang="en-GB" sz="3000" dirty="0">
              <a:solidFill>
                <a:schemeClr val="bg1"/>
              </a:solidFill>
              <a:effectLst>
                <a:outerShdw blurRad="38100" dist="38100" dir="2700000" algn="tl">
                  <a:srgbClr val="000000"/>
                </a:outerShdw>
              </a:effectLst>
              <a:latin typeface="Calibri" pitchFamily="34" charset="0"/>
              <a:cs typeface="Vani" pitchFamily="34" charset="0"/>
            </a:endParaRPr>
          </a:p>
        </p:txBody>
      </p:sp>
      <p:sp>
        <p:nvSpPr>
          <p:cNvPr id="7" name="Rettangolo 1"/>
          <p:cNvSpPr/>
          <p:nvPr/>
        </p:nvSpPr>
        <p:spPr>
          <a:xfrm>
            <a:off x="319088" y="4822825"/>
            <a:ext cx="8434238" cy="1384995"/>
          </a:xfrm>
          <a:prstGeom prst="rect">
            <a:avLst/>
          </a:prstGeom>
        </p:spPr>
        <p:txBody>
          <a:bodyPr wrap="square">
            <a:spAutoFit/>
          </a:bodyPr>
          <a:lstStyle/>
          <a:p>
            <a:pPr>
              <a:defRPr/>
            </a:pPr>
            <a:r>
              <a:rPr lang="en-GB" sz="2800" dirty="0" smtClean="0">
                <a:solidFill>
                  <a:schemeClr val="bg1"/>
                </a:solidFill>
                <a:effectLst>
                  <a:outerShdw blurRad="38100" dist="38100" dir="2700000" algn="tl">
                    <a:srgbClr val="000000"/>
                  </a:outerShdw>
                </a:effectLst>
                <a:latin typeface="Calibri" pitchFamily="34" charset="0"/>
                <a:cs typeface="Vani" pitchFamily="34" charset="0"/>
              </a:rPr>
              <a:t>A possibility is that the high </a:t>
            </a:r>
            <a:r>
              <a:rPr lang="en-GB" sz="28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8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28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800" dirty="0" smtClean="0">
                <a:solidFill>
                  <a:schemeClr val="bg1"/>
                </a:solidFill>
                <a:effectLst>
                  <a:outerShdw blurRad="38100" dist="38100" dir="2700000" algn="tl">
                    <a:srgbClr val="000000"/>
                  </a:outerShdw>
                </a:effectLst>
                <a:latin typeface="Calibri" pitchFamily="34" charset="0"/>
                <a:cs typeface="Vani" pitchFamily="34" charset="0"/>
              </a:rPr>
              <a:t>Pb is related to a source with high U/Pb caused by recycling of a material with relatively high U and </a:t>
            </a:r>
            <a:r>
              <a:rPr lang="en-GB" sz="2800" u="sng" dirty="0" smtClean="0">
                <a:solidFill>
                  <a:schemeClr val="bg1"/>
                </a:solidFill>
                <a:effectLst>
                  <a:outerShdw blurRad="38100" dist="38100" dir="2700000" algn="tl">
                    <a:srgbClr val="000000"/>
                  </a:outerShdw>
                </a:effectLst>
                <a:latin typeface="Calibri" pitchFamily="34" charset="0"/>
                <a:cs typeface="Vani" pitchFamily="34" charset="0"/>
              </a:rPr>
              <a:t>VERY LOW</a:t>
            </a:r>
            <a:r>
              <a:rPr lang="en-GB" sz="2800" dirty="0" smtClean="0">
                <a:solidFill>
                  <a:schemeClr val="bg1"/>
                </a:solidFill>
                <a:effectLst>
                  <a:outerShdw blurRad="38100" dist="38100" dir="2700000" algn="tl">
                    <a:srgbClr val="000000"/>
                  </a:outerShdw>
                </a:effectLst>
                <a:latin typeface="Calibri" pitchFamily="34" charset="0"/>
                <a:cs typeface="Vani" pitchFamily="34" charset="0"/>
              </a:rPr>
              <a:t> Pb.</a:t>
            </a:r>
            <a:endParaRPr lang="en-GB" sz="2800" dirty="0">
              <a:solidFill>
                <a:schemeClr val="bg1"/>
              </a:solidFill>
              <a:latin typeface="Calibri" pitchFamily="34" charset="0"/>
              <a:cs typeface="Vani" pitchFamily="34" charset="0"/>
            </a:endParaRPr>
          </a:p>
        </p:txBody>
      </p:sp>
      <p:sp>
        <p:nvSpPr>
          <p:cNvPr id="8" name="Rettangolo 7"/>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500"/>
                                        <p:tgtEl>
                                          <p:spTgt spid="6">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500"/>
                                        <p:tgtEl>
                                          <p:spTgt spid="6">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
                                            <p:txEl>
                                              <p:pRg st="2" end="2"/>
                                            </p:txEl>
                                          </p:spTgt>
                                        </p:tgtEl>
                                        <p:attrNameLst>
                                          <p:attrName>style.visibility</p:attrName>
                                        </p:attrNameLst>
                                      </p:cBhvr>
                                      <p:to>
                                        <p:strVal val="visible"/>
                                      </p:to>
                                    </p:set>
                                    <p:animEffect transition="in" filter="fade">
                                      <p:cBhvr>
                                        <p:cTn id="26" dur="500"/>
                                        <p:tgtEl>
                                          <p:spTgt spid="6">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Effect transition="in" filter="fade">
                                      <p:cBhvr>
                                        <p:cTn id="3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P spid="6" grpId="0" build="p"/>
      <p:bldP spid="7" grpId="0" build="p"/>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tangolo 1"/>
          <p:cNvSpPr/>
          <p:nvPr/>
        </p:nvSpPr>
        <p:spPr>
          <a:xfrm>
            <a:off x="319088" y="511175"/>
            <a:ext cx="8503250" cy="3046988"/>
          </a:xfrm>
          <a:prstGeom prst="rect">
            <a:avLst/>
          </a:prstGeom>
        </p:spPr>
        <p:txBody>
          <a:bodyPr wrap="square">
            <a:spAutoFit/>
          </a:bodyPr>
          <a:lstStyle/>
          <a:p>
            <a:pPr>
              <a:spcAft>
                <a:spcPts val="1200"/>
              </a:spcAft>
              <a:defRPr/>
            </a:pPr>
            <a:r>
              <a:rPr lang="en-GB" sz="2600" dirty="0" smtClean="0">
                <a:solidFill>
                  <a:schemeClr val="bg1"/>
                </a:solidFill>
                <a:effectLst>
                  <a:outerShdw blurRad="38100" dist="38100" dir="2700000" algn="tl">
                    <a:srgbClr val="000000"/>
                  </a:outerShdw>
                </a:effectLst>
                <a:latin typeface="Calibri" pitchFamily="34" charset="0"/>
              </a:rPr>
              <a:t>To have the recycling of a High-</a:t>
            </a:r>
            <a:r>
              <a:rPr lang="en-GB" sz="2600" dirty="0" smtClean="0">
                <a:solidFill>
                  <a:schemeClr val="bg1"/>
                </a:solidFill>
                <a:effectLst>
                  <a:outerShdw blurRad="38100" dist="38100" dir="2700000" algn="tl">
                    <a:srgbClr val="000000"/>
                  </a:outerShdw>
                </a:effectLst>
                <a:latin typeface="Symbol" pitchFamily="18" charset="2"/>
              </a:rPr>
              <a:t>m</a:t>
            </a:r>
            <a:r>
              <a:rPr lang="en-GB" sz="2600" dirty="0" smtClean="0">
                <a:solidFill>
                  <a:schemeClr val="bg1"/>
                </a:solidFill>
                <a:effectLst>
                  <a:outerShdw blurRad="38100" dist="38100" dir="2700000" algn="tl">
                    <a:srgbClr val="000000"/>
                  </a:outerShdw>
                </a:effectLst>
                <a:latin typeface="Calibri" pitchFamily="34" charset="0"/>
              </a:rPr>
              <a:t> oceanic crust, it is assumed that Pb is lost when hydrothermal alteration at the ridge leaches this element from the basalt to re-deposit it as sulphides on top of and throughout the crust.</a:t>
            </a:r>
          </a:p>
          <a:p>
            <a:pPr>
              <a:spcAft>
                <a:spcPts val="1200"/>
              </a:spcAft>
              <a:defRPr/>
            </a:pPr>
            <a:r>
              <a:rPr lang="en-GB" sz="2600" dirty="0" smtClean="0">
                <a:solidFill>
                  <a:schemeClr val="bg1"/>
                </a:solidFill>
                <a:effectLst>
                  <a:outerShdw blurRad="38100" dist="38100" dir="2700000" algn="tl">
                    <a:srgbClr val="000000"/>
                  </a:outerShdw>
                </a:effectLst>
                <a:latin typeface="Calibri" pitchFamily="34" charset="0"/>
              </a:rPr>
              <a:t>This Pb-rich hydrothermally altered upper portion of the slab is subject by preferential dissolution of sulphides and oxides during metamorphic reactions in the subduction zone.</a:t>
            </a:r>
            <a:endParaRPr lang="en-GB" sz="2600" dirty="0">
              <a:solidFill>
                <a:schemeClr val="bg1"/>
              </a:solidFill>
              <a:effectLst>
                <a:outerShdw blurRad="38100" dist="38100" dir="2700000" algn="tl">
                  <a:srgbClr val="000000"/>
                </a:outerShdw>
              </a:effectLst>
              <a:latin typeface="Calibri" pitchFamily="34" charset="0"/>
            </a:endParaRPr>
          </a:p>
        </p:txBody>
      </p:sp>
      <p:sp>
        <p:nvSpPr>
          <p:cNvPr id="54278" name="Text Box 8"/>
          <p:cNvSpPr txBox="1">
            <a:spLocks noChangeArrowheads="1"/>
          </p:cNvSpPr>
          <p:nvPr/>
        </p:nvSpPr>
        <p:spPr bwMode="auto">
          <a:xfrm>
            <a:off x="4278096" y="6181725"/>
            <a:ext cx="4318298" cy="307777"/>
          </a:xfrm>
          <a:prstGeom prst="rect">
            <a:avLst/>
          </a:prstGeom>
          <a:noFill/>
          <a:ln w="9525">
            <a:noFill/>
            <a:miter lim="800000"/>
            <a:headEnd/>
            <a:tailEnd/>
          </a:ln>
        </p:spPr>
        <p:txBody>
          <a:bodyPr wrap="none">
            <a:spAutoFit/>
          </a:bodyPr>
          <a:lstStyle/>
          <a:p>
            <a:r>
              <a:rPr lang="en-GB" sz="1400" dirty="0" err="1" smtClean="0">
                <a:solidFill>
                  <a:schemeClr val="bg1"/>
                </a:solidFill>
                <a:latin typeface="Calibri" pitchFamily="34" charset="0"/>
              </a:rPr>
              <a:t>Chauvel</a:t>
            </a:r>
            <a:r>
              <a:rPr lang="en-GB" sz="1400" dirty="0" smtClean="0">
                <a:solidFill>
                  <a:schemeClr val="bg1"/>
                </a:solidFill>
                <a:latin typeface="Calibri" pitchFamily="34" charset="0"/>
              </a:rPr>
              <a:t> et al., 1992 (Earth Planet. Sci. Lett., 110, 99-119)</a:t>
            </a:r>
            <a:endParaRPr lang="en-GB" sz="1400" dirty="0">
              <a:solidFill>
                <a:schemeClr val="bg1"/>
              </a:solidFill>
              <a:latin typeface="Calibri" pitchFamily="34" charset="0"/>
            </a:endParaRPr>
          </a:p>
        </p:txBody>
      </p:sp>
      <p:sp>
        <p:nvSpPr>
          <p:cNvPr id="7" name="Rettangolo 1"/>
          <p:cNvSpPr/>
          <p:nvPr/>
        </p:nvSpPr>
        <p:spPr>
          <a:xfrm>
            <a:off x="319088" y="3921125"/>
            <a:ext cx="8537754" cy="2246769"/>
          </a:xfrm>
          <a:prstGeom prst="rect">
            <a:avLst/>
          </a:prstGeom>
        </p:spPr>
        <p:txBody>
          <a:bodyPr wrap="square">
            <a:spAutoFit/>
          </a:bodyPr>
          <a:lstStyle/>
          <a:p>
            <a:pPr>
              <a:spcAft>
                <a:spcPts val="1200"/>
              </a:spcAft>
              <a:defRPr/>
            </a:pPr>
            <a:r>
              <a:rPr lang="en-GB" sz="2600" dirty="0" smtClean="0">
                <a:solidFill>
                  <a:schemeClr val="bg1"/>
                </a:solidFill>
                <a:effectLst>
                  <a:outerShdw blurRad="38100" dist="38100" dir="2700000" algn="tl">
                    <a:srgbClr val="000000"/>
                  </a:outerShdw>
                </a:effectLst>
                <a:latin typeface="Calibri" pitchFamily="34" charset="0"/>
              </a:rPr>
              <a:t>A portion of this Pb migrates into the mantle wedge and is then added to the continental crust via arc magmas.</a:t>
            </a:r>
          </a:p>
          <a:p>
            <a:pPr>
              <a:spcAft>
                <a:spcPts val="1200"/>
              </a:spcAft>
              <a:defRPr/>
            </a:pPr>
            <a:r>
              <a:rPr lang="en-GB" sz="2600" dirty="0" smtClean="0">
                <a:solidFill>
                  <a:schemeClr val="bg1"/>
                </a:solidFill>
                <a:effectLst>
                  <a:outerShdw blurRad="38100" dist="38100" dir="2700000" algn="tl">
                    <a:srgbClr val="000000"/>
                  </a:outerShdw>
                </a:effectLst>
                <a:latin typeface="Calibri" pitchFamily="34" charset="0"/>
              </a:rPr>
              <a:t>Parts of the Pb-depleted recycled oceanic crust are stored at some deep level in the mantle and eventually become the source of ocean island basalts.</a:t>
            </a:r>
            <a:endParaRPr lang="en-GB" sz="2600" dirty="0">
              <a:solidFill>
                <a:schemeClr val="bg1"/>
              </a:solidFill>
              <a:effectLst>
                <a:outerShdw blurRad="38100" dist="38100" dir="2700000" algn="tl">
                  <a:srgbClr val="000000"/>
                </a:outerShdw>
              </a:effectLst>
              <a:latin typeface="Calibri" pitchFamily="34" charset="0"/>
            </a:endParaRPr>
          </a:p>
        </p:txBody>
      </p:sp>
      <p:sp>
        <p:nvSpPr>
          <p:cNvPr id="6" name="Rettangolo 5"/>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fade">
                                      <p:cBhvr>
                                        <p:cTn id="17" dur="5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Effect transition="in" filter="fade">
                                      <p:cBhvr>
                                        <p:cTn id="2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4"/>
          <p:cNvGrpSpPr>
            <a:grpSpLocks/>
          </p:cNvGrpSpPr>
          <p:nvPr/>
        </p:nvGrpSpPr>
        <p:grpSpPr bwMode="auto">
          <a:xfrm>
            <a:off x="2698750" y="2016125"/>
            <a:ext cx="6345238" cy="4756150"/>
            <a:chOff x="544" y="1288"/>
            <a:chExt cx="3997" cy="2996"/>
          </a:xfrm>
        </p:grpSpPr>
        <p:pic>
          <p:nvPicPr>
            <p:cNvPr id="57361" name="Picture 11"/>
            <p:cNvPicPr>
              <a:picLocks noChangeAspect="1" noChangeArrowheads="1"/>
            </p:cNvPicPr>
            <p:nvPr/>
          </p:nvPicPr>
          <p:blipFill>
            <a:blip r:embed="rId2" cstate="print"/>
            <a:srcRect l="12354" t="28490" r="33513" b="11566"/>
            <a:stretch>
              <a:fillRect/>
            </a:stretch>
          </p:blipFill>
          <p:spPr bwMode="auto">
            <a:xfrm>
              <a:off x="544" y="1288"/>
              <a:ext cx="3997" cy="2996"/>
            </a:xfrm>
            <a:prstGeom prst="rect">
              <a:avLst/>
            </a:prstGeom>
            <a:noFill/>
            <a:ln w="9525">
              <a:noFill/>
              <a:miter lim="800000"/>
              <a:headEnd/>
              <a:tailEnd/>
            </a:ln>
          </p:spPr>
        </p:pic>
        <p:sp>
          <p:nvSpPr>
            <p:cNvPr id="57362" name="Rectangle 13"/>
            <p:cNvSpPr>
              <a:spLocks noChangeArrowheads="1"/>
            </p:cNvSpPr>
            <p:nvPr/>
          </p:nvSpPr>
          <p:spPr bwMode="auto">
            <a:xfrm>
              <a:off x="3305" y="1378"/>
              <a:ext cx="155" cy="104"/>
            </a:xfrm>
            <a:prstGeom prst="rect">
              <a:avLst/>
            </a:prstGeom>
            <a:solidFill>
              <a:schemeClr val="bg1"/>
            </a:solidFill>
            <a:ln w="9525">
              <a:noFill/>
              <a:miter lim="800000"/>
              <a:headEnd/>
              <a:tailEnd/>
            </a:ln>
          </p:spPr>
          <p:txBody>
            <a:bodyPr wrap="none" anchor="ctr"/>
            <a:lstStyle/>
            <a:p>
              <a:endParaRPr lang="en-GB">
                <a:latin typeface="Calibri" pitchFamily="34" charset="0"/>
              </a:endParaRPr>
            </a:p>
          </p:txBody>
        </p:sp>
        <p:sp>
          <p:nvSpPr>
            <p:cNvPr id="57363" name="Text Box 14"/>
            <p:cNvSpPr txBox="1">
              <a:spLocks noChangeArrowheads="1"/>
            </p:cNvSpPr>
            <p:nvPr/>
          </p:nvSpPr>
          <p:spPr bwMode="auto">
            <a:xfrm>
              <a:off x="3391" y="1403"/>
              <a:ext cx="185" cy="173"/>
            </a:xfrm>
            <a:prstGeom prst="rect">
              <a:avLst/>
            </a:prstGeom>
            <a:noFill/>
            <a:ln w="9525">
              <a:noFill/>
              <a:miter lim="800000"/>
              <a:headEnd/>
              <a:tailEnd/>
            </a:ln>
          </p:spPr>
          <p:txBody>
            <a:bodyPr wrap="none">
              <a:spAutoFit/>
            </a:bodyPr>
            <a:lstStyle/>
            <a:p>
              <a:r>
                <a:rPr lang="en-GB" sz="1200" b="1" smtClean="0">
                  <a:solidFill>
                    <a:schemeClr val="tx1"/>
                  </a:solidFill>
                  <a:latin typeface="Calibri" pitchFamily="34" charset="0"/>
                </a:rPr>
                <a:t>U</a:t>
              </a:r>
              <a:endParaRPr lang="en-GB" sz="1200" b="1">
                <a:solidFill>
                  <a:schemeClr val="tx1"/>
                </a:solidFill>
                <a:latin typeface="Calibri" pitchFamily="34" charset="0"/>
              </a:endParaRPr>
            </a:p>
          </p:txBody>
        </p:sp>
        <p:sp>
          <p:nvSpPr>
            <p:cNvPr id="57364" name="Rectangle 18"/>
            <p:cNvSpPr>
              <a:spLocks noChangeArrowheads="1"/>
            </p:cNvSpPr>
            <p:nvPr/>
          </p:nvSpPr>
          <p:spPr bwMode="auto">
            <a:xfrm>
              <a:off x="1144" y="1380"/>
              <a:ext cx="3246" cy="2069"/>
            </a:xfrm>
            <a:prstGeom prst="rect">
              <a:avLst/>
            </a:prstGeom>
            <a:solidFill>
              <a:schemeClr val="bg1"/>
            </a:solidFill>
            <a:ln w="9525">
              <a:noFill/>
              <a:miter lim="800000"/>
              <a:headEnd/>
              <a:tailEnd/>
            </a:ln>
          </p:spPr>
          <p:txBody>
            <a:bodyPr wrap="none" anchor="ctr"/>
            <a:lstStyle/>
            <a:p>
              <a:endParaRPr lang="en-GB">
                <a:latin typeface="Calibri" pitchFamily="34" charset="0"/>
              </a:endParaRPr>
            </a:p>
          </p:txBody>
        </p:sp>
        <p:sp>
          <p:nvSpPr>
            <p:cNvPr id="57365" name="Freeform 19"/>
            <p:cNvSpPr>
              <a:spLocks/>
            </p:cNvSpPr>
            <p:nvPr/>
          </p:nvSpPr>
          <p:spPr bwMode="auto">
            <a:xfrm>
              <a:off x="1054" y="2282"/>
              <a:ext cx="115" cy="92"/>
            </a:xfrm>
            <a:custGeom>
              <a:avLst/>
              <a:gdLst>
                <a:gd name="T0" fmla="*/ 72 w 108"/>
                <a:gd name="T1" fmla="*/ 0 h 76"/>
                <a:gd name="T2" fmla="*/ 17 w 108"/>
                <a:gd name="T3" fmla="*/ 2 h 76"/>
                <a:gd name="T4" fmla="*/ 15 w 108"/>
                <a:gd name="T5" fmla="*/ 61 h 76"/>
                <a:gd name="T6" fmla="*/ 68 w 108"/>
                <a:gd name="T7" fmla="*/ 90 h 76"/>
                <a:gd name="T8" fmla="*/ 115 w 108"/>
                <a:gd name="T9" fmla="*/ 51 h 76"/>
                <a:gd name="T10" fmla="*/ 72 w 108"/>
                <a:gd name="T11" fmla="*/ 0 h 76"/>
                <a:gd name="T12" fmla="*/ 0 60000 65536"/>
                <a:gd name="T13" fmla="*/ 0 60000 65536"/>
                <a:gd name="T14" fmla="*/ 0 60000 65536"/>
                <a:gd name="T15" fmla="*/ 0 60000 65536"/>
                <a:gd name="T16" fmla="*/ 0 60000 65536"/>
                <a:gd name="T17" fmla="*/ 0 60000 65536"/>
                <a:gd name="T18" fmla="*/ 0 w 108"/>
                <a:gd name="T19" fmla="*/ 0 h 76"/>
                <a:gd name="T20" fmla="*/ 108 w 108"/>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108" h="76">
                  <a:moveTo>
                    <a:pt x="68" y="0"/>
                  </a:moveTo>
                  <a:cubicBezTo>
                    <a:pt x="51" y="1"/>
                    <a:pt x="33" y="0"/>
                    <a:pt x="16" y="2"/>
                  </a:cubicBezTo>
                  <a:cubicBezTo>
                    <a:pt x="0" y="4"/>
                    <a:pt x="13" y="34"/>
                    <a:pt x="14" y="50"/>
                  </a:cubicBezTo>
                  <a:cubicBezTo>
                    <a:pt x="16" y="76"/>
                    <a:pt x="47" y="73"/>
                    <a:pt x="64" y="74"/>
                  </a:cubicBezTo>
                  <a:cubicBezTo>
                    <a:pt x="81" y="72"/>
                    <a:pt x="98" y="57"/>
                    <a:pt x="108" y="42"/>
                  </a:cubicBezTo>
                  <a:cubicBezTo>
                    <a:pt x="105" y="11"/>
                    <a:pt x="99" y="0"/>
                    <a:pt x="68" y="0"/>
                  </a:cubicBezTo>
                  <a:close/>
                </a:path>
              </a:pathLst>
            </a:custGeom>
            <a:solidFill>
              <a:schemeClr val="bg1"/>
            </a:solidFill>
            <a:ln w="9525">
              <a:noFill/>
              <a:round/>
              <a:headEnd/>
              <a:tailEnd/>
            </a:ln>
          </p:spPr>
          <p:txBody>
            <a:bodyPr/>
            <a:lstStyle/>
            <a:p>
              <a:endParaRPr lang="en-GB">
                <a:latin typeface="Calibri" pitchFamily="34" charset="0"/>
              </a:endParaRPr>
            </a:p>
          </p:txBody>
        </p:sp>
        <p:sp>
          <p:nvSpPr>
            <p:cNvPr id="57366" name="Freeform 20"/>
            <p:cNvSpPr>
              <a:spLocks/>
            </p:cNvSpPr>
            <p:nvPr/>
          </p:nvSpPr>
          <p:spPr bwMode="auto">
            <a:xfrm>
              <a:off x="1043" y="1587"/>
              <a:ext cx="118" cy="249"/>
            </a:xfrm>
            <a:custGeom>
              <a:avLst/>
              <a:gdLst>
                <a:gd name="T0" fmla="*/ 114 w 110"/>
                <a:gd name="T1" fmla="*/ 10 h 206"/>
                <a:gd name="T2" fmla="*/ 39 w 110"/>
                <a:gd name="T3" fmla="*/ 0 h 206"/>
                <a:gd name="T4" fmla="*/ 15 w 110"/>
                <a:gd name="T5" fmla="*/ 22 h 206"/>
                <a:gd name="T6" fmla="*/ 43 w 110"/>
                <a:gd name="T7" fmla="*/ 118 h 206"/>
                <a:gd name="T8" fmla="*/ 58 w 110"/>
                <a:gd name="T9" fmla="*/ 143 h 206"/>
                <a:gd name="T10" fmla="*/ 32 w 110"/>
                <a:gd name="T11" fmla="*/ 174 h 206"/>
                <a:gd name="T12" fmla="*/ 19 w 110"/>
                <a:gd name="T13" fmla="*/ 196 h 206"/>
                <a:gd name="T14" fmla="*/ 62 w 110"/>
                <a:gd name="T15" fmla="*/ 242 h 206"/>
                <a:gd name="T16" fmla="*/ 109 w 110"/>
                <a:gd name="T17" fmla="*/ 213 h 206"/>
                <a:gd name="T18" fmla="*/ 118 w 110"/>
                <a:gd name="T19" fmla="*/ 41 h 206"/>
                <a:gd name="T20" fmla="*/ 114 w 110"/>
                <a:gd name="T21" fmla="*/ 10 h 2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206"/>
                <a:gd name="T35" fmla="*/ 110 w 110"/>
                <a:gd name="T36" fmla="*/ 206 h 2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206">
                  <a:moveTo>
                    <a:pt x="106" y="8"/>
                  </a:moveTo>
                  <a:cubicBezTo>
                    <a:pt x="82" y="6"/>
                    <a:pt x="60" y="2"/>
                    <a:pt x="36" y="0"/>
                  </a:cubicBezTo>
                  <a:cubicBezTo>
                    <a:pt x="28" y="5"/>
                    <a:pt x="14" y="18"/>
                    <a:pt x="14" y="18"/>
                  </a:cubicBezTo>
                  <a:cubicBezTo>
                    <a:pt x="0" y="60"/>
                    <a:pt x="2" y="88"/>
                    <a:pt x="40" y="98"/>
                  </a:cubicBezTo>
                  <a:cubicBezTo>
                    <a:pt x="46" y="104"/>
                    <a:pt x="51" y="110"/>
                    <a:pt x="54" y="118"/>
                  </a:cubicBezTo>
                  <a:cubicBezTo>
                    <a:pt x="46" y="130"/>
                    <a:pt x="44" y="139"/>
                    <a:pt x="30" y="144"/>
                  </a:cubicBezTo>
                  <a:cubicBezTo>
                    <a:pt x="24" y="148"/>
                    <a:pt x="18" y="162"/>
                    <a:pt x="18" y="162"/>
                  </a:cubicBezTo>
                  <a:cubicBezTo>
                    <a:pt x="22" y="186"/>
                    <a:pt x="35" y="192"/>
                    <a:pt x="58" y="200"/>
                  </a:cubicBezTo>
                  <a:cubicBezTo>
                    <a:pt x="97" y="198"/>
                    <a:pt x="97" y="206"/>
                    <a:pt x="102" y="176"/>
                  </a:cubicBezTo>
                  <a:cubicBezTo>
                    <a:pt x="103" y="147"/>
                    <a:pt x="101" y="71"/>
                    <a:pt x="110" y="34"/>
                  </a:cubicBezTo>
                  <a:cubicBezTo>
                    <a:pt x="108" y="12"/>
                    <a:pt x="110" y="20"/>
                    <a:pt x="106" y="8"/>
                  </a:cubicBezTo>
                  <a:close/>
                </a:path>
              </a:pathLst>
            </a:custGeom>
            <a:solidFill>
              <a:schemeClr val="bg1"/>
            </a:solidFill>
            <a:ln w="9525">
              <a:noFill/>
              <a:round/>
              <a:headEnd/>
              <a:tailEnd/>
            </a:ln>
          </p:spPr>
          <p:txBody>
            <a:bodyPr/>
            <a:lstStyle/>
            <a:p>
              <a:endParaRPr lang="en-GB">
                <a:latin typeface="Calibri" pitchFamily="34" charset="0"/>
              </a:endParaRPr>
            </a:p>
          </p:txBody>
        </p:sp>
        <p:sp>
          <p:nvSpPr>
            <p:cNvPr id="57367" name="Oval 21"/>
            <p:cNvSpPr>
              <a:spLocks noChangeArrowheads="1"/>
            </p:cNvSpPr>
            <p:nvPr/>
          </p:nvSpPr>
          <p:spPr bwMode="auto">
            <a:xfrm>
              <a:off x="1054" y="2718"/>
              <a:ext cx="109" cy="97"/>
            </a:xfrm>
            <a:prstGeom prst="ellipse">
              <a:avLst/>
            </a:prstGeom>
            <a:solidFill>
              <a:schemeClr val="bg1"/>
            </a:solidFill>
            <a:ln w="9525">
              <a:noFill/>
              <a:round/>
              <a:headEnd/>
              <a:tailEnd/>
            </a:ln>
          </p:spPr>
          <p:txBody>
            <a:bodyPr wrap="none" anchor="ctr"/>
            <a:lstStyle/>
            <a:p>
              <a:endParaRPr lang="en-GB">
                <a:latin typeface="Calibri" pitchFamily="34" charset="0"/>
              </a:endParaRPr>
            </a:p>
          </p:txBody>
        </p:sp>
        <p:sp>
          <p:nvSpPr>
            <p:cNvPr id="57368" name="Rectangle 22"/>
            <p:cNvSpPr>
              <a:spLocks noChangeArrowheads="1"/>
            </p:cNvSpPr>
            <p:nvPr/>
          </p:nvSpPr>
          <p:spPr bwMode="auto">
            <a:xfrm>
              <a:off x="4309" y="3324"/>
              <a:ext cx="145" cy="376"/>
            </a:xfrm>
            <a:prstGeom prst="rect">
              <a:avLst/>
            </a:prstGeom>
            <a:solidFill>
              <a:schemeClr val="bg1"/>
            </a:solidFill>
            <a:ln w="9525">
              <a:noFill/>
              <a:miter lim="800000"/>
              <a:headEnd/>
              <a:tailEnd/>
            </a:ln>
          </p:spPr>
          <p:txBody>
            <a:bodyPr wrap="none" anchor="ctr"/>
            <a:lstStyle/>
            <a:p>
              <a:endParaRPr lang="en-GB">
                <a:latin typeface="Calibri" pitchFamily="34" charset="0"/>
              </a:endParaRPr>
            </a:p>
          </p:txBody>
        </p:sp>
      </p:grpSp>
      <p:sp>
        <p:nvSpPr>
          <p:cNvPr id="311312" name="Freeform 16"/>
          <p:cNvSpPr>
            <a:spLocks/>
          </p:cNvSpPr>
          <p:nvPr/>
        </p:nvSpPr>
        <p:spPr bwMode="auto">
          <a:xfrm>
            <a:off x="3584575" y="2582863"/>
            <a:ext cx="5276850" cy="3194050"/>
          </a:xfrm>
          <a:custGeom>
            <a:avLst/>
            <a:gdLst>
              <a:gd name="T0" fmla="*/ 0 w 3104"/>
              <a:gd name="T1" fmla="*/ 0 h 1668"/>
              <a:gd name="T2" fmla="*/ 238002 w 3104"/>
              <a:gd name="T3" fmla="*/ 245107 h 1668"/>
              <a:gd name="T4" fmla="*/ 455604 w 3104"/>
              <a:gd name="T5" fmla="*/ 168511 h 1668"/>
              <a:gd name="T6" fmla="*/ 666406 w 3104"/>
              <a:gd name="T7" fmla="*/ 811917 h 1668"/>
              <a:gd name="T8" fmla="*/ 884009 w 3104"/>
              <a:gd name="T9" fmla="*/ 160851 h 1668"/>
              <a:gd name="T10" fmla="*/ 1101611 w 3104"/>
              <a:gd name="T11" fmla="*/ 597448 h 1668"/>
              <a:gd name="T12" fmla="*/ 1319213 w 3104"/>
              <a:gd name="T13" fmla="*/ 651065 h 1668"/>
              <a:gd name="T14" fmla="*/ 1536814 w 3104"/>
              <a:gd name="T15" fmla="*/ 76596 h 1668"/>
              <a:gd name="T16" fmla="*/ 1768017 w 3104"/>
              <a:gd name="T17" fmla="*/ 857874 h 1668"/>
              <a:gd name="T18" fmla="*/ 1992419 w 3104"/>
              <a:gd name="T19" fmla="*/ 865534 h 1668"/>
              <a:gd name="T20" fmla="*/ 2203221 w 3104"/>
              <a:gd name="T21" fmla="*/ 1110641 h 1668"/>
              <a:gd name="T22" fmla="*/ 2420823 w 3104"/>
              <a:gd name="T23" fmla="*/ 1110641 h 1668"/>
              <a:gd name="T24" fmla="*/ 2631625 w 3104"/>
              <a:gd name="T25" fmla="*/ 1018726 h 1668"/>
              <a:gd name="T26" fmla="*/ 2856027 w 3104"/>
              <a:gd name="T27" fmla="*/ 1194897 h 1668"/>
              <a:gd name="T28" fmla="*/ 3066829 w 3104"/>
              <a:gd name="T29" fmla="*/ 1593195 h 1668"/>
              <a:gd name="T30" fmla="*/ 3298031 w 3104"/>
              <a:gd name="T31" fmla="*/ 1279152 h 1668"/>
              <a:gd name="T32" fmla="*/ 3515634 w 3104"/>
              <a:gd name="T33" fmla="*/ 1401705 h 1668"/>
              <a:gd name="T34" fmla="*/ 3733236 w 3104"/>
              <a:gd name="T35" fmla="*/ 1447663 h 1668"/>
              <a:gd name="T36" fmla="*/ 3950838 w 3104"/>
              <a:gd name="T37" fmla="*/ 1409365 h 1668"/>
              <a:gd name="T38" fmla="*/ 4161640 w 3104"/>
              <a:gd name="T39" fmla="*/ 1470642 h 1668"/>
              <a:gd name="T40" fmla="*/ 4379242 w 3104"/>
              <a:gd name="T41" fmla="*/ 1577876 h 1668"/>
              <a:gd name="T42" fmla="*/ 4596844 w 3104"/>
              <a:gd name="T43" fmla="*/ 1899579 h 1668"/>
              <a:gd name="T44" fmla="*/ 4834846 w 3104"/>
              <a:gd name="T45" fmla="*/ 2274899 h 1668"/>
              <a:gd name="T46" fmla="*/ 5052448 w 3104"/>
              <a:gd name="T47" fmla="*/ 2052771 h 1668"/>
              <a:gd name="T48" fmla="*/ 5276850 w 3104"/>
              <a:gd name="T49" fmla="*/ 3194050 h 1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04"/>
              <a:gd name="T76" fmla="*/ 0 h 1668"/>
              <a:gd name="T77" fmla="*/ 3104 w 3104"/>
              <a:gd name="T78" fmla="*/ 1668 h 1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04" h="1668">
                <a:moveTo>
                  <a:pt x="0" y="0"/>
                </a:moveTo>
                <a:lnTo>
                  <a:pt x="140" y="128"/>
                </a:lnTo>
                <a:lnTo>
                  <a:pt x="268" y="88"/>
                </a:lnTo>
                <a:lnTo>
                  <a:pt x="392" y="424"/>
                </a:lnTo>
                <a:lnTo>
                  <a:pt x="520" y="84"/>
                </a:lnTo>
                <a:lnTo>
                  <a:pt x="648" y="312"/>
                </a:lnTo>
                <a:lnTo>
                  <a:pt x="776" y="340"/>
                </a:lnTo>
                <a:lnTo>
                  <a:pt x="904" y="40"/>
                </a:lnTo>
                <a:lnTo>
                  <a:pt x="1040" y="448"/>
                </a:lnTo>
                <a:lnTo>
                  <a:pt x="1172" y="452"/>
                </a:lnTo>
                <a:lnTo>
                  <a:pt x="1296" y="580"/>
                </a:lnTo>
                <a:lnTo>
                  <a:pt x="1424" y="580"/>
                </a:lnTo>
                <a:lnTo>
                  <a:pt x="1548" y="532"/>
                </a:lnTo>
                <a:lnTo>
                  <a:pt x="1680" y="624"/>
                </a:lnTo>
                <a:lnTo>
                  <a:pt x="1804" y="832"/>
                </a:lnTo>
                <a:lnTo>
                  <a:pt x="1940" y="668"/>
                </a:lnTo>
                <a:lnTo>
                  <a:pt x="2068" y="732"/>
                </a:lnTo>
                <a:lnTo>
                  <a:pt x="2196" y="756"/>
                </a:lnTo>
                <a:lnTo>
                  <a:pt x="2324" y="736"/>
                </a:lnTo>
                <a:lnTo>
                  <a:pt x="2448" y="768"/>
                </a:lnTo>
                <a:lnTo>
                  <a:pt x="2576" y="824"/>
                </a:lnTo>
                <a:lnTo>
                  <a:pt x="2704" y="992"/>
                </a:lnTo>
                <a:lnTo>
                  <a:pt x="2844" y="1188"/>
                </a:lnTo>
                <a:lnTo>
                  <a:pt x="2972" y="1072"/>
                </a:lnTo>
                <a:lnTo>
                  <a:pt x="3104" y="1668"/>
                </a:lnTo>
              </a:path>
            </a:pathLst>
          </a:custGeom>
          <a:noFill/>
          <a:ln w="38100">
            <a:solidFill>
              <a:srgbClr val="0066FF"/>
            </a:solidFill>
            <a:round/>
            <a:headEnd/>
            <a:tailEnd/>
          </a:ln>
          <a:effectLst>
            <a:outerShdw blurRad="50800" dist="38100" dir="2700000" algn="tl" rotWithShape="0">
              <a:prstClr val="black">
                <a:alpha val="40000"/>
              </a:prstClr>
            </a:outerShdw>
          </a:effectLst>
        </p:spPr>
        <p:txBody>
          <a:bodyPr/>
          <a:lstStyle/>
          <a:p>
            <a:endParaRPr lang="en-GB">
              <a:latin typeface="Calibri" pitchFamily="34" charset="0"/>
            </a:endParaRPr>
          </a:p>
        </p:txBody>
      </p:sp>
      <p:sp>
        <p:nvSpPr>
          <p:cNvPr id="311313" name="Freeform 17"/>
          <p:cNvSpPr>
            <a:spLocks/>
          </p:cNvSpPr>
          <p:nvPr/>
        </p:nvSpPr>
        <p:spPr bwMode="auto">
          <a:xfrm>
            <a:off x="3584575" y="2544763"/>
            <a:ext cx="5268913" cy="3078162"/>
          </a:xfrm>
          <a:custGeom>
            <a:avLst/>
            <a:gdLst>
              <a:gd name="T0" fmla="*/ 0 w 3100"/>
              <a:gd name="T1" fmla="*/ 45943 h 1608"/>
              <a:gd name="T2" fmla="*/ 237951 w 3100"/>
              <a:gd name="T3" fmla="*/ 7657 h 1608"/>
              <a:gd name="T4" fmla="*/ 455506 w 3100"/>
              <a:gd name="T5" fmla="*/ 107200 h 1608"/>
              <a:gd name="T6" fmla="*/ 673061 w 3100"/>
              <a:gd name="T7" fmla="*/ 0 h 1608"/>
              <a:gd name="T8" fmla="*/ 883818 w 3100"/>
              <a:gd name="T9" fmla="*/ 145485 h 1608"/>
              <a:gd name="T10" fmla="*/ 1101373 w 3100"/>
              <a:gd name="T11" fmla="*/ 76571 h 1608"/>
              <a:gd name="T12" fmla="*/ 1318928 w 3100"/>
              <a:gd name="T13" fmla="*/ 145485 h 1608"/>
              <a:gd name="T14" fmla="*/ 1536483 w 3100"/>
              <a:gd name="T15" fmla="*/ 712112 h 1608"/>
              <a:gd name="T16" fmla="*/ 1767636 w 3100"/>
              <a:gd name="T17" fmla="*/ 313942 h 1608"/>
              <a:gd name="T18" fmla="*/ 1985191 w 3100"/>
              <a:gd name="T19" fmla="*/ 298628 h 1608"/>
              <a:gd name="T20" fmla="*/ 2202746 w 3100"/>
              <a:gd name="T21" fmla="*/ 474741 h 1608"/>
              <a:gd name="T22" fmla="*/ 2420301 w 3100"/>
              <a:gd name="T23" fmla="*/ 719769 h 1608"/>
              <a:gd name="T24" fmla="*/ 2637856 w 3100"/>
              <a:gd name="T25" fmla="*/ 627884 h 1608"/>
              <a:gd name="T26" fmla="*/ 2855411 w 3100"/>
              <a:gd name="T27" fmla="*/ 742741 h 1608"/>
              <a:gd name="T28" fmla="*/ 3072966 w 3100"/>
              <a:gd name="T29" fmla="*/ 834626 h 1608"/>
              <a:gd name="T30" fmla="*/ 3297320 w 3100"/>
              <a:gd name="T31" fmla="*/ 934169 h 1608"/>
              <a:gd name="T32" fmla="*/ 3514875 w 3100"/>
              <a:gd name="T33" fmla="*/ 1186854 h 1608"/>
              <a:gd name="T34" fmla="*/ 3732430 w 3100"/>
              <a:gd name="T35" fmla="*/ 1294053 h 1608"/>
              <a:gd name="T36" fmla="*/ 3949986 w 3100"/>
              <a:gd name="T37" fmla="*/ 1309367 h 1608"/>
              <a:gd name="T38" fmla="*/ 4167541 w 3100"/>
              <a:gd name="T39" fmla="*/ 1454853 h 1608"/>
              <a:gd name="T40" fmla="*/ 4378297 w 3100"/>
              <a:gd name="T41" fmla="*/ 1646281 h 1608"/>
              <a:gd name="T42" fmla="*/ 4609449 w 3100"/>
              <a:gd name="T43" fmla="*/ 1661595 h 1608"/>
              <a:gd name="T44" fmla="*/ 4833803 w 3100"/>
              <a:gd name="T45" fmla="*/ 1983194 h 1608"/>
              <a:gd name="T46" fmla="*/ 5051358 w 3100"/>
              <a:gd name="T47" fmla="*/ 2281822 h 1608"/>
              <a:gd name="T48" fmla="*/ 5268913 w 3100"/>
              <a:gd name="T49" fmla="*/ 3078162 h 16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00"/>
              <a:gd name="T76" fmla="*/ 0 h 1608"/>
              <a:gd name="T77" fmla="*/ 3100 w 3100"/>
              <a:gd name="T78" fmla="*/ 1608 h 160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00" h="1608">
                <a:moveTo>
                  <a:pt x="0" y="24"/>
                </a:moveTo>
                <a:lnTo>
                  <a:pt x="140" y="4"/>
                </a:lnTo>
                <a:lnTo>
                  <a:pt x="268" y="56"/>
                </a:lnTo>
                <a:lnTo>
                  <a:pt x="396" y="0"/>
                </a:lnTo>
                <a:lnTo>
                  <a:pt x="520" y="76"/>
                </a:lnTo>
                <a:lnTo>
                  <a:pt x="648" y="40"/>
                </a:lnTo>
                <a:lnTo>
                  <a:pt x="776" y="76"/>
                </a:lnTo>
                <a:lnTo>
                  <a:pt x="904" y="372"/>
                </a:lnTo>
                <a:lnTo>
                  <a:pt x="1040" y="164"/>
                </a:lnTo>
                <a:lnTo>
                  <a:pt x="1168" y="156"/>
                </a:lnTo>
                <a:lnTo>
                  <a:pt x="1296" y="248"/>
                </a:lnTo>
                <a:lnTo>
                  <a:pt x="1424" y="376"/>
                </a:lnTo>
                <a:lnTo>
                  <a:pt x="1552" y="328"/>
                </a:lnTo>
                <a:lnTo>
                  <a:pt x="1680" y="388"/>
                </a:lnTo>
                <a:lnTo>
                  <a:pt x="1808" y="436"/>
                </a:lnTo>
                <a:lnTo>
                  <a:pt x="1940" y="488"/>
                </a:lnTo>
                <a:lnTo>
                  <a:pt x="2068" y="620"/>
                </a:lnTo>
                <a:lnTo>
                  <a:pt x="2196" y="676"/>
                </a:lnTo>
                <a:lnTo>
                  <a:pt x="2324" y="684"/>
                </a:lnTo>
                <a:lnTo>
                  <a:pt x="2452" y="760"/>
                </a:lnTo>
                <a:lnTo>
                  <a:pt x="2576" y="860"/>
                </a:lnTo>
                <a:lnTo>
                  <a:pt x="2712" y="868"/>
                </a:lnTo>
                <a:lnTo>
                  <a:pt x="2844" y="1036"/>
                </a:lnTo>
                <a:lnTo>
                  <a:pt x="2972" y="1192"/>
                </a:lnTo>
                <a:lnTo>
                  <a:pt x="3100" y="1608"/>
                </a:lnTo>
              </a:path>
            </a:pathLst>
          </a:custGeom>
          <a:noFill/>
          <a:ln w="38100">
            <a:solidFill>
              <a:srgbClr val="FF0000"/>
            </a:solidFill>
            <a:round/>
            <a:headEnd/>
            <a:tailEnd/>
          </a:ln>
          <a:effectLst>
            <a:outerShdw blurRad="50800" dist="38100" dir="2700000" algn="tl" rotWithShape="0">
              <a:prstClr val="black">
                <a:alpha val="40000"/>
              </a:prstClr>
            </a:outerShdw>
          </a:effectLst>
        </p:spPr>
        <p:txBody>
          <a:bodyPr/>
          <a:lstStyle/>
          <a:p>
            <a:endParaRPr lang="en-GB">
              <a:latin typeface="Calibri" pitchFamily="34" charset="0"/>
            </a:endParaRPr>
          </a:p>
        </p:txBody>
      </p:sp>
      <p:sp>
        <p:nvSpPr>
          <p:cNvPr id="311322" name="Text Box 26"/>
          <p:cNvSpPr txBox="1">
            <a:spLocks noChangeArrowheads="1"/>
          </p:cNvSpPr>
          <p:nvPr/>
        </p:nvSpPr>
        <p:spPr bwMode="auto">
          <a:xfrm>
            <a:off x="5583238" y="4140200"/>
            <a:ext cx="2455862" cy="830997"/>
          </a:xfrm>
          <a:prstGeom prst="rect">
            <a:avLst/>
          </a:prstGeom>
          <a:noFill/>
          <a:ln w="9525">
            <a:noFill/>
            <a:miter lim="800000"/>
            <a:headEnd/>
            <a:tailEnd/>
          </a:ln>
          <a:effectLst/>
        </p:spPr>
        <p:txBody>
          <a:bodyPr wrap="square">
            <a:spAutoFit/>
          </a:bodyPr>
          <a:lstStyle/>
          <a:p>
            <a:pPr algn="ctr">
              <a:defRPr/>
            </a:pPr>
            <a:r>
              <a:rPr lang="en-GB" sz="2400" dirty="0" smtClean="0">
                <a:solidFill>
                  <a:srgbClr val="0066FF"/>
                </a:solidFill>
                <a:effectLst>
                  <a:outerShdw blurRad="38100" dist="38100" dir="2700000" algn="tl">
                    <a:srgbClr val="000000"/>
                  </a:outerShdw>
                </a:effectLst>
                <a:latin typeface="Calibri" pitchFamily="34" charset="0"/>
              </a:rPr>
              <a:t>Average Continental Crust</a:t>
            </a:r>
            <a:endParaRPr lang="en-GB" sz="2400" dirty="0">
              <a:solidFill>
                <a:srgbClr val="0066FF"/>
              </a:solidFill>
              <a:effectLst>
                <a:outerShdw blurRad="38100" dist="38100" dir="2700000" algn="tl">
                  <a:srgbClr val="000000"/>
                </a:outerShdw>
              </a:effectLst>
              <a:latin typeface="Calibri" pitchFamily="34" charset="0"/>
            </a:endParaRPr>
          </a:p>
        </p:txBody>
      </p:sp>
      <p:sp>
        <p:nvSpPr>
          <p:cNvPr id="311323" name="Text Box 27"/>
          <p:cNvSpPr txBox="1">
            <a:spLocks noChangeArrowheads="1"/>
          </p:cNvSpPr>
          <p:nvPr/>
        </p:nvSpPr>
        <p:spPr bwMode="auto">
          <a:xfrm>
            <a:off x="7013575" y="2936875"/>
            <a:ext cx="1843088" cy="830997"/>
          </a:xfrm>
          <a:prstGeom prst="rect">
            <a:avLst/>
          </a:prstGeom>
          <a:noFill/>
          <a:ln w="9525">
            <a:noFill/>
            <a:miter lim="800000"/>
            <a:headEnd/>
            <a:tailEnd/>
          </a:ln>
          <a:effectLst/>
        </p:spPr>
        <p:txBody>
          <a:bodyPr>
            <a:spAutoFit/>
          </a:bodyPr>
          <a:lstStyle/>
          <a:p>
            <a:pPr algn="ctr">
              <a:defRPr/>
            </a:pPr>
            <a:r>
              <a:rPr lang="en-GB" sz="2400" smtClean="0">
                <a:solidFill>
                  <a:srgbClr val="FF0000"/>
                </a:solidFill>
                <a:effectLst>
                  <a:outerShdw blurRad="38100" dist="38100" dir="2700000" algn="tl">
                    <a:srgbClr val="000000"/>
                  </a:outerShdw>
                </a:effectLst>
                <a:latin typeface="Calibri" pitchFamily="34" charset="0"/>
              </a:rPr>
              <a:t>HIMU-OIB (Tubuai Is.)</a:t>
            </a:r>
            <a:endParaRPr lang="en-GB" sz="2400">
              <a:solidFill>
                <a:srgbClr val="FF0000"/>
              </a:solidFill>
              <a:effectLst>
                <a:outerShdw blurRad="38100" dist="38100" dir="2700000" algn="tl">
                  <a:srgbClr val="000000"/>
                </a:outerShdw>
              </a:effectLst>
              <a:latin typeface="Calibri" pitchFamily="34" charset="0"/>
            </a:endParaRPr>
          </a:p>
        </p:txBody>
      </p:sp>
      <p:sp>
        <p:nvSpPr>
          <p:cNvPr id="311324" name="Line 28"/>
          <p:cNvSpPr>
            <a:spLocks noChangeShapeType="1"/>
          </p:cNvSpPr>
          <p:nvPr/>
        </p:nvSpPr>
        <p:spPr bwMode="auto">
          <a:xfrm flipV="1">
            <a:off x="5126038" y="2078038"/>
            <a:ext cx="0" cy="3795712"/>
          </a:xfrm>
          <a:prstGeom prst="line">
            <a:avLst/>
          </a:prstGeom>
          <a:noFill/>
          <a:ln w="38100">
            <a:solidFill>
              <a:schemeClr val="bg2"/>
            </a:solidFill>
            <a:prstDash val="dash"/>
            <a:round/>
            <a:headEnd/>
            <a:tailEnd/>
          </a:ln>
          <a:effectLst>
            <a:outerShdw blurRad="50800" dist="25400" dir="2700000" algn="tl" rotWithShape="0">
              <a:prstClr val="black">
                <a:alpha val="40000"/>
              </a:prstClr>
            </a:outerShdw>
          </a:effectLst>
        </p:spPr>
        <p:txBody>
          <a:bodyPr/>
          <a:lstStyle/>
          <a:p>
            <a:endParaRPr lang="en-GB">
              <a:latin typeface="Calibri" pitchFamily="34" charset="0"/>
            </a:endParaRPr>
          </a:p>
        </p:txBody>
      </p:sp>
      <p:sp>
        <p:nvSpPr>
          <p:cNvPr id="311325" name="Line 29"/>
          <p:cNvSpPr>
            <a:spLocks noChangeShapeType="1"/>
          </p:cNvSpPr>
          <p:nvPr/>
        </p:nvSpPr>
        <p:spPr bwMode="auto">
          <a:xfrm flipV="1">
            <a:off x="4475163" y="2078038"/>
            <a:ext cx="0" cy="3795712"/>
          </a:xfrm>
          <a:prstGeom prst="line">
            <a:avLst/>
          </a:prstGeom>
          <a:noFill/>
          <a:ln w="38100">
            <a:solidFill>
              <a:schemeClr val="bg2"/>
            </a:solidFill>
            <a:prstDash val="dash"/>
            <a:round/>
            <a:headEnd/>
            <a:tailEnd/>
          </a:ln>
          <a:effectLst>
            <a:outerShdw blurRad="50800" dist="25400" dir="2700000" algn="tl" rotWithShape="0">
              <a:prstClr val="black">
                <a:alpha val="40000"/>
              </a:prstClr>
            </a:outerShdw>
          </a:effectLst>
        </p:spPr>
        <p:txBody>
          <a:bodyPr/>
          <a:lstStyle/>
          <a:p>
            <a:endParaRPr lang="en-GB">
              <a:latin typeface="Calibri" pitchFamily="34" charset="0"/>
            </a:endParaRPr>
          </a:p>
        </p:txBody>
      </p:sp>
      <p:sp>
        <p:nvSpPr>
          <p:cNvPr id="311326" name="Text Box 30"/>
          <p:cNvSpPr txBox="1">
            <a:spLocks noChangeArrowheads="1"/>
          </p:cNvSpPr>
          <p:nvPr/>
        </p:nvSpPr>
        <p:spPr bwMode="auto">
          <a:xfrm>
            <a:off x="4360863" y="2257425"/>
            <a:ext cx="500062" cy="396875"/>
          </a:xfrm>
          <a:prstGeom prst="rect">
            <a:avLst/>
          </a:prstGeom>
          <a:noFill/>
          <a:ln w="9525">
            <a:noFill/>
            <a:miter lim="800000"/>
            <a:headEnd/>
            <a:tailEnd/>
          </a:ln>
        </p:spPr>
        <p:txBody>
          <a:bodyPr>
            <a:spAutoFit/>
          </a:bodyPr>
          <a:lstStyle/>
          <a:p>
            <a:pPr algn="ctr"/>
            <a:r>
              <a:rPr lang="en-GB" sz="2000" i="1" smtClean="0">
                <a:solidFill>
                  <a:schemeClr val="tx1"/>
                </a:solidFill>
                <a:latin typeface="Calibri" pitchFamily="34" charset="0"/>
              </a:rPr>
              <a:t>U</a:t>
            </a:r>
            <a:endParaRPr lang="en-GB" sz="2000" i="1">
              <a:solidFill>
                <a:schemeClr val="tx1"/>
              </a:solidFill>
              <a:latin typeface="Calibri" pitchFamily="34" charset="0"/>
            </a:endParaRPr>
          </a:p>
        </p:txBody>
      </p:sp>
      <p:sp>
        <p:nvSpPr>
          <p:cNvPr id="311327" name="Text Box 31"/>
          <p:cNvSpPr txBox="1">
            <a:spLocks noChangeArrowheads="1"/>
          </p:cNvSpPr>
          <p:nvPr/>
        </p:nvSpPr>
        <p:spPr bwMode="auto">
          <a:xfrm>
            <a:off x="5013325" y="2395538"/>
            <a:ext cx="679450" cy="396875"/>
          </a:xfrm>
          <a:prstGeom prst="rect">
            <a:avLst/>
          </a:prstGeom>
          <a:noFill/>
          <a:ln w="9525">
            <a:noFill/>
            <a:miter lim="800000"/>
            <a:headEnd/>
            <a:tailEnd/>
          </a:ln>
        </p:spPr>
        <p:txBody>
          <a:bodyPr>
            <a:spAutoFit/>
          </a:bodyPr>
          <a:lstStyle/>
          <a:p>
            <a:pPr algn="ctr"/>
            <a:r>
              <a:rPr lang="en-GB" sz="2000" i="1" smtClean="0">
                <a:solidFill>
                  <a:schemeClr val="tx1"/>
                </a:solidFill>
                <a:latin typeface="Calibri" pitchFamily="34" charset="0"/>
              </a:rPr>
              <a:t>Pb</a:t>
            </a:r>
            <a:endParaRPr lang="en-GB" sz="2000" i="1">
              <a:solidFill>
                <a:schemeClr val="tx1"/>
              </a:solidFill>
              <a:latin typeface="Calibri" pitchFamily="34" charset="0"/>
            </a:endParaRPr>
          </a:p>
        </p:txBody>
      </p:sp>
      <p:sp>
        <p:nvSpPr>
          <p:cNvPr id="311328" name="Text Box 32"/>
          <p:cNvSpPr txBox="1">
            <a:spLocks noChangeArrowheads="1"/>
          </p:cNvSpPr>
          <p:nvPr/>
        </p:nvSpPr>
        <p:spPr bwMode="auto">
          <a:xfrm>
            <a:off x="5194300" y="5013325"/>
            <a:ext cx="3449638" cy="758825"/>
          </a:xfrm>
          <a:prstGeom prst="rect">
            <a:avLst/>
          </a:prstGeom>
          <a:solidFill>
            <a:schemeClr val="accent1"/>
          </a:solidFill>
          <a:ln w="9525">
            <a:solidFill>
              <a:schemeClr val="bg2"/>
            </a:solidFill>
            <a:miter lim="800000"/>
            <a:headEnd/>
            <a:tailEnd/>
          </a:ln>
        </p:spPr>
        <p:txBody>
          <a:bodyPr>
            <a:spAutoFit/>
          </a:bodyPr>
          <a:lstStyle/>
          <a:p>
            <a:pPr algn="ctr">
              <a:lnSpc>
                <a:spcPct val="90000"/>
              </a:lnSpc>
            </a:pPr>
            <a:r>
              <a:rPr lang="en-GB" sz="2400" smtClean="0">
                <a:solidFill>
                  <a:schemeClr val="tx1"/>
                </a:solidFill>
                <a:latin typeface="Calibri" pitchFamily="34" charset="0"/>
              </a:rPr>
              <a:t>U/Pb of HIMU &gt;&gt; U/Pb of Continental Crust</a:t>
            </a:r>
            <a:endParaRPr lang="en-GB" sz="2400">
              <a:solidFill>
                <a:schemeClr val="tx1"/>
              </a:solidFill>
              <a:latin typeface="Calibri" pitchFamily="34" charset="0"/>
            </a:endParaRPr>
          </a:p>
        </p:txBody>
      </p:sp>
      <p:sp>
        <p:nvSpPr>
          <p:cNvPr id="311329" name="Text Box 33"/>
          <p:cNvSpPr txBox="1">
            <a:spLocks noChangeArrowheads="1"/>
          </p:cNvSpPr>
          <p:nvPr/>
        </p:nvSpPr>
        <p:spPr bwMode="auto">
          <a:xfrm>
            <a:off x="319088" y="546100"/>
            <a:ext cx="8504238" cy="1384995"/>
          </a:xfrm>
          <a:prstGeom prst="rect">
            <a:avLst/>
          </a:prstGeom>
          <a:noFill/>
          <a:ln w="9525">
            <a:noFill/>
            <a:miter lim="800000"/>
            <a:headEnd/>
            <a:tailEnd/>
          </a:ln>
          <a:effectLst/>
        </p:spPr>
        <p:txBody>
          <a:bodyPr wrap="square">
            <a:spAutoFit/>
          </a:bodyPr>
          <a:lstStyle/>
          <a:p>
            <a:pPr>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Note, however, that the U/Pb ratio of a magma does not represent the U/Pb ratio of the source (because U and Pb have different compatibility).</a:t>
            </a:r>
            <a:endParaRPr lang="en-GB" sz="2800" dirty="0">
              <a:solidFill>
                <a:schemeClr val="bg1"/>
              </a:solidFill>
              <a:effectLst>
                <a:outerShdw blurRad="38100" dist="38100" dir="2700000" algn="tl">
                  <a:srgbClr val="000000"/>
                </a:outerShdw>
              </a:effectLst>
              <a:latin typeface="Calibri" pitchFamily="34" charset="0"/>
            </a:endParaRPr>
          </a:p>
        </p:txBody>
      </p:sp>
      <p:sp>
        <p:nvSpPr>
          <p:cNvPr id="311330" name="Text Box 34"/>
          <p:cNvSpPr txBox="1">
            <a:spLocks noChangeArrowheads="1"/>
          </p:cNvSpPr>
          <p:nvPr/>
        </p:nvSpPr>
        <p:spPr bwMode="auto">
          <a:xfrm>
            <a:off x="654050" y="6453188"/>
            <a:ext cx="2032000" cy="304800"/>
          </a:xfrm>
          <a:prstGeom prst="rect">
            <a:avLst/>
          </a:prstGeom>
          <a:noFill/>
          <a:ln w="9525" algn="ctr">
            <a:noFill/>
            <a:miter lim="800000"/>
            <a:headEnd/>
            <a:tailEnd/>
          </a:ln>
          <a:effectLst/>
        </p:spPr>
        <p:txBody>
          <a:bodyPr wrap="square">
            <a:spAutoFit/>
          </a:bodyPr>
          <a:lstStyle/>
          <a:p>
            <a:pPr>
              <a:defRPr/>
            </a:pPr>
            <a:r>
              <a:rPr lang="en-GB" sz="1400" dirty="0" smtClean="0">
                <a:solidFill>
                  <a:schemeClr val="bg1"/>
                </a:solidFill>
                <a:effectLst>
                  <a:outerShdw blurRad="38100" dist="38100" dir="2700000" algn="tl">
                    <a:srgbClr val="000000"/>
                  </a:outerShdw>
                </a:effectLst>
                <a:latin typeface="Calibri" pitchFamily="34" charset="0"/>
              </a:rPr>
              <a:t>Hofmann (2004)</a:t>
            </a:r>
            <a:endParaRPr lang="en-GB" sz="1400" dirty="0">
              <a:solidFill>
                <a:schemeClr val="bg1"/>
              </a:solidFill>
              <a:effectLst>
                <a:outerShdw blurRad="38100" dist="38100" dir="2700000" algn="tl">
                  <a:srgbClr val="000000"/>
                </a:outerShdw>
              </a:effectLst>
              <a:latin typeface="Calibri" pitchFamily="34" charset="0"/>
            </a:endParaRPr>
          </a:p>
        </p:txBody>
      </p:sp>
      <p:sp>
        <p:nvSpPr>
          <p:cNvPr id="24" name="Rettangolo 23"/>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1330"/>
                                        </p:tgtEl>
                                        <p:attrNameLst>
                                          <p:attrName>style.visibility</p:attrName>
                                        </p:attrNameLst>
                                      </p:cBhvr>
                                      <p:to>
                                        <p:strVal val="visible"/>
                                      </p:to>
                                    </p:set>
                                    <p:animEffect transition="in" filter="fade">
                                      <p:cBhvr>
                                        <p:cTn id="10" dur="500"/>
                                        <p:tgtEl>
                                          <p:spTgt spid="31133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11312"/>
                                        </p:tgtEl>
                                        <p:attrNameLst>
                                          <p:attrName>style.visibility</p:attrName>
                                        </p:attrNameLst>
                                      </p:cBhvr>
                                      <p:to>
                                        <p:strVal val="visible"/>
                                      </p:to>
                                    </p:set>
                                    <p:animEffect transition="in" filter="wipe(left)">
                                      <p:cBhvr>
                                        <p:cTn id="15" dur="2000"/>
                                        <p:tgtEl>
                                          <p:spTgt spid="311312"/>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311322"/>
                                        </p:tgtEl>
                                        <p:attrNameLst>
                                          <p:attrName>style.visibility</p:attrName>
                                        </p:attrNameLst>
                                      </p:cBhvr>
                                      <p:to>
                                        <p:strVal val="visible"/>
                                      </p:to>
                                    </p:set>
                                    <p:animEffect transition="in" filter="fade">
                                      <p:cBhvr>
                                        <p:cTn id="19" dur="500"/>
                                        <p:tgtEl>
                                          <p:spTgt spid="31132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311313"/>
                                        </p:tgtEl>
                                        <p:attrNameLst>
                                          <p:attrName>style.visibility</p:attrName>
                                        </p:attrNameLst>
                                      </p:cBhvr>
                                      <p:to>
                                        <p:strVal val="visible"/>
                                      </p:to>
                                    </p:set>
                                    <p:animEffect transition="in" filter="wipe(left)">
                                      <p:cBhvr>
                                        <p:cTn id="24" dur="2000"/>
                                        <p:tgtEl>
                                          <p:spTgt spid="31131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1323"/>
                                        </p:tgtEl>
                                        <p:attrNameLst>
                                          <p:attrName>style.visibility</p:attrName>
                                        </p:attrNameLst>
                                      </p:cBhvr>
                                      <p:to>
                                        <p:strVal val="visible"/>
                                      </p:to>
                                    </p:set>
                                    <p:animEffect transition="in" filter="fade">
                                      <p:cBhvr>
                                        <p:cTn id="28" dur="500"/>
                                        <p:tgtEl>
                                          <p:spTgt spid="3113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311325"/>
                                        </p:tgtEl>
                                        <p:attrNameLst>
                                          <p:attrName>style.visibility</p:attrName>
                                        </p:attrNameLst>
                                      </p:cBhvr>
                                      <p:to>
                                        <p:strVal val="visible"/>
                                      </p:to>
                                    </p:set>
                                    <p:animEffect transition="in" filter="wipe(down)">
                                      <p:cBhvr>
                                        <p:cTn id="33" dur="1000"/>
                                        <p:tgtEl>
                                          <p:spTgt spid="311325"/>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311326"/>
                                        </p:tgtEl>
                                        <p:attrNameLst>
                                          <p:attrName>style.visibility</p:attrName>
                                        </p:attrNameLst>
                                      </p:cBhvr>
                                      <p:to>
                                        <p:strVal val="visible"/>
                                      </p:to>
                                    </p:set>
                                    <p:animEffect transition="in" filter="fade">
                                      <p:cBhvr>
                                        <p:cTn id="37" dur="500"/>
                                        <p:tgtEl>
                                          <p:spTgt spid="311326"/>
                                        </p:tgtEl>
                                      </p:cBhvr>
                                    </p:animEffect>
                                  </p:childTnLst>
                                </p:cTn>
                              </p:par>
                            </p:childTnLst>
                          </p:cTn>
                        </p:par>
                        <p:par>
                          <p:cTn id="38" fill="hold">
                            <p:stCondLst>
                              <p:cond delay="1500"/>
                            </p:stCondLst>
                            <p:childTnLst>
                              <p:par>
                                <p:cTn id="39" presetID="22" presetClass="entr" presetSubtype="4" fill="hold" grpId="0" nodeType="afterEffect">
                                  <p:stCondLst>
                                    <p:cond delay="0"/>
                                  </p:stCondLst>
                                  <p:childTnLst>
                                    <p:set>
                                      <p:cBhvr>
                                        <p:cTn id="40" dur="1" fill="hold">
                                          <p:stCondLst>
                                            <p:cond delay="0"/>
                                          </p:stCondLst>
                                        </p:cTn>
                                        <p:tgtEl>
                                          <p:spTgt spid="311324"/>
                                        </p:tgtEl>
                                        <p:attrNameLst>
                                          <p:attrName>style.visibility</p:attrName>
                                        </p:attrNameLst>
                                      </p:cBhvr>
                                      <p:to>
                                        <p:strVal val="visible"/>
                                      </p:to>
                                    </p:set>
                                    <p:animEffect transition="in" filter="wipe(down)">
                                      <p:cBhvr>
                                        <p:cTn id="41" dur="1000"/>
                                        <p:tgtEl>
                                          <p:spTgt spid="311324"/>
                                        </p:tgtEl>
                                      </p:cBhvr>
                                    </p:animEffect>
                                  </p:childTnLst>
                                </p:cTn>
                              </p:par>
                            </p:childTnLst>
                          </p:cTn>
                        </p:par>
                        <p:par>
                          <p:cTn id="42" fill="hold">
                            <p:stCondLst>
                              <p:cond delay="2500"/>
                            </p:stCondLst>
                            <p:childTnLst>
                              <p:par>
                                <p:cTn id="43" presetID="10" presetClass="entr" presetSubtype="0" fill="hold" grpId="0" nodeType="afterEffect">
                                  <p:stCondLst>
                                    <p:cond delay="0"/>
                                  </p:stCondLst>
                                  <p:childTnLst>
                                    <p:set>
                                      <p:cBhvr>
                                        <p:cTn id="44" dur="1" fill="hold">
                                          <p:stCondLst>
                                            <p:cond delay="0"/>
                                          </p:stCondLst>
                                        </p:cTn>
                                        <p:tgtEl>
                                          <p:spTgt spid="311327"/>
                                        </p:tgtEl>
                                        <p:attrNameLst>
                                          <p:attrName>style.visibility</p:attrName>
                                        </p:attrNameLst>
                                      </p:cBhvr>
                                      <p:to>
                                        <p:strVal val="visible"/>
                                      </p:to>
                                    </p:set>
                                    <p:animEffect transition="in" filter="fade">
                                      <p:cBhvr>
                                        <p:cTn id="45" dur="500"/>
                                        <p:tgtEl>
                                          <p:spTgt spid="311327"/>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11328"/>
                                        </p:tgtEl>
                                        <p:attrNameLst>
                                          <p:attrName>style.visibility</p:attrName>
                                        </p:attrNameLst>
                                      </p:cBhvr>
                                      <p:to>
                                        <p:strVal val="visible"/>
                                      </p:to>
                                    </p:set>
                                    <p:animEffect transition="in" filter="fade">
                                      <p:cBhvr>
                                        <p:cTn id="50" dur="500"/>
                                        <p:tgtEl>
                                          <p:spTgt spid="311328"/>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11329"/>
                                        </p:tgtEl>
                                        <p:attrNameLst>
                                          <p:attrName>style.visibility</p:attrName>
                                        </p:attrNameLst>
                                      </p:cBhvr>
                                      <p:to>
                                        <p:strVal val="visible"/>
                                      </p:to>
                                    </p:set>
                                    <p:animEffect transition="in" filter="fade">
                                      <p:cBhvr>
                                        <p:cTn id="55" dur="500"/>
                                        <p:tgtEl>
                                          <p:spTgt spid="311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312" grpId="0" animBg="1"/>
      <p:bldP spid="311313" grpId="0" animBg="1"/>
      <p:bldP spid="311322" grpId="0"/>
      <p:bldP spid="311323" grpId="0"/>
      <p:bldP spid="311324" grpId="0" animBg="1"/>
      <p:bldP spid="311325" grpId="0" animBg="1"/>
      <p:bldP spid="311326" grpId="0"/>
      <p:bldP spid="311327" grpId="0"/>
      <p:bldP spid="311328" grpId="0" animBg="1"/>
      <p:bldP spid="311329" grpId="0"/>
      <p:bldP spid="311330"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79" name="Text Box 23"/>
          <p:cNvSpPr txBox="1">
            <a:spLocks noChangeArrowheads="1"/>
          </p:cNvSpPr>
          <p:nvPr/>
        </p:nvSpPr>
        <p:spPr bwMode="auto">
          <a:xfrm>
            <a:off x="319089" y="571500"/>
            <a:ext cx="8491536" cy="2114425"/>
          </a:xfrm>
          <a:prstGeom prst="rect">
            <a:avLst/>
          </a:prstGeom>
          <a:noFill/>
          <a:ln w="9525">
            <a:noFill/>
            <a:miter lim="800000"/>
            <a:headEnd/>
            <a:tailEnd/>
          </a:ln>
          <a:effectLst/>
        </p:spPr>
        <p:txBody>
          <a:bodyPr wrap="square">
            <a:spAutoFit/>
          </a:bodyPr>
          <a:lstStyle/>
          <a:p>
            <a:pPr>
              <a:lnSpc>
                <a:spcPct val="8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cs typeface="Vani" pitchFamily="34" charset="0"/>
              </a:rPr>
              <a:t>To summarize, the classical sequence or reasoning is:</a:t>
            </a:r>
          </a:p>
          <a:p>
            <a:pPr>
              <a:lnSpc>
                <a:spcPts val="3400"/>
              </a:lnSpc>
              <a:spcBef>
                <a:spcPct val="50000"/>
              </a:spcBef>
              <a:buFontTx/>
              <a:buChar char="-"/>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HIMU-like basalts  have high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 isotopic ratios.</a:t>
            </a:r>
          </a:p>
          <a:p>
            <a:pPr>
              <a:lnSpc>
                <a:spcPts val="3400"/>
              </a:lnSpc>
              <a:spcBef>
                <a:spcPct val="50000"/>
              </a:spcBef>
              <a:buFontTx/>
              <a:buChar char="-"/>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A melt with high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 MUST derive from a source with high-</a:t>
            </a:r>
            <a:r>
              <a:rPr lang="en-GB" sz="2400" i="1" dirty="0" smtClean="0">
                <a:solidFill>
                  <a:schemeClr val="bg1"/>
                </a:solidFill>
                <a:effectLst>
                  <a:outerShdw blurRad="38100" dist="38100" dir="2700000" algn="tl">
                    <a:srgbClr val="000000"/>
                  </a:outerShdw>
                </a:effectLst>
                <a:latin typeface="Symbol" pitchFamily="18" charset="2"/>
                <a:cs typeface="Vani" pitchFamily="34" charset="0"/>
              </a:rPr>
              <a:t>m</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a:t>
            </a:r>
            <a:r>
              <a:rPr lang="en-GB" sz="2400" i="1" dirty="0" smtClean="0">
                <a:solidFill>
                  <a:schemeClr val="bg1"/>
                </a:solidFill>
                <a:effectLst>
                  <a:outerShdw blurRad="38100" dist="38100" dir="2700000" algn="tl">
                    <a:srgbClr val="000000"/>
                  </a:outerShdw>
                </a:effectLst>
                <a:latin typeface="Symbol" pitchFamily="18" charset="2"/>
                <a:cs typeface="Vani" pitchFamily="34" charset="0"/>
              </a:rPr>
              <a:t>m</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238</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U/</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 for a geologically long time span.</a:t>
            </a:r>
            <a:endParaRPr lang="en-GB" sz="2400" dirty="0">
              <a:solidFill>
                <a:schemeClr val="bg1"/>
              </a:solidFill>
              <a:effectLst>
                <a:outerShdw blurRad="38100" dist="38100" dir="2700000" algn="tl">
                  <a:srgbClr val="000000"/>
                </a:outerShdw>
              </a:effectLst>
              <a:latin typeface="Calibri" pitchFamily="34" charset="0"/>
              <a:cs typeface="Vani" pitchFamily="34" charset="0"/>
            </a:endParaRPr>
          </a:p>
        </p:txBody>
      </p:sp>
      <p:sp>
        <p:nvSpPr>
          <p:cNvPr id="4" name="Text Box 23"/>
          <p:cNvSpPr txBox="1">
            <a:spLocks noChangeArrowheads="1"/>
          </p:cNvSpPr>
          <p:nvPr/>
        </p:nvSpPr>
        <p:spPr bwMode="auto">
          <a:xfrm>
            <a:off x="305301" y="2647950"/>
            <a:ext cx="8504826" cy="964367"/>
          </a:xfrm>
          <a:prstGeom prst="rect">
            <a:avLst/>
          </a:prstGeom>
          <a:noFill/>
          <a:ln w="9525">
            <a:noFill/>
            <a:miter lim="800000"/>
            <a:headEnd/>
            <a:tailEnd/>
          </a:ln>
          <a:effectLst/>
        </p:spPr>
        <p:txBody>
          <a:bodyPr wrap="square">
            <a:spAutoFit/>
          </a:bodyPr>
          <a:lstStyle/>
          <a:p>
            <a:pPr>
              <a:lnSpc>
                <a:spcPts val="3400"/>
              </a:lnSpc>
              <a:spcBef>
                <a:spcPct val="50000"/>
              </a:spcBef>
              <a:buFontTx/>
              <a:buChar char="-"/>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In order to have high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 it is necessary have enough time to allow the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238</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U to decay into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a:t>
            </a:r>
          </a:p>
        </p:txBody>
      </p:sp>
      <p:sp>
        <p:nvSpPr>
          <p:cNvPr id="5" name="Text Box 4"/>
          <p:cNvSpPr txBox="1">
            <a:spLocks noChangeArrowheads="1"/>
          </p:cNvSpPr>
          <p:nvPr/>
        </p:nvSpPr>
        <p:spPr bwMode="auto">
          <a:xfrm>
            <a:off x="319588" y="3581400"/>
            <a:ext cx="8504826" cy="3046988"/>
          </a:xfrm>
          <a:prstGeom prst="rect">
            <a:avLst/>
          </a:prstGeom>
          <a:noFill/>
          <a:ln w="9525">
            <a:noFill/>
            <a:miter lim="800000"/>
            <a:headEnd/>
            <a:tailEnd/>
          </a:ln>
          <a:effectLst/>
        </p:spPr>
        <p:txBody>
          <a:bodyPr wrap="square">
            <a:spAutoFit/>
          </a:bodyPr>
          <a:lstStyle/>
          <a:p>
            <a:pPr>
              <a:spcBef>
                <a:spcPct val="50000"/>
              </a:spcBef>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Altered, low-Pb, high U/Pb oceanic crust, stored for long times in the mantle can evolve to high </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206</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a:t>
            </a:r>
            <a:r>
              <a:rPr lang="en-GB" sz="2400" baseline="30000" dirty="0" smtClean="0">
                <a:solidFill>
                  <a:schemeClr val="bg1"/>
                </a:solidFill>
                <a:effectLst>
                  <a:outerShdw blurRad="38100" dist="38100" dir="2700000" algn="tl">
                    <a:srgbClr val="000000"/>
                  </a:outerShdw>
                </a:effectLst>
                <a:latin typeface="Calibri" pitchFamily="34" charset="0"/>
                <a:cs typeface="Vani" pitchFamily="34" charset="0"/>
              </a:rPr>
              <a:t>204</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Pb ratios.</a:t>
            </a:r>
          </a:p>
          <a:p>
            <a:pPr>
              <a:spcBef>
                <a:spcPct val="50000"/>
              </a:spcBef>
              <a:buFontTx/>
              <a:buChar char="-"/>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It is necessary to leave this recycled material isolated and far away from convection cells in the mantle.</a:t>
            </a:r>
          </a:p>
          <a:p>
            <a:pPr>
              <a:spcBef>
                <a:spcPct val="50000"/>
              </a:spcBef>
              <a:buFontTx/>
              <a:buChar char="-"/>
              <a:defRPr/>
            </a:pP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The only place where this may happen (</a:t>
            </a:r>
            <a:r>
              <a:rPr lang="en-GB" sz="2400" dirty="0" smtClean="0">
                <a:solidFill>
                  <a:srgbClr val="FFFF00"/>
                </a:solidFill>
                <a:effectLst>
                  <a:outerShdw blurRad="38100" dist="38100" dir="2700000" algn="tl">
                    <a:srgbClr val="000000"/>
                  </a:outerShdw>
                </a:effectLst>
                <a:latin typeface="Calibri" pitchFamily="34" charset="0"/>
                <a:cs typeface="Vani" pitchFamily="34" charset="0"/>
              </a:rPr>
              <a:t>according to classical geochemical views</a:t>
            </a:r>
            <a:r>
              <a:rPr lang="en-GB" sz="2400" dirty="0" smtClean="0">
                <a:solidFill>
                  <a:schemeClr val="bg1"/>
                </a:solidFill>
                <a:effectLst>
                  <a:outerShdw blurRad="38100" dist="38100" dir="2700000" algn="tl">
                    <a:srgbClr val="000000"/>
                  </a:outerShdw>
                </a:effectLst>
                <a:latin typeface="Calibri" pitchFamily="34" charset="0"/>
                <a:cs typeface="Vani" pitchFamily="34" charset="0"/>
              </a:rPr>
              <a:t>) is the lowermost mantle, at the contact with the liquid core.</a:t>
            </a:r>
            <a:endParaRPr lang="en-GB" i="1" dirty="0">
              <a:solidFill>
                <a:schemeClr val="bg1"/>
              </a:solidFill>
              <a:effectLst>
                <a:outerShdw blurRad="38100" dist="38100" dir="2700000" algn="tl">
                  <a:srgbClr val="000000"/>
                </a:outerShdw>
              </a:effectLst>
              <a:latin typeface="Calibri" pitchFamily="34" charset="0"/>
              <a:cs typeface="Vani" pitchFamily="34" charset="0"/>
            </a:endParaRPr>
          </a:p>
        </p:txBody>
      </p:sp>
      <p:sp>
        <p:nvSpPr>
          <p:cNvPr id="6" name="Rettangolo 5"/>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6679">
                                            <p:txEl>
                                              <p:pRg st="0" end="0"/>
                                            </p:txEl>
                                          </p:spTgt>
                                        </p:tgtEl>
                                        <p:attrNameLst>
                                          <p:attrName>style.visibility</p:attrName>
                                        </p:attrNameLst>
                                      </p:cBhvr>
                                      <p:to>
                                        <p:strVal val="visible"/>
                                      </p:to>
                                    </p:set>
                                    <p:animEffect transition="in" filter="fade">
                                      <p:cBhvr>
                                        <p:cTn id="7" dur="500"/>
                                        <p:tgtEl>
                                          <p:spTgt spid="32667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6679">
                                            <p:txEl>
                                              <p:pRg st="1" end="1"/>
                                            </p:txEl>
                                          </p:spTgt>
                                        </p:tgtEl>
                                        <p:attrNameLst>
                                          <p:attrName>style.visibility</p:attrName>
                                        </p:attrNameLst>
                                      </p:cBhvr>
                                      <p:to>
                                        <p:strVal val="visible"/>
                                      </p:to>
                                    </p:set>
                                    <p:animEffect transition="in" filter="fade">
                                      <p:cBhvr>
                                        <p:cTn id="12" dur="500"/>
                                        <p:tgtEl>
                                          <p:spTgt spid="32667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26679">
                                            <p:txEl>
                                              <p:pRg st="2" end="2"/>
                                            </p:txEl>
                                          </p:spTgt>
                                        </p:tgtEl>
                                        <p:attrNameLst>
                                          <p:attrName>style.visibility</p:attrName>
                                        </p:attrNameLst>
                                      </p:cBhvr>
                                      <p:to>
                                        <p:strVal val="visible"/>
                                      </p:to>
                                    </p:set>
                                    <p:animEffect transition="in" filter="fade">
                                      <p:cBhvr>
                                        <p:cTn id="17" dur="500"/>
                                        <p:tgtEl>
                                          <p:spTgt spid="32667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0" end="0"/>
                                            </p:txEl>
                                          </p:spTgt>
                                        </p:tgtEl>
                                        <p:attrNameLst>
                                          <p:attrName>style.visibility</p:attrName>
                                        </p:attrNameLst>
                                      </p:cBhvr>
                                      <p:to>
                                        <p:strVal val="visible"/>
                                      </p:to>
                                    </p:set>
                                    <p:animEffect transition="in" filter="fade">
                                      <p:cBhvr>
                                        <p:cTn id="22" dur="500"/>
                                        <p:tgtEl>
                                          <p:spTgt spid="4">
                                            <p:txEl>
                                              <p:pRg st="0" end="0"/>
                                            </p:txEl>
                                          </p:spTgt>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5">
                                            <p:txEl>
                                              <p:pRg st="0" end="0"/>
                                            </p:txEl>
                                          </p:spTgt>
                                        </p:tgtEl>
                                        <p:attrNameLst>
                                          <p:attrName>style.visibility</p:attrName>
                                        </p:attrNameLst>
                                      </p:cBhvr>
                                      <p:to>
                                        <p:strVal val="visible"/>
                                      </p:to>
                                    </p:set>
                                    <p:animEffect transition="in" filter="fade">
                                      <p:cBhvr>
                                        <p:cTn id="26" dur="500"/>
                                        <p:tgtEl>
                                          <p:spTgt spid="5">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animEffect transition="in" filter="fade">
                                      <p:cBhvr>
                                        <p:cTn id="31" dur="500"/>
                                        <p:tgtEl>
                                          <p:spTgt spid="5">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2" end="2"/>
                                            </p:txEl>
                                          </p:spTgt>
                                        </p:tgtEl>
                                        <p:attrNameLst>
                                          <p:attrName>style.visibility</p:attrName>
                                        </p:attrNameLst>
                                      </p:cBhvr>
                                      <p:to>
                                        <p:strVal val="visible"/>
                                      </p:to>
                                    </p:set>
                                    <p:animEffect transition="in" filter="fade">
                                      <p:cBhvr>
                                        <p:cTn id="36"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79" grpId="0" build="p"/>
      <p:bldP spid="4" grpId="0" build="p"/>
      <p:bldP spid="5"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2" name="Picture 2"/>
          <p:cNvPicPr>
            <a:picLocks noChangeAspect="1" noChangeArrowheads="1"/>
          </p:cNvPicPr>
          <p:nvPr/>
        </p:nvPicPr>
        <p:blipFill>
          <a:blip r:embed="rId2" cstate="print"/>
          <a:srcRect/>
          <a:stretch>
            <a:fillRect/>
          </a:stretch>
        </p:blipFill>
        <p:spPr bwMode="auto">
          <a:xfrm>
            <a:off x="146585" y="485775"/>
            <a:ext cx="4768850" cy="5416550"/>
          </a:xfrm>
          <a:prstGeom prst="rect">
            <a:avLst/>
          </a:prstGeom>
          <a:noFill/>
          <a:ln w="19050">
            <a:solidFill>
              <a:schemeClr val="tx1"/>
            </a:solidFill>
            <a:miter lim="800000"/>
            <a:headEnd/>
            <a:tailEnd/>
          </a:ln>
        </p:spPr>
      </p:pic>
      <p:sp>
        <p:nvSpPr>
          <p:cNvPr id="7" name="CasellaDiTesto 6"/>
          <p:cNvSpPr txBox="1"/>
          <p:nvPr/>
        </p:nvSpPr>
        <p:spPr>
          <a:xfrm>
            <a:off x="1582053" y="6237875"/>
            <a:ext cx="5672990" cy="336550"/>
          </a:xfrm>
          <a:prstGeom prst="rect">
            <a:avLst/>
          </a:prstGeom>
          <a:noFill/>
        </p:spPr>
        <p:txBody>
          <a:bodyPr wrap="square">
            <a:spAutoFit/>
          </a:bodyPr>
          <a:lstStyle/>
          <a:p>
            <a:pPr>
              <a:defRPr/>
            </a:pPr>
            <a:r>
              <a:rPr lang="en-GB" sz="1600" dirty="0" err="1" smtClean="0">
                <a:solidFill>
                  <a:schemeClr val="bg1"/>
                </a:solidFill>
                <a:effectLst>
                  <a:outerShdw blurRad="38100" dist="38100" dir="2700000" algn="tl">
                    <a:srgbClr val="000000"/>
                  </a:outerShdw>
                </a:effectLst>
                <a:latin typeface="Calibri" pitchFamily="34" charset="0"/>
                <a:ea typeface="MS PGothic" pitchFamily="34" charset="-128"/>
              </a:rPr>
              <a:t>Nebel</a:t>
            </a:r>
            <a:r>
              <a:rPr lang="en-GB" sz="1600" dirty="0" smtClean="0">
                <a:solidFill>
                  <a:schemeClr val="bg1"/>
                </a:solidFill>
                <a:effectLst>
                  <a:outerShdw blurRad="38100" dist="38100" dir="2700000" algn="tl">
                    <a:srgbClr val="000000"/>
                  </a:outerShdw>
                </a:effectLst>
                <a:latin typeface="Calibri" pitchFamily="34" charset="0"/>
                <a:ea typeface="MS PGothic" pitchFamily="34" charset="-128"/>
              </a:rPr>
              <a:t> et al., 2013 (</a:t>
            </a:r>
            <a:r>
              <a:rPr lang="en-GB" sz="1600" dirty="0" err="1" smtClean="0">
                <a:solidFill>
                  <a:schemeClr val="bg1"/>
                </a:solidFill>
                <a:effectLst>
                  <a:outerShdw blurRad="38100" dist="38100" dir="2700000" algn="tl">
                    <a:srgbClr val="000000"/>
                  </a:outerShdw>
                </a:effectLst>
                <a:latin typeface="Calibri" pitchFamily="34" charset="0"/>
                <a:ea typeface="MS PGothic" pitchFamily="34" charset="-128"/>
              </a:rPr>
              <a:t>Geochim</a:t>
            </a:r>
            <a:r>
              <a:rPr lang="en-GB" sz="1600" dirty="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1600" dirty="0" err="1" smtClean="0">
                <a:solidFill>
                  <a:schemeClr val="bg1"/>
                </a:solidFill>
                <a:effectLst>
                  <a:outerShdw blurRad="38100" dist="38100" dir="2700000" algn="tl">
                    <a:srgbClr val="000000"/>
                  </a:outerShdw>
                </a:effectLst>
                <a:latin typeface="Calibri" pitchFamily="34" charset="0"/>
                <a:ea typeface="MS PGothic" pitchFamily="34" charset="-128"/>
              </a:rPr>
              <a:t>Cosmochim</a:t>
            </a:r>
            <a:r>
              <a:rPr lang="en-GB" sz="1600" dirty="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1600" dirty="0" err="1" smtClean="0">
                <a:solidFill>
                  <a:schemeClr val="bg1"/>
                </a:solidFill>
                <a:effectLst>
                  <a:outerShdw blurRad="38100" dist="38100" dir="2700000" algn="tl">
                    <a:srgbClr val="000000"/>
                  </a:outerShdw>
                </a:effectLst>
                <a:latin typeface="Calibri" pitchFamily="34" charset="0"/>
                <a:ea typeface="MS PGothic" pitchFamily="34" charset="-128"/>
              </a:rPr>
              <a:t>Acta</a:t>
            </a:r>
            <a:r>
              <a:rPr lang="en-GB" sz="1600" dirty="0" smtClean="0">
                <a:solidFill>
                  <a:schemeClr val="bg1"/>
                </a:solidFill>
                <a:effectLst>
                  <a:outerShdw blurRad="38100" dist="38100" dir="2700000" algn="tl">
                    <a:srgbClr val="000000"/>
                  </a:outerShdw>
                </a:effectLst>
                <a:latin typeface="Calibri" pitchFamily="34" charset="0"/>
                <a:ea typeface="MS PGothic" pitchFamily="34" charset="-128"/>
              </a:rPr>
              <a:t>, 112, 87-101)</a:t>
            </a:r>
            <a:endParaRPr lang="en-GB" sz="1600" dirty="0">
              <a:solidFill>
                <a:schemeClr val="bg1"/>
              </a:solidFill>
              <a:effectLst>
                <a:outerShdw blurRad="38100" dist="38100" dir="2700000" algn="tl">
                  <a:srgbClr val="000000"/>
                </a:outerShdw>
              </a:effectLst>
              <a:latin typeface="Calibri" pitchFamily="34" charset="0"/>
              <a:ea typeface="MS PGothic" pitchFamily="34" charset="-128"/>
            </a:endParaRPr>
          </a:p>
        </p:txBody>
      </p:sp>
      <p:sp>
        <p:nvSpPr>
          <p:cNvPr id="8" name="CasellaDiTesto 7"/>
          <p:cNvSpPr txBox="1"/>
          <p:nvPr/>
        </p:nvSpPr>
        <p:spPr>
          <a:xfrm>
            <a:off x="4939248" y="3878263"/>
            <a:ext cx="4203165" cy="1128712"/>
          </a:xfrm>
          <a:prstGeom prst="rect">
            <a:avLst/>
          </a:prstGeom>
          <a:noFill/>
        </p:spPr>
        <p:txBody>
          <a:bodyPr wrap="square">
            <a:spAutoFit/>
          </a:bodyPr>
          <a:lstStyle/>
          <a:p>
            <a:pPr>
              <a:defRPr/>
            </a:pPr>
            <a:r>
              <a:rPr lang="en-GB" sz="3600" smtClean="0">
                <a:solidFill>
                  <a:srgbClr val="FFFF00"/>
                </a:solidFill>
                <a:effectLst>
                  <a:outerShdw blurRad="38100" dist="38100" dir="2700000" algn="tl">
                    <a:srgbClr val="000000"/>
                  </a:outerShdw>
                </a:effectLst>
                <a:latin typeface="Calibri" pitchFamily="34" charset="0"/>
                <a:ea typeface="MS PGothic" pitchFamily="34" charset="-128"/>
              </a:rPr>
              <a:t>HME</a:t>
            </a:r>
            <a:r>
              <a:rPr lang="en-GB" sz="360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320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3200" smtClean="0">
                <a:solidFill>
                  <a:srgbClr val="FFFF00"/>
                </a:solidFill>
                <a:effectLst>
                  <a:outerShdw blurRad="38100" dist="38100" dir="2700000" algn="tl">
                    <a:srgbClr val="000000"/>
                  </a:outerShdw>
                </a:effectLst>
                <a:latin typeface="Calibri" pitchFamily="34" charset="0"/>
                <a:ea typeface="MS PGothic" pitchFamily="34" charset="-128"/>
              </a:rPr>
              <a:t>H</a:t>
            </a:r>
            <a:r>
              <a:rPr lang="en-GB" sz="3200" smtClean="0">
                <a:solidFill>
                  <a:schemeClr val="bg1"/>
                </a:solidFill>
                <a:effectLst>
                  <a:outerShdw blurRad="38100" dist="38100" dir="2700000" algn="tl">
                    <a:srgbClr val="000000"/>
                  </a:outerShdw>
                </a:effectLst>
                <a:latin typeface="Calibri" pitchFamily="34" charset="0"/>
                <a:ea typeface="MS PGothic" pitchFamily="34" charset="-128"/>
              </a:rPr>
              <a:t>IMU </a:t>
            </a:r>
            <a:r>
              <a:rPr lang="en-GB" sz="3200" smtClean="0">
                <a:solidFill>
                  <a:srgbClr val="FFFF00"/>
                </a:solidFill>
                <a:effectLst>
                  <a:outerShdw blurRad="38100" dist="38100" dir="2700000" algn="tl">
                    <a:srgbClr val="000000"/>
                  </a:outerShdw>
                </a:effectLst>
                <a:latin typeface="Calibri" pitchFamily="34" charset="0"/>
                <a:ea typeface="MS PGothic" pitchFamily="34" charset="-128"/>
              </a:rPr>
              <a:t>M</a:t>
            </a:r>
            <a:r>
              <a:rPr lang="en-GB" sz="3200" smtClean="0">
                <a:solidFill>
                  <a:schemeClr val="bg1"/>
                </a:solidFill>
                <a:effectLst>
                  <a:outerShdw blurRad="38100" dist="38100" dir="2700000" algn="tl">
                    <a:srgbClr val="000000"/>
                  </a:outerShdw>
                </a:effectLst>
                <a:latin typeface="Calibri" pitchFamily="34" charset="0"/>
                <a:ea typeface="MS PGothic" pitchFamily="34" charset="-128"/>
              </a:rPr>
              <a:t>antle </a:t>
            </a:r>
            <a:r>
              <a:rPr lang="en-GB" sz="3200" smtClean="0">
                <a:solidFill>
                  <a:srgbClr val="FFFF00"/>
                </a:solidFill>
                <a:effectLst>
                  <a:outerShdw blurRad="38100" dist="38100" dir="2700000" algn="tl">
                    <a:srgbClr val="000000"/>
                  </a:outerShdw>
                </a:effectLst>
                <a:latin typeface="Calibri" pitchFamily="34" charset="0"/>
                <a:ea typeface="MS PGothic" pitchFamily="34" charset="-128"/>
              </a:rPr>
              <a:t>E</a:t>
            </a:r>
            <a:r>
              <a:rPr lang="en-GB" sz="3200" smtClean="0">
                <a:solidFill>
                  <a:schemeClr val="bg1"/>
                </a:solidFill>
                <a:effectLst>
                  <a:outerShdw blurRad="38100" dist="38100" dir="2700000" algn="tl">
                    <a:srgbClr val="000000"/>
                  </a:outerShdw>
                </a:effectLst>
                <a:latin typeface="Calibri" pitchFamily="34" charset="0"/>
                <a:ea typeface="MS PGothic" pitchFamily="34" charset="-128"/>
              </a:rPr>
              <a:t>nd-member</a:t>
            </a:r>
            <a:endParaRPr lang="en-GB" sz="3200">
              <a:solidFill>
                <a:schemeClr val="bg1"/>
              </a:solidFill>
              <a:effectLst>
                <a:outerShdw blurRad="38100" dist="38100" dir="2700000" algn="tl">
                  <a:srgbClr val="000000"/>
                </a:outerShdw>
              </a:effectLst>
              <a:latin typeface="Calibri" pitchFamily="34" charset="0"/>
              <a:ea typeface="MS PGothic" pitchFamily="34" charset="-128"/>
            </a:endParaRPr>
          </a:p>
        </p:txBody>
      </p:sp>
      <p:sp>
        <p:nvSpPr>
          <p:cNvPr id="9" name="CasellaDiTesto 8"/>
          <p:cNvSpPr txBox="1"/>
          <p:nvPr/>
        </p:nvSpPr>
        <p:spPr>
          <a:xfrm>
            <a:off x="4890035" y="4995863"/>
            <a:ext cx="4012425" cy="1200329"/>
          </a:xfrm>
          <a:prstGeom prst="rect">
            <a:avLst/>
          </a:prstGeom>
          <a:noFill/>
        </p:spPr>
        <p:txBody>
          <a:bodyPr wrap="square">
            <a:spAutoFit/>
          </a:bodyPr>
          <a:lstStyle/>
          <a:p>
            <a:pPr>
              <a:defRPr/>
            </a:pPr>
            <a:r>
              <a:rPr lang="en-GB" sz="2400" smtClean="0">
                <a:solidFill>
                  <a:schemeClr val="bg1"/>
                </a:solidFill>
                <a:effectLst>
                  <a:outerShdw blurRad="38100" dist="38100" dir="2700000" algn="tl">
                    <a:srgbClr val="000000"/>
                  </a:outerShdw>
                </a:effectLst>
                <a:latin typeface="Calibri" pitchFamily="34" charset="0"/>
                <a:ea typeface="MS PGothic" pitchFamily="34" charset="-128"/>
              </a:rPr>
              <a:t>Classical geochemical view for the origin of </a:t>
            </a:r>
            <a:r>
              <a:rPr lang="en-GB" sz="2400" smtClean="0">
                <a:solidFill>
                  <a:srgbClr val="FFFF00"/>
                </a:solidFill>
                <a:effectLst>
                  <a:outerShdw blurRad="38100" dist="38100" dir="2700000" algn="tl">
                    <a:srgbClr val="000000"/>
                  </a:outerShdw>
                </a:effectLst>
                <a:latin typeface="Calibri" pitchFamily="34" charset="0"/>
                <a:ea typeface="MS PGothic" pitchFamily="34" charset="-128"/>
              </a:rPr>
              <a:t>HIMU</a:t>
            </a:r>
            <a:r>
              <a:rPr lang="en-GB" sz="240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2400" smtClean="0">
                <a:solidFill>
                  <a:srgbClr val="FFFF00"/>
                </a:solidFill>
                <a:effectLst>
                  <a:outerShdw blurRad="38100" dist="38100" dir="2700000" algn="tl">
                    <a:srgbClr val="000000"/>
                  </a:outerShdw>
                </a:effectLst>
                <a:latin typeface="Calibri" pitchFamily="34" charset="0"/>
                <a:ea typeface="MS PGothic" pitchFamily="34" charset="-128"/>
              </a:rPr>
              <a:t>FOZO</a:t>
            </a:r>
            <a:r>
              <a:rPr lang="en-GB" sz="2400" smtClean="0">
                <a:solidFill>
                  <a:schemeClr val="bg1"/>
                </a:solidFill>
                <a:effectLst>
                  <a:outerShdw blurRad="38100" dist="38100" dir="2700000" algn="tl">
                    <a:srgbClr val="000000"/>
                  </a:outerShdw>
                </a:effectLst>
                <a:latin typeface="Calibri" pitchFamily="34" charset="0"/>
                <a:ea typeface="MS PGothic" pitchFamily="34" charset="-128"/>
              </a:rPr>
              <a:t>, </a:t>
            </a:r>
            <a:r>
              <a:rPr lang="en-GB" sz="2400" smtClean="0">
                <a:solidFill>
                  <a:srgbClr val="FFFF00"/>
                </a:solidFill>
                <a:effectLst>
                  <a:outerShdw blurRad="38100" dist="38100" dir="2700000" algn="tl">
                    <a:srgbClr val="000000"/>
                  </a:outerShdw>
                </a:effectLst>
                <a:latin typeface="Calibri" pitchFamily="34" charset="0"/>
                <a:ea typeface="MS PGothic" pitchFamily="34" charset="-128"/>
              </a:rPr>
              <a:t>EMI</a:t>
            </a:r>
            <a:r>
              <a:rPr lang="en-GB" sz="2400" smtClean="0">
                <a:solidFill>
                  <a:schemeClr val="bg1"/>
                </a:solidFill>
                <a:effectLst>
                  <a:outerShdw blurRad="38100" dist="38100" dir="2700000" algn="tl">
                    <a:srgbClr val="000000"/>
                  </a:outerShdw>
                </a:effectLst>
                <a:latin typeface="Calibri" pitchFamily="34" charset="0"/>
                <a:ea typeface="MS PGothic" pitchFamily="34" charset="-128"/>
              </a:rPr>
              <a:t> and </a:t>
            </a:r>
            <a:r>
              <a:rPr lang="en-GB" sz="2400" smtClean="0">
                <a:solidFill>
                  <a:srgbClr val="FFFF00"/>
                </a:solidFill>
                <a:effectLst>
                  <a:outerShdw blurRad="38100" dist="38100" dir="2700000" algn="tl">
                    <a:srgbClr val="000000"/>
                  </a:outerShdw>
                </a:effectLst>
                <a:latin typeface="Calibri" pitchFamily="34" charset="0"/>
                <a:ea typeface="MS PGothic" pitchFamily="34" charset="-128"/>
              </a:rPr>
              <a:t>EMII</a:t>
            </a:r>
            <a:endParaRPr lang="en-GB" sz="2400">
              <a:solidFill>
                <a:srgbClr val="FFFF00"/>
              </a:solidFill>
              <a:effectLst>
                <a:outerShdw blurRad="38100" dist="38100" dir="2700000" algn="tl">
                  <a:srgbClr val="000000"/>
                </a:outerShdw>
              </a:effectLst>
              <a:latin typeface="Calibri" pitchFamily="34" charset="0"/>
              <a:ea typeface="MS PGothic" pitchFamily="34" charset="-128"/>
            </a:endParaRPr>
          </a:p>
        </p:txBody>
      </p:sp>
      <p:sp>
        <p:nvSpPr>
          <p:cNvPr id="10" name="CasellaDiTesto 9"/>
          <p:cNvSpPr txBox="1">
            <a:spLocks noChangeArrowheads="1"/>
          </p:cNvSpPr>
          <p:nvPr/>
        </p:nvSpPr>
        <p:spPr bwMode="auto">
          <a:xfrm>
            <a:off x="2696110" y="611188"/>
            <a:ext cx="1643063" cy="946150"/>
          </a:xfrm>
          <a:prstGeom prst="rect">
            <a:avLst/>
          </a:prstGeom>
          <a:noFill/>
          <a:ln w="9525">
            <a:noFill/>
            <a:miter lim="800000"/>
            <a:headEnd/>
            <a:tailEnd/>
          </a:ln>
        </p:spPr>
        <p:txBody>
          <a:bodyPr>
            <a:spAutoFit/>
          </a:bodyPr>
          <a:lstStyle/>
          <a:p>
            <a:pPr algn="ctr"/>
            <a:r>
              <a:rPr lang="en-GB" sz="2800" smtClean="0">
                <a:solidFill>
                  <a:schemeClr val="tx1"/>
                </a:solidFill>
                <a:latin typeface="Calibri" pitchFamily="34" charset="0"/>
                <a:ea typeface="MS PGothic" pitchFamily="34" charset="-128"/>
              </a:rPr>
              <a:t>Ambient DMM</a:t>
            </a:r>
            <a:endParaRPr lang="en-GB" sz="2800">
              <a:solidFill>
                <a:schemeClr val="tx1"/>
              </a:solidFill>
              <a:latin typeface="Calibri" pitchFamily="34" charset="0"/>
              <a:ea typeface="MS PGothic" pitchFamily="34" charset="-128"/>
            </a:endParaRPr>
          </a:p>
        </p:txBody>
      </p:sp>
      <p:sp>
        <p:nvSpPr>
          <p:cNvPr id="3" name="CasellaDiTesto 8"/>
          <p:cNvSpPr txBox="1"/>
          <p:nvPr/>
        </p:nvSpPr>
        <p:spPr>
          <a:xfrm>
            <a:off x="4890036" y="547688"/>
            <a:ext cx="4253964" cy="1384995"/>
          </a:xfrm>
          <a:prstGeom prst="rect">
            <a:avLst/>
          </a:prstGeom>
          <a:noFill/>
        </p:spPr>
        <p:txBody>
          <a:bodyPr wrap="square">
            <a:spAutoFit/>
          </a:bodyPr>
          <a:lstStyle/>
          <a:p>
            <a:pPr>
              <a:defRPr/>
            </a:pPr>
            <a:r>
              <a:rPr lang="en-GB" sz="2800" dirty="0" smtClean="0">
                <a:solidFill>
                  <a:srgbClr val="FFFF00"/>
                </a:solidFill>
                <a:effectLst>
                  <a:outerShdw blurRad="38100" dist="38100" dir="2700000" algn="tl">
                    <a:srgbClr val="000000"/>
                  </a:outerShdw>
                </a:effectLst>
                <a:latin typeface="Calibri" pitchFamily="34" charset="0"/>
                <a:ea typeface="MS PGothic" pitchFamily="34" charset="-128"/>
              </a:rPr>
              <a:t>Alternatively</a:t>
            </a:r>
            <a:r>
              <a:rPr lang="en-GB" sz="2800" dirty="0" smtClean="0">
                <a:solidFill>
                  <a:schemeClr val="bg1"/>
                </a:solidFill>
                <a:effectLst>
                  <a:outerShdw blurRad="38100" dist="38100" dir="2700000" algn="tl">
                    <a:srgbClr val="000000"/>
                  </a:outerShdw>
                </a:effectLst>
                <a:latin typeface="Calibri" pitchFamily="34" charset="0"/>
                <a:ea typeface="MS PGothic" pitchFamily="34" charset="-128"/>
              </a:rPr>
              <a:t>, the subducted lithologies are supposed to be stored in the MTZ.</a:t>
            </a:r>
            <a:endParaRPr lang="en-GB" sz="2800" dirty="0">
              <a:solidFill>
                <a:srgbClr val="FFFF00"/>
              </a:solidFill>
              <a:effectLst>
                <a:outerShdw blurRad="38100" dist="38100" dir="2700000" algn="tl">
                  <a:srgbClr val="000000"/>
                </a:outerShdw>
              </a:effectLst>
              <a:latin typeface="Calibri" pitchFamily="34" charset="0"/>
              <a:ea typeface="MS PGothic" pitchFamily="34" charset="-128"/>
            </a:endParaRPr>
          </a:p>
        </p:txBody>
      </p:sp>
      <p:sp>
        <p:nvSpPr>
          <p:cNvPr id="4" name="CasellaDiTesto 8"/>
          <p:cNvSpPr txBox="1"/>
          <p:nvPr/>
        </p:nvSpPr>
        <p:spPr>
          <a:xfrm>
            <a:off x="4975760" y="2176463"/>
            <a:ext cx="4166653" cy="1569660"/>
          </a:xfrm>
          <a:prstGeom prst="rect">
            <a:avLst/>
          </a:prstGeom>
          <a:noFill/>
        </p:spPr>
        <p:txBody>
          <a:bodyPr wrap="square">
            <a:spAutoFit/>
          </a:bodyPr>
          <a:lstStyle/>
          <a:p>
            <a:pPr>
              <a:defRPr/>
            </a:pPr>
            <a:r>
              <a:rPr lang="en-GB" sz="2400" dirty="0" smtClean="0">
                <a:solidFill>
                  <a:schemeClr val="bg1"/>
                </a:solidFill>
                <a:effectLst>
                  <a:outerShdw blurRad="38100" dist="38100" dir="2700000" algn="tl">
                    <a:srgbClr val="000000"/>
                  </a:outerShdw>
                </a:effectLst>
                <a:latin typeface="Calibri" pitchFamily="34" charset="0"/>
                <a:ea typeface="MS PGothic" pitchFamily="34" charset="-128"/>
              </a:rPr>
              <a:t>Note that, in this view, the entire Upper Mantle is: 1) DMM, 2) Homogeneous,           3) convecting.</a:t>
            </a:r>
            <a:endParaRPr lang="en-GB" sz="2400" dirty="0">
              <a:solidFill>
                <a:srgbClr val="FFFF00"/>
              </a:solidFill>
              <a:effectLst>
                <a:outerShdw blurRad="38100" dist="38100" dir="2700000" algn="tl">
                  <a:srgbClr val="000000"/>
                </a:outerShdw>
              </a:effectLst>
              <a:latin typeface="Calibri" pitchFamily="34" charset="0"/>
              <a:ea typeface="MS PGothic" pitchFamily="34" charset="-128"/>
            </a:endParaRPr>
          </a:p>
        </p:txBody>
      </p:sp>
      <p:sp>
        <p:nvSpPr>
          <p:cNvPr id="231435" name="Freeform 11"/>
          <p:cNvSpPr>
            <a:spLocks/>
          </p:cNvSpPr>
          <p:nvPr/>
        </p:nvSpPr>
        <p:spPr bwMode="auto">
          <a:xfrm>
            <a:off x="5480585" y="2933700"/>
            <a:ext cx="752475" cy="409575"/>
          </a:xfrm>
          <a:custGeom>
            <a:avLst/>
            <a:gdLst>
              <a:gd name="T0" fmla="*/ 0 w 474"/>
              <a:gd name="T1" fmla="*/ 258 h 258"/>
              <a:gd name="T2" fmla="*/ 78 w 474"/>
              <a:gd name="T3" fmla="*/ 222 h 258"/>
              <a:gd name="T4" fmla="*/ 210 w 474"/>
              <a:gd name="T5" fmla="*/ 138 h 258"/>
              <a:gd name="T6" fmla="*/ 276 w 474"/>
              <a:gd name="T7" fmla="*/ 114 h 258"/>
              <a:gd name="T8" fmla="*/ 348 w 474"/>
              <a:gd name="T9" fmla="*/ 72 h 258"/>
              <a:gd name="T10" fmla="*/ 348 w 474"/>
              <a:gd name="T11" fmla="*/ 72 h 258"/>
              <a:gd name="T12" fmla="*/ 402 w 474"/>
              <a:gd name="T13" fmla="*/ 42 h 258"/>
              <a:gd name="T14" fmla="*/ 474 w 474"/>
              <a:gd name="T15" fmla="*/ 0 h 258"/>
              <a:gd name="T16" fmla="*/ 0 60000 65536"/>
              <a:gd name="T17" fmla="*/ 0 60000 65536"/>
              <a:gd name="T18" fmla="*/ 0 60000 65536"/>
              <a:gd name="T19" fmla="*/ 0 60000 65536"/>
              <a:gd name="T20" fmla="*/ 0 60000 65536"/>
              <a:gd name="T21" fmla="*/ 0 60000 65536"/>
              <a:gd name="T22" fmla="*/ 0 60000 65536"/>
              <a:gd name="T23" fmla="*/ 0 60000 65536"/>
              <a:gd name="T24" fmla="*/ 0 w 474"/>
              <a:gd name="T25" fmla="*/ 0 h 258"/>
              <a:gd name="T26" fmla="*/ 474 w 474"/>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4" h="258">
                <a:moveTo>
                  <a:pt x="0" y="258"/>
                </a:moveTo>
                <a:cubicBezTo>
                  <a:pt x="30" y="251"/>
                  <a:pt x="50" y="231"/>
                  <a:pt x="78" y="222"/>
                </a:cubicBezTo>
                <a:cubicBezTo>
                  <a:pt x="115" y="194"/>
                  <a:pt x="168" y="159"/>
                  <a:pt x="210" y="138"/>
                </a:cubicBezTo>
                <a:cubicBezTo>
                  <a:pt x="231" y="128"/>
                  <a:pt x="255" y="124"/>
                  <a:pt x="276" y="114"/>
                </a:cubicBezTo>
                <a:cubicBezTo>
                  <a:pt x="314" y="97"/>
                  <a:pt x="312" y="96"/>
                  <a:pt x="348" y="72"/>
                </a:cubicBezTo>
                <a:cubicBezTo>
                  <a:pt x="366" y="63"/>
                  <a:pt x="383" y="50"/>
                  <a:pt x="402" y="42"/>
                </a:cubicBezTo>
                <a:cubicBezTo>
                  <a:pt x="429" y="30"/>
                  <a:pt x="459" y="29"/>
                  <a:pt x="474" y="0"/>
                </a:cubicBezTo>
              </a:path>
            </a:pathLst>
          </a:custGeom>
          <a:noFill/>
          <a:ln w="38100">
            <a:solidFill>
              <a:schemeClr val="bg1"/>
            </a:solidFill>
            <a:round/>
            <a:headEnd/>
            <a:tailEnd/>
          </a:ln>
        </p:spPr>
        <p:txBody>
          <a:bodyPr/>
          <a:lstStyle/>
          <a:p>
            <a:endParaRPr lang="en-GB">
              <a:latin typeface="Calibri" pitchFamily="34" charset="0"/>
            </a:endParaRPr>
          </a:p>
        </p:txBody>
      </p:sp>
      <p:sp>
        <p:nvSpPr>
          <p:cNvPr id="231436" name="Freeform 12"/>
          <p:cNvSpPr>
            <a:spLocks/>
          </p:cNvSpPr>
          <p:nvPr/>
        </p:nvSpPr>
        <p:spPr bwMode="auto">
          <a:xfrm>
            <a:off x="5509160" y="2943225"/>
            <a:ext cx="828675" cy="390525"/>
          </a:xfrm>
          <a:custGeom>
            <a:avLst/>
            <a:gdLst>
              <a:gd name="T0" fmla="*/ 0 w 522"/>
              <a:gd name="T1" fmla="*/ 0 h 246"/>
              <a:gd name="T2" fmla="*/ 60 w 522"/>
              <a:gd name="T3" fmla="*/ 30 h 246"/>
              <a:gd name="T4" fmla="*/ 162 w 522"/>
              <a:gd name="T5" fmla="*/ 78 h 246"/>
              <a:gd name="T6" fmla="*/ 276 w 522"/>
              <a:gd name="T7" fmla="*/ 138 h 246"/>
              <a:gd name="T8" fmla="*/ 366 w 522"/>
              <a:gd name="T9" fmla="*/ 174 h 246"/>
              <a:gd name="T10" fmla="*/ 444 w 522"/>
              <a:gd name="T11" fmla="*/ 210 h 246"/>
              <a:gd name="T12" fmla="*/ 486 w 522"/>
              <a:gd name="T13" fmla="*/ 234 h 246"/>
              <a:gd name="T14" fmla="*/ 522 w 522"/>
              <a:gd name="T15" fmla="*/ 246 h 246"/>
              <a:gd name="T16" fmla="*/ 0 60000 65536"/>
              <a:gd name="T17" fmla="*/ 0 60000 65536"/>
              <a:gd name="T18" fmla="*/ 0 60000 65536"/>
              <a:gd name="T19" fmla="*/ 0 60000 65536"/>
              <a:gd name="T20" fmla="*/ 0 60000 65536"/>
              <a:gd name="T21" fmla="*/ 0 60000 65536"/>
              <a:gd name="T22" fmla="*/ 0 60000 65536"/>
              <a:gd name="T23" fmla="*/ 0 60000 65536"/>
              <a:gd name="T24" fmla="*/ 0 w 522"/>
              <a:gd name="T25" fmla="*/ 0 h 246"/>
              <a:gd name="T26" fmla="*/ 522 w 522"/>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2" h="246">
                <a:moveTo>
                  <a:pt x="0" y="0"/>
                </a:moveTo>
                <a:cubicBezTo>
                  <a:pt x="43" y="29"/>
                  <a:pt x="22" y="21"/>
                  <a:pt x="60" y="30"/>
                </a:cubicBezTo>
                <a:cubicBezTo>
                  <a:pt x="87" y="57"/>
                  <a:pt x="128" y="59"/>
                  <a:pt x="162" y="78"/>
                </a:cubicBezTo>
                <a:cubicBezTo>
                  <a:pt x="200" y="99"/>
                  <a:pt x="237" y="119"/>
                  <a:pt x="276" y="138"/>
                </a:cubicBezTo>
                <a:cubicBezTo>
                  <a:pt x="305" y="152"/>
                  <a:pt x="338" y="160"/>
                  <a:pt x="366" y="174"/>
                </a:cubicBezTo>
                <a:cubicBezTo>
                  <a:pt x="393" y="187"/>
                  <a:pt x="415" y="203"/>
                  <a:pt x="444" y="210"/>
                </a:cubicBezTo>
                <a:cubicBezTo>
                  <a:pt x="470" y="236"/>
                  <a:pt x="451" y="224"/>
                  <a:pt x="486" y="234"/>
                </a:cubicBezTo>
                <a:cubicBezTo>
                  <a:pt x="498" y="238"/>
                  <a:pt x="522" y="246"/>
                  <a:pt x="522" y="246"/>
                </a:cubicBezTo>
              </a:path>
            </a:pathLst>
          </a:custGeom>
          <a:noFill/>
          <a:ln w="38100">
            <a:solidFill>
              <a:schemeClr val="bg1"/>
            </a:solidFill>
            <a:round/>
            <a:headEnd/>
            <a:tailEnd/>
          </a:ln>
        </p:spPr>
        <p:txBody>
          <a:bodyPr/>
          <a:lstStyle/>
          <a:p>
            <a:endParaRPr lang="en-GB">
              <a:latin typeface="Calibri" pitchFamily="34" charset="0"/>
            </a:endParaRPr>
          </a:p>
        </p:txBody>
      </p:sp>
      <p:sp>
        <p:nvSpPr>
          <p:cNvPr id="231437" name="Freeform 13"/>
          <p:cNvSpPr>
            <a:spLocks/>
          </p:cNvSpPr>
          <p:nvPr/>
        </p:nvSpPr>
        <p:spPr bwMode="auto">
          <a:xfrm>
            <a:off x="6709310" y="2981325"/>
            <a:ext cx="1809750" cy="342900"/>
          </a:xfrm>
          <a:custGeom>
            <a:avLst/>
            <a:gdLst>
              <a:gd name="T0" fmla="*/ 0 w 474"/>
              <a:gd name="T1" fmla="*/ 258 h 258"/>
              <a:gd name="T2" fmla="*/ 78 w 474"/>
              <a:gd name="T3" fmla="*/ 222 h 258"/>
              <a:gd name="T4" fmla="*/ 210 w 474"/>
              <a:gd name="T5" fmla="*/ 138 h 258"/>
              <a:gd name="T6" fmla="*/ 276 w 474"/>
              <a:gd name="T7" fmla="*/ 114 h 258"/>
              <a:gd name="T8" fmla="*/ 348 w 474"/>
              <a:gd name="T9" fmla="*/ 72 h 258"/>
              <a:gd name="T10" fmla="*/ 348 w 474"/>
              <a:gd name="T11" fmla="*/ 72 h 258"/>
              <a:gd name="T12" fmla="*/ 402 w 474"/>
              <a:gd name="T13" fmla="*/ 42 h 258"/>
              <a:gd name="T14" fmla="*/ 474 w 474"/>
              <a:gd name="T15" fmla="*/ 0 h 258"/>
              <a:gd name="T16" fmla="*/ 0 60000 65536"/>
              <a:gd name="T17" fmla="*/ 0 60000 65536"/>
              <a:gd name="T18" fmla="*/ 0 60000 65536"/>
              <a:gd name="T19" fmla="*/ 0 60000 65536"/>
              <a:gd name="T20" fmla="*/ 0 60000 65536"/>
              <a:gd name="T21" fmla="*/ 0 60000 65536"/>
              <a:gd name="T22" fmla="*/ 0 60000 65536"/>
              <a:gd name="T23" fmla="*/ 0 60000 65536"/>
              <a:gd name="T24" fmla="*/ 0 w 474"/>
              <a:gd name="T25" fmla="*/ 0 h 258"/>
              <a:gd name="T26" fmla="*/ 474 w 474"/>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4" h="258">
                <a:moveTo>
                  <a:pt x="0" y="258"/>
                </a:moveTo>
                <a:cubicBezTo>
                  <a:pt x="30" y="251"/>
                  <a:pt x="50" y="231"/>
                  <a:pt x="78" y="222"/>
                </a:cubicBezTo>
                <a:cubicBezTo>
                  <a:pt x="115" y="194"/>
                  <a:pt x="168" y="159"/>
                  <a:pt x="210" y="138"/>
                </a:cubicBezTo>
                <a:cubicBezTo>
                  <a:pt x="231" y="128"/>
                  <a:pt x="255" y="124"/>
                  <a:pt x="276" y="114"/>
                </a:cubicBezTo>
                <a:cubicBezTo>
                  <a:pt x="314" y="97"/>
                  <a:pt x="312" y="96"/>
                  <a:pt x="348" y="72"/>
                </a:cubicBezTo>
                <a:cubicBezTo>
                  <a:pt x="366" y="63"/>
                  <a:pt x="383" y="50"/>
                  <a:pt x="402" y="42"/>
                </a:cubicBezTo>
                <a:cubicBezTo>
                  <a:pt x="429" y="30"/>
                  <a:pt x="459" y="29"/>
                  <a:pt x="474" y="0"/>
                </a:cubicBezTo>
              </a:path>
            </a:pathLst>
          </a:custGeom>
          <a:noFill/>
          <a:ln w="38100">
            <a:solidFill>
              <a:schemeClr val="bg1"/>
            </a:solidFill>
            <a:round/>
            <a:headEnd/>
            <a:tailEnd/>
          </a:ln>
        </p:spPr>
        <p:txBody>
          <a:bodyPr/>
          <a:lstStyle/>
          <a:p>
            <a:endParaRPr lang="en-GB">
              <a:latin typeface="Calibri" pitchFamily="34" charset="0"/>
            </a:endParaRPr>
          </a:p>
        </p:txBody>
      </p:sp>
      <p:sp>
        <p:nvSpPr>
          <p:cNvPr id="231438" name="Freeform 14"/>
          <p:cNvSpPr>
            <a:spLocks/>
          </p:cNvSpPr>
          <p:nvPr/>
        </p:nvSpPr>
        <p:spPr bwMode="auto">
          <a:xfrm>
            <a:off x="6699785" y="2990850"/>
            <a:ext cx="1790700" cy="400050"/>
          </a:xfrm>
          <a:custGeom>
            <a:avLst/>
            <a:gdLst>
              <a:gd name="T0" fmla="*/ 0 w 522"/>
              <a:gd name="T1" fmla="*/ 0 h 246"/>
              <a:gd name="T2" fmla="*/ 60 w 522"/>
              <a:gd name="T3" fmla="*/ 30 h 246"/>
              <a:gd name="T4" fmla="*/ 162 w 522"/>
              <a:gd name="T5" fmla="*/ 78 h 246"/>
              <a:gd name="T6" fmla="*/ 276 w 522"/>
              <a:gd name="T7" fmla="*/ 138 h 246"/>
              <a:gd name="T8" fmla="*/ 366 w 522"/>
              <a:gd name="T9" fmla="*/ 174 h 246"/>
              <a:gd name="T10" fmla="*/ 444 w 522"/>
              <a:gd name="T11" fmla="*/ 210 h 246"/>
              <a:gd name="T12" fmla="*/ 486 w 522"/>
              <a:gd name="T13" fmla="*/ 234 h 246"/>
              <a:gd name="T14" fmla="*/ 522 w 522"/>
              <a:gd name="T15" fmla="*/ 246 h 246"/>
              <a:gd name="T16" fmla="*/ 0 60000 65536"/>
              <a:gd name="T17" fmla="*/ 0 60000 65536"/>
              <a:gd name="T18" fmla="*/ 0 60000 65536"/>
              <a:gd name="T19" fmla="*/ 0 60000 65536"/>
              <a:gd name="T20" fmla="*/ 0 60000 65536"/>
              <a:gd name="T21" fmla="*/ 0 60000 65536"/>
              <a:gd name="T22" fmla="*/ 0 60000 65536"/>
              <a:gd name="T23" fmla="*/ 0 60000 65536"/>
              <a:gd name="T24" fmla="*/ 0 w 522"/>
              <a:gd name="T25" fmla="*/ 0 h 246"/>
              <a:gd name="T26" fmla="*/ 522 w 522"/>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2" h="246">
                <a:moveTo>
                  <a:pt x="0" y="0"/>
                </a:moveTo>
                <a:cubicBezTo>
                  <a:pt x="43" y="29"/>
                  <a:pt x="22" y="21"/>
                  <a:pt x="60" y="30"/>
                </a:cubicBezTo>
                <a:cubicBezTo>
                  <a:pt x="87" y="57"/>
                  <a:pt x="128" y="59"/>
                  <a:pt x="162" y="78"/>
                </a:cubicBezTo>
                <a:cubicBezTo>
                  <a:pt x="200" y="99"/>
                  <a:pt x="237" y="119"/>
                  <a:pt x="276" y="138"/>
                </a:cubicBezTo>
                <a:cubicBezTo>
                  <a:pt x="305" y="152"/>
                  <a:pt x="338" y="160"/>
                  <a:pt x="366" y="174"/>
                </a:cubicBezTo>
                <a:cubicBezTo>
                  <a:pt x="393" y="187"/>
                  <a:pt x="415" y="203"/>
                  <a:pt x="444" y="210"/>
                </a:cubicBezTo>
                <a:cubicBezTo>
                  <a:pt x="470" y="236"/>
                  <a:pt x="451" y="224"/>
                  <a:pt x="486" y="234"/>
                </a:cubicBezTo>
                <a:cubicBezTo>
                  <a:pt x="498" y="238"/>
                  <a:pt x="522" y="246"/>
                  <a:pt x="522" y="246"/>
                </a:cubicBezTo>
              </a:path>
            </a:pathLst>
          </a:custGeom>
          <a:noFill/>
          <a:ln w="38100">
            <a:solidFill>
              <a:schemeClr val="bg1"/>
            </a:solidFill>
            <a:round/>
            <a:headEnd/>
            <a:tailEnd/>
          </a:ln>
        </p:spPr>
        <p:txBody>
          <a:bodyPr/>
          <a:lstStyle/>
          <a:p>
            <a:endParaRPr lang="en-GB">
              <a:latin typeface="Calibri" pitchFamily="34" charset="0"/>
            </a:endParaRPr>
          </a:p>
        </p:txBody>
      </p:sp>
      <p:sp>
        <p:nvSpPr>
          <p:cNvPr id="231439" name="Freeform 15"/>
          <p:cNvSpPr>
            <a:spLocks/>
          </p:cNvSpPr>
          <p:nvPr/>
        </p:nvSpPr>
        <p:spPr bwMode="auto">
          <a:xfrm>
            <a:off x="6385460" y="3400425"/>
            <a:ext cx="1419225" cy="276225"/>
          </a:xfrm>
          <a:custGeom>
            <a:avLst/>
            <a:gdLst>
              <a:gd name="T0" fmla="*/ 0 w 474"/>
              <a:gd name="T1" fmla="*/ 258 h 258"/>
              <a:gd name="T2" fmla="*/ 78 w 474"/>
              <a:gd name="T3" fmla="*/ 222 h 258"/>
              <a:gd name="T4" fmla="*/ 210 w 474"/>
              <a:gd name="T5" fmla="*/ 138 h 258"/>
              <a:gd name="T6" fmla="*/ 276 w 474"/>
              <a:gd name="T7" fmla="*/ 114 h 258"/>
              <a:gd name="T8" fmla="*/ 348 w 474"/>
              <a:gd name="T9" fmla="*/ 72 h 258"/>
              <a:gd name="T10" fmla="*/ 348 w 474"/>
              <a:gd name="T11" fmla="*/ 72 h 258"/>
              <a:gd name="T12" fmla="*/ 402 w 474"/>
              <a:gd name="T13" fmla="*/ 42 h 258"/>
              <a:gd name="T14" fmla="*/ 474 w 474"/>
              <a:gd name="T15" fmla="*/ 0 h 258"/>
              <a:gd name="T16" fmla="*/ 0 60000 65536"/>
              <a:gd name="T17" fmla="*/ 0 60000 65536"/>
              <a:gd name="T18" fmla="*/ 0 60000 65536"/>
              <a:gd name="T19" fmla="*/ 0 60000 65536"/>
              <a:gd name="T20" fmla="*/ 0 60000 65536"/>
              <a:gd name="T21" fmla="*/ 0 60000 65536"/>
              <a:gd name="T22" fmla="*/ 0 60000 65536"/>
              <a:gd name="T23" fmla="*/ 0 60000 65536"/>
              <a:gd name="T24" fmla="*/ 0 w 474"/>
              <a:gd name="T25" fmla="*/ 0 h 258"/>
              <a:gd name="T26" fmla="*/ 474 w 474"/>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4" h="258">
                <a:moveTo>
                  <a:pt x="0" y="258"/>
                </a:moveTo>
                <a:cubicBezTo>
                  <a:pt x="30" y="251"/>
                  <a:pt x="50" y="231"/>
                  <a:pt x="78" y="222"/>
                </a:cubicBezTo>
                <a:cubicBezTo>
                  <a:pt x="115" y="194"/>
                  <a:pt x="168" y="159"/>
                  <a:pt x="210" y="138"/>
                </a:cubicBezTo>
                <a:cubicBezTo>
                  <a:pt x="231" y="128"/>
                  <a:pt x="255" y="124"/>
                  <a:pt x="276" y="114"/>
                </a:cubicBezTo>
                <a:cubicBezTo>
                  <a:pt x="314" y="97"/>
                  <a:pt x="312" y="96"/>
                  <a:pt x="348" y="72"/>
                </a:cubicBezTo>
                <a:cubicBezTo>
                  <a:pt x="366" y="63"/>
                  <a:pt x="383" y="50"/>
                  <a:pt x="402" y="42"/>
                </a:cubicBezTo>
                <a:cubicBezTo>
                  <a:pt x="429" y="30"/>
                  <a:pt x="459" y="29"/>
                  <a:pt x="474" y="0"/>
                </a:cubicBezTo>
              </a:path>
            </a:pathLst>
          </a:custGeom>
          <a:noFill/>
          <a:ln w="38100">
            <a:solidFill>
              <a:schemeClr val="bg1"/>
            </a:solidFill>
            <a:round/>
            <a:headEnd/>
            <a:tailEnd/>
          </a:ln>
        </p:spPr>
        <p:txBody>
          <a:bodyPr/>
          <a:lstStyle/>
          <a:p>
            <a:endParaRPr lang="en-GB">
              <a:latin typeface="Calibri" pitchFamily="34" charset="0"/>
            </a:endParaRPr>
          </a:p>
        </p:txBody>
      </p:sp>
      <p:sp>
        <p:nvSpPr>
          <p:cNvPr id="231440" name="Freeform 16"/>
          <p:cNvSpPr>
            <a:spLocks/>
          </p:cNvSpPr>
          <p:nvPr/>
        </p:nvSpPr>
        <p:spPr bwMode="auto">
          <a:xfrm>
            <a:off x="6414035" y="3381375"/>
            <a:ext cx="1419225" cy="314325"/>
          </a:xfrm>
          <a:custGeom>
            <a:avLst/>
            <a:gdLst>
              <a:gd name="T0" fmla="*/ 0 w 522"/>
              <a:gd name="T1" fmla="*/ 0 h 246"/>
              <a:gd name="T2" fmla="*/ 60 w 522"/>
              <a:gd name="T3" fmla="*/ 30 h 246"/>
              <a:gd name="T4" fmla="*/ 162 w 522"/>
              <a:gd name="T5" fmla="*/ 78 h 246"/>
              <a:gd name="T6" fmla="*/ 276 w 522"/>
              <a:gd name="T7" fmla="*/ 138 h 246"/>
              <a:gd name="T8" fmla="*/ 366 w 522"/>
              <a:gd name="T9" fmla="*/ 174 h 246"/>
              <a:gd name="T10" fmla="*/ 444 w 522"/>
              <a:gd name="T11" fmla="*/ 210 h 246"/>
              <a:gd name="T12" fmla="*/ 486 w 522"/>
              <a:gd name="T13" fmla="*/ 234 h 246"/>
              <a:gd name="T14" fmla="*/ 522 w 522"/>
              <a:gd name="T15" fmla="*/ 246 h 246"/>
              <a:gd name="T16" fmla="*/ 0 60000 65536"/>
              <a:gd name="T17" fmla="*/ 0 60000 65536"/>
              <a:gd name="T18" fmla="*/ 0 60000 65536"/>
              <a:gd name="T19" fmla="*/ 0 60000 65536"/>
              <a:gd name="T20" fmla="*/ 0 60000 65536"/>
              <a:gd name="T21" fmla="*/ 0 60000 65536"/>
              <a:gd name="T22" fmla="*/ 0 60000 65536"/>
              <a:gd name="T23" fmla="*/ 0 60000 65536"/>
              <a:gd name="T24" fmla="*/ 0 w 522"/>
              <a:gd name="T25" fmla="*/ 0 h 246"/>
              <a:gd name="T26" fmla="*/ 522 w 522"/>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2" h="246">
                <a:moveTo>
                  <a:pt x="0" y="0"/>
                </a:moveTo>
                <a:cubicBezTo>
                  <a:pt x="43" y="29"/>
                  <a:pt x="22" y="21"/>
                  <a:pt x="60" y="30"/>
                </a:cubicBezTo>
                <a:cubicBezTo>
                  <a:pt x="87" y="57"/>
                  <a:pt x="128" y="59"/>
                  <a:pt x="162" y="78"/>
                </a:cubicBezTo>
                <a:cubicBezTo>
                  <a:pt x="200" y="99"/>
                  <a:pt x="237" y="119"/>
                  <a:pt x="276" y="138"/>
                </a:cubicBezTo>
                <a:cubicBezTo>
                  <a:pt x="305" y="152"/>
                  <a:pt x="338" y="160"/>
                  <a:pt x="366" y="174"/>
                </a:cubicBezTo>
                <a:cubicBezTo>
                  <a:pt x="393" y="187"/>
                  <a:pt x="415" y="203"/>
                  <a:pt x="444" y="210"/>
                </a:cubicBezTo>
                <a:cubicBezTo>
                  <a:pt x="470" y="236"/>
                  <a:pt x="451" y="224"/>
                  <a:pt x="486" y="234"/>
                </a:cubicBezTo>
                <a:cubicBezTo>
                  <a:pt x="498" y="238"/>
                  <a:pt x="522" y="246"/>
                  <a:pt x="522" y="246"/>
                </a:cubicBezTo>
              </a:path>
            </a:pathLst>
          </a:custGeom>
          <a:noFill/>
          <a:ln w="38100">
            <a:solidFill>
              <a:schemeClr val="bg1"/>
            </a:solidFill>
            <a:round/>
            <a:headEnd/>
            <a:tailEnd/>
          </a:ln>
        </p:spPr>
        <p:txBody>
          <a:bodyPr/>
          <a:lstStyle/>
          <a:p>
            <a:endParaRPr lang="en-GB">
              <a:latin typeface="Calibri" pitchFamily="34" charset="0"/>
            </a:endParaRPr>
          </a:p>
        </p:txBody>
      </p:sp>
      <p:sp>
        <p:nvSpPr>
          <p:cNvPr id="16" name="Rettangolo 15"/>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27682"/>
                                        </p:tgtEl>
                                        <p:attrNameLst>
                                          <p:attrName>style.visibility</p:attrName>
                                        </p:attrNameLst>
                                      </p:cBhvr>
                                      <p:to>
                                        <p:strVal val="visible"/>
                                      </p:to>
                                    </p:set>
                                    <p:animEffect transition="in" filter="fade">
                                      <p:cBhvr>
                                        <p:cTn id="7" dur="500"/>
                                        <p:tgtEl>
                                          <p:spTgt spid="3276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31435"/>
                                        </p:tgtEl>
                                        <p:attrNameLst>
                                          <p:attrName>style.visibility</p:attrName>
                                        </p:attrNameLst>
                                      </p:cBhvr>
                                      <p:to>
                                        <p:strVal val="visible"/>
                                      </p:to>
                                    </p:set>
                                    <p:animEffect transition="in" filter="wipe(left)">
                                      <p:cBhvr>
                                        <p:cTn id="41" dur="500"/>
                                        <p:tgtEl>
                                          <p:spTgt spid="231435"/>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231436"/>
                                        </p:tgtEl>
                                        <p:attrNameLst>
                                          <p:attrName>style.visibility</p:attrName>
                                        </p:attrNameLst>
                                      </p:cBhvr>
                                      <p:to>
                                        <p:strVal val="visible"/>
                                      </p:to>
                                    </p:set>
                                    <p:animEffect transition="in" filter="wipe(left)">
                                      <p:cBhvr>
                                        <p:cTn id="45" dur="500"/>
                                        <p:tgtEl>
                                          <p:spTgt spid="23143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31437"/>
                                        </p:tgtEl>
                                        <p:attrNameLst>
                                          <p:attrName>style.visibility</p:attrName>
                                        </p:attrNameLst>
                                      </p:cBhvr>
                                      <p:to>
                                        <p:strVal val="visible"/>
                                      </p:to>
                                    </p:set>
                                    <p:animEffect transition="in" filter="wipe(left)">
                                      <p:cBhvr>
                                        <p:cTn id="50" dur="500"/>
                                        <p:tgtEl>
                                          <p:spTgt spid="231437"/>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31438"/>
                                        </p:tgtEl>
                                        <p:attrNameLst>
                                          <p:attrName>style.visibility</p:attrName>
                                        </p:attrNameLst>
                                      </p:cBhvr>
                                      <p:to>
                                        <p:strVal val="visible"/>
                                      </p:to>
                                    </p:set>
                                    <p:animEffect transition="in" filter="wipe(left)">
                                      <p:cBhvr>
                                        <p:cTn id="54" dur="500"/>
                                        <p:tgtEl>
                                          <p:spTgt spid="231438"/>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31439"/>
                                        </p:tgtEl>
                                        <p:attrNameLst>
                                          <p:attrName>style.visibility</p:attrName>
                                        </p:attrNameLst>
                                      </p:cBhvr>
                                      <p:to>
                                        <p:strVal val="visible"/>
                                      </p:to>
                                    </p:set>
                                    <p:animEffect transition="in" filter="wipe(left)">
                                      <p:cBhvr>
                                        <p:cTn id="59" dur="500"/>
                                        <p:tgtEl>
                                          <p:spTgt spid="231439"/>
                                        </p:tgtEl>
                                      </p:cBhvr>
                                    </p:animEffect>
                                  </p:childTnLst>
                                </p:cTn>
                              </p:par>
                            </p:childTnLst>
                          </p:cTn>
                        </p:par>
                        <p:par>
                          <p:cTn id="60" fill="hold">
                            <p:stCondLst>
                              <p:cond delay="500"/>
                            </p:stCondLst>
                            <p:childTnLst>
                              <p:par>
                                <p:cTn id="61" presetID="22" presetClass="entr" presetSubtype="8" fill="hold" grpId="0" nodeType="afterEffect">
                                  <p:stCondLst>
                                    <p:cond delay="0"/>
                                  </p:stCondLst>
                                  <p:childTnLst>
                                    <p:set>
                                      <p:cBhvr>
                                        <p:cTn id="62" dur="1" fill="hold">
                                          <p:stCondLst>
                                            <p:cond delay="0"/>
                                          </p:stCondLst>
                                        </p:cTn>
                                        <p:tgtEl>
                                          <p:spTgt spid="231440"/>
                                        </p:tgtEl>
                                        <p:attrNameLst>
                                          <p:attrName>style.visibility</p:attrName>
                                        </p:attrNameLst>
                                      </p:cBhvr>
                                      <p:to>
                                        <p:strVal val="visible"/>
                                      </p:to>
                                    </p:set>
                                    <p:animEffect transition="in" filter="wipe(left)">
                                      <p:cBhvr>
                                        <p:cTn id="63" dur="500"/>
                                        <p:tgtEl>
                                          <p:spTgt spid="2314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 grpId="0"/>
      <p:bldP spid="4" grpId="0"/>
      <p:bldP spid="231435" grpId="0" animBg="1"/>
      <p:bldP spid="231436" grpId="0" animBg="1"/>
      <p:bldP spid="231437" grpId="0" animBg="1"/>
      <p:bldP spid="231438" grpId="0" animBg="1"/>
      <p:bldP spid="231439" grpId="0" animBg="1"/>
      <p:bldP spid="231440"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4" name="Text Box 4"/>
          <p:cNvSpPr txBox="1">
            <a:spLocks noChangeArrowheads="1"/>
          </p:cNvSpPr>
          <p:nvPr/>
        </p:nvSpPr>
        <p:spPr bwMode="auto">
          <a:xfrm>
            <a:off x="120317" y="571500"/>
            <a:ext cx="8891336" cy="5443541"/>
          </a:xfrm>
          <a:prstGeom prst="rect">
            <a:avLst/>
          </a:prstGeom>
          <a:noFill/>
          <a:ln w="9525">
            <a:noFill/>
            <a:miter lim="800000"/>
            <a:headEnd/>
            <a:tailEnd/>
          </a:ln>
          <a:effectLst/>
        </p:spPr>
        <p:txBody>
          <a:bodyPr wrap="square">
            <a:spAutoFit/>
          </a:bodyPr>
          <a:lstStyle/>
          <a:p>
            <a:pPr>
              <a:lnSpc>
                <a:spcPct val="8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To summarize, the classical sequence of reasoning is:</a:t>
            </a:r>
          </a:p>
          <a:p>
            <a:pPr>
              <a:lnSpc>
                <a:spcPts val="3400"/>
              </a:lnSpc>
              <a:spcBef>
                <a:spcPct val="50000"/>
              </a:spcBef>
              <a:buFontTx/>
              <a:buChar char="-"/>
              <a:defRPr/>
            </a:pPr>
            <a:r>
              <a:rPr lang="en-GB" sz="2800" dirty="0" smtClean="0">
                <a:solidFill>
                  <a:schemeClr val="bg1"/>
                </a:solidFill>
                <a:effectLst>
                  <a:outerShdw blurRad="38100" dist="38100" dir="2700000" algn="tl">
                    <a:srgbClr val="000000"/>
                  </a:outerShdw>
                </a:effectLst>
                <a:latin typeface="Calibri" pitchFamily="34" charset="0"/>
              </a:rPr>
              <a:t> The recycling of oceanic crust can account also for the high HFSE content of HIMU basalts (because HFSE are not </a:t>
            </a:r>
            <a:r>
              <a:rPr lang="en-GB" sz="2800" dirty="0" err="1" smtClean="0">
                <a:solidFill>
                  <a:schemeClr val="bg1"/>
                </a:solidFill>
                <a:effectLst>
                  <a:outerShdw blurRad="38100" dist="38100" dir="2700000" algn="tl">
                    <a:srgbClr val="000000"/>
                  </a:outerShdw>
                </a:effectLst>
                <a:latin typeface="Calibri" pitchFamily="34" charset="0"/>
              </a:rPr>
              <a:t>lisciviated</a:t>
            </a:r>
            <a:r>
              <a:rPr lang="en-GB" sz="2800" dirty="0" smtClean="0">
                <a:solidFill>
                  <a:schemeClr val="bg1"/>
                </a:solidFill>
                <a:effectLst>
                  <a:outerShdw blurRad="38100" dist="38100" dir="2700000" algn="tl">
                    <a:srgbClr val="000000"/>
                  </a:outerShdw>
                </a:effectLst>
                <a:latin typeface="Calibri" pitchFamily="34" charset="0"/>
              </a:rPr>
              <a:t> by subduction fluids from the downgoing plate).</a:t>
            </a:r>
            <a:r>
              <a:rPr lang="en-GB" sz="2000" i="1" dirty="0" smtClean="0">
                <a:solidFill>
                  <a:schemeClr val="bg1"/>
                </a:solidFill>
                <a:effectLst>
                  <a:outerShdw blurRad="38100" dist="38100" dir="2700000" algn="tl">
                    <a:srgbClr val="000000"/>
                  </a:outerShdw>
                </a:effectLst>
                <a:latin typeface="Calibri" pitchFamily="34" charset="0"/>
              </a:rPr>
              <a:t> </a:t>
            </a:r>
            <a:r>
              <a:rPr lang="en-GB" sz="2400" i="1" dirty="0" smtClean="0">
                <a:solidFill>
                  <a:schemeClr val="bg1"/>
                </a:solidFill>
                <a:effectLst>
                  <a:outerShdw blurRad="38100" dist="38100" dir="2700000" algn="tl">
                    <a:srgbClr val="000000"/>
                  </a:outerShdw>
                </a:effectLst>
                <a:latin typeface="Calibri" pitchFamily="34" charset="0"/>
              </a:rPr>
              <a:t>(This is consistent with spider-diagrams)</a:t>
            </a:r>
            <a:endParaRPr lang="en-GB" sz="2000" i="1" dirty="0" smtClean="0">
              <a:solidFill>
                <a:schemeClr val="bg1"/>
              </a:solidFill>
              <a:effectLst>
                <a:outerShdw blurRad="38100" dist="38100" dir="2700000" algn="tl">
                  <a:srgbClr val="000000"/>
                </a:outerShdw>
              </a:effectLst>
              <a:latin typeface="Calibri" pitchFamily="34" charset="0"/>
            </a:endParaRPr>
          </a:p>
          <a:p>
            <a:pPr>
              <a:lnSpc>
                <a:spcPts val="3400"/>
              </a:lnSpc>
              <a:spcBef>
                <a:spcPct val="50000"/>
              </a:spcBef>
              <a:buFontTx/>
              <a:buChar char="-"/>
              <a:defRPr/>
            </a:pPr>
            <a:r>
              <a:rPr lang="en-GB" sz="2800" dirty="0" smtClean="0">
                <a:solidFill>
                  <a:schemeClr val="bg1"/>
                </a:solidFill>
                <a:effectLst>
                  <a:outerShdw blurRad="38100" dist="38100" dir="2700000" algn="tl">
                    <a:srgbClr val="000000"/>
                  </a:outerShdw>
                </a:effectLst>
                <a:latin typeface="Calibri" pitchFamily="34" charset="0"/>
              </a:rPr>
              <a:t> </a:t>
            </a:r>
            <a:r>
              <a:rPr lang="en-GB" sz="2800" dirty="0" smtClean="0">
                <a:solidFill>
                  <a:srgbClr val="FFFF00"/>
                </a:solidFill>
                <a:effectLst>
                  <a:outerShdw blurRad="38100" dist="38100" dir="2700000" algn="tl">
                    <a:srgbClr val="000000"/>
                  </a:outerShdw>
                </a:effectLst>
                <a:latin typeface="Calibri" pitchFamily="34" charset="0"/>
              </a:rPr>
              <a:t>The ultimate origin of the HIMU end-member is, therefore, the presence of recycled material in the HIMU-OIB</a:t>
            </a:r>
            <a:r>
              <a:rPr lang="en-GB" sz="2800" dirty="0" smtClean="0">
                <a:solidFill>
                  <a:schemeClr val="bg1"/>
                </a:solidFill>
                <a:effectLst>
                  <a:outerShdw blurRad="38100" dist="38100" dir="2700000" algn="tl">
                    <a:srgbClr val="000000"/>
                  </a:outerShdw>
                </a:effectLst>
                <a:latin typeface="Calibri" pitchFamily="34" charset="0"/>
              </a:rPr>
              <a:t>.</a:t>
            </a:r>
          </a:p>
          <a:p>
            <a:pPr>
              <a:lnSpc>
                <a:spcPts val="3400"/>
              </a:lnSpc>
              <a:spcBef>
                <a:spcPct val="50000"/>
              </a:spcBef>
              <a:buFontTx/>
              <a:buChar char="-"/>
              <a:defRPr/>
            </a:pPr>
            <a:r>
              <a:rPr lang="en-GB" sz="2800" dirty="0" smtClean="0">
                <a:solidFill>
                  <a:schemeClr val="bg1"/>
                </a:solidFill>
                <a:effectLst>
                  <a:outerShdw blurRad="38100" dist="38100" dir="2700000" algn="tl">
                    <a:srgbClr val="000000"/>
                  </a:outerShdw>
                </a:effectLst>
                <a:latin typeface="Calibri" pitchFamily="34" charset="0"/>
              </a:rPr>
              <a:t> The connection with recycled oceanic crust is, however, not direct. Recycling is necessary to modify the U/Pb sources, but this must be a process geologically unrelated with the coeval OIB phases of activity.</a:t>
            </a:r>
            <a:endParaRPr lang="en-GB" sz="2800" dirty="0">
              <a:solidFill>
                <a:schemeClr val="bg1"/>
              </a:solidFill>
              <a:effectLst>
                <a:outerShdw blurRad="38100" dist="38100" dir="2700000" algn="tl">
                  <a:srgbClr val="000000"/>
                </a:outerShdw>
              </a:effectLst>
              <a:latin typeface="Calibri" pitchFamily="34" charset="0"/>
            </a:endParaRPr>
          </a:p>
        </p:txBody>
      </p:sp>
      <p:sp>
        <p:nvSpPr>
          <p:cNvPr id="4" name="Rettangolo 3"/>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7684">
                                            <p:txEl>
                                              <p:pRg st="1" end="1"/>
                                            </p:txEl>
                                          </p:spTgt>
                                        </p:tgtEl>
                                        <p:attrNameLst>
                                          <p:attrName>style.visibility</p:attrName>
                                        </p:attrNameLst>
                                      </p:cBhvr>
                                      <p:to>
                                        <p:strVal val="visible"/>
                                      </p:to>
                                    </p:set>
                                    <p:animEffect transition="in" filter="fade">
                                      <p:cBhvr>
                                        <p:cTn id="7" dur="500"/>
                                        <p:tgtEl>
                                          <p:spTgt spid="32768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7684">
                                            <p:txEl>
                                              <p:pRg st="2" end="2"/>
                                            </p:txEl>
                                          </p:spTgt>
                                        </p:tgtEl>
                                        <p:attrNameLst>
                                          <p:attrName>style.visibility</p:attrName>
                                        </p:attrNameLst>
                                      </p:cBhvr>
                                      <p:to>
                                        <p:strVal val="visible"/>
                                      </p:to>
                                    </p:set>
                                    <p:animEffect transition="in" filter="fade">
                                      <p:cBhvr>
                                        <p:cTn id="12" dur="500"/>
                                        <p:tgtEl>
                                          <p:spTgt spid="32768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27684">
                                            <p:txEl>
                                              <p:pRg st="3" end="3"/>
                                            </p:txEl>
                                          </p:spTgt>
                                        </p:tgtEl>
                                        <p:attrNameLst>
                                          <p:attrName>style.visibility</p:attrName>
                                        </p:attrNameLst>
                                      </p:cBhvr>
                                      <p:to>
                                        <p:strVal val="visible"/>
                                      </p:to>
                                    </p:set>
                                    <p:animEffect transition="in" filter="fade">
                                      <p:cBhvr>
                                        <p:cTn id="17" dur="500"/>
                                        <p:tgtEl>
                                          <p:spTgt spid="3276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84" grpId="0"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po 19"/>
          <p:cNvGrpSpPr/>
          <p:nvPr/>
        </p:nvGrpSpPr>
        <p:grpSpPr>
          <a:xfrm>
            <a:off x="320675" y="793750"/>
            <a:ext cx="8553450" cy="4749800"/>
            <a:chOff x="320675" y="1612900"/>
            <a:chExt cx="8553450" cy="4749800"/>
          </a:xfrm>
        </p:grpSpPr>
        <p:pic>
          <p:nvPicPr>
            <p:cNvPr id="5" name="Picture 2"/>
            <p:cNvPicPr>
              <a:picLocks noChangeAspect="1" noChangeArrowheads="1"/>
            </p:cNvPicPr>
            <p:nvPr/>
          </p:nvPicPr>
          <p:blipFill>
            <a:blip r:embed="rId2" cstate="print"/>
            <a:srcRect b="1837"/>
            <a:stretch>
              <a:fillRect/>
            </a:stretch>
          </p:blipFill>
          <p:spPr bwMode="auto">
            <a:xfrm>
              <a:off x="320675" y="1612900"/>
              <a:ext cx="8553450" cy="4749800"/>
            </a:xfrm>
            <a:prstGeom prst="rect">
              <a:avLst/>
            </a:prstGeom>
            <a:noFill/>
            <a:ln w="9525">
              <a:noFill/>
              <a:miter lim="800000"/>
              <a:headEnd/>
              <a:tailEnd/>
            </a:ln>
          </p:spPr>
        </p:pic>
        <p:sp>
          <p:nvSpPr>
            <p:cNvPr id="6" name="Rettangolo 5"/>
            <p:cNvSpPr/>
            <p:nvPr/>
          </p:nvSpPr>
          <p:spPr>
            <a:xfrm>
              <a:off x="3390900" y="2882900"/>
              <a:ext cx="419100" cy="6477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grpSp>
      <p:sp>
        <p:nvSpPr>
          <p:cNvPr id="7" name="CasellaDiTesto 6"/>
          <p:cNvSpPr txBox="1"/>
          <p:nvPr/>
        </p:nvSpPr>
        <p:spPr>
          <a:xfrm>
            <a:off x="3340100" y="1631950"/>
            <a:ext cx="5334000" cy="1107996"/>
          </a:xfrm>
          <a:prstGeom prst="rect">
            <a:avLst/>
          </a:prstGeom>
          <a:noFill/>
        </p:spPr>
        <p:txBody>
          <a:bodyPr wrap="square" rtlCol="0">
            <a:spAutoFit/>
          </a:bodyPr>
          <a:lstStyle/>
          <a:p>
            <a:pPr algn="r"/>
            <a:r>
              <a:rPr lang="en-GB" sz="2200" b="1" i="1" dirty="0" smtClean="0">
                <a:solidFill>
                  <a:schemeClr val="tx1"/>
                </a:solidFill>
                <a:latin typeface="Calibri" pitchFamily="34" charset="0"/>
              </a:rPr>
              <a:t>“Dense high-</a:t>
            </a:r>
            <a:r>
              <a:rPr lang="en-GB" sz="2200" b="1" i="1" baseline="30000" dirty="0" smtClean="0">
                <a:solidFill>
                  <a:schemeClr val="tx1"/>
                </a:solidFill>
                <a:latin typeface="Calibri" pitchFamily="34" charset="0"/>
              </a:rPr>
              <a:t>3</a:t>
            </a:r>
            <a:r>
              <a:rPr lang="en-GB" sz="2200" b="1" i="1" dirty="0" smtClean="0">
                <a:solidFill>
                  <a:schemeClr val="tx1"/>
                </a:solidFill>
                <a:latin typeface="Calibri" pitchFamily="34" charset="0"/>
              </a:rPr>
              <a:t>He/</a:t>
            </a:r>
            <a:r>
              <a:rPr lang="en-GB" sz="2200" b="1" i="1" baseline="30000" dirty="0" smtClean="0">
                <a:solidFill>
                  <a:schemeClr val="tx1"/>
                </a:solidFill>
                <a:latin typeface="Calibri" pitchFamily="34" charset="0"/>
              </a:rPr>
              <a:t>4</a:t>
            </a:r>
            <a:r>
              <a:rPr lang="en-GB" sz="2200" b="1" i="1" dirty="0" smtClean="0">
                <a:solidFill>
                  <a:schemeClr val="tx1"/>
                </a:solidFill>
                <a:latin typeface="Calibri" pitchFamily="34" charset="0"/>
              </a:rPr>
              <a:t>He domain will be preferentially entrained by the hottest, most buoyant mantle plumes.”</a:t>
            </a:r>
            <a:endParaRPr lang="en-GB" sz="2200" b="1" i="1" dirty="0">
              <a:solidFill>
                <a:schemeClr val="tx1"/>
              </a:solidFill>
              <a:latin typeface="Calibri" pitchFamily="34" charset="0"/>
            </a:endParaRPr>
          </a:p>
        </p:txBody>
      </p:sp>
      <p:sp>
        <p:nvSpPr>
          <p:cNvPr id="8" name="CasellaDiTesto 7"/>
          <p:cNvSpPr txBox="1">
            <a:spLocks noChangeArrowheads="1"/>
          </p:cNvSpPr>
          <p:nvPr/>
        </p:nvSpPr>
        <p:spPr bwMode="auto">
          <a:xfrm>
            <a:off x="350362" y="5505450"/>
            <a:ext cx="4628318" cy="400110"/>
          </a:xfrm>
          <a:prstGeom prst="rect">
            <a:avLst/>
          </a:prstGeom>
          <a:noFill/>
          <a:ln w="9525">
            <a:noFill/>
            <a:miter lim="800000"/>
            <a:headEnd/>
            <a:tailEnd/>
          </a:ln>
        </p:spPr>
        <p:txBody>
          <a:bodyPr wrap="none">
            <a:spAutoFit/>
          </a:bodyPr>
          <a:lstStyle/>
          <a:p>
            <a:r>
              <a:rPr lang="en-GB" sz="2000" dirty="0" smtClean="0">
                <a:solidFill>
                  <a:schemeClr val="bg1"/>
                </a:solidFill>
                <a:effectLst>
                  <a:outerShdw blurRad="38100" dist="38100" dir="2700000" algn="tl">
                    <a:srgbClr val="000000">
                      <a:alpha val="43137"/>
                    </a:srgbClr>
                  </a:outerShdw>
                </a:effectLst>
                <a:latin typeface="Calibri" pitchFamily="34" charset="0"/>
              </a:rPr>
              <a:t>Jackson et al., 2017 (Nature, 542, 340-343)</a:t>
            </a:r>
            <a:endParaRPr lang="en-GB" sz="2000" dirty="0">
              <a:solidFill>
                <a:schemeClr val="bg1"/>
              </a:solidFill>
              <a:effectLst>
                <a:outerShdw blurRad="38100" dist="38100" dir="2700000" algn="tl">
                  <a:srgbClr val="000000">
                    <a:alpha val="43137"/>
                  </a:srgbClr>
                </a:outerShdw>
              </a:effectLst>
              <a:latin typeface="Calibri" pitchFamily="34" charset="0"/>
            </a:endParaRPr>
          </a:p>
        </p:txBody>
      </p:sp>
      <p:sp>
        <p:nvSpPr>
          <p:cNvPr id="9" name="CasellaDiTesto 8"/>
          <p:cNvSpPr txBox="1"/>
          <p:nvPr/>
        </p:nvSpPr>
        <p:spPr>
          <a:xfrm>
            <a:off x="318657" y="4872714"/>
            <a:ext cx="4498695" cy="646331"/>
          </a:xfrm>
          <a:prstGeom prst="rect">
            <a:avLst/>
          </a:prstGeom>
          <a:noFill/>
        </p:spPr>
        <p:txBody>
          <a:bodyPr wrap="square" rtlCol="0">
            <a:spAutoFit/>
          </a:bodyPr>
          <a:lstStyle/>
          <a:p>
            <a:pPr algn="ctr"/>
            <a:r>
              <a:rPr lang="en-GB" sz="3600" b="1" dirty="0" smtClean="0">
                <a:solidFill>
                  <a:srgbClr val="FF0000"/>
                </a:solidFill>
                <a:latin typeface="Calibri" pitchFamily="34" charset="0"/>
              </a:rPr>
              <a:t>High </a:t>
            </a:r>
            <a:r>
              <a:rPr lang="en-GB" sz="3600" b="1" baseline="30000" dirty="0" smtClean="0">
                <a:solidFill>
                  <a:srgbClr val="FF0000"/>
                </a:solidFill>
                <a:latin typeface="Calibri" pitchFamily="34" charset="0"/>
              </a:rPr>
              <a:t>3</a:t>
            </a:r>
            <a:r>
              <a:rPr lang="en-GB" sz="3600" b="1" dirty="0" smtClean="0">
                <a:solidFill>
                  <a:srgbClr val="FF0000"/>
                </a:solidFill>
                <a:latin typeface="Calibri" pitchFamily="34" charset="0"/>
              </a:rPr>
              <a:t>He/</a:t>
            </a:r>
            <a:r>
              <a:rPr lang="en-GB" sz="3600" b="1" baseline="30000" dirty="0" smtClean="0">
                <a:solidFill>
                  <a:srgbClr val="FF0000"/>
                </a:solidFill>
                <a:latin typeface="Calibri" pitchFamily="34" charset="0"/>
              </a:rPr>
              <a:t>4</a:t>
            </a:r>
            <a:r>
              <a:rPr lang="en-GB" sz="3600" b="1" dirty="0" smtClean="0">
                <a:solidFill>
                  <a:srgbClr val="FF0000"/>
                </a:solidFill>
                <a:latin typeface="Calibri" pitchFamily="34" charset="0"/>
              </a:rPr>
              <a:t>He = High T</a:t>
            </a:r>
            <a:endParaRPr lang="en-GB" sz="3600" b="1" dirty="0">
              <a:solidFill>
                <a:srgbClr val="FF0000"/>
              </a:solidFill>
              <a:latin typeface="Calibri" pitchFamily="34" charset="0"/>
            </a:endParaRPr>
          </a:p>
        </p:txBody>
      </p:sp>
      <p:sp>
        <p:nvSpPr>
          <p:cNvPr id="10" name="CasellaDiTesto 9"/>
          <p:cNvSpPr txBox="1"/>
          <p:nvPr/>
        </p:nvSpPr>
        <p:spPr>
          <a:xfrm>
            <a:off x="1623059" y="1400810"/>
            <a:ext cx="2258828" cy="404919"/>
          </a:xfrm>
          <a:prstGeom prst="rect">
            <a:avLst/>
          </a:prstGeom>
          <a:solidFill>
            <a:schemeClr val="bg1"/>
          </a:solidFill>
        </p:spPr>
        <p:txBody>
          <a:bodyPr wrap="square" rtlCol="0">
            <a:spAutoFit/>
          </a:bodyPr>
          <a:lstStyle/>
          <a:p>
            <a:pPr>
              <a:lnSpc>
                <a:spcPts val="2400"/>
              </a:lnSpc>
            </a:pPr>
            <a:r>
              <a:rPr lang="en-GB" sz="2400" b="1" smtClean="0">
                <a:solidFill>
                  <a:srgbClr val="FF0000"/>
                </a:solidFill>
                <a:latin typeface="Calibri" pitchFamily="34" charset="0"/>
              </a:rPr>
              <a:t>Iceland #1</a:t>
            </a:r>
            <a:endParaRPr lang="en-GB" sz="2400" b="1">
              <a:solidFill>
                <a:srgbClr val="FF0000"/>
              </a:solidFill>
              <a:latin typeface="Calibri" pitchFamily="34" charset="0"/>
            </a:endParaRPr>
          </a:p>
        </p:txBody>
      </p:sp>
      <p:sp>
        <p:nvSpPr>
          <p:cNvPr id="11" name="Ovale 10"/>
          <p:cNvSpPr/>
          <p:nvPr/>
        </p:nvSpPr>
        <p:spPr>
          <a:xfrm>
            <a:off x="1661160" y="1705610"/>
            <a:ext cx="216000" cy="216000"/>
          </a:xfrm>
          <a:prstGeom prst="ellipse">
            <a:avLst/>
          </a:prstGeom>
          <a:solidFill>
            <a:srgbClr val="FF0000"/>
          </a:solidFill>
          <a:ln w="19050">
            <a:solidFill>
              <a:schemeClr val="tx1"/>
            </a:solid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sp>
        <p:nvSpPr>
          <p:cNvPr id="12" name="Parentesi graffa chiusa 11"/>
          <p:cNvSpPr/>
          <p:nvPr/>
        </p:nvSpPr>
        <p:spPr>
          <a:xfrm>
            <a:off x="1943100" y="1790700"/>
            <a:ext cx="247650" cy="1612900"/>
          </a:xfrm>
          <a:prstGeom prst="rightBrace">
            <a:avLst/>
          </a:prstGeom>
          <a:ln>
            <a:solidFill>
              <a:srgbClr val="FF0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latin typeface="Calibri" pitchFamily="34" charset="0"/>
            </a:endParaRPr>
          </a:p>
        </p:txBody>
      </p:sp>
      <p:sp>
        <p:nvSpPr>
          <p:cNvPr id="13" name="Figura a mano libera 12"/>
          <p:cNvSpPr/>
          <p:nvPr/>
        </p:nvSpPr>
        <p:spPr>
          <a:xfrm>
            <a:off x="1600200" y="1824037"/>
            <a:ext cx="401241" cy="1535113"/>
          </a:xfrm>
          <a:custGeom>
            <a:avLst/>
            <a:gdLst>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0 w 428625"/>
              <a:gd name="connsiteY0" fmla="*/ 0 h 1568450"/>
              <a:gd name="connsiteX1" fmla="*/ 38100 w 428625"/>
              <a:gd name="connsiteY1" fmla="*/ 673100 h 1568450"/>
              <a:gd name="connsiteX2" fmla="*/ 419100 w 428625"/>
              <a:gd name="connsiteY2" fmla="*/ 990600 h 1568450"/>
              <a:gd name="connsiteX3" fmla="*/ 95250 w 428625"/>
              <a:gd name="connsiteY3" fmla="*/ 1257300 h 1568450"/>
              <a:gd name="connsiteX4" fmla="*/ 25400 w 428625"/>
              <a:gd name="connsiteY4" fmla="*/ 1568450 h 1568450"/>
              <a:gd name="connsiteX0" fmla="*/ 0 w 528638"/>
              <a:gd name="connsiteY0" fmla="*/ 0 h 1568450"/>
              <a:gd name="connsiteX1" fmla="*/ 138113 w 528638"/>
              <a:gd name="connsiteY1" fmla="*/ 673100 h 1568450"/>
              <a:gd name="connsiteX2" fmla="*/ 519113 w 528638"/>
              <a:gd name="connsiteY2" fmla="*/ 990600 h 1568450"/>
              <a:gd name="connsiteX3" fmla="*/ 195263 w 528638"/>
              <a:gd name="connsiteY3" fmla="*/ 1257300 h 1568450"/>
              <a:gd name="connsiteX4" fmla="*/ 125413 w 528638"/>
              <a:gd name="connsiteY4" fmla="*/ 1568450 h 1568450"/>
              <a:gd name="connsiteX0" fmla="*/ 7937 w 403225"/>
              <a:gd name="connsiteY0" fmla="*/ 0 h 1535113"/>
              <a:gd name="connsiteX1" fmla="*/ 12700 w 403225"/>
              <a:gd name="connsiteY1" fmla="*/ 639763 h 1535113"/>
              <a:gd name="connsiteX2" fmla="*/ 393700 w 403225"/>
              <a:gd name="connsiteY2" fmla="*/ 957263 h 1535113"/>
              <a:gd name="connsiteX3" fmla="*/ 69850 w 403225"/>
              <a:gd name="connsiteY3" fmla="*/ 1223963 h 1535113"/>
              <a:gd name="connsiteX4" fmla="*/ 0 w 403225"/>
              <a:gd name="connsiteY4" fmla="*/ 1535113 h 1535113"/>
              <a:gd name="connsiteX0" fmla="*/ 7937 w 397669"/>
              <a:gd name="connsiteY0" fmla="*/ 0 h 1535113"/>
              <a:gd name="connsiteX1" fmla="*/ 93663 w 397669"/>
              <a:gd name="connsiteY1" fmla="*/ 639763 h 1535113"/>
              <a:gd name="connsiteX2" fmla="*/ 393700 w 397669"/>
              <a:gd name="connsiteY2" fmla="*/ 957263 h 1535113"/>
              <a:gd name="connsiteX3" fmla="*/ 69850 w 397669"/>
              <a:gd name="connsiteY3" fmla="*/ 1223963 h 1535113"/>
              <a:gd name="connsiteX4" fmla="*/ 0 w 397669"/>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316831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316831 h 1535113"/>
              <a:gd name="connsiteX4" fmla="*/ 0 w 401241"/>
              <a:gd name="connsiteY4" fmla="*/ 1535113 h 1535113"/>
              <a:gd name="connsiteX5" fmla="*/ 7937 w 401241"/>
              <a:gd name="connsiteY5" fmla="*/ 0 h 153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241" h="1535113">
                <a:moveTo>
                  <a:pt x="7937" y="0"/>
                </a:moveTo>
                <a:cubicBezTo>
                  <a:pt x="23018" y="275431"/>
                  <a:pt x="11112" y="539750"/>
                  <a:pt x="24606" y="639763"/>
                </a:cubicBezTo>
                <a:cubicBezTo>
                  <a:pt x="94456" y="804863"/>
                  <a:pt x="386159" y="963480"/>
                  <a:pt x="393700" y="1076325"/>
                </a:cubicBezTo>
                <a:cubicBezTo>
                  <a:pt x="401241" y="1189170"/>
                  <a:pt x="135467" y="1240366"/>
                  <a:pt x="69850" y="1316831"/>
                </a:cubicBezTo>
                <a:cubicBezTo>
                  <a:pt x="4233" y="1393296"/>
                  <a:pt x="2116" y="1427692"/>
                  <a:pt x="0" y="1535113"/>
                </a:cubicBezTo>
                <a:lnTo>
                  <a:pt x="7937" y="0"/>
                </a:lnTo>
                <a:close/>
              </a:path>
            </a:pathLst>
          </a:custGeom>
          <a:solidFill>
            <a:srgbClr val="FF0000"/>
          </a:solidFill>
          <a:ln w="12700">
            <a:solidFill>
              <a:schemeClr val="tx1"/>
            </a:solidFill>
          </a:ln>
          <a:scene3d>
            <a:camera prst="orthographicFront"/>
            <a:lightRig rig="threePt" dir="t"/>
          </a:scene3d>
          <a:sp3d>
            <a:bevelT/>
          </a:sp3d>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latin typeface="Calibri" pitchFamily="34" charset="0"/>
            </a:endParaRPr>
          </a:p>
        </p:txBody>
      </p:sp>
      <p:sp>
        <p:nvSpPr>
          <p:cNvPr id="14" name="CasellaDiTesto 13"/>
          <p:cNvSpPr txBox="1"/>
          <p:nvPr/>
        </p:nvSpPr>
        <p:spPr>
          <a:xfrm>
            <a:off x="2372359" y="1908810"/>
            <a:ext cx="1126491" cy="707886"/>
          </a:xfrm>
          <a:prstGeom prst="rect">
            <a:avLst/>
          </a:prstGeom>
          <a:noFill/>
        </p:spPr>
        <p:txBody>
          <a:bodyPr wrap="square" rtlCol="0">
            <a:spAutoFit/>
          </a:bodyPr>
          <a:lstStyle/>
          <a:p>
            <a:pPr algn="ctr">
              <a:lnSpc>
                <a:spcPts val="2400"/>
              </a:lnSpc>
            </a:pPr>
            <a:r>
              <a:rPr lang="en-GB" b="1" baseline="30000" smtClean="0">
                <a:solidFill>
                  <a:srgbClr val="FF0000"/>
                </a:solidFill>
                <a:latin typeface="Calibri" pitchFamily="34" charset="0"/>
              </a:rPr>
              <a:t>3</a:t>
            </a:r>
            <a:r>
              <a:rPr lang="en-GB" b="1" smtClean="0">
                <a:solidFill>
                  <a:srgbClr val="FF0000"/>
                </a:solidFill>
                <a:latin typeface="Calibri" pitchFamily="34" charset="0"/>
              </a:rPr>
              <a:t>He/</a:t>
            </a:r>
            <a:r>
              <a:rPr lang="en-GB" b="1" baseline="30000" smtClean="0">
                <a:solidFill>
                  <a:srgbClr val="FF0000"/>
                </a:solidFill>
                <a:latin typeface="Calibri" pitchFamily="34" charset="0"/>
              </a:rPr>
              <a:t>4</a:t>
            </a:r>
            <a:r>
              <a:rPr lang="en-GB" b="1" smtClean="0">
                <a:solidFill>
                  <a:srgbClr val="FF0000"/>
                </a:solidFill>
                <a:latin typeface="Calibri" pitchFamily="34" charset="0"/>
              </a:rPr>
              <a:t>He 6-37</a:t>
            </a:r>
            <a:endParaRPr lang="en-GB" b="1">
              <a:solidFill>
                <a:srgbClr val="FF0000"/>
              </a:solidFill>
              <a:latin typeface="Calibri" pitchFamily="34" charset="0"/>
            </a:endParaRPr>
          </a:p>
        </p:txBody>
      </p:sp>
      <p:sp>
        <p:nvSpPr>
          <p:cNvPr id="15" name="Ovale 14"/>
          <p:cNvSpPr/>
          <p:nvPr/>
        </p:nvSpPr>
        <p:spPr>
          <a:xfrm>
            <a:off x="8350497" y="3259533"/>
            <a:ext cx="216000" cy="216000"/>
          </a:xfrm>
          <a:prstGeom prst="ellipse">
            <a:avLst/>
          </a:prstGeom>
          <a:solidFill>
            <a:srgbClr val="FFFF00"/>
          </a:solidFill>
          <a:ln w="19050">
            <a:solidFill>
              <a:schemeClr val="tx1"/>
            </a:solid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sp>
        <p:nvSpPr>
          <p:cNvPr id="17" name="Figura a mano libera 16"/>
          <p:cNvSpPr/>
          <p:nvPr/>
        </p:nvSpPr>
        <p:spPr bwMode="auto">
          <a:xfrm rot="719520">
            <a:off x="7598517" y="4468212"/>
            <a:ext cx="744780" cy="1531431"/>
          </a:xfrm>
          <a:custGeom>
            <a:avLst/>
            <a:gdLst>
              <a:gd name="connsiteX0" fmla="*/ 431800 w 457200"/>
              <a:gd name="connsiteY0" fmla="*/ 0 h 1117600"/>
              <a:gd name="connsiteX1" fmla="*/ 406400 w 457200"/>
              <a:gd name="connsiteY1" fmla="*/ 440267 h 1117600"/>
              <a:gd name="connsiteX2" fmla="*/ 127000 w 457200"/>
              <a:gd name="connsiteY2" fmla="*/ 601133 h 1117600"/>
              <a:gd name="connsiteX3" fmla="*/ 0 w 457200"/>
              <a:gd name="connsiteY3" fmla="*/ 1117600 h 1117600"/>
              <a:gd name="connsiteX0" fmla="*/ 431800 w 462491"/>
              <a:gd name="connsiteY0" fmla="*/ 74965 h 1192565"/>
              <a:gd name="connsiteX1" fmla="*/ 458258 w 462491"/>
              <a:gd name="connsiteY1" fmla="*/ 73378 h 1192565"/>
              <a:gd name="connsiteX2" fmla="*/ 406400 w 462491"/>
              <a:gd name="connsiteY2" fmla="*/ 515232 h 1192565"/>
              <a:gd name="connsiteX3" fmla="*/ 127000 w 462491"/>
              <a:gd name="connsiteY3" fmla="*/ 676098 h 1192565"/>
              <a:gd name="connsiteX4" fmla="*/ 0 w 462491"/>
              <a:gd name="connsiteY4" fmla="*/ 1192565 h 1192565"/>
              <a:gd name="connsiteX0" fmla="*/ 431800 w 457200"/>
              <a:gd name="connsiteY0" fmla="*/ 0 h 1117600"/>
              <a:gd name="connsiteX1" fmla="*/ 406400 w 457200"/>
              <a:gd name="connsiteY1" fmla="*/ 440267 h 1117600"/>
              <a:gd name="connsiteX2" fmla="*/ 127000 w 457200"/>
              <a:gd name="connsiteY2" fmla="*/ 601133 h 1117600"/>
              <a:gd name="connsiteX3" fmla="*/ 0 w 457200"/>
              <a:gd name="connsiteY3" fmla="*/ 1117600 h 1117600"/>
              <a:gd name="connsiteX0" fmla="*/ 441325 w 458787"/>
              <a:gd name="connsiteY0" fmla="*/ 0 h 1231900"/>
              <a:gd name="connsiteX1" fmla="*/ 406400 w 458787"/>
              <a:gd name="connsiteY1" fmla="*/ 554567 h 1231900"/>
              <a:gd name="connsiteX2" fmla="*/ 127000 w 458787"/>
              <a:gd name="connsiteY2" fmla="*/ 715433 h 1231900"/>
              <a:gd name="connsiteX3" fmla="*/ 0 w 458787"/>
              <a:gd name="connsiteY3" fmla="*/ 1231900 h 1231900"/>
              <a:gd name="connsiteX0" fmla="*/ 441325 w 459581"/>
              <a:gd name="connsiteY0" fmla="*/ 0 h 1231900"/>
              <a:gd name="connsiteX1" fmla="*/ 406400 w 459581"/>
              <a:gd name="connsiteY1" fmla="*/ 554567 h 1231900"/>
              <a:gd name="connsiteX2" fmla="*/ 122237 w 459581"/>
              <a:gd name="connsiteY2" fmla="*/ 767821 h 1231900"/>
              <a:gd name="connsiteX3" fmla="*/ 0 w 459581"/>
              <a:gd name="connsiteY3" fmla="*/ 1231900 h 1231900"/>
            </a:gdLst>
            <a:ahLst/>
            <a:cxnLst>
              <a:cxn ang="0">
                <a:pos x="connsiteX0" y="connsiteY0"/>
              </a:cxn>
              <a:cxn ang="0">
                <a:pos x="connsiteX1" y="connsiteY1"/>
              </a:cxn>
              <a:cxn ang="0">
                <a:pos x="connsiteX2" y="connsiteY2"/>
              </a:cxn>
              <a:cxn ang="0">
                <a:pos x="connsiteX3" y="connsiteY3"/>
              </a:cxn>
            </a:cxnLst>
            <a:rect l="l" t="t" r="r" b="b"/>
            <a:pathLst>
              <a:path w="459581" h="1231900">
                <a:moveTo>
                  <a:pt x="441325" y="0"/>
                </a:moveTo>
                <a:cubicBezTo>
                  <a:pt x="436033" y="91722"/>
                  <a:pt x="459581" y="426597"/>
                  <a:pt x="406400" y="554567"/>
                </a:cubicBezTo>
                <a:cubicBezTo>
                  <a:pt x="353219" y="682537"/>
                  <a:pt x="189970" y="654932"/>
                  <a:pt x="122237" y="767821"/>
                </a:cubicBezTo>
                <a:cubicBezTo>
                  <a:pt x="54504" y="880710"/>
                  <a:pt x="29633" y="1030111"/>
                  <a:pt x="0" y="1231900"/>
                </a:cubicBezTo>
              </a:path>
            </a:pathLst>
          </a:custGeom>
          <a:noFill/>
          <a:ln w="28575" cap="flat" cmpd="sng" algn="ctr">
            <a:solidFill>
              <a:srgbClr val="FFFF00"/>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8" name="Rettangolo arrotondato 17"/>
          <p:cNvSpPr/>
          <p:nvPr/>
        </p:nvSpPr>
        <p:spPr bwMode="auto">
          <a:xfrm>
            <a:off x="8348132" y="3666067"/>
            <a:ext cx="220134" cy="882121"/>
          </a:xfrm>
          <a:prstGeom prst="roundRect">
            <a:avLst/>
          </a:prstGeom>
          <a:noFill/>
          <a:ln w="28575" cap="flat" cmpd="sng" algn="ctr">
            <a:solidFill>
              <a:srgbClr val="FFFF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9" name="CasellaDiTesto 18"/>
          <p:cNvSpPr txBox="1"/>
          <p:nvPr/>
        </p:nvSpPr>
        <p:spPr>
          <a:xfrm>
            <a:off x="0" y="5840454"/>
            <a:ext cx="9142413" cy="830997"/>
          </a:xfrm>
          <a:prstGeom prst="rect">
            <a:avLst/>
          </a:prstGeom>
          <a:noFill/>
        </p:spPr>
        <p:txBody>
          <a:bodyPr wrap="square" rtlCol="0">
            <a:spAutoFit/>
          </a:bodyPr>
          <a:lstStyle/>
          <a:p>
            <a:pPr algn="r"/>
            <a:r>
              <a:rPr lang="en-GB" sz="2400" dirty="0" smtClean="0">
                <a:solidFill>
                  <a:srgbClr val="FFFF00"/>
                </a:solidFill>
                <a:effectLst>
                  <a:outerShdw blurRad="38100" dist="38100" dir="2700000" algn="tl">
                    <a:srgbClr val="000000">
                      <a:alpha val="43137"/>
                    </a:srgbClr>
                  </a:outerShdw>
                </a:effectLst>
                <a:latin typeface="Calibri" pitchFamily="34" charset="0"/>
              </a:rPr>
              <a:t>St. Helena (Type locality for HIMU-OIB) has the lowest score for mantle plumes (according to </a:t>
            </a:r>
            <a:r>
              <a:rPr lang="en-GB" sz="2400" baseline="30000" dirty="0" smtClean="0">
                <a:solidFill>
                  <a:srgbClr val="FFFF00"/>
                </a:solidFill>
                <a:effectLst>
                  <a:outerShdw blurRad="38100" dist="38100" dir="2700000" algn="tl">
                    <a:srgbClr val="000000">
                      <a:alpha val="43137"/>
                    </a:srgbClr>
                  </a:outerShdw>
                </a:effectLst>
                <a:latin typeface="Calibri" pitchFamily="34" charset="0"/>
              </a:rPr>
              <a:t>3</a:t>
            </a:r>
            <a:r>
              <a:rPr lang="en-GB" sz="2400" dirty="0" smtClean="0">
                <a:solidFill>
                  <a:srgbClr val="FFFF00"/>
                </a:solidFill>
                <a:effectLst>
                  <a:outerShdw blurRad="38100" dist="38100" dir="2700000" algn="tl">
                    <a:srgbClr val="000000">
                      <a:alpha val="43137"/>
                    </a:srgbClr>
                  </a:outerShdw>
                </a:effectLst>
                <a:latin typeface="Calibri" pitchFamily="34" charset="0"/>
              </a:rPr>
              <a:t>He/</a:t>
            </a:r>
            <a:r>
              <a:rPr lang="en-GB" sz="2400" baseline="30000" dirty="0" smtClean="0">
                <a:solidFill>
                  <a:srgbClr val="FFFF00"/>
                </a:solidFill>
                <a:effectLst>
                  <a:outerShdw blurRad="38100" dist="38100" dir="2700000" algn="tl">
                    <a:srgbClr val="000000">
                      <a:alpha val="43137"/>
                    </a:srgbClr>
                  </a:outerShdw>
                </a:effectLst>
                <a:latin typeface="Calibri" pitchFamily="34" charset="0"/>
              </a:rPr>
              <a:t>4</a:t>
            </a:r>
            <a:r>
              <a:rPr lang="en-GB" sz="2400" dirty="0" smtClean="0">
                <a:solidFill>
                  <a:srgbClr val="FFFF00"/>
                </a:solidFill>
                <a:effectLst>
                  <a:outerShdw blurRad="38100" dist="38100" dir="2700000" algn="tl">
                    <a:srgbClr val="000000">
                      <a:alpha val="43137"/>
                    </a:srgbClr>
                  </a:outerShdw>
                </a:effectLst>
                <a:latin typeface="Calibri" pitchFamily="34" charset="0"/>
              </a:rPr>
              <a:t>He considerations)</a:t>
            </a:r>
            <a:endParaRPr lang="en-GB" sz="2400" dirty="0">
              <a:solidFill>
                <a:srgbClr val="FFFF00"/>
              </a:solidFill>
              <a:effectLst>
                <a:outerShdw blurRad="38100" dist="38100" dir="2700000" algn="tl">
                  <a:srgbClr val="000000">
                    <a:alpha val="43137"/>
                  </a:srgbClr>
                </a:outerShdw>
              </a:effectLst>
              <a:latin typeface="Calibri" pitchFamily="34" charset="0"/>
            </a:endParaRPr>
          </a:p>
        </p:txBody>
      </p:sp>
      <p:sp>
        <p:nvSpPr>
          <p:cNvPr id="20" name="Rettangolo 19"/>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up)">
                                      <p:cBhvr>
                                        <p:cTn id="35" dur="500"/>
                                        <p:tgtEl>
                                          <p:spTgt spid="12"/>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childTnLst>
                          </p:cTn>
                        </p:par>
                        <p:par>
                          <p:cTn id="50" fill="hold">
                            <p:stCondLst>
                              <p:cond delay="500"/>
                            </p:stCondLst>
                            <p:childTnLst>
                              <p:par>
                                <p:cTn id="51" presetID="22" presetClass="entr" presetSubtype="1"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wipe(up)">
                                      <p:cBhvr>
                                        <p:cTn id="53" dur="500"/>
                                        <p:tgtEl>
                                          <p:spTgt spid="18"/>
                                        </p:tgtEl>
                                      </p:cBhvr>
                                    </p:animEffect>
                                  </p:childTnLst>
                                </p:cTn>
                              </p:par>
                            </p:childTnLst>
                          </p:cTn>
                        </p:par>
                        <p:par>
                          <p:cTn id="54" fill="hold">
                            <p:stCondLst>
                              <p:cond delay="1000"/>
                            </p:stCondLst>
                            <p:childTnLst>
                              <p:par>
                                <p:cTn id="55" presetID="22" presetClass="entr" presetSubtype="1"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up)">
                                      <p:cBhvr>
                                        <p:cTn id="57" dur="500"/>
                                        <p:tgtEl>
                                          <p:spTgt spid="17"/>
                                        </p:tgtEl>
                                      </p:cBhvr>
                                    </p:animEffect>
                                  </p:childTnLst>
                                </p:cTn>
                              </p:par>
                            </p:childTnLst>
                          </p:cTn>
                        </p:par>
                        <p:par>
                          <p:cTn id="58" fill="hold">
                            <p:stCondLst>
                              <p:cond delay="1500"/>
                            </p:stCondLst>
                            <p:childTnLst>
                              <p:par>
                                <p:cTn id="59" presetID="10" presetClass="entr" presetSubtype="0"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animBg="1"/>
      <p:bldP spid="11" grpId="0" animBg="1"/>
      <p:bldP spid="12" grpId="0" animBg="1"/>
      <p:bldP spid="13" grpId="0" animBg="1"/>
      <p:bldP spid="14" grpId="0"/>
      <p:bldP spid="15" grpId="0" animBg="1"/>
      <p:bldP spid="17" grpId="0" animBg="1"/>
      <p:bldP spid="18" grpId="0" animBg="1"/>
      <p:bldP spid="1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371475" y="55563"/>
            <a:ext cx="8401050" cy="641350"/>
          </a:xfrm>
          <a:prstGeom prst="rect">
            <a:avLst/>
          </a:prstGeom>
          <a:noFill/>
          <a:ln w="9525" algn="ctr">
            <a:noFill/>
            <a:miter lim="800000"/>
            <a:headEnd/>
            <a:tailEnd/>
          </a:ln>
          <a:effectLst/>
        </p:spPr>
        <p:txBody>
          <a:bodyPr wrap="square">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4"/>
          <p:cNvSpPr txBox="1">
            <a:spLocks noChangeArrowheads="1"/>
          </p:cNvSpPr>
          <p:nvPr/>
        </p:nvSpPr>
        <p:spPr bwMode="auto">
          <a:xfrm>
            <a:off x="371475" y="1655226"/>
            <a:ext cx="8401050" cy="75713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4800" dirty="0" smtClean="0">
                <a:solidFill>
                  <a:srgbClr val="FFFF00"/>
                </a:solidFill>
                <a:effectLst>
                  <a:outerShdw blurRad="38100" dist="38100" dir="2700000" algn="tl">
                    <a:srgbClr val="000000"/>
                  </a:outerShdw>
                </a:effectLst>
                <a:latin typeface="Calibri" pitchFamily="34" charset="0"/>
              </a:rPr>
              <a:t>U-Th-He System</a:t>
            </a:r>
            <a:endParaRPr lang="en-GB" sz="4800" dirty="0">
              <a:solidFill>
                <a:srgbClr val="FFFF00"/>
              </a:solidFill>
              <a:effectLst>
                <a:outerShdw blurRad="38100" dist="38100" dir="2700000" algn="tl">
                  <a:srgbClr val="000000"/>
                </a:outerShdw>
              </a:effectLst>
              <a:latin typeface="Calibri" pitchFamily="34" charset="0"/>
            </a:endParaRPr>
          </a:p>
        </p:txBody>
      </p:sp>
      <p:sp>
        <p:nvSpPr>
          <p:cNvPr id="5" name="Text Box 3"/>
          <p:cNvSpPr txBox="1">
            <a:spLocks noChangeArrowheads="1"/>
          </p:cNvSpPr>
          <p:nvPr/>
        </p:nvSpPr>
        <p:spPr bwMode="auto">
          <a:xfrm>
            <a:off x="371475" y="2692407"/>
            <a:ext cx="8401050" cy="3539430"/>
          </a:xfrm>
          <a:prstGeom prst="rect">
            <a:avLst/>
          </a:prstGeom>
          <a:noFill/>
          <a:ln w="9525">
            <a:noFill/>
            <a:miter lim="800000"/>
            <a:headEnd/>
            <a:tailEnd/>
          </a:ln>
          <a:effectLst/>
        </p:spPr>
        <p:txBody>
          <a:bodyPr wrap="square">
            <a:spAutoFit/>
          </a:bodyPr>
          <a:lstStyle/>
          <a:p>
            <a:pPr algn="l">
              <a:defRPr/>
            </a:pP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“Helium is a powerful tracer of primitive material in Earth</a:t>
            </a:r>
            <a:r>
              <a:rPr lang="en-GB" altLang="it-IT"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s mantle.</a:t>
            </a:r>
          </a:p>
          <a:p>
            <a:pPr algn="l">
              <a:defRPr/>
            </a:pP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Extremely high </a:t>
            </a:r>
            <a:r>
              <a:rPr lang="en-GB" sz="3200" i="1"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GB" sz="3200" i="1"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He ratios in some ocean-island basalts suggest the presence of relatively </a:t>
            </a:r>
            <a:r>
              <a:rPr lang="en-GB" sz="3200" i="1" u="sng" dirty="0" smtClean="0">
                <a:solidFill>
                  <a:srgbClr val="FFFF00"/>
                </a:solidFill>
                <a:effectLst>
                  <a:outerShdw blurRad="38100" dist="38100" dir="2700000" algn="tl">
                    <a:srgbClr val="000000"/>
                  </a:outerShdw>
                </a:effectLst>
                <a:latin typeface="Calibri" pitchFamily="34" charset="0"/>
                <a:ea typeface="ＭＳ Ｐゴシック" pitchFamily="34" charset="-128"/>
              </a:rPr>
              <a:t>undegassed and undifferentiated </a:t>
            </a:r>
            <a:r>
              <a:rPr lang="en-GB"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material preserved in Earth</a:t>
            </a:r>
            <a:r>
              <a:rPr lang="en-GB" altLang="ja-JP" sz="32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’s mantle.”  </a:t>
            </a:r>
            <a:r>
              <a:rPr lang="en-GB"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Jackson et al., 2010 (Nature, 466, 853-856)</a:t>
            </a:r>
            <a:endParaRPr lang="en-GB" sz="3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6" name="Text Box 4"/>
          <p:cNvSpPr txBox="1">
            <a:spLocks noChangeArrowheads="1"/>
          </p:cNvSpPr>
          <p:nvPr/>
        </p:nvSpPr>
        <p:spPr bwMode="auto">
          <a:xfrm>
            <a:off x="371474" y="859367"/>
            <a:ext cx="8772525" cy="46628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2700" dirty="0" smtClean="0">
                <a:solidFill>
                  <a:schemeClr val="bg1"/>
                </a:solidFill>
                <a:effectLst>
                  <a:outerShdw blurRad="38100" dist="38100" dir="2700000" algn="tl">
                    <a:srgbClr val="000000"/>
                  </a:outerShdw>
                </a:effectLst>
                <a:latin typeface="Calibri" pitchFamily="34" charset="0"/>
              </a:rPr>
              <a:t>...And now a bunch of comments on the last isotope system:</a:t>
            </a:r>
            <a:endParaRPr lang="en-GB" sz="27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Effect transition="in" filter="fade">
                                      <p:cBhvr>
                                        <p:cTn id="16" dur="500"/>
                                        <p:tgtEl>
                                          <p:spTgt spid="5">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Effect transition="in" filter="fade">
                                      <p:cBhvr>
                                        <p:cTn id="21"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2895600" y="774700"/>
            <a:ext cx="3352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CasellaDiTesto 3"/>
          <p:cNvSpPr txBox="1"/>
          <p:nvPr/>
        </p:nvSpPr>
        <p:spPr>
          <a:xfrm>
            <a:off x="4360984" y="5802560"/>
            <a:ext cx="4783015" cy="400050"/>
          </a:xfrm>
          <a:prstGeom prst="rect">
            <a:avLst/>
          </a:prstGeom>
          <a:noFill/>
        </p:spPr>
        <p:txBody>
          <a:bodyPr wrap="square">
            <a:spAutoFit/>
          </a:bodyPr>
          <a:lstStyle/>
          <a:p>
            <a:pPr algn="r">
              <a:defRPr/>
            </a:pPr>
            <a:r>
              <a:rPr lang="it-IT" sz="20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Ballentine</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 2012 (Nature</a:t>
            </a:r>
            <a:r>
              <a:rPr lang="it-IT" sz="2000" dirty="0">
                <a:solidFill>
                  <a:schemeClr val="bg1"/>
                </a:solidFill>
                <a:effectLst>
                  <a:outerShdw blurRad="38100" dist="38100" dir="2700000" algn="tl">
                    <a:srgbClr val="000000"/>
                  </a:outerShdw>
                </a:effectLst>
                <a:latin typeface="Calibri" pitchFamily="34" charset="0"/>
                <a:ea typeface="ＭＳ Ｐゴシック" pitchFamily="34" charset="-128"/>
              </a:rPr>
              <a:t>, 486, </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40-41)</a:t>
            </a:r>
            <a:endParaRPr lang="it-IT" sz="2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pic>
        <p:nvPicPr>
          <p:cNvPr id="5" name="Picture 2"/>
          <p:cNvPicPr>
            <a:picLocks noChangeAspect="1" noChangeArrowheads="1"/>
          </p:cNvPicPr>
          <p:nvPr/>
        </p:nvPicPr>
        <p:blipFill>
          <a:blip r:embed="rId3" cstate="print"/>
          <a:srcRect l="7526"/>
          <a:stretch>
            <a:fillRect/>
          </a:stretch>
        </p:blipFill>
        <p:spPr bwMode="auto">
          <a:xfrm>
            <a:off x="4395788" y="2467955"/>
            <a:ext cx="4643437" cy="3306763"/>
          </a:xfrm>
          <a:prstGeom prst="rect">
            <a:avLst/>
          </a:prstGeom>
          <a:noFill/>
          <a:ln w="9525">
            <a:noFill/>
            <a:miter lim="800000"/>
            <a:headEnd/>
            <a:tailEnd/>
          </a:ln>
        </p:spPr>
      </p:pic>
      <p:grpSp>
        <p:nvGrpSpPr>
          <p:cNvPr id="2" name="Gruppo 13"/>
          <p:cNvGrpSpPr>
            <a:grpSpLocks/>
          </p:cNvGrpSpPr>
          <p:nvPr/>
        </p:nvGrpSpPr>
        <p:grpSpPr bwMode="auto">
          <a:xfrm>
            <a:off x="120316" y="1331305"/>
            <a:ext cx="8652209" cy="4371241"/>
            <a:chOff x="371474" y="1799467"/>
            <a:chExt cx="8401051" cy="4371885"/>
          </a:xfrm>
        </p:grpSpPr>
        <p:sp>
          <p:nvSpPr>
            <p:cNvPr id="7" name="Rettangolo 6"/>
            <p:cNvSpPr/>
            <p:nvPr/>
          </p:nvSpPr>
          <p:spPr>
            <a:xfrm>
              <a:off x="371475" y="1799467"/>
              <a:ext cx="8401050" cy="1385200"/>
            </a:xfrm>
            <a:prstGeom prst="rect">
              <a:avLst/>
            </a:prstGeom>
          </p:spPr>
          <p:txBody>
            <a:bodyPr wrap="square">
              <a:spAutoFit/>
            </a:bodyPr>
            <a:lstStyle/>
            <a:p>
              <a:pPr algn="l">
                <a:defRPr/>
              </a:pPr>
              <a:r>
                <a:rPr lang="en-US" altLang="it-IT" sz="2800" i="1" dirty="0">
                  <a:solidFill>
                    <a:schemeClr val="bg1"/>
                  </a:solidFill>
                  <a:effectLst>
                    <a:outerShdw blurRad="38100" dist="38100" dir="2700000" algn="tl">
                      <a:srgbClr val="000000"/>
                    </a:outerShdw>
                  </a:effectLst>
                  <a:latin typeface="Calibri" pitchFamily="34" charset="0"/>
                  <a:ea typeface="ＭＳ Ｐゴシック" pitchFamily="34" charset="-128"/>
                </a:rPr>
                <a:t>“</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The existence of different </a:t>
              </a:r>
              <a:r>
                <a:rPr lang="en-US" sz="2800" i="1" baseline="30000" dirty="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US" sz="2800" i="1"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He ratios underpins the idea that </a:t>
              </a:r>
              <a:r>
                <a:rPr lang="en-US" sz="2800" i="1" dirty="0">
                  <a:solidFill>
                    <a:srgbClr val="FFFF00"/>
                  </a:solidFill>
                  <a:effectLst>
                    <a:outerShdw blurRad="38100" dist="38100" dir="2700000" algn="tl">
                      <a:srgbClr val="000000"/>
                    </a:outerShdw>
                  </a:effectLst>
                  <a:latin typeface="Calibri" pitchFamily="34" charset="0"/>
                  <a:ea typeface="ＭＳ Ｐゴシック" pitchFamily="34" charset="-128"/>
                </a:rPr>
                <a:t>there are at least two geochemical reservoirs</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US" sz="28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in the mantle:</a:t>
              </a:r>
              <a:r>
                <a:rPr lang="en-US" sz="28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 a deep reservoir </a:t>
              </a:r>
              <a:endParaRPr lang="en-US" sz="2800" i="1"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8" name="Rettangolo 7"/>
            <p:cNvSpPr/>
            <p:nvPr/>
          </p:nvSpPr>
          <p:spPr>
            <a:xfrm>
              <a:off x="371474" y="3062351"/>
              <a:ext cx="4200525" cy="3109001"/>
            </a:xfrm>
            <a:prstGeom prst="rect">
              <a:avLst/>
            </a:prstGeom>
          </p:spPr>
          <p:txBody>
            <a:bodyPr wrap="square">
              <a:spAutoFit/>
            </a:bodyPr>
            <a:lstStyle/>
            <a:p>
              <a:pPr algn="l">
                <a:defRPr/>
              </a:pPr>
              <a:r>
                <a:rPr lang="en-US" sz="28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rich </a:t>
              </a:r>
              <a:r>
                <a:rPr lang="en-US" sz="2800" i="1" dirty="0">
                  <a:solidFill>
                    <a:srgbClr val="FFFF00"/>
                  </a:solidFill>
                  <a:effectLst>
                    <a:outerShdw blurRad="38100" dist="38100" dir="2700000" algn="tl">
                      <a:srgbClr val="000000"/>
                    </a:outerShdw>
                  </a:effectLst>
                  <a:latin typeface="Calibri" pitchFamily="34" charset="0"/>
                  <a:ea typeface="ＭＳ Ｐゴシック" pitchFamily="34" charset="-128"/>
                </a:rPr>
                <a:t>in gases </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and volatile compounds feeds material into </a:t>
              </a:r>
              <a:r>
                <a:rPr lang="en-US" sz="2800" i="1" dirty="0">
                  <a:solidFill>
                    <a:srgbClr val="FFFF00"/>
                  </a:solidFill>
                  <a:effectLst>
                    <a:outerShdw blurRad="38100" dist="38100" dir="2700000" algn="tl">
                      <a:srgbClr val="000000"/>
                    </a:outerShdw>
                  </a:effectLst>
                  <a:latin typeface="Calibri" pitchFamily="34" charset="0"/>
                  <a:ea typeface="ＭＳ Ｐゴシック" pitchFamily="34" charset="-128"/>
                </a:rPr>
                <a:t>an upper reservoir, which is the convecting part of the mantle</a:t>
              </a:r>
              <a:r>
                <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rPr>
                <a:t> that supplies magma to mid-ocean ridges</a:t>
              </a:r>
              <a:r>
                <a:rPr lang="en-US" altLang="it-IT" sz="28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endParaRPr lang="en-US" sz="28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grpSp>
      <p:sp>
        <p:nvSpPr>
          <p:cNvPr id="9" name="CasellaDiTesto 8"/>
          <p:cNvSpPr txBox="1">
            <a:spLocks noChangeArrowheads="1"/>
          </p:cNvSpPr>
          <p:nvPr/>
        </p:nvSpPr>
        <p:spPr bwMode="auto">
          <a:xfrm>
            <a:off x="4964113" y="5130193"/>
            <a:ext cx="2132012" cy="400050"/>
          </a:xfrm>
          <a:prstGeom prst="rect">
            <a:avLst/>
          </a:prstGeom>
          <a:noFill/>
          <a:ln w="9525">
            <a:noFill/>
            <a:miter lim="800000"/>
            <a:headEnd/>
            <a:tailEnd/>
          </a:ln>
        </p:spPr>
        <p:txBody>
          <a:bodyPr>
            <a:spAutoFit/>
          </a:bodyPr>
          <a:lstStyle/>
          <a:p>
            <a:r>
              <a:rPr lang="en-GB" sz="2000" b="1" dirty="0" smtClean="0">
                <a:solidFill>
                  <a:schemeClr val="tx1"/>
                </a:solidFill>
                <a:effectLst/>
                <a:latin typeface="Calibri" pitchFamily="34" charset="0"/>
              </a:rPr>
              <a:t>Gas-rich source</a:t>
            </a:r>
            <a:endParaRPr lang="en-GB" sz="2000" b="1" dirty="0">
              <a:solidFill>
                <a:schemeClr val="tx1"/>
              </a:solidFill>
              <a:effectLst/>
              <a:latin typeface="Calibri" pitchFamily="34" charset="0"/>
            </a:endParaRPr>
          </a:p>
        </p:txBody>
      </p:sp>
      <p:sp>
        <p:nvSpPr>
          <p:cNvPr id="10" name="CasellaDiTesto 9"/>
          <p:cNvSpPr txBox="1">
            <a:spLocks noChangeArrowheads="1"/>
          </p:cNvSpPr>
          <p:nvPr/>
        </p:nvSpPr>
        <p:spPr bwMode="auto">
          <a:xfrm>
            <a:off x="6278563" y="4247543"/>
            <a:ext cx="1325562" cy="708025"/>
          </a:xfrm>
          <a:prstGeom prst="rect">
            <a:avLst/>
          </a:prstGeom>
          <a:noFill/>
          <a:ln w="9525">
            <a:noFill/>
            <a:miter lim="800000"/>
            <a:headEnd/>
            <a:tailEnd/>
          </a:ln>
        </p:spPr>
        <p:txBody>
          <a:bodyPr>
            <a:spAutoFit/>
          </a:bodyPr>
          <a:lstStyle/>
          <a:p>
            <a:pPr algn="ctr"/>
            <a:r>
              <a:rPr lang="en-GB" sz="2000" b="1" smtClean="0">
                <a:solidFill>
                  <a:schemeClr val="tx1"/>
                </a:solidFill>
                <a:effectLst/>
                <a:latin typeface="Calibri" pitchFamily="34" charset="0"/>
              </a:rPr>
              <a:t>Gas-poor source</a:t>
            </a:r>
            <a:endParaRPr lang="en-GB" sz="2000" b="1">
              <a:solidFill>
                <a:schemeClr val="tx1"/>
              </a:solidFill>
              <a:effectLst/>
              <a:latin typeface="Calibri" pitchFamily="34" charset="0"/>
            </a:endParaRPr>
          </a:p>
        </p:txBody>
      </p:sp>
      <p:sp>
        <p:nvSpPr>
          <p:cNvPr id="11" name="CasellaDiTesto 10"/>
          <p:cNvSpPr txBox="1">
            <a:spLocks noChangeArrowheads="1"/>
          </p:cNvSpPr>
          <p:nvPr/>
        </p:nvSpPr>
        <p:spPr bwMode="auto">
          <a:xfrm>
            <a:off x="6897688" y="5158768"/>
            <a:ext cx="1312862" cy="400050"/>
          </a:xfrm>
          <a:prstGeom prst="rect">
            <a:avLst/>
          </a:prstGeom>
          <a:noFill/>
          <a:ln w="9525">
            <a:noFill/>
            <a:miter lim="800000"/>
            <a:headEnd/>
            <a:tailEnd/>
          </a:ln>
        </p:spPr>
        <p:txBody>
          <a:bodyPr>
            <a:spAutoFit/>
          </a:bodyPr>
          <a:lstStyle/>
          <a:p>
            <a:r>
              <a:rPr lang="en-GB" sz="2000" b="1" smtClean="0">
                <a:solidFill>
                  <a:srgbClr val="FF0000"/>
                </a:solidFill>
                <a:effectLst/>
                <a:latin typeface="Calibri" pitchFamily="34" charset="0"/>
              </a:rPr>
              <a:t>High </a:t>
            </a:r>
            <a:r>
              <a:rPr lang="en-GB" sz="2000" b="1" baseline="30000" smtClean="0">
                <a:solidFill>
                  <a:srgbClr val="FF0000"/>
                </a:solidFill>
                <a:effectLst/>
                <a:latin typeface="Calibri" pitchFamily="34" charset="0"/>
              </a:rPr>
              <a:t>3</a:t>
            </a:r>
            <a:r>
              <a:rPr lang="en-GB" sz="2000" b="1" smtClean="0">
                <a:solidFill>
                  <a:srgbClr val="FF0000"/>
                </a:solidFill>
                <a:effectLst/>
                <a:latin typeface="Calibri" pitchFamily="34" charset="0"/>
              </a:rPr>
              <a:t>He</a:t>
            </a:r>
            <a:endParaRPr lang="en-GB" sz="2000" b="1">
              <a:solidFill>
                <a:srgbClr val="FF0000"/>
              </a:solidFill>
              <a:effectLst/>
              <a:latin typeface="Calibri" pitchFamily="34" charset="0"/>
            </a:endParaRPr>
          </a:p>
        </p:txBody>
      </p:sp>
      <p:sp>
        <p:nvSpPr>
          <p:cNvPr id="12" name="CasellaDiTesto 11"/>
          <p:cNvSpPr txBox="1">
            <a:spLocks noChangeArrowheads="1"/>
          </p:cNvSpPr>
          <p:nvPr/>
        </p:nvSpPr>
        <p:spPr bwMode="auto">
          <a:xfrm>
            <a:off x="6119813" y="3931630"/>
            <a:ext cx="1219200" cy="400050"/>
          </a:xfrm>
          <a:prstGeom prst="rect">
            <a:avLst/>
          </a:prstGeom>
          <a:noFill/>
          <a:ln w="9525">
            <a:noFill/>
            <a:miter lim="800000"/>
            <a:headEnd/>
            <a:tailEnd/>
          </a:ln>
        </p:spPr>
        <p:txBody>
          <a:bodyPr>
            <a:spAutoFit/>
          </a:bodyPr>
          <a:lstStyle/>
          <a:p>
            <a:pPr algn="ctr"/>
            <a:r>
              <a:rPr lang="en-GB" sz="2000" b="1" dirty="0" smtClean="0">
                <a:solidFill>
                  <a:srgbClr val="FF0000"/>
                </a:solidFill>
                <a:effectLst/>
                <a:latin typeface="Calibri" pitchFamily="34" charset="0"/>
              </a:rPr>
              <a:t>Low </a:t>
            </a:r>
            <a:r>
              <a:rPr lang="en-GB" sz="2000" b="1" baseline="30000" dirty="0" smtClean="0">
                <a:solidFill>
                  <a:srgbClr val="FF0000"/>
                </a:solidFill>
                <a:effectLst/>
                <a:latin typeface="Calibri" pitchFamily="34" charset="0"/>
              </a:rPr>
              <a:t>3</a:t>
            </a:r>
            <a:r>
              <a:rPr lang="en-GB" sz="2000" b="1" dirty="0" smtClean="0">
                <a:solidFill>
                  <a:srgbClr val="FF0000"/>
                </a:solidFill>
                <a:effectLst/>
                <a:latin typeface="Calibri" pitchFamily="34" charset="0"/>
              </a:rPr>
              <a:t>He</a:t>
            </a:r>
            <a:endParaRPr lang="en-GB" sz="2000" b="1" dirty="0">
              <a:solidFill>
                <a:srgbClr val="FF0000"/>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P spid="10" grpId="0"/>
      <p:bldP spid="11" grpId="0"/>
      <p:bldP spid="1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2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73828" name="Text Box 4"/>
          <p:cNvSpPr txBox="1">
            <a:spLocks noChangeArrowheads="1"/>
          </p:cNvSpPr>
          <p:nvPr/>
        </p:nvSpPr>
        <p:spPr bwMode="auto">
          <a:xfrm>
            <a:off x="186412" y="736600"/>
            <a:ext cx="8772525" cy="4875181"/>
          </a:xfrm>
          <a:prstGeom prst="rect">
            <a:avLst/>
          </a:prstGeom>
          <a:noFill/>
          <a:ln w="9525" algn="ctr">
            <a:noFill/>
            <a:miter lim="800000"/>
            <a:headEnd/>
            <a:tailEnd/>
          </a:ln>
          <a:effectLst/>
        </p:spPr>
        <p:txBody>
          <a:bodyPr wrap="square">
            <a:spAutoFit/>
          </a:bodyPr>
          <a:lstStyle/>
          <a:p>
            <a:pPr algn="l">
              <a:lnSpc>
                <a:spcPct val="8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basic assumption of chemical geodynamics is that, from a geochemical point of view, the Earth can be divided into several regions or “Reservoirs”:</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Crust</a:t>
            </a:r>
            <a:r>
              <a:rPr lang="en-GB" sz="3600" dirty="0">
                <a:solidFill>
                  <a:schemeClr val="bg1"/>
                </a:solidFill>
                <a:effectLst>
                  <a:outerShdw blurRad="38100" dist="38100" dir="2700000" algn="tl">
                    <a:srgbClr val="000000"/>
                  </a:outerShdw>
                </a:effectLst>
                <a:latin typeface="Calibri" pitchFamily="34" charset="0"/>
              </a:rPr>
              <a:t>;</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Lithospheric </a:t>
            </a:r>
            <a:r>
              <a:rPr lang="en-GB" sz="3600" dirty="0">
                <a:solidFill>
                  <a:schemeClr val="bg1"/>
                </a:solidFill>
                <a:effectLst>
                  <a:outerShdw blurRad="38100" dist="38100" dir="2700000" algn="tl">
                    <a:srgbClr val="000000"/>
                  </a:outerShdw>
                </a:effectLst>
                <a:latin typeface="Calibri" pitchFamily="34" charset="0"/>
              </a:rPr>
              <a:t>Mantle;</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Asthenosphere </a:t>
            </a:r>
            <a:r>
              <a:rPr lang="en-GB" sz="3600" dirty="0">
                <a:solidFill>
                  <a:schemeClr val="bg1"/>
                </a:solidFill>
                <a:effectLst>
                  <a:outerShdw blurRad="38100" dist="38100" dir="2700000" algn="tl">
                    <a:srgbClr val="000000"/>
                  </a:outerShdw>
                </a:effectLst>
                <a:latin typeface="Calibri" pitchFamily="34" charset="0"/>
              </a:rPr>
              <a:t>and Transition Zone Mantle;</a:t>
            </a:r>
          </a:p>
          <a:p>
            <a:pPr marL="363538" indent="-363538" algn="l">
              <a:lnSpc>
                <a:spcPct val="80000"/>
              </a:lnSpc>
              <a:spcBef>
                <a:spcPct val="50000"/>
              </a:spcBef>
              <a:buFontTx/>
              <a:buChar char="-"/>
              <a:defRPr/>
            </a:pPr>
            <a:r>
              <a:rPr lang="en-GB" sz="3600" dirty="0" smtClean="0">
                <a:solidFill>
                  <a:schemeClr val="bg1"/>
                </a:solidFill>
                <a:effectLst>
                  <a:outerShdw blurRad="38100" dist="38100" dir="2700000" algn="tl">
                    <a:srgbClr val="000000"/>
                  </a:outerShdw>
                </a:effectLst>
                <a:latin typeface="Calibri" pitchFamily="34" charset="0"/>
              </a:rPr>
              <a:t>Lower </a:t>
            </a:r>
            <a:r>
              <a:rPr lang="en-GB" sz="3600" dirty="0">
                <a:solidFill>
                  <a:schemeClr val="bg1"/>
                </a:solidFill>
                <a:effectLst>
                  <a:outerShdw blurRad="38100" dist="38100" dir="2700000" algn="tl">
                    <a:srgbClr val="000000"/>
                  </a:outerShdw>
                </a:effectLst>
                <a:latin typeface="Calibri" pitchFamily="34" charset="0"/>
              </a:rPr>
              <a:t>Mantle;</a:t>
            </a:r>
          </a:p>
          <a:p>
            <a:pPr marL="363538" indent="-363538" algn="l">
              <a:lnSpc>
                <a:spcPct val="80000"/>
              </a:lnSpc>
              <a:spcBef>
                <a:spcPct val="50000"/>
              </a:spcBef>
              <a:buFontTx/>
              <a:buChar char="-"/>
              <a:defRPr/>
            </a:pPr>
            <a:r>
              <a:rPr lang="en-GB" sz="3600" dirty="0" smtClean="0">
                <a:solidFill>
                  <a:schemeClr val="bg1"/>
                </a:solidFill>
                <a:effectLst>
                  <a:outerShdw blurRad="38100" dist="38100" dir="2700000" algn="tl">
                    <a:srgbClr val="000000"/>
                  </a:outerShdw>
                </a:effectLst>
                <a:latin typeface="Calibri" pitchFamily="34" charset="0"/>
              </a:rPr>
              <a:t>Outer </a:t>
            </a:r>
            <a:r>
              <a:rPr lang="en-GB" sz="3600" dirty="0">
                <a:solidFill>
                  <a:schemeClr val="bg1"/>
                </a:solidFill>
                <a:effectLst>
                  <a:outerShdw blurRad="38100" dist="38100" dir="2700000" algn="tl">
                    <a:srgbClr val="000000"/>
                  </a:outerShdw>
                </a:effectLst>
                <a:latin typeface="Calibri" pitchFamily="34" charset="0"/>
              </a:rPr>
              <a:t>Liquid Core.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73828">
                                            <p:txEl>
                                              <p:pRg st="0" end="0"/>
                                            </p:txEl>
                                          </p:spTgt>
                                        </p:tgtEl>
                                        <p:attrNameLst>
                                          <p:attrName>style.visibility</p:attrName>
                                        </p:attrNameLst>
                                      </p:cBhvr>
                                      <p:to>
                                        <p:strVal val="visible"/>
                                      </p:to>
                                    </p:set>
                                    <p:animEffect transition="in" filter="fade">
                                      <p:cBhvr>
                                        <p:cTn id="7" dur="500"/>
                                        <p:tgtEl>
                                          <p:spTgt spid="9738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73828">
                                            <p:txEl>
                                              <p:pRg st="1" end="1"/>
                                            </p:txEl>
                                          </p:spTgt>
                                        </p:tgtEl>
                                        <p:attrNameLst>
                                          <p:attrName>style.visibility</p:attrName>
                                        </p:attrNameLst>
                                      </p:cBhvr>
                                      <p:to>
                                        <p:strVal val="visible"/>
                                      </p:to>
                                    </p:set>
                                    <p:animEffect transition="in" filter="fade">
                                      <p:cBhvr>
                                        <p:cTn id="12" dur="500"/>
                                        <p:tgtEl>
                                          <p:spTgt spid="97382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73828">
                                            <p:txEl>
                                              <p:pRg st="2" end="2"/>
                                            </p:txEl>
                                          </p:spTgt>
                                        </p:tgtEl>
                                        <p:attrNameLst>
                                          <p:attrName>style.visibility</p:attrName>
                                        </p:attrNameLst>
                                      </p:cBhvr>
                                      <p:to>
                                        <p:strVal val="visible"/>
                                      </p:to>
                                    </p:set>
                                    <p:animEffect transition="in" filter="fade">
                                      <p:cBhvr>
                                        <p:cTn id="17" dur="500"/>
                                        <p:tgtEl>
                                          <p:spTgt spid="97382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73828">
                                            <p:txEl>
                                              <p:pRg st="3" end="3"/>
                                            </p:txEl>
                                          </p:spTgt>
                                        </p:tgtEl>
                                        <p:attrNameLst>
                                          <p:attrName>style.visibility</p:attrName>
                                        </p:attrNameLst>
                                      </p:cBhvr>
                                      <p:to>
                                        <p:strVal val="visible"/>
                                      </p:to>
                                    </p:set>
                                    <p:animEffect transition="in" filter="fade">
                                      <p:cBhvr>
                                        <p:cTn id="22" dur="500"/>
                                        <p:tgtEl>
                                          <p:spTgt spid="97382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73828">
                                            <p:txEl>
                                              <p:pRg st="4" end="4"/>
                                            </p:txEl>
                                          </p:spTgt>
                                        </p:tgtEl>
                                        <p:attrNameLst>
                                          <p:attrName>style.visibility</p:attrName>
                                        </p:attrNameLst>
                                      </p:cBhvr>
                                      <p:to>
                                        <p:strVal val="visible"/>
                                      </p:to>
                                    </p:set>
                                    <p:animEffect transition="in" filter="fade">
                                      <p:cBhvr>
                                        <p:cTn id="27" dur="500"/>
                                        <p:tgtEl>
                                          <p:spTgt spid="97382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73828">
                                            <p:txEl>
                                              <p:pRg st="5" end="5"/>
                                            </p:txEl>
                                          </p:spTgt>
                                        </p:tgtEl>
                                        <p:attrNameLst>
                                          <p:attrName>style.visibility</p:attrName>
                                        </p:attrNameLst>
                                      </p:cBhvr>
                                      <p:to>
                                        <p:strVal val="visible"/>
                                      </p:to>
                                    </p:set>
                                    <p:animEffect transition="in" filter="fade">
                                      <p:cBhvr>
                                        <p:cTn id="32" dur="500"/>
                                        <p:tgtEl>
                                          <p:spTgt spid="9738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828"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pic>
        <p:nvPicPr>
          <p:cNvPr id="5" name="Picture 2"/>
          <p:cNvPicPr>
            <a:picLocks noChangeAspect="1" noChangeArrowheads="1"/>
          </p:cNvPicPr>
          <p:nvPr/>
        </p:nvPicPr>
        <p:blipFill>
          <a:blip r:embed="rId3" cstate="print"/>
          <a:srcRect l="7526"/>
          <a:stretch>
            <a:fillRect/>
          </a:stretch>
        </p:blipFill>
        <p:spPr bwMode="auto">
          <a:xfrm>
            <a:off x="4395788" y="2467955"/>
            <a:ext cx="4643437" cy="3306763"/>
          </a:xfrm>
          <a:prstGeom prst="rect">
            <a:avLst/>
          </a:prstGeom>
          <a:noFill/>
          <a:ln w="9525">
            <a:noFill/>
            <a:miter lim="800000"/>
            <a:headEnd/>
            <a:tailEnd/>
          </a:ln>
        </p:spPr>
      </p:pic>
      <p:sp>
        <p:nvSpPr>
          <p:cNvPr id="7" name="Rettangolo 6"/>
          <p:cNvSpPr/>
          <p:nvPr/>
        </p:nvSpPr>
        <p:spPr bwMode="auto">
          <a:xfrm>
            <a:off x="120316" y="1360614"/>
            <a:ext cx="8819147" cy="954107"/>
          </a:xfrm>
          <a:prstGeom prst="rect">
            <a:avLst/>
          </a:prstGeom>
        </p:spPr>
        <p:txBody>
          <a:bodyPr wrap="square">
            <a:spAutoFit/>
          </a:bodyPr>
          <a:lstStyle/>
          <a:p>
            <a:pPr algn="l">
              <a:defRPr/>
            </a:pPr>
            <a:r>
              <a:rPr lang="en-US" altLang="it-IT" sz="2800" dirty="0" smtClean="0">
                <a:solidFill>
                  <a:schemeClr val="bg1"/>
                </a:solidFill>
                <a:effectLst>
                  <a:outerShdw blurRad="38100" dist="38100" dir="2700000" algn="tl">
                    <a:srgbClr val="000000"/>
                  </a:outerShdw>
                </a:effectLst>
                <a:latin typeface="Calibri" pitchFamily="34" charset="0"/>
                <a:ea typeface="ＭＳ Ｐゴシック" pitchFamily="34" charset="-128"/>
              </a:rPr>
              <a:t>According to this classical view the lower mantle is volatile-rich because it has rarely tapped by partial melts.</a:t>
            </a:r>
            <a:endParaRPr lang="en-US" sz="28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8" name="Rettangolo 7"/>
          <p:cNvSpPr/>
          <p:nvPr/>
        </p:nvSpPr>
        <p:spPr bwMode="auto">
          <a:xfrm>
            <a:off x="120316" y="2380643"/>
            <a:ext cx="4228945" cy="3046988"/>
          </a:xfrm>
          <a:prstGeom prst="rect">
            <a:avLst/>
          </a:prstGeom>
        </p:spPr>
        <p:txBody>
          <a:bodyPr wrap="square">
            <a:spAutoFit/>
          </a:bodyPr>
          <a:lstStyle/>
          <a:p>
            <a:pPr algn="l">
              <a:defRPr/>
            </a:pPr>
            <a:r>
              <a:rPr lang="en-US"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The lower mantle is, consequentially, </a:t>
            </a:r>
            <a:r>
              <a:rPr lang="en-US"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He-rich, while all the upper mantle (considered the MORB source or the DMM) is </a:t>
            </a:r>
            <a:r>
              <a:rPr lang="en-US"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He-poor.</a:t>
            </a:r>
            <a:endParaRPr lang="en-US" sz="32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3" name="CasellaDiTesto 12"/>
          <p:cNvSpPr txBox="1">
            <a:spLocks noChangeArrowheads="1"/>
          </p:cNvSpPr>
          <p:nvPr/>
        </p:nvSpPr>
        <p:spPr bwMode="auto">
          <a:xfrm>
            <a:off x="4964113" y="5130193"/>
            <a:ext cx="2132012" cy="400050"/>
          </a:xfrm>
          <a:prstGeom prst="rect">
            <a:avLst/>
          </a:prstGeom>
          <a:noFill/>
          <a:ln w="9525">
            <a:noFill/>
            <a:miter lim="800000"/>
            <a:headEnd/>
            <a:tailEnd/>
          </a:ln>
        </p:spPr>
        <p:txBody>
          <a:bodyPr>
            <a:spAutoFit/>
          </a:bodyPr>
          <a:lstStyle/>
          <a:p>
            <a:r>
              <a:rPr lang="en-GB" sz="2000" b="1" dirty="0" smtClean="0">
                <a:solidFill>
                  <a:schemeClr val="tx1"/>
                </a:solidFill>
                <a:effectLst/>
                <a:latin typeface="Calibri" pitchFamily="34" charset="0"/>
              </a:rPr>
              <a:t>Gas-rich source</a:t>
            </a:r>
            <a:endParaRPr lang="en-GB" sz="2000" b="1" dirty="0">
              <a:solidFill>
                <a:schemeClr val="tx1"/>
              </a:solidFill>
              <a:effectLst/>
              <a:latin typeface="Calibri" pitchFamily="34" charset="0"/>
            </a:endParaRPr>
          </a:p>
        </p:txBody>
      </p:sp>
      <p:sp>
        <p:nvSpPr>
          <p:cNvPr id="14" name="CasellaDiTesto 13"/>
          <p:cNvSpPr txBox="1">
            <a:spLocks noChangeArrowheads="1"/>
          </p:cNvSpPr>
          <p:nvPr/>
        </p:nvSpPr>
        <p:spPr bwMode="auto">
          <a:xfrm>
            <a:off x="6278563" y="4247543"/>
            <a:ext cx="1325562" cy="708025"/>
          </a:xfrm>
          <a:prstGeom prst="rect">
            <a:avLst/>
          </a:prstGeom>
          <a:noFill/>
          <a:ln w="9525">
            <a:noFill/>
            <a:miter lim="800000"/>
            <a:headEnd/>
            <a:tailEnd/>
          </a:ln>
        </p:spPr>
        <p:txBody>
          <a:bodyPr>
            <a:spAutoFit/>
          </a:bodyPr>
          <a:lstStyle/>
          <a:p>
            <a:pPr algn="ctr"/>
            <a:r>
              <a:rPr lang="en-GB" sz="2000" b="1" smtClean="0">
                <a:solidFill>
                  <a:schemeClr val="tx1"/>
                </a:solidFill>
                <a:effectLst/>
                <a:latin typeface="Calibri" pitchFamily="34" charset="0"/>
              </a:rPr>
              <a:t>Gas-poor source</a:t>
            </a:r>
            <a:endParaRPr lang="en-GB" sz="2000" b="1">
              <a:solidFill>
                <a:schemeClr val="tx1"/>
              </a:solidFill>
              <a:effectLst/>
              <a:latin typeface="Calibri" pitchFamily="34" charset="0"/>
            </a:endParaRPr>
          </a:p>
        </p:txBody>
      </p:sp>
      <p:sp>
        <p:nvSpPr>
          <p:cNvPr id="15" name="CasellaDiTesto 14"/>
          <p:cNvSpPr txBox="1">
            <a:spLocks noChangeArrowheads="1"/>
          </p:cNvSpPr>
          <p:nvPr/>
        </p:nvSpPr>
        <p:spPr bwMode="auto">
          <a:xfrm>
            <a:off x="6897688" y="5158768"/>
            <a:ext cx="1312862" cy="400050"/>
          </a:xfrm>
          <a:prstGeom prst="rect">
            <a:avLst/>
          </a:prstGeom>
          <a:noFill/>
          <a:ln w="9525">
            <a:noFill/>
            <a:miter lim="800000"/>
            <a:headEnd/>
            <a:tailEnd/>
          </a:ln>
        </p:spPr>
        <p:txBody>
          <a:bodyPr>
            <a:spAutoFit/>
          </a:bodyPr>
          <a:lstStyle/>
          <a:p>
            <a:r>
              <a:rPr lang="en-GB" sz="2000" b="1" smtClean="0">
                <a:solidFill>
                  <a:srgbClr val="FF0000"/>
                </a:solidFill>
                <a:effectLst/>
                <a:latin typeface="Calibri" pitchFamily="34" charset="0"/>
              </a:rPr>
              <a:t>High </a:t>
            </a:r>
            <a:r>
              <a:rPr lang="en-GB" sz="2000" b="1" baseline="30000" smtClean="0">
                <a:solidFill>
                  <a:srgbClr val="FF0000"/>
                </a:solidFill>
                <a:effectLst/>
                <a:latin typeface="Calibri" pitchFamily="34" charset="0"/>
              </a:rPr>
              <a:t>3</a:t>
            </a:r>
            <a:r>
              <a:rPr lang="en-GB" sz="2000" b="1" smtClean="0">
                <a:solidFill>
                  <a:srgbClr val="FF0000"/>
                </a:solidFill>
                <a:effectLst/>
                <a:latin typeface="Calibri" pitchFamily="34" charset="0"/>
              </a:rPr>
              <a:t>He</a:t>
            </a:r>
            <a:endParaRPr lang="en-GB" sz="2000" b="1">
              <a:solidFill>
                <a:srgbClr val="FF0000"/>
              </a:solidFill>
              <a:effectLst/>
              <a:latin typeface="Calibri" pitchFamily="34" charset="0"/>
            </a:endParaRPr>
          </a:p>
        </p:txBody>
      </p:sp>
      <p:sp>
        <p:nvSpPr>
          <p:cNvPr id="16" name="CasellaDiTesto 15"/>
          <p:cNvSpPr txBox="1">
            <a:spLocks noChangeArrowheads="1"/>
          </p:cNvSpPr>
          <p:nvPr/>
        </p:nvSpPr>
        <p:spPr bwMode="auto">
          <a:xfrm>
            <a:off x="6119813" y="3931630"/>
            <a:ext cx="1219200" cy="400050"/>
          </a:xfrm>
          <a:prstGeom prst="rect">
            <a:avLst/>
          </a:prstGeom>
          <a:noFill/>
          <a:ln w="9525">
            <a:noFill/>
            <a:miter lim="800000"/>
            <a:headEnd/>
            <a:tailEnd/>
          </a:ln>
        </p:spPr>
        <p:txBody>
          <a:bodyPr>
            <a:spAutoFit/>
          </a:bodyPr>
          <a:lstStyle/>
          <a:p>
            <a:pPr algn="ctr"/>
            <a:r>
              <a:rPr lang="en-GB" sz="2000" b="1" dirty="0" smtClean="0">
                <a:solidFill>
                  <a:srgbClr val="FF0000"/>
                </a:solidFill>
                <a:effectLst/>
                <a:latin typeface="Calibri" pitchFamily="34" charset="0"/>
              </a:rPr>
              <a:t>Low </a:t>
            </a:r>
            <a:r>
              <a:rPr lang="en-GB" sz="2000" b="1" baseline="30000" dirty="0" smtClean="0">
                <a:solidFill>
                  <a:srgbClr val="FF0000"/>
                </a:solidFill>
                <a:effectLst/>
                <a:latin typeface="Calibri" pitchFamily="34" charset="0"/>
              </a:rPr>
              <a:t>3</a:t>
            </a:r>
            <a:r>
              <a:rPr lang="en-GB" sz="2000" b="1" dirty="0" smtClean="0">
                <a:solidFill>
                  <a:srgbClr val="FF0000"/>
                </a:solidFill>
                <a:effectLst/>
                <a:latin typeface="Calibri" pitchFamily="34" charset="0"/>
              </a:rPr>
              <a:t>He</a:t>
            </a:r>
            <a:endParaRPr lang="en-GB" sz="2000" b="1" dirty="0">
              <a:solidFill>
                <a:srgbClr val="FF0000"/>
              </a:solidFill>
              <a:effectLst/>
              <a:latin typeface="Calibri" pitchFamily="34" charset="0"/>
            </a:endParaRPr>
          </a:p>
        </p:txBody>
      </p:sp>
      <p:sp>
        <p:nvSpPr>
          <p:cNvPr id="12" name="CasellaDiTesto 11"/>
          <p:cNvSpPr txBox="1"/>
          <p:nvPr/>
        </p:nvSpPr>
        <p:spPr>
          <a:xfrm>
            <a:off x="4360984" y="5802560"/>
            <a:ext cx="4783015" cy="400050"/>
          </a:xfrm>
          <a:prstGeom prst="rect">
            <a:avLst/>
          </a:prstGeom>
          <a:noFill/>
        </p:spPr>
        <p:txBody>
          <a:bodyPr wrap="square">
            <a:spAutoFit/>
          </a:bodyPr>
          <a:lstStyle/>
          <a:p>
            <a:pPr algn="r">
              <a:defRPr/>
            </a:pPr>
            <a:r>
              <a:rPr lang="it-IT" sz="20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Ballentine</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 2012 (Nature</a:t>
            </a:r>
            <a:r>
              <a:rPr lang="it-IT" sz="2000" dirty="0">
                <a:solidFill>
                  <a:schemeClr val="bg1"/>
                </a:solidFill>
                <a:effectLst>
                  <a:outerShdw blurRad="38100" dist="38100" dir="2700000" algn="tl">
                    <a:srgbClr val="000000"/>
                  </a:outerShdw>
                </a:effectLst>
                <a:latin typeface="Calibri" pitchFamily="34" charset="0"/>
                <a:ea typeface="ＭＳ Ｐゴシック" pitchFamily="34" charset="-128"/>
              </a:rPr>
              <a:t>, 486, </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40-41)</a:t>
            </a:r>
            <a:endParaRPr lang="it-IT" sz="2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649704" y="1184526"/>
            <a:ext cx="7844592" cy="1754326"/>
          </a:xfrm>
          <a:prstGeom prst="rect">
            <a:avLst/>
          </a:prstGeom>
          <a:noFill/>
          <a:ln w="9525">
            <a:noFill/>
            <a:miter lim="800000"/>
            <a:headEnd/>
            <a:tailEnd/>
          </a:ln>
          <a:effectLst/>
        </p:spPr>
        <p:txBody>
          <a:bodyPr wrap="square">
            <a:spAutoFit/>
          </a:bodyPr>
          <a:lstStyle/>
          <a:p>
            <a:pPr>
              <a:defRPr/>
            </a:pPr>
            <a:r>
              <a:rPr lang="en-GB" sz="36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600" dirty="0">
                <a:solidFill>
                  <a:schemeClr val="bg1"/>
                </a:solidFill>
                <a:effectLst>
                  <a:outerShdw blurRad="38100" dist="38100" dir="2700000" algn="tl">
                    <a:srgbClr val="000000"/>
                  </a:outerShdw>
                </a:effectLst>
                <a:latin typeface="Calibri" pitchFamily="34" charset="0"/>
                <a:ea typeface="ＭＳ Ｐゴシック" pitchFamily="34" charset="-128"/>
              </a:rPr>
              <a:t>He is the stable Helium isotope. </a:t>
            </a:r>
            <a:r>
              <a:rPr lang="en-GB" sz="36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600" dirty="0">
                <a:solidFill>
                  <a:schemeClr val="bg1"/>
                </a:solidFill>
                <a:effectLst>
                  <a:outerShdw blurRad="38100" dist="38100" dir="2700000" algn="tl">
                    <a:srgbClr val="000000"/>
                  </a:outerShdw>
                </a:effectLst>
                <a:latin typeface="Calibri" pitchFamily="34" charset="0"/>
                <a:ea typeface="ＭＳ Ｐゴシック" pitchFamily="34" charset="-128"/>
              </a:rPr>
              <a:t>He is the Helium isotope produced by decay of </a:t>
            </a:r>
            <a:r>
              <a:rPr lang="en-GB" sz="36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238</a:t>
            </a:r>
            <a:r>
              <a:rPr lang="en-GB" sz="3600" dirty="0">
                <a:solidFill>
                  <a:schemeClr val="bg1"/>
                </a:solidFill>
                <a:effectLst>
                  <a:outerShdw blurRad="38100" dist="38100" dir="2700000" algn="tl">
                    <a:srgbClr val="000000"/>
                  </a:outerShdw>
                </a:effectLst>
                <a:latin typeface="Calibri" pitchFamily="34" charset="0"/>
                <a:ea typeface="ＭＳ Ｐゴシック" pitchFamily="34" charset="-128"/>
              </a:rPr>
              <a:t>U, </a:t>
            </a:r>
            <a:r>
              <a:rPr lang="en-GB" sz="36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235</a:t>
            </a:r>
            <a:r>
              <a:rPr lang="en-GB" sz="3600" dirty="0">
                <a:solidFill>
                  <a:schemeClr val="bg1"/>
                </a:solidFill>
                <a:effectLst>
                  <a:outerShdw blurRad="38100" dist="38100" dir="2700000" algn="tl">
                    <a:srgbClr val="000000"/>
                  </a:outerShdw>
                </a:effectLst>
                <a:latin typeface="Calibri" pitchFamily="34" charset="0"/>
                <a:ea typeface="ＭＳ Ｐゴシック" pitchFamily="34" charset="-128"/>
              </a:rPr>
              <a:t>U and </a:t>
            </a:r>
            <a:r>
              <a:rPr lang="en-GB" sz="36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232</a:t>
            </a:r>
            <a:r>
              <a:rPr lang="en-GB" sz="3600" dirty="0">
                <a:solidFill>
                  <a:schemeClr val="bg1"/>
                </a:solidFill>
                <a:effectLst>
                  <a:outerShdw blurRad="38100" dist="38100" dir="2700000" algn="tl">
                    <a:srgbClr val="000000"/>
                  </a:outerShdw>
                </a:effectLst>
                <a:latin typeface="Calibri" pitchFamily="34" charset="0"/>
                <a:ea typeface="ＭＳ Ｐゴシック" pitchFamily="34" charset="-128"/>
              </a:rPr>
              <a:t>Th</a:t>
            </a:r>
            <a:r>
              <a:rPr lang="en-GB" sz="36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endParaRPr lang="en-GB" sz="4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grpSp>
        <p:nvGrpSpPr>
          <p:cNvPr id="2" name="Gruppo 20"/>
          <p:cNvGrpSpPr/>
          <p:nvPr/>
        </p:nvGrpSpPr>
        <p:grpSpPr>
          <a:xfrm>
            <a:off x="885371" y="2989943"/>
            <a:ext cx="7489372" cy="3657600"/>
            <a:chOff x="885371" y="2989943"/>
            <a:chExt cx="7489372" cy="3657600"/>
          </a:xfrm>
        </p:grpSpPr>
        <p:sp>
          <p:nvSpPr>
            <p:cNvPr id="20" name="Rettangolo 19"/>
            <p:cNvSpPr/>
            <p:nvPr/>
          </p:nvSpPr>
          <p:spPr bwMode="auto">
            <a:xfrm>
              <a:off x="885371" y="2989943"/>
              <a:ext cx="7489372" cy="3657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pic>
          <p:nvPicPr>
            <p:cNvPr id="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r="5571"/>
            <a:stretch>
              <a:fillRect/>
            </a:stretch>
          </p:blipFill>
          <p:spPr bwMode="auto">
            <a:xfrm>
              <a:off x="1037494" y="3036277"/>
              <a:ext cx="6995378" cy="35360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7" name="Rettangolo 6"/>
            <p:cNvSpPr/>
            <p:nvPr/>
          </p:nvSpPr>
          <p:spPr bwMode="auto">
            <a:xfrm>
              <a:off x="3127373" y="3831770"/>
              <a:ext cx="1647825" cy="682172"/>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8" name="Rettangolo 7"/>
            <p:cNvSpPr/>
            <p:nvPr/>
          </p:nvSpPr>
          <p:spPr bwMode="auto">
            <a:xfrm>
              <a:off x="6596742" y="3251201"/>
              <a:ext cx="1124858" cy="88537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9" name="Rettangolo 8"/>
            <p:cNvSpPr/>
            <p:nvPr/>
          </p:nvSpPr>
          <p:spPr bwMode="auto">
            <a:xfrm>
              <a:off x="7119257" y="5321300"/>
              <a:ext cx="834572" cy="88537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0" name="Rettangolo 9"/>
            <p:cNvSpPr/>
            <p:nvPr/>
          </p:nvSpPr>
          <p:spPr bwMode="auto">
            <a:xfrm>
              <a:off x="1758043" y="5515430"/>
              <a:ext cx="1378858" cy="885371"/>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2" name="CasellaDiTesto 11"/>
            <p:cNvSpPr txBox="1"/>
            <p:nvPr/>
          </p:nvSpPr>
          <p:spPr>
            <a:xfrm>
              <a:off x="2917375" y="3904342"/>
              <a:ext cx="2249714" cy="646331"/>
            </a:xfrm>
            <a:prstGeom prst="rect">
              <a:avLst/>
            </a:prstGeom>
            <a:noFill/>
          </p:spPr>
          <p:txBody>
            <a:bodyPr wrap="square" rtlCol="0">
              <a:spAutoFit/>
            </a:bodyPr>
            <a:lstStyle/>
            <a:p>
              <a:r>
                <a:rPr lang="en-GB" sz="3600" smtClean="0">
                  <a:solidFill>
                    <a:schemeClr val="tx1"/>
                  </a:solidFill>
                  <a:effectLst/>
                  <a:latin typeface="Symbol" pitchFamily="18" charset="2"/>
                </a:rPr>
                <a:t>a</a:t>
              </a:r>
              <a:r>
                <a:rPr lang="en-GB" sz="3600" smtClean="0">
                  <a:solidFill>
                    <a:schemeClr val="tx1"/>
                  </a:solidFill>
                  <a:effectLst/>
                  <a:latin typeface="Calibri" pitchFamily="34" charset="0"/>
                </a:rPr>
                <a:t>-decay</a:t>
              </a:r>
              <a:endParaRPr lang="en-GB" sz="3600">
                <a:solidFill>
                  <a:schemeClr val="tx1"/>
                </a:solidFill>
                <a:effectLst/>
                <a:latin typeface="Calibri" pitchFamily="34" charset="0"/>
              </a:endParaRPr>
            </a:p>
          </p:txBody>
        </p:sp>
        <p:sp>
          <p:nvSpPr>
            <p:cNvPr id="14" name="CasellaDiTesto 13"/>
            <p:cNvSpPr txBox="1"/>
            <p:nvPr/>
          </p:nvSpPr>
          <p:spPr>
            <a:xfrm>
              <a:off x="6473373" y="3251197"/>
              <a:ext cx="1204684"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4</a:t>
              </a:r>
              <a:r>
                <a:rPr lang="it-IT" sz="3200" dirty="0" smtClean="0">
                  <a:solidFill>
                    <a:schemeClr val="tx1"/>
                  </a:solidFill>
                  <a:effectLst/>
                  <a:latin typeface="Calibri" pitchFamily="34" charset="0"/>
                </a:rPr>
                <a:t>He</a:t>
              </a:r>
              <a:endParaRPr lang="it-IT" sz="3200" dirty="0">
                <a:solidFill>
                  <a:schemeClr val="tx1"/>
                </a:solidFill>
                <a:effectLst/>
                <a:latin typeface="Calibri" pitchFamily="34" charset="0"/>
              </a:endParaRPr>
            </a:p>
          </p:txBody>
        </p:sp>
        <p:sp>
          <p:nvSpPr>
            <p:cNvPr id="15" name="CasellaDiTesto 14"/>
            <p:cNvSpPr txBox="1"/>
            <p:nvPr/>
          </p:nvSpPr>
          <p:spPr>
            <a:xfrm>
              <a:off x="6545944" y="3526970"/>
              <a:ext cx="508000"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2</a:t>
              </a:r>
              <a:endParaRPr lang="it-IT" sz="3200" dirty="0">
                <a:solidFill>
                  <a:schemeClr val="tx1"/>
                </a:solidFill>
                <a:effectLst/>
                <a:latin typeface="Calibri" pitchFamily="34" charset="0"/>
              </a:endParaRPr>
            </a:p>
          </p:txBody>
        </p:sp>
        <p:sp>
          <p:nvSpPr>
            <p:cNvPr id="16" name="CasellaDiTesto 15"/>
            <p:cNvSpPr txBox="1"/>
            <p:nvPr/>
          </p:nvSpPr>
          <p:spPr>
            <a:xfrm>
              <a:off x="7039430" y="5321300"/>
              <a:ext cx="1204684"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234</a:t>
              </a:r>
              <a:r>
                <a:rPr lang="it-IT" sz="3200" dirty="0" smtClean="0">
                  <a:solidFill>
                    <a:schemeClr val="tx1"/>
                  </a:solidFill>
                  <a:effectLst/>
                  <a:latin typeface="Calibri" pitchFamily="34" charset="0"/>
                </a:rPr>
                <a:t>Th</a:t>
              </a:r>
              <a:endParaRPr lang="it-IT" sz="3200" dirty="0">
                <a:solidFill>
                  <a:schemeClr val="tx1"/>
                </a:solidFill>
                <a:effectLst/>
                <a:latin typeface="Calibri" pitchFamily="34" charset="0"/>
              </a:endParaRPr>
            </a:p>
          </p:txBody>
        </p:sp>
        <p:sp>
          <p:nvSpPr>
            <p:cNvPr id="17" name="CasellaDiTesto 16"/>
            <p:cNvSpPr txBox="1"/>
            <p:nvPr/>
          </p:nvSpPr>
          <p:spPr>
            <a:xfrm>
              <a:off x="7112000" y="5597073"/>
              <a:ext cx="725713"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90</a:t>
              </a:r>
              <a:endParaRPr lang="it-IT" sz="3200" dirty="0">
                <a:solidFill>
                  <a:schemeClr val="tx1"/>
                </a:solidFill>
                <a:effectLst/>
                <a:latin typeface="Calibri" pitchFamily="34" charset="0"/>
              </a:endParaRPr>
            </a:p>
          </p:txBody>
        </p:sp>
        <p:sp>
          <p:nvSpPr>
            <p:cNvPr id="18" name="CasellaDiTesto 17"/>
            <p:cNvSpPr txBox="1"/>
            <p:nvPr/>
          </p:nvSpPr>
          <p:spPr>
            <a:xfrm>
              <a:off x="1494973" y="5529943"/>
              <a:ext cx="1204684"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238</a:t>
              </a:r>
              <a:r>
                <a:rPr lang="it-IT" sz="3200" dirty="0" smtClean="0">
                  <a:solidFill>
                    <a:schemeClr val="tx1"/>
                  </a:solidFill>
                  <a:effectLst/>
                  <a:latin typeface="Calibri" pitchFamily="34" charset="0"/>
                </a:rPr>
                <a:t>U</a:t>
              </a:r>
              <a:endParaRPr lang="it-IT" sz="3200" dirty="0">
                <a:solidFill>
                  <a:schemeClr val="tx1"/>
                </a:solidFill>
                <a:effectLst/>
                <a:latin typeface="Calibri" pitchFamily="34" charset="0"/>
              </a:endParaRPr>
            </a:p>
          </p:txBody>
        </p:sp>
        <p:sp>
          <p:nvSpPr>
            <p:cNvPr id="19" name="CasellaDiTesto 18"/>
            <p:cNvSpPr txBox="1"/>
            <p:nvPr/>
          </p:nvSpPr>
          <p:spPr>
            <a:xfrm>
              <a:off x="1669141" y="5805716"/>
              <a:ext cx="725713" cy="584775"/>
            </a:xfrm>
            <a:prstGeom prst="rect">
              <a:avLst/>
            </a:prstGeom>
            <a:noFill/>
          </p:spPr>
          <p:txBody>
            <a:bodyPr wrap="square" rtlCol="0">
              <a:spAutoFit/>
            </a:bodyPr>
            <a:lstStyle/>
            <a:p>
              <a:r>
                <a:rPr lang="it-IT" sz="3200" baseline="30000" dirty="0" smtClean="0">
                  <a:solidFill>
                    <a:schemeClr val="tx1"/>
                  </a:solidFill>
                  <a:effectLst/>
                  <a:latin typeface="Calibri" pitchFamily="34" charset="0"/>
                </a:rPr>
                <a:t>92</a:t>
              </a:r>
              <a:endParaRPr lang="it-IT" sz="3200" dirty="0">
                <a:solidFill>
                  <a:schemeClr val="tx1"/>
                </a:solidFill>
                <a:effectLst/>
                <a:latin typeface="Calibri"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371475" y="2929809"/>
            <a:ext cx="8401050" cy="1323439"/>
          </a:xfrm>
          <a:prstGeom prst="rect">
            <a:avLst/>
          </a:prstGeom>
          <a:noFill/>
          <a:ln w="9525">
            <a:noFill/>
            <a:miter lim="800000"/>
            <a:headEnd/>
            <a:tailEnd/>
          </a:ln>
          <a:effectLst/>
        </p:spPr>
        <p:txBody>
          <a:bodyPr wrap="square">
            <a:spAutoFit/>
          </a:bodyPr>
          <a:lstStyle/>
          <a:p>
            <a:pPr algn="l">
              <a:defRPr/>
            </a:pPr>
            <a:r>
              <a:rPr lang="en-GB" sz="4000" smtClean="0">
                <a:solidFill>
                  <a:schemeClr val="bg1"/>
                </a:solidFill>
                <a:effectLst>
                  <a:outerShdw blurRad="38100" dist="38100" dir="2700000" algn="tl">
                    <a:srgbClr val="000000"/>
                  </a:outerShdw>
                </a:effectLst>
                <a:latin typeface="Calibri" pitchFamily="34" charset="0"/>
                <a:ea typeface="ＭＳ Ｐゴシック" pitchFamily="34" charset="-128"/>
              </a:rPr>
              <a:t>This is the opposite of what seen for Rb-Sr, Sm-Nd and U-Th-Pb…</a:t>
            </a:r>
            <a:endParaRPr lang="en-GB" sz="40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6" name="Text Box 3"/>
          <p:cNvSpPr txBox="1">
            <a:spLocks noChangeArrowheads="1"/>
          </p:cNvSpPr>
          <p:nvPr/>
        </p:nvSpPr>
        <p:spPr bwMode="auto">
          <a:xfrm>
            <a:off x="825303" y="4630133"/>
            <a:ext cx="2450125" cy="646331"/>
          </a:xfrm>
          <a:prstGeom prst="rect">
            <a:avLst/>
          </a:prstGeom>
          <a:noFill/>
          <a:ln w="9525">
            <a:noFill/>
            <a:miter lim="800000"/>
            <a:headEnd/>
            <a:tailEnd/>
          </a:ln>
          <a:effectLst/>
        </p:spPr>
        <p:txBody>
          <a:bodyPr wrap="square">
            <a:spAutoFit/>
          </a:bodyPr>
          <a:lstStyle/>
          <a:p>
            <a:pPr algn="l">
              <a:defRPr/>
            </a:pP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87</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Sr/</a:t>
            </a: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86</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Sr</a:t>
            </a:r>
            <a:endParaRPr lang="en-GB" sz="44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7" name="Text Box 3"/>
          <p:cNvSpPr txBox="1">
            <a:spLocks noChangeArrowheads="1"/>
          </p:cNvSpPr>
          <p:nvPr/>
        </p:nvSpPr>
        <p:spPr bwMode="auto">
          <a:xfrm>
            <a:off x="3404378" y="4630133"/>
            <a:ext cx="2778369" cy="646331"/>
          </a:xfrm>
          <a:prstGeom prst="rect">
            <a:avLst/>
          </a:prstGeom>
          <a:noFill/>
          <a:ln w="9525">
            <a:noFill/>
            <a:miter lim="800000"/>
            <a:headEnd/>
            <a:tailEnd/>
          </a:ln>
          <a:effectLst/>
        </p:spPr>
        <p:txBody>
          <a:bodyPr wrap="square">
            <a:spAutoFit/>
          </a:bodyPr>
          <a:lstStyle/>
          <a:p>
            <a:pPr algn="l">
              <a:defRPr/>
            </a:pP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143</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Nd/</a:t>
            </a: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144</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Nd</a:t>
            </a:r>
            <a:endParaRPr lang="en-GB" sz="44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8" name="Text Box 3"/>
          <p:cNvSpPr txBox="1">
            <a:spLocks noChangeArrowheads="1"/>
          </p:cNvSpPr>
          <p:nvPr/>
        </p:nvSpPr>
        <p:spPr bwMode="auto">
          <a:xfrm>
            <a:off x="6428933" y="4630133"/>
            <a:ext cx="2778369" cy="646331"/>
          </a:xfrm>
          <a:prstGeom prst="rect">
            <a:avLst/>
          </a:prstGeom>
          <a:noFill/>
          <a:ln w="9525">
            <a:noFill/>
            <a:miter lim="800000"/>
            <a:headEnd/>
            <a:tailEnd/>
          </a:ln>
          <a:effectLst/>
        </p:spPr>
        <p:txBody>
          <a:bodyPr wrap="square">
            <a:spAutoFit/>
          </a:bodyPr>
          <a:lstStyle/>
          <a:p>
            <a:pPr algn="l">
              <a:defRPr/>
            </a:pP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206</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Pb/</a:t>
            </a:r>
            <a:r>
              <a:rPr lang="en-GB" sz="3600" baseline="30000" smtClean="0">
                <a:solidFill>
                  <a:schemeClr val="bg1"/>
                </a:solidFill>
                <a:effectLst>
                  <a:outerShdw blurRad="38100" dist="38100" dir="2700000" algn="tl">
                    <a:srgbClr val="000000"/>
                  </a:outerShdw>
                </a:effectLst>
                <a:latin typeface="Calibri" pitchFamily="34" charset="0"/>
                <a:ea typeface="ＭＳ Ｐゴシック" pitchFamily="34" charset="-128"/>
              </a:rPr>
              <a:t>204</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Pb</a:t>
            </a:r>
            <a:endParaRPr lang="en-GB" sz="44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9" name="Freccia in giù 8"/>
          <p:cNvSpPr/>
          <p:nvPr/>
        </p:nvSpPr>
        <p:spPr bwMode="auto">
          <a:xfrm>
            <a:off x="2107809" y="5222240"/>
            <a:ext cx="246771" cy="446454"/>
          </a:xfrm>
          <a:prstGeom prst="downArrow">
            <a:avLst/>
          </a:prstGeom>
          <a:solidFill>
            <a:srgbClr val="FFFF0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0" name="Freccia in giù 9"/>
          <p:cNvSpPr/>
          <p:nvPr/>
        </p:nvSpPr>
        <p:spPr bwMode="auto">
          <a:xfrm>
            <a:off x="5308209" y="5222240"/>
            <a:ext cx="246771" cy="446454"/>
          </a:xfrm>
          <a:prstGeom prst="downArrow">
            <a:avLst/>
          </a:prstGeom>
          <a:solidFill>
            <a:srgbClr val="FFFF0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1" name="Freccia in giù 10"/>
          <p:cNvSpPr/>
          <p:nvPr/>
        </p:nvSpPr>
        <p:spPr bwMode="auto">
          <a:xfrm>
            <a:off x="8257149" y="5222240"/>
            <a:ext cx="246771" cy="446454"/>
          </a:xfrm>
          <a:prstGeom prst="downArrow">
            <a:avLst/>
          </a:prstGeom>
          <a:solidFill>
            <a:srgbClr val="FFFF0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2" name="Freccia in giù 11"/>
          <p:cNvSpPr/>
          <p:nvPr/>
        </p:nvSpPr>
        <p:spPr bwMode="auto">
          <a:xfrm>
            <a:off x="1155309" y="5222240"/>
            <a:ext cx="246771" cy="683260"/>
          </a:xfrm>
          <a:prstGeom prst="downArrow">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3" name="Freccia in giù 12"/>
          <p:cNvSpPr/>
          <p:nvPr/>
        </p:nvSpPr>
        <p:spPr bwMode="auto">
          <a:xfrm>
            <a:off x="4142349" y="5222240"/>
            <a:ext cx="246771" cy="683260"/>
          </a:xfrm>
          <a:prstGeom prst="downArrow">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4" name="Freccia in giù 13"/>
          <p:cNvSpPr/>
          <p:nvPr/>
        </p:nvSpPr>
        <p:spPr bwMode="auto">
          <a:xfrm>
            <a:off x="7091289" y="5222240"/>
            <a:ext cx="246771" cy="683260"/>
          </a:xfrm>
          <a:prstGeom prst="downArrow">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5" name="Text Box 3"/>
          <p:cNvSpPr txBox="1">
            <a:spLocks noChangeArrowheads="1"/>
          </p:cNvSpPr>
          <p:nvPr/>
        </p:nvSpPr>
        <p:spPr bwMode="auto">
          <a:xfrm>
            <a:off x="1551940" y="5656293"/>
            <a:ext cx="1359097"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Stable</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6" name="Text Box 3"/>
          <p:cNvSpPr txBox="1">
            <a:spLocks noChangeArrowheads="1"/>
          </p:cNvSpPr>
          <p:nvPr/>
        </p:nvSpPr>
        <p:spPr bwMode="auto">
          <a:xfrm>
            <a:off x="4757420" y="5656293"/>
            <a:ext cx="1359097"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Stable</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7" name="Text Box 3"/>
          <p:cNvSpPr txBox="1">
            <a:spLocks noChangeArrowheads="1"/>
          </p:cNvSpPr>
          <p:nvPr/>
        </p:nvSpPr>
        <p:spPr bwMode="auto">
          <a:xfrm>
            <a:off x="7703820" y="5656293"/>
            <a:ext cx="1359097"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Stable</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8" name="Text Box 3"/>
          <p:cNvSpPr txBox="1">
            <a:spLocks noChangeArrowheads="1"/>
          </p:cNvSpPr>
          <p:nvPr/>
        </p:nvSpPr>
        <p:spPr bwMode="auto">
          <a:xfrm>
            <a:off x="390426" y="5991573"/>
            <a:ext cx="1788894"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Radiogenic</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21" name="Text Box 3"/>
          <p:cNvSpPr txBox="1">
            <a:spLocks noChangeArrowheads="1"/>
          </p:cNvSpPr>
          <p:nvPr/>
        </p:nvSpPr>
        <p:spPr bwMode="auto">
          <a:xfrm>
            <a:off x="3365768" y="5991573"/>
            <a:ext cx="1788894"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Radiogenic</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22" name="Text Box 3"/>
          <p:cNvSpPr txBox="1">
            <a:spLocks noChangeArrowheads="1"/>
          </p:cNvSpPr>
          <p:nvPr/>
        </p:nvSpPr>
        <p:spPr bwMode="auto">
          <a:xfrm>
            <a:off x="6322328" y="5991573"/>
            <a:ext cx="1788894" cy="461665"/>
          </a:xfrm>
          <a:prstGeom prst="rect">
            <a:avLst/>
          </a:prstGeom>
          <a:noFill/>
          <a:ln w="9525">
            <a:noFill/>
            <a:miter lim="800000"/>
            <a:headEnd/>
            <a:tailEnd/>
          </a:ln>
          <a:effectLst/>
        </p:spPr>
        <p:txBody>
          <a:bodyPr wrap="square">
            <a:spAutoFit/>
          </a:bodyPr>
          <a:lstStyle/>
          <a:p>
            <a:pPr>
              <a:defRPr/>
            </a:pPr>
            <a:r>
              <a:rPr lang="en-GB" sz="24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Radiogenic</a:t>
            </a:r>
            <a:endParaRPr lang="en-GB" sz="3200" i="1"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23" name="Text Box 3"/>
          <p:cNvSpPr txBox="1">
            <a:spLocks noChangeArrowheads="1"/>
          </p:cNvSpPr>
          <p:nvPr/>
        </p:nvSpPr>
        <p:spPr bwMode="auto">
          <a:xfrm>
            <a:off x="371475" y="1184526"/>
            <a:ext cx="8401050" cy="1754326"/>
          </a:xfrm>
          <a:prstGeom prst="rect">
            <a:avLst/>
          </a:prstGeom>
          <a:noFill/>
          <a:ln w="9525">
            <a:noFill/>
            <a:miter lim="800000"/>
            <a:headEnd/>
            <a:tailEnd/>
          </a:ln>
          <a:effectLst/>
        </p:spPr>
        <p:txBody>
          <a:bodyPr wrap="square">
            <a:spAutoFit/>
          </a:bodyPr>
          <a:lstStyle/>
          <a:p>
            <a:pPr algn="l">
              <a:defRPr/>
            </a:pP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He is the stable Helium isotope.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He is the Helium isotope produced by decay of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238</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U,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235</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U and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232</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Th</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a:t>
            </a:r>
            <a:endParaRPr lang="en-GB" sz="46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up)">
                                      <p:cBhvr>
                                        <p:cTn id="25" dur="500"/>
                                        <p:tgtEl>
                                          <p:spTgt spid="9"/>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up)">
                                      <p:cBhvr>
                                        <p:cTn id="28" dur="500"/>
                                        <p:tgtEl>
                                          <p:spTgt spid="10"/>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wipe(up)">
                                      <p:cBhvr>
                                        <p:cTn id="46" dur="500"/>
                                        <p:tgtEl>
                                          <p:spTgt spid="1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up)">
                                      <p:cBhvr>
                                        <p:cTn id="49" dur="500"/>
                                        <p:tgtEl>
                                          <p:spTgt spid="1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wipe(up)">
                                      <p:cBhvr>
                                        <p:cTn id="52" dur="500"/>
                                        <p:tgtEl>
                                          <p:spTgt spid="14"/>
                                        </p:tgtEl>
                                      </p:cBhvr>
                                    </p:animEffect>
                                  </p:childTnLst>
                                </p:cTn>
                              </p:par>
                            </p:childTnLst>
                          </p:cTn>
                        </p:par>
                        <p:par>
                          <p:cTn id="53" fill="hold">
                            <p:stCondLst>
                              <p:cond delay="500"/>
                            </p:stCondLst>
                            <p:childTnLst>
                              <p:par>
                                <p:cTn id="54" presetID="10"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6" grpId="0"/>
      <p:bldP spid="7" grpId="0"/>
      <p:bldP spid="8" grpId="0"/>
      <p:bldP spid="9" grpId="0" animBg="1"/>
      <p:bldP spid="10" grpId="0" animBg="1"/>
      <p:bldP spid="11" grpId="0" animBg="1"/>
      <p:bldP spid="12" grpId="0" animBg="1"/>
      <p:bldP spid="13" grpId="0" animBg="1"/>
      <p:bldP spid="14" grpId="0" animBg="1"/>
      <p:bldP spid="15" grpId="0"/>
      <p:bldP spid="16" grpId="0"/>
      <p:bldP spid="17" grpId="0"/>
      <p:bldP spid="18" grpId="0"/>
      <p:bldP spid="21" grpId="0"/>
      <p:bldP spid="22"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371475" y="2972341"/>
            <a:ext cx="8610600" cy="1661993"/>
          </a:xfrm>
          <a:prstGeom prst="rect">
            <a:avLst/>
          </a:prstGeom>
          <a:noFill/>
          <a:ln w="9525">
            <a:noFill/>
            <a:miter lim="800000"/>
            <a:headEnd/>
            <a:tailEnd/>
          </a:ln>
          <a:effectLst/>
        </p:spPr>
        <p:txBody>
          <a:bodyPr wrap="square">
            <a:spAutoFit/>
          </a:bodyPr>
          <a:lstStyle/>
          <a:p>
            <a:pPr algn="l">
              <a:defRPr/>
            </a:pPr>
            <a:endParaRPr lang="en-GB" sz="1000" dirty="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4600" dirty="0" smtClean="0">
                <a:solidFill>
                  <a:schemeClr val="bg1"/>
                </a:solidFill>
                <a:effectLst>
                  <a:outerShdw blurRad="38100" dist="38100" dir="2700000" algn="tl">
                    <a:srgbClr val="000000"/>
                  </a:outerShdw>
                </a:effectLst>
                <a:latin typeface="Calibri" pitchFamily="34" charset="0"/>
                <a:ea typeface="ＭＳ Ｐゴシック" pitchFamily="34" charset="-128"/>
              </a:rPr>
              <a:t>MORB </a:t>
            </a:r>
            <a:r>
              <a:rPr lang="en-GB" sz="4600" dirty="0">
                <a:solidFill>
                  <a:schemeClr val="bg1"/>
                </a:solidFill>
                <a:effectLst>
                  <a:outerShdw blurRad="38100" dist="38100" dir="2700000" algn="tl">
                    <a:srgbClr val="000000"/>
                  </a:outerShdw>
                </a:effectLst>
                <a:latin typeface="Calibri" pitchFamily="34" charset="0"/>
                <a:ea typeface="ＭＳ Ｐゴシック" pitchFamily="34" charset="-128"/>
              </a:rPr>
              <a:t>have typically </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lower </a:t>
            </a:r>
            <a:r>
              <a:rPr lang="en-GB" sz="46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sz="46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 </a:t>
            </a:r>
            <a:r>
              <a:rPr lang="en-GB" sz="4600" dirty="0" smtClean="0">
                <a:solidFill>
                  <a:schemeClr val="bg1"/>
                </a:solidFill>
                <a:effectLst>
                  <a:outerShdw blurRad="38100" dist="38100" dir="2700000" algn="tl">
                    <a:srgbClr val="000000"/>
                  </a:outerShdw>
                </a:effectLst>
                <a:latin typeface="Calibri" pitchFamily="34" charset="0"/>
                <a:ea typeface="ＭＳ Ｐゴシック" pitchFamily="34" charset="-128"/>
              </a:rPr>
              <a:t>than OIB</a:t>
            </a:r>
            <a:endParaRPr lang="en-GB" sz="4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5" name="Text Box 3"/>
          <p:cNvSpPr txBox="1">
            <a:spLocks noChangeArrowheads="1"/>
          </p:cNvSpPr>
          <p:nvPr/>
        </p:nvSpPr>
        <p:spPr bwMode="auto">
          <a:xfrm>
            <a:off x="371476" y="3786439"/>
            <a:ext cx="8274454" cy="1508125"/>
          </a:xfrm>
          <a:prstGeom prst="rect">
            <a:avLst/>
          </a:prstGeom>
          <a:noFill/>
          <a:ln w="9525">
            <a:noFill/>
            <a:miter lim="800000"/>
            <a:headEnd/>
            <a:tailEnd/>
          </a:ln>
          <a:effectLst/>
        </p:spPr>
        <p:txBody>
          <a:bodyPr wrap="square">
            <a:spAutoFit/>
          </a:bodyPr>
          <a:lstStyle/>
          <a:p>
            <a:pPr algn="l">
              <a:defRPr/>
            </a:pPr>
            <a:r>
              <a:rPr lang="en-GB" sz="4600" dirty="0" smtClean="0">
                <a:solidFill>
                  <a:schemeClr val="bg1"/>
                </a:solidFill>
                <a:effectLst>
                  <a:outerShdw blurRad="38100" dist="38100" dir="2700000" algn="tl">
                    <a:srgbClr val="000000"/>
                  </a:outerShdw>
                </a:effectLst>
                <a:latin typeface="Calibri" pitchFamily="34" charset="0"/>
                <a:ea typeface="ＭＳ Ｐゴシック" pitchFamily="34" charset="-128"/>
              </a:rPr>
              <a:t>                … (but </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higher </a:t>
            </a:r>
            <a:r>
              <a:rPr lang="en-GB" sz="46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 </a:t>
            </a:r>
            <a:r>
              <a:rPr lang="en-GB" sz="4600" dirty="0" smtClean="0">
                <a:solidFill>
                  <a:schemeClr val="bg1"/>
                </a:solidFill>
                <a:effectLst>
                  <a:outerShdw blurRad="38100" dist="38100" dir="2700000" algn="tl">
                    <a:srgbClr val="000000"/>
                  </a:outerShdw>
                </a:effectLst>
                <a:latin typeface="Calibri" pitchFamily="34" charset="0"/>
                <a:ea typeface="ＭＳ Ｐゴシック" pitchFamily="34" charset="-128"/>
              </a:rPr>
              <a:t>and</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GB" sz="46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sz="46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sz="46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endParaRPr lang="en-GB" sz="4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6" name="Text Box 3"/>
          <p:cNvSpPr txBox="1">
            <a:spLocks noChangeArrowheads="1"/>
          </p:cNvSpPr>
          <p:nvPr/>
        </p:nvSpPr>
        <p:spPr bwMode="auto">
          <a:xfrm>
            <a:off x="371475" y="1184526"/>
            <a:ext cx="8401050" cy="1754326"/>
          </a:xfrm>
          <a:prstGeom prst="rect">
            <a:avLst/>
          </a:prstGeom>
          <a:noFill/>
          <a:ln w="9525">
            <a:noFill/>
            <a:miter lim="800000"/>
            <a:headEnd/>
            <a:tailEnd/>
          </a:ln>
          <a:effectLst/>
        </p:spPr>
        <p:txBody>
          <a:bodyPr wrap="square">
            <a:spAutoFit/>
          </a:bodyPr>
          <a:lstStyle/>
          <a:p>
            <a:pPr algn="l">
              <a:defRPr/>
            </a:pP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He is the stable Helium isotope.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He is the Helium isotope produced by decay of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238</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U,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235</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U and </a:t>
            </a:r>
            <a:r>
              <a:rPr lang="en-GB" sz="3600" baseline="30000">
                <a:solidFill>
                  <a:schemeClr val="bg1"/>
                </a:solidFill>
                <a:effectLst>
                  <a:outerShdw blurRad="38100" dist="38100" dir="2700000" algn="tl">
                    <a:srgbClr val="000000"/>
                  </a:outerShdw>
                </a:effectLst>
                <a:latin typeface="Calibri" pitchFamily="34" charset="0"/>
                <a:ea typeface="ＭＳ Ｐゴシック" pitchFamily="34" charset="-128"/>
              </a:rPr>
              <a:t>232</a:t>
            </a:r>
            <a:r>
              <a:rPr lang="en-GB" sz="3600">
                <a:solidFill>
                  <a:schemeClr val="bg1"/>
                </a:solidFill>
                <a:effectLst>
                  <a:outerShdw blurRad="38100" dist="38100" dir="2700000" algn="tl">
                    <a:srgbClr val="000000"/>
                  </a:outerShdw>
                </a:effectLst>
                <a:latin typeface="Calibri" pitchFamily="34" charset="0"/>
                <a:ea typeface="ＭＳ Ｐゴシック" pitchFamily="34" charset="-128"/>
              </a:rPr>
              <a:t>Th</a:t>
            </a:r>
            <a:r>
              <a:rPr lang="en-GB" sz="3600" smtClean="0">
                <a:solidFill>
                  <a:schemeClr val="bg1"/>
                </a:solidFill>
                <a:effectLst>
                  <a:outerShdw blurRad="38100" dist="38100" dir="2700000" algn="tl">
                    <a:srgbClr val="000000"/>
                  </a:outerShdw>
                </a:effectLst>
                <a:latin typeface="Calibri" pitchFamily="34" charset="0"/>
                <a:ea typeface="ＭＳ Ｐゴシック" pitchFamily="34" charset="-128"/>
              </a:rPr>
              <a:t>.</a:t>
            </a:r>
            <a:endParaRPr lang="en-GB" sz="460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500"/>
                                        <p:tgtEl>
                                          <p:spTgt spid="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CasellaDiTesto 3"/>
          <p:cNvSpPr txBox="1"/>
          <p:nvPr/>
        </p:nvSpPr>
        <p:spPr>
          <a:xfrm>
            <a:off x="4625975" y="5259388"/>
            <a:ext cx="4394200" cy="400050"/>
          </a:xfrm>
          <a:prstGeom prst="rect">
            <a:avLst/>
          </a:prstGeom>
          <a:noFill/>
        </p:spPr>
        <p:txBody>
          <a:bodyPr wrap="square">
            <a:spAutoFit/>
          </a:bodyPr>
          <a:lstStyle/>
          <a:p>
            <a:pPr algn="r">
              <a:defRPr/>
            </a:pPr>
            <a:r>
              <a:rPr lang="it-IT" sz="20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Tackley</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 2000 (Science</a:t>
            </a:r>
            <a:r>
              <a:rPr lang="it-IT" sz="2000" dirty="0">
                <a:solidFill>
                  <a:schemeClr val="bg1"/>
                </a:solidFill>
                <a:effectLst>
                  <a:outerShdw blurRad="38100" dist="38100" dir="2700000" algn="tl">
                    <a:srgbClr val="000000"/>
                  </a:outerShdw>
                </a:effectLst>
                <a:latin typeface="Calibri" pitchFamily="34" charset="0"/>
                <a:ea typeface="ＭＳ Ｐゴシック" pitchFamily="34" charset="-128"/>
              </a:rPr>
              <a:t>, 288, </a:t>
            </a:r>
            <a:r>
              <a:rPr lang="it-IT" sz="2000" dirty="0" smtClean="0">
                <a:solidFill>
                  <a:schemeClr val="bg1"/>
                </a:solidFill>
                <a:effectLst>
                  <a:outerShdw blurRad="38100" dist="38100" dir="2700000" algn="tl">
                    <a:srgbClr val="000000"/>
                  </a:outerShdw>
                </a:effectLst>
                <a:latin typeface="Calibri" pitchFamily="34" charset="0"/>
                <a:ea typeface="ＭＳ Ｐゴシック" pitchFamily="34" charset="-128"/>
              </a:rPr>
              <a:t>2002-2007)</a:t>
            </a:r>
            <a:endParaRPr lang="it-IT" sz="2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grpSp>
        <p:nvGrpSpPr>
          <p:cNvPr id="5" name="Gruppo 22"/>
          <p:cNvGrpSpPr>
            <a:grpSpLocks/>
          </p:cNvGrpSpPr>
          <p:nvPr/>
        </p:nvGrpSpPr>
        <p:grpSpPr bwMode="auto">
          <a:xfrm>
            <a:off x="55563" y="2187575"/>
            <a:ext cx="4503737" cy="2976563"/>
            <a:chOff x="17463" y="2187957"/>
            <a:chExt cx="4504433" cy="2976224"/>
          </a:xfrm>
        </p:grpSpPr>
        <p:pic>
          <p:nvPicPr>
            <p:cNvPr id="6" name="Picture 2"/>
            <p:cNvPicPr>
              <a:picLocks noChangeAspect="1" noChangeArrowheads="1"/>
            </p:cNvPicPr>
            <p:nvPr/>
          </p:nvPicPr>
          <p:blipFill>
            <a:blip r:embed="rId3" cstate="print"/>
            <a:srcRect/>
            <a:stretch>
              <a:fillRect/>
            </a:stretch>
          </p:blipFill>
          <p:spPr bwMode="auto">
            <a:xfrm>
              <a:off x="17463" y="2187957"/>
              <a:ext cx="4504433" cy="2976224"/>
            </a:xfrm>
            <a:prstGeom prst="rect">
              <a:avLst/>
            </a:prstGeom>
            <a:noFill/>
            <a:ln w="9525">
              <a:noFill/>
              <a:miter lim="800000"/>
              <a:headEnd/>
              <a:tailEnd/>
            </a:ln>
          </p:spPr>
        </p:pic>
        <p:sp>
          <p:nvSpPr>
            <p:cNvPr id="7" name="Rettangolo 6"/>
            <p:cNvSpPr/>
            <p:nvPr/>
          </p:nvSpPr>
          <p:spPr>
            <a:xfrm>
              <a:off x="17463" y="2203830"/>
              <a:ext cx="408050" cy="25079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latin typeface="Calibri" pitchFamily="34" charset="0"/>
              </a:endParaRPr>
            </a:p>
          </p:txBody>
        </p:sp>
      </p:grpSp>
      <p:grpSp>
        <p:nvGrpSpPr>
          <p:cNvPr id="8" name="Gruppo 21"/>
          <p:cNvGrpSpPr>
            <a:grpSpLocks/>
          </p:cNvGrpSpPr>
          <p:nvPr/>
        </p:nvGrpSpPr>
        <p:grpSpPr bwMode="auto">
          <a:xfrm>
            <a:off x="4559300" y="2189163"/>
            <a:ext cx="4510088" cy="2965450"/>
            <a:chOff x="4559694" y="2202461"/>
            <a:chExt cx="4509776" cy="2964529"/>
          </a:xfrm>
        </p:grpSpPr>
        <p:pic>
          <p:nvPicPr>
            <p:cNvPr id="9" name="Picture 3"/>
            <p:cNvPicPr>
              <a:picLocks noChangeAspect="1" noChangeArrowheads="1"/>
            </p:cNvPicPr>
            <p:nvPr/>
          </p:nvPicPr>
          <p:blipFill>
            <a:blip r:embed="rId4" cstate="print"/>
            <a:srcRect/>
            <a:stretch>
              <a:fillRect/>
            </a:stretch>
          </p:blipFill>
          <p:spPr bwMode="auto">
            <a:xfrm>
              <a:off x="4559694" y="2202461"/>
              <a:ext cx="4509776" cy="2964529"/>
            </a:xfrm>
            <a:prstGeom prst="rect">
              <a:avLst/>
            </a:prstGeom>
            <a:noFill/>
            <a:ln w="9525">
              <a:noFill/>
              <a:miter lim="800000"/>
              <a:headEnd/>
              <a:tailEnd/>
            </a:ln>
          </p:spPr>
        </p:pic>
        <p:sp>
          <p:nvSpPr>
            <p:cNvPr id="10" name="Rettangolo 9"/>
            <p:cNvSpPr/>
            <p:nvPr/>
          </p:nvSpPr>
          <p:spPr>
            <a:xfrm>
              <a:off x="4626364" y="2216744"/>
              <a:ext cx="409547" cy="25074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latin typeface="Calibri"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4" name="Gruppo 19"/>
          <p:cNvGrpSpPr>
            <a:grpSpLocks/>
          </p:cNvGrpSpPr>
          <p:nvPr/>
        </p:nvGrpSpPr>
        <p:grpSpPr bwMode="auto">
          <a:xfrm>
            <a:off x="93663" y="700161"/>
            <a:ext cx="8970962" cy="5799138"/>
            <a:chOff x="93784" y="976434"/>
            <a:chExt cx="8970338" cy="5799504"/>
          </a:xfrm>
        </p:grpSpPr>
        <p:pic>
          <p:nvPicPr>
            <p:cNvPr id="5" name="Picture 3"/>
            <p:cNvPicPr>
              <a:picLocks noChangeAspect="1" noChangeArrowheads="1"/>
            </p:cNvPicPr>
            <p:nvPr/>
          </p:nvPicPr>
          <p:blipFill>
            <a:blip r:embed="rId3" cstate="print"/>
            <a:srcRect/>
            <a:stretch>
              <a:fillRect/>
            </a:stretch>
          </p:blipFill>
          <p:spPr bwMode="auto">
            <a:xfrm>
              <a:off x="93784" y="976434"/>
              <a:ext cx="8970338" cy="5799504"/>
            </a:xfrm>
            <a:prstGeom prst="rect">
              <a:avLst/>
            </a:prstGeom>
            <a:noFill/>
            <a:ln w="9525">
              <a:noFill/>
              <a:miter lim="800000"/>
              <a:headEnd/>
              <a:tailEnd/>
            </a:ln>
          </p:spPr>
        </p:pic>
        <p:sp>
          <p:nvSpPr>
            <p:cNvPr id="6" name="Rettangolo 5"/>
            <p:cNvSpPr/>
            <p:nvPr/>
          </p:nvSpPr>
          <p:spPr>
            <a:xfrm>
              <a:off x="3387617" y="6107558"/>
              <a:ext cx="4314525" cy="59852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latin typeface="Calibri" pitchFamily="34" charset="0"/>
              </a:endParaRPr>
            </a:p>
          </p:txBody>
        </p:sp>
        <p:sp>
          <p:nvSpPr>
            <p:cNvPr id="7" name="CasellaDiTesto 13"/>
            <p:cNvSpPr txBox="1">
              <a:spLocks noChangeArrowheads="1"/>
            </p:cNvSpPr>
            <p:nvPr/>
          </p:nvSpPr>
          <p:spPr bwMode="auto">
            <a:xfrm>
              <a:off x="3974950" y="6366970"/>
              <a:ext cx="5016650" cy="338554"/>
            </a:xfrm>
            <a:prstGeom prst="rect">
              <a:avLst/>
            </a:prstGeom>
            <a:noFill/>
            <a:ln w="9525">
              <a:noFill/>
              <a:miter lim="800000"/>
              <a:headEnd/>
              <a:tailEnd/>
            </a:ln>
          </p:spPr>
          <p:txBody>
            <a:bodyPr wrap="square">
              <a:spAutoFit/>
            </a:bodyPr>
            <a:lstStyle/>
            <a:p>
              <a:pPr algn="r"/>
              <a:r>
                <a:rPr lang="it-IT" sz="1600" dirty="0" err="1" smtClean="0">
                  <a:solidFill>
                    <a:schemeClr val="tx1"/>
                  </a:solidFill>
                  <a:effectLst/>
                  <a:latin typeface="Calibri" pitchFamily="34" charset="0"/>
                </a:rPr>
                <a:t>Badford</a:t>
              </a:r>
              <a:r>
                <a:rPr lang="it-IT" sz="1600" dirty="0" smtClean="0">
                  <a:solidFill>
                    <a:schemeClr val="tx1"/>
                  </a:solidFill>
                  <a:effectLst/>
                  <a:latin typeface="Calibri" pitchFamily="34" charset="0"/>
                </a:rPr>
                <a:t> et al., 1999 (J. </a:t>
              </a:r>
              <a:r>
                <a:rPr lang="it-IT" sz="1600" dirty="0" err="1" smtClean="0">
                  <a:solidFill>
                    <a:schemeClr val="tx1"/>
                  </a:solidFill>
                  <a:effectLst/>
                  <a:latin typeface="Calibri" pitchFamily="34" charset="0"/>
                </a:rPr>
                <a:t>Geophys</a:t>
              </a:r>
              <a:r>
                <a:rPr lang="it-IT" sz="1600" dirty="0" smtClean="0">
                  <a:solidFill>
                    <a:schemeClr val="tx1"/>
                  </a:solidFill>
                  <a:effectLst/>
                  <a:latin typeface="Calibri" pitchFamily="34" charset="0"/>
                </a:rPr>
                <a:t>. Res., 104, 29509-29527)</a:t>
              </a:r>
              <a:endParaRPr lang="it-IT" sz="1600" baseline="-25000" dirty="0">
                <a:solidFill>
                  <a:schemeClr val="tx1"/>
                </a:solidFill>
                <a:effectLst/>
                <a:latin typeface="Calibri" pitchFamily="34" charset="0"/>
              </a:endParaRPr>
            </a:p>
          </p:txBody>
        </p:sp>
      </p:grpSp>
      <p:grpSp>
        <p:nvGrpSpPr>
          <p:cNvPr id="8" name="Gruppo 16"/>
          <p:cNvGrpSpPr>
            <a:grpSpLocks/>
          </p:cNvGrpSpPr>
          <p:nvPr/>
        </p:nvGrpSpPr>
        <p:grpSpPr bwMode="auto">
          <a:xfrm>
            <a:off x="922825" y="620468"/>
            <a:ext cx="2801002" cy="761079"/>
            <a:chOff x="105678" y="926128"/>
            <a:chExt cx="2799007" cy="762127"/>
          </a:xfrm>
        </p:grpSpPr>
        <p:sp>
          <p:nvSpPr>
            <p:cNvPr id="9" name="CasellaDiTesto 7"/>
            <p:cNvSpPr txBox="1">
              <a:spLocks noChangeArrowheads="1"/>
            </p:cNvSpPr>
            <p:nvPr/>
          </p:nvSpPr>
          <p:spPr bwMode="auto">
            <a:xfrm>
              <a:off x="105678" y="926128"/>
              <a:ext cx="2403113" cy="462301"/>
            </a:xfrm>
            <a:prstGeom prst="rect">
              <a:avLst/>
            </a:prstGeom>
            <a:noFill/>
            <a:ln w="9525">
              <a:noFill/>
              <a:miter lim="800000"/>
              <a:headEnd/>
              <a:tailEnd/>
            </a:ln>
          </p:spPr>
          <p:txBody>
            <a:bodyPr wrap="none">
              <a:spAutoFit/>
            </a:bodyPr>
            <a:lstStyle/>
            <a:p>
              <a:pPr algn="l"/>
              <a:r>
                <a:rPr lang="it-IT" sz="2400" b="1" dirty="0">
                  <a:solidFill>
                    <a:srgbClr val="FF0000"/>
                  </a:solidFill>
                  <a:effectLst/>
                  <a:latin typeface="Calibri" pitchFamily="34" charset="0"/>
                </a:rPr>
                <a:t>R</a:t>
              </a:r>
              <a:r>
                <a:rPr lang="it-IT" sz="2400" dirty="0">
                  <a:solidFill>
                    <a:srgbClr val="FF0000"/>
                  </a:solidFill>
                  <a:effectLst/>
                  <a:latin typeface="Calibri" pitchFamily="34" charset="0"/>
                </a:rPr>
                <a:t> </a:t>
              </a:r>
              <a:r>
                <a:rPr lang="it-IT" sz="2400" dirty="0" smtClean="0">
                  <a:solidFill>
                    <a:srgbClr val="FF0000"/>
                  </a:solidFill>
                  <a:effectLst/>
                  <a:latin typeface="Calibri" pitchFamily="34" charset="0"/>
                </a:rPr>
                <a:t>  </a:t>
              </a:r>
              <a:r>
                <a:rPr lang="it-IT" sz="2400" dirty="0" smtClean="0">
                  <a:solidFill>
                    <a:srgbClr val="0000FF"/>
                  </a:solidFill>
                  <a:effectLst/>
                  <a:latin typeface="Calibri" pitchFamily="34" charset="0"/>
                </a:rPr>
                <a:t>= </a:t>
              </a:r>
              <a:r>
                <a:rPr lang="it-IT" sz="2400" baseline="30000" dirty="0">
                  <a:solidFill>
                    <a:srgbClr val="0000FF"/>
                  </a:solidFill>
                  <a:effectLst/>
                  <a:latin typeface="Calibri" pitchFamily="34" charset="0"/>
                </a:rPr>
                <a:t>3</a:t>
              </a:r>
              <a:r>
                <a:rPr lang="it-IT" sz="2400" dirty="0">
                  <a:solidFill>
                    <a:srgbClr val="0000FF"/>
                  </a:solidFill>
                  <a:effectLst/>
                  <a:latin typeface="Calibri" pitchFamily="34" charset="0"/>
                </a:rPr>
                <a:t>He/</a:t>
              </a:r>
              <a:r>
                <a:rPr lang="it-IT" sz="2400" baseline="30000" dirty="0">
                  <a:solidFill>
                    <a:srgbClr val="0000FF"/>
                  </a:solidFill>
                  <a:effectLst/>
                  <a:latin typeface="Calibri" pitchFamily="34" charset="0"/>
                </a:rPr>
                <a:t>4</a:t>
              </a:r>
              <a:r>
                <a:rPr lang="it-IT" sz="2400" dirty="0">
                  <a:solidFill>
                    <a:srgbClr val="0000FF"/>
                  </a:solidFill>
                  <a:effectLst/>
                  <a:latin typeface="Calibri" pitchFamily="34" charset="0"/>
                </a:rPr>
                <a:t>He</a:t>
              </a:r>
              <a:r>
                <a:rPr lang="it-IT" sz="2400" baseline="-25000" dirty="0">
                  <a:solidFill>
                    <a:srgbClr val="0000FF"/>
                  </a:solidFill>
                  <a:effectLst/>
                  <a:latin typeface="Calibri" pitchFamily="34" charset="0"/>
                </a:rPr>
                <a:t>sample</a:t>
              </a:r>
            </a:p>
          </p:txBody>
        </p:sp>
        <p:sp>
          <p:nvSpPr>
            <p:cNvPr id="10" name="CasellaDiTesto 8"/>
            <p:cNvSpPr txBox="1">
              <a:spLocks noChangeArrowheads="1"/>
            </p:cNvSpPr>
            <p:nvPr/>
          </p:nvSpPr>
          <p:spPr bwMode="auto">
            <a:xfrm>
              <a:off x="105720" y="1225955"/>
              <a:ext cx="2798965" cy="462300"/>
            </a:xfrm>
            <a:prstGeom prst="rect">
              <a:avLst/>
            </a:prstGeom>
            <a:noFill/>
            <a:ln w="9525">
              <a:noFill/>
              <a:miter lim="800000"/>
              <a:headEnd/>
              <a:tailEnd/>
            </a:ln>
          </p:spPr>
          <p:txBody>
            <a:bodyPr wrap="none">
              <a:spAutoFit/>
            </a:bodyPr>
            <a:lstStyle/>
            <a:p>
              <a:pPr algn="l"/>
              <a:r>
                <a:rPr lang="it-IT" sz="2400" b="1" dirty="0">
                  <a:solidFill>
                    <a:srgbClr val="FF0000"/>
                  </a:solidFill>
                  <a:effectLst/>
                  <a:latin typeface="Calibri" pitchFamily="34" charset="0"/>
                </a:rPr>
                <a:t>R</a:t>
              </a:r>
              <a:r>
                <a:rPr lang="it-IT" sz="2400" b="1" baseline="-25000" dirty="0">
                  <a:solidFill>
                    <a:srgbClr val="FF0000"/>
                  </a:solidFill>
                  <a:effectLst/>
                  <a:latin typeface="Calibri" pitchFamily="34" charset="0"/>
                </a:rPr>
                <a:t>A</a:t>
              </a:r>
              <a:r>
                <a:rPr lang="it-IT" sz="2400" dirty="0">
                  <a:solidFill>
                    <a:srgbClr val="FF0000"/>
                  </a:solidFill>
                  <a:effectLst/>
                  <a:latin typeface="Calibri" pitchFamily="34" charset="0"/>
                </a:rPr>
                <a:t> </a:t>
              </a:r>
              <a:r>
                <a:rPr lang="it-IT" sz="2400" dirty="0">
                  <a:solidFill>
                    <a:srgbClr val="0000FF"/>
                  </a:solidFill>
                  <a:effectLst/>
                  <a:latin typeface="Calibri" pitchFamily="34" charset="0"/>
                </a:rPr>
                <a:t>= </a:t>
              </a:r>
              <a:r>
                <a:rPr lang="it-IT" sz="2400" baseline="30000" dirty="0">
                  <a:solidFill>
                    <a:srgbClr val="0000FF"/>
                  </a:solidFill>
                  <a:effectLst/>
                  <a:latin typeface="Calibri" pitchFamily="34" charset="0"/>
                </a:rPr>
                <a:t>3</a:t>
              </a:r>
              <a:r>
                <a:rPr lang="it-IT" sz="2400" dirty="0">
                  <a:solidFill>
                    <a:srgbClr val="0000FF"/>
                  </a:solidFill>
                  <a:effectLst/>
                  <a:latin typeface="Calibri" pitchFamily="34" charset="0"/>
                </a:rPr>
                <a:t>He/</a:t>
              </a:r>
              <a:r>
                <a:rPr lang="it-IT" sz="2400" baseline="30000" dirty="0">
                  <a:solidFill>
                    <a:srgbClr val="0000FF"/>
                  </a:solidFill>
                  <a:effectLst/>
                  <a:latin typeface="Calibri" pitchFamily="34" charset="0"/>
                </a:rPr>
                <a:t>4</a:t>
              </a:r>
              <a:r>
                <a:rPr lang="it-IT" sz="2400" dirty="0">
                  <a:solidFill>
                    <a:srgbClr val="0000FF"/>
                  </a:solidFill>
                  <a:effectLst/>
                  <a:latin typeface="Calibri" pitchFamily="34" charset="0"/>
                </a:rPr>
                <a:t>He</a:t>
              </a:r>
              <a:r>
                <a:rPr lang="it-IT" sz="2400" baseline="-25000" dirty="0">
                  <a:solidFill>
                    <a:srgbClr val="0000FF"/>
                  </a:solidFill>
                  <a:effectLst/>
                  <a:latin typeface="Calibri" pitchFamily="34" charset="0"/>
                </a:rPr>
                <a:t>atmosphere</a:t>
              </a:r>
            </a:p>
          </p:txBody>
        </p:sp>
      </p:grpSp>
      <p:sp>
        <p:nvSpPr>
          <p:cNvPr id="11" name="CasellaDiTesto 10"/>
          <p:cNvSpPr txBox="1">
            <a:spLocks noChangeArrowheads="1"/>
          </p:cNvSpPr>
          <p:nvPr/>
        </p:nvSpPr>
        <p:spPr bwMode="auto">
          <a:xfrm>
            <a:off x="429261" y="4714631"/>
            <a:ext cx="2362200" cy="1815882"/>
          </a:xfrm>
          <a:prstGeom prst="rect">
            <a:avLst/>
          </a:prstGeom>
          <a:noFill/>
          <a:ln w="9525">
            <a:noFill/>
            <a:miter lim="800000"/>
            <a:headEnd/>
            <a:tailEnd/>
          </a:ln>
        </p:spPr>
        <p:txBody>
          <a:bodyPr wrap="square">
            <a:spAutoFit/>
          </a:bodyPr>
          <a:lstStyle/>
          <a:p>
            <a:pPr algn="l"/>
            <a:r>
              <a:rPr lang="en-GB" sz="2800" b="1" dirty="0" smtClean="0">
                <a:solidFill>
                  <a:srgbClr val="FF0000"/>
                </a:solidFill>
                <a:effectLst/>
                <a:latin typeface="Calibri" pitchFamily="34" charset="0"/>
              </a:rPr>
              <a:t>HIMU-OIB have </a:t>
            </a:r>
            <a:r>
              <a:rPr lang="en-GB" sz="2800" b="1" dirty="0" smtClean="0">
                <a:solidFill>
                  <a:srgbClr val="0000FF"/>
                </a:solidFill>
                <a:effectLst/>
                <a:latin typeface="Calibri" pitchFamily="34" charset="0"/>
              </a:rPr>
              <a:t>lower</a:t>
            </a:r>
            <a:r>
              <a:rPr lang="en-GB" sz="2800" b="1" dirty="0" smtClean="0">
                <a:solidFill>
                  <a:srgbClr val="FF0000"/>
                </a:solidFill>
                <a:effectLst/>
                <a:latin typeface="Calibri" pitchFamily="34" charset="0"/>
              </a:rPr>
              <a:t> </a:t>
            </a:r>
            <a:r>
              <a:rPr lang="en-GB" sz="2800" b="1" baseline="30000" dirty="0" smtClean="0">
                <a:solidFill>
                  <a:srgbClr val="FF0000"/>
                </a:solidFill>
                <a:effectLst/>
                <a:latin typeface="Calibri" pitchFamily="34" charset="0"/>
              </a:rPr>
              <a:t>3</a:t>
            </a:r>
            <a:r>
              <a:rPr lang="en-GB" sz="2800" b="1" dirty="0" smtClean="0">
                <a:solidFill>
                  <a:srgbClr val="FF0000"/>
                </a:solidFill>
                <a:effectLst/>
                <a:latin typeface="Calibri" pitchFamily="34" charset="0"/>
              </a:rPr>
              <a:t>He/</a:t>
            </a:r>
            <a:r>
              <a:rPr lang="en-GB" sz="2800" b="1" baseline="30000" dirty="0" smtClean="0">
                <a:solidFill>
                  <a:srgbClr val="FF0000"/>
                </a:solidFill>
                <a:effectLst/>
                <a:latin typeface="Calibri" pitchFamily="34" charset="0"/>
              </a:rPr>
              <a:t>4</a:t>
            </a:r>
            <a:r>
              <a:rPr lang="en-GB" sz="2800" b="1" dirty="0" smtClean="0">
                <a:solidFill>
                  <a:srgbClr val="FF0000"/>
                </a:solidFill>
                <a:effectLst/>
                <a:latin typeface="Calibri" pitchFamily="34" charset="0"/>
              </a:rPr>
              <a:t>He than MORB.</a:t>
            </a:r>
            <a:endParaRPr lang="en-GB" sz="2800" b="1" baseline="-25000" dirty="0">
              <a:solidFill>
                <a:srgbClr val="FF0000"/>
              </a:solidFill>
              <a:effectLst/>
              <a:latin typeface="Calibri" pitchFamily="34" charset="0"/>
            </a:endParaRPr>
          </a:p>
        </p:txBody>
      </p:sp>
      <p:sp>
        <p:nvSpPr>
          <p:cNvPr id="12" name="Rettangolo 11"/>
          <p:cNvSpPr>
            <a:spLocks noChangeArrowheads="1"/>
          </p:cNvSpPr>
          <p:nvPr/>
        </p:nvSpPr>
        <p:spPr bwMode="auto">
          <a:xfrm>
            <a:off x="6189663" y="1396756"/>
            <a:ext cx="457200" cy="1665288"/>
          </a:xfrm>
          <a:prstGeom prst="rect">
            <a:avLst/>
          </a:prstGeom>
          <a:solidFill>
            <a:srgbClr val="FFFF00">
              <a:alpha val="50195"/>
            </a:srgbClr>
          </a:solidFill>
          <a:ln w="9525">
            <a:noFill/>
            <a:miter lim="800000"/>
            <a:headEnd/>
            <a:tailEnd/>
          </a:ln>
          <a:effectLst>
            <a:outerShdw blurRad="63500" dist="23000" dir="5400000" rotWithShape="0">
              <a:srgbClr val="000000">
                <a:alpha val="34999"/>
              </a:srgbClr>
            </a:outerShdw>
          </a:effectLst>
        </p:spPr>
        <p:txBody>
          <a:bodyPr anchor="ctr"/>
          <a:lstStyle/>
          <a:p>
            <a:pPr algn="ctr">
              <a:defRPr/>
            </a:pPr>
            <a:endParaRPr lang="it-IT">
              <a:solidFill>
                <a:schemeClr val="lt1"/>
              </a:solidFill>
              <a:latin typeface="Calibri" pitchFamily="34" charset="0"/>
            </a:endParaRPr>
          </a:p>
        </p:txBody>
      </p:sp>
      <p:sp>
        <p:nvSpPr>
          <p:cNvPr id="13" name="Rettangolo 12"/>
          <p:cNvSpPr>
            <a:spLocks noChangeArrowheads="1"/>
          </p:cNvSpPr>
          <p:nvPr/>
        </p:nvSpPr>
        <p:spPr bwMode="auto">
          <a:xfrm>
            <a:off x="6448425" y="3612906"/>
            <a:ext cx="1008063" cy="738188"/>
          </a:xfrm>
          <a:prstGeom prst="rect">
            <a:avLst/>
          </a:prstGeom>
          <a:solidFill>
            <a:srgbClr val="FF0000">
              <a:alpha val="50195"/>
            </a:srgbClr>
          </a:solidFill>
          <a:ln w="9525">
            <a:noFill/>
            <a:miter lim="800000"/>
            <a:headEnd/>
            <a:tailEnd/>
          </a:ln>
          <a:effectLst>
            <a:outerShdw blurRad="63500" dist="23000" dir="5400000" rotWithShape="0">
              <a:srgbClr val="000000">
                <a:alpha val="34999"/>
              </a:srgbClr>
            </a:outerShdw>
          </a:effectLst>
        </p:spPr>
        <p:txBody>
          <a:bodyPr anchor="ctr"/>
          <a:lstStyle/>
          <a:p>
            <a:pPr algn="ctr">
              <a:defRPr/>
            </a:pPr>
            <a:endParaRPr lang="it-IT">
              <a:solidFill>
                <a:schemeClr val="lt1"/>
              </a:solidFill>
              <a:latin typeface="Calibri" pitchFamily="34" charset="0"/>
            </a:endParaRPr>
          </a:p>
        </p:txBody>
      </p:sp>
      <p:sp>
        <p:nvSpPr>
          <p:cNvPr id="14" name="Rettangolo 13"/>
          <p:cNvSpPr>
            <a:spLocks noChangeArrowheads="1"/>
          </p:cNvSpPr>
          <p:nvPr/>
        </p:nvSpPr>
        <p:spPr bwMode="auto">
          <a:xfrm>
            <a:off x="4278313" y="5476631"/>
            <a:ext cx="3095625" cy="163513"/>
          </a:xfrm>
          <a:prstGeom prst="rect">
            <a:avLst/>
          </a:prstGeom>
          <a:solidFill>
            <a:srgbClr val="0000FF">
              <a:alpha val="50195"/>
            </a:srgbClr>
          </a:soli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a:defRPr/>
            </a:pPr>
            <a:endParaRPr lang="it-IT">
              <a:solidFill>
                <a:schemeClr val="lt1"/>
              </a:solidFill>
              <a:latin typeface="Calibri" pitchFamily="34" charset="0"/>
            </a:endParaRPr>
          </a:p>
        </p:txBody>
      </p:sp>
      <p:sp>
        <p:nvSpPr>
          <p:cNvPr id="15" name="Rettangolo arrotondato 14"/>
          <p:cNvSpPr>
            <a:spLocks noChangeArrowheads="1"/>
          </p:cNvSpPr>
          <p:nvPr/>
        </p:nvSpPr>
        <p:spPr bwMode="auto">
          <a:xfrm>
            <a:off x="5580063" y="693494"/>
            <a:ext cx="785812" cy="352425"/>
          </a:xfrm>
          <a:prstGeom prst="roundRect">
            <a:avLst>
              <a:gd name="adj" fmla="val 16667"/>
            </a:avLst>
          </a:prstGeom>
          <a:noFill/>
          <a:ln w="57150">
            <a:solidFill>
              <a:srgbClr val="FF0000"/>
            </a:solidFill>
            <a:round/>
            <a:headEnd/>
            <a:tailEnd/>
          </a:ln>
          <a:effectLst>
            <a:outerShdw blurRad="63500" dist="23000" dir="5400000" rotWithShape="0">
              <a:srgbClr val="000000">
                <a:alpha val="34999"/>
              </a:srgbClr>
            </a:outerShdw>
          </a:effectLst>
          <a:extLst>
            <a:ext uri="{909E8E84-426E-40dd-AFC4-6F175D3DCCD1}"/>
          </a:extLst>
        </p:spPr>
        <p:txBody>
          <a:bodyPr anchor="ctr"/>
          <a:lstStyle/>
          <a:p>
            <a:pPr algn="ctr">
              <a:defRPr/>
            </a:pPr>
            <a:endParaRPr lang="it-IT">
              <a:solidFill>
                <a:schemeClr val="lt1"/>
              </a:solidFill>
              <a:latin typeface="Calibri" pitchFamily="34" charset="0"/>
            </a:endParaRPr>
          </a:p>
        </p:txBody>
      </p:sp>
      <p:sp>
        <p:nvSpPr>
          <p:cNvPr id="16" name="Rettangolo arrotondato 15"/>
          <p:cNvSpPr>
            <a:spLocks noChangeArrowheads="1"/>
          </p:cNvSpPr>
          <p:nvPr/>
        </p:nvSpPr>
        <p:spPr bwMode="auto">
          <a:xfrm>
            <a:off x="2579688" y="5446151"/>
            <a:ext cx="784225" cy="293688"/>
          </a:xfrm>
          <a:prstGeom prst="roundRect">
            <a:avLst>
              <a:gd name="adj" fmla="val 16667"/>
            </a:avLst>
          </a:prstGeom>
          <a:noFill/>
          <a:ln w="57150">
            <a:solidFill>
              <a:srgbClr val="FF0000"/>
            </a:solidFill>
            <a:round/>
            <a:headEnd/>
            <a:tailEnd/>
          </a:ln>
          <a:effectLst>
            <a:outerShdw blurRad="63500" dist="23000" dir="5400000" rotWithShape="0">
              <a:srgbClr val="000000">
                <a:alpha val="34999"/>
              </a:srgbClr>
            </a:outerShdw>
          </a:effectLst>
          <a:extLst>
            <a:ext uri="{909E8E84-426E-40dd-AFC4-6F175D3DCCD1}"/>
          </a:extLst>
        </p:spPr>
        <p:txBody>
          <a:bodyPr anchor="ctr"/>
          <a:lstStyle/>
          <a:p>
            <a:pPr algn="ctr">
              <a:defRPr/>
            </a:pPr>
            <a:endParaRPr lang="it-IT">
              <a:solidFill>
                <a:schemeClr val="lt1"/>
              </a:solidFill>
              <a:latin typeface="Calibri" pitchFamily="34" charset="0"/>
            </a:endParaRPr>
          </a:p>
        </p:txBody>
      </p:sp>
      <p:sp>
        <p:nvSpPr>
          <p:cNvPr id="17" name="CasellaDiTesto 16"/>
          <p:cNvSpPr txBox="1">
            <a:spLocks noChangeArrowheads="1"/>
          </p:cNvSpPr>
          <p:nvPr/>
        </p:nvSpPr>
        <p:spPr bwMode="auto">
          <a:xfrm>
            <a:off x="3463925" y="1638056"/>
            <a:ext cx="2835275" cy="1508125"/>
          </a:xfrm>
          <a:prstGeom prst="rect">
            <a:avLst/>
          </a:prstGeom>
          <a:noFill/>
          <a:ln w="9525">
            <a:noFill/>
            <a:miter lim="800000"/>
            <a:headEnd/>
            <a:tailEnd/>
          </a:ln>
        </p:spPr>
        <p:txBody>
          <a:bodyPr>
            <a:spAutoFit/>
          </a:bodyPr>
          <a:lstStyle/>
          <a:p>
            <a:r>
              <a:rPr lang="it-IT" sz="2300" dirty="0" smtClean="0">
                <a:solidFill>
                  <a:srgbClr val="FF0000"/>
                </a:solidFill>
                <a:effectLst/>
                <a:latin typeface="Calibri" pitchFamily="34" charset="0"/>
              </a:rPr>
              <a:t>MORB </a:t>
            </a:r>
            <a:r>
              <a:rPr lang="it-IT" sz="2300" dirty="0" err="1">
                <a:solidFill>
                  <a:srgbClr val="FF0000"/>
                </a:solidFill>
                <a:effectLst/>
                <a:latin typeface="Calibri" pitchFamily="34" charset="0"/>
              </a:rPr>
              <a:t>have</a:t>
            </a:r>
            <a:r>
              <a:rPr lang="it-IT" sz="2300" dirty="0">
                <a:solidFill>
                  <a:srgbClr val="FF0000"/>
                </a:solidFill>
                <a:effectLst/>
                <a:latin typeface="Calibri" pitchFamily="34" charset="0"/>
              </a:rPr>
              <a:t> </a:t>
            </a:r>
            <a:r>
              <a:rPr lang="it-IT" sz="2300" dirty="0" err="1">
                <a:solidFill>
                  <a:srgbClr val="FF0000"/>
                </a:solidFill>
                <a:effectLst/>
                <a:latin typeface="Calibri" pitchFamily="34" charset="0"/>
              </a:rPr>
              <a:t>nearly</a:t>
            </a:r>
            <a:r>
              <a:rPr lang="it-IT" sz="2300" dirty="0">
                <a:solidFill>
                  <a:srgbClr val="FF0000"/>
                </a:solidFill>
                <a:effectLst/>
                <a:latin typeface="Calibri" pitchFamily="34" charset="0"/>
              </a:rPr>
              <a:t> </a:t>
            </a:r>
            <a:r>
              <a:rPr lang="it-IT" sz="2300" dirty="0" err="1">
                <a:solidFill>
                  <a:srgbClr val="0000FF"/>
                </a:solidFill>
                <a:effectLst/>
                <a:latin typeface="Calibri" pitchFamily="34" charset="0"/>
              </a:rPr>
              <a:t>constant</a:t>
            </a:r>
            <a:r>
              <a:rPr lang="it-IT" sz="2300" dirty="0">
                <a:solidFill>
                  <a:srgbClr val="0000FF"/>
                </a:solidFill>
                <a:effectLst/>
                <a:latin typeface="Calibri" pitchFamily="34" charset="0"/>
              </a:rPr>
              <a:t> </a:t>
            </a:r>
            <a:r>
              <a:rPr lang="it-IT" sz="2300" baseline="30000" dirty="0">
                <a:solidFill>
                  <a:srgbClr val="FF0000"/>
                </a:solidFill>
                <a:effectLst/>
                <a:latin typeface="Calibri" pitchFamily="34" charset="0"/>
              </a:rPr>
              <a:t>3</a:t>
            </a:r>
            <a:r>
              <a:rPr lang="it-IT" sz="2300" dirty="0">
                <a:solidFill>
                  <a:srgbClr val="FF0000"/>
                </a:solidFill>
                <a:effectLst/>
                <a:latin typeface="Calibri" pitchFamily="34" charset="0"/>
              </a:rPr>
              <a:t>He/</a:t>
            </a:r>
            <a:r>
              <a:rPr lang="it-IT" sz="2300" baseline="30000" dirty="0">
                <a:solidFill>
                  <a:srgbClr val="FF0000"/>
                </a:solidFill>
                <a:effectLst/>
                <a:latin typeface="Calibri" pitchFamily="34" charset="0"/>
              </a:rPr>
              <a:t>4</a:t>
            </a:r>
            <a:r>
              <a:rPr lang="it-IT" sz="2300" dirty="0">
                <a:solidFill>
                  <a:srgbClr val="FF0000"/>
                </a:solidFill>
                <a:effectLst/>
                <a:latin typeface="Calibri" pitchFamily="34" charset="0"/>
              </a:rPr>
              <a:t>He, ~8-9 </a:t>
            </a:r>
            <a:r>
              <a:rPr lang="it-IT" sz="2300" dirty="0" err="1">
                <a:solidFill>
                  <a:srgbClr val="FF0000"/>
                </a:solidFill>
                <a:effectLst/>
                <a:latin typeface="Calibri" pitchFamily="34" charset="0"/>
              </a:rPr>
              <a:t>times</a:t>
            </a:r>
            <a:r>
              <a:rPr lang="it-IT" sz="2300" dirty="0">
                <a:solidFill>
                  <a:srgbClr val="FF0000"/>
                </a:solidFill>
                <a:effectLst/>
                <a:latin typeface="Calibri" pitchFamily="34" charset="0"/>
              </a:rPr>
              <a:t> </a:t>
            </a:r>
            <a:r>
              <a:rPr lang="it-IT" sz="2300" dirty="0" err="1">
                <a:solidFill>
                  <a:srgbClr val="FF0000"/>
                </a:solidFill>
                <a:effectLst/>
                <a:latin typeface="Calibri" pitchFamily="34" charset="0"/>
              </a:rPr>
              <a:t>higher</a:t>
            </a:r>
            <a:r>
              <a:rPr lang="it-IT" sz="2300" dirty="0">
                <a:solidFill>
                  <a:srgbClr val="FF0000"/>
                </a:solidFill>
                <a:effectLst/>
                <a:latin typeface="Calibri" pitchFamily="34" charset="0"/>
              </a:rPr>
              <a:t> </a:t>
            </a:r>
            <a:r>
              <a:rPr lang="it-IT" sz="2300" dirty="0" err="1">
                <a:solidFill>
                  <a:srgbClr val="FF0000"/>
                </a:solidFill>
                <a:effectLst/>
                <a:latin typeface="Calibri" pitchFamily="34" charset="0"/>
              </a:rPr>
              <a:t>than</a:t>
            </a:r>
            <a:r>
              <a:rPr lang="it-IT" sz="2300" dirty="0">
                <a:solidFill>
                  <a:srgbClr val="FF0000"/>
                </a:solidFill>
                <a:effectLst/>
                <a:latin typeface="Calibri" pitchFamily="34" charset="0"/>
              </a:rPr>
              <a:t> atmosphere.</a:t>
            </a:r>
            <a:endParaRPr lang="it-IT" sz="2300" baseline="-25000" dirty="0">
              <a:solidFill>
                <a:srgbClr val="FF0000"/>
              </a:solidFill>
              <a:effectLst/>
              <a:latin typeface="Calibri" pitchFamily="34" charset="0"/>
            </a:endParaRPr>
          </a:p>
        </p:txBody>
      </p:sp>
      <p:sp>
        <p:nvSpPr>
          <p:cNvPr id="18" name="Rettangolo 17"/>
          <p:cNvSpPr/>
          <p:nvPr/>
        </p:nvSpPr>
        <p:spPr>
          <a:xfrm>
            <a:off x="6674794" y="693402"/>
            <a:ext cx="2398412" cy="369332"/>
          </a:xfrm>
          <a:prstGeom prst="rect">
            <a:avLst/>
          </a:prstGeom>
        </p:spPr>
        <p:txBody>
          <a:bodyPr wrap="none">
            <a:spAutoFit/>
          </a:bodyPr>
          <a:lstStyle/>
          <a:p>
            <a:r>
              <a:rPr lang="en-US" b="1" dirty="0" smtClean="0">
                <a:solidFill>
                  <a:srgbClr val="FF0000"/>
                </a:solidFill>
                <a:effectLst/>
                <a:latin typeface="Calibri" pitchFamily="34" charset="0"/>
              </a:rPr>
              <a:t>R</a:t>
            </a:r>
            <a:r>
              <a:rPr lang="en-US" b="1" baseline="-25000" dirty="0" smtClean="0">
                <a:solidFill>
                  <a:srgbClr val="FF0000"/>
                </a:solidFill>
                <a:effectLst/>
                <a:latin typeface="Calibri" pitchFamily="34" charset="0"/>
              </a:rPr>
              <a:t>A</a:t>
            </a:r>
            <a:r>
              <a:rPr lang="en-US" b="1" dirty="0" smtClean="0">
                <a:solidFill>
                  <a:srgbClr val="FF0000"/>
                </a:solidFill>
                <a:effectLst/>
                <a:latin typeface="Calibri" pitchFamily="34" charset="0"/>
              </a:rPr>
              <a:t>(</a:t>
            </a:r>
            <a:r>
              <a:rPr lang="en-US" b="1" baseline="30000" dirty="0" smtClean="0">
                <a:solidFill>
                  <a:srgbClr val="FF0000"/>
                </a:solidFill>
                <a:effectLst/>
                <a:latin typeface="Calibri" pitchFamily="34" charset="0"/>
              </a:rPr>
              <a:t>3</a:t>
            </a:r>
            <a:r>
              <a:rPr lang="en-US" b="1" dirty="0" smtClean="0">
                <a:solidFill>
                  <a:srgbClr val="FF0000"/>
                </a:solidFill>
                <a:effectLst/>
                <a:latin typeface="Calibri" pitchFamily="34" charset="0"/>
              </a:rPr>
              <a:t>He/</a:t>
            </a:r>
            <a:r>
              <a:rPr lang="en-US" b="1" baseline="30000" dirty="0" smtClean="0">
                <a:solidFill>
                  <a:srgbClr val="FF0000"/>
                </a:solidFill>
                <a:effectLst/>
                <a:latin typeface="Calibri" pitchFamily="34" charset="0"/>
              </a:rPr>
              <a:t>4</a:t>
            </a:r>
            <a:r>
              <a:rPr lang="en-US" b="1" dirty="0" smtClean="0">
                <a:solidFill>
                  <a:srgbClr val="FF0000"/>
                </a:solidFill>
                <a:effectLst/>
                <a:latin typeface="Calibri" pitchFamily="34" charset="0"/>
              </a:rPr>
              <a:t>He) = </a:t>
            </a:r>
            <a:r>
              <a:rPr lang="en-US" b="1" dirty="0" smtClean="0">
                <a:solidFill>
                  <a:schemeClr val="tx1"/>
                </a:solidFill>
                <a:effectLst/>
                <a:latin typeface="Calibri" pitchFamily="34" charset="0"/>
              </a:rPr>
              <a:t>1.4×10</a:t>
            </a:r>
            <a:r>
              <a:rPr lang="en-US" b="1" baseline="30000" dirty="0" smtClean="0">
                <a:solidFill>
                  <a:schemeClr val="tx1"/>
                </a:solidFill>
                <a:effectLst/>
                <a:latin typeface="Calibri" pitchFamily="34" charset="0"/>
              </a:rPr>
              <a:t>−6</a:t>
            </a:r>
            <a:endParaRPr lang="it-IT" b="1" baseline="300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up)">
                                      <p:cBhvr>
                                        <p:cTn id="26" dur="500"/>
                                        <p:tgtEl>
                                          <p:spTgt spid="12"/>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wipe(up)">
                                      <p:cBhvr>
                                        <p:cTn id="40" dur="500"/>
                                        <p:tgtEl>
                                          <p:spTgt spid="1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500"/>
                                        <p:tgtEl>
                                          <p:spTgt spid="16"/>
                                        </p:tgtEl>
                                      </p:cBhvr>
                                    </p:animEffect>
                                  </p:childTnLst>
                                </p:cTn>
                              </p:par>
                            </p:childTnLst>
                          </p:cTn>
                        </p:par>
                        <p:par>
                          <p:cTn id="46" fill="hold">
                            <p:stCondLst>
                              <p:cond delay="500"/>
                            </p:stCondLst>
                            <p:childTnLst>
                              <p:par>
                                <p:cTn id="47" presetID="22" presetClass="entr" presetSubtype="8"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3" grpId="0" animBg="1"/>
      <p:bldP spid="14" grpId="0" animBg="1"/>
      <p:bldP spid="15" grpId="0" animBg="1"/>
      <p:bldP spid="16" grpId="0" animBg="1"/>
      <p:bldP spid="17" grpId="0"/>
      <p:bldP spid="18"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 name="Rettangolo 313"/>
          <p:cNvSpPr/>
          <p:nvPr/>
        </p:nvSpPr>
        <p:spPr bwMode="auto">
          <a:xfrm>
            <a:off x="1" y="6241143"/>
            <a:ext cx="444499" cy="616857"/>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Rectangle 4"/>
          <p:cNvSpPr>
            <a:spLocks noChangeArrowheads="1"/>
          </p:cNvSpPr>
          <p:nvPr/>
        </p:nvSpPr>
        <p:spPr bwMode="auto">
          <a:xfrm>
            <a:off x="1831975" y="1393825"/>
            <a:ext cx="6365875" cy="4271963"/>
          </a:xfrm>
          <a:prstGeom prst="rect">
            <a:avLst/>
          </a:prstGeom>
          <a:solidFill>
            <a:schemeClr val="bg1"/>
          </a:solidFill>
          <a:ln w="19050">
            <a:solidFill>
              <a:schemeClr val="tx1"/>
            </a:solidFill>
            <a:miter lim="800000"/>
            <a:headEnd/>
            <a:tailEnd/>
          </a:ln>
        </p:spPr>
        <p:txBody>
          <a:bodyPr wrap="none" anchor="ctr"/>
          <a:lstStyle/>
          <a:p>
            <a:endParaRPr lang="it-IT">
              <a:latin typeface="Calibri" pitchFamily="34" charset="0"/>
            </a:endParaRPr>
          </a:p>
        </p:txBody>
      </p:sp>
      <p:sp>
        <p:nvSpPr>
          <p:cNvPr id="5" name="Text Box 6"/>
          <p:cNvSpPr txBox="1">
            <a:spLocks noChangeArrowheads="1"/>
          </p:cNvSpPr>
          <p:nvPr/>
        </p:nvSpPr>
        <p:spPr bwMode="auto">
          <a:xfrm>
            <a:off x="1227138" y="1268413"/>
            <a:ext cx="609600"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-9</a:t>
            </a:r>
            <a:endParaRPr lang="en-US" b="1">
              <a:solidFill>
                <a:schemeClr val="bg1"/>
              </a:solidFill>
              <a:latin typeface="Calibri" pitchFamily="34" charset="0"/>
            </a:endParaRPr>
          </a:p>
        </p:txBody>
      </p:sp>
      <p:sp>
        <p:nvSpPr>
          <p:cNvPr id="6" name="Text Box 6"/>
          <p:cNvSpPr txBox="1">
            <a:spLocks noChangeArrowheads="1"/>
          </p:cNvSpPr>
          <p:nvPr/>
        </p:nvSpPr>
        <p:spPr bwMode="auto">
          <a:xfrm>
            <a:off x="1127125" y="197008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-10</a:t>
            </a:r>
            <a:endParaRPr lang="en-US" b="1">
              <a:solidFill>
                <a:schemeClr val="bg1"/>
              </a:solidFill>
              <a:latin typeface="Calibri" pitchFamily="34" charset="0"/>
            </a:endParaRPr>
          </a:p>
        </p:txBody>
      </p:sp>
      <p:sp>
        <p:nvSpPr>
          <p:cNvPr id="7" name="Text Box 6"/>
          <p:cNvSpPr txBox="1">
            <a:spLocks noChangeArrowheads="1"/>
          </p:cNvSpPr>
          <p:nvPr/>
        </p:nvSpPr>
        <p:spPr bwMode="auto">
          <a:xfrm>
            <a:off x="1127125" y="2632075"/>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-11</a:t>
            </a:r>
            <a:endParaRPr lang="en-US" b="1">
              <a:solidFill>
                <a:schemeClr val="bg1"/>
              </a:solidFill>
              <a:latin typeface="Calibri" pitchFamily="34" charset="0"/>
            </a:endParaRPr>
          </a:p>
        </p:txBody>
      </p:sp>
      <p:sp>
        <p:nvSpPr>
          <p:cNvPr id="8" name="Text Box 6"/>
          <p:cNvSpPr txBox="1">
            <a:spLocks noChangeArrowheads="1"/>
          </p:cNvSpPr>
          <p:nvPr/>
        </p:nvSpPr>
        <p:spPr bwMode="auto">
          <a:xfrm>
            <a:off x="1127125" y="3371850"/>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-12</a:t>
            </a:r>
            <a:endParaRPr lang="en-US" b="1">
              <a:solidFill>
                <a:schemeClr val="bg1"/>
              </a:solidFill>
              <a:latin typeface="Calibri" pitchFamily="34" charset="0"/>
            </a:endParaRPr>
          </a:p>
        </p:txBody>
      </p:sp>
      <p:sp>
        <p:nvSpPr>
          <p:cNvPr id="9" name="Text Box 6"/>
          <p:cNvSpPr txBox="1">
            <a:spLocks noChangeArrowheads="1"/>
          </p:cNvSpPr>
          <p:nvPr/>
        </p:nvSpPr>
        <p:spPr bwMode="auto">
          <a:xfrm>
            <a:off x="1127125" y="4087813"/>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-13</a:t>
            </a:r>
            <a:endParaRPr lang="en-US" b="1">
              <a:solidFill>
                <a:schemeClr val="bg1"/>
              </a:solidFill>
              <a:latin typeface="Calibri" pitchFamily="34" charset="0"/>
            </a:endParaRPr>
          </a:p>
        </p:txBody>
      </p:sp>
      <p:sp>
        <p:nvSpPr>
          <p:cNvPr id="10" name="Text Box 6"/>
          <p:cNvSpPr txBox="1">
            <a:spLocks noChangeArrowheads="1"/>
          </p:cNvSpPr>
          <p:nvPr/>
        </p:nvSpPr>
        <p:spPr bwMode="auto">
          <a:xfrm>
            <a:off x="1127125" y="4765675"/>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-14</a:t>
            </a:r>
            <a:endParaRPr lang="en-US" b="1">
              <a:solidFill>
                <a:schemeClr val="bg1"/>
              </a:solidFill>
              <a:latin typeface="Calibri" pitchFamily="34" charset="0"/>
            </a:endParaRPr>
          </a:p>
        </p:txBody>
      </p:sp>
      <p:sp>
        <p:nvSpPr>
          <p:cNvPr id="11" name="Text Box 6"/>
          <p:cNvSpPr txBox="1">
            <a:spLocks noChangeArrowheads="1"/>
          </p:cNvSpPr>
          <p:nvPr/>
        </p:nvSpPr>
        <p:spPr bwMode="auto">
          <a:xfrm>
            <a:off x="1127125" y="5467350"/>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-15</a:t>
            </a:r>
            <a:endParaRPr lang="en-US" b="1">
              <a:solidFill>
                <a:schemeClr val="bg1"/>
              </a:solidFill>
              <a:latin typeface="Calibri" pitchFamily="34" charset="0"/>
            </a:endParaRPr>
          </a:p>
        </p:txBody>
      </p:sp>
      <p:sp>
        <p:nvSpPr>
          <p:cNvPr id="12" name="Text Box 6"/>
          <p:cNvSpPr txBox="1">
            <a:spLocks noChangeArrowheads="1"/>
          </p:cNvSpPr>
          <p:nvPr/>
        </p:nvSpPr>
        <p:spPr bwMode="auto">
          <a:xfrm>
            <a:off x="141922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-12</a:t>
            </a:r>
            <a:endParaRPr lang="en-US" b="1">
              <a:solidFill>
                <a:schemeClr val="bg1"/>
              </a:solidFill>
              <a:latin typeface="Calibri" pitchFamily="34" charset="0"/>
            </a:endParaRPr>
          </a:p>
        </p:txBody>
      </p:sp>
      <p:sp>
        <p:nvSpPr>
          <p:cNvPr id="13" name="Text Box 6"/>
          <p:cNvSpPr txBox="1">
            <a:spLocks noChangeArrowheads="1"/>
          </p:cNvSpPr>
          <p:nvPr/>
        </p:nvSpPr>
        <p:spPr bwMode="auto">
          <a:xfrm>
            <a:off x="2660650"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-11</a:t>
            </a:r>
            <a:endParaRPr lang="en-US" b="1">
              <a:solidFill>
                <a:schemeClr val="bg1"/>
              </a:solidFill>
              <a:latin typeface="Calibri" pitchFamily="34" charset="0"/>
            </a:endParaRPr>
          </a:p>
        </p:txBody>
      </p:sp>
      <p:sp>
        <p:nvSpPr>
          <p:cNvPr id="14" name="Text Box 6"/>
          <p:cNvSpPr txBox="1">
            <a:spLocks noChangeArrowheads="1"/>
          </p:cNvSpPr>
          <p:nvPr/>
        </p:nvSpPr>
        <p:spPr bwMode="auto">
          <a:xfrm>
            <a:off x="397827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-10</a:t>
            </a:r>
            <a:endParaRPr lang="en-US" b="1">
              <a:solidFill>
                <a:schemeClr val="bg1"/>
              </a:solidFill>
              <a:latin typeface="Calibri" pitchFamily="34" charset="0"/>
            </a:endParaRPr>
          </a:p>
        </p:txBody>
      </p:sp>
      <p:sp>
        <p:nvSpPr>
          <p:cNvPr id="15" name="Text Box 6"/>
          <p:cNvSpPr txBox="1">
            <a:spLocks noChangeArrowheads="1"/>
          </p:cNvSpPr>
          <p:nvPr/>
        </p:nvSpPr>
        <p:spPr bwMode="auto">
          <a:xfrm>
            <a:off x="5265738" y="5710238"/>
            <a:ext cx="709612"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-9</a:t>
            </a:r>
            <a:endParaRPr lang="en-US" b="1">
              <a:solidFill>
                <a:schemeClr val="bg1"/>
              </a:solidFill>
              <a:latin typeface="Calibri" pitchFamily="34" charset="0"/>
            </a:endParaRPr>
          </a:p>
        </p:txBody>
      </p:sp>
      <p:sp>
        <p:nvSpPr>
          <p:cNvPr id="16" name="Text Box 6"/>
          <p:cNvSpPr txBox="1">
            <a:spLocks noChangeArrowheads="1"/>
          </p:cNvSpPr>
          <p:nvPr/>
        </p:nvSpPr>
        <p:spPr bwMode="auto">
          <a:xfrm>
            <a:off x="6527800"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-8</a:t>
            </a:r>
            <a:endParaRPr lang="en-US" b="1">
              <a:solidFill>
                <a:schemeClr val="bg1"/>
              </a:solidFill>
              <a:latin typeface="Calibri" pitchFamily="34" charset="0"/>
            </a:endParaRPr>
          </a:p>
        </p:txBody>
      </p:sp>
      <p:sp>
        <p:nvSpPr>
          <p:cNvPr id="17" name="Text Box 6"/>
          <p:cNvSpPr txBox="1">
            <a:spLocks noChangeArrowheads="1"/>
          </p:cNvSpPr>
          <p:nvPr/>
        </p:nvSpPr>
        <p:spPr bwMode="auto">
          <a:xfrm>
            <a:off x="783907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-7</a:t>
            </a:r>
            <a:endParaRPr lang="en-US" b="1">
              <a:solidFill>
                <a:schemeClr val="bg1"/>
              </a:solidFill>
              <a:latin typeface="Calibri" pitchFamily="34" charset="0"/>
            </a:endParaRPr>
          </a:p>
        </p:txBody>
      </p:sp>
      <p:sp>
        <p:nvSpPr>
          <p:cNvPr id="18" name="Text Box 6"/>
          <p:cNvSpPr txBox="1">
            <a:spLocks noChangeArrowheads="1"/>
          </p:cNvSpPr>
          <p:nvPr/>
        </p:nvSpPr>
        <p:spPr bwMode="auto">
          <a:xfrm>
            <a:off x="3552825" y="5915025"/>
            <a:ext cx="2460625" cy="523875"/>
          </a:xfrm>
          <a:prstGeom prst="rect">
            <a:avLst/>
          </a:prstGeom>
          <a:noFill/>
          <a:ln w="9525">
            <a:noFill/>
            <a:miter lim="800000"/>
            <a:headEnd/>
            <a:tailEnd/>
          </a:ln>
        </p:spPr>
        <p:txBody>
          <a:bodyPr>
            <a:spAutoFit/>
          </a:bodyPr>
          <a:lstStyle/>
          <a:p>
            <a:pPr algn="ctr">
              <a:spcBef>
                <a:spcPct val="50000"/>
              </a:spcBef>
              <a:defRPr/>
            </a:pP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36</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Ar (cm</a:t>
            </a: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 g</a:t>
            </a: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-1</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a:t>
            </a:r>
          </a:p>
        </p:txBody>
      </p:sp>
      <p:sp>
        <p:nvSpPr>
          <p:cNvPr id="19" name="Text Box 6"/>
          <p:cNvSpPr txBox="1">
            <a:spLocks noChangeArrowheads="1"/>
          </p:cNvSpPr>
          <p:nvPr/>
        </p:nvSpPr>
        <p:spPr bwMode="auto">
          <a:xfrm rot="-5400000">
            <a:off x="-145256" y="3144044"/>
            <a:ext cx="2419350" cy="585788"/>
          </a:xfrm>
          <a:prstGeom prst="rect">
            <a:avLst/>
          </a:prstGeom>
          <a:noFill/>
          <a:ln w="9525">
            <a:noFill/>
            <a:miter lim="800000"/>
            <a:headEnd/>
            <a:tailEnd/>
          </a:ln>
        </p:spPr>
        <p:txBody>
          <a:bodyPr>
            <a:spAutoFit/>
          </a:bodyPr>
          <a:lstStyle/>
          <a:p>
            <a:pPr algn="r">
              <a:spcBef>
                <a:spcPct val="50000"/>
              </a:spcBef>
              <a:defRPr/>
            </a:pPr>
            <a:r>
              <a:rPr lang="en-US" sz="3200" baseline="3000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US" sz="3200">
                <a:solidFill>
                  <a:srgbClr val="FFFF00"/>
                </a:solidFill>
                <a:effectLst>
                  <a:outerShdw blurRad="38100" dist="38100" dir="2700000" algn="tl">
                    <a:srgbClr val="000000"/>
                  </a:outerShdw>
                </a:effectLst>
                <a:latin typeface="Calibri" pitchFamily="34" charset="0"/>
                <a:ea typeface="ＭＳ Ｐゴシック" pitchFamily="34" charset="-128"/>
              </a:rPr>
              <a:t>He </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(cm</a:t>
            </a:r>
            <a:r>
              <a:rPr lang="en-US" baseline="3000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 g</a:t>
            </a:r>
            <a:r>
              <a:rPr lang="en-US" baseline="30000">
                <a:solidFill>
                  <a:srgbClr val="FFFF00"/>
                </a:solidFill>
                <a:effectLst>
                  <a:outerShdw blurRad="38100" dist="38100" dir="2700000" algn="tl">
                    <a:srgbClr val="000000"/>
                  </a:outerShdw>
                </a:effectLst>
                <a:latin typeface="Calibri" pitchFamily="34" charset="0"/>
                <a:ea typeface="ＭＳ Ｐゴシック" pitchFamily="34" charset="-128"/>
              </a:rPr>
              <a:t>-1</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a:t>
            </a:r>
          </a:p>
        </p:txBody>
      </p:sp>
      <p:grpSp>
        <p:nvGrpSpPr>
          <p:cNvPr id="20" name="Group 302"/>
          <p:cNvGrpSpPr>
            <a:grpSpLocks noChangeAspect="1"/>
          </p:cNvGrpSpPr>
          <p:nvPr/>
        </p:nvGrpSpPr>
        <p:grpSpPr bwMode="auto">
          <a:xfrm>
            <a:off x="2190750" y="5541963"/>
            <a:ext cx="914400" cy="119062"/>
            <a:chOff x="1160" y="3132"/>
            <a:chExt cx="640" cy="84"/>
          </a:xfrm>
        </p:grpSpPr>
        <p:sp>
          <p:nvSpPr>
            <p:cNvPr id="21" name="Line 30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 name="Line 30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 name="Line 30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 name="Line 30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5" name="Line 30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6" name="Line 30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7" name="Line 30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8" name="Line 31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9" name="Line 31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30" name="Group 312"/>
          <p:cNvGrpSpPr>
            <a:grpSpLocks noChangeAspect="1"/>
          </p:cNvGrpSpPr>
          <p:nvPr/>
        </p:nvGrpSpPr>
        <p:grpSpPr bwMode="auto">
          <a:xfrm>
            <a:off x="3471863" y="5541963"/>
            <a:ext cx="914400" cy="119062"/>
            <a:chOff x="1160" y="3132"/>
            <a:chExt cx="640" cy="84"/>
          </a:xfrm>
        </p:grpSpPr>
        <p:sp>
          <p:nvSpPr>
            <p:cNvPr id="31" name="Line 31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2" name="Line 31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3" name="Line 31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4" name="Line 31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5" name="Line 31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6" name="Line 31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7" name="Line 31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8" name="Line 32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9" name="Line 32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40" name="Group 322"/>
          <p:cNvGrpSpPr>
            <a:grpSpLocks noChangeAspect="1"/>
          </p:cNvGrpSpPr>
          <p:nvPr/>
        </p:nvGrpSpPr>
        <p:grpSpPr bwMode="auto">
          <a:xfrm>
            <a:off x="4741863" y="5541963"/>
            <a:ext cx="914400" cy="119062"/>
            <a:chOff x="1160" y="3132"/>
            <a:chExt cx="640" cy="84"/>
          </a:xfrm>
        </p:grpSpPr>
        <p:sp>
          <p:nvSpPr>
            <p:cNvPr id="41" name="Line 32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2" name="Line 32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3" name="Line 32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4" name="Line 32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5" name="Line 32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6" name="Line 32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7" name="Line 32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8" name="Line 33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9" name="Line 33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50" name="Group 332"/>
          <p:cNvGrpSpPr>
            <a:grpSpLocks noChangeAspect="1"/>
          </p:cNvGrpSpPr>
          <p:nvPr/>
        </p:nvGrpSpPr>
        <p:grpSpPr bwMode="auto">
          <a:xfrm>
            <a:off x="6011863" y="5541963"/>
            <a:ext cx="914400" cy="119062"/>
            <a:chOff x="1160" y="3132"/>
            <a:chExt cx="640" cy="84"/>
          </a:xfrm>
        </p:grpSpPr>
        <p:sp>
          <p:nvSpPr>
            <p:cNvPr id="51" name="Line 33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2" name="Line 33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3" name="Line 33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4" name="Line 33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5" name="Line 33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6" name="Line 33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7" name="Line 33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8" name="Line 34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9" name="Line 34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60" name="Group 342"/>
          <p:cNvGrpSpPr>
            <a:grpSpLocks noChangeAspect="1"/>
          </p:cNvGrpSpPr>
          <p:nvPr/>
        </p:nvGrpSpPr>
        <p:grpSpPr bwMode="auto">
          <a:xfrm>
            <a:off x="7281863" y="5541963"/>
            <a:ext cx="914400" cy="119062"/>
            <a:chOff x="1160" y="3132"/>
            <a:chExt cx="640" cy="84"/>
          </a:xfrm>
        </p:grpSpPr>
        <p:sp>
          <p:nvSpPr>
            <p:cNvPr id="61" name="Line 34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2" name="Line 34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3" name="Line 34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4" name="Line 34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5" name="Line 34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6" name="Line 34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7" name="Line 34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8" name="Line 35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9" name="Line 35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sp>
        <p:nvSpPr>
          <p:cNvPr id="70" name="Rectangle 352"/>
          <p:cNvSpPr>
            <a:spLocks noChangeArrowheads="1"/>
          </p:cNvSpPr>
          <p:nvPr/>
        </p:nvSpPr>
        <p:spPr bwMode="auto">
          <a:xfrm>
            <a:off x="1868488" y="3783013"/>
            <a:ext cx="1203325" cy="763587"/>
          </a:xfrm>
          <a:prstGeom prst="rect">
            <a:avLst/>
          </a:prstGeom>
          <a:solidFill>
            <a:schemeClr val="bg2">
              <a:lumMod val="40000"/>
              <a:lumOff val="60000"/>
            </a:schemeClr>
          </a:solidFill>
          <a:ln w="9525">
            <a:solidFill>
              <a:schemeClr val="tx1"/>
            </a:solidFill>
            <a:miter lim="800000"/>
            <a:headEnd/>
            <a:tailEnd/>
          </a:ln>
          <a:effectLst/>
        </p:spPr>
        <p:txBody>
          <a:bodyPr wrap="none" anchor="ctr"/>
          <a:lstStyle/>
          <a:p>
            <a:pPr>
              <a:defRPr/>
            </a:pPr>
            <a:endParaRPr lang="it-IT">
              <a:latin typeface="Calibri" pitchFamily="34" charset="0"/>
              <a:ea typeface="ＭＳ Ｐゴシック" pitchFamily="34" charset="-128"/>
            </a:endParaRPr>
          </a:p>
        </p:txBody>
      </p:sp>
      <p:grpSp>
        <p:nvGrpSpPr>
          <p:cNvPr id="71" name="Group 353"/>
          <p:cNvGrpSpPr>
            <a:grpSpLocks/>
          </p:cNvGrpSpPr>
          <p:nvPr/>
        </p:nvGrpSpPr>
        <p:grpSpPr bwMode="auto">
          <a:xfrm>
            <a:off x="1954214" y="3813176"/>
            <a:ext cx="976313" cy="338138"/>
            <a:chOff x="719" y="352"/>
            <a:chExt cx="615" cy="213"/>
          </a:xfrm>
        </p:grpSpPr>
        <p:sp>
          <p:nvSpPr>
            <p:cNvPr id="72" name="Oval 354"/>
            <p:cNvSpPr>
              <a:spLocks noChangeAspect="1" noChangeArrowheads="1"/>
            </p:cNvSpPr>
            <p:nvPr/>
          </p:nvSpPr>
          <p:spPr bwMode="auto">
            <a:xfrm>
              <a:off x="719" y="392"/>
              <a:ext cx="101" cy="101"/>
            </a:xfrm>
            <a:prstGeom prst="ellipse">
              <a:avLst/>
            </a:prstGeom>
            <a:solidFill>
              <a:srgbClr val="0066FF"/>
            </a:solidFill>
            <a:ln w="9525">
              <a:solidFill>
                <a:schemeClr val="tx1"/>
              </a:solidFill>
              <a:round/>
              <a:headEnd/>
              <a:tailEnd/>
            </a:ln>
          </p:spPr>
          <p:txBody>
            <a:bodyPr wrap="none" anchor="ctr"/>
            <a:lstStyle/>
            <a:p>
              <a:endParaRPr lang="it-IT">
                <a:solidFill>
                  <a:schemeClr val="tx1"/>
                </a:solidFill>
                <a:effectLst/>
                <a:latin typeface="Calibri" pitchFamily="34" charset="0"/>
              </a:endParaRPr>
            </a:p>
          </p:txBody>
        </p:sp>
        <p:sp>
          <p:nvSpPr>
            <p:cNvPr id="73" name="Text Box 355"/>
            <p:cNvSpPr txBox="1">
              <a:spLocks noChangeAspect="1" noChangeArrowheads="1"/>
            </p:cNvSpPr>
            <p:nvPr/>
          </p:nvSpPr>
          <p:spPr bwMode="auto">
            <a:xfrm>
              <a:off x="880" y="352"/>
              <a:ext cx="454" cy="213"/>
            </a:xfrm>
            <a:prstGeom prst="rect">
              <a:avLst/>
            </a:prstGeom>
            <a:noFill/>
            <a:ln w="9525">
              <a:noFill/>
              <a:miter lim="800000"/>
              <a:headEnd/>
              <a:tailEnd/>
            </a:ln>
          </p:spPr>
          <p:txBody>
            <a:bodyPr wrap="none">
              <a:spAutoFit/>
            </a:bodyPr>
            <a:lstStyle/>
            <a:p>
              <a:r>
                <a:rPr lang="it-IT" sz="1600" dirty="0">
                  <a:solidFill>
                    <a:schemeClr val="tx1"/>
                  </a:solidFill>
                  <a:effectLst/>
                  <a:latin typeface="Calibri" pitchFamily="34" charset="0"/>
                </a:rPr>
                <a:t>MORB</a:t>
              </a:r>
              <a:endParaRPr lang="it-IT" sz="1200" dirty="0">
                <a:solidFill>
                  <a:schemeClr val="tx1"/>
                </a:solidFill>
                <a:effectLst/>
                <a:latin typeface="Calibri" pitchFamily="34" charset="0"/>
              </a:endParaRPr>
            </a:p>
          </p:txBody>
        </p:sp>
      </p:grpSp>
      <p:sp>
        <p:nvSpPr>
          <p:cNvPr id="74" name="Oval 356"/>
          <p:cNvSpPr>
            <a:spLocks noChangeAspect="1" noChangeArrowheads="1"/>
          </p:cNvSpPr>
          <p:nvPr/>
        </p:nvSpPr>
        <p:spPr bwMode="auto">
          <a:xfrm>
            <a:off x="1954213" y="4295775"/>
            <a:ext cx="160337" cy="160338"/>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75" name="Text Box 358"/>
          <p:cNvSpPr txBox="1">
            <a:spLocks noChangeAspect="1" noChangeArrowheads="1"/>
          </p:cNvSpPr>
          <p:nvPr/>
        </p:nvSpPr>
        <p:spPr bwMode="auto">
          <a:xfrm>
            <a:off x="2198568" y="4186238"/>
            <a:ext cx="484428" cy="338554"/>
          </a:xfrm>
          <a:prstGeom prst="rect">
            <a:avLst/>
          </a:prstGeom>
          <a:noFill/>
          <a:ln w="9525">
            <a:noFill/>
            <a:miter lim="800000"/>
            <a:headEnd/>
            <a:tailEnd/>
          </a:ln>
        </p:spPr>
        <p:txBody>
          <a:bodyPr wrap="none">
            <a:spAutoFit/>
          </a:bodyPr>
          <a:lstStyle/>
          <a:p>
            <a:r>
              <a:rPr lang="it-IT" sz="1600">
                <a:solidFill>
                  <a:schemeClr val="tx1"/>
                </a:solidFill>
                <a:effectLst/>
                <a:latin typeface="Calibri" pitchFamily="34" charset="0"/>
              </a:rPr>
              <a:t>OIB</a:t>
            </a:r>
            <a:endParaRPr lang="it-IT" sz="1200">
              <a:solidFill>
                <a:schemeClr val="tx1"/>
              </a:solidFill>
              <a:effectLst/>
              <a:latin typeface="Calibri" pitchFamily="34" charset="0"/>
            </a:endParaRPr>
          </a:p>
        </p:txBody>
      </p:sp>
      <p:sp>
        <p:nvSpPr>
          <p:cNvPr id="76" name="Text Box 360"/>
          <p:cNvSpPr txBox="1">
            <a:spLocks noChangeAspect="1" noChangeArrowheads="1"/>
          </p:cNvSpPr>
          <p:nvPr/>
        </p:nvSpPr>
        <p:spPr bwMode="auto">
          <a:xfrm>
            <a:off x="0" y="6229350"/>
            <a:ext cx="9144000" cy="523875"/>
          </a:xfrm>
          <a:prstGeom prst="rect">
            <a:avLst/>
          </a:prstGeom>
          <a:noFill/>
          <a:ln w="9525">
            <a:noFill/>
            <a:miter lim="800000"/>
            <a:headEnd/>
            <a:tailEnd/>
          </a:ln>
        </p:spPr>
        <p:txBody>
          <a:bodyPr>
            <a:spAutoFit/>
          </a:bodyPr>
          <a:lstStyle/>
          <a:p>
            <a:pPr algn="ctr">
              <a:defRPr/>
            </a:pPr>
            <a:r>
              <a:rPr lang="it-IT" sz="2800" u="sng"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OIB </a:t>
            </a:r>
            <a:r>
              <a:rPr lang="it-IT" sz="2800" u="sng" dirty="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are </a:t>
            </a:r>
            <a:r>
              <a:rPr lang="it-IT" sz="2800" u="sng" baseline="30000" dirty="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3</a:t>
            </a:r>
            <a:r>
              <a:rPr lang="it-IT" sz="2800" u="sng" dirty="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He-poorer </a:t>
            </a:r>
            <a:r>
              <a:rPr lang="it-IT" sz="2800" u="sng" dirty="0" err="1">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than</a:t>
            </a:r>
            <a:r>
              <a:rPr lang="it-IT" sz="2800" u="sng" dirty="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 </a:t>
            </a:r>
            <a:r>
              <a:rPr lang="it-IT" sz="2800" u="sng"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MORB</a:t>
            </a:r>
            <a:endParaRPr lang="it-IT" sz="2800" u="sng" baseline="30000" dirty="0">
              <a:solidFill>
                <a:srgbClr val="FFFF00"/>
              </a:solidFill>
              <a:effectLst>
                <a:outerShdw blurRad="38100" dist="38100" dir="2700000" algn="tl">
                  <a:srgbClr val="000000">
                    <a:alpha val="43137"/>
                  </a:srgbClr>
                </a:outerShdw>
              </a:effectLst>
              <a:latin typeface="Calibri" pitchFamily="34" charset="0"/>
              <a:ea typeface="ＭＳ Ｐゴシック" pitchFamily="34" charset="-128"/>
            </a:endParaRPr>
          </a:p>
        </p:txBody>
      </p:sp>
      <p:grpSp>
        <p:nvGrpSpPr>
          <p:cNvPr id="77" name="Group 363"/>
          <p:cNvGrpSpPr>
            <a:grpSpLocks/>
          </p:cNvGrpSpPr>
          <p:nvPr/>
        </p:nvGrpSpPr>
        <p:grpSpPr bwMode="auto">
          <a:xfrm>
            <a:off x="2047875" y="873125"/>
            <a:ext cx="6088063" cy="1666875"/>
            <a:chOff x="1290" y="368"/>
            <a:chExt cx="3835" cy="1685"/>
          </a:xfrm>
        </p:grpSpPr>
        <p:sp>
          <p:nvSpPr>
            <p:cNvPr id="78" name="AutoShape 361"/>
            <p:cNvSpPr>
              <a:spLocks noChangeArrowheads="1"/>
            </p:cNvSpPr>
            <p:nvPr/>
          </p:nvSpPr>
          <p:spPr bwMode="auto">
            <a:xfrm>
              <a:off x="4832" y="368"/>
              <a:ext cx="293" cy="1685"/>
            </a:xfrm>
            <a:prstGeom prst="upArrow">
              <a:avLst>
                <a:gd name="adj1" fmla="val 50000"/>
                <a:gd name="adj2" fmla="val 143771"/>
              </a:avLst>
            </a:prstGeom>
            <a:gradFill rotWithShape="1">
              <a:gsLst>
                <a:gs pos="0">
                  <a:srgbClr val="FFFF00"/>
                </a:gs>
                <a:gs pos="100000">
                  <a:srgbClr val="FF0000"/>
                </a:gs>
              </a:gsLst>
              <a:lin ang="5400000" scaled="1"/>
            </a:gradFill>
            <a:ln w="9525">
              <a:solidFill>
                <a:schemeClr val="tx1"/>
              </a:solidFill>
              <a:miter lim="800000"/>
              <a:headEnd/>
              <a:tailEnd/>
            </a:ln>
            <a:scene3d>
              <a:camera prst="orthographicFront"/>
              <a:lightRig rig="threePt" dir="t"/>
            </a:scene3d>
            <a:sp3d>
              <a:bevelT/>
            </a:sp3d>
          </p:spPr>
          <p:txBody>
            <a:bodyPr wrap="none" anchor="ctr"/>
            <a:lstStyle/>
            <a:p>
              <a:endParaRPr lang="it-IT">
                <a:latin typeface="Calibri" pitchFamily="34" charset="0"/>
              </a:endParaRPr>
            </a:p>
          </p:txBody>
        </p:sp>
        <p:sp>
          <p:nvSpPr>
            <p:cNvPr id="79" name="AutoShape 362"/>
            <p:cNvSpPr>
              <a:spLocks noChangeArrowheads="1"/>
            </p:cNvSpPr>
            <p:nvPr/>
          </p:nvSpPr>
          <p:spPr bwMode="auto">
            <a:xfrm>
              <a:off x="1290" y="368"/>
              <a:ext cx="293" cy="1685"/>
            </a:xfrm>
            <a:prstGeom prst="upArrow">
              <a:avLst>
                <a:gd name="adj1" fmla="val 50000"/>
                <a:gd name="adj2" fmla="val 143771"/>
              </a:avLst>
            </a:prstGeom>
            <a:gradFill rotWithShape="1">
              <a:gsLst>
                <a:gs pos="0">
                  <a:srgbClr val="FFFF00"/>
                </a:gs>
                <a:gs pos="100000">
                  <a:srgbClr val="FF0000"/>
                </a:gs>
              </a:gsLst>
              <a:lin ang="5400000" scaled="1"/>
            </a:gradFill>
            <a:ln w="9525">
              <a:solidFill>
                <a:schemeClr val="tx1"/>
              </a:solidFill>
              <a:miter lim="800000"/>
              <a:headEnd/>
              <a:tailEnd/>
            </a:ln>
            <a:scene3d>
              <a:camera prst="orthographicFront"/>
              <a:lightRig rig="threePt" dir="t"/>
            </a:scene3d>
            <a:sp3d>
              <a:bevelT/>
            </a:sp3d>
          </p:spPr>
          <p:txBody>
            <a:bodyPr wrap="none" anchor="ctr"/>
            <a:lstStyle/>
            <a:p>
              <a:endParaRPr lang="it-IT">
                <a:latin typeface="Calibri" pitchFamily="34" charset="0"/>
              </a:endParaRPr>
            </a:p>
          </p:txBody>
        </p:sp>
      </p:grpSp>
      <p:sp>
        <p:nvSpPr>
          <p:cNvPr id="80" name="Text Box 7"/>
          <p:cNvSpPr txBox="1">
            <a:spLocks noChangeArrowheads="1"/>
          </p:cNvSpPr>
          <p:nvPr/>
        </p:nvSpPr>
        <p:spPr bwMode="auto">
          <a:xfrm>
            <a:off x="2598738" y="565150"/>
            <a:ext cx="5243512" cy="519113"/>
          </a:xfrm>
          <a:prstGeom prst="rect">
            <a:avLst/>
          </a:prstGeom>
          <a:noFill/>
          <a:ln w="9525">
            <a:noFill/>
            <a:miter lim="800000"/>
            <a:headEnd/>
            <a:tailEnd/>
          </a:ln>
        </p:spPr>
        <p:txBody>
          <a:bodyPr>
            <a:spAutoFit/>
          </a:bodyPr>
          <a:lstStyle/>
          <a:p>
            <a:pPr>
              <a:spcBef>
                <a:spcPct val="50000"/>
              </a:spcBef>
              <a:defRPr/>
            </a:pPr>
            <a:r>
              <a:rPr lang="en-US" sz="2800">
                <a:solidFill>
                  <a:srgbClr val="FFFF00"/>
                </a:solidFill>
                <a:effectLst>
                  <a:outerShdw blurRad="38100" dist="38100" dir="2700000" algn="tl">
                    <a:srgbClr val="000000"/>
                  </a:outerShdw>
                </a:effectLst>
                <a:latin typeface="Calibri" pitchFamily="34" charset="0"/>
                <a:ea typeface="ＭＳ Ｐゴシック" pitchFamily="34" charset="-128"/>
              </a:rPr>
              <a:t>Hypothetical undegassed OIB</a:t>
            </a:r>
          </a:p>
        </p:txBody>
      </p:sp>
      <p:sp>
        <p:nvSpPr>
          <p:cNvPr id="81" name="Text Box 18"/>
          <p:cNvSpPr txBox="1">
            <a:spLocks noChangeArrowheads="1"/>
          </p:cNvSpPr>
          <p:nvPr/>
        </p:nvSpPr>
        <p:spPr bwMode="auto">
          <a:xfrm>
            <a:off x="3770313" y="886007"/>
            <a:ext cx="2887662" cy="523220"/>
          </a:xfrm>
          <a:prstGeom prst="rect">
            <a:avLst/>
          </a:prstGeom>
          <a:noFill/>
          <a:ln w="9525">
            <a:noFill/>
            <a:miter lim="800000"/>
            <a:headEnd/>
            <a:tailEnd/>
          </a:ln>
        </p:spPr>
        <p:txBody>
          <a:bodyPr>
            <a:spAutoFit/>
          </a:bodyPr>
          <a:lstStyle/>
          <a:p>
            <a:pPr>
              <a:spcBef>
                <a:spcPct val="50000"/>
              </a:spcBef>
              <a:defRPr/>
            </a:pPr>
            <a:r>
              <a:rPr lang="en-US"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(no evidence for)</a:t>
            </a:r>
            <a:endParaRPr lang="en-US" sz="28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grpSp>
        <p:nvGrpSpPr>
          <p:cNvPr id="82" name="Group 126"/>
          <p:cNvGrpSpPr>
            <a:grpSpLocks/>
          </p:cNvGrpSpPr>
          <p:nvPr/>
        </p:nvGrpSpPr>
        <p:grpSpPr bwMode="auto">
          <a:xfrm>
            <a:off x="3128963" y="1925638"/>
            <a:ext cx="3946525" cy="3381375"/>
            <a:chOff x="1981" y="1084"/>
            <a:chExt cx="2486" cy="2130"/>
          </a:xfrm>
        </p:grpSpPr>
        <p:sp>
          <p:nvSpPr>
            <p:cNvPr id="83" name="Oval 22"/>
            <p:cNvSpPr>
              <a:spLocks noChangeAspect="1" noChangeArrowheads="1"/>
            </p:cNvSpPr>
            <p:nvPr/>
          </p:nvSpPr>
          <p:spPr bwMode="auto">
            <a:xfrm>
              <a:off x="2017" y="242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4" name="Oval 23"/>
            <p:cNvSpPr>
              <a:spLocks noChangeAspect="1" noChangeArrowheads="1"/>
            </p:cNvSpPr>
            <p:nvPr/>
          </p:nvSpPr>
          <p:spPr bwMode="auto">
            <a:xfrm>
              <a:off x="2069" y="268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5" name="Oval 24"/>
            <p:cNvSpPr>
              <a:spLocks noChangeAspect="1" noChangeArrowheads="1"/>
            </p:cNvSpPr>
            <p:nvPr/>
          </p:nvSpPr>
          <p:spPr bwMode="auto">
            <a:xfrm>
              <a:off x="2025" y="214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6" name="Oval 25"/>
            <p:cNvSpPr>
              <a:spLocks noChangeAspect="1" noChangeArrowheads="1"/>
            </p:cNvSpPr>
            <p:nvPr/>
          </p:nvSpPr>
          <p:spPr bwMode="auto">
            <a:xfrm>
              <a:off x="1981" y="20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7" name="Oval 26"/>
            <p:cNvSpPr>
              <a:spLocks noChangeAspect="1" noChangeArrowheads="1"/>
            </p:cNvSpPr>
            <p:nvPr/>
          </p:nvSpPr>
          <p:spPr bwMode="auto">
            <a:xfrm>
              <a:off x="2123" y="198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8" name="Oval 27"/>
            <p:cNvSpPr>
              <a:spLocks noChangeAspect="1" noChangeArrowheads="1"/>
            </p:cNvSpPr>
            <p:nvPr/>
          </p:nvSpPr>
          <p:spPr bwMode="auto">
            <a:xfrm>
              <a:off x="2173" y="200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9" name="Oval 28"/>
            <p:cNvSpPr>
              <a:spLocks noChangeAspect="1" noChangeArrowheads="1"/>
            </p:cNvSpPr>
            <p:nvPr/>
          </p:nvSpPr>
          <p:spPr bwMode="auto">
            <a:xfrm>
              <a:off x="2173" y="195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0" name="Oval 29"/>
            <p:cNvSpPr>
              <a:spLocks noChangeAspect="1" noChangeArrowheads="1"/>
            </p:cNvSpPr>
            <p:nvPr/>
          </p:nvSpPr>
          <p:spPr bwMode="auto">
            <a:xfrm>
              <a:off x="2223" y="180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1" name="Oval 30"/>
            <p:cNvSpPr>
              <a:spLocks noChangeAspect="1" noChangeArrowheads="1"/>
            </p:cNvSpPr>
            <p:nvPr/>
          </p:nvSpPr>
          <p:spPr bwMode="auto">
            <a:xfrm>
              <a:off x="2173" y="17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2" name="Oval 31"/>
            <p:cNvSpPr>
              <a:spLocks noChangeAspect="1" noChangeArrowheads="1"/>
            </p:cNvSpPr>
            <p:nvPr/>
          </p:nvSpPr>
          <p:spPr bwMode="auto">
            <a:xfrm>
              <a:off x="2285" y="17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3" name="Oval 32"/>
            <p:cNvSpPr>
              <a:spLocks noChangeAspect="1" noChangeArrowheads="1"/>
            </p:cNvSpPr>
            <p:nvPr/>
          </p:nvSpPr>
          <p:spPr bwMode="auto">
            <a:xfrm>
              <a:off x="2345" y="168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4" name="Oval 33"/>
            <p:cNvSpPr>
              <a:spLocks noChangeAspect="1" noChangeArrowheads="1"/>
            </p:cNvSpPr>
            <p:nvPr/>
          </p:nvSpPr>
          <p:spPr bwMode="auto">
            <a:xfrm>
              <a:off x="2393" y="172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5" name="Oval 34"/>
            <p:cNvSpPr>
              <a:spLocks noChangeAspect="1" noChangeArrowheads="1"/>
            </p:cNvSpPr>
            <p:nvPr/>
          </p:nvSpPr>
          <p:spPr bwMode="auto">
            <a:xfrm>
              <a:off x="2493" y="163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6" name="Oval 35"/>
            <p:cNvSpPr>
              <a:spLocks noChangeAspect="1" noChangeArrowheads="1"/>
            </p:cNvSpPr>
            <p:nvPr/>
          </p:nvSpPr>
          <p:spPr bwMode="auto">
            <a:xfrm>
              <a:off x="2569" y="154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7" name="Oval 36"/>
            <p:cNvSpPr>
              <a:spLocks noChangeAspect="1" noChangeArrowheads="1"/>
            </p:cNvSpPr>
            <p:nvPr/>
          </p:nvSpPr>
          <p:spPr bwMode="auto">
            <a:xfrm>
              <a:off x="2585" y="158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8" name="Oval 37"/>
            <p:cNvSpPr>
              <a:spLocks noChangeAspect="1" noChangeArrowheads="1"/>
            </p:cNvSpPr>
            <p:nvPr/>
          </p:nvSpPr>
          <p:spPr bwMode="auto">
            <a:xfrm>
              <a:off x="2629" y="175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9" name="Oval 38"/>
            <p:cNvSpPr>
              <a:spLocks noChangeAspect="1" noChangeArrowheads="1"/>
            </p:cNvSpPr>
            <p:nvPr/>
          </p:nvSpPr>
          <p:spPr bwMode="auto">
            <a:xfrm>
              <a:off x="2669" y="186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0" name="Oval 39"/>
            <p:cNvSpPr>
              <a:spLocks noChangeAspect="1" noChangeArrowheads="1"/>
            </p:cNvSpPr>
            <p:nvPr/>
          </p:nvSpPr>
          <p:spPr bwMode="auto">
            <a:xfrm>
              <a:off x="2569" y="199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1" name="Oval 40"/>
            <p:cNvSpPr>
              <a:spLocks noChangeAspect="1" noChangeArrowheads="1"/>
            </p:cNvSpPr>
            <p:nvPr/>
          </p:nvSpPr>
          <p:spPr bwMode="auto">
            <a:xfrm>
              <a:off x="2381" y="189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2" name="Oval 41"/>
            <p:cNvSpPr>
              <a:spLocks noChangeAspect="1" noChangeArrowheads="1"/>
            </p:cNvSpPr>
            <p:nvPr/>
          </p:nvSpPr>
          <p:spPr bwMode="auto">
            <a:xfrm>
              <a:off x="2223" y="210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3" name="Oval 42"/>
            <p:cNvSpPr>
              <a:spLocks noChangeAspect="1" noChangeArrowheads="1"/>
            </p:cNvSpPr>
            <p:nvPr/>
          </p:nvSpPr>
          <p:spPr bwMode="auto">
            <a:xfrm>
              <a:off x="2327" y="217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4" name="Oval 43"/>
            <p:cNvSpPr>
              <a:spLocks noChangeAspect="1" noChangeArrowheads="1"/>
            </p:cNvSpPr>
            <p:nvPr/>
          </p:nvSpPr>
          <p:spPr bwMode="auto">
            <a:xfrm>
              <a:off x="2323" y="219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5" name="Oval 44"/>
            <p:cNvSpPr>
              <a:spLocks noChangeAspect="1" noChangeArrowheads="1"/>
            </p:cNvSpPr>
            <p:nvPr/>
          </p:nvSpPr>
          <p:spPr bwMode="auto">
            <a:xfrm>
              <a:off x="2387" y="23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6" name="Oval 45"/>
            <p:cNvSpPr>
              <a:spLocks noChangeAspect="1" noChangeArrowheads="1"/>
            </p:cNvSpPr>
            <p:nvPr/>
          </p:nvSpPr>
          <p:spPr bwMode="auto">
            <a:xfrm>
              <a:off x="2359" y="25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7" name="Oval 46"/>
            <p:cNvSpPr>
              <a:spLocks noChangeAspect="1" noChangeArrowheads="1"/>
            </p:cNvSpPr>
            <p:nvPr/>
          </p:nvSpPr>
          <p:spPr bwMode="auto">
            <a:xfrm>
              <a:off x="2435" y="21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8" name="Oval 47"/>
            <p:cNvSpPr>
              <a:spLocks noChangeAspect="1" noChangeArrowheads="1"/>
            </p:cNvSpPr>
            <p:nvPr/>
          </p:nvSpPr>
          <p:spPr bwMode="auto">
            <a:xfrm>
              <a:off x="2859" y="209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9" name="Oval 48"/>
            <p:cNvSpPr>
              <a:spLocks noChangeAspect="1" noChangeArrowheads="1"/>
            </p:cNvSpPr>
            <p:nvPr/>
          </p:nvSpPr>
          <p:spPr bwMode="auto">
            <a:xfrm>
              <a:off x="2899" y="213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0" name="Oval 49"/>
            <p:cNvSpPr>
              <a:spLocks noChangeAspect="1" noChangeArrowheads="1"/>
            </p:cNvSpPr>
            <p:nvPr/>
          </p:nvSpPr>
          <p:spPr bwMode="auto">
            <a:xfrm>
              <a:off x="2875" y="223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1" name="Oval 50"/>
            <p:cNvSpPr>
              <a:spLocks noChangeAspect="1" noChangeArrowheads="1"/>
            </p:cNvSpPr>
            <p:nvPr/>
          </p:nvSpPr>
          <p:spPr bwMode="auto">
            <a:xfrm>
              <a:off x="2839" y="237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2" name="Oval 51"/>
            <p:cNvSpPr>
              <a:spLocks noChangeAspect="1" noChangeArrowheads="1"/>
            </p:cNvSpPr>
            <p:nvPr/>
          </p:nvSpPr>
          <p:spPr bwMode="auto">
            <a:xfrm>
              <a:off x="2791" y="244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3" name="Oval 52"/>
            <p:cNvSpPr>
              <a:spLocks noChangeAspect="1" noChangeArrowheads="1"/>
            </p:cNvSpPr>
            <p:nvPr/>
          </p:nvSpPr>
          <p:spPr bwMode="auto">
            <a:xfrm>
              <a:off x="2987" y="24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4" name="Oval 53"/>
            <p:cNvSpPr>
              <a:spLocks noChangeAspect="1" noChangeArrowheads="1"/>
            </p:cNvSpPr>
            <p:nvPr/>
          </p:nvSpPr>
          <p:spPr bwMode="auto">
            <a:xfrm>
              <a:off x="3983" y="27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5" name="Oval 54"/>
            <p:cNvSpPr>
              <a:spLocks noChangeAspect="1" noChangeArrowheads="1"/>
            </p:cNvSpPr>
            <p:nvPr/>
          </p:nvSpPr>
          <p:spPr bwMode="auto">
            <a:xfrm>
              <a:off x="4035" y="27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6" name="Oval 55"/>
            <p:cNvSpPr>
              <a:spLocks noChangeAspect="1" noChangeArrowheads="1"/>
            </p:cNvSpPr>
            <p:nvPr/>
          </p:nvSpPr>
          <p:spPr bwMode="auto">
            <a:xfrm>
              <a:off x="4171" y="311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7" name="Oval 56"/>
            <p:cNvSpPr>
              <a:spLocks noChangeAspect="1" noChangeArrowheads="1"/>
            </p:cNvSpPr>
            <p:nvPr/>
          </p:nvSpPr>
          <p:spPr bwMode="auto">
            <a:xfrm>
              <a:off x="4355" y="299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8" name="Oval 57"/>
            <p:cNvSpPr>
              <a:spLocks noChangeAspect="1" noChangeArrowheads="1"/>
            </p:cNvSpPr>
            <p:nvPr/>
          </p:nvSpPr>
          <p:spPr bwMode="auto">
            <a:xfrm>
              <a:off x="4367" y="273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9" name="Oval 58"/>
            <p:cNvSpPr>
              <a:spLocks noChangeAspect="1" noChangeArrowheads="1"/>
            </p:cNvSpPr>
            <p:nvPr/>
          </p:nvSpPr>
          <p:spPr bwMode="auto">
            <a:xfrm>
              <a:off x="4199" y="23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0" name="Oval 59"/>
            <p:cNvSpPr>
              <a:spLocks noChangeAspect="1" noChangeArrowheads="1"/>
            </p:cNvSpPr>
            <p:nvPr/>
          </p:nvSpPr>
          <p:spPr bwMode="auto">
            <a:xfrm>
              <a:off x="3835" y="18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1" name="Oval 60"/>
            <p:cNvSpPr>
              <a:spLocks noChangeAspect="1" noChangeArrowheads="1"/>
            </p:cNvSpPr>
            <p:nvPr/>
          </p:nvSpPr>
          <p:spPr bwMode="auto">
            <a:xfrm>
              <a:off x="4055" y="172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2" name="Oval 61"/>
            <p:cNvSpPr>
              <a:spLocks noChangeAspect="1" noChangeArrowheads="1"/>
            </p:cNvSpPr>
            <p:nvPr/>
          </p:nvSpPr>
          <p:spPr bwMode="auto">
            <a:xfrm>
              <a:off x="3943" y="14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3" name="Oval 62"/>
            <p:cNvSpPr>
              <a:spLocks noChangeAspect="1" noChangeArrowheads="1"/>
            </p:cNvSpPr>
            <p:nvPr/>
          </p:nvSpPr>
          <p:spPr bwMode="auto">
            <a:xfrm>
              <a:off x="4271" y="154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4" name="Oval 63"/>
            <p:cNvSpPr>
              <a:spLocks noChangeAspect="1" noChangeArrowheads="1"/>
            </p:cNvSpPr>
            <p:nvPr/>
          </p:nvSpPr>
          <p:spPr bwMode="auto">
            <a:xfrm>
              <a:off x="3735" y="13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5" name="Oval 64"/>
            <p:cNvSpPr>
              <a:spLocks noChangeAspect="1" noChangeArrowheads="1"/>
            </p:cNvSpPr>
            <p:nvPr/>
          </p:nvSpPr>
          <p:spPr bwMode="auto">
            <a:xfrm>
              <a:off x="3015" y="202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6" name="Oval 65"/>
            <p:cNvSpPr>
              <a:spLocks noChangeAspect="1" noChangeArrowheads="1"/>
            </p:cNvSpPr>
            <p:nvPr/>
          </p:nvSpPr>
          <p:spPr bwMode="auto">
            <a:xfrm>
              <a:off x="3119" y="20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7" name="Oval 66"/>
            <p:cNvSpPr>
              <a:spLocks noChangeAspect="1" noChangeArrowheads="1"/>
            </p:cNvSpPr>
            <p:nvPr/>
          </p:nvSpPr>
          <p:spPr bwMode="auto">
            <a:xfrm>
              <a:off x="3053" y="199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8" name="Oval 67"/>
            <p:cNvSpPr>
              <a:spLocks noChangeAspect="1" noChangeArrowheads="1"/>
            </p:cNvSpPr>
            <p:nvPr/>
          </p:nvSpPr>
          <p:spPr bwMode="auto">
            <a:xfrm>
              <a:off x="2987" y="190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9" name="Oval 68"/>
            <p:cNvSpPr>
              <a:spLocks noChangeAspect="1" noChangeArrowheads="1"/>
            </p:cNvSpPr>
            <p:nvPr/>
          </p:nvSpPr>
          <p:spPr bwMode="auto">
            <a:xfrm>
              <a:off x="2867" y="18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0" name="Oval 69"/>
            <p:cNvSpPr>
              <a:spLocks noChangeAspect="1" noChangeArrowheads="1"/>
            </p:cNvSpPr>
            <p:nvPr/>
          </p:nvSpPr>
          <p:spPr bwMode="auto">
            <a:xfrm>
              <a:off x="2811" y="178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1" name="Oval 70"/>
            <p:cNvSpPr>
              <a:spLocks noChangeAspect="1" noChangeArrowheads="1"/>
            </p:cNvSpPr>
            <p:nvPr/>
          </p:nvSpPr>
          <p:spPr bwMode="auto">
            <a:xfrm>
              <a:off x="2799" y="15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2" name="Oval 71"/>
            <p:cNvSpPr>
              <a:spLocks noChangeAspect="1" noChangeArrowheads="1"/>
            </p:cNvSpPr>
            <p:nvPr/>
          </p:nvSpPr>
          <p:spPr bwMode="auto">
            <a:xfrm>
              <a:off x="2895" y="163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3" name="Oval 72"/>
            <p:cNvSpPr>
              <a:spLocks noChangeAspect="1" noChangeArrowheads="1"/>
            </p:cNvSpPr>
            <p:nvPr/>
          </p:nvSpPr>
          <p:spPr bwMode="auto">
            <a:xfrm>
              <a:off x="3005" y="16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4" name="Oval 73"/>
            <p:cNvSpPr>
              <a:spLocks noChangeAspect="1" noChangeArrowheads="1"/>
            </p:cNvSpPr>
            <p:nvPr/>
          </p:nvSpPr>
          <p:spPr bwMode="auto">
            <a:xfrm>
              <a:off x="2949" y="16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5" name="Oval 74"/>
            <p:cNvSpPr>
              <a:spLocks noChangeAspect="1" noChangeArrowheads="1"/>
            </p:cNvSpPr>
            <p:nvPr/>
          </p:nvSpPr>
          <p:spPr bwMode="auto">
            <a:xfrm>
              <a:off x="2951" y="16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6" name="Oval 75"/>
            <p:cNvSpPr>
              <a:spLocks noChangeAspect="1" noChangeArrowheads="1"/>
            </p:cNvSpPr>
            <p:nvPr/>
          </p:nvSpPr>
          <p:spPr bwMode="auto">
            <a:xfrm>
              <a:off x="2961"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7" name="Oval 76"/>
            <p:cNvSpPr>
              <a:spLocks noChangeAspect="1" noChangeArrowheads="1"/>
            </p:cNvSpPr>
            <p:nvPr/>
          </p:nvSpPr>
          <p:spPr bwMode="auto">
            <a:xfrm>
              <a:off x="3019" y="174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8" name="Oval 77"/>
            <p:cNvSpPr>
              <a:spLocks noChangeAspect="1" noChangeArrowheads="1"/>
            </p:cNvSpPr>
            <p:nvPr/>
          </p:nvSpPr>
          <p:spPr bwMode="auto">
            <a:xfrm>
              <a:off x="2987" y="180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9" name="Oval 78"/>
            <p:cNvSpPr>
              <a:spLocks noChangeAspect="1" noChangeArrowheads="1"/>
            </p:cNvSpPr>
            <p:nvPr/>
          </p:nvSpPr>
          <p:spPr bwMode="auto">
            <a:xfrm>
              <a:off x="3003" y="181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0" name="Oval 79"/>
            <p:cNvSpPr>
              <a:spLocks noChangeAspect="1" noChangeArrowheads="1"/>
            </p:cNvSpPr>
            <p:nvPr/>
          </p:nvSpPr>
          <p:spPr bwMode="auto">
            <a:xfrm>
              <a:off x="3025" y="18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1" name="Oval 80"/>
            <p:cNvSpPr>
              <a:spLocks noChangeAspect="1" noChangeArrowheads="1"/>
            </p:cNvSpPr>
            <p:nvPr/>
          </p:nvSpPr>
          <p:spPr bwMode="auto">
            <a:xfrm>
              <a:off x="3057" y="180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2" name="Oval 81"/>
            <p:cNvSpPr>
              <a:spLocks noChangeAspect="1" noChangeArrowheads="1"/>
            </p:cNvSpPr>
            <p:nvPr/>
          </p:nvSpPr>
          <p:spPr bwMode="auto">
            <a:xfrm>
              <a:off x="3095" y="184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3" name="Oval 82"/>
            <p:cNvSpPr>
              <a:spLocks noChangeAspect="1" noChangeArrowheads="1"/>
            </p:cNvSpPr>
            <p:nvPr/>
          </p:nvSpPr>
          <p:spPr bwMode="auto">
            <a:xfrm>
              <a:off x="3059" y="187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4" name="Oval 83"/>
            <p:cNvSpPr>
              <a:spLocks noChangeAspect="1" noChangeArrowheads="1"/>
            </p:cNvSpPr>
            <p:nvPr/>
          </p:nvSpPr>
          <p:spPr bwMode="auto">
            <a:xfrm>
              <a:off x="3053" y="19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5" name="Oval 84"/>
            <p:cNvSpPr>
              <a:spLocks noChangeAspect="1" noChangeArrowheads="1"/>
            </p:cNvSpPr>
            <p:nvPr/>
          </p:nvSpPr>
          <p:spPr bwMode="auto">
            <a:xfrm>
              <a:off x="3139" y="189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6" name="Oval 85"/>
            <p:cNvSpPr>
              <a:spLocks noChangeAspect="1" noChangeArrowheads="1"/>
            </p:cNvSpPr>
            <p:nvPr/>
          </p:nvSpPr>
          <p:spPr bwMode="auto">
            <a:xfrm>
              <a:off x="3131" y="195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7" name="Oval 86"/>
            <p:cNvSpPr>
              <a:spLocks noChangeAspect="1" noChangeArrowheads="1"/>
            </p:cNvSpPr>
            <p:nvPr/>
          </p:nvSpPr>
          <p:spPr bwMode="auto">
            <a:xfrm>
              <a:off x="3195" y="188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8" name="Oval 87"/>
            <p:cNvSpPr>
              <a:spLocks noChangeAspect="1" noChangeArrowheads="1"/>
            </p:cNvSpPr>
            <p:nvPr/>
          </p:nvSpPr>
          <p:spPr bwMode="auto">
            <a:xfrm>
              <a:off x="3255" y="187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9" name="Oval 88"/>
            <p:cNvSpPr>
              <a:spLocks noChangeAspect="1" noChangeArrowheads="1"/>
            </p:cNvSpPr>
            <p:nvPr/>
          </p:nvSpPr>
          <p:spPr bwMode="auto">
            <a:xfrm>
              <a:off x="3255" y="196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0" name="Oval 89"/>
            <p:cNvSpPr>
              <a:spLocks noChangeAspect="1" noChangeArrowheads="1"/>
            </p:cNvSpPr>
            <p:nvPr/>
          </p:nvSpPr>
          <p:spPr bwMode="auto">
            <a:xfrm>
              <a:off x="3343" y="203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1" name="Oval 90"/>
            <p:cNvSpPr>
              <a:spLocks noChangeAspect="1" noChangeArrowheads="1"/>
            </p:cNvSpPr>
            <p:nvPr/>
          </p:nvSpPr>
          <p:spPr bwMode="auto">
            <a:xfrm>
              <a:off x="3389" y="209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2" name="Oval 91"/>
            <p:cNvSpPr>
              <a:spLocks noChangeAspect="1" noChangeArrowheads="1"/>
            </p:cNvSpPr>
            <p:nvPr/>
          </p:nvSpPr>
          <p:spPr bwMode="auto">
            <a:xfrm>
              <a:off x="3425" y="19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3" name="Oval 92"/>
            <p:cNvSpPr>
              <a:spLocks noChangeAspect="1" noChangeArrowheads="1"/>
            </p:cNvSpPr>
            <p:nvPr/>
          </p:nvSpPr>
          <p:spPr bwMode="auto">
            <a:xfrm>
              <a:off x="3485" y="181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4" name="Oval 93"/>
            <p:cNvSpPr>
              <a:spLocks noChangeAspect="1" noChangeArrowheads="1"/>
            </p:cNvSpPr>
            <p:nvPr/>
          </p:nvSpPr>
          <p:spPr bwMode="auto">
            <a:xfrm>
              <a:off x="3587" y="18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5" name="Oval 94"/>
            <p:cNvSpPr>
              <a:spLocks noChangeAspect="1" noChangeArrowheads="1"/>
            </p:cNvSpPr>
            <p:nvPr/>
          </p:nvSpPr>
          <p:spPr bwMode="auto">
            <a:xfrm>
              <a:off x="3643" y="182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6" name="Oval 95"/>
            <p:cNvSpPr>
              <a:spLocks noChangeAspect="1" noChangeArrowheads="1"/>
            </p:cNvSpPr>
            <p:nvPr/>
          </p:nvSpPr>
          <p:spPr bwMode="auto">
            <a:xfrm>
              <a:off x="3627" y="16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7" name="Oval 96"/>
            <p:cNvSpPr>
              <a:spLocks noChangeAspect="1" noChangeArrowheads="1"/>
            </p:cNvSpPr>
            <p:nvPr/>
          </p:nvSpPr>
          <p:spPr bwMode="auto">
            <a:xfrm>
              <a:off x="3499" y="16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8" name="Oval 97"/>
            <p:cNvSpPr>
              <a:spLocks noChangeAspect="1" noChangeArrowheads="1"/>
            </p:cNvSpPr>
            <p:nvPr/>
          </p:nvSpPr>
          <p:spPr bwMode="auto">
            <a:xfrm>
              <a:off x="3431" y="167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9" name="Oval 98"/>
            <p:cNvSpPr>
              <a:spLocks noChangeAspect="1" noChangeArrowheads="1"/>
            </p:cNvSpPr>
            <p:nvPr/>
          </p:nvSpPr>
          <p:spPr bwMode="auto">
            <a:xfrm>
              <a:off x="3379"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0" name="Oval 99"/>
            <p:cNvSpPr>
              <a:spLocks noChangeAspect="1" noChangeArrowheads="1"/>
            </p:cNvSpPr>
            <p:nvPr/>
          </p:nvSpPr>
          <p:spPr bwMode="auto">
            <a:xfrm>
              <a:off x="3345" y="17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1" name="Oval 100"/>
            <p:cNvSpPr>
              <a:spLocks noChangeAspect="1" noChangeArrowheads="1"/>
            </p:cNvSpPr>
            <p:nvPr/>
          </p:nvSpPr>
          <p:spPr bwMode="auto">
            <a:xfrm>
              <a:off x="3281" y="17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2" name="Oval 101"/>
            <p:cNvSpPr>
              <a:spLocks noChangeAspect="1" noChangeArrowheads="1"/>
            </p:cNvSpPr>
            <p:nvPr/>
          </p:nvSpPr>
          <p:spPr bwMode="auto">
            <a:xfrm>
              <a:off x="3317" y="170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3" name="Oval 102"/>
            <p:cNvSpPr>
              <a:spLocks noChangeAspect="1" noChangeArrowheads="1"/>
            </p:cNvSpPr>
            <p:nvPr/>
          </p:nvSpPr>
          <p:spPr bwMode="auto">
            <a:xfrm>
              <a:off x="3137"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4" name="Oval 103"/>
            <p:cNvSpPr>
              <a:spLocks noChangeAspect="1" noChangeArrowheads="1"/>
            </p:cNvSpPr>
            <p:nvPr/>
          </p:nvSpPr>
          <p:spPr bwMode="auto">
            <a:xfrm>
              <a:off x="3063" y="15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5" name="Oval 104"/>
            <p:cNvSpPr>
              <a:spLocks noChangeAspect="1" noChangeArrowheads="1"/>
            </p:cNvSpPr>
            <p:nvPr/>
          </p:nvSpPr>
          <p:spPr bwMode="auto">
            <a:xfrm>
              <a:off x="2975" y="140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6" name="Oval 105"/>
            <p:cNvSpPr>
              <a:spLocks noChangeAspect="1" noChangeArrowheads="1"/>
            </p:cNvSpPr>
            <p:nvPr/>
          </p:nvSpPr>
          <p:spPr bwMode="auto">
            <a:xfrm>
              <a:off x="3197" y="15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7" name="Oval 106"/>
            <p:cNvSpPr>
              <a:spLocks noChangeAspect="1" noChangeArrowheads="1"/>
            </p:cNvSpPr>
            <p:nvPr/>
          </p:nvSpPr>
          <p:spPr bwMode="auto">
            <a:xfrm>
              <a:off x="3323" y="159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8" name="Oval 107"/>
            <p:cNvSpPr>
              <a:spLocks noChangeAspect="1" noChangeArrowheads="1"/>
            </p:cNvSpPr>
            <p:nvPr/>
          </p:nvSpPr>
          <p:spPr bwMode="auto">
            <a:xfrm>
              <a:off x="3353" y="155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9" name="Oval 108"/>
            <p:cNvSpPr>
              <a:spLocks noChangeAspect="1" noChangeArrowheads="1"/>
            </p:cNvSpPr>
            <p:nvPr/>
          </p:nvSpPr>
          <p:spPr bwMode="auto">
            <a:xfrm>
              <a:off x="3343" y="14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0" name="Oval 109"/>
            <p:cNvSpPr>
              <a:spLocks noChangeAspect="1" noChangeArrowheads="1"/>
            </p:cNvSpPr>
            <p:nvPr/>
          </p:nvSpPr>
          <p:spPr bwMode="auto">
            <a:xfrm>
              <a:off x="3399" y="14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1" name="Oval 110"/>
            <p:cNvSpPr>
              <a:spLocks noChangeAspect="1" noChangeArrowheads="1"/>
            </p:cNvSpPr>
            <p:nvPr/>
          </p:nvSpPr>
          <p:spPr bwMode="auto">
            <a:xfrm>
              <a:off x="3405" y="144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2" name="Oval 111"/>
            <p:cNvSpPr>
              <a:spLocks noChangeAspect="1" noChangeArrowheads="1"/>
            </p:cNvSpPr>
            <p:nvPr/>
          </p:nvSpPr>
          <p:spPr bwMode="auto">
            <a:xfrm>
              <a:off x="3465" y="152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3" name="Oval 112"/>
            <p:cNvSpPr>
              <a:spLocks noChangeAspect="1" noChangeArrowheads="1"/>
            </p:cNvSpPr>
            <p:nvPr/>
          </p:nvSpPr>
          <p:spPr bwMode="auto">
            <a:xfrm>
              <a:off x="3537" y="150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4" name="Oval 113"/>
            <p:cNvSpPr>
              <a:spLocks noChangeAspect="1" noChangeArrowheads="1"/>
            </p:cNvSpPr>
            <p:nvPr/>
          </p:nvSpPr>
          <p:spPr bwMode="auto">
            <a:xfrm>
              <a:off x="3553" y="155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5" name="Oval 114"/>
            <p:cNvSpPr>
              <a:spLocks noChangeAspect="1" noChangeArrowheads="1"/>
            </p:cNvSpPr>
            <p:nvPr/>
          </p:nvSpPr>
          <p:spPr bwMode="auto">
            <a:xfrm>
              <a:off x="3597" y="153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6" name="Oval 115"/>
            <p:cNvSpPr>
              <a:spLocks noChangeAspect="1" noChangeArrowheads="1"/>
            </p:cNvSpPr>
            <p:nvPr/>
          </p:nvSpPr>
          <p:spPr bwMode="auto">
            <a:xfrm>
              <a:off x="3615" y="152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7" name="Oval 116"/>
            <p:cNvSpPr>
              <a:spLocks noChangeAspect="1" noChangeArrowheads="1"/>
            </p:cNvSpPr>
            <p:nvPr/>
          </p:nvSpPr>
          <p:spPr bwMode="auto">
            <a:xfrm>
              <a:off x="3629" y="14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8" name="Oval 117"/>
            <p:cNvSpPr>
              <a:spLocks noChangeAspect="1" noChangeArrowheads="1"/>
            </p:cNvSpPr>
            <p:nvPr/>
          </p:nvSpPr>
          <p:spPr bwMode="auto">
            <a:xfrm>
              <a:off x="3635" y="14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9" name="Oval 118"/>
            <p:cNvSpPr>
              <a:spLocks noChangeAspect="1" noChangeArrowheads="1"/>
            </p:cNvSpPr>
            <p:nvPr/>
          </p:nvSpPr>
          <p:spPr bwMode="auto">
            <a:xfrm>
              <a:off x="3627" y="136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80" name="Oval 119"/>
            <p:cNvSpPr>
              <a:spLocks noChangeAspect="1" noChangeArrowheads="1"/>
            </p:cNvSpPr>
            <p:nvPr/>
          </p:nvSpPr>
          <p:spPr bwMode="auto">
            <a:xfrm>
              <a:off x="3291" y="116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81" name="Oval 120"/>
            <p:cNvSpPr>
              <a:spLocks noChangeAspect="1" noChangeArrowheads="1"/>
            </p:cNvSpPr>
            <p:nvPr/>
          </p:nvSpPr>
          <p:spPr bwMode="auto">
            <a:xfrm>
              <a:off x="3349" y="121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82" name="Oval 121"/>
            <p:cNvSpPr>
              <a:spLocks noChangeAspect="1" noChangeArrowheads="1"/>
            </p:cNvSpPr>
            <p:nvPr/>
          </p:nvSpPr>
          <p:spPr bwMode="auto">
            <a:xfrm>
              <a:off x="3613" y="10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grpSp>
      <p:grpSp>
        <p:nvGrpSpPr>
          <p:cNvPr id="185" name="Gruppo 1291"/>
          <p:cNvGrpSpPr>
            <a:grpSpLocks/>
          </p:cNvGrpSpPr>
          <p:nvPr/>
        </p:nvGrpSpPr>
        <p:grpSpPr bwMode="auto">
          <a:xfrm>
            <a:off x="1839913" y="4949825"/>
            <a:ext cx="88900" cy="712788"/>
            <a:chOff x="1736090" y="3335651"/>
            <a:chExt cx="88900" cy="712474"/>
          </a:xfrm>
        </p:grpSpPr>
        <p:sp>
          <p:nvSpPr>
            <p:cNvPr id="186"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7"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8"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9"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0"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1"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2"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3"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4"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5"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196" name="Gruppo 1302"/>
          <p:cNvGrpSpPr>
            <a:grpSpLocks/>
          </p:cNvGrpSpPr>
          <p:nvPr/>
        </p:nvGrpSpPr>
        <p:grpSpPr bwMode="auto">
          <a:xfrm>
            <a:off x="1839913" y="4240213"/>
            <a:ext cx="88900" cy="712787"/>
            <a:chOff x="1736090" y="3335651"/>
            <a:chExt cx="88900" cy="712474"/>
          </a:xfrm>
        </p:grpSpPr>
        <p:sp>
          <p:nvSpPr>
            <p:cNvPr id="197"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8"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9"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0"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1"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2"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3"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4"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5"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6"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07" name="Gruppo 1313"/>
          <p:cNvGrpSpPr>
            <a:grpSpLocks/>
          </p:cNvGrpSpPr>
          <p:nvPr/>
        </p:nvGrpSpPr>
        <p:grpSpPr bwMode="auto">
          <a:xfrm>
            <a:off x="1839913" y="3529013"/>
            <a:ext cx="88900" cy="712787"/>
            <a:chOff x="1736090" y="3335651"/>
            <a:chExt cx="88900" cy="712474"/>
          </a:xfrm>
        </p:grpSpPr>
        <p:sp>
          <p:nvSpPr>
            <p:cNvPr id="208"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9"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0"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1"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2"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3"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4"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5"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6"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7"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18" name="Gruppo 1324"/>
          <p:cNvGrpSpPr>
            <a:grpSpLocks/>
          </p:cNvGrpSpPr>
          <p:nvPr/>
        </p:nvGrpSpPr>
        <p:grpSpPr bwMode="auto">
          <a:xfrm>
            <a:off x="1839913" y="2817813"/>
            <a:ext cx="88900" cy="711200"/>
            <a:chOff x="1736090" y="3335651"/>
            <a:chExt cx="88900" cy="712474"/>
          </a:xfrm>
        </p:grpSpPr>
        <p:sp>
          <p:nvSpPr>
            <p:cNvPr id="219"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0"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1"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2"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3"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4"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5"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6"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7"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8"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29" name="Gruppo 1335"/>
          <p:cNvGrpSpPr>
            <a:grpSpLocks/>
          </p:cNvGrpSpPr>
          <p:nvPr/>
        </p:nvGrpSpPr>
        <p:grpSpPr bwMode="auto">
          <a:xfrm>
            <a:off x="1839913" y="2105025"/>
            <a:ext cx="88900" cy="712788"/>
            <a:chOff x="1736090" y="3335651"/>
            <a:chExt cx="88900" cy="712474"/>
          </a:xfrm>
        </p:grpSpPr>
        <p:sp>
          <p:nvSpPr>
            <p:cNvPr id="230"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1"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2"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3"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4"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5"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6"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7"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8"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9"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40" name="Gruppo 1346"/>
          <p:cNvGrpSpPr>
            <a:grpSpLocks/>
          </p:cNvGrpSpPr>
          <p:nvPr/>
        </p:nvGrpSpPr>
        <p:grpSpPr bwMode="auto">
          <a:xfrm>
            <a:off x="1839913" y="1390650"/>
            <a:ext cx="88900" cy="712788"/>
            <a:chOff x="1736090" y="3335651"/>
            <a:chExt cx="88900" cy="712474"/>
          </a:xfrm>
        </p:grpSpPr>
        <p:sp>
          <p:nvSpPr>
            <p:cNvPr id="241"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2"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3"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4"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5"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6"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7"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8"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9"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50"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51" name="Group 185"/>
          <p:cNvGrpSpPr>
            <a:grpSpLocks/>
          </p:cNvGrpSpPr>
          <p:nvPr/>
        </p:nvGrpSpPr>
        <p:grpSpPr bwMode="auto">
          <a:xfrm>
            <a:off x="1754188" y="1520825"/>
            <a:ext cx="4638675" cy="2184400"/>
            <a:chOff x="1115" y="829"/>
            <a:chExt cx="2922" cy="1376"/>
          </a:xfrm>
        </p:grpSpPr>
        <p:sp>
          <p:nvSpPr>
            <p:cNvPr id="252" name="Oval 125"/>
            <p:cNvSpPr>
              <a:spLocks noChangeAspect="1" noChangeArrowheads="1"/>
            </p:cNvSpPr>
            <p:nvPr/>
          </p:nvSpPr>
          <p:spPr bwMode="auto">
            <a:xfrm>
              <a:off x="1881" y="14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3" name="Oval 127"/>
            <p:cNvSpPr>
              <a:spLocks noChangeAspect="1" noChangeArrowheads="1"/>
            </p:cNvSpPr>
            <p:nvPr/>
          </p:nvSpPr>
          <p:spPr bwMode="auto">
            <a:xfrm>
              <a:off x="2025" y="152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4" name="Oval 128"/>
            <p:cNvSpPr>
              <a:spLocks noChangeAspect="1" noChangeArrowheads="1"/>
            </p:cNvSpPr>
            <p:nvPr/>
          </p:nvSpPr>
          <p:spPr bwMode="auto">
            <a:xfrm>
              <a:off x="2297" y="209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5" name="Oval 129"/>
            <p:cNvSpPr>
              <a:spLocks noChangeAspect="1" noChangeArrowheads="1"/>
            </p:cNvSpPr>
            <p:nvPr/>
          </p:nvSpPr>
          <p:spPr bwMode="auto">
            <a:xfrm>
              <a:off x="2925" y="17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6" name="Oval 130"/>
            <p:cNvSpPr>
              <a:spLocks noChangeAspect="1" noChangeArrowheads="1"/>
            </p:cNvSpPr>
            <p:nvPr/>
          </p:nvSpPr>
          <p:spPr bwMode="auto">
            <a:xfrm>
              <a:off x="3069" y="15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7" name="Oval 131"/>
            <p:cNvSpPr>
              <a:spLocks noChangeAspect="1" noChangeArrowheads="1"/>
            </p:cNvSpPr>
            <p:nvPr/>
          </p:nvSpPr>
          <p:spPr bwMode="auto">
            <a:xfrm>
              <a:off x="3129" y="14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8" name="Oval 132"/>
            <p:cNvSpPr>
              <a:spLocks noChangeAspect="1" noChangeArrowheads="1"/>
            </p:cNvSpPr>
            <p:nvPr/>
          </p:nvSpPr>
          <p:spPr bwMode="auto">
            <a:xfrm>
              <a:off x="3257" y="156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9" name="Oval 133"/>
            <p:cNvSpPr>
              <a:spLocks noChangeAspect="1" noChangeArrowheads="1"/>
            </p:cNvSpPr>
            <p:nvPr/>
          </p:nvSpPr>
          <p:spPr bwMode="auto">
            <a:xfrm>
              <a:off x="3309" y="19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0" name="Oval 134"/>
            <p:cNvSpPr>
              <a:spLocks noChangeAspect="1" noChangeArrowheads="1"/>
            </p:cNvSpPr>
            <p:nvPr/>
          </p:nvSpPr>
          <p:spPr bwMode="auto">
            <a:xfrm>
              <a:off x="3421" y="2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1" name="Oval 135"/>
            <p:cNvSpPr>
              <a:spLocks noChangeAspect="1" noChangeArrowheads="1"/>
            </p:cNvSpPr>
            <p:nvPr/>
          </p:nvSpPr>
          <p:spPr bwMode="auto">
            <a:xfrm>
              <a:off x="3417" y="19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2" name="Oval 136"/>
            <p:cNvSpPr>
              <a:spLocks noChangeAspect="1" noChangeArrowheads="1"/>
            </p:cNvSpPr>
            <p:nvPr/>
          </p:nvSpPr>
          <p:spPr bwMode="auto">
            <a:xfrm>
              <a:off x="3937" y="18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3" name="Oval 137"/>
            <p:cNvSpPr>
              <a:spLocks noChangeAspect="1" noChangeArrowheads="1"/>
            </p:cNvSpPr>
            <p:nvPr/>
          </p:nvSpPr>
          <p:spPr bwMode="auto">
            <a:xfrm>
              <a:off x="3673" y="14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4" name="Oval 138"/>
            <p:cNvSpPr>
              <a:spLocks noChangeAspect="1" noChangeArrowheads="1"/>
            </p:cNvSpPr>
            <p:nvPr/>
          </p:nvSpPr>
          <p:spPr bwMode="auto">
            <a:xfrm>
              <a:off x="3549" y="13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5" name="Oval 139"/>
            <p:cNvSpPr>
              <a:spLocks noChangeAspect="1" noChangeArrowheads="1"/>
            </p:cNvSpPr>
            <p:nvPr/>
          </p:nvSpPr>
          <p:spPr bwMode="auto">
            <a:xfrm>
              <a:off x="3865" y="132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6" name="Oval 140"/>
            <p:cNvSpPr>
              <a:spLocks noChangeAspect="1" noChangeArrowheads="1"/>
            </p:cNvSpPr>
            <p:nvPr/>
          </p:nvSpPr>
          <p:spPr bwMode="auto">
            <a:xfrm>
              <a:off x="3641" y="11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7" name="Oval 141"/>
            <p:cNvSpPr>
              <a:spLocks noChangeAspect="1" noChangeArrowheads="1"/>
            </p:cNvSpPr>
            <p:nvPr/>
          </p:nvSpPr>
          <p:spPr bwMode="auto">
            <a:xfrm>
              <a:off x="3673" y="11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8" name="Oval 142"/>
            <p:cNvSpPr>
              <a:spLocks noChangeAspect="1" noChangeArrowheads="1"/>
            </p:cNvSpPr>
            <p:nvPr/>
          </p:nvSpPr>
          <p:spPr bwMode="auto">
            <a:xfrm>
              <a:off x="3761" y="10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9" name="Oval 143"/>
            <p:cNvSpPr>
              <a:spLocks noChangeAspect="1" noChangeArrowheads="1"/>
            </p:cNvSpPr>
            <p:nvPr/>
          </p:nvSpPr>
          <p:spPr bwMode="auto">
            <a:xfrm>
              <a:off x="3661" y="8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0" name="Oval 144"/>
            <p:cNvSpPr>
              <a:spLocks noChangeAspect="1" noChangeArrowheads="1"/>
            </p:cNvSpPr>
            <p:nvPr/>
          </p:nvSpPr>
          <p:spPr bwMode="auto">
            <a:xfrm>
              <a:off x="3485" y="11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1" name="Oval 145"/>
            <p:cNvSpPr>
              <a:spLocks noChangeAspect="1" noChangeArrowheads="1"/>
            </p:cNvSpPr>
            <p:nvPr/>
          </p:nvSpPr>
          <p:spPr bwMode="auto">
            <a:xfrm>
              <a:off x="3425" y="10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2" name="Oval 146"/>
            <p:cNvSpPr>
              <a:spLocks noChangeAspect="1" noChangeArrowheads="1"/>
            </p:cNvSpPr>
            <p:nvPr/>
          </p:nvSpPr>
          <p:spPr bwMode="auto">
            <a:xfrm>
              <a:off x="3389" y="12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3" name="Oval 147"/>
            <p:cNvSpPr>
              <a:spLocks noChangeAspect="1" noChangeArrowheads="1"/>
            </p:cNvSpPr>
            <p:nvPr/>
          </p:nvSpPr>
          <p:spPr bwMode="auto">
            <a:xfrm>
              <a:off x="3345" y="12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4" name="Oval 148"/>
            <p:cNvSpPr>
              <a:spLocks noChangeAspect="1" noChangeArrowheads="1"/>
            </p:cNvSpPr>
            <p:nvPr/>
          </p:nvSpPr>
          <p:spPr bwMode="auto">
            <a:xfrm>
              <a:off x="3457" y="128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5" name="Oval 149"/>
            <p:cNvSpPr>
              <a:spLocks noChangeAspect="1" noChangeArrowheads="1"/>
            </p:cNvSpPr>
            <p:nvPr/>
          </p:nvSpPr>
          <p:spPr bwMode="auto">
            <a:xfrm>
              <a:off x="3169" y="12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6" name="Oval 150"/>
            <p:cNvSpPr>
              <a:spLocks noChangeAspect="1" noChangeArrowheads="1"/>
            </p:cNvSpPr>
            <p:nvPr/>
          </p:nvSpPr>
          <p:spPr bwMode="auto">
            <a:xfrm>
              <a:off x="3241" y="10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7" name="Oval 151"/>
            <p:cNvSpPr>
              <a:spLocks noChangeAspect="1" noChangeArrowheads="1"/>
            </p:cNvSpPr>
            <p:nvPr/>
          </p:nvSpPr>
          <p:spPr bwMode="auto">
            <a:xfrm>
              <a:off x="3057" y="113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8" name="Oval 152"/>
            <p:cNvSpPr>
              <a:spLocks noChangeAspect="1" noChangeArrowheads="1"/>
            </p:cNvSpPr>
            <p:nvPr/>
          </p:nvSpPr>
          <p:spPr bwMode="auto">
            <a:xfrm>
              <a:off x="2933" y="11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9" name="Oval 153"/>
            <p:cNvSpPr>
              <a:spLocks noChangeAspect="1" noChangeArrowheads="1"/>
            </p:cNvSpPr>
            <p:nvPr/>
          </p:nvSpPr>
          <p:spPr bwMode="auto">
            <a:xfrm>
              <a:off x="2977" y="11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0" name="Oval 154"/>
            <p:cNvSpPr>
              <a:spLocks noChangeAspect="1" noChangeArrowheads="1"/>
            </p:cNvSpPr>
            <p:nvPr/>
          </p:nvSpPr>
          <p:spPr bwMode="auto">
            <a:xfrm>
              <a:off x="2989" y="9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1" name="Oval 155"/>
            <p:cNvSpPr>
              <a:spLocks noChangeAspect="1" noChangeArrowheads="1"/>
            </p:cNvSpPr>
            <p:nvPr/>
          </p:nvSpPr>
          <p:spPr bwMode="auto">
            <a:xfrm>
              <a:off x="3025" y="10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2" name="Oval 156"/>
            <p:cNvSpPr>
              <a:spLocks noChangeAspect="1" noChangeArrowheads="1"/>
            </p:cNvSpPr>
            <p:nvPr/>
          </p:nvSpPr>
          <p:spPr bwMode="auto">
            <a:xfrm>
              <a:off x="2953" y="90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3" name="Oval 157"/>
            <p:cNvSpPr>
              <a:spLocks noChangeAspect="1" noChangeArrowheads="1"/>
            </p:cNvSpPr>
            <p:nvPr/>
          </p:nvSpPr>
          <p:spPr bwMode="auto">
            <a:xfrm>
              <a:off x="2777" y="9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4" name="Oval 158"/>
            <p:cNvSpPr>
              <a:spLocks noChangeAspect="1" noChangeArrowheads="1"/>
            </p:cNvSpPr>
            <p:nvPr/>
          </p:nvSpPr>
          <p:spPr bwMode="auto">
            <a:xfrm>
              <a:off x="2797" y="95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5" name="Oval 159"/>
            <p:cNvSpPr>
              <a:spLocks noChangeAspect="1" noChangeArrowheads="1"/>
            </p:cNvSpPr>
            <p:nvPr/>
          </p:nvSpPr>
          <p:spPr bwMode="auto">
            <a:xfrm>
              <a:off x="2857" y="1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6" name="Oval 160"/>
            <p:cNvSpPr>
              <a:spLocks noChangeAspect="1" noChangeArrowheads="1"/>
            </p:cNvSpPr>
            <p:nvPr/>
          </p:nvSpPr>
          <p:spPr bwMode="auto">
            <a:xfrm>
              <a:off x="2821" y="114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7" name="Oval 161"/>
            <p:cNvSpPr>
              <a:spLocks noChangeAspect="1" noChangeArrowheads="1"/>
            </p:cNvSpPr>
            <p:nvPr/>
          </p:nvSpPr>
          <p:spPr bwMode="auto">
            <a:xfrm>
              <a:off x="2745" y="1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8" name="Oval 162"/>
            <p:cNvSpPr>
              <a:spLocks noChangeAspect="1" noChangeArrowheads="1"/>
            </p:cNvSpPr>
            <p:nvPr/>
          </p:nvSpPr>
          <p:spPr bwMode="auto">
            <a:xfrm>
              <a:off x="2669" y="10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9" name="Oval 163"/>
            <p:cNvSpPr>
              <a:spLocks noChangeAspect="1" noChangeArrowheads="1"/>
            </p:cNvSpPr>
            <p:nvPr/>
          </p:nvSpPr>
          <p:spPr bwMode="auto">
            <a:xfrm>
              <a:off x="2725" y="122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0" name="Oval 164"/>
            <p:cNvSpPr>
              <a:spLocks noChangeAspect="1" noChangeArrowheads="1"/>
            </p:cNvSpPr>
            <p:nvPr/>
          </p:nvSpPr>
          <p:spPr bwMode="auto">
            <a:xfrm>
              <a:off x="2737" y="131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1" name="Oval 165"/>
            <p:cNvSpPr>
              <a:spLocks noChangeAspect="1" noChangeArrowheads="1"/>
            </p:cNvSpPr>
            <p:nvPr/>
          </p:nvSpPr>
          <p:spPr bwMode="auto">
            <a:xfrm>
              <a:off x="2593" y="12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2" name="Oval 166"/>
            <p:cNvSpPr>
              <a:spLocks noChangeAspect="1" noChangeArrowheads="1"/>
            </p:cNvSpPr>
            <p:nvPr/>
          </p:nvSpPr>
          <p:spPr bwMode="auto">
            <a:xfrm>
              <a:off x="2481" y="12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3" name="Oval 167"/>
            <p:cNvSpPr>
              <a:spLocks noChangeAspect="1" noChangeArrowheads="1"/>
            </p:cNvSpPr>
            <p:nvPr/>
          </p:nvSpPr>
          <p:spPr bwMode="auto">
            <a:xfrm>
              <a:off x="2433" y="121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4" name="Oval 168"/>
            <p:cNvSpPr>
              <a:spLocks noChangeAspect="1" noChangeArrowheads="1"/>
            </p:cNvSpPr>
            <p:nvPr/>
          </p:nvSpPr>
          <p:spPr bwMode="auto">
            <a:xfrm>
              <a:off x="2509" y="113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5" name="Oval 169"/>
            <p:cNvSpPr>
              <a:spLocks noChangeAspect="1" noChangeArrowheads="1"/>
            </p:cNvSpPr>
            <p:nvPr/>
          </p:nvSpPr>
          <p:spPr bwMode="auto">
            <a:xfrm>
              <a:off x="2441" y="10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6" name="Oval 170"/>
            <p:cNvSpPr>
              <a:spLocks noChangeAspect="1" noChangeArrowheads="1"/>
            </p:cNvSpPr>
            <p:nvPr/>
          </p:nvSpPr>
          <p:spPr bwMode="auto">
            <a:xfrm>
              <a:off x="2561" y="112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7" name="Oval 171"/>
            <p:cNvSpPr>
              <a:spLocks noChangeAspect="1" noChangeArrowheads="1"/>
            </p:cNvSpPr>
            <p:nvPr/>
          </p:nvSpPr>
          <p:spPr bwMode="auto">
            <a:xfrm>
              <a:off x="2577" y="106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8" name="Oval 172"/>
            <p:cNvSpPr>
              <a:spLocks noChangeAspect="1" noChangeArrowheads="1"/>
            </p:cNvSpPr>
            <p:nvPr/>
          </p:nvSpPr>
          <p:spPr bwMode="auto">
            <a:xfrm>
              <a:off x="2513" y="10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9" name="Oval 173"/>
            <p:cNvSpPr>
              <a:spLocks noChangeAspect="1" noChangeArrowheads="1"/>
            </p:cNvSpPr>
            <p:nvPr/>
          </p:nvSpPr>
          <p:spPr bwMode="auto">
            <a:xfrm>
              <a:off x="2301" y="11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0" name="Oval 174"/>
            <p:cNvSpPr>
              <a:spLocks noChangeAspect="1" noChangeArrowheads="1"/>
            </p:cNvSpPr>
            <p:nvPr/>
          </p:nvSpPr>
          <p:spPr bwMode="auto">
            <a:xfrm>
              <a:off x="2173" y="11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1" name="Oval 175"/>
            <p:cNvSpPr>
              <a:spLocks noChangeAspect="1" noChangeArrowheads="1"/>
            </p:cNvSpPr>
            <p:nvPr/>
          </p:nvSpPr>
          <p:spPr bwMode="auto">
            <a:xfrm>
              <a:off x="2173" y="10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2" name="Oval 176"/>
            <p:cNvSpPr>
              <a:spLocks noChangeAspect="1" noChangeArrowheads="1"/>
            </p:cNvSpPr>
            <p:nvPr/>
          </p:nvSpPr>
          <p:spPr bwMode="auto">
            <a:xfrm>
              <a:off x="2223" y="10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3" name="Oval 177"/>
            <p:cNvSpPr>
              <a:spLocks noChangeAspect="1" noChangeArrowheads="1"/>
            </p:cNvSpPr>
            <p:nvPr/>
          </p:nvSpPr>
          <p:spPr bwMode="auto">
            <a:xfrm>
              <a:off x="2123"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4" name="Oval 178"/>
            <p:cNvSpPr>
              <a:spLocks noChangeAspect="1" noChangeArrowheads="1"/>
            </p:cNvSpPr>
            <p:nvPr/>
          </p:nvSpPr>
          <p:spPr bwMode="auto">
            <a:xfrm>
              <a:off x="2067"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5" name="Oval 179"/>
            <p:cNvSpPr>
              <a:spLocks noChangeAspect="1" noChangeArrowheads="1"/>
            </p:cNvSpPr>
            <p:nvPr/>
          </p:nvSpPr>
          <p:spPr bwMode="auto">
            <a:xfrm>
              <a:off x="2067" y="10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6" name="Oval 180"/>
            <p:cNvSpPr>
              <a:spLocks noChangeAspect="1" noChangeArrowheads="1"/>
            </p:cNvSpPr>
            <p:nvPr/>
          </p:nvSpPr>
          <p:spPr bwMode="auto">
            <a:xfrm>
              <a:off x="2015"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7" name="Oval 181"/>
            <p:cNvSpPr>
              <a:spLocks noChangeAspect="1" noChangeArrowheads="1"/>
            </p:cNvSpPr>
            <p:nvPr/>
          </p:nvSpPr>
          <p:spPr bwMode="auto">
            <a:xfrm>
              <a:off x="1955" y="124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8" name="Oval 182"/>
            <p:cNvSpPr>
              <a:spLocks noChangeAspect="1" noChangeArrowheads="1"/>
            </p:cNvSpPr>
            <p:nvPr/>
          </p:nvSpPr>
          <p:spPr bwMode="auto">
            <a:xfrm>
              <a:off x="2031" y="13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9" name="Oval 183"/>
            <p:cNvSpPr>
              <a:spLocks noChangeAspect="1" noChangeArrowheads="1"/>
            </p:cNvSpPr>
            <p:nvPr/>
          </p:nvSpPr>
          <p:spPr bwMode="auto">
            <a:xfrm>
              <a:off x="2123" y="13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10" name="Oval 184"/>
            <p:cNvSpPr>
              <a:spLocks noChangeAspect="1" noChangeArrowheads="1"/>
            </p:cNvSpPr>
            <p:nvPr/>
          </p:nvSpPr>
          <p:spPr bwMode="auto">
            <a:xfrm>
              <a:off x="1115" y="176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grpSp>
      <p:sp>
        <p:nvSpPr>
          <p:cNvPr id="311" name="Text Box 16"/>
          <p:cNvSpPr txBox="1">
            <a:spLocks noChangeArrowheads="1"/>
          </p:cNvSpPr>
          <p:nvPr/>
        </p:nvSpPr>
        <p:spPr bwMode="auto">
          <a:xfrm>
            <a:off x="1843088" y="4896485"/>
            <a:ext cx="6354000" cy="754053"/>
          </a:xfrm>
          <a:prstGeom prst="rect">
            <a:avLst/>
          </a:prstGeom>
          <a:solidFill>
            <a:schemeClr val="bg1"/>
          </a:solidFill>
          <a:ln w="9525">
            <a:noFill/>
            <a:miter lim="800000"/>
            <a:headEnd/>
            <a:tailEnd/>
          </a:ln>
        </p:spPr>
        <p:txBody>
          <a:bodyPr wrap="square">
            <a:spAutoFit/>
          </a:bodyPr>
          <a:lstStyle/>
          <a:p>
            <a:pPr>
              <a:spcBef>
                <a:spcPts val="600"/>
              </a:spcBef>
            </a:pPr>
            <a:r>
              <a:rPr lang="en-US" sz="1800" b="1" dirty="0">
                <a:solidFill>
                  <a:schemeClr val="tx1"/>
                </a:solidFill>
                <a:effectLst/>
                <a:latin typeface="Calibri" pitchFamily="34" charset="0"/>
              </a:rPr>
              <a:t>There</a:t>
            </a:r>
            <a:r>
              <a:rPr lang="en-US" sz="1200" b="1" dirty="0">
                <a:solidFill>
                  <a:schemeClr val="tx1"/>
                </a:solidFill>
                <a:effectLst/>
                <a:latin typeface="Calibri" pitchFamily="34" charset="0"/>
              </a:rPr>
              <a:t> </a:t>
            </a:r>
            <a:r>
              <a:rPr lang="en-US" sz="1800" b="1" dirty="0">
                <a:solidFill>
                  <a:schemeClr val="tx1"/>
                </a:solidFill>
                <a:effectLst/>
                <a:latin typeface="Calibri" pitchFamily="34" charset="0"/>
              </a:rPr>
              <a:t>is</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no</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reason</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to</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suppose</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that</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high</a:t>
            </a:r>
            <a:r>
              <a:rPr lang="en-US" sz="1600" b="1" dirty="0">
                <a:solidFill>
                  <a:schemeClr val="tx1"/>
                </a:solidFill>
                <a:effectLst/>
                <a:latin typeface="Calibri" pitchFamily="34" charset="0"/>
              </a:rPr>
              <a:t> </a:t>
            </a:r>
            <a:r>
              <a:rPr lang="en-US" sz="1800" b="1" baseline="30000" dirty="0">
                <a:solidFill>
                  <a:schemeClr val="tx1"/>
                </a:solidFill>
                <a:effectLst/>
                <a:latin typeface="Calibri" pitchFamily="34" charset="0"/>
              </a:rPr>
              <a:t>3</a:t>
            </a:r>
            <a:r>
              <a:rPr lang="en-US" sz="1800" b="1" dirty="0">
                <a:solidFill>
                  <a:schemeClr val="tx1"/>
                </a:solidFill>
                <a:effectLst/>
                <a:latin typeface="Calibri" pitchFamily="34" charset="0"/>
              </a:rPr>
              <a:t>He/</a:t>
            </a:r>
            <a:r>
              <a:rPr lang="en-US" sz="1800" b="1" baseline="30000" dirty="0">
                <a:solidFill>
                  <a:schemeClr val="tx1"/>
                </a:solidFill>
                <a:effectLst/>
                <a:latin typeface="Calibri" pitchFamily="34" charset="0"/>
              </a:rPr>
              <a:t>4</a:t>
            </a:r>
            <a:r>
              <a:rPr lang="en-US" sz="1800" b="1" dirty="0">
                <a:solidFill>
                  <a:schemeClr val="tx1"/>
                </a:solidFill>
                <a:effectLst/>
                <a:latin typeface="Calibri" pitchFamily="34" charset="0"/>
              </a:rPr>
              <a:t>He</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means</a:t>
            </a:r>
            <a:r>
              <a:rPr lang="en-US" sz="1600" b="1" dirty="0">
                <a:solidFill>
                  <a:schemeClr val="tx1"/>
                </a:solidFill>
                <a:effectLst/>
                <a:latin typeface="Calibri" pitchFamily="34" charset="0"/>
              </a:rPr>
              <a:t> </a:t>
            </a:r>
            <a:r>
              <a:rPr lang="en-US" sz="1800" b="1" dirty="0">
                <a:solidFill>
                  <a:schemeClr val="tx1"/>
                </a:solidFill>
                <a:effectLst/>
                <a:latin typeface="Calibri" pitchFamily="34" charset="0"/>
              </a:rPr>
              <a:t>high</a:t>
            </a:r>
            <a:r>
              <a:rPr lang="en-US" sz="1600" b="1" dirty="0">
                <a:solidFill>
                  <a:schemeClr val="tx1"/>
                </a:solidFill>
                <a:effectLst/>
                <a:latin typeface="Calibri" pitchFamily="34" charset="0"/>
              </a:rPr>
              <a:t> </a:t>
            </a:r>
            <a:r>
              <a:rPr lang="en-US" sz="1800" b="1" baseline="30000" dirty="0">
                <a:solidFill>
                  <a:schemeClr val="tx1"/>
                </a:solidFill>
                <a:effectLst/>
                <a:latin typeface="Calibri" pitchFamily="34" charset="0"/>
              </a:rPr>
              <a:t>3</a:t>
            </a:r>
            <a:r>
              <a:rPr lang="en-US" sz="1800" b="1" dirty="0">
                <a:solidFill>
                  <a:schemeClr val="tx1"/>
                </a:solidFill>
                <a:effectLst/>
                <a:latin typeface="Calibri" pitchFamily="34" charset="0"/>
              </a:rPr>
              <a:t>He</a:t>
            </a:r>
          </a:p>
          <a:p>
            <a:pPr algn="ctr">
              <a:spcBef>
                <a:spcPts val="600"/>
              </a:spcBef>
            </a:pPr>
            <a:r>
              <a:rPr lang="en-US" sz="2000" b="1" dirty="0">
                <a:solidFill>
                  <a:srgbClr val="FF0000"/>
                </a:solidFill>
                <a:effectLst/>
                <a:latin typeface="Calibri" pitchFamily="34" charset="0"/>
              </a:rPr>
              <a:t>OIB are from </a:t>
            </a:r>
            <a:r>
              <a:rPr lang="en-US" sz="2000" b="1" baseline="30000" dirty="0">
                <a:solidFill>
                  <a:srgbClr val="FF0000"/>
                </a:solidFill>
                <a:effectLst/>
                <a:latin typeface="Calibri" pitchFamily="34" charset="0"/>
              </a:rPr>
              <a:t>3</a:t>
            </a:r>
            <a:r>
              <a:rPr lang="en-US" sz="2000" b="1" dirty="0">
                <a:solidFill>
                  <a:srgbClr val="FF0000"/>
                </a:solidFill>
                <a:effectLst/>
                <a:latin typeface="Calibri" pitchFamily="34" charset="0"/>
              </a:rPr>
              <a:t>He-deficient sources</a:t>
            </a:r>
            <a:endParaRPr lang="en-US" sz="3600" dirty="0">
              <a:solidFill>
                <a:srgbClr val="FF0000"/>
              </a:solidFill>
              <a:effectLst/>
              <a:latin typeface="Calibri" pitchFamily="34" charset="0"/>
            </a:endParaRPr>
          </a:p>
        </p:txBody>
      </p:sp>
      <p:sp>
        <p:nvSpPr>
          <p:cNvPr id="312" name="Text Box 16"/>
          <p:cNvSpPr txBox="1">
            <a:spLocks noChangeArrowheads="1"/>
          </p:cNvSpPr>
          <p:nvPr/>
        </p:nvSpPr>
        <p:spPr bwMode="auto">
          <a:xfrm>
            <a:off x="0" y="5640388"/>
            <a:ext cx="9144000" cy="711200"/>
          </a:xfrm>
          <a:prstGeom prst="rect">
            <a:avLst/>
          </a:prstGeom>
          <a:solidFill>
            <a:schemeClr val="bg1"/>
          </a:solidFill>
          <a:ln w="9525">
            <a:noFill/>
            <a:miter lim="800000"/>
            <a:headEnd/>
            <a:tailEnd/>
          </a:ln>
        </p:spPr>
        <p:txBody>
          <a:bodyPr>
            <a:spAutoFit/>
          </a:bodyPr>
          <a:lstStyle/>
          <a:p>
            <a:r>
              <a:rPr lang="en-US" sz="2000" b="1" dirty="0">
                <a:solidFill>
                  <a:schemeClr val="tx1"/>
                </a:solidFill>
                <a:effectLst/>
                <a:latin typeface="Calibri" pitchFamily="34" charset="0"/>
              </a:rPr>
              <a:t>[</a:t>
            </a:r>
            <a:r>
              <a:rPr lang="en-US" sz="2000" b="1" i="1" dirty="0">
                <a:solidFill>
                  <a:schemeClr val="tx1"/>
                </a:solidFill>
                <a:effectLst/>
                <a:latin typeface="Calibri" pitchFamily="34" charset="0"/>
              </a:rPr>
              <a:t>The MORB source contains less </a:t>
            </a:r>
            <a:r>
              <a:rPr lang="en-US" sz="2000" b="1" i="1" baseline="30000" dirty="0">
                <a:solidFill>
                  <a:schemeClr val="tx1"/>
                </a:solidFill>
                <a:effectLst/>
                <a:latin typeface="Calibri" pitchFamily="34" charset="0"/>
              </a:rPr>
              <a:t>3</a:t>
            </a:r>
            <a:r>
              <a:rPr lang="en-US" sz="2000" b="1" i="1" dirty="0">
                <a:solidFill>
                  <a:schemeClr val="tx1"/>
                </a:solidFill>
                <a:effectLst/>
                <a:latin typeface="Calibri" pitchFamily="34" charset="0"/>
              </a:rPr>
              <a:t>He because it was degassed in early Earth history</a:t>
            </a:r>
            <a:r>
              <a:rPr lang="en-US" sz="2000" dirty="0">
                <a:solidFill>
                  <a:schemeClr val="tx1"/>
                </a:solidFill>
                <a:effectLst/>
                <a:latin typeface="Calibri" pitchFamily="34" charset="0"/>
              </a:rPr>
              <a:t>] </a:t>
            </a:r>
            <a:r>
              <a:rPr lang="en-US" sz="2000" dirty="0" err="1">
                <a:solidFill>
                  <a:schemeClr val="tx1"/>
                </a:solidFill>
                <a:effectLst/>
                <a:latin typeface="Calibri" pitchFamily="34" charset="0"/>
              </a:rPr>
              <a:t>Moreira</a:t>
            </a:r>
            <a:r>
              <a:rPr lang="en-US" sz="2000" dirty="0">
                <a:solidFill>
                  <a:schemeClr val="tx1"/>
                </a:solidFill>
                <a:effectLst/>
                <a:latin typeface="Calibri" pitchFamily="34" charset="0"/>
              </a:rPr>
              <a:t> et al., 2012 (Chem. Geol., 322-323, 91-98)</a:t>
            </a:r>
          </a:p>
        </p:txBody>
      </p:sp>
      <p:sp>
        <p:nvSpPr>
          <p:cNvPr id="313" name="CasellaDiTesto 312"/>
          <p:cNvSpPr txBox="1">
            <a:spLocks noChangeArrowheads="1"/>
          </p:cNvSpPr>
          <p:nvPr/>
        </p:nvSpPr>
        <p:spPr bwMode="auto">
          <a:xfrm>
            <a:off x="3644900" y="4346575"/>
            <a:ext cx="2540000" cy="523875"/>
          </a:xfrm>
          <a:prstGeom prst="rect">
            <a:avLst/>
          </a:prstGeom>
          <a:noFill/>
          <a:ln w="9525">
            <a:noFill/>
            <a:miter lim="800000"/>
            <a:headEnd/>
            <a:tailEnd/>
          </a:ln>
        </p:spPr>
        <p:txBody>
          <a:bodyPr>
            <a:spAutoFit/>
          </a:bodyPr>
          <a:lstStyle/>
          <a:p>
            <a:pPr algn="ctr"/>
            <a:r>
              <a:rPr lang="it-IT" sz="1400" dirty="0" err="1">
                <a:solidFill>
                  <a:schemeClr val="tx1"/>
                </a:solidFill>
                <a:effectLst/>
                <a:latin typeface="Calibri" pitchFamily="34" charset="0"/>
              </a:rPr>
              <a:t>Ozima</a:t>
            </a:r>
            <a:r>
              <a:rPr lang="it-IT" sz="1400" dirty="0">
                <a:solidFill>
                  <a:schemeClr val="tx1"/>
                </a:solidFill>
                <a:effectLst/>
                <a:latin typeface="Calibri" pitchFamily="34" charset="0"/>
              </a:rPr>
              <a:t> and </a:t>
            </a:r>
            <a:r>
              <a:rPr lang="it-IT" sz="1400" dirty="0" err="1">
                <a:solidFill>
                  <a:schemeClr val="tx1"/>
                </a:solidFill>
                <a:effectLst/>
                <a:latin typeface="Calibri" pitchFamily="34" charset="0"/>
              </a:rPr>
              <a:t>Igarashi</a:t>
            </a:r>
            <a:r>
              <a:rPr lang="it-IT" sz="1400" dirty="0">
                <a:solidFill>
                  <a:schemeClr val="tx1"/>
                </a:solidFill>
                <a:effectLst/>
                <a:latin typeface="Calibri" pitchFamily="34" charset="0"/>
              </a:rPr>
              <a:t> (2000) EPSL, 176, 219-232</a:t>
            </a:r>
            <a:endParaRPr lang="it-IT" sz="1400" baseline="-25000" dirty="0">
              <a:solidFill>
                <a:schemeClr val="tx1"/>
              </a:solidFill>
              <a:effectLst/>
              <a:latin typeface="Calibri" pitchFamily="34" charset="0"/>
            </a:endParaRPr>
          </a:p>
        </p:txBody>
      </p:sp>
      <p:sp>
        <p:nvSpPr>
          <p:cNvPr id="183" name="AutoShape 369"/>
          <p:cNvSpPr>
            <a:spLocks noChangeArrowheads="1"/>
          </p:cNvSpPr>
          <p:nvPr/>
        </p:nvSpPr>
        <p:spPr bwMode="auto">
          <a:xfrm>
            <a:off x="127000" y="6330950"/>
            <a:ext cx="1608138" cy="406400"/>
          </a:xfrm>
          <a:prstGeom prst="rightArrow">
            <a:avLst>
              <a:gd name="adj1" fmla="val 53407"/>
              <a:gd name="adj2" fmla="val 192649"/>
            </a:avLst>
          </a:prstGeom>
          <a:solidFill>
            <a:srgbClr val="FF0000"/>
          </a:solidFill>
          <a:ln w="9525">
            <a:solidFill>
              <a:schemeClr val="tx1"/>
            </a:solidFill>
            <a:miter lim="800000"/>
            <a:headEnd/>
            <a:tailEnd/>
          </a:ln>
          <a:scene3d>
            <a:camera prst="orthographicFront"/>
            <a:lightRig rig="threePt" dir="t"/>
          </a:scene3d>
          <a:sp3d>
            <a:bevelT/>
          </a:sp3d>
        </p:spPr>
        <p:txBody>
          <a:bodyPr wrap="none" anchor="ctr"/>
          <a:lstStyle/>
          <a:p>
            <a:endParaRPr lang="it-IT">
              <a:latin typeface="Calibri" pitchFamily="34" charset="0"/>
            </a:endParaRPr>
          </a:p>
        </p:txBody>
      </p:sp>
      <p:sp>
        <p:nvSpPr>
          <p:cNvPr id="184" name="AutoShape 370"/>
          <p:cNvSpPr>
            <a:spLocks noChangeArrowheads="1"/>
          </p:cNvSpPr>
          <p:nvPr/>
        </p:nvSpPr>
        <p:spPr bwMode="auto">
          <a:xfrm rot="10800000">
            <a:off x="7397750" y="6310313"/>
            <a:ext cx="1606550" cy="406400"/>
          </a:xfrm>
          <a:prstGeom prst="rightArrow">
            <a:avLst>
              <a:gd name="adj1" fmla="val 53407"/>
              <a:gd name="adj2" fmla="val 192568"/>
            </a:avLst>
          </a:prstGeom>
          <a:solidFill>
            <a:srgbClr val="FF0000"/>
          </a:solidFill>
          <a:ln w="9525">
            <a:solidFill>
              <a:schemeClr val="tx1"/>
            </a:solidFill>
            <a:miter lim="800000"/>
            <a:headEnd/>
            <a:tailEnd/>
          </a:ln>
          <a:scene3d>
            <a:camera prst="orthographicFront"/>
            <a:lightRig rig="threePt" dir="t"/>
          </a:scene3d>
          <a:sp3d>
            <a:bevelT/>
          </a:sp3d>
        </p:spPr>
        <p:txBody>
          <a:bodyPr rot="10800000" wrap="none" anchor="ctr"/>
          <a:lstStyle/>
          <a:p>
            <a:endParaRPr lang="it-I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fade">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wipe(down)">
                                      <p:cBhvr>
                                        <p:cTn id="12" dur="500"/>
                                        <p:tgtEl>
                                          <p:spTgt spid="77"/>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500"/>
                                        <p:tgtEl>
                                          <p:spTgt spid="80"/>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2000"/>
                                        <p:tgtEl>
                                          <p:spTgt spid="8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251"/>
                                        </p:tgtEl>
                                        <p:attrNameLst>
                                          <p:attrName>style.visibility</p:attrName>
                                        </p:attrNameLst>
                                      </p:cBhvr>
                                      <p:to>
                                        <p:strVal val="visible"/>
                                      </p:to>
                                    </p:set>
                                    <p:animEffect transition="in" filter="fade">
                                      <p:cBhvr>
                                        <p:cTn id="25" dur="500"/>
                                        <p:tgtEl>
                                          <p:spTgt spid="251"/>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71"/>
                                        </p:tgtEl>
                                        <p:attrNameLst>
                                          <p:attrName>style.visibility</p:attrName>
                                        </p:attrNameLst>
                                      </p:cBhvr>
                                      <p:to>
                                        <p:strVal val="visible"/>
                                      </p:to>
                                    </p:set>
                                    <p:animEffect transition="in" filter="fade">
                                      <p:cBhvr>
                                        <p:cTn id="29" dur="500"/>
                                        <p:tgtEl>
                                          <p:spTgt spid="7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311"/>
                                        </p:tgtEl>
                                        <p:attrNameLst>
                                          <p:attrName>style.visibility</p:attrName>
                                        </p:attrNameLst>
                                      </p:cBhvr>
                                      <p:to>
                                        <p:strVal val="visible"/>
                                      </p:to>
                                    </p:set>
                                    <p:animEffect transition="in" filter="fade">
                                      <p:cBhvr>
                                        <p:cTn id="34" dur="500"/>
                                        <p:tgtEl>
                                          <p:spTgt spid="31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83"/>
                                        </p:tgtEl>
                                        <p:attrNameLst>
                                          <p:attrName>style.visibility</p:attrName>
                                        </p:attrNameLst>
                                      </p:cBhvr>
                                      <p:to>
                                        <p:strVal val="visible"/>
                                      </p:to>
                                    </p:set>
                                    <p:animEffect transition="in" filter="wipe(left)">
                                      <p:cBhvr>
                                        <p:cTn id="39" dur="500"/>
                                        <p:tgtEl>
                                          <p:spTgt spid="183"/>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84"/>
                                        </p:tgtEl>
                                        <p:attrNameLst>
                                          <p:attrName>style.visibility</p:attrName>
                                        </p:attrNameLst>
                                      </p:cBhvr>
                                      <p:to>
                                        <p:strVal val="visible"/>
                                      </p:to>
                                    </p:set>
                                    <p:animEffect transition="in" filter="wipe(right)">
                                      <p:cBhvr>
                                        <p:cTn id="42" dur="500"/>
                                        <p:tgtEl>
                                          <p:spTgt spid="184"/>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fade">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12"/>
                                        </p:tgtEl>
                                        <p:attrNameLst>
                                          <p:attrName>style.visibility</p:attrName>
                                        </p:attrNameLst>
                                      </p:cBhvr>
                                      <p:to>
                                        <p:strVal val="visible"/>
                                      </p:to>
                                    </p:set>
                                    <p:animEffect transition="in" filter="fade">
                                      <p:cBhvr>
                                        <p:cTn id="51" dur="500"/>
                                        <p:tgtEl>
                                          <p:spTgt spid="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80" grpId="0"/>
      <p:bldP spid="81" grpId="0"/>
      <p:bldP spid="311" grpId="0" animBg="1"/>
      <p:bldP spid="312" grpId="0" animBg="1"/>
      <p:bldP spid="313" grpId="0"/>
      <p:bldP spid="183" grpId="0" animBg="1"/>
      <p:bldP spid="184"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Rectangle 4"/>
          <p:cNvSpPr>
            <a:spLocks noChangeArrowheads="1"/>
          </p:cNvSpPr>
          <p:nvPr/>
        </p:nvSpPr>
        <p:spPr bwMode="auto">
          <a:xfrm>
            <a:off x="1831975" y="1393825"/>
            <a:ext cx="6365875" cy="4271963"/>
          </a:xfrm>
          <a:prstGeom prst="rect">
            <a:avLst/>
          </a:prstGeom>
          <a:solidFill>
            <a:schemeClr val="bg1"/>
          </a:solidFill>
          <a:ln w="19050">
            <a:solidFill>
              <a:schemeClr val="tx1"/>
            </a:solidFill>
            <a:miter lim="800000"/>
            <a:headEnd/>
            <a:tailEnd/>
          </a:ln>
        </p:spPr>
        <p:txBody>
          <a:bodyPr wrap="none" anchor="ctr"/>
          <a:lstStyle/>
          <a:p>
            <a:endParaRPr lang="it-IT">
              <a:latin typeface="Calibri" pitchFamily="34" charset="0"/>
            </a:endParaRPr>
          </a:p>
        </p:txBody>
      </p:sp>
      <p:sp>
        <p:nvSpPr>
          <p:cNvPr id="5" name="Text Box 6"/>
          <p:cNvSpPr txBox="1">
            <a:spLocks noChangeArrowheads="1"/>
          </p:cNvSpPr>
          <p:nvPr/>
        </p:nvSpPr>
        <p:spPr bwMode="auto">
          <a:xfrm>
            <a:off x="1227138" y="1268413"/>
            <a:ext cx="609600"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-9</a:t>
            </a:r>
            <a:endParaRPr lang="en-US" b="1">
              <a:solidFill>
                <a:schemeClr val="bg1"/>
              </a:solidFill>
              <a:latin typeface="Calibri" pitchFamily="34" charset="0"/>
            </a:endParaRPr>
          </a:p>
        </p:txBody>
      </p:sp>
      <p:sp>
        <p:nvSpPr>
          <p:cNvPr id="6" name="Text Box 6"/>
          <p:cNvSpPr txBox="1">
            <a:spLocks noChangeArrowheads="1"/>
          </p:cNvSpPr>
          <p:nvPr/>
        </p:nvSpPr>
        <p:spPr bwMode="auto">
          <a:xfrm>
            <a:off x="1127125" y="197008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-10</a:t>
            </a:r>
            <a:endParaRPr lang="en-US" b="1">
              <a:solidFill>
                <a:schemeClr val="bg1"/>
              </a:solidFill>
              <a:latin typeface="Calibri" pitchFamily="34" charset="0"/>
            </a:endParaRPr>
          </a:p>
        </p:txBody>
      </p:sp>
      <p:sp>
        <p:nvSpPr>
          <p:cNvPr id="7" name="Text Box 6"/>
          <p:cNvSpPr txBox="1">
            <a:spLocks noChangeArrowheads="1"/>
          </p:cNvSpPr>
          <p:nvPr/>
        </p:nvSpPr>
        <p:spPr bwMode="auto">
          <a:xfrm>
            <a:off x="1127125" y="2632075"/>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-11</a:t>
            </a:r>
            <a:endParaRPr lang="en-US" b="1">
              <a:solidFill>
                <a:schemeClr val="bg1"/>
              </a:solidFill>
              <a:latin typeface="Calibri" pitchFamily="34" charset="0"/>
            </a:endParaRPr>
          </a:p>
        </p:txBody>
      </p:sp>
      <p:sp>
        <p:nvSpPr>
          <p:cNvPr id="8" name="Text Box 6"/>
          <p:cNvSpPr txBox="1">
            <a:spLocks noChangeArrowheads="1"/>
          </p:cNvSpPr>
          <p:nvPr/>
        </p:nvSpPr>
        <p:spPr bwMode="auto">
          <a:xfrm>
            <a:off x="1127125" y="3371850"/>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-12</a:t>
            </a:r>
            <a:endParaRPr lang="en-US" b="1">
              <a:solidFill>
                <a:schemeClr val="bg1"/>
              </a:solidFill>
              <a:latin typeface="Calibri" pitchFamily="34" charset="0"/>
            </a:endParaRPr>
          </a:p>
        </p:txBody>
      </p:sp>
      <p:sp>
        <p:nvSpPr>
          <p:cNvPr id="9" name="Text Box 6"/>
          <p:cNvSpPr txBox="1">
            <a:spLocks noChangeArrowheads="1"/>
          </p:cNvSpPr>
          <p:nvPr/>
        </p:nvSpPr>
        <p:spPr bwMode="auto">
          <a:xfrm>
            <a:off x="1127125" y="4087813"/>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-13</a:t>
            </a:r>
            <a:endParaRPr lang="en-US" b="1">
              <a:solidFill>
                <a:schemeClr val="bg1"/>
              </a:solidFill>
              <a:latin typeface="Calibri" pitchFamily="34" charset="0"/>
            </a:endParaRPr>
          </a:p>
        </p:txBody>
      </p:sp>
      <p:sp>
        <p:nvSpPr>
          <p:cNvPr id="10" name="Text Box 6"/>
          <p:cNvSpPr txBox="1">
            <a:spLocks noChangeArrowheads="1"/>
          </p:cNvSpPr>
          <p:nvPr/>
        </p:nvSpPr>
        <p:spPr bwMode="auto">
          <a:xfrm>
            <a:off x="1127125" y="4765675"/>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-14</a:t>
            </a:r>
            <a:endParaRPr lang="en-US" b="1">
              <a:solidFill>
                <a:schemeClr val="bg1"/>
              </a:solidFill>
              <a:latin typeface="Calibri" pitchFamily="34" charset="0"/>
            </a:endParaRPr>
          </a:p>
        </p:txBody>
      </p:sp>
      <p:sp>
        <p:nvSpPr>
          <p:cNvPr id="11" name="Text Box 6"/>
          <p:cNvSpPr txBox="1">
            <a:spLocks noChangeArrowheads="1"/>
          </p:cNvSpPr>
          <p:nvPr/>
        </p:nvSpPr>
        <p:spPr bwMode="auto">
          <a:xfrm>
            <a:off x="1127125" y="5467350"/>
            <a:ext cx="709613" cy="350838"/>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-15</a:t>
            </a:r>
            <a:endParaRPr lang="en-US" b="1">
              <a:solidFill>
                <a:schemeClr val="bg1"/>
              </a:solidFill>
              <a:latin typeface="Calibri" pitchFamily="34" charset="0"/>
            </a:endParaRPr>
          </a:p>
        </p:txBody>
      </p:sp>
      <p:sp>
        <p:nvSpPr>
          <p:cNvPr id="12" name="Text Box 6"/>
          <p:cNvSpPr txBox="1">
            <a:spLocks noChangeArrowheads="1"/>
          </p:cNvSpPr>
          <p:nvPr/>
        </p:nvSpPr>
        <p:spPr bwMode="auto">
          <a:xfrm>
            <a:off x="141922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-12</a:t>
            </a:r>
            <a:endParaRPr lang="en-US" b="1">
              <a:solidFill>
                <a:schemeClr val="bg1"/>
              </a:solidFill>
              <a:latin typeface="Calibri" pitchFamily="34" charset="0"/>
            </a:endParaRPr>
          </a:p>
        </p:txBody>
      </p:sp>
      <p:sp>
        <p:nvSpPr>
          <p:cNvPr id="13" name="Text Box 6"/>
          <p:cNvSpPr txBox="1">
            <a:spLocks noChangeArrowheads="1"/>
          </p:cNvSpPr>
          <p:nvPr/>
        </p:nvSpPr>
        <p:spPr bwMode="auto">
          <a:xfrm>
            <a:off x="2660650"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-11</a:t>
            </a:r>
            <a:endParaRPr lang="en-US" b="1">
              <a:solidFill>
                <a:schemeClr val="bg1"/>
              </a:solidFill>
              <a:latin typeface="Calibri" pitchFamily="34" charset="0"/>
            </a:endParaRPr>
          </a:p>
        </p:txBody>
      </p:sp>
      <p:sp>
        <p:nvSpPr>
          <p:cNvPr id="14" name="Text Box 6"/>
          <p:cNvSpPr txBox="1">
            <a:spLocks noChangeArrowheads="1"/>
          </p:cNvSpPr>
          <p:nvPr/>
        </p:nvSpPr>
        <p:spPr bwMode="auto">
          <a:xfrm>
            <a:off x="397827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-10</a:t>
            </a:r>
            <a:endParaRPr lang="en-US" b="1">
              <a:solidFill>
                <a:schemeClr val="bg1"/>
              </a:solidFill>
              <a:latin typeface="Calibri" pitchFamily="34" charset="0"/>
            </a:endParaRPr>
          </a:p>
        </p:txBody>
      </p:sp>
      <p:sp>
        <p:nvSpPr>
          <p:cNvPr id="15" name="Text Box 6"/>
          <p:cNvSpPr txBox="1">
            <a:spLocks noChangeArrowheads="1"/>
          </p:cNvSpPr>
          <p:nvPr/>
        </p:nvSpPr>
        <p:spPr bwMode="auto">
          <a:xfrm>
            <a:off x="5265738" y="5710238"/>
            <a:ext cx="709612"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-9</a:t>
            </a:r>
            <a:endParaRPr lang="en-US" b="1">
              <a:solidFill>
                <a:schemeClr val="bg1"/>
              </a:solidFill>
              <a:latin typeface="Calibri" pitchFamily="34" charset="0"/>
            </a:endParaRPr>
          </a:p>
        </p:txBody>
      </p:sp>
      <p:sp>
        <p:nvSpPr>
          <p:cNvPr id="16" name="Text Box 6"/>
          <p:cNvSpPr txBox="1">
            <a:spLocks noChangeArrowheads="1"/>
          </p:cNvSpPr>
          <p:nvPr/>
        </p:nvSpPr>
        <p:spPr bwMode="auto">
          <a:xfrm>
            <a:off x="6527800"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-8</a:t>
            </a:r>
            <a:endParaRPr lang="en-US" b="1">
              <a:solidFill>
                <a:schemeClr val="bg1"/>
              </a:solidFill>
              <a:latin typeface="Calibri" pitchFamily="34" charset="0"/>
            </a:endParaRPr>
          </a:p>
        </p:txBody>
      </p:sp>
      <p:sp>
        <p:nvSpPr>
          <p:cNvPr id="17" name="Text Box 6"/>
          <p:cNvSpPr txBox="1">
            <a:spLocks noChangeArrowheads="1"/>
          </p:cNvSpPr>
          <p:nvPr/>
        </p:nvSpPr>
        <p:spPr bwMode="auto">
          <a:xfrm>
            <a:off x="7839075" y="5710238"/>
            <a:ext cx="709613" cy="350837"/>
          </a:xfrm>
          <a:prstGeom prst="rect">
            <a:avLst/>
          </a:prstGeom>
          <a:noFill/>
          <a:ln w="9525">
            <a:noFill/>
            <a:miter lim="800000"/>
            <a:headEnd/>
            <a:tailEnd/>
          </a:ln>
        </p:spPr>
        <p:txBody>
          <a:bodyPr>
            <a:spAutoFit/>
          </a:bodyPr>
          <a:lstStyle/>
          <a:p>
            <a:pPr algn="r">
              <a:spcBef>
                <a:spcPct val="50000"/>
              </a:spcBef>
            </a:pPr>
            <a:r>
              <a:rPr lang="en-US" sz="1700" b="1">
                <a:solidFill>
                  <a:schemeClr val="bg1"/>
                </a:solidFill>
                <a:latin typeface="Calibri" pitchFamily="34" charset="0"/>
              </a:rPr>
              <a:t>10</a:t>
            </a:r>
            <a:r>
              <a:rPr lang="en-US" sz="1700" b="1" baseline="30000">
                <a:solidFill>
                  <a:schemeClr val="bg1"/>
                </a:solidFill>
                <a:latin typeface="Calibri" pitchFamily="34" charset="0"/>
              </a:rPr>
              <a:t>-7</a:t>
            </a:r>
            <a:endParaRPr lang="en-US" b="1">
              <a:solidFill>
                <a:schemeClr val="bg1"/>
              </a:solidFill>
              <a:latin typeface="Calibri" pitchFamily="34" charset="0"/>
            </a:endParaRPr>
          </a:p>
        </p:txBody>
      </p:sp>
      <p:sp>
        <p:nvSpPr>
          <p:cNvPr id="18" name="Text Box 6"/>
          <p:cNvSpPr txBox="1">
            <a:spLocks noChangeArrowheads="1"/>
          </p:cNvSpPr>
          <p:nvPr/>
        </p:nvSpPr>
        <p:spPr bwMode="auto">
          <a:xfrm>
            <a:off x="3552825" y="5915025"/>
            <a:ext cx="2460625" cy="523875"/>
          </a:xfrm>
          <a:prstGeom prst="rect">
            <a:avLst/>
          </a:prstGeom>
          <a:noFill/>
          <a:ln w="9525">
            <a:noFill/>
            <a:miter lim="800000"/>
            <a:headEnd/>
            <a:tailEnd/>
          </a:ln>
        </p:spPr>
        <p:txBody>
          <a:bodyPr>
            <a:spAutoFit/>
          </a:bodyPr>
          <a:lstStyle/>
          <a:p>
            <a:pPr algn="ctr">
              <a:spcBef>
                <a:spcPct val="50000"/>
              </a:spcBef>
              <a:defRPr/>
            </a:pP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36</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Ar (cm</a:t>
            </a: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 g</a:t>
            </a:r>
            <a:r>
              <a:rPr lang="en-US" sz="2800" baseline="30000">
                <a:solidFill>
                  <a:schemeClr val="bg1"/>
                </a:solidFill>
                <a:effectLst>
                  <a:outerShdw blurRad="38100" dist="38100" dir="2700000" algn="tl">
                    <a:srgbClr val="000000"/>
                  </a:outerShdw>
                </a:effectLst>
                <a:latin typeface="Calibri" pitchFamily="34" charset="0"/>
                <a:ea typeface="ＭＳ Ｐゴシック" pitchFamily="34" charset="-128"/>
              </a:rPr>
              <a:t>-1</a:t>
            </a:r>
            <a:r>
              <a:rPr lang="en-US" sz="2800">
                <a:solidFill>
                  <a:schemeClr val="bg1"/>
                </a:solidFill>
                <a:effectLst>
                  <a:outerShdw blurRad="38100" dist="38100" dir="2700000" algn="tl">
                    <a:srgbClr val="000000"/>
                  </a:outerShdw>
                </a:effectLst>
                <a:latin typeface="Calibri" pitchFamily="34" charset="0"/>
                <a:ea typeface="ＭＳ Ｐゴシック" pitchFamily="34" charset="-128"/>
              </a:rPr>
              <a:t>)</a:t>
            </a:r>
          </a:p>
        </p:txBody>
      </p:sp>
      <p:sp>
        <p:nvSpPr>
          <p:cNvPr id="19" name="Text Box 6"/>
          <p:cNvSpPr txBox="1">
            <a:spLocks noChangeArrowheads="1"/>
          </p:cNvSpPr>
          <p:nvPr/>
        </p:nvSpPr>
        <p:spPr bwMode="auto">
          <a:xfrm rot="-5400000">
            <a:off x="-145256" y="3144044"/>
            <a:ext cx="2419350" cy="585788"/>
          </a:xfrm>
          <a:prstGeom prst="rect">
            <a:avLst/>
          </a:prstGeom>
          <a:noFill/>
          <a:ln w="9525">
            <a:noFill/>
            <a:miter lim="800000"/>
            <a:headEnd/>
            <a:tailEnd/>
          </a:ln>
        </p:spPr>
        <p:txBody>
          <a:bodyPr>
            <a:spAutoFit/>
          </a:bodyPr>
          <a:lstStyle/>
          <a:p>
            <a:pPr algn="r">
              <a:spcBef>
                <a:spcPct val="50000"/>
              </a:spcBef>
              <a:defRPr/>
            </a:pPr>
            <a:r>
              <a:rPr lang="en-US" sz="3200" baseline="3000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US" sz="3200">
                <a:solidFill>
                  <a:srgbClr val="FFFF00"/>
                </a:solidFill>
                <a:effectLst>
                  <a:outerShdw blurRad="38100" dist="38100" dir="2700000" algn="tl">
                    <a:srgbClr val="000000"/>
                  </a:outerShdw>
                </a:effectLst>
                <a:latin typeface="Calibri" pitchFamily="34" charset="0"/>
                <a:ea typeface="ＭＳ Ｐゴシック" pitchFamily="34" charset="-128"/>
              </a:rPr>
              <a:t>He </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(cm</a:t>
            </a:r>
            <a:r>
              <a:rPr lang="en-US" baseline="3000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 g</a:t>
            </a:r>
            <a:r>
              <a:rPr lang="en-US" baseline="30000">
                <a:solidFill>
                  <a:srgbClr val="FFFF00"/>
                </a:solidFill>
                <a:effectLst>
                  <a:outerShdw blurRad="38100" dist="38100" dir="2700000" algn="tl">
                    <a:srgbClr val="000000"/>
                  </a:outerShdw>
                </a:effectLst>
                <a:latin typeface="Calibri" pitchFamily="34" charset="0"/>
                <a:ea typeface="ＭＳ Ｐゴシック" pitchFamily="34" charset="-128"/>
              </a:rPr>
              <a:t>-1</a:t>
            </a:r>
            <a:r>
              <a:rPr lang="en-US">
                <a:solidFill>
                  <a:srgbClr val="FFFF00"/>
                </a:solidFill>
                <a:effectLst>
                  <a:outerShdw blurRad="38100" dist="38100" dir="2700000" algn="tl">
                    <a:srgbClr val="000000"/>
                  </a:outerShdw>
                </a:effectLst>
                <a:latin typeface="Calibri" pitchFamily="34" charset="0"/>
                <a:ea typeface="ＭＳ Ｐゴシック" pitchFamily="34" charset="-128"/>
              </a:rPr>
              <a:t>)</a:t>
            </a:r>
          </a:p>
        </p:txBody>
      </p:sp>
      <p:grpSp>
        <p:nvGrpSpPr>
          <p:cNvPr id="20" name="Group 302"/>
          <p:cNvGrpSpPr>
            <a:grpSpLocks noChangeAspect="1"/>
          </p:cNvGrpSpPr>
          <p:nvPr/>
        </p:nvGrpSpPr>
        <p:grpSpPr bwMode="auto">
          <a:xfrm>
            <a:off x="2190750" y="5541963"/>
            <a:ext cx="914400" cy="119062"/>
            <a:chOff x="1160" y="3132"/>
            <a:chExt cx="640" cy="84"/>
          </a:xfrm>
        </p:grpSpPr>
        <p:sp>
          <p:nvSpPr>
            <p:cNvPr id="21" name="Line 30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 name="Line 30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 name="Line 30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 name="Line 30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5" name="Line 30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6" name="Line 30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7" name="Line 30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8" name="Line 31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9" name="Line 31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30" name="Group 312"/>
          <p:cNvGrpSpPr>
            <a:grpSpLocks noChangeAspect="1"/>
          </p:cNvGrpSpPr>
          <p:nvPr/>
        </p:nvGrpSpPr>
        <p:grpSpPr bwMode="auto">
          <a:xfrm>
            <a:off x="3471863" y="5541963"/>
            <a:ext cx="914400" cy="119062"/>
            <a:chOff x="1160" y="3132"/>
            <a:chExt cx="640" cy="84"/>
          </a:xfrm>
        </p:grpSpPr>
        <p:sp>
          <p:nvSpPr>
            <p:cNvPr id="31" name="Line 31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2" name="Line 31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3" name="Line 31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4" name="Line 31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5" name="Line 31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6" name="Line 31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7" name="Line 31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8" name="Line 32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39" name="Line 32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40" name="Group 322"/>
          <p:cNvGrpSpPr>
            <a:grpSpLocks noChangeAspect="1"/>
          </p:cNvGrpSpPr>
          <p:nvPr/>
        </p:nvGrpSpPr>
        <p:grpSpPr bwMode="auto">
          <a:xfrm>
            <a:off x="4741863" y="5541963"/>
            <a:ext cx="914400" cy="119062"/>
            <a:chOff x="1160" y="3132"/>
            <a:chExt cx="640" cy="84"/>
          </a:xfrm>
        </p:grpSpPr>
        <p:sp>
          <p:nvSpPr>
            <p:cNvPr id="41" name="Line 32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2" name="Line 32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3" name="Line 32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4" name="Line 32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5" name="Line 32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6" name="Line 32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7" name="Line 32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8" name="Line 33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49" name="Line 33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50" name="Group 332"/>
          <p:cNvGrpSpPr>
            <a:grpSpLocks noChangeAspect="1"/>
          </p:cNvGrpSpPr>
          <p:nvPr/>
        </p:nvGrpSpPr>
        <p:grpSpPr bwMode="auto">
          <a:xfrm>
            <a:off x="6011863" y="5541963"/>
            <a:ext cx="914400" cy="119062"/>
            <a:chOff x="1160" y="3132"/>
            <a:chExt cx="640" cy="84"/>
          </a:xfrm>
        </p:grpSpPr>
        <p:sp>
          <p:nvSpPr>
            <p:cNvPr id="51" name="Line 33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2" name="Line 33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3" name="Line 33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4" name="Line 33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5" name="Line 33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6" name="Line 33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7" name="Line 33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8" name="Line 34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59" name="Line 34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60" name="Group 342"/>
          <p:cNvGrpSpPr>
            <a:grpSpLocks noChangeAspect="1"/>
          </p:cNvGrpSpPr>
          <p:nvPr/>
        </p:nvGrpSpPr>
        <p:grpSpPr bwMode="auto">
          <a:xfrm>
            <a:off x="7281863" y="5541963"/>
            <a:ext cx="914400" cy="119062"/>
            <a:chOff x="1160" y="3132"/>
            <a:chExt cx="640" cy="84"/>
          </a:xfrm>
        </p:grpSpPr>
        <p:sp>
          <p:nvSpPr>
            <p:cNvPr id="61" name="Line 34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2" name="Line 34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3" name="Line 34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4" name="Line 34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5" name="Line 34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6" name="Line 34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7" name="Line 34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8" name="Line 35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69" name="Line 35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endParaRPr lang="it-IT">
                <a:latin typeface="Calibri" pitchFamily="34" charset="0"/>
              </a:endParaRPr>
            </a:p>
          </p:txBody>
        </p:sp>
      </p:grpSp>
      <p:sp>
        <p:nvSpPr>
          <p:cNvPr id="70" name="Rectangle 352"/>
          <p:cNvSpPr>
            <a:spLocks noChangeArrowheads="1"/>
          </p:cNvSpPr>
          <p:nvPr/>
        </p:nvSpPr>
        <p:spPr bwMode="auto">
          <a:xfrm>
            <a:off x="1868488" y="3783013"/>
            <a:ext cx="1203325" cy="763587"/>
          </a:xfrm>
          <a:prstGeom prst="rect">
            <a:avLst/>
          </a:prstGeom>
          <a:solidFill>
            <a:schemeClr val="bg2">
              <a:lumMod val="40000"/>
              <a:lumOff val="60000"/>
            </a:schemeClr>
          </a:solidFill>
          <a:ln w="9525">
            <a:solidFill>
              <a:schemeClr val="tx1"/>
            </a:solidFill>
            <a:miter lim="800000"/>
            <a:headEnd/>
            <a:tailEnd/>
          </a:ln>
          <a:effectLst/>
        </p:spPr>
        <p:txBody>
          <a:bodyPr wrap="none" anchor="ctr"/>
          <a:lstStyle/>
          <a:p>
            <a:pPr>
              <a:defRPr/>
            </a:pPr>
            <a:endParaRPr lang="it-IT">
              <a:latin typeface="Calibri" pitchFamily="34" charset="0"/>
              <a:ea typeface="ＭＳ Ｐゴシック" pitchFamily="34" charset="-128"/>
            </a:endParaRPr>
          </a:p>
        </p:txBody>
      </p:sp>
      <p:grpSp>
        <p:nvGrpSpPr>
          <p:cNvPr id="71" name="Group 353"/>
          <p:cNvGrpSpPr>
            <a:grpSpLocks/>
          </p:cNvGrpSpPr>
          <p:nvPr/>
        </p:nvGrpSpPr>
        <p:grpSpPr bwMode="auto">
          <a:xfrm>
            <a:off x="1954214" y="3813176"/>
            <a:ext cx="976313" cy="338138"/>
            <a:chOff x="719" y="352"/>
            <a:chExt cx="615" cy="213"/>
          </a:xfrm>
        </p:grpSpPr>
        <p:sp>
          <p:nvSpPr>
            <p:cNvPr id="72" name="Oval 354"/>
            <p:cNvSpPr>
              <a:spLocks noChangeAspect="1" noChangeArrowheads="1"/>
            </p:cNvSpPr>
            <p:nvPr/>
          </p:nvSpPr>
          <p:spPr bwMode="auto">
            <a:xfrm>
              <a:off x="719" y="392"/>
              <a:ext cx="101" cy="101"/>
            </a:xfrm>
            <a:prstGeom prst="ellipse">
              <a:avLst/>
            </a:prstGeom>
            <a:solidFill>
              <a:srgbClr val="0066FF"/>
            </a:solidFill>
            <a:ln w="9525">
              <a:solidFill>
                <a:schemeClr val="tx1"/>
              </a:solidFill>
              <a:round/>
              <a:headEnd/>
              <a:tailEnd/>
            </a:ln>
          </p:spPr>
          <p:txBody>
            <a:bodyPr wrap="none" anchor="ctr"/>
            <a:lstStyle/>
            <a:p>
              <a:endParaRPr lang="it-IT">
                <a:solidFill>
                  <a:schemeClr val="tx1"/>
                </a:solidFill>
                <a:effectLst/>
                <a:latin typeface="Calibri" pitchFamily="34" charset="0"/>
              </a:endParaRPr>
            </a:p>
          </p:txBody>
        </p:sp>
        <p:sp>
          <p:nvSpPr>
            <p:cNvPr id="73" name="Text Box 355"/>
            <p:cNvSpPr txBox="1">
              <a:spLocks noChangeAspect="1" noChangeArrowheads="1"/>
            </p:cNvSpPr>
            <p:nvPr/>
          </p:nvSpPr>
          <p:spPr bwMode="auto">
            <a:xfrm>
              <a:off x="880" y="352"/>
              <a:ext cx="454" cy="213"/>
            </a:xfrm>
            <a:prstGeom prst="rect">
              <a:avLst/>
            </a:prstGeom>
            <a:noFill/>
            <a:ln w="9525">
              <a:noFill/>
              <a:miter lim="800000"/>
              <a:headEnd/>
              <a:tailEnd/>
            </a:ln>
          </p:spPr>
          <p:txBody>
            <a:bodyPr wrap="none">
              <a:spAutoFit/>
            </a:bodyPr>
            <a:lstStyle/>
            <a:p>
              <a:r>
                <a:rPr lang="it-IT" sz="1600" dirty="0">
                  <a:solidFill>
                    <a:schemeClr val="tx1"/>
                  </a:solidFill>
                  <a:effectLst/>
                  <a:latin typeface="Calibri" pitchFamily="34" charset="0"/>
                </a:rPr>
                <a:t>MORB</a:t>
              </a:r>
              <a:endParaRPr lang="it-IT" sz="1200" dirty="0">
                <a:solidFill>
                  <a:schemeClr val="tx1"/>
                </a:solidFill>
                <a:effectLst/>
                <a:latin typeface="Calibri" pitchFamily="34" charset="0"/>
              </a:endParaRPr>
            </a:p>
          </p:txBody>
        </p:sp>
      </p:grpSp>
      <p:sp>
        <p:nvSpPr>
          <p:cNvPr id="74" name="Oval 356"/>
          <p:cNvSpPr>
            <a:spLocks noChangeAspect="1" noChangeArrowheads="1"/>
          </p:cNvSpPr>
          <p:nvPr/>
        </p:nvSpPr>
        <p:spPr bwMode="auto">
          <a:xfrm>
            <a:off x="1954213" y="4295775"/>
            <a:ext cx="160337" cy="160338"/>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75" name="Text Box 358"/>
          <p:cNvSpPr txBox="1">
            <a:spLocks noChangeAspect="1" noChangeArrowheads="1"/>
          </p:cNvSpPr>
          <p:nvPr/>
        </p:nvSpPr>
        <p:spPr bwMode="auto">
          <a:xfrm>
            <a:off x="2198568" y="4186238"/>
            <a:ext cx="484428" cy="338554"/>
          </a:xfrm>
          <a:prstGeom prst="rect">
            <a:avLst/>
          </a:prstGeom>
          <a:noFill/>
          <a:ln w="9525">
            <a:noFill/>
            <a:miter lim="800000"/>
            <a:headEnd/>
            <a:tailEnd/>
          </a:ln>
        </p:spPr>
        <p:txBody>
          <a:bodyPr wrap="none">
            <a:spAutoFit/>
          </a:bodyPr>
          <a:lstStyle/>
          <a:p>
            <a:r>
              <a:rPr lang="it-IT" sz="1600">
                <a:solidFill>
                  <a:schemeClr val="tx1"/>
                </a:solidFill>
                <a:effectLst/>
                <a:latin typeface="Calibri" pitchFamily="34" charset="0"/>
              </a:rPr>
              <a:t>OIB</a:t>
            </a:r>
            <a:endParaRPr lang="it-IT" sz="1200">
              <a:solidFill>
                <a:schemeClr val="tx1"/>
              </a:solidFill>
              <a:effectLst/>
              <a:latin typeface="Calibri" pitchFamily="34" charset="0"/>
            </a:endParaRPr>
          </a:p>
        </p:txBody>
      </p:sp>
      <p:grpSp>
        <p:nvGrpSpPr>
          <p:cNvPr id="76" name="Group 363"/>
          <p:cNvGrpSpPr>
            <a:grpSpLocks/>
          </p:cNvGrpSpPr>
          <p:nvPr/>
        </p:nvGrpSpPr>
        <p:grpSpPr bwMode="auto">
          <a:xfrm>
            <a:off x="2047875" y="873125"/>
            <a:ext cx="6088063" cy="1666875"/>
            <a:chOff x="1290" y="368"/>
            <a:chExt cx="3835" cy="1685"/>
          </a:xfrm>
        </p:grpSpPr>
        <p:sp>
          <p:nvSpPr>
            <p:cNvPr id="77" name="AutoShape 361"/>
            <p:cNvSpPr>
              <a:spLocks noChangeArrowheads="1"/>
            </p:cNvSpPr>
            <p:nvPr/>
          </p:nvSpPr>
          <p:spPr bwMode="auto">
            <a:xfrm>
              <a:off x="4832" y="368"/>
              <a:ext cx="293" cy="1685"/>
            </a:xfrm>
            <a:prstGeom prst="upArrow">
              <a:avLst>
                <a:gd name="adj1" fmla="val 50000"/>
                <a:gd name="adj2" fmla="val 143771"/>
              </a:avLst>
            </a:prstGeom>
            <a:gradFill rotWithShape="1">
              <a:gsLst>
                <a:gs pos="0">
                  <a:srgbClr val="FFFF00"/>
                </a:gs>
                <a:gs pos="100000">
                  <a:srgbClr val="FF0000"/>
                </a:gs>
              </a:gsLst>
              <a:lin ang="5400000" scaled="1"/>
            </a:gradFill>
            <a:ln w="9525">
              <a:solidFill>
                <a:schemeClr val="tx1"/>
              </a:solidFill>
              <a:miter lim="800000"/>
              <a:headEnd/>
              <a:tailEnd/>
            </a:ln>
            <a:scene3d>
              <a:camera prst="orthographicFront"/>
              <a:lightRig rig="threePt" dir="t"/>
            </a:scene3d>
            <a:sp3d>
              <a:bevelT/>
            </a:sp3d>
          </p:spPr>
          <p:txBody>
            <a:bodyPr wrap="none" anchor="ctr"/>
            <a:lstStyle/>
            <a:p>
              <a:endParaRPr lang="it-IT">
                <a:latin typeface="Calibri" pitchFamily="34" charset="0"/>
              </a:endParaRPr>
            </a:p>
          </p:txBody>
        </p:sp>
        <p:sp>
          <p:nvSpPr>
            <p:cNvPr id="78" name="AutoShape 362"/>
            <p:cNvSpPr>
              <a:spLocks noChangeArrowheads="1"/>
            </p:cNvSpPr>
            <p:nvPr/>
          </p:nvSpPr>
          <p:spPr bwMode="auto">
            <a:xfrm>
              <a:off x="1290" y="368"/>
              <a:ext cx="293" cy="1685"/>
            </a:xfrm>
            <a:prstGeom prst="upArrow">
              <a:avLst>
                <a:gd name="adj1" fmla="val 50000"/>
                <a:gd name="adj2" fmla="val 143771"/>
              </a:avLst>
            </a:prstGeom>
            <a:gradFill rotWithShape="1">
              <a:gsLst>
                <a:gs pos="0">
                  <a:srgbClr val="FFFF00"/>
                </a:gs>
                <a:gs pos="100000">
                  <a:srgbClr val="FF0000"/>
                </a:gs>
              </a:gsLst>
              <a:lin ang="5400000" scaled="1"/>
            </a:gradFill>
            <a:ln w="9525">
              <a:solidFill>
                <a:schemeClr val="tx1"/>
              </a:solidFill>
              <a:miter lim="800000"/>
              <a:headEnd/>
              <a:tailEnd/>
            </a:ln>
            <a:scene3d>
              <a:camera prst="orthographicFront"/>
              <a:lightRig rig="threePt" dir="t"/>
            </a:scene3d>
            <a:sp3d>
              <a:bevelT/>
            </a:sp3d>
          </p:spPr>
          <p:txBody>
            <a:bodyPr wrap="none" anchor="ctr"/>
            <a:lstStyle/>
            <a:p>
              <a:endParaRPr lang="it-IT">
                <a:latin typeface="Calibri" pitchFamily="34" charset="0"/>
              </a:endParaRPr>
            </a:p>
          </p:txBody>
        </p:sp>
      </p:grpSp>
      <p:grpSp>
        <p:nvGrpSpPr>
          <p:cNvPr id="79" name="Group 126"/>
          <p:cNvGrpSpPr>
            <a:grpSpLocks/>
          </p:cNvGrpSpPr>
          <p:nvPr/>
        </p:nvGrpSpPr>
        <p:grpSpPr bwMode="auto">
          <a:xfrm>
            <a:off x="3128963" y="1925638"/>
            <a:ext cx="3946525" cy="3381375"/>
            <a:chOff x="1981" y="1084"/>
            <a:chExt cx="2486" cy="2130"/>
          </a:xfrm>
        </p:grpSpPr>
        <p:sp>
          <p:nvSpPr>
            <p:cNvPr id="80" name="Oval 22"/>
            <p:cNvSpPr>
              <a:spLocks noChangeAspect="1" noChangeArrowheads="1"/>
            </p:cNvSpPr>
            <p:nvPr/>
          </p:nvSpPr>
          <p:spPr bwMode="auto">
            <a:xfrm>
              <a:off x="2017" y="242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1" name="Oval 23"/>
            <p:cNvSpPr>
              <a:spLocks noChangeAspect="1" noChangeArrowheads="1"/>
            </p:cNvSpPr>
            <p:nvPr/>
          </p:nvSpPr>
          <p:spPr bwMode="auto">
            <a:xfrm>
              <a:off x="2069" y="268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2" name="Oval 24"/>
            <p:cNvSpPr>
              <a:spLocks noChangeAspect="1" noChangeArrowheads="1"/>
            </p:cNvSpPr>
            <p:nvPr/>
          </p:nvSpPr>
          <p:spPr bwMode="auto">
            <a:xfrm>
              <a:off x="2025" y="214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3" name="Oval 25"/>
            <p:cNvSpPr>
              <a:spLocks noChangeAspect="1" noChangeArrowheads="1"/>
            </p:cNvSpPr>
            <p:nvPr/>
          </p:nvSpPr>
          <p:spPr bwMode="auto">
            <a:xfrm>
              <a:off x="1981" y="20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4" name="Oval 26"/>
            <p:cNvSpPr>
              <a:spLocks noChangeAspect="1" noChangeArrowheads="1"/>
            </p:cNvSpPr>
            <p:nvPr/>
          </p:nvSpPr>
          <p:spPr bwMode="auto">
            <a:xfrm>
              <a:off x="2123" y="198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5" name="Oval 27"/>
            <p:cNvSpPr>
              <a:spLocks noChangeAspect="1" noChangeArrowheads="1"/>
            </p:cNvSpPr>
            <p:nvPr/>
          </p:nvSpPr>
          <p:spPr bwMode="auto">
            <a:xfrm>
              <a:off x="2173" y="200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6" name="Oval 28"/>
            <p:cNvSpPr>
              <a:spLocks noChangeAspect="1" noChangeArrowheads="1"/>
            </p:cNvSpPr>
            <p:nvPr/>
          </p:nvSpPr>
          <p:spPr bwMode="auto">
            <a:xfrm>
              <a:off x="2173" y="195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7" name="Oval 29"/>
            <p:cNvSpPr>
              <a:spLocks noChangeAspect="1" noChangeArrowheads="1"/>
            </p:cNvSpPr>
            <p:nvPr/>
          </p:nvSpPr>
          <p:spPr bwMode="auto">
            <a:xfrm>
              <a:off x="2223" y="180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8" name="Oval 30"/>
            <p:cNvSpPr>
              <a:spLocks noChangeAspect="1" noChangeArrowheads="1"/>
            </p:cNvSpPr>
            <p:nvPr/>
          </p:nvSpPr>
          <p:spPr bwMode="auto">
            <a:xfrm>
              <a:off x="2173" y="17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89" name="Oval 31"/>
            <p:cNvSpPr>
              <a:spLocks noChangeAspect="1" noChangeArrowheads="1"/>
            </p:cNvSpPr>
            <p:nvPr/>
          </p:nvSpPr>
          <p:spPr bwMode="auto">
            <a:xfrm>
              <a:off x="2285" y="171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0" name="Oval 32"/>
            <p:cNvSpPr>
              <a:spLocks noChangeAspect="1" noChangeArrowheads="1"/>
            </p:cNvSpPr>
            <p:nvPr/>
          </p:nvSpPr>
          <p:spPr bwMode="auto">
            <a:xfrm>
              <a:off x="2345" y="168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1" name="Oval 33"/>
            <p:cNvSpPr>
              <a:spLocks noChangeAspect="1" noChangeArrowheads="1"/>
            </p:cNvSpPr>
            <p:nvPr/>
          </p:nvSpPr>
          <p:spPr bwMode="auto">
            <a:xfrm>
              <a:off x="2393" y="172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2" name="Oval 34"/>
            <p:cNvSpPr>
              <a:spLocks noChangeAspect="1" noChangeArrowheads="1"/>
            </p:cNvSpPr>
            <p:nvPr/>
          </p:nvSpPr>
          <p:spPr bwMode="auto">
            <a:xfrm>
              <a:off x="2493" y="163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3" name="Oval 35"/>
            <p:cNvSpPr>
              <a:spLocks noChangeAspect="1" noChangeArrowheads="1"/>
            </p:cNvSpPr>
            <p:nvPr/>
          </p:nvSpPr>
          <p:spPr bwMode="auto">
            <a:xfrm>
              <a:off x="2569" y="1549"/>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4" name="Oval 36"/>
            <p:cNvSpPr>
              <a:spLocks noChangeAspect="1" noChangeArrowheads="1"/>
            </p:cNvSpPr>
            <p:nvPr/>
          </p:nvSpPr>
          <p:spPr bwMode="auto">
            <a:xfrm>
              <a:off x="2585" y="158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5" name="Oval 37"/>
            <p:cNvSpPr>
              <a:spLocks noChangeAspect="1" noChangeArrowheads="1"/>
            </p:cNvSpPr>
            <p:nvPr/>
          </p:nvSpPr>
          <p:spPr bwMode="auto">
            <a:xfrm>
              <a:off x="2629" y="175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6" name="Oval 38"/>
            <p:cNvSpPr>
              <a:spLocks noChangeAspect="1" noChangeArrowheads="1"/>
            </p:cNvSpPr>
            <p:nvPr/>
          </p:nvSpPr>
          <p:spPr bwMode="auto">
            <a:xfrm>
              <a:off x="2669" y="1861"/>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7" name="Oval 39"/>
            <p:cNvSpPr>
              <a:spLocks noChangeAspect="1" noChangeArrowheads="1"/>
            </p:cNvSpPr>
            <p:nvPr/>
          </p:nvSpPr>
          <p:spPr bwMode="auto">
            <a:xfrm>
              <a:off x="2569" y="199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8" name="Oval 40"/>
            <p:cNvSpPr>
              <a:spLocks noChangeAspect="1" noChangeArrowheads="1"/>
            </p:cNvSpPr>
            <p:nvPr/>
          </p:nvSpPr>
          <p:spPr bwMode="auto">
            <a:xfrm>
              <a:off x="2381" y="189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99" name="Oval 41"/>
            <p:cNvSpPr>
              <a:spLocks noChangeAspect="1" noChangeArrowheads="1"/>
            </p:cNvSpPr>
            <p:nvPr/>
          </p:nvSpPr>
          <p:spPr bwMode="auto">
            <a:xfrm>
              <a:off x="2223" y="2105"/>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0" name="Oval 42"/>
            <p:cNvSpPr>
              <a:spLocks noChangeAspect="1" noChangeArrowheads="1"/>
            </p:cNvSpPr>
            <p:nvPr/>
          </p:nvSpPr>
          <p:spPr bwMode="auto">
            <a:xfrm>
              <a:off x="2327" y="2173"/>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1" name="Oval 43"/>
            <p:cNvSpPr>
              <a:spLocks noChangeAspect="1" noChangeArrowheads="1"/>
            </p:cNvSpPr>
            <p:nvPr/>
          </p:nvSpPr>
          <p:spPr bwMode="auto">
            <a:xfrm>
              <a:off x="2323" y="2197"/>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2" name="Oval 44"/>
            <p:cNvSpPr>
              <a:spLocks noChangeAspect="1" noChangeArrowheads="1"/>
            </p:cNvSpPr>
            <p:nvPr/>
          </p:nvSpPr>
          <p:spPr bwMode="auto">
            <a:xfrm>
              <a:off x="2387" y="23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3" name="Oval 45"/>
            <p:cNvSpPr>
              <a:spLocks noChangeAspect="1" noChangeArrowheads="1"/>
            </p:cNvSpPr>
            <p:nvPr/>
          </p:nvSpPr>
          <p:spPr bwMode="auto">
            <a:xfrm>
              <a:off x="2359" y="25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4" name="Oval 46"/>
            <p:cNvSpPr>
              <a:spLocks noChangeAspect="1" noChangeArrowheads="1"/>
            </p:cNvSpPr>
            <p:nvPr/>
          </p:nvSpPr>
          <p:spPr bwMode="auto">
            <a:xfrm>
              <a:off x="2435" y="21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5" name="Oval 47"/>
            <p:cNvSpPr>
              <a:spLocks noChangeAspect="1" noChangeArrowheads="1"/>
            </p:cNvSpPr>
            <p:nvPr/>
          </p:nvSpPr>
          <p:spPr bwMode="auto">
            <a:xfrm>
              <a:off x="2859" y="209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6" name="Oval 48"/>
            <p:cNvSpPr>
              <a:spLocks noChangeAspect="1" noChangeArrowheads="1"/>
            </p:cNvSpPr>
            <p:nvPr/>
          </p:nvSpPr>
          <p:spPr bwMode="auto">
            <a:xfrm>
              <a:off x="2899" y="213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7" name="Oval 49"/>
            <p:cNvSpPr>
              <a:spLocks noChangeAspect="1" noChangeArrowheads="1"/>
            </p:cNvSpPr>
            <p:nvPr/>
          </p:nvSpPr>
          <p:spPr bwMode="auto">
            <a:xfrm>
              <a:off x="2875" y="223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8" name="Oval 50"/>
            <p:cNvSpPr>
              <a:spLocks noChangeAspect="1" noChangeArrowheads="1"/>
            </p:cNvSpPr>
            <p:nvPr/>
          </p:nvSpPr>
          <p:spPr bwMode="auto">
            <a:xfrm>
              <a:off x="2839" y="237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09" name="Oval 51"/>
            <p:cNvSpPr>
              <a:spLocks noChangeAspect="1" noChangeArrowheads="1"/>
            </p:cNvSpPr>
            <p:nvPr/>
          </p:nvSpPr>
          <p:spPr bwMode="auto">
            <a:xfrm>
              <a:off x="2791" y="244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0" name="Oval 52"/>
            <p:cNvSpPr>
              <a:spLocks noChangeAspect="1" noChangeArrowheads="1"/>
            </p:cNvSpPr>
            <p:nvPr/>
          </p:nvSpPr>
          <p:spPr bwMode="auto">
            <a:xfrm>
              <a:off x="2987" y="24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1" name="Oval 53"/>
            <p:cNvSpPr>
              <a:spLocks noChangeAspect="1" noChangeArrowheads="1"/>
            </p:cNvSpPr>
            <p:nvPr/>
          </p:nvSpPr>
          <p:spPr bwMode="auto">
            <a:xfrm>
              <a:off x="3983" y="27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2" name="Oval 54"/>
            <p:cNvSpPr>
              <a:spLocks noChangeAspect="1" noChangeArrowheads="1"/>
            </p:cNvSpPr>
            <p:nvPr/>
          </p:nvSpPr>
          <p:spPr bwMode="auto">
            <a:xfrm>
              <a:off x="4035" y="275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3" name="Oval 55"/>
            <p:cNvSpPr>
              <a:spLocks noChangeAspect="1" noChangeArrowheads="1"/>
            </p:cNvSpPr>
            <p:nvPr/>
          </p:nvSpPr>
          <p:spPr bwMode="auto">
            <a:xfrm>
              <a:off x="4171" y="311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4" name="Oval 56"/>
            <p:cNvSpPr>
              <a:spLocks noChangeAspect="1" noChangeArrowheads="1"/>
            </p:cNvSpPr>
            <p:nvPr/>
          </p:nvSpPr>
          <p:spPr bwMode="auto">
            <a:xfrm>
              <a:off x="4355" y="299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5" name="Oval 57"/>
            <p:cNvSpPr>
              <a:spLocks noChangeAspect="1" noChangeArrowheads="1"/>
            </p:cNvSpPr>
            <p:nvPr/>
          </p:nvSpPr>
          <p:spPr bwMode="auto">
            <a:xfrm>
              <a:off x="4367" y="273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6" name="Oval 58"/>
            <p:cNvSpPr>
              <a:spLocks noChangeAspect="1" noChangeArrowheads="1"/>
            </p:cNvSpPr>
            <p:nvPr/>
          </p:nvSpPr>
          <p:spPr bwMode="auto">
            <a:xfrm>
              <a:off x="4199" y="23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7" name="Oval 59"/>
            <p:cNvSpPr>
              <a:spLocks noChangeAspect="1" noChangeArrowheads="1"/>
            </p:cNvSpPr>
            <p:nvPr/>
          </p:nvSpPr>
          <p:spPr bwMode="auto">
            <a:xfrm>
              <a:off x="3835" y="18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8" name="Oval 60"/>
            <p:cNvSpPr>
              <a:spLocks noChangeAspect="1" noChangeArrowheads="1"/>
            </p:cNvSpPr>
            <p:nvPr/>
          </p:nvSpPr>
          <p:spPr bwMode="auto">
            <a:xfrm>
              <a:off x="4055" y="172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19" name="Oval 61"/>
            <p:cNvSpPr>
              <a:spLocks noChangeAspect="1" noChangeArrowheads="1"/>
            </p:cNvSpPr>
            <p:nvPr/>
          </p:nvSpPr>
          <p:spPr bwMode="auto">
            <a:xfrm>
              <a:off x="3943" y="14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0" name="Oval 62"/>
            <p:cNvSpPr>
              <a:spLocks noChangeAspect="1" noChangeArrowheads="1"/>
            </p:cNvSpPr>
            <p:nvPr/>
          </p:nvSpPr>
          <p:spPr bwMode="auto">
            <a:xfrm>
              <a:off x="4271" y="154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1" name="Oval 63"/>
            <p:cNvSpPr>
              <a:spLocks noChangeAspect="1" noChangeArrowheads="1"/>
            </p:cNvSpPr>
            <p:nvPr/>
          </p:nvSpPr>
          <p:spPr bwMode="auto">
            <a:xfrm>
              <a:off x="3735" y="13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2" name="Oval 64"/>
            <p:cNvSpPr>
              <a:spLocks noChangeAspect="1" noChangeArrowheads="1"/>
            </p:cNvSpPr>
            <p:nvPr/>
          </p:nvSpPr>
          <p:spPr bwMode="auto">
            <a:xfrm>
              <a:off x="3015" y="202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3" name="Oval 65"/>
            <p:cNvSpPr>
              <a:spLocks noChangeAspect="1" noChangeArrowheads="1"/>
            </p:cNvSpPr>
            <p:nvPr/>
          </p:nvSpPr>
          <p:spPr bwMode="auto">
            <a:xfrm>
              <a:off x="3119" y="20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4" name="Oval 66"/>
            <p:cNvSpPr>
              <a:spLocks noChangeAspect="1" noChangeArrowheads="1"/>
            </p:cNvSpPr>
            <p:nvPr/>
          </p:nvSpPr>
          <p:spPr bwMode="auto">
            <a:xfrm>
              <a:off x="3053" y="199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5" name="Oval 67"/>
            <p:cNvSpPr>
              <a:spLocks noChangeAspect="1" noChangeArrowheads="1"/>
            </p:cNvSpPr>
            <p:nvPr/>
          </p:nvSpPr>
          <p:spPr bwMode="auto">
            <a:xfrm>
              <a:off x="2987" y="190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6" name="Oval 68"/>
            <p:cNvSpPr>
              <a:spLocks noChangeAspect="1" noChangeArrowheads="1"/>
            </p:cNvSpPr>
            <p:nvPr/>
          </p:nvSpPr>
          <p:spPr bwMode="auto">
            <a:xfrm>
              <a:off x="2867" y="18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7" name="Oval 69"/>
            <p:cNvSpPr>
              <a:spLocks noChangeAspect="1" noChangeArrowheads="1"/>
            </p:cNvSpPr>
            <p:nvPr/>
          </p:nvSpPr>
          <p:spPr bwMode="auto">
            <a:xfrm>
              <a:off x="2811" y="178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8" name="Oval 70"/>
            <p:cNvSpPr>
              <a:spLocks noChangeAspect="1" noChangeArrowheads="1"/>
            </p:cNvSpPr>
            <p:nvPr/>
          </p:nvSpPr>
          <p:spPr bwMode="auto">
            <a:xfrm>
              <a:off x="2799" y="15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29" name="Oval 71"/>
            <p:cNvSpPr>
              <a:spLocks noChangeAspect="1" noChangeArrowheads="1"/>
            </p:cNvSpPr>
            <p:nvPr/>
          </p:nvSpPr>
          <p:spPr bwMode="auto">
            <a:xfrm>
              <a:off x="2895" y="163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0" name="Oval 72"/>
            <p:cNvSpPr>
              <a:spLocks noChangeAspect="1" noChangeArrowheads="1"/>
            </p:cNvSpPr>
            <p:nvPr/>
          </p:nvSpPr>
          <p:spPr bwMode="auto">
            <a:xfrm>
              <a:off x="3005" y="162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1" name="Oval 73"/>
            <p:cNvSpPr>
              <a:spLocks noChangeAspect="1" noChangeArrowheads="1"/>
            </p:cNvSpPr>
            <p:nvPr/>
          </p:nvSpPr>
          <p:spPr bwMode="auto">
            <a:xfrm>
              <a:off x="2949" y="16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2" name="Oval 74"/>
            <p:cNvSpPr>
              <a:spLocks noChangeAspect="1" noChangeArrowheads="1"/>
            </p:cNvSpPr>
            <p:nvPr/>
          </p:nvSpPr>
          <p:spPr bwMode="auto">
            <a:xfrm>
              <a:off x="2951" y="16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3" name="Oval 75"/>
            <p:cNvSpPr>
              <a:spLocks noChangeAspect="1" noChangeArrowheads="1"/>
            </p:cNvSpPr>
            <p:nvPr/>
          </p:nvSpPr>
          <p:spPr bwMode="auto">
            <a:xfrm>
              <a:off x="2961"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4" name="Oval 76"/>
            <p:cNvSpPr>
              <a:spLocks noChangeAspect="1" noChangeArrowheads="1"/>
            </p:cNvSpPr>
            <p:nvPr/>
          </p:nvSpPr>
          <p:spPr bwMode="auto">
            <a:xfrm>
              <a:off x="3019" y="174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5" name="Oval 77"/>
            <p:cNvSpPr>
              <a:spLocks noChangeAspect="1" noChangeArrowheads="1"/>
            </p:cNvSpPr>
            <p:nvPr/>
          </p:nvSpPr>
          <p:spPr bwMode="auto">
            <a:xfrm>
              <a:off x="2987" y="180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6" name="Oval 78"/>
            <p:cNvSpPr>
              <a:spLocks noChangeAspect="1" noChangeArrowheads="1"/>
            </p:cNvSpPr>
            <p:nvPr/>
          </p:nvSpPr>
          <p:spPr bwMode="auto">
            <a:xfrm>
              <a:off x="3003" y="181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7" name="Oval 79"/>
            <p:cNvSpPr>
              <a:spLocks noChangeAspect="1" noChangeArrowheads="1"/>
            </p:cNvSpPr>
            <p:nvPr/>
          </p:nvSpPr>
          <p:spPr bwMode="auto">
            <a:xfrm>
              <a:off x="3025" y="18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8" name="Oval 80"/>
            <p:cNvSpPr>
              <a:spLocks noChangeAspect="1" noChangeArrowheads="1"/>
            </p:cNvSpPr>
            <p:nvPr/>
          </p:nvSpPr>
          <p:spPr bwMode="auto">
            <a:xfrm>
              <a:off x="3057" y="180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39" name="Oval 81"/>
            <p:cNvSpPr>
              <a:spLocks noChangeAspect="1" noChangeArrowheads="1"/>
            </p:cNvSpPr>
            <p:nvPr/>
          </p:nvSpPr>
          <p:spPr bwMode="auto">
            <a:xfrm>
              <a:off x="3095" y="184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0" name="Oval 82"/>
            <p:cNvSpPr>
              <a:spLocks noChangeAspect="1" noChangeArrowheads="1"/>
            </p:cNvSpPr>
            <p:nvPr/>
          </p:nvSpPr>
          <p:spPr bwMode="auto">
            <a:xfrm>
              <a:off x="3059" y="187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1" name="Oval 83"/>
            <p:cNvSpPr>
              <a:spLocks noChangeAspect="1" noChangeArrowheads="1"/>
            </p:cNvSpPr>
            <p:nvPr/>
          </p:nvSpPr>
          <p:spPr bwMode="auto">
            <a:xfrm>
              <a:off x="3053" y="19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2" name="Oval 84"/>
            <p:cNvSpPr>
              <a:spLocks noChangeAspect="1" noChangeArrowheads="1"/>
            </p:cNvSpPr>
            <p:nvPr/>
          </p:nvSpPr>
          <p:spPr bwMode="auto">
            <a:xfrm>
              <a:off x="3139" y="189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3" name="Oval 85"/>
            <p:cNvSpPr>
              <a:spLocks noChangeAspect="1" noChangeArrowheads="1"/>
            </p:cNvSpPr>
            <p:nvPr/>
          </p:nvSpPr>
          <p:spPr bwMode="auto">
            <a:xfrm>
              <a:off x="3131" y="195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4" name="Oval 86"/>
            <p:cNvSpPr>
              <a:spLocks noChangeAspect="1" noChangeArrowheads="1"/>
            </p:cNvSpPr>
            <p:nvPr/>
          </p:nvSpPr>
          <p:spPr bwMode="auto">
            <a:xfrm>
              <a:off x="3195" y="188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5" name="Oval 87"/>
            <p:cNvSpPr>
              <a:spLocks noChangeAspect="1" noChangeArrowheads="1"/>
            </p:cNvSpPr>
            <p:nvPr/>
          </p:nvSpPr>
          <p:spPr bwMode="auto">
            <a:xfrm>
              <a:off x="3255" y="187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6" name="Oval 88"/>
            <p:cNvSpPr>
              <a:spLocks noChangeAspect="1" noChangeArrowheads="1"/>
            </p:cNvSpPr>
            <p:nvPr/>
          </p:nvSpPr>
          <p:spPr bwMode="auto">
            <a:xfrm>
              <a:off x="3255" y="196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7" name="Oval 89"/>
            <p:cNvSpPr>
              <a:spLocks noChangeAspect="1" noChangeArrowheads="1"/>
            </p:cNvSpPr>
            <p:nvPr/>
          </p:nvSpPr>
          <p:spPr bwMode="auto">
            <a:xfrm>
              <a:off x="3343" y="203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8" name="Oval 90"/>
            <p:cNvSpPr>
              <a:spLocks noChangeAspect="1" noChangeArrowheads="1"/>
            </p:cNvSpPr>
            <p:nvPr/>
          </p:nvSpPr>
          <p:spPr bwMode="auto">
            <a:xfrm>
              <a:off x="3389" y="209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49" name="Oval 91"/>
            <p:cNvSpPr>
              <a:spLocks noChangeAspect="1" noChangeArrowheads="1"/>
            </p:cNvSpPr>
            <p:nvPr/>
          </p:nvSpPr>
          <p:spPr bwMode="auto">
            <a:xfrm>
              <a:off x="3425" y="19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0" name="Oval 92"/>
            <p:cNvSpPr>
              <a:spLocks noChangeAspect="1" noChangeArrowheads="1"/>
            </p:cNvSpPr>
            <p:nvPr/>
          </p:nvSpPr>
          <p:spPr bwMode="auto">
            <a:xfrm>
              <a:off x="3485" y="181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1" name="Oval 93"/>
            <p:cNvSpPr>
              <a:spLocks noChangeAspect="1" noChangeArrowheads="1"/>
            </p:cNvSpPr>
            <p:nvPr/>
          </p:nvSpPr>
          <p:spPr bwMode="auto">
            <a:xfrm>
              <a:off x="3587" y="18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2" name="Oval 94"/>
            <p:cNvSpPr>
              <a:spLocks noChangeAspect="1" noChangeArrowheads="1"/>
            </p:cNvSpPr>
            <p:nvPr/>
          </p:nvSpPr>
          <p:spPr bwMode="auto">
            <a:xfrm>
              <a:off x="3643" y="182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3" name="Oval 95"/>
            <p:cNvSpPr>
              <a:spLocks noChangeAspect="1" noChangeArrowheads="1"/>
            </p:cNvSpPr>
            <p:nvPr/>
          </p:nvSpPr>
          <p:spPr bwMode="auto">
            <a:xfrm>
              <a:off x="3627" y="16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4" name="Oval 96"/>
            <p:cNvSpPr>
              <a:spLocks noChangeAspect="1" noChangeArrowheads="1"/>
            </p:cNvSpPr>
            <p:nvPr/>
          </p:nvSpPr>
          <p:spPr bwMode="auto">
            <a:xfrm>
              <a:off x="3499" y="164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5" name="Oval 97"/>
            <p:cNvSpPr>
              <a:spLocks noChangeAspect="1" noChangeArrowheads="1"/>
            </p:cNvSpPr>
            <p:nvPr/>
          </p:nvSpPr>
          <p:spPr bwMode="auto">
            <a:xfrm>
              <a:off x="3431" y="167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6" name="Oval 98"/>
            <p:cNvSpPr>
              <a:spLocks noChangeAspect="1" noChangeArrowheads="1"/>
            </p:cNvSpPr>
            <p:nvPr/>
          </p:nvSpPr>
          <p:spPr bwMode="auto">
            <a:xfrm>
              <a:off x="3379"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7" name="Oval 99"/>
            <p:cNvSpPr>
              <a:spLocks noChangeAspect="1" noChangeArrowheads="1"/>
            </p:cNvSpPr>
            <p:nvPr/>
          </p:nvSpPr>
          <p:spPr bwMode="auto">
            <a:xfrm>
              <a:off x="3345" y="17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8" name="Oval 100"/>
            <p:cNvSpPr>
              <a:spLocks noChangeAspect="1" noChangeArrowheads="1"/>
            </p:cNvSpPr>
            <p:nvPr/>
          </p:nvSpPr>
          <p:spPr bwMode="auto">
            <a:xfrm>
              <a:off x="3281" y="175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59" name="Oval 101"/>
            <p:cNvSpPr>
              <a:spLocks noChangeAspect="1" noChangeArrowheads="1"/>
            </p:cNvSpPr>
            <p:nvPr/>
          </p:nvSpPr>
          <p:spPr bwMode="auto">
            <a:xfrm>
              <a:off x="3317" y="170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0" name="Oval 102"/>
            <p:cNvSpPr>
              <a:spLocks noChangeAspect="1" noChangeArrowheads="1"/>
            </p:cNvSpPr>
            <p:nvPr/>
          </p:nvSpPr>
          <p:spPr bwMode="auto">
            <a:xfrm>
              <a:off x="3137" y="171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1" name="Oval 103"/>
            <p:cNvSpPr>
              <a:spLocks noChangeAspect="1" noChangeArrowheads="1"/>
            </p:cNvSpPr>
            <p:nvPr/>
          </p:nvSpPr>
          <p:spPr bwMode="auto">
            <a:xfrm>
              <a:off x="3063" y="15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2" name="Oval 104"/>
            <p:cNvSpPr>
              <a:spLocks noChangeAspect="1" noChangeArrowheads="1"/>
            </p:cNvSpPr>
            <p:nvPr/>
          </p:nvSpPr>
          <p:spPr bwMode="auto">
            <a:xfrm>
              <a:off x="2975" y="140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3" name="Oval 105"/>
            <p:cNvSpPr>
              <a:spLocks noChangeAspect="1" noChangeArrowheads="1"/>
            </p:cNvSpPr>
            <p:nvPr/>
          </p:nvSpPr>
          <p:spPr bwMode="auto">
            <a:xfrm>
              <a:off x="3197" y="157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4" name="Oval 106"/>
            <p:cNvSpPr>
              <a:spLocks noChangeAspect="1" noChangeArrowheads="1"/>
            </p:cNvSpPr>
            <p:nvPr/>
          </p:nvSpPr>
          <p:spPr bwMode="auto">
            <a:xfrm>
              <a:off x="3323" y="159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5" name="Oval 107"/>
            <p:cNvSpPr>
              <a:spLocks noChangeAspect="1" noChangeArrowheads="1"/>
            </p:cNvSpPr>
            <p:nvPr/>
          </p:nvSpPr>
          <p:spPr bwMode="auto">
            <a:xfrm>
              <a:off x="3353" y="155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6" name="Oval 108"/>
            <p:cNvSpPr>
              <a:spLocks noChangeAspect="1" noChangeArrowheads="1"/>
            </p:cNvSpPr>
            <p:nvPr/>
          </p:nvSpPr>
          <p:spPr bwMode="auto">
            <a:xfrm>
              <a:off x="3343" y="147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7" name="Oval 109"/>
            <p:cNvSpPr>
              <a:spLocks noChangeAspect="1" noChangeArrowheads="1"/>
            </p:cNvSpPr>
            <p:nvPr/>
          </p:nvSpPr>
          <p:spPr bwMode="auto">
            <a:xfrm>
              <a:off x="3399" y="148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8" name="Oval 110"/>
            <p:cNvSpPr>
              <a:spLocks noChangeAspect="1" noChangeArrowheads="1"/>
            </p:cNvSpPr>
            <p:nvPr/>
          </p:nvSpPr>
          <p:spPr bwMode="auto">
            <a:xfrm>
              <a:off x="3405" y="144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69" name="Oval 111"/>
            <p:cNvSpPr>
              <a:spLocks noChangeAspect="1" noChangeArrowheads="1"/>
            </p:cNvSpPr>
            <p:nvPr/>
          </p:nvSpPr>
          <p:spPr bwMode="auto">
            <a:xfrm>
              <a:off x="3465" y="152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0" name="Oval 112"/>
            <p:cNvSpPr>
              <a:spLocks noChangeAspect="1" noChangeArrowheads="1"/>
            </p:cNvSpPr>
            <p:nvPr/>
          </p:nvSpPr>
          <p:spPr bwMode="auto">
            <a:xfrm>
              <a:off x="3537" y="150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1" name="Oval 113"/>
            <p:cNvSpPr>
              <a:spLocks noChangeAspect="1" noChangeArrowheads="1"/>
            </p:cNvSpPr>
            <p:nvPr/>
          </p:nvSpPr>
          <p:spPr bwMode="auto">
            <a:xfrm>
              <a:off x="3553" y="1552"/>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2" name="Oval 114"/>
            <p:cNvSpPr>
              <a:spLocks noChangeAspect="1" noChangeArrowheads="1"/>
            </p:cNvSpPr>
            <p:nvPr/>
          </p:nvSpPr>
          <p:spPr bwMode="auto">
            <a:xfrm>
              <a:off x="3597" y="153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3" name="Oval 115"/>
            <p:cNvSpPr>
              <a:spLocks noChangeAspect="1" noChangeArrowheads="1"/>
            </p:cNvSpPr>
            <p:nvPr/>
          </p:nvSpPr>
          <p:spPr bwMode="auto">
            <a:xfrm>
              <a:off x="3615" y="152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4" name="Oval 116"/>
            <p:cNvSpPr>
              <a:spLocks noChangeAspect="1" noChangeArrowheads="1"/>
            </p:cNvSpPr>
            <p:nvPr/>
          </p:nvSpPr>
          <p:spPr bwMode="auto">
            <a:xfrm>
              <a:off x="3629" y="14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5" name="Oval 117"/>
            <p:cNvSpPr>
              <a:spLocks noChangeAspect="1" noChangeArrowheads="1"/>
            </p:cNvSpPr>
            <p:nvPr/>
          </p:nvSpPr>
          <p:spPr bwMode="auto">
            <a:xfrm>
              <a:off x="3635" y="1408"/>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6" name="Oval 118"/>
            <p:cNvSpPr>
              <a:spLocks noChangeAspect="1" noChangeArrowheads="1"/>
            </p:cNvSpPr>
            <p:nvPr/>
          </p:nvSpPr>
          <p:spPr bwMode="auto">
            <a:xfrm>
              <a:off x="3627" y="136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7" name="Oval 119"/>
            <p:cNvSpPr>
              <a:spLocks noChangeAspect="1" noChangeArrowheads="1"/>
            </p:cNvSpPr>
            <p:nvPr/>
          </p:nvSpPr>
          <p:spPr bwMode="auto">
            <a:xfrm>
              <a:off x="3291" y="1166"/>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8" name="Oval 120"/>
            <p:cNvSpPr>
              <a:spLocks noChangeAspect="1" noChangeArrowheads="1"/>
            </p:cNvSpPr>
            <p:nvPr/>
          </p:nvSpPr>
          <p:spPr bwMode="auto">
            <a:xfrm>
              <a:off x="3349" y="1210"/>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sp>
          <p:nvSpPr>
            <p:cNvPr id="179" name="Oval 121"/>
            <p:cNvSpPr>
              <a:spLocks noChangeAspect="1" noChangeArrowheads="1"/>
            </p:cNvSpPr>
            <p:nvPr/>
          </p:nvSpPr>
          <p:spPr bwMode="auto">
            <a:xfrm>
              <a:off x="3613" y="1084"/>
              <a:ext cx="100" cy="100"/>
            </a:xfrm>
            <a:prstGeom prst="ellipse">
              <a:avLst/>
            </a:prstGeom>
            <a:solidFill>
              <a:srgbClr val="FF6600"/>
            </a:solidFill>
            <a:ln w="9525">
              <a:solidFill>
                <a:schemeClr val="tx1"/>
              </a:solidFill>
              <a:round/>
              <a:headEnd/>
              <a:tailEnd/>
            </a:ln>
          </p:spPr>
          <p:txBody>
            <a:bodyPr wrap="none" anchor="ctr"/>
            <a:lstStyle/>
            <a:p>
              <a:endParaRPr lang="it-IT">
                <a:latin typeface="Calibri" pitchFamily="34" charset="0"/>
              </a:endParaRPr>
            </a:p>
          </p:txBody>
        </p:sp>
      </p:grpSp>
      <p:grpSp>
        <p:nvGrpSpPr>
          <p:cNvPr id="180" name="Gruppo 494"/>
          <p:cNvGrpSpPr>
            <a:grpSpLocks/>
          </p:cNvGrpSpPr>
          <p:nvPr/>
        </p:nvGrpSpPr>
        <p:grpSpPr bwMode="auto">
          <a:xfrm>
            <a:off x="1839913" y="4949825"/>
            <a:ext cx="88900" cy="712788"/>
            <a:chOff x="1736090" y="3335651"/>
            <a:chExt cx="88900" cy="712474"/>
          </a:xfrm>
        </p:grpSpPr>
        <p:sp>
          <p:nvSpPr>
            <p:cNvPr id="181"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2"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3"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4"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5"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6"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7"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8"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89"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0"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191" name="Gruppo 505"/>
          <p:cNvGrpSpPr>
            <a:grpSpLocks/>
          </p:cNvGrpSpPr>
          <p:nvPr/>
        </p:nvGrpSpPr>
        <p:grpSpPr bwMode="auto">
          <a:xfrm>
            <a:off x="1839913" y="4240213"/>
            <a:ext cx="88900" cy="712787"/>
            <a:chOff x="1736090" y="3335651"/>
            <a:chExt cx="88900" cy="712474"/>
          </a:xfrm>
        </p:grpSpPr>
        <p:sp>
          <p:nvSpPr>
            <p:cNvPr id="192"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3"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4"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5"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6"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7"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8"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199"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0"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1"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02" name="Gruppo 516"/>
          <p:cNvGrpSpPr>
            <a:grpSpLocks/>
          </p:cNvGrpSpPr>
          <p:nvPr/>
        </p:nvGrpSpPr>
        <p:grpSpPr bwMode="auto">
          <a:xfrm>
            <a:off x="1839913" y="3529013"/>
            <a:ext cx="88900" cy="712787"/>
            <a:chOff x="1736090" y="3335651"/>
            <a:chExt cx="88900" cy="712474"/>
          </a:xfrm>
        </p:grpSpPr>
        <p:sp>
          <p:nvSpPr>
            <p:cNvPr id="203"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4"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5"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6"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7"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8"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09"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0"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1"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2"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13" name="Gruppo 527"/>
          <p:cNvGrpSpPr>
            <a:grpSpLocks/>
          </p:cNvGrpSpPr>
          <p:nvPr/>
        </p:nvGrpSpPr>
        <p:grpSpPr bwMode="auto">
          <a:xfrm>
            <a:off x="1839913" y="2817813"/>
            <a:ext cx="88900" cy="711200"/>
            <a:chOff x="1736090" y="3335651"/>
            <a:chExt cx="88900" cy="712474"/>
          </a:xfrm>
        </p:grpSpPr>
        <p:sp>
          <p:nvSpPr>
            <p:cNvPr id="214"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5"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6"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7"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8"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19"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0"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1"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2"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3"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24" name="Gruppo 538"/>
          <p:cNvGrpSpPr>
            <a:grpSpLocks/>
          </p:cNvGrpSpPr>
          <p:nvPr/>
        </p:nvGrpSpPr>
        <p:grpSpPr bwMode="auto">
          <a:xfrm>
            <a:off x="1839913" y="2105025"/>
            <a:ext cx="88900" cy="712788"/>
            <a:chOff x="1736090" y="3335651"/>
            <a:chExt cx="88900" cy="712474"/>
          </a:xfrm>
        </p:grpSpPr>
        <p:sp>
          <p:nvSpPr>
            <p:cNvPr id="225"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6"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7"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8"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29"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0"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1"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2"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3"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4"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35" name="Gruppo 549"/>
          <p:cNvGrpSpPr>
            <a:grpSpLocks/>
          </p:cNvGrpSpPr>
          <p:nvPr/>
        </p:nvGrpSpPr>
        <p:grpSpPr bwMode="auto">
          <a:xfrm>
            <a:off x="1839913" y="1390650"/>
            <a:ext cx="88900" cy="712788"/>
            <a:chOff x="1736090" y="3335651"/>
            <a:chExt cx="88900" cy="712474"/>
          </a:xfrm>
        </p:grpSpPr>
        <p:sp>
          <p:nvSpPr>
            <p:cNvPr id="236" name="Line 258"/>
            <p:cNvSpPr>
              <a:spLocks noChangeAspect="1" noChangeShapeType="1"/>
            </p:cNvSpPr>
            <p:nvPr/>
          </p:nvSpPr>
          <p:spPr bwMode="auto">
            <a:xfrm>
              <a:off x="1736090" y="383667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7" name="Line 259"/>
            <p:cNvSpPr>
              <a:spLocks noChangeAspect="1" noChangeShapeType="1"/>
            </p:cNvSpPr>
            <p:nvPr/>
          </p:nvSpPr>
          <p:spPr bwMode="auto">
            <a:xfrm>
              <a:off x="1736090" y="3708447"/>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8" name="Line 260"/>
            <p:cNvSpPr>
              <a:spLocks noChangeAspect="1" noChangeShapeType="1"/>
            </p:cNvSpPr>
            <p:nvPr/>
          </p:nvSpPr>
          <p:spPr bwMode="auto">
            <a:xfrm>
              <a:off x="1736090" y="36217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39" name="Line 261"/>
            <p:cNvSpPr>
              <a:spLocks noChangeAspect="1" noChangeShapeType="1"/>
            </p:cNvSpPr>
            <p:nvPr/>
          </p:nvSpPr>
          <p:spPr bwMode="auto">
            <a:xfrm>
              <a:off x="1736090" y="3548169"/>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0" name="Line 262"/>
            <p:cNvSpPr>
              <a:spLocks noChangeAspect="1" noChangeShapeType="1"/>
            </p:cNvSpPr>
            <p:nvPr/>
          </p:nvSpPr>
          <p:spPr bwMode="auto">
            <a:xfrm>
              <a:off x="1736090" y="3493555"/>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1" name="Line 263"/>
            <p:cNvSpPr>
              <a:spLocks noChangeAspect="1" noChangeShapeType="1"/>
            </p:cNvSpPr>
            <p:nvPr/>
          </p:nvSpPr>
          <p:spPr bwMode="auto">
            <a:xfrm>
              <a:off x="1736090" y="3444878"/>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2" name="Line 264"/>
            <p:cNvSpPr>
              <a:spLocks noChangeAspect="1" noChangeShapeType="1"/>
            </p:cNvSpPr>
            <p:nvPr/>
          </p:nvSpPr>
          <p:spPr bwMode="auto">
            <a:xfrm>
              <a:off x="1736090" y="3400950"/>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3" name="Line 265"/>
            <p:cNvSpPr>
              <a:spLocks noChangeAspect="1" noChangeShapeType="1"/>
            </p:cNvSpPr>
            <p:nvPr/>
          </p:nvSpPr>
          <p:spPr bwMode="auto">
            <a:xfrm>
              <a:off x="1736090" y="3368894"/>
              <a:ext cx="508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4" name="Line 266"/>
            <p:cNvSpPr>
              <a:spLocks noChangeAspect="1" noChangeShapeType="1"/>
            </p:cNvSpPr>
            <p:nvPr/>
          </p:nvSpPr>
          <p:spPr bwMode="auto">
            <a:xfrm>
              <a:off x="1736090" y="3335651"/>
              <a:ext cx="88900" cy="0"/>
            </a:xfrm>
            <a:prstGeom prst="line">
              <a:avLst/>
            </a:prstGeom>
            <a:noFill/>
            <a:ln w="19050">
              <a:solidFill>
                <a:schemeClr val="tx1"/>
              </a:solidFill>
              <a:round/>
              <a:headEnd/>
              <a:tailEnd/>
            </a:ln>
          </p:spPr>
          <p:txBody>
            <a:bodyPr/>
            <a:lstStyle/>
            <a:p>
              <a:endParaRPr lang="it-IT">
                <a:latin typeface="Calibri" pitchFamily="34" charset="0"/>
              </a:endParaRPr>
            </a:p>
          </p:txBody>
        </p:sp>
        <p:sp>
          <p:nvSpPr>
            <p:cNvPr id="245" name="Line 258"/>
            <p:cNvSpPr>
              <a:spLocks noChangeAspect="1" noChangeShapeType="1"/>
            </p:cNvSpPr>
            <p:nvPr/>
          </p:nvSpPr>
          <p:spPr bwMode="auto">
            <a:xfrm>
              <a:off x="1736090" y="4048125"/>
              <a:ext cx="50800" cy="0"/>
            </a:xfrm>
            <a:prstGeom prst="line">
              <a:avLst/>
            </a:prstGeom>
            <a:noFill/>
            <a:ln w="19050">
              <a:solidFill>
                <a:schemeClr val="tx1"/>
              </a:solidFill>
              <a:round/>
              <a:headEnd/>
              <a:tailEnd/>
            </a:ln>
          </p:spPr>
          <p:txBody>
            <a:bodyPr/>
            <a:lstStyle/>
            <a:p>
              <a:endParaRPr lang="it-IT">
                <a:latin typeface="Calibri" pitchFamily="34" charset="0"/>
              </a:endParaRPr>
            </a:p>
          </p:txBody>
        </p:sp>
      </p:grpSp>
      <p:grpSp>
        <p:nvGrpSpPr>
          <p:cNvPr id="246" name="Group 185"/>
          <p:cNvGrpSpPr>
            <a:grpSpLocks/>
          </p:cNvGrpSpPr>
          <p:nvPr/>
        </p:nvGrpSpPr>
        <p:grpSpPr bwMode="auto">
          <a:xfrm>
            <a:off x="1754188" y="1520825"/>
            <a:ext cx="4638675" cy="2184400"/>
            <a:chOff x="1115" y="829"/>
            <a:chExt cx="2922" cy="1376"/>
          </a:xfrm>
        </p:grpSpPr>
        <p:sp>
          <p:nvSpPr>
            <p:cNvPr id="247" name="Oval 125"/>
            <p:cNvSpPr>
              <a:spLocks noChangeAspect="1" noChangeArrowheads="1"/>
            </p:cNvSpPr>
            <p:nvPr/>
          </p:nvSpPr>
          <p:spPr bwMode="auto">
            <a:xfrm>
              <a:off x="1881" y="14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48" name="Oval 127"/>
            <p:cNvSpPr>
              <a:spLocks noChangeAspect="1" noChangeArrowheads="1"/>
            </p:cNvSpPr>
            <p:nvPr/>
          </p:nvSpPr>
          <p:spPr bwMode="auto">
            <a:xfrm>
              <a:off x="2025" y="152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49" name="Oval 128"/>
            <p:cNvSpPr>
              <a:spLocks noChangeAspect="1" noChangeArrowheads="1"/>
            </p:cNvSpPr>
            <p:nvPr/>
          </p:nvSpPr>
          <p:spPr bwMode="auto">
            <a:xfrm>
              <a:off x="2297" y="209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0" name="Oval 129"/>
            <p:cNvSpPr>
              <a:spLocks noChangeAspect="1" noChangeArrowheads="1"/>
            </p:cNvSpPr>
            <p:nvPr/>
          </p:nvSpPr>
          <p:spPr bwMode="auto">
            <a:xfrm>
              <a:off x="2925" y="17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1" name="Oval 130"/>
            <p:cNvSpPr>
              <a:spLocks noChangeAspect="1" noChangeArrowheads="1"/>
            </p:cNvSpPr>
            <p:nvPr/>
          </p:nvSpPr>
          <p:spPr bwMode="auto">
            <a:xfrm>
              <a:off x="3069" y="15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2" name="Oval 131"/>
            <p:cNvSpPr>
              <a:spLocks noChangeAspect="1" noChangeArrowheads="1"/>
            </p:cNvSpPr>
            <p:nvPr/>
          </p:nvSpPr>
          <p:spPr bwMode="auto">
            <a:xfrm>
              <a:off x="3129" y="14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3" name="Oval 132"/>
            <p:cNvSpPr>
              <a:spLocks noChangeAspect="1" noChangeArrowheads="1"/>
            </p:cNvSpPr>
            <p:nvPr/>
          </p:nvSpPr>
          <p:spPr bwMode="auto">
            <a:xfrm>
              <a:off x="3257" y="156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4" name="Oval 133"/>
            <p:cNvSpPr>
              <a:spLocks noChangeAspect="1" noChangeArrowheads="1"/>
            </p:cNvSpPr>
            <p:nvPr/>
          </p:nvSpPr>
          <p:spPr bwMode="auto">
            <a:xfrm>
              <a:off x="3309" y="19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5" name="Oval 134"/>
            <p:cNvSpPr>
              <a:spLocks noChangeAspect="1" noChangeArrowheads="1"/>
            </p:cNvSpPr>
            <p:nvPr/>
          </p:nvSpPr>
          <p:spPr bwMode="auto">
            <a:xfrm>
              <a:off x="3421" y="2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6" name="Oval 135"/>
            <p:cNvSpPr>
              <a:spLocks noChangeAspect="1" noChangeArrowheads="1"/>
            </p:cNvSpPr>
            <p:nvPr/>
          </p:nvSpPr>
          <p:spPr bwMode="auto">
            <a:xfrm>
              <a:off x="3417" y="19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7" name="Oval 136"/>
            <p:cNvSpPr>
              <a:spLocks noChangeAspect="1" noChangeArrowheads="1"/>
            </p:cNvSpPr>
            <p:nvPr/>
          </p:nvSpPr>
          <p:spPr bwMode="auto">
            <a:xfrm>
              <a:off x="3937" y="18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8" name="Oval 137"/>
            <p:cNvSpPr>
              <a:spLocks noChangeAspect="1" noChangeArrowheads="1"/>
            </p:cNvSpPr>
            <p:nvPr/>
          </p:nvSpPr>
          <p:spPr bwMode="auto">
            <a:xfrm>
              <a:off x="3673" y="14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59" name="Oval 138"/>
            <p:cNvSpPr>
              <a:spLocks noChangeAspect="1" noChangeArrowheads="1"/>
            </p:cNvSpPr>
            <p:nvPr/>
          </p:nvSpPr>
          <p:spPr bwMode="auto">
            <a:xfrm>
              <a:off x="3549" y="13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0" name="Oval 139"/>
            <p:cNvSpPr>
              <a:spLocks noChangeAspect="1" noChangeArrowheads="1"/>
            </p:cNvSpPr>
            <p:nvPr/>
          </p:nvSpPr>
          <p:spPr bwMode="auto">
            <a:xfrm>
              <a:off x="3865" y="132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1" name="Oval 140"/>
            <p:cNvSpPr>
              <a:spLocks noChangeAspect="1" noChangeArrowheads="1"/>
            </p:cNvSpPr>
            <p:nvPr/>
          </p:nvSpPr>
          <p:spPr bwMode="auto">
            <a:xfrm>
              <a:off x="3641" y="117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2" name="Oval 141"/>
            <p:cNvSpPr>
              <a:spLocks noChangeAspect="1" noChangeArrowheads="1"/>
            </p:cNvSpPr>
            <p:nvPr/>
          </p:nvSpPr>
          <p:spPr bwMode="auto">
            <a:xfrm>
              <a:off x="3673" y="11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3" name="Oval 142"/>
            <p:cNvSpPr>
              <a:spLocks noChangeAspect="1" noChangeArrowheads="1"/>
            </p:cNvSpPr>
            <p:nvPr/>
          </p:nvSpPr>
          <p:spPr bwMode="auto">
            <a:xfrm>
              <a:off x="3761" y="10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4" name="Oval 143"/>
            <p:cNvSpPr>
              <a:spLocks noChangeAspect="1" noChangeArrowheads="1"/>
            </p:cNvSpPr>
            <p:nvPr/>
          </p:nvSpPr>
          <p:spPr bwMode="auto">
            <a:xfrm>
              <a:off x="3661" y="8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5" name="Oval 144"/>
            <p:cNvSpPr>
              <a:spLocks noChangeAspect="1" noChangeArrowheads="1"/>
            </p:cNvSpPr>
            <p:nvPr/>
          </p:nvSpPr>
          <p:spPr bwMode="auto">
            <a:xfrm>
              <a:off x="3485" y="11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6" name="Oval 145"/>
            <p:cNvSpPr>
              <a:spLocks noChangeAspect="1" noChangeArrowheads="1"/>
            </p:cNvSpPr>
            <p:nvPr/>
          </p:nvSpPr>
          <p:spPr bwMode="auto">
            <a:xfrm>
              <a:off x="3425" y="10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7" name="Oval 146"/>
            <p:cNvSpPr>
              <a:spLocks noChangeAspect="1" noChangeArrowheads="1"/>
            </p:cNvSpPr>
            <p:nvPr/>
          </p:nvSpPr>
          <p:spPr bwMode="auto">
            <a:xfrm>
              <a:off x="3389" y="12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8" name="Oval 147"/>
            <p:cNvSpPr>
              <a:spLocks noChangeAspect="1" noChangeArrowheads="1"/>
            </p:cNvSpPr>
            <p:nvPr/>
          </p:nvSpPr>
          <p:spPr bwMode="auto">
            <a:xfrm>
              <a:off x="3345" y="12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69" name="Oval 148"/>
            <p:cNvSpPr>
              <a:spLocks noChangeAspect="1" noChangeArrowheads="1"/>
            </p:cNvSpPr>
            <p:nvPr/>
          </p:nvSpPr>
          <p:spPr bwMode="auto">
            <a:xfrm>
              <a:off x="3457" y="128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0" name="Oval 149"/>
            <p:cNvSpPr>
              <a:spLocks noChangeAspect="1" noChangeArrowheads="1"/>
            </p:cNvSpPr>
            <p:nvPr/>
          </p:nvSpPr>
          <p:spPr bwMode="auto">
            <a:xfrm>
              <a:off x="3169" y="12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1" name="Oval 150"/>
            <p:cNvSpPr>
              <a:spLocks noChangeAspect="1" noChangeArrowheads="1"/>
            </p:cNvSpPr>
            <p:nvPr/>
          </p:nvSpPr>
          <p:spPr bwMode="auto">
            <a:xfrm>
              <a:off x="3241" y="107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2" name="Oval 151"/>
            <p:cNvSpPr>
              <a:spLocks noChangeAspect="1" noChangeArrowheads="1"/>
            </p:cNvSpPr>
            <p:nvPr/>
          </p:nvSpPr>
          <p:spPr bwMode="auto">
            <a:xfrm>
              <a:off x="3057" y="113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3" name="Oval 152"/>
            <p:cNvSpPr>
              <a:spLocks noChangeAspect="1" noChangeArrowheads="1"/>
            </p:cNvSpPr>
            <p:nvPr/>
          </p:nvSpPr>
          <p:spPr bwMode="auto">
            <a:xfrm>
              <a:off x="2933" y="11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4" name="Oval 153"/>
            <p:cNvSpPr>
              <a:spLocks noChangeAspect="1" noChangeArrowheads="1"/>
            </p:cNvSpPr>
            <p:nvPr/>
          </p:nvSpPr>
          <p:spPr bwMode="auto">
            <a:xfrm>
              <a:off x="2977" y="11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5" name="Oval 154"/>
            <p:cNvSpPr>
              <a:spLocks noChangeAspect="1" noChangeArrowheads="1"/>
            </p:cNvSpPr>
            <p:nvPr/>
          </p:nvSpPr>
          <p:spPr bwMode="auto">
            <a:xfrm>
              <a:off x="2989" y="9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6" name="Oval 155"/>
            <p:cNvSpPr>
              <a:spLocks noChangeAspect="1" noChangeArrowheads="1"/>
            </p:cNvSpPr>
            <p:nvPr/>
          </p:nvSpPr>
          <p:spPr bwMode="auto">
            <a:xfrm>
              <a:off x="3025" y="100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7" name="Oval 156"/>
            <p:cNvSpPr>
              <a:spLocks noChangeAspect="1" noChangeArrowheads="1"/>
            </p:cNvSpPr>
            <p:nvPr/>
          </p:nvSpPr>
          <p:spPr bwMode="auto">
            <a:xfrm>
              <a:off x="2953" y="90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8" name="Oval 157"/>
            <p:cNvSpPr>
              <a:spLocks noChangeAspect="1" noChangeArrowheads="1"/>
            </p:cNvSpPr>
            <p:nvPr/>
          </p:nvSpPr>
          <p:spPr bwMode="auto">
            <a:xfrm>
              <a:off x="2777" y="9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79" name="Oval 158"/>
            <p:cNvSpPr>
              <a:spLocks noChangeAspect="1" noChangeArrowheads="1"/>
            </p:cNvSpPr>
            <p:nvPr/>
          </p:nvSpPr>
          <p:spPr bwMode="auto">
            <a:xfrm>
              <a:off x="2797" y="95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0" name="Oval 159"/>
            <p:cNvSpPr>
              <a:spLocks noChangeAspect="1" noChangeArrowheads="1"/>
            </p:cNvSpPr>
            <p:nvPr/>
          </p:nvSpPr>
          <p:spPr bwMode="auto">
            <a:xfrm>
              <a:off x="2857" y="1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1" name="Oval 160"/>
            <p:cNvSpPr>
              <a:spLocks noChangeAspect="1" noChangeArrowheads="1"/>
            </p:cNvSpPr>
            <p:nvPr/>
          </p:nvSpPr>
          <p:spPr bwMode="auto">
            <a:xfrm>
              <a:off x="2821" y="114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2" name="Oval 161"/>
            <p:cNvSpPr>
              <a:spLocks noChangeAspect="1" noChangeArrowheads="1"/>
            </p:cNvSpPr>
            <p:nvPr/>
          </p:nvSpPr>
          <p:spPr bwMode="auto">
            <a:xfrm>
              <a:off x="2745" y="110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3" name="Oval 162"/>
            <p:cNvSpPr>
              <a:spLocks noChangeAspect="1" noChangeArrowheads="1"/>
            </p:cNvSpPr>
            <p:nvPr/>
          </p:nvSpPr>
          <p:spPr bwMode="auto">
            <a:xfrm>
              <a:off x="2669" y="10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4" name="Oval 163"/>
            <p:cNvSpPr>
              <a:spLocks noChangeAspect="1" noChangeArrowheads="1"/>
            </p:cNvSpPr>
            <p:nvPr/>
          </p:nvSpPr>
          <p:spPr bwMode="auto">
            <a:xfrm>
              <a:off x="2725" y="122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5" name="Oval 164"/>
            <p:cNvSpPr>
              <a:spLocks noChangeAspect="1" noChangeArrowheads="1"/>
            </p:cNvSpPr>
            <p:nvPr/>
          </p:nvSpPr>
          <p:spPr bwMode="auto">
            <a:xfrm>
              <a:off x="2737" y="131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6" name="Oval 165"/>
            <p:cNvSpPr>
              <a:spLocks noChangeAspect="1" noChangeArrowheads="1"/>
            </p:cNvSpPr>
            <p:nvPr/>
          </p:nvSpPr>
          <p:spPr bwMode="auto">
            <a:xfrm>
              <a:off x="2593" y="12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7" name="Oval 166"/>
            <p:cNvSpPr>
              <a:spLocks noChangeAspect="1" noChangeArrowheads="1"/>
            </p:cNvSpPr>
            <p:nvPr/>
          </p:nvSpPr>
          <p:spPr bwMode="auto">
            <a:xfrm>
              <a:off x="2481" y="129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8" name="Oval 167"/>
            <p:cNvSpPr>
              <a:spLocks noChangeAspect="1" noChangeArrowheads="1"/>
            </p:cNvSpPr>
            <p:nvPr/>
          </p:nvSpPr>
          <p:spPr bwMode="auto">
            <a:xfrm>
              <a:off x="2433" y="121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89" name="Oval 168"/>
            <p:cNvSpPr>
              <a:spLocks noChangeAspect="1" noChangeArrowheads="1"/>
            </p:cNvSpPr>
            <p:nvPr/>
          </p:nvSpPr>
          <p:spPr bwMode="auto">
            <a:xfrm>
              <a:off x="2509" y="113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0" name="Oval 169"/>
            <p:cNvSpPr>
              <a:spLocks noChangeAspect="1" noChangeArrowheads="1"/>
            </p:cNvSpPr>
            <p:nvPr/>
          </p:nvSpPr>
          <p:spPr bwMode="auto">
            <a:xfrm>
              <a:off x="2441" y="108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1" name="Oval 170"/>
            <p:cNvSpPr>
              <a:spLocks noChangeAspect="1" noChangeArrowheads="1"/>
            </p:cNvSpPr>
            <p:nvPr/>
          </p:nvSpPr>
          <p:spPr bwMode="auto">
            <a:xfrm>
              <a:off x="2561" y="112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2" name="Oval 171"/>
            <p:cNvSpPr>
              <a:spLocks noChangeAspect="1" noChangeArrowheads="1"/>
            </p:cNvSpPr>
            <p:nvPr/>
          </p:nvSpPr>
          <p:spPr bwMode="auto">
            <a:xfrm>
              <a:off x="2577" y="1061"/>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3" name="Oval 172"/>
            <p:cNvSpPr>
              <a:spLocks noChangeAspect="1" noChangeArrowheads="1"/>
            </p:cNvSpPr>
            <p:nvPr/>
          </p:nvSpPr>
          <p:spPr bwMode="auto">
            <a:xfrm>
              <a:off x="2513" y="10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4" name="Oval 173"/>
            <p:cNvSpPr>
              <a:spLocks noChangeAspect="1" noChangeArrowheads="1"/>
            </p:cNvSpPr>
            <p:nvPr/>
          </p:nvSpPr>
          <p:spPr bwMode="auto">
            <a:xfrm>
              <a:off x="2301" y="116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5" name="Oval 174"/>
            <p:cNvSpPr>
              <a:spLocks noChangeAspect="1" noChangeArrowheads="1"/>
            </p:cNvSpPr>
            <p:nvPr/>
          </p:nvSpPr>
          <p:spPr bwMode="auto">
            <a:xfrm>
              <a:off x="2173" y="11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6" name="Oval 175"/>
            <p:cNvSpPr>
              <a:spLocks noChangeAspect="1" noChangeArrowheads="1"/>
            </p:cNvSpPr>
            <p:nvPr/>
          </p:nvSpPr>
          <p:spPr bwMode="auto">
            <a:xfrm>
              <a:off x="2173" y="103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7" name="Oval 176"/>
            <p:cNvSpPr>
              <a:spLocks noChangeAspect="1" noChangeArrowheads="1"/>
            </p:cNvSpPr>
            <p:nvPr/>
          </p:nvSpPr>
          <p:spPr bwMode="auto">
            <a:xfrm>
              <a:off x="2223" y="10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8" name="Oval 177"/>
            <p:cNvSpPr>
              <a:spLocks noChangeAspect="1" noChangeArrowheads="1"/>
            </p:cNvSpPr>
            <p:nvPr/>
          </p:nvSpPr>
          <p:spPr bwMode="auto">
            <a:xfrm>
              <a:off x="2123"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299" name="Oval 178"/>
            <p:cNvSpPr>
              <a:spLocks noChangeAspect="1" noChangeArrowheads="1"/>
            </p:cNvSpPr>
            <p:nvPr/>
          </p:nvSpPr>
          <p:spPr bwMode="auto">
            <a:xfrm>
              <a:off x="2067"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0" name="Oval 179"/>
            <p:cNvSpPr>
              <a:spLocks noChangeAspect="1" noChangeArrowheads="1"/>
            </p:cNvSpPr>
            <p:nvPr/>
          </p:nvSpPr>
          <p:spPr bwMode="auto">
            <a:xfrm>
              <a:off x="2067" y="1053"/>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1" name="Oval 180"/>
            <p:cNvSpPr>
              <a:spLocks noChangeAspect="1" noChangeArrowheads="1"/>
            </p:cNvSpPr>
            <p:nvPr/>
          </p:nvSpPr>
          <p:spPr bwMode="auto">
            <a:xfrm>
              <a:off x="2015" y="108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2" name="Oval 181"/>
            <p:cNvSpPr>
              <a:spLocks noChangeAspect="1" noChangeArrowheads="1"/>
            </p:cNvSpPr>
            <p:nvPr/>
          </p:nvSpPr>
          <p:spPr bwMode="auto">
            <a:xfrm>
              <a:off x="1955" y="1245"/>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3" name="Oval 182"/>
            <p:cNvSpPr>
              <a:spLocks noChangeAspect="1" noChangeArrowheads="1"/>
            </p:cNvSpPr>
            <p:nvPr/>
          </p:nvSpPr>
          <p:spPr bwMode="auto">
            <a:xfrm>
              <a:off x="2031" y="132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4" name="Oval 183"/>
            <p:cNvSpPr>
              <a:spLocks noChangeAspect="1" noChangeArrowheads="1"/>
            </p:cNvSpPr>
            <p:nvPr/>
          </p:nvSpPr>
          <p:spPr bwMode="auto">
            <a:xfrm>
              <a:off x="2123" y="1317"/>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sp>
          <p:nvSpPr>
            <p:cNvPr id="305" name="Oval 184"/>
            <p:cNvSpPr>
              <a:spLocks noChangeAspect="1" noChangeArrowheads="1"/>
            </p:cNvSpPr>
            <p:nvPr/>
          </p:nvSpPr>
          <p:spPr bwMode="auto">
            <a:xfrm>
              <a:off x="1115" y="1769"/>
              <a:ext cx="100" cy="100"/>
            </a:xfrm>
            <a:prstGeom prst="ellipse">
              <a:avLst/>
            </a:prstGeom>
            <a:solidFill>
              <a:srgbClr val="0066FF"/>
            </a:solidFill>
            <a:ln w="9525">
              <a:solidFill>
                <a:schemeClr val="tx1"/>
              </a:solidFill>
              <a:round/>
              <a:headEnd/>
              <a:tailEnd/>
            </a:ln>
          </p:spPr>
          <p:txBody>
            <a:bodyPr wrap="none" anchor="ctr"/>
            <a:lstStyle/>
            <a:p>
              <a:endParaRPr lang="it-IT">
                <a:latin typeface="Calibri" pitchFamily="34" charset="0"/>
              </a:endParaRPr>
            </a:p>
          </p:txBody>
        </p:sp>
      </p:grpSp>
      <p:sp>
        <p:nvSpPr>
          <p:cNvPr id="306" name="Text Box 16"/>
          <p:cNvSpPr txBox="1">
            <a:spLocks noChangeArrowheads="1"/>
          </p:cNvSpPr>
          <p:nvPr/>
        </p:nvSpPr>
        <p:spPr bwMode="auto">
          <a:xfrm>
            <a:off x="0" y="4970780"/>
            <a:ext cx="9144000" cy="708025"/>
          </a:xfrm>
          <a:prstGeom prst="rect">
            <a:avLst/>
          </a:prstGeom>
          <a:solidFill>
            <a:schemeClr val="bg1"/>
          </a:solidFill>
          <a:ln w="9525">
            <a:noFill/>
            <a:miter lim="800000"/>
            <a:headEnd/>
            <a:tailEnd/>
          </a:ln>
        </p:spPr>
        <p:txBody>
          <a:bodyPr>
            <a:spAutoFit/>
          </a:bodyPr>
          <a:lstStyle/>
          <a:p>
            <a:pPr>
              <a:spcBef>
                <a:spcPct val="50000"/>
              </a:spcBef>
              <a:defRPr/>
            </a:pP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…OIB</a:t>
            </a:r>
            <a:r>
              <a:rPr lang="en-US" sz="2000" b="1" i="1">
                <a:solidFill>
                  <a:srgbClr val="FF0000"/>
                </a:solidFill>
                <a:effectLst>
                  <a:outerShdw blurRad="38100" dist="38100" dir="2700000" algn="tl">
                    <a:srgbClr val="C0C0C0"/>
                  </a:outerShdw>
                </a:effectLst>
                <a:latin typeface="Calibri" pitchFamily="34" charset="0"/>
                <a:ea typeface="ＭＳ Ｐゴシック" pitchFamily="34" charset="-128"/>
              </a:rPr>
              <a:t> </a:t>
            </a: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are</a:t>
            </a:r>
            <a:r>
              <a:rPr lang="en-US" sz="2000" b="1" i="1">
                <a:solidFill>
                  <a:srgbClr val="FF0000"/>
                </a:solidFill>
                <a:effectLst>
                  <a:outerShdw blurRad="38100" dist="38100" dir="2700000" algn="tl">
                    <a:srgbClr val="C0C0C0"/>
                  </a:outerShdw>
                </a:effectLst>
                <a:latin typeface="Calibri" pitchFamily="34" charset="0"/>
                <a:ea typeface="ＭＳ Ｐゴシック" pitchFamily="34" charset="-128"/>
              </a:rPr>
              <a:t> </a:t>
            </a: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more</a:t>
            </a:r>
            <a:r>
              <a:rPr lang="en-US" sz="2000" b="1" i="1">
                <a:solidFill>
                  <a:srgbClr val="FF0000"/>
                </a:solidFill>
                <a:effectLst>
                  <a:outerShdw blurRad="38100" dist="38100" dir="2700000" algn="tl">
                    <a:srgbClr val="C0C0C0"/>
                  </a:outerShdw>
                </a:effectLst>
                <a:latin typeface="Calibri" pitchFamily="34" charset="0"/>
                <a:ea typeface="ＭＳ Ｐゴシック" pitchFamily="34" charset="-128"/>
              </a:rPr>
              <a:t> </a:t>
            </a: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degassed</a:t>
            </a:r>
            <a:r>
              <a:rPr lang="en-US" sz="2000" b="1" i="1">
                <a:solidFill>
                  <a:srgbClr val="FF0000"/>
                </a:solidFill>
                <a:effectLst>
                  <a:outerShdw blurRad="38100" dist="38100" dir="2700000" algn="tl">
                    <a:srgbClr val="C0C0C0"/>
                  </a:outerShdw>
                </a:effectLst>
                <a:latin typeface="Calibri" pitchFamily="34" charset="0"/>
                <a:ea typeface="ＭＳ Ｐゴシック" pitchFamily="34" charset="-128"/>
              </a:rPr>
              <a:t> </a:t>
            </a: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than</a:t>
            </a:r>
            <a:r>
              <a:rPr lang="en-US" sz="2000" b="1" i="1">
                <a:solidFill>
                  <a:srgbClr val="FF0000"/>
                </a:solidFill>
                <a:effectLst>
                  <a:outerShdw blurRad="38100" dist="38100" dir="2700000" algn="tl">
                    <a:srgbClr val="C0C0C0"/>
                  </a:outerShdw>
                </a:effectLst>
                <a:latin typeface="Calibri" pitchFamily="34" charset="0"/>
                <a:ea typeface="ＭＳ Ｐゴシック" pitchFamily="34" charset="-128"/>
              </a:rPr>
              <a:t> </a:t>
            </a:r>
            <a:r>
              <a:rPr lang="en-US" sz="4000" b="1" i="1">
                <a:solidFill>
                  <a:srgbClr val="FF0000"/>
                </a:solidFill>
                <a:effectLst>
                  <a:outerShdw blurRad="38100" dist="38100" dir="2700000" algn="tl">
                    <a:srgbClr val="C0C0C0"/>
                  </a:outerShdw>
                </a:effectLst>
                <a:latin typeface="Calibri" pitchFamily="34" charset="0"/>
                <a:ea typeface="ＭＳ Ｐゴシック" pitchFamily="34" charset="-128"/>
              </a:rPr>
              <a:t>MORB</a:t>
            </a:r>
            <a:endParaRPr lang="en-US" sz="6600">
              <a:solidFill>
                <a:srgbClr val="FF0000"/>
              </a:solidFill>
              <a:effectLst>
                <a:outerShdw blurRad="38100" dist="38100" dir="2700000" algn="tl">
                  <a:srgbClr val="C0C0C0"/>
                </a:outerShdw>
              </a:effectLst>
              <a:latin typeface="Calibri" pitchFamily="34" charset="0"/>
              <a:ea typeface="ＭＳ Ｐゴシック" pitchFamily="34" charset="-128"/>
            </a:endParaRPr>
          </a:p>
        </p:txBody>
      </p:sp>
      <p:sp>
        <p:nvSpPr>
          <p:cNvPr id="307" name="Text Box 7"/>
          <p:cNvSpPr txBox="1">
            <a:spLocks noChangeArrowheads="1"/>
          </p:cNvSpPr>
          <p:nvPr/>
        </p:nvSpPr>
        <p:spPr bwMode="auto">
          <a:xfrm>
            <a:off x="2598738" y="565150"/>
            <a:ext cx="5243512" cy="519113"/>
          </a:xfrm>
          <a:prstGeom prst="rect">
            <a:avLst/>
          </a:prstGeom>
          <a:noFill/>
          <a:ln w="9525">
            <a:noFill/>
            <a:miter lim="800000"/>
            <a:headEnd/>
            <a:tailEnd/>
          </a:ln>
        </p:spPr>
        <p:txBody>
          <a:bodyPr>
            <a:spAutoFit/>
          </a:bodyPr>
          <a:lstStyle/>
          <a:p>
            <a:pPr>
              <a:spcBef>
                <a:spcPct val="50000"/>
              </a:spcBef>
              <a:defRPr/>
            </a:pPr>
            <a:r>
              <a:rPr lang="en-US" sz="2800">
                <a:solidFill>
                  <a:srgbClr val="FFFF00"/>
                </a:solidFill>
                <a:effectLst>
                  <a:outerShdw blurRad="38100" dist="38100" dir="2700000" algn="tl">
                    <a:srgbClr val="000000"/>
                  </a:outerShdw>
                </a:effectLst>
                <a:latin typeface="Calibri" pitchFamily="34" charset="0"/>
                <a:ea typeface="ＭＳ Ｐゴシック" pitchFamily="34" charset="-128"/>
              </a:rPr>
              <a:t>Hypothetical undegassed OIB</a:t>
            </a:r>
          </a:p>
        </p:txBody>
      </p:sp>
      <p:sp>
        <p:nvSpPr>
          <p:cNvPr id="308" name="Text Box 18"/>
          <p:cNvSpPr txBox="1">
            <a:spLocks noChangeArrowheads="1"/>
          </p:cNvSpPr>
          <p:nvPr/>
        </p:nvSpPr>
        <p:spPr bwMode="auto">
          <a:xfrm>
            <a:off x="3770313" y="886007"/>
            <a:ext cx="2887662" cy="523220"/>
          </a:xfrm>
          <a:prstGeom prst="rect">
            <a:avLst/>
          </a:prstGeom>
          <a:noFill/>
          <a:ln w="9525">
            <a:noFill/>
            <a:miter lim="800000"/>
            <a:headEnd/>
            <a:tailEnd/>
          </a:ln>
        </p:spPr>
        <p:txBody>
          <a:bodyPr>
            <a:spAutoFit/>
          </a:bodyPr>
          <a:lstStyle/>
          <a:p>
            <a:pPr>
              <a:spcBef>
                <a:spcPct val="50000"/>
              </a:spcBef>
              <a:defRPr/>
            </a:pPr>
            <a:r>
              <a:rPr lang="en-US"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(no evidence for)</a:t>
            </a:r>
            <a:endParaRPr lang="en-US" sz="28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grpSp>
        <p:nvGrpSpPr>
          <p:cNvPr id="309" name="Gruppo 1358"/>
          <p:cNvGrpSpPr>
            <a:grpSpLocks/>
          </p:cNvGrpSpPr>
          <p:nvPr/>
        </p:nvGrpSpPr>
        <p:grpSpPr bwMode="auto">
          <a:xfrm>
            <a:off x="6713538" y="2842260"/>
            <a:ext cx="2438400" cy="2143125"/>
            <a:chOff x="6713538" y="2797565"/>
            <a:chExt cx="2438400" cy="1685566"/>
          </a:xfrm>
        </p:grpSpPr>
        <p:sp>
          <p:nvSpPr>
            <p:cNvPr id="310" name="Rettangolo 309"/>
            <p:cNvSpPr/>
            <p:nvPr/>
          </p:nvSpPr>
          <p:spPr>
            <a:xfrm>
              <a:off x="7929563" y="2797565"/>
              <a:ext cx="1214437" cy="168556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effectLst/>
                <a:latin typeface="Calibri" pitchFamily="34" charset="0"/>
              </a:endParaRPr>
            </a:p>
          </p:txBody>
        </p:sp>
        <p:grpSp>
          <p:nvGrpSpPr>
            <p:cNvPr id="311" name="Group 373"/>
            <p:cNvGrpSpPr>
              <a:grpSpLocks/>
            </p:cNvGrpSpPr>
            <p:nvPr/>
          </p:nvGrpSpPr>
          <p:grpSpPr bwMode="auto">
            <a:xfrm>
              <a:off x="6713538" y="2905108"/>
              <a:ext cx="2438400" cy="1354138"/>
              <a:chOff x="4229" y="1648"/>
              <a:chExt cx="1536" cy="853"/>
            </a:xfrm>
          </p:grpSpPr>
          <p:sp>
            <p:nvSpPr>
              <p:cNvPr id="312" name="Rectangle 372"/>
              <p:cNvSpPr>
                <a:spLocks noChangeArrowheads="1"/>
              </p:cNvSpPr>
              <p:nvPr/>
            </p:nvSpPr>
            <p:spPr bwMode="auto">
              <a:xfrm>
                <a:off x="5125" y="1653"/>
                <a:ext cx="70" cy="848"/>
              </a:xfrm>
              <a:prstGeom prst="rect">
                <a:avLst/>
              </a:prstGeom>
              <a:solidFill>
                <a:schemeClr val="bg1"/>
              </a:solidFill>
              <a:ln w="9525">
                <a:noFill/>
                <a:miter lim="800000"/>
                <a:headEnd/>
                <a:tailEnd/>
              </a:ln>
            </p:spPr>
            <p:txBody>
              <a:bodyPr wrap="none" anchor="ctr"/>
              <a:lstStyle/>
              <a:p>
                <a:endParaRPr lang="it-IT">
                  <a:solidFill>
                    <a:schemeClr val="tx1"/>
                  </a:solidFill>
                  <a:effectLst/>
                  <a:latin typeface="Calibri" pitchFamily="34" charset="0"/>
                </a:endParaRPr>
              </a:p>
            </p:txBody>
          </p:sp>
          <p:sp>
            <p:nvSpPr>
              <p:cNvPr id="313" name="Text Box 19"/>
              <p:cNvSpPr txBox="1">
                <a:spLocks noChangeArrowheads="1"/>
              </p:cNvSpPr>
              <p:nvPr/>
            </p:nvSpPr>
            <p:spPr bwMode="auto">
              <a:xfrm>
                <a:off x="4229" y="1648"/>
                <a:ext cx="1536" cy="814"/>
              </a:xfrm>
              <a:prstGeom prst="rect">
                <a:avLst/>
              </a:prstGeom>
              <a:noFill/>
              <a:ln w="9525">
                <a:noFill/>
                <a:miter lim="800000"/>
                <a:headEnd/>
                <a:tailEnd/>
              </a:ln>
            </p:spPr>
            <p:txBody>
              <a:bodyPr>
                <a:spAutoFit/>
              </a:bodyPr>
              <a:lstStyle/>
              <a:p>
                <a:pPr algn="ctr">
                  <a:lnSpc>
                    <a:spcPct val="90000"/>
                  </a:lnSpc>
                  <a:spcBef>
                    <a:spcPct val="20000"/>
                  </a:spcBef>
                  <a:buClr>
                    <a:schemeClr val="folHlink"/>
                  </a:buClr>
                  <a:buSzPct val="60000"/>
                  <a:buFont typeface="Wingdings" pitchFamily="2" charset="2"/>
                  <a:buNone/>
                </a:pPr>
                <a:r>
                  <a:rPr lang="en-US" sz="2800">
                    <a:solidFill>
                      <a:schemeClr val="tx1"/>
                    </a:solidFill>
                    <a:effectLst/>
                    <a:latin typeface="Calibri" pitchFamily="34" charset="0"/>
                  </a:rPr>
                  <a:t>How the low </a:t>
                </a:r>
                <a:r>
                  <a:rPr lang="en-US" sz="2800" baseline="30000">
                    <a:solidFill>
                      <a:schemeClr val="tx1"/>
                    </a:solidFill>
                    <a:effectLst/>
                    <a:latin typeface="Calibri" pitchFamily="34" charset="0"/>
                  </a:rPr>
                  <a:t>3</a:t>
                </a:r>
                <a:r>
                  <a:rPr lang="en-US" sz="2800">
                    <a:solidFill>
                      <a:schemeClr val="tx1"/>
                    </a:solidFill>
                    <a:effectLst/>
                    <a:latin typeface="Calibri" pitchFamily="34" charset="0"/>
                  </a:rPr>
                  <a:t>He in OIB has been explained?</a:t>
                </a:r>
              </a:p>
            </p:txBody>
          </p:sp>
        </p:grpSp>
      </p:grpSp>
      <p:sp>
        <p:nvSpPr>
          <p:cNvPr id="314" name="CasellaDiTesto 314"/>
          <p:cNvSpPr txBox="1">
            <a:spLocks noChangeArrowheads="1"/>
          </p:cNvSpPr>
          <p:nvPr/>
        </p:nvSpPr>
        <p:spPr bwMode="auto">
          <a:xfrm>
            <a:off x="3644900" y="4346575"/>
            <a:ext cx="2540000" cy="523875"/>
          </a:xfrm>
          <a:prstGeom prst="rect">
            <a:avLst/>
          </a:prstGeom>
          <a:noFill/>
          <a:ln w="9525">
            <a:noFill/>
            <a:miter lim="800000"/>
            <a:headEnd/>
            <a:tailEnd/>
          </a:ln>
        </p:spPr>
        <p:txBody>
          <a:bodyPr>
            <a:spAutoFit/>
          </a:bodyPr>
          <a:lstStyle/>
          <a:p>
            <a:pPr algn="ctr"/>
            <a:r>
              <a:rPr lang="it-IT" sz="1400" dirty="0">
                <a:solidFill>
                  <a:schemeClr val="tx1"/>
                </a:solidFill>
                <a:effectLst/>
                <a:latin typeface="Calibri" pitchFamily="34" charset="0"/>
              </a:rPr>
              <a:t>Ozima and </a:t>
            </a:r>
            <a:r>
              <a:rPr lang="it-IT" sz="1400" dirty="0" err="1" smtClean="0">
                <a:solidFill>
                  <a:schemeClr val="tx1"/>
                </a:solidFill>
                <a:effectLst/>
                <a:latin typeface="Calibri" pitchFamily="34" charset="0"/>
              </a:rPr>
              <a:t>Igarashi</a:t>
            </a:r>
            <a:r>
              <a:rPr lang="it-IT" sz="1400" dirty="0" smtClean="0">
                <a:solidFill>
                  <a:schemeClr val="tx1"/>
                </a:solidFill>
                <a:effectLst/>
                <a:latin typeface="Calibri" pitchFamily="34" charset="0"/>
              </a:rPr>
              <a:t>, 2000 (Earth Planet. Sci. </a:t>
            </a:r>
            <a:r>
              <a:rPr lang="it-IT" sz="1400" dirty="0" err="1" smtClean="0">
                <a:solidFill>
                  <a:schemeClr val="tx1"/>
                </a:solidFill>
                <a:effectLst/>
                <a:latin typeface="Calibri" pitchFamily="34" charset="0"/>
              </a:rPr>
              <a:t>Lett</a:t>
            </a:r>
            <a:r>
              <a:rPr lang="it-IT" sz="1400" dirty="0" smtClean="0">
                <a:solidFill>
                  <a:schemeClr val="tx1"/>
                </a:solidFill>
                <a:effectLst/>
                <a:latin typeface="Calibri" pitchFamily="34" charset="0"/>
              </a:rPr>
              <a:t>., </a:t>
            </a:r>
            <a:r>
              <a:rPr lang="it-IT" sz="1400" dirty="0">
                <a:solidFill>
                  <a:schemeClr val="tx1"/>
                </a:solidFill>
                <a:effectLst/>
                <a:latin typeface="Calibri" pitchFamily="34" charset="0"/>
              </a:rPr>
              <a:t>176, </a:t>
            </a:r>
            <a:r>
              <a:rPr lang="it-IT" sz="1400" dirty="0" smtClean="0">
                <a:solidFill>
                  <a:schemeClr val="tx1"/>
                </a:solidFill>
                <a:effectLst/>
                <a:latin typeface="Calibri" pitchFamily="34" charset="0"/>
              </a:rPr>
              <a:t>219-232)</a:t>
            </a:r>
            <a:endParaRPr lang="it-IT" sz="1400" baseline="-25000" dirty="0">
              <a:solidFill>
                <a:schemeClr val="tx1"/>
              </a:solidFill>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09"/>
                                        </p:tgtEl>
                                        <p:attrNameLst>
                                          <p:attrName>style.visibility</p:attrName>
                                        </p:attrNameLst>
                                      </p:cBhvr>
                                      <p:to>
                                        <p:strVal val="visible"/>
                                      </p:to>
                                    </p:set>
                                    <p:animEffect transition="in" filter="fade">
                                      <p:cBhvr>
                                        <p:cTn id="7" dur="500"/>
                                        <p:tgtEl>
                                          <p:spTgt spid="30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6"/>
                                        </p:tgtEl>
                                        <p:attrNameLst>
                                          <p:attrName>style.visibility</p:attrName>
                                        </p:attrNameLst>
                                      </p:cBhvr>
                                      <p:to>
                                        <p:strVal val="visible"/>
                                      </p:to>
                                    </p:set>
                                    <p:animEffect transition="in" filter="fade">
                                      <p:cBhvr>
                                        <p:cTn id="12" dur="500"/>
                                        <p:tgtEl>
                                          <p:spTgt spid="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ttangolo 26"/>
          <p:cNvSpPr/>
          <p:nvPr/>
        </p:nvSpPr>
        <p:spPr bwMode="auto">
          <a:xfrm>
            <a:off x="885371" y="6241143"/>
            <a:ext cx="8258629" cy="616857"/>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4" name="Picture 2"/>
          <p:cNvPicPr>
            <a:picLocks noChangeAspect="1" noChangeArrowheads="1"/>
          </p:cNvPicPr>
          <p:nvPr/>
        </p:nvPicPr>
        <p:blipFill>
          <a:blip r:embed="rId3" cstate="print"/>
          <a:srcRect/>
          <a:stretch>
            <a:fillRect/>
          </a:stretch>
        </p:blipFill>
        <p:spPr bwMode="auto">
          <a:xfrm>
            <a:off x="3278188" y="2203450"/>
            <a:ext cx="5818187" cy="4606925"/>
          </a:xfrm>
          <a:prstGeom prst="rect">
            <a:avLst/>
          </a:prstGeom>
          <a:noFill/>
          <a:ln w="9525">
            <a:noFill/>
            <a:miter lim="800000"/>
            <a:headEnd/>
            <a:tailEnd/>
          </a:ln>
        </p:spPr>
      </p:pic>
      <p:sp>
        <p:nvSpPr>
          <p:cNvPr id="5" name="Text Box 18"/>
          <p:cNvSpPr txBox="1">
            <a:spLocks noChangeArrowheads="1"/>
          </p:cNvSpPr>
          <p:nvPr/>
        </p:nvSpPr>
        <p:spPr bwMode="auto">
          <a:xfrm>
            <a:off x="120316" y="701675"/>
            <a:ext cx="8652209" cy="954088"/>
          </a:xfrm>
          <a:prstGeom prst="rect">
            <a:avLst/>
          </a:prstGeom>
          <a:noFill/>
          <a:ln w="9525">
            <a:noFill/>
            <a:miter lim="800000"/>
            <a:headEnd/>
            <a:tailEnd/>
          </a:ln>
        </p:spPr>
        <p:txBody>
          <a:bodyPr wrap="square">
            <a:spAutoFit/>
          </a:bodyPr>
          <a:lstStyle/>
          <a:p>
            <a:pPr algn="l">
              <a:spcBef>
                <a:spcPct val="50000"/>
              </a:spcBef>
              <a:defRPr/>
            </a:pPr>
            <a:r>
              <a:rPr lang="en-GB" sz="2800" dirty="0" smtClean="0">
                <a:solidFill>
                  <a:srgbClr val="FFFF00"/>
                </a:solidFill>
                <a:effectLst>
                  <a:outerShdw blurRad="38100" dist="38100" dir="2700000" algn="tl">
                    <a:srgbClr val="000000">
                      <a:alpha val="43137"/>
                    </a:srgbClr>
                  </a:outerShdw>
                </a:effectLst>
                <a:latin typeface="Calibri" pitchFamily="34" charset="0"/>
              </a:rPr>
              <a:t>When a magma </a:t>
            </a:r>
            <a:r>
              <a:rPr lang="en-GB" sz="2800" dirty="0" err="1" smtClean="0">
                <a:solidFill>
                  <a:srgbClr val="FFFF00"/>
                </a:solidFill>
                <a:effectLst>
                  <a:outerShdw blurRad="38100" dist="38100" dir="2700000" algn="tl">
                    <a:srgbClr val="000000">
                      <a:alpha val="43137"/>
                    </a:srgbClr>
                  </a:outerShdw>
                </a:effectLst>
                <a:latin typeface="Calibri" pitchFamily="34" charset="0"/>
              </a:rPr>
              <a:t>exsolves</a:t>
            </a:r>
            <a:r>
              <a:rPr lang="en-GB" sz="2800" dirty="0" smtClean="0">
                <a:solidFill>
                  <a:srgbClr val="FFFF00"/>
                </a:solidFill>
                <a:effectLst>
                  <a:outerShdw blurRad="38100" dist="38100" dir="2700000" algn="tl">
                    <a:srgbClr val="000000">
                      <a:alpha val="43137"/>
                    </a:srgbClr>
                  </a:outerShdw>
                </a:effectLst>
                <a:latin typeface="Calibri" pitchFamily="34" charset="0"/>
              </a:rPr>
              <a:t> at shallow depths, most of the noble gases are transferred to the vapour phase.</a:t>
            </a:r>
            <a:endParaRPr lang="en-GB" sz="3200" dirty="0">
              <a:solidFill>
                <a:srgbClr val="FFFF00"/>
              </a:solidFill>
              <a:effectLst>
                <a:outerShdw blurRad="38100" dist="38100" dir="2700000" algn="tl">
                  <a:srgbClr val="000000">
                    <a:alpha val="43137"/>
                  </a:srgbClr>
                </a:outerShdw>
              </a:effectLst>
              <a:latin typeface="Calibri" pitchFamily="34" charset="0"/>
            </a:endParaRPr>
          </a:p>
        </p:txBody>
      </p:sp>
      <p:sp>
        <p:nvSpPr>
          <p:cNvPr id="6" name="Text Box 18"/>
          <p:cNvSpPr txBox="1">
            <a:spLocks noChangeArrowheads="1"/>
          </p:cNvSpPr>
          <p:nvPr/>
        </p:nvSpPr>
        <p:spPr bwMode="auto">
          <a:xfrm>
            <a:off x="120316" y="1593850"/>
            <a:ext cx="3221371" cy="2168525"/>
          </a:xfrm>
          <a:prstGeom prst="rect">
            <a:avLst/>
          </a:prstGeom>
          <a:noFill/>
          <a:ln w="9525">
            <a:noFill/>
            <a:miter lim="800000"/>
            <a:headEnd/>
            <a:tailEnd/>
          </a:ln>
        </p:spPr>
        <p:txBody>
          <a:bodyPr wrap="square">
            <a:spAutoFit/>
          </a:bodyPr>
          <a:lstStyle/>
          <a:p>
            <a:pPr algn="l">
              <a:spcBef>
                <a:spcPct val="50000"/>
              </a:spcBef>
              <a:defRPr/>
            </a:pPr>
            <a:r>
              <a:rPr lang="en-GB" sz="2700" dirty="0" smtClean="0">
                <a:solidFill>
                  <a:schemeClr val="bg1"/>
                </a:solidFill>
                <a:effectLst>
                  <a:outerShdw blurRad="38100" dist="38100" dir="2700000" algn="tl">
                    <a:srgbClr val="000000"/>
                  </a:outerShdw>
                </a:effectLst>
                <a:latin typeface="Calibri" pitchFamily="34" charset="0"/>
                <a:ea typeface="ＭＳ Ｐゴシック" pitchFamily="34" charset="-128"/>
              </a:rPr>
              <a:t>The solubility of  the noble gases in the melt decreases with increasing the atomic number.</a:t>
            </a:r>
            <a:endParaRPr lang="en-GB" sz="27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7" name="Text Box 18"/>
          <p:cNvSpPr txBox="1">
            <a:spLocks noChangeArrowheads="1"/>
          </p:cNvSpPr>
          <p:nvPr/>
        </p:nvSpPr>
        <p:spPr bwMode="auto">
          <a:xfrm>
            <a:off x="3370517" y="1701139"/>
            <a:ext cx="5592722" cy="461665"/>
          </a:xfrm>
          <a:prstGeom prst="rect">
            <a:avLst/>
          </a:prstGeom>
          <a:noFill/>
          <a:ln w="9525">
            <a:noFill/>
            <a:miter lim="800000"/>
            <a:headEnd/>
            <a:tailEnd/>
          </a:ln>
        </p:spPr>
        <p:txBody>
          <a:bodyPr wrap="square">
            <a:spAutoFit/>
          </a:bodyPr>
          <a:lstStyle/>
          <a:p>
            <a:pPr algn="r">
              <a:spcBef>
                <a:spcPct val="50000"/>
              </a:spcBef>
              <a:defRPr/>
            </a:pPr>
            <a:r>
              <a:rPr lang="en-GB" sz="2400" b="1" u="sng" smtClean="0">
                <a:solidFill>
                  <a:schemeClr val="bg1"/>
                </a:solidFill>
                <a:effectLst>
                  <a:outerShdw blurRad="38100" dist="38100" dir="2700000" algn="tl">
                    <a:srgbClr val="000000"/>
                  </a:outerShdw>
                </a:effectLst>
                <a:latin typeface="Calibri" pitchFamily="34" charset="0"/>
              </a:rPr>
              <a:t>→ He is the most soluble noble gas</a:t>
            </a:r>
            <a:endParaRPr lang="en-GB" sz="2400" b="1" u="sng">
              <a:solidFill>
                <a:schemeClr val="bg1"/>
              </a:solidFill>
              <a:effectLst>
                <a:outerShdw blurRad="38100" dist="38100" dir="2700000" algn="tl">
                  <a:srgbClr val="000000"/>
                </a:outerShdw>
              </a:effectLst>
              <a:latin typeface="Calibri" pitchFamily="34" charset="0"/>
            </a:endParaRPr>
          </a:p>
        </p:txBody>
      </p:sp>
      <p:sp>
        <p:nvSpPr>
          <p:cNvPr id="8" name="Rettangolo arrotondato 7"/>
          <p:cNvSpPr>
            <a:spLocks noChangeArrowheads="1"/>
          </p:cNvSpPr>
          <p:nvPr/>
        </p:nvSpPr>
        <p:spPr bwMode="auto">
          <a:xfrm>
            <a:off x="5029200" y="6073775"/>
            <a:ext cx="784225" cy="357188"/>
          </a:xfrm>
          <a:prstGeom prst="roundRect">
            <a:avLst>
              <a:gd name="adj" fmla="val 16667"/>
            </a:avLst>
          </a:prstGeom>
          <a:noFill/>
          <a:ln w="38100">
            <a:solidFill>
              <a:srgbClr val="00B050"/>
            </a:solidFill>
            <a:round/>
            <a:headEnd/>
            <a:tailEnd/>
          </a:ln>
          <a:effectLst>
            <a:outerShdw blurRad="63500" dist="23000" dir="5400000" rotWithShape="0">
              <a:srgbClr val="000000">
                <a:alpha val="34999"/>
              </a:srgbClr>
            </a:outerShdw>
          </a:effectLst>
          <a:extLst>
            <a:ext uri="{909E8E84-426E-40dd-AFC4-6F175D3DCCD1}"/>
          </a:extLst>
        </p:spPr>
        <p:txBody>
          <a:bodyPr anchor="ctr"/>
          <a:lstStyle/>
          <a:p>
            <a:pPr algn="ctr">
              <a:defRPr/>
            </a:pPr>
            <a:endParaRPr lang="en-GB">
              <a:solidFill>
                <a:schemeClr val="lt1"/>
              </a:solidFill>
              <a:latin typeface="Calibri" pitchFamily="34" charset="0"/>
            </a:endParaRPr>
          </a:p>
        </p:txBody>
      </p:sp>
      <p:sp>
        <p:nvSpPr>
          <p:cNvPr id="9" name="Rettangolo arrotondato 8"/>
          <p:cNvSpPr>
            <a:spLocks noChangeArrowheads="1"/>
          </p:cNvSpPr>
          <p:nvPr/>
        </p:nvSpPr>
        <p:spPr bwMode="auto">
          <a:xfrm>
            <a:off x="6194425" y="6073775"/>
            <a:ext cx="785813" cy="357188"/>
          </a:xfrm>
          <a:prstGeom prst="roundRect">
            <a:avLst>
              <a:gd name="adj" fmla="val 16667"/>
            </a:avLst>
          </a:prstGeom>
          <a:noFill/>
          <a:ln w="38100">
            <a:solidFill>
              <a:srgbClr val="00B050"/>
            </a:solidFill>
            <a:round/>
            <a:headEnd/>
            <a:tailEnd/>
          </a:ln>
          <a:effectLst>
            <a:outerShdw blurRad="63500" dist="23000" dir="5400000" rotWithShape="0">
              <a:srgbClr val="000000">
                <a:alpha val="34999"/>
              </a:srgbClr>
            </a:outerShdw>
          </a:effectLst>
          <a:extLst>
            <a:ext uri="{909E8E84-426E-40dd-AFC4-6F175D3DCCD1}"/>
          </a:extLst>
        </p:spPr>
        <p:txBody>
          <a:bodyPr anchor="ctr"/>
          <a:lstStyle/>
          <a:p>
            <a:pPr algn="ctr">
              <a:defRPr/>
            </a:pPr>
            <a:endParaRPr lang="en-GB">
              <a:solidFill>
                <a:schemeClr val="lt1"/>
              </a:solidFill>
              <a:latin typeface="Calibri" pitchFamily="34" charset="0"/>
            </a:endParaRPr>
          </a:p>
        </p:txBody>
      </p:sp>
      <p:sp>
        <p:nvSpPr>
          <p:cNvPr id="11" name="Text Box 18"/>
          <p:cNvSpPr txBox="1">
            <a:spLocks noChangeArrowheads="1"/>
          </p:cNvSpPr>
          <p:nvPr/>
        </p:nvSpPr>
        <p:spPr bwMode="auto">
          <a:xfrm>
            <a:off x="120316" y="3641725"/>
            <a:ext cx="3148347" cy="1878013"/>
          </a:xfrm>
          <a:prstGeom prst="rect">
            <a:avLst/>
          </a:prstGeom>
          <a:noFill/>
          <a:ln w="9525">
            <a:noFill/>
            <a:miter lim="800000"/>
            <a:headEnd/>
            <a:tailEnd/>
          </a:ln>
        </p:spPr>
        <p:txBody>
          <a:bodyPr wrap="square">
            <a:spAutoFit/>
          </a:bodyPr>
          <a:lstStyle/>
          <a:p>
            <a:pPr algn="ctr">
              <a:spcBef>
                <a:spcPct val="50000"/>
              </a:spcBef>
              <a:defRPr/>
            </a:pPr>
            <a:r>
              <a:rPr lang="en-GB" sz="2900" dirty="0" smtClean="0">
                <a:solidFill>
                  <a:srgbClr val="FFFF00"/>
                </a:solidFill>
                <a:effectLst>
                  <a:outerShdw blurRad="38100" dist="38100" dir="2700000" algn="tl">
                    <a:srgbClr val="000000"/>
                  </a:outerShdw>
                </a:effectLst>
                <a:latin typeface="Calibri" pitchFamily="34" charset="0"/>
                <a:ea typeface="ＭＳ Ｐゴシック" pitchFamily="34" charset="-128"/>
              </a:rPr>
              <a:t>A degassed melt has much higher He/Ar ratios than undegassed melts.</a:t>
            </a:r>
            <a:endParaRPr lang="en-GB" sz="29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12" name="Text Box 18"/>
          <p:cNvSpPr txBox="1">
            <a:spLocks noChangeArrowheads="1"/>
          </p:cNvSpPr>
          <p:nvPr/>
        </p:nvSpPr>
        <p:spPr bwMode="auto">
          <a:xfrm>
            <a:off x="120316" y="5468938"/>
            <a:ext cx="3502359" cy="893762"/>
          </a:xfrm>
          <a:prstGeom prst="rect">
            <a:avLst/>
          </a:prstGeom>
          <a:noFill/>
          <a:ln w="9525">
            <a:noFill/>
            <a:miter lim="800000"/>
            <a:headEnd/>
            <a:tailEnd/>
          </a:ln>
        </p:spPr>
        <p:txBody>
          <a:bodyPr wrap="square">
            <a:spAutoFit/>
          </a:bodyPr>
          <a:lstStyle/>
          <a:p>
            <a:pPr algn="l">
              <a:spcBef>
                <a:spcPct val="50000"/>
              </a:spcBef>
              <a:defRPr/>
            </a:pPr>
            <a:r>
              <a:rPr lang="en-GB" sz="2600" dirty="0" smtClean="0">
                <a:solidFill>
                  <a:schemeClr val="bg1"/>
                </a:solidFill>
                <a:effectLst>
                  <a:outerShdw blurRad="38100" dist="38100" dir="2700000" algn="tl">
                    <a:srgbClr val="000000"/>
                  </a:outerShdw>
                </a:effectLst>
                <a:latin typeface="Calibri" pitchFamily="34" charset="0"/>
                <a:ea typeface="ＭＳ Ｐゴシック" pitchFamily="34" charset="-128"/>
              </a:rPr>
              <a:t>…Because degassed melts are Ar-poorer.</a:t>
            </a:r>
            <a:endParaRPr lang="en-GB" sz="2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3" name="CasellaDiTesto 12"/>
          <p:cNvSpPr txBox="1">
            <a:spLocks noChangeArrowheads="1"/>
          </p:cNvSpPr>
          <p:nvPr/>
        </p:nvSpPr>
        <p:spPr bwMode="auto">
          <a:xfrm>
            <a:off x="3278187" y="6381750"/>
            <a:ext cx="2116137" cy="460375"/>
          </a:xfrm>
          <a:prstGeom prst="rect">
            <a:avLst/>
          </a:prstGeom>
          <a:noFill/>
          <a:ln w="9525">
            <a:noFill/>
            <a:miter lim="800000"/>
            <a:headEnd/>
            <a:tailEnd/>
          </a:ln>
        </p:spPr>
        <p:txBody>
          <a:bodyPr wrap="square">
            <a:spAutoFit/>
          </a:bodyPr>
          <a:lstStyle/>
          <a:p>
            <a:r>
              <a:rPr lang="en-GB" sz="1200" dirty="0" smtClean="0">
                <a:solidFill>
                  <a:schemeClr val="tx1"/>
                </a:solidFill>
                <a:effectLst/>
                <a:latin typeface="Calibri" pitchFamily="34" charset="0"/>
              </a:rPr>
              <a:t>Carroll and Draper, 1994 (Chem. Geol., 117, 37-56)</a:t>
            </a:r>
            <a:endParaRPr lang="en-GB" sz="1200" baseline="-25000" dirty="0">
              <a:solidFill>
                <a:schemeClr val="tx1"/>
              </a:solidFill>
              <a:effectLst/>
              <a:latin typeface="Calibri" pitchFamily="34" charset="0"/>
            </a:endParaRPr>
          </a:p>
        </p:txBody>
      </p:sp>
      <p:cxnSp>
        <p:nvCxnSpPr>
          <p:cNvPr id="14" name="Connettore 1 13"/>
          <p:cNvCxnSpPr>
            <a:cxnSpLocks noChangeShapeType="1"/>
          </p:cNvCxnSpPr>
          <p:nvPr/>
        </p:nvCxnSpPr>
        <p:spPr bwMode="auto">
          <a:xfrm rot="10800000" flipV="1">
            <a:off x="4270375" y="5521325"/>
            <a:ext cx="1169988" cy="11113"/>
          </a:xfrm>
          <a:prstGeom prst="line">
            <a:avLst/>
          </a:prstGeom>
          <a:noFill/>
          <a:ln w="25400">
            <a:solidFill>
              <a:srgbClr val="FF0000"/>
            </a:solidFill>
            <a:prstDash val="sysDash"/>
            <a:round/>
            <a:headEnd/>
            <a:tailEnd/>
          </a:ln>
          <a:effectLst>
            <a:outerShdw blurRad="63500" dist="20000" dir="5400000" rotWithShape="0">
              <a:srgbClr val="000000">
                <a:alpha val="37999"/>
              </a:srgbClr>
            </a:outerShdw>
          </a:effectLst>
          <a:extLst>
            <a:ext uri="{909E8E84-426E-40dd-AFC4-6F175D3DCCD1}"/>
          </a:extLst>
        </p:spPr>
      </p:cxnSp>
      <p:cxnSp>
        <p:nvCxnSpPr>
          <p:cNvPr id="15" name="Connettore 1 14"/>
          <p:cNvCxnSpPr>
            <a:cxnSpLocks noChangeShapeType="1"/>
          </p:cNvCxnSpPr>
          <p:nvPr/>
        </p:nvCxnSpPr>
        <p:spPr bwMode="auto">
          <a:xfrm rot="10800000" flipV="1">
            <a:off x="4237038" y="3865563"/>
            <a:ext cx="1168400" cy="12700"/>
          </a:xfrm>
          <a:prstGeom prst="line">
            <a:avLst/>
          </a:prstGeom>
          <a:noFill/>
          <a:ln w="25400">
            <a:solidFill>
              <a:srgbClr val="0000FF"/>
            </a:solidFill>
            <a:prstDash val="sysDash"/>
            <a:round/>
            <a:headEnd/>
            <a:tailEnd/>
          </a:ln>
          <a:effectLst>
            <a:outerShdw blurRad="63500" dist="20000" dir="5400000" rotWithShape="0">
              <a:srgbClr val="000000">
                <a:alpha val="37999"/>
              </a:srgbClr>
            </a:outerShdw>
          </a:effectLst>
          <a:extLst>
            <a:ext uri="{909E8E84-426E-40dd-AFC4-6F175D3DCCD1}"/>
          </a:extLst>
        </p:spPr>
      </p:cxnSp>
      <p:sp>
        <p:nvSpPr>
          <p:cNvPr id="16" name="Figura a mano libera 15"/>
          <p:cNvSpPr>
            <a:spLocks/>
          </p:cNvSpPr>
          <p:nvPr/>
        </p:nvSpPr>
        <p:spPr bwMode="auto">
          <a:xfrm>
            <a:off x="4267200" y="2422525"/>
            <a:ext cx="3627438" cy="3079750"/>
          </a:xfrm>
          <a:custGeom>
            <a:avLst/>
            <a:gdLst>
              <a:gd name="T0" fmla="*/ 0 w 3627120"/>
              <a:gd name="T1" fmla="*/ 3081021 h 3078480"/>
              <a:gd name="T2" fmla="*/ 350582 w 3627120"/>
              <a:gd name="T3" fmla="*/ 2707332 h 3078480"/>
              <a:gd name="T4" fmla="*/ 609707 w 3627120"/>
              <a:gd name="T5" fmla="*/ 2348897 h 3078480"/>
              <a:gd name="T6" fmla="*/ 929803 w 3627120"/>
              <a:gd name="T7" fmla="*/ 1792178 h 3078480"/>
              <a:gd name="T8" fmla="*/ 1341356 w 3627120"/>
              <a:gd name="T9" fmla="*/ 1113438 h 3078480"/>
              <a:gd name="T10" fmla="*/ 1676694 w 3627120"/>
              <a:gd name="T11" fmla="*/ 663488 h 3078480"/>
              <a:gd name="T12" fmla="*/ 2057760 w 3627120"/>
              <a:gd name="T13" fmla="*/ 350810 h 3078480"/>
              <a:gd name="T14" fmla="*/ 2560769 w 3627120"/>
              <a:gd name="T15" fmla="*/ 129646 h 3078480"/>
              <a:gd name="T16" fmla="*/ 3132370 w 3627120"/>
              <a:gd name="T17" fmla="*/ 45758 h 3078480"/>
              <a:gd name="T18" fmla="*/ 3627756 w 3627120"/>
              <a:gd name="T19" fmla="*/ 0 h 30784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27120" h="3078480">
                <a:moveTo>
                  <a:pt x="0" y="3078480"/>
                </a:moveTo>
                <a:cubicBezTo>
                  <a:pt x="124460" y="2952750"/>
                  <a:pt x="248920" y="2827020"/>
                  <a:pt x="350520" y="2705100"/>
                </a:cubicBezTo>
                <a:cubicBezTo>
                  <a:pt x="452120" y="2583180"/>
                  <a:pt x="513080" y="2499360"/>
                  <a:pt x="609600" y="2346960"/>
                </a:cubicBezTo>
                <a:cubicBezTo>
                  <a:pt x="706120" y="2194560"/>
                  <a:pt x="807720" y="1996440"/>
                  <a:pt x="929640" y="1790700"/>
                </a:cubicBezTo>
                <a:cubicBezTo>
                  <a:pt x="1051560" y="1584960"/>
                  <a:pt x="1216660" y="1300480"/>
                  <a:pt x="1341120" y="1112520"/>
                </a:cubicBezTo>
                <a:cubicBezTo>
                  <a:pt x="1465580" y="924560"/>
                  <a:pt x="1557020" y="789940"/>
                  <a:pt x="1676400" y="662940"/>
                </a:cubicBezTo>
                <a:cubicBezTo>
                  <a:pt x="1795780" y="535940"/>
                  <a:pt x="1910080" y="439420"/>
                  <a:pt x="2057400" y="350520"/>
                </a:cubicBezTo>
                <a:cubicBezTo>
                  <a:pt x="2204720" y="261620"/>
                  <a:pt x="2381250" y="180340"/>
                  <a:pt x="2560320" y="129540"/>
                </a:cubicBezTo>
                <a:cubicBezTo>
                  <a:pt x="2739390" y="78740"/>
                  <a:pt x="2954020" y="67310"/>
                  <a:pt x="3131820" y="45720"/>
                </a:cubicBezTo>
                <a:cubicBezTo>
                  <a:pt x="3309620" y="24130"/>
                  <a:pt x="3468370" y="12065"/>
                  <a:pt x="3627120" y="0"/>
                </a:cubicBezTo>
              </a:path>
            </a:pathLst>
          </a:custGeom>
          <a:noFill/>
          <a:ln w="38100" cap="flat" cmpd="sng">
            <a:solidFill>
              <a:srgbClr val="0000FF"/>
            </a:solidFill>
            <a:prstDash val="solid"/>
            <a:round/>
            <a:headEnd/>
            <a:tailEnd/>
          </a:ln>
          <a:effectLst>
            <a:outerShdw dist="20000" dir="5400000" rotWithShape="0">
              <a:srgbClr val="000000">
                <a:alpha val="37999"/>
              </a:srgbClr>
            </a:outerShdw>
          </a:effectLst>
        </p:spPr>
        <p:txBody>
          <a:bodyPr anchor="ctr"/>
          <a:lstStyle/>
          <a:p>
            <a:pPr>
              <a:defRPr/>
            </a:pPr>
            <a:endParaRPr lang="en-GB">
              <a:latin typeface="Calibri" pitchFamily="34" charset="0"/>
              <a:ea typeface="ＭＳ Ｐゴシック" pitchFamily="34" charset="-128"/>
            </a:endParaRPr>
          </a:p>
        </p:txBody>
      </p:sp>
      <p:sp>
        <p:nvSpPr>
          <p:cNvPr id="17" name="Figura a mano libera 16"/>
          <p:cNvSpPr>
            <a:spLocks/>
          </p:cNvSpPr>
          <p:nvPr/>
        </p:nvSpPr>
        <p:spPr bwMode="auto">
          <a:xfrm>
            <a:off x="4267200" y="2438400"/>
            <a:ext cx="4670425" cy="3475038"/>
          </a:xfrm>
          <a:custGeom>
            <a:avLst/>
            <a:gdLst>
              <a:gd name="T0" fmla="*/ 0 w 4671060"/>
              <a:gd name="T1" fmla="*/ 3475356 h 3474720"/>
              <a:gd name="T2" fmla="*/ 525638 w 4671060"/>
              <a:gd name="T3" fmla="*/ 3391520 h 3474720"/>
              <a:gd name="T4" fmla="*/ 906534 w 4671060"/>
              <a:gd name="T5" fmla="*/ 3246714 h 3474720"/>
              <a:gd name="T6" fmla="*/ 1256958 w 4671060"/>
              <a:gd name="T7" fmla="*/ 2987587 h 3474720"/>
              <a:gd name="T8" fmla="*/ 1683562 w 4671060"/>
              <a:gd name="T9" fmla="*/ 2469332 h 3474720"/>
              <a:gd name="T10" fmla="*/ 2171110 w 4671060"/>
              <a:gd name="T11" fmla="*/ 1669086 h 3474720"/>
              <a:gd name="T12" fmla="*/ 2574860 w 4671060"/>
              <a:gd name="T13" fmla="*/ 1013646 h 3474720"/>
              <a:gd name="T14" fmla="*/ 3024317 w 4671060"/>
              <a:gd name="T15" fmla="*/ 480148 h 3474720"/>
              <a:gd name="T16" fmla="*/ 3572808 w 4671060"/>
              <a:gd name="T17" fmla="*/ 175292 h 3474720"/>
              <a:gd name="T18" fmla="*/ 4273658 w 4671060"/>
              <a:gd name="T19" fmla="*/ 38106 h 3474720"/>
              <a:gd name="T20" fmla="*/ 4669790 w 4671060"/>
              <a:gd name="T21" fmla="*/ 0 h 34747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71060" h="3474720">
                <a:moveTo>
                  <a:pt x="0" y="3474720"/>
                </a:moveTo>
                <a:cubicBezTo>
                  <a:pt x="187325" y="3451860"/>
                  <a:pt x="374650" y="3429000"/>
                  <a:pt x="525780" y="3390900"/>
                </a:cubicBezTo>
                <a:cubicBezTo>
                  <a:pt x="676910" y="3352800"/>
                  <a:pt x="784860" y="3313430"/>
                  <a:pt x="906780" y="3246120"/>
                </a:cubicBezTo>
                <a:cubicBezTo>
                  <a:pt x="1028700" y="3178810"/>
                  <a:pt x="1127760" y="3116580"/>
                  <a:pt x="1257300" y="2987040"/>
                </a:cubicBezTo>
                <a:cubicBezTo>
                  <a:pt x="1386840" y="2857500"/>
                  <a:pt x="1531620" y="2688590"/>
                  <a:pt x="1684020" y="2468880"/>
                </a:cubicBezTo>
                <a:cubicBezTo>
                  <a:pt x="1836420" y="2249170"/>
                  <a:pt x="2171700" y="1668780"/>
                  <a:pt x="2171700" y="1668780"/>
                </a:cubicBezTo>
                <a:cubicBezTo>
                  <a:pt x="2320290" y="1426210"/>
                  <a:pt x="2433320" y="1211580"/>
                  <a:pt x="2575560" y="1013460"/>
                </a:cubicBezTo>
                <a:cubicBezTo>
                  <a:pt x="2717800" y="815340"/>
                  <a:pt x="2858770" y="619760"/>
                  <a:pt x="3025140" y="480060"/>
                </a:cubicBezTo>
                <a:cubicBezTo>
                  <a:pt x="3191510" y="340360"/>
                  <a:pt x="3365500" y="248920"/>
                  <a:pt x="3573780" y="175260"/>
                </a:cubicBezTo>
                <a:cubicBezTo>
                  <a:pt x="3782060" y="101600"/>
                  <a:pt x="4091940" y="67310"/>
                  <a:pt x="4274820" y="38100"/>
                </a:cubicBezTo>
                <a:cubicBezTo>
                  <a:pt x="4457700" y="8890"/>
                  <a:pt x="4564380" y="4445"/>
                  <a:pt x="4671060" y="0"/>
                </a:cubicBezTo>
              </a:path>
            </a:pathLst>
          </a:custGeom>
          <a:noFill/>
          <a:ln w="57150" cap="flat" cmpd="sng">
            <a:solidFill>
              <a:srgbClr val="FF0000"/>
            </a:solidFill>
            <a:prstDash val="solid"/>
            <a:round/>
            <a:headEnd/>
            <a:tailEnd/>
          </a:ln>
          <a:effectLst>
            <a:outerShdw dist="20000" dir="5400000" rotWithShape="0">
              <a:srgbClr val="000000">
                <a:alpha val="37999"/>
              </a:srgbClr>
            </a:outerShdw>
          </a:effectLst>
        </p:spPr>
        <p:txBody>
          <a:bodyPr anchor="ctr"/>
          <a:lstStyle/>
          <a:p>
            <a:pPr>
              <a:defRPr/>
            </a:pPr>
            <a:endParaRPr lang="en-GB">
              <a:latin typeface="Calibri" pitchFamily="34" charset="0"/>
              <a:ea typeface="ＭＳ Ｐゴシック" pitchFamily="34" charset="-128"/>
            </a:endParaRPr>
          </a:p>
        </p:txBody>
      </p:sp>
      <p:cxnSp>
        <p:nvCxnSpPr>
          <p:cNvPr id="18" name="Connettore 1 17"/>
          <p:cNvCxnSpPr>
            <a:cxnSpLocks noChangeShapeType="1"/>
          </p:cNvCxnSpPr>
          <p:nvPr/>
        </p:nvCxnSpPr>
        <p:spPr bwMode="auto">
          <a:xfrm rot="5400000" flipH="1" flipV="1">
            <a:off x="3679825" y="4183063"/>
            <a:ext cx="3529013" cy="7937"/>
          </a:xfrm>
          <a:prstGeom prst="line">
            <a:avLst/>
          </a:prstGeom>
          <a:noFill/>
          <a:ln w="38100">
            <a:solidFill>
              <a:schemeClr val="tx1"/>
            </a:solidFill>
            <a:prstDash val="dash"/>
            <a:round/>
            <a:headEnd/>
            <a:tailEnd/>
          </a:ln>
          <a:effectLst>
            <a:outerShdw blurRad="63500" dist="20000" dir="5400000" rotWithShape="0">
              <a:srgbClr val="000000">
                <a:alpha val="37999"/>
              </a:srgbClr>
            </a:outerShdw>
          </a:effectLst>
          <a:extLst>
            <a:ext uri="{909E8E84-426E-40dd-AFC4-6F175D3DCCD1}"/>
          </a:extLst>
        </p:spPr>
      </p:cxnSp>
      <p:grpSp>
        <p:nvGrpSpPr>
          <p:cNvPr id="19" name="Gruppo 324"/>
          <p:cNvGrpSpPr>
            <a:grpSpLocks/>
          </p:cNvGrpSpPr>
          <p:nvPr/>
        </p:nvGrpSpPr>
        <p:grpSpPr bwMode="auto">
          <a:xfrm>
            <a:off x="5303740" y="3908423"/>
            <a:ext cx="479618" cy="461665"/>
            <a:chOff x="5303489" y="3909056"/>
            <a:chExt cx="480428" cy="461367"/>
          </a:xfrm>
        </p:grpSpPr>
        <p:sp>
          <p:nvSpPr>
            <p:cNvPr id="20" name="Ovale 19"/>
            <p:cNvSpPr/>
            <p:nvPr/>
          </p:nvSpPr>
          <p:spPr>
            <a:xfrm>
              <a:off x="5303584" y="3947135"/>
              <a:ext cx="403906" cy="404552"/>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GB" sz="2400">
                <a:latin typeface="Calibri" pitchFamily="34" charset="0"/>
              </a:endParaRPr>
            </a:p>
          </p:txBody>
        </p:sp>
        <p:sp>
          <p:nvSpPr>
            <p:cNvPr id="21" name="CasellaDiTesto 323"/>
            <p:cNvSpPr txBox="1">
              <a:spLocks noChangeArrowheads="1"/>
            </p:cNvSpPr>
            <p:nvPr/>
          </p:nvSpPr>
          <p:spPr bwMode="auto">
            <a:xfrm>
              <a:off x="5303489" y="3909056"/>
              <a:ext cx="480428" cy="461367"/>
            </a:xfrm>
            <a:prstGeom prst="rect">
              <a:avLst/>
            </a:prstGeom>
            <a:noFill/>
            <a:ln w="9525">
              <a:noFill/>
              <a:miter lim="800000"/>
              <a:headEnd/>
              <a:tailEnd/>
            </a:ln>
          </p:spPr>
          <p:txBody>
            <a:bodyPr wrap="none">
              <a:spAutoFit/>
            </a:bodyPr>
            <a:lstStyle/>
            <a:p>
              <a:r>
                <a:rPr lang="en-GB" sz="2400" b="1" smtClean="0">
                  <a:solidFill>
                    <a:srgbClr val="0000FF"/>
                  </a:solidFill>
                  <a:latin typeface="Calibri" pitchFamily="34" charset="0"/>
                </a:rPr>
                <a:t>Ar</a:t>
              </a:r>
              <a:endParaRPr lang="en-GB" sz="2400" b="1">
                <a:solidFill>
                  <a:srgbClr val="0000FF"/>
                </a:solidFill>
                <a:latin typeface="Calibri" pitchFamily="34" charset="0"/>
              </a:endParaRPr>
            </a:p>
          </p:txBody>
        </p:sp>
      </p:grpSp>
      <p:cxnSp>
        <p:nvCxnSpPr>
          <p:cNvPr id="22" name="Connettore 1 21"/>
          <p:cNvCxnSpPr>
            <a:cxnSpLocks noChangeShapeType="1"/>
          </p:cNvCxnSpPr>
          <p:nvPr/>
        </p:nvCxnSpPr>
        <p:spPr bwMode="auto">
          <a:xfrm rot="5400000" flipH="1" flipV="1">
            <a:off x="4845843" y="4183857"/>
            <a:ext cx="3529013" cy="6350"/>
          </a:xfrm>
          <a:prstGeom prst="line">
            <a:avLst/>
          </a:prstGeom>
          <a:noFill/>
          <a:ln w="38100">
            <a:solidFill>
              <a:schemeClr val="tx1"/>
            </a:solidFill>
            <a:prstDash val="dash"/>
            <a:round/>
            <a:headEnd/>
            <a:tailEnd/>
          </a:ln>
          <a:effectLst>
            <a:outerShdw blurRad="63500" dist="20000" dir="5400000" rotWithShape="0">
              <a:srgbClr val="000000">
                <a:alpha val="37999"/>
              </a:srgbClr>
            </a:outerShdw>
          </a:effectLst>
          <a:extLst>
            <a:ext uri="{909E8E84-426E-40dd-AFC4-6F175D3DCCD1}"/>
          </a:extLst>
        </p:spPr>
      </p:cxnSp>
      <p:sp>
        <p:nvSpPr>
          <p:cNvPr id="23" name="CasellaDiTesto 22"/>
          <p:cNvSpPr txBox="1">
            <a:spLocks noChangeArrowheads="1"/>
          </p:cNvSpPr>
          <p:nvPr/>
        </p:nvSpPr>
        <p:spPr bwMode="auto">
          <a:xfrm>
            <a:off x="6164263" y="4664075"/>
            <a:ext cx="587375" cy="461665"/>
          </a:xfrm>
          <a:prstGeom prst="rect">
            <a:avLst/>
          </a:prstGeom>
          <a:solidFill>
            <a:schemeClr val="bg1"/>
          </a:solidFill>
          <a:ln w="9525">
            <a:noFill/>
            <a:miter lim="800000"/>
            <a:headEnd/>
            <a:tailEnd/>
          </a:ln>
        </p:spPr>
        <p:txBody>
          <a:bodyPr>
            <a:spAutoFit/>
          </a:bodyPr>
          <a:lstStyle/>
          <a:p>
            <a:r>
              <a:rPr lang="en-GB" sz="2400" b="1" smtClean="0">
                <a:solidFill>
                  <a:srgbClr val="FF0000"/>
                </a:solidFill>
                <a:latin typeface="Calibri" pitchFamily="34" charset="0"/>
              </a:rPr>
              <a:t>He</a:t>
            </a:r>
            <a:endParaRPr lang="en-GB" sz="2400" b="1">
              <a:solidFill>
                <a:srgbClr val="FF0000"/>
              </a:solidFill>
              <a:latin typeface="Calibri" pitchFamily="34" charset="0"/>
            </a:endParaRPr>
          </a:p>
        </p:txBody>
      </p:sp>
      <p:cxnSp>
        <p:nvCxnSpPr>
          <p:cNvPr id="24" name="Connettore 1 23"/>
          <p:cNvCxnSpPr>
            <a:cxnSpLocks noChangeShapeType="1"/>
          </p:cNvCxnSpPr>
          <p:nvPr/>
        </p:nvCxnSpPr>
        <p:spPr bwMode="auto">
          <a:xfrm rot="10800000" flipV="1">
            <a:off x="4270375" y="3830638"/>
            <a:ext cx="2351088" cy="12700"/>
          </a:xfrm>
          <a:prstGeom prst="line">
            <a:avLst/>
          </a:prstGeom>
          <a:noFill/>
          <a:ln w="25400">
            <a:solidFill>
              <a:srgbClr val="FF0000"/>
            </a:solidFill>
            <a:prstDash val="sysDash"/>
            <a:round/>
            <a:headEnd/>
            <a:tailEnd/>
          </a:ln>
          <a:effectLst>
            <a:outerShdw blurRad="63500" dist="20000" dir="5400000" rotWithShape="0">
              <a:srgbClr val="000000">
                <a:alpha val="37999"/>
              </a:srgbClr>
            </a:outerShdw>
          </a:effectLst>
          <a:extLst>
            <a:ext uri="{909E8E84-426E-40dd-AFC4-6F175D3DCCD1}"/>
          </a:extLst>
        </p:spPr>
      </p:cxnSp>
      <p:cxnSp>
        <p:nvCxnSpPr>
          <p:cNvPr id="25" name="Connettore 1 24"/>
          <p:cNvCxnSpPr>
            <a:cxnSpLocks noChangeShapeType="1"/>
          </p:cNvCxnSpPr>
          <p:nvPr/>
        </p:nvCxnSpPr>
        <p:spPr bwMode="auto">
          <a:xfrm rot="10800000" flipV="1">
            <a:off x="4283075" y="2627313"/>
            <a:ext cx="2303463" cy="11112"/>
          </a:xfrm>
          <a:prstGeom prst="line">
            <a:avLst/>
          </a:prstGeom>
          <a:noFill/>
          <a:ln w="25400">
            <a:solidFill>
              <a:srgbClr val="0000FF"/>
            </a:solidFill>
            <a:prstDash val="sysDash"/>
            <a:round/>
            <a:headEnd/>
            <a:tailEnd/>
          </a:ln>
          <a:effectLst>
            <a:outerShdw blurRad="63500" dist="20000" dir="5400000" rotWithShape="0">
              <a:srgbClr val="000000">
                <a:alpha val="37999"/>
              </a:srgbClr>
            </a:outerShdw>
          </a:effectLst>
          <a:extLst>
            <a:ext uri="{909E8E84-426E-40dd-AFC4-6F175D3DCCD1}"/>
          </a:extLst>
        </p:spPr>
      </p:cxnSp>
      <p:sp>
        <p:nvSpPr>
          <p:cNvPr id="26" name="Text Box 18"/>
          <p:cNvSpPr txBox="1">
            <a:spLocks noChangeArrowheads="1"/>
          </p:cNvSpPr>
          <p:nvPr/>
        </p:nvSpPr>
        <p:spPr bwMode="auto">
          <a:xfrm>
            <a:off x="6578600" y="3741738"/>
            <a:ext cx="2349500" cy="1292662"/>
          </a:xfrm>
          <a:prstGeom prst="rect">
            <a:avLst/>
          </a:prstGeom>
          <a:noFill/>
          <a:ln w="9525">
            <a:noFill/>
            <a:miter lim="800000"/>
            <a:headEnd/>
            <a:tailEnd/>
          </a:ln>
        </p:spPr>
        <p:txBody>
          <a:bodyPr wrap="square">
            <a:spAutoFit/>
          </a:bodyPr>
          <a:lstStyle/>
          <a:p>
            <a:pPr algn="ctr">
              <a:spcBef>
                <a:spcPct val="50000"/>
              </a:spcBef>
            </a:pPr>
            <a:r>
              <a:rPr lang="en-GB" sz="2600" b="1" dirty="0" smtClean="0">
                <a:solidFill>
                  <a:schemeClr val="tx1"/>
                </a:solidFill>
                <a:effectLst/>
                <a:latin typeface="Calibri" pitchFamily="34" charset="0"/>
              </a:rPr>
              <a:t>Do OIB have these characteristics?</a:t>
            </a:r>
            <a:endParaRPr lang="en-GB" sz="2600" b="1" dirty="0">
              <a:solidFill>
                <a:schemeClr val="tx1"/>
              </a:solidFill>
              <a:effectLst/>
              <a:latin typeface="Calibri" pitchFamily="34" charset="0"/>
            </a:endParaRPr>
          </a:p>
        </p:txBody>
      </p:sp>
      <p:sp>
        <p:nvSpPr>
          <p:cNvPr id="10" name="Rettangolo 9"/>
          <p:cNvSpPr>
            <a:spLocks noChangeArrowheads="1"/>
          </p:cNvSpPr>
          <p:nvPr/>
        </p:nvSpPr>
        <p:spPr bwMode="auto">
          <a:xfrm>
            <a:off x="5889625" y="5767388"/>
            <a:ext cx="2201863" cy="122237"/>
          </a:xfrm>
          <a:prstGeom prst="rect">
            <a:avLst/>
          </a:prstGeom>
          <a:solidFill>
            <a:srgbClr val="FFFF00"/>
          </a:soli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a:defRPr/>
            </a:pPr>
            <a:endParaRPr lang="en-GB">
              <a:solidFill>
                <a:schemeClr val="lt1"/>
              </a:solidFill>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1000"/>
                                        <p:tgtEl>
                                          <p:spTgt spid="17"/>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1000"/>
                                        <p:tgtEl>
                                          <p:spTgt spid="16"/>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childTnLst>
                          </p:cTn>
                        </p:par>
                        <p:par>
                          <p:cTn id="50" fill="hold">
                            <p:stCondLst>
                              <p:cond delay="500"/>
                            </p:stCondLst>
                            <p:childTnLst>
                              <p:par>
                                <p:cTn id="51" presetID="22" presetClass="entr" presetSubtype="4"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wipe(down)">
                                      <p:cBhvr>
                                        <p:cTn id="53" dur="500"/>
                                        <p:tgtEl>
                                          <p:spTgt spid="18"/>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right)">
                                      <p:cBhvr>
                                        <p:cTn id="58" dur="500"/>
                                        <p:tgtEl>
                                          <p:spTgt spid="1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wipe(right)">
                                      <p:cBhvr>
                                        <p:cTn id="63" dur="500"/>
                                        <p:tgtEl>
                                          <p:spTgt spid="15"/>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nodeType="clickEffect">
                                  <p:stCondLst>
                                    <p:cond delay="0"/>
                                  </p:stCondLst>
                                  <p:childTnLst>
                                    <p:animEffect transition="out" filter="fade">
                                      <p:cBhvr>
                                        <p:cTn id="67" dur="500"/>
                                        <p:tgtEl>
                                          <p:spTgt spid="14"/>
                                        </p:tgtEl>
                                      </p:cBhvr>
                                    </p:animEffect>
                                    <p:set>
                                      <p:cBhvr>
                                        <p:cTn id="68" dur="1" fill="hold">
                                          <p:stCondLst>
                                            <p:cond delay="499"/>
                                          </p:stCondLst>
                                        </p:cTn>
                                        <p:tgtEl>
                                          <p:spTgt spid="14"/>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500"/>
                                        <p:tgtEl>
                                          <p:spTgt spid="15"/>
                                        </p:tgtEl>
                                      </p:cBhvr>
                                    </p:animEffect>
                                    <p:set>
                                      <p:cBhvr>
                                        <p:cTn id="71" dur="1" fill="hold">
                                          <p:stCondLst>
                                            <p:cond delay="499"/>
                                          </p:stCondLst>
                                        </p:cTn>
                                        <p:tgtEl>
                                          <p:spTgt spid="15"/>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8"/>
                                        </p:tgtEl>
                                      </p:cBhvr>
                                    </p:animEffect>
                                    <p:set>
                                      <p:cBhvr>
                                        <p:cTn id="74" dur="1" fill="hold">
                                          <p:stCondLst>
                                            <p:cond delay="499"/>
                                          </p:stCondLst>
                                        </p:cTn>
                                        <p:tgtEl>
                                          <p:spTgt spid="8"/>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500"/>
                                        <p:tgtEl>
                                          <p:spTgt spid="18"/>
                                        </p:tgtEl>
                                      </p:cBhvr>
                                    </p:animEffect>
                                    <p:set>
                                      <p:cBhvr>
                                        <p:cTn id="77" dur="1" fill="hold">
                                          <p:stCondLst>
                                            <p:cond delay="499"/>
                                          </p:stCondLst>
                                        </p:cTn>
                                        <p:tgtEl>
                                          <p:spTgt spid="18"/>
                                        </p:tgtEl>
                                        <p:attrNameLst>
                                          <p:attrName>style.visibility</p:attrName>
                                        </p:attrNameLst>
                                      </p:cBhvr>
                                      <p:to>
                                        <p:strVal val="hidden"/>
                                      </p:to>
                                    </p:set>
                                  </p:childTnLst>
                                </p:cTn>
                              </p:par>
                            </p:childTnLst>
                          </p:cTn>
                        </p:par>
                        <p:par>
                          <p:cTn id="78" fill="hold">
                            <p:stCondLst>
                              <p:cond delay="500"/>
                            </p:stCondLst>
                            <p:childTnLst>
                              <p:par>
                                <p:cTn id="79" presetID="10" presetClass="entr" presetSubtype="0" fill="hold" grpId="0" nodeType="afterEffect">
                                  <p:stCondLst>
                                    <p:cond delay="0"/>
                                  </p:stCondLst>
                                  <p:childTnLst>
                                    <p:set>
                                      <p:cBhvr>
                                        <p:cTn id="80" dur="1" fill="hold">
                                          <p:stCondLst>
                                            <p:cond delay="0"/>
                                          </p:stCondLst>
                                        </p:cTn>
                                        <p:tgtEl>
                                          <p:spTgt spid="9"/>
                                        </p:tgtEl>
                                        <p:attrNameLst>
                                          <p:attrName>style.visibility</p:attrName>
                                        </p:attrNameLst>
                                      </p:cBhvr>
                                      <p:to>
                                        <p:strVal val="visible"/>
                                      </p:to>
                                    </p:set>
                                    <p:animEffect transition="in" filter="fade">
                                      <p:cBhvr>
                                        <p:cTn id="81" dur="500"/>
                                        <p:tgtEl>
                                          <p:spTgt spid="9"/>
                                        </p:tgtEl>
                                      </p:cBhvr>
                                    </p:animEffect>
                                  </p:childTnLst>
                                </p:cTn>
                              </p:par>
                            </p:childTnLst>
                          </p:cTn>
                        </p:par>
                        <p:par>
                          <p:cTn id="82" fill="hold">
                            <p:stCondLst>
                              <p:cond delay="1000"/>
                            </p:stCondLst>
                            <p:childTnLst>
                              <p:par>
                                <p:cTn id="83" presetID="22" presetClass="entr" presetSubtype="4" fill="hold"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down)">
                                      <p:cBhvr>
                                        <p:cTn id="85" dur="500"/>
                                        <p:tgtEl>
                                          <p:spTgt spid="22"/>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wipe(right)">
                                      <p:cBhvr>
                                        <p:cTn id="90" dur="500"/>
                                        <p:tgtEl>
                                          <p:spTgt spid="24"/>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2" fill="hold" nodeType="clickEffect">
                                  <p:stCondLst>
                                    <p:cond delay="0"/>
                                  </p:stCondLst>
                                  <p:childTnLst>
                                    <p:set>
                                      <p:cBhvr>
                                        <p:cTn id="94" dur="1" fill="hold">
                                          <p:stCondLst>
                                            <p:cond delay="0"/>
                                          </p:stCondLst>
                                        </p:cTn>
                                        <p:tgtEl>
                                          <p:spTgt spid="25"/>
                                        </p:tgtEl>
                                        <p:attrNameLst>
                                          <p:attrName>style.visibility</p:attrName>
                                        </p:attrNameLst>
                                      </p:cBhvr>
                                      <p:to>
                                        <p:strVal val="visible"/>
                                      </p:to>
                                    </p:set>
                                    <p:animEffect transition="in" filter="wipe(right)">
                                      <p:cBhvr>
                                        <p:cTn id="95" dur="500"/>
                                        <p:tgtEl>
                                          <p:spTgt spid="25"/>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grpId="0" nodeType="clickEffect">
                                  <p:stCondLst>
                                    <p:cond delay="0"/>
                                  </p:stCondLst>
                                  <p:childTnLst>
                                    <p:set>
                                      <p:cBhvr>
                                        <p:cTn id="99" dur="1" fill="hold">
                                          <p:stCondLst>
                                            <p:cond delay="0"/>
                                          </p:stCondLst>
                                        </p:cTn>
                                        <p:tgtEl>
                                          <p:spTgt spid="10"/>
                                        </p:tgtEl>
                                        <p:attrNameLst>
                                          <p:attrName>style.visibility</p:attrName>
                                        </p:attrNameLst>
                                      </p:cBhvr>
                                      <p:to>
                                        <p:strVal val="visible"/>
                                      </p:to>
                                    </p:set>
                                    <p:animEffect transition="in" filter="wipe(left)">
                                      <p:cBhvr>
                                        <p:cTn id="100" dur="500"/>
                                        <p:tgtEl>
                                          <p:spTgt spid="10"/>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fade">
                                      <p:cBhvr>
                                        <p:cTn id="105" dur="500"/>
                                        <p:tgtEl>
                                          <p:spTgt spid="11"/>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12"/>
                                        </p:tgtEl>
                                        <p:attrNameLst>
                                          <p:attrName>style.visibility</p:attrName>
                                        </p:attrNameLst>
                                      </p:cBhvr>
                                      <p:to>
                                        <p:strVal val="visible"/>
                                      </p:to>
                                    </p:set>
                                    <p:animEffect transition="in" filter="fade">
                                      <p:cBhvr>
                                        <p:cTn id="110" dur="500"/>
                                        <p:tgtEl>
                                          <p:spTgt spid="12"/>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26"/>
                                        </p:tgtEl>
                                        <p:attrNameLst>
                                          <p:attrName>style.visibility</p:attrName>
                                        </p:attrNameLst>
                                      </p:cBhvr>
                                      <p:to>
                                        <p:strVal val="visible"/>
                                      </p:to>
                                    </p:set>
                                    <p:animEffect transition="in" filter="fade">
                                      <p:cBhvr>
                                        <p:cTn id="115"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P spid="8" grpId="1" animBg="1"/>
      <p:bldP spid="9" grpId="0" animBg="1"/>
      <p:bldP spid="11" grpId="0"/>
      <p:bldP spid="12" grpId="0"/>
      <p:bldP spid="13" grpId="0"/>
      <p:bldP spid="23" grpId="0" animBg="1"/>
      <p:bldP spid="26" grpId="0"/>
      <p:bldP spid="10"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4" name="Gruppo 304"/>
          <p:cNvGrpSpPr>
            <a:grpSpLocks/>
          </p:cNvGrpSpPr>
          <p:nvPr/>
        </p:nvGrpSpPr>
        <p:grpSpPr bwMode="auto">
          <a:xfrm>
            <a:off x="569982" y="1268413"/>
            <a:ext cx="7978706" cy="5354498"/>
            <a:chOff x="569508" y="1268413"/>
            <a:chExt cx="7979180" cy="5354498"/>
          </a:xfrm>
        </p:grpSpPr>
        <p:sp>
          <p:nvSpPr>
            <p:cNvPr id="5" name="Rectangle 4"/>
            <p:cNvSpPr>
              <a:spLocks noChangeArrowheads="1"/>
            </p:cNvSpPr>
            <p:nvPr/>
          </p:nvSpPr>
          <p:spPr bwMode="auto">
            <a:xfrm>
              <a:off x="1831576" y="1393825"/>
              <a:ext cx="6366253" cy="4271963"/>
            </a:xfrm>
            <a:prstGeom prst="rect">
              <a:avLst/>
            </a:prstGeom>
            <a:solidFill>
              <a:schemeClr val="bg1"/>
            </a:solidFill>
            <a:ln w="19050">
              <a:solidFill>
                <a:schemeClr val="tx1"/>
              </a:solidFill>
              <a:miter lim="800000"/>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 name="Text Box 6"/>
            <p:cNvSpPr txBox="1">
              <a:spLocks noChangeArrowheads="1"/>
            </p:cNvSpPr>
            <p:nvPr/>
          </p:nvSpPr>
          <p:spPr bwMode="auto">
            <a:xfrm>
              <a:off x="913947" y="1268413"/>
              <a:ext cx="828724" cy="354012"/>
            </a:xfrm>
            <a:prstGeom prst="rect">
              <a:avLst/>
            </a:prstGeom>
            <a:noFill/>
            <a:ln w="9525">
              <a:noFill/>
              <a:miter lim="800000"/>
              <a:headEnd/>
              <a:tailEnd/>
            </a:ln>
          </p:spPr>
          <p:txBody>
            <a:bodyPr>
              <a:spAutoFit/>
            </a:bodyPr>
            <a:lstStyle/>
            <a:p>
              <a:pPr algn="r">
                <a:spcBef>
                  <a:spcPct val="50000"/>
                </a:spcBef>
                <a:defRPr/>
              </a:pPr>
              <a:r>
                <a:rPr lang="en-US" sz="1700" b="1"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-9</a:t>
              </a:r>
              <a:endParaRPr lang="en-US" b="1"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 name="Text Box 6"/>
            <p:cNvSpPr txBox="1">
              <a:spLocks noChangeArrowheads="1"/>
            </p:cNvSpPr>
            <p:nvPr/>
          </p:nvSpPr>
          <p:spPr bwMode="auto">
            <a:xfrm>
              <a:off x="1126684" y="197008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 name="Text Box 6"/>
            <p:cNvSpPr txBox="1">
              <a:spLocks noChangeArrowheads="1"/>
            </p:cNvSpPr>
            <p:nvPr/>
          </p:nvSpPr>
          <p:spPr bwMode="auto">
            <a:xfrm>
              <a:off x="1126684" y="2632075"/>
              <a:ext cx="709655" cy="350838"/>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-11</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 name="Text Box 6"/>
            <p:cNvSpPr txBox="1">
              <a:spLocks noChangeArrowheads="1"/>
            </p:cNvSpPr>
            <p:nvPr/>
          </p:nvSpPr>
          <p:spPr bwMode="auto">
            <a:xfrm>
              <a:off x="1126684" y="3371850"/>
              <a:ext cx="709655" cy="350838"/>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-12</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 name="Text Box 6"/>
            <p:cNvSpPr txBox="1">
              <a:spLocks noChangeArrowheads="1"/>
            </p:cNvSpPr>
            <p:nvPr/>
          </p:nvSpPr>
          <p:spPr bwMode="auto">
            <a:xfrm>
              <a:off x="1126684" y="4087813"/>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-13</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 name="Text Box 6"/>
            <p:cNvSpPr txBox="1">
              <a:spLocks noChangeArrowheads="1"/>
            </p:cNvSpPr>
            <p:nvPr/>
          </p:nvSpPr>
          <p:spPr bwMode="auto">
            <a:xfrm>
              <a:off x="1126684" y="4765675"/>
              <a:ext cx="709655" cy="350838"/>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-14</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 name="Text Box 6"/>
            <p:cNvSpPr txBox="1">
              <a:spLocks noChangeArrowheads="1"/>
            </p:cNvSpPr>
            <p:nvPr/>
          </p:nvSpPr>
          <p:spPr bwMode="auto">
            <a:xfrm>
              <a:off x="1126684" y="5467350"/>
              <a:ext cx="709655" cy="350838"/>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-15</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 name="Text Box 6"/>
            <p:cNvSpPr txBox="1">
              <a:spLocks noChangeArrowheads="1"/>
            </p:cNvSpPr>
            <p:nvPr/>
          </p:nvSpPr>
          <p:spPr bwMode="auto">
            <a:xfrm>
              <a:off x="1418802" y="571023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-12</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 name="Text Box 6"/>
            <p:cNvSpPr txBox="1">
              <a:spLocks noChangeArrowheads="1"/>
            </p:cNvSpPr>
            <p:nvPr/>
          </p:nvSpPr>
          <p:spPr bwMode="auto">
            <a:xfrm>
              <a:off x="2660300" y="571023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-11</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 name="Text Box 6"/>
            <p:cNvSpPr txBox="1">
              <a:spLocks noChangeArrowheads="1"/>
            </p:cNvSpPr>
            <p:nvPr/>
          </p:nvSpPr>
          <p:spPr bwMode="auto">
            <a:xfrm>
              <a:off x="3978004" y="571023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 name="Text Box 6"/>
            <p:cNvSpPr txBox="1">
              <a:spLocks noChangeArrowheads="1"/>
            </p:cNvSpPr>
            <p:nvPr/>
          </p:nvSpPr>
          <p:spPr bwMode="auto">
            <a:xfrm>
              <a:off x="5265543" y="5710238"/>
              <a:ext cx="709654"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-9</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 name="Text Box 6"/>
            <p:cNvSpPr txBox="1">
              <a:spLocks noChangeArrowheads="1"/>
            </p:cNvSpPr>
            <p:nvPr/>
          </p:nvSpPr>
          <p:spPr bwMode="auto">
            <a:xfrm>
              <a:off x="6527680" y="571023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-8</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 name="Text Box 6"/>
            <p:cNvSpPr txBox="1">
              <a:spLocks noChangeArrowheads="1"/>
            </p:cNvSpPr>
            <p:nvPr/>
          </p:nvSpPr>
          <p:spPr bwMode="auto">
            <a:xfrm>
              <a:off x="7839033" y="5710238"/>
              <a:ext cx="709655" cy="350837"/>
            </a:xfrm>
            <a:prstGeom prst="rect">
              <a:avLst/>
            </a:prstGeom>
            <a:noFill/>
            <a:ln w="9525">
              <a:noFill/>
              <a:miter lim="800000"/>
              <a:headEnd/>
              <a:tailEnd/>
            </a:ln>
          </p:spPr>
          <p:txBody>
            <a:bodyPr>
              <a:spAutoFit/>
            </a:bodyPr>
            <a:lstStyle/>
            <a:p>
              <a:pPr algn="r">
                <a:spcBef>
                  <a:spcPct val="50000"/>
                </a:spcBef>
                <a:defRPr/>
              </a:pPr>
              <a:r>
                <a:rPr lang="en-US" sz="1700"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10</a:t>
              </a:r>
              <a:r>
                <a:rPr lang="en-US" sz="1700" b="1" baseline="30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-7</a:t>
              </a:r>
              <a:endParaRPr lang="en-US" b="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 name="Text Box 6"/>
            <p:cNvSpPr txBox="1">
              <a:spLocks noChangeArrowheads="1"/>
            </p:cNvSpPr>
            <p:nvPr/>
          </p:nvSpPr>
          <p:spPr bwMode="auto">
            <a:xfrm>
              <a:off x="3552528" y="5915025"/>
              <a:ext cx="2695735" cy="707886"/>
            </a:xfrm>
            <a:prstGeom prst="rect">
              <a:avLst/>
            </a:prstGeom>
            <a:noFill/>
            <a:ln w="9525">
              <a:noFill/>
              <a:miter lim="800000"/>
              <a:headEnd/>
              <a:tailEnd/>
            </a:ln>
          </p:spPr>
          <p:txBody>
            <a:bodyPr wrap="square">
              <a:spAutoFit/>
            </a:bodyPr>
            <a:lstStyle/>
            <a:p>
              <a:pPr algn="ctr">
                <a:spcBef>
                  <a:spcPct val="50000"/>
                </a:spcBef>
                <a:defRPr/>
              </a:pPr>
              <a:r>
                <a:rPr lang="en-US" sz="40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36</a:t>
              </a:r>
              <a:r>
                <a:rPr lang="en-US" sz="4000" dirty="0">
                  <a:solidFill>
                    <a:schemeClr val="bg1"/>
                  </a:solidFill>
                  <a:effectLst>
                    <a:outerShdw blurRad="38100" dist="38100" dir="2700000" algn="tl">
                      <a:srgbClr val="000000"/>
                    </a:outerShdw>
                  </a:effectLst>
                  <a:latin typeface="Calibri" pitchFamily="34" charset="0"/>
                  <a:ea typeface="ＭＳ Ｐゴシック" pitchFamily="34" charset="-128"/>
                </a:rPr>
                <a:t>Ar</a:t>
              </a:r>
              <a:r>
                <a:rPr lang="en-US"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(cm</a:t>
              </a:r>
              <a:r>
                <a:rPr lang="en-US" sz="24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 g</a:t>
              </a:r>
              <a:r>
                <a:rPr lang="en-US" sz="24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-1</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a:t>
              </a:r>
            </a:p>
          </p:txBody>
        </p:sp>
        <p:sp>
          <p:nvSpPr>
            <p:cNvPr id="20" name="Text Box 6"/>
            <p:cNvSpPr txBox="1">
              <a:spLocks noChangeArrowheads="1"/>
            </p:cNvSpPr>
            <p:nvPr/>
          </p:nvSpPr>
          <p:spPr bwMode="auto">
            <a:xfrm rot="16200000">
              <a:off x="-274297" y="3094881"/>
              <a:ext cx="2395538" cy="707928"/>
            </a:xfrm>
            <a:prstGeom prst="rect">
              <a:avLst/>
            </a:prstGeom>
            <a:noFill/>
            <a:ln w="9525">
              <a:noFill/>
              <a:miter lim="800000"/>
              <a:headEnd/>
              <a:tailEnd/>
            </a:ln>
          </p:spPr>
          <p:txBody>
            <a:bodyPr>
              <a:spAutoFit/>
            </a:bodyPr>
            <a:lstStyle/>
            <a:p>
              <a:pPr algn="r">
                <a:spcBef>
                  <a:spcPct val="50000"/>
                </a:spcBef>
                <a:defRPr/>
              </a:pPr>
              <a:r>
                <a:rPr lang="en-US" sz="40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4000" dirty="0">
                  <a:solidFill>
                    <a:schemeClr val="bg1"/>
                  </a:solidFill>
                  <a:effectLst>
                    <a:outerShdw blurRad="38100" dist="38100" dir="2700000" algn="tl">
                      <a:srgbClr val="000000"/>
                    </a:outerShdw>
                  </a:effectLst>
                  <a:latin typeface="Calibri" pitchFamily="34" charset="0"/>
                  <a:ea typeface="ＭＳ Ｐゴシック" pitchFamily="34" charset="-128"/>
                </a:rPr>
                <a:t>He </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(cm</a:t>
              </a:r>
              <a:r>
                <a:rPr lang="en-US" sz="24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 g</a:t>
              </a:r>
              <a:r>
                <a:rPr lang="en-US" sz="24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-1</a:t>
              </a:r>
              <a:r>
                <a:rPr lang="en-US" sz="2400" dirty="0">
                  <a:solidFill>
                    <a:schemeClr val="bg1"/>
                  </a:solidFill>
                  <a:effectLst>
                    <a:outerShdw blurRad="38100" dist="38100" dir="2700000" algn="tl">
                      <a:srgbClr val="000000"/>
                    </a:outerShdw>
                  </a:effectLst>
                  <a:latin typeface="Calibri" pitchFamily="34" charset="0"/>
                  <a:ea typeface="ＭＳ Ｐゴシック" pitchFamily="34" charset="-128"/>
                </a:rPr>
                <a:t>)</a:t>
              </a:r>
            </a:p>
          </p:txBody>
        </p:sp>
        <p:grpSp>
          <p:nvGrpSpPr>
            <p:cNvPr id="21" name="Group 302"/>
            <p:cNvGrpSpPr>
              <a:grpSpLocks noChangeAspect="1"/>
            </p:cNvGrpSpPr>
            <p:nvPr/>
          </p:nvGrpSpPr>
          <p:grpSpPr bwMode="auto">
            <a:xfrm>
              <a:off x="2190750" y="5541963"/>
              <a:ext cx="914400" cy="119062"/>
              <a:chOff x="1160" y="3132"/>
              <a:chExt cx="640" cy="84"/>
            </a:xfrm>
          </p:grpSpPr>
          <p:sp>
            <p:nvSpPr>
              <p:cNvPr id="295" name="Line 30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6" name="Line 304"/>
              <p:cNvSpPr>
                <a:spLocks noChangeAspect="1" noChangeShapeType="1"/>
              </p:cNvSpPr>
              <p:nvPr/>
            </p:nvSpPr>
            <p:spPr bwMode="auto">
              <a:xfrm>
                <a:off x="132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7" name="Line 30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8" name="Line 30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9" name="Line 30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00" name="Line 30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01" name="Line 30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02" name="Line 310"/>
              <p:cNvSpPr>
                <a:spLocks noChangeAspect="1" noChangeShapeType="1"/>
              </p:cNvSpPr>
              <p:nvPr/>
            </p:nvSpPr>
            <p:spPr bwMode="auto">
              <a:xfrm>
                <a:off x="175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03" name="Line 311"/>
              <p:cNvSpPr>
                <a:spLocks noChangeAspect="1" noChangeShapeType="1"/>
              </p:cNvSpPr>
              <p:nvPr/>
            </p:nvSpPr>
            <p:spPr bwMode="auto">
              <a:xfrm>
                <a:off x="1795" y="3132"/>
                <a:ext cx="0" cy="84"/>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22" name="Group 312"/>
            <p:cNvGrpSpPr>
              <a:grpSpLocks noChangeAspect="1"/>
            </p:cNvGrpSpPr>
            <p:nvPr/>
          </p:nvGrpSpPr>
          <p:grpSpPr bwMode="auto">
            <a:xfrm>
              <a:off x="3471863" y="5541963"/>
              <a:ext cx="914400" cy="119062"/>
              <a:chOff x="1160" y="3132"/>
              <a:chExt cx="640" cy="84"/>
            </a:xfrm>
          </p:grpSpPr>
          <p:sp>
            <p:nvSpPr>
              <p:cNvPr id="286" name="Line 31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7" name="Line 314"/>
              <p:cNvSpPr>
                <a:spLocks noChangeAspect="1" noChangeShapeType="1"/>
              </p:cNvSpPr>
              <p:nvPr/>
            </p:nvSpPr>
            <p:spPr bwMode="auto">
              <a:xfrm>
                <a:off x="132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8" name="Line 31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9" name="Line 31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0" name="Line 31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1" name="Line 31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2" name="Line 31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3" name="Line 320"/>
              <p:cNvSpPr>
                <a:spLocks noChangeAspect="1" noChangeShapeType="1"/>
              </p:cNvSpPr>
              <p:nvPr/>
            </p:nvSpPr>
            <p:spPr bwMode="auto">
              <a:xfrm>
                <a:off x="175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4" name="Line 321"/>
              <p:cNvSpPr>
                <a:spLocks noChangeAspect="1" noChangeShapeType="1"/>
              </p:cNvSpPr>
              <p:nvPr/>
            </p:nvSpPr>
            <p:spPr bwMode="auto">
              <a:xfrm>
                <a:off x="1795" y="3132"/>
                <a:ext cx="0" cy="84"/>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23" name="Group 322"/>
            <p:cNvGrpSpPr>
              <a:grpSpLocks noChangeAspect="1"/>
            </p:cNvGrpSpPr>
            <p:nvPr/>
          </p:nvGrpSpPr>
          <p:grpSpPr bwMode="auto">
            <a:xfrm>
              <a:off x="4741863" y="5541963"/>
              <a:ext cx="914400" cy="119062"/>
              <a:chOff x="1160" y="3132"/>
              <a:chExt cx="640" cy="84"/>
            </a:xfrm>
          </p:grpSpPr>
          <p:sp>
            <p:nvSpPr>
              <p:cNvPr id="277" name="Line 32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8" name="Line 324"/>
              <p:cNvSpPr>
                <a:spLocks noChangeAspect="1" noChangeShapeType="1"/>
              </p:cNvSpPr>
              <p:nvPr/>
            </p:nvSpPr>
            <p:spPr bwMode="auto">
              <a:xfrm>
                <a:off x="132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9" name="Line 32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0" name="Line 32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1" name="Line 32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2" name="Line 32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3" name="Line 32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4" name="Line 330"/>
              <p:cNvSpPr>
                <a:spLocks noChangeAspect="1" noChangeShapeType="1"/>
              </p:cNvSpPr>
              <p:nvPr/>
            </p:nvSpPr>
            <p:spPr bwMode="auto">
              <a:xfrm>
                <a:off x="175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5" name="Line 331"/>
              <p:cNvSpPr>
                <a:spLocks noChangeAspect="1" noChangeShapeType="1"/>
              </p:cNvSpPr>
              <p:nvPr/>
            </p:nvSpPr>
            <p:spPr bwMode="auto">
              <a:xfrm>
                <a:off x="1795" y="3132"/>
                <a:ext cx="0" cy="84"/>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24" name="Group 332"/>
            <p:cNvGrpSpPr>
              <a:grpSpLocks noChangeAspect="1"/>
            </p:cNvGrpSpPr>
            <p:nvPr/>
          </p:nvGrpSpPr>
          <p:grpSpPr bwMode="auto">
            <a:xfrm>
              <a:off x="6011863" y="5541963"/>
              <a:ext cx="914400" cy="119062"/>
              <a:chOff x="1160" y="3132"/>
              <a:chExt cx="640" cy="84"/>
            </a:xfrm>
          </p:grpSpPr>
          <p:sp>
            <p:nvSpPr>
              <p:cNvPr id="268" name="Line 33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9" name="Line 334"/>
              <p:cNvSpPr>
                <a:spLocks noChangeAspect="1" noChangeShapeType="1"/>
              </p:cNvSpPr>
              <p:nvPr/>
            </p:nvSpPr>
            <p:spPr bwMode="auto">
              <a:xfrm>
                <a:off x="132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0" name="Line 33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1" name="Line 33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2" name="Line 33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3" name="Line 33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4" name="Line 33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5" name="Line 340"/>
              <p:cNvSpPr>
                <a:spLocks noChangeAspect="1" noChangeShapeType="1"/>
              </p:cNvSpPr>
              <p:nvPr/>
            </p:nvSpPr>
            <p:spPr bwMode="auto">
              <a:xfrm>
                <a:off x="1755" y="3160"/>
                <a:ext cx="0"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6" name="Line 341"/>
              <p:cNvSpPr>
                <a:spLocks noChangeAspect="1" noChangeShapeType="1"/>
              </p:cNvSpPr>
              <p:nvPr/>
            </p:nvSpPr>
            <p:spPr bwMode="auto">
              <a:xfrm>
                <a:off x="1795" y="3132"/>
                <a:ext cx="0" cy="84"/>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25" name="Group 342"/>
            <p:cNvGrpSpPr>
              <a:grpSpLocks noChangeAspect="1"/>
            </p:cNvGrpSpPr>
            <p:nvPr/>
          </p:nvGrpSpPr>
          <p:grpSpPr bwMode="auto">
            <a:xfrm>
              <a:off x="7281863" y="5541963"/>
              <a:ext cx="914400" cy="119062"/>
              <a:chOff x="1160" y="3132"/>
              <a:chExt cx="640" cy="84"/>
            </a:xfrm>
          </p:grpSpPr>
          <p:sp>
            <p:nvSpPr>
              <p:cNvPr id="259" name="Line 343"/>
              <p:cNvSpPr>
                <a:spLocks noChangeAspect="1" noChangeShapeType="1"/>
              </p:cNvSpPr>
              <p:nvPr/>
            </p:nvSpPr>
            <p:spPr bwMode="auto">
              <a:xfrm>
                <a:off x="116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0" name="Line 344"/>
              <p:cNvSpPr>
                <a:spLocks noChangeAspect="1" noChangeShapeType="1"/>
              </p:cNvSpPr>
              <p:nvPr/>
            </p:nvSpPr>
            <p:spPr bwMode="auto">
              <a:xfrm>
                <a:off x="1326"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1" name="Line 345"/>
              <p:cNvSpPr>
                <a:spLocks noChangeAspect="1" noChangeShapeType="1"/>
              </p:cNvSpPr>
              <p:nvPr/>
            </p:nvSpPr>
            <p:spPr bwMode="auto">
              <a:xfrm>
                <a:off x="1440"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2" name="Line 346"/>
              <p:cNvSpPr>
                <a:spLocks noChangeAspect="1" noChangeShapeType="1"/>
              </p:cNvSpPr>
              <p:nvPr/>
            </p:nvSpPr>
            <p:spPr bwMode="auto">
              <a:xfrm>
                <a:off x="152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3" name="Line 347"/>
              <p:cNvSpPr>
                <a:spLocks noChangeAspect="1" noChangeShapeType="1"/>
              </p:cNvSpPr>
              <p:nvPr/>
            </p:nvSpPr>
            <p:spPr bwMode="auto">
              <a:xfrm>
                <a:off x="159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4" name="Line 348"/>
              <p:cNvSpPr>
                <a:spLocks noChangeAspect="1" noChangeShapeType="1"/>
              </p:cNvSpPr>
              <p:nvPr/>
            </p:nvSpPr>
            <p:spPr bwMode="auto">
              <a:xfrm>
                <a:off x="1658"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5" name="Line 349"/>
              <p:cNvSpPr>
                <a:spLocks noChangeAspect="1" noChangeShapeType="1"/>
              </p:cNvSpPr>
              <p:nvPr/>
            </p:nvSpPr>
            <p:spPr bwMode="auto">
              <a:xfrm>
                <a:off x="1712"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6" name="Line 350"/>
              <p:cNvSpPr>
                <a:spLocks noChangeAspect="1" noChangeShapeType="1"/>
              </p:cNvSpPr>
              <p:nvPr/>
            </p:nvSpPr>
            <p:spPr bwMode="auto">
              <a:xfrm>
                <a:off x="1756" y="3160"/>
                <a:ext cx="2" cy="56"/>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7" name="Line 351"/>
              <p:cNvSpPr>
                <a:spLocks noChangeAspect="1" noChangeShapeType="1"/>
              </p:cNvSpPr>
              <p:nvPr/>
            </p:nvSpPr>
            <p:spPr bwMode="auto">
              <a:xfrm>
                <a:off x="1796" y="3132"/>
                <a:ext cx="4" cy="84"/>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sp>
          <p:nvSpPr>
            <p:cNvPr id="26" name="Rectangle 352"/>
            <p:cNvSpPr>
              <a:spLocks noChangeArrowheads="1"/>
            </p:cNvSpPr>
            <p:nvPr/>
          </p:nvSpPr>
          <p:spPr bwMode="auto">
            <a:xfrm>
              <a:off x="6818210" y="1555750"/>
              <a:ext cx="1203396" cy="763588"/>
            </a:xfrm>
            <a:prstGeom prst="rect">
              <a:avLst/>
            </a:prstGeom>
            <a:solidFill>
              <a:schemeClr val="bg2">
                <a:lumMod val="40000"/>
                <a:lumOff val="60000"/>
              </a:schemeClr>
            </a:solidFill>
            <a:ln w="9525">
              <a:solidFill>
                <a:schemeClr val="tx1"/>
              </a:solidFill>
              <a:miter lim="800000"/>
              <a:headEnd/>
              <a:tailEnd/>
            </a:ln>
            <a:effectLst/>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endParaRPr>
            </a:p>
          </p:txBody>
        </p:sp>
        <p:grpSp>
          <p:nvGrpSpPr>
            <p:cNvPr id="27" name="Group 353"/>
            <p:cNvGrpSpPr>
              <a:grpSpLocks/>
            </p:cNvGrpSpPr>
            <p:nvPr/>
          </p:nvGrpSpPr>
          <p:grpSpPr bwMode="auto">
            <a:xfrm>
              <a:off x="6904039" y="1585914"/>
              <a:ext cx="976313" cy="338138"/>
              <a:chOff x="719" y="352"/>
              <a:chExt cx="615" cy="213"/>
            </a:xfrm>
          </p:grpSpPr>
          <p:sp>
            <p:nvSpPr>
              <p:cNvPr id="257" name="Oval 354"/>
              <p:cNvSpPr>
                <a:spLocks noChangeAspect="1" noChangeArrowheads="1"/>
              </p:cNvSpPr>
              <p:nvPr/>
            </p:nvSpPr>
            <p:spPr bwMode="auto">
              <a:xfrm>
                <a:off x="719" y="392"/>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8" name="Text Box 355"/>
              <p:cNvSpPr txBox="1">
                <a:spLocks noChangeAspect="1" noChangeArrowheads="1"/>
              </p:cNvSpPr>
              <p:nvPr/>
            </p:nvSpPr>
            <p:spPr bwMode="auto">
              <a:xfrm>
                <a:off x="880" y="352"/>
                <a:ext cx="454" cy="213"/>
              </a:xfrm>
              <a:prstGeom prst="rect">
                <a:avLst/>
              </a:prstGeom>
              <a:noFill/>
              <a:ln w="9525">
                <a:noFill/>
                <a:miter lim="800000"/>
                <a:headEnd/>
                <a:tailEnd/>
              </a:ln>
            </p:spPr>
            <p:txBody>
              <a:bodyPr wrap="none">
                <a:spAutoFit/>
              </a:bodyPr>
              <a:lstStyle/>
              <a:p>
                <a:pPr>
                  <a:defRPr/>
                </a:pPr>
                <a:r>
                  <a:rPr lang="it-IT" sz="1600" dirty="0">
                    <a:solidFill>
                      <a:schemeClr val="tx1"/>
                    </a:solidFill>
                    <a:effectLst/>
                    <a:latin typeface="Calibri" pitchFamily="34" charset="0"/>
                    <a:ea typeface="ＭＳ Ｐゴシック" pitchFamily="34" charset="-128"/>
                    <a:cs typeface="Arial" pitchFamily="34" charset="0"/>
                  </a:rPr>
                  <a:t>MORB</a:t>
                </a:r>
                <a:endParaRPr lang="it-IT" sz="1200" dirty="0">
                  <a:solidFill>
                    <a:schemeClr val="tx1"/>
                  </a:solidFill>
                  <a:effectLst/>
                  <a:latin typeface="Calibri" pitchFamily="34" charset="0"/>
                  <a:ea typeface="ＭＳ Ｐゴシック" pitchFamily="34" charset="-128"/>
                  <a:cs typeface="Arial" pitchFamily="34" charset="0"/>
                </a:endParaRPr>
              </a:p>
            </p:txBody>
          </p:sp>
        </p:grpSp>
        <p:sp>
          <p:nvSpPr>
            <p:cNvPr id="28" name="Oval 356"/>
            <p:cNvSpPr>
              <a:spLocks noChangeAspect="1" noChangeArrowheads="1"/>
            </p:cNvSpPr>
            <p:nvPr/>
          </p:nvSpPr>
          <p:spPr bwMode="auto">
            <a:xfrm>
              <a:off x="6903940" y="2068513"/>
              <a:ext cx="16034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 name="Text Box 358"/>
            <p:cNvSpPr txBox="1">
              <a:spLocks noChangeAspect="1" noChangeArrowheads="1"/>
            </p:cNvSpPr>
            <p:nvPr/>
          </p:nvSpPr>
          <p:spPr bwMode="auto">
            <a:xfrm>
              <a:off x="7176092" y="1958975"/>
              <a:ext cx="484457" cy="338554"/>
            </a:xfrm>
            <a:prstGeom prst="rect">
              <a:avLst/>
            </a:prstGeom>
            <a:noFill/>
            <a:ln w="9525">
              <a:noFill/>
              <a:miter lim="800000"/>
              <a:headEnd/>
              <a:tailEnd/>
            </a:ln>
          </p:spPr>
          <p:txBody>
            <a:bodyPr wrap="none">
              <a:spAutoFit/>
            </a:bodyPr>
            <a:lstStyle/>
            <a:p>
              <a:pPr>
                <a:defRPr/>
              </a:pPr>
              <a:r>
                <a:rPr lang="it-IT" sz="1600">
                  <a:solidFill>
                    <a:schemeClr val="tx1"/>
                  </a:solidFill>
                  <a:effectLst/>
                  <a:latin typeface="Calibri" pitchFamily="34" charset="0"/>
                  <a:ea typeface="ＭＳ Ｐゴシック" pitchFamily="34" charset="-128"/>
                  <a:cs typeface="Arial" pitchFamily="34" charset="0"/>
                </a:rPr>
                <a:t>OIB</a:t>
              </a:r>
              <a:endParaRPr lang="it-IT" sz="1200">
                <a:solidFill>
                  <a:schemeClr val="tx1"/>
                </a:solidFill>
                <a:effectLst/>
                <a:latin typeface="Calibri" pitchFamily="34" charset="0"/>
                <a:ea typeface="ＭＳ Ｐゴシック" pitchFamily="34" charset="-128"/>
                <a:cs typeface="Arial" pitchFamily="34" charset="0"/>
              </a:endParaRPr>
            </a:p>
          </p:txBody>
        </p:sp>
        <p:grpSp>
          <p:nvGrpSpPr>
            <p:cNvPr id="30" name="Group 126"/>
            <p:cNvGrpSpPr>
              <a:grpSpLocks/>
            </p:cNvGrpSpPr>
            <p:nvPr/>
          </p:nvGrpSpPr>
          <p:grpSpPr bwMode="auto">
            <a:xfrm>
              <a:off x="3128963" y="1925638"/>
              <a:ext cx="3946525" cy="3381375"/>
              <a:chOff x="1981" y="1084"/>
              <a:chExt cx="2486" cy="2130"/>
            </a:xfrm>
          </p:grpSpPr>
          <p:sp>
            <p:nvSpPr>
              <p:cNvPr id="157" name="Oval 22"/>
              <p:cNvSpPr>
                <a:spLocks noChangeAspect="1" noChangeArrowheads="1"/>
              </p:cNvSpPr>
              <p:nvPr/>
            </p:nvSpPr>
            <p:spPr bwMode="auto">
              <a:xfrm>
                <a:off x="2017" y="2421"/>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8" name="Oval 23"/>
              <p:cNvSpPr>
                <a:spLocks noChangeAspect="1" noChangeArrowheads="1"/>
              </p:cNvSpPr>
              <p:nvPr/>
            </p:nvSpPr>
            <p:spPr bwMode="auto">
              <a:xfrm>
                <a:off x="2069" y="2689"/>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9" name="Oval 24"/>
              <p:cNvSpPr>
                <a:spLocks noChangeAspect="1" noChangeArrowheads="1"/>
              </p:cNvSpPr>
              <p:nvPr/>
            </p:nvSpPr>
            <p:spPr bwMode="auto">
              <a:xfrm>
                <a:off x="2025" y="2149"/>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0" name="Oval 25"/>
              <p:cNvSpPr>
                <a:spLocks noChangeAspect="1" noChangeArrowheads="1"/>
              </p:cNvSpPr>
              <p:nvPr/>
            </p:nvSpPr>
            <p:spPr bwMode="auto">
              <a:xfrm>
                <a:off x="1981" y="2017"/>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1" name="Oval 26"/>
              <p:cNvSpPr>
                <a:spLocks noChangeAspect="1" noChangeArrowheads="1"/>
              </p:cNvSpPr>
              <p:nvPr/>
            </p:nvSpPr>
            <p:spPr bwMode="auto">
              <a:xfrm>
                <a:off x="2123" y="1981"/>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2" name="Oval 27"/>
              <p:cNvSpPr>
                <a:spLocks noChangeAspect="1" noChangeArrowheads="1"/>
              </p:cNvSpPr>
              <p:nvPr/>
            </p:nvSpPr>
            <p:spPr bwMode="auto">
              <a:xfrm>
                <a:off x="2173" y="2001"/>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3" name="Oval 28"/>
              <p:cNvSpPr>
                <a:spLocks noChangeAspect="1" noChangeArrowheads="1"/>
              </p:cNvSpPr>
              <p:nvPr/>
            </p:nvSpPr>
            <p:spPr bwMode="auto">
              <a:xfrm>
                <a:off x="2173" y="1953"/>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4" name="Oval 29"/>
              <p:cNvSpPr>
                <a:spLocks noChangeAspect="1" noChangeArrowheads="1"/>
              </p:cNvSpPr>
              <p:nvPr/>
            </p:nvSpPr>
            <p:spPr bwMode="auto">
              <a:xfrm>
                <a:off x="2223" y="1809"/>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5" name="Oval 30"/>
              <p:cNvSpPr>
                <a:spLocks noChangeAspect="1" noChangeArrowheads="1"/>
              </p:cNvSpPr>
              <p:nvPr/>
            </p:nvSpPr>
            <p:spPr bwMode="auto">
              <a:xfrm>
                <a:off x="2173" y="1717"/>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6" name="Oval 31"/>
              <p:cNvSpPr>
                <a:spLocks noChangeAspect="1" noChangeArrowheads="1"/>
              </p:cNvSpPr>
              <p:nvPr/>
            </p:nvSpPr>
            <p:spPr bwMode="auto">
              <a:xfrm>
                <a:off x="2285" y="1717"/>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7" name="Oval 32"/>
              <p:cNvSpPr>
                <a:spLocks noChangeAspect="1" noChangeArrowheads="1"/>
              </p:cNvSpPr>
              <p:nvPr/>
            </p:nvSpPr>
            <p:spPr bwMode="auto">
              <a:xfrm>
                <a:off x="2345" y="1689"/>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8" name="Oval 33"/>
              <p:cNvSpPr>
                <a:spLocks noChangeAspect="1" noChangeArrowheads="1"/>
              </p:cNvSpPr>
              <p:nvPr/>
            </p:nvSpPr>
            <p:spPr bwMode="auto">
              <a:xfrm>
                <a:off x="2393" y="1725"/>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9" name="Oval 34"/>
              <p:cNvSpPr>
                <a:spLocks noChangeAspect="1" noChangeArrowheads="1"/>
              </p:cNvSpPr>
              <p:nvPr/>
            </p:nvSpPr>
            <p:spPr bwMode="auto">
              <a:xfrm>
                <a:off x="2493" y="1633"/>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0" name="Oval 35"/>
              <p:cNvSpPr>
                <a:spLocks noChangeAspect="1" noChangeArrowheads="1"/>
              </p:cNvSpPr>
              <p:nvPr/>
            </p:nvSpPr>
            <p:spPr bwMode="auto">
              <a:xfrm>
                <a:off x="2569" y="1549"/>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1" name="Oval 36"/>
              <p:cNvSpPr>
                <a:spLocks noChangeAspect="1" noChangeArrowheads="1"/>
              </p:cNvSpPr>
              <p:nvPr/>
            </p:nvSpPr>
            <p:spPr bwMode="auto">
              <a:xfrm>
                <a:off x="2585" y="1585"/>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2" name="Oval 37"/>
              <p:cNvSpPr>
                <a:spLocks noChangeAspect="1" noChangeArrowheads="1"/>
              </p:cNvSpPr>
              <p:nvPr/>
            </p:nvSpPr>
            <p:spPr bwMode="auto">
              <a:xfrm>
                <a:off x="2629" y="1757"/>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3" name="Oval 38"/>
              <p:cNvSpPr>
                <a:spLocks noChangeAspect="1" noChangeArrowheads="1"/>
              </p:cNvSpPr>
              <p:nvPr/>
            </p:nvSpPr>
            <p:spPr bwMode="auto">
              <a:xfrm>
                <a:off x="2669" y="1861"/>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4" name="Oval 39"/>
              <p:cNvSpPr>
                <a:spLocks noChangeAspect="1" noChangeArrowheads="1"/>
              </p:cNvSpPr>
              <p:nvPr/>
            </p:nvSpPr>
            <p:spPr bwMode="auto">
              <a:xfrm>
                <a:off x="2569" y="1993"/>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5" name="Oval 40"/>
              <p:cNvSpPr>
                <a:spLocks noChangeAspect="1" noChangeArrowheads="1"/>
              </p:cNvSpPr>
              <p:nvPr/>
            </p:nvSpPr>
            <p:spPr bwMode="auto">
              <a:xfrm>
                <a:off x="2381" y="1893"/>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6" name="Oval 41"/>
              <p:cNvSpPr>
                <a:spLocks noChangeAspect="1" noChangeArrowheads="1"/>
              </p:cNvSpPr>
              <p:nvPr/>
            </p:nvSpPr>
            <p:spPr bwMode="auto">
              <a:xfrm>
                <a:off x="2223" y="2105"/>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7" name="Oval 42"/>
              <p:cNvSpPr>
                <a:spLocks noChangeAspect="1" noChangeArrowheads="1"/>
              </p:cNvSpPr>
              <p:nvPr/>
            </p:nvSpPr>
            <p:spPr bwMode="auto">
              <a:xfrm>
                <a:off x="2327" y="2173"/>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8" name="Oval 43"/>
              <p:cNvSpPr>
                <a:spLocks noChangeAspect="1" noChangeArrowheads="1"/>
              </p:cNvSpPr>
              <p:nvPr/>
            </p:nvSpPr>
            <p:spPr bwMode="auto">
              <a:xfrm>
                <a:off x="2323" y="2197"/>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9" name="Oval 44"/>
              <p:cNvSpPr>
                <a:spLocks noChangeAspect="1" noChangeArrowheads="1"/>
              </p:cNvSpPr>
              <p:nvPr/>
            </p:nvSpPr>
            <p:spPr bwMode="auto">
              <a:xfrm>
                <a:off x="2387" y="230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0" name="Oval 45"/>
              <p:cNvSpPr>
                <a:spLocks noChangeAspect="1" noChangeArrowheads="1"/>
              </p:cNvSpPr>
              <p:nvPr/>
            </p:nvSpPr>
            <p:spPr bwMode="auto">
              <a:xfrm>
                <a:off x="2359" y="252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1" name="Oval 46"/>
              <p:cNvSpPr>
                <a:spLocks noChangeAspect="1" noChangeArrowheads="1"/>
              </p:cNvSpPr>
              <p:nvPr/>
            </p:nvSpPr>
            <p:spPr bwMode="auto">
              <a:xfrm>
                <a:off x="2435" y="212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2" name="Oval 47"/>
              <p:cNvSpPr>
                <a:spLocks noChangeAspect="1" noChangeArrowheads="1"/>
              </p:cNvSpPr>
              <p:nvPr/>
            </p:nvSpPr>
            <p:spPr bwMode="auto">
              <a:xfrm>
                <a:off x="2859" y="209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3" name="Oval 48"/>
              <p:cNvSpPr>
                <a:spLocks noChangeAspect="1" noChangeArrowheads="1"/>
              </p:cNvSpPr>
              <p:nvPr/>
            </p:nvSpPr>
            <p:spPr bwMode="auto">
              <a:xfrm>
                <a:off x="2899" y="213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4" name="Oval 49"/>
              <p:cNvSpPr>
                <a:spLocks noChangeAspect="1" noChangeArrowheads="1"/>
              </p:cNvSpPr>
              <p:nvPr/>
            </p:nvSpPr>
            <p:spPr bwMode="auto">
              <a:xfrm>
                <a:off x="2875" y="223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5" name="Oval 50"/>
              <p:cNvSpPr>
                <a:spLocks noChangeAspect="1" noChangeArrowheads="1"/>
              </p:cNvSpPr>
              <p:nvPr/>
            </p:nvSpPr>
            <p:spPr bwMode="auto">
              <a:xfrm>
                <a:off x="2839" y="237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6" name="Oval 51"/>
              <p:cNvSpPr>
                <a:spLocks noChangeAspect="1" noChangeArrowheads="1"/>
              </p:cNvSpPr>
              <p:nvPr/>
            </p:nvSpPr>
            <p:spPr bwMode="auto">
              <a:xfrm>
                <a:off x="2791" y="244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7" name="Oval 52"/>
              <p:cNvSpPr>
                <a:spLocks noChangeAspect="1" noChangeArrowheads="1"/>
              </p:cNvSpPr>
              <p:nvPr/>
            </p:nvSpPr>
            <p:spPr bwMode="auto">
              <a:xfrm>
                <a:off x="2987" y="245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8" name="Oval 53"/>
              <p:cNvSpPr>
                <a:spLocks noChangeAspect="1" noChangeArrowheads="1"/>
              </p:cNvSpPr>
              <p:nvPr/>
            </p:nvSpPr>
            <p:spPr bwMode="auto">
              <a:xfrm>
                <a:off x="3983" y="275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9" name="Oval 54"/>
              <p:cNvSpPr>
                <a:spLocks noChangeAspect="1" noChangeArrowheads="1"/>
              </p:cNvSpPr>
              <p:nvPr/>
            </p:nvSpPr>
            <p:spPr bwMode="auto">
              <a:xfrm>
                <a:off x="4035" y="275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0" name="Oval 55"/>
              <p:cNvSpPr>
                <a:spLocks noChangeAspect="1" noChangeArrowheads="1"/>
              </p:cNvSpPr>
              <p:nvPr/>
            </p:nvSpPr>
            <p:spPr bwMode="auto">
              <a:xfrm>
                <a:off x="4171" y="311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1" name="Oval 56"/>
              <p:cNvSpPr>
                <a:spLocks noChangeAspect="1" noChangeArrowheads="1"/>
              </p:cNvSpPr>
              <p:nvPr/>
            </p:nvSpPr>
            <p:spPr bwMode="auto">
              <a:xfrm>
                <a:off x="4355" y="299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2" name="Oval 57"/>
              <p:cNvSpPr>
                <a:spLocks noChangeAspect="1" noChangeArrowheads="1"/>
              </p:cNvSpPr>
              <p:nvPr/>
            </p:nvSpPr>
            <p:spPr bwMode="auto">
              <a:xfrm>
                <a:off x="4367" y="273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3" name="Oval 58"/>
              <p:cNvSpPr>
                <a:spLocks noChangeAspect="1" noChangeArrowheads="1"/>
              </p:cNvSpPr>
              <p:nvPr/>
            </p:nvSpPr>
            <p:spPr bwMode="auto">
              <a:xfrm>
                <a:off x="4199" y="230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4" name="Oval 59"/>
              <p:cNvSpPr>
                <a:spLocks noChangeAspect="1" noChangeArrowheads="1"/>
              </p:cNvSpPr>
              <p:nvPr/>
            </p:nvSpPr>
            <p:spPr bwMode="auto">
              <a:xfrm>
                <a:off x="3835" y="187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5" name="Oval 60"/>
              <p:cNvSpPr>
                <a:spLocks noChangeAspect="1" noChangeArrowheads="1"/>
              </p:cNvSpPr>
              <p:nvPr/>
            </p:nvSpPr>
            <p:spPr bwMode="auto">
              <a:xfrm>
                <a:off x="4055" y="172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6" name="Oval 61"/>
              <p:cNvSpPr>
                <a:spLocks noChangeAspect="1" noChangeArrowheads="1"/>
              </p:cNvSpPr>
              <p:nvPr/>
            </p:nvSpPr>
            <p:spPr bwMode="auto">
              <a:xfrm>
                <a:off x="3943" y="147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7" name="Oval 62"/>
              <p:cNvSpPr>
                <a:spLocks noChangeAspect="1" noChangeArrowheads="1"/>
              </p:cNvSpPr>
              <p:nvPr/>
            </p:nvSpPr>
            <p:spPr bwMode="auto">
              <a:xfrm>
                <a:off x="4271" y="154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8" name="Oval 63"/>
              <p:cNvSpPr>
                <a:spLocks noChangeAspect="1" noChangeArrowheads="1"/>
              </p:cNvSpPr>
              <p:nvPr/>
            </p:nvSpPr>
            <p:spPr bwMode="auto">
              <a:xfrm>
                <a:off x="3735" y="137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9" name="Oval 64"/>
              <p:cNvSpPr>
                <a:spLocks noChangeAspect="1" noChangeArrowheads="1"/>
              </p:cNvSpPr>
              <p:nvPr/>
            </p:nvSpPr>
            <p:spPr bwMode="auto">
              <a:xfrm>
                <a:off x="3015" y="202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0" name="Oval 65"/>
              <p:cNvSpPr>
                <a:spLocks noChangeAspect="1" noChangeArrowheads="1"/>
              </p:cNvSpPr>
              <p:nvPr/>
            </p:nvSpPr>
            <p:spPr bwMode="auto">
              <a:xfrm>
                <a:off x="3119" y="205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1" name="Oval 66"/>
              <p:cNvSpPr>
                <a:spLocks noChangeAspect="1" noChangeArrowheads="1"/>
              </p:cNvSpPr>
              <p:nvPr/>
            </p:nvSpPr>
            <p:spPr bwMode="auto">
              <a:xfrm>
                <a:off x="3053" y="199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2" name="Oval 67"/>
              <p:cNvSpPr>
                <a:spLocks noChangeAspect="1" noChangeArrowheads="1"/>
              </p:cNvSpPr>
              <p:nvPr/>
            </p:nvSpPr>
            <p:spPr bwMode="auto">
              <a:xfrm>
                <a:off x="2987" y="190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3" name="Oval 68"/>
              <p:cNvSpPr>
                <a:spLocks noChangeAspect="1" noChangeArrowheads="1"/>
              </p:cNvSpPr>
              <p:nvPr/>
            </p:nvSpPr>
            <p:spPr bwMode="auto">
              <a:xfrm>
                <a:off x="2867" y="184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4" name="Oval 69"/>
              <p:cNvSpPr>
                <a:spLocks noChangeAspect="1" noChangeArrowheads="1"/>
              </p:cNvSpPr>
              <p:nvPr/>
            </p:nvSpPr>
            <p:spPr bwMode="auto">
              <a:xfrm>
                <a:off x="2811" y="178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5" name="Oval 70"/>
              <p:cNvSpPr>
                <a:spLocks noChangeAspect="1" noChangeArrowheads="1"/>
              </p:cNvSpPr>
              <p:nvPr/>
            </p:nvSpPr>
            <p:spPr bwMode="auto">
              <a:xfrm>
                <a:off x="2799" y="158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6" name="Oval 71"/>
              <p:cNvSpPr>
                <a:spLocks noChangeAspect="1" noChangeArrowheads="1"/>
              </p:cNvSpPr>
              <p:nvPr/>
            </p:nvSpPr>
            <p:spPr bwMode="auto">
              <a:xfrm>
                <a:off x="2895" y="163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7" name="Oval 72"/>
              <p:cNvSpPr>
                <a:spLocks noChangeAspect="1" noChangeArrowheads="1"/>
              </p:cNvSpPr>
              <p:nvPr/>
            </p:nvSpPr>
            <p:spPr bwMode="auto">
              <a:xfrm>
                <a:off x="3005" y="162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8" name="Oval 73"/>
              <p:cNvSpPr>
                <a:spLocks noChangeAspect="1" noChangeArrowheads="1"/>
              </p:cNvSpPr>
              <p:nvPr/>
            </p:nvSpPr>
            <p:spPr bwMode="auto">
              <a:xfrm>
                <a:off x="2949" y="165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9" name="Oval 74"/>
              <p:cNvSpPr>
                <a:spLocks noChangeAspect="1" noChangeArrowheads="1"/>
              </p:cNvSpPr>
              <p:nvPr/>
            </p:nvSpPr>
            <p:spPr bwMode="auto">
              <a:xfrm>
                <a:off x="2951" y="168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0" name="Oval 75"/>
              <p:cNvSpPr>
                <a:spLocks noChangeAspect="1" noChangeArrowheads="1"/>
              </p:cNvSpPr>
              <p:nvPr/>
            </p:nvSpPr>
            <p:spPr bwMode="auto">
              <a:xfrm>
                <a:off x="2961" y="171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1" name="Oval 76"/>
              <p:cNvSpPr>
                <a:spLocks noChangeAspect="1" noChangeArrowheads="1"/>
              </p:cNvSpPr>
              <p:nvPr/>
            </p:nvSpPr>
            <p:spPr bwMode="auto">
              <a:xfrm>
                <a:off x="3019" y="174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2" name="Oval 77"/>
              <p:cNvSpPr>
                <a:spLocks noChangeAspect="1" noChangeArrowheads="1"/>
              </p:cNvSpPr>
              <p:nvPr/>
            </p:nvSpPr>
            <p:spPr bwMode="auto">
              <a:xfrm>
                <a:off x="2987" y="180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3" name="Oval 78"/>
              <p:cNvSpPr>
                <a:spLocks noChangeAspect="1" noChangeArrowheads="1"/>
              </p:cNvSpPr>
              <p:nvPr/>
            </p:nvSpPr>
            <p:spPr bwMode="auto">
              <a:xfrm>
                <a:off x="3003" y="181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4" name="Oval 79"/>
              <p:cNvSpPr>
                <a:spLocks noChangeAspect="1" noChangeArrowheads="1"/>
              </p:cNvSpPr>
              <p:nvPr/>
            </p:nvSpPr>
            <p:spPr bwMode="auto">
              <a:xfrm>
                <a:off x="3025" y="180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5" name="Oval 80"/>
              <p:cNvSpPr>
                <a:spLocks noChangeAspect="1" noChangeArrowheads="1"/>
              </p:cNvSpPr>
              <p:nvPr/>
            </p:nvSpPr>
            <p:spPr bwMode="auto">
              <a:xfrm>
                <a:off x="3057" y="180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6" name="Oval 81"/>
              <p:cNvSpPr>
                <a:spLocks noChangeAspect="1" noChangeArrowheads="1"/>
              </p:cNvSpPr>
              <p:nvPr/>
            </p:nvSpPr>
            <p:spPr bwMode="auto">
              <a:xfrm>
                <a:off x="3095" y="184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7" name="Oval 82"/>
              <p:cNvSpPr>
                <a:spLocks noChangeAspect="1" noChangeArrowheads="1"/>
              </p:cNvSpPr>
              <p:nvPr/>
            </p:nvSpPr>
            <p:spPr bwMode="auto">
              <a:xfrm>
                <a:off x="3059" y="187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8" name="Oval 83"/>
              <p:cNvSpPr>
                <a:spLocks noChangeAspect="1" noChangeArrowheads="1"/>
              </p:cNvSpPr>
              <p:nvPr/>
            </p:nvSpPr>
            <p:spPr bwMode="auto">
              <a:xfrm>
                <a:off x="3053" y="194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9" name="Oval 84"/>
              <p:cNvSpPr>
                <a:spLocks noChangeAspect="1" noChangeArrowheads="1"/>
              </p:cNvSpPr>
              <p:nvPr/>
            </p:nvSpPr>
            <p:spPr bwMode="auto">
              <a:xfrm>
                <a:off x="3139" y="189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0" name="Oval 85"/>
              <p:cNvSpPr>
                <a:spLocks noChangeAspect="1" noChangeArrowheads="1"/>
              </p:cNvSpPr>
              <p:nvPr/>
            </p:nvSpPr>
            <p:spPr bwMode="auto">
              <a:xfrm>
                <a:off x="3131" y="195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1" name="Oval 86"/>
              <p:cNvSpPr>
                <a:spLocks noChangeAspect="1" noChangeArrowheads="1"/>
              </p:cNvSpPr>
              <p:nvPr/>
            </p:nvSpPr>
            <p:spPr bwMode="auto">
              <a:xfrm>
                <a:off x="3195" y="188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2" name="Oval 87"/>
              <p:cNvSpPr>
                <a:spLocks noChangeAspect="1" noChangeArrowheads="1"/>
              </p:cNvSpPr>
              <p:nvPr/>
            </p:nvSpPr>
            <p:spPr bwMode="auto">
              <a:xfrm>
                <a:off x="3255" y="187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3" name="Oval 88"/>
              <p:cNvSpPr>
                <a:spLocks noChangeAspect="1" noChangeArrowheads="1"/>
              </p:cNvSpPr>
              <p:nvPr/>
            </p:nvSpPr>
            <p:spPr bwMode="auto">
              <a:xfrm>
                <a:off x="3255" y="196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4" name="Oval 89"/>
              <p:cNvSpPr>
                <a:spLocks noChangeAspect="1" noChangeArrowheads="1"/>
              </p:cNvSpPr>
              <p:nvPr/>
            </p:nvSpPr>
            <p:spPr bwMode="auto">
              <a:xfrm>
                <a:off x="3343" y="203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5" name="Oval 90"/>
              <p:cNvSpPr>
                <a:spLocks noChangeAspect="1" noChangeArrowheads="1"/>
              </p:cNvSpPr>
              <p:nvPr/>
            </p:nvSpPr>
            <p:spPr bwMode="auto">
              <a:xfrm>
                <a:off x="3389" y="209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6" name="Oval 91"/>
              <p:cNvSpPr>
                <a:spLocks noChangeAspect="1" noChangeArrowheads="1"/>
              </p:cNvSpPr>
              <p:nvPr/>
            </p:nvSpPr>
            <p:spPr bwMode="auto">
              <a:xfrm>
                <a:off x="3425" y="190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7" name="Oval 92"/>
              <p:cNvSpPr>
                <a:spLocks noChangeAspect="1" noChangeArrowheads="1"/>
              </p:cNvSpPr>
              <p:nvPr/>
            </p:nvSpPr>
            <p:spPr bwMode="auto">
              <a:xfrm>
                <a:off x="3485" y="181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8" name="Oval 93"/>
              <p:cNvSpPr>
                <a:spLocks noChangeAspect="1" noChangeArrowheads="1"/>
              </p:cNvSpPr>
              <p:nvPr/>
            </p:nvSpPr>
            <p:spPr bwMode="auto">
              <a:xfrm>
                <a:off x="3587" y="184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9" name="Oval 94"/>
              <p:cNvSpPr>
                <a:spLocks noChangeAspect="1" noChangeArrowheads="1"/>
              </p:cNvSpPr>
              <p:nvPr/>
            </p:nvSpPr>
            <p:spPr bwMode="auto">
              <a:xfrm>
                <a:off x="3643" y="182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0" name="Oval 95"/>
              <p:cNvSpPr>
                <a:spLocks noChangeAspect="1" noChangeArrowheads="1"/>
              </p:cNvSpPr>
              <p:nvPr/>
            </p:nvSpPr>
            <p:spPr bwMode="auto">
              <a:xfrm>
                <a:off x="3627" y="165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1" name="Oval 96"/>
              <p:cNvSpPr>
                <a:spLocks noChangeAspect="1" noChangeArrowheads="1"/>
              </p:cNvSpPr>
              <p:nvPr/>
            </p:nvSpPr>
            <p:spPr bwMode="auto">
              <a:xfrm>
                <a:off x="3499" y="164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2" name="Oval 97"/>
              <p:cNvSpPr>
                <a:spLocks noChangeAspect="1" noChangeArrowheads="1"/>
              </p:cNvSpPr>
              <p:nvPr/>
            </p:nvSpPr>
            <p:spPr bwMode="auto">
              <a:xfrm>
                <a:off x="3431" y="167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3" name="Oval 98"/>
              <p:cNvSpPr>
                <a:spLocks noChangeAspect="1" noChangeArrowheads="1"/>
              </p:cNvSpPr>
              <p:nvPr/>
            </p:nvSpPr>
            <p:spPr bwMode="auto">
              <a:xfrm>
                <a:off x="3379" y="171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4" name="Oval 99"/>
              <p:cNvSpPr>
                <a:spLocks noChangeAspect="1" noChangeArrowheads="1"/>
              </p:cNvSpPr>
              <p:nvPr/>
            </p:nvSpPr>
            <p:spPr bwMode="auto">
              <a:xfrm>
                <a:off x="3345" y="177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5" name="Oval 100"/>
              <p:cNvSpPr>
                <a:spLocks noChangeAspect="1" noChangeArrowheads="1"/>
              </p:cNvSpPr>
              <p:nvPr/>
            </p:nvSpPr>
            <p:spPr bwMode="auto">
              <a:xfrm>
                <a:off x="3281" y="175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6" name="Oval 101"/>
              <p:cNvSpPr>
                <a:spLocks noChangeAspect="1" noChangeArrowheads="1"/>
              </p:cNvSpPr>
              <p:nvPr/>
            </p:nvSpPr>
            <p:spPr bwMode="auto">
              <a:xfrm>
                <a:off x="3317" y="170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7" name="Oval 102"/>
              <p:cNvSpPr>
                <a:spLocks noChangeAspect="1" noChangeArrowheads="1"/>
              </p:cNvSpPr>
              <p:nvPr/>
            </p:nvSpPr>
            <p:spPr bwMode="auto">
              <a:xfrm>
                <a:off x="3137" y="171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8" name="Oval 103"/>
              <p:cNvSpPr>
                <a:spLocks noChangeAspect="1" noChangeArrowheads="1"/>
              </p:cNvSpPr>
              <p:nvPr/>
            </p:nvSpPr>
            <p:spPr bwMode="auto">
              <a:xfrm>
                <a:off x="3063" y="158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9" name="Oval 104"/>
              <p:cNvSpPr>
                <a:spLocks noChangeAspect="1" noChangeArrowheads="1"/>
              </p:cNvSpPr>
              <p:nvPr/>
            </p:nvSpPr>
            <p:spPr bwMode="auto">
              <a:xfrm>
                <a:off x="2975" y="140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0" name="Oval 105"/>
              <p:cNvSpPr>
                <a:spLocks noChangeAspect="1" noChangeArrowheads="1"/>
              </p:cNvSpPr>
              <p:nvPr/>
            </p:nvSpPr>
            <p:spPr bwMode="auto">
              <a:xfrm>
                <a:off x="3197" y="157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1" name="Oval 106"/>
              <p:cNvSpPr>
                <a:spLocks noChangeAspect="1" noChangeArrowheads="1"/>
              </p:cNvSpPr>
              <p:nvPr/>
            </p:nvSpPr>
            <p:spPr bwMode="auto">
              <a:xfrm>
                <a:off x="3323" y="159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2" name="Oval 107"/>
              <p:cNvSpPr>
                <a:spLocks noChangeAspect="1" noChangeArrowheads="1"/>
              </p:cNvSpPr>
              <p:nvPr/>
            </p:nvSpPr>
            <p:spPr bwMode="auto">
              <a:xfrm>
                <a:off x="3353" y="155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3" name="Oval 108"/>
              <p:cNvSpPr>
                <a:spLocks noChangeAspect="1" noChangeArrowheads="1"/>
              </p:cNvSpPr>
              <p:nvPr/>
            </p:nvSpPr>
            <p:spPr bwMode="auto">
              <a:xfrm>
                <a:off x="3343" y="147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4" name="Oval 109"/>
              <p:cNvSpPr>
                <a:spLocks noChangeAspect="1" noChangeArrowheads="1"/>
              </p:cNvSpPr>
              <p:nvPr/>
            </p:nvSpPr>
            <p:spPr bwMode="auto">
              <a:xfrm>
                <a:off x="3399" y="148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5" name="Oval 110"/>
              <p:cNvSpPr>
                <a:spLocks noChangeAspect="1" noChangeArrowheads="1"/>
              </p:cNvSpPr>
              <p:nvPr/>
            </p:nvSpPr>
            <p:spPr bwMode="auto">
              <a:xfrm>
                <a:off x="3405" y="144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6" name="Oval 111"/>
              <p:cNvSpPr>
                <a:spLocks noChangeAspect="1" noChangeArrowheads="1"/>
              </p:cNvSpPr>
              <p:nvPr/>
            </p:nvSpPr>
            <p:spPr bwMode="auto">
              <a:xfrm>
                <a:off x="3465" y="152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7" name="Oval 112"/>
              <p:cNvSpPr>
                <a:spLocks noChangeAspect="1" noChangeArrowheads="1"/>
              </p:cNvSpPr>
              <p:nvPr/>
            </p:nvSpPr>
            <p:spPr bwMode="auto">
              <a:xfrm>
                <a:off x="3537" y="150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8" name="Oval 113"/>
              <p:cNvSpPr>
                <a:spLocks noChangeAspect="1" noChangeArrowheads="1"/>
              </p:cNvSpPr>
              <p:nvPr/>
            </p:nvSpPr>
            <p:spPr bwMode="auto">
              <a:xfrm>
                <a:off x="3553" y="1552"/>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9" name="Oval 114"/>
              <p:cNvSpPr>
                <a:spLocks noChangeAspect="1" noChangeArrowheads="1"/>
              </p:cNvSpPr>
              <p:nvPr/>
            </p:nvSpPr>
            <p:spPr bwMode="auto">
              <a:xfrm>
                <a:off x="3597" y="153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0" name="Oval 115"/>
              <p:cNvSpPr>
                <a:spLocks noChangeAspect="1" noChangeArrowheads="1"/>
              </p:cNvSpPr>
              <p:nvPr/>
            </p:nvSpPr>
            <p:spPr bwMode="auto">
              <a:xfrm>
                <a:off x="3615" y="152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1" name="Oval 116"/>
              <p:cNvSpPr>
                <a:spLocks noChangeAspect="1" noChangeArrowheads="1"/>
              </p:cNvSpPr>
              <p:nvPr/>
            </p:nvSpPr>
            <p:spPr bwMode="auto">
              <a:xfrm>
                <a:off x="3629" y="148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2" name="Oval 117"/>
              <p:cNvSpPr>
                <a:spLocks noChangeAspect="1" noChangeArrowheads="1"/>
              </p:cNvSpPr>
              <p:nvPr/>
            </p:nvSpPr>
            <p:spPr bwMode="auto">
              <a:xfrm>
                <a:off x="3635" y="1408"/>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3" name="Oval 118"/>
              <p:cNvSpPr>
                <a:spLocks noChangeAspect="1" noChangeArrowheads="1"/>
              </p:cNvSpPr>
              <p:nvPr/>
            </p:nvSpPr>
            <p:spPr bwMode="auto">
              <a:xfrm>
                <a:off x="3627" y="136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4" name="Oval 119"/>
              <p:cNvSpPr>
                <a:spLocks noChangeAspect="1" noChangeArrowheads="1"/>
              </p:cNvSpPr>
              <p:nvPr/>
            </p:nvSpPr>
            <p:spPr bwMode="auto">
              <a:xfrm>
                <a:off x="3291" y="1166"/>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5" name="Oval 120"/>
              <p:cNvSpPr>
                <a:spLocks noChangeAspect="1" noChangeArrowheads="1"/>
              </p:cNvSpPr>
              <p:nvPr/>
            </p:nvSpPr>
            <p:spPr bwMode="auto">
              <a:xfrm>
                <a:off x="3349" y="1210"/>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6" name="Oval 121"/>
              <p:cNvSpPr>
                <a:spLocks noChangeAspect="1" noChangeArrowheads="1"/>
              </p:cNvSpPr>
              <p:nvPr/>
            </p:nvSpPr>
            <p:spPr bwMode="auto">
              <a:xfrm>
                <a:off x="3613" y="1084"/>
                <a:ext cx="100" cy="10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1" name="Group 185"/>
            <p:cNvGrpSpPr>
              <a:grpSpLocks/>
            </p:cNvGrpSpPr>
            <p:nvPr/>
          </p:nvGrpSpPr>
          <p:grpSpPr bwMode="auto">
            <a:xfrm>
              <a:off x="1754188" y="1520825"/>
              <a:ext cx="4638675" cy="2184400"/>
              <a:chOff x="1115" y="829"/>
              <a:chExt cx="2922" cy="1376"/>
            </a:xfrm>
          </p:grpSpPr>
          <p:sp>
            <p:nvSpPr>
              <p:cNvPr id="98" name="Oval 125"/>
              <p:cNvSpPr>
                <a:spLocks noChangeAspect="1" noChangeArrowheads="1"/>
              </p:cNvSpPr>
              <p:nvPr/>
            </p:nvSpPr>
            <p:spPr bwMode="auto">
              <a:xfrm>
                <a:off x="1881" y="145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9" name="Oval 127"/>
              <p:cNvSpPr>
                <a:spLocks noChangeAspect="1" noChangeArrowheads="1"/>
              </p:cNvSpPr>
              <p:nvPr/>
            </p:nvSpPr>
            <p:spPr bwMode="auto">
              <a:xfrm>
                <a:off x="2025" y="152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0" name="Oval 128"/>
              <p:cNvSpPr>
                <a:spLocks noChangeAspect="1" noChangeArrowheads="1"/>
              </p:cNvSpPr>
              <p:nvPr/>
            </p:nvSpPr>
            <p:spPr bwMode="auto">
              <a:xfrm>
                <a:off x="2297" y="209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1" name="Oval 129"/>
              <p:cNvSpPr>
                <a:spLocks noChangeAspect="1" noChangeArrowheads="1"/>
              </p:cNvSpPr>
              <p:nvPr/>
            </p:nvSpPr>
            <p:spPr bwMode="auto">
              <a:xfrm>
                <a:off x="2925" y="175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2" name="Oval 130"/>
              <p:cNvSpPr>
                <a:spLocks noChangeAspect="1" noChangeArrowheads="1"/>
              </p:cNvSpPr>
              <p:nvPr/>
            </p:nvSpPr>
            <p:spPr bwMode="auto">
              <a:xfrm>
                <a:off x="3069" y="150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3" name="Oval 131"/>
              <p:cNvSpPr>
                <a:spLocks noChangeAspect="1" noChangeArrowheads="1"/>
              </p:cNvSpPr>
              <p:nvPr/>
            </p:nvSpPr>
            <p:spPr bwMode="auto">
              <a:xfrm>
                <a:off x="3129" y="146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4" name="Oval 132"/>
              <p:cNvSpPr>
                <a:spLocks noChangeAspect="1" noChangeArrowheads="1"/>
              </p:cNvSpPr>
              <p:nvPr/>
            </p:nvSpPr>
            <p:spPr bwMode="auto">
              <a:xfrm>
                <a:off x="3257" y="156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5" name="Oval 133"/>
              <p:cNvSpPr>
                <a:spLocks noChangeAspect="1" noChangeArrowheads="1"/>
              </p:cNvSpPr>
              <p:nvPr/>
            </p:nvSpPr>
            <p:spPr bwMode="auto">
              <a:xfrm>
                <a:off x="3309" y="199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6" name="Oval 134"/>
              <p:cNvSpPr>
                <a:spLocks noChangeAspect="1" noChangeArrowheads="1"/>
              </p:cNvSpPr>
              <p:nvPr/>
            </p:nvSpPr>
            <p:spPr bwMode="auto">
              <a:xfrm>
                <a:off x="3421" y="210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7" name="Oval 135"/>
              <p:cNvSpPr>
                <a:spLocks noChangeAspect="1" noChangeArrowheads="1"/>
              </p:cNvSpPr>
              <p:nvPr/>
            </p:nvSpPr>
            <p:spPr bwMode="auto">
              <a:xfrm>
                <a:off x="3417" y="195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8" name="Oval 136"/>
              <p:cNvSpPr>
                <a:spLocks noChangeAspect="1" noChangeArrowheads="1"/>
              </p:cNvSpPr>
              <p:nvPr/>
            </p:nvSpPr>
            <p:spPr bwMode="auto">
              <a:xfrm>
                <a:off x="3937" y="187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9" name="Oval 137"/>
              <p:cNvSpPr>
                <a:spLocks noChangeAspect="1" noChangeArrowheads="1"/>
              </p:cNvSpPr>
              <p:nvPr/>
            </p:nvSpPr>
            <p:spPr bwMode="auto">
              <a:xfrm>
                <a:off x="3673" y="147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0" name="Oval 138"/>
              <p:cNvSpPr>
                <a:spLocks noChangeAspect="1" noChangeArrowheads="1"/>
              </p:cNvSpPr>
              <p:nvPr/>
            </p:nvSpPr>
            <p:spPr bwMode="auto">
              <a:xfrm>
                <a:off x="3549" y="137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1" name="Oval 139"/>
              <p:cNvSpPr>
                <a:spLocks noChangeAspect="1" noChangeArrowheads="1"/>
              </p:cNvSpPr>
              <p:nvPr/>
            </p:nvSpPr>
            <p:spPr bwMode="auto">
              <a:xfrm>
                <a:off x="3865" y="132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2" name="Oval 140"/>
              <p:cNvSpPr>
                <a:spLocks noChangeAspect="1" noChangeArrowheads="1"/>
              </p:cNvSpPr>
              <p:nvPr/>
            </p:nvSpPr>
            <p:spPr bwMode="auto">
              <a:xfrm>
                <a:off x="3641" y="117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3" name="Oval 141"/>
              <p:cNvSpPr>
                <a:spLocks noChangeAspect="1" noChangeArrowheads="1"/>
              </p:cNvSpPr>
              <p:nvPr/>
            </p:nvSpPr>
            <p:spPr bwMode="auto">
              <a:xfrm>
                <a:off x="3673" y="110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4" name="Oval 142"/>
              <p:cNvSpPr>
                <a:spLocks noChangeAspect="1" noChangeArrowheads="1"/>
              </p:cNvSpPr>
              <p:nvPr/>
            </p:nvSpPr>
            <p:spPr bwMode="auto">
              <a:xfrm>
                <a:off x="3761" y="107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5" name="Oval 143"/>
              <p:cNvSpPr>
                <a:spLocks noChangeAspect="1" noChangeArrowheads="1"/>
              </p:cNvSpPr>
              <p:nvPr/>
            </p:nvSpPr>
            <p:spPr bwMode="auto">
              <a:xfrm>
                <a:off x="3661" y="82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6" name="Oval 144"/>
              <p:cNvSpPr>
                <a:spLocks noChangeAspect="1" noChangeArrowheads="1"/>
              </p:cNvSpPr>
              <p:nvPr/>
            </p:nvSpPr>
            <p:spPr bwMode="auto">
              <a:xfrm>
                <a:off x="3485" y="111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7" name="Oval 145"/>
              <p:cNvSpPr>
                <a:spLocks noChangeAspect="1" noChangeArrowheads="1"/>
              </p:cNvSpPr>
              <p:nvPr/>
            </p:nvSpPr>
            <p:spPr bwMode="auto">
              <a:xfrm>
                <a:off x="3425" y="109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8" name="Oval 146"/>
              <p:cNvSpPr>
                <a:spLocks noChangeAspect="1" noChangeArrowheads="1"/>
              </p:cNvSpPr>
              <p:nvPr/>
            </p:nvSpPr>
            <p:spPr bwMode="auto">
              <a:xfrm>
                <a:off x="3389" y="123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9" name="Oval 147"/>
              <p:cNvSpPr>
                <a:spLocks noChangeAspect="1" noChangeArrowheads="1"/>
              </p:cNvSpPr>
              <p:nvPr/>
            </p:nvSpPr>
            <p:spPr bwMode="auto">
              <a:xfrm>
                <a:off x="3345" y="126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0" name="Oval 148"/>
              <p:cNvSpPr>
                <a:spLocks noChangeAspect="1" noChangeArrowheads="1"/>
              </p:cNvSpPr>
              <p:nvPr/>
            </p:nvSpPr>
            <p:spPr bwMode="auto">
              <a:xfrm>
                <a:off x="3457" y="128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1" name="Oval 149"/>
              <p:cNvSpPr>
                <a:spLocks noChangeAspect="1" noChangeArrowheads="1"/>
              </p:cNvSpPr>
              <p:nvPr/>
            </p:nvSpPr>
            <p:spPr bwMode="auto">
              <a:xfrm>
                <a:off x="3169" y="120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2" name="Oval 150"/>
              <p:cNvSpPr>
                <a:spLocks noChangeAspect="1" noChangeArrowheads="1"/>
              </p:cNvSpPr>
              <p:nvPr/>
            </p:nvSpPr>
            <p:spPr bwMode="auto">
              <a:xfrm>
                <a:off x="3241" y="107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3" name="Oval 151"/>
              <p:cNvSpPr>
                <a:spLocks noChangeAspect="1" noChangeArrowheads="1"/>
              </p:cNvSpPr>
              <p:nvPr/>
            </p:nvSpPr>
            <p:spPr bwMode="auto">
              <a:xfrm>
                <a:off x="3057" y="113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4" name="Oval 152"/>
              <p:cNvSpPr>
                <a:spLocks noChangeAspect="1" noChangeArrowheads="1"/>
              </p:cNvSpPr>
              <p:nvPr/>
            </p:nvSpPr>
            <p:spPr bwMode="auto">
              <a:xfrm>
                <a:off x="2933" y="116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5" name="Oval 153"/>
              <p:cNvSpPr>
                <a:spLocks noChangeAspect="1" noChangeArrowheads="1"/>
              </p:cNvSpPr>
              <p:nvPr/>
            </p:nvSpPr>
            <p:spPr bwMode="auto">
              <a:xfrm>
                <a:off x="2977" y="118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6" name="Oval 154"/>
              <p:cNvSpPr>
                <a:spLocks noChangeAspect="1" noChangeArrowheads="1"/>
              </p:cNvSpPr>
              <p:nvPr/>
            </p:nvSpPr>
            <p:spPr bwMode="auto">
              <a:xfrm>
                <a:off x="2989" y="99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7" name="Oval 155"/>
              <p:cNvSpPr>
                <a:spLocks noChangeAspect="1" noChangeArrowheads="1"/>
              </p:cNvSpPr>
              <p:nvPr/>
            </p:nvSpPr>
            <p:spPr bwMode="auto">
              <a:xfrm>
                <a:off x="3025" y="100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8" name="Oval 156"/>
              <p:cNvSpPr>
                <a:spLocks noChangeAspect="1" noChangeArrowheads="1"/>
              </p:cNvSpPr>
              <p:nvPr/>
            </p:nvSpPr>
            <p:spPr bwMode="auto">
              <a:xfrm>
                <a:off x="2953" y="90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9" name="Oval 157"/>
              <p:cNvSpPr>
                <a:spLocks noChangeAspect="1" noChangeArrowheads="1"/>
              </p:cNvSpPr>
              <p:nvPr/>
            </p:nvSpPr>
            <p:spPr bwMode="auto">
              <a:xfrm>
                <a:off x="2777" y="91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0" name="Oval 158"/>
              <p:cNvSpPr>
                <a:spLocks noChangeAspect="1" noChangeArrowheads="1"/>
              </p:cNvSpPr>
              <p:nvPr/>
            </p:nvSpPr>
            <p:spPr bwMode="auto">
              <a:xfrm>
                <a:off x="2797" y="95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1" name="Oval 159"/>
              <p:cNvSpPr>
                <a:spLocks noChangeAspect="1" noChangeArrowheads="1"/>
              </p:cNvSpPr>
              <p:nvPr/>
            </p:nvSpPr>
            <p:spPr bwMode="auto">
              <a:xfrm>
                <a:off x="2857" y="110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2" name="Oval 160"/>
              <p:cNvSpPr>
                <a:spLocks noChangeAspect="1" noChangeArrowheads="1"/>
              </p:cNvSpPr>
              <p:nvPr/>
            </p:nvSpPr>
            <p:spPr bwMode="auto">
              <a:xfrm>
                <a:off x="2821" y="114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3" name="Oval 161"/>
              <p:cNvSpPr>
                <a:spLocks noChangeAspect="1" noChangeArrowheads="1"/>
              </p:cNvSpPr>
              <p:nvPr/>
            </p:nvSpPr>
            <p:spPr bwMode="auto">
              <a:xfrm>
                <a:off x="2745" y="110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4" name="Oval 162"/>
              <p:cNvSpPr>
                <a:spLocks noChangeAspect="1" noChangeArrowheads="1"/>
              </p:cNvSpPr>
              <p:nvPr/>
            </p:nvSpPr>
            <p:spPr bwMode="auto">
              <a:xfrm>
                <a:off x="2669" y="108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5" name="Oval 163"/>
              <p:cNvSpPr>
                <a:spLocks noChangeAspect="1" noChangeArrowheads="1"/>
              </p:cNvSpPr>
              <p:nvPr/>
            </p:nvSpPr>
            <p:spPr bwMode="auto">
              <a:xfrm>
                <a:off x="2725" y="122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6" name="Oval 164"/>
              <p:cNvSpPr>
                <a:spLocks noChangeAspect="1" noChangeArrowheads="1"/>
              </p:cNvSpPr>
              <p:nvPr/>
            </p:nvSpPr>
            <p:spPr bwMode="auto">
              <a:xfrm>
                <a:off x="2737" y="131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7" name="Oval 165"/>
              <p:cNvSpPr>
                <a:spLocks noChangeAspect="1" noChangeArrowheads="1"/>
              </p:cNvSpPr>
              <p:nvPr/>
            </p:nvSpPr>
            <p:spPr bwMode="auto">
              <a:xfrm>
                <a:off x="2593" y="126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8" name="Oval 166"/>
              <p:cNvSpPr>
                <a:spLocks noChangeAspect="1" noChangeArrowheads="1"/>
              </p:cNvSpPr>
              <p:nvPr/>
            </p:nvSpPr>
            <p:spPr bwMode="auto">
              <a:xfrm>
                <a:off x="2481" y="129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9" name="Oval 167"/>
              <p:cNvSpPr>
                <a:spLocks noChangeAspect="1" noChangeArrowheads="1"/>
              </p:cNvSpPr>
              <p:nvPr/>
            </p:nvSpPr>
            <p:spPr bwMode="auto">
              <a:xfrm>
                <a:off x="2433" y="121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0" name="Oval 168"/>
              <p:cNvSpPr>
                <a:spLocks noChangeAspect="1" noChangeArrowheads="1"/>
              </p:cNvSpPr>
              <p:nvPr/>
            </p:nvSpPr>
            <p:spPr bwMode="auto">
              <a:xfrm>
                <a:off x="2509" y="113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1" name="Oval 169"/>
              <p:cNvSpPr>
                <a:spLocks noChangeAspect="1" noChangeArrowheads="1"/>
              </p:cNvSpPr>
              <p:nvPr/>
            </p:nvSpPr>
            <p:spPr bwMode="auto">
              <a:xfrm>
                <a:off x="2441" y="108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2" name="Oval 170"/>
              <p:cNvSpPr>
                <a:spLocks noChangeAspect="1" noChangeArrowheads="1"/>
              </p:cNvSpPr>
              <p:nvPr/>
            </p:nvSpPr>
            <p:spPr bwMode="auto">
              <a:xfrm>
                <a:off x="2561" y="112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3" name="Oval 171"/>
              <p:cNvSpPr>
                <a:spLocks noChangeAspect="1" noChangeArrowheads="1"/>
              </p:cNvSpPr>
              <p:nvPr/>
            </p:nvSpPr>
            <p:spPr bwMode="auto">
              <a:xfrm>
                <a:off x="2577" y="1061"/>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4" name="Oval 172"/>
              <p:cNvSpPr>
                <a:spLocks noChangeAspect="1" noChangeArrowheads="1"/>
              </p:cNvSpPr>
              <p:nvPr/>
            </p:nvSpPr>
            <p:spPr bwMode="auto">
              <a:xfrm>
                <a:off x="2513" y="102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5" name="Oval 173"/>
              <p:cNvSpPr>
                <a:spLocks noChangeAspect="1" noChangeArrowheads="1"/>
              </p:cNvSpPr>
              <p:nvPr/>
            </p:nvSpPr>
            <p:spPr bwMode="auto">
              <a:xfrm>
                <a:off x="2301" y="116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6" name="Oval 174"/>
              <p:cNvSpPr>
                <a:spLocks noChangeAspect="1" noChangeArrowheads="1"/>
              </p:cNvSpPr>
              <p:nvPr/>
            </p:nvSpPr>
            <p:spPr bwMode="auto">
              <a:xfrm>
                <a:off x="2173" y="113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7" name="Oval 175"/>
              <p:cNvSpPr>
                <a:spLocks noChangeAspect="1" noChangeArrowheads="1"/>
              </p:cNvSpPr>
              <p:nvPr/>
            </p:nvSpPr>
            <p:spPr bwMode="auto">
              <a:xfrm>
                <a:off x="2173" y="103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8" name="Oval 176"/>
              <p:cNvSpPr>
                <a:spLocks noChangeAspect="1" noChangeArrowheads="1"/>
              </p:cNvSpPr>
              <p:nvPr/>
            </p:nvSpPr>
            <p:spPr bwMode="auto">
              <a:xfrm>
                <a:off x="2223" y="105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9" name="Oval 177"/>
              <p:cNvSpPr>
                <a:spLocks noChangeAspect="1" noChangeArrowheads="1"/>
              </p:cNvSpPr>
              <p:nvPr/>
            </p:nvSpPr>
            <p:spPr bwMode="auto">
              <a:xfrm>
                <a:off x="2123" y="108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0" name="Oval 178"/>
              <p:cNvSpPr>
                <a:spLocks noChangeAspect="1" noChangeArrowheads="1"/>
              </p:cNvSpPr>
              <p:nvPr/>
            </p:nvSpPr>
            <p:spPr bwMode="auto">
              <a:xfrm>
                <a:off x="2067" y="108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1" name="Oval 179"/>
              <p:cNvSpPr>
                <a:spLocks noChangeAspect="1" noChangeArrowheads="1"/>
              </p:cNvSpPr>
              <p:nvPr/>
            </p:nvSpPr>
            <p:spPr bwMode="auto">
              <a:xfrm>
                <a:off x="2067" y="1053"/>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2" name="Oval 180"/>
              <p:cNvSpPr>
                <a:spLocks noChangeAspect="1" noChangeArrowheads="1"/>
              </p:cNvSpPr>
              <p:nvPr/>
            </p:nvSpPr>
            <p:spPr bwMode="auto">
              <a:xfrm>
                <a:off x="2015" y="108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3" name="Oval 181"/>
              <p:cNvSpPr>
                <a:spLocks noChangeAspect="1" noChangeArrowheads="1"/>
              </p:cNvSpPr>
              <p:nvPr/>
            </p:nvSpPr>
            <p:spPr bwMode="auto">
              <a:xfrm>
                <a:off x="1955" y="124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4" name="Oval 182"/>
              <p:cNvSpPr>
                <a:spLocks noChangeAspect="1" noChangeArrowheads="1"/>
              </p:cNvSpPr>
              <p:nvPr/>
            </p:nvSpPr>
            <p:spPr bwMode="auto">
              <a:xfrm>
                <a:off x="2031" y="132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5" name="Oval 183"/>
              <p:cNvSpPr>
                <a:spLocks noChangeAspect="1" noChangeArrowheads="1"/>
              </p:cNvSpPr>
              <p:nvPr/>
            </p:nvSpPr>
            <p:spPr bwMode="auto">
              <a:xfrm>
                <a:off x="2123" y="1317"/>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6" name="Oval 184"/>
              <p:cNvSpPr>
                <a:spLocks noChangeAspect="1" noChangeArrowheads="1"/>
              </p:cNvSpPr>
              <p:nvPr/>
            </p:nvSpPr>
            <p:spPr bwMode="auto">
              <a:xfrm>
                <a:off x="1115" y="176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2" name="Gruppo 1291"/>
            <p:cNvGrpSpPr>
              <a:grpSpLocks/>
            </p:cNvGrpSpPr>
            <p:nvPr/>
          </p:nvGrpSpPr>
          <p:grpSpPr bwMode="auto">
            <a:xfrm>
              <a:off x="1839913" y="4949825"/>
              <a:ext cx="88900" cy="712788"/>
              <a:chOff x="1736090" y="3335651"/>
              <a:chExt cx="88900" cy="712474"/>
            </a:xfrm>
          </p:grpSpPr>
          <p:sp>
            <p:nvSpPr>
              <p:cNvPr id="88" name="Line 258"/>
              <p:cNvSpPr>
                <a:spLocks noChangeAspect="1" noChangeShapeType="1"/>
              </p:cNvSpPr>
              <p:nvPr/>
            </p:nvSpPr>
            <p:spPr bwMode="auto">
              <a:xfrm>
                <a:off x="1735692" y="383708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9" name="Line 259"/>
              <p:cNvSpPr>
                <a:spLocks noChangeAspect="1" noChangeShapeType="1"/>
              </p:cNvSpPr>
              <p:nvPr/>
            </p:nvSpPr>
            <p:spPr bwMode="auto">
              <a:xfrm>
                <a:off x="1735692" y="370855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0" name="Line 260"/>
              <p:cNvSpPr>
                <a:spLocks noChangeAspect="1" noChangeShapeType="1"/>
              </p:cNvSpPr>
              <p:nvPr/>
            </p:nvSpPr>
            <p:spPr bwMode="auto">
              <a:xfrm>
                <a:off x="1735692" y="362127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1" name="Line 261"/>
              <p:cNvSpPr>
                <a:spLocks noChangeAspect="1" noChangeShapeType="1"/>
              </p:cNvSpPr>
              <p:nvPr/>
            </p:nvSpPr>
            <p:spPr bwMode="auto">
              <a:xfrm>
                <a:off x="1735692" y="3548282"/>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2" name="Line 262"/>
              <p:cNvSpPr>
                <a:spLocks noChangeAspect="1" noChangeShapeType="1"/>
              </p:cNvSpPr>
              <p:nvPr/>
            </p:nvSpPr>
            <p:spPr bwMode="auto">
              <a:xfrm>
                <a:off x="1735692" y="349433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3" name="Line 263"/>
              <p:cNvSpPr>
                <a:spLocks noChangeAspect="1" noChangeShapeType="1"/>
              </p:cNvSpPr>
              <p:nvPr/>
            </p:nvSpPr>
            <p:spPr bwMode="auto">
              <a:xfrm>
                <a:off x="1735692" y="344514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4" name="Line 264"/>
              <p:cNvSpPr>
                <a:spLocks noChangeAspect="1" noChangeShapeType="1"/>
              </p:cNvSpPr>
              <p:nvPr/>
            </p:nvSpPr>
            <p:spPr bwMode="auto">
              <a:xfrm>
                <a:off x="1735692" y="340071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5" name="Line 265"/>
              <p:cNvSpPr>
                <a:spLocks noChangeAspect="1" noChangeShapeType="1"/>
              </p:cNvSpPr>
              <p:nvPr/>
            </p:nvSpPr>
            <p:spPr bwMode="auto">
              <a:xfrm>
                <a:off x="1735692" y="3368974"/>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3" name="Gruppo 1302"/>
            <p:cNvGrpSpPr>
              <a:grpSpLocks/>
            </p:cNvGrpSpPr>
            <p:nvPr/>
          </p:nvGrpSpPr>
          <p:grpSpPr bwMode="auto">
            <a:xfrm>
              <a:off x="1839913" y="4240213"/>
              <a:ext cx="88900" cy="712787"/>
              <a:chOff x="1736090" y="3335651"/>
              <a:chExt cx="88900" cy="712474"/>
            </a:xfrm>
          </p:grpSpPr>
          <p:sp>
            <p:nvSpPr>
              <p:cNvPr id="78" name="Line 258"/>
              <p:cNvSpPr>
                <a:spLocks noChangeAspect="1" noChangeShapeType="1"/>
              </p:cNvSpPr>
              <p:nvPr/>
            </p:nvSpPr>
            <p:spPr bwMode="auto">
              <a:xfrm>
                <a:off x="1735692" y="383708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9" name="Line 259"/>
              <p:cNvSpPr>
                <a:spLocks noChangeAspect="1" noChangeShapeType="1"/>
              </p:cNvSpPr>
              <p:nvPr/>
            </p:nvSpPr>
            <p:spPr bwMode="auto">
              <a:xfrm>
                <a:off x="1735692" y="3708549"/>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0" name="Line 260"/>
              <p:cNvSpPr>
                <a:spLocks noChangeAspect="1" noChangeShapeType="1"/>
              </p:cNvSpPr>
              <p:nvPr/>
            </p:nvSpPr>
            <p:spPr bwMode="auto">
              <a:xfrm>
                <a:off x="1735692" y="3621276"/>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1" name="Line 261"/>
              <p:cNvSpPr>
                <a:spLocks noChangeAspect="1" noChangeShapeType="1"/>
              </p:cNvSpPr>
              <p:nvPr/>
            </p:nvSpPr>
            <p:spPr bwMode="auto">
              <a:xfrm>
                <a:off x="1735692" y="3548283"/>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2" name="Line 262"/>
              <p:cNvSpPr>
                <a:spLocks noChangeAspect="1" noChangeShapeType="1"/>
              </p:cNvSpPr>
              <p:nvPr/>
            </p:nvSpPr>
            <p:spPr bwMode="auto">
              <a:xfrm>
                <a:off x="1735692" y="349433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3" name="Line 263"/>
              <p:cNvSpPr>
                <a:spLocks noChangeAspect="1" noChangeShapeType="1"/>
              </p:cNvSpPr>
              <p:nvPr/>
            </p:nvSpPr>
            <p:spPr bwMode="auto">
              <a:xfrm>
                <a:off x="1735692" y="344514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4" name="Line 264"/>
              <p:cNvSpPr>
                <a:spLocks noChangeAspect="1" noChangeShapeType="1"/>
              </p:cNvSpPr>
              <p:nvPr/>
            </p:nvSpPr>
            <p:spPr bwMode="auto">
              <a:xfrm>
                <a:off x="1735692" y="3400709"/>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5" name="Line 265"/>
              <p:cNvSpPr>
                <a:spLocks noChangeAspect="1" noChangeShapeType="1"/>
              </p:cNvSpPr>
              <p:nvPr/>
            </p:nvSpPr>
            <p:spPr bwMode="auto">
              <a:xfrm>
                <a:off x="1735692" y="3368973"/>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4" name="Gruppo 1313"/>
            <p:cNvGrpSpPr>
              <a:grpSpLocks/>
            </p:cNvGrpSpPr>
            <p:nvPr/>
          </p:nvGrpSpPr>
          <p:grpSpPr bwMode="auto">
            <a:xfrm>
              <a:off x="1839913" y="3529013"/>
              <a:ext cx="88900" cy="712787"/>
              <a:chOff x="1736090" y="3335651"/>
              <a:chExt cx="88900" cy="712474"/>
            </a:xfrm>
          </p:grpSpPr>
          <p:sp>
            <p:nvSpPr>
              <p:cNvPr id="68" name="Line 258"/>
              <p:cNvSpPr>
                <a:spLocks noChangeAspect="1" noChangeShapeType="1"/>
              </p:cNvSpPr>
              <p:nvPr/>
            </p:nvSpPr>
            <p:spPr bwMode="auto">
              <a:xfrm>
                <a:off x="1735692" y="383708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9" name="Line 259"/>
              <p:cNvSpPr>
                <a:spLocks noChangeAspect="1" noChangeShapeType="1"/>
              </p:cNvSpPr>
              <p:nvPr/>
            </p:nvSpPr>
            <p:spPr bwMode="auto">
              <a:xfrm>
                <a:off x="1735692" y="3708549"/>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0" name="Line 260"/>
              <p:cNvSpPr>
                <a:spLocks noChangeAspect="1" noChangeShapeType="1"/>
              </p:cNvSpPr>
              <p:nvPr/>
            </p:nvSpPr>
            <p:spPr bwMode="auto">
              <a:xfrm>
                <a:off x="1735692" y="3621276"/>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1" name="Line 261"/>
              <p:cNvSpPr>
                <a:spLocks noChangeAspect="1" noChangeShapeType="1"/>
              </p:cNvSpPr>
              <p:nvPr/>
            </p:nvSpPr>
            <p:spPr bwMode="auto">
              <a:xfrm>
                <a:off x="1735692" y="3548283"/>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2" name="Line 262"/>
              <p:cNvSpPr>
                <a:spLocks noChangeAspect="1" noChangeShapeType="1"/>
              </p:cNvSpPr>
              <p:nvPr/>
            </p:nvSpPr>
            <p:spPr bwMode="auto">
              <a:xfrm>
                <a:off x="1735692" y="349433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3" name="Line 263"/>
              <p:cNvSpPr>
                <a:spLocks noChangeAspect="1" noChangeShapeType="1"/>
              </p:cNvSpPr>
              <p:nvPr/>
            </p:nvSpPr>
            <p:spPr bwMode="auto">
              <a:xfrm>
                <a:off x="1735692" y="344514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4" name="Line 264"/>
              <p:cNvSpPr>
                <a:spLocks noChangeAspect="1" noChangeShapeType="1"/>
              </p:cNvSpPr>
              <p:nvPr/>
            </p:nvSpPr>
            <p:spPr bwMode="auto">
              <a:xfrm>
                <a:off x="1735692" y="3400709"/>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5" name="Line 265"/>
              <p:cNvSpPr>
                <a:spLocks noChangeAspect="1" noChangeShapeType="1"/>
              </p:cNvSpPr>
              <p:nvPr/>
            </p:nvSpPr>
            <p:spPr bwMode="auto">
              <a:xfrm>
                <a:off x="1735692" y="3368973"/>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5" name="Gruppo 1324"/>
            <p:cNvGrpSpPr>
              <a:grpSpLocks/>
            </p:cNvGrpSpPr>
            <p:nvPr/>
          </p:nvGrpSpPr>
          <p:grpSpPr bwMode="auto">
            <a:xfrm>
              <a:off x="1839913" y="2817813"/>
              <a:ext cx="88900" cy="711200"/>
              <a:chOff x="1736090" y="3335651"/>
              <a:chExt cx="88900" cy="712474"/>
            </a:xfrm>
          </p:grpSpPr>
          <p:sp>
            <p:nvSpPr>
              <p:cNvPr id="58" name="Line 258"/>
              <p:cNvSpPr>
                <a:spLocks noChangeAspect="1" noChangeShapeType="1"/>
              </p:cNvSpPr>
              <p:nvPr/>
            </p:nvSpPr>
            <p:spPr bwMode="auto">
              <a:xfrm>
                <a:off x="1735692" y="3836609"/>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9" name="Line 259"/>
              <p:cNvSpPr>
                <a:spLocks noChangeAspect="1" noChangeShapeType="1"/>
              </p:cNvSpPr>
              <p:nvPr/>
            </p:nvSpPr>
            <p:spPr bwMode="auto">
              <a:xfrm>
                <a:off x="1735692" y="370779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0" name="Line 260"/>
              <p:cNvSpPr>
                <a:spLocks noChangeAspect="1" noChangeShapeType="1"/>
              </p:cNvSpPr>
              <p:nvPr/>
            </p:nvSpPr>
            <p:spPr bwMode="auto">
              <a:xfrm>
                <a:off x="1735692" y="3621913"/>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1" name="Line 261"/>
              <p:cNvSpPr>
                <a:spLocks noChangeAspect="1" noChangeShapeType="1"/>
              </p:cNvSpPr>
              <p:nvPr/>
            </p:nvSpPr>
            <p:spPr bwMode="auto">
              <a:xfrm>
                <a:off x="1735692" y="3548757"/>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2" name="Line 262"/>
              <p:cNvSpPr>
                <a:spLocks noChangeAspect="1" noChangeShapeType="1"/>
              </p:cNvSpPr>
              <p:nvPr/>
            </p:nvSpPr>
            <p:spPr bwMode="auto">
              <a:xfrm>
                <a:off x="1735692" y="349309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3" name="Line 263"/>
              <p:cNvSpPr>
                <a:spLocks noChangeAspect="1" noChangeShapeType="1"/>
              </p:cNvSpPr>
              <p:nvPr/>
            </p:nvSpPr>
            <p:spPr bwMode="auto">
              <a:xfrm>
                <a:off x="1735692" y="3445384"/>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4" name="Line 264"/>
              <p:cNvSpPr>
                <a:spLocks noChangeAspect="1" noChangeShapeType="1"/>
              </p:cNvSpPr>
              <p:nvPr/>
            </p:nvSpPr>
            <p:spPr bwMode="auto">
              <a:xfrm>
                <a:off x="1735692" y="340085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5" name="Line 265"/>
              <p:cNvSpPr>
                <a:spLocks noChangeAspect="1" noChangeShapeType="1"/>
              </p:cNvSpPr>
              <p:nvPr/>
            </p:nvSpPr>
            <p:spPr bwMode="auto">
              <a:xfrm>
                <a:off x="1735692" y="3369048"/>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6" name="Gruppo 1335"/>
            <p:cNvGrpSpPr>
              <a:grpSpLocks/>
            </p:cNvGrpSpPr>
            <p:nvPr/>
          </p:nvGrpSpPr>
          <p:grpSpPr bwMode="auto">
            <a:xfrm>
              <a:off x="1839913" y="2105025"/>
              <a:ext cx="88900" cy="712788"/>
              <a:chOff x="1736090" y="3335651"/>
              <a:chExt cx="88900" cy="712474"/>
            </a:xfrm>
          </p:grpSpPr>
          <p:sp>
            <p:nvSpPr>
              <p:cNvPr id="48" name="Line 258"/>
              <p:cNvSpPr>
                <a:spLocks noChangeAspect="1" noChangeShapeType="1"/>
              </p:cNvSpPr>
              <p:nvPr/>
            </p:nvSpPr>
            <p:spPr bwMode="auto">
              <a:xfrm>
                <a:off x="1735692" y="383708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9" name="Line 259"/>
              <p:cNvSpPr>
                <a:spLocks noChangeAspect="1" noChangeShapeType="1"/>
              </p:cNvSpPr>
              <p:nvPr/>
            </p:nvSpPr>
            <p:spPr bwMode="auto">
              <a:xfrm>
                <a:off x="1735692" y="370855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0" name="Line 260"/>
              <p:cNvSpPr>
                <a:spLocks noChangeAspect="1" noChangeShapeType="1"/>
              </p:cNvSpPr>
              <p:nvPr/>
            </p:nvSpPr>
            <p:spPr bwMode="auto">
              <a:xfrm>
                <a:off x="1735692" y="362127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1" name="Line 261"/>
              <p:cNvSpPr>
                <a:spLocks noChangeAspect="1" noChangeShapeType="1"/>
              </p:cNvSpPr>
              <p:nvPr/>
            </p:nvSpPr>
            <p:spPr bwMode="auto">
              <a:xfrm>
                <a:off x="1735692" y="3548282"/>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2" name="Line 262"/>
              <p:cNvSpPr>
                <a:spLocks noChangeAspect="1" noChangeShapeType="1"/>
              </p:cNvSpPr>
              <p:nvPr/>
            </p:nvSpPr>
            <p:spPr bwMode="auto">
              <a:xfrm>
                <a:off x="1735692" y="349433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3" name="Line 263"/>
              <p:cNvSpPr>
                <a:spLocks noChangeAspect="1" noChangeShapeType="1"/>
              </p:cNvSpPr>
              <p:nvPr/>
            </p:nvSpPr>
            <p:spPr bwMode="auto">
              <a:xfrm>
                <a:off x="1735692" y="344514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4" name="Line 264"/>
              <p:cNvSpPr>
                <a:spLocks noChangeAspect="1" noChangeShapeType="1"/>
              </p:cNvSpPr>
              <p:nvPr/>
            </p:nvSpPr>
            <p:spPr bwMode="auto">
              <a:xfrm>
                <a:off x="1735692" y="340071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5" name="Line 265"/>
              <p:cNvSpPr>
                <a:spLocks noChangeAspect="1" noChangeShapeType="1"/>
              </p:cNvSpPr>
              <p:nvPr/>
            </p:nvSpPr>
            <p:spPr bwMode="auto">
              <a:xfrm>
                <a:off x="1735692" y="3368974"/>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37" name="Gruppo 1346"/>
            <p:cNvGrpSpPr>
              <a:grpSpLocks/>
            </p:cNvGrpSpPr>
            <p:nvPr/>
          </p:nvGrpSpPr>
          <p:grpSpPr bwMode="auto">
            <a:xfrm>
              <a:off x="1839913" y="1390650"/>
              <a:ext cx="88900" cy="712788"/>
              <a:chOff x="1736090" y="3335651"/>
              <a:chExt cx="88900" cy="712474"/>
            </a:xfrm>
          </p:grpSpPr>
          <p:sp>
            <p:nvSpPr>
              <p:cNvPr id="38" name="Line 258"/>
              <p:cNvSpPr>
                <a:spLocks noChangeAspect="1" noChangeShapeType="1"/>
              </p:cNvSpPr>
              <p:nvPr/>
            </p:nvSpPr>
            <p:spPr bwMode="auto">
              <a:xfrm>
                <a:off x="1735692" y="383708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9" name="Line 259"/>
              <p:cNvSpPr>
                <a:spLocks noChangeAspect="1" noChangeShapeType="1"/>
              </p:cNvSpPr>
              <p:nvPr/>
            </p:nvSpPr>
            <p:spPr bwMode="auto">
              <a:xfrm>
                <a:off x="1735692" y="370855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0" name="Line 260"/>
              <p:cNvSpPr>
                <a:spLocks noChangeAspect="1" noChangeShapeType="1"/>
              </p:cNvSpPr>
              <p:nvPr/>
            </p:nvSpPr>
            <p:spPr bwMode="auto">
              <a:xfrm>
                <a:off x="1735692" y="362127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1" name="Line 261"/>
              <p:cNvSpPr>
                <a:spLocks noChangeAspect="1" noChangeShapeType="1"/>
              </p:cNvSpPr>
              <p:nvPr/>
            </p:nvSpPr>
            <p:spPr bwMode="auto">
              <a:xfrm>
                <a:off x="1735692" y="3548282"/>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2" name="Line 262"/>
              <p:cNvSpPr>
                <a:spLocks noChangeAspect="1" noChangeShapeType="1"/>
              </p:cNvSpPr>
              <p:nvPr/>
            </p:nvSpPr>
            <p:spPr bwMode="auto">
              <a:xfrm>
                <a:off x="1735692" y="349433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3" name="Line 263"/>
              <p:cNvSpPr>
                <a:spLocks noChangeAspect="1" noChangeShapeType="1"/>
              </p:cNvSpPr>
              <p:nvPr/>
            </p:nvSpPr>
            <p:spPr bwMode="auto">
              <a:xfrm>
                <a:off x="1735692" y="3445141"/>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4" name="Line 264"/>
              <p:cNvSpPr>
                <a:spLocks noChangeAspect="1" noChangeShapeType="1"/>
              </p:cNvSpPr>
              <p:nvPr/>
            </p:nvSpPr>
            <p:spPr bwMode="auto">
              <a:xfrm>
                <a:off x="1735692" y="3400710"/>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5" name="Line 265"/>
              <p:cNvSpPr>
                <a:spLocks noChangeAspect="1" noChangeShapeType="1"/>
              </p:cNvSpPr>
              <p:nvPr/>
            </p:nvSpPr>
            <p:spPr bwMode="auto">
              <a:xfrm>
                <a:off x="1735692" y="3368974"/>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6" name="Line 266"/>
              <p:cNvSpPr>
                <a:spLocks noChangeAspect="1" noChangeShapeType="1"/>
              </p:cNvSpPr>
              <p:nvPr/>
            </p:nvSpPr>
            <p:spPr bwMode="auto">
              <a:xfrm>
                <a:off x="1735692" y="3335651"/>
                <a:ext cx="88905"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7" name="Line 258"/>
              <p:cNvSpPr>
                <a:spLocks noChangeAspect="1" noChangeShapeType="1"/>
              </p:cNvSpPr>
              <p:nvPr/>
            </p:nvSpPr>
            <p:spPr bwMode="auto">
              <a:xfrm>
                <a:off x="1735692" y="4048125"/>
                <a:ext cx="5080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sp>
        <p:nvSpPr>
          <p:cNvPr id="304" name="Text Box 18"/>
          <p:cNvSpPr txBox="1">
            <a:spLocks noChangeArrowheads="1"/>
          </p:cNvSpPr>
          <p:nvPr/>
        </p:nvSpPr>
        <p:spPr bwMode="auto">
          <a:xfrm>
            <a:off x="0" y="747713"/>
            <a:ext cx="9144000" cy="707886"/>
          </a:xfrm>
          <a:prstGeom prst="rect">
            <a:avLst/>
          </a:prstGeom>
          <a:noFill/>
          <a:ln w="9525">
            <a:noFill/>
            <a:miter lim="800000"/>
            <a:headEnd/>
            <a:tailEnd/>
          </a:ln>
        </p:spPr>
        <p:txBody>
          <a:bodyPr>
            <a:spAutoFit/>
          </a:bodyPr>
          <a:lstStyle/>
          <a:p>
            <a:pPr algn="ctr">
              <a:spcBef>
                <a:spcPct val="50000"/>
              </a:spcBef>
              <a:defRPr/>
            </a:pPr>
            <a:r>
              <a:rPr lang="en-US"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NO.</a:t>
            </a:r>
            <a:r>
              <a:rPr lang="en-US" sz="2400" dirty="0" smtClean="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OIB</a:t>
            </a:r>
            <a:r>
              <a:rPr lang="en-US" sz="2400" dirty="0" smtClean="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do</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not</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have</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lower</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baseline="30000" dirty="0">
                <a:solidFill>
                  <a:srgbClr val="FFFF00"/>
                </a:solidFill>
                <a:effectLst>
                  <a:outerShdw blurRad="38100" dist="38100" dir="2700000" algn="tl">
                    <a:srgbClr val="000000"/>
                  </a:outerShdw>
                </a:effectLst>
                <a:latin typeface="Calibri" pitchFamily="34" charset="0"/>
                <a:ea typeface="ＭＳ Ｐゴシック" pitchFamily="34" charset="-128"/>
              </a:rPr>
              <a:t>36</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Ar</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rPr>
              <a:t>than</a:t>
            </a:r>
            <a:r>
              <a:rPr lang="en-US" sz="2400" dirty="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US"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MORB</a:t>
            </a:r>
            <a:endParaRPr lang="en-US" sz="40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305" name="Text Box 16"/>
          <p:cNvSpPr txBox="1">
            <a:spLocks noChangeArrowheads="1"/>
          </p:cNvSpPr>
          <p:nvPr/>
        </p:nvSpPr>
        <p:spPr bwMode="auto">
          <a:xfrm>
            <a:off x="2093556" y="4414858"/>
            <a:ext cx="5814138" cy="1169551"/>
          </a:xfrm>
          <a:prstGeom prst="rect">
            <a:avLst/>
          </a:prstGeom>
          <a:solidFill>
            <a:schemeClr val="bg1"/>
          </a:solidFill>
          <a:ln w="9525">
            <a:noFill/>
            <a:miter lim="800000"/>
            <a:headEnd/>
            <a:tailEnd/>
          </a:ln>
        </p:spPr>
        <p:txBody>
          <a:bodyPr wrap="square">
            <a:spAutoFit/>
          </a:bodyPr>
          <a:lstStyle/>
          <a:p>
            <a:pPr algn="ctr">
              <a:lnSpc>
                <a:spcPts val="2800"/>
              </a:lnSpc>
            </a:pPr>
            <a:r>
              <a:rPr lang="en-US" sz="2600" b="1" i="1" dirty="0">
                <a:solidFill>
                  <a:schemeClr val="tx1"/>
                </a:solidFill>
                <a:effectLst/>
                <a:latin typeface="Calibri" pitchFamily="34" charset="0"/>
              </a:rPr>
              <a:t>The low </a:t>
            </a:r>
            <a:r>
              <a:rPr lang="en-US" sz="2600" b="1" i="1" baseline="30000" dirty="0">
                <a:solidFill>
                  <a:schemeClr val="tx1"/>
                </a:solidFill>
                <a:effectLst/>
                <a:latin typeface="Calibri" pitchFamily="34" charset="0"/>
              </a:rPr>
              <a:t>3</a:t>
            </a:r>
            <a:r>
              <a:rPr lang="en-US" sz="2600" b="1" i="1" dirty="0">
                <a:solidFill>
                  <a:schemeClr val="tx1"/>
                </a:solidFill>
                <a:effectLst/>
                <a:latin typeface="Calibri" pitchFamily="34" charset="0"/>
              </a:rPr>
              <a:t>He in </a:t>
            </a:r>
            <a:r>
              <a:rPr lang="en-US" sz="2600" b="1" i="1" dirty="0" smtClean="0">
                <a:solidFill>
                  <a:schemeClr val="tx1"/>
                </a:solidFill>
                <a:effectLst/>
                <a:latin typeface="Calibri" pitchFamily="34" charset="0"/>
              </a:rPr>
              <a:t>OIB </a:t>
            </a:r>
            <a:r>
              <a:rPr lang="en-US" sz="2600" b="1" i="1" dirty="0">
                <a:solidFill>
                  <a:schemeClr val="tx1"/>
                </a:solidFill>
                <a:effectLst/>
                <a:latin typeface="Calibri" pitchFamily="34" charset="0"/>
              </a:rPr>
              <a:t>cannot be related to degassing.</a:t>
            </a:r>
          </a:p>
          <a:p>
            <a:pPr algn="ctr">
              <a:lnSpc>
                <a:spcPts val="2800"/>
              </a:lnSpc>
            </a:pPr>
            <a:r>
              <a:rPr lang="en-US" sz="3200" b="1" dirty="0">
                <a:solidFill>
                  <a:srgbClr val="FF0000"/>
                </a:solidFill>
                <a:effectLst/>
                <a:latin typeface="Calibri" pitchFamily="34" charset="0"/>
              </a:rPr>
              <a:t>It is a source feature.</a:t>
            </a:r>
            <a:endParaRPr lang="en-US" sz="2600" b="1" dirty="0">
              <a:solidFill>
                <a:srgbClr val="FF0000"/>
              </a:solidFill>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04"/>
                                        </p:tgtEl>
                                        <p:attrNameLst>
                                          <p:attrName>style.visibility</p:attrName>
                                        </p:attrNameLst>
                                      </p:cBhvr>
                                      <p:to>
                                        <p:strVal val="visible"/>
                                      </p:to>
                                    </p:set>
                                    <p:animEffect transition="in" filter="fade">
                                      <p:cBhvr>
                                        <p:cTn id="7" dur="500"/>
                                        <p:tgtEl>
                                          <p:spTgt spid="30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05"/>
                                        </p:tgtEl>
                                        <p:attrNameLst>
                                          <p:attrName>style.visibility</p:attrName>
                                        </p:attrNameLst>
                                      </p:cBhvr>
                                      <p:to>
                                        <p:strVal val="visible"/>
                                      </p:to>
                                    </p:set>
                                    <p:animEffect transition="in" filter="fade">
                                      <p:cBhvr>
                                        <p:cTn id="16" dur="500"/>
                                        <p:tgtEl>
                                          <p:spTgt spid="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 grpId="0"/>
      <p:bldP spid="30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01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82020" name="Text Box 4"/>
          <p:cNvSpPr txBox="1">
            <a:spLocks noChangeArrowheads="1"/>
          </p:cNvSpPr>
          <p:nvPr/>
        </p:nvSpPr>
        <p:spPr bwMode="auto">
          <a:xfrm>
            <a:off x="186412" y="736600"/>
            <a:ext cx="8957588" cy="5041380"/>
          </a:xfrm>
          <a:prstGeom prst="rect">
            <a:avLst/>
          </a:prstGeom>
          <a:noFill/>
          <a:ln w="9525" algn="ctr">
            <a:noFill/>
            <a:miter lim="800000"/>
            <a:headEnd/>
            <a:tailEnd/>
          </a:ln>
          <a:effectLst/>
        </p:spPr>
        <p:txBody>
          <a:bodyPr wrap="square">
            <a:spAutoFit/>
          </a:bodyPr>
          <a:lstStyle/>
          <a:p>
            <a:pPr algn="l">
              <a:lnSpc>
                <a:spcPct val="8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basic assumption of chemical geodynamics is that, from a geochemical point of view, the Earth </a:t>
            </a:r>
            <a:r>
              <a:rPr lang="en-GB" sz="3200" dirty="0" smtClean="0">
                <a:solidFill>
                  <a:schemeClr val="bg1"/>
                </a:solidFill>
                <a:effectLst>
                  <a:outerShdw blurRad="38100" dist="38100" dir="2700000" algn="tl">
                    <a:srgbClr val="000000"/>
                  </a:outerShdw>
                </a:effectLst>
                <a:latin typeface="Calibri" pitchFamily="34" charset="0"/>
              </a:rPr>
              <a:t> can </a:t>
            </a:r>
            <a:r>
              <a:rPr lang="en-GB" sz="3200" dirty="0">
                <a:solidFill>
                  <a:schemeClr val="bg1"/>
                </a:solidFill>
                <a:effectLst>
                  <a:outerShdw blurRad="38100" dist="38100" dir="2700000" algn="tl">
                    <a:srgbClr val="000000"/>
                  </a:outerShdw>
                </a:effectLst>
                <a:latin typeface="Calibri" pitchFamily="34" charset="0"/>
              </a:rPr>
              <a:t>be divided into several regions or “Reservoirs”:</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Crust</a:t>
            </a:r>
            <a:r>
              <a:rPr lang="en-GB" sz="3600" dirty="0">
                <a:solidFill>
                  <a:schemeClr val="bg1"/>
                </a:solidFill>
                <a:effectLst>
                  <a:outerShdw blurRad="38100" dist="38100" dir="2700000" algn="tl">
                    <a:srgbClr val="000000"/>
                  </a:outerShdw>
                </a:effectLst>
                <a:latin typeface="Calibri" pitchFamily="34" charset="0"/>
              </a:rPr>
              <a:t>;</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Lithospheric </a:t>
            </a:r>
            <a:r>
              <a:rPr lang="en-GB" sz="3600" dirty="0">
                <a:solidFill>
                  <a:schemeClr val="bg1"/>
                </a:solidFill>
                <a:effectLst>
                  <a:outerShdw blurRad="38100" dist="38100" dir="2700000" algn="tl">
                    <a:srgbClr val="000000"/>
                  </a:outerShdw>
                </a:effectLst>
                <a:latin typeface="Calibri" pitchFamily="34" charset="0"/>
              </a:rPr>
              <a:t>Mantle;</a:t>
            </a:r>
          </a:p>
          <a:p>
            <a:pPr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These first two reservoirs are rigid. This means that these are not subject to </a:t>
            </a:r>
            <a:r>
              <a:rPr lang="en-GB" sz="3600" dirty="0" smtClean="0">
                <a:solidFill>
                  <a:schemeClr val="bg1"/>
                </a:solidFill>
                <a:effectLst>
                  <a:outerShdw blurRad="38100" dist="38100" dir="2700000" algn="tl">
                    <a:srgbClr val="000000"/>
                  </a:outerShdw>
                </a:effectLst>
                <a:latin typeface="Calibri" pitchFamily="34" charset="0"/>
              </a:rPr>
              <a:t>vigorous stirring.</a:t>
            </a:r>
          </a:p>
          <a:p>
            <a:pPr algn="l">
              <a:lnSpc>
                <a:spcPct val="80000"/>
              </a:lnSpc>
              <a:spcBef>
                <a:spcPct val="50000"/>
              </a:spcBef>
              <a:defRPr/>
            </a:pPr>
            <a:r>
              <a:rPr lang="en-GB" sz="3600" dirty="0" smtClean="0">
                <a:solidFill>
                  <a:schemeClr val="bg1"/>
                </a:solidFill>
                <a:effectLst>
                  <a:outerShdw blurRad="38100" dist="38100" dir="2700000" algn="tl">
                    <a:srgbClr val="000000"/>
                  </a:outerShdw>
                </a:effectLst>
                <a:latin typeface="Calibri" pitchFamily="34" charset="0"/>
              </a:rPr>
              <a:t>Heterogeneities </a:t>
            </a:r>
            <a:r>
              <a:rPr lang="en-GB" sz="3600" dirty="0">
                <a:solidFill>
                  <a:schemeClr val="bg1"/>
                </a:solidFill>
                <a:effectLst>
                  <a:outerShdw blurRad="38100" dist="38100" dir="2700000" algn="tl">
                    <a:srgbClr val="000000"/>
                  </a:outerShdw>
                </a:effectLst>
                <a:latin typeface="Calibri" pitchFamily="34" charset="0"/>
              </a:rPr>
              <a:t>can develop there </a:t>
            </a:r>
            <a:r>
              <a:rPr lang="en-GB" sz="3600" dirty="0" smtClean="0">
                <a:solidFill>
                  <a:schemeClr val="bg1"/>
                </a:solidFill>
                <a:effectLst>
                  <a:outerShdw blurRad="38100" dist="38100" dir="2700000" algn="tl">
                    <a:srgbClr val="000000"/>
                  </a:outerShdw>
                </a:effectLst>
                <a:latin typeface="Calibri" pitchFamily="34" charset="0"/>
              </a:rPr>
              <a:t>(</a:t>
            </a:r>
            <a:r>
              <a:rPr lang="en-GB" sz="3600" dirty="0">
                <a:solidFill>
                  <a:schemeClr val="bg1"/>
                </a:solidFill>
                <a:effectLst>
                  <a:outerShdw blurRad="38100" dist="38100" dir="2700000" algn="tl">
                    <a:srgbClr val="000000"/>
                  </a:outerShdw>
                </a:effectLst>
                <a:latin typeface="Calibri" pitchFamily="34" charset="0"/>
              </a:rPr>
              <a:t>in case of isotopic ratios).</a:t>
            </a:r>
            <a:endParaRPr lang="en-GB" sz="60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2020">
                                            <p:txEl>
                                              <p:pRg st="3" end="3"/>
                                            </p:txEl>
                                          </p:spTgt>
                                        </p:tgtEl>
                                        <p:attrNameLst>
                                          <p:attrName>style.visibility</p:attrName>
                                        </p:attrNameLst>
                                      </p:cBhvr>
                                      <p:to>
                                        <p:strVal val="visible"/>
                                      </p:to>
                                    </p:set>
                                    <p:animEffect transition="in" filter="fade">
                                      <p:cBhvr>
                                        <p:cTn id="7" dur="500"/>
                                        <p:tgtEl>
                                          <p:spTgt spid="982020">
                                            <p:txEl>
                                              <p:pRg st="3" end="3"/>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82020">
                                            <p:txEl>
                                              <p:pRg st="4" end="4"/>
                                            </p:txEl>
                                          </p:spTgt>
                                        </p:tgtEl>
                                        <p:attrNameLst>
                                          <p:attrName>style.visibility</p:attrName>
                                        </p:attrNameLst>
                                      </p:cBhvr>
                                      <p:to>
                                        <p:strVal val="visible"/>
                                      </p:to>
                                    </p:set>
                                    <p:animEffect transition="in" filter="fade">
                                      <p:cBhvr>
                                        <p:cTn id="11" dur="500"/>
                                        <p:tgtEl>
                                          <p:spTgt spid="98202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2020" grpId="0" build="p"/>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9" name="Rettangolo 348"/>
          <p:cNvSpPr/>
          <p:nvPr/>
        </p:nvSpPr>
        <p:spPr bwMode="auto">
          <a:xfrm>
            <a:off x="1" y="6241143"/>
            <a:ext cx="487200" cy="616857"/>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Rectangle 207"/>
          <p:cNvSpPr>
            <a:spLocks noChangeAspect="1" noChangeArrowheads="1"/>
          </p:cNvSpPr>
          <p:nvPr/>
        </p:nvSpPr>
        <p:spPr bwMode="auto">
          <a:xfrm>
            <a:off x="917575" y="965200"/>
            <a:ext cx="7840663" cy="4343400"/>
          </a:xfrm>
          <a:prstGeom prst="rect">
            <a:avLst/>
          </a:prstGeom>
          <a:solidFill>
            <a:schemeClr val="bg1"/>
          </a:solidFill>
          <a:ln w="19050">
            <a:solidFill>
              <a:schemeClr val="tx1"/>
            </a:solidFill>
            <a:miter lim="800000"/>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 name="Rectangle 453"/>
          <p:cNvSpPr>
            <a:spLocks noChangeArrowheads="1"/>
          </p:cNvSpPr>
          <p:nvPr/>
        </p:nvSpPr>
        <p:spPr bwMode="auto">
          <a:xfrm>
            <a:off x="1016000" y="1035050"/>
            <a:ext cx="3598863" cy="939800"/>
          </a:xfrm>
          <a:prstGeom prst="rect">
            <a:avLst/>
          </a:prstGeom>
          <a:solidFill>
            <a:srgbClr val="F8F8F8"/>
          </a:solidFill>
          <a:ln w="9525">
            <a:solidFill>
              <a:schemeClr val="tx1"/>
            </a:solidFill>
            <a:miter lim="800000"/>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 name="Rectangle 206"/>
          <p:cNvSpPr>
            <a:spLocks noChangeAspect="1" noChangeArrowheads="1"/>
          </p:cNvSpPr>
          <p:nvPr/>
        </p:nvSpPr>
        <p:spPr bwMode="auto">
          <a:xfrm>
            <a:off x="912813" y="2833688"/>
            <a:ext cx="7845425" cy="457200"/>
          </a:xfrm>
          <a:prstGeom prst="rect">
            <a:avLst/>
          </a:prstGeom>
          <a:solidFill>
            <a:srgbClr val="FFFF00"/>
          </a:solidFill>
          <a:ln w="9525">
            <a:solidFill>
              <a:schemeClr val="tx1"/>
            </a:solidFill>
            <a:miter lim="800000"/>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 name="Oval 27"/>
          <p:cNvSpPr>
            <a:spLocks noChangeAspect="1" noChangeArrowheads="1"/>
          </p:cNvSpPr>
          <p:nvPr/>
        </p:nvSpPr>
        <p:spPr bwMode="auto">
          <a:xfrm>
            <a:off x="1497013" y="4044950"/>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 name="Oval 29"/>
          <p:cNvSpPr>
            <a:spLocks noChangeAspect="1" noChangeArrowheads="1"/>
          </p:cNvSpPr>
          <p:nvPr/>
        </p:nvSpPr>
        <p:spPr bwMode="auto">
          <a:xfrm>
            <a:off x="3159125" y="3519488"/>
            <a:ext cx="158750"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 name="Oval 30"/>
          <p:cNvSpPr>
            <a:spLocks noChangeAspect="1" noChangeArrowheads="1"/>
          </p:cNvSpPr>
          <p:nvPr/>
        </p:nvSpPr>
        <p:spPr bwMode="auto">
          <a:xfrm>
            <a:off x="2579688" y="3598863"/>
            <a:ext cx="160337"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 name="Oval 31"/>
          <p:cNvSpPr>
            <a:spLocks noChangeAspect="1" noChangeArrowheads="1"/>
          </p:cNvSpPr>
          <p:nvPr/>
        </p:nvSpPr>
        <p:spPr bwMode="auto">
          <a:xfrm>
            <a:off x="3302000" y="3849688"/>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 name="Oval 32"/>
          <p:cNvSpPr>
            <a:spLocks noChangeAspect="1" noChangeArrowheads="1"/>
          </p:cNvSpPr>
          <p:nvPr/>
        </p:nvSpPr>
        <p:spPr bwMode="auto">
          <a:xfrm>
            <a:off x="3576638" y="3317875"/>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 name="Oval 33"/>
          <p:cNvSpPr>
            <a:spLocks noChangeAspect="1" noChangeArrowheads="1"/>
          </p:cNvSpPr>
          <p:nvPr/>
        </p:nvSpPr>
        <p:spPr bwMode="auto">
          <a:xfrm>
            <a:off x="3576638" y="3468688"/>
            <a:ext cx="160337"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 name="Oval 34"/>
          <p:cNvSpPr>
            <a:spLocks noChangeAspect="1" noChangeArrowheads="1"/>
          </p:cNvSpPr>
          <p:nvPr/>
        </p:nvSpPr>
        <p:spPr bwMode="auto">
          <a:xfrm>
            <a:off x="3730625" y="3552825"/>
            <a:ext cx="158750"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 name="Oval 35"/>
          <p:cNvSpPr>
            <a:spLocks noChangeAspect="1" noChangeArrowheads="1"/>
          </p:cNvSpPr>
          <p:nvPr/>
        </p:nvSpPr>
        <p:spPr bwMode="auto">
          <a:xfrm>
            <a:off x="3508375" y="3660775"/>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 name="Oval 36"/>
          <p:cNvSpPr>
            <a:spLocks noChangeAspect="1" noChangeArrowheads="1"/>
          </p:cNvSpPr>
          <p:nvPr/>
        </p:nvSpPr>
        <p:spPr bwMode="auto">
          <a:xfrm>
            <a:off x="3425825" y="3713163"/>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 name="Oval 37"/>
          <p:cNvSpPr>
            <a:spLocks noChangeAspect="1" noChangeArrowheads="1"/>
          </p:cNvSpPr>
          <p:nvPr/>
        </p:nvSpPr>
        <p:spPr bwMode="auto">
          <a:xfrm>
            <a:off x="3471863" y="3789363"/>
            <a:ext cx="158750"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 name="Oval 38"/>
          <p:cNvSpPr>
            <a:spLocks noChangeAspect="1" noChangeArrowheads="1"/>
          </p:cNvSpPr>
          <p:nvPr/>
        </p:nvSpPr>
        <p:spPr bwMode="auto">
          <a:xfrm>
            <a:off x="3594100" y="3759200"/>
            <a:ext cx="160338"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 name="Oval 39"/>
          <p:cNvSpPr>
            <a:spLocks noChangeAspect="1" noChangeArrowheads="1"/>
          </p:cNvSpPr>
          <p:nvPr/>
        </p:nvSpPr>
        <p:spPr bwMode="auto">
          <a:xfrm>
            <a:off x="3594100" y="3841750"/>
            <a:ext cx="160338"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 name="Oval 40"/>
          <p:cNvSpPr>
            <a:spLocks noChangeAspect="1" noChangeArrowheads="1"/>
          </p:cNvSpPr>
          <p:nvPr/>
        </p:nvSpPr>
        <p:spPr bwMode="auto">
          <a:xfrm>
            <a:off x="3730625" y="3841750"/>
            <a:ext cx="160338"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 name="Oval 41"/>
          <p:cNvSpPr>
            <a:spLocks noChangeAspect="1" noChangeArrowheads="1"/>
          </p:cNvSpPr>
          <p:nvPr/>
        </p:nvSpPr>
        <p:spPr bwMode="auto">
          <a:xfrm>
            <a:off x="3670300" y="3919538"/>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 name="Oval 42"/>
          <p:cNvSpPr>
            <a:spLocks noChangeAspect="1" noChangeArrowheads="1"/>
          </p:cNvSpPr>
          <p:nvPr/>
        </p:nvSpPr>
        <p:spPr bwMode="auto">
          <a:xfrm>
            <a:off x="3883025" y="3263900"/>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 name="Oval 43"/>
          <p:cNvSpPr>
            <a:spLocks noChangeAspect="1" noChangeArrowheads="1"/>
          </p:cNvSpPr>
          <p:nvPr/>
        </p:nvSpPr>
        <p:spPr bwMode="auto">
          <a:xfrm>
            <a:off x="3989388" y="3302000"/>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 name="Oval 44"/>
          <p:cNvSpPr>
            <a:spLocks noChangeAspect="1" noChangeArrowheads="1"/>
          </p:cNvSpPr>
          <p:nvPr/>
        </p:nvSpPr>
        <p:spPr bwMode="auto">
          <a:xfrm>
            <a:off x="4035425" y="3544888"/>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 name="Oval 45"/>
          <p:cNvSpPr>
            <a:spLocks noChangeAspect="1" noChangeArrowheads="1"/>
          </p:cNvSpPr>
          <p:nvPr/>
        </p:nvSpPr>
        <p:spPr bwMode="auto">
          <a:xfrm>
            <a:off x="4248150" y="3476625"/>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 name="Oval 46"/>
          <p:cNvSpPr>
            <a:spLocks noChangeAspect="1" noChangeArrowheads="1"/>
          </p:cNvSpPr>
          <p:nvPr/>
        </p:nvSpPr>
        <p:spPr bwMode="auto">
          <a:xfrm>
            <a:off x="4195763" y="3141663"/>
            <a:ext cx="160337"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 name="Oval 47"/>
          <p:cNvSpPr>
            <a:spLocks noChangeAspect="1" noChangeArrowheads="1"/>
          </p:cNvSpPr>
          <p:nvPr/>
        </p:nvSpPr>
        <p:spPr bwMode="auto">
          <a:xfrm>
            <a:off x="3806825" y="3057525"/>
            <a:ext cx="160338"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 name="Oval 48"/>
          <p:cNvSpPr>
            <a:spLocks noChangeAspect="1" noChangeArrowheads="1"/>
          </p:cNvSpPr>
          <p:nvPr/>
        </p:nvSpPr>
        <p:spPr bwMode="auto">
          <a:xfrm>
            <a:off x="3708400" y="3035300"/>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 name="Oval 49"/>
          <p:cNvSpPr>
            <a:spLocks noChangeAspect="1" noChangeArrowheads="1"/>
          </p:cNvSpPr>
          <p:nvPr/>
        </p:nvSpPr>
        <p:spPr bwMode="auto">
          <a:xfrm>
            <a:off x="3608388" y="3011488"/>
            <a:ext cx="160337"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9" name="Oval 50"/>
          <p:cNvSpPr>
            <a:spLocks noChangeAspect="1" noChangeArrowheads="1"/>
          </p:cNvSpPr>
          <p:nvPr/>
        </p:nvSpPr>
        <p:spPr bwMode="auto">
          <a:xfrm>
            <a:off x="4416425" y="3103563"/>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0" name="Oval 51"/>
          <p:cNvSpPr>
            <a:spLocks noChangeAspect="1" noChangeArrowheads="1"/>
          </p:cNvSpPr>
          <p:nvPr/>
        </p:nvSpPr>
        <p:spPr bwMode="auto">
          <a:xfrm>
            <a:off x="4502150" y="3263900"/>
            <a:ext cx="158750"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1" name="Oval 52"/>
          <p:cNvSpPr>
            <a:spLocks noChangeAspect="1" noChangeArrowheads="1"/>
          </p:cNvSpPr>
          <p:nvPr/>
        </p:nvSpPr>
        <p:spPr bwMode="auto">
          <a:xfrm>
            <a:off x="4586288" y="3354388"/>
            <a:ext cx="158750"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2" name="Oval 53"/>
          <p:cNvSpPr>
            <a:spLocks noChangeAspect="1" noChangeArrowheads="1"/>
          </p:cNvSpPr>
          <p:nvPr/>
        </p:nvSpPr>
        <p:spPr bwMode="auto">
          <a:xfrm>
            <a:off x="4516438" y="3422650"/>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3" name="Oval 54"/>
          <p:cNvSpPr>
            <a:spLocks noChangeAspect="1" noChangeArrowheads="1"/>
          </p:cNvSpPr>
          <p:nvPr/>
        </p:nvSpPr>
        <p:spPr bwMode="auto">
          <a:xfrm>
            <a:off x="4783138" y="3422650"/>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4" name="Oval 55"/>
          <p:cNvSpPr>
            <a:spLocks noChangeAspect="1" noChangeArrowheads="1"/>
          </p:cNvSpPr>
          <p:nvPr/>
        </p:nvSpPr>
        <p:spPr bwMode="auto">
          <a:xfrm>
            <a:off x="4302125" y="2760663"/>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5" name="Oval 56"/>
          <p:cNvSpPr>
            <a:spLocks noChangeAspect="1" noChangeArrowheads="1"/>
          </p:cNvSpPr>
          <p:nvPr/>
        </p:nvSpPr>
        <p:spPr bwMode="auto">
          <a:xfrm>
            <a:off x="4364038" y="2767013"/>
            <a:ext cx="160337"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6" name="Oval 57"/>
          <p:cNvSpPr>
            <a:spLocks noChangeAspect="1" noChangeArrowheads="1"/>
          </p:cNvSpPr>
          <p:nvPr/>
        </p:nvSpPr>
        <p:spPr bwMode="auto">
          <a:xfrm>
            <a:off x="4173538" y="2317750"/>
            <a:ext cx="160337"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7" name="Oval 58"/>
          <p:cNvSpPr>
            <a:spLocks noChangeAspect="1" noChangeArrowheads="1"/>
          </p:cNvSpPr>
          <p:nvPr/>
        </p:nvSpPr>
        <p:spPr bwMode="auto">
          <a:xfrm>
            <a:off x="5118100" y="2271713"/>
            <a:ext cx="160338"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8" name="Oval 59"/>
          <p:cNvSpPr>
            <a:spLocks noChangeAspect="1" noChangeArrowheads="1"/>
          </p:cNvSpPr>
          <p:nvPr/>
        </p:nvSpPr>
        <p:spPr bwMode="auto">
          <a:xfrm>
            <a:off x="5272088" y="2287588"/>
            <a:ext cx="158750" cy="160337"/>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39" name="Oval 60"/>
          <p:cNvSpPr>
            <a:spLocks noChangeAspect="1" noChangeArrowheads="1"/>
          </p:cNvSpPr>
          <p:nvPr/>
        </p:nvSpPr>
        <p:spPr bwMode="auto">
          <a:xfrm>
            <a:off x="4981575" y="1898650"/>
            <a:ext cx="160338"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0" name="Oval 61"/>
          <p:cNvSpPr>
            <a:spLocks noChangeAspect="1" noChangeArrowheads="1"/>
          </p:cNvSpPr>
          <p:nvPr/>
        </p:nvSpPr>
        <p:spPr bwMode="auto">
          <a:xfrm>
            <a:off x="5172075" y="1708150"/>
            <a:ext cx="158750" cy="160338"/>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1" name="Oval 67"/>
          <p:cNvSpPr>
            <a:spLocks noChangeAspect="1" noChangeArrowheads="1"/>
          </p:cNvSpPr>
          <p:nvPr/>
        </p:nvSpPr>
        <p:spPr bwMode="auto">
          <a:xfrm>
            <a:off x="3030538" y="4548188"/>
            <a:ext cx="158750"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2" name="Oval 68"/>
          <p:cNvSpPr>
            <a:spLocks noChangeAspect="1" noChangeArrowheads="1"/>
          </p:cNvSpPr>
          <p:nvPr/>
        </p:nvSpPr>
        <p:spPr bwMode="auto">
          <a:xfrm>
            <a:off x="3281363" y="43418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3" name="Oval 69"/>
          <p:cNvSpPr>
            <a:spLocks noChangeAspect="1" noChangeArrowheads="1"/>
          </p:cNvSpPr>
          <p:nvPr/>
        </p:nvSpPr>
        <p:spPr bwMode="auto">
          <a:xfrm>
            <a:off x="3373438" y="4356100"/>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4" name="Oval 70"/>
          <p:cNvSpPr>
            <a:spLocks noChangeAspect="1" noChangeArrowheads="1"/>
          </p:cNvSpPr>
          <p:nvPr/>
        </p:nvSpPr>
        <p:spPr bwMode="auto">
          <a:xfrm>
            <a:off x="3875088" y="446246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5" name="Oval 71"/>
          <p:cNvSpPr>
            <a:spLocks noChangeAspect="1" noChangeArrowheads="1"/>
          </p:cNvSpPr>
          <p:nvPr/>
        </p:nvSpPr>
        <p:spPr bwMode="auto">
          <a:xfrm>
            <a:off x="3875088" y="4418013"/>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6" name="Oval 72"/>
          <p:cNvSpPr>
            <a:spLocks noChangeAspect="1" noChangeArrowheads="1"/>
          </p:cNvSpPr>
          <p:nvPr/>
        </p:nvSpPr>
        <p:spPr bwMode="auto">
          <a:xfrm>
            <a:off x="4143375" y="4394200"/>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7" name="Oval 73"/>
          <p:cNvSpPr>
            <a:spLocks noChangeAspect="1" noChangeArrowheads="1"/>
          </p:cNvSpPr>
          <p:nvPr/>
        </p:nvSpPr>
        <p:spPr bwMode="auto">
          <a:xfrm>
            <a:off x="4187825" y="408146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8" name="Oval 74"/>
          <p:cNvSpPr>
            <a:spLocks noChangeAspect="1" noChangeArrowheads="1"/>
          </p:cNvSpPr>
          <p:nvPr/>
        </p:nvSpPr>
        <p:spPr bwMode="auto">
          <a:xfrm>
            <a:off x="3944938" y="3792538"/>
            <a:ext cx="158750"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49" name="Oval 75"/>
          <p:cNvSpPr>
            <a:spLocks noChangeAspect="1" noChangeArrowheads="1"/>
          </p:cNvSpPr>
          <p:nvPr/>
        </p:nvSpPr>
        <p:spPr bwMode="auto">
          <a:xfrm>
            <a:off x="4181475" y="3633788"/>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0" name="Oval 76"/>
          <p:cNvSpPr>
            <a:spLocks noChangeAspect="1" noChangeArrowheads="1"/>
          </p:cNvSpPr>
          <p:nvPr/>
        </p:nvSpPr>
        <p:spPr bwMode="auto">
          <a:xfrm>
            <a:off x="4119563" y="350996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1" name="Oval 77"/>
          <p:cNvSpPr>
            <a:spLocks noChangeAspect="1" noChangeArrowheads="1"/>
          </p:cNvSpPr>
          <p:nvPr/>
        </p:nvSpPr>
        <p:spPr bwMode="auto">
          <a:xfrm>
            <a:off x="3989388" y="2992438"/>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2" name="Oval 78"/>
          <p:cNvSpPr>
            <a:spLocks noChangeAspect="1" noChangeArrowheads="1"/>
          </p:cNvSpPr>
          <p:nvPr/>
        </p:nvSpPr>
        <p:spPr bwMode="auto">
          <a:xfrm>
            <a:off x="4576763" y="3090863"/>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3" name="Oval 79"/>
          <p:cNvSpPr>
            <a:spLocks noChangeAspect="1" noChangeArrowheads="1"/>
          </p:cNvSpPr>
          <p:nvPr/>
        </p:nvSpPr>
        <p:spPr bwMode="auto">
          <a:xfrm>
            <a:off x="4668838" y="342582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4" name="Oval 80"/>
          <p:cNvSpPr>
            <a:spLocks noChangeAspect="1" noChangeArrowheads="1"/>
          </p:cNvSpPr>
          <p:nvPr/>
        </p:nvSpPr>
        <p:spPr bwMode="auto">
          <a:xfrm>
            <a:off x="4554538" y="346392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5" name="Oval 81"/>
          <p:cNvSpPr>
            <a:spLocks noChangeAspect="1" noChangeArrowheads="1"/>
          </p:cNvSpPr>
          <p:nvPr/>
        </p:nvSpPr>
        <p:spPr bwMode="auto">
          <a:xfrm>
            <a:off x="4325938" y="3517900"/>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6" name="Oval 82"/>
          <p:cNvSpPr>
            <a:spLocks noChangeAspect="1" noChangeArrowheads="1"/>
          </p:cNvSpPr>
          <p:nvPr/>
        </p:nvSpPr>
        <p:spPr bwMode="auto">
          <a:xfrm>
            <a:off x="4408488" y="385286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7" name="Oval 83"/>
          <p:cNvSpPr>
            <a:spLocks noChangeAspect="1" noChangeArrowheads="1"/>
          </p:cNvSpPr>
          <p:nvPr/>
        </p:nvSpPr>
        <p:spPr bwMode="auto">
          <a:xfrm>
            <a:off x="4371975" y="4127500"/>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8" name="Oval 84"/>
          <p:cNvSpPr>
            <a:spLocks noChangeAspect="1" noChangeArrowheads="1"/>
          </p:cNvSpPr>
          <p:nvPr/>
        </p:nvSpPr>
        <p:spPr bwMode="auto">
          <a:xfrm>
            <a:off x="4600575" y="4111625"/>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59" name="Oval 85"/>
          <p:cNvSpPr>
            <a:spLocks noChangeAspect="1" noChangeArrowheads="1"/>
          </p:cNvSpPr>
          <p:nvPr/>
        </p:nvSpPr>
        <p:spPr bwMode="auto">
          <a:xfrm>
            <a:off x="4645025" y="415766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0" name="Oval 86"/>
          <p:cNvSpPr>
            <a:spLocks noChangeAspect="1" noChangeArrowheads="1"/>
          </p:cNvSpPr>
          <p:nvPr/>
        </p:nvSpPr>
        <p:spPr bwMode="auto">
          <a:xfrm>
            <a:off x="4652963" y="441642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1" name="Oval 87"/>
          <p:cNvSpPr>
            <a:spLocks noChangeAspect="1" noChangeArrowheads="1"/>
          </p:cNvSpPr>
          <p:nvPr/>
        </p:nvSpPr>
        <p:spPr bwMode="auto">
          <a:xfrm>
            <a:off x="4918075" y="440848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2" name="Oval 88"/>
          <p:cNvSpPr>
            <a:spLocks noChangeAspect="1" noChangeArrowheads="1"/>
          </p:cNvSpPr>
          <p:nvPr/>
        </p:nvSpPr>
        <p:spPr bwMode="auto">
          <a:xfrm>
            <a:off x="4918075" y="458311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3" name="Oval 89"/>
          <p:cNvSpPr>
            <a:spLocks noChangeAspect="1" noChangeArrowheads="1"/>
          </p:cNvSpPr>
          <p:nvPr/>
        </p:nvSpPr>
        <p:spPr bwMode="auto">
          <a:xfrm>
            <a:off x="4986338" y="4629150"/>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4" name="Oval 90"/>
          <p:cNvSpPr>
            <a:spLocks noChangeAspect="1" noChangeArrowheads="1"/>
          </p:cNvSpPr>
          <p:nvPr/>
        </p:nvSpPr>
        <p:spPr bwMode="auto">
          <a:xfrm>
            <a:off x="4849813" y="40338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5" name="Oval 91"/>
          <p:cNvSpPr>
            <a:spLocks noChangeAspect="1" noChangeArrowheads="1"/>
          </p:cNvSpPr>
          <p:nvPr/>
        </p:nvSpPr>
        <p:spPr bwMode="auto">
          <a:xfrm>
            <a:off x="4941888" y="4011613"/>
            <a:ext cx="158750"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6" name="Oval 92"/>
          <p:cNvSpPr>
            <a:spLocks noChangeAspect="1" noChangeArrowheads="1"/>
          </p:cNvSpPr>
          <p:nvPr/>
        </p:nvSpPr>
        <p:spPr bwMode="auto">
          <a:xfrm>
            <a:off x="4819650" y="39195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7" name="Oval 93"/>
          <p:cNvSpPr>
            <a:spLocks noChangeAspect="1" noChangeArrowheads="1"/>
          </p:cNvSpPr>
          <p:nvPr/>
        </p:nvSpPr>
        <p:spPr bwMode="auto">
          <a:xfrm>
            <a:off x="4911725" y="3760788"/>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8" name="Oval 94"/>
          <p:cNvSpPr>
            <a:spLocks noChangeAspect="1" noChangeArrowheads="1"/>
          </p:cNvSpPr>
          <p:nvPr/>
        </p:nvSpPr>
        <p:spPr bwMode="auto">
          <a:xfrm>
            <a:off x="4849813" y="3600450"/>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69" name="Oval 95"/>
          <p:cNvSpPr>
            <a:spLocks noChangeAspect="1" noChangeArrowheads="1"/>
          </p:cNvSpPr>
          <p:nvPr/>
        </p:nvSpPr>
        <p:spPr bwMode="auto">
          <a:xfrm>
            <a:off x="5156200" y="3386138"/>
            <a:ext cx="158750"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0" name="Oval 96"/>
          <p:cNvSpPr>
            <a:spLocks noChangeAspect="1" noChangeArrowheads="1"/>
          </p:cNvSpPr>
          <p:nvPr/>
        </p:nvSpPr>
        <p:spPr bwMode="auto">
          <a:xfrm>
            <a:off x="5116513" y="330358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1" name="Oval 97"/>
          <p:cNvSpPr>
            <a:spLocks noChangeAspect="1" noChangeArrowheads="1"/>
          </p:cNvSpPr>
          <p:nvPr/>
        </p:nvSpPr>
        <p:spPr bwMode="auto">
          <a:xfrm>
            <a:off x="5140325" y="321151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2" name="Oval 98"/>
          <p:cNvSpPr>
            <a:spLocks noChangeAspect="1" noChangeArrowheads="1"/>
          </p:cNvSpPr>
          <p:nvPr/>
        </p:nvSpPr>
        <p:spPr bwMode="auto">
          <a:xfrm>
            <a:off x="5192713" y="3121025"/>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3" name="Oval 99"/>
          <p:cNvSpPr>
            <a:spLocks noChangeAspect="1" noChangeArrowheads="1"/>
          </p:cNvSpPr>
          <p:nvPr/>
        </p:nvSpPr>
        <p:spPr bwMode="auto">
          <a:xfrm>
            <a:off x="5329238" y="30972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4" name="Oval 100"/>
          <p:cNvSpPr>
            <a:spLocks noChangeAspect="1" noChangeArrowheads="1"/>
          </p:cNvSpPr>
          <p:nvPr/>
        </p:nvSpPr>
        <p:spPr bwMode="auto">
          <a:xfrm>
            <a:off x="5056188" y="2762250"/>
            <a:ext cx="158750"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5" name="Oval 101"/>
          <p:cNvSpPr>
            <a:spLocks noChangeAspect="1" noChangeArrowheads="1"/>
          </p:cNvSpPr>
          <p:nvPr/>
        </p:nvSpPr>
        <p:spPr bwMode="auto">
          <a:xfrm>
            <a:off x="5894388" y="2990850"/>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6" name="Oval 102"/>
          <p:cNvSpPr>
            <a:spLocks noChangeAspect="1" noChangeArrowheads="1"/>
          </p:cNvSpPr>
          <p:nvPr/>
        </p:nvSpPr>
        <p:spPr bwMode="auto">
          <a:xfrm>
            <a:off x="5794375" y="3203575"/>
            <a:ext cx="160338"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7" name="Oval 103"/>
          <p:cNvSpPr>
            <a:spLocks noChangeAspect="1" noChangeArrowheads="1"/>
          </p:cNvSpPr>
          <p:nvPr/>
        </p:nvSpPr>
        <p:spPr bwMode="auto">
          <a:xfrm>
            <a:off x="5748338" y="324167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8" name="Oval 104"/>
          <p:cNvSpPr>
            <a:spLocks noChangeAspect="1" noChangeArrowheads="1"/>
          </p:cNvSpPr>
          <p:nvPr/>
        </p:nvSpPr>
        <p:spPr bwMode="auto">
          <a:xfrm>
            <a:off x="5657850" y="3179763"/>
            <a:ext cx="158750"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79" name="Oval 105"/>
          <p:cNvSpPr>
            <a:spLocks noChangeAspect="1" noChangeArrowheads="1"/>
          </p:cNvSpPr>
          <p:nvPr/>
        </p:nvSpPr>
        <p:spPr bwMode="auto">
          <a:xfrm>
            <a:off x="5414963" y="3241675"/>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0" name="Oval 106"/>
          <p:cNvSpPr>
            <a:spLocks noChangeAspect="1" noChangeArrowheads="1"/>
          </p:cNvSpPr>
          <p:nvPr/>
        </p:nvSpPr>
        <p:spPr bwMode="auto">
          <a:xfrm>
            <a:off x="5483225" y="328771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1" name="Oval 107"/>
          <p:cNvSpPr>
            <a:spLocks noChangeAspect="1" noChangeArrowheads="1"/>
          </p:cNvSpPr>
          <p:nvPr/>
        </p:nvSpPr>
        <p:spPr bwMode="auto">
          <a:xfrm>
            <a:off x="5862638" y="33099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2" name="Oval 108"/>
          <p:cNvSpPr>
            <a:spLocks noChangeAspect="1" noChangeArrowheads="1"/>
          </p:cNvSpPr>
          <p:nvPr/>
        </p:nvSpPr>
        <p:spPr bwMode="auto">
          <a:xfrm>
            <a:off x="5894388" y="335597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3" name="Oval 109"/>
          <p:cNvSpPr>
            <a:spLocks noChangeAspect="1" noChangeArrowheads="1"/>
          </p:cNvSpPr>
          <p:nvPr/>
        </p:nvSpPr>
        <p:spPr bwMode="auto">
          <a:xfrm>
            <a:off x="6054725" y="340836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4" name="Oval 110"/>
          <p:cNvSpPr>
            <a:spLocks noChangeAspect="1" noChangeArrowheads="1"/>
          </p:cNvSpPr>
          <p:nvPr/>
        </p:nvSpPr>
        <p:spPr bwMode="auto">
          <a:xfrm>
            <a:off x="5786438" y="3721100"/>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5" name="Oval 111"/>
          <p:cNvSpPr>
            <a:spLocks noChangeAspect="1" noChangeArrowheads="1"/>
          </p:cNvSpPr>
          <p:nvPr/>
        </p:nvSpPr>
        <p:spPr bwMode="auto">
          <a:xfrm>
            <a:off x="5794375" y="363696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6" name="Oval 112"/>
          <p:cNvSpPr>
            <a:spLocks noChangeAspect="1" noChangeArrowheads="1"/>
          </p:cNvSpPr>
          <p:nvPr/>
        </p:nvSpPr>
        <p:spPr bwMode="auto">
          <a:xfrm>
            <a:off x="5649913" y="35385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7" name="Oval 113"/>
          <p:cNvSpPr>
            <a:spLocks noChangeAspect="1" noChangeArrowheads="1"/>
          </p:cNvSpPr>
          <p:nvPr/>
        </p:nvSpPr>
        <p:spPr bwMode="auto">
          <a:xfrm>
            <a:off x="5588000" y="340201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8" name="Oval 114"/>
          <p:cNvSpPr>
            <a:spLocks noChangeAspect="1" noChangeArrowheads="1"/>
          </p:cNvSpPr>
          <p:nvPr/>
        </p:nvSpPr>
        <p:spPr bwMode="auto">
          <a:xfrm>
            <a:off x="5497513" y="35163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89" name="Oval 115"/>
          <p:cNvSpPr>
            <a:spLocks noChangeAspect="1" noChangeArrowheads="1"/>
          </p:cNvSpPr>
          <p:nvPr/>
        </p:nvSpPr>
        <p:spPr bwMode="auto">
          <a:xfrm>
            <a:off x="5367338" y="347027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0" name="Oval 116"/>
          <p:cNvSpPr>
            <a:spLocks noChangeAspect="1" noChangeArrowheads="1"/>
          </p:cNvSpPr>
          <p:nvPr/>
        </p:nvSpPr>
        <p:spPr bwMode="auto">
          <a:xfrm>
            <a:off x="5268913" y="36528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1" name="Oval 117"/>
          <p:cNvSpPr>
            <a:spLocks noChangeAspect="1" noChangeArrowheads="1"/>
          </p:cNvSpPr>
          <p:nvPr/>
        </p:nvSpPr>
        <p:spPr bwMode="auto">
          <a:xfrm>
            <a:off x="5229225" y="3736975"/>
            <a:ext cx="160338"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2" name="Oval 118"/>
          <p:cNvSpPr>
            <a:spLocks noChangeAspect="1" noChangeArrowheads="1"/>
          </p:cNvSpPr>
          <p:nvPr/>
        </p:nvSpPr>
        <p:spPr bwMode="auto">
          <a:xfrm>
            <a:off x="5389563" y="36909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3" name="Oval 119"/>
          <p:cNvSpPr>
            <a:spLocks noChangeAspect="1" noChangeArrowheads="1"/>
          </p:cNvSpPr>
          <p:nvPr/>
        </p:nvSpPr>
        <p:spPr bwMode="auto">
          <a:xfrm>
            <a:off x="5238750" y="39195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4" name="Oval 120"/>
          <p:cNvSpPr>
            <a:spLocks noChangeAspect="1" noChangeArrowheads="1"/>
          </p:cNvSpPr>
          <p:nvPr/>
        </p:nvSpPr>
        <p:spPr bwMode="auto">
          <a:xfrm>
            <a:off x="5238750" y="3973513"/>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5" name="Oval 121"/>
          <p:cNvSpPr>
            <a:spLocks noChangeAspect="1" noChangeArrowheads="1"/>
          </p:cNvSpPr>
          <p:nvPr/>
        </p:nvSpPr>
        <p:spPr bwMode="auto">
          <a:xfrm>
            <a:off x="5421313" y="4025900"/>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6" name="Oval 122"/>
          <p:cNvSpPr>
            <a:spLocks noChangeAspect="1" noChangeArrowheads="1"/>
          </p:cNvSpPr>
          <p:nvPr/>
        </p:nvSpPr>
        <p:spPr bwMode="auto">
          <a:xfrm>
            <a:off x="5489575" y="39957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7" name="Oval 123"/>
          <p:cNvSpPr>
            <a:spLocks noChangeAspect="1" noChangeArrowheads="1"/>
          </p:cNvSpPr>
          <p:nvPr/>
        </p:nvSpPr>
        <p:spPr bwMode="auto">
          <a:xfrm>
            <a:off x="5832475" y="40338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8" name="Oval 124"/>
          <p:cNvSpPr>
            <a:spLocks noChangeAspect="1" noChangeArrowheads="1"/>
          </p:cNvSpPr>
          <p:nvPr/>
        </p:nvSpPr>
        <p:spPr bwMode="auto">
          <a:xfrm>
            <a:off x="5557838" y="41259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99" name="Oval 125"/>
          <p:cNvSpPr>
            <a:spLocks noChangeAspect="1" noChangeArrowheads="1"/>
          </p:cNvSpPr>
          <p:nvPr/>
        </p:nvSpPr>
        <p:spPr bwMode="auto">
          <a:xfrm>
            <a:off x="5483225" y="4217988"/>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0" name="Oval 126"/>
          <p:cNvSpPr>
            <a:spLocks noChangeAspect="1" noChangeArrowheads="1"/>
          </p:cNvSpPr>
          <p:nvPr/>
        </p:nvSpPr>
        <p:spPr bwMode="auto">
          <a:xfrm>
            <a:off x="5483225" y="4340225"/>
            <a:ext cx="160338"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1" name="Oval 127"/>
          <p:cNvSpPr>
            <a:spLocks noChangeAspect="1" noChangeArrowheads="1"/>
          </p:cNvSpPr>
          <p:nvPr/>
        </p:nvSpPr>
        <p:spPr bwMode="auto">
          <a:xfrm>
            <a:off x="5557838" y="4217988"/>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2" name="Oval 128"/>
          <p:cNvSpPr>
            <a:spLocks noChangeAspect="1" noChangeArrowheads="1"/>
          </p:cNvSpPr>
          <p:nvPr/>
        </p:nvSpPr>
        <p:spPr bwMode="auto">
          <a:xfrm>
            <a:off x="5345113" y="42624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3" name="Oval 129"/>
          <p:cNvSpPr>
            <a:spLocks noChangeAspect="1" noChangeArrowheads="1"/>
          </p:cNvSpPr>
          <p:nvPr/>
        </p:nvSpPr>
        <p:spPr bwMode="auto">
          <a:xfrm>
            <a:off x="5375275" y="4318000"/>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4" name="Oval 130"/>
          <p:cNvSpPr>
            <a:spLocks noChangeAspect="1" noChangeArrowheads="1"/>
          </p:cNvSpPr>
          <p:nvPr/>
        </p:nvSpPr>
        <p:spPr bwMode="auto">
          <a:xfrm>
            <a:off x="5276850" y="4286250"/>
            <a:ext cx="160338"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5" name="Oval 131"/>
          <p:cNvSpPr>
            <a:spLocks noChangeAspect="1" noChangeArrowheads="1"/>
          </p:cNvSpPr>
          <p:nvPr/>
        </p:nvSpPr>
        <p:spPr bwMode="auto">
          <a:xfrm>
            <a:off x="5140325" y="4217988"/>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6" name="Oval 132"/>
          <p:cNvSpPr>
            <a:spLocks noChangeAspect="1" noChangeArrowheads="1"/>
          </p:cNvSpPr>
          <p:nvPr/>
        </p:nvSpPr>
        <p:spPr bwMode="auto">
          <a:xfrm>
            <a:off x="5124450" y="4348163"/>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7" name="Oval 133"/>
          <p:cNvSpPr>
            <a:spLocks noChangeAspect="1" noChangeArrowheads="1"/>
          </p:cNvSpPr>
          <p:nvPr/>
        </p:nvSpPr>
        <p:spPr bwMode="auto">
          <a:xfrm>
            <a:off x="5132388" y="4491038"/>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8" name="Oval 134"/>
          <p:cNvSpPr>
            <a:spLocks noChangeAspect="1" noChangeArrowheads="1"/>
          </p:cNvSpPr>
          <p:nvPr/>
        </p:nvSpPr>
        <p:spPr bwMode="auto">
          <a:xfrm>
            <a:off x="5230813" y="45069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09" name="Oval 135"/>
          <p:cNvSpPr>
            <a:spLocks noChangeAspect="1" noChangeArrowheads="1"/>
          </p:cNvSpPr>
          <p:nvPr/>
        </p:nvSpPr>
        <p:spPr bwMode="auto">
          <a:xfrm>
            <a:off x="5338763" y="4530725"/>
            <a:ext cx="160337"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0" name="Oval 136"/>
          <p:cNvSpPr>
            <a:spLocks noChangeAspect="1" noChangeArrowheads="1"/>
          </p:cNvSpPr>
          <p:nvPr/>
        </p:nvSpPr>
        <p:spPr bwMode="auto">
          <a:xfrm>
            <a:off x="5230813" y="46212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1" name="Oval 137"/>
          <p:cNvSpPr>
            <a:spLocks noChangeAspect="1" noChangeArrowheads="1"/>
          </p:cNvSpPr>
          <p:nvPr/>
        </p:nvSpPr>
        <p:spPr bwMode="auto">
          <a:xfrm>
            <a:off x="5224463" y="4697413"/>
            <a:ext cx="160337"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2" name="Oval 138"/>
          <p:cNvSpPr>
            <a:spLocks noChangeAspect="1" noChangeArrowheads="1"/>
          </p:cNvSpPr>
          <p:nvPr/>
        </p:nvSpPr>
        <p:spPr bwMode="auto">
          <a:xfrm>
            <a:off x="5178425" y="47958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3" name="Oval 139"/>
          <p:cNvSpPr>
            <a:spLocks noChangeAspect="1" noChangeArrowheads="1"/>
          </p:cNvSpPr>
          <p:nvPr/>
        </p:nvSpPr>
        <p:spPr bwMode="auto">
          <a:xfrm>
            <a:off x="5461000" y="4613275"/>
            <a:ext cx="160338"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4" name="Oval 140"/>
          <p:cNvSpPr>
            <a:spLocks noChangeAspect="1" noChangeArrowheads="1"/>
          </p:cNvSpPr>
          <p:nvPr/>
        </p:nvSpPr>
        <p:spPr bwMode="auto">
          <a:xfrm>
            <a:off x="5621338" y="4691063"/>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5" name="Oval 141"/>
          <p:cNvSpPr>
            <a:spLocks noChangeAspect="1" noChangeArrowheads="1"/>
          </p:cNvSpPr>
          <p:nvPr/>
        </p:nvSpPr>
        <p:spPr bwMode="auto">
          <a:xfrm>
            <a:off x="6130925" y="3905250"/>
            <a:ext cx="160338"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6" name="Oval 142"/>
          <p:cNvSpPr>
            <a:spLocks noChangeAspect="1" noChangeArrowheads="1"/>
          </p:cNvSpPr>
          <p:nvPr/>
        </p:nvSpPr>
        <p:spPr bwMode="auto">
          <a:xfrm>
            <a:off x="6200775" y="3989388"/>
            <a:ext cx="158750"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7" name="Oval 143"/>
          <p:cNvSpPr>
            <a:spLocks noChangeAspect="1" noChangeArrowheads="1"/>
          </p:cNvSpPr>
          <p:nvPr/>
        </p:nvSpPr>
        <p:spPr bwMode="auto">
          <a:xfrm>
            <a:off x="6092825" y="365283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8" name="Oval 144"/>
          <p:cNvSpPr>
            <a:spLocks noChangeAspect="1" noChangeArrowheads="1"/>
          </p:cNvSpPr>
          <p:nvPr/>
        </p:nvSpPr>
        <p:spPr bwMode="auto">
          <a:xfrm>
            <a:off x="6650038" y="3235325"/>
            <a:ext cx="160337" cy="158750"/>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19" name="Oval 145"/>
          <p:cNvSpPr>
            <a:spLocks noChangeAspect="1" noChangeArrowheads="1"/>
          </p:cNvSpPr>
          <p:nvPr/>
        </p:nvSpPr>
        <p:spPr bwMode="auto">
          <a:xfrm>
            <a:off x="6856413" y="3013075"/>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0" name="Oval 146"/>
          <p:cNvSpPr>
            <a:spLocks noChangeAspect="1" noChangeArrowheads="1"/>
          </p:cNvSpPr>
          <p:nvPr/>
        </p:nvSpPr>
        <p:spPr bwMode="auto">
          <a:xfrm>
            <a:off x="6429375" y="2800350"/>
            <a:ext cx="158750" cy="160338"/>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21" name="Text Box 208"/>
          <p:cNvSpPr txBox="1">
            <a:spLocks noChangeAspect="1" noChangeArrowheads="1"/>
          </p:cNvSpPr>
          <p:nvPr/>
        </p:nvSpPr>
        <p:spPr bwMode="auto">
          <a:xfrm>
            <a:off x="393994" y="5143500"/>
            <a:ext cx="593431"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0.01</a:t>
            </a:r>
          </a:p>
        </p:txBody>
      </p:sp>
      <p:sp>
        <p:nvSpPr>
          <p:cNvPr id="122" name="Text Box 209"/>
          <p:cNvSpPr txBox="1">
            <a:spLocks noChangeAspect="1" noChangeArrowheads="1"/>
          </p:cNvSpPr>
          <p:nvPr/>
        </p:nvSpPr>
        <p:spPr bwMode="auto">
          <a:xfrm>
            <a:off x="487201" y="4275138"/>
            <a:ext cx="476412"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0.1</a:t>
            </a:r>
          </a:p>
        </p:txBody>
      </p:sp>
      <p:sp>
        <p:nvSpPr>
          <p:cNvPr id="123" name="Text Box 210"/>
          <p:cNvSpPr txBox="1">
            <a:spLocks noChangeAspect="1" noChangeArrowheads="1"/>
          </p:cNvSpPr>
          <p:nvPr/>
        </p:nvSpPr>
        <p:spPr bwMode="auto">
          <a:xfrm>
            <a:off x="677803" y="3422650"/>
            <a:ext cx="301685"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a:t>
            </a:r>
          </a:p>
        </p:txBody>
      </p:sp>
      <p:sp>
        <p:nvSpPr>
          <p:cNvPr id="124" name="Text Box 211"/>
          <p:cNvSpPr txBox="1">
            <a:spLocks noChangeAspect="1" noChangeArrowheads="1"/>
          </p:cNvSpPr>
          <p:nvPr/>
        </p:nvSpPr>
        <p:spPr bwMode="auto">
          <a:xfrm>
            <a:off x="544909" y="2570163"/>
            <a:ext cx="418704"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p>
        </p:txBody>
      </p:sp>
      <p:sp>
        <p:nvSpPr>
          <p:cNvPr id="125" name="Text Box 212"/>
          <p:cNvSpPr txBox="1">
            <a:spLocks noChangeAspect="1" noChangeArrowheads="1"/>
          </p:cNvSpPr>
          <p:nvPr/>
        </p:nvSpPr>
        <p:spPr bwMode="auto">
          <a:xfrm>
            <a:off x="427890" y="1685925"/>
            <a:ext cx="535723"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100</a:t>
            </a:r>
          </a:p>
        </p:txBody>
      </p:sp>
      <p:sp>
        <p:nvSpPr>
          <p:cNvPr id="126" name="Text Box 213"/>
          <p:cNvSpPr txBox="1">
            <a:spLocks noChangeAspect="1" noChangeArrowheads="1"/>
          </p:cNvSpPr>
          <p:nvPr/>
        </p:nvSpPr>
        <p:spPr bwMode="auto">
          <a:xfrm>
            <a:off x="310870" y="800100"/>
            <a:ext cx="652743" cy="369332"/>
          </a:xfrm>
          <a:prstGeom prst="rect">
            <a:avLst/>
          </a:prstGeom>
          <a:noFill/>
          <a:ln w="9525">
            <a:noFill/>
            <a:miter lim="800000"/>
            <a:headEnd/>
            <a:tailEnd/>
          </a:ln>
        </p:spPr>
        <p:txBody>
          <a:bodyPr wrap="none">
            <a:spAutoFit/>
          </a:bodyPr>
          <a:lstStyle/>
          <a:p>
            <a:pPr algn="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1000</a:t>
            </a:r>
          </a:p>
        </p:txBody>
      </p:sp>
      <p:sp>
        <p:nvSpPr>
          <p:cNvPr id="127" name="Text Box 214"/>
          <p:cNvSpPr txBox="1">
            <a:spLocks noChangeAspect="1" noChangeArrowheads="1"/>
          </p:cNvSpPr>
          <p:nvPr/>
        </p:nvSpPr>
        <p:spPr bwMode="auto">
          <a:xfrm rot="-5400000">
            <a:off x="-394461" y="2951670"/>
            <a:ext cx="1601721" cy="584775"/>
          </a:xfrm>
          <a:prstGeom prst="rect">
            <a:avLst/>
          </a:prstGeom>
          <a:noFill/>
          <a:ln w="9525">
            <a:noFill/>
            <a:miter lim="800000"/>
            <a:headEnd/>
            <a:tailEnd/>
          </a:ln>
        </p:spPr>
        <p:txBody>
          <a:bodyPr wrap="none">
            <a:spAutoFit/>
          </a:bodyPr>
          <a:lstStyle/>
          <a:p>
            <a:pPr>
              <a:defRPr/>
            </a:pPr>
            <a:r>
              <a:rPr lang="it-IT" sz="3200" baseline="30000">
                <a:solidFill>
                  <a:schemeClr val="bg1"/>
                </a:solidFill>
                <a:effectLst>
                  <a:outerShdw blurRad="38100" dist="38100" dir="2700000" algn="tl">
                    <a:srgbClr val="000000"/>
                  </a:outerShdw>
                </a:effectLst>
                <a:latin typeface="Calibri" pitchFamily="34" charset="0"/>
                <a:ea typeface="ＭＳ Ｐゴシック" pitchFamily="34" charset="-128"/>
              </a:rPr>
              <a:t>4</a:t>
            </a:r>
            <a:r>
              <a:rPr lang="it-IT" sz="3200">
                <a:solidFill>
                  <a:schemeClr val="bg1"/>
                </a:solidFill>
                <a:effectLst>
                  <a:outerShdw blurRad="38100" dist="38100" dir="2700000" algn="tl">
                    <a:srgbClr val="000000"/>
                  </a:outerShdw>
                </a:effectLst>
                <a:latin typeface="Calibri" pitchFamily="34" charset="0"/>
                <a:ea typeface="ＭＳ Ｐゴシック" pitchFamily="34" charset="-128"/>
              </a:rPr>
              <a:t>He/</a:t>
            </a:r>
            <a:r>
              <a:rPr lang="it-IT" sz="3200" baseline="30000">
                <a:solidFill>
                  <a:schemeClr val="bg1"/>
                </a:solidFill>
                <a:effectLst>
                  <a:outerShdw blurRad="38100" dist="38100" dir="2700000" algn="tl">
                    <a:srgbClr val="000000"/>
                  </a:outerShdw>
                </a:effectLst>
                <a:latin typeface="Calibri" pitchFamily="34" charset="0"/>
                <a:ea typeface="ＭＳ Ｐゴシック" pitchFamily="34" charset="-128"/>
              </a:rPr>
              <a:t>40</a:t>
            </a:r>
            <a:r>
              <a:rPr lang="it-IT" sz="3200">
                <a:solidFill>
                  <a:schemeClr val="bg1"/>
                </a:solidFill>
                <a:effectLst>
                  <a:outerShdw blurRad="38100" dist="38100" dir="2700000" algn="tl">
                    <a:srgbClr val="000000"/>
                  </a:outerShdw>
                </a:effectLst>
                <a:latin typeface="Calibri" pitchFamily="34" charset="0"/>
                <a:ea typeface="ＭＳ Ｐゴシック" pitchFamily="34" charset="-128"/>
              </a:rPr>
              <a:t>Ar</a:t>
            </a:r>
          </a:p>
        </p:txBody>
      </p:sp>
      <p:sp>
        <p:nvSpPr>
          <p:cNvPr id="128" name="Text Box 216"/>
          <p:cNvSpPr txBox="1">
            <a:spLocks noChangeAspect="1" noChangeArrowheads="1"/>
          </p:cNvSpPr>
          <p:nvPr/>
        </p:nvSpPr>
        <p:spPr bwMode="auto">
          <a:xfrm>
            <a:off x="2030005"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-9</a:t>
            </a:r>
          </a:p>
        </p:txBody>
      </p:sp>
      <p:sp>
        <p:nvSpPr>
          <p:cNvPr id="129" name="Text Box 217"/>
          <p:cNvSpPr txBox="1">
            <a:spLocks noChangeAspect="1" noChangeArrowheads="1"/>
          </p:cNvSpPr>
          <p:nvPr/>
        </p:nvSpPr>
        <p:spPr bwMode="auto">
          <a:xfrm>
            <a:off x="3355568"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-8</a:t>
            </a:r>
          </a:p>
        </p:txBody>
      </p:sp>
      <p:sp>
        <p:nvSpPr>
          <p:cNvPr id="130" name="Text Box 218"/>
          <p:cNvSpPr txBox="1">
            <a:spLocks noChangeAspect="1" noChangeArrowheads="1"/>
          </p:cNvSpPr>
          <p:nvPr/>
        </p:nvSpPr>
        <p:spPr bwMode="auto">
          <a:xfrm>
            <a:off x="4671605"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-7</a:t>
            </a:r>
          </a:p>
        </p:txBody>
      </p:sp>
      <p:sp>
        <p:nvSpPr>
          <p:cNvPr id="131" name="Text Box 219"/>
          <p:cNvSpPr txBox="1">
            <a:spLocks noChangeAspect="1" noChangeArrowheads="1"/>
          </p:cNvSpPr>
          <p:nvPr/>
        </p:nvSpPr>
        <p:spPr bwMode="auto">
          <a:xfrm>
            <a:off x="5974943"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-6</a:t>
            </a:r>
          </a:p>
        </p:txBody>
      </p:sp>
      <p:sp>
        <p:nvSpPr>
          <p:cNvPr id="132" name="Text Box 220"/>
          <p:cNvSpPr txBox="1">
            <a:spLocks noChangeAspect="1" noChangeArrowheads="1"/>
          </p:cNvSpPr>
          <p:nvPr/>
        </p:nvSpPr>
        <p:spPr bwMode="auto">
          <a:xfrm>
            <a:off x="7240180"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-5</a:t>
            </a:r>
          </a:p>
        </p:txBody>
      </p:sp>
      <p:sp>
        <p:nvSpPr>
          <p:cNvPr id="133" name="Text Box 221"/>
          <p:cNvSpPr txBox="1">
            <a:spLocks noChangeAspect="1" noChangeArrowheads="1"/>
          </p:cNvSpPr>
          <p:nvPr/>
        </p:nvSpPr>
        <p:spPr bwMode="auto">
          <a:xfrm>
            <a:off x="8559393" y="5389563"/>
            <a:ext cx="543739"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-4</a:t>
            </a:r>
          </a:p>
        </p:txBody>
      </p:sp>
      <p:sp>
        <p:nvSpPr>
          <p:cNvPr id="134" name="Text Box 222"/>
          <p:cNvSpPr txBox="1">
            <a:spLocks noChangeAspect="1" noChangeArrowheads="1"/>
          </p:cNvSpPr>
          <p:nvPr/>
        </p:nvSpPr>
        <p:spPr bwMode="auto">
          <a:xfrm>
            <a:off x="777089" y="5389563"/>
            <a:ext cx="622285" cy="369332"/>
          </a:xfrm>
          <a:prstGeom prst="rect">
            <a:avLst/>
          </a:prstGeom>
          <a:noFill/>
          <a:ln w="9525">
            <a:noFill/>
            <a:miter lim="800000"/>
            <a:headEnd/>
            <a:tailEnd/>
          </a:ln>
        </p:spPr>
        <p:txBody>
          <a:bodyPr wrap="none">
            <a:spAutoFit/>
          </a:bodyPr>
          <a:lstStyle/>
          <a:p>
            <a:pPr>
              <a:defRPr/>
            </a:pPr>
            <a:r>
              <a:rPr lang="it-IT">
                <a:solidFill>
                  <a:schemeClr val="bg1"/>
                </a:solidFill>
                <a:effectLst>
                  <a:outerShdw blurRad="38100" dist="38100" dir="2700000" algn="tl">
                    <a:srgbClr val="000000"/>
                  </a:outerShdw>
                </a:effectLst>
                <a:latin typeface="Calibri" pitchFamily="34" charset="0"/>
                <a:ea typeface="ＭＳ Ｐゴシック" pitchFamily="34" charset="-128"/>
              </a:rPr>
              <a:t>10</a:t>
            </a:r>
            <a:r>
              <a:rPr lang="it-IT" baseline="30000">
                <a:solidFill>
                  <a:schemeClr val="bg1"/>
                </a:solidFill>
                <a:effectLst>
                  <a:outerShdw blurRad="38100" dist="38100" dir="2700000" algn="tl">
                    <a:srgbClr val="000000"/>
                  </a:outerShdw>
                </a:effectLst>
                <a:latin typeface="Calibri" pitchFamily="34" charset="0"/>
                <a:ea typeface="ＭＳ Ｐゴシック" pitchFamily="34" charset="-128"/>
              </a:rPr>
              <a:t>-10</a:t>
            </a:r>
          </a:p>
        </p:txBody>
      </p:sp>
      <p:grpSp>
        <p:nvGrpSpPr>
          <p:cNvPr id="135" name="Group 389"/>
          <p:cNvGrpSpPr>
            <a:grpSpLocks/>
          </p:cNvGrpSpPr>
          <p:nvPr/>
        </p:nvGrpSpPr>
        <p:grpSpPr bwMode="auto">
          <a:xfrm>
            <a:off x="1101725" y="1065214"/>
            <a:ext cx="3186113" cy="338138"/>
            <a:chOff x="719" y="352"/>
            <a:chExt cx="2007" cy="213"/>
          </a:xfrm>
        </p:grpSpPr>
        <p:sp>
          <p:nvSpPr>
            <p:cNvPr id="136" name="Oval 223"/>
            <p:cNvSpPr>
              <a:spLocks noChangeAspect="1" noChangeArrowheads="1"/>
            </p:cNvSpPr>
            <p:nvPr/>
          </p:nvSpPr>
          <p:spPr bwMode="auto">
            <a:xfrm>
              <a:off x="719" y="392"/>
              <a:ext cx="101" cy="101"/>
            </a:xfrm>
            <a:prstGeom prst="ellipse">
              <a:avLst/>
            </a:prstGeom>
            <a:solidFill>
              <a:srgbClr val="0066FF"/>
            </a:solidFill>
            <a:ln w="9525">
              <a:solidFill>
                <a:schemeClr val="tx1"/>
              </a:solidFill>
              <a:round/>
              <a:headEnd/>
              <a:tailEnd/>
            </a:ln>
          </p:spPr>
          <p:txBody>
            <a:bodyPr wrap="none" anchor="ctr"/>
            <a:lstStyle/>
            <a:p>
              <a:endParaRPr lang="it-IT">
                <a:solidFill>
                  <a:schemeClr val="tx1"/>
                </a:solidFill>
                <a:effectLst/>
                <a:latin typeface="Calibri" pitchFamily="34" charset="0"/>
              </a:endParaRPr>
            </a:p>
          </p:txBody>
        </p:sp>
        <p:sp>
          <p:nvSpPr>
            <p:cNvPr id="137" name="Text Box 224"/>
            <p:cNvSpPr txBox="1">
              <a:spLocks noChangeAspect="1" noChangeArrowheads="1"/>
            </p:cNvSpPr>
            <p:nvPr/>
          </p:nvSpPr>
          <p:spPr bwMode="auto">
            <a:xfrm>
              <a:off x="974" y="352"/>
              <a:ext cx="1752" cy="213"/>
            </a:xfrm>
            <a:prstGeom prst="rect">
              <a:avLst/>
            </a:prstGeom>
            <a:noFill/>
            <a:ln w="9525">
              <a:noFill/>
              <a:miter lim="800000"/>
              <a:headEnd/>
              <a:tailEnd/>
            </a:ln>
          </p:spPr>
          <p:txBody>
            <a:bodyPr wrap="none">
              <a:spAutoFit/>
            </a:bodyPr>
            <a:lstStyle/>
            <a:p>
              <a:r>
                <a:rPr lang="it-IT" sz="1600" dirty="0">
                  <a:solidFill>
                    <a:schemeClr val="tx1"/>
                  </a:solidFill>
                  <a:effectLst/>
                  <a:latin typeface="Calibri" pitchFamily="34" charset="0"/>
                </a:rPr>
                <a:t>MORB</a:t>
              </a:r>
              <a:r>
                <a:rPr lang="it-IT" sz="1200" dirty="0">
                  <a:solidFill>
                    <a:schemeClr val="tx1"/>
                  </a:solidFill>
                  <a:effectLst/>
                  <a:latin typeface="Calibri" pitchFamily="34" charset="0"/>
                </a:rPr>
                <a:t> (</a:t>
              </a:r>
              <a:r>
                <a:rPr lang="it-IT" sz="1200" dirty="0" err="1">
                  <a:solidFill>
                    <a:schemeClr val="tx1"/>
                  </a:solidFill>
                  <a:effectLst/>
                  <a:latin typeface="Calibri" pitchFamily="34" charset="0"/>
                </a:rPr>
                <a:t>Ozima</a:t>
              </a:r>
              <a:r>
                <a:rPr lang="it-IT" sz="1200" dirty="0">
                  <a:solidFill>
                    <a:schemeClr val="tx1"/>
                  </a:solidFill>
                  <a:effectLst/>
                  <a:latin typeface="Calibri" pitchFamily="34" charset="0"/>
                </a:rPr>
                <a:t> and </a:t>
              </a:r>
              <a:r>
                <a:rPr lang="it-IT" sz="1200" dirty="0" err="1">
                  <a:solidFill>
                    <a:schemeClr val="tx1"/>
                  </a:solidFill>
                  <a:effectLst/>
                  <a:latin typeface="Calibri" pitchFamily="34" charset="0"/>
                </a:rPr>
                <a:t>Igarashi</a:t>
              </a:r>
              <a:r>
                <a:rPr lang="it-IT" sz="1200" dirty="0">
                  <a:solidFill>
                    <a:schemeClr val="tx1"/>
                  </a:solidFill>
                  <a:effectLst/>
                  <a:latin typeface="Calibri" pitchFamily="34" charset="0"/>
                </a:rPr>
                <a:t>, 2000, EPSL)</a:t>
              </a:r>
            </a:p>
          </p:txBody>
        </p:sp>
      </p:grpSp>
      <p:sp>
        <p:nvSpPr>
          <p:cNvPr id="138" name="Oval 225"/>
          <p:cNvSpPr>
            <a:spLocks noChangeAspect="1" noChangeArrowheads="1"/>
          </p:cNvSpPr>
          <p:nvPr/>
        </p:nvSpPr>
        <p:spPr bwMode="auto">
          <a:xfrm>
            <a:off x="1101725" y="1500188"/>
            <a:ext cx="160338" cy="160337"/>
          </a:xfrm>
          <a:prstGeom prst="ellipse">
            <a:avLst/>
          </a:prstGeom>
          <a:solidFill>
            <a:srgbClr val="FF66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39" name="Oval 226"/>
          <p:cNvSpPr>
            <a:spLocks noChangeAspect="1" noChangeArrowheads="1"/>
          </p:cNvSpPr>
          <p:nvPr/>
        </p:nvSpPr>
        <p:spPr bwMode="auto">
          <a:xfrm>
            <a:off x="1101725" y="1720850"/>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0" name="Text Box 227"/>
          <p:cNvSpPr txBox="1">
            <a:spLocks noChangeAspect="1" noChangeArrowheads="1"/>
          </p:cNvSpPr>
          <p:nvPr/>
        </p:nvSpPr>
        <p:spPr bwMode="auto">
          <a:xfrm>
            <a:off x="1495054" y="1438275"/>
            <a:ext cx="2545504" cy="338554"/>
          </a:xfrm>
          <a:prstGeom prst="rect">
            <a:avLst/>
          </a:prstGeom>
          <a:noFill/>
          <a:ln w="9525">
            <a:noFill/>
            <a:miter lim="800000"/>
            <a:headEnd/>
            <a:tailEnd/>
          </a:ln>
        </p:spPr>
        <p:txBody>
          <a:bodyPr wrap="none">
            <a:spAutoFit/>
          </a:bodyPr>
          <a:lstStyle/>
          <a:p>
            <a:r>
              <a:rPr lang="it-IT" sz="1600">
                <a:solidFill>
                  <a:schemeClr val="tx1"/>
                </a:solidFill>
                <a:effectLst/>
                <a:latin typeface="Calibri" pitchFamily="34" charset="0"/>
              </a:rPr>
              <a:t>OIB</a:t>
            </a:r>
            <a:r>
              <a:rPr lang="it-IT" sz="1200">
                <a:solidFill>
                  <a:schemeClr val="tx1"/>
                </a:solidFill>
                <a:effectLst/>
                <a:latin typeface="Calibri" pitchFamily="34" charset="0"/>
              </a:rPr>
              <a:t> (Ozima and Igarashi, 2000, EPSL)</a:t>
            </a:r>
          </a:p>
        </p:txBody>
      </p:sp>
      <p:sp>
        <p:nvSpPr>
          <p:cNvPr id="141" name="Text Box 228"/>
          <p:cNvSpPr txBox="1">
            <a:spLocks noChangeAspect="1" noChangeArrowheads="1"/>
          </p:cNvSpPr>
          <p:nvPr/>
        </p:nvSpPr>
        <p:spPr bwMode="auto">
          <a:xfrm>
            <a:off x="1473643" y="1636713"/>
            <a:ext cx="3001078" cy="338554"/>
          </a:xfrm>
          <a:prstGeom prst="rect">
            <a:avLst/>
          </a:prstGeom>
          <a:noFill/>
          <a:ln w="9525">
            <a:noFill/>
            <a:miter lim="800000"/>
            <a:headEnd/>
            <a:tailEnd/>
          </a:ln>
        </p:spPr>
        <p:txBody>
          <a:bodyPr wrap="none">
            <a:spAutoFit/>
          </a:bodyPr>
          <a:lstStyle/>
          <a:p>
            <a:r>
              <a:rPr lang="it-IT" sz="1600" dirty="0">
                <a:solidFill>
                  <a:schemeClr val="tx1"/>
                </a:solidFill>
                <a:effectLst/>
                <a:latin typeface="Calibri" pitchFamily="34" charset="0"/>
              </a:rPr>
              <a:t>OIB</a:t>
            </a:r>
            <a:r>
              <a:rPr lang="it-IT" sz="1200" dirty="0">
                <a:solidFill>
                  <a:schemeClr val="tx1"/>
                </a:solidFill>
                <a:effectLst/>
                <a:latin typeface="Calibri" pitchFamily="34" charset="0"/>
              </a:rPr>
              <a:t> (Hawaii, </a:t>
            </a:r>
            <a:r>
              <a:rPr lang="it-IT" sz="1200" dirty="0" err="1">
                <a:solidFill>
                  <a:schemeClr val="tx1"/>
                </a:solidFill>
                <a:effectLst/>
                <a:latin typeface="Calibri" pitchFamily="34" charset="0"/>
              </a:rPr>
              <a:t>Hanyu</a:t>
            </a:r>
            <a:r>
              <a:rPr lang="it-IT" sz="1200" dirty="0">
                <a:solidFill>
                  <a:schemeClr val="tx1"/>
                </a:solidFill>
                <a:effectLst/>
                <a:latin typeface="Calibri" pitchFamily="34" charset="0"/>
              </a:rPr>
              <a:t> et al., 2005, </a:t>
            </a:r>
            <a:r>
              <a:rPr lang="it-IT" sz="1200" dirty="0" err="1">
                <a:solidFill>
                  <a:schemeClr val="tx1"/>
                </a:solidFill>
                <a:effectLst/>
                <a:latin typeface="Calibri" pitchFamily="34" charset="0"/>
              </a:rPr>
              <a:t>Chem</a:t>
            </a:r>
            <a:r>
              <a:rPr lang="it-IT" sz="1200" dirty="0">
                <a:solidFill>
                  <a:schemeClr val="tx1"/>
                </a:solidFill>
                <a:effectLst/>
                <a:latin typeface="Calibri" pitchFamily="34" charset="0"/>
              </a:rPr>
              <a:t> </a:t>
            </a:r>
            <a:r>
              <a:rPr lang="it-IT" sz="1200" dirty="0" err="1">
                <a:solidFill>
                  <a:schemeClr val="tx1"/>
                </a:solidFill>
                <a:effectLst/>
                <a:latin typeface="Calibri" pitchFamily="34" charset="0"/>
              </a:rPr>
              <a:t>Geol</a:t>
            </a:r>
            <a:r>
              <a:rPr lang="it-IT" sz="1200" dirty="0">
                <a:solidFill>
                  <a:schemeClr val="tx1"/>
                </a:solidFill>
                <a:effectLst/>
                <a:latin typeface="Calibri" pitchFamily="34" charset="0"/>
              </a:rPr>
              <a:t>)</a:t>
            </a:r>
          </a:p>
        </p:txBody>
      </p:sp>
      <p:sp>
        <p:nvSpPr>
          <p:cNvPr id="142" name="Text Box 229"/>
          <p:cNvSpPr txBox="1">
            <a:spLocks noChangeAspect="1" noChangeArrowheads="1"/>
          </p:cNvSpPr>
          <p:nvPr/>
        </p:nvSpPr>
        <p:spPr bwMode="auto">
          <a:xfrm>
            <a:off x="3613513" y="5635625"/>
            <a:ext cx="2767874" cy="646331"/>
          </a:xfrm>
          <a:prstGeom prst="rect">
            <a:avLst/>
          </a:prstGeom>
          <a:noFill/>
          <a:ln w="9525">
            <a:noFill/>
            <a:miter lim="800000"/>
            <a:headEnd/>
            <a:tailEnd/>
          </a:ln>
        </p:spPr>
        <p:txBody>
          <a:bodyPr wrap="none">
            <a:spAutoFit/>
          </a:bodyPr>
          <a:lstStyle/>
          <a:p>
            <a:pPr>
              <a:defRPr/>
            </a:pPr>
            <a:r>
              <a:rPr lang="it-IT" sz="3600" baseline="300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4</a:t>
            </a:r>
            <a:r>
              <a:rPr lang="it-IT" sz="36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He</a:t>
            </a:r>
            <a:r>
              <a:rPr lang="it-IT" sz="28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 (cm</a:t>
            </a:r>
            <a:r>
              <a:rPr lang="it-IT" sz="2800" baseline="300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3</a:t>
            </a:r>
            <a:r>
              <a:rPr lang="it-IT" sz="28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 STP g</a:t>
            </a:r>
            <a:r>
              <a:rPr lang="it-IT" sz="2800" baseline="300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-1</a:t>
            </a:r>
            <a:r>
              <a:rPr lang="it-IT" sz="28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a:t>
            </a:r>
            <a:endParaRPr lang="it-IT" sz="2800" baseline="30000">
              <a:solidFill>
                <a:srgbClr val="FFFF00"/>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43" name="Oval 28"/>
          <p:cNvSpPr>
            <a:spLocks noChangeAspect="1" noChangeArrowheads="1"/>
          </p:cNvSpPr>
          <p:nvPr/>
        </p:nvSpPr>
        <p:spPr bwMode="auto">
          <a:xfrm>
            <a:off x="2060575" y="4548188"/>
            <a:ext cx="160338"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nvGrpSpPr>
          <p:cNvPr id="144" name="Group 336"/>
          <p:cNvGrpSpPr>
            <a:grpSpLocks noChangeAspect="1"/>
          </p:cNvGrpSpPr>
          <p:nvPr/>
        </p:nvGrpSpPr>
        <p:grpSpPr bwMode="auto">
          <a:xfrm>
            <a:off x="917575" y="965200"/>
            <a:ext cx="88900" cy="4076700"/>
            <a:chOff x="-33" y="176"/>
            <a:chExt cx="63" cy="2853"/>
          </a:xfrm>
        </p:grpSpPr>
        <p:grpSp>
          <p:nvGrpSpPr>
            <p:cNvPr id="145" name="Group 286"/>
            <p:cNvGrpSpPr>
              <a:grpSpLocks noChangeAspect="1"/>
            </p:cNvGrpSpPr>
            <p:nvPr/>
          </p:nvGrpSpPr>
          <p:grpSpPr bwMode="auto">
            <a:xfrm>
              <a:off x="-33" y="2607"/>
              <a:ext cx="63" cy="422"/>
              <a:chOff x="885" y="2607"/>
              <a:chExt cx="63" cy="422"/>
            </a:xfrm>
          </p:grpSpPr>
          <p:sp>
            <p:nvSpPr>
              <p:cNvPr id="186" name="Line 287"/>
              <p:cNvSpPr>
                <a:spLocks noChangeAspect="1" noChangeShapeType="1"/>
              </p:cNvSpPr>
              <p:nvPr/>
            </p:nvSpPr>
            <p:spPr bwMode="auto">
              <a:xfrm>
                <a:off x="885" y="302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7" name="Line 288"/>
              <p:cNvSpPr>
                <a:spLocks noChangeAspect="1" noChangeShapeType="1"/>
              </p:cNvSpPr>
              <p:nvPr/>
            </p:nvSpPr>
            <p:spPr bwMode="auto">
              <a:xfrm>
                <a:off x="885" y="2921"/>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8" name="Line 289"/>
              <p:cNvSpPr>
                <a:spLocks noChangeAspect="1" noChangeShapeType="1"/>
              </p:cNvSpPr>
              <p:nvPr/>
            </p:nvSpPr>
            <p:spPr bwMode="auto">
              <a:xfrm>
                <a:off x="885" y="2848"/>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9" name="Line 290"/>
              <p:cNvSpPr>
                <a:spLocks noChangeAspect="1" noChangeShapeType="1"/>
              </p:cNvSpPr>
              <p:nvPr/>
            </p:nvSpPr>
            <p:spPr bwMode="auto">
              <a:xfrm>
                <a:off x="885" y="2786"/>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0" name="Line 291"/>
              <p:cNvSpPr>
                <a:spLocks noChangeAspect="1" noChangeShapeType="1"/>
              </p:cNvSpPr>
              <p:nvPr/>
            </p:nvSpPr>
            <p:spPr bwMode="auto">
              <a:xfrm>
                <a:off x="885" y="2740"/>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1" name="Line 292"/>
              <p:cNvSpPr>
                <a:spLocks noChangeAspect="1" noChangeShapeType="1"/>
              </p:cNvSpPr>
              <p:nvPr/>
            </p:nvSpPr>
            <p:spPr bwMode="auto">
              <a:xfrm>
                <a:off x="885" y="269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2" name="Line 293"/>
              <p:cNvSpPr>
                <a:spLocks noChangeAspect="1" noChangeShapeType="1"/>
              </p:cNvSpPr>
              <p:nvPr/>
            </p:nvSpPr>
            <p:spPr bwMode="auto">
              <a:xfrm>
                <a:off x="885" y="2662"/>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3" name="Line 294"/>
              <p:cNvSpPr>
                <a:spLocks noChangeAspect="1" noChangeShapeType="1"/>
              </p:cNvSpPr>
              <p:nvPr/>
            </p:nvSpPr>
            <p:spPr bwMode="auto">
              <a:xfrm>
                <a:off x="885" y="26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4" name="Line 295"/>
              <p:cNvSpPr>
                <a:spLocks noChangeAspect="1" noChangeShapeType="1"/>
              </p:cNvSpPr>
              <p:nvPr/>
            </p:nvSpPr>
            <p:spPr bwMode="auto">
              <a:xfrm>
                <a:off x="885" y="2607"/>
                <a:ext cx="6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146" name="Group 296"/>
            <p:cNvGrpSpPr>
              <a:grpSpLocks noChangeAspect="1"/>
            </p:cNvGrpSpPr>
            <p:nvPr/>
          </p:nvGrpSpPr>
          <p:grpSpPr bwMode="auto">
            <a:xfrm>
              <a:off x="-33" y="1998"/>
              <a:ext cx="63" cy="422"/>
              <a:chOff x="885" y="2607"/>
              <a:chExt cx="63" cy="422"/>
            </a:xfrm>
          </p:grpSpPr>
          <p:sp>
            <p:nvSpPr>
              <p:cNvPr id="177" name="Line 297"/>
              <p:cNvSpPr>
                <a:spLocks noChangeAspect="1" noChangeShapeType="1"/>
              </p:cNvSpPr>
              <p:nvPr/>
            </p:nvSpPr>
            <p:spPr bwMode="auto">
              <a:xfrm>
                <a:off x="885" y="302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8" name="Line 298"/>
              <p:cNvSpPr>
                <a:spLocks noChangeAspect="1" noChangeShapeType="1"/>
              </p:cNvSpPr>
              <p:nvPr/>
            </p:nvSpPr>
            <p:spPr bwMode="auto">
              <a:xfrm>
                <a:off x="885" y="2921"/>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9" name="Line 299"/>
              <p:cNvSpPr>
                <a:spLocks noChangeAspect="1" noChangeShapeType="1"/>
              </p:cNvSpPr>
              <p:nvPr/>
            </p:nvSpPr>
            <p:spPr bwMode="auto">
              <a:xfrm>
                <a:off x="885" y="2848"/>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0" name="Line 300"/>
              <p:cNvSpPr>
                <a:spLocks noChangeAspect="1" noChangeShapeType="1"/>
              </p:cNvSpPr>
              <p:nvPr/>
            </p:nvSpPr>
            <p:spPr bwMode="auto">
              <a:xfrm>
                <a:off x="885" y="2786"/>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1" name="Line 301"/>
              <p:cNvSpPr>
                <a:spLocks noChangeAspect="1" noChangeShapeType="1"/>
              </p:cNvSpPr>
              <p:nvPr/>
            </p:nvSpPr>
            <p:spPr bwMode="auto">
              <a:xfrm>
                <a:off x="885" y="2740"/>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2" name="Line 302"/>
              <p:cNvSpPr>
                <a:spLocks noChangeAspect="1" noChangeShapeType="1"/>
              </p:cNvSpPr>
              <p:nvPr/>
            </p:nvSpPr>
            <p:spPr bwMode="auto">
              <a:xfrm>
                <a:off x="885" y="269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3" name="Line 303"/>
              <p:cNvSpPr>
                <a:spLocks noChangeAspect="1" noChangeShapeType="1"/>
              </p:cNvSpPr>
              <p:nvPr/>
            </p:nvSpPr>
            <p:spPr bwMode="auto">
              <a:xfrm>
                <a:off x="885" y="266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4" name="Line 304"/>
              <p:cNvSpPr>
                <a:spLocks noChangeAspect="1" noChangeShapeType="1"/>
              </p:cNvSpPr>
              <p:nvPr/>
            </p:nvSpPr>
            <p:spPr bwMode="auto">
              <a:xfrm>
                <a:off x="885" y="26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85" name="Line 305"/>
              <p:cNvSpPr>
                <a:spLocks noChangeAspect="1" noChangeShapeType="1"/>
              </p:cNvSpPr>
              <p:nvPr/>
            </p:nvSpPr>
            <p:spPr bwMode="auto">
              <a:xfrm>
                <a:off x="885" y="2607"/>
                <a:ext cx="6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147" name="Group 306"/>
            <p:cNvGrpSpPr>
              <a:grpSpLocks noChangeAspect="1"/>
            </p:cNvGrpSpPr>
            <p:nvPr/>
          </p:nvGrpSpPr>
          <p:grpSpPr bwMode="auto">
            <a:xfrm>
              <a:off x="-33" y="1389"/>
              <a:ext cx="63" cy="422"/>
              <a:chOff x="885" y="2607"/>
              <a:chExt cx="63" cy="422"/>
            </a:xfrm>
          </p:grpSpPr>
          <p:sp>
            <p:nvSpPr>
              <p:cNvPr id="168" name="Line 307"/>
              <p:cNvSpPr>
                <a:spLocks noChangeAspect="1" noChangeShapeType="1"/>
              </p:cNvSpPr>
              <p:nvPr/>
            </p:nvSpPr>
            <p:spPr bwMode="auto">
              <a:xfrm>
                <a:off x="885" y="302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9" name="Line 308"/>
              <p:cNvSpPr>
                <a:spLocks noChangeAspect="1" noChangeShapeType="1"/>
              </p:cNvSpPr>
              <p:nvPr/>
            </p:nvSpPr>
            <p:spPr bwMode="auto">
              <a:xfrm>
                <a:off x="885" y="2924"/>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0" name="Line 309"/>
              <p:cNvSpPr>
                <a:spLocks noChangeAspect="1" noChangeShapeType="1"/>
              </p:cNvSpPr>
              <p:nvPr/>
            </p:nvSpPr>
            <p:spPr bwMode="auto">
              <a:xfrm>
                <a:off x="885" y="2848"/>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1" name="Line 310"/>
              <p:cNvSpPr>
                <a:spLocks noChangeAspect="1" noChangeShapeType="1"/>
              </p:cNvSpPr>
              <p:nvPr/>
            </p:nvSpPr>
            <p:spPr bwMode="auto">
              <a:xfrm>
                <a:off x="885" y="2786"/>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2" name="Line 311"/>
              <p:cNvSpPr>
                <a:spLocks noChangeAspect="1" noChangeShapeType="1"/>
              </p:cNvSpPr>
              <p:nvPr/>
            </p:nvSpPr>
            <p:spPr bwMode="auto">
              <a:xfrm>
                <a:off x="885" y="274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3" name="Line 312"/>
              <p:cNvSpPr>
                <a:spLocks noChangeAspect="1" noChangeShapeType="1"/>
              </p:cNvSpPr>
              <p:nvPr/>
            </p:nvSpPr>
            <p:spPr bwMode="auto">
              <a:xfrm>
                <a:off x="885" y="269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4" name="Line 313"/>
              <p:cNvSpPr>
                <a:spLocks noChangeAspect="1" noChangeShapeType="1"/>
              </p:cNvSpPr>
              <p:nvPr/>
            </p:nvSpPr>
            <p:spPr bwMode="auto">
              <a:xfrm>
                <a:off x="885" y="266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5" name="Line 314"/>
              <p:cNvSpPr>
                <a:spLocks noChangeAspect="1" noChangeShapeType="1"/>
              </p:cNvSpPr>
              <p:nvPr/>
            </p:nvSpPr>
            <p:spPr bwMode="auto">
              <a:xfrm>
                <a:off x="885" y="26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76" name="Line 315"/>
              <p:cNvSpPr>
                <a:spLocks noChangeAspect="1" noChangeShapeType="1"/>
              </p:cNvSpPr>
              <p:nvPr/>
            </p:nvSpPr>
            <p:spPr bwMode="auto">
              <a:xfrm>
                <a:off x="885" y="2607"/>
                <a:ext cx="6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148" name="Group 316"/>
            <p:cNvGrpSpPr>
              <a:grpSpLocks noChangeAspect="1"/>
            </p:cNvGrpSpPr>
            <p:nvPr/>
          </p:nvGrpSpPr>
          <p:grpSpPr bwMode="auto">
            <a:xfrm>
              <a:off x="-33" y="780"/>
              <a:ext cx="63" cy="422"/>
              <a:chOff x="885" y="2607"/>
              <a:chExt cx="63" cy="422"/>
            </a:xfrm>
          </p:grpSpPr>
          <p:sp>
            <p:nvSpPr>
              <p:cNvPr id="159" name="Line 317"/>
              <p:cNvSpPr>
                <a:spLocks noChangeAspect="1" noChangeShapeType="1"/>
              </p:cNvSpPr>
              <p:nvPr/>
            </p:nvSpPr>
            <p:spPr bwMode="auto">
              <a:xfrm>
                <a:off x="885" y="30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0" name="Line 318"/>
              <p:cNvSpPr>
                <a:spLocks noChangeAspect="1" noChangeShapeType="1"/>
              </p:cNvSpPr>
              <p:nvPr/>
            </p:nvSpPr>
            <p:spPr bwMode="auto">
              <a:xfrm>
                <a:off x="885" y="2924"/>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1" name="Line 319"/>
              <p:cNvSpPr>
                <a:spLocks noChangeAspect="1" noChangeShapeType="1"/>
              </p:cNvSpPr>
              <p:nvPr/>
            </p:nvSpPr>
            <p:spPr bwMode="auto">
              <a:xfrm>
                <a:off x="885" y="2848"/>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2" name="Line 320"/>
              <p:cNvSpPr>
                <a:spLocks noChangeAspect="1" noChangeShapeType="1"/>
              </p:cNvSpPr>
              <p:nvPr/>
            </p:nvSpPr>
            <p:spPr bwMode="auto">
              <a:xfrm>
                <a:off x="885" y="2786"/>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3" name="Line 321"/>
              <p:cNvSpPr>
                <a:spLocks noChangeAspect="1" noChangeShapeType="1"/>
              </p:cNvSpPr>
              <p:nvPr/>
            </p:nvSpPr>
            <p:spPr bwMode="auto">
              <a:xfrm>
                <a:off x="885" y="274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4" name="Line 322"/>
              <p:cNvSpPr>
                <a:spLocks noChangeAspect="1" noChangeShapeType="1"/>
              </p:cNvSpPr>
              <p:nvPr/>
            </p:nvSpPr>
            <p:spPr bwMode="auto">
              <a:xfrm>
                <a:off x="885" y="270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5" name="Line 323"/>
              <p:cNvSpPr>
                <a:spLocks noChangeAspect="1" noChangeShapeType="1"/>
              </p:cNvSpPr>
              <p:nvPr/>
            </p:nvSpPr>
            <p:spPr bwMode="auto">
              <a:xfrm>
                <a:off x="885" y="266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6" name="Line 324"/>
              <p:cNvSpPr>
                <a:spLocks noChangeAspect="1" noChangeShapeType="1"/>
              </p:cNvSpPr>
              <p:nvPr/>
            </p:nvSpPr>
            <p:spPr bwMode="auto">
              <a:xfrm>
                <a:off x="885" y="26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67" name="Line 325"/>
              <p:cNvSpPr>
                <a:spLocks noChangeAspect="1" noChangeShapeType="1"/>
              </p:cNvSpPr>
              <p:nvPr/>
            </p:nvSpPr>
            <p:spPr bwMode="auto">
              <a:xfrm>
                <a:off x="885" y="2607"/>
                <a:ext cx="6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nvGrpSpPr>
            <p:cNvPr id="149" name="Group 326"/>
            <p:cNvGrpSpPr>
              <a:grpSpLocks noChangeAspect="1"/>
            </p:cNvGrpSpPr>
            <p:nvPr/>
          </p:nvGrpSpPr>
          <p:grpSpPr bwMode="auto">
            <a:xfrm>
              <a:off x="-33" y="176"/>
              <a:ext cx="63" cy="422"/>
              <a:chOff x="885" y="2607"/>
              <a:chExt cx="63" cy="422"/>
            </a:xfrm>
          </p:grpSpPr>
          <p:sp>
            <p:nvSpPr>
              <p:cNvPr id="150" name="Line 327"/>
              <p:cNvSpPr>
                <a:spLocks noChangeAspect="1" noChangeShapeType="1"/>
              </p:cNvSpPr>
              <p:nvPr/>
            </p:nvSpPr>
            <p:spPr bwMode="auto">
              <a:xfrm>
                <a:off x="885" y="302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1" name="Line 328"/>
              <p:cNvSpPr>
                <a:spLocks noChangeAspect="1" noChangeShapeType="1"/>
              </p:cNvSpPr>
              <p:nvPr/>
            </p:nvSpPr>
            <p:spPr bwMode="auto">
              <a:xfrm>
                <a:off x="885" y="2921"/>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2" name="Line 329"/>
              <p:cNvSpPr>
                <a:spLocks noChangeAspect="1" noChangeShapeType="1"/>
              </p:cNvSpPr>
              <p:nvPr/>
            </p:nvSpPr>
            <p:spPr bwMode="auto">
              <a:xfrm>
                <a:off x="885" y="2848"/>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3" name="Line 330"/>
              <p:cNvSpPr>
                <a:spLocks noChangeAspect="1" noChangeShapeType="1"/>
              </p:cNvSpPr>
              <p:nvPr/>
            </p:nvSpPr>
            <p:spPr bwMode="auto">
              <a:xfrm>
                <a:off x="885" y="2786"/>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4" name="Line 331"/>
              <p:cNvSpPr>
                <a:spLocks noChangeAspect="1" noChangeShapeType="1"/>
              </p:cNvSpPr>
              <p:nvPr/>
            </p:nvSpPr>
            <p:spPr bwMode="auto">
              <a:xfrm>
                <a:off x="885" y="2740"/>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5" name="Line 332"/>
              <p:cNvSpPr>
                <a:spLocks noChangeAspect="1" noChangeShapeType="1"/>
              </p:cNvSpPr>
              <p:nvPr/>
            </p:nvSpPr>
            <p:spPr bwMode="auto">
              <a:xfrm>
                <a:off x="885" y="2699"/>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6" name="Line 333"/>
              <p:cNvSpPr>
                <a:spLocks noChangeAspect="1" noChangeShapeType="1"/>
              </p:cNvSpPr>
              <p:nvPr/>
            </p:nvSpPr>
            <p:spPr bwMode="auto">
              <a:xfrm>
                <a:off x="885" y="2663"/>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7" name="Line 334"/>
              <p:cNvSpPr>
                <a:spLocks noChangeAspect="1" noChangeShapeType="1"/>
              </p:cNvSpPr>
              <p:nvPr/>
            </p:nvSpPr>
            <p:spPr bwMode="auto">
              <a:xfrm>
                <a:off x="885" y="2635"/>
                <a:ext cx="36"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58" name="Line 335"/>
              <p:cNvSpPr>
                <a:spLocks noChangeAspect="1" noChangeShapeType="1"/>
              </p:cNvSpPr>
              <p:nvPr/>
            </p:nvSpPr>
            <p:spPr bwMode="auto">
              <a:xfrm>
                <a:off x="885" y="2607"/>
                <a:ext cx="63" cy="0"/>
              </a:xfrm>
              <a:prstGeom prst="line">
                <a:avLst/>
              </a:prstGeom>
              <a:noFill/>
              <a:ln w="19050">
                <a:solidFill>
                  <a:schemeClr val="tx1"/>
                </a:solidFill>
                <a:round/>
                <a:headEnd/>
                <a:tailEnd/>
              </a:ln>
            </p:spPr>
            <p:txBody>
              <a:bodyP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grpSp>
      <p:sp>
        <p:nvSpPr>
          <p:cNvPr id="195" name="Oval 391"/>
          <p:cNvSpPr>
            <a:spLocks noChangeAspect="1" noChangeArrowheads="1"/>
          </p:cNvSpPr>
          <p:nvPr/>
        </p:nvSpPr>
        <p:spPr bwMode="auto">
          <a:xfrm>
            <a:off x="4132263" y="27320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6" name="Oval 392"/>
          <p:cNvSpPr>
            <a:spLocks noChangeAspect="1" noChangeArrowheads="1"/>
          </p:cNvSpPr>
          <p:nvPr/>
        </p:nvSpPr>
        <p:spPr bwMode="auto">
          <a:xfrm>
            <a:off x="4214813" y="30559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7" name="Oval 393"/>
          <p:cNvSpPr>
            <a:spLocks noChangeAspect="1" noChangeArrowheads="1"/>
          </p:cNvSpPr>
          <p:nvPr/>
        </p:nvSpPr>
        <p:spPr bwMode="auto">
          <a:xfrm>
            <a:off x="4087813" y="35829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8" name="Oval 394"/>
          <p:cNvSpPr>
            <a:spLocks noChangeAspect="1" noChangeArrowheads="1"/>
          </p:cNvSpPr>
          <p:nvPr/>
        </p:nvSpPr>
        <p:spPr bwMode="auto">
          <a:xfrm>
            <a:off x="4360863" y="35194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199" name="Oval 395"/>
          <p:cNvSpPr>
            <a:spLocks noChangeAspect="1" noChangeArrowheads="1"/>
          </p:cNvSpPr>
          <p:nvPr/>
        </p:nvSpPr>
        <p:spPr bwMode="auto">
          <a:xfrm>
            <a:off x="4659313" y="36528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0" name="Oval 396"/>
          <p:cNvSpPr>
            <a:spLocks noChangeAspect="1" noChangeArrowheads="1"/>
          </p:cNvSpPr>
          <p:nvPr/>
        </p:nvSpPr>
        <p:spPr bwMode="auto">
          <a:xfrm>
            <a:off x="5148263" y="31765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1" name="Oval 397"/>
          <p:cNvSpPr>
            <a:spLocks noChangeAspect="1" noChangeArrowheads="1"/>
          </p:cNvSpPr>
          <p:nvPr/>
        </p:nvSpPr>
        <p:spPr bwMode="auto">
          <a:xfrm>
            <a:off x="5446713" y="30305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2" name="Oval 398"/>
          <p:cNvSpPr>
            <a:spLocks noChangeAspect="1" noChangeArrowheads="1"/>
          </p:cNvSpPr>
          <p:nvPr/>
        </p:nvSpPr>
        <p:spPr bwMode="auto">
          <a:xfrm>
            <a:off x="5561013" y="31829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3" name="Oval 399"/>
          <p:cNvSpPr>
            <a:spLocks noChangeAspect="1" noChangeArrowheads="1"/>
          </p:cNvSpPr>
          <p:nvPr/>
        </p:nvSpPr>
        <p:spPr bwMode="auto">
          <a:xfrm>
            <a:off x="5668963" y="30178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4" name="Oval 400"/>
          <p:cNvSpPr>
            <a:spLocks noChangeAspect="1" noChangeArrowheads="1"/>
          </p:cNvSpPr>
          <p:nvPr/>
        </p:nvSpPr>
        <p:spPr bwMode="auto">
          <a:xfrm>
            <a:off x="5497513" y="26177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5" name="Oval 401"/>
          <p:cNvSpPr>
            <a:spLocks noChangeAspect="1" noChangeArrowheads="1"/>
          </p:cNvSpPr>
          <p:nvPr/>
        </p:nvSpPr>
        <p:spPr bwMode="auto">
          <a:xfrm>
            <a:off x="5357813" y="25288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6" name="Oval 402"/>
          <p:cNvSpPr>
            <a:spLocks noChangeAspect="1" noChangeArrowheads="1"/>
          </p:cNvSpPr>
          <p:nvPr/>
        </p:nvSpPr>
        <p:spPr bwMode="auto">
          <a:xfrm>
            <a:off x="5167313" y="25225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7" name="Oval 403"/>
          <p:cNvSpPr>
            <a:spLocks noChangeAspect="1" noChangeArrowheads="1"/>
          </p:cNvSpPr>
          <p:nvPr/>
        </p:nvSpPr>
        <p:spPr bwMode="auto">
          <a:xfrm>
            <a:off x="5211763" y="24399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8" name="Oval 404"/>
          <p:cNvSpPr>
            <a:spLocks noChangeAspect="1" noChangeArrowheads="1"/>
          </p:cNvSpPr>
          <p:nvPr/>
        </p:nvSpPr>
        <p:spPr bwMode="auto">
          <a:xfrm>
            <a:off x="5243513" y="23066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09" name="Oval 405"/>
          <p:cNvSpPr>
            <a:spLocks noChangeAspect="1" noChangeArrowheads="1"/>
          </p:cNvSpPr>
          <p:nvPr/>
        </p:nvSpPr>
        <p:spPr bwMode="auto">
          <a:xfrm>
            <a:off x="5148263" y="22748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0" name="Oval 406"/>
          <p:cNvSpPr>
            <a:spLocks noChangeAspect="1" noChangeArrowheads="1"/>
          </p:cNvSpPr>
          <p:nvPr/>
        </p:nvSpPr>
        <p:spPr bwMode="auto">
          <a:xfrm>
            <a:off x="5757863" y="22621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1" name="Oval 407"/>
          <p:cNvSpPr>
            <a:spLocks noChangeAspect="1" noChangeArrowheads="1"/>
          </p:cNvSpPr>
          <p:nvPr/>
        </p:nvSpPr>
        <p:spPr bwMode="auto">
          <a:xfrm>
            <a:off x="6005513" y="24272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2" name="Oval 408"/>
          <p:cNvSpPr>
            <a:spLocks noChangeAspect="1" noChangeArrowheads="1"/>
          </p:cNvSpPr>
          <p:nvPr/>
        </p:nvSpPr>
        <p:spPr bwMode="auto">
          <a:xfrm>
            <a:off x="5897563" y="27384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3" name="Oval 409"/>
          <p:cNvSpPr>
            <a:spLocks noChangeAspect="1" noChangeArrowheads="1"/>
          </p:cNvSpPr>
          <p:nvPr/>
        </p:nvSpPr>
        <p:spPr bwMode="auto">
          <a:xfrm>
            <a:off x="5916613" y="28019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4" name="Oval 410"/>
          <p:cNvSpPr>
            <a:spLocks noChangeAspect="1" noChangeArrowheads="1"/>
          </p:cNvSpPr>
          <p:nvPr/>
        </p:nvSpPr>
        <p:spPr bwMode="auto">
          <a:xfrm>
            <a:off x="6011863" y="27701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5" name="Oval 411"/>
          <p:cNvSpPr>
            <a:spLocks noChangeAspect="1" noChangeArrowheads="1"/>
          </p:cNvSpPr>
          <p:nvPr/>
        </p:nvSpPr>
        <p:spPr bwMode="auto">
          <a:xfrm>
            <a:off x="6049963" y="28336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6" name="Oval 412"/>
          <p:cNvSpPr>
            <a:spLocks noChangeAspect="1" noChangeArrowheads="1"/>
          </p:cNvSpPr>
          <p:nvPr/>
        </p:nvSpPr>
        <p:spPr bwMode="auto">
          <a:xfrm>
            <a:off x="5865813" y="28908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7" name="Oval 413"/>
          <p:cNvSpPr>
            <a:spLocks noChangeAspect="1" noChangeArrowheads="1"/>
          </p:cNvSpPr>
          <p:nvPr/>
        </p:nvSpPr>
        <p:spPr bwMode="auto">
          <a:xfrm>
            <a:off x="5776913" y="28146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8" name="Oval 414"/>
          <p:cNvSpPr>
            <a:spLocks noChangeAspect="1" noChangeArrowheads="1"/>
          </p:cNvSpPr>
          <p:nvPr/>
        </p:nvSpPr>
        <p:spPr bwMode="auto">
          <a:xfrm>
            <a:off x="6049963" y="30178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19" name="Oval 415"/>
          <p:cNvSpPr>
            <a:spLocks noChangeAspect="1" noChangeArrowheads="1"/>
          </p:cNvSpPr>
          <p:nvPr/>
        </p:nvSpPr>
        <p:spPr bwMode="auto">
          <a:xfrm>
            <a:off x="6164263" y="32146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0" name="Oval 416"/>
          <p:cNvSpPr>
            <a:spLocks noChangeAspect="1" noChangeArrowheads="1"/>
          </p:cNvSpPr>
          <p:nvPr/>
        </p:nvSpPr>
        <p:spPr bwMode="auto">
          <a:xfrm>
            <a:off x="6119813" y="35512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1" name="Oval 417"/>
          <p:cNvSpPr>
            <a:spLocks noChangeAspect="1" noChangeArrowheads="1"/>
          </p:cNvSpPr>
          <p:nvPr/>
        </p:nvSpPr>
        <p:spPr bwMode="auto">
          <a:xfrm>
            <a:off x="6678613" y="32273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2" name="Oval 418"/>
          <p:cNvSpPr>
            <a:spLocks noChangeAspect="1" noChangeArrowheads="1"/>
          </p:cNvSpPr>
          <p:nvPr/>
        </p:nvSpPr>
        <p:spPr bwMode="auto">
          <a:xfrm>
            <a:off x="6875463" y="28844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3" name="Oval 419"/>
          <p:cNvSpPr>
            <a:spLocks noChangeAspect="1" noChangeArrowheads="1"/>
          </p:cNvSpPr>
          <p:nvPr/>
        </p:nvSpPr>
        <p:spPr bwMode="auto">
          <a:xfrm>
            <a:off x="6437313" y="26876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4" name="Oval 420"/>
          <p:cNvSpPr>
            <a:spLocks noChangeAspect="1" noChangeArrowheads="1"/>
          </p:cNvSpPr>
          <p:nvPr/>
        </p:nvSpPr>
        <p:spPr bwMode="auto">
          <a:xfrm>
            <a:off x="6557963" y="254158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5" name="Oval 421"/>
          <p:cNvSpPr>
            <a:spLocks noChangeAspect="1" noChangeArrowheads="1"/>
          </p:cNvSpPr>
          <p:nvPr/>
        </p:nvSpPr>
        <p:spPr bwMode="auto">
          <a:xfrm>
            <a:off x="6456363" y="2497138"/>
            <a:ext cx="160337" cy="158750"/>
          </a:xfrm>
          <a:prstGeom prst="ellipse">
            <a:avLst/>
          </a:prstGeom>
          <a:solidFill>
            <a:srgbClr val="FF0000"/>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nvGrpSpPr>
          <p:cNvPr id="226" name="Group 388"/>
          <p:cNvGrpSpPr>
            <a:grpSpLocks/>
          </p:cNvGrpSpPr>
          <p:nvPr/>
        </p:nvGrpSpPr>
        <p:grpSpPr bwMode="auto">
          <a:xfrm>
            <a:off x="4752975" y="1244600"/>
            <a:ext cx="3665538" cy="3792538"/>
            <a:chOff x="2994" y="340"/>
            <a:chExt cx="2309" cy="2389"/>
          </a:xfrm>
        </p:grpSpPr>
        <p:sp>
          <p:nvSpPr>
            <p:cNvPr id="227" name="Oval 147"/>
            <p:cNvSpPr>
              <a:spLocks noChangeAspect="1" noChangeArrowheads="1"/>
            </p:cNvSpPr>
            <p:nvPr/>
          </p:nvSpPr>
          <p:spPr bwMode="auto">
            <a:xfrm>
              <a:off x="3930" y="560"/>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8" name="Oval 148"/>
            <p:cNvSpPr>
              <a:spLocks noChangeAspect="1" noChangeArrowheads="1"/>
            </p:cNvSpPr>
            <p:nvPr/>
          </p:nvSpPr>
          <p:spPr bwMode="auto">
            <a:xfrm>
              <a:off x="3330" y="824"/>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29" name="Oval 149"/>
            <p:cNvSpPr>
              <a:spLocks noChangeAspect="1" noChangeArrowheads="1"/>
            </p:cNvSpPr>
            <p:nvPr/>
          </p:nvSpPr>
          <p:spPr bwMode="auto">
            <a:xfrm>
              <a:off x="2994" y="1621"/>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0" name="Oval 150"/>
            <p:cNvSpPr>
              <a:spLocks noChangeAspect="1" noChangeArrowheads="1"/>
            </p:cNvSpPr>
            <p:nvPr/>
          </p:nvSpPr>
          <p:spPr bwMode="auto">
            <a:xfrm>
              <a:off x="3181" y="1875"/>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1" name="Oval 151"/>
            <p:cNvSpPr>
              <a:spLocks noChangeAspect="1" noChangeArrowheads="1"/>
            </p:cNvSpPr>
            <p:nvPr/>
          </p:nvSpPr>
          <p:spPr bwMode="auto">
            <a:xfrm>
              <a:off x="3152" y="2331"/>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2" name="Oval 152"/>
            <p:cNvSpPr>
              <a:spLocks noChangeAspect="1" noChangeArrowheads="1"/>
            </p:cNvSpPr>
            <p:nvPr/>
          </p:nvSpPr>
          <p:spPr bwMode="auto">
            <a:xfrm>
              <a:off x="3291" y="2628"/>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3" name="Oval 153"/>
            <p:cNvSpPr>
              <a:spLocks noChangeAspect="1" noChangeArrowheads="1"/>
            </p:cNvSpPr>
            <p:nvPr/>
          </p:nvSpPr>
          <p:spPr bwMode="auto">
            <a:xfrm>
              <a:off x="3536" y="1846"/>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4" name="Oval 154"/>
            <p:cNvSpPr>
              <a:spLocks noChangeAspect="1" noChangeArrowheads="1"/>
            </p:cNvSpPr>
            <p:nvPr/>
          </p:nvSpPr>
          <p:spPr bwMode="auto">
            <a:xfrm>
              <a:off x="3996" y="1684"/>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5" name="Oval 155"/>
            <p:cNvSpPr>
              <a:spLocks noChangeAspect="1" noChangeArrowheads="1"/>
            </p:cNvSpPr>
            <p:nvPr/>
          </p:nvSpPr>
          <p:spPr bwMode="auto">
            <a:xfrm>
              <a:off x="4021" y="1487"/>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6" name="Oval 156"/>
            <p:cNvSpPr>
              <a:spLocks noChangeAspect="1" noChangeArrowheads="1"/>
            </p:cNvSpPr>
            <p:nvPr/>
          </p:nvSpPr>
          <p:spPr bwMode="auto">
            <a:xfrm>
              <a:off x="3924" y="1401"/>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7" name="Oval 157"/>
            <p:cNvSpPr>
              <a:spLocks noChangeAspect="1" noChangeArrowheads="1"/>
            </p:cNvSpPr>
            <p:nvPr/>
          </p:nvSpPr>
          <p:spPr bwMode="auto">
            <a:xfrm>
              <a:off x="4064" y="1261"/>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8" name="Oval 158"/>
            <p:cNvSpPr>
              <a:spLocks noChangeAspect="1" noChangeArrowheads="1"/>
            </p:cNvSpPr>
            <p:nvPr/>
          </p:nvSpPr>
          <p:spPr bwMode="auto">
            <a:xfrm>
              <a:off x="4184" y="676"/>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39" name="Oval 159"/>
            <p:cNvSpPr>
              <a:spLocks noChangeAspect="1" noChangeArrowheads="1"/>
            </p:cNvSpPr>
            <p:nvPr/>
          </p:nvSpPr>
          <p:spPr bwMode="auto">
            <a:xfrm>
              <a:off x="4284" y="906"/>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0" name="Oval 160"/>
            <p:cNvSpPr>
              <a:spLocks noChangeAspect="1" noChangeArrowheads="1"/>
            </p:cNvSpPr>
            <p:nvPr/>
          </p:nvSpPr>
          <p:spPr bwMode="auto">
            <a:xfrm>
              <a:off x="4346" y="935"/>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1" name="Oval 161"/>
            <p:cNvSpPr>
              <a:spLocks noChangeAspect="1" noChangeArrowheads="1"/>
            </p:cNvSpPr>
            <p:nvPr/>
          </p:nvSpPr>
          <p:spPr bwMode="auto">
            <a:xfrm>
              <a:off x="4457" y="1156"/>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2" name="Oval 162"/>
            <p:cNvSpPr>
              <a:spLocks noChangeAspect="1" noChangeArrowheads="1"/>
            </p:cNvSpPr>
            <p:nvPr/>
          </p:nvSpPr>
          <p:spPr bwMode="auto">
            <a:xfrm>
              <a:off x="4409" y="1189"/>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3" name="Oval 163"/>
            <p:cNvSpPr>
              <a:spLocks noChangeAspect="1" noChangeArrowheads="1"/>
            </p:cNvSpPr>
            <p:nvPr/>
          </p:nvSpPr>
          <p:spPr bwMode="auto">
            <a:xfrm>
              <a:off x="4486" y="1324"/>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4" name="Oval 164"/>
            <p:cNvSpPr>
              <a:spLocks noChangeAspect="1" noChangeArrowheads="1"/>
            </p:cNvSpPr>
            <p:nvPr/>
          </p:nvSpPr>
          <p:spPr bwMode="auto">
            <a:xfrm>
              <a:off x="4534" y="1286"/>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5" name="Oval 165"/>
            <p:cNvSpPr>
              <a:spLocks noChangeAspect="1" noChangeArrowheads="1"/>
            </p:cNvSpPr>
            <p:nvPr/>
          </p:nvSpPr>
          <p:spPr bwMode="auto">
            <a:xfrm>
              <a:off x="4529" y="1531"/>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6" name="Oval 166"/>
            <p:cNvSpPr>
              <a:spLocks noChangeAspect="1" noChangeArrowheads="1"/>
            </p:cNvSpPr>
            <p:nvPr/>
          </p:nvSpPr>
          <p:spPr bwMode="auto">
            <a:xfrm>
              <a:off x="4414" y="1818"/>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7" name="Oval 167"/>
            <p:cNvSpPr>
              <a:spLocks noChangeAspect="1" noChangeArrowheads="1"/>
            </p:cNvSpPr>
            <p:nvPr/>
          </p:nvSpPr>
          <p:spPr bwMode="auto">
            <a:xfrm>
              <a:off x="4438" y="1890"/>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8" name="Oval 168"/>
            <p:cNvSpPr>
              <a:spLocks noChangeAspect="1" noChangeArrowheads="1"/>
            </p:cNvSpPr>
            <p:nvPr/>
          </p:nvSpPr>
          <p:spPr bwMode="auto">
            <a:xfrm>
              <a:off x="4337" y="1977"/>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49" name="Oval 169"/>
            <p:cNvSpPr>
              <a:spLocks noChangeAspect="1" noChangeArrowheads="1"/>
            </p:cNvSpPr>
            <p:nvPr/>
          </p:nvSpPr>
          <p:spPr bwMode="auto">
            <a:xfrm>
              <a:off x="4289" y="1938"/>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0" name="Oval 170"/>
            <p:cNvSpPr>
              <a:spLocks noChangeAspect="1" noChangeArrowheads="1"/>
            </p:cNvSpPr>
            <p:nvPr/>
          </p:nvSpPr>
          <p:spPr bwMode="auto">
            <a:xfrm>
              <a:off x="4266" y="2015"/>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1" name="Oval 171"/>
            <p:cNvSpPr>
              <a:spLocks noChangeAspect="1" noChangeArrowheads="1"/>
            </p:cNvSpPr>
            <p:nvPr/>
          </p:nvSpPr>
          <p:spPr bwMode="auto">
            <a:xfrm>
              <a:off x="4131" y="1938"/>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2" name="Oval 172"/>
            <p:cNvSpPr>
              <a:spLocks noChangeAspect="1" noChangeArrowheads="1"/>
            </p:cNvSpPr>
            <p:nvPr/>
          </p:nvSpPr>
          <p:spPr bwMode="auto">
            <a:xfrm>
              <a:off x="3943" y="1866"/>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3" name="Oval 173"/>
            <p:cNvSpPr>
              <a:spLocks noChangeAspect="1" noChangeArrowheads="1"/>
            </p:cNvSpPr>
            <p:nvPr/>
          </p:nvSpPr>
          <p:spPr bwMode="auto">
            <a:xfrm>
              <a:off x="4646" y="2020"/>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4" name="Oval 174"/>
            <p:cNvSpPr>
              <a:spLocks noChangeAspect="1" noChangeArrowheads="1"/>
            </p:cNvSpPr>
            <p:nvPr/>
          </p:nvSpPr>
          <p:spPr bwMode="auto">
            <a:xfrm>
              <a:off x="4737" y="1521"/>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5" name="Oval 175"/>
            <p:cNvSpPr>
              <a:spLocks noChangeAspect="1" noChangeArrowheads="1"/>
            </p:cNvSpPr>
            <p:nvPr/>
          </p:nvSpPr>
          <p:spPr bwMode="auto">
            <a:xfrm>
              <a:off x="4785" y="1309"/>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6" name="Oval 176"/>
            <p:cNvSpPr>
              <a:spLocks noChangeAspect="1" noChangeArrowheads="1"/>
            </p:cNvSpPr>
            <p:nvPr/>
          </p:nvSpPr>
          <p:spPr bwMode="auto">
            <a:xfrm>
              <a:off x="5202" y="1583"/>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7" name="Oval 179"/>
            <p:cNvSpPr>
              <a:spLocks noChangeAspect="1" noChangeArrowheads="1"/>
            </p:cNvSpPr>
            <p:nvPr/>
          </p:nvSpPr>
          <p:spPr bwMode="auto">
            <a:xfrm>
              <a:off x="4967" y="1108"/>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8" name="Oval 180"/>
            <p:cNvSpPr>
              <a:spLocks noChangeAspect="1" noChangeArrowheads="1"/>
            </p:cNvSpPr>
            <p:nvPr/>
          </p:nvSpPr>
          <p:spPr bwMode="auto">
            <a:xfrm>
              <a:off x="4910" y="1069"/>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59" name="Oval 181"/>
            <p:cNvSpPr>
              <a:spLocks noChangeAspect="1" noChangeArrowheads="1"/>
            </p:cNvSpPr>
            <p:nvPr/>
          </p:nvSpPr>
          <p:spPr bwMode="auto">
            <a:xfrm>
              <a:off x="4986" y="1036"/>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0" name="Oval 182"/>
            <p:cNvSpPr>
              <a:spLocks noChangeAspect="1" noChangeArrowheads="1"/>
            </p:cNvSpPr>
            <p:nvPr/>
          </p:nvSpPr>
          <p:spPr bwMode="auto">
            <a:xfrm>
              <a:off x="5073" y="867"/>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1" name="Oval 183"/>
            <p:cNvSpPr>
              <a:spLocks noChangeAspect="1" noChangeArrowheads="1"/>
            </p:cNvSpPr>
            <p:nvPr/>
          </p:nvSpPr>
          <p:spPr bwMode="auto">
            <a:xfrm>
              <a:off x="4780" y="910"/>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2" name="Oval 184"/>
            <p:cNvSpPr>
              <a:spLocks noChangeAspect="1" noChangeArrowheads="1"/>
            </p:cNvSpPr>
            <p:nvPr/>
          </p:nvSpPr>
          <p:spPr bwMode="auto">
            <a:xfrm>
              <a:off x="4832" y="877"/>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3" name="Oval 185"/>
            <p:cNvSpPr>
              <a:spLocks noChangeAspect="1" noChangeArrowheads="1"/>
            </p:cNvSpPr>
            <p:nvPr/>
          </p:nvSpPr>
          <p:spPr bwMode="auto">
            <a:xfrm>
              <a:off x="4876" y="637"/>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4" name="Oval 186"/>
            <p:cNvSpPr>
              <a:spLocks noChangeAspect="1" noChangeArrowheads="1"/>
            </p:cNvSpPr>
            <p:nvPr/>
          </p:nvSpPr>
          <p:spPr bwMode="auto">
            <a:xfrm>
              <a:off x="4710" y="642"/>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5" name="Oval 187"/>
            <p:cNvSpPr>
              <a:spLocks noChangeAspect="1" noChangeArrowheads="1"/>
            </p:cNvSpPr>
            <p:nvPr/>
          </p:nvSpPr>
          <p:spPr bwMode="auto">
            <a:xfrm>
              <a:off x="4739" y="556"/>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6" name="Oval 188"/>
            <p:cNvSpPr>
              <a:spLocks noChangeAspect="1" noChangeArrowheads="1"/>
            </p:cNvSpPr>
            <p:nvPr/>
          </p:nvSpPr>
          <p:spPr bwMode="auto">
            <a:xfrm>
              <a:off x="4705" y="498"/>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7" name="Oval 189"/>
            <p:cNvSpPr>
              <a:spLocks noChangeAspect="1" noChangeArrowheads="1"/>
            </p:cNvSpPr>
            <p:nvPr/>
          </p:nvSpPr>
          <p:spPr bwMode="auto">
            <a:xfrm>
              <a:off x="4633" y="474"/>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8" name="Oval 190"/>
            <p:cNvSpPr>
              <a:spLocks noChangeAspect="1" noChangeArrowheads="1"/>
            </p:cNvSpPr>
            <p:nvPr/>
          </p:nvSpPr>
          <p:spPr bwMode="auto">
            <a:xfrm>
              <a:off x="4724" y="340"/>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69" name="Oval 191"/>
            <p:cNvSpPr>
              <a:spLocks noChangeAspect="1" noChangeArrowheads="1"/>
            </p:cNvSpPr>
            <p:nvPr/>
          </p:nvSpPr>
          <p:spPr bwMode="auto">
            <a:xfrm>
              <a:off x="4772" y="498"/>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0" name="Oval 192"/>
            <p:cNvSpPr>
              <a:spLocks noChangeAspect="1" noChangeArrowheads="1"/>
            </p:cNvSpPr>
            <p:nvPr/>
          </p:nvSpPr>
          <p:spPr bwMode="auto">
            <a:xfrm>
              <a:off x="4546" y="748"/>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1" name="Oval 193"/>
            <p:cNvSpPr>
              <a:spLocks noChangeAspect="1" noChangeArrowheads="1"/>
            </p:cNvSpPr>
            <p:nvPr/>
          </p:nvSpPr>
          <p:spPr bwMode="auto">
            <a:xfrm>
              <a:off x="4484" y="896"/>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2" name="Oval 194"/>
            <p:cNvSpPr>
              <a:spLocks noChangeAspect="1" noChangeArrowheads="1"/>
            </p:cNvSpPr>
            <p:nvPr/>
          </p:nvSpPr>
          <p:spPr bwMode="auto">
            <a:xfrm>
              <a:off x="4590" y="1026"/>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3" name="Oval 195"/>
            <p:cNvSpPr>
              <a:spLocks noChangeAspect="1" noChangeArrowheads="1"/>
            </p:cNvSpPr>
            <p:nvPr/>
          </p:nvSpPr>
          <p:spPr bwMode="auto">
            <a:xfrm>
              <a:off x="4605" y="1054"/>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4" name="Oval 196"/>
            <p:cNvSpPr>
              <a:spLocks noChangeAspect="1" noChangeArrowheads="1"/>
            </p:cNvSpPr>
            <p:nvPr/>
          </p:nvSpPr>
          <p:spPr bwMode="auto">
            <a:xfrm>
              <a:off x="4562" y="1098"/>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5" name="Oval 197"/>
            <p:cNvSpPr>
              <a:spLocks noChangeAspect="1" noChangeArrowheads="1"/>
            </p:cNvSpPr>
            <p:nvPr/>
          </p:nvSpPr>
          <p:spPr bwMode="auto">
            <a:xfrm>
              <a:off x="4605" y="1155"/>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6" name="Oval 198"/>
            <p:cNvSpPr>
              <a:spLocks noChangeAspect="1" noChangeArrowheads="1"/>
            </p:cNvSpPr>
            <p:nvPr/>
          </p:nvSpPr>
          <p:spPr bwMode="auto">
            <a:xfrm>
              <a:off x="4552" y="1189"/>
              <a:ext cx="100"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7" name="Oval 199"/>
            <p:cNvSpPr>
              <a:spLocks noChangeAspect="1" noChangeArrowheads="1"/>
            </p:cNvSpPr>
            <p:nvPr/>
          </p:nvSpPr>
          <p:spPr bwMode="auto">
            <a:xfrm>
              <a:off x="4687" y="1059"/>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8" name="Oval 200"/>
            <p:cNvSpPr>
              <a:spLocks noChangeAspect="1" noChangeArrowheads="1"/>
            </p:cNvSpPr>
            <p:nvPr/>
          </p:nvSpPr>
          <p:spPr bwMode="auto">
            <a:xfrm>
              <a:off x="4763" y="1131"/>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79" name="Oval 201"/>
            <p:cNvSpPr>
              <a:spLocks noChangeAspect="1" noChangeArrowheads="1"/>
            </p:cNvSpPr>
            <p:nvPr/>
          </p:nvSpPr>
          <p:spPr bwMode="auto">
            <a:xfrm>
              <a:off x="4677" y="892"/>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0" name="Oval 202"/>
            <p:cNvSpPr>
              <a:spLocks noChangeAspect="1" noChangeArrowheads="1"/>
            </p:cNvSpPr>
            <p:nvPr/>
          </p:nvSpPr>
          <p:spPr bwMode="auto">
            <a:xfrm>
              <a:off x="4681" y="843"/>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1" name="Oval 203"/>
            <p:cNvSpPr>
              <a:spLocks noChangeAspect="1" noChangeArrowheads="1"/>
            </p:cNvSpPr>
            <p:nvPr/>
          </p:nvSpPr>
          <p:spPr bwMode="auto">
            <a:xfrm>
              <a:off x="4715" y="829"/>
              <a:ext cx="101" cy="100"/>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2" name="Oval 204"/>
            <p:cNvSpPr>
              <a:spLocks noChangeAspect="1" noChangeArrowheads="1"/>
            </p:cNvSpPr>
            <p:nvPr/>
          </p:nvSpPr>
          <p:spPr bwMode="auto">
            <a:xfrm>
              <a:off x="4634" y="843"/>
              <a:ext cx="100"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3" name="Oval 205"/>
            <p:cNvSpPr>
              <a:spLocks noChangeAspect="1" noChangeArrowheads="1"/>
            </p:cNvSpPr>
            <p:nvPr/>
          </p:nvSpPr>
          <p:spPr bwMode="auto">
            <a:xfrm>
              <a:off x="4619" y="775"/>
              <a:ext cx="101" cy="101"/>
            </a:xfrm>
            <a:prstGeom prst="ellipse">
              <a:avLst/>
            </a:prstGeom>
            <a:solidFill>
              <a:srgbClr val="0066FF"/>
            </a:solidFill>
            <a:ln w="9525">
              <a:solidFill>
                <a:schemeClr val="tx1"/>
              </a:solidFill>
              <a:round/>
              <a:headEnd/>
              <a:tailEnd/>
            </a:ln>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sp>
        <p:nvSpPr>
          <p:cNvPr id="284" name="Text Box 422"/>
          <p:cNvSpPr txBox="1">
            <a:spLocks noChangeAspect="1" noChangeArrowheads="1"/>
          </p:cNvSpPr>
          <p:nvPr/>
        </p:nvSpPr>
        <p:spPr bwMode="auto">
          <a:xfrm>
            <a:off x="0" y="6070600"/>
            <a:ext cx="9144000" cy="579438"/>
          </a:xfrm>
          <a:prstGeom prst="rect">
            <a:avLst/>
          </a:prstGeom>
          <a:noFill/>
          <a:ln w="9525">
            <a:noFill/>
            <a:miter lim="800000"/>
            <a:headEnd/>
            <a:tailEnd/>
          </a:ln>
        </p:spPr>
        <p:txBody>
          <a:bodyPr>
            <a:spAutoFit/>
          </a:bodyPr>
          <a:lstStyle/>
          <a:p>
            <a:pPr algn="ctr">
              <a:defRPr/>
            </a:pPr>
            <a:r>
              <a:rPr lang="it-IT" sz="3200" u="sng"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MORB </a:t>
            </a:r>
            <a:r>
              <a:rPr lang="it-IT" sz="3200" u="sng"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are </a:t>
            </a:r>
            <a:r>
              <a:rPr lang="it-IT" sz="3200" u="sng" baseline="30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4</a:t>
            </a:r>
            <a:r>
              <a:rPr lang="it-IT" sz="3200" u="sng"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He </a:t>
            </a:r>
            <a:r>
              <a:rPr lang="it-IT" sz="3200" u="sng" dirty="0" err="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richer</a:t>
            </a:r>
            <a:r>
              <a:rPr lang="it-IT" sz="3200" u="sng"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 </a:t>
            </a:r>
            <a:r>
              <a:rPr lang="it-IT" sz="3200" u="sng" dirty="0" err="1">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than</a:t>
            </a:r>
            <a:r>
              <a:rPr lang="it-IT" sz="3200" u="sng"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 </a:t>
            </a:r>
            <a:r>
              <a:rPr lang="it-IT" sz="3200" u="sng"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rPr>
              <a:t>OIB</a:t>
            </a:r>
            <a:endParaRPr lang="it-IT" sz="3200" u="sng" baseline="30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5" name="AutoShape 454"/>
          <p:cNvSpPr>
            <a:spLocks noChangeArrowheads="1"/>
          </p:cNvSpPr>
          <p:nvPr/>
        </p:nvSpPr>
        <p:spPr bwMode="auto">
          <a:xfrm>
            <a:off x="127000" y="6137275"/>
            <a:ext cx="1185863" cy="558800"/>
          </a:xfrm>
          <a:prstGeom prst="rightArrow">
            <a:avLst>
              <a:gd name="adj1" fmla="val 53407"/>
              <a:gd name="adj2" fmla="val 84945"/>
            </a:avLst>
          </a:prstGeom>
          <a:solidFill>
            <a:srgbClr val="FF0000"/>
          </a:solidFill>
          <a:ln w="9525">
            <a:solidFill>
              <a:schemeClr val="tx1"/>
            </a:solidFill>
            <a:miter lim="800000"/>
            <a:headEnd/>
            <a:tailEnd/>
          </a:ln>
          <a:scene3d>
            <a:camera prst="orthographicFront"/>
            <a:lightRig rig="threePt" dir="t"/>
          </a:scene3d>
          <a:sp3d>
            <a:bevelT/>
          </a:sp3d>
        </p:spPr>
        <p:txBody>
          <a:bodyPr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sp>
        <p:nvSpPr>
          <p:cNvPr id="286" name="AutoShape 455"/>
          <p:cNvSpPr>
            <a:spLocks noChangeArrowheads="1"/>
          </p:cNvSpPr>
          <p:nvPr/>
        </p:nvSpPr>
        <p:spPr bwMode="auto">
          <a:xfrm rot="10800000">
            <a:off x="7818438" y="6116638"/>
            <a:ext cx="1185862" cy="558800"/>
          </a:xfrm>
          <a:prstGeom prst="rightArrow">
            <a:avLst>
              <a:gd name="adj1" fmla="val 53407"/>
              <a:gd name="adj2" fmla="val 84945"/>
            </a:avLst>
          </a:prstGeom>
          <a:solidFill>
            <a:srgbClr val="FF0000"/>
          </a:solidFill>
          <a:ln w="9525">
            <a:solidFill>
              <a:schemeClr val="tx1"/>
            </a:solidFill>
            <a:miter lim="800000"/>
            <a:headEnd/>
            <a:tailEnd/>
          </a:ln>
          <a:scene3d>
            <a:camera prst="orthographicFront"/>
            <a:lightRig rig="threePt" dir="t"/>
          </a:scene3d>
          <a:sp3d>
            <a:bevelT/>
          </a:sp3d>
        </p:spPr>
        <p:txBody>
          <a:bodyPr rot="10800000" wrap="none" anchor="ctr"/>
          <a:lstStyle/>
          <a:p>
            <a:pPr>
              <a:defRPr/>
            </a:pPr>
            <a:endParaRPr lang="it-IT">
              <a:effectLst>
                <a:outerShdw blurRad="38100" dist="38100" dir="2700000" algn="tl">
                  <a:srgbClr val="000000">
                    <a:alpha val="43137"/>
                  </a:srgbClr>
                </a:outerShdw>
              </a:effectLst>
              <a:latin typeface="Calibri" pitchFamily="34" charset="0"/>
              <a:ea typeface="ＭＳ Ｐゴシック" pitchFamily="34" charset="-128"/>
              <a:cs typeface="Arial" pitchFamily="34" charset="0"/>
            </a:endParaRPr>
          </a:p>
        </p:txBody>
      </p:sp>
      <p:grpSp>
        <p:nvGrpSpPr>
          <p:cNvPr id="287" name="Gruppo 671"/>
          <p:cNvGrpSpPr>
            <a:grpSpLocks/>
          </p:cNvGrpSpPr>
          <p:nvPr/>
        </p:nvGrpSpPr>
        <p:grpSpPr bwMode="auto">
          <a:xfrm>
            <a:off x="2620963" y="5132388"/>
            <a:ext cx="915987" cy="180975"/>
            <a:chOff x="2621425" y="5248874"/>
            <a:chExt cx="915037" cy="180390"/>
          </a:xfrm>
        </p:grpSpPr>
        <p:cxnSp>
          <p:nvCxnSpPr>
            <p:cNvPr id="288" name="Connettore 1 287"/>
            <p:cNvCxnSpPr/>
            <p:nvPr/>
          </p:nvCxnSpPr>
          <p:spPr>
            <a:xfrm rot="5400000" flipH="1" flipV="1">
              <a:off x="2568418"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9" name="Connettore 1 288"/>
            <p:cNvCxnSpPr/>
            <p:nvPr/>
          </p:nvCxnSpPr>
          <p:spPr>
            <a:xfrm rot="5400000" flipH="1" flipV="1">
              <a:off x="2803916"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0" name="Connettore 1 289"/>
            <p:cNvCxnSpPr/>
            <p:nvPr/>
          </p:nvCxnSpPr>
          <p:spPr>
            <a:xfrm rot="5400000" flipH="1" flipV="1">
              <a:off x="2968053"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Connettore 1 290"/>
            <p:cNvCxnSpPr/>
            <p:nvPr/>
          </p:nvCxnSpPr>
          <p:spPr>
            <a:xfrm rot="5400000" flipH="1" flipV="1">
              <a:off x="3095713"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2" name="Connettore 1 291"/>
            <p:cNvCxnSpPr/>
            <p:nvPr/>
          </p:nvCxnSpPr>
          <p:spPr>
            <a:xfrm rot="5400000" flipH="1" flipV="1">
              <a:off x="3194829"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3" name="Connettore 1 292"/>
            <p:cNvCxnSpPr/>
            <p:nvPr/>
          </p:nvCxnSpPr>
          <p:spPr>
            <a:xfrm rot="5400000" flipH="1" flipV="1">
              <a:off x="3282052"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Connettore 1 293"/>
            <p:cNvCxnSpPr/>
            <p:nvPr/>
          </p:nvCxnSpPr>
          <p:spPr>
            <a:xfrm rot="5400000" flipH="1" flipV="1">
              <a:off x="3358173"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Connettore 1 294"/>
            <p:cNvCxnSpPr/>
            <p:nvPr/>
          </p:nvCxnSpPr>
          <p:spPr>
            <a:xfrm rot="5400000" flipH="1" flipV="1">
              <a:off x="3421607"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Connettore 1 295"/>
            <p:cNvCxnSpPr/>
            <p:nvPr/>
          </p:nvCxnSpPr>
          <p:spPr>
            <a:xfrm rot="5400000" flipH="1" flipV="1">
              <a:off x="3445474" y="5338276"/>
              <a:ext cx="180390"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97" name="Gruppo 672"/>
          <p:cNvGrpSpPr>
            <a:grpSpLocks/>
          </p:cNvGrpSpPr>
          <p:nvPr/>
        </p:nvGrpSpPr>
        <p:grpSpPr bwMode="auto">
          <a:xfrm>
            <a:off x="3933825" y="5132388"/>
            <a:ext cx="914400" cy="180975"/>
            <a:chOff x="2621425" y="5248874"/>
            <a:chExt cx="915037" cy="180390"/>
          </a:xfrm>
        </p:grpSpPr>
        <p:cxnSp>
          <p:nvCxnSpPr>
            <p:cNvPr id="298" name="Connettore 1 297"/>
            <p:cNvCxnSpPr/>
            <p:nvPr/>
          </p:nvCxnSpPr>
          <p:spPr>
            <a:xfrm rot="5400000" flipH="1" flipV="1">
              <a:off x="2567624"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9" name="Connettore 1 298"/>
            <p:cNvCxnSpPr/>
            <p:nvPr/>
          </p:nvCxnSpPr>
          <p:spPr>
            <a:xfrm rot="5400000" flipH="1" flipV="1">
              <a:off x="280432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0" name="Connettore 1 299"/>
            <p:cNvCxnSpPr/>
            <p:nvPr/>
          </p:nvCxnSpPr>
          <p:spPr>
            <a:xfrm rot="5400000" flipH="1" flipV="1">
              <a:off x="2967953"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1" name="Connettore 1 300"/>
            <p:cNvCxnSpPr/>
            <p:nvPr/>
          </p:nvCxnSpPr>
          <p:spPr>
            <a:xfrm rot="5400000" flipH="1" flipV="1">
              <a:off x="3095836"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2" name="Connettore 1 301"/>
            <p:cNvCxnSpPr/>
            <p:nvPr/>
          </p:nvCxnSpPr>
          <p:spPr>
            <a:xfrm rot="5400000" flipH="1" flipV="1">
              <a:off x="3194330"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3" name="Connettore 1 302"/>
            <p:cNvCxnSpPr/>
            <p:nvPr/>
          </p:nvCxnSpPr>
          <p:spPr>
            <a:xfrm rot="5400000" flipH="1" flipV="1">
              <a:off x="328249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4" name="Connettore 1 303"/>
            <p:cNvCxnSpPr/>
            <p:nvPr/>
          </p:nvCxnSpPr>
          <p:spPr>
            <a:xfrm rot="5400000" flipH="1" flipV="1">
              <a:off x="3358750"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Connettore 1 304"/>
            <p:cNvCxnSpPr/>
            <p:nvPr/>
          </p:nvCxnSpPr>
          <p:spPr>
            <a:xfrm rot="5400000" flipH="1" flipV="1">
              <a:off x="3421501" y="5374669"/>
              <a:ext cx="107601"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6" name="Connettore 1 305"/>
            <p:cNvCxnSpPr/>
            <p:nvPr/>
          </p:nvCxnSpPr>
          <p:spPr>
            <a:xfrm rot="5400000" flipH="1" flipV="1">
              <a:off x="3446266" y="5339069"/>
              <a:ext cx="1803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07" name="Gruppo 682"/>
          <p:cNvGrpSpPr>
            <a:grpSpLocks/>
          </p:cNvGrpSpPr>
          <p:nvPr/>
        </p:nvGrpSpPr>
        <p:grpSpPr bwMode="auto">
          <a:xfrm>
            <a:off x="5232400" y="5132388"/>
            <a:ext cx="915988" cy="180975"/>
            <a:chOff x="2621425" y="5248874"/>
            <a:chExt cx="915037" cy="180390"/>
          </a:xfrm>
        </p:grpSpPr>
        <p:cxnSp>
          <p:nvCxnSpPr>
            <p:cNvPr id="308" name="Connettore 1 307"/>
            <p:cNvCxnSpPr/>
            <p:nvPr/>
          </p:nvCxnSpPr>
          <p:spPr>
            <a:xfrm rot="5400000" flipH="1" flipV="1">
              <a:off x="2568418"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9" name="Connettore 1 308"/>
            <p:cNvCxnSpPr/>
            <p:nvPr/>
          </p:nvCxnSpPr>
          <p:spPr>
            <a:xfrm rot="5400000" flipH="1" flipV="1">
              <a:off x="280391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0" name="Connettore 1 309"/>
            <p:cNvCxnSpPr/>
            <p:nvPr/>
          </p:nvCxnSpPr>
          <p:spPr>
            <a:xfrm rot="5400000" flipH="1" flipV="1">
              <a:off x="2968052"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1" name="Connettore 1 310"/>
            <p:cNvCxnSpPr/>
            <p:nvPr/>
          </p:nvCxnSpPr>
          <p:spPr>
            <a:xfrm rot="5400000" flipH="1" flipV="1">
              <a:off x="3095714"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2" name="Connettore 1 311"/>
            <p:cNvCxnSpPr/>
            <p:nvPr/>
          </p:nvCxnSpPr>
          <p:spPr>
            <a:xfrm rot="5400000" flipH="1" flipV="1">
              <a:off x="3194830" y="5374670"/>
              <a:ext cx="107601" cy="1585"/>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3" name="Connettore 1 312"/>
            <p:cNvCxnSpPr/>
            <p:nvPr/>
          </p:nvCxnSpPr>
          <p:spPr>
            <a:xfrm rot="5400000" flipH="1" flipV="1">
              <a:off x="3282051"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Connettore 1 313"/>
            <p:cNvCxnSpPr/>
            <p:nvPr/>
          </p:nvCxnSpPr>
          <p:spPr>
            <a:xfrm rot="5400000" flipH="1" flipV="1">
              <a:off x="3358172"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5" name="Connettore 1 314"/>
            <p:cNvCxnSpPr/>
            <p:nvPr/>
          </p:nvCxnSpPr>
          <p:spPr>
            <a:xfrm rot="5400000" flipH="1" flipV="1">
              <a:off x="3421606" y="5374670"/>
              <a:ext cx="107601"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6" name="Connettore 1 315"/>
            <p:cNvCxnSpPr/>
            <p:nvPr/>
          </p:nvCxnSpPr>
          <p:spPr>
            <a:xfrm rot="5400000" flipH="1" flipV="1">
              <a:off x="3445473" y="5338276"/>
              <a:ext cx="180390" cy="158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17" name="Gruppo 692"/>
          <p:cNvGrpSpPr>
            <a:grpSpLocks/>
          </p:cNvGrpSpPr>
          <p:nvPr/>
        </p:nvGrpSpPr>
        <p:grpSpPr bwMode="auto">
          <a:xfrm>
            <a:off x="6540500" y="5132388"/>
            <a:ext cx="914400" cy="180975"/>
            <a:chOff x="2621425" y="5248874"/>
            <a:chExt cx="915037" cy="180390"/>
          </a:xfrm>
        </p:grpSpPr>
        <p:cxnSp>
          <p:nvCxnSpPr>
            <p:cNvPr id="318" name="Connettore 1 317"/>
            <p:cNvCxnSpPr/>
            <p:nvPr/>
          </p:nvCxnSpPr>
          <p:spPr>
            <a:xfrm rot="5400000" flipH="1" flipV="1">
              <a:off x="2567624"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9" name="Connettore 1 318"/>
            <p:cNvCxnSpPr/>
            <p:nvPr/>
          </p:nvCxnSpPr>
          <p:spPr>
            <a:xfrm rot="5400000" flipH="1" flipV="1">
              <a:off x="280432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0" name="Connettore 1 319"/>
            <p:cNvCxnSpPr/>
            <p:nvPr/>
          </p:nvCxnSpPr>
          <p:spPr>
            <a:xfrm rot="5400000" flipH="1" flipV="1">
              <a:off x="2967953"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1" name="Connettore 1 320"/>
            <p:cNvCxnSpPr/>
            <p:nvPr/>
          </p:nvCxnSpPr>
          <p:spPr>
            <a:xfrm rot="5400000" flipH="1" flipV="1">
              <a:off x="3095836"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2" name="Connettore 1 321"/>
            <p:cNvCxnSpPr/>
            <p:nvPr/>
          </p:nvCxnSpPr>
          <p:spPr>
            <a:xfrm rot="5400000" flipH="1" flipV="1">
              <a:off x="3194330"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3" name="Connettore 1 322"/>
            <p:cNvCxnSpPr/>
            <p:nvPr/>
          </p:nvCxnSpPr>
          <p:spPr>
            <a:xfrm rot="5400000" flipH="1" flipV="1">
              <a:off x="328249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4" name="Connettore 1 323"/>
            <p:cNvCxnSpPr/>
            <p:nvPr/>
          </p:nvCxnSpPr>
          <p:spPr>
            <a:xfrm rot="5400000" flipH="1" flipV="1">
              <a:off x="3358750"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5" name="Connettore 1 324"/>
            <p:cNvCxnSpPr/>
            <p:nvPr/>
          </p:nvCxnSpPr>
          <p:spPr>
            <a:xfrm rot="5400000" flipH="1" flipV="1">
              <a:off x="3421501" y="5374669"/>
              <a:ext cx="107601"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6" name="Connettore 1 325"/>
            <p:cNvCxnSpPr/>
            <p:nvPr/>
          </p:nvCxnSpPr>
          <p:spPr>
            <a:xfrm rot="5400000" flipH="1" flipV="1">
              <a:off x="3446266" y="5339069"/>
              <a:ext cx="1803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27" name="Gruppo 702"/>
          <p:cNvGrpSpPr>
            <a:grpSpLocks/>
          </p:cNvGrpSpPr>
          <p:nvPr/>
        </p:nvGrpSpPr>
        <p:grpSpPr bwMode="auto">
          <a:xfrm>
            <a:off x="7831138" y="5205413"/>
            <a:ext cx="854075" cy="107950"/>
            <a:chOff x="2621425" y="5321264"/>
            <a:chExt cx="854077" cy="108000"/>
          </a:xfrm>
        </p:grpSpPr>
        <p:cxnSp>
          <p:nvCxnSpPr>
            <p:cNvPr id="328" name="Connettore 1 327"/>
            <p:cNvCxnSpPr/>
            <p:nvPr/>
          </p:nvCxnSpPr>
          <p:spPr>
            <a:xfrm rot="5400000" flipH="1" flipV="1">
              <a:off x="2568219" y="5374470"/>
              <a:ext cx="108000" cy="158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9" name="Connettore 1 328"/>
            <p:cNvCxnSpPr/>
            <p:nvPr/>
          </p:nvCxnSpPr>
          <p:spPr>
            <a:xfrm rot="5400000" flipH="1" flipV="1">
              <a:off x="2803963" y="5375264"/>
              <a:ext cx="1080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0" name="Connettore 1 329"/>
            <p:cNvCxnSpPr/>
            <p:nvPr/>
          </p:nvCxnSpPr>
          <p:spPr>
            <a:xfrm rot="5400000" flipH="1" flipV="1">
              <a:off x="2967476" y="5375264"/>
              <a:ext cx="1080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Connettore 1 330"/>
            <p:cNvCxnSpPr/>
            <p:nvPr/>
          </p:nvCxnSpPr>
          <p:spPr>
            <a:xfrm rot="5400000" flipH="1" flipV="1">
              <a:off x="3095270" y="5374470"/>
              <a:ext cx="108000" cy="158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2" name="Connettore 1 331"/>
            <p:cNvCxnSpPr/>
            <p:nvPr/>
          </p:nvCxnSpPr>
          <p:spPr>
            <a:xfrm rot="5400000" flipH="1" flipV="1">
              <a:off x="3194488" y="5375264"/>
              <a:ext cx="1080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Connettore 1 332"/>
            <p:cNvCxnSpPr/>
            <p:nvPr/>
          </p:nvCxnSpPr>
          <p:spPr>
            <a:xfrm rot="5400000" flipH="1" flipV="1">
              <a:off x="3281802" y="5375264"/>
              <a:ext cx="1080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4" name="Connettore 1 333"/>
            <p:cNvCxnSpPr/>
            <p:nvPr/>
          </p:nvCxnSpPr>
          <p:spPr>
            <a:xfrm rot="5400000" flipH="1" flipV="1">
              <a:off x="3358002" y="5375264"/>
              <a:ext cx="1080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Connettore 1 334"/>
            <p:cNvCxnSpPr/>
            <p:nvPr/>
          </p:nvCxnSpPr>
          <p:spPr>
            <a:xfrm rot="5400000" flipH="1" flipV="1">
              <a:off x="3420708" y="5374470"/>
              <a:ext cx="108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36" name="Gruppo 712"/>
          <p:cNvGrpSpPr>
            <a:grpSpLocks/>
          </p:cNvGrpSpPr>
          <p:nvPr/>
        </p:nvGrpSpPr>
        <p:grpSpPr bwMode="auto">
          <a:xfrm>
            <a:off x="1311275" y="5132388"/>
            <a:ext cx="914400" cy="180975"/>
            <a:chOff x="2621425" y="5248874"/>
            <a:chExt cx="915037" cy="180390"/>
          </a:xfrm>
        </p:grpSpPr>
        <p:cxnSp>
          <p:nvCxnSpPr>
            <p:cNvPr id="337" name="Connettore 1 336"/>
            <p:cNvCxnSpPr/>
            <p:nvPr/>
          </p:nvCxnSpPr>
          <p:spPr>
            <a:xfrm rot="5400000" flipH="1" flipV="1">
              <a:off x="2567624"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8" name="Connettore 1 337"/>
            <p:cNvCxnSpPr/>
            <p:nvPr/>
          </p:nvCxnSpPr>
          <p:spPr>
            <a:xfrm rot="5400000" flipH="1" flipV="1">
              <a:off x="280432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9" name="Connettore 1 338"/>
            <p:cNvCxnSpPr/>
            <p:nvPr/>
          </p:nvCxnSpPr>
          <p:spPr>
            <a:xfrm rot="5400000" flipH="1" flipV="1">
              <a:off x="2967953"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0" name="Connettore 1 339"/>
            <p:cNvCxnSpPr/>
            <p:nvPr/>
          </p:nvCxnSpPr>
          <p:spPr>
            <a:xfrm rot="5400000" flipH="1" flipV="1">
              <a:off x="3095836"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Connettore 1 340"/>
            <p:cNvCxnSpPr/>
            <p:nvPr/>
          </p:nvCxnSpPr>
          <p:spPr>
            <a:xfrm rot="5400000" flipH="1" flipV="1">
              <a:off x="3194330" y="5374669"/>
              <a:ext cx="107601" cy="158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2" name="Connettore 1 341"/>
            <p:cNvCxnSpPr/>
            <p:nvPr/>
          </p:nvCxnSpPr>
          <p:spPr>
            <a:xfrm rot="5400000" flipH="1" flipV="1">
              <a:off x="3282497"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3" name="Connettore 1 342"/>
            <p:cNvCxnSpPr/>
            <p:nvPr/>
          </p:nvCxnSpPr>
          <p:spPr>
            <a:xfrm rot="5400000" flipH="1" flipV="1">
              <a:off x="3358750" y="5375463"/>
              <a:ext cx="10760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4" name="Connettore 1 343"/>
            <p:cNvCxnSpPr/>
            <p:nvPr/>
          </p:nvCxnSpPr>
          <p:spPr>
            <a:xfrm rot="5400000" flipH="1" flipV="1">
              <a:off x="3421501" y="5374669"/>
              <a:ext cx="107601"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5" name="Connettore 1 344"/>
            <p:cNvCxnSpPr/>
            <p:nvPr/>
          </p:nvCxnSpPr>
          <p:spPr>
            <a:xfrm rot="5400000" flipH="1" flipV="1">
              <a:off x="3446266" y="5339069"/>
              <a:ext cx="1803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46" name="Text Box 17"/>
          <p:cNvSpPr txBox="1">
            <a:spLocks noChangeArrowheads="1"/>
          </p:cNvSpPr>
          <p:nvPr/>
        </p:nvSpPr>
        <p:spPr bwMode="auto">
          <a:xfrm>
            <a:off x="371475" y="4251325"/>
            <a:ext cx="3708400" cy="954088"/>
          </a:xfrm>
          <a:prstGeom prst="rect">
            <a:avLst/>
          </a:prstGeom>
          <a:solidFill>
            <a:schemeClr val="bg1"/>
          </a:solidFill>
          <a:ln w="38100">
            <a:solidFill>
              <a:srgbClr val="FF0000"/>
            </a:solidFill>
            <a:miter lim="800000"/>
            <a:headEnd/>
            <a:tailEnd/>
          </a:ln>
        </p:spPr>
        <p:txBody>
          <a:bodyPr wrap="square">
            <a:spAutoFit/>
          </a:bodyPr>
          <a:lstStyle/>
          <a:p>
            <a:pPr algn="ctr">
              <a:spcBef>
                <a:spcPct val="50000"/>
              </a:spcBef>
            </a:pPr>
            <a:r>
              <a:rPr lang="en-US" sz="2800">
                <a:solidFill>
                  <a:srgbClr val="FF0000"/>
                </a:solidFill>
                <a:latin typeface="Calibri" pitchFamily="34" charset="0"/>
              </a:rPr>
              <a:t>High </a:t>
            </a:r>
            <a:r>
              <a:rPr lang="en-US" sz="2800" baseline="30000">
                <a:solidFill>
                  <a:srgbClr val="FF0000"/>
                </a:solidFill>
                <a:latin typeface="Calibri" pitchFamily="34" charset="0"/>
              </a:rPr>
              <a:t>3</a:t>
            </a:r>
            <a:r>
              <a:rPr lang="en-US" sz="2800">
                <a:solidFill>
                  <a:srgbClr val="FF0000"/>
                </a:solidFill>
                <a:latin typeface="Calibri" pitchFamily="34" charset="0"/>
              </a:rPr>
              <a:t>He/</a:t>
            </a:r>
            <a:r>
              <a:rPr lang="en-US" sz="2800" baseline="30000">
                <a:solidFill>
                  <a:srgbClr val="FF0000"/>
                </a:solidFill>
                <a:latin typeface="Calibri" pitchFamily="34" charset="0"/>
              </a:rPr>
              <a:t>4</a:t>
            </a:r>
            <a:r>
              <a:rPr lang="en-US" sz="2800">
                <a:solidFill>
                  <a:srgbClr val="FF0000"/>
                </a:solidFill>
                <a:latin typeface="Calibri" pitchFamily="34" charset="0"/>
              </a:rPr>
              <a:t>He does mean low </a:t>
            </a:r>
            <a:r>
              <a:rPr lang="en-US" sz="2800" baseline="30000">
                <a:solidFill>
                  <a:srgbClr val="FF0000"/>
                </a:solidFill>
                <a:latin typeface="Calibri" pitchFamily="34" charset="0"/>
              </a:rPr>
              <a:t>4</a:t>
            </a:r>
            <a:r>
              <a:rPr lang="en-US" sz="2800">
                <a:solidFill>
                  <a:srgbClr val="FF0000"/>
                </a:solidFill>
                <a:latin typeface="Calibri" pitchFamily="34" charset="0"/>
              </a:rPr>
              <a:t>He, low U-Th</a:t>
            </a:r>
            <a:endParaRPr lang="en-US" sz="3200">
              <a:latin typeface="Calibri" pitchFamily="34" charset="0"/>
            </a:endParaRPr>
          </a:p>
        </p:txBody>
      </p:sp>
      <p:sp>
        <p:nvSpPr>
          <p:cNvPr id="347" name="Text Box 17"/>
          <p:cNvSpPr txBox="1">
            <a:spLocks noChangeArrowheads="1"/>
          </p:cNvSpPr>
          <p:nvPr/>
        </p:nvSpPr>
        <p:spPr bwMode="auto">
          <a:xfrm>
            <a:off x="920750" y="2003425"/>
            <a:ext cx="3117850" cy="708025"/>
          </a:xfrm>
          <a:prstGeom prst="rect">
            <a:avLst/>
          </a:prstGeom>
          <a:noFill/>
          <a:ln w="38100">
            <a:noFill/>
            <a:miter lim="800000"/>
            <a:headEnd/>
            <a:tailEnd/>
          </a:ln>
        </p:spPr>
        <p:txBody>
          <a:bodyPr>
            <a:spAutoFit/>
          </a:bodyPr>
          <a:lstStyle/>
          <a:p>
            <a:pPr algn="ctr">
              <a:spcBef>
                <a:spcPct val="50000"/>
              </a:spcBef>
            </a:pPr>
            <a:r>
              <a:rPr lang="en-US" sz="2000">
                <a:solidFill>
                  <a:schemeClr val="tx1"/>
                </a:solidFill>
                <a:effectLst/>
                <a:latin typeface="Calibri" pitchFamily="34" charset="0"/>
              </a:rPr>
              <a:t>Closed system with constant (U+Th)/K ratio</a:t>
            </a:r>
            <a:endParaRPr lang="en-US">
              <a:solidFill>
                <a:schemeClr val="tx1"/>
              </a:solidFill>
              <a:effectLst/>
              <a:latin typeface="Calibri" pitchFamily="34" charset="0"/>
            </a:endParaRPr>
          </a:p>
        </p:txBody>
      </p:sp>
      <p:cxnSp>
        <p:nvCxnSpPr>
          <p:cNvPr id="348" name="Connettore 2 347"/>
          <p:cNvCxnSpPr>
            <a:cxnSpLocks noChangeShapeType="1"/>
          </p:cNvCxnSpPr>
          <p:nvPr/>
        </p:nvCxnSpPr>
        <p:spPr bwMode="auto">
          <a:xfrm rot="5400000">
            <a:off x="1866900" y="2800350"/>
            <a:ext cx="419100" cy="228600"/>
          </a:xfrm>
          <a:prstGeom prst="straightConnector1">
            <a:avLst/>
          </a:prstGeom>
          <a:noFill/>
          <a:ln w="25400">
            <a:solidFill>
              <a:schemeClr val="tx1"/>
            </a:solidFill>
            <a:round/>
            <a:headEnd/>
            <a:tailEnd type="arrow" w="med" len="med"/>
          </a:ln>
          <a:effectLst>
            <a:outerShdw blurRad="63500" dist="20000" dir="5400000" rotWithShape="0">
              <a:srgbClr val="000000">
                <a:alpha val="37999"/>
              </a:srgbClr>
            </a:outerShdw>
          </a:effectLst>
          <a:extLst>
            <a:ext uri="{909E8E84-426E-40dd-AFC4-6F175D3DCCD1}"/>
          </a:extLst>
        </p:spPr>
      </p:cxn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7"/>
                                        </p:tgtEl>
                                        <p:attrNameLst>
                                          <p:attrName>style.visibility</p:attrName>
                                        </p:attrNameLst>
                                      </p:cBhvr>
                                      <p:to>
                                        <p:strVal val="visible"/>
                                      </p:to>
                                    </p:set>
                                    <p:animEffect transition="in" filter="fade">
                                      <p:cBhvr>
                                        <p:cTn id="7" dur="500"/>
                                        <p:tgtEl>
                                          <p:spTgt spid="3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48"/>
                                        </p:tgtEl>
                                        <p:attrNameLst>
                                          <p:attrName>style.visibility</p:attrName>
                                        </p:attrNameLst>
                                      </p:cBhvr>
                                      <p:to>
                                        <p:strVal val="visible"/>
                                      </p:to>
                                    </p:set>
                                    <p:animEffect transition="in" filter="wipe(up)">
                                      <p:cBhvr>
                                        <p:cTn id="11" dur="500"/>
                                        <p:tgtEl>
                                          <p:spTgt spid="34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26"/>
                                        </p:tgtEl>
                                        <p:attrNameLst>
                                          <p:attrName>style.visibility</p:attrName>
                                        </p:attrNameLst>
                                      </p:cBhvr>
                                      <p:to>
                                        <p:strVal val="visible"/>
                                      </p:to>
                                    </p:set>
                                    <p:animEffect transition="in" filter="fade">
                                      <p:cBhvr>
                                        <p:cTn id="16" dur="500"/>
                                        <p:tgtEl>
                                          <p:spTgt spid="226"/>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fade">
                                      <p:cBhvr>
                                        <p:cTn id="20" dur="500"/>
                                        <p:tgtEl>
                                          <p:spTgt spid="13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85"/>
                                        </p:tgtEl>
                                        <p:attrNameLst>
                                          <p:attrName>style.visibility</p:attrName>
                                        </p:attrNameLst>
                                      </p:cBhvr>
                                      <p:to>
                                        <p:strVal val="visible"/>
                                      </p:to>
                                    </p:set>
                                    <p:animEffect transition="in" filter="wipe(left)">
                                      <p:cBhvr>
                                        <p:cTn id="25" dur="500"/>
                                        <p:tgtEl>
                                          <p:spTgt spid="285"/>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86"/>
                                        </p:tgtEl>
                                        <p:attrNameLst>
                                          <p:attrName>style.visibility</p:attrName>
                                        </p:attrNameLst>
                                      </p:cBhvr>
                                      <p:to>
                                        <p:strVal val="visible"/>
                                      </p:to>
                                    </p:set>
                                    <p:animEffect transition="in" filter="wipe(right)">
                                      <p:cBhvr>
                                        <p:cTn id="28" dur="500"/>
                                        <p:tgtEl>
                                          <p:spTgt spid="286"/>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284"/>
                                        </p:tgtEl>
                                        <p:attrNameLst>
                                          <p:attrName>style.visibility</p:attrName>
                                        </p:attrNameLst>
                                      </p:cBhvr>
                                      <p:to>
                                        <p:strVal val="visible"/>
                                      </p:to>
                                    </p:set>
                                    <p:animEffect transition="in" filter="fade">
                                      <p:cBhvr>
                                        <p:cTn id="32" dur="500"/>
                                        <p:tgtEl>
                                          <p:spTgt spid="28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46"/>
                                        </p:tgtEl>
                                        <p:attrNameLst>
                                          <p:attrName>style.visibility</p:attrName>
                                        </p:attrNameLst>
                                      </p:cBhvr>
                                      <p:to>
                                        <p:strVal val="visible"/>
                                      </p:to>
                                    </p:set>
                                    <p:animEffect transition="in" filter="fade">
                                      <p:cBhvr>
                                        <p:cTn id="37" dur="500"/>
                                        <p:tgtEl>
                                          <p:spTgt spid="3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 grpId="0"/>
      <p:bldP spid="285" grpId="0" animBg="1"/>
      <p:bldP spid="286" grpId="0" animBg="1"/>
      <p:bldP spid="346" grpId="0" animBg="1"/>
      <p:bldP spid="34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aphicFrame>
        <p:nvGraphicFramePr>
          <p:cNvPr id="7" name="Grafico 6"/>
          <p:cNvGraphicFramePr>
            <a:graphicFrameLocks/>
          </p:cNvGraphicFramePr>
          <p:nvPr/>
        </p:nvGraphicFramePr>
        <p:xfrm>
          <a:off x="997675" y="993140"/>
          <a:ext cx="6952525" cy="51943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Grafico 7"/>
          <p:cNvGraphicFramePr>
            <a:graphicFrameLocks/>
          </p:cNvGraphicFramePr>
          <p:nvPr/>
        </p:nvGraphicFramePr>
        <p:xfrm>
          <a:off x="990600" y="1003300"/>
          <a:ext cx="6972300" cy="5194300"/>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 Box 3"/>
          <p:cNvSpPr txBox="1">
            <a:spLocks noChangeArrowheads="1"/>
          </p:cNvSpPr>
          <p:nvPr/>
        </p:nvSpPr>
        <p:spPr bwMode="auto">
          <a:xfrm>
            <a:off x="2009140" y="1307465"/>
            <a:ext cx="4206240" cy="1569660"/>
          </a:xfrm>
          <a:prstGeom prst="rect">
            <a:avLst/>
          </a:prstGeom>
          <a:noFill/>
          <a:ln w="9525">
            <a:noFill/>
            <a:miter lim="800000"/>
            <a:headEnd/>
            <a:tailEnd/>
          </a:ln>
        </p:spPr>
        <p:txBody>
          <a:bodyPr wrap="square">
            <a:spAutoFit/>
          </a:bodyPr>
          <a:lstStyle/>
          <a:p>
            <a:pPr>
              <a:defRPr/>
            </a:pPr>
            <a:r>
              <a:rPr lang="en-GB" sz="3200" b="1" dirty="0" smtClean="0">
                <a:solidFill>
                  <a:schemeClr val="tx1"/>
                </a:solidFill>
                <a:effectLst/>
                <a:latin typeface="Calibri" pitchFamily="34" charset="0"/>
                <a:ea typeface="ＭＳ Ｐゴシック" pitchFamily="34" charset="-128"/>
              </a:rPr>
              <a:t>MORB have statistically higher </a:t>
            </a:r>
            <a:r>
              <a:rPr lang="en-GB" sz="3200" b="1" baseline="30000" dirty="0" smtClean="0">
                <a:solidFill>
                  <a:schemeClr val="tx1"/>
                </a:solidFill>
                <a:effectLst/>
                <a:latin typeface="Calibri" pitchFamily="34" charset="0"/>
                <a:ea typeface="ＭＳ Ｐゴシック" pitchFamily="34" charset="-128"/>
              </a:rPr>
              <a:t>3</a:t>
            </a:r>
            <a:r>
              <a:rPr lang="en-GB" sz="3200" b="1" dirty="0" smtClean="0">
                <a:solidFill>
                  <a:schemeClr val="tx1"/>
                </a:solidFill>
                <a:effectLst/>
                <a:latin typeface="Calibri" pitchFamily="34" charset="0"/>
                <a:ea typeface="ＭＳ Ｐゴシック" pitchFamily="34" charset="-128"/>
              </a:rPr>
              <a:t>He and </a:t>
            </a:r>
            <a:r>
              <a:rPr lang="en-GB" sz="3200" b="1" baseline="30000" dirty="0" smtClean="0">
                <a:solidFill>
                  <a:schemeClr val="tx1"/>
                </a:solidFill>
                <a:effectLst/>
                <a:latin typeface="Calibri" pitchFamily="34" charset="0"/>
                <a:ea typeface="ＭＳ Ｐゴシック" pitchFamily="34" charset="-128"/>
              </a:rPr>
              <a:t>4</a:t>
            </a:r>
            <a:r>
              <a:rPr lang="en-GB" sz="3200" b="1" dirty="0" smtClean="0">
                <a:solidFill>
                  <a:schemeClr val="tx1"/>
                </a:solidFill>
                <a:effectLst/>
                <a:latin typeface="Calibri" pitchFamily="34" charset="0"/>
                <a:ea typeface="ＭＳ Ｐゴシック" pitchFamily="34" charset="-128"/>
              </a:rPr>
              <a:t>He    than OIB</a:t>
            </a:r>
            <a:endParaRPr lang="en-GB" sz="3200" b="1" dirty="0">
              <a:solidFill>
                <a:schemeClr val="tx1"/>
              </a:solidFill>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Graphic spid="8" grpId="0">
        <p:bldAsOne/>
      </p:bldGraphic>
      <p:bldP spid="9"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aphicFrame>
        <p:nvGraphicFramePr>
          <p:cNvPr id="7" name="Grafico 6"/>
          <p:cNvGraphicFramePr>
            <a:graphicFrameLocks/>
          </p:cNvGraphicFramePr>
          <p:nvPr/>
        </p:nvGraphicFramePr>
        <p:xfrm>
          <a:off x="1002015" y="971310"/>
          <a:ext cx="6933236" cy="52201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Grafico 7"/>
          <p:cNvGraphicFramePr>
            <a:graphicFrameLocks/>
          </p:cNvGraphicFramePr>
          <p:nvPr/>
        </p:nvGraphicFramePr>
        <p:xfrm>
          <a:off x="1016000" y="962153"/>
          <a:ext cx="6921500" cy="5235448"/>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 Box 3"/>
          <p:cNvSpPr txBox="1">
            <a:spLocks noChangeArrowheads="1"/>
          </p:cNvSpPr>
          <p:nvPr/>
        </p:nvSpPr>
        <p:spPr bwMode="auto">
          <a:xfrm>
            <a:off x="3594100" y="1179513"/>
            <a:ext cx="3935413" cy="1384995"/>
          </a:xfrm>
          <a:prstGeom prst="rect">
            <a:avLst/>
          </a:prstGeom>
          <a:noFill/>
          <a:ln w="9525">
            <a:noFill/>
            <a:miter lim="800000"/>
            <a:headEnd/>
            <a:tailEnd/>
          </a:ln>
        </p:spPr>
        <p:txBody>
          <a:bodyPr wrap="square">
            <a:spAutoFit/>
          </a:bodyPr>
          <a:lstStyle/>
          <a:p>
            <a:pPr algn="ctr">
              <a:defRPr/>
            </a:pPr>
            <a:r>
              <a:rPr lang="en-GB" sz="2800" b="1" dirty="0" smtClean="0">
                <a:solidFill>
                  <a:schemeClr val="tx1"/>
                </a:solidFill>
                <a:effectLst/>
                <a:latin typeface="Calibri" pitchFamily="34" charset="0"/>
                <a:ea typeface="ＭＳ Ｐゴシック" pitchFamily="34" charset="-128"/>
              </a:rPr>
              <a:t>MORB have statistically higher </a:t>
            </a:r>
            <a:r>
              <a:rPr lang="en-GB" sz="2800" b="1" baseline="30000" dirty="0" smtClean="0">
                <a:solidFill>
                  <a:schemeClr val="tx1"/>
                </a:solidFill>
                <a:effectLst/>
                <a:latin typeface="Calibri" pitchFamily="34" charset="0"/>
                <a:ea typeface="ＭＳ Ｐゴシック" pitchFamily="34" charset="-128"/>
              </a:rPr>
              <a:t>3</a:t>
            </a:r>
            <a:r>
              <a:rPr lang="en-GB" sz="2800" b="1" dirty="0" smtClean="0">
                <a:solidFill>
                  <a:schemeClr val="tx1"/>
                </a:solidFill>
                <a:effectLst/>
                <a:latin typeface="Calibri" pitchFamily="34" charset="0"/>
                <a:ea typeface="ＭＳ Ｐゴシック" pitchFamily="34" charset="-128"/>
              </a:rPr>
              <a:t>He but lower </a:t>
            </a:r>
            <a:r>
              <a:rPr lang="en-GB" sz="2800" b="1" baseline="30000" dirty="0" smtClean="0">
                <a:solidFill>
                  <a:schemeClr val="tx1"/>
                </a:solidFill>
                <a:effectLst/>
                <a:latin typeface="Calibri" pitchFamily="34" charset="0"/>
                <a:ea typeface="ＭＳ Ｐゴシック" pitchFamily="34" charset="-128"/>
              </a:rPr>
              <a:t>3</a:t>
            </a:r>
            <a:r>
              <a:rPr lang="en-GB" sz="2800" b="1" dirty="0" smtClean="0">
                <a:solidFill>
                  <a:schemeClr val="tx1"/>
                </a:solidFill>
                <a:effectLst/>
                <a:latin typeface="Calibri" pitchFamily="34" charset="0"/>
                <a:ea typeface="ＭＳ Ｐゴシック" pitchFamily="34" charset="-128"/>
              </a:rPr>
              <a:t>He/</a:t>
            </a:r>
            <a:r>
              <a:rPr lang="en-GB" sz="2800" b="1" baseline="30000" dirty="0" smtClean="0">
                <a:solidFill>
                  <a:schemeClr val="tx1"/>
                </a:solidFill>
                <a:effectLst/>
                <a:latin typeface="Calibri" pitchFamily="34" charset="0"/>
                <a:ea typeface="ＭＳ Ｐゴシック" pitchFamily="34" charset="-128"/>
              </a:rPr>
              <a:t>4</a:t>
            </a:r>
            <a:r>
              <a:rPr lang="en-GB" sz="2800" b="1" dirty="0" smtClean="0">
                <a:solidFill>
                  <a:schemeClr val="tx1"/>
                </a:solidFill>
                <a:effectLst/>
                <a:latin typeface="Calibri" pitchFamily="34" charset="0"/>
                <a:ea typeface="ＭＳ Ｐゴシック" pitchFamily="34" charset="-128"/>
              </a:rPr>
              <a:t>He than OIB</a:t>
            </a:r>
            <a:endParaRPr lang="en-GB" sz="2800" b="1" dirty="0">
              <a:solidFill>
                <a:schemeClr val="tx1"/>
              </a:solidFill>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Graphic spid="8" grpId="0">
        <p:bldAsOne/>
      </p:bldGraphic>
      <p:bldP spid="9"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3"/>
          <p:cNvSpPr txBox="1">
            <a:spLocks noChangeArrowheads="1"/>
          </p:cNvSpPr>
          <p:nvPr/>
        </p:nvSpPr>
        <p:spPr bwMode="auto">
          <a:xfrm>
            <a:off x="371475" y="1224293"/>
            <a:ext cx="8401050" cy="413959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pitchFamily="-106" charset="-128"/>
              </a:defRPr>
            </a:lvl1pPr>
            <a:lvl2pPr marL="37931725" indent="-37474525" eaLnBrk="0" hangingPunct="0">
              <a:defRPr sz="2400">
                <a:solidFill>
                  <a:schemeClr val="tx1"/>
                </a:solidFill>
                <a:latin typeface="Arial" charset="0"/>
                <a:ea typeface="ＭＳ Ｐゴシック" pitchFamily="-106" charset="-128"/>
              </a:defRPr>
            </a:lvl2pPr>
            <a:lvl3pPr eaLnBrk="0" hangingPunct="0">
              <a:defRPr sz="2400">
                <a:solidFill>
                  <a:schemeClr val="tx1"/>
                </a:solidFill>
                <a:latin typeface="Arial" charset="0"/>
                <a:ea typeface="ＭＳ Ｐゴシック" pitchFamily="-106" charset="-128"/>
              </a:defRPr>
            </a:lvl3pPr>
            <a:lvl4pPr eaLnBrk="0" hangingPunct="0">
              <a:defRPr sz="2400">
                <a:solidFill>
                  <a:schemeClr val="tx1"/>
                </a:solidFill>
                <a:latin typeface="Arial" charset="0"/>
                <a:ea typeface="ＭＳ Ｐゴシック" pitchFamily="-106" charset="-128"/>
              </a:defRPr>
            </a:lvl4pPr>
            <a:lvl5pPr eaLnBrk="0" hangingPunct="0">
              <a:defRPr sz="2400">
                <a:solidFill>
                  <a:schemeClr val="tx1"/>
                </a:solidFill>
                <a:latin typeface="Arial" charset="0"/>
                <a:ea typeface="ＭＳ Ｐゴシック" pitchFamily="-106" charset="-128"/>
              </a:defRPr>
            </a:lvl5pPr>
            <a:lvl6pPr marL="457200" eaLnBrk="0" fontAlgn="base" hangingPunct="0">
              <a:spcBef>
                <a:spcPct val="0"/>
              </a:spcBef>
              <a:spcAft>
                <a:spcPct val="0"/>
              </a:spcAft>
              <a:defRPr sz="2400">
                <a:solidFill>
                  <a:schemeClr val="tx1"/>
                </a:solidFill>
                <a:latin typeface="Arial" charset="0"/>
                <a:ea typeface="ＭＳ Ｐゴシック" pitchFamily="-106" charset="-128"/>
              </a:defRPr>
            </a:lvl6pPr>
            <a:lvl7pPr marL="914400" eaLnBrk="0" fontAlgn="base" hangingPunct="0">
              <a:spcBef>
                <a:spcPct val="0"/>
              </a:spcBef>
              <a:spcAft>
                <a:spcPct val="0"/>
              </a:spcAft>
              <a:defRPr sz="2400">
                <a:solidFill>
                  <a:schemeClr val="tx1"/>
                </a:solidFill>
                <a:latin typeface="Arial" charset="0"/>
                <a:ea typeface="ＭＳ Ｐゴシック" pitchFamily="-106" charset="-128"/>
              </a:defRPr>
            </a:lvl7pPr>
            <a:lvl8pPr marL="1371600" eaLnBrk="0" fontAlgn="base" hangingPunct="0">
              <a:spcBef>
                <a:spcPct val="0"/>
              </a:spcBef>
              <a:spcAft>
                <a:spcPct val="0"/>
              </a:spcAft>
              <a:defRPr sz="2400">
                <a:solidFill>
                  <a:schemeClr val="tx1"/>
                </a:solidFill>
                <a:latin typeface="Arial" charset="0"/>
                <a:ea typeface="ＭＳ Ｐゴシック" pitchFamily="-106" charset="-128"/>
              </a:defRPr>
            </a:lvl8pPr>
            <a:lvl9pPr marL="1828800" eaLnBrk="0" fontAlgn="base" hangingPunct="0">
              <a:spcBef>
                <a:spcPct val="0"/>
              </a:spcBef>
              <a:spcAft>
                <a:spcPct val="0"/>
              </a:spcAft>
              <a:defRPr sz="2400">
                <a:solidFill>
                  <a:schemeClr val="tx1"/>
                </a:solidFill>
                <a:latin typeface="Arial" charset="0"/>
                <a:ea typeface="ＭＳ Ｐゴシック" pitchFamily="-106" charset="-128"/>
              </a:defRPr>
            </a:lvl9pPr>
          </a:lstStyle>
          <a:p>
            <a:pPr algn="l" eaLnBrk="1" hangingPunct="1">
              <a:defRPr/>
            </a:pPr>
            <a:r>
              <a:rPr lang="en-GB" sz="3600" baseline="30000" dirty="0" smtClean="0">
                <a:solidFill>
                  <a:schemeClr val="bg1"/>
                </a:solidFill>
                <a:effectLst>
                  <a:outerShdw blurRad="38100" dist="38100" dir="2700000" algn="tl">
                    <a:srgbClr val="000000"/>
                  </a:outerShdw>
                </a:effectLst>
                <a:latin typeface="Calibri" pitchFamily="34" charset="0"/>
              </a:rPr>
              <a:t>3</a:t>
            </a:r>
            <a:r>
              <a:rPr lang="en-GB" sz="3600" dirty="0" smtClean="0">
                <a:solidFill>
                  <a:schemeClr val="bg1"/>
                </a:solidFill>
                <a:effectLst>
                  <a:outerShdw blurRad="38100" dist="38100" dir="2700000" algn="tl">
                    <a:srgbClr val="000000"/>
                  </a:outerShdw>
                </a:effectLst>
                <a:latin typeface="Calibri" pitchFamily="34" charset="0"/>
              </a:rPr>
              <a:t>He is the stable Helium isotope. </a:t>
            </a:r>
            <a:r>
              <a:rPr lang="en-GB" sz="3600" baseline="30000" dirty="0" smtClean="0">
                <a:solidFill>
                  <a:schemeClr val="bg1"/>
                </a:solidFill>
                <a:effectLst>
                  <a:outerShdw blurRad="38100" dist="38100" dir="2700000" algn="tl">
                    <a:srgbClr val="000000"/>
                  </a:outerShdw>
                </a:effectLst>
                <a:latin typeface="Calibri" pitchFamily="34" charset="0"/>
              </a:rPr>
              <a:t>4</a:t>
            </a:r>
            <a:r>
              <a:rPr lang="en-GB" sz="3600" dirty="0" smtClean="0">
                <a:solidFill>
                  <a:schemeClr val="bg1"/>
                </a:solidFill>
                <a:effectLst>
                  <a:outerShdw blurRad="38100" dist="38100" dir="2700000" algn="tl">
                    <a:srgbClr val="000000"/>
                  </a:outerShdw>
                </a:effectLst>
                <a:latin typeface="Calibri" pitchFamily="34" charset="0"/>
              </a:rPr>
              <a:t>He is the Helium isotope produced by decay of </a:t>
            </a:r>
            <a:r>
              <a:rPr lang="en-GB" sz="3600" baseline="30000" dirty="0" smtClean="0">
                <a:solidFill>
                  <a:schemeClr val="bg1"/>
                </a:solidFill>
                <a:effectLst>
                  <a:outerShdw blurRad="38100" dist="38100" dir="2700000" algn="tl">
                    <a:srgbClr val="000000"/>
                  </a:outerShdw>
                </a:effectLst>
                <a:latin typeface="Calibri" pitchFamily="34" charset="0"/>
              </a:rPr>
              <a:t>238</a:t>
            </a:r>
            <a:r>
              <a:rPr lang="en-GB" sz="3600" dirty="0" smtClean="0">
                <a:solidFill>
                  <a:schemeClr val="bg1"/>
                </a:solidFill>
                <a:effectLst>
                  <a:outerShdw blurRad="38100" dist="38100" dir="2700000" algn="tl">
                    <a:srgbClr val="000000"/>
                  </a:outerShdw>
                </a:effectLst>
                <a:latin typeface="Calibri" pitchFamily="34" charset="0"/>
              </a:rPr>
              <a:t>U, </a:t>
            </a:r>
            <a:r>
              <a:rPr lang="en-GB" sz="3600" baseline="30000" dirty="0" smtClean="0">
                <a:solidFill>
                  <a:schemeClr val="bg1"/>
                </a:solidFill>
                <a:effectLst>
                  <a:outerShdw blurRad="38100" dist="38100" dir="2700000" algn="tl">
                    <a:srgbClr val="000000"/>
                  </a:outerShdw>
                </a:effectLst>
                <a:latin typeface="Calibri" pitchFamily="34" charset="0"/>
              </a:rPr>
              <a:t>235</a:t>
            </a:r>
            <a:r>
              <a:rPr lang="en-GB" sz="3600" dirty="0" smtClean="0">
                <a:solidFill>
                  <a:schemeClr val="bg1"/>
                </a:solidFill>
                <a:effectLst>
                  <a:outerShdw blurRad="38100" dist="38100" dir="2700000" algn="tl">
                    <a:srgbClr val="000000"/>
                  </a:outerShdw>
                </a:effectLst>
                <a:latin typeface="Calibri" pitchFamily="34" charset="0"/>
              </a:rPr>
              <a:t>U and </a:t>
            </a:r>
            <a:r>
              <a:rPr lang="en-GB" sz="3600" baseline="30000" dirty="0" smtClean="0">
                <a:solidFill>
                  <a:schemeClr val="bg1"/>
                </a:solidFill>
                <a:effectLst>
                  <a:outerShdw blurRad="38100" dist="38100" dir="2700000" algn="tl">
                    <a:srgbClr val="000000"/>
                  </a:outerShdw>
                </a:effectLst>
                <a:latin typeface="Calibri" pitchFamily="34" charset="0"/>
              </a:rPr>
              <a:t>232</a:t>
            </a:r>
            <a:r>
              <a:rPr lang="en-GB" sz="3600" dirty="0" smtClean="0">
                <a:solidFill>
                  <a:schemeClr val="bg1"/>
                </a:solidFill>
                <a:effectLst>
                  <a:outerShdw blurRad="38100" dist="38100" dir="2700000" algn="tl">
                    <a:srgbClr val="000000"/>
                  </a:outerShdw>
                </a:effectLst>
                <a:latin typeface="Calibri" pitchFamily="34" charset="0"/>
              </a:rPr>
              <a:t>Th.</a:t>
            </a:r>
          </a:p>
          <a:p>
            <a:pPr eaLnBrk="1" hangingPunct="1">
              <a:defRPr/>
            </a:pPr>
            <a:endParaRPr lang="en-GB" sz="1100" dirty="0" smtClean="0">
              <a:solidFill>
                <a:schemeClr val="bg1"/>
              </a:solidFill>
              <a:effectLst>
                <a:outerShdw blurRad="38100" dist="38100" dir="2700000" algn="tl">
                  <a:srgbClr val="000000"/>
                </a:outerShdw>
              </a:effectLst>
              <a:latin typeface="Calibri" pitchFamily="34" charset="0"/>
            </a:endParaRPr>
          </a:p>
          <a:p>
            <a:pPr algn="r" eaLnBrk="1" hangingPunct="1">
              <a:defRPr/>
            </a:pPr>
            <a:r>
              <a:rPr lang="en-GB" sz="3600" dirty="0" smtClean="0">
                <a:solidFill>
                  <a:schemeClr val="bg1"/>
                </a:solidFill>
                <a:effectLst>
                  <a:outerShdw blurRad="38100" dist="38100" dir="2700000" algn="tl">
                    <a:srgbClr val="000000"/>
                  </a:outerShdw>
                </a:effectLst>
                <a:latin typeface="Calibri" pitchFamily="34" charset="0"/>
              </a:rPr>
              <a:t>Refractory peridotites with almost no </a:t>
            </a:r>
            <a:r>
              <a:rPr lang="en-GB" sz="3600" baseline="30000" dirty="0" smtClean="0">
                <a:solidFill>
                  <a:schemeClr val="bg1"/>
                </a:solidFill>
                <a:effectLst>
                  <a:outerShdw blurRad="38100" dist="38100" dir="2700000" algn="tl">
                    <a:srgbClr val="000000"/>
                  </a:outerShdw>
                </a:effectLst>
                <a:latin typeface="Calibri" pitchFamily="34" charset="0"/>
              </a:rPr>
              <a:t>3</a:t>
            </a:r>
            <a:r>
              <a:rPr lang="en-GB" sz="3600" dirty="0" smtClean="0">
                <a:solidFill>
                  <a:schemeClr val="bg1"/>
                </a:solidFill>
                <a:effectLst>
                  <a:outerShdw blurRad="38100" dist="38100" dir="2700000" algn="tl">
                    <a:srgbClr val="000000"/>
                  </a:outerShdw>
                </a:effectLst>
                <a:latin typeface="Calibri" pitchFamily="34" charset="0"/>
              </a:rPr>
              <a:t>He have very low U-Th-K content and high </a:t>
            </a:r>
            <a:r>
              <a:rPr lang="en-GB" sz="3600" baseline="30000" dirty="0" smtClean="0">
                <a:solidFill>
                  <a:schemeClr val="bg1"/>
                </a:solidFill>
                <a:effectLst>
                  <a:outerShdw blurRad="38100" dist="38100" dir="2700000" algn="tl">
                    <a:srgbClr val="000000"/>
                  </a:outerShdw>
                </a:effectLst>
                <a:latin typeface="Calibri" pitchFamily="34" charset="0"/>
              </a:rPr>
              <a:t>3</a:t>
            </a:r>
            <a:r>
              <a:rPr lang="en-GB" sz="3600" dirty="0" smtClean="0">
                <a:solidFill>
                  <a:schemeClr val="bg1"/>
                </a:solidFill>
                <a:effectLst>
                  <a:outerShdw blurRad="38100" dist="38100" dir="2700000" algn="tl">
                    <a:srgbClr val="000000"/>
                  </a:outerShdw>
                </a:effectLst>
                <a:latin typeface="Calibri" pitchFamily="34" charset="0"/>
              </a:rPr>
              <a:t>He/</a:t>
            </a:r>
            <a:r>
              <a:rPr lang="en-GB" sz="3600" baseline="30000" dirty="0" smtClean="0">
                <a:solidFill>
                  <a:schemeClr val="bg1"/>
                </a:solidFill>
                <a:effectLst>
                  <a:outerShdw blurRad="38100" dist="38100" dir="2700000" algn="tl">
                    <a:srgbClr val="000000"/>
                  </a:outerShdw>
                </a:effectLst>
                <a:latin typeface="Calibri" pitchFamily="34" charset="0"/>
              </a:rPr>
              <a:t>238</a:t>
            </a:r>
            <a:r>
              <a:rPr lang="en-GB" sz="3600" dirty="0" smtClean="0">
                <a:solidFill>
                  <a:schemeClr val="bg1"/>
                </a:solidFill>
                <a:effectLst>
                  <a:outerShdw blurRad="38100" dist="38100" dir="2700000" algn="tl">
                    <a:srgbClr val="000000"/>
                  </a:outerShdw>
                </a:effectLst>
                <a:latin typeface="Calibri" pitchFamily="34" charset="0"/>
              </a:rPr>
              <a:t>U, just as "</a:t>
            </a:r>
            <a:r>
              <a:rPr lang="en-GB" sz="3600" dirty="0" smtClean="0">
                <a:solidFill>
                  <a:srgbClr val="FFFF00"/>
                </a:solidFill>
                <a:effectLst>
                  <a:outerShdw blurRad="38100" dist="38100" dir="2700000" algn="tl">
                    <a:srgbClr val="000000"/>
                  </a:outerShdw>
                </a:effectLst>
                <a:latin typeface="Calibri" pitchFamily="34" charset="0"/>
              </a:rPr>
              <a:t>undegassed or primordial</a:t>
            </a:r>
            <a:r>
              <a:rPr lang="en-GB" sz="3600" dirty="0" smtClean="0">
                <a:solidFill>
                  <a:schemeClr val="bg1"/>
                </a:solidFill>
                <a:effectLst>
                  <a:outerShdw blurRad="38100" dist="38100" dir="2700000" algn="tl">
                    <a:srgbClr val="000000"/>
                  </a:outerShdw>
                </a:effectLst>
                <a:latin typeface="Calibri" pitchFamily="34" charset="0"/>
              </a:rPr>
              <a:t>" mantle...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Effect transition="in" filter="fade">
                                      <p:cBhvr>
                                        <p:cTn id="7"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 name="Text Box 3"/>
          <p:cNvSpPr txBox="1">
            <a:spLocks noChangeArrowheads="1"/>
          </p:cNvSpPr>
          <p:nvPr/>
        </p:nvSpPr>
        <p:spPr bwMode="auto">
          <a:xfrm>
            <a:off x="15874" y="1937647"/>
            <a:ext cx="9128125" cy="774507"/>
          </a:xfrm>
          <a:prstGeom prst="rect">
            <a:avLst/>
          </a:prstGeom>
          <a:noFill/>
          <a:ln w="9525">
            <a:noFill/>
            <a:miter lim="800000"/>
            <a:headEnd/>
            <a:tailEnd/>
          </a:ln>
          <a:effectLst/>
        </p:spPr>
        <p:txBody>
          <a:bodyPr wrap="square">
            <a:spAutoFit/>
          </a:bodyPr>
          <a:lstStyle/>
          <a:p>
            <a:pPr algn="l">
              <a:lnSpc>
                <a:spcPts val="1800"/>
              </a:lnSpc>
              <a:defRPr/>
            </a:pPr>
            <a:r>
              <a:rPr lang="en-GB" i="1" dirty="0" smtClean="0">
                <a:solidFill>
                  <a:srgbClr val="FFFF00"/>
                </a:solidFill>
                <a:effectLst>
                  <a:outerShdw blurRad="38100" dist="38100" dir="2700000" algn="tl">
                    <a:srgbClr val="000000"/>
                  </a:outerShdw>
                </a:effectLst>
                <a:latin typeface="Calibri" pitchFamily="34" charset="0"/>
                <a:ea typeface="ＭＳ Ｐゴシック" pitchFamily="34" charset="-128"/>
              </a:rPr>
              <a:t>Extremely high </a:t>
            </a:r>
            <a:r>
              <a:rPr lang="en-GB" i="1"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i="1"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i="1"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i="1" dirty="0" smtClean="0">
                <a:solidFill>
                  <a:srgbClr val="FFFF00"/>
                </a:solidFill>
                <a:effectLst>
                  <a:outerShdw blurRad="38100" dist="38100" dir="2700000" algn="tl">
                    <a:srgbClr val="000000"/>
                  </a:outerShdw>
                </a:effectLst>
                <a:latin typeface="Calibri" pitchFamily="34" charset="0"/>
                <a:ea typeface="ＭＳ Ｐゴシック" pitchFamily="34" charset="-128"/>
              </a:rPr>
              <a:t>He ratios</a:t>
            </a:r>
            <a:r>
              <a:rPr lang="en-GB" i="1" dirty="0" smtClean="0">
                <a:solidFill>
                  <a:schemeClr val="bg1"/>
                </a:solidFill>
                <a:effectLst>
                  <a:outerShdw blurRad="38100" dist="38100" dir="2700000" algn="tl">
                    <a:srgbClr val="000000"/>
                  </a:outerShdw>
                </a:effectLst>
                <a:latin typeface="Calibri" pitchFamily="34" charset="0"/>
                <a:ea typeface="ＭＳ Ｐゴシック" pitchFamily="34" charset="-128"/>
              </a:rPr>
              <a:t> in some ocean-island basalts suggest the presence of relatively </a:t>
            </a:r>
            <a:r>
              <a:rPr lang="en-GB" i="1" dirty="0" smtClean="0">
                <a:solidFill>
                  <a:srgbClr val="FFFF00"/>
                </a:solidFill>
                <a:effectLst>
                  <a:outerShdw blurRad="38100" dist="38100" dir="2700000" algn="tl">
                    <a:srgbClr val="000000"/>
                  </a:outerShdw>
                </a:effectLst>
                <a:latin typeface="Calibri" pitchFamily="34" charset="0"/>
                <a:ea typeface="ＭＳ Ｐゴシック" pitchFamily="34" charset="-128"/>
              </a:rPr>
              <a:t>undegassed and undifferentiated</a:t>
            </a:r>
            <a:r>
              <a:rPr lang="en-GB" i="1" u="sng" dirty="0" smtClean="0">
                <a:solidFill>
                  <a:srgbClr val="FFFF00"/>
                </a:solidFill>
                <a:effectLst>
                  <a:outerShdw blurRad="38100" dist="38100" dir="2700000" algn="tl">
                    <a:srgbClr val="000000"/>
                  </a:outerShdw>
                </a:effectLst>
                <a:latin typeface="Calibri" pitchFamily="34" charset="0"/>
                <a:ea typeface="ＭＳ Ｐゴシック" pitchFamily="34" charset="-128"/>
              </a:rPr>
              <a:t> </a:t>
            </a:r>
            <a:r>
              <a:rPr lang="en-GB" i="1" dirty="0" smtClean="0">
                <a:solidFill>
                  <a:schemeClr val="bg1"/>
                </a:solidFill>
                <a:effectLst>
                  <a:outerShdw blurRad="38100" dist="38100" dir="2700000" algn="tl">
                    <a:srgbClr val="000000"/>
                  </a:outerShdw>
                </a:effectLst>
                <a:latin typeface="Calibri" pitchFamily="34" charset="0"/>
                <a:ea typeface="ＭＳ Ｐゴシック" pitchFamily="34" charset="-128"/>
              </a:rPr>
              <a:t>material preserved in Earth</a:t>
            </a:r>
            <a:r>
              <a:rPr lang="en-GB" altLang="ja-JP" i="1" dirty="0" smtClean="0">
                <a:solidFill>
                  <a:schemeClr val="bg1"/>
                </a:solidFill>
                <a:effectLst>
                  <a:outerShdw blurRad="38100" dist="38100" dir="2700000" algn="tl">
                    <a:srgbClr val="000000"/>
                  </a:outerShdw>
                </a:effectLst>
                <a:latin typeface="Calibri" pitchFamily="34" charset="0"/>
                <a:ea typeface="ＭＳ Ｐゴシック" pitchFamily="34" charset="-128"/>
              </a:rPr>
              <a:t>’s mantle  </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Jackson et al. (2010) Nature, 466, 853-856</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0" name="Text Box 3"/>
          <p:cNvSpPr txBox="1">
            <a:spLocks noChangeArrowheads="1"/>
          </p:cNvSpPr>
          <p:nvPr/>
        </p:nvSpPr>
        <p:spPr bwMode="auto">
          <a:xfrm>
            <a:off x="19652" y="4239950"/>
            <a:ext cx="9123370" cy="557204"/>
          </a:xfrm>
          <a:prstGeom prst="rect">
            <a:avLst/>
          </a:prstGeom>
          <a:noFill/>
          <a:ln w="9525">
            <a:noFill/>
            <a:miter lim="800000"/>
            <a:headEnd/>
            <a:tailEnd/>
          </a:ln>
          <a:effectLst/>
        </p:spPr>
        <p:txBody>
          <a:bodyPr wrap="square">
            <a:spAutoFit/>
          </a:bodyPr>
          <a:lstStyle/>
          <a:p>
            <a:pPr algn="l">
              <a:lnSpc>
                <a:spcPts val="1800"/>
              </a:lnSpc>
            </a:pPr>
            <a:r>
              <a:rPr lang="en-GB" i="1" dirty="0" smtClean="0">
                <a:solidFill>
                  <a:srgbClr val="FFFF00"/>
                </a:solidFill>
                <a:effectLst>
                  <a:outerShdw blurRad="38100" dist="38100" dir="2700000" algn="tl">
                    <a:srgbClr val="000000">
                      <a:alpha val="43137"/>
                    </a:srgbClr>
                  </a:outerShdw>
                </a:effectLst>
                <a:latin typeface="Calibri" pitchFamily="34" charset="0"/>
              </a:rPr>
              <a:t>High </a:t>
            </a:r>
            <a:r>
              <a:rPr lang="en-GB" i="1" baseline="30000" dirty="0" smtClean="0">
                <a:solidFill>
                  <a:srgbClr val="FFFF00"/>
                </a:solidFill>
                <a:effectLst>
                  <a:outerShdw blurRad="38100" dist="38100" dir="2700000" algn="tl">
                    <a:srgbClr val="000000">
                      <a:alpha val="43137"/>
                    </a:srgbClr>
                  </a:outerShdw>
                </a:effectLst>
                <a:latin typeface="Calibri" pitchFamily="34" charset="0"/>
              </a:rPr>
              <a:t>3</a:t>
            </a:r>
            <a:r>
              <a:rPr lang="en-GB" i="1" dirty="0" smtClean="0">
                <a:solidFill>
                  <a:srgbClr val="FFFF00"/>
                </a:solidFill>
                <a:effectLst>
                  <a:outerShdw blurRad="38100" dist="38100" dir="2700000" algn="tl">
                    <a:srgbClr val="000000">
                      <a:alpha val="43137"/>
                    </a:srgbClr>
                  </a:outerShdw>
                </a:effectLst>
                <a:latin typeface="Calibri" pitchFamily="34" charset="0"/>
              </a:rPr>
              <a:t>He/</a:t>
            </a:r>
            <a:r>
              <a:rPr lang="en-GB" i="1" baseline="30000" dirty="0" smtClean="0">
                <a:solidFill>
                  <a:srgbClr val="FFFF00"/>
                </a:solidFill>
                <a:effectLst>
                  <a:outerShdw blurRad="38100" dist="38100" dir="2700000" algn="tl">
                    <a:srgbClr val="000000">
                      <a:alpha val="43137"/>
                    </a:srgbClr>
                  </a:outerShdw>
                </a:effectLst>
                <a:latin typeface="Calibri" pitchFamily="34" charset="0"/>
              </a:rPr>
              <a:t>4</a:t>
            </a:r>
            <a:r>
              <a:rPr lang="en-GB" i="1" dirty="0" smtClean="0">
                <a:solidFill>
                  <a:srgbClr val="FFFF00"/>
                </a:solidFill>
                <a:effectLst>
                  <a:outerShdw blurRad="38100" dist="38100" dir="2700000" algn="tl">
                    <a:srgbClr val="000000">
                      <a:alpha val="43137"/>
                    </a:srgbClr>
                  </a:outerShdw>
                </a:effectLst>
                <a:latin typeface="Calibri" pitchFamily="34" charset="0"/>
              </a:rPr>
              <a:t>He ratios</a:t>
            </a:r>
            <a:r>
              <a:rPr lang="en-GB" i="1" dirty="0" smtClean="0">
                <a:solidFill>
                  <a:schemeClr val="bg1"/>
                </a:solidFill>
                <a:effectLst>
                  <a:outerShdw blurRad="38100" dist="38100" dir="2700000" algn="tl">
                    <a:srgbClr val="000000">
                      <a:alpha val="43137"/>
                    </a:srgbClr>
                  </a:outerShdw>
                </a:effectLst>
                <a:latin typeface="Calibri" pitchFamily="34" charset="0"/>
              </a:rPr>
              <a:t> in some OIBs indicate the existence of relatively </a:t>
            </a:r>
            <a:r>
              <a:rPr lang="en-GB" i="1" dirty="0" smtClean="0">
                <a:solidFill>
                  <a:srgbClr val="FFFF00"/>
                </a:solidFill>
                <a:effectLst>
                  <a:outerShdw blurRad="38100" dist="38100" dir="2700000" algn="tl">
                    <a:srgbClr val="000000">
                      <a:alpha val="43137"/>
                    </a:srgbClr>
                  </a:outerShdw>
                </a:effectLst>
                <a:latin typeface="Calibri" pitchFamily="34" charset="0"/>
              </a:rPr>
              <a:t>undegassed regions in the deep mantle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Hallis</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et al. (2014) Science, 350, 795-797</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1" name="Text Box 3"/>
          <p:cNvSpPr txBox="1">
            <a:spLocks noChangeArrowheads="1"/>
          </p:cNvSpPr>
          <p:nvPr/>
        </p:nvSpPr>
        <p:spPr bwMode="auto">
          <a:xfrm>
            <a:off x="19652" y="5912358"/>
            <a:ext cx="9123370" cy="557204"/>
          </a:xfrm>
          <a:prstGeom prst="rect">
            <a:avLst/>
          </a:prstGeom>
          <a:noFill/>
          <a:ln w="9525">
            <a:noFill/>
            <a:miter lim="800000"/>
            <a:headEnd/>
            <a:tailEnd/>
          </a:ln>
          <a:effectLst/>
        </p:spPr>
        <p:txBody>
          <a:bodyPr wrap="square">
            <a:spAutoFit/>
          </a:bodyPr>
          <a:lstStyle/>
          <a:p>
            <a:pPr algn="l">
              <a:lnSpc>
                <a:spcPts val="1800"/>
              </a:lnSpc>
            </a:pPr>
            <a:r>
              <a:rPr lang="en-GB" i="1" dirty="0" smtClean="0">
                <a:solidFill>
                  <a:srgbClr val="FFFF00"/>
                </a:solidFill>
                <a:latin typeface="Calibri" pitchFamily="34" charset="0"/>
              </a:rPr>
              <a:t>Deep, dense high-</a:t>
            </a:r>
            <a:r>
              <a:rPr lang="en-GB" i="1" baseline="30000" dirty="0" smtClean="0">
                <a:solidFill>
                  <a:srgbClr val="FFFF00"/>
                </a:solidFill>
                <a:latin typeface="Calibri" pitchFamily="34" charset="0"/>
              </a:rPr>
              <a:t>3</a:t>
            </a:r>
            <a:r>
              <a:rPr lang="en-GB" i="1" dirty="0" smtClean="0">
                <a:solidFill>
                  <a:srgbClr val="FFFF00"/>
                </a:solidFill>
                <a:latin typeface="Calibri" pitchFamily="34" charset="0"/>
              </a:rPr>
              <a:t>He/</a:t>
            </a:r>
            <a:r>
              <a:rPr lang="en-GB" i="1" baseline="30000" dirty="0" smtClean="0">
                <a:solidFill>
                  <a:srgbClr val="FFFF00"/>
                </a:solidFill>
                <a:latin typeface="Calibri" pitchFamily="34" charset="0"/>
              </a:rPr>
              <a:t>4</a:t>
            </a:r>
            <a:r>
              <a:rPr lang="en-GB" i="1" dirty="0" smtClean="0">
                <a:solidFill>
                  <a:srgbClr val="FFFF00"/>
                </a:solidFill>
                <a:latin typeface="Calibri" pitchFamily="34" charset="0"/>
              </a:rPr>
              <a:t>He domain will be preferentially entrained by the hottest, most buoyant mantle plumes</a:t>
            </a:r>
            <a:r>
              <a:rPr lang="en-GB" i="1" dirty="0" smtClean="0">
                <a:solidFill>
                  <a:schemeClr val="bg1"/>
                </a:solidFill>
                <a:latin typeface="Calibri" pitchFamily="34" charset="0"/>
              </a:rPr>
              <a:t>. </a:t>
            </a:r>
            <a:r>
              <a:rPr lang="en-GB" sz="1400" dirty="0" smtClean="0">
                <a:solidFill>
                  <a:schemeClr val="bg1"/>
                </a:solidFill>
                <a:latin typeface="Calibri" pitchFamily="34" charset="0"/>
              </a:rPr>
              <a:t>Jackson et al. (2017) Nature, 542, 340-343</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2" name="Text Box 3"/>
          <p:cNvSpPr txBox="1">
            <a:spLocks noChangeArrowheads="1"/>
          </p:cNvSpPr>
          <p:nvPr/>
        </p:nvSpPr>
        <p:spPr bwMode="auto">
          <a:xfrm>
            <a:off x="24245" y="3623667"/>
            <a:ext cx="8986453" cy="591059"/>
          </a:xfrm>
          <a:prstGeom prst="rect">
            <a:avLst/>
          </a:prstGeom>
          <a:noFill/>
          <a:ln w="9525">
            <a:noFill/>
            <a:miter lim="800000"/>
            <a:headEnd/>
            <a:tailEnd/>
          </a:ln>
          <a:effectLst/>
        </p:spPr>
        <p:txBody>
          <a:bodyPr wrap="square">
            <a:spAutoFit/>
          </a:bodyPr>
          <a:lstStyle/>
          <a:p>
            <a:pPr algn="l" eaLnBrk="0" hangingPunct="0">
              <a:lnSpc>
                <a:spcPts val="1800"/>
              </a:lnSpc>
              <a:defRPr/>
            </a:pPr>
            <a:r>
              <a:rPr lang="en-GB" altLang="ja-JP" i="1" dirty="0" smtClean="0">
                <a:solidFill>
                  <a:schemeClr val="bg1"/>
                </a:solidFill>
                <a:effectLst>
                  <a:outerShdw blurRad="38100" dist="38100" dir="2700000" algn="tl">
                    <a:srgbClr val="000000"/>
                  </a:outerShdw>
                </a:effectLst>
                <a:latin typeface="Calibri" pitchFamily="34" charset="0"/>
                <a:ea typeface="ＭＳ Ｐゴシック" pitchFamily="34" charset="-128"/>
              </a:rPr>
              <a:t>The most reasonable mechanism to account for the </a:t>
            </a:r>
            <a:r>
              <a:rPr lang="en-GB" altLang="ja-JP" i="1" dirty="0" smtClean="0">
                <a:solidFill>
                  <a:srgbClr val="FFFF00"/>
                </a:solidFill>
                <a:effectLst>
                  <a:outerShdw blurRad="38100" dist="38100" dir="2700000" algn="tl">
                    <a:srgbClr val="000000"/>
                  </a:outerShdw>
                </a:effectLst>
                <a:latin typeface="Calibri" pitchFamily="34" charset="0"/>
                <a:ea typeface="ＭＳ Ｐゴシック" pitchFamily="34" charset="-128"/>
              </a:rPr>
              <a:t>elevated </a:t>
            </a:r>
            <a:r>
              <a:rPr lang="en-GB" altLang="ja-JP" i="1"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altLang="ja-JP" i="1"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altLang="ja-JP" i="1"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altLang="ja-JP" i="1"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altLang="ja-JP" i="1" dirty="0" smtClean="0">
                <a:solidFill>
                  <a:schemeClr val="bg1"/>
                </a:solidFill>
                <a:effectLst>
                  <a:outerShdw blurRad="38100" dist="38100" dir="2700000" algn="tl">
                    <a:srgbClr val="000000"/>
                  </a:outerShdw>
                </a:effectLst>
                <a:latin typeface="Calibri" pitchFamily="34" charset="0"/>
                <a:ea typeface="ＭＳ Ｐゴシック" pitchFamily="34" charset="-128"/>
              </a:rPr>
              <a:t> is a plume </a:t>
            </a:r>
            <a:r>
              <a:rPr lang="en-GB" altLang="ja-JP" i="1" dirty="0" smtClean="0">
                <a:solidFill>
                  <a:srgbClr val="FFFF00"/>
                </a:solidFill>
                <a:effectLst>
                  <a:outerShdw blurRad="38100" dist="38100" dir="2700000" algn="tl">
                    <a:srgbClr val="000000"/>
                  </a:outerShdw>
                </a:effectLst>
                <a:latin typeface="Calibri" pitchFamily="34" charset="0"/>
                <a:ea typeface="ＭＳ Ｐゴシック" pitchFamily="34" charset="-128"/>
              </a:rPr>
              <a:t>derived from the deep mantle</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28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Camp (2013) GGA Spec. P. 497, 181-199</a:t>
            </a:r>
            <a:endParaRPr lang="en-GB" sz="2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3" name="Text Box 3"/>
          <p:cNvSpPr txBox="1">
            <a:spLocks noChangeArrowheads="1"/>
          </p:cNvSpPr>
          <p:nvPr/>
        </p:nvSpPr>
        <p:spPr bwMode="auto">
          <a:xfrm>
            <a:off x="27392" y="4802518"/>
            <a:ext cx="9434107" cy="557204"/>
          </a:xfrm>
          <a:prstGeom prst="rect">
            <a:avLst/>
          </a:prstGeom>
          <a:noFill/>
          <a:ln w="9525">
            <a:noFill/>
            <a:miter lim="800000"/>
            <a:headEnd/>
            <a:tailEnd/>
          </a:ln>
          <a:effectLst/>
        </p:spPr>
        <p:txBody>
          <a:bodyPr wrap="square">
            <a:spAutoFit/>
          </a:bodyPr>
          <a:lstStyle/>
          <a:p>
            <a:pPr algn="l">
              <a:lnSpc>
                <a:spcPts val="1800"/>
              </a:lnSpc>
            </a:pPr>
            <a:r>
              <a:rPr lang="en-GB" i="1" dirty="0" smtClean="0">
                <a:solidFill>
                  <a:schemeClr val="bg1"/>
                </a:solidFill>
                <a:effectLst>
                  <a:outerShdw blurRad="38100" dist="38100" dir="2700000" algn="tl">
                    <a:srgbClr val="000000">
                      <a:alpha val="43137"/>
                    </a:srgbClr>
                  </a:outerShdw>
                </a:effectLst>
                <a:latin typeface="Calibri" pitchFamily="34" charset="0"/>
              </a:rPr>
              <a:t>He isotopes provide direct evidence for the preservation of relatively </a:t>
            </a:r>
            <a:r>
              <a:rPr lang="en-GB" i="1" dirty="0" smtClean="0">
                <a:solidFill>
                  <a:srgbClr val="FFFF00"/>
                </a:solidFill>
                <a:effectLst>
                  <a:outerShdw blurRad="38100" dist="38100" dir="2700000" algn="tl">
                    <a:srgbClr val="000000">
                      <a:alpha val="43137"/>
                    </a:srgbClr>
                  </a:outerShdw>
                </a:effectLst>
                <a:latin typeface="Calibri" pitchFamily="34" charset="0"/>
              </a:rPr>
              <a:t>undegassed, primordial reservoirs in the present-day mantle </a:t>
            </a:r>
            <a:r>
              <a:rPr lang="en-GB" altLang="ja-JP" sz="14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Peters and Day 2014, G3 </a:t>
            </a:r>
            <a:r>
              <a:rPr lang="en-GB" sz="1400" dirty="0" smtClean="0">
                <a:solidFill>
                  <a:schemeClr val="bg1"/>
                </a:solidFill>
                <a:effectLst>
                  <a:outerShdw blurRad="38100" dist="38100" dir="2700000" algn="tl">
                    <a:srgbClr val="000000">
                      <a:alpha val="43137"/>
                    </a:srgbClr>
                  </a:outerShdw>
                </a:effectLst>
                <a:latin typeface="Calibri" pitchFamily="34" charset="0"/>
              </a:rPr>
              <a:t>DOI 10.1002/2014GC005506</a:t>
            </a:r>
            <a:endParaRPr lang="en-GB" sz="14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sp>
        <p:nvSpPr>
          <p:cNvPr id="14" name="Text Box 3"/>
          <p:cNvSpPr txBox="1">
            <a:spLocks noChangeArrowheads="1"/>
          </p:cNvSpPr>
          <p:nvPr/>
        </p:nvSpPr>
        <p:spPr bwMode="auto">
          <a:xfrm>
            <a:off x="19652" y="5351923"/>
            <a:ext cx="9123370" cy="557204"/>
          </a:xfrm>
          <a:prstGeom prst="rect">
            <a:avLst/>
          </a:prstGeom>
          <a:noFill/>
          <a:ln w="9525">
            <a:noFill/>
            <a:miter lim="800000"/>
            <a:headEnd/>
            <a:tailEnd/>
          </a:ln>
          <a:effectLst/>
        </p:spPr>
        <p:txBody>
          <a:bodyPr wrap="square">
            <a:spAutoFit/>
          </a:bodyPr>
          <a:lstStyle/>
          <a:p>
            <a:pPr algn="l">
              <a:lnSpc>
                <a:spcPts val="1800"/>
              </a:lnSpc>
            </a:pPr>
            <a:r>
              <a:rPr lang="en-GB" i="1" dirty="0" smtClean="0">
                <a:solidFill>
                  <a:schemeClr val="bg1"/>
                </a:solidFill>
                <a:latin typeface="Calibri" pitchFamily="34" charset="0"/>
              </a:rPr>
              <a:t>Many </a:t>
            </a:r>
            <a:r>
              <a:rPr lang="en-GB" i="1" dirty="0" smtClean="0">
                <a:solidFill>
                  <a:srgbClr val="FFFF00"/>
                </a:solidFill>
                <a:latin typeface="Calibri" pitchFamily="34" charset="0"/>
              </a:rPr>
              <a:t>plumes also contain a quite primitive component</a:t>
            </a:r>
            <a:r>
              <a:rPr lang="en-GB" i="1" dirty="0" smtClean="0">
                <a:solidFill>
                  <a:schemeClr val="bg1"/>
                </a:solidFill>
                <a:latin typeface="Calibri" pitchFamily="34" charset="0"/>
              </a:rPr>
              <a:t>, manifested primarily in their</a:t>
            </a:r>
            <a:r>
              <a:rPr lang="en-GB" i="1" dirty="0" smtClean="0">
                <a:solidFill>
                  <a:srgbClr val="FFFF00"/>
                </a:solidFill>
                <a:latin typeface="Calibri" pitchFamily="34" charset="0"/>
              </a:rPr>
              <a:t> noble gas isotope ratios</a:t>
            </a:r>
            <a:r>
              <a:rPr lang="en-GB" i="1" dirty="0" smtClean="0">
                <a:solidFill>
                  <a:schemeClr val="bg1"/>
                </a:solidFill>
                <a:latin typeface="Calibri" pitchFamily="34" charset="0"/>
              </a:rPr>
              <a:t>.   </a:t>
            </a:r>
            <a:r>
              <a:rPr lang="en-GB" sz="1400" dirty="0" smtClean="0">
                <a:solidFill>
                  <a:schemeClr val="bg1"/>
                </a:solidFill>
                <a:latin typeface="Calibri" pitchFamily="34" charset="0"/>
              </a:rPr>
              <a:t>White (2015) </a:t>
            </a:r>
            <a:r>
              <a:rPr lang="en-GB" sz="1400" dirty="0" err="1" smtClean="0">
                <a:solidFill>
                  <a:schemeClr val="bg1"/>
                </a:solidFill>
                <a:latin typeface="Calibri" pitchFamily="34" charset="0"/>
              </a:rPr>
              <a:t>Geochem</a:t>
            </a:r>
            <a:r>
              <a:rPr lang="en-GB" sz="1400" dirty="0" smtClean="0">
                <a:solidFill>
                  <a:schemeClr val="bg1"/>
                </a:solidFill>
                <a:latin typeface="Calibri" pitchFamily="34" charset="0"/>
              </a:rPr>
              <a:t>. P,, 2, 95-265</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5" name="Text Box 3"/>
          <p:cNvSpPr txBox="1">
            <a:spLocks noChangeArrowheads="1"/>
          </p:cNvSpPr>
          <p:nvPr/>
        </p:nvSpPr>
        <p:spPr bwMode="auto">
          <a:xfrm>
            <a:off x="-4542" y="1361930"/>
            <a:ext cx="9148541" cy="543675"/>
          </a:xfrm>
          <a:prstGeom prst="rect">
            <a:avLst/>
          </a:prstGeom>
          <a:noFill/>
          <a:ln w="9525">
            <a:noFill/>
            <a:miter lim="800000"/>
            <a:headEnd/>
            <a:tailEnd/>
          </a:ln>
          <a:effectLst/>
        </p:spPr>
        <p:txBody>
          <a:bodyPr wrap="square">
            <a:spAutoFit/>
          </a:bodyPr>
          <a:lstStyle/>
          <a:p>
            <a:pPr algn="l">
              <a:lnSpc>
                <a:spcPts val="1800"/>
              </a:lnSpc>
            </a:pPr>
            <a:r>
              <a:rPr lang="en-GB" i="1" dirty="0" smtClean="0">
                <a:solidFill>
                  <a:srgbClr val="FFFF00"/>
                </a:solidFill>
                <a:latin typeface="Calibri" pitchFamily="34" charset="0"/>
              </a:rPr>
              <a:t>The high </a:t>
            </a:r>
            <a:r>
              <a:rPr lang="en-GB" i="1" baseline="30000" dirty="0" smtClean="0">
                <a:solidFill>
                  <a:srgbClr val="FFFF00"/>
                </a:solidFill>
                <a:latin typeface="Calibri" pitchFamily="34" charset="0"/>
              </a:rPr>
              <a:t>3</a:t>
            </a:r>
            <a:r>
              <a:rPr lang="en-GB" i="1" dirty="0" smtClean="0">
                <a:solidFill>
                  <a:srgbClr val="FFFF00"/>
                </a:solidFill>
                <a:latin typeface="Calibri" pitchFamily="34" charset="0"/>
              </a:rPr>
              <a:t>He/</a:t>
            </a:r>
            <a:r>
              <a:rPr lang="en-GB" i="1" baseline="30000" dirty="0" smtClean="0">
                <a:solidFill>
                  <a:srgbClr val="FFFF00"/>
                </a:solidFill>
                <a:latin typeface="Calibri" pitchFamily="34" charset="0"/>
              </a:rPr>
              <a:t>4</a:t>
            </a:r>
            <a:r>
              <a:rPr lang="en-GB" i="1" dirty="0" smtClean="0">
                <a:solidFill>
                  <a:srgbClr val="FFFF00"/>
                </a:solidFill>
                <a:latin typeface="Calibri" pitchFamily="34" charset="0"/>
              </a:rPr>
              <a:t>He</a:t>
            </a:r>
            <a:r>
              <a:rPr lang="en-GB" i="1" dirty="0" smtClean="0">
                <a:solidFill>
                  <a:schemeClr val="bg1"/>
                </a:solidFill>
                <a:latin typeface="Calibri" pitchFamily="34" charset="0"/>
              </a:rPr>
              <a:t> ratios associated with the radiogenic Pb end-member </a:t>
            </a:r>
            <a:r>
              <a:rPr lang="en-GB" i="1" dirty="0" smtClean="0">
                <a:solidFill>
                  <a:srgbClr val="FFFF00"/>
                </a:solidFill>
                <a:latin typeface="Calibri" pitchFamily="34" charset="0"/>
              </a:rPr>
              <a:t>implies a deep origin.</a:t>
            </a:r>
            <a:r>
              <a:rPr lang="en-GB" i="1" dirty="0" smtClean="0">
                <a:solidFill>
                  <a:schemeClr val="bg1"/>
                </a:solidFill>
                <a:latin typeface="Calibri" pitchFamily="34" charset="0"/>
              </a:rPr>
              <a:t>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Doucelance</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et al. (2010)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Geochim</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Cosmochim</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Acta</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74, 7261-7282</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6" name="Text Box 3"/>
          <p:cNvSpPr txBox="1">
            <a:spLocks noChangeArrowheads="1"/>
          </p:cNvSpPr>
          <p:nvPr/>
        </p:nvSpPr>
        <p:spPr bwMode="auto">
          <a:xfrm>
            <a:off x="-4542" y="776427"/>
            <a:ext cx="9148541" cy="557204"/>
          </a:xfrm>
          <a:prstGeom prst="rect">
            <a:avLst/>
          </a:prstGeom>
          <a:noFill/>
          <a:ln w="9525">
            <a:noFill/>
            <a:miter lim="800000"/>
            <a:headEnd/>
            <a:tailEnd/>
          </a:ln>
          <a:effectLst/>
        </p:spPr>
        <p:txBody>
          <a:bodyPr wrap="square">
            <a:spAutoFit/>
          </a:bodyPr>
          <a:lstStyle/>
          <a:p>
            <a:pPr algn="l">
              <a:lnSpc>
                <a:spcPts val="1800"/>
              </a:lnSpc>
            </a:pPr>
            <a:r>
              <a:rPr lang="en-US" i="1" dirty="0" smtClean="0">
                <a:solidFill>
                  <a:srgbClr val="FFFF00"/>
                </a:solidFill>
                <a:latin typeface="Calibri" pitchFamily="34" charset="0"/>
              </a:rPr>
              <a:t>The high </a:t>
            </a:r>
            <a:r>
              <a:rPr lang="en-US" i="1" baseline="30000" dirty="0" smtClean="0">
                <a:solidFill>
                  <a:srgbClr val="FFFF00"/>
                </a:solidFill>
                <a:latin typeface="Calibri" pitchFamily="34" charset="0"/>
              </a:rPr>
              <a:t>3</a:t>
            </a:r>
            <a:r>
              <a:rPr lang="en-US" i="1" dirty="0" smtClean="0">
                <a:solidFill>
                  <a:srgbClr val="FFFF00"/>
                </a:solidFill>
                <a:latin typeface="Calibri" pitchFamily="34" charset="0"/>
              </a:rPr>
              <a:t>He/</a:t>
            </a:r>
            <a:r>
              <a:rPr lang="en-US" i="1" baseline="30000" dirty="0" smtClean="0">
                <a:solidFill>
                  <a:srgbClr val="FFFF00"/>
                </a:solidFill>
                <a:latin typeface="Calibri" pitchFamily="34" charset="0"/>
              </a:rPr>
              <a:t>4</a:t>
            </a:r>
            <a:r>
              <a:rPr lang="en-US" i="1" dirty="0" smtClean="0">
                <a:solidFill>
                  <a:srgbClr val="FFFF00"/>
                </a:solidFill>
                <a:latin typeface="Calibri" pitchFamily="34" charset="0"/>
              </a:rPr>
              <a:t>He</a:t>
            </a:r>
            <a:r>
              <a:rPr lang="en-US" i="1" dirty="0" smtClean="0">
                <a:solidFill>
                  <a:schemeClr val="bg1"/>
                </a:solidFill>
                <a:latin typeface="Calibri" pitchFamily="34" charset="0"/>
              </a:rPr>
              <a:t> signals seen now in this region originate from deep in the mantle, possibly </a:t>
            </a:r>
            <a:r>
              <a:rPr lang="en-US" i="1" dirty="0" smtClean="0">
                <a:solidFill>
                  <a:srgbClr val="FFFF00"/>
                </a:solidFill>
                <a:latin typeface="Calibri" pitchFamily="34" charset="0"/>
              </a:rPr>
              <a:t>from the core–mantle boundary and/or the core itself</a:t>
            </a:r>
            <a:r>
              <a:rPr lang="en-US" i="1" dirty="0" smtClean="0">
                <a:solidFill>
                  <a:schemeClr val="bg1"/>
                </a:solidFill>
                <a:latin typeface="Calibri" pitchFamily="34" charset="0"/>
              </a:rPr>
              <a:t>.</a:t>
            </a:r>
            <a:r>
              <a:rPr lang="en-GB" i="1" dirty="0" smtClean="0">
                <a:solidFill>
                  <a:schemeClr val="bg1"/>
                </a:solidFill>
                <a:latin typeface="Calibri" pitchFamily="34" charset="0"/>
              </a:rPr>
              <a:t>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Pik</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et al. (2006) Chem. Geol., 226, 100-114</a:t>
            </a:r>
            <a:endParaRPr lang="en-GB" sz="1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8" name="Text Box 3"/>
          <p:cNvSpPr txBox="1">
            <a:spLocks noChangeArrowheads="1"/>
          </p:cNvSpPr>
          <p:nvPr/>
        </p:nvSpPr>
        <p:spPr bwMode="auto">
          <a:xfrm>
            <a:off x="15874" y="2712347"/>
            <a:ext cx="9128125" cy="861774"/>
          </a:xfrm>
          <a:prstGeom prst="rect">
            <a:avLst/>
          </a:prstGeom>
          <a:noFill/>
          <a:ln w="9525">
            <a:noFill/>
            <a:miter lim="800000"/>
            <a:headEnd/>
            <a:tailEnd/>
          </a:ln>
          <a:effectLst/>
        </p:spPr>
        <p:txBody>
          <a:bodyPr wrap="square">
            <a:spAutoFit/>
          </a:bodyPr>
          <a:lstStyle/>
          <a:p>
            <a:pPr algn="l"/>
            <a:r>
              <a:rPr lang="en-US" i="1" dirty="0" smtClean="0">
                <a:solidFill>
                  <a:srgbClr val="FFFF00"/>
                </a:solidFill>
                <a:latin typeface="Calibri" pitchFamily="34" charset="0"/>
              </a:rPr>
              <a:t>The African </a:t>
            </a:r>
            <a:r>
              <a:rPr lang="en-US" i="1" dirty="0" err="1" smtClean="0">
                <a:solidFill>
                  <a:srgbClr val="FFFF00"/>
                </a:solidFill>
                <a:latin typeface="Calibri" pitchFamily="34" charset="0"/>
              </a:rPr>
              <a:t>Superplume</a:t>
            </a:r>
            <a:r>
              <a:rPr lang="en-US" i="1" dirty="0" smtClean="0">
                <a:solidFill>
                  <a:schemeClr val="bg1"/>
                </a:solidFill>
                <a:latin typeface="Calibri" pitchFamily="34" charset="0"/>
              </a:rPr>
              <a:t> ‐ a tilted low‐velocity seismic anomaly extending to the core‐mantle boundary beneath southern Africa – </a:t>
            </a:r>
            <a:r>
              <a:rPr lang="en-US" i="1" dirty="0" smtClean="0">
                <a:solidFill>
                  <a:srgbClr val="FFFF00"/>
                </a:solidFill>
                <a:latin typeface="Calibri" pitchFamily="34" charset="0"/>
              </a:rPr>
              <a:t>is the likely source of these high </a:t>
            </a:r>
            <a:r>
              <a:rPr lang="it-IT" i="1" baseline="30000" dirty="0" smtClean="0">
                <a:solidFill>
                  <a:srgbClr val="FFFF00"/>
                </a:solidFill>
                <a:latin typeface="Calibri" pitchFamily="34" charset="0"/>
              </a:rPr>
              <a:t>3</a:t>
            </a:r>
            <a:r>
              <a:rPr lang="it-IT" i="1" dirty="0" smtClean="0">
                <a:solidFill>
                  <a:srgbClr val="FFFF00"/>
                </a:solidFill>
                <a:latin typeface="Calibri" pitchFamily="34" charset="0"/>
              </a:rPr>
              <a:t>He/</a:t>
            </a:r>
            <a:r>
              <a:rPr lang="it-IT" i="1" baseline="30000" dirty="0" smtClean="0">
                <a:solidFill>
                  <a:srgbClr val="FFFF00"/>
                </a:solidFill>
                <a:latin typeface="Calibri" pitchFamily="34" charset="0"/>
              </a:rPr>
              <a:t>4</a:t>
            </a:r>
            <a:r>
              <a:rPr lang="it-IT" i="1" dirty="0" smtClean="0">
                <a:solidFill>
                  <a:srgbClr val="FFFF00"/>
                </a:solidFill>
                <a:latin typeface="Calibri" pitchFamily="34" charset="0"/>
              </a:rPr>
              <a:t>He </a:t>
            </a:r>
            <a:r>
              <a:rPr lang="it-IT" i="1" dirty="0" err="1" smtClean="0">
                <a:solidFill>
                  <a:srgbClr val="FFFF00"/>
                </a:solidFill>
                <a:latin typeface="Calibri" pitchFamily="34" charset="0"/>
              </a:rPr>
              <a:t>ratios</a:t>
            </a:r>
            <a:r>
              <a:rPr lang="it-IT" i="1" dirty="0" smtClean="0">
                <a:solidFill>
                  <a:schemeClr val="bg1"/>
                </a:solidFill>
                <a:latin typeface="Calibri" pitchFamily="34" charset="0"/>
              </a:rPr>
              <a:t>.</a:t>
            </a:r>
            <a:r>
              <a:rPr lang="en-GB" altLang="ja-JP" i="1"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Hilton et al. (2011)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Geophys</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Res. </a:t>
            </a:r>
            <a:r>
              <a:rPr lang="en-GB" altLang="ja-JP" sz="14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Lett</a:t>
            </a:r>
            <a:r>
              <a:rPr lang="en-GB"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 38, </a:t>
            </a:r>
            <a:r>
              <a:rPr lang="en-US" altLang="ja-JP" sz="1400" dirty="0" smtClean="0">
                <a:solidFill>
                  <a:schemeClr val="bg1"/>
                </a:solidFill>
                <a:effectLst>
                  <a:outerShdw blurRad="38100" dist="38100" dir="2700000" algn="tl">
                    <a:srgbClr val="000000"/>
                  </a:outerShdw>
                </a:effectLst>
                <a:latin typeface="Calibri" pitchFamily="34" charset="0"/>
                <a:ea typeface="ＭＳ Ｐゴシック" pitchFamily="34" charset="-128"/>
              </a:rPr>
              <a:t>doi:10.1029/2011GL049589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
                                            <p:txEl>
                                              <p:pRg st="0" end="0"/>
                                            </p:txEl>
                                          </p:spTgt>
                                        </p:tgtEl>
                                        <p:attrNameLst>
                                          <p:attrName>style.visibility</p:attrName>
                                        </p:attrNameLst>
                                      </p:cBhvr>
                                      <p:to>
                                        <p:strVal val="visible"/>
                                      </p:to>
                                    </p:set>
                                    <p:animEffect transition="in" filter="fade">
                                      <p:cBhvr>
                                        <p:cTn id="22" dur="500"/>
                                        <p:tgtEl>
                                          <p:spTgt spid="1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4">
                                            <p:txEl>
                                              <p:pRg st="0" end="0"/>
                                            </p:txEl>
                                          </p:spTgt>
                                        </p:tgtEl>
                                        <p:attrNameLst>
                                          <p:attrName>style.visibility</p:attrName>
                                        </p:attrNameLst>
                                      </p:cBhvr>
                                      <p:to>
                                        <p:strVal val="visible"/>
                                      </p:to>
                                    </p:set>
                                    <p:animEffect transition="in" filter="fade">
                                      <p:cBhvr>
                                        <p:cTn id="42" dur="500"/>
                                        <p:tgtEl>
                                          <p:spTgt spid="14">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1">
                                            <p:txEl>
                                              <p:pRg st="0" end="0"/>
                                            </p:txEl>
                                          </p:spTgt>
                                        </p:tgtEl>
                                        <p:attrNameLst>
                                          <p:attrName>style.visibility</p:attrName>
                                        </p:attrNameLst>
                                      </p:cBhvr>
                                      <p:to>
                                        <p:strVal val="visible"/>
                                      </p:to>
                                    </p:set>
                                    <p:animEffect transition="in" filter="fade">
                                      <p:cBhvr>
                                        <p:cTn id="47"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p:bldP spid="11" grpId="0" build="p"/>
      <p:bldP spid="12" grpId="0"/>
      <p:bldP spid="13" grpId="0"/>
      <p:bldP spid="14" grpId="0" build="p"/>
      <p:bldP spid="15" grpId="0"/>
      <p:bldP spid="16" grpId="0"/>
      <p:bldP spid="18"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3"/>
          <p:cNvSpPr txBox="1">
            <a:spLocks noChangeArrowheads="1"/>
          </p:cNvSpPr>
          <p:nvPr/>
        </p:nvSpPr>
        <p:spPr bwMode="auto">
          <a:xfrm>
            <a:off x="371475" y="714290"/>
            <a:ext cx="8401050" cy="5355312"/>
          </a:xfrm>
          <a:prstGeom prst="rect">
            <a:avLst/>
          </a:prstGeom>
          <a:noFill/>
          <a:ln w="9525">
            <a:noFill/>
            <a:miter lim="800000"/>
            <a:headEnd/>
            <a:tailEnd/>
          </a:ln>
          <a:effectLst/>
        </p:spPr>
        <p:txBody>
          <a:bodyPr wrap="square">
            <a:spAutoFit/>
          </a:bodyPr>
          <a:lstStyle/>
          <a:p>
            <a:pPr algn="l" eaLnBrk="0" hangingPunct="0">
              <a:spcAft>
                <a:spcPts val="1200"/>
              </a:spcAft>
              <a:defRPr/>
            </a:pP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MORB have </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mostly in the 10</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-9</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-10</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-11</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 cm</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/g range and </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~8±1.</a:t>
            </a:r>
          </a:p>
          <a:p>
            <a:pPr algn="l" eaLnBrk="0" hangingPunct="0">
              <a:spcAft>
                <a:spcPts val="1200"/>
              </a:spcAft>
              <a:defRPr/>
            </a:pP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OIB have much lower </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(in the 10</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-11</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-10</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-15</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 cm</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/g range) and more variable </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up to 50.</a:t>
            </a:r>
          </a:p>
          <a:p>
            <a:pPr algn="l" eaLnBrk="0" hangingPunct="0">
              <a:spcAft>
                <a:spcPts val="1200"/>
              </a:spcAft>
              <a:defRPr/>
            </a:pP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This means that OIB require sources with higher </a:t>
            </a:r>
            <a:r>
              <a:rPr lang="en-US" altLang="ja-JP" sz="32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US" altLang="ja-JP" sz="3200" dirty="0" smtClean="0">
                <a:solidFill>
                  <a:schemeClr val="bg1"/>
                </a:solidFill>
                <a:effectLst>
                  <a:outerShdw blurRad="38100" dist="38100" dir="2700000" algn="tl">
                    <a:srgbClr val="000000"/>
                  </a:outerShdw>
                </a:effectLst>
                <a:latin typeface="Calibri" pitchFamily="34" charset="0"/>
                <a:ea typeface="ＭＳ Ｐゴシック" pitchFamily="34" charset="-128"/>
              </a:rPr>
              <a:t>He/(U+Th) than the MORB source.</a:t>
            </a:r>
          </a:p>
          <a:p>
            <a:pPr eaLnBrk="0" hangingPunct="0">
              <a:spcAft>
                <a:spcPts val="1200"/>
              </a:spcAft>
              <a:defRPr/>
            </a:pPr>
            <a:r>
              <a:rPr lang="en-US" altLang="ja-JP"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…The challenge is to identify how such sources are produced and where they are stored in the mantle</a:t>
            </a:r>
            <a:r>
              <a:rPr lang="it-IT" altLang="ja-JP"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a:t>
            </a:r>
            <a:endParaRPr lang="en-GB" sz="40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5"/>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3"/>
          <p:cNvSpPr txBox="1">
            <a:spLocks noChangeArrowheads="1"/>
          </p:cNvSpPr>
          <p:nvPr/>
        </p:nvSpPr>
        <p:spPr bwMode="auto">
          <a:xfrm>
            <a:off x="371475" y="775271"/>
            <a:ext cx="8401050" cy="5324535"/>
          </a:xfrm>
          <a:prstGeom prst="rect">
            <a:avLst/>
          </a:prstGeom>
          <a:noFill/>
          <a:ln w="9525">
            <a:noFill/>
            <a:miter lim="800000"/>
            <a:headEnd/>
            <a:tailEnd/>
          </a:ln>
          <a:effectLst/>
        </p:spPr>
        <p:txBody>
          <a:bodyPr wrap="square">
            <a:spAutoFit/>
          </a:bodyPr>
          <a:lstStyle/>
          <a:p>
            <a:pPr algn="l">
              <a:spcAft>
                <a:spcPts val="1200"/>
              </a:spcAft>
            </a:pPr>
            <a:r>
              <a:rPr lang="en-US" sz="3200" dirty="0" smtClean="0">
                <a:solidFill>
                  <a:srgbClr val="FFFF00"/>
                </a:solidFill>
                <a:latin typeface="Calibri" pitchFamily="34" charset="0"/>
              </a:rPr>
              <a:t>1) </a:t>
            </a:r>
            <a:r>
              <a:rPr lang="en-US" sz="3200" dirty="0" smtClean="0">
                <a:solidFill>
                  <a:schemeClr val="bg1"/>
                </a:solidFill>
                <a:latin typeface="Calibri" pitchFamily="34" charset="0"/>
              </a:rPr>
              <a:t>High </a:t>
            </a:r>
            <a:r>
              <a:rPr lang="en-US" sz="3200" baseline="30000" dirty="0" smtClean="0">
                <a:solidFill>
                  <a:schemeClr val="bg1"/>
                </a:solidFill>
                <a:latin typeface="Calibri" pitchFamily="34" charset="0"/>
              </a:rPr>
              <a:t>3</a:t>
            </a:r>
            <a:r>
              <a:rPr lang="en-US" sz="3200" dirty="0" smtClean="0">
                <a:solidFill>
                  <a:schemeClr val="bg1"/>
                </a:solidFill>
                <a:latin typeface="Calibri" pitchFamily="34" charset="0"/>
              </a:rPr>
              <a:t>He/</a:t>
            </a:r>
            <a:r>
              <a:rPr lang="en-US" sz="3200" baseline="30000" dirty="0" smtClean="0">
                <a:solidFill>
                  <a:schemeClr val="bg1"/>
                </a:solidFill>
                <a:latin typeface="Calibri" pitchFamily="34" charset="0"/>
              </a:rPr>
              <a:t>4</a:t>
            </a:r>
            <a:r>
              <a:rPr lang="en-US" sz="3200" dirty="0" smtClean="0">
                <a:solidFill>
                  <a:schemeClr val="bg1"/>
                </a:solidFill>
                <a:latin typeface="Calibri" pitchFamily="34" charset="0"/>
              </a:rPr>
              <a:t>He ratios can be produced in material isolated from a continuously degassing and isolated from the convecting mantle.</a:t>
            </a:r>
          </a:p>
          <a:p>
            <a:pPr algn="l">
              <a:spcAft>
                <a:spcPts val="1200"/>
              </a:spcAft>
            </a:pPr>
            <a:r>
              <a:rPr lang="en-US" sz="3200" dirty="0" smtClean="0">
                <a:solidFill>
                  <a:srgbClr val="FFFF00"/>
                </a:solidFill>
                <a:latin typeface="Calibri" pitchFamily="34" charset="0"/>
              </a:rPr>
              <a:t>2) </a:t>
            </a:r>
            <a:r>
              <a:rPr lang="en-US" sz="3200" dirty="0" smtClean="0">
                <a:solidFill>
                  <a:schemeClr val="bg1"/>
                </a:solidFill>
                <a:latin typeface="Calibri" pitchFamily="34" charset="0"/>
              </a:rPr>
              <a:t>Alternatively, since U can be slightly more incompatible than He under some </a:t>
            </a:r>
            <a:r>
              <a:rPr lang="da-DK" sz="3200" dirty="0" smtClean="0">
                <a:solidFill>
                  <a:schemeClr val="bg1"/>
                </a:solidFill>
                <a:latin typeface="Calibri" pitchFamily="34" charset="0"/>
              </a:rPr>
              <a:t>melting conditions, </a:t>
            </a:r>
            <a:r>
              <a:rPr lang="en-US" sz="3200" dirty="0" smtClean="0">
                <a:solidFill>
                  <a:schemeClr val="bg1"/>
                </a:solidFill>
                <a:latin typeface="Calibri" pitchFamily="34" charset="0"/>
              </a:rPr>
              <a:t>melting of the mantle might leave depleted domains with high </a:t>
            </a:r>
            <a:r>
              <a:rPr lang="en-US" sz="3200" baseline="30000" dirty="0" smtClean="0">
                <a:solidFill>
                  <a:schemeClr val="bg1"/>
                </a:solidFill>
                <a:latin typeface="Calibri" pitchFamily="34" charset="0"/>
              </a:rPr>
              <a:t>3</a:t>
            </a:r>
            <a:r>
              <a:rPr lang="en-US" sz="3200" dirty="0" smtClean="0">
                <a:solidFill>
                  <a:schemeClr val="bg1"/>
                </a:solidFill>
                <a:latin typeface="Calibri" pitchFamily="34" charset="0"/>
              </a:rPr>
              <a:t>He/U.</a:t>
            </a:r>
          </a:p>
          <a:p>
            <a:pPr algn="l">
              <a:spcAft>
                <a:spcPts val="1200"/>
              </a:spcAft>
            </a:pPr>
            <a:r>
              <a:rPr lang="en-US" sz="3200" dirty="0" smtClean="0">
                <a:solidFill>
                  <a:srgbClr val="FFFF00"/>
                </a:solidFill>
                <a:latin typeface="Calibri" pitchFamily="34" charset="0"/>
              </a:rPr>
              <a:t>3) </a:t>
            </a:r>
            <a:r>
              <a:rPr lang="en-US" sz="3200" dirty="0" smtClean="0">
                <a:solidFill>
                  <a:schemeClr val="bg1"/>
                </a:solidFill>
                <a:latin typeface="Calibri" pitchFamily="34" charset="0"/>
              </a:rPr>
              <a:t>But a volatile phase segregated near the surface can carry He, unaccompanied by U, into previously depleted oceanic lithosphere…</a:t>
            </a:r>
            <a:endParaRPr lang="en-GB" sz="32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bldLvl="5"/>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3"/>
          <p:cNvSpPr txBox="1">
            <a:spLocks noChangeArrowheads="1"/>
          </p:cNvSpPr>
          <p:nvPr/>
        </p:nvSpPr>
        <p:spPr bwMode="auto">
          <a:xfrm>
            <a:off x="371475" y="671096"/>
            <a:ext cx="8401050" cy="1569660"/>
          </a:xfrm>
          <a:prstGeom prst="rect">
            <a:avLst/>
          </a:prstGeom>
          <a:noFill/>
          <a:ln w="9525">
            <a:noFill/>
            <a:miter lim="800000"/>
            <a:headEnd/>
            <a:tailEnd/>
          </a:ln>
          <a:effectLst/>
        </p:spPr>
        <p:txBody>
          <a:bodyPr wrap="square">
            <a:spAutoFit/>
          </a:bodyPr>
          <a:lstStyle/>
          <a:p>
            <a:pPr algn="l"/>
            <a:r>
              <a:rPr lang="en-GB" sz="3200" smtClean="0">
                <a:solidFill>
                  <a:schemeClr val="bg1"/>
                </a:solidFill>
                <a:latin typeface="Calibri" pitchFamily="34" charset="0"/>
              </a:rPr>
              <a:t>The </a:t>
            </a:r>
            <a:r>
              <a:rPr lang="en-GB" sz="3200" baseline="30000" smtClean="0">
                <a:solidFill>
                  <a:schemeClr val="bg1"/>
                </a:solidFill>
                <a:latin typeface="Calibri" pitchFamily="34" charset="0"/>
              </a:rPr>
              <a:t>3</a:t>
            </a:r>
            <a:r>
              <a:rPr lang="en-GB" sz="3200" smtClean="0">
                <a:solidFill>
                  <a:schemeClr val="bg1"/>
                </a:solidFill>
                <a:latin typeface="Calibri" pitchFamily="34" charset="0"/>
              </a:rPr>
              <a:t>He/</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ratios of the general mantle reservoir progressively decrease due to </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production.</a:t>
            </a:r>
          </a:p>
        </p:txBody>
      </p:sp>
      <p:pic>
        <p:nvPicPr>
          <p:cNvPr id="1026" name="Picture 2"/>
          <p:cNvPicPr>
            <a:picLocks noChangeAspect="1" noChangeArrowheads="1"/>
          </p:cNvPicPr>
          <p:nvPr/>
        </p:nvPicPr>
        <p:blipFill>
          <a:blip r:embed="rId3" cstate="print"/>
          <a:srcRect/>
          <a:stretch>
            <a:fillRect/>
          </a:stretch>
        </p:blipFill>
        <p:spPr bwMode="auto">
          <a:xfrm>
            <a:off x="4628589" y="2229388"/>
            <a:ext cx="4341788" cy="4154709"/>
          </a:xfrm>
          <a:prstGeom prst="rect">
            <a:avLst/>
          </a:prstGeom>
          <a:noFill/>
          <a:ln w="9525">
            <a:noFill/>
            <a:miter lim="800000"/>
            <a:headEnd/>
            <a:tailEnd/>
          </a:ln>
        </p:spPr>
      </p:pic>
      <p:sp>
        <p:nvSpPr>
          <p:cNvPr id="5" name="Text Box 3"/>
          <p:cNvSpPr txBox="1">
            <a:spLocks noChangeArrowheads="1"/>
          </p:cNvSpPr>
          <p:nvPr/>
        </p:nvSpPr>
        <p:spPr bwMode="auto">
          <a:xfrm>
            <a:off x="371475" y="2252538"/>
            <a:ext cx="4212100" cy="3539430"/>
          </a:xfrm>
          <a:prstGeom prst="rect">
            <a:avLst/>
          </a:prstGeom>
          <a:noFill/>
          <a:ln w="9525">
            <a:noFill/>
            <a:miter lim="800000"/>
            <a:headEnd/>
            <a:tailEnd/>
          </a:ln>
          <a:effectLst/>
        </p:spPr>
        <p:txBody>
          <a:bodyPr wrap="square">
            <a:spAutoFit/>
          </a:bodyPr>
          <a:lstStyle/>
          <a:p>
            <a:pPr algn="l"/>
            <a:r>
              <a:rPr lang="en-GB" sz="3200" smtClean="0">
                <a:solidFill>
                  <a:schemeClr val="bg1"/>
                </a:solidFill>
                <a:latin typeface="Calibri" pitchFamily="34" charset="0"/>
              </a:rPr>
              <a:t>If a portion of mantle was isolated at some time in the past, its </a:t>
            </a:r>
            <a:r>
              <a:rPr lang="en-GB" sz="3200" baseline="30000" smtClean="0">
                <a:solidFill>
                  <a:schemeClr val="bg1"/>
                </a:solidFill>
                <a:latin typeface="Calibri" pitchFamily="34" charset="0"/>
              </a:rPr>
              <a:t>3</a:t>
            </a:r>
            <a:r>
              <a:rPr lang="en-GB" sz="3200" smtClean="0">
                <a:solidFill>
                  <a:schemeClr val="bg1"/>
                </a:solidFill>
                <a:latin typeface="Calibri" pitchFamily="34" charset="0"/>
              </a:rPr>
              <a:t>He/</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cannot exceed the value of the evolving mantle at that time.</a:t>
            </a:r>
          </a:p>
        </p:txBody>
      </p:sp>
      <p:sp>
        <p:nvSpPr>
          <p:cNvPr id="6" name="CasellaDiTesto 5"/>
          <p:cNvSpPr txBox="1">
            <a:spLocks noChangeArrowheads="1"/>
          </p:cNvSpPr>
          <p:nvPr/>
        </p:nvSpPr>
        <p:spPr bwMode="auto">
          <a:xfrm>
            <a:off x="371475" y="5911850"/>
            <a:ext cx="3669557" cy="646331"/>
          </a:xfrm>
          <a:prstGeom prst="rect">
            <a:avLst/>
          </a:prstGeom>
          <a:noFill/>
          <a:ln w="9525">
            <a:noFill/>
            <a:miter lim="800000"/>
            <a:headEnd/>
            <a:tailEnd/>
          </a:ln>
        </p:spPr>
        <p:txBody>
          <a:bodyPr wrap="square">
            <a:spAutoFit/>
          </a:bodyPr>
          <a:lstStyle/>
          <a:p>
            <a:pPr algn="l">
              <a:defRPr/>
            </a:pPr>
            <a:r>
              <a:rPr lang="en-GB" sz="18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Porcelli</a:t>
            </a: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 and Elliott, 2008 (Earth Planet. Sci. Lett., 269, 175-185)</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7" name="Text Box 3"/>
          <p:cNvSpPr txBox="1">
            <a:spLocks noChangeArrowheads="1"/>
          </p:cNvSpPr>
          <p:nvPr/>
        </p:nvSpPr>
        <p:spPr bwMode="auto">
          <a:xfrm>
            <a:off x="5104435" y="1754825"/>
            <a:ext cx="3866527" cy="400110"/>
          </a:xfrm>
          <a:prstGeom prst="rect">
            <a:avLst/>
          </a:prstGeom>
          <a:noFill/>
          <a:ln w="9525">
            <a:noFill/>
            <a:miter lim="800000"/>
            <a:headEnd/>
            <a:tailEnd/>
          </a:ln>
          <a:effectLst/>
        </p:spPr>
        <p:txBody>
          <a:bodyPr wrap="square">
            <a:spAutoFit/>
          </a:bodyPr>
          <a:lstStyle/>
          <a:p>
            <a:pPr algn="l"/>
            <a:r>
              <a:rPr lang="en-GB" sz="2000" smtClean="0">
                <a:solidFill>
                  <a:srgbClr val="FFFF00"/>
                </a:solidFill>
                <a:latin typeface="Calibri" pitchFamily="34" charset="0"/>
              </a:rPr>
              <a:t>Solar system </a:t>
            </a:r>
            <a:r>
              <a:rPr lang="en-GB" sz="2000" baseline="30000" smtClean="0">
                <a:solidFill>
                  <a:srgbClr val="FFFF00"/>
                </a:solidFill>
                <a:latin typeface="Calibri" pitchFamily="34" charset="0"/>
              </a:rPr>
              <a:t>3</a:t>
            </a:r>
            <a:r>
              <a:rPr lang="en-GB" sz="2000" smtClean="0">
                <a:solidFill>
                  <a:srgbClr val="FFFF00"/>
                </a:solidFill>
                <a:latin typeface="Calibri" pitchFamily="34" charset="0"/>
              </a:rPr>
              <a:t>He/</a:t>
            </a:r>
            <a:r>
              <a:rPr lang="en-GB" sz="2000" baseline="30000" smtClean="0">
                <a:solidFill>
                  <a:srgbClr val="FFFF00"/>
                </a:solidFill>
                <a:latin typeface="Calibri" pitchFamily="34" charset="0"/>
              </a:rPr>
              <a:t>4</a:t>
            </a:r>
            <a:r>
              <a:rPr lang="en-GB" sz="2000" smtClean="0">
                <a:solidFill>
                  <a:srgbClr val="FFFF00"/>
                </a:solidFill>
                <a:latin typeface="Calibri" pitchFamily="34" charset="0"/>
              </a:rPr>
              <a:t>He = </a:t>
            </a:r>
            <a:r>
              <a:rPr lang="en-GB" sz="2000" smtClean="0">
                <a:solidFill>
                  <a:schemeClr val="bg1"/>
                </a:solidFill>
                <a:latin typeface="Calibri" pitchFamily="34" charset="0"/>
              </a:rPr>
              <a:t>330</a:t>
            </a:r>
            <a:r>
              <a:rPr lang="en-GB" sz="2000" smtClean="0">
                <a:solidFill>
                  <a:srgbClr val="FFFF00"/>
                </a:solidFill>
                <a:latin typeface="Calibri" pitchFamily="34" charset="0"/>
              </a:rPr>
              <a:t>R</a:t>
            </a:r>
            <a:r>
              <a:rPr lang="en-GB" sz="2000" baseline="-25000" smtClean="0">
                <a:solidFill>
                  <a:srgbClr val="FFFF00"/>
                </a:solidFill>
                <a:latin typeface="Calibri" pitchFamily="34" charset="0"/>
              </a:rPr>
              <a:t>A</a:t>
            </a:r>
          </a:p>
        </p:txBody>
      </p:sp>
      <p:cxnSp>
        <p:nvCxnSpPr>
          <p:cNvPr id="9" name="Connettore 2 8"/>
          <p:cNvCxnSpPr/>
          <p:nvPr/>
        </p:nvCxnSpPr>
        <p:spPr bwMode="auto">
          <a:xfrm flipH="1">
            <a:off x="5660020" y="2176041"/>
            <a:ext cx="544010" cy="416688"/>
          </a:xfrm>
          <a:prstGeom prst="straightConnector1">
            <a:avLst/>
          </a:prstGeom>
          <a:noFill/>
          <a:ln w="38100" cap="flat" cmpd="sng" algn="ctr">
            <a:solidFill>
              <a:srgbClr val="FFFF00"/>
            </a:solidFill>
            <a:prstDash val="solid"/>
            <a:round/>
            <a:headEnd type="none" w="med" len="med"/>
            <a:tailEnd type="arrow"/>
          </a:ln>
          <a:effectLst>
            <a:outerShdw blurRad="50800" dist="38100" dir="2700000" algn="tl" rotWithShape="0">
              <a:prstClr val="black">
                <a:alpha val="40000"/>
              </a:prstClr>
            </a:outerShdw>
          </a:effectLst>
        </p:spPr>
      </p:cxn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026"/>
                                        </p:tgtEl>
                                        <p:attrNameLst>
                                          <p:attrName>style.visibility</p:attrName>
                                        </p:attrNameLst>
                                      </p:cBhvr>
                                      <p:to>
                                        <p:strVal val="visible"/>
                                      </p:to>
                                    </p:set>
                                    <p:animEffect transition="in" filter="fade">
                                      <p:cBhvr>
                                        <p:cTn id="16" dur="2000"/>
                                        <p:tgtEl>
                                          <p:spTgt spid="1026"/>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Effect transition="in" filter="fade">
                                      <p:cBhvr>
                                        <p:cTn id="25" dur="500"/>
                                        <p:tgtEl>
                                          <p:spTgt spid="7">
                                            <p:txEl>
                                              <p:pRg st="0" end="0"/>
                                            </p:txEl>
                                          </p:spTgt>
                                        </p:tgtEl>
                                      </p:cBhvr>
                                    </p:animEffect>
                                  </p:childTnLst>
                                </p:cTn>
                              </p:par>
                            </p:childTnLst>
                          </p:cTn>
                        </p:par>
                        <p:par>
                          <p:cTn id="26" fill="hold">
                            <p:stCondLst>
                              <p:cond delay="500"/>
                            </p:stCondLst>
                            <p:childTnLst>
                              <p:par>
                                <p:cTn id="27" presetID="22" presetClass="entr" presetSubtype="1"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5"/>
      <p:bldP spid="5" grpId="0" build="p" bldLvl="5"/>
      <p:bldP spid="6" grpId="0"/>
      <p:bldP spid="7" grpId="0" build="p" bldLvl="5"/>
    </p:bldLst>
  </p:timing>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 name="Text Box 3"/>
          <p:cNvSpPr txBox="1">
            <a:spLocks noChangeArrowheads="1"/>
          </p:cNvSpPr>
          <p:nvPr/>
        </p:nvSpPr>
        <p:spPr bwMode="auto">
          <a:xfrm>
            <a:off x="371475" y="636371"/>
            <a:ext cx="8401050" cy="584775"/>
          </a:xfrm>
          <a:prstGeom prst="rect">
            <a:avLst/>
          </a:prstGeom>
          <a:noFill/>
          <a:ln w="9525">
            <a:noFill/>
            <a:miter lim="800000"/>
            <a:headEnd/>
            <a:tailEnd/>
          </a:ln>
          <a:effectLst/>
        </p:spPr>
        <p:txBody>
          <a:bodyPr wrap="square">
            <a:spAutoFit/>
          </a:bodyPr>
          <a:lstStyle/>
          <a:p>
            <a:pPr algn="l"/>
            <a:r>
              <a:rPr lang="en-GB" sz="3200" smtClean="0">
                <a:solidFill>
                  <a:schemeClr val="bg1"/>
                </a:solidFill>
                <a:latin typeface="Calibri" pitchFamily="34" charset="0"/>
              </a:rPr>
              <a:t>Low </a:t>
            </a:r>
            <a:r>
              <a:rPr lang="en-GB" sz="3200" baseline="30000" smtClean="0">
                <a:solidFill>
                  <a:schemeClr val="bg1"/>
                </a:solidFill>
                <a:latin typeface="Calibri" pitchFamily="34" charset="0"/>
              </a:rPr>
              <a:t>3</a:t>
            </a:r>
            <a:r>
              <a:rPr lang="en-GB" sz="3200" smtClean="0">
                <a:solidFill>
                  <a:schemeClr val="bg1"/>
                </a:solidFill>
                <a:latin typeface="Calibri" pitchFamily="34" charset="0"/>
              </a:rPr>
              <a:t>He/</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ratios are typical of MORB.</a:t>
            </a:r>
          </a:p>
        </p:txBody>
      </p:sp>
      <p:pic>
        <p:nvPicPr>
          <p:cNvPr id="1026" name="Picture 2"/>
          <p:cNvPicPr>
            <a:picLocks noChangeAspect="1" noChangeArrowheads="1"/>
          </p:cNvPicPr>
          <p:nvPr/>
        </p:nvPicPr>
        <p:blipFill>
          <a:blip r:embed="rId3" cstate="print"/>
          <a:srcRect/>
          <a:stretch>
            <a:fillRect/>
          </a:stretch>
        </p:blipFill>
        <p:spPr bwMode="auto">
          <a:xfrm>
            <a:off x="4628589" y="2229388"/>
            <a:ext cx="4341788" cy="4154709"/>
          </a:xfrm>
          <a:prstGeom prst="rect">
            <a:avLst/>
          </a:prstGeom>
          <a:noFill/>
          <a:ln w="9525">
            <a:noFill/>
            <a:miter lim="800000"/>
            <a:headEnd/>
            <a:tailEnd/>
          </a:ln>
        </p:spPr>
      </p:pic>
      <p:sp>
        <p:nvSpPr>
          <p:cNvPr id="5" name="Text Box 3"/>
          <p:cNvSpPr txBox="1">
            <a:spLocks noChangeArrowheads="1"/>
          </p:cNvSpPr>
          <p:nvPr/>
        </p:nvSpPr>
        <p:spPr bwMode="auto">
          <a:xfrm>
            <a:off x="371476" y="1145888"/>
            <a:ext cx="8007510" cy="1569660"/>
          </a:xfrm>
          <a:prstGeom prst="rect">
            <a:avLst/>
          </a:prstGeom>
          <a:noFill/>
          <a:ln w="9525">
            <a:noFill/>
            <a:miter lim="800000"/>
            <a:headEnd/>
            <a:tailEnd/>
          </a:ln>
          <a:effectLst/>
        </p:spPr>
        <p:txBody>
          <a:bodyPr wrap="square">
            <a:spAutoFit/>
          </a:bodyPr>
          <a:lstStyle/>
          <a:p>
            <a:pPr algn="l"/>
            <a:r>
              <a:rPr lang="en-GB" sz="3200" smtClean="0">
                <a:solidFill>
                  <a:schemeClr val="bg1"/>
                </a:solidFill>
                <a:latin typeface="Calibri" pitchFamily="34" charset="0"/>
              </a:rPr>
              <a:t>The higher </a:t>
            </a:r>
            <a:r>
              <a:rPr lang="en-GB" sz="3200" baseline="30000" smtClean="0">
                <a:solidFill>
                  <a:schemeClr val="bg1"/>
                </a:solidFill>
                <a:latin typeface="Calibri" pitchFamily="34" charset="0"/>
              </a:rPr>
              <a:t>3</a:t>
            </a:r>
            <a:r>
              <a:rPr lang="en-GB" sz="3200" smtClean="0">
                <a:solidFill>
                  <a:schemeClr val="bg1"/>
                </a:solidFill>
                <a:latin typeface="Calibri" pitchFamily="34" charset="0"/>
              </a:rPr>
              <a:t>He/</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in some (</a:t>
            </a:r>
            <a:r>
              <a:rPr lang="en-GB" sz="3200" u="sng" smtClean="0">
                <a:solidFill>
                  <a:schemeClr val="bg1"/>
                </a:solidFill>
                <a:latin typeface="Calibri" pitchFamily="34" charset="0"/>
              </a:rPr>
              <a:t>not all</a:t>
            </a:r>
            <a:r>
              <a:rPr lang="en-GB" sz="3200" smtClean="0">
                <a:solidFill>
                  <a:schemeClr val="bg1"/>
                </a:solidFill>
                <a:latin typeface="Calibri" pitchFamily="34" charset="0"/>
              </a:rPr>
              <a:t>) OIB means separation of He from the convecting mantle.</a:t>
            </a:r>
          </a:p>
        </p:txBody>
      </p:sp>
      <p:sp>
        <p:nvSpPr>
          <p:cNvPr id="7" name="Figura a mano libera 6"/>
          <p:cNvSpPr/>
          <p:nvPr/>
        </p:nvSpPr>
        <p:spPr bwMode="auto">
          <a:xfrm>
            <a:off x="8102279" y="1111170"/>
            <a:ext cx="1145893" cy="3588152"/>
          </a:xfrm>
          <a:custGeom>
            <a:avLst/>
            <a:gdLst>
              <a:gd name="connsiteX0" fmla="*/ 0 w 486137"/>
              <a:gd name="connsiteY0" fmla="*/ 0 h 3588152"/>
              <a:gd name="connsiteX1" fmla="*/ 486137 w 486137"/>
              <a:gd name="connsiteY1" fmla="*/ 3588152 h 3588152"/>
              <a:gd name="connsiteX0" fmla="*/ 0 w 694482"/>
              <a:gd name="connsiteY0" fmla="*/ 0 h 3588152"/>
              <a:gd name="connsiteX1" fmla="*/ 486137 w 694482"/>
              <a:gd name="connsiteY1" fmla="*/ 3588152 h 3588152"/>
              <a:gd name="connsiteX0" fmla="*/ 0 w 1145893"/>
              <a:gd name="connsiteY0" fmla="*/ 0 h 3588152"/>
              <a:gd name="connsiteX1" fmla="*/ 486137 w 1145893"/>
              <a:gd name="connsiteY1" fmla="*/ 3588152 h 3588152"/>
              <a:gd name="connsiteX0" fmla="*/ 0 w 1145893"/>
              <a:gd name="connsiteY0" fmla="*/ 0 h 3588152"/>
              <a:gd name="connsiteX1" fmla="*/ 486137 w 1145893"/>
              <a:gd name="connsiteY1" fmla="*/ 3588152 h 3588152"/>
            </a:gdLst>
            <a:ahLst/>
            <a:cxnLst>
              <a:cxn ang="0">
                <a:pos x="connsiteX0" y="connsiteY0"/>
              </a:cxn>
              <a:cxn ang="0">
                <a:pos x="connsiteX1" y="connsiteY1"/>
              </a:cxn>
            </a:cxnLst>
            <a:rect l="l" t="t" r="r" b="b"/>
            <a:pathLst>
              <a:path w="1145893" h="3588152">
                <a:moveTo>
                  <a:pt x="0" y="0"/>
                </a:moveTo>
                <a:cubicBezTo>
                  <a:pt x="879676" y="529241"/>
                  <a:pt x="1145893" y="2102734"/>
                  <a:pt x="486137" y="3588152"/>
                </a:cubicBezTo>
              </a:path>
            </a:pathLst>
          </a:custGeom>
          <a:noFill/>
          <a:ln w="38100" cap="flat" cmpd="sng" algn="ctr">
            <a:solidFill>
              <a:srgbClr val="FF0000"/>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8" name="Figura a mano libera 7"/>
          <p:cNvSpPr/>
          <p:nvPr/>
        </p:nvSpPr>
        <p:spPr bwMode="auto">
          <a:xfrm>
            <a:off x="1920240" y="2198144"/>
            <a:ext cx="6668176" cy="1804988"/>
          </a:xfrm>
          <a:custGeom>
            <a:avLst/>
            <a:gdLst>
              <a:gd name="connsiteX0" fmla="*/ 0 w 486137"/>
              <a:gd name="connsiteY0" fmla="*/ 0 h 3588152"/>
              <a:gd name="connsiteX1" fmla="*/ 486137 w 486137"/>
              <a:gd name="connsiteY1" fmla="*/ 3588152 h 3588152"/>
              <a:gd name="connsiteX0" fmla="*/ 0 w 694482"/>
              <a:gd name="connsiteY0" fmla="*/ 0 h 3588152"/>
              <a:gd name="connsiteX1" fmla="*/ 486137 w 694482"/>
              <a:gd name="connsiteY1" fmla="*/ 3588152 h 3588152"/>
              <a:gd name="connsiteX0" fmla="*/ 0 w 1145893"/>
              <a:gd name="connsiteY0" fmla="*/ 0 h 3588152"/>
              <a:gd name="connsiteX1" fmla="*/ 486137 w 1145893"/>
              <a:gd name="connsiteY1" fmla="*/ 3588152 h 3588152"/>
              <a:gd name="connsiteX0" fmla="*/ 0 w 1145893"/>
              <a:gd name="connsiteY0" fmla="*/ 0 h 3588152"/>
              <a:gd name="connsiteX1" fmla="*/ 486137 w 1145893"/>
              <a:gd name="connsiteY1" fmla="*/ 3588152 h 3588152"/>
              <a:gd name="connsiteX0" fmla="*/ 0 w 7616141"/>
              <a:gd name="connsiteY0" fmla="*/ 0 h 1588545"/>
              <a:gd name="connsiteX1" fmla="*/ 6956385 w 7616141"/>
              <a:gd name="connsiteY1" fmla="*/ 1588545 h 1588545"/>
              <a:gd name="connsiteX0" fmla="*/ 0 w 7616141"/>
              <a:gd name="connsiteY0" fmla="*/ 0 h 1588545"/>
              <a:gd name="connsiteX1" fmla="*/ 6956385 w 7616141"/>
              <a:gd name="connsiteY1" fmla="*/ 1588545 h 1588545"/>
              <a:gd name="connsiteX0" fmla="*/ 0 w 6956385"/>
              <a:gd name="connsiteY0" fmla="*/ 216443 h 1804988"/>
              <a:gd name="connsiteX1" fmla="*/ 6956385 w 6956385"/>
              <a:gd name="connsiteY1" fmla="*/ 1804988 h 1804988"/>
            </a:gdLst>
            <a:ahLst/>
            <a:cxnLst>
              <a:cxn ang="0">
                <a:pos x="connsiteX0" y="connsiteY0"/>
              </a:cxn>
              <a:cxn ang="0">
                <a:pos x="connsiteX1" y="connsiteY1"/>
              </a:cxn>
            </a:cxnLst>
            <a:rect l="l" t="t" r="r" b="b"/>
            <a:pathLst>
              <a:path w="6956385" h="1804988">
                <a:moveTo>
                  <a:pt x="0" y="216443"/>
                </a:moveTo>
                <a:cubicBezTo>
                  <a:pt x="2476982" y="282697"/>
                  <a:pt x="5139159" y="0"/>
                  <a:pt x="6956385" y="1804988"/>
                </a:cubicBezTo>
              </a:path>
            </a:pathLst>
          </a:custGeom>
          <a:noFill/>
          <a:ln w="38100" cap="flat" cmpd="sng" algn="ctr">
            <a:solidFill>
              <a:srgbClr val="0000FF"/>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9" name="Text Box 3"/>
          <p:cNvSpPr txBox="1">
            <a:spLocks noChangeArrowheads="1"/>
          </p:cNvSpPr>
          <p:nvPr/>
        </p:nvSpPr>
        <p:spPr bwMode="auto">
          <a:xfrm>
            <a:off x="371475" y="2708473"/>
            <a:ext cx="4269974" cy="3046988"/>
          </a:xfrm>
          <a:prstGeom prst="rect">
            <a:avLst/>
          </a:prstGeom>
          <a:noFill/>
          <a:ln w="9525">
            <a:noFill/>
            <a:miter lim="800000"/>
            <a:headEnd/>
            <a:tailEnd/>
          </a:ln>
          <a:effectLst/>
        </p:spPr>
        <p:txBody>
          <a:bodyPr wrap="square">
            <a:spAutoFit/>
          </a:bodyPr>
          <a:lstStyle/>
          <a:p>
            <a:pPr algn="l"/>
            <a:r>
              <a:rPr lang="en-GB" sz="3200" smtClean="0">
                <a:solidFill>
                  <a:schemeClr val="bg1"/>
                </a:solidFill>
                <a:latin typeface="Calibri" pitchFamily="34" charset="0"/>
              </a:rPr>
              <a:t>This separation should isolate volumes of the mantle with high </a:t>
            </a:r>
            <a:r>
              <a:rPr lang="en-GB" sz="3200" baseline="30000" smtClean="0">
                <a:solidFill>
                  <a:schemeClr val="bg1"/>
                </a:solidFill>
                <a:latin typeface="Calibri" pitchFamily="34" charset="0"/>
              </a:rPr>
              <a:t>3</a:t>
            </a:r>
            <a:r>
              <a:rPr lang="en-GB" sz="3200" smtClean="0">
                <a:solidFill>
                  <a:schemeClr val="bg1"/>
                </a:solidFill>
                <a:latin typeface="Calibri" pitchFamily="34" charset="0"/>
              </a:rPr>
              <a:t>He/U (i.e., with low possibility to generate </a:t>
            </a:r>
            <a:r>
              <a:rPr lang="en-GB" sz="3200" baseline="30000" smtClean="0">
                <a:solidFill>
                  <a:schemeClr val="bg1"/>
                </a:solidFill>
                <a:latin typeface="Calibri" pitchFamily="34" charset="0"/>
              </a:rPr>
              <a:t>4</a:t>
            </a:r>
            <a:r>
              <a:rPr lang="en-GB" sz="3200" smtClean="0">
                <a:solidFill>
                  <a:schemeClr val="bg1"/>
                </a:solidFill>
                <a:latin typeface="Calibri" pitchFamily="34" charset="0"/>
              </a:rPr>
              <a:t>He after U decay).</a:t>
            </a:r>
          </a:p>
        </p:txBody>
      </p:sp>
      <p:sp>
        <p:nvSpPr>
          <p:cNvPr id="10" name="CasellaDiTesto 9"/>
          <p:cNvSpPr txBox="1">
            <a:spLocks noChangeArrowheads="1"/>
          </p:cNvSpPr>
          <p:nvPr/>
        </p:nvSpPr>
        <p:spPr bwMode="auto">
          <a:xfrm>
            <a:off x="371475" y="5911850"/>
            <a:ext cx="3669557" cy="646331"/>
          </a:xfrm>
          <a:prstGeom prst="rect">
            <a:avLst/>
          </a:prstGeom>
          <a:noFill/>
          <a:ln w="9525">
            <a:noFill/>
            <a:miter lim="800000"/>
            <a:headEnd/>
            <a:tailEnd/>
          </a:ln>
        </p:spPr>
        <p:txBody>
          <a:bodyPr wrap="square">
            <a:spAutoFit/>
          </a:bodyPr>
          <a:lstStyle/>
          <a:p>
            <a:pPr algn="l">
              <a:defRPr/>
            </a:pPr>
            <a:r>
              <a:rPr lang="en-GB" sz="18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Porcelli</a:t>
            </a: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 and Elliott, 2008 (Earth Planet. Sci. Lett., 269, 175-185)</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5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Effect transition="in" filter="fade">
                                      <p:cBhvr>
                                        <p:cTn id="2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5"/>
      <p:bldP spid="5" grpId="0" build="p" bldLvl="5"/>
      <p:bldP spid="7" grpId="0" animBg="1"/>
      <p:bldP spid="8" grpId="0" animBg="1"/>
      <p:bldP spid="9" grpId="0" build="p" bldLvl="5"/>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4" name="Gruppo 9"/>
          <p:cNvGrpSpPr>
            <a:grpSpLocks/>
          </p:cNvGrpSpPr>
          <p:nvPr/>
        </p:nvGrpSpPr>
        <p:grpSpPr bwMode="auto">
          <a:xfrm>
            <a:off x="4044950" y="1431195"/>
            <a:ext cx="5040313" cy="4305300"/>
            <a:chOff x="2567354" y="2499291"/>
            <a:chExt cx="6518031" cy="4311817"/>
          </a:xfrm>
        </p:grpSpPr>
        <p:pic>
          <p:nvPicPr>
            <p:cNvPr id="5" name="Picture 2"/>
            <p:cNvPicPr>
              <a:picLocks noChangeAspect="1" noChangeArrowheads="1"/>
            </p:cNvPicPr>
            <p:nvPr/>
          </p:nvPicPr>
          <p:blipFill>
            <a:blip r:embed="rId3" cstate="print"/>
            <a:srcRect/>
            <a:stretch>
              <a:fillRect/>
            </a:stretch>
          </p:blipFill>
          <p:spPr bwMode="auto">
            <a:xfrm>
              <a:off x="2567354" y="2499291"/>
              <a:ext cx="6518031" cy="4311817"/>
            </a:xfrm>
            <a:prstGeom prst="rect">
              <a:avLst/>
            </a:prstGeom>
            <a:noFill/>
            <a:ln w="9525">
              <a:noFill/>
              <a:miter lim="800000"/>
              <a:headEnd/>
              <a:tailEnd/>
            </a:ln>
          </p:spPr>
        </p:pic>
        <p:sp>
          <p:nvSpPr>
            <p:cNvPr id="6" name="Rettangolo 5"/>
            <p:cNvSpPr/>
            <p:nvPr/>
          </p:nvSpPr>
          <p:spPr>
            <a:xfrm>
              <a:off x="2637153" y="2589916"/>
              <a:ext cx="221716" cy="30685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GB">
                <a:latin typeface="Calibri" pitchFamily="34" charset="0"/>
              </a:endParaRPr>
            </a:p>
          </p:txBody>
        </p:sp>
      </p:grpSp>
      <p:sp>
        <p:nvSpPr>
          <p:cNvPr id="7" name="CasellaDiTesto 6"/>
          <p:cNvSpPr txBox="1">
            <a:spLocks noChangeArrowheads="1"/>
          </p:cNvSpPr>
          <p:nvPr/>
        </p:nvSpPr>
        <p:spPr bwMode="auto">
          <a:xfrm>
            <a:off x="4560888" y="1669320"/>
            <a:ext cx="3123099" cy="523220"/>
          </a:xfrm>
          <a:prstGeom prst="rect">
            <a:avLst/>
          </a:prstGeom>
          <a:noFill/>
          <a:ln w="9525">
            <a:noFill/>
            <a:miter lim="800000"/>
            <a:headEnd/>
            <a:tailEnd/>
          </a:ln>
        </p:spPr>
        <p:txBody>
          <a:bodyPr wrap="none">
            <a:spAutoFit/>
          </a:bodyPr>
          <a:lstStyle/>
          <a:p>
            <a:pPr algn="l"/>
            <a:r>
              <a:rPr lang="en-GB" sz="2800" smtClean="0">
                <a:solidFill>
                  <a:schemeClr val="tx1"/>
                </a:solidFill>
                <a:effectLst/>
                <a:latin typeface="Calibri" pitchFamily="34" charset="0"/>
              </a:rPr>
              <a:t>Baffin Island Picrites</a:t>
            </a:r>
            <a:endParaRPr lang="en-GB" sz="2800">
              <a:solidFill>
                <a:schemeClr val="tx1"/>
              </a:solidFill>
              <a:effectLst/>
              <a:latin typeface="Calibri" pitchFamily="34" charset="0"/>
            </a:endParaRPr>
          </a:p>
        </p:txBody>
      </p:sp>
      <p:sp>
        <p:nvSpPr>
          <p:cNvPr id="8" name="CasellaDiTesto 7"/>
          <p:cNvSpPr txBox="1">
            <a:spLocks noChangeArrowheads="1"/>
          </p:cNvSpPr>
          <p:nvPr/>
        </p:nvSpPr>
        <p:spPr bwMode="auto">
          <a:xfrm>
            <a:off x="4772025" y="4695095"/>
            <a:ext cx="3404202" cy="338554"/>
          </a:xfrm>
          <a:prstGeom prst="rect">
            <a:avLst/>
          </a:prstGeom>
          <a:noFill/>
          <a:ln w="9525">
            <a:noFill/>
            <a:miter lim="800000"/>
            <a:headEnd/>
            <a:tailEnd/>
          </a:ln>
        </p:spPr>
        <p:txBody>
          <a:bodyPr wrap="none">
            <a:spAutoFit/>
          </a:bodyPr>
          <a:lstStyle/>
          <a:p>
            <a:pPr algn="l"/>
            <a:r>
              <a:rPr lang="en-GB" sz="1600" dirty="0" smtClean="0">
                <a:solidFill>
                  <a:schemeClr val="tx1"/>
                </a:solidFill>
                <a:effectLst/>
                <a:latin typeface="Calibri" pitchFamily="34" charset="0"/>
              </a:rPr>
              <a:t>Stuart et al., 2003 (Nature, 424, 57-59)</a:t>
            </a:r>
            <a:endParaRPr lang="en-GB" sz="1600" dirty="0">
              <a:solidFill>
                <a:schemeClr val="tx1"/>
              </a:solidFill>
              <a:effectLst/>
              <a:latin typeface="Calibri" pitchFamily="34" charset="0"/>
            </a:endParaRPr>
          </a:p>
        </p:txBody>
      </p:sp>
      <p:sp>
        <p:nvSpPr>
          <p:cNvPr id="9" name="CasellaDiTesto 8"/>
          <p:cNvSpPr txBox="1"/>
          <p:nvPr/>
        </p:nvSpPr>
        <p:spPr>
          <a:xfrm>
            <a:off x="101470" y="1478578"/>
            <a:ext cx="3997455" cy="1477963"/>
          </a:xfrm>
          <a:prstGeom prst="rect">
            <a:avLst/>
          </a:prstGeom>
          <a:noFill/>
        </p:spPr>
        <p:txBody>
          <a:bodyPr wrap="square">
            <a:spAutoFit/>
          </a:bodyPr>
          <a:lstStyle/>
          <a:p>
            <a:pPr algn="l">
              <a:defRPr/>
            </a:pP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The highest the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the highest  the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143</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Nd/</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144</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Nd</a:t>
            </a:r>
            <a:endParaRPr lang="en-GB" sz="3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0" name="CasellaDiTesto 9"/>
          <p:cNvSpPr txBox="1"/>
          <p:nvPr/>
        </p:nvSpPr>
        <p:spPr>
          <a:xfrm>
            <a:off x="114300" y="2897803"/>
            <a:ext cx="3789363" cy="1938338"/>
          </a:xfrm>
          <a:prstGeom prst="rect">
            <a:avLst/>
          </a:prstGeom>
          <a:noFill/>
        </p:spPr>
        <p:txBody>
          <a:bodyPr wrap="square">
            <a:spAutoFit/>
          </a:bodyPr>
          <a:lstStyle/>
          <a:p>
            <a:pPr algn="l">
              <a:defRPr/>
            </a:pPr>
            <a:r>
              <a:rPr lang="en-GB" sz="3000" dirty="0" smtClean="0">
                <a:solidFill>
                  <a:srgbClr val="FFFF00"/>
                </a:solidFill>
                <a:effectLst>
                  <a:outerShdw blurRad="38100" dist="38100" dir="2700000" algn="tl">
                    <a:srgbClr val="000000"/>
                  </a:outerShdw>
                </a:effectLst>
                <a:latin typeface="Calibri" pitchFamily="34" charset="0"/>
                <a:ea typeface="ＭＳ Ｐゴシック" pitchFamily="34" charset="-128"/>
              </a:rPr>
              <a:t>Is high </a:t>
            </a:r>
            <a:r>
              <a:rPr lang="en-GB" sz="30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143</a:t>
            </a:r>
            <a:r>
              <a:rPr lang="en-GB" sz="3000" dirty="0" smtClean="0">
                <a:solidFill>
                  <a:srgbClr val="FFFF00"/>
                </a:solidFill>
                <a:effectLst>
                  <a:outerShdw blurRad="38100" dist="38100" dir="2700000" algn="tl">
                    <a:srgbClr val="000000"/>
                  </a:outerShdw>
                </a:effectLst>
                <a:latin typeface="Calibri" pitchFamily="34" charset="0"/>
                <a:ea typeface="ＭＳ Ｐゴシック" pitchFamily="34" charset="-128"/>
              </a:rPr>
              <a:t>Nd/</a:t>
            </a:r>
            <a:r>
              <a:rPr lang="en-GB" sz="30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144</a:t>
            </a:r>
            <a:r>
              <a:rPr lang="en-GB" sz="3000" dirty="0" smtClean="0">
                <a:solidFill>
                  <a:srgbClr val="FFFF00"/>
                </a:solidFill>
                <a:effectLst>
                  <a:outerShdw blurRad="38100" dist="38100" dir="2700000" algn="tl">
                    <a:srgbClr val="000000"/>
                  </a:outerShdw>
                </a:effectLst>
                <a:latin typeface="Calibri" pitchFamily="34" charset="0"/>
                <a:ea typeface="ＭＳ Ｐゴシック" pitchFamily="34" charset="-128"/>
              </a:rPr>
              <a:t>Nd indication of a </a:t>
            </a:r>
            <a:r>
              <a:rPr lang="en-GB" sz="2900" dirty="0" smtClean="0">
                <a:solidFill>
                  <a:srgbClr val="FFFF00"/>
                </a:solidFill>
                <a:effectLst>
                  <a:outerShdw blurRad="38100" dist="38100" dir="2700000" algn="tl">
                    <a:srgbClr val="000000"/>
                  </a:outerShdw>
                </a:effectLst>
                <a:latin typeface="Calibri" pitchFamily="34" charset="0"/>
                <a:ea typeface="ＭＳ Ｐゴシック" pitchFamily="34" charset="-128"/>
              </a:rPr>
              <a:t>primitive/</a:t>
            </a:r>
            <a:r>
              <a:rPr lang="en-GB" sz="2900" dirty="0" err="1" smtClean="0">
                <a:solidFill>
                  <a:srgbClr val="FFFF00"/>
                </a:solidFill>
                <a:effectLst>
                  <a:outerShdw blurRad="38100" dist="38100" dir="2700000" algn="tl">
                    <a:srgbClr val="000000"/>
                  </a:outerShdw>
                </a:effectLst>
                <a:latin typeface="Calibri" pitchFamily="34" charset="0"/>
                <a:ea typeface="ＭＳ Ｐゴシック" pitchFamily="34" charset="-128"/>
              </a:rPr>
              <a:t>undegassed</a:t>
            </a:r>
            <a:r>
              <a:rPr lang="en-GB" sz="3000" dirty="0" smtClean="0">
                <a:solidFill>
                  <a:srgbClr val="FFFF00"/>
                </a:solidFill>
                <a:effectLst>
                  <a:outerShdw blurRad="38100" dist="38100" dir="2700000" algn="tl">
                    <a:srgbClr val="000000"/>
                  </a:outerShdw>
                </a:effectLst>
                <a:latin typeface="Calibri" pitchFamily="34" charset="0"/>
                <a:ea typeface="ＭＳ Ｐゴシック" pitchFamily="34" charset="-128"/>
              </a:rPr>
              <a:t> mantle?</a:t>
            </a:r>
            <a:endParaRPr lang="en-GB" sz="30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11" name="CasellaDiTesto 10"/>
          <p:cNvSpPr txBox="1"/>
          <p:nvPr/>
        </p:nvSpPr>
        <p:spPr>
          <a:xfrm>
            <a:off x="110831" y="4831378"/>
            <a:ext cx="4159543" cy="523220"/>
          </a:xfrm>
          <a:prstGeom prst="rect">
            <a:avLst/>
          </a:prstGeom>
          <a:noFill/>
        </p:spPr>
        <p:txBody>
          <a:bodyPr wrap="square">
            <a:spAutoFit/>
          </a:bodyPr>
          <a:lstStyle/>
          <a:p>
            <a:pPr algn="l">
              <a:defRPr/>
            </a:pPr>
            <a:r>
              <a:rPr lang="en-GB" sz="28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sz="28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87</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34" charset="-128"/>
              </a:rPr>
              <a:t>Sr/</a:t>
            </a:r>
            <a:r>
              <a:rPr lang="en-GB" sz="28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86</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34" charset="-128"/>
              </a:rPr>
              <a:t>Sr = 0.7030-0.7039)</a:t>
            </a:r>
            <a:endParaRPr lang="en-GB" sz="2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12" name="Freccia a destra 11"/>
          <p:cNvSpPr>
            <a:spLocks noChangeArrowheads="1"/>
          </p:cNvSpPr>
          <p:nvPr/>
        </p:nvSpPr>
        <p:spPr bwMode="auto">
          <a:xfrm rot="-2581117">
            <a:off x="5826125" y="2617058"/>
            <a:ext cx="3567113" cy="1008062"/>
          </a:xfrm>
          <a:prstGeom prst="rightArrow">
            <a:avLst>
              <a:gd name="adj1" fmla="val 50000"/>
              <a:gd name="adj2" fmla="val 103487"/>
            </a:avLst>
          </a:prstGeom>
          <a:solidFill>
            <a:srgbClr val="FF0000">
              <a:alpha val="59999"/>
            </a:srgbClr>
          </a:solidFill>
          <a:ln w="9525">
            <a:solidFill>
              <a:srgbClr val="B6DCDF"/>
            </a:solidFill>
            <a:miter lim="800000"/>
            <a:headEnd/>
            <a:tailEnd/>
          </a:ln>
          <a:effectLst>
            <a:outerShdw blurRad="63500" dist="23000" dir="5400000" rotWithShape="0">
              <a:srgbClr val="000000">
                <a:alpha val="34999"/>
              </a:srgbClr>
            </a:outerShdw>
          </a:effectLst>
          <a:scene3d>
            <a:camera prst="orthographicFront"/>
            <a:lightRig rig="threePt" dir="t"/>
          </a:scene3d>
          <a:sp3d>
            <a:bevelT/>
          </a:sp3d>
        </p:spPr>
        <p:txBody>
          <a:bodyPr anchor="ctr"/>
          <a:lstStyle/>
          <a:p>
            <a:pPr algn="ctr">
              <a:defRPr/>
            </a:pPr>
            <a:endParaRPr lang="en-GB">
              <a:solidFill>
                <a:schemeClr val="lt1"/>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500"/>
                            </p:stCondLst>
                            <p:childTnLst>
                              <p:par>
                                <p:cTn id="22" presetID="22" presetClass="entr" presetSubtype="4"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10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9" name="AutoShape 5"/>
          <p:cNvSpPr>
            <a:spLocks noChangeArrowheads="1"/>
          </p:cNvSpPr>
          <p:nvPr/>
        </p:nvSpPr>
        <p:spPr bwMode="auto">
          <a:xfrm>
            <a:off x="460549" y="2172833"/>
            <a:ext cx="2872154" cy="569912"/>
          </a:xfrm>
          <a:prstGeom prst="roundRect">
            <a:avLst>
              <a:gd name="adj" fmla="val 16667"/>
            </a:avLst>
          </a:prstGeom>
          <a:solidFill>
            <a:schemeClr val="bg2"/>
          </a:solidFill>
          <a:ln w="9525" algn="ctr">
            <a:solidFill>
              <a:schemeClr val="tx1"/>
            </a:solidFill>
            <a:round/>
            <a:headEnd/>
            <a:tailEnd/>
          </a:ln>
          <a:effectLst/>
        </p:spPr>
        <p:txBody>
          <a:bodyPr wrap="none" anchor="ctr"/>
          <a:lstStyle/>
          <a:p>
            <a:pPr>
              <a:defRPr/>
            </a:pPr>
            <a:endParaRPr lang="it-IT">
              <a:latin typeface="Calibri" pitchFamily="34" charset="0"/>
            </a:endParaRPr>
          </a:p>
        </p:txBody>
      </p:sp>
      <p:sp>
        <p:nvSpPr>
          <p:cNvPr id="98406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84068" name="Text Box 4"/>
          <p:cNvSpPr txBox="1">
            <a:spLocks noChangeArrowheads="1"/>
          </p:cNvSpPr>
          <p:nvPr/>
        </p:nvSpPr>
        <p:spPr bwMode="auto">
          <a:xfrm>
            <a:off x="186412" y="736600"/>
            <a:ext cx="8772525" cy="4598182"/>
          </a:xfrm>
          <a:prstGeom prst="rect">
            <a:avLst/>
          </a:prstGeom>
          <a:noFill/>
          <a:ln w="9525" algn="ctr">
            <a:noFill/>
            <a:miter lim="800000"/>
            <a:headEnd/>
            <a:tailEnd/>
          </a:ln>
          <a:effectLst/>
        </p:spPr>
        <p:txBody>
          <a:bodyPr wrap="square">
            <a:spAutoFit/>
          </a:bodyPr>
          <a:lstStyle/>
          <a:p>
            <a:pPr algn="l">
              <a:lnSpc>
                <a:spcPct val="8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basic assumption of chemical geodynamics is that, from a geochemical point of view, the Earth can be divided into several regions or “Reservoirs”:</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Asthenosphere and Transition Zone Mantle;</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Lower Mantle;</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Outer Liquid Core.</a:t>
            </a:r>
          </a:p>
          <a:p>
            <a:pPr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These three reservoirs are </a:t>
            </a:r>
            <a:r>
              <a:rPr lang="en-GB" sz="3600" dirty="0" smtClean="0">
                <a:solidFill>
                  <a:schemeClr val="bg1"/>
                </a:solidFill>
                <a:effectLst>
                  <a:outerShdw blurRad="38100" dist="38100" dir="2700000" algn="tl">
                    <a:srgbClr val="000000"/>
                  </a:outerShdw>
                </a:effectLst>
                <a:latin typeface="Calibri" pitchFamily="34" charset="0"/>
              </a:rPr>
              <a:t>considered more </a:t>
            </a:r>
            <a:r>
              <a:rPr lang="en-GB" sz="3600" dirty="0">
                <a:solidFill>
                  <a:schemeClr val="bg1"/>
                </a:solidFill>
                <a:effectLst>
                  <a:outerShdw blurRad="38100" dist="38100" dir="2700000" algn="tl">
                    <a:srgbClr val="000000"/>
                  </a:outerShdw>
                </a:effectLst>
                <a:latin typeface="Calibri" pitchFamily="34" charset="0"/>
              </a:rPr>
              <a:t>homogeneous because vigorously stirred.</a:t>
            </a:r>
            <a:endParaRPr lang="en-GB" sz="60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4068">
                                            <p:txEl>
                                              <p:pRg st="1" end="1"/>
                                            </p:txEl>
                                          </p:spTgt>
                                        </p:tgtEl>
                                        <p:attrNameLst>
                                          <p:attrName>style.visibility</p:attrName>
                                        </p:attrNameLst>
                                      </p:cBhvr>
                                      <p:to>
                                        <p:strVal val="visible"/>
                                      </p:to>
                                    </p:set>
                                    <p:animEffect transition="in" filter="fade">
                                      <p:cBhvr>
                                        <p:cTn id="7" dur="500"/>
                                        <p:tgtEl>
                                          <p:spTgt spid="984068">
                                            <p:txEl>
                                              <p:pRg st="1" end="1"/>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84068">
                                            <p:txEl>
                                              <p:pRg st="2" end="2"/>
                                            </p:txEl>
                                          </p:spTgt>
                                        </p:tgtEl>
                                        <p:attrNameLst>
                                          <p:attrName>style.visibility</p:attrName>
                                        </p:attrNameLst>
                                      </p:cBhvr>
                                      <p:to>
                                        <p:strVal val="visible"/>
                                      </p:to>
                                    </p:set>
                                    <p:animEffect transition="in" filter="fade">
                                      <p:cBhvr>
                                        <p:cTn id="11" dur="500"/>
                                        <p:tgtEl>
                                          <p:spTgt spid="984068">
                                            <p:txEl>
                                              <p:pRg st="2" end="2"/>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84068">
                                            <p:txEl>
                                              <p:pRg st="3" end="3"/>
                                            </p:txEl>
                                          </p:spTgt>
                                        </p:tgtEl>
                                        <p:attrNameLst>
                                          <p:attrName>style.visibility</p:attrName>
                                        </p:attrNameLst>
                                      </p:cBhvr>
                                      <p:to>
                                        <p:strVal val="visible"/>
                                      </p:to>
                                    </p:set>
                                    <p:animEffect transition="in" filter="fade">
                                      <p:cBhvr>
                                        <p:cTn id="15" dur="500"/>
                                        <p:tgtEl>
                                          <p:spTgt spid="984068">
                                            <p:txEl>
                                              <p:pRg st="3" end="3"/>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84068">
                                            <p:txEl>
                                              <p:pRg st="4" end="4"/>
                                            </p:txEl>
                                          </p:spTgt>
                                        </p:tgtEl>
                                        <p:attrNameLst>
                                          <p:attrName>style.visibility</p:attrName>
                                        </p:attrNameLst>
                                      </p:cBhvr>
                                      <p:to>
                                        <p:strVal val="visible"/>
                                      </p:to>
                                    </p:set>
                                    <p:animEffect transition="in" filter="fade">
                                      <p:cBhvr>
                                        <p:cTn id="19" dur="500"/>
                                        <p:tgtEl>
                                          <p:spTgt spid="984068">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84069"/>
                                        </p:tgtEl>
                                        <p:attrNameLst>
                                          <p:attrName>style.visibility</p:attrName>
                                        </p:attrNameLst>
                                      </p:cBhvr>
                                      <p:to>
                                        <p:strVal val="visible"/>
                                      </p:to>
                                    </p:set>
                                    <p:animEffect transition="in" filter="fade">
                                      <p:cBhvr>
                                        <p:cTn id="24" dur="500"/>
                                        <p:tgtEl>
                                          <p:spTgt spid="984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4069" grpId="0" animBg="1"/>
      <p:bldP spid="984068" grpId="0" uiExpand="1"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po 18"/>
          <p:cNvGrpSpPr/>
          <p:nvPr/>
        </p:nvGrpSpPr>
        <p:grpSpPr>
          <a:xfrm>
            <a:off x="266217" y="729206"/>
            <a:ext cx="8715737" cy="5267668"/>
            <a:chOff x="266217" y="729206"/>
            <a:chExt cx="8715737" cy="5267668"/>
          </a:xfrm>
        </p:grpSpPr>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t="49516"/>
            <a:stretch>
              <a:fillRect/>
            </a:stretch>
          </p:blipFill>
          <p:spPr bwMode="auto">
            <a:xfrm>
              <a:off x="266217" y="729206"/>
              <a:ext cx="8715737" cy="52676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8" name="Rettangolo 17"/>
            <p:cNvSpPr/>
            <p:nvPr/>
          </p:nvSpPr>
          <p:spPr bwMode="auto">
            <a:xfrm>
              <a:off x="1400537" y="1041721"/>
              <a:ext cx="544010" cy="59030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5" name="Rettangolo 14"/>
          <p:cNvSpPr/>
          <p:nvPr/>
        </p:nvSpPr>
        <p:spPr bwMode="auto">
          <a:xfrm>
            <a:off x="1181100" y="960699"/>
            <a:ext cx="2606675" cy="4360601"/>
          </a:xfrm>
          <a:prstGeom prst="rect">
            <a:avLst/>
          </a:prstGeom>
          <a:solidFill>
            <a:srgbClr val="FFFF00">
              <a:alpha val="6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6" name="CasellaDiTesto 15"/>
          <p:cNvSpPr txBox="1">
            <a:spLocks noChangeArrowheads="1"/>
          </p:cNvSpPr>
          <p:nvPr/>
        </p:nvSpPr>
        <p:spPr bwMode="auto">
          <a:xfrm>
            <a:off x="1181100" y="4843846"/>
            <a:ext cx="2291653" cy="523220"/>
          </a:xfrm>
          <a:prstGeom prst="rect">
            <a:avLst/>
          </a:prstGeom>
          <a:noFill/>
          <a:ln w="9525">
            <a:noFill/>
            <a:miter lim="800000"/>
            <a:headEnd/>
            <a:tailEnd/>
          </a:ln>
        </p:spPr>
        <p:txBody>
          <a:bodyPr wrap="none">
            <a:spAutoFit/>
          </a:bodyPr>
          <a:lstStyle/>
          <a:p>
            <a:pPr algn="l"/>
            <a:r>
              <a:rPr lang="it-IT" sz="2800" dirty="0" err="1" smtClean="0">
                <a:solidFill>
                  <a:schemeClr val="tx1"/>
                </a:solidFill>
                <a:effectLst/>
                <a:latin typeface="Calibri" pitchFamily="34" charset="0"/>
              </a:rPr>
              <a:t>Depleted</a:t>
            </a:r>
            <a:r>
              <a:rPr lang="it-IT" sz="2800" dirty="0" smtClean="0">
                <a:solidFill>
                  <a:schemeClr val="tx1"/>
                </a:solidFill>
                <a:effectLst/>
                <a:latin typeface="Calibri" pitchFamily="34" charset="0"/>
              </a:rPr>
              <a:t> </a:t>
            </a:r>
            <a:r>
              <a:rPr lang="it-IT" sz="2800" dirty="0" err="1" smtClean="0">
                <a:solidFill>
                  <a:schemeClr val="tx1"/>
                </a:solidFill>
                <a:effectLst/>
                <a:latin typeface="Calibri" pitchFamily="34" charset="0"/>
              </a:rPr>
              <a:t>Field</a:t>
            </a:r>
            <a:endParaRPr lang="it-IT" sz="2800" dirty="0">
              <a:solidFill>
                <a:schemeClr val="tx1"/>
              </a:solidFill>
              <a:effectLst/>
              <a:latin typeface="Calibri" pitchFamily="34" charset="0"/>
            </a:endParaRPr>
          </a:p>
        </p:txBody>
      </p:sp>
      <p:sp>
        <p:nvSpPr>
          <p:cNvPr id="17" name="Ovale 16"/>
          <p:cNvSpPr/>
          <p:nvPr/>
        </p:nvSpPr>
        <p:spPr bwMode="auto">
          <a:xfrm>
            <a:off x="1932972" y="1111170"/>
            <a:ext cx="1400537" cy="1303418"/>
          </a:xfrm>
          <a:prstGeom prst="ellipse">
            <a:avLst/>
          </a:prstGeom>
          <a:noFill/>
          <a:ln w="571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20" name="CasellaDiTesto 19"/>
          <p:cNvSpPr txBox="1">
            <a:spLocks noChangeArrowheads="1"/>
          </p:cNvSpPr>
          <p:nvPr/>
        </p:nvSpPr>
        <p:spPr bwMode="auto">
          <a:xfrm>
            <a:off x="3299267" y="989477"/>
            <a:ext cx="1911421" cy="400110"/>
          </a:xfrm>
          <a:prstGeom prst="rect">
            <a:avLst/>
          </a:prstGeom>
          <a:noFill/>
          <a:ln w="9525">
            <a:noFill/>
            <a:miter lim="800000"/>
            <a:headEnd/>
            <a:tailEnd/>
          </a:ln>
        </p:spPr>
        <p:txBody>
          <a:bodyPr wrap="none">
            <a:spAutoFit/>
          </a:bodyPr>
          <a:lstStyle/>
          <a:p>
            <a:pPr algn="l"/>
            <a:r>
              <a:rPr lang="en-GB" sz="2000" b="1" smtClean="0">
                <a:solidFill>
                  <a:schemeClr val="tx1"/>
                </a:solidFill>
                <a:effectLst/>
                <a:latin typeface="Calibri" pitchFamily="34" charset="0"/>
              </a:rPr>
              <a:t>Highest </a:t>
            </a:r>
            <a:r>
              <a:rPr lang="en-GB" sz="2000" b="1" baseline="30000" smtClean="0">
                <a:solidFill>
                  <a:schemeClr val="tx1"/>
                </a:solidFill>
                <a:effectLst/>
                <a:latin typeface="Calibri" pitchFamily="34" charset="0"/>
              </a:rPr>
              <a:t>3</a:t>
            </a:r>
            <a:r>
              <a:rPr lang="en-GB" sz="2000" b="1" smtClean="0">
                <a:solidFill>
                  <a:schemeClr val="tx1"/>
                </a:solidFill>
                <a:effectLst/>
                <a:latin typeface="Calibri" pitchFamily="34" charset="0"/>
              </a:rPr>
              <a:t>He/</a:t>
            </a:r>
            <a:r>
              <a:rPr lang="en-GB" sz="2000" b="1" baseline="30000" smtClean="0">
                <a:solidFill>
                  <a:schemeClr val="tx1"/>
                </a:solidFill>
                <a:effectLst/>
                <a:latin typeface="Calibri" pitchFamily="34" charset="0"/>
              </a:rPr>
              <a:t>4</a:t>
            </a:r>
            <a:r>
              <a:rPr lang="en-GB" sz="2000" b="1" smtClean="0">
                <a:solidFill>
                  <a:schemeClr val="tx1"/>
                </a:solidFill>
                <a:effectLst/>
                <a:latin typeface="Calibri" pitchFamily="34" charset="0"/>
              </a:rPr>
              <a:t>He</a:t>
            </a:r>
            <a:endParaRPr lang="en-GB" sz="2000" b="1">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right)">
                                      <p:cBhvr>
                                        <p:cTn id="12" dur="500"/>
                                        <p:tgtEl>
                                          <p:spTgt spid="1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2000"/>
                                        <p:tgtEl>
                                          <p:spTgt spid="1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17" grpId="0" animBg="1"/>
      <p:bldP spid="20"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po 9"/>
          <p:cNvGrpSpPr/>
          <p:nvPr/>
        </p:nvGrpSpPr>
        <p:grpSpPr>
          <a:xfrm>
            <a:off x="277792" y="867136"/>
            <a:ext cx="8715737" cy="5166665"/>
            <a:chOff x="277792" y="867136"/>
            <a:chExt cx="8715737" cy="5166665"/>
          </a:xfrm>
        </p:grpSpPr>
        <p:pic>
          <p:nvPicPr>
            <p:cNvPr id="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b="50484"/>
            <a:stretch>
              <a:fillRect/>
            </a:stretch>
          </p:blipFill>
          <p:spPr bwMode="auto">
            <a:xfrm>
              <a:off x="277792" y="867136"/>
              <a:ext cx="8715737" cy="5166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 name="Rettangolo 8"/>
            <p:cNvSpPr/>
            <p:nvPr/>
          </p:nvSpPr>
          <p:spPr bwMode="auto">
            <a:xfrm>
              <a:off x="1377387" y="1064871"/>
              <a:ext cx="902826" cy="81022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5" name="Rettangolo 4"/>
          <p:cNvSpPr/>
          <p:nvPr/>
        </p:nvSpPr>
        <p:spPr bwMode="auto">
          <a:xfrm>
            <a:off x="3264543" y="960699"/>
            <a:ext cx="5335447" cy="4360601"/>
          </a:xfrm>
          <a:prstGeom prst="rect">
            <a:avLst/>
          </a:prstGeom>
          <a:solidFill>
            <a:srgbClr val="FFFF00">
              <a:alpha val="60000"/>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6" name="CasellaDiTesto 5"/>
          <p:cNvSpPr txBox="1">
            <a:spLocks noChangeArrowheads="1"/>
          </p:cNvSpPr>
          <p:nvPr/>
        </p:nvSpPr>
        <p:spPr bwMode="auto">
          <a:xfrm>
            <a:off x="3171945" y="977901"/>
            <a:ext cx="1897766" cy="954107"/>
          </a:xfrm>
          <a:prstGeom prst="rect">
            <a:avLst/>
          </a:prstGeom>
          <a:noFill/>
          <a:ln w="9525">
            <a:noFill/>
            <a:miter lim="800000"/>
            <a:headEnd/>
            <a:tailEnd/>
          </a:ln>
        </p:spPr>
        <p:txBody>
          <a:bodyPr wrap="square">
            <a:spAutoFit/>
          </a:bodyPr>
          <a:lstStyle/>
          <a:p>
            <a:r>
              <a:rPr lang="en-GB" sz="2800" smtClean="0">
                <a:solidFill>
                  <a:schemeClr val="tx1"/>
                </a:solidFill>
                <a:effectLst/>
                <a:latin typeface="Calibri" pitchFamily="34" charset="0"/>
              </a:rPr>
              <a:t>Depleted Field</a:t>
            </a:r>
            <a:endParaRPr lang="en-GB" sz="2800">
              <a:solidFill>
                <a:schemeClr val="tx1"/>
              </a:solidFill>
              <a:effectLst/>
              <a:latin typeface="Calibri" pitchFamily="34" charset="0"/>
            </a:endParaRPr>
          </a:p>
        </p:txBody>
      </p:sp>
      <p:sp>
        <p:nvSpPr>
          <p:cNvPr id="7" name="Ovale 6"/>
          <p:cNvSpPr/>
          <p:nvPr/>
        </p:nvSpPr>
        <p:spPr bwMode="auto">
          <a:xfrm>
            <a:off x="4896091" y="1111170"/>
            <a:ext cx="2523281" cy="1303418"/>
          </a:xfrm>
          <a:prstGeom prst="ellipse">
            <a:avLst/>
          </a:prstGeom>
          <a:noFill/>
          <a:ln w="571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8" name="CasellaDiTesto 7"/>
          <p:cNvSpPr txBox="1">
            <a:spLocks noChangeArrowheads="1"/>
          </p:cNvSpPr>
          <p:nvPr/>
        </p:nvSpPr>
        <p:spPr bwMode="auto">
          <a:xfrm>
            <a:off x="7223924" y="926295"/>
            <a:ext cx="1514966" cy="707886"/>
          </a:xfrm>
          <a:prstGeom prst="rect">
            <a:avLst/>
          </a:prstGeom>
          <a:noFill/>
          <a:ln w="9525">
            <a:noFill/>
            <a:miter lim="800000"/>
            <a:headEnd/>
            <a:tailEnd/>
          </a:ln>
        </p:spPr>
        <p:txBody>
          <a:bodyPr wrap="square">
            <a:spAutoFit/>
          </a:bodyPr>
          <a:lstStyle/>
          <a:p>
            <a:r>
              <a:rPr lang="en-GB" sz="2000" b="1" smtClean="0">
                <a:solidFill>
                  <a:schemeClr val="tx1"/>
                </a:solidFill>
                <a:effectLst/>
                <a:latin typeface="Calibri" pitchFamily="34" charset="0"/>
              </a:rPr>
              <a:t>Highest </a:t>
            </a:r>
            <a:r>
              <a:rPr lang="en-GB" sz="2000" b="1" baseline="30000" smtClean="0">
                <a:solidFill>
                  <a:schemeClr val="tx1"/>
                </a:solidFill>
                <a:effectLst/>
                <a:latin typeface="Calibri" pitchFamily="34" charset="0"/>
              </a:rPr>
              <a:t>3</a:t>
            </a:r>
            <a:r>
              <a:rPr lang="en-GB" sz="2000" b="1" smtClean="0">
                <a:solidFill>
                  <a:schemeClr val="tx1"/>
                </a:solidFill>
                <a:effectLst/>
                <a:latin typeface="Calibri" pitchFamily="34" charset="0"/>
              </a:rPr>
              <a:t>He/</a:t>
            </a:r>
            <a:r>
              <a:rPr lang="en-GB" sz="2000" b="1" baseline="30000" smtClean="0">
                <a:solidFill>
                  <a:schemeClr val="tx1"/>
                </a:solidFill>
                <a:effectLst/>
                <a:latin typeface="Calibri" pitchFamily="34" charset="0"/>
              </a:rPr>
              <a:t>4</a:t>
            </a:r>
            <a:r>
              <a:rPr lang="en-GB" sz="2000" b="1" smtClean="0">
                <a:solidFill>
                  <a:schemeClr val="tx1"/>
                </a:solidFill>
                <a:effectLst/>
                <a:latin typeface="Calibri" pitchFamily="34" charset="0"/>
              </a:rPr>
              <a:t>He</a:t>
            </a:r>
            <a:endParaRPr lang="en-GB" sz="2000" b="1">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0"/>
                                        <p:tgtEl>
                                          <p:spTgt spid="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4" name="Gruppo 25"/>
          <p:cNvGrpSpPr>
            <a:grpSpLocks/>
          </p:cNvGrpSpPr>
          <p:nvPr/>
        </p:nvGrpSpPr>
        <p:grpSpPr bwMode="auto">
          <a:xfrm>
            <a:off x="2333625" y="602644"/>
            <a:ext cx="6759575" cy="4594225"/>
            <a:chOff x="2203938" y="1960880"/>
            <a:chExt cx="6760550" cy="4593421"/>
          </a:xfrm>
        </p:grpSpPr>
        <p:pic>
          <p:nvPicPr>
            <p:cNvPr id="5" name="Picture 2"/>
            <p:cNvPicPr>
              <a:picLocks noChangeAspect="1" noChangeArrowheads="1"/>
            </p:cNvPicPr>
            <p:nvPr/>
          </p:nvPicPr>
          <p:blipFill>
            <a:blip r:embed="rId3" cstate="print"/>
            <a:srcRect r="2586"/>
            <a:stretch>
              <a:fillRect/>
            </a:stretch>
          </p:blipFill>
          <p:spPr bwMode="auto">
            <a:xfrm>
              <a:off x="2203938" y="2053641"/>
              <a:ext cx="6760550" cy="4500660"/>
            </a:xfrm>
            <a:prstGeom prst="rect">
              <a:avLst/>
            </a:prstGeom>
            <a:noFill/>
            <a:ln w="9525">
              <a:noFill/>
              <a:miter lim="800000"/>
              <a:headEnd/>
              <a:tailEnd/>
            </a:ln>
          </p:spPr>
        </p:pic>
        <p:sp>
          <p:nvSpPr>
            <p:cNvPr id="6" name="Rettangolo 5"/>
            <p:cNvSpPr/>
            <p:nvPr/>
          </p:nvSpPr>
          <p:spPr>
            <a:xfrm>
              <a:off x="2221404" y="2052939"/>
              <a:ext cx="1319402" cy="39521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sp>
          <p:nvSpPr>
            <p:cNvPr id="7" name="Rettangolo 6"/>
            <p:cNvSpPr/>
            <p:nvPr/>
          </p:nvSpPr>
          <p:spPr>
            <a:xfrm>
              <a:off x="2224579" y="5273412"/>
              <a:ext cx="1016147" cy="126025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sp>
          <p:nvSpPr>
            <p:cNvPr id="8" name="CasellaDiTesto 15"/>
            <p:cNvSpPr txBox="1">
              <a:spLocks noChangeArrowheads="1"/>
            </p:cNvSpPr>
            <p:nvPr/>
          </p:nvSpPr>
          <p:spPr bwMode="auto">
            <a:xfrm>
              <a:off x="2581605" y="1960880"/>
              <a:ext cx="1027993" cy="400040"/>
            </a:xfrm>
            <a:prstGeom prst="rect">
              <a:avLst/>
            </a:prstGeom>
            <a:noFill/>
            <a:ln w="9525">
              <a:noFill/>
              <a:miter lim="800000"/>
              <a:headEnd/>
              <a:tailEnd/>
            </a:ln>
          </p:spPr>
          <p:txBody>
            <a:bodyPr wrap="none">
              <a:spAutoFit/>
            </a:bodyPr>
            <a:lstStyle/>
            <a:p>
              <a:r>
                <a:rPr lang="it-IT" sz="2000" dirty="0">
                  <a:solidFill>
                    <a:schemeClr val="tx1"/>
                  </a:solidFill>
                  <a:latin typeface="Calibri" pitchFamily="34" charset="0"/>
                </a:rPr>
                <a:t>0.51232</a:t>
              </a:r>
            </a:p>
          </p:txBody>
        </p:sp>
        <p:sp>
          <p:nvSpPr>
            <p:cNvPr id="9" name="CasellaDiTesto 16"/>
            <p:cNvSpPr txBox="1">
              <a:spLocks noChangeArrowheads="1"/>
            </p:cNvSpPr>
            <p:nvPr/>
          </p:nvSpPr>
          <p:spPr bwMode="auto">
            <a:xfrm>
              <a:off x="2581605" y="2783840"/>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0.51230</a:t>
              </a:r>
            </a:p>
          </p:txBody>
        </p:sp>
        <p:sp>
          <p:nvSpPr>
            <p:cNvPr id="10" name="CasellaDiTesto 17"/>
            <p:cNvSpPr txBox="1">
              <a:spLocks noChangeArrowheads="1"/>
            </p:cNvSpPr>
            <p:nvPr/>
          </p:nvSpPr>
          <p:spPr bwMode="auto">
            <a:xfrm>
              <a:off x="2581605" y="3596640"/>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0.51228</a:t>
              </a:r>
            </a:p>
          </p:txBody>
        </p:sp>
        <p:sp>
          <p:nvSpPr>
            <p:cNvPr id="11" name="CasellaDiTesto 18"/>
            <p:cNvSpPr txBox="1">
              <a:spLocks noChangeArrowheads="1"/>
            </p:cNvSpPr>
            <p:nvPr/>
          </p:nvSpPr>
          <p:spPr bwMode="auto">
            <a:xfrm>
              <a:off x="2581605" y="4415562"/>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0.51226</a:t>
              </a:r>
            </a:p>
          </p:txBody>
        </p:sp>
        <p:sp>
          <p:nvSpPr>
            <p:cNvPr id="12" name="CasellaDiTesto 19"/>
            <p:cNvSpPr txBox="1">
              <a:spLocks noChangeArrowheads="1"/>
            </p:cNvSpPr>
            <p:nvPr/>
          </p:nvSpPr>
          <p:spPr bwMode="auto">
            <a:xfrm>
              <a:off x="2581605" y="5258842"/>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0.51224</a:t>
              </a:r>
            </a:p>
          </p:txBody>
        </p:sp>
        <p:sp>
          <p:nvSpPr>
            <p:cNvPr id="13" name="CasellaDiTesto 23"/>
            <p:cNvSpPr txBox="1">
              <a:spLocks noChangeArrowheads="1"/>
            </p:cNvSpPr>
            <p:nvPr/>
          </p:nvSpPr>
          <p:spPr bwMode="auto">
            <a:xfrm rot="16200000">
              <a:off x="1507384" y="3880785"/>
              <a:ext cx="1928395" cy="523295"/>
            </a:xfrm>
            <a:prstGeom prst="rect">
              <a:avLst/>
            </a:prstGeom>
            <a:noFill/>
            <a:ln w="9525">
              <a:noFill/>
              <a:miter lim="800000"/>
              <a:headEnd/>
              <a:tailEnd/>
            </a:ln>
          </p:spPr>
          <p:txBody>
            <a:bodyPr wrap="none">
              <a:spAutoFit/>
            </a:bodyPr>
            <a:lstStyle/>
            <a:p>
              <a:r>
                <a:rPr lang="it-IT" sz="2800" b="1" baseline="30000" dirty="0">
                  <a:solidFill>
                    <a:schemeClr val="tx1"/>
                  </a:solidFill>
                  <a:effectLst/>
                  <a:latin typeface="Calibri" pitchFamily="34" charset="0"/>
                </a:rPr>
                <a:t>143</a:t>
              </a:r>
              <a:r>
                <a:rPr lang="it-IT" sz="2800" b="1" dirty="0">
                  <a:solidFill>
                    <a:schemeClr val="tx1"/>
                  </a:solidFill>
                  <a:effectLst/>
                  <a:latin typeface="Calibri" pitchFamily="34" charset="0"/>
                </a:rPr>
                <a:t>Nd/</a:t>
              </a:r>
              <a:r>
                <a:rPr lang="it-IT" sz="2800" b="1" baseline="30000" dirty="0">
                  <a:solidFill>
                    <a:schemeClr val="tx1"/>
                  </a:solidFill>
                  <a:effectLst/>
                  <a:latin typeface="Calibri" pitchFamily="34" charset="0"/>
                </a:rPr>
                <a:t>144</a:t>
              </a:r>
              <a:r>
                <a:rPr lang="it-IT" sz="2800" b="1" dirty="0">
                  <a:solidFill>
                    <a:schemeClr val="tx1"/>
                  </a:solidFill>
                  <a:effectLst/>
                  <a:latin typeface="Calibri" pitchFamily="34" charset="0"/>
                </a:rPr>
                <a:t>Nd</a:t>
              </a:r>
            </a:p>
          </p:txBody>
        </p:sp>
        <p:sp>
          <p:nvSpPr>
            <p:cNvPr id="14" name="Rettangolo 13"/>
            <p:cNvSpPr/>
            <p:nvPr/>
          </p:nvSpPr>
          <p:spPr>
            <a:xfrm>
              <a:off x="2672319" y="6349549"/>
              <a:ext cx="1016147" cy="2031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grpSp>
      <p:cxnSp>
        <p:nvCxnSpPr>
          <p:cNvPr id="15" name="Connettore 1 14"/>
          <p:cNvCxnSpPr>
            <a:cxnSpLocks noChangeShapeType="1"/>
          </p:cNvCxnSpPr>
          <p:nvPr/>
        </p:nvCxnSpPr>
        <p:spPr bwMode="auto">
          <a:xfrm flipV="1">
            <a:off x="6424613" y="810606"/>
            <a:ext cx="11112" cy="3670300"/>
          </a:xfrm>
          <a:prstGeom prst="line">
            <a:avLst/>
          </a:prstGeom>
          <a:noFill/>
          <a:ln w="57150">
            <a:solidFill>
              <a:srgbClr val="FFFF00"/>
            </a:solidFill>
            <a:round/>
            <a:headEnd/>
            <a:tailEnd/>
          </a:ln>
          <a:effectLst>
            <a:outerShdw blurRad="63500" dist="20000" dir="5400000" rotWithShape="0">
              <a:srgbClr val="000000">
                <a:alpha val="37999"/>
              </a:srgbClr>
            </a:outerShdw>
          </a:effectLst>
          <a:extLst>
            <a:ext uri="{909E8E84-426E-40dd-AFC4-6F175D3DCCD1}"/>
          </a:extLst>
        </p:spPr>
      </p:cxnSp>
      <p:cxnSp>
        <p:nvCxnSpPr>
          <p:cNvPr id="16" name="Connettore 1 15"/>
          <p:cNvCxnSpPr>
            <a:cxnSpLocks noChangeShapeType="1"/>
          </p:cNvCxnSpPr>
          <p:nvPr/>
        </p:nvCxnSpPr>
        <p:spPr bwMode="auto">
          <a:xfrm>
            <a:off x="3705225" y="3131531"/>
            <a:ext cx="5051425" cy="0"/>
          </a:xfrm>
          <a:prstGeom prst="line">
            <a:avLst/>
          </a:prstGeom>
          <a:noFill/>
          <a:ln w="57150">
            <a:solidFill>
              <a:srgbClr val="FFFF00"/>
            </a:solidFill>
            <a:round/>
            <a:headEnd/>
            <a:tailEnd/>
          </a:ln>
          <a:effectLst>
            <a:outerShdw blurRad="63500" dist="20000" dir="5400000" rotWithShape="0">
              <a:srgbClr val="000000">
                <a:alpha val="37999"/>
              </a:srgbClr>
            </a:outerShdw>
          </a:effectLst>
          <a:extLst>
            <a:ext uri="{909E8E84-426E-40dd-AFC4-6F175D3DCCD1}"/>
          </a:extLst>
        </p:spPr>
      </p:cxnSp>
      <p:cxnSp>
        <p:nvCxnSpPr>
          <p:cNvPr id="17" name="Connettore 1 16"/>
          <p:cNvCxnSpPr>
            <a:cxnSpLocks noChangeShapeType="1"/>
          </p:cNvCxnSpPr>
          <p:nvPr/>
        </p:nvCxnSpPr>
        <p:spPr bwMode="auto">
          <a:xfrm flipV="1">
            <a:off x="6424613" y="823306"/>
            <a:ext cx="11112" cy="3668713"/>
          </a:xfrm>
          <a:prstGeom prst="line">
            <a:avLst/>
          </a:prstGeom>
          <a:noFill/>
          <a:ln w="57150">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18" name="Connettore 1 17"/>
          <p:cNvCxnSpPr>
            <a:cxnSpLocks noChangeShapeType="1"/>
          </p:cNvCxnSpPr>
          <p:nvPr/>
        </p:nvCxnSpPr>
        <p:spPr bwMode="auto">
          <a:xfrm>
            <a:off x="3709988" y="3137881"/>
            <a:ext cx="5053012" cy="0"/>
          </a:xfrm>
          <a:prstGeom prst="line">
            <a:avLst/>
          </a:prstGeom>
          <a:noFill/>
          <a:ln w="57150">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19" name="Connettore 2 18"/>
          <p:cNvCxnSpPr>
            <a:cxnSpLocks noChangeShapeType="1"/>
          </p:cNvCxnSpPr>
          <p:nvPr/>
        </p:nvCxnSpPr>
        <p:spPr bwMode="auto">
          <a:xfrm flipH="1" flipV="1">
            <a:off x="6469064" y="3179156"/>
            <a:ext cx="608011" cy="464157"/>
          </a:xfrm>
          <a:prstGeom prst="straightConnector1">
            <a:avLst/>
          </a:prstGeom>
          <a:noFill/>
          <a:ln w="57150">
            <a:solidFill>
              <a:srgbClr val="FFFF00"/>
            </a:solidFill>
            <a:round/>
            <a:headEnd/>
            <a:tailEnd type="arrow" w="med" len="med"/>
          </a:ln>
          <a:effectLst>
            <a:outerShdw blurRad="63500" dist="20000" dir="5400000" rotWithShape="0">
              <a:srgbClr val="000000">
                <a:alpha val="37999"/>
              </a:srgbClr>
            </a:outerShdw>
          </a:effectLst>
          <a:extLst>
            <a:ext uri="{909E8E84-426E-40dd-AFC4-6F175D3DCCD1}"/>
          </a:extLst>
        </p:spPr>
      </p:cxnSp>
      <p:sp>
        <p:nvSpPr>
          <p:cNvPr id="20" name="CasellaDiTesto 19"/>
          <p:cNvSpPr txBox="1"/>
          <p:nvPr/>
        </p:nvSpPr>
        <p:spPr>
          <a:xfrm>
            <a:off x="4759326" y="2032981"/>
            <a:ext cx="1692274" cy="830997"/>
          </a:xfrm>
          <a:prstGeom prst="rect">
            <a:avLst/>
          </a:prstGeom>
          <a:noFill/>
        </p:spPr>
        <p:txBody>
          <a:bodyPr wrap="square">
            <a:spAutoFit/>
          </a:bodyPr>
          <a:lstStyle/>
          <a:p>
            <a:pPr algn="ctr">
              <a:defRPr/>
            </a:pPr>
            <a:r>
              <a:rPr lang="it-IT" sz="2400" dirty="0">
                <a:solidFill>
                  <a:srgbClr val="FF0000"/>
                </a:solidFill>
                <a:effectLst>
                  <a:outerShdw blurRad="38100" dist="38100" dir="2700000" algn="tl">
                    <a:srgbClr val="000000"/>
                  </a:outerShdw>
                </a:effectLst>
                <a:latin typeface="Calibri" pitchFamily="34" charset="0"/>
                <a:ea typeface="ＭＳ Ｐゴシック" pitchFamily="34" charset="-128"/>
              </a:rPr>
              <a:t>NEW   </a:t>
            </a:r>
            <a:r>
              <a:rPr lang="it-IT" sz="2400" dirty="0" smtClean="0">
                <a:solidFill>
                  <a:srgbClr val="FF0000"/>
                </a:solidFill>
                <a:effectLst>
                  <a:outerShdw blurRad="38100" dist="38100" dir="2700000" algn="tl">
                    <a:srgbClr val="000000"/>
                  </a:outerShdw>
                </a:effectLst>
                <a:latin typeface="Calibri" pitchFamily="34" charset="0"/>
                <a:ea typeface="ＭＳ Ｐゴシック" pitchFamily="34" charset="-128"/>
              </a:rPr>
              <a:t>   </a:t>
            </a:r>
            <a:r>
              <a:rPr lang="it-IT" sz="2400" dirty="0" err="1" smtClean="0">
                <a:solidFill>
                  <a:srgbClr val="FF0000"/>
                </a:solidFill>
                <a:effectLst>
                  <a:outerShdw blurRad="38100" dist="38100" dir="2700000" algn="tl">
                    <a:srgbClr val="000000"/>
                  </a:outerShdw>
                </a:effectLst>
                <a:latin typeface="Calibri" pitchFamily="34" charset="0"/>
                <a:ea typeface="ＭＳ Ｐゴシック" pitchFamily="34" charset="-128"/>
              </a:rPr>
              <a:t>BSE-ChUR</a:t>
            </a:r>
            <a:endParaRPr lang="it-IT" sz="2400" dirty="0">
              <a:solidFill>
                <a:srgbClr val="FF0000"/>
              </a:solidFill>
              <a:effectLst>
                <a:outerShdw blurRad="38100" dist="38100" dir="2700000" algn="tl">
                  <a:srgbClr val="000000"/>
                </a:outerShdw>
              </a:effectLst>
              <a:latin typeface="Calibri" pitchFamily="34" charset="0"/>
              <a:ea typeface="ＭＳ Ｐゴシック" pitchFamily="34" charset="-128"/>
            </a:endParaRPr>
          </a:p>
        </p:txBody>
      </p:sp>
      <p:cxnSp>
        <p:nvCxnSpPr>
          <p:cNvPr id="21" name="Connettore 2 20"/>
          <p:cNvCxnSpPr>
            <a:cxnSpLocks noChangeShapeType="1"/>
          </p:cNvCxnSpPr>
          <p:nvPr/>
        </p:nvCxnSpPr>
        <p:spPr bwMode="auto">
          <a:xfrm flipH="1" flipV="1">
            <a:off x="4756150" y="1672619"/>
            <a:ext cx="452438" cy="398462"/>
          </a:xfrm>
          <a:prstGeom prst="straightConnector1">
            <a:avLst/>
          </a:prstGeom>
          <a:noFill/>
          <a:ln w="57150">
            <a:solidFill>
              <a:srgbClr val="FF0000"/>
            </a:solidFill>
            <a:round/>
            <a:headEnd/>
            <a:tailEnd type="arrow" w="med" len="med"/>
          </a:ln>
          <a:effectLst>
            <a:outerShdw blurRad="63500" dist="20000" dir="5400000" rotWithShape="0">
              <a:srgbClr val="000000">
                <a:alpha val="37999"/>
              </a:srgbClr>
            </a:outerShdw>
          </a:effectLst>
          <a:extLst>
            <a:ext uri="{909E8E84-426E-40dd-AFC4-6F175D3DCCD1}"/>
          </a:extLst>
        </p:spPr>
      </p:cxnSp>
      <p:sp>
        <p:nvSpPr>
          <p:cNvPr id="22" name="CasellaDiTesto 21"/>
          <p:cNvSpPr txBox="1"/>
          <p:nvPr/>
        </p:nvSpPr>
        <p:spPr>
          <a:xfrm>
            <a:off x="7026276" y="3609369"/>
            <a:ext cx="1508124" cy="707886"/>
          </a:xfrm>
          <a:prstGeom prst="rect">
            <a:avLst/>
          </a:prstGeom>
          <a:solidFill>
            <a:schemeClr val="bg1"/>
          </a:solidFill>
          <a:ln>
            <a:solidFill>
              <a:schemeClr val="tx1"/>
            </a:solidFill>
          </a:ln>
        </p:spPr>
        <p:txBody>
          <a:bodyPr wrap="square">
            <a:spAutoFit/>
          </a:bodyPr>
          <a:lstStyle/>
          <a:p>
            <a:pPr algn="ctr">
              <a:defRPr/>
            </a:pPr>
            <a:r>
              <a:rPr lang="en-GB" sz="2000" smtClean="0">
                <a:solidFill>
                  <a:schemeClr val="tx1"/>
                </a:solidFill>
                <a:effectLst>
                  <a:outerShdw blurRad="38100" dist="38100" dir="2700000" algn="tl">
                    <a:srgbClr val="C0C0C0"/>
                  </a:outerShdw>
                </a:effectLst>
                <a:latin typeface="Calibri" pitchFamily="34" charset="0"/>
                <a:ea typeface="ＭＳ Ｐゴシック" pitchFamily="34" charset="-128"/>
              </a:rPr>
              <a:t>Classical BSE-ChUR</a:t>
            </a:r>
            <a:endParaRPr lang="en-GB" sz="2000">
              <a:solidFill>
                <a:schemeClr val="tx1"/>
              </a:solidFill>
              <a:effectLst>
                <a:outerShdw blurRad="38100" dist="38100" dir="2700000" algn="tl">
                  <a:srgbClr val="C0C0C0"/>
                </a:outerShdw>
              </a:effectLst>
              <a:latin typeface="Calibri" pitchFamily="34" charset="0"/>
              <a:ea typeface="ＭＳ Ｐゴシック" pitchFamily="34" charset="-128"/>
            </a:endParaRPr>
          </a:p>
        </p:txBody>
      </p:sp>
      <p:sp>
        <p:nvSpPr>
          <p:cNvPr id="23" name="CasellaDiTesto 22"/>
          <p:cNvSpPr txBox="1"/>
          <p:nvPr/>
        </p:nvSpPr>
        <p:spPr>
          <a:xfrm>
            <a:off x="69638" y="626456"/>
            <a:ext cx="2344950" cy="3908762"/>
          </a:xfrm>
          <a:prstGeom prst="rect">
            <a:avLst/>
          </a:prstGeom>
          <a:noFill/>
        </p:spPr>
        <p:txBody>
          <a:bodyPr wrap="square">
            <a:spAutoFit/>
          </a:bodyPr>
          <a:lstStyle/>
          <a:p>
            <a:pPr algn="l">
              <a:defRPr/>
            </a:pP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The solution is ready:</a:t>
            </a:r>
          </a:p>
          <a:p>
            <a:pPr algn="l">
              <a:defRPr/>
            </a:pPr>
            <a:endParaRPr lang="en-GB" sz="1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defRPr/>
            </a:pPr>
            <a:r>
              <a:rPr lang="en-GB" sz="36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SCHEM</a:t>
            </a:r>
          </a:p>
          <a:p>
            <a:pPr algn="l">
              <a:defRPr/>
            </a:pPr>
            <a:endParaRPr lang="en-GB" sz="1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S</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uper</a:t>
            </a:r>
          </a:p>
          <a:p>
            <a:pPr algn="l">
              <a:defRPr/>
            </a:pPr>
            <a:r>
              <a:rPr lang="en-GB" sz="3000" dirty="0" err="1"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CH</a:t>
            </a:r>
            <a:r>
              <a:rPr lang="en-GB" sz="3000" dirty="0" err="1"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ondritic</a:t>
            </a:r>
            <a:endPar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E</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arth</a:t>
            </a: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M</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odel</a:t>
            </a:r>
          </a:p>
          <a:p>
            <a:pPr algn="l">
              <a:defRPr/>
            </a:pPr>
            <a:endParaRPr lang="en-GB" sz="3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sp>
        <p:nvSpPr>
          <p:cNvPr id="24" name="CasellaDiTesto 23"/>
          <p:cNvSpPr txBox="1">
            <a:spLocks noChangeArrowheads="1"/>
          </p:cNvSpPr>
          <p:nvPr/>
        </p:nvSpPr>
        <p:spPr bwMode="auto">
          <a:xfrm>
            <a:off x="0" y="4416426"/>
            <a:ext cx="2414953" cy="584775"/>
          </a:xfrm>
          <a:prstGeom prst="rect">
            <a:avLst/>
          </a:prstGeom>
          <a:noFill/>
          <a:ln w="9525">
            <a:noFill/>
            <a:miter lim="800000"/>
            <a:headEnd/>
            <a:tailEnd/>
          </a:ln>
        </p:spPr>
        <p:txBody>
          <a:bodyPr wrap="square">
            <a:spAutoFit/>
          </a:bodyPr>
          <a:lstStyle/>
          <a:p>
            <a:pPr algn="l">
              <a:defRPr/>
            </a:pPr>
            <a:r>
              <a:rPr lang="it-IT" sz="1600" dirty="0">
                <a:solidFill>
                  <a:schemeClr val="bg1"/>
                </a:solidFill>
                <a:effectLst>
                  <a:outerShdw blurRad="38100" dist="38100" dir="2700000" algn="tl">
                    <a:srgbClr val="000000"/>
                  </a:outerShdw>
                </a:effectLst>
                <a:latin typeface="Calibri" pitchFamily="34" charset="0"/>
                <a:ea typeface="ＭＳ Ｐゴシック" pitchFamily="34" charset="-128"/>
              </a:rPr>
              <a:t>Jackson and </a:t>
            </a:r>
            <a:r>
              <a:rPr lang="it-IT" sz="16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Jellinek</a:t>
            </a:r>
            <a:r>
              <a:rPr lang="it-IT" sz="1600" dirty="0" smtClean="0">
                <a:solidFill>
                  <a:schemeClr val="bg1"/>
                </a:solidFill>
                <a:effectLst>
                  <a:outerShdw blurRad="38100" dist="38100" dir="2700000" algn="tl">
                    <a:srgbClr val="000000"/>
                  </a:outerShdw>
                </a:effectLst>
                <a:latin typeface="Calibri" pitchFamily="34" charset="0"/>
                <a:ea typeface="ＭＳ Ｐゴシック" pitchFamily="34" charset="-128"/>
              </a:rPr>
              <a:t>, 2013 (G3</a:t>
            </a:r>
            <a:r>
              <a:rPr lang="it-IT" sz="1600" dirty="0">
                <a:solidFill>
                  <a:schemeClr val="bg1"/>
                </a:solidFill>
                <a:effectLst>
                  <a:outerShdw blurRad="38100" dist="38100" dir="2700000" algn="tl">
                    <a:srgbClr val="000000"/>
                  </a:outerShdw>
                </a:effectLst>
                <a:latin typeface="Calibri" pitchFamily="34" charset="0"/>
                <a:ea typeface="ＭＳ Ｐゴシック" pitchFamily="34" charset="-128"/>
              </a:rPr>
              <a:t>, 10.1002/ggge.20188)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par>
                                <p:cTn id="21" presetID="22" presetClass="entr" presetSubtype="8"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ipe(left)">
                                      <p:cBhvr>
                                        <p:cTn id="23" dur="500"/>
                                        <p:tgtEl>
                                          <p:spTgt spid="16"/>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1000"/>
                            </p:stCondLst>
                            <p:childTnLst>
                              <p:par>
                                <p:cTn id="29" presetID="22" presetClass="entr" presetSubtype="4"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18"/>
                                        </p:tgtEl>
                                        <p:attrNameLst>
                                          <p:attrName>style.visibility</p:attrName>
                                        </p:attrNameLst>
                                      </p:cBhvr>
                                      <p:to>
                                        <p:strVal val="visible"/>
                                      </p:to>
                                    </p:set>
                                  </p:childTnLst>
                                </p:cTn>
                              </p:par>
                            </p:childTnLst>
                          </p:cTn>
                        </p:par>
                        <p:par>
                          <p:cTn id="38" fill="hold">
                            <p:stCondLst>
                              <p:cond delay="0"/>
                            </p:stCondLst>
                            <p:childTnLst>
                              <p:par>
                                <p:cTn id="39" presetID="35" presetClass="path" presetSubtype="0" accel="50000" decel="50000" fill="hold" nodeType="afterEffect">
                                  <p:stCondLst>
                                    <p:cond delay="0"/>
                                  </p:stCondLst>
                                  <p:childTnLst>
                                    <p:animMotion origin="layout" path="M -2.5E-6 3.33333E-6 L -0.18611 3.33333E-6 " pathEditMode="relative" rAng="0" ptsTypes="AA">
                                      <p:cBhvr>
                                        <p:cTn id="40" dur="3000" fill="hold"/>
                                        <p:tgtEl>
                                          <p:spTgt spid="17"/>
                                        </p:tgtEl>
                                        <p:attrNameLst>
                                          <p:attrName>ppt_x</p:attrName>
                                          <p:attrName>ppt_y</p:attrName>
                                        </p:attrNameLst>
                                      </p:cBhvr>
                                      <p:rCtr x="-93" y="0"/>
                                    </p:animMotion>
                                  </p:childTnLst>
                                </p:cTn>
                              </p:par>
                              <p:par>
                                <p:cTn id="41" presetID="64" presetClass="path" presetSubtype="0" accel="50000" decel="50000" fill="hold" nodeType="withEffect">
                                  <p:stCondLst>
                                    <p:cond delay="0"/>
                                  </p:stCondLst>
                                  <p:childTnLst>
                                    <p:animMotion origin="layout" path="M -1.94444E-6 4.44444E-6 L -1.94444E-6 -0.21806 " pathEditMode="relative" rAng="0" ptsTypes="AA">
                                      <p:cBhvr>
                                        <p:cTn id="42" dur="3000" fill="hold"/>
                                        <p:tgtEl>
                                          <p:spTgt spid="18"/>
                                        </p:tgtEl>
                                        <p:attrNameLst>
                                          <p:attrName>ppt_x</p:attrName>
                                          <p:attrName>ppt_y</p:attrName>
                                        </p:attrNameLst>
                                      </p:cBhvr>
                                      <p:rCtr x="0" y="-109"/>
                                    </p:animMotion>
                                  </p:childTnLst>
                                </p:cTn>
                              </p:par>
                              <p:par>
                                <p:cTn id="43" presetID="10" presetClass="exit" presetSubtype="0" fill="hold" nodeType="withEffect">
                                  <p:stCondLst>
                                    <p:cond delay="0"/>
                                  </p:stCondLst>
                                  <p:childTnLst>
                                    <p:animEffect transition="out" filter="fade">
                                      <p:cBhvr>
                                        <p:cTn id="44" dur="3000"/>
                                        <p:tgtEl>
                                          <p:spTgt spid="15"/>
                                        </p:tgtEl>
                                      </p:cBhvr>
                                    </p:animEffect>
                                    <p:set>
                                      <p:cBhvr>
                                        <p:cTn id="45" dur="1" fill="hold">
                                          <p:stCondLst>
                                            <p:cond delay="2999"/>
                                          </p:stCondLst>
                                        </p:cTn>
                                        <p:tgtEl>
                                          <p:spTgt spid="15"/>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2000"/>
                                        <p:tgtEl>
                                          <p:spTgt spid="16"/>
                                        </p:tgtEl>
                                      </p:cBhvr>
                                    </p:animEffect>
                                    <p:set>
                                      <p:cBhvr>
                                        <p:cTn id="48" dur="1" fill="hold">
                                          <p:stCondLst>
                                            <p:cond delay="1999"/>
                                          </p:stCondLst>
                                        </p:cTn>
                                        <p:tgtEl>
                                          <p:spTgt spid="16"/>
                                        </p:tgtEl>
                                        <p:attrNameLst>
                                          <p:attrName>style.visibility</p:attrName>
                                        </p:attrNameLst>
                                      </p:cBhvr>
                                      <p:to>
                                        <p:strVal val="hidden"/>
                                      </p:to>
                                    </p:set>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childTnLst>
                          </p:cTn>
                        </p:par>
                        <p:par>
                          <p:cTn id="53" fill="hold">
                            <p:stCondLst>
                              <p:cond delay="3500"/>
                            </p:stCondLst>
                            <p:childTnLst>
                              <p:par>
                                <p:cTn id="54" presetID="22" presetClass="entr" presetSubtype="4"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wipe(down)">
                                      <p:cBhvr>
                                        <p:cTn id="5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animBg="1"/>
      <p:bldP spid="23" grpId="0"/>
      <p:bldP spid="24"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grpSp>
        <p:nvGrpSpPr>
          <p:cNvPr id="2" name="Gruppo 25"/>
          <p:cNvGrpSpPr>
            <a:grpSpLocks/>
          </p:cNvGrpSpPr>
          <p:nvPr/>
        </p:nvGrpSpPr>
        <p:grpSpPr bwMode="auto">
          <a:xfrm>
            <a:off x="2333625" y="602644"/>
            <a:ext cx="6759575" cy="4594225"/>
            <a:chOff x="2203938" y="1960880"/>
            <a:chExt cx="6760550" cy="4593421"/>
          </a:xfrm>
        </p:grpSpPr>
        <p:pic>
          <p:nvPicPr>
            <p:cNvPr id="5" name="Picture 2"/>
            <p:cNvPicPr>
              <a:picLocks noChangeAspect="1" noChangeArrowheads="1"/>
            </p:cNvPicPr>
            <p:nvPr/>
          </p:nvPicPr>
          <p:blipFill>
            <a:blip r:embed="rId3" cstate="print"/>
            <a:srcRect r="2586"/>
            <a:stretch>
              <a:fillRect/>
            </a:stretch>
          </p:blipFill>
          <p:spPr bwMode="auto">
            <a:xfrm>
              <a:off x="2203938" y="2053641"/>
              <a:ext cx="6760550" cy="4500660"/>
            </a:xfrm>
            <a:prstGeom prst="rect">
              <a:avLst/>
            </a:prstGeom>
            <a:noFill/>
            <a:ln w="9525">
              <a:noFill/>
              <a:miter lim="800000"/>
              <a:headEnd/>
              <a:tailEnd/>
            </a:ln>
          </p:spPr>
        </p:pic>
        <p:sp>
          <p:nvSpPr>
            <p:cNvPr id="6" name="Rettangolo 5"/>
            <p:cNvSpPr/>
            <p:nvPr/>
          </p:nvSpPr>
          <p:spPr>
            <a:xfrm>
              <a:off x="2221404" y="2052939"/>
              <a:ext cx="1319402" cy="39521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sp>
          <p:nvSpPr>
            <p:cNvPr id="7" name="Rettangolo 6"/>
            <p:cNvSpPr/>
            <p:nvPr/>
          </p:nvSpPr>
          <p:spPr>
            <a:xfrm>
              <a:off x="2224579" y="5273412"/>
              <a:ext cx="1016147" cy="126025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sp>
          <p:nvSpPr>
            <p:cNvPr id="8" name="CasellaDiTesto 15"/>
            <p:cNvSpPr txBox="1">
              <a:spLocks noChangeArrowheads="1"/>
            </p:cNvSpPr>
            <p:nvPr/>
          </p:nvSpPr>
          <p:spPr bwMode="auto">
            <a:xfrm>
              <a:off x="2581605" y="1960880"/>
              <a:ext cx="1027993" cy="400040"/>
            </a:xfrm>
            <a:prstGeom prst="rect">
              <a:avLst/>
            </a:prstGeom>
            <a:noFill/>
            <a:ln w="9525">
              <a:noFill/>
              <a:miter lim="800000"/>
              <a:headEnd/>
              <a:tailEnd/>
            </a:ln>
          </p:spPr>
          <p:txBody>
            <a:bodyPr wrap="none">
              <a:spAutoFit/>
            </a:bodyPr>
            <a:lstStyle/>
            <a:p>
              <a:r>
                <a:rPr lang="it-IT" sz="2000" dirty="0">
                  <a:solidFill>
                    <a:schemeClr val="tx1"/>
                  </a:solidFill>
                  <a:latin typeface="Calibri" pitchFamily="34" charset="0"/>
                </a:rPr>
                <a:t>0.51232</a:t>
              </a:r>
            </a:p>
          </p:txBody>
        </p:sp>
        <p:sp>
          <p:nvSpPr>
            <p:cNvPr id="9" name="CasellaDiTesto 16"/>
            <p:cNvSpPr txBox="1">
              <a:spLocks noChangeArrowheads="1"/>
            </p:cNvSpPr>
            <p:nvPr/>
          </p:nvSpPr>
          <p:spPr bwMode="auto">
            <a:xfrm>
              <a:off x="2581605" y="2783840"/>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0.51230</a:t>
              </a:r>
            </a:p>
          </p:txBody>
        </p:sp>
        <p:sp>
          <p:nvSpPr>
            <p:cNvPr id="10" name="CasellaDiTesto 17"/>
            <p:cNvSpPr txBox="1">
              <a:spLocks noChangeArrowheads="1"/>
            </p:cNvSpPr>
            <p:nvPr/>
          </p:nvSpPr>
          <p:spPr bwMode="auto">
            <a:xfrm>
              <a:off x="2581605" y="3596640"/>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0.51228</a:t>
              </a:r>
            </a:p>
          </p:txBody>
        </p:sp>
        <p:sp>
          <p:nvSpPr>
            <p:cNvPr id="11" name="CasellaDiTesto 18"/>
            <p:cNvSpPr txBox="1">
              <a:spLocks noChangeArrowheads="1"/>
            </p:cNvSpPr>
            <p:nvPr/>
          </p:nvSpPr>
          <p:spPr bwMode="auto">
            <a:xfrm>
              <a:off x="2581605" y="4415562"/>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0.51226</a:t>
              </a:r>
            </a:p>
          </p:txBody>
        </p:sp>
        <p:sp>
          <p:nvSpPr>
            <p:cNvPr id="12" name="CasellaDiTesto 19"/>
            <p:cNvSpPr txBox="1">
              <a:spLocks noChangeArrowheads="1"/>
            </p:cNvSpPr>
            <p:nvPr/>
          </p:nvSpPr>
          <p:spPr bwMode="auto">
            <a:xfrm>
              <a:off x="2581605" y="5258842"/>
              <a:ext cx="1027993" cy="400040"/>
            </a:xfrm>
            <a:prstGeom prst="rect">
              <a:avLst/>
            </a:prstGeom>
            <a:noFill/>
            <a:ln w="9525">
              <a:noFill/>
              <a:miter lim="800000"/>
              <a:headEnd/>
              <a:tailEnd/>
            </a:ln>
          </p:spPr>
          <p:txBody>
            <a:bodyPr wrap="none">
              <a:spAutoFit/>
            </a:bodyPr>
            <a:lstStyle/>
            <a:p>
              <a:r>
                <a:rPr lang="it-IT" sz="2000">
                  <a:solidFill>
                    <a:schemeClr val="tx1"/>
                  </a:solidFill>
                  <a:latin typeface="Calibri" pitchFamily="34" charset="0"/>
                </a:rPr>
                <a:t>0.51224</a:t>
              </a:r>
            </a:p>
          </p:txBody>
        </p:sp>
        <p:sp>
          <p:nvSpPr>
            <p:cNvPr id="13" name="CasellaDiTesto 23"/>
            <p:cNvSpPr txBox="1">
              <a:spLocks noChangeArrowheads="1"/>
            </p:cNvSpPr>
            <p:nvPr/>
          </p:nvSpPr>
          <p:spPr bwMode="auto">
            <a:xfrm rot="16200000">
              <a:off x="1507384" y="3880785"/>
              <a:ext cx="1928395" cy="523295"/>
            </a:xfrm>
            <a:prstGeom prst="rect">
              <a:avLst/>
            </a:prstGeom>
            <a:noFill/>
            <a:ln w="9525">
              <a:noFill/>
              <a:miter lim="800000"/>
              <a:headEnd/>
              <a:tailEnd/>
            </a:ln>
          </p:spPr>
          <p:txBody>
            <a:bodyPr wrap="none">
              <a:spAutoFit/>
            </a:bodyPr>
            <a:lstStyle/>
            <a:p>
              <a:r>
                <a:rPr lang="it-IT" sz="2800" b="1" baseline="30000" dirty="0">
                  <a:solidFill>
                    <a:schemeClr val="tx1"/>
                  </a:solidFill>
                  <a:effectLst/>
                  <a:latin typeface="Calibri" pitchFamily="34" charset="0"/>
                </a:rPr>
                <a:t>143</a:t>
              </a:r>
              <a:r>
                <a:rPr lang="it-IT" sz="2800" b="1" dirty="0">
                  <a:solidFill>
                    <a:schemeClr val="tx1"/>
                  </a:solidFill>
                  <a:effectLst/>
                  <a:latin typeface="Calibri" pitchFamily="34" charset="0"/>
                </a:rPr>
                <a:t>Nd/</a:t>
              </a:r>
              <a:r>
                <a:rPr lang="it-IT" sz="2800" b="1" baseline="30000" dirty="0">
                  <a:solidFill>
                    <a:schemeClr val="tx1"/>
                  </a:solidFill>
                  <a:effectLst/>
                  <a:latin typeface="Calibri" pitchFamily="34" charset="0"/>
                </a:rPr>
                <a:t>144</a:t>
              </a:r>
              <a:r>
                <a:rPr lang="it-IT" sz="2800" b="1" dirty="0">
                  <a:solidFill>
                    <a:schemeClr val="tx1"/>
                  </a:solidFill>
                  <a:effectLst/>
                  <a:latin typeface="Calibri" pitchFamily="34" charset="0"/>
                </a:rPr>
                <a:t>Nd</a:t>
              </a:r>
            </a:p>
          </p:txBody>
        </p:sp>
        <p:sp>
          <p:nvSpPr>
            <p:cNvPr id="14" name="Rettangolo 13"/>
            <p:cNvSpPr/>
            <p:nvPr/>
          </p:nvSpPr>
          <p:spPr>
            <a:xfrm>
              <a:off x="2672319" y="6349549"/>
              <a:ext cx="1016147" cy="2031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it-IT">
                <a:solidFill>
                  <a:schemeClr val="tx1"/>
                </a:solidFill>
                <a:latin typeface="Calibri" pitchFamily="34" charset="0"/>
              </a:endParaRPr>
            </a:p>
          </p:txBody>
        </p:sp>
      </p:grpSp>
      <p:cxnSp>
        <p:nvCxnSpPr>
          <p:cNvPr id="17" name="Connettore 1 16"/>
          <p:cNvCxnSpPr>
            <a:cxnSpLocks noChangeShapeType="1"/>
          </p:cNvCxnSpPr>
          <p:nvPr/>
        </p:nvCxnSpPr>
        <p:spPr bwMode="auto">
          <a:xfrm flipV="1">
            <a:off x="4713288" y="823306"/>
            <a:ext cx="11112" cy="3668713"/>
          </a:xfrm>
          <a:prstGeom prst="line">
            <a:avLst/>
          </a:prstGeom>
          <a:noFill/>
          <a:ln w="57150">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18" name="Connettore 1 17"/>
          <p:cNvCxnSpPr>
            <a:cxnSpLocks noChangeShapeType="1"/>
          </p:cNvCxnSpPr>
          <p:nvPr/>
        </p:nvCxnSpPr>
        <p:spPr bwMode="auto">
          <a:xfrm>
            <a:off x="3709988" y="1632931"/>
            <a:ext cx="5053012" cy="0"/>
          </a:xfrm>
          <a:prstGeom prst="line">
            <a:avLst/>
          </a:prstGeom>
          <a:noFill/>
          <a:ln w="57150">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21" name="Connettore 2 20"/>
          <p:cNvCxnSpPr>
            <a:cxnSpLocks noChangeShapeType="1"/>
          </p:cNvCxnSpPr>
          <p:nvPr/>
        </p:nvCxnSpPr>
        <p:spPr bwMode="auto">
          <a:xfrm flipH="1" flipV="1">
            <a:off x="4756150" y="1672619"/>
            <a:ext cx="452438" cy="398462"/>
          </a:xfrm>
          <a:prstGeom prst="straightConnector1">
            <a:avLst/>
          </a:prstGeom>
          <a:noFill/>
          <a:ln w="57150">
            <a:solidFill>
              <a:srgbClr val="FF0000"/>
            </a:solidFill>
            <a:round/>
            <a:headEnd/>
            <a:tailEnd type="arrow" w="med" len="med"/>
          </a:ln>
          <a:effectLst>
            <a:outerShdw blurRad="63500" dist="20000" dir="5400000" rotWithShape="0">
              <a:srgbClr val="000000">
                <a:alpha val="37999"/>
              </a:srgbClr>
            </a:outerShdw>
          </a:effectLst>
          <a:extLst>
            <a:ext uri="{909E8E84-426E-40dd-AFC4-6F175D3DCCD1}"/>
          </a:extLst>
        </p:spPr>
      </p:cxnSp>
      <p:sp>
        <p:nvSpPr>
          <p:cNvPr id="23" name="CasellaDiTesto 22"/>
          <p:cNvSpPr txBox="1"/>
          <p:nvPr/>
        </p:nvSpPr>
        <p:spPr>
          <a:xfrm>
            <a:off x="69638" y="626456"/>
            <a:ext cx="2344949" cy="3908762"/>
          </a:xfrm>
          <a:prstGeom prst="rect">
            <a:avLst/>
          </a:prstGeom>
          <a:noFill/>
        </p:spPr>
        <p:txBody>
          <a:bodyPr wrap="square">
            <a:spAutoFit/>
          </a:bodyPr>
          <a:lstStyle/>
          <a:p>
            <a:pPr algn="l">
              <a:defRPr/>
            </a:pP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The solution is ready:</a:t>
            </a:r>
          </a:p>
          <a:p>
            <a:pPr algn="l">
              <a:defRPr/>
            </a:pPr>
            <a:endParaRPr lang="en-GB" sz="1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defRPr/>
            </a:pPr>
            <a:r>
              <a:rPr lang="en-GB" sz="36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SCHEM</a:t>
            </a:r>
          </a:p>
          <a:p>
            <a:pPr algn="l">
              <a:defRPr/>
            </a:pPr>
            <a:endParaRPr lang="en-GB" sz="1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S</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uper</a:t>
            </a:r>
          </a:p>
          <a:p>
            <a:pPr algn="l">
              <a:defRPr/>
            </a:pPr>
            <a:r>
              <a:rPr lang="en-GB" sz="3000" dirty="0" err="1"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CH</a:t>
            </a:r>
            <a:r>
              <a:rPr lang="en-GB" sz="3000" dirty="0" err="1"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ondritic</a:t>
            </a:r>
            <a:endPar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E</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arth</a:t>
            </a:r>
          </a:p>
          <a:p>
            <a:pPr algn="l">
              <a:defRPr/>
            </a:pPr>
            <a:r>
              <a:rPr lang="en-GB" sz="3000" dirty="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M</a:t>
            </a: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odel</a:t>
            </a:r>
          </a:p>
          <a:p>
            <a:pPr algn="l">
              <a:defRPr/>
            </a:pPr>
            <a:endParaRPr lang="en-GB" sz="3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sp>
        <p:nvSpPr>
          <p:cNvPr id="25" name="CasellaDiTesto 24"/>
          <p:cNvSpPr txBox="1"/>
          <p:nvPr/>
        </p:nvSpPr>
        <p:spPr>
          <a:xfrm>
            <a:off x="444500" y="5325456"/>
            <a:ext cx="8699500" cy="1477328"/>
          </a:xfrm>
          <a:prstGeom prst="rect">
            <a:avLst/>
          </a:prstGeom>
          <a:solidFill>
            <a:schemeClr val="tx1"/>
          </a:solidFill>
        </p:spPr>
        <p:txBody>
          <a:bodyPr wrap="square">
            <a:spAutoFit/>
          </a:bodyPr>
          <a:lstStyle/>
          <a:p>
            <a:pPr algn="l">
              <a:defRPr/>
            </a:pPr>
            <a:r>
              <a:rPr lang="en-GB" sz="3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In this way Baffin Island basalts are no longer considered as depleted mantle-derived melts, but, following this scheme, this would hold for MORB too!</a:t>
            </a:r>
            <a:endParaRPr lang="en-GB" sz="30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sp>
        <p:nvSpPr>
          <p:cNvPr id="26" name="CasellaDiTesto 25"/>
          <p:cNvSpPr txBox="1"/>
          <p:nvPr/>
        </p:nvSpPr>
        <p:spPr>
          <a:xfrm>
            <a:off x="4759326" y="2032981"/>
            <a:ext cx="1692274" cy="830997"/>
          </a:xfrm>
          <a:prstGeom prst="rect">
            <a:avLst/>
          </a:prstGeom>
          <a:noFill/>
        </p:spPr>
        <p:txBody>
          <a:bodyPr wrap="square">
            <a:spAutoFit/>
          </a:bodyPr>
          <a:lstStyle/>
          <a:p>
            <a:pPr algn="ctr">
              <a:defRPr/>
            </a:pPr>
            <a:r>
              <a:rPr lang="it-IT" sz="2400" dirty="0">
                <a:solidFill>
                  <a:srgbClr val="FF0000"/>
                </a:solidFill>
                <a:effectLst>
                  <a:outerShdw blurRad="38100" dist="38100" dir="2700000" algn="tl">
                    <a:srgbClr val="000000"/>
                  </a:outerShdw>
                </a:effectLst>
                <a:latin typeface="Calibri" pitchFamily="34" charset="0"/>
                <a:ea typeface="ＭＳ Ｐゴシック" pitchFamily="34" charset="-128"/>
              </a:rPr>
              <a:t>NEW   </a:t>
            </a:r>
            <a:r>
              <a:rPr lang="it-IT" sz="2400" dirty="0" smtClean="0">
                <a:solidFill>
                  <a:srgbClr val="FF0000"/>
                </a:solidFill>
                <a:effectLst>
                  <a:outerShdw blurRad="38100" dist="38100" dir="2700000" algn="tl">
                    <a:srgbClr val="000000"/>
                  </a:outerShdw>
                </a:effectLst>
                <a:latin typeface="Calibri" pitchFamily="34" charset="0"/>
                <a:ea typeface="ＭＳ Ｐゴシック" pitchFamily="34" charset="-128"/>
              </a:rPr>
              <a:t>   </a:t>
            </a:r>
            <a:r>
              <a:rPr lang="it-IT" sz="2400" dirty="0" err="1" smtClean="0">
                <a:solidFill>
                  <a:srgbClr val="FF0000"/>
                </a:solidFill>
                <a:effectLst>
                  <a:outerShdw blurRad="38100" dist="38100" dir="2700000" algn="tl">
                    <a:srgbClr val="000000"/>
                  </a:outerShdw>
                </a:effectLst>
                <a:latin typeface="Calibri" pitchFamily="34" charset="0"/>
                <a:ea typeface="ＭＳ Ｐゴシック" pitchFamily="34" charset="-128"/>
              </a:rPr>
              <a:t>BSE-ChUR</a:t>
            </a:r>
            <a:endParaRPr lang="it-IT" sz="2400" dirty="0">
              <a:solidFill>
                <a:srgbClr val="FF0000"/>
              </a:solidFill>
              <a:effectLst>
                <a:outerShdw blurRad="38100" dist="38100" dir="2700000" algn="tl">
                  <a:srgbClr val="000000"/>
                </a:outerShdw>
              </a:effectLst>
              <a:latin typeface="Calibri" pitchFamily="34" charset="0"/>
              <a:ea typeface="ＭＳ Ｐゴシック" pitchFamily="34" charset="-128"/>
            </a:endParaRPr>
          </a:p>
        </p:txBody>
      </p:sp>
      <p:cxnSp>
        <p:nvCxnSpPr>
          <p:cNvPr id="28" name="Connettore 2 27"/>
          <p:cNvCxnSpPr>
            <a:cxnSpLocks noChangeShapeType="1"/>
          </p:cNvCxnSpPr>
          <p:nvPr/>
        </p:nvCxnSpPr>
        <p:spPr bwMode="auto">
          <a:xfrm flipH="1" flipV="1">
            <a:off x="6469064" y="3179156"/>
            <a:ext cx="608011" cy="464157"/>
          </a:xfrm>
          <a:prstGeom prst="straightConnector1">
            <a:avLst/>
          </a:prstGeom>
          <a:noFill/>
          <a:ln w="57150">
            <a:solidFill>
              <a:srgbClr val="FFFF00"/>
            </a:solidFill>
            <a:round/>
            <a:headEnd/>
            <a:tailEnd type="arrow" w="med" len="med"/>
          </a:ln>
          <a:effectLst>
            <a:outerShdw blurRad="63500" dist="20000" dir="5400000" rotWithShape="0">
              <a:srgbClr val="000000">
                <a:alpha val="37999"/>
              </a:srgbClr>
            </a:outerShdw>
          </a:effectLst>
          <a:extLst>
            <a:ext uri="{909E8E84-426E-40dd-AFC4-6F175D3DCCD1}"/>
          </a:extLst>
        </p:spPr>
      </p:cxnSp>
      <p:sp>
        <p:nvSpPr>
          <p:cNvPr id="27" name="CasellaDiTesto 26"/>
          <p:cNvSpPr txBox="1"/>
          <p:nvPr/>
        </p:nvSpPr>
        <p:spPr>
          <a:xfrm>
            <a:off x="7026276" y="3609369"/>
            <a:ext cx="1508124" cy="707886"/>
          </a:xfrm>
          <a:prstGeom prst="rect">
            <a:avLst/>
          </a:prstGeom>
          <a:solidFill>
            <a:schemeClr val="bg1"/>
          </a:solidFill>
          <a:ln>
            <a:solidFill>
              <a:schemeClr val="tx1"/>
            </a:solidFill>
          </a:ln>
        </p:spPr>
        <p:txBody>
          <a:bodyPr wrap="square">
            <a:spAutoFit/>
          </a:bodyPr>
          <a:lstStyle/>
          <a:p>
            <a:pPr algn="ctr">
              <a:defRPr/>
            </a:pPr>
            <a:r>
              <a:rPr lang="en-GB" sz="2000" smtClean="0">
                <a:solidFill>
                  <a:schemeClr val="tx1"/>
                </a:solidFill>
                <a:effectLst>
                  <a:outerShdw blurRad="38100" dist="38100" dir="2700000" algn="tl">
                    <a:srgbClr val="C0C0C0"/>
                  </a:outerShdw>
                </a:effectLst>
                <a:latin typeface="Calibri" pitchFamily="34" charset="0"/>
                <a:ea typeface="ＭＳ Ｐゴシック" pitchFamily="34" charset="-128"/>
              </a:rPr>
              <a:t>Classical BSE-ChUR</a:t>
            </a:r>
            <a:endParaRPr lang="en-GB" sz="2000">
              <a:solidFill>
                <a:schemeClr val="tx1"/>
              </a:solidFill>
              <a:effectLst>
                <a:outerShdw blurRad="38100" dist="38100" dir="2700000" algn="tl">
                  <a:srgbClr val="C0C0C0"/>
                </a:outerShdw>
              </a:effectLst>
              <a:latin typeface="Calibri" pitchFamily="34" charset="0"/>
              <a:ea typeface="ＭＳ Ｐゴシック" pitchFamily="34" charset="-128"/>
            </a:endParaRPr>
          </a:p>
        </p:txBody>
      </p:sp>
      <p:sp>
        <p:nvSpPr>
          <p:cNvPr id="29" name="CasellaDiTesto 28"/>
          <p:cNvSpPr txBox="1">
            <a:spLocks noChangeArrowheads="1"/>
          </p:cNvSpPr>
          <p:nvPr/>
        </p:nvSpPr>
        <p:spPr bwMode="auto">
          <a:xfrm>
            <a:off x="0" y="4416426"/>
            <a:ext cx="2414953" cy="584775"/>
          </a:xfrm>
          <a:prstGeom prst="rect">
            <a:avLst/>
          </a:prstGeom>
          <a:noFill/>
          <a:ln w="9525">
            <a:noFill/>
            <a:miter lim="800000"/>
            <a:headEnd/>
            <a:tailEnd/>
          </a:ln>
        </p:spPr>
        <p:txBody>
          <a:bodyPr wrap="square">
            <a:spAutoFit/>
          </a:bodyPr>
          <a:lstStyle/>
          <a:p>
            <a:pPr algn="l">
              <a:defRPr/>
            </a:pPr>
            <a:r>
              <a:rPr lang="it-IT" sz="1600" dirty="0">
                <a:solidFill>
                  <a:schemeClr val="bg1"/>
                </a:solidFill>
                <a:effectLst>
                  <a:outerShdw blurRad="38100" dist="38100" dir="2700000" algn="tl">
                    <a:srgbClr val="000000"/>
                  </a:outerShdw>
                </a:effectLst>
                <a:latin typeface="Calibri" pitchFamily="34" charset="0"/>
                <a:ea typeface="ＭＳ Ｐゴシック" pitchFamily="34" charset="-128"/>
              </a:rPr>
              <a:t>Jackson and </a:t>
            </a:r>
            <a:r>
              <a:rPr lang="it-IT" sz="1600"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Jellinek</a:t>
            </a:r>
            <a:r>
              <a:rPr lang="it-IT" sz="1600" dirty="0" smtClean="0">
                <a:solidFill>
                  <a:schemeClr val="bg1"/>
                </a:solidFill>
                <a:effectLst>
                  <a:outerShdw blurRad="38100" dist="38100" dir="2700000" algn="tl">
                    <a:srgbClr val="000000"/>
                  </a:outerShdw>
                </a:effectLst>
                <a:latin typeface="Calibri" pitchFamily="34" charset="0"/>
                <a:ea typeface="ＭＳ Ｐゴシック" pitchFamily="34" charset="-128"/>
              </a:rPr>
              <a:t>, 2013 (G3</a:t>
            </a:r>
            <a:r>
              <a:rPr lang="it-IT" sz="1600" dirty="0">
                <a:solidFill>
                  <a:schemeClr val="bg1"/>
                </a:solidFill>
                <a:effectLst>
                  <a:outerShdw blurRad="38100" dist="38100" dir="2700000" algn="tl">
                    <a:srgbClr val="000000"/>
                  </a:outerShdw>
                </a:effectLst>
                <a:latin typeface="Calibri" pitchFamily="34" charset="0"/>
                <a:ea typeface="ＭＳ Ｐゴシック" pitchFamily="34" charset="-128"/>
              </a:rPr>
              <a:t>, 10.1002/ggge.20188)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CasellaDiTesto 3"/>
          <p:cNvSpPr txBox="1"/>
          <p:nvPr/>
        </p:nvSpPr>
        <p:spPr>
          <a:xfrm>
            <a:off x="0" y="1442678"/>
            <a:ext cx="3833813" cy="2862322"/>
          </a:xfrm>
          <a:prstGeom prst="rect">
            <a:avLst/>
          </a:prstGeom>
          <a:noFill/>
        </p:spPr>
        <p:txBody>
          <a:bodyPr wrap="square">
            <a:spAutoFit/>
          </a:bodyPr>
          <a:lstStyle/>
          <a:p>
            <a:pPr algn="l">
              <a:defRPr/>
            </a:pP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The sources of Baffin Island picrites are depleted in incompatible elements but extremely enriched in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endParaRPr lang="en-GB" sz="3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pic>
        <p:nvPicPr>
          <p:cNvPr id="5" name="Picture 2"/>
          <p:cNvPicPr>
            <a:picLocks noChangeAspect="1" noChangeArrowheads="1"/>
          </p:cNvPicPr>
          <p:nvPr/>
        </p:nvPicPr>
        <p:blipFill>
          <a:blip r:embed="rId3" cstate="print"/>
          <a:srcRect/>
          <a:stretch>
            <a:fillRect/>
          </a:stretch>
        </p:blipFill>
        <p:spPr bwMode="auto">
          <a:xfrm>
            <a:off x="3833813" y="1422893"/>
            <a:ext cx="5310187" cy="4360863"/>
          </a:xfrm>
          <a:prstGeom prst="rect">
            <a:avLst/>
          </a:prstGeom>
          <a:noFill/>
          <a:ln w="9525">
            <a:noFill/>
            <a:miter lim="800000"/>
            <a:headEnd/>
            <a:tailEnd/>
          </a:ln>
        </p:spPr>
      </p:pic>
      <p:sp>
        <p:nvSpPr>
          <p:cNvPr id="6" name="CasellaDiTesto 5"/>
          <p:cNvSpPr txBox="1">
            <a:spLocks noChangeArrowheads="1"/>
          </p:cNvSpPr>
          <p:nvPr/>
        </p:nvSpPr>
        <p:spPr bwMode="auto">
          <a:xfrm>
            <a:off x="1" y="4979953"/>
            <a:ext cx="2870200" cy="646113"/>
          </a:xfrm>
          <a:prstGeom prst="rect">
            <a:avLst/>
          </a:prstGeom>
          <a:noFill/>
          <a:ln w="9525">
            <a:noFill/>
            <a:miter lim="800000"/>
            <a:headEnd/>
            <a:tailEnd/>
          </a:ln>
        </p:spPr>
        <p:txBody>
          <a:bodyPr wrap="square">
            <a:spAutoFit/>
          </a:bodyPr>
          <a:lstStyle/>
          <a:p>
            <a:pPr algn="l">
              <a:defRPr/>
            </a:pP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Jackson et al., 2010 (Nature, 466, 853-856)</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7" name="CasellaDiTesto 6"/>
          <p:cNvSpPr txBox="1">
            <a:spLocks noChangeArrowheads="1"/>
          </p:cNvSpPr>
          <p:nvPr/>
        </p:nvSpPr>
        <p:spPr bwMode="auto">
          <a:xfrm>
            <a:off x="6834188" y="3726356"/>
            <a:ext cx="2122487" cy="646112"/>
          </a:xfrm>
          <a:prstGeom prst="rect">
            <a:avLst/>
          </a:prstGeom>
          <a:noFill/>
          <a:ln w="9525">
            <a:noFill/>
            <a:miter lim="800000"/>
            <a:headEnd/>
            <a:tailEnd/>
          </a:ln>
        </p:spPr>
        <p:txBody>
          <a:bodyPr>
            <a:spAutoFit/>
          </a:bodyPr>
          <a:lstStyle/>
          <a:p>
            <a:pPr algn="ctr"/>
            <a:r>
              <a:rPr lang="en-GB" sz="1800" smtClean="0">
                <a:solidFill>
                  <a:schemeClr val="tx1"/>
                </a:solidFill>
                <a:effectLst/>
                <a:latin typeface="Calibri" pitchFamily="34" charset="0"/>
              </a:rPr>
              <a:t>Early Depleted Reservoir</a:t>
            </a:r>
            <a:endParaRPr lang="en-GB" sz="1800">
              <a:solidFill>
                <a:schemeClr val="tx1"/>
              </a:solidFill>
              <a:effectLst/>
              <a:latin typeface="Calibri" pitchFamily="34" charset="0"/>
            </a:endParaRPr>
          </a:p>
        </p:txBody>
      </p:sp>
      <p:sp>
        <p:nvSpPr>
          <p:cNvPr id="8" name="CasellaDiTesto 7"/>
          <p:cNvSpPr txBox="1">
            <a:spLocks noChangeArrowheads="1"/>
          </p:cNvSpPr>
          <p:nvPr/>
        </p:nvSpPr>
        <p:spPr bwMode="auto">
          <a:xfrm>
            <a:off x="4130675" y="1467343"/>
            <a:ext cx="4678363" cy="368300"/>
          </a:xfrm>
          <a:prstGeom prst="rect">
            <a:avLst/>
          </a:prstGeom>
          <a:noFill/>
          <a:ln w="9525">
            <a:noFill/>
            <a:miter lim="800000"/>
            <a:headEnd/>
            <a:tailEnd/>
          </a:ln>
        </p:spPr>
        <p:txBody>
          <a:bodyPr>
            <a:spAutoFit/>
          </a:bodyPr>
          <a:lstStyle/>
          <a:p>
            <a:pPr algn="ctr"/>
            <a:r>
              <a:rPr lang="en-GB" sz="1800" smtClean="0">
                <a:solidFill>
                  <a:schemeClr val="tx1"/>
                </a:solidFill>
                <a:effectLst/>
                <a:latin typeface="Calibri" pitchFamily="34" charset="0"/>
              </a:rPr>
              <a:t>Baffin Island calculated Mantle Sources</a:t>
            </a:r>
            <a:endParaRPr lang="en-GB" sz="1800">
              <a:solidFill>
                <a:schemeClr val="tx1"/>
              </a:solidFill>
              <a:effectLst/>
              <a:latin typeface="Calibri" pitchFamily="34" charset="0"/>
            </a:endParaRPr>
          </a:p>
        </p:txBody>
      </p:sp>
      <p:sp>
        <p:nvSpPr>
          <p:cNvPr id="9" name="Figura a mano libera 8"/>
          <p:cNvSpPr>
            <a:spLocks/>
          </p:cNvSpPr>
          <p:nvPr/>
        </p:nvSpPr>
        <p:spPr bwMode="auto">
          <a:xfrm>
            <a:off x="4305300" y="1729281"/>
            <a:ext cx="4664075" cy="1524000"/>
          </a:xfrm>
          <a:custGeom>
            <a:avLst/>
            <a:gdLst>
              <a:gd name="T0" fmla="*/ 0 w 4663440"/>
              <a:gd name="T1" fmla="*/ 586740 h 1524000"/>
              <a:gd name="T2" fmla="*/ 0 w 4663440"/>
              <a:gd name="T3" fmla="*/ 883920 h 1524000"/>
              <a:gd name="T4" fmla="*/ 205796 w 4663440"/>
              <a:gd name="T5" fmla="*/ 1295400 h 1524000"/>
              <a:gd name="T6" fmla="*/ 411592 w 4663440"/>
              <a:gd name="T7" fmla="*/ 1043940 h 1524000"/>
              <a:gd name="T8" fmla="*/ 609766 w 4663440"/>
              <a:gd name="T9" fmla="*/ 1036320 h 1524000"/>
              <a:gd name="T10" fmla="*/ 815562 w 4663440"/>
              <a:gd name="T11" fmla="*/ 1524000 h 1524000"/>
              <a:gd name="T12" fmla="*/ 1013736 w 4663440"/>
              <a:gd name="T13" fmla="*/ 899160 h 1524000"/>
              <a:gd name="T14" fmla="*/ 1219532 w 4663440"/>
              <a:gd name="T15" fmla="*/ 1005840 h 1524000"/>
              <a:gd name="T16" fmla="*/ 1432950 w 4663440"/>
              <a:gd name="T17" fmla="*/ 807720 h 1524000"/>
              <a:gd name="T18" fmla="*/ 1623502 w 4663440"/>
              <a:gd name="T19" fmla="*/ 1066800 h 1524000"/>
              <a:gd name="T20" fmla="*/ 1821676 w 4663440"/>
              <a:gd name="T21" fmla="*/ 739140 h 1524000"/>
              <a:gd name="T22" fmla="*/ 2027472 w 4663440"/>
              <a:gd name="T23" fmla="*/ 640080 h 1524000"/>
              <a:gd name="T24" fmla="*/ 2233268 w 4663440"/>
              <a:gd name="T25" fmla="*/ 853440 h 1524000"/>
              <a:gd name="T26" fmla="*/ 2446686 w 4663440"/>
              <a:gd name="T27" fmla="*/ 464820 h 1524000"/>
              <a:gd name="T28" fmla="*/ 2644860 w 4663440"/>
              <a:gd name="T29" fmla="*/ 571500 h 1524000"/>
              <a:gd name="T30" fmla="*/ 2850656 w 4663440"/>
              <a:gd name="T31" fmla="*/ 579120 h 1524000"/>
              <a:gd name="T32" fmla="*/ 3048830 w 4663440"/>
              <a:gd name="T33" fmla="*/ 754380 h 1524000"/>
              <a:gd name="T34" fmla="*/ 3247004 w 4663440"/>
              <a:gd name="T35" fmla="*/ 525780 h 1524000"/>
              <a:gd name="T36" fmla="*/ 4054943 w 4663440"/>
              <a:gd name="T37" fmla="*/ 342900 h 1524000"/>
              <a:gd name="T38" fmla="*/ 4466536 w 4663440"/>
              <a:gd name="T39" fmla="*/ 335280 h 1524000"/>
              <a:gd name="T40" fmla="*/ 4664710 w 4663440"/>
              <a:gd name="T41" fmla="*/ 266700 h 1524000"/>
              <a:gd name="T42" fmla="*/ 4664710 w 4663440"/>
              <a:gd name="T43" fmla="*/ 0 h 1524000"/>
              <a:gd name="T44" fmla="*/ 4466536 w 4663440"/>
              <a:gd name="T45" fmla="*/ 99060 h 1524000"/>
              <a:gd name="T46" fmla="*/ 4253118 w 4663440"/>
              <a:gd name="T47" fmla="*/ 83820 h 1524000"/>
              <a:gd name="T48" fmla="*/ 4047321 w 4663440"/>
              <a:gd name="T49" fmla="*/ 182880 h 1524000"/>
              <a:gd name="T50" fmla="*/ 3849147 w 4663440"/>
              <a:gd name="T51" fmla="*/ 182880 h 1524000"/>
              <a:gd name="T52" fmla="*/ 3650973 w 4663440"/>
              <a:gd name="T53" fmla="*/ 175260 h 1524000"/>
              <a:gd name="T54" fmla="*/ 3460422 w 4663440"/>
              <a:gd name="T55" fmla="*/ 152400 h 1524000"/>
              <a:gd name="T56" fmla="*/ 3254626 w 4663440"/>
              <a:gd name="T57" fmla="*/ 175260 h 1524000"/>
              <a:gd name="T58" fmla="*/ 3041208 w 4663440"/>
              <a:gd name="T59" fmla="*/ 99060 h 1524000"/>
              <a:gd name="T60" fmla="*/ 2835412 w 4663440"/>
              <a:gd name="T61" fmla="*/ 243840 h 1524000"/>
              <a:gd name="T62" fmla="*/ 2644860 w 4663440"/>
              <a:gd name="T63" fmla="*/ 289560 h 1524000"/>
              <a:gd name="T64" fmla="*/ 2431442 w 4663440"/>
              <a:gd name="T65" fmla="*/ 243840 h 1524000"/>
              <a:gd name="T66" fmla="*/ 2240890 w 4663440"/>
              <a:gd name="T67" fmla="*/ 114300 h 1524000"/>
              <a:gd name="T68" fmla="*/ 2027472 w 4663440"/>
              <a:gd name="T69" fmla="*/ 373380 h 1524000"/>
              <a:gd name="T70" fmla="*/ 1844542 w 4663440"/>
              <a:gd name="T71" fmla="*/ 518160 h 1524000"/>
              <a:gd name="T72" fmla="*/ 1615880 w 4663440"/>
              <a:gd name="T73" fmla="*/ 830580 h 1524000"/>
              <a:gd name="T74" fmla="*/ 1417706 w 4663440"/>
              <a:gd name="T75" fmla="*/ 586740 h 1524000"/>
              <a:gd name="T76" fmla="*/ 1219532 w 4663440"/>
              <a:gd name="T77" fmla="*/ 716280 h 1524000"/>
              <a:gd name="T78" fmla="*/ 1028980 w 4663440"/>
              <a:gd name="T79" fmla="*/ 822960 h 1524000"/>
              <a:gd name="T80" fmla="*/ 807940 w 4663440"/>
              <a:gd name="T81" fmla="*/ 213360 h 1524000"/>
              <a:gd name="T82" fmla="*/ 609766 w 4663440"/>
              <a:gd name="T83" fmla="*/ 777240 h 1524000"/>
              <a:gd name="T84" fmla="*/ 419214 w 4663440"/>
              <a:gd name="T85" fmla="*/ 944880 h 1524000"/>
              <a:gd name="T86" fmla="*/ 213418 w 4663440"/>
              <a:gd name="T87" fmla="*/ 449580 h 1524000"/>
              <a:gd name="T88" fmla="*/ 0 w 4663440"/>
              <a:gd name="T89" fmla="*/ 586740 h 15240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663440" h="1524000">
                <a:moveTo>
                  <a:pt x="0" y="586740"/>
                </a:moveTo>
                <a:lnTo>
                  <a:pt x="0" y="883920"/>
                </a:lnTo>
                <a:lnTo>
                  <a:pt x="205740" y="1295400"/>
                </a:lnTo>
                <a:lnTo>
                  <a:pt x="411480" y="1043940"/>
                </a:lnTo>
                <a:lnTo>
                  <a:pt x="609600" y="1036320"/>
                </a:lnTo>
                <a:lnTo>
                  <a:pt x="815340" y="1524000"/>
                </a:lnTo>
                <a:lnTo>
                  <a:pt x="1013460" y="899160"/>
                </a:lnTo>
                <a:lnTo>
                  <a:pt x="1219200" y="1005840"/>
                </a:lnTo>
                <a:lnTo>
                  <a:pt x="1432560" y="807720"/>
                </a:lnTo>
                <a:lnTo>
                  <a:pt x="1623060" y="1066800"/>
                </a:lnTo>
                <a:lnTo>
                  <a:pt x="1821180" y="739140"/>
                </a:lnTo>
                <a:lnTo>
                  <a:pt x="2026920" y="640080"/>
                </a:lnTo>
                <a:lnTo>
                  <a:pt x="2232660" y="853440"/>
                </a:lnTo>
                <a:lnTo>
                  <a:pt x="2446020" y="464820"/>
                </a:lnTo>
                <a:lnTo>
                  <a:pt x="2644140" y="571500"/>
                </a:lnTo>
                <a:lnTo>
                  <a:pt x="2849880" y="579120"/>
                </a:lnTo>
                <a:lnTo>
                  <a:pt x="3048000" y="754380"/>
                </a:lnTo>
                <a:lnTo>
                  <a:pt x="3246120" y="525780"/>
                </a:lnTo>
                <a:lnTo>
                  <a:pt x="4053840" y="342900"/>
                </a:lnTo>
                <a:lnTo>
                  <a:pt x="4465320" y="335280"/>
                </a:lnTo>
                <a:lnTo>
                  <a:pt x="4663440" y="266700"/>
                </a:lnTo>
                <a:lnTo>
                  <a:pt x="4663440" y="0"/>
                </a:lnTo>
                <a:lnTo>
                  <a:pt x="4465320" y="99060"/>
                </a:lnTo>
                <a:lnTo>
                  <a:pt x="4251960" y="83820"/>
                </a:lnTo>
                <a:lnTo>
                  <a:pt x="4046220" y="182880"/>
                </a:lnTo>
                <a:lnTo>
                  <a:pt x="3848100" y="182880"/>
                </a:lnTo>
                <a:lnTo>
                  <a:pt x="3649980" y="175260"/>
                </a:lnTo>
                <a:lnTo>
                  <a:pt x="3459480" y="152400"/>
                </a:lnTo>
                <a:lnTo>
                  <a:pt x="3253740" y="175260"/>
                </a:lnTo>
                <a:cubicBezTo>
                  <a:pt x="3045618" y="98178"/>
                  <a:pt x="3121133" y="99060"/>
                  <a:pt x="3040380" y="99060"/>
                </a:cubicBezTo>
                <a:lnTo>
                  <a:pt x="2834640" y="243840"/>
                </a:lnTo>
                <a:lnTo>
                  <a:pt x="2644140" y="289560"/>
                </a:lnTo>
                <a:lnTo>
                  <a:pt x="2430780" y="243840"/>
                </a:lnTo>
                <a:lnTo>
                  <a:pt x="2240280" y="114300"/>
                </a:lnTo>
                <a:lnTo>
                  <a:pt x="2026920" y="373380"/>
                </a:lnTo>
                <a:lnTo>
                  <a:pt x="1844040" y="518160"/>
                </a:lnTo>
                <a:lnTo>
                  <a:pt x="1615440" y="830580"/>
                </a:lnTo>
                <a:lnTo>
                  <a:pt x="1417320" y="586740"/>
                </a:lnTo>
                <a:lnTo>
                  <a:pt x="1219200" y="716280"/>
                </a:lnTo>
                <a:lnTo>
                  <a:pt x="1028700" y="822960"/>
                </a:lnTo>
                <a:lnTo>
                  <a:pt x="807720" y="213360"/>
                </a:lnTo>
                <a:lnTo>
                  <a:pt x="609600" y="777240"/>
                </a:lnTo>
                <a:lnTo>
                  <a:pt x="419100" y="944880"/>
                </a:lnTo>
                <a:lnTo>
                  <a:pt x="213360" y="449580"/>
                </a:lnTo>
                <a:lnTo>
                  <a:pt x="0" y="586740"/>
                </a:lnTo>
                <a:close/>
              </a:path>
            </a:pathLst>
          </a:custGeom>
          <a:solidFill>
            <a:srgbClr val="FFFF00"/>
          </a:solidFill>
          <a:ln w="9525" cap="flat" cmpd="sng">
            <a:noFill/>
            <a:prstDash val="solid"/>
            <a:round/>
            <a:headEnd/>
            <a:tailEnd/>
          </a:ln>
          <a:effectLst>
            <a:outerShdw dist="23000" dir="5400000" rotWithShape="0">
              <a:srgbClr val="000000">
                <a:alpha val="34998"/>
              </a:srgbClr>
            </a:outerShdw>
          </a:effectLst>
        </p:spPr>
        <p:txBody>
          <a:bodyPr anchor="ctr"/>
          <a:lstStyle/>
          <a:p>
            <a:pPr>
              <a:defRPr/>
            </a:pPr>
            <a:endParaRPr lang="en-GB">
              <a:latin typeface="Calibri" pitchFamily="34" charset="0"/>
              <a:ea typeface="ＭＳ Ｐゴシック" pitchFamily="34" charset="-128"/>
            </a:endParaRPr>
          </a:p>
        </p:txBody>
      </p:sp>
      <p:sp>
        <p:nvSpPr>
          <p:cNvPr id="10" name="Figura a mano libera 9"/>
          <p:cNvSpPr>
            <a:spLocks/>
          </p:cNvSpPr>
          <p:nvPr/>
        </p:nvSpPr>
        <p:spPr bwMode="auto">
          <a:xfrm>
            <a:off x="4305300" y="1837231"/>
            <a:ext cx="4664075" cy="3467100"/>
          </a:xfrm>
          <a:custGeom>
            <a:avLst/>
            <a:gdLst>
              <a:gd name="T0" fmla="*/ 0 w 4663440"/>
              <a:gd name="T1" fmla="*/ 2179320 h 3467100"/>
              <a:gd name="T2" fmla="*/ 205796 w 4663440"/>
              <a:gd name="T3" fmla="*/ 1363980 h 3467100"/>
              <a:gd name="T4" fmla="*/ 403970 w 4663440"/>
              <a:gd name="T5" fmla="*/ 3223260 h 3467100"/>
              <a:gd name="T6" fmla="*/ 617388 w 4663440"/>
              <a:gd name="T7" fmla="*/ 2788920 h 3467100"/>
              <a:gd name="T8" fmla="*/ 815562 w 4663440"/>
              <a:gd name="T9" fmla="*/ 220980 h 3467100"/>
              <a:gd name="T10" fmla="*/ 1021358 w 4663440"/>
              <a:gd name="T11" fmla="*/ 2225040 h 3467100"/>
              <a:gd name="T12" fmla="*/ 1219532 w 4663440"/>
              <a:gd name="T13" fmla="*/ 1104900 h 3467100"/>
              <a:gd name="T14" fmla="*/ 1417706 w 4663440"/>
              <a:gd name="T15" fmla="*/ 853440 h 3467100"/>
              <a:gd name="T16" fmla="*/ 1623502 w 4663440"/>
              <a:gd name="T17" fmla="*/ 3467100 h 3467100"/>
              <a:gd name="T18" fmla="*/ 1829298 w 4663440"/>
              <a:gd name="T19" fmla="*/ 662940 h 3467100"/>
              <a:gd name="T20" fmla="*/ 2035094 w 4663440"/>
              <a:gd name="T21" fmla="*/ 449580 h 3467100"/>
              <a:gd name="T22" fmla="*/ 2248512 w 4663440"/>
              <a:gd name="T23" fmla="*/ 175260 h 3467100"/>
              <a:gd name="T24" fmla="*/ 2439064 w 4663440"/>
              <a:gd name="T25" fmla="*/ 289560 h 3467100"/>
              <a:gd name="T26" fmla="*/ 2637238 w 4663440"/>
              <a:gd name="T27" fmla="*/ 289560 h 3467100"/>
              <a:gd name="T28" fmla="*/ 2850656 w 4663440"/>
              <a:gd name="T29" fmla="*/ 220980 h 3467100"/>
              <a:gd name="T30" fmla="*/ 3056452 w 4663440"/>
              <a:gd name="T31" fmla="*/ 38100 h 3467100"/>
              <a:gd name="T32" fmla="*/ 3254626 w 4663440"/>
              <a:gd name="T33" fmla="*/ 152400 h 3467100"/>
              <a:gd name="T34" fmla="*/ 3460422 w 4663440"/>
              <a:gd name="T35" fmla="*/ 106680 h 3467100"/>
              <a:gd name="T36" fmla="*/ 3658595 w 4663440"/>
              <a:gd name="T37" fmla="*/ 152400 h 3467100"/>
              <a:gd name="T38" fmla="*/ 3856769 w 4663440"/>
              <a:gd name="T39" fmla="*/ 152400 h 3467100"/>
              <a:gd name="T40" fmla="*/ 4054943 w 4663440"/>
              <a:gd name="T41" fmla="*/ 144780 h 3467100"/>
              <a:gd name="T42" fmla="*/ 4268362 w 4663440"/>
              <a:gd name="T43" fmla="*/ 45720 h 3467100"/>
              <a:gd name="T44" fmla="*/ 4466536 w 4663440"/>
              <a:gd name="T45" fmla="*/ 68580 h 3467100"/>
              <a:gd name="T46" fmla="*/ 4664710 w 4663440"/>
              <a:gd name="T47" fmla="*/ 0 h 3467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63440" h="3467100">
                <a:moveTo>
                  <a:pt x="0" y="2179320"/>
                </a:moveTo>
                <a:lnTo>
                  <a:pt x="205740" y="1363980"/>
                </a:lnTo>
                <a:lnTo>
                  <a:pt x="403860" y="3223260"/>
                </a:lnTo>
                <a:lnTo>
                  <a:pt x="617220" y="2788920"/>
                </a:lnTo>
                <a:lnTo>
                  <a:pt x="815340" y="220980"/>
                </a:lnTo>
                <a:lnTo>
                  <a:pt x="1021080" y="2225040"/>
                </a:lnTo>
                <a:lnTo>
                  <a:pt x="1219200" y="1104900"/>
                </a:lnTo>
                <a:lnTo>
                  <a:pt x="1417320" y="853440"/>
                </a:lnTo>
                <a:lnTo>
                  <a:pt x="1623060" y="3467100"/>
                </a:lnTo>
                <a:lnTo>
                  <a:pt x="1828800" y="662940"/>
                </a:lnTo>
                <a:lnTo>
                  <a:pt x="2034540" y="449580"/>
                </a:lnTo>
                <a:lnTo>
                  <a:pt x="2247900" y="175260"/>
                </a:lnTo>
                <a:lnTo>
                  <a:pt x="2438400" y="289560"/>
                </a:lnTo>
                <a:lnTo>
                  <a:pt x="2636520" y="289560"/>
                </a:lnTo>
                <a:lnTo>
                  <a:pt x="2849880" y="220980"/>
                </a:lnTo>
                <a:lnTo>
                  <a:pt x="3055620" y="38100"/>
                </a:lnTo>
                <a:lnTo>
                  <a:pt x="3253740" y="152400"/>
                </a:lnTo>
                <a:lnTo>
                  <a:pt x="3459480" y="106680"/>
                </a:lnTo>
                <a:lnTo>
                  <a:pt x="3657600" y="152400"/>
                </a:lnTo>
                <a:lnTo>
                  <a:pt x="3855720" y="152400"/>
                </a:lnTo>
                <a:lnTo>
                  <a:pt x="4053840" y="144780"/>
                </a:lnTo>
                <a:lnTo>
                  <a:pt x="4267200" y="45720"/>
                </a:lnTo>
                <a:lnTo>
                  <a:pt x="4465320" y="68580"/>
                </a:lnTo>
                <a:lnTo>
                  <a:pt x="4663440" y="0"/>
                </a:lnTo>
              </a:path>
            </a:pathLst>
          </a:custGeom>
          <a:noFill/>
          <a:ln w="38100" cap="flat" cmpd="sng">
            <a:solidFill>
              <a:srgbClr val="FF0000"/>
            </a:solidFill>
            <a:prstDash val="solid"/>
            <a:round/>
            <a:headEnd/>
            <a:tailEnd/>
          </a:ln>
          <a:effectLst>
            <a:outerShdw dist="20000" dir="5400000" rotWithShape="0">
              <a:srgbClr val="000000">
                <a:alpha val="37999"/>
              </a:srgbClr>
            </a:outerShdw>
          </a:effectLst>
        </p:spPr>
        <p:txBody>
          <a:bodyPr anchor="ctr"/>
          <a:lstStyle/>
          <a:p>
            <a:pPr>
              <a:defRPr/>
            </a:pPr>
            <a:endParaRPr lang="en-GB">
              <a:latin typeface="Calibri" pitchFamily="34" charset="0"/>
              <a:ea typeface="ＭＳ Ｐゴシック" pitchFamily="34" charset="-128"/>
            </a:endParaRPr>
          </a:p>
        </p:txBody>
      </p:sp>
      <p:sp>
        <p:nvSpPr>
          <p:cNvPr id="11" name="Rettangolo 10"/>
          <p:cNvSpPr>
            <a:spLocks noChangeArrowheads="1"/>
          </p:cNvSpPr>
          <p:nvPr/>
        </p:nvSpPr>
        <p:spPr bwMode="auto">
          <a:xfrm>
            <a:off x="6746875" y="4504231"/>
            <a:ext cx="203200" cy="415925"/>
          </a:xfrm>
          <a:prstGeom prst="rect">
            <a:avLst/>
          </a:prstGeom>
          <a:solidFill>
            <a:srgbClr val="FFFF00"/>
          </a:soli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a:defRPr/>
            </a:pPr>
            <a:endParaRPr lang="en-GB">
              <a:solidFill>
                <a:schemeClr val="lt1"/>
              </a:solidFill>
              <a:latin typeface="Calibri" pitchFamily="34" charset="0"/>
            </a:endParaRPr>
          </a:p>
        </p:txBody>
      </p:sp>
      <p:cxnSp>
        <p:nvCxnSpPr>
          <p:cNvPr id="12" name="Connettore 1 11"/>
          <p:cNvCxnSpPr>
            <a:cxnSpLocks noChangeShapeType="1"/>
          </p:cNvCxnSpPr>
          <p:nvPr/>
        </p:nvCxnSpPr>
        <p:spPr bwMode="auto">
          <a:xfrm flipV="1">
            <a:off x="6746875" y="5029693"/>
            <a:ext cx="206375" cy="1588"/>
          </a:xfrm>
          <a:prstGeom prst="line">
            <a:avLst/>
          </a:prstGeom>
          <a:noFill/>
          <a:ln w="57150">
            <a:solidFill>
              <a:srgbClr val="FF0000"/>
            </a:solidFill>
            <a:round/>
            <a:headEnd/>
            <a:tailEnd/>
          </a:ln>
          <a:effectLst>
            <a:outerShdw blurRad="63500" dist="20000" dir="5400000" rotWithShape="0">
              <a:srgbClr val="000000">
                <a:alpha val="37999"/>
              </a:srgbClr>
            </a:outerShdw>
          </a:effectLst>
          <a:extLst>
            <a:ext uri="{909E8E84-426E-40dd-AFC4-6F175D3DCCD1}"/>
          </a:ex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up)">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left)">
                                      <p:cBhvr>
                                        <p:cTn id="39" dur="1000"/>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11" grpId="0" animBg="1"/>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371475" y="1702535"/>
            <a:ext cx="8401050" cy="3570288"/>
          </a:xfrm>
          <a:prstGeom prst="rect">
            <a:avLst/>
          </a:prstGeom>
          <a:noFill/>
          <a:ln w="9525">
            <a:noFill/>
            <a:miter lim="800000"/>
            <a:headEnd/>
            <a:tailEnd/>
          </a:ln>
          <a:effectLst/>
        </p:spPr>
        <p:txBody>
          <a:bodyPr wrap="square">
            <a:spAutoFit/>
          </a:bodyPr>
          <a:lstStyle/>
          <a:p>
            <a:pPr algn="l">
              <a:defRPr/>
            </a:pP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Early workers assumed high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for high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 (therefore undegassed and, consequentially, primitive mantle), rather than low </a:t>
            </a:r>
            <a:r>
              <a:rPr lang="en-GB" sz="3000" baseline="30000" dirty="0" smtClean="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000" dirty="0" smtClean="0">
                <a:solidFill>
                  <a:schemeClr val="bg1"/>
                </a:solidFill>
                <a:effectLst>
                  <a:outerShdw blurRad="38100" dist="38100" dir="2700000" algn="tl">
                    <a:srgbClr val="000000"/>
                  </a:outerShdw>
                </a:effectLst>
                <a:latin typeface="Calibri" pitchFamily="34" charset="0"/>
                <a:ea typeface="ＭＳ Ｐゴシック" pitchFamily="34" charset="-128"/>
              </a:rPr>
              <a:t>He.</a:t>
            </a:r>
            <a:endParaRPr lang="en-GB" sz="3000" dirty="0" smtClean="0">
              <a:solidFill>
                <a:schemeClr val="bg1"/>
              </a:solidFill>
              <a:latin typeface="Calibri" pitchFamily="34" charset="0"/>
              <a:ea typeface="ＭＳ Ｐゴシック" pitchFamily="34" charset="-128"/>
            </a:endParaRPr>
          </a:p>
          <a:p>
            <a:pPr algn="l">
              <a:defRPr/>
            </a:pPr>
            <a:endParaRPr lang="en-GB" sz="1600" dirty="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High</a:t>
            </a:r>
            <a:r>
              <a:rPr lang="en-GB" sz="28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sz="30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3</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He/</a:t>
            </a:r>
            <a:r>
              <a:rPr lang="en-GB" sz="30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He (up to 50 Ra) has been found in UHP crustal terranes, in Baffin Bay depleted picrites, Lau back-arc basalts, South Arc basalts, </a:t>
            </a:r>
            <a:r>
              <a:rPr lang="en-GB" sz="3000" dirty="0" err="1">
                <a:solidFill>
                  <a:schemeClr val="bg1"/>
                </a:solidFill>
                <a:effectLst>
                  <a:outerShdw blurRad="38100" dist="38100" dir="2700000" algn="tl">
                    <a:srgbClr val="000000"/>
                  </a:outerShdw>
                </a:effectLst>
                <a:latin typeface="Calibri" pitchFamily="34" charset="0"/>
                <a:ea typeface="ＭＳ Ｐゴシック" pitchFamily="34" charset="-128"/>
              </a:rPr>
              <a:t>dunite</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 cumulates,</a:t>
            </a:r>
            <a:r>
              <a:rPr lang="en-GB" sz="28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and</a:t>
            </a:r>
            <a:r>
              <a:rPr lang="en-GB" sz="18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other</a:t>
            </a:r>
            <a:r>
              <a:rPr lang="en-GB" sz="18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3000" dirty="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sz="3000" dirty="0">
                <a:solidFill>
                  <a:schemeClr val="bg1"/>
                </a:solidFill>
                <a:effectLst>
                  <a:outerShdw blurRad="38100" dist="38100" dir="2700000" algn="tl">
                    <a:srgbClr val="000000"/>
                  </a:outerShdw>
                </a:effectLst>
                <a:latin typeface="Calibri" pitchFamily="34" charset="0"/>
                <a:ea typeface="ＭＳ Ｐゴシック" pitchFamily="34" charset="-128"/>
              </a:rPr>
              <a:t>not-Hot-Spot</a:t>
            </a:r>
            <a:r>
              <a:rPr lang="en-GB" altLang="it-IT" sz="3000" dirty="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8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3000" dirty="0">
                <a:solidFill>
                  <a:schemeClr val="bg1"/>
                </a:solidFill>
                <a:effectLst>
                  <a:outerShdw blurRad="38100" dist="38100" dir="2700000" algn="tl">
                    <a:srgbClr val="000000"/>
                  </a:outerShdw>
                </a:effectLst>
                <a:latin typeface="Calibri" pitchFamily="34" charset="0"/>
                <a:ea typeface="ＭＳ Ｐゴシック" pitchFamily="34" charset="-128"/>
              </a:rPr>
              <a:t>low</a:t>
            </a:r>
            <a:r>
              <a:rPr lang="en-GB" altLang="ja-JP" sz="16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sz="3000" baseline="30000" dirty="0">
                <a:solidFill>
                  <a:schemeClr val="bg1"/>
                </a:solidFill>
                <a:effectLst>
                  <a:outerShdw blurRad="38100" dist="38100" dir="2700000" algn="tl">
                    <a:srgbClr val="000000"/>
                  </a:outerShdw>
                </a:effectLst>
                <a:latin typeface="Calibri" pitchFamily="34" charset="0"/>
                <a:ea typeface="ＭＳ Ｐゴシック" pitchFamily="34" charset="-128"/>
              </a:rPr>
              <a:t>4</a:t>
            </a:r>
            <a:r>
              <a:rPr lang="en-GB" altLang="ja-JP" sz="3000" dirty="0">
                <a:solidFill>
                  <a:schemeClr val="bg1"/>
                </a:solidFill>
                <a:effectLst>
                  <a:outerShdw blurRad="38100" dist="38100" dir="2700000" algn="tl">
                    <a:srgbClr val="000000"/>
                  </a:outerShdw>
                </a:effectLst>
                <a:latin typeface="Calibri" pitchFamily="34" charset="0"/>
                <a:ea typeface="ＭＳ Ｐゴシック" pitchFamily="34" charset="-128"/>
              </a:rPr>
              <a:t>He cases.</a:t>
            </a:r>
            <a:endParaRPr lang="en-GB" sz="30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fade">
                                      <p:cBhvr>
                                        <p:cTn id="1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101600" y="1306029"/>
            <a:ext cx="3632199" cy="2554545"/>
          </a:xfrm>
          <a:prstGeom prst="rect">
            <a:avLst/>
          </a:prstGeom>
          <a:noFill/>
          <a:ln w="9525">
            <a:noFill/>
            <a:miter lim="800000"/>
            <a:headEnd/>
            <a:tailEnd/>
          </a:ln>
        </p:spPr>
        <p:txBody>
          <a:bodyPr wrap="square">
            <a:spAutoFit/>
          </a:bodyPr>
          <a:lstStyle/>
          <a:p>
            <a:pPr algn="l">
              <a:defRPr/>
            </a:pPr>
            <a:r>
              <a:rPr lang="en-GB" sz="32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Helium and Carbon are absolutely incompatible in mantle silicate mineral structure.</a:t>
            </a:r>
            <a:endParaRPr lang="en-GB" sz="32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sp>
        <p:nvSpPr>
          <p:cNvPr id="5" name="Text Box 3"/>
          <p:cNvSpPr txBox="1">
            <a:spLocks noChangeArrowheads="1"/>
          </p:cNvSpPr>
          <p:nvPr/>
        </p:nvSpPr>
        <p:spPr bwMode="auto">
          <a:xfrm>
            <a:off x="81724" y="4100029"/>
            <a:ext cx="3899726" cy="1570037"/>
          </a:xfrm>
          <a:prstGeom prst="rect">
            <a:avLst/>
          </a:prstGeom>
          <a:noFill/>
          <a:ln w="9525">
            <a:noFill/>
            <a:miter lim="800000"/>
            <a:headEnd/>
            <a:tailEnd/>
          </a:ln>
        </p:spPr>
        <p:txBody>
          <a:bodyPr wrap="square">
            <a:spAutoFit/>
          </a:bodyPr>
          <a:lstStyle/>
          <a:p>
            <a:pPr algn="l">
              <a:defRPr/>
            </a:pPr>
            <a:r>
              <a:rPr lang="en-GB" sz="320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MM</a:t>
            </a:r>
            <a:r>
              <a:rPr lang="en-GB" sz="320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a:t>
            </a:r>
            <a:r>
              <a:rPr lang="en-GB" sz="300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MORB Mantle</a:t>
            </a:r>
          </a:p>
          <a:p>
            <a:pPr algn="l">
              <a:defRPr/>
            </a:pPr>
            <a:r>
              <a:rPr lang="en-GB" sz="3200" smtClean="0">
                <a:solidFill>
                  <a:srgbClr val="FFFF00"/>
                </a:solidFill>
                <a:effectLst>
                  <a:outerShdw blurRad="38100" dist="38100" dir="2700000" algn="tl">
                    <a:srgbClr val="000000">
                      <a:alpha val="43137"/>
                    </a:srgbClr>
                  </a:outerShdw>
                </a:effectLst>
                <a:latin typeface="Calibri" pitchFamily="34" charset="0"/>
                <a:ea typeface="ＭＳ Ｐゴシック" pitchFamily="34" charset="-128"/>
              </a:rPr>
              <a:t>PM</a:t>
            </a:r>
            <a:r>
              <a:rPr lang="en-GB" sz="320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a:t>
            </a:r>
            <a:r>
              <a:rPr lang="en-GB" sz="300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Plume (or Primordial) Mantle</a:t>
            </a:r>
            <a:endParaRPr lang="en-GB" sz="300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pic>
        <p:nvPicPr>
          <p:cNvPr id="6" name="Picture 2"/>
          <p:cNvPicPr>
            <a:picLocks noChangeAspect="1" noChangeArrowheads="1"/>
          </p:cNvPicPr>
          <p:nvPr/>
        </p:nvPicPr>
        <p:blipFill>
          <a:blip r:embed="rId3" cstate="print"/>
          <a:srcRect l="12646" t="17500" r="43555" b="13333"/>
          <a:stretch>
            <a:fillRect/>
          </a:stretch>
        </p:blipFill>
        <p:spPr bwMode="auto">
          <a:xfrm>
            <a:off x="3832225" y="1320313"/>
            <a:ext cx="5311775" cy="4914900"/>
          </a:xfrm>
          <a:prstGeom prst="rect">
            <a:avLst/>
          </a:prstGeom>
          <a:noFill/>
          <a:ln w="9525">
            <a:noFill/>
            <a:miter lim="800000"/>
            <a:headEnd/>
            <a:tailEnd/>
          </a:ln>
        </p:spPr>
      </p:pic>
      <p:sp>
        <p:nvSpPr>
          <p:cNvPr id="7" name="CasellaDiTesto 6"/>
          <p:cNvSpPr txBox="1">
            <a:spLocks noChangeArrowheads="1"/>
          </p:cNvSpPr>
          <p:nvPr/>
        </p:nvSpPr>
        <p:spPr bwMode="auto">
          <a:xfrm>
            <a:off x="0" y="5727093"/>
            <a:ext cx="3821113" cy="646112"/>
          </a:xfrm>
          <a:prstGeom prst="rect">
            <a:avLst/>
          </a:prstGeom>
          <a:noFill/>
          <a:ln w="9525">
            <a:noFill/>
            <a:miter lim="800000"/>
            <a:headEnd/>
            <a:tailEnd/>
          </a:ln>
        </p:spPr>
        <p:txBody>
          <a:bodyPr wrap="square">
            <a:spAutoFit/>
          </a:bodyPr>
          <a:lstStyle/>
          <a:p>
            <a:pPr algn="l">
              <a:defRPr/>
            </a:pP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Anderson, 1998 (Proc. Natl. Acad. Sci., 95, 4822-4827)</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Effect transition="in" filter="fade">
                                      <p:cBhvr>
                                        <p:cTn id="20" dur="500"/>
                                        <p:tgtEl>
                                          <p:spTgt spid="5">
                                            <p:txEl>
                                              <p:pRg st="0" end="0"/>
                                            </p:txEl>
                                          </p:spTgt>
                                        </p:tgtEl>
                                      </p:cBhvr>
                                    </p:animEffec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101600" y="1341198"/>
            <a:ext cx="3765549" cy="2062162"/>
          </a:xfrm>
          <a:prstGeom prst="rect">
            <a:avLst/>
          </a:prstGeom>
          <a:noFill/>
          <a:ln w="9525">
            <a:noFill/>
            <a:miter lim="800000"/>
            <a:headEnd/>
            <a:tailEnd/>
          </a:ln>
        </p:spPr>
        <p:txBody>
          <a:bodyPr wrap="square">
            <a:spAutoFit/>
          </a:bodyPr>
          <a:lstStyle/>
          <a:p>
            <a:pPr algn="l">
              <a:defRPr/>
            </a:pPr>
            <a:r>
              <a:rPr lang="en-GB" sz="3200" baseline="30000" dirty="0" smtClean="0">
                <a:solidFill>
                  <a:srgbClr val="FFFF00"/>
                </a:solidFill>
                <a:effectLst>
                  <a:outerShdw blurRad="38100" dist="38100" dir="2700000" algn="tl">
                    <a:srgbClr val="000000"/>
                  </a:outerShdw>
                </a:effectLst>
                <a:latin typeface="Calibri" pitchFamily="34" charset="0"/>
              </a:rPr>
              <a:t>3</a:t>
            </a:r>
            <a:r>
              <a:rPr lang="en-GB" sz="3200" dirty="0" smtClean="0">
                <a:solidFill>
                  <a:srgbClr val="FFFF00"/>
                </a:solidFill>
                <a:effectLst>
                  <a:outerShdw blurRad="38100" dist="38100" dir="2700000" algn="tl">
                    <a:srgbClr val="000000"/>
                  </a:outerShdw>
                </a:effectLst>
                <a:latin typeface="Calibri" pitchFamily="34" charset="0"/>
              </a:rPr>
              <a:t>He/CO</a:t>
            </a:r>
            <a:r>
              <a:rPr lang="en-GB" sz="3200" baseline="-25000" dirty="0" smtClean="0">
                <a:solidFill>
                  <a:srgbClr val="FFFF00"/>
                </a:solidFill>
                <a:effectLst>
                  <a:outerShdw blurRad="38100" dist="38100" dir="2700000" algn="tl">
                    <a:srgbClr val="000000"/>
                  </a:outerShdw>
                </a:effectLst>
                <a:latin typeface="Calibri" pitchFamily="34" charset="0"/>
              </a:rPr>
              <a:t>2</a:t>
            </a:r>
            <a:r>
              <a:rPr lang="en-GB" sz="3200" dirty="0" smtClean="0">
                <a:solidFill>
                  <a:srgbClr val="FFFF00"/>
                </a:solidFill>
                <a:effectLst>
                  <a:outerShdw blurRad="38100" dist="38100" dir="2700000" algn="tl">
                    <a:srgbClr val="000000"/>
                  </a:outerShdw>
                </a:effectLst>
                <a:latin typeface="Calibri" pitchFamily="34" charset="0"/>
              </a:rPr>
              <a:t>  is ±the same for OIB and MORB. </a:t>
            </a:r>
            <a:r>
              <a:rPr lang="en-GB" sz="3200" baseline="30000" dirty="0" smtClean="0">
                <a:solidFill>
                  <a:srgbClr val="FFFF00"/>
                </a:solidFill>
                <a:effectLst>
                  <a:outerShdw blurRad="38100" dist="38100" dir="2700000" algn="tl">
                    <a:srgbClr val="000000"/>
                  </a:outerShdw>
                </a:effectLst>
                <a:latin typeface="Calibri" pitchFamily="34" charset="0"/>
              </a:rPr>
              <a:t>4</a:t>
            </a:r>
            <a:r>
              <a:rPr lang="en-GB" sz="3200" dirty="0" smtClean="0">
                <a:solidFill>
                  <a:srgbClr val="FFFF00"/>
                </a:solidFill>
                <a:effectLst>
                  <a:outerShdw blurRad="38100" dist="38100" dir="2700000" algn="tl">
                    <a:srgbClr val="000000"/>
                  </a:outerShdw>
                </a:effectLst>
                <a:latin typeface="Calibri" pitchFamily="34" charset="0"/>
              </a:rPr>
              <a:t>He/CO</a:t>
            </a:r>
            <a:r>
              <a:rPr lang="en-GB" sz="3200" baseline="-25000" dirty="0" smtClean="0">
                <a:solidFill>
                  <a:srgbClr val="FFFF00"/>
                </a:solidFill>
                <a:effectLst>
                  <a:outerShdw blurRad="38100" dist="38100" dir="2700000" algn="tl">
                    <a:srgbClr val="000000"/>
                  </a:outerShdw>
                </a:effectLst>
                <a:latin typeface="Calibri" pitchFamily="34" charset="0"/>
              </a:rPr>
              <a:t>2 </a:t>
            </a:r>
            <a:r>
              <a:rPr lang="en-GB" sz="3200" dirty="0" smtClean="0">
                <a:solidFill>
                  <a:srgbClr val="FFFF00"/>
                </a:solidFill>
                <a:effectLst>
                  <a:outerShdw blurRad="38100" dist="38100" dir="2700000" algn="tl">
                    <a:srgbClr val="000000"/>
                  </a:outerShdw>
                </a:effectLst>
                <a:latin typeface="Calibri" pitchFamily="34" charset="0"/>
              </a:rPr>
              <a:t>is higher for MORB.</a:t>
            </a:r>
            <a:endParaRPr lang="en-GB" sz="2800" dirty="0">
              <a:solidFill>
                <a:schemeClr val="bg1"/>
              </a:solidFill>
              <a:effectLst>
                <a:outerShdw blurRad="38100" dist="38100" dir="2700000" algn="tl">
                  <a:srgbClr val="000000"/>
                </a:outerShdw>
              </a:effectLst>
              <a:latin typeface="Calibri" pitchFamily="34" charset="0"/>
            </a:endParaRPr>
          </a:p>
        </p:txBody>
      </p:sp>
      <p:sp>
        <p:nvSpPr>
          <p:cNvPr id="5" name="Text Box 3"/>
          <p:cNvSpPr txBox="1">
            <a:spLocks noChangeArrowheads="1"/>
          </p:cNvSpPr>
          <p:nvPr/>
        </p:nvSpPr>
        <p:spPr bwMode="auto">
          <a:xfrm>
            <a:off x="101600" y="3587631"/>
            <a:ext cx="3765549" cy="1815882"/>
          </a:xfrm>
          <a:prstGeom prst="rect">
            <a:avLst/>
          </a:prstGeom>
          <a:noFill/>
          <a:ln w="9525">
            <a:noFill/>
            <a:miter lim="800000"/>
            <a:headEnd/>
            <a:tailEnd/>
          </a:ln>
        </p:spPr>
        <p:txBody>
          <a:bodyPr wrap="square">
            <a:spAutoFit/>
          </a:bodyPr>
          <a:lstStyle/>
          <a:p>
            <a:pPr algn="l">
              <a:defRPr/>
            </a:pPr>
            <a:r>
              <a:rPr lang="en-GB" sz="28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This supports the idea that </a:t>
            </a:r>
            <a:r>
              <a:rPr lang="en-GB" sz="2800" baseline="30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4</a:t>
            </a:r>
            <a:r>
              <a:rPr lang="en-GB" sz="28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He is responsible for MORB-OIB differences, not </a:t>
            </a:r>
            <a:r>
              <a:rPr lang="en-GB" sz="2800" baseline="300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3</a:t>
            </a:r>
            <a:r>
              <a:rPr lang="en-GB" sz="2800"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He!</a:t>
            </a:r>
            <a:endParaRPr lang="en-GB" sz="28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p:txBody>
      </p:sp>
      <p:pic>
        <p:nvPicPr>
          <p:cNvPr id="6" name="Picture 2"/>
          <p:cNvPicPr>
            <a:picLocks noChangeAspect="1" noChangeArrowheads="1"/>
          </p:cNvPicPr>
          <p:nvPr/>
        </p:nvPicPr>
        <p:blipFill>
          <a:blip r:embed="rId3" cstate="print"/>
          <a:srcRect l="12646" t="17500" r="43555" b="13333"/>
          <a:stretch>
            <a:fillRect/>
          </a:stretch>
        </p:blipFill>
        <p:spPr bwMode="auto">
          <a:xfrm>
            <a:off x="3832225" y="1320313"/>
            <a:ext cx="5311775" cy="4914900"/>
          </a:xfrm>
          <a:prstGeom prst="rect">
            <a:avLst/>
          </a:prstGeom>
          <a:noFill/>
          <a:ln w="9525">
            <a:noFill/>
            <a:miter lim="800000"/>
            <a:headEnd/>
            <a:tailEnd/>
          </a:ln>
        </p:spPr>
      </p:pic>
      <p:cxnSp>
        <p:nvCxnSpPr>
          <p:cNvPr id="8" name="Connettore 1 7"/>
          <p:cNvCxnSpPr>
            <a:cxnSpLocks noChangeShapeType="1"/>
          </p:cNvCxnSpPr>
          <p:nvPr/>
        </p:nvCxnSpPr>
        <p:spPr bwMode="auto">
          <a:xfrm>
            <a:off x="3943350" y="4248030"/>
            <a:ext cx="5143500" cy="1587"/>
          </a:xfrm>
          <a:prstGeom prst="line">
            <a:avLst/>
          </a:prstGeom>
          <a:noFill/>
          <a:ln w="28575">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9" name="Connettore 1 8"/>
          <p:cNvCxnSpPr>
            <a:cxnSpLocks noChangeShapeType="1"/>
          </p:cNvCxnSpPr>
          <p:nvPr/>
        </p:nvCxnSpPr>
        <p:spPr bwMode="auto">
          <a:xfrm>
            <a:off x="3943350" y="3944817"/>
            <a:ext cx="5143500" cy="1588"/>
          </a:xfrm>
          <a:prstGeom prst="line">
            <a:avLst/>
          </a:prstGeom>
          <a:noFill/>
          <a:ln w="28575">
            <a:solidFill>
              <a:srgbClr val="FF0000"/>
            </a:solidFill>
            <a:round/>
            <a:headEnd/>
            <a:tailEnd/>
          </a:ln>
          <a:effectLst>
            <a:outerShdw blurRad="63500" dist="20000" dir="5400000" rotWithShape="0">
              <a:srgbClr val="000000">
                <a:alpha val="37999"/>
              </a:srgbClr>
            </a:outerShdw>
          </a:effectLst>
          <a:extLst>
            <a:ext uri="{909E8E84-426E-40dd-AFC4-6F175D3DCCD1}"/>
          </a:extLst>
        </p:spPr>
      </p:cxnSp>
      <p:sp>
        <p:nvSpPr>
          <p:cNvPr id="10" name="CasellaDiTesto 9"/>
          <p:cNvSpPr txBox="1">
            <a:spLocks noChangeArrowheads="1"/>
          </p:cNvSpPr>
          <p:nvPr/>
        </p:nvSpPr>
        <p:spPr bwMode="auto">
          <a:xfrm>
            <a:off x="0" y="5727093"/>
            <a:ext cx="3821113" cy="646112"/>
          </a:xfrm>
          <a:prstGeom prst="rect">
            <a:avLst/>
          </a:prstGeom>
          <a:noFill/>
          <a:ln w="9525">
            <a:noFill/>
            <a:miter lim="800000"/>
            <a:headEnd/>
            <a:tailEnd/>
          </a:ln>
        </p:spPr>
        <p:txBody>
          <a:bodyPr wrap="square">
            <a:spAutoFit/>
          </a:bodyPr>
          <a:lstStyle/>
          <a:p>
            <a:pPr algn="l">
              <a:defRPr/>
            </a:pP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Anderson, 1998 (Proc. Natl. Acad. Sci., 95, 4822-4827)</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Effect transition="in" filter="fade">
                                      <p:cBhvr>
                                        <p:cTn id="2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a:blip r:embed="rId3" cstate="print"/>
          <a:srcRect l="12646" t="17500" r="43555" b="13333"/>
          <a:stretch>
            <a:fillRect/>
          </a:stretch>
        </p:blipFill>
        <p:spPr bwMode="auto">
          <a:xfrm>
            <a:off x="3832225" y="1320313"/>
            <a:ext cx="5311775" cy="4914900"/>
          </a:xfrm>
          <a:prstGeom prst="rect">
            <a:avLst/>
          </a:prstGeom>
          <a:noFill/>
          <a:ln w="9525">
            <a:noFill/>
            <a:miter lim="800000"/>
            <a:headEnd/>
            <a:tailEnd/>
          </a:ln>
        </p:spPr>
      </p:pic>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101600" y="1376367"/>
            <a:ext cx="3765549" cy="2554287"/>
          </a:xfrm>
          <a:prstGeom prst="rect">
            <a:avLst/>
          </a:prstGeom>
          <a:noFill/>
          <a:ln w="9525">
            <a:noFill/>
            <a:miter lim="800000"/>
            <a:headEnd/>
            <a:tailEnd/>
          </a:ln>
        </p:spPr>
        <p:txBody>
          <a:bodyPr wrap="square">
            <a:spAutoFit/>
          </a:bodyPr>
          <a:lstStyle/>
          <a:p>
            <a:pPr algn="l">
              <a:defRPr/>
            </a:pPr>
            <a:r>
              <a:rPr lang="en-GB"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Note also the He absolute abundance in MM and PM…</a:t>
            </a:r>
            <a:endParaRPr lang="en-GB" sz="3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cxnSp>
        <p:nvCxnSpPr>
          <p:cNvPr id="5" name="Connettore 1 4"/>
          <p:cNvCxnSpPr>
            <a:cxnSpLocks noChangeShapeType="1"/>
          </p:cNvCxnSpPr>
          <p:nvPr/>
        </p:nvCxnSpPr>
        <p:spPr bwMode="auto">
          <a:xfrm>
            <a:off x="3943350" y="4551486"/>
            <a:ext cx="5143500" cy="1588"/>
          </a:xfrm>
          <a:prstGeom prst="line">
            <a:avLst/>
          </a:prstGeom>
          <a:noFill/>
          <a:ln w="28575">
            <a:solidFill>
              <a:srgbClr val="FF0000"/>
            </a:solidFill>
            <a:round/>
            <a:headEnd/>
            <a:tailEnd/>
          </a:ln>
          <a:effectLst>
            <a:outerShdw blurRad="63500" dist="20000" dir="5400000" rotWithShape="0">
              <a:srgbClr val="000000">
                <a:alpha val="37999"/>
              </a:srgbClr>
            </a:outerShdw>
          </a:effectLst>
          <a:extLst>
            <a:ext uri="{909E8E84-426E-40dd-AFC4-6F175D3DCCD1}"/>
          </a:extLst>
        </p:spPr>
      </p:cxnSp>
      <p:sp>
        <p:nvSpPr>
          <p:cNvPr id="6" name="Text Box 3"/>
          <p:cNvSpPr txBox="1">
            <a:spLocks noChangeArrowheads="1"/>
          </p:cNvSpPr>
          <p:nvPr/>
        </p:nvSpPr>
        <p:spPr bwMode="auto">
          <a:xfrm>
            <a:off x="101600" y="4170367"/>
            <a:ext cx="3765549" cy="1323975"/>
          </a:xfrm>
          <a:prstGeom prst="rect">
            <a:avLst/>
          </a:prstGeom>
          <a:noFill/>
          <a:ln w="9525">
            <a:noFill/>
            <a:miter lim="800000"/>
            <a:headEnd/>
            <a:tailEnd/>
          </a:ln>
        </p:spPr>
        <p:txBody>
          <a:bodyPr wrap="square">
            <a:spAutoFit/>
          </a:bodyPr>
          <a:lstStyle/>
          <a:p>
            <a:pPr algn="l">
              <a:defRPr/>
            </a:pPr>
            <a:r>
              <a:rPr lang="en-GB"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…and the </a:t>
            </a:r>
            <a:r>
              <a:rPr lang="en-GB" sz="40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sz="40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 content</a:t>
            </a:r>
            <a:endParaRPr lang="en-GB" sz="36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cxnSp>
        <p:nvCxnSpPr>
          <p:cNvPr id="7" name="Connettore 1 6"/>
          <p:cNvCxnSpPr>
            <a:cxnSpLocks noChangeShapeType="1"/>
          </p:cNvCxnSpPr>
          <p:nvPr/>
        </p:nvCxnSpPr>
        <p:spPr bwMode="auto">
          <a:xfrm>
            <a:off x="3943350" y="5086474"/>
            <a:ext cx="5143500" cy="1587"/>
          </a:xfrm>
          <a:prstGeom prst="line">
            <a:avLst/>
          </a:prstGeom>
          <a:noFill/>
          <a:ln w="28575">
            <a:solidFill>
              <a:srgbClr val="FF0000"/>
            </a:solidFill>
            <a:round/>
            <a:headEnd/>
            <a:tailEnd/>
          </a:ln>
          <a:effectLst>
            <a:outerShdw blurRad="63500" dist="20000" dir="5400000" rotWithShape="0">
              <a:srgbClr val="000000">
                <a:alpha val="37999"/>
              </a:srgbClr>
            </a:outerShdw>
          </a:effectLst>
          <a:extLst>
            <a:ext uri="{909E8E84-426E-40dd-AFC4-6F175D3DCCD1}"/>
          </a:extLst>
        </p:spPr>
      </p:cxnSp>
      <p:sp>
        <p:nvSpPr>
          <p:cNvPr id="10" name="CasellaDiTesto 9"/>
          <p:cNvSpPr txBox="1">
            <a:spLocks noChangeArrowheads="1"/>
          </p:cNvSpPr>
          <p:nvPr/>
        </p:nvSpPr>
        <p:spPr bwMode="auto">
          <a:xfrm>
            <a:off x="0" y="5727093"/>
            <a:ext cx="3821113" cy="646112"/>
          </a:xfrm>
          <a:prstGeom prst="rect">
            <a:avLst/>
          </a:prstGeom>
          <a:noFill/>
          <a:ln w="9525">
            <a:noFill/>
            <a:miter lim="800000"/>
            <a:headEnd/>
            <a:tailEnd/>
          </a:ln>
        </p:spPr>
        <p:txBody>
          <a:bodyPr wrap="square">
            <a:spAutoFit/>
          </a:bodyPr>
          <a:lstStyle/>
          <a:p>
            <a:pPr algn="l">
              <a:defRPr/>
            </a:pPr>
            <a:r>
              <a:rPr lang="en-GB" sz="1800" dirty="0" smtClean="0">
                <a:solidFill>
                  <a:schemeClr val="bg1"/>
                </a:solidFill>
                <a:effectLst>
                  <a:outerShdw blurRad="38100" dist="38100" dir="2700000" algn="tl">
                    <a:srgbClr val="000000"/>
                  </a:outerShdw>
                </a:effectLst>
                <a:latin typeface="Calibri" pitchFamily="34" charset="0"/>
                <a:ea typeface="ＭＳ Ｐゴシック" pitchFamily="34" charset="-128"/>
              </a:rPr>
              <a:t>Anderson, 1998 (Proc. Natl. Acad. Sci., 95, 4822-4827)</a:t>
            </a:r>
            <a:endParaRPr lang="en-GB" sz="1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10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500"/>
                                        <p:tgtEl>
                                          <p:spTgt spid="6">
                                            <p:txEl>
                                              <p:pRg st="0" end="0"/>
                                            </p:txEl>
                                          </p:spTgt>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6"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3"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rgbClr val="FFFF00"/>
                </a:solidFill>
                <a:effectLst>
                  <a:outerShdw blurRad="38100" dist="38100" dir="2700000" algn="tl">
                    <a:srgbClr val="000000"/>
                  </a:outerShdw>
                </a:effectLst>
                <a:latin typeface="Calibri" pitchFamily="34" charset="0"/>
              </a:rPr>
              <a:t>U-Th-He 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 name="Text Box 3"/>
          <p:cNvSpPr txBox="1">
            <a:spLocks noChangeArrowheads="1"/>
          </p:cNvSpPr>
          <p:nvPr/>
        </p:nvSpPr>
        <p:spPr bwMode="auto">
          <a:xfrm>
            <a:off x="371475" y="1245013"/>
            <a:ext cx="8401050" cy="2985433"/>
          </a:xfrm>
          <a:prstGeom prst="rect">
            <a:avLst/>
          </a:prstGeom>
          <a:noFill/>
          <a:ln w="9525">
            <a:noFill/>
            <a:miter lim="800000"/>
            <a:headEnd/>
            <a:tailEnd/>
          </a:ln>
        </p:spPr>
        <p:txBody>
          <a:bodyPr wrap="square">
            <a:spAutoFit/>
          </a:bodyPr>
          <a:lstStyle/>
          <a:p>
            <a:pPr algn="ctr">
              <a:defRPr/>
            </a:pPr>
            <a:r>
              <a:rPr lang="en-GB" sz="4000" dirty="0" smtClean="0">
                <a:solidFill>
                  <a:schemeClr val="bg1"/>
                </a:solidFill>
                <a:effectLst>
                  <a:outerShdw blurRad="38100" dist="38100" dir="2700000" algn="tl">
                    <a:srgbClr val="000000"/>
                  </a:outerShdw>
                </a:effectLst>
                <a:latin typeface="Calibri" pitchFamily="34" charset="0"/>
                <a:ea typeface="ＭＳ Ｐゴシック" pitchFamily="34" charset="-128"/>
              </a:rPr>
              <a:t>What should be clear is that:</a:t>
            </a:r>
          </a:p>
          <a:p>
            <a:pPr>
              <a:defRPr/>
            </a:pPr>
            <a:endParaRPr lang="en-GB" sz="10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lgn="ctr">
              <a:defRPr/>
            </a:pP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Low </a:t>
            </a:r>
            <a:r>
              <a:rPr lang="en-GB" sz="44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sz="44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 does not imply "degassed" nor does High </a:t>
            </a:r>
            <a:r>
              <a:rPr lang="en-GB" sz="44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3</a:t>
            </a: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a:t>
            </a:r>
            <a:r>
              <a:rPr lang="en-GB" sz="4400" baseline="30000" dirty="0" smtClean="0">
                <a:solidFill>
                  <a:srgbClr val="FFFF00"/>
                </a:solidFill>
                <a:effectLst>
                  <a:outerShdw blurRad="38100" dist="38100" dir="2700000" algn="tl">
                    <a:srgbClr val="000000"/>
                  </a:outerShdw>
                </a:effectLst>
                <a:latin typeface="Calibri" pitchFamily="34" charset="0"/>
                <a:ea typeface="ＭＳ Ｐゴシック" pitchFamily="34" charset="-128"/>
              </a:rPr>
              <a:t>4</a:t>
            </a: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He imply </a:t>
            </a:r>
            <a:r>
              <a:rPr lang="en-GB" altLang="ja-JP" sz="4400" dirty="0" smtClean="0">
                <a:solidFill>
                  <a:srgbClr val="FFFF00"/>
                </a:solidFill>
                <a:effectLst>
                  <a:outerShdw blurRad="38100" dist="38100" dir="2700000" algn="tl">
                    <a:srgbClr val="000000"/>
                  </a:outerShdw>
                </a:effectLst>
                <a:latin typeface="Calibri" pitchFamily="34" charset="0"/>
                <a:ea typeface="ＭＳ Ｐゴシック" pitchFamily="34" charset="-128"/>
              </a:rPr>
              <a:t>“undegassed”.</a:t>
            </a:r>
            <a:endParaRPr lang="en-GB" sz="4400" dirty="0">
              <a:solidFill>
                <a:srgbClr val="FFFF00"/>
              </a:solidFill>
              <a:effectLst>
                <a:outerShdw blurRad="38100" dist="38100" dir="2700000" algn="tl">
                  <a:srgbClr val="000000"/>
                </a:outerShdw>
              </a:effectLst>
              <a:latin typeface="Calibri" pitchFamily="34" charset="0"/>
              <a:ea typeface="ＭＳ Ｐゴシック" pitchFamily="34" charset="-128"/>
            </a:endParaRPr>
          </a:p>
        </p:txBody>
      </p:sp>
      <p:sp>
        <p:nvSpPr>
          <p:cNvPr id="5" name="Text Box 3"/>
          <p:cNvSpPr txBox="1">
            <a:spLocks noChangeArrowheads="1"/>
          </p:cNvSpPr>
          <p:nvPr/>
        </p:nvSpPr>
        <p:spPr bwMode="auto">
          <a:xfrm>
            <a:off x="371475" y="4115521"/>
            <a:ext cx="8401050" cy="1200329"/>
          </a:xfrm>
          <a:prstGeom prst="rect">
            <a:avLst/>
          </a:prstGeom>
          <a:noFill/>
          <a:ln w="9525">
            <a:noFill/>
            <a:miter lim="800000"/>
            <a:headEnd/>
            <a:tailEnd/>
          </a:ln>
        </p:spPr>
        <p:txBody>
          <a:bodyPr wrap="square">
            <a:spAutoFit/>
          </a:bodyPr>
          <a:lstStyle/>
          <a:p>
            <a:pPr algn="l">
              <a:defRPr/>
            </a:pPr>
            <a:r>
              <a:rPr lang="en-GB" sz="3600" dirty="0" smtClean="0">
                <a:solidFill>
                  <a:schemeClr val="bg1"/>
                </a:solidFill>
                <a:effectLst>
                  <a:outerShdw blurRad="38100" dist="38100" dir="2700000" algn="tl">
                    <a:srgbClr val="000000"/>
                  </a:outerShdw>
                </a:effectLst>
                <a:latin typeface="Calibri" pitchFamily="34" charset="0"/>
                <a:ea typeface="ＭＳ Ｐゴシック" pitchFamily="34" charset="-128"/>
              </a:rPr>
              <a:t>…Remember the amount of He released from oceanic ridges…</a:t>
            </a:r>
            <a:endParaRPr lang="en-GB" sz="44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
        <p:nvSpPr>
          <p:cNvPr id="6" name="Text Box 3"/>
          <p:cNvSpPr txBox="1">
            <a:spLocks noChangeArrowheads="1"/>
          </p:cNvSpPr>
          <p:nvPr/>
        </p:nvSpPr>
        <p:spPr bwMode="auto">
          <a:xfrm>
            <a:off x="1460500" y="5279911"/>
            <a:ext cx="6223000" cy="1323439"/>
          </a:xfrm>
          <a:prstGeom prst="rect">
            <a:avLst/>
          </a:prstGeom>
          <a:noFill/>
          <a:ln w="9525">
            <a:noFill/>
            <a:miter lim="800000"/>
            <a:headEnd/>
            <a:tailEnd/>
          </a:ln>
        </p:spPr>
        <p:txBody>
          <a:bodyPr wrap="square">
            <a:spAutoFit/>
          </a:bodyPr>
          <a:lstStyle/>
          <a:p>
            <a:pPr>
              <a:defRPr/>
            </a:pPr>
            <a:r>
              <a:rPr lang="en-GB" sz="4000" dirty="0" smtClean="0">
                <a:solidFill>
                  <a:schemeClr val="bg1"/>
                </a:solidFill>
                <a:effectLst>
                  <a:outerShdw blurRad="38100" dist="38100" dir="2700000" algn="tl">
                    <a:srgbClr val="000000"/>
                  </a:outerShdw>
                </a:effectLst>
                <a:latin typeface="Calibri" pitchFamily="34" charset="0"/>
                <a:ea typeface="ＭＳ Ｐゴシック" pitchFamily="34" charset="-128"/>
              </a:rPr>
              <a:t>MORB sources have more He than OIB sources.</a:t>
            </a:r>
            <a:endParaRPr lang="en-GB" sz="4800"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5"/>
          <p:cNvSpPr>
            <a:spLocks noChangeArrowheads="1"/>
          </p:cNvSpPr>
          <p:nvPr/>
        </p:nvSpPr>
        <p:spPr bwMode="auto">
          <a:xfrm>
            <a:off x="460549" y="2172833"/>
            <a:ext cx="2872154" cy="569912"/>
          </a:xfrm>
          <a:prstGeom prst="roundRect">
            <a:avLst>
              <a:gd name="adj" fmla="val 16667"/>
            </a:avLst>
          </a:prstGeom>
          <a:solidFill>
            <a:schemeClr val="bg2"/>
          </a:solidFill>
          <a:ln w="9525" algn="ctr">
            <a:solidFill>
              <a:schemeClr val="tx1"/>
            </a:solidFill>
            <a:round/>
            <a:headEnd/>
            <a:tailEnd/>
          </a:ln>
          <a:effectLst/>
        </p:spPr>
        <p:txBody>
          <a:bodyPr wrap="none" anchor="ctr"/>
          <a:lstStyle/>
          <a:p>
            <a:pPr>
              <a:defRPr/>
            </a:pPr>
            <a:endParaRPr lang="it-IT">
              <a:latin typeface="Calibri" pitchFamily="34" charset="0"/>
            </a:endParaRPr>
          </a:p>
        </p:txBody>
      </p:sp>
      <p:sp>
        <p:nvSpPr>
          <p:cNvPr id="1217540"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7541" name="Text Box 5"/>
          <p:cNvSpPr txBox="1">
            <a:spLocks noChangeArrowheads="1"/>
          </p:cNvSpPr>
          <p:nvPr/>
        </p:nvSpPr>
        <p:spPr bwMode="auto">
          <a:xfrm>
            <a:off x="186412" y="736600"/>
            <a:ext cx="8772525" cy="1994392"/>
          </a:xfrm>
          <a:prstGeom prst="rect">
            <a:avLst/>
          </a:prstGeom>
          <a:noFill/>
          <a:ln w="9525" algn="ctr">
            <a:noFill/>
            <a:miter lim="800000"/>
            <a:headEnd/>
            <a:tailEnd/>
          </a:ln>
          <a:effectLst/>
        </p:spPr>
        <p:txBody>
          <a:bodyPr wrap="square">
            <a:spAutoFit/>
          </a:bodyPr>
          <a:lstStyle/>
          <a:p>
            <a:pPr algn="l">
              <a:lnSpc>
                <a:spcPct val="8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basic assumption of chemical geodynamics is that, from a geochemical point of view, the Earth can be divided into several regions or “Reservoirs”:</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Asthenosphere and Transition Zone Mantle;</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217542" name="Text Box 6"/>
          <p:cNvSpPr txBox="1">
            <a:spLocks noChangeArrowheads="1"/>
          </p:cNvSpPr>
          <p:nvPr/>
        </p:nvSpPr>
        <p:spPr bwMode="auto">
          <a:xfrm>
            <a:off x="371475" y="3567734"/>
            <a:ext cx="8401050" cy="1815882"/>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Note that it is not correct to consider the asthenosphere as a vigorously stirred (and therefore chemically homogeneous) layer (as generally thought by many geochemists and petrologists</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7542">
                                            <p:txEl>
                                              <p:pRg st="0" end="0"/>
                                            </p:txEl>
                                          </p:spTgt>
                                        </p:tgtEl>
                                        <p:attrNameLst>
                                          <p:attrName>style.visibility</p:attrName>
                                        </p:attrNameLst>
                                      </p:cBhvr>
                                      <p:to>
                                        <p:strVal val="visible"/>
                                      </p:to>
                                    </p:set>
                                    <p:animEffect transition="in" filter="fade">
                                      <p:cBhvr>
                                        <p:cTn id="7" dur="500"/>
                                        <p:tgtEl>
                                          <p:spTgt spid="12175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7542"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print"/>
          <a:srcRect/>
          <a:stretch>
            <a:fillRect/>
          </a:stretch>
        </p:blipFill>
        <p:spPr bwMode="auto">
          <a:xfrm>
            <a:off x="304800" y="61914"/>
            <a:ext cx="8559800" cy="2808280"/>
          </a:xfrm>
          <a:prstGeom prst="rect">
            <a:avLst/>
          </a:prstGeom>
          <a:noFill/>
          <a:ln w="9525">
            <a:noFill/>
            <a:miter lim="800000"/>
            <a:headEnd/>
            <a:tailEnd/>
          </a:ln>
        </p:spPr>
      </p:pic>
      <p:sp>
        <p:nvSpPr>
          <p:cNvPr id="8" name="CasellaDiTesto 7"/>
          <p:cNvSpPr txBox="1">
            <a:spLocks noChangeArrowheads="1"/>
          </p:cNvSpPr>
          <p:nvPr/>
        </p:nvSpPr>
        <p:spPr bwMode="auto">
          <a:xfrm>
            <a:off x="3941617" y="266670"/>
            <a:ext cx="4684809" cy="400110"/>
          </a:xfrm>
          <a:prstGeom prst="rect">
            <a:avLst/>
          </a:prstGeom>
          <a:noFill/>
          <a:ln w="9525">
            <a:noFill/>
            <a:miter lim="800000"/>
            <a:headEnd/>
            <a:tailEnd/>
          </a:ln>
        </p:spPr>
        <p:txBody>
          <a:bodyPr wrap="none">
            <a:spAutoFit/>
          </a:bodyPr>
          <a:lstStyle/>
          <a:p>
            <a:r>
              <a:rPr lang="en-GB" sz="2000" b="1" dirty="0" smtClean="0">
                <a:solidFill>
                  <a:schemeClr val="tx1"/>
                </a:solidFill>
                <a:effectLst/>
                <a:latin typeface="Calibri" pitchFamily="34" charset="0"/>
              </a:rPr>
              <a:t>Jackson et al., 2017 (Nature, 542, 340-343)</a:t>
            </a:r>
            <a:endParaRPr lang="en-GB" sz="2000" b="1" dirty="0">
              <a:solidFill>
                <a:schemeClr val="tx1"/>
              </a:solidFill>
              <a:effectLst/>
              <a:latin typeface="Calibri" pitchFamily="34" charset="0"/>
            </a:endParaRPr>
          </a:p>
        </p:txBody>
      </p:sp>
      <p:grpSp>
        <p:nvGrpSpPr>
          <p:cNvPr id="10" name="Gruppo 9"/>
          <p:cNvGrpSpPr/>
          <p:nvPr/>
        </p:nvGrpSpPr>
        <p:grpSpPr>
          <a:xfrm>
            <a:off x="304800" y="2862263"/>
            <a:ext cx="8559800" cy="2472831"/>
            <a:chOff x="304800" y="2862263"/>
            <a:chExt cx="8559800" cy="2472831"/>
          </a:xfrm>
        </p:grpSpPr>
        <p:pic>
          <p:nvPicPr>
            <p:cNvPr id="7170" name="Picture 2"/>
            <p:cNvPicPr>
              <a:picLocks noChangeAspect="1" noChangeArrowheads="1"/>
            </p:cNvPicPr>
            <p:nvPr/>
          </p:nvPicPr>
          <p:blipFill>
            <a:blip r:embed="rId3" cstate="print"/>
            <a:srcRect/>
            <a:stretch>
              <a:fillRect/>
            </a:stretch>
          </p:blipFill>
          <p:spPr bwMode="auto">
            <a:xfrm>
              <a:off x="304800" y="2862263"/>
              <a:ext cx="8559800" cy="2472831"/>
            </a:xfrm>
            <a:prstGeom prst="rect">
              <a:avLst/>
            </a:prstGeom>
            <a:noFill/>
            <a:ln w="9525">
              <a:noFill/>
              <a:miter lim="800000"/>
              <a:headEnd/>
              <a:tailEnd/>
            </a:ln>
          </p:spPr>
        </p:pic>
        <p:sp>
          <p:nvSpPr>
            <p:cNvPr id="21" name="Rettangolo 20"/>
            <p:cNvSpPr/>
            <p:nvPr/>
          </p:nvSpPr>
          <p:spPr bwMode="auto">
            <a:xfrm>
              <a:off x="3822700" y="4991100"/>
              <a:ext cx="4991100" cy="3302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cxnSp>
        <p:nvCxnSpPr>
          <p:cNvPr id="23" name="Connettore 1 22"/>
          <p:cNvCxnSpPr/>
          <p:nvPr/>
        </p:nvCxnSpPr>
        <p:spPr bwMode="auto">
          <a:xfrm>
            <a:off x="444500" y="3213100"/>
            <a:ext cx="8352000" cy="0"/>
          </a:xfrm>
          <a:prstGeom prst="line">
            <a:avLst/>
          </a:prstGeom>
          <a:noFill/>
          <a:ln w="19050" cap="flat" cmpd="sng" algn="ctr">
            <a:solidFill>
              <a:srgbClr val="FF0000"/>
            </a:solidFill>
            <a:prstDash val="solid"/>
            <a:round/>
            <a:headEnd type="none" w="med" len="med"/>
            <a:tailEnd type="none" w="med" len="med"/>
          </a:ln>
          <a:effectLst/>
        </p:spPr>
      </p:cxnSp>
      <p:cxnSp>
        <p:nvCxnSpPr>
          <p:cNvPr id="24" name="Connettore 1 23"/>
          <p:cNvCxnSpPr/>
          <p:nvPr/>
        </p:nvCxnSpPr>
        <p:spPr bwMode="auto">
          <a:xfrm>
            <a:off x="403224" y="3543300"/>
            <a:ext cx="7956000" cy="0"/>
          </a:xfrm>
          <a:prstGeom prst="line">
            <a:avLst/>
          </a:prstGeom>
          <a:noFill/>
          <a:ln w="19050" cap="flat" cmpd="sng" algn="ctr">
            <a:solidFill>
              <a:srgbClr val="FF0000"/>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2000"/>
                                        <p:tgtEl>
                                          <p:spTgt spid="23"/>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left)">
                                      <p:cBhvr>
                                        <p:cTn id="21" dur="3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print"/>
          <a:srcRect/>
          <a:stretch>
            <a:fillRect/>
          </a:stretch>
        </p:blipFill>
        <p:spPr bwMode="auto">
          <a:xfrm>
            <a:off x="304800" y="61914"/>
            <a:ext cx="8559800" cy="2808280"/>
          </a:xfrm>
          <a:prstGeom prst="rect">
            <a:avLst/>
          </a:prstGeom>
          <a:noFill/>
          <a:ln w="9525">
            <a:noFill/>
            <a:miter lim="800000"/>
            <a:headEnd/>
            <a:tailEnd/>
          </a:ln>
        </p:spPr>
      </p:pic>
      <p:grpSp>
        <p:nvGrpSpPr>
          <p:cNvPr id="16" name="Gruppo 15"/>
          <p:cNvGrpSpPr/>
          <p:nvPr/>
        </p:nvGrpSpPr>
        <p:grpSpPr>
          <a:xfrm>
            <a:off x="304800" y="2743200"/>
            <a:ext cx="8559800" cy="4114800"/>
            <a:chOff x="304800" y="2743200"/>
            <a:chExt cx="8559800" cy="4114800"/>
          </a:xfrm>
        </p:grpSpPr>
        <p:pic>
          <p:nvPicPr>
            <p:cNvPr id="6146" name="Picture 2"/>
            <p:cNvPicPr>
              <a:picLocks noChangeAspect="1" noChangeArrowheads="1"/>
            </p:cNvPicPr>
            <p:nvPr/>
          </p:nvPicPr>
          <p:blipFill>
            <a:blip r:embed="rId3" cstate="print"/>
            <a:srcRect/>
            <a:stretch>
              <a:fillRect/>
            </a:stretch>
          </p:blipFill>
          <p:spPr bwMode="auto">
            <a:xfrm>
              <a:off x="304800" y="2843776"/>
              <a:ext cx="8559800" cy="4014224"/>
            </a:xfrm>
            <a:prstGeom prst="rect">
              <a:avLst/>
            </a:prstGeom>
            <a:noFill/>
            <a:ln w="9525">
              <a:noFill/>
              <a:miter lim="800000"/>
              <a:headEnd/>
              <a:tailEnd/>
            </a:ln>
          </p:spPr>
        </p:pic>
        <p:grpSp>
          <p:nvGrpSpPr>
            <p:cNvPr id="2" name="Gruppo 8"/>
            <p:cNvGrpSpPr/>
            <p:nvPr/>
          </p:nvGrpSpPr>
          <p:grpSpPr>
            <a:xfrm>
              <a:off x="304800" y="2743200"/>
              <a:ext cx="3937000" cy="523220"/>
              <a:chOff x="304800" y="2743200"/>
              <a:chExt cx="3937000" cy="523220"/>
            </a:xfrm>
          </p:grpSpPr>
          <p:sp>
            <p:nvSpPr>
              <p:cNvPr id="6" name="Rettangolo 5"/>
              <p:cNvSpPr/>
              <p:nvPr/>
            </p:nvSpPr>
            <p:spPr bwMode="auto">
              <a:xfrm>
                <a:off x="304800" y="2819400"/>
                <a:ext cx="3733800" cy="3937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7" name="CasellaDiTesto 6"/>
              <p:cNvSpPr txBox="1"/>
              <p:nvPr/>
            </p:nvSpPr>
            <p:spPr>
              <a:xfrm>
                <a:off x="2959100" y="2743200"/>
                <a:ext cx="1282700" cy="523220"/>
              </a:xfrm>
              <a:prstGeom prst="rect">
                <a:avLst/>
              </a:prstGeom>
              <a:noFill/>
            </p:spPr>
            <p:txBody>
              <a:bodyPr wrap="square" rtlCol="0">
                <a:spAutoFit/>
              </a:bodyPr>
              <a:lstStyle/>
              <a:p>
                <a:r>
                  <a:rPr lang="it-IT" sz="2800" b="1" dirty="0" smtClean="0">
                    <a:solidFill>
                      <a:schemeClr val="tx1"/>
                    </a:solidFill>
                    <a:effectLst/>
                    <a:latin typeface="Calibri" pitchFamily="34" charset="0"/>
                  </a:rPr>
                  <a:t>[…]</a:t>
                </a:r>
                <a:endParaRPr lang="it-IT" sz="2800" b="1" dirty="0">
                  <a:solidFill>
                    <a:schemeClr val="tx1"/>
                  </a:solidFill>
                  <a:effectLst/>
                  <a:latin typeface="Calibri" pitchFamily="34" charset="0"/>
                </a:endParaRPr>
              </a:p>
            </p:txBody>
          </p:sp>
        </p:grpSp>
      </p:grpSp>
      <p:cxnSp>
        <p:nvCxnSpPr>
          <p:cNvPr id="11" name="Connettore 1 10"/>
          <p:cNvCxnSpPr/>
          <p:nvPr/>
        </p:nvCxnSpPr>
        <p:spPr bwMode="auto">
          <a:xfrm>
            <a:off x="4010025" y="3149600"/>
            <a:ext cx="4788000" cy="0"/>
          </a:xfrm>
          <a:prstGeom prst="line">
            <a:avLst/>
          </a:prstGeom>
          <a:noFill/>
          <a:ln w="19050" cap="flat" cmpd="sng" algn="ctr">
            <a:solidFill>
              <a:srgbClr val="FF0000"/>
            </a:solidFill>
            <a:prstDash val="solid"/>
            <a:round/>
            <a:headEnd type="none" w="med" len="med"/>
            <a:tailEnd type="none" w="med" len="med"/>
          </a:ln>
          <a:effectLst/>
        </p:spPr>
      </p:cxnSp>
      <p:cxnSp>
        <p:nvCxnSpPr>
          <p:cNvPr id="12" name="Connettore 1 11"/>
          <p:cNvCxnSpPr/>
          <p:nvPr/>
        </p:nvCxnSpPr>
        <p:spPr bwMode="auto">
          <a:xfrm>
            <a:off x="403224" y="3479800"/>
            <a:ext cx="8388000" cy="0"/>
          </a:xfrm>
          <a:prstGeom prst="line">
            <a:avLst/>
          </a:prstGeom>
          <a:noFill/>
          <a:ln w="19050" cap="flat" cmpd="sng" algn="ctr">
            <a:solidFill>
              <a:srgbClr val="FF0000"/>
            </a:solidFill>
            <a:prstDash val="solid"/>
            <a:round/>
            <a:headEnd type="none" w="med" len="med"/>
            <a:tailEnd type="none" w="med" len="med"/>
          </a:ln>
          <a:effectLst/>
        </p:spPr>
      </p:cxnSp>
      <p:cxnSp>
        <p:nvCxnSpPr>
          <p:cNvPr id="13" name="Connettore 1 12"/>
          <p:cNvCxnSpPr/>
          <p:nvPr/>
        </p:nvCxnSpPr>
        <p:spPr bwMode="auto">
          <a:xfrm>
            <a:off x="403224" y="3835400"/>
            <a:ext cx="8388000" cy="0"/>
          </a:xfrm>
          <a:prstGeom prst="line">
            <a:avLst/>
          </a:prstGeom>
          <a:noFill/>
          <a:ln w="19050" cap="flat" cmpd="sng" algn="ctr">
            <a:solidFill>
              <a:srgbClr val="FF0000"/>
            </a:solidFill>
            <a:prstDash val="solid"/>
            <a:round/>
            <a:headEnd type="none" w="med" len="med"/>
            <a:tailEnd type="none" w="med" len="med"/>
          </a:ln>
          <a:effectLst/>
        </p:spPr>
      </p:cxnSp>
      <p:cxnSp>
        <p:nvCxnSpPr>
          <p:cNvPr id="14" name="Connettore 1 13"/>
          <p:cNvCxnSpPr/>
          <p:nvPr/>
        </p:nvCxnSpPr>
        <p:spPr bwMode="auto">
          <a:xfrm>
            <a:off x="5610225" y="4483100"/>
            <a:ext cx="3168000" cy="0"/>
          </a:xfrm>
          <a:prstGeom prst="line">
            <a:avLst/>
          </a:prstGeom>
          <a:noFill/>
          <a:ln w="19050" cap="flat" cmpd="sng" algn="ctr">
            <a:solidFill>
              <a:srgbClr val="FF0000"/>
            </a:solidFill>
            <a:prstDash val="solid"/>
            <a:round/>
            <a:headEnd type="none" w="med" len="med"/>
            <a:tailEnd type="none" w="med" len="med"/>
          </a:ln>
          <a:effectLst/>
        </p:spPr>
      </p:cxnSp>
      <p:cxnSp>
        <p:nvCxnSpPr>
          <p:cNvPr id="15" name="Connettore 1 14"/>
          <p:cNvCxnSpPr/>
          <p:nvPr/>
        </p:nvCxnSpPr>
        <p:spPr bwMode="auto">
          <a:xfrm>
            <a:off x="403224" y="4813300"/>
            <a:ext cx="8388000" cy="0"/>
          </a:xfrm>
          <a:prstGeom prst="line">
            <a:avLst/>
          </a:prstGeom>
          <a:noFill/>
          <a:ln w="19050" cap="flat" cmpd="sng" algn="ctr">
            <a:solidFill>
              <a:srgbClr val="FF0000"/>
            </a:solidFill>
            <a:prstDash val="solid"/>
            <a:round/>
            <a:headEnd type="none" w="med" len="med"/>
            <a:tailEnd type="none" w="med" len="med"/>
          </a:ln>
          <a:effectLst/>
        </p:spPr>
      </p:cxnSp>
      <p:sp>
        <p:nvSpPr>
          <p:cNvPr id="17" name="CasellaDiTesto 16"/>
          <p:cNvSpPr txBox="1">
            <a:spLocks noChangeArrowheads="1"/>
          </p:cNvSpPr>
          <p:nvPr/>
        </p:nvSpPr>
        <p:spPr bwMode="auto">
          <a:xfrm>
            <a:off x="3941617" y="266670"/>
            <a:ext cx="4684809" cy="400110"/>
          </a:xfrm>
          <a:prstGeom prst="rect">
            <a:avLst/>
          </a:prstGeom>
          <a:noFill/>
          <a:ln w="9525">
            <a:noFill/>
            <a:miter lim="800000"/>
            <a:headEnd/>
            <a:tailEnd/>
          </a:ln>
        </p:spPr>
        <p:txBody>
          <a:bodyPr wrap="none">
            <a:spAutoFit/>
          </a:bodyPr>
          <a:lstStyle/>
          <a:p>
            <a:r>
              <a:rPr lang="en-GB" sz="2000" b="1" dirty="0" smtClean="0">
                <a:solidFill>
                  <a:schemeClr val="tx1"/>
                </a:solidFill>
                <a:effectLst/>
                <a:latin typeface="Calibri" pitchFamily="34" charset="0"/>
              </a:rPr>
              <a:t>Jackson et al., 2017 (Nature, 542, 340-343)</a:t>
            </a:r>
            <a:endParaRPr lang="en-GB" sz="2000" b="1"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2000"/>
                                        <p:tgtEl>
                                          <p:spTgt spid="11"/>
                                        </p:tgtEl>
                                      </p:cBhvr>
                                    </p:animEffec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3000"/>
                                        <p:tgtEl>
                                          <p:spTgt spid="12"/>
                                        </p:tgtEl>
                                      </p:cBhvr>
                                    </p:animEffect>
                                  </p:childTnLst>
                                </p:cTn>
                              </p:par>
                            </p:childTnLst>
                          </p:cTn>
                        </p:par>
                        <p:par>
                          <p:cTn id="17" fill="hold">
                            <p:stCondLst>
                              <p:cond delay="5000"/>
                            </p:stCondLst>
                            <p:childTnLst>
                              <p:par>
                                <p:cTn id="18" presetID="22" presetClass="entr" presetSubtype="8"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left)">
                                      <p:cBhvr>
                                        <p:cTn id="20" dur="3000"/>
                                        <p:tgtEl>
                                          <p:spTgt spid="1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2000"/>
                                        <p:tgtEl>
                                          <p:spTgt spid="14"/>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left)">
                                      <p:cBhvr>
                                        <p:cTn id="29"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cstate="print"/>
          <a:srcRect/>
          <a:stretch>
            <a:fillRect/>
          </a:stretch>
        </p:blipFill>
        <p:spPr bwMode="auto">
          <a:xfrm>
            <a:off x="304799" y="2870200"/>
            <a:ext cx="8560803" cy="2058927"/>
          </a:xfrm>
          <a:prstGeom prst="rect">
            <a:avLst/>
          </a:prstGeom>
          <a:noFill/>
          <a:ln w="9525">
            <a:noFill/>
            <a:miter lim="800000"/>
            <a:headEnd/>
            <a:tailEnd/>
          </a:ln>
        </p:spPr>
      </p:pic>
      <p:pic>
        <p:nvPicPr>
          <p:cNvPr id="2050" name="Picture 2"/>
          <p:cNvPicPr>
            <a:picLocks noChangeAspect="1" noChangeArrowheads="1"/>
          </p:cNvPicPr>
          <p:nvPr/>
        </p:nvPicPr>
        <p:blipFill>
          <a:blip r:embed="rId3" cstate="print"/>
          <a:srcRect/>
          <a:stretch>
            <a:fillRect/>
          </a:stretch>
        </p:blipFill>
        <p:spPr bwMode="auto">
          <a:xfrm>
            <a:off x="304800" y="61914"/>
            <a:ext cx="8559800" cy="2808280"/>
          </a:xfrm>
          <a:prstGeom prst="rect">
            <a:avLst/>
          </a:prstGeom>
          <a:noFill/>
          <a:ln w="9525">
            <a:noFill/>
            <a:miter lim="800000"/>
            <a:headEnd/>
            <a:tailEnd/>
          </a:ln>
        </p:spPr>
      </p:pic>
      <p:cxnSp>
        <p:nvCxnSpPr>
          <p:cNvPr id="11" name="Connettore 1 10"/>
          <p:cNvCxnSpPr/>
          <p:nvPr/>
        </p:nvCxnSpPr>
        <p:spPr bwMode="auto">
          <a:xfrm>
            <a:off x="676275" y="3200400"/>
            <a:ext cx="8028000" cy="0"/>
          </a:xfrm>
          <a:prstGeom prst="line">
            <a:avLst/>
          </a:prstGeom>
          <a:noFill/>
          <a:ln w="19050" cap="flat" cmpd="sng" algn="ctr">
            <a:solidFill>
              <a:srgbClr val="FF0000"/>
            </a:solidFill>
            <a:prstDash val="solid"/>
            <a:round/>
            <a:headEnd type="none" w="med" len="med"/>
            <a:tailEnd type="none" w="med" len="med"/>
          </a:ln>
          <a:effectLst/>
        </p:spPr>
      </p:cxnSp>
      <p:cxnSp>
        <p:nvCxnSpPr>
          <p:cNvPr id="12" name="Connettore 1 11"/>
          <p:cNvCxnSpPr/>
          <p:nvPr/>
        </p:nvCxnSpPr>
        <p:spPr bwMode="auto">
          <a:xfrm>
            <a:off x="403224" y="3505200"/>
            <a:ext cx="8316000" cy="0"/>
          </a:xfrm>
          <a:prstGeom prst="line">
            <a:avLst/>
          </a:prstGeom>
          <a:noFill/>
          <a:ln w="19050" cap="flat" cmpd="sng" algn="ctr">
            <a:solidFill>
              <a:srgbClr val="FF0000"/>
            </a:solidFill>
            <a:prstDash val="solid"/>
            <a:round/>
            <a:headEnd type="none" w="med" len="med"/>
            <a:tailEnd type="none" w="med" len="med"/>
          </a:ln>
          <a:effectLst/>
        </p:spPr>
      </p:cxnSp>
      <p:cxnSp>
        <p:nvCxnSpPr>
          <p:cNvPr id="13" name="Connettore 1 12"/>
          <p:cNvCxnSpPr/>
          <p:nvPr/>
        </p:nvCxnSpPr>
        <p:spPr bwMode="auto">
          <a:xfrm>
            <a:off x="403224" y="3860800"/>
            <a:ext cx="828000" cy="0"/>
          </a:xfrm>
          <a:prstGeom prst="line">
            <a:avLst/>
          </a:prstGeom>
          <a:noFill/>
          <a:ln w="19050" cap="flat" cmpd="sng" algn="ctr">
            <a:solidFill>
              <a:srgbClr val="FF0000"/>
            </a:solidFill>
            <a:prstDash val="solid"/>
            <a:round/>
            <a:headEnd type="none" w="med" len="med"/>
            <a:tailEnd type="none" w="med" len="med"/>
          </a:ln>
          <a:effectLst/>
        </p:spPr>
      </p:cxnSp>
      <p:cxnSp>
        <p:nvCxnSpPr>
          <p:cNvPr id="14" name="Connettore 1 13"/>
          <p:cNvCxnSpPr/>
          <p:nvPr/>
        </p:nvCxnSpPr>
        <p:spPr bwMode="auto">
          <a:xfrm>
            <a:off x="7232650" y="4216400"/>
            <a:ext cx="1512000" cy="0"/>
          </a:xfrm>
          <a:prstGeom prst="line">
            <a:avLst/>
          </a:prstGeom>
          <a:noFill/>
          <a:ln w="19050" cap="flat" cmpd="sng" algn="ctr">
            <a:solidFill>
              <a:srgbClr val="FF0000"/>
            </a:solidFill>
            <a:prstDash val="solid"/>
            <a:round/>
            <a:headEnd type="none" w="med" len="med"/>
            <a:tailEnd type="none" w="med" len="med"/>
          </a:ln>
          <a:effectLst/>
        </p:spPr>
      </p:cxnSp>
      <p:cxnSp>
        <p:nvCxnSpPr>
          <p:cNvPr id="15" name="Connettore 1 14"/>
          <p:cNvCxnSpPr/>
          <p:nvPr/>
        </p:nvCxnSpPr>
        <p:spPr bwMode="auto">
          <a:xfrm>
            <a:off x="444500" y="4546600"/>
            <a:ext cx="8316000" cy="0"/>
          </a:xfrm>
          <a:prstGeom prst="line">
            <a:avLst/>
          </a:prstGeom>
          <a:noFill/>
          <a:ln w="19050" cap="flat" cmpd="sng" algn="ctr">
            <a:solidFill>
              <a:srgbClr val="FF0000"/>
            </a:solidFill>
            <a:prstDash val="solid"/>
            <a:round/>
            <a:headEnd type="none" w="med" len="med"/>
            <a:tailEnd type="none" w="med" len="med"/>
          </a:ln>
          <a:effectLst/>
        </p:spPr>
      </p:cxnSp>
      <p:cxnSp>
        <p:nvCxnSpPr>
          <p:cNvPr id="16" name="Connettore 1 15"/>
          <p:cNvCxnSpPr/>
          <p:nvPr/>
        </p:nvCxnSpPr>
        <p:spPr bwMode="auto">
          <a:xfrm>
            <a:off x="444500" y="4902200"/>
            <a:ext cx="8388000" cy="0"/>
          </a:xfrm>
          <a:prstGeom prst="line">
            <a:avLst/>
          </a:prstGeom>
          <a:noFill/>
          <a:ln w="19050" cap="flat" cmpd="sng" algn="ctr">
            <a:solidFill>
              <a:srgbClr val="FF0000"/>
            </a:solidFill>
            <a:prstDash val="solid"/>
            <a:round/>
            <a:headEnd type="none" w="med" len="med"/>
            <a:tailEnd type="none" w="med" len="med"/>
          </a:ln>
          <a:effectLst/>
        </p:spPr>
      </p:cxnSp>
      <p:sp>
        <p:nvSpPr>
          <p:cNvPr id="17" name="CasellaDiTesto 16"/>
          <p:cNvSpPr txBox="1"/>
          <p:nvPr/>
        </p:nvSpPr>
        <p:spPr>
          <a:xfrm>
            <a:off x="444500" y="4924425"/>
            <a:ext cx="8699500" cy="1384995"/>
          </a:xfrm>
          <a:prstGeom prst="rect">
            <a:avLst/>
          </a:prstGeom>
          <a:noFill/>
        </p:spPr>
        <p:txBody>
          <a:bodyPr wrap="square" rtlCol="0">
            <a:spAutoFit/>
          </a:bodyPr>
          <a:lstStyle/>
          <a:p>
            <a:pPr algn="l"/>
            <a:r>
              <a:rPr lang="en-GB" sz="2800" dirty="0" smtClean="0">
                <a:solidFill>
                  <a:schemeClr val="bg1"/>
                </a:solidFill>
                <a:latin typeface="Calibri" pitchFamily="34" charset="0"/>
              </a:rPr>
              <a:t>In other words, high </a:t>
            </a:r>
            <a:r>
              <a:rPr lang="en-GB" sz="2800" baseline="30000" dirty="0" smtClean="0">
                <a:solidFill>
                  <a:schemeClr val="bg1"/>
                </a:solidFill>
                <a:latin typeface="Calibri" pitchFamily="34" charset="0"/>
              </a:rPr>
              <a:t>3</a:t>
            </a:r>
            <a:r>
              <a:rPr lang="en-GB" sz="2800" dirty="0" smtClean="0">
                <a:solidFill>
                  <a:schemeClr val="bg1"/>
                </a:solidFill>
                <a:latin typeface="Calibri" pitchFamily="34" charset="0"/>
              </a:rPr>
              <a:t>He/</a:t>
            </a:r>
            <a:r>
              <a:rPr lang="en-GB" sz="2800" baseline="30000" dirty="0" smtClean="0">
                <a:solidFill>
                  <a:schemeClr val="bg1"/>
                </a:solidFill>
                <a:latin typeface="Calibri" pitchFamily="34" charset="0"/>
              </a:rPr>
              <a:t>4</a:t>
            </a:r>
            <a:r>
              <a:rPr lang="en-GB" sz="2800" dirty="0" smtClean="0">
                <a:solidFill>
                  <a:schemeClr val="bg1"/>
                </a:solidFill>
                <a:latin typeface="Calibri" pitchFamily="34" charset="0"/>
              </a:rPr>
              <a:t>He basalts should have BSE-like </a:t>
            </a:r>
            <a:r>
              <a:rPr lang="en-GB" sz="2800" baseline="30000" dirty="0" smtClean="0">
                <a:solidFill>
                  <a:schemeClr val="bg1"/>
                </a:solidFill>
                <a:latin typeface="Calibri" pitchFamily="34" charset="0"/>
              </a:rPr>
              <a:t>87</a:t>
            </a:r>
            <a:r>
              <a:rPr lang="en-GB" sz="2800" dirty="0" smtClean="0">
                <a:solidFill>
                  <a:schemeClr val="bg1"/>
                </a:solidFill>
                <a:latin typeface="Calibri" pitchFamily="34" charset="0"/>
              </a:rPr>
              <a:t>Sr/</a:t>
            </a:r>
            <a:r>
              <a:rPr lang="en-GB" sz="2800" baseline="30000" dirty="0" smtClean="0">
                <a:solidFill>
                  <a:schemeClr val="bg1"/>
                </a:solidFill>
                <a:latin typeface="Calibri" pitchFamily="34" charset="0"/>
              </a:rPr>
              <a:t>86</a:t>
            </a:r>
            <a:r>
              <a:rPr lang="en-GB" sz="2800" dirty="0" smtClean="0">
                <a:solidFill>
                  <a:schemeClr val="bg1"/>
                </a:solidFill>
                <a:latin typeface="Calibri" pitchFamily="34" charset="0"/>
              </a:rPr>
              <a:t>Sr, ChUR-like </a:t>
            </a:r>
            <a:r>
              <a:rPr lang="en-GB" sz="2800" baseline="30000" dirty="0" smtClean="0">
                <a:solidFill>
                  <a:schemeClr val="bg1"/>
                </a:solidFill>
                <a:latin typeface="Calibri" pitchFamily="34" charset="0"/>
              </a:rPr>
              <a:t>143</a:t>
            </a:r>
            <a:r>
              <a:rPr lang="en-GB" sz="2800" dirty="0" smtClean="0">
                <a:solidFill>
                  <a:schemeClr val="bg1"/>
                </a:solidFill>
                <a:latin typeface="Calibri" pitchFamily="34" charset="0"/>
              </a:rPr>
              <a:t>Nd/</a:t>
            </a:r>
            <a:r>
              <a:rPr lang="en-GB" sz="2800" baseline="30000" dirty="0" smtClean="0">
                <a:solidFill>
                  <a:schemeClr val="bg1"/>
                </a:solidFill>
                <a:latin typeface="Calibri" pitchFamily="34" charset="0"/>
              </a:rPr>
              <a:t>144</a:t>
            </a:r>
            <a:r>
              <a:rPr lang="en-GB" sz="2800" dirty="0" smtClean="0">
                <a:solidFill>
                  <a:schemeClr val="bg1"/>
                </a:solidFill>
                <a:latin typeface="Calibri" pitchFamily="34" charset="0"/>
              </a:rPr>
              <a:t>Nd and should plot along the Pb Geochron.</a:t>
            </a:r>
            <a:endParaRPr lang="en-GB" sz="2800" dirty="0">
              <a:solidFill>
                <a:schemeClr val="bg1"/>
              </a:solidFill>
              <a:latin typeface="Calibri" pitchFamily="34" charset="0"/>
            </a:endParaRPr>
          </a:p>
        </p:txBody>
      </p:sp>
      <p:sp>
        <p:nvSpPr>
          <p:cNvPr id="18" name="CasellaDiTesto 17"/>
          <p:cNvSpPr txBox="1"/>
          <p:nvPr/>
        </p:nvSpPr>
        <p:spPr>
          <a:xfrm>
            <a:off x="444500" y="6165502"/>
            <a:ext cx="8699500" cy="646331"/>
          </a:xfrm>
          <a:prstGeom prst="rect">
            <a:avLst/>
          </a:prstGeom>
          <a:noFill/>
        </p:spPr>
        <p:txBody>
          <a:bodyPr wrap="square" rtlCol="0">
            <a:spAutoFit/>
          </a:bodyPr>
          <a:lstStyle/>
          <a:p>
            <a:r>
              <a:rPr lang="en-GB" sz="3600" dirty="0" smtClean="0">
                <a:solidFill>
                  <a:srgbClr val="FFFF00"/>
                </a:solidFill>
                <a:latin typeface="Calibri" pitchFamily="34" charset="0"/>
              </a:rPr>
              <a:t>None of these characteristics is recorded.</a:t>
            </a:r>
            <a:endParaRPr lang="en-GB" sz="3600" dirty="0">
              <a:solidFill>
                <a:srgbClr val="FFFF00"/>
              </a:solidFill>
              <a:latin typeface="Calibri" pitchFamily="34" charset="0"/>
            </a:endParaRPr>
          </a:p>
        </p:txBody>
      </p:sp>
      <p:sp>
        <p:nvSpPr>
          <p:cNvPr id="19" name="CasellaDiTesto 18"/>
          <p:cNvSpPr txBox="1">
            <a:spLocks noChangeArrowheads="1"/>
          </p:cNvSpPr>
          <p:nvPr/>
        </p:nvSpPr>
        <p:spPr bwMode="auto">
          <a:xfrm>
            <a:off x="3941617" y="266670"/>
            <a:ext cx="4684809" cy="400110"/>
          </a:xfrm>
          <a:prstGeom prst="rect">
            <a:avLst/>
          </a:prstGeom>
          <a:noFill/>
          <a:ln w="9525">
            <a:noFill/>
            <a:miter lim="800000"/>
            <a:headEnd/>
            <a:tailEnd/>
          </a:ln>
        </p:spPr>
        <p:txBody>
          <a:bodyPr wrap="none">
            <a:spAutoFit/>
          </a:bodyPr>
          <a:lstStyle/>
          <a:p>
            <a:r>
              <a:rPr lang="en-GB" sz="2000" b="1" dirty="0" smtClean="0">
                <a:solidFill>
                  <a:schemeClr val="tx1"/>
                </a:solidFill>
                <a:effectLst/>
                <a:latin typeface="Calibri" pitchFamily="34" charset="0"/>
              </a:rPr>
              <a:t>Jackson et al., 2017 (Nature, 542, 340-343)</a:t>
            </a:r>
            <a:endParaRPr lang="en-GB" sz="2000" b="1"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fade">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2000"/>
                                        <p:tgtEl>
                                          <p:spTgt spid="11"/>
                                        </p:tgtEl>
                                      </p:cBhvr>
                                    </p:animEffec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3000"/>
                                        <p:tgtEl>
                                          <p:spTgt spid="12"/>
                                        </p:tgtEl>
                                      </p:cBhvr>
                                    </p:animEffect>
                                  </p:childTnLst>
                                </p:cTn>
                              </p:par>
                            </p:childTnLst>
                          </p:cTn>
                        </p:par>
                        <p:par>
                          <p:cTn id="17" fill="hold">
                            <p:stCondLst>
                              <p:cond delay="5000"/>
                            </p:stCondLst>
                            <p:childTnLst>
                              <p:par>
                                <p:cTn id="18" presetID="22" presetClass="entr" presetSubtype="8"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wipe(left)">
                                      <p:cBhvr>
                                        <p:cTn id="20" dur="1000"/>
                                        <p:tgtEl>
                                          <p:spTgt spid="1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wipe(left)">
                                      <p:cBhvr>
                                        <p:cTn id="25" dur="1000"/>
                                        <p:tgtEl>
                                          <p:spTgt spid="14"/>
                                        </p:tgtEl>
                                      </p:cBhvr>
                                    </p:animEffect>
                                  </p:childTnLst>
                                </p:cTn>
                              </p:par>
                            </p:childTnLst>
                          </p:cTn>
                        </p:par>
                        <p:par>
                          <p:cTn id="26" fill="hold">
                            <p:stCondLst>
                              <p:cond delay="1000"/>
                            </p:stCondLst>
                            <p:childTnLst>
                              <p:par>
                                <p:cTn id="27" presetID="22" presetClass="entr" presetSubtype="8"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left)">
                                      <p:cBhvr>
                                        <p:cTn id="29" dur="3000"/>
                                        <p:tgtEl>
                                          <p:spTgt spid="15"/>
                                        </p:tgtEl>
                                      </p:cBhvr>
                                    </p:animEffect>
                                  </p:childTnLst>
                                </p:cTn>
                              </p:par>
                            </p:childTnLst>
                          </p:cTn>
                        </p:par>
                        <p:par>
                          <p:cTn id="30" fill="hold">
                            <p:stCondLst>
                              <p:cond delay="4000"/>
                            </p:stCondLst>
                            <p:childTnLst>
                              <p:par>
                                <p:cTn id="31" presetID="22" presetClass="entr" presetSubtype="8"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30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5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o 19"/>
          <p:cNvGrpSpPr/>
          <p:nvPr/>
        </p:nvGrpSpPr>
        <p:grpSpPr>
          <a:xfrm>
            <a:off x="320675" y="793750"/>
            <a:ext cx="8553450" cy="4749800"/>
            <a:chOff x="320675" y="1612900"/>
            <a:chExt cx="8553450" cy="4749800"/>
          </a:xfrm>
        </p:grpSpPr>
        <p:pic>
          <p:nvPicPr>
            <p:cNvPr id="5" name="Picture 2"/>
            <p:cNvPicPr>
              <a:picLocks noChangeAspect="1" noChangeArrowheads="1"/>
            </p:cNvPicPr>
            <p:nvPr/>
          </p:nvPicPr>
          <p:blipFill>
            <a:blip r:embed="rId2" cstate="print"/>
            <a:srcRect b="1837"/>
            <a:stretch>
              <a:fillRect/>
            </a:stretch>
          </p:blipFill>
          <p:spPr bwMode="auto">
            <a:xfrm>
              <a:off x="320675" y="1612900"/>
              <a:ext cx="8553450" cy="4749800"/>
            </a:xfrm>
            <a:prstGeom prst="rect">
              <a:avLst/>
            </a:prstGeom>
            <a:noFill/>
            <a:ln w="9525">
              <a:noFill/>
              <a:miter lim="800000"/>
              <a:headEnd/>
              <a:tailEnd/>
            </a:ln>
          </p:spPr>
        </p:pic>
        <p:sp>
          <p:nvSpPr>
            <p:cNvPr id="6" name="Rettangolo 5"/>
            <p:cNvSpPr/>
            <p:nvPr/>
          </p:nvSpPr>
          <p:spPr>
            <a:xfrm>
              <a:off x="3390900" y="2882900"/>
              <a:ext cx="419100" cy="6477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grpSp>
      <p:sp>
        <p:nvSpPr>
          <p:cNvPr id="7" name="CasellaDiTesto 6"/>
          <p:cNvSpPr txBox="1"/>
          <p:nvPr/>
        </p:nvSpPr>
        <p:spPr>
          <a:xfrm>
            <a:off x="3340100" y="1631950"/>
            <a:ext cx="5334000" cy="1107996"/>
          </a:xfrm>
          <a:prstGeom prst="rect">
            <a:avLst/>
          </a:prstGeom>
          <a:noFill/>
        </p:spPr>
        <p:txBody>
          <a:bodyPr wrap="square" rtlCol="0">
            <a:spAutoFit/>
          </a:bodyPr>
          <a:lstStyle/>
          <a:p>
            <a:pPr algn="r"/>
            <a:r>
              <a:rPr lang="en-GB" sz="2200" b="1" i="1" smtClean="0">
                <a:solidFill>
                  <a:schemeClr val="tx1"/>
                </a:solidFill>
                <a:latin typeface="Calibri" pitchFamily="34" charset="0"/>
              </a:rPr>
              <a:t>“Dense high-</a:t>
            </a:r>
            <a:r>
              <a:rPr lang="en-GB" sz="2200" b="1" i="1" baseline="30000" smtClean="0">
                <a:solidFill>
                  <a:schemeClr val="tx1"/>
                </a:solidFill>
                <a:latin typeface="Calibri" pitchFamily="34" charset="0"/>
              </a:rPr>
              <a:t>3</a:t>
            </a:r>
            <a:r>
              <a:rPr lang="en-GB" sz="2200" b="1" i="1" smtClean="0">
                <a:solidFill>
                  <a:schemeClr val="tx1"/>
                </a:solidFill>
                <a:latin typeface="Calibri" pitchFamily="34" charset="0"/>
              </a:rPr>
              <a:t>He/</a:t>
            </a:r>
            <a:r>
              <a:rPr lang="en-GB" sz="2200" b="1" i="1" baseline="30000" smtClean="0">
                <a:solidFill>
                  <a:schemeClr val="tx1"/>
                </a:solidFill>
                <a:latin typeface="Calibri" pitchFamily="34" charset="0"/>
              </a:rPr>
              <a:t>4</a:t>
            </a:r>
            <a:r>
              <a:rPr lang="en-GB" sz="2200" b="1" i="1" smtClean="0">
                <a:solidFill>
                  <a:schemeClr val="tx1"/>
                </a:solidFill>
                <a:latin typeface="Calibri" pitchFamily="34" charset="0"/>
              </a:rPr>
              <a:t>He domain will be preferentially entrained by the hottest, most buoyant mantle plumes.”</a:t>
            </a:r>
            <a:endParaRPr lang="en-GB" sz="2200" b="1" i="1">
              <a:solidFill>
                <a:schemeClr val="tx1"/>
              </a:solidFill>
              <a:latin typeface="Calibri" pitchFamily="34" charset="0"/>
            </a:endParaRPr>
          </a:p>
        </p:txBody>
      </p:sp>
      <p:sp>
        <p:nvSpPr>
          <p:cNvPr id="8" name="CasellaDiTesto 7"/>
          <p:cNvSpPr txBox="1">
            <a:spLocks noChangeArrowheads="1"/>
          </p:cNvSpPr>
          <p:nvPr/>
        </p:nvSpPr>
        <p:spPr bwMode="auto">
          <a:xfrm>
            <a:off x="350362" y="5505450"/>
            <a:ext cx="4628318" cy="400110"/>
          </a:xfrm>
          <a:prstGeom prst="rect">
            <a:avLst/>
          </a:prstGeom>
          <a:noFill/>
          <a:ln w="9525">
            <a:noFill/>
            <a:miter lim="800000"/>
            <a:headEnd/>
            <a:tailEnd/>
          </a:ln>
        </p:spPr>
        <p:txBody>
          <a:bodyPr wrap="none">
            <a:spAutoFit/>
          </a:bodyPr>
          <a:lstStyle/>
          <a:p>
            <a:r>
              <a:rPr lang="en-GB" sz="2000" dirty="0" smtClean="0">
                <a:solidFill>
                  <a:schemeClr val="bg1"/>
                </a:solidFill>
                <a:effectLst>
                  <a:outerShdw blurRad="38100" dist="38100" dir="2700000" algn="tl">
                    <a:srgbClr val="000000">
                      <a:alpha val="43137"/>
                    </a:srgbClr>
                  </a:outerShdw>
                </a:effectLst>
                <a:latin typeface="Calibri" pitchFamily="34" charset="0"/>
              </a:rPr>
              <a:t>Jackson et al., 2017 (Nature, 542, 340-343)</a:t>
            </a:r>
            <a:endParaRPr lang="en-GB" sz="2000" dirty="0">
              <a:solidFill>
                <a:schemeClr val="bg1"/>
              </a:solidFill>
              <a:effectLst>
                <a:outerShdw blurRad="38100" dist="38100" dir="2700000" algn="tl">
                  <a:srgbClr val="000000">
                    <a:alpha val="43137"/>
                  </a:srgbClr>
                </a:outerShdw>
              </a:effectLst>
              <a:latin typeface="Calibri" pitchFamily="34" charset="0"/>
            </a:endParaRPr>
          </a:p>
        </p:txBody>
      </p:sp>
      <p:sp>
        <p:nvSpPr>
          <p:cNvPr id="9" name="CasellaDiTesto 8"/>
          <p:cNvSpPr txBox="1"/>
          <p:nvPr/>
        </p:nvSpPr>
        <p:spPr>
          <a:xfrm>
            <a:off x="258497" y="4956938"/>
            <a:ext cx="4498695" cy="523220"/>
          </a:xfrm>
          <a:prstGeom prst="rect">
            <a:avLst/>
          </a:prstGeom>
          <a:noFill/>
        </p:spPr>
        <p:txBody>
          <a:bodyPr wrap="square" rtlCol="0">
            <a:spAutoFit/>
          </a:bodyPr>
          <a:lstStyle/>
          <a:p>
            <a:pPr algn="ctr"/>
            <a:r>
              <a:rPr lang="en-GB" sz="2800" b="1" smtClean="0">
                <a:solidFill>
                  <a:schemeClr val="tx1"/>
                </a:solidFill>
                <a:latin typeface="Calibri" pitchFamily="34" charset="0"/>
              </a:rPr>
              <a:t>High </a:t>
            </a:r>
            <a:r>
              <a:rPr lang="en-GB" sz="2800" b="1" baseline="30000" smtClean="0">
                <a:solidFill>
                  <a:schemeClr val="tx1"/>
                </a:solidFill>
                <a:latin typeface="Calibri" pitchFamily="34" charset="0"/>
              </a:rPr>
              <a:t>3</a:t>
            </a:r>
            <a:r>
              <a:rPr lang="en-GB" sz="2800" b="1" smtClean="0">
                <a:solidFill>
                  <a:schemeClr val="tx1"/>
                </a:solidFill>
                <a:latin typeface="Calibri" pitchFamily="34" charset="0"/>
              </a:rPr>
              <a:t>He/</a:t>
            </a:r>
            <a:r>
              <a:rPr lang="en-GB" sz="2800" b="1" baseline="30000" smtClean="0">
                <a:solidFill>
                  <a:schemeClr val="tx1"/>
                </a:solidFill>
                <a:latin typeface="Calibri" pitchFamily="34" charset="0"/>
              </a:rPr>
              <a:t>4</a:t>
            </a:r>
            <a:r>
              <a:rPr lang="en-GB" sz="2800" b="1" smtClean="0">
                <a:solidFill>
                  <a:schemeClr val="tx1"/>
                </a:solidFill>
                <a:latin typeface="Calibri" pitchFamily="34" charset="0"/>
              </a:rPr>
              <a:t>He = High T</a:t>
            </a:r>
            <a:endParaRPr lang="en-GB" sz="2800" b="1">
              <a:solidFill>
                <a:schemeClr val="tx1"/>
              </a:solidFill>
              <a:latin typeface="Calibri" pitchFamily="34" charset="0"/>
            </a:endParaRPr>
          </a:p>
        </p:txBody>
      </p:sp>
      <p:sp>
        <p:nvSpPr>
          <p:cNvPr id="10" name="CasellaDiTesto 9"/>
          <p:cNvSpPr txBox="1"/>
          <p:nvPr/>
        </p:nvSpPr>
        <p:spPr>
          <a:xfrm>
            <a:off x="1623059" y="1400810"/>
            <a:ext cx="2258828" cy="404919"/>
          </a:xfrm>
          <a:prstGeom prst="rect">
            <a:avLst/>
          </a:prstGeom>
          <a:solidFill>
            <a:schemeClr val="bg1"/>
          </a:solidFill>
        </p:spPr>
        <p:txBody>
          <a:bodyPr wrap="square" rtlCol="0">
            <a:spAutoFit/>
          </a:bodyPr>
          <a:lstStyle/>
          <a:p>
            <a:pPr>
              <a:lnSpc>
                <a:spcPts val="2400"/>
              </a:lnSpc>
            </a:pPr>
            <a:r>
              <a:rPr lang="en-GB" sz="2400" b="1" smtClean="0">
                <a:solidFill>
                  <a:srgbClr val="FF0000"/>
                </a:solidFill>
                <a:latin typeface="Calibri" pitchFamily="34" charset="0"/>
              </a:rPr>
              <a:t>Iceland #1</a:t>
            </a:r>
            <a:endParaRPr lang="en-GB" sz="2400" b="1">
              <a:solidFill>
                <a:srgbClr val="FF0000"/>
              </a:solidFill>
              <a:latin typeface="Calibri" pitchFamily="34" charset="0"/>
            </a:endParaRPr>
          </a:p>
        </p:txBody>
      </p:sp>
      <p:sp>
        <p:nvSpPr>
          <p:cNvPr id="11" name="Ovale 10"/>
          <p:cNvSpPr/>
          <p:nvPr/>
        </p:nvSpPr>
        <p:spPr>
          <a:xfrm>
            <a:off x="1661160" y="1705610"/>
            <a:ext cx="216000" cy="216000"/>
          </a:xfrm>
          <a:prstGeom prst="ellipse">
            <a:avLst/>
          </a:prstGeom>
          <a:solidFill>
            <a:srgbClr val="FF0000"/>
          </a:solidFill>
          <a:ln w="19050">
            <a:solidFill>
              <a:schemeClr val="tx1"/>
            </a:solid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sp>
        <p:nvSpPr>
          <p:cNvPr id="12" name="Parentesi graffa chiusa 11"/>
          <p:cNvSpPr/>
          <p:nvPr/>
        </p:nvSpPr>
        <p:spPr>
          <a:xfrm>
            <a:off x="1943100" y="1790700"/>
            <a:ext cx="247650" cy="1612900"/>
          </a:xfrm>
          <a:prstGeom prst="rightBrace">
            <a:avLst/>
          </a:prstGeom>
          <a:ln>
            <a:solidFill>
              <a:srgbClr val="FF0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latin typeface="Calibri" pitchFamily="34" charset="0"/>
            </a:endParaRPr>
          </a:p>
        </p:txBody>
      </p:sp>
      <p:sp>
        <p:nvSpPr>
          <p:cNvPr id="13" name="Figura a mano libera 12"/>
          <p:cNvSpPr/>
          <p:nvPr/>
        </p:nvSpPr>
        <p:spPr>
          <a:xfrm>
            <a:off x="1600200" y="1824037"/>
            <a:ext cx="401241" cy="1535113"/>
          </a:xfrm>
          <a:custGeom>
            <a:avLst/>
            <a:gdLst>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31750 w 460375"/>
              <a:gd name="connsiteY0" fmla="*/ 0 h 1568450"/>
              <a:gd name="connsiteX1" fmla="*/ 69850 w 460375"/>
              <a:gd name="connsiteY1" fmla="*/ 673100 h 1568450"/>
              <a:gd name="connsiteX2" fmla="*/ 450850 w 460375"/>
              <a:gd name="connsiteY2" fmla="*/ 990600 h 1568450"/>
              <a:gd name="connsiteX3" fmla="*/ 127000 w 460375"/>
              <a:gd name="connsiteY3" fmla="*/ 1257300 h 1568450"/>
              <a:gd name="connsiteX4" fmla="*/ 57150 w 460375"/>
              <a:gd name="connsiteY4" fmla="*/ 1568450 h 1568450"/>
              <a:gd name="connsiteX0" fmla="*/ 0 w 428625"/>
              <a:gd name="connsiteY0" fmla="*/ 0 h 1568450"/>
              <a:gd name="connsiteX1" fmla="*/ 38100 w 428625"/>
              <a:gd name="connsiteY1" fmla="*/ 673100 h 1568450"/>
              <a:gd name="connsiteX2" fmla="*/ 419100 w 428625"/>
              <a:gd name="connsiteY2" fmla="*/ 990600 h 1568450"/>
              <a:gd name="connsiteX3" fmla="*/ 95250 w 428625"/>
              <a:gd name="connsiteY3" fmla="*/ 1257300 h 1568450"/>
              <a:gd name="connsiteX4" fmla="*/ 25400 w 428625"/>
              <a:gd name="connsiteY4" fmla="*/ 1568450 h 1568450"/>
              <a:gd name="connsiteX0" fmla="*/ 0 w 528638"/>
              <a:gd name="connsiteY0" fmla="*/ 0 h 1568450"/>
              <a:gd name="connsiteX1" fmla="*/ 138113 w 528638"/>
              <a:gd name="connsiteY1" fmla="*/ 673100 h 1568450"/>
              <a:gd name="connsiteX2" fmla="*/ 519113 w 528638"/>
              <a:gd name="connsiteY2" fmla="*/ 990600 h 1568450"/>
              <a:gd name="connsiteX3" fmla="*/ 195263 w 528638"/>
              <a:gd name="connsiteY3" fmla="*/ 1257300 h 1568450"/>
              <a:gd name="connsiteX4" fmla="*/ 125413 w 528638"/>
              <a:gd name="connsiteY4" fmla="*/ 1568450 h 1568450"/>
              <a:gd name="connsiteX0" fmla="*/ 7937 w 403225"/>
              <a:gd name="connsiteY0" fmla="*/ 0 h 1535113"/>
              <a:gd name="connsiteX1" fmla="*/ 12700 w 403225"/>
              <a:gd name="connsiteY1" fmla="*/ 639763 h 1535113"/>
              <a:gd name="connsiteX2" fmla="*/ 393700 w 403225"/>
              <a:gd name="connsiteY2" fmla="*/ 957263 h 1535113"/>
              <a:gd name="connsiteX3" fmla="*/ 69850 w 403225"/>
              <a:gd name="connsiteY3" fmla="*/ 1223963 h 1535113"/>
              <a:gd name="connsiteX4" fmla="*/ 0 w 403225"/>
              <a:gd name="connsiteY4" fmla="*/ 1535113 h 1535113"/>
              <a:gd name="connsiteX0" fmla="*/ 7937 w 397669"/>
              <a:gd name="connsiteY0" fmla="*/ 0 h 1535113"/>
              <a:gd name="connsiteX1" fmla="*/ 93663 w 397669"/>
              <a:gd name="connsiteY1" fmla="*/ 639763 h 1535113"/>
              <a:gd name="connsiteX2" fmla="*/ 393700 w 397669"/>
              <a:gd name="connsiteY2" fmla="*/ 957263 h 1535113"/>
              <a:gd name="connsiteX3" fmla="*/ 69850 w 397669"/>
              <a:gd name="connsiteY3" fmla="*/ 1223963 h 1535113"/>
              <a:gd name="connsiteX4" fmla="*/ 0 w 397669"/>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957263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223963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316831 h 1535113"/>
              <a:gd name="connsiteX4" fmla="*/ 0 w 401241"/>
              <a:gd name="connsiteY4" fmla="*/ 1535113 h 1535113"/>
              <a:gd name="connsiteX0" fmla="*/ 7937 w 401241"/>
              <a:gd name="connsiteY0" fmla="*/ 0 h 1535113"/>
              <a:gd name="connsiteX1" fmla="*/ 24606 w 401241"/>
              <a:gd name="connsiteY1" fmla="*/ 639763 h 1535113"/>
              <a:gd name="connsiteX2" fmla="*/ 393700 w 401241"/>
              <a:gd name="connsiteY2" fmla="*/ 1076325 h 1535113"/>
              <a:gd name="connsiteX3" fmla="*/ 69850 w 401241"/>
              <a:gd name="connsiteY3" fmla="*/ 1316831 h 1535113"/>
              <a:gd name="connsiteX4" fmla="*/ 0 w 401241"/>
              <a:gd name="connsiteY4" fmla="*/ 1535113 h 1535113"/>
              <a:gd name="connsiteX5" fmla="*/ 7937 w 401241"/>
              <a:gd name="connsiteY5" fmla="*/ 0 h 153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241" h="1535113">
                <a:moveTo>
                  <a:pt x="7937" y="0"/>
                </a:moveTo>
                <a:cubicBezTo>
                  <a:pt x="23018" y="275431"/>
                  <a:pt x="11112" y="539750"/>
                  <a:pt x="24606" y="639763"/>
                </a:cubicBezTo>
                <a:cubicBezTo>
                  <a:pt x="94456" y="804863"/>
                  <a:pt x="386159" y="963480"/>
                  <a:pt x="393700" y="1076325"/>
                </a:cubicBezTo>
                <a:cubicBezTo>
                  <a:pt x="401241" y="1189170"/>
                  <a:pt x="135467" y="1240366"/>
                  <a:pt x="69850" y="1316831"/>
                </a:cubicBezTo>
                <a:cubicBezTo>
                  <a:pt x="4233" y="1393296"/>
                  <a:pt x="2116" y="1427692"/>
                  <a:pt x="0" y="1535113"/>
                </a:cubicBezTo>
                <a:lnTo>
                  <a:pt x="7937" y="0"/>
                </a:lnTo>
                <a:close/>
              </a:path>
            </a:pathLst>
          </a:custGeom>
          <a:solidFill>
            <a:srgbClr val="FF0000"/>
          </a:solidFill>
          <a:ln w="12700">
            <a:solidFill>
              <a:schemeClr val="tx1"/>
            </a:solidFill>
          </a:ln>
          <a:scene3d>
            <a:camera prst="orthographicFront"/>
            <a:lightRig rig="threePt" dir="t"/>
          </a:scene3d>
          <a:sp3d>
            <a:bevelT/>
          </a:sp3d>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latin typeface="Calibri" pitchFamily="34" charset="0"/>
            </a:endParaRPr>
          </a:p>
        </p:txBody>
      </p:sp>
      <p:sp>
        <p:nvSpPr>
          <p:cNvPr id="14" name="CasellaDiTesto 13"/>
          <p:cNvSpPr txBox="1"/>
          <p:nvPr/>
        </p:nvSpPr>
        <p:spPr>
          <a:xfrm>
            <a:off x="2372359" y="1908810"/>
            <a:ext cx="1126491" cy="707886"/>
          </a:xfrm>
          <a:prstGeom prst="rect">
            <a:avLst/>
          </a:prstGeom>
          <a:noFill/>
        </p:spPr>
        <p:txBody>
          <a:bodyPr wrap="square" rtlCol="0">
            <a:spAutoFit/>
          </a:bodyPr>
          <a:lstStyle/>
          <a:p>
            <a:pPr algn="ctr">
              <a:lnSpc>
                <a:spcPts val="2400"/>
              </a:lnSpc>
            </a:pPr>
            <a:r>
              <a:rPr lang="en-GB" b="1" baseline="30000" smtClean="0">
                <a:solidFill>
                  <a:srgbClr val="FF0000"/>
                </a:solidFill>
                <a:latin typeface="Calibri" pitchFamily="34" charset="0"/>
              </a:rPr>
              <a:t>3</a:t>
            </a:r>
            <a:r>
              <a:rPr lang="en-GB" b="1" smtClean="0">
                <a:solidFill>
                  <a:srgbClr val="FF0000"/>
                </a:solidFill>
                <a:latin typeface="Calibri" pitchFamily="34" charset="0"/>
              </a:rPr>
              <a:t>He/</a:t>
            </a:r>
            <a:r>
              <a:rPr lang="en-GB" b="1" baseline="30000" smtClean="0">
                <a:solidFill>
                  <a:srgbClr val="FF0000"/>
                </a:solidFill>
                <a:latin typeface="Calibri" pitchFamily="34" charset="0"/>
              </a:rPr>
              <a:t>4</a:t>
            </a:r>
            <a:r>
              <a:rPr lang="en-GB" b="1" smtClean="0">
                <a:solidFill>
                  <a:srgbClr val="FF0000"/>
                </a:solidFill>
                <a:latin typeface="Calibri" pitchFamily="34" charset="0"/>
              </a:rPr>
              <a:t>He 6-37</a:t>
            </a:r>
            <a:endParaRPr lang="en-GB" b="1">
              <a:solidFill>
                <a:srgbClr val="FF0000"/>
              </a:solidFill>
              <a:latin typeface="Calibri" pitchFamily="34" charset="0"/>
            </a:endParaRPr>
          </a:p>
        </p:txBody>
      </p:sp>
      <p:sp>
        <p:nvSpPr>
          <p:cNvPr id="15" name="Ovale 14"/>
          <p:cNvSpPr/>
          <p:nvPr/>
        </p:nvSpPr>
        <p:spPr>
          <a:xfrm>
            <a:off x="8350497" y="3259533"/>
            <a:ext cx="216000" cy="216000"/>
          </a:xfrm>
          <a:prstGeom prst="ellipse">
            <a:avLst/>
          </a:prstGeom>
          <a:solidFill>
            <a:srgbClr val="FFFF00"/>
          </a:solidFill>
          <a:ln w="19050">
            <a:solidFill>
              <a:schemeClr val="tx1"/>
            </a:solidFill>
          </a:ln>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latin typeface="Calibri" pitchFamily="34" charset="0"/>
            </a:endParaRPr>
          </a:p>
        </p:txBody>
      </p:sp>
      <p:sp>
        <p:nvSpPr>
          <p:cNvPr id="17" name="Figura a mano libera 16"/>
          <p:cNvSpPr/>
          <p:nvPr/>
        </p:nvSpPr>
        <p:spPr bwMode="auto">
          <a:xfrm>
            <a:off x="7886701" y="4559300"/>
            <a:ext cx="582348" cy="1422400"/>
          </a:xfrm>
          <a:custGeom>
            <a:avLst/>
            <a:gdLst>
              <a:gd name="connsiteX0" fmla="*/ 431800 w 457200"/>
              <a:gd name="connsiteY0" fmla="*/ 0 h 1117600"/>
              <a:gd name="connsiteX1" fmla="*/ 406400 w 457200"/>
              <a:gd name="connsiteY1" fmla="*/ 440267 h 1117600"/>
              <a:gd name="connsiteX2" fmla="*/ 127000 w 457200"/>
              <a:gd name="connsiteY2" fmla="*/ 601133 h 1117600"/>
              <a:gd name="connsiteX3" fmla="*/ 0 w 457200"/>
              <a:gd name="connsiteY3" fmla="*/ 1117600 h 1117600"/>
              <a:gd name="connsiteX0" fmla="*/ 431800 w 462491"/>
              <a:gd name="connsiteY0" fmla="*/ 74965 h 1192565"/>
              <a:gd name="connsiteX1" fmla="*/ 458258 w 462491"/>
              <a:gd name="connsiteY1" fmla="*/ 73378 h 1192565"/>
              <a:gd name="connsiteX2" fmla="*/ 406400 w 462491"/>
              <a:gd name="connsiteY2" fmla="*/ 515232 h 1192565"/>
              <a:gd name="connsiteX3" fmla="*/ 127000 w 462491"/>
              <a:gd name="connsiteY3" fmla="*/ 676098 h 1192565"/>
              <a:gd name="connsiteX4" fmla="*/ 0 w 462491"/>
              <a:gd name="connsiteY4" fmla="*/ 1192565 h 1192565"/>
              <a:gd name="connsiteX0" fmla="*/ 431800 w 457200"/>
              <a:gd name="connsiteY0" fmla="*/ 0 h 1117600"/>
              <a:gd name="connsiteX1" fmla="*/ 406400 w 457200"/>
              <a:gd name="connsiteY1" fmla="*/ 440267 h 1117600"/>
              <a:gd name="connsiteX2" fmla="*/ 127000 w 457200"/>
              <a:gd name="connsiteY2" fmla="*/ 601133 h 1117600"/>
              <a:gd name="connsiteX3" fmla="*/ 0 w 457200"/>
              <a:gd name="connsiteY3" fmla="*/ 1117600 h 1117600"/>
              <a:gd name="connsiteX0" fmla="*/ 441325 w 458787"/>
              <a:gd name="connsiteY0" fmla="*/ 0 h 1231900"/>
              <a:gd name="connsiteX1" fmla="*/ 406400 w 458787"/>
              <a:gd name="connsiteY1" fmla="*/ 554567 h 1231900"/>
              <a:gd name="connsiteX2" fmla="*/ 127000 w 458787"/>
              <a:gd name="connsiteY2" fmla="*/ 715433 h 1231900"/>
              <a:gd name="connsiteX3" fmla="*/ 0 w 458787"/>
              <a:gd name="connsiteY3" fmla="*/ 1231900 h 1231900"/>
              <a:gd name="connsiteX0" fmla="*/ 441325 w 459581"/>
              <a:gd name="connsiteY0" fmla="*/ 0 h 1231900"/>
              <a:gd name="connsiteX1" fmla="*/ 406400 w 459581"/>
              <a:gd name="connsiteY1" fmla="*/ 554567 h 1231900"/>
              <a:gd name="connsiteX2" fmla="*/ 122237 w 459581"/>
              <a:gd name="connsiteY2" fmla="*/ 767821 h 1231900"/>
              <a:gd name="connsiteX3" fmla="*/ 0 w 459581"/>
              <a:gd name="connsiteY3" fmla="*/ 1231900 h 1231900"/>
            </a:gdLst>
            <a:ahLst/>
            <a:cxnLst>
              <a:cxn ang="0">
                <a:pos x="connsiteX0" y="connsiteY0"/>
              </a:cxn>
              <a:cxn ang="0">
                <a:pos x="connsiteX1" y="connsiteY1"/>
              </a:cxn>
              <a:cxn ang="0">
                <a:pos x="connsiteX2" y="connsiteY2"/>
              </a:cxn>
              <a:cxn ang="0">
                <a:pos x="connsiteX3" y="connsiteY3"/>
              </a:cxn>
            </a:cxnLst>
            <a:rect l="l" t="t" r="r" b="b"/>
            <a:pathLst>
              <a:path w="459581" h="1231900">
                <a:moveTo>
                  <a:pt x="441325" y="0"/>
                </a:moveTo>
                <a:cubicBezTo>
                  <a:pt x="436033" y="91722"/>
                  <a:pt x="459581" y="426597"/>
                  <a:pt x="406400" y="554567"/>
                </a:cubicBezTo>
                <a:cubicBezTo>
                  <a:pt x="353219" y="682537"/>
                  <a:pt x="189970" y="654932"/>
                  <a:pt x="122237" y="767821"/>
                </a:cubicBezTo>
                <a:cubicBezTo>
                  <a:pt x="54504" y="880710"/>
                  <a:pt x="29633" y="1030111"/>
                  <a:pt x="0" y="1231900"/>
                </a:cubicBezTo>
              </a:path>
            </a:pathLst>
          </a:custGeom>
          <a:noFill/>
          <a:ln w="28575" cap="flat" cmpd="sng" algn="ctr">
            <a:solidFill>
              <a:srgbClr val="FFFF00"/>
            </a:solidFill>
            <a:prstDash val="solid"/>
            <a:round/>
            <a:headEnd type="none" w="med" len="med"/>
            <a:tailEnd type="arrow"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8" name="Rettangolo arrotondato 17"/>
          <p:cNvSpPr/>
          <p:nvPr/>
        </p:nvSpPr>
        <p:spPr bwMode="auto">
          <a:xfrm>
            <a:off x="8348132" y="3666067"/>
            <a:ext cx="220134" cy="882121"/>
          </a:xfrm>
          <a:prstGeom prst="roundRect">
            <a:avLst/>
          </a:prstGeom>
          <a:noFill/>
          <a:ln w="28575" cap="flat" cmpd="sng" algn="ctr">
            <a:solidFill>
              <a:srgbClr val="FFFF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9" name="CasellaDiTesto 18"/>
          <p:cNvSpPr txBox="1"/>
          <p:nvPr/>
        </p:nvSpPr>
        <p:spPr>
          <a:xfrm>
            <a:off x="2255520" y="5924678"/>
            <a:ext cx="6886893" cy="646331"/>
          </a:xfrm>
          <a:prstGeom prst="rect">
            <a:avLst/>
          </a:prstGeom>
          <a:noFill/>
        </p:spPr>
        <p:txBody>
          <a:bodyPr wrap="square" rtlCol="0">
            <a:spAutoFit/>
          </a:bodyPr>
          <a:lstStyle/>
          <a:p>
            <a:pPr algn="r"/>
            <a:r>
              <a:rPr lang="en-GB" dirty="0" smtClean="0">
                <a:solidFill>
                  <a:srgbClr val="FFFF00"/>
                </a:solidFill>
                <a:effectLst>
                  <a:outerShdw blurRad="38100" dist="38100" dir="2700000" algn="tl">
                    <a:srgbClr val="000000">
                      <a:alpha val="43137"/>
                    </a:srgbClr>
                  </a:outerShdw>
                </a:effectLst>
                <a:latin typeface="Calibri" pitchFamily="34" charset="0"/>
              </a:rPr>
              <a:t>St. Helena (Type locality for HIMU-OIB) has the lowest score for mantle plumes (according to </a:t>
            </a:r>
            <a:r>
              <a:rPr lang="en-GB" baseline="30000" dirty="0" smtClean="0">
                <a:solidFill>
                  <a:srgbClr val="FFFF00"/>
                </a:solidFill>
                <a:effectLst>
                  <a:outerShdw blurRad="38100" dist="38100" dir="2700000" algn="tl">
                    <a:srgbClr val="000000">
                      <a:alpha val="43137"/>
                    </a:srgbClr>
                  </a:outerShdw>
                </a:effectLst>
                <a:latin typeface="Calibri" pitchFamily="34" charset="0"/>
              </a:rPr>
              <a:t>3</a:t>
            </a:r>
            <a:r>
              <a:rPr lang="en-GB" dirty="0" smtClean="0">
                <a:solidFill>
                  <a:srgbClr val="FFFF00"/>
                </a:solidFill>
                <a:effectLst>
                  <a:outerShdw blurRad="38100" dist="38100" dir="2700000" algn="tl">
                    <a:srgbClr val="000000">
                      <a:alpha val="43137"/>
                    </a:srgbClr>
                  </a:outerShdw>
                </a:effectLst>
                <a:latin typeface="Calibri" pitchFamily="34" charset="0"/>
              </a:rPr>
              <a:t>He/</a:t>
            </a:r>
            <a:r>
              <a:rPr lang="en-GB" baseline="30000" dirty="0" smtClean="0">
                <a:solidFill>
                  <a:srgbClr val="FFFF00"/>
                </a:solidFill>
                <a:effectLst>
                  <a:outerShdw blurRad="38100" dist="38100" dir="2700000" algn="tl">
                    <a:srgbClr val="000000">
                      <a:alpha val="43137"/>
                    </a:srgbClr>
                  </a:outerShdw>
                </a:effectLst>
                <a:latin typeface="Calibri" pitchFamily="34" charset="0"/>
              </a:rPr>
              <a:t>4</a:t>
            </a:r>
            <a:r>
              <a:rPr lang="en-GB" dirty="0" smtClean="0">
                <a:solidFill>
                  <a:srgbClr val="FFFF00"/>
                </a:solidFill>
                <a:effectLst>
                  <a:outerShdw blurRad="38100" dist="38100" dir="2700000" algn="tl">
                    <a:srgbClr val="000000">
                      <a:alpha val="43137"/>
                    </a:srgbClr>
                  </a:outerShdw>
                </a:effectLst>
                <a:latin typeface="Calibri" pitchFamily="34" charset="0"/>
              </a:rPr>
              <a:t>He considerations)</a:t>
            </a:r>
            <a:endParaRPr lang="en-GB" dirty="0">
              <a:solidFill>
                <a:srgbClr val="FFFF00"/>
              </a:solidFill>
              <a:effectLst>
                <a:outerShdw blurRad="38100" dist="38100" dir="2700000" algn="tl">
                  <a:srgbClr val="000000">
                    <a:alpha val="43137"/>
                  </a:srgbClr>
                </a:outerShdw>
              </a:effectLst>
              <a:latin typeface="Calibri" pitchFamily="34" charset="0"/>
            </a:endParaRPr>
          </a:p>
        </p:txBody>
      </p:sp>
      <p:sp>
        <p:nvSpPr>
          <p:cNvPr id="20" name="Rettangolo 19"/>
          <p:cNvSpPr/>
          <p:nvPr/>
        </p:nvSpPr>
        <p:spPr>
          <a:xfrm>
            <a:off x="319088" y="77788"/>
            <a:ext cx="8505824" cy="445635"/>
          </a:xfrm>
          <a:prstGeom prst="rect">
            <a:avLst/>
          </a:prstGeom>
        </p:spPr>
        <p:txBody>
          <a:bodyPr wrap="square">
            <a:spAutoFit/>
          </a:bodyPr>
          <a:lstStyle/>
          <a:p>
            <a:pPr algn="ctr">
              <a:lnSpc>
                <a:spcPct val="80000"/>
              </a:lnSpc>
              <a:defRPr/>
            </a:pPr>
            <a:r>
              <a:rPr lang="en-GB" sz="2800" dirty="0" smtClean="0">
                <a:solidFill>
                  <a:srgbClr val="FFFF00"/>
                </a:solidFill>
                <a:effectLst>
                  <a:outerShdw blurRad="38100" dist="38100" dir="2700000" algn="tl">
                    <a:srgbClr val="000000"/>
                  </a:outerShdw>
                </a:effectLst>
                <a:latin typeface="Calibri" pitchFamily="34" charset="0"/>
              </a:rPr>
              <a:t>What is the origin of HIMU feature?</a:t>
            </a:r>
            <a:endParaRPr lang="en-GB" sz="2800" dirty="0">
              <a:solidFill>
                <a:srgbClr val="FF00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up)">
                                      <p:cBhvr>
                                        <p:cTn id="35" dur="500"/>
                                        <p:tgtEl>
                                          <p:spTgt spid="12"/>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childTnLst>
                          </p:cTn>
                        </p:par>
                        <p:par>
                          <p:cTn id="50" fill="hold">
                            <p:stCondLst>
                              <p:cond delay="500"/>
                            </p:stCondLst>
                            <p:childTnLst>
                              <p:par>
                                <p:cTn id="51" presetID="22" presetClass="entr" presetSubtype="1"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wipe(up)">
                                      <p:cBhvr>
                                        <p:cTn id="53" dur="500"/>
                                        <p:tgtEl>
                                          <p:spTgt spid="18"/>
                                        </p:tgtEl>
                                      </p:cBhvr>
                                    </p:animEffect>
                                  </p:childTnLst>
                                </p:cTn>
                              </p:par>
                            </p:childTnLst>
                          </p:cTn>
                        </p:par>
                        <p:par>
                          <p:cTn id="54" fill="hold">
                            <p:stCondLst>
                              <p:cond delay="1000"/>
                            </p:stCondLst>
                            <p:childTnLst>
                              <p:par>
                                <p:cTn id="55" presetID="22" presetClass="entr" presetSubtype="1"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up)">
                                      <p:cBhvr>
                                        <p:cTn id="57" dur="500"/>
                                        <p:tgtEl>
                                          <p:spTgt spid="17"/>
                                        </p:tgtEl>
                                      </p:cBhvr>
                                    </p:animEffect>
                                  </p:childTnLst>
                                </p:cTn>
                              </p:par>
                            </p:childTnLst>
                          </p:cTn>
                        </p:par>
                        <p:par>
                          <p:cTn id="58" fill="hold">
                            <p:stCondLst>
                              <p:cond delay="1500"/>
                            </p:stCondLst>
                            <p:childTnLst>
                              <p:par>
                                <p:cTn id="59" presetID="10" presetClass="entr" presetSubtype="0"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animBg="1"/>
      <p:bldP spid="11" grpId="0" animBg="1"/>
      <p:bldP spid="12" grpId="0" animBg="1"/>
      <p:bldP spid="13" grpId="0" animBg="1"/>
      <p:bldP spid="14" grpId="0"/>
      <p:bldP spid="15" grpId="0" animBg="1"/>
      <p:bldP spid="17" grpId="0" animBg="1"/>
      <p:bldP spid="18" grpId="0" animBg="1"/>
      <p:bldP spid="19"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6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grpSp>
        <p:nvGrpSpPr>
          <p:cNvPr id="21" name="Gruppo 20"/>
          <p:cNvGrpSpPr/>
          <p:nvPr/>
        </p:nvGrpSpPr>
        <p:grpSpPr>
          <a:xfrm>
            <a:off x="889000" y="0"/>
            <a:ext cx="7373938" cy="4950457"/>
            <a:chOff x="889000" y="0"/>
            <a:chExt cx="7373938" cy="4950457"/>
          </a:xfrm>
        </p:grpSpPr>
        <p:pic>
          <p:nvPicPr>
            <p:cNvPr id="1026" name="Picture 2"/>
            <p:cNvPicPr>
              <a:picLocks noChangeAspect="1" noChangeArrowheads="1"/>
            </p:cNvPicPr>
            <p:nvPr/>
          </p:nvPicPr>
          <p:blipFill>
            <a:blip r:embed="rId3" cstate="print"/>
            <a:srcRect/>
            <a:stretch>
              <a:fillRect/>
            </a:stretch>
          </p:blipFill>
          <p:spPr bwMode="auto">
            <a:xfrm>
              <a:off x="889000" y="0"/>
              <a:ext cx="7373938" cy="4950457"/>
            </a:xfrm>
            <a:prstGeom prst="rect">
              <a:avLst/>
            </a:prstGeom>
            <a:noFill/>
            <a:ln w="9525">
              <a:noFill/>
              <a:miter lim="800000"/>
              <a:headEnd/>
              <a:tailEnd/>
            </a:ln>
          </p:spPr>
        </p:pic>
        <p:sp>
          <p:nvSpPr>
            <p:cNvPr id="20" name="Rettangolo 19"/>
            <p:cNvSpPr/>
            <p:nvPr/>
          </p:nvSpPr>
          <p:spPr bwMode="auto">
            <a:xfrm>
              <a:off x="1495425" y="371475"/>
              <a:ext cx="238125" cy="21907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5" name="CasellaDiTesto 4"/>
          <p:cNvSpPr txBox="1"/>
          <p:nvPr/>
        </p:nvSpPr>
        <p:spPr>
          <a:xfrm>
            <a:off x="444500" y="5673725"/>
            <a:ext cx="8699500" cy="400110"/>
          </a:xfrm>
          <a:prstGeom prst="rect">
            <a:avLst/>
          </a:prstGeom>
          <a:noFill/>
        </p:spPr>
        <p:txBody>
          <a:bodyPr wrap="square" rtlCol="0">
            <a:spAutoFit/>
          </a:bodyPr>
          <a:lstStyle/>
          <a:p>
            <a:pPr algn="l"/>
            <a:r>
              <a:rPr lang="en-GB" sz="2000" dirty="0" err="1" smtClean="0">
                <a:solidFill>
                  <a:schemeClr val="bg1"/>
                </a:solidFill>
                <a:latin typeface="Calibri" pitchFamily="34" charset="0"/>
              </a:rPr>
              <a:t>Tc</a:t>
            </a:r>
            <a:r>
              <a:rPr lang="en-GB" sz="2000" dirty="0" smtClean="0">
                <a:solidFill>
                  <a:schemeClr val="bg1"/>
                </a:solidFill>
                <a:latin typeface="Calibri" pitchFamily="34" charset="0"/>
              </a:rPr>
              <a:t> = calculated crustal thickness under Iceland (</a:t>
            </a:r>
            <a:r>
              <a:rPr lang="en-GB" sz="2000" dirty="0" err="1" smtClean="0">
                <a:solidFill>
                  <a:schemeClr val="bg1"/>
                </a:solidFill>
                <a:latin typeface="Calibri" pitchFamily="34" charset="0"/>
              </a:rPr>
              <a:t>Theistareykir</a:t>
            </a:r>
            <a:r>
              <a:rPr lang="en-GB" sz="2000" dirty="0" smtClean="0">
                <a:solidFill>
                  <a:schemeClr val="bg1"/>
                </a:solidFill>
                <a:latin typeface="Calibri" pitchFamily="34" charset="0"/>
              </a:rPr>
              <a:t> = 20 km)</a:t>
            </a:r>
            <a:endParaRPr lang="en-GB" sz="2000" dirty="0">
              <a:solidFill>
                <a:schemeClr val="bg1"/>
              </a:solidFill>
              <a:latin typeface="Calibri" pitchFamily="34" charset="0"/>
            </a:endParaRPr>
          </a:p>
        </p:txBody>
      </p:sp>
      <p:sp>
        <p:nvSpPr>
          <p:cNvPr id="6" name="CasellaDiTesto 5"/>
          <p:cNvSpPr txBox="1"/>
          <p:nvPr/>
        </p:nvSpPr>
        <p:spPr>
          <a:xfrm>
            <a:off x="1600200" y="4933950"/>
            <a:ext cx="5969000" cy="830997"/>
          </a:xfrm>
          <a:prstGeom prst="rect">
            <a:avLst/>
          </a:prstGeom>
          <a:noFill/>
        </p:spPr>
        <p:txBody>
          <a:bodyPr wrap="square" rtlCol="0">
            <a:spAutoFit/>
          </a:bodyPr>
          <a:lstStyle/>
          <a:p>
            <a:r>
              <a:rPr lang="en-GB" sz="2400" dirty="0" smtClean="0">
                <a:solidFill>
                  <a:srgbClr val="FFFF00"/>
                </a:solidFill>
                <a:latin typeface="Calibri" pitchFamily="34" charset="0"/>
              </a:rPr>
              <a:t>Petrogenetic model melting a mantle with a variable heterogeneity and a Tp = 1480 °C.</a:t>
            </a:r>
            <a:endParaRPr lang="en-GB" sz="2400" dirty="0">
              <a:solidFill>
                <a:srgbClr val="FFFF00"/>
              </a:solidFill>
              <a:latin typeface="Calibri" pitchFamily="34" charset="0"/>
            </a:endParaRPr>
          </a:p>
        </p:txBody>
      </p:sp>
      <p:sp>
        <p:nvSpPr>
          <p:cNvPr id="7" name="CasellaDiTesto 6"/>
          <p:cNvSpPr txBox="1"/>
          <p:nvPr/>
        </p:nvSpPr>
        <p:spPr>
          <a:xfrm>
            <a:off x="965200" y="26162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Lherzolite</a:t>
            </a:r>
            <a:endParaRPr lang="en-GB" sz="2000" dirty="0">
              <a:solidFill>
                <a:schemeClr val="tx1"/>
              </a:solidFill>
              <a:latin typeface="Calibri" pitchFamily="34" charset="0"/>
            </a:endParaRPr>
          </a:p>
        </p:txBody>
      </p:sp>
      <p:sp>
        <p:nvSpPr>
          <p:cNvPr id="8" name="CasellaDiTesto 7"/>
          <p:cNvSpPr txBox="1"/>
          <p:nvPr/>
        </p:nvSpPr>
        <p:spPr>
          <a:xfrm>
            <a:off x="3073400" y="38608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Harzburgite</a:t>
            </a:r>
            <a:endParaRPr lang="en-GB" sz="2000" dirty="0">
              <a:solidFill>
                <a:schemeClr val="tx1"/>
              </a:solidFill>
              <a:latin typeface="Calibri" pitchFamily="34" charset="0"/>
            </a:endParaRPr>
          </a:p>
        </p:txBody>
      </p:sp>
      <p:sp>
        <p:nvSpPr>
          <p:cNvPr id="9" name="CasellaDiTesto 8"/>
          <p:cNvSpPr txBox="1"/>
          <p:nvPr/>
        </p:nvSpPr>
        <p:spPr>
          <a:xfrm>
            <a:off x="4610100" y="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Pyroxenite</a:t>
            </a:r>
            <a:endParaRPr lang="en-GB" sz="2000" dirty="0">
              <a:solidFill>
                <a:schemeClr val="tx1"/>
              </a:solidFill>
              <a:latin typeface="Calibri" pitchFamily="34" charset="0"/>
            </a:endParaRPr>
          </a:p>
        </p:txBody>
      </p:sp>
      <p:sp>
        <p:nvSpPr>
          <p:cNvPr id="10" name="Ovale 9"/>
          <p:cNvSpPr/>
          <p:nvPr/>
        </p:nvSpPr>
        <p:spPr bwMode="auto">
          <a:xfrm>
            <a:off x="12700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 name="Ovale 10"/>
          <p:cNvSpPr/>
          <p:nvPr/>
        </p:nvSpPr>
        <p:spPr bwMode="auto">
          <a:xfrm>
            <a:off x="46228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 name="Ovale 11"/>
          <p:cNvSpPr/>
          <p:nvPr/>
        </p:nvSpPr>
        <p:spPr bwMode="auto">
          <a:xfrm>
            <a:off x="35560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 name="Ovale 12"/>
          <p:cNvSpPr/>
          <p:nvPr/>
        </p:nvSpPr>
        <p:spPr bwMode="auto">
          <a:xfrm>
            <a:off x="69088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Ovale 13"/>
          <p:cNvSpPr/>
          <p:nvPr/>
        </p:nvSpPr>
        <p:spPr bwMode="auto">
          <a:xfrm>
            <a:off x="44551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Ovale 14"/>
          <p:cNvSpPr/>
          <p:nvPr/>
        </p:nvSpPr>
        <p:spPr bwMode="auto">
          <a:xfrm>
            <a:off x="78079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17" name="Connettore 1 16"/>
          <p:cNvCxnSpPr/>
          <p:nvPr/>
        </p:nvCxnSpPr>
        <p:spPr bwMode="auto">
          <a:xfrm flipH="1" flipV="1">
            <a:off x="1422400" y="1198244"/>
            <a:ext cx="0" cy="396000"/>
          </a:xfrm>
          <a:prstGeom prst="line">
            <a:avLst/>
          </a:prstGeom>
          <a:noFill/>
          <a:ln w="28575" cap="flat" cmpd="sng" algn="ctr">
            <a:solidFill>
              <a:srgbClr val="FF0000"/>
            </a:solidFill>
            <a:prstDash val="solid"/>
            <a:round/>
            <a:headEnd type="none" w="med" len="med"/>
            <a:tailEnd type="none" w="med" len="med"/>
          </a:ln>
          <a:effectLst/>
        </p:spPr>
      </p:cxnSp>
      <p:cxnSp>
        <p:nvCxnSpPr>
          <p:cNvPr id="18" name="Connettore 1 17"/>
          <p:cNvCxnSpPr/>
          <p:nvPr/>
        </p:nvCxnSpPr>
        <p:spPr bwMode="auto">
          <a:xfrm flipH="1" flipV="1">
            <a:off x="4782820" y="1198244"/>
            <a:ext cx="0" cy="396000"/>
          </a:xfrm>
          <a:prstGeom prst="line">
            <a:avLst/>
          </a:prstGeom>
          <a:noFill/>
          <a:ln w="28575" cap="flat" cmpd="sng" algn="ctr">
            <a:solidFill>
              <a:srgbClr val="FF0000"/>
            </a:solidFill>
            <a:prstDash val="solid"/>
            <a:round/>
            <a:headEnd type="none" w="med" len="med"/>
            <a:tailEnd type="none" w="med" len="med"/>
          </a:ln>
          <a:effectLst/>
        </p:spPr>
      </p:cxnSp>
      <p:sp>
        <p:nvSpPr>
          <p:cNvPr id="19" name="CasellaDiTesto 18"/>
          <p:cNvSpPr txBox="1"/>
          <p:nvPr/>
        </p:nvSpPr>
        <p:spPr>
          <a:xfrm>
            <a:off x="895350" y="0"/>
            <a:ext cx="3048000" cy="584775"/>
          </a:xfrm>
          <a:prstGeom prst="rect">
            <a:avLst/>
          </a:prstGeom>
          <a:noFill/>
        </p:spPr>
        <p:txBody>
          <a:bodyPr wrap="square" rtlCol="0">
            <a:spAutoFit/>
          </a:bodyPr>
          <a:lstStyle/>
          <a:p>
            <a:pPr algn="l"/>
            <a:r>
              <a:rPr lang="en-GB" sz="1600" b="1" dirty="0" smtClean="0">
                <a:solidFill>
                  <a:schemeClr val="tx1"/>
                </a:solidFill>
                <a:effectLst/>
                <a:latin typeface="Calibri" pitchFamily="34" charset="0"/>
              </a:rPr>
              <a:t>Mass fraction of pyroxenite in the lithology mixture</a:t>
            </a:r>
            <a:endParaRPr lang="en-GB" sz="1600" b="1" dirty="0">
              <a:solidFill>
                <a:schemeClr val="tx1"/>
              </a:solidFill>
              <a:effectLst/>
              <a:latin typeface="Calibri" pitchFamily="34" charset="0"/>
            </a:endParaRPr>
          </a:p>
        </p:txBody>
      </p:sp>
      <p:sp>
        <p:nvSpPr>
          <p:cNvPr id="22" name="Figura a mano libera 21"/>
          <p:cNvSpPr/>
          <p:nvPr/>
        </p:nvSpPr>
        <p:spPr bwMode="auto">
          <a:xfrm>
            <a:off x="2543175" y="428625"/>
            <a:ext cx="428625" cy="838200"/>
          </a:xfrm>
          <a:custGeom>
            <a:avLst/>
            <a:gdLst>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Lst>
            <a:ahLst/>
            <a:cxnLst>
              <a:cxn ang="0">
                <a:pos x="connsiteX0" y="connsiteY0"/>
              </a:cxn>
              <a:cxn ang="0">
                <a:pos x="connsiteX1" y="connsiteY1"/>
              </a:cxn>
            </a:cxnLst>
            <a:rect l="l" t="t" r="r" b="b"/>
            <a:pathLst>
              <a:path w="485775" h="895350">
                <a:moveTo>
                  <a:pt x="0" y="0"/>
                </a:moveTo>
                <a:cubicBezTo>
                  <a:pt x="419100" y="327025"/>
                  <a:pt x="457200" y="549275"/>
                  <a:pt x="485775" y="895350"/>
                </a:cubicBezTo>
              </a:path>
            </a:pathLst>
          </a:custGeom>
          <a:no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3" name="Parentesi graffa chiusa 22"/>
          <p:cNvSpPr/>
          <p:nvPr/>
        </p:nvSpPr>
        <p:spPr bwMode="auto">
          <a:xfrm rot="17011987">
            <a:off x="2780632" y="70096"/>
            <a:ext cx="240046" cy="2596310"/>
          </a:xfrm>
          <a:prstGeom prst="rightBrace">
            <a:avLst/>
          </a:pr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4" name="CasellaDiTesto 23"/>
          <p:cNvSpPr txBox="1"/>
          <p:nvPr/>
        </p:nvSpPr>
        <p:spPr>
          <a:xfrm>
            <a:off x="444500" y="6064250"/>
            <a:ext cx="8699500" cy="400110"/>
          </a:xfrm>
          <a:prstGeom prst="rect">
            <a:avLst/>
          </a:prstGeom>
          <a:noFill/>
        </p:spPr>
        <p:txBody>
          <a:bodyPr wrap="square" rtlCol="0">
            <a:spAutoFit/>
          </a:bodyPr>
          <a:lstStyle/>
          <a:p>
            <a:pPr algn="l"/>
            <a:r>
              <a:rPr lang="en-GB" sz="2000" dirty="0" smtClean="0">
                <a:solidFill>
                  <a:schemeClr val="bg1"/>
                </a:solidFill>
                <a:latin typeface="Calibri" pitchFamily="34" charset="0"/>
              </a:rPr>
              <a:t>Geochemistry of Iceland basalts requires the involvement of pyroxenitic lithology.</a:t>
            </a:r>
            <a:endParaRPr lang="en-GB" sz="2000" dirty="0">
              <a:solidFill>
                <a:schemeClr val="bg1"/>
              </a:solidFill>
              <a:latin typeface="Calibri" pitchFamily="34" charset="0"/>
            </a:endParaRPr>
          </a:p>
        </p:txBody>
      </p:sp>
      <p:sp>
        <p:nvSpPr>
          <p:cNvPr id="25" name="CasellaDiTesto 24"/>
          <p:cNvSpPr txBox="1"/>
          <p:nvPr/>
        </p:nvSpPr>
        <p:spPr>
          <a:xfrm>
            <a:off x="444500" y="6456303"/>
            <a:ext cx="8699500" cy="400110"/>
          </a:xfrm>
          <a:prstGeom prst="rect">
            <a:avLst/>
          </a:prstGeom>
          <a:solidFill>
            <a:schemeClr val="tx1"/>
          </a:solidFill>
        </p:spPr>
        <p:txBody>
          <a:bodyPr wrap="square" rtlCol="0">
            <a:spAutoFit/>
          </a:bodyPr>
          <a:lstStyle/>
          <a:p>
            <a:pPr algn="l"/>
            <a:r>
              <a:rPr lang="en-GB" sz="2000" dirty="0" smtClean="0">
                <a:solidFill>
                  <a:schemeClr val="bg1"/>
                </a:solidFill>
                <a:latin typeface="Calibri" pitchFamily="34" charset="0"/>
              </a:rPr>
              <a:t>To invoke involvement of pyroxenites the matrix must be harzburgitic.</a:t>
            </a:r>
            <a:endParaRPr lang="en-GB" sz="2000" dirty="0">
              <a:solidFill>
                <a:schemeClr val="bg1"/>
              </a:solidFill>
              <a:latin typeface="Calibri" pitchFamily="34" charset="0"/>
            </a:endParaRPr>
          </a:p>
        </p:txBody>
      </p:sp>
      <p:sp>
        <p:nvSpPr>
          <p:cNvPr id="26" name="CasellaDiTesto 25"/>
          <p:cNvSpPr txBox="1">
            <a:spLocks noChangeArrowheads="1"/>
          </p:cNvSpPr>
          <p:nvPr/>
        </p:nvSpPr>
        <p:spPr bwMode="auto">
          <a:xfrm>
            <a:off x="883967" y="4419600"/>
            <a:ext cx="2291033" cy="523220"/>
          </a:xfrm>
          <a:prstGeom prst="rect">
            <a:avLst/>
          </a:prstGeom>
          <a:noFill/>
          <a:ln w="9525">
            <a:noFill/>
            <a:miter lim="800000"/>
            <a:headEnd/>
            <a:tailEnd/>
          </a:ln>
        </p:spPr>
        <p:txBody>
          <a:bodyPr wrap="square">
            <a:spAutoFit/>
          </a:bodyPr>
          <a:lstStyle/>
          <a:p>
            <a:r>
              <a:rPr lang="en-GB" sz="1400" dirty="0" smtClean="0">
                <a:solidFill>
                  <a:schemeClr val="tx1"/>
                </a:solidFill>
                <a:effectLst/>
                <a:latin typeface="Calibri" pitchFamily="34" charset="0"/>
              </a:rPr>
              <a:t>Shorttle et al., 2014 (Earth Planet. Sci. Lett., 395, 24-40)</a:t>
            </a:r>
            <a:endParaRPr lang="en-GB"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down)">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500"/>
                                        <p:tgtEl>
                                          <p:spTgt spid="1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up)">
                                      <p:cBhvr>
                                        <p:cTn id="36" dur="500"/>
                                        <p:tgtEl>
                                          <p:spTgt spid="11"/>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up)">
                                      <p:cBhvr>
                                        <p:cTn id="45" dur="500"/>
                                        <p:tgtEl>
                                          <p:spTgt spid="12"/>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wipe(up)">
                                      <p:cBhvr>
                                        <p:cTn id="48" dur="500"/>
                                        <p:tgtEl>
                                          <p:spTgt spid="13"/>
                                        </p:tgtEl>
                                      </p:cBhvr>
                                    </p:animEffect>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ipe(up)">
                                      <p:cBhvr>
                                        <p:cTn id="57" dur="500"/>
                                        <p:tgtEl>
                                          <p:spTgt spid="14"/>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wipe(up)">
                                      <p:cBhvr>
                                        <p:cTn id="60" dur="500"/>
                                        <p:tgtEl>
                                          <p:spTgt spid="15"/>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fade">
                                      <p:cBhvr>
                                        <p:cTn id="69" dur="500"/>
                                        <p:tgtEl>
                                          <p:spTgt spid="19"/>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22"/>
                                        </p:tgtEl>
                                        <p:attrNameLst>
                                          <p:attrName>style.visibility</p:attrName>
                                        </p:attrNameLst>
                                      </p:cBhvr>
                                      <p:to>
                                        <p:strVal val="visible"/>
                                      </p:to>
                                    </p:set>
                                    <p:animEffect transition="in" filter="wipe(up)">
                                      <p:cBhvr>
                                        <p:cTn id="73" dur="500"/>
                                        <p:tgtEl>
                                          <p:spTgt spid="22"/>
                                        </p:tgtEl>
                                      </p:cBhvr>
                                    </p:animEffect>
                                  </p:childTnLst>
                                </p:cTn>
                              </p:par>
                            </p:childTnLst>
                          </p:cTn>
                        </p:par>
                        <p:par>
                          <p:cTn id="74" fill="hold">
                            <p:stCondLst>
                              <p:cond delay="100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24"/>
                                        </p:tgtEl>
                                        <p:attrNameLst>
                                          <p:attrName>style.visibility</p:attrName>
                                        </p:attrNameLst>
                                      </p:cBhvr>
                                      <p:to>
                                        <p:strVal val="visible"/>
                                      </p:to>
                                    </p:set>
                                    <p:animEffect transition="in" filter="fade">
                                      <p:cBhvr>
                                        <p:cTn id="82" dur="500"/>
                                        <p:tgtEl>
                                          <p:spTgt spid="24"/>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fade">
                                      <p:cBhvr>
                                        <p:cTn id="8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animBg="1"/>
      <p:bldP spid="11" grpId="0" animBg="1"/>
      <p:bldP spid="12" grpId="0" animBg="1"/>
      <p:bldP spid="13" grpId="0" animBg="1"/>
      <p:bldP spid="14" grpId="0" animBg="1"/>
      <p:bldP spid="15" grpId="0" animBg="1"/>
      <p:bldP spid="19" grpId="0"/>
      <p:bldP spid="22" grpId="0" animBg="1"/>
      <p:bldP spid="23" grpId="0" animBg="1"/>
      <p:bldP spid="24" grpId="0"/>
      <p:bldP spid="25" grpId="0" animBg="1"/>
      <p:bldP spid="26"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6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grpSp>
        <p:nvGrpSpPr>
          <p:cNvPr id="2" name="Gruppo 20"/>
          <p:cNvGrpSpPr/>
          <p:nvPr/>
        </p:nvGrpSpPr>
        <p:grpSpPr>
          <a:xfrm>
            <a:off x="889000" y="0"/>
            <a:ext cx="7373938" cy="4950457"/>
            <a:chOff x="889000" y="0"/>
            <a:chExt cx="7373938" cy="4950457"/>
          </a:xfrm>
        </p:grpSpPr>
        <p:pic>
          <p:nvPicPr>
            <p:cNvPr id="1026" name="Picture 2"/>
            <p:cNvPicPr>
              <a:picLocks noChangeAspect="1" noChangeArrowheads="1"/>
            </p:cNvPicPr>
            <p:nvPr/>
          </p:nvPicPr>
          <p:blipFill>
            <a:blip r:embed="rId3" cstate="print"/>
            <a:srcRect/>
            <a:stretch>
              <a:fillRect/>
            </a:stretch>
          </p:blipFill>
          <p:spPr bwMode="auto">
            <a:xfrm>
              <a:off x="889000" y="0"/>
              <a:ext cx="7373938" cy="4950457"/>
            </a:xfrm>
            <a:prstGeom prst="rect">
              <a:avLst/>
            </a:prstGeom>
            <a:noFill/>
            <a:ln w="9525">
              <a:noFill/>
              <a:miter lim="800000"/>
              <a:headEnd/>
              <a:tailEnd/>
            </a:ln>
          </p:spPr>
        </p:pic>
        <p:sp>
          <p:nvSpPr>
            <p:cNvPr id="20" name="Rettangolo 19"/>
            <p:cNvSpPr/>
            <p:nvPr/>
          </p:nvSpPr>
          <p:spPr bwMode="auto">
            <a:xfrm>
              <a:off x="1495425" y="371475"/>
              <a:ext cx="238125" cy="21907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5" name="CasellaDiTesto 4"/>
          <p:cNvSpPr txBox="1"/>
          <p:nvPr/>
        </p:nvSpPr>
        <p:spPr>
          <a:xfrm>
            <a:off x="444500" y="4949825"/>
            <a:ext cx="8699500" cy="400110"/>
          </a:xfrm>
          <a:prstGeom prst="rect">
            <a:avLst/>
          </a:prstGeom>
          <a:noFill/>
        </p:spPr>
        <p:txBody>
          <a:bodyPr wrap="square" rtlCol="0">
            <a:spAutoFit/>
          </a:bodyPr>
          <a:lstStyle/>
          <a:p>
            <a:pPr algn="l"/>
            <a:r>
              <a:rPr lang="en-GB" sz="2000" dirty="0" smtClean="0">
                <a:solidFill>
                  <a:schemeClr val="bg1"/>
                </a:solidFill>
                <a:latin typeface="Calibri" pitchFamily="34" charset="0"/>
              </a:rPr>
              <a:t>The higher Tp assumed the higher harzburgite component is needed.</a:t>
            </a:r>
            <a:endParaRPr lang="en-GB" sz="2000" dirty="0">
              <a:solidFill>
                <a:schemeClr val="bg1"/>
              </a:solidFill>
              <a:latin typeface="Calibri" pitchFamily="34" charset="0"/>
            </a:endParaRPr>
          </a:p>
        </p:txBody>
      </p:sp>
      <p:sp>
        <p:nvSpPr>
          <p:cNvPr id="7" name="CasellaDiTesto 6"/>
          <p:cNvSpPr txBox="1"/>
          <p:nvPr/>
        </p:nvSpPr>
        <p:spPr>
          <a:xfrm>
            <a:off x="965200" y="26162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Lherzolite</a:t>
            </a:r>
            <a:endParaRPr lang="en-GB" sz="2000" dirty="0">
              <a:solidFill>
                <a:schemeClr val="tx1"/>
              </a:solidFill>
              <a:latin typeface="Calibri" pitchFamily="34" charset="0"/>
            </a:endParaRPr>
          </a:p>
        </p:txBody>
      </p:sp>
      <p:sp>
        <p:nvSpPr>
          <p:cNvPr id="8" name="CasellaDiTesto 7"/>
          <p:cNvSpPr txBox="1"/>
          <p:nvPr/>
        </p:nvSpPr>
        <p:spPr>
          <a:xfrm>
            <a:off x="3073400" y="38608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Harzburgite</a:t>
            </a:r>
            <a:endParaRPr lang="en-GB" sz="2000" dirty="0">
              <a:solidFill>
                <a:schemeClr val="tx1"/>
              </a:solidFill>
              <a:latin typeface="Calibri" pitchFamily="34" charset="0"/>
            </a:endParaRPr>
          </a:p>
        </p:txBody>
      </p:sp>
      <p:sp>
        <p:nvSpPr>
          <p:cNvPr id="9" name="CasellaDiTesto 8"/>
          <p:cNvSpPr txBox="1"/>
          <p:nvPr/>
        </p:nvSpPr>
        <p:spPr>
          <a:xfrm>
            <a:off x="4610100" y="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Pyroxenite</a:t>
            </a:r>
            <a:endParaRPr lang="en-GB" sz="2000" dirty="0">
              <a:solidFill>
                <a:schemeClr val="tx1"/>
              </a:solidFill>
              <a:latin typeface="Calibri" pitchFamily="34" charset="0"/>
            </a:endParaRPr>
          </a:p>
        </p:txBody>
      </p:sp>
      <p:sp>
        <p:nvSpPr>
          <p:cNvPr id="10" name="Ovale 9"/>
          <p:cNvSpPr/>
          <p:nvPr/>
        </p:nvSpPr>
        <p:spPr bwMode="auto">
          <a:xfrm>
            <a:off x="12700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 name="Ovale 10"/>
          <p:cNvSpPr/>
          <p:nvPr/>
        </p:nvSpPr>
        <p:spPr bwMode="auto">
          <a:xfrm>
            <a:off x="46228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 name="Ovale 11"/>
          <p:cNvSpPr/>
          <p:nvPr/>
        </p:nvSpPr>
        <p:spPr bwMode="auto">
          <a:xfrm>
            <a:off x="35560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 name="Ovale 12"/>
          <p:cNvSpPr/>
          <p:nvPr/>
        </p:nvSpPr>
        <p:spPr bwMode="auto">
          <a:xfrm>
            <a:off x="69088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Ovale 13"/>
          <p:cNvSpPr/>
          <p:nvPr/>
        </p:nvSpPr>
        <p:spPr bwMode="auto">
          <a:xfrm>
            <a:off x="44551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Ovale 14"/>
          <p:cNvSpPr/>
          <p:nvPr/>
        </p:nvSpPr>
        <p:spPr bwMode="auto">
          <a:xfrm>
            <a:off x="78079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17" name="Connettore 1 16"/>
          <p:cNvCxnSpPr/>
          <p:nvPr/>
        </p:nvCxnSpPr>
        <p:spPr bwMode="auto">
          <a:xfrm flipH="1" flipV="1">
            <a:off x="1422400" y="1198244"/>
            <a:ext cx="0" cy="396000"/>
          </a:xfrm>
          <a:prstGeom prst="line">
            <a:avLst/>
          </a:prstGeom>
          <a:noFill/>
          <a:ln w="28575" cap="flat" cmpd="sng" algn="ctr">
            <a:solidFill>
              <a:srgbClr val="FF0000"/>
            </a:solidFill>
            <a:prstDash val="solid"/>
            <a:round/>
            <a:headEnd type="none" w="med" len="med"/>
            <a:tailEnd type="none" w="med" len="med"/>
          </a:ln>
          <a:effectLst/>
        </p:spPr>
      </p:cxnSp>
      <p:cxnSp>
        <p:nvCxnSpPr>
          <p:cNvPr id="18" name="Connettore 1 17"/>
          <p:cNvCxnSpPr/>
          <p:nvPr/>
        </p:nvCxnSpPr>
        <p:spPr bwMode="auto">
          <a:xfrm flipH="1" flipV="1">
            <a:off x="4782820" y="1198244"/>
            <a:ext cx="0" cy="396000"/>
          </a:xfrm>
          <a:prstGeom prst="line">
            <a:avLst/>
          </a:prstGeom>
          <a:noFill/>
          <a:ln w="28575" cap="flat" cmpd="sng" algn="ctr">
            <a:solidFill>
              <a:srgbClr val="FF0000"/>
            </a:solidFill>
            <a:prstDash val="solid"/>
            <a:round/>
            <a:headEnd type="none" w="med" len="med"/>
            <a:tailEnd type="none" w="med" len="med"/>
          </a:ln>
          <a:effectLst/>
        </p:spPr>
      </p:cxnSp>
      <p:sp>
        <p:nvSpPr>
          <p:cNvPr id="19" name="CasellaDiTesto 18"/>
          <p:cNvSpPr txBox="1"/>
          <p:nvPr/>
        </p:nvSpPr>
        <p:spPr>
          <a:xfrm>
            <a:off x="895350" y="0"/>
            <a:ext cx="3048000" cy="584775"/>
          </a:xfrm>
          <a:prstGeom prst="rect">
            <a:avLst/>
          </a:prstGeom>
          <a:noFill/>
        </p:spPr>
        <p:txBody>
          <a:bodyPr wrap="square" rtlCol="0">
            <a:spAutoFit/>
          </a:bodyPr>
          <a:lstStyle/>
          <a:p>
            <a:pPr algn="l"/>
            <a:r>
              <a:rPr lang="en-GB" sz="1600" b="1" dirty="0" smtClean="0">
                <a:solidFill>
                  <a:schemeClr val="tx1"/>
                </a:solidFill>
                <a:effectLst/>
                <a:latin typeface="Calibri" pitchFamily="34" charset="0"/>
              </a:rPr>
              <a:t>Mass fraction of pyroxenite in the lithology mixture</a:t>
            </a:r>
            <a:endParaRPr lang="en-GB" sz="1600" b="1" dirty="0">
              <a:solidFill>
                <a:schemeClr val="tx1"/>
              </a:solidFill>
              <a:effectLst/>
              <a:latin typeface="Calibri" pitchFamily="34" charset="0"/>
            </a:endParaRPr>
          </a:p>
        </p:txBody>
      </p:sp>
      <p:sp>
        <p:nvSpPr>
          <p:cNvPr id="22" name="Figura a mano libera 21"/>
          <p:cNvSpPr/>
          <p:nvPr/>
        </p:nvSpPr>
        <p:spPr bwMode="auto">
          <a:xfrm>
            <a:off x="2543175" y="428625"/>
            <a:ext cx="428625" cy="838200"/>
          </a:xfrm>
          <a:custGeom>
            <a:avLst/>
            <a:gdLst>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Lst>
            <a:ahLst/>
            <a:cxnLst>
              <a:cxn ang="0">
                <a:pos x="connsiteX0" y="connsiteY0"/>
              </a:cxn>
              <a:cxn ang="0">
                <a:pos x="connsiteX1" y="connsiteY1"/>
              </a:cxn>
            </a:cxnLst>
            <a:rect l="l" t="t" r="r" b="b"/>
            <a:pathLst>
              <a:path w="485775" h="895350">
                <a:moveTo>
                  <a:pt x="0" y="0"/>
                </a:moveTo>
                <a:cubicBezTo>
                  <a:pt x="419100" y="327025"/>
                  <a:pt x="457200" y="549275"/>
                  <a:pt x="485775" y="895350"/>
                </a:cubicBezTo>
              </a:path>
            </a:pathLst>
          </a:custGeom>
          <a:no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3" name="Parentesi graffa chiusa 22"/>
          <p:cNvSpPr/>
          <p:nvPr/>
        </p:nvSpPr>
        <p:spPr bwMode="auto">
          <a:xfrm rot="17011987">
            <a:off x="2780632" y="70096"/>
            <a:ext cx="240046" cy="2596310"/>
          </a:xfrm>
          <a:prstGeom prst="rightBrace">
            <a:avLst/>
          </a:pr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6" name="CasellaDiTesto 25"/>
          <p:cNvSpPr txBox="1"/>
          <p:nvPr/>
        </p:nvSpPr>
        <p:spPr>
          <a:xfrm>
            <a:off x="444500" y="5330825"/>
            <a:ext cx="8699500" cy="707886"/>
          </a:xfrm>
          <a:prstGeom prst="rect">
            <a:avLst/>
          </a:prstGeom>
          <a:solidFill>
            <a:schemeClr val="tx1"/>
          </a:solidFill>
        </p:spPr>
        <p:txBody>
          <a:bodyPr wrap="square" rtlCol="0">
            <a:spAutoFit/>
          </a:bodyPr>
          <a:lstStyle/>
          <a:p>
            <a:pPr algn="l"/>
            <a:r>
              <a:rPr lang="en-GB" sz="2000" dirty="0" smtClean="0">
                <a:solidFill>
                  <a:schemeClr val="bg1"/>
                </a:solidFill>
                <a:latin typeface="Calibri" pitchFamily="34" charset="0"/>
              </a:rPr>
              <a:t>This because lherzolite + pyroxenite would produce higher volumes (and thicker crust) of basaltic melts than what is observed (~20 km).</a:t>
            </a:r>
            <a:endParaRPr lang="en-GB" sz="2000" dirty="0">
              <a:solidFill>
                <a:schemeClr val="bg1"/>
              </a:solidFill>
              <a:latin typeface="Calibri" pitchFamily="34" charset="0"/>
            </a:endParaRPr>
          </a:p>
        </p:txBody>
      </p:sp>
      <p:sp>
        <p:nvSpPr>
          <p:cNvPr id="25" name="CasellaDiTesto 24"/>
          <p:cNvSpPr txBox="1"/>
          <p:nvPr/>
        </p:nvSpPr>
        <p:spPr>
          <a:xfrm>
            <a:off x="444500" y="6073914"/>
            <a:ext cx="8699500" cy="707886"/>
          </a:xfrm>
          <a:prstGeom prst="rect">
            <a:avLst/>
          </a:prstGeom>
          <a:solidFill>
            <a:schemeClr val="tx1"/>
          </a:solidFill>
        </p:spPr>
        <p:txBody>
          <a:bodyPr wrap="square" rtlCol="0">
            <a:spAutoFit/>
          </a:bodyPr>
          <a:lstStyle/>
          <a:p>
            <a:pPr algn="l"/>
            <a:r>
              <a:rPr lang="en-GB" sz="2000" dirty="0" smtClean="0">
                <a:solidFill>
                  <a:schemeClr val="bg1"/>
                </a:solidFill>
                <a:latin typeface="Calibri" pitchFamily="34" charset="0"/>
              </a:rPr>
              <a:t>To constrain the thickness of 20 km basaltic crust under Iceland either Tp must be low or the sources must contain large amounts of harzburgitic rocks.</a:t>
            </a:r>
            <a:endParaRPr lang="en-GB" sz="2000" dirty="0">
              <a:solidFill>
                <a:schemeClr val="bg1"/>
              </a:solidFill>
              <a:latin typeface="Calibri" pitchFamily="34" charset="0"/>
            </a:endParaRPr>
          </a:p>
        </p:txBody>
      </p:sp>
      <p:sp>
        <p:nvSpPr>
          <p:cNvPr id="27" name="CasellaDiTesto 26"/>
          <p:cNvSpPr txBox="1">
            <a:spLocks noChangeArrowheads="1"/>
          </p:cNvSpPr>
          <p:nvPr/>
        </p:nvSpPr>
        <p:spPr bwMode="auto">
          <a:xfrm>
            <a:off x="883967" y="4419600"/>
            <a:ext cx="2291033" cy="523220"/>
          </a:xfrm>
          <a:prstGeom prst="rect">
            <a:avLst/>
          </a:prstGeom>
          <a:noFill/>
          <a:ln w="9525">
            <a:noFill/>
            <a:miter lim="800000"/>
            <a:headEnd/>
            <a:tailEnd/>
          </a:ln>
        </p:spPr>
        <p:txBody>
          <a:bodyPr wrap="square">
            <a:spAutoFit/>
          </a:bodyPr>
          <a:lstStyle/>
          <a:p>
            <a:r>
              <a:rPr lang="en-GB" sz="1400" dirty="0" smtClean="0">
                <a:solidFill>
                  <a:schemeClr val="tx1"/>
                </a:solidFill>
                <a:effectLst/>
                <a:latin typeface="Calibri" pitchFamily="34" charset="0"/>
              </a:rPr>
              <a:t>Shorttle et al., 2014 (Earth Planet. Sci. Lett., 395, 24-40)</a:t>
            </a:r>
            <a:endParaRPr lang="en-GB"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 grpId="0" animBg="1"/>
      <p:bldP spid="25"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6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grpSp>
        <p:nvGrpSpPr>
          <p:cNvPr id="2" name="Gruppo 20"/>
          <p:cNvGrpSpPr/>
          <p:nvPr/>
        </p:nvGrpSpPr>
        <p:grpSpPr>
          <a:xfrm>
            <a:off x="889000" y="0"/>
            <a:ext cx="7373938" cy="4950457"/>
            <a:chOff x="889000" y="0"/>
            <a:chExt cx="7373938" cy="4950457"/>
          </a:xfrm>
        </p:grpSpPr>
        <p:pic>
          <p:nvPicPr>
            <p:cNvPr id="1026" name="Picture 2"/>
            <p:cNvPicPr>
              <a:picLocks noChangeAspect="1" noChangeArrowheads="1"/>
            </p:cNvPicPr>
            <p:nvPr/>
          </p:nvPicPr>
          <p:blipFill>
            <a:blip r:embed="rId3" cstate="print"/>
            <a:srcRect/>
            <a:stretch>
              <a:fillRect/>
            </a:stretch>
          </p:blipFill>
          <p:spPr bwMode="auto">
            <a:xfrm>
              <a:off x="889000" y="0"/>
              <a:ext cx="7373938" cy="4950457"/>
            </a:xfrm>
            <a:prstGeom prst="rect">
              <a:avLst/>
            </a:prstGeom>
            <a:noFill/>
            <a:ln w="9525">
              <a:noFill/>
              <a:miter lim="800000"/>
              <a:headEnd/>
              <a:tailEnd/>
            </a:ln>
          </p:spPr>
        </p:pic>
        <p:sp>
          <p:nvSpPr>
            <p:cNvPr id="20" name="Rettangolo 19"/>
            <p:cNvSpPr/>
            <p:nvPr/>
          </p:nvSpPr>
          <p:spPr bwMode="auto">
            <a:xfrm>
              <a:off x="1495425" y="371475"/>
              <a:ext cx="238125" cy="21907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7" name="CasellaDiTesto 6"/>
          <p:cNvSpPr txBox="1"/>
          <p:nvPr/>
        </p:nvSpPr>
        <p:spPr>
          <a:xfrm>
            <a:off x="965200" y="26162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Lherzolite</a:t>
            </a:r>
            <a:endParaRPr lang="en-GB" sz="2000" dirty="0">
              <a:solidFill>
                <a:schemeClr val="tx1"/>
              </a:solidFill>
              <a:latin typeface="Calibri" pitchFamily="34" charset="0"/>
            </a:endParaRPr>
          </a:p>
        </p:txBody>
      </p:sp>
      <p:sp>
        <p:nvSpPr>
          <p:cNvPr id="8" name="CasellaDiTesto 7"/>
          <p:cNvSpPr txBox="1"/>
          <p:nvPr/>
        </p:nvSpPr>
        <p:spPr>
          <a:xfrm>
            <a:off x="3073400" y="38608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Harzburgite</a:t>
            </a:r>
            <a:endParaRPr lang="en-GB" sz="2000" dirty="0">
              <a:solidFill>
                <a:schemeClr val="tx1"/>
              </a:solidFill>
              <a:latin typeface="Calibri" pitchFamily="34" charset="0"/>
            </a:endParaRPr>
          </a:p>
        </p:txBody>
      </p:sp>
      <p:sp>
        <p:nvSpPr>
          <p:cNvPr id="9" name="CasellaDiTesto 8"/>
          <p:cNvSpPr txBox="1"/>
          <p:nvPr/>
        </p:nvSpPr>
        <p:spPr>
          <a:xfrm>
            <a:off x="4610100" y="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Pyroxenite</a:t>
            </a:r>
            <a:endParaRPr lang="en-GB" sz="2000" dirty="0">
              <a:solidFill>
                <a:schemeClr val="tx1"/>
              </a:solidFill>
              <a:latin typeface="Calibri" pitchFamily="34" charset="0"/>
            </a:endParaRPr>
          </a:p>
        </p:txBody>
      </p:sp>
      <p:sp>
        <p:nvSpPr>
          <p:cNvPr id="10" name="Ovale 9"/>
          <p:cNvSpPr/>
          <p:nvPr/>
        </p:nvSpPr>
        <p:spPr bwMode="auto">
          <a:xfrm>
            <a:off x="12700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 name="Ovale 10"/>
          <p:cNvSpPr/>
          <p:nvPr/>
        </p:nvSpPr>
        <p:spPr bwMode="auto">
          <a:xfrm>
            <a:off x="46228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 name="Ovale 11"/>
          <p:cNvSpPr/>
          <p:nvPr/>
        </p:nvSpPr>
        <p:spPr bwMode="auto">
          <a:xfrm>
            <a:off x="35560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 name="Ovale 12"/>
          <p:cNvSpPr/>
          <p:nvPr/>
        </p:nvSpPr>
        <p:spPr bwMode="auto">
          <a:xfrm>
            <a:off x="69088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Ovale 13"/>
          <p:cNvSpPr/>
          <p:nvPr/>
        </p:nvSpPr>
        <p:spPr bwMode="auto">
          <a:xfrm>
            <a:off x="44551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Ovale 14"/>
          <p:cNvSpPr/>
          <p:nvPr/>
        </p:nvSpPr>
        <p:spPr bwMode="auto">
          <a:xfrm>
            <a:off x="78079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17" name="Connettore 1 16"/>
          <p:cNvCxnSpPr/>
          <p:nvPr/>
        </p:nvCxnSpPr>
        <p:spPr bwMode="auto">
          <a:xfrm flipH="1" flipV="1">
            <a:off x="1422400" y="1198244"/>
            <a:ext cx="0" cy="396000"/>
          </a:xfrm>
          <a:prstGeom prst="line">
            <a:avLst/>
          </a:prstGeom>
          <a:noFill/>
          <a:ln w="28575" cap="flat" cmpd="sng" algn="ctr">
            <a:solidFill>
              <a:srgbClr val="FF0000"/>
            </a:solidFill>
            <a:prstDash val="solid"/>
            <a:round/>
            <a:headEnd type="none" w="med" len="med"/>
            <a:tailEnd type="none" w="med" len="med"/>
          </a:ln>
          <a:effectLst/>
        </p:spPr>
      </p:cxnSp>
      <p:cxnSp>
        <p:nvCxnSpPr>
          <p:cNvPr id="18" name="Connettore 1 17"/>
          <p:cNvCxnSpPr/>
          <p:nvPr/>
        </p:nvCxnSpPr>
        <p:spPr bwMode="auto">
          <a:xfrm flipH="1" flipV="1">
            <a:off x="4782820" y="1198244"/>
            <a:ext cx="0" cy="396000"/>
          </a:xfrm>
          <a:prstGeom prst="line">
            <a:avLst/>
          </a:prstGeom>
          <a:noFill/>
          <a:ln w="28575" cap="flat" cmpd="sng" algn="ctr">
            <a:solidFill>
              <a:srgbClr val="FF0000"/>
            </a:solidFill>
            <a:prstDash val="solid"/>
            <a:round/>
            <a:headEnd type="none" w="med" len="med"/>
            <a:tailEnd type="none" w="med" len="med"/>
          </a:ln>
          <a:effectLst/>
        </p:spPr>
      </p:cxnSp>
      <p:sp>
        <p:nvSpPr>
          <p:cNvPr id="19" name="CasellaDiTesto 18"/>
          <p:cNvSpPr txBox="1"/>
          <p:nvPr/>
        </p:nvSpPr>
        <p:spPr>
          <a:xfrm>
            <a:off x="895350" y="0"/>
            <a:ext cx="3048000" cy="584775"/>
          </a:xfrm>
          <a:prstGeom prst="rect">
            <a:avLst/>
          </a:prstGeom>
          <a:noFill/>
        </p:spPr>
        <p:txBody>
          <a:bodyPr wrap="square" rtlCol="0">
            <a:spAutoFit/>
          </a:bodyPr>
          <a:lstStyle/>
          <a:p>
            <a:pPr algn="l"/>
            <a:r>
              <a:rPr lang="en-GB" sz="1600" b="1" dirty="0" smtClean="0">
                <a:solidFill>
                  <a:schemeClr val="tx1"/>
                </a:solidFill>
                <a:effectLst/>
                <a:latin typeface="Calibri" pitchFamily="34" charset="0"/>
              </a:rPr>
              <a:t>Mass fraction of pyroxenite in the lithology mixture</a:t>
            </a:r>
            <a:endParaRPr lang="en-GB" sz="1600" b="1" dirty="0">
              <a:solidFill>
                <a:schemeClr val="tx1"/>
              </a:solidFill>
              <a:effectLst/>
              <a:latin typeface="Calibri" pitchFamily="34" charset="0"/>
            </a:endParaRPr>
          </a:p>
        </p:txBody>
      </p:sp>
      <p:sp>
        <p:nvSpPr>
          <p:cNvPr id="22" name="Figura a mano libera 21"/>
          <p:cNvSpPr/>
          <p:nvPr/>
        </p:nvSpPr>
        <p:spPr bwMode="auto">
          <a:xfrm>
            <a:off x="2543175" y="428625"/>
            <a:ext cx="428625" cy="838200"/>
          </a:xfrm>
          <a:custGeom>
            <a:avLst/>
            <a:gdLst>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Lst>
            <a:ahLst/>
            <a:cxnLst>
              <a:cxn ang="0">
                <a:pos x="connsiteX0" y="connsiteY0"/>
              </a:cxn>
              <a:cxn ang="0">
                <a:pos x="connsiteX1" y="connsiteY1"/>
              </a:cxn>
            </a:cxnLst>
            <a:rect l="l" t="t" r="r" b="b"/>
            <a:pathLst>
              <a:path w="485775" h="895350">
                <a:moveTo>
                  <a:pt x="0" y="0"/>
                </a:moveTo>
                <a:cubicBezTo>
                  <a:pt x="419100" y="327025"/>
                  <a:pt x="457200" y="549275"/>
                  <a:pt x="485775" y="895350"/>
                </a:cubicBezTo>
              </a:path>
            </a:pathLst>
          </a:custGeom>
          <a:no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3" name="Parentesi graffa chiusa 22"/>
          <p:cNvSpPr/>
          <p:nvPr/>
        </p:nvSpPr>
        <p:spPr bwMode="auto">
          <a:xfrm rot="17011987">
            <a:off x="2780632" y="70096"/>
            <a:ext cx="240046" cy="2596310"/>
          </a:xfrm>
          <a:prstGeom prst="rightBrace">
            <a:avLst/>
          </a:pr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nvGrpSpPr>
          <p:cNvPr id="30" name="Gruppo 29"/>
          <p:cNvGrpSpPr/>
          <p:nvPr/>
        </p:nvGrpSpPr>
        <p:grpSpPr>
          <a:xfrm>
            <a:off x="0" y="4941888"/>
            <a:ext cx="9144000" cy="1571625"/>
            <a:chOff x="0" y="4941888"/>
            <a:chExt cx="9144000" cy="1571625"/>
          </a:xfrm>
        </p:grpSpPr>
        <p:pic>
          <p:nvPicPr>
            <p:cNvPr id="1027" name="Picture 3"/>
            <p:cNvPicPr>
              <a:picLocks noChangeAspect="1" noChangeArrowheads="1"/>
            </p:cNvPicPr>
            <p:nvPr/>
          </p:nvPicPr>
          <p:blipFill>
            <a:blip r:embed="rId4" cstate="print"/>
            <a:srcRect/>
            <a:stretch>
              <a:fillRect/>
            </a:stretch>
          </p:blipFill>
          <p:spPr bwMode="auto">
            <a:xfrm>
              <a:off x="0" y="4941888"/>
              <a:ext cx="9144000" cy="1571625"/>
            </a:xfrm>
            <a:prstGeom prst="rect">
              <a:avLst/>
            </a:prstGeom>
            <a:noFill/>
            <a:ln w="9525">
              <a:noFill/>
              <a:miter lim="800000"/>
              <a:headEnd/>
              <a:tailEnd/>
            </a:ln>
          </p:spPr>
        </p:pic>
        <p:sp>
          <p:nvSpPr>
            <p:cNvPr id="29" name="Rettangolo 28"/>
            <p:cNvSpPr/>
            <p:nvPr/>
          </p:nvSpPr>
          <p:spPr bwMode="auto">
            <a:xfrm>
              <a:off x="19050" y="4972050"/>
              <a:ext cx="3524250" cy="24765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cxnSp>
        <p:nvCxnSpPr>
          <p:cNvPr id="32" name="Connettore 1 31"/>
          <p:cNvCxnSpPr/>
          <p:nvPr/>
        </p:nvCxnSpPr>
        <p:spPr bwMode="auto">
          <a:xfrm>
            <a:off x="3629025" y="5181600"/>
            <a:ext cx="5381625" cy="0"/>
          </a:xfrm>
          <a:prstGeom prst="line">
            <a:avLst/>
          </a:prstGeom>
          <a:noFill/>
          <a:ln w="19050" cap="flat" cmpd="sng" algn="ctr">
            <a:solidFill>
              <a:srgbClr val="FF0000"/>
            </a:solidFill>
            <a:prstDash val="solid"/>
            <a:round/>
            <a:headEnd type="none" w="med" len="med"/>
            <a:tailEnd type="none" w="med" len="med"/>
          </a:ln>
          <a:effectLst/>
        </p:spPr>
      </p:cxnSp>
      <p:cxnSp>
        <p:nvCxnSpPr>
          <p:cNvPr id="33" name="Connettore 1 32"/>
          <p:cNvCxnSpPr/>
          <p:nvPr/>
        </p:nvCxnSpPr>
        <p:spPr bwMode="auto">
          <a:xfrm>
            <a:off x="123824" y="5448300"/>
            <a:ext cx="7236000" cy="0"/>
          </a:xfrm>
          <a:prstGeom prst="line">
            <a:avLst/>
          </a:prstGeom>
          <a:noFill/>
          <a:ln w="19050" cap="flat" cmpd="sng" algn="ctr">
            <a:solidFill>
              <a:srgbClr val="FF0000"/>
            </a:solidFill>
            <a:prstDash val="solid"/>
            <a:round/>
            <a:headEnd type="none" w="med" len="med"/>
            <a:tailEnd type="none" w="med" len="med"/>
          </a:ln>
          <a:effectLst/>
        </p:spPr>
      </p:cxnSp>
      <p:cxnSp>
        <p:nvCxnSpPr>
          <p:cNvPr id="34" name="Connettore 1 33"/>
          <p:cNvCxnSpPr/>
          <p:nvPr/>
        </p:nvCxnSpPr>
        <p:spPr bwMode="auto">
          <a:xfrm>
            <a:off x="2952749" y="6219825"/>
            <a:ext cx="6084000" cy="0"/>
          </a:xfrm>
          <a:prstGeom prst="line">
            <a:avLst/>
          </a:prstGeom>
          <a:noFill/>
          <a:ln w="19050" cap="flat" cmpd="sng" algn="ctr">
            <a:solidFill>
              <a:srgbClr val="FF0000"/>
            </a:solidFill>
            <a:prstDash val="solid"/>
            <a:round/>
            <a:headEnd type="none" w="med" len="med"/>
            <a:tailEnd type="none" w="med" len="med"/>
          </a:ln>
          <a:effectLst/>
        </p:spPr>
      </p:cxnSp>
      <p:cxnSp>
        <p:nvCxnSpPr>
          <p:cNvPr id="35" name="Connettore 1 34"/>
          <p:cNvCxnSpPr/>
          <p:nvPr/>
        </p:nvCxnSpPr>
        <p:spPr bwMode="auto">
          <a:xfrm>
            <a:off x="123824" y="6486525"/>
            <a:ext cx="3924000" cy="0"/>
          </a:xfrm>
          <a:prstGeom prst="line">
            <a:avLst/>
          </a:prstGeom>
          <a:noFill/>
          <a:ln w="19050" cap="flat" cmpd="sng" algn="ctr">
            <a:solidFill>
              <a:srgbClr val="FF0000"/>
            </a:solidFill>
            <a:prstDash val="solid"/>
            <a:round/>
            <a:headEnd type="none" w="med" len="med"/>
            <a:tailEnd type="none" w="med" len="med"/>
          </a:ln>
          <a:effectLst/>
        </p:spPr>
      </p:cxnSp>
      <p:sp>
        <p:nvSpPr>
          <p:cNvPr id="28" name="CasellaDiTesto 27"/>
          <p:cNvSpPr txBox="1">
            <a:spLocks noChangeArrowheads="1"/>
          </p:cNvSpPr>
          <p:nvPr/>
        </p:nvSpPr>
        <p:spPr bwMode="auto">
          <a:xfrm>
            <a:off x="883967" y="4419600"/>
            <a:ext cx="2291033" cy="523220"/>
          </a:xfrm>
          <a:prstGeom prst="rect">
            <a:avLst/>
          </a:prstGeom>
          <a:noFill/>
          <a:ln w="9525">
            <a:noFill/>
            <a:miter lim="800000"/>
            <a:headEnd/>
            <a:tailEnd/>
          </a:ln>
        </p:spPr>
        <p:txBody>
          <a:bodyPr wrap="square">
            <a:spAutoFit/>
          </a:bodyPr>
          <a:lstStyle/>
          <a:p>
            <a:r>
              <a:rPr lang="en-GB" sz="1400" dirty="0" smtClean="0">
                <a:solidFill>
                  <a:schemeClr val="tx1"/>
                </a:solidFill>
                <a:effectLst/>
                <a:latin typeface="Calibri" pitchFamily="34" charset="0"/>
              </a:rPr>
              <a:t>Shorttle et al., 2014 (Earth Planet. Sci. Lett., 395, 24-40)</a:t>
            </a:r>
            <a:endParaRPr lang="en-GB"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2000"/>
                                        <p:tgtEl>
                                          <p:spTgt spid="32"/>
                                        </p:tgtEl>
                                      </p:cBhvr>
                                    </p:animEffec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wipe(left)">
                                      <p:cBhvr>
                                        <p:cTn id="16" dur="30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left)">
                                      <p:cBhvr>
                                        <p:cTn id="21" dur="2000"/>
                                        <p:tgtEl>
                                          <p:spTgt spid="34"/>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wipe(left)">
                                      <p:cBhvr>
                                        <p:cTn id="25" dur="3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6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grpSp>
        <p:nvGrpSpPr>
          <p:cNvPr id="2" name="Gruppo 20"/>
          <p:cNvGrpSpPr/>
          <p:nvPr/>
        </p:nvGrpSpPr>
        <p:grpSpPr>
          <a:xfrm>
            <a:off x="889000" y="0"/>
            <a:ext cx="7373938" cy="4950457"/>
            <a:chOff x="889000" y="0"/>
            <a:chExt cx="7373938" cy="4950457"/>
          </a:xfrm>
        </p:grpSpPr>
        <p:pic>
          <p:nvPicPr>
            <p:cNvPr id="1026" name="Picture 2"/>
            <p:cNvPicPr>
              <a:picLocks noChangeAspect="1" noChangeArrowheads="1"/>
            </p:cNvPicPr>
            <p:nvPr/>
          </p:nvPicPr>
          <p:blipFill>
            <a:blip r:embed="rId3" cstate="print"/>
            <a:srcRect/>
            <a:stretch>
              <a:fillRect/>
            </a:stretch>
          </p:blipFill>
          <p:spPr bwMode="auto">
            <a:xfrm>
              <a:off x="889000" y="0"/>
              <a:ext cx="7373938" cy="4950457"/>
            </a:xfrm>
            <a:prstGeom prst="rect">
              <a:avLst/>
            </a:prstGeom>
            <a:noFill/>
            <a:ln w="9525">
              <a:noFill/>
              <a:miter lim="800000"/>
              <a:headEnd/>
              <a:tailEnd/>
            </a:ln>
          </p:spPr>
        </p:pic>
        <p:sp>
          <p:nvSpPr>
            <p:cNvPr id="20" name="Rettangolo 19"/>
            <p:cNvSpPr/>
            <p:nvPr/>
          </p:nvSpPr>
          <p:spPr bwMode="auto">
            <a:xfrm>
              <a:off x="1495425" y="371475"/>
              <a:ext cx="238125" cy="21907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sp>
        <p:nvSpPr>
          <p:cNvPr id="7" name="CasellaDiTesto 6"/>
          <p:cNvSpPr txBox="1"/>
          <p:nvPr/>
        </p:nvSpPr>
        <p:spPr>
          <a:xfrm>
            <a:off x="965200" y="26162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Lherzolite</a:t>
            </a:r>
            <a:endParaRPr lang="en-GB" sz="2000" dirty="0">
              <a:solidFill>
                <a:schemeClr val="tx1"/>
              </a:solidFill>
              <a:latin typeface="Calibri" pitchFamily="34" charset="0"/>
            </a:endParaRPr>
          </a:p>
        </p:txBody>
      </p:sp>
      <p:sp>
        <p:nvSpPr>
          <p:cNvPr id="8" name="CasellaDiTesto 7"/>
          <p:cNvSpPr txBox="1"/>
          <p:nvPr/>
        </p:nvSpPr>
        <p:spPr>
          <a:xfrm>
            <a:off x="3073400" y="386080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Harzburgite</a:t>
            </a:r>
            <a:endParaRPr lang="en-GB" sz="2000" dirty="0">
              <a:solidFill>
                <a:schemeClr val="tx1"/>
              </a:solidFill>
              <a:latin typeface="Calibri" pitchFamily="34" charset="0"/>
            </a:endParaRPr>
          </a:p>
        </p:txBody>
      </p:sp>
      <p:sp>
        <p:nvSpPr>
          <p:cNvPr id="9" name="CasellaDiTesto 8"/>
          <p:cNvSpPr txBox="1"/>
          <p:nvPr/>
        </p:nvSpPr>
        <p:spPr>
          <a:xfrm>
            <a:off x="4610100" y="0"/>
            <a:ext cx="1397000" cy="400110"/>
          </a:xfrm>
          <a:prstGeom prst="rect">
            <a:avLst/>
          </a:prstGeom>
          <a:noFill/>
        </p:spPr>
        <p:txBody>
          <a:bodyPr wrap="square" rtlCol="0">
            <a:spAutoFit/>
          </a:bodyPr>
          <a:lstStyle/>
          <a:p>
            <a:pPr algn="l"/>
            <a:r>
              <a:rPr lang="en-GB" sz="2000" dirty="0" smtClean="0">
                <a:solidFill>
                  <a:schemeClr val="tx1"/>
                </a:solidFill>
                <a:latin typeface="Calibri" pitchFamily="34" charset="0"/>
              </a:rPr>
              <a:t>Pyroxenite</a:t>
            </a:r>
            <a:endParaRPr lang="en-GB" sz="2000" dirty="0">
              <a:solidFill>
                <a:schemeClr val="tx1"/>
              </a:solidFill>
              <a:latin typeface="Calibri" pitchFamily="34" charset="0"/>
            </a:endParaRPr>
          </a:p>
        </p:txBody>
      </p:sp>
      <p:sp>
        <p:nvSpPr>
          <p:cNvPr id="10" name="Ovale 9"/>
          <p:cNvSpPr/>
          <p:nvPr/>
        </p:nvSpPr>
        <p:spPr bwMode="auto">
          <a:xfrm>
            <a:off x="12700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1" name="Ovale 10"/>
          <p:cNvSpPr/>
          <p:nvPr/>
        </p:nvSpPr>
        <p:spPr bwMode="auto">
          <a:xfrm>
            <a:off x="4622800" y="21717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2" name="Ovale 11"/>
          <p:cNvSpPr/>
          <p:nvPr/>
        </p:nvSpPr>
        <p:spPr bwMode="auto">
          <a:xfrm>
            <a:off x="35560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3" name="Ovale 12"/>
          <p:cNvSpPr/>
          <p:nvPr/>
        </p:nvSpPr>
        <p:spPr bwMode="auto">
          <a:xfrm>
            <a:off x="6908800" y="361950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4" name="Ovale 13"/>
          <p:cNvSpPr/>
          <p:nvPr/>
        </p:nvSpPr>
        <p:spPr bwMode="auto">
          <a:xfrm>
            <a:off x="44551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5" name="Ovale 14"/>
          <p:cNvSpPr/>
          <p:nvPr/>
        </p:nvSpPr>
        <p:spPr bwMode="auto">
          <a:xfrm>
            <a:off x="7807960" y="1577340"/>
            <a:ext cx="360000" cy="360000"/>
          </a:xfrm>
          <a:prstGeom prst="ellipse">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17" name="Connettore 1 16"/>
          <p:cNvCxnSpPr/>
          <p:nvPr/>
        </p:nvCxnSpPr>
        <p:spPr bwMode="auto">
          <a:xfrm flipH="1" flipV="1">
            <a:off x="1422400" y="1198244"/>
            <a:ext cx="0" cy="396000"/>
          </a:xfrm>
          <a:prstGeom prst="line">
            <a:avLst/>
          </a:prstGeom>
          <a:noFill/>
          <a:ln w="28575" cap="flat" cmpd="sng" algn="ctr">
            <a:solidFill>
              <a:srgbClr val="FF0000"/>
            </a:solidFill>
            <a:prstDash val="solid"/>
            <a:round/>
            <a:headEnd type="none" w="med" len="med"/>
            <a:tailEnd type="none" w="med" len="med"/>
          </a:ln>
          <a:effectLst/>
        </p:spPr>
      </p:cxnSp>
      <p:cxnSp>
        <p:nvCxnSpPr>
          <p:cNvPr id="18" name="Connettore 1 17"/>
          <p:cNvCxnSpPr/>
          <p:nvPr/>
        </p:nvCxnSpPr>
        <p:spPr bwMode="auto">
          <a:xfrm flipH="1" flipV="1">
            <a:off x="4782820" y="1198244"/>
            <a:ext cx="0" cy="396000"/>
          </a:xfrm>
          <a:prstGeom prst="line">
            <a:avLst/>
          </a:prstGeom>
          <a:noFill/>
          <a:ln w="28575" cap="flat" cmpd="sng" algn="ctr">
            <a:solidFill>
              <a:srgbClr val="FF0000"/>
            </a:solidFill>
            <a:prstDash val="solid"/>
            <a:round/>
            <a:headEnd type="none" w="med" len="med"/>
            <a:tailEnd type="none" w="med" len="med"/>
          </a:ln>
          <a:effectLst/>
        </p:spPr>
      </p:cxnSp>
      <p:sp>
        <p:nvSpPr>
          <p:cNvPr id="19" name="CasellaDiTesto 18"/>
          <p:cNvSpPr txBox="1"/>
          <p:nvPr/>
        </p:nvSpPr>
        <p:spPr>
          <a:xfrm>
            <a:off x="895350" y="0"/>
            <a:ext cx="3048000" cy="584775"/>
          </a:xfrm>
          <a:prstGeom prst="rect">
            <a:avLst/>
          </a:prstGeom>
          <a:noFill/>
        </p:spPr>
        <p:txBody>
          <a:bodyPr wrap="square" rtlCol="0">
            <a:spAutoFit/>
          </a:bodyPr>
          <a:lstStyle/>
          <a:p>
            <a:pPr algn="l"/>
            <a:r>
              <a:rPr lang="en-GB" sz="1600" b="1" dirty="0" smtClean="0">
                <a:solidFill>
                  <a:schemeClr val="tx1"/>
                </a:solidFill>
                <a:effectLst/>
                <a:latin typeface="Calibri" pitchFamily="34" charset="0"/>
              </a:rPr>
              <a:t>Mass fraction of pyroxenite in the lithology mixture</a:t>
            </a:r>
            <a:endParaRPr lang="en-GB" sz="1600" b="1" dirty="0">
              <a:solidFill>
                <a:schemeClr val="tx1"/>
              </a:solidFill>
              <a:effectLst/>
              <a:latin typeface="Calibri" pitchFamily="34" charset="0"/>
            </a:endParaRPr>
          </a:p>
        </p:txBody>
      </p:sp>
      <p:sp>
        <p:nvSpPr>
          <p:cNvPr id="22" name="Figura a mano libera 21"/>
          <p:cNvSpPr/>
          <p:nvPr/>
        </p:nvSpPr>
        <p:spPr bwMode="auto">
          <a:xfrm>
            <a:off x="2543175" y="428625"/>
            <a:ext cx="428625" cy="838200"/>
          </a:xfrm>
          <a:custGeom>
            <a:avLst/>
            <a:gdLst>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 name="connsiteX0" fmla="*/ 0 w 485775"/>
              <a:gd name="connsiteY0" fmla="*/ 0 h 895350"/>
              <a:gd name="connsiteX1" fmla="*/ 485775 w 485775"/>
              <a:gd name="connsiteY1" fmla="*/ 895350 h 895350"/>
            </a:gdLst>
            <a:ahLst/>
            <a:cxnLst>
              <a:cxn ang="0">
                <a:pos x="connsiteX0" y="connsiteY0"/>
              </a:cxn>
              <a:cxn ang="0">
                <a:pos x="connsiteX1" y="connsiteY1"/>
              </a:cxn>
            </a:cxnLst>
            <a:rect l="l" t="t" r="r" b="b"/>
            <a:pathLst>
              <a:path w="485775" h="895350">
                <a:moveTo>
                  <a:pt x="0" y="0"/>
                </a:moveTo>
                <a:cubicBezTo>
                  <a:pt x="419100" y="327025"/>
                  <a:pt x="457200" y="549275"/>
                  <a:pt x="485775" y="895350"/>
                </a:cubicBezTo>
              </a:path>
            </a:pathLst>
          </a:custGeom>
          <a:noFill/>
          <a:ln w="19050" cap="flat" cmpd="sng" algn="ctr">
            <a:solidFill>
              <a:schemeClr val="tx1"/>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3" name="Parentesi graffa chiusa 22"/>
          <p:cNvSpPr/>
          <p:nvPr/>
        </p:nvSpPr>
        <p:spPr bwMode="auto">
          <a:xfrm rot="17011987">
            <a:off x="2780632" y="70096"/>
            <a:ext cx="240046" cy="2596310"/>
          </a:xfrm>
          <a:prstGeom prst="rightBrace">
            <a:avLst/>
          </a:pr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6" name="CasellaDiTesto 25"/>
          <p:cNvSpPr txBox="1"/>
          <p:nvPr/>
        </p:nvSpPr>
        <p:spPr>
          <a:xfrm>
            <a:off x="368300" y="4968875"/>
            <a:ext cx="8808020" cy="1877437"/>
          </a:xfrm>
          <a:prstGeom prst="rect">
            <a:avLst/>
          </a:prstGeom>
          <a:solidFill>
            <a:schemeClr val="tx1"/>
          </a:solidFill>
        </p:spPr>
        <p:txBody>
          <a:bodyPr wrap="square" rtlCol="0">
            <a:spAutoFit/>
          </a:bodyPr>
          <a:lstStyle/>
          <a:p>
            <a:pPr algn="l"/>
            <a:r>
              <a:rPr lang="en-GB" sz="2400" dirty="0" smtClean="0">
                <a:solidFill>
                  <a:schemeClr val="bg1"/>
                </a:solidFill>
                <a:latin typeface="Calibri" pitchFamily="34" charset="0"/>
              </a:rPr>
              <a:t>Two components are required to explain Iceland basalt geochemistry: </a:t>
            </a:r>
            <a:r>
              <a:rPr lang="en-GB" sz="2400" dirty="0" smtClean="0">
                <a:solidFill>
                  <a:srgbClr val="FFFF00"/>
                </a:solidFill>
                <a:latin typeface="Calibri" pitchFamily="34" charset="0"/>
              </a:rPr>
              <a:t>1)</a:t>
            </a:r>
            <a:r>
              <a:rPr lang="en-GB" sz="2400" dirty="0" smtClean="0">
                <a:solidFill>
                  <a:schemeClr val="bg1"/>
                </a:solidFill>
                <a:latin typeface="Calibri" pitchFamily="34" charset="0"/>
              </a:rPr>
              <a:t> recycled lithologies (pyroxenites) and </a:t>
            </a:r>
            <a:r>
              <a:rPr lang="en-GB" sz="2400" dirty="0" smtClean="0">
                <a:solidFill>
                  <a:srgbClr val="FFFF00"/>
                </a:solidFill>
                <a:latin typeface="Calibri" pitchFamily="34" charset="0"/>
              </a:rPr>
              <a:t>2)</a:t>
            </a:r>
            <a:r>
              <a:rPr lang="en-GB" sz="2400" dirty="0" smtClean="0">
                <a:solidFill>
                  <a:schemeClr val="bg1"/>
                </a:solidFill>
                <a:latin typeface="Calibri" pitchFamily="34" charset="0"/>
              </a:rPr>
              <a:t> depleted mantle rocks (harzburgite).</a:t>
            </a:r>
          </a:p>
          <a:p>
            <a:r>
              <a:rPr lang="en-GB" sz="4400" dirty="0" smtClean="0">
                <a:solidFill>
                  <a:srgbClr val="FFFF00"/>
                </a:solidFill>
                <a:latin typeface="Calibri"/>
              </a:rPr>
              <a:t>→</a:t>
            </a:r>
            <a:r>
              <a:rPr lang="en-GB" sz="4400" dirty="0" smtClean="0">
                <a:solidFill>
                  <a:srgbClr val="FFFF00"/>
                </a:solidFill>
                <a:latin typeface="Calibri" pitchFamily="34" charset="0"/>
              </a:rPr>
              <a:t> Upper mantle!</a:t>
            </a:r>
            <a:endParaRPr lang="en-GB" sz="3600" dirty="0">
              <a:solidFill>
                <a:srgbClr val="FFFF00"/>
              </a:solidFill>
              <a:latin typeface="Calibri" pitchFamily="34" charset="0"/>
            </a:endParaRPr>
          </a:p>
        </p:txBody>
      </p:sp>
      <p:sp>
        <p:nvSpPr>
          <p:cNvPr id="25" name="CasellaDiTesto 24"/>
          <p:cNvSpPr txBox="1">
            <a:spLocks noChangeArrowheads="1"/>
          </p:cNvSpPr>
          <p:nvPr/>
        </p:nvSpPr>
        <p:spPr bwMode="auto">
          <a:xfrm>
            <a:off x="883967" y="4419600"/>
            <a:ext cx="2291033" cy="523220"/>
          </a:xfrm>
          <a:prstGeom prst="rect">
            <a:avLst/>
          </a:prstGeom>
          <a:noFill/>
          <a:ln w="9525">
            <a:noFill/>
            <a:miter lim="800000"/>
            <a:headEnd/>
            <a:tailEnd/>
          </a:ln>
        </p:spPr>
        <p:txBody>
          <a:bodyPr wrap="square">
            <a:spAutoFit/>
          </a:bodyPr>
          <a:lstStyle/>
          <a:p>
            <a:r>
              <a:rPr lang="en-GB" sz="1400" dirty="0" smtClean="0">
                <a:solidFill>
                  <a:schemeClr val="tx1"/>
                </a:solidFill>
                <a:effectLst/>
                <a:latin typeface="Calibri" pitchFamily="34" charset="0"/>
              </a:rPr>
              <a:t>Shorttle et al., 2014 (Earth Planet. Sci. Lett., 395, 24-40)</a:t>
            </a:r>
            <a:endParaRPr lang="en-GB" sz="1400" dirty="0">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0" y="1568450"/>
            <a:ext cx="8931275" cy="893771"/>
          </a:xfrm>
          <a:prstGeom prst="rect">
            <a:avLst/>
          </a:prstGeom>
          <a:noFill/>
          <a:ln w="9525" algn="ctr">
            <a:noFill/>
            <a:miter lim="800000"/>
            <a:headEnd/>
            <a:tailEnd/>
          </a:ln>
          <a:effectLst/>
        </p:spPr>
        <p:txBody>
          <a:bodyPr>
            <a:spAutoFit/>
          </a:bodyPr>
          <a:lstStyle/>
          <a:p>
            <a:pPr algn="l">
              <a:defRPr/>
            </a:pPr>
            <a:endParaRPr lang="en-GB" sz="2400" smtClean="0">
              <a:solidFill>
                <a:srgbClr val="FFFF00"/>
              </a:solidFill>
              <a:effectLst>
                <a:outerShdw blurRad="38100" dist="38100" dir="2700000" algn="tl">
                  <a:srgbClr val="000000"/>
                </a:outerShdw>
              </a:effectLst>
              <a:latin typeface="Calibri" pitchFamily="34" charset="0"/>
            </a:endParaRPr>
          </a:p>
          <a:p>
            <a:pPr algn="l">
              <a:lnSpc>
                <a:spcPct val="60000"/>
              </a:lnSpc>
              <a:spcBef>
                <a:spcPct val="50000"/>
              </a:spcBef>
              <a:defRPr/>
            </a:pPr>
            <a:endParaRPr lang="en-GB" sz="2400">
              <a:solidFill>
                <a:srgbClr val="FFFF00"/>
              </a:solidFill>
              <a:effectLst>
                <a:outerShdw blurRad="38100" dist="38100" dir="2700000" algn="tl">
                  <a:srgbClr val="000000"/>
                </a:outerShdw>
              </a:effectLst>
              <a:latin typeface="Calibri" pitchFamily="34" charset="0"/>
              <a:sym typeface="Wingdings" pitchFamily="2" charset="2"/>
            </a:endParaRPr>
          </a:p>
        </p:txBody>
      </p:sp>
      <p:sp>
        <p:nvSpPr>
          <p:cNvPr id="611332" name="Rectangle 4"/>
          <p:cNvSpPr>
            <a:spLocks noChangeArrowheads="1"/>
          </p:cNvSpPr>
          <p:nvPr/>
        </p:nvSpPr>
        <p:spPr bwMode="auto">
          <a:xfrm>
            <a:off x="0" y="74613"/>
            <a:ext cx="9144000" cy="914400"/>
          </a:xfrm>
          <a:prstGeom prst="rect">
            <a:avLst/>
          </a:prstGeom>
          <a:noFill/>
          <a:ln w="9525">
            <a:noFill/>
            <a:miter lim="800000"/>
            <a:headEnd/>
            <a:tailEnd/>
          </a:ln>
          <a:effectLst/>
        </p:spPr>
        <p:txBody>
          <a:bodyPr>
            <a:spAutoFit/>
          </a:bodyPr>
          <a:lstStyle/>
          <a:p>
            <a:pPr>
              <a:defRPr/>
            </a:pPr>
            <a:r>
              <a:rPr lang="en-GB" sz="5400" smtClean="0">
                <a:solidFill>
                  <a:schemeClr val="bg1"/>
                </a:solidFill>
                <a:effectLst>
                  <a:outerShdw blurRad="38100" dist="38100" dir="2700000" algn="tl">
                    <a:srgbClr val="000000"/>
                  </a:outerShdw>
                </a:effectLst>
                <a:latin typeface="Calibri" pitchFamily="34" charset="0"/>
              </a:rPr>
              <a:t>Credits:</a:t>
            </a:r>
            <a:endParaRPr lang="en-GB" sz="5400">
              <a:solidFill>
                <a:schemeClr val="bg1"/>
              </a:solidFill>
              <a:effectLst>
                <a:outerShdw blurRad="38100" dist="38100" dir="2700000" algn="tl">
                  <a:srgbClr val="000000"/>
                </a:outerShdw>
              </a:effectLst>
              <a:latin typeface="Calibri" pitchFamily="34" charset="0"/>
            </a:endParaRPr>
          </a:p>
        </p:txBody>
      </p:sp>
      <p:sp>
        <p:nvSpPr>
          <p:cNvPr id="611333" name="Text Box 5"/>
          <p:cNvSpPr txBox="1">
            <a:spLocks noChangeArrowheads="1"/>
          </p:cNvSpPr>
          <p:nvPr/>
        </p:nvSpPr>
        <p:spPr bwMode="auto">
          <a:xfrm>
            <a:off x="1687286" y="5986215"/>
            <a:ext cx="7456714" cy="587375"/>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marL="265113" indent="-265113" algn="r">
              <a:lnSpc>
                <a:spcPct val="90000"/>
              </a:lnSpc>
              <a:defRPr/>
            </a:pPr>
            <a:r>
              <a:rPr lang="en-GB" dirty="0" smtClean="0">
                <a:solidFill>
                  <a:schemeClr val="bg1"/>
                </a:solidFill>
                <a:effectLst/>
                <a:latin typeface="Calibri" pitchFamily="34" charset="0"/>
              </a:rPr>
              <a:t>Anyone can use this material for scientific and non-scientific purposes.</a:t>
            </a:r>
          </a:p>
          <a:p>
            <a:pPr marL="265113" indent="-265113" algn="r">
              <a:lnSpc>
                <a:spcPct val="90000"/>
              </a:lnSpc>
              <a:defRPr/>
            </a:pPr>
            <a:r>
              <a:rPr lang="en-GB" dirty="0" smtClean="0">
                <a:solidFill>
                  <a:schemeClr val="bg1"/>
                </a:solidFill>
                <a:effectLst/>
                <a:latin typeface="Calibri" pitchFamily="34" charset="0"/>
              </a:rPr>
              <a:t>Please quote and acknowledge the source of data</a:t>
            </a:r>
            <a:endParaRPr lang="en-GB" sz="1600" dirty="0">
              <a:solidFill>
                <a:schemeClr val="bg1"/>
              </a:solidFill>
              <a:effectLst/>
              <a:latin typeface="Calibri" pitchFamily="34" charset="0"/>
            </a:endParaRPr>
          </a:p>
        </p:txBody>
      </p:sp>
      <p:sp>
        <p:nvSpPr>
          <p:cNvPr id="7" name="Text Box 6"/>
          <p:cNvSpPr txBox="1">
            <a:spLocks noChangeArrowheads="1"/>
          </p:cNvSpPr>
          <p:nvPr/>
        </p:nvSpPr>
        <p:spPr bwMode="auto">
          <a:xfrm>
            <a:off x="0" y="845457"/>
            <a:ext cx="4500563" cy="5170646"/>
          </a:xfrm>
          <a:prstGeom prst="rect">
            <a:avLst/>
          </a:prstGeom>
          <a:noFill/>
          <a:ln w="9525" algn="ctr">
            <a:noFill/>
            <a:miter lim="800000"/>
            <a:headEnd/>
            <a:tailEnd/>
          </a:ln>
          <a:effectLst/>
        </p:spPr>
        <p:txBody>
          <a:bodyPr wrap="square">
            <a:spAutoFit/>
          </a:bodyPr>
          <a:lstStyle/>
          <a:p>
            <a:pPr marL="88900" indent="-88900" algn="l">
              <a:defRPr/>
            </a:pPr>
            <a:r>
              <a:rPr lang="en-GB" sz="1100" dirty="0" smtClean="0">
                <a:solidFill>
                  <a:schemeClr val="bg1"/>
                </a:solidFill>
                <a:latin typeface="Calibri" pitchFamily="34" charset="0"/>
                <a:ea typeface="ＭＳ Ｐゴシック" pitchFamily="34" charset="-128"/>
              </a:rPr>
              <a:t>Anderson (1998) Proc. Natl. Acad. Sci., 95, 4822-4827</a:t>
            </a:r>
          </a:p>
          <a:p>
            <a:pPr marL="88900" indent="-88900" algn="l">
              <a:defRPr/>
            </a:pPr>
            <a:r>
              <a:rPr lang="en-GB" sz="1100" dirty="0" err="1" smtClean="0">
                <a:solidFill>
                  <a:schemeClr val="bg1"/>
                </a:solidFill>
                <a:latin typeface="Calibri" pitchFamily="34" charset="0"/>
                <a:ea typeface="ＭＳ Ｐゴシック" pitchFamily="34" charset="-128"/>
              </a:rPr>
              <a:t>Badford</a:t>
            </a:r>
            <a:r>
              <a:rPr lang="en-GB" sz="1100" dirty="0" smtClean="0">
                <a:solidFill>
                  <a:schemeClr val="bg1"/>
                </a:solidFill>
                <a:latin typeface="Calibri" pitchFamily="34" charset="0"/>
                <a:ea typeface="ＭＳ Ｐゴシック" pitchFamily="34" charset="-128"/>
              </a:rPr>
              <a:t> et al. (1999) J. </a:t>
            </a:r>
            <a:r>
              <a:rPr lang="en-GB" sz="1100" dirty="0" err="1" smtClean="0">
                <a:solidFill>
                  <a:schemeClr val="bg1"/>
                </a:solidFill>
                <a:latin typeface="Calibri" pitchFamily="34" charset="0"/>
                <a:ea typeface="ＭＳ Ｐゴシック" pitchFamily="34" charset="-128"/>
              </a:rPr>
              <a:t>Geophys</a:t>
            </a:r>
            <a:r>
              <a:rPr lang="en-GB" sz="1100" dirty="0" smtClean="0">
                <a:solidFill>
                  <a:schemeClr val="bg1"/>
                </a:solidFill>
                <a:latin typeface="Calibri" pitchFamily="34" charset="0"/>
                <a:ea typeface="ＭＳ Ｐゴシック" pitchFamily="34" charset="-128"/>
              </a:rPr>
              <a:t>. Res., 104, 29509-29527</a:t>
            </a:r>
          </a:p>
          <a:p>
            <a:pPr marL="88900" indent="-88900" algn="l">
              <a:defRPr/>
            </a:pPr>
            <a:r>
              <a:rPr lang="en-GB" sz="1100" dirty="0" err="1" smtClean="0">
                <a:solidFill>
                  <a:schemeClr val="bg1"/>
                </a:solidFill>
                <a:latin typeface="Calibri" pitchFamily="34" charset="0"/>
                <a:ea typeface="ＭＳ Ｐゴシック" pitchFamily="34" charset="-128"/>
              </a:rPr>
              <a:t>Ballentine</a:t>
            </a:r>
            <a:r>
              <a:rPr lang="en-GB" sz="1100" dirty="0" smtClean="0">
                <a:solidFill>
                  <a:schemeClr val="bg1"/>
                </a:solidFill>
                <a:latin typeface="Calibri" pitchFamily="34" charset="0"/>
                <a:ea typeface="ＭＳ Ｐゴシック" pitchFamily="34" charset="-128"/>
              </a:rPr>
              <a:t> (2012) Nature, 486, 40-41</a:t>
            </a:r>
          </a:p>
          <a:p>
            <a:pPr marL="88900" indent="-88900" algn="l">
              <a:defRPr/>
            </a:pPr>
            <a:r>
              <a:rPr lang="en-GB" altLang="ja-JP" sz="1100" dirty="0" err="1" smtClean="0">
                <a:solidFill>
                  <a:schemeClr val="bg1"/>
                </a:solidFill>
                <a:latin typeface="Calibri" pitchFamily="34" charset="0"/>
              </a:rPr>
              <a:t>Borghini</a:t>
            </a:r>
            <a:r>
              <a:rPr lang="en-GB" altLang="ja-JP" sz="1100" dirty="0" smtClean="0">
                <a:solidFill>
                  <a:schemeClr val="bg1"/>
                </a:solidFill>
                <a:latin typeface="Calibri" pitchFamily="34" charset="0"/>
              </a:rPr>
              <a:t> et al. (2013) Geology, 41, 1055-1058</a:t>
            </a:r>
          </a:p>
          <a:p>
            <a:pPr marL="88900" indent="-88900" algn="l">
              <a:defRPr/>
            </a:pPr>
            <a:r>
              <a:rPr lang="en-GB" altLang="ja-JP" sz="1100" dirty="0" err="1" smtClean="0">
                <a:solidFill>
                  <a:schemeClr val="bg1"/>
                </a:solidFill>
                <a:latin typeface="Calibri" pitchFamily="34" charset="0"/>
              </a:rPr>
              <a:t>Bouvier</a:t>
            </a:r>
            <a:r>
              <a:rPr lang="en-GB" altLang="ja-JP" sz="1100" dirty="0" smtClean="0">
                <a:solidFill>
                  <a:schemeClr val="bg1"/>
                </a:solidFill>
                <a:latin typeface="Calibri" pitchFamily="34" charset="0"/>
              </a:rPr>
              <a:t> and </a:t>
            </a:r>
            <a:r>
              <a:rPr lang="en-GB" altLang="ja-JP" sz="1100" dirty="0" err="1" smtClean="0">
                <a:solidFill>
                  <a:schemeClr val="bg1"/>
                </a:solidFill>
                <a:latin typeface="Calibri" pitchFamily="34" charset="0"/>
              </a:rPr>
              <a:t>Wadhwa</a:t>
            </a:r>
            <a:r>
              <a:rPr lang="en-GB" altLang="ja-JP" sz="1100" dirty="0" smtClean="0">
                <a:solidFill>
                  <a:schemeClr val="bg1"/>
                </a:solidFill>
                <a:latin typeface="Calibri" pitchFamily="34" charset="0"/>
              </a:rPr>
              <a:t> (2010) Nature </a:t>
            </a:r>
            <a:r>
              <a:rPr lang="en-GB" altLang="ja-JP" sz="1100" dirty="0" err="1" smtClean="0">
                <a:solidFill>
                  <a:schemeClr val="bg1"/>
                </a:solidFill>
                <a:latin typeface="Calibri" pitchFamily="34" charset="0"/>
              </a:rPr>
              <a:t>Geosci</a:t>
            </a:r>
            <a:r>
              <a:rPr lang="en-GB" altLang="ja-JP" sz="1100" dirty="0" smtClean="0">
                <a:solidFill>
                  <a:schemeClr val="bg1"/>
                </a:solidFill>
                <a:latin typeface="Calibri" pitchFamily="34" charset="0"/>
              </a:rPr>
              <a:t>., 3, 637-641 </a:t>
            </a:r>
          </a:p>
          <a:p>
            <a:pPr marL="88900" indent="-88900" algn="l">
              <a:defRPr/>
            </a:pPr>
            <a:r>
              <a:rPr lang="en-GB" altLang="ja-JP" sz="1100" dirty="0" err="1" smtClean="0">
                <a:solidFill>
                  <a:schemeClr val="bg1"/>
                </a:solidFill>
                <a:latin typeface="Calibri" pitchFamily="34" charset="0"/>
              </a:rPr>
              <a:t>Cadoux</a:t>
            </a:r>
            <a:r>
              <a:rPr lang="en-GB" altLang="ja-JP" sz="1100" dirty="0" smtClean="0">
                <a:solidFill>
                  <a:schemeClr val="bg1"/>
                </a:solidFill>
                <a:latin typeface="Calibri" pitchFamily="34" charset="0"/>
              </a:rPr>
              <a:t> </a:t>
            </a:r>
            <a:r>
              <a:rPr lang="en-GB" altLang="ja-JP" sz="1100" dirty="0">
                <a:solidFill>
                  <a:schemeClr val="bg1"/>
                </a:solidFill>
                <a:latin typeface="Calibri" pitchFamily="34" charset="0"/>
              </a:rPr>
              <a:t>et al. (2007),  </a:t>
            </a:r>
            <a:r>
              <a:rPr lang="en-GB" altLang="ja-JP" sz="1100" dirty="0" smtClean="0">
                <a:solidFill>
                  <a:schemeClr val="bg1"/>
                </a:solidFill>
                <a:latin typeface="Calibri" pitchFamily="34" charset="0"/>
              </a:rPr>
              <a:t>Earth Planet. Sci. Lett., </a:t>
            </a:r>
            <a:r>
              <a:rPr lang="en-GB" altLang="ja-JP" sz="1100" dirty="0">
                <a:solidFill>
                  <a:schemeClr val="bg1"/>
                </a:solidFill>
                <a:latin typeface="Calibri" pitchFamily="34" charset="0"/>
              </a:rPr>
              <a:t>259, 227-238</a:t>
            </a:r>
            <a:endParaRPr lang="en-GB" sz="1100" baseline="-25000" dirty="0" smtClean="0">
              <a:solidFill>
                <a:schemeClr val="bg1"/>
              </a:solidFill>
              <a:latin typeface="Calibri" pitchFamily="34" charset="0"/>
            </a:endParaRPr>
          </a:p>
          <a:p>
            <a:pPr marL="88900" indent="-88900" algn="l">
              <a:defRPr/>
            </a:pPr>
            <a:r>
              <a:rPr lang="en-GB" altLang="ja-JP" sz="1100" dirty="0">
                <a:solidFill>
                  <a:schemeClr val="bg1"/>
                </a:solidFill>
                <a:latin typeface="Calibri" pitchFamily="34" charset="0"/>
              </a:rPr>
              <a:t>Camp (2013) GGA Spec. P. 497, </a:t>
            </a:r>
            <a:r>
              <a:rPr lang="en-GB" altLang="ja-JP" sz="1100" dirty="0" smtClean="0">
                <a:solidFill>
                  <a:schemeClr val="bg1"/>
                </a:solidFill>
                <a:latin typeface="Calibri" pitchFamily="34" charset="0"/>
              </a:rPr>
              <a:t>181-199</a:t>
            </a:r>
          </a:p>
          <a:p>
            <a:pPr marL="88900" indent="-88900" algn="l">
              <a:defRPr/>
            </a:pPr>
            <a:r>
              <a:rPr lang="en-GB" sz="1100" dirty="0" smtClean="0">
                <a:solidFill>
                  <a:schemeClr val="bg1"/>
                </a:solidFill>
                <a:latin typeface="Calibri" pitchFamily="34" charset="0"/>
              </a:rPr>
              <a:t>Carroll and Draper (1994) Chem. Geol., 117, 37-56</a:t>
            </a:r>
            <a:endParaRPr lang="en-GB" sz="1100" baseline="-25000" dirty="0" smtClean="0">
              <a:solidFill>
                <a:schemeClr val="bg1"/>
              </a:solidFill>
              <a:latin typeface="Calibri" pitchFamily="34" charset="0"/>
            </a:endParaRPr>
          </a:p>
          <a:p>
            <a:pPr marL="88900" indent="-88900" algn="l">
              <a:defRPr/>
            </a:pPr>
            <a:r>
              <a:rPr lang="en-GB" sz="1100" dirty="0" err="1">
                <a:solidFill>
                  <a:schemeClr val="bg1"/>
                </a:solidFill>
                <a:latin typeface="Calibri" pitchFamily="34" charset="0"/>
              </a:rPr>
              <a:t>Chauvel</a:t>
            </a:r>
            <a:r>
              <a:rPr lang="en-GB" sz="1100" dirty="0">
                <a:solidFill>
                  <a:schemeClr val="bg1"/>
                </a:solidFill>
                <a:latin typeface="Calibri" pitchFamily="34" charset="0"/>
              </a:rPr>
              <a:t> et al. (1992) Earth Planet. Sci. Lett., 110, 99-119</a:t>
            </a:r>
          </a:p>
          <a:p>
            <a:pPr marL="88900" indent="-88900" algn="l">
              <a:defRPr/>
            </a:pPr>
            <a:r>
              <a:rPr lang="en-GB" altLang="ja-JP" sz="1100" dirty="0" smtClean="0">
                <a:solidFill>
                  <a:schemeClr val="bg1"/>
                </a:solidFill>
                <a:latin typeface="Calibri" pitchFamily="34" charset="0"/>
              </a:rPr>
              <a:t>Davies </a:t>
            </a:r>
            <a:r>
              <a:rPr lang="en-GB" altLang="ja-JP" sz="1100" dirty="0">
                <a:solidFill>
                  <a:schemeClr val="bg1"/>
                </a:solidFill>
                <a:latin typeface="Calibri" pitchFamily="34" charset="0"/>
              </a:rPr>
              <a:t>(2009) </a:t>
            </a:r>
            <a:r>
              <a:rPr lang="en-GB" altLang="ja-JP" sz="1100" dirty="0" smtClean="0">
                <a:solidFill>
                  <a:schemeClr val="bg1"/>
                </a:solidFill>
                <a:latin typeface="Calibri" pitchFamily="34" charset="0"/>
              </a:rPr>
              <a:t>Geochem. </a:t>
            </a:r>
            <a:r>
              <a:rPr lang="en-GB" altLang="ja-JP" sz="1100" dirty="0" err="1" smtClean="0">
                <a:solidFill>
                  <a:schemeClr val="bg1"/>
                </a:solidFill>
                <a:latin typeface="Calibri" pitchFamily="34" charset="0"/>
              </a:rPr>
              <a:t>Geophys</a:t>
            </a:r>
            <a:r>
              <a:rPr lang="en-GB" altLang="ja-JP" sz="1100" dirty="0" smtClean="0">
                <a:solidFill>
                  <a:schemeClr val="bg1"/>
                </a:solidFill>
                <a:latin typeface="Calibri" pitchFamily="34" charset="0"/>
              </a:rPr>
              <a:t>. </a:t>
            </a:r>
            <a:r>
              <a:rPr lang="en-GB" altLang="ja-JP" sz="1100" dirty="0" err="1" smtClean="0">
                <a:solidFill>
                  <a:schemeClr val="bg1"/>
                </a:solidFill>
                <a:latin typeface="Calibri" pitchFamily="34" charset="0"/>
              </a:rPr>
              <a:t>Geosyst</a:t>
            </a:r>
            <a:r>
              <a:rPr lang="en-GB" altLang="ja-JP" sz="1100" dirty="0" smtClean="0">
                <a:solidFill>
                  <a:schemeClr val="bg1"/>
                </a:solidFill>
                <a:latin typeface="Calibri" pitchFamily="34" charset="0"/>
              </a:rPr>
              <a:t>., </a:t>
            </a:r>
            <a:r>
              <a:rPr lang="en-GB" sz="1100" dirty="0" smtClean="0">
                <a:solidFill>
                  <a:schemeClr val="bg1"/>
                </a:solidFill>
                <a:latin typeface="Calibri" pitchFamily="34" charset="0"/>
              </a:rPr>
              <a:t>10.1029/2009GC002634</a:t>
            </a:r>
          </a:p>
          <a:p>
            <a:pPr marL="88900" indent="-88900" algn="l">
              <a:defRPr/>
            </a:pPr>
            <a:r>
              <a:rPr lang="en-GB" altLang="ja-JP" sz="1100" dirty="0" err="1" smtClean="0">
                <a:solidFill>
                  <a:schemeClr val="bg1"/>
                </a:solidFill>
                <a:latin typeface="Calibri" pitchFamily="34" charset="0"/>
                <a:ea typeface="ＭＳ Ｐゴシック" pitchFamily="34" charset="-128"/>
              </a:rPr>
              <a:t>Doucelance</a:t>
            </a:r>
            <a:r>
              <a:rPr lang="en-GB" altLang="ja-JP" sz="1100" dirty="0" smtClean="0">
                <a:solidFill>
                  <a:schemeClr val="bg1"/>
                </a:solidFill>
                <a:latin typeface="Calibri" pitchFamily="34" charset="0"/>
                <a:ea typeface="ＭＳ Ｐゴシック" pitchFamily="34" charset="-128"/>
              </a:rPr>
              <a:t> et al. (2010) </a:t>
            </a:r>
            <a:r>
              <a:rPr lang="en-GB" altLang="ja-JP" sz="1100" dirty="0" err="1" smtClean="0">
                <a:solidFill>
                  <a:schemeClr val="bg1"/>
                </a:solidFill>
                <a:latin typeface="Calibri" pitchFamily="34" charset="0"/>
                <a:ea typeface="ＭＳ Ｐゴシック" pitchFamily="34" charset="-128"/>
              </a:rPr>
              <a:t>Geochim</a:t>
            </a:r>
            <a:r>
              <a:rPr lang="en-GB" altLang="ja-JP" sz="1100" dirty="0" smtClean="0">
                <a:solidFill>
                  <a:schemeClr val="bg1"/>
                </a:solidFill>
                <a:latin typeface="Calibri" pitchFamily="34" charset="0"/>
                <a:ea typeface="ＭＳ Ｐゴシック" pitchFamily="34" charset="-128"/>
              </a:rPr>
              <a:t>. </a:t>
            </a:r>
            <a:r>
              <a:rPr lang="en-GB" altLang="ja-JP" sz="1100" dirty="0" err="1" smtClean="0">
                <a:solidFill>
                  <a:schemeClr val="bg1"/>
                </a:solidFill>
                <a:latin typeface="Calibri" pitchFamily="34" charset="0"/>
                <a:ea typeface="ＭＳ Ｐゴシック" pitchFamily="34" charset="-128"/>
              </a:rPr>
              <a:t>Cosmochim</a:t>
            </a:r>
            <a:r>
              <a:rPr lang="en-GB" altLang="ja-JP" sz="1100" dirty="0" smtClean="0">
                <a:solidFill>
                  <a:schemeClr val="bg1"/>
                </a:solidFill>
                <a:latin typeface="Calibri" pitchFamily="34" charset="0"/>
                <a:ea typeface="ＭＳ Ｐゴシック" pitchFamily="34" charset="-128"/>
              </a:rPr>
              <a:t>. </a:t>
            </a:r>
            <a:r>
              <a:rPr lang="en-GB" altLang="ja-JP" sz="1100" dirty="0" err="1" smtClean="0">
                <a:solidFill>
                  <a:schemeClr val="bg1"/>
                </a:solidFill>
                <a:latin typeface="Calibri" pitchFamily="34" charset="0"/>
                <a:ea typeface="ＭＳ Ｐゴシック" pitchFamily="34" charset="-128"/>
              </a:rPr>
              <a:t>Acta</a:t>
            </a:r>
            <a:r>
              <a:rPr lang="en-GB" altLang="ja-JP" sz="1100" dirty="0" smtClean="0">
                <a:solidFill>
                  <a:schemeClr val="bg1"/>
                </a:solidFill>
                <a:latin typeface="Calibri" pitchFamily="34" charset="0"/>
                <a:ea typeface="ＭＳ Ｐゴシック" pitchFamily="34" charset="-128"/>
              </a:rPr>
              <a:t>, 74, 7261-7282</a:t>
            </a:r>
          </a:p>
          <a:p>
            <a:pPr marL="88900" indent="-88900" algn="l">
              <a:defRPr/>
            </a:pPr>
            <a:r>
              <a:rPr lang="en-GB" altLang="ja-JP" sz="1100" dirty="0" smtClean="0">
                <a:solidFill>
                  <a:schemeClr val="bg1"/>
                </a:solidFill>
                <a:latin typeface="Calibri" pitchFamily="34" charset="0"/>
                <a:ea typeface="ＭＳ Ｐゴシック" pitchFamily="34" charset="-128"/>
              </a:rPr>
              <a:t>Frey (1979) Rev. </a:t>
            </a:r>
            <a:r>
              <a:rPr lang="en-GB" altLang="ja-JP" sz="1100" dirty="0" err="1" smtClean="0">
                <a:solidFill>
                  <a:schemeClr val="bg1"/>
                </a:solidFill>
                <a:latin typeface="Calibri" pitchFamily="34" charset="0"/>
                <a:ea typeface="ＭＳ Ｐゴシック" pitchFamily="34" charset="-128"/>
              </a:rPr>
              <a:t>Geophys</a:t>
            </a:r>
            <a:r>
              <a:rPr lang="en-GB" altLang="ja-JP" sz="1100" dirty="0" smtClean="0">
                <a:solidFill>
                  <a:schemeClr val="bg1"/>
                </a:solidFill>
                <a:latin typeface="Calibri" pitchFamily="34" charset="0"/>
                <a:ea typeface="ＭＳ Ｐゴシック" pitchFamily="34" charset="-128"/>
              </a:rPr>
              <a:t>. Space Phys., 17, 803-823</a:t>
            </a:r>
          </a:p>
          <a:p>
            <a:pPr marL="88900" indent="-88900" algn="l">
              <a:defRPr/>
            </a:pPr>
            <a:r>
              <a:rPr lang="en-GB" altLang="ja-JP" sz="1100" dirty="0" err="1" smtClean="0">
                <a:solidFill>
                  <a:schemeClr val="bg1"/>
                </a:solidFill>
                <a:latin typeface="Calibri" pitchFamily="34" charset="0"/>
                <a:ea typeface="ＭＳ Ｐゴシック" pitchFamily="34" charset="-128"/>
              </a:rPr>
              <a:t>Gonnermann</a:t>
            </a:r>
            <a:r>
              <a:rPr lang="en-GB" altLang="ja-JP" sz="1100" dirty="0" smtClean="0">
                <a:solidFill>
                  <a:schemeClr val="bg1"/>
                </a:solidFill>
                <a:latin typeface="Calibri" pitchFamily="34" charset="0"/>
                <a:ea typeface="ＭＳ Ｐゴシック" pitchFamily="34" charset="-128"/>
              </a:rPr>
              <a:t> and Mukhopadhyay (2009</a:t>
            </a:r>
            <a:r>
              <a:rPr lang="en-GB" altLang="ja-JP" sz="1100" dirty="0">
                <a:solidFill>
                  <a:schemeClr val="bg1"/>
                </a:solidFill>
                <a:latin typeface="Calibri" pitchFamily="34" charset="0"/>
                <a:ea typeface="ＭＳ Ｐゴシック" pitchFamily="34" charset="-128"/>
              </a:rPr>
              <a:t>)</a:t>
            </a:r>
            <a:r>
              <a:rPr lang="en-GB" altLang="ja-JP" sz="1100" dirty="0" smtClean="0">
                <a:solidFill>
                  <a:schemeClr val="bg1"/>
                </a:solidFill>
                <a:latin typeface="Calibri" pitchFamily="34" charset="0"/>
                <a:ea typeface="ＭＳ Ｐゴシック" pitchFamily="34" charset="-128"/>
              </a:rPr>
              <a:t> Nature, 459, 560-563</a:t>
            </a:r>
          </a:p>
          <a:p>
            <a:pPr marL="88900" indent="-88900" algn="l">
              <a:defRPr/>
            </a:pPr>
            <a:r>
              <a:rPr lang="en-GB" altLang="ja-JP" sz="1100" dirty="0" err="1">
                <a:solidFill>
                  <a:schemeClr val="bg1"/>
                </a:solidFill>
                <a:latin typeface="Calibri" pitchFamily="34" charset="0"/>
              </a:rPr>
              <a:t>Hallis</a:t>
            </a:r>
            <a:r>
              <a:rPr lang="en-GB" altLang="ja-JP" sz="1100" dirty="0">
                <a:solidFill>
                  <a:schemeClr val="bg1"/>
                </a:solidFill>
                <a:latin typeface="Calibri" pitchFamily="34" charset="0"/>
              </a:rPr>
              <a:t> et al. (2014) Science, 350, </a:t>
            </a:r>
            <a:r>
              <a:rPr lang="en-GB" altLang="ja-JP" sz="1100" dirty="0" smtClean="0">
                <a:solidFill>
                  <a:schemeClr val="bg1"/>
                </a:solidFill>
                <a:latin typeface="Calibri" pitchFamily="34" charset="0"/>
              </a:rPr>
              <a:t>795-797</a:t>
            </a:r>
          </a:p>
          <a:p>
            <a:pPr marL="88900" indent="-88900" algn="l">
              <a:defRPr/>
            </a:pPr>
            <a:r>
              <a:rPr lang="en-GB" altLang="ja-JP" sz="1100" dirty="0" err="1" smtClean="0">
                <a:solidFill>
                  <a:schemeClr val="bg1"/>
                </a:solidFill>
                <a:latin typeface="Calibri" pitchFamily="34" charset="0"/>
                <a:ea typeface="ＭＳ Ｐゴシック" pitchFamily="34" charset="-128"/>
              </a:rPr>
              <a:t>Hanyu</a:t>
            </a:r>
            <a:r>
              <a:rPr lang="en-GB" altLang="ja-JP" sz="1100" dirty="0" smtClean="0">
                <a:solidFill>
                  <a:schemeClr val="bg1"/>
                </a:solidFill>
                <a:latin typeface="Calibri" pitchFamily="34" charset="0"/>
                <a:ea typeface="ＭＳ Ｐゴシック" pitchFamily="34" charset="-128"/>
              </a:rPr>
              <a:t> et al (2005) Chem. Geol., 214, 135-155</a:t>
            </a:r>
          </a:p>
          <a:p>
            <a:pPr marL="88900" indent="-88900" algn="l">
              <a:defRPr/>
            </a:pPr>
            <a:r>
              <a:rPr lang="en-GB" altLang="ja-JP" sz="1100" dirty="0" smtClean="0">
                <a:solidFill>
                  <a:schemeClr val="bg1"/>
                </a:solidFill>
                <a:latin typeface="Calibri" pitchFamily="34" charset="0"/>
                <a:ea typeface="ＭＳ Ｐゴシック" pitchFamily="34" charset="-128"/>
              </a:rPr>
              <a:t>Hart (1984) Nature, 309, 753-757</a:t>
            </a:r>
          </a:p>
          <a:p>
            <a:pPr marL="88900" indent="-88900" algn="l">
              <a:defRPr/>
            </a:pPr>
            <a:r>
              <a:rPr lang="en-GB" altLang="ja-JP" sz="1100" dirty="0" smtClean="0">
                <a:solidFill>
                  <a:schemeClr val="bg1"/>
                </a:solidFill>
                <a:latin typeface="Calibri" pitchFamily="34" charset="0"/>
                <a:ea typeface="ＭＳ Ｐゴシック" pitchFamily="34" charset="-128"/>
              </a:rPr>
              <a:t>Hart (2011) </a:t>
            </a:r>
            <a:r>
              <a:rPr lang="en-GB" sz="1100" dirty="0">
                <a:solidFill>
                  <a:schemeClr val="bg1"/>
                </a:solidFill>
                <a:latin typeface="Calibri" pitchFamily="34" charset="0"/>
              </a:rPr>
              <a:t>http://www.geo.cornell.edu/geology/classes/Geo656/656notes11/IsotopeGeochemistryChapter6.pdf</a:t>
            </a:r>
            <a:endParaRPr lang="en-GB" altLang="ja-JP" sz="1100" dirty="0" smtClean="0">
              <a:solidFill>
                <a:schemeClr val="bg1"/>
              </a:solidFill>
              <a:latin typeface="Calibri" pitchFamily="34" charset="0"/>
              <a:ea typeface="ＭＳ Ｐゴシック" pitchFamily="34" charset="-128"/>
            </a:endParaRPr>
          </a:p>
          <a:p>
            <a:pPr marL="88900" indent="-88900" algn="l">
              <a:defRPr/>
            </a:pPr>
            <a:r>
              <a:rPr lang="en-GB" altLang="ja-JP" sz="1100" dirty="0" smtClean="0">
                <a:solidFill>
                  <a:schemeClr val="bg1"/>
                </a:solidFill>
                <a:latin typeface="Calibri" pitchFamily="34" charset="0"/>
              </a:rPr>
              <a:t>Hilton </a:t>
            </a:r>
            <a:r>
              <a:rPr lang="en-GB" altLang="ja-JP" sz="1100" dirty="0">
                <a:solidFill>
                  <a:schemeClr val="bg1"/>
                </a:solidFill>
                <a:latin typeface="Calibri" pitchFamily="34" charset="0"/>
              </a:rPr>
              <a:t>et al. (2011) </a:t>
            </a:r>
            <a:r>
              <a:rPr lang="en-GB" altLang="ja-JP" sz="1100" dirty="0" err="1">
                <a:solidFill>
                  <a:schemeClr val="bg1"/>
                </a:solidFill>
                <a:latin typeface="Calibri" pitchFamily="34" charset="0"/>
              </a:rPr>
              <a:t>Geophys</a:t>
            </a:r>
            <a:r>
              <a:rPr lang="en-GB" altLang="ja-JP" sz="1100" dirty="0">
                <a:solidFill>
                  <a:schemeClr val="bg1"/>
                </a:solidFill>
                <a:latin typeface="Calibri" pitchFamily="34" charset="0"/>
              </a:rPr>
              <a:t>. Res. Lett., 38, </a:t>
            </a:r>
            <a:r>
              <a:rPr lang="en-US" altLang="ja-JP" sz="1100" dirty="0" smtClean="0">
                <a:solidFill>
                  <a:schemeClr val="bg1"/>
                </a:solidFill>
                <a:latin typeface="Calibri" pitchFamily="34" charset="0"/>
              </a:rPr>
              <a:t>doi:10.1029/2011GL049589</a:t>
            </a:r>
          </a:p>
          <a:p>
            <a:pPr marL="88900" indent="-88900" algn="l">
              <a:defRPr/>
            </a:pPr>
            <a:r>
              <a:rPr lang="en-GB" sz="1100" dirty="0" smtClean="0">
                <a:solidFill>
                  <a:schemeClr val="bg1"/>
                </a:solidFill>
                <a:latin typeface="Calibri" pitchFamily="34" charset="0"/>
              </a:rPr>
              <a:t>Hofmann (2004) In: Treatise on Geochemistry Vol. 2, 61-101</a:t>
            </a:r>
          </a:p>
          <a:p>
            <a:pPr marL="88900" indent="-88900" algn="l">
              <a:defRPr/>
            </a:pPr>
            <a:r>
              <a:rPr lang="en-GB" sz="1100" dirty="0" err="1" smtClean="0">
                <a:solidFill>
                  <a:schemeClr val="bg1"/>
                </a:solidFill>
                <a:latin typeface="Calibri" pitchFamily="34" charset="0"/>
              </a:rPr>
              <a:t>Husen</a:t>
            </a:r>
            <a:r>
              <a:rPr lang="en-GB" sz="1100" dirty="0" smtClean="0">
                <a:solidFill>
                  <a:schemeClr val="bg1"/>
                </a:solidFill>
                <a:latin typeface="Calibri" pitchFamily="34" charset="0"/>
              </a:rPr>
              <a:t> et al (2016) </a:t>
            </a:r>
            <a:r>
              <a:rPr lang="en-GB" sz="1100" dirty="0" err="1" smtClean="0">
                <a:solidFill>
                  <a:schemeClr val="bg1"/>
                </a:solidFill>
                <a:latin typeface="Calibri" pitchFamily="34" charset="0"/>
              </a:rPr>
              <a:t>Geochim</a:t>
            </a:r>
            <a:r>
              <a:rPr lang="en-GB" sz="1100" dirty="0" smtClean="0">
                <a:solidFill>
                  <a:schemeClr val="bg1"/>
                </a:solidFill>
                <a:latin typeface="Calibri" pitchFamily="34" charset="0"/>
              </a:rPr>
              <a:t>. </a:t>
            </a:r>
            <a:r>
              <a:rPr lang="en-GB" sz="1100" dirty="0" err="1" smtClean="0">
                <a:solidFill>
                  <a:schemeClr val="bg1"/>
                </a:solidFill>
                <a:latin typeface="Calibri" pitchFamily="34" charset="0"/>
              </a:rPr>
              <a:t>Cosmochim</a:t>
            </a:r>
            <a:r>
              <a:rPr lang="en-GB" sz="1100" dirty="0" smtClean="0">
                <a:solidFill>
                  <a:schemeClr val="bg1"/>
                </a:solidFill>
                <a:latin typeface="Calibri" pitchFamily="34" charset="0"/>
              </a:rPr>
              <a:t>. </a:t>
            </a:r>
            <a:r>
              <a:rPr lang="en-GB" sz="1100" dirty="0" err="1" smtClean="0">
                <a:solidFill>
                  <a:schemeClr val="bg1"/>
                </a:solidFill>
                <a:latin typeface="Calibri" pitchFamily="34" charset="0"/>
              </a:rPr>
              <a:t>Acta</a:t>
            </a:r>
            <a:r>
              <a:rPr lang="en-GB" sz="1100" dirty="0" smtClean="0">
                <a:solidFill>
                  <a:schemeClr val="bg1"/>
                </a:solidFill>
                <a:latin typeface="Calibri" pitchFamily="34" charset="0"/>
              </a:rPr>
              <a:t>, 185, 112-128</a:t>
            </a:r>
          </a:p>
          <a:p>
            <a:pPr marL="88900" indent="-88900" algn="l">
              <a:defRPr/>
            </a:pPr>
            <a:r>
              <a:rPr lang="en-GB" sz="1100" dirty="0">
                <a:solidFill>
                  <a:schemeClr val="bg1"/>
                </a:solidFill>
                <a:latin typeface="Calibri" pitchFamily="34" charset="0"/>
                <a:ea typeface="ＭＳ Ｐゴシック" pitchFamily="34" charset="-128"/>
              </a:rPr>
              <a:t>Jackson and </a:t>
            </a:r>
            <a:r>
              <a:rPr lang="en-GB" sz="1100" dirty="0" err="1">
                <a:solidFill>
                  <a:schemeClr val="bg1"/>
                </a:solidFill>
                <a:latin typeface="Calibri" pitchFamily="34" charset="0"/>
                <a:ea typeface="ＭＳ Ｐゴシック" pitchFamily="34" charset="-128"/>
              </a:rPr>
              <a:t>Jellinek</a:t>
            </a:r>
            <a:r>
              <a:rPr lang="en-GB" sz="1100" dirty="0">
                <a:solidFill>
                  <a:schemeClr val="bg1"/>
                </a:solidFill>
                <a:latin typeface="Calibri" pitchFamily="34" charset="0"/>
                <a:ea typeface="ＭＳ Ｐゴシック" pitchFamily="34" charset="-128"/>
              </a:rPr>
              <a:t> (2013) </a:t>
            </a:r>
            <a:r>
              <a:rPr lang="en-GB" sz="1100" dirty="0" smtClean="0">
                <a:solidFill>
                  <a:schemeClr val="bg1"/>
                </a:solidFill>
                <a:latin typeface="Calibri" pitchFamily="34" charset="0"/>
                <a:ea typeface="ＭＳ Ｐゴシック" pitchFamily="34" charset="-128"/>
              </a:rPr>
              <a:t>Geochem. </a:t>
            </a:r>
            <a:r>
              <a:rPr lang="en-GB" sz="1100" dirty="0" err="1" smtClean="0">
                <a:solidFill>
                  <a:schemeClr val="bg1"/>
                </a:solidFill>
                <a:latin typeface="Calibri" pitchFamily="34" charset="0"/>
                <a:ea typeface="ＭＳ Ｐゴシック" pitchFamily="34" charset="-128"/>
              </a:rPr>
              <a:t>Geophys</a:t>
            </a:r>
            <a:r>
              <a:rPr lang="en-GB" sz="1100" dirty="0" smtClean="0">
                <a:solidFill>
                  <a:schemeClr val="bg1"/>
                </a:solidFill>
                <a:latin typeface="Calibri" pitchFamily="34" charset="0"/>
                <a:ea typeface="ＭＳ Ｐゴシック" pitchFamily="34" charset="-128"/>
              </a:rPr>
              <a:t>. </a:t>
            </a:r>
            <a:r>
              <a:rPr lang="en-GB" sz="1100" dirty="0" err="1" smtClean="0">
                <a:solidFill>
                  <a:schemeClr val="bg1"/>
                </a:solidFill>
                <a:latin typeface="Calibri" pitchFamily="34" charset="0"/>
                <a:ea typeface="ＭＳ Ｐゴシック" pitchFamily="34" charset="-128"/>
              </a:rPr>
              <a:t>Geosyst</a:t>
            </a:r>
            <a:r>
              <a:rPr lang="en-GB" sz="1100" dirty="0" smtClean="0">
                <a:solidFill>
                  <a:schemeClr val="bg1"/>
                </a:solidFill>
                <a:latin typeface="Calibri" pitchFamily="34" charset="0"/>
                <a:ea typeface="ＭＳ Ｐゴシック" pitchFamily="34" charset="-128"/>
              </a:rPr>
              <a:t>., </a:t>
            </a:r>
            <a:r>
              <a:rPr lang="en-GB" sz="1100" dirty="0">
                <a:solidFill>
                  <a:schemeClr val="bg1"/>
                </a:solidFill>
                <a:latin typeface="Calibri" pitchFamily="34" charset="0"/>
                <a:ea typeface="ＭＳ Ｐゴシック" pitchFamily="34" charset="-128"/>
              </a:rPr>
              <a:t>10.1002/ggge.20188)</a:t>
            </a:r>
          </a:p>
          <a:p>
            <a:pPr marL="88900" indent="-88900" algn="l">
              <a:defRPr/>
            </a:pPr>
            <a:r>
              <a:rPr lang="en-GB" altLang="ja-JP" sz="1100" dirty="0" smtClean="0">
                <a:solidFill>
                  <a:schemeClr val="bg1"/>
                </a:solidFill>
                <a:latin typeface="Calibri" pitchFamily="34" charset="0"/>
                <a:ea typeface="ＭＳ Ｐゴシック" pitchFamily="34" charset="-128"/>
              </a:rPr>
              <a:t>Jackson et al. (2010) Nature, 466, 853-856</a:t>
            </a:r>
          </a:p>
          <a:p>
            <a:pPr marL="88900" indent="-88900" algn="l">
              <a:defRPr/>
            </a:pPr>
            <a:r>
              <a:rPr lang="en-GB" sz="1100" dirty="0">
                <a:solidFill>
                  <a:schemeClr val="bg1"/>
                </a:solidFill>
                <a:latin typeface="Calibri" pitchFamily="34" charset="0"/>
              </a:rPr>
              <a:t>Jackson et al. (2017) Nature, 542, 340-343</a:t>
            </a:r>
          </a:p>
          <a:p>
            <a:pPr marL="88900" indent="-88900" algn="l">
              <a:defRPr/>
            </a:pPr>
            <a:r>
              <a:rPr lang="en-GB" altLang="ja-JP" sz="1100" dirty="0" err="1" smtClean="0">
                <a:solidFill>
                  <a:schemeClr val="bg1"/>
                </a:solidFill>
                <a:latin typeface="Calibri" pitchFamily="34" charset="0"/>
              </a:rPr>
              <a:t>Karato</a:t>
            </a:r>
            <a:r>
              <a:rPr lang="en-GB" altLang="ja-JP" sz="1100" dirty="0" smtClean="0">
                <a:solidFill>
                  <a:schemeClr val="bg1"/>
                </a:solidFill>
                <a:latin typeface="Calibri" pitchFamily="34" charset="0"/>
              </a:rPr>
              <a:t> </a:t>
            </a:r>
            <a:r>
              <a:rPr lang="en-GB" altLang="ja-JP" sz="1100" dirty="0">
                <a:solidFill>
                  <a:schemeClr val="bg1"/>
                </a:solidFill>
                <a:latin typeface="Calibri" pitchFamily="34" charset="0"/>
              </a:rPr>
              <a:t>(2012), </a:t>
            </a:r>
            <a:r>
              <a:rPr lang="en-GB" altLang="ja-JP" sz="1100" dirty="0" smtClean="0">
                <a:solidFill>
                  <a:schemeClr val="bg1"/>
                </a:solidFill>
                <a:latin typeface="Calibri" pitchFamily="34" charset="0"/>
              </a:rPr>
              <a:t>Earth Planet. Sci. Lett., </a:t>
            </a:r>
            <a:r>
              <a:rPr lang="en-GB" altLang="ja-JP" sz="1100" dirty="0">
                <a:solidFill>
                  <a:schemeClr val="bg1"/>
                </a:solidFill>
                <a:latin typeface="Calibri" pitchFamily="34" charset="0"/>
              </a:rPr>
              <a:t>321-322, </a:t>
            </a:r>
            <a:r>
              <a:rPr lang="en-GB" altLang="ja-JP" sz="1100" dirty="0" smtClean="0">
                <a:solidFill>
                  <a:schemeClr val="bg1"/>
                </a:solidFill>
                <a:latin typeface="Calibri" pitchFamily="34" charset="0"/>
              </a:rPr>
              <a:t>95-103</a:t>
            </a:r>
          </a:p>
          <a:p>
            <a:pPr marL="88900" indent="-88900" algn="l">
              <a:defRPr/>
            </a:pPr>
            <a:r>
              <a:rPr lang="en-GB" sz="1100" dirty="0" smtClean="0">
                <a:solidFill>
                  <a:schemeClr val="bg1"/>
                </a:solidFill>
                <a:latin typeface="Calibri" pitchFamily="34" charset="0"/>
                <a:ea typeface="ＭＳ Ｐゴシック" pitchFamily="34" charset="-128"/>
              </a:rPr>
              <a:t>Kelley et al. (2005) Earth Planet. Sci. Lett., 234, 369-383</a:t>
            </a:r>
          </a:p>
          <a:p>
            <a:pPr marL="88900" indent="-88900" algn="l">
              <a:defRPr/>
            </a:pPr>
            <a:r>
              <a:rPr lang="en-GB" sz="1100" dirty="0" smtClean="0">
                <a:solidFill>
                  <a:schemeClr val="bg1"/>
                </a:solidFill>
                <a:latin typeface="Calibri" pitchFamily="34" charset="0"/>
                <a:ea typeface="ＭＳ Ｐゴシック" pitchFamily="34" charset="-128"/>
              </a:rPr>
              <a:t>Lustrino and Anderson (2015) </a:t>
            </a:r>
            <a:r>
              <a:rPr lang="en-GB" sz="1100" dirty="0" smtClean="0">
                <a:solidFill>
                  <a:schemeClr val="bg1"/>
                </a:solidFill>
                <a:latin typeface="Calibri" pitchFamily="34" charset="0"/>
              </a:rPr>
              <a:t>GSA Spec. Paper and AGU Spec. Publ. 71, 257–279</a:t>
            </a:r>
            <a:endParaRPr lang="en-GB" sz="1100" dirty="0">
              <a:solidFill>
                <a:schemeClr val="bg1"/>
              </a:solidFill>
              <a:latin typeface="Calibri" pitchFamily="34" charset="0"/>
            </a:endParaRPr>
          </a:p>
        </p:txBody>
      </p:sp>
      <p:sp>
        <p:nvSpPr>
          <p:cNvPr id="8" name="Text Box 6"/>
          <p:cNvSpPr txBox="1">
            <a:spLocks noChangeArrowheads="1"/>
          </p:cNvSpPr>
          <p:nvPr/>
        </p:nvSpPr>
        <p:spPr bwMode="auto">
          <a:xfrm>
            <a:off x="4502149" y="845457"/>
            <a:ext cx="4500563" cy="4493538"/>
          </a:xfrm>
          <a:prstGeom prst="rect">
            <a:avLst/>
          </a:prstGeom>
          <a:noFill/>
          <a:ln w="9525" algn="ctr">
            <a:noFill/>
            <a:miter lim="800000"/>
            <a:headEnd/>
            <a:tailEnd/>
          </a:ln>
          <a:effectLst/>
        </p:spPr>
        <p:txBody>
          <a:bodyPr wrap="square">
            <a:spAutoFit/>
          </a:bodyPr>
          <a:lstStyle/>
          <a:p>
            <a:pPr marL="88900" indent="-88900" algn="l">
              <a:defRPr/>
            </a:pPr>
            <a:r>
              <a:rPr lang="en-GB" sz="1100" dirty="0" smtClean="0">
                <a:solidFill>
                  <a:schemeClr val="bg1"/>
                </a:solidFill>
                <a:latin typeface="Calibri" pitchFamily="34" charset="0"/>
              </a:rPr>
              <a:t>Lustrino and Wilson (2007) Earth Sci. Rev., 81, 1-65</a:t>
            </a:r>
          </a:p>
          <a:p>
            <a:pPr marL="88900" indent="-88900" algn="l">
              <a:defRPr/>
            </a:pPr>
            <a:r>
              <a:rPr lang="en-GB" altLang="ja-JP" sz="1100" dirty="0" smtClean="0">
                <a:solidFill>
                  <a:schemeClr val="bg1"/>
                </a:solidFill>
                <a:latin typeface="Calibri" pitchFamily="34" charset="0"/>
              </a:rPr>
              <a:t>Maltese and </a:t>
            </a:r>
            <a:r>
              <a:rPr lang="en-GB" altLang="ja-JP" sz="1100" dirty="0" err="1" smtClean="0">
                <a:solidFill>
                  <a:schemeClr val="bg1"/>
                </a:solidFill>
                <a:latin typeface="Calibri" pitchFamily="34" charset="0"/>
              </a:rPr>
              <a:t>Mezger</a:t>
            </a:r>
            <a:r>
              <a:rPr lang="en-GB" altLang="ja-JP" sz="1100" dirty="0" smtClean="0">
                <a:solidFill>
                  <a:schemeClr val="bg1"/>
                </a:solidFill>
                <a:latin typeface="Calibri" pitchFamily="34" charset="0"/>
              </a:rPr>
              <a:t> (2020) </a:t>
            </a:r>
            <a:r>
              <a:rPr lang="en-GB" altLang="ja-JP" sz="1100" dirty="0" err="1" smtClean="0">
                <a:solidFill>
                  <a:schemeClr val="bg1"/>
                </a:solidFill>
                <a:latin typeface="Calibri" pitchFamily="34" charset="0"/>
              </a:rPr>
              <a:t>Geochim</a:t>
            </a:r>
            <a:r>
              <a:rPr lang="en-GB" altLang="ja-JP" sz="1100" dirty="0" smtClean="0">
                <a:solidFill>
                  <a:schemeClr val="bg1"/>
                </a:solidFill>
                <a:latin typeface="Calibri" pitchFamily="34" charset="0"/>
              </a:rPr>
              <a:t>. </a:t>
            </a:r>
            <a:r>
              <a:rPr lang="en-GB" altLang="ja-JP" sz="1100" dirty="0" err="1" smtClean="0">
                <a:solidFill>
                  <a:schemeClr val="bg1"/>
                </a:solidFill>
                <a:latin typeface="Calibri" pitchFamily="34" charset="0"/>
              </a:rPr>
              <a:t>Cosmochim</a:t>
            </a:r>
            <a:r>
              <a:rPr lang="en-GB" altLang="ja-JP" sz="1100" dirty="0" smtClean="0">
                <a:solidFill>
                  <a:schemeClr val="bg1"/>
                </a:solidFill>
                <a:latin typeface="Calibri" pitchFamily="34" charset="0"/>
              </a:rPr>
              <a:t>. </a:t>
            </a:r>
            <a:r>
              <a:rPr lang="en-GB" altLang="ja-JP" sz="1100" dirty="0" err="1" smtClean="0">
                <a:solidFill>
                  <a:schemeClr val="bg1"/>
                </a:solidFill>
                <a:latin typeface="Calibri" pitchFamily="34" charset="0"/>
              </a:rPr>
              <a:t>Acta</a:t>
            </a:r>
            <a:r>
              <a:rPr lang="en-GB" altLang="ja-JP" sz="1100" dirty="0" smtClean="0">
                <a:solidFill>
                  <a:schemeClr val="bg1"/>
                </a:solidFill>
                <a:latin typeface="Calibri" pitchFamily="34" charset="0"/>
              </a:rPr>
              <a:t>, 271, 179-193</a:t>
            </a:r>
          </a:p>
          <a:p>
            <a:pPr marL="88900" indent="-88900" algn="l">
              <a:defRPr/>
            </a:pPr>
            <a:r>
              <a:rPr lang="en-GB" altLang="ja-JP" sz="1100" dirty="0" smtClean="0">
                <a:solidFill>
                  <a:schemeClr val="bg1"/>
                </a:solidFill>
                <a:latin typeface="Calibri" pitchFamily="34" charset="0"/>
              </a:rPr>
              <a:t>Miller </a:t>
            </a:r>
            <a:r>
              <a:rPr lang="en-GB" altLang="ja-JP" sz="1100" dirty="0">
                <a:solidFill>
                  <a:schemeClr val="bg1"/>
                </a:solidFill>
                <a:latin typeface="Calibri" pitchFamily="34" charset="0"/>
              </a:rPr>
              <a:t>et al. (2019), </a:t>
            </a:r>
            <a:r>
              <a:rPr lang="en-GB" altLang="ja-JP" sz="1100" dirty="0" smtClean="0">
                <a:solidFill>
                  <a:schemeClr val="bg1"/>
                </a:solidFill>
                <a:latin typeface="Calibri" pitchFamily="34" charset="0"/>
              </a:rPr>
              <a:t>Earth Planet. Sci. Lett., </a:t>
            </a:r>
            <a:r>
              <a:rPr lang="en-GB" altLang="ja-JP" sz="1100" dirty="0">
                <a:solidFill>
                  <a:schemeClr val="bg1"/>
                </a:solidFill>
                <a:latin typeface="Calibri" pitchFamily="34" charset="0"/>
              </a:rPr>
              <a:t>523, </a:t>
            </a:r>
            <a:r>
              <a:rPr lang="en-GB" altLang="ja-JP" sz="1100" dirty="0" smtClean="0">
                <a:solidFill>
                  <a:schemeClr val="bg1"/>
                </a:solidFill>
                <a:latin typeface="Calibri" pitchFamily="34" charset="0"/>
              </a:rPr>
              <a:t>115699</a:t>
            </a:r>
          </a:p>
          <a:p>
            <a:pPr marL="88900" indent="-88900" algn="l">
              <a:defRPr/>
            </a:pPr>
            <a:r>
              <a:rPr lang="en-GB" altLang="ja-JP" sz="1100" dirty="0" smtClean="0">
                <a:solidFill>
                  <a:schemeClr val="bg1"/>
                </a:solidFill>
                <a:latin typeface="Calibri" pitchFamily="34" charset="0"/>
              </a:rPr>
              <a:t>Moreira et al. (2012) Chem. Geol., 322-323, 91-98</a:t>
            </a:r>
          </a:p>
          <a:p>
            <a:pPr marL="88900" indent="-88900" algn="l">
              <a:defRPr/>
            </a:pPr>
            <a:r>
              <a:rPr lang="en-GB" sz="1100" dirty="0" err="1" smtClean="0">
                <a:solidFill>
                  <a:schemeClr val="bg1"/>
                </a:solidFill>
                <a:latin typeface="Calibri" pitchFamily="34" charset="0"/>
                <a:ea typeface="ＭＳ Ｐゴシック" pitchFamily="34" charset="-128"/>
              </a:rPr>
              <a:t>Nebel</a:t>
            </a:r>
            <a:r>
              <a:rPr lang="en-GB" sz="1100" dirty="0" smtClean="0">
                <a:solidFill>
                  <a:schemeClr val="bg1"/>
                </a:solidFill>
                <a:latin typeface="Calibri" pitchFamily="34" charset="0"/>
                <a:ea typeface="ＭＳ Ｐゴシック" pitchFamily="34" charset="-128"/>
              </a:rPr>
              <a:t> et al. (2013) </a:t>
            </a:r>
            <a:r>
              <a:rPr lang="en-GB" sz="1100" dirty="0" err="1" smtClean="0">
                <a:solidFill>
                  <a:schemeClr val="bg1"/>
                </a:solidFill>
                <a:latin typeface="Calibri" pitchFamily="34" charset="0"/>
                <a:ea typeface="ＭＳ Ｐゴシック" pitchFamily="34" charset="-128"/>
              </a:rPr>
              <a:t>Geochim</a:t>
            </a:r>
            <a:r>
              <a:rPr lang="en-GB" sz="1100" dirty="0" smtClean="0">
                <a:solidFill>
                  <a:schemeClr val="bg1"/>
                </a:solidFill>
                <a:latin typeface="Calibri" pitchFamily="34" charset="0"/>
                <a:ea typeface="ＭＳ Ｐゴシック" pitchFamily="34" charset="-128"/>
              </a:rPr>
              <a:t>. </a:t>
            </a:r>
            <a:r>
              <a:rPr lang="en-GB" sz="1100" dirty="0" err="1" smtClean="0">
                <a:solidFill>
                  <a:schemeClr val="bg1"/>
                </a:solidFill>
                <a:latin typeface="Calibri" pitchFamily="34" charset="0"/>
                <a:ea typeface="ＭＳ Ｐゴシック" pitchFamily="34" charset="-128"/>
              </a:rPr>
              <a:t>Cosmochim</a:t>
            </a:r>
            <a:r>
              <a:rPr lang="en-GB" sz="1100" dirty="0" smtClean="0">
                <a:solidFill>
                  <a:schemeClr val="bg1"/>
                </a:solidFill>
                <a:latin typeface="Calibri" pitchFamily="34" charset="0"/>
                <a:ea typeface="ＭＳ Ｐゴシック" pitchFamily="34" charset="-128"/>
              </a:rPr>
              <a:t>. </a:t>
            </a:r>
            <a:r>
              <a:rPr lang="en-GB" sz="1100" dirty="0" err="1" smtClean="0">
                <a:solidFill>
                  <a:schemeClr val="bg1"/>
                </a:solidFill>
                <a:latin typeface="Calibri" pitchFamily="34" charset="0"/>
                <a:ea typeface="ＭＳ Ｐゴシック" pitchFamily="34" charset="-128"/>
              </a:rPr>
              <a:t>Acta</a:t>
            </a:r>
            <a:r>
              <a:rPr lang="en-GB" sz="1100" dirty="0" smtClean="0">
                <a:solidFill>
                  <a:schemeClr val="bg1"/>
                </a:solidFill>
                <a:latin typeface="Calibri" pitchFamily="34" charset="0"/>
                <a:ea typeface="ＭＳ Ｐゴシック" pitchFamily="34" charset="-128"/>
              </a:rPr>
              <a:t>, 112, 87-101</a:t>
            </a:r>
            <a:endParaRPr lang="en-GB" sz="1100" dirty="0">
              <a:solidFill>
                <a:schemeClr val="bg1"/>
              </a:solidFill>
              <a:latin typeface="Calibri" pitchFamily="34" charset="0"/>
              <a:ea typeface="ＭＳ Ｐゴシック" pitchFamily="34" charset="-128"/>
            </a:endParaRPr>
          </a:p>
          <a:p>
            <a:pPr marL="88900" indent="-88900" algn="l">
              <a:defRPr/>
            </a:pPr>
            <a:r>
              <a:rPr lang="en-GB" sz="1100" dirty="0" smtClean="0">
                <a:solidFill>
                  <a:schemeClr val="bg1"/>
                </a:solidFill>
                <a:latin typeface="Calibri" pitchFamily="34" charset="0"/>
              </a:rPr>
              <a:t>Ozima and Igarashi (2000) EPSL, 176, 219-232</a:t>
            </a:r>
            <a:endParaRPr lang="en-GB" sz="1100" baseline="-25000" dirty="0" smtClean="0">
              <a:solidFill>
                <a:schemeClr val="bg1"/>
              </a:solidFill>
              <a:latin typeface="Calibri" pitchFamily="34" charset="0"/>
            </a:endParaRPr>
          </a:p>
          <a:p>
            <a:pPr marL="88900" indent="-88900" algn="l">
              <a:defRPr/>
            </a:pPr>
            <a:r>
              <a:rPr lang="en-GB" sz="1100" dirty="0" smtClean="0">
                <a:solidFill>
                  <a:schemeClr val="bg1"/>
                </a:solidFill>
                <a:latin typeface="Calibri" pitchFamily="34" charset="0"/>
                <a:ea typeface="ＭＳ Ｐゴシック" pitchFamily="34" charset="-128"/>
              </a:rPr>
              <a:t>Patterson (1956) </a:t>
            </a:r>
            <a:r>
              <a:rPr lang="en-GB" sz="1100" dirty="0" err="1" smtClean="0">
                <a:solidFill>
                  <a:schemeClr val="bg1"/>
                </a:solidFill>
                <a:latin typeface="Calibri" pitchFamily="34" charset="0"/>
                <a:ea typeface="ＭＳ Ｐゴシック" pitchFamily="34" charset="-128"/>
              </a:rPr>
              <a:t>Geochim</a:t>
            </a:r>
            <a:r>
              <a:rPr lang="en-GB" sz="1100" dirty="0" smtClean="0">
                <a:solidFill>
                  <a:schemeClr val="bg1"/>
                </a:solidFill>
                <a:latin typeface="Calibri" pitchFamily="34" charset="0"/>
                <a:ea typeface="ＭＳ Ｐゴシック" pitchFamily="34" charset="-128"/>
              </a:rPr>
              <a:t>. </a:t>
            </a:r>
            <a:r>
              <a:rPr lang="en-GB" sz="1100" dirty="0" err="1" smtClean="0">
                <a:solidFill>
                  <a:schemeClr val="bg1"/>
                </a:solidFill>
                <a:latin typeface="Calibri" pitchFamily="34" charset="0"/>
                <a:ea typeface="ＭＳ Ｐゴシック" pitchFamily="34" charset="-128"/>
              </a:rPr>
              <a:t>Cosmochim</a:t>
            </a:r>
            <a:r>
              <a:rPr lang="en-GB" sz="1100" dirty="0" smtClean="0">
                <a:solidFill>
                  <a:schemeClr val="bg1"/>
                </a:solidFill>
                <a:latin typeface="Calibri" pitchFamily="34" charset="0"/>
                <a:ea typeface="ＭＳ Ｐゴシック" pitchFamily="34" charset="-128"/>
              </a:rPr>
              <a:t>. </a:t>
            </a:r>
            <a:r>
              <a:rPr lang="en-GB" sz="1100" dirty="0" err="1" smtClean="0">
                <a:solidFill>
                  <a:schemeClr val="bg1"/>
                </a:solidFill>
                <a:latin typeface="Calibri" pitchFamily="34" charset="0"/>
                <a:ea typeface="ＭＳ Ｐゴシック" pitchFamily="34" charset="-128"/>
              </a:rPr>
              <a:t>Acta</a:t>
            </a:r>
            <a:r>
              <a:rPr lang="en-GB" sz="1100" dirty="0" smtClean="0">
                <a:solidFill>
                  <a:schemeClr val="bg1"/>
                </a:solidFill>
                <a:latin typeface="Calibri" pitchFamily="34" charset="0"/>
                <a:ea typeface="ＭＳ Ｐゴシック" pitchFamily="34" charset="-128"/>
              </a:rPr>
              <a:t>, 10, 230-237</a:t>
            </a:r>
          </a:p>
          <a:p>
            <a:pPr marL="88900" indent="-88900" algn="l">
              <a:defRPr/>
            </a:pPr>
            <a:r>
              <a:rPr lang="en-GB" altLang="ja-JP" sz="1100" dirty="0">
                <a:solidFill>
                  <a:schemeClr val="bg1"/>
                </a:solidFill>
                <a:latin typeface="Calibri" pitchFamily="34" charset="0"/>
              </a:rPr>
              <a:t>Peters and Day </a:t>
            </a:r>
            <a:r>
              <a:rPr lang="en-GB" altLang="ja-JP" sz="1100" dirty="0" smtClean="0">
                <a:solidFill>
                  <a:schemeClr val="bg1"/>
                </a:solidFill>
                <a:latin typeface="Calibri" pitchFamily="34" charset="0"/>
              </a:rPr>
              <a:t>(2014) Geochem. </a:t>
            </a:r>
            <a:r>
              <a:rPr lang="en-GB" altLang="ja-JP" sz="1100" dirty="0" err="1" smtClean="0">
                <a:solidFill>
                  <a:schemeClr val="bg1"/>
                </a:solidFill>
                <a:latin typeface="Calibri" pitchFamily="34" charset="0"/>
              </a:rPr>
              <a:t>Geophys</a:t>
            </a:r>
            <a:r>
              <a:rPr lang="en-GB" altLang="ja-JP" sz="1100" dirty="0" smtClean="0">
                <a:solidFill>
                  <a:schemeClr val="bg1"/>
                </a:solidFill>
                <a:latin typeface="Calibri" pitchFamily="34" charset="0"/>
              </a:rPr>
              <a:t>. </a:t>
            </a:r>
            <a:r>
              <a:rPr lang="en-GB" altLang="ja-JP" sz="1100" dirty="0" err="1" smtClean="0">
                <a:solidFill>
                  <a:schemeClr val="bg1"/>
                </a:solidFill>
                <a:latin typeface="Calibri" pitchFamily="34" charset="0"/>
              </a:rPr>
              <a:t>Geosyst</a:t>
            </a:r>
            <a:r>
              <a:rPr lang="en-GB" altLang="ja-JP" sz="1100" dirty="0" smtClean="0">
                <a:solidFill>
                  <a:schemeClr val="bg1"/>
                </a:solidFill>
                <a:latin typeface="Calibri" pitchFamily="34" charset="0"/>
              </a:rPr>
              <a:t>. </a:t>
            </a:r>
            <a:r>
              <a:rPr lang="en-GB" altLang="ja-JP" sz="1100" dirty="0">
                <a:solidFill>
                  <a:schemeClr val="bg1"/>
                </a:solidFill>
                <a:latin typeface="Calibri" pitchFamily="34" charset="0"/>
              </a:rPr>
              <a:t>d</a:t>
            </a:r>
            <a:r>
              <a:rPr lang="en-GB" altLang="ja-JP" sz="1100" dirty="0" smtClean="0">
                <a:solidFill>
                  <a:schemeClr val="bg1"/>
                </a:solidFill>
                <a:latin typeface="Calibri" pitchFamily="34" charset="0"/>
              </a:rPr>
              <a:t>oi:</a:t>
            </a:r>
            <a:r>
              <a:rPr lang="en-GB" sz="1100" dirty="0" smtClean="0">
                <a:solidFill>
                  <a:schemeClr val="bg1"/>
                </a:solidFill>
                <a:latin typeface="Calibri" pitchFamily="34" charset="0"/>
              </a:rPr>
              <a:t>10.1002/2014GC005506</a:t>
            </a:r>
            <a:endParaRPr lang="en-GB" sz="1100" dirty="0">
              <a:solidFill>
                <a:schemeClr val="bg1"/>
              </a:solidFill>
              <a:latin typeface="Calibri" pitchFamily="34" charset="0"/>
              <a:ea typeface="ＭＳ Ｐゴシック" pitchFamily="34" charset="-128"/>
            </a:endParaRPr>
          </a:p>
          <a:p>
            <a:pPr marL="88900" indent="-88900" algn="l">
              <a:defRPr/>
            </a:pPr>
            <a:r>
              <a:rPr lang="en-GB" altLang="ja-JP" sz="1100" dirty="0" err="1" smtClean="0">
                <a:solidFill>
                  <a:schemeClr val="bg1"/>
                </a:solidFill>
                <a:latin typeface="Calibri" pitchFamily="34" charset="0"/>
              </a:rPr>
              <a:t>Pik</a:t>
            </a:r>
            <a:r>
              <a:rPr lang="en-GB" altLang="ja-JP" sz="1100" dirty="0" smtClean="0">
                <a:solidFill>
                  <a:schemeClr val="bg1"/>
                </a:solidFill>
                <a:latin typeface="Calibri" pitchFamily="34" charset="0"/>
              </a:rPr>
              <a:t> </a:t>
            </a:r>
            <a:r>
              <a:rPr lang="en-GB" altLang="ja-JP" sz="1100" dirty="0">
                <a:solidFill>
                  <a:schemeClr val="bg1"/>
                </a:solidFill>
                <a:latin typeface="Calibri" pitchFamily="34" charset="0"/>
              </a:rPr>
              <a:t>et al. (2006) Chem. Geol., 226, </a:t>
            </a:r>
            <a:r>
              <a:rPr lang="en-GB" altLang="ja-JP" sz="1100" dirty="0" smtClean="0">
                <a:solidFill>
                  <a:schemeClr val="bg1"/>
                </a:solidFill>
                <a:latin typeface="Calibri" pitchFamily="34" charset="0"/>
              </a:rPr>
              <a:t>100-114</a:t>
            </a:r>
          </a:p>
          <a:p>
            <a:pPr marL="88900" indent="-88900" algn="l">
              <a:defRPr/>
            </a:pPr>
            <a:r>
              <a:rPr lang="en-GB" sz="1100" dirty="0" smtClean="0">
                <a:solidFill>
                  <a:schemeClr val="bg1"/>
                </a:solidFill>
                <a:latin typeface="Calibri" pitchFamily="34" charset="0"/>
                <a:ea typeface="ＭＳ Ｐゴシック" pitchFamily="34" charset="-128"/>
              </a:rPr>
              <a:t>Plank and van </a:t>
            </a:r>
            <a:r>
              <a:rPr lang="en-GB" sz="1100" dirty="0" err="1" smtClean="0">
                <a:solidFill>
                  <a:schemeClr val="bg1"/>
                </a:solidFill>
                <a:latin typeface="Calibri" pitchFamily="34" charset="0"/>
                <a:ea typeface="ＭＳ Ｐゴシック" pitchFamily="34" charset="-128"/>
              </a:rPr>
              <a:t>Keken</a:t>
            </a:r>
            <a:r>
              <a:rPr lang="en-GB" sz="1100" dirty="0" smtClean="0">
                <a:solidFill>
                  <a:schemeClr val="bg1"/>
                </a:solidFill>
                <a:latin typeface="Calibri" pitchFamily="34" charset="0"/>
                <a:ea typeface="ＭＳ Ｐゴシック" pitchFamily="34" charset="-128"/>
              </a:rPr>
              <a:t> (2008) Nature </a:t>
            </a:r>
            <a:r>
              <a:rPr lang="en-GB" sz="1100" dirty="0" err="1" smtClean="0">
                <a:solidFill>
                  <a:schemeClr val="bg1"/>
                </a:solidFill>
                <a:latin typeface="Calibri" pitchFamily="34" charset="0"/>
                <a:ea typeface="ＭＳ Ｐゴシック" pitchFamily="34" charset="-128"/>
              </a:rPr>
              <a:t>Geosci</a:t>
            </a:r>
            <a:r>
              <a:rPr lang="en-GB" sz="1100" dirty="0" smtClean="0">
                <a:solidFill>
                  <a:schemeClr val="bg1"/>
                </a:solidFill>
                <a:latin typeface="Calibri" pitchFamily="34" charset="0"/>
                <a:ea typeface="ＭＳ Ｐゴシック" pitchFamily="34" charset="-128"/>
              </a:rPr>
              <a:t>., 1, 17-18</a:t>
            </a:r>
          </a:p>
          <a:p>
            <a:pPr marL="88900" indent="-88900" algn="l">
              <a:defRPr/>
            </a:pPr>
            <a:r>
              <a:rPr lang="en-GB" sz="1100" dirty="0" err="1" smtClean="0">
                <a:solidFill>
                  <a:schemeClr val="bg1"/>
                </a:solidFill>
                <a:latin typeface="Calibri" pitchFamily="34" charset="0"/>
                <a:ea typeface="ＭＳ Ｐゴシック" pitchFamily="34" charset="-128"/>
              </a:rPr>
              <a:t>Porcelli</a:t>
            </a:r>
            <a:r>
              <a:rPr lang="en-GB" sz="1100" dirty="0" smtClean="0">
                <a:solidFill>
                  <a:schemeClr val="bg1"/>
                </a:solidFill>
                <a:latin typeface="Calibri" pitchFamily="34" charset="0"/>
                <a:ea typeface="ＭＳ Ｐゴシック" pitchFamily="34" charset="-128"/>
              </a:rPr>
              <a:t> and Elliott (2008) Earth Planet. Sci. Lett., 269, 175-185</a:t>
            </a:r>
          </a:p>
          <a:p>
            <a:pPr marL="88900" indent="-88900" algn="l">
              <a:defRPr/>
            </a:pPr>
            <a:r>
              <a:rPr lang="en-GB" sz="1100" dirty="0" err="1" smtClean="0">
                <a:solidFill>
                  <a:schemeClr val="bg1"/>
                </a:solidFill>
                <a:latin typeface="Calibri" pitchFamily="34" charset="0"/>
                <a:ea typeface="ＭＳ Ｐゴシック" pitchFamily="34" charset="-128"/>
              </a:rPr>
              <a:t>Rampone</a:t>
            </a:r>
            <a:r>
              <a:rPr lang="en-GB" sz="1100" dirty="0" smtClean="0">
                <a:solidFill>
                  <a:schemeClr val="bg1"/>
                </a:solidFill>
                <a:latin typeface="Calibri" pitchFamily="34" charset="0"/>
                <a:ea typeface="ＭＳ Ｐゴシック" pitchFamily="34" charset="-128"/>
              </a:rPr>
              <a:t> and Hofmann (2012) Lithos, 148, 247-261</a:t>
            </a:r>
          </a:p>
          <a:p>
            <a:pPr marL="88900" indent="-88900" algn="l">
              <a:defRPr/>
            </a:pPr>
            <a:r>
              <a:rPr lang="en-GB" sz="1100" dirty="0" err="1" smtClean="0">
                <a:solidFill>
                  <a:schemeClr val="bg1"/>
                </a:solidFill>
                <a:latin typeface="Calibri" pitchFamily="34" charset="0"/>
                <a:ea typeface="ＭＳ Ｐゴシック" pitchFamily="34" charset="-128"/>
              </a:rPr>
              <a:t>Shorttle</a:t>
            </a:r>
            <a:r>
              <a:rPr lang="en-GB" sz="1100" dirty="0" smtClean="0">
                <a:solidFill>
                  <a:schemeClr val="bg1"/>
                </a:solidFill>
                <a:latin typeface="Calibri" pitchFamily="34" charset="0"/>
                <a:ea typeface="ＭＳ Ｐゴシック" pitchFamily="34" charset="-128"/>
              </a:rPr>
              <a:t> et al. (2014) Earth Planet. Sci. Lett., 395, 24-40</a:t>
            </a:r>
          </a:p>
          <a:p>
            <a:pPr marL="88900" indent="-88900" algn="l">
              <a:defRPr/>
            </a:pPr>
            <a:r>
              <a:rPr lang="en-GB" sz="1100" dirty="0" err="1">
                <a:solidFill>
                  <a:schemeClr val="bg1"/>
                </a:solidFill>
                <a:latin typeface="Calibri" pitchFamily="34" charset="0"/>
              </a:rPr>
              <a:t>Subha</a:t>
            </a:r>
            <a:r>
              <a:rPr lang="en-GB" sz="1100" dirty="0">
                <a:solidFill>
                  <a:schemeClr val="bg1"/>
                </a:solidFill>
                <a:latin typeface="Calibri" pitchFamily="34" charset="0"/>
              </a:rPr>
              <a:t> </a:t>
            </a:r>
            <a:r>
              <a:rPr lang="en-GB" sz="1100" dirty="0" err="1">
                <a:solidFill>
                  <a:schemeClr val="bg1"/>
                </a:solidFill>
                <a:latin typeface="Calibri" pitchFamily="34" charset="0"/>
              </a:rPr>
              <a:t>Anand</a:t>
            </a:r>
            <a:r>
              <a:rPr lang="en-GB" sz="1100" dirty="0">
                <a:solidFill>
                  <a:schemeClr val="bg1"/>
                </a:solidFill>
                <a:latin typeface="Calibri" pitchFamily="34" charset="0"/>
              </a:rPr>
              <a:t> et al</a:t>
            </a:r>
            <a:r>
              <a:rPr lang="en-GB" sz="1100" dirty="0" smtClean="0">
                <a:solidFill>
                  <a:schemeClr val="bg1"/>
                </a:solidFill>
                <a:latin typeface="Calibri" pitchFamily="34" charset="0"/>
              </a:rPr>
              <a:t>. (2019) Geochem</a:t>
            </a:r>
            <a:r>
              <a:rPr lang="en-GB" sz="1100" dirty="0">
                <a:solidFill>
                  <a:schemeClr val="bg1"/>
                </a:solidFill>
                <a:latin typeface="Calibri" pitchFamily="34" charset="0"/>
              </a:rPr>
              <a:t>. </a:t>
            </a:r>
            <a:r>
              <a:rPr lang="en-GB" sz="1100" dirty="0" err="1">
                <a:solidFill>
                  <a:schemeClr val="bg1"/>
                </a:solidFill>
                <a:latin typeface="Calibri" pitchFamily="34" charset="0"/>
              </a:rPr>
              <a:t>Geophys</a:t>
            </a:r>
            <a:r>
              <a:rPr lang="en-GB" sz="1100" dirty="0">
                <a:solidFill>
                  <a:schemeClr val="bg1"/>
                </a:solidFill>
                <a:latin typeface="Calibri" pitchFamily="34" charset="0"/>
              </a:rPr>
              <a:t>. </a:t>
            </a:r>
            <a:r>
              <a:rPr lang="en-GB" sz="1100" dirty="0" err="1">
                <a:solidFill>
                  <a:schemeClr val="bg1"/>
                </a:solidFill>
                <a:latin typeface="Calibri" pitchFamily="34" charset="0"/>
              </a:rPr>
              <a:t>Geosyst</a:t>
            </a:r>
            <a:r>
              <a:rPr lang="en-GB" sz="1100" dirty="0">
                <a:solidFill>
                  <a:schemeClr val="bg1"/>
                </a:solidFill>
                <a:latin typeface="Calibri" pitchFamily="34" charset="0"/>
              </a:rPr>
              <a:t>., </a:t>
            </a:r>
            <a:r>
              <a:rPr lang="it-IT" sz="1100" dirty="0">
                <a:solidFill>
                  <a:schemeClr val="bg1"/>
                </a:solidFill>
                <a:latin typeface="Calibri" pitchFamily="34" charset="0"/>
              </a:rPr>
              <a:t>20. https://</a:t>
            </a:r>
            <a:r>
              <a:rPr lang="it-IT" sz="1100" dirty="0" smtClean="0">
                <a:solidFill>
                  <a:schemeClr val="bg1"/>
                </a:solidFill>
                <a:latin typeface="Calibri" pitchFamily="34" charset="0"/>
              </a:rPr>
              <a:t>doi.org/10.1029/2019GC008332</a:t>
            </a:r>
          </a:p>
          <a:p>
            <a:pPr marL="88900" indent="-88900" algn="l">
              <a:defRPr/>
            </a:pPr>
            <a:r>
              <a:rPr lang="en-GB" sz="1100" dirty="0" smtClean="0">
                <a:solidFill>
                  <a:schemeClr val="bg1"/>
                </a:solidFill>
                <a:latin typeface="Calibri" pitchFamily="34" charset="0"/>
              </a:rPr>
              <a:t>Stacey and </a:t>
            </a:r>
            <a:r>
              <a:rPr lang="en-GB" sz="1100" dirty="0" err="1" smtClean="0">
                <a:solidFill>
                  <a:schemeClr val="bg1"/>
                </a:solidFill>
                <a:latin typeface="Calibri" pitchFamily="34" charset="0"/>
              </a:rPr>
              <a:t>Kramers</a:t>
            </a:r>
            <a:r>
              <a:rPr lang="en-GB" sz="1100" dirty="0" smtClean="0">
                <a:solidFill>
                  <a:schemeClr val="bg1"/>
                </a:solidFill>
                <a:latin typeface="Calibri" pitchFamily="34" charset="0"/>
              </a:rPr>
              <a:t> (1975) Earth Planet. Sci. Lett., 26, 207-221</a:t>
            </a:r>
            <a:endParaRPr lang="en-GB" sz="1100" dirty="0">
              <a:solidFill>
                <a:schemeClr val="bg1"/>
              </a:solidFill>
              <a:latin typeface="Calibri" pitchFamily="34" charset="0"/>
            </a:endParaRPr>
          </a:p>
          <a:p>
            <a:pPr marL="88900" indent="-88900" algn="l">
              <a:defRPr/>
            </a:pPr>
            <a:r>
              <a:rPr lang="en-GB" sz="1100" dirty="0" smtClean="0">
                <a:solidFill>
                  <a:schemeClr val="bg1"/>
                </a:solidFill>
                <a:latin typeface="Calibri" pitchFamily="34" charset="0"/>
              </a:rPr>
              <a:t>Stracke et al. (2005) G3, 6, doi:10.1029/2004GC000824</a:t>
            </a:r>
          </a:p>
          <a:p>
            <a:pPr marL="88900" indent="-88900" algn="l">
              <a:defRPr/>
            </a:pPr>
            <a:r>
              <a:rPr lang="en-GB" sz="1100" dirty="0" smtClean="0">
                <a:solidFill>
                  <a:schemeClr val="bg1"/>
                </a:solidFill>
                <a:latin typeface="Calibri" pitchFamily="34" charset="0"/>
              </a:rPr>
              <a:t>Stuart et al. (2003) Nature, 424, 57-59</a:t>
            </a:r>
          </a:p>
          <a:p>
            <a:pPr marL="88900" indent="-88900" algn="l">
              <a:defRPr/>
            </a:pPr>
            <a:r>
              <a:rPr lang="en-GB" sz="1100" dirty="0" smtClean="0">
                <a:solidFill>
                  <a:schemeClr val="bg1"/>
                </a:solidFill>
                <a:latin typeface="Calibri" pitchFamily="34" charset="0"/>
              </a:rPr>
              <a:t>White (2003) Geochemistry http://www.geo.cornell.edu/geology/classes/geo455/Chapters.HTML</a:t>
            </a:r>
          </a:p>
          <a:p>
            <a:pPr marL="88900" indent="-88900" algn="l">
              <a:defRPr/>
            </a:pPr>
            <a:r>
              <a:rPr lang="en-GB" sz="1100" dirty="0" smtClean="0">
                <a:solidFill>
                  <a:schemeClr val="bg1"/>
                </a:solidFill>
                <a:latin typeface="Calibri" pitchFamily="34" charset="0"/>
              </a:rPr>
              <a:t>White (2015) Geochem</a:t>
            </a:r>
            <a:r>
              <a:rPr lang="en-GB" sz="1100" dirty="0">
                <a:solidFill>
                  <a:schemeClr val="bg1"/>
                </a:solidFill>
                <a:latin typeface="Calibri" pitchFamily="34" charset="0"/>
              </a:rPr>
              <a:t>. </a:t>
            </a:r>
            <a:r>
              <a:rPr lang="en-GB" sz="1100" dirty="0" err="1">
                <a:solidFill>
                  <a:schemeClr val="bg1"/>
                </a:solidFill>
                <a:latin typeface="Calibri" pitchFamily="34" charset="0"/>
              </a:rPr>
              <a:t>Perspect</a:t>
            </a:r>
            <a:r>
              <a:rPr lang="en-GB" sz="1100" dirty="0">
                <a:solidFill>
                  <a:schemeClr val="bg1"/>
                </a:solidFill>
                <a:latin typeface="Calibri" pitchFamily="34" charset="0"/>
              </a:rPr>
              <a:t>., 4, </a:t>
            </a:r>
            <a:r>
              <a:rPr lang="en-GB" sz="1100" dirty="0" smtClean="0">
                <a:solidFill>
                  <a:schemeClr val="bg1"/>
                </a:solidFill>
                <a:latin typeface="Calibri" pitchFamily="34" charset="0"/>
              </a:rPr>
              <a:t>95-251</a:t>
            </a:r>
          </a:p>
          <a:p>
            <a:pPr marL="88900" indent="-88900" algn="l">
              <a:defRPr/>
            </a:pPr>
            <a:r>
              <a:rPr lang="en-GB" sz="1100" dirty="0" err="1" smtClean="0">
                <a:solidFill>
                  <a:schemeClr val="bg1"/>
                </a:solidFill>
                <a:latin typeface="Calibri" pitchFamily="34" charset="0"/>
                <a:ea typeface="ＭＳ Ｐゴシック" pitchFamily="34" charset="-128"/>
              </a:rPr>
              <a:t>Tackley</a:t>
            </a:r>
            <a:r>
              <a:rPr lang="en-GB" sz="1100" dirty="0" smtClean="0">
                <a:solidFill>
                  <a:schemeClr val="bg1"/>
                </a:solidFill>
                <a:latin typeface="Calibri" pitchFamily="34" charset="0"/>
                <a:ea typeface="ＭＳ Ｐゴシック" pitchFamily="34" charset="-128"/>
              </a:rPr>
              <a:t> (2000) Science, 288, 2002-2007</a:t>
            </a:r>
          </a:p>
          <a:p>
            <a:pPr marL="88900" indent="-88900" algn="l">
              <a:defRPr/>
            </a:pPr>
            <a:r>
              <a:rPr lang="en-GB" sz="1100" dirty="0" smtClean="0">
                <a:solidFill>
                  <a:schemeClr val="bg1"/>
                </a:solidFill>
                <a:latin typeface="Calibri" pitchFamily="34" charset="0"/>
              </a:rPr>
              <a:t>Zhang et al. (2016) Geol. J. 51, 644-651</a:t>
            </a:r>
          </a:p>
          <a:p>
            <a:pPr marL="88900" indent="-88900" algn="l">
              <a:defRPr/>
            </a:pPr>
            <a:r>
              <a:rPr lang="en-GB" sz="1100" dirty="0" err="1" smtClean="0">
                <a:solidFill>
                  <a:schemeClr val="bg1"/>
                </a:solidFill>
                <a:latin typeface="Calibri" pitchFamily="34" charset="0"/>
              </a:rPr>
              <a:t>Zindler</a:t>
            </a:r>
            <a:r>
              <a:rPr lang="en-GB" sz="1100" dirty="0" smtClean="0">
                <a:solidFill>
                  <a:schemeClr val="bg1"/>
                </a:solidFill>
                <a:latin typeface="Calibri" pitchFamily="34" charset="0"/>
              </a:rPr>
              <a:t> and Hart (1986) </a:t>
            </a:r>
            <a:r>
              <a:rPr lang="en-GB" sz="1100" dirty="0" err="1" smtClean="0">
                <a:solidFill>
                  <a:schemeClr val="bg1"/>
                </a:solidFill>
                <a:latin typeface="Calibri" pitchFamily="34" charset="0"/>
              </a:rPr>
              <a:t>Annu</a:t>
            </a:r>
            <a:r>
              <a:rPr lang="en-GB" sz="1100" dirty="0" smtClean="0">
                <a:solidFill>
                  <a:schemeClr val="bg1"/>
                </a:solidFill>
                <a:latin typeface="Calibri" pitchFamily="34" charset="0"/>
              </a:rPr>
              <a:t>. Rev. Earth Sci., 14, 493-571</a:t>
            </a:r>
          </a:p>
          <a:p>
            <a:pPr marL="88900" indent="-88900" algn="l">
              <a:defRPr/>
            </a:pPr>
            <a:r>
              <a:rPr lang="en-GB" sz="1100" dirty="0" smtClean="0">
                <a:solidFill>
                  <a:schemeClr val="bg1"/>
                </a:solidFill>
                <a:latin typeface="Calibri" pitchFamily="34" charset="0"/>
              </a:rPr>
              <a:t>White, 2015, Geochem. </a:t>
            </a:r>
            <a:r>
              <a:rPr lang="en-GB" sz="1100" dirty="0" err="1" smtClean="0">
                <a:solidFill>
                  <a:schemeClr val="bg1"/>
                </a:solidFill>
                <a:latin typeface="Calibri" pitchFamily="34" charset="0"/>
              </a:rPr>
              <a:t>Perspect</a:t>
            </a:r>
            <a:r>
              <a:rPr lang="en-GB" sz="1100" dirty="0" smtClean="0">
                <a:solidFill>
                  <a:schemeClr val="bg1"/>
                </a:solidFill>
                <a:latin typeface="Calibri" pitchFamily="34" charset="0"/>
              </a:rPr>
              <a:t>., 4, 95-251</a:t>
            </a:r>
            <a:endParaRPr lang="en-GB" sz="1100" dirty="0">
              <a:solidFill>
                <a:schemeClr val="bg1"/>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1332"/>
                                        </p:tgtEl>
                                        <p:attrNameLst>
                                          <p:attrName>style.visibility</p:attrName>
                                        </p:attrNameLst>
                                      </p:cBhvr>
                                      <p:to>
                                        <p:strVal val="visible"/>
                                      </p:to>
                                    </p:set>
                                    <p:animEffect transition="in" filter="fade">
                                      <p:cBhvr>
                                        <p:cTn id="7" dur="500"/>
                                        <p:tgtEl>
                                          <p:spTgt spid="61133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11333"/>
                                        </p:tgtEl>
                                        <p:attrNameLst>
                                          <p:attrName>style.visibility</p:attrName>
                                        </p:attrNameLst>
                                      </p:cBhvr>
                                      <p:to>
                                        <p:strVal val="visible"/>
                                      </p:to>
                                    </p:set>
                                    <p:animEffect transition="in" filter="fade">
                                      <p:cBhvr>
                                        <p:cTn id="11" dur="2000"/>
                                        <p:tgtEl>
                                          <p:spTgt spid="61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1332" grpId="0"/>
      <p:bldP spid="611333"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40"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7542" name="Text Box 6"/>
          <p:cNvSpPr txBox="1">
            <a:spLocks noChangeArrowheads="1"/>
          </p:cNvSpPr>
          <p:nvPr/>
        </p:nvSpPr>
        <p:spPr bwMode="auto">
          <a:xfrm>
            <a:off x="371475" y="3203655"/>
            <a:ext cx="8401050" cy="2677656"/>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The </a:t>
            </a:r>
            <a:r>
              <a:rPr lang="en-GB" sz="2800" dirty="0">
                <a:solidFill>
                  <a:schemeClr val="bg1"/>
                </a:solidFill>
                <a:effectLst>
                  <a:outerShdw blurRad="38100" dist="38100" dir="2700000" algn="tl">
                    <a:srgbClr val="000000"/>
                  </a:outerShdw>
                </a:effectLst>
                <a:latin typeface="Calibri" pitchFamily="34" charset="0"/>
              </a:rPr>
              <a:t>Asthenosphere is a layer that is able to flow or creep. It is not elastic and not rigid. It deforms under a load</a:t>
            </a:r>
            <a:r>
              <a:rPr lang="en-GB" sz="2000"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because has relatively low viscosity. This deformation can be simple laminar flow, as when a plate moves over a viscous fluid. This does not mean that it is </a:t>
            </a:r>
            <a:r>
              <a:rPr lang="en-GB" sz="2800" dirty="0" smtClean="0">
                <a:solidFill>
                  <a:schemeClr val="bg1"/>
                </a:solidFill>
                <a:effectLst>
                  <a:outerShdw blurRad="38100" dist="38100" dir="2700000" algn="tl">
                    <a:srgbClr val="000000"/>
                  </a:outerShdw>
                </a:effectLst>
                <a:latin typeface="Calibri" pitchFamily="34" charset="0"/>
              </a:rPr>
              <a:t>homogeneous (</a:t>
            </a:r>
            <a:r>
              <a:rPr lang="en-GB" sz="2800" dirty="0" smtClean="0">
                <a:solidFill>
                  <a:schemeClr val="bg1"/>
                </a:solidFill>
                <a:effectLst>
                  <a:outerShdw blurRad="38100" dist="38100" dir="2700000" algn="tl">
                    <a:srgbClr val="000000"/>
                  </a:outerShdw>
                </a:effectLst>
                <a:latin typeface="Calibri"/>
              </a:rPr>
              <a:t>→ </a:t>
            </a:r>
            <a:r>
              <a:rPr lang="en-GB" sz="2800" dirty="0" smtClean="0">
                <a:solidFill>
                  <a:srgbClr val="FFFF00"/>
                </a:solidFill>
                <a:effectLst>
                  <a:outerShdw blurRad="38100" dist="38100" dir="2700000" algn="tl">
                    <a:srgbClr val="000000"/>
                  </a:outerShdw>
                </a:effectLst>
                <a:latin typeface="Calibri" pitchFamily="34" charset="0"/>
              </a:rPr>
              <a:t>LLAMA</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6" name="AutoShape 5"/>
          <p:cNvSpPr>
            <a:spLocks noChangeArrowheads="1"/>
          </p:cNvSpPr>
          <p:nvPr/>
        </p:nvSpPr>
        <p:spPr bwMode="auto">
          <a:xfrm>
            <a:off x="460549" y="2172833"/>
            <a:ext cx="2872154" cy="569912"/>
          </a:xfrm>
          <a:prstGeom prst="roundRect">
            <a:avLst>
              <a:gd name="adj" fmla="val 16667"/>
            </a:avLst>
          </a:prstGeom>
          <a:solidFill>
            <a:schemeClr val="bg2"/>
          </a:solidFill>
          <a:ln w="9525" algn="ctr">
            <a:solidFill>
              <a:schemeClr val="tx1"/>
            </a:solidFill>
            <a:round/>
            <a:headEnd/>
            <a:tailEnd/>
          </a:ln>
          <a:effectLst/>
        </p:spPr>
        <p:txBody>
          <a:bodyPr wrap="none" anchor="ctr"/>
          <a:lstStyle/>
          <a:p>
            <a:pPr>
              <a:defRPr/>
            </a:pPr>
            <a:endParaRPr lang="it-IT">
              <a:latin typeface="Calibri" pitchFamily="34" charset="0"/>
            </a:endParaRPr>
          </a:p>
        </p:txBody>
      </p:sp>
      <p:sp>
        <p:nvSpPr>
          <p:cNvPr id="8" name="Text Box 5"/>
          <p:cNvSpPr txBox="1">
            <a:spLocks noChangeArrowheads="1"/>
          </p:cNvSpPr>
          <p:nvPr/>
        </p:nvSpPr>
        <p:spPr bwMode="auto">
          <a:xfrm>
            <a:off x="186412" y="736600"/>
            <a:ext cx="8772525" cy="1994392"/>
          </a:xfrm>
          <a:prstGeom prst="rect">
            <a:avLst/>
          </a:prstGeom>
          <a:noFill/>
          <a:ln w="9525" algn="ctr">
            <a:noFill/>
            <a:miter lim="800000"/>
            <a:headEnd/>
            <a:tailEnd/>
          </a:ln>
          <a:effectLst/>
        </p:spPr>
        <p:txBody>
          <a:bodyPr wrap="square">
            <a:spAutoFit/>
          </a:bodyPr>
          <a:lstStyle/>
          <a:p>
            <a:pPr algn="l">
              <a:lnSpc>
                <a:spcPct val="8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basic assumption of chemical geodynamics is that, from a geochemical point of view, the Earth can be divided into several regions or “Reservoirs”:</a:t>
            </a:r>
          </a:p>
          <a:p>
            <a:pPr marL="363538" indent="-363538" algn="l">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 Asthenosphere and Transition Zone Mantle;</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7542">
                                            <p:txEl>
                                              <p:pRg st="0" end="0"/>
                                            </p:txEl>
                                          </p:spTgt>
                                        </p:tgtEl>
                                        <p:attrNameLst>
                                          <p:attrName>style.visibility</p:attrName>
                                        </p:attrNameLst>
                                      </p:cBhvr>
                                      <p:to>
                                        <p:strVal val="visible"/>
                                      </p:to>
                                    </p:set>
                                    <p:animEffect transition="in" filter="fade">
                                      <p:cBhvr>
                                        <p:cTn id="7" dur="500"/>
                                        <p:tgtEl>
                                          <p:spTgt spid="12175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754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86116" name="Text Box 4"/>
          <p:cNvSpPr txBox="1">
            <a:spLocks noChangeArrowheads="1"/>
          </p:cNvSpPr>
          <p:nvPr/>
        </p:nvSpPr>
        <p:spPr bwMode="auto">
          <a:xfrm>
            <a:off x="371475" y="735013"/>
            <a:ext cx="8401050" cy="5909310"/>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Usual approach of geochemists:</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Strong </a:t>
            </a:r>
            <a:r>
              <a:rPr lang="en-GB" sz="2800" dirty="0">
                <a:solidFill>
                  <a:schemeClr val="bg1"/>
                </a:solidFill>
                <a:effectLst>
                  <a:outerShdw blurRad="38100" dist="38100" dir="2700000" algn="tl">
                    <a:srgbClr val="000000"/>
                  </a:outerShdw>
                </a:effectLst>
                <a:latin typeface="Calibri" pitchFamily="34" charset="0"/>
              </a:rPr>
              <a:t>chemical and isotopic heterogeneities can develop </a:t>
            </a:r>
            <a:r>
              <a:rPr lang="en-GB" sz="2800" dirty="0" smtClean="0">
                <a:solidFill>
                  <a:schemeClr val="bg1"/>
                </a:solidFill>
                <a:effectLst>
                  <a:outerShdw blurRad="38100" dist="38100" dir="2700000" algn="tl">
                    <a:srgbClr val="000000"/>
                  </a:outerShdw>
                </a:effectLst>
                <a:latin typeface="Calibri" pitchFamily="34" charset="0"/>
              </a:rPr>
              <a:t>in </a:t>
            </a:r>
            <a:r>
              <a:rPr lang="en-GB" sz="2800" dirty="0">
                <a:solidFill>
                  <a:schemeClr val="bg1"/>
                </a:solidFill>
                <a:effectLst>
                  <a:outerShdw blurRad="38100" dist="38100" dir="2700000" algn="tl">
                    <a:srgbClr val="000000"/>
                  </a:outerShdw>
                </a:effectLst>
                <a:latin typeface="Calibri" pitchFamily="34" charset="0"/>
              </a:rPr>
              <a:t>the Lithosphere (Crust + Lithospheric Mantle</a:t>
            </a:r>
            <a:r>
              <a:rPr lang="en-GB" sz="2800" dirty="0" smtClean="0">
                <a:solidFill>
                  <a:schemeClr val="bg1"/>
                </a:solidFill>
                <a:effectLst>
                  <a:outerShdw blurRad="38100" dist="38100" dir="2700000" algn="tl">
                    <a:srgbClr val="000000"/>
                  </a:outerShdw>
                </a:effectLst>
                <a:latin typeface="Calibri" pitchFamily="34" charset="0"/>
              </a:rPr>
              <a:t>) only.</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The </a:t>
            </a:r>
            <a:r>
              <a:rPr lang="en-GB" sz="2800" dirty="0">
                <a:solidFill>
                  <a:schemeClr val="bg1"/>
                </a:solidFill>
                <a:effectLst>
                  <a:outerShdw blurRad="38100" dist="38100" dir="2700000" algn="tl">
                    <a:srgbClr val="000000"/>
                  </a:outerShdw>
                </a:effectLst>
                <a:latin typeface="Calibri" pitchFamily="34" charset="0"/>
              </a:rPr>
              <a:t>rest of the Earth </a:t>
            </a:r>
            <a:r>
              <a:rPr lang="en-GB" sz="2800" dirty="0" smtClean="0">
                <a:solidFill>
                  <a:schemeClr val="bg1"/>
                </a:solidFill>
                <a:effectLst>
                  <a:outerShdw blurRad="38100" dist="38100" dir="2700000" algn="tl">
                    <a:srgbClr val="000000"/>
                  </a:outerShdw>
                </a:effectLst>
                <a:latin typeface="Calibri" pitchFamily="34" charset="0"/>
              </a:rPr>
              <a:t>is </a:t>
            </a:r>
            <a:r>
              <a:rPr lang="en-GB" sz="2800" dirty="0">
                <a:solidFill>
                  <a:schemeClr val="bg1"/>
                </a:solidFill>
                <a:effectLst>
                  <a:outerShdw blurRad="38100" dist="38100" dir="2700000" algn="tl">
                    <a:srgbClr val="000000"/>
                  </a:outerShdw>
                </a:effectLst>
                <a:latin typeface="Calibri" pitchFamily="34" charset="0"/>
              </a:rPr>
              <a:t>“homogeneous</a:t>
            </a:r>
            <a:r>
              <a:rPr lang="en-GB" sz="2800" dirty="0" smtClean="0">
                <a:solidFill>
                  <a:schemeClr val="bg1"/>
                </a:solidFill>
                <a:effectLst>
                  <a:outerShdw blurRad="38100" dist="38100" dir="2700000" algn="tl">
                    <a:srgbClr val="000000"/>
                  </a:outerShdw>
                </a:effectLst>
                <a:latin typeface="Calibri" pitchFamily="34" charset="0"/>
              </a:rPr>
              <a:t>” in chemical composition, </a:t>
            </a:r>
            <a:r>
              <a:rPr lang="en-GB" sz="2800" dirty="0">
                <a:solidFill>
                  <a:schemeClr val="bg1"/>
                </a:solidFill>
                <a:effectLst>
                  <a:outerShdw blurRad="38100" dist="38100" dir="2700000" algn="tl">
                    <a:srgbClr val="000000"/>
                  </a:outerShdw>
                </a:effectLst>
                <a:latin typeface="Calibri" pitchFamily="34" charset="0"/>
              </a:rPr>
              <a:t>i.e. “</a:t>
            </a:r>
            <a:r>
              <a:rPr lang="en-GB" sz="2800" dirty="0" smtClean="0">
                <a:solidFill>
                  <a:schemeClr val="bg1"/>
                </a:solidFill>
                <a:effectLst>
                  <a:outerShdw blurRad="38100" dist="38100" dir="2700000" algn="tl">
                    <a:srgbClr val="000000"/>
                  </a:outerShdw>
                </a:effectLst>
                <a:latin typeface="Calibri" pitchFamily="34" charset="0"/>
              </a:rPr>
              <a:t>normal” or characterized by an “average depletion”.</a:t>
            </a:r>
            <a:endParaRPr lang="en-GB" sz="2800" dirty="0">
              <a:solidFill>
                <a:schemeClr val="bg1"/>
              </a:solidFill>
              <a:effectLst>
                <a:outerShdw blurRad="38100" dist="38100" dir="2700000" algn="tl">
                  <a:srgbClr val="000000"/>
                </a:outerShdw>
              </a:effectLst>
              <a:latin typeface="Calibri" pitchFamily="34" charset="0"/>
            </a:endParaRP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On </a:t>
            </a:r>
            <a:r>
              <a:rPr lang="en-GB" sz="2800" dirty="0">
                <a:solidFill>
                  <a:schemeClr val="bg1"/>
                </a:solidFill>
                <a:effectLst>
                  <a:outerShdw blurRad="38100" dist="38100" dir="2700000" algn="tl">
                    <a:srgbClr val="000000"/>
                  </a:outerShdw>
                </a:effectLst>
                <a:latin typeface="Calibri" pitchFamily="34" charset="0"/>
              </a:rPr>
              <a:t>these grounds the asthenospheric mantle is classically expected to produce partial melts with “</a:t>
            </a:r>
            <a:r>
              <a:rPr lang="en-GB" sz="2800" dirty="0">
                <a:solidFill>
                  <a:srgbClr val="FFFF00"/>
                </a:solidFill>
                <a:effectLst>
                  <a:outerShdw blurRad="38100" dist="38100" dir="2700000" algn="tl">
                    <a:srgbClr val="000000"/>
                  </a:outerShdw>
                </a:effectLst>
                <a:latin typeface="Calibri" pitchFamily="34" charset="0"/>
              </a:rPr>
              <a:t>normal</a:t>
            </a:r>
            <a:r>
              <a:rPr lang="en-GB" sz="2800" dirty="0">
                <a:solidFill>
                  <a:schemeClr val="bg1"/>
                </a:solidFill>
                <a:effectLst>
                  <a:outerShdw blurRad="38100" dist="38100" dir="2700000" algn="tl">
                    <a:srgbClr val="000000"/>
                  </a:outerShdw>
                </a:effectLst>
                <a:latin typeface="Calibri" pitchFamily="34" charset="0"/>
              </a:rPr>
              <a:t>” basaltic </a:t>
            </a:r>
            <a:r>
              <a:rPr lang="en-GB" sz="2800" dirty="0" smtClean="0">
                <a:solidFill>
                  <a:schemeClr val="bg1"/>
                </a:solidFill>
                <a:effectLst>
                  <a:outerShdw blurRad="38100" dist="38100" dir="2700000" algn="tl">
                    <a:srgbClr val="000000"/>
                  </a:outerShdw>
                </a:effectLst>
                <a:latin typeface="Calibri" pitchFamily="34" charset="0"/>
              </a:rPr>
              <a:t>compositions (MORB), </a:t>
            </a:r>
            <a:r>
              <a:rPr lang="en-GB" sz="2800" dirty="0">
                <a:solidFill>
                  <a:schemeClr val="bg1"/>
                </a:solidFill>
                <a:effectLst>
                  <a:outerShdw blurRad="38100" dist="38100" dir="2700000" algn="tl">
                    <a:srgbClr val="000000"/>
                  </a:outerShdw>
                </a:effectLst>
                <a:latin typeface="Calibri" pitchFamily="34" charset="0"/>
              </a:rPr>
              <a:t>whereas “</a:t>
            </a:r>
            <a:r>
              <a:rPr lang="en-GB" sz="2800" dirty="0">
                <a:solidFill>
                  <a:srgbClr val="FFFF00"/>
                </a:solidFill>
                <a:effectLst>
                  <a:outerShdw blurRad="38100" dist="38100" dir="2700000" algn="tl">
                    <a:srgbClr val="000000"/>
                  </a:outerShdw>
                </a:effectLst>
                <a:latin typeface="Calibri" pitchFamily="34" charset="0"/>
              </a:rPr>
              <a:t>anomalous</a:t>
            </a:r>
            <a:r>
              <a:rPr lang="en-GB" sz="2800" dirty="0">
                <a:solidFill>
                  <a:schemeClr val="bg1"/>
                </a:solidFill>
                <a:effectLst>
                  <a:outerShdw blurRad="38100" dist="38100" dir="2700000" algn="tl">
                    <a:srgbClr val="000000"/>
                  </a:outerShdw>
                </a:effectLst>
                <a:latin typeface="Calibri" pitchFamily="34" charset="0"/>
              </a:rPr>
              <a:t>” compositions (e.g., K-rich magmas) are expected to derive from lithospheric sources.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6116">
                                            <p:txEl>
                                              <p:pRg st="0" end="0"/>
                                            </p:txEl>
                                          </p:spTgt>
                                        </p:tgtEl>
                                        <p:attrNameLst>
                                          <p:attrName>style.visibility</p:attrName>
                                        </p:attrNameLst>
                                      </p:cBhvr>
                                      <p:to>
                                        <p:strVal val="visible"/>
                                      </p:to>
                                    </p:set>
                                    <p:animEffect transition="in" filter="fade">
                                      <p:cBhvr>
                                        <p:cTn id="7" dur="500"/>
                                        <p:tgtEl>
                                          <p:spTgt spid="98611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86116">
                                            <p:txEl>
                                              <p:pRg st="1" end="1"/>
                                            </p:txEl>
                                          </p:spTgt>
                                        </p:tgtEl>
                                        <p:attrNameLst>
                                          <p:attrName>style.visibility</p:attrName>
                                        </p:attrNameLst>
                                      </p:cBhvr>
                                      <p:to>
                                        <p:strVal val="visible"/>
                                      </p:to>
                                    </p:set>
                                    <p:animEffect transition="in" filter="fade">
                                      <p:cBhvr>
                                        <p:cTn id="11" dur="500"/>
                                        <p:tgtEl>
                                          <p:spTgt spid="986116">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86116">
                                            <p:txEl>
                                              <p:pRg st="2" end="2"/>
                                            </p:txEl>
                                          </p:spTgt>
                                        </p:tgtEl>
                                        <p:attrNameLst>
                                          <p:attrName>style.visibility</p:attrName>
                                        </p:attrNameLst>
                                      </p:cBhvr>
                                      <p:to>
                                        <p:strVal val="visible"/>
                                      </p:to>
                                    </p:set>
                                    <p:animEffect transition="in" filter="fade">
                                      <p:cBhvr>
                                        <p:cTn id="16" dur="500"/>
                                        <p:tgtEl>
                                          <p:spTgt spid="98611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86116">
                                            <p:txEl>
                                              <p:pRg st="3" end="3"/>
                                            </p:txEl>
                                          </p:spTgt>
                                        </p:tgtEl>
                                        <p:attrNameLst>
                                          <p:attrName>style.visibility</p:attrName>
                                        </p:attrNameLst>
                                      </p:cBhvr>
                                      <p:to>
                                        <p:strVal val="visible"/>
                                      </p:to>
                                    </p:set>
                                    <p:animEffect transition="in" filter="fade">
                                      <p:cBhvr>
                                        <p:cTn id="21" dur="500"/>
                                        <p:tgtEl>
                                          <p:spTgt spid="9861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116"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4"/>
          <p:cNvSpPr txBox="1">
            <a:spLocks noChangeArrowheads="1"/>
          </p:cNvSpPr>
          <p:nvPr/>
        </p:nvSpPr>
        <p:spPr bwMode="auto">
          <a:xfrm>
            <a:off x="371475" y="735013"/>
            <a:ext cx="8401050" cy="3539430"/>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Usual approach of geochemists:</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Strong </a:t>
            </a:r>
            <a:r>
              <a:rPr lang="en-GB" sz="2800" dirty="0">
                <a:solidFill>
                  <a:schemeClr val="bg1"/>
                </a:solidFill>
                <a:effectLst>
                  <a:outerShdw blurRad="38100" dist="38100" dir="2700000" algn="tl">
                    <a:srgbClr val="000000"/>
                  </a:outerShdw>
                </a:effectLst>
                <a:latin typeface="Calibri" pitchFamily="34" charset="0"/>
              </a:rPr>
              <a:t>chemical and isotopic heterogeneities can develop </a:t>
            </a:r>
            <a:r>
              <a:rPr lang="en-GB" sz="2800" dirty="0" smtClean="0">
                <a:solidFill>
                  <a:schemeClr val="bg1"/>
                </a:solidFill>
                <a:effectLst>
                  <a:outerShdw blurRad="38100" dist="38100" dir="2700000" algn="tl">
                    <a:srgbClr val="000000"/>
                  </a:outerShdw>
                </a:effectLst>
                <a:latin typeface="Calibri" pitchFamily="34" charset="0"/>
              </a:rPr>
              <a:t>in </a:t>
            </a:r>
            <a:r>
              <a:rPr lang="en-GB" sz="2800" dirty="0">
                <a:solidFill>
                  <a:schemeClr val="bg1"/>
                </a:solidFill>
                <a:effectLst>
                  <a:outerShdw blurRad="38100" dist="38100" dir="2700000" algn="tl">
                    <a:srgbClr val="000000"/>
                  </a:outerShdw>
                </a:effectLst>
                <a:latin typeface="Calibri" pitchFamily="34" charset="0"/>
              </a:rPr>
              <a:t>the Lithosphere (Crust + Lithospheric Mantle</a:t>
            </a:r>
            <a:r>
              <a:rPr lang="en-GB" sz="2800" dirty="0" smtClean="0">
                <a:solidFill>
                  <a:schemeClr val="bg1"/>
                </a:solidFill>
                <a:effectLst>
                  <a:outerShdw blurRad="38100" dist="38100" dir="2700000" algn="tl">
                    <a:srgbClr val="000000"/>
                  </a:outerShdw>
                </a:effectLst>
                <a:latin typeface="Calibri" pitchFamily="34" charset="0"/>
              </a:rPr>
              <a:t>) only.</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The </a:t>
            </a:r>
            <a:r>
              <a:rPr lang="en-GB" sz="2800" dirty="0">
                <a:solidFill>
                  <a:schemeClr val="bg1"/>
                </a:solidFill>
                <a:effectLst>
                  <a:outerShdw blurRad="38100" dist="38100" dir="2700000" algn="tl">
                    <a:srgbClr val="000000"/>
                  </a:outerShdw>
                </a:effectLst>
                <a:latin typeface="Calibri" pitchFamily="34" charset="0"/>
              </a:rPr>
              <a:t>rest of the Earth </a:t>
            </a:r>
            <a:r>
              <a:rPr lang="en-GB" sz="2800" dirty="0" smtClean="0">
                <a:solidFill>
                  <a:schemeClr val="bg1"/>
                </a:solidFill>
                <a:effectLst>
                  <a:outerShdw blurRad="38100" dist="38100" dir="2700000" algn="tl">
                    <a:srgbClr val="000000"/>
                  </a:outerShdw>
                </a:effectLst>
                <a:latin typeface="Calibri" pitchFamily="34" charset="0"/>
              </a:rPr>
              <a:t>is </a:t>
            </a:r>
            <a:r>
              <a:rPr lang="en-GB" sz="2800" dirty="0">
                <a:solidFill>
                  <a:schemeClr val="bg1"/>
                </a:solidFill>
                <a:effectLst>
                  <a:outerShdw blurRad="38100" dist="38100" dir="2700000" algn="tl">
                    <a:srgbClr val="000000"/>
                  </a:outerShdw>
                </a:effectLst>
                <a:latin typeface="Calibri" pitchFamily="34" charset="0"/>
              </a:rPr>
              <a:t>“homogeneous</a:t>
            </a:r>
            <a:r>
              <a:rPr lang="en-GB" sz="2800" dirty="0" smtClean="0">
                <a:solidFill>
                  <a:schemeClr val="bg1"/>
                </a:solidFill>
                <a:effectLst>
                  <a:outerShdw blurRad="38100" dist="38100" dir="2700000" algn="tl">
                    <a:srgbClr val="000000"/>
                  </a:outerShdw>
                </a:effectLst>
                <a:latin typeface="Calibri" pitchFamily="34" charset="0"/>
              </a:rPr>
              <a:t>” in chemical composition, </a:t>
            </a:r>
            <a:r>
              <a:rPr lang="en-GB" sz="2800" dirty="0">
                <a:solidFill>
                  <a:schemeClr val="bg1"/>
                </a:solidFill>
                <a:effectLst>
                  <a:outerShdw blurRad="38100" dist="38100" dir="2700000" algn="tl">
                    <a:srgbClr val="000000"/>
                  </a:outerShdw>
                </a:effectLst>
                <a:latin typeface="Calibri" pitchFamily="34" charset="0"/>
              </a:rPr>
              <a:t>i.e. “</a:t>
            </a:r>
            <a:r>
              <a:rPr lang="en-GB" sz="2800" dirty="0" smtClean="0">
                <a:solidFill>
                  <a:schemeClr val="bg1"/>
                </a:solidFill>
                <a:effectLst>
                  <a:outerShdw blurRad="38100" dist="38100" dir="2700000" algn="tl">
                    <a:srgbClr val="000000"/>
                  </a:outerShdw>
                </a:effectLst>
                <a:latin typeface="Calibri" pitchFamily="34" charset="0"/>
              </a:rPr>
              <a:t>normal” or characterized by an “average depletion”.</a:t>
            </a:r>
            <a:endParaRPr lang="en-GB" sz="2800" dirty="0">
              <a:solidFill>
                <a:schemeClr val="bg1"/>
              </a:solidFill>
              <a:effectLst>
                <a:outerShdw blurRad="38100" dist="38100" dir="2700000" algn="tl">
                  <a:srgbClr val="000000"/>
                </a:outerShdw>
              </a:effectLst>
              <a:latin typeface="Calibri" pitchFamily="34" charset="0"/>
            </a:endParaRPr>
          </a:p>
        </p:txBody>
      </p:sp>
      <p:sp>
        <p:nvSpPr>
          <p:cNvPr id="5" name="Rettangolo arrotondato 4"/>
          <p:cNvSpPr/>
          <p:nvPr/>
        </p:nvSpPr>
        <p:spPr bwMode="auto">
          <a:xfrm>
            <a:off x="371475" y="4165600"/>
            <a:ext cx="8401050" cy="1422399"/>
          </a:xfrm>
          <a:prstGeom prst="roundRect">
            <a:avLst/>
          </a:prstGeom>
          <a:solidFill>
            <a:srgbClr val="FF0000"/>
          </a:solidFill>
          <a:ln w="9525"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sp>
        <p:nvSpPr>
          <p:cNvPr id="121958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19587" name="Text Box 3"/>
          <p:cNvSpPr txBox="1">
            <a:spLocks noChangeArrowheads="1"/>
          </p:cNvSpPr>
          <p:nvPr/>
        </p:nvSpPr>
        <p:spPr bwMode="auto">
          <a:xfrm>
            <a:off x="371475" y="4174831"/>
            <a:ext cx="8401050" cy="1384995"/>
          </a:xfrm>
          <a:prstGeom prst="rect">
            <a:avLst/>
          </a:prstGeom>
          <a:noFill/>
          <a:ln w="9525" algn="ctr">
            <a:noFill/>
            <a:miter lim="800000"/>
            <a:headEnd/>
            <a:tailEnd/>
          </a:ln>
          <a:effectLst/>
          <a:scene3d>
            <a:camera prst="orthographicFront"/>
            <a:lightRig rig="threePt" dir="t"/>
          </a:scene3d>
          <a:sp3d>
            <a:bevelT/>
          </a:sp3d>
        </p:spPr>
        <p:txBody>
          <a:bodyPr wrap="square">
            <a:spAutoFit/>
          </a:bodyPr>
          <a:lstStyle/>
          <a:p>
            <a:pPr>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I </a:t>
            </a:r>
            <a:r>
              <a:rPr lang="en-GB" sz="2800" dirty="0">
                <a:solidFill>
                  <a:schemeClr val="bg1"/>
                </a:solidFill>
                <a:effectLst>
                  <a:outerShdw blurRad="38100" dist="38100" dir="2700000" algn="tl">
                    <a:srgbClr val="000000"/>
                  </a:outerShdw>
                </a:effectLst>
                <a:latin typeface="Calibri" pitchFamily="34" charset="0"/>
              </a:rPr>
              <a:t>repeat that the axiom: asthenosphere = convecting mantle = vigorously stirred mantle = homogeneous mantle </a:t>
            </a:r>
            <a:r>
              <a:rPr lang="en-GB" sz="2800" u="sng" dirty="0">
                <a:solidFill>
                  <a:schemeClr val="bg1"/>
                </a:solidFill>
                <a:effectLst>
                  <a:outerShdw blurRad="38100" dist="38100" dir="2700000" algn="tl">
                    <a:srgbClr val="000000"/>
                  </a:outerShdw>
                </a:effectLst>
                <a:latin typeface="Calibri" pitchFamily="34" charset="0"/>
              </a:rPr>
              <a:t>is not correct</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6" name="Text Box 3"/>
          <p:cNvSpPr txBox="1">
            <a:spLocks noChangeArrowheads="1"/>
          </p:cNvSpPr>
          <p:nvPr/>
        </p:nvSpPr>
        <p:spPr bwMode="auto">
          <a:xfrm>
            <a:off x="371475" y="5504160"/>
            <a:ext cx="8401050" cy="1384995"/>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This </a:t>
            </a:r>
            <a:r>
              <a:rPr lang="en-GB" sz="2800" dirty="0">
                <a:solidFill>
                  <a:schemeClr val="bg1"/>
                </a:solidFill>
                <a:effectLst>
                  <a:outerShdw blurRad="38100" dist="38100" dir="2700000" algn="tl">
                    <a:srgbClr val="000000"/>
                  </a:outerShdw>
                </a:effectLst>
                <a:latin typeface="Calibri" pitchFamily="34" charset="0"/>
              </a:rPr>
              <a:t>is based on the assumption that </a:t>
            </a:r>
            <a:r>
              <a:rPr lang="en-GB" sz="2800" dirty="0" smtClean="0">
                <a:solidFill>
                  <a:schemeClr val="bg1"/>
                </a:solidFill>
                <a:effectLst>
                  <a:outerShdw blurRad="38100" dist="38100" dir="2700000" algn="tl">
                    <a:srgbClr val="000000"/>
                  </a:outerShdw>
                </a:effectLst>
                <a:latin typeface="Calibri" pitchFamily="34" charset="0"/>
              </a:rPr>
              <a:t>MORB </a:t>
            </a:r>
            <a:r>
              <a:rPr lang="en-GB" sz="2800" dirty="0">
                <a:solidFill>
                  <a:schemeClr val="bg1"/>
                </a:solidFill>
                <a:effectLst>
                  <a:outerShdw blurRad="38100" dist="38100" dir="2700000" algn="tl">
                    <a:srgbClr val="000000"/>
                  </a:outerShdw>
                </a:effectLst>
                <a:latin typeface="Calibri" pitchFamily="34" charset="0"/>
              </a:rPr>
              <a:t>= homogeneous magmas = homogeneous mantle sources = convecting = well mixed source.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9587">
                                            <p:txEl>
                                              <p:pRg st="0" end="0"/>
                                            </p:txEl>
                                          </p:spTgt>
                                        </p:tgtEl>
                                        <p:attrNameLst>
                                          <p:attrName>style.visibility</p:attrName>
                                        </p:attrNameLst>
                                      </p:cBhvr>
                                      <p:to>
                                        <p:strVal val="visible"/>
                                      </p:to>
                                    </p:set>
                                    <p:animEffect transition="in" filter="fade">
                                      <p:cBhvr>
                                        <p:cTn id="7" dur="500"/>
                                        <p:tgtEl>
                                          <p:spTgt spid="1219587">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19587" grpId="0" build="p"/>
      <p:bldP spid="6" grpId="0" build="p"/>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163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21636" name="Text Box 4"/>
          <p:cNvSpPr txBox="1">
            <a:spLocks noChangeArrowheads="1"/>
          </p:cNvSpPr>
          <p:nvPr/>
        </p:nvSpPr>
        <p:spPr bwMode="auto">
          <a:xfrm>
            <a:off x="371475" y="4206305"/>
            <a:ext cx="8401050" cy="2462213"/>
          </a:xfrm>
          <a:prstGeom prst="rect">
            <a:avLst/>
          </a:prstGeom>
          <a:noFill/>
          <a:ln w="9525" algn="ctr">
            <a:noFill/>
            <a:miter lim="800000"/>
            <a:headEnd/>
            <a:tailEnd/>
          </a:ln>
          <a:effectLst/>
        </p:spPr>
        <p:txBody>
          <a:bodyPr wrap="square">
            <a:spAutoFit/>
          </a:bodyPr>
          <a:lstStyle/>
          <a:p>
            <a:pPr>
              <a:spcBef>
                <a:spcPct val="50000"/>
              </a:spcBef>
              <a:defRPr/>
            </a:pPr>
            <a:r>
              <a:rPr lang="en-GB" sz="2800" dirty="0" smtClean="0">
                <a:solidFill>
                  <a:srgbClr val="FFFF00"/>
                </a:solidFill>
                <a:effectLst>
                  <a:outerShdw blurRad="38100" dist="38100" dir="2700000" algn="tl">
                    <a:srgbClr val="000000"/>
                  </a:outerShdw>
                </a:effectLst>
                <a:latin typeface="Calibri" pitchFamily="34" charset="0"/>
              </a:rPr>
              <a:t>The sub-lithospheric mantle (classically defined as asthenosphere) </a:t>
            </a:r>
            <a:r>
              <a:rPr lang="en-GB" sz="2800" dirty="0">
                <a:solidFill>
                  <a:srgbClr val="FFFF00"/>
                </a:solidFill>
                <a:effectLst>
                  <a:outerShdw blurRad="38100" dist="38100" dir="2700000" algn="tl">
                    <a:srgbClr val="000000"/>
                  </a:outerShdw>
                </a:effectLst>
                <a:latin typeface="Calibri" pitchFamily="34" charset="0"/>
              </a:rPr>
              <a:t>is a low viscosity layer, not a vigorously stirred and convecting </a:t>
            </a:r>
            <a:r>
              <a:rPr lang="en-GB" sz="2800" dirty="0" smtClean="0">
                <a:solidFill>
                  <a:srgbClr val="FFFF00"/>
                </a:solidFill>
                <a:effectLst>
                  <a:outerShdw blurRad="38100" dist="38100" dir="2700000" algn="tl">
                    <a:srgbClr val="000000"/>
                  </a:outerShdw>
                </a:effectLst>
                <a:latin typeface="Calibri" pitchFamily="34" charset="0"/>
              </a:rPr>
              <a:t>layer...</a:t>
            </a:r>
            <a:endParaRPr lang="en-GB" sz="2800" dirty="0">
              <a:solidFill>
                <a:srgbClr val="FFFF00"/>
              </a:solidFill>
              <a:effectLst>
                <a:outerShdw blurRad="38100" dist="38100" dir="2700000" algn="tl">
                  <a:srgbClr val="000000"/>
                </a:outerShdw>
              </a:effectLst>
              <a:latin typeface="Calibri" pitchFamily="34" charset="0"/>
            </a:endParaRPr>
          </a:p>
          <a:p>
            <a:pPr>
              <a:spcBef>
                <a:spcPct val="50000"/>
              </a:spcBef>
              <a:defRPr/>
            </a:pPr>
            <a:r>
              <a:rPr lang="en-GB" sz="2800" dirty="0">
                <a:solidFill>
                  <a:schemeClr val="bg1"/>
                </a:solidFill>
                <a:effectLst>
                  <a:outerShdw blurRad="38100" dist="38100" dir="2700000" algn="tl">
                    <a:srgbClr val="000000"/>
                  </a:outerShdw>
                </a:effectLst>
                <a:latin typeface="Calibri" pitchFamily="34" charset="0"/>
              </a:rPr>
              <a:t>Plate tectonics and post glacial rebound (</a:t>
            </a:r>
            <a:r>
              <a:rPr lang="en-GB" sz="2800" dirty="0" err="1">
                <a:solidFill>
                  <a:schemeClr val="bg1"/>
                </a:solidFill>
                <a:effectLst>
                  <a:outerShdw blurRad="38100" dist="38100" dir="2700000" algn="tl">
                    <a:srgbClr val="000000"/>
                  </a:outerShdw>
                </a:effectLst>
                <a:latin typeface="Calibri" pitchFamily="34" charset="0"/>
              </a:rPr>
              <a:t>isostasy</a:t>
            </a:r>
            <a:r>
              <a:rPr lang="en-GB" sz="2800" dirty="0">
                <a:solidFill>
                  <a:schemeClr val="bg1"/>
                </a:solidFill>
                <a:effectLst>
                  <a:outerShdw blurRad="38100" dist="38100" dir="2700000" algn="tl">
                    <a:srgbClr val="000000"/>
                  </a:outerShdw>
                </a:effectLst>
                <a:latin typeface="Calibri" pitchFamily="34" charset="0"/>
              </a:rPr>
              <a:t>) require a low viscosity, not vigorous convection. </a:t>
            </a:r>
          </a:p>
        </p:txBody>
      </p:sp>
      <p:sp>
        <p:nvSpPr>
          <p:cNvPr id="4" name="Text Box 4"/>
          <p:cNvSpPr txBox="1">
            <a:spLocks noChangeArrowheads="1"/>
          </p:cNvSpPr>
          <p:nvPr/>
        </p:nvSpPr>
        <p:spPr bwMode="auto">
          <a:xfrm>
            <a:off x="371475" y="735013"/>
            <a:ext cx="8401050" cy="3539430"/>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Usual approach of geochemists:</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Strong </a:t>
            </a:r>
            <a:r>
              <a:rPr lang="en-GB" sz="2800" dirty="0">
                <a:solidFill>
                  <a:schemeClr val="bg1"/>
                </a:solidFill>
                <a:effectLst>
                  <a:outerShdw blurRad="38100" dist="38100" dir="2700000" algn="tl">
                    <a:srgbClr val="000000"/>
                  </a:outerShdw>
                </a:effectLst>
                <a:latin typeface="Calibri" pitchFamily="34" charset="0"/>
              </a:rPr>
              <a:t>chemical and isotopic heterogeneities can develop </a:t>
            </a:r>
            <a:r>
              <a:rPr lang="en-GB" sz="2800" dirty="0" smtClean="0">
                <a:solidFill>
                  <a:schemeClr val="bg1"/>
                </a:solidFill>
                <a:effectLst>
                  <a:outerShdw blurRad="38100" dist="38100" dir="2700000" algn="tl">
                    <a:srgbClr val="000000"/>
                  </a:outerShdw>
                </a:effectLst>
                <a:latin typeface="Calibri" pitchFamily="34" charset="0"/>
              </a:rPr>
              <a:t>in </a:t>
            </a:r>
            <a:r>
              <a:rPr lang="en-GB" sz="2800" dirty="0">
                <a:solidFill>
                  <a:schemeClr val="bg1"/>
                </a:solidFill>
                <a:effectLst>
                  <a:outerShdw blurRad="38100" dist="38100" dir="2700000" algn="tl">
                    <a:srgbClr val="000000"/>
                  </a:outerShdw>
                </a:effectLst>
                <a:latin typeface="Calibri" pitchFamily="34" charset="0"/>
              </a:rPr>
              <a:t>the Lithosphere (Crust + Lithospheric Mantle</a:t>
            </a:r>
            <a:r>
              <a:rPr lang="en-GB" sz="2800" dirty="0" smtClean="0">
                <a:solidFill>
                  <a:schemeClr val="bg1"/>
                </a:solidFill>
                <a:effectLst>
                  <a:outerShdw blurRad="38100" dist="38100" dir="2700000" algn="tl">
                    <a:srgbClr val="000000"/>
                  </a:outerShdw>
                </a:effectLst>
                <a:latin typeface="Calibri" pitchFamily="34" charset="0"/>
              </a:rPr>
              <a:t>) only.</a:t>
            </a:r>
          </a:p>
          <a:p>
            <a:pPr algn="l">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The </a:t>
            </a:r>
            <a:r>
              <a:rPr lang="en-GB" sz="2800" dirty="0">
                <a:solidFill>
                  <a:schemeClr val="bg1"/>
                </a:solidFill>
                <a:effectLst>
                  <a:outerShdw blurRad="38100" dist="38100" dir="2700000" algn="tl">
                    <a:srgbClr val="000000"/>
                  </a:outerShdw>
                </a:effectLst>
                <a:latin typeface="Calibri" pitchFamily="34" charset="0"/>
              </a:rPr>
              <a:t>rest of the Earth </a:t>
            </a:r>
            <a:r>
              <a:rPr lang="en-GB" sz="2800" dirty="0" smtClean="0">
                <a:solidFill>
                  <a:schemeClr val="bg1"/>
                </a:solidFill>
                <a:effectLst>
                  <a:outerShdw blurRad="38100" dist="38100" dir="2700000" algn="tl">
                    <a:srgbClr val="000000"/>
                  </a:outerShdw>
                </a:effectLst>
                <a:latin typeface="Calibri" pitchFamily="34" charset="0"/>
              </a:rPr>
              <a:t>is </a:t>
            </a:r>
            <a:r>
              <a:rPr lang="en-GB" sz="2800" dirty="0">
                <a:solidFill>
                  <a:schemeClr val="bg1"/>
                </a:solidFill>
                <a:effectLst>
                  <a:outerShdw blurRad="38100" dist="38100" dir="2700000" algn="tl">
                    <a:srgbClr val="000000"/>
                  </a:outerShdw>
                </a:effectLst>
                <a:latin typeface="Calibri" pitchFamily="34" charset="0"/>
              </a:rPr>
              <a:t>“homogeneous</a:t>
            </a:r>
            <a:r>
              <a:rPr lang="en-GB" sz="2800" dirty="0" smtClean="0">
                <a:solidFill>
                  <a:schemeClr val="bg1"/>
                </a:solidFill>
                <a:effectLst>
                  <a:outerShdw blurRad="38100" dist="38100" dir="2700000" algn="tl">
                    <a:srgbClr val="000000"/>
                  </a:outerShdw>
                </a:effectLst>
                <a:latin typeface="Calibri" pitchFamily="34" charset="0"/>
              </a:rPr>
              <a:t>” in chemical composition, </a:t>
            </a:r>
            <a:r>
              <a:rPr lang="en-GB" sz="2800" dirty="0">
                <a:solidFill>
                  <a:schemeClr val="bg1"/>
                </a:solidFill>
                <a:effectLst>
                  <a:outerShdw blurRad="38100" dist="38100" dir="2700000" algn="tl">
                    <a:srgbClr val="000000"/>
                  </a:outerShdw>
                </a:effectLst>
                <a:latin typeface="Calibri" pitchFamily="34" charset="0"/>
              </a:rPr>
              <a:t>i.e. “</a:t>
            </a:r>
            <a:r>
              <a:rPr lang="en-GB" sz="2800" dirty="0" smtClean="0">
                <a:solidFill>
                  <a:schemeClr val="bg1"/>
                </a:solidFill>
                <a:effectLst>
                  <a:outerShdw blurRad="38100" dist="38100" dir="2700000" algn="tl">
                    <a:srgbClr val="000000"/>
                  </a:outerShdw>
                </a:effectLst>
                <a:latin typeface="Calibri" pitchFamily="34" charset="0"/>
              </a:rPr>
              <a:t>normal” or characterized by an “average depletion”.</a:t>
            </a:r>
            <a:endParaRPr lang="en-GB" sz="28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21636">
                                            <p:txEl>
                                              <p:pRg st="0" end="0"/>
                                            </p:txEl>
                                          </p:spTgt>
                                        </p:tgtEl>
                                        <p:attrNameLst>
                                          <p:attrName>style.visibility</p:attrName>
                                        </p:attrNameLst>
                                      </p:cBhvr>
                                      <p:to>
                                        <p:strVal val="visible"/>
                                      </p:to>
                                    </p:set>
                                    <p:animEffect transition="in" filter="fade">
                                      <p:cBhvr>
                                        <p:cTn id="7" dur="500"/>
                                        <p:tgtEl>
                                          <p:spTgt spid="12216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1636">
                                            <p:txEl>
                                              <p:pRg st="1" end="1"/>
                                            </p:txEl>
                                          </p:spTgt>
                                        </p:tgtEl>
                                        <p:attrNameLst>
                                          <p:attrName>style.visibility</p:attrName>
                                        </p:attrNameLst>
                                      </p:cBhvr>
                                      <p:to>
                                        <p:strVal val="visible"/>
                                      </p:to>
                                    </p:set>
                                    <p:animEffect transition="in" filter="fade">
                                      <p:cBhvr>
                                        <p:cTn id="12" dur="500"/>
                                        <p:tgtEl>
                                          <p:spTgt spid="12216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1636" grpId="0" build="p"/>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19916" name="Text Box 44"/>
          <p:cNvSpPr txBox="1">
            <a:spLocks noChangeArrowheads="1"/>
          </p:cNvSpPr>
          <p:nvPr/>
        </p:nvSpPr>
        <p:spPr bwMode="auto">
          <a:xfrm>
            <a:off x="371475" y="604838"/>
            <a:ext cx="8401050" cy="5909310"/>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a:solidFill>
                  <a:srgbClr val="FFFF00"/>
                </a:solidFill>
                <a:effectLst>
                  <a:outerShdw blurRad="38100" dist="38100" dir="2700000" algn="tl">
                    <a:srgbClr val="000000"/>
                  </a:outerShdw>
                </a:effectLst>
                <a:latin typeface="Calibri" pitchFamily="34" charset="0"/>
              </a:rPr>
              <a:t>Petrological modelling of igneous rocks is based on a </a:t>
            </a:r>
            <a:r>
              <a:rPr lang="en-GB" sz="2800" dirty="0" smtClean="0">
                <a:solidFill>
                  <a:srgbClr val="FFFF00"/>
                </a:solidFill>
                <a:effectLst>
                  <a:outerShdw blurRad="38100" dist="38100" dir="2700000" algn="tl">
                    <a:srgbClr val="000000"/>
                  </a:outerShdw>
                </a:effectLst>
                <a:latin typeface="Calibri" pitchFamily="34" charset="0"/>
              </a:rPr>
              <a:t>multidisciplinary </a:t>
            </a:r>
            <a:r>
              <a:rPr lang="en-GB" sz="2800" dirty="0">
                <a:solidFill>
                  <a:srgbClr val="FFFF00"/>
                </a:solidFill>
                <a:effectLst>
                  <a:outerShdw blurRad="38100" dist="38100" dir="2700000" algn="tl">
                    <a:srgbClr val="000000"/>
                  </a:outerShdw>
                </a:effectLst>
                <a:latin typeface="Calibri" pitchFamily="34" charset="0"/>
              </a:rPr>
              <a:t>approach.</a:t>
            </a:r>
          </a:p>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Geochemistry </a:t>
            </a:r>
            <a:r>
              <a:rPr lang="en-GB" sz="2800" dirty="0">
                <a:solidFill>
                  <a:srgbClr val="FFFF00"/>
                </a:solidFill>
                <a:effectLst>
                  <a:outerShdw blurRad="38100" dist="38100" dir="2700000" algn="tl">
                    <a:srgbClr val="000000"/>
                  </a:outerShdw>
                </a:effectLst>
                <a:latin typeface="Calibri" pitchFamily="34" charset="0"/>
              </a:rPr>
              <a:t>is the fundamental tool to infer mantle source characteristics and the main physical state of the variables that can change the chemical composition from its production to its solidification.</a:t>
            </a:r>
          </a:p>
          <a:p>
            <a:pPr algn="l">
              <a:spcBef>
                <a:spcPct val="50000"/>
              </a:spcBef>
              <a:defRPr/>
            </a:pPr>
            <a:r>
              <a:rPr lang="en-GB" sz="2800" dirty="0">
                <a:solidFill>
                  <a:srgbClr val="FFFF00"/>
                </a:solidFill>
                <a:effectLst>
                  <a:outerShdw blurRad="38100" dist="38100" dir="2700000" algn="tl">
                    <a:srgbClr val="000000"/>
                  </a:outerShdw>
                </a:effectLst>
                <a:latin typeface="Calibri" pitchFamily="34" charset="0"/>
              </a:rPr>
              <a:t>Of course also </a:t>
            </a:r>
            <a:r>
              <a:rPr lang="en-GB" sz="2800" dirty="0">
                <a:solidFill>
                  <a:schemeClr val="bg1"/>
                </a:solidFill>
                <a:effectLst>
                  <a:outerShdw blurRad="38100" dist="38100" dir="2700000" algn="tl">
                    <a:srgbClr val="000000"/>
                  </a:outerShdw>
                </a:effectLst>
                <a:latin typeface="Calibri" pitchFamily="34" charset="0"/>
              </a:rPr>
              <a:t>Petrography</a:t>
            </a:r>
            <a:r>
              <a:rPr lang="en-GB" sz="2800" dirty="0">
                <a:solidFill>
                  <a:srgbClr val="FFFF00"/>
                </a:solidFill>
                <a:effectLst>
                  <a:outerShdw blurRad="38100" dist="38100" dir="2700000" algn="tl">
                    <a:srgbClr val="000000"/>
                  </a:outerShdw>
                </a:effectLst>
                <a:latin typeface="Calibri" pitchFamily="34" charset="0"/>
              </a:rPr>
              <a:t> (including </a:t>
            </a:r>
            <a:r>
              <a:rPr lang="en-GB" sz="2800" dirty="0">
                <a:solidFill>
                  <a:schemeClr val="bg1"/>
                </a:solidFill>
                <a:effectLst>
                  <a:outerShdw blurRad="38100" dist="38100" dir="2700000" algn="tl">
                    <a:srgbClr val="000000"/>
                  </a:outerShdw>
                </a:effectLst>
                <a:latin typeface="Calibri" pitchFamily="34" charset="0"/>
              </a:rPr>
              <a:t>Mineralogy</a:t>
            </a:r>
            <a:r>
              <a:rPr lang="en-GB" sz="2800" dirty="0">
                <a:solidFill>
                  <a:srgbClr val="FFFF00"/>
                </a:solidFill>
                <a:effectLst>
                  <a:outerShdw blurRad="38100" dist="38100" dir="2700000" algn="tl">
                    <a:srgbClr val="000000"/>
                  </a:outerShdw>
                </a:effectLst>
                <a:latin typeface="Calibri" pitchFamily="34" charset="0"/>
              </a:rPr>
              <a:t>) has a fundamental role in petrological modelling.</a:t>
            </a:r>
          </a:p>
          <a:p>
            <a:pPr algn="l">
              <a:spcBef>
                <a:spcPct val="50000"/>
              </a:spcBef>
              <a:defRPr/>
            </a:pPr>
            <a:r>
              <a:rPr lang="en-GB" sz="2800" dirty="0">
                <a:solidFill>
                  <a:srgbClr val="FFFF00"/>
                </a:solidFill>
                <a:effectLst>
                  <a:outerShdw blurRad="38100" dist="38100" dir="2700000" algn="tl">
                    <a:srgbClr val="000000"/>
                  </a:outerShdw>
                </a:effectLst>
                <a:latin typeface="Calibri" pitchFamily="34" charset="0"/>
              </a:rPr>
              <a:t>Particular emphasis is given also to </a:t>
            </a:r>
            <a:r>
              <a:rPr lang="en-GB" sz="2800" dirty="0">
                <a:solidFill>
                  <a:schemeClr val="bg1"/>
                </a:solidFill>
                <a:effectLst>
                  <a:outerShdw blurRad="38100" dist="38100" dir="2700000" algn="tl">
                    <a:srgbClr val="000000"/>
                  </a:outerShdw>
                </a:effectLst>
                <a:latin typeface="Calibri" pitchFamily="34" charset="0"/>
              </a:rPr>
              <a:t>Geophysics</a:t>
            </a:r>
            <a:r>
              <a:rPr lang="en-GB" sz="2800" dirty="0">
                <a:solidFill>
                  <a:srgbClr val="FFFF00"/>
                </a:solidFill>
                <a:effectLst>
                  <a:outerShdw blurRad="38100" dist="38100" dir="2700000" algn="tl">
                    <a:srgbClr val="000000"/>
                  </a:outerShdw>
                </a:effectLst>
                <a:latin typeface="Calibri" pitchFamily="34" charset="0"/>
              </a:rPr>
              <a:t> and rheological characteristics of mantle rocks (e.g., tomographic reconstructions of upper and lower mantle).</a:t>
            </a:r>
          </a:p>
        </p:txBody>
      </p:sp>
      <p:sp>
        <p:nvSpPr>
          <p:cNvPr id="719917" name="Text Box 45"/>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9917"/>
                                        </p:tgtEl>
                                        <p:attrNameLst>
                                          <p:attrName>style.visibility</p:attrName>
                                        </p:attrNameLst>
                                      </p:cBhvr>
                                      <p:to>
                                        <p:strVal val="visible"/>
                                      </p:to>
                                    </p:set>
                                    <p:animEffect transition="in" filter="fade">
                                      <p:cBhvr>
                                        <p:cTn id="7" dur="500"/>
                                        <p:tgtEl>
                                          <p:spTgt spid="7199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19916">
                                            <p:txEl>
                                              <p:pRg st="0" end="0"/>
                                            </p:txEl>
                                          </p:spTgt>
                                        </p:tgtEl>
                                        <p:attrNameLst>
                                          <p:attrName>style.visibility</p:attrName>
                                        </p:attrNameLst>
                                      </p:cBhvr>
                                      <p:to>
                                        <p:strVal val="visible"/>
                                      </p:to>
                                    </p:set>
                                    <p:animEffect transition="in" filter="fade">
                                      <p:cBhvr>
                                        <p:cTn id="12" dur="500"/>
                                        <p:tgtEl>
                                          <p:spTgt spid="71991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19916">
                                            <p:txEl>
                                              <p:pRg st="1" end="1"/>
                                            </p:txEl>
                                          </p:spTgt>
                                        </p:tgtEl>
                                        <p:attrNameLst>
                                          <p:attrName>style.visibility</p:attrName>
                                        </p:attrNameLst>
                                      </p:cBhvr>
                                      <p:to>
                                        <p:strVal val="visible"/>
                                      </p:to>
                                    </p:set>
                                    <p:animEffect transition="in" filter="fade">
                                      <p:cBhvr>
                                        <p:cTn id="17" dur="500"/>
                                        <p:tgtEl>
                                          <p:spTgt spid="71991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19916">
                                            <p:txEl>
                                              <p:pRg st="2" end="2"/>
                                            </p:txEl>
                                          </p:spTgt>
                                        </p:tgtEl>
                                        <p:attrNameLst>
                                          <p:attrName>style.visibility</p:attrName>
                                        </p:attrNameLst>
                                      </p:cBhvr>
                                      <p:to>
                                        <p:strVal val="visible"/>
                                      </p:to>
                                    </p:set>
                                    <p:animEffect transition="in" filter="fade">
                                      <p:cBhvr>
                                        <p:cTn id="22" dur="500"/>
                                        <p:tgtEl>
                                          <p:spTgt spid="71991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19916">
                                            <p:txEl>
                                              <p:pRg st="3" end="3"/>
                                            </p:txEl>
                                          </p:spTgt>
                                        </p:tgtEl>
                                        <p:attrNameLst>
                                          <p:attrName>style.visibility</p:attrName>
                                        </p:attrNameLst>
                                      </p:cBhvr>
                                      <p:to>
                                        <p:strVal val="visible"/>
                                      </p:to>
                                    </p:set>
                                    <p:animEffect transition="in" filter="fade">
                                      <p:cBhvr>
                                        <p:cTn id="27" dur="500"/>
                                        <p:tgtEl>
                                          <p:spTgt spid="7199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9916" grpId="0" build="p"/>
      <p:bldP spid="7199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5" name="Text Box 4"/>
          <p:cNvSpPr txBox="1">
            <a:spLocks noChangeArrowheads="1"/>
          </p:cNvSpPr>
          <p:nvPr/>
        </p:nvSpPr>
        <p:spPr bwMode="auto">
          <a:xfrm>
            <a:off x="482600" y="528638"/>
            <a:ext cx="8661400" cy="6093976"/>
          </a:xfrm>
          <a:prstGeom prst="rect">
            <a:avLst/>
          </a:prstGeom>
          <a:noFill/>
          <a:ln w="9525">
            <a:noFill/>
            <a:miter lim="800000"/>
            <a:headEnd/>
            <a:tailEnd/>
          </a:ln>
          <a:effectLst/>
        </p:spPr>
        <p:txBody>
          <a:bodyPr wrap="square">
            <a:spAutoFit/>
          </a:bodyPr>
          <a:lstStyle/>
          <a:p>
            <a:pPr algn="l">
              <a:defRPr/>
            </a:pPr>
            <a:r>
              <a:rPr lang="en-GB"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The presence in oceanic basalts of a common mantle component that is not the </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ubiquitous depleted upper mantle (asthenosphere)</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 of mid-ocean ridge basalts (MORB) is probably one of the major findings of igneous isotope geochemistry</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Cadoux</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et al., 2007 (Earth Planet. Sci. Lett., 259, 227-238)</a:t>
            </a:r>
            <a:endParaRPr lang="en-GB" altLang="ja-JP" sz="8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defRPr/>
            </a:pPr>
            <a:endParaRPr lang="en-GB" sz="800" dirty="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Geophysical evidence and numerical models of mantle stirring imply </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the source of mid-ocean ridge basalts (MORBs) comprises most of the mantle</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 excepting only the D</a:t>
            </a:r>
            <a:r>
              <a:rPr lang="en-GB" altLang="it-IT"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 region and the </a:t>
            </a:r>
            <a:r>
              <a:rPr lang="en-GB" altLang="it-IT"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superpile</a:t>
            </a:r>
            <a:r>
              <a:rPr lang="en-GB" altLang="it-IT"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 anomalies deep under Africa and the Pacific.</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Davies, 2009 (Geochem. </a:t>
            </a:r>
            <a:r>
              <a:rPr lang="en-GB" altLang="ja-JP" dirty="0" err="1"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Geophys</a:t>
            </a:r>
            <a:r>
              <a:rPr lang="en-GB" altLang="ja-JP"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a:t>
            </a:r>
            <a:r>
              <a:rPr lang="en-GB" altLang="ja-JP" dirty="0" err="1" smtClean="0">
                <a:solidFill>
                  <a:schemeClr val="bg1"/>
                </a:solidFill>
                <a:latin typeface="Calibri" pitchFamily="34" charset="0"/>
                <a:ea typeface="ＭＳ Ｐゴシック" pitchFamily="34" charset="-128"/>
              </a:rPr>
              <a:t>Geosyst</a:t>
            </a:r>
            <a:r>
              <a:rPr lang="en-GB" altLang="ja-JP" dirty="0" smtClean="0">
                <a:solidFill>
                  <a:schemeClr val="bg1"/>
                </a:solidFill>
                <a:latin typeface="Calibri" pitchFamily="34" charset="0"/>
                <a:ea typeface="ＭＳ Ｐゴシック" pitchFamily="34" charset="-128"/>
              </a:rPr>
              <a:t>.</a:t>
            </a:r>
            <a:r>
              <a:rPr lang="en-GB" altLang="ja-JP" dirty="0" smtClean="0">
                <a:solidFill>
                  <a:schemeClr val="bg1"/>
                </a:solidFill>
                <a:effectLst>
                  <a:outerShdw blurRad="38100" dist="38100" dir="2700000" algn="tl">
                    <a:srgbClr val="000000">
                      <a:alpha val="43137"/>
                    </a:srgbClr>
                  </a:outerShdw>
                </a:effectLst>
                <a:latin typeface="Calibri" pitchFamily="34" charset="0"/>
                <a:ea typeface="ＭＳ Ｐゴシック" pitchFamily="34" charset="-128"/>
              </a:rPr>
              <a:t>, </a:t>
            </a:r>
            <a:r>
              <a:rPr lang="en-GB" dirty="0" smtClean="0">
                <a:solidFill>
                  <a:schemeClr val="bg1"/>
                </a:solidFill>
                <a:effectLst>
                  <a:outerShdw blurRad="38100" dist="38100" dir="2700000" algn="tl">
                    <a:srgbClr val="000000">
                      <a:alpha val="43137"/>
                    </a:srgbClr>
                  </a:outerShdw>
                </a:effectLst>
                <a:latin typeface="Calibri" pitchFamily="34" charset="0"/>
              </a:rPr>
              <a:t>10.1029/2009GC002634)</a:t>
            </a:r>
            <a:endParaRPr lang="en-GB" altLang="ja-JP" sz="800" dirty="0">
              <a:solidFill>
                <a:schemeClr val="bg1"/>
              </a:solidFill>
              <a:effectLst>
                <a:outerShdw blurRad="38100" dist="38100" dir="2700000" algn="tl">
                  <a:srgbClr val="000000">
                    <a:alpha val="43137"/>
                  </a:srgbClr>
                </a:outerShdw>
              </a:effectLst>
              <a:latin typeface="Calibri" pitchFamily="34" charset="0"/>
              <a:ea typeface="ＭＳ Ｐゴシック" pitchFamily="34" charset="-128"/>
            </a:endParaRPr>
          </a:p>
          <a:p>
            <a:pPr>
              <a:defRPr/>
            </a:pPr>
            <a:endParaRPr lang="en-GB" sz="800" dirty="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1900"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We model two mantle reservoirs corresponding in mass to </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the Earth</a:t>
            </a:r>
            <a:r>
              <a:rPr lang="en-GB" altLang="it-IT"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s upper mantle (MORB source) </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and lower mantle (OIB source), respectively</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Gonnermann</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and Mukhopadhyay, 2009 (Nature, 459, 560-563)</a:t>
            </a:r>
            <a:endParaRPr lang="en-GB" altLang="ja-JP" sz="8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defRPr/>
            </a:pPr>
            <a:endParaRPr lang="en-GB" sz="8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Most of the upper mantle </a:t>
            </a:r>
            <a:r>
              <a:rPr lang="en-GB" altLang="ja-JP" sz="1900" i="1" dirty="0" smtClean="0">
                <a:solidFill>
                  <a:schemeClr val="bg1"/>
                </a:solidFill>
                <a:effectLst>
                  <a:outerShdw blurRad="38100" dist="38100" dir="2700000" algn="tl">
                    <a:srgbClr val="000000"/>
                  </a:outerShdw>
                </a:effectLst>
                <a:latin typeface="Calibri" pitchFamily="34" charset="0"/>
                <a:ea typeface="ＭＳ Ｐゴシック" pitchFamily="34" charset="-128"/>
              </a:rPr>
              <a:t>materials are the residuals of a small degree of partial melting at ~410-km and hence </a:t>
            </a:r>
            <a:r>
              <a:rPr lang="en-GB" altLang="ja-JP" sz="1900" i="1" dirty="0" smtClean="0">
                <a:solidFill>
                  <a:srgbClr val="FFFF00"/>
                </a:solidFill>
                <a:effectLst>
                  <a:outerShdw blurRad="38100" dist="38100" dir="2700000" algn="tl">
                    <a:srgbClr val="000000"/>
                  </a:outerShdw>
                </a:effectLst>
                <a:latin typeface="Calibri" pitchFamily="34" charset="0"/>
                <a:ea typeface="ＭＳ Ｐゴシック" pitchFamily="34" charset="-128"/>
              </a:rPr>
              <a:t>is nearly homogenous and modestly depleted</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ja-JP" dirty="0" err="1" smtClean="0">
                <a:solidFill>
                  <a:schemeClr val="bg1"/>
                </a:solidFill>
                <a:effectLst>
                  <a:outerShdw blurRad="38100" dist="38100" dir="2700000" algn="tl">
                    <a:srgbClr val="000000"/>
                  </a:outerShdw>
                </a:effectLst>
                <a:latin typeface="Calibri" pitchFamily="34" charset="0"/>
                <a:ea typeface="ＭＳ Ｐゴシック" pitchFamily="34" charset="-128"/>
              </a:rPr>
              <a:t>Karato</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2012 (Earth Planet. Sci. Lett., 321-322, 95-103)</a:t>
            </a:r>
            <a:endParaRPr lang="en-GB" altLang="ja-JP" sz="8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defRPr/>
            </a:pPr>
            <a:endParaRPr lang="en-GB" sz="800" dirty="0" smtClean="0">
              <a:solidFill>
                <a:schemeClr val="bg1"/>
              </a:solidFill>
              <a:effectLst>
                <a:outerShdw blurRad="38100" dist="38100" dir="2700000" algn="tl">
                  <a:srgbClr val="000000"/>
                </a:outerShdw>
              </a:effectLst>
              <a:latin typeface="Calibri" pitchFamily="34" charset="0"/>
              <a:ea typeface="ＭＳ Ｐゴシック" pitchFamily="34" charset="-128"/>
            </a:endParaRPr>
          </a:p>
          <a:p>
            <a:pPr algn="l">
              <a:defRPr/>
            </a:pPr>
            <a:r>
              <a:rPr lang="en-GB"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 </a:t>
            </a:r>
            <a:r>
              <a:rPr lang="en-GB" altLang="it-IT"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US" sz="1900" i="1" dirty="0" smtClean="0">
                <a:solidFill>
                  <a:schemeClr val="bg1"/>
                </a:solidFill>
                <a:latin typeface="Calibri" pitchFamily="34" charset="0"/>
              </a:rPr>
              <a:t>We use the term ‘</a:t>
            </a:r>
            <a:r>
              <a:rPr lang="en-US" sz="1900" i="1" dirty="0" smtClean="0">
                <a:solidFill>
                  <a:srgbClr val="FFFF00"/>
                </a:solidFill>
                <a:latin typeface="Calibri" pitchFamily="34" charset="0"/>
              </a:rPr>
              <a:t>deep mantle</a:t>
            </a:r>
            <a:r>
              <a:rPr lang="en-US" sz="1900" i="1" dirty="0" smtClean="0">
                <a:solidFill>
                  <a:schemeClr val="bg1"/>
                </a:solidFill>
                <a:latin typeface="Calibri" pitchFamily="34" charset="0"/>
              </a:rPr>
              <a:t>’ to refer loosely to </a:t>
            </a:r>
            <a:r>
              <a:rPr lang="en-US" sz="1900" i="1" dirty="0" smtClean="0">
                <a:solidFill>
                  <a:srgbClr val="FFFF00"/>
                </a:solidFill>
                <a:latin typeface="Calibri" pitchFamily="34" charset="0"/>
              </a:rPr>
              <a:t>the region of Earth’s convecting mantle that is not represented by the composition of typical MORB</a:t>
            </a:r>
            <a:r>
              <a:rPr lang="en-US" sz="1900" i="1" dirty="0" smtClean="0">
                <a:solidFill>
                  <a:schemeClr val="bg1"/>
                </a:solidFill>
                <a:latin typeface="Calibri" pitchFamily="34" charset="0"/>
              </a:rPr>
              <a:t>. The geometry of this reservoir is poorly constrained, and its upper horizon could fall anywhere from the mantle transition zone, to the large low shear velocity provinces above the core-mantle boundary </a:t>
            </a:r>
            <a:r>
              <a:rPr lang="en-GB" altLang="ja-JP" sz="1900" dirty="0" smtClean="0">
                <a:solidFill>
                  <a:schemeClr val="bg1"/>
                </a:solidFill>
                <a:effectLst>
                  <a:outerShdw blurRad="38100" dist="38100" dir="2700000" algn="tl">
                    <a:srgbClr val="000000"/>
                  </a:outerShdw>
                </a:effectLst>
                <a:latin typeface="Calibri" pitchFamily="34" charset="0"/>
                <a:ea typeface="ＭＳ Ｐゴシック" pitchFamily="34" charset="-128"/>
              </a:rPr>
              <a:t>”</a:t>
            </a:r>
            <a:r>
              <a:rPr lang="en-GB" altLang="ja-JP" dirty="0" smtClean="0">
                <a:solidFill>
                  <a:schemeClr val="bg1"/>
                </a:solidFill>
                <a:effectLst>
                  <a:outerShdw blurRad="38100" dist="38100" dir="2700000" algn="tl">
                    <a:srgbClr val="000000"/>
                  </a:outerShdw>
                </a:effectLst>
                <a:latin typeface="Calibri" pitchFamily="34" charset="0"/>
                <a:ea typeface="ＭＳ Ｐゴシック" pitchFamily="34" charset="-128"/>
              </a:rPr>
              <a:t> 	           Miller et al., 2019 (Earth Planet. Sci. Lett., 523, 115699)</a:t>
            </a:r>
            <a:endParaRPr lang="en-GB" dirty="0">
              <a:solidFill>
                <a:schemeClr val="bg1"/>
              </a:solidFill>
              <a:effectLst>
                <a:outerShdw blurRad="38100" dist="38100" dir="2700000" algn="tl">
                  <a:srgbClr val="000000"/>
                </a:outerShdw>
              </a:effectLst>
              <a:latin typeface="Calibri" pitchFamily="34" charset="0"/>
              <a:ea typeface="ＭＳ Ｐゴシック"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fad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4" end="4"/>
                                            </p:txEl>
                                          </p:spTgt>
                                        </p:tgtEl>
                                        <p:attrNameLst>
                                          <p:attrName>style.visibility</p:attrName>
                                        </p:attrNameLst>
                                      </p:cBhvr>
                                      <p:to>
                                        <p:strVal val="visible"/>
                                      </p:to>
                                    </p:set>
                                    <p:animEffect transition="in" filter="fade">
                                      <p:cBhvr>
                                        <p:cTn id="17" dur="500"/>
                                        <p:tgtEl>
                                          <p:spTgt spid="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6" end="6"/>
                                            </p:txEl>
                                          </p:spTgt>
                                        </p:tgtEl>
                                        <p:attrNameLst>
                                          <p:attrName>style.visibility</p:attrName>
                                        </p:attrNameLst>
                                      </p:cBhvr>
                                      <p:to>
                                        <p:strVal val="visible"/>
                                      </p:to>
                                    </p:set>
                                    <p:animEffect transition="in" filter="fade">
                                      <p:cBhvr>
                                        <p:cTn id="22" dur="500"/>
                                        <p:tgtEl>
                                          <p:spTgt spid="5">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8" end="8"/>
                                            </p:txEl>
                                          </p:spTgt>
                                        </p:tgtEl>
                                        <p:attrNameLst>
                                          <p:attrName>style.visibility</p:attrName>
                                        </p:attrNameLst>
                                      </p:cBhvr>
                                      <p:to>
                                        <p:strVal val="visible"/>
                                      </p:to>
                                    </p:set>
                                    <p:animEffect transition="in" filter="fade">
                                      <p:cBhvr>
                                        <p:cTn id="27"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5"/>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4" name="Picture 2"/>
          <p:cNvPicPr>
            <a:picLocks noChangeAspect="1" noChangeArrowheads="1"/>
          </p:cNvPicPr>
          <p:nvPr/>
        </p:nvPicPr>
        <p:blipFill>
          <a:blip r:embed="rId3" cstate="print"/>
          <a:srcRect/>
          <a:stretch>
            <a:fillRect/>
          </a:stretch>
        </p:blipFill>
        <p:spPr bwMode="auto">
          <a:xfrm>
            <a:off x="609600" y="1936750"/>
            <a:ext cx="8534400" cy="4467225"/>
          </a:xfrm>
          <a:prstGeom prst="rect">
            <a:avLst/>
          </a:prstGeom>
          <a:noFill/>
          <a:ln w="9525">
            <a:noFill/>
            <a:miter lim="800000"/>
            <a:headEnd/>
            <a:tailEnd/>
          </a:ln>
        </p:spPr>
      </p:pic>
      <p:cxnSp>
        <p:nvCxnSpPr>
          <p:cNvPr id="6" name="Connettore 1 5"/>
          <p:cNvCxnSpPr>
            <a:cxnSpLocks noChangeShapeType="1"/>
          </p:cNvCxnSpPr>
          <p:nvPr/>
        </p:nvCxnSpPr>
        <p:spPr bwMode="auto">
          <a:xfrm>
            <a:off x="3328988" y="5911850"/>
            <a:ext cx="5688000" cy="1588"/>
          </a:xfrm>
          <a:prstGeom prst="line">
            <a:avLst/>
          </a:prstGeom>
          <a:noFill/>
          <a:ln w="38100">
            <a:solidFill>
              <a:srgbClr val="FF0000"/>
            </a:solidFill>
            <a:round/>
            <a:headEnd/>
            <a:tailEnd/>
          </a:ln>
          <a:effectLst>
            <a:outerShdw blurRad="63500" dist="20000" dir="5400000" rotWithShape="0">
              <a:srgbClr val="000000">
                <a:alpha val="37999"/>
              </a:srgbClr>
            </a:outerShdw>
          </a:effectLst>
          <a:extLst>
            <a:ext uri="{909E8E84-426E-40dd-AFC4-6F175D3DCCD1}"/>
          </a:extLst>
        </p:spPr>
      </p:cxnSp>
      <p:cxnSp>
        <p:nvCxnSpPr>
          <p:cNvPr id="7" name="Connettore 1 6"/>
          <p:cNvCxnSpPr>
            <a:cxnSpLocks noChangeShapeType="1"/>
          </p:cNvCxnSpPr>
          <p:nvPr/>
        </p:nvCxnSpPr>
        <p:spPr bwMode="auto">
          <a:xfrm>
            <a:off x="3328988" y="6064250"/>
            <a:ext cx="1476000" cy="1588"/>
          </a:xfrm>
          <a:prstGeom prst="line">
            <a:avLst/>
          </a:prstGeom>
          <a:noFill/>
          <a:ln w="38100">
            <a:solidFill>
              <a:srgbClr val="FF0000"/>
            </a:solidFill>
            <a:round/>
            <a:headEnd/>
            <a:tailEnd/>
          </a:ln>
          <a:effectLst>
            <a:outerShdw blurRad="63500" dist="20000" dir="5400000" rotWithShape="0">
              <a:srgbClr val="000000">
                <a:alpha val="37999"/>
              </a:srgbClr>
            </a:outerShdw>
          </a:effectLst>
          <a:extLst>
            <a:ext uri="{909E8E84-426E-40dd-AFC4-6F175D3DCCD1}"/>
          </a:extLst>
        </p:spPr>
      </p:cxnSp>
      <p:sp>
        <p:nvSpPr>
          <p:cNvPr id="8" name="CasellaDiTesto 7"/>
          <p:cNvSpPr txBox="1">
            <a:spLocks noChangeArrowheads="1"/>
          </p:cNvSpPr>
          <p:nvPr/>
        </p:nvSpPr>
        <p:spPr bwMode="auto">
          <a:xfrm>
            <a:off x="762000" y="542925"/>
            <a:ext cx="7620000" cy="1384995"/>
          </a:xfrm>
          <a:prstGeom prst="rect">
            <a:avLst/>
          </a:prstGeom>
          <a:noFill/>
          <a:ln w="9525">
            <a:noFill/>
            <a:miter lim="800000"/>
            <a:headEnd/>
            <a:tailEnd/>
          </a:ln>
        </p:spPr>
        <p:txBody>
          <a:bodyPr wrap="square">
            <a:spAutoFit/>
          </a:bodyPr>
          <a:lstStyle/>
          <a:p>
            <a:pPr algn="ctr"/>
            <a:r>
              <a:rPr lang="en-GB" sz="2800" dirty="0" smtClean="0">
                <a:solidFill>
                  <a:schemeClr val="bg1"/>
                </a:solidFill>
                <a:latin typeface="Calibri" pitchFamily="34" charset="0"/>
              </a:rPr>
              <a:t>Studies  on modern oceanic lithosphere and ophiolites have revealed </a:t>
            </a:r>
            <a:r>
              <a:rPr lang="en-GB" sz="2800" dirty="0" smtClean="0">
                <a:solidFill>
                  <a:srgbClr val="FFFF00"/>
                </a:solidFill>
                <a:latin typeface="Calibri" pitchFamily="34" charset="0"/>
              </a:rPr>
              <a:t>high degrees of chemical and isotopic heterogeneity</a:t>
            </a:r>
            <a:r>
              <a:rPr lang="en-GB" sz="2800" dirty="0" smtClean="0">
                <a:solidFill>
                  <a:schemeClr val="bg1"/>
                </a:solidFill>
                <a:latin typeface="Calibri" pitchFamily="34" charset="0"/>
              </a:rPr>
              <a:t> in the mantle.</a:t>
            </a:r>
            <a:endParaRPr lang="en-GB" sz="2800" dirty="0">
              <a:solidFill>
                <a:schemeClr val="bg1"/>
              </a:solidFill>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0"/>
                                        <p:tgtEl>
                                          <p:spTgt spid="6"/>
                                        </p:tgtEl>
                                      </p:cBhvr>
                                    </p:animEffect>
                                  </p:childTnLst>
                                </p:cTn>
                              </p:par>
                            </p:childTnLst>
                          </p:cTn>
                        </p:par>
                        <p:par>
                          <p:cTn id="18" fill="hold">
                            <p:stCondLst>
                              <p:cond delay="5000"/>
                            </p:stCondLst>
                            <p:childTnLst>
                              <p:par>
                                <p:cTn id="19" presetID="22" presetClass="entr" presetSubtype="8"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9" name="Gruppo 12"/>
          <p:cNvGrpSpPr>
            <a:grpSpLocks/>
          </p:cNvGrpSpPr>
          <p:nvPr/>
        </p:nvGrpSpPr>
        <p:grpSpPr bwMode="auto">
          <a:xfrm>
            <a:off x="698500" y="1962150"/>
            <a:ext cx="8432800" cy="1725613"/>
            <a:chOff x="0" y="2000729"/>
            <a:chExt cx="9144000" cy="1725026"/>
          </a:xfrm>
        </p:grpSpPr>
        <p:pic>
          <p:nvPicPr>
            <p:cNvPr id="10" name="Picture 2"/>
            <p:cNvPicPr>
              <a:picLocks noChangeAspect="1" noChangeArrowheads="1"/>
            </p:cNvPicPr>
            <p:nvPr/>
          </p:nvPicPr>
          <p:blipFill>
            <a:blip r:embed="rId3" cstate="print"/>
            <a:srcRect/>
            <a:stretch>
              <a:fillRect/>
            </a:stretch>
          </p:blipFill>
          <p:spPr bwMode="auto">
            <a:xfrm>
              <a:off x="0" y="2004905"/>
              <a:ext cx="9144000" cy="1720850"/>
            </a:xfrm>
            <a:prstGeom prst="rect">
              <a:avLst/>
            </a:prstGeom>
            <a:noFill/>
            <a:ln w="9525">
              <a:noFill/>
              <a:miter lim="800000"/>
              <a:headEnd/>
              <a:tailEnd/>
            </a:ln>
          </p:spPr>
        </p:pic>
        <p:pic>
          <p:nvPicPr>
            <p:cNvPr id="11" name="Picture 3"/>
            <p:cNvPicPr>
              <a:picLocks noChangeAspect="1" noChangeArrowheads="1"/>
            </p:cNvPicPr>
            <p:nvPr/>
          </p:nvPicPr>
          <p:blipFill>
            <a:blip r:embed="rId4" cstate="print"/>
            <a:srcRect/>
            <a:stretch>
              <a:fillRect/>
            </a:stretch>
          </p:blipFill>
          <p:spPr bwMode="auto">
            <a:xfrm>
              <a:off x="943279" y="2000729"/>
              <a:ext cx="6756400" cy="454374"/>
            </a:xfrm>
            <a:prstGeom prst="rect">
              <a:avLst/>
            </a:prstGeom>
            <a:noFill/>
            <a:ln w="9525">
              <a:noFill/>
              <a:miter lim="800000"/>
              <a:headEnd/>
              <a:tailEnd/>
            </a:ln>
          </p:spPr>
        </p:pic>
      </p:grpSp>
      <p:sp>
        <p:nvSpPr>
          <p:cNvPr id="12" name="CasellaDiTesto 11"/>
          <p:cNvSpPr txBox="1">
            <a:spLocks noChangeArrowheads="1"/>
          </p:cNvSpPr>
          <p:nvPr/>
        </p:nvSpPr>
        <p:spPr bwMode="auto">
          <a:xfrm>
            <a:off x="698500" y="3681413"/>
            <a:ext cx="8432800" cy="3170099"/>
          </a:xfrm>
          <a:prstGeom prst="rect">
            <a:avLst/>
          </a:prstGeom>
          <a:solidFill>
            <a:schemeClr val="bg1"/>
          </a:solidFill>
          <a:ln w="9525">
            <a:noFill/>
            <a:miter lim="800000"/>
            <a:headEnd/>
            <a:tailEnd/>
          </a:ln>
        </p:spPr>
        <p:txBody>
          <a:bodyPr wrap="square">
            <a:spAutoFit/>
          </a:bodyPr>
          <a:lstStyle/>
          <a:p>
            <a:r>
              <a:rPr lang="en-US" sz="2000" dirty="0">
                <a:solidFill>
                  <a:schemeClr val="tx1"/>
                </a:solidFill>
                <a:latin typeface="Calibri" pitchFamily="34" charset="0"/>
              </a:rPr>
              <a:t>[…] We report spatially controlled chemical and Sr-Nd isotopic compositions of pyroxenites and their host peridotites from an ophiolitic mantle sequence in the Northern Apennines, Italy, with depleted mantle compositions, representing</a:t>
            </a:r>
            <a:r>
              <a:rPr lang="en-US" sz="2000" dirty="0">
                <a:solidFill>
                  <a:srgbClr val="FF0000"/>
                </a:solidFill>
                <a:latin typeface="Calibri" pitchFamily="34" charset="0"/>
              </a:rPr>
              <a:t> </a:t>
            </a:r>
            <a:r>
              <a:rPr lang="en-US" sz="2000" b="1" dirty="0">
                <a:solidFill>
                  <a:srgbClr val="FF0000"/>
                </a:solidFill>
                <a:latin typeface="Calibri" pitchFamily="34" charset="0"/>
              </a:rPr>
              <a:t>a surface exposure of veined upper mantle, a potential source for mid-oceanic-ridge basalts (MORB).</a:t>
            </a:r>
            <a:r>
              <a:rPr lang="en-US" sz="2000" dirty="0">
                <a:solidFill>
                  <a:schemeClr val="tx1"/>
                </a:solidFill>
                <a:latin typeface="Calibri" pitchFamily="34" charset="0"/>
              </a:rPr>
              <a:t> Interaction between pyroxenites and adjacent mantle rocks results in centimeter-scale chemical modifications in the host peridotites, systematically lowering their Sm/Nd ratios. Over time, this interaction causes the host peridotite at &gt;0.1 m scale to acquire an </a:t>
            </a:r>
            <a:r>
              <a:rPr lang="en-US" sz="2000" b="1" dirty="0">
                <a:solidFill>
                  <a:srgbClr val="FF0000"/>
                </a:solidFill>
                <a:latin typeface="Calibri" pitchFamily="34" charset="0"/>
              </a:rPr>
              <a:t>isotopic heterogeneity </a:t>
            </a:r>
            <a:r>
              <a:rPr lang="en-US" sz="2000" dirty="0">
                <a:solidFill>
                  <a:schemeClr val="tx1"/>
                </a:solidFill>
                <a:latin typeface="Calibri" pitchFamily="34" charset="0"/>
              </a:rPr>
              <a:t>larger than the range defined by the peridotite and pyroxenite end-members.</a:t>
            </a:r>
            <a:endParaRPr lang="it-IT" sz="2000" dirty="0">
              <a:solidFill>
                <a:schemeClr val="tx1"/>
              </a:solidFill>
              <a:latin typeface="Calibri" pitchFamily="34" charset="0"/>
            </a:endParaRPr>
          </a:p>
        </p:txBody>
      </p:sp>
      <p:sp>
        <p:nvSpPr>
          <p:cNvPr id="13" name="CasellaDiTesto 12"/>
          <p:cNvSpPr txBox="1">
            <a:spLocks noChangeArrowheads="1"/>
          </p:cNvSpPr>
          <p:nvPr/>
        </p:nvSpPr>
        <p:spPr bwMode="auto">
          <a:xfrm>
            <a:off x="762000" y="542925"/>
            <a:ext cx="7620000" cy="1384995"/>
          </a:xfrm>
          <a:prstGeom prst="rect">
            <a:avLst/>
          </a:prstGeom>
          <a:noFill/>
          <a:ln w="9525">
            <a:noFill/>
            <a:miter lim="800000"/>
            <a:headEnd/>
            <a:tailEnd/>
          </a:ln>
        </p:spPr>
        <p:txBody>
          <a:bodyPr wrap="square">
            <a:spAutoFit/>
          </a:bodyPr>
          <a:lstStyle/>
          <a:p>
            <a:pPr algn="ctr"/>
            <a:r>
              <a:rPr lang="en-GB" sz="2800" dirty="0" smtClean="0">
                <a:solidFill>
                  <a:schemeClr val="bg1"/>
                </a:solidFill>
                <a:latin typeface="Calibri" pitchFamily="34" charset="0"/>
              </a:rPr>
              <a:t>Studies  on modern oceanic lithosphere and ophiolites have revealed </a:t>
            </a:r>
            <a:r>
              <a:rPr lang="en-GB" sz="2800" dirty="0" smtClean="0">
                <a:solidFill>
                  <a:srgbClr val="FFFF00"/>
                </a:solidFill>
                <a:latin typeface="Calibri" pitchFamily="34" charset="0"/>
              </a:rPr>
              <a:t>high degrees of chemical and isotopic heterogeneity</a:t>
            </a:r>
            <a:r>
              <a:rPr lang="en-GB" sz="2800" dirty="0" smtClean="0">
                <a:solidFill>
                  <a:schemeClr val="bg1"/>
                </a:solidFill>
                <a:latin typeface="Calibri" pitchFamily="34" charset="0"/>
              </a:rPr>
              <a:t> in the mantle.</a:t>
            </a:r>
            <a:endParaRPr lang="en-GB" sz="2800" dirty="0">
              <a:solidFill>
                <a:schemeClr val="bg1"/>
              </a:solidFill>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asellaDiTesto 4"/>
          <p:cNvSpPr txBox="1">
            <a:spLocks noChangeArrowheads="1"/>
          </p:cNvSpPr>
          <p:nvPr/>
        </p:nvSpPr>
        <p:spPr bwMode="auto">
          <a:xfrm>
            <a:off x="762000" y="542925"/>
            <a:ext cx="7620000" cy="1384995"/>
          </a:xfrm>
          <a:prstGeom prst="rect">
            <a:avLst/>
          </a:prstGeom>
          <a:noFill/>
          <a:ln w="9525">
            <a:noFill/>
            <a:miter lim="800000"/>
            <a:headEnd/>
            <a:tailEnd/>
          </a:ln>
        </p:spPr>
        <p:txBody>
          <a:bodyPr wrap="square">
            <a:spAutoFit/>
          </a:bodyPr>
          <a:lstStyle/>
          <a:p>
            <a:pPr algn="ctr"/>
            <a:r>
              <a:rPr lang="en-GB" sz="2800" dirty="0" smtClean="0">
                <a:solidFill>
                  <a:schemeClr val="bg1"/>
                </a:solidFill>
                <a:latin typeface="Calibri" pitchFamily="34" charset="0"/>
              </a:rPr>
              <a:t>Studies  on modern oceanic lithosphere and ophiolites have revealed </a:t>
            </a:r>
            <a:r>
              <a:rPr lang="en-GB" sz="2800" dirty="0" smtClean="0">
                <a:solidFill>
                  <a:srgbClr val="FFFF00"/>
                </a:solidFill>
                <a:latin typeface="Calibri" pitchFamily="34" charset="0"/>
              </a:rPr>
              <a:t>high degrees of chemical and isotopic heterogeneity</a:t>
            </a:r>
            <a:r>
              <a:rPr lang="en-GB" sz="2800" dirty="0" smtClean="0">
                <a:solidFill>
                  <a:schemeClr val="bg1"/>
                </a:solidFill>
                <a:latin typeface="Calibri" pitchFamily="34" charset="0"/>
              </a:rPr>
              <a:t> in the mantle.</a:t>
            </a:r>
            <a:endParaRPr lang="en-GB" sz="2800" dirty="0">
              <a:solidFill>
                <a:schemeClr val="bg1"/>
              </a:solidFill>
              <a:latin typeface="Calibri" pitchFamily="34" charset="0"/>
            </a:endParaRPr>
          </a:p>
        </p:txBody>
      </p:sp>
      <p:sp>
        <p:nvSpPr>
          <p:cNvPr id="122163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pic>
        <p:nvPicPr>
          <p:cNvPr id="9" name="Picture 1"/>
          <p:cNvPicPr>
            <a:picLocks noChangeAspect="1" noChangeArrowheads="1"/>
          </p:cNvPicPr>
          <p:nvPr/>
        </p:nvPicPr>
        <p:blipFill>
          <a:blip r:embed="rId3" cstate="print"/>
          <a:srcRect/>
          <a:stretch>
            <a:fillRect/>
          </a:stretch>
        </p:blipFill>
        <p:spPr bwMode="auto">
          <a:xfrm>
            <a:off x="431800" y="2042610"/>
            <a:ext cx="8293100" cy="4515919"/>
          </a:xfrm>
          <a:prstGeom prst="rect">
            <a:avLst/>
          </a:prstGeom>
          <a:noFill/>
          <a:ln w="9525">
            <a:noFill/>
            <a:miter lim="800000"/>
            <a:headEnd/>
            <a:tailEnd/>
          </a:ln>
        </p:spPr>
      </p:pic>
      <p:sp>
        <p:nvSpPr>
          <p:cNvPr id="2" name="Rettangolo arrotondato 1"/>
          <p:cNvSpPr/>
          <p:nvPr/>
        </p:nvSpPr>
        <p:spPr bwMode="auto">
          <a:xfrm>
            <a:off x="2360611" y="3951289"/>
            <a:ext cx="4533900" cy="420688"/>
          </a:xfrm>
          <a:prstGeom prst="roundRect">
            <a:avLst/>
          </a:prstGeom>
          <a:noFill/>
          <a:ln w="190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75876" name="Text Box 4"/>
          <p:cNvSpPr txBox="1">
            <a:spLocks noChangeArrowheads="1"/>
          </p:cNvSpPr>
          <p:nvPr/>
        </p:nvSpPr>
        <p:spPr bwMode="auto">
          <a:xfrm>
            <a:off x="371475" y="774700"/>
            <a:ext cx="8401050" cy="1421928"/>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A powerful tool to study the chemical structure, history and evolution of Earth’s Reservoirs is Isotope Geochemistry.</a:t>
            </a:r>
          </a:p>
        </p:txBody>
      </p:sp>
      <p:sp>
        <p:nvSpPr>
          <p:cNvPr id="975877" name="Text Box 5"/>
          <p:cNvSpPr txBox="1">
            <a:spLocks noChangeArrowheads="1"/>
          </p:cNvSpPr>
          <p:nvPr/>
        </p:nvSpPr>
        <p:spPr bwMode="auto">
          <a:xfrm>
            <a:off x="857249" y="2178050"/>
            <a:ext cx="7915275" cy="417960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Among the dozen of isotope parent-daughter </a:t>
            </a:r>
            <a:r>
              <a:rPr lang="en-GB" sz="3200" dirty="0" smtClean="0">
                <a:solidFill>
                  <a:schemeClr val="bg1"/>
                </a:solidFill>
                <a:effectLst>
                  <a:outerShdw blurRad="38100" dist="38100" dir="2700000" algn="tl">
                    <a:srgbClr val="000000"/>
                  </a:outerShdw>
                </a:effectLst>
                <a:latin typeface="Calibri" pitchFamily="34" charset="0"/>
              </a:rPr>
              <a:t>systems three/four </a:t>
            </a:r>
            <a:r>
              <a:rPr lang="en-GB" sz="3200" dirty="0">
                <a:solidFill>
                  <a:schemeClr val="bg1"/>
                </a:solidFill>
                <a:effectLst>
                  <a:outerShdw blurRad="38100" dist="38100" dir="2700000" algn="tl">
                    <a:srgbClr val="000000"/>
                  </a:outerShdw>
                </a:effectLst>
                <a:latin typeface="Calibri" pitchFamily="34" charset="0"/>
              </a:rPr>
              <a:t>are the most commonly used in igneous petrology:</a:t>
            </a: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Rb-Sr </a:t>
            </a:r>
            <a:r>
              <a:rPr lang="en-GB" sz="3200" dirty="0" smtClean="0">
                <a:solidFill>
                  <a:schemeClr val="bg1"/>
                </a:solidFill>
                <a:effectLst>
                  <a:outerShdw blurRad="38100" dist="38100" dir="2700000" algn="tl">
                    <a:srgbClr val="000000"/>
                  </a:outerShdw>
                </a:effectLst>
                <a:latin typeface="Calibri" pitchFamily="34" charset="0"/>
              </a:rPr>
              <a:t>System</a:t>
            </a:r>
            <a:endParaRPr lang="en-GB" sz="3200" dirty="0">
              <a:solidFill>
                <a:schemeClr val="bg1"/>
              </a:solidFill>
              <a:effectLst>
                <a:outerShdw blurRad="38100" dist="38100" dir="2700000" algn="tl">
                  <a:srgbClr val="000000"/>
                </a:outerShdw>
              </a:effectLst>
              <a:latin typeface="Calibri" pitchFamily="34" charset="0"/>
            </a:endParaRP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Sm-Nd </a:t>
            </a:r>
            <a:r>
              <a:rPr lang="en-GB" sz="3200" dirty="0" smtClean="0">
                <a:solidFill>
                  <a:schemeClr val="bg1"/>
                </a:solidFill>
                <a:effectLst>
                  <a:outerShdw blurRad="38100" dist="38100" dir="2700000" algn="tl">
                    <a:srgbClr val="000000"/>
                  </a:outerShdw>
                </a:effectLst>
                <a:latin typeface="Calibri" pitchFamily="34" charset="0"/>
              </a:rPr>
              <a:t>System</a:t>
            </a:r>
            <a:endParaRPr lang="en-GB" sz="3200" dirty="0">
              <a:solidFill>
                <a:schemeClr val="bg1"/>
              </a:solidFill>
              <a:effectLst>
                <a:outerShdw blurRad="38100" dist="38100" dir="2700000" algn="tl">
                  <a:srgbClr val="000000"/>
                </a:outerShdw>
              </a:effectLst>
              <a:latin typeface="Calibri" pitchFamily="34" charset="0"/>
            </a:endParaRP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U-Th-Pb </a:t>
            </a:r>
            <a:r>
              <a:rPr lang="en-GB" sz="3200" dirty="0" smtClean="0">
                <a:solidFill>
                  <a:schemeClr val="bg1"/>
                </a:solidFill>
                <a:effectLst>
                  <a:outerShdw blurRad="38100" dist="38100" dir="2700000" algn="tl">
                    <a:srgbClr val="000000"/>
                  </a:outerShdw>
                </a:effectLst>
                <a:latin typeface="Calibri" pitchFamily="34" charset="0"/>
              </a:rPr>
              <a:t>System</a:t>
            </a:r>
            <a:endParaRPr lang="en-GB" sz="3200" dirty="0">
              <a:solidFill>
                <a:schemeClr val="bg1"/>
              </a:solidFill>
              <a:effectLst>
                <a:outerShdw blurRad="38100" dist="38100" dir="2700000" algn="tl">
                  <a:srgbClr val="000000"/>
                </a:outerShdw>
              </a:effectLst>
              <a:latin typeface="Calibri" pitchFamily="34" charset="0"/>
            </a:endParaRPr>
          </a:p>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U-Th-He </a:t>
            </a:r>
            <a:r>
              <a:rPr lang="en-GB" sz="3200" dirty="0" smtClean="0">
                <a:solidFill>
                  <a:schemeClr val="bg1"/>
                </a:solidFill>
                <a:effectLst>
                  <a:outerShdw blurRad="38100" dist="38100" dir="2700000" algn="tl">
                    <a:srgbClr val="000000"/>
                  </a:outerShdw>
                </a:effectLst>
                <a:latin typeface="Calibri" pitchFamily="34" charset="0"/>
              </a:rPr>
              <a:t>System</a:t>
            </a:r>
            <a:endParaRPr lang="en-GB" sz="3200" dirty="0">
              <a:solidFill>
                <a:schemeClr val="bg1"/>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75876"/>
                                        </p:tgtEl>
                                        <p:attrNameLst>
                                          <p:attrName>style.visibility</p:attrName>
                                        </p:attrNameLst>
                                      </p:cBhvr>
                                      <p:to>
                                        <p:strVal val="visible"/>
                                      </p:to>
                                    </p:set>
                                    <p:animEffect transition="in" filter="fade">
                                      <p:cBhvr>
                                        <p:cTn id="7" dur="500"/>
                                        <p:tgtEl>
                                          <p:spTgt spid="9758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75877">
                                            <p:txEl>
                                              <p:pRg st="0" end="0"/>
                                            </p:txEl>
                                          </p:spTgt>
                                        </p:tgtEl>
                                        <p:attrNameLst>
                                          <p:attrName>style.visibility</p:attrName>
                                        </p:attrNameLst>
                                      </p:cBhvr>
                                      <p:to>
                                        <p:strVal val="visible"/>
                                      </p:to>
                                    </p:set>
                                    <p:animEffect transition="in" filter="fade">
                                      <p:cBhvr>
                                        <p:cTn id="12" dur="500"/>
                                        <p:tgtEl>
                                          <p:spTgt spid="97587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75877">
                                            <p:txEl>
                                              <p:pRg st="1" end="1"/>
                                            </p:txEl>
                                          </p:spTgt>
                                        </p:tgtEl>
                                        <p:attrNameLst>
                                          <p:attrName>style.visibility</p:attrName>
                                        </p:attrNameLst>
                                      </p:cBhvr>
                                      <p:to>
                                        <p:strVal val="visible"/>
                                      </p:to>
                                    </p:set>
                                    <p:animEffect transition="in" filter="fade">
                                      <p:cBhvr>
                                        <p:cTn id="17" dur="500"/>
                                        <p:tgtEl>
                                          <p:spTgt spid="97587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75877">
                                            <p:txEl>
                                              <p:pRg st="2" end="2"/>
                                            </p:txEl>
                                          </p:spTgt>
                                        </p:tgtEl>
                                        <p:attrNameLst>
                                          <p:attrName>style.visibility</p:attrName>
                                        </p:attrNameLst>
                                      </p:cBhvr>
                                      <p:to>
                                        <p:strVal val="visible"/>
                                      </p:to>
                                    </p:set>
                                    <p:animEffect transition="in" filter="fade">
                                      <p:cBhvr>
                                        <p:cTn id="22" dur="500"/>
                                        <p:tgtEl>
                                          <p:spTgt spid="97587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75877">
                                            <p:txEl>
                                              <p:pRg st="3" end="3"/>
                                            </p:txEl>
                                          </p:spTgt>
                                        </p:tgtEl>
                                        <p:attrNameLst>
                                          <p:attrName>style.visibility</p:attrName>
                                        </p:attrNameLst>
                                      </p:cBhvr>
                                      <p:to>
                                        <p:strVal val="visible"/>
                                      </p:to>
                                    </p:set>
                                    <p:animEffect transition="in" filter="fade">
                                      <p:cBhvr>
                                        <p:cTn id="27" dur="500"/>
                                        <p:tgtEl>
                                          <p:spTgt spid="97587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75877">
                                            <p:txEl>
                                              <p:pRg st="4" end="4"/>
                                            </p:txEl>
                                          </p:spTgt>
                                        </p:tgtEl>
                                        <p:attrNameLst>
                                          <p:attrName>style.visibility</p:attrName>
                                        </p:attrNameLst>
                                      </p:cBhvr>
                                      <p:to>
                                        <p:strVal val="visible"/>
                                      </p:to>
                                    </p:set>
                                    <p:animEffect transition="in" filter="fade">
                                      <p:cBhvr>
                                        <p:cTn id="32" dur="500"/>
                                        <p:tgtEl>
                                          <p:spTgt spid="97587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876" grpId="0"/>
      <p:bldP spid="97587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16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
        <p:nvSpPr>
          <p:cNvPr id="988163" name="Text Box 3"/>
          <p:cNvSpPr txBox="1">
            <a:spLocks noChangeArrowheads="1"/>
          </p:cNvSpPr>
          <p:nvPr/>
        </p:nvSpPr>
        <p:spPr bwMode="auto">
          <a:xfrm>
            <a:off x="0" y="952500"/>
            <a:ext cx="9144000" cy="92333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6000">
                <a:solidFill>
                  <a:srgbClr val="FFFF00"/>
                </a:solidFill>
                <a:effectLst>
                  <a:outerShdw blurRad="38100" dist="38100" dir="2700000" algn="tl">
                    <a:srgbClr val="000000"/>
                  </a:outerShdw>
                </a:effectLst>
                <a:latin typeface="Calibri" pitchFamily="34" charset="0"/>
              </a:rPr>
              <a:t>ATTENTION:</a:t>
            </a:r>
          </a:p>
        </p:txBody>
      </p:sp>
      <p:sp>
        <p:nvSpPr>
          <p:cNvPr id="988164" name="Text Box 4"/>
          <p:cNvSpPr txBox="1">
            <a:spLocks noChangeArrowheads="1"/>
          </p:cNvSpPr>
          <p:nvPr/>
        </p:nvSpPr>
        <p:spPr bwMode="auto">
          <a:xfrm>
            <a:off x="600075" y="2178050"/>
            <a:ext cx="8401050" cy="2031325"/>
          </a:xfrm>
          <a:prstGeom prst="rect">
            <a:avLst/>
          </a:prstGeom>
          <a:noFill/>
          <a:ln w="9525" algn="ctr">
            <a:noFill/>
            <a:miter lim="800000"/>
            <a:headEnd/>
            <a:tailEnd/>
          </a:ln>
          <a:effectLst/>
        </p:spPr>
        <p:txBody>
          <a:bodyPr wrap="square">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This is NOT a course of Geochemistry.</a:t>
            </a:r>
          </a:p>
          <a:p>
            <a:pPr>
              <a:spcBef>
                <a:spcPct val="50000"/>
              </a:spcBef>
              <a:defRPr/>
            </a:pPr>
            <a:r>
              <a:rPr lang="en-GB" sz="3600" dirty="0">
                <a:solidFill>
                  <a:srgbClr val="FFFF00"/>
                </a:solidFill>
                <a:effectLst>
                  <a:outerShdw blurRad="38100" dist="38100" dir="2700000" algn="tl">
                    <a:srgbClr val="000000"/>
                  </a:outerShdw>
                </a:effectLst>
                <a:latin typeface="Calibri" pitchFamily="34" charset="0"/>
              </a:rPr>
              <a:t>For a full treatment of these arguments you are invited to follow more specific courses.</a:t>
            </a:r>
          </a:p>
        </p:txBody>
      </p:sp>
      <p:sp>
        <p:nvSpPr>
          <p:cNvPr id="5" name="Text Box 4"/>
          <p:cNvSpPr txBox="1">
            <a:spLocks noChangeArrowheads="1"/>
          </p:cNvSpPr>
          <p:nvPr/>
        </p:nvSpPr>
        <p:spPr bwMode="auto">
          <a:xfrm>
            <a:off x="600075" y="5066393"/>
            <a:ext cx="8401050" cy="1077218"/>
          </a:xfrm>
          <a:prstGeom prst="rect">
            <a:avLst/>
          </a:prstGeom>
          <a:noFill/>
          <a:ln w="9525" algn="ctr">
            <a:noFill/>
            <a:miter lim="800000"/>
            <a:headEnd/>
            <a:tailEnd/>
          </a:ln>
          <a:effectLst/>
        </p:spPr>
        <p:txBody>
          <a:bodyPr wrap="square">
            <a:spAutoFit/>
          </a:bodyPr>
          <a:lstStyle/>
          <a:p>
            <a:pPr>
              <a:spcBef>
                <a:spcPct val="50000"/>
              </a:spcBef>
              <a:defRPr/>
            </a:pPr>
            <a:r>
              <a:rPr lang="en-GB" sz="3200" dirty="0" smtClean="0">
                <a:solidFill>
                  <a:schemeClr val="bg1"/>
                </a:solidFill>
                <a:effectLst>
                  <a:outerShdw blurRad="38100" dist="38100" dir="2700000" algn="tl">
                    <a:srgbClr val="000000"/>
                  </a:outerShdw>
                </a:effectLst>
                <a:latin typeface="Calibri" pitchFamily="34" charset="0"/>
              </a:rPr>
              <a:t>The basic principles treated in this section are reported in Lustrino and Anderson (2015)</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8163"/>
                                        </p:tgtEl>
                                        <p:attrNameLst>
                                          <p:attrName>style.visibility</p:attrName>
                                        </p:attrNameLst>
                                      </p:cBhvr>
                                      <p:to>
                                        <p:strVal val="visible"/>
                                      </p:to>
                                    </p:set>
                                    <p:animEffect transition="in" filter="fade">
                                      <p:cBhvr>
                                        <p:cTn id="7" dur="500"/>
                                        <p:tgtEl>
                                          <p:spTgt spid="98816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88164"/>
                                        </p:tgtEl>
                                        <p:attrNameLst>
                                          <p:attrName>style.visibility</p:attrName>
                                        </p:attrNameLst>
                                      </p:cBhvr>
                                      <p:to>
                                        <p:strVal val="visible"/>
                                      </p:to>
                                    </p:set>
                                    <p:animEffect transition="in" filter="fade">
                                      <p:cBhvr>
                                        <p:cTn id="12" dur="500"/>
                                        <p:tgtEl>
                                          <p:spTgt spid="98816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8163" grpId="0"/>
      <p:bldP spid="988164" grpId="0"/>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print"/>
          <a:srcRect/>
          <a:stretch>
            <a:fillRect/>
          </a:stretch>
        </p:blipFill>
        <p:spPr bwMode="auto">
          <a:xfrm>
            <a:off x="0" y="696914"/>
            <a:ext cx="9144000" cy="5711302"/>
          </a:xfrm>
          <a:prstGeom prst="rect">
            <a:avLst/>
          </a:prstGeom>
          <a:noFill/>
          <a:ln w="9525">
            <a:noFill/>
            <a:miter lim="800000"/>
            <a:headEnd/>
            <a:tailEnd/>
          </a:ln>
        </p:spPr>
      </p:pic>
      <p:sp>
        <p:nvSpPr>
          <p:cNvPr id="3"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dirty="0">
                <a:solidFill>
                  <a:schemeClr val="bg1"/>
                </a:solidFill>
                <a:effectLst>
                  <a:outerShdw blurRad="38100" dist="38100" dir="2700000" algn="tl">
                    <a:srgbClr val="000000"/>
                  </a:outerShdw>
                </a:effectLst>
                <a:latin typeface="Calibri" pitchFamily="34" charset="0"/>
              </a:rPr>
              <a:t>CHEMICAL GEODYNAMICS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21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0211" name="Text Box 3"/>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990212" name="Text Box 4"/>
          <p:cNvSpPr txBox="1">
            <a:spLocks noChangeArrowheads="1"/>
          </p:cNvSpPr>
          <p:nvPr/>
        </p:nvSpPr>
        <p:spPr bwMode="auto">
          <a:xfrm>
            <a:off x="371475" y="2116138"/>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Rb is radioactive, and decays to the stable isotope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 by </a:t>
            </a:r>
            <a:r>
              <a:rPr lang="en-GB" sz="2800" i="1" dirty="0" smtClean="0">
                <a:solidFill>
                  <a:srgbClr val="FFFF00"/>
                </a:solidFill>
                <a:effectLst>
                  <a:outerShdw blurRad="38100" dist="38100" dir="2700000" algn="tl">
                    <a:srgbClr val="000000"/>
                  </a:outerShdw>
                </a:effectLst>
                <a:latin typeface="Symbol" pitchFamily="18" charset="2"/>
              </a:rPr>
              <a:t>b </a:t>
            </a:r>
            <a:r>
              <a:rPr lang="en-GB" sz="2800" i="1" baseline="30000" dirty="0" smtClean="0">
                <a:solidFill>
                  <a:srgbClr val="FFFF00"/>
                </a:solidFill>
                <a:effectLst>
                  <a:outerShdw blurRad="38100" dist="38100" dir="2700000" algn="tl">
                    <a:srgbClr val="000000"/>
                  </a:outerShdw>
                </a:effectLst>
                <a:latin typeface="Calibri" pitchFamily="34" charset="0"/>
              </a:rPr>
              <a:t>-</a:t>
            </a:r>
            <a:r>
              <a:rPr lang="en-GB" sz="2800" dirty="0" smtClean="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decay</a:t>
            </a:r>
            <a:r>
              <a:rPr lang="it-IT" sz="2800" dirty="0">
                <a:solidFill>
                  <a:srgbClr val="FFFF00"/>
                </a:solidFill>
                <a:effectLst>
                  <a:outerShdw blurRad="38100" dist="38100" dir="2700000" algn="tl">
                    <a:srgbClr val="000000"/>
                  </a:outerShdw>
                </a:effectLst>
                <a:latin typeface="Calibri" pitchFamily="34" charset="0"/>
              </a:rPr>
              <a:t>.</a:t>
            </a:r>
            <a:endParaRPr lang="en-GB" sz="2800" dirty="0">
              <a:solidFill>
                <a:srgbClr val="FFFF00"/>
              </a:solidFill>
              <a:effectLst>
                <a:outerShdw blurRad="38100" dist="38100" dir="2700000" algn="tl">
                  <a:srgbClr val="000000"/>
                </a:outerShdw>
              </a:effectLst>
              <a:latin typeface="Calibri" pitchFamily="34" charset="0"/>
            </a:endParaRPr>
          </a:p>
        </p:txBody>
      </p:sp>
      <p:sp>
        <p:nvSpPr>
          <p:cNvPr id="990213" name="Text Box 5"/>
          <p:cNvSpPr txBox="1">
            <a:spLocks noChangeArrowheads="1"/>
          </p:cNvSpPr>
          <p:nvPr/>
        </p:nvSpPr>
        <p:spPr bwMode="auto">
          <a:xfrm>
            <a:off x="613475" y="4630155"/>
            <a:ext cx="4722460" cy="2169825"/>
          </a:xfrm>
          <a:prstGeom prst="rect">
            <a:avLst/>
          </a:prstGeom>
          <a:noFill/>
          <a:ln w="9525" algn="ctr">
            <a:noFill/>
            <a:miter lim="800000"/>
            <a:headEnd/>
            <a:tailEnd/>
          </a:ln>
          <a:effectLst/>
        </p:spPr>
        <p:txBody>
          <a:bodyPr wrap="square">
            <a:spAutoFit/>
          </a:bodyPr>
          <a:lstStyle/>
          <a:p>
            <a:pPr algn="l">
              <a:spcBef>
                <a:spcPts val="1200"/>
              </a:spcBef>
              <a:defRPr/>
            </a:pP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Rb has </a:t>
            </a:r>
            <a:r>
              <a:rPr lang="en-GB" sz="3000" dirty="0" smtClean="0">
                <a:solidFill>
                  <a:srgbClr val="FFFF00"/>
                </a:solidFill>
                <a:effectLst>
                  <a:outerShdw blurRad="38100" dist="38100" dir="2700000" algn="tl">
                    <a:srgbClr val="000000"/>
                  </a:outerShdw>
                </a:effectLst>
                <a:latin typeface="Calibri" pitchFamily="34" charset="0"/>
              </a:rPr>
              <a:t>37 protons and 50 neutrons (N = 87).</a:t>
            </a:r>
          </a:p>
          <a:p>
            <a:pPr algn="l">
              <a:spcBef>
                <a:spcPts val="1200"/>
              </a:spcBef>
              <a:defRPr/>
            </a:pPr>
            <a:r>
              <a:rPr lang="en-GB" sz="3000" baseline="30000" dirty="0" smtClean="0">
                <a:solidFill>
                  <a:srgbClr val="FFFF00"/>
                </a:solidFill>
                <a:effectLst>
                  <a:outerShdw blurRad="38100" dist="38100" dir="2700000" algn="tl">
                    <a:srgbClr val="000000"/>
                  </a:outerShdw>
                </a:effectLst>
                <a:latin typeface="Calibri" pitchFamily="34" charset="0"/>
              </a:rPr>
              <a:t>87</a:t>
            </a:r>
            <a:r>
              <a:rPr lang="en-GB" sz="3000" dirty="0" smtClean="0">
                <a:solidFill>
                  <a:srgbClr val="FFFF00"/>
                </a:solidFill>
                <a:effectLst>
                  <a:outerShdw blurRad="38100" dist="38100" dir="2700000" algn="tl">
                    <a:srgbClr val="000000"/>
                  </a:outerShdw>
                </a:effectLst>
                <a:latin typeface="Calibri" pitchFamily="34" charset="0"/>
              </a:rPr>
              <a:t>Sr </a:t>
            </a:r>
            <a:r>
              <a:rPr lang="en-GB" sz="3000" dirty="0">
                <a:solidFill>
                  <a:srgbClr val="FFFF00"/>
                </a:solidFill>
                <a:effectLst>
                  <a:outerShdw blurRad="38100" dist="38100" dir="2700000" algn="tl">
                    <a:srgbClr val="000000"/>
                  </a:outerShdw>
                </a:effectLst>
                <a:latin typeface="Calibri" pitchFamily="34" charset="0"/>
              </a:rPr>
              <a:t>has </a:t>
            </a:r>
            <a:r>
              <a:rPr lang="en-GB" sz="3000" dirty="0" smtClean="0">
                <a:solidFill>
                  <a:srgbClr val="FFFF00"/>
                </a:solidFill>
                <a:effectLst>
                  <a:outerShdw blurRad="38100" dist="38100" dir="2700000" algn="tl">
                    <a:srgbClr val="000000"/>
                  </a:outerShdw>
                </a:effectLst>
                <a:latin typeface="Calibri" pitchFamily="34" charset="0"/>
              </a:rPr>
              <a:t>38 protons and 49 neutrons (N = 87).</a:t>
            </a:r>
            <a:endParaRPr lang="en-GB" sz="3000" dirty="0">
              <a:solidFill>
                <a:srgbClr val="FFFF00"/>
              </a:solidFill>
              <a:effectLst>
                <a:outerShdw blurRad="38100" dist="38100" dir="2700000" algn="tl">
                  <a:srgbClr val="000000"/>
                </a:outerShdw>
              </a:effectLst>
              <a:latin typeface="Calibri" pitchFamily="34" charset="0"/>
            </a:endParaRPr>
          </a:p>
        </p:txBody>
      </p:sp>
      <p:sp>
        <p:nvSpPr>
          <p:cNvPr id="990215" name="Text Box 7"/>
          <p:cNvSpPr txBox="1">
            <a:spLocks noChangeArrowheads="1"/>
          </p:cNvSpPr>
          <p:nvPr/>
        </p:nvSpPr>
        <p:spPr bwMode="auto">
          <a:xfrm>
            <a:off x="371475" y="1243013"/>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Rb is an alkali metal. It has two naturally occurring isotopes, </a:t>
            </a:r>
            <a:r>
              <a:rPr lang="en-GB" sz="2800" baseline="30000" dirty="0">
                <a:solidFill>
                  <a:schemeClr val="bg1"/>
                </a:solidFill>
                <a:effectLst>
                  <a:outerShdw blurRad="38100" dist="38100" dir="2700000" algn="tl">
                    <a:srgbClr val="000000"/>
                  </a:outerShdw>
                </a:effectLst>
                <a:latin typeface="Calibri" pitchFamily="34" charset="0"/>
              </a:rPr>
              <a:t>85</a:t>
            </a:r>
            <a:r>
              <a:rPr lang="en-GB" sz="2800" dirty="0">
                <a:solidFill>
                  <a:schemeClr val="bg1"/>
                </a:solidFill>
                <a:effectLst>
                  <a:outerShdw blurRad="38100" dist="38100" dir="2700000" algn="tl">
                    <a:srgbClr val="000000"/>
                  </a:outerShdw>
                </a:effectLst>
                <a:latin typeface="Calibri" pitchFamily="34" charset="0"/>
              </a:rPr>
              <a:t>Rb and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p>
        </p:txBody>
      </p:sp>
      <p:pic>
        <p:nvPicPr>
          <p:cNvPr id="990217" name="Picture 9"/>
          <p:cNvPicPr>
            <a:picLocks noChangeAspect="1" noChangeArrowheads="1"/>
          </p:cNvPicPr>
          <p:nvPr/>
        </p:nvPicPr>
        <p:blipFill>
          <a:blip r:embed="rId3" cstate="print"/>
          <a:srcRect/>
          <a:stretch>
            <a:fillRect/>
          </a:stretch>
        </p:blipFill>
        <p:spPr bwMode="auto">
          <a:xfrm>
            <a:off x="5395913" y="2693988"/>
            <a:ext cx="3649662" cy="3783012"/>
          </a:xfrm>
          <a:prstGeom prst="rect">
            <a:avLst/>
          </a:prstGeom>
          <a:noFill/>
          <a:ln w="9525" algn="ctr">
            <a:noFill/>
            <a:miter lim="800000"/>
            <a:headEnd/>
            <a:tailEnd/>
          </a:ln>
        </p:spPr>
      </p:pic>
      <p:sp>
        <p:nvSpPr>
          <p:cNvPr id="990218" name="Text Box 10"/>
          <p:cNvSpPr txBox="1">
            <a:spLocks noChangeArrowheads="1"/>
          </p:cNvSpPr>
          <p:nvPr/>
        </p:nvSpPr>
        <p:spPr bwMode="auto">
          <a:xfrm>
            <a:off x="444499" y="2863388"/>
            <a:ext cx="4819015" cy="1815882"/>
          </a:xfrm>
          <a:prstGeom prst="rect">
            <a:avLst/>
          </a:prstGeom>
          <a:noFill/>
          <a:ln w="9525" algn="ctr">
            <a:noFill/>
            <a:miter lim="800000"/>
            <a:headEnd/>
            <a:tailEnd/>
          </a:ln>
          <a:effectLst/>
        </p:spPr>
        <p:txBody>
          <a:bodyPr wrap="square">
            <a:spAutoFit/>
          </a:bodyPr>
          <a:lstStyle/>
          <a:p>
            <a:pPr algn="l">
              <a:spcBef>
                <a:spcPct val="50000"/>
              </a:spcBef>
              <a:defRPr/>
            </a:pPr>
            <a:r>
              <a:rPr lang="en-GB" sz="2800" dirty="0">
                <a:solidFill>
                  <a:schemeClr val="bg1"/>
                </a:solidFill>
                <a:effectLst>
                  <a:outerShdw blurRad="38100" dist="38100" dir="2700000" algn="tl">
                    <a:srgbClr val="000000"/>
                  </a:outerShdw>
                </a:effectLst>
                <a:latin typeface="Calibri" pitchFamily="34" charset="0"/>
              </a:rPr>
              <a:t>During the </a:t>
            </a:r>
            <a:r>
              <a:rPr lang="en-GB" sz="2800" dirty="0" smtClean="0">
                <a:solidFill>
                  <a:schemeClr val="bg1"/>
                </a:solidFill>
                <a:effectLst>
                  <a:outerShdw blurRad="38100" dist="38100" dir="2700000" algn="tl">
                    <a:srgbClr val="000000"/>
                  </a:outerShdw>
                </a:effectLst>
                <a:latin typeface="Symbol" pitchFamily="18" charset="2"/>
              </a:rPr>
              <a:t>b</a:t>
            </a:r>
            <a:r>
              <a:rPr lang="en-GB" sz="2800" baseline="30000" dirty="0" smtClean="0">
                <a:solidFill>
                  <a:schemeClr val="bg1"/>
                </a:solidFill>
                <a:effectLst>
                  <a:outerShdw blurRad="38100" dist="38100" dir="2700000" algn="tl">
                    <a:srgbClr val="000000"/>
                  </a:outerShdw>
                </a:effectLst>
                <a:latin typeface="Calibri" pitchFamily="34" charset="0"/>
              </a:rPr>
              <a:t>-</a:t>
            </a:r>
            <a:r>
              <a:rPr lang="en-GB" sz="2800" dirty="0" smtClean="0">
                <a:solidFill>
                  <a:schemeClr val="bg1"/>
                </a:solidFill>
                <a:effectLst>
                  <a:outerShdw blurRad="38100" dist="38100" dir="2700000" algn="tl">
                    <a:srgbClr val="000000"/>
                  </a:outerShdw>
                </a:effectLst>
                <a:latin typeface="Calibri" pitchFamily="34" charset="0"/>
              </a:rPr>
              <a:t> decay</a:t>
            </a:r>
            <a:r>
              <a:rPr lang="en-GB" sz="2800" dirty="0">
                <a:solidFill>
                  <a:schemeClr val="bg1"/>
                </a:solidFill>
                <a:effectLst>
                  <a:outerShdw blurRad="38100" dist="38100" dir="2700000" algn="tl">
                    <a:srgbClr val="000000"/>
                  </a:outerShdw>
                </a:effectLst>
                <a:latin typeface="Calibri" pitchFamily="34" charset="0"/>
              </a:rPr>
              <a:t>, one neutron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is converted in one proton and an electron (the </a:t>
            </a:r>
            <a:r>
              <a:rPr lang="en-GB" sz="2800" dirty="0" smtClean="0">
                <a:solidFill>
                  <a:schemeClr val="bg1"/>
                </a:solidFill>
                <a:effectLst>
                  <a:outerShdw blurRad="38100" dist="38100" dir="2700000" algn="tl">
                    <a:srgbClr val="000000"/>
                  </a:outerShdw>
                </a:effectLst>
                <a:latin typeface="Symbol" pitchFamily="18" charset="2"/>
              </a:rPr>
              <a:t>b</a:t>
            </a:r>
            <a:r>
              <a:rPr lang="en-GB" sz="2800" baseline="30000" dirty="0" smtClean="0">
                <a:solidFill>
                  <a:schemeClr val="bg1"/>
                </a:solidFill>
                <a:effectLst>
                  <a:outerShdw blurRad="38100" dist="38100" dir="2700000" algn="tl">
                    <a:srgbClr val="000000"/>
                  </a:outerShdw>
                </a:effectLst>
                <a:latin typeface="Calibri" pitchFamily="34" charset="0"/>
              </a:rPr>
              <a:t>-</a:t>
            </a:r>
            <a:r>
              <a:rPr lang="en-GB" sz="2800" dirty="0" smtClean="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particle) is expelled.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0211"/>
                                        </p:tgtEl>
                                        <p:attrNameLst>
                                          <p:attrName>style.visibility</p:attrName>
                                        </p:attrNameLst>
                                      </p:cBhvr>
                                      <p:to>
                                        <p:strVal val="visible"/>
                                      </p:to>
                                    </p:set>
                                    <p:animEffect transition="in" filter="fade">
                                      <p:cBhvr>
                                        <p:cTn id="7" dur="500"/>
                                        <p:tgtEl>
                                          <p:spTgt spid="9902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0215"/>
                                        </p:tgtEl>
                                        <p:attrNameLst>
                                          <p:attrName>style.visibility</p:attrName>
                                        </p:attrNameLst>
                                      </p:cBhvr>
                                      <p:to>
                                        <p:strVal val="visible"/>
                                      </p:to>
                                    </p:set>
                                    <p:animEffect transition="in" filter="fade">
                                      <p:cBhvr>
                                        <p:cTn id="12" dur="500"/>
                                        <p:tgtEl>
                                          <p:spTgt spid="9902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90212"/>
                                        </p:tgtEl>
                                        <p:attrNameLst>
                                          <p:attrName>style.visibility</p:attrName>
                                        </p:attrNameLst>
                                      </p:cBhvr>
                                      <p:to>
                                        <p:strVal val="visible"/>
                                      </p:to>
                                    </p:set>
                                    <p:animEffect transition="in" filter="fade">
                                      <p:cBhvr>
                                        <p:cTn id="17" dur="500"/>
                                        <p:tgtEl>
                                          <p:spTgt spid="9902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90218"/>
                                        </p:tgtEl>
                                        <p:attrNameLst>
                                          <p:attrName>style.visibility</p:attrName>
                                        </p:attrNameLst>
                                      </p:cBhvr>
                                      <p:to>
                                        <p:strVal val="visible"/>
                                      </p:to>
                                    </p:set>
                                    <p:animEffect transition="in" filter="fade">
                                      <p:cBhvr>
                                        <p:cTn id="22" dur="500"/>
                                        <p:tgtEl>
                                          <p:spTgt spid="99021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90213"/>
                                        </p:tgtEl>
                                        <p:attrNameLst>
                                          <p:attrName>style.visibility</p:attrName>
                                        </p:attrNameLst>
                                      </p:cBhvr>
                                      <p:to>
                                        <p:strVal val="visible"/>
                                      </p:to>
                                    </p:set>
                                    <p:animEffect transition="in" filter="fade">
                                      <p:cBhvr>
                                        <p:cTn id="27" dur="500"/>
                                        <p:tgtEl>
                                          <p:spTgt spid="990213"/>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990217"/>
                                        </p:tgtEl>
                                        <p:attrNameLst>
                                          <p:attrName>style.visibility</p:attrName>
                                        </p:attrNameLst>
                                      </p:cBhvr>
                                      <p:to>
                                        <p:strVal val="visible"/>
                                      </p:to>
                                    </p:set>
                                    <p:animEffect transition="in" filter="fade">
                                      <p:cBhvr>
                                        <p:cTn id="31" dur="500"/>
                                        <p:tgtEl>
                                          <p:spTgt spid="990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0211" grpId="0"/>
      <p:bldP spid="990212" grpId="0"/>
      <p:bldP spid="990213" grpId="0"/>
      <p:bldP spid="990215" grpId="0"/>
      <p:bldP spid="9902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23683"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223684" name="Text Box 4"/>
          <p:cNvSpPr txBox="1">
            <a:spLocks noChangeArrowheads="1"/>
          </p:cNvSpPr>
          <p:nvPr/>
        </p:nvSpPr>
        <p:spPr bwMode="auto">
          <a:xfrm>
            <a:off x="371475" y="2116138"/>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Rb is radioactive, and decays to the stable isotope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 by </a:t>
            </a:r>
            <a:r>
              <a:rPr lang="en-GB" sz="2800" i="1" dirty="0" smtClean="0">
                <a:solidFill>
                  <a:srgbClr val="FFFF00"/>
                </a:solidFill>
                <a:effectLst>
                  <a:outerShdw blurRad="38100" dist="38100" dir="2700000" algn="tl">
                    <a:srgbClr val="000000"/>
                  </a:outerShdw>
                </a:effectLst>
                <a:latin typeface="Symbol" pitchFamily="18" charset="2"/>
              </a:rPr>
              <a:t>b </a:t>
            </a:r>
            <a:r>
              <a:rPr lang="en-GB" sz="2800" i="1" baseline="30000" dirty="0" smtClean="0">
                <a:solidFill>
                  <a:srgbClr val="FFFF00"/>
                </a:solidFill>
                <a:effectLst>
                  <a:outerShdw blurRad="38100" dist="38100" dir="2700000" algn="tl">
                    <a:srgbClr val="000000"/>
                  </a:outerShdw>
                </a:effectLst>
                <a:latin typeface="Calibri" pitchFamily="34" charset="0"/>
              </a:rPr>
              <a:t>-</a:t>
            </a:r>
            <a:r>
              <a:rPr lang="en-GB" sz="2800" dirty="0" smtClean="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decay</a:t>
            </a:r>
            <a:r>
              <a:rPr lang="it-IT" sz="2800" dirty="0">
                <a:solidFill>
                  <a:srgbClr val="FFFF00"/>
                </a:solidFill>
                <a:effectLst>
                  <a:outerShdw blurRad="38100" dist="38100" dir="2700000" algn="tl">
                    <a:srgbClr val="000000"/>
                  </a:outerShdw>
                </a:effectLst>
                <a:latin typeface="Calibri" pitchFamily="34" charset="0"/>
              </a:rPr>
              <a:t>.</a:t>
            </a:r>
            <a:endParaRPr lang="en-GB" sz="2800" dirty="0">
              <a:solidFill>
                <a:srgbClr val="FFFF00"/>
              </a:solidFill>
              <a:effectLst>
                <a:outerShdw blurRad="38100" dist="38100" dir="2700000" algn="tl">
                  <a:srgbClr val="000000"/>
                </a:outerShdw>
              </a:effectLst>
              <a:latin typeface="Calibri" pitchFamily="34" charset="0"/>
            </a:endParaRPr>
          </a:p>
        </p:txBody>
      </p:sp>
      <p:sp>
        <p:nvSpPr>
          <p:cNvPr id="1223685" name="Text Box 5"/>
          <p:cNvSpPr txBox="1">
            <a:spLocks noChangeArrowheads="1"/>
          </p:cNvSpPr>
          <p:nvPr/>
        </p:nvSpPr>
        <p:spPr bwMode="auto">
          <a:xfrm>
            <a:off x="371475" y="2974975"/>
            <a:ext cx="8401050" cy="13665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a classical four phase mantle assemblage (ol, cpx, opx, pl/sp/</a:t>
            </a:r>
            <a:r>
              <a:rPr lang="en-GB" sz="2800" dirty="0" err="1">
                <a:solidFill>
                  <a:schemeClr val="bg1"/>
                </a:solidFill>
                <a:effectLst>
                  <a:outerShdw blurRad="38100" dist="38100" dir="2700000" algn="tl">
                    <a:srgbClr val="000000"/>
                  </a:outerShdw>
                </a:effectLst>
                <a:latin typeface="Calibri" pitchFamily="34" charset="0"/>
              </a:rPr>
              <a:t>gt</a:t>
            </a:r>
            <a:r>
              <a:rPr lang="en-GB" sz="2800" dirty="0">
                <a:solidFill>
                  <a:schemeClr val="bg1"/>
                </a:solidFill>
                <a:effectLst>
                  <a:outerShdw blurRad="38100" dist="38100" dir="2700000" algn="tl">
                    <a:srgbClr val="000000"/>
                  </a:outerShdw>
                </a:effectLst>
                <a:latin typeface="Calibri" pitchFamily="34" charset="0"/>
              </a:rPr>
              <a:t>) both Rb and Sr are incompatible elements </a:t>
            </a:r>
            <a:r>
              <a:rPr lang="en-GB" sz="2800" dirty="0" smtClean="0">
                <a:solidFill>
                  <a:schemeClr val="bg1"/>
                </a:solidFill>
                <a:effectLst>
                  <a:outerShdw blurRad="38100" dist="38100" dir="2700000" algn="tl">
                    <a:srgbClr val="000000"/>
                  </a:outerShdw>
                </a:effectLst>
                <a:latin typeface="Calibri" pitchFamily="34" charset="0"/>
              </a:rPr>
              <a:t>but</a:t>
            </a:r>
          </a:p>
          <a:p>
            <a:pPr>
              <a:lnSpc>
                <a:spcPct val="90000"/>
              </a:lnSpc>
              <a:spcBef>
                <a:spcPts val="0"/>
              </a:spcBef>
              <a:defRPr/>
            </a:pPr>
            <a:r>
              <a:rPr lang="en-GB" sz="3600" u="sng" dirty="0" smtClean="0">
                <a:solidFill>
                  <a:srgbClr val="FFFF00"/>
                </a:solidFill>
                <a:effectLst>
                  <a:outerShdw blurRad="38100" dist="38100" dir="2700000" algn="tl">
                    <a:srgbClr val="000000"/>
                  </a:outerShdw>
                </a:effectLst>
                <a:latin typeface="Calibri" pitchFamily="34" charset="0"/>
              </a:rPr>
              <a:t>Rb </a:t>
            </a:r>
            <a:r>
              <a:rPr lang="en-GB" sz="3600" u="sng" dirty="0">
                <a:solidFill>
                  <a:srgbClr val="FFFF00"/>
                </a:solidFill>
                <a:effectLst>
                  <a:outerShdw blurRad="38100" dist="38100" dir="2700000" algn="tl">
                    <a:srgbClr val="000000"/>
                  </a:outerShdw>
                </a:effectLst>
                <a:latin typeface="Calibri" pitchFamily="34" charset="0"/>
              </a:rPr>
              <a:t>is more incompatible than Sr</a:t>
            </a:r>
            <a:r>
              <a:rPr lang="en-GB" sz="3600" dirty="0">
                <a:solidFill>
                  <a:srgbClr val="FFFF00"/>
                </a:solidFill>
                <a:effectLst>
                  <a:outerShdw blurRad="38100" dist="38100" dir="2700000" algn="tl">
                    <a:srgbClr val="000000"/>
                  </a:outerShdw>
                </a:effectLst>
                <a:latin typeface="Calibri" pitchFamily="34" charset="0"/>
              </a:rPr>
              <a:t>.</a:t>
            </a:r>
          </a:p>
        </p:txBody>
      </p:sp>
      <p:sp>
        <p:nvSpPr>
          <p:cNvPr id="1223686" name="Text Box 6"/>
          <p:cNvSpPr txBox="1">
            <a:spLocks noChangeArrowheads="1"/>
          </p:cNvSpPr>
          <p:nvPr/>
        </p:nvSpPr>
        <p:spPr bwMode="auto">
          <a:xfrm>
            <a:off x="371475" y="4425950"/>
            <a:ext cx="8401050" cy="147117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Let us assume that an hypothetical mantle with Rb/Sr ratio = 1 </a:t>
            </a:r>
            <a:r>
              <a:rPr lang="en-GB" sz="2800" dirty="0" smtClean="0">
                <a:solidFill>
                  <a:schemeClr val="bg1"/>
                </a:solidFill>
                <a:effectLst>
                  <a:outerShdw blurRad="38100" dist="38100" dir="2700000" algn="tl">
                    <a:srgbClr val="000000"/>
                  </a:outerShdw>
                </a:effectLst>
                <a:latin typeface="Calibri" pitchFamily="34" charset="0"/>
              </a:rPr>
              <a:t>partially melts.</a:t>
            </a:r>
            <a:endParaRPr lang="en-GB" sz="2800" dirty="0">
              <a:solidFill>
                <a:schemeClr val="bg1"/>
              </a:solidFill>
              <a:effectLst>
                <a:outerShdw blurRad="38100" dist="38100" dir="2700000" algn="tl">
                  <a:srgbClr val="000000"/>
                </a:outerShdw>
              </a:effectLst>
              <a:latin typeface="Calibri" pitchFamily="34" charset="0"/>
            </a:endParaRPr>
          </a:p>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1) </a:t>
            </a:r>
            <a:r>
              <a:rPr lang="en-GB" sz="2800" dirty="0">
                <a:solidFill>
                  <a:schemeClr val="bg1"/>
                </a:solidFill>
                <a:effectLst>
                  <a:outerShdw blurRad="38100" dist="38100" dir="2700000" algn="tl">
                    <a:srgbClr val="000000"/>
                  </a:outerShdw>
                </a:effectLst>
                <a:latin typeface="Calibri" pitchFamily="34" charset="0"/>
              </a:rPr>
              <a:t>What will be the Rb/Sr in the residual source</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223687" name="Text Box 7"/>
          <p:cNvSpPr txBox="1">
            <a:spLocks noChangeArrowheads="1"/>
          </p:cNvSpPr>
          <p:nvPr/>
        </p:nvSpPr>
        <p:spPr bwMode="auto">
          <a:xfrm>
            <a:off x="371475" y="1243013"/>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Rb is an alkali metal. It has two naturally occurring isotopes, </a:t>
            </a:r>
            <a:r>
              <a:rPr lang="en-GB" sz="2800" baseline="30000" dirty="0">
                <a:solidFill>
                  <a:schemeClr val="bg1"/>
                </a:solidFill>
                <a:effectLst>
                  <a:outerShdw blurRad="38100" dist="38100" dir="2700000" algn="tl">
                    <a:srgbClr val="000000"/>
                  </a:outerShdw>
                </a:effectLst>
                <a:latin typeface="Calibri" pitchFamily="34" charset="0"/>
              </a:rPr>
              <a:t>85</a:t>
            </a:r>
            <a:r>
              <a:rPr lang="en-GB" sz="2800" dirty="0">
                <a:solidFill>
                  <a:schemeClr val="bg1"/>
                </a:solidFill>
                <a:effectLst>
                  <a:outerShdw blurRad="38100" dist="38100" dir="2700000" algn="tl">
                    <a:srgbClr val="000000"/>
                  </a:outerShdw>
                </a:effectLst>
                <a:latin typeface="Calibri" pitchFamily="34" charset="0"/>
              </a:rPr>
              <a:t>Rb and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p>
        </p:txBody>
      </p:sp>
      <p:sp>
        <p:nvSpPr>
          <p:cNvPr id="8" name="Text Box 6"/>
          <p:cNvSpPr txBox="1">
            <a:spLocks noChangeArrowheads="1"/>
          </p:cNvSpPr>
          <p:nvPr/>
        </p:nvSpPr>
        <p:spPr bwMode="auto">
          <a:xfrm>
            <a:off x="7557721" y="5316903"/>
            <a:ext cx="847725" cy="6463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4000" dirty="0" smtClean="0">
                <a:solidFill>
                  <a:srgbClr val="FFFF00"/>
                </a:solidFill>
                <a:effectLst>
                  <a:outerShdw blurRad="38100" dist="38100" dir="2700000" algn="tl">
                    <a:srgbClr val="000000"/>
                  </a:outerShdw>
                </a:effectLst>
                <a:latin typeface="Calibri" pitchFamily="34" charset="0"/>
              </a:rPr>
              <a:t>&lt;1</a:t>
            </a:r>
            <a:endParaRPr lang="en-GB" sz="4000" dirty="0">
              <a:solidFill>
                <a:srgbClr val="FFFF00"/>
              </a:solidFill>
              <a:effectLst>
                <a:outerShdw blurRad="38100" dist="38100" dir="2700000" algn="tl">
                  <a:srgbClr val="000000"/>
                </a:outerShdw>
              </a:effectLst>
              <a:latin typeface="Calibri" pitchFamily="34" charset="0"/>
            </a:endParaRPr>
          </a:p>
        </p:txBody>
      </p:sp>
      <p:sp>
        <p:nvSpPr>
          <p:cNvPr id="9" name="Text Box 6"/>
          <p:cNvSpPr txBox="1">
            <a:spLocks noChangeArrowheads="1"/>
          </p:cNvSpPr>
          <p:nvPr/>
        </p:nvSpPr>
        <p:spPr bwMode="auto">
          <a:xfrm>
            <a:off x="7557721" y="5903056"/>
            <a:ext cx="847725" cy="6463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4000" dirty="0" smtClean="0">
                <a:solidFill>
                  <a:srgbClr val="FFFF00"/>
                </a:solidFill>
                <a:effectLst>
                  <a:outerShdw blurRad="38100" dist="38100" dir="2700000" algn="tl">
                    <a:srgbClr val="000000"/>
                  </a:outerShdw>
                </a:effectLst>
                <a:latin typeface="Calibri" pitchFamily="34" charset="0"/>
              </a:rPr>
              <a:t>&gt;1</a:t>
            </a:r>
            <a:endParaRPr lang="en-GB" sz="4000" dirty="0">
              <a:solidFill>
                <a:srgbClr val="FFFF00"/>
              </a:solidFill>
              <a:effectLst>
                <a:outerShdw blurRad="38100" dist="38100" dir="2700000" algn="tl">
                  <a:srgbClr val="000000"/>
                </a:outerShdw>
              </a:effectLst>
              <a:latin typeface="Calibri" pitchFamily="34" charset="0"/>
            </a:endParaRPr>
          </a:p>
        </p:txBody>
      </p:sp>
      <p:sp>
        <p:nvSpPr>
          <p:cNvPr id="10" name="Text Box 6"/>
          <p:cNvSpPr txBox="1">
            <a:spLocks noChangeArrowheads="1"/>
          </p:cNvSpPr>
          <p:nvPr/>
        </p:nvSpPr>
        <p:spPr bwMode="auto">
          <a:xfrm>
            <a:off x="371475" y="5996840"/>
            <a:ext cx="6838217" cy="4801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rgbClr val="FFFF00"/>
                </a:solidFill>
                <a:effectLst>
                  <a:outerShdw blurRad="38100" dist="38100" dir="2700000" algn="tl">
                    <a:srgbClr val="000000"/>
                  </a:outerShdw>
                </a:effectLst>
                <a:latin typeface="Calibri" pitchFamily="34" charset="0"/>
              </a:rPr>
              <a:t>2</a:t>
            </a:r>
            <a:r>
              <a:rPr lang="en-GB" sz="2800" dirty="0">
                <a:solidFill>
                  <a:srgbClr val="FFFF00"/>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What will be the Rb/Sr in the partial melt?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23685"/>
                                        </p:tgtEl>
                                        <p:attrNameLst>
                                          <p:attrName>style.visibility</p:attrName>
                                        </p:attrNameLst>
                                      </p:cBhvr>
                                      <p:to>
                                        <p:strVal val="visible"/>
                                      </p:to>
                                    </p:set>
                                    <p:animEffect transition="in" filter="fade">
                                      <p:cBhvr>
                                        <p:cTn id="7" dur="500"/>
                                        <p:tgtEl>
                                          <p:spTgt spid="122368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3686">
                                            <p:txEl>
                                              <p:pRg st="0" end="0"/>
                                            </p:txEl>
                                          </p:spTgt>
                                        </p:tgtEl>
                                        <p:attrNameLst>
                                          <p:attrName>style.visibility</p:attrName>
                                        </p:attrNameLst>
                                      </p:cBhvr>
                                      <p:to>
                                        <p:strVal val="visible"/>
                                      </p:to>
                                    </p:set>
                                    <p:animEffect transition="in" filter="fade">
                                      <p:cBhvr>
                                        <p:cTn id="12" dur="500"/>
                                        <p:tgtEl>
                                          <p:spTgt spid="122368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3686">
                                            <p:txEl>
                                              <p:pRg st="1" end="1"/>
                                            </p:txEl>
                                          </p:spTgt>
                                        </p:tgtEl>
                                        <p:attrNameLst>
                                          <p:attrName>style.visibility</p:attrName>
                                        </p:attrNameLst>
                                      </p:cBhvr>
                                      <p:to>
                                        <p:strVal val="visible"/>
                                      </p:to>
                                    </p:set>
                                    <p:animEffect transition="in" filter="fade">
                                      <p:cBhvr>
                                        <p:cTn id="17" dur="500"/>
                                        <p:tgtEl>
                                          <p:spTgt spid="122368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fade">
                                      <p:cBhvr>
                                        <p:cTn id="22" dur="500"/>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fade">
                                      <p:cBhvr>
                                        <p:cTn id="27" dur="500"/>
                                        <p:tgtEl>
                                          <p:spTgt spid="1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
                                            <p:txEl>
                                              <p:pRg st="0" end="0"/>
                                            </p:txEl>
                                          </p:spTgt>
                                        </p:tgtEl>
                                        <p:attrNameLst>
                                          <p:attrName>style.visibility</p:attrName>
                                        </p:attrNameLst>
                                      </p:cBhvr>
                                      <p:to>
                                        <p:strVal val="visible"/>
                                      </p:to>
                                    </p:set>
                                    <p:animEffect transition="in" filter="fade">
                                      <p:cBhvr>
                                        <p:cTn id="32"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685" grpId="0"/>
      <p:bldP spid="1223686" grpId="0" build="p"/>
      <p:bldP spid="8" grpId="0" build="p"/>
      <p:bldP spid="9" grpId="0" build="p"/>
      <p:bldP spid="10"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5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2260" name="Text Box 4"/>
          <p:cNvSpPr txBox="1">
            <a:spLocks noChangeArrowheads="1"/>
          </p:cNvSpPr>
          <p:nvPr/>
        </p:nvSpPr>
        <p:spPr bwMode="auto">
          <a:xfrm>
            <a:off x="0" y="1397000"/>
            <a:ext cx="9144000" cy="64135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4000">
                <a:solidFill>
                  <a:schemeClr val="bg1"/>
                </a:solidFill>
                <a:effectLst>
                  <a:outerShdw blurRad="38100" dist="38100" dir="2700000" algn="tl">
                    <a:srgbClr val="000000"/>
                  </a:outerShdw>
                </a:effectLst>
                <a:latin typeface="Calibri" pitchFamily="34" charset="0"/>
              </a:rPr>
              <a:t>What does this mean?</a:t>
            </a:r>
          </a:p>
        </p:txBody>
      </p:sp>
      <p:sp>
        <p:nvSpPr>
          <p:cNvPr id="992261" name="Text Box 5"/>
          <p:cNvSpPr txBox="1">
            <a:spLocks noChangeArrowheads="1"/>
          </p:cNvSpPr>
          <p:nvPr/>
        </p:nvSpPr>
        <p:spPr bwMode="auto">
          <a:xfrm>
            <a:off x="0" y="2017713"/>
            <a:ext cx="9144000" cy="211134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A residual mantle source evolves with</a:t>
            </a:r>
            <a:r>
              <a:rPr lang="en-GB" sz="3200" dirty="0">
                <a:solidFill>
                  <a:srgbClr val="FFFF00"/>
                </a:solidFill>
                <a:effectLst>
                  <a:outerShdw blurRad="38100" dist="38100" dir="2700000" algn="tl">
                    <a:srgbClr val="000000"/>
                  </a:outerShdw>
                </a:effectLst>
                <a:latin typeface="Calibri" pitchFamily="34" charset="0"/>
              </a:rPr>
              <a:t> </a:t>
            </a:r>
            <a:r>
              <a:rPr lang="en-GB" sz="3200" u="sng" dirty="0">
                <a:solidFill>
                  <a:srgbClr val="FFFF00"/>
                </a:solidFill>
                <a:effectLst>
                  <a:outerShdw blurRad="38100" dist="38100" dir="2700000" algn="tl">
                    <a:srgbClr val="000000"/>
                  </a:outerShdw>
                </a:effectLst>
                <a:latin typeface="Calibri" pitchFamily="34" charset="0"/>
              </a:rPr>
              <a:t>lower Rb/Sr</a:t>
            </a:r>
            <a:r>
              <a:rPr lang="en-GB" sz="3200" dirty="0">
                <a:solidFill>
                  <a:srgbClr val="FFFF00"/>
                </a:solidFill>
                <a:effectLst>
                  <a:outerShdw blurRad="38100" dist="38100" dir="2700000" algn="tl">
                    <a:srgbClr val="000000"/>
                  </a:outerShdw>
                </a:effectLst>
                <a:latin typeface="Calibri" pitchFamily="34" charset="0"/>
              </a:rPr>
              <a:t> </a:t>
            </a:r>
            <a:r>
              <a:rPr lang="en-GB" sz="3200" dirty="0">
                <a:solidFill>
                  <a:schemeClr val="bg1"/>
                </a:solidFill>
                <a:effectLst>
                  <a:outerShdw blurRad="38100" dist="38100" dir="2700000" algn="tl">
                    <a:srgbClr val="000000"/>
                  </a:outerShdw>
                </a:effectLst>
                <a:latin typeface="Calibri" pitchFamily="34" charset="0"/>
              </a:rPr>
              <a:t>ratios compared to the original source.</a:t>
            </a:r>
          </a:p>
          <a:p>
            <a:pPr>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A solidified partial melt evolves with </a:t>
            </a:r>
            <a:r>
              <a:rPr lang="en-GB" sz="3200" u="sng" dirty="0">
                <a:solidFill>
                  <a:srgbClr val="FFFF00"/>
                </a:solidFill>
                <a:effectLst>
                  <a:outerShdw blurRad="38100" dist="38100" dir="2700000" algn="tl">
                    <a:srgbClr val="000000"/>
                  </a:outerShdw>
                </a:effectLst>
                <a:latin typeface="Calibri" pitchFamily="34" charset="0"/>
              </a:rPr>
              <a:t>higher Rb/Sr</a:t>
            </a:r>
            <a:r>
              <a:rPr lang="en-GB" sz="3200" dirty="0">
                <a:solidFill>
                  <a:schemeClr val="bg1"/>
                </a:solidFill>
                <a:effectLst>
                  <a:outerShdw blurRad="38100" dist="38100" dir="2700000" algn="tl">
                    <a:srgbClr val="000000"/>
                  </a:outerShdw>
                </a:effectLst>
                <a:latin typeface="Calibri" pitchFamily="34" charset="0"/>
              </a:rPr>
              <a:t> ratios compared to the original source.</a:t>
            </a:r>
          </a:p>
        </p:txBody>
      </p:sp>
      <p:sp>
        <p:nvSpPr>
          <p:cNvPr id="992262" name="Text Box 6"/>
          <p:cNvSpPr txBox="1">
            <a:spLocks noChangeArrowheads="1"/>
          </p:cNvSpPr>
          <p:nvPr/>
        </p:nvSpPr>
        <p:spPr bwMode="auto">
          <a:xfrm>
            <a:off x="371474" y="4243388"/>
            <a:ext cx="8596679" cy="2246769"/>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a:t>
            </a:r>
            <a:r>
              <a:rPr lang="en-GB" sz="2800" dirty="0">
                <a:solidFill>
                  <a:srgbClr val="FFFF00"/>
                </a:solidFill>
                <a:effectLst>
                  <a:outerShdw blurRad="38100" dist="38100" dir="2700000" algn="tl">
                    <a:srgbClr val="000000"/>
                  </a:outerShdw>
                </a:effectLst>
                <a:latin typeface="Calibri" pitchFamily="34" charset="0"/>
              </a:rPr>
              <a:t>residual</a:t>
            </a:r>
            <a:r>
              <a:rPr lang="en-GB" sz="2800" dirty="0">
                <a:solidFill>
                  <a:schemeClr val="bg1"/>
                </a:solidFill>
                <a:effectLst>
                  <a:outerShdw blurRad="38100" dist="38100" dir="2700000" algn="tl">
                    <a:srgbClr val="000000"/>
                  </a:outerShdw>
                </a:effectLst>
                <a:latin typeface="Calibri" pitchFamily="34" charset="0"/>
              </a:rPr>
              <a:t> source with lower Rb/Sr has also lower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(as well as </a:t>
            </a:r>
            <a:r>
              <a:rPr lang="en-GB" sz="2800" dirty="0" smtClean="0">
                <a:solidFill>
                  <a:schemeClr val="bg1"/>
                </a:solidFill>
                <a:effectLst>
                  <a:outerShdw blurRad="38100" dist="38100" dir="2700000" algn="tl">
                    <a:srgbClr val="000000"/>
                  </a:outerShdw>
                </a:effectLst>
                <a:latin typeface="Calibri" pitchFamily="34" charset="0"/>
              </a:rPr>
              <a:t>lower </a:t>
            </a:r>
            <a:r>
              <a:rPr lang="en-GB" sz="2800" baseline="30000" dirty="0">
                <a:solidFill>
                  <a:schemeClr val="bg1"/>
                </a:solidFill>
                <a:effectLst>
                  <a:outerShdw blurRad="38100" dist="38100" dir="2700000" algn="tl">
                    <a:srgbClr val="000000"/>
                  </a:outerShdw>
                </a:effectLst>
                <a:latin typeface="Calibri" pitchFamily="34" charset="0"/>
              </a:rPr>
              <a:t>85</a:t>
            </a:r>
            <a:r>
              <a:rPr lang="en-GB" sz="2800" dirty="0">
                <a:solidFill>
                  <a:schemeClr val="bg1"/>
                </a:solidFill>
                <a:effectLst>
                  <a:outerShdw blurRad="38100" dist="38100" dir="2700000" algn="tl">
                    <a:srgbClr val="000000"/>
                  </a:outerShdw>
                </a:effectLst>
                <a:latin typeface="Calibri" pitchFamily="34" charset="0"/>
              </a:rPr>
              <a:t>Rb). This means that there will be fewer parent nuclides that can decay </a:t>
            </a:r>
            <a:r>
              <a:rPr lang="en-GB" sz="2800" dirty="0" smtClean="0">
                <a:solidFill>
                  <a:schemeClr val="bg1"/>
                </a:solidFill>
                <a:effectLst>
                  <a:outerShdw blurRad="38100" dist="38100" dir="2700000" algn="tl">
                    <a:srgbClr val="000000"/>
                  </a:outerShdw>
                </a:effectLst>
                <a:latin typeface="Calibri" pitchFamily="34" charset="0"/>
              </a:rPr>
              <a:t>into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An </a:t>
            </a:r>
            <a:r>
              <a:rPr lang="en-GB" sz="2800" dirty="0">
                <a:solidFill>
                  <a:srgbClr val="FFFF00"/>
                </a:solidFill>
                <a:effectLst>
                  <a:outerShdw blurRad="38100" dist="38100" dir="2700000" algn="tl">
                    <a:srgbClr val="000000"/>
                  </a:outerShdw>
                </a:effectLst>
                <a:latin typeface="Calibri" pitchFamily="34" charset="0"/>
              </a:rPr>
              <a:t>enriched</a:t>
            </a:r>
            <a:r>
              <a:rPr lang="en-GB" sz="2800" dirty="0">
                <a:solidFill>
                  <a:schemeClr val="bg1"/>
                </a:solidFill>
                <a:effectLst>
                  <a:outerShdw blurRad="38100" dist="38100" dir="2700000" algn="tl">
                    <a:srgbClr val="000000"/>
                  </a:outerShdw>
                </a:effectLst>
                <a:latin typeface="Calibri" pitchFamily="34" charset="0"/>
              </a:rPr>
              <a:t> source with higher Rb/Sr has higher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r>
              <a:rPr lang="en-GB" sz="2200"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and,</a:t>
            </a:r>
            <a:r>
              <a:rPr lang="en-GB" sz="2200"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consequentially, </a:t>
            </a:r>
            <a:r>
              <a:rPr lang="en-GB" sz="2800" dirty="0" smtClean="0">
                <a:solidFill>
                  <a:schemeClr val="bg1"/>
                </a:solidFill>
                <a:effectLst>
                  <a:outerShdw blurRad="38100" dist="38100" dir="2700000" algn="tl">
                    <a:srgbClr val="000000"/>
                  </a:outerShdw>
                </a:effectLst>
                <a:latin typeface="Calibri" pitchFamily="34" charset="0"/>
              </a:rPr>
              <a:t>will have higher</a:t>
            </a:r>
            <a:r>
              <a:rPr lang="en-GB" sz="2400" dirty="0" smtClean="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time-integrated</a:t>
            </a:r>
            <a:r>
              <a:rPr lang="en-GB" sz="2200" dirty="0">
                <a:solidFill>
                  <a:schemeClr val="bg1"/>
                </a:solidFill>
                <a:effectLst>
                  <a:outerShdw blurRad="38100" dist="38100" dir="2700000" algn="tl">
                    <a:srgbClr val="000000"/>
                  </a:outerShdw>
                </a:effectLst>
                <a:latin typeface="Calibri" pitchFamily="34" charset="0"/>
              </a:rPr>
              <a:t>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p:txBody>
      </p:sp>
      <p:sp>
        <p:nvSpPr>
          <p:cNvPr id="7"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2260">
                                            <p:txEl>
                                              <p:pRg st="0" end="0"/>
                                            </p:txEl>
                                          </p:spTgt>
                                        </p:tgtEl>
                                        <p:attrNameLst>
                                          <p:attrName>style.visibility</p:attrName>
                                        </p:attrNameLst>
                                      </p:cBhvr>
                                      <p:to>
                                        <p:strVal val="visible"/>
                                      </p:to>
                                    </p:set>
                                    <p:animEffect transition="in" filter="fade">
                                      <p:cBhvr>
                                        <p:cTn id="7" dur="1000"/>
                                        <p:tgtEl>
                                          <p:spTgt spid="99226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2261">
                                            <p:txEl>
                                              <p:pRg st="0" end="0"/>
                                            </p:txEl>
                                          </p:spTgt>
                                        </p:tgtEl>
                                        <p:attrNameLst>
                                          <p:attrName>style.visibility</p:attrName>
                                        </p:attrNameLst>
                                      </p:cBhvr>
                                      <p:to>
                                        <p:strVal val="visible"/>
                                      </p:to>
                                    </p:set>
                                    <p:animEffect transition="in" filter="fade">
                                      <p:cBhvr>
                                        <p:cTn id="12" dur="1000"/>
                                        <p:tgtEl>
                                          <p:spTgt spid="99226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92261">
                                            <p:txEl>
                                              <p:pRg st="1" end="1"/>
                                            </p:txEl>
                                          </p:spTgt>
                                        </p:tgtEl>
                                        <p:attrNameLst>
                                          <p:attrName>style.visibility</p:attrName>
                                        </p:attrNameLst>
                                      </p:cBhvr>
                                      <p:to>
                                        <p:strVal val="visible"/>
                                      </p:to>
                                    </p:set>
                                    <p:animEffect transition="in" filter="fade">
                                      <p:cBhvr>
                                        <p:cTn id="17" dur="1000"/>
                                        <p:tgtEl>
                                          <p:spTgt spid="992261">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92262">
                                            <p:txEl>
                                              <p:pRg st="0" end="0"/>
                                            </p:txEl>
                                          </p:spTgt>
                                        </p:tgtEl>
                                        <p:attrNameLst>
                                          <p:attrName>style.visibility</p:attrName>
                                        </p:attrNameLst>
                                      </p:cBhvr>
                                      <p:to>
                                        <p:strVal val="visible"/>
                                      </p:to>
                                    </p:set>
                                    <p:animEffect transition="in" filter="fade">
                                      <p:cBhvr>
                                        <p:cTn id="22" dur="1000"/>
                                        <p:tgtEl>
                                          <p:spTgt spid="992262">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92262">
                                            <p:txEl>
                                              <p:pRg st="1" end="1"/>
                                            </p:txEl>
                                          </p:spTgt>
                                        </p:tgtEl>
                                        <p:attrNameLst>
                                          <p:attrName>style.visibility</p:attrName>
                                        </p:attrNameLst>
                                      </p:cBhvr>
                                      <p:to>
                                        <p:strVal val="visible"/>
                                      </p:to>
                                    </p:set>
                                    <p:animEffect transition="in" filter="fade">
                                      <p:cBhvr>
                                        <p:cTn id="27" dur="1000"/>
                                        <p:tgtEl>
                                          <p:spTgt spid="99226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2260" grpId="0" build="p"/>
      <p:bldP spid="992261" grpId="0" build="p"/>
      <p:bldP spid="99226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Text Box 2"/>
          <p:cNvSpPr txBox="1">
            <a:spLocks noChangeArrowheads="1"/>
          </p:cNvSpPr>
          <p:nvPr/>
        </p:nvSpPr>
        <p:spPr bwMode="auto">
          <a:xfrm>
            <a:off x="371476" y="749300"/>
            <a:ext cx="8355012" cy="5170646"/>
          </a:xfrm>
          <a:prstGeom prst="rect">
            <a:avLst/>
          </a:prstGeom>
          <a:noFill/>
          <a:ln w="9525" algn="ctr">
            <a:noFill/>
            <a:miter lim="800000"/>
            <a:headEnd/>
            <a:tailEnd/>
          </a:ln>
          <a:effectLst/>
        </p:spPr>
        <p:txBody>
          <a:bodyPr wrap="square">
            <a:spAutoFit/>
          </a:bodyPr>
          <a:lstStyle/>
          <a:p>
            <a:pPr>
              <a:spcBef>
                <a:spcPct val="50000"/>
              </a:spcBef>
              <a:defRPr/>
            </a:pPr>
            <a:r>
              <a:rPr lang="en-GB" sz="4000" dirty="0">
                <a:solidFill>
                  <a:srgbClr val="FFFF00"/>
                </a:solidFill>
                <a:effectLst>
                  <a:outerShdw blurRad="38100" dist="38100" dir="2700000" algn="tl">
                    <a:srgbClr val="000000"/>
                  </a:outerShdw>
                </a:effectLst>
                <a:latin typeface="Calibri" pitchFamily="34" charset="0"/>
              </a:rPr>
              <a:t>Geochemical study of igneous rocks follows three main lines of investigation:</a:t>
            </a:r>
          </a:p>
          <a:p>
            <a:pPr>
              <a:spcBef>
                <a:spcPct val="50000"/>
              </a:spcBef>
              <a:defRPr/>
            </a:pPr>
            <a:endParaRPr lang="en-GB" sz="2000" dirty="0">
              <a:solidFill>
                <a:srgbClr val="FFFF00"/>
              </a:solidFill>
              <a:effectLst>
                <a:outerShdw blurRad="38100" dist="38100" dir="2700000" algn="tl">
                  <a:srgbClr val="000000"/>
                </a:outerShdw>
              </a:effectLst>
              <a:latin typeface="Calibri" pitchFamily="34" charset="0"/>
            </a:endParaRPr>
          </a:p>
          <a:p>
            <a:pPr algn="l">
              <a:spcBef>
                <a:spcPct val="50000"/>
              </a:spcBef>
              <a:buFontTx/>
              <a:buChar char="-"/>
              <a:defRPr/>
            </a:pPr>
            <a:r>
              <a:rPr lang="en-GB" sz="4000" dirty="0">
                <a:solidFill>
                  <a:schemeClr val="bg1"/>
                </a:solidFill>
                <a:effectLst>
                  <a:outerShdw blurRad="38100" dist="38100" dir="2700000" algn="tl">
                    <a:srgbClr val="000000"/>
                  </a:outerShdw>
                </a:effectLst>
                <a:latin typeface="Calibri" pitchFamily="34" charset="0"/>
              </a:rPr>
              <a:t> Major element chemistry</a:t>
            </a:r>
          </a:p>
          <a:p>
            <a:pPr algn="l">
              <a:spcBef>
                <a:spcPct val="50000"/>
              </a:spcBef>
              <a:buFontTx/>
              <a:buChar char="-"/>
              <a:defRPr/>
            </a:pPr>
            <a:r>
              <a:rPr lang="en-GB" sz="4000" dirty="0">
                <a:solidFill>
                  <a:schemeClr val="bg1"/>
                </a:solidFill>
                <a:effectLst>
                  <a:outerShdw blurRad="38100" dist="38100" dir="2700000" algn="tl">
                    <a:srgbClr val="000000"/>
                  </a:outerShdw>
                </a:effectLst>
                <a:latin typeface="Calibri" pitchFamily="34" charset="0"/>
              </a:rPr>
              <a:t> Trace element chemistry</a:t>
            </a:r>
          </a:p>
          <a:p>
            <a:pPr algn="l">
              <a:spcBef>
                <a:spcPct val="50000"/>
              </a:spcBef>
              <a:buFontTx/>
              <a:buChar char="-"/>
              <a:defRPr/>
            </a:pPr>
            <a:r>
              <a:rPr lang="en-GB" sz="4000" dirty="0">
                <a:solidFill>
                  <a:schemeClr val="bg1"/>
                </a:solidFill>
                <a:effectLst>
                  <a:outerShdw blurRad="38100" dist="38100" dir="2700000" algn="tl">
                    <a:srgbClr val="000000"/>
                  </a:outerShdw>
                </a:effectLst>
                <a:latin typeface="Calibri" pitchFamily="34" charset="0"/>
              </a:rPr>
              <a:t> Isotope geochemistry</a:t>
            </a:r>
          </a:p>
        </p:txBody>
      </p:sp>
      <p:sp>
        <p:nvSpPr>
          <p:cNvPr id="92057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0578">
                                            <p:txEl>
                                              <p:pRg st="0" end="0"/>
                                            </p:txEl>
                                          </p:spTgt>
                                        </p:tgtEl>
                                        <p:attrNameLst>
                                          <p:attrName>style.visibility</p:attrName>
                                        </p:attrNameLst>
                                      </p:cBhvr>
                                      <p:to>
                                        <p:strVal val="visible"/>
                                      </p:to>
                                    </p:set>
                                    <p:animEffect transition="in" filter="fade">
                                      <p:cBhvr>
                                        <p:cTn id="7" dur="500"/>
                                        <p:tgtEl>
                                          <p:spTgt spid="9205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20578">
                                            <p:txEl>
                                              <p:pRg st="2" end="2"/>
                                            </p:txEl>
                                          </p:spTgt>
                                        </p:tgtEl>
                                        <p:attrNameLst>
                                          <p:attrName>style.visibility</p:attrName>
                                        </p:attrNameLst>
                                      </p:cBhvr>
                                      <p:to>
                                        <p:strVal val="visible"/>
                                      </p:to>
                                    </p:set>
                                    <p:animEffect transition="in" filter="fade">
                                      <p:cBhvr>
                                        <p:cTn id="12" dur="500"/>
                                        <p:tgtEl>
                                          <p:spTgt spid="92057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20578">
                                            <p:txEl>
                                              <p:pRg st="3" end="3"/>
                                            </p:txEl>
                                          </p:spTgt>
                                        </p:tgtEl>
                                        <p:attrNameLst>
                                          <p:attrName>style.visibility</p:attrName>
                                        </p:attrNameLst>
                                      </p:cBhvr>
                                      <p:to>
                                        <p:strVal val="visible"/>
                                      </p:to>
                                    </p:set>
                                    <p:animEffect transition="in" filter="fade">
                                      <p:cBhvr>
                                        <p:cTn id="17" dur="500"/>
                                        <p:tgtEl>
                                          <p:spTgt spid="92057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20578">
                                            <p:txEl>
                                              <p:pRg st="4" end="4"/>
                                            </p:txEl>
                                          </p:spTgt>
                                        </p:tgtEl>
                                        <p:attrNameLst>
                                          <p:attrName>style.visibility</p:attrName>
                                        </p:attrNameLst>
                                      </p:cBhvr>
                                      <p:to>
                                        <p:strVal val="visible"/>
                                      </p:to>
                                    </p:set>
                                    <p:animEffect transition="in" filter="fade">
                                      <p:cBhvr>
                                        <p:cTn id="22" dur="500"/>
                                        <p:tgtEl>
                                          <p:spTgt spid="9205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78"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4309" name="Text Box 5"/>
          <p:cNvSpPr txBox="1">
            <a:spLocks noChangeArrowheads="1"/>
          </p:cNvSpPr>
          <p:nvPr/>
        </p:nvSpPr>
        <p:spPr bwMode="auto">
          <a:xfrm>
            <a:off x="371475" y="1368425"/>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every type of solid source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diminishes continuously (decays) and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 increases continuously.</a:t>
            </a:r>
          </a:p>
        </p:txBody>
      </p:sp>
      <p:sp>
        <p:nvSpPr>
          <p:cNvPr id="994310" name="Text Box 6"/>
          <p:cNvSpPr txBox="1">
            <a:spLocks noChangeArrowheads="1"/>
          </p:cNvSpPr>
          <p:nvPr/>
        </p:nvSpPr>
        <p:spPr bwMode="auto">
          <a:xfrm>
            <a:off x="371475" y="2373313"/>
            <a:ext cx="8401050" cy="12446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After a given time interval, the residual source will have lower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Rb </a:t>
            </a:r>
            <a:r>
              <a:rPr lang="en-GB" sz="2800" dirty="0" smtClean="0">
                <a:solidFill>
                  <a:srgbClr val="FFFF00"/>
                </a:solidFill>
                <a:effectLst>
                  <a:outerShdw blurRad="38100" dist="38100" dir="2700000" algn="tl">
                    <a:srgbClr val="000000"/>
                  </a:outerShdw>
                </a:effectLst>
                <a:latin typeface="Calibri" pitchFamily="34" charset="0"/>
              </a:rPr>
              <a:t>and, consequentially, </a:t>
            </a:r>
            <a:r>
              <a:rPr lang="en-GB" sz="2800" dirty="0">
                <a:solidFill>
                  <a:srgbClr val="FFFF00"/>
                </a:solidFill>
                <a:effectLst>
                  <a:outerShdw blurRad="38100" dist="38100" dir="2700000" algn="tl">
                    <a:srgbClr val="000000"/>
                  </a:outerShdw>
                </a:effectLst>
                <a:latin typeface="Calibri" pitchFamily="34" charset="0"/>
              </a:rPr>
              <a:t>lower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 than the solidified partial melt derived from that source.</a:t>
            </a:r>
          </a:p>
        </p:txBody>
      </p:sp>
      <p:sp>
        <p:nvSpPr>
          <p:cNvPr id="994311" name="Text Box 7"/>
          <p:cNvSpPr txBox="1">
            <a:spLocks noChangeArrowheads="1"/>
          </p:cNvSpPr>
          <p:nvPr/>
        </p:nvSpPr>
        <p:spPr bwMode="auto">
          <a:xfrm>
            <a:off x="371475" y="3805238"/>
            <a:ext cx="8401050" cy="12557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It is common to compare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 content</a:t>
            </a:r>
            <a:r>
              <a:rPr lang="en-GB" sz="2800" dirty="0">
                <a:solidFill>
                  <a:srgbClr val="FFFF00"/>
                </a:solidFill>
                <a:effectLst>
                  <a:outerShdw blurRad="38100" dist="38100" dir="2700000" algn="tl">
                    <a:srgbClr val="000000"/>
                  </a:outerShdw>
                </a:effectLst>
                <a:latin typeface="Calibri" pitchFamily="34" charset="0"/>
              </a:rPr>
              <a:t> (i.e., the daughter isotope after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Rb decay) </a:t>
            </a:r>
            <a:r>
              <a:rPr lang="en-GB" sz="2800" dirty="0">
                <a:solidFill>
                  <a:schemeClr val="bg1"/>
                </a:solidFill>
                <a:effectLst>
                  <a:outerShdw blurRad="38100" dist="38100" dir="2700000" algn="tl">
                    <a:srgbClr val="000000"/>
                  </a:outerShdw>
                </a:effectLst>
                <a:latin typeface="Calibri" pitchFamily="34" charset="0"/>
              </a:rPr>
              <a:t>with the stable </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isotope</a:t>
            </a:r>
            <a:r>
              <a:rPr lang="en-GB" sz="2800" dirty="0" smtClean="0">
                <a:solidFill>
                  <a:schemeClr val="bg1"/>
                </a:solidFill>
                <a:effectLst>
                  <a:outerShdw blurRad="38100" dist="38100" dir="2700000" algn="tl">
                    <a:srgbClr val="000000"/>
                  </a:outerShdw>
                </a:effectLst>
                <a:latin typeface="Calibri" pitchFamily="34" charset="0"/>
              </a:rPr>
              <a:t>.</a:t>
            </a:r>
            <a:endParaRPr lang="en-GB" sz="3600" dirty="0">
              <a:solidFill>
                <a:schemeClr val="bg1"/>
              </a:solidFill>
              <a:effectLst>
                <a:outerShdw blurRad="38100" dist="38100" dir="2700000" algn="tl">
                  <a:srgbClr val="000000"/>
                </a:outerShdw>
              </a:effectLst>
              <a:latin typeface="Calibri" pitchFamily="34" charset="0"/>
            </a:endParaRPr>
          </a:p>
        </p:txBody>
      </p:sp>
      <p:sp>
        <p:nvSpPr>
          <p:cNvPr id="7" name="Text Box 7"/>
          <p:cNvSpPr txBox="1">
            <a:spLocks noChangeArrowheads="1"/>
          </p:cNvSpPr>
          <p:nvPr/>
        </p:nvSpPr>
        <p:spPr bwMode="auto">
          <a:xfrm>
            <a:off x="775504" y="4938220"/>
            <a:ext cx="7592992" cy="1698927"/>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4400" dirty="0" smtClean="0">
                <a:solidFill>
                  <a:schemeClr val="bg1"/>
                </a:solidFill>
                <a:effectLst>
                  <a:outerShdw blurRad="38100" dist="38100" dir="2700000" algn="tl">
                    <a:srgbClr val="000000"/>
                  </a:outerShdw>
                </a:effectLst>
                <a:latin typeface="Calibri" pitchFamily="34" charset="0"/>
              </a:rPr>
              <a:t>The </a:t>
            </a:r>
            <a:r>
              <a:rPr lang="en-GB" sz="4400" baseline="30000" dirty="0">
                <a:solidFill>
                  <a:schemeClr val="bg1"/>
                </a:solidFill>
                <a:effectLst>
                  <a:outerShdw blurRad="38100" dist="38100" dir="2700000" algn="tl">
                    <a:srgbClr val="000000"/>
                  </a:outerShdw>
                </a:effectLst>
                <a:latin typeface="Calibri" pitchFamily="34" charset="0"/>
              </a:rPr>
              <a:t>86</a:t>
            </a:r>
            <a:r>
              <a:rPr lang="en-GB" sz="4400" dirty="0">
                <a:solidFill>
                  <a:schemeClr val="bg1"/>
                </a:solidFill>
                <a:effectLst>
                  <a:outerShdw blurRad="38100" dist="38100" dir="2700000" algn="tl">
                    <a:srgbClr val="000000"/>
                  </a:outerShdw>
                </a:effectLst>
                <a:latin typeface="Calibri" pitchFamily="34" charset="0"/>
              </a:rPr>
              <a:t>Sr isotope is stable</a:t>
            </a:r>
            <a:r>
              <a:rPr lang="en-GB" sz="3600" dirty="0">
                <a:solidFill>
                  <a:schemeClr val="bg1"/>
                </a:solidFill>
                <a:effectLst>
                  <a:outerShdw blurRad="38100" dist="38100" dir="2700000" algn="tl">
                    <a:srgbClr val="000000"/>
                  </a:outerShdw>
                </a:effectLst>
                <a:latin typeface="Calibri" pitchFamily="34" charset="0"/>
              </a:rPr>
              <a:t> </a:t>
            </a:r>
            <a:r>
              <a:rPr lang="en-GB" sz="3600" dirty="0" smtClean="0">
                <a:solidFill>
                  <a:schemeClr val="bg1"/>
                </a:solidFill>
                <a:effectLst>
                  <a:outerShdw blurRad="38100" dist="38100" dir="2700000" algn="tl">
                    <a:srgbClr val="000000"/>
                  </a:outerShdw>
                </a:effectLst>
                <a:latin typeface="Calibri" pitchFamily="34" charset="0"/>
              </a:rPr>
              <a:t>          (</a:t>
            </a:r>
            <a:r>
              <a:rPr lang="en-GB" sz="3600" dirty="0">
                <a:solidFill>
                  <a:schemeClr val="bg1"/>
                </a:solidFill>
                <a:effectLst>
                  <a:outerShdw blurRad="38100" dist="38100" dir="2700000" algn="tl">
                    <a:srgbClr val="000000"/>
                  </a:outerShdw>
                </a:effectLst>
                <a:latin typeface="Calibri" pitchFamily="34" charset="0"/>
              </a:rPr>
              <a:t>i.e., its concentration in a solid source does not vary with time).</a:t>
            </a:r>
          </a:p>
        </p:txBody>
      </p:sp>
      <p:cxnSp>
        <p:nvCxnSpPr>
          <p:cNvPr id="9" name="Connettore 1 8"/>
          <p:cNvCxnSpPr/>
          <p:nvPr/>
        </p:nvCxnSpPr>
        <p:spPr bwMode="auto">
          <a:xfrm>
            <a:off x="4935415" y="2778369"/>
            <a:ext cx="2180493" cy="0"/>
          </a:xfrm>
          <a:prstGeom prst="line">
            <a:avLst/>
          </a:prstGeom>
          <a:noFill/>
          <a:ln w="38100" cap="flat" cmpd="sng" algn="ctr">
            <a:solidFill>
              <a:schemeClr val="bg1"/>
            </a:solidFill>
            <a:prstDash val="solid"/>
            <a:round/>
            <a:headEnd type="none" w="med" len="med"/>
            <a:tailEnd type="none" w="med" len="med"/>
          </a:ln>
          <a:effectLst/>
        </p:spPr>
      </p:cxnSp>
      <p:cxnSp>
        <p:nvCxnSpPr>
          <p:cNvPr id="10" name="Connettore 1 9"/>
          <p:cNvCxnSpPr/>
          <p:nvPr/>
        </p:nvCxnSpPr>
        <p:spPr bwMode="auto">
          <a:xfrm>
            <a:off x="479668" y="3532554"/>
            <a:ext cx="3024000" cy="0"/>
          </a:xfrm>
          <a:prstGeom prst="line">
            <a:avLst/>
          </a:prstGeom>
          <a:noFill/>
          <a:ln w="38100" cap="flat" cmpd="sng" algn="ctr">
            <a:solidFill>
              <a:schemeClr val="bg1"/>
            </a:solidFill>
            <a:prstDash val="solid"/>
            <a:round/>
            <a:headEnd type="none" w="med" len="med"/>
            <a:tailEnd type="none" w="med" len="med"/>
          </a:ln>
          <a:effectLst/>
        </p:spPr>
      </p:cxnSp>
      <p:sp>
        <p:nvSpPr>
          <p:cNvPr id="11"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4309">
                                            <p:txEl>
                                              <p:pRg st="0" end="0"/>
                                            </p:txEl>
                                          </p:spTgt>
                                        </p:tgtEl>
                                        <p:attrNameLst>
                                          <p:attrName>style.visibility</p:attrName>
                                        </p:attrNameLst>
                                      </p:cBhvr>
                                      <p:to>
                                        <p:strVal val="visible"/>
                                      </p:to>
                                    </p:set>
                                    <p:animEffect transition="in" filter="fade">
                                      <p:cBhvr>
                                        <p:cTn id="7" dur="500"/>
                                        <p:tgtEl>
                                          <p:spTgt spid="99430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4310">
                                            <p:txEl>
                                              <p:pRg st="0" end="0"/>
                                            </p:txEl>
                                          </p:spTgt>
                                        </p:tgtEl>
                                        <p:attrNameLst>
                                          <p:attrName>style.visibility</p:attrName>
                                        </p:attrNameLst>
                                      </p:cBhvr>
                                      <p:to>
                                        <p:strVal val="visible"/>
                                      </p:to>
                                    </p:set>
                                    <p:animEffect transition="in" filter="fade">
                                      <p:cBhvr>
                                        <p:cTn id="12" dur="500"/>
                                        <p:tgtEl>
                                          <p:spTgt spid="99431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94311">
                                            <p:txEl>
                                              <p:pRg st="0" end="0"/>
                                            </p:txEl>
                                          </p:spTgt>
                                        </p:tgtEl>
                                        <p:attrNameLst>
                                          <p:attrName>style.visibility</p:attrName>
                                        </p:attrNameLst>
                                      </p:cBhvr>
                                      <p:to>
                                        <p:strVal val="visible"/>
                                      </p:to>
                                    </p:set>
                                    <p:animEffect transition="in" filter="fade">
                                      <p:cBhvr>
                                        <p:cTn id="27" dur="500"/>
                                        <p:tgtEl>
                                          <p:spTgt spid="994311">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
                                            <p:txEl>
                                              <p:pRg st="0" end="0"/>
                                            </p:txEl>
                                          </p:spTgt>
                                        </p:tgtEl>
                                        <p:attrNameLst>
                                          <p:attrName>style.visibility</p:attrName>
                                        </p:attrNameLst>
                                      </p:cBhvr>
                                      <p:to>
                                        <p:strVal val="visible"/>
                                      </p:to>
                                    </p:set>
                                    <p:animEffect transition="in" filter="fade">
                                      <p:cBhvr>
                                        <p:cTn id="3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4309" grpId="0" build="p"/>
      <p:bldP spid="994310" grpId="0" build="p"/>
      <p:bldP spid="994311" grpId="0" build="p"/>
      <p:bldP spid="7"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2" name="Group 4"/>
          <p:cNvGrpSpPr>
            <a:grpSpLocks/>
          </p:cNvGrpSpPr>
          <p:nvPr/>
        </p:nvGrpSpPr>
        <p:grpSpPr bwMode="auto">
          <a:xfrm>
            <a:off x="350838" y="1546225"/>
            <a:ext cx="6315076" cy="4895851"/>
            <a:chOff x="102" y="974"/>
            <a:chExt cx="3978" cy="3084"/>
          </a:xfrm>
        </p:grpSpPr>
        <p:sp>
          <p:nvSpPr>
            <p:cNvPr id="1195013"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5014" name="Text Box 6"/>
            <p:cNvSpPr txBox="1">
              <a:spLocks noChangeArrowheads="1"/>
            </p:cNvSpPr>
            <p:nvPr/>
          </p:nvSpPr>
          <p:spPr bwMode="auto">
            <a:xfrm>
              <a:off x="1684" y="3728"/>
              <a:ext cx="936" cy="330"/>
            </a:xfrm>
            <a:prstGeom prst="rect">
              <a:avLst/>
            </a:prstGeom>
            <a:noFill/>
            <a:ln w="9525" algn="ctr">
              <a:noFill/>
              <a:miter lim="800000"/>
              <a:headEnd/>
              <a:tailEnd/>
            </a:ln>
            <a:effectLst/>
          </p:spPr>
          <p:txBody>
            <a:bodyPr wrap="none">
              <a:spAutoFit/>
            </a:bodyPr>
            <a:lstStyle/>
            <a:p>
              <a:pPr>
                <a:defRPr/>
              </a:pP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Rb/</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95015" name="Text Box 7"/>
            <p:cNvSpPr txBox="1">
              <a:spLocks noChangeArrowheads="1"/>
            </p:cNvSpPr>
            <p:nvPr/>
          </p:nvSpPr>
          <p:spPr bwMode="auto">
            <a:xfrm rot="16200000">
              <a:off x="-172" y="2157"/>
              <a:ext cx="877" cy="330"/>
            </a:xfrm>
            <a:prstGeom prst="rect">
              <a:avLst/>
            </a:prstGeom>
            <a:noFill/>
            <a:ln w="9525" algn="ctr">
              <a:noFill/>
              <a:miter lim="800000"/>
              <a:headEnd/>
              <a:tailEnd/>
            </a:ln>
            <a:effectLst/>
          </p:spPr>
          <p:txBody>
            <a:bodyPr wrap="none">
              <a:spAutoFit/>
            </a:bodyPr>
            <a:lstStyle/>
            <a:p>
              <a:pPr>
                <a:defRPr/>
              </a:pP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Sr/</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grpSp>
      <p:sp>
        <p:nvSpPr>
          <p:cNvPr id="1195016" name="Text Box 8"/>
          <p:cNvSpPr txBox="1">
            <a:spLocks noChangeArrowheads="1"/>
          </p:cNvSpPr>
          <p:nvPr/>
        </p:nvSpPr>
        <p:spPr bwMode="auto">
          <a:xfrm>
            <a:off x="6680200" y="1227138"/>
            <a:ext cx="2463800" cy="3416320"/>
          </a:xfrm>
          <a:prstGeom prst="rect">
            <a:avLst/>
          </a:prstGeom>
          <a:noFill/>
          <a:ln w="9525" algn="ctr">
            <a:noFill/>
            <a:miter lim="800000"/>
            <a:headEnd/>
            <a:tailEnd/>
          </a:ln>
          <a:effectLst/>
        </p:spPr>
        <p:txBody>
          <a:bodyPr wrap="square">
            <a:spAutoFit/>
          </a:bodyPr>
          <a:lstStyle/>
          <a:p>
            <a:pPr algn="l">
              <a:defRPr/>
            </a:pPr>
            <a:r>
              <a:rPr lang="en-GB" sz="2400" dirty="0" smtClean="0">
                <a:solidFill>
                  <a:schemeClr val="bg1"/>
                </a:solidFill>
                <a:effectLst>
                  <a:outerShdw blurRad="38100" dist="38100" dir="2700000" algn="tl">
                    <a:srgbClr val="000000"/>
                  </a:outerShdw>
                </a:effectLst>
                <a:latin typeface="Calibri" pitchFamily="34" charset="0"/>
              </a:rPr>
              <a:t>Let us assume to have three parts of a closed geological systems (e.g., two minerals and a whole rock) with different </a:t>
            </a:r>
            <a:r>
              <a:rPr lang="en-GB" sz="2400" baseline="30000" dirty="0" smtClean="0">
                <a:solidFill>
                  <a:schemeClr val="bg1"/>
                </a:solidFill>
                <a:effectLst>
                  <a:outerShdw blurRad="38100" dist="38100" dir="2700000" algn="tl">
                    <a:srgbClr val="000000"/>
                  </a:outerShdw>
                </a:effectLst>
                <a:latin typeface="Calibri" pitchFamily="34" charset="0"/>
              </a:rPr>
              <a:t>87</a:t>
            </a:r>
            <a:r>
              <a:rPr lang="en-GB" sz="2400" dirty="0" smtClean="0">
                <a:solidFill>
                  <a:schemeClr val="bg1"/>
                </a:solidFill>
                <a:effectLst>
                  <a:outerShdw blurRad="38100" dist="38100" dir="2700000" algn="tl">
                    <a:srgbClr val="000000"/>
                  </a:outerShdw>
                </a:effectLst>
                <a:latin typeface="Calibri" pitchFamily="34" charset="0"/>
              </a:rPr>
              <a:t>Rb/</a:t>
            </a:r>
            <a:r>
              <a:rPr lang="en-GB" sz="2400" baseline="30000" dirty="0" smtClean="0">
                <a:solidFill>
                  <a:schemeClr val="bg1"/>
                </a:solidFill>
                <a:effectLst>
                  <a:outerShdw blurRad="38100" dist="38100" dir="2700000" algn="tl">
                    <a:srgbClr val="000000"/>
                  </a:outerShdw>
                </a:effectLst>
                <a:latin typeface="Calibri" pitchFamily="34" charset="0"/>
              </a:rPr>
              <a:t>86</a:t>
            </a:r>
            <a:r>
              <a:rPr lang="en-GB" sz="2400" dirty="0" smtClean="0">
                <a:solidFill>
                  <a:schemeClr val="bg1"/>
                </a:solidFill>
                <a:effectLst>
                  <a:outerShdw blurRad="38100" dist="38100" dir="2700000" algn="tl">
                    <a:srgbClr val="000000"/>
                  </a:outerShdw>
                </a:effectLst>
                <a:latin typeface="Calibri" pitchFamily="34" charset="0"/>
              </a:rPr>
              <a:t>Sr ratios</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195017" name="Text Box 9"/>
          <p:cNvSpPr txBox="1">
            <a:spLocks noChangeArrowheads="1"/>
          </p:cNvSpPr>
          <p:nvPr/>
        </p:nvSpPr>
        <p:spPr bwMode="auto">
          <a:xfrm>
            <a:off x="871538" y="5335588"/>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Low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5018" name="Text Box 10"/>
          <p:cNvSpPr txBox="1">
            <a:spLocks noChangeArrowheads="1"/>
          </p:cNvSpPr>
          <p:nvPr/>
        </p:nvSpPr>
        <p:spPr bwMode="auto">
          <a:xfrm>
            <a:off x="2819400" y="5335588"/>
            <a:ext cx="1784350"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Medium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5019" name="Text Box 11"/>
          <p:cNvSpPr txBox="1">
            <a:spLocks noChangeArrowheads="1"/>
          </p:cNvSpPr>
          <p:nvPr/>
        </p:nvSpPr>
        <p:spPr bwMode="auto">
          <a:xfrm>
            <a:off x="4776788" y="5335588"/>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High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5020" name="Line 12"/>
          <p:cNvSpPr>
            <a:spLocks noChangeShapeType="1"/>
          </p:cNvSpPr>
          <p:nvPr/>
        </p:nvSpPr>
        <p:spPr bwMode="auto">
          <a:xfrm>
            <a:off x="855663" y="5146675"/>
            <a:ext cx="4732337" cy="0"/>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5021" name="Text Box 13"/>
          <p:cNvSpPr txBox="1">
            <a:spLocks noChangeArrowheads="1"/>
          </p:cNvSpPr>
          <p:nvPr/>
        </p:nvSpPr>
        <p:spPr bwMode="auto">
          <a:xfrm>
            <a:off x="5745163" y="4945063"/>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0</a:t>
            </a:r>
            <a:endParaRPr lang="en-GB" sz="2000">
              <a:solidFill>
                <a:schemeClr val="tx1"/>
              </a:solidFill>
              <a:effectLst>
                <a:outerShdw blurRad="38100" dist="38100" dir="2700000" algn="tl">
                  <a:srgbClr val="FFFFFF"/>
                </a:outerShdw>
              </a:effectLst>
              <a:latin typeface="Calibri" pitchFamily="34" charset="0"/>
            </a:endParaRPr>
          </a:p>
        </p:txBody>
      </p:sp>
      <p:sp>
        <p:nvSpPr>
          <p:cNvPr id="1195022" name="Text Box 14"/>
          <p:cNvSpPr txBox="1">
            <a:spLocks noChangeArrowheads="1"/>
          </p:cNvSpPr>
          <p:nvPr/>
        </p:nvSpPr>
        <p:spPr bwMode="auto">
          <a:xfrm>
            <a:off x="5745163" y="3929063"/>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1</a:t>
            </a:r>
            <a:endParaRPr lang="en-GB" sz="2000">
              <a:solidFill>
                <a:schemeClr val="tx1"/>
              </a:solidFill>
              <a:effectLst>
                <a:outerShdw blurRad="38100" dist="38100" dir="2700000" algn="tl">
                  <a:srgbClr val="FFFFFF"/>
                </a:outerShdw>
              </a:effectLst>
              <a:latin typeface="Calibri" pitchFamily="34" charset="0"/>
            </a:endParaRPr>
          </a:p>
        </p:txBody>
      </p:sp>
      <p:sp>
        <p:nvSpPr>
          <p:cNvPr id="1195023" name="Text Box 15"/>
          <p:cNvSpPr txBox="1">
            <a:spLocks noChangeArrowheads="1"/>
          </p:cNvSpPr>
          <p:nvPr/>
        </p:nvSpPr>
        <p:spPr bwMode="auto">
          <a:xfrm>
            <a:off x="5745163" y="2898775"/>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2</a:t>
            </a:r>
            <a:endParaRPr lang="en-GB" sz="2000">
              <a:solidFill>
                <a:schemeClr val="tx1"/>
              </a:solidFill>
              <a:effectLst>
                <a:outerShdw blurRad="38100" dist="38100" dir="2700000" algn="tl">
                  <a:srgbClr val="FFFFFF"/>
                </a:outerShdw>
              </a:effectLst>
              <a:latin typeface="Calibri" pitchFamily="34" charset="0"/>
            </a:endParaRPr>
          </a:p>
        </p:txBody>
      </p:sp>
      <p:sp>
        <p:nvSpPr>
          <p:cNvPr id="1195024" name="Text Box 16"/>
          <p:cNvSpPr txBox="1">
            <a:spLocks noChangeArrowheads="1"/>
          </p:cNvSpPr>
          <p:nvPr/>
        </p:nvSpPr>
        <p:spPr bwMode="auto">
          <a:xfrm>
            <a:off x="5745163" y="1911350"/>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3</a:t>
            </a:r>
            <a:endParaRPr lang="en-GB" sz="2000">
              <a:solidFill>
                <a:schemeClr val="tx1"/>
              </a:solidFill>
              <a:effectLst>
                <a:outerShdw blurRad="38100" dist="38100" dir="2700000" algn="tl">
                  <a:srgbClr val="FFFFFF"/>
                </a:outerShdw>
              </a:effectLst>
              <a:latin typeface="Calibri" pitchFamily="34" charset="0"/>
            </a:endParaRPr>
          </a:p>
        </p:txBody>
      </p:sp>
      <p:sp>
        <p:nvSpPr>
          <p:cNvPr id="1195025" name="Line 17"/>
          <p:cNvSpPr>
            <a:spLocks noChangeShapeType="1"/>
          </p:cNvSpPr>
          <p:nvPr/>
        </p:nvSpPr>
        <p:spPr bwMode="auto">
          <a:xfrm flipV="1">
            <a:off x="855663" y="4175125"/>
            <a:ext cx="4732337" cy="957263"/>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5026" name="Line 18"/>
          <p:cNvSpPr>
            <a:spLocks noChangeShapeType="1"/>
          </p:cNvSpPr>
          <p:nvPr/>
        </p:nvSpPr>
        <p:spPr bwMode="auto">
          <a:xfrm flipV="1">
            <a:off x="841375" y="3128963"/>
            <a:ext cx="4818063" cy="1987550"/>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5027" name="Line 19"/>
          <p:cNvSpPr>
            <a:spLocks noChangeShapeType="1"/>
          </p:cNvSpPr>
          <p:nvPr/>
        </p:nvSpPr>
        <p:spPr bwMode="auto">
          <a:xfrm flipV="1">
            <a:off x="841375" y="2198688"/>
            <a:ext cx="4754563" cy="2919412"/>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5028" name="Oval 20"/>
          <p:cNvSpPr>
            <a:spLocks noChangeArrowheads="1"/>
          </p:cNvSpPr>
          <p:nvPr/>
        </p:nvSpPr>
        <p:spPr bwMode="auto">
          <a:xfrm>
            <a:off x="5354638" y="4087813"/>
            <a:ext cx="217487" cy="217487"/>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29" name="Oval 21"/>
          <p:cNvSpPr>
            <a:spLocks noChangeArrowheads="1"/>
          </p:cNvSpPr>
          <p:nvPr/>
        </p:nvSpPr>
        <p:spPr bwMode="auto">
          <a:xfrm>
            <a:off x="3467100" y="3883025"/>
            <a:ext cx="217488" cy="217488"/>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0" name="Oval 22"/>
          <p:cNvSpPr>
            <a:spLocks noChangeArrowheads="1"/>
          </p:cNvSpPr>
          <p:nvPr/>
        </p:nvSpPr>
        <p:spPr bwMode="auto">
          <a:xfrm>
            <a:off x="5254625" y="3165475"/>
            <a:ext cx="217488" cy="2174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1" name="Oval 23"/>
          <p:cNvSpPr>
            <a:spLocks noChangeArrowheads="1"/>
          </p:cNvSpPr>
          <p:nvPr/>
        </p:nvSpPr>
        <p:spPr bwMode="auto">
          <a:xfrm>
            <a:off x="1389063" y="4754563"/>
            <a:ext cx="217487" cy="217487"/>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2" name="Oval 24"/>
          <p:cNvSpPr>
            <a:spLocks noChangeArrowheads="1"/>
          </p:cNvSpPr>
          <p:nvPr/>
        </p:nvSpPr>
        <p:spPr bwMode="auto">
          <a:xfrm>
            <a:off x="3533775" y="4446588"/>
            <a:ext cx="217488" cy="2174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3" name="Oval 25"/>
          <p:cNvSpPr>
            <a:spLocks noChangeArrowheads="1"/>
          </p:cNvSpPr>
          <p:nvPr/>
        </p:nvSpPr>
        <p:spPr bwMode="auto">
          <a:xfrm>
            <a:off x="1411288" y="4902200"/>
            <a:ext cx="217487" cy="217488"/>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4" name="Oval 26"/>
          <p:cNvSpPr>
            <a:spLocks noChangeArrowheads="1"/>
          </p:cNvSpPr>
          <p:nvPr/>
        </p:nvSpPr>
        <p:spPr bwMode="auto">
          <a:xfrm>
            <a:off x="1436688" y="5030788"/>
            <a:ext cx="217487" cy="217487"/>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5" name="Oval 27"/>
          <p:cNvSpPr>
            <a:spLocks noChangeArrowheads="1"/>
          </p:cNvSpPr>
          <p:nvPr/>
        </p:nvSpPr>
        <p:spPr bwMode="auto">
          <a:xfrm>
            <a:off x="3614738" y="5030788"/>
            <a:ext cx="217487" cy="2174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6" name="Oval 28"/>
          <p:cNvSpPr>
            <a:spLocks noChangeArrowheads="1"/>
          </p:cNvSpPr>
          <p:nvPr/>
        </p:nvSpPr>
        <p:spPr bwMode="auto">
          <a:xfrm>
            <a:off x="5472113" y="5030788"/>
            <a:ext cx="217487" cy="217487"/>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37" name="Text Box 29"/>
          <p:cNvSpPr txBox="1">
            <a:spLocks noChangeArrowheads="1"/>
          </p:cNvSpPr>
          <p:nvPr/>
        </p:nvSpPr>
        <p:spPr bwMode="auto">
          <a:xfrm>
            <a:off x="871538" y="5605463"/>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cpx)</a:t>
            </a:r>
            <a:endParaRPr lang="en-GB" sz="1400">
              <a:solidFill>
                <a:schemeClr val="tx1"/>
              </a:solidFill>
              <a:effectLst>
                <a:outerShdw blurRad="38100" dist="38100" dir="2700000" algn="tl">
                  <a:srgbClr val="FFFFFF"/>
                </a:outerShdw>
              </a:effectLst>
              <a:latin typeface="Calibri" pitchFamily="34" charset="0"/>
            </a:endParaRPr>
          </a:p>
        </p:txBody>
      </p:sp>
      <p:sp>
        <p:nvSpPr>
          <p:cNvPr id="1195038" name="Text Box 30"/>
          <p:cNvSpPr txBox="1">
            <a:spLocks noChangeArrowheads="1"/>
          </p:cNvSpPr>
          <p:nvPr/>
        </p:nvSpPr>
        <p:spPr bwMode="auto">
          <a:xfrm>
            <a:off x="2819400" y="5605463"/>
            <a:ext cx="1784350"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whole rock)</a:t>
            </a:r>
            <a:endParaRPr lang="en-GB" sz="1400">
              <a:solidFill>
                <a:schemeClr val="tx1"/>
              </a:solidFill>
              <a:effectLst>
                <a:outerShdw blurRad="38100" dist="38100" dir="2700000" algn="tl">
                  <a:srgbClr val="FFFFFF"/>
                </a:outerShdw>
              </a:effectLst>
              <a:latin typeface="Calibri" pitchFamily="34" charset="0"/>
            </a:endParaRPr>
          </a:p>
        </p:txBody>
      </p:sp>
      <p:sp>
        <p:nvSpPr>
          <p:cNvPr id="1195039" name="Text Box 31"/>
          <p:cNvSpPr txBox="1">
            <a:spLocks noChangeArrowheads="1"/>
          </p:cNvSpPr>
          <p:nvPr/>
        </p:nvSpPr>
        <p:spPr bwMode="auto">
          <a:xfrm>
            <a:off x="4776788" y="5605463"/>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pl)</a:t>
            </a:r>
            <a:endParaRPr lang="en-GB" sz="1400">
              <a:solidFill>
                <a:schemeClr val="tx1"/>
              </a:solidFill>
              <a:effectLst>
                <a:outerShdw blurRad="38100" dist="38100" dir="2700000" algn="tl">
                  <a:srgbClr val="FFFFFF"/>
                </a:outerShdw>
              </a:effectLst>
              <a:latin typeface="Calibri" pitchFamily="34" charset="0"/>
            </a:endParaRPr>
          </a:p>
        </p:txBody>
      </p:sp>
      <p:sp>
        <p:nvSpPr>
          <p:cNvPr id="1195040" name="Line 32"/>
          <p:cNvSpPr>
            <a:spLocks noChangeShapeType="1"/>
          </p:cNvSpPr>
          <p:nvPr/>
        </p:nvSpPr>
        <p:spPr bwMode="auto">
          <a:xfrm>
            <a:off x="6423025" y="5203825"/>
            <a:ext cx="523875" cy="120650"/>
          </a:xfrm>
          <a:prstGeom prst="line">
            <a:avLst/>
          </a:prstGeom>
          <a:noFill/>
          <a:ln w="38100">
            <a:solidFill>
              <a:srgbClr val="FF0000"/>
            </a:solidFill>
            <a:round/>
            <a:headEnd/>
            <a:tailEnd type="triangle" w="med" len="med"/>
          </a:ln>
          <a:effectLst/>
        </p:spPr>
        <p:txBody>
          <a:bodyPr anchor="ctr"/>
          <a:lstStyle/>
          <a:p>
            <a:pPr>
              <a:defRPr/>
            </a:pPr>
            <a:endParaRPr lang="en-GB">
              <a:latin typeface="Calibri" pitchFamily="34" charset="0"/>
            </a:endParaRPr>
          </a:p>
        </p:txBody>
      </p:sp>
      <p:sp>
        <p:nvSpPr>
          <p:cNvPr id="1195041" name="Text Box 33"/>
          <p:cNvSpPr txBox="1">
            <a:spLocks noChangeArrowheads="1"/>
          </p:cNvSpPr>
          <p:nvPr/>
        </p:nvSpPr>
        <p:spPr bwMode="auto">
          <a:xfrm>
            <a:off x="6870700" y="4984750"/>
            <a:ext cx="2273300" cy="1200329"/>
          </a:xfrm>
          <a:prstGeom prst="rect">
            <a:avLst/>
          </a:prstGeom>
          <a:noFill/>
          <a:ln w="9525" algn="ctr">
            <a:noFill/>
            <a:miter lim="800000"/>
            <a:headEnd/>
            <a:tailEnd/>
          </a:ln>
          <a:effectLst/>
        </p:spPr>
        <p:txBody>
          <a:bodyPr wrap="square">
            <a:spAutoFit/>
          </a:bodyPr>
          <a:lstStyle/>
          <a:p>
            <a:pPr algn="l">
              <a:defRPr/>
            </a:pPr>
            <a:r>
              <a:rPr lang="en-GB" sz="2400" dirty="0" smtClean="0">
                <a:solidFill>
                  <a:srgbClr val="FFFF00"/>
                </a:solidFill>
                <a:effectLst>
                  <a:outerShdw blurRad="38100" dist="38100" dir="2700000" algn="tl">
                    <a:srgbClr val="000000"/>
                  </a:outerShdw>
                </a:effectLst>
                <a:latin typeface="Calibri" pitchFamily="34" charset="0"/>
              </a:rPr>
              <a:t>Time of solidification (e.g., eruption).</a:t>
            </a:r>
            <a:endParaRPr lang="en-GB" sz="2400" dirty="0">
              <a:solidFill>
                <a:srgbClr val="FFFF00"/>
              </a:solidFill>
              <a:effectLst>
                <a:outerShdw blurRad="38100" dist="38100" dir="2700000" algn="tl">
                  <a:srgbClr val="000000"/>
                </a:outerShdw>
              </a:effectLst>
              <a:latin typeface="Calibri" pitchFamily="34" charset="0"/>
            </a:endParaRPr>
          </a:p>
        </p:txBody>
      </p:sp>
      <p:sp>
        <p:nvSpPr>
          <p:cNvPr id="1195042" name="Text Box 34"/>
          <p:cNvSpPr txBox="1">
            <a:spLocks noChangeArrowheads="1"/>
          </p:cNvSpPr>
          <p:nvPr/>
        </p:nvSpPr>
        <p:spPr bwMode="auto">
          <a:xfrm>
            <a:off x="943342" y="1441451"/>
            <a:ext cx="5149850" cy="1631216"/>
          </a:xfrm>
          <a:prstGeom prst="rect">
            <a:avLst/>
          </a:prstGeom>
          <a:noFill/>
          <a:ln w="9525" algn="ctr">
            <a:noFill/>
            <a:miter lim="800000"/>
            <a:headEnd/>
            <a:tailEnd/>
          </a:ln>
          <a:effectLst/>
        </p:spPr>
        <p:txBody>
          <a:bodyPr>
            <a:spAutoFit/>
          </a:bodyPr>
          <a:lstStyle/>
          <a:p>
            <a:pPr algn="l">
              <a:spcBef>
                <a:spcPct val="50000"/>
              </a:spcBef>
              <a:defRPr/>
            </a:pPr>
            <a:r>
              <a:rPr lang="en-GB" sz="2000" dirty="0" smtClean="0">
                <a:solidFill>
                  <a:schemeClr val="tx1"/>
                </a:solidFill>
                <a:effectLst>
                  <a:outerShdw blurRad="38100" dist="38100" dir="2700000" algn="tl">
                    <a:srgbClr val="FFFFFF"/>
                  </a:outerShdw>
                </a:effectLst>
                <a:latin typeface="Calibri" pitchFamily="34" charset="0"/>
              </a:rPr>
              <a:t>Some time after the solidification, the three geological systems, originally characterized       by the same </a:t>
            </a:r>
            <a:r>
              <a:rPr lang="en-GB" sz="2000" baseline="30000" dirty="0" smtClean="0">
                <a:solidFill>
                  <a:schemeClr val="tx1"/>
                </a:solidFill>
                <a:effectLst>
                  <a:outerShdw blurRad="38100" dist="38100" dir="2700000" algn="tl">
                    <a:srgbClr val="FFFFFF"/>
                  </a:outerShdw>
                </a:effectLst>
                <a:latin typeface="Calibri" pitchFamily="34" charset="0"/>
              </a:rPr>
              <a:t>87</a:t>
            </a:r>
            <a:r>
              <a:rPr lang="en-GB" sz="2000" dirty="0" smtClean="0">
                <a:solidFill>
                  <a:schemeClr val="tx1"/>
                </a:solidFill>
                <a:effectLst>
                  <a:outerShdw blurRad="38100" dist="38100" dir="2700000" algn="tl">
                    <a:srgbClr val="FFFFFF"/>
                  </a:outerShdw>
                </a:effectLst>
                <a:latin typeface="Calibri" pitchFamily="34" charset="0"/>
              </a:rPr>
              <a:t>Sr/</a:t>
            </a:r>
            <a:r>
              <a:rPr lang="en-GB" sz="2000" baseline="30000" dirty="0" smtClean="0">
                <a:solidFill>
                  <a:schemeClr val="tx1"/>
                </a:solidFill>
                <a:effectLst>
                  <a:outerShdw blurRad="38100" dist="38100" dir="2700000" algn="tl">
                    <a:srgbClr val="FFFFFF"/>
                  </a:outerShdw>
                </a:effectLst>
                <a:latin typeface="Calibri" pitchFamily="34" charset="0"/>
              </a:rPr>
              <a:t>86</a:t>
            </a:r>
            <a:r>
              <a:rPr lang="en-GB" sz="2000" dirty="0" smtClean="0">
                <a:solidFill>
                  <a:schemeClr val="tx1"/>
                </a:solidFill>
                <a:effectLst>
                  <a:outerShdw blurRad="38100" dist="38100" dir="2700000" algn="tl">
                    <a:srgbClr val="FFFFFF"/>
                  </a:outerShdw>
                </a:effectLst>
                <a:latin typeface="Calibri" pitchFamily="34" charset="0"/>
              </a:rPr>
              <a:t>Sr isotopic ratio,                  will show different isotopic               compositions</a:t>
            </a:r>
            <a:endParaRPr lang="en-GB" sz="2000" dirty="0">
              <a:solidFill>
                <a:schemeClr val="tx1"/>
              </a:solidFill>
              <a:effectLst>
                <a:outerShdw blurRad="38100" dist="38100" dir="2700000" algn="tl">
                  <a:srgbClr val="FFFFFF"/>
                </a:outerShdw>
              </a:effectLst>
              <a:latin typeface="Calibri" pitchFamily="34" charset="0"/>
            </a:endParaRPr>
          </a:p>
        </p:txBody>
      </p:sp>
      <p:sp>
        <p:nvSpPr>
          <p:cNvPr id="1195046" name="Line 38"/>
          <p:cNvSpPr>
            <a:spLocks noChangeShapeType="1"/>
          </p:cNvSpPr>
          <p:nvPr/>
        </p:nvSpPr>
        <p:spPr bwMode="auto">
          <a:xfrm flipH="1">
            <a:off x="844550" y="4648200"/>
            <a:ext cx="692150" cy="0"/>
          </a:xfrm>
          <a:prstGeom prst="line">
            <a:avLst/>
          </a:prstGeom>
          <a:noFill/>
          <a:ln w="28575">
            <a:solidFill>
              <a:srgbClr val="FF0000"/>
            </a:solidFill>
            <a:prstDash val="dash"/>
            <a:round/>
            <a:headEnd/>
            <a:tailEnd/>
          </a:ln>
          <a:effectLst/>
        </p:spPr>
        <p:txBody>
          <a:bodyPr anchor="ctr"/>
          <a:lstStyle/>
          <a:p>
            <a:pPr>
              <a:defRPr/>
            </a:pPr>
            <a:endParaRPr lang="en-GB">
              <a:latin typeface="Calibri" pitchFamily="34" charset="0"/>
            </a:endParaRPr>
          </a:p>
        </p:txBody>
      </p:sp>
      <p:sp>
        <p:nvSpPr>
          <p:cNvPr id="1195047" name="Line 39"/>
          <p:cNvSpPr>
            <a:spLocks noChangeShapeType="1"/>
          </p:cNvSpPr>
          <p:nvPr/>
        </p:nvSpPr>
        <p:spPr bwMode="auto">
          <a:xfrm flipH="1" flipV="1">
            <a:off x="838200" y="3460750"/>
            <a:ext cx="2713038" cy="6350"/>
          </a:xfrm>
          <a:prstGeom prst="line">
            <a:avLst/>
          </a:prstGeom>
          <a:noFill/>
          <a:ln w="28575">
            <a:solidFill>
              <a:srgbClr val="FFFF00"/>
            </a:solidFill>
            <a:prstDash val="dash"/>
            <a:round/>
            <a:headEnd/>
            <a:tailEnd/>
          </a:ln>
          <a:effectLst/>
        </p:spPr>
        <p:txBody>
          <a:bodyPr anchor="ctr"/>
          <a:lstStyle/>
          <a:p>
            <a:pPr>
              <a:defRPr/>
            </a:pPr>
            <a:endParaRPr lang="en-GB">
              <a:latin typeface="Calibri" pitchFamily="34" charset="0"/>
            </a:endParaRPr>
          </a:p>
        </p:txBody>
      </p:sp>
      <p:sp>
        <p:nvSpPr>
          <p:cNvPr id="1195048" name="Line 40"/>
          <p:cNvSpPr>
            <a:spLocks noChangeShapeType="1"/>
          </p:cNvSpPr>
          <p:nvPr/>
        </p:nvSpPr>
        <p:spPr bwMode="auto">
          <a:xfrm flipH="1" flipV="1">
            <a:off x="850900" y="2395538"/>
            <a:ext cx="4441825" cy="6350"/>
          </a:xfrm>
          <a:prstGeom prst="line">
            <a:avLst/>
          </a:prstGeom>
          <a:noFill/>
          <a:ln w="28575">
            <a:solidFill>
              <a:srgbClr val="0066FF"/>
            </a:solidFill>
            <a:prstDash val="dash"/>
            <a:round/>
            <a:headEnd/>
            <a:tailEnd/>
          </a:ln>
          <a:effectLst/>
        </p:spPr>
        <p:txBody>
          <a:bodyPr anchor="ctr"/>
          <a:lstStyle/>
          <a:p>
            <a:pPr>
              <a:defRPr/>
            </a:pPr>
            <a:endParaRPr lang="en-GB">
              <a:latin typeface="Calibri" pitchFamily="34" charset="0"/>
            </a:endParaRPr>
          </a:p>
        </p:txBody>
      </p:sp>
      <p:sp>
        <p:nvSpPr>
          <p:cNvPr id="1195043" name="AutoShape 35"/>
          <p:cNvSpPr>
            <a:spLocks noChangeArrowheads="1"/>
          </p:cNvSpPr>
          <p:nvPr/>
        </p:nvSpPr>
        <p:spPr bwMode="auto">
          <a:xfrm>
            <a:off x="681038" y="4491038"/>
            <a:ext cx="322262" cy="295275"/>
          </a:xfrm>
          <a:prstGeom prst="star5">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44" name="AutoShape 36"/>
          <p:cNvSpPr>
            <a:spLocks noChangeArrowheads="1"/>
          </p:cNvSpPr>
          <p:nvPr/>
        </p:nvSpPr>
        <p:spPr bwMode="auto">
          <a:xfrm>
            <a:off x="681038" y="3317875"/>
            <a:ext cx="322262" cy="295275"/>
          </a:xfrm>
          <a:prstGeom prst="star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45" name="AutoShape 37"/>
          <p:cNvSpPr>
            <a:spLocks noChangeArrowheads="1"/>
          </p:cNvSpPr>
          <p:nvPr/>
        </p:nvSpPr>
        <p:spPr bwMode="auto">
          <a:xfrm>
            <a:off x="681038" y="2230438"/>
            <a:ext cx="322262" cy="295275"/>
          </a:xfrm>
          <a:prstGeom prst="star5">
            <a:avLst/>
          </a:prstGeom>
          <a:solidFill>
            <a:srgbClr val="0066FF"/>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49" name="Oval 41"/>
          <p:cNvSpPr>
            <a:spLocks noChangeArrowheads="1"/>
          </p:cNvSpPr>
          <p:nvPr/>
        </p:nvSpPr>
        <p:spPr bwMode="auto">
          <a:xfrm>
            <a:off x="1438275" y="5032375"/>
            <a:ext cx="217488" cy="217488"/>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50" name="Oval 42"/>
          <p:cNvSpPr>
            <a:spLocks noChangeArrowheads="1"/>
          </p:cNvSpPr>
          <p:nvPr/>
        </p:nvSpPr>
        <p:spPr bwMode="auto">
          <a:xfrm>
            <a:off x="3616325" y="5032375"/>
            <a:ext cx="217488" cy="217488"/>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51" name="Oval 43"/>
          <p:cNvSpPr>
            <a:spLocks noChangeArrowheads="1"/>
          </p:cNvSpPr>
          <p:nvPr/>
        </p:nvSpPr>
        <p:spPr bwMode="auto">
          <a:xfrm>
            <a:off x="5473700" y="5032375"/>
            <a:ext cx="217488" cy="2174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5052" name="Text Box 44"/>
          <p:cNvSpPr txBox="1">
            <a:spLocks noChangeArrowheads="1"/>
          </p:cNvSpPr>
          <p:nvPr/>
        </p:nvSpPr>
        <p:spPr bwMode="auto">
          <a:xfrm rot="-654759">
            <a:off x="3792538" y="4348163"/>
            <a:ext cx="1500187" cy="457200"/>
          </a:xfrm>
          <a:prstGeom prst="rect">
            <a:avLst/>
          </a:prstGeom>
          <a:noFill/>
          <a:ln w="9525" algn="ctr">
            <a:noFill/>
            <a:miter lim="800000"/>
            <a:headEnd/>
            <a:tailEnd/>
          </a:ln>
          <a:effectLst/>
        </p:spPr>
        <p:txBody>
          <a:bodyPr>
            <a:spAutoFit/>
          </a:bodyPr>
          <a:lstStyle/>
          <a:p>
            <a:pPr>
              <a:spcBef>
                <a:spcPct val="50000"/>
              </a:spcBef>
              <a:defRPr/>
            </a:pPr>
            <a:r>
              <a:rPr lang="en-GB" sz="2400" dirty="0" smtClean="0">
                <a:solidFill>
                  <a:schemeClr val="tx1"/>
                </a:solidFill>
                <a:effectLst>
                  <a:outerShdw blurRad="38100" dist="38100" dir="2700000" algn="tl">
                    <a:srgbClr val="FFFFFF"/>
                  </a:outerShdw>
                </a:effectLst>
                <a:latin typeface="Calibri" pitchFamily="34" charset="0"/>
              </a:rPr>
              <a:t>Isochron</a:t>
            </a:r>
            <a:endParaRPr lang="en-GB" sz="2400" dirty="0">
              <a:solidFill>
                <a:schemeClr val="tx1"/>
              </a:solidFill>
              <a:effectLst>
                <a:outerShdw blurRad="38100" dist="38100" dir="2700000" algn="tl">
                  <a:srgbClr val="FFFFFF"/>
                </a:outerShdw>
              </a:effectLst>
              <a:latin typeface="Calibri" pitchFamily="34" charset="0"/>
            </a:endParaRPr>
          </a:p>
        </p:txBody>
      </p:sp>
      <p:sp>
        <p:nvSpPr>
          <p:cNvPr id="1195053" name="Text Box 45"/>
          <p:cNvSpPr txBox="1">
            <a:spLocks noChangeArrowheads="1"/>
          </p:cNvSpPr>
          <p:nvPr/>
        </p:nvSpPr>
        <p:spPr bwMode="auto">
          <a:xfrm rot="-1346030">
            <a:off x="3819525" y="3597275"/>
            <a:ext cx="1500188" cy="457200"/>
          </a:xfrm>
          <a:prstGeom prst="rect">
            <a:avLst/>
          </a:prstGeom>
          <a:noFill/>
          <a:ln w="9525" algn="ctr">
            <a:noFill/>
            <a:miter lim="800000"/>
            <a:headEnd/>
            <a:tailEnd/>
          </a:ln>
          <a:effectLst/>
        </p:spPr>
        <p:txBody>
          <a:bodyPr>
            <a:spAutoFit/>
          </a:bodyPr>
          <a:lstStyle/>
          <a:p>
            <a:pPr>
              <a:spcBef>
                <a:spcPct val="50000"/>
              </a:spcBef>
              <a:defRPr/>
            </a:pPr>
            <a:r>
              <a:rPr lang="en-GB" sz="2400" dirty="0" smtClean="0">
                <a:solidFill>
                  <a:schemeClr val="tx1"/>
                </a:solidFill>
                <a:effectLst>
                  <a:outerShdw blurRad="38100" dist="38100" dir="2700000" algn="tl">
                    <a:srgbClr val="FFFFFF"/>
                  </a:outerShdw>
                </a:effectLst>
                <a:latin typeface="Calibri" pitchFamily="34" charset="0"/>
              </a:rPr>
              <a:t>Isochron</a:t>
            </a:r>
            <a:endParaRPr lang="en-GB" sz="2400" dirty="0">
              <a:solidFill>
                <a:schemeClr val="tx1"/>
              </a:solidFill>
              <a:effectLst>
                <a:outerShdw blurRad="38100" dist="38100" dir="2700000" algn="tl">
                  <a:srgbClr val="FFFFFF"/>
                </a:outerShdw>
              </a:effectLst>
              <a:latin typeface="Calibri" pitchFamily="34" charset="0"/>
            </a:endParaRPr>
          </a:p>
        </p:txBody>
      </p:sp>
      <p:sp>
        <p:nvSpPr>
          <p:cNvPr id="1195054" name="Text Box 46"/>
          <p:cNvSpPr txBox="1">
            <a:spLocks noChangeArrowheads="1"/>
          </p:cNvSpPr>
          <p:nvPr/>
        </p:nvSpPr>
        <p:spPr bwMode="auto">
          <a:xfrm rot="-1895954">
            <a:off x="3819525" y="2820988"/>
            <a:ext cx="1500188" cy="457200"/>
          </a:xfrm>
          <a:prstGeom prst="rect">
            <a:avLst/>
          </a:prstGeom>
          <a:noFill/>
          <a:ln w="9525" algn="ctr">
            <a:noFill/>
            <a:miter lim="800000"/>
            <a:headEnd/>
            <a:tailEnd/>
          </a:ln>
          <a:effectLst/>
        </p:spPr>
        <p:txBody>
          <a:bodyPr>
            <a:spAutoFit/>
          </a:bodyPr>
          <a:lstStyle/>
          <a:p>
            <a:pPr>
              <a:spcBef>
                <a:spcPct val="50000"/>
              </a:spcBef>
              <a:defRPr/>
            </a:pPr>
            <a:r>
              <a:rPr lang="en-GB" sz="2400" dirty="0" smtClean="0">
                <a:solidFill>
                  <a:schemeClr val="tx1"/>
                </a:solidFill>
                <a:effectLst>
                  <a:outerShdw blurRad="38100" dist="38100" dir="2700000" algn="tl">
                    <a:srgbClr val="FFFFFF"/>
                  </a:outerShdw>
                </a:effectLst>
                <a:latin typeface="Calibri" pitchFamily="34" charset="0"/>
              </a:rPr>
              <a:t>Isochron</a:t>
            </a:r>
            <a:endParaRPr lang="en-GB" sz="2400" dirty="0">
              <a:solidFill>
                <a:schemeClr val="tx1"/>
              </a:solidFill>
              <a:effectLst>
                <a:outerShdw blurRad="38100" dist="38100" dir="2700000" algn="tl">
                  <a:srgbClr val="FFFFFF"/>
                </a:outerShdw>
              </a:effectLst>
              <a:latin typeface="Calibri" pitchFamily="34" charset="0"/>
            </a:endParaRPr>
          </a:p>
        </p:txBody>
      </p:sp>
      <p:sp>
        <p:nvSpPr>
          <p:cNvPr id="47"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5016"/>
                                        </p:tgtEl>
                                        <p:attrNameLst>
                                          <p:attrName>style.visibility</p:attrName>
                                        </p:attrNameLst>
                                      </p:cBhvr>
                                      <p:to>
                                        <p:strVal val="visible"/>
                                      </p:to>
                                    </p:set>
                                    <p:animEffect transition="in" filter="fade">
                                      <p:cBhvr>
                                        <p:cTn id="11" dur="500"/>
                                        <p:tgtEl>
                                          <p:spTgt spid="119501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95034"/>
                                        </p:tgtEl>
                                        <p:attrNameLst>
                                          <p:attrName>style.visibility</p:attrName>
                                        </p:attrNameLst>
                                      </p:cBhvr>
                                      <p:to>
                                        <p:strVal val="visible"/>
                                      </p:to>
                                    </p:set>
                                    <p:animEffect transition="in" filter="fade">
                                      <p:cBhvr>
                                        <p:cTn id="16" dur="500"/>
                                        <p:tgtEl>
                                          <p:spTgt spid="11950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95017"/>
                                        </p:tgtEl>
                                        <p:attrNameLst>
                                          <p:attrName>style.visibility</p:attrName>
                                        </p:attrNameLst>
                                      </p:cBhvr>
                                      <p:to>
                                        <p:strVal val="visible"/>
                                      </p:to>
                                    </p:set>
                                    <p:animEffect transition="in" filter="fade">
                                      <p:cBhvr>
                                        <p:cTn id="19" dur="500"/>
                                        <p:tgtEl>
                                          <p:spTgt spid="1195017"/>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195035"/>
                                        </p:tgtEl>
                                        <p:attrNameLst>
                                          <p:attrName>style.visibility</p:attrName>
                                        </p:attrNameLst>
                                      </p:cBhvr>
                                      <p:to>
                                        <p:strVal val="visible"/>
                                      </p:to>
                                    </p:set>
                                    <p:animEffect transition="in" filter="fade">
                                      <p:cBhvr>
                                        <p:cTn id="23" dur="500"/>
                                        <p:tgtEl>
                                          <p:spTgt spid="119503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95018"/>
                                        </p:tgtEl>
                                        <p:attrNameLst>
                                          <p:attrName>style.visibility</p:attrName>
                                        </p:attrNameLst>
                                      </p:cBhvr>
                                      <p:to>
                                        <p:strVal val="visible"/>
                                      </p:to>
                                    </p:set>
                                    <p:animEffect transition="in" filter="fade">
                                      <p:cBhvr>
                                        <p:cTn id="26" dur="500"/>
                                        <p:tgtEl>
                                          <p:spTgt spid="1195018"/>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195036"/>
                                        </p:tgtEl>
                                        <p:attrNameLst>
                                          <p:attrName>style.visibility</p:attrName>
                                        </p:attrNameLst>
                                      </p:cBhvr>
                                      <p:to>
                                        <p:strVal val="visible"/>
                                      </p:to>
                                    </p:set>
                                    <p:animEffect transition="in" filter="fade">
                                      <p:cBhvr>
                                        <p:cTn id="30" dur="500"/>
                                        <p:tgtEl>
                                          <p:spTgt spid="119503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95019"/>
                                        </p:tgtEl>
                                        <p:attrNameLst>
                                          <p:attrName>style.visibility</p:attrName>
                                        </p:attrNameLst>
                                      </p:cBhvr>
                                      <p:to>
                                        <p:strVal val="visible"/>
                                      </p:to>
                                    </p:set>
                                    <p:animEffect transition="in" filter="fade">
                                      <p:cBhvr>
                                        <p:cTn id="33" dur="500"/>
                                        <p:tgtEl>
                                          <p:spTgt spid="1195019"/>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1195037"/>
                                        </p:tgtEl>
                                        <p:attrNameLst>
                                          <p:attrName>style.visibility</p:attrName>
                                        </p:attrNameLst>
                                      </p:cBhvr>
                                      <p:to>
                                        <p:strVal val="visible"/>
                                      </p:to>
                                    </p:set>
                                    <p:animEffect transition="in" filter="fade">
                                      <p:cBhvr>
                                        <p:cTn id="37" dur="500"/>
                                        <p:tgtEl>
                                          <p:spTgt spid="11950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1195038"/>
                                        </p:tgtEl>
                                        <p:attrNameLst>
                                          <p:attrName>style.visibility</p:attrName>
                                        </p:attrNameLst>
                                      </p:cBhvr>
                                      <p:to>
                                        <p:strVal val="visible"/>
                                      </p:to>
                                    </p:set>
                                    <p:animEffect transition="in" filter="fade">
                                      <p:cBhvr>
                                        <p:cTn id="41" dur="500"/>
                                        <p:tgtEl>
                                          <p:spTgt spid="1195038"/>
                                        </p:tgtEl>
                                      </p:cBhvr>
                                    </p:animEffect>
                                  </p:childTnLst>
                                </p:cTn>
                              </p:par>
                            </p:childTnLst>
                          </p:cTn>
                        </p:par>
                        <p:par>
                          <p:cTn id="42" fill="hold">
                            <p:stCondLst>
                              <p:cond delay="2500"/>
                            </p:stCondLst>
                            <p:childTnLst>
                              <p:par>
                                <p:cTn id="43" presetID="10" presetClass="entr" presetSubtype="0" fill="hold" grpId="0" nodeType="afterEffect">
                                  <p:stCondLst>
                                    <p:cond delay="0"/>
                                  </p:stCondLst>
                                  <p:childTnLst>
                                    <p:set>
                                      <p:cBhvr>
                                        <p:cTn id="44" dur="1" fill="hold">
                                          <p:stCondLst>
                                            <p:cond delay="0"/>
                                          </p:stCondLst>
                                        </p:cTn>
                                        <p:tgtEl>
                                          <p:spTgt spid="1195039"/>
                                        </p:tgtEl>
                                        <p:attrNameLst>
                                          <p:attrName>style.visibility</p:attrName>
                                        </p:attrNameLst>
                                      </p:cBhvr>
                                      <p:to>
                                        <p:strVal val="visible"/>
                                      </p:to>
                                    </p:set>
                                    <p:animEffect transition="in" filter="fade">
                                      <p:cBhvr>
                                        <p:cTn id="45" dur="500"/>
                                        <p:tgtEl>
                                          <p:spTgt spid="119503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95020"/>
                                        </p:tgtEl>
                                        <p:attrNameLst>
                                          <p:attrName>style.visibility</p:attrName>
                                        </p:attrNameLst>
                                      </p:cBhvr>
                                      <p:to>
                                        <p:strVal val="visible"/>
                                      </p:to>
                                    </p:set>
                                    <p:animEffect transition="in" filter="wipe(left)">
                                      <p:cBhvr>
                                        <p:cTn id="50" dur="1000"/>
                                        <p:tgtEl>
                                          <p:spTgt spid="1195020"/>
                                        </p:tgtEl>
                                      </p:cBhvr>
                                    </p:animEffect>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1195021"/>
                                        </p:tgtEl>
                                        <p:attrNameLst>
                                          <p:attrName>style.visibility</p:attrName>
                                        </p:attrNameLst>
                                      </p:cBhvr>
                                      <p:to>
                                        <p:strVal val="visible"/>
                                      </p:to>
                                    </p:set>
                                    <p:animEffect transition="in" filter="fade">
                                      <p:cBhvr>
                                        <p:cTn id="54" dur="500"/>
                                        <p:tgtEl>
                                          <p:spTgt spid="11950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195040"/>
                                        </p:tgtEl>
                                        <p:attrNameLst>
                                          <p:attrName>style.visibility</p:attrName>
                                        </p:attrNameLst>
                                      </p:cBhvr>
                                      <p:to>
                                        <p:strVal val="visible"/>
                                      </p:to>
                                    </p:set>
                                    <p:animEffect transition="in" filter="wipe(left)">
                                      <p:cBhvr>
                                        <p:cTn id="59" dur="500"/>
                                        <p:tgtEl>
                                          <p:spTgt spid="1195040"/>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1195041"/>
                                        </p:tgtEl>
                                        <p:attrNameLst>
                                          <p:attrName>style.visibility</p:attrName>
                                        </p:attrNameLst>
                                      </p:cBhvr>
                                      <p:to>
                                        <p:strVal val="visible"/>
                                      </p:to>
                                    </p:set>
                                    <p:animEffect transition="in" filter="fade">
                                      <p:cBhvr>
                                        <p:cTn id="63" dur="500"/>
                                        <p:tgtEl>
                                          <p:spTgt spid="1195041"/>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1195049"/>
                                        </p:tgtEl>
                                        <p:attrNameLst>
                                          <p:attrName>style.visibility</p:attrName>
                                        </p:attrNameLst>
                                      </p:cBhvr>
                                      <p:to>
                                        <p:strVal val="visible"/>
                                      </p:to>
                                    </p:set>
                                    <p:animEffect transition="in" filter="fade">
                                      <p:cBhvr>
                                        <p:cTn id="68" dur="500"/>
                                        <p:tgtEl>
                                          <p:spTgt spid="119504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195050"/>
                                        </p:tgtEl>
                                        <p:attrNameLst>
                                          <p:attrName>style.visibility</p:attrName>
                                        </p:attrNameLst>
                                      </p:cBhvr>
                                      <p:to>
                                        <p:strVal val="visible"/>
                                      </p:to>
                                    </p:set>
                                    <p:animEffect transition="in" filter="fade">
                                      <p:cBhvr>
                                        <p:cTn id="71" dur="500"/>
                                        <p:tgtEl>
                                          <p:spTgt spid="119505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195051"/>
                                        </p:tgtEl>
                                        <p:attrNameLst>
                                          <p:attrName>style.visibility</p:attrName>
                                        </p:attrNameLst>
                                      </p:cBhvr>
                                      <p:to>
                                        <p:strVal val="visible"/>
                                      </p:to>
                                    </p:set>
                                    <p:animEffect transition="in" filter="fade">
                                      <p:cBhvr>
                                        <p:cTn id="74" dur="500"/>
                                        <p:tgtEl>
                                          <p:spTgt spid="1195051"/>
                                        </p:tgtEl>
                                      </p:cBhvr>
                                    </p:animEffect>
                                  </p:childTnLst>
                                </p:cTn>
                              </p:par>
                              <p:par>
                                <p:cTn id="75" presetID="0" presetClass="path" presetSubtype="0" accel="50000" decel="50000" fill="hold" grpId="1" nodeType="withEffect">
                                  <p:stCondLst>
                                    <p:cond delay="0"/>
                                  </p:stCondLst>
                                  <p:childTnLst>
                                    <p:animMotion origin="layout" path="M 4.16667E-6 4.44444E-6 L -0.00886 -0.08496 " pathEditMode="relative" rAng="0" ptsTypes="AA">
                                      <p:cBhvr>
                                        <p:cTn id="76" dur="2000" fill="hold"/>
                                        <p:tgtEl>
                                          <p:spTgt spid="1195035"/>
                                        </p:tgtEl>
                                        <p:attrNameLst>
                                          <p:attrName>ppt_x</p:attrName>
                                          <p:attrName>ppt_y</p:attrName>
                                        </p:attrNameLst>
                                      </p:cBhvr>
                                      <p:rCtr x="-500" y="-4300"/>
                                    </p:animMotion>
                                  </p:childTnLst>
                                </p:cTn>
                              </p:par>
                              <p:par>
                                <p:cTn id="77" presetID="0" presetClass="path" presetSubtype="0" accel="50000" decel="50000" fill="hold" grpId="1" nodeType="withEffect">
                                  <p:stCondLst>
                                    <p:cond delay="0"/>
                                  </p:stCondLst>
                                  <p:childTnLst>
                                    <p:animMotion origin="layout" path="M 0.00035 4.44444E-6 L -0.0125 -0.13565 " pathEditMode="relative" rAng="0" ptsTypes="AA">
                                      <p:cBhvr>
                                        <p:cTn id="78" dur="2000" fill="hold"/>
                                        <p:tgtEl>
                                          <p:spTgt spid="1195036"/>
                                        </p:tgtEl>
                                        <p:attrNameLst>
                                          <p:attrName>ppt_x</p:attrName>
                                          <p:attrName>ppt_y</p:attrName>
                                        </p:attrNameLst>
                                      </p:cBhvr>
                                      <p:rCtr x="-600" y="-6800"/>
                                    </p:animMotion>
                                  </p:childTnLst>
                                </p:cTn>
                              </p:par>
                              <p:par>
                                <p:cTn id="79" presetID="0" presetClass="path" presetSubtype="0" accel="50000" decel="50000" fill="hold" grpId="1" nodeType="withEffect">
                                  <p:stCondLst>
                                    <p:cond delay="0"/>
                                  </p:stCondLst>
                                  <p:childTnLst>
                                    <p:animMotion origin="layout" path="M -0.00035 0.00115 L -0.00243 -0.01899 " pathEditMode="relative" rAng="0" ptsTypes="AA">
                                      <p:cBhvr>
                                        <p:cTn id="80" dur="2000" fill="hold"/>
                                        <p:tgtEl>
                                          <p:spTgt spid="1195034"/>
                                        </p:tgtEl>
                                        <p:attrNameLst>
                                          <p:attrName>ppt_x</p:attrName>
                                          <p:attrName>ppt_y</p:attrName>
                                        </p:attrNameLst>
                                      </p:cBhvr>
                                      <p:rCtr x="-100" y="-1000"/>
                                    </p:animMotion>
                                  </p:childTnLst>
                                </p:cTn>
                              </p:par>
                            </p:childTnLst>
                          </p:cTn>
                        </p:par>
                        <p:par>
                          <p:cTn id="81" fill="hold">
                            <p:stCondLst>
                              <p:cond delay="2000"/>
                            </p:stCondLst>
                            <p:childTnLst>
                              <p:par>
                                <p:cTn id="82" presetID="22" presetClass="entr" presetSubtype="8" fill="hold" nodeType="afterEffect">
                                  <p:stCondLst>
                                    <p:cond delay="0"/>
                                  </p:stCondLst>
                                  <p:childTnLst>
                                    <p:set>
                                      <p:cBhvr>
                                        <p:cTn id="83" dur="1" fill="hold">
                                          <p:stCondLst>
                                            <p:cond delay="0"/>
                                          </p:stCondLst>
                                        </p:cTn>
                                        <p:tgtEl>
                                          <p:spTgt spid="1195025"/>
                                        </p:tgtEl>
                                        <p:attrNameLst>
                                          <p:attrName>style.visibility</p:attrName>
                                        </p:attrNameLst>
                                      </p:cBhvr>
                                      <p:to>
                                        <p:strVal val="visible"/>
                                      </p:to>
                                    </p:set>
                                    <p:animEffect transition="in" filter="wipe(left)">
                                      <p:cBhvr>
                                        <p:cTn id="84" dur="500"/>
                                        <p:tgtEl>
                                          <p:spTgt spid="1195025"/>
                                        </p:tgtEl>
                                      </p:cBhvr>
                                    </p:animEffect>
                                  </p:childTnLst>
                                </p:cTn>
                              </p:par>
                            </p:childTnLst>
                          </p:cTn>
                        </p:par>
                        <p:par>
                          <p:cTn id="85" fill="hold">
                            <p:stCondLst>
                              <p:cond delay="2500"/>
                            </p:stCondLst>
                            <p:childTnLst>
                              <p:par>
                                <p:cTn id="86" presetID="10" presetClass="entr" presetSubtype="0" fill="hold" grpId="0" nodeType="afterEffect">
                                  <p:stCondLst>
                                    <p:cond delay="0"/>
                                  </p:stCondLst>
                                  <p:childTnLst>
                                    <p:set>
                                      <p:cBhvr>
                                        <p:cTn id="87" dur="1" fill="hold">
                                          <p:stCondLst>
                                            <p:cond delay="0"/>
                                          </p:stCondLst>
                                        </p:cTn>
                                        <p:tgtEl>
                                          <p:spTgt spid="1195022"/>
                                        </p:tgtEl>
                                        <p:attrNameLst>
                                          <p:attrName>style.visibility</p:attrName>
                                        </p:attrNameLst>
                                      </p:cBhvr>
                                      <p:to>
                                        <p:strVal val="visible"/>
                                      </p:to>
                                    </p:set>
                                    <p:animEffect transition="in" filter="fade">
                                      <p:cBhvr>
                                        <p:cTn id="88" dur="500"/>
                                        <p:tgtEl>
                                          <p:spTgt spid="1195022"/>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1195052"/>
                                        </p:tgtEl>
                                        <p:attrNameLst>
                                          <p:attrName>style.visibility</p:attrName>
                                        </p:attrNameLst>
                                      </p:cBhvr>
                                      <p:to>
                                        <p:strVal val="visible"/>
                                      </p:to>
                                    </p:set>
                                    <p:animEffect transition="in" filter="fade">
                                      <p:cBhvr>
                                        <p:cTn id="93" dur="500"/>
                                        <p:tgtEl>
                                          <p:spTgt spid="1195052"/>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xit" presetSubtype="0" fill="hold" grpId="1" nodeType="clickEffect">
                                  <p:stCondLst>
                                    <p:cond delay="0"/>
                                  </p:stCondLst>
                                  <p:childTnLst>
                                    <p:animEffect transition="out" filter="fade">
                                      <p:cBhvr>
                                        <p:cTn id="97" dur="500"/>
                                        <p:tgtEl>
                                          <p:spTgt spid="1195052"/>
                                        </p:tgtEl>
                                      </p:cBhvr>
                                    </p:animEffect>
                                    <p:set>
                                      <p:cBhvr>
                                        <p:cTn id="98" dur="1" fill="hold">
                                          <p:stCondLst>
                                            <p:cond delay="499"/>
                                          </p:stCondLst>
                                        </p:cTn>
                                        <p:tgtEl>
                                          <p:spTgt spid="1195052"/>
                                        </p:tgtEl>
                                        <p:attrNameLst>
                                          <p:attrName>style.visibility</p:attrName>
                                        </p:attrNameLst>
                                      </p:cBhvr>
                                      <p:to>
                                        <p:strVal val="hidden"/>
                                      </p:to>
                                    </p:set>
                                  </p:childTnLst>
                                </p:cTn>
                              </p:par>
                            </p:childTnLst>
                          </p:cTn>
                        </p:par>
                        <p:par>
                          <p:cTn id="99" fill="hold">
                            <p:stCondLst>
                              <p:cond delay="500"/>
                            </p:stCondLst>
                            <p:childTnLst>
                              <p:par>
                                <p:cTn id="100" presetID="10" presetClass="entr" presetSubtype="0" fill="hold" grpId="0" nodeType="afterEffect">
                                  <p:stCondLst>
                                    <p:cond delay="0"/>
                                  </p:stCondLst>
                                  <p:childTnLst>
                                    <p:set>
                                      <p:cBhvr>
                                        <p:cTn id="101" dur="1" fill="hold">
                                          <p:stCondLst>
                                            <p:cond delay="0"/>
                                          </p:stCondLst>
                                        </p:cTn>
                                        <p:tgtEl>
                                          <p:spTgt spid="1195033"/>
                                        </p:tgtEl>
                                        <p:attrNameLst>
                                          <p:attrName>style.visibility</p:attrName>
                                        </p:attrNameLst>
                                      </p:cBhvr>
                                      <p:to>
                                        <p:strVal val="visible"/>
                                      </p:to>
                                    </p:set>
                                    <p:animEffect transition="in" filter="fade">
                                      <p:cBhvr>
                                        <p:cTn id="102" dur="500"/>
                                        <p:tgtEl>
                                          <p:spTgt spid="119503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195032"/>
                                        </p:tgtEl>
                                        <p:attrNameLst>
                                          <p:attrName>style.visibility</p:attrName>
                                        </p:attrNameLst>
                                      </p:cBhvr>
                                      <p:to>
                                        <p:strVal val="visible"/>
                                      </p:to>
                                    </p:set>
                                    <p:animEffect transition="in" filter="fade">
                                      <p:cBhvr>
                                        <p:cTn id="105" dur="500"/>
                                        <p:tgtEl>
                                          <p:spTgt spid="1195032"/>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195028"/>
                                        </p:tgtEl>
                                        <p:attrNameLst>
                                          <p:attrName>style.visibility</p:attrName>
                                        </p:attrNameLst>
                                      </p:cBhvr>
                                      <p:to>
                                        <p:strVal val="visible"/>
                                      </p:to>
                                    </p:set>
                                    <p:animEffect transition="in" filter="fade">
                                      <p:cBhvr>
                                        <p:cTn id="108" dur="500"/>
                                        <p:tgtEl>
                                          <p:spTgt spid="1195028"/>
                                        </p:tgtEl>
                                      </p:cBhvr>
                                    </p:animEffect>
                                  </p:childTnLst>
                                </p:cTn>
                              </p:par>
                            </p:childTnLst>
                          </p:cTn>
                        </p:par>
                        <p:par>
                          <p:cTn id="109" fill="hold">
                            <p:stCondLst>
                              <p:cond delay="1000"/>
                            </p:stCondLst>
                            <p:childTnLst>
                              <p:par>
                                <p:cTn id="110" presetID="0" presetClass="path" presetSubtype="0" accel="50000" decel="50000" fill="hold" grpId="1" nodeType="afterEffect">
                                  <p:stCondLst>
                                    <p:cond delay="0"/>
                                  </p:stCondLst>
                                  <p:childTnLst>
                                    <p:animMotion origin="layout" path="M -3.61111E-6 4.81481E-6 L -0.00225 -0.02176 " pathEditMode="relative" rAng="0" ptsTypes="AA">
                                      <p:cBhvr>
                                        <p:cTn id="111" dur="2000" fill="hold"/>
                                        <p:tgtEl>
                                          <p:spTgt spid="1195033"/>
                                        </p:tgtEl>
                                        <p:attrNameLst>
                                          <p:attrName>ppt_x</p:attrName>
                                          <p:attrName>ppt_y</p:attrName>
                                        </p:attrNameLst>
                                      </p:cBhvr>
                                      <p:rCtr x="-100" y="-1100"/>
                                    </p:animMotion>
                                  </p:childTnLst>
                                </p:cTn>
                              </p:par>
                              <p:par>
                                <p:cTn id="112" presetID="0" presetClass="path" presetSubtype="0" accel="50000" decel="50000" fill="hold" grpId="1" nodeType="withEffect">
                                  <p:stCondLst>
                                    <p:cond delay="0"/>
                                  </p:stCondLst>
                                  <p:childTnLst>
                                    <p:animMotion origin="layout" path="M -8.33333E-7 1.48148E-6 L -0.00781 -0.08264 " pathEditMode="relative" rAng="0" ptsTypes="AA">
                                      <p:cBhvr>
                                        <p:cTn id="113" dur="2000" fill="hold"/>
                                        <p:tgtEl>
                                          <p:spTgt spid="1195032"/>
                                        </p:tgtEl>
                                        <p:attrNameLst>
                                          <p:attrName>ppt_x</p:attrName>
                                          <p:attrName>ppt_y</p:attrName>
                                        </p:attrNameLst>
                                      </p:cBhvr>
                                      <p:rCtr x="-400" y="-4100"/>
                                    </p:animMotion>
                                  </p:childTnLst>
                                </p:cTn>
                              </p:par>
                              <p:par>
                                <p:cTn id="114" presetID="0" presetClass="path" presetSubtype="0" accel="50000" decel="50000" fill="hold" grpId="1" nodeType="withEffect">
                                  <p:stCondLst>
                                    <p:cond delay="0"/>
                                  </p:stCondLst>
                                  <p:childTnLst>
                                    <p:animMotion origin="layout" path="M 0.00034 0.00186 L -0.01059 -0.13379 " pathEditMode="relative" rAng="0" ptsTypes="AA">
                                      <p:cBhvr>
                                        <p:cTn id="115" dur="2000" fill="hold"/>
                                        <p:tgtEl>
                                          <p:spTgt spid="1195028"/>
                                        </p:tgtEl>
                                        <p:attrNameLst>
                                          <p:attrName>ppt_x</p:attrName>
                                          <p:attrName>ppt_y</p:attrName>
                                        </p:attrNameLst>
                                      </p:cBhvr>
                                      <p:rCtr x="-600" y="-6800"/>
                                    </p:animMotion>
                                  </p:childTnLst>
                                </p:cTn>
                              </p:par>
                            </p:childTnLst>
                          </p:cTn>
                        </p:par>
                        <p:par>
                          <p:cTn id="116" fill="hold">
                            <p:stCondLst>
                              <p:cond delay="3000"/>
                            </p:stCondLst>
                            <p:childTnLst>
                              <p:par>
                                <p:cTn id="117" presetID="22" presetClass="entr" presetSubtype="8" fill="hold" nodeType="afterEffect">
                                  <p:stCondLst>
                                    <p:cond delay="0"/>
                                  </p:stCondLst>
                                  <p:childTnLst>
                                    <p:set>
                                      <p:cBhvr>
                                        <p:cTn id="118" dur="1" fill="hold">
                                          <p:stCondLst>
                                            <p:cond delay="0"/>
                                          </p:stCondLst>
                                        </p:cTn>
                                        <p:tgtEl>
                                          <p:spTgt spid="1195026"/>
                                        </p:tgtEl>
                                        <p:attrNameLst>
                                          <p:attrName>style.visibility</p:attrName>
                                        </p:attrNameLst>
                                      </p:cBhvr>
                                      <p:to>
                                        <p:strVal val="visible"/>
                                      </p:to>
                                    </p:set>
                                    <p:animEffect transition="in" filter="wipe(left)">
                                      <p:cBhvr>
                                        <p:cTn id="119" dur="500"/>
                                        <p:tgtEl>
                                          <p:spTgt spid="1195026"/>
                                        </p:tgtEl>
                                      </p:cBhvr>
                                    </p:animEffect>
                                  </p:childTnLst>
                                </p:cTn>
                              </p:par>
                            </p:childTnLst>
                          </p:cTn>
                        </p:par>
                        <p:par>
                          <p:cTn id="120" fill="hold">
                            <p:stCondLst>
                              <p:cond delay="3500"/>
                            </p:stCondLst>
                            <p:childTnLst>
                              <p:par>
                                <p:cTn id="121" presetID="10" presetClass="entr" presetSubtype="0" fill="hold" grpId="0" nodeType="afterEffect">
                                  <p:stCondLst>
                                    <p:cond delay="0"/>
                                  </p:stCondLst>
                                  <p:childTnLst>
                                    <p:set>
                                      <p:cBhvr>
                                        <p:cTn id="122" dur="1" fill="hold">
                                          <p:stCondLst>
                                            <p:cond delay="0"/>
                                          </p:stCondLst>
                                        </p:cTn>
                                        <p:tgtEl>
                                          <p:spTgt spid="1195023"/>
                                        </p:tgtEl>
                                        <p:attrNameLst>
                                          <p:attrName>style.visibility</p:attrName>
                                        </p:attrNameLst>
                                      </p:cBhvr>
                                      <p:to>
                                        <p:strVal val="visible"/>
                                      </p:to>
                                    </p:set>
                                    <p:animEffect transition="in" filter="fade">
                                      <p:cBhvr>
                                        <p:cTn id="123" dur="500"/>
                                        <p:tgtEl>
                                          <p:spTgt spid="1195023"/>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grpId="0" nodeType="clickEffect">
                                  <p:stCondLst>
                                    <p:cond delay="0"/>
                                  </p:stCondLst>
                                  <p:childTnLst>
                                    <p:set>
                                      <p:cBhvr>
                                        <p:cTn id="127" dur="1" fill="hold">
                                          <p:stCondLst>
                                            <p:cond delay="0"/>
                                          </p:stCondLst>
                                        </p:cTn>
                                        <p:tgtEl>
                                          <p:spTgt spid="1195053"/>
                                        </p:tgtEl>
                                        <p:attrNameLst>
                                          <p:attrName>style.visibility</p:attrName>
                                        </p:attrNameLst>
                                      </p:cBhvr>
                                      <p:to>
                                        <p:strVal val="visible"/>
                                      </p:to>
                                    </p:set>
                                    <p:animEffect transition="in" filter="fade">
                                      <p:cBhvr>
                                        <p:cTn id="128" dur="500"/>
                                        <p:tgtEl>
                                          <p:spTgt spid="1195053"/>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xit" presetSubtype="0" fill="hold" grpId="1" nodeType="clickEffect">
                                  <p:stCondLst>
                                    <p:cond delay="0"/>
                                  </p:stCondLst>
                                  <p:childTnLst>
                                    <p:animEffect transition="out" filter="fade">
                                      <p:cBhvr>
                                        <p:cTn id="132" dur="500"/>
                                        <p:tgtEl>
                                          <p:spTgt spid="1195053"/>
                                        </p:tgtEl>
                                      </p:cBhvr>
                                    </p:animEffect>
                                    <p:set>
                                      <p:cBhvr>
                                        <p:cTn id="133" dur="1" fill="hold">
                                          <p:stCondLst>
                                            <p:cond delay="499"/>
                                          </p:stCondLst>
                                        </p:cTn>
                                        <p:tgtEl>
                                          <p:spTgt spid="1195053"/>
                                        </p:tgtEl>
                                        <p:attrNameLst>
                                          <p:attrName>style.visibility</p:attrName>
                                        </p:attrNameLst>
                                      </p:cBhvr>
                                      <p:to>
                                        <p:strVal val="hidden"/>
                                      </p:to>
                                    </p:set>
                                  </p:childTnLst>
                                </p:cTn>
                              </p:par>
                            </p:childTnLst>
                          </p:cTn>
                        </p:par>
                        <p:par>
                          <p:cTn id="134" fill="hold">
                            <p:stCondLst>
                              <p:cond delay="500"/>
                            </p:stCondLst>
                            <p:childTnLst>
                              <p:par>
                                <p:cTn id="135" presetID="10" presetClass="entr" presetSubtype="0" fill="hold" grpId="0" nodeType="afterEffect">
                                  <p:stCondLst>
                                    <p:cond delay="0"/>
                                  </p:stCondLst>
                                  <p:childTnLst>
                                    <p:set>
                                      <p:cBhvr>
                                        <p:cTn id="136" dur="1" fill="hold">
                                          <p:stCondLst>
                                            <p:cond delay="0"/>
                                          </p:stCondLst>
                                        </p:cTn>
                                        <p:tgtEl>
                                          <p:spTgt spid="1195031"/>
                                        </p:tgtEl>
                                        <p:attrNameLst>
                                          <p:attrName>style.visibility</p:attrName>
                                        </p:attrNameLst>
                                      </p:cBhvr>
                                      <p:to>
                                        <p:strVal val="visible"/>
                                      </p:to>
                                    </p:set>
                                    <p:animEffect transition="in" filter="fade">
                                      <p:cBhvr>
                                        <p:cTn id="137" dur="500"/>
                                        <p:tgtEl>
                                          <p:spTgt spid="1195031"/>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195029"/>
                                        </p:tgtEl>
                                        <p:attrNameLst>
                                          <p:attrName>style.visibility</p:attrName>
                                        </p:attrNameLst>
                                      </p:cBhvr>
                                      <p:to>
                                        <p:strVal val="visible"/>
                                      </p:to>
                                    </p:set>
                                    <p:animEffect transition="in" filter="fade">
                                      <p:cBhvr>
                                        <p:cTn id="140" dur="500"/>
                                        <p:tgtEl>
                                          <p:spTgt spid="1195029"/>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195030"/>
                                        </p:tgtEl>
                                        <p:attrNameLst>
                                          <p:attrName>style.visibility</p:attrName>
                                        </p:attrNameLst>
                                      </p:cBhvr>
                                      <p:to>
                                        <p:strVal val="visible"/>
                                      </p:to>
                                    </p:set>
                                    <p:animEffect transition="in" filter="fade">
                                      <p:cBhvr>
                                        <p:cTn id="143" dur="500"/>
                                        <p:tgtEl>
                                          <p:spTgt spid="1195030"/>
                                        </p:tgtEl>
                                      </p:cBhvr>
                                    </p:animEffect>
                                  </p:childTnLst>
                                </p:cTn>
                              </p:par>
                            </p:childTnLst>
                          </p:cTn>
                        </p:par>
                        <p:par>
                          <p:cTn id="144" fill="hold">
                            <p:stCondLst>
                              <p:cond delay="1000"/>
                            </p:stCondLst>
                            <p:childTnLst>
                              <p:par>
                                <p:cTn id="145" presetID="0" presetClass="path" presetSubtype="0" accel="50000" decel="50000" fill="hold" grpId="1" nodeType="afterEffect">
                                  <p:stCondLst>
                                    <p:cond delay="0"/>
                                  </p:stCondLst>
                                  <p:childTnLst>
                                    <p:animMotion origin="layout" path="M -3.05556E-6 1.11111E-6 L -0.00225 -0.01945 " pathEditMode="relative" rAng="0" ptsTypes="AA">
                                      <p:cBhvr>
                                        <p:cTn id="146" dur="2000" fill="hold"/>
                                        <p:tgtEl>
                                          <p:spTgt spid="1195031"/>
                                        </p:tgtEl>
                                        <p:attrNameLst>
                                          <p:attrName>ppt_x</p:attrName>
                                          <p:attrName>ppt_y</p:attrName>
                                        </p:attrNameLst>
                                      </p:cBhvr>
                                      <p:rCtr x="-100" y="-1000"/>
                                    </p:animMotion>
                                  </p:childTnLst>
                                </p:cTn>
                              </p:par>
                              <p:par>
                                <p:cTn id="147" presetID="0" presetClass="path" presetSubtype="0" accel="50000" decel="50000" fill="hold" grpId="1" nodeType="withEffect">
                                  <p:stCondLst>
                                    <p:cond delay="0"/>
                                  </p:stCondLst>
                                  <p:childTnLst>
                                    <p:animMotion origin="layout" path="M 8.33333E-7 4.81481E-6 L -0.00677 -0.07084 " pathEditMode="relative" rAng="0" ptsTypes="AA">
                                      <p:cBhvr>
                                        <p:cTn id="148" dur="2000" fill="hold"/>
                                        <p:tgtEl>
                                          <p:spTgt spid="1195029"/>
                                        </p:tgtEl>
                                        <p:attrNameLst>
                                          <p:attrName>ppt_x</p:attrName>
                                          <p:attrName>ppt_y</p:attrName>
                                        </p:attrNameLst>
                                      </p:cBhvr>
                                      <p:rCtr x="-300" y="-3500"/>
                                    </p:animMotion>
                                  </p:childTnLst>
                                </p:cTn>
                              </p:par>
                              <p:par>
                                <p:cTn id="149" presetID="0" presetClass="path" presetSubtype="0" accel="50000" decel="50000" fill="hold" grpId="1" nodeType="withEffect">
                                  <p:stCondLst>
                                    <p:cond delay="0"/>
                                  </p:stCondLst>
                                  <p:childTnLst>
                                    <p:animMotion origin="layout" path="M 3.88889E-6 2.59259E-6 L -0.00868 -0.12547 " pathEditMode="relative" rAng="0" ptsTypes="AA">
                                      <p:cBhvr>
                                        <p:cTn id="150" dur="2000" fill="hold"/>
                                        <p:tgtEl>
                                          <p:spTgt spid="1195030"/>
                                        </p:tgtEl>
                                        <p:attrNameLst>
                                          <p:attrName>ppt_x</p:attrName>
                                          <p:attrName>ppt_y</p:attrName>
                                        </p:attrNameLst>
                                      </p:cBhvr>
                                      <p:rCtr x="-400" y="-6300"/>
                                    </p:animMotion>
                                  </p:childTnLst>
                                </p:cTn>
                              </p:par>
                            </p:childTnLst>
                          </p:cTn>
                        </p:par>
                        <p:par>
                          <p:cTn id="151" fill="hold">
                            <p:stCondLst>
                              <p:cond delay="3000"/>
                            </p:stCondLst>
                            <p:childTnLst>
                              <p:par>
                                <p:cTn id="152" presetID="22" presetClass="entr" presetSubtype="8" fill="hold" nodeType="afterEffect">
                                  <p:stCondLst>
                                    <p:cond delay="0"/>
                                  </p:stCondLst>
                                  <p:childTnLst>
                                    <p:set>
                                      <p:cBhvr>
                                        <p:cTn id="153" dur="1" fill="hold">
                                          <p:stCondLst>
                                            <p:cond delay="0"/>
                                          </p:stCondLst>
                                        </p:cTn>
                                        <p:tgtEl>
                                          <p:spTgt spid="1195027"/>
                                        </p:tgtEl>
                                        <p:attrNameLst>
                                          <p:attrName>style.visibility</p:attrName>
                                        </p:attrNameLst>
                                      </p:cBhvr>
                                      <p:to>
                                        <p:strVal val="visible"/>
                                      </p:to>
                                    </p:set>
                                    <p:animEffect transition="in" filter="wipe(left)">
                                      <p:cBhvr>
                                        <p:cTn id="154" dur="500"/>
                                        <p:tgtEl>
                                          <p:spTgt spid="1195027"/>
                                        </p:tgtEl>
                                      </p:cBhvr>
                                    </p:animEffect>
                                  </p:childTnLst>
                                </p:cTn>
                              </p:par>
                            </p:childTnLst>
                          </p:cTn>
                        </p:par>
                        <p:par>
                          <p:cTn id="155" fill="hold">
                            <p:stCondLst>
                              <p:cond delay="3500"/>
                            </p:stCondLst>
                            <p:childTnLst>
                              <p:par>
                                <p:cTn id="156" presetID="10" presetClass="entr" presetSubtype="0" fill="hold" grpId="0" nodeType="afterEffect">
                                  <p:stCondLst>
                                    <p:cond delay="0"/>
                                  </p:stCondLst>
                                  <p:childTnLst>
                                    <p:set>
                                      <p:cBhvr>
                                        <p:cTn id="157" dur="1" fill="hold">
                                          <p:stCondLst>
                                            <p:cond delay="0"/>
                                          </p:stCondLst>
                                        </p:cTn>
                                        <p:tgtEl>
                                          <p:spTgt spid="1195024"/>
                                        </p:tgtEl>
                                        <p:attrNameLst>
                                          <p:attrName>style.visibility</p:attrName>
                                        </p:attrNameLst>
                                      </p:cBhvr>
                                      <p:to>
                                        <p:strVal val="visible"/>
                                      </p:to>
                                    </p:set>
                                    <p:animEffect transition="in" filter="fade">
                                      <p:cBhvr>
                                        <p:cTn id="158" dur="500"/>
                                        <p:tgtEl>
                                          <p:spTgt spid="1195024"/>
                                        </p:tgtEl>
                                      </p:cBhvr>
                                    </p:animEffect>
                                  </p:childTnLst>
                                </p:cTn>
                              </p:par>
                            </p:childTnLst>
                          </p:cTn>
                        </p:par>
                        <p:par>
                          <p:cTn id="159" fill="hold">
                            <p:stCondLst>
                              <p:cond delay="4000"/>
                            </p:stCondLst>
                            <p:childTnLst>
                              <p:par>
                                <p:cTn id="160" presetID="10" presetClass="entr" presetSubtype="0" fill="hold" grpId="0" nodeType="afterEffect">
                                  <p:stCondLst>
                                    <p:cond delay="0"/>
                                  </p:stCondLst>
                                  <p:childTnLst>
                                    <p:set>
                                      <p:cBhvr>
                                        <p:cTn id="161" dur="1" fill="hold">
                                          <p:stCondLst>
                                            <p:cond delay="0"/>
                                          </p:stCondLst>
                                        </p:cTn>
                                        <p:tgtEl>
                                          <p:spTgt spid="1195054"/>
                                        </p:tgtEl>
                                        <p:attrNameLst>
                                          <p:attrName>style.visibility</p:attrName>
                                        </p:attrNameLst>
                                      </p:cBhvr>
                                      <p:to>
                                        <p:strVal val="visible"/>
                                      </p:to>
                                    </p:set>
                                    <p:animEffect transition="in" filter="fade">
                                      <p:cBhvr>
                                        <p:cTn id="162" dur="500"/>
                                        <p:tgtEl>
                                          <p:spTgt spid="119505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grpId="0" nodeType="clickEffect">
                                  <p:stCondLst>
                                    <p:cond delay="0"/>
                                  </p:stCondLst>
                                  <p:childTnLst>
                                    <p:set>
                                      <p:cBhvr>
                                        <p:cTn id="166" dur="1" fill="hold">
                                          <p:stCondLst>
                                            <p:cond delay="0"/>
                                          </p:stCondLst>
                                        </p:cTn>
                                        <p:tgtEl>
                                          <p:spTgt spid="1195042"/>
                                        </p:tgtEl>
                                        <p:attrNameLst>
                                          <p:attrName>style.visibility</p:attrName>
                                        </p:attrNameLst>
                                      </p:cBhvr>
                                      <p:to>
                                        <p:strVal val="visible"/>
                                      </p:to>
                                    </p:set>
                                    <p:animEffect transition="in" filter="fade">
                                      <p:cBhvr>
                                        <p:cTn id="167" dur="500"/>
                                        <p:tgtEl>
                                          <p:spTgt spid="1195042"/>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2" fill="hold" nodeType="clickEffect">
                                  <p:stCondLst>
                                    <p:cond delay="0"/>
                                  </p:stCondLst>
                                  <p:childTnLst>
                                    <p:set>
                                      <p:cBhvr>
                                        <p:cTn id="171" dur="1" fill="hold">
                                          <p:stCondLst>
                                            <p:cond delay="0"/>
                                          </p:stCondLst>
                                        </p:cTn>
                                        <p:tgtEl>
                                          <p:spTgt spid="1195046"/>
                                        </p:tgtEl>
                                        <p:attrNameLst>
                                          <p:attrName>style.visibility</p:attrName>
                                        </p:attrNameLst>
                                      </p:cBhvr>
                                      <p:to>
                                        <p:strVal val="visible"/>
                                      </p:to>
                                    </p:set>
                                    <p:animEffect transition="in" filter="wipe(right)">
                                      <p:cBhvr>
                                        <p:cTn id="172" dur="500"/>
                                        <p:tgtEl>
                                          <p:spTgt spid="1195046"/>
                                        </p:tgtEl>
                                      </p:cBhvr>
                                    </p:animEffect>
                                  </p:childTnLst>
                                </p:cTn>
                              </p:par>
                            </p:childTnLst>
                          </p:cTn>
                        </p:par>
                        <p:par>
                          <p:cTn id="173" fill="hold">
                            <p:stCondLst>
                              <p:cond delay="500"/>
                            </p:stCondLst>
                            <p:childTnLst>
                              <p:par>
                                <p:cTn id="174" presetID="10" presetClass="entr" presetSubtype="0" fill="hold" grpId="0" nodeType="afterEffect">
                                  <p:stCondLst>
                                    <p:cond delay="0"/>
                                  </p:stCondLst>
                                  <p:childTnLst>
                                    <p:set>
                                      <p:cBhvr>
                                        <p:cTn id="175" dur="1" fill="hold">
                                          <p:stCondLst>
                                            <p:cond delay="0"/>
                                          </p:stCondLst>
                                        </p:cTn>
                                        <p:tgtEl>
                                          <p:spTgt spid="1195043"/>
                                        </p:tgtEl>
                                        <p:attrNameLst>
                                          <p:attrName>style.visibility</p:attrName>
                                        </p:attrNameLst>
                                      </p:cBhvr>
                                      <p:to>
                                        <p:strVal val="visible"/>
                                      </p:to>
                                    </p:set>
                                    <p:animEffect transition="in" filter="fade">
                                      <p:cBhvr>
                                        <p:cTn id="176" dur="500"/>
                                        <p:tgtEl>
                                          <p:spTgt spid="1195043"/>
                                        </p:tgtEl>
                                      </p:cBhvr>
                                    </p:animEffect>
                                  </p:childTnLst>
                                </p:cTn>
                              </p:par>
                            </p:childTnLst>
                          </p:cTn>
                        </p:par>
                        <p:par>
                          <p:cTn id="177" fill="hold">
                            <p:stCondLst>
                              <p:cond delay="1000"/>
                            </p:stCondLst>
                            <p:childTnLst>
                              <p:par>
                                <p:cTn id="178" presetID="22" presetClass="entr" presetSubtype="2" fill="hold" nodeType="afterEffect">
                                  <p:stCondLst>
                                    <p:cond delay="0"/>
                                  </p:stCondLst>
                                  <p:childTnLst>
                                    <p:set>
                                      <p:cBhvr>
                                        <p:cTn id="179" dur="1" fill="hold">
                                          <p:stCondLst>
                                            <p:cond delay="0"/>
                                          </p:stCondLst>
                                        </p:cTn>
                                        <p:tgtEl>
                                          <p:spTgt spid="1195047"/>
                                        </p:tgtEl>
                                        <p:attrNameLst>
                                          <p:attrName>style.visibility</p:attrName>
                                        </p:attrNameLst>
                                      </p:cBhvr>
                                      <p:to>
                                        <p:strVal val="visible"/>
                                      </p:to>
                                    </p:set>
                                    <p:animEffect transition="in" filter="wipe(right)">
                                      <p:cBhvr>
                                        <p:cTn id="180" dur="500"/>
                                        <p:tgtEl>
                                          <p:spTgt spid="1195047"/>
                                        </p:tgtEl>
                                      </p:cBhvr>
                                    </p:animEffect>
                                  </p:childTnLst>
                                </p:cTn>
                              </p:par>
                            </p:childTnLst>
                          </p:cTn>
                        </p:par>
                        <p:par>
                          <p:cTn id="181" fill="hold">
                            <p:stCondLst>
                              <p:cond delay="1500"/>
                            </p:stCondLst>
                            <p:childTnLst>
                              <p:par>
                                <p:cTn id="182" presetID="10" presetClass="entr" presetSubtype="0" fill="hold" grpId="0" nodeType="afterEffect">
                                  <p:stCondLst>
                                    <p:cond delay="0"/>
                                  </p:stCondLst>
                                  <p:childTnLst>
                                    <p:set>
                                      <p:cBhvr>
                                        <p:cTn id="183" dur="1" fill="hold">
                                          <p:stCondLst>
                                            <p:cond delay="0"/>
                                          </p:stCondLst>
                                        </p:cTn>
                                        <p:tgtEl>
                                          <p:spTgt spid="1195044"/>
                                        </p:tgtEl>
                                        <p:attrNameLst>
                                          <p:attrName>style.visibility</p:attrName>
                                        </p:attrNameLst>
                                      </p:cBhvr>
                                      <p:to>
                                        <p:strVal val="visible"/>
                                      </p:to>
                                    </p:set>
                                    <p:animEffect transition="in" filter="fade">
                                      <p:cBhvr>
                                        <p:cTn id="184" dur="500"/>
                                        <p:tgtEl>
                                          <p:spTgt spid="1195044"/>
                                        </p:tgtEl>
                                      </p:cBhvr>
                                    </p:animEffect>
                                  </p:childTnLst>
                                </p:cTn>
                              </p:par>
                            </p:childTnLst>
                          </p:cTn>
                        </p:par>
                        <p:par>
                          <p:cTn id="185" fill="hold">
                            <p:stCondLst>
                              <p:cond delay="2000"/>
                            </p:stCondLst>
                            <p:childTnLst>
                              <p:par>
                                <p:cTn id="186" presetID="22" presetClass="entr" presetSubtype="2" fill="hold" nodeType="afterEffect">
                                  <p:stCondLst>
                                    <p:cond delay="0"/>
                                  </p:stCondLst>
                                  <p:childTnLst>
                                    <p:set>
                                      <p:cBhvr>
                                        <p:cTn id="187" dur="1" fill="hold">
                                          <p:stCondLst>
                                            <p:cond delay="0"/>
                                          </p:stCondLst>
                                        </p:cTn>
                                        <p:tgtEl>
                                          <p:spTgt spid="1195048"/>
                                        </p:tgtEl>
                                        <p:attrNameLst>
                                          <p:attrName>style.visibility</p:attrName>
                                        </p:attrNameLst>
                                      </p:cBhvr>
                                      <p:to>
                                        <p:strVal val="visible"/>
                                      </p:to>
                                    </p:set>
                                    <p:animEffect transition="in" filter="wipe(right)">
                                      <p:cBhvr>
                                        <p:cTn id="188" dur="500"/>
                                        <p:tgtEl>
                                          <p:spTgt spid="1195048"/>
                                        </p:tgtEl>
                                      </p:cBhvr>
                                    </p:animEffect>
                                  </p:childTnLst>
                                </p:cTn>
                              </p:par>
                            </p:childTnLst>
                          </p:cTn>
                        </p:par>
                        <p:par>
                          <p:cTn id="189" fill="hold">
                            <p:stCondLst>
                              <p:cond delay="2500"/>
                            </p:stCondLst>
                            <p:childTnLst>
                              <p:par>
                                <p:cTn id="190" presetID="10" presetClass="entr" presetSubtype="0" fill="hold" grpId="0" nodeType="afterEffect">
                                  <p:stCondLst>
                                    <p:cond delay="0"/>
                                  </p:stCondLst>
                                  <p:childTnLst>
                                    <p:set>
                                      <p:cBhvr>
                                        <p:cTn id="191" dur="1" fill="hold">
                                          <p:stCondLst>
                                            <p:cond delay="0"/>
                                          </p:stCondLst>
                                        </p:cTn>
                                        <p:tgtEl>
                                          <p:spTgt spid="1195045"/>
                                        </p:tgtEl>
                                        <p:attrNameLst>
                                          <p:attrName>style.visibility</p:attrName>
                                        </p:attrNameLst>
                                      </p:cBhvr>
                                      <p:to>
                                        <p:strVal val="visible"/>
                                      </p:to>
                                    </p:set>
                                    <p:animEffect transition="in" filter="fade">
                                      <p:cBhvr>
                                        <p:cTn id="192" dur="500"/>
                                        <p:tgtEl>
                                          <p:spTgt spid="1195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5016" grpId="0"/>
      <p:bldP spid="1195017" grpId="0"/>
      <p:bldP spid="1195018" grpId="0"/>
      <p:bldP spid="1195019" grpId="0"/>
      <p:bldP spid="1195021" grpId="0"/>
      <p:bldP spid="1195022" grpId="0"/>
      <p:bldP spid="1195023" grpId="0"/>
      <p:bldP spid="1195024" grpId="0"/>
      <p:bldP spid="1195028" grpId="0" animBg="1"/>
      <p:bldP spid="1195028" grpId="1" animBg="1"/>
      <p:bldP spid="1195029" grpId="0" animBg="1"/>
      <p:bldP spid="1195029" grpId="1" animBg="1"/>
      <p:bldP spid="1195030" grpId="0" animBg="1"/>
      <p:bldP spid="1195030" grpId="1" animBg="1"/>
      <p:bldP spid="1195031" grpId="0" animBg="1"/>
      <p:bldP spid="1195031" grpId="1" animBg="1"/>
      <p:bldP spid="1195032" grpId="0" animBg="1"/>
      <p:bldP spid="1195032" grpId="1" animBg="1"/>
      <p:bldP spid="1195033" grpId="0" animBg="1"/>
      <p:bldP spid="1195033" grpId="1" animBg="1"/>
      <p:bldP spid="1195034" grpId="0" animBg="1"/>
      <p:bldP spid="1195034" grpId="1" animBg="1"/>
      <p:bldP spid="1195035" grpId="0" animBg="1"/>
      <p:bldP spid="1195035" grpId="1" animBg="1"/>
      <p:bldP spid="1195036" grpId="0" animBg="1"/>
      <p:bldP spid="1195036" grpId="1" animBg="1"/>
      <p:bldP spid="1195037" grpId="0"/>
      <p:bldP spid="1195038" grpId="0"/>
      <p:bldP spid="1195039" grpId="0"/>
      <p:bldP spid="1195041" grpId="0"/>
      <p:bldP spid="1195042" grpId="0"/>
      <p:bldP spid="1195043" grpId="0" animBg="1"/>
      <p:bldP spid="1195044" grpId="0" animBg="1"/>
      <p:bldP spid="1195045" grpId="0" animBg="1"/>
      <p:bldP spid="1195049" grpId="0" animBg="1"/>
      <p:bldP spid="1195050" grpId="0" animBg="1"/>
      <p:bldP spid="1195051" grpId="0" animBg="1"/>
      <p:bldP spid="1195052" grpId="0"/>
      <p:bldP spid="1195052" grpId="1"/>
      <p:bldP spid="1195053" grpId="0"/>
      <p:bldP spid="1195053" grpId="1"/>
      <p:bldP spid="119505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40964" name="Group 4"/>
          <p:cNvGrpSpPr>
            <a:grpSpLocks/>
          </p:cNvGrpSpPr>
          <p:nvPr/>
        </p:nvGrpSpPr>
        <p:grpSpPr bwMode="auto">
          <a:xfrm>
            <a:off x="350838" y="1546225"/>
            <a:ext cx="6315076" cy="4895851"/>
            <a:chOff x="102" y="974"/>
            <a:chExt cx="3978" cy="3084"/>
          </a:xfrm>
        </p:grpSpPr>
        <p:sp>
          <p:nvSpPr>
            <p:cNvPr id="1197061"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en-GB">
                <a:latin typeface="Calibri" pitchFamily="34" charset="0"/>
              </a:endParaRPr>
            </a:p>
          </p:txBody>
        </p:sp>
        <p:sp>
          <p:nvSpPr>
            <p:cNvPr id="1197062" name="Text Box 6"/>
            <p:cNvSpPr txBox="1">
              <a:spLocks noChangeArrowheads="1"/>
            </p:cNvSpPr>
            <p:nvPr/>
          </p:nvSpPr>
          <p:spPr bwMode="auto">
            <a:xfrm>
              <a:off x="1684" y="3728"/>
              <a:ext cx="936" cy="330"/>
            </a:xfrm>
            <a:prstGeom prst="rect">
              <a:avLst/>
            </a:prstGeom>
            <a:noFill/>
            <a:ln w="9525" algn="ctr">
              <a:noFill/>
              <a:miter lim="800000"/>
              <a:headEnd/>
              <a:tailEnd/>
            </a:ln>
            <a:effectLst/>
          </p:spPr>
          <p:txBody>
            <a:bodyPr wrap="none">
              <a:spAutoFit/>
            </a:bodyPr>
            <a:lstStyle/>
            <a:p>
              <a:pPr>
                <a:defRPr/>
              </a:pP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Rb/</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197063" name="Text Box 7"/>
            <p:cNvSpPr txBox="1">
              <a:spLocks noChangeArrowheads="1"/>
            </p:cNvSpPr>
            <p:nvPr/>
          </p:nvSpPr>
          <p:spPr bwMode="auto">
            <a:xfrm rot="16200000">
              <a:off x="-172" y="2157"/>
              <a:ext cx="877" cy="330"/>
            </a:xfrm>
            <a:prstGeom prst="rect">
              <a:avLst/>
            </a:prstGeom>
            <a:noFill/>
            <a:ln w="9525" algn="ctr">
              <a:noFill/>
              <a:miter lim="800000"/>
              <a:headEnd/>
              <a:tailEnd/>
            </a:ln>
            <a:effectLst/>
          </p:spPr>
          <p:txBody>
            <a:bodyPr wrap="none">
              <a:spAutoFit/>
            </a:bodyPr>
            <a:lstStyle/>
            <a:p>
              <a:pPr>
                <a:defRPr/>
              </a:pP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Sr/</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a:t>
              </a:r>
              <a:endParaRPr lang="en-GB" sz="2800" dirty="0">
                <a:solidFill>
                  <a:schemeClr val="bg1"/>
                </a:solidFill>
                <a:effectLst>
                  <a:outerShdw blurRad="38100" dist="38100" dir="2700000" algn="tl">
                    <a:srgbClr val="000000"/>
                  </a:outerShdw>
                </a:effectLst>
                <a:latin typeface="Calibri" pitchFamily="34" charset="0"/>
              </a:endParaRPr>
            </a:p>
          </p:txBody>
        </p:sp>
      </p:grpSp>
      <p:sp>
        <p:nvSpPr>
          <p:cNvPr id="1197065" name="Text Box 9"/>
          <p:cNvSpPr txBox="1">
            <a:spLocks noChangeArrowheads="1"/>
          </p:cNvSpPr>
          <p:nvPr/>
        </p:nvSpPr>
        <p:spPr bwMode="auto">
          <a:xfrm>
            <a:off x="871538" y="5335588"/>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Low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7066" name="Text Box 10"/>
          <p:cNvSpPr txBox="1">
            <a:spLocks noChangeArrowheads="1"/>
          </p:cNvSpPr>
          <p:nvPr/>
        </p:nvSpPr>
        <p:spPr bwMode="auto">
          <a:xfrm>
            <a:off x="2819400" y="5335588"/>
            <a:ext cx="1784350"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Medium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7067" name="Text Box 11"/>
          <p:cNvSpPr txBox="1">
            <a:spLocks noChangeArrowheads="1"/>
          </p:cNvSpPr>
          <p:nvPr/>
        </p:nvSpPr>
        <p:spPr bwMode="auto">
          <a:xfrm>
            <a:off x="4776788" y="5335588"/>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High </a:t>
            </a:r>
            <a:r>
              <a:rPr lang="en-GB" sz="1400" baseline="30000" smtClean="0">
                <a:solidFill>
                  <a:schemeClr val="tx1"/>
                </a:solidFill>
                <a:effectLst>
                  <a:outerShdw blurRad="38100" dist="38100" dir="2700000" algn="tl">
                    <a:srgbClr val="FFFFFF"/>
                  </a:outerShdw>
                </a:effectLst>
                <a:latin typeface="Calibri" pitchFamily="34" charset="0"/>
              </a:rPr>
              <a:t>87</a:t>
            </a:r>
            <a:r>
              <a:rPr lang="en-GB" sz="1400" smtClean="0">
                <a:solidFill>
                  <a:schemeClr val="tx1"/>
                </a:solidFill>
                <a:effectLst>
                  <a:outerShdw blurRad="38100" dist="38100" dir="2700000" algn="tl">
                    <a:srgbClr val="FFFFFF"/>
                  </a:outerShdw>
                </a:effectLst>
                <a:latin typeface="Calibri" pitchFamily="34" charset="0"/>
              </a:rPr>
              <a:t>Rb/</a:t>
            </a:r>
            <a:r>
              <a:rPr lang="en-GB" sz="1400" baseline="30000" smtClean="0">
                <a:solidFill>
                  <a:schemeClr val="tx1"/>
                </a:solidFill>
                <a:effectLst>
                  <a:outerShdw blurRad="38100" dist="38100" dir="2700000" algn="tl">
                    <a:srgbClr val="FFFFFF"/>
                  </a:outerShdw>
                </a:effectLst>
                <a:latin typeface="Calibri" pitchFamily="34" charset="0"/>
              </a:rPr>
              <a:t>86</a:t>
            </a:r>
            <a:r>
              <a:rPr lang="en-GB" sz="1400" smtClean="0">
                <a:solidFill>
                  <a:schemeClr val="tx1"/>
                </a:solidFill>
                <a:effectLst>
                  <a:outerShdw blurRad="38100" dist="38100" dir="2700000" algn="tl">
                    <a:srgbClr val="FFFFFF"/>
                  </a:outerShdw>
                </a:effectLst>
                <a:latin typeface="Calibri" pitchFamily="34" charset="0"/>
              </a:rPr>
              <a:t>Sr</a:t>
            </a:r>
            <a:endParaRPr lang="en-GB" sz="1400">
              <a:solidFill>
                <a:schemeClr val="tx1"/>
              </a:solidFill>
              <a:effectLst>
                <a:outerShdw blurRad="38100" dist="38100" dir="2700000" algn="tl">
                  <a:srgbClr val="FFFFFF"/>
                </a:outerShdw>
              </a:effectLst>
              <a:latin typeface="Calibri" pitchFamily="34" charset="0"/>
            </a:endParaRPr>
          </a:p>
        </p:txBody>
      </p:sp>
      <p:sp>
        <p:nvSpPr>
          <p:cNvPr id="1197068" name="Line 12"/>
          <p:cNvSpPr>
            <a:spLocks noChangeShapeType="1"/>
          </p:cNvSpPr>
          <p:nvPr/>
        </p:nvSpPr>
        <p:spPr bwMode="auto">
          <a:xfrm>
            <a:off x="855663" y="5146675"/>
            <a:ext cx="4732337" cy="0"/>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7069" name="Text Box 13"/>
          <p:cNvSpPr txBox="1">
            <a:spLocks noChangeArrowheads="1"/>
          </p:cNvSpPr>
          <p:nvPr/>
        </p:nvSpPr>
        <p:spPr bwMode="auto">
          <a:xfrm>
            <a:off x="5745163" y="4945063"/>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0</a:t>
            </a:r>
            <a:endParaRPr lang="en-GB" sz="2000">
              <a:solidFill>
                <a:schemeClr val="tx1"/>
              </a:solidFill>
              <a:effectLst>
                <a:outerShdw blurRad="38100" dist="38100" dir="2700000" algn="tl">
                  <a:srgbClr val="FFFFFF"/>
                </a:outerShdw>
              </a:effectLst>
              <a:latin typeface="Calibri" pitchFamily="34" charset="0"/>
            </a:endParaRPr>
          </a:p>
        </p:txBody>
      </p:sp>
      <p:sp>
        <p:nvSpPr>
          <p:cNvPr id="1197070" name="Text Box 14"/>
          <p:cNvSpPr txBox="1">
            <a:spLocks noChangeArrowheads="1"/>
          </p:cNvSpPr>
          <p:nvPr/>
        </p:nvSpPr>
        <p:spPr bwMode="auto">
          <a:xfrm>
            <a:off x="5745163" y="3929063"/>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1</a:t>
            </a:r>
            <a:endParaRPr lang="en-GB" sz="2000">
              <a:solidFill>
                <a:schemeClr val="tx1"/>
              </a:solidFill>
              <a:effectLst>
                <a:outerShdw blurRad="38100" dist="38100" dir="2700000" algn="tl">
                  <a:srgbClr val="FFFFFF"/>
                </a:outerShdw>
              </a:effectLst>
              <a:latin typeface="Calibri" pitchFamily="34" charset="0"/>
            </a:endParaRPr>
          </a:p>
        </p:txBody>
      </p:sp>
      <p:sp>
        <p:nvSpPr>
          <p:cNvPr id="1197071" name="Text Box 15"/>
          <p:cNvSpPr txBox="1">
            <a:spLocks noChangeArrowheads="1"/>
          </p:cNvSpPr>
          <p:nvPr/>
        </p:nvSpPr>
        <p:spPr bwMode="auto">
          <a:xfrm>
            <a:off x="5745163" y="2898775"/>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2</a:t>
            </a:r>
            <a:endParaRPr lang="en-GB" sz="2000">
              <a:solidFill>
                <a:schemeClr val="tx1"/>
              </a:solidFill>
              <a:effectLst>
                <a:outerShdw blurRad="38100" dist="38100" dir="2700000" algn="tl">
                  <a:srgbClr val="FFFFFF"/>
                </a:outerShdw>
              </a:effectLst>
              <a:latin typeface="Calibri" pitchFamily="34" charset="0"/>
            </a:endParaRPr>
          </a:p>
        </p:txBody>
      </p:sp>
      <p:sp>
        <p:nvSpPr>
          <p:cNvPr id="1197072" name="Text Box 16"/>
          <p:cNvSpPr txBox="1">
            <a:spLocks noChangeArrowheads="1"/>
          </p:cNvSpPr>
          <p:nvPr/>
        </p:nvSpPr>
        <p:spPr bwMode="auto">
          <a:xfrm>
            <a:off x="5745163" y="1911350"/>
            <a:ext cx="858837" cy="396875"/>
          </a:xfrm>
          <a:prstGeom prst="rect">
            <a:avLst/>
          </a:prstGeom>
          <a:noFill/>
          <a:ln w="9525" algn="ctr">
            <a:noFill/>
            <a:miter lim="800000"/>
            <a:headEnd/>
            <a:tailEnd/>
          </a:ln>
          <a:effectLst/>
        </p:spPr>
        <p:txBody>
          <a:bodyPr>
            <a:spAutoFit/>
          </a:bodyPr>
          <a:lstStyle/>
          <a:p>
            <a:pPr algn="l">
              <a:spcBef>
                <a:spcPct val="50000"/>
              </a:spcBef>
              <a:defRPr/>
            </a:pPr>
            <a:r>
              <a:rPr lang="en-GB" sz="2000" smtClean="0">
                <a:solidFill>
                  <a:schemeClr val="tx1"/>
                </a:solidFill>
                <a:effectLst>
                  <a:outerShdw blurRad="38100" dist="38100" dir="2700000" algn="tl">
                    <a:srgbClr val="FFFFFF"/>
                  </a:outerShdw>
                </a:effectLst>
                <a:latin typeface="Calibri" pitchFamily="34" charset="0"/>
              </a:rPr>
              <a:t>t = 3</a:t>
            </a:r>
            <a:endParaRPr lang="en-GB" sz="2000">
              <a:solidFill>
                <a:schemeClr val="tx1"/>
              </a:solidFill>
              <a:effectLst>
                <a:outerShdw blurRad="38100" dist="38100" dir="2700000" algn="tl">
                  <a:srgbClr val="FFFFFF"/>
                </a:outerShdw>
              </a:effectLst>
              <a:latin typeface="Calibri" pitchFamily="34" charset="0"/>
            </a:endParaRPr>
          </a:p>
        </p:txBody>
      </p:sp>
      <p:sp>
        <p:nvSpPr>
          <p:cNvPr id="1197073" name="Line 17"/>
          <p:cNvSpPr>
            <a:spLocks noChangeShapeType="1"/>
          </p:cNvSpPr>
          <p:nvPr/>
        </p:nvSpPr>
        <p:spPr bwMode="auto">
          <a:xfrm flipV="1">
            <a:off x="855663" y="4175125"/>
            <a:ext cx="4732337" cy="957263"/>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7074" name="Line 18"/>
          <p:cNvSpPr>
            <a:spLocks noChangeShapeType="1"/>
          </p:cNvSpPr>
          <p:nvPr/>
        </p:nvSpPr>
        <p:spPr bwMode="auto">
          <a:xfrm flipV="1">
            <a:off x="841375" y="3128963"/>
            <a:ext cx="4818063" cy="1987550"/>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7075" name="Line 19"/>
          <p:cNvSpPr>
            <a:spLocks noChangeShapeType="1"/>
          </p:cNvSpPr>
          <p:nvPr/>
        </p:nvSpPr>
        <p:spPr bwMode="auto">
          <a:xfrm flipV="1">
            <a:off x="841375" y="2198688"/>
            <a:ext cx="4754563" cy="2919412"/>
          </a:xfrm>
          <a:prstGeom prst="line">
            <a:avLst/>
          </a:prstGeom>
          <a:noFill/>
          <a:ln w="28575">
            <a:solidFill>
              <a:schemeClr val="tx1"/>
            </a:solidFill>
            <a:prstDash val="dash"/>
            <a:round/>
            <a:headEnd/>
            <a:tailEnd/>
          </a:ln>
          <a:effectLst/>
        </p:spPr>
        <p:txBody>
          <a:bodyPr anchor="ctr"/>
          <a:lstStyle/>
          <a:p>
            <a:pPr>
              <a:defRPr/>
            </a:pPr>
            <a:endParaRPr lang="en-GB">
              <a:latin typeface="Calibri" pitchFamily="34" charset="0"/>
            </a:endParaRPr>
          </a:p>
        </p:txBody>
      </p:sp>
      <p:sp>
        <p:nvSpPr>
          <p:cNvPr id="1197083" name="Oval 27"/>
          <p:cNvSpPr>
            <a:spLocks noChangeArrowheads="1"/>
          </p:cNvSpPr>
          <p:nvPr/>
        </p:nvSpPr>
        <p:spPr bwMode="auto">
          <a:xfrm>
            <a:off x="3614738" y="5030788"/>
            <a:ext cx="217487" cy="2174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84" name="Oval 28"/>
          <p:cNvSpPr>
            <a:spLocks noChangeArrowheads="1"/>
          </p:cNvSpPr>
          <p:nvPr/>
        </p:nvSpPr>
        <p:spPr bwMode="auto">
          <a:xfrm>
            <a:off x="5472113" y="5030788"/>
            <a:ext cx="217487" cy="217487"/>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85" name="Text Box 29"/>
          <p:cNvSpPr txBox="1">
            <a:spLocks noChangeArrowheads="1"/>
          </p:cNvSpPr>
          <p:nvPr/>
        </p:nvSpPr>
        <p:spPr bwMode="auto">
          <a:xfrm>
            <a:off x="871538" y="5605463"/>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cpx)</a:t>
            </a:r>
            <a:endParaRPr lang="en-GB" sz="1400">
              <a:solidFill>
                <a:schemeClr val="tx1"/>
              </a:solidFill>
              <a:effectLst>
                <a:outerShdw blurRad="38100" dist="38100" dir="2700000" algn="tl">
                  <a:srgbClr val="FFFFFF"/>
                </a:outerShdw>
              </a:effectLst>
              <a:latin typeface="Calibri" pitchFamily="34" charset="0"/>
            </a:endParaRPr>
          </a:p>
        </p:txBody>
      </p:sp>
      <p:sp>
        <p:nvSpPr>
          <p:cNvPr id="1197086" name="Text Box 30"/>
          <p:cNvSpPr txBox="1">
            <a:spLocks noChangeArrowheads="1"/>
          </p:cNvSpPr>
          <p:nvPr/>
        </p:nvSpPr>
        <p:spPr bwMode="auto">
          <a:xfrm>
            <a:off x="2819400" y="5605463"/>
            <a:ext cx="1784350"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whole rock)</a:t>
            </a:r>
            <a:endParaRPr lang="en-GB" sz="1400">
              <a:solidFill>
                <a:schemeClr val="tx1"/>
              </a:solidFill>
              <a:effectLst>
                <a:outerShdw blurRad="38100" dist="38100" dir="2700000" algn="tl">
                  <a:srgbClr val="FFFFFF"/>
                </a:outerShdw>
              </a:effectLst>
              <a:latin typeface="Calibri" pitchFamily="34" charset="0"/>
            </a:endParaRPr>
          </a:p>
        </p:txBody>
      </p:sp>
      <p:sp>
        <p:nvSpPr>
          <p:cNvPr id="1197087" name="Text Box 31"/>
          <p:cNvSpPr txBox="1">
            <a:spLocks noChangeArrowheads="1"/>
          </p:cNvSpPr>
          <p:nvPr/>
        </p:nvSpPr>
        <p:spPr bwMode="auto">
          <a:xfrm>
            <a:off x="4776788" y="5605463"/>
            <a:ext cx="1508125" cy="304800"/>
          </a:xfrm>
          <a:prstGeom prst="rect">
            <a:avLst/>
          </a:prstGeom>
          <a:noFill/>
          <a:ln w="9525" algn="ctr">
            <a:noFill/>
            <a:miter lim="800000"/>
            <a:headEnd/>
            <a:tailEnd/>
          </a:ln>
          <a:effectLst/>
        </p:spPr>
        <p:txBody>
          <a:bodyPr>
            <a:spAutoFit/>
          </a:bodyPr>
          <a:lstStyle/>
          <a:p>
            <a:pPr>
              <a:spcBef>
                <a:spcPct val="50000"/>
              </a:spcBef>
              <a:defRPr/>
            </a:pPr>
            <a:r>
              <a:rPr lang="en-GB" sz="1400" smtClean="0">
                <a:solidFill>
                  <a:schemeClr val="tx1"/>
                </a:solidFill>
                <a:effectLst>
                  <a:outerShdw blurRad="38100" dist="38100" dir="2700000" algn="tl">
                    <a:srgbClr val="FFFFFF"/>
                  </a:outerShdw>
                </a:effectLst>
                <a:latin typeface="Calibri" pitchFamily="34" charset="0"/>
              </a:rPr>
              <a:t>(e.g., pl)</a:t>
            </a:r>
            <a:endParaRPr lang="en-GB" sz="1400">
              <a:solidFill>
                <a:schemeClr val="tx1"/>
              </a:solidFill>
              <a:effectLst>
                <a:outerShdw blurRad="38100" dist="38100" dir="2700000" algn="tl">
                  <a:srgbClr val="FFFFFF"/>
                </a:outerShdw>
              </a:effectLst>
              <a:latin typeface="Calibri" pitchFamily="34" charset="0"/>
            </a:endParaRPr>
          </a:p>
        </p:txBody>
      </p:sp>
      <p:sp>
        <p:nvSpPr>
          <p:cNvPr id="1197088" name="Line 32"/>
          <p:cNvSpPr>
            <a:spLocks noChangeShapeType="1"/>
          </p:cNvSpPr>
          <p:nvPr/>
        </p:nvSpPr>
        <p:spPr bwMode="auto">
          <a:xfrm>
            <a:off x="6423025" y="5203825"/>
            <a:ext cx="523875" cy="120650"/>
          </a:xfrm>
          <a:prstGeom prst="line">
            <a:avLst/>
          </a:prstGeom>
          <a:noFill/>
          <a:ln w="38100">
            <a:solidFill>
              <a:srgbClr val="FF0000"/>
            </a:solidFill>
            <a:round/>
            <a:headEnd/>
            <a:tailEnd type="triangle" w="med" len="med"/>
          </a:ln>
          <a:effectLst/>
        </p:spPr>
        <p:txBody>
          <a:bodyPr anchor="ctr"/>
          <a:lstStyle/>
          <a:p>
            <a:pPr>
              <a:defRPr/>
            </a:pPr>
            <a:endParaRPr lang="en-GB">
              <a:latin typeface="Calibri" pitchFamily="34" charset="0"/>
            </a:endParaRPr>
          </a:p>
        </p:txBody>
      </p:sp>
      <p:sp>
        <p:nvSpPr>
          <p:cNvPr id="1197090" name="Text Box 34"/>
          <p:cNvSpPr txBox="1">
            <a:spLocks noChangeArrowheads="1"/>
          </p:cNvSpPr>
          <p:nvPr/>
        </p:nvSpPr>
        <p:spPr bwMode="auto">
          <a:xfrm>
            <a:off x="844233" y="1593850"/>
            <a:ext cx="5233987" cy="1785104"/>
          </a:xfrm>
          <a:prstGeom prst="rect">
            <a:avLst/>
          </a:prstGeom>
          <a:noFill/>
          <a:ln w="9525" algn="ctr">
            <a:noFill/>
            <a:miter lim="800000"/>
            <a:headEnd/>
            <a:tailEnd/>
          </a:ln>
          <a:effectLst/>
        </p:spPr>
        <p:txBody>
          <a:bodyPr wrap="square">
            <a:spAutoFit/>
          </a:bodyPr>
          <a:lstStyle/>
          <a:p>
            <a:pPr marL="266700" indent="-266700" algn="l">
              <a:spcBef>
                <a:spcPct val="50000"/>
              </a:spcBef>
              <a:defRPr/>
            </a:pPr>
            <a:r>
              <a:rPr lang="en-GB" sz="2000" dirty="0" smtClean="0">
                <a:solidFill>
                  <a:schemeClr val="tx1"/>
                </a:solidFill>
                <a:effectLst>
                  <a:outerShdw blurRad="38100" dist="38100" dir="2700000" algn="tl">
                    <a:srgbClr val="FFFFFF"/>
                  </a:outerShdw>
                </a:effectLst>
                <a:latin typeface="Calibri" pitchFamily="34" charset="0"/>
              </a:rPr>
              <a:t>These are the </a:t>
            </a:r>
            <a:r>
              <a:rPr lang="en-GB" sz="2000" dirty="0" smtClean="0">
                <a:solidFill>
                  <a:srgbClr val="FF0000"/>
                </a:solidFill>
                <a:latin typeface="Calibri" pitchFamily="34" charset="0"/>
              </a:rPr>
              <a:t>apparent</a:t>
            </a:r>
            <a:r>
              <a:rPr lang="en-GB" sz="2000" dirty="0" smtClean="0">
                <a:solidFill>
                  <a:schemeClr val="tx1"/>
                </a:solidFill>
                <a:latin typeface="Calibri" pitchFamily="34" charset="0"/>
              </a:rPr>
              <a:t> </a:t>
            </a:r>
            <a:r>
              <a:rPr lang="en-GB" sz="2000" dirty="0" smtClean="0">
                <a:solidFill>
                  <a:schemeClr val="tx1"/>
                </a:solidFill>
                <a:effectLst>
                  <a:outerShdw blurRad="38100" dist="38100" dir="2700000" algn="tl">
                    <a:srgbClr val="FFFFFF"/>
                  </a:outerShdw>
                </a:effectLst>
                <a:latin typeface="Calibri" pitchFamily="34" charset="0"/>
              </a:rPr>
              <a:t>Sr isotopic compositions.</a:t>
            </a:r>
          </a:p>
          <a:p>
            <a:pPr marL="266700" indent="-3175" algn="l">
              <a:spcBef>
                <a:spcPct val="50000"/>
              </a:spcBef>
              <a:defRPr/>
            </a:pPr>
            <a:r>
              <a:rPr lang="en-GB" sz="2000" dirty="0" smtClean="0">
                <a:solidFill>
                  <a:schemeClr val="tx1"/>
                </a:solidFill>
                <a:effectLst>
                  <a:outerShdw blurRad="38100" dist="38100" dir="2700000" algn="tl">
                    <a:srgbClr val="FFFFFF"/>
                  </a:outerShdw>
                </a:effectLst>
                <a:latin typeface="Calibri" pitchFamily="34" charset="0"/>
              </a:rPr>
              <a:t>The true </a:t>
            </a:r>
            <a:r>
              <a:rPr lang="en-GB" sz="2000" baseline="30000" dirty="0" smtClean="0">
                <a:solidFill>
                  <a:schemeClr val="tx1"/>
                </a:solidFill>
                <a:effectLst>
                  <a:outerShdw blurRad="38100" dist="38100" dir="2700000" algn="tl">
                    <a:srgbClr val="FFFFFF"/>
                  </a:outerShdw>
                </a:effectLst>
                <a:latin typeface="Calibri" pitchFamily="34" charset="0"/>
              </a:rPr>
              <a:t>87</a:t>
            </a:r>
            <a:r>
              <a:rPr lang="en-GB" sz="2000" dirty="0" smtClean="0">
                <a:solidFill>
                  <a:schemeClr val="tx1"/>
                </a:solidFill>
                <a:effectLst>
                  <a:outerShdw blurRad="38100" dist="38100" dir="2700000" algn="tl">
                    <a:srgbClr val="FFFFFF"/>
                  </a:outerShdw>
                </a:effectLst>
                <a:latin typeface="Calibri" pitchFamily="34" charset="0"/>
              </a:rPr>
              <a:t>Sr/</a:t>
            </a:r>
            <a:r>
              <a:rPr lang="en-GB" sz="2000" baseline="30000" dirty="0" smtClean="0">
                <a:solidFill>
                  <a:schemeClr val="tx1"/>
                </a:solidFill>
                <a:effectLst>
                  <a:outerShdw blurRad="38100" dist="38100" dir="2700000" algn="tl">
                    <a:srgbClr val="FFFFFF"/>
                  </a:outerShdw>
                </a:effectLst>
                <a:latin typeface="Calibri" pitchFamily="34" charset="0"/>
              </a:rPr>
              <a:t>86</a:t>
            </a:r>
            <a:r>
              <a:rPr lang="en-GB" sz="2000" dirty="0" smtClean="0">
                <a:solidFill>
                  <a:schemeClr val="tx1"/>
                </a:solidFill>
                <a:effectLst>
                  <a:outerShdw blurRad="38100" dist="38100" dir="2700000" algn="tl">
                    <a:srgbClr val="FFFFFF"/>
                  </a:outerShdw>
                </a:effectLst>
                <a:latin typeface="Calibri" pitchFamily="34" charset="0"/>
              </a:rPr>
              <a:t>Sr ratio of this                   (closed) system is calculated                   drawing back the isochron                                 to </a:t>
            </a:r>
            <a:r>
              <a:rPr lang="en-GB" sz="2000" baseline="30000" dirty="0" smtClean="0">
                <a:solidFill>
                  <a:schemeClr val="tx1"/>
                </a:solidFill>
                <a:effectLst>
                  <a:outerShdw blurRad="38100" dist="38100" dir="2700000" algn="tl">
                    <a:srgbClr val="FFFFFF"/>
                  </a:outerShdw>
                </a:effectLst>
                <a:latin typeface="Calibri" pitchFamily="34" charset="0"/>
              </a:rPr>
              <a:t>87</a:t>
            </a:r>
            <a:r>
              <a:rPr lang="en-GB" sz="2000" dirty="0" smtClean="0">
                <a:solidFill>
                  <a:schemeClr val="tx1"/>
                </a:solidFill>
                <a:effectLst>
                  <a:outerShdw blurRad="38100" dist="38100" dir="2700000" algn="tl">
                    <a:srgbClr val="FFFFFF"/>
                  </a:outerShdw>
                </a:effectLst>
                <a:latin typeface="Calibri" pitchFamily="34" charset="0"/>
              </a:rPr>
              <a:t>Rb/</a:t>
            </a:r>
            <a:r>
              <a:rPr lang="en-GB" sz="2000" baseline="30000" dirty="0" smtClean="0">
                <a:solidFill>
                  <a:schemeClr val="tx1"/>
                </a:solidFill>
                <a:effectLst>
                  <a:outerShdw blurRad="38100" dist="38100" dir="2700000" algn="tl">
                    <a:srgbClr val="FFFFFF"/>
                  </a:outerShdw>
                </a:effectLst>
                <a:latin typeface="Calibri" pitchFamily="34" charset="0"/>
              </a:rPr>
              <a:t>86</a:t>
            </a:r>
            <a:r>
              <a:rPr lang="en-GB" sz="2000" dirty="0" smtClean="0">
                <a:solidFill>
                  <a:schemeClr val="tx1"/>
                </a:solidFill>
                <a:effectLst>
                  <a:outerShdw blurRad="38100" dist="38100" dir="2700000" algn="tl">
                    <a:srgbClr val="FFFFFF"/>
                  </a:outerShdw>
                </a:effectLst>
                <a:latin typeface="Calibri" pitchFamily="34" charset="0"/>
              </a:rPr>
              <a:t>Sr = 0.</a:t>
            </a:r>
            <a:endParaRPr lang="en-GB" sz="2000" dirty="0">
              <a:solidFill>
                <a:schemeClr val="tx1"/>
              </a:solidFill>
              <a:effectLst>
                <a:outerShdw blurRad="38100" dist="38100" dir="2700000" algn="tl">
                  <a:srgbClr val="FFFFFF"/>
                </a:outerShdw>
              </a:effectLst>
              <a:latin typeface="Calibri" pitchFamily="34" charset="0"/>
            </a:endParaRPr>
          </a:p>
        </p:txBody>
      </p:sp>
      <p:sp>
        <p:nvSpPr>
          <p:cNvPr id="1197091" name="AutoShape 35"/>
          <p:cNvSpPr>
            <a:spLocks noChangeArrowheads="1"/>
          </p:cNvSpPr>
          <p:nvPr/>
        </p:nvSpPr>
        <p:spPr bwMode="auto">
          <a:xfrm>
            <a:off x="681038" y="4491038"/>
            <a:ext cx="322262" cy="295275"/>
          </a:xfrm>
          <a:prstGeom prst="star5">
            <a:avLst/>
          </a:prstGeom>
          <a:solidFill>
            <a:srgbClr val="FF00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92" name="AutoShape 36"/>
          <p:cNvSpPr>
            <a:spLocks noChangeArrowheads="1"/>
          </p:cNvSpPr>
          <p:nvPr/>
        </p:nvSpPr>
        <p:spPr bwMode="auto">
          <a:xfrm>
            <a:off x="681038" y="3321050"/>
            <a:ext cx="322262" cy="295275"/>
          </a:xfrm>
          <a:prstGeom prst="star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93" name="AutoShape 37"/>
          <p:cNvSpPr>
            <a:spLocks noChangeArrowheads="1"/>
          </p:cNvSpPr>
          <p:nvPr/>
        </p:nvSpPr>
        <p:spPr bwMode="auto">
          <a:xfrm>
            <a:off x="681038" y="2228850"/>
            <a:ext cx="322262" cy="295275"/>
          </a:xfrm>
          <a:prstGeom prst="star5">
            <a:avLst/>
          </a:prstGeom>
          <a:solidFill>
            <a:srgbClr val="0066FF"/>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94" name="AutoShape 38"/>
          <p:cNvSpPr>
            <a:spLocks noChangeArrowheads="1"/>
          </p:cNvSpPr>
          <p:nvPr/>
        </p:nvSpPr>
        <p:spPr bwMode="auto">
          <a:xfrm>
            <a:off x="609600" y="4883150"/>
            <a:ext cx="469900" cy="438150"/>
          </a:xfrm>
          <a:prstGeom prst="star5">
            <a:avLst/>
          </a:prstGeom>
          <a:solidFill>
            <a:schemeClr val="accent1"/>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99" name="Oval 43"/>
          <p:cNvSpPr>
            <a:spLocks noChangeArrowheads="1"/>
          </p:cNvSpPr>
          <p:nvPr/>
        </p:nvSpPr>
        <p:spPr bwMode="auto">
          <a:xfrm>
            <a:off x="5354638" y="4087813"/>
            <a:ext cx="217487" cy="217487"/>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0" name="Oval 44"/>
          <p:cNvSpPr>
            <a:spLocks noChangeArrowheads="1"/>
          </p:cNvSpPr>
          <p:nvPr/>
        </p:nvSpPr>
        <p:spPr bwMode="auto">
          <a:xfrm>
            <a:off x="3467100" y="3883025"/>
            <a:ext cx="217488" cy="217488"/>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1" name="Oval 45"/>
          <p:cNvSpPr>
            <a:spLocks noChangeArrowheads="1"/>
          </p:cNvSpPr>
          <p:nvPr/>
        </p:nvSpPr>
        <p:spPr bwMode="auto">
          <a:xfrm>
            <a:off x="3533775" y="4446588"/>
            <a:ext cx="217488" cy="2174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5" name="Oval 49"/>
          <p:cNvSpPr>
            <a:spLocks noChangeArrowheads="1"/>
          </p:cNvSpPr>
          <p:nvPr/>
        </p:nvSpPr>
        <p:spPr bwMode="auto">
          <a:xfrm>
            <a:off x="3400425" y="3398838"/>
            <a:ext cx="217488" cy="2174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6" name="Oval 50"/>
          <p:cNvSpPr>
            <a:spLocks noChangeArrowheads="1"/>
          </p:cNvSpPr>
          <p:nvPr/>
        </p:nvSpPr>
        <p:spPr bwMode="auto">
          <a:xfrm>
            <a:off x="5254625" y="3165475"/>
            <a:ext cx="217488" cy="2174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7" name="Oval 51"/>
          <p:cNvSpPr>
            <a:spLocks noChangeArrowheads="1"/>
          </p:cNvSpPr>
          <p:nvPr/>
        </p:nvSpPr>
        <p:spPr bwMode="auto">
          <a:xfrm>
            <a:off x="5159375" y="2305050"/>
            <a:ext cx="217488" cy="2174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4" name="Oval 48"/>
          <p:cNvSpPr>
            <a:spLocks noChangeArrowheads="1"/>
          </p:cNvSpPr>
          <p:nvPr/>
        </p:nvSpPr>
        <p:spPr bwMode="auto">
          <a:xfrm>
            <a:off x="1373188" y="4649788"/>
            <a:ext cx="217487" cy="217487"/>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2" name="Oval 46"/>
          <p:cNvSpPr>
            <a:spLocks noChangeArrowheads="1"/>
          </p:cNvSpPr>
          <p:nvPr/>
        </p:nvSpPr>
        <p:spPr bwMode="auto">
          <a:xfrm>
            <a:off x="1389063" y="4754563"/>
            <a:ext cx="217487" cy="217487"/>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103" name="Oval 47"/>
          <p:cNvSpPr>
            <a:spLocks noChangeArrowheads="1"/>
          </p:cNvSpPr>
          <p:nvPr/>
        </p:nvSpPr>
        <p:spPr bwMode="auto">
          <a:xfrm>
            <a:off x="1411288" y="4902200"/>
            <a:ext cx="217487" cy="217488"/>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1197082" name="Oval 26"/>
          <p:cNvSpPr>
            <a:spLocks noChangeArrowheads="1"/>
          </p:cNvSpPr>
          <p:nvPr/>
        </p:nvSpPr>
        <p:spPr bwMode="auto">
          <a:xfrm>
            <a:off x="1436688" y="5030788"/>
            <a:ext cx="217487" cy="217487"/>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en-GB">
              <a:latin typeface="Calibri" pitchFamily="34" charset="0"/>
            </a:endParaRPr>
          </a:p>
        </p:txBody>
      </p:sp>
      <p:sp>
        <p:nvSpPr>
          <p:cNvPr id="42"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43" name="Text Box 8"/>
          <p:cNvSpPr txBox="1">
            <a:spLocks noChangeArrowheads="1"/>
          </p:cNvSpPr>
          <p:nvPr/>
        </p:nvSpPr>
        <p:spPr bwMode="auto">
          <a:xfrm>
            <a:off x="6680200" y="1227138"/>
            <a:ext cx="2463800" cy="3416320"/>
          </a:xfrm>
          <a:prstGeom prst="rect">
            <a:avLst/>
          </a:prstGeom>
          <a:noFill/>
          <a:ln w="9525" algn="ctr">
            <a:noFill/>
            <a:miter lim="800000"/>
            <a:headEnd/>
            <a:tailEnd/>
          </a:ln>
          <a:effectLst/>
        </p:spPr>
        <p:txBody>
          <a:bodyPr wrap="square">
            <a:spAutoFit/>
          </a:bodyPr>
          <a:lstStyle/>
          <a:p>
            <a:pPr algn="l">
              <a:defRPr/>
            </a:pPr>
            <a:r>
              <a:rPr lang="en-GB" sz="2400" dirty="0" smtClean="0">
                <a:solidFill>
                  <a:schemeClr val="bg1"/>
                </a:solidFill>
                <a:effectLst>
                  <a:outerShdw blurRad="38100" dist="38100" dir="2700000" algn="tl">
                    <a:srgbClr val="000000"/>
                  </a:outerShdw>
                </a:effectLst>
                <a:latin typeface="Calibri" pitchFamily="34" charset="0"/>
              </a:rPr>
              <a:t>Let us assume to have three parts of a closed geological systems (e.g., two minerals and a whole rock) with different </a:t>
            </a:r>
            <a:r>
              <a:rPr lang="en-GB" sz="2400" baseline="30000" dirty="0" smtClean="0">
                <a:solidFill>
                  <a:schemeClr val="bg1"/>
                </a:solidFill>
                <a:effectLst>
                  <a:outerShdw blurRad="38100" dist="38100" dir="2700000" algn="tl">
                    <a:srgbClr val="000000"/>
                  </a:outerShdw>
                </a:effectLst>
                <a:latin typeface="Calibri" pitchFamily="34" charset="0"/>
              </a:rPr>
              <a:t>87</a:t>
            </a:r>
            <a:r>
              <a:rPr lang="en-GB" sz="2400" dirty="0" smtClean="0">
                <a:solidFill>
                  <a:schemeClr val="bg1"/>
                </a:solidFill>
                <a:effectLst>
                  <a:outerShdw blurRad="38100" dist="38100" dir="2700000" algn="tl">
                    <a:srgbClr val="000000"/>
                  </a:outerShdw>
                </a:effectLst>
                <a:latin typeface="Calibri" pitchFamily="34" charset="0"/>
              </a:rPr>
              <a:t>Rb/</a:t>
            </a:r>
            <a:r>
              <a:rPr lang="en-GB" sz="2400" baseline="30000" dirty="0" smtClean="0">
                <a:solidFill>
                  <a:schemeClr val="bg1"/>
                </a:solidFill>
                <a:effectLst>
                  <a:outerShdw blurRad="38100" dist="38100" dir="2700000" algn="tl">
                    <a:srgbClr val="000000"/>
                  </a:outerShdw>
                </a:effectLst>
                <a:latin typeface="Calibri" pitchFamily="34" charset="0"/>
              </a:rPr>
              <a:t>86</a:t>
            </a:r>
            <a:r>
              <a:rPr lang="en-GB" sz="2400" dirty="0" smtClean="0">
                <a:solidFill>
                  <a:schemeClr val="bg1"/>
                </a:solidFill>
                <a:effectLst>
                  <a:outerShdw blurRad="38100" dist="38100" dir="2700000" algn="tl">
                    <a:srgbClr val="000000"/>
                  </a:outerShdw>
                </a:effectLst>
                <a:latin typeface="Calibri" pitchFamily="34" charset="0"/>
              </a:rPr>
              <a:t>Sr ratios</a:t>
            </a:r>
            <a:endParaRPr lang="en-GB" sz="2400" dirty="0">
              <a:solidFill>
                <a:schemeClr val="bg1"/>
              </a:solidFill>
              <a:effectLst>
                <a:outerShdw blurRad="38100" dist="38100" dir="2700000" algn="tl">
                  <a:srgbClr val="000000"/>
                </a:outerShdw>
              </a:effectLst>
              <a:latin typeface="Calibri" pitchFamily="34" charset="0"/>
            </a:endParaRPr>
          </a:p>
        </p:txBody>
      </p:sp>
      <p:sp>
        <p:nvSpPr>
          <p:cNvPr id="44" name="Text Box 33"/>
          <p:cNvSpPr txBox="1">
            <a:spLocks noChangeArrowheads="1"/>
          </p:cNvSpPr>
          <p:nvPr/>
        </p:nvSpPr>
        <p:spPr bwMode="auto">
          <a:xfrm>
            <a:off x="6870700" y="4984750"/>
            <a:ext cx="2273300" cy="1200329"/>
          </a:xfrm>
          <a:prstGeom prst="rect">
            <a:avLst/>
          </a:prstGeom>
          <a:noFill/>
          <a:ln w="9525" algn="ctr">
            <a:noFill/>
            <a:miter lim="800000"/>
            <a:headEnd/>
            <a:tailEnd/>
          </a:ln>
          <a:effectLst/>
        </p:spPr>
        <p:txBody>
          <a:bodyPr wrap="square">
            <a:spAutoFit/>
          </a:bodyPr>
          <a:lstStyle/>
          <a:p>
            <a:pPr algn="l">
              <a:defRPr/>
            </a:pPr>
            <a:r>
              <a:rPr lang="en-GB" sz="2400" dirty="0" smtClean="0">
                <a:solidFill>
                  <a:srgbClr val="FFFF00"/>
                </a:solidFill>
                <a:effectLst>
                  <a:outerShdw blurRad="38100" dist="38100" dir="2700000" algn="tl">
                    <a:srgbClr val="000000"/>
                  </a:outerShdw>
                </a:effectLst>
                <a:latin typeface="Calibri" pitchFamily="34" charset="0"/>
              </a:rPr>
              <a:t>Time of solidification (e.g., eruption).</a:t>
            </a:r>
            <a:endParaRPr lang="en-GB" sz="24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97090">
                                            <p:txEl>
                                              <p:pRg st="0" end="0"/>
                                            </p:txEl>
                                          </p:spTgt>
                                        </p:tgtEl>
                                        <p:attrNameLst>
                                          <p:attrName>style.visibility</p:attrName>
                                        </p:attrNameLst>
                                      </p:cBhvr>
                                      <p:to>
                                        <p:strVal val="visible"/>
                                      </p:to>
                                    </p:set>
                                    <p:animEffect transition="in" filter="fade">
                                      <p:cBhvr>
                                        <p:cTn id="7" dur="500"/>
                                        <p:tgtEl>
                                          <p:spTgt spid="119709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97090">
                                            <p:txEl>
                                              <p:pRg st="1" end="1"/>
                                            </p:txEl>
                                          </p:spTgt>
                                        </p:tgtEl>
                                        <p:attrNameLst>
                                          <p:attrName>style.visibility</p:attrName>
                                        </p:attrNameLst>
                                      </p:cBhvr>
                                      <p:to>
                                        <p:strVal val="visible"/>
                                      </p:to>
                                    </p:set>
                                    <p:animEffect transition="in" filter="fade">
                                      <p:cBhvr>
                                        <p:cTn id="12" dur="500"/>
                                        <p:tgtEl>
                                          <p:spTgt spid="119709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grpId="0" nodeType="clickEffect">
                                  <p:stCondLst>
                                    <p:cond delay="0"/>
                                  </p:stCondLst>
                                  <p:childTnLst>
                                    <p:animMotion origin="layout" path="M -1.66667E-6 2.22222E-6 L -1.66667E-6 0.06944 " pathEditMode="relative" ptsTypes="AA">
                                      <p:cBhvr>
                                        <p:cTn id="16" dur="2000" fill="hold"/>
                                        <p:tgtEl>
                                          <p:spTgt spid="1197091"/>
                                        </p:tgtEl>
                                        <p:attrNameLst>
                                          <p:attrName>ppt_x</p:attrName>
                                          <p:attrName>ppt_y</p:attrName>
                                        </p:attrNameLst>
                                      </p:cBhvr>
                                    </p:animMotion>
                                  </p:childTnLst>
                                </p:cTn>
                              </p:par>
                              <p:par>
                                <p:cTn id="17" presetID="0" presetClass="path" presetSubtype="0" accel="50000" decel="50000" fill="hold" grpId="0" nodeType="withEffect">
                                  <p:stCondLst>
                                    <p:cond delay="0"/>
                                  </p:stCondLst>
                                  <p:childTnLst>
                                    <p:animMotion origin="layout" path="M -1.66667E-6 0.00093 L -1.66667E-6 0.23866 " pathEditMode="relative" rAng="0" ptsTypes="AA">
                                      <p:cBhvr>
                                        <p:cTn id="18" dur="2000" fill="hold"/>
                                        <p:tgtEl>
                                          <p:spTgt spid="1197092"/>
                                        </p:tgtEl>
                                        <p:attrNameLst>
                                          <p:attrName>ppt_x</p:attrName>
                                          <p:attrName>ppt_y</p:attrName>
                                        </p:attrNameLst>
                                      </p:cBhvr>
                                      <p:rCtr x="0" y="119"/>
                                    </p:animMotion>
                                  </p:childTnLst>
                                </p:cTn>
                              </p:par>
                              <p:par>
                                <p:cTn id="19" presetID="0" presetClass="path" presetSubtype="0" accel="50000" decel="50000" fill="hold" grpId="0" nodeType="withEffect">
                                  <p:stCondLst>
                                    <p:cond delay="0"/>
                                  </p:stCondLst>
                                  <p:childTnLst>
                                    <p:animMotion origin="layout" path="M -1.66667E-6 -3.7037E-7 L -0.00035 0.40417 " pathEditMode="relative" rAng="0" ptsTypes="AA">
                                      <p:cBhvr>
                                        <p:cTn id="20" dur="2000" fill="hold"/>
                                        <p:tgtEl>
                                          <p:spTgt spid="1197093"/>
                                        </p:tgtEl>
                                        <p:attrNameLst>
                                          <p:attrName>ppt_x</p:attrName>
                                          <p:attrName>ppt_y</p:attrName>
                                        </p:attrNameLst>
                                      </p:cBhvr>
                                      <p:rCtr x="0" y="202"/>
                                    </p:animMotion>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197094"/>
                                        </p:tgtEl>
                                        <p:attrNameLst>
                                          <p:attrName>style.visibility</p:attrName>
                                        </p:attrNameLst>
                                      </p:cBhvr>
                                      <p:to>
                                        <p:strVal val="visible"/>
                                      </p:to>
                                    </p:set>
                                    <p:animEffect transition="in" filter="fade">
                                      <p:cBhvr>
                                        <p:cTn id="24" dur="500"/>
                                        <p:tgtEl>
                                          <p:spTgt spid="1197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7090" grpId="0" build="p"/>
      <p:bldP spid="1197091" grpId="0" animBg="1"/>
      <p:bldP spid="1197092" grpId="0" animBg="1"/>
      <p:bldP spid="1197093" grpId="0" animBg="1"/>
      <p:bldP spid="119709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6356" name="Text Box 4"/>
          <p:cNvSpPr txBox="1">
            <a:spLocks noChangeArrowheads="1"/>
          </p:cNvSpPr>
          <p:nvPr/>
        </p:nvSpPr>
        <p:spPr bwMode="auto">
          <a:xfrm>
            <a:off x="0" y="1368425"/>
            <a:ext cx="9144000" cy="3908762"/>
          </a:xfrm>
          <a:prstGeom prst="rect">
            <a:avLst/>
          </a:prstGeom>
          <a:noFill/>
          <a:ln w="9525" algn="ctr">
            <a:noFill/>
            <a:miter lim="800000"/>
            <a:headEnd/>
            <a:tailEnd/>
          </a:ln>
          <a:effectLst/>
        </p:spPr>
        <p:txBody>
          <a:bodyPr>
            <a:spAutoFit/>
          </a:bodyPr>
          <a:lstStyle/>
          <a:p>
            <a:pPr>
              <a:defRPr/>
            </a:pPr>
            <a:r>
              <a:rPr lang="en-US" sz="3200" baseline="30000" dirty="0">
                <a:solidFill>
                  <a:schemeClr val="bg1"/>
                </a:solidFill>
                <a:latin typeface="Calibri" pitchFamily="34" charset="0"/>
              </a:rPr>
              <a:t>87</a:t>
            </a:r>
            <a:r>
              <a:rPr lang="en-US" sz="3200" dirty="0">
                <a:solidFill>
                  <a:schemeClr val="bg1"/>
                </a:solidFill>
                <a:latin typeface="Calibri" pitchFamily="34" charset="0"/>
              </a:rPr>
              <a:t>Rb</a:t>
            </a:r>
            <a:r>
              <a:rPr lang="en-US" sz="2400" dirty="0">
                <a:solidFill>
                  <a:schemeClr val="bg1"/>
                </a:solidFill>
                <a:latin typeface="Calibri" pitchFamily="34" charset="0"/>
              </a:rPr>
              <a:t> </a:t>
            </a:r>
            <a:r>
              <a:rPr lang="en-US" sz="3200" dirty="0">
                <a:solidFill>
                  <a:schemeClr val="bg1"/>
                </a:solidFill>
                <a:latin typeface="Calibri" pitchFamily="34" charset="0"/>
              </a:rPr>
              <a:t>decays</a:t>
            </a:r>
            <a:r>
              <a:rPr lang="en-US" sz="2400" dirty="0">
                <a:solidFill>
                  <a:schemeClr val="bg1"/>
                </a:solidFill>
                <a:latin typeface="Calibri" pitchFamily="34" charset="0"/>
              </a:rPr>
              <a:t> </a:t>
            </a:r>
            <a:r>
              <a:rPr lang="en-US" sz="3200" dirty="0">
                <a:solidFill>
                  <a:schemeClr val="bg1"/>
                </a:solidFill>
                <a:latin typeface="Calibri" pitchFamily="34" charset="0"/>
              </a:rPr>
              <a:t>to</a:t>
            </a:r>
            <a:r>
              <a:rPr lang="en-US" sz="2400" dirty="0">
                <a:solidFill>
                  <a:schemeClr val="bg1"/>
                </a:solidFill>
                <a:latin typeface="Calibri" pitchFamily="34" charset="0"/>
              </a:rPr>
              <a:t> </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2400" dirty="0">
                <a:solidFill>
                  <a:schemeClr val="bg1"/>
                </a:solidFill>
                <a:latin typeface="Calibri" pitchFamily="34" charset="0"/>
              </a:rPr>
              <a:t> </a:t>
            </a:r>
            <a:r>
              <a:rPr lang="en-US" sz="3200" dirty="0">
                <a:solidFill>
                  <a:schemeClr val="bg1"/>
                </a:solidFill>
                <a:latin typeface="Calibri" pitchFamily="34" charset="0"/>
              </a:rPr>
              <a:t>with</a:t>
            </a:r>
            <a:r>
              <a:rPr lang="en-US" sz="2400" dirty="0">
                <a:solidFill>
                  <a:schemeClr val="bg1"/>
                </a:solidFill>
                <a:latin typeface="Calibri" pitchFamily="34" charset="0"/>
              </a:rPr>
              <a:t> </a:t>
            </a:r>
            <a:r>
              <a:rPr lang="en-US" sz="3200" dirty="0">
                <a:solidFill>
                  <a:schemeClr val="bg1"/>
                </a:solidFill>
                <a:latin typeface="Calibri" pitchFamily="34" charset="0"/>
              </a:rPr>
              <a:t>a</a:t>
            </a:r>
            <a:r>
              <a:rPr lang="en-US" sz="2400" dirty="0">
                <a:solidFill>
                  <a:schemeClr val="bg1"/>
                </a:solidFill>
                <a:latin typeface="Calibri" pitchFamily="34" charset="0"/>
              </a:rPr>
              <a:t> </a:t>
            </a:r>
            <a:r>
              <a:rPr lang="en-US" sz="3200" dirty="0">
                <a:solidFill>
                  <a:schemeClr val="bg1"/>
                </a:solidFill>
                <a:latin typeface="Calibri" pitchFamily="34" charset="0"/>
              </a:rPr>
              <a:t>half-life</a:t>
            </a:r>
            <a:r>
              <a:rPr lang="en-US" sz="2400" dirty="0">
                <a:solidFill>
                  <a:schemeClr val="bg1"/>
                </a:solidFill>
                <a:latin typeface="Calibri" pitchFamily="34" charset="0"/>
              </a:rPr>
              <a:t> </a:t>
            </a:r>
            <a:r>
              <a:rPr lang="en-US" sz="3200" dirty="0">
                <a:solidFill>
                  <a:schemeClr val="bg1"/>
                </a:solidFill>
                <a:latin typeface="Calibri" pitchFamily="34" charset="0"/>
              </a:rPr>
              <a:t>of</a:t>
            </a:r>
            <a:r>
              <a:rPr lang="en-US" sz="2400" dirty="0">
                <a:solidFill>
                  <a:schemeClr val="bg1"/>
                </a:solidFill>
                <a:latin typeface="Calibri" pitchFamily="34" charset="0"/>
              </a:rPr>
              <a:t> </a:t>
            </a:r>
            <a:r>
              <a:rPr lang="en-US" sz="3200" dirty="0" smtClean="0">
                <a:solidFill>
                  <a:schemeClr val="bg1"/>
                </a:solidFill>
                <a:latin typeface="Calibri" pitchFamily="34" charset="0"/>
              </a:rPr>
              <a:t>49.61</a:t>
            </a:r>
            <a:r>
              <a:rPr lang="en-US" sz="2400" dirty="0" smtClean="0">
                <a:solidFill>
                  <a:schemeClr val="bg1"/>
                </a:solidFill>
                <a:latin typeface="Calibri" pitchFamily="34" charset="0"/>
              </a:rPr>
              <a:t> </a:t>
            </a:r>
            <a:r>
              <a:rPr lang="en-US" sz="3200" dirty="0">
                <a:solidFill>
                  <a:schemeClr val="bg1"/>
                </a:solidFill>
                <a:latin typeface="Calibri" pitchFamily="34" charset="0"/>
              </a:rPr>
              <a:t>Gyr    </a:t>
            </a:r>
          </a:p>
          <a:p>
            <a:pPr>
              <a:defRPr/>
            </a:pPr>
            <a:r>
              <a:rPr lang="en-US" sz="3200" dirty="0">
                <a:solidFill>
                  <a:schemeClr val="bg1"/>
                </a:solidFill>
                <a:latin typeface="Calibri" pitchFamily="34" charset="0"/>
              </a:rPr>
              <a:t>(decay constant  </a:t>
            </a:r>
            <a:r>
              <a:rPr lang="en-US" sz="3200" dirty="0">
                <a:solidFill>
                  <a:schemeClr val="bg1"/>
                </a:solidFill>
                <a:latin typeface="Calibri" pitchFamily="34" charset="0"/>
                <a:sym typeface="Symbol" pitchFamily="18" charset="2"/>
              </a:rPr>
              <a:t></a:t>
            </a:r>
            <a:r>
              <a:rPr lang="en-US" sz="3200" dirty="0">
                <a:solidFill>
                  <a:schemeClr val="bg1"/>
                </a:solidFill>
                <a:latin typeface="Calibri" pitchFamily="34" charset="0"/>
              </a:rPr>
              <a:t> = </a:t>
            </a:r>
            <a:r>
              <a:rPr lang="en-US" sz="3200" dirty="0" smtClean="0">
                <a:solidFill>
                  <a:schemeClr val="bg1"/>
                </a:solidFill>
                <a:latin typeface="Calibri" pitchFamily="34" charset="0"/>
              </a:rPr>
              <a:t>1.397</a:t>
            </a:r>
            <a:r>
              <a:rPr lang="en-US" sz="3200" baseline="30000" dirty="0" smtClean="0">
                <a:solidFill>
                  <a:schemeClr val="bg1"/>
                </a:solidFill>
                <a:latin typeface="Calibri" pitchFamily="34" charset="0"/>
              </a:rPr>
              <a:t>-11</a:t>
            </a:r>
            <a:r>
              <a:rPr lang="en-US" sz="3200" dirty="0" smtClean="0">
                <a:solidFill>
                  <a:schemeClr val="bg1"/>
                </a:solidFill>
                <a:latin typeface="Calibri" pitchFamily="34" charset="0"/>
              </a:rPr>
              <a:t> </a:t>
            </a:r>
            <a:r>
              <a:rPr lang="en-US" sz="3200" dirty="0">
                <a:solidFill>
                  <a:schemeClr val="bg1"/>
                </a:solidFill>
                <a:latin typeface="Calibri" pitchFamily="34" charset="0"/>
              </a:rPr>
              <a:t>per year)</a:t>
            </a:r>
          </a:p>
          <a:p>
            <a:pPr>
              <a:defRPr/>
            </a:pPr>
            <a:endParaRPr lang="en-US" sz="3200" dirty="0">
              <a:solidFill>
                <a:schemeClr val="bg1"/>
              </a:solidFill>
              <a:latin typeface="Calibri" pitchFamily="34" charset="0"/>
            </a:endParaRPr>
          </a:p>
          <a:p>
            <a:pPr>
              <a:defRPr/>
            </a:pPr>
            <a:r>
              <a:rPr lang="en-US" sz="3200" dirty="0">
                <a:solidFill>
                  <a:schemeClr val="bg1"/>
                </a:solidFill>
                <a:latin typeface="Calibri" pitchFamily="34" charset="0"/>
              </a:rPr>
              <a:t>(</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3200" baseline="-25000" dirty="0">
                <a:solidFill>
                  <a:schemeClr val="bg1"/>
                </a:solidFill>
                <a:latin typeface="Calibri" pitchFamily="34" charset="0"/>
              </a:rPr>
              <a:t>now</a:t>
            </a:r>
            <a:r>
              <a:rPr lang="en-US" sz="3200" dirty="0">
                <a:solidFill>
                  <a:schemeClr val="bg1"/>
                </a:solidFill>
                <a:latin typeface="Calibri" pitchFamily="34" charset="0"/>
              </a:rPr>
              <a:t> = (</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3200" baseline="-25000" dirty="0">
                <a:solidFill>
                  <a:schemeClr val="bg1"/>
                </a:solidFill>
                <a:latin typeface="Calibri" pitchFamily="34" charset="0"/>
              </a:rPr>
              <a:t>initial</a:t>
            </a:r>
            <a:r>
              <a:rPr lang="en-US" sz="3200" dirty="0">
                <a:solidFill>
                  <a:schemeClr val="bg1"/>
                </a:solidFill>
                <a:latin typeface="Calibri" pitchFamily="34" charset="0"/>
              </a:rPr>
              <a:t> + (</a:t>
            </a:r>
            <a:r>
              <a:rPr lang="en-US" sz="3200" baseline="30000" dirty="0">
                <a:solidFill>
                  <a:schemeClr val="bg1"/>
                </a:solidFill>
                <a:latin typeface="Calibri" pitchFamily="34" charset="0"/>
              </a:rPr>
              <a:t>87</a:t>
            </a:r>
            <a:r>
              <a:rPr lang="en-US" sz="3200" dirty="0">
                <a:solidFill>
                  <a:schemeClr val="bg1"/>
                </a:solidFill>
                <a:latin typeface="Calibri" pitchFamily="34" charset="0"/>
              </a:rPr>
              <a:t>Rb)</a:t>
            </a:r>
            <a:r>
              <a:rPr lang="en-US" sz="3200" baseline="-25000" dirty="0">
                <a:solidFill>
                  <a:schemeClr val="bg1"/>
                </a:solidFill>
                <a:latin typeface="Calibri" pitchFamily="34" charset="0"/>
              </a:rPr>
              <a:t>now</a:t>
            </a:r>
            <a:r>
              <a:rPr lang="en-US" sz="3200" dirty="0">
                <a:solidFill>
                  <a:schemeClr val="bg1"/>
                </a:solidFill>
                <a:latin typeface="Calibri" pitchFamily="34" charset="0"/>
              </a:rPr>
              <a:t>*(</a:t>
            </a:r>
            <a:r>
              <a:rPr lang="en-US" sz="3200" dirty="0" err="1">
                <a:solidFill>
                  <a:schemeClr val="bg1"/>
                </a:solidFill>
                <a:latin typeface="Calibri" pitchFamily="34" charset="0"/>
              </a:rPr>
              <a:t>e</a:t>
            </a:r>
            <a:r>
              <a:rPr lang="en-US" sz="3200" baseline="30000" dirty="0" err="1">
                <a:solidFill>
                  <a:schemeClr val="bg1"/>
                </a:solidFill>
                <a:latin typeface="Calibri" pitchFamily="34" charset="0"/>
                <a:sym typeface="Symbol" pitchFamily="18" charset="2"/>
              </a:rPr>
              <a:t></a:t>
            </a:r>
            <a:r>
              <a:rPr lang="en-US" sz="3200" baseline="30000" dirty="0" err="1">
                <a:solidFill>
                  <a:schemeClr val="bg1"/>
                </a:solidFill>
                <a:latin typeface="Calibri" pitchFamily="34" charset="0"/>
              </a:rPr>
              <a:t>t</a:t>
            </a:r>
            <a:r>
              <a:rPr lang="en-US" sz="3200" dirty="0">
                <a:solidFill>
                  <a:schemeClr val="bg1"/>
                </a:solidFill>
                <a:latin typeface="Calibri" pitchFamily="34" charset="0"/>
              </a:rPr>
              <a:t> – 1)</a:t>
            </a:r>
          </a:p>
          <a:p>
            <a:pPr>
              <a:defRPr/>
            </a:pPr>
            <a:endParaRPr lang="en-US" sz="3200" dirty="0">
              <a:solidFill>
                <a:schemeClr val="bg1"/>
              </a:solidFill>
              <a:latin typeface="Calibri" pitchFamily="34" charset="0"/>
            </a:endParaRPr>
          </a:p>
          <a:p>
            <a:pPr>
              <a:defRPr/>
            </a:pPr>
            <a:r>
              <a:rPr lang="en-US" sz="2800" i="1" dirty="0">
                <a:solidFill>
                  <a:srgbClr val="FFFF00"/>
                </a:solidFill>
                <a:latin typeface="Calibri" pitchFamily="34" charset="0"/>
              </a:rPr>
              <a:t>Divide</a:t>
            </a:r>
            <a:r>
              <a:rPr lang="en-US" sz="2000" i="1" dirty="0">
                <a:solidFill>
                  <a:srgbClr val="FFFF00"/>
                </a:solidFill>
                <a:latin typeface="Calibri" pitchFamily="34" charset="0"/>
              </a:rPr>
              <a:t> </a:t>
            </a:r>
            <a:r>
              <a:rPr lang="en-US" sz="2800" i="1" dirty="0">
                <a:solidFill>
                  <a:srgbClr val="FFFF00"/>
                </a:solidFill>
                <a:latin typeface="Calibri" pitchFamily="34" charset="0"/>
              </a:rPr>
              <a:t>by</a:t>
            </a:r>
            <a:r>
              <a:rPr lang="en-US" sz="2000" i="1" dirty="0">
                <a:solidFill>
                  <a:srgbClr val="FFFF00"/>
                </a:solidFill>
                <a:latin typeface="Calibri" pitchFamily="34" charset="0"/>
              </a:rPr>
              <a:t> </a:t>
            </a:r>
            <a:r>
              <a:rPr lang="en-US" sz="2800" i="1" dirty="0">
                <a:solidFill>
                  <a:srgbClr val="FFFF00"/>
                </a:solidFill>
                <a:latin typeface="Calibri" pitchFamily="34" charset="0"/>
              </a:rPr>
              <a:t>a</a:t>
            </a:r>
            <a:r>
              <a:rPr lang="en-US" sz="2000" i="1" dirty="0">
                <a:solidFill>
                  <a:srgbClr val="FFFF00"/>
                </a:solidFill>
                <a:latin typeface="Calibri" pitchFamily="34" charset="0"/>
              </a:rPr>
              <a:t> </a:t>
            </a:r>
            <a:r>
              <a:rPr lang="en-US" sz="2800" i="1" dirty="0">
                <a:solidFill>
                  <a:srgbClr val="FFFF00"/>
                </a:solidFill>
                <a:latin typeface="Calibri" pitchFamily="34" charset="0"/>
              </a:rPr>
              <a:t>suitable</a:t>
            </a:r>
            <a:r>
              <a:rPr lang="en-US" sz="2000" i="1" dirty="0">
                <a:solidFill>
                  <a:srgbClr val="FFFF00"/>
                </a:solidFill>
                <a:latin typeface="Calibri" pitchFamily="34" charset="0"/>
              </a:rPr>
              <a:t> </a:t>
            </a:r>
            <a:r>
              <a:rPr lang="en-US" sz="2800" i="1" dirty="0">
                <a:solidFill>
                  <a:srgbClr val="FFFF00"/>
                </a:solidFill>
                <a:latin typeface="Calibri" pitchFamily="34" charset="0"/>
              </a:rPr>
              <a:t>non-radiogenic</a:t>
            </a:r>
            <a:r>
              <a:rPr lang="en-US" sz="2000" i="1" dirty="0">
                <a:solidFill>
                  <a:srgbClr val="FFFF00"/>
                </a:solidFill>
                <a:latin typeface="Calibri" pitchFamily="34" charset="0"/>
              </a:rPr>
              <a:t> </a:t>
            </a:r>
            <a:r>
              <a:rPr lang="en-US" sz="2800" i="1" dirty="0">
                <a:solidFill>
                  <a:srgbClr val="FFFF00"/>
                </a:solidFill>
                <a:latin typeface="Calibri" pitchFamily="34" charset="0"/>
              </a:rPr>
              <a:t>isotope,</a:t>
            </a:r>
            <a:r>
              <a:rPr lang="en-US" sz="2000" i="1" dirty="0">
                <a:solidFill>
                  <a:srgbClr val="FFFF00"/>
                </a:solidFill>
                <a:latin typeface="Calibri" pitchFamily="34" charset="0"/>
              </a:rPr>
              <a:t> </a:t>
            </a:r>
            <a:r>
              <a:rPr lang="en-US" sz="2800" i="1" dirty="0">
                <a:solidFill>
                  <a:srgbClr val="FFFF00"/>
                </a:solidFill>
                <a:latin typeface="Calibri" pitchFamily="34" charset="0"/>
              </a:rPr>
              <a:t>i.e.</a:t>
            </a:r>
            <a:r>
              <a:rPr lang="en-US" sz="2000" i="1" dirty="0">
                <a:solidFill>
                  <a:srgbClr val="FFFF00"/>
                </a:solidFill>
                <a:latin typeface="Calibri" pitchFamily="34" charset="0"/>
              </a:rPr>
              <a:t> </a:t>
            </a:r>
            <a:r>
              <a:rPr lang="en-US" sz="2800" i="1" baseline="30000" dirty="0" smtClean="0">
                <a:solidFill>
                  <a:srgbClr val="FFFF00"/>
                </a:solidFill>
                <a:latin typeface="Calibri" pitchFamily="34" charset="0"/>
              </a:rPr>
              <a:t>86</a:t>
            </a:r>
            <a:r>
              <a:rPr lang="en-US" sz="2800" i="1" dirty="0" smtClean="0">
                <a:solidFill>
                  <a:srgbClr val="FFFF00"/>
                </a:solidFill>
                <a:latin typeface="Calibri" pitchFamily="34" charset="0"/>
              </a:rPr>
              <a:t>Sr:</a:t>
            </a:r>
            <a:endParaRPr lang="en-US" sz="2800" i="1" dirty="0">
              <a:solidFill>
                <a:srgbClr val="FFFF00"/>
              </a:solidFill>
              <a:latin typeface="Calibri" pitchFamily="34" charset="0"/>
            </a:endParaRPr>
          </a:p>
          <a:p>
            <a:pPr>
              <a:defRPr/>
            </a:pPr>
            <a:endParaRPr lang="en-US" sz="3200" dirty="0">
              <a:solidFill>
                <a:schemeClr val="bg1"/>
              </a:solidFill>
              <a:latin typeface="Calibri" pitchFamily="34" charset="0"/>
            </a:endParaRPr>
          </a:p>
          <a:p>
            <a:pPr>
              <a:defRPr/>
            </a:pPr>
            <a:r>
              <a:rPr lang="en-US" sz="2800" dirty="0">
                <a:solidFill>
                  <a:schemeClr val="bg1"/>
                </a:solidFill>
                <a:latin typeface="Calibri" pitchFamily="34" charset="0"/>
              </a:rPr>
              <a:t>(</a:t>
            </a:r>
            <a:r>
              <a:rPr lang="en-US" sz="2800" baseline="30000" dirty="0">
                <a:solidFill>
                  <a:schemeClr val="bg1"/>
                </a:solidFill>
                <a:latin typeface="Calibri" pitchFamily="34" charset="0"/>
              </a:rPr>
              <a:t>87</a:t>
            </a:r>
            <a:r>
              <a:rPr lang="en-US" sz="2800" dirty="0">
                <a:solidFill>
                  <a:schemeClr val="bg1"/>
                </a:solidFill>
                <a:latin typeface="Calibri" pitchFamily="34" charset="0"/>
              </a:rPr>
              <a:t>Sr/</a:t>
            </a:r>
            <a:r>
              <a:rPr lang="en-US" sz="2800" baseline="30000" dirty="0">
                <a:solidFill>
                  <a:schemeClr val="bg1"/>
                </a:solidFill>
                <a:latin typeface="Calibri" pitchFamily="34" charset="0"/>
              </a:rPr>
              <a:t>86</a:t>
            </a:r>
            <a:r>
              <a:rPr lang="en-US" sz="2800" dirty="0">
                <a:solidFill>
                  <a:schemeClr val="bg1"/>
                </a:solidFill>
                <a:latin typeface="Calibri" pitchFamily="34" charset="0"/>
              </a:rPr>
              <a:t>Sr)</a:t>
            </a:r>
            <a:r>
              <a:rPr lang="en-US" sz="2800" baseline="-25000" dirty="0">
                <a:solidFill>
                  <a:schemeClr val="bg1"/>
                </a:solidFill>
                <a:latin typeface="Calibri" pitchFamily="34" charset="0"/>
              </a:rPr>
              <a:t>now</a:t>
            </a:r>
            <a:r>
              <a:rPr lang="en-US" sz="1600" dirty="0">
                <a:solidFill>
                  <a:schemeClr val="bg1"/>
                </a:solidFill>
                <a:latin typeface="Calibri" pitchFamily="34" charset="0"/>
              </a:rPr>
              <a:t> </a:t>
            </a:r>
            <a:r>
              <a:rPr lang="en-US" sz="2800" dirty="0">
                <a:solidFill>
                  <a:schemeClr val="bg1"/>
                </a:solidFill>
                <a:latin typeface="Calibri" pitchFamily="34" charset="0"/>
              </a:rPr>
              <a:t>=</a:t>
            </a:r>
            <a:r>
              <a:rPr lang="en-US" sz="1600" dirty="0">
                <a:solidFill>
                  <a:schemeClr val="bg1"/>
                </a:solidFill>
                <a:latin typeface="Calibri" pitchFamily="34" charset="0"/>
              </a:rPr>
              <a:t> </a:t>
            </a:r>
            <a:r>
              <a:rPr lang="en-US" sz="2800" dirty="0">
                <a:solidFill>
                  <a:schemeClr val="bg1"/>
                </a:solidFill>
                <a:latin typeface="Calibri" pitchFamily="34" charset="0"/>
              </a:rPr>
              <a:t>(</a:t>
            </a:r>
            <a:r>
              <a:rPr lang="en-US" sz="2800" baseline="30000" dirty="0">
                <a:solidFill>
                  <a:schemeClr val="bg1"/>
                </a:solidFill>
                <a:latin typeface="Calibri" pitchFamily="34" charset="0"/>
              </a:rPr>
              <a:t>87</a:t>
            </a:r>
            <a:r>
              <a:rPr lang="en-US" sz="2800" dirty="0">
                <a:solidFill>
                  <a:schemeClr val="bg1"/>
                </a:solidFill>
                <a:latin typeface="Calibri" pitchFamily="34" charset="0"/>
              </a:rPr>
              <a:t>Sr/</a:t>
            </a:r>
            <a:r>
              <a:rPr lang="en-US" sz="2800" baseline="30000" dirty="0">
                <a:solidFill>
                  <a:schemeClr val="bg1"/>
                </a:solidFill>
                <a:latin typeface="Calibri" pitchFamily="34" charset="0"/>
              </a:rPr>
              <a:t>86</a:t>
            </a:r>
            <a:r>
              <a:rPr lang="en-US" sz="2800" dirty="0">
                <a:solidFill>
                  <a:schemeClr val="bg1"/>
                </a:solidFill>
                <a:latin typeface="Calibri" pitchFamily="34" charset="0"/>
              </a:rPr>
              <a:t>Sr)</a:t>
            </a:r>
            <a:r>
              <a:rPr lang="en-US" sz="2800" baseline="-25000" dirty="0">
                <a:solidFill>
                  <a:schemeClr val="bg1"/>
                </a:solidFill>
                <a:latin typeface="Calibri" pitchFamily="34" charset="0"/>
              </a:rPr>
              <a:t>initial</a:t>
            </a:r>
            <a:r>
              <a:rPr lang="en-US" sz="1600" dirty="0">
                <a:solidFill>
                  <a:schemeClr val="bg1"/>
                </a:solidFill>
                <a:latin typeface="Calibri" pitchFamily="34" charset="0"/>
              </a:rPr>
              <a:t> </a:t>
            </a:r>
            <a:r>
              <a:rPr lang="en-US" sz="2800" dirty="0">
                <a:solidFill>
                  <a:schemeClr val="bg1"/>
                </a:solidFill>
                <a:latin typeface="Calibri" pitchFamily="34" charset="0"/>
              </a:rPr>
              <a:t>+</a:t>
            </a:r>
            <a:r>
              <a:rPr lang="en-US" sz="1600" dirty="0">
                <a:solidFill>
                  <a:schemeClr val="bg1"/>
                </a:solidFill>
                <a:latin typeface="Calibri" pitchFamily="34" charset="0"/>
              </a:rPr>
              <a:t> </a:t>
            </a:r>
            <a:r>
              <a:rPr lang="en-US" sz="2800" dirty="0">
                <a:solidFill>
                  <a:schemeClr val="bg1"/>
                </a:solidFill>
                <a:latin typeface="Calibri" pitchFamily="34" charset="0"/>
              </a:rPr>
              <a:t>(</a:t>
            </a:r>
            <a:r>
              <a:rPr lang="en-US" sz="2800" baseline="30000" dirty="0">
                <a:solidFill>
                  <a:schemeClr val="bg1"/>
                </a:solidFill>
                <a:latin typeface="Calibri" pitchFamily="34" charset="0"/>
              </a:rPr>
              <a:t>87</a:t>
            </a:r>
            <a:r>
              <a:rPr lang="en-US" sz="2800" dirty="0">
                <a:solidFill>
                  <a:schemeClr val="bg1"/>
                </a:solidFill>
                <a:latin typeface="Calibri" pitchFamily="34" charset="0"/>
              </a:rPr>
              <a:t>Rb/</a:t>
            </a:r>
            <a:r>
              <a:rPr lang="en-US" sz="2800" baseline="30000" dirty="0">
                <a:solidFill>
                  <a:schemeClr val="bg1"/>
                </a:solidFill>
                <a:latin typeface="Calibri" pitchFamily="34" charset="0"/>
              </a:rPr>
              <a:t>86</a:t>
            </a:r>
            <a:r>
              <a:rPr lang="en-US" sz="2800" dirty="0">
                <a:solidFill>
                  <a:schemeClr val="bg1"/>
                </a:solidFill>
                <a:latin typeface="Calibri" pitchFamily="34" charset="0"/>
              </a:rPr>
              <a:t>Sr)</a:t>
            </a:r>
            <a:r>
              <a:rPr lang="en-US" sz="2800" baseline="-25000" dirty="0">
                <a:solidFill>
                  <a:schemeClr val="bg1"/>
                </a:solidFill>
                <a:latin typeface="Calibri" pitchFamily="34" charset="0"/>
              </a:rPr>
              <a:t>now</a:t>
            </a:r>
            <a:r>
              <a:rPr lang="en-US" sz="1600" dirty="0">
                <a:solidFill>
                  <a:schemeClr val="bg1"/>
                </a:solidFill>
                <a:latin typeface="Calibri" pitchFamily="34" charset="0"/>
              </a:rPr>
              <a:t> </a:t>
            </a:r>
            <a:r>
              <a:rPr lang="en-US" sz="2800" dirty="0">
                <a:solidFill>
                  <a:schemeClr val="bg1"/>
                </a:solidFill>
                <a:latin typeface="Calibri" pitchFamily="34" charset="0"/>
              </a:rPr>
              <a:t>*(e</a:t>
            </a:r>
            <a:r>
              <a:rPr lang="en-US" sz="2800" baseline="30000" dirty="0">
                <a:solidFill>
                  <a:schemeClr val="bg1"/>
                </a:solidFill>
                <a:latin typeface="Calibri" pitchFamily="34" charset="0"/>
                <a:sym typeface="Symbol" pitchFamily="18" charset="2"/>
              </a:rPr>
              <a:t></a:t>
            </a:r>
            <a:r>
              <a:rPr lang="en-US" sz="2800" baseline="30000" dirty="0">
                <a:solidFill>
                  <a:schemeClr val="bg1"/>
                </a:solidFill>
                <a:latin typeface="Calibri" pitchFamily="34" charset="0"/>
              </a:rPr>
              <a:t>t</a:t>
            </a:r>
            <a:r>
              <a:rPr lang="en-US" sz="2800" dirty="0">
                <a:solidFill>
                  <a:schemeClr val="bg1"/>
                </a:solidFill>
                <a:latin typeface="Calibri" pitchFamily="34" charset="0"/>
              </a:rPr>
              <a:t>–1)</a:t>
            </a:r>
          </a:p>
        </p:txBody>
      </p:sp>
      <p:sp>
        <p:nvSpPr>
          <p:cNvPr id="5"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6356">
                                            <p:txEl>
                                              <p:pRg st="0" end="0"/>
                                            </p:txEl>
                                          </p:spTgt>
                                        </p:tgtEl>
                                        <p:attrNameLst>
                                          <p:attrName>style.visibility</p:attrName>
                                        </p:attrNameLst>
                                      </p:cBhvr>
                                      <p:to>
                                        <p:strVal val="visible"/>
                                      </p:to>
                                    </p:set>
                                    <p:animEffect transition="in" filter="fade">
                                      <p:cBhvr>
                                        <p:cTn id="7" dur="500"/>
                                        <p:tgtEl>
                                          <p:spTgt spid="9963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6356">
                                            <p:txEl>
                                              <p:pRg st="1" end="1"/>
                                            </p:txEl>
                                          </p:spTgt>
                                        </p:tgtEl>
                                        <p:attrNameLst>
                                          <p:attrName>style.visibility</p:attrName>
                                        </p:attrNameLst>
                                      </p:cBhvr>
                                      <p:to>
                                        <p:strVal val="visible"/>
                                      </p:to>
                                    </p:set>
                                    <p:animEffect transition="in" filter="fade">
                                      <p:cBhvr>
                                        <p:cTn id="12" dur="500"/>
                                        <p:tgtEl>
                                          <p:spTgt spid="9963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96356">
                                            <p:txEl>
                                              <p:pRg st="3" end="3"/>
                                            </p:txEl>
                                          </p:spTgt>
                                        </p:tgtEl>
                                        <p:attrNameLst>
                                          <p:attrName>style.visibility</p:attrName>
                                        </p:attrNameLst>
                                      </p:cBhvr>
                                      <p:to>
                                        <p:strVal val="visible"/>
                                      </p:to>
                                    </p:set>
                                    <p:animEffect transition="in" filter="fade">
                                      <p:cBhvr>
                                        <p:cTn id="17" dur="500"/>
                                        <p:tgtEl>
                                          <p:spTgt spid="99635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96356">
                                            <p:txEl>
                                              <p:pRg st="5" end="5"/>
                                            </p:txEl>
                                          </p:spTgt>
                                        </p:tgtEl>
                                        <p:attrNameLst>
                                          <p:attrName>style.visibility</p:attrName>
                                        </p:attrNameLst>
                                      </p:cBhvr>
                                      <p:to>
                                        <p:strVal val="visible"/>
                                      </p:to>
                                    </p:set>
                                    <p:animEffect transition="in" filter="fade">
                                      <p:cBhvr>
                                        <p:cTn id="22" dur="500"/>
                                        <p:tgtEl>
                                          <p:spTgt spid="996356">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96356">
                                            <p:txEl>
                                              <p:pRg st="7" end="7"/>
                                            </p:txEl>
                                          </p:spTgt>
                                        </p:tgtEl>
                                        <p:attrNameLst>
                                          <p:attrName>style.visibility</p:attrName>
                                        </p:attrNameLst>
                                      </p:cBhvr>
                                      <p:to>
                                        <p:strVal val="visible"/>
                                      </p:to>
                                    </p:set>
                                    <p:animEffect transition="in" filter="fade">
                                      <p:cBhvr>
                                        <p:cTn id="27" dur="500"/>
                                        <p:tgtEl>
                                          <p:spTgt spid="99635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6356"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grpSp>
        <p:nvGrpSpPr>
          <p:cNvPr id="2" name="Gruppo 39"/>
          <p:cNvGrpSpPr>
            <a:grpSpLocks noChangeAspect="1"/>
          </p:cNvGrpSpPr>
          <p:nvPr/>
        </p:nvGrpSpPr>
        <p:grpSpPr bwMode="auto">
          <a:xfrm>
            <a:off x="379889" y="3140075"/>
            <a:ext cx="4422299" cy="3431700"/>
            <a:chOff x="30163" y="1546225"/>
            <a:chExt cx="6318251" cy="4900613"/>
          </a:xfrm>
        </p:grpSpPr>
        <p:grpSp>
          <p:nvGrpSpPr>
            <p:cNvPr id="43016" name="Group 4"/>
            <p:cNvGrpSpPr>
              <a:grpSpLocks/>
            </p:cNvGrpSpPr>
            <p:nvPr/>
          </p:nvGrpSpPr>
          <p:grpSpPr bwMode="auto">
            <a:xfrm>
              <a:off x="30163" y="1546225"/>
              <a:ext cx="6318251" cy="4900613"/>
              <a:chOff x="100" y="974"/>
              <a:chExt cx="3980" cy="3087"/>
            </a:xfrm>
          </p:grpSpPr>
          <p:sp>
            <p:nvSpPr>
              <p:cNvPr id="6"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it-IT" sz="1200">
                  <a:latin typeface="Calibri" pitchFamily="34" charset="0"/>
                </a:endParaRPr>
              </a:p>
            </p:txBody>
          </p:sp>
          <p:sp>
            <p:nvSpPr>
              <p:cNvPr id="7" name="Text Box 6"/>
              <p:cNvSpPr txBox="1">
                <a:spLocks noChangeArrowheads="1"/>
              </p:cNvSpPr>
              <p:nvPr/>
            </p:nvSpPr>
            <p:spPr bwMode="auto">
              <a:xfrm>
                <a:off x="1678" y="3729"/>
                <a:ext cx="919"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Rb/</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sp>
            <p:nvSpPr>
              <p:cNvPr id="8" name="Text Box 7"/>
              <p:cNvSpPr txBox="1">
                <a:spLocks noChangeArrowheads="1"/>
              </p:cNvSpPr>
              <p:nvPr/>
            </p:nvSpPr>
            <p:spPr bwMode="auto">
              <a:xfrm rot="16200000">
                <a:off x="-166" y="2153"/>
                <a:ext cx="864"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Sr/</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grpSp>
        <p:sp>
          <p:nvSpPr>
            <p:cNvPr id="9" name="Text Box 9"/>
            <p:cNvSpPr txBox="1">
              <a:spLocks noChangeArrowheads="1"/>
            </p:cNvSpPr>
            <p:nvPr/>
          </p:nvSpPr>
          <p:spPr bwMode="auto">
            <a:xfrm>
              <a:off x="474031" y="5162118"/>
              <a:ext cx="1508287"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Low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10" name="Text Box 10"/>
            <p:cNvSpPr txBox="1">
              <a:spLocks noChangeArrowheads="1"/>
            </p:cNvSpPr>
            <p:nvPr/>
          </p:nvSpPr>
          <p:spPr bwMode="auto">
            <a:xfrm>
              <a:off x="2501714" y="5162118"/>
              <a:ext cx="1784995"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Medium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11" name="Text Box 11"/>
            <p:cNvSpPr txBox="1">
              <a:spLocks noChangeArrowheads="1"/>
            </p:cNvSpPr>
            <p:nvPr/>
          </p:nvSpPr>
          <p:spPr bwMode="auto">
            <a:xfrm>
              <a:off x="4459085" y="5162118"/>
              <a:ext cx="1508288"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High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12" name="Line 12"/>
            <p:cNvSpPr>
              <a:spLocks noChangeShapeType="1"/>
            </p:cNvSpPr>
            <p:nvPr/>
          </p:nvSpPr>
          <p:spPr bwMode="auto">
            <a:xfrm>
              <a:off x="537537" y="5146248"/>
              <a:ext cx="4733527" cy="0"/>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13" name="Text Box 13"/>
            <p:cNvSpPr txBox="1">
              <a:spLocks noChangeArrowheads="1"/>
            </p:cNvSpPr>
            <p:nvPr/>
          </p:nvSpPr>
          <p:spPr bwMode="auto">
            <a:xfrm>
              <a:off x="5427564" y="494448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0</a:t>
              </a:r>
            </a:p>
          </p:txBody>
        </p:sp>
        <p:sp>
          <p:nvSpPr>
            <p:cNvPr id="16" name="Text Box 16"/>
            <p:cNvSpPr txBox="1">
              <a:spLocks noChangeArrowheads="1"/>
            </p:cNvSpPr>
            <p:nvPr/>
          </p:nvSpPr>
          <p:spPr bwMode="auto">
            <a:xfrm>
              <a:off x="5427564" y="191121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3</a:t>
              </a:r>
            </a:p>
          </p:txBody>
        </p:sp>
        <p:sp>
          <p:nvSpPr>
            <p:cNvPr id="19" name="Line 19"/>
            <p:cNvSpPr>
              <a:spLocks noChangeShapeType="1"/>
            </p:cNvSpPr>
            <p:nvPr/>
          </p:nvSpPr>
          <p:spPr bwMode="auto">
            <a:xfrm flipV="1">
              <a:off x="523929" y="2199126"/>
              <a:ext cx="4753940" cy="2919918"/>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20" name="Oval 27"/>
            <p:cNvSpPr>
              <a:spLocks noChangeArrowheads="1"/>
            </p:cNvSpPr>
            <p:nvPr/>
          </p:nvSpPr>
          <p:spPr bwMode="auto">
            <a:xfrm>
              <a:off x="3297816" y="5030631"/>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21" name="Oval 28"/>
            <p:cNvSpPr>
              <a:spLocks noChangeArrowheads="1"/>
            </p:cNvSpPr>
            <p:nvPr/>
          </p:nvSpPr>
          <p:spPr bwMode="auto">
            <a:xfrm>
              <a:off x="5155392" y="5030631"/>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22" name="Text Box 29"/>
            <p:cNvSpPr txBox="1">
              <a:spLocks noChangeArrowheads="1"/>
            </p:cNvSpPr>
            <p:nvPr/>
          </p:nvSpPr>
          <p:spPr bwMode="auto">
            <a:xfrm>
              <a:off x="553413"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cpx)</a:t>
              </a:r>
            </a:p>
          </p:txBody>
        </p:sp>
        <p:sp>
          <p:nvSpPr>
            <p:cNvPr id="23" name="Text Box 30"/>
            <p:cNvSpPr txBox="1">
              <a:spLocks noChangeArrowheads="1"/>
            </p:cNvSpPr>
            <p:nvPr/>
          </p:nvSpPr>
          <p:spPr bwMode="auto">
            <a:xfrm>
              <a:off x="2501713" y="5606454"/>
              <a:ext cx="1784995" cy="362723"/>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whole rock)</a:t>
              </a:r>
            </a:p>
          </p:txBody>
        </p:sp>
        <p:sp>
          <p:nvSpPr>
            <p:cNvPr id="24" name="Text Box 31"/>
            <p:cNvSpPr txBox="1">
              <a:spLocks noChangeArrowheads="1"/>
            </p:cNvSpPr>
            <p:nvPr/>
          </p:nvSpPr>
          <p:spPr bwMode="auto">
            <a:xfrm>
              <a:off x="4459084"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pl)</a:t>
              </a:r>
            </a:p>
          </p:txBody>
        </p:sp>
        <p:sp>
          <p:nvSpPr>
            <p:cNvPr id="29" name="AutoShape 38"/>
            <p:cNvSpPr>
              <a:spLocks noChangeArrowheads="1"/>
            </p:cNvSpPr>
            <p:nvPr/>
          </p:nvSpPr>
          <p:spPr bwMode="auto">
            <a:xfrm>
              <a:off x="292582" y="4883274"/>
              <a:ext cx="469496" cy="437535"/>
            </a:xfrm>
            <a:prstGeom prst="star5">
              <a:avLst/>
            </a:prstGeom>
            <a:solidFill>
              <a:schemeClr val="accent1"/>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33" name="Oval 49"/>
            <p:cNvSpPr>
              <a:spLocks noChangeArrowheads="1"/>
            </p:cNvSpPr>
            <p:nvPr/>
          </p:nvSpPr>
          <p:spPr bwMode="auto">
            <a:xfrm>
              <a:off x="3082347" y="3398379"/>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35" name="Oval 51"/>
            <p:cNvSpPr>
              <a:spLocks noChangeArrowheads="1"/>
            </p:cNvSpPr>
            <p:nvPr/>
          </p:nvSpPr>
          <p:spPr bwMode="auto">
            <a:xfrm>
              <a:off x="4842394" y="2305676"/>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36" name="Oval 26"/>
            <p:cNvSpPr>
              <a:spLocks noChangeArrowheads="1"/>
            </p:cNvSpPr>
            <p:nvPr/>
          </p:nvSpPr>
          <p:spPr bwMode="auto">
            <a:xfrm>
              <a:off x="1118171" y="5030631"/>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39" name="Oval 48"/>
            <p:cNvSpPr>
              <a:spLocks noChangeArrowheads="1"/>
            </p:cNvSpPr>
            <p:nvPr/>
          </p:nvSpPr>
          <p:spPr bwMode="auto">
            <a:xfrm>
              <a:off x="1054664" y="4649772"/>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grpSp>
      <p:sp>
        <p:nvSpPr>
          <p:cNvPr id="41" name="Text Box 4"/>
          <p:cNvSpPr txBox="1">
            <a:spLocks noChangeArrowheads="1"/>
          </p:cNvSpPr>
          <p:nvPr/>
        </p:nvSpPr>
        <p:spPr bwMode="auto">
          <a:xfrm>
            <a:off x="371475" y="1368425"/>
            <a:ext cx="8401050" cy="1570038"/>
          </a:xfrm>
          <a:prstGeom prst="rect">
            <a:avLst/>
          </a:prstGeom>
          <a:noFill/>
          <a:ln w="9525" algn="ctr">
            <a:noFill/>
            <a:miter lim="800000"/>
            <a:headEnd/>
            <a:tailEnd/>
          </a:ln>
          <a:effectLst/>
        </p:spPr>
        <p:txBody>
          <a:bodyPr wrap="square">
            <a:spAutoFit/>
          </a:bodyPr>
          <a:lstStyle/>
          <a:p>
            <a:pPr algn="l">
              <a:defRPr/>
            </a:pPr>
            <a:r>
              <a:rPr lang="en-US" sz="3200" dirty="0">
                <a:solidFill>
                  <a:schemeClr val="bg1"/>
                </a:solidFill>
                <a:latin typeface="Calibri" pitchFamily="34" charset="0"/>
              </a:rPr>
              <a:t>@ T</a:t>
            </a:r>
            <a:r>
              <a:rPr lang="en-US" sz="3200" baseline="-25000" dirty="0">
                <a:solidFill>
                  <a:schemeClr val="bg1"/>
                </a:solidFill>
                <a:latin typeface="Calibri" pitchFamily="34" charset="0"/>
              </a:rPr>
              <a:t>3</a:t>
            </a:r>
            <a:r>
              <a:rPr lang="en-US" sz="3200" dirty="0">
                <a:solidFill>
                  <a:schemeClr val="bg1"/>
                </a:solidFill>
                <a:latin typeface="Calibri" pitchFamily="34" charset="0"/>
              </a:rPr>
              <a:t> (e.g., now) we measure three different </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3200" baseline="30000" dirty="0">
                <a:solidFill>
                  <a:schemeClr val="bg1"/>
                </a:solidFill>
                <a:latin typeface="Calibri" pitchFamily="34" charset="0"/>
              </a:rPr>
              <a:t>86</a:t>
            </a:r>
            <a:r>
              <a:rPr lang="en-US" sz="3200" dirty="0">
                <a:solidFill>
                  <a:schemeClr val="bg1"/>
                </a:solidFill>
                <a:latin typeface="Calibri" pitchFamily="34" charset="0"/>
              </a:rPr>
              <a:t>Sr isotopic ratios in three portions of a geological system.</a:t>
            </a:r>
          </a:p>
        </p:txBody>
      </p:sp>
      <p:sp>
        <p:nvSpPr>
          <p:cNvPr id="42" name="Text Box 4"/>
          <p:cNvSpPr txBox="1">
            <a:spLocks noChangeArrowheads="1"/>
          </p:cNvSpPr>
          <p:nvPr/>
        </p:nvSpPr>
        <p:spPr bwMode="auto">
          <a:xfrm>
            <a:off x="5054600" y="3024188"/>
            <a:ext cx="4089400" cy="2554287"/>
          </a:xfrm>
          <a:prstGeom prst="rect">
            <a:avLst/>
          </a:prstGeom>
          <a:noFill/>
          <a:ln w="9525" algn="ctr">
            <a:noFill/>
            <a:miter lim="800000"/>
            <a:headEnd/>
            <a:tailEnd/>
          </a:ln>
          <a:effectLst/>
        </p:spPr>
        <p:txBody>
          <a:bodyPr wrap="square">
            <a:spAutoFit/>
          </a:bodyPr>
          <a:lstStyle/>
          <a:p>
            <a:pPr algn="l">
              <a:defRPr/>
            </a:pPr>
            <a:r>
              <a:rPr lang="en-US" sz="3200" dirty="0" smtClean="0">
                <a:solidFill>
                  <a:schemeClr val="bg1"/>
                </a:solidFill>
                <a:latin typeface="Calibri" pitchFamily="34" charset="0"/>
              </a:rPr>
              <a:t>Which </a:t>
            </a:r>
            <a:r>
              <a:rPr lang="en-US" sz="3200" dirty="0">
                <a:solidFill>
                  <a:schemeClr val="bg1"/>
                </a:solidFill>
                <a:latin typeface="Calibri" pitchFamily="34" charset="0"/>
              </a:rPr>
              <a:t>of these three different values does </a:t>
            </a:r>
            <a:r>
              <a:rPr lang="en-US" sz="3200" dirty="0" smtClean="0">
                <a:solidFill>
                  <a:schemeClr val="bg1"/>
                </a:solidFill>
                <a:latin typeface="Calibri" pitchFamily="34" charset="0"/>
              </a:rPr>
              <a:t>represent </a:t>
            </a:r>
            <a:r>
              <a:rPr lang="en-US" sz="3200" dirty="0">
                <a:solidFill>
                  <a:schemeClr val="bg1"/>
                </a:solidFill>
                <a:latin typeface="Calibri" pitchFamily="34" charset="0"/>
              </a:rPr>
              <a:t>the true original </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3200" baseline="30000" dirty="0">
                <a:solidFill>
                  <a:schemeClr val="bg1"/>
                </a:solidFill>
                <a:latin typeface="Calibri" pitchFamily="34" charset="0"/>
              </a:rPr>
              <a:t>86</a:t>
            </a:r>
            <a:r>
              <a:rPr lang="en-US" sz="3200" dirty="0">
                <a:solidFill>
                  <a:schemeClr val="bg1"/>
                </a:solidFill>
                <a:latin typeface="Calibri" pitchFamily="34" charset="0"/>
              </a:rPr>
              <a:t>Sr ratio of the system @ T</a:t>
            </a:r>
            <a:r>
              <a:rPr lang="en-US" sz="3200" baseline="-25000" dirty="0">
                <a:solidFill>
                  <a:schemeClr val="bg1"/>
                </a:solidFill>
                <a:latin typeface="Calibri" pitchFamily="34" charset="0"/>
              </a:rPr>
              <a:t>0</a:t>
            </a:r>
            <a:r>
              <a:rPr lang="en-US" sz="3200" dirty="0">
                <a:solidFill>
                  <a:schemeClr val="bg1"/>
                </a:solidFill>
                <a:latin typeface="Calibri" pitchFamily="34" charset="0"/>
              </a:rPr>
              <a:t>?</a:t>
            </a:r>
          </a:p>
        </p:txBody>
      </p:sp>
      <p:sp>
        <p:nvSpPr>
          <p:cNvPr id="43" name="Text Box 4"/>
          <p:cNvSpPr txBox="1">
            <a:spLocks noChangeArrowheads="1"/>
          </p:cNvSpPr>
          <p:nvPr/>
        </p:nvSpPr>
        <p:spPr bwMode="auto">
          <a:xfrm>
            <a:off x="4467225" y="5627688"/>
            <a:ext cx="4676775" cy="768350"/>
          </a:xfrm>
          <a:prstGeom prst="rect">
            <a:avLst/>
          </a:prstGeom>
          <a:noFill/>
          <a:ln w="9525" algn="ctr">
            <a:noFill/>
            <a:miter lim="800000"/>
            <a:headEnd/>
            <a:tailEnd/>
          </a:ln>
          <a:effectLst/>
        </p:spPr>
        <p:txBody>
          <a:bodyPr>
            <a:spAutoFit/>
          </a:bodyPr>
          <a:lstStyle/>
          <a:p>
            <a:pPr>
              <a:defRPr/>
            </a:pPr>
            <a:r>
              <a:rPr lang="en-US" sz="4400" dirty="0">
                <a:solidFill>
                  <a:srgbClr val="FFFF00"/>
                </a:solidFill>
                <a:latin typeface="Calibri" pitchFamily="34" charset="0"/>
              </a:rPr>
              <a:t>NONE</a:t>
            </a:r>
          </a:p>
        </p:txBody>
      </p:sp>
      <p:sp>
        <p:nvSpPr>
          <p:cNvPr id="30"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42">
                                            <p:txEl>
                                              <p:pRg st="0" end="0"/>
                                            </p:txEl>
                                          </p:spTgt>
                                        </p:tgtEl>
                                        <p:attrNameLst>
                                          <p:attrName>style.visibility</p:attrName>
                                        </p:attrNameLst>
                                      </p:cBhvr>
                                      <p:to>
                                        <p:strVal val="visible"/>
                                      </p:to>
                                    </p:set>
                                    <p:animEffect transition="in" filter="fade">
                                      <p:cBhvr>
                                        <p:cTn id="16" dur="500"/>
                                        <p:tgtEl>
                                          <p:spTgt spid="42">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3">
                                            <p:txEl>
                                              <p:pRg st="0" end="0"/>
                                            </p:txEl>
                                          </p:spTgt>
                                        </p:tgtEl>
                                        <p:attrNameLst>
                                          <p:attrName>style.visibility</p:attrName>
                                        </p:attrNameLst>
                                      </p:cBhvr>
                                      <p:to>
                                        <p:strVal val="visible"/>
                                      </p:to>
                                    </p:set>
                                    <p:animEffect transition="in" filter="fade">
                                      <p:cBhvr>
                                        <p:cTn id="21"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build="p"/>
      <p:bldP spid="4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1" name="Text Box 4"/>
          <p:cNvSpPr txBox="1">
            <a:spLocks noChangeArrowheads="1"/>
          </p:cNvSpPr>
          <p:nvPr/>
        </p:nvSpPr>
        <p:spPr bwMode="auto">
          <a:xfrm>
            <a:off x="371475" y="1368425"/>
            <a:ext cx="8401050" cy="1570038"/>
          </a:xfrm>
          <a:prstGeom prst="rect">
            <a:avLst/>
          </a:prstGeom>
          <a:noFill/>
          <a:ln w="9525" algn="ctr">
            <a:noFill/>
            <a:miter lim="800000"/>
            <a:headEnd/>
            <a:tailEnd/>
          </a:ln>
          <a:effectLst/>
        </p:spPr>
        <p:txBody>
          <a:bodyPr wrap="square">
            <a:spAutoFit/>
          </a:bodyPr>
          <a:lstStyle/>
          <a:p>
            <a:pPr algn="l">
              <a:defRPr/>
            </a:pPr>
            <a:r>
              <a:rPr lang="en-US" sz="3200" dirty="0">
                <a:solidFill>
                  <a:schemeClr val="bg1"/>
                </a:solidFill>
                <a:latin typeface="Calibri" pitchFamily="34" charset="0"/>
              </a:rPr>
              <a:t>If we know the </a:t>
            </a:r>
            <a:r>
              <a:rPr lang="en-US" sz="3200" dirty="0" smtClean="0">
                <a:solidFill>
                  <a:schemeClr val="bg1"/>
                </a:solidFill>
                <a:latin typeface="Calibri" pitchFamily="34" charset="0"/>
              </a:rPr>
              <a:t>t</a:t>
            </a:r>
            <a:r>
              <a:rPr lang="en-US" sz="3200" baseline="-25000" dirty="0" smtClean="0">
                <a:solidFill>
                  <a:schemeClr val="bg1"/>
                </a:solidFill>
                <a:latin typeface="Calibri" pitchFamily="34" charset="0"/>
              </a:rPr>
              <a:t>3</a:t>
            </a:r>
            <a:r>
              <a:rPr lang="en-US" sz="3200" dirty="0" smtClean="0">
                <a:solidFill>
                  <a:schemeClr val="bg1"/>
                </a:solidFill>
                <a:latin typeface="Calibri" pitchFamily="34" charset="0"/>
              </a:rPr>
              <a:t> </a:t>
            </a:r>
            <a:r>
              <a:rPr lang="en-US" sz="3200" dirty="0">
                <a:solidFill>
                  <a:schemeClr val="bg1"/>
                </a:solidFill>
                <a:latin typeface="Calibri" pitchFamily="34" charset="0"/>
              </a:rPr>
              <a:t>value </a:t>
            </a:r>
            <a:r>
              <a:rPr lang="en-US" sz="3200" dirty="0" smtClean="0">
                <a:solidFill>
                  <a:schemeClr val="bg1"/>
                </a:solidFill>
                <a:latin typeface="Calibri" pitchFamily="34" charset="0"/>
              </a:rPr>
              <a:t>(i.e., </a:t>
            </a:r>
            <a:r>
              <a:rPr lang="en-US" sz="3200" dirty="0">
                <a:solidFill>
                  <a:schemeClr val="bg1"/>
                </a:solidFill>
                <a:latin typeface="Calibri" pitchFamily="34" charset="0"/>
              </a:rPr>
              <a:t>the age of the igneous rock) and the </a:t>
            </a:r>
            <a:r>
              <a:rPr lang="en-US" sz="3200" baseline="30000" dirty="0">
                <a:solidFill>
                  <a:schemeClr val="bg1"/>
                </a:solidFill>
                <a:latin typeface="Calibri" pitchFamily="34" charset="0"/>
              </a:rPr>
              <a:t>87</a:t>
            </a:r>
            <a:r>
              <a:rPr lang="en-US" sz="3200" dirty="0">
                <a:solidFill>
                  <a:schemeClr val="bg1"/>
                </a:solidFill>
                <a:latin typeface="Calibri" pitchFamily="34" charset="0"/>
              </a:rPr>
              <a:t>Rb/</a:t>
            </a:r>
            <a:r>
              <a:rPr lang="en-US" sz="3200" baseline="30000" dirty="0">
                <a:solidFill>
                  <a:schemeClr val="bg1"/>
                </a:solidFill>
                <a:latin typeface="Calibri" pitchFamily="34" charset="0"/>
              </a:rPr>
              <a:t>86</a:t>
            </a:r>
            <a:r>
              <a:rPr lang="en-US" sz="3200" dirty="0">
                <a:solidFill>
                  <a:schemeClr val="bg1"/>
                </a:solidFill>
                <a:latin typeface="Calibri" pitchFamily="34" charset="0"/>
              </a:rPr>
              <a:t>Sr ratio of the three parts of the system, we can calculate…</a:t>
            </a:r>
          </a:p>
        </p:txBody>
      </p:sp>
      <p:sp>
        <p:nvSpPr>
          <p:cNvPr id="42" name="Text Box 4"/>
          <p:cNvSpPr txBox="1">
            <a:spLocks noChangeArrowheads="1"/>
          </p:cNvSpPr>
          <p:nvPr/>
        </p:nvSpPr>
        <p:spPr bwMode="auto">
          <a:xfrm>
            <a:off x="4725133" y="3024188"/>
            <a:ext cx="4160960" cy="1938992"/>
          </a:xfrm>
          <a:prstGeom prst="rect">
            <a:avLst/>
          </a:prstGeom>
          <a:noFill/>
          <a:ln w="9525" algn="ctr">
            <a:noFill/>
            <a:miter lim="800000"/>
            <a:headEnd/>
            <a:tailEnd/>
          </a:ln>
          <a:effectLst/>
        </p:spPr>
        <p:txBody>
          <a:bodyPr wrap="square">
            <a:spAutoFit/>
          </a:bodyPr>
          <a:lstStyle/>
          <a:p>
            <a:pPr>
              <a:defRPr/>
            </a:pPr>
            <a:r>
              <a:rPr lang="en-US" sz="4000" dirty="0">
                <a:solidFill>
                  <a:schemeClr val="bg1"/>
                </a:solidFill>
                <a:latin typeface="Calibri" pitchFamily="34" charset="0"/>
              </a:rPr>
              <a:t>The original </a:t>
            </a:r>
            <a:r>
              <a:rPr lang="en-US" sz="4000" baseline="30000" dirty="0">
                <a:solidFill>
                  <a:schemeClr val="bg1"/>
                </a:solidFill>
                <a:latin typeface="Calibri" pitchFamily="34" charset="0"/>
              </a:rPr>
              <a:t>87</a:t>
            </a:r>
            <a:r>
              <a:rPr lang="en-US" sz="4000" dirty="0">
                <a:solidFill>
                  <a:schemeClr val="bg1"/>
                </a:solidFill>
                <a:latin typeface="Calibri" pitchFamily="34" charset="0"/>
              </a:rPr>
              <a:t>Sr/</a:t>
            </a:r>
            <a:r>
              <a:rPr lang="en-US" sz="4000" baseline="30000" dirty="0">
                <a:solidFill>
                  <a:schemeClr val="bg1"/>
                </a:solidFill>
                <a:latin typeface="Calibri" pitchFamily="34" charset="0"/>
              </a:rPr>
              <a:t>86</a:t>
            </a:r>
            <a:r>
              <a:rPr lang="en-US" sz="4000" dirty="0">
                <a:solidFill>
                  <a:schemeClr val="bg1"/>
                </a:solidFill>
                <a:latin typeface="Calibri" pitchFamily="34" charset="0"/>
              </a:rPr>
              <a:t>Sr ratio of the system @ T</a:t>
            </a:r>
            <a:r>
              <a:rPr lang="en-US" sz="4000" baseline="-25000" dirty="0">
                <a:solidFill>
                  <a:schemeClr val="bg1"/>
                </a:solidFill>
                <a:latin typeface="Calibri" pitchFamily="34" charset="0"/>
              </a:rPr>
              <a:t>0</a:t>
            </a:r>
            <a:endParaRPr lang="en-US" sz="4000" dirty="0">
              <a:solidFill>
                <a:schemeClr val="bg1"/>
              </a:solidFill>
              <a:latin typeface="Calibri" pitchFamily="34" charset="0"/>
            </a:endParaRPr>
          </a:p>
        </p:txBody>
      </p:sp>
      <p:sp>
        <p:nvSpPr>
          <p:cNvPr id="43" name="Text Box 4"/>
          <p:cNvSpPr txBox="1">
            <a:spLocks noChangeArrowheads="1"/>
          </p:cNvSpPr>
          <p:nvPr/>
        </p:nvSpPr>
        <p:spPr bwMode="auto">
          <a:xfrm>
            <a:off x="4467225" y="5487988"/>
            <a:ext cx="4676775" cy="923925"/>
          </a:xfrm>
          <a:prstGeom prst="rect">
            <a:avLst/>
          </a:prstGeom>
          <a:noFill/>
          <a:ln w="9525" algn="ctr">
            <a:noFill/>
            <a:miter lim="800000"/>
            <a:headEnd/>
            <a:tailEnd/>
          </a:ln>
          <a:effectLst/>
        </p:spPr>
        <p:txBody>
          <a:bodyPr>
            <a:spAutoFit/>
          </a:bodyPr>
          <a:lstStyle/>
          <a:p>
            <a:pPr>
              <a:defRPr/>
            </a:pPr>
            <a:r>
              <a:rPr lang="en-US" sz="5400" dirty="0">
                <a:solidFill>
                  <a:srgbClr val="FFFF00"/>
                </a:solidFill>
                <a:latin typeface="Calibri" pitchFamily="34" charset="0"/>
              </a:rPr>
              <a:t>How?</a:t>
            </a:r>
          </a:p>
        </p:txBody>
      </p:sp>
      <p:grpSp>
        <p:nvGrpSpPr>
          <p:cNvPr id="30" name="Gruppo 39"/>
          <p:cNvGrpSpPr>
            <a:grpSpLocks noChangeAspect="1"/>
          </p:cNvGrpSpPr>
          <p:nvPr/>
        </p:nvGrpSpPr>
        <p:grpSpPr bwMode="auto">
          <a:xfrm>
            <a:off x="379889" y="3140075"/>
            <a:ext cx="4422299" cy="3431700"/>
            <a:chOff x="30163" y="1546225"/>
            <a:chExt cx="6318251" cy="4900613"/>
          </a:xfrm>
        </p:grpSpPr>
        <p:grpSp>
          <p:nvGrpSpPr>
            <p:cNvPr id="31" name="Group 4"/>
            <p:cNvGrpSpPr>
              <a:grpSpLocks/>
            </p:cNvGrpSpPr>
            <p:nvPr/>
          </p:nvGrpSpPr>
          <p:grpSpPr bwMode="auto">
            <a:xfrm>
              <a:off x="30163" y="1546225"/>
              <a:ext cx="6318251" cy="4900613"/>
              <a:chOff x="100" y="974"/>
              <a:chExt cx="3980" cy="3087"/>
            </a:xfrm>
          </p:grpSpPr>
          <p:sp>
            <p:nvSpPr>
              <p:cNvPr id="56"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it-IT" sz="1200">
                  <a:latin typeface="Calibri" pitchFamily="34" charset="0"/>
                </a:endParaRPr>
              </a:p>
            </p:txBody>
          </p:sp>
          <p:sp>
            <p:nvSpPr>
              <p:cNvPr id="57" name="Text Box 6"/>
              <p:cNvSpPr txBox="1">
                <a:spLocks noChangeArrowheads="1"/>
              </p:cNvSpPr>
              <p:nvPr/>
            </p:nvSpPr>
            <p:spPr bwMode="auto">
              <a:xfrm>
                <a:off x="1678" y="3729"/>
                <a:ext cx="919"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Rb/</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sp>
            <p:nvSpPr>
              <p:cNvPr id="58" name="Text Box 7"/>
              <p:cNvSpPr txBox="1">
                <a:spLocks noChangeArrowheads="1"/>
              </p:cNvSpPr>
              <p:nvPr/>
            </p:nvSpPr>
            <p:spPr bwMode="auto">
              <a:xfrm rot="16200000">
                <a:off x="-166" y="2153"/>
                <a:ext cx="864"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Sr/</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grpSp>
        <p:sp>
          <p:nvSpPr>
            <p:cNvPr id="32" name="Text Box 9"/>
            <p:cNvSpPr txBox="1">
              <a:spLocks noChangeArrowheads="1"/>
            </p:cNvSpPr>
            <p:nvPr/>
          </p:nvSpPr>
          <p:spPr bwMode="auto">
            <a:xfrm>
              <a:off x="474031" y="5162118"/>
              <a:ext cx="1508287"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Low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34" name="Text Box 10"/>
            <p:cNvSpPr txBox="1">
              <a:spLocks noChangeArrowheads="1"/>
            </p:cNvSpPr>
            <p:nvPr/>
          </p:nvSpPr>
          <p:spPr bwMode="auto">
            <a:xfrm>
              <a:off x="2501714" y="5162118"/>
              <a:ext cx="1784995"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Medium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37" name="Text Box 11"/>
            <p:cNvSpPr txBox="1">
              <a:spLocks noChangeArrowheads="1"/>
            </p:cNvSpPr>
            <p:nvPr/>
          </p:nvSpPr>
          <p:spPr bwMode="auto">
            <a:xfrm>
              <a:off x="4459085" y="5162118"/>
              <a:ext cx="1508288"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High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38" name="Line 12"/>
            <p:cNvSpPr>
              <a:spLocks noChangeShapeType="1"/>
            </p:cNvSpPr>
            <p:nvPr/>
          </p:nvSpPr>
          <p:spPr bwMode="auto">
            <a:xfrm>
              <a:off x="537537" y="5146248"/>
              <a:ext cx="4733527" cy="0"/>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40" name="Text Box 13"/>
            <p:cNvSpPr txBox="1">
              <a:spLocks noChangeArrowheads="1"/>
            </p:cNvSpPr>
            <p:nvPr/>
          </p:nvSpPr>
          <p:spPr bwMode="auto">
            <a:xfrm>
              <a:off x="5427564" y="494448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0</a:t>
              </a:r>
            </a:p>
          </p:txBody>
        </p:sp>
        <p:sp>
          <p:nvSpPr>
            <p:cNvPr id="44" name="Text Box 16"/>
            <p:cNvSpPr txBox="1">
              <a:spLocks noChangeArrowheads="1"/>
            </p:cNvSpPr>
            <p:nvPr/>
          </p:nvSpPr>
          <p:spPr bwMode="auto">
            <a:xfrm>
              <a:off x="5427564" y="191121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3</a:t>
              </a:r>
            </a:p>
          </p:txBody>
        </p:sp>
        <p:sp>
          <p:nvSpPr>
            <p:cNvPr id="45" name="Line 19"/>
            <p:cNvSpPr>
              <a:spLocks noChangeShapeType="1"/>
            </p:cNvSpPr>
            <p:nvPr/>
          </p:nvSpPr>
          <p:spPr bwMode="auto">
            <a:xfrm flipV="1">
              <a:off x="523929" y="2199126"/>
              <a:ext cx="4753940" cy="2919918"/>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46" name="Oval 27"/>
            <p:cNvSpPr>
              <a:spLocks noChangeArrowheads="1"/>
            </p:cNvSpPr>
            <p:nvPr/>
          </p:nvSpPr>
          <p:spPr bwMode="auto">
            <a:xfrm>
              <a:off x="3297816" y="5030631"/>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47" name="Oval 28"/>
            <p:cNvSpPr>
              <a:spLocks noChangeArrowheads="1"/>
            </p:cNvSpPr>
            <p:nvPr/>
          </p:nvSpPr>
          <p:spPr bwMode="auto">
            <a:xfrm>
              <a:off x="5155392" y="5030631"/>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48" name="Text Box 29"/>
            <p:cNvSpPr txBox="1">
              <a:spLocks noChangeArrowheads="1"/>
            </p:cNvSpPr>
            <p:nvPr/>
          </p:nvSpPr>
          <p:spPr bwMode="auto">
            <a:xfrm>
              <a:off x="553413"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cpx)</a:t>
              </a:r>
            </a:p>
          </p:txBody>
        </p:sp>
        <p:sp>
          <p:nvSpPr>
            <p:cNvPr id="49" name="Text Box 30"/>
            <p:cNvSpPr txBox="1">
              <a:spLocks noChangeArrowheads="1"/>
            </p:cNvSpPr>
            <p:nvPr/>
          </p:nvSpPr>
          <p:spPr bwMode="auto">
            <a:xfrm>
              <a:off x="2501713" y="5606454"/>
              <a:ext cx="1784995" cy="362723"/>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whole rock)</a:t>
              </a:r>
            </a:p>
          </p:txBody>
        </p:sp>
        <p:sp>
          <p:nvSpPr>
            <p:cNvPr id="50" name="Text Box 31"/>
            <p:cNvSpPr txBox="1">
              <a:spLocks noChangeArrowheads="1"/>
            </p:cNvSpPr>
            <p:nvPr/>
          </p:nvSpPr>
          <p:spPr bwMode="auto">
            <a:xfrm>
              <a:off x="4459084"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pl)</a:t>
              </a:r>
            </a:p>
          </p:txBody>
        </p:sp>
        <p:sp>
          <p:nvSpPr>
            <p:cNvPr id="51" name="AutoShape 38"/>
            <p:cNvSpPr>
              <a:spLocks noChangeArrowheads="1"/>
            </p:cNvSpPr>
            <p:nvPr/>
          </p:nvSpPr>
          <p:spPr bwMode="auto">
            <a:xfrm>
              <a:off x="292582" y="4883274"/>
              <a:ext cx="469496" cy="437535"/>
            </a:xfrm>
            <a:prstGeom prst="star5">
              <a:avLst/>
            </a:prstGeom>
            <a:solidFill>
              <a:schemeClr val="accent1"/>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2" name="Oval 49"/>
            <p:cNvSpPr>
              <a:spLocks noChangeArrowheads="1"/>
            </p:cNvSpPr>
            <p:nvPr/>
          </p:nvSpPr>
          <p:spPr bwMode="auto">
            <a:xfrm>
              <a:off x="3082347" y="3398379"/>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3" name="Oval 51"/>
            <p:cNvSpPr>
              <a:spLocks noChangeArrowheads="1"/>
            </p:cNvSpPr>
            <p:nvPr/>
          </p:nvSpPr>
          <p:spPr bwMode="auto">
            <a:xfrm>
              <a:off x="4842394" y="2305676"/>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4" name="Oval 26"/>
            <p:cNvSpPr>
              <a:spLocks noChangeArrowheads="1"/>
            </p:cNvSpPr>
            <p:nvPr/>
          </p:nvSpPr>
          <p:spPr bwMode="auto">
            <a:xfrm>
              <a:off x="1118171" y="5030631"/>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5" name="Oval 48"/>
            <p:cNvSpPr>
              <a:spLocks noChangeArrowheads="1"/>
            </p:cNvSpPr>
            <p:nvPr/>
          </p:nvSpPr>
          <p:spPr bwMode="auto">
            <a:xfrm>
              <a:off x="1054664" y="4649772"/>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grpSp>
      <p:sp>
        <p:nvSpPr>
          <p:cNvPr id="29"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500"/>
                                        <p:tgtEl>
                                          <p:spTgt spid="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2">
                                            <p:txEl>
                                              <p:pRg st="0" end="0"/>
                                            </p:txEl>
                                          </p:spTgt>
                                        </p:tgtEl>
                                        <p:attrNameLst>
                                          <p:attrName>style.visibility</p:attrName>
                                        </p:attrNameLst>
                                      </p:cBhvr>
                                      <p:to>
                                        <p:strVal val="visible"/>
                                      </p:to>
                                    </p:set>
                                    <p:animEffect transition="in" filter="fade">
                                      <p:cBhvr>
                                        <p:cTn id="12" dur="500"/>
                                        <p:tgtEl>
                                          <p:spTgt spid="4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3">
                                            <p:txEl>
                                              <p:pRg st="0" end="0"/>
                                            </p:txEl>
                                          </p:spTgt>
                                        </p:tgtEl>
                                        <p:attrNameLst>
                                          <p:attrName>style.visibility</p:attrName>
                                        </p:attrNameLst>
                                      </p:cBhvr>
                                      <p:to>
                                        <p:strVal val="visible"/>
                                      </p:to>
                                    </p:set>
                                    <p:animEffect transition="in" filter="fade">
                                      <p:cBhvr>
                                        <p:cTn id="17"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build="p"/>
      <p:bldP spid="43" grpId="0" build="allAtOnce"/>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1" name="Text Box 4"/>
          <p:cNvSpPr txBox="1">
            <a:spLocks noChangeArrowheads="1"/>
          </p:cNvSpPr>
          <p:nvPr/>
        </p:nvSpPr>
        <p:spPr bwMode="auto">
          <a:xfrm>
            <a:off x="0" y="1368425"/>
            <a:ext cx="9144000" cy="461963"/>
          </a:xfrm>
          <a:prstGeom prst="rect">
            <a:avLst/>
          </a:prstGeom>
          <a:noFill/>
          <a:ln w="9525" algn="ctr">
            <a:noFill/>
            <a:miter lim="800000"/>
            <a:headEnd/>
            <a:tailEnd/>
          </a:ln>
          <a:effectLst/>
        </p:spPr>
        <p:txBody>
          <a:bodyPr>
            <a:spAutoFit/>
          </a:bodyPr>
          <a:lstStyle/>
          <a:p>
            <a:pPr>
              <a:defRPr/>
            </a:pPr>
            <a:r>
              <a:rPr lang="en-US" sz="2400" dirty="0">
                <a:solidFill>
                  <a:schemeClr val="bg1"/>
                </a:solidFill>
                <a:latin typeface="Calibri" pitchFamily="34" charset="0"/>
              </a:rPr>
              <a:t>(</a:t>
            </a:r>
            <a:r>
              <a:rPr lang="en-US" sz="2400" baseline="30000" dirty="0">
                <a:solidFill>
                  <a:schemeClr val="bg1"/>
                </a:solidFill>
                <a:latin typeface="Calibri" pitchFamily="34" charset="0"/>
              </a:rPr>
              <a:t>87</a:t>
            </a:r>
            <a:r>
              <a:rPr lang="en-US" sz="2400" dirty="0">
                <a:solidFill>
                  <a:schemeClr val="bg1"/>
                </a:solidFill>
                <a:latin typeface="Calibri" pitchFamily="34" charset="0"/>
              </a:rPr>
              <a:t>Sr/</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now</a:t>
            </a:r>
            <a:r>
              <a:rPr lang="en-US" sz="2400" dirty="0">
                <a:solidFill>
                  <a:schemeClr val="bg1"/>
                </a:solidFill>
                <a:latin typeface="Calibri" pitchFamily="34" charset="0"/>
              </a:rPr>
              <a:t> = (</a:t>
            </a:r>
            <a:r>
              <a:rPr lang="en-US" sz="2400" baseline="30000" dirty="0">
                <a:solidFill>
                  <a:schemeClr val="bg1"/>
                </a:solidFill>
                <a:latin typeface="Calibri" pitchFamily="34" charset="0"/>
              </a:rPr>
              <a:t>87</a:t>
            </a:r>
            <a:r>
              <a:rPr lang="en-US" sz="2400" dirty="0">
                <a:solidFill>
                  <a:schemeClr val="bg1"/>
                </a:solidFill>
                <a:latin typeface="Calibri" pitchFamily="34" charset="0"/>
              </a:rPr>
              <a:t>Sr/</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initial</a:t>
            </a:r>
            <a:r>
              <a:rPr lang="en-US" sz="2400" dirty="0">
                <a:solidFill>
                  <a:schemeClr val="bg1"/>
                </a:solidFill>
                <a:latin typeface="Calibri" pitchFamily="34" charset="0"/>
              </a:rPr>
              <a:t> + (</a:t>
            </a:r>
            <a:r>
              <a:rPr lang="en-US" sz="2400" baseline="30000" dirty="0">
                <a:solidFill>
                  <a:schemeClr val="bg1"/>
                </a:solidFill>
                <a:latin typeface="Calibri" pitchFamily="34" charset="0"/>
              </a:rPr>
              <a:t>87</a:t>
            </a:r>
            <a:r>
              <a:rPr lang="en-US" sz="2400" dirty="0">
                <a:solidFill>
                  <a:schemeClr val="bg1"/>
                </a:solidFill>
                <a:latin typeface="Calibri" pitchFamily="34" charset="0"/>
              </a:rPr>
              <a:t>Rb/</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now</a:t>
            </a:r>
            <a:r>
              <a:rPr lang="en-US" sz="2400" dirty="0">
                <a:solidFill>
                  <a:schemeClr val="bg1"/>
                </a:solidFill>
                <a:latin typeface="Calibri" pitchFamily="34" charset="0"/>
              </a:rPr>
              <a:t> *(</a:t>
            </a:r>
            <a:r>
              <a:rPr lang="en-US" sz="2400" dirty="0" err="1">
                <a:solidFill>
                  <a:schemeClr val="bg1"/>
                </a:solidFill>
                <a:latin typeface="Calibri" pitchFamily="34" charset="0"/>
              </a:rPr>
              <a:t>e</a:t>
            </a:r>
            <a:r>
              <a:rPr lang="en-US" sz="2400" baseline="30000" dirty="0" err="1">
                <a:solidFill>
                  <a:schemeClr val="bg1"/>
                </a:solidFill>
                <a:latin typeface="Calibri" pitchFamily="34" charset="0"/>
                <a:sym typeface="Symbol" pitchFamily="18" charset="2"/>
              </a:rPr>
              <a:t></a:t>
            </a:r>
            <a:r>
              <a:rPr lang="en-US" sz="2400" baseline="30000" dirty="0" err="1">
                <a:solidFill>
                  <a:schemeClr val="bg1"/>
                </a:solidFill>
                <a:latin typeface="Calibri" pitchFamily="34" charset="0"/>
              </a:rPr>
              <a:t>t</a:t>
            </a:r>
            <a:r>
              <a:rPr lang="en-US" sz="2400" dirty="0">
                <a:solidFill>
                  <a:schemeClr val="bg1"/>
                </a:solidFill>
                <a:latin typeface="Calibri" pitchFamily="34" charset="0"/>
              </a:rPr>
              <a:t> – 1)</a:t>
            </a:r>
          </a:p>
        </p:txBody>
      </p:sp>
      <p:sp>
        <p:nvSpPr>
          <p:cNvPr id="42" name="Text Box 4"/>
          <p:cNvSpPr txBox="1">
            <a:spLocks noChangeArrowheads="1"/>
          </p:cNvSpPr>
          <p:nvPr/>
        </p:nvSpPr>
        <p:spPr bwMode="auto">
          <a:xfrm>
            <a:off x="4851400" y="3717925"/>
            <a:ext cx="4292600" cy="646113"/>
          </a:xfrm>
          <a:prstGeom prst="rect">
            <a:avLst/>
          </a:prstGeom>
          <a:noFill/>
          <a:ln w="9525" algn="ctr">
            <a:noFill/>
            <a:miter lim="800000"/>
            <a:headEnd/>
            <a:tailEnd/>
          </a:ln>
          <a:effectLst/>
        </p:spPr>
        <p:txBody>
          <a:bodyPr wrap="square">
            <a:spAutoFit/>
          </a:bodyPr>
          <a:lstStyle/>
          <a:p>
            <a:pPr algn="l">
              <a:defRPr/>
            </a:pPr>
            <a:r>
              <a:rPr lang="en-US" sz="3600" dirty="0">
                <a:solidFill>
                  <a:schemeClr val="bg1"/>
                </a:solidFill>
                <a:latin typeface="Symbol" pitchFamily="18" charset="2"/>
              </a:rPr>
              <a:t>l</a:t>
            </a:r>
            <a:r>
              <a:rPr lang="en-US" sz="3600" dirty="0">
                <a:solidFill>
                  <a:schemeClr val="bg1"/>
                </a:solidFill>
                <a:latin typeface="Calibri" pitchFamily="34" charset="0"/>
              </a:rPr>
              <a:t> = </a:t>
            </a:r>
            <a:r>
              <a:rPr lang="en-US" sz="3600" dirty="0" smtClean="0">
                <a:solidFill>
                  <a:schemeClr val="bg1"/>
                </a:solidFill>
                <a:latin typeface="Calibri" pitchFamily="34" charset="0"/>
              </a:rPr>
              <a:t>1.397*10</a:t>
            </a:r>
            <a:r>
              <a:rPr lang="en-US" sz="3600" baseline="30000" dirty="0" smtClean="0">
                <a:solidFill>
                  <a:schemeClr val="bg1"/>
                </a:solidFill>
                <a:latin typeface="Calibri" pitchFamily="34" charset="0"/>
              </a:rPr>
              <a:t>-11</a:t>
            </a:r>
            <a:endParaRPr lang="en-US" sz="3600" baseline="30000" dirty="0">
              <a:solidFill>
                <a:schemeClr val="bg1"/>
              </a:solidFill>
              <a:latin typeface="Calibri" pitchFamily="34" charset="0"/>
            </a:endParaRPr>
          </a:p>
        </p:txBody>
      </p:sp>
      <p:sp>
        <p:nvSpPr>
          <p:cNvPr id="30" name="Text Box 4"/>
          <p:cNvSpPr txBox="1">
            <a:spLocks noChangeArrowheads="1"/>
          </p:cNvSpPr>
          <p:nvPr/>
        </p:nvSpPr>
        <p:spPr bwMode="auto">
          <a:xfrm>
            <a:off x="0" y="2120900"/>
            <a:ext cx="9144000" cy="461963"/>
          </a:xfrm>
          <a:prstGeom prst="rect">
            <a:avLst/>
          </a:prstGeom>
          <a:noFill/>
          <a:ln w="9525" algn="ctr">
            <a:noFill/>
            <a:miter lim="800000"/>
            <a:headEnd/>
            <a:tailEnd/>
          </a:ln>
          <a:effectLst/>
        </p:spPr>
        <p:txBody>
          <a:bodyPr>
            <a:spAutoFit/>
          </a:bodyPr>
          <a:lstStyle/>
          <a:p>
            <a:pPr>
              <a:defRPr/>
            </a:pPr>
            <a:r>
              <a:rPr lang="en-US" sz="2400" dirty="0">
                <a:solidFill>
                  <a:schemeClr val="bg1"/>
                </a:solidFill>
                <a:latin typeface="Calibri" pitchFamily="34" charset="0"/>
              </a:rPr>
              <a:t>(</a:t>
            </a:r>
            <a:r>
              <a:rPr lang="en-US" sz="2400" baseline="30000" dirty="0">
                <a:solidFill>
                  <a:schemeClr val="bg1"/>
                </a:solidFill>
                <a:latin typeface="Calibri" pitchFamily="34" charset="0"/>
              </a:rPr>
              <a:t>87</a:t>
            </a:r>
            <a:r>
              <a:rPr lang="en-US" sz="2400" dirty="0">
                <a:solidFill>
                  <a:schemeClr val="bg1"/>
                </a:solidFill>
                <a:latin typeface="Calibri" pitchFamily="34" charset="0"/>
              </a:rPr>
              <a:t>Sr/</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initial</a:t>
            </a:r>
            <a:r>
              <a:rPr lang="en-US" sz="2400" dirty="0">
                <a:solidFill>
                  <a:schemeClr val="bg1"/>
                </a:solidFill>
                <a:latin typeface="Calibri" pitchFamily="34" charset="0"/>
              </a:rPr>
              <a:t> = (</a:t>
            </a:r>
            <a:r>
              <a:rPr lang="en-US" sz="2400" baseline="30000" dirty="0">
                <a:solidFill>
                  <a:schemeClr val="bg1"/>
                </a:solidFill>
                <a:latin typeface="Calibri" pitchFamily="34" charset="0"/>
              </a:rPr>
              <a:t>87</a:t>
            </a:r>
            <a:r>
              <a:rPr lang="en-US" sz="2400" dirty="0">
                <a:solidFill>
                  <a:schemeClr val="bg1"/>
                </a:solidFill>
                <a:latin typeface="Calibri" pitchFamily="34" charset="0"/>
              </a:rPr>
              <a:t>Sr/</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now</a:t>
            </a:r>
            <a:r>
              <a:rPr lang="en-US" sz="2400" dirty="0">
                <a:solidFill>
                  <a:schemeClr val="bg1"/>
                </a:solidFill>
                <a:latin typeface="Calibri" pitchFamily="34" charset="0"/>
              </a:rPr>
              <a:t> - (</a:t>
            </a:r>
            <a:r>
              <a:rPr lang="en-US" sz="2400" baseline="30000" dirty="0">
                <a:solidFill>
                  <a:schemeClr val="bg1"/>
                </a:solidFill>
                <a:latin typeface="Calibri" pitchFamily="34" charset="0"/>
              </a:rPr>
              <a:t>87</a:t>
            </a:r>
            <a:r>
              <a:rPr lang="en-US" sz="2400" dirty="0">
                <a:solidFill>
                  <a:schemeClr val="bg1"/>
                </a:solidFill>
                <a:latin typeface="Calibri" pitchFamily="34" charset="0"/>
              </a:rPr>
              <a:t>Rb/</a:t>
            </a:r>
            <a:r>
              <a:rPr lang="en-US" sz="2400" baseline="30000" dirty="0">
                <a:solidFill>
                  <a:schemeClr val="bg1"/>
                </a:solidFill>
                <a:latin typeface="Calibri" pitchFamily="34" charset="0"/>
              </a:rPr>
              <a:t>86</a:t>
            </a:r>
            <a:r>
              <a:rPr lang="en-US" sz="2400" dirty="0">
                <a:solidFill>
                  <a:schemeClr val="bg1"/>
                </a:solidFill>
                <a:latin typeface="Calibri" pitchFamily="34" charset="0"/>
              </a:rPr>
              <a:t>Sr)</a:t>
            </a:r>
            <a:r>
              <a:rPr lang="en-US" sz="2400" baseline="-25000" dirty="0">
                <a:solidFill>
                  <a:schemeClr val="bg1"/>
                </a:solidFill>
                <a:latin typeface="Calibri" pitchFamily="34" charset="0"/>
              </a:rPr>
              <a:t>now</a:t>
            </a:r>
            <a:r>
              <a:rPr lang="en-US" sz="2400" dirty="0">
                <a:solidFill>
                  <a:schemeClr val="bg1"/>
                </a:solidFill>
                <a:latin typeface="Calibri" pitchFamily="34" charset="0"/>
              </a:rPr>
              <a:t> *(</a:t>
            </a:r>
            <a:r>
              <a:rPr lang="en-US" sz="2400" dirty="0" err="1">
                <a:solidFill>
                  <a:schemeClr val="bg1"/>
                </a:solidFill>
                <a:latin typeface="Calibri" pitchFamily="34" charset="0"/>
              </a:rPr>
              <a:t>e</a:t>
            </a:r>
            <a:r>
              <a:rPr lang="en-US" sz="2400" baseline="30000" dirty="0" err="1">
                <a:solidFill>
                  <a:schemeClr val="bg1"/>
                </a:solidFill>
                <a:latin typeface="Calibri" pitchFamily="34" charset="0"/>
                <a:sym typeface="Symbol" pitchFamily="18" charset="2"/>
              </a:rPr>
              <a:t></a:t>
            </a:r>
            <a:r>
              <a:rPr lang="en-US" sz="2400" baseline="30000" dirty="0" err="1">
                <a:solidFill>
                  <a:schemeClr val="bg1"/>
                </a:solidFill>
                <a:latin typeface="Calibri" pitchFamily="34" charset="0"/>
              </a:rPr>
              <a:t>t</a:t>
            </a:r>
            <a:r>
              <a:rPr lang="en-US" sz="2400" dirty="0">
                <a:solidFill>
                  <a:schemeClr val="bg1"/>
                </a:solidFill>
                <a:latin typeface="Calibri" pitchFamily="34" charset="0"/>
              </a:rPr>
              <a:t> – 1)</a:t>
            </a:r>
          </a:p>
        </p:txBody>
      </p:sp>
      <p:sp>
        <p:nvSpPr>
          <p:cNvPr id="31" name="Text Box 4"/>
          <p:cNvSpPr txBox="1">
            <a:spLocks noChangeArrowheads="1"/>
          </p:cNvSpPr>
          <p:nvPr/>
        </p:nvSpPr>
        <p:spPr bwMode="auto">
          <a:xfrm>
            <a:off x="4851400" y="4424363"/>
            <a:ext cx="4292600" cy="646112"/>
          </a:xfrm>
          <a:prstGeom prst="rect">
            <a:avLst/>
          </a:prstGeom>
          <a:noFill/>
          <a:ln w="9525" algn="ctr">
            <a:noFill/>
            <a:miter lim="800000"/>
            <a:headEnd/>
            <a:tailEnd/>
          </a:ln>
          <a:effectLst/>
        </p:spPr>
        <p:txBody>
          <a:bodyPr wrap="square">
            <a:spAutoFit/>
          </a:bodyPr>
          <a:lstStyle/>
          <a:p>
            <a:pPr algn="l">
              <a:defRPr/>
            </a:pPr>
            <a:r>
              <a:rPr lang="en-US" sz="3600" dirty="0">
                <a:solidFill>
                  <a:schemeClr val="bg1"/>
                </a:solidFill>
                <a:latin typeface="Calibri" pitchFamily="34" charset="0"/>
              </a:rPr>
              <a:t>t = years</a:t>
            </a:r>
            <a:endParaRPr lang="en-US" sz="3600" baseline="30000" dirty="0">
              <a:solidFill>
                <a:schemeClr val="bg1"/>
              </a:solidFill>
              <a:latin typeface="Calibri" pitchFamily="34" charset="0"/>
            </a:endParaRPr>
          </a:p>
        </p:txBody>
      </p:sp>
      <p:sp>
        <p:nvSpPr>
          <p:cNvPr id="32" name="Text Box 4"/>
          <p:cNvSpPr txBox="1">
            <a:spLocks noChangeArrowheads="1"/>
          </p:cNvSpPr>
          <p:nvPr/>
        </p:nvSpPr>
        <p:spPr bwMode="auto">
          <a:xfrm>
            <a:off x="4851400" y="5141913"/>
            <a:ext cx="4292600" cy="646112"/>
          </a:xfrm>
          <a:prstGeom prst="rect">
            <a:avLst/>
          </a:prstGeom>
          <a:noFill/>
          <a:ln w="9525" algn="ctr">
            <a:noFill/>
            <a:miter lim="800000"/>
            <a:headEnd/>
            <a:tailEnd/>
          </a:ln>
          <a:effectLst/>
        </p:spPr>
        <p:txBody>
          <a:bodyPr wrap="square">
            <a:spAutoFit/>
          </a:bodyPr>
          <a:lstStyle/>
          <a:p>
            <a:pPr algn="l">
              <a:defRPr/>
            </a:pPr>
            <a:r>
              <a:rPr lang="en-US" sz="3600" dirty="0">
                <a:solidFill>
                  <a:schemeClr val="bg1"/>
                </a:solidFill>
                <a:latin typeface="Calibri" pitchFamily="34" charset="0"/>
              </a:rPr>
              <a:t>e = 2.718</a:t>
            </a:r>
            <a:endParaRPr lang="en-US" sz="3600" baseline="30000" dirty="0">
              <a:solidFill>
                <a:schemeClr val="bg1"/>
              </a:solidFill>
              <a:latin typeface="Calibri" pitchFamily="34" charset="0"/>
            </a:endParaRPr>
          </a:p>
        </p:txBody>
      </p:sp>
      <p:sp>
        <p:nvSpPr>
          <p:cNvPr id="34" name="Rettangolo arrotondato 33"/>
          <p:cNvSpPr/>
          <p:nvPr/>
        </p:nvSpPr>
        <p:spPr bwMode="auto">
          <a:xfrm>
            <a:off x="3200400" y="2025650"/>
            <a:ext cx="1651000" cy="625475"/>
          </a:xfrm>
          <a:prstGeom prst="roundRect">
            <a:avLst/>
          </a:prstGeom>
          <a:noFill/>
          <a:ln w="57150" cap="flat" cmpd="sng" algn="ctr">
            <a:solidFill>
              <a:srgbClr val="FF0000"/>
            </a:solidFill>
            <a:prstDash val="solid"/>
            <a:round/>
            <a:headEnd type="none" w="med" len="med"/>
            <a:tailEnd type="none" w="med" len="med"/>
          </a:ln>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37" name="Rettangolo arrotondato 36"/>
          <p:cNvSpPr/>
          <p:nvPr/>
        </p:nvSpPr>
        <p:spPr bwMode="auto">
          <a:xfrm>
            <a:off x="4975225" y="2025650"/>
            <a:ext cx="1730375" cy="625475"/>
          </a:xfrm>
          <a:prstGeom prst="roundRect">
            <a:avLst/>
          </a:prstGeom>
          <a:noFill/>
          <a:ln w="57150" cap="flat" cmpd="sng" algn="ctr">
            <a:solidFill>
              <a:srgbClr val="FF0000"/>
            </a:solidFill>
            <a:prstDash val="solid"/>
            <a:round/>
            <a:headEnd type="none" w="med" len="med"/>
            <a:tailEnd type="none" w="med" len="med"/>
          </a:ln>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38" name="Text Box 4"/>
          <p:cNvSpPr txBox="1">
            <a:spLocks noChangeArrowheads="1"/>
          </p:cNvSpPr>
          <p:nvPr/>
        </p:nvSpPr>
        <p:spPr bwMode="auto">
          <a:xfrm>
            <a:off x="3171825" y="2630488"/>
            <a:ext cx="4397375" cy="522287"/>
          </a:xfrm>
          <a:prstGeom prst="rect">
            <a:avLst/>
          </a:prstGeom>
          <a:noFill/>
          <a:ln w="9525" algn="ctr">
            <a:noFill/>
            <a:miter lim="800000"/>
            <a:headEnd/>
            <a:tailEnd/>
          </a:ln>
          <a:effectLst/>
        </p:spPr>
        <p:txBody>
          <a:bodyPr>
            <a:spAutoFit/>
          </a:bodyPr>
          <a:lstStyle/>
          <a:p>
            <a:pPr algn="l">
              <a:defRPr/>
            </a:pPr>
            <a:r>
              <a:rPr lang="en-US" sz="2800" i="1" dirty="0">
                <a:solidFill>
                  <a:schemeClr val="bg1"/>
                </a:solidFill>
                <a:latin typeface="Calibri" pitchFamily="34" charset="0"/>
              </a:rPr>
              <a:t>Easily measurable ratios</a:t>
            </a:r>
          </a:p>
        </p:txBody>
      </p:sp>
      <p:sp>
        <p:nvSpPr>
          <p:cNvPr id="40" name="Rettangolo arrotondato 39"/>
          <p:cNvSpPr/>
          <p:nvPr/>
        </p:nvSpPr>
        <p:spPr bwMode="auto">
          <a:xfrm>
            <a:off x="4903968" y="4445000"/>
            <a:ext cx="1700032" cy="625475"/>
          </a:xfrm>
          <a:prstGeom prst="roundRect">
            <a:avLst/>
          </a:prstGeom>
          <a:noFill/>
          <a:ln w="57150" cap="flat" cmpd="sng" algn="ctr">
            <a:solidFill>
              <a:srgbClr val="FF0000"/>
            </a:solidFill>
            <a:prstDash val="solid"/>
            <a:round/>
            <a:headEnd type="none" w="med" len="med"/>
            <a:tailEnd type="none" w="med" len="med"/>
          </a:ln>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44" name="Text Box 4"/>
          <p:cNvSpPr txBox="1">
            <a:spLocks noChangeArrowheads="1"/>
          </p:cNvSpPr>
          <p:nvPr/>
        </p:nvSpPr>
        <p:spPr bwMode="auto">
          <a:xfrm>
            <a:off x="6815195" y="4308475"/>
            <a:ext cx="2164681" cy="1077218"/>
          </a:xfrm>
          <a:prstGeom prst="rect">
            <a:avLst/>
          </a:prstGeom>
          <a:noFill/>
          <a:ln w="9525" algn="ctr">
            <a:noFill/>
            <a:miter lim="800000"/>
            <a:headEnd/>
            <a:tailEnd/>
          </a:ln>
          <a:effectLst/>
        </p:spPr>
        <p:txBody>
          <a:bodyPr wrap="square">
            <a:spAutoFit/>
          </a:bodyPr>
          <a:lstStyle/>
          <a:p>
            <a:pPr>
              <a:defRPr/>
            </a:pPr>
            <a:r>
              <a:rPr lang="en-US" sz="3200" i="1" dirty="0">
                <a:solidFill>
                  <a:schemeClr val="bg1"/>
                </a:solidFill>
                <a:latin typeface="Calibri" pitchFamily="34" charset="0"/>
              </a:rPr>
              <a:t>Must be known</a:t>
            </a:r>
          </a:p>
        </p:txBody>
      </p:sp>
      <p:sp>
        <p:nvSpPr>
          <p:cNvPr id="45" name="Text Box 4"/>
          <p:cNvSpPr txBox="1">
            <a:spLocks noChangeArrowheads="1"/>
          </p:cNvSpPr>
          <p:nvPr/>
        </p:nvSpPr>
        <p:spPr bwMode="auto">
          <a:xfrm>
            <a:off x="6438900" y="5558447"/>
            <a:ext cx="2634763" cy="954107"/>
          </a:xfrm>
          <a:prstGeom prst="rect">
            <a:avLst/>
          </a:prstGeom>
          <a:noFill/>
          <a:ln w="9525" algn="ctr">
            <a:noFill/>
            <a:miter lim="800000"/>
            <a:headEnd/>
            <a:tailEnd/>
          </a:ln>
          <a:effectLst/>
        </p:spPr>
        <p:txBody>
          <a:bodyPr wrap="square">
            <a:spAutoFit/>
          </a:bodyPr>
          <a:lstStyle/>
          <a:p>
            <a:pPr>
              <a:defRPr/>
            </a:pPr>
            <a:r>
              <a:rPr lang="en-US" sz="2800" dirty="0">
                <a:solidFill>
                  <a:schemeClr val="bg1"/>
                </a:solidFill>
                <a:latin typeface="Calibri" pitchFamily="34" charset="0"/>
              </a:rPr>
              <a:t>Alternatively it can be inferred…</a:t>
            </a:r>
          </a:p>
        </p:txBody>
      </p:sp>
      <p:grpSp>
        <p:nvGrpSpPr>
          <p:cNvPr id="43" name="Gruppo 39"/>
          <p:cNvGrpSpPr>
            <a:grpSpLocks noChangeAspect="1"/>
          </p:cNvGrpSpPr>
          <p:nvPr/>
        </p:nvGrpSpPr>
        <p:grpSpPr bwMode="auto">
          <a:xfrm>
            <a:off x="379889" y="3140075"/>
            <a:ext cx="4422299" cy="3431700"/>
            <a:chOff x="30163" y="1546225"/>
            <a:chExt cx="6318251" cy="4900613"/>
          </a:xfrm>
        </p:grpSpPr>
        <p:grpSp>
          <p:nvGrpSpPr>
            <p:cNvPr id="46" name="Group 4"/>
            <p:cNvGrpSpPr>
              <a:grpSpLocks/>
            </p:cNvGrpSpPr>
            <p:nvPr/>
          </p:nvGrpSpPr>
          <p:grpSpPr bwMode="auto">
            <a:xfrm>
              <a:off x="30163" y="1546225"/>
              <a:ext cx="6318251" cy="4900613"/>
              <a:chOff x="100" y="974"/>
              <a:chExt cx="3980" cy="3087"/>
            </a:xfrm>
          </p:grpSpPr>
          <p:sp>
            <p:nvSpPr>
              <p:cNvPr id="64"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it-IT" sz="1200">
                  <a:latin typeface="Calibri" pitchFamily="34" charset="0"/>
                </a:endParaRPr>
              </a:p>
            </p:txBody>
          </p:sp>
          <p:sp>
            <p:nvSpPr>
              <p:cNvPr id="65" name="Text Box 6"/>
              <p:cNvSpPr txBox="1">
                <a:spLocks noChangeArrowheads="1"/>
              </p:cNvSpPr>
              <p:nvPr/>
            </p:nvSpPr>
            <p:spPr bwMode="auto">
              <a:xfrm>
                <a:off x="1678" y="3729"/>
                <a:ext cx="919"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Rb/</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sp>
            <p:nvSpPr>
              <p:cNvPr id="66" name="Text Box 7"/>
              <p:cNvSpPr txBox="1">
                <a:spLocks noChangeArrowheads="1"/>
              </p:cNvSpPr>
              <p:nvPr/>
            </p:nvSpPr>
            <p:spPr bwMode="auto">
              <a:xfrm rot="16200000">
                <a:off x="-166" y="2153"/>
                <a:ext cx="864"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Sr/</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grpSp>
        <p:sp>
          <p:nvSpPr>
            <p:cNvPr id="47" name="Text Box 9"/>
            <p:cNvSpPr txBox="1">
              <a:spLocks noChangeArrowheads="1"/>
            </p:cNvSpPr>
            <p:nvPr/>
          </p:nvSpPr>
          <p:spPr bwMode="auto">
            <a:xfrm>
              <a:off x="474031" y="5162118"/>
              <a:ext cx="1508287"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Low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48" name="Text Box 10"/>
            <p:cNvSpPr txBox="1">
              <a:spLocks noChangeArrowheads="1"/>
            </p:cNvSpPr>
            <p:nvPr/>
          </p:nvSpPr>
          <p:spPr bwMode="auto">
            <a:xfrm>
              <a:off x="2501714" y="5162118"/>
              <a:ext cx="1784995"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Medium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49" name="Text Box 11"/>
            <p:cNvSpPr txBox="1">
              <a:spLocks noChangeArrowheads="1"/>
            </p:cNvSpPr>
            <p:nvPr/>
          </p:nvSpPr>
          <p:spPr bwMode="auto">
            <a:xfrm>
              <a:off x="4459085" y="5162118"/>
              <a:ext cx="1508288"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High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50" name="Line 12"/>
            <p:cNvSpPr>
              <a:spLocks noChangeShapeType="1"/>
            </p:cNvSpPr>
            <p:nvPr/>
          </p:nvSpPr>
          <p:spPr bwMode="auto">
            <a:xfrm>
              <a:off x="537537" y="5146248"/>
              <a:ext cx="4733527" cy="0"/>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51" name="Text Box 13"/>
            <p:cNvSpPr txBox="1">
              <a:spLocks noChangeArrowheads="1"/>
            </p:cNvSpPr>
            <p:nvPr/>
          </p:nvSpPr>
          <p:spPr bwMode="auto">
            <a:xfrm>
              <a:off x="5427564" y="494448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0</a:t>
              </a:r>
            </a:p>
          </p:txBody>
        </p:sp>
        <p:sp>
          <p:nvSpPr>
            <p:cNvPr id="52" name="Text Box 16"/>
            <p:cNvSpPr txBox="1">
              <a:spLocks noChangeArrowheads="1"/>
            </p:cNvSpPr>
            <p:nvPr/>
          </p:nvSpPr>
          <p:spPr bwMode="auto">
            <a:xfrm>
              <a:off x="5427564" y="191121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3</a:t>
              </a:r>
            </a:p>
          </p:txBody>
        </p:sp>
        <p:sp>
          <p:nvSpPr>
            <p:cNvPr id="53" name="Line 19"/>
            <p:cNvSpPr>
              <a:spLocks noChangeShapeType="1"/>
            </p:cNvSpPr>
            <p:nvPr/>
          </p:nvSpPr>
          <p:spPr bwMode="auto">
            <a:xfrm flipV="1">
              <a:off x="523929" y="2199126"/>
              <a:ext cx="4753940" cy="2919918"/>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54" name="Oval 27"/>
            <p:cNvSpPr>
              <a:spLocks noChangeArrowheads="1"/>
            </p:cNvSpPr>
            <p:nvPr/>
          </p:nvSpPr>
          <p:spPr bwMode="auto">
            <a:xfrm>
              <a:off x="3297816" y="5030631"/>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5" name="Oval 28"/>
            <p:cNvSpPr>
              <a:spLocks noChangeArrowheads="1"/>
            </p:cNvSpPr>
            <p:nvPr/>
          </p:nvSpPr>
          <p:spPr bwMode="auto">
            <a:xfrm>
              <a:off x="5155392" y="5030631"/>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6" name="Text Box 29"/>
            <p:cNvSpPr txBox="1">
              <a:spLocks noChangeArrowheads="1"/>
            </p:cNvSpPr>
            <p:nvPr/>
          </p:nvSpPr>
          <p:spPr bwMode="auto">
            <a:xfrm>
              <a:off x="553413"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cpx)</a:t>
              </a:r>
            </a:p>
          </p:txBody>
        </p:sp>
        <p:sp>
          <p:nvSpPr>
            <p:cNvPr id="57" name="Text Box 30"/>
            <p:cNvSpPr txBox="1">
              <a:spLocks noChangeArrowheads="1"/>
            </p:cNvSpPr>
            <p:nvPr/>
          </p:nvSpPr>
          <p:spPr bwMode="auto">
            <a:xfrm>
              <a:off x="2501713" y="5606454"/>
              <a:ext cx="1784995" cy="362723"/>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whole rock)</a:t>
              </a:r>
            </a:p>
          </p:txBody>
        </p:sp>
        <p:sp>
          <p:nvSpPr>
            <p:cNvPr id="58" name="Text Box 31"/>
            <p:cNvSpPr txBox="1">
              <a:spLocks noChangeArrowheads="1"/>
            </p:cNvSpPr>
            <p:nvPr/>
          </p:nvSpPr>
          <p:spPr bwMode="auto">
            <a:xfrm>
              <a:off x="4459084"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pl)</a:t>
              </a:r>
            </a:p>
          </p:txBody>
        </p:sp>
        <p:sp>
          <p:nvSpPr>
            <p:cNvPr id="59" name="AutoShape 38"/>
            <p:cNvSpPr>
              <a:spLocks noChangeArrowheads="1"/>
            </p:cNvSpPr>
            <p:nvPr/>
          </p:nvSpPr>
          <p:spPr bwMode="auto">
            <a:xfrm>
              <a:off x="292582" y="4883274"/>
              <a:ext cx="469496" cy="437535"/>
            </a:xfrm>
            <a:prstGeom prst="star5">
              <a:avLst/>
            </a:prstGeom>
            <a:solidFill>
              <a:schemeClr val="accent1"/>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60" name="Oval 49"/>
            <p:cNvSpPr>
              <a:spLocks noChangeArrowheads="1"/>
            </p:cNvSpPr>
            <p:nvPr/>
          </p:nvSpPr>
          <p:spPr bwMode="auto">
            <a:xfrm>
              <a:off x="3082347" y="3398379"/>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61" name="Oval 51"/>
            <p:cNvSpPr>
              <a:spLocks noChangeArrowheads="1"/>
            </p:cNvSpPr>
            <p:nvPr/>
          </p:nvSpPr>
          <p:spPr bwMode="auto">
            <a:xfrm>
              <a:off x="4842394" y="2305676"/>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62" name="Oval 26"/>
            <p:cNvSpPr>
              <a:spLocks noChangeArrowheads="1"/>
            </p:cNvSpPr>
            <p:nvPr/>
          </p:nvSpPr>
          <p:spPr bwMode="auto">
            <a:xfrm>
              <a:off x="1118171" y="5030631"/>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63" name="Oval 48"/>
            <p:cNvSpPr>
              <a:spLocks noChangeArrowheads="1"/>
            </p:cNvSpPr>
            <p:nvPr/>
          </p:nvSpPr>
          <p:spPr bwMode="auto">
            <a:xfrm>
              <a:off x="1054664" y="4649772"/>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grpSp>
      <p:sp>
        <p:nvSpPr>
          <p:cNvPr id="39"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500"/>
                                        <p:tgtEl>
                                          <p:spTgt spid="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animEffect transition="in" filter="fade">
                                      <p:cBhvr>
                                        <p:cTn id="12" dur="500"/>
                                        <p:tgtEl>
                                          <p:spTgt spid="3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2">
                                            <p:txEl>
                                              <p:pRg st="0" end="0"/>
                                            </p:txEl>
                                          </p:spTgt>
                                        </p:tgtEl>
                                        <p:attrNameLst>
                                          <p:attrName>style.visibility</p:attrName>
                                        </p:attrNameLst>
                                      </p:cBhvr>
                                      <p:to>
                                        <p:strVal val="visible"/>
                                      </p:to>
                                    </p:set>
                                    <p:animEffect transition="in" filter="fade">
                                      <p:cBhvr>
                                        <p:cTn id="17" dur="500"/>
                                        <p:tgtEl>
                                          <p:spTgt spid="4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1">
                                            <p:txEl>
                                              <p:pRg st="0" end="0"/>
                                            </p:txEl>
                                          </p:spTgt>
                                        </p:tgtEl>
                                        <p:attrNameLst>
                                          <p:attrName>style.visibility</p:attrName>
                                        </p:attrNameLst>
                                      </p:cBhvr>
                                      <p:to>
                                        <p:strVal val="visible"/>
                                      </p:to>
                                    </p:set>
                                    <p:animEffect transition="in" filter="fade">
                                      <p:cBhvr>
                                        <p:cTn id="22" dur="500"/>
                                        <p:tgtEl>
                                          <p:spTgt spid="3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Effect transition="in" filter="fade">
                                      <p:cBhvr>
                                        <p:cTn id="27" dur="500"/>
                                        <p:tgtEl>
                                          <p:spTgt spid="3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wipe(left)">
                                      <p:cBhvr>
                                        <p:cTn id="32" dur="500"/>
                                        <p:tgtEl>
                                          <p:spTgt spid="34"/>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left)">
                                      <p:cBhvr>
                                        <p:cTn id="36" dur="500"/>
                                        <p:tgtEl>
                                          <p:spTgt spid="37"/>
                                        </p:tgtEl>
                                      </p:cBhvr>
                                    </p:animEffec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38">
                                            <p:txEl>
                                              <p:pRg st="0" end="0"/>
                                            </p:txEl>
                                          </p:spTgt>
                                        </p:tgtEl>
                                        <p:attrNameLst>
                                          <p:attrName>style.visibility</p:attrName>
                                        </p:attrNameLst>
                                      </p:cBhvr>
                                      <p:to>
                                        <p:strVal val="visible"/>
                                      </p:to>
                                    </p:set>
                                    <p:animEffect transition="in" filter="fade">
                                      <p:cBhvr>
                                        <p:cTn id="40" dur="500"/>
                                        <p:tgtEl>
                                          <p:spTgt spid="3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wipe(left)">
                                      <p:cBhvr>
                                        <p:cTn id="45" dur="500"/>
                                        <p:tgtEl>
                                          <p:spTgt spid="40"/>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44">
                                            <p:txEl>
                                              <p:pRg st="0" end="0"/>
                                            </p:txEl>
                                          </p:spTgt>
                                        </p:tgtEl>
                                        <p:attrNameLst>
                                          <p:attrName>style.visibility</p:attrName>
                                        </p:attrNameLst>
                                      </p:cBhvr>
                                      <p:to>
                                        <p:strVal val="visible"/>
                                      </p:to>
                                    </p:set>
                                    <p:animEffect transition="in" filter="fade">
                                      <p:cBhvr>
                                        <p:cTn id="49" dur="500"/>
                                        <p:tgtEl>
                                          <p:spTgt spid="44">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45">
                                            <p:txEl>
                                              <p:pRg st="0" end="0"/>
                                            </p:txEl>
                                          </p:spTgt>
                                        </p:tgtEl>
                                        <p:attrNameLst>
                                          <p:attrName>style.visibility</p:attrName>
                                        </p:attrNameLst>
                                      </p:cBhvr>
                                      <p:to>
                                        <p:strVal val="visible"/>
                                      </p:to>
                                    </p:set>
                                    <p:animEffect transition="in" filter="fade">
                                      <p:cBhvr>
                                        <p:cTn id="54"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build="p"/>
      <p:bldP spid="30" grpId="0" build="p"/>
      <p:bldP spid="31" grpId="0" build="p"/>
      <p:bldP spid="32" grpId="0" build="p"/>
      <p:bldP spid="34" grpId="0" animBg="1"/>
      <p:bldP spid="37" grpId="0" animBg="1"/>
      <p:bldP spid="38" grpId="0" build="p"/>
      <p:bldP spid="40" grpId="0" animBg="1"/>
      <p:bldP spid="44" grpId="0" build="p"/>
      <p:bldP spid="45"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1" name="Text Box 4"/>
          <p:cNvSpPr txBox="1">
            <a:spLocks noChangeArrowheads="1"/>
          </p:cNvSpPr>
          <p:nvPr/>
        </p:nvSpPr>
        <p:spPr bwMode="auto">
          <a:xfrm>
            <a:off x="0" y="1287463"/>
            <a:ext cx="9144000" cy="523875"/>
          </a:xfrm>
          <a:prstGeom prst="rect">
            <a:avLst/>
          </a:prstGeom>
          <a:noFill/>
          <a:ln w="9525" algn="ctr">
            <a:noFill/>
            <a:miter lim="800000"/>
            <a:headEnd/>
            <a:tailEnd/>
          </a:ln>
          <a:effectLst/>
        </p:spPr>
        <p:txBody>
          <a:bodyPr>
            <a:spAutoFit/>
          </a:bodyPr>
          <a:lstStyle/>
          <a:p>
            <a:pPr>
              <a:defRPr/>
            </a:pPr>
            <a:r>
              <a:rPr lang="en-US" sz="2800" dirty="0">
                <a:solidFill>
                  <a:schemeClr val="bg1"/>
                </a:solidFill>
                <a:latin typeface="Calibri" pitchFamily="34" charset="0"/>
              </a:rPr>
              <a:t>The equation of the T3 isochron is of this type:</a:t>
            </a:r>
          </a:p>
        </p:txBody>
      </p:sp>
      <p:sp>
        <p:nvSpPr>
          <p:cNvPr id="30" name="Text Box 4"/>
          <p:cNvSpPr txBox="1">
            <a:spLocks noChangeArrowheads="1"/>
          </p:cNvSpPr>
          <p:nvPr/>
        </p:nvSpPr>
        <p:spPr bwMode="auto">
          <a:xfrm>
            <a:off x="0" y="1808163"/>
            <a:ext cx="9144000" cy="923925"/>
          </a:xfrm>
          <a:prstGeom prst="rect">
            <a:avLst/>
          </a:prstGeom>
          <a:noFill/>
          <a:ln w="9525" algn="ctr">
            <a:noFill/>
            <a:miter lim="800000"/>
            <a:headEnd/>
            <a:tailEnd/>
          </a:ln>
          <a:effectLst/>
        </p:spPr>
        <p:txBody>
          <a:bodyPr>
            <a:spAutoFit/>
          </a:bodyPr>
          <a:lstStyle/>
          <a:p>
            <a:pPr>
              <a:defRPr/>
            </a:pPr>
            <a:r>
              <a:rPr lang="en-US" sz="5400" i="1" dirty="0">
                <a:solidFill>
                  <a:schemeClr val="bg1"/>
                </a:solidFill>
                <a:latin typeface="Calibri" pitchFamily="34" charset="0"/>
              </a:rPr>
              <a:t>y = b +</a:t>
            </a:r>
            <a:r>
              <a:rPr lang="en-US" sz="5400" i="1" dirty="0" err="1">
                <a:solidFill>
                  <a:schemeClr val="bg1"/>
                </a:solidFill>
                <a:latin typeface="Calibri" pitchFamily="34" charset="0"/>
              </a:rPr>
              <a:t>mx</a:t>
            </a:r>
            <a:endParaRPr lang="en-US" sz="5400" i="1" dirty="0">
              <a:solidFill>
                <a:schemeClr val="bg1"/>
              </a:solidFill>
              <a:latin typeface="Calibri" pitchFamily="34" charset="0"/>
            </a:endParaRPr>
          </a:p>
        </p:txBody>
      </p:sp>
      <p:sp>
        <p:nvSpPr>
          <p:cNvPr id="31" name="Text Box 4"/>
          <p:cNvSpPr txBox="1">
            <a:spLocks noChangeArrowheads="1"/>
          </p:cNvSpPr>
          <p:nvPr/>
        </p:nvSpPr>
        <p:spPr bwMode="auto">
          <a:xfrm>
            <a:off x="4851400" y="2803525"/>
            <a:ext cx="4292600" cy="2693988"/>
          </a:xfrm>
          <a:prstGeom prst="rect">
            <a:avLst/>
          </a:prstGeom>
          <a:noFill/>
          <a:ln w="9525" algn="ctr">
            <a:noFill/>
            <a:miter lim="800000"/>
            <a:headEnd/>
            <a:tailEnd/>
          </a:ln>
          <a:effectLst/>
        </p:spPr>
        <p:txBody>
          <a:bodyPr wrap="square">
            <a:spAutoFit/>
          </a:bodyPr>
          <a:lstStyle/>
          <a:p>
            <a:pPr algn="l">
              <a:defRPr/>
            </a:pPr>
            <a:r>
              <a:rPr lang="en-US" sz="3200" dirty="0">
                <a:solidFill>
                  <a:schemeClr val="bg1"/>
                </a:solidFill>
                <a:latin typeface="Calibri" pitchFamily="34" charset="0"/>
              </a:rPr>
              <a:t>Where:</a:t>
            </a:r>
          </a:p>
          <a:p>
            <a:pPr algn="l">
              <a:defRPr/>
            </a:pPr>
            <a:endParaRPr lang="en-US" sz="800" dirty="0">
              <a:solidFill>
                <a:schemeClr val="bg1"/>
              </a:solidFill>
              <a:latin typeface="Calibri" pitchFamily="34" charset="0"/>
            </a:endParaRPr>
          </a:p>
          <a:p>
            <a:pPr algn="l">
              <a:defRPr/>
            </a:pPr>
            <a:r>
              <a:rPr lang="en-US" sz="3200" i="1" dirty="0">
                <a:solidFill>
                  <a:schemeClr val="bg1"/>
                </a:solidFill>
                <a:latin typeface="Calibri" pitchFamily="34" charset="0"/>
              </a:rPr>
              <a:t>Y</a:t>
            </a:r>
            <a:r>
              <a:rPr lang="en-US" sz="3200" dirty="0">
                <a:solidFill>
                  <a:schemeClr val="bg1"/>
                </a:solidFill>
                <a:latin typeface="Calibri" pitchFamily="34" charset="0"/>
              </a:rPr>
              <a:t> = measured </a:t>
            </a:r>
            <a:r>
              <a:rPr lang="en-US" sz="3200" baseline="30000" dirty="0">
                <a:solidFill>
                  <a:schemeClr val="bg1"/>
                </a:solidFill>
                <a:latin typeface="Calibri" pitchFamily="34" charset="0"/>
              </a:rPr>
              <a:t>87</a:t>
            </a:r>
            <a:r>
              <a:rPr lang="en-US" sz="3200" dirty="0">
                <a:solidFill>
                  <a:schemeClr val="bg1"/>
                </a:solidFill>
                <a:latin typeface="Calibri" pitchFamily="34" charset="0"/>
              </a:rPr>
              <a:t>Sr/</a:t>
            </a:r>
            <a:r>
              <a:rPr lang="en-US" sz="3200" baseline="30000" dirty="0">
                <a:solidFill>
                  <a:schemeClr val="bg1"/>
                </a:solidFill>
                <a:latin typeface="Calibri" pitchFamily="34" charset="0"/>
              </a:rPr>
              <a:t>86</a:t>
            </a:r>
            <a:r>
              <a:rPr lang="en-US" sz="3200" dirty="0">
                <a:solidFill>
                  <a:schemeClr val="bg1"/>
                </a:solidFill>
                <a:latin typeface="Calibri" pitchFamily="34" charset="0"/>
              </a:rPr>
              <a:t>Sr</a:t>
            </a:r>
          </a:p>
          <a:p>
            <a:pPr algn="l">
              <a:defRPr/>
            </a:pPr>
            <a:r>
              <a:rPr lang="en-US" sz="3200" i="1" dirty="0">
                <a:solidFill>
                  <a:schemeClr val="bg1"/>
                </a:solidFill>
                <a:latin typeface="Calibri" pitchFamily="34" charset="0"/>
              </a:rPr>
              <a:t>b</a:t>
            </a:r>
            <a:r>
              <a:rPr lang="en-US" sz="3200" dirty="0">
                <a:solidFill>
                  <a:schemeClr val="bg1"/>
                </a:solidFill>
                <a:latin typeface="Calibri" pitchFamily="34" charset="0"/>
              </a:rPr>
              <a:t> = </a:t>
            </a:r>
            <a:r>
              <a:rPr lang="en-US" sz="3200" baseline="30000" dirty="0" smtClean="0">
                <a:solidFill>
                  <a:schemeClr val="bg1"/>
                </a:solidFill>
                <a:latin typeface="Calibri" pitchFamily="34" charset="0"/>
              </a:rPr>
              <a:t>87</a:t>
            </a:r>
            <a:r>
              <a:rPr lang="en-US" sz="3200" dirty="0" smtClean="0">
                <a:solidFill>
                  <a:schemeClr val="bg1"/>
                </a:solidFill>
                <a:latin typeface="Calibri" pitchFamily="34" charset="0"/>
              </a:rPr>
              <a:t>Sr/</a:t>
            </a:r>
            <a:r>
              <a:rPr lang="en-US" sz="3200" baseline="30000" dirty="0" smtClean="0">
                <a:solidFill>
                  <a:schemeClr val="bg1"/>
                </a:solidFill>
                <a:latin typeface="Calibri" pitchFamily="34" charset="0"/>
              </a:rPr>
              <a:t>86</a:t>
            </a:r>
            <a:r>
              <a:rPr lang="en-US" sz="3200" dirty="0" smtClean="0">
                <a:solidFill>
                  <a:schemeClr val="bg1"/>
                </a:solidFill>
                <a:latin typeface="Calibri" pitchFamily="34" charset="0"/>
              </a:rPr>
              <a:t>Sr</a:t>
            </a:r>
            <a:r>
              <a:rPr lang="en-US" sz="3200" baseline="-25000" dirty="0" smtClean="0">
                <a:solidFill>
                  <a:schemeClr val="bg1"/>
                </a:solidFill>
                <a:latin typeface="Calibri" pitchFamily="34" charset="0"/>
              </a:rPr>
              <a:t>(initial</a:t>
            </a:r>
            <a:r>
              <a:rPr lang="en-US" sz="3200" baseline="-25000" dirty="0">
                <a:solidFill>
                  <a:schemeClr val="bg1"/>
                </a:solidFill>
                <a:latin typeface="Calibri" pitchFamily="34" charset="0"/>
              </a:rPr>
              <a:t>)</a:t>
            </a:r>
          </a:p>
          <a:p>
            <a:pPr algn="l">
              <a:defRPr/>
            </a:pPr>
            <a:r>
              <a:rPr lang="en-US" sz="3200" i="1" dirty="0">
                <a:solidFill>
                  <a:schemeClr val="bg1"/>
                </a:solidFill>
                <a:latin typeface="Calibri" pitchFamily="34" charset="0"/>
              </a:rPr>
              <a:t>m</a:t>
            </a:r>
            <a:r>
              <a:rPr lang="en-US" sz="3200" dirty="0">
                <a:solidFill>
                  <a:schemeClr val="bg1"/>
                </a:solidFill>
                <a:latin typeface="Calibri" pitchFamily="34" charset="0"/>
              </a:rPr>
              <a:t> = e</a:t>
            </a:r>
            <a:r>
              <a:rPr lang="en-US" sz="3200" baseline="30000" dirty="0">
                <a:solidFill>
                  <a:schemeClr val="bg1"/>
                </a:solidFill>
                <a:latin typeface="Symbol" pitchFamily="18" charset="2"/>
              </a:rPr>
              <a:t>l</a:t>
            </a:r>
            <a:r>
              <a:rPr lang="en-US" sz="3200" baseline="30000" dirty="0">
                <a:solidFill>
                  <a:schemeClr val="bg1"/>
                </a:solidFill>
                <a:latin typeface="Calibri" pitchFamily="34" charset="0"/>
              </a:rPr>
              <a:t>t</a:t>
            </a:r>
            <a:r>
              <a:rPr lang="en-US" sz="3200" dirty="0">
                <a:solidFill>
                  <a:schemeClr val="bg1"/>
                </a:solidFill>
                <a:latin typeface="Calibri" pitchFamily="34" charset="0"/>
              </a:rPr>
              <a:t>-1</a:t>
            </a:r>
          </a:p>
          <a:p>
            <a:pPr algn="l">
              <a:defRPr/>
            </a:pPr>
            <a:r>
              <a:rPr lang="en-US" sz="3200" i="1" dirty="0">
                <a:solidFill>
                  <a:schemeClr val="bg1"/>
                </a:solidFill>
                <a:latin typeface="Calibri" pitchFamily="34" charset="0"/>
              </a:rPr>
              <a:t>x</a:t>
            </a:r>
            <a:r>
              <a:rPr lang="en-US" sz="3200" dirty="0">
                <a:solidFill>
                  <a:schemeClr val="bg1"/>
                </a:solidFill>
                <a:latin typeface="Calibri" pitchFamily="34" charset="0"/>
              </a:rPr>
              <a:t> = </a:t>
            </a:r>
            <a:r>
              <a:rPr lang="en-US" sz="3200" baseline="30000" dirty="0">
                <a:solidFill>
                  <a:schemeClr val="bg1"/>
                </a:solidFill>
                <a:latin typeface="Calibri" pitchFamily="34" charset="0"/>
              </a:rPr>
              <a:t>87</a:t>
            </a:r>
            <a:r>
              <a:rPr lang="en-US" sz="3200" dirty="0">
                <a:solidFill>
                  <a:schemeClr val="bg1"/>
                </a:solidFill>
                <a:latin typeface="Calibri" pitchFamily="34" charset="0"/>
              </a:rPr>
              <a:t>Rb/</a:t>
            </a:r>
            <a:r>
              <a:rPr lang="en-US" sz="3200" baseline="30000" dirty="0">
                <a:solidFill>
                  <a:schemeClr val="bg1"/>
                </a:solidFill>
                <a:latin typeface="Calibri" pitchFamily="34" charset="0"/>
              </a:rPr>
              <a:t>86</a:t>
            </a:r>
            <a:r>
              <a:rPr lang="en-US" sz="3200" dirty="0">
                <a:solidFill>
                  <a:schemeClr val="bg1"/>
                </a:solidFill>
                <a:latin typeface="Calibri" pitchFamily="34" charset="0"/>
              </a:rPr>
              <a:t>Sr</a:t>
            </a:r>
          </a:p>
        </p:txBody>
      </p:sp>
      <p:sp>
        <p:nvSpPr>
          <p:cNvPr id="43" name="Text Box 4"/>
          <p:cNvSpPr txBox="1">
            <a:spLocks noChangeArrowheads="1"/>
          </p:cNvSpPr>
          <p:nvPr/>
        </p:nvSpPr>
        <p:spPr bwMode="auto">
          <a:xfrm>
            <a:off x="4851400" y="5441950"/>
            <a:ext cx="4292600" cy="1201738"/>
          </a:xfrm>
          <a:prstGeom prst="rect">
            <a:avLst/>
          </a:prstGeom>
          <a:noFill/>
          <a:ln w="9525" algn="ctr">
            <a:noFill/>
            <a:miter lim="800000"/>
            <a:headEnd/>
            <a:tailEnd/>
          </a:ln>
          <a:effectLst/>
        </p:spPr>
        <p:txBody>
          <a:bodyPr wrap="square">
            <a:spAutoFit/>
          </a:bodyPr>
          <a:lstStyle/>
          <a:p>
            <a:pPr>
              <a:defRPr/>
            </a:pPr>
            <a:r>
              <a:rPr lang="en-US" sz="3600" dirty="0">
                <a:solidFill>
                  <a:srgbClr val="FFFF00"/>
                </a:solidFill>
                <a:latin typeface="Calibri" pitchFamily="34" charset="0"/>
              </a:rPr>
              <a:t>In this case the only unknown is t.</a:t>
            </a:r>
          </a:p>
        </p:txBody>
      </p:sp>
      <p:grpSp>
        <p:nvGrpSpPr>
          <p:cNvPr id="32" name="Gruppo 39"/>
          <p:cNvGrpSpPr>
            <a:grpSpLocks noChangeAspect="1"/>
          </p:cNvGrpSpPr>
          <p:nvPr/>
        </p:nvGrpSpPr>
        <p:grpSpPr bwMode="auto">
          <a:xfrm>
            <a:off x="379889" y="3140075"/>
            <a:ext cx="4422299" cy="3431700"/>
            <a:chOff x="30163" y="1546225"/>
            <a:chExt cx="6318251" cy="4900613"/>
          </a:xfrm>
        </p:grpSpPr>
        <p:grpSp>
          <p:nvGrpSpPr>
            <p:cNvPr id="34" name="Group 4"/>
            <p:cNvGrpSpPr>
              <a:grpSpLocks/>
            </p:cNvGrpSpPr>
            <p:nvPr/>
          </p:nvGrpSpPr>
          <p:grpSpPr bwMode="auto">
            <a:xfrm>
              <a:off x="30163" y="1546225"/>
              <a:ext cx="6318251" cy="4900613"/>
              <a:chOff x="100" y="974"/>
              <a:chExt cx="3980" cy="3087"/>
            </a:xfrm>
          </p:grpSpPr>
          <p:sp>
            <p:nvSpPr>
              <p:cNvPr id="57" name="Rectangle 5"/>
              <p:cNvSpPr>
                <a:spLocks noChangeArrowheads="1"/>
              </p:cNvSpPr>
              <p:nvPr/>
            </p:nvSpPr>
            <p:spPr bwMode="auto">
              <a:xfrm>
                <a:off x="405" y="974"/>
                <a:ext cx="3675" cy="2753"/>
              </a:xfrm>
              <a:prstGeom prst="rect">
                <a:avLst/>
              </a:prstGeom>
              <a:solidFill>
                <a:schemeClr val="bg1"/>
              </a:solidFill>
              <a:ln w="9525" algn="ctr">
                <a:solidFill>
                  <a:schemeClr val="tx1"/>
                </a:solidFill>
                <a:miter lim="800000"/>
                <a:headEnd/>
                <a:tailEnd/>
              </a:ln>
              <a:effectLst/>
            </p:spPr>
            <p:txBody>
              <a:bodyPr wrap="none" anchor="ctr"/>
              <a:lstStyle/>
              <a:p>
                <a:pPr>
                  <a:defRPr/>
                </a:pPr>
                <a:endParaRPr lang="it-IT" sz="1200">
                  <a:latin typeface="Calibri" pitchFamily="34" charset="0"/>
                </a:endParaRPr>
              </a:p>
            </p:txBody>
          </p:sp>
          <p:sp>
            <p:nvSpPr>
              <p:cNvPr id="58" name="Text Box 6"/>
              <p:cNvSpPr txBox="1">
                <a:spLocks noChangeArrowheads="1"/>
              </p:cNvSpPr>
              <p:nvPr/>
            </p:nvSpPr>
            <p:spPr bwMode="auto">
              <a:xfrm>
                <a:off x="1678" y="3729"/>
                <a:ext cx="919"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Rb/</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sp>
            <p:nvSpPr>
              <p:cNvPr id="59" name="Text Box 7"/>
              <p:cNvSpPr txBox="1">
                <a:spLocks noChangeArrowheads="1"/>
              </p:cNvSpPr>
              <p:nvPr/>
            </p:nvSpPr>
            <p:spPr bwMode="auto">
              <a:xfrm rot="16200000">
                <a:off x="-166" y="2153"/>
                <a:ext cx="864" cy="332"/>
              </a:xfrm>
              <a:prstGeom prst="rect">
                <a:avLst/>
              </a:prstGeom>
              <a:noFill/>
              <a:ln w="9525" algn="ctr">
                <a:noFill/>
                <a:miter lim="800000"/>
                <a:headEnd/>
                <a:tailEnd/>
              </a:ln>
              <a:effectLst/>
            </p:spPr>
            <p:txBody>
              <a:bodyPr wrap="none">
                <a:spAutoFit/>
              </a:bodyPr>
              <a:lstStyle/>
              <a:p>
                <a:pPr>
                  <a:defRPr/>
                </a:pPr>
                <a:r>
                  <a:rPr lang="it-IT" baseline="30000" dirty="0">
                    <a:solidFill>
                      <a:schemeClr val="bg1"/>
                    </a:solidFill>
                    <a:effectLst>
                      <a:outerShdw blurRad="38100" dist="38100" dir="2700000" algn="tl">
                        <a:srgbClr val="000000"/>
                      </a:outerShdw>
                    </a:effectLst>
                    <a:latin typeface="Calibri" pitchFamily="34" charset="0"/>
                  </a:rPr>
                  <a:t>87</a:t>
                </a:r>
                <a:r>
                  <a:rPr lang="it-IT" dirty="0">
                    <a:solidFill>
                      <a:schemeClr val="bg1"/>
                    </a:solidFill>
                    <a:effectLst>
                      <a:outerShdw blurRad="38100" dist="38100" dir="2700000" algn="tl">
                        <a:srgbClr val="000000"/>
                      </a:outerShdw>
                    </a:effectLst>
                    <a:latin typeface="Calibri" pitchFamily="34" charset="0"/>
                  </a:rPr>
                  <a:t>Sr/</a:t>
                </a:r>
                <a:r>
                  <a:rPr lang="it-IT" baseline="30000" dirty="0">
                    <a:solidFill>
                      <a:schemeClr val="bg1"/>
                    </a:solidFill>
                    <a:effectLst>
                      <a:outerShdw blurRad="38100" dist="38100" dir="2700000" algn="tl">
                        <a:srgbClr val="000000"/>
                      </a:outerShdw>
                    </a:effectLst>
                    <a:latin typeface="Calibri" pitchFamily="34" charset="0"/>
                  </a:rPr>
                  <a:t>86</a:t>
                </a:r>
                <a:r>
                  <a:rPr lang="it-IT" dirty="0">
                    <a:solidFill>
                      <a:schemeClr val="bg1"/>
                    </a:solidFill>
                    <a:effectLst>
                      <a:outerShdw blurRad="38100" dist="38100" dir="2700000" algn="tl">
                        <a:srgbClr val="000000"/>
                      </a:outerShdw>
                    </a:effectLst>
                    <a:latin typeface="Calibri" pitchFamily="34" charset="0"/>
                  </a:rPr>
                  <a:t>Sr</a:t>
                </a:r>
              </a:p>
            </p:txBody>
          </p:sp>
        </p:grpSp>
        <p:sp>
          <p:nvSpPr>
            <p:cNvPr id="37" name="Text Box 9"/>
            <p:cNvSpPr txBox="1">
              <a:spLocks noChangeArrowheads="1"/>
            </p:cNvSpPr>
            <p:nvPr/>
          </p:nvSpPr>
          <p:spPr bwMode="auto">
            <a:xfrm>
              <a:off x="474031" y="5162118"/>
              <a:ext cx="1508287"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Low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38" name="Text Box 10"/>
            <p:cNvSpPr txBox="1">
              <a:spLocks noChangeArrowheads="1"/>
            </p:cNvSpPr>
            <p:nvPr/>
          </p:nvSpPr>
          <p:spPr bwMode="auto">
            <a:xfrm>
              <a:off x="2501714" y="5162118"/>
              <a:ext cx="1784995"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Medium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40" name="Text Box 11"/>
            <p:cNvSpPr txBox="1">
              <a:spLocks noChangeArrowheads="1"/>
            </p:cNvSpPr>
            <p:nvPr/>
          </p:nvSpPr>
          <p:spPr bwMode="auto">
            <a:xfrm>
              <a:off x="4459085" y="5162118"/>
              <a:ext cx="1508288" cy="362603"/>
            </a:xfrm>
            <a:prstGeom prst="rect">
              <a:avLst/>
            </a:prstGeom>
            <a:noFill/>
            <a:ln w="9525" algn="ctr">
              <a:noFill/>
              <a:miter lim="800000"/>
              <a:headEnd/>
              <a:tailEnd/>
            </a:ln>
            <a:effectLst/>
          </p:spPr>
          <p:txBody>
            <a:bodyPr>
              <a:spAutoFit/>
            </a:bodyPr>
            <a:lstStyle/>
            <a:p>
              <a:pPr>
                <a:spcBef>
                  <a:spcPct val="50000"/>
                </a:spcBef>
                <a:defRPr/>
              </a:pPr>
              <a:r>
                <a:rPr lang="it-IT" sz="1050" dirty="0">
                  <a:solidFill>
                    <a:schemeClr val="tx1"/>
                  </a:solidFill>
                  <a:effectLst>
                    <a:outerShdw blurRad="38100" dist="38100" dir="2700000" algn="tl">
                      <a:srgbClr val="FFFFFF"/>
                    </a:outerShdw>
                  </a:effectLst>
                  <a:latin typeface="Calibri" pitchFamily="34" charset="0"/>
                </a:rPr>
                <a:t>High </a:t>
              </a:r>
              <a:r>
                <a:rPr lang="it-IT" sz="1050" baseline="30000" dirty="0">
                  <a:solidFill>
                    <a:schemeClr val="tx1"/>
                  </a:solidFill>
                  <a:effectLst>
                    <a:outerShdw blurRad="38100" dist="38100" dir="2700000" algn="tl">
                      <a:srgbClr val="FFFFFF"/>
                    </a:outerShdw>
                  </a:effectLst>
                  <a:latin typeface="Calibri" pitchFamily="34" charset="0"/>
                </a:rPr>
                <a:t>87</a:t>
              </a:r>
              <a:r>
                <a:rPr lang="it-IT" sz="1050" dirty="0">
                  <a:solidFill>
                    <a:schemeClr val="tx1"/>
                  </a:solidFill>
                  <a:effectLst>
                    <a:outerShdw blurRad="38100" dist="38100" dir="2700000" algn="tl">
                      <a:srgbClr val="FFFFFF"/>
                    </a:outerShdw>
                  </a:effectLst>
                  <a:latin typeface="Calibri" pitchFamily="34" charset="0"/>
                </a:rPr>
                <a:t>Rb/</a:t>
              </a:r>
              <a:r>
                <a:rPr lang="it-IT" sz="1050" baseline="30000" dirty="0">
                  <a:solidFill>
                    <a:schemeClr val="tx1"/>
                  </a:solidFill>
                  <a:effectLst>
                    <a:outerShdw blurRad="38100" dist="38100" dir="2700000" algn="tl">
                      <a:srgbClr val="FFFFFF"/>
                    </a:outerShdw>
                  </a:effectLst>
                  <a:latin typeface="Calibri" pitchFamily="34" charset="0"/>
                </a:rPr>
                <a:t>86</a:t>
              </a:r>
              <a:r>
                <a:rPr lang="it-IT" sz="1050" dirty="0">
                  <a:solidFill>
                    <a:schemeClr val="tx1"/>
                  </a:solidFill>
                  <a:effectLst>
                    <a:outerShdw blurRad="38100" dist="38100" dir="2700000" algn="tl">
                      <a:srgbClr val="FFFFFF"/>
                    </a:outerShdw>
                  </a:effectLst>
                  <a:latin typeface="Calibri" pitchFamily="34" charset="0"/>
                </a:rPr>
                <a:t>Sr</a:t>
              </a:r>
            </a:p>
          </p:txBody>
        </p:sp>
        <p:sp>
          <p:nvSpPr>
            <p:cNvPr id="42" name="Line 12"/>
            <p:cNvSpPr>
              <a:spLocks noChangeShapeType="1"/>
            </p:cNvSpPr>
            <p:nvPr/>
          </p:nvSpPr>
          <p:spPr bwMode="auto">
            <a:xfrm>
              <a:off x="537537" y="5146248"/>
              <a:ext cx="4733527" cy="0"/>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44" name="Text Box 13"/>
            <p:cNvSpPr txBox="1">
              <a:spLocks noChangeArrowheads="1"/>
            </p:cNvSpPr>
            <p:nvPr/>
          </p:nvSpPr>
          <p:spPr bwMode="auto">
            <a:xfrm>
              <a:off x="5427564" y="494448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0</a:t>
              </a:r>
            </a:p>
          </p:txBody>
        </p:sp>
        <p:sp>
          <p:nvSpPr>
            <p:cNvPr id="45" name="Text Box 16"/>
            <p:cNvSpPr txBox="1">
              <a:spLocks noChangeArrowheads="1"/>
            </p:cNvSpPr>
            <p:nvPr/>
          </p:nvSpPr>
          <p:spPr bwMode="auto">
            <a:xfrm>
              <a:off x="5427564" y="1911215"/>
              <a:ext cx="859610" cy="439801"/>
            </a:xfrm>
            <a:prstGeom prst="rect">
              <a:avLst/>
            </a:prstGeom>
            <a:noFill/>
            <a:ln w="9525" algn="ctr">
              <a:noFill/>
              <a:miter lim="800000"/>
              <a:headEnd/>
              <a:tailEnd/>
            </a:ln>
            <a:effectLst/>
          </p:spPr>
          <p:txBody>
            <a:bodyPr>
              <a:spAutoFit/>
            </a:bodyPr>
            <a:lstStyle/>
            <a:p>
              <a:pPr algn="l">
                <a:spcBef>
                  <a:spcPct val="50000"/>
                </a:spcBef>
                <a:defRPr/>
              </a:pPr>
              <a:r>
                <a:rPr lang="it-IT" sz="1400">
                  <a:solidFill>
                    <a:schemeClr val="tx1"/>
                  </a:solidFill>
                  <a:effectLst>
                    <a:outerShdw blurRad="38100" dist="38100" dir="2700000" algn="tl">
                      <a:srgbClr val="FFFFFF"/>
                    </a:outerShdw>
                  </a:effectLst>
                  <a:latin typeface="Calibri" pitchFamily="34" charset="0"/>
                </a:rPr>
                <a:t>t = 3</a:t>
              </a:r>
            </a:p>
          </p:txBody>
        </p:sp>
        <p:sp>
          <p:nvSpPr>
            <p:cNvPr id="46" name="Line 19"/>
            <p:cNvSpPr>
              <a:spLocks noChangeShapeType="1"/>
            </p:cNvSpPr>
            <p:nvPr/>
          </p:nvSpPr>
          <p:spPr bwMode="auto">
            <a:xfrm flipV="1">
              <a:off x="523929" y="2199126"/>
              <a:ext cx="4753940" cy="2919918"/>
            </a:xfrm>
            <a:prstGeom prst="line">
              <a:avLst/>
            </a:prstGeom>
            <a:noFill/>
            <a:ln w="28575">
              <a:solidFill>
                <a:schemeClr val="tx1"/>
              </a:solidFill>
              <a:prstDash val="dash"/>
              <a:round/>
              <a:headEnd/>
              <a:tailEnd/>
            </a:ln>
            <a:effectLst/>
          </p:spPr>
          <p:txBody>
            <a:bodyPr anchor="ctr"/>
            <a:lstStyle/>
            <a:p>
              <a:pPr>
                <a:defRPr/>
              </a:pPr>
              <a:endParaRPr lang="it-IT" sz="1200">
                <a:latin typeface="Calibri" pitchFamily="34" charset="0"/>
              </a:endParaRPr>
            </a:p>
          </p:txBody>
        </p:sp>
        <p:sp>
          <p:nvSpPr>
            <p:cNvPr id="47" name="Oval 27"/>
            <p:cNvSpPr>
              <a:spLocks noChangeArrowheads="1"/>
            </p:cNvSpPr>
            <p:nvPr/>
          </p:nvSpPr>
          <p:spPr bwMode="auto">
            <a:xfrm>
              <a:off x="3297816" y="5030631"/>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48" name="Oval 28"/>
            <p:cNvSpPr>
              <a:spLocks noChangeArrowheads="1"/>
            </p:cNvSpPr>
            <p:nvPr/>
          </p:nvSpPr>
          <p:spPr bwMode="auto">
            <a:xfrm>
              <a:off x="5155392" y="5030631"/>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49" name="Text Box 29"/>
            <p:cNvSpPr txBox="1">
              <a:spLocks noChangeArrowheads="1"/>
            </p:cNvSpPr>
            <p:nvPr/>
          </p:nvSpPr>
          <p:spPr bwMode="auto">
            <a:xfrm>
              <a:off x="553413"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cpx)</a:t>
              </a:r>
            </a:p>
          </p:txBody>
        </p:sp>
        <p:sp>
          <p:nvSpPr>
            <p:cNvPr id="50" name="Text Box 30"/>
            <p:cNvSpPr txBox="1">
              <a:spLocks noChangeArrowheads="1"/>
            </p:cNvSpPr>
            <p:nvPr/>
          </p:nvSpPr>
          <p:spPr bwMode="auto">
            <a:xfrm>
              <a:off x="2501713" y="5606454"/>
              <a:ext cx="1784995" cy="362723"/>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whole rock)</a:t>
              </a:r>
            </a:p>
          </p:txBody>
        </p:sp>
        <p:sp>
          <p:nvSpPr>
            <p:cNvPr id="51" name="Text Box 31"/>
            <p:cNvSpPr txBox="1">
              <a:spLocks noChangeArrowheads="1"/>
            </p:cNvSpPr>
            <p:nvPr/>
          </p:nvSpPr>
          <p:spPr bwMode="auto">
            <a:xfrm>
              <a:off x="4459084" y="5606454"/>
              <a:ext cx="1508288" cy="371791"/>
            </a:xfrm>
            <a:prstGeom prst="rect">
              <a:avLst/>
            </a:prstGeom>
            <a:noFill/>
            <a:ln w="9525" algn="ctr">
              <a:noFill/>
              <a:miter lim="800000"/>
              <a:headEnd/>
              <a:tailEnd/>
            </a:ln>
            <a:effectLst/>
          </p:spPr>
          <p:txBody>
            <a:bodyPr>
              <a:spAutoFit/>
            </a:bodyPr>
            <a:lstStyle/>
            <a:p>
              <a:pPr>
                <a:spcBef>
                  <a:spcPct val="50000"/>
                </a:spcBef>
                <a:defRPr/>
              </a:pPr>
              <a:r>
                <a:rPr lang="it-IT" sz="1050">
                  <a:solidFill>
                    <a:schemeClr val="tx1"/>
                  </a:solidFill>
                  <a:effectLst>
                    <a:outerShdw blurRad="38100" dist="38100" dir="2700000" algn="tl">
                      <a:srgbClr val="FFFFFF"/>
                    </a:outerShdw>
                  </a:effectLst>
                  <a:latin typeface="Calibri" pitchFamily="34" charset="0"/>
                </a:rPr>
                <a:t>(e.g., pl)</a:t>
              </a:r>
            </a:p>
          </p:txBody>
        </p:sp>
        <p:sp>
          <p:nvSpPr>
            <p:cNvPr id="52" name="AutoShape 38"/>
            <p:cNvSpPr>
              <a:spLocks noChangeArrowheads="1"/>
            </p:cNvSpPr>
            <p:nvPr/>
          </p:nvSpPr>
          <p:spPr bwMode="auto">
            <a:xfrm>
              <a:off x="292582" y="4883274"/>
              <a:ext cx="469496" cy="437535"/>
            </a:xfrm>
            <a:prstGeom prst="star5">
              <a:avLst/>
            </a:prstGeom>
            <a:solidFill>
              <a:schemeClr val="accent1"/>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3" name="Oval 49"/>
            <p:cNvSpPr>
              <a:spLocks noChangeArrowheads="1"/>
            </p:cNvSpPr>
            <p:nvPr/>
          </p:nvSpPr>
          <p:spPr bwMode="auto">
            <a:xfrm>
              <a:off x="3082347" y="3398379"/>
              <a:ext cx="217738" cy="217634"/>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4" name="Oval 51"/>
            <p:cNvSpPr>
              <a:spLocks noChangeArrowheads="1"/>
            </p:cNvSpPr>
            <p:nvPr/>
          </p:nvSpPr>
          <p:spPr bwMode="auto">
            <a:xfrm>
              <a:off x="4842394" y="2305676"/>
              <a:ext cx="217738" cy="217634"/>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5" name="Oval 26"/>
            <p:cNvSpPr>
              <a:spLocks noChangeArrowheads="1"/>
            </p:cNvSpPr>
            <p:nvPr/>
          </p:nvSpPr>
          <p:spPr bwMode="auto">
            <a:xfrm>
              <a:off x="1118171" y="5030631"/>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sp>
          <p:nvSpPr>
            <p:cNvPr id="56" name="Oval 48"/>
            <p:cNvSpPr>
              <a:spLocks noChangeArrowheads="1"/>
            </p:cNvSpPr>
            <p:nvPr/>
          </p:nvSpPr>
          <p:spPr bwMode="auto">
            <a:xfrm>
              <a:off x="1054664" y="4649772"/>
              <a:ext cx="217738" cy="217634"/>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sz="1200">
                <a:latin typeface="Calibri" pitchFamily="34" charset="0"/>
              </a:endParaRPr>
            </a:p>
          </p:txBody>
        </p:sp>
      </p:grpSp>
      <p:sp>
        <p:nvSpPr>
          <p:cNvPr id="33"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500"/>
                                        <p:tgtEl>
                                          <p:spTgt spid="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animEffect transition="in" filter="fade">
                                      <p:cBhvr>
                                        <p:cTn id="12" dur="500"/>
                                        <p:tgtEl>
                                          <p:spTgt spid="3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animEffect transition="in" filter="fade">
                                      <p:cBhvr>
                                        <p:cTn id="17" dur="500"/>
                                        <p:tgtEl>
                                          <p:spTgt spid="31">
                                            <p:txEl>
                                              <p:pRg st="0" end="0"/>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1">
                                            <p:txEl>
                                              <p:pRg st="2" end="2"/>
                                            </p:txEl>
                                          </p:spTgt>
                                        </p:tgtEl>
                                        <p:attrNameLst>
                                          <p:attrName>style.visibility</p:attrName>
                                        </p:attrNameLst>
                                      </p:cBhvr>
                                      <p:to>
                                        <p:strVal val="visible"/>
                                      </p:to>
                                    </p:set>
                                    <p:animEffect transition="in" filter="fade">
                                      <p:cBhvr>
                                        <p:cTn id="21" dur="500"/>
                                        <p:tgtEl>
                                          <p:spTgt spid="31">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1">
                                            <p:txEl>
                                              <p:pRg st="3" end="3"/>
                                            </p:txEl>
                                          </p:spTgt>
                                        </p:tgtEl>
                                        <p:attrNameLst>
                                          <p:attrName>style.visibility</p:attrName>
                                        </p:attrNameLst>
                                      </p:cBhvr>
                                      <p:to>
                                        <p:strVal val="visible"/>
                                      </p:to>
                                    </p:set>
                                    <p:animEffect transition="in" filter="fade">
                                      <p:cBhvr>
                                        <p:cTn id="26" dur="500"/>
                                        <p:tgtEl>
                                          <p:spTgt spid="31">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1">
                                            <p:txEl>
                                              <p:pRg st="4" end="4"/>
                                            </p:txEl>
                                          </p:spTgt>
                                        </p:tgtEl>
                                        <p:attrNameLst>
                                          <p:attrName>style.visibility</p:attrName>
                                        </p:attrNameLst>
                                      </p:cBhvr>
                                      <p:to>
                                        <p:strVal val="visible"/>
                                      </p:to>
                                    </p:set>
                                    <p:animEffect transition="in" filter="fade">
                                      <p:cBhvr>
                                        <p:cTn id="31" dur="500"/>
                                        <p:tgtEl>
                                          <p:spTgt spid="31">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xEl>
                                              <p:pRg st="5" end="5"/>
                                            </p:txEl>
                                          </p:spTgt>
                                        </p:tgtEl>
                                        <p:attrNameLst>
                                          <p:attrName>style.visibility</p:attrName>
                                        </p:attrNameLst>
                                      </p:cBhvr>
                                      <p:to>
                                        <p:strVal val="visible"/>
                                      </p:to>
                                    </p:set>
                                    <p:animEffect transition="in" filter="fade">
                                      <p:cBhvr>
                                        <p:cTn id="36" dur="500"/>
                                        <p:tgtEl>
                                          <p:spTgt spid="31">
                                            <p:txEl>
                                              <p:pRg st="5" end="5"/>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30" grpId="0" build="p"/>
      <p:bldP spid="31"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6356" name="Text Box 4"/>
          <p:cNvSpPr txBox="1">
            <a:spLocks noChangeArrowheads="1"/>
          </p:cNvSpPr>
          <p:nvPr/>
        </p:nvSpPr>
        <p:spPr bwMode="auto">
          <a:xfrm>
            <a:off x="371475" y="1368425"/>
            <a:ext cx="8401050" cy="20129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basic principle of isotope geochemistry is that </a:t>
            </a:r>
            <a:r>
              <a:rPr lang="en-GB" sz="2800" dirty="0">
                <a:solidFill>
                  <a:srgbClr val="FFFF00"/>
                </a:solidFill>
                <a:effectLst>
                  <a:outerShdw blurRad="38100" dist="38100" dir="2700000" algn="tl">
                    <a:srgbClr val="000000"/>
                  </a:outerShdw>
                </a:effectLst>
                <a:latin typeface="Calibri" pitchFamily="34" charset="0"/>
              </a:rPr>
              <a:t>two isotopes</a:t>
            </a:r>
            <a:r>
              <a:rPr lang="en-GB" sz="2800" dirty="0">
                <a:solidFill>
                  <a:schemeClr val="bg1"/>
                </a:solidFill>
                <a:effectLst>
                  <a:outerShdw blurRad="38100" dist="38100" dir="2700000" algn="tl">
                    <a:srgbClr val="000000"/>
                  </a:outerShdw>
                </a:effectLst>
                <a:latin typeface="Calibri" pitchFamily="34" charset="0"/>
              </a:rPr>
              <a:t> of a single element </a:t>
            </a:r>
            <a:r>
              <a:rPr lang="en-GB" sz="2800" dirty="0">
                <a:solidFill>
                  <a:srgbClr val="FFFF00"/>
                </a:solidFill>
                <a:effectLst>
                  <a:outerShdw blurRad="38100" dist="38100" dir="2700000" algn="tl">
                    <a:srgbClr val="000000"/>
                  </a:outerShdw>
                </a:effectLst>
                <a:latin typeface="Calibri" pitchFamily="34" charset="0"/>
              </a:rPr>
              <a:t>DO NOT FRACTIONATE</a:t>
            </a:r>
            <a:r>
              <a:rPr lang="en-GB" sz="2800" dirty="0">
                <a:solidFill>
                  <a:schemeClr val="bg1"/>
                </a:solidFill>
                <a:effectLst>
                  <a:outerShdw blurRad="38100" dist="38100" dir="2700000" algn="tl">
                    <a:srgbClr val="000000"/>
                  </a:outerShdw>
                </a:effectLst>
                <a:latin typeface="Calibri" pitchFamily="34" charset="0"/>
              </a:rPr>
              <a:t> during geological processes (i.e., the ratio between two isotopes does not vary with typical processes acting in the mantle and in the crust).</a:t>
            </a:r>
          </a:p>
        </p:txBody>
      </p:sp>
      <p:sp>
        <p:nvSpPr>
          <p:cNvPr id="996358" name="Text Box 6"/>
          <p:cNvSpPr txBox="1">
            <a:spLocks noChangeArrowheads="1"/>
          </p:cNvSpPr>
          <p:nvPr/>
        </p:nvSpPr>
        <p:spPr bwMode="auto">
          <a:xfrm>
            <a:off x="371475" y="3357563"/>
            <a:ext cx="8401050" cy="6463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4000" dirty="0" smtClean="0">
                <a:solidFill>
                  <a:srgbClr val="FFFF00"/>
                </a:solidFill>
                <a:effectLst>
                  <a:outerShdw blurRad="38100" dist="38100" dir="2700000" algn="tl">
                    <a:srgbClr val="000000"/>
                  </a:outerShdw>
                </a:effectLst>
                <a:latin typeface="Calibri" pitchFamily="34" charset="0"/>
              </a:rPr>
              <a:t>In other words:</a:t>
            </a:r>
            <a:endParaRPr lang="en-GB" sz="4000" dirty="0">
              <a:solidFill>
                <a:srgbClr val="FFFF00"/>
              </a:solidFill>
              <a:effectLst>
                <a:outerShdw blurRad="38100" dist="38100" dir="2700000" algn="tl">
                  <a:srgbClr val="000000"/>
                </a:outerShdw>
              </a:effectLst>
              <a:latin typeface="Calibri" pitchFamily="34" charset="0"/>
            </a:endParaRPr>
          </a:p>
        </p:txBody>
      </p:sp>
      <p:sp>
        <p:nvSpPr>
          <p:cNvPr id="996359" name="Text Box 7"/>
          <p:cNvSpPr txBox="1">
            <a:spLocks noChangeArrowheads="1"/>
          </p:cNvSpPr>
          <p:nvPr/>
        </p:nvSpPr>
        <p:spPr bwMode="auto">
          <a:xfrm>
            <a:off x="371475" y="4208463"/>
            <a:ext cx="8401050" cy="196977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The </a:t>
            </a:r>
            <a:r>
              <a:rPr lang="en-GB" sz="3200" baseline="30000" dirty="0">
                <a:solidFill>
                  <a:schemeClr val="bg1"/>
                </a:solidFill>
                <a:effectLst>
                  <a:outerShdw blurRad="38100" dist="38100" dir="2700000" algn="tl">
                    <a:srgbClr val="000000"/>
                  </a:outerShdw>
                </a:effectLst>
                <a:latin typeface="Calibri" pitchFamily="34" charset="0"/>
              </a:rPr>
              <a:t>87</a:t>
            </a:r>
            <a:r>
              <a:rPr lang="en-GB" sz="3200" dirty="0">
                <a:solidFill>
                  <a:schemeClr val="bg1"/>
                </a:solidFill>
                <a:effectLst>
                  <a:outerShdw blurRad="38100" dist="38100" dir="2700000" algn="tl">
                    <a:srgbClr val="000000"/>
                  </a:outerShdw>
                </a:effectLst>
                <a:latin typeface="Calibri" pitchFamily="34" charset="0"/>
              </a:rPr>
              <a:t>Sr/</a:t>
            </a:r>
            <a:r>
              <a:rPr lang="en-GB" sz="3200" baseline="30000" dirty="0">
                <a:solidFill>
                  <a:schemeClr val="bg1"/>
                </a:solidFill>
                <a:effectLst>
                  <a:outerShdw blurRad="38100" dist="38100" dir="2700000" algn="tl">
                    <a:srgbClr val="000000"/>
                  </a:outerShdw>
                </a:effectLst>
                <a:latin typeface="Calibri" pitchFamily="34" charset="0"/>
              </a:rPr>
              <a:t>86</a:t>
            </a:r>
            <a:r>
              <a:rPr lang="en-GB" sz="3200" dirty="0">
                <a:solidFill>
                  <a:schemeClr val="bg1"/>
                </a:solidFill>
                <a:effectLst>
                  <a:outerShdw blurRad="38100" dist="38100" dir="2700000" algn="tl">
                    <a:srgbClr val="000000"/>
                  </a:outerShdw>
                </a:effectLst>
                <a:latin typeface="Calibri" pitchFamily="34" charset="0"/>
              </a:rPr>
              <a:t>Sr ratio does not change during partial melting and fractional crystallization processes.</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(This may be not correct if the mantle sources are composed of “exotic” Rb-bearing phases like mica).</a:t>
            </a:r>
          </a:p>
        </p:txBody>
      </p:sp>
      <p:sp>
        <p:nvSpPr>
          <p:cNvPr id="7"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6356">
                                            <p:txEl>
                                              <p:pRg st="0" end="0"/>
                                            </p:txEl>
                                          </p:spTgt>
                                        </p:tgtEl>
                                        <p:attrNameLst>
                                          <p:attrName>style.visibility</p:attrName>
                                        </p:attrNameLst>
                                      </p:cBhvr>
                                      <p:to>
                                        <p:strVal val="visible"/>
                                      </p:to>
                                    </p:set>
                                    <p:animEffect transition="in" filter="fade">
                                      <p:cBhvr>
                                        <p:cTn id="7" dur="500"/>
                                        <p:tgtEl>
                                          <p:spTgt spid="9963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6358">
                                            <p:txEl>
                                              <p:pRg st="0" end="0"/>
                                            </p:txEl>
                                          </p:spTgt>
                                        </p:tgtEl>
                                        <p:attrNameLst>
                                          <p:attrName>style.visibility</p:attrName>
                                        </p:attrNameLst>
                                      </p:cBhvr>
                                      <p:to>
                                        <p:strVal val="visible"/>
                                      </p:to>
                                    </p:set>
                                    <p:animEffect transition="in" filter="fade">
                                      <p:cBhvr>
                                        <p:cTn id="12" dur="500"/>
                                        <p:tgtEl>
                                          <p:spTgt spid="996358">
                                            <p:txEl>
                                              <p:pRg st="0" end="0"/>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996359">
                                            <p:txEl>
                                              <p:pRg st="0" end="0"/>
                                            </p:txEl>
                                          </p:spTgt>
                                        </p:tgtEl>
                                        <p:attrNameLst>
                                          <p:attrName>style.visibility</p:attrName>
                                        </p:attrNameLst>
                                      </p:cBhvr>
                                      <p:to>
                                        <p:strVal val="visible"/>
                                      </p:to>
                                    </p:set>
                                    <p:animEffect transition="in" filter="fade">
                                      <p:cBhvr>
                                        <p:cTn id="16" dur="500"/>
                                        <p:tgtEl>
                                          <p:spTgt spid="99635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96359">
                                            <p:txEl>
                                              <p:pRg st="1" end="1"/>
                                            </p:txEl>
                                          </p:spTgt>
                                        </p:tgtEl>
                                        <p:attrNameLst>
                                          <p:attrName>style.visibility</p:attrName>
                                        </p:attrNameLst>
                                      </p:cBhvr>
                                      <p:to>
                                        <p:strVal val="visible"/>
                                      </p:to>
                                    </p:set>
                                    <p:animEffect transition="in" filter="fade">
                                      <p:cBhvr>
                                        <p:cTn id="21" dur="500"/>
                                        <p:tgtEl>
                                          <p:spTgt spid="99635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6356" grpId="0" build="p"/>
      <p:bldP spid="996358" grpId="0" build="p"/>
      <p:bldP spid="996359"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998404" name="Text Box 4"/>
          <p:cNvSpPr txBox="1">
            <a:spLocks noChangeArrowheads="1"/>
          </p:cNvSpPr>
          <p:nvPr/>
        </p:nvSpPr>
        <p:spPr bwMode="auto">
          <a:xfrm>
            <a:off x="371475" y="1368425"/>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Let us assume that a primitive mantle has a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ratio = 1.0000</a:t>
            </a:r>
          </a:p>
        </p:txBody>
      </p:sp>
      <p:sp>
        <p:nvSpPr>
          <p:cNvPr id="998405" name="Text Box 5"/>
          <p:cNvSpPr txBox="1">
            <a:spLocks noChangeArrowheads="1"/>
          </p:cNvSpPr>
          <p:nvPr/>
        </p:nvSpPr>
        <p:spPr bwMode="auto">
          <a:xfrm>
            <a:off x="0" y="2214563"/>
            <a:ext cx="9144000" cy="695325"/>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4400">
                <a:solidFill>
                  <a:srgbClr val="FFFF00"/>
                </a:solidFill>
                <a:effectLst>
                  <a:outerShdw blurRad="38100" dist="38100" dir="2700000" algn="tl">
                    <a:srgbClr val="000000"/>
                  </a:outerShdw>
                </a:effectLst>
                <a:latin typeface="Calibri" pitchFamily="34" charset="0"/>
              </a:rPr>
              <a:t>Question:</a:t>
            </a:r>
          </a:p>
        </p:txBody>
      </p:sp>
      <p:sp>
        <p:nvSpPr>
          <p:cNvPr id="998406" name="Text Box 6"/>
          <p:cNvSpPr txBox="1">
            <a:spLocks noChangeArrowheads="1"/>
          </p:cNvSpPr>
          <p:nvPr/>
        </p:nvSpPr>
        <p:spPr bwMode="auto">
          <a:xfrm>
            <a:off x="371475" y="2971800"/>
            <a:ext cx="8401050" cy="12446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a:solidFill>
                  <a:schemeClr val="bg1"/>
                </a:solidFill>
                <a:effectLst>
                  <a:outerShdw blurRad="38100" dist="38100" dir="2700000" algn="tl">
                    <a:srgbClr val="000000"/>
                  </a:outerShdw>
                </a:effectLst>
                <a:latin typeface="Calibri" pitchFamily="34" charset="0"/>
              </a:rPr>
              <a:t>What is the </a:t>
            </a:r>
            <a:r>
              <a:rPr lang="en-GB" sz="2800" baseline="30000">
                <a:solidFill>
                  <a:schemeClr val="bg1"/>
                </a:solidFill>
                <a:effectLst>
                  <a:outerShdw blurRad="38100" dist="38100" dir="2700000" algn="tl">
                    <a:srgbClr val="000000"/>
                  </a:outerShdw>
                </a:effectLst>
                <a:latin typeface="Calibri" pitchFamily="34" charset="0"/>
              </a:rPr>
              <a:t>87</a:t>
            </a:r>
            <a:r>
              <a:rPr lang="en-GB" sz="2800">
                <a:solidFill>
                  <a:schemeClr val="bg1"/>
                </a:solidFill>
                <a:effectLst>
                  <a:outerShdw blurRad="38100" dist="38100" dir="2700000" algn="tl">
                    <a:srgbClr val="000000"/>
                  </a:outerShdw>
                </a:effectLst>
                <a:latin typeface="Calibri" pitchFamily="34" charset="0"/>
              </a:rPr>
              <a:t>Sr/</a:t>
            </a:r>
            <a:r>
              <a:rPr lang="en-GB" sz="2800" baseline="30000">
                <a:solidFill>
                  <a:schemeClr val="bg1"/>
                </a:solidFill>
                <a:effectLst>
                  <a:outerShdw blurRad="38100" dist="38100" dir="2700000" algn="tl">
                    <a:srgbClr val="000000"/>
                  </a:outerShdw>
                </a:effectLst>
                <a:latin typeface="Calibri" pitchFamily="34" charset="0"/>
              </a:rPr>
              <a:t>86</a:t>
            </a:r>
            <a:r>
              <a:rPr lang="en-GB" sz="2800">
                <a:solidFill>
                  <a:schemeClr val="bg1"/>
                </a:solidFill>
                <a:effectLst>
                  <a:outerShdw blurRad="38100" dist="38100" dir="2700000" algn="tl">
                    <a:srgbClr val="000000"/>
                  </a:outerShdw>
                </a:effectLst>
                <a:latin typeface="Calibri" pitchFamily="34" charset="0"/>
              </a:rPr>
              <a:t>Sr isotopic ratio of the residual source and the solidified partial melt immediately after (i.e., 1 year after) the partial melting?</a:t>
            </a:r>
          </a:p>
        </p:txBody>
      </p:sp>
      <p:sp>
        <p:nvSpPr>
          <p:cNvPr id="998407" name="Text Box 7"/>
          <p:cNvSpPr txBox="1">
            <a:spLocks noChangeArrowheads="1"/>
          </p:cNvSpPr>
          <p:nvPr/>
        </p:nvSpPr>
        <p:spPr bwMode="auto">
          <a:xfrm>
            <a:off x="828187" y="4410075"/>
            <a:ext cx="22606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baseline="30000" dirty="0">
                <a:solidFill>
                  <a:srgbClr val="FFFF00"/>
                </a:solidFill>
                <a:effectLst>
                  <a:outerShdw blurRad="38100" dist="38100" dir="2700000" algn="tl">
                    <a:srgbClr val="000000"/>
                  </a:outerShdw>
                </a:effectLst>
                <a:latin typeface="Calibri" pitchFamily="34" charset="0"/>
              </a:rPr>
              <a:t>87</a:t>
            </a:r>
            <a:r>
              <a:rPr lang="en-GB" sz="3200" dirty="0">
                <a:solidFill>
                  <a:srgbClr val="FFFF00"/>
                </a:solidFill>
                <a:effectLst>
                  <a:outerShdw blurRad="38100" dist="38100" dir="2700000" algn="tl">
                    <a:srgbClr val="000000"/>
                  </a:outerShdw>
                </a:effectLst>
                <a:latin typeface="Calibri" pitchFamily="34" charset="0"/>
              </a:rPr>
              <a:t>Sr/</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a:t>
            </a:r>
          </a:p>
        </p:txBody>
      </p:sp>
      <p:sp>
        <p:nvSpPr>
          <p:cNvPr id="998408" name="Text Box 8"/>
          <p:cNvSpPr txBox="1">
            <a:spLocks noChangeArrowheads="1"/>
          </p:cNvSpPr>
          <p:nvPr/>
        </p:nvSpPr>
        <p:spPr bwMode="auto">
          <a:xfrm>
            <a:off x="5865813" y="4410075"/>
            <a:ext cx="22606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baseline="30000" dirty="0">
                <a:solidFill>
                  <a:srgbClr val="FFFF00"/>
                </a:solidFill>
                <a:effectLst>
                  <a:outerShdw blurRad="38100" dist="38100" dir="2700000" algn="tl">
                    <a:srgbClr val="000000"/>
                  </a:outerShdw>
                </a:effectLst>
                <a:latin typeface="Calibri" pitchFamily="34" charset="0"/>
              </a:rPr>
              <a:t>87</a:t>
            </a:r>
            <a:r>
              <a:rPr lang="en-GB" sz="3200" dirty="0">
                <a:solidFill>
                  <a:srgbClr val="FFFF00"/>
                </a:solidFill>
                <a:effectLst>
                  <a:outerShdw blurRad="38100" dist="38100" dir="2700000" algn="tl">
                    <a:srgbClr val="000000"/>
                  </a:outerShdw>
                </a:effectLst>
                <a:latin typeface="Calibri" pitchFamily="34" charset="0"/>
              </a:rPr>
              <a:t>Sr/</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a:t>
            </a:r>
          </a:p>
        </p:txBody>
      </p:sp>
      <p:sp>
        <p:nvSpPr>
          <p:cNvPr id="998409" name="Text Box 9"/>
          <p:cNvSpPr txBox="1">
            <a:spLocks noChangeArrowheads="1"/>
          </p:cNvSpPr>
          <p:nvPr/>
        </p:nvSpPr>
        <p:spPr bwMode="auto">
          <a:xfrm>
            <a:off x="795338" y="4865688"/>
            <a:ext cx="2260600" cy="978729"/>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Residual Source</a:t>
            </a:r>
          </a:p>
        </p:txBody>
      </p:sp>
      <p:sp>
        <p:nvSpPr>
          <p:cNvPr id="998411" name="Text Box 11"/>
          <p:cNvSpPr txBox="1">
            <a:spLocks noChangeArrowheads="1"/>
          </p:cNvSpPr>
          <p:nvPr/>
        </p:nvSpPr>
        <p:spPr bwMode="auto">
          <a:xfrm>
            <a:off x="6091113" y="4865688"/>
            <a:ext cx="1798518" cy="978729"/>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Partial Melt</a:t>
            </a:r>
          </a:p>
        </p:txBody>
      </p:sp>
      <p:sp>
        <p:nvSpPr>
          <p:cNvPr id="998412" name="Text Box 12"/>
          <p:cNvSpPr txBox="1">
            <a:spLocks noChangeArrowheads="1"/>
          </p:cNvSpPr>
          <p:nvPr/>
        </p:nvSpPr>
        <p:spPr bwMode="auto">
          <a:xfrm>
            <a:off x="795338" y="5889625"/>
            <a:ext cx="22606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1.0000</a:t>
            </a:r>
          </a:p>
        </p:txBody>
      </p:sp>
      <p:sp>
        <p:nvSpPr>
          <p:cNvPr id="998413" name="Text Box 13"/>
          <p:cNvSpPr txBox="1">
            <a:spLocks noChangeArrowheads="1"/>
          </p:cNvSpPr>
          <p:nvPr/>
        </p:nvSpPr>
        <p:spPr bwMode="auto">
          <a:xfrm>
            <a:off x="5871795" y="5889625"/>
            <a:ext cx="22606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1.0000</a:t>
            </a:r>
          </a:p>
        </p:txBody>
      </p:sp>
      <p:sp>
        <p:nvSpPr>
          <p:cNvPr id="998414" name="Text Box 14"/>
          <p:cNvSpPr txBox="1">
            <a:spLocks noChangeArrowheads="1"/>
          </p:cNvSpPr>
          <p:nvPr/>
        </p:nvSpPr>
        <p:spPr bwMode="auto">
          <a:xfrm>
            <a:off x="3082925" y="4686300"/>
            <a:ext cx="2395538" cy="158812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5400" i="1">
                <a:solidFill>
                  <a:schemeClr val="bg1"/>
                </a:solidFill>
                <a:effectLst>
                  <a:outerShdw blurRad="38100" dist="38100" dir="2700000" algn="tl">
                    <a:srgbClr val="000000"/>
                  </a:outerShdw>
                </a:effectLst>
                <a:latin typeface="Calibri" pitchFamily="34" charset="0"/>
              </a:rPr>
              <a:t>So What?</a:t>
            </a:r>
          </a:p>
        </p:txBody>
      </p:sp>
      <p:sp>
        <p:nvSpPr>
          <p:cNvPr id="14"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98404"/>
                                        </p:tgtEl>
                                        <p:attrNameLst>
                                          <p:attrName>style.visibility</p:attrName>
                                        </p:attrNameLst>
                                      </p:cBhvr>
                                      <p:to>
                                        <p:strVal val="visible"/>
                                      </p:to>
                                    </p:set>
                                    <p:animEffect transition="in" filter="fade">
                                      <p:cBhvr>
                                        <p:cTn id="7" dur="500"/>
                                        <p:tgtEl>
                                          <p:spTgt spid="9984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98405"/>
                                        </p:tgtEl>
                                        <p:attrNameLst>
                                          <p:attrName>style.visibility</p:attrName>
                                        </p:attrNameLst>
                                      </p:cBhvr>
                                      <p:to>
                                        <p:strVal val="visible"/>
                                      </p:to>
                                    </p:set>
                                    <p:animEffect transition="in" filter="fade">
                                      <p:cBhvr>
                                        <p:cTn id="12" dur="500"/>
                                        <p:tgtEl>
                                          <p:spTgt spid="99840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98406"/>
                                        </p:tgtEl>
                                        <p:attrNameLst>
                                          <p:attrName>style.visibility</p:attrName>
                                        </p:attrNameLst>
                                      </p:cBhvr>
                                      <p:to>
                                        <p:strVal val="visible"/>
                                      </p:to>
                                    </p:set>
                                    <p:animEffect transition="in" filter="fade">
                                      <p:cBhvr>
                                        <p:cTn id="17" dur="500"/>
                                        <p:tgtEl>
                                          <p:spTgt spid="99840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98407"/>
                                        </p:tgtEl>
                                        <p:attrNameLst>
                                          <p:attrName>style.visibility</p:attrName>
                                        </p:attrNameLst>
                                      </p:cBhvr>
                                      <p:to>
                                        <p:strVal val="visible"/>
                                      </p:to>
                                    </p:set>
                                    <p:animEffect transition="in" filter="fade">
                                      <p:cBhvr>
                                        <p:cTn id="22" dur="500"/>
                                        <p:tgtEl>
                                          <p:spTgt spid="998407"/>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998409"/>
                                        </p:tgtEl>
                                        <p:attrNameLst>
                                          <p:attrName>style.visibility</p:attrName>
                                        </p:attrNameLst>
                                      </p:cBhvr>
                                      <p:to>
                                        <p:strVal val="visible"/>
                                      </p:to>
                                    </p:set>
                                    <p:animEffect transition="in" filter="fade">
                                      <p:cBhvr>
                                        <p:cTn id="26" dur="500"/>
                                        <p:tgtEl>
                                          <p:spTgt spid="99840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98412"/>
                                        </p:tgtEl>
                                        <p:attrNameLst>
                                          <p:attrName>style.visibility</p:attrName>
                                        </p:attrNameLst>
                                      </p:cBhvr>
                                      <p:to>
                                        <p:strVal val="visible"/>
                                      </p:to>
                                    </p:set>
                                    <p:animEffect transition="in" filter="fade">
                                      <p:cBhvr>
                                        <p:cTn id="30" dur="500"/>
                                        <p:tgtEl>
                                          <p:spTgt spid="99841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98408"/>
                                        </p:tgtEl>
                                        <p:attrNameLst>
                                          <p:attrName>style.visibility</p:attrName>
                                        </p:attrNameLst>
                                      </p:cBhvr>
                                      <p:to>
                                        <p:strVal val="visible"/>
                                      </p:to>
                                    </p:set>
                                    <p:animEffect transition="in" filter="fade">
                                      <p:cBhvr>
                                        <p:cTn id="35" dur="500"/>
                                        <p:tgtEl>
                                          <p:spTgt spid="998408"/>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98411"/>
                                        </p:tgtEl>
                                        <p:attrNameLst>
                                          <p:attrName>style.visibility</p:attrName>
                                        </p:attrNameLst>
                                      </p:cBhvr>
                                      <p:to>
                                        <p:strVal val="visible"/>
                                      </p:to>
                                    </p:set>
                                    <p:animEffect transition="in" filter="fade">
                                      <p:cBhvr>
                                        <p:cTn id="39" dur="500"/>
                                        <p:tgtEl>
                                          <p:spTgt spid="99841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998413"/>
                                        </p:tgtEl>
                                        <p:attrNameLst>
                                          <p:attrName>style.visibility</p:attrName>
                                        </p:attrNameLst>
                                      </p:cBhvr>
                                      <p:to>
                                        <p:strVal val="visible"/>
                                      </p:to>
                                    </p:set>
                                    <p:animEffect transition="in" filter="fade">
                                      <p:cBhvr>
                                        <p:cTn id="44" dur="500"/>
                                        <p:tgtEl>
                                          <p:spTgt spid="998413"/>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998414"/>
                                        </p:tgtEl>
                                        <p:attrNameLst>
                                          <p:attrName>style.visibility</p:attrName>
                                        </p:attrNameLst>
                                      </p:cBhvr>
                                      <p:to>
                                        <p:strVal val="visible"/>
                                      </p:to>
                                    </p:set>
                                    <p:animEffect transition="in" filter="fade">
                                      <p:cBhvr>
                                        <p:cTn id="49" dur="500"/>
                                        <p:tgtEl>
                                          <p:spTgt spid="998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404" grpId="0"/>
      <p:bldP spid="998405" grpId="0"/>
      <p:bldP spid="998406" grpId="0"/>
      <p:bldP spid="998407" grpId="0"/>
      <p:bldP spid="998408" grpId="0"/>
      <p:bldP spid="998409" grpId="0"/>
      <p:bldP spid="998411" grpId="0"/>
      <p:bldP spid="998412" grpId="0"/>
      <p:bldP spid="998413" grpId="0"/>
      <p:bldP spid="99841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6" name="Text Box 2"/>
          <p:cNvSpPr txBox="1">
            <a:spLocks noChangeArrowheads="1"/>
          </p:cNvSpPr>
          <p:nvPr/>
        </p:nvSpPr>
        <p:spPr bwMode="auto">
          <a:xfrm>
            <a:off x="371475" y="938213"/>
            <a:ext cx="8401050" cy="541071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Major element composition of igneous rocks can furnish basic information on the gross type of mantle source involved in petrogenetic processes.</a:t>
            </a:r>
          </a:p>
          <a:p>
            <a:pPr algn="l">
              <a:lnSpc>
                <a:spcPct val="8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E.g., from a major element point of view a mantle source can be defined as:</a:t>
            </a:r>
          </a:p>
          <a:p>
            <a:pPr>
              <a:lnSpc>
                <a:spcPct val="8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Fertile</a:t>
            </a:r>
          </a:p>
          <a:p>
            <a:pPr algn="l">
              <a:lnSpc>
                <a:spcPct val="8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(i.e., a source never or only slightly tapped by partial melting)</a:t>
            </a:r>
          </a:p>
          <a:p>
            <a:pPr>
              <a:lnSpc>
                <a:spcPct val="80000"/>
              </a:lnSpc>
              <a:spcBef>
                <a:spcPct val="50000"/>
              </a:spcBef>
              <a:defRPr/>
            </a:pPr>
            <a:r>
              <a:rPr lang="en-GB" sz="3600" dirty="0" smtClean="0">
                <a:solidFill>
                  <a:schemeClr val="bg1"/>
                </a:solidFill>
                <a:effectLst>
                  <a:outerShdw blurRad="38100" dist="38100" dir="2700000" algn="tl">
                    <a:srgbClr val="000000"/>
                  </a:outerShdw>
                </a:effectLst>
                <a:latin typeface="Calibri" pitchFamily="34" charset="0"/>
              </a:rPr>
              <a:t>Sterile</a:t>
            </a:r>
            <a:endParaRPr lang="en-GB" sz="3600" dirty="0">
              <a:solidFill>
                <a:schemeClr val="bg1"/>
              </a:solidFill>
              <a:effectLst>
                <a:outerShdw blurRad="38100" dist="38100" dir="2700000" algn="tl">
                  <a:srgbClr val="000000"/>
                </a:outerShdw>
              </a:effectLst>
              <a:latin typeface="Calibri" pitchFamily="34" charset="0"/>
            </a:endParaRPr>
          </a:p>
          <a:p>
            <a:pPr algn="l">
              <a:lnSpc>
                <a:spcPct val="8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(i.e., a residual source after extraction of partial </a:t>
            </a:r>
            <a:r>
              <a:rPr lang="en-GB" sz="2800" dirty="0" smtClean="0">
                <a:solidFill>
                  <a:srgbClr val="FFFF00"/>
                </a:solidFill>
                <a:effectLst>
                  <a:outerShdw blurRad="38100" dist="38100" dir="2700000" algn="tl">
                    <a:srgbClr val="000000"/>
                  </a:outerShdw>
                </a:effectLst>
                <a:latin typeface="Calibri" pitchFamily="34" charset="0"/>
              </a:rPr>
              <a:t>melts not able to produce basaltic melts no more).</a:t>
            </a:r>
            <a:endParaRPr lang="en-GB" sz="2800" dirty="0">
              <a:solidFill>
                <a:srgbClr val="FFFF00"/>
              </a:solidFill>
              <a:effectLst>
                <a:outerShdw blurRad="38100" dist="38100" dir="2700000" algn="tl">
                  <a:srgbClr val="000000"/>
                </a:outerShdw>
              </a:effectLst>
              <a:latin typeface="Calibri" pitchFamily="34" charset="0"/>
            </a:endParaRPr>
          </a:p>
        </p:txBody>
      </p:sp>
      <p:sp>
        <p:nvSpPr>
          <p:cNvPr id="93286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2866">
                                            <p:txEl>
                                              <p:pRg st="0" end="0"/>
                                            </p:txEl>
                                          </p:spTgt>
                                        </p:tgtEl>
                                        <p:attrNameLst>
                                          <p:attrName>style.visibility</p:attrName>
                                        </p:attrNameLst>
                                      </p:cBhvr>
                                      <p:to>
                                        <p:strVal val="visible"/>
                                      </p:to>
                                    </p:set>
                                    <p:animEffect transition="in" filter="fade">
                                      <p:cBhvr>
                                        <p:cTn id="7" dur="500"/>
                                        <p:tgtEl>
                                          <p:spTgt spid="93286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32866">
                                            <p:txEl>
                                              <p:pRg st="1" end="1"/>
                                            </p:txEl>
                                          </p:spTgt>
                                        </p:tgtEl>
                                        <p:attrNameLst>
                                          <p:attrName>style.visibility</p:attrName>
                                        </p:attrNameLst>
                                      </p:cBhvr>
                                      <p:to>
                                        <p:strVal val="visible"/>
                                      </p:to>
                                    </p:set>
                                    <p:animEffect transition="in" filter="fade">
                                      <p:cBhvr>
                                        <p:cTn id="12" dur="500"/>
                                        <p:tgtEl>
                                          <p:spTgt spid="93286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32866">
                                            <p:txEl>
                                              <p:pRg st="2" end="2"/>
                                            </p:txEl>
                                          </p:spTgt>
                                        </p:tgtEl>
                                        <p:attrNameLst>
                                          <p:attrName>style.visibility</p:attrName>
                                        </p:attrNameLst>
                                      </p:cBhvr>
                                      <p:to>
                                        <p:strVal val="visible"/>
                                      </p:to>
                                    </p:set>
                                    <p:animEffect transition="in" filter="fade">
                                      <p:cBhvr>
                                        <p:cTn id="17" dur="500"/>
                                        <p:tgtEl>
                                          <p:spTgt spid="932866">
                                            <p:txEl>
                                              <p:pRg st="2" end="2"/>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932866">
                                            <p:txEl>
                                              <p:pRg st="3" end="3"/>
                                            </p:txEl>
                                          </p:spTgt>
                                        </p:tgtEl>
                                        <p:attrNameLst>
                                          <p:attrName>style.visibility</p:attrName>
                                        </p:attrNameLst>
                                      </p:cBhvr>
                                      <p:to>
                                        <p:strVal val="visible"/>
                                      </p:to>
                                    </p:set>
                                    <p:animEffect transition="in" filter="fade">
                                      <p:cBhvr>
                                        <p:cTn id="21" dur="2000"/>
                                        <p:tgtEl>
                                          <p:spTgt spid="93286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932866">
                                            <p:txEl>
                                              <p:pRg st="4" end="4"/>
                                            </p:txEl>
                                          </p:spTgt>
                                        </p:tgtEl>
                                        <p:attrNameLst>
                                          <p:attrName>style.visibility</p:attrName>
                                        </p:attrNameLst>
                                      </p:cBhvr>
                                      <p:to>
                                        <p:strVal val="visible"/>
                                      </p:to>
                                    </p:set>
                                    <p:animEffect transition="in" filter="fade">
                                      <p:cBhvr>
                                        <p:cTn id="26" dur="500"/>
                                        <p:tgtEl>
                                          <p:spTgt spid="932866">
                                            <p:txEl>
                                              <p:pRg st="4" end="4"/>
                                            </p:txEl>
                                          </p:spTgt>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932866">
                                            <p:txEl>
                                              <p:pRg st="5" end="5"/>
                                            </p:txEl>
                                          </p:spTgt>
                                        </p:tgtEl>
                                        <p:attrNameLst>
                                          <p:attrName>style.visibility</p:attrName>
                                        </p:attrNameLst>
                                      </p:cBhvr>
                                      <p:to>
                                        <p:strVal val="visible"/>
                                      </p:to>
                                    </p:set>
                                    <p:animEffect transition="in" filter="fade">
                                      <p:cBhvr>
                                        <p:cTn id="30" dur="2000"/>
                                        <p:tgtEl>
                                          <p:spTgt spid="93286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866"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5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00452" name="Text Box 4"/>
          <p:cNvSpPr txBox="1">
            <a:spLocks noChangeArrowheads="1"/>
          </p:cNvSpPr>
          <p:nvPr/>
        </p:nvSpPr>
        <p:spPr bwMode="auto">
          <a:xfrm>
            <a:off x="371475" y="1368425"/>
            <a:ext cx="8401050" cy="164352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absolute terms (e.g., elemental concentration in ppm) the residual source has lower Sr than partial melt, but isotopically the two components have the same isotopic </a:t>
            </a:r>
            <a:r>
              <a:rPr lang="en-GB" sz="2800" dirty="0" smtClean="0">
                <a:solidFill>
                  <a:schemeClr val="bg1"/>
                </a:solidFill>
                <a:effectLst>
                  <a:outerShdw blurRad="38100" dist="38100" dir="2700000" algn="tl">
                    <a:srgbClr val="000000"/>
                  </a:outerShdw>
                </a:effectLst>
                <a:latin typeface="Calibri" pitchFamily="34" charset="0"/>
              </a:rPr>
              <a:t>ratios.</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000454" name="Text Box 6"/>
          <p:cNvSpPr txBox="1">
            <a:spLocks noChangeArrowheads="1"/>
          </p:cNvSpPr>
          <p:nvPr/>
        </p:nvSpPr>
        <p:spPr bwMode="auto">
          <a:xfrm>
            <a:off x="371475" y="3263900"/>
            <a:ext cx="8401050" cy="14219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An important difference lies on the lower Rb/Sr ratio of the residual source compared to the partial melt.</a:t>
            </a:r>
          </a:p>
        </p:txBody>
      </p:sp>
      <p:sp>
        <p:nvSpPr>
          <p:cNvPr id="1000462" name="Text Box 14"/>
          <p:cNvSpPr txBox="1">
            <a:spLocks noChangeArrowheads="1"/>
          </p:cNvSpPr>
          <p:nvPr/>
        </p:nvSpPr>
        <p:spPr bwMode="auto">
          <a:xfrm>
            <a:off x="371475" y="4783138"/>
            <a:ext cx="8401050" cy="14219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a:solidFill>
                  <a:schemeClr val="bg1"/>
                </a:solidFill>
                <a:effectLst>
                  <a:outerShdw blurRad="38100" dist="38100" dir="2700000" algn="tl">
                    <a:srgbClr val="000000"/>
                  </a:outerShdw>
                </a:effectLst>
                <a:latin typeface="Calibri" pitchFamily="34" charset="0"/>
              </a:rPr>
              <a:t>This means that the residual source has lower </a:t>
            </a:r>
            <a:r>
              <a:rPr lang="en-GB" sz="3200" baseline="30000" dirty="0">
                <a:solidFill>
                  <a:schemeClr val="bg1"/>
                </a:solidFill>
                <a:effectLst>
                  <a:outerShdw blurRad="38100" dist="38100" dir="2700000" algn="tl">
                    <a:srgbClr val="000000"/>
                  </a:outerShdw>
                </a:effectLst>
                <a:latin typeface="Calibri" pitchFamily="34" charset="0"/>
              </a:rPr>
              <a:t>87</a:t>
            </a:r>
            <a:r>
              <a:rPr lang="en-GB" sz="3200" dirty="0">
                <a:solidFill>
                  <a:schemeClr val="bg1"/>
                </a:solidFill>
                <a:effectLst>
                  <a:outerShdw blurRad="38100" dist="38100" dir="2700000" algn="tl">
                    <a:srgbClr val="000000"/>
                  </a:outerShdw>
                </a:effectLst>
                <a:latin typeface="Calibri" pitchFamily="34" charset="0"/>
              </a:rPr>
              <a:t>Rb and the partial melt has higher </a:t>
            </a:r>
            <a:r>
              <a:rPr lang="en-GB" sz="3200" baseline="30000" dirty="0">
                <a:solidFill>
                  <a:schemeClr val="bg1"/>
                </a:solidFill>
                <a:effectLst>
                  <a:outerShdw blurRad="38100" dist="38100" dir="2700000" algn="tl">
                    <a:srgbClr val="000000"/>
                  </a:outerShdw>
                </a:effectLst>
                <a:latin typeface="Calibri" pitchFamily="34" charset="0"/>
              </a:rPr>
              <a:t>87</a:t>
            </a:r>
            <a:r>
              <a:rPr lang="en-GB" sz="3200" dirty="0">
                <a:solidFill>
                  <a:schemeClr val="bg1"/>
                </a:solidFill>
                <a:effectLst>
                  <a:outerShdw blurRad="38100" dist="38100" dir="2700000" algn="tl">
                    <a:srgbClr val="000000"/>
                  </a:outerShdw>
                </a:effectLst>
                <a:latin typeface="Calibri" pitchFamily="34" charset="0"/>
              </a:rPr>
              <a:t>Rb than the primitive mantle.</a:t>
            </a:r>
          </a:p>
        </p:txBody>
      </p:sp>
      <p:sp>
        <p:nvSpPr>
          <p:cNvPr id="7"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0452"/>
                                        </p:tgtEl>
                                        <p:attrNameLst>
                                          <p:attrName>style.visibility</p:attrName>
                                        </p:attrNameLst>
                                      </p:cBhvr>
                                      <p:to>
                                        <p:strVal val="visible"/>
                                      </p:to>
                                    </p:set>
                                    <p:animEffect transition="in" filter="fade">
                                      <p:cBhvr>
                                        <p:cTn id="7" dur="500"/>
                                        <p:tgtEl>
                                          <p:spTgt spid="100045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00454"/>
                                        </p:tgtEl>
                                        <p:attrNameLst>
                                          <p:attrName>style.visibility</p:attrName>
                                        </p:attrNameLst>
                                      </p:cBhvr>
                                      <p:to>
                                        <p:strVal val="visible"/>
                                      </p:to>
                                    </p:set>
                                    <p:animEffect transition="in" filter="fade">
                                      <p:cBhvr>
                                        <p:cTn id="12" dur="500"/>
                                        <p:tgtEl>
                                          <p:spTgt spid="100045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00462"/>
                                        </p:tgtEl>
                                        <p:attrNameLst>
                                          <p:attrName>style.visibility</p:attrName>
                                        </p:attrNameLst>
                                      </p:cBhvr>
                                      <p:to>
                                        <p:strVal val="visible"/>
                                      </p:to>
                                    </p:set>
                                    <p:animEffect transition="in" filter="fade">
                                      <p:cBhvr>
                                        <p:cTn id="17" dur="500"/>
                                        <p:tgtEl>
                                          <p:spTgt spid="1000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0452" grpId="0"/>
      <p:bldP spid="1000454" grpId="0"/>
      <p:bldP spid="1000462" grpId="0"/>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0249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02500" name="Text Box 4"/>
          <p:cNvSpPr txBox="1">
            <a:spLocks noChangeArrowheads="1"/>
          </p:cNvSpPr>
          <p:nvPr/>
        </p:nvSpPr>
        <p:spPr bwMode="auto">
          <a:xfrm>
            <a:off x="371475" y="1368425"/>
            <a:ext cx="8401050" cy="12557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source with high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will produce a lot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 whereas a source with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will be characterized by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p:txBody>
      </p:sp>
      <p:sp>
        <p:nvSpPr>
          <p:cNvPr id="1002501" name="Text Box 5"/>
          <p:cNvSpPr txBox="1">
            <a:spLocks noChangeArrowheads="1"/>
          </p:cNvSpPr>
          <p:nvPr/>
        </p:nvSpPr>
        <p:spPr bwMode="auto">
          <a:xfrm>
            <a:off x="371475" y="2725738"/>
            <a:ext cx="8401050" cy="20313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Of course the amount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 produced by the decay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depends on the velocity of decay of the parent isotope. This amount is function of the so-called Isotope Half-Life. This is the time necessary to reduce to an half the amount of a given parent isotope. </a:t>
            </a:r>
          </a:p>
        </p:txBody>
      </p:sp>
      <p:sp>
        <p:nvSpPr>
          <p:cNvPr id="1002502" name="Text Box 6"/>
          <p:cNvSpPr txBox="1">
            <a:spLocks noChangeArrowheads="1"/>
          </p:cNvSpPr>
          <p:nvPr/>
        </p:nvSpPr>
        <p:spPr bwMode="auto">
          <a:xfrm>
            <a:off x="371475" y="5173663"/>
            <a:ext cx="8401050" cy="12557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Each radioactive nuclide has a typical Half-Life.</a:t>
            </a:r>
          </a:p>
          <a:p>
            <a:pPr>
              <a:lnSpc>
                <a:spcPct val="90000"/>
              </a:lnSpc>
              <a:spcBef>
                <a:spcPct val="50000"/>
              </a:spcBef>
              <a:defRPr/>
            </a:pPr>
            <a:r>
              <a:rPr lang="en-GB" sz="3600" dirty="0">
                <a:solidFill>
                  <a:srgbClr val="FFFF00"/>
                </a:solidFill>
                <a:effectLst>
                  <a:outerShdw blurRad="38100" dist="38100" dir="2700000" algn="tl">
                    <a:srgbClr val="000000"/>
                  </a:outerShdw>
                </a:effectLst>
                <a:latin typeface="Calibri" pitchFamily="34" charset="0"/>
              </a:rPr>
              <a:t>The Half-Life of </a:t>
            </a:r>
            <a:r>
              <a:rPr lang="en-GB" sz="3600" baseline="30000" dirty="0">
                <a:solidFill>
                  <a:srgbClr val="FFFF00"/>
                </a:solidFill>
                <a:effectLst>
                  <a:outerShdw blurRad="38100" dist="38100" dir="2700000" algn="tl">
                    <a:srgbClr val="000000"/>
                  </a:outerShdw>
                </a:effectLst>
                <a:latin typeface="Calibri" pitchFamily="34" charset="0"/>
              </a:rPr>
              <a:t>87</a:t>
            </a:r>
            <a:r>
              <a:rPr lang="en-GB" sz="3600" dirty="0">
                <a:solidFill>
                  <a:srgbClr val="FFFF00"/>
                </a:solidFill>
                <a:effectLst>
                  <a:outerShdw blurRad="38100" dist="38100" dir="2700000" algn="tl">
                    <a:srgbClr val="000000"/>
                  </a:outerShdw>
                </a:effectLst>
                <a:latin typeface="Calibri" pitchFamily="34" charset="0"/>
              </a:rPr>
              <a:t>Rb is </a:t>
            </a:r>
            <a:r>
              <a:rPr lang="en-GB" sz="3600" dirty="0" smtClean="0">
                <a:solidFill>
                  <a:srgbClr val="FFFF00"/>
                </a:solidFill>
                <a:effectLst>
                  <a:outerShdw blurRad="38100" dist="38100" dir="2700000" algn="tl">
                    <a:srgbClr val="000000"/>
                  </a:outerShdw>
                </a:effectLst>
                <a:latin typeface="Calibri" pitchFamily="34" charset="0"/>
              </a:rPr>
              <a:t>49.61 Gyr</a:t>
            </a:r>
            <a:r>
              <a:rPr lang="en-GB" sz="3600" dirty="0">
                <a:solidFill>
                  <a:srgbClr val="FFFF00"/>
                </a:solidFill>
                <a:effectLst>
                  <a:outerShdw blurRad="38100" dist="38100" dir="2700000" algn="tl">
                    <a:srgbClr val="000000"/>
                  </a:outerShdw>
                </a:effectLst>
                <a:latin typeface="Calibri" pitchFamily="34" charset="0"/>
              </a:rPr>
              <a:t>.</a:t>
            </a:r>
          </a:p>
        </p:txBody>
      </p:sp>
      <p:sp>
        <p:nvSpPr>
          <p:cNvPr id="7"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2500"/>
                                        </p:tgtEl>
                                        <p:attrNameLst>
                                          <p:attrName>style.visibility</p:attrName>
                                        </p:attrNameLst>
                                      </p:cBhvr>
                                      <p:to>
                                        <p:strVal val="visible"/>
                                      </p:to>
                                    </p:set>
                                    <p:animEffect transition="in" filter="fade">
                                      <p:cBhvr>
                                        <p:cTn id="7" dur="500"/>
                                        <p:tgtEl>
                                          <p:spTgt spid="100250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02501"/>
                                        </p:tgtEl>
                                        <p:attrNameLst>
                                          <p:attrName>style.visibility</p:attrName>
                                        </p:attrNameLst>
                                      </p:cBhvr>
                                      <p:to>
                                        <p:strVal val="visible"/>
                                      </p:to>
                                    </p:set>
                                    <p:animEffect transition="in" filter="fade">
                                      <p:cBhvr>
                                        <p:cTn id="12" dur="500"/>
                                        <p:tgtEl>
                                          <p:spTgt spid="100250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02502"/>
                                        </p:tgtEl>
                                        <p:attrNameLst>
                                          <p:attrName>style.visibility</p:attrName>
                                        </p:attrNameLst>
                                      </p:cBhvr>
                                      <p:to>
                                        <p:strVal val="visible"/>
                                      </p:to>
                                    </p:set>
                                    <p:animEffect transition="in" filter="fade">
                                      <p:cBhvr>
                                        <p:cTn id="17" dur="500"/>
                                        <p:tgtEl>
                                          <p:spTgt spid="10025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2500" grpId="0"/>
      <p:bldP spid="1002501" grpId="0"/>
      <p:bldP spid="100250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54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04549" name="Text Box 5"/>
          <p:cNvSpPr txBox="1">
            <a:spLocks noChangeArrowheads="1"/>
          </p:cNvSpPr>
          <p:nvPr/>
        </p:nvSpPr>
        <p:spPr bwMode="auto">
          <a:xfrm>
            <a:off x="371475" y="2268538"/>
            <a:ext cx="8401050" cy="164352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After a geologically relevant period (e.g., 1-10-100 Myr) the residual source and the solidified partial melt will assume different isotopic compositions in terms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ratios.</a:t>
            </a:r>
          </a:p>
        </p:txBody>
      </p:sp>
      <p:sp>
        <p:nvSpPr>
          <p:cNvPr id="1004550" name="Text Box 6"/>
          <p:cNvSpPr txBox="1">
            <a:spLocks noChangeArrowheads="1"/>
          </p:cNvSpPr>
          <p:nvPr/>
        </p:nvSpPr>
        <p:spPr bwMode="auto">
          <a:xfrm>
            <a:off x="371475" y="4448175"/>
            <a:ext cx="8401050" cy="12557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After 10 Myr, a </a:t>
            </a:r>
            <a:r>
              <a:rPr lang="en-GB" sz="2800" dirty="0" smtClean="0">
                <a:solidFill>
                  <a:schemeClr val="bg1"/>
                </a:solidFill>
                <a:effectLst>
                  <a:outerShdw blurRad="38100" dist="38100" dir="2700000" algn="tl">
                    <a:srgbClr val="000000"/>
                  </a:outerShdw>
                </a:effectLst>
                <a:latin typeface="Calibri" pitchFamily="34" charset="0"/>
              </a:rPr>
              <a:t>solidified partial melt </a:t>
            </a:r>
            <a:r>
              <a:rPr lang="en-GB" sz="2800" dirty="0">
                <a:solidFill>
                  <a:schemeClr val="bg1"/>
                </a:solidFill>
                <a:effectLst>
                  <a:outerShdw blurRad="38100" dist="38100" dir="2700000" algn="tl">
                    <a:srgbClr val="000000"/>
                  </a:outerShdw>
                </a:effectLst>
                <a:latin typeface="Calibri" pitchFamily="34" charset="0"/>
              </a:rPr>
              <a:t>will have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ratio higher or lower than the original value (1.0000)?</a:t>
            </a:r>
          </a:p>
        </p:txBody>
      </p:sp>
      <p:sp>
        <p:nvSpPr>
          <p:cNvPr id="1004551" name="Text Box 7"/>
          <p:cNvSpPr txBox="1">
            <a:spLocks noChangeArrowheads="1"/>
          </p:cNvSpPr>
          <p:nvPr/>
        </p:nvSpPr>
        <p:spPr bwMode="auto">
          <a:xfrm>
            <a:off x="371475" y="1368425"/>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Come back to the primitive mantle source with a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ratio = 1.0000</a:t>
            </a:r>
          </a:p>
        </p:txBody>
      </p:sp>
      <p:sp>
        <p:nvSpPr>
          <p:cNvPr id="1004552" name="Text Box 8"/>
          <p:cNvSpPr txBox="1">
            <a:spLocks noChangeArrowheads="1"/>
          </p:cNvSpPr>
          <p:nvPr/>
        </p:nvSpPr>
        <p:spPr bwMode="auto">
          <a:xfrm>
            <a:off x="3352800" y="3789363"/>
            <a:ext cx="2438400" cy="695325"/>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4400" dirty="0">
                <a:solidFill>
                  <a:srgbClr val="FFFF00"/>
                </a:solidFill>
                <a:effectLst>
                  <a:outerShdw blurRad="38100" dist="38100" dir="2700000" algn="tl">
                    <a:srgbClr val="000000"/>
                  </a:outerShdw>
                </a:effectLst>
                <a:latin typeface="Calibri" pitchFamily="34" charset="0"/>
              </a:rPr>
              <a:t>Question:</a:t>
            </a:r>
          </a:p>
        </p:txBody>
      </p:sp>
      <p:sp>
        <p:nvSpPr>
          <p:cNvPr id="1004553" name="Text Box 9"/>
          <p:cNvSpPr txBox="1">
            <a:spLocks noChangeArrowheads="1"/>
          </p:cNvSpPr>
          <p:nvPr/>
        </p:nvSpPr>
        <p:spPr bwMode="auto">
          <a:xfrm>
            <a:off x="371475" y="5898295"/>
            <a:ext cx="5254626"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And the </a:t>
            </a:r>
            <a:r>
              <a:rPr lang="en-GB" sz="2800" dirty="0" smtClean="0">
                <a:solidFill>
                  <a:schemeClr val="bg1"/>
                </a:solidFill>
                <a:effectLst>
                  <a:outerShdw blurRad="38100" dist="38100" dir="2700000" algn="tl">
                    <a:srgbClr val="000000"/>
                  </a:outerShdw>
                </a:effectLst>
                <a:latin typeface="Calibri" pitchFamily="34" charset="0"/>
              </a:rPr>
              <a:t>residual source?</a:t>
            </a:r>
            <a:endParaRPr lang="en-GB" sz="2800" dirty="0">
              <a:solidFill>
                <a:schemeClr val="bg1"/>
              </a:solidFill>
              <a:effectLst>
                <a:outerShdw blurRad="38100" dist="38100" dir="2700000" algn="tl">
                  <a:srgbClr val="000000"/>
                </a:outerShdw>
              </a:effectLst>
              <a:latin typeface="Calibri" pitchFamily="34" charset="0"/>
            </a:endParaRPr>
          </a:p>
        </p:txBody>
      </p:sp>
      <p:sp>
        <p:nvSpPr>
          <p:cNvPr id="1004554" name="Text Box 10"/>
          <p:cNvSpPr txBox="1">
            <a:spLocks noChangeArrowheads="1"/>
          </p:cNvSpPr>
          <p:nvPr/>
        </p:nvSpPr>
        <p:spPr bwMode="auto">
          <a:xfrm>
            <a:off x="5727700" y="5242657"/>
            <a:ext cx="1774825" cy="58578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Higher</a:t>
            </a:r>
          </a:p>
        </p:txBody>
      </p:sp>
      <p:sp>
        <p:nvSpPr>
          <p:cNvPr id="1004555" name="Text Box 11"/>
          <p:cNvSpPr txBox="1">
            <a:spLocks noChangeArrowheads="1"/>
          </p:cNvSpPr>
          <p:nvPr/>
        </p:nvSpPr>
        <p:spPr bwMode="auto">
          <a:xfrm>
            <a:off x="5727700" y="5834795"/>
            <a:ext cx="1774825" cy="58578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600">
                <a:solidFill>
                  <a:schemeClr val="bg1"/>
                </a:solidFill>
                <a:effectLst>
                  <a:outerShdw blurRad="38100" dist="38100" dir="2700000" algn="tl">
                    <a:srgbClr val="000000"/>
                  </a:outerShdw>
                </a:effectLst>
                <a:latin typeface="Calibri" pitchFamily="34" charset="0"/>
              </a:rPr>
              <a:t>Higher</a:t>
            </a:r>
          </a:p>
        </p:txBody>
      </p:sp>
      <p:cxnSp>
        <p:nvCxnSpPr>
          <p:cNvPr id="11" name="Connettore 1 10"/>
          <p:cNvCxnSpPr/>
          <p:nvPr/>
        </p:nvCxnSpPr>
        <p:spPr bwMode="auto">
          <a:xfrm>
            <a:off x="2414952" y="5275385"/>
            <a:ext cx="2232000" cy="0"/>
          </a:xfrm>
          <a:prstGeom prst="line">
            <a:avLst/>
          </a:prstGeom>
          <a:noFill/>
          <a:ln w="19050" cap="flat" cmpd="sng" algn="ctr">
            <a:solidFill>
              <a:srgbClr val="FFFF00"/>
            </a:solidFill>
            <a:prstDash val="solid"/>
            <a:round/>
            <a:headEnd type="none" w="med" len="med"/>
            <a:tailEnd type="none" w="med" len="med"/>
          </a:ln>
          <a:effectLst/>
        </p:spPr>
      </p:cxnSp>
      <p:sp>
        <p:nvSpPr>
          <p:cNvPr id="12" name="Rettangolo arrotondato 11"/>
          <p:cNvSpPr/>
          <p:nvPr/>
        </p:nvSpPr>
        <p:spPr bwMode="auto">
          <a:xfrm>
            <a:off x="2661137" y="4499220"/>
            <a:ext cx="3130063" cy="389304"/>
          </a:xfrm>
          <a:prstGeom prst="roundRect">
            <a:avLst/>
          </a:prstGeom>
          <a:noFill/>
          <a:ln w="19050" cap="flat" cmpd="sng" algn="ctr">
            <a:solidFill>
              <a:srgbClr val="FFFF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13" name="Rettangolo arrotondato 12"/>
          <p:cNvSpPr/>
          <p:nvPr/>
        </p:nvSpPr>
        <p:spPr bwMode="auto">
          <a:xfrm>
            <a:off x="5427784" y="4897805"/>
            <a:ext cx="2602523" cy="389304"/>
          </a:xfrm>
          <a:prstGeom prst="roundRect">
            <a:avLst/>
          </a:prstGeom>
          <a:noFill/>
          <a:ln w="19050" cap="flat" cmpd="sng" algn="ctr">
            <a:solidFill>
              <a:srgbClr val="FFFF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14"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4551"/>
                                        </p:tgtEl>
                                        <p:attrNameLst>
                                          <p:attrName>style.visibility</p:attrName>
                                        </p:attrNameLst>
                                      </p:cBhvr>
                                      <p:to>
                                        <p:strVal val="visible"/>
                                      </p:to>
                                    </p:set>
                                    <p:animEffect transition="in" filter="fade">
                                      <p:cBhvr>
                                        <p:cTn id="7" dur="500"/>
                                        <p:tgtEl>
                                          <p:spTgt spid="10045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04549"/>
                                        </p:tgtEl>
                                        <p:attrNameLst>
                                          <p:attrName>style.visibility</p:attrName>
                                        </p:attrNameLst>
                                      </p:cBhvr>
                                      <p:to>
                                        <p:strVal val="visible"/>
                                      </p:to>
                                    </p:set>
                                    <p:animEffect transition="in" filter="fade">
                                      <p:cBhvr>
                                        <p:cTn id="12" dur="500"/>
                                        <p:tgtEl>
                                          <p:spTgt spid="100454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04552"/>
                                        </p:tgtEl>
                                        <p:attrNameLst>
                                          <p:attrName>style.visibility</p:attrName>
                                        </p:attrNameLst>
                                      </p:cBhvr>
                                      <p:to>
                                        <p:strVal val="visible"/>
                                      </p:to>
                                    </p:set>
                                    <p:animEffect transition="in" filter="fade">
                                      <p:cBhvr>
                                        <p:cTn id="17" dur="500"/>
                                        <p:tgtEl>
                                          <p:spTgt spid="10045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04550"/>
                                        </p:tgtEl>
                                        <p:attrNameLst>
                                          <p:attrName>style.visibility</p:attrName>
                                        </p:attrNameLst>
                                      </p:cBhvr>
                                      <p:to>
                                        <p:strVal val="visible"/>
                                      </p:to>
                                    </p:set>
                                    <p:animEffect transition="in" filter="fade">
                                      <p:cBhvr>
                                        <p:cTn id="22" dur="500"/>
                                        <p:tgtEl>
                                          <p:spTgt spid="100455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left)">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04554"/>
                                        </p:tgtEl>
                                        <p:attrNameLst>
                                          <p:attrName>style.visibility</p:attrName>
                                        </p:attrNameLst>
                                      </p:cBhvr>
                                      <p:to>
                                        <p:strVal val="visible"/>
                                      </p:to>
                                    </p:set>
                                    <p:animEffect transition="in" filter="fade">
                                      <p:cBhvr>
                                        <p:cTn id="42" dur="500"/>
                                        <p:tgtEl>
                                          <p:spTgt spid="100455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004553"/>
                                        </p:tgtEl>
                                        <p:attrNameLst>
                                          <p:attrName>style.visibility</p:attrName>
                                        </p:attrNameLst>
                                      </p:cBhvr>
                                      <p:to>
                                        <p:strVal val="visible"/>
                                      </p:to>
                                    </p:set>
                                    <p:animEffect transition="in" filter="fade">
                                      <p:cBhvr>
                                        <p:cTn id="47" dur="500"/>
                                        <p:tgtEl>
                                          <p:spTgt spid="100455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04555"/>
                                        </p:tgtEl>
                                        <p:attrNameLst>
                                          <p:attrName>style.visibility</p:attrName>
                                        </p:attrNameLst>
                                      </p:cBhvr>
                                      <p:to>
                                        <p:strVal val="visible"/>
                                      </p:to>
                                    </p:set>
                                    <p:animEffect transition="in" filter="fade">
                                      <p:cBhvr>
                                        <p:cTn id="52" dur="500"/>
                                        <p:tgtEl>
                                          <p:spTgt spid="1004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4549" grpId="0"/>
      <p:bldP spid="1004550" grpId="0"/>
      <p:bldP spid="1004551" grpId="0"/>
      <p:bldP spid="1004552" grpId="0"/>
      <p:bldP spid="1004553" grpId="0"/>
      <p:bldP spid="1004554" grpId="0"/>
      <p:bldP spid="1004555" grpId="0"/>
      <p:bldP spid="12" grpId="0" animBg="1"/>
      <p:bldP spid="1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1511300" y="2647950"/>
            <a:ext cx="5602288" cy="4225925"/>
            <a:chOff x="952" y="1668"/>
            <a:chExt cx="3529" cy="2662"/>
          </a:xfrm>
        </p:grpSpPr>
        <p:sp>
          <p:nvSpPr>
            <p:cNvPr id="1006603" name="Rectangle 11"/>
            <p:cNvSpPr>
              <a:spLocks noChangeArrowheads="1"/>
            </p:cNvSpPr>
            <p:nvPr/>
          </p:nvSpPr>
          <p:spPr bwMode="auto">
            <a:xfrm>
              <a:off x="1270" y="1668"/>
              <a:ext cx="3211" cy="2321"/>
            </a:xfrm>
            <a:prstGeom prst="rect">
              <a:avLst/>
            </a:prstGeom>
            <a:solidFill>
              <a:schemeClr val="bg1">
                <a:lumMod val="75000"/>
              </a:scheme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06609" name="Line 17"/>
            <p:cNvSpPr>
              <a:spLocks noChangeShapeType="1"/>
            </p:cNvSpPr>
            <p:nvPr/>
          </p:nvSpPr>
          <p:spPr bwMode="auto">
            <a:xfrm flipV="1">
              <a:off x="1092" y="1863"/>
              <a:ext cx="0" cy="2084"/>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1006608" name="Text Box 16"/>
            <p:cNvSpPr txBox="1">
              <a:spLocks noChangeArrowheads="1"/>
            </p:cNvSpPr>
            <p:nvPr/>
          </p:nvSpPr>
          <p:spPr bwMode="auto">
            <a:xfrm rot="16200000">
              <a:off x="483" y="2726"/>
              <a:ext cx="1237" cy="30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p:txBody>
        </p:sp>
        <p:sp>
          <p:nvSpPr>
            <p:cNvPr id="1006611" name="Line 19"/>
            <p:cNvSpPr>
              <a:spLocks noChangeShapeType="1"/>
            </p:cNvSpPr>
            <p:nvPr/>
          </p:nvSpPr>
          <p:spPr bwMode="auto">
            <a:xfrm>
              <a:off x="1406" y="4159"/>
              <a:ext cx="2931" cy="0"/>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1006610" name="Text Box 18"/>
            <p:cNvSpPr txBox="1">
              <a:spLocks noChangeArrowheads="1"/>
            </p:cNvSpPr>
            <p:nvPr/>
          </p:nvSpPr>
          <p:spPr bwMode="auto">
            <a:xfrm>
              <a:off x="2413" y="4030"/>
              <a:ext cx="737" cy="30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Time</a:t>
              </a:r>
            </a:p>
          </p:txBody>
        </p:sp>
      </p:grpSp>
      <p:sp>
        <p:nvSpPr>
          <p:cNvPr id="100659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06598" name="Text Box 6"/>
          <p:cNvSpPr txBox="1">
            <a:spLocks noChangeArrowheads="1"/>
          </p:cNvSpPr>
          <p:nvPr/>
        </p:nvSpPr>
        <p:spPr bwMode="auto">
          <a:xfrm>
            <a:off x="371475" y="1304925"/>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difference is that the solidified partial melt is more enriched in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than the residual source.</a:t>
            </a:r>
          </a:p>
        </p:txBody>
      </p:sp>
      <p:sp>
        <p:nvSpPr>
          <p:cNvPr id="1006606" name="Line 14"/>
          <p:cNvSpPr>
            <a:spLocks noChangeShapeType="1"/>
          </p:cNvSpPr>
          <p:nvPr/>
        </p:nvSpPr>
        <p:spPr bwMode="auto">
          <a:xfrm flipV="1">
            <a:off x="4208464" y="2672861"/>
            <a:ext cx="2286122" cy="2100751"/>
          </a:xfrm>
          <a:prstGeom prst="line">
            <a:avLst/>
          </a:prstGeom>
          <a:noFill/>
          <a:ln w="28575">
            <a:solidFill>
              <a:srgbClr val="0000FF"/>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1006607" name="Line 15"/>
          <p:cNvSpPr>
            <a:spLocks noChangeShapeType="1"/>
          </p:cNvSpPr>
          <p:nvPr/>
        </p:nvSpPr>
        <p:spPr bwMode="auto">
          <a:xfrm flipV="1">
            <a:off x="4222750" y="4302125"/>
            <a:ext cx="2357438" cy="484188"/>
          </a:xfrm>
          <a:prstGeom prst="line">
            <a:avLst/>
          </a:prstGeom>
          <a:noFill/>
          <a:ln w="28575">
            <a:solidFill>
              <a:srgbClr val="008000"/>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1006604" name="Line 12"/>
          <p:cNvSpPr>
            <a:spLocks noChangeShapeType="1"/>
          </p:cNvSpPr>
          <p:nvPr/>
        </p:nvSpPr>
        <p:spPr bwMode="auto">
          <a:xfrm flipV="1">
            <a:off x="2051537" y="4786313"/>
            <a:ext cx="2156925" cy="1063502"/>
          </a:xfrm>
          <a:prstGeom prst="line">
            <a:avLst/>
          </a:prstGeom>
          <a:noFill/>
          <a:ln w="28575">
            <a:solidFill>
              <a:srgbClr val="FF0000"/>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06605" name="Line 13"/>
          <p:cNvSpPr>
            <a:spLocks noChangeShapeType="1"/>
          </p:cNvSpPr>
          <p:nvPr/>
        </p:nvSpPr>
        <p:spPr bwMode="auto">
          <a:xfrm flipV="1">
            <a:off x="4208463" y="3548063"/>
            <a:ext cx="2414587" cy="1236662"/>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06612" name="Oval 20"/>
          <p:cNvSpPr>
            <a:spLocks noChangeArrowheads="1"/>
          </p:cNvSpPr>
          <p:nvPr/>
        </p:nvSpPr>
        <p:spPr bwMode="auto">
          <a:xfrm>
            <a:off x="4102100" y="4665663"/>
            <a:ext cx="214313" cy="228600"/>
          </a:xfrm>
          <a:prstGeom prst="ellipse">
            <a:avLst/>
          </a:prstGeom>
          <a:solidFill>
            <a:schemeClr val="bg1"/>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06613" name="Text Box 21"/>
          <p:cNvSpPr txBox="1">
            <a:spLocks noChangeArrowheads="1"/>
          </p:cNvSpPr>
          <p:nvPr/>
        </p:nvSpPr>
        <p:spPr bwMode="auto">
          <a:xfrm>
            <a:off x="2124198" y="3599719"/>
            <a:ext cx="1627187" cy="125572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2800" b="1" dirty="0">
                <a:solidFill>
                  <a:srgbClr val="FFFF00"/>
                </a:solidFill>
                <a:latin typeface="Calibri" pitchFamily="34" charset="0"/>
              </a:rPr>
              <a:t>Partial melting event</a:t>
            </a:r>
          </a:p>
        </p:txBody>
      </p:sp>
      <p:sp>
        <p:nvSpPr>
          <p:cNvPr id="1006614" name="Line 22"/>
          <p:cNvSpPr>
            <a:spLocks noChangeShapeType="1"/>
          </p:cNvSpPr>
          <p:nvPr/>
        </p:nvSpPr>
        <p:spPr bwMode="auto">
          <a:xfrm>
            <a:off x="3375025" y="4437063"/>
            <a:ext cx="752475" cy="282575"/>
          </a:xfrm>
          <a:prstGeom prst="line">
            <a:avLst/>
          </a:prstGeom>
          <a:noFill/>
          <a:ln w="38100">
            <a:solidFill>
              <a:schemeClr val="bg1"/>
            </a:solidFill>
            <a:round/>
            <a:headEnd/>
            <a:tailEnd type="triangle" w="med" len="me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06615" name="Text Box 23"/>
          <p:cNvSpPr txBox="1">
            <a:spLocks noChangeArrowheads="1"/>
          </p:cNvSpPr>
          <p:nvPr/>
        </p:nvSpPr>
        <p:spPr bwMode="auto">
          <a:xfrm>
            <a:off x="2457450" y="5726113"/>
            <a:ext cx="4210050" cy="480131"/>
          </a:xfrm>
          <a:prstGeom prst="rect">
            <a:avLst/>
          </a:prstGeom>
          <a:noFill/>
          <a:ln w="9525" algn="ctr">
            <a:noFill/>
            <a:miter lim="800000"/>
            <a:headEnd/>
            <a:tailEnd/>
          </a:ln>
          <a:effectLst>
            <a:outerShdw blurRad="50800" dist="38100" dir="2700000" algn="tl" rotWithShape="0">
              <a:prstClr val="black">
                <a:alpha val="40000"/>
              </a:prstClr>
            </a:outerShdw>
          </a:effectLst>
        </p:spPr>
        <p:txBody>
          <a:bodyPr>
            <a:spAutoFit/>
          </a:bodyPr>
          <a:lstStyle/>
          <a:p>
            <a:pPr algn="l">
              <a:lnSpc>
                <a:spcPct val="90000"/>
              </a:lnSpc>
              <a:spcBef>
                <a:spcPct val="50000"/>
              </a:spcBef>
              <a:defRPr/>
            </a:pPr>
            <a:r>
              <a:rPr lang="en-GB" sz="2800" b="1" dirty="0">
                <a:solidFill>
                  <a:srgbClr val="FF0000"/>
                </a:solidFill>
                <a:effectLst/>
                <a:latin typeface="Calibri" pitchFamily="34" charset="0"/>
              </a:rPr>
              <a:t>Primitive mantle source</a:t>
            </a:r>
          </a:p>
        </p:txBody>
      </p:sp>
      <p:sp>
        <p:nvSpPr>
          <p:cNvPr id="1006616" name="Text Box 24"/>
          <p:cNvSpPr txBox="1">
            <a:spLocks noChangeArrowheads="1"/>
          </p:cNvSpPr>
          <p:nvPr/>
        </p:nvSpPr>
        <p:spPr bwMode="auto">
          <a:xfrm>
            <a:off x="3352800" y="2747525"/>
            <a:ext cx="2649415" cy="8679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b="1" dirty="0">
                <a:solidFill>
                  <a:srgbClr val="0000FF"/>
                </a:solidFill>
                <a:latin typeface="Calibri" pitchFamily="34" charset="0"/>
              </a:rPr>
              <a:t>Partial Melt (high Rb/Sr)</a:t>
            </a:r>
          </a:p>
        </p:txBody>
      </p:sp>
      <p:sp>
        <p:nvSpPr>
          <p:cNvPr id="1006617" name="Text Box 25"/>
          <p:cNvSpPr txBox="1">
            <a:spLocks noChangeArrowheads="1"/>
          </p:cNvSpPr>
          <p:nvPr/>
        </p:nvSpPr>
        <p:spPr bwMode="auto">
          <a:xfrm>
            <a:off x="4129942" y="4768850"/>
            <a:ext cx="2905125" cy="867930"/>
          </a:xfrm>
          <a:prstGeom prst="rect">
            <a:avLst/>
          </a:prstGeom>
          <a:noFill/>
          <a:ln w="9525" algn="ctr">
            <a:noFill/>
            <a:miter lim="800000"/>
            <a:headEnd/>
            <a:tailEnd/>
          </a:ln>
          <a:effectLst/>
        </p:spPr>
        <p:txBody>
          <a:bodyPr>
            <a:spAutoFit/>
          </a:bodyPr>
          <a:lstStyle/>
          <a:p>
            <a:pPr algn="r">
              <a:lnSpc>
                <a:spcPct val="90000"/>
              </a:lnSpc>
              <a:spcBef>
                <a:spcPct val="50000"/>
              </a:spcBef>
              <a:defRPr/>
            </a:pPr>
            <a:r>
              <a:rPr lang="en-GB" sz="2800" b="1" dirty="0">
                <a:solidFill>
                  <a:srgbClr val="008000"/>
                </a:solidFill>
                <a:latin typeface="Calibri" pitchFamily="34" charset="0"/>
              </a:rPr>
              <a:t>Residual Source (low Rb/Sr)</a:t>
            </a:r>
          </a:p>
        </p:txBody>
      </p:sp>
      <p:sp>
        <p:nvSpPr>
          <p:cNvPr id="22"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6598"/>
                                        </p:tgtEl>
                                        <p:attrNameLst>
                                          <p:attrName>style.visibility</p:attrName>
                                        </p:attrNameLst>
                                      </p:cBhvr>
                                      <p:to>
                                        <p:strVal val="visible"/>
                                      </p:to>
                                    </p:set>
                                    <p:animEffect transition="in" filter="fade">
                                      <p:cBhvr>
                                        <p:cTn id="7" dur="500"/>
                                        <p:tgtEl>
                                          <p:spTgt spid="100659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06604"/>
                                        </p:tgtEl>
                                        <p:attrNameLst>
                                          <p:attrName>style.visibility</p:attrName>
                                        </p:attrNameLst>
                                      </p:cBhvr>
                                      <p:to>
                                        <p:strVal val="visible"/>
                                      </p:to>
                                    </p:set>
                                    <p:animEffect transition="in" filter="wipe(left)">
                                      <p:cBhvr>
                                        <p:cTn id="17" dur="5000"/>
                                        <p:tgtEl>
                                          <p:spTgt spid="100660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06615"/>
                                        </p:tgtEl>
                                        <p:attrNameLst>
                                          <p:attrName>style.visibility</p:attrName>
                                        </p:attrNameLst>
                                      </p:cBhvr>
                                      <p:to>
                                        <p:strVal val="visible"/>
                                      </p:to>
                                    </p:set>
                                    <p:animEffect transition="in" filter="fade">
                                      <p:cBhvr>
                                        <p:cTn id="20" dur="1000"/>
                                        <p:tgtEl>
                                          <p:spTgt spid="100661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006612"/>
                                        </p:tgtEl>
                                        <p:attrNameLst>
                                          <p:attrName>style.visibility</p:attrName>
                                        </p:attrNameLst>
                                      </p:cBhvr>
                                      <p:to>
                                        <p:strVal val="visible"/>
                                      </p:to>
                                    </p:set>
                                    <p:animEffect transition="in" filter="fade">
                                      <p:cBhvr>
                                        <p:cTn id="25" dur="500"/>
                                        <p:tgtEl>
                                          <p:spTgt spid="1006612"/>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1006613"/>
                                        </p:tgtEl>
                                        <p:attrNameLst>
                                          <p:attrName>style.visibility</p:attrName>
                                        </p:attrNameLst>
                                      </p:cBhvr>
                                      <p:to>
                                        <p:strVal val="visible"/>
                                      </p:to>
                                    </p:set>
                                    <p:animEffect transition="in" filter="fade">
                                      <p:cBhvr>
                                        <p:cTn id="29" dur="500"/>
                                        <p:tgtEl>
                                          <p:spTgt spid="1006613"/>
                                        </p:tgtEl>
                                      </p:cBhvr>
                                    </p:animEffect>
                                  </p:childTnLst>
                                </p:cTn>
                              </p:par>
                            </p:childTnLst>
                          </p:cTn>
                        </p:par>
                        <p:par>
                          <p:cTn id="30" fill="hold">
                            <p:stCondLst>
                              <p:cond delay="1000"/>
                            </p:stCondLst>
                            <p:childTnLst>
                              <p:par>
                                <p:cTn id="31" presetID="22" presetClass="entr" presetSubtype="8" fill="hold" nodeType="afterEffect">
                                  <p:stCondLst>
                                    <p:cond delay="0"/>
                                  </p:stCondLst>
                                  <p:childTnLst>
                                    <p:set>
                                      <p:cBhvr>
                                        <p:cTn id="32" dur="1" fill="hold">
                                          <p:stCondLst>
                                            <p:cond delay="0"/>
                                          </p:stCondLst>
                                        </p:cTn>
                                        <p:tgtEl>
                                          <p:spTgt spid="1006614"/>
                                        </p:tgtEl>
                                        <p:attrNameLst>
                                          <p:attrName>style.visibility</p:attrName>
                                        </p:attrNameLst>
                                      </p:cBhvr>
                                      <p:to>
                                        <p:strVal val="visible"/>
                                      </p:to>
                                    </p:set>
                                    <p:animEffect transition="in" filter="wipe(left)">
                                      <p:cBhvr>
                                        <p:cTn id="33" dur="1000"/>
                                        <p:tgtEl>
                                          <p:spTgt spid="100661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006606"/>
                                        </p:tgtEl>
                                        <p:attrNameLst>
                                          <p:attrName>style.visibility</p:attrName>
                                        </p:attrNameLst>
                                      </p:cBhvr>
                                      <p:to>
                                        <p:strVal val="visible"/>
                                      </p:to>
                                    </p:set>
                                    <p:animEffect transition="in" filter="wipe(down)">
                                      <p:cBhvr>
                                        <p:cTn id="38" dur="2000"/>
                                        <p:tgtEl>
                                          <p:spTgt spid="100660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06616"/>
                                        </p:tgtEl>
                                        <p:attrNameLst>
                                          <p:attrName>style.visibility</p:attrName>
                                        </p:attrNameLst>
                                      </p:cBhvr>
                                      <p:to>
                                        <p:strVal val="visible"/>
                                      </p:to>
                                    </p:set>
                                    <p:animEffect transition="in" filter="fade">
                                      <p:cBhvr>
                                        <p:cTn id="41" dur="2000"/>
                                        <p:tgtEl>
                                          <p:spTgt spid="100661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006607"/>
                                        </p:tgtEl>
                                        <p:attrNameLst>
                                          <p:attrName>style.visibility</p:attrName>
                                        </p:attrNameLst>
                                      </p:cBhvr>
                                      <p:to>
                                        <p:strVal val="visible"/>
                                      </p:to>
                                    </p:set>
                                    <p:animEffect transition="in" filter="wipe(left)">
                                      <p:cBhvr>
                                        <p:cTn id="46" dur="2000"/>
                                        <p:tgtEl>
                                          <p:spTgt spid="100660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06617"/>
                                        </p:tgtEl>
                                        <p:attrNameLst>
                                          <p:attrName>style.visibility</p:attrName>
                                        </p:attrNameLst>
                                      </p:cBhvr>
                                      <p:to>
                                        <p:strVal val="visible"/>
                                      </p:to>
                                    </p:set>
                                    <p:animEffect transition="in" filter="fade">
                                      <p:cBhvr>
                                        <p:cTn id="49" dur="2000"/>
                                        <p:tgtEl>
                                          <p:spTgt spid="1006617"/>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1006605"/>
                                        </p:tgtEl>
                                        <p:attrNameLst>
                                          <p:attrName>style.visibility</p:attrName>
                                        </p:attrNameLst>
                                      </p:cBhvr>
                                      <p:to>
                                        <p:strVal val="visible"/>
                                      </p:to>
                                    </p:set>
                                    <p:animEffect transition="in" filter="wipe(left)">
                                      <p:cBhvr>
                                        <p:cTn id="54" dur="2000"/>
                                        <p:tgtEl>
                                          <p:spTgt spid="1006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598" grpId="0"/>
      <p:bldP spid="1006612" grpId="0" animBg="1"/>
      <p:bldP spid="1006613" grpId="0"/>
      <p:bldP spid="1006615" grpId="0"/>
      <p:bldP spid="1006616" grpId="0"/>
      <p:bldP spid="100661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069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10691" name="Text Box 3"/>
          <p:cNvSpPr txBox="1">
            <a:spLocks noChangeArrowheads="1"/>
          </p:cNvSpPr>
          <p:nvPr/>
        </p:nvSpPr>
        <p:spPr bwMode="auto">
          <a:xfrm>
            <a:off x="371475" y="720725"/>
            <a:ext cx="8401050" cy="1885950"/>
          </a:xfrm>
          <a:prstGeom prst="rect">
            <a:avLst/>
          </a:prstGeom>
          <a:noFill/>
          <a:ln w="9525" algn="ctr">
            <a:noFill/>
            <a:miter lim="800000"/>
            <a:headEnd/>
            <a:tailEnd/>
          </a:ln>
          <a:effectLst/>
        </p:spPr>
        <p:txBody>
          <a:bodyPr wrap="square">
            <a:spAutoFit/>
          </a:bodyPr>
          <a:lstStyle/>
          <a:p>
            <a:pPr>
              <a:lnSpc>
                <a:spcPct val="70000"/>
              </a:lnSpc>
              <a:spcBef>
                <a:spcPct val="50000"/>
              </a:spcBef>
              <a:defRPr/>
            </a:pPr>
            <a:r>
              <a:rPr lang="en-GB" sz="4000" dirty="0">
                <a:solidFill>
                  <a:srgbClr val="FFFF00"/>
                </a:solidFill>
                <a:effectLst>
                  <a:outerShdw blurRad="38100" dist="38100" dir="2700000" algn="tl">
                    <a:srgbClr val="000000"/>
                  </a:outerShdw>
                </a:effectLst>
                <a:latin typeface="Calibri" pitchFamily="34" charset="0"/>
              </a:rPr>
              <a:t>Question:</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partial melt produced from a depleted mantle (residual source) source would have relatively high or relatively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p:txBody>
      </p:sp>
      <p:grpSp>
        <p:nvGrpSpPr>
          <p:cNvPr id="20" name="Group 27"/>
          <p:cNvGrpSpPr>
            <a:grpSpLocks/>
          </p:cNvGrpSpPr>
          <p:nvPr/>
        </p:nvGrpSpPr>
        <p:grpSpPr bwMode="auto">
          <a:xfrm>
            <a:off x="1511300" y="2647950"/>
            <a:ext cx="5602288" cy="4225925"/>
            <a:chOff x="952" y="1668"/>
            <a:chExt cx="3529" cy="2662"/>
          </a:xfrm>
        </p:grpSpPr>
        <p:sp>
          <p:nvSpPr>
            <p:cNvPr id="21" name="Rectangle 11"/>
            <p:cNvSpPr>
              <a:spLocks noChangeArrowheads="1"/>
            </p:cNvSpPr>
            <p:nvPr/>
          </p:nvSpPr>
          <p:spPr bwMode="auto">
            <a:xfrm>
              <a:off x="1270" y="1668"/>
              <a:ext cx="3211" cy="2321"/>
            </a:xfrm>
            <a:prstGeom prst="rect">
              <a:avLst/>
            </a:prstGeom>
            <a:solidFill>
              <a:schemeClr val="bg1">
                <a:lumMod val="75000"/>
              </a:scheme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22" name="Line 17"/>
            <p:cNvSpPr>
              <a:spLocks noChangeShapeType="1"/>
            </p:cNvSpPr>
            <p:nvPr/>
          </p:nvSpPr>
          <p:spPr bwMode="auto">
            <a:xfrm flipV="1">
              <a:off x="1092" y="1863"/>
              <a:ext cx="0" cy="2084"/>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23" name="Text Box 16"/>
            <p:cNvSpPr txBox="1">
              <a:spLocks noChangeArrowheads="1"/>
            </p:cNvSpPr>
            <p:nvPr/>
          </p:nvSpPr>
          <p:spPr bwMode="auto">
            <a:xfrm rot="16200000">
              <a:off x="483" y="2726"/>
              <a:ext cx="1237" cy="30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p:txBody>
        </p:sp>
        <p:sp>
          <p:nvSpPr>
            <p:cNvPr id="24" name="Line 19"/>
            <p:cNvSpPr>
              <a:spLocks noChangeShapeType="1"/>
            </p:cNvSpPr>
            <p:nvPr/>
          </p:nvSpPr>
          <p:spPr bwMode="auto">
            <a:xfrm>
              <a:off x="1406" y="4159"/>
              <a:ext cx="2931" cy="0"/>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25" name="Text Box 18"/>
            <p:cNvSpPr txBox="1">
              <a:spLocks noChangeArrowheads="1"/>
            </p:cNvSpPr>
            <p:nvPr/>
          </p:nvSpPr>
          <p:spPr bwMode="auto">
            <a:xfrm>
              <a:off x="2413" y="4030"/>
              <a:ext cx="737" cy="30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Time</a:t>
              </a:r>
            </a:p>
          </p:txBody>
        </p:sp>
      </p:grpSp>
      <p:sp>
        <p:nvSpPr>
          <p:cNvPr id="26" name="Line 14"/>
          <p:cNvSpPr>
            <a:spLocks noChangeShapeType="1"/>
          </p:cNvSpPr>
          <p:nvPr/>
        </p:nvSpPr>
        <p:spPr bwMode="auto">
          <a:xfrm flipV="1">
            <a:off x="4208464" y="2672861"/>
            <a:ext cx="2286122" cy="2100751"/>
          </a:xfrm>
          <a:prstGeom prst="line">
            <a:avLst/>
          </a:prstGeom>
          <a:noFill/>
          <a:ln w="28575">
            <a:solidFill>
              <a:srgbClr val="0000FF"/>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27" name="Line 15"/>
          <p:cNvSpPr>
            <a:spLocks noChangeShapeType="1"/>
          </p:cNvSpPr>
          <p:nvPr/>
        </p:nvSpPr>
        <p:spPr bwMode="auto">
          <a:xfrm flipV="1">
            <a:off x="4222750" y="4302125"/>
            <a:ext cx="2357438" cy="484188"/>
          </a:xfrm>
          <a:prstGeom prst="line">
            <a:avLst/>
          </a:prstGeom>
          <a:noFill/>
          <a:ln w="28575">
            <a:solidFill>
              <a:srgbClr val="008000"/>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28" name="Line 12"/>
          <p:cNvSpPr>
            <a:spLocks noChangeShapeType="1"/>
          </p:cNvSpPr>
          <p:nvPr/>
        </p:nvSpPr>
        <p:spPr bwMode="auto">
          <a:xfrm flipV="1">
            <a:off x="2051537" y="4786313"/>
            <a:ext cx="2156925" cy="1063502"/>
          </a:xfrm>
          <a:prstGeom prst="line">
            <a:avLst/>
          </a:prstGeom>
          <a:noFill/>
          <a:ln w="28575">
            <a:solidFill>
              <a:srgbClr val="FF0000"/>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29" name="Line 13"/>
          <p:cNvSpPr>
            <a:spLocks noChangeShapeType="1"/>
          </p:cNvSpPr>
          <p:nvPr/>
        </p:nvSpPr>
        <p:spPr bwMode="auto">
          <a:xfrm flipV="1">
            <a:off x="4208463" y="3548063"/>
            <a:ext cx="2414587" cy="1236662"/>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30" name="Oval 20"/>
          <p:cNvSpPr>
            <a:spLocks noChangeArrowheads="1"/>
          </p:cNvSpPr>
          <p:nvPr/>
        </p:nvSpPr>
        <p:spPr bwMode="auto">
          <a:xfrm>
            <a:off x="4102100" y="4665663"/>
            <a:ext cx="214313" cy="228600"/>
          </a:xfrm>
          <a:prstGeom prst="ellipse">
            <a:avLst/>
          </a:prstGeom>
          <a:solidFill>
            <a:schemeClr val="bg1"/>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1" name="Text Box 21"/>
          <p:cNvSpPr txBox="1">
            <a:spLocks noChangeArrowheads="1"/>
          </p:cNvSpPr>
          <p:nvPr/>
        </p:nvSpPr>
        <p:spPr bwMode="auto">
          <a:xfrm>
            <a:off x="2124198" y="3599719"/>
            <a:ext cx="1627187" cy="125572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2800" b="1" dirty="0">
                <a:solidFill>
                  <a:srgbClr val="FFFF00"/>
                </a:solidFill>
                <a:latin typeface="Calibri" pitchFamily="34" charset="0"/>
              </a:rPr>
              <a:t>Partial melting event</a:t>
            </a:r>
          </a:p>
        </p:txBody>
      </p:sp>
      <p:sp>
        <p:nvSpPr>
          <p:cNvPr id="32" name="Line 22"/>
          <p:cNvSpPr>
            <a:spLocks noChangeShapeType="1"/>
          </p:cNvSpPr>
          <p:nvPr/>
        </p:nvSpPr>
        <p:spPr bwMode="auto">
          <a:xfrm>
            <a:off x="3375025" y="4437063"/>
            <a:ext cx="752475" cy="282575"/>
          </a:xfrm>
          <a:prstGeom prst="line">
            <a:avLst/>
          </a:prstGeom>
          <a:noFill/>
          <a:ln w="38100">
            <a:solidFill>
              <a:schemeClr val="bg1"/>
            </a:solidFill>
            <a:round/>
            <a:headEnd/>
            <a:tailEnd type="triangle" w="med" len="me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33" name="Text Box 23"/>
          <p:cNvSpPr txBox="1">
            <a:spLocks noChangeArrowheads="1"/>
          </p:cNvSpPr>
          <p:nvPr/>
        </p:nvSpPr>
        <p:spPr bwMode="auto">
          <a:xfrm>
            <a:off x="2457450" y="5726113"/>
            <a:ext cx="4210050" cy="480131"/>
          </a:xfrm>
          <a:prstGeom prst="rect">
            <a:avLst/>
          </a:prstGeom>
          <a:noFill/>
          <a:ln w="9525" algn="ctr">
            <a:noFill/>
            <a:miter lim="800000"/>
            <a:headEnd/>
            <a:tailEnd/>
          </a:ln>
          <a:effectLst>
            <a:outerShdw blurRad="50800" dist="38100" dir="2700000" algn="tl" rotWithShape="0">
              <a:prstClr val="black">
                <a:alpha val="40000"/>
              </a:prstClr>
            </a:outerShdw>
          </a:effectLst>
        </p:spPr>
        <p:txBody>
          <a:bodyPr>
            <a:spAutoFit/>
          </a:bodyPr>
          <a:lstStyle/>
          <a:p>
            <a:pPr algn="l">
              <a:lnSpc>
                <a:spcPct val="90000"/>
              </a:lnSpc>
              <a:spcBef>
                <a:spcPct val="50000"/>
              </a:spcBef>
              <a:defRPr/>
            </a:pPr>
            <a:r>
              <a:rPr lang="en-GB" sz="2800" b="1" dirty="0">
                <a:solidFill>
                  <a:srgbClr val="FF0000"/>
                </a:solidFill>
                <a:effectLst/>
                <a:latin typeface="Calibri" pitchFamily="34" charset="0"/>
              </a:rPr>
              <a:t>Primitive mantle source</a:t>
            </a:r>
          </a:p>
        </p:txBody>
      </p:sp>
      <p:sp>
        <p:nvSpPr>
          <p:cNvPr id="35" name="Text Box 25"/>
          <p:cNvSpPr txBox="1">
            <a:spLocks noChangeArrowheads="1"/>
          </p:cNvSpPr>
          <p:nvPr/>
        </p:nvSpPr>
        <p:spPr bwMode="auto">
          <a:xfrm>
            <a:off x="4129942" y="4768850"/>
            <a:ext cx="2905125" cy="867930"/>
          </a:xfrm>
          <a:prstGeom prst="rect">
            <a:avLst/>
          </a:prstGeom>
          <a:noFill/>
          <a:ln w="9525" algn="ctr">
            <a:noFill/>
            <a:miter lim="800000"/>
            <a:headEnd/>
            <a:tailEnd/>
          </a:ln>
          <a:effectLst/>
        </p:spPr>
        <p:txBody>
          <a:bodyPr>
            <a:spAutoFit/>
          </a:bodyPr>
          <a:lstStyle/>
          <a:p>
            <a:pPr algn="r">
              <a:lnSpc>
                <a:spcPct val="90000"/>
              </a:lnSpc>
              <a:spcBef>
                <a:spcPct val="50000"/>
              </a:spcBef>
              <a:defRPr/>
            </a:pPr>
            <a:r>
              <a:rPr lang="en-GB" sz="2800" b="1" dirty="0">
                <a:solidFill>
                  <a:srgbClr val="008000"/>
                </a:solidFill>
                <a:latin typeface="Calibri" pitchFamily="34" charset="0"/>
              </a:rPr>
              <a:t>Residual Source (low Rb/Sr)</a:t>
            </a:r>
          </a:p>
        </p:txBody>
      </p:sp>
      <p:sp>
        <p:nvSpPr>
          <p:cNvPr id="36" name="Text Box 24"/>
          <p:cNvSpPr txBox="1">
            <a:spLocks noChangeArrowheads="1"/>
          </p:cNvSpPr>
          <p:nvPr/>
        </p:nvSpPr>
        <p:spPr bwMode="auto">
          <a:xfrm>
            <a:off x="3352800" y="2747525"/>
            <a:ext cx="2649415" cy="8679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b="1" dirty="0">
                <a:solidFill>
                  <a:srgbClr val="0000FF"/>
                </a:solidFill>
                <a:latin typeface="Calibri" pitchFamily="34" charset="0"/>
              </a:rPr>
              <a:t>Partial Melt (high Rb/Sr)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10691">
                                            <p:txEl>
                                              <p:pRg st="0" end="0"/>
                                            </p:txEl>
                                          </p:spTgt>
                                        </p:tgtEl>
                                        <p:attrNameLst>
                                          <p:attrName>style.visibility</p:attrName>
                                        </p:attrNameLst>
                                      </p:cBhvr>
                                      <p:to>
                                        <p:strVal val="visible"/>
                                      </p:to>
                                    </p:set>
                                    <p:animEffect transition="in" filter="fade">
                                      <p:cBhvr>
                                        <p:cTn id="7" dur="500"/>
                                        <p:tgtEl>
                                          <p:spTgt spid="10106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0691">
                                            <p:txEl>
                                              <p:pRg st="1" end="1"/>
                                            </p:txEl>
                                          </p:spTgt>
                                        </p:tgtEl>
                                        <p:attrNameLst>
                                          <p:attrName>style.visibility</p:attrName>
                                        </p:attrNameLst>
                                      </p:cBhvr>
                                      <p:to>
                                        <p:strVal val="visible"/>
                                      </p:to>
                                    </p:set>
                                    <p:animEffect transition="in" filter="fade">
                                      <p:cBhvr>
                                        <p:cTn id="12" dur="500"/>
                                        <p:tgtEl>
                                          <p:spTgt spid="101069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0691"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1733550" y="2647950"/>
            <a:ext cx="5380038" cy="4225925"/>
            <a:chOff x="1092" y="1668"/>
            <a:chExt cx="3389" cy="2662"/>
          </a:xfrm>
        </p:grpSpPr>
        <p:sp>
          <p:nvSpPr>
            <p:cNvPr id="21" name="Rectangle 11"/>
            <p:cNvSpPr>
              <a:spLocks noChangeArrowheads="1"/>
            </p:cNvSpPr>
            <p:nvPr/>
          </p:nvSpPr>
          <p:spPr bwMode="auto">
            <a:xfrm>
              <a:off x="1270" y="1668"/>
              <a:ext cx="3211" cy="2321"/>
            </a:xfrm>
            <a:prstGeom prst="rect">
              <a:avLst/>
            </a:prstGeom>
            <a:solidFill>
              <a:schemeClr val="bg1">
                <a:lumMod val="75000"/>
              </a:schemeClr>
            </a:solidFill>
            <a:ln w="381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22" name="Line 17"/>
            <p:cNvSpPr>
              <a:spLocks noChangeShapeType="1"/>
            </p:cNvSpPr>
            <p:nvPr/>
          </p:nvSpPr>
          <p:spPr bwMode="auto">
            <a:xfrm flipV="1">
              <a:off x="1092" y="1863"/>
              <a:ext cx="0" cy="2084"/>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24" name="Line 19"/>
            <p:cNvSpPr>
              <a:spLocks noChangeShapeType="1"/>
            </p:cNvSpPr>
            <p:nvPr/>
          </p:nvSpPr>
          <p:spPr bwMode="auto">
            <a:xfrm>
              <a:off x="1406" y="4159"/>
              <a:ext cx="2931" cy="0"/>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25" name="Text Box 18"/>
            <p:cNvSpPr txBox="1">
              <a:spLocks noChangeArrowheads="1"/>
            </p:cNvSpPr>
            <p:nvPr/>
          </p:nvSpPr>
          <p:spPr bwMode="auto">
            <a:xfrm>
              <a:off x="2413" y="4030"/>
              <a:ext cx="737" cy="30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Time</a:t>
              </a:r>
            </a:p>
          </p:txBody>
        </p:sp>
      </p:grpSp>
      <p:sp>
        <p:nvSpPr>
          <p:cNvPr id="101069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26" name="Line 14"/>
          <p:cNvSpPr>
            <a:spLocks noChangeShapeType="1"/>
          </p:cNvSpPr>
          <p:nvPr/>
        </p:nvSpPr>
        <p:spPr bwMode="auto">
          <a:xfrm flipV="1">
            <a:off x="4208464" y="2672861"/>
            <a:ext cx="2286122" cy="2100751"/>
          </a:xfrm>
          <a:prstGeom prst="line">
            <a:avLst/>
          </a:prstGeom>
          <a:noFill/>
          <a:ln w="28575">
            <a:solidFill>
              <a:srgbClr val="0000FF"/>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27" name="Line 15"/>
          <p:cNvSpPr>
            <a:spLocks noChangeShapeType="1"/>
          </p:cNvSpPr>
          <p:nvPr/>
        </p:nvSpPr>
        <p:spPr bwMode="auto">
          <a:xfrm flipV="1">
            <a:off x="4222750" y="4302125"/>
            <a:ext cx="2357438" cy="484188"/>
          </a:xfrm>
          <a:prstGeom prst="line">
            <a:avLst/>
          </a:prstGeom>
          <a:noFill/>
          <a:ln w="28575">
            <a:solidFill>
              <a:srgbClr val="008000"/>
            </a:solidFill>
            <a:round/>
            <a:headEnd/>
            <a:tailEn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28" name="Line 12"/>
          <p:cNvSpPr>
            <a:spLocks noChangeShapeType="1"/>
          </p:cNvSpPr>
          <p:nvPr/>
        </p:nvSpPr>
        <p:spPr bwMode="auto">
          <a:xfrm flipV="1">
            <a:off x="2051537" y="4786313"/>
            <a:ext cx="2156925" cy="1063502"/>
          </a:xfrm>
          <a:prstGeom prst="line">
            <a:avLst/>
          </a:prstGeom>
          <a:noFill/>
          <a:ln w="28575">
            <a:solidFill>
              <a:srgbClr val="FF0000"/>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29" name="Line 13"/>
          <p:cNvSpPr>
            <a:spLocks noChangeShapeType="1"/>
          </p:cNvSpPr>
          <p:nvPr/>
        </p:nvSpPr>
        <p:spPr bwMode="auto">
          <a:xfrm flipV="1">
            <a:off x="4208463" y="3548063"/>
            <a:ext cx="2414587" cy="1236662"/>
          </a:xfrm>
          <a:prstGeom prst="line">
            <a:avLst/>
          </a:prstGeom>
          <a:noFill/>
          <a:ln w="28575">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30" name="Oval 20"/>
          <p:cNvSpPr>
            <a:spLocks noChangeArrowheads="1"/>
          </p:cNvSpPr>
          <p:nvPr/>
        </p:nvSpPr>
        <p:spPr bwMode="auto">
          <a:xfrm>
            <a:off x="4102100" y="4665663"/>
            <a:ext cx="214313" cy="228600"/>
          </a:xfrm>
          <a:prstGeom prst="ellipse">
            <a:avLst/>
          </a:prstGeom>
          <a:solidFill>
            <a:schemeClr val="bg1"/>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1" name="Text Box 21"/>
          <p:cNvSpPr txBox="1">
            <a:spLocks noChangeArrowheads="1"/>
          </p:cNvSpPr>
          <p:nvPr/>
        </p:nvSpPr>
        <p:spPr bwMode="auto">
          <a:xfrm>
            <a:off x="2124198" y="3599719"/>
            <a:ext cx="1627187" cy="125572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2800" b="1" dirty="0">
                <a:solidFill>
                  <a:srgbClr val="FFFF00"/>
                </a:solidFill>
                <a:latin typeface="Calibri" pitchFamily="34" charset="0"/>
              </a:rPr>
              <a:t>Partial melting event</a:t>
            </a:r>
          </a:p>
        </p:txBody>
      </p:sp>
      <p:sp>
        <p:nvSpPr>
          <p:cNvPr id="32" name="Line 22"/>
          <p:cNvSpPr>
            <a:spLocks noChangeShapeType="1"/>
          </p:cNvSpPr>
          <p:nvPr/>
        </p:nvSpPr>
        <p:spPr bwMode="auto">
          <a:xfrm>
            <a:off x="3375025" y="4437063"/>
            <a:ext cx="752475" cy="282575"/>
          </a:xfrm>
          <a:prstGeom prst="line">
            <a:avLst/>
          </a:prstGeom>
          <a:noFill/>
          <a:ln w="38100">
            <a:solidFill>
              <a:schemeClr val="bg1"/>
            </a:solidFill>
            <a:round/>
            <a:headEnd/>
            <a:tailEnd type="triangle" w="med" len="med"/>
          </a:ln>
          <a:effectLst/>
        </p:spPr>
        <p:txBody>
          <a:bodyPr anchor="ctr"/>
          <a:lstStyle/>
          <a:p>
            <a:pPr>
              <a:defRPr/>
            </a:pPr>
            <a:endParaRPr lang="it-IT">
              <a:latin typeface="Calibri" pitchFamily="34" charset="0"/>
            </a:endParaRPr>
          </a:p>
        </p:txBody>
      </p:sp>
      <p:sp>
        <p:nvSpPr>
          <p:cNvPr id="33" name="Text Box 23"/>
          <p:cNvSpPr txBox="1">
            <a:spLocks noChangeArrowheads="1"/>
          </p:cNvSpPr>
          <p:nvPr/>
        </p:nvSpPr>
        <p:spPr bwMode="auto">
          <a:xfrm>
            <a:off x="2457450" y="5726113"/>
            <a:ext cx="4210050" cy="480131"/>
          </a:xfrm>
          <a:prstGeom prst="rect">
            <a:avLst/>
          </a:prstGeom>
          <a:noFill/>
          <a:ln w="9525" algn="ctr">
            <a:noFill/>
            <a:miter lim="800000"/>
            <a:headEnd/>
            <a:tailEnd/>
          </a:ln>
          <a:effectLst>
            <a:outerShdw blurRad="50800" dist="38100" dir="2700000" algn="tl" rotWithShape="0">
              <a:prstClr val="black">
                <a:alpha val="40000"/>
              </a:prstClr>
            </a:outerShdw>
          </a:effectLst>
        </p:spPr>
        <p:txBody>
          <a:bodyPr>
            <a:spAutoFit/>
          </a:bodyPr>
          <a:lstStyle/>
          <a:p>
            <a:pPr algn="l">
              <a:lnSpc>
                <a:spcPct val="90000"/>
              </a:lnSpc>
              <a:spcBef>
                <a:spcPct val="50000"/>
              </a:spcBef>
              <a:defRPr/>
            </a:pPr>
            <a:r>
              <a:rPr lang="en-GB" sz="2800" b="1" dirty="0">
                <a:solidFill>
                  <a:srgbClr val="FF0000"/>
                </a:solidFill>
                <a:effectLst/>
                <a:latin typeface="Calibri" pitchFamily="34" charset="0"/>
              </a:rPr>
              <a:t>Primitive mantle source</a:t>
            </a:r>
          </a:p>
        </p:txBody>
      </p:sp>
      <p:sp>
        <p:nvSpPr>
          <p:cNvPr id="34" name="Text Box 24"/>
          <p:cNvSpPr txBox="1">
            <a:spLocks noChangeArrowheads="1"/>
          </p:cNvSpPr>
          <p:nvPr/>
        </p:nvSpPr>
        <p:spPr bwMode="auto">
          <a:xfrm>
            <a:off x="3352800" y="2747525"/>
            <a:ext cx="2649415" cy="8679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b="1" dirty="0">
                <a:solidFill>
                  <a:srgbClr val="0000FF"/>
                </a:solidFill>
                <a:latin typeface="Calibri" pitchFamily="34" charset="0"/>
              </a:rPr>
              <a:t>Partial Melt (high Rb/Sr)</a:t>
            </a:r>
          </a:p>
        </p:txBody>
      </p:sp>
      <p:sp>
        <p:nvSpPr>
          <p:cNvPr id="35" name="Text Box 25"/>
          <p:cNvSpPr txBox="1">
            <a:spLocks noChangeArrowheads="1"/>
          </p:cNvSpPr>
          <p:nvPr/>
        </p:nvSpPr>
        <p:spPr bwMode="auto">
          <a:xfrm>
            <a:off x="4129942" y="4768850"/>
            <a:ext cx="2905125" cy="867930"/>
          </a:xfrm>
          <a:prstGeom prst="rect">
            <a:avLst/>
          </a:prstGeom>
          <a:noFill/>
          <a:ln w="9525" algn="ctr">
            <a:noFill/>
            <a:miter lim="800000"/>
            <a:headEnd/>
            <a:tailEnd/>
          </a:ln>
          <a:effectLst/>
        </p:spPr>
        <p:txBody>
          <a:bodyPr>
            <a:spAutoFit/>
          </a:bodyPr>
          <a:lstStyle/>
          <a:p>
            <a:pPr algn="r">
              <a:lnSpc>
                <a:spcPct val="90000"/>
              </a:lnSpc>
              <a:spcBef>
                <a:spcPct val="50000"/>
              </a:spcBef>
              <a:defRPr/>
            </a:pPr>
            <a:r>
              <a:rPr lang="en-GB" sz="2800" b="1" dirty="0">
                <a:solidFill>
                  <a:srgbClr val="008000"/>
                </a:solidFill>
                <a:latin typeface="Calibri" pitchFamily="34" charset="0"/>
              </a:rPr>
              <a:t>Residual Source (low Rb/Sr)</a:t>
            </a:r>
          </a:p>
        </p:txBody>
      </p:sp>
      <p:cxnSp>
        <p:nvCxnSpPr>
          <p:cNvPr id="37" name="Connettore 1 36"/>
          <p:cNvCxnSpPr/>
          <p:nvPr/>
        </p:nvCxnSpPr>
        <p:spPr bwMode="auto">
          <a:xfrm flipV="1">
            <a:off x="5861539" y="2661138"/>
            <a:ext cx="0" cy="3681047"/>
          </a:xfrm>
          <a:prstGeom prst="line">
            <a:avLst/>
          </a:prstGeom>
          <a:noFill/>
          <a:ln w="38100" cap="flat" cmpd="sng" algn="ctr">
            <a:solidFill>
              <a:schemeClr val="tx1"/>
            </a:solidFill>
            <a:prstDash val="sysDash"/>
            <a:round/>
            <a:headEnd type="none" w="med" len="med"/>
            <a:tailEnd type="none" w="med" len="med"/>
          </a:ln>
          <a:effectLst/>
        </p:spPr>
      </p:cxnSp>
      <p:cxnSp>
        <p:nvCxnSpPr>
          <p:cNvPr id="39" name="Connettore 1 38"/>
          <p:cNvCxnSpPr/>
          <p:nvPr/>
        </p:nvCxnSpPr>
        <p:spPr bwMode="auto">
          <a:xfrm flipH="1">
            <a:off x="2028092" y="3938954"/>
            <a:ext cx="3833446" cy="0"/>
          </a:xfrm>
          <a:prstGeom prst="line">
            <a:avLst/>
          </a:prstGeom>
          <a:noFill/>
          <a:ln w="38100" cap="flat" cmpd="sng" algn="ctr">
            <a:solidFill>
              <a:srgbClr val="FF0000"/>
            </a:solidFill>
            <a:prstDash val="sysDot"/>
            <a:round/>
            <a:headEnd type="none" w="med" len="med"/>
            <a:tailEnd type="none" w="med" len="med"/>
          </a:ln>
          <a:effectLst/>
        </p:spPr>
      </p:cxnSp>
      <p:cxnSp>
        <p:nvCxnSpPr>
          <p:cNvPr id="40" name="Connettore 1 39"/>
          <p:cNvCxnSpPr/>
          <p:nvPr/>
        </p:nvCxnSpPr>
        <p:spPr bwMode="auto">
          <a:xfrm flipH="1">
            <a:off x="2028092" y="4419600"/>
            <a:ext cx="3833446" cy="0"/>
          </a:xfrm>
          <a:prstGeom prst="line">
            <a:avLst/>
          </a:prstGeom>
          <a:noFill/>
          <a:ln w="38100" cap="flat" cmpd="sng" algn="ctr">
            <a:solidFill>
              <a:srgbClr val="008000"/>
            </a:solidFill>
            <a:prstDash val="sysDot"/>
            <a:round/>
            <a:headEnd type="none" w="med" len="med"/>
            <a:tailEnd type="none" w="med" len="med"/>
          </a:ln>
          <a:effectLst>
            <a:outerShdw blurRad="50800" dist="38100" dir="2700000" algn="tl" rotWithShape="0">
              <a:prstClr val="black">
                <a:alpha val="40000"/>
              </a:prstClr>
            </a:outerShdw>
          </a:effectLst>
        </p:spPr>
      </p:cxnSp>
      <p:sp>
        <p:nvSpPr>
          <p:cNvPr id="41" name="Text Box 3"/>
          <p:cNvSpPr txBox="1">
            <a:spLocks noChangeArrowheads="1"/>
          </p:cNvSpPr>
          <p:nvPr/>
        </p:nvSpPr>
        <p:spPr bwMode="auto">
          <a:xfrm>
            <a:off x="5193323" y="2244724"/>
            <a:ext cx="1403106" cy="4801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 </a:t>
            </a:r>
            <a:r>
              <a:rPr lang="en-GB" sz="2800" dirty="0" err="1" smtClean="0">
                <a:solidFill>
                  <a:schemeClr val="bg1"/>
                </a:solidFill>
                <a:effectLst>
                  <a:outerShdw blurRad="38100" dist="38100" dir="2700000" algn="tl">
                    <a:srgbClr val="000000"/>
                  </a:outerShdw>
                </a:effectLst>
                <a:latin typeface="Calibri" pitchFamily="34" charset="0"/>
              </a:rPr>
              <a:t>Tx</a:t>
            </a:r>
            <a:endParaRPr lang="en-GB" sz="2800" dirty="0">
              <a:solidFill>
                <a:schemeClr val="bg1"/>
              </a:solidFill>
              <a:effectLst>
                <a:outerShdw blurRad="38100" dist="38100" dir="2700000" algn="tl">
                  <a:srgbClr val="000000"/>
                </a:outerShdw>
              </a:effectLst>
              <a:latin typeface="Calibri" pitchFamily="34" charset="0"/>
            </a:endParaRPr>
          </a:p>
        </p:txBody>
      </p:sp>
      <p:sp>
        <p:nvSpPr>
          <p:cNvPr id="42" name="Text Box 3"/>
          <p:cNvSpPr txBox="1">
            <a:spLocks noChangeArrowheads="1"/>
          </p:cNvSpPr>
          <p:nvPr/>
        </p:nvSpPr>
        <p:spPr bwMode="auto">
          <a:xfrm>
            <a:off x="3570312" y="1965712"/>
            <a:ext cx="4649128" cy="424732"/>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2400" i="1" dirty="0" smtClean="0">
                <a:solidFill>
                  <a:srgbClr val="FFFF00"/>
                </a:solidFill>
                <a:effectLst>
                  <a:outerShdw blurRad="38100" dist="38100" dir="2700000" algn="tl">
                    <a:srgbClr val="000000"/>
                  </a:outerShdw>
                </a:effectLst>
                <a:latin typeface="Calibri" pitchFamily="34" charset="0"/>
              </a:rPr>
              <a:t>(i.e. 100 Myr after partial melting)</a:t>
            </a:r>
            <a:endParaRPr lang="en-GB" sz="2400" i="1" dirty="0">
              <a:solidFill>
                <a:srgbClr val="FFFF00"/>
              </a:solidFill>
              <a:effectLst>
                <a:outerShdw blurRad="38100" dist="38100" dir="2700000" algn="tl">
                  <a:srgbClr val="000000"/>
                </a:outerShdw>
              </a:effectLst>
              <a:latin typeface="Calibri" pitchFamily="34" charset="0"/>
            </a:endParaRPr>
          </a:p>
        </p:txBody>
      </p:sp>
      <p:sp>
        <p:nvSpPr>
          <p:cNvPr id="45" name="Text Box 16"/>
          <p:cNvSpPr txBox="1">
            <a:spLocks noChangeArrowheads="1"/>
          </p:cNvSpPr>
          <p:nvPr/>
        </p:nvSpPr>
        <p:spPr bwMode="auto">
          <a:xfrm>
            <a:off x="1781909" y="1041155"/>
            <a:ext cx="7362092" cy="45243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600" baseline="30000" dirty="0" smtClean="0">
                <a:solidFill>
                  <a:schemeClr val="bg1"/>
                </a:solidFill>
                <a:effectLst>
                  <a:outerShdw blurRad="38100" dist="38100" dir="2700000" algn="tl">
                    <a:srgbClr val="000000"/>
                  </a:outerShdw>
                </a:effectLst>
                <a:latin typeface="Calibri" pitchFamily="34" charset="0"/>
              </a:rPr>
              <a:t>87</a:t>
            </a:r>
            <a:r>
              <a:rPr lang="en-GB" sz="2600" dirty="0" smtClean="0">
                <a:solidFill>
                  <a:schemeClr val="bg1"/>
                </a:solidFill>
                <a:effectLst>
                  <a:outerShdw blurRad="38100" dist="38100" dir="2700000" algn="tl">
                    <a:srgbClr val="000000"/>
                  </a:outerShdw>
                </a:effectLst>
                <a:latin typeface="Calibri" pitchFamily="34" charset="0"/>
              </a:rPr>
              <a:t>Sr/</a:t>
            </a:r>
            <a:r>
              <a:rPr lang="en-GB" sz="2600" baseline="30000" dirty="0" smtClean="0">
                <a:solidFill>
                  <a:schemeClr val="bg1"/>
                </a:solidFill>
                <a:effectLst>
                  <a:outerShdw blurRad="38100" dist="38100" dir="2700000" algn="tl">
                    <a:srgbClr val="000000"/>
                  </a:outerShdw>
                </a:effectLst>
                <a:latin typeface="Calibri" pitchFamily="34" charset="0"/>
              </a:rPr>
              <a:t>86</a:t>
            </a:r>
            <a:r>
              <a:rPr lang="en-GB" sz="2600" dirty="0" smtClean="0">
                <a:solidFill>
                  <a:schemeClr val="bg1"/>
                </a:solidFill>
                <a:effectLst>
                  <a:outerShdw blurRad="38100" dist="38100" dir="2700000" algn="tl">
                    <a:srgbClr val="000000"/>
                  </a:outerShdw>
                </a:effectLst>
                <a:latin typeface="Calibri" pitchFamily="34" charset="0"/>
              </a:rPr>
              <a:t>Sr of the original source (no partial melting).</a:t>
            </a:r>
            <a:endParaRPr lang="en-GB" sz="2600" dirty="0">
              <a:solidFill>
                <a:schemeClr val="bg1"/>
              </a:solidFill>
              <a:effectLst>
                <a:outerShdw blurRad="38100" dist="38100" dir="2700000" algn="tl">
                  <a:srgbClr val="000000"/>
                </a:outerShdw>
              </a:effectLst>
              <a:latin typeface="Calibri" pitchFamily="34" charset="0"/>
            </a:endParaRPr>
          </a:p>
        </p:txBody>
      </p:sp>
      <p:sp>
        <p:nvSpPr>
          <p:cNvPr id="46" name="Text Box 16"/>
          <p:cNvSpPr txBox="1">
            <a:spLocks noChangeArrowheads="1"/>
          </p:cNvSpPr>
          <p:nvPr/>
        </p:nvSpPr>
        <p:spPr bwMode="auto">
          <a:xfrm>
            <a:off x="1406771" y="595678"/>
            <a:ext cx="7362092" cy="45243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600" baseline="30000" dirty="0" smtClean="0">
                <a:solidFill>
                  <a:schemeClr val="bg1"/>
                </a:solidFill>
                <a:effectLst>
                  <a:outerShdw blurRad="38100" dist="38100" dir="2700000" algn="tl">
                    <a:srgbClr val="000000"/>
                  </a:outerShdw>
                </a:effectLst>
                <a:latin typeface="Calibri" pitchFamily="34" charset="0"/>
              </a:rPr>
              <a:t>87</a:t>
            </a:r>
            <a:r>
              <a:rPr lang="en-GB" sz="2600" dirty="0" smtClean="0">
                <a:solidFill>
                  <a:schemeClr val="bg1"/>
                </a:solidFill>
                <a:effectLst>
                  <a:outerShdw blurRad="38100" dist="38100" dir="2700000" algn="tl">
                    <a:srgbClr val="000000"/>
                  </a:outerShdw>
                </a:effectLst>
                <a:latin typeface="Calibri" pitchFamily="34" charset="0"/>
              </a:rPr>
              <a:t>Sr/</a:t>
            </a:r>
            <a:r>
              <a:rPr lang="en-GB" sz="2600" baseline="30000" dirty="0" smtClean="0">
                <a:solidFill>
                  <a:schemeClr val="bg1"/>
                </a:solidFill>
                <a:effectLst>
                  <a:outerShdw blurRad="38100" dist="38100" dir="2700000" algn="tl">
                    <a:srgbClr val="000000"/>
                  </a:outerShdw>
                </a:effectLst>
                <a:latin typeface="Calibri" pitchFamily="34" charset="0"/>
              </a:rPr>
              <a:t>86</a:t>
            </a:r>
            <a:r>
              <a:rPr lang="en-GB" sz="2600" dirty="0" smtClean="0">
                <a:solidFill>
                  <a:schemeClr val="bg1"/>
                </a:solidFill>
                <a:effectLst>
                  <a:outerShdw blurRad="38100" dist="38100" dir="2700000" algn="tl">
                    <a:srgbClr val="000000"/>
                  </a:outerShdw>
                </a:effectLst>
                <a:latin typeface="Calibri" pitchFamily="34" charset="0"/>
              </a:rPr>
              <a:t>Sr of the depleted source.</a:t>
            </a:r>
            <a:endParaRPr lang="en-GB" sz="2600" dirty="0">
              <a:solidFill>
                <a:schemeClr val="bg1"/>
              </a:solidFill>
              <a:effectLst>
                <a:outerShdw blurRad="38100" dist="38100" dir="2700000" algn="tl">
                  <a:srgbClr val="000000"/>
                </a:outerShdw>
              </a:effectLst>
              <a:latin typeface="Calibri" pitchFamily="34" charset="0"/>
            </a:endParaRPr>
          </a:p>
        </p:txBody>
      </p:sp>
      <p:sp>
        <p:nvSpPr>
          <p:cNvPr id="47" name="Text Box 16"/>
          <p:cNvSpPr txBox="1">
            <a:spLocks noChangeArrowheads="1"/>
          </p:cNvSpPr>
          <p:nvPr/>
        </p:nvSpPr>
        <p:spPr bwMode="auto">
          <a:xfrm rot="16200000">
            <a:off x="766763" y="4327525"/>
            <a:ext cx="1963738" cy="476250"/>
          </a:xfrm>
          <a:prstGeom prst="rect">
            <a:avLst/>
          </a:prstGeom>
          <a:solidFill>
            <a:schemeClr val="tx1"/>
          </a:solidFill>
          <a:ln w="9525" algn="ctr">
            <a:noFill/>
            <a:miter lim="800000"/>
            <a:headEnd/>
            <a:tailEnd/>
          </a:ln>
          <a:effectLst/>
        </p:spPr>
        <p:txBody>
          <a:bodyPr>
            <a:spAutoFit/>
          </a:bodyPr>
          <a:lstStyle/>
          <a:p>
            <a:pPr>
              <a:lnSpc>
                <a:spcPct val="90000"/>
              </a:lnSpc>
              <a:spcBef>
                <a:spcPct val="50000"/>
              </a:spcBef>
              <a:defRPr/>
            </a:pP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p:txBody>
      </p:sp>
      <p:cxnSp>
        <p:nvCxnSpPr>
          <p:cNvPr id="36" name="Connettore 1 35"/>
          <p:cNvCxnSpPr/>
          <p:nvPr/>
        </p:nvCxnSpPr>
        <p:spPr bwMode="auto">
          <a:xfrm flipH="1">
            <a:off x="2028092" y="3223260"/>
            <a:ext cx="3833446" cy="0"/>
          </a:xfrm>
          <a:prstGeom prst="line">
            <a:avLst/>
          </a:prstGeom>
          <a:noFill/>
          <a:ln w="38100" cap="flat" cmpd="sng" algn="ctr">
            <a:solidFill>
              <a:srgbClr val="0000FF"/>
            </a:solidFill>
            <a:prstDash val="sysDot"/>
            <a:round/>
            <a:headEnd type="none" w="med" len="med"/>
            <a:tailEnd type="none" w="med" len="med"/>
          </a:ln>
          <a:effectLst/>
        </p:spPr>
      </p:cxnSp>
      <p:sp>
        <p:nvSpPr>
          <p:cNvPr id="38" name="Figura a mano libera 37"/>
          <p:cNvSpPr/>
          <p:nvPr/>
        </p:nvSpPr>
        <p:spPr bwMode="auto">
          <a:xfrm>
            <a:off x="1706880" y="1729740"/>
            <a:ext cx="368621" cy="1509738"/>
          </a:xfrm>
          <a:custGeom>
            <a:avLst/>
            <a:gdLst>
              <a:gd name="connsiteX0" fmla="*/ 924169 w 1088293"/>
              <a:gd name="connsiteY0" fmla="*/ 2424723 h 2497015"/>
              <a:gd name="connsiteX1" fmla="*/ 267677 w 1088293"/>
              <a:gd name="connsiteY1" fmla="*/ 2284046 h 2497015"/>
              <a:gd name="connsiteX2" fmla="*/ 68385 w 1088293"/>
              <a:gd name="connsiteY2" fmla="*/ 1146908 h 2497015"/>
              <a:gd name="connsiteX3" fmla="*/ 677985 w 1088293"/>
              <a:gd name="connsiteY3" fmla="*/ 185615 h 2497015"/>
              <a:gd name="connsiteX4" fmla="*/ 1088293 w 1088293"/>
              <a:gd name="connsiteY4" fmla="*/ 33215 h 2497015"/>
              <a:gd name="connsiteX0" fmla="*/ 922215 w 1086339"/>
              <a:gd name="connsiteY0" fmla="*/ 2424723 h 2460869"/>
              <a:gd name="connsiteX1" fmla="*/ 277446 w 1086339"/>
              <a:gd name="connsiteY1" fmla="*/ 2061307 h 2460869"/>
              <a:gd name="connsiteX2" fmla="*/ 66431 w 1086339"/>
              <a:gd name="connsiteY2" fmla="*/ 1146908 h 2460869"/>
              <a:gd name="connsiteX3" fmla="*/ 676031 w 1086339"/>
              <a:gd name="connsiteY3" fmla="*/ 185615 h 2460869"/>
              <a:gd name="connsiteX4" fmla="*/ 1086339 w 1086339"/>
              <a:gd name="connsiteY4" fmla="*/ 33215 h 2460869"/>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873368 w 1037492"/>
              <a:gd name="connsiteY0" fmla="*/ 2391508 h 2427654"/>
              <a:gd name="connsiteX1" fmla="*/ 228599 w 1037492"/>
              <a:gd name="connsiteY1" fmla="*/ 2028092 h 2427654"/>
              <a:gd name="connsiteX2" fmla="*/ 134815 w 1037492"/>
              <a:gd name="connsiteY2" fmla="*/ 1019908 h 2427654"/>
              <a:gd name="connsiteX3" fmla="*/ 1037492 w 1037492"/>
              <a:gd name="connsiteY3" fmla="*/ 0 h 2427654"/>
              <a:gd name="connsiteX0" fmla="*/ 838199 w 1002323"/>
              <a:gd name="connsiteY0" fmla="*/ 2391508 h 2427654"/>
              <a:gd name="connsiteX1" fmla="*/ 193430 w 1002323"/>
              <a:gd name="connsiteY1" fmla="*/ 2028092 h 2427654"/>
              <a:gd name="connsiteX2" fmla="*/ 99646 w 1002323"/>
              <a:gd name="connsiteY2" fmla="*/ 1019908 h 2427654"/>
              <a:gd name="connsiteX3" fmla="*/ 1002323 w 1002323"/>
              <a:gd name="connsiteY3" fmla="*/ 0 h 2427654"/>
              <a:gd name="connsiteX0" fmla="*/ 838199 w 1002323"/>
              <a:gd name="connsiteY0" fmla="*/ 2391508 h 2427654"/>
              <a:gd name="connsiteX1" fmla="*/ 181707 w 1002323"/>
              <a:gd name="connsiteY1" fmla="*/ 1922584 h 2427654"/>
              <a:gd name="connsiteX2" fmla="*/ 99646 w 1002323"/>
              <a:gd name="connsiteY2" fmla="*/ 1019908 h 2427654"/>
              <a:gd name="connsiteX3" fmla="*/ 1002323 w 1002323"/>
              <a:gd name="connsiteY3" fmla="*/ 0 h 2427654"/>
              <a:gd name="connsiteX0" fmla="*/ 765907 w 930031"/>
              <a:gd name="connsiteY0" fmla="*/ 2391508 h 2391508"/>
              <a:gd name="connsiteX1" fmla="*/ 27354 w 930031"/>
              <a:gd name="connsiteY1" fmla="*/ 1019908 h 2391508"/>
              <a:gd name="connsiteX2" fmla="*/ 930031 w 930031"/>
              <a:gd name="connsiteY2" fmla="*/ 0 h 2391508"/>
              <a:gd name="connsiteX0" fmla="*/ 845527 w 1009651"/>
              <a:gd name="connsiteY0" fmla="*/ 2391508 h 2391508"/>
              <a:gd name="connsiteX1" fmla="*/ 106974 w 1009651"/>
              <a:gd name="connsiteY1" fmla="*/ 1019908 h 2391508"/>
              <a:gd name="connsiteX2" fmla="*/ 1009651 w 1009651"/>
              <a:gd name="connsiteY2" fmla="*/ 0 h 2391508"/>
              <a:gd name="connsiteX0" fmla="*/ 845527 w 1009651"/>
              <a:gd name="connsiteY0" fmla="*/ 2391508 h 2391508"/>
              <a:gd name="connsiteX1" fmla="*/ 189035 w 1009651"/>
              <a:gd name="connsiteY1" fmla="*/ 949570 h 2391508"/>
              <a:gd name="connsiteX2" fmla="*/ 1009651 w 1009651"/>
              <a:gd name="connsiteY2" fmla="*/ 0 h 2391508"/>
              <a:gd name="connsiteX0" fmla="*/ 845527 w 845527"/>
              <a:gd name="connsiteY0" fmla="*/ 2286000 h 2286000"/>
              <a:gd name="connsiteX1" fmla="*/ 189035 w 845527"/>
              <a:gd name="connsiteY1" fmla="*/ 844062 h 2286000"/>
              <a:gd name="connsiteX2" fmla="*/ 822081 w 845527"/>
              <a:gd name="connsiteY2" fmla="*/ 0 h 2286000"/>
              <a:gd name="connsiteX0" fmla="*/ 845527 w 845527"/>
              <a:gd name="connsiteY0" fmla="*/ 2286000 h 2286000"/>
              <a:gd name="connsiteX1" fmla="*/ 189035 w 845527"/>
              <a:gd name="connsiteY1" fmla="*/ 844062 h 2286000"/>
              <a:gd name="connsiteX2" fmla="*/ 822081 w 845527"/>
              <a:gd name="connsiteY2" fmla="*/ 0 h 2286000"/>
              <a:gd name="connsiteX0" fmla="*/ 23446 w 23446"/>
              <a:gd name="connsiteY0" fmla="*/ 2286000 h 2286000"/>
              <a:gd name="connsiteX1" fmla="*/ 0 w 23446"/>
              <a:gd name="connsiteY1" fmla="*/ 0 h 2286000"/>
              <a:gd name="connsiteX0" fmla="*/ 658641 w 658641"/>
              <a:gd name="connsiteY0" fmla="*/ 2286000 h 2286000"/>
              <a:gd name="connsiteX1" fmla="*/ 635195 w 658641"/>
              <a:gd name="connsiteY1" fmla="*/ 0 h 2286000"/>
              <a:gd name="connsiteX0" fmla="*/ 1061524 w 1061524"/>
              <a:gd name="connsiteY0" fmla="*/ 2286000 h 2286000"/>
              <a:gd name="connsiteX1" fmla="*/ 1038078 w 1061524"/>
              <a:gd name="connsiteY1" fmla="*/ 0 h 2286000"/>
              <a:gd name="connsiteX0" fmla="*/ 1061524 w 1061524"/>
              <a:gd name="connsiteY0" fmla="*/ 2301240 h 2301240"/>
              <a:gd name="connsiteX1" fmla="*/ 827497 w 1061524"/>
              <a:gd name="connsiteY1" fmla="*/ 0 h 2301240"/>
              <a:gd name="connsiteX0" fmla="*/ 1263144 w 1263144"/>
              <a:gd name="connsiteY0" fmla="*/ 2301240 h 2301240"/>
              <a:gd name="connsiteX1" fmla="*/ 1029117 w 1263144"/>
              <a:gd name="connsiteY1" fmla="*/ 0 h 2301240"/>
              <a:gd name="connsiteX0" fmla="*/ 1263144 w 1368613"/>
              <a:gd name="connsiteY0" fmla="*/ 2244595 h 2244595"/>
              <a:gd name="connsiteX1" fmla="*/ 1368613 w 1368613"/>
              <a:gd name="connsiteY1" fmla="*/ 0 h 2244595"/>
              <a:gd name="connsiteX0" fmla="*/ 1263144 w 1368613"/>
              <a:gd name="connsiteY0" fmla="*/ 2244595 h 2244595"/>
              <a:gd name="connsiteX1" fmla="*/ 1368613 w 1368613"/>
              <a:gd name="connsiteY1" fmla="*/ 0 h 2244595"/>
            </a:gdLst>
            <a:ahLst/>
            <a:cxnLst>
              <a:cxn ang="0">
                <a:pos x="connsiteX0" y="connsiteY0"/>
              </a:cxn>
              <a:cxn ang="0">
                <a:pos x="connsiteX1" y="connsiteY1"/>
              </a:cxn>
            </a:cxnLst>
            <a:rect l="l" t="t" r="r" b="b"/>
            <a:pathLst>
              <a:path w="1368613" h="2244595">
                <a:moveTo>
                  <a:pt x="1263144" y="2244595"/>
                </a:moveTo>
                <a:cubicBezTo>
                  <a:pt x="0" y="1827400"/>
                  <a:pt x="337337" y="488387"/>
                  <a:pt x="1368613" y="0"/>
                </a:cubicBezTo>
              </a:path>
            </a:pathLst>
          </a:custGeom>
          <a:noFill/>
          <a:ln w="38100" cap="flat" cmpd="sng" algn="ctr">
            <a:solidFill>
              <a:srgbClr val="0000FF"/>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8" name="Text Box 16"/>
          <p:cNvSpPr txBox="1">
            <a:spLocks noChangeArrowheads="1"/>
          </p:cNvSpPr>
          <p:nvPr/>
        </p:nvSpPr>
        <p:spPr bwMode="auto">
          <a:xfrm>
            <a:off x="2048609" y="1505975"/>
            <a:ext cx="7362092" cy="45243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600" baseline="30000" dirty="0" smtClean="0">
                <a:solidFill>
                  <a:schemeClr val="bg1"/>
                </a:solidFill>
                <a:effectLst>
                  <a:outerShdw blurRad="38100" dist="38100" dir="2700000" algn="tl">
                    <a:srgbClr val="000000"/>
                  </a:outerShdw>
                </a:effectLst>
                <a:latin typeface="Calibri" pitchFamily="34" charset="0"/>
              </a:rPr>
              <a:t>87</a:t>
            </a:r>
            <a:r>
              <a:rPr lang="en-GB" sz="2600" dirty="0" smtClean="0">
                <a:solidFill>
                  <a:schemeClr val="bg1"/>
                </a:solidFill>
                <a:effectLst>
                  <a:outerShdw blurRad="38100" dist="38100" dir="2700000" algn="tl">
                    <a:srgbClr val="000000"/>
                  </a:outerShdw>
                </a:effectLst>
                <a:latin typeface="Calibri" pitchFamily="34" charset="0"/>
              </a:rPr>
              <a:t>Sr/</a:t>
            </a:r>
            <a:r>
              <a:rPr lang="en-GB" sz="2600" baseline="30000" dirty="0" smtClean="0">
                <a:solidFill>
                  <a:schemeClr val="bg1"/>
                </a:solidFill>
                <a:effectLst>
                  <a:outerShdw blurRad="38100" dist="38100" dir="2700000" algn="tl">
                    <a:srgbClr val="000000"/>
                  </a:outerShdw>
                </a:effectLst>
                <a:latin typeface="Calibri" pitchFamily="34" charset="0"/>
              </a:rPr>
              <a:t>86</a:t>
            </a:r>
            <a:r>
              <a:rPr lang="en-GB" sz="2600" dirty="0" smtClean="0">
                <a:solidFill>
                  <a:schemeClr val="bg1"/>
                </a:solidFill>
                <a:effectLst>
                  <a:outerShdw blurRad="38100" dist="38100" dir="2700000" algn="tl">
                    <a:srgbClr val="000000"/>
                  </a:outerShdw>
                </a:effectLst>
                <a:latin typeface="Calibri" pitchFamily="34" charset="0"/>
              </a:rPr>
              <a:t>Sr of the solidified partial melt (e.g., basalt).</a:t>
            </a:r>
            <a:endParaRPr lang="en-GB" sz="2600" dirty="0">
              <a:solidFill>
                <a:schemeClr val="bg1"/>
              </a:solidFill>
              <a:effectLst>
                <a:outerShdw blurRad="38100" dist="38100" dir="2700000" algn="tl">
                  <a:srgbClr val="000000"/>
                </a:outerShdw>
              </a:effectLst>
              <a:latin typeface="Calibri" pitchFamily="34" charset="0"/>
            </a:endParaRPr>
          </a:p>
        </p:txBody>
      </p:sp>
      <p:sp>
        <p:nvSpPr>
          <p:cNvPr id="43" name="Figura a mano libera 42"/>
          <p:cNvSpPr/>
          <p:nvPr/>
        </p:nvSpPr>
        <p:spPr bwMode="auto">
          <a:xfrm>
            <a:off x="1510030" y="1346200"/>
            <a:ext cx="537064" cy="2594318"/>
          </a:xfrm>
          <a:custGeom>
            <a:avLst/>
            <a:gdLst>
              <a:gd name="connsiteX0" fmla="*/ 924169 w 1088293"/>
              <a:gd name="connsiteY0" fmla="*/ 2424723 h 2497015"/>
              <a:gd name="connsiteX1" fmla="*/ 267677 w 1088293"/>
              <a:gd name="connsiteY1" fmla="*/ 2284046 h 2497015"/>
              <a:gd name="connsiteX2" fmla="*/ 68385 w 1088293"/>
              <a:gd name="connsiteY2" fmla="*/ 1146908 h 2497015"/>
              <a:gd name="connsiteX3" fmla="*/ 677985 w 1088293"/>
              <a:gd name="connsiteY3" fmla="*/ 185615 h 2497015"/>
              <a:gd name="connsiteX4" fmla="*/ 1088293 w 1088293"/>
              <a:gd name="connsiteY4" fmla="*/ 33215 h 2497015"/>
              <a:gd name="connsiteX0" fmla="*/ 922215 w 1086339"/>
              <a:gd name="connsiteY0" fmla="*/ 2424723 h 2460869"/>
              <a:gd name="connsiteX1" fmla="*/ 277446 w 1086339"/>
              <a:gd name="connsiteY1" fmla="*/ 2061307 h 2460869"/>
              <a:gd name="connsiteX2" fmla="*/ 66431 w 1086339"/>
              <a:gd name="connsiteY2" fmla="*/ 1146908 h 2460869"/>
              <a:gd name="connsiteX3" fmla="*/ 676031 w 1086339"/>
              <a:gd name="connsiteY3" fmla="*/ 185615 h 2460869"/>
              <a:gd name="connsiteX4" fmla="*/ 1086339 w 1086339"/>
              <a:gd name="connsiteY4" fmla="*/ 33215 h 2460869"/>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873368 w 1037492"/>
              <a:gd name="connsiteY0" fmla="*/ 2391508 h 2427654"/>
              <a:gd name="connsiteX1" fmla="*/ 228599 w 1037492"/>
              <a:gd name="connsiteY1" fmla="*/ 2028092 h 2427654"/>
              <a:gd name="connsiteX2" fmla="*/ 134815 w 1037492"/>
              <a:gd name="connsiteY2" fmla="*/ 1019908 h 2427654"/>
              <a:gd name="connsiteX3" fmla="*/ 1037492 w 1037492"/>
              <a:gd name="connsiteY3" fmla="*/ 0 h 2427654"/>
              <a:gd name="connsiteX0" fmla="*/ 838199 w 1002323"/>
              <a:gd name="connsiteY0" fmla="*/ 2391508 h 2427654"/>
              <a:gd name="connsiteX1" fmla="*/ 193430 w 1002323"/>
              <a:gd name="connsiteY1" fmla="*/ 2028092 h 2427654"/>
              <a:gd name="connsiteX2" fmla="*/ 99646 w 1002323"/>
              <a:gd name="connsiteY2" fmla="*/ 1019908 h 2427654"/>
              <a:gd name="connsiteX3" fmla="*/ 1002323 w 1002323"/>
              <a:gd name="connsiteY3" fmla="*/ 0 h 2427654"/>
              <a:gd name="connsiteX0" fmla="*/ 838199 w 1002323"/>
              <a:gd name="connsiteY0" fmla="*/ 2391508 h 2427654"/>
              <a:gd name="connsiteX1" fmla="*/ 181707 w 1002323"/>
              <a:gd name="connsiteY1" fmla="*/ 1922584 h 2427654"/>
              <a:gd name="connsiteX2" fmla="*/ 99646 w 1002323"/>
              <a:gd name="connsiteY2" fmla="*/ 1019908 h 2427654"/>
              <a:gd name="connsiteX3" fmla="*/ 1002323 w 1002323"/>
              <a:gd name="connsiteY3" fmla="*/ 0 h 2427654"/>
              <a:gd name="connsiteX0" fmla="*/ 765907 w 930031"/>
              <a:gd name="connsiteY0" fmla="*/ 2391508 h 2391508"/>
              <a:gd name="connsiteX1" fmla="*/ 27354 w 930031"/>
              <a:gd name="connsiteY1" fmla="*/ 1019908 h 2391508"/>
              <a:gd name="connsiteX2" fmla="*/ 930031 w 930031"/>
              <a:gd name="connsiteY2" fmla="*/ 0 h 2391508"/>
              <a:gd name="connsiteX0" fmla="*/ 845527 w 1009651"/>
              <a:gd name="connsiteY0" fmla="*/ 2391508 h 2391508"/>
              <a:gd name="connsiteX1" fmla="*/ 106974 w 1009651"/>
              <a:gd name="connsiteY1" fmla="*/ 1019908 h 2391508"/>
              <a:gd name="connsiteX2" fmla="*/ 1009651 w 1009651"/>
              <a:gd name="connsiteY2" fmla="*/ 0 h 2391508"/>
              <a:gd name="connsiteX0" fmla="*/ 845527 w 1009651"/>
              <a:gd name="connsiteY0" fmla="*/ 2391508 h 2391508"/>
              <a:gd name="connsiteX1" fmla="*/ 189035 w 1009651"/>
              <a:gd name="connsiteY1" fmla="*/ 949570 h 2391508"/>
              <a:gd name="connsiteX2" fmla="*/ 1009651 w 1009651"/>
              <a:gd name="connsiteY2" fmla="*/ 0 h 2391508"/>
              <a:gd name="connsiteX0" fmla="*/ 845527 w 845527"/>
              <a:gd name="connsiteY0" fmla="*/ 2286000 h 2286000"/>
              <a:gd name="connsiteX1" fmla="*/ 189035 w 845527"/>
              <a:gd name="connsiteY1" fmla="*/ 844062 h 2286000"/>
              <a:gd name="connsiteX2" fmla="*/ 822081 w 845527"/>
              <a:gd name="connsiteY2" fmla="*/ 0 h 2286000"/>
              <a:gd name="connsiteX0" fmla="*/ 845527 w 845527"/>
              <a:gd name="connsiteY0" fmla="*/ 2286000 h 2286000"/>
              <a:gd name="connsiteX1" fmla="*/ 189035 w 845527"/>
              <a:gd name="connsiteY1" fmla="*/ 844062 h 2286000"/>
              <a:gd name="connsiteX2" fmla="*/ 822081 w 845527"/>
              <a:gd name="connsiteY2" fmla="*/ 0 h 2286000"/>
              <a:gd name="connsiteX0" fmla="*/ 23446 w 23446"/>
              <a:gd name="connsiteY0" fmla="*/ 2286000 h 2286000"/>
              <a:gd name="connsiteX1" fmla="*/ 0 w 23446"/>
              <a:gd name="connsiteY1" fmla="*/ 0 h 2286000"/>
              <a:gd name="connsiteX0" fmla="*/ 658641 w 658641"/>
              <a:gd name="connsiteY0" fmla="*/ 2286000 h 2286000"/>
              <a:gd name="connsiteX1" fmla="*/ 635195 w 658641"/>
              <a:gd name="connsiteY1" fmla="*/ 0 h 2286000"/>
              <a:gd name="connsiteX0" fmla="*/ 1061524 w 1061524"/>
              <a:gd name="connsiteY0" fmla="*/ 2286000 h 2286000"/>
              <a:gd name="connsiteX1" fmla="*/ 1038078 w 1061524"/>
              <a:gd name="connsiteY1" fmla="*/ 0 h 2286000"/>
              <a:gd name="connsiteX0" fmla="*/ 1061524 w 1061524"/>
              <a:gd name="connsiteY0" fmla="*/ 2301240 h 2301240"/>
              <a:gd name="connsiteX1" fmla="*/ 827497 w 1061524"/>
              <a:gd name="connsiteY1" fmla="*/ 0 h 2301240"/>
              <a:gd name="connsiteX0" fmla="*/ 1263144 w 1263144"/>
              <a:gd name="connsiteY0" fmla="*/ 2301240 h 2301240"/>
              <a:gd name="connsiteX1" fmla="*/ 1029117 w 1263144"/>
              <a:gd name="connsiteY1" fmla="*/ 0 h 2301240"/>
            </a:gdLst>
            <a:ahLst/>
            <a:cxnLst>
              <a:cxn ang="0">
                <a:pos x="connsiteX0" y="connsiteY0"/>
              </a:cxn>
              <a:cxn ang="0">
                <a:pos x="connsiteX1" y="connsiteY1"/>
              </a:cxn>
            </a:cxnLst>
            <a:rect l="l" t="t" r="r" b="b"/>
            <a:pathLst>
              <a:path w="1263144" h="2301240">
                <a:moveTo>
                  <a:pt x="1263144" y="2301240"/>
                </a:moveTo>
                <a:cubicBezTo>
                  <a:pt x="0" y="1884045"/>
                  <a:pt x="393922" y="567690"/>
                  <a:pt x="1029117" y="0"/>
                </a:cubicBezTo>
              </a:path>
            </a:pathLst>
          </a:custGeom>
          <a:noFill/>
          <a:ln w="38100" cap="flat" cmpd="sng" algn="ctr">
            <a:solidFill>
              <a:srgbClr val="FF0000"/>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44" name="Figura a mano libera 43"/>
          <p:cNvSpPr/>
          <p:nvPr/>
        </p:nvSpPr>
        <p:spPr bwMode="auto">
          <a:xfrm>
            <a:off x="1089660" y="891540"/>
            <a:ext cx="969498" cy="3527669"/>
          </a:xfrm>
          <a:custGeom>
            <a:avLst/>
            <a:gdLst>
              <a:gd name="connsiteX0" fmla="*/ 924169 w 1088293"/>
              <a:gd name="connsiteY0" fmla="*/ 2424723 h 2497015"/>
              <a:gd name="connsiteX1" fmla="*/ 267677 w 1088293"/>
              <a:gd name="connsiteY1" fmla="*/ 2284046 h 2497015"/>
              <a:gd name="connsiteX2" fmla="*/ 68385 w 1088293"/>
              <a:gd name="connsiteY2" fmla="*/ 1146908 h 2497015"/>
              <a:gd name="connsiteX3" fmla="*/ 677985 w 1088293"/>
              <a:gd name="connsiteY3" fmla="*/ 185615 h 2497015"/>
              <a:gd name="connsiteX4" fmla="*/ 1088293 w 1088293"/>
              <a:gd name="connsiteY4" fmla="*/ 33215 h 2497015"/>
              <a:gd name="connsiteX0" fmla="*/ 922215 w 1086339"/>
              <a:gd name="connsiteY0" fmla="*/ 2424723 h 2460869"/>
              <a:gd name="connsiteX1" fmla="*/ 277446 w 1086339"/>
              <a:gd name="connsiteY1" fmla="*/ 2061307 h 2460869"/>
              <a:gd name="connsiteX2" fmla="*/ 66431 w 1086339"/>
              <a:gd name="connsiteY2" fmla="*/ 1146908 h 2460869"/>
              <a:gd name="connsiteX3" fmla="*/ 676031 w 1086339"/>
              <a:gd name="connsiteY3" fmla="*/ 185615 h 2460869"/>
              <a:gd name="connsiteX4" fmla="*/ 1086339 w 1086339"/>
              <a:gd name="connsiteY4" fmla="*/ 33215 h 2460869"/>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990599 w 1154723"/>
              <a:gd name="connsiteY0" fmla="*/ 2391508 h 2427654"/>
              <a:gd name="connsiteX1" fmla="*/ 345830 w 1154723"/>
              <a:gd name="connsiteY1" fmla="*/ 2028092 h 2427654"/>
              <a:gd name="connsiteX2" fmla="*/ 134815 w 1154723"/>
              <a:gd name="connsiteY2" fmla="*/ 1113693 h 2427654"/>
              <a:gd name="connsiteX3" fmla="*/ 1154723 w 1154723"/>
              <a:gd name="connsiteY3" fmla="*/ 0 h 2427654"/>
              <a:gd name="connsiteX0" fmla="*/ 873368 w 1037492"/>
              <a:gd name="connsiteY0" fmla="*/ 2391508 h 2427654"/>
              <a:gd name="connsiteX1" fmla="*/ 228599 w 1037492"/>
              <a:gd name="connsiteY1" fmla="*/ 2028092 h 2427654"/>
              <a:gd name="connsiteX2" fmla="*/ 134815 w 1037492"/>
              <a:gd name="connsiteY2" fmla="*/ 1019908 h 2427654"/>
              <a:gd name="connsiteX3" fmla="*/ 1037492 w 1037492"/>
              <a:gd name="connsiteY3" fmla="*/ 0 h 2427654"/>
              <a:gd name="connsiteX0" fmla="*/ 838199 w 1002323"/>
              <a:gd name="connsiteY0" fmla="*/ 2391508 h 2427654"/>
              <a:gd name="connsiteX1" fmla="*/ 193430 w 1002323"/>
              <a:gd name="connsiteY1" fmla="*/ 2028092 h 2427654"/>
              <a:gd name="connsiteX2" fmla="*/ 99646 w 1002323"/>
              <a:gd name="connsiteY2" fmla="*/ 1019908 h 2427654"/>
              <a:gd name="connsiteX3" fmla="*/ 1002323 w 1002323"/>
              <a:gd name="connsiteY3" fmla="*/ 0 h 2427654"/>
              <a:gd name="connsiteX0" fmla="*/ 1232388 w 1232388"/>
              <a:gd name="connsiteY0" fmla="*/ 3165231 h 3201377"/>
              <a:gd name="connsiteX1" fmla="*/ 587619 w 1232388"/>
              <a:gd name="connsiteY1" fmla="*/ 2801815 h 3201377"/>
              <a:gd name="connsiteX2" fmla="*/ 493835 w 1232388"/>
              <a:gd name="connsiteY2" fmla="*/ 1793631 h 3201377"/>
              <a:gd name="connsiteX3" fmla="*/ 693127 w 1232388"/>
              <a:gd name="connsiteY3" fmla="*/ 0 h 3201377"/>
              <a:gd name="connsiteX0" fmla="*/ 1236784 w 1236784"/>
              <a:gd name="connsiteY0" fmla="*/ 3165231 h 3201377"/>
              <a:gd name="connsiteX1" fmla="*/ 592015 w 1236784"/>
              <a:gd name="connsiteY1" fmla="*/ 2801815 h 3201377"/>
              <a:gd name="connsiteX2" fmla="*/ 99646 w 1236784"/>
              <a:gd name="connsiteY2" fmla="*/ 1594339 h 3201377"/>
              <a:gd name="connsiteX3" fmla="*/ 697523 w 1236784"/>
              <a:gd name="connsiteY3" fmla="*/ 0 h 3201377"/>
              <a:gd name="connsiteX0" fmla="*/ 734646 w 734646"/>
              <a:gd name="connsiteY0" fmla="*/ 3165231 h 3329354"/>
              <a:gd name="connsiteX1" fmla="*/ 89877 w 734646"/>
              <a:gd name="connsiteY1" fmla="*/ 2801815 h 3329354"/>
              <a:gd name="connsiteX2" fmla="*/ 195385 w 734646"/>
              <a:gd name="connsiteY2" fmla="*/ 0 h 3329354"/>
              <a:gd name="connsiteX0" fmla="*/ 1053611 w 1053611"/>
              <a:gd name="connsiteY0" fmla="*/ 3165231 h 3329354"/>
              <a:gd name="connsiteX1" fmla="*/ 408842 w 1053611"/>
              <a:gd name="connsiteY1" fmla="*/ 2801815 h 3329354"/>
              <a:gd name="connsiteX2" fmla="*/ 514350 w 1053611"/>
              <a:gd name="connsiteY2" fmla="*/ 0 h 3329354"/>
              <a:gd name="connsiteX0" fmla="*/ 1109785 w 1109785"/>
              <a:gd name="connsiteY0" fmla="*/ 3165231 h 3329354"/>
              <a:gd name="connsiteX1" fmla="*/ 465016 w 1109785"/>
              <a:gd name="connsiteY1" fmla="*/ 2801815 h 3329354"/>
              <a:gd name="connsiteX2" fmla="*/ 570524 w 1109785"/>
              <a:gd name="connsiteY2" fmla="*/ 0 h 3329354"/>
              <a:gd name="connsiteX0" fmla="*/ 1355969 w 1355969"/>
              <a:gd name="connsiteY0" fmla="*/ 3165231 h 3201377"/>
              <a:gd name="connsiteX1" fmla="*/ 465016 w 1355969"/>
              <a:gd name="connsiteY1" fmla="*/ 2438400 h 3201377"/>
              <a:gd name="connsiteX2" fmla="*/ 816708 w 1355969"/>
              <a:gd name="connsiteY2" fmla="*/ 0 h 3201377"/>
              <a:gd name="connsiteX0" fmla="*/ 1053611 w 1053611"/>
              <a:gd name="connsiteY0" fmla="*/ 3165231 h 3201377"/>
              <a:gd name="connsiteX1" fmla="*/ 162658 w 1053611"/>
              <a:gd name="connsiteY1" fmla="*/ 2438400 h 3201377"/>
              <a:gd name="connsiteX2" fmla="*/ 514350 w 1053611"/>
              <a:gd name="connsiteY2" fmla="*/ 0 h 3201377"/>
              <a:gd name="connsiteX0" fmla="*/ 1191846 w 1191846"/>
              <a:gd name="connsiteY0" fmla="*/ 3165231 h 3201377"/>
              <a:gd name="connsiteX1" fmla="*/ 160216 w 1191846"/>
              <a:gd name="connsiteY1" fmla="*/ 2356339 h 3201377"/>
              <a:gd name="connsiteX2" fmla="*/ 652585 w 1191846"/>
              <a:gd name="connsiteY2" fmla="*/ 0 h 3201377"/>
              <a:gd name="connsiteX0" fmla="*/ 1098062 w 1098062"/>
              <a:gd name="connsiteY0" fmla="*/ 3165231 h 3201377"/>
              <a:gd name="connsiteX1" fmla="*/ 66432 w 1098062"/>
              <a:gd name="connsiteY1" fmla="*/ 2356339 h 3201377"/>
              <a:gd name="connsiteX2" fmla="*/ 558801 w 1098062"/>
              <a:gd name="connsiteY2" fmla="*/ 0 h 3201377"/>
              <a:gd name="connsiteX0" fmla="*/ 1098062 w 1098062"/>
              <a:gd name="connsiteY0" fmla="*/ 3165231 h 3201377"/>
              <a:gd name="connsiteX1" fmla="*/ 66432 w 1098062"/>
              <a:gd name="connsiteY1" fmla="*/ 2356339 h 3201377"/>
              <a:gd name="connsiteX2" fmla="*/ 558801 w 1098062"/>
              <a:gd name="connsiteY2" fmla="*/ 0 h 3201377"/>
              <a:gd name="connsiteX0" fmla="*/ 539261 w 539261"/>
              <a:gd name="connsiteY0" fmla="*/ 3165231 h 3165231"/>
              <a:gd name="connsiteX1" fmla="*/ 0 w 539261"/>
              <a:gd name="connsiteY1" fmla="*/ 0 h 3165231"/>
              <a:gd name="connsiteX0" fmla="*/ 1297353 w 1297353"/>
              <a:gd name="connsiteY0" fmla="*/ 3165231 h 3165231"/>
              <a:gd name="connsiteX1" fmla="*/ 758092 w 1297353"/>
              <a:gd name="connsiteY1" fmla="*/ 0 h 3165231"/>
              <a:gd name="connsiteX0" fmla="*/ 1363785 w 1363785"/>
              <a:gd name="connsiteY0" fmla="*/ 3165231 h 3165231"/>
              <a:gd name="connsiteX1" fmla="*/ 824524 w 1363785"/>
              <a:gd name="connsiteY1" fmla="*/ 0 h 3165231"/>
              <a:gd name="connsiteX0" fmla="*/ 1512906 w 1512906"/>
              <a:gd name="connsiteY0" fmla="*/ 3180471 h 3180471"/>
              <a:gd name="connsiteX1" fmla="*/ 758092 w 1512906"/>
              <a:gd name="connsiteY1" fmla="*/ 0 h 3180471"/>
              <a:gd name="connsiteX0" fmla="*/ 1714059 w 1714059"/>
              <a:gd name="connsiteY0" fmla="*/ 3180471 h 3180471"/>
              <a:gd name="connsiteX1" fmla="*/ 959245 w 1714059"/>
              <a:gd name="connsiteY1" fmla="*/ 0 h 3180471"/>
            </a:gdLst>
            <a:ahLst/>
            <a:cxnLst>
              <a:cxn ang="0">
                <a:pos x="connsiteX0" y="connsiteY0"/>
              </a:cxn>
              <a:cxn ang="0">
                <a:pos x="connsiteX1" y="connsiteY1"/>
              </a:cxn>
            </a:cxnLst>
            <a:rect l="l" t="t" r="r" b="b"/>
            <a:pathLst>
              <a:path w="1714059" h="3180471">
                <a:moveTo>
                  <a:pt x="1714059" y="3180471"/>
                </a:moveTo>
                <a:cubicBezTo>
                  <a:pt x="0" y="2427459"/>
                  <a:pt x="201153" y="961292"/>
                  <a:pt x="959245" y="0"/>
                </a:cubicBezTo>
              </a:path>
            </a:pathLst>
          </a:custGeom>
          <a:noFill/>
          <a:ln w="38100" cap="flat" cmpd="sng" algn="ctr">
            <a:solidFill>
              <a:srgbClr val="008000"/>
            </a:solidFill>
            <a:prstDash val="solid"/>
            <a:round/>
            <a:headEnd type="none" w="med" len="med"/>
            <a:tailEnd type="arrow"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500"/>
                                        <p:tgtEl>
                                          <p:spTgt spid="41">
                                            <p:txEl>
                                              <p:pRg st="0" end="0"/>
                                            </p:txEl>
                                          </p:spTgt>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down)">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2">
                                            <p:txEl>
                                              <p:pRg st="0" end="0"/>
                                            </p:txEl>
                                          </p:spTgt>
                                        </p:tgtEl>
                                        <p:attrNameLst>
                                          <p:attrName>style.visibility</p:attrName>
                                        </p:attrNameLst>
                                      </p:cBhvr>
                                      <p:to>
                                        <p:strVal val="visible"/>
                                      </p:to>
                                    </p:set>
                                    <p:animEffect transition="in" filter="fade">
                                      <p:cBhvr>
                                        <p:cTn id="15" dur="500"/>
                                        <p:tgtEl>
                                          <p:spTgt spid="42">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wipe(right)">
                                      <p:cBhvr>
                                        <p:cTn id="20" dur="1000"/>
                                        <p:tgtEl>
                                          <p:spTgt spid="39"/>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down)">
                                      <p:cBhvr>
                                        <p:cTn id="24" dur="500"/>
                                        <p:tgtEl>
                                          <p:spTgt spid="43"/>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nodeType="click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right)">
                                      <p:cBhvr>
                                        <p:cTn id="33" dur="1000"/>
                                        <p:tgtEl>
                                          <p:spTgt spid="40"/>
                                        </p:tgtEl>
                                      </p:cBhvr>
                                    </p:animEffect>
                                  </p:childTnLst>
                                </p:cTn>
                              </p:par>
                            </p:childTnLst>
                          </p:cTn>
                        </p:par>
                        <p:par>
                          <p:cTn id="34" fill="hold">
                            <p:stCondLst>
                              <p:cond delay="1000"/>
                            </p:stCondLst>
                            <p:childTnLst>
                              <p:par>
                                <p:cTn id="35" presetID="22" presetClass="entr" presetSubtype="4"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wipe(down)">
                                      <p:cBhvr>
                                        <p:cTn id="37" dur="500"/>
                                        <p:tgtEl>
                                          <p:spTgt spid="44"/>
                                        </p:tgtEl>
                                      </p:cBhvr>
                                    </p:animEffect>
                                  </p:childTnLst>
                                </p:cTn>
                              </p:par>
                            </p:childTnLst>
                          </p:cTn>
                        </p:par>
                        <p:par>
                          <p:cTn id="38" fill="hold">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500"/>
                                        <p:tgtEl>
                                          <p:spTgt spid="4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right)">
                                      <p:cBhvr>
                                        <p:cTn id="46" dur="1000"/>
                                        <p:tgtEl>
                                          <p:spTgt spid="36"/>
                                        </p:tgtEl>
                                      </p:cBhvr>
                                    </p:animEffect>
                                  </p:childTnLst>
                                </p:cTn>
                              </p:par>
                            </p:childTnLst>
                          </p:cTn>
                        </p:par>
                        <p:par>
                          <p:cTn id="47" fill="hold">
                            <p:stCondLst>
                              <p:cond delay="1000"/>
                            </p:stCondLst>
                            <p:childTnLst>
                              <p:par>
                                <p:cTn id="48" presetID="22" presetClass="entr" presetSubtype="4"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childTnLst>
                          </p:cTn>
                        </p:par>
                        <p:par>
                          <p:cTn id="51" fill="hold">
                            <p:stCondLst>
                              <p:cond delay="1500"/>
                            </p:stCondLst>
                            <p:childTnLst>
                              <p:par>
                                <p:cTn id="52" presetID="10" presetClass="entr" presetSubtype="0"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build="p"/>
      <p:bldP spid="45" grpId="0"/>
      <p:bldP spid="46" grpId="0"/>
      <p:bldP spid="38" grpId="0" animBg="1"/>
      <p:bldP spid="48" grpId="0"/>
      <p:bldP spid="43" grpId="0" animBg="1"/>
      <p:bldP spid="4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73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12739" name="Text Box 3"/>
          <p:cNvSpPr txBox="1">
            <a:spLocks noChangeArrowheads="1"/>
          </p:cNvSpPr>
          <p:nvPr/>
        </p:nvSpPr>
        <p:spPr bwMode="auto">
          <a:xfrm>
            <a:off x="371475" y="4597400"/>
            <a:ext cx="8401050" cy="16732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Average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of Continental Upper Crust?</a:t>
            </a:r>
          </a:p>
          <a:p>
            <a:pPr>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&gt;0.7200</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Is Upper Crust an enriched source?</a:t>
            </a:r>
          </a:p>
        </p:txBody>
      </p:sp>
      <p:sp>
        <p:nvSpPr>
          <p:cNvPr id="1012744" name="Text Box 8"/>
          <p:cNvSpPr txBox="1">
            <a:spLocks noChangeArrowheads="1"/>
          </p:cNvSpPr>
          <p:nvPr/>
        </p:nvSpPr>
        <p:spPr bwMode="auto">
          <a:xfrm>
            <a:off x="371475" y="1371600"/>
            <a:ext cx="8401050" cy="31051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present-day estimated composition of </a:t>
            </a:r>
            <a:r>
              <a:rPr lang="en-GB" sz="2800" dirty="0">
                <a:solidFill>
                  <a:srgbClr val="FFFF00"/>
                </a:solidFill>
                <a:effectLst>
                  <a:outerShdw blurRad="38100" dist="38100" dir="2700000" algn="tl">
                    <a:srgbClr val="000000"/>
                  </a:outerShdw>
                </a:effectLst>
                <a:latin typeface="Calibri" pitchFamily="34" charset="0"/>
              </a:rPr>
              <a:t>B</a:t>
            </a:r>
            <a:r>
              <a:rPr lang="en-GB" sz="2800" dirty="0">
                <a:solidFill>
                  <a:schemeClr val="bg1"/>
                </a:solidFill>
                <a:effectLst>
                  <a:outerShdw blurRad="38100" dist="38100" dir="2700000" algn="tl">
                    <a:srgbClr val="000000"/>
                  </a:outerShdw>
                </a:effectLst>
                <a:latin typeface="Calibri" pitchFamily="34" charset="0"/>
              </a:rPr>
              <a:t>ulk </a:t>
            </a:r>
            <a:r>
              <a:rPr lang="en-GB" sz="2800" dirty="0">
                <a:solidFill>
                  <a:srgbClr val="FFFF00"/>
                </a:solidFill>
                <a:effectLst>
                  <a:outerShdw blurRad="38100" dist="38100" dir="2700000" algn="tl">
                    <a:srgbClr val="000000"/>
                  </a:outerShdw>
                </a:effectLst>
                <a:latin typeface="Calibri" pitchFamily="34" charset="0"/>
              </a:rPr>
              <a:t>S</a:t>
            </a:r>
            <a:r>
              <a:rPr lang="en-GB" sz="2800" dirty="0">
                <a:solidFill>
                  <a:schemeClr val="bg1"/>
                </a:solidFill>
                <a:effectLst>
                  <a:outerShdw blurRad="38100" dist="38100" dir="2700000" algn="tl">
                    <a:srgbClr val="000000"/>
                  </a:outerShdw>
                </a:effectLst>
                <a:latin typeface="Calibri" pitchFamily="34" charset="0"/>
              </a:rPr>
              <a:t>ilicate </a:t>
            </a:r>
            <a:r>
              <a:rPr lang="en-GB" sz="2800" dirty="0">
                <a:solidFill>
                  <a:srgbClr val="FFFF00"/>
                </a:solidFill>
                <a:effectLst>
                  <a:outerShdw blurRad="38100" dist="38100" dir="2700000" algn="tl">
                    <a:srgbClr val="000000"/>
                  </a:outerShdw>
                </a:effectLst>
                <a:latin typeface="Calibri" pitchFamily="34" charset="0"/>
              </a:rPr>
              <a:t>E</a:t>
            </a:r>
            <a:r>
              <a:rPr lang="en-GB" sz="2800" dirty="0">
                <a:solidFill>
                  <a:schemeClr val="bg1"/>
                </a:solidFill>
                <a:effectLst>
                  <a:outerShdw blurRad="38100" dist="38100" dir="2700000" algn="tl">
                    <a:srgbClr val="000000"/>
                  </a:outerShdw>
                </a:effectLst>
                <a:latin typeface="Calibri" pitchFamily="34" charset="0"/>
              </a:rPr>
              <a:t>arth (</a:t>
            </a:r>
            <a:r>
              <a:rPr lang="en-GB" sz="3600" dirty="0">
                <a:solidFill>
                  <a:srgbClr val="FFFF00"/>
                </a:solidFill>
                <a:effectLst>
                  <a:outerShdw blurRad="38100" dist="38100" dir="2700000" algn="tl">
                    <a:srgbClr val="000000"/>
                  </a:outerShdw>
                </a:effectLst>
                <a:latin typeface="Calibri" pitchFamily="34" charset="0"/>
              </a:rPr>
              <a:t>BSE</a:t>
            </a:r>
            <a:r>
              <a:rPr lang="en-GB" sz="2800" dirty="0">
                <a:solidFill>
                  <a:schemeClr val="bg1"/>
                </a:solidFill>
                <a:effectLst>
                  <a:outerShdw blurRad="38100" dist="38100" dir="2700000" algn="tl">
                    <a:srgbClr val="000000"/>
                  </a:outerShdw>
                </a:effectLst>
                <a:latin typeface="Calibri" pitchFamily="34" charset="0"/>
              </a:rPr>
              <a:t>) in terms of Sr isotopes is:</a:t>
            </a:r>
          </a:p>
          <a:p>
            <a:pPr>
              <a:lnSpc>
                <a:spcPct val="90000"/>
              </a:lnSpc>
              <a:spcBef>
                <a:spcPct val="50000"/>
              </a:spcBef>
              <a:defRPr/>
            </a:pPr>
            <a:r>
              <a:rPr lang="en-GB" sz="3600" baseline="30000" dirty="0">
                <a:solidFill>
                  <a:schemeClr val="bg1"/>
                </a:solidFill>
                <a:effectLst>
                  <a:outerShdw blurRad="38100" dist="38100" dir="2700000" algn="tl">
                    <a:srgbClr val="000000"/>
                  </a:outerShdw>
                </a:effectLst>
                <a:latin typeface="Calibri" pitchFamily="34" charset="0"/>
              </a:rPr>
              <a:t>87</a:t>
            </a:r>
            <a:r>
              <a:rPr lang="en-GB" sz="3600" dirty="0">
                <a:solidFill>
                  <a:schemeClr val="bg1"/>
                </a:solidFill>
                <a:effectLst>
                  <a:outerShdw blurRad="38100" dist="38100" dir="2700000" algn="tl">
                    <a:srgbClr val="000000"/>
                  </a:outerShdw>
                </a:effectLst>
                <a:latin typeface="Calibri" pitchFamily="34" charset="0"/>
              </a:rPr>
              <a:t>Sr/</a:t>
            </a:r>
            <a:r>
              <a:rPr lang="en-GB" sz="3600" baseline="30000" dirty="0">
                <a:solidFill>
                  <a:schemeClr val="bg1"/>
                </a:solidFill>
                <a:effectLst>
                  <a:outerShdw blurRad="38100" dist="38100" dir="2700000" algn="tl">
                    <a:srgbClr val="000000"/>
                  </a:outerShdw>
                </a:effectLst>
                <a:latin typeface="Calibri" pitchFamily="34" charset="0"/>
              </a:rPr>
              <a:t>86</a:t>
            </a:r>
            <a:r>
              <a:rPr lang="en-GB" sz="3600" dirty="0">
                <a:solidFill>
                  <a:schemeClr val="bg1"/>
                </a:solidFill>
                <a:effectLst>
                  <a:outerShdw blurRad="38100" dist="38100" dir="2700000" algn="tl">
                    <a:srgbClr val="000000"/>
                  </a:outerShdw>
                </a:effectLst>
                <a:latin typeface="Calibri" pitchFamily="34" charset="0"/>
              </a:rPr>
              <a:t>Sr = 0.70445</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Sr isotopic values of igneous rocks higher than BSE indicate an origin from </a:t>
            </a:r>
            <a:r>
              <a:rPr lang="en-GB" sz="2800" dirty="0">
                <a:solidFill>
                  <a:srgbClr val="FFFF00"/>
                </a:solidFill>
                <a:effectLst>
                  <a:outerShdw blurRad="38100" dist="38100" dir="2700000" algn="tl">
                    <a:srgbClr val="000000"/>
                  </a:outerShdw>
                </a:effectLst>
                <a:latin typeface="Calibri" pitchFamily="34" charset="0"/>
              </a:rPr>
              <a:t>Enriched Sources</a:t>
            </a:r>
            <a:r>
              <a:rPr lang="en-GB" sz="2800" dirty="0">
                <a:solidFill>
                  <a:schemeClr val="bg1"/>
                </a:solidFill>
                <a:effectLst>
                  <a:outerShdw blurRad="38100" dist="38100" dir="2700000" algn="tl">
                    <a:srgbClr val="000000"/>
                  </a:outerShdw>
                </a:effectLst>
                <a:latin typeface="Calibri" pitchFamily="34" charset="0"/>
              </a:rPr>
              <a:t>. Values lower than BSE indicate </a:t>
            </a:r>
            <a:r>
              <a:rPr lang="en-GB" sz="2800" dirty="0">
                <a:solidFill>
                  <a:srgbClr val="FFFF00"/>
                </a:solidFill>
                <a:effectLst>
                  <a:outerShdw blurRad="38100" dist="38100" dir="2700000" algn="tl">
                    <a:srgbClr val="000000"/>
                  </a:outerShdw>
                </a:effectLst>
                <a:latin typeface="Calibri" pitchFamily="34" charset="0"/>
              </a:rPr>
              <a:t>Depleted Sources</a:t>
            </a:r>
            <a:r>
              <a:rPr lang="en-GB" sz="2800" dirty="0">
                <a:solidFill>
                  <a:schemeClr val="bg1"/>
                </a:solidFill>
                <a:effectLst>
                  <a:outerShdw blurRad="38100" dist="38100" dir="2700000" algn="tl">
                    <a:srgbClr val="000000"/>
                  </a:outerShdw>
                </a:effectLst>
                <a:latin typeface="Calibri" pitchFamily="34" charset="0"/>
              </a:rPr>
              <a:t>.</a:t>
            </a:r>
          </a:p>
        </p:txBody>
      </p:sp>
      <p:sp>
        <p:nvSpPr>
          <p:cNvPr id="1012746" name="Text Box 10"/>
          <p:cNvSpPr txBox="1">
            <a:spLocks noChangeArrowheads="1"/>
          </p:cNvSpPr>
          <p:nvPr/>
        </p:nvSpPr>
        <p:spPr bwMode="auto">
          <a:xfrm>
            <a:off x="7737475" y="5751513"/>
            <a:ext cx="1277938" cy="58578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600" b="1">
                <a:solidFill>
                  <a:srgbClr val="FFFF00"/>
                </a:solidFill>
                <a:effectLst>
                  <a:outerShdw blurRad="38100" dist="38100" dir="2700000" algn="tl">
                    <a:srgbClr val="000000"/>
                  </a:outerShdw>
                </a:effectLst>
                <a:latin typeface="Calibri" pitchFamily="34" charset="0"/>
              </a:rPr>
              <a:t>YES</a:t>
            </a:r>
          </a:p>
        </p:txBody>
      </p:sp>
      <p:sp>
        <p:nvSpPr>
          <p:cNvPr id="1012747" name="Text Box 11"/>
          <p:cNvSpPr txBox="1">
            <a:spLocks noChangeArrowheads="1"/>
          </p:cNvSpPr>
          <p:nvPr/>
        </p:nvSpPr>
        <p:spPr bwMode="auto">
          <a:xfrm>
            <a:off x="2082800" y="6248400"/>
            <a:ext cx="4978400" cy="5909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But enriched in what?...</a:t>
            </a:r>
          </a:p>
        </p:txBody>
      </p:sp>
      <p:sp>
        <p:nvSpPr>
          <p:cNvPr id="9"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12744">
                                            <p:txEl>
                                              <p:pRg st="0" end="0"/>
                                            </p:txEl>
                                          </p:spTgt>
                                        </p:tgtEl>
                                        <p:attrNameLst>
                                          <p:attrName>style.visibility</p:attrName>
                                        </p:attrNameLst>
                                      </p:cBhvr>
                                      <p:to>
                                        <p:strVal val="visible"/>
                                      </p:to>
                                    </p:set>
                                    <p:animEffect transition="in" filter="fade">
                                      <p:cBhvr>
                                        <p:cTn id="7" dur="500"/>
                                        <p:tgtEl>
                                          <p:spTgt spid="10127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2744">
                                            <p:txEl>
                                              <p:pRg st="1" end="1"/>
                                            </p:txEl>
                                          </p:spTgt>
                                        </p:tgtEl>
                                        <p:attrNameLst>
                                          <p:attrName>style.visibility</p:attrName>
                                        </p:attrNameLst>
                                      </p:cBhvr>
                                      <p:to>
                                        <p:strVal val="visible"/>
                                      </p:to>
                                    </p:set>
                                    <p:animEffect transition="in" filter="fade">
                                      <p:cBhvr>
                                        <p:cTn id="12" dur="500"/>
                                        <p:tgtEl>
                                          <p:spTgt spid="10127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12744">
                                            <p:txEl>
                                              <p:pRg st="2" end="2"/>
                                            </p:txEl>
                                          </p:spTgt>
                                        </p:tgtEl>
                                        <p:attrNameLst>
                                          <p:attrName>style.visibility</p:attrName>
                                        </p:attrNameLst>
                                      </p:cBhvr>
                                      <p:to>
                                        <p:strVal val="visible"/>
                                      </p:to>
                                    </p:set>
                                    <p:animEffect transition="in" filter="fade">
                                      <p:cBhvr>
                                        <p:cTn id="17" dur="500"/>
                                        <p:tgtEl>
                                          <p:spTgt spid="10127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12739">
                                            <p:txEl>
                                              <p:pRg st="0" end="0"/>
                                            </p:txEl>
                                          </p:spTgt>
                                        </p:tgtEl>
                                        <p:attrNameLst>
                                          <p:attrName>style.visibility</p:attrName>
                                        </p:attrNameLst>
                                      </p:cBhvr>
                                      <p:to>
                                        <p:strVal val="visible"/>
                                      </p:to>
                                    </p:set>
                                    <p:animEffect transition="in" filter="fade">
                                      <p:cBhvr>
                                        <p:cTn id="22" dur="500"/>
                                        <p:tgtEl>
                                          <p:spTgt spid="10127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12739">
                                            <p:txEl>
                                              <p:pRg st="1" end="1"/>
                                            </p:txEl>
                                          </p:spTgt>
                                        </p:tgtEl>
                                        <p:attrNameLst>
                                          <p:attrName>style.visibility</p:attrName>
                                        </p:attrNameLst>
                                      </p:cBhvr>
                                      <p:to>
                                        <p:strVal val="visible"/>
                                      </p:to>
                                    </p:set>
                                    <p:animEffect transition="in" filter="fade">
                                      <p:cBhvr>
                                        <p:cTn id="27" dur="500"/>
                                        <p:tgtEl>
                                          <p:spTgt spid="101273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12739">
                                            <p:txEl>
                                              <p:pRg st="2" end="2"/>
                                            </p:txEl>
                                          </p:spTgt>
                                        </p:tgtEl>
                                        <p:attrNameLst>
                                          <p:attrName>style.visibility</p:attrName>
                                        </p:attrNameLst>
                                      </p:cBhvr>
                                      <p:to>
                                        <p:strVal val="visible"/>
                                      </p:to>
                                    </p:set>
                                    <p:animEffect transition="in" filter="fade">
                                      <p:cBhvr>
                                        <p:cTn id="32" dur="500"/>
                                        <p:tgtEl>
                                          <p:spTgt spid="1012739">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12746"/>
                                        </p:tgtEl>
                                        <p:attrNameLst>
                                          <p:attrName>style.visibility</p:attrName>
                                        </p:attrNameLst>
                                      </p:cBhvr>
                                      <p:to>
                                        <p:strVal val="visible"/>
                                      </p:to>
                                    </p:set>
                                    <p:animEffect transition="in" filter="fade">
                                      <p:cBhvr>
                                        <p:cTn id="37" dur="500"/>
                                        <p:tgtEl>
                                          <p:spTgt spid="101274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012747">
                                            <p:txEl>
                                              <p:pRg st="0" end="0"/>
                                            </p:txEl>
                                          </p:spTgt>
                                        </p:tgtEl>
                                        <p:attrNameLst>
                                          <p:attrName>style.visibility</p:attrName>
                                        </p:attrNameLst>
                                      </p:cBhvr>
                                      <p:to>
                                        <p:strVal val="visible"/>
                                      </p:to>
                                    </p:set>
                                    <p:animEffect transition="in" filter="fade">
                                      <p:cBhvr>
                                        <p:cTn id="42" dur="500"/>
                                        <p:tgtEl>
                                          <p:spTgt spid="101274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2739" grpId="0" build="p"/>
      <p:bldP spid="1012744" grpId="0" build="p"/>
      <p:bldP spid="1012746" grpId="0"/>
      <p:bldP spid="1012747"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08644" name="Text Box 4"/>
          <p:cNvSpPr txBox="1">
            <a:spLocks noChangeArrowheads="1"/>
          </p:cNvSpPr>
          <p:nvPr/>
        </p:nvSpPr>
        <p:spPr bwMode="auto">
          <a:xfrm>
            <a:off x="371475" y="1371600"/>
            <a:ext cx="8401050" cy="4900613"/>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present-day estimated composition of </a:t>
            </a:r>
            <a:r>
              <a:rPr lang="en-GB" sz="2800" dirty="0">
                <a:solidFill>
                  <a:srgbClr val="FFFF00"/>
                </a:solidFill>
                <a:effectLst>
                  <a:outerShdw blurRad="38100" dist="38100" dir="2700000" algn="tl">
                    <a:srgbClr val="000000"/>
                  </a:outerShdw>
                </a:effectLst>
                <a:latin typeface="Calibri" pitchFamily="34" charset="0"/>
              </a:rPr>
              <a:t>B</a:t>
            </a:r>
            <a:r>
              <a:rPr lang="en-GB" sz="2800" dirty="0">
                <a:solidFill>
                  <a:schemeClr val="bg1"/>
                </a:solidFill>
                <a:effectLst>
                  <a:outerShdw blurRad="38100" dist="38100" dir="2700000" algn="tl">
                    <a:srgbClr val="000000"/>
                  </a:outerShdw>
                </a:effectLst>
                <a:latin typeface="Calibri" pitchFamily="34" charset="0"/>
              </a:rPr>
              <a:t>ulk </a:t>
            </a:r>
            <a:r>
              <a:rPr lang="en-GB" sz="2800" dirty="0">
                <a:solidFill>
                  <a:srgbClr val="FFFF00"/>
                </a:solidFill>
                <a:effectLst>
                  <a:outerShdw blurRad="38100" dist="38100" dir="2700000" algn="tl">
                    <a:srgbClr val="000000"/>
                  </a:outerShdw>
                </a:effectLst>
                <a:latin typeface="Calibri" pitchFamily="34" charset="0"/>
              </a:rPr>
              <a:t>S</a:t>
            </a:r>
            <a:r>
              <a:rPr lang="en-GB" sz="2800" dirty="0">
                <a:solidFill>
                  <a:schemeClr val="bg1"/>
                </a:solidFill>
                <a:effectLst>
                  <a:outerShdw blurRad="38100" dist="38100" dir="2700000" algn="tl">
                    <a:srgbClr val="000000"/>
                  </a:outerShdw>
                </a:effectLst>
                <a:latin typeface="Calibri" pitchFamily="34" charset="0"/>
              </a:rPr>
              <a:t>ilicate </a:t>
            </a:r>
            <a:r>
              <a:rPr lang="en-GB" sz="2800" dirty="0">
                <a:solidFill>
                  <a:srgbClr val="FFFF00"/>
                </a:solidFill>
                <a:effectLst>
                  <a:outerShdw blurRad="38100" dist="38100" dir="2700000" algn="tl">
                    <a:srgbClr val="000000"/>
                  </a:outerShdw>
                </a:effectLst>
                <a:latin typeface="Calibri" pitchFamily="34" charset="0"/>
              </a:rPr>
              <a:t>E</a:t>
            </a:r>
            <a:r>
              <a:rPr lang="en-GB" sz="2800" dirty="0">
                <a:solidFill>
                  <a:schemeClr val="bg1"/>
                </a:solidFill>
                <a:effectLst>
                  <a:outerShdw blurRad="38100" dist="38100" dir="2700000" algn="tl">
                    <a:srgbClr val="000000"/>
                  </a:outerShdw>
                </a:effectLst>
                <a:latin typeface="Calibri" pitchFamily="34" charset="0"/>
              </a:rPr>
              <a:t>arth (</a:t>
            </a:r>
            <a:r>
              <a:rPr lang="en-GB" sz="3600" dirty="0">
                <a:solidFill>
                  <a:srgbClr val="FFFF00"/>
                </a:solidFill>
                <a:effectLst>
                  <a:outerShdw blurRad="38100" dist="38100" dir="2700000" algn="tl">
                    <a:srgbClr val="000000"/>
                  </a:outerShdw>
                </a:effectLst>
                <a:latin typeface="Calibri" pitchFamily="34" charset="0"/>
              </a:rPr>
              <a:t>BSE</a:t>
            </a:r>
            <a:r>
              <a:rPr lang="en-GB" sz="2800" dirty="0">
                <a:solidFill>
                  <a:schemeClr val="bg1"/>
                </a:solidFill>
                <a:effectLst>
                  <a:outerShdw blurRad="38100" dist="38100" dir="2700000" algn="tl">
                    <a:srgbClr val="000000"/>
                  </a:outerShdw>
                </a:effectLst>
                <a:latin typeface="Calibri" pitchFamily="34" charset="0"/>
              </a:rPr>
              <a:t>) in terms of Sr isotopes is:</a:t>
            </a:r>
          </a:p>
          <a:p>
            <a:pPr>
              <a:lnSpc>
                <a:spcPct val="90000"/>
              </a:lnSpc>
              <a:spcBef>
                <a:spcPct val="50000"/>
              </a:spcBef>
              <a:defRPr/>
            </a:pPr>
            <a:r>
              <a:rPr lang="en-GB" sz="3600" baseline="30000" dirty="0">
                <a:solidFill>
                  <a:schemeClr val="bg1"/>
                </a:solidFill>
                <a:effectLst>
                  <a:outerShdw blurRad="38100" dist="38100" dir="2700000" algn="tl">
                    <a:srgbClr val="000000"/>
                  </a:outerShdw>
                </a:effectLst>
                <a:latin typeface="Calibri" pitchFamily="34" charset="0"/>
              </a:rPr>
              <a:t>87</a:t>
            </a:r>
            <a:r>
              <a:rPr lang="en-GB" sz="3600" dirty="0">
                <a:solidFill>
                  <a:schemeClr val="bg1"/>
                </a:solidFill>
                <a:effectLst>
                  <a:outerShdw blurRad="38100" dist="38100" dir="2700000" algn="tl">
                    <a:srgbClr val="000000"/>
                  </a:outerShdw>
                </a:effectLst>
                <a:latin typeface="Calibri" pitchFamily="34" charset="0"/>
              </a:rPr>
              <a:t>Sr/</a:t>
            </a:r>
            <a:r>
              <a:rPr lang="en-GB" sz="3600" baseline="30000" dirty="0">
                <a:solidFill>
                  <a:schemeClr val="bg1"/>
                </a:solidFill>
                <a:effectLst>
                  <a:outerShdw blurRad="38100" dist="38100" dir="2700000" algn="tl">
                    <a:srgbClr val="000000"/>
                  </a:outerShdw>
                </a:effectLst>
                <a:latin typeface="Calibri" pitchFamily="34" charset="0"/>
              </a:rPr>
              <a:t>86</a:t>
            </a:r>
            <a:r>
              <a:rPr lang="en-GB" sz="3600" dirty="0">
                <a:solidFill>
                  <a:schemeClr val="bg1"/>
                </a:solidFill>
                <a:effectLst>
                  <a:outerShdw blurRad="38100" dist="38100" dir="2700000" algn="tl">
                    <a:srgbClr val="000000"/>
                  </a:outerShdw>
                </a:effectLst>
                <a:latin typeface="Calibri" pitchFamily="34" charset="0"/>
              </a:rPr>
              <a:t>Sr = 0.70445</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Sr isotopic values of igneous rocks higher than BSE indicate an origin from </a:t>
            </a:r>
            <a:r>
              <a:rPr lang="en-GB" sz="2800" dirty="0">
                <a:solidFill>
                  <a:srgbClr val="FFFF00"/>
                </a:solidFill>
                <a:effectLst>
                  <a:outerShdw blurRad="38100" dist="38100" dir="2700000" algn="tl">
                    <a:srgbClr val="000000"/>
                  </a:outerShdw>
                </a:effectLst>
                <a:latin typeface="Calibri" pitchFamily="34" charset="0"/>
              </a:rPr>
              <a:t>Enriched Sources</a:t>
            </a:r>
            <a:r>
              <a:rPr lang="en-GB" sz="2800" dirty="0">
                <a:solidFill>
                  <a:schemeClr val="bg1"/>
                </a:solidFill>
                <a:effectLst>
                  <a:outerShdw blurRad="38100" dist="38100" dir="2700000" algn="tl">
                    <a:srgbClr val="000000"/>
                  </a:outerShdw>
                </a:effectLst>
                <a:latin typeface="Calibri" pitchFamily="34" charset="0"/>
              </a:rPr>
              <a:t>. Values lower than BSE indicate </a:t>
            </a:r>
            <a:r>
              <a:rPr lang="en-GB" sz="2800" dirty="0">
                <a:solidFill>
                  <a:srgbClr val="FFFF00"/>
                </a:solidFill>
                <a:effectLst>
                  <a:outerShdw blurRad="38100" dist="38100" dir="2700000" algn="tl">
                    <a:srgbClr val="000000"/>
                  </a:outerShdw>
                </a:effectLst>
                <a:latin typeface="Calibri" pitchFamily="34" charset="0"/>
              </a:rPr>
              <a:t>Depleted Sources</a:t>
            </a:r>
            <a:r>
              <a:rPr lang="en-GB" sz="2800" dirty="0">
                <a:solidFill>
                  <a:schemeClr val="bg1"/>
                </a:solidFill>
                <a:effectLst>
                  <a:outerShdw blurRad="38100" dist="38100" dir="2700000" algn="tl">
                    <a:srgbClr val="000000"/>
                  </a:outerShdw>
                </a:effectLst>
                <a:latin typeface="Calibri" pitchFamily="34" charset="0"/>
              </a:rPr>
              <a: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Average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of North Atlantic </a:t>
            </a:r>
            <a:r>
              <a:rPr lang="en-GB" sz="2800" dirty="0" smtClean="0">
                <a:solidFill>
                  <a:schemeClr val="bg1"/>
                </a:solidFill>
                <a:effectLst>
                  <a:outerShdw blurRad="38100" dist="38100" dir="2700000" algn="tl">
                    <a:srgbClr val="000000"/>
                  </a:outerShdw>
                </a:effectLst>
                <a:latin typeface="Calibri" pitchFamily="34" charset="0"/>
              </a:rPr>
              <a:t>MORB?</a:t>
            </a:r>
            <a:endParaRPr lang="en-GB" sz="2800" dirty="0">
              <a:solidFill>
                <a:schemeClr val="bg1"/>
              </a:solidFill>
              <a:effectLst>
                <a:outerShdw blurRad="38100" dist="38100" dir="2700000" algn="tl">
                  <a:srgbClr val="000000"/>
                </a:outerShdw>
              </a:effectLst>
              <a:latin typeface="Calibri" pitchFamily="34" charset="0"/>
            </a:endParaRPr>
          </a:p>
          <a:p>
            <a:pPr>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&lt;0.7035</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Are North Atlantic MORB sources depleted?</a:t>
            </a:r>
          </a:p>
        </p:txBody>
      </p:sp>
      <p:sp>
        <p:nvSpPr>
          <p:cNvPr id="1008677" name="Text Box 37"/>
          <p:cNvSpPr txBox="1">
            <a:spLocks noChangeArrowheads="1"/>
          </p:cNvSpPr>
          <p:nvPr/>
        </p:nvSpPr>
        <p:spPr bwMode="auto">
          <a:xfrm>
            <a:off x="7737475" y="5751513"/>
            <a:ext cx="1277938" cy="58578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600" b="1">
                <a:solidFill>
                  <a:srgbClr val="FFFF00"/>
                </a:solidFill>
                <a:effectLst>
                  <a:outerShdw blurRad="38100" dist="38100" dir="2700000" algn="tl">
                    <a:srgbClr val="000000"/>
                  </a:outerShdw>
                </a:effectLst>
                <a:latin typeface="Calibri" pitchFamily="34" charset="0"/>
              </a:rPr>
              <a:t>YES</a:t>
            </a:r>
          </a:p>
        </p:txBody>
      </p:sp>
      <p:sp>
        <p:nvSpPr>
          <p:cNvPr id="1008679" name="Text Box 39"/>
          <p:cNvSpPr txBox="1">
            <a:spLocks noChangeArrowheads="1"/>
          </p:cNvSpPr>
          <p:nvPr/>
        </p:nvSpPr>
        <p:spPr bwMode="auto">
          <a:xfrm>
            <a:off x="2197100" y="6261100"/>
            <a:ext cx="4749800" cy="5909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But depleted in what?...</a:t>
            </a:r>
          </a:p>
        </p:txBody>
      </p:sp>
      <p:sp>
        <p:nvSpPr>
          <p:cNvPr id="8"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8644">
                                            <p:txEl>
                                              <p:pRg st="3" end="3"/>
                                            </p:txEl>
                                          </p:spTgt>
                                        </p:tgtEl>
                                        <p:attrNameLst>
                                          <p:attrName>style.visibility</p:attrName>
                                        </p:attrNameLst>
                                      </p:cBhvr>
                                      <p:to>
                                        <p:strVal val="visible"/>
                                      </p:to>
                                    </p:set>
                                    <p:animEffect transition="in" filter="fade">
                                      <p:cBhvr>
                                        <p:cTn id="7" dur="500"/>
                                        <p:tgtEl>
                                          <p:spTgt spid="1008644">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08644">
                                            <p:txEl>
                                              <p:pRg st="4" end="4"/>
                                            </p:txEl>
                                          </p:spTgt>
                                        </p:tgtEl>
                                        <p:attrNameLst>
                                          <p:attrName>style.visibility</p:attrName>
                                        </p:attrNameLst>
                                      </p:cBhvr>
                                      <p:to>
                                        <p:strVal val="visible"/>
                                      </p:to>
                                    </p:set>
                                    <p:animEffect transition="in" filter="fade">
                                      <p:cBhvr>
                                        <p:cTn id="12" dur="500"/>
                                        <p:tgtEl>
                                          <p:spTgt spid="1008644">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08644">
                                            <p:txEl>
                                              <p:pRg st="5" end="5"/>
                                            </p:txEl>
                                          </p:spTgt>
                                        </p:tgtEl>
                                        <p:attrNameLst>
                                          <p:attrName>style.visibility</p:attrName>
                                        </p:attrNameLst>
                                      </p:cBhvr>
                                      <p:to>
                                        <p:strVal val="visible"/>
                                      </p:to>
                                    </p:set>
                                    <p:animEffect transition="in" filter="fade">
                                      <p:cBhvr>
                                        <p:cTn id="17" dur="500"/>
                                        <p:tgtEl>
                                          <p:spTgt spid="1008644">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08677"/>
                                        </p:tgtEl>
                                        <p:attrNameLst>
                                          <p:attrName>style.visibility</p:attrName>
                                        </p:attrNameLst>
                                      </p:cBhvr>
                                      <p:to>
                                        <p:strVal val="visible"/>
                                      </p:to>
                                    </p:set>
                                    <p:animEffect transition="in" filter="fade">
                                      <p:cBhvr>
                                        <p:cTn id="22" dur="500"/>
                                        <p:tgtEl>
                                          <p:spTgt spid="100867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08679">
                                            <p:txEl>
                                              <p:pRg st="0" end="0"/>
                                            </p:txEl>
                                          </p:spTgt>
                                        </p:tgtEl>
                                        <p:attrNameLst>
                                          <p:attrName>style.visibility</p:attrName>
                                        </p:attrNameLst>
                                      </p:cBhvr>
                                      <p:to>
                                        <p:strVal val="visible"/>
                                      </p:to>
                                    </p:set>
                                    <p:animEffect transition="in" filter="fade">
                                      <p:cBhvr>
                                        <p:cTn id="27" dur="500"/>
                                        <p:tgtEl>
                                          <p:spTgt spid="10086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8644" grpId="0" build="p"/>
      <p:bldP spid="1008677" grpId="0"/>
      <p:bldP spid="1008679"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936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9363" name="Text Box 3"/>
          <p:cNvSpPr txBox="1">
            <a:spLocks noChangeArrowheads="1"/>
          </p:cNvSpPr>
          <p:nvPr/>
        </p:nvSpPr>
        <p:spPr bwMode="auto">
          <a:xfrm>
            <a:off x="371475" y="720725"/>
            <a:ext cx="8401050" cy="147117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of the Earth is continuously grown since its formation.</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What is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value of the Earth when it formed?</a:t>
            </a:r>
          </a:p>
        </p:txBody>
      </p:sp>
      <p:pic>
        <p:nvPicPr>
          <p:cNvPr id="1039380" name="Picture 20"/>
          <p:cNvPicPr>
            <a:picLocks noChangeAspect="1" noChangeArrowheads="1"/>
          </p:cNvPicPr>
          <p:nvPr/>
        </p:nvPicPr>
        <p:blipFill>
          <a:blip r:embed="rId3" cstate="print"/>
          <a:srcRect/>
          <a:stretch>
            <a:fillRect/>
          </a:stretch>
        </p:blipFill>
        <p:spPr bwMode="auto">
          <a:xfrm>
            <a:off x="2809875" y="2238375"/>
            <a:ext cx="6281738" cy="4568825"/>
          </a:xfrm>
          <a:prstGeom prst="rect">
            <a:avLst/>
          </a:prstGeom>
          <a:noFill/>
          <a:ln w="9525" algn="ctr">
            <a:noFill/>
            <a:miter lim="800000"/>
            <a:headEnd/>
            <a:tailEnd/>
          </a:ln>
        </p:spPr>
      </p:pic>
      <p:sp>
        <p:nvSpPr>
          <p:cNvPr id="1039381" name="Text Box 21"/>
          <p:cNvSpPr txBox="1">
            <a:spLocks noChangeArrowheads="1"/>
          </p:cNvSpPr>
          <p:nvPr/>
        </p:nvSpPr>
        <p:spPr bwMode="auto">
          <a:xfrm>
            <a:off x="371475" y="2346325"/>
            <a:ext cx="2597150" cy="429656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An answer comes from the </a:t>
            </a:r>
            <a:r>
              <a:rPr lang="en-GB" sz="2800" dirty="0">
                <a:solidFill>
                  <a:srgbClr val="FFFF00"/>
                </a:solidFill>
                <a:effectLst>
                  <a:outerShdw blurRad="38100" dist="38100" dir="2700000" algn="tl">
                    <a:srgbClr val="000000"/>
                  </a:outerShdw>
                </a:effectLst>
                <a:latin typeface="Calibri" pitchFamily="34" charset="0"/>
              </a:rPr>
              <a:t>BABI</a:t>
            </a:r>
            <a:r>
              <a:rPr lang="en-GB" sz="2800" dirty="0">
                <a:solidFill>
                  <a:schemeClr val="bg1"/>
                </a:solidFill>
                <a:effectLst>
                  <a:outerShdw blurRad="38100" dist="38100" dir="2700000" algn="tl">
                    <a:srgbClr val="000000"/>
                  </a:outerShdw>
                </a:effectLst>
                <a:latin typeface="Calibri" pitchFamily="34" charset="0"/>
              </a:rPr>
              <a:t> value.</a:t>
            </a:r>
          </a:p>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B</a:t>
            </a:r>
            <a:r>
              <a:rPr lang="en-GB" sz="2800" dirty="0">
                <a:solidFill>
                  <a:schemeClr val="bg1"/>
                </a:solidFill>
                <a:effectLst>
                  <a:outerShdw blurRad="38100" dist="38100" dir="2700000" algn="tl">
                    <a:srgbClr val="000000"/>
                  </a:outerShdw>
                </a:effectLst>
                <a:latin typeface="Calibri" pitchFamily="34" charset="0"/>
              </a:rPr>
              <a:t>asaltic </a:t>
            </a:r>
            <a:r>
              <a:rPr lang="en-GB" sz="2800" dirty="0">
                <a:solidFill>
                  <a:srgbClr val="FFFF00"/>
                </a:solidFill>
                <a:effectLst>
                  <a:outerShdw blurRad="38100" dist="38100" dir="2700000" algn="tl">
                    <a:srgbClr val="000000"/>
                  </a:outerShdw>
                </a:effectLst>
                <a:latin typeface="Calibri" pitchFamily="34" charset="0"/>
              </a:rPr>
              <a:t>A</a:t>
            </a:r>
            <a:r>
              <a:rPr lang="en-GB" sz="2800" dirty="0">
                <a:solidFill>
                  <a:schemeClr val="bg1"/>
                </a:solidFill>
                <a:effectLst>
                  <a:outerShdw blurRad="38100" dist="38100" dir="2700000" algn="tl">
                    <a:srgbClr val="000000"/>
                  </a:outerShdw>
                </a:effectLst>
                <a:latin typeface="Calibri" pitchFamily="34" charset="0"/>
              </a:rPr>
              <a:t>chondrite </a:t>
            </a:r>
            <a:r>
              <a:rPr lang="en-GB" sz="2800" dirty="0" smtClean="0">
                <a:solidFill>
                  <a:schemeClr val="bg1"/>
                </a:solidFill>
                <a:effectLst>
                  <a:outerShdw blurRad="38100" dist="38100" dir="2700000" algn="tl">
                    <a:srgbClr val="000000"/>
                  </a:outerShdw>
                </a:effectLst>
                <a:latin typeface="Calibri" pitchFamily="34" charset="0"/>
              </a:rPr>
              <a:t>  </a:t>
            </a:r>
            <a:r>
              <a:rPr lang="en-GB" sz="2800" dirty="0" smtClean="0">
                <a:solidFill>
                  <a:srgbClr val="FFFF00"/>
                </a:solidFill>
                <a:effectLst>
                  <a:outerShdw blurRad="38100" dist="38100" dir="2700000" algn="tl">
                    <a:srgbClr val="000000"/>
                  </a:outerShdw>
                </a:effectLst>
                <a:latin typeface="Calibri" pitchFamily="34" charset="0"/>
              </a:rPr>
              <a:t>B</a:t>
            </a:r>
            <a:r>
              <a:rPr lang="en-GB" sz="2800" dirty="0" smtClean="0">
                <a:solidFill>
                  <a:schemeClr val="bg1"/>
                </a:solidFill>
                <a:effectLst>
                  <a:outerShdw blurRad="38100" dist="38100" dir="2700000" algn="tl">
                    <a:srgbClr val="000000"/>
                  </a:outerShdw>
                </a:effectLst>
                <a:latin typeface="Calibri" pitchFamily="34" charset="0"/>
              </a:rPr>
              <a:t>est             </a:t>
            </a:r>
            <a:r>
              <a:rPr lang="en-GB" sz="2800" dirty="0" smtClean="0">
                <a:solidFill>
                  <a:srgbClr val="FFFF00"/>
                </a:solidFill>
                <a:effectLst>
                  <a:outerShdw blurRad="38100" dist="38100" dir="2700000" algn="tl">
                    <a:srgbClr val="000000"/>
                  </a:outerShdw>
                </a:effectLst>
                <a:latin typeface="Calibri" pitchFamily="34" charset="0"/>
              </a:rPr>
              <a:t>I</a:t>
            </a:r>
            <a:r>
              <a:rPr lang="en-GB" sz="2800" dirty="0" smtClean="0">
                <a:solidFill>
                  <a:schemeClr val="bg1"/>
                </a:solidFill>
                <a:effectLst>
                  <a:outerShdw blurRad="38100" dist="38100" dir="2700000" algn="tl">
                    <a:srgbClr val="000000"/>
                  </a:outerShdw>
                </a:effectLst>
                <a:latin typeface="Calibri" pitchFamily="34" charset="0"/>
              </a:rPr>
              <a:t>nitial</a:t>
            </a:r>
            <a:endParaRPr lang="en-GB" sz="2800" dirty="0">
              <a:solidFill>
                <a:schemeClr val="bg1"/>
              </a:solidFill>
              <a:effectLst>
                <a:outerShdw blurRad="38100" dist="38100" dir="2700000" algn="tl">
                  <a:srgbClr val="000000"/>
                </a:outerShdw>
              </a:effectLst>
              <a:latin typeface="Calibri" pitchFamily="34" charset="0"/>
            </a:endParaRPr>
          </a:p>
          <a:p>
            <a:pPr>
              <a:lnSpc>
                <a:spcPct val="90000"/>
              </a:lnSpc>
              <a:spcBef>
                <a:spcPct val="50000"/>
              </a:spcBef>
              <a:defRPr/>
            </a:pPr>
            <a:r>
              <a:rPr lang="en-GB" sz="3600" baseline="30000" dirty="0">
                <a:solidFill>
                  <a:schemeClr val="bg1"/>
                </a:solidFill>
                <a:effectLst>
                  <a:outerShdw blurRad="38100" dist="38100" dir="2700000" algn="tl">
                    <a:srgbClr val="000000"/>
                  </a:outerShdw>
                </a:effectLst>
                <a:latin typeface="Calibri" pitchFamily="34" charset="0"/>
              </a:rPr>
              <a:t>87</a:t>
            </a:r>
            <a:r>
              <a:rPr lang="en-GB" sz="3600" dirty="0">
                <a:solidFill>
                  <a:schemeClr val="bg1"/>
                </a:solidFill>
                <a:effectLst>
                  <a:outerShdw blurRad="38100" dist="38100" dir="2700000" algn="tl">
                    <a:srgbClr val="000000"/>
                  </a:outerShdw>
                </a:effectLst>
                <a:latin typeface="Calibri" pitchFamily="34" charset="0"/>
              </a:rPr>
              <a:t>Sr/</a:t>
            </a:r>
            <a:r>
              <a:rPr lang="en-GB" sz="3600" baseline="30000" dirty="0">
                <a:solidFill>
                  <a:schemeClr val="bg1"/>
                </a:solidFill>
                <a:effectLst>
                  <a:outerShdw blurRad="38100" dist="38100" dir="2700000" algn="tl">
                    <a:srgbClr val="000000"/>
                  </a:outerShdw>
                </a:effectLst>
                <a:latin typeface="Calibri" pitchFamily="34" charset="0"/>
              </a:rPr>
              <a:t>86</a:t>
            </a:r>
            <a:r>
              <a:rPr lang="en-GB" sz="3600" dirty="0">
                <a:solidFill>
                  <a:schemeClr val="bg1"/>
                </a:solidFill>
                <a:effectLst>
                  <a:outerShdw blurRad="38100" dist="38100" dir="2700000" algn="tl">
                    <a:srgbClr val="000000"/>
                  </a:outerShdw>
                </a:effectLst>
                <a:latin typeface="Calibri" pitchFamily="34" charset="0"/>
              </a:rPr>
              <a:t>Sr = 0.69899</a:t>
            </a:r>
          </a:p>
        </p:txBody>
      </p:sp>
      <p:sp>
        <p:nvSpPr>
          <p:cNvPr id="1039382" name="Line 22"/>
          <p:cNvSpPr>
            <a:spLocks noChangeShapeType="1"/>
          </p:cNvSpPr>
          <p:nvPr/>
        </p:nvSpPr>
        <p:spPr bwMode="auto">
          <a:xfrm flipH="1" flipV="1">
            <a:off x="3819525" y="4491038"/>
            <a:ext cx="4557713" cy="995362"/>
          </a:xfrm>
          <a:prstGeom prst="line">
            <a:avLst/>
          </a:prstGeom>
          <a:noFill/>
          <a:ln w="38100">
            <a:solidFill>
              <a:srgbClr val="FF0000"/>
            </a:solidFill>
            <a:round/>
            <a:headEnd/>
            <a:tailEnd/>
          </a:ln>
          <a:effectLst/>
        </p:spPr>
        <p:txBody>
          <a:bodyPr anchor="ctr"/>
          <a:lstStyle/>
          <a:p>
            <a:pPr>
              <a:defRPr/>
            </a:pPr>
            <a:endParaRPr lang="it-IT">
              <a:latin typeface="Calibri" pitchFamily="34" charset="0"/>
            </a:endParaRPr>
          </a:p>
        </p:txBody>
      </p:sp>
      <p:sp>
        <p:nvSpPr>
          <p:cNvPr id="1039383" name="AutoShape 23"/>
          <p:cNvSpPr>
            <a:spLocks noChangeArrowheads="1"/>
          </p:cNvSpPr>
          <p:nvPr/>
        </p:nvSpPr>
        <p:spPr bwMode="auto">
          <a:xfrm>
            <a:off x="3684588" y="4333875"/>
            <a:ext cx="295275" cy="268288"/>
          </a:xfrm>
          <a:prstGeom prst="star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39384" name="AutoShape 24"/>
          <p:cNvSpPr>
            <a:spLocks noChangeArrowheads="1"/>
          </p:cNvSpPr>
          <p:nvPr/>
        </p:nvSpPr>
        <p:spPr bwMode="auto">
          <a:xfrm>
            <a:off x="8218488" y="5326063"/>
            <a:ext cx="295275" cy="268287"/>
          </a:xfrm>
          <a:prstGeom prst="star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39385" name="Text Box 25"/>
          <p:cNvSpPr txBox="1">
            <a:spLocks noChangeArrowheads="1"/>
          </p:cNvSpPr>
          <p:nvPr/>
        </p:nvSpPr>
        <p:spPr bwMode="auto">
          <a:xfrm>
            <a:off x="2772605" y="4279900"/>
            <a:ext cx="944489" cy="369332"/>
          </a:xfrm>
          <a:prstGeom prst="rect">
            <a:avLst/>
          </a:prstGeom>
          <a:noFill/>
          <a:ln w="9525" algn="ctr">
            <a:noFill/>
            <a:miter lim="800000"/>
            <a:headEnd/>
            <a:tailEnd/>
          </a:ln>
          <a:effectLst/>
        </p:spPr>
        <p:txBody>
          <a:bodyPr wrap="none">
            <a:spAutoFit/>
          </a:bodyPr>
          <a:lstStyle/>
          <a:p>
            <a:pPr>
              <a:defRPr/>
            </a:pPr>
            <a:r>
              <a:rPr lang="it-IT" b="1" dirty="0">
                <a:solidFill>
                  <a:srgbClr val="FF0000"/>
                </a:solidFill>
                <a:latin typeface="Calibri" pitchFamily="34" charset="0"/>
              </a:rPr>
              <a:t>0.70445</a:t>
            </a:r>
          </a:p>
        </p:txBody>
      </p:sp>
      <p:sp>
        <p:nvSpPr>
          <p:cNvPr id="1039386" name="Text Box 26"/>
          <p:cNvSpPr txBox="1">
            <a:spLocks noChangeArrowheads="1"/>
          </p:cNvSpPr>
          <p:nvPr/>
        </p:nvSpPr>
        <p:spPr bwMode="auto">
          <a:xfrm>
            <a:off x="2772605" y="5202238"/>
            <a:ext cx="944489" cy="369332"/>
          </a:xfrm>
          <a:prstGeom prst="rect">
            <a:avLst/>
          </a:prstGeom>
          <a:noFill/>
          <a:ln w="9525" algn="ctr">
            <a:noFill/>
            <a:miter lim="800000"/>
            <a:headEnd/>
            <a:tailEnd/>
          </a:ln>
          <a:effectLst/>
        </p:spPr>
        <p:txBody>
          <a:bodyPr wrap="none">
            <a:spAutoFit/>
          </a:bodyPr>
          <a:lstStyle/>
          <a:p>
            <a:pPr>
              <a:defRPr/>
            </a:pPr>
            <a:r>
              <a:rPr lang="it-IT" b="1">
                <a:solidFill>
                  <a:srgbClr val="FF0000"/>
                </a:solidFill>
                <a:latin typeface="Calibri" pitchFamily="34" charset="0"/>
              </a:rPr>
              <a:t>0.69899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9363">
                                            <p:txEl>
                                              <p:pRg st="0" end="0"/>
                                            </p:txEl>
                                          </p:spTgt>
                                        </p:tgtEl>
                                        <p:attrNameLst>
                                          <p:attrName>style.visibility</p:attrName>
                                        </p:attrNameLst>
                                      </p:cBhvr>
                                      <p:to>
                                        <p:strVal val="visible"/>
                                      </p:to>
                                    </p:set>
                                    <p:animEffect transition="in" filter="fade">
                                      <p:cBhvr>
                                        <p:cTn id="7" dur="500"/>
                                        <p:tgtEl>
                                          <p:spTgt spid="1039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39363">
                                            <p:txEl>
                                              <p:pRg st="1" end="1"/>
                                            </p:txEl>
                                          </p:spTgt>
                                        </p:tgtEl>
                                        <p:attrNameLst>
                                          <p:attrName>style.visibility</p:attrName>
                                        </p:attrNameLst>
                                      </p:cBhvr>
                                      <p:to>
                                        <p:strVal val="visible"/>
                                      </p:to>
                                    </p:set>
                                    <p:animEffect transition="in" filter="fade">
                                      <p:cBhvr>
                                        <p:cTn id="12" dur="500"/>
                                        <p:tgtEl>
                                          <p:spTgt spid="10393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9381"/>
                                        </p:tgtEl>
                                        <p:attrNameLst>
                                          <p:attrName>style.visibility</p:attrName>
                                        </p:attrNameLst>
                                      </p:cBhvr>
                                      <p:to>
                                        <p:strVal val="visible"/>
                                      </p:to>
                                    </p:set>
                                    <p:animEffect transition="in" filter="fade">
                                      <p:cBhvr>
                                        <p:cTn id="17" dur="500"/>
                                        <p:tgtEl>
                                          <p:spTgt spid="103938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39380"/>
                                        </p:tgtEl>
                                        <p:attrNameLst>
                                          <p:attrName>style.visibility</p:attrName>
                                        </p:attrNameLst>
                                      </p:cBhvr>
                                      <p:to>
                                        <p:strVal val="visible"/>
                                      </p:to>
                                    </p:set>
                                    <p:animEffect transition="in" filter="fade">
                                      <p:cBhvr>
                                        <p:cTn id="22" dur="500"/>
                                        <p:tgtEl>
                                          <p:spTgt spid="103938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39383"/>
                                        </p:tgtEl>
                                        <p:attrNameLst>
                                          <p:attrName>style.visibility</p:attrName>
                                        </p:attrNameLst>
                                      </p:cBhvr>
                                      <p:to>
                                        <p:strVal val="visible"/>
                                      </p:to>
                                    </p:set>
                                    <p:animEffect transition="in" filter="fade">
                                      <p:cBhvr>
                                        <p:cTn id="27" dur="500"/>
                                        <p:tgtEl>
                                          <p:spTgt spid="1039383"/>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039385"/>
                                        </p:tgtEl>
                                        <p:attrNameLst>
                                          <p:attrName>style.visibility</p:attrName>
                                        </p:attrNameLst>
                                      </p:cBhvr>
                                      <p:to>
                                        <p:strVal val="visible"/>
                                      </p:to>
                                    </p:set>
                                    <p:animEffect transition="in" filter="fade">
                                      <p:cBhvr>
                                        <p:cTn id="31" dur="500"/>
                                        <p:tgtEl>
                                          <p:spTgt spid="1039385"/>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039382"/>
                                        </p:tgtEl>
                                        <p:attrNameLst>
                                          <p:attrName>style.visibility</p:attrName>
                                        </p:attrNameLst>
                                      </p:cBhvr>
                                      <p:to>
                                        <p:strVal val="visible"/>
                                      </p:to>
                                    </p:set>
                                    <p:animEffect transition="in" filter="wipe(left)">
                                      <p:cBhvr>
                                        <p:cTn id="36" dur="500"/>
                                        <p:tgtEl>
                                          <p:spTgt spid="1039382"/>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1039384"/>
                                        </p:tgtEl>
                                        <p:attrNameLst>
                                          <p:attrName>style.visibility</p:attrName>
                                        </p:attrNameLst>
                                      </p:cBhvr>
                                      <p:to>
                                        <p:strVal val="visible"/>
                                      </p:to>
                                    </p:set>
                                    <p:animEffect transition="in" filter="fade">
                                      <p:cBhvr>
                                        <p:cTn id="40" dur="500"/>
                                        <p:tgtEl>
                                          <p:spTgt spid="1039384"/>
                                        </p:tgtEl>
                                      </p:cBhvr>
                                    </p:animEffect>
                                  </p:childTnLst>
                                </p:cTn>
                              </p:par>
                            </p:childTnLst>
                          </p:cTn>
                        </p:par>
                        <p:par>
                          <p:cTn id="41" fill="hold">
                            <p:stCondLst>
                              <p:cond delay="1000"/>
                            </p:stCondLst>
                            <p:childTnLst>
                              <p:par>
                                <p:cTn id="42" presetID="10" presetClass="entr" presetSubtype="0" fill="hold" grpId="0" nodeType="afterEffect">
                                  <p:stCondLst>
                                    <p:cond delay="0"/>
                                  </p:stCondLst>
                                  <p:childTnLst>
                                    <p:set>
                                      <p:cBhvr>
                                        <p:cTn id="43" dur="1" fill="hold">
                                          <p:stCondLst>
                                            <p:cond delay="0"/>
                                          </p:stCondLst>
                                        </p:cTn>
                                        <p:tgtEl>
                                          <p:spTgt spid="1039386"/>
                                        </p:tgtEl>
                                        <p:attrNameLst>
                                          <p:attrName>style.visibility</p:attrName>
                                        </p:attrNameLst>
                                      </p:cBhvr>
                                      <p:to>
                                        <p:strVal val="visible"/>
                                      </p:to>
                                    </p:set>
                                    <p:animEffect transition="in" filter="fade">
                                      <p:cBhvr>
                                        <p:cTn id="44" dur="500"/>
                                        <p:tgtEl>
                                          <p:spTgt spid="1039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9363" grpId="0" build="p"/>
      <p:bldP spid="1039381" grpId="0"/>
      <p:bldP spid="1039383" grpId="0" animBg="1"/>
      <p:bldP spid="1039384" grpId="0" animBg="1"/>
      <p:bldP spid="1039385" grpId="0"/>
      <p:bldP spid="103938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936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9363" name="Text Box 3"/>
          <p:cNvSpPr txBox="1">
            <a:spLocks noChangeArrowheads="1"/>
          </p:cNvSpPr>
          <p:nvPr/>
        </p:nvSpPr>
        <p:spPr bwMode="auto">
          <a:xfrm>
            <a:off x="371474" y="720725"/>
            <a:ext cx="8772525" cy="4801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Various basaltic </a:t>
            </a:r>
            <a:r>
              <a:rPr lang="en-GB" sz="2800" dirty="0" err="1" smtClean="0">
                <a:solidFill>
                  <a:schemeClr val="bg1"/>
                </a:solidFill>
                <a:effectLst>
                  <a:outerShdw blurRad="38100" dist="38100" dir="2700000" algn="tl">
                    <a:srgbClr val="000000"/>
                  </a:outerShdw>
                </a:effectLst>
                <a:latin typeface="Calibri" pitchFamily="34" charset="0"/>
              </a:rPr>
              <a:t>achondrites</a:t>
            </a:r>
            <a:r>
              <a:rPr lang="en-GB" sz="2800" dirty="0" smtClean="0">
                <a:solidFill>
                  <a:schemeClr val="bg1"/>
                </a:solidFill>
                <a:effectLst>
                  <a:outerShdw blurRad="38100" dist="38100" dir="2700000" algn="tl">
                    <a:srgbClr val="000000"/>
                  </a:outerShdw>
                </a:effectLst>
                <a:latin typeface="Calibri" pitchFamily="34" charset="0"/>
              </a:rPr>
              <a:t> show different </a:t>
            </a:r>
            <a:r>
              <a:rPr lang="en-GB" sz="2800" baseline="30000" dirty="0" smtClean="0">
                <a:solidFill>
                  <a:schemeClr val="bg1"/>
                </a:solidFill>
                <a:effectLst>
                  <a:outerShdw blurRad="38100" dist="38100" dir="2700000" algn="tl">
                    <a:srgbClr val="000000"/>
                  </a:outerShdw>
                </a:effectLst>
                <a:latin typeface="Calibri" pitchFamily="34" charset="0"/>
              </a:rPr>
              <a:t>87</a:t>
            </a:r>
            <a:r>
              <a:rPr lang="en-GB" sz="2800" dirty="0" smtClean="0">
                <a:solidFill>
                  <a:schemeClr val="bg1"/>
                </a:solidFill>
                <a:effectLst>
                  <a:outerShdw blurRad="38100" dist="38100" dir="2700000" algn="tl">
                    <a:srgbClr val="000000"/>
                  </a:outerShdw>
                </a:effectLst>
                <a:latin typeface="Calibri" pitchFamily="34" charset="0"/>
              </a:rPr>
              <a:t>Sr/</a:t>
            </a:r>
            <a:r>
              <a:rPr lang="en-GB" sz="2800" baseline="30000" dirty="0" smtClean="0">
                <a:solidFill>
                  <a:schemeClr val="bg1"/>
                </a:solidFill>
                <a:effectLst>
                  <a:outerShdw blurRad="38100" dist="38100" dir="2700000" algn="tl">
                    <a:srgbClr val="000000"/>
                  </a:outerShdw>
                </a:effectLst>
                <a:latin typeface="Calibri" pitchFamily="34" charset="0"/>
              </a:rPr>
              <a:t>86</a:t>
            </a:r>
            <a:r>
              <a:rPr lang="en-GB" sz="2800" dirty="0" smtClean="0">
                <a:solidFill>
                  <a:schemeClr val="bg1"/>
                </a:solidFill>
                <a:effectLst>
                  <a:outerShdw blurRad="38100" dist="38100" dir="2700000" algn="tl">
                    <a:srgbClr val="000000"/>
                  </a:outerShdw>
                </a:effectLst>
                <a:latin typeface="Calibri" pitchFamily="34" charset="0"/>
              </a:rPr>
              <a:t>Sr ratios.</a:t>
            </a:r>
            <a:endParaRPr lang="en-GB" sz="2800" dirty="0">
              <a:solidFill>
                <a:schemeClr val="bg1"/>
              </a:solidFill>
              <a:effectLst>
                <a:outerShdw blurRad="38100" dist="38100" dir="2700000" algn="tl">
                  <a:srgbClr val="000000"/>
                </a:outerShdw>
              </a:effectLst>
              <a:latin typeface="Calibri" pitchFamily="34" charset="0"/>
            </a:endParaRPr>
          </a:p>
        </p:txBody>
      </p:sp>
      <p:grpSp>
        <p:nvGrpSpPr>
          <p:cNvPr id="14" name="Gruppo 13"/>
          <p:cNvGrpSpPr/>
          <p:nvPr/>
        </p:nvGrpSpPr>
        <p:grpSpPr>
          <a:xfrm>
            <a:off x="3314700" y="2125837"/>
            <a:ext cx="5626100" cy="4628976"/>
            <a:chOff x="3314700" y="2125837"/>
            <a:chExt cx="5626100" cy="4628976"/>
          </a:xfrm>
        </p:grpSpPr>
        <p:pic>
          <p:nvPicPr>
            <p:cNvPr id="12" name="Picture 10" descr="Z:\GeorgiaTech\isotopegeochem\lectures\lecture6_rbsr\babi.jpeg"/>
            <p:cNvPicPr>
              <a:picLocks noChangeAspect="1" noChangeArrowheads="1"/>
            </p:cNvPicPr>
            <p:nvPr/>
          </p:nvPicPr>
          <p:blipFill>
            <a:blip r:embed="rId3" cstate="print"/>
            <a:srcRect t="2364" r="2939" b="899"/>
            <a:stretch>
              <a:fillRect/>
            </a:stretch>
          </p:blipFill>
          <p:spPr bwMode="auto">
            <a:xfrm>
              <a:off x="3314700" y="2125837"/>
              <a:ext cx="5626100" cy="4628976"/>
            </a:xfrm>
            <a:prstGeom prst="rect">
              <a:avLst/>
            </a:prstGeom>
            <a:noFill/>
            <a:ln w="9525">
              <a:noFill/>
              <a:miter lim="800000"/>
              <a:headEnd/>
              <a:tailEnd/>
            </a:ln>
          </p:spPr>
        </p:pic>
        <p:sp>
          <p:nvSpPr>
            <p:cNvPr id="13" name="Figura a mano libera 12"/>
            <p:cNvSpPr/>
            <p:nvPr/>
          </p:nvSpPr>
          <p:spPr bwMode="auto">
            <a:xfrm>
              <a:off x="7442200" y="3606800"/>
              <a:ext cx="1231900" cy="774700"/>
            </a:xfrm>
            <a:custGeom>
              <a:avLst/>
              <a:gdLst>
                <a:gd name="connsiteX0" fmla="*/ 0 w 1231900"/>
                <a:gd name="connsiteY0" fmla="*/ 419100 h 774700"/>
                <a:gd name="connsiteX1" fmla="*/ 508000 w 1231900"/>
                <a:gd name="connsiteY1" fmla="*/ 63500 h 774700"/>
                <a:gd name="connsiteX2" fmla="*/ 1181100 w 1231900"/>
                <a:gd name="connsiteY2" fmla="*/ 0 h 774700"/>
                <a:gd name="connsiteX3" fmla="*/ 1231900 w 1231900"/>
                <a:gd name="connsiteY3" fmla="*/ 774700 h 774700"/>
                <a:gd name="connsiteX4" fmla="*/ 165100 w 1231900"/>
                <a:gd name="connsiteY4" fmla="*/ 673100 h 774700"/>
                <a:gd name="connsiteX5" fmla="*/ 63500 w 1231900"/>
                <a:gd name="connsiteY5" fmla="*/ 444500 h 774700"/>
                <a:gd name="connsiteX6" fmla="*/ 50800 w 1231900"/>
                <a:gd name="connsiteY6" fmla="*/ 393700 h 77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1900" h="774700">
                  <a:moveTo>
                    <a:pt x="0" y="419100"/>
                  </a:moveTo>
                  <a:lnTo>
                    <a:pt x="508000" y="63500"/>
                  </a:lnTo>
                  <a:lnTo>
                    <a:pt x="1181100" y="0"/>
                  </a:lnTo>
                  <a:lnTo>
                    <a:pt x="1231900" y="774700"/>
                  </a:lnTo>
                  <a:lnTo>
                    <a:pt x="165100" y="673100"/>
                  </a:lnTo>
                  <a:lnTo>
                    <a:pt x="63500" y="444500"/>
                  </a:lnTo>
                  <a:lnTo>
                    <a:pt x="50800" y="393700"/>
                  </a:lnTo>
                </a:path>
              </a:pathLst>
            </a:cu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alibri" pitchFamily="34" charset="0"/>
              </a:endParaRPr>
            </a:p>
          </p:txBody>
        </p:sp>
      </p:grpSp>
      <p:sp>
        <p:nvSpPr>
          <p:cNvPr id="15" name="Text Box 3"/>
          <p:cNvSpPr txBox="1">
            <a:spLocks noChangeArrowheads="1"/>
          </p:cNvSpPr>
          <p:nvPr/>
        </p:nvSpPr>
        <p:spPr bwMode="auto">
          <a:xfrm>
            <a:off x="4279900" y="2473325"/>
            <a:ext cx="2413000" cy="5355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smtClean="0">
                <a:solidFill>
                  <a:schemeClr val="tx1"/>
                </a:solidFill>
                <a:effectLst/>
                <a:latin typeface="Calibri" pitchFamily="34" charset="0"/>
              </a:rPr>
              <a:t>Meteorites</a:t>
            </a:r>
            <a:endParaRPr lang="en-GB" sz="3200" dirty="0">
              <a:solidFill>
                <a:schemeClr val="tx1"/>
              </a:solidFill>
              <a:effectLst/>
              <a:latin typeface="Calibri" pitchFamily="34" charset="0"/>
            </a:endParaRPr>
          </a:p>
        </p:txBody>
      </p:sp>
      <p:sp>
        <p:nvSpPr>
          <p:cNvPr id="11" name="Text Box 3"/>
          <p:cNvSpPr txBox="1">
            <a:spLocks noChangeArrowheads="1"/>
          </p:cNvSpPr>
          <p:nvPr/>
        </p:nvSpPr>
        <p:spPr bwMode="auto">
          <a:xfrm>
            <a:off x="371474" y="1330325"/>
            <a:ext cx="8772525" cy="4801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What </a:t>
            </a:r>
            <a:r>
              <a:rPr lang="en-GB" sz="2800" dirty="0">
                <a:solidFill>
                  <a:schemeClr val="bg1"/>
                </a:solidFill>
                <a:effectLst>
                  <a:outerShdw blurRad="38100" dist="38100" dir="2700000" algn="tl">
                    <a:srgbClr val="000000"/>
                  </a:outerShdw>
                </a:effectLst>
                <a:latin typeface="Calibri" pitchFamily="34" charset="0"/>
              </a:rPr>
              <a:t>is </a:t>
            </a:r>
            <a:r>
              <a:rPr lang="en-GB" sz="2800" dirty="0" smtClean="0">
                <a:solidFill>
                  <a:schemeClr val="bg1"/>
                </a:solidFill>
                <a:effectLst>
                  <a:outerShdw blurRad="38100" dist="38100" dir="2700000" algn="tl">
                    <a:srgbClr val="000000"/>
                  </a:outerShdw>
                </a:effectLst>
                <a:latin typeface="Calibri" pitchFamily="34" charset="0"/>
              </a:rPr>
              <a:t>the initial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value of </a:t>
            </a:r>
            <a:r>
              <a:rPr lang="en-GB" sz="2800" dirty="0" smtClean="0">
                <a:solidFill>
                  <a:schemeClr val="bg1"/>
                </a:solidFill>
                <a:effectLst>
                  <a:outerShdw blurRad="38100" dist="38100" dir="2700000" algn="tl">
                    <a:srgbClr val="000000"/>
                  </a:outerShdw>
                </a:effectLst>
                <a:latin typeface="Calibri" pitchFamily="34" charset="0"/>
              </a:rPr>
              <a:t>these meteorites?</a:t>
            </a:r>
            <a:endParaRPr lang="en-GB" sz="2800" dirty="0">
              <a:solidFill>
                <a:schemeClr val="bg1"/>
              </a:solidFill>
              <a:effectLst>
                <a:outerShdw blurRad="38100" dist="38100" dir="2700000" algn="tl">
                  <a:srgbClr val="000000"/>
                </a:outerShdw>
              </a:effectLst>
              <a:latin typeface="Calibri" pitchFamily="34" charset="0"/>
            </a:endParaRPr>
          </a:p>
        </p:txBody>
      </p:sp>
      <p:cxnSp>
        <p:nvCxnSpPr>
          <p:cNvPr id="24" name="Connettore 1 23"/>
          <p:cNvCxnSpPr/>
          <p:nvPr/>
        </p:nvCxnSpPr>
        <p:spPr bwMode="auto">
          <a:xfrm flipH="1">
            <a:off x="4107180" y="3063240"/>
            <a:ext cx="4747260" cy="2880360"/>
          </a:xfrm>
          <a:prstGeom prst="line">
            <a:avLst/>
          </a:prstGeom>
          <a:noFill/>
          <a:ln w="57150" cap="flat" cmpd="sng" algn="ctr">
            <a:solidFill>
              <a:srgbClr val="0000FF"/>
            </a:solidFill>
            <a:prstDash val="solid"/>
            <a:round/>
            <a:headEnd type="none" w="med" len="med"/>
            <a:tailEnd type="none" w="med" len="med"/>
          </a:ln>
          <a:effectLst/>
          <a:scene3d>
            <a:camera prst="orthographicFront"/>
            <a:lightRig rig="threePt" dir="t"/>
          </a:scene3d>
          <a:sp3d>
            <a:bevelT/>
          </a:sp3d>
        </p:spPr>
      </p:cxnSp>
      <p:grpSp>
        <p:nvGrpSpPr>
          <p:cNvPr id="22" name="Gruppo 21"/>
          <p:cNvGrpSpPr/>
          <p:nvPr/>
        </p:nvGrpSpPr>
        <p:grpSpPr>
          <a:xfrm>
            <a:off x="4469033" y="3141663"/>
            <a:ext cx="4243560" cy="2623040"/>
            <a:chOff x="4469033" y="3141663"/>
            <a:chExt cx="4243560" cy="2623040"/>
          </a:xfrm>
        </p:grpSpPr>
        <p:sp>
          <p:nvSpPr>
            <p:cNvPr id="16" name="Oval 20"/>
            <p:cNvSpPr>
              <a:spLocks noChangeArrowheads="1"/>
            </p:cNvSpPr>
            <p:nvPr/>
          </p:nvSpPr>
          <p:spPr bwMode="auto">
            <a:xfrm>
              <a:off x="8568593" y="314166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7" name="Oval 20"/>
            <p:cNvSpPr>
              <a:spLocks noChangeArrowheads="1"/>
            </p:cNvSpPr>
            <p:nvPr/>
          </p:nvSpPr>
          <p:spPr bwMode="auto">
            <a:xfrm>
              <a:off x="7207153" y="392398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8" name="Oval 20"/>
            <p:cNvSpPr>
              <a:spLocks noChangeArrowheads="1"/>
            </p:cNvSpPr>
            <p:nvPr/>
          </p:nvSpPr>
          <p:spPr bwMode="auto">
            <a:xfrm>
              <a:off x="6363873" y="433038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9" name="Oval 20"/>
            <p:cNvSpPr>
              <a:spLocks noChangeArrowheads="1"/>
            </p:cNvSpPr>
            <p:nvPr/>
          </p:nvSpPr>
          <p:spPr bwMode="auto">
            <a:xfrm>
              <a:off x="5490113" y="499586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20" name="Oval 20"/>
            <p:cNvSpPr>
              <a:spLocks noChangeArrowheads="1"/>
            </p:cNvSpPr>
            <p:nvPr/>
          </p:nvSpPr>
          <p:spPr bwMode="auto">
            <a:xfrm>
              <a:off x="5246273" y="518382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21" name="Oval 20"/>
            <p:cNvSpPr>
              <a:spLocks noChangeArrowheads="1"/>
            </p:cNvSpPr>
            <p:nvPr/>
          </p:nvSpPr>
          <p:spPr bwMode="auto">
            <a:xfrm>
              <a:off x="4469033" y="5620703"/>
              <a:ext cx="144000" cy="144000"/>
            </a:xfrm>
            <a:prstGeom prst="ellipse">
              <a:avLst/>
            </a:prstGeom>
            <a:solidFill>
              <a:srgbClr val="FF00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grpSp>
      <p:sp>
        <p:nvSpPr>
          <p:cNvPr id="25" name="Rettangolo arrotondato 24"/>
          <p:cNvSpPr/>
          <p:nvPr/>
        </p:nvSpPr>
        <p:spPr bwMode="auto">
          <a:xfrm>
            <a:off x="4669769" y="5748900"/>
            <a:ext cx="2529607" cy="389304"/>
          </a:xfrm>
          <a:prstGeom prst="roundRect">
            <a:avLst/>
          </a:prstGeom>
          <a:noFill/>
          <a:ln w="57150" cap="flat" cmpd="sng" algn="ctr">
            <a:solidFill>
              <a:srgbClr val="FF0000"/>
            </a:solidFill>
            <a:prstDash val="solid"/>
            <a:round/>
            <a:headEnd type="none" w="med" len="med"/>
            <a:tailEnd type="none" w="med" len="med"/>
          </a:ln>
          <a:effectLst/>
          <a:scene3d>
            <a:camera prst="orthographicFront"/>
            <a:lightRig rig="threePt" dir="t"/>
          </a:scene3d>
          <a:sp3d>
            <a:bevelT/>
          </a:sp3d>
        </p:spPr>
        <p:txBody>
          <a:bodyPr anchor="ctr"/>
          <a:lstStyle/>
          <a:p>
            <a:pPr>
              <a:defRPr/>
            </a:pPr>
            <a:endParaRPr lang="it-IT">
              <a:latin typeface="Calibri" pitchFamily="34" charset="0"/>
            </a:endParaRPr>
          </a:p>
        </p:txBody>
      </p:sp>
      <p:sp>
        <p:nvSpPr>
          <p:cNvPr id="26" name="Text Box 3"/>
          <p:cNvSpPr txBox="1">
            <a:spLocks noChangeArrowheads="1"/>
          </p:cNvSpPr>
          <p:nvPr/>
        </p:nvSpPr>
        <p:spPr bwMode="auto">
          <a:xfrm rot="19671141">
            <a:off x="7026393" y="3903225"/>
            <a:ext cx="1649959" cy="53553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200" dirty="0" smtClean="0">
                <a:solidFill>
                  <a:srgbClr val="0000FF"/>
                </a:solidFill>
                <a:effectLst/>
                <a:latin typeface="Calibri" pitchFamily="34" charset="0"/>
              </a:rPr>
              <a:t>Isochron</a:t>
            </a:r>
            <a:endParaRPr lang="en-GB" sz="3200" dirty="0">
              <a:solidFill>
                <a:srgbClr val="0000FF"/>
              </a:solidFill>
              <a:effectLst/>
              <a:latin typeface="Calibri" pitchFamily="34" charset="0"/>
            </a:endParaRPr>
          </a:p>
        </p:txBody>
      </p:sp>
      <p:sp>
        <p:nvSpPr>
          <p:cNvPr id="23" name="Text Box 21"/>
          <p:cNvSpPr txBox="1">
            <a:spLocks noChangeArrowheads="1"/>
          </p:cNvSpPr>
          <p:nvPr/>
        </p:nvSpPr>
        <p:spPr bwMode="auto">
          <a:xfrm>
            <a:off x="371475" y="2346325"/>
            <a:ext cx="2597150" cy="4296561"/>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An answer comes from the </a:t>
            </a:r>
            <a:r>
              <a:rPr lang="en-GB" sz="2800" dirty="0">
                <a:solidFill>
                  <a:srgbClr val="FFFF00"/>
                </a:solidFill>
                <a:effectLst>
                  <a:outerShdw blurRad="38100" dist="38100" dir="2700000" algn="tl">
                    <a:srgbClr val="000000"/>
                  </a:outerShdw>
                </a:effectLst>
                <a:latin typeface="Calibri" pitchFamily="34" charset="0"/>
              </a:rPr>
              <a:t>BABI</a:t>
            </a:r>
            <a:r>
              <a:rPr lang="en-GB" sz="2800" dirty="0">
                <a:solidFill>
                  <a:schemeClr val="bg1"/>
                </a:solidFill>
                <a:effectLst>
                  <a:outerShdw blurRad="38100" dist="38100" dir="2700000" algn="tl">
                    <a:srgbClr val="000000"/>
                  </a:outerShdw>
                </a:effectLst>
                <a:latin typeface="Calibri" pitchFamily="34" charset="0"/>
              </a:rPr>
              <a:t> value.</a:t>
            </a:r>
          </a:p>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B</a:t>
            </a:r>
            <a:r>
              <a:rPr lang="en-GB" sz="2800" dirty="0">
                <a:solidFill>
                  <a:schemeClr val="bg1"/>
                </a:solidFill>
                <a:effectLst>
                  <a:outerShdw blurRad="38100" dist="38100" dir="2700000" algn="tl">
                    <a:srgbClr val="000000"/>
                  </a:outerShdw>
                </a:effectLst>
                <a:latin typeface="Calibri" pitchFamily="34" charset="0"/>
              </a:rPr>
              <a:t>asaltic </a:t>
            </a:r>
            <a:r>
              <a:rPr lang="en-GB" sz="2800" dirty="0">
                <a:solidFill>
                  <a:srgbClr val="FFFF00"/>
                </a:solidFill>
                <a:effectLst>
                  <a:outerShdw blurRad="38100" dist="38100" dir="2700000" algn="tl">
                    <a:srgbClr val="000000"/>
                  </a:outerShdw>
                </a:effectLst>
                <a:latin typeface="Calibri" pitchFamily="34" charset="0"/>
              </a:rPr>
              <a:t>A</a:t>
            </a:r>
            <a:r>
              <a:rPr lang="en-GB" sz="2800" dirty="0">
                <a:solidFill>
                  <a:schemeClr val="bg1"/>
                </a:solidFill>
                <a:effectLst>
                  <a:outerShdw blurRad="38100" dist="38100" dir="2700000" algn="tl">
                    <a:srgbClr val="000000"/>
                  </a:outerShdw>
                </a:effectLst>
                <a:latin typeface="Calibri" pitchFamily="34" charset="0"/>
              </a:rPr>
              <a:t>chondrite </a:t>
            </a:r>
            <a:r>
              <a:rPr lang="en-GB" sz="2800" dirty="0" smtClean="0">
                <a:solidFill>
                  <a:schemeClr val="bg1"/>
                </a:solidFill>
                <a:effectLst>
                  <a:outerShdw blurRad="38100" dist="38100" dir="2700000" algn="tl">
                    <a:srgbClr val="000000"/>
                  </a:outerShdw>
                </a:effectLst>
                <a:latin typeface="Calibri" pitchFamily="34" charset="0"/>
              </a:rPr>
              <a:t>  </a:t>
            </a:r>
            <a:r>
              <a:rPr lang="en-GB" sz="2800" dirty="0" smtClean="0">
                <a:solidFill>
                  <a:srgbClr val="FFFF00"/>
                </a:solidFill>
                <a:effectLst>
                  <a:outerShdw blurRad="38100" dist="38100" dir="2700000" algn="tl">
                    <a:srgbClr val="000000"/>
                  </a:outerShdw>
                </a:effectLst>
                <a:latin typeface="Calibri" pitchFamily="34" charset="0"/>
              </a:rPr>
              <a:t>B</a:t>
            </a:r>
            <a:r>
              <a:rPr lang="en-GB" sz="2800" dirty="0" smtClean="0">
                <a:solidFill>
                  <a:schemeClr val="bg1"/>
                </a:solidFill>
                <a:effectLst>
                  <a:outerShdw blurRad="38100" dist="38100" dir="2700000" algn="tl">
                    <a:srgbClr val="000000"/>
                  </a:outerShdw>
                </a:effectLst>
                <a:latin typeface="Calibri" pitchFamily="34" charset="0"/>
              </a:rPr>
              <a:t>est             </a:t>
            </a:r>
            <a:r>
              <a:rPr lang="en-GB" sz="2800" dirty="0" smtClean="0">
                <a:solidFill>
                  <a:srgbClr val="FFFF00"/>
                </a:solidFill>
                <a:effectLst>
                  <a:outerShdw blurRad="38100" dist="38100" dir="2700000" algn="tl">
                    <a:srgbClr val="000000"/>
                  </a:outerShdw>
                </a:effectLst>
                <a:latin typeface="Calibri" pitchFamily="34" charset="0"/>
              </a:rPr>
              <a:t>I</a:t>
            </a:r>
            <a:r>
              <a:rPr lang="en-GB" sz="2800" dirty="0" smtClean="0">
                <a:solidFill>
                  <a:schemeClr val="bg1"/>
                </a:solidFill>
                <a:effectLst>
                  <a:outerShdw blurRad="38100" dist="38100" dir="2700000" algn="tl">
                    <a:srgbClr val="000000"/>
                  </a:outerShdw>
                </a:effectLst>
                <a:latin typeface="Calibri" pitchFamily="34" charset="0"/>
              </a:rPr>
              <a:t>nitial</a:t>
            </a:r>
            <a:endParaRPr lang="en-GB" sz="2800" dirty="0">
              <a:solidFill>
                <a:schemeClr val="bg1"/>
              </a:solidFill>
              <a:effectLst>
                <a:outerShdw blurRad="38100" dist="38100" dir="2700000" algn="tl">
                  <a:srgbClr val="000000"/>
                </a:outerShdw>
              </a:effectLst>
              <a:latin typeface="Calibri" pitchFamily="34" charset="0"/>
            </a:endParaRPr>
          </a:p>
          <a:p>
            <a:pPr>
              <a:lnSpc>
                <a:spcPct val="90000"/>
              </a:lnSpc>
              <a:spcBef>
                <a:spcPct val="50000"/>
              </a:spcBef>
              <a:defRPr/>
            </a:pPr>
            <a:r>
              <a:rPr lang="en-GB" sz="3600" baseline="30000" dirty="0">
                <a:solidFill>
                  <a:schemeClr val="bg1"/>
                </a:solidFill>
                <a:effectLst>
                  <a:outerShdw blurRad="38100" dist="38100" dir="2700000" algn="tl">
                    <a:srgbClr val="000000"/>
                  </a:outerShdw>
                </a:effectLst>
                <a:latin typeface="Calibri" pitchFamily="34" charset="0"/>
              </a:rPr>
              <a:t>87</a:t>
            </a:r>
            <a:r>
              <a:rPr lang="en-GB" sz="3600" dirty="0">
                <a:solidFill>
                  <a:schemeClr val="bg1"/>
                </a:solidFill>
                <a:effectLst>
                  <a:outerShdw blurRad="38100" dist="38100" dir="2700000" algn="tl">
                    <a:srgbClr val="000000"/>
                  </a:outerShdw>
                </a:effectLst>
                <a:latin typeface="Calibri" pitchFamily="34" charset="0"/>
              </a:rPr>
              <a:t>Sr/</a:t>
            </a:r>
            <a:r>
              <a:rPr lang="en-GB" sz="3600" baseline="30000" dirty="0">
                <a:solidFill>
                  <a:schemeClr val="bg1"/>
                </a:solidFill>
                <a:effectLst>
                  <a:outerShdw blurRad="38100" dist="38100" dir="2700000" algn="tl">
                    <a:srgbClr val="000000"/>
                  </a:outerShdw>
                </a:effectLst>
                <a:latin typeface="Calibri" pitchFamily="34" charset="0"/>
              </a:rPr>
              <a:t>86</a:t>
            </a:r>
            <a:r>
              <a:rPr lang="en-GB" sz="3600" dirty="0">
                <a:solidFill>
                  <a:schemeClr val="bg1"/>
                </a:solidFill>
                <a:effectLst>
                  <a:outerShdw blurRad="38100" dist="38100" dir="2700000" algn="tl">
                    <a:srgbClr val="000000"/>
                  </a:outerShdw>
                </a:effectLst>
                <a:latin typeface="Calibri" pitchFamily="34" charset="0"/>
              </a:rPr>
              <a:t>Sr = 0.69899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9363"/>
                                        </p:tgtEl>
                                        <p:attrNameLst>
                                          <p:attrName>style.visibility</p:attrName>
                                        </p:attrNameLst>
                                      </p:cBhvr>
                                      <p:to>
                                        <p:strVal val="visible"/>
                                      </p:to>
                                    </p:set>
                                    <p:animEffect transition="in" filter="fade">
                                      <p:cBhvr>
                                        <p:cTn id="7" dur="500"/>
                                        <p:tgtEl>
                                          <p:spTgt spid="103936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2000"/>
                                        <p:tgtEl>
                                          <p:spTgt spid="14"/>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right)">
                                      <p:cBhvr>
                                        <p:cTn id="20" dur="500"/>
                                        <p:tgtEl>
                                          <p:spTgt spid="2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up)">
                                      <p:cBhvr>
                                        <p:cTn id="30" dur="2000"/>
                                        <p:tgtEl>
                                          <p:spTgt spid="24"/>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wipe(lef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9363" grpId="0"/>
      <p:bldP spid="15" grpId="0"/>
      <p:bldP spid="11" grpId="0"/>
      <p:bldP spid="25" grpId="0" animBg="1"/>
      <p:bldP spid="2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4914" name="Text Box 2"/>
          <p:cNvSpPr txBox="1">
            <a:spLocks noChangeArrowheads="1"/>
          </p:cNvSpPr>
          <p:nvPr/>
        </p:nvSpPr>
        <p:spPr bwMode="auto">
          <a:xfrm>
            <a:off x="371475" y="938213"/>
            <a:ext cx="8401050" cy="405649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Major element composition of igneous rocks can furnish basic information on the gross type of mantle source involved in petrogenetic processes.</a:t>
            </a:r>
          </a:p>
          <a:p>
            <a:pPr>
              <a:lnSpc>
                <a:spcPct val="90000"/>
              </a:lnSpc>
              <a:spcBef>
                <a:spcPct val="50000"/>
              </a:spcBef>
              <a:defRPr/>
            </a:pPr>
            <a:r>
              <a:rPr lang="en-GB" sz="4000" dirty="0">
                <a:solidFill>
                  <a:srgbClr val="FFFF00"/>
                </a:solidFill>
                <a:effectLst>
                  <a:outerShdw blurRad="38100" dist="38100" dir="2700000" algn="tl">
                    <a:srgbClr val="000000"/>
                  </a:outerShdw>
                </a:effectLst>
                <a:latin typeface="Calibri" pitchFamily="34" charset="0"/>
              </a:rPr>
              <a:t>Question:</a:t>
            </a:r>
          </a:p>
          <a:p>
            <a:pPr algn="l">
              <a:spcBef>
                <a:spcPct val="50000"/>
              </a:spcBef>
              <a:defRPr/>
            </a:pPr>
            <a:r>
              <a:rPr lang="en-GB" sz="2800" i="1" dirty="0">
                <a:solidFill>
                  <a:schemeClr val="bg1"/>
                </a:solidFill>
                <a:effectLst>
                  <a:outerShdw blurRad="38100" dist="38100" dir="2700000" algn="tl">
                    <a:srgbClr val="000000"/>
                  </a:outerShdw>
                </a:effectLst>
                <a:latin typeface="Calibri" pitchFamily="34" charset="0"/>
              </a:rPr>
              <a:t>What type of  chemical difference do you expect in terms of major element composition between a </a:t>
            </a:r>
            <a:r>
              <a:rPr lang="en-GB" sz="2800" i="1" dirty="0" smtClean="0">
                <a:solidFill>
                  <a:schemeClr val="bg1"/>
                </a:solidFill>
                <a:effectLst>
                  <a:outerShdw blurRad="38100" dist="38100" dir="2700000" algn="tl">
                    <a:srgbClr val="000000"/>
                  </a:outerShdw>
                </a:effectLst>
                <a:latin typeface="Calibri" pitchFamily="34" charset="0"/>
              </a:rPr>
              <a:t>mantle rock that has never melted and another mantle rock that experienced basaltic melt extraction?</a:t>
            </a:r>
            <a:endParaRPr lang="en-GB" sz="2800" i="1" dirty="0">
              <a:solidFill>
                <a:schemeClr val="bg1"/>
              </a:solidFill>
              <a:effectLst>
                <a:outerShdw blurRad="38100" dist="38100" dir="2700000" algn="tl">
                  <a:srgbClr val="000000"/>
                </a:outerShdw>
              </a:effectLst>
              <a:latin typeface="Calibri" pitchFamily="34" charset="0"/>
            </a:endParaRPr>
          </a:p>
        </p:txBody>
      </p:sp>
      <p:sp>
        <p:nvSpPr>
          <p:cNvPr id="93491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34916" name="Text Box 4"/>
          <p:cNvSpPr txBox="1">
            <a:spLocks noChangeArrowheads="1"/>
          </p:cNvSpPr>
          <p:nvPr/>
        </p:nvSpPr>
        <p:spPr bwMode="auto">
          <a:xfrm>
            <a:off x="371475" y="5091113"/>
            <a:ext cx="8401050" cy="164352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rgbClr val="FFFF00"/>
                </a:solidFill>
                <a:effectLst>
                  <a:outerShdw blurRad="38100" dist="38100" dir="2700000" algn="tl">
                    <a:srgbClr val="000000"/>
                  </a:outerShdw>
                </a:effectLst>
                <a:latin typeface="Calibri" pitchFamily="34" charset="0"/>
              </a:rPr>
              <a:t>Rocks that have been tapped by basaltic melts </a:t>
            </a:r>
            <a:r>
              <a:rPr lang="en-GB" sz="2800" dirty="0">
                <a:solidFill>
                  <a:srgbClr val="FFFF00"/>
                </a:solidFill>
                <a:effectLst>
                  <a:outerShdw blurRad="38100" dist="38100" dir="2700000" algn="tl">
                    <a:srgbClr val="000000"/>
                  </a:outerShdw>
                </a:effectLst>
                <a:latin typeface="Calibri" pitchFamily="34" charset="0"/>
              </a:rPr>
              <a:t>have lower content of “basaltic components” (i.e., elements that are relatively enriched in basaltic melts compared to peridotitic sources).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4914">
                                            <p:txEl>
                                              <p:pRg st="1" end="1"/>
                                            </p:txEl>
                                          </p:spTgt>
                                        </p:tgtEl>
                                        <p:attrNameLst>
                                          <p:attrName>style.visibility</p:attrName>
                                        </p:attrNameLst>
                                      </p:cBhvr>
                                      <p:to>
                                        <p:strVal val="visible"/>
                                      </p:to>
                                    </p:set>
                                    <p:animEffect transition="in" filter="fade">
                                      <p:cBhvr>
                                        <p:cTn id="7" dur="500"/>
                                        <p:tgtEl>
                                          <p:spTgt spid="9349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34914">
                                            <p:txEl>
                                              <p:pRg st="2" end="2"/>
                                            </p:txEl>
                                          </p:spTgt>
                                        </p:tgtEl>
                                        <p:attrNameLst>
                                          <p:attrName>style.visibility</p:attrName>
                                        </p:attrNameLst>
                                      </p:cBhvr>
                                      <p:to>
                                        <p:strVal val="visible"/>
                                      </p:to>
                                    </p:set>
                                    <p:animEffect transition="in" filter="fade">
                                      <p:cBhvr>
                                        <p:cTn id="12" dur="500"/>
                                        <p:tgtEl>
                                          <p:spTgt spid="9349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34916"/>
                                        </p:tgtEl>
                                        <p:attrNameLst>
                                          <p:attrName>style.visibility</p:attrName>
                                        </p:attrNameLst>
                                      </p:cBhvr>
                                      <p:to>
                                        <p:strVal val="visible"/>
                                      </p:to>
                                    </p:set>
                                    <p:animEffect transition="in" filter="fade">
                                      <p:cBhvr>
                                        <p:cTn id="17" dur="500"/>
                                        <p:tgtEl>
                                          <p:spTgt spid="93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4" grpId="0" build="p"/>
      <p:bldP spid="934916" grpId="0"/>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777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27782" name="Text Box 6"/>
          <p:cNvSpPr txBox="1">
            <a:spLocks noChangeArrowheads="1"/>
          </p:cNvSpPr>
          <p:nvPr/>
        </p:nvSpPr>
        <p:spPr bwMode="auto">
          <a:xfrm>
            <a:off x="371475" y="1209675"/>
            <a:ext cx="84010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You should remember this:</a:t>
            </a:r>
          </a:p>
        </p:txBody>
      </p:sp>
      <p:sp>
        <p:nvSpPr>
          <p:cNvPr id="1227784" name="Text Box 8"/>
          <p:cNvSpPr txBox="1">
            <a:spLocks noChangeArrowheads="1"/>
          </p:cNvSpPr>
          <p:nvPr/>
        </p:nvSpPr>
        <p:spPr bwMode="auto">
          <a:xfrm>
            <a:off x="371475" y="1782763"/>
            <a:ext cx="8401050" cy="3841052"/>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 part of Rb decays (is transformed naturally into) 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In particular,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decays into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During upper mantle partial melting, both Rb and Sr behave as incompatible elements, but Rb is more incompatible than 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 restitic (depleted) source is characterized by lower Rb, lower Sr and lower Rb/Sr compared both to the original source and the partial melt.</a:t>
            </a:r>
          </a:p>
        </p:txBody>
      </p:sp>
      <p:sp>
        <p:nvSpPr>
          <p:cNvPr id="6"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27782">
                                            <p:txEl>
                                              <p:pRg st="0" end="0"/>
                                            </p:txEl>
                                          </p:spTgt>
                                        </p:tgtEl>
                                        <p:attrNameLst>
                                          <p:attrName>style.visibility</p:attrName>
                                        </p:attrNameLst>
                                      </p:cBhvr>
                                      <p:to>
                                        <p:strVal val="visible"/>
                                      </p:to>
                                    </p:set>
                                    <p:animEffect transition="in" filter="fade">
                                      <p:cBhvr>
                                        <p:cTn id="7" dur="500"/>
                                        <p:tgtEl>
                                          <p:spTgt spid="122778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7784">
                                            <p:txEl>
                                              <p:pRg st="0" end="0"/>
                                            </p:txEl>
                                          </p:spTgt>
                                        </p:tgtEl>
                                        <p:attrNameLst>
                                          <p:attrName>style.visibility</p:attrName>
                                        </p:attrNameLst>
                                      </p:cBhvr>
                                      <p:to>
                                        <p:strVal val="visible"/>
                                      </p:to>
                                    </p:set>
                                    <p:animEffect transition="in" filter="fade">
                                      <p:cBhvr>
                                        <p:cTn id="12" dur="500"/>
                                        <p:tgtEl>
                                          <p:spTgt spid="122778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7784">
                                            <p:txEl>
                                              <p:pRg st="1" end="1"/>
                                            </p:txEl>
                                          </p:spTgt>
                                        </p:tgtEl>
                                        <p:attrNameLst>
                                          <p:attrName>style.visibility</p:attrName>
                                        </p:attrNameLst>
                                      </p:cBhvr>
                                      <p:to>
                                        <p:strVal val="visible"/>
                                      </p:to>
                                    </p:set>
                                    <p:animEffect transition="in" filter="fade">
                                      <p:cBhvr>
                                        <p:cTn id="17" dur="500"/>
                                        <p:tgtEl>
                                          <p:spTgt spid="122778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7784">
                                            <p:txEl>
                                              <p:pRg st="2" end="2"/>
                                            </p:txEl>
                                          </p:spTgt>
                                        </p:tgtEl>
                                        <p:attrNameLst>
                                          <p:attrName>style.visibility</p:attrName>
                                        </p:attrNameLst>
                                      </p:cBhvr>
                                      <p:to>
                                        <p:strVal val="visible"/>
                                      </p:to>
                                    </p:set>
                                    <p:animEffect transition="in" filter="fade">
                                      <p:cBhvr>
                                        <p:cTn id="22" dur="500"/>
                                        <p:tgtEl>
                                          <p:spTgt spid="122778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7784">
                                            <p:txEl>
                                              <p:pRg st="3" end="3"/>
                                            </p:txEl>
                                          </p:spTgt>
                                        </p:tgtEl>
                                        <p:attrNameLst>
                                          <p:attrName>style.visibility</p:attrName>
                                        </p:attrNameLst>
                                      </p:cBhvr>
                                      <p:to>
                                        <p:strVal val="visible"/>
                                      </p:to>
                                    </p:set>
                                    <p:animEffect transition="in" filter="fade">
                                      <p:cBhvr>
                                        <p:cTn id="27" dur="500"/>
                                        <p:tgtEl>
                                          <p:spTgt spid="12277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7782" grpId="0" build="p"/>
      <p:bldP spid="1227784" grpId="0" build="p"/>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2982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29828" name="Text Box 4"/>
          <p:cNvSpPr txBox="1">
            <a:spLocks noChangeArrowheads="1"/>
          </p:cNvSpPr>
          <p:nvPr/>
        </p:nvSpPr>
        <p:spPr bwMode="auto">
          <a:xfrm>
            <a:off x="371475" y="1209675"/>
            <a:ext cx="84010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You should remember this:</a:t>
            </a:r>
          </a:p>
        </p:txBody>
      </p:sp>
      <p:sp>
        <p:nvSpPr>
          <p:cNvPr id="1229829" name="Text Box 5"/>
          <p:cNvSpPr txBox="1">
            <a:spLocks noChangeArrowheads="1"/>
          </p:cNvSpPr>
          <p:nvPr/>
        </p:nvSpPr>
        <p:spPr bwMode="auto">
          <a:xfrm>
            <a:off x="371475" y="1782763"/>
            <a:ext cx="8401050" cy="496093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needs a lot of time to transform into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After a geologically relevant period, the residual source (with lower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compared to the partial melt) will be characterized by lower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 is typically normalized to the stable </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 given rock (solidified partial melt or restitic source) is characterized by a given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The numerator is function on the amount of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of that system and the time this isotope is decaying. The denominator is function only on the amount of Sr.</a:t>
            </a:r>
          </a:p>
        </p:txBody>
      </p:sp>
      <p:sp>
        <p:nvSpPr>
          <p:cNvPr id="6"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29829">
                                            <p:txEl>
                                              <p:pRg st="0" end="0"/>
                                            </p:txEl>
                                          </p:spTgt>
                                        </p:tgtEl>
                                        <p:attrNameLst>
                                          <p:attrName>style.visibility</p:attrName>
                                        </p:attrNameLst>
                                      </p:cBhvr>
                                      <p:to>
                                        <p:strVal val="visible"/>
                                      </p:to>
                                    </p:set>
                                    <p:animEffect transition="in" filter="fade">
                                      <p:cBhvr>
                                        <p:cTn id="7" dur="500"/>
                                        <p:tgtEl>
                                          <p:spTgt spid="122982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9829">
                                            <p:txEl>
                                              <p:pRg st="1" end="1"/>
                                            </p:txEl>
                                          </p:spTgt>
                                        </p:tgtEl>
                                        <p:attrNameLst>
                                          <p:attrName>style.visibility</p:attrName>
                                        </p:attrNameLst>
                                      </p:cBhvr>
                                      <p:to>
                                        <p:strVal val="visible"/>
                                      </p:to>
                                    </p:set>
                                    <p:animEffect transition="in" filter="fade">
                                      <p:cBhvr>
                                        <p:cTn id="12" dur="500"/>
                                        <p:tgtEl>
                                          <p:spTgt spid="122982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9829">
                                            <p:txEl>
                                              <p:pRg st="2" end="2"/>
                                            </p:txEl>
                                          </p:spTgt>
                                        </p:tgtEl>
                                        <p:attrNameLst>
                                          <p:attrName>style.visibility</p:attrName>
                                        </p:attrNameLst>
                                      </p:cBhvr>
                                      <p:to>
                                        <p:strVal val="visible"/>
                                      </p:to>
                                    </p:set>
                                    <p:animEffect transition="in" filter="fade">
                                      <p:cBhvr>
                                        <p:cTn id="17" dur="500"/>
                                        <p:tgtEl>
                                          <p:spTgt spid="122982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9829">
                                            <p:txEl>
                                              <p:pRg st="3" end="3"/>
                                            </p:txEl>
                                          </p:spTgt>
                                        </p:tgtEl>
                                        <p:attrNameLst>
                                          <p:attrName>style.visibility</p:attrName>
                                        </p:attrNameLst>
                                      </p:cBhvr>
                                      <p:to>
                                        <p:strVal val="visible"/>
                                      </p:to>
                                    </p:set>
                                    <p:animEffect transition="in" filter="fade">
                                      <p:cBhvr>
                                        <p:cTn id="22" dur="500"/>
                                        <p:tgtEl>
                                          <p:spTgt spid="12298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29"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75"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31877" name="Text Box 5"/>
          <p:cNvSpPr txBox="1">
            <a:spLocks noChangeArrowheads="1"/>
          </p:cNvSpPr>
          <p:nvPr/>
        </p:nvSpPr>
        <p:spPr bwMode="auto">
          <a:xfrm>
            <a:off x="371475" y="1209675"/>
            <a:ext cx="84010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You should remember this:</a:t>
            </a:r>
          </a:p>
        </p:txBody>
      </p:sp>
      <p:sp>
        <p:nvSpPr>
          <p:cNvPr id="1231878" name="Text Box 6"/>
          <p:cNvSpPr txBox="1">
            <a:spLocks noChangeArrowheads="1"/>
          </p:cNvSpPr>
          <p:nvPr/>
        </p:nvSpPr>
        <p:spPr bwMode="auto">
          <a:xfrm>
            <a:off x="371475" y="1782763"/>
            <a:ext cx="8401050" cy="461664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An old restitic source (with low Rb/Sr and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has relatively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An old solidified partial melt (with high Rb/Sr and high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has relatively high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The oldest the rocks (restite and solidified partial melt) the highest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difference.</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The products of a recent partial melting process (restite and solidified partial melt) have nearly the same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ratios. This because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has not had the necessary time to increase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ratio.</a:t>
            </a:r>
          </a:p>
        </p:txBody>
      </p:sp>
      <p:sp>
        <p:nvSpPr>
          <p:cNvPr id="6"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1878">
                                            <p:txEl>
                                              <p:pRg st="0" end="0"/>
                                            </p:txEl>
                                          </p:spTgt>
                                        </p:tgtEl>
                                        <p:attrNameLst>
                                          <p:attrName>style.visibility</p:attrName>
                                        </p:attrNameLst>
                                      </p:cBhvr>
                                      <p:to>
                                        <p:strVal val="visible"/>
                                      </p:to>
                                    </p:set>
                                    <p:animEffect transition="in" filter="fade">
                                      <p:cBhvr>
                                        <p:cTn id="7" dur="500"/>
                                        <p:tgtEl>
                                          <p:spTgt spid="12318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1878">
                                            <p:txEl>
                                              <p:pRg st="1" end="1"/>
                                            </p:txEl>
                                          </p:spTgt>
                                        </p:tgtEl>
                                        <p:attrNameLst>
                                          <p:attrName>style.visibility</p:attrName>
                                        </p:attrNameLst>
                                      </p:cBhvr>
                                      <p:to>
                                        <p:strVal val="visible"/>
                                      </p:to>
                                    </p:set>
                                    <p:animEffect transition="in" filter="fade">
                                      <p:cBhvr>
                                        <p:cTn id="12" dur="500"/>
                                        <p:tgtEl>
                                          <p:spTgt spid="12318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31878">
                                            <p:txEl>
                                              <p:pRg st="2" end="2"/>
                                            </p:txEl>
                                          </p:spTgt>
                                        </p:tgtEl>
                                        <p:attrNameLst>
                                          <p:attrName>style.visibility</p:attrName>
                                        </p:attrNameLst>
                                      </p:cBhvr>
                                      <p:to>
                                        <p:strVal val="visible"/>
                                      </p:to>
                                    </p:set>
                                    <p:animEffect transition="in" filter="fade">
                                      <p:cBhvr>
                                        <p:cTn id="17" dur="500"/>
                                        <p:tgtEl>
                                          <p:spTgt spid="123187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31878">
                                            <p:txEl>
                                              <p:pRg st="3" end="3"/>
                                            </p:txEl>
                                          </p:spTgt>
                                        </p:tgtEl>
                                        <p:attrNameLst>
                                          <p:attrName>style.visibility</p:attrName>
                                        </p:attrNameLst>
                                      </p:cBhvr>
                                      <p:to>
                                        <p:strVal val="visible"/>
                                      </p:to>
                                    </p:set>
                                    <p:animEffect transition="in" filter="fade">
                                      <p:cBhvr>
                                        <p:cTn id="22" dur="500"/>
                                        <p:tgtEl>
                                          <p:spTgt spid="123187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1878"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92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33925" name="Text Box 5"/>
          <p:cNvSpPr txBox="1">
            <a:spLocks noChangeArrowheads="1"/>
          </p:cNvSpPr>
          <p:nvPr/>
        </p:nvSpPr>
        <p:spPr bwMode="auto">
          <a:xfrm>
            <a:off x="371475" y="1209675"/>
            <a:ext cx="84010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You should remember this:</a:t>
            </a:r>
          </a:p>
        </p:txBody>
      </p:sp>
      <p:sp>
        <p:nvSpPr>
          <p:cNvPr id="1233926" name="Text Box 6"/>
          <p:cNvSpPr txBox="1">
            <a:spLocks noChangeArrowheads="1"/>
          </p:cNvSpPr>
          <p:nvPr/>
        </p:nvSpPr>
        <p:spPr bwMode="auto">
          <a:xfrm>
            <a:off x="371474" y="1668463"/>
            <a:ext cx="8772525" cy="457356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If a young partial melt (e.g., a basalt) is characterized by relatively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ratio, it means that its source has evolved with low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compared to Sr (i.e., it is depleted).</a:t>
            </a:r>
          </a:p>
          <a:p>
            <a:pPr algn="l">
              <a:lnSpc>
                <a:spcPct val="8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 If </a:t>
            </a:r>
            <a:r>
              <a:rPr lang="en-GB" sz="2800" dirty="0">
                <a:solidFill>
                  <a:schemeClr val="bg1"/>
                </a:solidFill>
                <a:effectLst>
                  <a:outerShdw blurRad="38100" dist="38100" dir="2700000" algn="tl">
                    <a:srgbClr val="000000"/>
                  </a:outerShdw>
                </a:effectLst>
                <a:latin typeface="Calibri" pitchFamily="34" charset="0"/>
              </a:rPr>
              <a:t>a basalt </a:t>
            </a:r>
            <a:r>
              <a:rPr lang="en-GB" sz="2800" dirty="0" smtClean="0">
                <a:solidFill>
                  <a:schemeClr val="bg1"/>
                </a:solidFill>
                <a:effectLst>
                  <a:outerShdw blurRad="38100" dist="38100" dir="2700000" algn="tl">
                    <a:srgbClr val="000000"/>
                  </a:outerShdw>
                </a:effectLst>
                <a:latin typeface="Calibri" pitchFamily="34" charset="0"/>
              </a:rPr>
              <a:t>is </a:t>
            </a:r>
            <a:r>
              <a:rPr lang="en-GB" sz="2800" dirty="0">
                <a:solidFill>
                  <a:schemeClr val="bg1"/>
                </a:solidFill>
                <a:effectLst>
                  <a:outerShdw blurRad="38100" dist="38100" dir="2700000" algn="tl">
                    <a:srgbClr val="000000"/>
                  </a:outerShdw>
                </a:effectLst>
                <a:latin typeface="Calibri" pitchFamily="34" charset="0"/>
              </a:rPr>
              <a:t>characterized by higher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it means </a:t>
            </a:r>
            <a:r>
              <a:rPr lang="en-GB" sz="2800" dirty="0" smtClean="0">
                <a:solidFill>
                  <a:schemeClr val="bg1"/>
                </a:solidFill>
                <a:effectLst>
                  <a:outerShdw blurRad="38100" dist="38100" dir="2700000" algn="tl">
                    <a:srgbClr val="000000"/>
                  </a:outerShdw>
                </a:effectLst>
                <a:latin typeface="Calibri" pitchFamily="34" charset="0"/>
              </a:rPr>
              <a:t>that:</a:t>
            </a:r>
          </a:p>
          <a:p>
            <a:pPr marL="514350" indent="-514350" algn="l">
              <a:lnSpc>
                <a:spcPct val="80000"/>
              </a:lnSpc>
              <a:spcBef>
                <a:spcPct val="50000"/>
              </a:spcBef>
              <a:buAutoNum type="arabicParenR"/>
              <a:defRPr/>
            </a:pPr>
            <a:r>
              <a:rPr lang="en-GB" sz="2800" dirty="0" smtClean="0">
                <a:solidFill>
                  <a:schemeClr val="bg1"/>
                </a:solidFill>
                <a:effectLst>
                  <a:outerShdw blurRad="38100" dist="38100" dir="2700000" algn="tl">
                    <a:srgbClr val="000000"/>
                  </a:outerShdw>
                </a:effectLst>
                <a:latin typeface="Calibri" pitchFamily="34" charset="0"/>
              </a:rPr>
              <a:t>its </a:t>
            </a:r>
            <a:r>
              <a:rPr lang="en-GB" sz="2800" dirty="0">
                <a:solidFill>
                  <a:schemeClr val="bg1"/>
                </a:solidFill>
                <a:effectLst>
                  <a:outerShdw blurRad="38100" dist="38100" dir="2700000" algn="tl">
                    <a:srgbClr val="000000"/>
                  </a:outerShdw>
                </a:effectLst>
                <a:latin typeface="Calibri" pitchFamily="34" charset="0"/>
              </a:rPr>
              <a:t>source is richer in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than the previous estimated </a:t>
            </a:r>
            <a:r>
              <a:rPr lang="en-GB" sz="2800" dirty="0" smtClean="0">
                <a:solidFill>
                  <a:schemeClr val="bg1"/>
                </a:solidFill>
                <a:effectLst>
                  <a:outerShdw blurRad="38100" dist="38100" dir="2700000" algn="tl">
                    <a:srgbClr val="000000"/>
                  </a:outerShdw>
                </a:effectLst>
                <a:latin typeface="Calibri" pitchFamily="34" charset="0"/>
              </a:rPr>
              <a:t>source (</a:t>
            </a:r>
            <a:r>
              <a:rPr lang="en-GB" sz="2400" i="1" dirty="0" smtClean="0">
                <a:solidFill>
                  <a:schemeClr val="bg1"/>
                </a:solidFill>
                <a:effectLst>
                  <a:outerShdw blurRad="38100" dist="38100" dir="2700000" algn="tl">
                    <a:srgbClr val="000000"/>
                  </a:outerShdw>
                </a:effectLst>
                <a:latin typeface="Calibri" pitchFamily="34" charset="0"/>
              </a:rPr>
              <a:t>what could be the causes of such enrichment?</a:t>
            </a:r>
            <a:r>
              <a:rPr lang="en-GB" sz="2800" dirty="0" smtClean="0">
                <a:solidFill>
                  <a:schemeClr val="bg1"/>
                </a:solidFill>
                <a:effectLst>
                  <a:outerShdw blurRad="38100" dist="38100" dir="2700000" algn="tl">
                    <a:srgbClr val="000000"/>
                  </a:outerShdw>
                </a:effectLst>
                <a:latin typeface="Calibri" pitchFamily="34" charset="0"/>
              </a:rPr>
              <a:t>);</a:t>
            </a:r>
          </a:p>
          <a:p>
            <a:pPr marL="514350" indent="-514350" algn="l">
              <a:lnSpc>
                <a:spcPct val="80000"/>
              </a:lnSpc>
              <a:spcBef>
                <a:spcPct val="50000"/>
              </a:spcBef>
              <a:buAutoNum type="arabicParenR"/>
              <a:defRPr/>
            </a:pPr>
            <a:r>
              <a:rPr lang="en-GB" sz="2800" dirty="0" smtClean="0">
                <a:solidFill>
                  <a:schemeClr val="bg1"/>
                </a:solidFill>
                <a:effectLst>
                  <a:outerShdw blurRad="38100" dist="38100" dir="2700000" algn="tl">
                    <a:srgbClr val="000000"/>
                  </a:outerShdw>
                </a:effectLst>
                <a:latin typeface="Calibri" pitchFamily="34" charset="0"/>
              </a:rPr>
              <a:t>its </a:t>
            </a:r>
            <a:r>
              <a:rPr lang="en-GB" sz="2800" dirty="0">
                <a:solidFill>
                  <a:schemeClr val="bg1"/>
                </a:solidFill>
                <a:effectLst>
                  <a:outerShdw blurRad="38100" dist="38100" dir="2700000" algn="tl">
                    <a:srgbClr val="000000"/>
                  </a:outerShdw>
                </a:effectLst>
                <a:latin typeface="Calibri" pitchFamily="34" charset="0"/>
              </a:rPr>
              <a:t>source has the same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 content but is </a:t>
            </a:r>
            <a:r>
              <a:rPr lang="en-GB" sz="2800" dirty="0" smtClean="0">
                <a:solidFill>
                  <a:schemeClr val="bg1"/>
                </a:solidFill>
                <a:effectLst>
                  <a:outerShdw blurRad="38100" dist="38100" dir="2700000" algn="tl">
                    <a:srgbClr val="000000"/>
                  </a:outerShdw>
                </a:effectLst>
                <a:latin typeface="Calibri" pitchFamily="34" charset="0"/>
              </a:rPr>
              <a:t>older;</a:t>
            </a:r>
          </a:p>
          <a:p>
            <a:pPr marL="514350" indent="-514350" algn="l">
              <a:lnSpc>
                <a:spcPct val="80000"/>
              </a:lnSpc>
              <a:spcBef>
                <a:spcPct val="50000"/>
              </a:spcBef>
              <a:buAutoNum type="arabicParenR"/>
              <a:defRPr/>
            </a:pPr>
            <a:r>
              <a:rPr lang="en-GB" sz="2800" dirty="0" smtClean="0">
                <a:solidFill>
                  <a:schemeClr val="bg1"/>
                </a:solidFill>
                <a:effectLst>
                  <a:outerShdw blurRad="38100" dist="38100" dir="2700000" algn="tl">
                    <a:srgbClr val="000000"/>
                  </a:outerShdw>
                </a:effectLst>
                <a:latin typeface="Calibri" pitchFamily="34" charset="0"/>
              </a:rPr>
              <a:t>its </a:t>
            </a:r>
            <a:r>
              <a:rPr lang="en-GB" sz="2800" dirty="0">
                <a:solidFill>
                  <a:schemeClr val="bg1"/>
                </a:solidFill>
                <a:effectLst>
                  <a:outerShdw blurRad="38100" dist="38100" dir="2700000" algn="tl">
                    <a:srgbClr val="000000"/>
                  </a:outerShdw>
                </a:effectLst>
                <a:latin typeface="Calibri" pitchFamily="34" charset="0"/>
              </a:rPr>
              <a:t>source has lower elemental Sr (</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r>
              <a:rPr lang="en-GB" sz="2800" dirty="0" smtClean="0">
                <a:solidFill>
                  <a:schemeClr val="bg1"/>
                </a:solidFill>
                <a:effectLst>
                  <a:outerShdw blurRad="38100" dist="38100" dir="2700000" algn="tl">
                    <a:srgbClr val="000000"/>
                  </a:outerShdw>
                </a:effectLst>
                <a:latin typeface="Calibri" pitchFamily="34" charset="0"/>
              </a:rPr>
              <a:t>).</a:t>
            </a:r>
            <a:endParaRPr lang="en-GB" sz="2800" dirty="0">
              <a:solidFill>
                <a:schemeClr val="bg1"/>
              </a:solidFill>
              <a:effectLst>
                <a:outerShdw blurRad="38100" dist="38100" dir="2700000" algn="tl">
                  <a:srgbClr val="000000"/>
                </a:outerShdw>
              </a:effectLst>
              <a:latin typeface="Calibri" pitchFamily="34" charset="0"/>
            </a:endParaRPr>
          </a:p>
        </p:txBody>
      </p:sp>
      <p:sp>
        <p:nvSpPr>
          <p:cNvPr id="6"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3926">
                                            <p:txEl>
                                              <p:pRg st="0" end="0"/>
                                            </p:txEl>
                                          </p:spTgt>
                                        </p:tgtEl>
                                        <p:attrNameLst>
                                          <p:attrName>style.visibility</p:attrName>
                                        </p:attrNameLst>
                                      </p:cBhvr>
                                      <p:to>
                                        <p:strVal val="visible"/>
                                      </p:to>
                                    </p:set>
                                    <p:animEffect transition="in" filter="fade">
                                      <p:cBhvr>
                                        <p:cTn id="7" dur="500"/>
                                        <p:tgtEl>
                                          <p:spTgt spid="12339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3926">
                                            <p:txEl>
                                              <p:pRg st="1" end="1"/>
                                            </p:txEl>
                                          </p:spTgt>
                                        </p:tgtEl>
                                        <p:attrNameLst>
                                          <p:attrName>style.visibility</p:attrName>
                                        </p:attrNameLst>
                                      </p:cBhvr>
                                      <p:to>
                                        <p:strVal val="visible"/>
                                      </p:to>
                                    </p:set>
                                    <p:animEffect transition="in" filter="fade">
                                      <p:cBhvr>
                                        <p:cTn id="12" dur="500"/>
                                        <p:tgtEl>
                                          <p:spTgt spid="123392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33926">
                                            <p:txEl>
                                              <p:pRg st="2" end="2"/>
                                            </p:txEl>
                                          </p:spTgt>
                                        </p:tgtEl>
                                        <p:attrNameLst>
                                          <p:attrName>style.visibility</p:attrName>
                                        </p:attrNameLst>
                                      </p:cBhvr>
                                      <p:to>
                                        <p:strVal val="visible"/>
                                      </p:to>
                                    </p:set>
                                    <p:animEffect transition="in" filter="fade">
                                      <p:cBhvr>
                                        <p:cTn id="17" dur="500"/>
                                        <p:tgtEl>
                                          <p:spTgt spid="123392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33926">
                                            <p:txEl>
                                              <p:pRg st="3" end="3"/>
                                            </p:txEl>
                                          </p:spTgt>
                                        </p:tgtEl>
                                        <p:attrNameLst>
                                          <p:attrName>style.visibility</p:attrName>
                                        </p:attrNameLst>
                                      </p:cBhvr>
                                      <p:to>
                                        <p:strVal val="visible"/>
                                      </p:to>
                                    </p:set>
                                    <p:animEffect transition="in" filter="fade">
                                      <p:cBhvr>
                                        <p:cTn id="22" dur="500"/>
                                        <p:tgtEl>
                                          <p:spTgt spid="123392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33926">
                                            <p:txEl>
                                              <p:pRg st="4" end="4"/>
                                            </p:txEl>
                                          </p:spTgt>
                                        </p:tgtEl>
                                        <p:attrNameLst>
                                          <p:attrName>style.visibility</p:attrName>
                                        </p:attrNameLst>
                                      </p:cBhvr>
                                      <p:to>
                                        <p:strVal val="visible"/>
                                      </p:to>
                                    </p:set>
                                    <p:animEffect transition="in" filter="fade">
                                      <p:cBhvr>
                                        <p:cTn id="27" dur="500"/>
                                        <p:tgtEl>
                                          <p:spTgt spid="12339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926"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97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35973" name="Text Box 5"/>
          <p:cNvSpPr txBox="1">
            <a:spLocks noChangeArrowheads="1"/>
          </p:cNvSpPr>
          <p:nvPr/>
        </p:nvSpPr>
        <p:spPr bwMode="auto">
          <a:xfrm>
            <a:off x="371475" y="1209675"/>
            <a:ext cx="8401050" cy="4762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You should remember this:</a:t>
            </a:r>
          </a:p>
        </p:txBody>
      </p:sp>
      <p:sp>
        <p:nvSpPr>
          <p:cNvPr id="1235974" name="Text Box 6"/>
          <p:cNvSpPr txBox="1">
            <a:spLocks noChangeArrowheads="1"/>
          </p:cNvSpPr>
          <p:nvPr/>
        </p:nvSpPr>
        <p:spPr bwMode="auto">
          <a:xfrm>
            <a:off x="371475" y="1668463"/>
            <a:ext cx="8401050" cy="5052537"/>
          </a:xfrm>
          <a:prstGeom prst="rect">
            <a:avLst/>
          </a:prstGeom>
          <a:noFill/>
          <a:ln w="9525" algn="ctr">
            <a:noFill/>
            <a:miter lim="800000"/>
            <a:headEnd/>
            <a:tailEnd/>
          </a:ln>
          <a:effectLst/>
        </p:spPr>
        <p:txBody>
          <a:bodyPr wrap="square">
            <a:spAutoFit/>
          </a:bodyPr>
          <a:lstStyle/>
          <a:p>
            <a:pPr algn="l">
              <a:lnSpc>
                <a:spcPts val="28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 The isotopic compositions of a source and a partial melt are the same just after the partial melting, but they diverge with the increasing age of the differentiation process.</a:t>
            </a:r>
          </a:p>
          <a:p>
            <a:pPr algn="l">
              <a:lnSpc>
                <a:spcPts val="28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The present-day average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isotopic composition of the Bulk Silicate Earth (BSE) is 0.70445.</a:t>
            </a:r>
          </a:p>
          <a:p>
            <a:pPr algn="l">
              <a:lnSpc>
                <a:spcPts val="28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Values higher than this estimate indicate derivation from sources with higher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(i.e., with higher Rb/Sr = </a:t>
            </a:r>
            <a:r>
              <a:rPr lang="en-GB" sz="2800" u="sng" dirty="0">
                <a:solidFill>
                  <a:schemeClr val="bg1"/>
                </a:solidFill>
                <a:effectLst>
                  <a:outerShdw blurRad="38100" dist="38100" dir="2700000" algn="tl">
                    <a:srgbClr val="000000"/>
                  </a:outerShdw>
                </a:effectLst>
                <a:latin typeface="Calibri" pitchFamily="34" charset="0"/>
              </a:rPr>
              <a:t>Enriched Sources</a:t>
            </a:r>
            <a:r>
              <a:rPr lang="en-GB" sz="2800" dirty="0">
                <a:solidFill>
                  <a:schemeClr val="bg1"/>
                </a:solidFill>
                <a:effectLst>
                  <a:outerShdw blurRad="38100" dist="38100" dir="2700000" algn="tl">
                    <a:srgbClr val="000000"/>
                  </a:outerShdw>
                </a:effectLst>
                <a:latin typeface="Calibri" pitchFamily="34" charset="0"/>
              </a:rPr>
              <a:t>).</a:t>
            </a:r>
          </a:p>
          <a:p>
            <a:pPr algn="l">
              <a:lnSpc>
                <a:spcPts val="28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 Values lower than this estimate indicate derivation from sources with lower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Rb/</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(i.e., with lower Rb/Sr = </a:t>
            </a:r>
            <a:r>
              <a:rPr lang="en-GB" sz="2800" u="sng" dirty="0">
                <a:solidFill>
                  <a:schemeClr val="bg1"/>
                </a:solidFill>
                <a:effectLst>
                  <a:outerShdw blurRad="38100" dist="38100" dir="2700000" algn="tl">
                    <a:srgbClr val="000000"/>
                  </a:outerShdw>
                </a:effectLst>
                <a:latin typeface="Calibri" pitchFamily="34" charset="0"/>
              </a:rPr>
              <a:t>Depleted Sources</a:t>
            </a:r>
            <a:r>
              <a:rPr lang="en-GB" sz="2800" dirty="0">
                <a:solidFill>
                  <a:schemeClr val="bg1"/>
                </a:solidFill>
                <a:effectLst>
                  <a:outerShdw blurRad="38100" dist="38100" dir="2700000" algn="tl">
                    <a:srgbClr val="000000"/>
                  </a:outerShdw>
                </a:effectLst>
                <a:latin typeface="Calibri" pitchFamily="34" charset="0"/>
              </a:rPr>
              <a:t>).</a:t>
            </a:r>
          </a:p>
        </p:txBody>
      </p:sp>
      <p:sp>
        <p:nvSpPr>
          <p:cNvPr id="6" name="Text Box 3"/>
          <p:cNvSpPr txBox="1">
            <a:spLocks noChangeArrowheads="1"/>
          </p:cNvSpPr>
          <p:nvPr/>
        </p:nvSpPr>
        <p:spPr bwMode="auto">
          <a:xfrm>
            <a:off x="3213100" y="774700"/>
            <a:ext cx="27178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Rb-Sr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5974">
                                            <p:txEl>
                                              <p:pRg st="0" end="0"/>
                                            </p:txEl>
                                          </p:spTgt>
                                        </p:tgtEl>
                                        <p:attrNameLst>
                                          <p:attrName>style.visibility</p:attrName>
                                        </p:attrNameLst>
                                      </p:cBhvr>
                                      <p:to>
                                        <p:strVal val="visible"/>
                                      </p:to>
                                    </p:set>
                                    <p:animEffect transition="in" filter="fade">
                                      <p:cBhvr>
                                        <p:cTn id="7" dur="500"/>
                                        <p:tgtEl>
                                          <p:spTgt spid="123597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5974">
                                            <p:txEl>
                                              <p:pRg st="1" end="1"/>
                                            </p:txEl>
                                          </p:spTgt>
                                        </p:tgtEl>
                                        <p:attrNameLst>
                                          <p:attrName>style.visibility</p:attrName>
                                        </p:attrNameLst>
                                      </p:cBhvr>
                                      <p:to>
                                        <p:strVal val="visible"/>
                                      </p:to>
                                    </p:set>
                                    <p:animEffect transition="in" filter="fade">
                                      <p:cBhvr>
                                        <p:cTn id="12" dur="500"/>
                                        <p:tgtEl>
                                          <p:spTgt spid="123597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35974">
                                            <p:txEl>
                                              <p:pRg st="2" end="2"/>
                                            </p:txEl>
                                          </p:spTgt>
                                        </p:tgtEl>
                                        <p:attrNameLst>
                                          <p:attrName>style.visibility</p:attrName>
                                        </p:attrNameLst>
                                      </p:cBhvr>
                                      <p:to>
                                        <p:strVal val="visible"/>
                                      </p:to>
                                    </p:set>
                                    <p:animEffect transition="in" filter="fade">
                                      <p:cBhvr>
                                        <p:cTn id="17" dur="500"/>
                                        <p:tgtEl>
                                          <p:spTgt spid="123597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35974">
                                            <p:txEl>
                                              <p:pRg st="3" end="3"/>
                                            </p:txEl>
                                          </p:spTgt>
                                        </p:tgtEl>
                                        <p:attrNameLst>
                                          <p:attrName>style.visibility</p:attrName>
                                        </p:attrNameLst>
                                      </p:cBhvr>
                                      <p:to>
                                        <p:strVal val="visible"/>
                                      </p:to>
                                    </p:set>
                                    <p:animEffect transition="in" filter="fade">
                                      <p:cBhvr>
                                        <p:cTn id="22" dur="500"/>
                                        <p:tgtEl>
                                          <p:spTgt spid="123597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974" grpId="0" uiExpand="1"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16835" name="Text Box 3"/>
          <p:cNvSpPr txBox="1">
            <a:spLocks noChangeArrowheads="1"/>
          </p:cNvSpPr>
          <p:nvPr/>
        </p:nvSpPr>
        <p:spPr bwMode="auto">
          <a:xfrm>
            <a:off x="371475" y="1371600"/>
            <a:ext cx="8401050" cy="422885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Samarium and Neodymium belong to the Rare Earth Element (REE) group.</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this case </a:t>
            </a:r>
            <a:r>
              <a:rPr lang="en-GB" sz="2800" baseline="30000" dirty="0">
                <a:solidFill>
                  <a:schemeClr val="bg1"/>
                </a:solidFill>
                <a:effectLst>
                  <a:outerShdw blurRad="38100" dist="38100" dir="2700000" algn="tl">
                    <a:srgbClr val="000000"/>
                  </a:outerShdw>
                </a:effectLst>
                <a:latin typeface="Calibri" pitchFamily="34" charset="0"/>
              </a:rPr>
              <a:t>147</a:t>
            </a:r>
            <a:r>
              <a:rPr lang="en-GB" sz="2800" dirty="0">
                <a:solidFill>
                  <a:schemeClr val="bg1"/>
                </a:solidFill>
                <a:effectLst>
                  <a:outerShdw blurRad="38100" dist="38100" dir="2700000" algn="tl">
                    <a:srgbClr val="000000"/>
                  </a:outerShdw>
                </a:effectLst>
                <a:latin typeface="Calibri" pitchFamily="34" charset="0"/>
              </a:rPr>
              <a:t>Sm decays in </a:t>
            </a: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 with a Half-Life of </a:t>
            </a:r>
            <a:r>
              <a:rPr lang="en-GB" sz="2800" dirty="0" smtClean="0">
                <a:solidFill>
                  <a:schemeClr val="bg1"/>
                </a:solidFill>
                <a:effectLst>
                  <a:outerShdw blurRad="38100" dist="38100" dir="2700000" algn="tl">
                    <a:srgbClr val="000000"/>
                  </a:outerShdw>
                </a:effectLst>
                <a:latin typeface="Calibri" pitchFamily="34" charset="0"/>
              </a:rPr>
              <a:t>107 Gyr</a:t>
            </a:r>
            <a:r>
              <a:rPr lang="en-GB" sz="2800" dirty="0">
                <a:solidFill>
                  <a:schemeClr val="bg1"/>
                </a:solidFill>
                <a:effectLst>
                  <a:outerShdw blurRad="38100" dist="38100" dir="2700000" algn="tl">
                    <a:srgbClr val="000000"/>
                  </a:outerShdw>
                </a:effectLst>
                <a:latin typeface="Calibri" pitchFamily="34" charset="0"/>
              </a:rPr>
              <a: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As seen for Rb-Sr systematic, also for the Sm-Nd systematic the daughter isotope is compared to a stable isotope.</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this case the radiogenic </a:t>
            </a: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 is compared to the stable </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 (</a:t>
            </a: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016836" name="Text Box 4"/>
          <p:cNvSpPr txBox="1">
            <a:spLocks noChangeArrowheads="1"/>
          </p:cNvSpPr>
          <p:nvPr/>
        </p:nvSpPr>
        <p:spPr bwMode="auto">
          <a:xfrm>
            <a:off x="3073400" y="774700"/>
            <a:ext cx="29972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Sm-Nd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16836"/>
                                        </p:tgtEl>
                                        <p:attrNameLst>
                                          <p:attrName>style.visibility</p:attrName>
                                        </p:attrNameLst>
                                      </p:cBhvr>
                                      <p:to>
                                        <p:strVal val="visible"/>
                                      </p:to>
                                    </p:set>
                                    <p:animEffect transition="in" filter="fade">
                                      <p:cBhvr>
                                        <p:cTn id="7" dur="500"/>
                                        <p:tgtEl>
                                          <p:spTgt spid="10168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6835">
                                            <p:txEl>
                                              <p:pRg st="0" end="0"/>
                                            </p:txEl>
                                          </p:spTgt>
                                        </p:tgtEl>
                                        <p:attrNameLst>
                                          <p:attrName>style.visibility</p:attrName>
                                        </p:attrNameLst>
                                      </p:cBhvr>
                                      <p:to>
                                        <p:strVal val="visible"/>
                                      </p:to>
                                    </p:set>
                                    <p:animEffect transition="in" filter="fade">
                                      <p:cBhvr>
                                        <p:cTn id="12" dur="500"/>
                                        <p:tgtEl>
                                          <p:spTgt spid="101683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16835">
                                            <p:txEl>
                                              <p:pRg st="1" end="1"/>
                                            </p:txEl>
                                          </p:spTgt>
                                        </p:tgtEl>
                                        <p:attrNameLst>
                                          <p:attrName>style.visibility</p:attrName>
                                        </p:attrNameLst>
                                      </p:cBhvr>
                                      <p:to>
                                        <p:strVal val="visible"/>
                                      </p:to>
                                    </p:set>
                                    <p:animEffect transition="in" filter="fade">
                                      <p:cBhvr>
                                        <p:cTn id="17" dur="500"/>
                                        <p:tgtEl>
                                          <p:spTgt spid="101683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16835">
                                            <p:txEl>
                                              <p:pRg st="2" end="2"/>
                                            </p:txEl>
                                          </p:spTgt>
                                        </p:tgtEl>
                                        <p:attrNameLst>
                                          <p:attrName>style.visibility</p:attrName>
                                        </p:attrNameLst>
                                      </p:cBhvr>
                                      <p:to>
                                        <p:strVal val="visible"/>
                                      </p:to>
                                    </p:set>
                                    <p:animEffect transition="in" filter="fade">
                                      <p:cBhvr>
                                        <p:cTn id="22" dur="500"/>
                                        <p:tgtEl>
                                          <p:spTgt spid="101683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16835">
                                            <p:txEl>
                                              <p:pRg st="3" end="3"/>
                                            </p:txEl>
                                          </p:spTgt>
                                        </p:tgtEl>
                                        <p:attrNameLst>
                                          <p:attrName>style.visibility</p:attrName>
                                        </p:attrNameLst>
                                      </p:cBhvr>
                                      <p:to>
                                        <p:strVal val="visible"/>
                                      </p:to>
                                    </p:set>
                                    <p:animEffect transition="in" filter="fade">
                                      <p:cBhvr>
                                        <p:cTn id="27" dur="500"/>
                                        <p:tgtEl>
                                          <p:spTgt spid="1016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35" grpId="0" build="p"/>
      <p:bldP spid="101683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14787" name="Text Box 3"/>
          <p:cNvSpPr txBox="1">
            <a:spLocks noChangeArrowheads="1"/>
          </p:cNvSpPr>
          <p:nvPr/>
        </p:nvSpPr>
        <p:spPr bwMode="auto">
          <a:xfrm>
            <a:off x="371475" y="1371600"/>
            <a:ext cx="8401050" cy="405649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As seen for Rb-Sr systematic, also Sm-Nd are very incompatible in typical mantle assemblages.</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the Rb-Sr isotope system the </a:t>
            </a:r>
            <a:r>
              <a:rPr lang="en-GB" sz="2800" dirty="0">
                <a:solidFill>
                  <a:srgbClr val="FFFF00"/>
                </a:solidFill>
                <a:effectLst>
                  <a:outerShdw blurRad="38100" dist="38100" dir="2700000" algn="tl">
                    <a:srgbClr val="000000"/>
                  </a:outerShdw>
                </a:effectLst>
                <a:latin typeface="Calibri" pitchFamily="34" charset="0"/>
              </a:rPr>
              <a:t>Parent</a:t>
            </a:r>
            <a:r>
              <a:rPr lang="en-GB" sz="2800" dirty="0">
                <a:solidFill>
                  <a:schemeClr val="bg1"/>
                </a:solidFill>
                <a:effectLst>
                  <a:outerShdw blurRad="38100" dist="38100" dir="2700000" algn="tl">
                    <a:srgbClr val="000000"/>
                  </a:outerShdw>
                </a:effectLst>
                <a:latin typeface="Calibri" pitchFamily="34" charset="0"/>
              </a:rPr>
              <a:t> Isotope (</a:t>
            </a:r>
            <a:r>
              <a:rPr lang="en-GB" sz="2800" dirty="0">
                <a:solidFill>
                  <a:srgbClr val="FFFF00"/>
                </a:solidFill>
                <a:effectLst>
                  <a:outerShdw blurRad="38100" dist="38100" dir="2700000" algn="tl">
                    <a:srgbClr val="000000"/>
                  </a:outerShdw>
                </a:effectLst>
                <a:latin typeface="Calibri" pitchFamily="34" charset="0"/>
              </a:rPr>
              <a:t>Rb</a:t>
            </a:r>
            <a:r>
              <a:rPr lang="en-GB" sz="2800" dirty="0">
                <a:solidFill>
                  <a:schemeClr val="bg1"/>
                </a:solidFill>
                <a:effectLst>
                  <a:outerShdw blurRad="38100" dist="38100" dir="2700000" algn="tl">
                    <a:srgbClr val="000000"/>
                  </a:outerShdw>
                </a:effectLst>
                <a:latin typeface="Calibri" pitchFamily="34" charset="0"/>
              </a:rPr>
              <a:t>) is more incompatible than the </a:t>
            </a:r>
            <a:r>
              <a:rPr lang="en-GB" sz="2800" dirty="0">
                <a:solidFill>
                  <a:srgbClr val="FFFF00"/>
                </a:solidFill>
                <a:effectLst>
                  <a:outerShdw blurRad="38100" dist="38100" dir="2700000" algn="tl">
                    <a:srgbClr val="000000"/>
                  </a:outerShdw>
                </a:effectLst>
                <a:latin typeface="Calibri" pitchFamily="34" charset="0"/>
              </a:rPr>
              <a:t>Daughter</a:t>
            </a:r>
            <a:r>
              <a:rPr lang="en-GB" sz="2800" dirty="0">
                <a:solidFill>
                  <a:schemeClr val="bg1"/>
                </a:solidFill>
                <a:effectLst>
                  <a:outerShdw blurRad="38100" dist="38100" dir="2700000" algn="tl">
                    <a:srgbClr val="000000"/>
                  </a:outerShdw>
                </a:effectLst>
                <a:latin typeface="Calibri" pitchFamily="34" charset="0"/>
              </a:rPr>
              <a:t> Isotope (</a:t>
            </a:r>
            <a:r>
              <a:rPr lang="en-GB" sz="2800" dirty="0">
                <a:solidFill>
                  <a:srgbClr val="FFFF00"/>
                </a:solidFill>
                <a:effectLst>
                  <a:outerShdw blurRad="38100" dist="38100" dir="2700000" algn="tl">
                    <a:srgbClr val="000000"/>
                  </a:outerShdw>
                </a:effectLst>
                <a:latin typeface="Calibri" pitchFamily="34" charset="0"/>
              </a:rPr>
              <a:t>Sr</a:t>
            </a:r>
            <a:r>
              <a:rPr lang="en-GB" sz="2800" dirty="0">
                <a:solidFill>
                  <a:schemeClr val="bg1"/>
                </a:solidFill>
                <a:effectLst>
                  <a:outerShdw blurRad="38100" dist="38100" dir="2700000" algn="tl">
                    <a:srgbClr val="000000"/>
                  </a:outerShdw>
                </a:effectLst>
                <a:latin typeface="Calibri" pitchFamily="34" charset="0"/>
              </a:rPr>
              <a: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the Sm-Nd isotope system the </a:t>
            </a:r>
            <a:r>
              <a:rPr lang="en-GB" sz="2800" dirty="0">
                <a:solidFill>
                  <a:srgbClr val="FFFF00"/>
                </a:solidFill>
                <a:effectLst>
                  <a:outerShdw blurRad="38100" dist="38100" dir="2700000" algn="tl">
                    <a:srgbClr val="000000"/>
                  </a:outerShdw>
                </a:effectLst>
                <a:latin typeface="Calibri" pitchFamily="34" charset="0"/>
              </a:rPr>
              <a:t>Parent</a:t>
            </a:r>
            <a:r>
              <a:rPr lang="en-GB" sz="2800" dirty="0">
                <a:solidFill>
                  <a:schemeClr val="bg1"/>
                </a:solidFill>
                <a:effectLst>
                  <a:outerShdw blurRad="38100" dist="38100" dir="2700000" algn="tl">
                    <a:srgbClr val="000000"/>
                  </a:outerShdw>
                </a:effectLst>
                <a:latin typeface="Calibri" pitchFamily="34" charset="0"/>
              </a:rPr>
              <a:t> Isotope (</a:t>
            </a:r>
            <a:r>
              <a:rPr lang="en-GB" sz="2800" dirty="0">
                <a:solidFill>
                  <a:srgbClr val="FFFF00"/>
                </a:solidFill>
                <a:effectLst>
                  <a:outerShdw blurRad="38100" dist="38100" dir="2700000" algn="tl">
                    <a:srgbClr val="000000"/>
                  </a:outerShdw>
                </a:effectLst>
                <a:latin typeface="Calibri" pitchFamily="34" charset="0"/>
              </a:rPr>
              <a:t>Sm</a:t>
            </a:r>
            <a:r>
              <a:rPr lang="en-GB" sz="2800" dirty="0">
                <a:solidFill>
                  <a:schemeClr val="bg1"/>
                </a:solidFill>
                <a:effectLst>
                  <a:outerShdw blurRad="38100" dist="38100" dir="2700000" algn="tl">
                    <a:srgbClr val="000000"/>
                  </a:outerShdw>
                </a:effectLst>
                <a:latin typeface="Calibri" pitchFamily="34" charset="0"/>
              </a:rPr>
              <a:t>) is less incompatible than the </a:t>
            </a:r>
            <a:r>
              <a:rPr lang="en-GB" sz="2800" dirty="0">
                <a:solidFill>
                  <a:srgbClr val="FFFF00"/>
                </a:solidFill>
                <a:effectLst>
                  <a:outerShdw blurRad="38100" dist="38100" dir="2700000" algn="tl">
                    <a:srgbClr val="000000"/>
                  </a:outerShdw>
                </a:effectLst>
                <a:latin typeface="Calibri" pitchFamily="34" charset="0"/>
              </a:rPr>
              <a:t>Daughter</a:t>
            </a:r>
            <a:r>
              <a:rPr lang="en-GB" sz="2800" dirty="0">
                <a:solidFill>
                  <a:schemeClr val="bg1"/>
                </a:solidFill>
                <a:effectLst>
                  <a:outerShdw blurRad="38100" dist="38100" dir="2700000" algn="tl">
                    <a:srgbClr val="000000"/>
                  </a:outerShdw>
                </a:effectLst>
                <a:latin typeface="Calibri" pitchFamily="34" charset="0"/>
              </a:rPr>
              <a:t> Isotope (</a:t>
            </a:r>
            <a:r>
              <a:rPr lang="en-GB" sz="2800" dirty="0">
                <a:solidFill>
                  <a:srgbClr val="FFFF00"/>
                </a:solidFill>
                <a:effectLst>
                  <a:outerShdw blurRad="38100" dist="38100" dir="2700000" algn="tl">
                    <a:srgbClr val="000000"/>
                  </a:outerShdw>
                </a:effectLst>
                <a:latin typeface="Calibri" pitchFamily="34" charset="0"/>
              </a:rPr>
              <a:t>Nd</a:t>
            </a:r>
            <a:r>
              <a:rPr lang="en-GB" sz="2800" dirty="0">
                <a:solidFill>
                  <a:schemeClr val="bg1"/>
                </a:solidFill>
                <a:effectLst>
                  <a:outerShdw blurRad="38100" dist="38100" dir="2700000" algn="tl">
                    <a:srgbClr val="000000"/>
                  </a:outerShdw>
                </a:effectLst>
                <a:latin typeface="Calibri" pitchFamily="34" charset="0"/>
              </a:rPr>
              <a: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Remember the REE incompatibility order:</a:t>
            </a:r>
          </a:p>
          <a:p>
            <a:pPr>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La&gt;Ce&gt;Pr&gt;Nd&gt;Sm&gt;</a:t>
            </a:r>
            <a:r>
              <a:rPr lang="en-US" sz="2800" dirty="0">
                <a:solidFill>
                  <a:schemeClr val="bg1"/>
                </a:solidFill>
                <a:effectLst>
                  <a:outerShdw blurRad="38100" dist="38100" dir="2700000" algn="tl">
                    <a:srgbClr val="000000"/>
                  </a:outerShdw>
                </a:effectLst>
                <a:latin typeface="Calibri" pitchFamily="34" charset="0"/>
                <a:sym typeface="Wingdings" pitchFamily="2" charset="2"/>
              </a:rPr>
              <a:t>Eu&gt;</a:t>
            </a:r>
            <a:r>
              <a:rPr lang="en-US" sz="2800" dirty="0" err="1">
                <a:solidFill>
                  <a:schemeClr val="bg1"/>
                </a:solidFill>
                <a:effectLst>
                  <a:outerShdw blurRad="38100" dist="38100" dir="2700000" algn="tl">
                    <a:srgbClr val="000000"/>
                  </a:outerShdw>
                </a:effectLst>
                <a:latin typeface="Calibri" pitchFamily="34" charset="0"/>
                <a:sym typeface="Wingdings" pitchFamily="2" charset="2"/>
              </a:rPr>
              <a:t>Gd</a:t>
            </a:r>
            <a:r>
              <a:rPr lang="en-US" sz="2800" dirty="0">
                <a:solidFill>
                  <a:schemeClr val="bg1"/>
                </a:solidFill>
                <a:effectLst>
                  <a:outerShdw blurRad="38100" dist="38100" dir="2700000" algn="tl">
                    <a:srgbClr val="000000"/>
                  </a:outerShdw>
                </a:effectLst>
                <a:latin typeface="Calibri" pitchFamily="34" charset="0"/>
                <a:sym typeface="Wingdings" pitchFamily="2" charset="2"/>
              </a:rPr>
              <a:t>&gt;Tb&gt;</a:t>
            </a:r>
            <a:r>
              <a:rPr lang="en-US" sz="2800" dirty="0" err="1">
                <a:solidFill>
                  <a:schemeClr val="bg1"/>
                </a:solidFill>
                <a:effectLst>
                  <a:outerShdw blurRad="38100" dist="38100" dir="2700000" algn="tl">
                    <a:srgbClr val="000000"/>
                  </a:outerShdw>
                </a:effectLst>
                <a:latin typeface="Calibri" pitchFamily="34" charset="0"/>
                <a:sym typeface="Wingdings" pitchFamily="2" charset="2"/>
              </a:rPr>
              <a:t>Dy</a:t>
            </a:r>
            <a:r>
              <a:rPr lang="en-US" sz="2800" dirty="0">
                <a:solidFill>
                  <a:schemeClr val="bg1"/>
                </a:solidFill>
                <a:effectLst>
                  <a:outerShdw blurRad="38100" dist="38100" dir="2700000" algn="tl">
                    <a:srgbClr val="000000"/>
                  </a:outerShdw>
                </a:effectLst>
                <a:latin typeface="Calibri" pitchFamily="34" charset="0"/>
                <a:sym typeface="Wingdings" pitchFamily="2" charset="2"/>
              </a:rPr>
              <a:t>&gt;Ho&gt;</a:t>
            </a:r>
            <a:r>
              <a:rPr lang="en-US" sz="2800" dirty="0" err="1">
                <a:solidFill>
                  <a:schemeClr val="bg1"/>
                </a:solidFill>
                <a:effectLst>
                  <a:outerShdw blurRad="38100" dist="38100" dir="2700000" algn="tl">
                    <a:srgbClr val="000000"/>
                  </a:outerShdw>
                </a:effectLst>
                <a:latin typeface="Calibri" pitchFamily="34" charset="0"/>
                <a:sym typeface="Wingdings" pitchFamily="2" charset="2"/>
              </a:rPr>
              <a:t>Er</a:t>
            </a:r>
            <a:r>
              <a:rPr lang="en-US" sz="2800" dirty="0">
                <a:solidFill>
                  <a:schemeClr val="bg1"/>
                </a:solidFill>
                <a:effectLst>
                  <a:outerShdw blurRad="38100" dist="38100" dir="2700000" algn="tl">
                    <a:srgbClr val="000000"/>
                  </a:outerShdw>
                </a:effectLst>
                <a:latin typeface="Calibri" pitchFamily="34" charset="0"/>
                <a:sym typeface="Wingdings" pitchFamily="2" charset="2"/>
              </a:rPr>
              <a:t>&gt;Tm&gt;Yb&gt;Lu.</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014793" name="Text Box 9"/>
          <p:cNvSpPr txBox="1">
            <a:spLocks noChangeArrowheads="1"/>
          </p:cNvSpPr>
          <p:nvPr/>
        </p:nvSpPr>
        <p:spPr bwMode="auto">
          <a:xfrm>
            <a:off x="1308100" y="6254750"/>
            <a:ext cx="6527800" cy="585788"/>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rgbClr val="FFFF00"/>
                </a:solidFill>
                <a:effectLst>
                  <a:outerShdw blurRad="38100" dist="38100" dir="2700000" algn="tl">
                    <a:srgbClr val="000000"/>
                  </a:outerShdw>
                </a:effectLst>
                <a:latin typeface="Calibri" pitchFamily="34" charset="0"/>
              </a:rPr>
              <a:t>* </a:t>
            </a:r>
            <a:r>
              <a:rPr lang="en-GB" sz="3600" dirty="0" err="1">
                <a:solidFill>
                  <a:srgbClr val="FFFF00"/>
                </a:solidFill>
                <a:effectLst>
                  <a:outerShdw blurRad="38100" dist="38100" dir="2700000" algn="tl">
                    <a:srgbClr val="000000"/>
                  </a:outerShdw>
                </a:effectLst>
                <a:latin typeface="Calibri" pitchFamily="34" charset="0"/>
              </a:rPr>
              <a:t>Sm</a:t>
            </a:r>
            <a:r>
              <a:rPr lang="en-GB" sz="3600" dirty="0">
                <a:solidFill>
                  <a:srgbClr val="FFFF00"/>
                </a:solidFill>
                <a:effectLst>
                  <a:outerShdw blurRad="38100" dist="38100" dir="2700000" algn="tl">
                    <a:srgbClr val="000000"/>
                  </a:outerShdw>
                </a:effectLst>
                <a:latin typeface="Calibri" pitchFamily="34" charset="0"/>
              </a:rPr>
              <a:t> less incompatible than </a:t>
            </a:r>
            <a:r>
              <a:rPr lang="en-GB" sz="3600" dirty="0" err="1">
                <a:solidFill>
                  <a:srgbClr val="FFFF00"/>
                </a:solidFill>
                <a:effectLst>
                  <a:outerShdw blurRad="38100" dist="38100" dir="2700000" algn="tl">
                    <a:srgbClr val="000000"/>
                  </a:outerShdw>
                </a:effectLst>
                <a:latin typeface="Calibri" pitchFamily="34" charset="0"/>
              </a:rPr>
              <a:t>Nd</a:t>
            </a:r>
            <a:r>
              <a:rPr lang="en-GB" sz="3600" dirty="0">
                <a:solidFill>
                  <a:srgbClr val="FFFF00"/>
                </a:solidFill>
                <a:effectLst>
                  <a:outerShdw blurRad="38100" dist="38100" dir="2700000" algn="tl">
                    <a:srgbClr val="000000"/>
                  </a:outerShdw>
                </a:effectLst>
                <a:latin typeface="Calibri" pitchFamily="34" charset="0"/>
              </a:rPr>
              <a:t> *</a:t>
            </a:r>
          </a:p>
        </p:txBody>
      </p:sp>
      <p:sp>
        <p:nvSpPr>
          <p:cNvPr id="7" name="Rettangolo arrotondato 6"/>
          <p:cNvSpPr/>
          <p:nvPr/>
        </p:nvSpPr>
        <p:spPr bwMode="auto">
          <a:xfrm>
            <a:off x="2268638" y="4849813"/>
            <a:ext cx="1104800" cy="577850"/>
          </a:xfrm>
          <a:prstGeom prst="roundRect">
            <a:avLst/>
          </a:prstGeom>
          <a:noFill/>
          <a:ln w="28575" cap="flat" cmpd="sng" algn="ctr">
            <a:solidFill>
              <a:srgbClr val="FF00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9" name="Text Box 4"/>
          <p:cNvSpPr txBox="1">
            <a:spLocks noChangeArrowheads="1"/>
          </p:cNvSpPr>
          <p:nvPr/>
        </p:nvSpPr>
        <p:spPr bwMode="auto">
          <a:xfrm>
            <a:off x="3073400" y="774700"/>
            <a:ext cx="29972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Sm-Nd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14787">
                                            <p:txEl>
                                              <p:pRg st="0" end="0"/>
                                            </p:txEl>
                                          </p:spTgt>
                                        </p:tgtEl>
                                        <p:attrNameLst>
                                          <p:attrName>style.visibility</p:attrName>
                                        </p:attrNameLst>
                                      </p:cBhvr>
                                      <p:to>
                                        <p:strVal val="visible"/>
                                      </p:to>
                                    </p:set>
                                    <p:animEffect transition="in" filter="fade">
                                      <p:cBhvr>
                                        <p:cTn id="7" dur="500"/>
                                        <p:tgtEl>
                                          <p:spTgt spid="10147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4787">
                                            <p:txEl>
                                              <p:pRg st="1" end="1"/>
                                            </p:txEl>
                                          </p:spTgt>
                                        </p:tgtEl>
                                        <p:attrNameLst>
                                          <p:attrName>style.visibility</p:attrName>
                                        </p:attrNameLst>
                                      </p:cBhvr>
                                      <p:to>
                                        <p:strVal val="visible"/>
                                      </p:to>
                                    </p:set>
                                    <p:animEffect transition="in" filter="fade">
                                      <p:cBhvr>
                                        <p:cTn id="12" dur="500"/>
                                        <p:tgtEl>
                                          <p:spTgt spid="10147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14787">
                                            <p:txEl>
                                              <p:pRg st="2" end="2"/>
                                            </p:txEl>
                                          </p:spTgt>
                                        </p:tgtEl>
                                        <p:attrNameLst>
                                          <p:attrName>style.visibility</p:attrName>
                                        </p:attrNameLst>
                                      </p:cBhvr>
                                      <p:to>
                                        <p:strVal val="visible"/>
                                      </p:to>
                                    </p:set>
                                    <p:animEffect transition="in" filter="fade">
                                      <p:cBhvr>
                                        <p:cTn id="17" dur="500"/>
                                        <p:tgtEl>
                                          <p:spTgt spid="101478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14787">
                                            <p:txEl>
                                              <p:pRg st="3" end="3"/>
                                            </p:txEl>
                                          </p:spTgt>
                                        </p:tgtEl>
                                        <p:attrNameLst>
                                          <p:attrName>style.visibility</p:attrName>
                                        </p:attrNameLst>
                                      </p:cBhvr>
                                      <p:to>
                                        <p:strVal val="visible"/>
                                      </p:to>
                                    </p:set>
                                    <p:animEffect transition="in" filter="fade">
                                      <p:cBhvr>
                                        <p:cTn id="22" dur="500"/>
                                        <p:tgtEl>
                                          <p:spTgt spid="101478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14787">
                                            <p:txEl>
                                              <p:pRg st="4" end="4"/>
                                            </p:txEl>
                                          </p:spTgt>
                                        </p:tgtEl>
                                        <p:attrNameLst>
                                          <p:attrName>style.visibility</p:attrName>
                                        </p:attrNameLst>
                                      </p:cBhvr>
                                      <p:to>
                                        <p:strVal val="visible"/>
                                      </p:to>
                                    </p:set>
                                    <p:animEffect transition="in" filter="fade">
                                      <p:cBhvr>
                                        <p:cTn id="27" dur="500"/>
                                        <p:tgtEl>
                                          <p:spTgt spid="101478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000"/>
                                        <p:tgtEl>
                                          <p:spTgt spid="7"/>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014793"/>
                                        </p:tgtEl>
                                        <p:attrNameLst>
                                          <p:attrName>style.visibility</p:attrName>
                                        </p:attrNameLst>
                                      </p:cBhvr>
                                      <p:to>
                                        <p:strVal val="visible"/>
                                      </p:to>
                                    </p:set>
                                    <p:animEffect transition="in" filter="fade">
                                      <p:cBhvr>
                                        <p:cTn id="36" dur="500"/>
                                        <p:tgtEl>
                                          <p:spTgt spid="10147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4787" grpId="0" build="p"/>
      <p:bldP spid="1014793" grpId="0"/>
      <p:bldP spid="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88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18884" name="Text Box 4"/>
          <p:cNvSpPr txBox="1">
            <a:spLocks noChangeArrowheads="1"/>
          </p:cNvSpPr>
          <p:nvPr/>
        </p:nvSpPr>
        <p:spPr bwMode="auto">
          <a:xfrm>
            <a:off x="371475" y="1866900"/>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a:t>
            </a:r>
            <a:r>
              <a:rPr lang="en-GB" sz="2800" dirty="0">
                <a:solidFill>
                  <a:srgbClr val="FFFF00"/>
                </a:solidFill>
                <a:effectLst>
                  <a:outerShdw blurRad="38100" dist="38100" dir="2700000" algn="tl">
                    <a:srgbClr val="000000"/>
                  </a:outerShdw>
                </a:effectLst>
                <a:latin typeface="Calibri" pitchFamily="34" charset="0"/>
              </a:rPr>
              <a:t>residual mantle</a:t>
            </a:r>
            <a:r>
              <a:rPr lang="en-GB" sz="2800" dirty="0">
                <a:solidFill>
                  <a:schemeClr val="bg1"/>
                </a:solidFill>
                <a:effectLst>
                  <a:outerShdw blurRad="38100" dist="38100" dir="2700000" algn="tl">
                    <a:srgbClr val="000000"/>
                  </a:outerShdw>
                </a:effectLst>
                <a:latin typeface="Calibri" pitchFamily="34" charset="0"/>
              </a:rPr>
              <a:t> source would have a Sm/Nd higher or lower than a </a:t>
            </a:r>
            <a:r>
              <a:rPr lang="en-GB" sz="2800" dirty="0">
                <a:solidFill>
                  <a:srgbClr val="FFFF00"/>
                </a:solidFill>
                <a:effectLst>
                  <a:outerShdw blurRad="38100" dist="38100" dir="2700000" algn="tl">
                    <a:srgbClr val="000000"/>
                  </a:outerShdw>
                </a:effectLst>
                <a:latin typeface="Calibri" pitchFamily="34" charset="0"/>
              </a:rPr>
              <a:t>primitive mantle</a:t>
            </a:r>
            <a:r>
              <a:rPr lang="en-GB" sz="2800" dirty="0">
                <a:solidFill>
                  <a:schemeClr val="bg1"/>
                </a:solidFill>
                <a:effectLst>
                  <a:outerShdw blurRad="38100" dist="38100" dir="2700000" algn="tl">
                    <a:srgbClr val="000000"/>
                  </a:outerShdw>
                </a:effectLst>
                <a:latin typeface="Calibri" pitchFamily="34" charset="0"/>
              </a:rPr>
              <a:t> source?</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018887" name="Text Box 7"/>
          <p:cNvSpPr txBox="1">
            <a:spLocks noChangeArrowheads="1"/>
          </p:cNvSpPr>
          <p:nvPr/>
        </p:nvSpPr>
        <p:spPr bwMode="auto">
          <a:xfrm>
            <a:off x="0" y="1176338"/>
            <a:ext cx="9144000" cy="695325"/>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Question:</a:t>
            </a:r>
          </a:p>
        </p:txBody>
      </p:sp>
      <p:sp>
        <p:nvSpPr>
          <p:cNvPr id="1018889" name="Text Box 9"/>
          <p:cNvSpPr txBox="1">
            <a:spLocks noChangeArrowheads="1"/>
          </p:cNvSpPr>
          <p:nvPr/>
        </p:nvSpPr>
        <p:spPr bwMode="auto">
          <a:xfrm>
            <a:off x="371475" y="4216400"/>
            <a:ext cx="1785938" cy="58578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600" dirty="0">
                <a:solidFill>
                  <a:schemeClr val="bg1"/>
                </a:solidFill>
                <a:effectLst>
                  <a:outerShdw blurRad="38100" dist="38100" dir="2700000" algn="tl">
                    <a:srgbClr val="000000"/>
                  </a:outerShdw>
                </a:effectLst>
                <a:latin typeface="Calibri" pitchFamily="34" charset="0"/>
              </a:rPr>
              <a:t>Higher</a:t>
            </a:r>
          </a:p>
        </p:txBody>
      </p:sp>
      <p:grpSp>
        <p:nvGrpSpPr>
          <p:cNvPr id="2" name="Group 58"/>
          <p:cNvGrpSpPr>
            <a:grpSpLocks noChangeAspect="1"/>
          </p:cNvGrpSpPr>
          <p:nvPr/>
        </p:nvGrpSpPr>
        <p:grpSpPr bwMode="auto">
          <a:xfrm>
            <a:off x="1989138" y="2773363"/>
            <a:ext cx="4930775" cy="3519487"/>
            <a:chOff x="2403" y="1963"/>
            <a:chExt cx="3493" cy="2493"/>
          </a:xfrm>
        </p:grpSpPr>
        <p:grpSp>
          <p:nvGrpSpPr>
            <p:cNvPr id="64524" name="Group 11"/>
            <p:cNvGrpSpPr>
              <a:grpSpLocks noChangeAspect="1"/>
            </p:cNvGrpSpPr>
            <p:nvPr/>
          </p:nvGrpSpPr>
          <p:grpSpPr bwMode="auto">
            <a:xfrm>
              <a:off x="2403" y="1963"/>
              <a:ext cx="3493" cy="2493"/>
              <a:chOff x="2267" y="1827"/>
              <a:chExt cx="3493" cy="2493"/>
            </a:xfrm>
          </p:grpSpPr>
          <p:grpSp>
            <p:nvGrpSpPr>
              <p:cNvPr id="64543" name="Group 12"/>
              <p:cNvGrpSpPr>
                <a:grpSpLocks noChangeAspect="1"/>
              </p:cNvGrpSpPr>
              <p:nvPr/>
            </p:nvGrpSpPr>
            <p:grpSpPr bwMode="auto">
              <a:xfrm>
                <a:off x="2267" y="1827"/>
                <a:ext cx="3493" cy="2493"/>
                <a:chOff x="2267" y="1827"/>
                <a:chExt cx="3493" cy="2493"/>
              </a:xfrm>
            </p:grpSpPr>
            <p:grpSp>
              <p:nvGrpSpPr>
                <p:cNvPr id="64545" name="Group 13"/>
                <p:cNvGrpSpPr>
                  <a:grpSpLocks noChangeAspect="1"/>
                </p:cNvGrpSpPr>
                <p:nvPr/>
              </p:nvGrpSpPr>
              <p:grpSpPr bwMode="auto">
                <a:xfrm>
                  <a:off x="2267" y="1827"/>
                  <a:ext cx="3493" cy="2493"/>
                  <a:chOff x="2267" y="1827"/>
                  <a:chExt cx="3493" cy="2493"/>
                </a:xfrm>
              </p:grpSpPr>
              <p:grpSp>
                <p:nvGrpSpPr>
                  <p:cNvPr id="64547" name="Group 14"/>
                  <p:cNvGrpSpPr>
                    <a:grpSpLocks noChangeAspect="1"/>
                  </p:cNvGrpSpPr>
                  <p:nvPr/>
                </p:nvGrpSpPr>
                <p:grpSpPr bwMode="auto">
                  <a:xfrm>
                    <a:off x="2267" y="1827"/>
                    <a:ext cx="3493" cy="2493"/>
                    <a:chOff x="2267" y="1827"/>
                    <a:chExt cx="3493" cy="2493"/>
                  </a:xfrm>
                </p:grpSpPr>
                <p:grpSp>
                  <p:nvGrpSpPr>
                    <p:cNvPr id="64554" name="Group 15"/>
                    <p:cNvGrpSpPr>
                      <a:grpSpLocks noChangeAspect="1"/>
                    </p:cNvGrpSpPr>
                    <p:nvPr/>
                  </p:nvGrpSpPr>
                  <p:grpSpPr bwMode="auto">
                    <a:xfrm>
                      <a:off x="2267" y="1827"/>
                      <a:ext cx="3493" cy="2493"/>
                      <a:chOff x="2267" y="1827"/>
                      <a:chExt cx="3493" cy="2493"/>
                    </a:xfrm>
                  </p:grpSpPr>
                  <p:grpSp>
                    <p:nvGrpSpPr>
                      <p:cNvPr id="64556" name="Group 16"/>
                      <p:cNvGrpSpPr>
                        <a:grpSpLocks noChangeAspect="1"/>
                      </p:cNvGrpSpPr>
                      <p:nvPr/>
                    </p:nvGrpSpPr>
                    <p:grpSpPr bwMode="auto">
                      <a:xfrm>
                        <a:off x="2267" y="1827"/>
                        <a:ext cx="3493" cy="2493"/>
                        <a:chOff x="2267" y="1827"/>
                        <a:chExt cx="3493" cy="2493"/>
                      </a:xfrm>
                    </p:grpSpPr>
                    <p:grpSp>
                      <p:nvGrpSpPr>
                        <p:cNvPr id="64558" name="Group 17"/>
                        <p:cNvGrpSpPr>
                          <a:grpSpLocks noChangeAspect="1"/>
                        </p:cNvGrpSpPr>
                        <p:nvPr/>
                      </p:nvGrpSpPr>
                      <p:grpSpPr bwMode="auto">
                        <a:xfrm>
                          <a:off x="2267" y="1827"/>
                          <a:ext cx="3493" cy="2493"/>
                          <a:chOff x="2267" y="1827"/>
                          <a:chExt cx="3493" cy="2493"/>
                        </a:xfrm>
                      </p:grpSpPr>
                      <p:grpSp>
                        <p:nvGrpSpPr>
                          <p:cNvPr id="64561" name="Group 18"/>
                          <p:cNvGrpSpPr>
                            <a:grpSpLocks noChangeAspect="1"/>
                          </p:cNvGrpSpPr>
                          <p:nvPr/>
                        </p:nvGrpSpPr>
                        <p:grpSpPr bwMode="auto">
                          <a:xfrm>
                            <a:off x="2267" y="1827"/>
                            <a:ext cx="3493" cy="2493"/>
                            <a:chOff x="2267" y="1827"/>
                            <a:chExt cx="3493" cy="2493"/>
                          </a:xfrm>
                        </p:grpSpPr>
                        <p:grpSp>
                          <p:nvGrpSpPr>
                            <p:cNvPr id="64563" name="Group 19"/>
                            <p:cNvGrpSpPr>
                              <a:grpSpLocks noChangeAspect="1"/>
                            </p:cNvGrpSpPr>
                            <p:nvPr/>
                          </p:nvGrpSpPr>
                          <p:grpSpPr bwMode="auto">
                            <a:xfrm>
                              <a:off x="2267" y="1827"/>
                              <a:ext cx="3493" cy="2493"/>
                              <a:chOff x="2267" y="1827"/>
                              <a:chExt cx="3493" cy="2493"/>
                            </a:xfrm>
                          </p:grpSpPr>
                          <p:pic>
                            <p:nvPicPr>
                              <p:cNvPr id="64569" name="Picture 20"/>
                              <p:cNvPicPr>
                                <a:picLocks noChangeAspect="1" noChangeArrowheads="1"/>
                              </p:cNvPicPr>
                              <p:nvPr/>
                            </p:nvPicPr>
                            <p:blipFill>
                              <a:blip r:embed="rId3" cstate="print"/>
                              <a:srcRect t="50708"/>
                              <a:stretch>
                                <a:fillRect/>
                              </a:stretch>
                            </p:blipFill>
                            <p:spPr bwMode="auto">
                              <a:xfrm>
                                <a:off x="2267" y="1827"/>
                                <a:ext cx="3493" cy="2493"/>
                              </a:xfrm>
                              <a:prstGeom prst="rect">
                                <a:avLst/>
                              </a:prstGeom>
                              <a:noFill/>
                              <a:ln w="9525" algn="ctr">
                                <a:noFill/>
                                <a:miter lim="800000"/>
                                <a:headEnd/>
                                <a:tailEnd/>
                              </a:ln>
                            </p:spPr>
                          </p:pic>
                          <p:sp>
                            <p:nvSpPr>
                              <p:cNvPr id="1018901" name="Rectangle 21"/>
                              <p:cNvSpPr>
                                <a:spLocks noChangeAspect="1" noChangeArrowheads="1"/>
                              </p:cNvSpPr>
                              <p:nvPr/>
                            </p:nvSpPr>
                            <p:spPr bwMode="auto">
                              <a:xfrm>
                                <a:off x="5351" y="3807"/>
                                <a:ext cx="288" cy="250"/>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18902" name="Oval 22"/>
                            <p:cNvSpPr>
                              <a:spLocks noChangeAspect="1" noChangeArrowheads="1"/>
                            </p:cNvSpPr>
                            <p:nvPr/>
                          </p:nvSpPr>
                          <p:spPr bwMode="auto">
                            <a:xfrm>
                              <a:off x="2935" y="3964"/>
                              <a:ext cx="56"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18903" name="Oval 23"/>
                            <p:cNvSpPr>
                              <a:spLocks noChangeAspect="1" noChangeArrowheads="1"/>
                            </p:cNvSpPr>
                            <p:nvPr/>
                          </p:nvSpPr>
                          <p:spPr bwMode="auto">
                            <a:xfrm>
                              <a:off x="3250" y="3964"/>
                              <a:ext cx="92"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18904" name="Oval 24"/>
                            <p:cNvSpPr>
                              <a:spLocks noChangeAspect="1" noChangeArrowheads="1"/>
                            </p:cNvSpPr>
                            <p:nvPr/>
                          </p:nvSpPr>
                          <p:spPr bwMode="auto">
                            <a:xfrm>
                              <a:off x="3408" y="3955"/>
                              <a:ext cx="91"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18905" name="Oval 25"/>
                            <p:cNvSpPr>
                              <a:spLocks noChangeAspect="1" noChangeArrowheads="1"/>
                            </p:cNvSpPr>
                            <p:nvPr/>
                          </p:nvSpPr>
                          <p:spPr bwMode="auto">
                            <a:xfrm>
                              <a:off x="3601" y="3964"/>
                              <a:ext cx="92"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18906" name="Oval 26"/>
                            <p:cNvSpPr>
                              <a:spLocks noChangeAspect="1" noChangeArrowheads="1"/>
                            </p:cNvSpPr>
                            <p:nvPr/>
                          </p:nvSpPr>
                          <p:spPr bwMode="auto">
                            <a:xfrm>
                              <a:off x="4924" y="3966"/>
                              <a:ext cx="91" cy="115"/>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grpSp>
                      <p:sp>
                        <p:nvSpPr>
                          <p:cNvPr id="1018907" name="Oval 27"/>
                          <p:cNvSpPr>
                            <a:spLocks noChangeAspect="1" noChangeArrowheads="1"/>
                          </p:cNvSpPr>
                          <p:nvPr/>
                        </p:nvSpPr>
                        <p:spPr bwMode="auto">
                          <a:xfrm>
                            <a:off x="4096" y="3969"/>
                            <a:ext cx="92" cy="114"/>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grpSp>
                    <p:sp>
                      <p:nvSpPr>
                        <p:cNvPr id="1018908" name="Rectangle 28"/>
                        <p:cNvSpPr>
                          <a:spLocks noChangeAspect="1" noChangeArrowheads="1"/>
                        </p:cNvSpPr>
                        <p:nvPr/>
                      </p:nvSpPr>
                      <p:spPr bwMode="auto">
                        <a:xfrm>
                          <a:off x="2670" y="2460"/>
                          <a:ext cx="822" cy="120"/>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18909" name="Freeform 29"/>
                        <p:cNvSpPr>
                          <a:spLocks noChangeAspect="1"/>
                        </p:cNvSpPr>
                        <p:nvPr/>
                      </p:nvSpPr>
                      <p:spPr bwMode="auto">
                        <a:xfrm>
                          <a:off x="2745" y="2538"/>
                          <a:ext cx="864" cy="396"/>
                        </a:xfrm>
                        <a:custGeom>
                          <a:avLst/>
                          <a:gdLst/>
                          <a:ahLst/>
                          <a:cxnLst>
                            <a:cxn ang="0">
                              <a:pos x="27" y="30"/>
                            </a:cxn>
                            <a:cxn ang="0">
                              <a:pos x="0" y="258"/>
                            </a:cxn>
                            <a:cxn ang="0">
                              <a:pos x="42" y="282"/>
                            </a:cxn>
                            <a:cxn ang="0">
                              <a:pos x="147" y="261"/>
                            </a:cxn>
                            <a:cxn ang="0">
                              <a:pos x="222" y="270"/>
                            </a:cxn>
                            <a:cxn ang="0">
                              <a:pos x="303" y="282"/>
                            </a:cxn>
                            <a:cxn ang="0">
                              <a:pos x="348" y="312"/>
                            </a:cxn>
                            <a:cxn ang="0">
                              <a:pos x="477" y="381"/>
                            </a:cxn>
                            <a:cxn ang="0">
                              <a:pos x="603" y="390"/>
                            </a:cxn>
                            <a:cxn ang="0">
                              <a:pos x="711" y="396"/>
                            </a:cxn>
                            <a:cxn ang="0">
                              <a:pos x="864" y="387"/>
                            </a:cxn>
                            <a:cxn ang="0">
                              <a:pos x="585" y="348"/>
                            </a:cxn>
                            <a:cxn ang="0">
                              <a:pos x="417" y="267"/>
                            </a:cxn>
                            <a:cxn ang="0">
                              <a:pos x="405" y="210"/>
                            </a:cxn>
                            <a:cxn ang="0">
                              <a:pos x="444" y="132"/>
                            </a:cxn>
                            <a:cxn ang="0">
                              <a:pos x="546" y="0"/>
                            </a:cxn>
                            <a:cxn ang="0">
                              <a:pos x="429" y="30"/>
                            </a:cxn>
                            <a:cxn ang="0">
                              <a:pos x="27" y="30"/>
                            </a:cxn>
                          </a:cxnLst>
                          <a:rect l="0" t="0" r="r" b="b"/>
                          <a:pathLst>
                            <a:path w="864" h="396">
                              <a:moveTo>
                                <a:pt x="27" y="30"/>
                              </a:moveTo>
                              <a:lnTo>
                                <a:pt x="0" y="258"/>
                              </a:lnTo>
                              <a:lnTo>
                                <a:pt x="42" y="282"/>
                              </a:lnTo>
                              <a:lnTo>
                                <a:pt x="147" y="261"/>
                              </a:lnTo>
                              <a:lnTo>
                                <a:pt x="222" y="270"/>
                              </a:lnTo>
                              <a:lnTo>
                                <a:pt x="303" y="282"/>
                              </a:lnTo>
                              <a:lnTo>
                                <a:pt x="348" y="312"/>
                              </a:lnTo>
                              <a:lnTo>
                                <a:pt x="477" y="381"/>
                              </a:lnTo>
                              <a:lnTo>
                                <a:pt x="603" y="390"/>
                              </a:lnTo>
                              <a:lnTo>
                                <a:pt x="711" y="396"/>
                              </a:lnTo>
                              <a:lnTo>
                                <a:pt x="864" y="387"/>
                              </a:lnTo>
                              <a:lnTo>
                                <a:pt x="585" y="348"/>
                              </a:lnTo>
                              <a:lnTo>
                                <a:pt x="417" y="267"/>
                              </a:lnTo>
                              <a:lnTo>
                                <a:pt x="405" y="210"/>
                              </a:lnTo>
                              <a:lnTo>
                                <a:pt x="444" y="132"/>
                              </a:lnTo>
                              <a:lnTo>
                                <a:pt x="546" y="0"/>
                              </a:lnTo>
                              <a:lnTo>
                                <a:pt x="429" y="30"/>
                              </a:lnTo>
                              <a:lnTo>
                                <a:pt x="27" y="3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grpSp>
                  <p:sp>
                    <p:nvSpPr>
                      <p:cNvPr id="1018910" name="Freeform 30"/>
                      <p:cNvSpPr>
                        <a:spLocks noChangeAspect="1"/>
                      </p:cNvSpPr>
                      <p:nvPr/>
                    </p:nvSpPr>
                    <p:spPr bwMode="auto">
                      <a:xfrm>
                        <a:off x="2805" y="2470"/>
                        <a:ext cx="2675" cy="466"/>
                      </a:xfrm>
                      <a:custGeom>
                        <a:avLst/>
                        <a:gdLst/>
                        <a:ahLst/>
                        <a:cxnLst>
                          <a:cxn ang="0">
                            <a:pos x="2676" y="10"/>
                          </a:cxn>
                          <a:cxn ang="0">
                            <a:pos x="1900" y="2"/>
                          </a:cxn>
                          <a:cxn ang="0">
                            <a:pos x="1348" y="22"/>
                          </a:cxn>
                          <a:cxn ang="0">
                            <a:pos x="832" y="78"/>
                          </a:cxn>
                          <a:cxn ang="0">
                            <a:pos x="396" y="226"/>
                          </a:cxn>
                          <a:cxn ang="0">
                            <a:pos x="88" y="386"/>
                          </a:cxn>
                          <a:cxn ang="0">
                            <a:pos x="0" y="466"/>
                          </a:cxn>
                        </a:cxnLst>
                        <a:rect l="0" t="0" r="r" b="b"/>
                        <a:pathLst>
                          <a:path w="2676" h="466">
                            <a:moveTo>
                              <a:pt x="2676" y="10"/>
                            </a:moveTo>
                            <a:cubicBezTo>
                              <a:pt x="2398" y="5"/>
                              <a:pt x="2121" y="0"/>
                              <a:pt x="1900" y="2"/>
                            </a:cubicBezTo>
                            <a:cubicBezTo>
                              <a:pt x="1679" y="4"/>
                              <a:pt x="1526" y="9"/>
                              <a:pt x="1348" y="22"/>
                            </a:cubicBezTo>
                            <a:cubicBezTo>
                              <a:pt x="1170" y="35"/>
                              <a:pt x="991" y="44"/>
                              <a:pt x="832" y="78"/>
                            </a:cubicBezTo>
                            <a:cubicBezTo>
                              <a:pt x="673" y="112"/>
                              <a:pt x="520" y="175"/>
                              <a:pt x="396" y="226"/>
                            </a:cubicBezTo>
                            <a:cubicBezTo>
                              <a:pt x="272" y="277"/>
                              <a:pt x="154" y="346"/>
                              <a:pt x="88" y="386"/>
                            </a:cubicBezTo>
                            <a:cubicBezTo>
                              <a:pt x="22" y="426"/>
                              <a:pt x="11" y="446"/>
                              <a:pt x="0" y="466"/>
                            </a:cubicBezTo>
                          </a:path>
                        </a:pathLst>
                      </a:custGeom>
                      <a:noFill/>
                      <a:ln w="38100" cap="flat" cmpd="sng">
                        <a:solidFill>
                          <a:srgbClr val="969696"/>
                        </a:solidFill>
                        <a:prstDash val="solid"/>
                        <a:round/>
                        <a:headEnd/>
                        <a:tailEnd/>
                      </a:ln>
                      <a:effectLst/>
                    </p:spPr>
                    <p:txBody>
                      <a:bodyPr anchor="ctr"/>
                      <a:lstStyle/>
                      <a:p>
                        <a:pPr>
                          <a:defRPr/>
                        </a:pPr>
                        <a:endParaRPr lang="it-IT">
                          <a:latin typeface="Calibri" pitchFamily="34" charset="0"/>
                        </a:endParaRPr>
                      </a:p>
                    </p:txBody>
                  </p:sp>
                </p:grpSp>
                <p:sp>
                  <p:nvSpPr>
                    <p:cNvPr id="1018911" name="Rectangle 31"/>
                    <p:cNvSpPr>
                      <a:spLocks noChangeAspect="1" noChangeArrowheads="1"/>
                    </p:cNvSpPr>
                    <p:nvPr/>
                  </p:nvSpPr>
                  <p:spPr bwMode="auto">
                    <a:xfrm>
                      <a:off x="5034" y="1941"/>
                      <a:ext cx="265" cy="18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18912" name="Freeform 32"/>
                  <p:cNvSpPr>
                    <a:spLocks noChangeAspect="1"/>
                  </p:cNvSpPr>
                  <p:nvPr/>
                </p:nvSpPr>
                <p:spPr bwMode="auto">
                  <a:xfrm>
                    <a:off x="2724" y="2874"/>
                    <a:ext cx="180" cy="1243"/>
                  </a:xfrm>
                  <a:custGeom>
                    <a:avLst/>
                    <a:gdLst/>
                    <a:ahLst/>
                    <a:cxnLst>
                      <a:cxn ang="0">
                        <a:pos x="27" y="1230"/>
                      </a:cxn>
                      <a:cxn ang="0">
                        <a:pos x="0" y="156"/>
                      </a:cxn>
                      <a:cxn ang="0">
                        <a:pos x="60" y="36"/>
                      </a:cxn>
                      <a:cxn ang="0">
                        <a:pos x="81" y="0"/>
                      </a:cxn>
                      <a:cxn ang="0">
                        <a:pos x="111" y="45"/>
                      </a:cxn>
                      <a:cxn ang="0">
                        <a:pos x="177" y="252"/>
                      </a:cxn>
                      <a:cxn ang="0">
                        <a:pos x="132" y="555"/>
                      </a:cxn>
                      <a:cxn ang="0">
                        <a:pos x="123" y="1242"/>
                      </a:cxn>
                      <a:cxn ang="0">
                        <a:pos x="54" y="1239"/>
                      </a:cxn>
                      <a:cxn ang="0">
                        <a:pos x="27" y="1230"/>
                      </a:cxn>
                    </a:cxnLst>
                    <a:rect l="0" t="0" r="r" b="b"/>
                    <a:pathLst>
                      <a:path w="177" h="1242">
                        <a:moveTo>
                          <a:pt x="27" y="1230"/>
                        </a:moveTo>
                        <a:lnTo>
                          <a:pt x="0" y="156"/>
                        </a:lnTo>
                        <a:lnTo>
                          <a:pt x="60" y="36"/>
                        </a:lnTo>
                        <a:lnTo>
                          <a:pt x="81" y="0"/>
                        </a:lnTo>
                        <a:lnTo>
                          <a:pt x="111" y="45"/>
                        </a:lnTo>
                        <a:lnTo>
                          <a:pt x="177" y="252"/>
                        </a:lnTo>
                        <a:lnTo>
                          <a:pt x="132" y="555"/>
                        </a:lnTo>
                        <a:lnTo>
                          <a:pt x="123" y="1242"/>
                        </a:lnTo>
                        <a:lnTo>
                          <a:pt x="54" y="1239"/>
                        </a:lnTo>
                        <a:lnTo>
                          <a:pt x="27" y="123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18913" name="Freeform 33"/>
                  <p:cNvSpPr>
                    <a:spLocks noChangeAspect="1"/>
                  </p:cNvSpPr>
                  <p:nvPr/>
                </p:nvSpPr>
                <p:spPr bwMode="auto">
                  <a:xfrm>
                    <a:off x="2928" y="2832"/>
                    <a:ext cx="162" cy="1284"/>
                  </a:xfrm>
                  <a:custGeom>
                    <a:avLst/>
                    <a:gdLst/>
                    <a:ahLst/>
                    <a:cxnLst>
                      <a:cxn ang="0">
                        <a:pos x="15" y="960"/>
                      </a:cxn>
                      <a:cxn ang="0">
                        <a:pos x="0" y="87"/>
                      </a:cxn>
                      <a:cxn ang="0">
                        <a:pos x="72" y="18"/>
                      </a:cxn>
                      <a:cxn ang="0">
                        <a:pos x="84" y="0"/>
                      </a:cxn>
                      <a:cxn ang="0">
                        <a:pos x="162" y="201"/>
                      </a:cxn>
                      <a:cxn ang="0">
                        <a:pos x="162" y="288"/>
                      </a:cxn>
                      <a:cxn ang="0">
                        <a:pos x="102" y="366"/>
                      </a:cxn>
                      <a:cxn ang="0">
                        <a:pos x="102" y="483"/>
                      </a:cxn>
                      <a:cxn ang="0">
                        <a:pos x="114" y="1284"/>
                      </a:cxn>
                      <a:cxn ang="0">
                        <a:pos x="42" y="1287"/>
                      </a:cxn>
                      <a:cxn ang="0">
                        <a:pos x="15" y="960"/>
                      </a:cxn>
                    </a:cxnLst>
                    <a:rect l="0" t="0" r="r" b="b"/>
                    <a:pathLst>
                      <a:path w="162" h="1287">
                        <a:moveTo>
                          <a:pt x="15" y="960"/>
                        </a:moveTo>
                        <a:lnTo>
                          <a:pt x="0" y="87"/>
                        </a:lnTo>
                        <a:lnTo>
                          <a:pt x="72" y="18"/>
                        </a:lnTo>
                        <a:lnTo>
                          <a:pt x="84" y="0"/>
                        </a:lnTo>
                        <a:lnTo>
                          <a:pt x="162" y="201"/>
                        </a:lnTo>
                        <a:lnTo>
                          <a:pt x="162" y="288"/>
                        </a:lnTo>
                        <a:lnTo>
                          <a:pt x="102" y="366"/>
                        </a:lnTo>
                        <a:lnTo>
                          <a:pt x="102" y="483"/>
                        </a:lnTo>
                        <a:lnTo>
                          <a:pt x="114" y="1284"/>
                        </a:lnTo>
                        <a:lnTo>
                          <a:pt x="42" y="1287"/>
                        </a:lnTo>
                        <a:lnTo>
                          <a:pt x="15" y="96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18914" name="Freeform 34"/>
                  <p:cNvSpPr>
                    <a:spLocks noChangeAspect="1"/>
                  </p:cNvSpPr>
                  <p:nvPr/>
                </p:nvSpPr>
                <p:spPr bwMode="auto">
                  <a:xfrm>
                    <a:off x="3141" y="2964"/>
                    <a:ext cx="171" cy="1153"/>
                  </a:xfrm>
                  <a:custGeom>
                    <a:avLst/>
                    <a:gdLst/>
                    <a:ahLst/>
                    <a:cxnLst>
                      <a:cxn ang="0">
                        <a:pos x="12" y="831"/>
                      </a:cxn>
                      <a:cxn ang="0">
                        <a:pos x="0" y="204"/>
                      </a:cxn>
                      <a:cxn ang="0">
                        <a:pos x="81" y="0"/>
                      </a:cxn>
                      <a:cxn ang="0">
                        <a:pos x="123" y="24"/>
                      </a:cxn>
                      <a:cxn ang="0">
                        <a:pos x="171" y="213"/>
                      </a:cxn>
                      <a:cxn ang="0">
                        <a:pos x="105" y="1152"/>
                      </a:cxn>
                      <a:cxn ang="0">
                        <a:pos x="18" y="1146"/>
                      </a:cxn>
                      <a:cxn ang="0">
                        <a:pos x="12" y="831"/>
                      </a:cxn>
                    </a:cxnLst>
                    <a:rect l="0" t="0" r="r" b="b"/>
                    <a:pathLst>
                      <a:path w="171" h="1152">
                        <a:moveTo>
                          <a:pt x="12" y="831"/>
                        </a:moveTo>
                        <a:lnTo>
                          <a:pt x="0" y="204"/>
                        </a:lnTo>
                        <a:lnTo>
                          <a:pt x="81" y="0"/>
                        </a:lnTo>
                        <a:lnTo>
                          <a:pt x="123" y="24"/>
                        </a:lnTo>
                        <a:lnTo>
                          <a:pt x="171" y="213"/>
                        </a:lnTo>
                        <a:lnTo>
                          <a:pt x="105" y="1152"/>
                        </a:lnTo>
                        <a:lnTo>
                          <a:pt x="18" y="1146"/>
                        </a:lnTo>
                        <a:lnTo>
                          <a:pt x="12" y="831"/>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18915" name="Freeform 35"/>
                  <p:cNvSpPr>
                    <a:spLocks noChangeAspect="1"/>
                  </p:cNvSpPr>
                  <p:nvPr/>
                </p:nvSpPr>
                <p:spPr bwMode="auto">
                  <a:xfrm>
                    <a:off x="3348" y="2949"/>
                    <a:ext cx="165" cy="436"/>
                  </a:xfrm>
                  <a:custGeom>
                    <a:avLst/>
                    <a:gdLst/>
                    <a:ahLst/>
                    <a:cxnLst>
                      <a:cxn ang="0">
                        <a:pos x="0" y="384"/>
                      </a:cxn>
                      <a:cxn ang="0">
                        <a:pos x="3" y="201"/>
                      </a:cxn>
                      <a:cxn ang="0">
                        <a:pos x="87" y="0"/>
                      </a:cxn>
                      <a:cxn ang="0">
                        <a:pos x="165" y="216"/>
                      </a:cxn>
                      <a:cxn ang="0">
                        <a:pos x="111" y="285"/>
                      </a:cxn>
                      <a:cxn ang="0">
                        <a:pos x="99" y="381"/>
                      </a:cxn>
                      <a:cxn ang="0">
                        <a:pos x="63" y="438"/>
                      </a:cxn>
                      <a:cxn ang="0">
                        <a:pos x="0" y="384"/>
                      </a:cxn>
                    </a:cxnLst>
                    <a:rect l="0" t="0" r="r" b="b"/>
                    <a:pathLst>
                      <a:path w="165" h="438">
                        <a:moveTo>
                          <a:pt x="0" y="384"/>
                        </a:moveTo>
                        <a:lnTo>
                          <a:pt x="3" y="201"/>
                        </a:lnTo>
                        <a:lnTo>
                          <a:pt x="87" y="0"/>
                        </a:lnTo>
                        <a:lnTo>
                          <a:pt x="165" y="216"/>
                        </a:lnTo>
                        <a:lnTo>
                          <a:pt x="111" y="285"/>
                        </a:lnTo>
                        <a:lnTo>
                          <a:pt x="99" y="381"/>
                        </a:lnTo>
                        <a:lnTo>
                          <a:pt x="63" y="438"/>
                        </a:lnTo>
                        <a:lnTo>
                          <a:pt x="0" y="384"/>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18916" name="Freeform 36"/>
                  <p:cNvSpPr>
                    <a:spLocks noChangeAspect="1"/>
                  </p:cNvSpPr>
                  <p:nvPr/>
                </p:nvSpPr>
                <p:spPr bwMode="auto">
                  <a:xfrm>
                    <a:off x="3567" y="2951"/>
                    <a:ext cx="98" cy="172"/>
                  </a:xfrm>
                  <a:custGeom>
                    <a:avLst/>
                    <a:gdLst/>
                    <a:ahLst/>
                    <a:cxnLst>
                      <a:cxn ang="0">
                        <a:pos x="0" y="169"/>
                      </a:cxn>
                      <a:cxn ang="0">
                        <a:pos x="62" y="0"/>
                      </a:cxn>
                      <a:cxn ang="0">
                        <a:pos x="71" y="4"/>
                      </a:cxn>
                      <a:cxn ang="0">
                        <a:pos x="98" y="85"/>
                      </a:cxn>
                      <a:cxn ang="0">
                        <a:pos x="8" y="175"/>
                      </a:cxn>
                      <a:cxn ang="0">
                        <a:pos x="0" y="169"/>
                      </a:cxn>
                    </a:cxnLst>
                    <a:rect l="0" t="0" r="r" b="b"/>
                    <a:pathLst>
                      <a:path w="98" h="175">
                        <a:moveTo>
                          <a:pt x="0" y="169"/>
                        </a:moveTo>
                        <a:lnTo>
                          <a:pt x="62" y="0"/>
                        </a:lnTo>
                        <a:lnTo>
                          <a:pt x="71" y="4"/>
                        </a:lnTo>
                        <a:lnTo>
                          <a:pt x="98" y="85"/>
                        </a:lnTo>
                        <a:lnTo>
                          <a:pt x="8" y="175"/>
                        </a:lnTo>
                        <a:lnTo>
                          <a:pt x="0" y="169"/>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18917" name="Freeform 37"/>
                  <p:cNvSpPr>
                    <a:spLocks noChangeAspect="1"/>
                  </p:cNvSpPr>
                  <p:nvPr/>
                </p:nvSpPr>
                <p:spPr bwMode="auto">
                  <a:xfrm>
                    <a:off x="3647" y="3057"/>
                    <a:ext cx="43" cy="66"/>
                  </a:xfrm>
                  <a:custGeom>
                    <a:avLst/>
                    <a:gdLst/>
                    <a:ahLst/>
                    <a:cxnLst>
                      <a:cxn ang="0">
                        <a:pos x="3" y="48"/>
                      </a:cxn>
                      <a:cxn ang="0">
                        <a:pos x="43" y="68"/>
                      </a:cxn>
                      <a:cxn ang="0">
                        <a:pos x="43" y="48"/>
                      </a:cxn>
                      <a:cxn ang="0">
                        <a:pos x="28" y="0"/>
                      </a:cxn>
                      <a:cxn ang="0">
                        <a:pos x="0" y="27"/>
                      </a:cxn>
                      <a:cxn ang="0">
                        <a:pos x="3" y="48"/>
                      </a:cxn>
                    </a:cxnLst>
                    <a:rect l="0" t="0" r="r" b="b"/>
                    <a:pathLst>
                      <a:path w="43" h="68">
                        <a:moveTo>
                          <a:pt x="3" y="48"/>
                        </a:moveTo>
                        <a:lnTo>
                          <a:pt x="43" y="68"/>
                        </a:lnTo>
                        <a:lnTo>
                          <a:pt x="43" y="48"/>
                        </a:lnTo>
                        <a:lnTo>
                          <a:pt x="28" y="0"/>
                        </a:lnTo>
                        <a:lnTo>
                          <a:pt x="0" y="27"/>
                        </a:lnTo>
                        <a:lnTo>
                          <a:pt x="3" y="48"/>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grpSp>
            <p:sp>
              <p:nvSpPr>
                <p:cNvPr id="1018918" name="Rectangle 38"/>
                <p:cNvSpPr>
                  <a:spLocks noChangeAspect="1" noChangeArrowheads="1"/>
                </p:cNvSpPr>
                <p:nvPr/>
              </p:nvSpPr>
              <p:spPr bwMode="auto">
                <a:xfrm>
                  <a:off x="2753" y="2110"/>
                  <a:ext cx="2761" cy="197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18919" name="Rectangle 39"/>
              <p:cNvSpPr>
                <a:spLocks noChangeAspect="1" noChangeArrowheads="1"/>
              </p:cNvSpPr>
              <p:nvPr/>
            </p:nvSpPr>
            <p:spPr bwMode="auto">
              <a:xfrm>
                <a:off x="4735" y="1952"/>
                <a:ext cx="388" cy="172"/>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18920" name="Freeform 40"/>
            <p:cNvSpPr>
              <a:spLocks noChangeAspect="1"/>
            </p:cNvSpPr>
            <p:nvPr/>
          </p:nvSpPr>
          <p:spPr bwMode="auto">
            <a:xfrm>
              <a:off x="3497" y="3036"/>
              <a:ext cx="2111" cy="1227"/>
            </a:xfrm>
            <a:custGeom>
              <a:avLst/>
              <a:gdLst/>
              <a:ahLst/>
              <a:cxnLst>
                <a:cxn ang="0">
                  <a:pos x="2111" y="0"/>
                </a:cxn>
                <a:cxn ang="0">
                  <a:pos x="1575" y="48"/>
                </a:cxn>
                <a:cxn ang="0">
                  <a:pos x="1031" y="152"/>
                </a:cxn>
                <a:cxn ang="0">
                  <a:pos x="619" y="284"/>
                </a:cxn>
                <a:cxn ang="0">
                  <a:pos x="287" y="516"/>
                </a:cxn>
                <a:cxn ang="0">
                  <a:pos x="131" y="812"/>
                </a:cxn>
                <a:cxn ang="0">
                  <a:pos x="19" y="1160"/>
                </a:cxn>
                <a:cxn ang="0">
                  <a:pos x="19" y="1216"/>
                </a:cxn>
              </a:cxnLst>
              <a:rect l="0" t="0" r="r" b="b"/>
              <a:pathLst>
                <a:path w="2111" h="1227">
                  <a:moveTo>
                    <a:pt x="2111" y="0"/>
                  </a:moveTo>
                  <a:cubicBezTo>
                    <a:pt x="1933" y="11"/>
                    <a:pt x="1755" y="23"/>
                    <a:pt x="1575" y="48"/>
                  </a:cubicBezTo>
                  <a:cubicBezTo>
                    <a:pt x="1395" y="73"/>
                    <a:pt x="1190" y="113"/>
                    <a:pt x="1031" y="152"/>
                  </a:cubicBezTo>
                  <a:cubicBezTo>
                    <a:pt x="872" y="191"/>
                    <a:pt x="743" y="223"/>
                    <a:pt x="619" y="284"/>
                  </a:cubicBezTo>
                  <a:cubicBezTo>
                    <a:pt x="495" y="345"/>
                    <a:pt x="368" y="428"/>
                    <a:pt x="287" y="516"/>
                  </a:cubicBezTo>
                  <a:cubicBezTo>
                    <a:pt x="206" y="604"/>
                    <a:pt x="176" y="705"/>
                    <a:pt x="131" y="812"/>
                  </a:cubicBezTo>
                  <a:cubicBezTo>
                    <a:pt x="86" y="919"/>
                    <a:pt x="38" y="1093"/>
                    <a:pt x="19" y="1160"/>
                  </a:cubicBezTo>
                  <a:cubicBezTo>
                    <a:pt x="0" y="1227"/>
                    <a:pt x="9" y="1221"/>
                    <a:pt x="19" y="1216"/>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1" name="Freeform 41"/>
            <p:cNvSpPr>
              <a:spLocks noChangeAspect="1"/>
            </p:cNvSpPr>
            <p:nvPr/>
          </p:nvSpPr>
          <p:spPr bwMode="auto">
            <a:xfrm>
              <a:off x="3688" y="3224"/>
              <a:ext cx="1923" cy="1032"/>
            </a:xfrm>
            <a:custGeom>
              <a:avLst/>
              <a:gdLst/>
              <a:ahLst/>
              <a:cxnLst>
                <a:cxn ang="0">
                  <a:pos x="1924" y="0"/>
                </a:cxn>
                <a:cxn ang="0">
                  <a:pos x="1596" y="40"/>
                </a:cxn>
                <a:cxn ang="0">
                  <a:pos x="936" y="220"/>
                </a:cxn>
                <a:cxn ang="0">
                  <a:pos x="428" y="468"/>
                </a:cxn>
                <a:cxn ang="0">
                  <a:pos x="180" y="688"/>
                </a:cxn>
                <a:cxn ang="0">
                  <a:pos x="48" y="832"/>
                </a:cxn>
                <a:cxn ang="0">
                  <a:pos x="0" y="1032"/>
                </a:cxn>
              </a:cxnLst>
              <a:rect l="0" t="0" r="r" b="b"/>
              <a:pathLst>
                <a:path w="1924" h="1032">
                  <a:moveTo>
                    <a:pt x="1924" y="0"/>
                  </a:moveTo>
                  <a:cubicBezTo>
                    <a:pt x="1842" y="1"/>
                    <a:pt x="1761" y="3"/>
                    <a:pt x="1596" y="40"/>
                  </a:cubicBezTo>
                  <a:cubicBezTo>
                    <a:pt x="1431" y="77"/>
                    <a:pt x="1131" y="149"/>
                    <a:pt x="936" y="220"/>
                  </a:cubicBezTo>
                  <a:cubicBezTo>
                    <a:pt x="741" y="291"/>
                    <a:pt x="554" y="390"/>
                    <a:pt x="428" y="468"/>
                  </a:cubicBezTo>
                  <a:cubicBezTo>
                    <a:pt x="302" y="546"/>
                    <a:pt x="243" y="627"/>
                    <a:pt x="180" y="688"/>
                  </a:cubicBezTo>
                  <a:cubicBezTo>
                    <a:pt x="117" y="749"/>
                    <a:pt x="78" y="775"/>
                    <a:pt x="48" y="832"/>
                  </a:cubicBezTo>
                  <a:cubicBezTo>
                    <a:pt x="18" y="889"/>
                    <a:pt x="9" y="960"/>
                    <a:pt x="0" y="1032"/>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2" name="Freeform 42"/>
            <p:cNvSpPr>
              <a:spLocks noChangeAspect="1"/>
            </p:cNvSpPr>
            <p:nvPr/>
          </p:nvSpPr>
          <p:spPr bwMode="auto">
            <a:xfrm>
              <a:off x="4088" y="3444"/>
              <a:ext cx="1524" cy="812"/>
            </a:xfrm>
            <a:custGeom>
              <a:avLst/>
              <a:gdLst/>
              <a:ahLst/>
              <a:cxnLst>
                <a:cxn ang="0">
                  <a:pos x="1524" y="0"/>
                </a:cxn>
                <a:cxn ang="0">
                  <a:pos x="1084" y="124"/>
                </a:cxn>
                <a:cxn ang="0">
                  <a:pos x="504" y="420"/>
                </a:cxn>
                <a:cxn ang="0">
                  <a:pos x="132" y="664"/>
                </a:cxn>
                <a:cxn ang="0">
                  <a:pos x="0" y="812"/>
                </a:cxn>
              </a:cxnLst>
              <a:rect l="0" t="0" r="r" b="b"/>
              <a:pathLst>
                <a:path w="1524" h="812">
                  <a:moveTo>
                    <a:pt x="1524" y="0"/>
                  </a:moveTo>
                  <a:cubicBezTo>
                    <a:pt x="1389" y="27"/>
                    <a:pt x="1254" y="54"/>
                    <a:pt x="1084" y="124"/>
                  </a:cubicBezTo>
                  <a:cubicBezTo>
                    <a:pt x="914" y="194"/>
                    <a:pt x="663" y="330"/>
                    <a:pt x="504" y="420"/>
                  </a:cubicBezTo>
                  <a:cubicBezTo>
                    <a:pt x="345" y="510"/>
                    <a:pt x="216" y="599"/>
                    <a:pt x="132" y="664"/>
                  </a:cubicBezTo>
                  <a:cubicBezTo>
                    <a:pt x="48" y="729"/>
                    <a:pt x="24" y="770"/>
                    <a:pt x="0" y="812"/>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3" name="Freeform 43"/>
            <p:cNvSpPr>
              <a:spLocks noChangeAspect="1"/>
            </p:cNvSpPr>
            <p:nvPr/>
          </p:nvSpPr>
          <p:spPr bwMode="auto">
            <a:xfrm>
              <a:off x="4884" y="3732"/>
              <a:ext cx="724" cy="524"/>
            </a:xfrm>
            <a:custGeom>
              <a:avLst/>
              <a:gdLst/>
              <a:ahLst/>
              <a:cxnLst>
                <a:cxn ang="0">
                  <a:pos x="724" y="0"/>
                </a:cxn>
                <a:cxn ang="0">
                  <a:pos x="508" y="100"/>
                </a:cxn>
                <a:cxn ang="0">
                  <a:pos x="196" y="352"/>
                </a:cxn>
                <a:cxn ang="0">
                  <a:pos x="0" y="524"/>
                </a:cxn>
              </a:cxnLst>
              <a:rect l="0" t="0" r="r" b="b"/>
              <a:pathLst>
                <a:path w="724" h="524">
                  <a:moveTo>
                    <a:pt x="724" y="0"/>
                  </a:moveTo>
                  <a:cubicBezTo>
                    <a:pt x="660" y="20"/>
                    <a:pt x="596" y="41"/>
                    <a:pt x="508" y="100"/>
                  </a:cubicBezTo>
                  <a:cubicBezTo>
                    <a:pt x="420" y="159"/>
                    <a:pt x="281" y="281"/>
                    <a:pt x="196" y="352"/>
                  </a:cubicBezTo>
                  <a:cubicBezTo>
                    <a:pt x="111" y="423"/>
                    <a:pt x="55" y="473"/>
                    <a:pt x="0" y="524"/>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4" name="Freeform 44"/>
            <p:cNvSpPr>
              <a:spLocks noChangeAspect="1"/>
            </p:cNvSpPr>
            <p:nvPr/>
          </p:nvSpPr>
          <p:spPr bwMode="auto">
            <a:xfrm>
              <a:off x="2941" y="2532"/>
              <a:ext cx="2675" cy="466"/>
            </a:xfrm>
            <a:custGeom>
              <a:avLst/>
              <a:gdLst/>
              <a:ahLst/>
              <a:cxnLst>
                <a:cxn ang="0">
                  <a:pos x="2676" y="10"/>
                </a:cxn>
                <a:cxn ang="0">
                  <a:pos x="1900" y="2"/>
                </a:cxn>
                <a:cxn ang="0">
                  <a:pos x="1348" y="22"/>
                </a:cxn>
                <a:cxn ang="0">
                  <a:pos x="832" y="78"/>
                </a:cxn>
                <a:cxn ang="0">
                  <a:pos x="396" y="226"/>
                </a:cxn>
                <a:cxn ang="0">
                  <a:pos x="88" y="386"/>
                </a:cxn>
                <a:cxn ang="0">
                  <a:pos x="0" y="466"/>
                </a:cxn>
              </a:cxnLst>
              <a:rect l="0" t="0" r="r" b="b"/>
              <a:pathLst>
                <a:path w="2676" h="466">
                  <a:moveTo>
                    <a:pt x="2676" y="10"/>
                  </a:moveTo>
                  <a:cubicBezTo>
                    <a:pt x="2398" y="5"/>
                    <a:pt x="2121" y="0"/>
                    <a:pt x="1900" y="2"/>
                  </a:cubicBezTo>
                  <a:cubicBezTo>
                    <a:pt x="1679" y="4"/>
                    <a:pt x="1526" y="9"/>
                    <a:pt x="1348" y="22"/>
                  </a:cubicBezTo>
                  <a:cubicBezTo>
                    <a:pt x="1170" y="35"/>
                    <a:pt x="991" y="44"/>
                    <a:pt x="832" y="78"/>
                  </a:cubicBezTo>
                  <a:cubicBezTo>
                    <a:pt x="673" y="112"/>
                    <a:pt x="520" y="175"/>
                    <a:pt x="396" y="226"/>
                  </a:cubicBezTo>
                  <a:cubicBezTo>
                    <a:pt x="272" y="277"/>
                    <a:pt x="154" y="346"/>
                    <a:pt x="88" y="386"/>
                  </a:cubicBezTo>
                  <a:cubicBezTo>
                    <a:pt x="22" y="426"/>
                    <a:pt x="11" y="446"/>
                    <a:pt x="0" y="466"/>
                  </a:cubicBezTo>
                </a:path>
              </a:pathLst>
            </a:custGeom>
            <a:noFill/>
            <a:ln w="28575" cap="flat" cmpd="sng">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5" name="Freeform 45"/>
            <p:cNvSpPr>
              <a:spLocks noChangeAspect="1"/>
            </p:cNvSpPr>
            <p:nvPr/>
          </p:nvSpPr>
          <p:spPr bwMode="auto">
            <a:xfrm>
              <a:off x="3013" y="2736"/>
              <a:ext cx="2603" cy="1520"/>
            </a:xfrm>
            <a:custGeom>
              <a:avLst/>
              <a:gdLst/>
              <a:ahLst/>
              <a:cxnLst>
                <a:cxn ang="0">
                  <a:pos x="2604" y="9"/>
                </a:cxn>
                <a:cxn ang="0">
                  <a:pos x="1692" y="17"/>
                </a:cxn>
                <a:cxn ang="0">
                  <a:pos x="1032" y="113"/>
                </a:cxn>
                <a:cxn ang="0">
                  <a:pos x="764" y="173"/>
                </a:cxn>
                <a:cxn ang="0">
                  <a:pos x="656" y="257"/>
                </a:cxn>
                <a:cxn ang="0">
                  <a:pos x="436" y="533"/>
                </a:cxn>
                <a:cxn ang="0">
                  <a:pos x="244" y="921"/>
                </a:cxn>
                <a:cxn ang="0">
                  <a:pos x="72" y="1309"/>
                </a:cxn>
                <a:cxn ang="0">
                  <a:pos x="0" y="1521"/>
                </a:cxn>
              </a:cxnLst>
              <a:rect l="0" t="0" r="r" b="b"/>
              <a:pathLst>
                <a:path w="2604" h="1521">
                  <a:moveTo>
                    <a:pt x="2604" y="9"/>
                  </a:moveTo>
                  <a:cubicBezTo>
                    <a:pt x="2279" y="4"/>
                    <a:pt x="1954" y="0"/>
                    <a:pt x="1692" y="17"/>
                  </a:cubicBezTo>
                  <a:cubicBezTo>
                    <a:pt x="1430" y="34"/>
                    <a:pt x="1187" y="87"/>
                    <a:pt x="1032" y="113"/>
                  </a:cubicBezTo>
                  <a:cubicBezTo>
                    <a:pt x="877" y="139"/>
                    <a:pt x="827" y="149"/>
                    <a:pt x="764" y="173"/>
                  </a:cubicBezTo>
                  <a:cubicBezTo>
                    <a:pt x="701" y="197"/>
                    <a:pt x="711" y="197"/>
                    <a:pt x="656" y="257"/>
                  </a:cubicBezTo>
                  <a:cubicBezTo>
                    <a:pt x="601" y="317"/>
                    <a:pt x="505" y="422"/>
                    <a:pt x="436" y="533"/>
                  </a:cubicBezTo>
                  <a:cubicBezTo>
                    <a:pt x="367" y="644"/>
                    <a:pt x="305" y="792"/>
                    <a:pt x="244" y="921"/>
                  </a:cubicBezTo>
                  <a:cubicBezTo>
                    <a:pt x="183" y="1050"/>
                    <a:pt x="113" y="1209"/>
                    <a:pt x="72" y="1309"/>
                  </a:cubicBezTo>
                  <a:cubicBezTo>
                    <a:pt x="31" y="1409"/>
                    <a:pt x="15" y="1465"/>
                    <a:pt x="0" y="1521"/>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6" name="Freeform 46"/>
            <p:cNvSpPr>
              <a:spLocks noChangeAspect="1"/>
            </p:cNvSpPr>
            <p:nvPr/>
          </p:nvSpPr>
          <p:spPr bwMode="auto">
            <a:xfrm>
              <a:off x="3335" y="2874"/>
              <a:ext cx="2294" cy="1391"/>
            </a:xfrm>
            <a:custGeom>
              <a:avLst/>
              <a:gdLst/>
              <a:ahLst/>
              <a:cxnLst>
                <a:cxn ang="0">
                  <a:pos x="2295" y="0"/>
                </a:cxn>
                <a:cxn ang="0">
                  <a:pos x="1631" y="27"/>
                </a:cxn>
                <a:cxn ang="0">
                  <a:pos x="1010" y="98"/>
                </a:cxn>
                <a:cxn ang="0">
                  <a:pos x="611" y="231"/>
                </a:cxn>
                <a:cxn ang="0">
                  <a:pos x="399" y="381"/>
                </a:cxn>
                <a:cxn ang="0">
                  <a:pos x="213" y="674"/>
                </a:cxn>
                <a:cxn ang="0">
                  <a:pos x="97" y="1055"/>
                </a:cxn>
                <a:cxn ang="0">
                  <a:pos x="0" y="1391"/>
                </a:cxn>
              </a:cxnLst>
              <a:rect l="0" t="0" r="r" b="b"/>
              <a:pathLst>
                <a:path w="2295" h="1391">
                  <a:moveTo>
                    <a:pt x="2295" y="0"/>
                  </a:moveTo>
                  <a:cubicBezTo>
                    <a:pt x="2070" y="5"/>
                    <a:pt x="1845" y="11"/>
                    <a:pt x="1631" y="27"/>
                  </a:cubicBezTo>
                  <a:cubicBezTo>
                    <a:pt x="1417" y="43"/>
                    <a:pt x="1180" y="64"/>
                    <a:pt x="1010" y="98"/>
                  </a:cubicBezTo>
                  <a:cubicBezTo>
                    <a:pt x="840" y="132"/>
                    <a:pt x="713" y="184"/>
                    <a:pt x="611" y="231"/>
                  </a:cubicBezTo>
                  <a:cubicBezTo>
                    <a:pt x="509" y="278"/>
                    <a:pt x="465" y="307"/>
                    <a:pt x="399" y="381"/>
                  </a:cubicBezTo>
                  <a:cubicBezTo>
                    <a:pt x="333" y="455"/>
                    <a:pt x="263" y="562"/>
                    <a:pt x="213" y="674"/>
                  </a:cubicBezTo>
                  <a:cubicBezTo>
                    <a:pt x="163" y="786"/>
                    <a:pt x="132" y="936"/>
                    <a:pt x="97" y="1055"/>
                  </a:cubicBezTo>
                  <a:cubicBezTo>
                    <a:pt x="62" y="1174"/>
                    <a:pt x="31" y="1282"/>
                    <a:pt x="0" y="1391"/>
                  </a:cubicBezTo>
                </a:path>
              </a:pathLst>
            </a:custGeom>
            <a:noFill/>
            <a:ln w="28575"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18927" name="Text Box 47"/>
            <p:cNvSpPr txBox="1">
              <a:spLocks noChangeAspect="1" noChangeArrowheads="1"/>
            </p:cNvSpPr>
            <p:nvPr/>
          </p:nvSpPr>
          <p:spPr bwMode="auto">
            <a:xfrm>
              <a:off x="3318" y="4082"/>
              <a:ext cx="262" cy="216"/>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10</a:t>
              </a:r>
            </a:p>
          </p:txBody>
        </p:sp>
        <p:sp>
          <p:nvSpPr>
            <p:cNvPr id="1018928" name="Text Box 48"/>
            <p:cNvSpPr txBox="1">
              <a:spLocks noChangeAspect="1" noChangeArrowheads="1"/>
            </p:cNvSpPr>
            <p:nvPr/>
          </p:nvSpPr>
          <p:spPr bwMode="auto">
            <a:xfrm>
              <a:off x="3475" y="4082"/>
              <a:ext cx="351" cy="218"/>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15%</a:t>
              </a:r>
            </a:p>
          </p:txBody>
        </p:sp>
        <p:sp>
          <p:nvSpPr>
            <p:cNvPr id="1018929" name="Text Box 49"/>
            <p:cNvSpPr txBox="1">
              <a:spLocks noChangeAspect="1" noChangeArrowheads="1"/>
            </p:cNvSpPr>
            <p:nvPr/>
          </p:nvSpPr>
          <p:spPr bwMode="auto">
            <a:xfrm>
              <a:off x="3696" y="4082"/>
              <a:ext cx="351" cy="218"/>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20%</a:t>
              </a:r>
            </a:p>
          </p:txBody>
        </p:sp>
        <p:sp>
          <p:nvSpPr>
            <p:cNvPr id="1018930" name="Text Box 50"/>
            <p:cNvSpPr txBox="1">
              <a:spLocks noChangeAspect="1" noChangeArrowheads="1"/>
            </p:cNvSpPr>
            <p:nvPr/>
          </p:nvSpPr>
          <p:spPr bwMode="auto">
            <a:xfrm>
              <a:off x="4136" y="4082"/>
              <a:ext cx="351" cy="218"/>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25%</a:t>
              </a:r>
            </a:p>
          </p:txBody>
        </p:sp>
        <p:sp>
          <p:nvSpPr>
            <p:cNvPr id="1018931" name="Text Box 51"/>
            <p:cNvSpPr txBox="1">
              <a:spLocks noChangeAspect="1" noChangeArrowheads="1"/>
            </p:cNvSpPr>
            <p:nvPr/>
          </p:nvSpPr>
          <p:spPr bwMode="auto">
            <a:xfrm>
              <a:off x="4967" y="4082"/>
              <a:ext cx="351" cy="218"/>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30%</a:t>
              </a:r>
            </a:p>
          </p:txBody>
        </p:sp>
        <p:sp>
          <p:nvSpPr>
            <p:cNvPr id="1018932" name="Text Box 52"/>
            <p:cNvSpPr txBox="1">
              <a:spLocks noChangeAspect="1" noChangeArrowheads="1"/>
            </p:cNvSpPr>
            <p:nvPr/>
          </p:nvSpPr>
          <p:spPr bwMode="auto">
            <a:xfrm>
              <a:off x="3013" y="4082"/>
              <a:ext cx="286" cy="218"/>
            </a:xfrm>
            <a:prstGeom prst="rect">
              <a:avLst/>
            </a:prstGeom>
            <a:noFill/>
            <a:ln w="9525" algn="ctr">
              <a:noFill/>
              <a:miter lim="800000"/>
              <a:headEnd/>
              <a:tailEnd/>
            </a:ln>
            <a:effectLst/>
          </p:spPr>
          <p:txBody>
            <a:bodyPr wrap="none">
              <a:spAutoFit/>
            </a:bodyPr>
            <a:lstStyle/>
            <a:p>
              <a:pPr algn="l">
                <a:defRPr/>
              </a:pPr>
              <a:r>
                <a:rPr lang="it-IT" sz="1400">
                  <a:solidFill>
                    <a:srgbClr val="FF0000"/>
                  </a:solidFill>
                  <a:effectLst>
                    <a:outerShdw blurRad="38100" dist="38100" dir="2700000" algn="tl">
                      <a:srgbClr val="000000"/>
                    </a:outerShdw>
                  </a:effectLst>
                  <a:latin typeface="Calibri" pitchFamily="34" charset="0"/>
                </a:rPr>
                <a:t>5%</a:t>
              </a:r>
            </a:p>
          </p:txBody>
        </p:sp>
        <p:sp>
          <p:nvSpPr>
            <p:cNvPr id="1018936" name="Text Box 56"/>
            <p:cNvSpPr txBox="1">
              <a:spLocks noChangeAspect="1" noChangeArrowheads="1"/>
            </p:cNvSpPr>
            <p:nvPr/>
          </p:nvSpPr>
          <p:spPr bwMode="auto">
            <a:xfrm>
              <a:off x="5207" y="2273"/>
              <a:ext cx="451" cy="327"/>
            </a:xfrm>
            <a:prstGeom prst="rect">
              <a:avLst/>
            </a:prstGeom>
            <a:noFill/>
            <a:ln w="9525" algn="ctr">
              <a:noFill/>
              <a:miter lim="800000"/>
              <a:headEnd/>
              <a:tailEnd/>
            </a:ln>
            <a:effectLst/>
          </p:spPr>
          <p:txBody>
            <a:bodyPr wrap="none">
              <a:spAutoFit/>
            </a:bodyPr>
            <a:lstStyle/>
            <a:p>
              <a:pPr algn="l">
                <a:defRPr/>
              </a:pPr>
              <a:r>
                <a:rPr lang="en-GB" sz="2400">
                  <a:solidFill>
                    <a:srgbClr val="FF0000"/>
                  </a:solidFill>
                  <a:effectLst>
                    <a:outerShdw blurRad="38100" dist="38100" dir="2700000" algn="tl">
                      <a:srgbClr val="000000"/>
                    </a:outerShdw>
                  </a:effectLst>
                  <a:latin typeface="Calibri" pitchFamily="34" charset="0"/>
                </a:rPr>
                <a:t>DM</a:t>
              </a:r>
            </a:p>
          </p:txBody>
        </p:sp>
      </p:grpSp>
      <p:sp>
        <p:nvSpPr>
          <p:cNvPr id="1018940" name="AutoShape 60"/>
          <p:cNvSpPr>
            <a:spLocks noChangeArrowheads="1"/>
          </p:cNvSpPr>
          <p:nvPr/>
        </p:nvSpPr>
        <p:spPr bwMode="auto">
          <a:xfrm>
            <a:off x="3754438" y="6024563"/>
            <a:ext cx="292100" cy="282575"/>
          </a:xfrm>
          <a:prstGeom prst="roundRect">
            <a:avLst>
              <a:gd name="adj" fmla="val 16667"/>
            </a:avLst>
          </a:prstGeom>
          <a:noFill/>
          <a:ln w="38100" algn="ctr">
            <a:solidFill>
              <a:srgbClr val="0033CC"/>
            </a:solidFill>
            <a:round/>
            <a:headEnd/>
            <a:tailEnd/>
          </a:ln>
          <a:effectLst/>
        </p:spPr>
        <p:txBody>
          <a:bodyPr wrap="none" anchor="ctr"/>
          <a:lstStyle/>
          <a:p>
            <a:pPr>
              <a:defRPr/>
            </a:pPr>
            <a:endParaRPr lang="it-IT">
              <a:latin typeface="Calibri" pitchFamily="34" charset="0"/>
            </a:endParaRPr>
          </a:p>
        </p:txBody>
      </p:sp>
      <p:sp>
        <p:nvSpPr>
          <p:cNvPr id="1018942" name="AutoShape 62"/>
          <p:cNvSpPr>
            <a:spLocks noChangeArrowheads="1"/>
          </p:cNvSpPr>
          <p:nvPr/>
        </p:nvSpPr>
        <p:spPr bwMode="auto">
          <a:xfrm>
            <a:off x="3497263" y="6024563"/>
            <a:ext cx="258762" cy="282575"/>
          </a:xfrm>
          <a:prstGeom prst="roundRect">
            <a:avLst>
              <a:gd name="adj" fmla="val 16667"/>
            </a:avLst>
          </a:prstGeom>
          <a:noFill/>
          <a:ln w="38100" algn="ctr">
            <a:solidFill>
              <a:srgbClr val="0033CC"/>
            </a:solidFill>
            <a:round/>
            <a:headEnd/>
            <a:tailEnd/>
          </a:ln>
          <a:effectLst/>
        </p:spPr>
        <p:txBody>
          <a:bodyPr wrap="none" anchor="ctr"/>
          <a:lstStyle/>
          <a:p>
            <a:pPr>
              <a:defRPr/>
            </a:pPr>
            <a:endParaRPr lang="it-IT">
              <a:latin typeface="Calibri" pitchFamily="34" charset="0"/>
            </a:endParaRPr>
          </a:p>
        </p:txBody>
      </p:sp>
      <p:sp>
        <p:nvSpPr>
          <p:cNvPr id="59" name="Text Box 9"/>
          <p:cNvSpPr txBox="1">
            <a:spLocks noChangeArrowheads="1"/>
          </p:cNvSpPr>
          <p:nvPr/>
        </p:nvSpPr>
        <p:spPr bwMode="auto">
          <a:xfrm>
            <a:off x="1308100" y="6254750"/>
            <a:ext cx="6527800" cy="585788"/>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rgbClr val="FFFF00"/>
                </a:solidFill>
                <a:effectLst>
                  <a:outerShdw blurRad="38100" dist="38100" dir="2700000" algn="tl">
                    <a:srgbClr val="000000"/>
                  </a:outerShdw>
                </a:effectLst>
                <a:latin typeface="Calibri" pitchFamily="34" charset="0"/>
              </a:rPr>
              <a:t>* </a:t>
            </a:r>
            <a:r>
              <a:rPr lang="en-GB" sz="3600" dirty="0" err="1">
                <a:solidFill>
                  <a:srgbClr val="FFFF00"/>
                </a:solidFill>
                <a:effectLst>
                  <a:outerShdw blurRad="38100" dist="38100" dir="2700000" algn="tl">
                    <a:srgbClr val="000000"/>
                  </a:outerShdw>
                </a:effectLst>
                <a:latin typeface="Calibri" pitchFamily="34" charset="0"/>
              </a:rPr>
              <a:t>Sm</a:t>
            </a:r>
            <a:r>
              <a:rPr lang="en-GB" sz="3600" dirty="0">
                <a:solidFill>
                  <a:srgbClr val="FFFF00"/>
                </a:solidFill>
                <a:effectLst>
                  <a:outerShdw blurRad="38100" dist="38100" dir="2700000" algn="tl">
                    <a:srgbClr val="000000"/>
                  </a:outerShdw>
                </a:effectLst>
                <a:latin typeface="Calibri" pitchFamily="34" charset="0"/>
              </a:rPr>
              <a:t> less incompatible than </a:t>
            </a:r>
            <a:r>
              <a:rPr lang="en-GB" sz="3600" dirty="0" err="1">
                <a:solidFill>
                  <a:srgbClr val="FFFF00"/>
                </a:solidFill>
                <a:effectLst>
                  <a:outerShdw blurRad="38100" dist="38100" dir="2700000" algn="tl">
                    <a:srgbClr val="000000"/>
                  </a:outerShdw>
                </a:effectLst>
                <a:latin typeface="Calibri" pitchFamily="34" charset="0"/>
              </a:rPr>
              <a:t>Nd</a:t>
            </a:r>
            <a:r>
              <a:rPr lang="en-GB" sz="3600" dirty="0">
                <a:solidFill>
                  <a:srgbClr val="FFFF00"/>
                </a:solidFill>
                <a:effectLst>
                  <a:outerShdw blurRad="38100" dist="38100" dir="2700000" algn="tl">
                    <a:srgbClr val="000000"/>
                  </a:outerShdw>
                </a:effectLst>
                <a:latin typeface="Calibri" pitchFamily="34" charset="0"/>
              </a:rPr>
              <a:t> *</a:t>
            </a:r>
          </a:p>
        </p:txBody>
      </p:sp>
      <p:sp>
        <p:nvSpPr>
          <p:cNvPr id="60" name="Text Box 4"/>
          <p:cNvSpPr txBox="1">
            <a:spLocks noChangeArrowheads="1"/>
          </p:cNvSpPr>
          <p:nvPr/>
        </p:nvSpPr>
        <p:spPr bwMode="auto">
          <a:xfrm>
            <a:off x="3073400" y="774700"/>
            <a:ext cx="29972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Sm-Nd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18887"/>
                                        </p:tgtEl>
                                        <p:attrNameLst>
                                          <p:attrName>style.visibility</p:attrName>
                                        </p:attrNameLst>
                                      </p:cBhvr>
                                      <p:to>
                                        <p:strVal val="visible"/>
                                      </p:to>
                                    </p:set>
                                    <p:animEffect transition="in" filter="fade">
                                      <p:cBhvr>
                                        <p:cTn id="7" dur="500"/>
                                        <p:tgtEl>
                                          <p:spTgt spid="101888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18884"/>
                                        </p:tgtEl>
                                        <p:attrNameLst>
                                          <p:attrName>style.visibility</p:attrName>
                                        </p:attrNameLst>
                                      </p:cBhvr>
                                      <p:to>
                                        <p:strVal val="visible"/>
                                      </p:to>
                                    </p:set>
                                    <p:animEffect transition="in" filter="fade">
                                      <p:cBhvr>
                                        <p:cTn id="12" dur="500"/>
                                        <p:tgtEl>
                                          <p:spTgt spid="10188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18940"/>
                                        </p:tgtEl>
                                        <p:attrNameLst>
                                          <p:attrName>style.visibility</p:attrName>
                                        </p:attrNameLst>
                                      </p:cBhvr>
                                      <p:to>
                                        <p:strVal val="visible"/>
                                      </p:to>
                                    </p:set>
                                    <p:animEffect transition="in" filter="fade">
                                      <p:cBhvr>
                                        <p:cTn id="22" dur="500"/>
                                        <p:tgtEl>
                                          <p:spTgt spid="101894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18942"/>
                                        </p:tgtEl>
                                        <p:attrNameLst>
                                          <p:attrName>style.visibility</p:attrName>
                                        </p:attrNameLst>
                                      </p:cBhvr>
                                      <p:to>
                                        <p:strVal val="visible"/>
                                      </p:to>
                                    </p:set>
                                    <p:animEffect transition="in" filter="fade">
                                      <p:cBhvr>
                                        <p:cTn id="25" dur="500"/>
                                        <p:tgtEl>
                                          <p:spTgt spid="1018942"/>
                                        </p:tgtEl>
                                      </p:cBhvr>
                                    </p:animEffect>
                                  </p:childTnLst>
                                </p:cTn>
                              </p:par>
                            </p:childTnLst>
                          </p:cTn>
                        </p:par>
                        <p:par>
                          <p:cTn id="26" fill="hold">
                            <p:stCondLst>
                              <p:cond delay="500"/>
                            </p:stCondLst>
                            <p:childTnLst>
                              <p:par>
                                <p:cTn id="27" presetID="8" presetClass="emph" presetSubtype="0" fill="hold" grpId="1" nodeType="afterEffect">
                                  <p:stCondLst>
                                    <p:cond delay="0"/>
                                  </p:stCondLst>
                                  <p:childTnLst>
                                    <p:animRot by="10800000">
                                      <p:cBhvr>
                                        <p:cTn id="28" dur="2000" fill="hold"/>
                                        <p:tgtEl>
                                          <p:spTgt spid="1018942"/>
                                        </p:tgtEl>
                                        <p:attrNameLst>
                                          <p:attrName>r</p:attrName>
                                        </p:attrNameLst>
                                      </p:cBhvr>
                                    </p:animRot>
                                  </p:childTnLst>
                                </p:cTn>
                              </p:par>
                              <p:par>
                                <p:cTn id="29" presetID="8" presetClass="emph" presetSubtype="0" fill="hold" grpId="1" nodeType="withEffect">
                                  <p:stCondLst>
                                    <p:cond delay="0"/>
                                  </p:stCondLst>
                                  <p:childTnLst>
                                    <p:animRot by="10800000">
                                      <p:cBhvr>
                                        <p:cTn id="30" dur="2000" fill="hold"/>
                                        <p:tgtEl>
                                          <p:spTgt spid="1018940"/>
                                        </p:tgtEl>
                                        <p:attrNameLst>
                                          <p:attrName>r</p:attrName>
                                        </p:attrNameLst>
                                      </p:cBhvr>
                                    </p:animRo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18889"/>
                                        </p:tgtEl>
                                        <p:attrNameLst>
                                          <p:attrName>style.visibility</p:attrName>
                                        </p:attrNameLst>
                                      </p:cBhvr>
                                      <p:to>
                                        <p:strVal val="visible"/>
                                      </p:to>
                                    </p:set>
                                    <p:animEffect transition="in" filter="fade">
                                      <p:cBhvr>
                                        <p:cTn id="35" dur="500"/>
                                        <p:tgtEl>
                                          <p:spTgt spid="1018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84" grpId="0"/>
      <p:bldP spid="1018887" grpId="0"/>
      <p:bldP spid="1018889" grpId="0"/>
      <p:bldP spid="1018940" grpId="0" animBg="1"/>
      <p:bldP spid="1018940" grpId="1" animBg="1"/>
      <p:bldP spid="1018942" grpId="0" animBg="1"/>
      <p:bldP spid="1018942"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0931"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20936" name="Text Box 8"/>
          <p:cNvSpPr txBox="1">
            <a:spLocks noChangeArrowheads="1"/>
          </p:cNvSpPr>
          <p:nvPr/>
        </p:nvSpPr>
        <p:spPr bwMode="auto">
          <a:xfrm>
            <a:off x="371475" y="1865313"/>
            <a:ext cx="8401050" cy="8679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a:t>
            </a:r>
            <a:r>
              <a:rPr lang="en-GB" sz="2800" dirty="0">
                <a:solidFill>
                  <a:srgbClr val="FFFF00"/>
                </a:solidFill>
                <a:effectLst>
                  <a:outerShdw blurRad="38100" dist="38100" dir="2700000" algn="tl">
                    <a:srgbClr val="000000"/>
                  </a:outerShdw>
                </a:effectLst>
                <a:latin typeface="Calibri" pitchFamily="34" charset="0"/>
              </a:rPr>
              <a:t>residual mantle</a:t>
            </a:r>
            <a:r>
              <a:rPr lang="en-GB" sz="2800" dirty="0">
                <a:solidFill>
                  <a:schemeClr val="bg1"/>
                </a:solidFill>
                <a:effectLst>
                  <a:outerShdw blurRad="38100" dist="38100" dir="2700000" algn="tl">
                    <a:srgbClr val="000000"/>
                  </a:outerShdw>
                </a:effectLst>
                <a:latin typeface="Calibri" pitchFamily="34" charset="0"/>
              </a:rPr>
              <a:t> source would have a Sm/Nd higher or lower than a </a:t>
            </a:r>
            <a:r>
              <a:rPr lang="en-GB" sz="2800" dirty="0">
                <a:solidFill>
                  <a:srgbClr val="FFFF00"/>
                </a:solidFill>
                <a:effectLst>
                  <a:outerShdw blurRad="38100" dist="38100" dir="2700000" algn="tl">
                    <a:srgbClr val="000000"/>
                  </a:outerShdw>
                </a:effectLst>
                <a:latin typeface="Calibri" pitchFamily="34" charset="0"/>
              </a:rPr>
              <a:t>partial melt</a:t>
            </a:r>
            <a:r>
              <a:rPr lang="en-GB" sz="2800" dirty="0">
                <a:solidFill>
                  <a:schemeClr val="bg1"/>
                </a:solidFill>
                <a:effectLst>
                  <a:outerShdw blurRad="38100" dist="38100" dir="2700000" algn="tl">
                    <a:srgbClr val="000000"/>
                  </a:outerShdw>
                </a:effectLst>
                <a:latin typeface="Calibri" pitchFamily="34" charset="0"/>
              </a:rPr>
              <a:t> derived from that source?</a:t>
            </a:r>
            <a:endParaRPr lang="en-GB" sz="2400" dirty="0">
              <a:solidFill>
                <a:schemeClr val="bg1"/>
              </a:solidFill>
              <a:effectLst>
                <a:outerShdw blurRad="38100" dist="38100" dir="2700000" algn="tl">
                  <a:srgbClr val="000000"/>
                </a:outerShdw>
              </a:effectLst>
              <a:latin typeface="Calibri" pitchFamily="34" charset="0"/>
            </a:endParaRPr>
          </a:p>
        </p:txBody>
      </p:sp>
      <p:sp>
        <p:nvSpPr>
          <p:cNvPr id="1020938" name="Text Box 10"/>
          <p:cNvSpPr txBox="1">
            <a:spLocks noChangeArrowheads="1"/>
          </p:cNvSpPr>
          <p:nvPr/>
        </p:nvSpPr>
        <p:spPr bwMode="auto">
          <a:xfrm>
            <a:off x="0" y="3937000"/>
            <a:ext cx="2298700" cy="58578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600">
                <a:solidFill>
                  <a:schemeClr val="bg1"/>
                </a:solidFill>
                <a:effectLst>
                  <a:outerShdw blurRad="38100" dist="38100" dir="2700000" algn="tl">
                    <a:srgbClr val="000000"/>
                  </a:outerShdw>
                </a:effectLst>
                <a:latin typeface="Calibri" pitchFamily="34" charset="0"/>
              </a:rPr>
              <a:t>Higher</a:t>
            </a:r>
          </a:p>
        </p:txBody>
      </p:sp>
      <p:sp>
        <p:nvSpPr>
          <p:cNvPr id="1020940" name="Text Box 12"/>
          <p:cNvSpPr txBox="1">
            <a:spLocks noChangeArrowheads="1"/>
          </p:cNvSpPr>
          <p:nvPr/>
        </p:nvSpPr>
        <p:spPr bwMode="auto">
          <a:xfrm>
            <a:off x="0" y="1176338"/>
            <a:ext cx="9144000" cy="695325"/>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4400">
                <a:solidFill>
                  <a:schemeClr val="bg1"/>
                </a:solidFill>
                <a:effectLst>
                  <a:outerShdw blurRad="38100" dist="38100" dir="2700000" algn="tl">
                    <a:srgbClr val="000000"/>
                  </a:outerShdw>
                </a:effectLst>
                <a:latin typeface="Calibri" pitchFamily="34" charset="0"/>
              </a:rPr>
              <a:t>Question:</a:t>
            </a:r>
          </a:p>
        </p:txBody>
      </p:sp>
      <p:grpSp>
        <p:nvGrpSpPr>
          <p:cNvPr id="2" name="Group 76"/>
          <p:cNvGrpSpPr>
            <a:grpSpLocks/>
          </p:cNvGrpSpPr>
          <p:nvPr/>
        </p:nvGrpSpPr>
        <p:grpSpPr bwMode="auto">
          <a:xfrm>
            <a:off x="1989138" y="2773363"/>
            <a:ext cx="4930775" cy="3519487"/>
            <a:chOff x="1253" y="1747"/>
            <a:chExt cx="3106" cy="2217"/>
          </a:xfrm>
        </p:grpSpPr>
        <p:grpSp>
          <p:nvGrpSpPr>
            <p:cNvPr id="65559" name="Group 15"/>
            <p:cNvGrpSpPr>
              <a:grpSpLocks noChangeAspect="1"/>
            </p:cNvGrpSpPr>
            <p:nvPr/>
          </p:nvGrpSpPr>
          <p:grpSpPr bwMode="auto">
            <a:xfrm>
              <a:off x="1253" y="1747"/>
              <a:ext cx="3106" cy="2217"/>
              <a:chOff x="2267" y="1827"/>
              <a:chExt cx="3493" cy="2493"/>
            </a:xfrm>
          </p:grpSpPr>
          <p:grpSp>
            <p:nvGrpSpPr>
              <p:cNvPr id="65561" name="Group 16"/>
              <p:cNvGrpSpPr>
                <a:grpSpLocks noChangeAspect="1"/>
              </p:cNvGrpSpPr>
              <p:nvPr/>
            </p:nvGrpSpPr>
            <p:grpSpPr bwMode="auto">
              <a:xfrm>
                <a:off x="2267" y="1827"/>
                <a:ext cx="3493" cy="2493"/>
                <a:chOff x="2267" y="1827"/>
                <a:chExt cx="3493" cy="2493"/>
              </a:xfrm>
            </p:grpSpPr>
            <p:grpSp>
              <p:nvGrpSpPr>
                <p:cNvPr id="65563" name="Group 17"/>
                <p:cNvGrpSpPr>
                  <a:grpSpLocks noChangeAspect="1"/>
                </p:cNvGrpSpPr>
                <p:nvPr/>
              </p:nvGrpSpPr>
              <p:grpSpPr bwMode="auto">
                <a:xfrm>
                  <a:off x="2267" y="1827"/>
                  <a:ext cx="3493" cy="2493"/>
                  <a:chOff x="2267" y="1827"/>
                  <a:chExt cx="3493" cy="2493"/>
                </a:xfrm>
              </p:grpSpPr>
              <p:grpSp>
                <p:nvGrpSpPr>
                  <p:cNvPr id="65570" name="Group 18"/>
                  <p:cNvGrpSpPr>
                    <a:grpSpLocks noChangeAspect="1"/>
                  </p:cNvGrpSpPr>
                  <p:nvPr/>
                </p:nvGrpSpPr>
                <p:grpSpPr bwMode="auto">
                  <a:xfrm>
                    <a:off x="2267" y="1827"/>
                    <a:ext cx="3493" cy="2493"/>
                    <a:chOff x="2267" y="1827"/>
                    <a:chExt cx="3493" cy="2493"/>
                  </a:xfrm>
                </p:grpSpPr>
                <p:grpSp>
                  <p:nvGrpSpPr>
                    <p:cNvPr id="65572" name="Group 19"/>
                    <p:cNvGrpSpPr>
                      <a:grpSpLocks noChangeAspect="1"/>
                    </p:cNvGrpSpPr>
                    <p:nvPr/>
                  </p:nvGrpSpPr>
                  <p:grpSpPr bwMode="auto">
                    <a:xfrm>
                      <a:off x="2267" y="1827"/>
                      <a:ext cx="3493" cy="2493"/>
                      <a:chOff x="2267" y="1827"/>
                      <a:chExt cx="3493" cy="2493"/>
                    </a:xfrm>
                  </p:grpSpPr>
                  <p:grpSp>
                    <p:nvGrpSpPr>
                      <p:cNvPr id="65574" name="Group 20"/>
                      <p:cNvGrpSpPr>
                        <a:grpSpLocks noChangeAspect="1"/>
                      </p:cNvGrpSpPr>
                      <p:nvPr/>
                    </p:nvGrpSpPr>
                    <p:grpSpPr bwMode="auto">
                      <a:xfrm>
                        <a:off x="2267" y="1827"/>
                        <a:ext cx="3493" cy="2493"/>
                        <a:chOff x="2267" y="1827"/>
                        <a:chExt cx="3493" cy="2493"/>
                      </a:xfrm>
                    </p:grpSpPr>
                    <p:grpSp>
                      <p:nvGrpSpPr>
                        <p:cNvPr id="65577" name="Group 21"/>
                        <p:cNvGrpSpPr>
                          <a:grpSpLocks noChangeAspect="1"/>
                        </p:cNvGrpSpPr>
                        <p:nvPr/>
                      </p:nvGrpSpPr>
                      <p:grpSpPr bwMode="auto">
                        <a:xfrm>
                          <a:off x="2267" y="1827"/>
                          <a:ext cx="3493" cy="2493"/>
                          <a:chOff x="2267" y="1827"/>
                          <a:chExt cx="3493" cy="2493"/>
                        </a:xfrm>
                      </p:grpSpPr>
                      <p:grpSp>
                        <p:nvGrpSpPr>
                          <p:cNvPr id="65579" name="Group 22"/>
                          <p:cNvGrpSpPr>
                            <a:grpSpLocks noChangeAspect="1"/>
                          </p:cNvGrpSpPr>
                          <p:nvPr/>
                        </p:nvGrpSpPr>
                        <p:grpSpPr bwMode="auto">
                          <a:xfrm>
                            <a:off x="2267" y="1827"/>
                            <a:ext cx="3493" cy="2493"/>
                            <a:chOff x="2267" y="1827"/>
                            <a:chExt cx="3493" cy="2493"/>
                          </a:xfrm>
                        </p:grpSpPr>
                        <p:pic>
                          <p:nvPicPr>
                            <p:cNvPr id="65585" name="Picture 23"/>
                            <p:cNvPicPr>
                              <a:picLocks noChangeAspect="1" noChangeArrowheads="1"/>
                            </p:cNvPicPr>
                            <p:nvPr/>
                          </p:nvPicPr>
                          <p:blipFill>
                            <a:blip r:embed="rId3" cstate="print"/>
                            <a:srcRect t="50708"/>
                            <a:stretch>
                              <a:fillRect/>
                            </a:stretch>
                          </p:blipFill>
                          <p:spPr bwMode="auto">
                            <a:xfrm>
                              <a:off x="2267" y="1827"/>
                              <a:ext cx="3493" cy="2493"/>
                            </a:xfrm>
                            <a:prstGeom prst="rect">
                              <a:avLst/>
                            </a:prstGeom>
                            <a:noFill/>
                            <a:ln w="9525" algn="ctr">
                              <a:noFill/>
                              <a:miter lim="800000"/>
                              <a:headEnd/>
                              <a:tailEnd/>
                            </a:ln>
                          </p:spPr>
                        </p:pic>
                        <p:sp>
                          <p:nvSpPr>
                            <p:cNvPr id="1020952" name="Rectangle 24"/>
                            <p:cNvSpPr>
                              <a:spLocks noChangeAspect="1" noChangeArrowheads="1"/>
                            </p:cNvSpPr>
                            <p:nvPr/>
                          </p:nvSpPr>
                          <p:spPr bwMode="auto">
                            <a:xfrm>
                              <a:off x="5351" y="3807"/>
                              <a:ext cx="288" cy="250"/>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20953" name="Oval 25"/>
                          <p:cNvSpPr>
                            <a:spLocks noChangeAspect="1" noChangeArrowheads="1"/>
                          </p:cNvSpPr>
                          <p:nvPr/>
                        </p:nvSpPr>
                        <p:spPr bwMode="auto">
                          <a:xfrm>
                            <a:off x="2935" y="3964"/>
                            <a:ext cx="56"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20954" name="Oval 26"/>
                          <p:cNvSpPr>
                            <a:spLocks noChangeAspect="1" noChangeArrowheads="1"/>
                          </p:cNvSpPr>
                          <p:nvPr/>
                        </p:nvSpPr>
                        <p:spPr bwMode="auto">
                          <a:xfrm>
                            <a:off x="3250" y="3964"/>
                            <a:ext cx="92"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20955" name="Oval 27"/>
                          <p:cNvSpPr>
                            <a:spLocks noChangeAspect="1" noChangeArrowheads="1"/>
                          </p:cNvSpPr>
                          <p:nvPr/>
                        </p:nvSpPr>
                        <p:spPr bwMode="auto">
                          <a:xfrm>
                            <a:off x="3408" y="3955"/>
                            <a:ext cx="91"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20956" name="Oval 28"/>
                          <p:cNvSpPr>
                            <a:spLocks noChangeAspect="1" noChangeArrowheads="1"/>
                          </p:cNvSpPr>
                          <p:nvPr/>
                        </p:nvSpPr>
                        <p:spPr bwMode="auto">
                          <a:xfrm>
                            <a:off x="3601" y="3964"/>
                            <a:ext cx="92" cy="117"/>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sp>
                        <p:nvSpPr>
                          <p:cNvPr id="1020957" name="Oval 29"/>
                          <p:cNvSpPr>
                            <a:spLocks noChangeAspect="1" noChangeArrowheads="1"/>
                          </p:cNvSpPr>
                          <p:nvPr/>
                        </p:nvSpPr>
                        <p:spPr bwMode="auto">
                          <a:xfrm>
                            <a:off x="4924" y="3966"/>
                            <a:ext cx="91" cy="115"/>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grpSp>
                    <p:sp>
                      <p:nvSpPr>
                        <p:cNvPr id="1020958" name="Oval 30"/>
                        <p:cNvSpPr>
                          <a:spLocks noChangeAspect="1" noChangeArrowheads="1"/>
                        </p:cNvSpPr>
                        <p:nvPr/>
                      </p:nvSpPr>
                      <p:spPr bwMode="auto">
                        <a:xfrm>
                          <a:off x="4096" y="3969"/>
                          <a:ext cx="92" cy="114"/>
                        </a:xfrm>
                        <a:prstGeom prst="ellipse">
                          <a:avLst/>
                        </a:prstGeom>
                        <a:solidFill>
                          <a:schemeClr val="bg1"/>
                        </a:solidFill>
                        <a:ln w="9525" algn="ctr">
                          <a:noFill/>
                          <a:round/>
                          <a:headEnd/>
                          <a:tailEnd/>
                        </a:ln>
                        <a:effectLst/>
                      </p:spPr>
                      <p:txBody>
                        <a:bodyPr wrap="none" anchor="ctr"/>
                        <a:lstStyle/>
                        <a:p>
                          <a:pPr>
                            <a:defRPr/>
                          </a:pPr>
                          <a:endParaRPr lang="it-IT">
                            <a:latin typeface="Calibri" pitchFamily="34" charset="0"/>
                          </a:endParaRPr>
                        </a:p>
                      </p:txBody>
                    </p:sp>
                  </p:grpSp>
                  <p:sp>
                    <p:nvSpPr>
                      <p:cNvPr id="1020959" name="Rectangle 31"/>
                      <p:cNvSpPr>
                        <a:spLocks noChangeAspect="1" noChangeArrowheads="1"/>
                      </p:cNvSpPr>
                      <p:nvPr/>
                    </p:nvSpPr>
                    <p:spPr bwMode="auto">
                      <a:xfrm>
                        <a:off x="2670" y="2460"/>
                        <a:ext cx="822" cy="120"/>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20960" name="Freeform 32"/>
                      <p:cNvSpPr>
                        <a:spLocks noChangeAspect="1"/>
                      </p:cNvSpPr>
                      <p:nvPr/>
                    </p:nvSpPr>
                    <p:spPr bwMode="auto">
                      <a:xfrm>
                        <a:off x="2745" y="2538"/>
                        <a:ext cx="864" cy="396"/>
                      </a:xfrm>
                      <a:custGeom>
                        <a:avLst/>
                        <a:gdLst/>
                        <a:ahLst/>
                        <a:cxnLst>
                          <a:cxn ang="0">
                            <a:pos x="27" y="30"/>
                          </a:cxn>
                          <a:cxn ang="0">
                            <a:pos x="0" y="258"/>
                          </a:cxn>
                          <a:cxn ang="0">
                            <a:pos x="42" y="282"/>
                          </a:cxn>
                          <a:cxn ang="0">
                            <a:pos x="147" y="261"/>
                          </a:cxn>
                          <a:cxn ang="0">
                            <a:pos x="222" y="270"/>
                          </a:cxn>
                          <a:cxn ang="0">
                            <a:pos x="303" y="282"/>
                          </a:cxn>
                          <a:cxn ang="0">
                            <a:pos x="348" y="312"/>
                          </a:cxn>
                          <a:cxn ang="0">
                            <a:pos x="477" y="381"/>
                          </a:cxn>
                          <a:cxn ang="0">
                            <a:pos x="603" y="390"/>
                          </a:cxn>
                          <a:cxn ang="0">
                            <a:pos x="711" y="396"/>
                          </a:cxn>
                          <a:cxn ang="0">
                            <a:pos x="864" y="387"/>
                          </a:cxn>
                          <a:cxn ang="0">
                            <a:pos x="585" y="348"/>
                          </a:cxn>
                          <a:cxn ang="0">
                            <a:pos x="417" y="267"/>
                          </a:cxn>
                          <a:cxn ang="0">
                            <a:pos x="405" y="210"/>
                          </a:cxn>
                          <a:cxn ang="0">
                            <a:pos x="444" y="132"/>
                          </a:cxn>
                          <a:cxn ang="0">
                            <a:pos x="546" y="0"/>
                          </a:cxn>
                          <a:cxn ang="0">
                            <a:pos x="429" y="30"/>
                          </a:cxn>
                          <a:cxn ang="0">
                            <a:pos x="27" y="30"/>
                          </a:cxn>
                        </a:cxnLst>
                        <a:rect l="0" t="0" r="r" b="b"/>
                        <a:pathLst>
                          <a:path w="864" h="396">
                            <a:moveTo>
                              <a:pt x="27" y="30"/>
                            </a:moveTo>
                            <a:lnTo>
                              <a:pt x="0" y="258"/>
                            </a:lnTo>
                            <a:lnTo>
                              <a:pt x="42" y="282"/>
                            </a:lnTo>
                            <a:lnTo>
                              <a:pt x="147" y="261"/>
                            </a:lnTo>
                            <a:lnTo>
                              <a:pt x="222" y="270"/>
                            </a:lnTo>
                            <a:lnTo>
                              <a:pt x="303" y="282"/>
                            </a:lnTo>
                            <a:lnTo>
                              <a:pt x="348" y="312"/>
                            </a:lnTo>
                            <a:lnTo>
                              <a:pt x="477" y="381"/>
                            </a:lnTo>
                            <a:lnTo>
                              <a:pt x="603" y="390"/>
                            </a:lnTo>
                            <a:lnTo>
                              <a:pt x="711" y="396"/>
                            </a:lnTo>
                            <a:lnTo>
                              <a:pt x="864" y="387"/>
                            </a:lnTo>
                            <a:lnTo>
                              <a:pt x="585" y="348"/>
                            </a:lnTo>
                            <a:lnTo>
                              <a:pt x="417" y="267"/>
                            </a:lnTo>
                            <a:lnTo>
                              <a:pt x="405" y="210"/>
                            </a:lnTo>
                            <a:lnTo>
                              <a:pt x="444" y="132"/>
                            </a:lnTo>
                            <a:lnTo>
                              <a:pt x="546" y="0"/>
                            </a:lnTo>
                            <a:lnTo>
                              <a:pt x="429" y="30"/>
                            </a:lnTo>
                            <a:lnTo>
                              <a:pt x="27" y="3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grpSp>
                <p:sp>
                  <p:nvSpPr>
                    <p:cNvPr id="1020961" name="Freeform 33"/>
                    <p:cNvSpPr>
                      <a:spLocks noChangeAspect="1"/>
                    </p:cNvSpPr>
                    <p:nvPr/>
                  </p:nvSpPr>
                  <p:spPr bwMode="auto">
                    <a:xfrm>
                      <a:off x="2805" y="2470"/>
                      <a:ext cx="2675" cy="466"/>
                    </a:xfrm>
                    <a:custGeom>
                      <a:avLst/>
                      <a:gdLst/>
                      <a:ahLst/>
                      <a:cxnLst>
                        <a:cxn ang="0">
                          <a:pos x="2676" y="10"/>
                        </a:cxn>
                        <a:cxn ang="0">
                          <a:pos x="1900" y="2"/>
                        </a:cxn>
                        <a:cxn ang="0">
                          <a:pos x="1348" y="22"/>
                        </a:cxn>
                        <a:cxn ang="0">
                          <a:pos x="832" y="78"/>
                        </a:cxn>
                        <a:cxn ang="0">
                          <a:pos x="396" y="226"/>
                        </a:cxn>
                        <a:cxn ang="0">
                          <a:pos x="88" y="386"/>
                        </a:cxn>
                        <a:cxn ang="0">
                          <a:pos x="0" y="466"/>
                        </a:cxn>
                      </a:cxnLst>
                      <a:rect l="0" t="0" r="r" b="b"/>
                      <a:pathLst>
                        <a:path w="2676" h="466">
                          <a:moveTo>
                            <a:pt x="2676" y="10"/>
                          </a:moveTo>
                          <a:cubicBezTo>
                            <a:pt x="2398" y="5"/>
                            <a:pt x="2121" y="0"/>
                            <a:pt x="1900" y="2"/>
                          </a:cubicBezTo>
                          <a:cubicBezTo>
                            <a:pt x="1679" y="4"/>
                            <a:pt x="1526" y="9"/>
                            <a:pt x="1348" y="22"/>
                          </a:cubicBezTo>
                          <a:cubicBezTo>
                            <a:pt x="1170" y="35"/>
                            <a:pt x="991" y="44"/>
                            <a:pt x="832" y="78"/>
                          </a:cubicBezTo>
                          <a:cubicBezTo>
                            <a:pt x="673" y="112"/>
                            <a:pt x="520" y="175"/>
                            <a:pt x="396" y="226"/>
                          </a:cubicBezTo>
                          <a:cubicBezTo>
                            <a:pt x="272" y="277"/>
                            <a:pt x="154" y="346"/>
                            <a:pt x="88" y="386"/>
                          </a:cubicBezTo>
                          <a:cubicBezTo>
                            <a:pt x="22" y="426"/>
                            <a:pt x="11" y="446"/>
                            <a:pt x="0" y="466"/>
                          </a:cubicBezTo>
                        </a:path>
                      </a:pathLst>
                    </a:custGeom>
                    <a:noFill/>
                    <a:ln w="38100" cap="flat" cmpd="sng">
                      <a:solidFill>
                        <a:srgbClr val="969696"/>
                      </a:solidFill>
                      <a:prstDash val="solid"/>
                      <a:round/>
                      <a:headEnd/>
                      <a:tailEnd/>
                    </a:ln>
                    <a:effectLst/>
                  </p:spPr>
                  <p:txBody>
                    <a:bodyPr anchor="ctr"/>
                    <a:lstStyle/>
                    <a:p>
                      <a:pPr>
                        <a:defRPr/>
                      </a:pPr>
                      <a:endParaRPr lang="it-IT">
                        <a:latin typeface="Calibri" pitchFamily="34" charset="0"/>
                      </a:endParaRPr>
                    </a:p>
                  </p:txBody>
                </p:sp>
              </p:grpSp>
              <p:sp>
                <p:nvSpPr>
                  <p:cNvPr id="1020962" name="Rectangle 34"/>
                  <p:cNvSpPr>
                    <a:spLocks noChangeAspect="1" noChangeArrowheads="1"/>
                  </p:cNvSpPr>
                  <p:nvPr/>
                </p:nvSpPr>
                <p:spPr bwMode="auto">
                  <a:xfrm>
                    <a:off x="5034" y="1941"/>
                    <a:ext cx="265" cy="18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20963" name="Freeform 35"/>
                <p:cNvSpPr>
                  <a:spLocks noChangeAspect="1"/>
                </p:cNvSpPr>
                <p:nvPr/>
              </p:nvSpPr>
              <p:spPr bwMode="auto">
                <a:xfrm>
                  <a:off x="2724" y="2874"/>
                  <a:ext cx="180" cy="1243"/>
                </a:xfrm>
                <a:custGeom>
                  <a:avLst/>
                  <a:gdLst/>
                  <a:ahLst/>
                  <a:cxnLst>
                    <a:cxn ang="0">
                      <a:pos x="27" y="1230"/>
                    </a:cxn>
                    <a:cxn ang="0">
                      <a:pos x="0" y="156"/>
                    </a:cxn>
                    <a:cxn ang="0">
                      <a:pos x="60" y="36"/>
                    </a:cxn>
                    <a:cxn ang="0">
                      <a:pos x="81" y="0"/>
                    </a:cxn>
                    <a:cxn ang="0">
                      <a:pos x="111" y="45"/>
                    </a:cxn>
                    <a:cxn ang="0">
                      <a:pos x="177" y="252"/>
                    </a:cxn>
                    <a:cxn ang="0">
                      <a:pos x="132" y="555"/>
                    </a:cxn>
                    <a:cxn ang="0">
                      <a:pos x="123" y="1242"/>
                    </a:cxn>
                    <a:cxn ang="0">
                      <a:pos x="54" y="1239"/>
                    </a:cxn>
                    <a:cxn ang="0">
                      <a:pos x="27" y="1230"/>
                    </a:cxn>
                  </a:cxnLst>
                  <a:rect l="0" t="0" r="r" b="b"/>
                  <a:pathLst>
                    <a:path w="177" h="1242">
                      <a:moveTo>
                        <a:pt x="27" y="1230"/>
                      </a:moveTo>
                      <a:lnTo>
                        <a:pt x="0" y="156"/>
                      </a:lnTo>
                      <a:lnTo>
                        <a:pt x="60" y="36"/>
                      </a:lnTo>
                      <a:lnTo>
                        <a:pt x="81" y="0"/>
                      </a:lnTo>
                      <a:lnTo>
                        <a:pt x="111" y="45"/>
                      </a:lnTo>
                      <a:lnTo>
                        <a:pt x="177" y="252"/>
                      </a:lnTo>
                      <a:lnTo>
                        <a:pt x="132" y="555"/>
                      </a:lnTo>
                      <a:lnTo>
                        <a:pt x="123" y="1242"/>
                      </a:lnTo>
                      <a:lnTo>
                        <a:pt x="54" y="1239"/>
                      </a:lnTo>
                      <a:lnTo>
                        <a:pt x="27" y="123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20964" name="Freeform 36"/>
                <p:cNvSpPr>
                  <a:spLocks noChangeAspect="1"/>
                </p:cNvSpPr>
                <p:nvPr/>
              </p:nvSpPr>
              <p:spPr bwMode="auto">
                <a:xfrm>
                  <a:off x="2928" y="2832"/>
                  <a:ext cx="162" cy="1284"/>
                </a:xfrm>
                <a:custGeom>
                  <a:avLst/>
                  <a:gdLst/>
                  <a:ahLst/>
                  <a:cxnLst>
                    <a:cxn ang="0">
                      <a:pos x="15" y="960"/>
                    </a:cxn>
                    <a:cxn ang="0">
                      <a:pos x="0" y="87"/>
                    </a:cxn>
                    <a:cxn ang="0">
                      <a:pos x="72" y="18"/>
                    </a:cxn>
                    <a:cxn ang="0">
                      <a:pos x="84" y="0"/>
                    </a:cxn>
                    <a:cxn ang="0">
                      <a:pos x="162" y="201"/>
                    </a:cxn>
                    <a:cxn ang="0">
                      <a:pos x="162" y="288"/>
                    </a:cxn>
                    <a:cxn ang="0">
                      <a:pos x="102" y="366"/>
                    </a:cxn>
                    <a:cxn ang="0">
                      <a:pos x="102" y="483"/>
                    </a:cxn>
                    <a:cxn ang="0">
                      <a:pos x="114" y="1284"/>
                    </a:cxn>
                    <a:cxn ang="0">
                      <a:pos x="42" y="1287"/>
                    </a:cxn>
                    <a:cxn ang="0">
                      <a:pos x="15" y="960"/>
                    </a:cxn>
                  </a:cxnLst>
                  <a:rect l="0" t="0" r="r" b="b"/>
                  <a:pathLst>
                    <a:path w="162" h="1287">
                      <a:moveTo>
                        <a:pt x="15" y="960"/>
                      </a:moveTo>
                      <a:lnTo>
                        <a:pt x="0" y="87"/>
                      </a:lnTo>
                      <a:lnTo>
                        <a:pt x="72" y="18"/>
                      </a:lnTo>
                      <a:lnTo>
                        <a:pt x="84" y="0"/>
                      </a:lnTo>
                      <a:lnTo>
                        <a:pt x="162" y="201"/>
                      </a:lnTo>
                      <a:lnTo>
                        <a:pt x="162" y="288"/>
                      </a:lnTo>
                      <a:lnTo>
                        <a:pt x="102" y="366"/>
                      </a:lnTo>
                      <a:lnTo>
                        <a:pt x="102" y="483"/>
                      </a:lnTo>
                      <a:lnTo>
                        <a:pt x="114" y="1284"/>
                      </a:lnTo>
                      <a:lnTo>
                        <a:pt x="42" y="1287"/>
                      </a:lnTo>
                      <a:lnTo>
                        <a:pt x="15" y="960"/>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20965" name="Freeform 37"/>
                <p:cNvSpPr>
                  <a:spLocks noChangeAspect="1"/>
                </p:cNvSpPr>
                <p:nvPr/>
              </p:nvSpPr>
              <p:spPr bwMode="auto">
                <a:xfrm>
                  <a:off x="3141" y="2964"/>
                  <a:ext cx="171" cy="1153"/>
                </a:xfrm>
                <a:custGeom>
                  <a:avLst/>
                  <a:gdLst/>
                  <a:ahLst/>
                  <a:cxnLst>
                    <a:cxn ang="0">
                      <a:pos x="12" y="831"/>
                    </a:cxn>
                    <a:cxn ang="0">
                      <a:pos x="0" y="204"/>
                    </a:cxn>
                    <a:cxn ang="0">
                      <a:pos x="81" y="0"/>
                    </a:cxn>
                    <a:cxn ang="0">
                      <a:pos x="123" y="24"/>
                    </a:cxn>
                    <a:cxn ang="0">
                      <a:pos x="171" y="213"/>
                    </a:cxn>
                    <a:cxn ang="0">
                      <a:pos x="105" y="1152"/>
                    </a:cxn>
                    <a:cxn ang="0">
                      <a:pos x="18" y="1146"/>
                    </a:cxn>
                    <a:cxn ang="0">
                      <a:pos x="12" y="831"/>
                    </a:cxn>
                  </a:cxnLst>
                  <a:rect l="0" t="0" r="r" b="b"/>
                  <a:pathLst>
                    <a:path w="171" h="1152">
                      <a:moveTo>
                        <a:pt x="12" y="831"/>
                      </a:moveTo>
                      <a:lnTo>
                        <a:pt x="0" y="204"/>
                      </a:lnTo>
                      <a:lnTo>
                        <a:pt x="81" y="0"/>
                      </a:lnTo>
                      <a:lnTo>
                        <a:pt x="123" y="24"/>
                      </a:lnTo>
                      <a:lnTo>
                        <a:pt x="171" y="213"/>
                      </a:lnTo>
                      <a:lnTo>
                        <a:pt x="105" y="1152"/>
                      </a:lnTo>
                      <a:lnTo>
                        <a:pt x="18" y="1146"/>
                      </a:lnTo>
                      <a:lnTo>
                        <a:pt x="12" y="831"/>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20966" name="Freeform 38"/>
                <p:cNvSpPr>
                  <a:spLocks noChangeAspect="1"/>
                </p:cNvSpPr>
                <p:nvPr/>
              </p:nvSpPr>
              <p:spPr bwMode="auto">
                <a:xfrm>
                  <a:off x="3348" y="2949"/>
                  <a:ext cx="165" cy="436"/>
                </a:xfrm>
                <a:custGeom>
                  <a:avLst/>
                  <a:gdLst/>
                  <a:ahLst/>
                  <a:cxnLst>
                    <a:cxn ang="0">
                      <a:pos x="0" y="384"/>
                    </a:cxn>
                    <a:cxn ang="0">
                      <a:pos x="3" y="201"/>
                    </a:cxn>
                    <a:cxn ang="0">
                      <a:pos x="87" y="0"/>
                    </a:cxn>
                    <a:cxn ang="0">
                      <a:pos x="165" y="216"/>
                    </a:cxn>
                    <a:cxn ang="0">
                      <a:pos x="111" y="285"/>
                    </a:cxn>
                    <a:cxn ang="0">
                      <a:pos x="99" y="381"/>
                    </a:cxn>
                    <a:cxn ang="0">
                      <a:pos x="63" y="438"/>
                    </a:cxn>
                    <a:cxn ang="0">
                      <a:pos x="0" y="384"/>
                    </a:cxn>
                  </a:cxnLst>
                  <a:rect l="0" t="0" r="r" b="b"/>
                  <a:pathLst>
                    <a:path w="165" h="438">
                      <a:moveTo>
                        <a:pt x="0" y="384"/>
                      </a:moveTo>
                      <a:lnTo>
                        <a:pt x="3" y="201"/>
                      </a:lnTo>
                      <a:lnTo>
                        <a:pt x="87" y="0"/>
                      </a:lnTo>
                      <a:lnTo>
                        <a:pt x="165" y="216"/>
                      </a:lnTo>
                      <a:lnTo>
                        <a:pt x="111" y="285"/>
                      </a:lnTo>
                      <a:lnTo>
                        <a:pt x="99" y="381"/>
                      </a:lnTo>
                      <a:lnTo>
                        <a:pt x="63" y="438"/>
                      </a:lnTo>
                      <a:lnTo>
                        <a:pt x="0" y="384"/>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20967" name="Freeform 39"/>
                <p:cNvSpPr>
                  <a:spLocks noChangeAspect="1"/>
                </p:cNvSpPr>
                <p:nvPr/>
              </p:nvSpPr>
              <p:spPr bwMode="auto">
                <a:xfrm>
                  <a:off x="3567" y="2951"/>
                  <a:ext cx="98" cy="172"/>
                </a:xfrm>
                <a:custGeom>
                  <a:avLst/>
                  <a:gdLst/>
                  <a:ahLst/>
                  <a:cxnLst>
                    <a:cxn ang="0">
                      <a:pos x="0" y="169"/>
                    </a:cxn>
                    <a:cxn ang="0">
                      <a:pos x="62" y="0"/>
                    </a:cxn>
                    <a:cxn ang="0">
                      <a:pos x="71" y="4"/>
                    </a:cxn>
                    <a:cxn ang="0">
                      <a:pos x="98" y="85"/>
                    </a:cxn>
                    <a:cxn ang="0">
                      <a:pos x="8" y="175"/>
                    </a:cxn>
                    <a:cxn ang="0">
                      <a:pos x="0" y="169"/>
                    </a:cxn>
                  </a:cxnLst>
                  <a:rect l="0" t="0" r="r" b="b"/>
                  <a:pathLst>
                    <a:path w="98" h="175">
                      <a:moveTo>
                        <a:pt x="0" y="169"/>
                      </a:moveTo>
                      <a:lnTo>
                        <a:pt x="62" y="0"/>
                      </a:lnTo>
                      <a:lnTo>
                        <a:pt x="71" y="4"/>
                      </a:lnTo>
                      <a:lnTo>
                        <a:pt x="98" y="85"/>
                      </a:lnTo>
                      <a:lnTo>
                        <a:pt x="8" y="175"/>
                      </a:lnTo>
                      <a:lnTo>
                        <a:pt x="0" y="169"/>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sp>
              <p:nvSpPr>
                <p:cNvPr id="1020968" name="Freeform 40"/>
                <p:cNvSpPr>
                  <a:spLocks noChangeAspect="1"/>
                </p:cNvSpPr>
                <p:nvPr/>
              </p:nvSpPr>
              <p:spPr bwMode="auto">
                <a:xfrm>
                  <a:off x="3647" y="3057"/>
                  <a:ext cx="43" cy="66"/>
                </a:xfrm>
                <a:custGeom>
                  <a:avLst/>
                  <a:gdLst/>
                  <a:ahLst/>
                  <a:cxnLst>
                    <a:cxn ang="0">
                      <a:pos x="3" y="48"/>
                    </a:cxn>
                    <a:cxn ang="0">
                      <a:pos x="43" y="68"/>
                    </a:cxn>
                    <a:cxn ang="0">
                      <a:pos x="43" y="48"/>
                    </a:cxn>
                    <a:cxn ang="0">
                      <a:pos x="28" y="0"/>
                    </a:cxn>
                    <a:cxn ang="0">
                      <a:pos x="0" y="27"/>
                    </a:cxn>
                    <a:cxn ang="0">
                      <a:pos x="3" y="48"/>
                    </a:cxn>
                  </a:cxnLst>
                  <a:rect l="0" t="0" r="r" b="b"/>
                  <a:pathLst>
                    <a:path w="43" h="68">
                      <a:moveTo>
                        <a:pt x="3" y="48"/>
                      </a:moveTo>
                      <a:lnTo>
                        <a:pt x="43" y="68"/>
                      </a:lnTo>
                      <a:lnTo>
                        <a:pt x="43" y="48"/>
                      </a:lnTo>
                      <a:lnTo>
                        <a:pt x="28" y="0"/>
                      </a:lnTo>
                      <a:lnTo>
                        <a:pt x="0" y="27"/>
                      </a:lnTo>
                      <a:lnTo>
                        <a:pt x="3" y="48"/>
                      </a:lnTo>
                      <a:close/>
                    </a:path>
                  </a:pathLst>
                </a:custGeom>
                <a:solidFill>
                  <a:schemeClr val="bg1"/>
                </a:solidFill>
                <a:ln w="9525" cap="flat" cmpd="sng">
                  <a:noFill/>
                  <a:prstDash val="solid"/>
                  <a:round/>
                  <a:headEnd/>
                  <a:tailEnd/>
                </a:ln>
                <a:effectLst/>
              </p:spPr>
              <p:txBody>
                <a:bodyPr anchor="ctr"/>
                <a:lstStyle/>
                <a:p>
                  <a:pPr>
                    <a:defRPr/>
                  </a:pPr>
                  <a:endParaRPr lang="it-IT">
                    <a:latin typeface="Calibri" pitchFamily="34" charset="0"/>
                  </a:endParaRPr>
                </a:p>
              </p:txBody>
            </p:sp>
          </p:grpSp>
          <p:sp>
            <p:nvSpPr>
              <p:cNvPr id="1020969" name="Rectangle 41"/>
              <p:cNvSpPr>
                <a:spLocks noChangeAspect="1" noChangeArrowheads="1"/>
              </p:cNvSpPr>
              <p:nvPr/>
            </p:nvSpPr>
            <p:spPr bwMode="auto">
              <a:xfrm>
                <a:off x="2753" y="2110"/>
                <a:ext cx="2761" cy="1979"/>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20970" name="Rectangle 42"/>
            <p:cNvSpPr>
              <a:spLocks noChangeAspect="1" noChangeArrowheads="1"/>
            </p:cNvSpPr>
            <p:nvPr/>
          </p:nvSpPr>
          <p:spPr bwMode="auto">
            <a:xfrm>
              <a:off x="1602" y="1858"/>
              <a:ext cx="2191" cy="240"/>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20986" name="Text Box 58"/>
          <p:cNvSpPr txBox="1">
            <a:spLocks noChangeAspect="1" noChangeArrowheads="1"/>
          </p:cNvSpPr>
          <p:nvPr/>
        </p:nvSpPr>
        <p:spPr bwMode="auto">
          <a:xfrm>
            <a:off x="2449513" y="3656013"/>
            <a:ext cx="2754312" cy="457200"/>
          </a:xfrm>
          <a:prstGeom prst="rect">
            <a:avLst/>
          </a:prstGeom>
          <a:noFill/>
          <a:ln w="9525" algn="ctr">
            <a:noFill/>
            <a:miter lim="800000"/>
            <a:headEnd/>
            <a:tailEnd/>
          </a:ln>
          <a:effectLst/>
        </p:spPr>
        <p:txBody>
          <a:bodyPr>
            <a:spAutoFit/>
          </a:bodyPr>
          <a:lstStyle/>
          <a:p>
            <a:pPr algn="l">
              <a:defRPr/>
            </a:pPr>
            <a:r>
              <a:rPr lang="en-GB" sz="2400">
                <a:solidFill>
                  <a:schemeClr val="tx1"/>
                </a:solidFill>
                <a:effectLst>
                  <a:outerShdw blurRad="38100" dist="38100" dir="2700000" algn="tl">
                    <a:srgbClr val="FFFFFF"/>
                  </a:outerShdw>
                </a:effectLst>
                <a:latin typeface="Calibri" pitchFamily="34" charset="0"/>
              </a:rPr>
              <a:t>Primitive Mantle</a:t>
            </a:r>
          </a:p>
        </p:txBody>
      </p:sp>
      <p:sp>
        <p:nvSpPr>
          <p:cNvPr id="1020989" name="Line 61"/>
          <p:cNvSpPr>
            <a:spLocks noChangeShapeType="1"/>
          </p:cNvSpPr>
          <p:nvPr/>
        </p:nvSpPr>
        <p:spPr bwMode="auto">
          <a:xfrm>
            <a:off x="2474913" y="3644900"/>
            <a:ext cx="4154487" cy="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020990" name="Freeform 62"/>
          <p:cNvSpPr>
            <a:spLocks/>
          </p:cNvSpPr>
          <p:nvPr/>
        </p:nvSpPr>
        <p:spPr bwMode="auto">
          <a:xfrm>
            <a:off x="2720975" y="3832225"/>
            <a:ext cx="3868738" cy="1990725"/>
          </a:xfrm>
          <a:custGeom>
            <a:avLst/>
            <a:gdLst/>
            <a:ahLst/>
            <a:cxnLst>
              <a:cxn ang="0">
                <a:pos x="2437" y="0"/>
              </a:cxn>
              <a:cxn ang="0">
                <a:pos x="1971" y="51"/>
              </a:cxn>
              <a:cxn ang="0">
                <a:pos x="1352" y="186"/>
              </a:cxn>
              <a:cxn ang="0">
                <a:pos x="836" y="415"/>
              </a:cxn>
              <a:cxn ang="0">
                <a:pos x="446" y="729"/>
              </a:cxn>
              <a:cxn ang="0">
                <a:pos x="73" y="1135"/>
              </a:cxn>
              <a:cxn ang="0">
                <a:pos x="6" y="1254"/>
              </a:cxn>
            </a:cxnLst>
            <a:rect l="0" t="0" r="r" b="b"/>
            <a:pathLst>
              <a:path w="2437" h="1254">
                <a:moveTo>
                  <a:pt x="2437" y="0"/>
                </a:moveTo>
                <a:cubicBezTo>
                  <a:pt x="2294" y="10"/>
                  <a:pt x="2152" y="20"/>
                  <a:pt x="1971" y="51"/>
                </a:cubicBezTo>
                <a:cubicBezTo>
                  <a:pt x="1790" y="82"/>
                  <a:pt x="1541" y="125"/>
                  <a:pt x="1352" y="186"/>
                </a:cubicBezTo>
                <a:cubicBezTo>
                  <a:pt x="1163" y="247"/>
                  <a:pt x="987" y="324"/>
                  <a:pt x="836" y="415"/>
                </a:cubicBezTo>
                <a:cubicBezTo>
                  <a:pt x="685" y="506"/>
                  <a:pt x="573" y="609"/>
                  <a:pt x="446" y="729"/>
                </a:cubicBezTo>
                <a:cubicBezTo>
                  <a:pt x="319" y="849"/>
                  <a:pt x="146" y="1048"/>
                  <a:pt x="73" y="1135"/>
                </a:cubicBezTo>
                <a:cubicBezTo>
                  <a:pt x="0" y="1222"/>
                  <a:pt x="3" y="1238"/>
                  <a:pt x="6" y="1254"/>
                </a:cubicBezTo>
              </a:path>
            </a:pathLst>
          </a:custGeom>
          <a:noFill/>
          <a:ln w="38100" cap="flat" cmpd="sng">
            <a:solidFill>
              <a:srgbClr val="FF0000"/>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20991" name="Freeform 63"/>
          <p:cNvSpPr>
            <a:spLocks/>
          </p:cNvSpPr>
          <p:nvPr/>
        </p:nvSpPr>
        <p:spPr bwMode="auto">
          <a:xfrm>
            <a:off x="2730500" y="2836863"/>
            <a:ext cx="3871913" cy="685800"/>
          </a:xfrm>
          <a:custGeom>
            <a:avLst/>
            <a:gdLst/>
            <a:ahLst/>
            <a:cxnLst>
              <a:cxn ang="0">
                <a:pos x="2439" y="432"/>
              </a:cxn>
              <a:cxn ang="0">
                <a:pos x="1973" y="424"/>
              </a:cxn>
              <a:cxn ang="0">
                <a:pos x="1253" y="381"/>
              </a:cxn>
              <a:cxn ang="0">
                <a:pos x="559" y="288"/>
              </a:cxn>
              <a:cxn ang="0">
                <a:pos x="203" y="144"/>
              </a:cxn>
              <a:cxn ang="0">
                <a:pos x="0" y="0"/>
              </a:cxn>
            </a:cxnLst>
            <a:rect l="0" t="0" r="r" b="b"/>
            <a:pathLst>
              <a:path w="2439" h="432">
                <a:moveTo>
                  <a:pt x="2439" y="432"/>
                </a:moveTo>
                <a:cubicBezTo>
                  <a:pt x="2305" y="432"/>
                  <a:pt x="2171" y="432"/>
                  <a:pt x="1973" y="424"/>
                </a:cubicBezTo>
                <a:cubicBezTo>
                  <a:pt x="1775" y="416"/>
                  <a:pt x="1489" y="404"/>
                  <a:pt x="1253" y="381"/>
                </a:cubicBezTo>
                <a:cubicBezTo>
                  <a:pt x="1017" y="358"/>
                  <a:pt x="734" y="327"/>
                  <a:pt x="559" y="288"/>
                </a:cubicBezTo>
                <a:cubicBezTo>
                  <a:pt x="384" y="249"/>
                  <a:pt x="296" y="192"/>
                  <a:pt x="203" y="144"/>
                </a:cubicBezTo>
                <a:cubicBezTo>
                  <a:pt x="110" y="96"/>
                  <a:pt x="55" y="48"/>
                  <a:pt x="0" y="0"/>
                </a:cubicBezTo>
              </a:path>
            </a:pathLst>
          </a:custGeom>
          <a:noFill/>
          <a:ln w="38100" cap="flat" cmpd="sng">
            <a:solidFill>
              <a:srgbClr val="33CC33"/>
            </a:solidFill>
            <a:prstDash val="solid"/>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20992" name="Text Box 64"/>
          <p:cNvSpPr txBox="1">
            <a:spLocks noChangeAspect="1" noChangeArrowheads="1"/>
          </p:cNvSpPr>
          <p:nvPr/>
        </p:nvSpPr>
        <p:spPr bwMode="auto">
          <a:xfrm>
            <a:off x="5073650" y="4127500"/>
            <a:ext cx="1557338" cy="830997"/>
          </a:xfrm>
          <a:prstGeom prst="rect">
            <a:avLst/>
          </a:prstGeom>
          <a:noFill/>
          <a:ln w="9525" algn="ctr">
            <a:noFill/>
            <a:miter lim="800000"/>
            <a:headEnd/>
            <a:tailEnd/>
          </a:ln>
          <a:effectLst/>
        </p:spPr>
        <p:txBody>
          <a:bodyPr>
            <a:spAutoFit/>
          </a:bodyPr>
          <a:lstStyle/>
          <a:p>
            <a:pPr algn="l">
              <a:defRPr/>
            </a:pPr>
            <a:r>
              <a:rPr lang="en-GB" sz="2400">
                <a:solidFill>
                  <a:srgbClr val="FF0000"/>
                </a:solidFill>
                <a:effectLst>
                  <a:outerShdw blurRad="38100" dist="38100" dir="2700000" algn="tl">
                    <a:srgbClr val="000000"/>
                  </a:outerShdw>
                </a:effectLst>
                <a:latin typeface="Calibri" pitchFamily="34" charset="0"/>
              </a:rPr>
              <a:t>Residual Mantle</a:t>
            </a:r>
          </a:p>
        </p:txBody>
      </p:sp>
      <p:sp>
        <p:nvSpPr>
          <p:cNvPr id="1020993" name="Text Box 65"/>
          <p:cNvSpPr txBox="1">
            <a:spLocks noChangeAspect="1" noChangeArrowheads="1"/>
          </p:cNvSpPr>
          <p:nvPr/>
        </p:nvSpPr>
        <p:spPr bwMode="auto">
          <a:xfrm>
            <a:off x="4586288" y="2962275"/>
            <a:ext cx="1987550" cy="457200"/>
          </a:xfrm>
          <a:prstGeom prst="rect">
            <a:avLst/>
          </a:prstGeom>
          <a:noFill/>
          <a:ln w="9525" algn="ctr">
            <a:noFill/>
            <a:miter lim="800000"/>
            <a:headEnd/>
            <a:tailEnd/>
          </a:ln>
          <a:effectLst/>
        </p:spPr>
        <p:txBody>
          <a:bodyPr>
            <a:spAutoFit/>
          </a:bodyPr>
          <a:lstStyle/>
          <a:p>
            <a:pPr algn="r">
              <a:defRPr/>
            </a:pPr>
            <a:r>
              <a:rPr lang="en-GB" sz="2400">
                <a:solidFill>
                  <a:srgbClr val="33CC33"/>
                </a:solidFill>
                <a:effectLst>
                  <a:outerShdw blurRad="38100" dist="38100" dir="2700000" algn="tl">
                    <a:srgbClr val="000000"/>
                  </a:outerShdw>
                </a:effectLst>
                <a:latin typeface="Calibri" pitchFamily="34" charset="0"/>
              </a:rPr>
              <a:t>Partial Melt</a:t>
            </a:r>
          </a:p>
        </p:txBody>
      </p:sp>
      <p:sp>
        <p:nvSpPr>
          <p:cNvPr id="1020996" name="Line 68"/>
          <p:cNvSpPr>
            <a:spLocks noChangeShapeType="1"/>
          </p:cNvSpPr>
          <p:nvPr/>
        </p:nvSpPr>
        <p:spPr bwMode="auto">
          <a:xfrm flipH="1">
            <a:off x="3622675" y="4572000"/>
            <a:ext cx="298450" cy="234950"/>
          </a:xfrm>
          <a:prstGeom prst="line">
            <a:avLst/>
          </a:prstGeom>
          <a:noFill/>
          <a:ln w="76200">
            <a:solidFill>
              <a:srgbClr val="FF0000"/>
            </a:solidFill>
            <a:round/>
            <a:headEnd/>
            <a:tailEnd/>
          </a:ln>
          <a:effectLst/>
        </p:spPr>
        <p:txBody>
          <a:bodyPr anchor="ctr"/>
          <a:lstStyle/>
          <a:p>
            <a:pPr>
              <a:defRPr/>
            </a:pPr>
            <a:endParaRPr lang="it-IT">
              <a:latin typeface="Calibri" pitchFamily="34" charset="0"/>
            </a:endParaRPr>
          </a:p>
        </p:txBody>
      </p:sp>
      <p:sp>
        <p:nvSpPr>
          <p:cNvPr id="1020997" name="Line 69"/>
          <p:cNvSpPr>
            <a:spLocks noChangeShapeType="1"/>
          </p:cNvSpPr>
          <p:nvPr/>
        </p:nvSpPr>
        <p:spPr bwMode="auto">
          <a:xfrm flipH="1">
            <a:off x="3632200" y="3644900"/>
            <a:ext cx="282575" cy="0"/>
          </a:xfrm>
          <a:prstGeom prst="line">
            <a:avLst/>
          </a:prstGeom>
          <a:noFill/>
          <a:ln w="76200">
            <a:solidFill>
              <a:schemeClr val="tx1"/>
            </a:solidFill>
            <a:round/>
            <a:headEnd/>
            <a:tailEnd/>
          </a:ln>
          <a:effectLst/>
        </p:spPr>
        <p:txBody>
          <a:bodyPr anchor="ctr"/>
          <a:lstStyle/>
          <a:p>
            <a:pPr>
              <a:defRPr/>
            </a:pPr>
            <a:endParaRPr lang="it-IT">
              <a:latin typeface="Calibri" pitchFamily="34" charset="0"/>
            </a:endParaRPr>
          </a:p>
        </p:txBody>
      </p:sp>
      <p:sp>
        <p:nvSpPr>
          <p:cNvPr id="1020998" name="Line 70"/>
          <p:cNvSpPr>
            <a:spLocks noChangeShapeType="1"/>
          </p:cNvSpPr>
          <p:nvPr/>
        </p:nvSpPr>
        <p:spPr bwMode="auto">
          <a:xfrm flipH="1" flipV="1">
            <a:off x="3629025" y="3295650"/>
            <a:ext cx="285750" cy="50800"/>
          </a:xfrm>
          <a:prstGeom prst="line">
            <a:avLst/>
          </a:prstGeom>
          <a:noFill/>
          <a:ln w="76200">
            <a:solidFill>
              <a:srgbClr val="33CC33"/>
            </a:solidFill>
            <a:round/>
            <a:headEnd/>
            <a:tailEnd/>
          </a:ln>
          <a:effectLst/>
        </p:spPr>
        <p:txBody>
          <a:bodyPr anchor="ctr"/>
          <a:lstStyle/>
          <a:p>
            <a:pPr>
              <a:defRPr/>
            </a:pPr>
            <a:endParaRPr lang="it-IT">
              <a:latin typeface="Calibri" pitchFamily="34" charset="0"/>
            </a:endParaRPr>
          </a:p>
        </p:txBody>
      </p:sp>
      <p:sp>
        <p:nvSpPr>
          <p:cNvPr id="1020994" name="Line 66"/>
          <p:cNvSpPr>
            <a:spLocks noChangeShapeType="1"/>
          </p:cNvSpPr>
          <p:nvPr/>
        </p:nvSpPr>
        <p:spPr bwMode="auto">
          <a:xfrm flipV="1">
            <a:off x="3913188" y="2782888"/>
            <a:ext cx="0" cy="3227387"/>
          </a:xfrm>
          <a:prstGeom prst="line">
            <a:avLst/>
          </a:prstGeom>
          <a:noFill/>
          <a:ln w="38100">
            <a:solidFill>
              <a:srgbClr val="FFFF00"/>
            </a:solidFill>
            <a:prstDash val="dash"/>
            <a:round/>
            <a:headEnd/>
            <a:tailEnd/>
          </a:ln>
          <a:effectLst/>
        </p:spPr>
        <p:txBody>
          <a:bodyPr anchor="ctr"/>
          <a:lstStyle/>
          <a:p>
            <a:pPr>
              <a:defRPr/>
            </a:pPr>
            <a:endParaRPr lang="it-IT">
              <a:latin typeface="Calibri" pitchFamily="34" charset="0"/>
            </a:endParaRPr>
          </a:p>
        </p:txBody>
      </p:sp>
      <p:sp>
        <p:nvSpPr>
          <p:cNvPr id="1020995" name="Line 67"/>
          <p:cNvSpPr>
            <a:spLocks noChangeShapeType="1"/>
          </p:cNvSpPr>
          <p:nvPr/>
        </p:nvSpPr>
        <p:spPr bwMode="auto">
          <a:xfrm flipV="1">
            <a:off x="3632200" y="2782888"/>
            <a:ext cx="0" cy="3227387"/>
          </a:xfrm>
          <a:prstGeom prst="line">
            <a:avLst/>
          </a:prstGeom>
          <a:noFill/>
          <a:ln w="38100">
            <a:solidFill>
              <a:srgbClr val="FFFF00"/>
            </a:solidFill>
            <a:prstDash val="dash"/>
            <a:round/>
            <a:headEnd/>
            <a:tailEnd/>
          </a:ln>
          <a:effectLst/>
        </p:spPr>
        <p:txBody>
          <a:bodyPr anchor="ctr"/>
          <a:lstStyle/>
          <a:p>
            <a:pPr>
              <a:defRPr/>
            </a:pPr>
            <a:endParaRPr lang="it-IT">
              <a:latin typeface="Calibri" pitchFamily="34" charset="0"/>
            </a:endParaRPr>
          </a:p>
        </p:txBody>
      </p:sp>
      <p:sp>
        <p:nvSpPr>
          <p:cNvPr id="1021002" name="AutoShape 74"/>
          <p:cNvSpPr>
            <a:spLocks noChangeArrowheads="1"/>
          </p:cNvSpPr>
          <p:nvPr/>
        </p:nvSpPr>
        <p:spPr bwMode="auto">
          <a:xfrm rot="9200349">
            <a:off x="6413500" y="3251200"/>
            <a:ext cx="508000" cy="850900"/>
          </a:xfrm>
          <a:prstGeom prst="irregularSeal2">
            <a:avLst/>
          </a:prstGeom>
          <a:solidFill>
            <a:srgbClr val="FFFF00"/>
          </a:solidFill>
          <a:ln w="1270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1003" name="Text Box 75"/>
          <p:cNvSpPr txBox="1">
            <a:spLocks noChangeArrowheads="1"/>
          </p:cNvSpPr>
          <p:nvPr/>
        </p:nvSpPr>
        <p:spPr bwMode="auto">
          <a:xfrm>
            <a:off x="6719888" y="3203575"/>
            <a:ext cx="1755775" cy="946150"/>
          </a:xfrm>
          <a:prstGeom prst="rect">
            <a:avLst/>
          </a:prstGeom>
          <a:noFill/>
          <a:ln w="9525" algn="ctr">
            <a:noFill/>
            <a:miter lim="800000"/>
            <a:headEnd/>
            <a:tailEnd/>
          </a:ln>
          <a:effectLst/>
        </p:spPr>
        <p:txBody>
          <a:bodyPr>
            <a:spAutoFit/>
          </a:bodyPr>
          <a:lstStyle/>
          <a:p>
            <a:pPr>
              <a:defRPr/>
            </a:pPr>
            <a:r>
              <a:rPr lang="it-IT" sz="2800">
                <a:solidFill>
                  <a:schemeClr val="bg1"/>
                </a:solidFill>
                <a:effectLst>
                  <a:outerShdw blurRad="38100" dist="38100" dir="2700000" algn="tl">
                    <a:srgbClr val="000000"/>
                  </a:outerShdw>
                </a:effectLst>
                <a:latin typeface="Calibri" pitchFamily="34" charset="0"/>
              </a:rPr>
              <a:t>Partial melting:</a:t>
            </a:r>
          </a:p>
        </p:txBody>
      </p:sp>
      <p:sp>
        <p:nvSpPr>
          <p:cNvPr id="51" name="Text Box 9"/>
          <p:cNvSpPr txBox="1">
            <a:spLocks noChangeArrowheads="1"/>
          </p:cNvSpPr>
          <p:nvPr/>
        </p:nvSpPr>
        <p:spPr bwMode="auto">
          <a:xfrm>
            <a:off x="1308100" y="6254750"/>
            <a:ext cx="6527800" cy="585788"/>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600" dirty="0">
                <a:solidFill>
                  <a:srgbClr val="FFFF00"/>
                </a:solidFill>
                <a:effectLst>
                  <a:outerShdw blurRad="38100" dist="38100" dir="2700000" algn="tl">
                    <a:srgbClr val="000000"/>
                  </a:outerShdw>
                </a:effectLst>
                <a:latin typeface="Calibri" pitchFamily="34" charset="0"/>
              </a:rPr>
              <a:t>* </a:t>
            </a:r>
            <a:r>
              <a:rPr lang="en-GB" sz="3600" dirty="0" err="1">
                <a:solidFill>
                  <a:srgbClr val="FFFF00"/>
                </a:solidFill>
                <a:effectLst>
                  <a:outerShdw blurRad="38100" dist="38100" dir="2700000" algn="tl">
                    <a:srgbClr val="000000"/>
                  </a:outerShdw>
                </a:effectLst>
                <a:latin typeface="Calibri" pitchFamily="34" charset="0"/>
              </a:rPr>
              <a:t>Sm</a:t>
            </a:r>
            <a:r>
              <a:rPr lang="en-GB" sz="3600" dirty="0">
                <a:solidFill>
                  <a:srgbClr val="FFFF00"/>
                </a:solidFill>
                <a:effectLst>
                  <a:outerShdw blurRad="38100" dist="38100" dir="2700000" algn="tl">
                    <a:srgbClr val="000000"/>
                  </a:outerShdw>
                </a:effectLst>
                <a:latin typeface="Calibri" pitchFamily="34" charset="0"/>
              </a:rPr>
              <a:t> less incompatible than </a:t>
            </a:r>
            <a:r>
              <a:rPr lang="en-GB" sz="3600" dirty="0" err="1">
                <a:solidFill>
                  <a:srgbClr val="FFFF00"/>
                </a:solidFill>
                <a:effectLst>
                  <a:outerShdw blurRad="38100" dist="38100" dir="2700000" algn="tl">
                    <a:srgbClr val="000000"/>
                  </a:outerShdw>
                </a:effectLst>
                <a:latin typeface="Calibri" pitchFamily="34" charset="0"/>
              </a:rPr>
              <a:t>Nd</a:t>
            </a:r>
            <a:r>
              <a:rPr lang="en-GB" sz="3600" dirty="0">
                <a:solidFill>
                  <a:srgbClr val="FFFF00"/>
                </a:solidFill>
                <a:effectLst>
                  <a:outerShdw blurRad="38100" dist="38100" dir="2700000" algn="tl">
                    <a:srgbClr val="000000"/>
                  </a:outerShdw>
                </a:effectLst>
                <a:latin typeface="Calibri" pitchFamily="34" charset="0"/>
              </a:rPr>
              <a:t> *</a:t>
            </a:r>
          </a:p>
        </p:txBody>
      </p:sp>
      <p:sp>
        <p:nvSpPr>
          <p:cNvPr id="52" name="Text Box 4"/>
          <p:cNvSpPr txBox="1">
            <a:spLocks noChangeArrowheads="1"/>
          </p:cNvSpPr>
          <p:nvPr/>
        </p:nvSpPr>
        <p:spPr bwMode="auto">
          <a:xfrm>
            <a:off x="3073400" y="774700"/>
            <a:ext cx="29972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Sm-Nd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0936"/>
                                        </p:tgtEl>
                                        <p:attrNameLst>
                                          <p:attrName>style.visibility</p:attrName>
                                        </p:attrNameLst>
                                      </p:cBhvr>
                                      <p:to>
                                        <p:strVal val="visible"/>
                                      </p:to>
                                    </p:set>
                                    <p:animEffect transition="in" filter="fade">
                                      <p:cBhvr>
                                        <p:cTn id="7" dur="500"/>
                                        <p:tgtEl>
                                          <p:spTgt spid="10209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1020989"/>
                                        </p:tgtEl>
                                        <p:attrNameLst>
                                          <p:attrName>style.visibility</p:attrName>
                                        </p:attrNameLst>
                                      </p:cBhvr>
                                      <p:to>
                                        <p:strVal val="visible"/>
                                      </p:to>
                                    </p:set>
                                    <p:animEffect transition="in" filter="wipe(right)">
                                      <p:cBhvr>
                                        <p:cTn id="17" dur="2000"/>
                                        <p:tgtEl>
                                          <p:spTgt spid="1020989"/>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020986"/>
                                        </p:tgtEl>
                                        <p:attrNameLst>
                                          <p:attrName>style.visibility</p:attrName>
                                        </p:attrNameLst>
                                      </p:cBhvr>
                                      <p:to>
                                        <p:strVal val="visible"/>
                                      </p:to>
                                    </p:set>
                                    <p:animEffect transition="in" filter="fade">
                                      <p:cBhvr>
                                        <p:cTn id="21" dur="500"/>
                                        <p:tgtEl>
                                          <p:spTgt spid="102098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020994"/>
                                        </p:tgtEl>
                                        <p:attrNameLst>
                                          <p:attrName>style.visibility</p:attrName>
                                        </p:attrNameLst>
                                      </p:cBhvr>
                                      <p:to>
                                        <p:strVal val="visible"/>
                                      </p:to>
                                    </p:set>
                                    <p:animEffect transition="in" filter="wipe(down)">
                                      <p:cBhvr>
                                        <p:cTn id="26" dur="1000"/>
                                        <p:tgtEl>
                                          <p:spTgt spid="1020994"/>
                                        </p:tgtEl>
                                      </p:cBhvr>
                                    </p:animEffect>
                                  </p:childTnLst>
                                </p:cTn>
                              </p:par>
                              <p:par>
                                <p:cTn id="27" presetID="22" presetClass="entr" presetSubtype="4" fill="hold" nodeType="withEffect">
                                  <p:stCondLst>
                                    <p:cond delay="0"/>
                                  </p:stCondLst>
                                  <p:childTnLst>
                                    <p:set>
                                      <p:cBhvr>
                                        <p:cTn id="28" dur="1" fill="hold">
                                          <p:stCondLst>
                                            <p:cond delay="0"/>
                                          </p:stCondLst>
                                        </p:cTn>
                                        <p:tgtEl>
                                          <p:spTgt spid="1020995"/>
                                        </p:tgtEl>
                                        <p:attrNameLst>
                                          <p:attrName>style.visibility</p:attrName>
                                        </p:attrNameLst>
                                      </p:cBhvr>
                                      <p:to>
                                        <p:strVal val="visible"/>
                                      </p:to>
                                    </p:set>
                                    <p:animEffect transition="in" filter="wipe(down)">
                                      <p:cBhvr>
                                        <p:cTn id="29" dur="1000"/>
                                        <p:tgtEl>
                                          <p:spTgt spid="1020995"/>
                                        </p:tgtEl>
                                      </p:cBhvr>
                                    </p:animEffect>
                                  </p:childTnLst>
                                </p:cTn>
                              </p:par>
                            </p:childTnLst>
                          </p:cTn>
                        </p:par>
                        <p:par>
                          <p:cTn id="30" fill="hold">
                            <p:stCondLst>
                              <p:cond delay="1000"/>
                            </p:stCondLst>
                            <p:childTnLst>
                              <p:par>
                                <p:cTn id="31" presetID="22" presetClass="entr" presetSubtype="2" fill="hold" nodeType="afterEffect">
                                  <p:stCondLst>
                                    <p:cond delay="0"/>
                                  </p:stCondLst>
                                  <p:childTnLst>
                                    <p:set>
                                      <p:cBhvr>
                                        <p:cTn id="32" dur="1" fill="hold">
                                          <p:stCondLst>
                                            <p:cond delay="0"/>
                                          </p:stCondLst>
                                        </p:cTn>
                                        <p:tgtEl>
                                          <p:spTgt spid="1020997"/>
                                        </p:tgtEl>
                                        <p:attrNameLst>
                                          <p:attrName>style.visibility</p:attrName>
                                        </p:attrNameLst>
                                      </p:cBhvr>
                                      <p:to>
                                        <p:strVal val="visible"/>
                                      </p:to>
                                    </p:set>
                                    <p:animEffect transition="in" filter="wipe(right)">
                                      <p:cBhvr>
                                        <p:cTn id="33" dur="500"/>
                                        <p:tgtEl>
                                          <p:spTgt spid="102099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021002"/>
                                        </p:tgtEl>
                                        <p:attrNameLst>
                                          <p:attrName>style.visibility</p:attrName>
                                        </p:attrNameLst>
                                      </p:cBhvr>
                                      <p:to>
                                        <p:strVal val="visible"/>
                                      </p:to>
                                    </p:set>
                                    <p:animEffect transition="in" filter="fade">
                                      <p:cBhvr>
                                        <p:cTn id="38" dur="500"/>
                                        <p:tgtEl>
                                          <p:spTgt spid="1021002"/>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1021003"/>
                                        </p:tgtEl>
                                        <p:attrNameLst>
                                          <p:attrName>style.visibility</p:attrName>
                                        </p:attrNameLst>
                                      </p:cBhvr>
                                      <p:to>
                                        <p:strVal val="visible"/>
                                      </p:to>
                                    </p:set>
                                    <p:animEffect transition="in" filter="fade">
                                      <p:cBhvr>
                                        <p:cTn id="42" dur="500"/>
                                        <p:tgtEl>
                                          <p:spTgt spid="1021003"/>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grpId="0" nodeType="clickEffect">
                                  <p:stCondLst>
                                    <p:cond delay="0"/>
                                  </p:stCondLst>
                                  <p:childTnLst>
                                    <p:set>
                                      <p:cBhvr>
                                        <p:cTn id="46" dur="1" fill="hold">
                                          <p:stCondLst>
                                            <p:cond delay="0"/>
                                          </p:stCondLst>
                                        </p:cTn>
                                        <p:tgtEl>
                                          <p:spTgt spid="1020991"/>
                                        </p:tgtEl>
                                        <p:attrNameLst>
                                          <p:attrName>style.visibility</p:attrName>
                                        </p:attrNameLst>
                                      </p:cBhvr>
                                      <p:to>
                                        <p:strVal val="visible"/>
                                      </p:to>
                                    </p:set>
                                    <p:animEffect transition="in" filter="wipe(right)">
                                      <p:cBhvr>
                                        <p:cTn id="47" dur="2000"/>
                                        <p:tgtEl>
                                          <p:spTgt spid="1020991"/>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1020993"/>
                                        </p:tgtEl>
                                        <p:attrNameLst>
                                          <p:attrName>style.visibility</p:attrName>
                                        </p:attrNameLst>
                                      </p:cBhvr>
                                      <p:to>
                                        <p:strVal val="visible"/>
                                      </p:to>
                                    </p:set>
                                    <p:animEffect transition="in" filter="fade">
                                      <p:cBhvr>
                                        <p:cTn id="51" dur="1000"/>
                                        <p:tgtEl>
                                          <p:spTgt spid="1020993"/>
                                        </p:tgtEl>
                                      </p:cBhvr>
                                    </p:animEffect>
                                  </p:childTnLst>
                                </p:cTn>
                              </p:par>
                              <p:par>
                                <p:cTn id="52" presetID="22" presetClass="entr" presetSubtype="2" fill="hold" grpId="0" nodeType="withEffect">
                                  <p:stCondLst>
                                    <p:cond delay="0"/>
                                  </p:stCondLst>
                                  <p:childTnLst>
                                    <p:set>
                                      <p:cBhvr>
                                        <p:cTn id="53" dur="1" fill="hold">
                                          <p:stCondLst>
                                            <p:cond delay="0"/>
                                          </p:stCondLst>
                                        </p:cTn>
                                        <p:tgtEl>
                                          <p:spTgt spid="1020990"/>
                                        </p:tgtEl>
                                        <p:attrNameLst>
                                          <p:attrName>style.visibility</p:attrName>
                                        </p:attrNameLst>
                                      </p:cBhvr>
                                      <p:to>
                                        <p:strVal val="visible"/>
                                      </p:to>
                                    </p:set>
                                    <p:animEffect transition="in" filter="wipe(right)">
                                      <p:cBhvr>
                                        <p:cTn id="54" dur="2000"/>
                                        <p:tgtEl>
                                          <p:spTgt spid="1020990"/>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020992"/>
                                        </p:tgtEl>
                                        <p:attrNameLst>
                                          <p:attrName>style.visibility</p:attrName>
                                        </p:attrNameLst>
                                      </p:cBhvr>
                                      <p:to>
                                        <p:strVal val="visible"/>
                                      </p:to>
                                    </p:set>
                                    <p:animEffect transition="in" filter="fade">
                                      <p:cBhvr>
                                        <p:cTn id="58" dur="1000"/>
                                        <p:tgtEl>
                                          <p:spTgt spid="102099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1020998"/>
                                        </p:tgtEl>
                                        <p:attrNameLst>
                                          <p:attrName>style.visibility</p:attrName>
                                        </p:attrNameLst>
                                      </p:cBhvr>
                                      <p:to>
                                        <p:strVal val="visible"/>
                                      </p:to>
                                    </p:set>
                                    <p:animEffect transition="in" filter="wipe(right)">
                                      <p:cBhvr>
                                        <p:cTn id="63" dur="2000"/>
                                        <p:tgtEl>
                                          <p:spTgt spid="1020998"/>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nodeType="clickEffect">
                                  <p:stCondLst>
                                    <p:cond delay="0"/>
                                  </p:stCondLst>
                                  <p:childTnLst>
                                    <p:set>
                                      <p:cBhvr>
                                        <p:cTn id="67" dur="1" fill="hold">
                                          <p:stCondLst>
                                            <p:cond delay="0"/>
                                          </p:stCondLst>
                                        </p:cTn>
                                        <p:tgtEl>
                                          <p:spTgt spid="1020996"/>
                                        </p:tgtEl>
                                        <p:attrNameLst>
                                          <p:attrName>style.visibility</p:attrName>
                                        </p:attrNameLst>
                                      </p:cBhvr>
                                      <p:to>
                                        <p:strVal val="visible"/>
                                      </p:to>
                                    </p:set>
                                    <p:animEffect transition="in" filter="wipe(right)">
                                      <p:cBhvr>
                                        <p:cTn id="68" dur="2000"/>
                                        <p:tgtEl>
                                          <p:spTgt spid="1020996"/>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1020938"/>
                                        </p:tgtEl>
                                        <p:attrNameLst>
                                          <p:attrName>style.visibility</p:attrName>
                                        </p:attrNameLst>
                                      </p:cBhvr>
                                      <p:to>
                                        <p:strVal val="visible"/>
                                      </p:to>
                                    </p:set>
                                    <p:animEffect transition="in" filter="fade">
                                      <p:cBhvr>
                                        <p:cTn id="73" dur="500"/>
                                        <p:tgtEl>
                                          <p:spTgt spid="1020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0936" grpId="0"/>
      <p:bldP spid="1020938" grpId="0"/>
      <p:bldP spid="1020986" grpId="0"/>
      <p:bldP spid="1020990" grpId="0" animBg="1"/>
      <p:bldP spid="1020991" grpId="0" animBg="1"/>
      <p:bldP spid="1020992" grpId="0"/>
      <p:bldP spid="1020993" grpId="0"/>
      <p:bldP spid="1021002" grpId="0" animBg="1"/>
      <p:bldP spid="102100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22981" name="Text Box 5"/>
          <p:cNvSpPr txBox="1">
            <a:spLocks noChangeArrowheads="1"/>
          </p:cNvSpPr>
          <p:nvPr/>
        </p:nvSpPr>
        <p:spPr bwMode="auto">
          <a:xfrm>
            <a:off x="371474" y="1865313"/>
            <a:ext cx="8772525" cy="2246769"/>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 time-integrated residual mantle source will </a:t>
            </a:r>
            <a:r>
              <a:rPr lang="en-GB" sz="2800" dirty="0" smtClean="0">
                <a:solidFill>
                  <a:schemeClr val="bg1"/>
                </a:solidFill>
                <a:effectLst>
                  <a:outerShdw blurRad="38100" dist="38100" dir="2700000" algn="tl">
                    <a:srgbClr val="000000"/>
                  </a:outerShdw>
                </a:effectLst>
                <a:latin typeface="Calibri" pitchFamily="34" charset="0"/>
              </a:rPr>
              <a:t>have higher </a:t>
            </a:r>
            <a:r>
              <a:rPr lang="en-GB" sz="2800" baseline="30000" dirty="0">
                <a:solidFill>
                  <a:schemeClr val="bg1"/>
                </a:solidFill>
                <a:effectLst>
                  <a:outerShdw blurRad="38100" dist="38100" dir="2700000" algn="tl">
                    <a:srgbClr val="000000"/>
                  </a:outerShdw>
                </a:effectLst>
                <a:latin typeface="Calibri" pitchFamily="34" charset="0"/>
              </a:rPr>
              <a:t>147</a:t>
            </a:r>
            <a:r>
              <a:rPr lang="en-GB" sz="2800" dirty="0">
                <a:solidFill>
                  <a:schemeClr val="bg1"/>
                </a:solidFill>
                <a:effectLst>
                  <a:outerShdw blurRad="38100" dist="38100" dir="2700000" algn="tl">
                    <a:srgbClr val="000000"/>
                  </a:outerShdw>
                </a:effectLst>
                <a:latin typeface="Calibri" pitchFamily="34" charset="0"/>
              </a:rPr>
              <a:t>Sm/</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 and, consequentially, </a:t>
            </a:r>
            <a:r>
              <a:rPr lang="en-GB" sz="2800" dirty="0" smtClean="0">
                <a:solidFill>
                  <a:schemeClr val="bg1"/>
                </a:solidFill>
                <a:effectLst>
                  <a:outerShdw blurRad="38100" dist="38100" dir="2700000" algn="tl">
                    <a:srgbClr val="000000"/>
                  </a:outerShdw>
                </a:effectLst>
                <a:latin typeface="Calibri" pitchFamily="34" charset="0"/>
              </a:rPr>
              <a:t>higher </a:t>
            </a: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average composition of the </a:t>
            </a:r>
            <a:r>
              <a:rPr lang="en-GB" sz="2800" dirty="0" smtClean="0">
                <a:solidFill>
                  <a:schemeClr val="bg1"/>
                </a:solidFill>
                <a:effectLst>
                  <a:outerShdw blurRad="38100" dist="38100" dir="2700000" algn="tl">
                    <a:srgbClr val="000000"/>
                  </a:outerShdw>
                </a:effectLst>
                <a:latin typeface="Calibri" pitchFamily="34" charset="0"/>
              </a:rPr>
              <a:t>Silicate </a:t>
            </a:r>
            <a:r>
              <a:rPr lang="en-GB" sz="2800" dirty="0">
                <a:solidFill>
                  <a:schemeClr val="bg1"/>
                </a:solidFill>
                <a:effectLst>
                  <a:outerShdw blurRad="38100" dist="38100" dir="2700000" algn="tl">
                    <a:srgbClr val="000000"/>
                  </a:outerShdw>
                </a:effectLst>
                <a:latin typeface="Calibri" pitchFamily="34" charset="0"/>
              </a:rPr>
              <a:t>Earth in terms of </a:t>
            </a: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 is given by the </a:t>
            </a:r>
            <a:r>
              <a:rPr lang="en-GB" sz="2800" dirty="0">
                <a:solidFill>
                  <a:srgbClr val="FFFF00"/>
                </a:solidFill>
                <a:effectLst>
                  <a:outerShdw blurRad="38100" dist="38100" dir="2700000" algn="tl">
                    <a:srgbClr val="000000"/>
                  </a:outerShdw>
                </a:effectLst>
                <a:latin typeface="Calibri" pitchFamily="34" charset="0"/>
              </a:rPr>
              <a:t>ChUR</a:t>
            </a:r>
            <a:r>
              <a:rPr lang="en-GB" sz="2800" dirty="0">
                <a:solidFill>
                  <a:schemeClr val="bg1"/>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Ch</a:t>
            </a:r>
            <a:r>
              <a:rPr lang="en-GB" sz="2800" dirty="0">
                <a:solidFill>
                  <a:schemeClr val="bg1"/>
                </a:solidFill>
                <a:effectLst>
                  <a:outerShdw blurRad="38100" dist="38100" dir="2700000" algn="tl">
                    <a:srgbClr val="000000"/>
                  </a:outerShdw>
                </a:effectLst>
                <a:latin typeface="Calibri" pitchFamily="34" charset="0"/>
              </a:rPr>
              <a:t>ondritic </a:t>
            </a:r>
            <a:r>
              <a:rPr lang="en-GB" sz="2800" dirty="0">
                <a:solidFill>
                  <a:srgbClr val="FFFF00"/>
                </a:solidFill>
                <a:effectLst>
                  <a:outerShdw blurRad="38100" dist="38100" dir="2700000" algn="tl">
                    <a:srgbClr val="000000"/>
                  </a:outerShdw>
                </a:effectLst>
                <a:latin typeface="Calibri" pitchFamily="34" charset="0"/>
              </a:rPr>
              <a:t>U</a:t>
            </a:r>
            <a:r>
              <a:rPr lang="en-GB" sz="2800" dirty="0">
                <a:solidFill>
                  <a:schemeClr val="bg1"/>
                </a:solidFill>
                <a:effectLst>
                  <a:outerShdw blurRad="38100" dist="38100" dir="2700000" algn="tl">
                    <a:srgbClr val="000000"/>
                  </a:outerShdw>
                </a:effectLst>
                <a:latin typeface="Calibri" pitchFamily="34" charset="0"/>
              </a:rPr>
              <a:t>niform </a:t>
            </a:r>
            <a:r>
              <a:rPr lang="en-GB" sz="2800" dirty="0">
                <a:solidFill>
                  <a:srgbClr val="FFFF00"/>
                </a:solidFill>
                <a:effectLst>
                  <a:outerShdw blurRad="38100" dist="38100" dir="2700000" algn="tl">
                    <a:srgbClr val="000000"/>
                  </a:outerShdw>
                </a:effectLst>
                <a:latin typeface="Calibri" pitchFamily="34" charset="0"/>
              </a:rPr>
              <a:t>R</a:t>
            </a:r>
            <a:r>
              <a:rPr lang="en-GB" sz="2800" dirty="0">
                <a:solidFill>
                  <a:schemeClr val="bg1"/>
                </a:solidFill>
                <a:effectLst>
                  <a:outerShdw blurRad="38100" dist="38100" dir="2700000" algn="tl">
                    <a:srgbClr val="000000"/>
                  </a:outerShdw>
                </a:effectLst>
                <a:latin typeface="Calibri" pitchFamily="34" charset="0"/>
              </a:rPr>
              <a:t>eservoir) Estimate = 0.51264</a:t>
            </a:r>
            <a:r>
              <a:rPr lang="en-GB" sz="2800" dirty="0" smtClean="0">
                <a:solidFill>
                  <a:schemeClr val="bg1"/>
                </a:solidFill>
                <a:effectLst>
                  <a:outerShdw blurRad="38100" dist="38100" dir="2700000" algn="tl">
                    <a:srgbClr val="000000"/>
                  </a:outerShdw>
                </a:effectLst>
                <a:latin typeface="Calibri" pitchFamily="34" charset="0"/>
              </a:rPr>
              <a:t>.</a:t>
            </a:r>
            <a:endParaRPr lang="en-GB" sz="3600" dirty="0">
              <a:solidFill>
                <a:schemeClr val="bg1"/>
              </a:solidFill>
              <a:effectLst>
                <a:outerShdw blurRad="38100" dist="38100" dir="2700000" algn="tl">
                  <a:srgbClr val="000000"/>
                </a:outerShdw>
              </a:effectLst>
              <a:latin typeface="Calibri" pitchFamily="34" charset="0"/>
            </a:endParaRPr>
          </a:p>
        </p:txBody>
      </p:sp>
      <p:sp>
        <p:nvSpPr>
          <p:cNvPr id="1022984" name="Text Box 8"/>
          <p:cNvSpPr txBox="1">
            <a:spLocks noChangeArrowheads="1"/>
          </p:cNvSpPr>
          <p:nvPr/>
        </p:nvSpPr>
        <p:spPr bwMode="auto">
          <a:xfrm>
            <a:off x="0" y="1239838"/>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smtClean="0">
                <a:solidFill>
                  <a:schemeClr val="bg1"/>
                </a:solidFill>
                <a:effectLst>
                  <a:outerShdw blurRad="38100" dist="38100" dir="2700000" algn="tl">
                    <a:srgbClr val="000000"/>
                  </a:outerShdw>
                </a:effectLst>
                <a:latin typeface="Calibri" pitchFamily="34" charset="0"/>
              </a:rPr>
              <a:t>In other words:</a:t>
            </a:r>
            <a:endParaRPr lang="en-GB" sz="3200" dirty="0">
              <a:solidFill>
                <a:schemeClr val="bg1"/>
              </a:solidFill>
              <a:effectLst>
                <a:outerShdw blurRad="38100" dist="38100" dir="2700000" algn="tl">
                  <a:srgbClr val="000000"/>
                </a:outerShdw>
              </a:effectLst>
              <a:latin typeface="Calibri" pitchFamily="34" charset="0"/>
            </a:endParaRPr>
          </a:p>
        </p:txBody>
      </p:sp>
      <p:sp>
        <p:nvSpPr>
          <p:cNvPr id="7" name="Text Box 5"/>
          <p:cNvSpPr txBox="1">
            <a:spLocks noChangeArrowheads="1"/>
          </p:cNvSpPr>
          <p:nvPr/>
        </p:nvSpPr>
        <p:spPr bwMode="auto">
          <a:xfrm>
            <a:off x="371474" y="4214813"/>
            <a:ext cx="8772525" cy="193283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As </a:t>
            </a:r>
            <a:r>
              <a:rPr lang="en-GB" sz="2800" dirty="0">
                <a:solidFill>
                  <a:schemeClr val="bg1"/>
                </a:solidFill>
                <a:effectLst>
                  <a:outerShdw blurRad="38100" dist="38100" dir="2700000" algn="tl">
                    <a:srgbClr val="000000"/>
                  </a:outerShdw>
                </a:effectLst>
                <a:latin typeface="Calibri" pitchFamily="34" charset="0"/>
              </a:rPr>
              <a:t>seen for the </a:t>
            </a: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 isotope systematic, values higher than the ChUR estimate are considered depleted, whereas lower values are enriched.</a:t>
            </a:r>
          </a:p>
          <a:p>
            <a:pPr>
              <a:lnSpc>
                <a:spcPct val="60000"/>
              </a:lnSpc>
              <a:spcBef>
                <a:spcPct val="50000"/>
              </a:spcBef>
              <a:defRPr/>
            </a:pPr>
            <a:r>
              <a:rPr lang="en-GB" sz="4000" dirty="0">
                <a:solidFill>
                  <a:schemeClr val="bg1"/>
                </a:solidFill>
                <a:effectLst>
                  <a:outerShdw blurRad="38100" dist="38100" dir="2700000" algn="tl">
                    <a:srgbClr val="000000"/>
                  </a:outerShdw>
                </a:effectLst>
                <a:latin typeface="Calibri" pitchFamily="34" charset="0"/>
              </a:rPr>
              <a:t>Did you understand why?</a:t>
            </a:r>
            <a:endParaRPr lang="en-GB" sz="3600" dirty="0">
              <a:solidFill>
                <a:schemeClr val="bg1"/>
              </a:solidFill>
              <a:effectLst>
                <a:outerShdw blurRad="38100" dist="38100" dir="2700000" algn="tl">
                  <a:srgbClr val="000000"/>
                </a:outerShdw>
              </a:effectLst>
              <a:latin typeface="Calibri" pitchFamily="34" charset="0"/>
            </a:endParaRPr>
          </a:p>
        </p:txBody>
      </p:sp>
      <p:sp>
        <p:nvSpPr>
          <p:cNvPr id="8" name="Text Box 4"/>
          <p:cNvSpPr txBox="1">
            <a:spLocks noChangeArrowheads="1"/>
          </p:cNvSpPr>
          <p:nvPr/>
        </p:nvSpPr>
        <p:spPr bwMode="auto">
          <a:xfrm>
            <a:off x="3073400" y="774700"/>
            <a:ext cx="2997200" cy="535531"/>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Sm-Nd </a:t>
            </a:r>
            <a:r>
              <a:rPr lang="en-GB" sz="3200" dirty="0" smtClean="0">
                <a:solidFill>
                  <a:srgbClr val="FFFF00"/>
                </a:solidFill>
                <a:effectLst>
                  <a:outerShdw blurRad="38100" dist="38100" dir="2700000" algn="tl">
                    <a:srgbClr val="000000"/>
                  </a:outerShdw>
                </a:effectLst>
                <a:latin typeface="Calibri" pitchFamily="34" charset="0"/>
              </a:rPr>
              <a:t>System</a:t>
            </a:r>
            <a:endParaRPr lang="en-GB" sz="32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2984">
                                            <p:txEl>
                                              <p:pRg st="0" end="0"/>
                                            </p:txEl>
                                          </p:spTgt>
                                        </p:tgtEl>
                                        <p:attrNameLst>
                                          <p:attrName>style.visibility</p:attrName>
                                        </p:attrNameLst>
                                      </p:cBhvr>
                                      <p:to>
                                        <p:strVal val="visible"/>
                                      </p:to>
                                    </p:set>
                                    <p:animEffect transition="in" filter="fade">
                                      <p:cBhvr>
                                        <p:cTn id="7" dur="500"/>
                                        <p:tgtEl>
                                          <p:spTgt spid="1022984">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22981">
                                            <p:txEl>
                                              <p:pRg st="0" end="0"/>
                                            </p:txEl>
                                          </p:spTgt>
                                        </p:tgtEl>
                                        <p:attrNameLst>
                                          <p:attrName>style.visibility</p:attrName>
                                        </p:attrNameLst>
                                      </p:cBhvr>
                                      <p:to>
                                        <p:strVal val="visible"/>
                                      </p:to>
                                    </p:set>
                                    <p:animEffect transition="in" filter="fade">
                                      <p:cBhvr>
                                        <p:cTn id="11" dur="500"/>
                                        <p:tgtEl>
                                          <p:spTgt spid="1022981">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022981">
                                            <p:txEl>
                                              <p:pRg st="1" end="1"/>
                                            </p:txEl>
                                          </p:spTgt>
                                        </p:tgtEl>
                                        <p:attrNameLst>
                                          <p:attrName>style.visibility</p:attrName>
                                        </p:attrNameLst>
                                      </p:cBhvr>
                                      <p:to>
                                        <p:strVal val="visible"/>
                                      </p:to>
                                    </p:set>
                                    <p:animEffect transition="in" filter="fade">
                                      <p:cBhvr>
                                        <p:cTn id="16" dur="500"/>
                                        <p:tgtEl>
                                          <p:spTgt spid="1022981">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500"/>
                                        <p:tgtEl>
                                          <p:spTgt spid="7">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7">
                                            <p:txEl>
                                              <p:pRg st="1" end="1"/>
                                            </p:txEl>
                                          </p:spTgt>
                                        </p:tgtEl>
                                        <p:attrNameLst>
                                          <p:attrName>style.visibility</p:attrName>
                                        </p:attrNameLst>
                                      </p:cBhvr>
                                      <p:to>
                                        <p:strVal val="visible"/>
                                      </p:to>
                                    </p:set>
                                    <p:animEffect transition="in" filter="fade">
                                      <p:cBhvr>
                                        <p:cTn id="26"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2981" grpId="0" uiExpand="1" build="p"/>
      <p:bldP spid="1022984" grpId="0" build="p"/>
      <p:bldP spid="7"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pic>
        <p:nvPicPr>
          <p:cNvPr id="961085" name="Picture 1597"/>
          <p:cNvPicPr>
            <a:picLocks noChangeAspect="1" noChangeArrowheads="1"/>
          </p:cNvPicPr>
          <p:nvPr/>
        </p:nvPicPr>
        <p:blipFill>
          <a:blip r:embed="rId3" cstate="print"/>
          <a:srcRect/>
          <a:stretch>
            <a:fillRect/>
          </a:stretch>
        </p:blipFill>
        <p:spPr bwMode="auto">
          <a:xfrm>
            <a:off x="111125" y="1296988"/>
            <a:ext cx="3898900" cy="4851400"/>
          </a:xfrm>
          <a:prstGeom prst="rect">
            <a:avLst/>
          </a:prstGeom>
          <a:noFill/>
          <a:ln w="9525" algn="ctr">
            <a:noFill/>
            <a:miter lim="800000"/>
            <a:headEnd/>
            <a:tailEnd/>
          </a:ln>
        </p:spPr>
      </p:pic>
      <p:pic>
        <p:nvPicPr>
          <p:cNvPr id="961086" name="Picture 1598"/>
          <p:cNvPicPr>
            <a:picLocks noChangeAspect="1" noChangeArrowheads="1"/>
          </p:cNvPicPr>
          <p:nvPr/>
        </p:nvPicPr>
        <p:blipFill>
          <a:blip r:embed="rId4" cstate="print"/>
          <a:srcRect/>
          <a:stretch>
            <a:fillRect/>
          </a:stretch>
        </p:blipFill>
        <p:spPr bwMode="auto">
          <a:xfrm>
            <a:off x="4027488" y="1285875"/>
            <a:ext cx="1114425" cy="4862513"/>
          </a:xfrm>
          <a:prstGeom prst="rect">
            <a:avLst/>
          </a:prstGeom>
          <a:noFill/>
          <a:ln w="9525" algn="ctr">
            <a:noFill/>
            <a:miter lim="800000"/>
            <a:headEnd/>
            <a:tailEnd/>
          </a:ln>
        </p:spPr>
      </p:pic>
      <p:pic>
        <p:nvPicPr>
          <p:cNvPr id="961090" name="Picture 1602"/>
          <p:cNvPicPr>
            <a:picLocks noChangeAspect="1" noChangeArrowheads="1"/>
          </p:cNvPicPr>
          <p:nvPr/>
        </p:nvPicPr>
        <p:blipFill>
          <a:blip r:embed="rId5" cstate="print"/>
          <a:srcRect/>
          <a:stretch>
            <a:fillRect/>
          </a:stretch>
        </p:blipFill>
        <p:spPr bwMode="auto">
          <a:xfrm>
            <a:off x="5156200" y="1285875"/>
            <a:ext cx="1114425" cy="4862513"/>
          </a:xfrm>
          <a:prstGeom prst="rect">
            <a:avLst/>
          </a:prstGeom>
          <a:noFill/>
          <a:ln w="9525" algn="ctr">
            <a:noFill/>
            <a:miter lim="800000"/>
            <a:headEnd/>
            <a:tailEnd/>
          </a:ln>
        </p:spPr>
      </p:pic>
      <p:pic>
        <p:nvPicPr>
          <p:cNvPr id="961091" name="Picture 1603"/>
          <p:cNvPicPr>
            <a:picLocks noChangeAspect="1" noChangeArrowheads="1"/>
          </p:cNvPicPr>
          <p:nvPr/>
        </p:nvPicPr>
        <p:blipFill>
          <a:blip r:embed="rId6" cstate="print"/>
          <a:srcRect/>
          <a:stretch>
            <a:fillRect/>
          </a:stretch>
        </p:blipFill>
        <p:spPr bwMode="auto">
          <a:xfrm>
            <a:off x="6300788" y="1284288"/>
            <a:ext cx="1339850" cy="4864100"/>
          </a:xfrm>
          <a:prstGeom prst="rect">
            <a:avLst/>
          </a:prstGeom>
          <a:noFill/>
          <a:ln w="9525" algn="ctr">
            <a:noFill/>
            <a:miter lim="800000"/>
            <a:headEnd/>
            <a:tailEnd/>
          </a:ln>
        </p:spPr>
      </p:pic>
      <p:pic>
        <p:nvPicPr>
          <p:cNvPr id="961092" name="Picture 1604"/>
          <p:cNvPicPr>
            <a:picLocks noChangeAspect="1" noChangeArrowheads="1"/>
          </p:cNvPicPr>
          <p:nvPr/>
        </p:nvPicPr>
        <p:blipFill>
          <a:blip r:embed="rId7" cstate="print"/>
          <a:srcRect/>
          <a:stretch>
            <a:fillRect/>
          </a:stretch>
        </p:blipFill>
        <p:spPr bwMode="auto">
          <a:xfrm>
            <a:off x="7666038" y="1285875"/>
            <a:ext cx="1338262" cy="4862513"/>
          </a:xfrm>
          <a:prstGeom prst="rect">
            <a:avLst/>
          </a:prstGeom>
          <a:noFill/>
          <a:ln w="9525" algn="ctr">
            <a:noFill/>
            <a:miter lim="800000"/>
            <a:headEnd/>
            <a:tailEnd/>
          </a:ln>
        </p:spPr>
      </p:pic>
      <p:sp>
        <p:nvSpPr>
          <p:cNvPr id="961093" name="AutoShape 1605"/>
          <p:cNvSpPr>
            <a:spLocks noChangeArrowheads="1"/>
          </p:cNvSpPr>
          <p:nvPr/>
        </p:nvSpPr>
        <p:spPr bwMode="auto">
          <a:xfrm>
            <a:off x="3135313" y="2603500"/>
            <a:ext cx="858837" cy="393700"/>
          </a:xfrm>
          <a:prstGeom prst="roundRect">
            <a:avLst>
              <a:gd name="adj" fmla="val 16667"/>
            </a:avLst>
          </a:prstGeom>
          <a:no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094" name="AutoShape 1606"/>
          <p:cNvSpPr>
            <a:spLocks noChangeArrowheads="1"/>
          </p:cNvSpPr>
          <p:nvPr/>
        </p:nvSpPr>
        <p:spPr bwMode="auto">
          <a:xfrm>
            <a:off x="3135313" y="2998788"/>
            <a:ext cx="858837" cy="393700"/>
          </a:xfrm>
          <a:prstGeom prst="roundRect">
            <a:avLst>
              <a:gd name="adj" fmla="val 16667"/>
            </a:avLst>
          </a:prstGeom>
          <a:no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095" name="AutoShape 1607"/>
          <p:cNvSpPr>
            <a:spLocks noChangeArrowheads="1"/>
          </p:cNvSpPr>
          <p:nvPr/>
        </p:nvSpPr>
        <p:spPr bwMode="auto">
          <a:xfrm>
            <a:off x="3135313" y="4583113"/>
            <a:ext cx="858837" cy="371475"/>
          </a:xfrm>
          <a:prstGeom prst="roundRect">
            <a:avLst>
              <a:gd name="adj" fmla="val 16667"/>
            </a:avLst>
          </a:prstGeom>
          <a:no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096" name="AutoShape 1608"/>
          <p:cNvSpPr>
            <a:spLocks noChangeArrowheads="1"/>
          </p:cNvSpPr>
          <p:nvPr/>
        </p:nvSpPr>
        <p:spPr bwMode="auto">
          <a:xfrm>
            <a:off x="3135313" y="4968875"/>
            <a:ext cx="858837" cy="755650"/>
          </a:xfrm>
          <a:prstGeom prst="roundRect">
            <a:avLst>
              <a:gd name="adj" fmla="val 16667"/>
            </a:avLst>
          </a:prstGeom>
          <a:no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097" name="AutoShape 1609"/>
          <p:cNvSpPr>
            <a:spLocks noChangeArrowheads="1"/>
          </p:cNvSpPr>
          <p:nvPr/>
        </p:nvSpPr>
        <p:spPr bwMode="auto">
          <a:xfrm>
            <a:off x="3135313" y="4164013"/>
            <a:ext cx="858837" cy="393700"/>
          </a:xfrm>
          <a:prstGeom prst="roundRect">
            <a:avLst>
              <a:gd name="adj" fmla="val 16667"/>
            </a:avLst>
          </a:prstGeom>
          <a:noFill/>
          <a:ln w="38100" algn="ctr">
            <a:solidFill>
              <a:srgbClr val="0000FF"/>
            </a:solidFill>
            <a:round/>
            <a:headEnd/>
            <a:tailEnd/>
          </a:ln>
          <a:effectLst/>
        </p:spPr>
        <p:txBody>
          <a:bodyPr wrap="none" anchor="ctr"/>
          <a:lstStyle/>
          <a:p>
            <a:pPr>
              <a:defRPr/>
            </a:pPr>
            <a:endParaRPr lang="it-IT">
              <a:latin typeface="Calibri" pitchFamily="34" charset="0"/>
            </a:endParaRPr>
          </a:p>
        </p:txBody>
      </p:sp>
      <p:sp>
        <p:nvSpPr>
          <p:cNvPr id="961098" name="AutoShape 1610"/>
          <p:cNvSpPr>
            <a:spLocks noChangeArrowheads="1"/>
          </p:cNvSpPr>
          <p:nvPr/>
        </p:nvSpPr>
        <p:spPr bwMode="auto">
          <a:xfrm>
            <a:off x="4251325" y="5757863"/>
            <a:ext cx="858838" cy="371475"/>
          </a:xfrm>
          <a:prstGeom prst="roundRect">
            <a:avLst>
              <a:gd name="adj" fmla="val 16667"/>
            </a:avLst>
          </a:prstGeom>
          <a:solidFill>
            <a:srgbClr val="FFFF00">
              <a:alpha val="30000"/>
            </a:srgbClr>
          </a:solid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099" name="AutoShape 1611"/>
          <p:cNvSpPr>
            <a:spLocks noChangeArrowheads="1"/>
          </p:cNvSpPr>
          <p:nvPr/>
        </p:nvSpPr>
        <p:spPr bwMode="auto">
          <a:xfrm>
            <a:off x="5380038" y="5757863"/>
            <a:ext cx="858837" cy="371475"/>
          </a:xfrm>
          <a:prstGeom prst="roundRect">
            <a:avLst>
              <a:gd name="adj" fmla="val 16667"/>
            </a:avLst>
          </a:prstGeom>
          <a:solidFill>
            <a:srgbClr val="FFFF00">
              <a:alpha val="30000"/>
            </a:srgbClr>
          </a:solid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100" name="AutoShape 1612"/>
          <p:cNvSpPr>
            <a:spLocks noChangeArrowheads="1"/>
          </p:cNvSpPr>
          <p:nvPr/>
        </p:nvSpPr>
        <p:spPr bwMode="auto">
          <a:xfrm>
            <a:off x="1778000" y="2247900"/>
            <a:ext cx="858838" cy="3509963"/>
          </a:xfrm>
          <a:prstGeom prst="roundRect">
            <a:avLst>
              <a:gd name="adj" fmla="val 16667"/>
            </a:avLst>
          </a:prstGeom>
          <a:solidFill>
            <a:srgbClr val="FFFF00">
              <a:alpha val="30000"/>
            </a:srgbClr>
          </a:solid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101" name="AutoShape 1613"/>
          <p:cNvSpPr>
            <a:spLocks noChangeArrowheads="1"/>
          </p:cNvSpPr>
          <p:nvPr/>
        </p:nvSpPr>
        <p:spPr bwMode="auto">
          <a:xfrm>
            <a:off x="8112125" y="2247900"/>
            <a:ext cx="858838" cy="3509963"/>
          </a:xfrm>
          <a:prstGeom prst="roundRect">
            <a:avLst>
              <a:gd name="adj" fmla="val 16667"/>
            </a:avLst>
          </a:prstGeom>
          <a:solidFill>
            <a:srgbClr val="FFFF00">
              <a:alpha val="30000"/>
            </a:srgbClr>
          </a:solidFill>
          <a:ln w="38100" algn="ctr">
            <a:solidFill>
              <a:srgbClr val="FF0000"/>
            </a:solidFill>
            <a:round/>
            <a:headEnd/>
            <a:tailEnd/>
          </a:ln>
          <a:effectLst/>
        </p:spPr>
        <p:txBody>
          <a:bodyPr wrap="none" anchor="ctr"/>
          <a:lstStyle/>
          <a:p>
            <a:pPr>
              <a:defRPr/>
            </a:pPr>
            <a:endParaRPr lang="it-IT">
              <a:latin typeface="Calibri" pitchFamily="34" charset="0"/>
            </a:endParaRPr>
          </a:p>
        </p:txBody>
      </p:sp>
      <p:sp>
        <p:nvSpPr>
          <p:cNvPr id="961102" name="AutoShape 1614"/>
          <p:cNvSpPr>
            <a:spLocks noChangeArrowheads="1"/>
          </p:cNvSpPr>
          <p:nvPr/>
        </p:nvSpPr>
        <p:spPr bwMode="auto">
          <a:xfrm rot="2188154">
            <a:off x="7675563" y="2719388"/>
            <a:ext cx="406400" cy="180975"/>
          </a:xfrm>
          <a:prstGeom prst="rightArrow">
            <a:avLst>
              <a:gd name="adj1" fmla="val 50000"/>
              <a:gd name="adj2" fmla="val 5614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3" name="AutoShape 1615"/>
          <p:cNvSpPr>
            <a:spLocks noChangeArrowheads="1"/>
          </p:cNvSpPr>
          <p:nvPr/>
        </p:nvSpPr>
        <p:spPr bwMode="auto">
          <a:xfrm rot="2188154">
            <a:off x="7675563" y="3092450"/>
            <a:ext cx="406400" cy="180975"/>
          </a:xfrm>
          <a:prstGeom prst="rightArrow">
            <a:avLst>
              <a:gd name="adj1" fmla="val 50000"/>
              <a:gd name="adj2" fmla="val 5614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4" name="AutoShape 1616"/>
          <p:cNvSpPr>
            <a:spLocks noChangeArrowheads="1"/>
          </p:cNvSpPr>
          <p:nvPr/>
        </p:nvSpPr>
        <p:spPr bwMode="auto">
          <a:xfrm rot="2188154">
            <a:off x="7675563" y="4684713"/>
            <a:ext cx="406400" cy="180975"/>
          </a:xfrm>
          <a:prstGeom prst="rightArrow">
            <a:avLst>
              <a:gd name="adj1" fmla="val 50000"/>
              <a:gd name="adj2" fmla="val 5614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5" name="AutoShape 1617"/>
          <p:cNvSpPr>
            <a:spLocks noChangeArrowheads="1"/>
          </p:cNvSpPr>
          <p:nvPr/>
        </p:nvSpPr>
        <p:spPr bwMode="auto">
          <a:xfrm rot="2188154">
            <a:off x="7675563" y="5056188"/>
            <a:ext cx="406400" cy="180975"/>
          </a:xfrm>
          <a:prstGeom prst="rightArrow">
            <a:avLst>
              <a:gd name="adj1" fmla="val 50000"/>
              <a:gd name="adj2" fmla="val 5614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6" name="AutoShape 1618"/>
          <p:cNvSpPr>
            <a:spLocks noChangeArrowheads="1"/>
          </p:cNvSpPr>
          <p:nvPr/>
        </p:nvSpPr>
        <p:spPr bwMode="auto">
          <a:xfrm rot="2188154">
            <a:off x="7675563" y="5462588"/>
            <a:ext cx="406400" cy="180975"/>
          </a:xfrm>
          <a:prstGeom prst="rightArrow">
            <a:avLst>
              <a:gd name="adj1" fmla="val 50000"/>
              <a:gd name="adj2" fmla="val 5614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7" name="AutoShape 1619"/>
          <p:cNvSpPr>
            <a:spLocks noChangeArrowheads="1"/>
          </p:cNvSpPr>
          <p:nvPr/>
        </p:nvSpPr>
        <p:spPr bwMode="auto">
          <a:xfrm rot="-2181292">
            <a:off x="7675563" y="4265613"/>
            <a:ext cx="406400" cy="180975"/>
          </a:xfrm>
          <a:prstGeom prst="rightArrow">
            <a:avLst>
              <a:gd name="adj1" fmla="val 50000"/>
              <a:gd name="adj2" fmla="val 56140"/>
            </a:avLst>
          </a:prstGeom>
          <a:solidFill>
            <a:srgbClr val="3399FF"/>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8" name="AutoShape 1620"/>
          <p:cNvSpPr>
            <a:spLocks noChangeArrowheads="1"/>
          </p:cNvSpPr>
          <p:nvPr/>
        </p:nvSpPr>
        <p:spPr bwMode="auto">
          <a:xfrm>
            <a:off x="7675563" y="2312988"/>
            <a:ext cx="406400" cy="180975"/>
          </a:xfrm>
          <a:prstGeom prst="rightArrow">
            <a:avLst>
              <a:gd name="adj1" fmla="val 50000"/>
              <a:gd name="adj2" fmla="val 56140"/>
            </a:avLst>
          </a:prstGeom>
          <a:solidFill>
            <a:srgbClr val="00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09" name="AutoShape 1621"/>
          <p:cNvSpPr>
            <a:spLocks noChangeArrowheads="1"/>
          </p:cNvSpPr>
          <p:nvPr/>
        </p:nvSpPr>
        <p:spPr bwMode="auto">
          <a:xfrm>
            <a:off x="7675563" y="3497263"/>
            <a:ext cx="406400" cy="180975"/>
          </a:xfrm>
          <a:prstGeom prst="rightArrow">
            <a:avLst>
              <a:gd name="adj1" fmla="val 50000"/>
              <a:gd name="adj2" fmla="val 56140"/>
            </a:avLst>
          </a:prstGeom>
          <a:solidFill>
            <a:srgbClr val="00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61110" name="AutoShape 1622"/>
          <p:cNvSpPr>
            <a:spLocks noChangeArrowheads="1"/>
          </p:cNvSpPr>
          <p:nvPr/>
        </p:nvSpPr>
        <p:spPr bwMode="auto">
          <a:xfrm>
            <a:off x="7675563" y="3881438"/>
            <a:ext cx="406400" cy="180975"/>
          </a:xfrm>
          <a:prstGeom prst="rightArrow">
            <a:avLst>
              <a:gd name="adj1" fmla="val 50000"/>
              <a:gd name="adj2" fmla="val 56140"/>
            </a:avLst>
          </a:prstGeom>
          <a:solidFill>
            <a:srgbClr val="00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61085"/>
                                        </p:tgtEl>
                                        <p:attrNameLst>
                                          <p:attrName>style.visibility</p:attrName>
                                        </p:attrNameLst>
                                      </p:cBhvr>
                                      <p:to>
                                        <p:strVal val="visible"/>
                                      </p:to>
                                    </p:set>
                                    <p:animEffect transition="in" filter="fade">
                                      <p:cBhvr>
                                        <p:cTn id="7" dur="500"/>
                                        <p:tgtEl>
                                          <p:spTgt spid="9610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961093"/>
                                        </p:tgtEl>
                                        <p:attrNameLst>
                                          <p:attrName>style.visibility</p:attrName>
                                        </p:attrNameLst>
                                      </p:cBhvr>
                                      <p:to>
                                        <p:strVal val="visible"/>
                                      </p:to>
                                    </p:set>
                                    <p:animEffect transition="in" filter="wipe(up)">
                                      <p:cBhvr>
                                        <p:cTn id="12" dur="500"/>
                                        <p:tgtEl>
                                          <p:spTgt spid="96109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961094"/>
                                        </p:tgtEl>
                                        <p:attrNameLst>
                                          <p:attrName>style.visibility</p:attrName>
                                        </p:attrNameLst>
                                      </p:cBhvr>
                                      <p:to>
                                        <p:strVal val="visible"/>
                                      </p:to>
                                    </p:set>
                                    <p:animEffect transition="in" filter="wipe(up)">
                                      <p:cBhvr>
                                        <p:cTn id="17" dur="500"/>
                                        <p:tgtEl>
                                          <p:spTgt spid="96109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961095"/>
                                        </p:tgtEl>
                                        <p:attrNameLst>
                                          <p:attrName>style.visibility</p:attrName>
                                        </p:attrNameLst>
                                      </p:cBhvr>
                                      <p:to>
                                        <p:strVal val="visible"/>
                                      </p:to>
                                    </p:set>
                                    <p:animEffect transition="in" filter="wipe(up)">
                                      <p:cBhvr>
                                        <p:cTn id="22" dur="500"/>
                                        <p:tgtEl>
                                          <p:spTgt spid="96109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961096"/>
                                        </p:tgtEl>
                                        <p:attrNameLst>
                                          <p:attrName>style.visibility</p:attrName>
                                        </p:attrNameLst>
                                      </p:cBhvr>
                                      <p:to>
                                        <p:strVal val="visible"/>
                                      </p:to>
                                    </p:set>
                                    <p:animEffect transition="in" filter="wipe(up)">
                                      <p:cBhvr>
                                        <p:cTn id="27" dur="500"/>
                                        <p:tgtEl>
                                          <p:spTgt spid="96109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961097"/>
                                        </p:tgtEl>
                                        <p:attrNameLst>
                                          <p:attrName>style.visibility</p:attrName>
                                        </p:attrNameLst>
                                      </p:cBhvr>
                                      <p:to>
                                        <p:strVal val="visible"/>
                                      </p:to>
                                    </p:set>
                                    <p:animEffect transition="in" filter="wipe(up)">
                                      <p:cBhvr>
                                        <p:cTn id="32" dur="500"/>
                                        <p:tgtEl>
                                          <p:spTgt spid="96109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61086"/>
                                        </p:tgtEl>
                                        <p:attrNameLst>
                                          <p:attrName>style.visibility</p:attrName>
                                        </p:attrNameLst>
                                      </p:cBhvr>
                                      <p:to>
                                        <p:strVal val="visible"/>
                                      </p:to>
                                    </p:set>
                                    <p:animEffect transition="in" filter="fade">
                                      <p:cBhvr>
                                        <p:cTn id="37" dur="500"/>
                                        <p:tgtEl>
                                          <p:spTgt spid="96108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61090"/>
                                        </p:tgtEl>
                                        <p:attrNameLst>
                                          <p:attrName>style.visibility</p:attrName>
                                        </p:attrNameLst>
                                      </p:cBhvr>
                                      <p:to>
                                        <p:strVal val="visible"/>
                                      </p:to>
                                    </p:set>
                                    <p:animEffect transition="in" filter="fade">
                                      <p:cBhvr>
                                        <p:cTn id="42" dur="500"/>
                                        <p:tgtEl>
                                          <p:spTgt spid="96109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61098"/>
                                        </p:tgtEl>
                                        <p:attrNameLst>
                                          <p:attrName>style.visibility</p:attrName>
                                        </p:attrNameLst>
                                      </p:cBhvr>
                                      <p:to>
                                        <p:strVal val="visible"/>
                                      </p:to>
                                    </p:set>
                                    <p:animEffect transition="in" filter="wipe(up)">
                                      <p:cBhvr>
                                        <p:cTn id="47" dur="1000"/>
                                        <p:tgtEl>
                                          <p:spTgt spid="961098"/>
                                        </p:tgtEl>
                                      </p:cBhvr>
                                    </p:animEffect>
                                  </p:childTnLst>
                                </p:cTn>
                              </p:par>
                            </p:childTnLst>
                          </p:cTn>
                        </p:par>
                        <p:par>
                          <p:cTn id="48" fill="hold">
                            <p:stCondLst>
                              <p:cond delay="1000"/>
                            </p:stCondLst>
                            <p:childTnLst>
                              <p:par>
                                <p:cTn id="49" presetID="22" presetClass="entr" presetSubtype="1" fill="hold" grpId="0" nodeType="afterEffect">
                                  <p:stCondLst>
                                    <p:cond delay="0"/>
                                  </p:stCondLst>
                                  <p:childTnLst>
                                    <p:set>
                                      <p:cBhvr>
                                        <p:cTn id="50" dur="1" fill="hold">
                                          <p:stCondLst>
                                            <p:cond delay="0"/>
                                          </p:stCondLst>
                                        </p:cTn>
                                        <p:tgtEl>
                                          <p:spTgt spid="961099"/>
                                        </p:tgtEl>
                                        <p:attrNameLst>
                                          <p:attrName>style.visibility</p:attrName>
                                        </p:attrNameLst>
                                      </p:cBhvr>
                                      <p:to>
                                        <p:strVal val="visible"/>
                                      </p:to>
                                    </p:set>
                                    <p:animEffect transition="in" filter="wipe(up)">
                                      <p:cBhvr>
                                        <p:cTn id="51" dur="2000"/>
                                        <p:tgtEl>
                                          <p:spTgt spid="96109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961091"/>
                                        </p:tgtEl>
                                        <p:attrNameLst>
                                          <p:attrName>style.visibility</p:attrName>
                                        </p:attrNameLst>
                                      </p:cBhvr>
                                      <p:to>
                                        <p:strVal val="visible"/>
                                      </p:to>
                                    </p:set>
                                    <p:animEffect transition="in" filter="fade">
                                      <p:cBhvr>
                                        <p:cTn id="56" dur="500"/>
                                        <p:tgtEl>
                                          <p:spTgt spid="961091"/>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961092"/>
                                        </p:tgtEl>
                                        <p:attrNameLst>
                                          <p:attrName>style.visibility</p:attrName>
                                        </p:attrNameLst>
                                      </p:cBhvr>
                                      <p:to>
                                        <p:strVal val="visible"/>
                                      </p:to>
                                    </p:set>
                                    <p:animEffect transition="in" filter="fade">
                                      <p:cBhvr>
                                        <p:cTn id="61" dur="500"/>
                                        <p:tgtEl>
                                          <p:spTgt spid="961092"/>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grpId="0" nodeType="clickEffect">
                                  <p:stCondLst>
                                    <p:cond delay="0"/>
                                  </p:stCondLst>
                                  <p:childTnLst>
                                    <p:set>
                                      <p:cBhvr>
                                        <p:cTn id="65" dur="1" fill="hold">
                                          <p:stCondLst>
                                            <p:cond delay="0"/>
                                          </p:stCondLst>
                                        </p:cTn>
                                        <p:tgtEl>
                                          <p:spTgt spid="961101"/>
                                        </p:tgtEl>
                                        <p:attrNameLst>
                                          <p:attrName>style.visibility</p:attrName>
                                        </p:attrNameLst>
                                      </p:cBhvr>
                                      <p:to>
                                        <p:strVal val="visible"/>
                                      </p:to>
                                    </p:set>
                                    <p:animEffect transition="in" filter="wipe(up)">
                                      <p:cBhvr>
                                        <p:cTn id="66" dur="1000"/>
                                        <p:tgtEl>
                                          <p:spTgt spid="961101"/>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961100"/>
                                        </p:tgtEl>
                                        <p:attrNameLst>
                                          <p:attrName>style.visibility</p:attrName>
                                        </p:attrNameLst>
                                      </p:cBhvr>
                                      <p:to>
                                        <p:strVal val="visible"/>
                                      </p:to>
                                    </p:set>
                                    <p:animEffect transition="in" filter="wipe(up)">
                                      <p:cBhvr>
                                        <p:cTn id="71" dur="1000"/>
                                        <p:tgtEl>
                                          <p:spTgt spid="961100"/>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grpId="0" nodeType="clickEffect">
                                  <p:stCondLst>
                                    <p:cond delay="0"/>
                                  </p:stCondLst>
                                  <p:childTnLst>
                                    <p:set>
                                      <p:cBhvr>
                                        <p:cTn id="75" dur="1" fill="hold">
                                          <p:stCondLst>
                                            <p:cond delay="0"/>
                                          </p:stCondLst>
                                        </p:cTn>
                                        <p:tgtEl>
                                          <p:spTgt spid="961102"/>
                                        </p:tgtEl>
                                        <p:attrNameLst>
                                          <p:attrName>style.visibility</p:attrName>
                                        </p:attrNameLst>
                                      </p:cBhvr>
                                      <p:to>
                                        <p:strVal val="visible"/>
                                      </p:to>
                                    </p:set>
                                    <p:animEffect transition="in" filter="wipe(up)">
                                      <p:cBhvr>
                                        <p:cTn id="76" dur="1000"/>
                                        <p:tgtEl>
                                          <p:spTgt spid="961102"/>
                                        </p:tgtEl>
                                      </p:cBhvr>
                                    </p:animEffect>
                                  </p:childTnLst>
                                </p:cTn>
                              </p:par>
                            </p:childTnLst>
                          </p:cTn>
                        </p:par>
                        <p:par>
                          <p:cTn id="77" fill="hold">
                            <p:stCondLst>
                              <p:cond delay="1000"/>
                            </p:stCondLst>
                            <p:childTnLst>
                              <p:par>
                                <p:cTn id="78" presetID="22" presetClass="entr" presetSubtype="1" fill="hold" grpId="0" nodeType="afterEffect">
                                  <p:stCondLst>
                                    <p:cond delay="0"/>
                                  </p:stCondLst>
                                  <p:childTnLst>
                                    <p:set>
                                      <p:cBhvr>
                                        <p:cTn id="79" dur="1" fill="hold">
                                          <p:stCondLst>
                                            <p:cond delay="0"/>
                                          </p:stCondLst>
                                        </p:cTn>
                                        <p:tgtEl>
                                          <p:spTgt spid="961103"/>
                                        </p:tgtEl>
                                        <p:attrNameLst>
                                          <p:attrName>style.visibility</p:attrName>
                                        </p:attrNameLst>
                                      </p:cBhvr>
                                      <p:to>
                                        <p:strVal val="visible"/>
                                      </p:to>
                                    </p:set>
                                    <p:animEffect transition="in" filter="wipe(up)">
                                      <p:cBhvr>
                                        <p:cTn id="80" dur="1000"/>
                                        <p:tgtEl>
                                          <p:spTgt spid="961103"/>
                                        </p:tgtEl>
                                      </p:cBhvr>
                                    </p:animEffect>
                                  </p:childTnLst>
                                </p:cTn>
                              </p:par>
                            </p:childTnLst>
                          </p:cTn>
                        </p:par>
                        <p:par>
                          <p:cTn id="81" fill="hold">
                            <p:stCondLst>
                              <p:cond delay="2000"/>
                            </p:stCondLst>
                            <p:childTnLst>
                              <p:par>
                                <p:cTn id="82" presetID="22" presetClass="entr" presetSubtype="1" fill="hold" grpId="0" nodeType="afterEffect">
                                  <p:stCondLst>
                                    <p:cond delay="0"/>
                                  </p:stCondLst>
                                  <p:childTnLst>
                                    <p:set>
                                      <p:cBhvr>
                                        <p:cTn id="83" dur="1" fill="hold">
                                          <p:stCondLst>
                                            <p:cond delay="0"/>
                                          </p:stCondLst>
                                        </p:cTn>
                                        <p:tgtEl>
                                          <p:spTgt spid="961104"/>
                                        </p:tgtEl>
                                        <p:attrNameLst>
                                          <p:attrName>style.visibility</p:attrName>
                                        </p:attrNameLst>
                                      </p:cBhvr>
                                      <p:to>
                                        <p:strVal val="visible"/>
                                      </p:to>
                                    </p:set>
                                    <p:animEffect transition="in" filter="wipe(up)">
                                      <p:cBhvr>
                                        <p:cTn id="84" dur="1000"/>
                                        <p:tgtEl>
                                          <p:spTgt spid="961104"/>
                                        </p:tgtEl>
                                      </p:cBhvr>
                                    </p:animEffect>
                                  </p:childTnLst>
                                </p:cTn>
                              </p:par>
                            </p:childTnLst>
                          </p:cTn>
                        </p:par>
                        <p:par>
                          <p:cTn id="85" fill="hold">
                            <p:stCondLst>
                              <p:cond delay="3000"/>
                            </p:stCondLst>
                            <p:childTnLst>
                              <p:par>
                                <p:cTn id="86" presetID="22" presetClass="entr" presetSubtype="1" fill="hold" grpId="0" nodeType="afterEffect">
                                  <p:stCondLst>
                                    <p:cond delay="0"/>
                                  </p:stCondLst>
                                  <p:childTnLst>
                                    <p:set>
                                      <p:cBhvr>
                                        <p:cTn id="87" dur="1" fill="hold">
                                          <p:stCondLst>
                                            <p:cond delay="0"/>
                                          </p:stCondLst>
                                        </p:cTn>
                                        <p:tgtEl>
                                          <p:spTgt spid="961105"/>
                                        </p:tgtEl>
                                        <p:attrNameLst>
                                          <p:attrName>style.visibility</p:attrName>
                                        </p:attrNameLst>
                                      </p:cBhvr>
                                      <p:to>
                                        <p:strVal val="visible"/>
                                      </p:to>
                                    </p:set>
                                    <p:animEffect transition="in" filter="wipe(up)">
                                      <p:cBhvr>
                                        <p:cTn id="88" dur="1000"/>
                                        <p:tgtEl>
                                          <p:spTgt spid="961105"/>
                                        </p:tgtEl>
                                      </p:cBhvr>
                                    </p:animEffect>
                                  </p:childTnLst>
                                </p:cTn>
                              </p:par>
                            </p:childTnLst>
                          </p:cTn>
                        </p:par>
                        <p:par>
                          <p:cTn id="89" fill="hold">
                            <p:stCondLst>
                              <p:cond delay="4000"/>
                            </p:stCondLst>
                            <p:childTnLst>
                              <p:par>
                                <p:cTn id="90" presetID="22" presetClass="entr" presetSubtype="1" fill="hold" grpId="0" nodeType="afterEffect">
                                  <p:stCondLst>
                                    <p:cond delay="0"/>
                                  </p:stCondLst>
                                  <p:childTnLst>
                                    <p:set>
                                      <p:cBhvr>
                                        <p:cTn id="91" dur="1" fill="hold">
                                          <p:stCondLst>
                                            <p:cond delay="0"/>
                                          </p:stCondLst>
                                        </p:cTn>
                                        <p:tgtEl>
                                          <p:spTgt spid="961106"/>
                                        </p:tgtEl>
                                        <p:attrNameLst>
                                          <p:attrName>style.visibility</p:attrName>
                                        </p:attrNameLst>
                                      </p:cBhvr>
                                      <p:to>
                                        <p:strVal val="visible"/>
                                      </p:to>
                                    </p:set>
                                    <p:animEffect transition="in" filter="wipe(up)">
                                      <p:cBhvr>
                                        <p:cTn id="92" dur="1000"/>
                                        <p:tgtEl>
                                          <p:spTgt spid="961106"/>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961108"/>
                                        </p:tgtEl>
                                        <p:attrNameLst>
                                          <p:attrName>style.visibility</p:attrName>
                                        </p:attrNameLst>
                                      </p:cBhvr>
                                      <p:to>
                                        <p:strVal val="visible"/>
                                      </p:to>
                                    </p:set>
                                    <p:animEffect transition="in" filter="wipe(left)">
                                      <p:cBhvr>
                                        <p:cTn id="97" dur="1000"/>
                                        <p:tgtEl>
                                          <p:spTgt spid="961108"/>
                                        </p:tgtEl>
                                      </p:cBhvr>
                                    </p:animEffect>
                                  </p:childTnLst>
                                </p:cTn>
                              </p:par>
                            </p:childTnLst>
                          </p:cTn>
                        </p:par>
                        <p:par>
                          <p:cTn id="98" fill="hold">
                            <p:stCondLst>
                              <p:cond delay="1000"/>
                            </p:stCondLst>
                            <p:childTnLst>
                              <p:par>
                                <p:cTn id="99" presetID="22" presetClass="entr" presetSubtype="8" fill="hold" grpId="0" nodeType="afterEffect">
                                  <p:stCondLst>
                                    <p:cond delay="0"/>
                                  </p:stCondLst>
                                  <p:childTnLst>
                                    <p:set>
                                      <p:cBhvr>
                                        <p:cTn id="100" dur="1" fill="hold">
                                          <p:stCondLst>
                                            <p:cond delay="0"/>
                                          </p:stCondLst>
                                        </p:cTn>
                                        <p:tgtEl>
                                          <p:spTgt spid="961109"/>
                                        </p:tgtEl>
                                        <p:attrNameLst>
                                          <p:attrName>style.visibility</p:attrName>
                                        </p:attrNameLst>
                                      </p:cBhvr>
                                      <p:to>
                                        <p:strVal val="visible"/>
                                      </p:to>
                                    </p:set>
                                    <p:animEffect transition="in" filter="wipe(left)">
                                      <p:cBhvr>
                                        <p:cTn id="101" dur="1000"/>
                                        <p:tgtEl>
                                          <p:spTgt spid="961109"/>
                                        </p:tgtEl>
                                      </p:cBhvr>
                                    </p:animEffect>
                                  </p:childTnLst>
                                </p:cTn>
                              </p:par>
                            </p:childTnLst>
                          </p:cTn>
                        </p:par>
                        <p:par>
                          <p:cTn id="102" fill="hold">
                            <p:stCondLst>
                              <p:cond delay="2000"/>
                            </p:stCondLst>
                            <p:childTnLst>
                              <p:par>
                                <p:cTn id="103" presetID="22" presetClass="entr" presetSubtype="8" fill="hold" grpId="0" nodeType="afterEffect">
                                  <p:stCondLst>
                                    <p:cond delay="0"/>
                                  </p:stCondLst>
                                  <p:childTnLst>
                                    <p:set>
                                      <p:cBhvr>
                                        <p:cTn id="104" dur="1" fill="hold">
                                          <p:stCondLst>
                                            <p:cond delay="0"/>
                                          </p:stCondLst>
                                        </p:cTn>
                                        <p:tgtEl>
                                          <p:spTgt spid="961110"/>
                                        </p:tgtEl>
                                        <p:attrNameLst>
                                          <p:attrName>style.visibility</p:attrName>
                                        </p:attrNameLst>
                                      </p:cBhvr>
                                      <p:to>
                                        <p:strVal val="visible"/>
                                      </p:to>
                                    </p:set>
                                    <p:animEffect transition="in" filter="wipe(left)">
                                      <p:cBhvr>
                                        <p:cTn id="105" dur="1000"/>
                                        <p:tgtEl>
                                          <p:spTgt spid="961110"/>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961107"/>
                                        </p:tgtEl>
                                        <p:attrNameLst>
                                          <p:attrName>style.visibility</p:attrName>
                                        </p:attrNameLst>
                                      </p:cBhvr>
                                      <p:to>
                                        <p:strVal val="visible"/>
                                      </p:to>
                                    </p:set>
                                    <p:animEffect transition="in" filter="wipe(down)">
                                      <p:cBhvr>
                                        <p:cTn id="110" dur="1000"/>
                                        <p:tgtEl>
                                          <p:spTgt spid="96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1093" grpId="0" animBg="1"/>
      <p:bldP spid="961094" grpId="0" animBg="1"/>
      <p:bldP spid="961095" grpId="0" animBg="1"/>
      <p:bldP spid="961096" grpId="0" animBg="1"/>
      <p:bldP spid="961097" grpId="0" animBg="1"/>
      <p:bldP spid="961098" grpId="0" animBg="1"/>
      <p:bldP spid="961099" grpId="0" animBg="1"/>
      <p:bldP spid="961100" grpId="0" animBg="1"/>
      <p:bldP spid="961101" grpId="0" animBg="1"/>
      <p:bldP spid="961102" grpId="0" animBg="1"/>
      <p:bldP spid="961103" grpId="0" animBg="1"/>
      <p:bldP spid="961104" grpId="0" animBg="1"/>
      <p:bldP spid="961105" grpId="0" animBg="1"/>
      <p:bldP spid="961106" grpId="0" animBg="1"/>
      <p:bldP spid="961107" grpId="0" animBg="1"/>
      <p:bldP spid="961108" grpId="0" animBg="1"/>
      <p:bldP spid="961109" grpId="0" animBg="1"/>
      <p:bldP spid="96111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2"/>
          <p:cNvGrpSpPr>
            <a:grpSpLocks/>
          </p:cNvGrpSpPr>
          <p:nvPr/>
        </p:nvGrpSpPr>
        <p:grpSpPr bwMode="auto">
          <a:xfrm>
            <a:off x="98425" y="1341438"/>
            <a:ext cx="6896099" cy="5235574"/>
            <a:chOff x="349" y="1025"/>
            <a:chExt cx="4344" cy="3298"/>
          </a:xfrm>
        </p:grpSpPr>
        <p:sp>
          <p:nvSpPr>
            <p:cNvPr id="1025033" name="Text Box 9"/>
            <p:cNvSpPr txBox="1">
              <a:spLocks noChangeArrowheads="1"/>
            </p:cNvSpPr>
            <p:nvPr/>
          </p:nvSpPr>
          <p:spPr bwMode="auto">
            <a:xfrm>
              <a:off x="2103" y="3955"/>
              <a:ext cx="986" cy="368"/>
            </a:xfrm>
            <a:prstGeom prst="rect">
              <a:avLst/>
            </a:prstGeom>
            <a:noFill/>
            <a:ln w="9525" algn="ctr">
              <a:noFill/>
              <a:miter lim="800000"/>
              <a:headEnd/>
              <a:tailEnd/>
            </a:ln>
            <a:effectLst/>
          </p:spPr>
          <p:txBody>
            <a:bodyPr wrap="none">
              <a:spAutoFit/>
            </a:bodyPr>
            <a:lstStyle/>
            <a:p>
              <a:pPr algn="l">
                <a:defRPr/>
              </a:pPr>
              <a:r>
                <a:rPr lang="it-IT" sz="3200" baseline="30000">
                  <a:solidFill>
                    <a:schemeClr val="bg1"/>
                  </a:solidFill>
                  <a:effectLst>
                    <a:outerShdw blurRad="38100" dist="38100" dir="2700000" algn="tl">
                      <a:srgbClr val="000000"/>
                    </a:outerShdw>
                  </a:effectLst>
                  <a:latin typeface="Calibri" pitchFamily="34" charset="0"/>
                </a:rPr>
                <a:t>87</a:t>
              </a:r>
              <a:r>
                <a:rPr lang="it-IT" sz="3200">
                  <a:solidFill>
                    <a:schemeClr val="bg1"/>
                  </a:solidFill>
                  <a:effectLst>
                    <a:outerShdw blurRad="38100" dist="38100" dir="2700000" algn="tl">
                      <a:srgbClr val="000000"/>
                    </a:outerShdw>
                  </a:effectLst>
                  <a:latin typeface="Calibri" pitchFamily="34" charset="0"/>
                </a:rPr>
                <a:t>Sr/</a:t>
              </a:r>
              <a:r>
                <a:rPr lang="it-IT" sz="3200" baseline="30000">
                  <a:solidFill>
                    <a:schemeClr val="bg1"/>
                  </a:solidFill>
                  <a:effectLst>
                    <a:outerShdw blurRad="38100" dist="38100" dir="2700000" algn="tl">
                      <a:srgbClr val="000000"/>
                    </a:outerShdw>
                  </a:effectLst>
                  <a:latin typeface="Calibri" pitchFamily="34" charset="0"/>
                </a:rPr>
                <a:t>86</a:t>
              </a:r>
              <a:r>
                <a:rPr lang="it-IT" sz="3200">
                  <a:solidFill>
                    <a:schemeClr val="bg1"/>
                  </a:solidFill>
                  <a:effectLst>
                    <a:outerShdw blurRad="38100" dist="38100" dir="2700000" algn="tl">
                      <a:srgbClr val="000000"/>
                    </a:outerShdw>
                  </a:effectLst>
                  <a:latin typeface="Calibri" pitchFamily="34" charset="0"/>
                </a:rPr>
                <a:t>Sr</a:t>
              </a:r>
            </a:p>
          </p:txBody>
        </p:sp>
        <p:sp>
          <p:nvSpPr>
            <p:cNvPr id="1025034" name="Text Box 10"/>
            <p:cNvSpPr txBox="1">
              <a:spLocks noChangeArrowheads="1"/>
            </p:cNvSpPr>
            <p:nvPr/>
          </p:nvSpPr>
          <p:spPr bwMode="auto">
            <a:xfrm rot="16200000">
              <a:off x="-142" y="2344"/>
              <a:ext cx="1349" cy="368"/>
            </a:xfrm>
            <a:prstGeom prst="rect">
              <a:avLst/>
            </a:prstGeom>
            <a:noFill/>
            <a:ln w="9525" algn="ctr">
              <a:noFill/>
              <a:miter lim="800000"/>
              <a:headEnd/>
              <a:tailEnd/>
            </a:ln>
            <a:effectLst/>
          </p:spPr>
          <p:txBody>
            <a:bodyPr wrap="none">
              <a:spAutoFit/>
            </a:bodyPr>
            <a:lstStyle/>
            <a:p>
              <a:pPr algn="l">
                <a:defRPr/>
              </a:pPr>
              <a:r>
                <a:rPr lang="it-IT" sz="3200" baseline="30000">
                  <a:solidFill>
                    <a:schemeClr val="bg1"/>
                  </a:solidFill>
                  <a:effectLst>
                    <a:outerShdw blurRad="38100" dist="38100" dir="2700000" algn="tl">
                      <a:srgbClr val="000000"/>
                    </a:outerShdw>
                  </a:effectLst>
                  <a:latin typeface="Calibri" pitchFamily="34" charset="0"/>
                </a:rPr>
                <a:t>143</a:t>
              </a:r>
              <a:r>
                <a:rPr lang="it-IT" sz="3200">
                  <a:solidFill>
                    <a:schemeClr val="bg1"/>
                  </a:solidFill>
                  <a:effectLst>
                    <a:outerShdw blurRad="38100" dist="38100" dir="2700000" algn="tl">
                      <a:srgbClr val="000000"/>
                    </a:outerShdw>
                  </a:effectLst>
                  <a:latin typeface="Calibri" pitchFamily="34" charset="0"/>
                </a:rPr>
                <a:t>Nd/</a:t>
              </a:r>
              <a:r>
                <a:rPr lang="it-IT" sz="3200" baseline="30000">
                  <a:solidFill>
                    <a:schemeClr val="bg1"/>
                  </a:solidFill>
                  <a:effectLst>
                    <a:outerShdw blurRad="38100" dist="38100" dir="2700000" algn="tl">
                      <a:srgbClr val="000000"/>
                    </a:outerShdw>
                  </a:effectLst>
                  <a:latin typeface="Calibri" pitchFamily="34" charset="0"/>
                </a:rPr>
                <a:t>144</a:t>
              </a:r>
              <a:r>
                <a:rPr lang="it-IT" sz="3200">
                  <a:solidFill>
                    <a:schemeClr val="bg1"/>
                  </a:solidFill>
                  <a:effectLst>
                    <a:outerShdw blurRad="38100" dist="38100" dir="2700000" algn="tl">
                      <a:srgbClr val="000000"/>
                    </a:outerShdw>
                  </a:effectLst>
                  <a:latin typeface="Calibri" pitchFamily="34" charset="0"/>
                </a:rPr>
                <a:t>Nd</a:t>
              </a:r>
            </a:p>
          </p:txBody>
        </p:sp>
        <p:sp>
          <p:nvSpPr>
            <p:cNvPr id="1025031" name="Rectangle 7"/>
            <p:cNvSpPr>
              <a:spLocks noChangeArrowheads="1"/>
            </p:cNvSpPr>
            <p:nvPr/>
          </p:nvSpPr>
          <p:spPr bwMode="auto">
            <a:xfrm>
              <a:off x="788" y="1025"/>
              <a:ext cx="3905" cy="2905"/>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grpSp>
      <p:sp>
        <p:nvSpPr>
          <p:cNvPr id="1025040" name="Rectangle 16"/>
          <p:cNvSpPr>
            <a:spLocks noChangeArrowheads="1"/>
          </p:cNvSpPr>
          <p:nvPr/>
        </p:nvSpPr>
        <p:spPr bwMode="auto">
          <a:xfrm>
            <a:off x="2705100" y="3116263"/>
            <a:ext cx="4289425" cy="2809875"/>
          </a:xfrm>
          <a:prstGeom prst="rect">
            <a:avLst/>
          </a:prstGeom>
          <a:solidFill>
            <a:srgbClr val="CC6600"/>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39" name="Rectangle 15"/>
          <p:cNvSpPr>
            <a:spLocks noChangeArrowheads="1"/>
          </p:cNvSpPr>
          <p:nvPr/>
        </p:nvSpPr>
        <p:spPr bwMode="auto">
          <a:xfrm>
            <a:off x="795338" y="1341438"/>
            <a:ext cx="1909762" cy="1774825"/>
          </a:xfrm>
          <a:prstGeom prst="rect">
            <a:avLst/>
          </a:prstGeom>
          <a:solidFill>
            <a:schemeClr val="bg2"/>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35" name="Line 11"/>
          <p:cNvSpPr>
            <a:spLocks noChangeShapeType="1"/>
          </p:cNvSpPr>
          <p:nvPr/>
        </p:nvSpPr>
        <p:spPr bwMode="auto">
          <a:xfrm flipV="1">
            <a:off x="2705100" y="1327150"/>
            <a:ext cx="0" cy="4625975"/>
          </a:xfrm>
          <a:prstGeom prst="line">
            <a:avLst/>
          </a:prstGeom>
          <a:noFill/>
          <a:ln w="57150">
            <a:solidFill>
              <a:srgbClr val="00FFFF"/>
            </a:solidFill>
            <a:prstDash val="dash"/>
            <a:round/>
            <a:headEnd/>
            <a:tailEnd/>
          </a:ln>
          <a:effectLst/>
        </p:spPr>
        <p:txBody>
          <a:bodyPr anchor="ctr"/>
          <a:lstStyle/>
          <a:p>
            <a:pPr>
              <a:defRPr/>
            </a:pPr>
            <a:endParaRPr lang="it-IT">
              <a:latin typeface="Calibri" pitchFamily="34" charset="0"/>
            </a:endParaRPr>
          </a:p>
        </p:txBody>
      </p:sp>
      <p:sp>
        <p:nvSpPr>
          <p:cNvPr id="1025038" name="Text Box 14"/>
          <p:cNvSpPr txBox="1">
            <a:spLocks noChangeArrowheads="1"/>
          </p:cNvSpPr>
          <p:nvPr/>
        </p:nvSpPr>
        <p:spPr bwMode="auto">
          <a:xfrm rot="16200000">
            <a:off x="1409700" y="4005263"/>
            <a:ext cx="2174875" cy="393700"/>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2200">
                <a:solidFill>
                  <a:srgbClr val="00FFFF"/>
                </a:solidFill>
                <a:effectLst>
                  <a:outerShdw blurRad="38100" dist="38100" dir="2700000" algn="tl">
                    <a:srgbClr val="000000"/>
                  </a:outerShdw>
                </a:effectLst>
                <a:latin typeface="Calibri" pitchFamily="34" charset="0"/>
              </a:rPr>
              <a:t>BSE (0.70445)</a:t>
            </a:r>
          </a:p>
        </p:txBody>
      </p:sp>
      <p:sp>
        <p:nvSpPr>
          <p:cNvPr id="1025101" name="Rectangle 77"/>
          <p:cNvSpPr>
            <a:spLocks noChangeArrowheads="1"/>
          </p:cNvSpPr>
          <p:nvPr/>
        </p:nvSpPr>
        <p:spPr bwMode="auto">
          <a:xfrm>
            <a:off x="788988" y="3128963"/>
            <a:ext cx="6199187" cy="2814637"/>
          </a:xfrm>
          <a:prstGeom prst="rect">
            <a:avLst/>
          </a:prstGeom>
          <a:solidFill>
            <a:srgbClr val="FF66FF"/>
          </a:solidFill>
          <a:ln w="9525" algn="ctr">
            <a:noFill/>
            <a:miter lim="800000"/>
            <a:headEnd/>
            <a:tailEnd/>
          </a:ln>
          <a:effectLst/>
        </p:spPr>
        <p:txBody>
          <a:bodyPr wrap="none" anchor="ctr"/>
          <a:lstStyle/>
          <a:p>
            <a:pPr>
              <a:defRPr/>
            </a:pPr>
            <a:r>
              <a:rPr lang="en-GB" sz="2000">
                <a:solidFill>
                  <a:schemeClr val="tx1"/>
                </a:solidFill>
                <a:effectLst>
                  <a:outerShdw blurRad="38100" dist="38100" dir="2700000" algn="tl">
                    <a:srgbClr val="FFFFFF"/>
                  </a:outerShdw>
                </a:effectLst>
                <a:latin typeface="Calibri" pitchFamily="34" charset="0"/>
              </a:rPr>
              <a:t>Enriched Field</a:t>
            </a:r>
          </a:p>
          <a:p>
            <a:pPr>
              <a:defRPr/>
            </a:pPr>
            <a:r>
              <a:rPr lang="en-GB" sz="2000">
                <a:solidFill>
                  <a:schemeClr val="tx1"/>
                </a:solidFill>
                <a:effectLst>
                  <a:outerShdw blurRad="38100" dist="38100" dir="2700000" algn="tl">
                    <a:srgbClr val="FFFFFF"/>
                  </a:outerShdw>
                </a:effectLst>
                <a:latin typeface="Calibri" pitchFamily="34" charset="0"/>
              </a:rPr>
              <a:t>(Nd/Sm ratio higher than</a:t>
            </a:r>
          </a:p>
          <a:p>
            <a:pPr>
              <a:defRPr/>
            </a:pPr>
            <a:r>
              <a:rPr lang="en-GB" sz="2000">
                <a:solidFill>
                  <a:schemeClr val="tx1"/>
                </a:solidFill>
                <a:effectLst>
                  <a:outerShdw blurRad="38100" dist="38100" dir="2700000" algn="tl">
                    <a:srgbClr val="FFFFFF"/>
                  </a:outerShdw>
                </a:effectLst>
                <a:latin typeface="Calibri" pitchFamily="34" charset="0"/>
              </a:rPr>
              <a:t>Primitive Mantle or</a:t>
            </a:r>
          </a:p>
          <a:p>
            <a:pPr>
              <a:defRPr/>
            </a:pPr>
            <a:r>
              <a:rPr lang="en-GB" sz="2000">
                <a:solidFill>
                  <a:schemeClr val="tx1"/>
                </a:solidFill>
                <a:effectLst>
                  <a:outerShdw blurRad="38100" dist="38100" dir="2700000" algn="tl">
                    <a:srgbClr val="FFFFFF"/>
                  </a:outerShdw>
                </a:effectLst>
                <a:latin typeface="Calibri" pitchFamily="34" charset="0"/>
              </a:rPr>
              <a:t>ChUR estimate)</a:t>
            </a:r>
          </a:p>
          <a:p>
            <a:pPr>
              <a:defRPr/>
            </a:pPr>
            <a:endParaRPr lang="en-GB" sz="2000">
              <a:solidFill>
                <a:schemeClr val="tx1"/>
              </a:solidFill>
              <a:effectLst>
                <a:outerShdw blurRad="38100" dist="38100" dir="2700000" algn="tl">
                  <a:srgbClr val="FFFFFF"/>
                </a:outerShdw>
              </a:effectLst>
              <a:latin typeface="Calibri" pitchFamily="34" charset="0"/>
            </a:endParaRPr>
          </a:p>
          <a:p>
            <a:pPr>
              <a:defRPr/>
            </a:pPr>
            <a:endParaRPr lang="en-GB" sz="2000">
              <a:solidFill>
                <a:schemeClr val="tx1"/>
              </a:solidFill>
              <a:effectLst>
                <a:outerShdw blurRad="38100" dist="38100" dir="2700000" algn="tl">
                  <a:srgbClr val="FFFFFF"/>
                </a:outerShdw>
              </a:effectLst>
              <a:latin typeface="Calibri" pitchFamily="34" charset="0"/>
            </a:endParaRPr>
          </a:p>
          <a:p>
            <a:pPr>
              <a:defRPr/>
            </a:pPr>
            <a:endParaRPr lang="en-GB" sz="2000">
              <a:solidFill>
                <a:schemeClr val="tx1"/>
              </a:solidFill>
              <a:effectLst>
                <a:outerShdw blurRad="38100" dist="38100" dir="2700000" algn="tl">
                  <a:srgbClr val="FFFFFF"/>
                </a:outerShdw>
              </a:effectLst>
              <a:latin typeface="Calibri" pitchFamily="34" charset="0"/>
            </a:endParaRPr>
          </a:p>
          <a:p>
            <a:pPr>
              <a:defRPr/>
            </a:pPr>
            <a:endParaRPr lang="en-GB" sz="2000">
              <a:solidFill>
                <a:schemeClr val="tx1"/>
              </a:solidFill>
              <a:effectLst>
                <a:outerShdw blurRad="38100" dist="38100" dir="2700000" algn="tl">
                  <a:srgbClr val="FFFFFF"/>
                </a:outerShdw>
              </a:effectLst>
              <a:latin typeface="Calibri" pitchFamily="34" charset="0"/>
            </a:endParaRPr>
          </a:p>
        </p:txBody>
      </p:sp>
      <p:sp>
        <p:nvSpPr>
          <p:cNvPr id="1025102" name="Rectangle 78"/>
          <p:cNvSpPr>
            <a:spLocks noChangeArrowheads="1"/>
          </p:cNvSpPr>
          <p:nvPr/>
        </p:nvSpPr>
        <p:spPr bwMode="auto">
          <a:xfrm>
            <a:off x="790575" y="1341438"/>
            <a:ext cx="6200775" cy="1771650"/>
          </a:xfrm>
          <a:prstGeom prst="rect">
            <a:avLst/>
          </a:prstGeom>
          <a:solidFill>
            <a:srgbClr val="99FF66"/>
          </a:solidFill>
          <a:ln w="9525" algn="ctr">
            <a:noFill/>
            <a:miter lim="800000"/>
            <a:headEnd/>
            <a:tailEnd/>
          </a:ln>
          <a:effectLst/>
        </p:spPr>
        <p:txBody>
          <a:bodyPr wrap="none" anchor="ctr"/>
          <a:lstStyle/>
          <a:p>
            <a:pPr>
              <a:defRPr/>
            </a:pPr>
            <a:r>
              <a:rPr lang="en-GB" sz="2000">
                <a:solidFill>
                  <a:schemeClr val="tx1"/>
                </a:solidFill>
                <a:effectLst>
                  <a:outerShdw blurRad="38100" dist="38100" dir="2700000" algn="tl">
                    <a:srgbClr val="FFFFFF"/>
                  </a:outerShdw>
                </a:effectLst>
                <a:latin typeface="Calibri" pitchFamily="34" charset="0"/>
              </a:rPr>
              <a:t>Depleted Field</a:t>
            </a:r>
          </a:p>
          <a:p>
            <a:pPr>
              <a:defRPr/>
            </a:pPr>
            <a:r>
              <a:rPr lang="en-GB" sz="2000">
                <a:solidFill>
                  <a:schemeClr val="tx1"/>
                </a:solidFill>
                <a:effectLst>
                  <a:outerShdw blurRad="38100" dist="38100" dir="2700000" algn="tl">
                    <a:srgbClr val="FFFFFF"/>
                  </a:outerShdw>
                </a:effectLst>
                <a:latin typeface="Calibri" pitchFamily="34" charset="0"/>
              </a:rPr>
              <a:t>(Nd/Sm ratio lower than</a:t>
            </a:r>
          </a:p>
          <a:p>
            <a:pPr>
              <a:defRPr/>
            </a:pPr>
            <a:r>
              <a:rPr lang="en-GB" sz="2000">
                <a:solidFill>
                  <a:schemeClr val="tx1"/>
                </a:solidFill>
                <a:effectLst>
                  <a:outerShdw blurRad="38100" dist="38100" dir="2700000" algn="tl">
                    <a:srgbClr val="FFFFFF"/>
                  </a:outerShdw>
                </a:effectLst>
                <a:latin typeface="Calibri" pitchFamily="34" charset="0"/>
              </a:rPr>
              <a:t>Primitive Mantle or</a:t>
            </a:r>
          </a:p>
          <a:p>
            <a:pPr>
              <a:defRPr/>
            </a:pPr>
            <a:r>
              <a:rPr lang="en-GB" sz="2000">
                <a:solidFill>
                  <a:schemeClr val="tx1"/>
                </a:solidFill>
                <a:effectLst>
                  <a:outerShdw blurRad="38100" dist="38100" dir="2700000" algn="tl">
                    <a:srgbClr val="FFFFFF"/>
                  </a:outerShdw>
                </a:effectLst>
                <a:latin typeface="Calibri" pitchFamily="34" charset="0"/>
              </a:rPr>
              <a:t>ChUR estimate)</a:t>
            </a:r>
          </a:p>
          <a:p>
            <a:pPr>
              <a:defRPr/>
            </a:pPr>
            <a:endParaRPr lang="en-GB" sz="2000">
              <a:solidFill>
                <a:schemeClr val="tx1"/>
              </a:solidFill>
              <a:effectLst>
                <a:outerShdw blurRad="38100" dist="38100" dir="2700000" algn="tl">
                  <a:srgbClr val="FFFFFF"/>
                </a:outerShdw>
              </a:effectLst>
              <a:latin typeface="Calibri" pitchFamily="34" charset="0"/>
            </a:endParaRPr>
          </a:p>
        </p:txBody>
      </p:sp>
      <p:sp>
        <p:nvSpPr>
          <p:cNvPr id="1025097" name="Rectangle 73"/>
          <p:cNvSpPr>
            <a:spLocks noChangeArrowheads="1"/>
          </p:cNvSpPr>
          <p:nvPr/>
        </p:nvSpPr>
        <p:spPr bwMode="auto">
          <a:xfrm>
            <a:off x="2698750" y="1354138"/>
            <a:ext cx="4298950" cy="4595812"/>
          </a:xfrm>
          <a:prstGeom prst="rect">
            <a:avLst/>
          </a:prstGeom>
          <a:solidFill>
            <a:schemeClr val="accent2"/>
          </a:solidFill>
          <a:ln w="9525" algn="ctr">
            <a:noFill/>
            <a:miter lim="800000"/>
            <a:headEnd/>
            <a:tailEnd/>
          </a:ln>
          <a:effectLst/>
        </p:spPr>
        <p:txBody>
          <a:bodyPr wrap="none" anchor="ctr"/>
          <a:lstStyle/>
          <a:p>
            <a:pPr>
              <a:defRPr/>
            </a:pPr>
            <a:r>
              <a:rPr lang="en-GB" sz="2000" dirty="0">
                <a:solidFill>
                  <a:srgbClr val="FFFF00"/>
                </a:solidFill>
                <a:effectLst>
                  <a:outerShdw blurRad="38100" dist="38100" dir="2700000" algn="tl">
                    <a:srgbClr val="000000"/>
                  </a:outerShdw>
                </a:effectLst>
                <a:latin typeface="Calibri" pitchFamily="34" charset="0"/>
              </a:rPr>
              <a:t>Enriched Field</a:t>
            </a:r>
          </a:p>
          <a:p>
            <a:pPr>
              <a:defRPr/>
            </a:pPr>
            <a:r>
              <a:rPr lang="en-GB" sz="2000" dirty="0">
                <a:solidFill>
                  <a:srgbClr val="FFFF00"/>
                </a:solidFill>
                <a:effectLst>
                  <a:outerShdw blurRad="38100" dist="38100" dir="2700000" algn="tl">
                    <a:srgbClr val="000000"/>
                  </a:outerShdw>
                </a:effectLst>
                <a:latin typeface="Calibri" pitchFamily="34" charset="0"/>
              </a:rPr>
              <a:t>(</a:t>
            </a:r>
            <a:r>
              <a:rPr lang="en-GB" sz="2000" dirty="0" err="1">
                <a:solidFill>
                  <a:srgbClr val="FFFF00"/>
                </a:solidFill>
                <a:effectLst>
                  <a:outerShdw blurRad="38100" dist="38100" dir="2700000" algn="tl">
                    <a:srgbClr val="000000"/>
                  </a:outerShdw>
                </a:effectLst>
                <a:latin typeface="Calibri" pitchFamily="34" charset="0"/>
              </a:rPr>
              <a:t>Rb</a:t>
            </a:r>
            <a:r>
              <a:rPr lang="en-GB" sz="2000" dirty="0">
                <a:solidFill>
                  <a:srgbClr val="FFFF00"/>
                </a:solidFill>
                <a:effectLst>
                  <a:outerShdw blurRad="38100" dist="38100" dir="2700000" algn="tl">
                    <a:srgbClr val="000000"/>
                  </a:outerShdw>
                </a:effectLst>
                <a:latin typeface="Calibri" pitchFamily="34" charset="0"/>
              </a:rPr>
              <a:t>/Sr ratio higher than primitive</a:t>
            </a:r>
          </a:p>
          <a:p>
            <a:pPr>
              <a:defRPr/>
            </a:pPr>
            <a:r>
              <a:rPr lang="en-GB" sz="2000" dirty="0">
                <a:solidFill>
                  <a:srgbClr val="FFFF00"/>
                </a:solidFill>
                <a:effectLst>
                  <a:outerShdw blurRad="38100" dist="38100" dir="2700000" algn="tl">
                    <a:srgbClr val="000000"/>
                  </a:outerShdw>
                </a:effectLst>
                <a:latin typeface="Calibri" pitchFamily="34" charset="0"/>
              </a:rPr>
              <a:t>Mantle or BSE estimate)</a:t>
            </a:r>
          </a:p>
        </p:txBody>
      </p:sp>
      <p:sp>
        <p:nvSpPr>
          <p:cNvPr id="1025099" name="Rectangle 75"/>
          <p:cNvSpPr>
            <a:spLocks noChangeArrowheads="1"/>
          </p:cNvSpPr>
          <p:nvPr/>
        </p:nvSpPr>
        <p:spPr bwMode="auto">
          <a:xfrm>
            <a:off x="812800" y="1365250"/>
            <a:ext cx="1889125" cy="4595813"/>
          </a:xfrm>
          <a:prstGeom prst="rect">
            <a:avLst/>
          </a:prstGeom>
          <a:solidFill>
            <a:srgbClr val="CC9900"/>
          </a:solidFill>
          <a:ln w="9525" algn="ctr">
            <a:noFill/>
            <a:miter lim="800000"/>
            <a:headEnd/>
            <a:tailEnd/>
          </a:ln>
          <a:effectLst/>
        </p:spPr>
        <p:txBody>
          <a:bodyPr wrap="none" anchor="ctr"/>
          <a:lstStyle/>
          <a:p>
            <a:pPr>
              <a:defRPr/>
            </a:pPr>
            <a:r>
              <a:rPr lang="en-GB" sz="2000">
                <a:solidFill>
                  <a:schemeClr val="tx1"/>
                </a:solidFill>
                <a:effectLst>
                  <a:outerShdw blurRad="38100" dist="38100" dir="2700000" algn="tl">
                    <a:srgbClr val="FFFFFF"/>
                  </a:outerShdw>
                </a:effectLst>
                <a:latin typeface="Calibri" pitchFamily="34" charset="0"/>
              </a:rPr>
              <a:t>Depleted Field</a:t>
            </a:r>
          </a:p>
          <a:p>
            <a:pPr>
              <a:defRPr/>
            </a:pPr>
            <a:r>
              <a:rPr lang="en-GB" sz="2000">
                <a:solidFill>
                  <a:schemeClr val="tx1"/>
                </a:solidFill>
                <a:effectLst>
                  <a:outerShdw blurRad="38100" dist="38100" dir="2700000" algn="tl">
                    <a:srgbClr val="FFFFFF"/>
                  </a:outerShdw>
                </a:effectLst>
                <a:latin typeface="Calibri" pitchFamily="34" charset="0"/>
              </a:rPr>
              <a:t>(Rb/Sr ratio</a:t>
            </a:r>
          </a:p>
          <a:p>
            <a:pPr>
              <a:defRPr/>
            </a:pPr>
            <a:r>
              <a:rPr lang="en-GB" sz="2000">
                <a:solidFill>
                  <a:schemeClr val="tx1"/>
                </a:solidFill>
                <a:effectLst>
                  <a:outerShdw blurRad="38100" dist="38100" dir="2700000" algn="tl">
                    <a:srgbClr val="FFFFFF"/>
                  </a:outerShdw>
                </a:effectLst>
                <a:latin typeface="Calibri" pitchFamily="34" charset="0"/>
              </a:rPr>
              <a:t>lower than</a:t>
            </a:r>
          </a:p>
          <a:p>
            <a:pPr>
              <a:defRPr/>
            </a:pPr>
            <a:r>
              <a:rPr lang="en-GB" sz="2000">
                <a:solidFill>
                  <a:schemeClr val="tx1"/>
                </a:solidFill>
                <a:effectLst>
                  <a:outerShdw blurRad="38100" dist="38100" dir="2700000" algn="tl">
                    <a:srgbClr val="FFFFFF"/>
                  </a:outerShdw>
                </a:effectLst>
                <a:latin typeface="Calibri" pitchFamily="34" charset="0"/>
              </a:rPr>
              <a:t>Primitive</a:t>
            </a:r>
          </a:p>
          <a:p>
            <a:pPr>
              <a:defRPr/>
            </a:pPr>
            <a:r>
              <a:rPr lang="en-GB" sz="2000">
                <a:solidFill>
                  <a:schemeClr val="tx1"/>
                </a:solidFill>
                <a:effectLst>
                  <a:outerShdw blurRad="38100" dist="38100" dir="2700000" algn="tl">
                    <a:srgbClr val="FFFFFF"/>
                  </a:outerShdw>
                </a:effectLst>
                <a:latin typeface="Calibri" pitchFamily="34" charset="0"/>
              </a:rPr>
              <a:t>Mantle or</a:t>
            </a:r>
          </a:p>
          <a:p>
            <a:pPr>
              <a:defRPr/>
            </a:pPr>
            <a:r>
              <a:rPr lang="en-GB" sz="2000">
                <a:solidFill>
                  <a:schemeClr val="tx1"/>
                </a:solidFill>
                <a:effectLst>
                  <a:outerShdw blurRad="38100" dist="38100" dir="2700000" algn="tl">
                    <a:srgbClr val="FFFFFF"/>
                  </a:outerShdw>
                </a:effectLst>
                <a:latin typeface="Calibri" pitchFamily="34" charset="0"/>
              </a:rPr>
              <a:t>BSE estimate)</a:t>
            </a:r>
          </a:p>
        </p:txBody>
      </p:sp>
      <p:sp>
        <p:nvSpPr>
          <p:cNvPr id="102502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25028" name="Text Box 4"/>
          <p:cNvSpPr txBox="1">
            <a:spLocks noChangeArrowheads="1"/>
          </p:cNvSpPr>
          <p:nvPr/>
        </p:nvSpPr>
        <p:spPr bwMode="auto">
          <a:xfrm>
            <a:off x="0" y="77470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Sr-Nd and Sm-Nd Isotope </a:t>
            </a:r>
            <a:r>
              <a:rPr lang="en-GB" sz="3200" dirty="0" smtClean="0">
                <a:solidFill>
                  <a:srgbClr val="FFFF00"/>
                </a:solidFill>
                <a:effectLst>
                  <a:outerShdw blurRad="38100" dist="38100" dir="2700000" algn="tl">
                    <a:srgbClr val="000000"/>
                  </a:outerShdw>
                </a:effectLst>
                <a:latin typeface="Calibri" pitchFamily="34" charset="0"/>
              </a:rPr>
              <a:t>Systems</a:t>
            </a:r>
            <a:endParaRPr lang="en-GB" sz="3200" dirty="0">
              <a:solidFill>
                <a:srgbClr val="FFFF00"/>
              </a:solidFill>
              <a:effectLst>
                <a:outerShdw blurRad="38100" dist="38100" dir="2700000" algn="tl">
                  <a:srgbClr val="000000"/>
                </a:outerShdw>
              </a:effectLst>
              <a:latin typeface="Calibri" pitchFamily="34" charset="0"/>
            </a:endParaRPr>
          </a:p>
        </p:txBody>
      </p:sp>
      <p:sp>
        <p:nvSpPr>
          <p:cNvPr id="1025036" name="Line 12"/>
          <p:cNvSpPr>
            <a:spLocks noChangeShapeType="1"/>
          </p:cNvSpPr>
          <p:nvPr/>
        </p:nvSpPr>
        <p:spPr bwMode="auto">
          <a:xfrm>
            <a:off x="795338" y="3116263"/>
            <a:ext cx="6184900" cy="0"/>
          </a:xfrm>
          <a:prstGeom prst="line">
            <a:avLst/>
          </a:prstGeom>
          <a:noFill/>
          <a:ln w="5715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025037" name="Text Box 13"/>
          <p:cNvSpPr txBox="1">
            <a:spLocks noChangeArrowheads="1"/>
          </p:cNvSpPr>
          <p:nvPr/>
        </p:nvSpPr>
        <p:spPr bwMode="auto">
          <a:xfrm>
            <a:off x="3492500" y="2743200"/>
            <a:ext cx="2890838" cy="393700"/>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2200">
                <a:solidFill>
                  <a:srgbClr val="FF0000"/>
                </a:solidFill>
                <a:effectLst>
                  <a:outerShdw blurRad="38100" dist="38100" dir="2700000" algn="tl">
                    <a:srgbClr val="000000"/>
                  </a:outerShdw>
                </a:effectLst>
                <a:latin typeface="Calibri" pitchFamily="34" charset="0"/>
              </a:rPr>
              <a:t>ChUR (0.51264)</a:t>
            </a:r>
          </a:p>
        </p:txBody>
      </p:sp>
      <p:sp>
        <p:nvSpPr>
          <p:cNvPr id="1025041" name="Text Box 17"/>
          <p:cNvSpPr txBox="1">
            <a:spLocks noChangeArrowheads="1"/>
          </p:cNvSpPr>
          <p:nvPr/>
        </p:nvSpPr>
        <p:spPr bwMode="auto">
          <a:xfrm>
            <a:off x="719138" y="1795463"/>
            <a:ext cx="2044700" cy="978729"/>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Depleted Quadrant</a:t>
            </a:r>
          </a:p>
        </p:txBody>
      </p:sp>
      <p:sp>
        <p:nvSpPr>
          <p:cNvPr id="1025042" name="Text Box 18"/>
          <p:cNvSpPr txBox="1">
            <a:spLocks noChangeArrowheads="1"/>
          </p:cNvSpPr>
          <p:nvPr/>
        </p:nvSpPr>
        <p:spPr bwMode="auto">
          <a:xfrm>
            <a:off x="4929188" y="4906963"/>
            <a:ext cx="2071687" cy="978729"/>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Enriched Quadrant</a:t>
            </a:r>
          </a:p>
        </p:txBody>
      </p:sp>
      <p:sp>
        <p:nvSpPr>
          <p:cNvPr id="1025044" name="AutoShape 20"/>
          <p:cNvSpPr>
            <a:spLocks noChangeArrowheads="1"/>
          </p:cNvSpPr>
          <p:nvPr/>
        </p:nvSpPr>
        <p:spPr bwMode="auto">
          <a:xfrm rot="2496519">
            <a:off x="1027113" y="2259013"/>
            <a:ext cx="1906587" cy="430212"/>
          </a:xfrm>
          <a:prstGeom prst="leftArrow">
            <a:avLst>
              <a:gd name="adj1" fmla="val 50000"/>
              <a:gd name="adj2" fmla="val 110793"/>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045" name="AutoShape 21"/>
          <p:cNvSpPr>
            <a:spLocks noChangeArrowheads="1"/>
          </p:cNvSpPr>
          <p:nvPr/>
        </p:nvSpPr>
        <p:spPr bwMode="auto">
          <a:xfrm rot="13296519">
            <a:off x="2497138" y="3525838"/>
            <a:ext cx="1801812" cy="430212"/>
          </a:xfrm>
          <a:prstGeom prst="leftArrow">
            <a:avLst>
              <a:gd name="adj1" fmla="val 50000"/>
              <a:gd name="adj2" fmla="val 10470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043" name="AutoShape 19"/>
          <p:cNvSpPr>
            <a:spLocks noChangeArrowheads="1"/>
          </p:cNvSpPr>
          <p:nvPr/>
        </p:nvSpPr>
        <p:spPr bwMode="auto">
          <a:xfrm>
            <a:off x="2490788" y="2889250"/>
            <a:ext cx="430212" cy="417513"/>
          </a:xfrm>
          <a:prstGeom prst="star5">
            <a:avLst/>
          </a:prstGeom>
          <a:solidFill>
            <a:srgbClr val="FFFF00"/>
          </a:solidFill>
          <a:ln w="2857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grpSp>
        <p:nvGrpSpPr>
          <p:cNvPr id="3" name="Group 67"/>
          <p:cNvGrpSpPr>
            <a:grpSpLocks/>
          </p:cNvGrpSpPr>
          <p:nvPr/>
        </p:nvGrpSpPr>
        <p:grpSpPr bwMode="auto">
          <a:xfrm>
            <a:off x="5600698" y="3475038"/>
            <a:ext cx="1841500" cy="1512887"/>
            <a:chOff x="4156" y="427"/>
            <a:chExt cx="1160" cy="953"/>
          </a:xfrm>
        </p:grpSpPr>
        <p:sp>
          <p:nvSpPr>
            <p:cNvPr id="1025061" name="Rectangle 37"/>
            <p:cNvSpPr>
              <a:spLocks noChangeAspect="1" noChangeArrowheads="1"/>
            </p:cNvSpPr>
            <p:nvPr/>
          </p:nvSpPr>
          <p:spPr bwMode="auto">
            <a:xfrm>
              <a:off x="4156" y="427"/>
              <a:ext cx="1160" cy="911"/>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62" name="Rectangle 38"/>
            <p:cNvSpPr>
              <a:spLocks noChangeAspect="1" noChangeArrowheads="1"/>
            </p:cNvSpPr>
            <p:nvPr/>
          </p:nvSpPr>
          <p:spPr bwMode="auto">
            <a:xfrm>
              <a:off x="4254" y="504"/>
              <a:ext cx="976" cy="664"/>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63" name="Text Box 39"/>
            <p:cNvSpPr txBox="1">
              <a:spLocks noChangeAspect="1" noChangeArrowheads="1"/>
            </p:cNvSpPr>
            <p:nvPr/>
          </p:nvSpPr>
          <p:spPr bwMode="auto">
            <a:xfrm>
              <a:off x="4174" y="1143"/>
              <a:ext cx="248" cy="233"/>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La</a:t>
              </a:r>
            </a:p>
          </p:txBody>
        </p:sp>
        <p:sp>
          <p:nvSpPr>
            <p:cNvPr id="1025064" name="Text Box 40"/>
            <p:cNvSpPr txBox="1">
              <a:spLocks noChangeAspect="1" noChangeArrowheads="1"/>
            </p:cNvSpPr>
            <p:nvPr/>
          </p:nvSpPr>
          <p:spPr bwMode="auto">
            <a:xfrm>
              <a:off x="5056" y="1143"/>
              <a:ext cx="255" cy="233"/>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Lu</a:t>
              </a:r>
            </a:p>
          </p:txBody>
        </p:sp>
        <p:sp>
          <p:nvSpPr>
            <p:cNvPr id="1025068" name="Freeform 44"/>
            <p:cNvSpPr>
              <a:spLocks noChangeAspect="1"/>
            </p:cNvSpPr>
            <p:nvPr/>
          </p:nvSpPr>
          <p:spPr bwMode="auto">
            <a:xfrm>
              <a:off x="4278" y="558"/>
              <a:ext cx="916" cy="408"/>
            </a:xfrm>
            <a:custGeom>
              <a:avLst/>
              <a:gdLst/>
              <a:ahLst/>
              <a:cxnLst>
                <a:cxn ang="0">
                  <a:pos x="0" y="0"/>
                </a:cxn>
                <a:cxn ang="0">
                  <a:pos x="157" y="209"/>
                </a:cxn>
                <a:cxn ang="0">
                  <a:pos x="321" y="336"/>
                </a:cxn>
                <a:cxn ang="0">
                  <a:pos x="651" y="434"/>
                </a:cxn>
                <a:cxn ang="0">
                  <a:pos x="1144" y="464"/>
                </a:cxn>
              </a:cxnLst>
              <a:rect l="0" t="0" r="r" b="b"/>
              <a:pathLst>
                <a:path w="1144" h="464">
                  <a:moveTo>
                    <a:pt x="0" y="0"/>
                  </a:moveTo>
                  <a:cubicBezTo>
                    <a:pt x="52" y="76"/>
                    <a:pt x="104" y="153"/>
                    <a:pt x="157" y="209"/>
                  </a:cubicBezTo>
                  <a:cubicBezTo>
                    <a:pt x="210" y="265"/>
                    <a:pt x="239" y="299"/>
                    <a:pt x="321" y="336"/>
                  </a:cubicBezTo>
                  <a:cubicBezTo>
                    <a:pt x="403" y="373"/>
                    <a:pt x="514" y="413"/>
                    <a:pt x="651" y="434"/>
                  </a:cubicBezTo>
                  <a:cubicBezTo>
                    <a:pt x="788" y="455"/>
                    <a:pt x="966" y="459"/>
                    <a:pt x="1144" y="464"/>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025069" name="Text Box 45"/>
            <p:cNvSpPr txBox="1">
              <a:spLocks noChangeAspect="1" noChangeArrowheads="1"/>
            </p:cNvSpPr>
            <p:nvPr/>
          </p:nvSpPr>
          <p:spPr bwMode="auto">
            <a:xfrm>
              <a:off x="4343" y="1147"/>
              <a:ext cx="287" cy="233"/>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Nd</a:t>
              </a:r>
            </a:p>
          </p:txBody>
        </p:sp>
        <p:sp>
          <p:nvSpPr>
            <p:cNvPr id="1025070" name="Text Box 46"/>
            <p:cNvSpPr txBox="1">
              <a:spLocks noChangeAspect="1" noChangeArrowheads="1"/>
            </p:cNvSpPr>
            <p:nvPr/>
          </p:nvSpPr>
          <p:spPr bwMode="auto">
            <a:xfrm>
              <a:off x="4553" y="1147"/>
              <a:ext cx="299" cy="233"/>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Sm</a:t>
              </a:r>
            </a:p>
          </p:txBody>
        </p:sp>
      </p:grpSp>
      <p:grpSp>
        <p:nvGrpSpPr>
          <p:cNvPr id="4" name="Group 64"/>
          <p:cNvGrpSpPr>
            <a:grpSpLocks noChangeAspect="1"/>
          </p:cNvGrpSpPr>
          <p:nvPr/>
        </p:nvGrpSpPr>
        <p:grpSpPr bwMode="auto">
          <a:xfrm>
            <a:off x="485775" y="4581526"/>
            <a:ext cx="1841180" cy="1505905"/>
            <a:chOff x="87" y="3015"/>
            <a:chExt cx="1449" cy="1185"/>
          </a:xfrm>
        </p:grpSpPr>
        <p:sp>
          <p:nvSpPr>
            <p:cNvPr id="1025071" name="Rectangle 47"/>
            <p:cNvSpPr>
              <a:spLocks noChangeAspect="1" noChangeArrowheads="1"/>
            </p:cNvSpPr>
            <p:nvPr/>
          </p:nvSpPr>
          <p:spPr bwMode="auto">
            <a:xfrm>
              <a:off x="87" y="3015"/>
              <a:ext cx="1449" cy="1138"/>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72" name="Rectangle 48"/>
            <p:cNvSpPr>
              <a:spLocks noChangeAspect="1" noChangeArrowheads="1"/>
            </p:cNvSpPr>
            <p:nvPr/>
          </p:nvSpPr>
          <p:spPr bwMode="auto">
            <a:xfrm>
              <a:off x="209" y="3111"/>
              <a:ext cx="1218" cy="828"/>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73" name="Text Box 49"/>
            <p:cNvSpPr txBox="1">
              <a:spLocks noChangeAspect="1" noChangeArrowheads="1"/>
            </p:cNvSpPr>
            <p:nvPr/>
          </p:nvSpPr>
          <p:spPr bwMode="auto">
            <a:xfrm>
              <a:off x="107" y="3909"/>
              <a:ext cx="313" cy="291"/>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Cs</a:t>
              </a:r>
            </a:p>
          </p:txBody>
        </p:sp>
        <p:sp>
          <p:nvSpPr>
            <p:cNvPr id="1025074" name="Text Box 50"/>
            <p:cNvSpPr txBox="1">
              <a:spLocks noChangeAspect="1" noChangeArrowheads="1"/>
            </p:cNvSpPr>
            <p:nvPr/>
          </p:nvSpPr>
          <p:spPr bwMode="auto">
            <a:xfrm>
              <a:off x="1211" y="3909"/>
              <a:ext cx="318" cy="291"/>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Lu</a:t>
              </a:r>
            </a:p>
          </p:txBody>
        </p:sp>
        <p:sp>
          <p:nvSpPr>
            <p:cNvPr id="1025075" name="Text Box 51"/>
            <p:cNvSpPr txBox="1">
              <a:spLocks noChangeAspect="1" noChangeArrowheads="1"/>
            </p:cNvSpPr>
            <p:nvPr/>
          </p:nvSpPr>
          <p:spPr bwMode="auto">
            <a:xfrm>
              <a:off x="306" y="3909"/>
              <a:ext cx="340" cy="291"/>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Rb</a:t>
              </a:r>
            </a:p>
          </p:txBody>
        </p:sp>
        <p:sp>
          <p:nvSpPr>
            <p:cNvPr id="1025076" name="Text Box 52"/>
            <p:cNvSpPr txBox="1">
              <a:spLocks noChangeAspect="1" noChangeArrowheads="1"/>
            </p:cNvSpPr>
            <p:nvPr/>
          </p:nvSpPr>
          <p:spPr bwMode="auto">
            <a:xfrm>
              <a:off x="548" y="3909"/>
              <a:ext cx="292" cy="291"/>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Sr</a:t>
              </a:r>
            </a:p>
          </p:txBody>
        </p:sp>
        <p:sp>
          <p:nvSpPr>
            <p:cNvPr id="1025077" name="Freeform 53"/>
            <p:cNvSpPr>
              <a:spLocks noChangeAspect="1"/>
            </p:cNvSpPr>
            <p:nvPr/>
          </p:nvSpPr>
          <p:spPr bwMode="auto">
            <a:xfrm>
              <a:off x="261" y="3279"/>
              <a:ext cx="1142" cy="556"/>
            </a:xfrm>
            <a:custGeom>
              <a:avLst/>
              <a:gdLst/>
              <a:ahLst/>
              <a:cxnLst>
                <a:cxn ang="0">
                  <a:pos x="0" y="555"/>
                </a:cxn>
                <a:cxn ang="0">
                  <a:pos x="162" y="339"/>
                </a:cxn>
                <a:cxn ang="0">
                  <a:pos x="432" y="123"/>
                </a:cxn>
                <a:cxn ang="0">
                  <a:pos x="771" y="27"/>
                </a:cxn>
                <a:cxn ang="0">
                  <a:pos x="1140" y="0"/>
                </a:cxn>
              </a:cxnLst>
              <a:rect l="0" t="0" r="r" b="b"/>
              <a:pathLst>
                <a:path w="1140" h="555">
                  <a:moveTo>
                    <a:pt x="0" y="555"/>
                  </a:moveTo>
                  <a:cubicBezTo>
                    <a:pt x="43" y="481"/>
                    <a:pt x="90" y="411"/>
                    <a:pt x="162" y="339"/>
                  </a:cubicBezTo>
                  <a:cubicBezTo>
                    <a:pt x="234" y="267"/>
                    <a:pt x="331" y="175"/>
                    <a:pt x="432" y="123"/>
                  </a:cubicBezTo>
                  <a:cubicBezTo>
                    <a:pt x="533" y="71"/>
                    <a:pt x="653" y="47"/>
                    <a:pt x="771" y="27"/>
                  </a:cubicBezTo>
                  <a:cubicBezTo>
                    <a:pt x="889" y="7"/>
                    <a:pt x="1063" y="6"/>
                    <a:pt x="1140"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grpSp>
      <p:grpSp>
        <p:nvGrpSpPr>
          <p:cNvPr id="5" name="Group 63"/>
          <p:cNvGrpSpPr>
            <a:grpSpLocks noChangeAspect="1"/>
          </p:cNvGrpSpPr>
          <p:nvPr/>
        </p:nvGrpSpPr>
        <p:grpSpPr bwMode="auto">
          <a:xfrm>
            <a:off x="3019425" y="4572000"/>
            <a:ext cx="1841180" cy="1512255"/>
            <a:chOff x="-56" y="-292"/>
            <a:chExt cx="1449" cy="1190"/>
          </a:xfrm>
        </p:grpSpPr>
        <p:sp>
          <p:nvSpPr>
            <p:cNvPr id="1025078" name="Rectangle 54"/>
            <p:cNvSpPr>
              <a:spLocks noChangeAspect="1" noChangeArrowheads="1"/>
            </p:cNvSpPr>
            <p:nvPr/>
          </p:nvSpPr>
          <p:spPr bwMode="auto">
            <a:xfrm>
              <a:off x="-56" y="-292"/>
              <a:ext cx="1449" cy="1138"/>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79" name="Rectangle 55"/>
            <p:cNvSpPr>
              <a:spLocks noChangeAspect="1" noChangeArrowheads="1"/>
            </p:cNvSpPr>
            <p:nvPr/>
          </p:nvSpPr>
          <p:spPr bwMode="auto">
            <a:xfrm>
              <a:off x="66" y="-196"/>
              <a:ext cx="1218" cy="828"/>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80" name="Text Box 56"/>
            <p:cNvSpPr txBox="1">
              <a:spLocks noChangeAspect="1" noChangeArrowheads="1"/>
            </p:cNvSpPr>
            <p:nvPr/>
          </p:nvSpPr>
          <p:spPr bwMode="auto">
            <a:xfrm>
              <a:off x="-36" y="602"/>
              <a:ext cx="313" cy="291"/>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Cs</a:t>
              </a:r>
            </a:p>
          </p:txBody>
        </p:sp>
        <p:sp>
          <p:nvSpPr>
            <p:cNvPr id="1025081" name="Text Box 57"/>
            <p:cNvSpPr txBox="1">
              <a:spLocks noChangeAspect="1" noChangeArrowheads="1"/>
            </p:cNvSpPr>
            <p:nvPr/>
          </p:nvSpPr>
          <p:spPr bwMode="auto">
            <a:xfrm>
              <a:off x="1068" y="602"/>
              <a:ext cx="318" cy="291"/>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Lu</a:t>
              </a:r>
            </a:p>
          </p:txBody>
        </p:sp>
        <p:sp>
          <p:nvSpPr>
            <p:cNvPr id="1025082" name="Freeform 58"/>
            <p:cNvSpPr>
              <a:spLocks noChangeAspect="1"/>
            </p:cNvSpPr>
            <p:nvPr/>
          </p:nvSpPr>
          <p:spPr bwMode="auto">
            <a:xfrm>
              <a:off x="96" y="-128"/>
              <a:ext cx="1143" cy="511"/>
            </a:xfrm>
            <a:custGeom>
              <a:avLst/>
              <a:gdLst/>
              <a:ahLst/>
              <a:cxnLst>
                <a:cxn ang="0">
                  <a:pos x="0" y="0"/>
                </a:cxn>
                <a:cxn ang="0">
                  <a:pos x="157" y="209"/>
                </a:cxn>
                <a:cxn ang="0">
                  <a:pos x="321" y="336"/>
                </a:cxn>
                <a:cxn ang="0">
                  <a:pos x="651" y="434"/>
                </a:cxn>
                <a:cxn ang="0">
                  <a:pos x="1144" y="464"/>
                </a:cxn>
              </a:cxnLst>
              <a:rect l="0" t="0" r="r" b="b"/>
              <a:pathLst>
                <a:path w="1144" h="464">
                  <a:moveTo>
                    <a:pt x="0" y="0"/>
                  </a:moveTo>
                  <a:cubicBezTo>
                    <a:pt x="52" y="76"/>
                    <a:pt x="104" y="153"/>
                    <a:pt x="157" y="209"/>
                  </a:cubicBezTo>
                  <a:cubicBezTo>
                    <a:pt x="210" y="265"/>
                    <a:pt x="239" y="299"/>
                    <a:pt x="321" y="336"/>
                  </a:cubicBezTo>
                  <a:cubicBezTo>
                    <a:pt x="403" y="373"/>
                    <a:pt x="514" y="413"/>
                    <a:pt x="651" y="434"/>
                  </a:cubicBezTo>
                  <a:cubicBezTo>
                    <a:pt x="788" y="455"/>
                    <a:pt x="966" y="459"/>
                    <a:pt x="1144" y="464"/>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025083" name="Text Box 59"/>
            <p:cNvSpPr txBox="1">
              <a:spLocks noChangeAspect="1" noChangeArrowheads="1"/>
            </p:cNvSpPr>
            <p:nvPr/>
          </p:nvSpPr>
          <p:spPr bwMode="auto">
            <a:xfrm>
              <a:off x="152" y="607"/>
              <a:ext cx="340" cy="291"/>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Rb</a:t>
              </a:r>
            </a:p>
          </p:txBody>
        </p:sp>
        <p:sp>
          <p:nvSpPr>
            <p:cNvPr id="1025084" name="Text Box 60"/>
            <p:cNvSpPr txBox="1">
              <a:spLocks noChangeAspect="1" noChangeArrowheads="1"/>
            </p:cNvSpPr>
            <p:nvPr/>
          </p:nvSpPr>
          <p:spPr bwMode="auto">
            <a:xfrm>
              <a:off x="395" y="607"/>
              <a:ext cx="292" cy="291"/>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Sr</a:t>
              </a:r>
            </a:p>
          </p:txBody>
        </p:sp>
      </p:grpSp>
      <p:grpSp>
        <p:nvGrpSpPr>
          <p:cNvPr id="6" name="Group 68"/>
          <p:cNvGrpSpPr>
            <a:grpSpLocks/>
          </p:cNvGrpSpPr>
          <p:nvPr/>
        </p:nvGrpSpPr>
        <p:grpSpPr bwMode="auto">
          <a:xfrm>
            <a:off x="5600698" y="1320800"/>
            <a:ext cx="1841500" cy="1506538"/>
            <a:chOff x="4104" y="2739"/>
            <a:chExt cx="1160" cy="949"/>
          </a:xfrm>
        </p:grpSpPr>
        <p:sp>
          <p:nvSpPr>
            <p:cNvPr id="1025048" name="Rectangle 24"/>
            <p:cNvSpPr>
              <a:spLocks noChangeAspect="1" noChangeArrowheads="1"/>
            </p:cNvSpPr>
            <p:nvPr/>
          </p:nvSpPr>
          <p:spPr bwMode="auto">
            <a:xfrm>
              <a:off x="4104" y="2739"/>
              <a:ext cx="1160" cy="911"/>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25047" name="Rectangle 23"/>
            <p:cNvSpPr>
              <a:spLocks noChangeAspect="1" noChangeArrowheads="1"/>
            </p:cNvSpPr>
            <p:nvPr/>
          </p:nvSpPr>
          <p:spPr bwMode="auto">
            <a:xfrm>
              <a:off x="4202" y="2816"/>
              <a:ext cx="976" cy="664"/>
            </a:xfrm>
            <a:prstGeom prst="rect">
              <a:avLst/>
            </a:prstGeom>
            <a:solidFill>
              <a:schemeClr val="bg1"/>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49" name="Text Box 25"/>
            <p:cNvSpPr txBox="1">
              <a:spLocks noChangeAspect="1" noChangeArrowheads="1"/>
            </p:cNvSpPr>
            <p:nvPr/>
          </p:nvSpPr>
          <p:spPr bwMode="auto">
            <a:xfrm>
              <a:off x="4122" y="3455"/>
              <a:ext cx="248" cy="233"/>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La</a:t>
              </a:r>
            </a:p>
          </p:txBody>
        </p:sp>
        <p:sp>
          <p:nvSpPr>
            <p:cNvPr id="1025050" name="Text Box 26"/>
            <p:cNvSpPr txBox="1">
              <a:spLocks noChangeAspect="1" noChangeArrowheads="1"/>
            </p:cNvSpPr>
            <p:nvPr/>
          </p:nvSpPr>
          <p:spPr bwMode="auto">
            <a:xfrm>
              <a:off x="5004" y="3455"/>
              <a:ext cx="255" cy="233"/>
            </a:xfrm>
            <a:prstGeom prst="rect">
              <a:avLst/>
            </a:prstGeom>
            <a:noFill/>
            <a:ln w="9525" algn="ctr">
              <a:noFill/>
              <a:miter lim="800000"/>
              <a:headEnd/>
              <a:tailEnd/>
            </a:ln>
            <a:effectLst/>
          </p:spPr>
          <p:txBody>
            <a:bodyPr wrap="none">
              <a:spAutoFit/>
            </a:bodyPr>
            <a:lstStyle/>
            <a:p>
              <a:pPr>
                <a:defRPr/>
              </a:pPr>
              <a:r>
                <a:rPr lang="en-GB">
                  <a:solidFill>
                    <a:schemeClr val="tx1"/>
                  </a:solidFill>
                  <a:effectLst>
                    <a:outerShdw blurRad="38100" dist="38100" dir="2700000" algn="tl">
                      <a:srgbClr val="FFFFFF"/>
                    </a:outerShdw>
                  </a:effectLst>
                  <a:latin typeface="Calibri" pitchFamily="34" charset="0"/>
                </a:rPr>
                <a:t>Lu</a:t>
              </a:r>
            </a:p>
          </p:txBody>
        </p:sp>
        <p:sp>
          <p:nvSpPr>
            <p:cNvPr id="1025053" name="Freeform 29"/>
            <p:cNvSpPr>
              <a:spLocks noChangeAspect="1"/>
            </p:cNvSpPr>
            <p:nvPr/>
          </p:nvSpPr>
          <p:spPr bwMode="auto">
            <a:xfrm>
              <a:off x="4243" y="2950"/>
              <a:ext cx="913" cy="445"/>
            </a:xfrm>
            <a:custGeom>
              <a:avLst/>
              <a:gdLst/>
              <a:ahLst/>
              <a:cxnLst>
                <a:cxn ang="0">
                  <a:pos x="0" y="555"/>
                </a:cxn>
                <a:cxn ang="0">
                  <a:pos x="162" y="339"/>
                </a:cxn>
                <a:cxn ang="0">
                  <a:pos x="432" y="123"/>
                </a:cxn>
                <a:cxn ang="0">
                  <a:pos x="771" y="27"/>
                </a:cxn>
                <a:cxn ang="0">
                  <a:pos x="1140" y="0"/>
                </a:cxn>
              </a:cxnLst>
              <a:rect l="0" t="0" r="r" b="b"/>
              <a:pathLst>
                <a:path w="1140" h="555">
                  <a:moveTo>
                    <a:pt x="0" y="555"/>
                  </a:moveTo>
                  <a:cubicBezTo>
                    <a:pt x="43" y="481"/>
                    <a:pt x="90" y="411"/>
                    <a:pt x="162" y="339"/>
                  </a:cubicBezTo>
                  <a:cubicBezTo>
                    <a:pt x="234" y="267"/>
                    <a:pt x="331" y="175"/>
                    <a:pt x="432" y="123"/>
                  </a:cubicBezTo>
                  <a:cubicBezTo>
                    <a:pt x="533" y="71"/>
                    <a:pt x="653" y="47"/>
                    <a:pt x="771" y="27"/>
                  </a:cubicBezTo>
                  <a:cubicBezTo>
                    <a:pt x="889" y="7"/>
                    <a:pt x="1063" y="6"/>
                    <a:pt x="1140" y="0"/>
                  </a:cubicBezTo>
                </a:path>
              </a:pathLst>
            </a:custGeom>
            <a:noFill/>
            <a:ln w="28575" cap="flat" cmpd="sng">
              <a:solidFill>
                <a:srgbClr val="FF0000"/>
              </a:solidFill>
              <a:prstDash val="solid"/>
              <a:round/>
              <a:headEnd/>
              <a:tailEnd/>
            </a:ln>
            <a:effectLst/>
          </p:spPr>
          <p:txBody>
            <a:bodyPr anchor="ctr"/>
            <a:lstStyle/>
            <a:p>
              <a:pPr>
                <a:defRPr/>
              </a:pPr>
              <a:endParaRPr lang="it-IT">
                <a:latin typeface="Calibri" pitchFamily="34" charset="0"/>
              </a:endParaRPr>
            </a:p>
          </p:txBody>
        </p:sp>
        <p:sp>
          <p:nvSpPr>
            <p:cNvPr id="1025089" name="Text Box 65"/>
            <p:cNvSpPr txBox="1">
              <a:spLocks noChangeAspect="1" noChangeArrowheads="1"/>
            </p:cNvSpPr>
            <p:nvPr/>
          </p:nvSpPr>
          <p:spPr bwMode="auto">
            <a:xfrm>
              <a:off x="4294" y="3452"/>
              <a:ext cx="287" cy="233"/>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Nd</a:t>
              </a:r>
            </a:p>
          </p:txBody>
        </p:sp>
        <p:sp>
          <p:nvSpPr>
            <p:cNvPr id="1025090" name="Text Box 66"/>
            <p:cNvSpPr txBox="1">
              <a:spLocks noChangeAspect="1" noChangeArrowheads="1"/>
            </p:cNvSpPr>
            <p:nvPr/>
          </p:nvSpPr>
          <p:spPr bwMode="auto">
            <a:xfrm>
              <a:off x="4504" y="3452"/>
              <a:ext cx="299" cy="233"/>
            </a:xfrm>
            <a:prstGeom prst="rect">
              <a:avLst/>
            </a:prstGeom>
            <a:noFill/>
            <a:ln w="9525" algn="ctr">
              <a:noFill/>
              <a:miter lim="800000"/>
              <a:headEnd/>
              <a:tailEnd/>
            </a:ln>
            <a:effectLst/>
          </p:spPr>
          <p:txBody>
            <a:bodyPr wrap="none">
              <a:spAutoFit/>
            </a:bodyPr>
            <a:lstStyle/>
            <a:p>
              <a:pPr>
                <a:defRPr/>
              </a:pPr>
              <a:r>
                <a:rPr lang="en-GB">
                  <a:solidFill>
                    <a:srgbClr val="FF0000"/>
                  </a:solidFill>
                  <a:effectLst>
                    <a:outerShdw blurRad="38100" dist="38100" dir="2700000" algn="tl">
                      <a:srgbClr val="000000"/>
                    </a:outerShdw>
                  </a:effectLst>
                  <a:latin typeface="Calibri" pitchFamily="34" charset="0"/>
                </a:rPr>
                <a:t>Sm</a:t>
              </a:r>
            </a:p>
          </p:txBody>
        </p:sp>
      </p:grpSp>
      <p:sp>
        <p:nvSpPr>
          <p:cNvPr id="1025103" name="Line 79"/>
          <p:cNvSpPr>
            <a:spLocks noChangeShapeType="1"/>
          </p:cNvSpPr>
          <p:nvPr/>
        </p:nvSpPr>
        <p:spPr bwMode="auto">
          <a:xfrm flipV="1">
            <a:off x="3773488" y="5319713"/>
            <a:ext cx="0" cy="423862"/>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04" name="Line 80"/>
          <p:cNvSpPr>
            <a:spLocks noChangeShapeType="1"/>
          </p:cNvSpPr>
          <p:nvPr/>
        </p:nvSpPr>
        <p:spPr bwMode="auto">
          <a:xfrm flipV="1">
            <a:off x="3473450" y="5157788"/>
            <a:ext cx="0" cy="585787"/>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05" name="Oval 81"/>
          <p:cNvSpPr>
            <a:spLocks noChangeArrowheads="1"/>
          </p:cNvSpPr>
          <p:nvPr/>
        </p:nvSpPr>
        <p:spPr bwMode="auto">
          <a:xfrm>
            <a:off x="3706813" y="5248275"/>
            <a:ext cx="128587" cy="1285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06" name="Oval 82"/>
          <p:cNvSpPr>
            <a:spLocks noChangeArrowheads="1"/>
          </p:cNvSpPr>
          <p:nvPr/>
        </p:nvSpPr>
        <p:spPr bwMode="auto">
          <a:xfrm>
            <a:off x="3406775" y="5076825"/>
            <a:ext cx="128588" cy="128588"/>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07" name="Line 83"/>
          <p:cNvSpPr>
            <a:spLocks noChangeShapeType="1"/>
          </p:cNvSpPr>
          <p:nvPr/>
        </p:nvSpPr>
        <p:spPr bwMode="auto">
          <a:xfrm flipV="1">
            <a:off x="1239838" y="5076825"/>
            <a:ext cx="0" cy="666750"/>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08" name="Line 84"/>
          <p:cNvSpPr>
            <a:spLocks noChangeShapeType="1"/>
          </p:cNvSpPr>
          <p:nvPr/>
        </p:nvSpPr>
        <p:spPr bwMode="auto">
          <a:xfrm flipV="1">
            <a:off x="944563" y="5319713"/>
            <a:ext cx="0" cy="423862"/>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09" name="Oval 85"/>
          <p:cNvSpPr>
            <a:spLocks noChangeArrowheads="1"/>
          </p:cNvSpPr>
          <p:nvPr/>
        </p:nvSpPr>
        <p:spPr bwMode="auto">
          <a:xfrm>
            <a:off x="877888" y="5253038"/>
            <a:ext cx="128587" cy="1285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0" name="Oval 86"/>
          <p:cNvSpPr>
            <a:spLocks noChangeArrowheads="1"/>
          </p:cNvSpPr>
          <p:nvPr/>
        </p:nvSpPr>
        <p:spPr bwMode="auto">
          <a:xfrm>
            <a:off x="1173163" y="5005388"/>
            <a:ext cx="128587" cy="128587"/>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1" name="Line 87"/>
          <p:cNvSpPr>
            <a:spLocks noChangeShapeType="1"/>
          </p:cNvSpPr>
          <p:nvPr/>
        </p:nvSpPr>
        <p:spPr bwMode="auto">
          <a:xfrm flipV="1">
            <a:off x="6402388" y="4213225"/>
            <a:ext cx="0" cy="423863"/>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12" name="Line 88"/>
          <p:cNvSpPr>
            <a:spLocks noChangeShapeType="1"/>
          </p:cNvSpPr>
          <p:nvPr/>
        </p:nvSpPr>
        <p:spPr bwMode="auto">
          <a:xfrm flipH="1" flipV="1">
            <a:off x="6097588" y="4084638"/>
            <a:ext cx="4762" cy="552450"/>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13" name="Oval 89"/>
          <p:cNvSpPr>
            <a:spLocks noChangeArrowheads="1"/>
          </p:cNvSpPr>
          <p:nvPr/>
        </p:nvSpPr>
        <p:spPr bwMode="auto">
          <a:xfrm>
            <a:off x="6035675" y="4022725"/>
            <a:ext cx="128588" cy="1285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4" name="Oval 90"/>
          <p:cNvSpPr>
            <a:spLocks noChangeArrowheads="1"/>
          </p:cNvSpPr>
          <p:nvPr/>
        </p:nvSpPr>
        <p:spPr bwMode="auto">
          <a:xfrm>
            <a:off x="6335713" y="4151313"/>
            <a:ext cx="128587" cy="1285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5" name="Line 91"/>
          <p:cNvSpPr>
            <a:spLocks noChangeShapeType="1"/>
          </p:cNvSpPr>
          <p:nvPr/>
        </p:nvSpPr>
        <p:spPr bwMode="auto">
          <a:xfrm flipV="1">
            <a:off x="6386513" y="1809750"/>
            <a:ext cx="0" cy="666750"/>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16" name="Line 92"/>
          <p:cNvSpPr>
            <a:spLocks noChangeShapeType="1"/>
          </p:cNvSpPr>
          <p:nvPr/>
        </p:nvSpPr>
        <p:spPr bwMode="auto">
          <a:xfrm flipV="1">
            <a:off x="6091238" y="2052638"/>
            <a:ext cx="0" cy="423862"/>
          </a:xfrm>
          <a:prstGeom prst="line">
            <a:avLst/>
          </a:prstGeom>
          <a:noFill/>
          <a:ln w="28575">
            <a:solidFill>
              <a:schemeClr val="tx1"/>
            </a:solidFill>
            <a:prstDash val="sysDot"/>
            <a:round/>
            <a:headEnd/>
            <a:tailEnd/>
          </a:ln>
          <a:effectLst/>
        </p:spPr>
        <p:txBody>
          <a:bodyPr anchor="ctr"/>
          <a:lstStyle/>
          <a:p>
            <a:pPr>
              <a:defRPr/>
            </a:pPr>
            <a:endParaRPr lang="it-IT">
              <a:latin typeface="Calibri" pitchFamily="34" charset="0"/>
            </a:endParaRPr>
          </a:p>
        </p:txBody>
      </p:sp>
      <p:sp>
        <p:nvSpPr>
          <p:cNvPr id="1025117" name="Oval 93"/>
          <p:cNvSpPr>
            <a:spLocks noChangeArrowheads="1"/>
          </p:cNvSpPr>
          <p:nvPr/>
        </p:nvSpPr>
        <p:spPr bwMode="auto">
          <a:xfrm>
            <a:off x="6324600" y="1738313"/>
            <a:ext cx="128588" cy="128587"/>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8" name="Oval 94"/>
          <p:cNvSpPr>
            <a:spLocks noChangeArrowheads="1"/>
          </p:cNvSpPr>
          <p:nvPr/>
        </p:nvSpPr>
        <p:spPr bwMode="auto">
          <a:xfrm>
            <a:off x="6019800" y="1971675"/>
            <a:ext cx="128588" cy="128588"/>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19" name="Oval 95"/>
          <p:cNvSpPr>
            <a:spLocks noChangeArrowheads="1"/>
          </p:cNvSpPr>
          <p:nvPr/>
        </p:nvSpPr>
        <p:spPr bwMode="auto">
          <a:xfrm>
            <a:off x="6596063" y="6069013"/>
            <a:ext cx="211137" cy="200025"/>
          </a:xfrm>
          <a:prstGeom prst="ellipse">
            <a:avLst/>
          </a:prstGeom>
          <a:solidFill>
            <a:srgbClr val="FFFF00"/>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20" name="Oval 96"/>
          <p:cNvSpPr>
            <a:spLocks noChangeArrowheads="1"/>
          </p:cNvSpPr>
          <p:nvPr/>
        </p:nvSpPr>
        <p:spPr bwMode="auto">
          <a:xfrm>
            <a:off x="6597650" y="6343650"/>
            <a:ext cx="211138" cy="200025"/>
          </a:xfrm>
          <a:prstGeom prst="ellipse">
            <a:avLst/>
          </a:prstGeom>
          <a:solidFill>
            <a:srgbClr val="0066FF"/>
          </a:solidFill>
          <a:ln w="9525" algn="ctr">
            <a:solidFill>
              <a:schemeClr val="tx1"/>
            </a:solidFill>
            <a:round/>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5121" name="Text Box 97"/>
          <p:cNvSpPr txBox="1">
            <a:spLocks noChangeArrowheads="1"/>
          </p:cNvSpPr>
          <p:nvPr/>
        </p:nvSpPr>
        <p:spPr bwMode="auto">
          <a:xfrm>
            <a:off x="6800850" y="5948363"/>
            <a:ext cx="2166938" cy="396875"/>
          </a:xfrm>
          <a:prstGeom prst="rect">
            <a:avLst/>
          </a:prstGeom>
          <a:noFill/>
          <a:ln w="9525" algn="ctr">
            <a:noFill/>
            <a:miter lim="800000"/>
            <a:headEnd/>
            <a:tailEnd/>
          </a:ln>
          <a:effectLst/>
        </p:spPr>
        <p:txBody>
          <a:bodyPr>
            <a:spAutoFit/>
          </a:bodyPr>
          <a:lstStyle/>
          <a:p>
            <a:pPr algn="l">
              <a:defRPr/>
            </a:pPr>
            <a:r>
              <a:rPr lang="en-GB" sz="2000">
                <a:solidFill>
                  <a:schemeClr val="bg1"/>
                </a:solidFill>
                <a:effectLst>
                  <a:outerShdw blurRad="38100" dist="38100" dir="2700000" algn="tl">
                    <a:srgbClr val="000000"/>
                  </a:outerShdw>
                </a:effectLst>
                <a:latin typeface="Calibri" pitchFamily="34" charset="0"/>
              </a:rPr>
              <a:t>Parent Isotope</a:t>
            </a:r>
          </a:p>
        </p:txBody>
      </p:sp>
      <p:sp>
        <p:nvSpPr>
          <p:cNvPr id="1025122" name="Text Box 98"/>
          <p:cNvSpPr txBox="1">
            <a:spLocks noChangeArrowheads="1"/>
          </p:cNvSpPr>
          <p:nvPr/>
        </p:nvSpPr>
        <p:spPr bwMode="auto">
          <a:xfrm>
            <a:off x="6773863" y="6269038"/>
            <a:ext cx="2370137" cy="396875"/>
          </a:xfrm>
          <a:prstGeom prst="rect">
            <a:avLst/>
          </a:prstGeom>
          <a:noFill/>
          <a:ln w="9525" algn="ctr">
            <a:noFill/>
            <a:miter lim="800000"/>
            <a:headEnd/>
            <a:tailEnd/>
          </a:ln>
          <a:effectLst/>
        </p:spPr>
        <p:txBody>
          <a:bodyPr>
            <a:spAutoFit/>
          </a:bodyPr>
          <a:lstStyle/>
          <a:p>
            <a:pPr algn="l">
              <a:defRPr/>
            </a:pPr>
            <a:r>
              <a:rPr lang="en-GB" sz="2000">
                <a:solidFill>
                  <a:schemeClr val="bg1"/>
                </a:solidFill>
                <a:effectLst>
                  <a:outerShdw blurRad="38100" dist="38100" dir="2700000" algn="tl">
                    <a:srgbClr val="000000"/>
                  </a:outerShdw>
                </a:effectLst>
                <a:latin typeface="Calibri" pitchFamily="34" charset="0"/>
              </a:rPr>
              <a:t>Daughter Isotope</a:t>
            </a:r>
          </a:p>
        </p:txBody>
      </p:sp>
      <p:sp>
        <p:nvSpPr>
          <p:cNvPr id="79" name="Rettangolo 78"/>
          <p:cNvSpPr/>
          <p:nvPr/>
        </p:nvSpPr>
        <p:spPr bwMode="auto">
          <a:xfrm>
            <a:off x="5578475" y="1330325"/>
            <a:ext cx="1887538" cy="1458913"/>
          </a:xfrm>
          <a:prstGeom prst="rect">
            <a:avLst/>
          </a:prstGeom>
          <a:noFill/>
          <a:ln w="57150" cap="flat" cmpd="sng" algn="ctr">
            <a:solidFill>
              <a:srgbClr val="FF00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80" name="Rettangolo 79"/>
          <p:cNvSpPr/>
          <p:nvPr/>
        </p:nvSpPr>
        <p:spPr bwMode="auto">
          <a:xfrm>
            <a:off x="463550" y="4595813"/>
            <a:ext cx="1885950" cy="1457325"/>
          </a:xfrm>
          <a:prstGeom prst="rect">
            <a:avLst/>
          </a:prstGeom>
          <a:noFill/>
          <a:ln w="57150" cap="flat" cmpd="sng" algn="ctr">
            <a:solidFill>
              <a:srgbClr val="FF00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81" name="Rettangolo 80"/>
          <p:cNvSpPr/>
          <p:nvPr/>
        </p:nvSpPr>
        <p:spPr bwMode="auto">
          <a:xfrm>
            <a:off x="5578475" y="3460750"/>
            <a:ext cx="1887538" cy="1458913"/>
          </a:xfrm>
          <a:prstGeom prst="rect">
            <a:avLst/>
          </a:prstGeom>
          <a:noFill/>
          <a:ln w="57150" cap="flat" cmpd="sng" algn="ctr">
            <a:solidFill>
              <a:srgbClr val="FFFF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82" name="Rettangolo 81"/>
          <p:cNvSpPr/>
          <p:nvPr/>
        </p:nvSpPr>
        <p:spPr bwMode="auto">
          <a:xfrm>
            <a:off x="2986088" y="4595813"/>
            <a:ext cx="1887537" cy="1457325"/>
          </a:xfrm>
          <a:prstGeom prst="rect">
            <a:avLst/>
          </a:prstGeom>
          <a:noFill/>
          <a:ln w="57150" cap="flat" cmpd="sng" algn="ctr">
            <a:solidFill>
              <a:srgbClr val="FFFF00"/>
            </a:solid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1025093" name="AutoShape 69"/>
          <p:cNvSpPr>
            <a:spLocks noChangeArrowheads="1"/>
          </p:cNvSpPr>
          <p:nvPr/>
        </p:nvSpPr>
        <p:spPr bwMode="auto">
          <a:xfrm>
            <a:off x="2690813" y="5150050"/>
            <a:ext cx="344487" cy="500063"/>
          </a:xfrm>
          <a:prstGeom prst="rightArrow">
            <a:avLst>
              <a:gd name="adj1" fmla="val 50000"/>
              <a:gd name="adj2" fmla="val 25000"/>
            </a:avLst>
          </a:prstGeom>
          <a:solidFill>
            <a:srgbClr val="00FFFF"/>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94" name="AutoShape 70"/>
          <p:cNvSpPr>
            <a:spLocks noChangeArrowheads="1"/>
          </p:cNvSpPr>
          <p:nvPr/>
        </p:nvSpPr>
        <p:spPr bwMode="auto">
          <a:xfrm rot="10800000">
            <a:off x="2352675" y="5150050"/>
            <a:ext cx="344488" cy="500063"/>
          </a:xfrm>
          <a:prstGeom prst="rightArrow">
            <a:avLst>
              <a:gd name="adj1" fmla="val 50000"/>
              <a:gd name="adj2" fmla="val 25000"/>
            </a:avLst>
          </a:prstGeom>
          <a:solidFill>
            <a:srgbClr val="00FFFF"/>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95" name="AutoShape 71"/>
          <p:cNvSpPr>
            <a:spLocks noChangeArrowheads="1"/>
          </p:cNvSpPr>
          <p:nvPr/>
        </p:nvSpPr>
        <p:spPr bwMode="auto">
          <a:xfrm rot="5400000">
            <a:off x="6397888" y="3027362"/>
            <a:ext cx="344488" cy="500063"/>
          </a:xfrm>
          <a:prstGeom prst="rightArrow">
            <a:avLst>
              <a:gd name="adj1" fmla="val 50000"/>
              <a:gd name="adj2" fmla="val 250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5096" name="AutoShape 72"/>
          <p:cNvSpPr>
            <a:spLocks noChangeArrowheads="1"/>
          </p:cNvSpPr>
          <p:nvPr/>
        </p:nvSpPr>
        <p:spPr bwMode="auto">
          <a:xfrm rot="16200000">
            <a:off x="6397888" y="2706687"/>
            <a:ext cx="344488" cy="500063"/>
          </a:xfrm>
          <a:prstGeom prst="rightArrow">
            <a:avLst>
              <a:gd name="adj1" fmla="val 50000"/>
              <a:gd name="adj2" fmla="val 250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5028"/>
                                        </p:tgtEl>
                                        <p:attrNameLst>
                                          <p:attrName>style.visibility</p:attrName>
                                        </p:attrNameLst>
                                      </p:cBhvr>
                                      <p:to>
                                        <p:strVal val="visible"/>
                                      </p:to>
                                    </p:set>
                                    <p:animEffect transition="in" filter="fade">
                                      <p:cBhvr>
                                        <p:cTn id="7" dur="500"/>
                                        <p:tgtEl>
                                          <p:spTgt spid="102502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025035"/>
                                        </p:tgtEl>
                                        <p:attrNameLst>
                                          <p:attrName>style.visibility</p:attrName>
                                        </p:attrNameLst>
                                      </p:cBhvr>
                                      <p:to>
                                        <p:strVal val="visible"/>
                                      </p:to>
                                    </p:set>
                                    <p:animEffect transition="in" filter="wipe(down)">
                                      <p:cBhvr>
                                        <p:cTn id="16" dur="1000"/>
                                        <p:tgtEl>
                                          <p:spTgt spid="1025035"/>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025038"/>
                                        </p:tgtEl>
                                        <p:attrNameLst>
                                          <p:attrName>style.visibility</p:attrName>
                                        </p:attrNameLst>
                                      </p:cBhvr>
                                      <p:to>
                                        <p:strVal val="visible"/>
                                      </p:to>
                                    </p:set>
                                    <p:animEffect transition="in" filter="fade">
                                      <p:cBhvr>
                                        <p:cTn id="20" dur="500"/>
                                        <p:tgtEl>
                                          <p:spTgt spid="102503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25093"/>
                                        </p:tgtEl>
                                        <p:attrNameLst>
                                          <p:attrName>style.visibility</p:attrName>
                                        </p:attrNameLst>
                                      </p:cBhvr>
                                      <p:to>
                                        <p:strVal val="visible"/>
                                      </p:to>
                                    </p:set>
                                    <p:animEffect transition="in" filter="wipe(left)">
                                      <p:cBhvr>
                                        <p:cTn id="25" dur="1000"/>
                                        <p:tgtEl>
                                          <p:spTgt spid="1025093"/>
                                        </p:tgtEl>
                                      </p:cBhvr>
                                    </p:animEffect>
                                  </p:childTnLst>
                                </p:cTn>
                              </p:par>
                            </p:childTnLst>
                          </p:cTn>
                        </p:par>
                        <p:par>
                          <p:cTn id="26" fill="hold">
                            <p:stCondLst>
                              <p:cond delay="1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025103"/>
                                        </p:tgtEl>
                                        <p:attrNameLst>
                                          <p:attrName>style.visibility</p:attrName>
                                        </p:attrNameLst>
                                      </p:cBhvr>
                                      <p:to>
                                        <p:strVal val="visible"/>
                                      </p:to>
                                    </p:set>
                                    <p:animEffect transition="in" filter="wipe(down)">
                                      <p:cBhvr>
                                        <p:cTn id="34" dur="500"/>
                                        <p:tgtEl>
                                          <p:spTgt spid="1025103"/>
                                        </p:tgtEl>
                                      </p:cBhvr>
                                    </p:animEffect>
                                  </p:childTnLst>
                                </p:cTn>
                              </p:par>
                              <p:par>
                                <p:cTn id="35" presetID="22" presetClass="entr" presetSubtype="4" fill="hold" nodeType="withEffect">
                                  <p:stCondLst>
                                    <p:cond delay="0"/>
                                  </p:stCondLst>
                                  <p:childTnLst>
                                    <p:set>
                                      <p:cBhvr>
                                        <p:cTn id="36" dur="1" fill="hold">
                                          <p:stCondLst>
                                            <p:cond delay="0"/>
                                          </p:stCondLst>
                                        </p:cTn>
                                        <p:tgtEl>
                                          <p:spTgt spid="1025104"/>
                                        </p:tgtEl>
                                        <p:attrNameLst>
                                          <p:attrName>style.visibility</p:attrName>
                                        </p:attrNameLst>
                                      </p:cBhvr>
                                      <p:to>
                                        <p:strVal val="visible"/>
                                      </p:to>
                                    </p:set>
                                    <p:animEffect transition="in" filter="wipe(down)">
                                      <p:cBhvr>
                                        <p:cTn id="37" dur="500"/>
                                        <p:tgtEl>
                                          <p:spTgt spid="1025104"/>
                                        </p:tgtEl>
                                      </p:cBhvr>
                                    </p:animEffect>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025105"/>
                                        </p:tgtEl>
                                        <p:attrNameLst>
                                          <p:attrName>style.visibility</p:attrName>
                                        </p:attrNameLst>
                                      </p:cBhvr>
                                      <p:to>
                                        <p:strVal val="visible"/>
                                      </p:to>
                                    </p:set>
                                    <p:animEffect transition="in" filter="fade">
                                      <p:cBhvr>
                                        <p:cTn id="41" dur="1000"/>
                                        <p:tgtEl>
                                          <p:spTgt spid="102510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25106"/>
                                        </p:tgtEl>
                                        <p:attrNameLst>
                                          <p:attrName>style.visibility</p:attrName>
                                        </p:attrNameLst>
                                      </p:cBhvr>
                                      <p:to>
                                        <p:strVal val="visible"/>
                                      </p:to>
                                    </p:set>
                                    <p:animEffect transition="in" filter="fade">
                                      <p:cBhvr>
                                        <p:cTn id="44" dur="1000"/>
                                        <p:tgtEl>
                                          <p:spTgt spid="102510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025119"/>
                                        </p:tgtEl>
                                        <p:attrNameLst>
                                          <p:attrName>style.visibility</p:attrName>
                                        </p:attrNameLst>
                                      </p:cBhvr>
                                      <p:to>
                                        <p:strVal val="visible"/>
                                      </p:to>
                                    </p:set>
                                    <p:animEffect transition="in" filter="fade">
                                      <p:cBhvr>
                                        <p:cTn id="49" dur="500"/>
                                        <p:tgtEl>
                                          <p:spTgt spid="1025119"/>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1025121"/>
                                        </p:tgtEl>
                                        <p:attrNameLst>
                                          <p:attrName>style.visibility</p:attrName>
                                        </p:attrNameLst>
                                      </p:cBhvr>
                                      <p:to>
                                        <p:strVal val="visible"/>
                                      </p:to>
                                    </p:set>
                                    <p:animEffect transition="in" filter="fade">
                                      <p:cBhvr>
                                        <p:cTn id="53" dur="500"/>
                                        <p:tgtEl>
                                          <p:spTgt spid="102512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025120"/>
                                        </p:tgtEl>
                                        <p:attrNameLst>
                                          <p:attrName>style.visibility</p:attrName>
                                        </p:attrNameLst>
                                      </p:cBhvr>
                                      <p:to>
                                        <p:strVal val="visible"/>
                                      </p:to>
                                    </p:set>
                                    <p:animEffect transition="in" filter="fade">
                                      <p:cBhvr>
                                        <p:cTn id="58" dur="500"/>
                                        <p:tgtEl>
                                          <p:spTgt spid="1025120"/>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1025122"/>
                                        </p:tgtEl>
                                        <p:attrNameLst>
                                          <p:attrName>style.visibility</p:attrName>
                                        </p:attrNameLst>
                                      </p:cBhvr>
                                      <p:to>
                                        <p:strVal val="visible"/>
                                      </p:to>
                                    </p:set>
                                    <p:animEffect transition="in" filter="fade">
                                      <p:cBhvr>
                                        <p:cTn id="62" dur="500"/>
                                        <p:tgtEl>
                                          <p:spTgt spid="102512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2" fill="hold" grpId="0" nodeType="clickEffect">
                                  <p:stCondLst>
                                    <p:cond delay="0"/>
                                  </p:stCondLst>
                                  <p:childTnLst>
                                    <p:set>
                                      <p:cBhvr>
                                        <p:cTn id="66" dur="1" fill="hold">
                                          <p:stCondLst>
                                            <p:cond delay="0"/>
                                          </p:stCondLst>
                                        </p:cTn>
                                        <p:tgtEl>
                                          <p:spTgt spid="1025094"/>
                                        </p:tgtEl>
                                        <p:attrNameLst>
                                          <p:attrName>style.visibility</p:attrName>
                                        </p:attrNameLst>
                                      </p:cBhvr>
                                      <p:to>
                                        <p:strVal val="visible"/>
                                      </p:to>
                                    </p:set>
                                    <p:animEffect transition="in" filter="wipe(right)">
                                      <p:cBhvr>
                                        <p:cTn id="67" dur="1000"/>
                                        <p:tgtEl>
                                          <p:spTgt spid="1025094"/>
                                        </p:tgtEl>
                                      </p:cBhvr>
                                    </p:animEffect>
                                  </p:childTnLst>
                                </p:cTn>
                              </p:par>
                            </p:childTnLst>
                          </p:cTn>
                        </p:par>
                        <p:par>
                          <p:cTn id="68" fill="hold">
                            <p:stCondLst>
                              <p:cond delay="1000"/>
                            </p:stCondLst>
                            <p:childTnLst>
                              <p:par>
                                <p:cTn id="69" presetID="10" presetClass="entr" presetSubtype="0"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fade">
                                      <p:cBhvr>
                                        <p:cTn id="71" dur="500"/>
                                        <p:tgtEl>
                                          <p:spTgt spid="4"/>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nodeType="clickEffect">
                                  <p:stCondLst>
                                    <p:cond delay="0"/>
                                  </p:stCondLst>
                                  <p:childTnLst>
                                    <p:set>
                                      <p:cBhvr>
                                        <p:cTn id="75" dur="1" fill="hold">
                                          <p:stCondLst>
                                            <p:cond delay="0"/>
                                          </p:stCondLst>
                                        </p:cTn>
                                        <p:tgtEl>
                                          <p:spTgt spid="1025107"/>
                                        </p:tgtEl>
                                        <p:attrNameLst>
                                          <p:attrName>style.visibility</p:attrName>
                                        </p:attrNameLst>
                                      </p:cBhvr>
                                      <p:to>
                                        <p:strVal val="visible"/>
                                      </p:to>
                                    </p:set>
                                    <p:animEffect transition="in" filter="wipe(down)">
                                      <p:cBhvr>
                                        <p:cTn id="76" dur="500"/>
                                        <p:tgtEl>
                                          <p:spTgt spid="1025107"/>
                                        </p:tgtEl>
                                      </p:cBhvr>
                                    </p:animEffect>
                                  </p:childTnLst>
                                </p:cTn>
                              </p:par>
                              <p:par>
                                <p:cTn id="77" presetID="22" presetClass="entr" presetSubtype="4" fill="hold" nodeType="withEffect">
                                  <p:stCondLst>
                                    <p:cond delay="0"/>
                                  </p:stCondLst>
                                  <p:childTnLst>
                                    <p:set>
                                      <p:cBhvr>
                                        <p:cTn id="78" dur="1" fill="hold">
                                          <p:stCondLst>
                                            <p:cond delay="0"/>
                                          </p:stCondLst>
                                        </p:cTn>
                                        <p:tgtEl>
                                          <p:spTgt spid="1025108"/>
                                        </p:tgtEl>
                                        <p:attrNameLst>
                                          <p:attrName>style.visibility</p:attrName>
                                        </p:attrNameLst>
                                      </p:cBhvr>
                                      <p:to>
                                        <p:strVal val="visible"/>
                                      </p:to>
                                    </p:set>
                                    <p:animEffect transition="in" filter="wipe(down)">
                                      <p:cBhvr>
                                        <p:cTn id="79" dur="500"/>
                                        <p:tgtEl>
                                          <p:spTgt spid="1025108"/>
                                        </p:tgtEl>
                                      </p:cBhvr>
                                    </p:animEffect>
                                  </p:childTnLst>
                                </p:cTn>
                              </p:par>
                            </p:childTnLst>
                          </p:cTn>
                        </p:par>
                        <p:par>
                          <p:cTn id="80" fill="hold">
                            <p:stCondLst>
                              <p:cond delay="500"/>
                            </p:stCondLst>
                            <p:childTnLst>
                              <p:par>
                                <p:cTn id="81" presetID="10" presetClass="entr" presetSubtype="0" fill="hold" grpId="0" nodeType="afterEffect">
                                  <p:stCondLst>
                                    <p:cond delay="0"/>
                                  </p:stCondLst>
                                  <p:childTnLst>
                                    <p:set>
                                      <p:cBhvr>
                                        <p:cTn id="82" dur="1" fill="hold">
                                          <p:stCondLst>
                                            <p:cond delay="0"/>
                                          </p:stCondLst>
                                        </p:cTn>
                                        <p:tgtEl>
                                          <p:spTgt spid="1025110"/>
                                        </p:tgtEl>
                                        <p:attrNameLst>
                                          <p:attrName>style.visibility</p:attrName>
                                        </p:attrNameLst>
                                      </p:cBhvr>
                                      <p:to>
                                        <p:strVal val="visible"/>
                                      </p:to>
                                    </p:set>
                                    <p:animEffect transition="in" filter="fade">
                                      <p:cBhvr>
                                        <p:cTn id="83" dur="1000"/>
                                        <p:tgtEl>
                                          <p:spTgt spid="1025110"/>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025109"/>
                                        </p:tgtEl>
                                        <p:attrNameLst>
                                          <p:attrName>style.visibility</p:attrName>
                                        </p:attrNameLst>
                                      </p:cBhvr>
                                      <p:to>
                                        <p:strVal val="visible"/>
                                      </p:to>
                                    </p:set>
                                    <p:animEffect transition="in" filter="fade">
                                      <p:cBhvr>
                                        <p:cTn id="86" dur="1000"/>
                                        <p:tgtEl>
                                          <p:spTgt spid="1025109"/>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1025097"/>
                                        </p:tgtEl>
                                        <p:attrNameLst>
                                          <p:attrName>style.visibility</p:attrName>
                                        </p:attrNameLst>
                                      </p:cBhvr>
                                      <p:to>
                                        <p:strVal val="visible"/>
                                      </p:to>
                                    </p:set>
                                    <p:animEffect transition="in" filter="fade">
                                      <p:cBhvr>
                                        <p:cTn id="91" dur="500"/>
                                        <p:tgtEl>
                                          <p:spTgt spid="1025097"/>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1025099"/>
                                        </p:tgtEl>
                                        <p:attrNameLst>
                                          <p:attrName>style.visibility</p:attrName>
                                        </p:attrNameLst>
                                      </p:cBhvr>
                                      <p:to>
                                        <p:strVal val="visible"/>
                                      </p:to>
                                    </p:set>
                                    <p:animEffect transition="in" filter="fade">
                                      <p:cBhvr>
                                        <p:cTn id="96" dur="500"/>
                                        <p:tgtEl>
                                          <p:spTgt spid="1025099"/>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1" nodeType="clickEffect">
                                  <p:stCondLst>
                                    <p:cond delay="0"/>
                                  </p:stCondLst>
                                  <p:childTnLst>
                                    <p:animEffect transition="out" filter="fade">
                                      <p:cBhvr>
                                        <p:cTn id="100" dur="500"/>
                                        <p:tgtEl>
                                          <p:spTgt spid="1025097"/>
                                        </p:tgtEl>
                                      </p:cBhvr>
                                    </p:animEffect>
                                    <p:set>
                                      <p:cBhvr>
                                        <p:cTn id="101" dur="1" fill="hold">
                                          <p:stCondLst>
                                            <p:cond delay="499"/>
                                          </p:stCondLst>
                                        </p:cTn>
                                        <p:tgtEl>
                                          <p:spTgt spid="1025097"/>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500"/>
                                        <p:tgtEl>
                                          <p:spTgt spid="1025099"/>
                                        </p:tgtEl>
                                      </p:cBhvr>
                                    </p:animEffect>
                                    <p:set>
                                      <p:cBhvr>
                                        <p:cTn id="104" dur="1" fill="hold">
                                          <p:stCondLst>
                                            <p:cond delay="499"/>
                                          </p:stCondLst>
                                        </p:cTn>
                                        <p:tgtEl>
                                          <p:spTgt spid="1025099"/>
                                        </p:tgtEl>
                                        <p:attrNameLst>
                                          <p:attrName>style.visibility</p:attrName>
                                        </p:attrNameLst>
                                      </p:cBhvr>
                                      <p:to>
                                        <p:strVal val="hidden"/>
                                      </p:to>
                                    </p:set>
                                  </p:childTnLst>
                                </p:cTn>
                              </p:par>
                            </p:childTnLst>
                          </p:cTn>
                        </p:par>
                        <p:par>
                          <p:cTn id="105" fill="hold">
                            <p:stCondLst>
                              <p:cond delay="500"/>
                            </p:stCondLst>
                            <p:childTnLst>
                              <p:par>
                                <p:cTn id="106" presetID="22" presetClass="entr" presetSubtype="8" fill="hold" nodeType="afterEffect">
                                  <p:stCondLst>
                                    <p:cond delay="0"/>
                                  </p:stCondLst>
                                  <p:childTnLst>
                                    <p:set>
                                      <p:cBhvr>
                                        <p:cTn id="107" dur="1" fill="hold">
                                          <p:stCondLst>
                                            <p:cond delay="0"/>
                                          </p:stCondLst>
                                        </p:cTn>
                                        <p:tgtEl>
                                          <p:spTgt spid="1025036"/>
                                        </p:tgtEl>
                                        <p:attrNameLst>
                                          <p:attrName>style.visibility</p:attrName>
                                        </p:attrNameLst>
                                      </p:cBhvr>
                                      <p:to>
                                        <p:strVal val="visible"/>
                                      </p:to>
                                    </p:set>
                                    <p:animEffect transition="in" filter="wipe(left)">
                                      <p:cBhvr>
                                        <p:cTn id="108" dur="1000"/>
                                        <p:tgtEl>
                                          <p:spTgt spid="1025036"/>
                                        </p:tgtEl>
                                      </p:cBhvr>
                                    </p:animEffect>
                                  </p:childTnLst>
                                </p:cTn>
                              </p:par>
                            </p:childTnLst>
                          </p:cTn>
                        </p:par>
                        <p:par>
                          <p:cTn id="109" fill="hold">
                            <p:stCondLst>
                              <p:cond delay="1500"/>
                            </p:stCondLst>
                            <p:childTnLst>
                              <p:par>
                                <p:cTn id="110" presetID="10" presetClass="entr" presetSubtype="0" fill="hold" grpId="0" nodeType="afterEffect">
                                  <p:stCondLst>
                                    <p:cond delay="0"/>
                                  </p:stCondLst>
                                  <p:childTnLst>
                                    <p:set>
                                      <p:cBhvr>
                                        <p:cTn id="111" dur="1" fill="hold">
                                          <p:stCondLst>
                                            <p:cond delay="0"/>
                                          </p:stCondLst>
                                        </p:cTn>
                                        <p:tgtEl>
                                          <p:spTgt spid="1025037"/>
                                        </p:tgtEl>
                                        <p:attrNameLst>
                                          <p:attrName>style.visibility</p:attrName>
                                        </p:attrNameLst>
                                      </p:cBhvr>
                                      <p:to>
                                        <p:strVal val="visible"/>
                                      </p:to>
                                    </p:set>
                                    <p:animEffect transition="in" filter="fade">
                                      <p:cBhvr>
                                        <p:cTn id="112" dur="500"/>
                                        <p:tgtEl>
                                          <p:spTgt spid="1025037"/>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1025096"/>
                                        </p:tgtEl>
                                        <p:attrNameLst>
                                          <p:attrName>style.visibility</p:attrName>
                                        </p:attrNameLst>
                                      </p:cBhvr>
                                      <p:to>
                                        <p:strVal val="visible"/>
                                      </p:to>
                                    </p:set>
                                    <p:animEffect transition="in" filter="wipe(down)">
                                      <p:cBhvr>
                                        <p:cTn id="117" dur="1000"/>
                                        <p:tgtEl>
                                          <p:spTgt spid="1025096"/>
                                        </p:tgtEl>
                                      </p:cBhvr>
                                    </p:animEffect>
                                  </p:childTnLst>
                                </p:cTn>
                              </p:par>
                            </p:childTnLst>
                          </p:cTn>
                        </p:par>
                        <p:par>
                          <p:cTn id="118" fill="hold">
                            <p:stCondLst>
                              <p:cond delay="1000"/>
                            </p:stCondLst>
                            <p:childTnLst>
                              <p:par>
                                <p:cTn id="119" presetID="10" presetClass="entr" presetSubtype="0" fill="hold" nodeType="afterEffect">
                                  <p:stCondLst>
                                    <p:cond delay="0"/>
                                  </p:stCondLst>
                                  <p:childTnLst>
                                    <p:set>
                                      <p:cBhvr>
                                        <p:cTn id="120" dur="1" fill="hold">
                                          <p:stCondLst>
                                            <p:cond delay="0"/>
                                          </p:stCondLst>
                                        </p:cTn>
                                        <p:tgtEl>
                                          <p:spTgt spid="6"/>
                                        </p:tgtEl>
                                        <p:attrNameLst>
                                          <p:attrName>style.visibility</p:attrName>
                                        </p:attrNameLst>
                                      </p:cBhvr>
                                      <p:to>
                                        <p:strVal val="visible"/>
                                      </p:to>
                                    </p:set>
                                    <p:animEffect transition="in" filter="fade">
                                      <p:cBhvr>
                                        <p:cTn id="121" dur="500"/>
                                        <p:tgtEl>
                                          <p:spTgt spid="6"/>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4" fill="hold" nodeType="clickEffect">
                                  <p:stCondLst>
                                    <p:cond delay="0"/>
                                  </p:stCondLst>
                                  <p:childTnLst>
                                    <p:set>
                                      <p:cBhvr>
                                        <p:cTn id="125" dur="1" fill="hold">
                                          <p:stCondLst>
                                            <p:cond delay="0"/>
                                          </p:stCondLst>
                                        </p:cTn>
                                        <p:tgtEl>
                                          <p:spTgt spid="1025115"/>
                                        </p:tgtEl>
                                        <p:attrNameLst>
                                          <p:attrName>style.visibility</p:attrName>
                                        </p:attrNameLst>
                                      </p:cBhvr>
                                      <p:to>
                                        <p:strVal val="visible"/>
                                      </p:to>
                                    </p:set>
                                    <p:animEffect transition="in" filter="wipe(down)">
                                      <p:cBhvr>
                                        <p:cTn id="126" dur="500"/>
                                        <p:tgtEl>
                                          <p:spTgt spid="1025115"/>
                                        </p:tgtEl>
                                      </p:cBhvr>
                                    </p:animEffect>
                                  </p:childTnLst>
                                </p:cTn>
                              </p:par>
                              <p:par>
                                <p:cTn id="127" presetID="22" presetClass="entr" presetSubtype="4" fill="hold" nodeType="withEffect">
                                  <p:stCondLst>
                                    <p:cond delay="0"/>
                                  </p:stCondLst>
                                  <p:childTnLst>
                                    <p:set>
                                      <p:cBhvr>
                                        <p:cTn id="128" dur="1" fill="hold">
                                          <p:stCondLst>
                                            <p:cond delay="0"/>
                                          </p:stCondLst>
                                        </p:cTn>
                                        <p:tgtEl>
                                          <p:spTgt spid="1025116"/>
                                        </p:tgtEl>
                                        <p:attrNameLst>
                                          <p:attrName>style.visibility</p:attrName>
                                        </p:attrNameLst>
                                      </p:cBhvr>
                                      <p:to>
                                        <p:strVal val="visible"/>
                                      </p:to>
                                    </p:set>
                                    <p:animEffect transition="in" filter="wipe(down)">
                                      <p:cBhvr>
                                        <p:cTn id="129" dur="500"/>
                                        <p:tgtEl>
                                          <p:spTgt spid="1025116"/>
                                        </p:tgtEl>
                                      </p:cBhvr>
                                    </p:animEffect>
                                  </p:childTnLst>
                                </p:cTn>
                              </p:par>
                            </p:childTnLst>
                          </p:cTn>
                        </p:par>
                        <p:par>
                          <p:cTn id="130" fill="hold">
                            <p:stCondLst>
                              <p:cond delay="500"/>
                            </p:stCondLst>
                            <p:childTnLst>
                              <p:par>
                                <p:cTn id="131" presetID="10" presetClass="entr" presetSubtype="0" fill="hold" grpId="0" nodeType="afterEffect">
                                  <p:stCondLst>
                                    <p:cond delay="0"/>
                                  </p:stCondLst>
                                  <p:childTnLst>
                                    <p:set>
                                      <p:cBhvr>
                                        <p:cTn id="132" dur="1" fill="hold">
                                          <p:stCondLst>
                                            <p:cond delay="0"/>
                                          </p:stCondLst>
                                        </p:cTn>
                                        <p:tgtEl>
                                          <p:spTgt spid="1025118"/>
                                        </p:tgtEl>
                                        <p:attrNameLst>
                                          <p:attrName>style.visibility</p:attrName>
                                        </p:attrNameLst>
                                      </p:cBhvr>
                                      <p:to>
                                        <p:strVal val="visible"/>
                                      </p:to>
                                    </p:set>
                                    <p:animEffect transition="in" filter="fade">
                                      <p:cBhvr>
                                        <p:cTn id="133" dur="1000"/>
                                        <p:tgtEl>
                                          <p:spTgt spid="1025118"/>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1025117"/>
                                        </p:tgtEl>
                                        <p:attrNameLst>
                                          <p:attrName>style.visibility</p:attrName>
                                        </p:attrNameLst>
                                      </p:cBhvr>
                                      <p:to>
                                        <p:strVal val="visible"/>
                                      </p:to>
                                    </p:set>
                                    <p:animEffect transition="in" filter="fade">
                                      <p:cBhvr>
                                        <p:cTn id="136" dur="1000"/>
                                        <p:tgtEl>
                                          <p:spTgt spid="1025117"/>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grpId="0" nodeType="clickEffect">
                                  <p:stCondLst>
                                    <p:cond delay="0"/>
                                  </p:stCondLst>
                                  <p:childTnLst>
                                    <p:set>
                                      <p:cBhvr>
                                        <p:cTn id="140" dur="1" fill="hold">
                                          <p:stCondLst>
                                            <p:cond delay="0"/>
                                          </p:stCondLst>
                                        </p:cTn>
                                        <p:tgtEl>
                                          <p:spTgt spid="1025095"/>
                                        </p:tgtEl>
                                        <p:attrNameLst>
                                          <p:attrName>style.visibility</p:attrName>
                                        </p:attrNameLst>
                                      </p:cBhvr>
                                      <p:to>
                                        <p:strVal val="visible"/>
                                      </p:to>
                                    </p:set>
                                    <p:animEffect transition="in" filter="wipe(up)">
                                      <p:cBhvr>
                                        <p:cTn id="141" dur="500"/>
                                        <p:tgtEl>
                                          <p:spTgt spid="1025095"/>
                                        </p:tgtEl>
                                      </p:cBhvr>
                                    </p:animEffect>
                                  </p:childTnLst>
                                </p:cTn>
                              </p:par>
                            </p:childTnLst>
                          </p:cTn>
                        </p:par>
                        <p:par>
                          <p:cTn id="142" fill="hold">
                            <p:stCondLst>
                              <p:cond delay="500"/>
                            </p:stCondLst>
                            <p:childTnLst>
                              <p:par>
                                <p:cTn id="143" presetID="10" presetClass="entr" presetSubtype="0" fill="hold" nodeType="afterEffect">
                                  <p:stCondLst>
                                    <p:cond delay="0"/>
                                  </p:stCondLst>
                                  <p:childTnLst>
                                    <p:set>
                                      <p:cBhvr>
                                        <p:cTn id="144" dur="1" fill="hold">
                                          <p:stCondLst>
                                            <p:cond delay="0"/>
                                          </p:stCondLst>
                                        </p:cTn>
                                        <p:tgtEl>
                                          <p:spTgt spid="3"/>
                                        </p:tgtEl>
                                        <p:attrNameLst>
                                          <p:attrName>style.visibility</p:attrName>
                                        </p:attrNameLst>
                                      </p:cBhvr>
                                      <p:to>
                                        <p:strVal val="visible"/>
                                      </p:to>
                                    </p:set>
                                    <p:animEffect transition="in" filter="fade">
                                      <p:cBhvr>
                                        <p:cTn id="145" dur="500"/>
                                        <p:tgtEl>
                                          <p:spTgt spid="3"/>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4" fill="hold" nodeType="clickEffect">
                                  <p:stCondLst>
                                    <p:cond delay="0"/>
                                  </p:stCondLst>
                                  <p:childTnLst>
                                    <p:set>
                                      <p:cBhvr>
                                        <p:cTn id="149" dur="1" fill="hold">
                                          <p:stCondLst>
                                            <p:cond delay="0"/>
                                          </p:stCondLst>
                                        </p:cTn>
                                        <p:tgtEl>
                                          <p:spTgt spid="1025111"/>
                                        </p:tgtEl>
                                        <p:attrNameLst>
                                          <p:attrName>style.visibility</p:attrName>
                                        </p:attrNameLst>
                                      </p:cBhvr>
                                      <p:to>
                                        <p:strVal val="visible"/>
                                      </p:to>
                                    </p:set>
                                    <p:animEffect transition="in" filter="wipe(down)">
                                      <p:cBhvr>
                                        <p:cTn id="150" dur="500"/>
                                        <p:tgtEl>
                                          <p:spTgt spid="1025111"/>
                                        </p:tgtEl>
                                      </p:cBhvr>
                                    </p:animEffect>
                                  </p:childTnLst>
                                </p:cTn>
                              </p:par>
                              <p:par>
                                <p:cTn id="151" presetID="22" presetClass="entr" presetSubtype="4" fill="hold" nodeType="withEffect">
                                  <p:stCondLst>
                                    <p:cond delay="0"/>
                                  </p:stCondLst>
                                  <p:childTnLst>
                                    <p:set>
                                      <p:cBhvr>
                                        <p:cTn id="152" dur="1" fill="hold">
                                          <p:stCondLst>
                                            <p:cond delay="0"/>
                                          </p:stCondLst>
                                        </p:cTn>
                                        <p:tgtEl>
                                          <p:spTgt spid="1025112"/>
                                        </p:tgtEl>
                                        <p:attrNameLst>
                                          <p:attrName>style.visibility</p:attrName>
                                        </p:attrNameLst>
                                      </p:cBhvr>
                                      <p:to>
                                        <p:strVal val="visible"/>
                                      </p:to>
                                    </p:set>
                                    <p:animEffect transition="in" filter="wipe(down)">
                                      <p:cBhvr>
                                        <p:cTn id="153" dur="500"/>
                                        <p:tgtEl>
                                          <p:spTgt spid="1025112"/>
                                        </p:tgtEl>
                                      </p:cBhvr>
                                    </p:animEffect>
                                  </p:childTnLst>
                                </p:cTn>
                              </p:par>
                            </p:childTnLst>
                          </p:cTn>
                        </p:par>
                        <p:par>
                          <p:cTn id="154" fill="hold">
                            <p:stCondLst>
                              <p:cond delay="500"/>
                            </p:stCondLst>
                            <p:childTnLst>
                              <p:par>
                                <p:cTn id="155" presetID="10" presetClass="entr" presetSubtype="0" fill="hold" grpId="0" nodeType="afterEffect">
                                  <p:stCondLst>
                                    <p:cond delay="0"/>
                                  </p:stCondLst>
                                  <p:childTnLst>
                                    <p:set>
                                      <p:cBhvr>
                                        <p:cTn id="156" dur="1" fill="hold">
                                          <p:stCondLst>
                                            <p:cond delay="0"/>
                                          </p:stCondLst>
                                        </p:cTn>
                                        <p:tgtEl>
                                          <p:spTgt spid="1025113"/>
                                        </p:tgtEl>
                                        <p:attrNameLst>
                                          <p:attrName>style.visibility</p:attrName>
                                        </p:attrNameLst>
                                      </p:cBhvr>
                                      <p:to>
                                        <p:strVal val="visible"/>
                                      </p:to>
                                    </p:set>
                                    <p:animEffect transition="in" filter="fade">
                                      <p:cBhvr>
                                        <p:cTn id="157" dur="1000"/>
                                        <p:tgtEl>
                                          <p:spTgt spid="1025113"/>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1025114"/>
                                        </p:tgtEl>
                                        <p:attrNameLst>
                                          <p:attrName>style.visibility</p:attrName>
                                        </p:attrNameLst>
                                      </p:cBhvr>
                                      <p:to>
                                        <p:strVal val="visible"/>
                                      </p:to>
                                    </p:set>
                                    <p:animEffect transition="in" filter="fade">
                                      <p:cBhvr>
                                        <p:cTn id="160" dur="1000"/>
                                        <p:tgtEl>
                                          <p:spTgt spid="1025114"/>
                                        </p:tgtEl>
                                      </p:cBhvr>
                                    </p:animEffect>
                                  </p:childTnLst>
                                </p:cTn>
                              </p:par>
                            </p:childTnLst>
                          </p:cTn>
                        </p:par>
                      </p:childTnLst>
                    </p:cTn>
                  </p:par>
                  <p:par>
                    <p:cTn id="161" fill="hold">
                      <p:stCondLst>
                        <p:cond delay="indefinite"/>
                      </p:stCondLst>
                      <p:childTnLst>
                        <p:par>
                          <p:cTn id="162" fill="hold">
                            <p:stCondLst>
                              <p:cond delay="0"/>
                            </p:stCondLst>
                            <p:childTnLst>
                              <p:par>
                                <p:cTn id="163" presetID="10" presetClass="entr" presetSubtype="0" fill="hold" grpId="0" nodeType="clickEffect">
                                  <p:stCondLst>
                                    <p:cond delay="0"/>
                                  </p:stCondLst>
                                  <p:childTnLst>
                                    <p:set>
                                      <p:cBhvr>
                                        <p:cTn id="164" dur="1" fill="hold">
                                          <p:stCondLst>
                                            <p:cond delay="0"/>
                                          </p:stCondLst>
                                        </p:cTn>
                                        <p:tgtEl>
                                          <p:spTgt spid="1025101"/>
                                        </p:tgtEl>
                                        <p:attrNameLst>
                                          <p:attrName>style.visibility</p:attrName>
                                        </p:attrNameLst>
                                      </p:cBhvr>
                                      <p:to>
                                        <p:strVal val="visible"/>
                                      </p:to>
                                    </p:set>
                                    <p:animEffect transition="in" filter="fade">
                                      <p:cBhvr>
                                        <p:cTn id="165" dur="500"/>
                                        <p:tgtEl>
                                          <p:spTgt spid="1025101"/>
                                        </p:tgtEl>
                                      </p:cBhvr>
                                    </p:animEffect>
                                  </p:childTnLst>
                                </p:cTn>
                              </p:par>
                            </p:childTnLst>
                          </p:cTn>
                        </p:par>
                      </p:childTnLst>
                    </p:cTn>
                  </p:par>
                  <p:par>
                    <p:cTn id="166" fill="hold">
                      <p:stCondLst>
                        <p:cond delay="indefinite"/>
                      </p:stCondLst>
                      <p:childTnLst>
                        <p:par>
                          <p:cTn id="167" fill="hold">
                            <p:stCondLst>
                              <p:cond delay="0"/>
                            </p:stCondLst>
                            <p:childTnLst>
                              <p:par>
                                <p:cTn id="168" presetID="10" presetClass="entr" presetSubtype="0" fill="hold" grpId="0" nodeType="clickEffect">
                                  <p:stCondLst>
                                    <p:cond delay="0"/>
                                  </p:stCondLst>
                                  <p:childTnLst>
                                    <p:set>
                                      <p:cBhvr>
                                        <p:cTn id="169" dur="1" fill="hold">
                                          <p:stCondLst>
                                            <p:cond delay="0"/>
                                          </p:stCondLst>
                                        </p:cTn>
                                        <p:tgtEl>
                                          <p:spTgt spid="1025102"/>
                                        </p:tgtEl>
                                        <p:attrNameLst>
                                          <p:attrName>style.visibility</p:attrName>
                                        </p:attrNameLst>
                                      </p:cBhvr>
                                      <p:to>
                                        <p:strVal val="visible"/>
                                      </p:to>
                                    </p:set>
                                    <p:animEffect transition="in" filter="fade">
                                      <p:cBhvr>
                                        <p:cTn id="170" dur="500"/>
                                        <p:tgtEl>
                                          <p:spTgt spid="1025102"/>
                                        </p:tgtEl>
                                      </p:cBhvr>
                                    </p:animEffect>
                                  </p:childTnLst>
                                </p:cTn>
                              </p:par>
                            </p:childTnLst>
                          </p:cTn>
                        </p:par>
                      </p:childTnLst>
                    </p:cTn>
                  </p:par>
                  <p:par>
                    <p:cTn id="171" fill="hold">
                      <p:stCondLst>
                        <p:cond delay="indefinite"/>
                      </p:stCondLst>
                      <p:childTnLst>
                        <p:par>
                          <p:cTn id="172" fill="hold">
                            <p:stCondLst>
                              <p:cond delay="0"/>
                            </p:stCondLst>
                            <p:childTnLst>
                              <p:par>
                                <p:cTn id="173" presetID="10" presetClass="exit" presetSubtype="0" fill="hold" grpId="1" nodeType="clickEffect">
                                  <p:stCondLst>
                                    <p:cond delay="0"/>
                                  </p:stCondLst>
                                  <p:childTnLst>
                                    <p:animEffect transition="out" filter="fade">
                                      <p:cBhvr>
                                        <p:cTn id="174" dur="500"/>
                                        <p:tgtEl>
                                          <p:spTgt spid="1025101"/>
                                        </p:tgtEl>
                                      </p:cBhvr>
                                    </p:animEffect>
                                    <p:set>
                                      <p:cBhvr>
                                        <p:cTn id="175" dur="1" fill="hold">
                                          <p:stCondLst>
                                            <p:cond delay="499"/>
                                          </p:stCondLst>
                                        </p:cTn>
                                        <p:tgtEl>
                                          <p:spTgt spid="1025101"/>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500"/>
                                        <p:tgtEl>
                                          <p:spTgt spid="1025102"/>
                                        </p:tgtEl>
                                      </p:cBhvr>
                                    </p:animEffect>
                                    <p:set>
                                      <p:cBhvr>
                                        <p:cTn id="178" dur="1" fill="hold">
                                          <p:stCondLst>
                                            <p:cond delay="499"/>
                                          </p:stCondLst>
                                        </p:cTn>
                                        <p:tgtEl>
                                          <p:spTgt spid="1025102"/>
                                        </p:tgtEl>
                                        <p:attrNameLst>
                                          <p:attrName>style.visibility</p:attrName>
                                        </p:attrNameLst>
                                      </p:cBhvr>
                                      <p:to>
                                        <p:strVal val="hidden"/>
                                      </p:to>
                                    </p:set>
                                  </p:childTnLst>
                                </p:cTn>
                              </p:par>
                            </p:childTnLst>
                          </p:cTn>
                        </p:par>
                        <p:par>
                          <p:cTn id="179" fill="hold">
                            <p:stCondLst>
                              <p:cond delay="500"/>
                            </p:stCondLst>
                            <p:childTnLst>
                              <p:par>
                                <p:cTn id="180" presetID="10" presetClass="entr" presetSubtype="0" fill="hold" grpId="0" nodeType="afterEffect">
                                  <p:stCondLst>
                                    <p:cond delay="0"/>
                                  </p:stCondLst>
                                  <p:childTnLst>
                                    <p:set>
                                      <p:cBhvr>
                                        <p:cTn id="181" dur="1" fill="hold">
                                          <p:stCondLst>
                                            <p:cond delay="0"/>
                                          </p:stCondLst>
                                        </p:cTn>
                                        <p:tgtEl>
                                          <p:spTgt spid="1025043"/>
                                        </p:tgtEl>
                                        <p:attrNameLst>
                                          <p:attrName>style.visibility</p:attrName>
                                        </p:attrNameLst>
                                      </p:cBhvr>
                                      <p:to>
                                        <p:strVal val="visible"/>
                                      </p:to>
                                    </p:set>
                                    <p:animEffect transition="in" filter="fade">
                                      <p:cBhvr>
                                        <p:cTn id="182" dur="500"/>
                                        <p:tgtEl>
                                          <p:spTgt spid="1025043"/>
                                        </p:tgtEl>
                                      </p:cBhvr>
                                    </p:animEffect>
                                  </p:childTnLst>
                                </p:cTn>
                              </p:par>
                            </p:childTnLst>
                          </p:cTn>
                        </p:par>
                      </p:childTnLst>
                    </p:cTn>
                  </p:par>
                  <p:par>
                    <p:cTn id="183" fill="hold">
                      <p:stCondLst>
                        <p:cond delay="indefinite"/>
                      </p:stCondLst>
                      <p:childTnLst>
                        <p:par>
                          <p:cTn id="184" fill="hold">
                            <p:stCondLst>
                              <p:cond delay="0"/>
                            </p:stCondLst>
                            <p:childTnLst>
                              <p:par>
                                <p:cTn id="185" presetID="10" presetClass="entr" presetSubtype="0" fill="hold" grpId="0" nodeType="clickEffect">
                                  <p:stCondLst>
                                    <p:cond delay="0"/>
                                  </p:stCondLst>
                                  <p:childTnLst>
                                    <p:set>
                                      <p:cBhvr>
                                        <p:cTn id="186" dur="1" fill="hold">
                                          <p:stCondLst>
                                            <p:cond delay="0"/>
                                          </p:stCondLst>
                                        </p:cTn>
                                        <p:tgtEl>
                                          <p:spTgt spid="1025039"/>
                                        </p:tgtEl>
                                        <p:attrNameLst>
                                          <p:attrName>style.visibility</p:attrName>
                                        </p:attrNameLst>
                                      </p:cBhvr>
                                      <p:to>
                                        <p:strVal val="visible"/>
                                      </p:to>
                                    </p:set>
                                    <p:animEffect transition="in" filter="fade">
                                      <p:cBhvr>
                                        <p:cTn id="187" dur="500"/>
                                        <p:tgtEl>
                                          <p:spTgt spid="1025039"/>
                                        </p:tgtEl>
                                      </p:cBhvr>
                                    </p:animEffect>
                                  </p:childTnLst>
                                </p:cTn>
                              </p:par>
                            </p:childTnLst>
                          </p:cTn>
                        </p:par>
                        <p:par>
                          <p:cTn id="188" fill="hold">
                            <p:stCondLst>
                              <p:cond delay="500"/>
                            </p:stCondLst>
                            <p:childTnLst>
                              <p:par>
                                <p:cTn id="189" presetID="10" presetClass="entr" presetSubtype="0" fill="hold" grpId="0" nodeType="afterEffect">
                                  <p:stCondLst>
                                    <p:cond delay="0"/>
                                  </p:stCondLst>
                                  <p:childTnLst>
                                    <p:set>
                                      <p:cBhvr>
                                        <p:cTn id="190" dur="1" fill="hold">
                                          <p:stCondLst>
                                            <p:cond delay="0"/>
                                          </p:stCondLst>
                                        </p:cTn>
                                        <p:tgtEl>
                                          <p:spTgt spid="1025041"/>
                                        </p:tgtEl>
                                        <p:attrNameLst>
                                          <p:attrName>style.visibility</p:attrName>
                                        </p:attrNameLst>
                                      </p:cBhvr>
                                      <p:to>
                                        <p:strVal val="visible"/>
                                      </p:to>
                                    </p:set>
                                    <p:animEffect transition="in" filter="fade">
                                      <p:cBhvr>
                                        <p:cTn id="191" dur="500"/>
                                        <p:tgtEl>
                                          <p:spTgt spid="1025041"/>
                                        </p:tgtEl>
                                      </p:cBhvr>
                                    </p:animEffect>
                                  </p:childTnLst>
                                </p:cTn>
                              </p:par>
                            </p:childTnLst>
                          </p:cTn>
                        </p:par>
                      </p:childTnLst>
                    </p:cTn>
                  </p:par>
                  <p:par>
                    <p:cTn id="192" fill="hold">
                      <p:stCondLst>
                        <p:cond delay="indefinite"/>
                      </p:stCondLst>
                      <p:childTnLst>
                        <p:par>
                          <p:cTn id="193" fill="hold">
                            <p:stCondLst>
                              <p:cond delay="0"/>
                            </p:stCondLst>
                            <p:childTnLst>
                              <p:par>
                                <p:cTn id="194" presetID="10" presetClass="entr" presetSubtype="0" fill="hold" grpId="0" nodeType="clickEffect">
                                  <p:stCondLst>
                                    <p:cond delay="0"/>
                                  </p:stCondLst>
                                  <p:childTnLst>
                                    <p:set>
                                      <p:cBhvr>
                                        <p:cTn id="195" dur="1" fill="hold">
                                          <p:stCondLst>
                                            <p:cond delay="0"/>
                                          </p:stCondLst>
                                        </p:cTn>
                                        <p:tgtEl>
                                          <p:spTgt spid="79"/>
                                        </p:tgtEl>
                                        <p:attrNameLst>
                                          <p:attrName>style.visibility</p:attrName>
                                        </p:attrNameLst>
                                      </p:cBhvr>
                                      <p:to>
                                        <p:strVal val="visible"/>
                                      </p:to>
                                    </p:set>
                                    <p:animEffect transition="in" filter="fade">
                                      <p:cBhvr>
                                        <p:cTn id="196" dur="500"/>
                                        <p:tgtEl>
                                          <p:spTgt spid="79"/>
                                        </p:tgtEl>
                                      </p:cBhvr>
                                    </p:animEffect>
                                  </p:childTnLst>
                                </p:cTn>
                              </p:par>
                            </p:childTnLst>
                          </p:cTn>
                        </p:par>
                        <p:par>
                          <p:cTn id="197" fill="hold">
                            <p:stCondLst>
                              <p:cond delay="500"/>
                            </p:stCondLst>
                            <p:childTnLst>
                              <p:par>
                                <p:cTn id="198" presetID="10" presetClass="entr" presetSubtype="0" fill="hold" grpId="0" nodeType="afterEffect">
                                  <p:stCondLst>
                                    <p:cond delay="0"/>
                                  </p:stCondLst>
                                  <p:childTnLst>
                                    <p:set>
                                      <p:cBhvr>
                                        <p:cTn id="199" dur="1" fill="hold">
                                          <p:stCondLst>
                                            <p:cond delay="0"/>
                                          </p:stCondLst>
                                        </p:cTn>
                                        <p:tgtEl>
                                          <p:spTgt spid="80"/>
                                        </p:tgtEl>
                                        <p:attrNameLst>
                                          <p:attrName>style.visibility</p:attrName>
                                        </p:attrNameLst>
                                      </p:cBhvr>
                                      <p:to>
                                        <p:strVal val="visible"/>
                                      </p:to>
                                    </p:set>
                                    <p:animEffect transition="in" filter="fade">
                                      <p:cBhvr>
                                        <p:cTn id="200" dur="500"/>
                                        <p:tgtEl>
                                          <p:spTgt spid="80"/>
                                        </p:tgtEl>
                                      </p:cBhvr>
                                    </p:animEffect>
                                  </p:childTnLst>
                                </p:cTn>
                              </p:par>
                            </p:childTnLst>
                          </p:cTn>
                        </p:par>
                      </p:childTnLst>
                    </p:cTn>
                  </p:par>
                  <p:par>
                    <p:cTn id="201" fill="hold">
                      <p:stCondLst>
                        <p:cond delay="indefinite"/>
                      </p:stCondLst>
                      <p:childTnLst>
                        <p:par>
                          <p:cTn id="202" fill="hold">
                            <p:stCondLst>
                              <p:cond delay="0"/>
                            </p:stCondLst>
                            <p:childTnLst>
                              <p:par>
                                <p:cTn id="203" presetID="10" presetClass="entr" presetSubtype="0" fill="hold" grpId="0" nodeType="clickEffect">
                                  <p:stCondLst>
                                    <p:cond delay="0"/>
                                  </p:stCondLst>
                                  <p:childTnLst>
                                    <p:set>
                                      <p:cBhvr>
                                        <p:cTn id="204" dur="1" fill="hold">
                                          <p:stCondLst>
                                            <p:cond delay="0"/>
                                          </p:stCondLst>
                                        </p:cTn>
                                        <p:tgtEl>
                                          <p:spTgt spid="1025040"/>
                                        </p:tgtEl>
                                        <p:attrNameLst>
                                          <p:attrName>style.visibility</p:attrName>
                                        </p:attrNameLst>
                                      </p:cBhvr>
                                      <p:to>
                                        <p:strVal val="visible"/>
                                      </p:to>
                                    </p:set>
                                    <p:animEffect transition="in" filter="fade">
                                      <p:cBhvr>
                                        <p:cTn id="205" dur="500"/>
                                        <p:tgtEl>
                                          <p:spTgt spid="1025040"/>
                                        </p:tgtEl>
                                      </p:cBhvr>
                                    </p:animEffect>
                                  </p:childTnLst>
                                </p:cTn>
                              </p:par>
                            </p:childTnLst>
                          </p:cTn>
                        </p:par>
                        <p:par>
                          <p:cTn id="206" fill="hold">
                            <p:stCondLst>
                              <p:cond delay="500"/>
                            </p:stCondLst>
                            <p:childTnLst>
                              <p:par>
                                <p:cTn id="207" presetID="10" presetClass="entr" presetSubtype="0" fill="hold" grpId="0" nodeType="afterEffect">
                                  <p:stCondLst>
                                    <p:cond delay="0"/>
                                  </p:stCondLst>
                                  <p:childTnLst>
                                    <p:set>
                                      <p:cBhvr>
                                        <p:cTn id="208" dur="1" fill="hold">
                                          <p:stCondLst>
                                            <p:cond delay="0"/>
                                          </p:stCondLst>
                                        </p:cTn>
                                        <p:tgtEl>
                                          <p:spTgt spid="1025042"/>
                                        </p:tgtEl>
                                        <p:attrNameLst>
                                          <p:attrName>style.visibility</p:attrName>
                                        </p:attrNameLst>
                                      </p:cBhvr>
                                      <p:to>
                                        <p:strVal val="visible"/>
                                      </p:to>
                                    </p:set>
                                    <p:animEffect transition="in" filter="fade">
                                      <p:cBhvr>
                                        <p:cTn id="209" dur="500"/>
                                        <p:tgtEl>
                                          <p:spTgt spid="1025042"/>
                                        </p:tgtEl>
                                      </p:cBhvr>
                                    </p:animEffect>
                                  </p:childTnLst>
                                </p:cTn>
                              </p:par>
                            </p:childTnLst>
                          </p:cTn>
                        </p:par>
                      </p:childTnLst>
                    </p:cTn>
                  </p:par>
                  <p:par>
                    <p:cTn id="210" fill="hold">
                      <p:stCondLst>
                        <p:cond delay="indefinite"/>
                      </p:stCondLst>
                      <p:childTnLst>
                        <p:par>
                          <p:cTn id="211" fill="hold">
                            <p:stCondLst>
                              <p:cond delay="0"/>
                            </p:stCondLst>
                            <p:childTnLst>
                              <p:par>
                                <p:cTn id="212" presetID="10" presetClass="entr" presetSubtype="0" fill="hold" grpId="0" nodeType="clickEffect">
                                  <p:stCondLst>
                                    <p:cond delay="0"/>
                                  </p:stCondLst>
                                  <p:childTnLst>
                                    <p:set>
                                      <p:cBhvr>
                                        <p:cTn id="213" dur="1" fill="hold">
                                          <p:stCondLst>
                                            <p:cond delay="0"/>
                                          </p:stCondLst>
                                        </p:cTn>
                                        <p:tgtEl>
                                          <p:spTgt spid="81"/>
                                        </p:tgtEl>
                                        <p:attrNameLst>
                                          <p:attrName>style.visibility</p:attrName>
                                        </p:attrNameLst>
                                      </p:cBhvr>
                                      <p:to>
                                        <p:strVal val="visible"/>
                                      </p:to>
                                    </p:set>
                                    <p:animEffect transition="in" filter="fade">
                                      <p:cBhvr>
                                        <p:cTn id="214" dur="500"/>
                                        <p:tgtEl>
                                          <p:spTgt spid="81"/>
                                        </p:tgtEl>
                                      </p:cBhvr>
                                    </p:animEffect>
                                  </p:childTnLst>
                                </p:cTn>
                              </p:par>
                            </p:childTnLst>
                          </p:cTn>
                        </p:par>
                        <p:par>
                          <p:cTn id="215" fill="hold">
                            <p:stCondLst>
                              <p:cond delay="500"/>
                            </p:stCondLst>
                            <p:childTnLst>
                              <p:par>
                                <p:cTn id="216" presetID="10" presetClass="entr" presetSubtype="0" fill="hold" grpId="0" nodeType="afterEffect">
                                  <p:stCondLst>
                                    <p:cond delay="0"/>
                                  </p:stCondLst>
                                  <p:childTnLst>
                                    <p:set>
                                      <p:cBhvr>
                                        <p:cTn id="217" dur="1" fill="hold">
                                          <p:stCondLst>
                                            <p:cond delay="0"/>
                                          </p:stCondLst>
                                        </p:cTn>
                                        <p:tgtEl>
                                          <p:spTgt spid="82"/>
                                        </p:tgtEl>
                                        <p:attrNameLst>
                                          <p:attrName>style.visibility</p:attrName>
                                        </p:attrNameLst>
                                      </p:cBhvr>
                                      <p:to>
                                        <p:strVal val="visible"/>
                                      </p:to>
                                    </p:set>
                                    <p:animEffect transition="in" filter="fade">
                                      <p:cBhvr>
                                        <p:cTn id="218" dur="500"/>
                                        <p:tgtEl>
                                          <p:spTgt spid="82"/>
                                        </p:tgtEl>
                                      </p:cBhvr>
                                    </p:animEffect>
                                  </p:childTnLst>
                                </p:cTn>
                              </p:par>
                            </p:childTnLst>
                          </p:cTn>
                        </p:par>
                      </p:childTnLst>
                    </p:cTn>
                  </p:par>
                  <p:par>
                    <p:cTn id="219" fill="hold">
                      <p:stCondLst>
                        <p:cond delay="indefinite"/>
                      </p:stCondLst>
                      <p:childTnLst>
                        <p:par>
                          <p:cTn id="220" fill="hold">
                            <p:stCondLst>
                              <p:cond delay="0"/>
                            </p:stCondLst>
                            <p:childTnLst>
                              <p:par>
                                <p:cTn id="221" presetID="18" presetClass="entr" presetSubtype="9" fill="hold" grpId="0" nodeType="clickEffect">
                                  <p:stCondLst>
                                    <p:cond delay="0"/>
                                  </p:stCondLst>
                                  <p:childTnLst>
                                    <p:set>
                                      <p:cBhvr>
                                        <p:cTn id="222" dur="1" fill="hold">
                                          <p:stCondLst>
                                            <p:cond delay="0"/>
                                          </p:stCondLst>
                                        </p:cTn>
                                        <p:tgtEl>
                                          <p:spTgt spid="1025044"/>
                                        </p:tgtEl>
                                        <p:attrNameLst>
                                          <p:attrName>style.visibility</p:attrName>
                                        </p:attrNameLst>
                                      </p:cBhvr>
                                      <p:to>
                                        <p:strVal val="visible"/>
                                      </p:to>
                                    </p:set>
                                    <p:animEffect transition="in" filter="strips(upLeft)">
                                      <p:cBhvr>
                                        <p:cTn id="223" dur="3000"/>
                                        <p:tgtEl>
                                          <p:spTgt spid="1025044"/>
                                        </p:tgtEl>
                                      </p:cBhvr>
                                    </p:animEffect>
                                  </p:childTnLst>
                                </p:cTn>
                              </p:par>
                              <p:par>
                                <p:cTn id="224" presetID="18" presetClass="entr" presetSubtype="6" fill="hold" grpId="0" nodeType="withEffect">
                                  <p:stCondLst>
                                    <p:cond delay="0"/>
                                  </p:stCondLst>
                                  <p:childTnLst>
                                    <p:set>
                                      <p:cBhvr>
                                        <p:cTn id="225" dur="1" fill="hold">
                                          <p:stCondLst>
                                            <p:cond delay="0"/>
                                          </p:stCondLst>
                                        </p:cTn>
                                        <p:tgtEl>
                                          <p:spTgt spid="1025045"/>
                                        </p:tgtEl>
                                        <p:attrNameLst>
                                          <p:attrName>style.visibility</p:attrName>
                                        </p:attrNameLst>
                                      </p:cBhvr>
                                      <p:to>
                                        <p:strVal val="visible"/>
                                      </p:to>
                                    </p:set>
                                    <p:animEffect transition="in" filter="strips(downRight)">
                                      <p:cBhvr>
                                        <p:cTn id="226" dur="3000"/>
                                        <p:tgtEl>
                                          <p:spTgt spid="1025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040" grpId="0" animBg="1"/>
      <p:bldP spid="1025039" grpId="0" animBg="1"/>
      <p:bldP spid="1025038" grpId="0"/>
      <p:bldP spid="1025101" grpId="0" animBg="1"/>
      <p:bldP spid="1025101" grpId="1" animBg="1"/>
      <p:bldP spid="1025102" grpId="0" animBg="1"/>
      <p:bldP spid="1025102" grpId="1" animBg="1"/>
      <p:bldP spid="1025097" grpId="0" animBg="1"/>
      <p:bldP spid="1025097" grpId="1" animBg="1"/>
      <p:bldP spid="1025099" grpId="0" animBg="1"/>
      <p:bldP spid="1025099" grpId="1" animBg="1"/>
      <p:bldP spid="1025028" grpId="0"/>
      <p:bldP spid="1025037" grpId="0"/>
      <p:bldP spid="1025041" grpId="0"/>
      <p:bldP spid="1025042" grpId="0"/>
      <p:bldP spid="1025044" grpId="0" animBg="1"/>
      <p:bldP spid="1025045" grpId="0" animBg="1"/>
      <p:bldP spid="1025043" grpId="0" animBg="1"/>
      <p:bldP spid="1025105" grpId="0" animBg="1"/>
      <p:bldP spid="1025106" grpId="0" animBg="1"/>
      <p:bldP spid="1025109" grpId="0" animBg="1"/>
      <p:bldP spid="1025110" grpId="0" animBg="1"/>
      <p:bldP spid="1025113" grpId="0" animBg="1"/>
      <p:bldP spid="1025114" grpId="0" animBg="1"/>
      <p:bldP spid="1025117" grpId="0" animBg="1"/>
      <p:bldP spid="1025118" grpId="0" animBg="1"/>
      <p:bldP spid="1025119" grpId="0" animBg="1"/>
      <p:bldP spid="1025120" grpId="0" animBg="1"/>
      <p:bldP spid="1025121" grpId="0"/>
      <p:bldP spid="1025122" grpId="0"/>
      <p:bldP spid="79" grpId="0" animBg="1"/>
      <p:bldP spid="80" grpId="0" animBg="1"/>
      <p:bldP spid="81" grpId="0" animBg="1"/>
      <p:bldP spid="82" grpId="0" animBg="1"/>
      <p:bldP spid="1025093" grpId="0" animBg="1"/>
      <p:bldP spid="1025094" grpId="0" animBg="1"/>
      <p:bldP spid="1025095" grpId="0" animBg="1"/>
      <p:bldP spid="102509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21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46211" name="Text Box 3"/>
          <p:cNvSpPr txBox="1">
            <a:spLocks noChangeArrowheads="1"/>
          </p:cNvSpPr>
          <p:nvPr/>
        </p:nvSpPr>
        <p:spPr bwMode="auto">
          <a:xfrm>
            <a:off x="371475" y="606425"/>
            <a:ext cx="8401050" cy="50323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The isotopic composition of </a:t>
            </a:r>
            <a:r>
              <a:rPr lang="en-GB" sz="3000" dirty="0" smtClean="0">
                <a:solidFill>
                  <a:srgbClr val="FFFF00"/>
                </a:solidFill>
                <a:effectLst>
                  <a:outerShdw blurRad="38100" dist="38100" dir="2700000" algn="tl">
                    <a:srgbClr val="000000"/>
                  </a:outerShdw>
                </a:effectLst>
                <a:latin typeface="Calibri" pitchFamily="34" charset="0"/>
              </a:rPr>
              <a:t>MORB</a:t>
            </a:r>
            <a:endParaRPr lang="en-GB" sz="3000" dirty="0">
              <a:solidFill>
                <a:srgbClr val="FFFF00"/>
              </a:solidFill>
              <a:effectLst>
                <a:outerShdw blurRad="38100" dist="38100" dir="2700000" algn="tl">
                  <a:srgbClr val="000000"/>
                </a:outerShdw>
              </a:effectLst>
              <a:latin typeface="Calibri" pitchFamily="34" charset="0"/>
            </a:endParaRPr>
          </a:p>
        </p:txBody>
      </p:sp>
      <p:sp>
        <p:nvSpPr>
          <p:cNvPr id="1246212" name="Text Box 4"/>
          <p:cNvSpPr txBox="1">
            <a:spLocks noChangeArrowheads="1"/>
          </p:cNvSpPr>
          <p:nvPr/>
        </p:nvSpPr>
        <p:spPr bwMode="auto">
          <a:xfrm>
            <a:off x="0" y="5738813"/>
            <a:ext cx="9144000" cy="47625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a:t>
            </a:r>
            <a:r>
              <a:rPr lang="en-GB" sz="2800" baseline="30000" dirty="0">
                <a:solidFill>
                  <a:srgbClr val="FFFF00"/>
                </a:solidFill>
                <a:effectLst>
                  <a:outerShdw blurRad="38100" dist="38100" dir="2700000" algn="tl">
                    <a:srgbClr val="000000"/>
                  </a:outerShdw>
                </a:effectLst>
                <a:latin typeface="Calibri" pitchFamily="34" charset="0"/>
              </a:rPr>
              <a:t>86</a:t>
            </a:r>
            <a:r>
              <a:rPr lang="en-GB" sz="2800" dirty="0">
                <a:solidFill>
                  <a:srgbClr val="FFFF00"/>
                </a:solidFill>
                <a:effectLst>
                  <a:outerShdw blurRad="38100" dist="38100" dir="2700000" algn="tl">
                    <a:srgbClr val="000000"/>
                  </a:outerShdw>
                </a:effectLst>
                <a:latin typeface="Calibri" pitchFamily="34" charset="0"/>
              </a:rPr>
              <a:t>Sr of Atlantic </a:t>
            </a:r>
            <a:r>
              <a:rPr lang="en-GB" sz="2800" dirty="0" smtClean="0">
                <a:solidFill>
                  <a:srgbClr val="FFFF00"/>
                </a:solidFill>
                <a:effectLst>
                  <a:outerShdw blurRad="38100" dist="38100" dir="2700000" algn="tl">
                    <a:srgbClr val="000000"/>
                  </a:outerShdw>
                </a:effectLst>
                <a:latin typeface="Calibri" pitchFamily="34" charset="0"/>
              </a:rPr>
              <a:t>MORB</a:t>
            </a:r>
            <a:endParaRPr lang="en-GB" sz="2800" dirty="0">
              <a:solidFill>
                <a:srgbClr val="FFFF00"/>
              </a:solidFill>
              <a:effectLst>
                <a:outerShdw blurRad="38100" dist="38100" dir="2700000" algn="tl">
                  <a:srgbClr val="000000"/>
                </a:outerShdw>
              </a:effectLst>
              <a:latin typeface="Calibri" pitchFamily="34" charset="0"/>
            </a:endParaRPr>
          </a:p>
        </p:txBody>
      </p:sp>
      <p:pic>
        <p:nvPicPr>
          <p:cNvPr id="1246213" name="Picture 5"/>
          <p:cNvPicPr>
            <a:picLocks noChangeAspect="1" noChangeArrowheads="1"/>
          </p:cNvPicPr>
          <p:nvPr/>
        </p:nvPicPr>
        <p:blipFill>
          <a:blip r:embed="rId3" cstate="print"/>
          <a:srcRect/>
          <a:stretch>
            <a:fillRect/>
          </a:stretch>
        </p:blipFill>
        <p:spPr bwMode="auto">
          <a:xfrm>
            <a:off x="803275" y="1249363"/>
            <a:ext cx="7226300" cy="4448175"/>
          </a:xfrm>
          <a:prstGeom prst="rect">
            <a:avLst/>
          </a:prstGeom>
          <a:noFill/>
          <a:ln w="9525" algn="ctr">
            <a:noFill/>
            <a:miter lim="800000"/>
            <a:headEnd/>
            <a:tailEnd/>
          </a:ln>
        </p:spPr>
      </p:pic>
      <p:sp>
        <p:nvSpPr>
          <p:cNvPr id="1246214" name="Text Box 6"/>
          <p:cNvSpPr txBox="1">
            <a:spLocks noChangeArrowheads="1"/>
          </p:cNvSpPr>
          <p:nvPr/>
        </p:nvSpPr>
        <p:spPr bwMode="auto">
          <a:xfrm>
            <a:off x="0" y="6099175"/>
            <a:ext cx="9144000" cy="47625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2800">
                <a:solidFill>
                  <a:schemeClr val="bg1"/>
                </a:solidFill>
                <a:effectLst>
                  <a:outerShdw blurRad="38100" dist="38100" dir="2700000" algn="tl">
                    <a:srgbClr val="000000"/>
                  </a:outerShdw>
                </a:effectLst>
                <a:latin typeface="Calibri" pitchFamily="34" charset="0"/>
              </a:rPr>
              <a:t>Depleted but not homogeneous compositions.</a:t>
            </a:r>
          </a:p>
        </p:txBody>
      </p:sp>
      <p:sp>
        <p:nvSpPr>
          <p:cNvPr id="1246215" name="Text Box 7"/>
          <p:cNvSpPr txBox="1">
            <a:spLocks noChangeArrowheads="1"/>
          </p:cNvSpPr>
          <p:nvPr/>
        </p:nvSpPr>
        <p:spPr bwMode="auto">
          <a:xfrm>
            <a:off x="8008938" y="5086350"/>
            <a:ext cx="1135062" cy="915988"/>
          </a:xfrm>
          <a:prstGeom prst="rect">
            <a:avLst/>
          </a:prstGeom>
          <a:noFill/>
          <a:ln w="9525" algn="ctr">
            <a:noFill/>
            <a:miter lim="800000"/>
            <a:headEnd/>
            <a:tailEnd/>
          </a:ln>
          <a:effectLst/>
        </p:spPr>
        <p:txBody>
          <a:bodyPr>
            <a:spAutoFit/>
          </a:bodyPr>
          <a:lstStyle/>
          <a:p>
            <a:pPr algn="l">
              <a:defRPr/>
            </a:pPr>
            <a:r>
              <a:rPr lang="it-IT" dirty="0">
                <a:solidFill>
                  <a:schemeClr val="bg1"/>
                </a:solidFill>
                <a:effectLst>
                  <a:outerShdw blurRad="38100" dist="38100" dir="2700000" algn="tl">
                    <a:srgbClr val="000000"/>
                  </a:outerShdw>
                </a:effectLst>
                <a:latin typeface="Calibri" pitchFamily="34" charset="0"/>
              </a:rPr>
              <a:t>From: Hofmann (</a:t>
            </a:r>
            <a:r>
              <a:rPr lang="it-IT" dirty="0" smtClean="0">
                <a:solidFill>
                  <a:schemeClr val="bg1"/>
                </a:solidFill>
                <a:effectLst>
                  <a:outerShdw blurRad="38100" dist="38100" dir="2700000" algn="tl">
                    <a:srgbClr val="000000"/>
                  </a:outerShdw>
                </a:effectLst>
                <a:latin typeface="Calibri" pitchFamily="34" charset="0"/>
              </a:rPr>
              <a:t>2004)</a:t>
            </a:r>
            <a:endParaRPr lang="it-IT" dirty="0">
              <a:solidFill>
                <a:schemeClr val="bg1"/>
              </a:solidFill>
              <a:effectLst>
                <a:outerShdw blurRad="38100" dist="38100" dir="2700000" algn="tl">
                  <a:srgbClr val="000000"/>
                </a:outerShdw>
              </a:effectLst>
              <a:latin typeface="Calibri" pitchFamily="34" charset="0"/>
            </a:endParaRPr>
          </a:p>
        </p:txBody>
      </p:sp>
      <p:sp>
        <p:nvSpPr>
          <p:cNvPr id="1246216" name="Text Box 8"/>
          <p:cNvSpPr txBox="1">
            <a:spLocks noChangeArrowheads="1"/>
          </p:cNvSpPr>
          <p:nvPr/>
        </p:nvSpPr>
        <p:spPr bwMode="auto">
          <a:xfrm>
            <a:off x="2403475" y="1538288"/>
            <a:ext cx="5072063" cy="519112"/>
          </a:xfrm>
          <a:prstGeom prst="rect">
            <a:avLst/>
          </a:prstGeom>
          <a:noFill/>
          <a:ln w="9525" algn="ctr">
            <a:noFill/>
            <a:miter lim="800000"/>
            <a:headEnd/>
            <a:tailEnd/>
          </a:ln>
          <a:effectLst/>
        </p:spPr>
        <p:txBody>
          <a:bodyPr>
            <a:spAutoFit/>
          </a:bodyPr>
          <a:lstStyle/>
          <a:p>
            <a:pPr algn="l">
              <a:defRPr/>
            </a:pPr>
            <a:r>
              <a:rPr lang="en-GB" sz="2800">
                <a:solidFill>
                  <a:schemeClr val="tx1"/>
                </a:solidFill>
                <a:effectLst>
                  <a:outerShdw blurRad="38100" dist="38100" dir="2700000" algn="tl">
                    <a:srgbClr val="FFFFFF"/>
                  </a:outerShdw>
                </a:effectLst>
                <a:latin typeface="Calibri" pitchFamily="34" charset="0"/>
              </a:rPr>
              <a:t>Remember: BSE = 0.70445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46211"/>
                                        </p:tgtEl>
                                        <p:attrNameLst>
                                          <p:attrName>style.visibility</p:attrName>
                                        </p:attrNameLst>
                                      </p:cBhvr>
                                      <p:to>
                                        <p:strVal val="visible"/>
                                      </p:to>
                                    </p:set>
                                    <p:animEffect transition="in" filter="fade">
                                      <p:cBhvr>
                                        <p:cTn id="7" dur="500"/>
                                        <p:tgtEl>
                                          <p:spTgt spid="12462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46213"/>
                                        </p:tgtEl>
                                        <p:attrNameLst>
                                          <p:attrName>style.visibility</p:attrName>
                                        </p:attrNameLst>
                                      </p:cBhvr>
                                      <p:to>
                                        <p:strVal val="visible"/>
                                      </p:to>
                                    </p:set>
                                    <p:animEffect transition="in" filter="fade">
                                      <p:cBhvr>
                                        <p:cTn id="11" dur="500"/>
                                        <p:tgtEl>
                                          <p:spTgt spid="124621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46215"/>
                                        </p:tgtEl>
                                        <p:attrNameLst>
                                          <p:attrName>style.visibility</p:attrName>
                                        </p:attrNameLst>
                                      </p:cBhvr>
                                      <p:to>
                                        <p:strVal val="visible"/>
                                      </p:to>
                                    </p:set>
                                    <p:animEffect transition="in" filter="fade">
                                      <p:cBhvr>
                                        <p:cTn id="14" dur="500"/>
                                        <p:tgtEl>
                                          <p:spTgt spid="124621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46212">
                                            <p:txEl>
                                              <p:pRg st="0" end="0"/>
                                            </p:txEl>
                                          </p:spTgt>
                                        </p:tgtEl>
                                        <p:attrNameLst>
                                          <p:attrName>style.visibility</p:attrName>
                                        </p:attrNameLst>
                                      </p:cBhvr>
                                      <p:to>
                                        <p:strVal val="visible"/>
                                      </p:to>
                                    </p:set>
                                    <p:animEffect transition="in" filter="fade">
                                      <p:cBhvr>
                                        <p:cTn id="18" dur="500"/>
                                        <p:tgtEl>
                                          <p:spTgt spid="124621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246216"/>
                                        </p:tgtEl>
                                        <p:attrNameLst>
                                          <p:attrName>style.visibility</p:attrName>
                                        </p:attrNameLst>
                                      </p:cBhvr>
                                      <p:to>
                                        <p:strVal val="visible"/>
                                      </p:to>
                                    </p:set>
                                    <p:animEffect transition="in" filter="fade">
                                      <p:cBhvr>
                                        <p:cTn id="23" dur="500"/>
                                        <p:tgtEl>
                                          <p:spTgt spid="124621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46214">
                                            <p:txEl>
                                              <p:pRg st="0" end="0"/>
                                            </p:txEl>
                                          </p:spTgt>
                                        </p:tgtEl>
                                        <p:attrNameLst>
                                          <p:attrName>style.visibility</p:attrName>
                                        </p:attrNameLst>
                                      </p:cBhvr>
                                      <p:to>
                                        <p:strVal val="visible"/>
                                      </p:to>
                                    </p:set>
                                    <p:animEffect transition="in" filter="fade">
                                      <p:cBhvr>
                                        <p:cTn id="28" dur="500"/>
                                        <p:tgtEl>
                                          <p:spTgt spid="12462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6211" grpId="0"/>
      <p:bldP spid="1246212" grpId="0" build="p"/>
      <p:bldP spid="1246214" grpId="0" build="p"/>
      <p:bldP spid="1246215" grpId="0"/>
      <p:bldP spid="124621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
          <p:cNvGrpSpPr>
            <a:grpSpLocks/>
          </p:cNvGrpSpPr>
          <p:nvPr/>
        </p:nvGrpSpPr>
        <p:grpSpPr bwMode="auto">
          <a:xfrm>
            <a:off x="841376" y="1303338"/>
            <a:ext cx="7226300" cy="4433887"/>
            <a:chOff x="530" y="821"/>
            <a:chExt cx="4552" cy="2793"/>
          </a:xfrm>
        </p:grpSpPr>
        <p:pic>
          <p:nvPicPr>
            <p:cNvPr id="69641" name="Picture 3"/>
            <p:cNvPicPr>
              <a:picLocks noChangeAspect="1" noChangeArrowheads="1"/>
            </p:cNvPicPr>
            <p:nvPr/>
          </p:nvPicPr>
          <p:blipFill>
            <a:blip r:embed="rId3" cstate="print"/>
            <a:srcRect b="1517"/>
            <a:stretch>
              <a:fillRect/>
            </a:stretch>
          </p:blipFill>
          <p:spPr bwMode="auto">
            <a:xfrm>
              <a:off x="556" y="821"/>
              <a:ext cx="4526" cy="2793"/>
            </a:xfrm>
            <a:prstGeom prst="rect">
              <a:avLst/>
            </a:prstGeom>
            <a:noFill/>
            <a:ln w="9525" algn="ctr">
              <a:noFill/>
              <a:miter lim="800000"/>
              <a:headEnd/>
              <a:tailEnd/>
            </a:ln>
          </p:spPr>
        </p:pic>
        <p:sp>
          <p:nvSpPr>
            <p:cNvPr id="1248267" name="Rectangle 11"/>
            <p:cNvSpPr>
              <a:spLocks noChangeArrowheads="1"/>
            </p:cNvSpPr>
            <p:nvPr/>
          </p:nvSpPr>
          <p:spPr bwMode="auto">
            <a:xfrm>
              <a:off x="721" y="860"/>
              <a:ext cx="210" cy="2626"/>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248266" name="Text Box 10"/>
            <p:cNvSpPr txBox="1">
              <a:spLocks noChangeArrowheads="1"/>
            </p:cNvSpPr>
            <p:nvPr/>
          </p:nvSpPr>
          <p:spPr bwMode="auto">
            <a:xfrm>
              <a:off x="530" y="846"/>
              <a:ext cx="432" cy="194"/>
            </a:xfrm>
            <a:prstGeom prst="rect">
              <a:avLst/>
            </a:prstGeom>
            <a:noFill/>
            <a:ln w="9525" algn="ctr">
              <a:noFill/>
              <a:miter lim="800000"/>
              <a:headEnd/>
              <a:tailEnd/>
            </a:ln>
            <a:effectLst/>
          </p:spPr>
          <p:txBody>
            <a:bodyPr wrap="none">
              <a:spAutoFit/>
            </a:bodyPr>
            <a:lstStyle/>
            <a:p>
              <a:pPr>
                <a:defRPr/>
              </a:pPr>
              <a:r>
                <a:rPr lang="en-GB" sz="1400">
                  <a:solidFill>
                    <a:schemeClr val="tx1"/>
                  </a:solidFill>
                  <a:effectLst>
                    <a:outerShdw blurRad="38100" dist="38100" dir="2700000" algn="tl">
                      <a:srgbClr val="FFFFFF"/>
                    </a:outerShdw>
                  </a:effectLst>
                  <a:latin typeface="Calibri" pitchFamily="34" charset="0"/>
                </a:rPr>
                <a:t>0.5134</a:t>
              </a:r>
            </a:p>
          </p:txBody>
        </p:sp>
        <p:sp>
          <p:nvSpPr>
            <p:cNvPr id="1248268" name="Text Box 12"/>
            <p:cNvSpPr txBox="1">
              <a:spLocks noChangeArrowheads="1"/>
            </p:cNvSpPr>
            <p:nvPr/>
          </p:nvSpPr>
          <p:spPr bwMode="auto">
            <a:xfrm>
              <a:off x="538" y="1244"/>
              <a:ext cx="432" cy="194"/>
            </a:xfrm>
            <a:prstGeom prst="rect">
              <a:avLst/>
            </a:prstGeom>
            <a:noFill/>
            <a:ln w="9525" algn="ctr">
              <a:noFill/>
              <a:miter lim="800000"/>
              <a:headEnd/>
              <a:tailEnd/>
            </a:ln>
            <a:effectLst/>
          </p:spPr>
          <p:txBody>
            <a:bodyPr wrap="none">
              <a:spAutoFit/>
            </a:bodyPr>
            <a:lstStyle/>
            <a:p>
              <a:pPr>
                <a:defRPr/>
              </a:pPr>
              <a:r>
                <a:rPr lang="en-GB" sz="1400">
                  <a:solidFill>
                    <a:schemeClr val="tx1"/>
                  </a:solidFill>
                  <a:effectLst>
                    <a:outerShdw blurRad="38100" dist="38100" dir="2700000" algn="tl">
                      <a:srgbClr val="FFFFFF"/>
                    </a:outerShdw>
                  </a:effectLst>
                  <a:latin typeface="Calibri" pitchFamily="34" charset="0"/>
                </a:rPr>
                <a:t>0.5133</a:t>
              </a:r>
            </a:p>
          </p:txBody>
        </p:sp>
        <p:sp>
          <p:nvSpPr>
            <p:cNvPr id="1248269" name="Text Box 13"/>
            <p:cNvSpPr txBox="1">
              <a:spLocks noChangeArrowheads="1"/>
            </p:cNvSpPr>
            <p:nvPr/>
          </p:nvSpPr>
          <p:spPr bwMode="auto">
            <a:xfrm>
              <a:off x="538" y="2793"/>
              <a:ext cx="432" cy="194"/>
            </a:xfrm>
            <a:prstGeom prst="rect">
              <a:avLst/>
            </a:prstGeom>
            <a:noFill/>
            <a:ln w="9525" algn="ctr">
              <a:noFill/>
              <a:miter lim="800000"/>
              <a:headEnd/>
              <a:tailEnd/>
            </a:ln>
            <a:effectLst/>
          </p:spPr>
          <p:txBody>
            <a:bodyPr wrap="none">
              <a:spAutoFit/>
            </a:bodyPr>
            <a:lstStyle/>
            <a:p>
              <a:pPr>
                <a:defRPr/>
              </a:pPr>
              <a:r>
                <a:rPr lang="en-GB" sz="1400">
                  <a:solidFill>
                    <a:schemeClr val="tx1"/>
                  </a:solidFill>
                  <a:effectLst>
                    <a:outerShdw blurRad="38100" dist="38100" dir="2700000" algn="tl">
                      <a:srgbClr val="FFFFFF"/>
                    </a:outerShdw>
                  </a:effectLst>
                  <a:latin typeface="Calibri" pitchFamily="34" charset="0"/>
                </a:rPr>
                <a:t>0.5129</a:t>
              </a:r>
            </a:p>
          </p:txBody>
        </p:sp>
        <p:sp>
          <p:nvSpPr>
            <p:cNvPr id="1248270" name="Text Box 14"/>
            <p:cNvSpPr txBox="1">
              <a:spLocks noChangeArrowheads="1"/>
            </p:cNvSpPr>
            <p:nvPr/>
          </p:nvSpPr>
          <p:spPr bwMode="auto">
            <a:xfrm>
              <a:off x="538" y="3160"/>
              <a:ext cx="432" cy="194"/>
            </a:xfrm>
            <a:prstGeom prst="rect">
              <a:avLst/>
            </a:prstGeom>
            <a:noFill/>
            <a:ln w="9525" algn="ctr">
              <a:noFill/>
              <a:miter lim="800000"/>
              <a:headEnd/>
              <a:tailEnd/>
            </a:ln>
            <a:effectLst/>
          </p:spPr>
          <p:txBody>
            <a:bodyPr wrap="none">
              <a:spAutoFit/>
            </a:bodyPr>
            <a:lstStyle/>
            <a:p>
              <a:pPr>
                <a:defRPr/>
              </a:pPr>
              <a:r>
                <a:rPr lang="en-GB" sz="1400">
                  <a:solidFill>
                    <a:schemeClr val="tx1"/>
                  </a:solidFill>
                  <a:effectLst>
                    <a:outerShdw blurRad="38100" dist="38100" dir="2700000" algn="tl">
                      <a:srgbClr val="FFFFFF"/>
                    </a:outerShdw>
                  </a:effectLst>
                  <a:latin typeface="Calibri" pitchFamily="34" charset="0"/>
                </a:rPr>
                <a:t>0.5128</a:t>
              </a:r>
            </a:p>
          </p:txBody>
        </p:sp>
        <p:sp>
          <p:nvSpPr>
            <p:cNvPr id="1248265" name="Text Box 9"/>
            <p:cNvSpPr txBox="1">
              <a:spLocks noChangeArrowheads="1"/>
            </p:cNvSpPr>
            <p:nvPr/>
          </p:nvSpPr>
          <p:spPr bwMode="auto">
            <a:xfrm rot="16200000">
              <a:off x="249" y="2057"/>
              <a:ext cx="965" cy="231"/>
            </a:xfrm>
            <a:prstGeom prst="rect">
              <a:avLst/>
            </a:prstGeom>
            <a:solidFill>
              <a:schemeClr val="bg1"/>
            </a:solidFill>
            <a:ln w="9525" algn="ctr">
              <a:noFill/>
              <a:miter lim="800000"/>
              <a:headEnd/>
              <a:tailEnd/>
            </a:ln>
            <a:effectLst/>
          </p:spPr>
          <p:txBody>
            <a:bodyPr>
              <a:spAutoFit/>
            </a:bodyPr>
            <a:lstStyle/>
            <a:p>
              <a:pPr algn="l">
                <a:defRPr/>
              </a:pPr>
              <a:r>
                <a:rPr lang="en-GB" baseline="30000">
                  <a:solidFill>
                    <a:schemeClr val="tx1"/>
                  </a:solidFill>
                  <a:effectLst>
                    <a:outerShdw blurRad="38100" dist="38100" dir="2700000" algn="tl">
                      <a:srgbClr val="C0C0C0"/>
                    </a:outerShdw>
                  </a:effectLst>
                  <a:latin typeface="Calibri" pitchFamily="34" charset="0"/>
                </a:rPr>
                <a:t>143</a:t>
              </a:r>
              <a:r>
                <a:rPr lang="en-GB">
                  <a:solidFill>
                    <a:schemeClr val="tx1"/>
                  </a:solidFill>
                  <a:effectLst>
                    <a:outerShdw blurRad="38100" dist="38100" dir="2700000" algn="tl">
                      <a:srgbClr val="C0C0C0"/>
                    </a:outerShdw>
                  </a:effectLst>
                  <a:latin typeface="Calibri" pitchFamily="34" charset="0"/>
                </a:rPr>
                <a:t>Nd/</a:t>
              </a:r>
              <a:r>
                <a:rPr lang="en-GB" baseline="30000">
                  <a:solidFill>
                    <a:schemeClr val="tx1"/>
                  </a:solidFill>
                  <a:effectLst>
                    <a:outerShdw blurRad="38100" dist="38100" dir="2700000" algn="tl">
                      <a:srgbClr val="C0C0C0"/>
                    </a:outerShdw>
                  </a:effectLst>
                  <a:latin typeface="Calibri" pitchFamily="34" charset="0"/>
                </a:rPr>
                <a:t>144</a:t>
              </a:r>
              <a:r>
                <a:rPr lang="en-GB">
                  <a:solidFill>
                    <a:schemeClr val="tx1"/>
                  </a:solidFill>
                  <a:effectLst>
                    <a:outerShdw blurRad="38100" dist="38100" dir="2700000" algn="tl">
                      <a:srgbClr val="C0C0C0"/>
                    </a:outerShdw>
                  </a:effectLst>
                  <a:latin typeface="Calibri" pitchFamily="34" charset="0"/>
                </a:rPr>
                <a:t>Nd</a:t>
              </a:r>
            </a:p>
          </p:txBody>
        </p:sp>
      </p:grpSp>
      <p:sp>
        <p:nvSpPr>
          <p:cNvPr id="124825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48260" name="Text Box 4"/>
          <p:cNvSpPr txBox="1">
            <a:spLocks noChangeArrowheads="1"/>
          </p:cNvSpPr>
          <p:nvPr/>
        </p:nvSpPr>
        <p:spPr bwMode="auto">
          <a:xfrm>
            <a:off x="0" y="5738813"/>
            <a:ext cx="9144000" cy="47625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2800" baseline="30000" dirty="0">
                <a:solidFill>
                  <a:srgbClr val="FFFF00"/>
                </a:solidFill>
                <a:effectLst>
                  <a:outerShdw blurRad="38100" dist="38100" dir="2700000" algn="tl">
                    <a:srgbClr val="000000"/>
                  </a:outerShdw>
                </a:effectLst>
                <a:latin typeface="Calibri" pitchFamily="34" charset="0"/>
              </a:rPr>
              <a:t>143</a:t>
            </a:r>
            <a:r>
              <a:rPr lang="en-GB" sz="2800" dirty="0">
                <a:solidFill>
                  <a:srgbClr val="FFFF00"/>
                </a:solidFill>
                <a:effectLst>
                  <a:outerShdw blurRad="38100" dist="38100" dir="2700000" algn="tl">
                    <a:srgbClr val="000000"/>
                  </a:outerShdw>
                </a:effectLst>
                <a:latin typeface="Calibri" pitchFamily="34" charset="0"/>
              </a:rPr>
              <a:t>Nd/</a:t>
            </a:r>
            <a:r>
              <a:rPr lang="en-GB" sz="2800" baseline="30000" dirty="0">
                <a:solidFill>
                  <a:srgbClr val="FFFF00"/>
                </a:solidFill>
                <a:effectLst>
                  <a:outerShdw blurRad="38100" dist="38100" dir="2700000" algn="tl">
                    <a:srgbClr val="000000"/>
                  </a:outerShdw>
                </a:effectLst>
                <a:latin typeface="Calibri" pitchFamily="34" charset="0"/>
              </a:rPr>
              <a:t>144</a:t>
            </a:r>
            <a:r>
              <a:rPr lang="en-GB" sz="2800" dirty="0">
                <a:solidFill>
                  <a:srgbClr val="FFFF00"/>
                </a:solidFill>
                <a:effectLst>
                  <a:outerShdw blurRad="38100" dist="38100" dir="2700000" algn="tl">
                    <a:srgbClr val="000000"/>
                  </a:outerShdw>
                </a:effectLst>
                <a:latin typeface="Calibri" pitchFamily="34" charset="0"/>
              </a:rPr>
              <a:t>Nd of Atlantic </a:t>
            </a:r>
            <a:r>
              <a:rPr lang="en-GB" sz="2800" dirty="0" smtClean="0">
                <a:solidFill>
                  <a:srgbClr val="FFFF00"/>
                </a:solidFill>
                <a:effectLst>
                  <a:outerShdw blurRad="38100" dist="38100" dir="2700000" algn="tl">
                    <a:srgbClr val="000000"/>
                  </a:outerShdw>
                </a:effectLst>
                <a:latin typeface="Calibri" pitchFamily="34" charset="0"/>
              </a:rPr>
              <a:t>MORB</a:t>
            </a:r>
            <a:endParaRPr lang="en-GB" sz="2800" dirty="0">
              <a:solidFill>
                <a:srgbClr val="FFFF00"/>
              </a:solidFill>
              <a:effectLst>
                <a:outerShdw blurRad="38100" dist="38100" dir="2700000" algn="tl">
                  <a:srgbClr val="000000"/>
                </a:outerShdw>
              </a:effectLst>
              <a:latin typeface="Calibri" pitchFamily="34" charset="0"/>
            </a:endParaRPr>
          </a:p>
        </p:txBody>
      </p:sp>
      <p:sp>
        <p:nvSpPr>
          <p:cNvPr id="1248261" name="Text Box 5"/>
          <p:cNvSpPr txBox="1">
            <a:spLocks noChangeArrowheads="1"/>
          </p:cNvSpPr>
          <p:nvPr/>
        </p:nvSpPr>
        <p:spPr bwMode="auto">
          <a:xfrm>
            <a:off x="371475" y="606425"/>
            <a:ext cx="8401050" cy="50323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The isotopic composition of </a:t>
            </a:r>
            <a:r>
              <a:rPr lang="en-GB" sz="3000" dirty="0" smtClean="0">
                <a:solidFill>
                  <a:srgbClr val="FFFF00"/>
                </a:solidFill>
                <a:effectLst>
                  <a:outerShdw blurRad="38100" dist="38100" dir="2700000" algn="tl">
                    <a:srgbClr val="000000"/>
                  </a:outerShdw>
                </a:effectLst>
                <a:latin typeface="Calibri" pitchFamily="34" charset="0"/>
              </a:rPr>
              <a:t>MORB</a:t>
            </a:r>
            <a:endParaRPr lang="en-GB" sz="3000" dirty="0">
              <a:solidFill>
                <a:srgbClr val="FFFF00"/>
              </a:solidFill>
              <a:effectLst>
                <a:outerShdw blurRad="38100" dist="38100" dir="2700000" algn="tl">
                  <a:srgbClr val="000000"/>
                </a:outerShdw>
              </a:effectLst>
              <a:latin typeface="Calibri" pitchFamily="34" charset="0"/>
            </a:endParaRPr>
          </a:p>
        </p:txBody>
      </p:sp>
      <p:sp>
        <p:nvSpPr>
          <p:cNvPr id="1248262" name="Text Box 6"/>
          <p:cNvSpPr txBox="1">
            <a:spLocks noChangeArrowheads="1"/>
          </p:cNvSpPr>
          <p:nvPr/>
        </p:nvSpPr>
        <p:spPr bwMode="auto">
          <a:xfrm>
            <a:off x="0" y="6099175"/>
            <a:ext cx="9144000" cy="47625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2800">
                <a:solidFill>
                  <a:schemeClr val="bg1"/>
                </a:solidFill>
                <a:effectLst>
                  <a:outerShdw blurRad="38100" dist="38100" dir="2700000" algn="tl">
                    <a:srgbClr val="000000"/>
                  </a:outerShdw>
                </a:effectLst>
                <a:latin typeface="Calibri" pitchFamily="34" charset="0"/>
              </a:rPr>
              <a:t>Depleted but not homogeneous compositions.</a:t>
            </a:r>
          </a:p>
        </p:txBody>
      </p:sp>
      <p:sp>
        <p:nvSpPr>
          <p:cNvPr id="1248263" name="Text Box 7"/>
          <p:cNvSpPr txBox="1">
            <a:spLocks noChangeArrowheads="1"/>
          </p:cNvSpPr>
          <p:nvPr/>
        </p:nvSpPr>
        <p:spPr bwMode="auto">
          <a:xfrm>
            <a:off x="8008938" y="5086350"/>
            <a:ext cx="1135062" cy="915988"/>
          </a:xfrm>
          <a:prstGeom prst="rect">
            <a:avLst/>
          </a:prstGeom>
          <a:noFill/>
          <a:ln w="9525" algn="ctr">
            <a:noFill/>
            <a:miter lim="800000"/>
            <a:headEnd/>
            <a:tailEnd/>
          </a:ln>
          <a:effectLst/>
        </p:spPr>
        <p:txBody>
          <a:bodyPr>
            <a:spAutoFit/>
          </a:bodyPr>
          <a:lstStyle/>
          <a:p>
            <a:pPr algn="l">
              <a:defRPr/>
            </a:pPr>
            <a:r>
              <a:rPr lang="it-IT" dirty="0">
                <a:solidFill>
                  <a:schemeClr val="bg1"/>
                </a:solidFill>
                <a:effectLst>
                  <a:outerShdw blurRad="38100" dist="38100" dir="2700000" algn="tl">
                    <a:srgbClr val="000000"/>
                  </a:outerShdw>
                </a:effectLst>
                <a:latin typeface="Calibri" pitchFamily="34" charset="0"/>
              </a:rPr>
              <a:t>From: Hofmann (</a:t>
            </a:r>
            <a:r>
              <a:rPr lang="it-IT" dirty="0" smtClean="0">
                <a:solidFill>
                  <a:schemeClr val="bg1"/>
                </a:solidFill>
                <a:effectLst>
                  <a:outerShdw blurRad="38100" dist="38100" dir="2700000" algn="tl">
                    <a:srgbClr val="000000"/>
                  </a:outerShdw>
                </a:effectLst>
                <a:latin typeface="Calibri" pitchFamily="34" charset="0"/>
              </a:rPr>
              <a:t>2004)</a:t>
            </a:r>
            <a:endParaRPr lang="it-IT" dirty="0">
              <a:solidFill>
                <a:schemeClr val="bg1"/>
              </a:solidFill>
              <a:effectLst>
                <a:outerShdw blurRad="38100" dist="38100" dir="2700000" algn="tl">
                  <a:srgbClr val="000000"/>
                </a:outerShdw>
              </a:effectLst>
              <a:latin typeface="Calibri" pitchFamily="34" charset="0"/>
            </a:endParaRPr>
          </a:p>
        </p:txBody>
      </p:sp>
      <p:sp>
        <p:nvSpPr>
          <p:cNvPr id="1248264" name="Text Box 8"/>
          <p:cNvSpPr txBox="1">
            <a:spLocks noChangeArrowheads="1"/>
          </p:cNvSpPr>
          <p:nvPr/>
        </p:nvSpPr>
        <p:spPr bwMode="auto">
          <a:xfrm>
            <a:off x="2143125" y="4614863"/>
            <a:ext cx="5072063" cy="519112"/>
          </a:xfrm>
          <a:prstGeom prst="rect">
            <a:avLst/>
          </a:prstGeom>
          <a:noFill/>
          <a:ln w="9525" algn="ctr">
            <a:noFill/>
            <a:miter lim="800000"/>
            <a:headEnd/>
            <a:tailEnd/>
          </a:ln>
          <a:effectLst/>
        </p:spPr>
        <p:txBody>
          <a:bodyPr>
            <a:spAutoFit/>
          </a:bodyPr>
          <a:lstStyle/>
          <a:p>
            <a:pPr algn="l">
              <a:defRPr/>
            </a:pPr>
            <a:r>
              <a:rPr lang="en-GB" sz="2800">
                <a:solidFill>
                  <a:schemeClr val="tx1"/>
                </a:solidFill>
                <a:effectLst>
                  <a:outerShdw blurRad="38100" dist="38100" dir="2700000" algn="tl">
                    <a:srgbClr val="FFFFFF"/>
                  </a:outerShdw>
                </a:effectLst>
                <a:latin typeface="Calibri" pitchFamily="34" charset="0"/>
              </a:rPr>
              <a:t>Remember: ChUR = 0.51264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48260">
                                            <p:txEl>
                                              <p:pRg st="0" end="0"/>
                                            </p:txEl>
                                          </p:spTgt>
                                        </p:tgtEl>
                                        <p:attrNameLst>
                                          <p:attrName>style.visibility</p:attrName>
                                        </p:attrNameLst>
                                      </p:cBhvr>
                                      <p:to>
                                        <p:strVal val="visible"/>
                                      </p:to>
                                    </p:set>
                                    <p:animEffect transition="in" filter="fade">
                                      <p:cBhvr>
                                        <p:cTn id="11" dur="500"/>
                                        <p:tgtEl>
                                          <p:spTgt spid="1248260">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248264"/>
                                        </p:tgtEl>
                                        <p:attrNameLst>
                                          <p:attrName>style.visibility</p:attrName>
                                        </p:attrNameLst>
                                      </p:cBhvr>
                                      <p:to>
                                        <p:strVal val="visible"/>
                                      </p:to>
                                    </p:set>
                                    <p:animEffect transition="in" filter="fade">
                                      <p:cBhvr>
                                        <p:cTn id="16" dur="500"/>
                                        <p:tgtEl>
                                          <p:spTgt spid="1248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8260" grpId="0" build="p"/>
      <p:bldP spid="124826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29123" name="Text Box 3"/>
          <p:cNvSpPr txBox="1">
            <a:spLocks noChangeArrowheads="1"/>
          </p:cNvSpPr>
          <p:nvPr/>
        </p:nvSpPr>
        <p:spPr bwMode="auto">
          <a:xfrm>
            <a:off x="0" y="6096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Question:</a:t>
            </a:r>
          </a:p>
        </p:txBody>
      </p:sp>
      <p:grpSp>
        <p:nvGrpSpPr>
          <p:cNvPr id="2" name="Group 30"/>
          <p:cNvGrpSpPr>
            <a:grpSpLocks/>
          </p:cNvGrpSpPr>
          <p:nvPr/>
        </p:nvGrpSpPr>
        <p:grpSpPr bwMode="auto">
          <a:xfrm>
            <a:off x="4287837" y="3194050"/>
            <a:ext cx="4757736" cy="3552825"/>
            <a:chOff x="2701" y="2012"/>
            <a:chExt cx="2997" cy="2238"/>
          </a:xfrm>
        </p:grpSpPr>
        <p:sp>
          <p:nvSpPr>
            <p:cNvPr id="1029130" name="Rectangle 10"/>
            <p:cNvSpPr>
              <a:spLocks noChangeArrowheads="1"/>
            </p:cNvSpPr>
            <p:nvPr/>
          </p:nvSpPr>
          <p:spPr bwMode="auto">
            <a:xfrm>
              <a:off x="2992" y="2018"/>
              <a:ext cx="2706" cy="1931"/>
            </a:xfrm>
            <a:prstGeom prst="rect">
              <a:avLst/>
            </a:prstGeom>
            <a:solidFill>
              <a:schemeClr val="bg1">
                <a:lumMod val="95000"/>
              </a:schemeClr>
            </a:solidFill>
            <a:ln w="2857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29126" name="Text Box 6"/>
            <p:cNvSpPr txBox="1">
              <a:spLocks noChangeArrowheads="1"/>
            </p:cNvSpPr>
            <p:nvPr/>
          </p:nvSpPr>
          <p:spPr bwMode="auto">
            <a:xfrm>
              <a:off x="3903" y="3920"/>
              <a:ext cx="877"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87</a:t>
              </a:r>
              <a:r>
                <a:rPr lang="it-IT" sz="2800" dirty="0">
                  <a:solidFill>
                    <a:schemeClr val="bg1"/>
                  </a:solidFill>
                  <a:effectLst>
                    <a:outerShdw blurRad="38100" dist="38100" dir="2700000" algn="tl">
                      <a:srgbClr val="000000"/>
                    </a:outerShdw>
                  </a:effectLst>
                  <a:latin typeface="Calibri" pitchFamily="34" charset="0"/>
                </a:rPr>
                <a:t>Sr/</a:t>
              </a:r>
              <a:r>
                <a:rPr lang="it-IT" sz="2800" baseline="30000" dirty="0">
                  <a:solidFill>
                    <a:schemeClr val="bg1"/>
                  </a:solidFill>
                  <a:effectLst>
                    <a:outerShdw blurRad="38100" dist="38100" dir="2700000" algn="tl">
                      <a:srgbClr val="000000"/>
                    </a:outerShdw>
                  </a:effectLst>
                  <a:latin typeface="Calibri" pitchFamily="34" charset="0"/>
                </a:rPr>
                <a:t>86</a:t>
              </a:r>
              <a:r>
                <a:rPr lang="it-IT" sz="2800" dirty="0">
                  <a:solidFill>
                    <a:schemeClr val="bg1"/>
                  </a:solidFill>
                  <a:effectLst>
                    <a:outerShdw blurRad="38100" dist="38100" dir="2700000" algn="tl">
                      <a:srgbClr val="000000"/>
                    </a:outerShdw>
                  </a:effectLst>
                  <a:latin typeface="Calibri" pitchFamily="34" charset="0"/>
                </a:rPr>
                <a:t>Sr</a:t>
              </a:r>
            </a:p>
          </p:txBody>
        </p:sp>
        <p:sp>
          <p:nvSpPr>
            <p:cNvPr id="1029127" name="Text Box 7"/>
            <p:cNvSpPr txBox="1">
              <a:spLocks noChangeArrowheads="1"/>
            </p:cNvSpPr>
            <p:nvPr/>
          </p:nvSpPr>
          <p:spPr bwMode="auto">
            <a:xfrm rot="16200000">
              <a:off x="2268" y="2836"/>
              <a:ext cx="1196"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143</a:t>
              </a:r>
              <a:r>
                <a:rPr lang="it-IT" sz="2800" dirty="0">
                  <a:solidFill>
                    <a:schemeClr val="bg1"/>
                  </a:solidFill>
                  <a:effectLst>
                    <a:outerShdw blurRad="38100" dist="38100" dir="2700000" algn="tl">
                      <a:srgbClr val="000000"/>
                    </a:outerShdw>
                  </a:effectLst>
                  <a:latin typeface="Calibri" pitchFamily="34" charset="0"/>
                </a:rPr>
                <a:t>Nd/</a:t>
              </a:r>
              <a:r>
                <a:rPr lang="it-IT" sz="2800" baseline="30000" dirty="0">
                  <a:solidFill>
                    <a:schemeClr val="bg1"/>
                  </a:solidFill>
                  <a:effectLst>
                    <a:outerShdw blurRad="38100" dist="38100" dir="2700000" algn="tl">
                      <a:srgbClr val="000000"/>
                    </a:outerShdw>
                  </a:effectLst>
                  <a:latin typeface="Calibri" pitchFamily="34" charset="0"/>
                </a:rPr>
                <a:t>144</a:t>
              </a:r>
              <a:r>
                <a:rPr lang="it-IT" sz="2800" dirty="0">
                  <a:solidFill>
                    <a:schemeClr val="bg1"/>
                  </a:solidFill>
                  <a:effectLst>
                    <a:outerShdw blurRad="38100" dist="38100" dir="2700000" algn="tl">
                      <a:srgbClr val="000000"/>
                    </a:outerShdw>
                  </a:effectLst>
                  <a:latin typeface="Calibri" pitchFamily="34" charset="0"/>
                </a:rPr>
                <a:t>Nd</a:t>
              </a:r>
            </a:p>
          </p:txBody>
        </p:sp>
        <p:sp>
          <p:nvSpPr>
            <p:cNvPr id="1029128" name="Line 8"/>
            <p:cNvSpPr>
              <a:spLocks noChangeShapeType="1"/>
            </p:cNvSpPr>
            <p:nvPr/>
          </p:nvSpPr>
          <p:spPr bwMode="auto">
            <a:xfrm flipV="1">
              <a:off x="3826" y="2012"/>
              <a:ext cx="0" cy="1937"/>
            </a:xfrm>
            <a:prstGeom prst="line">
              <a:avLst/>
            </a:prstGeom>
            <a:noFill/>
            <a:ln w="28575">
              <a:solidFill>
                <a:srgbClr val="0000FF"/>
              </a:solidFill>
              <a:prstDash val="sysDot"/>
              <a:round/>
              <a:headEnd/>
              <a:tailEnd/>
            </a:ln>
            <a:effectLst/>
          </p:spPr>
          <p:txBody>
            <a:bodyPr anchor="ctr"/>
            <a:lstStyle/>
            <a:p>
              <a:pPr>
                <a:defRPr/>
              </a:pPr>
              <a:endParaRPr lang="it-IT">
                <a:latin typeface="Calibri" pitchFamily="34" charset="0"/>
              </a:endParaRPr>
            </a:p>
          </p:txBody>
        </p:sp>
        <p:sp>
          <p:nvSpPr>
            <p:cNvPr id="1029129" name="Line 9"/>
            <p:cNvSpPr>
              <a:spLocks noChangeShapeType="1"/>
            </p:cNvSpPr>
            <p:nvPr/>
          </p:nvSpPr>
          <p:spPr bwMode="auto">
            <a:xfrm>
              <a:off x="2992" y="2761"/>
              <a:ext cx="2700" cy="0"/>
            </a:xfrm>
            <a:prstGeom prst="line">
              <a:avLst/>
            </a:prstGeom>
            <a:noFill/>
            <a:ln w="28575">
              <a:solidFill>
                <a:srgbClr val="FF0000"/>
              </a:solidFill>
              <a:prstDash val="sysDot"/>
              <a:round/>
              <a:headEnd/>
              <a:tailEnd/>
            </a:ln>
            <a:effectLst/>
          </p:spPr>
          <p:txBody>
            <a:bodyPr anchor="ctr"/>
            <a:lstStyle/>
            <a:p>
              <a:pPr>
                <a:defRPr/>
              </a:pPr>
              <a:endParaRPr lang="it-IT">
                <a:latin typeface="Calibri" pitchFamily="34" charset="0"/>
              </a:endParaRPr>
            </a:p>
          </p:txBody>
        </p:sp>
        <p:sp>
          <p:nvSpPr>
            <p:cNvPr id="1029131" name="Text Box 11"/>
            <p:cNvSpPr txBox="1">
              <a:spLocks noChangeArrowheads="1"/>
            </p:cNvSpPr>
            <p:nvPr/>
          </p:nvSpPr>
          <p:spPr bwMode="auto">
            <a:xfrm>
              <a:off x="4418" y="2544"/>
              <a:ext cx="1262"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dirty="0">
                  <a:solidFill>
                    <a:srgbClr val="FF0000"/>
                  </a:solidFill>
                  <a:effectLst/>
                  <a:latin typeface="Calibri" pitchFamily="34" charset="0"/>
                </a:rPr>
                <a:t>ChUR (0.51264)</a:t>
              </a:r>
            </a:p>
          </p:txBody>
        </p:sp>
        <p:sp>
          <p:nvSpPr>
            <p:cNvPr id="1029132" name="Text Box 12"/>
            <p:cNvSpPr txBox="1">
              <a:spLocks noChangeArrowheads="1"/>
            </p:cNvSpPr>
            <p:nvPr/>
          </p:nvSpPr>
          <p:spPr bwMode="auto">
            <a:xfrm rot="16200000">
              <a:off x="3126" y="3216"/>
              <a:ext cx="1150"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dirty="0">
                  <a:solidFill>
                    <a:srgbClr val="0000FF"/>
                  </a:solidFill>
                  <a:effectLst/>
                  <a:latin typeface="Calibri" pitchFamily="34" charset="0"/>
                </a:rPr>
                <a:t>BSE (0.70445)</a:t>
              </a:r>
            </a:p>
          </p:txBody>
        </p:sp>
      </p:grpSp>
      <p:sp>
        <p:nvSpPr>
          <p:cNvPr id="1029140" name="Text Box 20"/>
          <p:cNvSpPr txBox="1">
            <a:spLocks noChangeArrowheads="1"/>
          </p:cNvSpPr>
          <p:nvPr/>
        </p:nvSpPr>
        <p:spPr bwMode="auto">
          <a:xfrm>
            <a:off x="371475" y="1085850"/>
            <a:ext cx="8401050"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Compared to the Primitive Mantle estimate, the MORB source is depleted or enriched?</a:t>
            </a:r>
          </a:p>
        </p:txBody>
      </p:sp>
      <p:sp>
        <p:nvSpPr>
          <p:cNvPr id="1029142" name="Text Box 22"/>
          <p:cNvSpPr txBox="1">
            <a:spLocks noChangeArrowheads="1"/>
          </p:cNvSpPr>
          <p:nvPr/>
        </p:nvSpPr>
        <p:spPr bwMode="auto">
          <a:xfrm>
            <a:off x="0" y="2020888"/>
            <a:ext cx="8939213" cy="5632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400">
                <a:solidFill>
                  <a:srgbClr val="FFFF00"/>
                </a:solidFill>
                <a:effectLst>
                  <a:outerShdw blurRad="38100" dist="38100" dir="2700000" algn="tl">
                    <a:srgbClr val="000000"/>
                  </a:outerShdw>
                </a:effectLst>
                <a:latin typeface="Calibri" pitchFamily="34" charset="0"/>
              </a:rPr>
              <a:t>WHY?</a:t>
            </a:r>
          </a:p>
        </p:txBody>
      </p:sp>
      <p:sp>
        <p:nvSpPr>
          <p:cNvPr id="1029143" name="Text Box 23"/>
          <p:cNvSpPr txBox="1">
            <a:spLocks noChangeArrowheads="1"/>
          </p:cNvSpPr>
          <p:nvPr/>
        </p:nvSpPr>
        <p:spPr bwMode="auto">
          <a:xfrm>
            <a:off x="371475" y="2382838"/>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What is the probable Sr-Nd isotopic composition of a MORB source?</a:t>
            </a:r>
          </a:p>
        </p:txBody>
      </p:sp>
      <p:sp>
        <p:nvSpPr>
          <p:cNvPr id="1029144" name="AutoShape 24"/>
          <p:cNvSpPr>
            <a:spLocks noChangeArrowheads="1"/>
          </p:cNvSpPr>
          <p:nvPr/>
        </p:nvSpPr>
        <p:spPr bwMode="auto">
          <a:xfrm>
            <a:off x="4759325" y="3225800"/>
            <a:ext cx="1223963" cy="1117600"/>
          </a:xfrm>
          <a:prstGeom prst="irregularSeal1">
            <a:avLst/>
          </a:prstGeom>
          <a:solidFill>
            <a:srgbClr val="CC66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9145" name="Text Box 25"/>
          <p:cNvSpPr txBox="1">
            <a:spLocks noChangeArrowheads="1"/>
          </p:cNvSpPr>
          <p:nvPr/>
        </p:nvSpPr>
        <p:spPr bwMode="auto">
          <a:xfrm>
            <a:off x="371475" y="4251325"/>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If there is a depleted reservoir there must be an enriched reservoir, right?</a:t>
            </a:r>
          </a:p>
        </p:txBody>
      </p:sp>
      <p:sp>
        <p:nvSpPr>
          <p:cNvPr id="1029146" name="AutoShape 26"/>
          <p:cNvSpPr>
            <a:spLocks noChangeArrowheads="1"/>
          </p:cNvSpPr>
          <p:nvPr/>
        </p:nvSpPr>
        <p:spPr bwMode="auto">
          <a:xfrm rot="1103937">
            <a:off x="6723063" y="4745038"/>
            <a:ext cx="2071687" cy="1157287"/>
          </a:xfrm>
          <a:prstGeom prst="irregularSeal1">
            <a:avLst/>
          </a:prstGeom>
          <a:solidFill>
            <a:srgbClr val="00CC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29147" name="Text Box 27"/>
          <p:cNvSpPr txBox="1">
            <a:spLocks noChangeArrowheads="1"/>
          </p:cNvSpPr>
          <p:nvPr/>
        </p:nvSpPr>
        <p:spPr bwMode="auto">
          <a:xfrm>
            <a:off x="4935538" y="3511550"/>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DR</a:t>
            </a:r>
          </a:p>
        </p:txBody>
      </p:sp>
      <p:sp>
        <p:nvSpPr>
          <p:cNvPr id="1029148" name="Text Box 28"/>
          <p:cNvSpPr txBox="1">
            <a:spLocks noChangeArrowheads="1"/>
          </p:cNvSpPr>
          <p:nvPr/>
        </p:nvSpPr>
        <p:spPr bwMode="auto">
          <a:xfrm>
            <a:off x="7342188" y="5045075"/>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ER</a:t>
            </a:r>
          </a:p>
        </p:txBody>
      </p:sp>
      <p:sp>
        <p:nvSpPr>
          <p:cNvPr id="1029149" name="Text Box 29"/>
          <p:cNvSpPr txBox="1">
            <a:spLocks noChangeArrowheads="1"/>
          </p:cNvSpPr>
          <p:nvPr/>
        </p:nvSpPr>
        <p:spPr bwMode="auto">
          <a:xfrm>
            <a:off x="371474" y="5989638"/>
            <a:ext cx="4321175"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Where might the ER be located?</a:t>
            </a:r>
          </a:p>
        </p:txBody>
      </p:sp>
      <p:sp>
        <p:nvSpPr>
          <p:cNvPr id="3" name="Text Box 29"/>
          <p:cNvSpPr txBox="1">
            <a:spLocks noChangeArrowheads="1"/>
          </p:cNvSpPr>
          <p:nvPr/>
        </p:nvSpPr>
        <p:spPr bwMode="auto">
          <a:xfrm>
            <a:off x="4132263" y="2408238"/>
            <a:ext cx="5011737" cy="81280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2600" dirty="0">
                <a:solidFill>
                  <a:schemeClr val="bg1"/>
                </a:solidFill>
                <a:effectLst>
                  <a:outerShdw blurRad="38100" dist="38100" dir="2700000" algn="tl">
                    <a:srgbClr val="000000"/>
                  </a:outerShdw>
                </a:effectLst>
                <a:latin typeface="Calibri" pitchFamily="34" charset="0"/>
              </a:rPr>
              <a:t>The present-day </a:t>
            </a:r>
            <a:r>
              <a:rPr lang="en-GB" sz="2600" dirty="0" smtClean="0">
                <a:solidFill>
                  <a:schemeClr val="bg1"/>
                </a:solidFill>
                <a:effectLst>
                  <a:outerShdw blurRad="38100" dist="38100" dir="2700000" algn="tl">
                    <a:srgbClr val="000000"/>
                  </a:outerShdw>
                </a:effectLst>
                <a:latin typeface="Calibri" pitchFamily="34" charset="0"/>
              </a:rPr>
              <a:t>Bulk </a:t>
            </a:r>
            <a:r>
              <a:rPr lang="en-GB" sz="2600" dirty="0">
                <a:solidFill>
                  <a:schemeClr val="bg1"/>
                </a:solidFill>
                <a:effectLst>
                  <a:outerShdw blurRad="38100" dist="38100" dir="2700000" algn="tl">
                    <a:srgbClr val="000000"/>
                  </a:outerShdw>
                </a:effectLst>
                <a:latin typeface="Calibri" pitchFamily="34" charset="0"/>
              </a:rPr>
              <a:t>Silicate Earth composition is here</a:t>
            </a:r>
          </a:p>
        </p:txBody>
      </p:sp>
      <p:sp>
        <p:nvSpPr>
          <p:cNvPr id="65560" name="Line 24"/>
          <p:cNvSpPr>
            <a:spLocks noChangeShapeType="1"/>
          </p:cNvSpPr>
          <p:nvPr/>
        </p:nvSpPr>
        <p:spPr bwMode="auto">
          <a:xfrm flipH="1">
            <a:off x="6121400" y="3171825"/>
            <a:ext cx="649288" cy="1171575"/>
          </a:xfrm>
          <a:prstGeom prst="line">
            <a:avLst/>
          </a:prstGeom>
          <a:noFill/>
          <a:ln w="38100">
            <a:solidFill>
              <a:schemeClr val="tx1"/>
            </a:solidFill>
            <a:round/>
            <a:headEnd/>
            <a:tailEnd type="triangle" w="med" len="med"/>
          </a:ln>
          <a:effectLst/>
        </p:spPr>
        <p:txBody>
          <a:bodyPr anchor="ctr"/>
          <a:lstStyle/>
          <a:p>
            <a:pPr>
              <a:defRPr/>
            </a:pPr>
            <a:endParaRPr lang="it-IT">
              <a:latin typeface="Calibri" pitchFamily="34" charset="0"/>
            </a:endParaRPr>
          </a:p>
        </p:txBody>
      </p:sp>
      <p:sp>
        <p:nvSpPr>
          <p:cNvPr id="65561" name="AutoShape 25"/>
          <p:cNvSpPr>
            <a:spLocks noChangeArrowheads="1"/>
          </p:cNvSpPr>
          <p:nvPr/>
        </p:nvSpPr>
        <p:spPr bwMode="auto">
          <a:xfrm>
            <a:off x="5861050" y="4184650"/>
            <a:ext cx="403225" cy="390525"/>
          </a:xfrm>
          <a:prstGeom prst="star5">
            <a:avLst/>
          </a:prstGeom>
          <a:solidFill>
            <a:srgbClr val="FFFF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9123"/>
                                        </p:tgtEl>
                                        <p:attrNameLst>
                                          <p:attrName>style.visibility</p:attrName>
                                        </p:attrNameLst>
                                      </p:cBhvr>
                                      <p:to>
                                        <p:strVal val="visible"/>
                                      </p:to>
                                    </p:set>
                                    <p:animEffect transition="in" filter="fade">
                                      <p:cBhvr>
                                        <p:cTn id="7" dur="500"/>
                                        <p:tgtEl>
                                          <p:spTgt spid="10291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29140"/>
                                        </p:tgtEl>
                                        <p:attrNameLst>
                                          <p:attrName>style.visibility</p:attrName>
                                        </p:attrNameLst>
                                      </p:cBhvr>
                                      <p:to>
                                        <p:strVal val="visible"/>
                                      </p:to>
                                    </p:set>
                                    <p:animEffect transition="in" filter="fade">
                                      <p:cBhvr>
                                        <p:cTn id="12" dur="500"/>
                                        <p:tgtEl>
                                          <p:spTgt spid="10291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29142"/>
                                        </p:tgtEl>
                                        <p:attrNameLst>
                                          <p:attrName>style.visibility</p:attrName>
                                        </p:attrNameLst>
                                      </p:cBhvr>
                                      <p:to>
                                        <p:strVal val="visible"/>
                                      </p:to>
                                    </p:set>
                                    <p:animEffect transition="in" filter="fade">
                                      <p:cBhvr>
                                        <p:cTn id="17" dur="500"/>
                                        <p:tgtEl>
                                          <p:spTgt spid="102914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29143"/>
                                        </p:tgtEl>
                                        <p:attrNameLst>
                                          <p:attrName>style.visibility</p:attrName>
                                        </p:attrNameLst>
                                      </p:cBhvr>
                                      <p:to>
                                        <p:strVal val="visible"/>
                                      </p:to>
                                    </p:set>
                                    <p:animEffect transition="in" filter="fade">
                                      <p:cBhvr>
                                        <p:cTn id="22" dur="500"/>
                                        <p:tgtEl>
                                          <p:spTgt spid="1029143"/>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10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029144"/>
                                        </p:tgtEl>
                                        <p:attrNameLst>
                                          <p:attrName>style.visibility</p:attrName>
                                        </p:attrNameLst>
                                      </p:cBhvr>
                                      <p:to>
                                        <p:strVal val="visible"/>
                                      </p:to>
                                    </p:set>
                                    <p:animEffect transition="in" filter="fade">
                                      <p:cBhvr>
                                        <p:cTn id="31" dur="500"/>
                                        <p:tgtEl>
                                          <p:spTgt spid="1029144"/>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1029147"/>
                                        </p:tgtEl>
                                        <p:attrNameLst>
                                          <p:attrName>style.visibility</p:attrName>
                                        </p:attrNameLst>
                                      </p:cBhvr>
                                      <p:to>
                                        <p:strVal val="visible"/>
                                      </p:to>
                                    </p:set>
                                    <p:animEffect transition="in" filter="fade">
                                      <p:cBhvr>
                                        <p:cTn id="35" dur="500"/>
                                        <p:tgtEl>
                                          <p:spTgt spid="102914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par>
                          <p:cTn id="41" fill="hold">
                            <p:stCondLst>
                              <p:cond delay="500"/>
                            </p:stCondLst>
                            <p:childTnLst>
                              <p:par>
                                <p:cTn id="42" presetID="22" presetClass="entr" presetSubtype="1" fill="hold" nodeType="afterEffect">
                                  <p:stCondLst>
                                    <p:cond delay="0"/>
                                  </p:stCondLst>
                                  <p:childTnLst>
                                    <p:set>
                                      <p:cBhvr>
                                        <p:cTn id="43" dur="1" fill="hold">
                                          <p:stCondLst>
                                            <p:cond delay="0"/>
                                          </p:stCondLst>
                                        </p:cTn>
                                        <p:tgtEl>
                                          <p:spTgt spid="65560"/>
                                        </p:tgtEl>
                                        <p:attrNameLst>
                                          <p:attrName>style.visibility</p:attrName>
                                        </p:attrNameLst>
                                      </p:cBhvr>
                                      <p:to>
                                        <p:strVal val="visible"/>
                                      </p:to>
                                    </p:set>
                                    <p:animEffect transition="in" filter="wipe(up)">
                                      <p:cBhvr>
                                        <p:cTn id="44" dur="500"/>
                                        <p:tgtEl>
                                          <p:spTgt spid="65560"/>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65561"/>
                                        </p:tgtEl>
                                        <p:attrNameLst>
                                          <p:attrName>style.visibility</p:attrName>
                                        </p:attrNameLst>
                                      </p:cBhvr>
                                      <p:to>
                                        <p:strVal val="visible"/>
                                      </p:to>
                                    </p:set>
                                    <p:animEffect transition="in" filter="fade">
                                      <p:cBhvr>
                                        <p:cTn id="48" dur="500"/>
                                        <p:tgtEl>
                                          <p:spTgt spid="65561"/>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029145"/>
                                        </p:tgtEl>
                                        <p:attrNameLst>
                                          <p:attrName>style.visibility</p:attrName>
                                        </p:attrNameLst>
                                      </p:cBhvr>
                                      <p:to>
                                        <p:strVal val="visible"/>
                                      </p:to>
                                    </p:set>
                                    <p:animEffect transition="in" filter="fade">
                                      <p:cBhvr>
                                        <p:cTn id="53" dur="500"/>
                                        <p:tgtEl>
                                          <p:spTgt spid="1029145"/>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029146"/>
                                        </p:tgtEl>
                                        <p:attrNameLst>
                                          <p:attrName>style.visibility</p:attrName>
                                        </p:attrNameLst>
                                      </p:cBhvr>
                                      <p:to>
                                        <p:strVal val="visible"/>
                                      </p:to>
                                    </p:set>
                                    <p:animEffect transition="in" filter="fade">
                                      <p:cBhvr>
                                        <p:cTn id="58" dur="500"/>
                                        <p:tgtEl>
                                          <p:spTgt spid="1029146"/>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1029148"/>
                                        </p:tgtEl>
                                        <p:attrNameLst>
                                          <p:attrName>style.visibility</p:attrName>
                                        </p:attrNameLst>
                                      </p:cBhvr>
                                      <p:to>
                                        <p:strVal val="visible"/>
                                      </p:to>
                                    </p:set>
                                    <p:animEffect transition="in" filter="fade">
                                      <p:cBhvr>
                                        <p:cTn id="62" dur="500"/>
                                        <p:tgtEl>
                                          <p:spTgt spid="102914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029149"/>
                                        </p:tgtEl>
                                        <p:attrNameLst>
                                          <p:attrName>style.visibility</p:attrName>
                                        </p:attrNameLst>
                                      </p:cBhvr>
                                      <p:to>
                                        <p:strVal val="visible"/>
                                      </p:to>
                                    </p:set>
                                    <p:animEffect transition="in" filter="fade">
                                      <p:cBhvr>
                                        <p:cTn id="67" dur="500"/>
                                        <p:tgtEl>
                                          <p:spTgt spid="102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9123" grpId="0"/>
      <p:bldP spid="1029140" grpId="0"/>
      <p:bldP spid="1029142" grpId="0"/>
      <p:bldP spid="1029143" grpId="0"/>
      <p:bldP spid="1029144" grpId="0" animBg="1"/>
      <p:bldP spid="1029145" grpId="0"/>
      <p:bldP spid="1029146" grpId="0" animBg="1"/>
      <p:bldP spid="1029147" grpId="0"/>
      <p:bldP spid="1029148" grpId="0"/>
      <p:bldP spid="1029149" grpId="0"/>
      <p:bldP spid="3" grpId="0"/>
      <p:bldP spid="65561"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6"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7317" name="Text Box 5"/>
          <p:cNvSpPr txBox="1">
            <a:spLocks noChangeArrowheads="1"/>
          </p:cNvSpPr>
          <p:nvPr/>
        </p:nvSpPr>
        <p:spPr bwMode="auto">
          <a:xfrm>
            <a:off x="0" y="6096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Question:</a:t>
            </a:r>
          </a:p>
        </p:txBody>
      </p:sp>
      <p:sp>
        <p:nvSpPr>
          <p:cNvPr id="1037324" name="Text Box 12"/>
          <p:cNvSpPr txBox="1">
            <a:spLocks noChangeArrowheads="1"/>
          </p:cNvSpPr>
          <p:nvPr/>
        </p:nvSpPr>
        <p:spPr bwMode="auto">
          <a:xfrm>
            <a:off x="371475" y="1085850"/>
            <a:ext cx="8401050"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Compared to the Primitive Mantle estimate, the MORB source is depleted or enriched?</a:t>
            </a:r>
          </a:p>
        </p:txBody>
      </p:sp>
      <p:sp>
        <p:nvSpPr>
          <p:cNvPr id="1037326" name="Text Box 14"/>
          <p:cNvSpPr txBox="1">
            <a:spLocks noChangeArrowheads="1"/>
          </p:cNvSpPr>
          <p:nvPr/>
        </p:nvSpPr>
        <p:spPr bwMode="auto">
          <a:xfrm>
            <a:off x="371475" y="2382838"/>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What is the probable Sr-Nd isotopic composition of a MORB source?</a:t>
            </a:r>
          </a:p>
        </p:txBody>
      </p:sp>
      <p:sp>
        <p:nvSpPr>
          <p:cNvPr id="1037328" name="Text Box 16"/>
          <p:cNvSpPr txBox="1">
            <a:spLocks noChangeArrowheads="1"/>
          </p:cNvSpPr>
          <p:nvPr/>
        </p:nvSpPr>
        <p:spPr bwMode="auto">
          <a:xfrm>
            <a:off x="371475" y="4251325"/>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If there is a depleted reservoir there must be an enriched reservoir, right?</a:t>
            </a:r>
          </a:p>
        </p:txBody>
      </p:sp>
      <p:sp>
        <p:nvSpPr>
          <p:cNvPr id="1037332" name="Text Box 20"/>
          <p:cNvSpPr txBox="1">
            <a:spLocks noChangeArrowheads="1"/>
          </p:cNvSpPr>
          <p:nvPr/>
        </p:nvSpPr>
        <p:spPr bwMode="auto">
          <a:xfrm>
            <a:off x="371474" y="5989638"/>
            <a:ext cx="4321175"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Where might the ER be located?</a:t>
            </a:r>
          </a:p>
        </p:txBody>
      </p:sp>
      <p:grpSp>
        <p:nvGrpSpPr>
          <p:cNvPr id="2" name="Group 24"/>
          <p:cNvGrpSpPr>
            <a:grpSpLocks/>
          </p:cNvGrpSpPr>
          <p:nvPr/>
        </p:nvGrpSpPr>
        <p:grpSpPr bwMode="auto">
          <a:xfrm>
            <a:off x="4714875" y="2570163"/>
            <a:ext cx="4429125" cy="4287837"/>
            <a:chOff x="1407" y="966"/>
            <a:chExt cx="3119" cy="3074"/>
          </a:xfrm>
        </p:grpSpPr>
        <p:pic>
          <p:nvPicPr>
            <p:cNvPr id="71691" name="Picture 21"/>
            <p:cNvPicPr>
              <a:picLocks noChangeAspect="1" noChangeArrowheads="1"/>
            </p:cNvPicPr>
            <p:nvPr/>
          </p:nvPicPr>
          <p:blipFill>
            <a:blip r:embed="rId3" cstate="print"/>
            <a:srcRect l="34749" t="23915" r="14485" b="9375"/>
            <a:stretch>
              <a:fillRect/>
            </a:stretch>
          </p:blipFill>
          <p:spPr bwMode="auto">
            <a:xfrm>
              <a:off x="1407" y="966"/>
              <a:ext cx="3119" cy="3074"/>
            </a:xfrm>
            <a:prstGeom prst="rect">
              <a:avLst/>
            </a:prstGeom>
            <a:noFill/>
            <a:ln w="9525" algn="ctr">
              <a:noFill/>
              <a:miter lim="800000"/>
              <a:headEnd/>
              <a:tailEnd/>
            </a:ln>
          </p:spPr>
        </p:pic>
        <p:sp>
          <p:nvSpPr>
            <p:cNvPr id="1037334" name="Rectangle 22"/>
            <p:cNvSpPr>
              <a:spLocks noChangeArrowheads="1"/>
            </p:cNvSpPr>
            <p:nvPr/>
          </p:nvSpPr>
          <p:spPr bwMode="auto">
            <a:xfrm>
              <a:off x="2177" y="966"/>
              <a:ext cx="590" cy="127"/>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37335" name="Rectangle 23"/>
            <p:cNvSpPr>
              <a:spLocks noChangeArrowheads="1"/>
            </p:cNvSpPr>
            <p:nvPr/>
          </p:nvSpPr>
          <p:spPr bwMode="auto">
            <a:xfrm>
              <a:off x="1491" y="3787"/>
              <a:ext cx="339" cy="186"/>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029142" name="Text Box 22"/>
          <p:cNvSpPr txBox="1">
            <a:spLocks noChangeArrowheads="1"/>
          </p:cNvSpPr>
          <p:nvPr/>
        </p:nvSpPr>
        <p:spPr bwMode="auto">
          <a:xfrm>
            <a:off x="0" y="2020888"/>
            <a:ext cx="8939213" cy="5632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400">
                <a:solidFill>
                  <a:srgbClr val="FFFF00"/>
                </a:solidFill>
                <a:effectLst>
                  <a:outerShdw blurRad="38100" dist="38100" dir="2700000" algn="tl">
                    <a:srgbClr val="000000"/>
                  </a:outerShdw>
                </a:effectLst>
                <a:latin typeface="Calibri" pitchFamily="34" charset="0"/>
              </a:rPr>
              <a:t>WHY?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24" name="Text Box 12"/>
          <p:cNvSpPr txBox="1">
            <a:spLocks noChangeArrowheads="1"/>
          </p:cNvSpPr>
          <p:nvPr/>
        </p:nvSpPr>
        <p:spPr bwMode="auto">
          <a:xfrm>
            <a:off x="371475" y="1085850"/>
            <a:ext cx="8401050"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Compared to the Primitive Mantle estimate, the MORB source is depleted or enriched?</a:t>
            </a:r>
          </a:p>
        </p:txBody>
      </p:sp>
      <p:sp>
        <p:nvSpPr>
          <p:cNvPr id="1037326" name="Text Box 14"/>
          <p:cNvSpPr txBox="1">
            <a:spLocks noChangeArrowheads="1"/>
          </p:cNvSpPr>
          <p:nvPr/>
        </p:nvSpPr>
        <p:spPr bwMode="auto">
          <a:xfrm>
            <a:off x="371475" y="2382838"/>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What is the probable Sr-Nd isotopic composition of a MORB source?</a:t>
            </a:r>
          </a:p>
        </p:txBody>
      </p:sp>
      <p:sp>
        <p:nvSpPr>
          <p:cNvPr id="1029142" name="Text Box 22"/>
          <p:cNvSpPr txBox="1">
            <a:spLocks noChangeArrowheads="1"/>
          </p:cNvSpPr>
          <p:nvPr/>
        </p:nvSpPr>
        <p:spPr bwMode="auto">
          <a:xfrm>
            <a:off x="0" y="2020888"/>
            <a:ext cx="8939213" cy="5632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400" dirty="0">
                <a:solidFill>
                  <a:srgbClr val="FFFF00"/>
                </a:solidFill>
                <a:effectLst>
                  <a:outerShdw blurRad="38100" dist="38100" dir="2700000" algn="tl">
                    <a:srgbClr val="000000"/>
                  </a:outerShdw>
                </a:effectLst>
                <a:latin typeface="Calibri" pitchFamily="34" charset="0"/>
              </a:rPr>
              <a:t>WHY?</a:t>
            </a:r>
          </a:p>
        </p:txBody>
      </p:sp>
      <p:sp>
        <p:nvSpPr>
          <p:cNvPr id="17" name="Text Box 6"/>
          <p:cNvSpPr txBox="1">
            <a:spLocks noChangeArrowheads="1"/>
          </p:cNvSpPr>
          <p:nvPr/>
        </p:nvSpPr>
        <p:spPr bwMode="auto">
          <a:xfrm>
            <a:off x="371475" y="1144650"/>
            <a:ext cx="8401050" cy="1683538"/>
          </a:xfrm>
          <a:prstGeom prst="rect">
            <a:avLst/>
          </a:prstGeom>
          <a:solidFill>
            <a:schemeClr val="tx1"/>
          </a:solid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Pay attention to the fact that, very commonly, the entire UPPER MANTLE (above the 670 km discontinuity) is considered DMM-like</a:t>
            </a:r>
            <a:r>
              <a:rPr lang="en-GB" sz="3000" dirty="0" smtClean="0">
                <a:solidFill>
                  <a:schemeClr val="bg1"/>
                </a:solidFill>
                <a:effectLst>
                  <a:outerShdw blurRad="38100" dist="38100" dir="2700000" algn="tl">
                    <a:srgbClr val="000000"/>
                  </a:outerShdw>
                </a:effectLst>
                <a:latin typeface="Calibri" pitchFamily="34" charset="0"/>
              </a:rPr>
              <a:t>.</a:t>
            </a:r>
            <a:endParaRPr lang="en-GB" sz="1600" dirty="0" smtClean="0">
              <a:solidFill>
                <a:schemeClr val="bg1"/>
              </a:solidFill>
              <a:effectLst>
                <a:outerShdw blurRad="38100" dist="38100" dir="2700000" algn="tl">
                  <a:srgbClr val="000000"/>
                </a:outerShdw>
              </a:effectLst>
              <a:latin typeface="Calibri" pitchFamily="34" charset="0"/>
            </a:endParaRPr>
          </a:p>
          <a:p>
            <a:pPr algn="l">
              <a:lnSpc>
                <a:spcPct val="90000"/>
              </a:lnSpc>
              <a:spcBef>
                <a:spcPct val="50000"/>
              </a:spcBef>
              <a:defRPr/>
            </a:pPr>
            <a:endParaRPr lang="en-GB" sz="1600" dirty="0">
              <a:solidFill>
                <a:schemeClr val="bg1"/>
              </a:solidFill>
              <a:effectLst>
                <a:outerShdw blurRad="38100" dist="38100" dir="2700000" algn="tl">
                  <a:srgbClr val="000000"/>
                </a:outerShdw>
              </a:effectLst>
              <a:latin typeface="Calibri" pitchFamily="34" charset="0"/>
            </a:endParaRPr>
          </a:p>
        </p:txBody>
      </p:sp>
      <p:sp>
        <p:nvSpPr>
          <p:cNvPr id="1037316"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7317" name="Text Box 5"/>
          <p:cNvSpPr txBox="1">
            <a:spLocks noChangeArrowheads="1"/>
          </p:cNvSpPr>
          <p:nvPr/>
        </p:nvSpPr>
        <p:spPr bwMode="auto">
          <a:xfrm>
            <a:off x="0" y="6096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Question:</a:t>
            </a:r>
          </a:p>
        </p:txBody>
      </p:sp>
      <p:sp>
        <p:nvSpPr>
          <p:cNvPr id="1037328" name="Text Box 16"/>
          <p:cNvSpPr txBox="1">
            <a:spLocks noChangeArrowheads="1"/>
          </p:cNvSpPr>
          <p:nvPr/>
        </p:nvSpPr>
        <p:spPr bwMode="auto">
          <a:xfrm>
            <a:off x="371475" y="4251325"/>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If there is a depleted reservoir there must be an enriched reservoir, right?</a:t>
            </a:r>
          </a:p>
        </p:txBody>
      </p:sp>
      <p:grpSp>
        <p:nvGrpSpPr>
          <p:cNvPr id="2" name="Group 24"/>
          <p:cNvGrpSpPr>
            <a:grpSpLocks/>
          </p:cNvGrpSpPr>
          <p:nvPr/>
        </p:nvGrpSpPr>
        <p:grpSpPr bwMode="auto">
          <a:xfrm>
            <a:off x="4714875" y="2570163"/>
            <a:ext cx="4429125" cy="4287837"/>
            <a:chOff x="1407" y="966"/>
            <a:chExt cx="3119" cy="3074"/>
          </a:xfrm>
        </p:grpSpPr>
        <p:pic>
          <p:nvPicPr>
            <p:cNvPr id="71691" name="Picture 21"/>
            <p:cNvPicPr>
              <a:picLocks noChangeAspect="1" noChangeArrowheads="1"/>
            </p:cNvPicPr>
            <p:nvPr/>
          </p:nvPicPr>
          <p:blipFill>
            <a:blip r:embed="rId3" cstate="print"/>
            <a:srcRect l="34749" t="23915" r="14485" b="9375"/>
            <a:stretch>
              <a:fillRect/>
            </a:stretch>
          </p:blipFill>
          <p:spPr bwMode="auto">
            <a:xfrm>
              <a:off x="1407" y="966"/>
              <a:ext cx="3119" cy="3074"/>
            </a:xfrm>
            <a:prstGeom prst="rect">
              <a:avLst/>
            </a:prstGeom>
            <a:noFill/>
            <a:ln w="9525" algn="ctr">
              <a:noFill/>
              <a:miter lim="800000"/>
              <a:headEnd/>
              <a:tailEnd/>
            </a:ln>
          </p:spPr>
        </p:pic>
        <p:sp>
          <p:nvSpPr>
            <p:cNvPr id="1037334" name="Rectangle 22"/>
            <p:cNvSpPr>
              <a:spLocks noChangeArrowheads="1"/>
            </p:cNvSpPr>
            <p:nvPr/>
          </p:nvSpPr>
          <p:spPr bwMode="auto">
            <a:xfrm>
              <a:off x="2177" y="966"/>
              <a:ext cx="590" cy="127"/>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sp>
          <p:nvSpPr>
            <p:cNvPr id="1037335" name="Rectangle 23"/>
            <p:cNvSpPr>
              <a:spLocks noChangeArrowheads="1"/>
            </p:cNvSpPr>
            <p:nvPr/>
          </p:nvSpPr>
          <p:spPr bwMode="auto">
            <a:xfrm>
              <a:off x="1491" y="3787"/>
              <a:ext cx="339" cy="186"/>
            </a:xfrm>
            <a:prstGeom prst="rect">
              <a:avLst/>
            </a:prstGeom>
            <a:solidFill>
              <a:schemeClr val="bg1"/>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4" name="Figura a mano libera 13"/>
          <p:cNvSpPr/>
          <p:nvPr/>
        </p:nvSpPr>
        <p:spPr bwMode="auto">
          <a:xfrm>
            <a:off x="4595149" y="2696901"/>
            <a:ext cx="4540835" cy="4085864"/>
          </a:xfrm>
          <a:custGeom>
            <a:avLst/>
            <a:gdLst>
              <a:gd name="connsiteX0" fmla="*/ 0 w 4540835"/>
              <a:gd name="connsiteY0" fmla="*/ 4543861 h 4543861"/>
              <a:gd name="connsiteX1" fmla="*/ 23150 w 4540835"/>
              <a:gd name="connsiteY1" fmla="*/ 4462838 h 4543861"/>
              <a:gd name="connsiteX2" fmla="*/ 46299 w 4540835"/>
              <a:gd name="connsiteY2" fmla="*/ 4428114 h 4543861"/>
              <a:gd name="connsiteX3" fmla="*/ 69448 w 4540835"/>
              <a:gd name="connsiteY3" fmla="*/ 4381815 h 4543861"/>
              <a:gd name="connsiteX4" fmla="*/ 104173 w 4540835"/>
              <a:gd name="connsiteY4" fmla="*/ 4347091 h 4543861"/>
              <a:gd name="connsiteX5" fmla="*/ 127322 w 4540835"/>
              <a:gd name="connsiteY5" fmla="*/ 4312367 h 4543861"/>
              <a:gd name="connsiteX6" fmla="*/ 162046 w 4540835"/>
              <a:gd name="connsiteY6" fmla="*/ 4266068 h 4543861"/>
              <a:gd name="connsiteX7" fmla="*/ 196770 w 4540835"/>
              <a:gd name="connsiteY7" fmla="*/ 4231344 h 4543861"/>
              <a:gd name="connsiteX8" fmla="*/ 219919 w 4540835"/>
              <a:gd name="connsiteY8" fmla="*/ 4196620 h 4543861"/>
              <a:gd name="connsiteX9" fmla="*/ 347241 w 4540835"/>
              <a:gd name="connsiteY9" fmla="*/ 4057724 h 4543861"/>
              <a:gd name="connsiteX10" fmla="*/ 451413 w 4540835"/>
              <a:gd name="connsiteY10" fmla="*/ 3976701 h 4543861"/>
              <a:gd name="connsiteX11" fmla="*/ 520861 w 4540835"/>
              <a:gd name="connsiteY11" fmla="*/ 3930402 h 4543861"/>
              <a:gd name="connsiteX12" fmla="*/ 671332 w 4540835"/>
              <a:gd name="connsiteY12" fmla="*/ 3768357 h 4543861"/>
              <a:gd name="connsiteX13" fmla="*/ 740780 w 4540835"/>
              <a:gd name="connsiteY13" fmla="*/ 3722058 h 4543861"/>
              <a:gd name="connsiteX14" fmla="*/ 821803 w 4540835"/>
              <a:gd name="connsiteY14" fmla="*/ 3641035 h 4543861"/>
              <a:gd name="connsiteX15" fmla="*/ 856527 w 4540835"/>
              <a:gd name="connsiteY15" fmla="*/ 3606311 h 4543861"/>
              <a:gd name="connsiteX16" fmla="*/ 891251 w 4540835"/>
              <a:gd name="connsiteY16" fmla="*/ 3583162 h 4543861"/>
              <a:gd name="connsiteX17" fmla="*/ 995423 w 4540835"/>
              <a:gd name="connsiteY17" fmla="*/ 3478990 h 4543861"/>
              <a:gd name="connsiteX18" fmla="*/ 1030147 w 4540835"/>
              <a:gd name="connsiteY18" fmla="*/ 3444266 h 4543861"/>
              <a:gd name="connsiteX19" fmla="*/ 1053297 w 4540835"/>
              <a:gd name="connsiteY19" fmla="*/ 3421116 h 4543861"/>
              <a:gd name="connsiteX20" fmla="*/ 1192193 w 4540835"/>
              <a:gd name="connsiteY20" fmla="*/ 3305369 h 4543861"/>
              <a:gd name="connsiteX21" fmla="*/ 1261641 w 4540835"/>
              <a:gd name="connsiteY21" fmla="*/ 3247496 h 4543861"/>
              <a:gd name="connsiteX22" fmla="*/ 1354238 w 4540835"/>
              <a:gd name="connsiteY22" fmla="*/ 3178048 h 4543861"/>
              <a:gd name="connsiteX23" fmla="*/ 1435261 w 4540835"/>
              <a:gd name="connsiteY23" fmla="*/ 3097025 h 4543861"/>
              <a:gd name="connsiteX24" fmla="*/ 1469985 w 4540835"/>
              <a:gd name="connsiteY24" fmla="*/ 3062301 h 4543861"/>
              <a:gd name="connsiteX25" fmla="*/ 1689904 w 4540835"/>
              <a:gd name="connsiteY25" fmla="*/ 2865531 h 4543861"/>
              <a:gd name="connsiteX26" fmla="*/ 1736203 w 4540835"/>
              <a:gd name="connsiteY26" fmla="*/ 2807658 h 4543861"/>
              <a:gd name="connsiteX27" fmla="*/ 1828800 w 4540835"/>
              <a:gd name="connsiteY27" fmla="*/ 2715061 h 4543861"/>
              <a:gd name="connsiteX28" fmla="*/ 1898248 w 4540835"/>
              <a:gd name="connsiteY28" fmla="*/ 2657187 h 4543861"/>
              <a:gd name="connsiteX29" fmla="*/ 1956122 w 4540835"/>
              <a:gd name="connsiteY29" fmla="*/ 2576164 h 4543861"/>
              <a:gd name="connsiteX30" fmla="*/ 2071869 w 4540835"/>
              <a:gd name="connsiteY30" fmla="*/ 2471992 h 4543861"/>
              <a:gd name="connsiteX31" fmla="*/ 2176041 w 4540835"/>
              <a:gd name="connsiteY31" fmla="*/ 2356245 h 4543861"/>
              <a:gd name="connsiteX32" fmla="*/ 2222340 w 4540835"/>
              <a:gd name="connsiteY32" fmla="*/ 2309947 h 4543861"/>
              <a:gd name="connsiteX33" fmla="*/ 2245489 w 4540835"/>
              <a:gd name="connsiteY33" fmla="*/ 2286797 h 4543861"/>
              <a:gd name="connsiteX34" fmla="*/ 2314937 w 4540835"/>
              <a:gd name="connsiteY34" fmla="*/ 2228924 h 4543861"/>
              <a:gd name="connsiteX35" fmla="*/ 2372810 w 4540835"/>
              <a:gd name="connsiteY35" fmla="*/ 2171050 h 4543861"/>
              <a:gd name="connsiteX36" fmla="*/ 2476983 w 4540835"/>
              <a:gd name="connsiteY36" fmla="*/ 2113177 h 4543861"/>
              <a:gd name="connsiteX37" fmla="*/ 2569580 w 4540835"/>
              <a:gd name="connsiteY37" fmla="*/ 2032154 h 4543861"/>
              <a:gd name="connsiteX38" fmla="*/ 2639028 w 4540835"/>
              <a:gd name="connsiteY38" fmla="*/ 1974281 h 4543861"/>
              <a:gd name="connsiteX39" fmla="*/ 2720051 w 4540835"/>
              <a:gd name="connsiteY39" fmla="*/ 1916407 h 4543861"/>
              <a:gd name="connsiteX40" fmla="*/ 2754775 w 4540835"/>
              <a:gd name="connsiteY40" fmla="*/ 1881683 h 4543861"/>
              <a:gd name="connsiteX41" fmla="*/ 2835798 w 4540835"/>
              <a:gd name="connsiteY41" fmla="*/ 1823810 h 4543861"/>
              <a:gd name="connsiteX42" fmla="*/ 2916821 w 4540835"/>
              <a:gd name="connsiteY42" fmla="*/ 1742787 h 4543861"/>
              <a:gd name="connsiteX43" fmla="*/ 2951545 w 4540835"/>
              <a:gd name="connsiteY43" fmla="*/ 1719638 h 4543861"/>
              <a:gd name="connsiteX44" fmla="*/ 2986269 w 4540835"/>
              <a:gd name="connsiteY44" fmla="*/ 1684914 h 4543861"/>
              <a:gd name="connsiteX45" fmla="*/ 3020993 w 4540835"/>
              <a:gd name="connsiteY45" fmla="*/ 1661764 h 4543861"/>
              <a:gd name="connsiteX46" fmla="*/ 3125165 w 4540835"/>
              <a:gd name="connsiteY46" fmla="*/ 1580742 h 4543861"/>
              <a:gd name="connsiteX47" fmla="*/ 3171464 w 4540835"/>
              <a:gd name="connsiteY47" fmla="*/ 1546018 h 4543861"/>
              <a:gd name="connsiteX48" fmla="*/ 3206188 w 4540835"/>
              <a:gd name="connsiteY48" fmla="*/ 1522868 h 4543861"/>
              <a:gd name="connsiteX49" fmla="*/ 3252486 w 4540835"/>
              <a:gd name="connsiteY49" fmla="*/ 1476569 h 4543861"/>
              <a:gd name="connsiteX50" fmla="*/ 3298785 w 4540835"/>
              <a:gd name="connsiteY50" fmla="*/ 1441845 h 4543861"/>
              <a:gd name="connsiteX51" fmla="*/ 3333509 w 4540835"/>
              <a:gd name="connsiteY51" fmla="*/ 1418696 h 4543861"/>
              <a:gd name="connsiteX52" fmla="*/ 3379808 w 4540835"/>
              <a:gd name="connsiteY52" fmla="*/ 1372397 h 4543861"/>
              <a:gd name="connsiteX53" fmla="*/ 3449256 w 4540835"/>
              <a:gd name="connsiteY53" fmla="*/ 1302949 h 4543861"/>
              <a:gd name="connsiteX54" fmla="*/ 3495555 w 4540835"/>
              <a:gd name="connsiteY54" fmla="*/ 1256650 h 4543861"/>
              <a:gd name="connsiteX55" fmla="*/ 3576578 w 4540835"/>
              <a:gd name="connsiteY55" fmla="*/ 1164053 h 4543861"/>
              <a:gd name="connsiteX56" fmla="*/ 3611302 w 4540835"/>
              <a:gd name="connsiteY56" fmla="*/ 1140904 h 4543861"/>
              <a:gd name="connsiteX57" fmla="*/ 3669175 w 4540835"/>
              <a:gd name="connsiteY57" fmla="*/ 1083030 h 4543861"/>
              <a:gd name="connsiteX58" fmla="*/ 3715474 w 4540835"/>
              <a:gd name="connsiteY58" fmla="*/ 1036731 h 4543861"/>
              <a:gd name="connsiteX59" fmla="*/ 3796497 w 4540835"/>
              <a:gd name="connsiteY59" fmla="*/ 955709 h 4543861"/>
              <a:gd name="connsiteX60" fmla="*/ 3819646 w 4540835"/>
              <a:gd name="connsiteY60" fmla="*/ 932559 h 4543861"/>
              <a:gd name="connsiteX61" fmla="*/ 3842795 w 4540835"/>
              <a:gd name="connsiteY61" fmla="*/ 897835 h 4543861"/>
              <a:gd name="connsiteX62" fmla="*/ 3877519 w 4540835"/>
              <a:gd name="connsiteY62" fmla="*/ 863111 h 4543861"/>
              <a:gd name="connsiteX63" fmla="*/ 3935393 w 4540835"/>
              <a:gd name="connsiteY63" fmla="*/ 770514 h 4543861"/>
              <a:gd name="connsiteX64" fmla="*/ 3958542 w 4540835"/>
              <a:gd name="connsiteY64" fmla="*/ 747364 h 4543861"/>
              <a:gd name="connsiteX65" fmla="*/ 4039565 w 4540835"/>
              <a:gd name="connsiteY65" fmla="*/ 631618 h 4543861"/>
              <a:gd name="connsiteX66" fmla="*/ 4062714 w 4540835"/>
              <a:gd name="connsiteY66" fmla="*/ 608468 h 4543861"/>
              <a:gd name="connsiteX67" fmla="*/ 4097438 w 4540835"/>
              <a:gd name="connsiteY67" fmla="*/ 585319 h 4543861"/>
              <a:gd name="connsiteX68" fmla="*/ 4190036 w 4540835"/>
              <a:gd name="connsiteY68" fmla="*/ 469572 h 4543861"/>
              <a:gd name="connsiteX69" fmla="*/ 4190036 w 4540835"/>
              <a:gd name="connsiteY69" fmla="*/ 469572 h 4543861"/>
              <a:gd name="connsiteX70" fmla="*/ 4236335 w 4540835"/>
              <a:gd name="connsiteY70" fmla="*/ 400124 h 4543861"/>
              <a:gd name="connsiteX71" fmla="*/ 4259484 w 4540835"/>
              <a:gd name="connsiteY71" fmla="*/ 376974 h 4543861"/>
              <a:gd name="connsiteX72" fmla="*/ 4282633 w 4540835"/>
              <a:gd name="connsiteY72" fmla="*/ 342250 h 4543861"/>
              <a:gd name="connsiteX73" fmla="*/ 4317357 w 4540835"/>
              <a:gd name="connsiteY73" fmla="*/ 307526 h 4543861"/>
              <a:gd name="connsiteX74" fmla="*/ 4363656 w 4540835"/>
              <a:gd name="connsiteY74" fmla="*/ 238078 h 4543861"/>
              <a:gd name="connsiteX75" fmla="*/ 4386805 w 4540835"/>
              <a:gd name="connsiteY75" fmla="*/ 203354 h 4543861"/>
              <a:gd name="connsiteX76" fmla="*/ 4409955 w 4540835"/>
              <a:gd name="connsiteY76" fmla="*/ 168630 h 4543861"/>
              <a:gd name="connsiteX77" fmla="*/ 4433104 w 4540835"/>
              <a:gd name="connsiteY77" fmla="*/ 122331 h 4543861"/>
              <a:gd name="connsiteX78" fmla="*/ 4467828 w 4540835"/>
              <a:gd name="connsiteY78" fmla="*/ 87607 h 4543861"/>
              <a:gd name="connsiteX79" fmla="*/ 4514127 w 4540835"/>
              <a:gd name="connsiteY79" fmla="*/ 29734 h 454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540835" h="4543861">
                <a:moveTo>
                  <a:pt x="0" y="4543861"/>
                </a:moveTo>
                <a:cubicBezTo>
                  <a:pt x="3709" y="4529025"/>
                  <a:pt x="14847" y="4479444"/>
                  <a:pt x="23150" y="4462838"/>
                </a:cubicBezTo>
                <a:cubicBezTo>
                  <a:pt x="29371" y="4450396"/>
                  <a:pt x="39397" y="4440192"/>
                  <a:pt x="46299" y="4428114"/>
                </a:cubicBezTo>
                <a:cubicBezTo>
                  <a:pt x="54860" y="4413133"/>
                  <a:pt x="59419" y="4395856"/>
                  <a:pt x="69448" y="4381815"/>
                </a:cubicBezTo>
                <a:cubicBezTo>
                  <a:pt x="78963" y="4368495"/>
                  <a:pt x="93694" y="4359666"/>
                  <a:pt x="104173" y="4347091"/>
                </a:cubicBezTo>
                <a:cubicBezTo>
                  <a:pt x="113079" y="4336404"/>
                  <a:pt x="119236" y="4323687"/>
                  <a:pt x="127322" y="4312367"/>
                </a:cubicBezTo>
                <a:cubicBezTo>
                  <a:pt x="138535" y="4296669"/>
                  <a:pt x="149491" y="4280715"/>
                  <a:pt x="162046" y="4266068"/>
                </a:cubicBezTo>
                <a:cubicBezTo>
                  <a:pt x="172699" y="4253640"/>
                  <a:pt x="186291" y="4243919"/>
                  <a:pt x="196770" y="4231344"/>
                </a:cubicBezTo>
                <a:cubicBezTo>
                  <a:pt x="205676" y="4220657"/>
                  <a:pt x="211833" y="4207940"/>
                  <a:pt x="219919" y="4196620"/>
                </a:cubicBezTo>
                <a:cubicBezTo>
                  <a:pt x="257539" y="4143951"/>
                  <a:pt x="293710" y="4099359"/>
                  <a:pt x="347241" y="4057724"/>
                </a:cubicBezTo>
                <a:cubicBezTo>
                  <a:pt x="381965" y="4030716"/>
                  <a:pt x="414811" y="4001103"/>
                  <a:pt x="451413" y="3976701"/>
                </a:cubicBezTo>
                <a:cubicBezTo>
                  <a:pt x="474562" y="3961268"/>
                  <a:pt x="500352" y="3949202"/>
                  <a:pt x="520861" y="3930402"/>
                </a:cubicBezTo>
                <a:cubicBezTo>
                  <a:pt x="577626" y="3878367"/>
                  <a:pt x="605465" y="3812269"/>
                  <a:pt x="671332" y="3768357"/>
                </a:cubicBezTo>
                <a:cubicBezTo>
                  <a:pt x="694481" y="3752924"/>
                  <a:pt x="721107" y="3741731"/>
                  <a:pt x="740780" y="3722058"/>
                </a:cubicBezTo>
                <a:lnTo>
                  <a:pt x="821803" y="3641035"/>
                </a:lnTo>
                <a:cubicBezTo>
                  <a:pt x="833378" y="3629460"/>
                  <a:pt x="842907" y="3615391"/>
                  <a:pt x="856527" y="3606311"/>
                </a:cubicBezTo>
                <a:cubicBezTo>
                  <a:pt x="868102" y="3598595"/>
                  <a:pt x="880996" y="3592562"/>
                  <a:pt x="891251" y="3583162"/>
                </a:cubicBezTo>
                <a:cubicBezTo>
                  <a:pt x="927451" y="3549979"/>
                  <a:pt x="960699" y="3513714"/>
                  <a:pt x="995423" y="3478990"/>
                </a:cubicBezTo>
                <a:lnTo>
                  <a:pt x="1030147" y="3444266"/>
                </a:lnTo>
                <a:cubicBezTo>
                  <a:pt x="1037864" y="3436549"/>
                  <a:pt x="1044217" y="3427169"/>
                  <a:pt x="1053297" y="3421116"/>
                </a:cubicBezTo>
                <a:cubicBezTo>
                  <a:pt x="1149986" y="3356657"/>
                  <a:pt x="1103071" y="3394492"/>
                  <a:pt x="1192193" y="3305369"/>
                </a:cubicBezTo>
                <a:cubicBezTo>
                  <a:pt x="1331553" y="3166008"/>
                  <a:pt x="1132733" y="3360290"/>
                  <a:pt x="1261641" y="3247496"/>
                </a:cubicBezTo>
                <a:cubicBezTo>
                  <a:pt x="1343488" y="3175880"/>
                  <a:pt x="1286769" y="3200538"/>
                  <a:pt x="1354238" y="3178048"/>
                </a:cubicBezTo>
                <a:lnTo>
                  <a:pt x="1435261" y="3097025"/>
                </a:lnTo>
                <a:cubicBezTo>
                  <a:pt x="1446836" y="3085450"/>
                  <a:pt x="1456890" y="3072122"/>
                  <a:pt x="1469985" y="3062301"/>
                </a:cubicBezTo>
                <a:cubicBezTo>
                  <a:pt x="1550645" y="3001807"/>
                  <a:pt x="1621067" y="2951576"/>
                  <a:pt x="1689904" y="2865531"/>
                </a:cubicBezTo>
                <a:cubicBezTo>
                  <a:pt x="1705337" y="2846240"/>
                  <a:pt x="1719446" y="2825811"/>
                  <a:pt x="1736203" y="2807658"/>
                </a:cubicBezTo>
                <a:cubicBezTo>
                  <a:pt x="1765810" y="2775583"/>
                  <a:pt x="1792481" y="2739275"/>
                  <a:pt x="1828800" y="2715061"/>
                </a:cubicBezTo>
                <a:cubicBezTo>
                  <a:pt x="1858209" y="2695454"/>
                  <a:pt x="1875968" y="2686894"/>
                  <a:pt x="1898248" y="2657187"/>
                </a:cubicBezTo>
                <a:cubicBezTo>
                  <a:pt x="1942662" y="2597970"/>
                  <a:pt x="1915089" y="2611335"/>
                  <a:pt x="1956122" y="2576164"/>
                </a:cubicBezTo>
                <a:cubicBezTo>
                  <a:pt x="1989274" y="2547748"/>
                  <a:pt x="2047353" y="2508766"/>
                  <a:pt x="2071869" y="2471992"/>
                </a:cubicBezTo>
                <a:cubicBezTo>
                  <a:pt x="2116204" y="2405489"/>
                  <a:pt x="2085183" y="2447102"/>
                  <a:pt x="2176041" y="2356245"/>
                </a:cubicBezTo>
                <a:lnTo>
                  <a:pt x="2222340" y="2309947"/>
                </a:lnTo>
                <a:cubicBezTo>
                  <a:pt x="2230057" y="2302230"/>
                  <a:pt x="2237106" y="2293783"/>
                  <a:pt x="2245489" y="2286797"/>
                </a:cubicBezTo>
                <a:cubicBezTo>
                  <a:pt x="2268638" y="2267506"/>
                  <a:pt x="2292640" y="2249194"/>
                  <a:pt x="2314937" y="2228924"/>
                </a:cubicBezTo>
                <a:cubicBezTo>
                  <a:pt x="2335124" y="2210572"/>
                  <a:pt x="2350110" y="2186183"/>
                  <a:pt x="2372810" y="2171050"/>
                </a:cubicBezTo>
                <a:cubicBezTo>
                  <a:pt x="2429070" y="2133545"/>
                  <a:pt x="2395092" y="2154122"/>
                  <a:pt x="2476983" y="2113177"/>
                </a:cubicBezTo>
                <a:cubicBezTo>
                  <a:pt x="2538605" y="2031014"/>
                  <a:pt x="2479539" y="2097639"/>
                  <a:pt x="2569580" y="2032154"/>
                </a:cubicBezTo>
                <a:cubicBezTo>
                  <a:pt x="2593950" y="2014430"/>
                  <a:pt x="2615242" y="1992781"/>
                  <a:pt x="2639028" y="1974281"/>
                </a:cubicBezTo>
                <a:cubicBezTo>
                  <a:pt x="2704972" y="1922991"/>
                  <a:pt x="2641588" y="1983661"/>
                  <a:pt x="2720051" y="1916407"/>
                </a:cubicBezTo>
                <a:cubicBezTo>
                  <a:pt x="2732479" y="1905754"/>
                  <a:pt x="2742200" y="1892162"/>
                  <a:pt x="2754775" y="1881683"/>
                </a:cubicBezTo>
                <a:cubicBezTo>
                  <a:pt x="2830293" y="1818752"/>
                  <a:pt x="2744058" y="1907209"/>
                  <a:pt x="2835798" y="1823810"/>
                </a:cubicBezTo>
                <a:cubicBezTo>
                  <a:pt x="2864060" y="1798118"/>
                  <a:pt x="2885041" y="1763973"/>
                  <a:pt x="2916821" y="1742787"/>
                </a:cubicBezTo>
                <a:cubicBezTo>
                  <a:pt x="2928396" y="1735071"/>
                  <a:pt x="2940858" y="1728544"/>
                  <a:pt x="2951545" y="1719638"/>
                </a:cubicBezTo>
                <a:cubicBezTo>
                  <a:pt x="2964120" y="1709159"/>
                  <a:pt x="2973694" y="1695393"/>
                  <a:pt x="2986269" y="1684914"/>
                </a:cubicBezTo>
                <a:cubicBezTo>
                  <a:pt x="2996956" y="1676008"/>
                  <a:pt x="3009864" y="1670111"/>
                  <a:pt x="3020993" y="1661764"/>
                </a:cubicBezTo>
                <a:cubicBezTo>
                  <a:pt x="3056185" y="1635370"/>
                  <a:pt x="3090297" y="1607563"/>
                  <a:pt x="3125165" y="1580742"/>
                </a:cubicBezTo>
                <a:cubicBezTo>
                  <a:pt x="3140456" y="1568980"/>
                  <a:pt x="3155413" y="1556719"/>
                  <a:pt x="3171464" y="1546018"/>
                </a:cubicBezTo>
                <a:cubicBezTo>
                  <a:pt x="3183039" y="1538301"/>
                  <a:pt x="3195626" y="1531921"/>
                  <a:pt x="3206188" y="1522868"/>
                </a:cubicBezTo>
                <a:cubicBezTo>
                  <a:pt x="3222759" y="1508664"/>
                  <a:pt x="3236061" y="1490941"/>
                  <a:pt x="3252486" y="1476569"/>
                </a:cubicBezTo>
                <a:cubicBezTo>
                  <a:pt x="3267004" y="1463866"/>
                  <a:pt x="3283087" y="1453058"/>
                  <a:pt x="3298785" y="1441845"/>
                </a:cubicBezTo>
                <a:cubicBezTo>
                  <a:pt x="3310105" y="1433759"/>
                  <a:pt x="3322947" y="1427749"/>
                  <a:pt x="3333509" y="1418696"/>
                </a:cubicBezTo>
                <a:cubicBezTo>
                  <a:pt x="3350080" y="1404492"/>
                  <a:pt x="3364375" y="1387830"/>
                  <a:pt x="3379808" y="1372397"/>
                </a:cubicBezTo>
                <a:lnTo>
                  <a:pt x="3449256" y="1302949"/>
                </a:lnTo>
                <a:cubicBezTo>
                  <a:pt x="3464689" y="1287516"/>
                  <a:pt x="3483448" y="1274810"/>
                  <a:pt x="3495555" y="1256650"/>
                </a:cubicBezTo>
                <a:cubicBezTo>
                  <a:pt x="3520028" y="1219940"/>
                  <a:pt x="3535950" y="1191138"/>
                  <a:pt x="3576578" y="1164053"/>
                </a:cubicBezTo>
                <a:cubicBezTo>
                  <a:pt x="3588153" y="1156337"/>
                  <a:pt x="3600833" y="1150064"/>
                  <a:pt x="3611302" y="1140904"/>
                </a:cubicBezTo>
                <a:cubicBezTo>
                  <a:pt x="3631834" y="1122939"/>
                  <a:pt x="3649884" y="1102321"/>
                  <a:pt x="3669175" y="1083030"/>
                </a:cubicBezTo>
                <a:lnTo>
                  <a:pt x="3715474" y="1036731"/>
                </a:lnTo>
                <a:lnTo>
                  <a:pt x="3796497" y="955709"/>
                </a:lnTo>
                <a:cubicBezTo>
                  <a:pt x="3804214" y="947992"/>
                  <a:pt x="3813593" y="941639"/>
                  <a:pt x="3819646" y="932559"/>
                </a:cubicBezTo>
                <a:cubicBezTo>
                  <a:pt x="3827362" y="920984"/>
                  <a:pt x="3833889" y="908522"/>
                  <a:pt x="3842795" y="897835"/>
                </a:cubicBezTo>
                <a:cubicBezTo>
                  <a:pt x="3853274" y="885260"/>
                  <a:pt x="3867040" y="875686"/>
                  <a:pt x="3877519" y="863111"/>
                </a:cubicBezTo>
                <a:cubicBezTo>
                  <a:pt x="3894239" y="843047"/>
                  <a:pt x="3924092" y="786336"/>
                  <a:pt x="3935393" y="770514"/>
                </a:cubicBezTo>
                <a:cubicBezTo>
                  <a:pt x="3941736" y="761634"/>
                  <a:pt x="3951994" y="756094"/>
                  <a:pt x="3958542" y="747364"/>
                </a:cubicBezTo>
                <a:cubicBezTo>
                  <a:pt x="4012641" y="675231"/>
                  <a:pt x="3990159" y="690906"/>
                  <a:pt x="4039565" y="631618"/>
                </a:cubicBezTo>
                <a:cubicBezTo>
                  <a:pt x="4046551" y="623235"/>
                  <a:pt x="4054193" y="615285"/>
                  <a:pt x="4062714" y="608468"/>
                </a:cubicBezTo>
                <a:cubicBezTo>
                  <a:pt x="4073577" y="599778"/>
                  <a:pt x="4085863" y="593035"/>
                  <a:pt x="4097438" y="585319"/>
                </a:cubicBezTo>
                <a:cubicBezTo>
                  <a:pt x="4135229" y="509738"/>
                  <a:pt x="4108387" y="551221"/>
                  <a:pt x="4190036" y="469572"/>
                </a:cubicBezTo>
                <a:lnTo>
                  <a:pt x="4190036" y="469572"/>
                </a:lnTo>
                <a:cubicBezTo>
                  <a:pt x="4205469" y="446423"/>
                  <a:pt x="4216662" y="419798"/>
                  <a:pt x="4236335" y="400124"/>
                </a:cubicBezTo>
                <a:cubicBezTo>
                  <a:pt x="4244051" y="392407"/>
                  <a:pt x="4252667" y="385496"/>
                  <a:pt x="4259484" y="376974"/>
                </a:cubicBezTo>
                <a:cubicBezTo>
                  <a:pt x="4268174" y="366111"/>
                  <a:pt x="4273727" y="352937"/>
                  <a:pt x="4282633" y="342250"/>
                </a:cubicBezTo>
                <a:cubicBezTo>
                  <a:pt x="4293112" y="329675"/>
                  <a:pt x="4307307" y="320447"/>
                  <a:pt x="4317357" y="307526"/>
                </a:cubicBezTo>
                <a:cubicBezTo>
                  <a:pt x="4334438" y="285565"/>
                  <a:pt x="4348223" y="261227"/>
                  <a:pt x="4363656" y="238078"/>
                </a:cubicBezTo>
                <a:lnTo>
                  <a:pt x="4386805" y="203354"/>
                </a:lnTo>
                <a:cubicBezTo>
                  <a:pt x="4394522" y="191779"/>
                  <a:pt x="4403734" y="181073"/>
                  <a:pt x="4409955" y="168630"/>
                </a:cubicBezTo>
                <a:cubicBezTo>
                  <a:pt x="4417671" y="153197"/>
                  <a:pt x="4423075" y="136372"/>
                  <a:pt x="4433104" y="122331"/>
                </a:cubicBezTo>
                <a:cubicBezTo>
                  <a:pt x="4442618" y="109011"/>
                  <a:pt x="4457349" y="100182"/>
                  <a:pt x="4467828" y="87607"/>
                </a:cubicBezTo>
                <a:cubicBezTo>
                  <a:pt x="4540835" y="0"/>
                  <a:pt x="4446780" y="97081"/>
                  <a:pt x="4514127" y="29734"/>
                </a:cubicBezTo>
              </a:path>
            </a:pathLst>
          </a:custGeom>
          <a:noFill/>
          <a:ln w="3810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6" name="Figura a mano libera 15"/>
          <p:cNvSpPr/>
          <p:nvPr/>
        </p:nvSpPr>
        <p:spPr bwMode="auto">
          <a:xfrm>
            <a:off x="4722473" y="2870522"/>
            <a:ext cx="4456253" cy="4004840"/>
          </a:xfrm>
          <a:custGeom>
            <a:avLst/>
            <a:gdLst>
              <a:gd name="connsiteX0" fmla="*/ 0 w 4456253"/>
              <a:gd name="connsiteY0" fmla="*/ 0 h 4004840"/>
              <a:gd name="connsiteX1" fmla="*/ 69448 w 4456253"/>
              <a:gd name="connsiteY1" fmla="*/ 92597 h 4004840"/>
              <a:gd name="connsiteX2" fmla="*/ 104172 w 4456253"/>
              <a:gd name="connsiteY2" fmla="*/ 127321 h 4004840"/>
              <a:gd name="connsiteX3" fmla="*/ 162045 w 4456253"/>
              <a:gd name="connsiteY3" fmla="*/ 208344 h 4004840"/>
              <a:gd name="connsiteX4" fmla="*/ 486136 w 4456253"/>
              <a:gd name="connsiteY4" fmla="*/ 509286 h 4004840"/>
              <a:gd name="connsiteX5" fmla="*/ 601883 w 4456253"/>
              <a:gd name="connsiteY5" fmla="*/ 590308 h 4004840"/>
              <a:gd name="connsiteX6" fmla="*/ 706055 w 4456253"/>
              <a:gd name="connsiteY6" fmla="*/ 682906 h 4004840"/>
              <a:gd name="connsiteX7" fmla="*/ 798653 w 4456253"/>
              <a:gd name="connsiteY7" fmla="*/ 752354 h 4004840"/>
              <a:gd name="connsiteX8" fmla="*/ 983848 w 4456253"/>
              <a:gd name="connsiteY8" fmla="*/ 925974 h 4004840"/>
              <a:gd name="connsiteX9" fmla="*/ 1122744 w 4456253"/>
              <a:gd name="connsiteY9" fmla="*/ 1041721 h 4004840"/>
              <a:gd name="connsiteX10" fmla="*/ 1192192 w 4456253"/>
              <a:gd name="connsiteY10" fmla="*/ 1111169 h 4004840"/>
              <a:gd name="connsiteX11" fmla="*/ 1273215 w 4456253"/>
              <a:gd name="connsiteY11" fmla="*/ 1169043 h 4004840"/>
              <a:gd name="connsiteX12" fmla="*/ 1435261 w 4456253"/>
              <a:gd name="connsiteY12" fmla="*/ 1331088 h 4004840"/>
              <a:gd name="connsiteX13" fmla="*/ 1504709 w 4456253"/>
              <a:gd name="connsiteY13" fmla="*/ 1412111 h 4004840"/>
              <a:gd name="connsiteX14" fmla="*/ 1562582 w 4456253"/>
              <a:gd name="connsiteY14" fmla="*/ 1458410 h 4004840"/>
              <a:gd name="connsiteX15" fmla="*/ 1678329 w 4456253"/>
              <a:gd name="connsiteY15" fmla="*/ 1597306 h 4004840"/>
              <a:gd name="connsiteX16" fmla="*/ 1713053 w 4456253"/>
              <a:gd name="connsiteY16" fmla="*/ 1632030 h 4004840"/>
              <a:gd name="connsiteX17" fmla="*/ 1805650 w 4456253"/>
              <a:gd name="connsiteY17" fmla="*/ 1736202 h 4004840"/>
              <a:gd name="connsiteX18" fmla="*/ 1875099 w 4456253"/>
              <a:gd name="connsiteY18" fmla="*/ 1840374 h 4004840"/>
              <a:gd name="connsiteX19" fmla="*/ 1967696 w 4456253"/>
              <a:gd name="connsiteY19" fmla="*/ 1932972 h 4004840"/>
              <a:gd name="connsiteX20" fmla="*/ 2002420 w 4456253"/>
              <a:gd name="connsiteY20" fmla="*/ 1967696 h 4004840"/>
              <a:gd name="connsiteX21" fmla="*/ 2048719 w 4456253"/>
              <a:gd name="connsiteY21" fmla="*/ 2025569 h 4004840"/>
              <a:gd name="connsiteX22" fmla="*/ 2106592 w 4456253"/>
              <a:gd name="connsiteY22" fmla="*/ 2071868 h 4004840"/>
              <a:gd name="connsiteX23" fmla="*/ 2152891 w 4456253"/>
              <a:gd name="connsiteY23" fmla="*/ 2118167 h 4004840"/>
              <a:gd name="connsiteX24" fmla="*/ 2210764 w 4456253"/>
              <a:gd name="connsiteY24" fmla="*/ 2164465 h 4004840"/>
              <a:gd name="connsiteX25" fmla="*/ 2280212 w 4456253"/>
              <a:gd name="connsiteY25" fmla="*/ 2233913 h 4004840"/>
              <a:gd name="connsiteX26" fmla="*/ 2314936 w 4456253"/>
              <a:gd name="connsiteY26" fmla="*/ 2257063 h 4004840"/>
              <a:gd name="connsiteX27" fmla="*/ 2419109 w 4456253"/>
              <a:gd name="connsiteY27" fmla="*/ 2361235 h 4004840"/>
              <a:gd name="connsiteX28" fmla="*/ 2453833 w 4456253"/>
              <a:gd name="connsiteY28" fmla="*/ 2395959 h 4004840"/>
              <a:gd name="connsiteX29" fmla="*/ 2558005 w 4456253"/>
              <a:gd name="connsiteY29" fmla="*/ 2476982 h 4004840"/>
              <a:gd name="connsiteX30" fmla="*/ 2592729 w 4456253"/>
              <a:gd name="connsiteY30" fmla="*/ 2500131 h 4004840"/>
              <a:gd name="connsiteX31" fmla="*/ 2731625 w 4456253"/>
              <a:gd name="connsiteY31" fmla="*/ 2650602 h 4004840"/>
              <a:gd name="connsiteX32" fmla="*/ 2835797 w 4456253"/>
              <a:gd name="connsiteY32" fmla="*/ 2731625 h 4004840"/>
              <a:gd name="connsiteX33" fmla="*/ 2882096 w 4456253"/>
              <a:gd name="connsiteY33" fmla="*/ 2766349 h 4004840"/>
              <a:gd name="connsiteX34" fmla="*/ 2916820 w 4456253"/>
              <a:gd name="connsiteY34" fmla="*/ 2801073 h 4004840"/>
              <a:gd name="connsiteX35" fmla="*/ 2974693 w 4456253"/>
              <a:gd name="connsiteY35" fmla="*/ 2835797 h 4004840"/>
              <a:gd name="connsiteX36" fmla="*/ 3044142 w 4456253"/>
              <a:gd name="connsiteY36" fmla="*/ 2905245 h 4004840"/>
              <a:gd name="connsiteX37" fmla="*/ 3183038 w 4456253"/>
              <a:gd name="connsiteY37" fmla="*/ 3020992 h 4004840"/>
              <a:gd name="connsiteX38" fmla="*/ 3217762 w 4456253"/>
              <a:gd name="connsiteY38" fmla="*/ 3044141 h 4004840"/>
              <a:gd name="connsiteX39" fmla="*/ 3287210 w 4456253"/>
              <a:gd name="connsiteY39" fmla="*/ 3113589 h 4004840"/>
              <a:gd name="connsiteX40" fmla="*/ 3333509 w 4456253"/>
              <a:gd name="connsiteY40" fmla="*/ 3148313 h 4004840"/>
              <a:gd name="connsiteX41" fmla="*/ 3437681 w 4456253"/>
              <a:gd name="connsiteY41" fmla="*/ 3240911 h 4004840"/>
              <a:gd name="connsiteX42" fmla="*/ 3530278 w 4456253"/>
              <a:gd name="connsiteY42" fmla="*/ 3287210 h 4004840"/>
              <a:gd name="connsiteX43" fmla="*/ 3599726 w 4456253"/>
              <a:gd name="connsiteY43" fmla="*/ 3345083 h 4004840"/>
              <a:gd name="connsiteX44" fmla="*/ 3692324 w 4456253"/>
              <a:gd name="connsiteY44" fmla="*/ 3402956 h 4004840"/>
              <a:gd name="connsiteX45" fmla="*/ 3761772 w 4456253"/>
              <a:gd name="connsiteY45" fmla="*/ 3460830 h 4004840"/>
              <a:gd name="connsiteX46" fmla="*/ 3865944 w 4456253"/>
              <a:gd name="connsiteY46" fmla="*/ 3541853 h 4004840"/>
              <a:gd name="connsiteX47" fmla="*/ 3912243 w 4456253"/>
              <a:gd name="connsiteY47" fmla="*/ 3576577 h 4004840"/>
              <a:gd name="connsiteX48" fmla="*/ 3958542 w 4456253"/>
              <a:gd name="connsiteY48" fmla="*/ 3599726 h 4004840"/>
              <a:gd name="connsiteX49" fmla="*/ 4051139 w 4456253"/>
              <a:gd name="connsiteY49" fmla="*/ 3692324 h 4004840"/>
              <a:gd name="connsiteX50" fmla="*/ 4097438 w 4456253"/>
              <a:gd name="connsiteY50" fmla="*/ 3727048 h 4004840"/>
              <a:gd name="connsiteX51" fmla="*/ 4155311 w 4456253"/>
              <a:gd name="connsiteY51" fmla="*/ 3761772 h 4004840"/>
              <a:gd name="connsiteX52" fmla="*/ 4236334 w 4456253"/>
              <a:gd name="connsiteY52" fmla="*/ 3842794 h 4004840"/>
              <a:gd name="connsiteX53" fmla="*/ 4271058 w 4456253"/>
              <a:gd name="connsiteY53" fmla="*/ 3877519 h 4004840"/>
              <a:gd name="connsiteX54" fmla="*/ 4328931 w 4456253"/>
              <a:gd name="connsiteY54" fmla="*/ 3912243 h 4004840"/>
              <a:gd name="connsiteX55" fmla="*/ 4386805 w 4456253"/>
              <a:gd name="connsiteY55" fmla="*/ 3970116 h 4004840"/>
              <a:gd name="connsiteX56" fmla="*/ 4421529 w 4456253"/>
              <a:gd name="connsiteY56" fmla="*/ 4004840 h 4004840"/>
              <a:gd name="connsiteX57" fmla="*/ 4456253 w 4456253"/>
              <a:gd name="connsiteY57" fmla="*/ 4004840 h 400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456253" h="4004840">
                <a:moveTo>
                  <a:pt x="0" y="0"/>
                </a:moveTo>
                <a:cubicBezTo>
                  <a:pt x="23149" y="30866"/>
                  <a:pt x="42166" y="65315"/>
                  <a:pt x="69448" y="92597"/>
                </a:cubicBezTo>
                <a:cubicBezTo>
                  <a:pt x="81023" y="104172"/>
                  <a:pt x="93946" y="114539"/>
                  <a:pt x="104172" y="127321"/>
                </a:cubicBezTo>
                <a:cubicBezTo>
                  <a:pt x="124905" y="153238"/>
                  <a:pt x="139995" y="183538"/>
                  <a:pt x="162045" y="208344"/>
                </a:cubicBezTo>
                <a:cubicBezTo>
                  <a:pt x="224393" y="278485"/>
                  <a:pt x="429196" y="469429"/>
                  <a:pt x="486136" y="509286"/>
                </a:cubicBezTo>
                <a:cubicBezTo>
                  <a:pt x="524718" y="536293"/>
                  <a:pt x="564918" y="561126"/>
                  <a:pt x="601883" y="590308"/>
                </a:cubicBezTo>
                <a:cubicBezTo>
                  <a:pt x="638348" y="619096"/>
                  <a:pt x="670192" y="653371"/>
                  <a:pt x="706055" y="682906"/>
                </a:cubicBezTo>
                <a:cubicBezTo>
                  <a:pt x="735838" y="707433"/>
                  <a:pt x="768709" y="728024"/>
                  <a:pt x="798653" y="752354"/>
                </a:cubicBezTo>
                <a:cubicBezTo>
                  <a:pt x="965050" y="887552"/>
                  <a:pt x="818666" y="777311"/>
                  <a:pt x="983848" y="925974"/>
                </a:cubicBezTo>
                <a:cubicBezTo>
                  <a:pt x="1028644" y="966291"/>
                  <a:pt x="1080128" y="999105"/>
                  <a:pt x="1122744" y="1041721"/>
                </a:cubicBezTo>
                <a:cubicBezTo>
                  <a:pt x="1145893" y="1064870"/>
                  <a:pt x="1167200" y="1090022"/>
                  <a:pt x="1192192" y="1111169"/>
                </a:cubicBezTo>
                <a:cubicBezTo>
                  <a:pt x="1217529" y="1132608"/>
                  <a:pt x="1248603" y="1146775"/>
                  <a:pt x="1273215" y="1169043"/>
                </a:cubicBezTo>
                <a:cubicBezTo>
                  <a:pt x="1329860" y="1220293"/>
                  <a:pt x="1385548" y="1273089"/>
                  <a:pt x="1435261" y="1331088"/>
                </a:cubicBezTo>
                <a:cubicBezTo>
                  <a:pt x="1458410" y="1358096"/>
                  <a:pt x="1479557" y="1386958"/>
                  <a:pt x="1504709" y="1412111"/>
                </a:cubicBezTo>
                <a:cubicBezTo>
                  <a:pt x="1522178" y="1429580"/>
                  <a:pt x="1545685" y="1440387"/>
                  <a:pt x="1562582" y="1458410"/>
                </a:cubicBezTo>
                <a:cubicBezTo>
                  <a:pt x="1603801" y="1502377"/>
                  <a:pt x="1635713" y="1554690"/>
                  <a:pt x="1678329" y="1597306"/>
                </a:cubicBezTo>
                <a:cubicBezTo>
                  <a:pt x="1689904" y="1608881"/>
                  <a:pt x="1703232" y="1618935"/>
                  <a:pt x="1713053" y="1632030"/>
                </a:cubicBezTo>
                <a:cubicBezTo>
                  <a:pt x="1790134" y="1734805"/>
                  <a:pt x="1697654" y="1649804"/>
                  <a:pt x="1805650" y="1736202"/>
                </a:cubicBezTo>
                <a:cubicBezTo>
                  <a:pt x="1826623" y="1771157"/>
                  <a:pt x="1847178" y="1809915"/>
                  <a:pt x="1875099" y="1840374"/>
                </a:cubicBezTo>
                <a:cubicBezTo>
                  <a:pt x="1904595" y="1872551"/>
                  <a:pt x="1936830" y="1902106"/>
                  <a:pt x="1967696" y="1932972"/>
                </a:cubicBezTo>
                <a:cubicBezTo>
                  <a:pt x="1979271" y="1944547"/>
                  <a:pt x="1992194" y="1954914"/>
                  <a:pt x="2002420" y="1967696"/>
                </a:cubicBezTo>
                <a:cubicBezTo>
                  <a:pt x="2017853" y="1986987"/>
                  <a:pt x="2031250" y="2008100"/>
                  <a:pt x="2048719" y="2025569"/>
                </a:cubicBezTo>
                <a:cubicBezTo>
                  <a:pt x="2066188" y="2043038"/>
                  <a:pt x="2088128" y="2055455"/>
                  <a:pt x="2106592" y="2071868"/>
                </a:cubicBezTo>
                <a:cubicBezTo>
                  <a:pt x="2122905" y="2086368"/>
                  <a:pt x="2136578" y="2103667"/>
                  <a:pt x="2152891" y="2118167"/>
                </a:cubicBezTo>
                <a:cubicBezTo>
                  <a:pt x="2171355" y="2134580"/>
                  <a:pt x="2192484" y="2147847"/>
                  <a:pt x="2210764" y="2164465"/>
                </a:cubicBezTo>
                <a:cubicBezTo>
                  <a:pt x="2234988" y="2186487"/>
                  <a:pt x="2252972" y="2215753"/>
                  <a:pt x="2280212" y="2233913"/>
                </a:cubicBezTo>
                <a:cubicBezTo>
                  <a:pt x="2291787" y="2241630"/>
                  <a:pt x="2304539" y="2247821"/>
                  <a:pt x="2314936" y="2257063"/>
                </a:cubicBezTo>
                <a:cubicBezTo>
                  <a:pt x="2314946" y="2257072"/>
                  <a:pt x="2401742" y="2343868"/>
                  <a:pt x="2419109" y="2361235"/>
                </a:cubicBezTo>
                <a:cubicBezTo>
                  <a:pt x="2430684" y="2372810"/>
                  <a:pt x="2440912" y="2385909"/>
                  <a:pt x="2453833" y="2395959"/>
                </a:cubicBezTo>
                <a:cubicBezTo>
                  <a:pt x="2488557" y="2422967"/>
                  <a:pt x="2521402" y="2452581"/>
                  <a:pt x="2558005" y="2476982"/>
                </a:cubicBezTo>
                <a:cubicBezTo>
                  <a:pt x="2569580" y="2484698"/>
                  <a:pt x="2582892" y="2490294"/>
                  <a:pt x="2592729" y="2500131"/>
                </a:cubicBezTo>
                <a:cubicBezTo>
                  <a:pt x="2649982" y="2557384"/>
                  <a:pt x="2650384" y="2601858"/>
                  <a:pt x="2731625" y="2650602"/>
                </a:cubicBezTo>
                <a:cubicBezTo>
                  <a:pt x="2837362" y="2714044"/>
                  <a:pt x="2745314" y="2652452"/>
                  <a:pt x="2835797" y="2731625"/>
                </a:cubicBezTo>
                <a:cubicBezTo>
                  <a:pt x="2850315" y="2744328"/>
                  <a:pt x="2867449" y="2753794"/>
                  <a:pt x="2882096" y="2766349"/>
                </a:cubicBezTo>
                <a:cubicBezTo>
                  <a:pt x="2894524" y="2777002"/>
                  <a:pt x="2903725" y="2791252"/>
                  <a:pt x="2916820" y="2801073"/>
                </a:cubicBezTo>
                <a:cubicBezTo>
                  <a:pt x="2934818" y="2814571"/>
                  <a:pt x="2957281" y="2821551"/>
                  <a:pt x="2974693" y="2835797"/>
                </a:cubicBezTo>
                <a:cubicBezTo>
                  <a:pt x="3000031" y="2856528"/>
                  <a:pt x="3018992" y="2884286"/>
                  <a:pt x="3044142" y="2905245"/>
                </a:cubicBezTo>
                <a:cubicBezTo>
                  <a:pt x="3090441" y="2943827"/>
                  <a:pt x="3132892" y="2987562"/>
                  <a:pt x="3183038" y="3020992"/>
                </a:cubicBezTo>
                <a:cubicBezTo>
                  <a:pt x="3194613" y="3028708"/>
                  <a:pt x="3207365" y="3034899"/>
                  <a:pt x="3217762" y="3044141"/>
                </a:cubicBezTo>
                <a:cubicBezTo>
                  <a:pt x="3242231" y="3065891"/>
                  <a:pt x="3261019" y="3093946"/>
                  <a:pt x="3287210" y="3113589"/>
                </a:cubicBezTo>
                <a:cubicBezTo>
                  <a:pt x="3302643" y="3125164"/>
                  <a:pt x="3318991" y="3135610"/>
                  <a:pt x="3333509" y="3148313"/>
                </a:cubicBezTo>
                <a:cubicBezTo>
                  <a:pt x="3380919" y="3189797"/>
                  <a:pt x="3381279" y="3206202"/>
                  <a:pt x="3437681" y="3240911"/>
                </a:cubicBezTo>
                <a:cubicBezTo>
                  <a:pt x="3467071" y="3258997"/>
                  <a:pt x="3501250" y="3268549"/>
                  <a:pt x="3530278" y="3287210"/>
                </a:cubicBezTo>
                <a:cubicBezTo>
                  <a:pt x="3555626" y="3303505"/>
                  <a:pt x="3575205" y="3327568"/>
                  <a:pt x="3599726" y="3345083"/>
                </a:cubicBezTo>
                <a:cubicBezTo>
                  <a:pt x="3629345" y="3366239"/>
                  <a:pt x="3662705" y="3381800"/>
                  <a:pt x="3692324" y="3402956"/>
                </a:cubicBezTo>
                <a:cubicBezTo>
                  <a:pt x="3716845" y="3420471"/>
                  <a:pt x="3738242" y="3442005"/>
                  <a:pt x="3761772" y="3460830"/>
                </a:cubicBezTo>
                <a:cubicBezTo>
                  <a:pt x="3796123" y="3488311"/>
                  <a:pt x="3831076" y="3515031"/>
                  <a:pt x="3865944" y="3541853"/>
                </a:cubicBezTo>
                <a:cubicBezTo>
                  <a:pt x="3881235" y="3553615"/>
                  <a:pt x="3894988" y="3567950"/>
                  <a:pt x="3912243" y="3576577"/>
                </a:cubicBezTo>
                <a:lnTo>
                  <a:pt x="3958542" y="3599726"/>
                </a:lnTo>
                <a:cubicBezTo>
                  <a:pt x="3989408" y="3630592"/>
                  <a:pt x="4016218" y="3666134"/>
                  <a:pt x="4051139" y="3692324"/>
                </a:cubicBezTo>
                <a:cubicBezTo>
                  <a:pt x="4066572" y="3703899"/>
                  <a:pt x="4081387" y="3716347"/>
                  <a:pt x="4097438" y="3727048"/>
                </a:cubicBezTo>
                <a:cubicBezTo>
                  <a:pt x="4116157" y="3739527"/>
                  <a:pt x="4138028" y="3747370"/>
                  <a:pt x="4155311" y="3761772"/>
                </a:cubicBezTo>
                <a:cubicBezTo>
                  <a:pt x="4184653" y="3786223"/>
                  <a:pt x="4209326" y="3815786"/>
                  <a:pt x="4236334" y="3842794"/>
                </a:cubicBezTo>
                <a:cubicBezTo>
                  <a:pt x="4247909" y="3854369"/>
                  <a:pt x="4257021" y="3869097"/>
                  <a:pt x="4271058" y="3877519"/>
                </a:cubicBezTo>
                <a:cubicBezTo>
                  <a:pt x="4290349" y="3889094"/>
                  <a:pt x="4311364" y="3898189"/>
                  <a:pt x="4328931" y="3912243"/>
                </a:cubicBezTo>
                <a:cubicBezTo>
                  <a:pt x="4350235" y="3929286"/>
                  <a:pt x="4367514" y="3950825"/>
                  <a:pt x="4386805" y="3970116"/>
                </a:cubicBezTo>
                <a:cubicBezTo>
                  <a:pt x="4398380" y="3981691"/>
                  <a:pt x="4405160" y="4004840"/>
                  <a:pt x="4421529" y="4004840"/>
                </a:cubicBezTo>
                <a:lnTo>
                  <a:pt x="4456253" y="4004840"/>
                </a:lnTo>
              </a:path>
            </a:pathLst>
          </a:custGeom>
          <a:noFill/>
          <a:ln w="3810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grpSp>
        <p:nvGrpSpPr>
          <p:cNvPr id="3" name="Gruppo 19"/>
          <p:cNvGrpSpPr/>
          <p:nvPr/>
        </p:nvGrpSpPr>
        <p:grpSpPr>
          <a:xfrm>
            <a:off x="185195" y="2847372"/>
            <a:ext cx="4062714" cy="3225945"/>
            <a:chOff x="185195" y="2847372"/>
            <a:chExt cx="4062714" cy="3225945"/>
          </a:xfrm>
        </p:grpSpPr>
        <p:sp>
          <p:nvSpPr>
            <p:cNvPr id="19" name="Rettangolo 18"/>
            <p:cNvSpPr/>
            <p:nvPr/>
          </p:nvSpPr>
          <p:spPr bwMode="auto">
            <a:xfrm>
              <a:off x="185195" y="2847372"/>
              <a:ext cx="4062714" cy="3158279"/>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18" name="Text Box 6"/>
            <p:cNvSpPr txBox="1">
              <a:spLocks noChangeArrowheads="1"/>
            </p:cNvSpPr>
            <p:nvPr/>
          </p:nvSpPr>
          <p:spPr bwMode="auto">
            <a:xfrm>
              <a:off x="371475" y="3272550"/>
              <a:ext cx="3795411" cy="2800767"/>
            </a:xfrm>
            <a:prstGeom prst="rect">
              <a:avLst/>
            </a:prstGeom>
            <a:noFill/>
            <a:ln w="9525" algn="ctr">
              <a:noFill/>
              <a:miter lim="800000"/>
              <a:headEnd/>
              <a:tailEnd/>
            </a:ln>
            <a:effectLst/>
          </p:spPr>
          <p:txBody>
            <a:bodyPr wrap="square">
              <a:spAutoFit/>
            </a:bodyPr>
            <a:lstStyle/>
            <a:p>
              <a:pPr>
                <a:spcBef>
                  <a:spcPct val="50000"/>
                </a:spcBef>
                <a:defRPr/>
              </a:pPr>
              <a:r>
                <a:rPr lang="en-GB" sz="4400" dirty="0">
                  <a:solidFill>
                    <a:schemeClr val="bg1"/>
                  </a:solidFill>
                  <a:effectLst>
                    <a:outerShdw blurRad="38100" dist="38100" dir="2700000" algn="tl">
                      <a:srgbClr val="000000"/>
                    </a:outerShdw>
                  </a:effectLst>
                  <a:latin typeface="Calibri" pitchFamily="34" charset="0"/>
                </a:rPr>
                <a:t>THERE IS NO REASON TO BELIEVE TO SUCH A MODEL</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4" grpId="0" animBg="1"/>
      <p:bldP spid="1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0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38020" name="Text Box 4"/>
          <p:cNvSpPr txBox="1">
            <a:spLocks noChangeArrowheads="1"/>
          </p:cNvSpPr>
          <p:nvPr/>
        </p:nvSpPr>
        <p:spPr bwMode="auto">
          <a:xfrm>
            <a:off x="371475" y="1792288"/>
            <a:ext cx="8401050"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Here we define the first FUNDAMENTAL end-member of mantle compositions that is:</a:t>
            </a:r>
          </a:p>
        </p:txBody>
      </p:sp>
      <p:sp>
        <p:nvSpPr>
          <p:cNvPr id="1238021" name="Text Box 5"/>
          <p:cNvSpPr txBox="1">
            <a:spLocks noChangeArrowheads="1"/>
          </p:cNvSpPr>
          <p:nvPr/>
        </p:nvSpPr>
        <p:spPr bwMode="auto">
          <a:xfrm>
            <a:off x="0" y="3154363"/>
            <a:ext cx="9144000" cy="1054100"/>
          </a:xfrm>
          <a:prstGeom prst="rect">
            <a:avLst/>
          </a:prstGeom>
          <a:noFill/>
          <a:ln w="9525" algn="ctr">
            <a:noFill/>
            <a:miter lim="800000"/>
            <a:headEnd/>
            <a:tailEnd/>
          </a:ln>
          <a:effectLst/>
        </p:spPr>
        <p:txBody>
          <a:bodyPr>
            <a:spAutoFit/>
          </a:bodyPr>
          <a:lstStyle/>
          <a:p>
            <a:pPr>
              <a:lnSpc>
                <a:spcPct val="50000"/>
              </a:lnSpc>
              <a:spcBef>
                <a:spcPct val="50000"/>
              </a:spcBef>
              <a:defRPr/>
            </a:pPr>
            <a:r>
              <a:rPr lang="en-GB" sz="5000">
                <a:solidFill>
                  <a:srgbClr val="FFFF00"/>
                </a:solidFill>
                <a:effectLst>
                  <a:outerShdw blurRad="38100" dist="38100" dir="2700000" algn="tl">
                    <a:srgbClr val="000000"/>
                  </a:outerShdw>
                </a:effectLst>
                <a:latin typeface="Calibri" pitchFamily="34" charset="0"/>
              </a:rPr>
              <a:t>DMM</a:t>
            </a:r>
          </a:p>
          <a:p>
            <a:pPr>
              <a:lnSpc>
                <a:spcPct val="50000"/>
              </a:lnSpc>
              <a:spcBef>
                <a:spcPct val="50000"/>
              </a:spcBef>
              <a:defRPr/>
            </a:pPr>
            <a:r>
              <a:rPr lang="en-GB" sz="3800">
                <a:solidFill>
                  <a:srgbClr val="FFFF00"/>
                </a:solidFill>
                <a:effectLst>
                  <a:outerShdw blurRad="38100" dist="38100" dir="2700000" algn="tl">
                    <a:srgbClr val="000000"/>
                  </a:outerShdw>
                </a:effectLst>
                <a:latin typeface="Calibri" pitchFamily="34" charset="0"/>
              </a:rPr>
              <a:t>(Depleted MORB Mantle)</a:t>
            </a:r>
          </a:p>
        </p:txBody>
      </p:sp>
      <p:sp>
        <p:nvSpPr>
          <p:cNvPr id="1238022" name="Text Box 6"/>
          <p:cNvSpPr txBox="1">
            <a:spLocks noChangeArrowheads="1"/>
          </p:cNvSpPr>
          <p:nvPr/>
        </p:nvSpPr>
        <p:spPr bwMode="auto">
          <a:xfrm>
            <a:off x="371475" y="4568825"/>
            <a:ext cx="840105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We will see that this mantle end-member is more or less present in every type of igneous rock, but, obviously, it is the predominant component of melts produced beneath oceanic ridges.</a:t>
            </a:r>
          </a:p>
        </p:txBody>
      </p:sp>
      <p:sp>
        <p:nvSpPr>
          <p:cNvPr id="1238023" name="Text Box 7"/>
          <p:cNvSpPr txBox="1">
            <a:spLocks noChangeArrowheads="1"/>
          </p:cNvSpPr>
          <p:nvPr/>
        </p:nvSpPr>
        <p:spPr bwMode="auto">
          <a:xfrm>
            <a:off x="371475" y="606425"/>
            <a:ext cx="8401050" cy="50323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The isotopic composition of </a:t>
            </a:r>
            <a:r>
              <a:rPr lang="en-GB" sz="3000" dirty="0" smtClean="0">
                <a:solidFill>
                  <a:srgbClr val="FFFF00"/>
                </a:solidFill>
                <a:effectLst>
                  <a:outerShdw blurRad="38100" dist="38100" dir="2700000" algn="tl">
                    <a:srgbClr val="000000"/>
                  </a:outerShdw>
                </a:effectLst>
                <a:latin typeface="Calibri" pitchFamily="34" charset="0"/>
              </a:rPr>
              <a:t>MORB</a:t>
            </a:r>
            <a:endParaRPr lang="en-GB" sz="30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8020"/>
                                        </p:tgtEl>
                                        <p:attrNameLst>
                                          <p:attrName>style.visibility</p:attrName>
                                        </p:attrNameLst>
                                      </p:cBhvr>
                                      <p:to>
                                        <p:strVal val="visible"/>
                                      </p:to>
                                    </p:set>
                                    <p:animEffect transition="in" filter="fade">
                                      <p:cBhvr>
                                        <p:cTn id="7" dur="500"/>
                                        <p:tgtEl>
                                          <p:spTgt spid="1238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8021"/>
                                        </p:tgtEl>
                                        <p:attrNameLst>
                                          <p:attrName>style.visibility</p:attrName>
                                        </p:attrNameLst>
                                      </p:cBhvr>
                                      <p:to>
                                        <p:strVal val="visible"/>
                                      </p:to>
                                    </p:set>
                                    <p:animEffect transition="in" filter="fade">
                                      <p:cBhvr>
                                        <p:cTn id="12" dur="500"/>
                                        <p:tgtEl>
                                          <p:spTgt spid="12380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38022"/>
                                        </p:tgtEl>
                                        <p:attrNameLst>
                                          <p:attrName>style.visibility</p:attrName>
                                        </p:attrNameLst>
                                      </p:cBhvr>
                                      <p:to>
                                        <p:strVal val="visible"/>
                                      </p:to>
                                    </p:set>
                                    <p:animEffect transition="in" filter="fade">
                                      <p:cBhvr>
                                        <p:cTn id="17" dur="500"/>
                                        <p:tgtEl>
                                          <p:spTgt spid="123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8020" grpId="0"/>
      <p:bldP spid="1238021" grpId="0"/>
      <p:bldP spid="123802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01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2" name="Text Box 4"/>
          <p:cNvSpPr txBox="1">
            <a:spLocks noChangeArrowheads="1"/>
          </p:cNvSpPr>
          <p:nvPr/>
        </p:nvSpPr>
        <p:spPr bwMode="auto">
          <a:xfrm>
            <a:off x="0" y="666750"/>
            <a:ext cx="9144000" cy="1754326"/>
          </a:xfrm>
          <a:prstGeom prst="rect">
            <a:avLst/>
          </a:prstGeom>
          <a:noFill/>
          <a:ln w="9525">
            <a:noFill/>
            <a:miter lim="800000"/>
            <a:headEnd/>
            <a:tailEnd/>
          </a:ln>
          <a:effectLst/>
        </p:spPr>
        <p:txBody>
          <a:bodyPr>
            <a:spAutoFit/>
          </a:bodyPr>
          <a:lstStyle/>
          <a:p>
            <a:pPr>
              <a:defRPr/>
            </a:pPr>
            <a:r>
              <a:rPr lang="en-GB" sz="3600" dirty="0" smtClean="0">
                <a:solidFill>
                  <a:schemeClr val="bg1"/>
                </a:solidFill>
                <a:effectLst>
                  <a:outerShdw blurRad="38100" dist="38100" dir="2700000" algn="tl">
                    <a:srgbClr val="000000"/>
                  </a:outerShdw>
                </a:effectLst>
                <a:latin typeface="Calibri" pitchFamily="34" charset="0"/>
              </a:rPr>
              <a:t>The definition according which the Upper mantle is homogeneous and chemically depleted is not validated by the facts.</a:t>
            </a:r>
            <a:endParaRPr lang="en-GB" sz="3600" dirty="0">
              <a:solidFill>
                <a:schemeClr val="bg1"/>
              </a:solidFill>
              <a:effectLst>
                <a:outerShdw blurRad="38100" dist="38100" dir="2700000" algn="tl">
                  <a:srgbClr val="000000"/>
                </a:outerShdw>
              </a:effectLst>
              <a:latin typeface="Calibri" pitchFamily="34" charset="0"/>
            </a:endParaRPr>
          </a:p>
        </p:txBody>
      </p:sp>
      <p:sp>
        <p:nvSpPr>
          <p:cNvPr id="13" name="Text Box 5"/>
          <p:cNvSpPr txBox="1">
            <a:spLocks noChangeArrowheads="1"/>
          </p:cNvSpPr>
          <p:nvPr/>
        </p:nvSpPr>
        <p:spPr bwMode="auto">
          <a:xfrm>
            <a:off x="0" y="2528375"/>
            <a:ext cx="9143999" cy="2800767"/>
          </a:xfrm>
          <a:prstGeom prst="rect">
            <a:avLst/>
          </a:prstGeom>
          <a:noFill/>
          <a:ln w="9525">
            <a:noFill/>
            <a:miter lim="800000"/>
            <a:headEnd/>
            <a:tailEnd/>
          </a:ln>
          <a:effectLst/>
        </p:spPr>
        <p:txBody>
          <a:bodyPr wrap="square">
            <a:spAutoFit/>
          </a:bodyPr>
          <a:lstStyle/>
          <a:p>
            <a:pPr>
              <a:defRPr/>
            </a:pPr>
            <a:r>
              <a:rPr lang="en-GB" sz="4400" dirty="0" smtClean="0">
                <a:solidFill>
                  <a:srgbClr val="FFFF00"/>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This is a BASIC </a:t>
            </a:r>
            <a:r>
              <a:rPr lang="en-GB" sz="4000" dirty="0" smtClean="0">
                <a:solidFill>
                  <a:srgbClr val="FFFF00"/>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ASSUMPTION</a:t>
            </a:r>
          </a:p>
          <a:p>
            <a:pPr>
              <a:defRPr/>
            </a:pP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(Green</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and</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Ringwood,</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1967;</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De</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Paolo</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and</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err="1"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Wasserburg</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a:t>
            </a:r>
            <a:r>
              <a:rPr lang="en-GB" sz="20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t>
            </a:r>
            <a:r>
              <a:rPr lang="en-GB" sz="28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1976)</a:t>
            </a:r>
            <a:r>
              <a:rPr lang="en-GB" sz="36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a:t>
            </a:r>
            <a:endParaRPr lang="en-GB" sz="16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a:p>
            <a:pPr>
              <a:defRPr/>
            </a:pPr>
            <a:endParaRPr lang="en-GB" sz="12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a:p>
            <a:pPr>
              <a:defRPr/>
            </a:pPr>
            <a:endParaRPr lang="en-GB" sz="12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a:p>
            <a:pPr>
              <a:defRPr/>
            </a:pPr>
            <a:r>
              <a:rPr lang="en-GB" sz="3600" i="1"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Plumers</a:t>
            </a:r>
            <a:r>
              <a:rPr lang="en-GB" sz="36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 adopted this approach to propose deeper sources for OIB-like magmas.</a:t>
            </a:r>
            <a:endParaRPr lang="en-GB" sz="1400" dirty="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p:txBody>
      </p:sp>
      <p:sp>
        <p:nvSpPr>
          <p:cNvPr id="15" name="Text Box 5"/>
          <p:cNvSpPr txBox="1">
            <a:spLocks noChangeArrowheads="1"/>
          </p:cNvSpPr>
          <p:nvPr/>
        </p:nvSpPr>
        <p:spPr bwMode="auto">
          <a:xfrm>
            <a:off x="1308100" y="5464113"/>
            <a:ext cx="6527800" cy="769441"/>
          </a:xfrm>
          <a:prstGeom prst="rect">
            <a:avLst/>
          </a:prstGeom>
          <a:noFill/>
          <a:ln w="9525">
            <a:noFill/>
            <a:miter lim="800000"/>
            <a:headEnd/>
            <a:tailEnd/>
          </a:ln>
          <a:effectLst/>
        </p:spPr>
        <p:txBody>
          <a:bodyPr wrap="square">
            <a:spAutoFit/>
          </a:bodyPr>
          <a:lstStyle/>
          <a:p>
            <a:pPr>
              <a:defRPr/>
            </a:pPr>
            <a:r>
              <a:rPr lang="en-GB" sz="4400" dirty="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OIB = Ocean Island Basalts</a:t>
            </a:r>
            <a:endParaRPr lang="en-GB" dirty="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fade">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Effect transition="in" filter="fade">
                                      <p:cBhvr>
                                        <p:cTn id="17" dur="500"/>
                                        <p:tgtEl>
                                          <p:spTgt spid="1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3">
                                            <p:txEl>
                                              <p:pRg st="4" end="4"/>
                                            </p:txEl>
                                          </p:spTgt>
                                        </p:tgtEl>
                                        <p:attrNameLst>
                                          <p:attrName>style.visibility</p:attrName>
                                        </p:attrNameLst>
                                      </p:cBhvr>
                                      <p:to>
                                        <p:strVal val="visible"/>
                                      </p:to>
                                    </p:set>
                                    <p:animEffect transition="in" filter="fade">
                                      <p:cBhvr>
                                        <p:cTn id="22" dur="500"/>
                                        <p:tgtEl>
                                          <p:spTgt spid="1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Effect transition="in" filter="fade">
                                      <p:cBhvr>
                                        <p:cTn id="2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15"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spect="1" noChangeArrowheads="1"/>
          </p:cNvPicPr>
          <p:nvPr/>
        </p:nvPicPr>
        <p:blipFill>
          <a:blip r:embed="rId3" cstate="print"/>
          <a:srcRect b="5779"/>
          <a:stretch>
            <a:fillRect/>
          </a:stretch>
        </p:blipFill>
        <p:spPr bwMode="auto">
          <a:xfrm>
            <a:off x="428625" y="1487488"/>
            <a:ext cx="3843338" cy="5162550"/>
          </a:xfrm>
          <a:prstGeom prst="rect">
            <a:avLst/>
          </a:prstGeom>
          <a:noFill/>
          <a:ln w="9525">
            <a:noFill/>
            <a:miter lim="800000"/>
            <a:headEnd/>
            <a:tailEnd/>
          </a:ln>
        </p:spPr>
      </p:pic>
      <p:sp>
        <p:nvSpPr>
          <p:cNvPr id="6" name="Rettangolo 5"/>
          <p:cNvSpPr/>
          <p:nvPr/>
        </p:nvSpPr>
        <p:spPr>
          <a:xfrm>
            <a:off x="752475" y="1628775"/>
            <a:ext cx="2533650" cy="2871788"/>
          </a:xfrm>
          <a:prstGeom prst="rect">
            <a:avLst/>
          </a:prstGeom>
          <a:solidFill>
            <a:srgbClr val="FF7C80">
              <a:alpha val="50196"/>
            </a:srgbClr>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effectLst/>
              <a:latin typeface="Calibri" pitchFamily="34" charset="0"/>
            </a:endParaRPr>
          </a:p>
        </p:txBody>
      </p:sp>
      <p:cxnSp>
        <p:nvCxnSpPr>
          <p:cNvPr id="7" name="Connettore 1 6"/>
          <p:cNvCxnSpPr/>
          <p:nvPr/>
        </p:nvCxnSpPr>
        <p:spPr>
          <a:xfrm>
            <a:off x="752475" y="4500563"/>
            <a:ext cx="3519488" cy="1587"/>
          </a:xfrm>
          <a:prstGeom prst="line">
            <a:avLst/>
          </a:prstGeom>
          <a:ln w="38100">
            <a:solidFill>
              <a:srgbClr val="0000FF"/>
            </a:solidFill>
            <a:prstDash val="dash"/>
          </a:ln>
        </p:spPr>
        <p:style>
          <a:lnRef idx="2">
            <a:schemeClr val="accent1"/>
          </a:lnRef>
          <a:fillRef idx="0">
            <a:schemeClr val="accent1"/>
          </a:fillRef>
          <a:effectRef idx="1">
            <a:schemeClr val="accent1"/>
          </a:effectRef>
          <a:fontRef idx="minor">
            <a:schemeClr val="tx1"/>
          </a:fontRef>
        </p:style>
      </p:cxnSp>
      <p:cxnSp>
        <p:nvCxnSpPr>
          <p:cNvPr id="8" name="Connettore 1 7"/>
          <p:cNvCxnSpPr/>
          <p:nvPr/>
        </p:nvCxnSpPr>
        <p:spPr>
          <a:xfrm rot="5400000" flipH="1" flipV="1">
            <a:off x="1677194" y="4464844"/>
            <a:ext cx="3216275" cy="1587"/>
          </a:xfrm>
          <a:prstGeom prst="line">
            <a:avLst/>
          </a:prstGeom>
          <a:ln w="38100">
            <a:solidFill>
              <a:srgbClr val="0000FF"/>
            </a:solidFill>
            <a:prstDash val="dash"/>
          </a:ln>
        </p:spPr>
        <p:style>
          <a:lnRef idx="2">
            <a:schemeClr val="accent1"/>
          </a:lnRef>
          <a:fillRef idx="0">
            <a:schemeClr val="accent1"/>
          </a:fillRef>
          <a:effectRef idx="1">
            <a:schemeClr val="accent1"/>
          </a:effectRef>
          <a:fontRef idx="minor">
            <a:schemeClr val="tx1"/>
          </a:fontRef>
        </p:style>
      </p:cxnSp>
      <p:pic>
        <p:nvPicPr>
          <p:cNvPr id="9" name="Picture 4"/>
          <p:cNvPicPr>
            <a:picLocks noChangeAspect="1" noChangeArrowheads="1"/>
          </p:cNvPicPr>
          <p:nvPr/>
        </p:nvPicPr>
        <p:blipFill>
          <a:blip r:embed="rId4" cstate="print"/>
          <a:srcRect/>
          <a:stretch>
            <a:fillRect/>
          </a:stretch>
        </p:blipFill>
        <p:spPr bwMode="auto">
          <a:xfrm>
            <a:off x="4214813" y="3400425"/>
            <a:ext cx="4572000" cy="3243263"/>
          </a:xfrm>
          <a:prstGeom prst="rect">
            <a:avLst/>
          </a:prstGeom>
          <a:noFill/>
          <a:ln w="9525">
            <a:noFill/>
            <a:miter lim="800000"/>
            <a:headEnd/>
            <a:tailEnd/>
          </a:ln>
        </p:spPr>
      </p:pic>
      <p:sp>
        <p:nvSpPr>
          <p:cNvPr id="10" name="CasellaDiTesto 9"/>
          <p:cNvSpPr txBox="1">
            <a:spLocks noChangeArrowheads="1"/>
          </p:cNvSpPr>
          <p:nvPr/>
        </p:nvSpPr>
        <p:spPr bwMode="auto">
          <a:xfrm>
            <a:off x="4705350" y="5431238"/>
            <a:ext cx="2443163" cy="584775"/>
          </a:xfrm>
          <a:prstGeom prst="rect">
            <a:avLst/>
          </a:prstGeom>
          <a:noFill/>
          <a:ln w="9525">
            <a:noFill/>
            <a:miter lim="800000"/>
            <a:headEnd/>
            <a:tailEnd/>
          </a:ln>
        </p:spPr>
        <p:txBody>
          <a:bodyPr wrap="square">
            <a:spAutoFit/>
          </a:bodyPr>
          <a:lstStyle/>
          <a:p>
            <a:pPr>
              <a:defRPr/>
            </a:pPr>
            <a:r>
              <a:rPr lang="en-GB" sz="1600" dirty="0" smtClean="0">
                <a:solidFill>
                  <a:schemeClr val="tx1"/>
                </a:solidFill>
                <a:effectLst/>
                <a:latin typeface="Calibri" pitchFamily="34" charset="0"/>
              </a:rPr>
              <a:t>Hofmann, 2004      (Treatise on Geochemistry)</a:t>
            </a:r>
            <a:endParaRPr lang="en-GB" sz="1600" dirty="0">
              <a:solidFill>
                <a:schemeClr val="tx1"/>
              </a:solidFill>
              <a:effectLst/>
              <a:latin typeface="Calibri" pitchFamily="34" charset="0"/>
            </a:endParaRPr>
          </a:p>
        </p:txBody>
      </p:sp>
      <p:sp>
        <p:nvSpPr>
          <p:cNvPr id="11" name="Rettangolo 10"/>
          <p:cNvSpPr/>
          <p:nvPr/>
        </p:nvSpPr>
        <p:spPr>
          <a:xfrm>
            <a:off x="7399338" y="3611563"/>
            <a:ext cx="1316037" cy="663575"/>
          </a:xfrm>
          <a:prstGeom prst="rect">
            <a:avLst/>
          </a:prstGeom>
          <a:noFill/>
          <a:ln w="571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effectLst/>
              <a:latin typeface="Calibri" pitchFamily="34" charset="0"/>
            </a:endParaRPr>
          </a:p>
        </p:txBody>
      </p:sp>
      <p:sp>
        <p:nvSpPr>
          <p:cNvPr id="13" name="Figura a mano libera 12"/>
          <p:cNvSpPr/>
          <p:nvPr/>
        </p:nvSpPr>
        <p:spPr>
          <a:xfrm>
            <a:off x="809625" y="1717675"/>
            <a:ext cx="2141538" cy="2378075"/>
          </a:xfrm>
          <a:custGeom>
            <a:avLst/>
            <a:gdLst>
              <a:gd name="connsiteX0" fmla="*/ 33020 w 2141220"/>
              <a:gd name="connsiteY0" fmla="*/ 163830 h 2377440"/>
              <a:gd name="connsiteX1" fmla="*/ 10160 w 2141220"/>
              <a:gd name="connsiteY1" fmla="*/ 438150 h 2377440"/>
              <a:gd name="connsiteX2" fmla="*/ 93980 w 2141220"/>
              <a:gd name="connsiteY2" fmla="*/ 1009650 h 2377440"/>
              <a:gd name="connsiteX3" fmla="*/ 535940 w 2141220"/>
              <a:gd name="connsiteY3" fmla="*/ 1695450 h 2377440"/>
              <a:gd name="connsiteX4" fmla="*/ 848360 w 2141220"/>
              <a:gd name="connsiteY4" fmla="*/ 2068830 h 2377440"/>
              <a:gd name="connsiteX5" fmla="*/ 1366520 w 2141220"/>
              <a:gd name="connsiteY5" fmla="*/ 2289810 h 2377440"/>
              <a:gd name="connsiteX6" fmla="*/ 1854200 w 2141220"/>
              <a:gd name="connsiteY6" fmla="*/ 2366010 h 2377440"/>
              <a:gd name="connsiteX7" fmla="*/ 2105660 w 2141220"/>
              <a:gd name="connsiteY7" fmla="*/ 2221230 h 2377440"/>
              <a:gd name="connsiteX8" fmla="*/ 2067560 w 2141220"/>
              <a:gd name="connsiteY8" fmla="*/ 1893570 h 2377440"/>
              <a:gd name="connsiteX9" fmla="*/ 1884680 w 2141220"/>
              <a:gd name="connsiteY9" fmla="*/ 1436370 h 2377440"/>
              <a:gd name="connsiteX10" fmla="*/ 1397000 w 2141220"/>
              <a:gd name="connsiteY10" fmla="*/ 1002030 h 2377440"/>
              <a:gd name="connsiteX11" fmla="*/ 901700 w 2141220"/>
              <a:gd name="connsiteY11" fmla="*/ 544830 h 2377440"/>
              <a:gd name="connsiteX12" fmla="*/ 467360 w 2141220"/>
              <a:gd name="connsiteY12" fmla="*/ 316230 h 2377440"/>
              <a:gd name="connsiteX13" fmla="*/ 292100 w 2141220"/>
              <a:gd name="connsiteY13" fmla="*/ 72390 h 2377440"/>
              <a:gd name="connsiteX14" fmla="*/ 132080 w 2141220"/>
              <a:gd name="connsiteY14" fmla="*/ 19050 h 2377440"/>
              <a:gd name="connsiteX15" fmla="*/ 33020 w 2141220"/>
              <a:gd name="connsiteY15" fmla="*/ 16383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41220" h="2377440">
                <a:moveTo>
                  <a:pt x="33020" y="163830"/>
                </a:moveTo>
                <a:cubicBezTo>
                  <a:pt x="12700" y="233680"/>
                  <a:pt x="0" y="297180"/>
                  <a:pt x="10160" y="438150"/>
                </a:cubicBezTo>
                <a:cubicBezTo>
                  <a:pt x="20320" y="579120"/>
                  <a:pt x="6350" y="800100"/>
                  <a:pt x="93980" y="1009650"/>
                </a:cubicBezTo>
                <a:cubicBezTo>
                  <a:pt x="181610" y="1219200"/>
                  <a:pt x="410210" y="1518920"/>
                  <a:pt x="535940" y="1695450"/>
                </a:cubicBezTo>
                <a:cubicBezTo>
                  <a:pt x="661670" y="1871980"/>
                  <a:pt x="709930" y="1969770"/>
                  <a:pt x="848360" y="2068830"/>
                </a:cubicBezTo>
                <a:cubicBezTo>
                  <a:pt x="986790" y="2167890"/>
                  <a:pt x="1198880" y="2240280"/>
                  <a:pt x="1366520" y="2289810"/>
                </a:cubicBezTo>
                <a:cubicBezTo>
                  <a:pt x="1534160" y="2339340"/>
                  <a:pt x="1731010" y="2377440"/>
                  <a:pt x="1854200" y="2366010"/>
                </a:cubicBezTo>
                <a:cubicBezTo>
                  <a:pt x="1977390" y="2354580"/>
                  <a:pt x="2070100" y="2299970"/>
                  <a:pt x="2105660" y="2221230"/>
                </a:cubicBezTo>
                <a:cubicBezTo>
                  <a:pt x="2141220" y="2142490"/>
                  <a:pt x="2104390" y="2024380"/>
                  <a:pt x="2067560" y="1893570"/>
                </a:cubicBezTo>
                <a:cubicBezTo>
                  <a:pt x="2030730" y="1762760"/>
                  <a:pt x="1996440" y="1584960"/>
                  <a:pt x="1884680" y="1436370"/>
                </a:cubicBezTo>
                <a:cubicBezTo>
                  <a:pt x="1772920" y="1287780"/>
                  <a:pt x="1560830" y="1150620"/>
                  <a:pt x="1397000" y="1002030"/>
                </a:cubicBezTo>
                <a:cubicBezTo>
                  <a:pt x="1233170" y="853440"/>
                  <a:pt x="1056640" y="659130"/>
                  <a:pt x="901700" y="544830"/>
                </a:cubicBezTo>
                <a:cubicBezTo>
                  <a:pt x="746760" y="430530"/>
                  <a:pt x="568960" y="394970"/>
                  <a:pt x="467360" y="316230"/>
                </a:cubicBezTo>
                <a:cubicBezTo>
                  <a:pt x="365760" y="237490"/>
                  <a:pt x="347980" y="121920"/>
                  <a:pt x="292100" y="72390"/>
                </a:cubicBezTo>
                <a:cubicBezTo>
                  <a:pt x="236220" y="22860"/>
                  <a:pt x="176530" y="0"/>
                  <a:pt x="132080" y="19050"/>
                </a:cubicBezTo>
                <a:cubicBezTo>
                  <a:pt x="87630" y="38100"/>
                  <a:pt x="53340" y="93980"/>
                  <a:pt x="33020" y="163830"/>
                </a:cubicBezTo>
                <a:close/>
              </a:path>
            </a:pathLst>
          </a:custGeom>
          <a:noFill/>
          <a:ln w="28575">
            <a:solidFill>
              <a:srgbClr val="FF0000"/>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effectLst/>
              <a:latin typeface="Calibri" pitchFamily="34" charset="0"/>
            </a:endParaRPr>
          </a:p>
        </p:txBody>
      </p:sp>
      <p:sp>
        <p:nvSpPr>
          <p:cNvPr id="15" name="CasellaDiTesto 14"/>
          <p:cNvSpPr txBox="1"/>
          <p:nvPr/>
        </p:nvSpPr>
        <p:spPr>
          <a:xfrm>
            <a:off x="4214813" y="1428750"/>
            <a:ext cx="4929187" cy="1938992"/>
          </a:xfrm>
          <a:prstGeom prst="rect">
            <a:avLst/>
          </a:prstGeom>
          <a:noFill/>
        </p:spPr>
        <p:txBody>
          <a:bodyPr wrap="square">
            <a:spAutoFit/>
          </a:bodyPr>
          <a:lstStyle/>
          <a:p>
            <a:pPr algn="l">
              <a:spcAft>
                <a:spcPts val="1200"/>
              </a:spcAft>
              <a:tabLst>
                <a:tab pos="88900" algn="l"/>
              </a:tabLst>
              <a:defRPr/>
            </a:pPr>
            <a:r>
              <a:rPr lang="en-GB" sz="2200" dirty="0" smtClean="0">
                <a:solidFill>
                  <a:schemeClr val="bg1"/>
                </a:solidFill>
                <a:effectLst/>
                <a:latin typeface="Calibri" pitchFamily="34" charset="0"/>
              </a:rPr>
              <a:t>- MORB sources are isotopically depleted.</a:t>
            </a:r>
          </a:p>
          <a:p>
            <a:pPr algn="l">
              <a:tabLst>
                <a:tab pos="88900" algn="l"/>
              </a:tabLst>
              <a:defRPr/>
            </a:pPr>
            <a:r>
              <a:rPr lang="en-GB" sz="2200" dirty="0" smtClean="0">
                <a:solidFill>
                  <a:schemeClr val="bg1"/>
                </a:solidFill>
                <a:effectLst/>
                <a:latin typeface="Calibri" pitchFamily="34" charset="0"/>
              </a:rPr>
              <a:t>- The depletion is ancient (</a:t>
            </a:r>
            <a:r>
              <a:rPr lang="en-GB" sz="2200" baseline="30000" dirty="0" smtClean="0">
                <a:solidFill>
                  <a:schemeClr val="bg1"/>
                </a:solidFill>
                <a:effectLst/>
                <a:latin typeface="Calibri" pitchFamily="34" charset="0"/>
              </a:rPr>
              <a:t>87</a:t>
            </a:r>
            <a:r>
              <a:rPr lang="en-GB" sz="2200" dirty="0" smtClean="0">
                <a:solidFill>
                  <a:schemeClr val="bg1"/>
                </a:solidFill>
                <a:effectLst/>
                <a:latin typeface="Calibri" pitchFamily="34" charset="0"/>
              </a:rPr>
              <a:t>Sr is retarded because of low </a:t>
            </a:r>
            <a:r>
              <a:rPr lang="en-GB" sz="2200" baseline="30000" dirty="0" smtClean="0">
                <a:solidFill>
                  <a:schemeClr val="bg1"/>
                </a:solidFill>
                <a:effectLst/>
                <a:latin typeface="Calibri" pitchFamily="34" charset="0"/>
              </a:rPr>
              <a:t>87</a:t>
            </a:r>
            <a:r>
              <a:rPr lang="en-GB" sz="2200" dirty="0" smtClean="0">
                <a:solidFill>
                  <a:schemeClr val="bg1"/>
                </a:solidFill>
                <a:effectLst/>
                <a:latin typeface="Calibri" pitchFamily="34" charset="0"/>
              </a:rPr>
              <a:t>Rb; </a:t>
            </a:r>
            <a:r>
              <a:rPr lang="en-GB" sz="2200" baseline="30000" dirty="0" smtClean="0">
                <a:solidFill>
                  <a:schemeClr val="bg1"/>
                </a:solidFill>
                <a:effectLst/>
                <a:latin typeface="Calibri" pitchFamily="34" charset="0"/>
              </a:rPr>
              <a:t>143</a:t>
            </a:r>
            <a:r>
              <a:rPr lang="en-GB" sz="2200" dirty="0" smtClean="0">
                <a:solidFill>
                  <a:schemeClr val="bg1"/>
                </a:solidFill>
                <a:effectLst/>
                <a:latin typeface="Calibri" pitchFamily="34" charset="0"/>
              </a:rPr>
              <a:t>Nd growth is RELATIVELY high because of low </a:t>
            </a:r>
            <a:r>
              <a:rPr lang="en-GB" sz="2200" baseline="30000" dirty="0" smtClean="0">
                <a:solidFill>
                  <a:schemeClr val="bg1"/>
                </a:solidFill>
                <a:effectLst/>
                <a:latin typeface="Calibri" pitchFamily="34" charset="0"/>
              </a:rPr>
              <a:t>144</a:t>
            </a:r>
            <a:r>
              <a:rPr lang="en-GB" sz="2200" dirty="0" smtClean="0">
                <a:solidFill>
                  <a:schemeClr val="bg1"/>
                </a:solidFill>
                <a:effectLst/>
                <a:latin typeface="Calibri" pitchFamily="34" charset="0"/>
              </a:rPr>
              <a:t>Nd/</a:t>
            </a:r>
            <a:r>
              <a:rPr lang="en-GB" sz="2200" baseline="30000" dirty="0" smtClean="0">
                <a:solidFill>
                  <a:schemeClr val="bg1"/>
                </a:solidFill>
                <a:effectLst/>
                <a:latin typeface="Calibri" pitchFamily="34" charset="0"/>
              </a:rPr>
              <a:t>147</a:t>
            </a:r>
            <a:r>
              <a:rPr lang="en-GB" sz="2200" dirty="0" smtClean="0">
                <a:solidFill>
                  <a:schemeClr val="bg1"/>
                </a:solidFill>
                <a:effectLst/>
                <a:latin typeface="Calibri" pitchFamily="34" charset="0"/>
              </a:rPr>
              <a:t>Sm).</a:t>
            </a:r>
            <a:endParaRPr lang="en-GB" sz="2200" dirty="0">
              <a:solidFill>
                <a:schemeClr val="bg1"/>
              </a:solidFill>
              <a:effectLst/>
              <a:latin typeface="Calibri" pitchFamily="34" charset="0"/>
            </a:endParaRPr>
          </a:p>
        </p:txBody>
      </p:sp>
      <p:sp>
        <p:nvSpPr>
          <p:cNvPr id="18" name="Text Box 3"/>
          <p:cNvSpPr txBox="1">
            <a:spLocks noChangeArrowheads="1"/>
          </p:cNvSpPr>
          <p:nvPr/>
        </p:nvSpPr>
        <p:spPr bwMode="auto">
          <a:xfrm>
            <a:off x="0" y="119063"/>
            <a:ext cx="9144000" cy="1368425"/>
          </a:xfrm>
          <a:prstGeom prst="rect">
            <a:avLst/>
          </a:prstGeom>
          <a:noFill/>
          <a:ln w="9525">
            <a:noFill/>
            <a:miter lim="800000"/>
            <a:headEnd/>
            <a:tailEnd/>
          </a:ln>
          <a:effectLst/>
        </p:spPr>
        <p:txBody>
          <a:bodyPr>
            <a:spAutoFit/>
          </a:bodyPr>
          <a:lstStyle/>
          <a:p>
            <a:pPr>
              <a:lnSpc>
                <a:spcPct val="90000"/>
              </a:lnSpc>
              <a:defRPr/>
            </a:pPr>
            <a:r>
              <a:rPr lang="en-GB" sz="3100" smtClean="0">
                <a:solidFill>
                  <a:schemeClr val="bg1"/>
                </a:solidFill>
                <a:effectLst/>
                <a:latin typeface="Calibri" pitchFamily="34" charset="0"/>
                <a:ea typeface="ＭＳ Ｐゴシック" pitchFamily="-72" charset="-128"/>
                <a:cs typeface="ＭＳ Ｐゴシック" pitchFamily="-72" charset="-128"/>
              </a:rPr>
              <a:t>The mantle sources of several OIB types are not much different from MORB source from a Sr-Nd-Pb isotopic point of view.</a:t>
            </a:r>
            <a:endParaRPr lang="en-GB" sz="3100">
              <a:solidFill>
                <a:schemeClr val="bg1"/>
              </a:solidFill>
              <a:effectLst/>
              <a:latin typeface="Calibri" pitchFamily="34" charset="0"/>
              <a:ea typeface="ＭＳ Ｐゴシック" pitchFamily="-72" charset="-128"/>
              <a:cs typeface="ＭＳ Ｐゴシック" pitchFamily="-72" charset="-128"/>
            </a:endParaRPr>
          </a:p>
        </p:txBody>
      </p:sp>
      <p:sp>
        <p:nvSpPr>
          <p:cNvPr id="14" name="CasellaDiTesto 13"/>
          <p:cNvSpPr txBox="1">
            <a:spLocks noChangeArrowheads="1"/>
          </p:cNvSpPr>
          <p:nvPr/>
        </p:nvSpPr>
        <p:spPr bwMode="auto">
          <a:xfrm>
            <a:off x="1075538" y="1558925"/>
            <a:ext cx="2286000" cy="707886"/>
          </a:xfrm>
          <a:prstGeom prst="rect">
            <a:avLst/>
          </a:prstGeom>
          <a:noFill/>
          <a:ln w="9525">
            <a:noFill/>
            <a:miter lim="800000"/>
            <a:headEnd/>
            <a:tailEnd/>
          </a:ln>
        </p:spPr>
        <p:txBody>
          <a:bodyPr>
            <a:spAutoFit/>
          </a:bodyPr>
          <a:lstStyle/>
          <a:p>
            <a:pPr>
              <a:defRPr/>
            </a:pPr>
            <a:r>
              <a:rPr lang="en-GB" sz="2000" b="1" dirty="0" smtClean="0">
                <a:solidFill>
                  <a:schemeClr val="bg1"/>
                </a:solidFill>
                <a:effectLst/>
                <a:latin typeface="Calibri" pitchFamily="34" charset="0"/>
              </a:rPr>
              <a:t>Depleted Isotopic Field</a:t>
            </a:r>
            <a:endParaRPr lang="en-GB" sz="2000" b="1" dirty="0">
              <a:solidFill>
                <a:schemeClr val="bg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right)">
                                      <p:cBhvr>
                                        <p:cTn id="26" dur="1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down)">
                                      <p:cBhvr>
                                        <p:cTn id="31" dur="500"/>
                                        <p:tgtEl>
                                          <p:spTgt spid="8"/>
                                        </p:tgtEl>
                                      </p:cBhvr>
                                    </p:animEffect>
                                  </p:childTnLst>
                                </p:cTn>
                              </p:par>
                            </p:childTnLst>
                          </p:cTn>
                        </p:par>
                        <p:par>
                          <p:cTn id="32" fill="hold">
                            <p:stCondLst>
                              <p:cond delay="500"/>
                            </p:stCondLst>
                            <p:childTnLst>
                              <p:par>
                                <p:cTn id="33" presetID="22" presetClass="entr" presetSubtype="2"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right)">
                                      <p:cBhvr>
                                        <p:cTn id="35" dur="500"/>
                                        <p:tgtEl>
                                          <p:spTgt spid="7"/>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wipe(left)">
                                      <p:cBhvr>
                                        <p:cTn id="48" dur="500"/>
                                        <p:tgtEl>
                                          <p:spTgt spid="1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
                                            <p:txEl>
                                              <p:pRg st="0" end="0"/>
                                            </p:txEl>
                                          </p:spTgt>
                                        </p:tgtEl>
                                        <p:attrNameLst>
                                          <p:attrName>style.visibility</p:attrName>
                                        </p:attrNameLst>
                                      </p:cBhvr>
                                      <p:to>
                                        <p:strVal val="visible"/>
                                      </p:to>
                                    </p:set>
                                    <p:animEffect transition="in" filter="fade">
                                      <p:cBhvr>
                                        <p:cTn id="53" dur="500"/>
                                        <p:tgtEl>
                                          <p:spTgt spid="15">
                                            <p:txEl>
                                              <p:pRg st="0" end="0"/>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5">
                                            <p:txEl>
                                              <p:pRg st="1" end="1"/>
                                            </p:txEl>
                                          </p:spTgt>
                                        </p:tgtEl>
                                        <p:attrNameLst>
                                          <p:attrName>style.visibility</p:attrName>
                                        </p:attrNameLst>
                                      </p:cBhvr>
                                      <p:to>
                                        <p:strVal val="visible"/>
                                      </p:to>
                                    </p:set>
                                    <p:animEffect transition="in" filter="fade">
                                      <p:cBhvr>
                                        <p:cTn id="58"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p:bldP spid="11" grpId="0" animBg="1"/>
      <p:bldP spid="15" grpId="0" build="p" bldLvl="5"/>
      <p:bldP spid="18" grpId="0"/>
      <p:bldP spid="1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3"/>
          <p:cNvPicPr>
            <a:picLocks noChangeAspect="1" noChangeArrowheads="1"/>
          </p:cNvPicPr>
          <p:nvPr/>
        </p:nvPicPr>
        <p:blipFill>
          <a:blip r:embed="rId3" cstate="print"/>
          <a:srcRect b="5779"/>
          <a:stretch>
            <a:fillRect/>
          </a:stretch>
        </p:blipFill>
        <p:spPr bwMode="auto">
          <a:xfrm>
            <a:off x="428625" y="1487488"/>
            <a:ext cx="3843338" cy="5162550"/>
          </a:xfrm>
          <a:prstGeom prst="rect">
            <a:avLst/>
          </a:prstGeom>
          <a:noFill/>
          <a:ln w="9525">
            <a:noFill/>
            <a:miter lim="800000"/>
            <a:headEnd/>
            <a:tailEnd/>
          </a:ln>
        </p:spPr>
      </p:pic>
      <p:sp>
        <p:nvSpPr>
          <p:cNvPr id="19" name="Rettangolo 18"/>
          <p:cNvSpPr/>
          <p:nvPr/>
        </p:nvSpPr>
        <p:spPr>
          <a:xfrm>
            <a:off x="752475" y="1628775"/>
            <a:ext cx="2533650" cy="2871788"/>
          </a:xfrm>
          <a:prstGeom prst="rect">
            <a:avLst/>
          </a:prstGeom>
          <a:solidFill>
            <a:srgbClr val="FF7C80">
              <a:alpha val="50196"/>
            </a:srgbClr>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20" name="Figura a mano libera 19"/>
          <p:cNvSpPr/>
          <p:nvPr/>
        </p:nvSpPr>
        <p:spPr>
          <a:xfrm>
            <a:off x="809625" y="1717675"/>
            <a:ext cx="2141538" cy="2378075"/>
          </a:xfrm>
          <a:custGeom>
            <a:avLst/>
            <a:gdLst>
              <a:gd name="connsiteX0" fmla="*/ 33020 w 2141220"/>
              <a:gd name="connsiteY0" fmla="*/ 163830 h 2377440"/>
              <a:gd name="connsiteX1" fmla="*/ 10160 w 2141220"/>
              <a:gd name="connsiteY1" fmla="*/ 438150 h 2377440"/>
              <a:gd name="connsiteX2" fmla="*/ 93980 w 2141220"/>
              <a:gd name="connsiteY2" fmla="*/ 1009650 h 2377440"/>
              <a:gd name="connsiteX3" fmla="*/ 535940 w 2141220"/>
              <a:gd name="connsiteY3" fmla="*/ 1695450 h 2377440"/>
              <a:gd name="connsiteX4" fmla="*/ 848360 w 2141220"/>
              <a:gd name="connsiteY4" fmla="*/ 2068830 h 2377440"/>
              <a:gd name="connsiteX5" fmla="*/ 1366520 w 2141220"/>
              <a:gd name="connsiteY5" fmla="*/ 2289810 h 2377440"/>
              <a:gd name="connsiteX6" fmla="*/ 1854200 w 2141220"/>
              <a:gd name="connsiteY6" fmla="*/ 2366010 h 2377440"/>
              <a:gd name="connsiteX7" fmla="*/ 2105660 w 2141220"/>
              <a:gd name="connsiteY7" fmla="*/ 2221230 h 2377440"/>
              <a:gd name="connsiteX8" fmla="*/ 2067560 w 2141220"/>
              <a:gd name="connsiteY8" fmla="*/ 1893570 h 2377440"/>
              <a:gd name="connsiteX9" fmla="*/ 1884680 w 2141220"/>
              <a:gd name="connsiteY9" fmla="*/ 1436370 h 2377440"/>
              <a:gd name="connsiteX10" fmla="*/ 1397000 w 2141220"/>
              <a:gd name="connsiteY10" fmla="*/ 1002030 h 2377440"/>
              <a:gd name="connsiteX11" fmla="*/ 901700 w 2141220"/>
              <a:gd name="connsiteY11" fmla="*/ 544830 h 2377440"/>
              <a:gd name="connsiteX12" fmla="*/ 467360 w 2141220"/>
              <a:gd name="connsiteY12" fmla="*/ 316230 h 2377440"/>
              <a:gd name="connsiteX13" fmla="*/ 292100 w 2141220"/>
              <a:gd name="connsiteY13" fmla="*/ 72390 h 2377440"/>
              <a:gd name="connsiteX14" fmla="*/ 132080 w 2141220"/>
              <a:gd name="connsiteY14" fmla="*/ 19050 h 2377440"/>
              <a:gd name="connsiteX15" fmla="*/ 33020 w 2141220"/>
              <a:gd name="connsiteY15" fmla="*/ 16383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41220" h="2377440">
                <a:moveTo>
                  <a:pt x="33020" y="163830"/>
                </a:moveTo>
                <a:cubicBezTo>
                  <a:pt x="12700" y="233680"/>
                  <a:pt x="0" y="297180"/>
                  <a:pt x="10160" y="438150"/>
                </a:cubicBezTo>
                <a:cubicBezTo>
                  <a:pt x="20320" y="579120"/>
                  <a:pt x="6350" y="800100"/>
                  <a:pt x="93980" y="1009650"/>
                </a:cubicBezTo>
                <a:cubicBezTo>
                  <a:pt x="181610" y="1219200"/>
                  <a:pt x="410210" y="1518920"/>
                  <a:pt x="535940" y="1695450"/>
                </a:cubicBezTo>
                <a:cubicBezTo>
                  <a:pt x="661670" y="1871980"/>
                  <a:pt x="709930" y="1969770"/>
                  <a:pt x="848360" y="2068830"/>
                </a:cubicBezTo>
                <a:cubicBezTo>
                  <a:pt x="986790" y="2167890"/>
                  <a:pt x="1198880" y="2240280"/>
                  <a:pt x="1366520" y="2289810"/>
                </a:cubicBezTo>
                <a:cubicBezTo>
                  <a:pt x="1534160" y="2339340"/>
                  <a:pt x="1731010" y="2377440"/>
                  <a:pt x="1854200" y="2366010"/>
                </a:cubicBezTo>
                <a:cubicBezTo>
                  <a:pt x="1977390" y="2354580"/>
                  <a:pt x="2070100" y="2299970"/>
                  <a:pt x="2105660" y="2221230"/>
                </a:cubicBezTo>
                <a:cubicBezTo>
                  <a:pt x="2141220" y="2142490"/>
                  <a:pt x="2104390" y="2024380"/>
                  <a:pt x="2067560" y="1893570"/>
                </a:cubicBezTo>
                <a:cubicBezTo>
                  <a:pt x="2030730" y="1762760"/>
                  <a:pt x="1996440" y="1584960"/>
                  <a:pt x="1884680" y="1436370"/>
                </a:cubicBezTo>
                <a:cubicBezTo>
                  <a:pt x="1772920" y="1287780"/>
                  <a:pt x="1560830" y="1150620"/>
                  <a:pt x="1397000" y="1002030"/>
                </a:cubicBezTo>
                <a:cubicBezTo>
                  <a:pt x="1233170" y="853440"/>
                  <a:pt x="1056640" y="659130"/>
                  <a:pt x="901700" y="544830"/>
                </a:cubicBezTo>
                <a:cubicBezTo>
                  <a:pt x="746760" y="430530"/>
                  <a:pt x="568960" y="394970"/>
                  <a:pt x="467360" y="316230"/>
                </a:cubicBezTo>
                <a:cubicBezTo>
                  <a:pt x="365760" y="237490"/>
                  <a:pt x="347980" y="121920"/>
                  <a:pt x="292100" y="72390"/>
                </a:cubicBezTo>
                <a:cubicBezTo>
                  <a:pt x="236220" y="22860"/>
                  <a:pt x="176530" y="0"/>
                  <a:pt x="132080" y="19050"/>
                </a:cubicBezTo>
                <a:cubicBezTo>
                  <a:pt x="87630" y="38100"/>
                  <a:pt x="53340" y="93980"/>
                  <a:pt x="33020" y="163830"/>
                </a:cubicBezTo>
                <a:close/>
              </a:path>
            </a:pathLst>
          </a:custGeom>
          <a:noFill/>
          <a:ln w="571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21" name="CasellaDiTesto 20"/>
          <p:cNvSpPr txBox="1">
            <a:spLocks noChangeArrowheads="1"/>
          </p:cNvSpPr>
          <p:nvPr/>
        </p:nvSpPr>
        <p:spPr bwMode="auto">
          <a:xfrm>
            <a:off x="1214438" y="1558925"/>
            <a:ext cx="2286000" cy="701675"/>
          </a:xfrm>
          <a:prstGeom prst="rect">
            <a:avLst/>
          </a:prstGeom>
          <a:noFill/>
          <a:ln w="9525">
            <a:noFill/>
            <a:miter lim="800000"/>
            <a:headEnd/>
            <a:tailEnd/>
          </a:ln>
        </p:spPr>
        <p:txBody>
          <a:bodyPr>
            <a:spAutoFit/>
          </a:bodyPr>
          <a:lstStyle/>
          <a:p>
            <a:pPr>
              <a:defRPr/>
            </a:pPr>
            <a:r>
              <a:rPr lang="en-GB" sz="2000" smtClean="0">
                <a:latin typeface="Calibri" pitchFamily="34" charset="0"/>
              </a:rPr>
              <a:t>Depleted Isotopic Field</a:t>
            </a:r>
            <a:endParaRPr lang="en-GB" sz="2000">
              <a:latin typeface="Calibri" pitchFamily="34" charset="0"/>
            </a:endParaRPr>
          </a:p>
        </p:txBody>
      </p:sp>
      <p:sp>
        <p:nvSpPr>
          <p:cNvPr id="4" name="Rettangolo 3"/>
          <p:cNvSpPr/>
          <p:nvPr/>
        </p:nvSpPr>
        <p:spPr>
          <a:xfrm>
            <a:off x="-1" y="1469985"/>
            <a:ext cx="7102475" cy="538801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5" name="Text Box 3"/>
          <p:cNvSpPr txBox="1">
            <a:spLocks noChangeArrowheads="1"/>
          </p:cNvSpPr>
          <p:nvPr/>
        </p:nvSpPr>
        <p:spPr bwMode="auto">
          <a:xfrm>
            <a:off x="0" y="119063"/>
            <a:ext cx="9144000" cy="1368425"/>
          </a:xfrm>
          <a:prstGeom prst="rect">
            <a:avLst/>
          </a:prstGeom>
          <a:noFill/>
          <a:ln w="9525">
            <a:noFill/>
            <a:miter lim="800000"/>
            <a:headEnd/>
            <a:tailEnd/>
          </a:ln>
          <a:effectLst/>
        </p:spPr>
        <p:txBody>
          <a:bodyPr>
            <a:spAutoFit/>
          </a:bodyPr>
          <a:lstStyle/>
          <a:p>
            <a:pPr>
              <a:lnSpc>
                <a:spcPct val="90000"/>
              </a:lnSpc>
              <a:defRPr/>
            </a:pPr>
            <a:r>
              <a:rPr lang="en-GB" sz="3100" smtClean="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rPr>
              <a:t>The mantle sources of several OIB types are not much different from MORB source from a Sr-Nd-Pb isotopic point of view.</a:t>
            </a:r>
            <a:endParaRPr lang="en-GB" sz="3100">
              <a:solidFill>
                <a:schemeClr val="bg1"/>
              </a:solidFill>
              <a:effectLst>
                <a:outerShdw blurRad="38100" dist="38100" dir="2700000" algn="tl">
                  <a:srgbClr val="000000"/>
                </a:outerShdw>
              </a:effectLst>
              <a:latin typeface="Calibri" pitchFamily="34" charset="0"/>
              <a:ea typeface="ＭＳ Ｐゴシック" pitchFamily="-72" charset="-128"/>
              <a:cs typeface="ＭＳ Ｐゴシック" pitchFamily="-72" charset="-128"/>
            </a:endParaRPr>
          </a:p>
        </p:txBody>
      </p:sp>
      <p:pic>
        <p:nvPicPr>
          <p:cNvPr id="6" name="Picture 2"/>
          <p:cNvPicPr>
            <a:picLocks noChangeAspect="1" noChangeArrowheads="1"/>
          </p:cNvPicPr>
          <p:nvPr/>
        </p:nvPicPr>
        <p:blipFill>
          <a:blip r:embed="rId4" cstate="print"/>
          <a:srcRect b="1945"/>
          <a:stretch>
            <a:fillRect/>
          </a:stretch>
        </p:blipFill>
        <p:spPr bwMode="auto">
          <a:xfrm>
            <a:off x="57149" y="2091265"/>
            <a:ext cx="7020984" cy="4758268"/>
          </a:xfrm>
          <a:prstGeom prst="rect">
            <a:avLst/>
          </a:prstGeom>
          <a:noFill/>
          <a:ln w="9525">
            <a:noFill/>
            <a:miter lim="800000"/>
            <a:headEnd/>
            <a:tailEnd/>
          </a:ln>
        </p:spPr>
      </p:pic>
      <p:sp>
        <p:nvSpPr>
          <p:cNvPr id="7" name="Rettangolo 6"/>
          <p:cNvSpPr/>
          <p:nvPr/>
        </p:nvSpPr>
        <p:spPr>
          <a:xfrm>
            <a:off x="776288" y="1628775"/>
            <a:ext cx="2533650" cy="2871788"/>
          </a:xfrm>
          <a:prstGeom prst="rect">
            <a:avLst/>
          </a:prstGeom>
          <a:solidFill>
            <a:srgbClr val="FF7C80">
              <a:alpha val="50196"/>
            </a:srgbClr>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8" name="Figura a mano libera 7"/>
          <p:cNvSpPr/>
          <p:nvPr/>
        </p:nvSpPr>
        <p:spPr>
          <a:xfrm>
            <a:off x="835025" y="1717675"/>
            <a:ext cx="2139950" cy="2378075"/>
          </a:xfrm>
          <a:custGeom>
            <a:avLst/>
            <a:gdLst>
              <a:gd name="connsiteX0" fmla="*/ 33020 w 2141220"/>
              <a:gd name="connsiteY0" fmla="*/ 163830 h 2377440"/>
              <a:gd name="connsiteX1" fmla="*/ 10160 w 2141220"/>
              <a:gd name="connsiteY1" fmla="*/ 438150 h 2377440"/>
              <a:gd name="connsiteX2" fmla="*/ 93980 w 2141220"/>
              <a:gd name="connsiteY2" fmla="*/ 1009650 h 2377440"/>
              <a:gd name="connsiteX3" fmla="*/ 535940 w 2141220"/>
              <a:gd name="connsiteY3" fmla="*/ 1695450 h 2377440"/>
              <a:gd name="connsiteX4" fmla="*/ 848360 w 2141220"/>
              <a:gd name="connsiteY4" fmla="*/ 2068830 h 2377440"/>
              <a:gd name="connsiteX5" fmla="*/ 1366520 w 2141220"/>
              <a:gd name="connsiteY5" fmla="*/ 2289810 h 2377440"/>
              <a:gd name="connsiteX6" fmla="*/ 1854200 w 2141220"/>
              <a:gd name="connsiteY6" fmla="*/ 2366010 h 2377440"/>
              <a:gd name="connsiteX7" fmla="*/ 2105660 w 2141220"/>
              <a:gd name="connsiteY7" fmla="*/ 2221230 h 2377440"/>
              <a:gd name="connsiteX8" fmla="*/ 2067560 w 2141220"/>
              <a:gd name="connsiteY8" fmla="*/ 1893570 h 2377440"/>
              <a:gd name="connsiteX9" fmla="*/ 1884680 w 2141220"/>
              <a:gd name="connsiteY9" fmla="*/ 1436370 h 2377440"/>
              <a:gd name="connsiteX10" fmla="*/ 1397000 w 2141220"/>
              <a:gd name="connsiteY10" fmla="*/ 1002030 h 2377440"/>
              <a:gd name="connsiteX11" fmla="*/ 901700 w 2141220"/>
              <a:gd name="connsiteY11" fmla="*/ 544830 h 2377440"/>
              <a:gd name="connsiteX12" fmla="*/ 467360 w 2141220"/>
              <a:gd name="connsiteY12" fmla="*/ 316230 h 2377440"/>
              <a:gd name="connsiteX13" fmla="*/ 292100 w 2141220"/>
              <a:gd name="connsiteY13" fmla="*/ 72390 h 2377440"/>
              <a:gd name="connsiteX14" fmla="*/ 132080 w 2141220"/>
              <a:gd name="connsiteY14" fmla="*/ 19050 h 2377440"/>
              <a:gd name="connsiteX15" fmla="*/ 33020 w 2141220"/>
              <a:gd name="connsiteY15" fmla="*/ 16383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41220" h="2377440">
                <a:moveTo>
                  <a:pt x="33020" y="163830"/>
                </a:moveTo>
                <a:cubicBezTo>
                  <a:pt x="12700" y="233680"/>
                  <a:pt x="0" y="297180"/>
                  <a:pt x="10160" y="438150"/>
                </a:cubicBezTo>
                <a:cubicBezTo>
                  <a:pt x="20320" y="579120"/>
                  <a:pt x="6350" y="800100"/>
                  <a:pt x="93980" y="1009650"/>
                </a:cubicBezTo>
                <a:cubicBezTo>
                  <a:pt x="181610" y="1219200"/>
                  <a:pt x="410210" y="1518920"/>
                  <a:pt x="535940" y="1695450"/>
                </a:cubicBezTo>
                <a:cubicBezTo>
                  <a:pt x="661670" y="1871980"/>
                  <a:pt x="709930" y="1969770"/>
                  <a:pt x="848360" y="2068830"/>
                </a:cubicBezTo>
                <a:cubicBezTo>
                  <a:pt x="986790" y="2167890"/>
                  <a:pt x="1198880" y="2240280"/>
                  <a:pt x="1366520" y="2289810"/>
                </a:cubicBezTo>
                <a:cubicBezTo>
                  <a:pt x="1534160" y="2339340"/>
                  <a:pt x="1731010" y="2377440"/>
                  <a:pt x="1854200" y="2366010"/>
                </a:cubicBezTo>
                <a:cubicBezTo>
                  <a:pt x="1977390" y="2354580"/>
                  <a:pt x="2070100" y="2299970"/>
                  <a:pt x="2105660" y="2221230"/>
                </a:cubicBezTo>
                <a:cubicBezTo>
                  <a:pt x="2141220" y="2142490"/>
                  <a:pt x="2104390" y="2024380"/>
                  <a:pt x="2067560" y="1893570"/>
                </a:cubicBezTo>
                <a:cubicBezTo>
                  <a:pt x="2030730" y="1762760"/>
                  <a:pt x="1996440" y="1584960"/>
                  <a:pt x="1884680" y="1436370"/>
                </a:cubicBezTo>
                <a:cubicBezTo>
                  <a:pt x="1772920" y="1287780"/>
                  <a:pt x="1560830" y="1150620"/>
                  <a:pt x="1397000" y="1002030"/>
                </a:cubicBezTo>
                <a:cubicBezTo>
                  <a:pt x="1233170" y="853440"/>
                  <a:pt x="1056640" y="659130"/>
                  <a:pt x="901700" y="544830"/>
                </a:cubicBezTo>
                <a:cubicBezTo>
                  <a:pt x="746760" y="430530"/>
                  <a:pt x="568960" y="394970"/>
                  <a:pt x="467360" y="316230"/>
                </a:cubicBezTo>
                <a:cubicBezTo>
                  <a:pt x="365760" y="237490"/>
                  <a:pt x="347980" y="121920"/>
                  <a:pt x="292100" y="72390"/>
                </a:cubicBezTo>
                <a:cubicBezTo>
                  <a:pt x="236220" y="22860"/>
                  <a:pt x="176530" y="0"/>
                  <a:pt x="132080" y="19050"/>
                </a:cubicBezTo>
                <a:cubicBezTo>
                  <a:pt x="87630" y="38100"/>
                  <a:pt x="53340" y="93980"/>
                  <a:pt x="33020" y="163830"/>
                </a:cubicBezTo>
                <a:close/>
              </a:path>
            </a:pathLst>
          </a:custGeom>
          <a:noFill/>
          <a:ln w="28575">
            <a:solidFill>
              <a:srgbClr val="FF0000"/>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9" name="CasellaDiTesto 8"/>
          <p:cNvSpPr txBox="1">
            <a:spLocks noChangeArrowheads="1"/>
          </p:cNvSpPr>
          <p:nvPr/>
        </p:nvSpPr>
        <p:spPr bwMode="auto">
          <a:xfrm>
            <a:off x="3710955" y="1500188"/>
            <a:ext cx="2719222" cy="581025"/>
          </a:xfrm>
          <a:prstGeom prst="rect">
            <a:avLst/>
          </a:prstGeom>
          <a:noFill/>
          <a:ln w="9525">
            <a:noFill/>
            <a:miter lim="800000"/>
            <a:headEnd/>
            <a:tailEnd/>
          </a:ln>
        </p:spPr>
        <p:txBody>
          <a:bodyPr wrap="square">
            <a:spAutoFit/>
          </a:bodyPr>
          <a:lstStyle/>
          <a:p>
            <a:pPr>
              <a:defRPr/>
            </a:pPr>
            <a:r>
              <a:rPr lang="en-GB" sz="1600" dirty="0" smtClean="0">
                <a:solidFill>
                  <a:schemeClr val="tx1"/>
                </a:solidFill>
                <a:effectLst/>
                <a:latin typeface="Calibri" pitchFamily="34" charset="0"/>
              </a:rPr>
              <a:t>From: Hofmann, 2004 (Treatise on Geochemistry)</a:t>
            </a:r>
            <a:endParaRPr lang="en-GB" sz="1600" dirty="0">
              <a:solidFill>
                <a:schemeClr val="tx1"/>
              </a:solidFill>
              <a:effectLst/>
              <a:latin typeface="Calibri" pitchFamily="34" charset="0"/>
            </a:endParaRPr>
          </a:p>
        </p:txBody>
      </p:sp>
      <p:cxnSp>
        <p:nvCxnSpPr>
          <p:cNvPr id="11" name="Connettore 1 10"/>
          <p:cNvCxnSpPr/>
          <p:nvPr/>
        </p:nvCxnSpPr>
        <p:spPr>
          <a:xfrm>
            <a:off x="776288" y="4500563"/>
            <a:ext cx="5962650" cy="1587"/>
          </a:xfrm>
          <a:prstGeom prst="line">
            <a:avLst/>
          </a:prstGeom>
          <a:ln w="38100">
            <a:solidFill>
              <a:srgbClr val="0000FF"/>
            </a:solidFill>
            <a:prstDash val="dash"/>
          </a:ln>
        </p:spPr>
        <p:style>
          <a:lnRef idx="2">
            <a:schemeClr val="accent1"/>
          </a:lnRef>
          <a:fillRef idx="0">
            <a:schemeClr val="accent1"/>
          </a:fillRef>
          <a:effectRef idx="1">
            <a:schemeClr val="accent1"/>
          </a:effectRef>
          <a:fontRef idx="minor">
            <a:schemeClr val="tx1"/>
          </a:fontRef>
        </p:style>
      </p:cxnSp>
      <p:cxnSp>
        <p:nvCxnSpPr>
          <p:cNvPr id="13" name="Connettore 1 12"/>
          <p:cNvCxnSpPr/>
          <p:nvPr/>
        </p:nvCxnSpPr>
        <p:spPr>
          <a:xfrm rot="5400000" flipH="1" flipV="1">
            <a:off x="1345407" y="4107656"/>
            <a:ext cx="3930650" cy="1587"/>
          </a:xfrm>
          <a:prstGeom prst="line">
            <a:avLst/>
          </a:prstGeom>
          <a:ln w="38100">
            <a:solidFill>
              <a:srgbClr val="0000FF"/>
            </a:solidFill>
            <a:prstDash val="dash"/>
          </a:ln>
        </p:spPr>
        <p:style>
          <a:lnRef idx="2">
            <a:schemeClr val="accent1"/>
          </a:lnRef>
          <a:fillRef idx="0">
            <a:schemeClr val="accent1"/>
          </a:fillRef>
          <a:effectRef idx="1">
            <a:schemeClr val="accent1"/>
          </a:effectRef>
          <a:fontRef idx="minor">
            <a:schemeClr val="tx1"/>
          </a:fontRef>
        </p:style>
      </p:cxnSp>
      <p:sp>
        <p:nvSpPr>
          <p:cNvPr id="14" name="Rettangolo 13"/>
          <p:cNvSpPr/>
          <p:nvPr/>
        </p:nvSpPr>
        <p:spPr>
          <a:xfrm>
            <a:off x="5326788" y="2225675"/>
            <a:ext cx="1385887" cy="1725613"/>
          </a:xfrm>
          <a:prstGeom prst="rect">
            <a:avLst/>
          </a:prstGeom>
          <a:noFill/>
          <a:ln w="571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defRPr/>
            </a:pPr>
            <a:endParaRPr lang="en-GB">
              <a:latin typeface="Calibri" pitchFamily="34" charset="0"/>
            </a:endParaRPr>
          </a:p>
        </p:txBody>
      </p:sp>
      <p:sp>
        <p:nvSpPr>
          <p:cNvPr id="15" name="CasellaDiTesto 14"/>
          <p:cNvSpPr txBox="1"/>
          <p:nvPr/>
        </p:nvSpPr>
        <p:spPr>
          <a:xfrm>
            <a:off x="4083050" y="2727325"/>
            <a:ext cx="1285875" cy="701675"/>
          </a:xfrm>
          <a:prstGeom prst="rect">
            <a:avLst/>
          </a:prstGeom>
          <a:noFill/>
          <a:ln>
            <a:noFill/>
          </a:ln>
        </p:spPr>
        <p:txBody>
          <a:bodyPr>
            <a:spAutoFit/>
          </a:bodyPr>
          <a:lstStyle/>
          <a:p>
            <a:pPr>
              <a:defRPr/>
            </a:pPr>
            <a:r>
              <a:rPr lang="en-GB" sz="4000" smtClean="0">
                <a:solidFill>
                  <a:srgbClr val="FF0000"/>
                </a:solidFill>
                <a:latin typeface="Calibri" pitchFamily="34" charset="0"/>
              </a:rPr>
              <a:t>OIB</a:t>
            </a:r>
            <a:endParaRPr lang="en-GB" sz="4000">
              <a:solidFill>
                <a:srgbClr val="FF0000"/>
              </a:solidFill>
              <a:latin typeface="Calibri" pitchFamily="34" charset="0"/>
            </a:endParaRPr>
          </a:p>
        </p:txBody>
      </p:sp>
      <p:sp>
        <p:nvSpPr>
          <p:cNvPr id="16" name="CasellaDiTesto 15"/>
          <p:cNvSpPr txBox="1"/>
          <p:nvPr/>
        </p:nvSpPr>
        <p:spPr>
          <a:xfrm>
            <a:off x="7072313" y="1928813"/>
            <a:ext cx="2071687" cy="1323439"/>
          </a:xfrm>
          <a:prstGeom prst="rect">
            <a:avLst/>
          </a:prstGeom>
          <a:noFill/>
          <a:ln>
            <a:noFill/>
          </a:ln>
        </p:spPr>
        <p:txBody>
          <a:bodyPr>
            <a:spAutoFit/>
          </a:bodyPr>
          <a:lstStyle/>
          <a:p>
            <a:pPr>
              <a:defRPr/>
            </a:pPr>
            <a:r>
              <a:rPr lang="en-GB" sz="2000" dirty="0" smtClean="0">
                <a:solidFill>
                  <a:schemeClr val="bg1"/>
                </a:solidFill>
                <a:latin typeface="Calibri" pitchFamily="34" charset="0"/>
              </a:rPr>
              <a:t>About half of the OIB plot in the Sr-Nd isotopic field of the MORB</a:t>
            </a:r>
            <a:endParaRPr lang="en-GB" sz="2000" dirty="0">
              <a:solidFill>
                <a:schemeClr val="bg1"/>
              </a:solidFill>
              <a:latin typeface="Calibri" pitchFamily="34" charset="0"/>
            </a:endParaRPr>
          </a:p>
        </p:txBody>
      </p:sp>
      <p:sp>
        <p:nvSpPr>
          <p:cNvPr id="17" name="CasellaDiTesto 16"/>
          <p:cNvSpPr txBox="1"/>
          <p:nvPr/>
        </p:nvSpPr>
        <p:spPr>
          <a:xfrm>
            <a:off x="7072313" y="3862388"/>
            <a:ext cx="2071687" cy="1568450"/>
          </a:xfrm>
          <a:prstGeom prst="rect">
            <a:avLst/>
          </a:prstGeom>
          <a:noFill/>
          <a:ln>
            <a:noFill/>
          </a:ln>
        </p:spPr>
        <p:txBody>
          <a:bodyPr>
            <a:spAutoFit/>
          </a:bodyPr>
          <a:lstStyle/>
          <a:p>
            <a:pPr>
              <a:defRPr/>
            </a:pPr>
            <a:r>
              <a:rPr lang="en-GB" sz="2400" smtClean="0">
                <a:solidFill>
                  <a:schemeClr val="bg1"/>
                </a:solidFill>
                <a:latin typeface="Calibri" pitchFamily="34" charset="0"/>
              </a:rPr>
              <a:t>Note the position of the Hawaiian magmas…</a:t>
            </a:r>
            <a:endParaRPr lang="en-GB" sz="2400">
              <a:solidFill>
                <a:schemeClr val="bg1"/>
              </a:solidFill>
              <a:latin typeface="Calibri" pitchFamily="34" charset="0"/>
            </a:endParaRPr>
          </a:p>
        </p:txBody>
      </p:sp>
      <p:sp>
        <p:nvSpPr>
          <p:cNvPr id="23" name="CasellaDiTesto 22"/>
          <p:cNvSpPr txBox="1">
            <a:spLocks noChangeArrowheads="1"/>
          </p:cNvSpPr>
          <p:nvPr/>
        </p:nvSpPr>
        <p:spPr bwMode="auto">
          <a:xfrm>
            <a:off x="1075538" y="1558925"/>
            <a:ext cx="2286000" cy="707886"/>
          </a:xfrm>
          <a:prstGeom prst="rect">
            <a:avLst/>
          </a:prstGeom>
          <a:noFill/>
          <a:ln w="9525">
            <a:noFill/>
            <a:miter lim="800000"/>
            <a:headEnd/>
            <a:tailEnd/>
          </a:ln>
        </p:spPr>
        <p:txBody>
          <a:bodyPr>
            <a:spAutoFit/>
          </a:bodyPr>
          <a:lstStyle/>
          <a:p>
            <a:pPr>
              <a:defRPr/>
            </a:pPr>
            <a:r>
              <a:rPr lang="en-GB" sz="2000" b="1" smtClean="0">
                <a:solidFill>
                  <a:schemeClr val="bg1"/>
                </a:solidFill>
                <a:effectLst/>
                <a:latin typeface="Calibri" pitchFamily="34" charset="0"/>
              </a:rPr>
              <a:t>Depleted Isotopic Field</a:t>
            </a:r>
            <a:endParaRPr lang="en-GB" sz="2000" b="1">
              <a:solidFill>
                <a:schemeClr val="bg1"/>
              </a:solidFill>
              <a:effectLst/>
              <a:latin typeface="Calibri" pitchFamily="34" charset="0"/>
            </a:endParaRPr>
          </a:p>
        </p:txBody>
      </p:sp>
      <p:sp>
        <p:nvSpPr>
          <p:cNvPr id="24" name="Freccia a destra 23"/>
          <p:cNvSpPr/>
          <p:nvPr/>
        </p:nvSpPr>
        <p:spPr bwMode="auto">
          <a:xfrm>
            <a:off x="4664019" y="2284023"/>
            <a:ext cx="601883" cy="162045"/>
          </a:xfrm>
          <a:prstGeom prst="rightArrow">
            <a:avLst>
              <a:gd name="adj1" fmla="val 50000"/>
              <a:gd name="adj2" fmla="val 93497"/>
            </a:avLst>
          </a:prstGeom>
          <a:solidFill>
            <a:srgbClr val="00B0F0"/>
          </a:solidFill>
          <a:ln w="9525" cap="flat" cmpd="sng" algn="ctr">
            <a:solidFill>
              <a:schemeClr val="tx1"/>
            </a:solid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
        <p:nvSpPr>
          <p:cNvPr id="25" name="Figura a mano libera 24"/>
          <p:cNvSpPr/>
          <p:nvPr/>
        </p:nvSpPr>
        <p:spPr bwMode="auto">
          <a:xfrm>
            <a:off x="1658621" y="2533227"/>
            <a:ext cx="1762760" cy="2196253"/>
          </a:xfrm>
          <a:custGeom>
            <a:avLst/>
            <a:gdLst>
              <a:gd name="connsiteX0" fmla="*/ 34713 w 1789853"/>
              <a:gd name="connsiteY0" fmla="*/ 306493 h 2175933"/>
              <a:gd name="connsiteX1" fmla="*/ 237913 w 1789853"/>
              <a:gd name="connsiteY1" fmla="*/ 677333 h 2175933"/>
              <a:gd name="connsiteX2" fmla="*/ 918633 w 1789853"/>
              <a:gd name="connsiteY2" fmla="*/ 1347893 h 2175933"/>
              <a:gd name="connsiteX3" fmla="*/ 1116753 w 1789853"/>
              <a:gd name="connsiteY3" fmla="*/ 1794933 h 2175933"/>
              <a:gd name="connsiteX4" fmla="*/ 1507913 w 1789853"/>
              <a:gd name="connsiteY4" fmla="*/ 2140373 h 2175933"/>
              <a:gd name="connsiteX5" fmla="*/ 1726353 w 1789853"/>
              <a:gd name="connsiteY5" fmla="*/ 2008293 h 2175933"/>
              <a:gd name="connsiteX6" fmla="*/ 1772073 w 1789853"/>
              <a:gd name="connsiteY6" fmla="*/ 1794933 h 2175933"/>
              <a:gd name="connsiteX7" fmla="*/ 1619673 w 1789853"/>
              <a:gd name="connsiteY7" fmla="*/ 1444413 h 2175933"/>
              <a:gd name="connsiteX8" fmla="*/ 1528233 w 1789853"/>
              <a:gd name="connsiteY8" fmla="*/ 987213 h 2175933"/>
              <a:gd name="connsiteX9" fmla="*/ 1213273 w 1789853"/>
              <a:gd name="connsiteY9" fmla="*/ 631613 h 2175933"/>
              <a:gd name="connsiteX10" fmla="*/ 710353 w 1789853"/>
              <a:gd name="connsiteY10" fmla="*/ 174413 h 2175933"/>
              <a:gd name="connsiteX11" fmla="*/ 192193 w 1789853"/>
              <a:gd name="connsiteY11" fmla="*/ 1693 h 2175933"/>
              <a:gd name="connsiteX12" fmla="*/ 29633 w 1789853"/>
              <a:gd name="connsiteY12" fmla="*/ 164253 h 2175933"/>
              <a:gd name="connsiteX13" fmla="*/ 34713 w 1789853"/>
              <a:gd name="connsiteY13" fmla="*/ 306493 h 2175933"/>
              <a:gd name="connsiteX0" fmla="*/ 7620 w 1762760"/>
              <a:gd name="connsiteY0" fmla="*/ 326813 h 2196253"/>
              <a:gd name="connsiteX1" fmla="*/ 210820 w 1762760"/>
              <a:gd name="connsiteY1" fmla="*/ 697653 h 2196253"/>
              <a:gd name="connsiteX2" fmla="*/ 891540 w 1762760"/>
              <a:gd name="connsiteY2" fmla="*/ 1368213 h 2196253"/>
              <a:gd name="connsiteX3" fmla="*/ 1089660 w 1762760"/>
              <a:gd name="connsiteY3" fmla="*/ 1815253 h 2196253"/>
              <a:gd name="connsiteX4" fmla="*/ 1480820 w 1762760"/>
              <a:gd name="connsiteY4" fmla="*/ 2160693 h 2196253"/>
              <a:gd name="connsiteX5" fmla="*/ 1699260 w 1762760"/>
              <a:gd name="connsiteY5" fmla="*/ 2028613 h 2196253"/>
              <a:gd name="connsiteX6" fmla="*/ 1744980 w 1762760"/>
              <a:gd name="connsiteY6" fmla="*/ 1815253 h 2196253"/>
              <a:gd name="connsiteX7" fmla="*/ 1592580 w 1762760"/>
              <a:gd name="connsiteY7" fmla="*/ 1464733 h 2196253"/>
              <a:gd name="connsiteX8" fmla="*/ 1501140 w 1762760"/>
              <a:gd name="connsiteY8" fmla="*/ 1007533 h 2196253"/>
              <a:gd name="connsiteX9" fmla="*/ 1186180 w 1762760"/>
              <a:gd name="connsiteY9" fmla="*/ 651933 h 2196253"/>
              <a:gd name="connsiteX10" fmla="*/ 683260 w 1762760"/>
              <a:gd name="connsiteY10" fmla="*/ 194733 h 2196253"/>
              <a:gd name="connsiteX11" fmla="*/ 165100 w 1762760"/>
              <a:gd name="connsiteY11" fmla="*/ 22013 h 2196253"/>
              <a:gd name="connsiteX12" fmla="*/ 7620 w 1762760"/>
              <a:gd name="connsiteY12" fmla="*/ 326813 h 21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2760" h="2196253">
                <a:moveTo>
                  <a:pt x="7620" y="326813"/>
                </a:moveTo>
                <a:cubicBezTo>
                  <a:pt x="15240" y="439420"/>
                  <a:pt x="63500" y="524086"/>
                  <a:pt x="210820" y="697653"/>
                </a:cubicBezTo>
                <a:cubicBezTo>
                  <a:pt x="358140" y="871220"/>
                  <a:pt x="745067" y="1181946"/>
                  <a:pt x="891540" y="1368213"/>
                </a:cubicBezTo>
                <a:cubicBezTo>
                  <a:pt x="1038013" y="1554480"/>
                  <a:pt x="991447" y="1683173"/>
                  <a:pt x="1089660" y="1815253"/>
                </a:cubicBezTo>
                <a:cubicBezTo>
                  <a:pt x="1187873" y="1947333"/>
                  <a:pt x="1379220" y="2125133"/>
                  <a:pt x="1480820" y="2160693"/>
                </a:cubicBezTo>
                <a:cubicBezTo>
                  <a:pt x="1582420" y="2196253"/>
                  <a:pt x="1655233" y="2086186"/>
                  <a:pt x="1699260" y="2028613"/>
                </a:cubicBezTo>
                <a:cubicBezTo>
                  <a:pt x="1743287" y="1971040"/>
                  <a:pt x="1762760" y="1909233"/>
                  <a:pt x="1744980" y="1815253"/>
                </a:cubicBezTo>
                <a:cubicBezTo>
                  <a:pt x="1727200" y="1721273"/>
                  <a:pt x="1633220" y="1599353"/>
                  <a:pt x="1592580" y="1464733"/>
                </a:cubicBezTo>
                <a:cubicBezTo>
                  <a:pt x="1551940" y="1330113"/>
                  <a:pt x="1568873" y="1143000"/>
                  <a:pt x="1501140" y="1007533"/>
                </a:cubicBezTo>
                <a:cubicBezTo>
                  <a:pt x="1433407" y="872066"/>
                  <a:pt x="1322493" y="787400"/>
                  <a:pt x="1186180" y="651933"/>
                </a:cubicBezTo>
                <a:cubicBezTo>
                  <a:pt x="1049867" y="516466"/>
                  <a:pt x="853440" y="299720"/>
                  <a:pt x="683260" y="194733"/>
                </a:cubicBezTo>
                <a:cubicBezTo>
                  <a:pt x="513080" y="89746"/>
                  <a:pt x="277707" y="0"/>
                  <a:pt x="165100" y="22013"/>
                </a:cubicBezTo>
                <a:cubicBezTo>
                  <a:pt x="52493" y="44026"/>
                  <a:pt x="0" y="214206"/>
                  <a:pt x="7620" y="326813"/>
                </a:cubicBezTo>
                <a:close/>
              </a:path>
            </a:pathLst>
          </a:custGeom>
          <a:noFill/>
          <a:ln w="28575" cap="flat" cmpd="sng" algn="ctr">
            <a:solidFill>
              <a:srgbClr val="00B0F0"/>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1000"/>
                                        <p:tgtEl>
                                          <p:spTgt spid="14"/>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par>
                          <p:cTn id="34" fill="hold">
                            <p:stCondLst>
                              <p:cond delay="500"/>
                            </p:stCondLst>
                            <p:childTnLst>
                              <p:par>
                                <p:cTn id="35" presetID="10" presetClass="exit" presetSubtype="0" fill="hold" grpId="0" nodeType="afterEffect">
                                  <p:stCondLst>
                                    <p:cond delay="0"/>
                                  </p:stCondLst>
                                  <p:childTnLst>
                                    <p:animEffect transition="out" filter="fade">
                                      <p:cBhvr>
                                        <p:cTn id="36" dur="500"/>
                                        <p:tgtEl>
                                          <p:spTgt spid="7"/>
                                        </p:tgtEl>
                                      </p:cBhvr>
                                    </p:animEffect>
                                    <p:set>
                                      <p:cBhvr>
                                        <p:cTn id="37" dur="1" fill="hold">
                                          <p:stCondLst>
                                            <p:cond delay="499"/>
                                          </p:stCondLst>
                                        </p:cTn>
                                        <p:tgtEl>
                                          <p:spTgt spid="7"/>
                                        </p:tgtEl>
                                        <p:attrNameLst>
                                          <p:attrName>style.visibility</p:attrName>
                                        </p:attrNameLst>
                                      </p:cBhvr>
                                      <p:to>
                                        <p:strVal val="hidden"/>
                                      </p:to>
                                    </p:se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2500"/>
                            </p:stCondLst>
                            <p:childTnLst>
                              <p:par>
                                <p:cTn id="47" presetID="22" presetClass="entr" presetSubtype="8"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left)">
                                      <p:cBhvr>
                                        <p:cTn id="49" dur="500"/>
                                        <p:tgtEl>
                                          <p:spTgt spid="24"/>
                                        </p:tgtEl>
                                      </p:cBhvr>
                                    </p:animEffect>
                                  </p:childTnLst>
                                </p:cTn>
                              </p:par>
                            </p:childTnLst>
                          </p:cTn>
                        </p:par>
                        <p:par>
                          <p:cTn id="50" fill="hold">
                            <p:stCondLst>
                              <p:cond delay="3000"/>
                            </p:stCondLst>
                            <p:childTnLst>
                              <p:par>
                                <p:cTn id="51" presetID="22" presetClass="entr" presetSubtype="1" fill="hold" grpId="0"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p:bldP spid="4" grpId="0" animBg="1"/>
      <p:bldP spid="7" grpId="0" animBg="1"/>
      <p:bldP spid="9" grpId="0"/>
      <p:bldP spid="14" grpId="0" animBg="1"/>
      <p:bldP spid="15" grpId="0"/>
      <p:bldP spid="16" grpId="0"/>
      <p:bldP spid="17" grpId="0"/>
      <p:bldP spid="24" grpId="0" animBg="1"/>
      <p:bldP spid="25"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413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44131" name="Text Box 3"/>
          <p:cNvSpPr txBox="1">
            <a:spLocks noChangeArrowheads="1"/>
          </p:cNvSpPr>
          <p:nvPr/>
        </p:nvSpPr>
        <p:spPr bwMode="auto">
          <a:xfrm>
            <a:off x="0" y="790575"/>
            <a:ext cx="9144000" cy="2412968"/>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4000" dirty="0">
                <a:solidFill>
                  <a:srgbClr val="FFFF00"/>
                </a:solidFill>
                <a:effectLst>
                  <a:outerShdw blurRad="38100" dist="38100" dir="2700000" algn="tl">
                    <a:srgbClr val="000000"/>
                  </a:outerShdw>
                </a:effectLst>
                <a:latin typeface="Calibri" pitchFamily="34" charset="0"/>
              </a:rPr>
              <a:t>Second Question:</a:t>
            </a:r>
          </a:p>
          <a:p>
            <a:pPr algn="l">
              <a:lnSpc>
                <a:spcPct val="90000"/>
              </a:lnSpc>
              <a:spcBef>
                <a:spcPct val="50000"/>
              </a:spcBef>
              <a:defRPr/>
            </a:pPr>
            <a:r>
              <a:rPr lang="en-GB" sz="2800" i="1" dirty="0">
                <a:solidFill>
                  <a:schemeClr val="bg1"/>
                </a:solidFill>
                <a:effectLst>
                  <a:outerShdw blurRad="38100" dist="38100" dir="2700000" algn="tl">
                    <a:srgbClr val="000000"/>
                  </a:outerShdw>
                </a:effectLst>
                <a:latin typeface="Calibri" pitchFamily="34" charset="0"/>
              </a:rPr>
              <a:t>What type of mineralogical difference do you expect in terms of mineralogy between a </a:t>
            </a:r>
            <a:r>
              <a:rPr lang="en-GB" sz="2800" i="1" dirty="0" smtClean="0">
                <a:solidFill>
                  <a:schemeClr val="bg1"/>
                </a:solidFill>
                <a:effectLst>
                  <a:outerShdw blurRad="38100" dist="38100" dir="2700000" algn="tl">
                    <a:srgbClr val="000000"/>
                  </a:outerShdw>
                </a:effectLst>
                <a:latin typeface="Calibri" pitchFamily="34" charset="0"/>
              </a:rPr>
              <a:t>pristine (i.e., never tapped) </a:t>
            </a:r>
            <a:r>
              <a:rPr lang="en-GB" sz="2800" i="1" dirty="0">
                <a:solidFill>
                  <a:schemeClr val="bg1"/>
                </a:solidFill>
                <a:effectLst>
                  <a:outerShdw blurRad="38100" dist="38100" dir="2700000" algn="tl">
                    <a:srgbClr val="000000"/>
                  </a:outerShdw>
                </a:effectLst>
                <a:latin typeface="Calibri" pitchFamily="34" charset="0"/>
              </a:rPr>
              <a:t>and a depleted </a:t>
            </a:r>
            <a:r>
              <a:rPr lang="en-GB" sz="2800" i="1" dirty="0" smtClean="0">
                <a:solidFill>
                  <a:schemeClr val="bg1"/>
                </a:solidFill>
                <a:effectLst>
                  <a:outerShdw blurRad="38100" dist="38100" dir="2700000" algn="tl">
                    <a:srgbClr val="000000"/>
                  </a:outerShdw>
                </a:effectLst>
                <a:latin typeface="Calibri" pitchFamily="34" charset="0"/>
              </a:rPr>
              <a:t>(i.e., that has experienced melt extraction) mantle </a:t>
            </a:r>
            <a:r>
              <a:rPr lang="en-GB" sz="2800" i="1" dirty="0">
                <a:solidFill>
                  <a:schemeClr val="bg1"/>
                </a:solidFill>
                <a:effectLst>
                  <a:outerShdw blurRad="38100" dist="38100" dir="2700000" algn="tl">
                    <a:srgbClr val="000000"/>
                  </a:outerShdw>
                </a:effectLst>
                <a:latin typeface="Calibri" pitchFamily="34" charset="0"/>
              </a:rPr>
              <a:t>source? </a:t>
            </a:r>
          </a:p>
        </p:txBody>
      </p:sp>
      <p:sp>
        <p:nvSpPr>
          <p:cNvPr id="944173" name="Text Box 45"/>
          <p:cNvSpPr txBox="1">
            <a:spLocks noChangeArrowheads="1"/>
          </p:cNvSpPr>
          <p:nvPr/>
        </p:nvSpPr>
        <p:spPr bwMode="auto">
          <a:xfrm>
            <a:off x="0" y="3316288"/>
            <a:ext cx="9144000" cy="302236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Pristine </a:t>
            </a:r>
            <a:r>
              <a:rPr lang="en-GB" sz="2800" dirty="0">
                <a:solidFill>
                  <a:schemeClr val="bg1"/>
                </a:solidFill>
                <a:effectLst>
                  <a:outerShdw blurRad="38100" dist="38100" dir="2700000" algn="tl">
                    <a:srgbClr val="000000"/>
                  </a:outerShdw>
                </a:effectLst>
                <a:latin typeface="Calibri" pitchFamily="34" charset="0"/>
              </a:rPr>
              <a:t>mantle sources have typically lherzolitic composition with modal Cpx 10-15% and modal </a:t>
            </a:r>
            <a:r>
              <a:rPr lang="en-GB" sz="2800" dirty="0" err="1">
                <a:solidFill>
                  <a:schemeClr val="bg1"/>
                </a:solidFill>
                <a:effectLst>
                  <a:outerShdw blurRad="38100" dist="38100" dir="2700000" algn="tl">
                    <a:srgbClr val="000000"/>
                  </a:outerShdw>
                </a:effectLst>
                <a:latin typeface="Calibri" pitchFamily="34" charset="0"/>
              </a:rPr>
              <a:t>Opx</a:t>
            </a:r>
            <a:r>
              <a:rPr lang="en-GB" sz="2800" dirty="0">
                <a:solidFill>
                  <a:schemeClr val="bg1"/>
                </a:solidFill>
                <a:effectLst>
                  <a:outerShdw blurRad="38100" dist="38100" dir="2700000" algn="tl">
                    <a:srgbClr val="000000"/>
                  </a:outerShdw>
                </a:effectLst>
                <a:latin typeface="Calibri" pitchFamily="34" charset="0"/>
              </a:rPr>
              <a:t> 15-25%. The remaining part is essentially Olivine (50-70%) and </a:t>
            </a:r>
            <a:r>
              <a:rPr lang="en-GB" sz="2800" dirty="0" err="1">
                <a:solidFill>
                  <a:schemeClr val="bg1"/>
                </a:solidFill>
                <a:effectLst>
                  <a:outerShdw blurRad="38100" dist="38100" dir="2700000" algn="tl">
                    <a:srgbClr val="000000"/>
                  </a:outerShdw>
                </a:effectLst>
                <a:latin typeface="Calibri" pitchFamily="34" charset="0"/>
              </a:rPr>
              <a:t>Sp</a:t>
            </a:r>
            <a:r>
              <a:rPr lang="en-GB" sz="2800" dirty="0">
                <a:solidFill>
                  <a:schemeClr val="bg1"/>
                </a:solidFill>
                <a:effectLst>
                  <a:outerShdw blurRad="38100" dist="38100" dir="2700000" algn="tl">
                    <a:srgbClr val="000000"/>
                  </a:outerShdw>
                </a:effectLst>
                <a:latin typeface="Calibri" pitchFamily="34" charset="0"/>
              </a:rPr>
              <a:t>/Gt (5%).</a:t>
            </a:r>
          </a:p>
          <a:p>
            <a:pPr algn="l">
              <a:lnSpc>
                <a:spcPct val="90000"/>
              </a:lnSpc>
              <a:spcBef>
                <a:spcPct val="50000"/>
              </a:spcBef>
              <a:defRPr/>
            </a:pPr>
            <a:r>
              <a:rPr lang="en-GB" sz="2800" dirty="0" smtClean="0">
                <a:solidFill>
                  <a:schemeClr val="bg1"/>
                </a:solidFill>
                <a:effectLst>
                  <a:outerShdw blurRad="38100" dist="38100" dir="2700000" algn="tl">
                    <a:srgbClr val="000000"/>
                  </a:outerShdw>
                </a:effectLst>
                <a:latin typeface="Calibri" pitchFamily="34" charset="0"/>
              </a:rPr>
              <a:t>Mantle sources that have melted in the past, and that have not been re-enriched, </a:t>
            </a:r>
            <a:r>
              <a:rPr lang="en-GB" sz="2800" dirty="0">
                <a:solidFill>
                  <a:schemeClr val="bg1"/>
                </a:solidFill>
                <a:effectLst>
                  <a:outerShdw blurRad="38100" dist="38100" dir="2700000" algn="tl">
                    <a:srgbClr val="000000"/>
                  </a:outerShdw>
                </a:effectLst>
                <a:latin typeface="Calibri" pitchFamily="34" charset="0"/>
              </a:rPr>
              <a:t>have lower pyroxene/olivine and cpx/</a:t>
            </a:r>
            <a:r>
              <a:rPr lang="en-GB" sz="2800" dirty="0" err="1">
                <a:solidFill>
                  <a:schemeClr val="bg1"/>
                </a:solidFill>
                <a:effectLst>
                  <a:outerShdw blurRad="38100" dist="38100" dir="2700000" algn="tl">
                    <a:srgbClr val="000000"/>
                  </a:outerShdw>
                </a:effectLst>
                <a:latin typeface="Calibri" pitchFamily="34" charset="0"/>
              </a:rPr>
              <a:t>opx</a:t>
            </a:r>
            <a:r>
              <a:rPr lang="en-GB" sz="2800" dirty="0">
                <a:solidFill>
                  <a:schemeClr val="bg1"/>
                </a:solidFill>
                <a:effectLst>
                  <a:outerShdw blurRad="38100" dist="38100" dir="2700000" algn="tl">
                    <a:srgbClr val="000000"/>
                  </a:outerShdw>
                </a:effectLst>
                <a:latin typeface="Calibri" pitchFamily="34" charset="0"/>
              </a:rPr>
              <a:t> ratios, ranging to near pyroxene-free lithologies (e.g., </a:t>
            </a:r>
            <a:r>
              <a:rPr lang="en-GB" sz="2800" dirty="0" err="1">
                <a:solidFill>
                  <a:schemeClr val="bg1"/>
                </a:solidFill>
                <a:effectLst>
                  <a:outerShdw blurRad="38100" dist="38100" dir="2700000" algn="tl">
                    <a:srgbClr val="000000"/>
                  </a:outerShdw>
                </a:effectLst>
                <a:latin typeface="Calibri" pitchFamily="34" charset="0"/>
              </a:rPr>
              <a:t>dunites</a:t>
            </a:r>
            <a:r>
              <a:rPr lang="en-GB" sz="2800" dirty="0">
                <a:solidFill>
                  <a:schemeClr val="bg1"/>
                </a:solidFill>
                <a:effectLst>
                  <a:outerShdw blurRad="38100" dist="38100" dir="2700000" algn="tl">
                    <a:srgbClr val="000000"/>
                  </a:outerShdw>
                </a:effectLst>
                <a:latin typeface="Calibri" pitchFamily="34" charset="0"/>
              </a:rPr>
              <a:t>) to cpx-poor (&lt;5%) lithologies (</a:t>
            </a:r>
            <a:r>
              <a:rPr lang="en-GB" sz="2800" dirty="0" err="1">
                <a:solidFill>
                  <a:schemeClr val="bg1"/>
                </a:solidFill>
                <a:effectLst>
                  <a:outerShdw blurRad="38100" dist="38100" dir="2700000" algn="tl">
                    <a:srgbClr val="000000"/>
                  </a:outerShdw>
                </a:effectLst>
                <a:latin typeface="Calibri" pitchFamily="34" charset="0"/>
              </a:rPr>
              <a:t>harzburgites</a:t>
            </a:r>
            <a:r>
              <a:rPr lang="en-GB" sz="2800" dirty="0">
                <a:solidFill>
                  <a:schemeClr val="bg1"/>
                </a:solidFill>
                <a:effectLst>
                  <a:outerShdw blurRad="38100" dist="38100" dir="2700000" algn="tl">
                    <a:srgbClr val="000000"/>
                  </a:outerShdw>
                </a:effectLst>
                <a:latin typeface="Calibri"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44131">
                                            <p:txEl>
                                              <p:pRg st="0" end="0"/>
                                            </p:txEl>
                                          </p:spTgt>
                                        </p:tgtEl>
                                        <p:attrNameLst>
                                          <p:attrName>style.visibility</p:attrName>
                                        </p:attrNameLst>
                                      </p:cBhvr>
                                      <p:to>
                                        <p:strVal val="visible"/>
                                      </p:to>
                                    </p:set>
                                    <p:animEffect transition="in" filter="fade">
                                      <p:cBhvr>
                                        <p:cTn id="7" dur="500"/>
                                        <p:tgtEl>
                                          <p:spTgt spid="94413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4131">
                                            <p:txEl>
                                              <p:pRg st="1" end="1"/>
                                            </p:txEl>
                                          </p:spTgt>
                                        </p:tgtEl>
                                        <p:attrNameLst>
                                          <p:attrName>style.visibility</p:attrName>
                                        </p:attrNameLst>
                                      </p:cBhvr>
                                      <p:to>
                                        <p:strVal val="visible"/>
                                      </p:to>
                                    </p:set>
                                    <p:animEffect transition="in" filter="fade">
                                      <p:cBhvr>
                                        <p:cTn id="12" dur="500"/>
                                        <p:tgtEl>
                                          <p:spTgt spid="94413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4173">
                                            <p:txEl>
                                              <p:pRg st="0" end="0"/>
                                            </p:txEl>
                                          </p:spTgt>
                                        </p:tgtEl>
                                        <p:attrNameLst>
                                          <p:attrName>style.visibility</p:attrName>
                                        </p:attrNameLst>
                                      </p:cBhvr>
                                      <p:to>
                                        <p:strVal val="visible"/>
                                      </p:to>
                                    </p:set>
                                    <p:animEffect transition="in" filter="fade">
                                      <p:cBhvr>
                                        <p:cTn id="17" dur="500"/>
                                        <p:tgtEl>
                                          <p:spTgt spid="94417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44173">
                                            <p:txEl>
                                              <p:pRg st="1" end="1"/>
                                            </p:txEl>
                                          </p:spTgt>
                                        </p:tgtEl>
                                        <p:attrNameLst>
                                          <p:attrName>style.visibility</p:attrName>
                                        </p:attrNameLst>
                                      </p:cBhvr>
                                      <p:to>
                                        <p:strVal val="visible"/>
                                      </p:to>
                                    </p:set>
                                    <p:animEffect transition="in" filter="fade">
                                      <p:cBhvr>
                                        <p:cTn id="22" dur="500"/>
                                        <p:tgtEl>
                                          <p:spTgt spid="94417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131" grpId="0" build="p"/>
      <p:bldP spid="944173"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63940" name="Text Box 4"/>
          <p:cNvSpPr txBox="1">
            <a:spLocks noChangeArrowheads="1"/>
          </p:cNvSpPr>
          <p:nvPr/>
        </p:nvSpPr>
        <p:spPr bwMode="auto">
          <a:xfrm>
            <a:off x="371475" y="692150"/>
            <a:ext cx="8401050" cy="9144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Typical </a:t>
            </a: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 ratios of DMM range from 0.702 to 0.704 (i.e., lower than BSE estimate).</a:t>
            </a:r>
          </a:p>
        </p:txBody>
      </p:sp>
      <p:sp>
        <p:nvSpPr>
          <p:cNvPr id="1063941" name="Text Box 5"/>
          <p:cNvSpPr txBox="1">
            <a:spLocks noChangeArrowheads="1"/>
          </p:cNvSpPr>
          <p:nvPr/>
        </p:nvSpPr>
        <p:spPr bwMode="auto">
          <a:xfrm>
            <a:off x="371475" y="1670050"/>
            <a:ext cx="8401050" cy="9233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a:solidFill>
                  <a:schemeClr val="bg1"/>
                </a:solidFill>
                <a:effectLst>
                  <a:outerShdw blurRad="38100" dist="38100" dir="2700000" algn="tl">
                    <a:srgbClr val="000000"/>
                  </a:outerShdw>
                </a:effectLst>
                <a:latin typeface="Calibri" pitchFamily="34" charset="0"/>
              </a:rPr>
              <a:t>Typical </a:t>
            </a:r>
            <a:r>
              <a:rPr lang="en-GB" sz="3000" baseline="30000">
                <a:solidFill>
                  <a:schemeClr val="bg1"/>
                </a:solidFill>
                <a:effectLst>
                  <a:outerShdw blurRad="38100" dist="38100" dir="2700000" algn="tl">
                    <a:srgbClr val="000000"/>
                  </a:outerShdw>
                </a:effectLst>
                <a:latin typeface="Calibri" pitchFamily="34" charset="0"/>
              </a:rPr>
              <a:t>143</a:t>
            </a:r>
            <a:r>
              <a:rPr lang="en-GB" sz="3000">
                <a:solidFill>
                  <a:schemeClr val="bg1"/>
                </a:solidFill>
                <a:effectLst>
                  <a:outerShdw blurRad="38100" dist="38100" dir="2700000" algn="tl">
                    <a:srgbClr val="000000"/>
                  </a:outerShdw>
                </a:effectLst>
                <a:latin typeface="Calibri" pitchFamily="34" charset="0"/>
              </a:rPr>
              <a:t>Nd/</a:t>
            </a:r>
            <a:r>
              <a:rPr lang="en-GB" sz="3000" baseline="30000">
                <a:solidFill>
                  <a:schemeClr val="bg1"/>
                </a:solidFill>
                <a:effectLst>
                  <a:outerShdw blurRad="38100" dist="38100" dir="2700000" algn="tl">
                    <a:srgbClr val="000000"/>
                  </a:outerShdw>
                </a:effectLst>
                <a:latin typeface="Calibri" pitchFamily="34" charset="0"/>
              </a:rPr>
              <a:t>144</a:t>
            </a:r>
            <a:r>
              <a:rPr lang="en-GB" sz="3000">
                <a:solidFill>
                  <a:schemeClr val="bg1"/>
                </a:solidFill>
                <a:effectLst>
                  <a:outerShdw blurRad="38100" dist="38100" dir="2700000" algn="tl">
                    <a:srgbClr val="000000"/>
                  </a:outerShdw>
                </a:effectLst>
                <a:latin typeface="Calibri" pitchFamily="34" charset="0"/>
              </a:rPr>
              <a:t>Nd ratios of DMM range from 0.5134 to 0.5128 (i.e., higher than ChUR estimate).</a:t>
            </a:r>
          </a:p>
        </p:txBody>
      </p:sp>
      <p:sp>
        <p:nvSpPr>
          <p:cNvPr id="1063944" name="Text Box 8"/>
          <p:cNvSpPr txBox="1">
            <a:spLocks noChangeArrowheads="1"/>
          </p:cNvSpPr>
          <p:nvPr/>
        </p:nvSpPr>
        <p:spPr bwMode="auto">
          <a:xfrm>
            <a:off x="371475" y="3062288"/>
            <a:ext cx="8401050" cy="304698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Note that not all the </a:t>
            </a:r>
            <a:r>
              <a:rPr lang="en-GB" sz="3000" dirty="0" smtClean="0">
                <a:solidFill>
                  <a:srgbClr val="FFFF00"/>
                </a:solidFill>
                <a:effectLst>
                  <a:outerShdw blurRad="38100" dist="38100" dir="2700000" algn="tl">
                    <a:srgbClr val="000000"/>
                  </a:outerShdw>
                </a:effectLst>
                <a:latin typeface="Calibri" pitchFamily="34" charset="0"/>
              </a:rPr>
              <a:t>MORB </a:t>
            </a:r>
            <a:r>
              <a:rPr lang="en-GB" sz="3000" dirty="0">
                <a:solidFill>
                  <a:srgbClr val="FFFF00"/>
                </a:solidFill>
                <a:effectLst>
                  <a:outerShdw blurRad="38100" dist="38100" dir="2700000" algn="tl">
                    <a:srgbClr val="000000"/>
                  </a:outerShdw>
                </a:effectLst>
                <a:latin typeface="Calibri" pitchFamily="34" charset="0"/>
              </a:rPr>
              <a:t>have the same Sr-Nd isotopic composition…</a:t>
            </a:r>
          </a:p>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Atlantic </a:t>
            </a:r>
            <a:r>
              <a:rPr lang="en-GB" sz="3000" dirty="0" smtClean="0">
                <a:solidFill>
                  <a:schemeClr val="bg1"/>
                </a:solidFill>
                <a:effectLst>
                  <a:outerShdw blurRad="38100" dist="38100" dir="2700000" algn="tl">
                    <a:srgbClr val="000000"/>
                  </a:outerShdw>
                </a:effectLst>
                <a:latin typeface="Calibri" pitchFamily="34" charset="0"/>
              </a:rPr>
              <a:t>MORB </a:t>
            </a:r>
            <a:r>
              <a:rPr lang="en-GB" sz="3000" dirty="0">
                <a:solidFill>
                  <a:schemeClr val="bg1"/>
                </a:solidFill>
                <a:effectLst>
                  <a:outerShdw blurRad="38100" dist="38100" dir="2700000" algn="tl">
                    <a:srgbClr val="000000"/>
                  </a:outerShdw>
                </a:effectLst>
                <a:latin typeface="Calibri" pitchFamily="34" charset="0"/>
              </a:rPr>
              <a:t>are very different from Pacific and Indian </a:t>
            </a:r>
            <a:r>
              <a:rPr lang="en-GB" sz="3000" dirty="0" smtClean="0">
                <a:solidFill>
                  <a:schemeClr val="bg1"/>
                </a:solidFill>
                <a:effectLst>
                  <a:outerShdw blurRad="38100" dist="38100" dir="2700000" algn="tl">
                    <a:srgbClr val="000000"/>
                  </a:outerShdw>
                </a:effectLst>
                <a:latin typeface="Calibri" pitchFamily="34" charset="0"/>
              </a:rPr>
              <a:t>MORB.</a:t>
            </a:r>
            <a:endParaRPr lang="en-GB" sz="3000" dirty="0">
              <a:solidFill>
                <a:schemeClr val="bg1"/>
              </a:solidFill>
              <a:effectLst>
                <a:outerShdw blurRad="38100" dist="38100" dir="2700000" algn="tl">
                  <a:srgbClr val="000000"/>
                </a:outerShdw>
              </a:effectLst>
              <a:latin typeface="Calibri" pitchFamily="34" charset="0"/>
            </a:endParaRPr>
          </a:p>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Differences exist also at a smaller scale (e.g., N-Atlantic </a:t>
            </a:r>
            <a:r>
              <a:rPr lang="en-GB" sz="3000" dirty="0" smtClean="0">
                <a:solidFill>
                  <a:srgbClr val="FFFF00"/>
                </a:solidFill>
                <a:effectLst>
                  <a:outerShdw blurRad="38100" dist="38100" dir="2700000" algn="tl">
                    <a:srgbClr val="000000"/>
                  </a:outerShdw>
                </a:effectLst>
                <a:latin typeface="Calibri" pitchFamily="34" charset="0"/>
              </a:rPr>
              <a:t>MORB </a:t>
            </a:r>
            <a:r>
              <a:rPr lang="en-GB" sz="3000" dirty="0">
                <a:solidFill>
                  <a:srgbClr val="FFFF00"/>
                </a:solidFill>
                <a:effectLst>
                  <a:outerShdw blurRad="38100" dist="38100" dir="2700000" algn="tl">
                    <a:srgbClr val="000000"/>
                  </a:outerShdw>
                </a:effectLst>
                <a:latin typeface="Calibri" pitchFamily="34" charset="0"/>
              </a:rPr>
              <a:t>are different from S-Atlantic </a:t>
            </a:r>
            <a:r>
              <a:rPr lang="en-GB" sz="3000" dirty="0" smtClean="0">
                <a:solidFill>
                  <a:srgbClr val="FFFF00"/>
                </a:solidFill>
                <a:effectLst>
                  <a:outerShdw blurRad="38100" dist="38100" dir="2700000" algn="tl">
                    <a:srgbClr val="000000"/>
                  </a:outerShdw>
                </a:effectLst>
                <a:latin typeface="Calibri" pitchFamily="34" charset="0"/>
              </a:rPr>
              <a:t>MORB).</a:t>
            </a:r>
            <a:endParaRPr lang="en-GB" sz="3000" dirty="0">
              <a:solidFill>
                <a:srgbClr val="FFFF00"/>
              </a:solidFill>
              <a:effectLst>
                <a:outerShdw blurRad="38100" dist="38100" dir="2700000" algn="tl">
                  <a:srgbClr val="00000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3940"/>
                                        </p:tgtEl>
                                        <p:attrNameLst>
                                          <p:attrName>style.visibility</p:attrName>
                                        </p:attrNameLst>
                                      </p:cBhvr>
                                      <p:to>
                                        <p:strVal val="visible"/>
                                      </p:to>
                                    </p:set>
                                    <p:animEffect transition="in" filter="fade">
                                      <p:cBhvr>
                                        <p:cTn id="7" dur="500"/>
                                        <p:tgtEl>
                                          <p:spTgt spid="10639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63941"/>
                                        </p:tgtEl>
                                        <p:attrNameLst>
                                          <p:attrName>style.visibility</p:attrName>
                                        </p:attrNameLst>
                                      </p:cBhvr>
                                      <p:to>
                                        <p:strVal val="visible"/>
                                      </p:to>
                                    </p:set>
                                    <p:animEffect transition="in" filter="fade">
                                      <p:cBhvr>
                                        <p:cTn id="12" dur="500"/>
                                        <p:tgtEl>
                                          <p:spTgt spid="10639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63944">
                                            <p:txEl>
                                              <p:pRg st="0" end="0"/>
                                            </p:txEl>
                                          </p:spTgt>
                                        </p:tgtEl>
                                        <p:attrNameLst>
                                          <p:attrName>style.visibility</p:attrName>
                                        </p:attrNameLst>
                                      </p:cBhvr>
                                      <p:to>
                                        <p:strVal val="visible"/>
                                      </p:to>
                                    </p:set>
                                    <p:animEffect transition="in" filter="fade">
                                      <p:cBhvr>
                                        <p:cTn id="17" dur="500"/>
                                        <p:tgtEl>
                                          <p:spTgt spid="106394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63944">
                                            <p:txEl>
                                              <p:pRg st="1" end="1"/>
                                            </p:txEl>
                                          </p:spTgt>
                                        </p:tgtEl>
                                        <p:attrNameLst>
                                          <p:attrName>style.visibility</p:attrName>
                                        </p:attrNameLst>
                                      </p:cBhvr>
                                      <p:to>
                                        <p:strVal val="visible"/>
                                      </p:to>
                                    </p:set>
                                    <p:animEffect transition="in" filter="fade">
                                      <p:cBhvr>
                                        <p:cTn id="22" dur="500"/>
                                        <p:tgtEl>
                                          <p:spTgt spid="1063944">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63944">
                                            <p:txEl>
                                              <p:pRg st="2" end="2"/>
                                            </p:txEl>
                                          </p:spTgt>
                                        </p:tgtEl>
                                        <p:attrNameLst>
                                          <p:attrName>style.visibility</p:attrName>
                                        </p:attrNameLst>
                                      </p:cBhvr>
                                      <p:to>
                                        <p:strVal val="visible"/>
                                      </p:to>
                                    </p:set>
                                    <p:animEffect transition="in" filter="fade">
                                      <p:cBhvr>
                                        <p:cTn id="27" dur="500"/>
                                        <p:tgtEl>
                                          <p:spTgt spid="106394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3940" grpId="0"/>
      <p:bldP spid="1063941" grpId="0"/>
      <p:bldP spid="1063944"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0324" name="Text Box 4"/>
          <p:cNvSpPr txBox="1">
            <a:spLocks noChangeArrowheads="1"/>
          </p:cNvSpPr>
          <p:nvPr/>
        </p:nvSpPr>
        <p:spPr bwMode="auto">
          <a:xfrm>
            <a:off x="371475" y="692150"/>
            <a:ext cx="8401050" cy="13388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 and </a:t>
            </a:r>
            <a:r>
              <a:rPr lang="en-GB" sz="3000" baseline="30000" dirty="0">
                <a:solidFill>
                  <a:srgbClr val="FFFF00"/>
                </a:solidFill>
                <a:effectLst>
                  <a:outerShdw blurRad="38100" dist="38100" dir="2700000" algn="tl">
                    <a:srgbClr val="000000"/>
                  </a:outerShdw>
                </a:effectLst>
                <a:latin typeface="Calibri" pitchFamily="34" charset="0"/>
              </a:rPr>
              <a:t>143</a:t>
            </a:r>
            <a:r>
              <a:rPr lang="en-GB" sz="3000" dirty="0">
                <a:solidFill>
                  <a:srgbClr val="FFFF00"/>
                </a:solidFill>
                <a:effectLst>
                  <a:outerShdw blurRad="38100" dist="38100" dir="2700000" algn="tl">
                    <a:srgbClr val="000000"/>
                  </a:outerShdw>
                </a:effectLst>
                <a:latin typeface="Calibri" pitchFamily="34" charset="0"/>
              </a:rPr>
              <a:t>Nd/</a:t>
            </a:r>
            <a:r>
              <a:rPr lang="en-GB" sz="3000" baseline="30000" dirty="0">
                <a:solidFill>
                  <a:srgbClr val="FFFF00"/>
                </a:solidFill>
                <a:effectLst>
                  <a:outerShdw blurRad="38100" dist="38100" dir="2700000" algn="tl">
                    <a:srgbClr val="000000"/>
                  </a:outerShdw>
                </a:effectLst>
                <a:latin typeface="Calibri" pitchFamily="34" charset="0"/>
              </a:rPr>
              <a:t>144</a:t>
            </a:r>
            <a:r>
              <a:rPr lang="en-GB" sz="3000" dirty="0">
                <a:solidFill>
                  <a:srgbClr val="FFFF00"/>
                </a:solidFill>
                <a:effectLst>
                  <a:outerShdw blurRad="38100" dist="38100" dir="2700000" algn="tl">
                    <a:srgbClr val="000000"/>
                  </a:outerShdw>
                </a:effectLst>
                <a:latin typeface="Calibri" pitchFamily="34" charset="0"/>
              </a:rPr>
              <a:t>Nd ratios are commonly expressed also in a slightly different form, i.e., in terms of epsilon (</a:t>
            </a:r>
            <a:r>
              <a:rPr lang="en-GB" sz="3000" i="1" dirty="0">
                <a:solidFill>
                  <a:srgbClr val="FFFF00"/>
                </a:solidFill>
                <a:effectLst>
                  <a:outerShdw blurRad="38100" dist="38100" dir="2700000" algn="tl">
                    <a:srgbClr val="000000"/>
                  </a:outerShdw>
                </a:effectLst>
                <a:latin typeface="Symbol" pitchFamily="18" charset="2"/>
              </a:rPr>
              <a:t>e</a:t>
            </a:r>
            <a:r>
              <a:rPr lang="en-GB" sz="3000" dirty="0">
                <a:solidFill>
                  <a:srgbClr val="FFFF00"/>
                </a:solidFill>
                <a:effectLst>
                  <a:outerShdw blurRad="38100" dist="38100" dir="2700000" algn="tl">
                    <a:srgbClr val="000000"/>
                  </a:outerShdw>
                </a:effectLst>
                <a:latin typeface="Calibri" pitchFamily="34" charset="0"/>
              </a:rPr>
              <a:t>) notation.</a:t>
            </a:r>
          </a:p>
        </p:txBody>
      </p:sp>
      <p:sp>
        <p:nvSpPr>
          <p:cNvPr id="1080329" name="Text Box 9"/>
          <p:cNvSpPr txBox="1">
            <a:spLocks noChangeArrowheads="1"/>
          </p:cNvSpPr>
          <p:nvPr/>
        </p:nvSpPr>
        <p:spPr bwMode="auto">
          <a:xfrm>
            <a:off x="0" y="20701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Rb-Sr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 is:</a:t>
            </a:r>
          </a:p>
        </p:txBody>
      </p:sp>
      <p:grpSp>
        <p:nvGrpSpPr>
          <p:cNvPr id="2" name="Group 33"/>
          <p:cNvGrpSpPr>
            <a:grpSpLocks/>
          </p:cNvGrpSpPr>
          <p:nvPr/>
        </p:nvGrpSpPr>
        <p:grpSpPr bwMode="auto">
          <a:xfrm>
            <a:off x="517525" y="4932363"/>
            <a:ext cx="7753350" cy="1524000"/>
            <a:chOff x="427" y="3107"/>
            <a:chExt cx="4884" cy="960"/>
          </a:xfrm>
        </p:grpSpPr>
        <p:sp>
          <p:nvSpPr>
            <p:cNvPr id="1080330" name="Text Box 10"/>
            <p:cNvSpPr txBox="1">
              <a:spLocks noChangeArrowheads="1"/>
            </p:cNvSpPr>
            <p:nvPr/>
          </p:nvSpPr>
          <p:spPr bwMode="auto">
            <a:xfrm>
              <a:off x="427" y="3459"/>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Nd</a:t>
              </a:r>
              <a:r>
                <a:rPr lang="en-GB" sz="3000" dirty="0">
                  <a:solidFill>
                    <a:srgbClr val="FFFF00"/>
                  </a:solidFill>
                  <a:effectLst>
                    <a:outerShdw blurRad="38100" dist="38100" dir="2700000" algn="tl">
                      <a:srgbClr val="000000"/>
                    </a:outerShdw>
                  </a:effectLst>
                  <a:latin typeface="Calibri" pitchFamily="34" charset="0"/>
                </a:rPr>
                <a:t> =</a:t>
              </a:r>
            </a:p>
          </p:txBody>
        </p:sp>
        <p:sp>
          <p:nvSpPr>
            <p:cNvPr id="1080332" name="Text Box 12"/>
            <p:cNvSpPr txBox="1">
              <a:spLocks noChangeArrowheads="1"/>
            </p:cNvSpPr>
            <p:nvPr/>
          </p:nvSpPr>
          <p:spPr bwMode="auto">
            <a:xfrm>
              <a:off x="1337" y="3239"/>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1080333" name="Text Box 13"/>
            <p:cNvSpPr txBox="1">
              <a:spLocks noChangeArrowheads="1"/>
            </p:cNvSpPr>
            <p:nvPr/>
          </p:nvSpPr>
          <p:spPr bwMode="auto">
            <a:xfrm>
              <a:off x="1337" y="3630"/>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ChUR (t)</a:t>
              </a:r>
            </a:p>
          </p:txBody>
        </p:sp>
        <p:sp>
          <p:nvSpPr>
            <p:cNvPr id="1080334" name="AutoShape 14"/>
            <p:cNvSpPr>
              <a:spLocks/>
            </p:cNvSpPr>
            <p:nvPr/>
          </p:nvSpPr>
          <p:spPr bwMode="auto">
            <a:xfrm>
              <a:off x="1246" y="3107"/>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0335" name="AutoShape 15"/>
            <p:cNvSpPr>
              <a:spLocks/>
            </p:cNvSpPr>
            <p:nvPr/>
          </p:nvSpPr>
          <p:spPr bwMode="auto">
            <a:xfrm flipH="1">
              <a:off x="3661" y="3107"/>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0336" name="Line 16"/>
            <p:cNvSpPr>
              <a:spLocks noChangeShapeType="1"/>
            </p:cNvSpPr>
            <p:nvPr/>
          </p:nvSpPr>
          <p:spPr bwMode="auto">
            <a:xfrm>
              <a:off x="1351" y="3598"/>
              <a:ext cx="2128"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0337" name="Line 17"/>
            <p:cNvSpPr>
              <a:spLocks noChangeShapeType="1"/>
            </p:cNvSpPr>
            <p:nvPr/>
          </p:nvSpPr>
          <p:spPr bwMode="auto">
            <a:xfrm>
              <a:off x="3532" y="3598"/>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0338" name="Text Box 18"/>
            <p:cNvSpPr txBox="1">
              <a:spLocks noChangeArrowheads="1"/>
            </p:cNvSpPr>
            <p:nvPr/>
          </p:nvSpPr>
          <p:spPr bwMode="auto">
            <a:xfrm>
              <a:off x="3696" y="3438"/>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1080339" name="Text Box 19"/>
            <p:cNvSpPr txBox="1">
              <a:spLocks noChangeArrowheads="1"/>
            </p:cNvSpPr>
            <p:nvPr/>
          </p:nvSpPr>
          <p:spPr bwMode="auto">
            <a:xfrm>
              <a:off x="4009" y="3438"/>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grpSp>
        <p:nvGrpSpPr>
          <p:cNvPr id="3" name="Group 32"/>
          <p:cNvGrpSpPr>
            <a:grpSpLocks/>
          </p:cNvGrpSpPr>
          <p:nvPr/>
        </p:nvGrpSpPr>
        <p:grpSpPr bwMode="auto">
          <a:xfrm>
            <a:off x="673100" y="2606675"/>
            <a:ext cx="7419975" cy="1524000"/>
            <a:chOff x="427" y="1642"/>
            <a:chExt cx="4674" cy="960"/>
          </a:xfrm>
        </p:grpSpPr>
        <p:sp>
          <p:nvSpPr>
            <p:cNvPr id="1080340" name="Text Box 20"/>
            <p:cNvSpPr txBox="1">
              <a:spLocks noChangeArrowheads="1"/>
            </p:cNvSpPr>
            <p:nvPr/>
          </p:nvSpPr>
          <p:spPr bwMode="auto">
            <a:xfrm>
              <a:off x="427" y="1994"/>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Sr</a:t>
              </a:r>
              <a:r>
                <a:rPr lang="en-GB" sz="3000" dirty="0">
                  <a:solidFill>
                    <a:srgbClr val="FFFF00"/>
                  </a:solidFill>
                  <a:effectLst>
                    <a:outerShdw blurRad="38100" dist="38100" dir="2700000" algn="tl">
                      <a:srgbClr val="000000"/>
                    </a:outerShdw>
                  </a:effectLst>
                  <a:latin typeface="Calibri" pitchFamily="34" charset="0"/>
                </a:rPr>
                <a:t> =</a:t>
              </a:r>
            </a:p>
          </p:txBody>
        </p:sp>
        <p:sp>
          <p:nvSpPr>
            <p:cNvPr id="1080341" name="Text Box 21"/>
            <p:cNvSpPr txBox="1">
              <a:spLocks noChangeArrowheads="1"/>
            </p:cNvSpPr>
            <p:nvPr/>
          </p:nvSpPr>
          <p:spPr bwMode="auto">
            <a:xfrm>
              <a:off x="1337" y="1774"/>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1080342" name="Text Box 22"/>
            <p:cNvSpPr txBox="1">
              <a:spLocks noChangeArrowheads="1"/>
            </p:cNvSpPr>
            <p:nvPr/>
          </p:nvSpPr>
          <p:spPr bwMode="auto">
            <a:xfrm>
              <a:off x="1337" y="2165"/>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BSE (t)</a:t>
              </a:r>
            </a:p>
          </p:txBody>
        </p:sp>
        <p:sp>
          <p:nvSpPr>
            <p:cNvPr id="1080343" name="AutoShape 23"/>
            <p:cNvSpPr>
              <a:spLocks/>
            </p:cNvSpPr>
            <p:nvPr/>
          </p:nvSpPr>
          <p:spPr bwMode="auto">
            <a:xfrm>
              <a:off x="1246" y="1642"/>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0344" name="AutoShape 24"/>
            <p:cNvSpPr>
              <a:spLocks/>
            </p:cNvSpPr>
            <p:nvPr/>
          </p:nvSpPr>
          <p:spPr bwMode="auto">
            <a:xfrm flipH="1">
              <a:off x="3451" y="1642"/>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0345" name="Line 25"/>
            <p:cNvSpPr>
              <a:spLocks noChangeShapeType="1"/>
            </p:cNvSpPr>
            <p:nvPr/>
          </p:nvSpPr>
          <p:spPr bwMode="auto">
            <a:xfrm>
              <a:off x="1351" y="2133"/>
              <a:ext cx="1919"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0346" name="Line 26"/>
            <p:cNvSpPr>
              <a:spLocks noChangeShapeType="1"/>
            </p:cNvSpPr>
            <p:nvPr/>
          </p:nvSpPr>
          <p:spPr bwMode="auto">
            <a:xfrm>
              <a:off x="3322" y="2133"/>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0347" name="Text Box 27"/>
            <p:cNvSpPr txBox="1">
              <a:spLocks noChangeArrowheads="1"/>
            </p:cNvSpPr>
            <p:nvPr/>
          </p:nvSpPr>
          <p:spPr bwMode="auto">
            <a:xfrm>
              <a:off x="3486" y="1973"/>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1080348" name="Text Box 28"/>
            <p:cNvSpPr txBox="1">
              <a:spLocks noChangeArrowheads="1"/>
            </p:cNvSpPr>
            <p:nvPr/>
          </p:nvSpPr>
          <p:spPr bwMode="auto">
            <a:xfrm>
              <a:off x="3799" y="1973"/>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sp>
        <p:nvSpPr>
          <p:cNvPr id="1080351" name="Text Box 31"/>
          <p:cNvSpPr txBox="1">
            <a:spLocks noChangeArrowheads="1"/>
          </p:cNvSpPr>
          <p:nvPr/>
        </p:nvSpPr>
        <p:spPr bwMode="auto">
          <a:xfrm>
            <a:off x="0" y="4351338"/>
            <a:ext cx="9144000" cy="50323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Sm-Nd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 is: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0324"/>
                                        </p:tgtEl>
                                        <p:attrNameLst>
                                          <p:attrName>style.visibility</p:attrName>
                                        </p:attrNameLst>
                                      </p:cBhvr>
                                      <p:to>
                                        <p:strVal val="visible"/>
                                      </p:to>
                                    </p:set>
                                    <p:animEffect transition="in" filter="fade">
                                      <p:cBhvr>
                                        <p:cTn id="7" dur="500"/>
                                        <p:tgtEl>
                                          <p:spTgt spid="10803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80329"/>
                                        </p:tgtEl>
                                        <p:attrNameLst>
                                          <p:attrName>style.visibility</p:attrName>
                                        </p:attrNameLst>
                                      </p:cBhvr>
                                      <p:to>
                                        <p:strVal val="visible"/>
                                      </p:to>
                                    </p:set>
                                    <p:animEffect transition="in" filter="fade">
                                      <p:cBhvr>
                                        <p:cTn id="12" dur="500"/>
                                        <p:tgtEl>
                                          <p:spTgt spid="1080329"/>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80351"/>
                                        </p:tgtEl>
                                        <p:attrNameLst>
                                          <p:attrName>style.visibility</p:attrName>
                                        </p:attrNameLst>
                                      </p:cBhvr>
                                      <p:to>
                                        <p:strVal val="visible"/>
                                      </p:to>
                                    </p:set>
                                    <p:animEffect transition="in" filter="fade">
                                      <p:cBhvr>
                                        <p:cTn id="21" dur="500"/>
                                        <p:tgtEl>
                                          <p:spTgt spid="1080351"/>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0324" grpId="0"/>
      <p:bldP spid="1080329" grpId="0"/>
      <p:bldP spid="108035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0324" name="Text Box 4"/>
          <p:cNvSpPr txBox="1">
            <a:spLocks noChangeArrowheads="1"/>
          </p:cNvSpPr>
          <p:nvPr/>
        </p:nvSpPr>
        <p:spPr bwMode="auto">
          <a:xfrm>
            <a:off x="0" y="69215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What is the </a:t>
            </a:r>
            <a:r>
              <a:rPr lang="en-GB" sz="3200" i="1" dirty="0" err="1">
                <a:solidFill>
                  <a:srgbClr val="FFFF00"/>
                </a:solidFill>
                <a:effectLst>
                  <a:outerShdw blurRad="38100" dist="38100" dir="2700000" algn="tl">
                    <a:srgbClr val="000000"/>
                  </a:outerShdw>
                </a:effectLst>
                <a:latin typeface="Symbol" pitchFamily="18" charset="2"/>
              </a:rPr>
              <a:t>e</a:t>
            </a:r>
            <a:r>
              <a:rPr lang="en-GB" sz="3200" baseline="-25000" dirty="0" err="1">
                <a:solidFill>
                  <a:srgbClr val="FFFF00"/>
                </a:solidFill>
                <a:effectLst>
                  <a:outerShdw blurRad="38100" dist="38100" dir="2700000" algn="tl">
                    <a:srgbClr val="000000"/>
                  </a:outerShdw>
                </a:effectLst>
                <a:latin typeface="Calibri" pitchFamily="34" charset="0"/>
              </a:rPr>
              <a:t>Sr</a:t>
            </a:r>
            <a:r>
              <a:rPr lang="en-GB" sz="3200" dirty="0">
                <a:solidFill>
                  <a:srgbClr val="FFFF00"/>
                </a:solidFill>
                <a:effectLst>
                  <a:outerShdw blurRad="38100" dist="38100" dir="2700000" algn="tl">
                    <a:srgbClr val="000000"/>
                  </a:outerShdw>
                </a:effectLst>
                <a:latin typeface="Calibri" pitchFamily="34" charset="0"/>
              </a:rPr>
              <a:t> of a basalt with </a:t>
            </a:r>
            <a:r>
              <a:rPr lang="en-GB" sz="3200" baseline="30000" dirty="0">
                <a:solidFill>
                  <a:srgbClr val="FFFF00"/>
                </a:solidFill>
                <a:effectLst>
                  <a:outerShdw blurRad="38100" dist="38100" dir="2700000" algn="tl">
                    <a:srgbClr val="000000"/>
                  </a:outerShdw>
                </a:effectLst>
                <a:latin typeface="Calibri" pitchFamily="34" charset="0"/>
              </a:rPr>
              <a:t>87</a:t>
            </a:r>
            <a:r>
              <a:rPr lang="en-GB" sz="3200" dirty="0">
                <a:solidFill>
                  <a:srgbClr val="FFFF00"/>
                </a:solidFill>
                <a:effectLst>
                  <a:outerShdw blurRad="38100" dist="38100" dir="2700000" algn="tl">
                    <a:srgbClr val="000000"/>
                  </a:outerShdw>
                </a:effectLst>
                <a:latin typeface="Calibri" pitchFamily="34" charset="0"/>
              </a:rPr>
              <a:t>Sr/</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 = 0.70650?</a:t>
            </a:r>
          </a:p>
        </p:txBody>
      </p:sp>
      <p:sp>
        <p:nvSpPr>
          <p:cNvPr id="1080329" name="Text Box 9"/>
          <p:cNvSpPr txBox="1">
            <a:spLocks noChangeArrowheads="1"/>
          </p:cNvSpPr>
          <p:nvPr/>
        </p:nvSpPr>
        <p:spPr bwMode="auto">
          <a:xfrm>
            <a:off x="0" y="20701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a:t>
            </a:r>
            <a:r>
              <a:rPr lang="en-GB" sz="3000" dirty="0" err="1">
                <a:solidFill>
                  <a:schemeClr val="bg1"/>
                </a:solidFill>
                <a:effectLst>
                  <a:outerShdw blurRad="38100" dist="38100" dir="2700000" algn="tl">
                    <a:srgbClr val="000000"/>
                  </a:outerShdw>
                </a:effectLst>
                <a:latin typeface="Calibri" pitchFamily="34" charset="0"/>
              </a:rPr>
              <a:t>Rb</a:t>
            </a:r>
            <a:r>
              <a:rPr lang="en-GB" sz="3000" dirty="0">
                <a:solidFill>
                  <a:schemeClr val="bg1"/>
                </a:solidFill>
                <a:effectLst>
                  <a:outerShdw blurRad="38100" dist="38100" dir="2700000" algn="tl">
                    <a:srgbClr val="000000"/>
                  </a:outerShdw>
                </a:effectLst>
                <a:latin typeface="Calibri" pitchFamily="34" charset="0"/>
              </a:rPr>
              <a:t>-Sr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1080351" name="Text Box 31"/>
          <p:cNvSpPr txBox="1">
            <a:spLocks noChangeArrowheads="1"/>
          </p:cNvSpPr>
          <p:nvPr/>
        </p:nvSpPr>
        <p:spPr bwMode="auto">
          <a:xfrm>
            <a:off x="0" y="4351338"/>
            <a:ext cx="9144000" cy="50323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Sm-Nd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27" name="Rettangolo 26"/>
          <p:cNvSpPr/>
          <p:nvPr/>
        </p:nvSpPr>
        <p:spPr bwMode="auto">
          <a:xfrm>
            <a:off x="2514600" y="3471863"/>
            <a:ext cx="2057400" cy="600075"/>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grpSp>
        <p:nvGrpSpPr>
          <p:cNvPr id="79879" name="Group 33"/>
          <p:cNvGrpSpPr>
            <a:grpSpLocks/>
          </p:cNvGrpSpPr>
          <p:nvPr/>
        </p:nvGrpSpPr>
        <p:grpSpPr bwMode="auto">
          <a:xfrm>
            <a:off x="517525" y="4932363"/>
            <a:ext cx="7753350" cy="1524000"/>
            <a:chOff x="427" y="3107"/>
            <a:chExt cx="4884" cy="960"/>
          </a:xfrm>
        </p:grpSpPr>
        <p:sp>
          <p:nvSpPr>
            <p:cNvPr id="29" name="Text Box 10"/>
            <p:cNvSpPr txBox="1">
              <a:spLocks noChangeArrowheads="1"/>
            </p:cNvSpPr>
            <p:nvPr/>
          </p:nvSpPr>
          <p:spPr bwMode="auto">
            <a:xfrm>
              <a:off x="427" y="3459"/>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Nd</a:t>
              </a:r>
              <a:r>
                <a:rPr lang="en-GB" sz="3000" dirty="0">
                  <a:solidFill>
                    <a:srgbClr val="FFFF00"/>
                  </a:solidFill>
                  <a:effectLst>
                    <a:outerShdw blurRad="38100" dist="38100" dir="2700000" algn="tl">
                      <a:srgbClr val="000000"/>
                    </a:outerShdw>
                  </a:effectLst>
                  <a:latin typeface="Calibri" pitchFamily="34" charset="0"/>
                </a:rPr>
                <a:t> =</a:t>
              </a:r>
            </a:p>
          </p:txBody>
        </p:sp>
        <p:sp>
          <p:nvSpPr>
            <p:cNvPr id="30" name="Text Box 12"/>
            <p:cNvSpPr txBox="1">
              <a:spLocks noChangeArrowheads="1"/>
            </p:cNvSpPr>
            <p:nvPr/>
          </p:nvSpPr>
          <p:spPr bwMode="auto">
            <a:xfrm>
              <a:off x="1337" y="3239"/>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31" name="Text Box 13"/>
            <p:cNvSpPr txBox="1">
              <a:spLocks noChangeArrowheads="1"/>
            </p:cNvSpPr>
            <p:nvPr/>
          </p:nvSpPr>
          <p:spPr bwMode="auto">
            <a:xfrm>
              <a:off x="1337" y="3630"/>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ChUR (t)</a:t>
              </a:r>
            </a:p>
          </p:txBody>
        </p:sp>
        <p:sp>
          <p:nvSpPr>
            <p:cNvPr id="32" name="AutoShape 14"/>
            <p:cNvSpPr>
              <a:spLocks/>
            </p:cNvSpPr>
            <p:nvPr/>
          </p:nvSpPr>
          <p:spPr bwMode="auto">
            <a:xfrm>
              <a:off x="1246" y="3107"/>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3" name="AutoShape 15"/>
            <p:cNvSpPr>
              <a:spLocks/>
            </p:cNvSpPr>
            <p:nvPr/>
          </p:nvSpPr>
          <p:spPr bwMode="auto">
            <a:xfrm flipH="1">
              <a:off x="3661" y="3107"/>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4" name="Line 16"/>
            <p:cNvSpPr>
              <a:spLocks noChangeShapeType="1"/>
            </p:cNvSpPr>
            <p:nvPr/>
          </p:nvSpPr>
          <p:spPr bwMode="auto">
            <a:xfrm>
              <a:off x="1351" y="3598"/>
              <a:ext cx="2128"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5" name="Line 17"/>
            <p:cNvSpPr>
              <a:spLocks noChangeShapeType="1"/>
            </p:cNvSpPr>
            <p:nvPr/>
          </p:nvSpPr>
          <p:spPr bwMode="auto">
            <a:xfrm>
              <a:off x="3532" y="3598"/>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6" name="Text Box 18"/>
            <p:cNvSpPr txBox="1">
              <a:spLocks noChangeArrowheads="1"/>
            </p:cNvSpPr>
            <p:nvPr/>
          </p:nvSpPr>
          <p:spPr bwMode="auto">
            <a:xfrm>
              <a:off x="3696" y="3438"/>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37" name="Text Box 19"/>
            <p:cNvSpPr txBox="1">
              <a:spLocks noChangeArrowheads="1"/>
            </p:cNvSpPr>
            <p:nvPr/>
          </p:nvSpPr>
          <p:spPr bwMode="auto">
            <a:xfrm>
              <a:off x="4009" y="3438"/>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grpSp>
        <p:nvGrpSpPr>
          <p:cNvPr id="79880" name="Group 32"/>
          <p:cNvGrpSpPr>
            <a:grpSpLocks/>
          </p:cNvGrpSpPr>
          <p:nvPr/>
        </p:nvGrpSpPr>
        <p:grpSpPr bwMode="auto">
          <a:xfrm>
            <a:off x="673100" y="2606675"/>
            <a:ext cx="7419975" cy="1524000"/>
            <a:chOff x="427" y="1642"/>
            <a:chExt cx="4674" cy="960"/>
          </a:xfrm>
        </p:grpSpPr>
        <p:sp>
          <p:nvSpPr>
            <p:cNvPr id="39" name="Text Box 20"/>
            <p:cNvSpPr txBox="1">
              <a:spLocks noChangeArrowheads="1"/>
            </p:cNvSpPr>
            <p:nvPr/>
          </p:nvSpPr>
          <p:spPr bwMode="auto">
            <a:xfrm>
              <a:off x="427" y="1994"/>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Sr</a:t>
              </a:r>
              <a:r>
                <a:rPr lang="en-GB" sz="3000" dirty="0">
                  <a:solidFill>
                    <a:srgbClr val="FFFF00"/>
                  </a:solidFill>
                  <a:effectLst>
                    <a:outerShdw blurRad="38100" dist="38100" dir="2700000" algn="tl">
                      <a:srgbClr val="000000"/>
                    </a:outerShdw>
                  </a:effectLst>
                  <a:latin typeface="Calibri" pitchFamily="34" charset="0"/>
                </a:rPr>
                <a:t> =</a:t>
              </a:r>
            </a:p>
          </p:txBody>
        </p:sp>
        <p:sp>
          <p:nvSpPr>
            <p:cNvPr id="40" name="Text Box 21"/>
            <p:cNvSpPr txBox="1">
              <a:spLocks noChangeArrowheads="1"/>
            </p:cNvSpPr>
            <p:nvPr/>
          </p:nvSpPr>
          <p:spPr bwMode="auto">
            <a:xfrm>
              <a:off x="1337" y="1774"/>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a:t>
              </a: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a:t>
              </a:r>
              <a:r>
                <a:rPr lang="en-GB" sz="2200" baseline="-25000" dirty="0">
                  <a:solidFill>
                    <a:srgbClr val="FFFF00"/>
                  </a:solidFill>
                  <a:effectLst>
                    <a:outerShdw blurRad="38100" dist="38100" dir="2700000" algn="tl">
                      <a:srgbClr val="000000"/>
                    </a:outerShdw>
                  </a:effectLst>
                  <a:latin typeface="Calibri" pitchFamily="34" charset="0"/>
                </a:rPr>
                <a:t>sample (t)</a:t>
              </a:r>
            </a:p>
          </p:txBody>
        </p:sp>
        <p:sp>
          <p:nvSpPr>
            <p:cNvPr id="41" name="Text Box 22"/>
            <p:cNvSpPr txBox="1">
              <a:spLocks noChangeArrowheads="1"/>
            </p:cNvSpPr>
            <p:nvPr/>
          </p:nvSpPr>
          <p:spPr bwMode="auto">
            <a:xfrm>
              <a:off x="1337" y="2165"/>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BSE (t)</a:t>
              </a:r>
            </a:p>
          </p:txBody>
        </p:sp>
        <p:sp>
          <p:nvSpPr>
            <p:cNvPr id="42" name="AutoShape 23"/>
            <p:cNvSpPr>
              <a:spLocks/>
            </p:cNvSpPr>
            <p:nvPr/>
          </p:nvSpPr>
          <p:spPr bwMode="auto">
            <a:xfrm>
              <a:off x="1246" y="1642"/>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3" name="AutoShape 24"/>
            <p:cNvSpPr>
              <a:spLocks/>
            </p:cNvSpPr>
            <p:nvPr/>
          </p:nvSpPr>
          <p:spPr bwMode="auto">
            <a:xfrm flipH="1">
              <a:off x="3451" y="1642"/>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4" name="Line 25"/>
            <p:cNvSpPr>
              <a:spLocks noChangeShapeType="1"/>
            </p:cNvSpPr>
            <p:nvPr/>
          </p:nvSpPr>
          <p:spPr bwMode="auto">
            <a:xfrm>
              <a:off x="1351" y="2133"/>
              <a:ext cx="1919"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5" name="Line 26"/>
            <p:cNvSpPr>
              <a:spLocks noChangeShapeType="1"/>
            </p:cNvSpPr>
            <p:nvPr/>
          </p:nvSpPr>
          <p:spPr bwMode="auto">
            <a:xfrm>
              <a:off x="3322" y="2133"/>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6" name="Text Box 27"/>
            <p:cNvSpPr txBox="1">
              <a:spLocks noChangeArrowheads="1"/>
            </p:cNvSpPr>
            <p:nvPr/>
          </p:nvSpPr>
          <p:spPr bwMode="auto">
            <a:xfrm>
              <a:off x="3486" y="1973"/>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47" name="Text Box 28"/>
            <p:cNvSpPr txBox="1">
              <a:spLocks noChangeArrowheads="1"/>
            </p:cNvSpPr>
            <p:nvPr/>
          </p:nvSpPr>
          <p:spPr bwMode="auto">
            <a:xfrm>
              <a:off x="3799" y="1973"/>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sp>
        <p:nvSpPr>
          <p:cNvPr id="26" name="Rettangolo 25"/>
          <p:cNvSpPr/>
          <p:nvPr/>
        </p:nvSpPr>
        <p:spPr bwMode="auto">
          <a:xfrm>
            <a:off x="2178051" y="2732088"/>
            <a:ext cx="2443162" cy="598487"/>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8" name="Rettangolo 47"/>
          <p:cNvSpPr/>
          <p:nvPr/>
        </p:nvSpPr>
        <p:spPr bwMode="auto">
          <a:xfrm>
            <a:off x="2178051" y="3482975"/>
            <a:ext cx="2317749" cy="598488"/>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9" name="Text Box 4"/>
          <p:cNvSpPr txBox="1">
            <a:spLocks noChangeArrowheads="1"/>
          </p:cNvSpPr>
          <p:nvPr/>
        </p:nvSpPr>
        <p:spPr bwMode="auto">
          <a:xfrm>
            <a:off x="2139950" y="2803525"/>
            <a:ext cx="3046413" cy="50800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0.70650</a:t>
            </a:r>
          </a:p>
        </p:txBody>
      </p:sp>
      <p:sp>
        <p:nvSpPr>
          <p:cNvPr id="50" name="Text Box 4"/>
          <p:cNvSpPr txBox="1">
            <a:spLocks noChangeArrowheads="1"/>
          </p:cNvSpPr>
          <p:nvPr/>
        </p:nvSpPr>
        <p:spPr bwMode="auto">
          <a:xfrm>
            <a:off x="2178051" y="3533775"/>
            <a:ext cx="3008312" cy="50800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0.70445</a:t>
            </a:r>
          </a:p>
        </p:txBody>
      </p:sp>
      <p:sp>
        <p:nvSpPr>
          <p:cNvPr id="51" name="Text Box 4"/>
          <p:cNvSpPr txBox="1">
            <a:spLocks noChangeArrowheads="1"/>
          </p:cNvSpPr>
          <p:nvPr/>
        </p:nvSpPr>
        <p:spPr bwMode="auto">
          <a:xfrm>
            <a:off x="7678738" y="3108325"/>
            <a:ext cx="1322387" cy="5080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 </a:t>
            </a:r>
            <a:r>
              <a:rPr lang="en-GB" sz="3000" dirty="0" smtClean="0">
                <a:solidFill>
                  <a:schemeClr val="bg1"/>
                </a:solidFill>
                <a:effectLst>
                  <a:outerShdw blurRad="38100" dist="38100" dir="2700000" algn="tl">
                    <a:srgbClr val="000000"/>
                  </a:outerShdw>
                </a:effectLst>
                <a:latin typeface="Calibri" pitchFamily="34" charset="0"/>
              </a:rPr>
              <a:t>~+</a:t>
            </a:r>
            <a:r>
              <a:rPr lang="en-GB" sz="3000" dirty="0">
                <a:solidFill>
                  <a:schemeClr val="bg1"/>
                </a:solidFill>
                <a:effectLst>
                  <a:outerShdw blurRad="38100" dist="38100" dir="2700000" algn="tl">
                    <a:srgbClr val="000000"/>
                  </a:outerShdw>
                </a:effectLst>
                <a:latin typeface="Calibri" pitchFamily="34" charset="0"/>
              </a:rPr>
              <a:t>29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0324"/>
                                        </p:tgtEl>
                                        <p:attrNameLst>
                                          <p:attrName>style.visibility</p:attrName>
                                        </p:attrNameLst>
                                      </p:cBhvr>
                                      <p:to>
                                        <p:strVal val="visible"/>
                                      </p:to>
                                    </p:set>
                                    <p:animEffect transition="in" filter="fade">
                                      <p:cBhvr>
                                        <p:cTn id="7" dur="500"/>
                                        <p:tgtEl>
                                          <p:spTgt spid="10803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500"/>
                                        <p:tgtEl>
                                          <p:spTgt spid="48"/>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0324" grpId="0"/>
      <p:bldP spid="26" grpId="0" animBg="1"/>
      <p:bldP spid="48" grpId="0" animBg="1"/>
      <p:bldP spid="49" grpId="0"/>
      <p:bldP spid="50" grpId="0"/>
      <p:bldP spid="5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0324" name="Text Box 4"/>
          <p:cNvSpPr txBox="1">
            <a:spLocks noChangeArrowheads="1"/>
          </p:cNvSpPr>
          <p:nvPr/>
        </p:nvSpPr>
        <p:spPr bwMode="auto">
          <a:xfrm>
            <a:off x="0" y="692150"/>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What is the </a:t>
            </a:r>
            <a:r>
              <a:rPr lang="en-GB" sz="3200" i="1" dirty="0" err="1">
                <a:solidFill>
                  <a:srgbClr val="FFFF00"/>
                </a:solidFill>
                <a:effectLst>
                  <a:outerShdw blurRad="38100" dist="38100" dir="2700000" algn="tl">
                    <a:srgbClr val="000000"/>
                  </a:outerShdw>
                </a:effectLst>
                <a:latin typeface="Symbol" pitchFamily="18" charset="2"/>
              </a:rPr>
              <a:t>e</a:t>
            </a:r>
            <a:r>
              <a:rPr lang="en-GB" sz="3200" baseline="-25000" dirty="0" err="1">
                <a:solidFill>
                  <a:srgbClr val="FFFF00"/>
                </a:solidFill>
                <a:effectLst>
                  <a:outerShdw blurRad="38100" dist="38100" dir="2700000" algn="tl">
                    <a:srgbClr val="000000"/>
                  </a:outerShdw>
                </a:effectLst>
                <a:latin typeface="Calibri" pitchFamily="34" charset="0"/>
              </a:rPr>
              <a:t>Sr</a:t>
            </a:r>
            <a:r>
              <a:rPr lang="en-GB" sz="3200" dirty="0">
                <a:solidFill>
                  <a:srgbClr val="FFFF00"/>
                </a:solidFill>
                <a:effectLst>
                  <a:outerShdw blurRad="38100" dist="38100" dir="2700000" algn="tl">
                    <a:srgbClr val="000000"/>
                  </a:outerShdw>
                </a:effectLst>
                <a:latin typeface="Calibri" pitchFamily="34" charset="0"/>
              </a:rPr>
              <a:t> of a basalt with </a:t>
            </a:r>
            <a:r>
              <a:rPr lang="en-GB" sz="3200" baseline="30000" dirty="0">
                <a:solidFill>
                  <a:srgbClr val="FFFF00"/>
                </a:solidFill>
                <a:effectLst>
                  <a:outerShdw blurRad="38100" dist="38100" dir="2700000" algn="tl">
                    <a:srgbClr val="000000"/>
                  </a:outerShdw>
                </a:effectLst>
                <a:latin typeface="Calibri" pitchFamily="34" charset="0"/>
              </a:rPr>
              <a:t>87</a:t>
            </a:r>
            <a:r>
              <a:rPr lang="en-GB" sz="3200" dirty="0">
                <a:solidFill>
                  <a:srgbClr val="FFFF00"/>
                </a:solidFill>
                <a:effectLst>
                  <a:outerShdw blurRad="38100" dist="38100" dir="2700000" algn="tl">
                    <a:srgbClr val="000000"/>
                  </a:outerShdw>
                </a:effectLst>
                <a:latin typeface="Calibri" pitchFamily="34" charset="0"/>
              </a:rPr>
              <a:t>Sr/</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 = 0.70300?</a:t>
            </a:r>
          </a:p>
        </p:txBody>
      </p:sp>
      <p:sp>
        <p:nvSpPr>
          <p:cNvPr id="1080329" name="Text Box 9"/>
          <p:cNvSpPr txBox="1">
            <a:spLocks noChangeArrowheads="1"/>
          </p:cNvSpPr>
          <p:nvPr/>
        </p:nvSpPr>
        <p:spPr bwMode="auto">
          <a:xfrm>
            <a:off x="0" y="20701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a:t>
            </a:r>
            <a:r>
              <a:rPr lang="en-GB" sz="3000" dirty="0" err="1">
                <a:solidFill>
                  <a:schemeClr val="bg1"/>
                </a:solidFill>
                <a:effectLst>
                  <a:outerShdw blurRad="38100" dist="38100" dir="2700000" algn="tl">
                    <a:srgbClr val="000000"/>
                  </a:outerShdw>
                </a:effectLst>
                <a:latin typeface="Calibri" pitchFamily="34" charset="0"/>
              </a:rPr>
              <a:t>Rb</a:t>
            </a:r>
            <a:r>
              <a:rPr lang="en-GB" sz="3000" dirty="0">
                <a:solidFill>
                  <a:schemeClr val="bg1"/>
                </a:solidFill>
                <a:effectLst>
                  <a:outerShdw blurRad="38100" dist="38100" dir="2700000" algn="tl">
                    <a:srgbClr val="000000"/>
                  </a:outerShdw>
                </a:effectLst>
                <a:latin typeface="Calibri" pitchFamily="34" charset="0"/>
              </a:rPr>
              <a:t>-Sr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1080351" name="Text Box 31"/>
          <p:cNvSpPr txBox="1">
            <a:spLocks noChangeArrowheads="1"/>
          </p:cNvSpPr>
          <p:nvPr/>
        </p:nvSpPr>
        <p:spPr bwMode="auto">
          <a:xfrm>
            <a:off x="0" y="4351338"/>
            <a:ext cx="9144000" cy="50323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Sm-Nd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27" name="Rettangolo 26"/>
          <p:cNvSpPr/>
          <p:nvPr/>
        </p:nvSpPr>
        <p:spPr bwMode="auto">
          <a:xfrm>
            <a:off x="2981325" y="3471863"/>
            <a:ext cx="2057400" cy="600075"/>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grpSp>
        <p:nvGrpSpPr>
          <p:cNvPr id="80903" name="Group 33"/>
          <p:cNvGrpSpPr>
            <a:grpSpLocks/>
          </p:cNvGrpSpPr>
          <p:nvPr/>
        </p:nvGrpSpPr>
        <p:grpSpPr bwMode="auto">
          <a:xfrm>
            <a:off x="517525" y="4932363"/>
            <a:ext cx="7753350" cy="1524000"/>
            <a:chOff x="427" y="3107"/>
            <a:chExt cx="4884" cy="960"/>
          </a:xfrm>
        </p:grpSpPr>
        <p:sp>
          <p:nvSpPr>
            <p:cNvPr id="29" name="Text Box 10"/>
            <p:cNvSpPr txBox="1">
              <a:spLocks noChangeArrowheads="1"/>
            </p:cNvSpPr>
            <p:nvPr/>
          </p:nvSpPr>
          <p:spPr bwMode="auto">
            <a:xfrm>
              <a:off x="427" y="3459"/>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Nd</a:t>
              </a:r>
              <a:r>
                <a:rPr lang="en-GB" sz="3000" dirty="0">
                  <a:solidFill>
                    <a:srgbClr val="FFFF00"/>
                  </a:solidFill>
                  <a:effectLst>
                    <a:outerShdw blurRad="38100" dist="38100" dir="2700000" algn="tl">
                      <a:srgbClr val="000000"/>
                    </a:outerShdw>
                  </a:effectLst>
                  <a:latin typeface="Calibri" pitchFamily="34" charset="0"/>
                </a:rPr>
                <a:t> =</a:t>
              </a:r>
            </a:p>
          </p:txBody>
        </p:sp>
        <p:sp>
          <p:nvSpPr>
            <p:cNvPr id="30" name="Text Box 12"/>
            <p:cNvSpPr txBox="1">
              <a:spLocks noChangeArrowheads="1"/>
            </p:cNvSpPr>
            <p:nvPr/>
          </p:nvSpPr>
          <p:spPr bwMode="auto">
            <a:xfrm>
              <a:off x="1337" y="3239"/>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31" name="Text Box 13"/>
            <p:cNvSpPr txBox="1">
              <a:spLocks noChangeArrowheads="1"/>
            </p:cNvSpPr>
            <p:nvPr/>
          </p:nvSpPr>
          <p:spPr bwMode="auto">
            <a:xfrm>
              <a:off x="1337" y="3630"/>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ChUR (t)</a:t>
              </a:r>
            </a:p>
          </p:txBody>
        </p:sp>
        <p:sp>
          <p:nvSpPr>
            <p:cNvPr id="32" name="AutoShape 14"/>
            <p:cNvSpPr>
              <a:spLocks/>
            </p:cNvSpPr>
            <p:nvPr/>
          </p:nvSpPr>
          <p:spPr bwMode="auto">
            <a:xfrm>
              <a:off x="1246" y="3107"/>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3" name="AutoShape 15"/>
            <p:cNvSpPr>
              <a:spLocks/>
            </p:cNvSpPr>
            <p:nvPr/>
          </p:nvSpPr>
          <p:spPr bwMode="auto">
            <a:xfrm flipH="1">
              <a:off x="3661" y="3107"/>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4" name="Line 16"/>
            <p:cNvSpPr>
              <a:spLocks noChangeShapeType="1"/>
            </p:cNvSpPr>
            <p:nvPr/>
          </p:nvSpPr>
          <p:spPr bwMode="auto">
            <a:xfrm>
              <a:off x="1351" y="3598"/>
              <a:ext cx="2128"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5" name="Line 17"/>
            <p:cNvSpPr>
              <a:spLocks noChangeShapeType="1"/>
            </p:cNvSpPr>
            <p:nvPr/>
          </p:nvSpPr>
          <p:spPr bwMode="auto">
            <a:xfrm>
              <a:off x="3532" y="3598"/>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6" name="Text Box 18"/>
            <p:cNvSpPr txBox="1">
              <a:spLocks noChangeArrowheads="1"/>
            </p:cNvSpPr>
            <p:nvPr/>
          </p:nvSpPr>
          <p:spPr bwMode="auto">
            <a:xfrm>
              <a:off x="3696" y="3438"/>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37" name="Text Box 19"/>
            <p:cNvSpPr txBox="1">
              <a:spLocks noChangeArrowheads="1"/>
            </p:cNvSpPr>
            <p:nvPr/>
          </p:nvSpPr>
          <p:spPr bwMode="auto">
            <a:xfrm>
              <a:off x="4009" y="3438"/>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grpSp>
        <p:nvGrpSpPr>
          <p:cNvPr id="80904" name="Group 32"/>
          <p:cNvGrpSpPr>
            <a:grpSpLocks/>
          </p:cNvGrpSpPr>
          <p:nvPr/>
        </p:nvGrpSpPr>
        <p:grpSpPr bwMode="auto">
          <a:xfrm>
            <a:off x="673100" y="2606675"/>
            <a:ext cx="7419975" cy="1524000"/>
            <a:chOff x="427" y="1642"/>
            <a:chExt cx="4674" cy="960"/>
          </a:xfrm>
        </p:grpSpPr>
        <p:sp>
          <p:nvSpPr>
            <p:cNvPr id="39" name="Text Box 20"/>
            <p:cNvSpPr txBox="1">
              <a:spLocks noChangeArrowheads="1"/>
            </p:cNvSpPr>
            <p:nvPr/>
          </p:nvSpPr>
          <p:spPr bwMode="auto">
            <a:xfrm>
              <a:off x="427" y="1994"/>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Sr</a:t>
              </a:r>
              <a:r>
                <a:rPr lang="en-GB" sz="3000" dirty="0">
                  <a:solidFill>
                    <a:srgbClr val="FFFF00"/>
                  </a:solidFill>
                  <a:effectLst>
                    <a:outerShdw blurRad="38100" dist="38100" dir="2700000" algn="tl">
                      <a:srgbClr val="000000"/>
                    </a:outerShdw>
                  </a:effectLst>
                  <a:latin typeface="Calibri" pitchFamily="34" charset="0"/>
                </a:rPr>
                <a:t> =</a:t>
              </a:r>
            </a:p>
          </p:txBody>
        </p:sp>
        <p:sp>
          <p:nvSpPr>
            <p:cNvPr id="40" name="Text Box 21"/>
            <p:cNvSpPr txBox="1">
              <a:spLocks noChangeArrowheads="1"/>
            </p:cNvSpPr>
            <p:nvPr/>
          </p:nvSpPr>
          <p:spPr bwMode="auto">
            <a:xfrm>
              <a:off x="1337" y="1774"/>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a:t>
              </a: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a:t>
              </a:r>
              <a:r>
                <a:rPr lang="en-GB" sz="2200" baseline="-25000" dirty="0">
                  <a:solidFill>
                    <a:srgbClr val="FFFF00"/>
                  </a:solidFill>
                  <a:effectLst>
                    <a:outerShdw blurRad="38100" dist="38100" dir="2700000" algn="tl">
                      <a:srgbClr val="000000"/>
                    </a:outerShdw>
                  </a:effectLst>
                  <a:latin typeface="Calibri" pitchFamily="34" charset="0"/>
                </a:rPr>
                <a:t>sample (t)</a:t>
              </a:r>
            </a:p>
          </p:txBody>
        </p:sp>
        <p:sp>
          <p:nvSpPr>
            <p:cNvPr id="41" name="Text Box 22"/>
            <p:cNvSpPr txBox="1">
              <a:spLocks noChangeArrowheads="1"/>
            </p:cNvSpPr>
            <p:nvPr/>
          </p:nvSpPr>
          <p:spPr bwMode="auto">
            <a:xfrm>
              <a:off x="1337" y="2165"/>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BSE (t)</a:t>
              </a:r>
            </a:p>
          </p:txBody>
        </p:sp>
        <p:sp>
          <p:nvSpPr>
            <p:cNvPr id="42" name="AutoShape 23"/>
            <p:cNvSpPr>
              <a:spLocks/>
            </p:cNvSpPr>
            <p:nvPr/>
          </p:nvSpPr>
          <p:spPr bwMode="auto">
            <a:xfrm>
              <a:off x="1246" y="1642"/>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3" name="AutoShape 24"/>
            <p:cNvSpPr>
              <a:spLocks/>
            </p:cNvSpPr>
            <p:nvPr/>
          </p:nvSpPr>
          <p:spPr bwMode="auto">
            <a:xfrm flipH="1">
              <a:off x="3451" y="1642"/>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4" name="Line 25"/>
            <p:cNvSpPr>
              <a:spLocks noChangeShapeType="1"/>
            </p:cNvSpPr>
            <p:nvPr/>
          </p:nvSpPr>
          <p:spPr bwMode="auto">
            <a:xfrm>
              <a:off x="1351" y="2133"/>
              <a:ext cx="1919"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5" name="Line 26"/>
            <p:cNvSpPr>
              <a:spLocks noChangeShapeType="1"/>
            </p:cNvSpPr>
            <p:nvPr/>
          </p:nvSpPr>
          <p:spPr bwMode="auto">
            <a:xfrm>
              <a:off x="3322" y="2133"/>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6" name="Text Box 27"/>
            <p:cNvSpPr txBox="1">
              <a:spLocks noChangeArrowheads="1"/>
            </p:cNvSpPr>
            <p:nvPr/>
          </p:nvSpPr>
          <p:spPr bwMode="auto">
            <a:xfrm>
              <a:off x="3486" y="1973"/>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47" name="Text Box 28"/>
            <p:cNvSpPr txBox="1">
              <a:spLocks noChangeArrowheads="1"/>
            </p:cNvSpPr>
            <p:nvPr/>
          </p:nvSpPr>
          <p:spPr bwMode="auto">
            <a:xfrm>
              <a:off x="3799" y="1973"/>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sp>
        <p:nvSpPr>
          <p:cNvPr id="26" name="Rettangolo 25"/>
          <p:cNvSpPr/>
          <p:nvPr/>
        </p:nvSpPr>
        <p:spPr bwMode="auto">
          <a:xfrm>
            <a:off x="2001838" y="2740025"/>
            <a:ext cx="3167062" cy="598488"/>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8" name="Rettangolo 47"/>
          <p:cNvSpPr/>
          <p:nvPr/>
        </p:nvSpPr>
        <p:spPr bwMode="auto">
          <a:xfrm>
            <a:off x="2197100" y="3482975"/>
            <a:ext cx="2765425" cy="598488"/>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9" name="Text Box 4"/>
          <p:cNvSpPr txBox="1">
            <a:spLocks noChangeArrowheads="1"/>
          </p:cNvSpPr>
          <p:nvPr/>
        </p:nvSpPr>
        <p:spPr bwMode="auto">
          <a:xfrm>
            <a:off x="2139950" y="2803525"/>
            <a:ext cx="3028950" cy="50800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0.70300</a:t>
            </a:r>
          </a:p>
        </p:txBody>
      </p:sp>
      <p:sp>
        <p:nvSpPr>
          <p:cNvPr id="50" name="Text Box 4"/>
          <p:cNvSpPr txBox="1">
            <a:spLocks noChangeArrowheads="1"/>
          </p:cNvSpPr>
          <p:nvPr/>
        </p:nvSpPr>
        <p:spPr bwMode="auto">
          <a:xfrm>
            <a:off x="2176461" y="3533775"/>
            <a:ext cx="3009901" cy="50800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0.70445</a:t>
            </a:r>
          </a:p>
        </p:txBody>
      </p:sp>
      <p:sp>
        <p:nvSpPr>
          <p:cNvPr id="51" name="Text Box 4"/>
          <p:cNvSpPr txBox="1">
            <a:spLocks noChangeArrowheads="1"/>
          </p:cNvSpPr>
          <p:nvPr/>
        </p:nvSpPr>
        <p:spPr bwMode="auto">
          <a:xfrm>
            <a:off x="7678738" y="3108325"/>
            <a:ext cx="1293812" cy="5080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 </a:t>
            </a:r>
            <a:r>
              <a:rPr lang="en-GB" sz="3000" dirty="0" smtClean="0">
                <a:solidFill>
                  <a:schemeClr val="bg1"/>
                </a:solidFill>
                <a:effectLst>
                  <a:outerShdw blurRad="38100" dist="38100" dir="2700000" algn="tl">
                    <a:srgbClr val="000000"/>
                  </a:outerShdw>
                </a:effectLst>
                <a:latin typeface="Calibri" pitchFamily="34" charset="0"/>
              </a:rPr>
              <a:t>~-</a:t>
            </a:r>
            <a:r>
              <a:rPr lang="en-GB" sz="3000" dirty="0">
                <a:solidFill>
                  <a:schemeClr val="bg1"/>
                </a:solidFill>
                <a:effectLst>
                  <a:outerShdw blurRad="38100" dist="38100" dir="2700000" algn="tl">
                    <a:srgbClr val="000000"/>
                  </a:outerShdw>
                </a:effectLst>
                <a:latin typeface="Calibri" pitchFamily="34" charset="0"/>
              </a:rPr>
              <a:t>21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0324"/>
                                        </p:tgtEl>
                                        <p:attrNameLst>
                                          <p:attrName>style.visibility</p:attrName>
                                        </p:attrNameLst>
                                      </p:cBhvr>
                                      <p:to>
                                        <p:strVal val="visible"/>
                                      </p:to>
                                    </p:set>
                                    <p:animEffect transition="in" filter="fade">
                                      <p:cBhvr>
                                        <p:cTn id="7" dur="500"/>
                                        <p:tgtEl>
                                          <p:spTgt spid="10803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500"/>
                                        <p:tgtEl>
                                          <p:spTgt spid="48"/>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0324" grpId="0"/>
      <p:bldP spid="26" grpId="0" animBg="1"/>
      <p:bldP spid="48" grpId="0" animBg="1"/>
      <p:bldP spid="49" grpId="0"/>
      <p:bldP spid="50" grpId="0"/>
      <p:bldP spid="5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3"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0324" name="Text Box 4"/>
          <p:cNvSpPr txBox="1">
            <a:spLocks noChangeArrowheads="1"/>
          </p:cNvSpPr>
          <p:nvPr/>
        </p:nvSpPr>
        <p:spPr bwMode="auto">
          <a:xfrm>
            <a:off x="0" y="692150"/>
            <a:ext cx="9144000" cy="97948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dirty="0">
                <a:solidFill>
                  <a:srgbClr val="FFFF00"/>
                </a:solidFill>
                <a:effectLst>
                  <a:outerShdw blurRad="38100" dist="38100" dir="2700000" algn="tl">
                    <a:srgbClr val="000000"/>
                  </a:outerShdw>
                </a:effectLst>
                <a:latin typeface="Calibri" pitchFamily="34" charset="0"/>
              </a:rPr>
              <a:t>What is the </a:t>
            </a:r>
            <a:r>
              <a:rPr lang="en-GB" sz="3200" i="1" dirty="0" err="1">
                <a:solidFill>
                  <a:srgbClr val="FFFF00"/>
                </a:solidFill>
                <a:effectLst>
                  <a:outerShdw blurRad="38100" dist="38100" dir="2700000" algn="tl">
                    <a:srgbClr val="000000"/>
                  </a:outerShdw>
                </a:effectLst>
                <a:latin typeface="Symbol" pitchFamily="18" charset="2"/>
              </a:rPr>
              <a:t>e</a:t>
            </a:r>
            <a:r>
              <a:rPr lang="en-GB" sz="3200" baseline="-25000" dirty="0" err="1">
                <a:solidFill>
                  <a:srgbClr val="FFFF00"/>
                </a:solidFill>
                <a:effectLst>
                  <a:outerShdw blurRad="38100" dist="38100" dir="2700000" algn="tl">
                    <a:srgbClr val="000000"/>
                  </a:outerShdw>
                </a:effectLst>
                <a:latin typeface="Calibri" pitchFamily="34" charset="0"/>
              </a:rPr>
              <a:t>Nd</a:t>
            </a:r>
            <a:r>
              <a:rPr lang="en-GB" sz="3200" dirty="0">
                <a:solidFill>
                  <a:srgbClr val="FFFF00"/>
                </a:solidFill>
                <a:effectLst>
                  <a:outerShdw blurRad="38100" dist="38100" dir="2700000" algn="tl">
                    <a:srgbClr val="000000"/>
                  </a:outerShdw>
                </a:effectLst>
                <a:latin typeface="Calibri" pitchFamily="34" charset="0"/>
              </a:rPr>
              <a:t> of a basalt with </a:t>
            </a:r>
            <a:r>
              <a:rPr lang="en-GB" sz="3200" baseline="30000" dirty="0">
                <a:solidFill>
                  <a:srgbClr val="FFFF00"/>
                </a:solidFill>
                <a:effectLst>
                  <a:outerShdw blurRad="38100" dist="38100" dir="2700000" algn="tl">
                    <a:srgbClr val="000000"/>
                  </a:outerShdw>
                </a:effectLst>
                <a:latin typeface="Calibri" pitchFamily="34" charset="0"/>
              </a:rPr>
              <a:t>143</a:t>
            </a:r>
            <a:r>
              <a:rPr lang="en-GB" sz="3200" dirty="0">
                <a:solidFill>
                  <a:srgbClr val="FFFF00"/>
                </a:solidFill>
                <a:effectLst>
                  <a:outerShdw blurRad="38100" dist="38100" dir="2700000" algn="tl">
                    <a:srgbClr val="000000"/>
                  </a:outerShdw>
                </a:effectLst>
                <a:latin typeface="Calibri" pitchFamily="34" charset="0"/>
              </a:rPr>
              <a:t>Nd/</a:t>
            </a:r>
            <a:r>
              <a:rPr lang="en-GB" sz="3200" baseline="30000" dirty="0">
                <a:solidFill>
                  <a:srgbClr val="FFFF00"/>
                </a:solidFill>
                <a:effectLst>
                  <a:outerShdw blurRad="38100" dist="38100" dir="2700000" algn="tl">
                    <a:srgbClr val="000000"/>
                  </a:outerShdw>
                </a:effectLst>
                <a:latin typeface="Calibri" pitchFamily="34" charset="0"/>
              </a:rPr>
              <a:t>144</a:t>
            </a:r>
            <a:r>
              <a:rPr lang="en-GB" sz="3200" dirty="0">
                <a:solidFill>
                  <a:srgbClr val="FFFF00"/>
                </a:solidFill>
                <a:effectLst>
                  <a:outerShdw blurRad="38100" dist="38100" dir="2700000" algn="tl">
                    <a:srgbClr val="000000"/>
                  </a:outerShdw>
                </a:effectLst>
                <a:latin typeface="Calibri" pitchFamily="34" charset="0"/>
              </a:rPr>
              <a:t>Nd = 0.51350?</a:t>
            </a:r>
          </a:p>
        </p:txBody>
      </p:sp>
      <p:sp>
        <p:nvSpPr>
          <p:cNvPr id="1080329" name="Text Box 9"/>
          <p:cNvSpPr txBox="1">
            <a:spLocks noChangeArrowheads="1"/>
          </p:cNvSpPr>
          <p:nvPr/>
        </p:nvSpPr>
        <p:spPr bwMode="auto">
          <a:xfrm>
            <a:off x="0" y="20701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a:t>
            </a:r>
            <a:r>
              <a:rPr lang="en-GB" sz="3000" dirty="0" err="1">
                <a:solidFill>
                  <a:schemeClr val="bg1"/>
                </a:solidFill>
                <a:effectLst>
                  <a:outerShdw blurRad="38100" dist="38100" dir="2700000" algn="tl">
                    <a:srgbClr val="000000"/>
                  </a:outerShdw>
                </a:effectLst>
                <a:latin typeface="Calibri" pitchFamily="34" charset="0"/>
              </a:rPr>
              <a:t>Rb</a:t>
            </a:r>
            <a:r>
              <a:rPr lang="en-GB" sz="3000" dirty="0">
                <a:solidFill>
                  <a:schemeClr val="bg1"/>
                </a:solidFill>
                <a:effectLst>
                  <a:outerShdw blurRad="38100" dist="38100" dir="2700000" algn="tl">
                    <a:srgbClr val="000000"/>
                  </a:outerShdw>
                </a:effectLst>
                <a:latin typeface="Calibri" pitchFamily="34" charset="0"/>
              </a:rPr>
              <a:t>-Sr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1080351" name="Text Box 31"/>
          <p:cNvSpPr txBox="1">
            <a:spLocks noChangeArrowheads="1"/>
          </p:cNvSpPr>
          <p:nvPr/>
        </p:nvSpPr>
        <p:spPr bwMode="auto">
          <a:xfrm>
            <a:off x="0" y="4351338"/>
            <a:ext cx="9144000" cy="50323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For Sm-Nd isotopic system the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 is:</a:t>
            </a:r>
          </a:p>
        </p:txBody>
      </p:sp>
      <p:sp>
        <p:nvSpPr>
          <p:cNvPr id="27" name="Rettangolo 26"/>
          <p:cNvSpPr/>
          <p:nvPr/>
        </p:nvSpPr>
        <p:spPr bwMode="auto">
          <a:xfrm>
            <a:off x="2981325" y="5757863"/>
            <a:ext cx="2057400" cy="600075"/>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grpSp>
        <p:nvGrpSpPr>
          <p:cNvPr id="81927" name="Group 33"/>
          <p:cNvGrpSpPr>
            <a:grpSpLocks/>
          </p:cNvGrpSpPr>
          <p:nvPr/>
        </p:nvGrpSpPr>
        <p:grpSpPr bwMode="auto">
          <a:xfrm>
            <a:off x="517525" y="4932363"/>
            <a:ext cx="7753350" cy="1524000"/>
            <a:chOff x="427" y="3107"/>
            <a:chExt cx="4884" cy="960"/>
          </a:xfrm>
        </p:grpSpPr>
        <p:sp>
          <p:nvSpPr>
            <p:cNvPr id="29" name="Text Box 10"/>
            <p:cNvSpPr txBox="1">
              <a:spLocks noChangeArrowheads="1"/>
            </p:cNvSpPr>
            <p:nvPr/>
          </p:nvSpPr>
          <p:spPr bwMode="auto">
            <a:xfrm>
              <a:off x="427" y="3459"/>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Nd</a:t>
              </a:r>
              <a:r>
                <a:rPr lang="en-GB" sz="3000" dirty="0">
                  <a:solidFill>
                    <a:srgbClr val="FFFF00"/>
                  </a:solidFill>
                  <a:effectLst>
                    <a:outerShdw blurRad="38100" dist="38100" dir="2700000" algn="tl">
                      <a:srgbClr val="000000"/>
                    </a:outerShdw>
                  </a:effectLst>
                  <a:latin typeface="Calibri" pitchFamily="34" charset="0"/>
                </a:rPr>
                <a:t> =</a:t>
              </a:r>
            </a:p>
          </p:txBody>
        </p:sp>
        <p:sp>
          <p:nvSpPr>
            <p:cNvPr id="30" name="Text Box 12"/>
            <p:cNvSpPr txBox="1">
              <a:spLocks noChangeArrowheads="1"/>
            </p:cNvSpPr>
            <p:nvPr/>
          </p:nvSpPr>
          <p:spPr bwMode="auto">
            <a:xfrm>
              <a:off x="1337" y="3239"/>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31" name="Text Box 13"/>
            <p:cNvSpPr txBox="1">
              <a:spLocks noChangeArrowheads="1"/>
            </p:cNvSpPr>
            <p:nvPr/>
          </p:nvSpPr>
          <p:spPr bwMode="auto">
            <a:xfrm>
              <a:off x="1337" y="3630"/>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ChUR (t)</a:t>
              </a:r>
            </a:p>
          </p:txBody>
        </p:sp>
        <p:sp>
          <p:nvSpPr>
            <p:cNvPr id="32" name="AutoShape 14"/>
            <p:cNvSpPr>
              <a:spLocks/>
            </p:cNvSpPr>
            <p:nvPr/>
          </p:nvSpPr>
          <p:spPr bwMode="auto">
            <a:xfrm>
              <a:off x="1246" y="3107"/>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3" name="AutoShape 15"/>
            <p:cNvSpPr>
              <a:spLocks/>
            </p:cNvSpPr>
            <p:nvPr/>
          </p:nvSpPr>
          <p:spPr bwMode="auto">
            <a:xfrm flipH="1">
              <a:off x="3661" y="3107"/>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34" name="Line 16"/>
            <p:cNvSpPr>
              <a:spLocks noChangeShapeType="1"/>
            </p:cNvSpPr>
            <p:nvPr/>
          </p:nvSpPr>
          <p:spPr bwMode="auto">
            <a:xfrm>
              <a:off x="1351" y="3598"/>
              <a:ext cx="2128"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5" name="Line 17"/>
            <p:cNvSpPr>
              <a:spLocks noChangeShapeType="1"/>
            </p:cNvSpPr>
            <p:nvPr/>
          </p:nvSpPr>
          <p:spPr bwMode="auto">
            <a:xfrm>
              <a:off x="3532" y="3598"/>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36" name="Text Box 18"/>
            <p:cNvSpPr txBox="1">
              <a:spLocks noChangeArrowheads="1"/>
            </p:cNvSpPr>
            <p:nvPr/>
          </p:nvSpPr>
          <p:spPr bwMode="auto">
            <a:xfrm>
              <a:off x="3696" y="3438"/>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37" name="Text Box 19"/>
            <p:cNvSpPr txBox="1">
              <a:spLocks noChangeArrowheads="1"/>
            </p:cNvSpPr>
            <p:nvPr/>
          </p:nvSpPr>
          <p:spPr bwMode="auto">
            <a:xfrm>
              <a:off x="4009" y="3438"/>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grpSp>
        <p:nvGrpSpPr>
          <p:cNvPr id="81928" name="Group 32"/>
          <p:cNvGrpSpPr>
            <a:grpSpLocks/>
          </p:cNvGrpSpPr>
          <p:nvPr/>
        </p:nvGrpSpPr>
        <p:grpSpPr bwMode="auto">
          <a:xfrm>
            <a:off x="673100" y="2606675"/>
            <a:ext cx="7419975" cy="1524000"/>
            <a:chOff x="427" y="1642"/>
            <a:chExt cx="4674" cy="960"/>
          </a:xfrm>
        </p:grpSpPr>
        <p:sp>
          <p:nvSpPr>
            <p:cNvPr id="39" name="Text Box 20"/>
            <p:cNvSpPr txBox="1">
              <a:spLocks noChangeArrowheads="1"/>
            </p:cNvSpPr>
            <p:nvPr/>
          </p:nvSpPr>
          <p:spPr bwMode="auto">
            <a:xfrm>
              <a:off x="427" y="1994"/>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rgbClr val="FFFF00"/>
                  </a:solidFill>
                  <a:effectLst>
                    <a:outerShdw blurRad="38100" dist="38100" dir="2700000" algn="tl">
                      <a:srgbClr val="000000"/>
                    </a:outerShdw>
                  </a:effectLst>
                  <a:latin typeface="Symbol" pitchFamily="18" charset="2"/>
                </a:rPr>
                <a:t>e</a:t>
              </a:r>
              <a:r>
                <a:rPr lang="en-GB" sz="3000" baseline="-25000" dirty="0" err="1">
                  <a:solidFill>
                    <a:srgbClr val="FFFF00"/>
                  </a:solidFill>
                  <a:effectLst>
                    <a:outerShdw blurRad="38100" dist="38100" dir="2700000" algn="tl">
                      <a:srgbClr val="000000"/>
                    </a:outerShdw>
                  </a:effectLst>
                  <a:latin typeface="Calibri" pitchFamily="34" charset="0"/>
                </a:rPr>
                <a:t>Sr</a:t>
              </a:r>
              <a:r>
                <a:rPr lang="en-GB" sz="3000" dirty="0">
                  <a:solidFill>
                    <a:srgbClr val="FFFF00"/>
                  </a:solidFill>
                  <a:effectLst>
                    <a:outerShdw blurRad="38100" dist="38100" dir="2700000" algn="tl">
                      <a:srgbClr val="000000"/>
                    </a:outerShdw>
                  </a:effectLst>
                  <a:latin typeface="Calibri" pitchFamily="34" charset="0"/>
                </a:rPr>
                <a:t> =</a:t>
              </a:r>
            </a:p>
          </p:txBody>
        </p:sp>
        <p:sp>
          <p:nvSpPr>
            <p:cNvPr id="40" name="Text Box 21"/>
            <p:cNvSpPr txBox="1">
              <a:spLocks noChangeArrowheads="1"/>
            </p:cNvSpPr>
            <p:nvPr/>
          </p:nvSpPr>
          <p:spPr bwMode="auto">
            <a:xfrm>
              <a:off x="1337" y="1774"/>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a:t>
              </a: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a:t>
              </a:r>
              <a:r>
                <a:rPr lang="en-GB" sz="2200" baseline="-25000" dirty="0">
                  <a:solidFill>
                    <a:srgbClr val="FFFF00"/>
                  </a:solidFill>
                  <a:effectLst>
                    <a:outerShdw blurRad="38100" dist="38100" dir="2700000" algn="tl">
                      <a:srgbClr val="000000"/>
                    </a:outerShdw>
                  </a:effectLst>
                  <a:latin typeface="Calibri" pitchFamily="34" charset="0"/>
                </a:rPr>
                <a:t>sample (t)</a:t>
              </a:r>
            </a:p>
          </p:txBody>
        </p:sp>
        <p:sp>
          <p:nvSpPr>
            <p:cNvPr id="41" name="Text Box 22"/>
            <p:cNvSpPr txBox="1">
              <a:spLocks noChangeArrowheads="1"/>
            </p:cNvSpPr>
            <p:nvPr/>
          </p:nvSpPr>
          <p:spPr bwMode="auto">
            <a:xfrm>
              <a:off x="1337" y="2165"/>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a:t>
              </a:r>
              <a:r>
                <a:rPr lang="en-GB" sz="3000" baseline="30000" dirty="0">
                  <a:solidFill>
                    <a:srgbClr val="FFFF00"/>
                  </a:solidFill>
                  <a:effectLst>
                    <a:outerShdw blurRad="38100" dist="38100" dir="2700000" algn="tl">
                      <a:srgbClr val="000000"/>
                    </a:outerShdw>
                  </a:effectLst>
                  <a:latin typeface="Calibri" pitchFamily="34" charset="0"/>
                </a:rPr>
                <a:t>87</a:t>
              </a:r>
              <a:r>
                <a:rPr lang="en-GB" sz="3000" dirty="0">
                  <a:solidFill>
                    <a:srgbClr val="FFFF00"/>
                  </a:solidFill>
                  <a:effectLst>
                    <a:outerShdw blurRad="38100" dist="38100" dir="2700000" algn="tl">
                      <a:srgbClr val="000000"/>
                    </a:outerShdw>
                  </a:effectLst>
                  <a:latin typeface="Calibri" pitchFamily="34" charset="0"/>
                </a:rPr>
                <a:t>Sr/</a:t>
              </a:r>
              <a:r>
                <a:rPr lang="en-GB" sz="3000" baseline="30000" dirty="0">
                  <a:solidFill>
                    <a:srgbClr val="FFFF00"/>
                  </a:solidFill>
                  <a:effectLst>
                    <a:outerShdw blurRad="38100" dist="38100" dir="2700000" algn="tl">
                      <a:srgbClr val="000000"/>
                    </a:outerShdw>
                  </a:effectLst>
                  <a:latin typeface="Calibri" pitchFamily="34" charset="0"/>
                </a:rPr>
                <a:t>86</a:t>
              </a:r>
              <a:r>
                <a:rPr lang="en-GB" sz="3000" dirty="0">
                  <a:solidFill>
                    <a:srgbClr val="FFFF00"/>
                  </a:solidFill>
                  <a:effectLst>
                    <a:outerShdw blurRad="38100" dist="38100" dir="2700000" algn="tl">
                      <a:srgbClr val="000000"/>
                    </a:outerShdw>
                  </a:effectLst>
                  <a:latin typeface="Calibri" pitchFamily="34" charset="0"/>
                </a:rPr>
                <a:t>Sr)</a:t>
              </a:r>
              <a:r>
                <a:rPr lang="en-GB" sz="2200" baseline="-25000" dirty="0">
                  <a:solidFill>
                    <a:srgbClr val="FFFF00"/>
                  </a:solidFill>
                  <a:effectLst>
                    <a:outerShdw blurRad="38100" dist="38100" dir="2700000" algn="tl">
                      <a:srgbClr val="000000"/>
                    </a:outerShdw>
                  </a:effectLst>
                  <a:latin typeface="Calibri" pitchFamily="34" charset="0"/>
                </a:rPr>
                <a:t>BSE (t)</a:t>
              </a:r>
            </a:p>
          </p:txBody>
        </p:sp>
        <p:sp>
          <p:nvSpPr>
            <p:cNvPr id="42" name="AutoShape 23"/>
            <p:cNvSpPr>
              <a:spLocks/>
            </p:cNvSpPr>
            <p:nvPr/>
          </p:nvSpPr>
          <p:spPr bwMode="auto">
            <a:xfrm>
              <a:off x="1246" y="1642"/>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3" name="AutoShape 24"/>
            <p:cNvSpPr>
              <a:spLocks/>
            </p:cNvSpPr>
            <p:nvPr/>
          </p:nvSpPr>
          <p:spPr bwMode="auto">
            <a:xfrm flipH="1">
              <a:off x="3451" y="1642"/>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44" name="Line 25"/>
            <p:cNvSpPr>
              <a:spLocks noChangeShapeType="1"/>
            </p:cNvSpPr>
            <p:nvPr/>
          </p:nvSpPr>
          <p:spPr bwMode="auto">
            <a:xfrm>
              <a:off x="1351" y="2133"/>
              <a:ext cx="1919"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5" name="Line 26"/>
            <p:cNvSpPr>
              <a:spLocks noChangeShapeType="1"/>
            </p:cNvSpPr>
            <p:nvPr/>
          </p:nvSpPr>
          <p:spPr bwMode="auto">
            <a:xfrm>
              <a:off x="3322" y="2133"/>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46" name="Text Box 27"/>
            <p:cNvSpPr txBox="1">
              <a:spLocks noChangeArrowheads="1"/>
            </p:cNvSpPr>
            <p:nvPr/>
          </p:nvSpPr>
          <p:spPr bwMode="auto">
            <a:xfrm>
              <a:off x="3486" y="1973"/>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47" name="Text Box 28"/>
            <p:cNvSpPr txBox="1">
              <a:spLocks noChangeArrowheads="1"/>
            </p:cNvSpPr>
            <p:nvPr/>
          </p:nvSpPr>
          <p:spPr bwMode="auto">
            <a:xfrm>
              <a:off x="3799" y="1973"/>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sp>
        <p:nvSpPr>
          <p:cNvPr id="26" name="Rettangolo 25"/>
          <p:cNvSpPr/>
          <p:nvPr/>
        </p:nvSpPr>
        <p:spPr bwMode="auto">
          <a:xfrm>
            <a:off x="2001838" y="5057775"/>
            <a:ext cx="3395662" cy="598488"/>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8" name="Rettangolo 47"/>
          <p:cNvSpPr/>
          <p:nvPr/>
        </p:nvSpPr>
        <p:spPr bwMode="auto">
          <a:xfrm>
            <a:off x="2044700" y="5768975"/>
            <a:ext cx="3200400" cy="598488"/>
          </a:xfrm>
          <a:prstGeom prst="rect">
            <a:avLst/>
          </a:prstGeom>
          <a:solidFill>
            <a:schemeClr val="tx1"/>
          </a:solidFill>
          <a:ln w="9525" cap="flat" cmpd="sng" algn="ctr">
            <a:noFill/>
            <a:prstDash val="solid"/>
            <a:round/>
            <a:headEnd type="none" w="med" len="med"/>
            <a:tailEnd type="none" w="med" len="med"/>
          </a:ln>
          <a:effectLst/>
        </p:spPr>
        <p:txBody>
          <a:bodyPr anchor="ctr"/>
          <a:lstStyle/>
          <a:p>
            <a:pPr>
              <a:defRPr/>
            </a:pPr>
            <a:endParaRPr lang="it-IT">
              <a:latin typeface="Calibri" pitchFamily="34" charset="0"/>
            </a:endParaRPr>
          </a:p>
        </p:txBody>
      </p:sp>
      <p:sp>
        <p:nvSpPr>
          <p:cNvPr id="49" name="Text Box 4"/>
          <p:cNvSpPr txBox="1">
            <a:spLocks noChangeArrowheads="1"/>
          </p:cNvSpPr>
          <p:nvPr/>
        </p:nvSpPr>
        <p:spPr bwMode="auto">
          <a:xfrm>
            <a:off x="3068638" y="5089525"/>
            <a:ext cx="1708150" cy="508000"/>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0.51350</a:t>
            </a:r>
          </a:p>
        </p:txBody>
      </p:sp>
      <p:sp>
        <p:nvSpPr>
          <p:cNvPr id="50" name="Text Box 4"/>
          <p:cNvSpPr txBox="1">
            <a:spLocks noChangeArrowheads="1"/>
          </p:cNvSpPr>
          <p:nvPr/>
        </p:nvSpPr>
        <p:spPr bwMode="auto">
          <a:xfrm>
            <a:off x="3068638" y="5819775"/>
            <a:ext cx="1708150" cy="508000"/>
          </a:xfrm>
          <a:prstGeom prst="rect">
            <a:avLst/>
          </a:prstGeom>
          <a:solidFill>
            <a:schemeClr val="tx1"/>
          </a:solidFill>
          <a:ln w="9525" algn="ctr">
            <a:noFill/>
            <a:miter lim="800000"/>
            <a:headEnd/>
            <a:tailEnd/>
          </a:ln>
          <a:effectLst/>
        </p:spPr>
        <p:txBody>
          <a:bodyPr>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0.51264</a:t>
            </a:r>
          </a:p>
        </p:txBody>
      </p:sp>
      <p:sp>
        <p:nvSpPr>
          <p:cNvPr id="51" name="Text Box 4"/>
          <p:cNvSpPr txBox="1">
            <a:spLocks noChangeArrowheads="1"/>
          </p:cNvSpPr>
          <p:nvPr/>
        </p:nvSpPr>
        <p:spPr bwMode="auto">
          <a:xfrm>
            <a:off x="7685088" y="5449888"/>
            <a:ext cx="1296987" cy="5080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 </a:t>
            </a:r>
            <a:r>
              <a:rPr lang="en-GB" sz="3000" dirty="0" smtClean="0">
                <a:solidFill>
                  <a:schemeClr val="bg1"/>
                </a:solidFill>
                <a:effectLst>
                  <a:outerShdw blurRad="38100" dist="38100" dir="2700000" algn="tl">
                    <a:srgbClr val="000000"/>
                  </a:outerShdw>
                </a:effectLst>
                <a:latin typeface="Calibri" pitchFamily="34" charset="0"/>
              </a:rPr>
              <a:t>~+</a:t>
            </a:r>
            <a:r>
              <a:rPr lang="en-GB" sz="3000" dirty="0">
                <a:solidFill>
                  <a:schemeClr val="bg1"/>
                </a:solidFill>
                <a:effectLst>
                  <a:outerShdw blurRad="38100" dist="38100" dir="2700000" algn="tl">
                    <a:srgbClr val="000000"/>
                  </a:outerShdw>
                </a:effectLst>
                <a:latin typeface="Calibri" pitchFamily="34" charset="0"/>
              </a:rPr>
              <a:t>17</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0324"/>
                                        </p:tgtEl>
                                        <p:attrNameLst>
                                          <p:attrName>style.visibility</p:attrName>
                                        </p:attrNameLst>
                                      </p:cBhvr>
                                      <p:to>
                                        <p:strVal val="visible"/>
                                      </p:to>
                                    </p:set>
                                    <p:animEffect transition="in" filter="fade">
                                      <p:cBhvr>
                                        <p:cTn id="7" dur="500"/>
                                        <p:tgtEl>
                                          <p:spTgt spid="10803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500"/>
                                        <p:tgtEl>
                                          <p:spTgt spid="48"/>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0324" grpId="0"/>
      <p:bldP spid="26" grpId="0" animBg="1"/>
      <p:bldP spid="48" grpId="0" animBg="1"/>
      <p:bldP spid="49" grpId="0"/>
      <p:bldP spid="50" grpId="0" animBg="1"/>
      <p:bldP spid="51"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2371" name="Text Box 3"/>
          <p:cNvSpPr txBox="1">
            <a:spLocks noChangeArrowheads="1"/>
          </p:cNvSpPr>
          <p:nvPr/>
        </p:nvSpPr>
        <p:spPr bwMode="auto">
          <a:xfrm>
            <a:off x="0" y="692150"/>
            <a:ext cx="9144000" cy="133882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Obviously,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values &gt;0 imply </a:t>
            </a:r>
            <a:r>
              <a:rPr lang="en-GB" sz="3000" baseline="30000" dirty="0">
                <a:solidFill>
                  <a:schemeClr val="bg1"/>
                </a:solidFill>
                <a:effectLst>
                  <a:outerShdw blurRad="38100" dist="38100" dir="2700000" algn="tl">
                    <a:srgbClr val="000000"/>
                  </a:outerShdw>
                </a:effectLst>
                <a:latin typeface="Calibri" pitchFamily="34" charset="0"/>
              </a:rPr>
              <a:t>87</a:t>
            </a:r>
            <a:r>
              <a:rPr lang="en-GB" sz="3000" dirty="0">
                <a:solidFill>
                  <a:schemeClr val="bg1"/>
                </a:solidFill>
                <a:effectLst>
                  <a:outerShdw blurRad="38100" dist="38100" dir="2700000" algn="tl">
                    <a:srgbClr val="000000"/>
                  </a:outerShdw>
                </a:effectLst>
                <a:latin typeface="Calibri" pitchFamily="34" charset="0"/>
              </a:rPr>
              <a:t>Sr/</a:t>
            </a:r>
            <a:r>
              <a:rPr lang="en-GB" sz="3000" baseline="30000" dirty="0">
                <a:solidFill>
                  <a:schemeClr val="bg1"/>
                </a:solidFill>
                <a:effectLst>
                  <a:outerShdw blurRad="38100" dist="38100" dir="2700000" algn="tl">
                    <a:srgbClr val="000000"/>
                  </a:outerShdw>
                </a:effectLst>
                <a:latin typeface="Calibri" pitchFamily="34" charset="0"/>
              </a:rPr>
              <a:t>86</a:t>
            </a:r>
            <a:r>
              <a:rPr lang="en-GB" sz="3000" dirty="0">
                <a:solidFill>
                  <a:schemeClr val="bg1"/>
                </a:solidFill>
                <a:effectLst>
                  <a:outerShdw blurRad="38100" dist="38100" dir="2700000" algn="tl">
                    <a:srgbClr val="000000"/>
                  </a:outerShdw>
                </a:effectLst>
                <a:latin typeface="Calibri" pitchFamily="34" charset="0"/>
              </a:rPr>
              <a:t>Sr values &gt;</a:t>
            </a:r>
            <a:r>
              <a:rPr lang="en-GB" sz="3000" dirty="0" smtClean="0">
                <a:solidFill>
                  <a:schemeClr val="bg1"/>
                </a:solidFill>
                <a:effectLst>
                  <a:outerShdw blurRad="38100" dist="38100" dir="2700000" algn="tl">
                    <a:srgbClr val="000000"/>
                  </a:outerShdw>
                </a:effectLst>
                <a:latin typeface="Calibri" pitchFamily="34" charset="0"/>
              </a:rPr>
              <a:t>BSE </a:t>
            </a:r>
            <a:r>
              <a:rPr lang="en-GB" sz="3000" dirty="0">
                <a:solidFill>
                  <a:schemeClr val="bg1"/>
                </a:solidFill>
                <a:effectLst>
                  <a:outerShdw blurRad="38100" dist="38100" dir="2700000" algn="tl">
                    <a:srgbClr val="000000"/>
                  </a:outerShdw>
                </a:effectLst>
                <a:latin typeface="Calibri" pitchFamily="34" charset="0"/>
              </a:rPr>
              <a:t>and vice versa.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values &gt;0 imply </a:t>
            </a:r>
            <a:r>
              <a:rPr lang="en-GB" sz="3000" baseline="30000" dirty="0">
                <a:solidFill>
                  <a:schemeClr val="bg1"/>
                </a:solidFill>
                <a:effectLst>
                  <a:outerShdw blurRad="38100" dist="38100" dir="2700000" algn="tl">
                    <a:srgbClr val="000000"/>
                  </a:outerShdw>
                </a:effectLst>
                <a:latin typeface="Calibri" pitchFamily="34" charset="0"/>
              </a:rPr>
              <a:t>143</a:t>
            </a:r>
            <a:r>
              <a:rPr lang="en-GB" sz="3000" dirty="0">
                <a:solidFill>
                  <a:schemeClr val="bg1"/>
                </a:solidFill>
                <a:effectLst>
                  <a:outerShdw blurRad="38100" dist="38100" dir="2700000" algn="tl">
                    <a:srgbClr val="000000"/>
                  </a:outerShdw>
                </a:effectLst>
                <a:latin typeface="Calibri" pitchFamily="34" charset="0"/>
              </a:rPr>
              <a:t>Nd/</a:t>
            </a:r>
            <a:r>
              <a:rPr lang="en-GB" sz="3000" baseline="30000" dirty="0">
                <a:solidFill>
                  <a:schemeClr val="bg1"/>
                </a:solidFill>
                <a:effectLst>
                  <a:outerShdw blurRad="38100" dist="38100" dir="2700000" algn="tl">
                    <a:srgbClr val="000000"/>
                  </a:outerShdw>
                </a:effectLst>
                <a:latin typeface="Calibri" pitchFamily="34" charset="0"/>
              </a:rPr>
              <a:t>144</a:t>
            </a:r>
            <a:r>
              <a:rPr lang="en-GB" sz="3000" dirty="0">
                <a:solidFill>
                  <a:schemeClr val="bg1"/>
                </a:solidFill>
                <a:effectLst>
                  <a:outerShdw blurRad="38100" dist="38100" dir="2700000" algn="tl">
                    <a:srgbClr val="000000"/>
                  </a:outerShdw>
                </a:effectLst>
                <a:latin typeface="Calibri" pitchFamily="34" charset="0"/>
              </a:rPr>
              <a:t>Nd values &gt;</a:t>
            </a:r>
            <a:r>
              <a:rPr lang="en-GB" sz="3000" dirty="0" err="1" smtClean="0">
                <a:solidFill>
                  <a:schemeClr val="bg1"/>
                </a:solidFill>
                <a:effectLst>
                  <a:outerShdw blurRad="38100" dist="38100" dir="2700000" algn="tl">
                    <a:srgbClr val="000000"/>
                  </a:outerShdw>
                </a:effectLst>
                <a:latin typeface="Calibri" pitchFamily="34" charset="0"/>
              </a:rPr>
              <a:t>ChUR</a:t>
            </a:r>
            <a:r>
              <a:rPr lang="en-GB" sz="3000" dirty="0" smtClean="0">
                <a:solidFill>
                  <a:schemeClr val="bg1"/>
                </a:solidFill>
                <a:effectLst>
                  <a:outerShdw blurRad="38100" dist="38100" dir="2700000" algn="tl">
                    <a:srgbClr val="000000"/>
                  </a:outerShdw>
                </a:effectLst>
                <a:latin typeface="Calibri" pitchFamily="34" charset="0"/>
              </a:rPr>
              <a:t>, </a:t>
            </a:r>
            <a:r>
              <a:rPr lang="en-GB" sz="3000" dirty="0">
                <a:solidFill>
                  <a:schemeClr val="bg1"/>
                </a:solidFill>
                <a:effectLst>
                  <a:outerShdw blurRad="38100" dist="38100" dir="2700000" algn="tl">
                    <a:srgbClr val="000000"/>
                  </a:outerShdw>
                </a:effectLst>
                <a:latin typeface="Calibri" pitchFamily="34" charset="0"/>
              </a:rPr>
              <a:t>and vice versa.</a:t>
            </a:r>
          </a:p>
        </p:txBody>
      </p:sp>
      <p:sp>
        <p:nvSpPr>
          <p:cNvPr id="1082394" name="Text Box 26"/>
          <p:cNvSpPr txBox="1">
            <a:spLocks noChangeArrowheads="1"/>
          </p:cNvSpPr>
          <p:nvPr/>
        </p:nvSpPr>
        <p:spPr bwMode="auto">
          <a:xfrm>
            <a:off x="0" y="5495925"/>
            <a:ext cx="9144000" cy="914400"/>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chemeClr val="bg1"/>
                </a:solidFill>
                <a:effectLst>
                  <a:outerShdw blurRad="38100" dist="38100" dir="2700000" algn="tl">
                    <a:srgbClr val="000000"/>
                  </a:outerShdw>
                </a:effectLst>
                <a:latin typeface="Calibri" pitchFamily="34" charset="0"/>
              </a:rPr>
              <a:t>The epsilon notation is much more commonly used for Nd isotopes rather than Sr.</a:t>
            </a:r>
          </a:p>
        </p:txBody>
      </p:sp>
      <p:grpSp>
        <p:nvGrpSpPr>
          <p:cNvPr id="2" name="Group 27"/>
          <p:cNvGrpSpPr>
            <a:grpSpLocks/>
          </p:cNvGrpSpPr>
          <p:nvPr/>
        </p:nvGrpSpPr>
        <p:grpSpPr bwMode="auto">
          <a:xfrm>
            <a:off x="866775" y="3854450"/>
            <a:ext cx="7753350" cy="1524000"/>
            <a:chOff x="427" y="3107"/>
            <a:chExt cx="4884" cy="960"/>
          </a:xfrm>
        </p:grpSpPr>
        <p:sp>
          <p:nvSpPr>
            <p:cNvPr id="1082396" name="Text Box 28"/>
            <p:cNvSpPr txBox="1">
              <a:spLocks noChangeArrowheads="1"/>
            </p:cNvSpPr>
            <p:nvPr/>
          </p:nvSpPr>
          <p:spPr bwMode="auto">
            <a:xfrm>
              <a:off x="427" y="3459"/>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rgbClr val="FFFF00"/>
                  </a:solidFill>
                  <a:effectLst>
                    <a:outerShdw blurRad="38100" dist="38100" dir="2700000" algn="tl">
                      <a:srgbClr val="000000"/>
                    </a:outerShdw>
                  </a:effectLst>
                  <a:latin typeface="Calibri" pitchFamily="34" charset="0"/>
                </a:rPr>
                <a:t> =</a:t>
              </a:r>
            </a:p>
          </p:txBody>
        </p:sp>
        <p:sp>
          <p:nvSpPr>
            <p:cNvPr id="1082397" name="Text Box 29"/>
            <p:cNvSpPr txBox="1">
              <a:spLocks noChangeArrowheads="1"/>
            </p:cNvSpPr>
            <p:nvPr/>
          </p:nvSpPr>
          <p:spPr bwMode="auto">
            <a:xfrm>
              <a:off x="1337" y="3239"/>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1082398" name="Text Box 30"/>
            <p:cNvSpPr txBox="1">
              <a:spLocks noChangeArrowheads="1"/>
            </p:cNvSpPr>
            <p:nvPr/>
          </p:nvSpPr>
          <p:spPr bwMode="auto">
            <a:xfrm>
              <a:off x="1337" y="3630"/>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143</a:t>
              </a:r>
              <a:r>
                <a:rPr lang="en-GB" sz="3000">
                  <a:solidFill>
                    <a:srgbClr val="FFFF00"/>
                  </a:solidFill>
                  <a:effectLst>
                    <a:outerShdw blurRad="38100" dist="38100" dir="2700000" algn="tl">
                      <a:srgbClr val="000000"/>
                    </a:outerShdw>
                  </a:effectLst>
                  <a:latin typeface="Calibri" pitchFamily="34" charset="0"/>
                </a:rPr>
                <a:t>Nd/</a:t>
              </a:r>
              <a:r>
                <a:rPr lang="en-GB" sz="3000" baseline="30000">
                  <a:solidFill>
                    <a:srgbClr val="FFFF00"/>
                  </a:solidFill>
                  <a:effectLst>
                    <a:outerShdw blurRad="38100" dist="38100" dir="2700000" algn="tl">
                      <a:srgbClr val="000000"/>
                    </a:outerShdw>
                  </a:effectLst>
                  <a:latin typeface="Calibri" pitchFamily="34" charset="0"/>
                </a:rPr>
                <a:t>144</a:t>
              </a:r>
              <a:r>
                <a:rPr lang="en-GB" sz="3000">
                  <a:solidFill>
                    <a:srgbClr val="FFFF00"/>
                  </a:solidFill>
                  <a:effectLst>
                    <a:outerShdw blurRad="38100" dist="38100" dir="2700000" algn="tl">
                      <a:srgbClr val="000000"/>
                    </a:outerShdw>
                  </a:effectLst>
                  <a:latin typeface="Calibri" pitchFamily="34" charset="0"/>
                </a:rPr>
                <a:t>Nd)</a:t>
              </a:r>
              <a:r>
                <a:rPr lang="en-GB" sz="2200" baseline="-25000">
                  <a:solidFill>
                    <a:srgbClr val="FFFF00"/>
                  </a:solidFill>
                  <a:effectLst>
                    <a:outerShdw blurRad="38100" dist="38100" dir="2700000" algn="tl">
                      <a:srgbClr val="000000"/>
                    </a:outerShdw>
                  </a:effectLst>
                  <a:latin typeface="Calibri" pitchFamily="34" charset="0"/>
                </a:rPr>
                <a:t>ChUR (t)</a:t>
              </a:r>
            </a:p>
          </p:txBody>
        </p:sp>
        <p:sp>
          <p:nvSpPr>
            <p:cNvPr id="1082399" name="AutoShape 31"/>
            <p:cNvSpPr>
              <a:spLocks/>
            </p:cNvSpPr>
            <p:nvPr/>
          </p:nvSpPr>
          <p:spPr bwMode="auto">
            <a:xfrm>
              <a:off x="1246" y="3107"/>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2400" name="AutoShape 32"/>
            <p:cNvSpPr>
              <a:spLocks/>
            </p:cNvSpPr>
            <p:nvPr/>
          </p:nvSpPr>
          <p:spPr bwMode="auto">
            <a:xfrm flipH="1">
              <a:off x="3661" y="3107"/>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2401" name="Line 33"/>
            <p:cNvSpPr>
              <a:spLocks noChangeShapeType="1"/>
            </p:cNvSpPr>
            <p:nvPr/>
          </p:nvSpPr>
          <p:spPr bwMode="auto">
            <a:xfrm>
              <a:off x="1351" y="3598"/>
              <a:ext cx="2128"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2402" name="Line 34"/>
            <p:cNvSpPr>
              <a:spLocks noChangeShapeType="1"/>
            </p:cNvSpPr>
            <p:nvPr/>
          </p:nvSpPr>
          <p:spPr bwMode="auto">
            <a:xfrm>
              <a:off x="3532" y="3598"/>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2403" name="Text Box 35"/>
            <p:cNvSpPr txBox="1">
              <a:spLocks noChangeArrowheads="1"/>
            </p:cNvSpPr>
            <p:nvPr/>
          </p:nvSpPr>
          <p:spPr bwMode="auto">
            <a:xfrm>
              <a:off x="3696" y="3438"/>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1082404" name="Text Box 36"/>
            <p:cNvSpPr txBox="1">
              <a:spLocks noChangeArrowheads="1"/>
            </p:cNvSpPr>
            <p:nvPr/>
          </p:nvSpPr>
          <p:spPr bwMode="auto">
            <a:xfrm>
              <a:off x="4009" y="3438"/>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grpSp>
        <p:nvGrpSpPr>
          <p:cNvPr id="3" name="Group 37"/>
          <p:cNvGrpSpPr>
            <a:grpSpLocks/>
          </p:cNvGrpSpPr>
          <p:nvPr/>
        </p:nvGrpSpPr>
        <p:grpSpPr bwMode="auto">
          <a:xfrm>
            <a:off x="1022350" y="2139950"/>
            <a:ext cx="7419975" cy="1524000"/>
            <a:chOff x="427" y="1642"/>
            <a:chExt cx="4674" cy="960"/>
          </a:xfrm>
        </p:grpSpPr>
        <p:sp>
          <p:nvSpPr>
            <p:cNvPr id="1082406" name="Text Box 38"/>
            <p:cNvSpPr txBox="1">
              <a:spLocks noChangeArrowheads="1"/>
            </p:cNvSpPr>
            <p:nvPr/>
          </p:nvSpPr>
          <p:spPr bwMode="auto">
            <a:xfrm>
              <a:off x="427" y="1994"/>
              <a:ext cx="697"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rgbClr val="FFFF00"/>
                  </a:solidFill>
                  <a:effectLst>
                    <a:outerShdw blurRad="38100" dist="38100" dir="2700000" algn="tl">
                      <a:srgbClr val="000000"/>
                    </a:outerShdw>
                  </a:effectLst>
                  <a:latin typeface="Calibri" pitchFamily="34" charset="0"/>
                </a:rPr>
                <a:t> =</a:t>
              </a:r>
            </a:p>
          </p:txBody>
        </p:sp>
        <p:sp>
          <p:nvSpPr>
            <p:cNvPr id="1082407" name="Text Box 39"/>
            <p:cNvSpPr txBox="1">
              <a:spLocks noChangeArrowheads="1"/>
            </p:cNvSpPr>
            <p:nvPr/>
          </p:nvSpPr>
          <p:spPr bwMode="auto">
            <a:xfrm>
              <a:off x="1337" y="1774"/>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sample (t)</a:t>
              </a:r>
            </a:p>
          </p:txBody>
        </p:sp>
        <p:sp>
          <p:nvSpPr>
            <p:cNvPr id="1082408" name="Text Box 40"/>
            <p:cNvSpPr txBox="1">
              <a:spLocks noChangeArrowheads="1"/>
            </p:cNvSpPr>
            <p:nvPr/>
          </p:nvSpPr>
          <p:spPr bwMode="auto">
            <a:xfrm>
              <a:off x="1337" y="2165"/>
              <a:ext cx="2531"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a:t>
              </a:r>
              <a:r>
                <a:rPr lang="en-GB" sz="3000" baseline="30000">
                  <a:solidFill>
                    <a:srgbClr val="FFFF00"/>
                  </a:solidFill>
                  <a:effectLst>
                    <a:outerShdw blurRad="38100" dist="38100" dir="2700000" algn="tl">
                      <a:srgbClr val="000000"/>
                    </a:outerShdw>
                  </a:effectLst>
                  <a:latin typeface="Calibri" pitchFamily="34" charset="0"/>
                </a:rPr>
                <a:t>87</a:t>
              </a:r>
              <a:r>
                <a:rPr lang="en-GB" sz="3000">
                  <a:solidFill>
                    <a:srgbClr val="FFFF00"/>
                  </a:solidFill>
                  <a:effectLst>
                    <a:outerShdw blurRad="38100" dist="38100" dir="2700000" algn="tl">
                      <a:srgbClr val="000000"/>
                    </a:outerShdw>
                  </a:effectLst>
                  <a:latin typeface="Calibri" pitchFamily="34" charset="0"/>
                </a:rPr>
                <a:t>Sr/</a:t>
              </a:r>
              <a:r>
                <a:rPr lang="en-GB" sz="3000" baseline="30000">
                  <a:solidFill>
                    <a:srgbClr val="FFFF00"/>
                  </a:solidFill>
                  <a:effectLst>
                    <a:outerShdw blurRad="38100" dist="38100" dir="2700000" algn="tl">
                      <a:srgbClr val="000000"/>
                    </a:outerShdw>
                  </a:effectLst>
                  <a:latin typeface="Calibri" pitchFamily="34" charset="0"/>
                </a:rPr>
                <a:t>86</a:t>
              </a:r>
              <a:r>
                <a:rPr lang="en-GB" sz="3000">
                  <a:solidFill>
                    <a:srgbClr val="FFFF00"/>
                  </a:solidFill>
                  <a:effectLst>
                    <a:outerShdw blurRad="38100" dist="38100" dir="2700000" algn="tl">
                      <a:srgbClr val="000000"/>
                    </a:outerShdw>
                  </a:effectLst>
                  <a:latin typeface="Calibri" pitchFamily="34" charset="0"/>
                </a:rPr>
                <a:t>Sr)</a:t>
              </a:r>
              <a:r>
                <a:rPr lang="en-GB" sz="2200" baseline="-25000">
                  <a:solidFill>
                    <a:srgbClr val="FFFF00"/>
                  </a:solidFill>
                  <a:effectLst>
                    <a:outerShdw blurRad="38100" dist="38100" dir="2700000" algn="tl">
                      <a:srgbClr val="000000"/>
                    </a:outerShdw>
                  </a:effectLst>
                  <a:latin typeface="Calibri" pitchFamily="34" charset="0"/>
                </a:rPr>
                <a:t>BSE (t)</a:t>
              </a:r>
            </a:p>
          </p:txBody>
        </p:sp>
        <p:sp>
          <p:nvSpPr>
            <p:cNvPr id="1082409" name="AutoShape 41"/>
            <p:cNvSpPr>
              <a:spLocks/>
            </p:cNvSpPr>
            <p:nvPr/>
          </p:nvSpPr>
          <p:spPr bwMode="auto">
            <a:xfrm>
              <a:off x="1246" y="1642"/>
              <a:ext cx="227" cy="960"/>
            </a:xfrm>
            <a:prstGeom prst="leftBracket">
              <a:avLst>
                <a:gd name="adj" fmla="val 35242"/>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2410" name="AutoShape 42"/>
            <p:cNvSpPr>
              <a:spLocks/>
            </p:cNvSpPr>
            <p:nvPr/>
          </p:nvSpPr>
          <p:spPr bwMode="auto">
            <a:xfrm flipH="1">
              <a:off x="3451" y="1642"/>
              <a:ext cx="278" cy="960"/>
            </a:xfrm>
            <a:prstGeom prst="leftBracket">
              <a:avLst>
                <a:gd name="adj" fmla="val 28777"/>
              </a:avLst>
            </a:prstGeom>
            <a:noFill/>
            <a:ln w="38100">
              <a:solidFill>
                <a:srgbClr val="FFFF00"/>
              </a:solidFill>
              <a:round/>
              <a:headEnd/>
              <a:tailEnd/>
            </a:ln>
            <a:effectLst/>
          </p:spPr>
          <p:txBody>
            <a:bodyPr wrap="none" anchor="ctr"/>
            <a:lstStyle/>
            <a:p>
              <a:pPr>
                <a:defRPr/>
              </a:pPr>
              <a:endParaRPr lang="it-IT">
                <a:latin typeface="Calibri" pitchFamily="34" charset="0"/>
              </a:endParaRPr>
            </a:p>
          </p:txBody>
        </p:sp>
        <p:sp>
          <p:nvSpPr>
            <p:cNvPr id="1082411" name="Line 43"/>
            <p:cNvSpPr>
              <a:spLocks noChangeShapeType="1"/>
            </p:cNvSpPr>
            <p:nvPr/>
          </p:nvSpPr>
          <p:spPr bwMode="auto">
            <a:xfrm>
              <a:off x="1351" y="2133"/>
              <a:ext cx="1919"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2412" name="Line 44"/>
            <p:cNvSpPr>
              <a:spLocks noChangeShapeType="1"/>
            </p:cNvSpPr>
            <p:nvPr/>
          </p:nvSpPr>
          <p:spPr bwMode="auto">
            <a:xfrm>
              <a:off x="3322" y="2133"/>
              <a:ext cx="165" cy="0"/>
            </a:xfrm>
            <a:prstGeom prst="line">
              <a:avLst/>
            </a:prstGeom>
            <a:noFill/>
            <a:ln w="38100">
              <a:solidFill>
                <a:srgbClr val="FFFF00"/>
              </a:solidFill>
              <a:round/>
              <a:headEnd/>
              <a:tailEnd/>
            </a:ln>
            <a:effectLst/>
          </p:spPr>
          <p:txBody>
            <a:bodyPr anchor="ctr"/>
            <a:lstStyle/>
            <a:p>
              <a:pPr>
                <a:defRPr/>
              </a:pPr>
              <a:endParaRPr lang="it-IT">
                <a:latin typeface="Calibri" pitchFamily="34" charset="0"/>
              </a:endParaRPr>
            </a:p>
          </p:txBody>
        </p:sp>
        <p:sp>
          <p:nvSpPr>
            <p:cNvPr id="1082413" name="Text Box 45"/>
            <p:cNvSpPr txBox="1">
              <a:spLocks noChangeArrowheads="1"/>
            </p:cNvSpPr>
            <p:nvPr/>
          </p:nvSpPr>
          <p:spPr bwMode="auto">
            <a:xfrm>
              <a:off x="3486" y="1973"/>
              <a:ext cx="256"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1</a:t>
              </a:r>
            </a:p>
          </p:txBody>
        </p:sp>
        <p:sp>
          <p:nvSpPr>
            <p:cNvPr id="1082414" name="Text Box 46"/>
            <p:cNvSpPr txBox="1">
              <a:spLocks noChangeArrowheads="1"/>
            </p:cNvSpPr>
            <p:nvPr/>
          </p:nvSpPr>
          <p:spPr bwMode="auto">
            <a:xfrm>
              <a:off x="3799" y="1973"/>
              <a:ext cx="1302" cy="317"/>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 10,000</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2371"/>
                                        </p:tgtEl>
                                        <p:attrNameLst>
                                          <p:attrName>style.visibility</p:attrName>
                                        </p:attrNameLst>
                                      </p:cBhvr>
                                      <p:to>
                                        <p:strVal val="visible"/>
                                      </p:to>
                                    </p:set>
                                    <p:animEffect transition="in" filter="fade">
                                      <p:cBhvr>
                                        <p:cTn id="7" dur="500"/>
                                        <p:tgtEl>
                                          <p:spTgt spid="108237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082394"/>
                                        </p:tgtEl>
                                        <p:attrNameLst>
                                          <p:attrName>style.visibility</p:attrName>
                                        </p:attrNameLst>
                                      </p:cBhvr>
                                      <p:to>
                                        <p:strVal val="visible"/>
                                      </p:to>
                                    </p:set>
                                    <p:animEffect transition="in" filter="fade">
                                      <p:cBhvr>
                                        <p:cTn id="20" dur="500"/>
                                        <p:tgtEl>
                                          <p:spTgt spid="1082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1" grpId="0"/>
      <p:bldP spid="108239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90"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113091" name="Text Box 3"/>
          <p:cNvSpPr txBox="1">
            <a:spLocks noChangeArrowheads="1"/>
          </p:cNvSpPr>
          <p:nvPr/>
        </p:nvSpPr>
        <p:spPr bwMode="auto">
          <a:xfrm>
            <a:off x="0" y="692150"/>
            <a:ext cx="9144000" cy="1338828"/>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Obviously,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values &gt;0 imply </a:t>
            </a:r>
            <a:r>
              <a:rPr lang="en-GB" sz="3000" baseline="30000" dirty="0">
                <a:solidFill>
                  <a:schemeClr val="bg1"/>
                </a:solidFill>
                <a:effectLst>
                  <a:outerShdw blurRad="38100" dist="38100" dir="2700000" algn="tl">
                    <a:srgbClr val="000000"/>
                  </a:outerShdw>
                </a:effectLst>
                <a:latin typeface="Calibri" pitchFamily="34" charset="0"/>
              </a:rPr>
              <a:t>87</a:t>
            </a:r>
            <a:r>
              <a:rPr lang="en-GB" sz="3000" dirty="0">
                <a:solidFill>
                  <a:schemeClr val="bg1"/>
                </a:solidFill>
                <a:effectLst>
                  <a:outerShdw blurRad="38100" dist="38100" dir="2700000" algn="tl">
                    <a:srgbClr val="000000"/>
                  </a:outerShdw>
                </a:effectLst>
                <a:latin typeface="Calibri" pitchFamily="34" charset="0"/>
              </a:rPr>
              <a:t>Sr/</a:t>
            </a:r>
            <a:r>
              <a:rPr lang="en-GB" sz="3000" baseline="30000" dirty="0">
                <a:solidFill>
                  <a:schemeClr val="bg1"/>
                </a:solidFill>
                <a:effectLst>
                  <a:outerShdw blurRad="38100" dist="38100" dir="2700000" algn="tl">
                    <a:srgbClr val="000000"/>
                  </a:outerShdw>
                </a:effectLst>
                <a:latin typeface="Calibri" pitchFamily="34" charset="0"/>
              </a:rPr>
              <a:t>86</a:t>
            </a:r>
            <a:r>
              <a:rPr lang="en-GB" sz="3000" dirty="0">
                <a:solidFill>
                  <a:schemeClr val="bg1"/>
                </a:solidFill>
                <a:effectLst>
                  <a:outerShdw blurRad="38100" dist="38100" dir="2700000" algn="tl">
                    <a:srgbClr val="000000"/>
                  </a:outerShdw>
                </a:effectLst>
                <a:latin typeface="Calibri" pitchFamily="34" charset="0"/>
              </a:rPr>
              <a:t>Sr values &gt;</a:t>
            </a:r>
            <a:r>
              <a:rPr lang="en-GB" sz="3000" dirty="0" smtClean="0">
                <a:solidFill>
                  <a:schemeClr val="bg1"/>
                </a:solidFill>
                <a:effectLst>
                  <a:outerShdw blurRad="38100" dist="38100" dir="2700000" algn="tl">
                    <a:srgbClr val="000000"/>
                  </a:outerShdw>
                </a:effectLst>
                <a:latin typeface="Calibri" pitchFamily="34" charset="0"/>
              </a:rPr>
              <a:t>BSE </a:t>
            </a:r>
            <a:r>
              <a:rPr lang="en-GB" sz="3000" dirty="0">
                <a:solidFill>
                  <a:schemeClr val="bg1"/>
                </a:solidFill>
                <a:effectLst>
                  <a:outerShdw blurRad="38100" dist="38100" dir="2700000" algn="tl">
                    <a:srgbClr val="000000"/>
                  </a:outerShdw>
                </a:effectLst>
                <a:latin typeface="Calibri" pitchFamily="34" charset="0"/>
              </a:rPr>
              <a:t>and vice versa.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values &gt;0 imply </a:t>
            </a:r>
            <a:r>
              <a:rPr lang="en-GB" sz="3000" baseline="30000" dirty="0">
                <a:solidFill>
                  <a:schemeClr val="bg1"/>
                </a:solidFill>
                <a:effectLst>
                  <a:outerShdw blurRad="38100" dist="38100" dir="2700000" algn="tl">
                    <a:srgbClr val="000000"/>
                  </a:outerShdw>
                </a:effectLst>
                <a:latin typeface="Calibri" pitchFamily="34" charset="0"/>
              </a:rPr>
              <a:t>143</a:t>
            </a:r>
            <a:r>
              <a:rPr lang="en-GB" sz="3000" dirty="0">
                <a:solidFill>
                  <a:schemeClr val="bg1"/>
                </a:solidFill>
                <a:effectLst>
                  <a:outerShdw blurRad="38100" dist="38100" dir="2700000" algn="tl">
                    <a:srgbClr val="000000"/>
                  </a:outerShdw>
                </a:effectLst>
                <a:latin typeface="Calibri" pitchFamily="34" charset="0"/>
              </a:rPr>
              <a:t>Nd/</a:t>
            </a:r>
            <a:r>
              <a:rPr lang="en-GB" sz="3000" baseline="30000" dirty="0">
                <a:solidFill>
                  <a:schemeClr val="bg1"/>
                </a:solidFill>
                <a:effectLst>
                  <a:outerShdw blurRad="38100" dist="38100" dir="2700000" algn="tl">
                    <a:srgbClr val="000000"/>
                  </a:outerShdw>
                </a:effectLst>
                <a:latin typeface="Calibri" pitchFamily="34" charset="0"/>
              </a:rPr>
              <a:t>144</a:t>
            </a:r>
            <a:r>
              <a:rPr lang="en-GB" sz="3000" dirty="0">
                <a:solidFill>
                  <a:schemeClr val="bg1"/>
                </a:solidFill>
                <a:effectLst>
                  <a:outerShdw blurRad="38100" dist="38100" dir="2700000" algn="tl">
                    <a:srgbClr val="000000"/>
                  </a:outerShdw>
                </a:effectLst>
                <a:latin typeface="Calibri" pitchFamily="34" charset="0"/>
              </a:rPr>
              <a:t>Nd values &gt;</a:t>
            </a:r>
            <a:r>
              <a:rPr lang="en-GB" sz="3000" dirty="0" err="1" smtClean="0">
                <a:solidFill>
                  <a:schemeClr val="bg1"/>
                </a:solidFill>
                <a:effectLst>
                  <a:outerShdw blurRad="38100" dist="38100" dir="2700000" algn="tl">
                    <a:srgbClr val="000000"/>
                  </a:outerShdw>
                </a:effectLst>
                <a:latin typeface="Calibri" pitchFamily="34" charset="0"/>
              </a:rPr>
              <a:t>ChUR</a:t>
            </a:r>
            <a:r>
              <a:rPr lang="en-GB" sz="3000" dirty="0" smtClean="0">
                <a:solidFill>
                  <a:schemeClr val="bg1"/>
                </a:solidFill>
                <a:effectLst>
                  <a:outerShdw blurRad="38100" dist="38100" dir="2700000" algn="tl">
                    <a:srgbClr val="000000"/>
                  </a:outerShdw>
                </a:effectLst>
                <a:latin typeface="Calibri" pitchFamily="34" charset="0"/>
              </a:rPr>
              <a:t>, </a:t>
            </a:r>
            <a:r>
              <a:rPr lang="en-GB" sz="3000" dirty="0">
                <a:solidFill>
                  <a:schemeClr val="bg1"/>
                </a:solidFill>
                <a:effectLst>
                  <a:outerShdw blurRad="38100" dist="38100" dir="2700000" algn="tl">
                    <a:srgbClr val="000000"/>
                  </a:outerShdw>
                </a:effectLst>
                <a:latin typeface="Calibri" pitchFamily="34" charset="0"/>
              </a:rPr>
              <a:t>and vice versa.</a:t>
            </a:r>
          </a:p>
        </p:txBody>
      </p:sp>
      <p:grpSp>
        <p:nvGrpSpPr>
          <p:cNvPr id="2" name="Group 27"/>
          <p:cNvGrpSpPr>
            <a:grpSpLocks/>
          </p:cNvGrpSpPr>
          <p:nvPr/>
        </p:nvGrpSpPr>
        <p:grpSpPr bwMode="auto">
          <a:xfrm>
            <a:off x="2657475" y="1960563"/>
            <a:ext cx="6442075" cy="4625975"/>
            <a:chOff x="1198" y="1235"/>
            <a:chExt cx="4058" cy="2914"/>
          </a:xfrm>
        </p:grpSpPr>
        <p:pic>
          <p:nvPicPr>
            <p:cNvPr id="83981" name="Picture 25"/>
            <p:cNvPicPr>
              <a:picLocks noChangeAspect="1" noChangeArrowheads="1"/>
            </p:cNvPicPr>
            <p:nvPr/>
          </p:nvPicPr>
          <p:blipFill>
            <a:blip r:embed="rId3" cstate="print"/>
            <a:srcRect l="896" t="1500" r="2664" b="1500"/>
            <a:stretch>
              <a:fillRect/>
            </a:stretch>
          </p:blipFill>
          <p:spPr bwMode="auto">
            <a:xfrm>
              <a:off x="1198" y="1235"/>
              <a:ext cx="4058" cy="2914"/>
            </a:xfrm>
            <a:prstGeom prst="rect">
              <a:avLst/>
            </a:prstGeom>
            <a:noFill/>
            <a:ln w="9525" algn="ctr">
              <a:noFill/>
              <a:miter lim="800000"/>
              <a:headEnd/>
              <a:tailEnd/>
            </a:ln>
          </p:spPr>
        </p:pic>
        <p:sp>
          <p:nvSpPr>
            <p:cNvPr id="1113114" name="Rectangle 26"/>
            <p:cNvSpPr>
              <a:spLocks noChangeArrowheads="1"/>
            </p:cNvSpPr>
            <p:nvPr/>
          </p:nvSpPr>
          <p:spPr bwMode="auto">
            <a:xfrm>
              <a:off x="4665" y="1351"/>
              <a:ext cx="242" cy="299"/>
            </a:xfrm>
            <a:prstGeom prst="rect">
              <a:avLst/>
            </a:prstGeom>
            <a:solidFill>
              <a:srgbClr val="FFFFFF"/>
            </a:solidFill>
            <a:ln w="9525" algn="ctr">
              <a:noFill/>
              <a:miter lim="800000"/>
              <a:headEnd/>
              <a:tailEnd/>
            </a:ln>
            <a:effectLst/>
          </p:spPr>
          <p:txBody>
            <a:bodyPr wrap="none" anchor="ctr"/>
            <a:lstStyle/>
            <a:p>
              <a:pPr>
                <a:defRPr/>
              </a:pPr>
              <a:endParaRPr lang="it-IT">
                <a:latin typeface="Calibri" pitchFamily="34" charset="0"/>
              </a:endParaRPr>
            </a:p>
          </p:txBody>
        </p:sp>
      </p:grpSp>
      <p:sp>
        <p:nvSpPr>
          <p:cNvPr id="1113116" name="Text Box 28"/>
          <p:cNvSpPr txBox="1">
            <a:spLocks noChangeArrowheads="1"/>
          </p:cNvSpPr>
          <p:nvPr/>
        </p:nvSpPr>
        <p:spPr bwMode="auto">
          <a:xfrm>
            <a:off x="5357813" y="2017713"/>
            <a:ext cx="2965042" cy="523220"/>
          </a:xfrm>
          <a:prstGeom prst="rect">
            <a:avLst/>
          </a:prstGeom>
          <a:noFill/>
          <a:ln w="9525" algn="ctr">
            <a:noFill/>
            <a:miter lim="800000"/>
            <a:headEnd/>
            <a:tailEnd/>
          </a:ln>
          <a:effectLst/>
        </p:spPr>
        <p:txBody>
          <a:bodyPr wrap="none">
            <a:spAutoFit/>
          </a:bodyPr>
          <a:lstStyle/>
          <a:p>
            <a:pPr algn="l">
              <a:defRPr/>
            </a:pPr>
            <a:r>
              <a:rPr lang="en-GB" sz="2800">
                <a:effectLst>
                  <a:outerShdw blurRad="38100" dist="38100" dir="2700000" algn="tl">
                    <a:srgbClr val="000000"/>
                  </a:outerShdw>
                </a:effectLst>
                <a:latin typeface="Calibri" pitchFamily="34" charset="0"/>
              </a:rPr>
              <a:t>Depleted Reservoir</a:t>
            </a:r>
          </a:p>
        </p:txBody>
      </p:sp>
      <p:sp>
        <p:nvSpPr>
          <p:cNvPr id="1113117" name="Text Box 29"/>
          <p:cNvSpPr txBox="1">
            <a:spLocks noChangeArrowheads="1"/>
          </p:cNvSpPr>
          <p:nvPr/>
        </p:nvSpPr>
        <p:spPr bwMode="auto">
          <a:xfrm>
            <a:off x="7250113" y="4321175"/>
            <a:ext cx="1808162" cy="946150"/>
          </a:xfrm>
          <a:prstGeom prst="rect">
            <a:avLst/>
          </a:prstGeom>
          <a:noFill/>
          <a:ln w="9525" algn="ctr">
            <a:noFill/>
            <a:miter lim="800000"/>
            <a:headEnd/>
            <a:tailEnd/>
          </a:ln>
          <a:effectLst/>
        </p:spPr>
        <p:txBody>
          <a:bodyPr>
            <a:spAutoFit/>
          </a:bodyPr>
          <a:lstStyle/>
          <a:p>
            <a:pPr algn="l">
              <a:defRPr/>
            </a:pPr>
            <a:r>
              <a:rPr lang="en-GB" sz="2800">
                <a:effectLst>
                  <a:outerShdw blurRad="38100" dist="38100" dir="2700000" algn="tl">
                    <a:srgbClr val="000000"/>
                  </a:outerShdw>
                </a:effectLst>
                <a:latin typeface="Calibri" pitchFamily="34" charset="0"/>
              </a:rPr>
              <a:t>Enriched Reservoir</a:t>
            </a:r>
          </a:p>
        </p:txBody>
      </p:sp>
      <p:sp>
        <p:nvSpPr>
          <p:cNvPr id="1113119" name="Line 31"/>
          <p:cNvSpPr>
            <a:spLocks noChangeShapeType="1"/>
          </p:cNvSpPr>
          <p:nvPr/>
        </p:nvSpPr>
        <p:spPr bwMode="auto">
          <a:xfrm flipH="1" flipV="1">
            <a:off x="3570288" y="2244725"/>
            <a:ext cx="3976687" cy="1928813"/>
          </a:xfrm>
          <a:prstGeom prst="line">
            <a:avLst/>
          </a:prstGeom>
          <a:noFill/>
          <a:ln w="38100">
            <a:solidFill>
              <a:srgbClr val="FF0000"/>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13120" name="Line 32"/>
          <p:cNvSpPr>
            <a:spLocks noChangeShapeType="1"/>
          </p:cNvSpPr>
          <p:nvPr/>
        </p:nvSpPr>
        <p:spPr bwMode="auto">
          <a:xfrm flipH="1">
            <a:off x="3570288" y="4168775"/>
            <a:ext cx="3917950" cy="1020763"/>
          </a:xfrm>
          <a:prstGeom prst="line">
            <a:avLst/>
          </a:prstGeom>
          <a:noFill/>
          <a:ln w="38100">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13118" name="Line 30"/>
          <p:cNvSpPr>
            <a:spLocks noChangeShapeType="1"/>
          </p:cNvSpPr>
          <p:nvPr/>
        </p:nvSpPr>
        <p:spPr bwMode="auto">
          <a:xfrm flipH="1">
            <a:off x="3581400" y="4168775"/>
            <a:ext cx="5438775" cy="0"/>
          </a:xfrm>
          <a:prstGeom prst="line">
            <a:avLst/>
          </a:prstGeom>
          <a:noFill/>
          <a:ln w="38100">
            <a:solidFill>
              <a:srgbClr val="0099FF"/>
            </a:solidFill>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113121" name="AutoShape 33"/>
          <p:cNvSpPr>
            <a:spLocks noChangeArrowheads="1"/>
          </p:cNvSpPr>
          <p:nvPr/>
        </p:nvSpPr>
        <p:spPr bwMode="auto">
          <a:xfrm>
            <a:off x="7267575" y="3943350"/>
            <a:ext cx="461963" cy="439738"/>
          </a:xfrm>
          <a:prstGeom prst="star4">
            <a:avLst>
              <a:gd name="adj" fmla="val 12500"/>
            </a:avLst>
          </a:prstGeom>
          <a:solidFill>
            <a:srgbClr val="FFFF00"/>
          </a:solidFill>
          <a:ln w="19050"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113122" name="Text Box 34"/>
          <p:cNvSpPr txBox="1">
            <a:spLocks noChangeArrowheads="1"/>
          </p:cNvSpPr>
          <p:nvPr/>
        </p:nvSpPr>
        <p:spPr bwMode="auto">
          <a:xfrm>
            <a:off x="7299325" y="3395663"/>
            <a:ext cx="1808163" cy="641350"/>
          </a:xfrm>
          <a:prstGeom prst="rect">
            <a:avLst/>
          </a:prstGeom>
          <a:noFill/>
          <a:ln w="9525" algn="ctr">
            <a:noFill/>
            <a:miter lim="800000"/>
            <a:headEnd/>
            <a:tailEnd/>
          </a:ln>
          <a:effectLst/>
        </p:spPr>
        <p:txBody>
          <a:bodyPr>
            <a:spAutoFit/>
          </a:bodyPr>
          <a:lstStyle/>
          <a:p>
            <a:pPr algn="l">
              <a:defRPr/>
            </a:pPr>
            <a:r>
              <a:rPr lang="en-GB">
                <a:solidFill>
                  <a:schemeClr val="tx1"/>
                </a:solidFill>
                <a:effectLst>
                  <a:outerShdw blurRad="38100" dist="38100" dir="2700000" algn="tl">
                    <a:srgbClr val="FFFFFF"/>
                  </a:outerShdw>
                </a:effectLst>
                <a:latin typeface="Calibri" pitchFamily="34" charset="0"/>
              </a:rPr>
              <a:t>Partial melting @ 3.5 Ga</a:t>
            </a:r>
          </a:p>
        </p:txBody>
      </p:sp>
      <p:sp>
        <p:nvSpPr>
          <p:cNvPr id="1113123" name="Text Box 35"/>
          <p:cNvSpPr txBox="1">
            <a:spLocks noChangeArrowheads="1"/>
          </p:cNvSpPr>
          <p:nvPr/>
        </p:nvSpPr>
        <p:spPr bwMode="auto">
          <a:xfrm>
            <a:off x="0" y="3246438"/>
            <a:ext cx="2744788" cy="2227262"/>
          </a:xfrm>
          <a:prstGeom prst="rect">
            <a:avLst/>
          </a:prstGeom>
          <a:noFill/>
          <a:ln w="9525" algn="ctr">
            <a:noFill/>
            <a:miter lim="800000"/>
            <a:headEnd/>
            <a:tailEnd/>
          </a:ln>
          <a:effectLst/>
        </p:spPr>
        <p:txBody>
          <a:bodyPr>
            <a:spAutoFit/>
          </a:bodyPr>
          <a:lstStyle/>
          <a:p>
            <a:pPr>
              <a:defRPr/>
            </a:pPr>
            <a:r>
              <a:rPr lang="en-GB" sz="2800" dirty="0">
                <a:solidFill>
                  <a:schemeClr val="bg1"/>
                </a:solidFill>
                <a:effectLst>
                  <a:outerShdw blurRad="38100" dist="38100" dir="2700000" algn="tl">
                    <a:srgbClr val="000000"/>
                  </a:outerShdw>
                </a:effectLst>
                <a:latin typeface="Calibri" pitchFamily="34" charset="0"/>
              </a:rPr>
              <a:t>Remember:</a:t>
            </a:r>
          </a:p>
          <a:p>
            <a:pPr>
              <a:defRPr/>
            </a:pPr>
            <a:r>
              <a:rPr lang="en-GB" sz="2800" dirty="0">
                <a:solidFill>
                  <a:schemeClr val="bg1"/>
                </a:solidFill>
                <a:effectLst>
                  <a:outerShdw blurRad="38100" dist="38100" dir="2700000" algn="tl">
                    <a:srgbClr val="000000"/>
                  </a:outerShdw>
                </a:effectLst>
                <a:latin typeface="Calibri" pitchFamily="34" charset="0"/>
              </a:rPr>
              <a:t>The key factor is the REE incompatibility order!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13118"/>
                                        </p:tgtEl>
                                        <p:attrNameLst>
                                          <p:attrName>style.visibility</p:attrName>
                                        </p:attrNameLst>
                                      </p:cBhvr>
                                      <p:to>
                                        <p:strVal val="visible"/>
                                      </p:to>
                                    </p:set>
                                    <p:animEffect transition="in" filter="wipe(right)">
                                      <p:cBhvr>
                                        <p:cTn id="12" dur="500"/>
                                        <p:tgtEl>
                                          <p:spTgt spid="11131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13121"/>
                                        </p:tgtEl>
                                        <p:attrNameLst>
                                          <p:attrName>style.visibility</p:attrName>
                                        </p:attrNameLst>
                                      </p:cBhvr>
                                      <p:to>
                                        <p:strVal val="visible"/>
                                      </p:to>
                                    </p:set>
                                    <p:animEffect transition="in" filter="fade">
                                      <p:cBhvr>
                                        <p:cTn id="17" dur="500"/>
                                        <p:tgtEl>
                                          <p:spTgt spid="1113121"/>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113122"/>
                                        </p:tgtEl>
                                        <p:attrNameLst>
                                          <p:attrName>style.visibility</p:attrName>
                                        </p:attrNameLst>
                                      </p:cBhvr>
                                      <p:to>
                                        <p:strVal val="visible"/>
                                      </p:to>
                                    </p:set>
                                    <p:animEffect transition="in" filter="fade">
                                      <p:cBhvr>
                                        <p:cTn id="21" dur="500"/>
                                        <p:tgtEl>
                                          <p:spTgt spid="111312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113119"/>
                                        </p:tgtEl>
                                        <p:attrNameLst>
                                          <p:attrName>style.visibility</p:attrName>
                                        </p:attrNameLst>
                                      </p:cBhvr>
                                      <p:to>
                                        <p:strVal val="visible"/>
                                      </p:to>
                                    </p:set>
                                    <p:animEffect transition="in" filter="wipe(right)">
                                      <p:cBhvr>
                                        <p:cTn id="26" dur="2000"/>
                                        <p:tgtEl>
                                          <p:spTgt spid="1113119"/>
                                        </p:tgtEl>
                                      </p:cBhvr>
                                    </p:animEffect>
                                  </p:childTnLst>
                                </p:cTn>
                              </p:par>
                              <p:par>
                                <p:cTn id="27" presetID="22" presetClass="entr" presetSubtype="2" fill="hold" nodeType="withEffect">
                                  <p:stCondLst>
                                    <p:cond delay="0"/>
                                  </p:stCondLst>
                                  <p:childTnLst>
                                    <p:set>
                                      <p:cBhvr>
                                        <p:cTn id="28" dur="1" fill="hold">
                                          <p:stCondLst>
                                            <p:cond delay="0"/>
                                          </p:stCondLst>
                                        </p:cTn>
                                        <p:tgtEl>
                                          <p:spTgt spid="1113120"/>
                                        </p:tgtEl>
                                        <p:attrNameLst>
                                          <p:attrName>style.visibility</p:attrName>
                                        </p:attrNameLst>
                                      </p:cBhvr>
                                      <p:to>
                                        <p:strVal val="visible"/>
                                      </p:to>
                                    </p:set>
                                    <p:animEffect transition="in" filter="wipe(right)">
                                      <p:cBhvr>
                                        <p:cTn id="29" dur="2000"/>
                                        <p:tgtEl>
                                          <p:spTgt spid="111312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113116"/>
                                        </p:tgtEl>
                                        <p:attrNameLst>
                                          <p:attrName>style.visibility</p:attrName>
                                        </p:attrNameLst>
                                      </p:cBhvr>
                                      <p:to>
                                        <p:strVal val="visible"/>
                                      </p:to>
                                    </p:set>
                                    <p:animEffect transition="in" filter="fade">
                                      <p:cBhvr>
                                        <p:cTn id="34" dur="500"/>
                                        <p:tgtEl>
                                          <p:spTgt spid="1113116"/>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1113117"/>
                                        </p:tgtEl>
                                        <p:attrNameLst>
                                          <p:attrName>style.visibility</p:attrName>
                                        </p:attrNameLst>
                                      </p:cBhvr>
                                      <p:to>
                                        <p:strVal val="visible"/>
                                      </p:to>
                                    </p:set>
                                    <p:animEffect transition="in" filter="fade">
                                      <p:cBhvr>
                                        <p:cTn id="38" dur="500"/>
                                        <p:tgtEl>
                                          <p:spTgt spid="111311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113123"/>
                                        </p:tgtEl>
                                        <p:attrNameLst>
                                          <p:attrName>style.visibility</p:attrName>
                                        </p:attrNameLst>
                                      </p:cBhvr>
                                      <p:to>
                                        <p:strVal val="visible"/>
                                      </p:to>
                                    </p:set>
                                    <p:animEffect transition="in" filter="fade">
                                      <p:cBhvr>
                                        <p:cTn id="43" dur="500"/>
                                        <p:tgtEl>
                                          <p:spTgt spid="111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3116" grpId="0"/>
      <p:bldP spid="1113117" grpId="0"/>
      <p:bldP spid="1113121" grpId="0" animBg="1"/>
      <p:bldP spid="1113122" grpId="0"/>
      <p:bldP spid="111312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5991" name="Picture 7"/>
          <p:cNvPicPr>
            <a:picLocks noChangeAspect="1" noChangeArrowheads="1"/>
          </p:cNvPicPr>
          <p:nvPr/>
        </p:nvPicPr>
        <p:blipFill>
          <a:blip r:embed="rId3" cstate="print"/>
          <a:srcRect/>
          <a:stretch>
            <a:fillRect/>
          </a:stretch>
        </p:blipFill>
        <p:spPr bwMode="auto">
          <a:xfrm>
            <a:off x="519113" y="703263"/>
            <a:ext cx="8609012" cy="6154737"/>
          </a:xfrm>
          <a:prstGeom prst="rect">
            <a:avLst/>
          </a:prstGeom>
          <a:noFill/>
          <a:ln w="9525" algn="ctr">
            <a:noFill/>
            <a:miter lim="800000"/>
            <a:headEnd/>
            <a:tailEnd/>
          </a:ln>
        </p:spPr>
      </p:pic>
      <p:sp>
        <p:nvSpPr>
          <p:cNvPr id="1065992" name="Line 8"/>
          <p:cNvSpPr>
            <a:spLocks noChangeShapeType="1"/>
          </p:cNvSpPr>
          <p:nvPr/>
        </p:nvSpPr>
        <p:spPr bwMode="auto">
          <a:xfrm>
            <a:off x="1438275" y="2743200"/>
            <a:ext cx="7416800" cy="0"/>
          </a:xfrm>
          <a:prstGeom prst="line">
            <a:avLst/>
          </a:prstGeom>
          <a:noFill/>
          <a:ln w="38100">
            <a:solidFill>
              <a:srgbClr val="FF0000"/>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65993" name="Line 9"/>
          <p:cNvSpPr>
            <a:spLocks noChangeShapeType="1"/>
          </p:cNvSpPr>
          <p:nvPr/>
        </p:nvSpPr>
        <p:spPr bwMode="auto">
          <a:xfrm flipV="1">
            <a:off x="2319338" y="855663"/>
            <a:ext cx="0" cy="5213350"/>
          </a:xfrm>
          <a:prstGeom prst="line">
            <a:avLst/>
          </a:prstGeom>
          <a:noFill/>
          <a:ln w="38100">
            <a:solidFill>
              <a:srgbClr val="0099FF"/>
            </a:solidFill>
            <a:prstDash val="dash"/>
            <a:round/>
            <a:headEnd/>
            <a:tailEn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065994" name="Rectangle 10"/>
          <p:cNvSpPr>
            <a:spLocks noChangeArrowheads="1"/>
          </p:cNvSpPr>
          <p:nvPr/>
        </p:nvSpPr>
        <p:spPr bwMode="auto">
          <a:xfrm>
            <a:off x="1452563" y="855663"/>
            <a:ext cx="855662" cy="1887537"/>
          </a:xfrm>
          <a:prstGeom prst="rect">
            <a:avLst/>
          </a:prstGeom>
          <a:solidFill>
            <a:srgbClr val="FF0000">
              <a:alpha val="39999"/>
            </a:srgbClr>
          </a:solidFill>
          <a:ln w="9525" algn="ctr">
            <a:noFill/>
            <a:miter lim="800000"/>
            <a:headEnd/>
            <a:tailEnd/>
          </a:ln>
          <a:effectLst/>
        </p:spPr>
        <p:txBody>
          <a:bodyPr wrap="none" anchor="ctr"/>
          <a:lstStyle/>
          <a:p>
            <a:pPr>
              <a:defRPr/>
            </a:pPr>
            <a:endParaRPr lang="it-IT">
              <a:latin typeface="Calibri" pitchFamily="34" charset="0"/>
            </a:endParaRPr>
          </a:p>
        </p:txBody>
      </p:sp>
      <p:sp>
        <p:nvSpPr>
          <p:cNvPr id="106598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65995" name="Text Box 11"/>
          <p:cNvSpPr txBox="1">
            <a:spLocks noChangeArrowheads="1"/>
          </p:cNvSpPr>
          <p:nvPr/>
        </p:nvSpPr>
        <p:spPr bwMode="auto">
          <a:xfrm>
            <a:off x="3557588" y="1019175"/>
            <a:ext cx="3189287" cy="1200329"/>
          </a:xfrm>
          <a:prstGeom prst="rect">
            <a:avLst/>
          </a:prstGeom>
          <a:noFill/>
          <a:ln w="9525" algn="ctr">
            <a:noFill/>
            <a:miter lim="800000"/>
            <a:headEnd/>
            <a:tailEnd/>
          </a:ln>
          <a:effectLst/>
        </p:spPr>
        <p:txBody>
          <a:bodyPr>
            <a:spAutoFit/>
          </a:bodyPr>
          <a:lstStyle/>
          <a:p>
            <a:pPr>
              <a:defRPr/>
            </a:pPr>
            <a:r>
              <a:rPr lang="en-GB" sz="2400" dirty="0">
                <a:solidFill>
                  <a:schemeClr val="tx1"/>
                </a:solidFill>
                <a:effectLst>
                  <a:outerShdw blurRad="38100" dist="38100" dir="2700000" algn="tl">
                    <a:srgbClr val="FFFFFF"/>
                  </a:outerShdw>
                </a:effectLst>
                <a:latin typeface="Calibri" pitchFamily="34" charset="0"/>
              </a:rPr>
              <a:t>Nearly all the </a:t>
            </a:r>
            <a:r>
              <a:rPr lang="en-GB" sz="2400" dirty="0" smtClean="0">
                <a:solidFill>
                  <a:schemeClr val="tx1"/>
                </a:solidFill>
                <a:effectLst>
                  <a:outerShdw blurRad="38100" dist="38100" dir="2700000" algn="tl">
                    <a:srgbClr val="FFFFFF"/>
                  </a:outerShdw>
                </a:effectLst>
                <a:latin typeface="Calibri" pitchFamily="34" charset="0"/>
              </a:rPr>
              <a:t>MORB </a:t>
            </a:r>
            <a:r>
              <a:rPr lang="en-GB" sz="2400" dirty="0">
                <a:solidFill>
                  <a:schemeClr val="tx1"/>
                </a:solidFill>
                <a:effectLst>
                  <a:outerShdw blurRad="38100" dist="38100" dir="2700000" algn="tl">
                    <a:srgbClr val="FFFFFF"/>
                  </a:outerShdw>
                </a:effectLst>
                <a:latin typeface="Calibri" pitchFamily="34" charset="0"/>
              </a:rPr>
              <a:t>plot in the Depleted Quadrant</a:t>
            </a:r>
          </a:p>
        </p:txBody>
      </p:sp>
      <p:sp>
        <p:nvSpPr>
          <p:cNvPr id="1065996" name="Text Box 12"/>
          <p:cNvSpPr txBox="1">
            <a:spLocks noChangeArrowheads="1"/>
          </p:cNvSpPr>
          <p:nvPr/>
        </p:nvSpPr>
        <p:spPr bwMode="auto">
          <a:xfrm>
            <a:off x="7273925" y="2317750"/>
            <a:ext cx="1312863" cy="457200"/>
          </a:xfrm>
          <a:prstGeom prst="rect">
            <a:avLst/>
          </a:prstGeom>
          <a:noFill/>
          <a:ln w="9525" algn="ctr">
            <a:noFill/>
            <a:miter lim="800000"/>
            <a:headEnd/>
            <a:tailEnd/>
          </a:ln>
          <a:effectLst/>
        </p:spPr>
        <p:txBody>
          <a:bodyPr>
            <a:spAutoFit/>
          </a:bodyPr>
          <a:lstStyle/>
          <a:p>
            <a:pPr>
              <a:defRPr/>
            </a:pPr>
            <a:r>
              <a:rPr lang="en-GB" sz="2400">
                <a:solidFill>
                  <a:srgbClr val="FF0000"/>
                </a:solidFill>
                <a:effectLst>
                  <a:outerShdw blurRad="38100" dist="38100" dir="2700000" algn="tl">
                    <a:srgbClr val="000000"/>
                  </a:outerShdw>
                </a:effectLst>
                <a:latin typeface="Calibri" pitchFamily="34" charset="0"/>
              </a:rPr>
              <a:t>ChUR</a:t>
            </a:r>
          </a:p>
        </p:txBody>
      </p:sp>
      <p:sp>
        <p:nvSpPr>
          <p:cNvPr id="1065997" name="Text Box 13"/>
          <p:cNvSpPr txBox="1">
            <a:spLocks noChangeArrowheads="1"/>
          </p:cNvSpPr>
          <p:nvPr/>
        </p:nvSpPr>
        <p:spPr bwMode="auto">
          <a:xfrm rot="16200000">
            <a:off x="1443831" y="5155407"/>
            <a:ext cx="1312863" cy="457200"/>
          </a:xfrm>
          <a:prstGeom prst="rect">
            <a:avLst/>
          </a:prstGeom>
          <a:noFill/>
          <a:ln w="9525" algn="ctr">
            <a:noFill/>
            <a:miter lim="800000"/>
            <a:headEnd/>
            <a:tailEnd/>
          </a:ln>
          <a:effectLst/>
        </p:spPr>
        <p:txBody>
          <a:bodyPr>
            <a:spAutoFit/>
          </a:bodyPr>
          <a:lstStyle/>
          <a:p>
            <a:pPr>
              <a:defRPr/>
            </a:pPr>
            <a:r>
              <a:rPr lang="en-GB" sz="2400">
                <a:solidFill>
                  <a:srgbClr val="0099FF"/>
                </a:solidFill>
                <a:effectLst>
                  <a:outerShdw blurRad="38100" dist="38100" dir="2700000" algn="tl">
                    <a:srgbClr val="000000"/>
                  </a:outerShdw>
                </a:effectLst>
                <a:latin typeface="Calibri" pitchFamily="34" charset="0"/>
              </a:rPr>
              <a:t>BSE</a:t>
            </a:r>
          </a:p>
        </p:txBody>
      </p:sp>
      <p:sp>
        <p:nvSpPr>
          <p:cNvPr id="1065998" name="AutoShape 14"/>
          <p:cNvSpPr>
            <a:spLocks noChangeArrowheads="1"/>
          </p:cNvSpPr>
          <p:nvPr/>
        </p:nvSpPr>
        <p:spPr bwMode="auto">
          <a:xfrm>
            <a:off x="655638" y="2717800"/>
            <a:ext cx="404812" cy="1376363"/>
          </a:xfrm>
          <a:prstGeom prst="roundRect">
            <a:avLst>
              <a:gd name="adj" fmla="val 16667"/>
            </a:avLst>
          </a:prstGeom>
          <a:noFill/>
          <a:ln w="57150" algn="ctr">
            <a:solidFill>
              <a:srgbClr val="FF6600"/>
            </a:solidFill>
            <a:round/>
            <a:headEnd/>
            <a:tailEnd/>
          </a:ln>
          <a:effectLst>
            <a:outerShdw blurRad="50800" dist="38100" dir="2700000" algn="tl" rotWithShape="0">
              <a:prstClr val="black">
                <a:alpha val="40000"/>
              </a:prstClr>
            </a:outerShdw>
          </a:effectLst>
        </p:spPr>
        <p:txBody>
          <a:bodyPr wrap="none" anchor="ctr"/>
          <a:lstStyle/>
          <a:p>
            <a:pPr>
              <a:defRPr/>
            </a:pPr>
            <a:endParaRPr lang="it-IT">
              <a:latin typeface="Calibri" pitchFamily="34" charset="0"/>
            </a:endParaRPr>
          </a:p>
        </p:txBody>
      </p:sp>
      <p:sp>
        <p:nvSpPr>
          <p:cNvPr id="12" name="Figura a mano libera 11"/>
          <p:cNvSpPr/>
          <p:nvPr/>
        </p:nvSpPr>
        <p:spPr bwMode="auto">
          <a:xfrm>
            <a:off x="1727200" y="1639888"/>
            <a:ext cx="6699250" cy="4181475"/>
          </a:xfrm>
          <a:custGeom>
            <a:avLst/>
            <a:gdLst>
              <a:gd name="connsiteX0" fmla="*/ 260430 w 7033550"/>
              <a:gd name="connsiteY0" fmla="*/ 2885954 h 4182319"/>
              <a:gd name="connsiteX1" fmla="*/ 1707266 w 7033550"/>
              <a:gd name="connsiteY1" fmla="*/ 3869802 h 4182319"/>
              <a:gd name="connsiteX2" fmla="*/ 2019782 w 7033550"/>
              <a:gd name="connsiteY2" fmla="*/ 4078147 h 4182319"/>
              <a:gd name="connsiteX3" fmla="*/ 3165676 w 7033550"/>
              <a:gd name="connsiteY3" fmla="*/ 4031848 h 4182319"/>
              <a:gd name="connsiteX4" fmla="*/ 6036197 w 7033550"/>
              <a:gd name="connsiteY4" fmla="*/ 3997124 h 4182319"/>
              <a:gd name="connsiteX5" fmla="*/ 6753828 w 7033550"/>
              <a:gd name="connsiteY5" fmla="*/ 2920678 h 4182319"/>
              <a:gd name="connsiteX6" fmla="*/ 6603357 w 7033550"/>
              <a:gd name="connsiteY6" fmla="*/ 2538714 h 4182319"/>
              <a:gd name="connsiteX7" fmla="*/ 4172673 w 7033550"/>
              <a:gd name="connsiteY7" fmla="*/ 2434542 h 4182319"/>
              <a:gd name="connsiteX8" fmla="*/ 2818435 w 7033550"/>
              <a:gd name="connsiteY8" fmla="*/ 1890531 h 4182319"/>
              <a:gd name="connsiteX9" fmla="*/ 1811438 w 7033550"/>
              <a:gd name="connsiteY9" fmla="*/ 1219200 h 4182319"/>
              <a:gd name="connsiteX10" fmla="*/ 1360025 w 7033550"/>
              <a:gd name="connsiteY10" fmla="*/ 385823 h 4182319"/>
              <a:gd name="connsiteX11" fmla="*/ 1093808 w 7033550"/>
              <a:gd name="connsiteY11" fmla="*/ 119605 h 4182319"/>
              <a:gd name="connsiteX12" fmla="*/ 897038 w 7033550"/>
              <a:gd name="connsiteY12" fmla="*/ 131180 h 4182319"/>
              <a:gd name="connsiteX13" fmla="*/ 688694 w 7033550"/>
              <a:gd name="connsiteY13" fmla="*/ 906683 h 4182319"/>
              <a:gd name="connsiteX14" fmla="*/ 237281 w 7033550"/>
              <a:gd name="connsiteY14" fmla="*/ 2353519 h 4182319"/>
              <a:gd name="connsiteX15" fmla="*/ 144683 w 7033550"/>
              <a:gd name="connsiteY15" fmla="*/ 2654461 h 4182319"/>
              <a:gd name="connsiteX16" fmla="*/ 260430 w 7033550"/>
              <a:gd name="connsiteY16" fmla="*/ 2885954 h 4182319"/>
              <a:gd name="connsiteX0" fmla="*/ 244997 w 7018117"/>
              <a:gd name="connsiteY0" fmla="*/ 2885954 h 4182319"/>
              <a:gd name="connsiteX1" fmla="*/ 1691833 w 7018117"/>
              <a:gd name="connsiteY1" fmla="*/ 3869802 h 4182319"/>
              <a:gd name="connsiteX2" fmla="*/ 2004349 w 7018117"/>
              <a:gd name="connsiteY2" fmla="*/ 4078147 h 4182319"/>
              <a:gd name="connsiteX3" fmla="*/ 3150243 w 7018117"/>
              <a:gd name="connsiteY3" fmla="*/ 4031848 h 4182319"/>
              <a:gd name="connsiteX4" fmla="*/ 6020764 w 7018117"/>
              <a:gd name="connsiteY4" fmla="*/ 3997124 h 4182319"/>
              <a:gd name="connsiteX5" fmla="*/ 6738395 w 7018117"/>
              <a:gd name="connsiteY5" fmla="*/ 2920678 h 4182319"/>
              <a:gd name="connsiteX6" fmla="*/ 6587924 w 7018117"/>
              <a:gd name="connsiteY6" fmla="*/ 2538714 h 4182319"/>
              <a:gd name="connsiteX7" fmla="*/ 4157240 w 7018117"/>
              <a:gd name="connsiteY7" fmla="*/ 2434542 h 4182319"/>
              <a:gd name="connsiteX8" fmla="*/ 2803002 w 7018117"/>
              <a:gd name="connsiteY8" fmla="*/ 1890531 h 4182319"/>
              <a:gd name="connsiteX9" fmla="*/ 1796005 w 7018117"/>
              <a:gd name="connsiteY9" fmla="*/ 1219200 h 4182319"/>
              <a:gd name="connsiteX10" fmla="*/ 1344592 w 7018117"/>
              <a:gd name="connsiteY10" fmla="*/ 385823 h 4182319"/>
              <a:gd name="connsiteX11" fmla="*/ 1078375 w 7018117"/>
              <a:gd name="connsiteY11" fmla="*/ 119605 h 4182319"/>
              <a:gd name="connsiteX12" fmla="*/ 881605 w 7018117"/>
              <a:gd name="connsiteY12" fmla="*/ 131180 h 4182319"/>
              <a:gd name="connsiteX13" fmla="*/ 673261 w 7018117"/>
              <a:gd name="connsiteY13" fmla="*/ 906683 h 4182319"/>
              <a:gd name="connsiteX14" fmla="*/ 221848 w 7018117"/>
              <a:gd name="connsiteY14" fmla="*/ 2353519 h 4182319"/>
              <a:gd name="connsiteX15" fmla="*/ 244997 w 7018117"/>
              <a:gd name="connsiteY15" fmla="*/ 2885954 h 4182319"/>
              <a:gd name="connsiteX0" fmla="*/ 110885 w 6884005"/>
              <a:gd name="connsiteY0" fmla="*/ 2885954 h 4182319"/>
              <a:gd name="connsiteX1" fmla="*/ 1557721 w 6884005"/>
              <a:gd name="connsiteY1" fmla="*/ 3869802 h 4182319"/>
              <a:gd name="connsiteX2" fmla="*/ 1870237 w 6884005"/>
              <a:gd name="connsiteY2" fmla="*/ 4078147 h 4182319"/>
              <a:gd name="connsiteX3" fmla="*/ 3016131 w 6884005"/>
              <a:gd name="connsiteY3" fmla="*/ 4031848 h 4182319"/>
              <a:gd name="connsiteX4" fmla="*/ 5886652 w 6884005"/>
              <a:gd name="connsiteY4" fmla="*/ 3997124 h 4182319"/>
              <a:gd name="connsiteX5" fmla="*/ 6604283 w 6884005"/>
              <a:gd name="connsiteY5" fmla="*/ 2920678 h 4182319"/>
              <a:gd name="connsiteX6" fmla="*/ 6453812 w 6884005"/>
              <a:gd name="connsiteY6" fmla="*/ 2538714 h 4182319"/>
              <a:gd name="connsiteX7" fmla="*/ 4023128 w 6884005"/>
              <a:gd name="connsiteY7" fmla="*/ 2434542 h 4182319"/>
              <a:gd name="connsiteX8" fmla="*/ 2668890 w 6884005"/>
              <a:gd name="connsiteY8" fmla="*/ 1890531 h 4182319"/>
              <a:gd name="connsiteX9" fmla="*/ 1661893 w 6884005"/>
              <a:gd name="connsiteY9" fmla="*/ 1219200 h 4182319"/>
              <a:gd name="connsiteX10" fmla="*/ 1210480 w 6884005"/>
              <a:gd name="connsiteY10" fmla="*/ 385823 h 4182319"/>
              <a:gd name="connsiteX11" fmla="*/ 944263 w 6884005"/>
              <a:gd name="connsiteY11" fmla="*/ 119605 h 4182319"/>
              <a:gd name="connsiteX12" fmla="*/ 747493 w 6884005"/>
              <a:gd name="connsiteY12" fmla="*/ 131180 h 4182319"/>
              <a:gd name="connsiteX13" fmla="*/ 539149 w 6884005"/>
              <a:gd name="connsiteY13" fmla="*/ 906683 h 4182319"/>
              <a:gd name="connsiteX14" fmla="*/ 87736 w 6884005"/>
              <a:gd name="connsiteY14" fmla="*/ 2353519 h 4182319"/>
              <a:gd name="connsiteX15" fmla="*/ 110885 w 6884005"/>
              <a:gd name="connsiteY15" fmla="*/ 2885954 h 4182319"/>
              <a:gd name="connsiteX0" fmla="*/ 110885 w 6698810"/>
              <a:gd name="connsiteY0" fmla="*/ 2885954 h 4182319"/>
              <a:gd name="connsiteX1" fmla="*/ 1557721 w 6698810"/>
              <a:gd name="connsiteY1" fmla="*/ 3869802 h 4182319"/>
              <a:gd name="connsiteX2" fmla="*/ 1870237 w 6698810"/>
              <a:gd name="connsiteY2" fmla="*/ 4078147 h 4182319"/>
              <a:gd name="connsiteX3" fmla="*/ 3016131 w 6698810"/>
              <a:gd name="connsiteY3" fmla="*/ 4031848 h 4182319"/>
              <a:gd name="connsiteX4" fmla="*/ 5886652 w 6698810"/>
              <a:gd name="connsiteY4" fmla="*/ 3997124 h 4182319"/>
              <a:gd name="connsiteX5" fmla="*/ 6604283 w 6698810"/>
              <a:gd name="connsiteY5" fmla="*/ 2920678 h 4182319"/>
              <a:gd name="connsiteX6" fmla="*/ 6453812 w 6698810"/>
              <a:gd name="connsiteY6" fmla="*/ 2538714 h 4182319"/>
              <a:gd name="connsiteX7" fmla="*/ 4023128 w 6698810"/>
              <a:gd name="connsiteY7" fmla="*/ 2434542 h 4182319"/>
              <a:gd name="connsiteX8" fmla="*/ 2668890 w 6698810"/>
              <a:gd name="connsiteY8" fmla="*/ 1890531 h 4182319"/>
              <a:gd name="connsiteX9" fmla="*/ 1661893 w 6698810"/>
              <a:gd name="connsiteY9" fmla="*/ 1219200 h 4182319"/>
              <a:gd name="connsiteX10" fmla="*/ 1210480 w 6698810"/>
              <a:gd name="connsiteY10" fmla="*/ 385823 h 4182319"/>
              <a:gd name="connsiteX11" fmla="*/ 944263 w 6698810"/>
              <a:gd name="connsiteY11" fmla="*/ 119605 h 4182319"/>
              <a:gd name="connsiteX12" fmla="*/ 747493 w 6698810"/>
              <a:gd name="connsiteY12" fmla="*/ 131180 h 4182319"/>
              <a:gd name="connsiteX13" fmla="*/ 539149 w 6698810"/>
              <a:gd name="connsiteY13" fmla="*/ 906683 h 4182319"/>
              <a:gd name="connsiteX14" fmla="*/ 87736 w 6698810"/>
              <a:gd name="connsiteY14" fmla="*/ 2353519 h 4182319"/>
              <a:gd name="connsiteX15" fmla="*/ 110885 w 6698810"/>
              <a:gd name="connsiteY15" fmla="*/ 2885954 h 4182319"/>
              <a:gd name="connsiteX0" fmla="*/ 110885 w 6698810"/>
              <a:gd name="connsiteY0" fmla="*/ 2885954 h 4182319"/>
              <a:gd name="connsiteX1" fmla="*/ 1557721 w 6698810"/>
              <a:gd name="connsiteY1" fmla="*/ 3869802 h 4182319"/>
              <a:gd name="connsiteX2" fmla="*/ 1870237 w 6698810"/>
              <a:gd name="connsiteY2" fmla="*/ 4078147 h 4182319"/>
              <a:gd name="connsiteX3" fmla="*/ 3016131 w 6698810"/>
              <a:gd name="connsiteY3" fmla="*/ 4031848 h 4182319"/>
              <a:gd name="connsiteX4" fmla="*/ 5886652 w 6698810"/>
              <a:gd name="connsiteY4" fmla="*/ 3997124 h 4182319"/>
              <a:gd name="connsiteX5" fmla="*/ 6604283 w 6698810"/>
              <a:gd name="connsiteY5" fmla="*/ 2920678 h 4182319"/>
              <a:gd name="connsiteX6" fmla="*/ 6453812 w 6698810"/>
              <a:gd name="connsiteY6" fmla="*/ 2538714 h 4182319"/>
              <a:gd name="connsiteX7" fmla="*/ 4023128 w 6698810"/>
              <a:gd name="connsiteY7" fmla="*/ 2434542 h 4182319"/>
              <a:gd name="connsiteX8" fmla="*/ 2668890 w 6698810"/>
              <a:gd name="connsiteY8" fmla="*/ 1890531 h 4182319"/>
              <a:gd name="connsiteX9" fmla="*/ 1661893 w 6698810"/>
              <a:gd name="connsiteY9" fmla="*/ 1219200 h 4182319"/>
              <a:gd name="connsiteX10" fmla="*/ 1210480 w 6698810"/>
              <a:gd name="connsiteY10" fmla="*/ 385823 h 4182319"/>
              <a:gd name="connsiteX11" fmla="*/ 944263 w 6698810"/>
              <a:gd name="connsiteY11" fmla="*/ 119605 h 4182319"/>
              <a:gd name="connsiteX12" fmla="*/ 747493 w 6698810"/>
              <a:gd name="connsiteY12" fmla="*/ 131180 h 4182319"/>
              <a:gd name="connsiteX13" fmla="*/ 539149 w 6698810"/>
              <a:gd name="connsiteY13" fmla="*/ 906683 h 4182319"/>
              <a:gd name="connsiteX14" fmla="*/ 87736 w 6698810"/>
              <a:gd name="connsiteY14" fmla="*/ 2353519 h 4182319"/>
              <a:gd name="connsiteX15" fmla="*/ 110885 w 6698810"/>
              <a:gd name="connsiteY15" fmla="*/ 2885954 h 418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810" h="4182319">
                <a:moveTo>
                  <a:pt x="110885" y="2885954"/>
                </a:moveTo>
                <a:cubicBezTo>
                  <a:pt x="355882" y="3138668"/>
                  <a:pt x="1264496" y="3671103"/>
                  <a:pt x="1557721" y="3869802"/>
                </a:cubicBezTo>
                <a:cubicBezTo>
                  <a:pt x="1850946" y="4068501"/>
                  <a:pt x="1663745" y="3959699"/>
                  <a:pt x="1870237" y="4078147"/>
                </a:cubicBezTo>
                <a:cubicBezTo>
                  <a:pt x="2113305" y="4105155"/>
                  <a:pt x="3016131" y="4031848"/>
                  <a:pt x="3016131" y="4031848"/>
                </a:cubicBezTo>
                <a:cubicBezTo>
                  <a:pt x="3685533" y="4018344"/>
                  <a:pt x="5288627" y="4182319"/>
                  <a:pt x="5886652" y="3997124"/>
                </a:cubicBezTo>
                <a:cubicBezTo>
                  <a:pt x="6484677" y="3811929"/>
                  <a:pt x="6509756" y="3163746"/>
                  <a:pt x="6604283" y="2920678"/>
                </a:cubicBezTo>
                <a:cubicBezTo>
                  <a:pt x="6698810" y="2677610"/>
                  <a:pt x="6512149" y="2528297"/>
                  <a:pt x="6453812" y="2538714"/>
                </a:cubicBezTo>
                <a:cubicBezTo>
                  <a:pt x="6023620" y="2457691"/>
                  <a:pt x="4653948" y="2542573"/>
                  <a:pt x="4023128" y="2434542"/>
                </a:cubicBezTo>
                <a:cubicBezTo>
                  <a:pt x="3392308" y="2326511"/>
                  <a:pt x="3062429" y="2093088"/>
                  <a:pt x="2668890" y="1890531"/>
                </a:cubicBezTo>
                <a:cubicBezTo>
                  <a:pt x="2275351" y="1687974"/>
                  <a:pt x="1904961" y="1469985"/>
                  <a:pt x="1661893" y="1219200"/>
                </a:cubicBezTo>
                <a:cubicBezTo>
                  <a:pt x="1418825" y="968415"/>
                  <a:pt x="1330085" y="569089"/>
                  <a:pt x="1210480" y="385823"/>
                </a:cubicBezTo>
                <a:cubicBezTo>
                  <a:pt x="1090875" y="202557"/>
                  <a:pt x="1021428" y="162046"/>
                  <a:pt x="944263" y="119605"/>
                </a:cubicBezTo>
                <a:cubicBezTo>
                  <a:pt x="867099" y="77165"/>
                  <a:pt x="815012" y="0"/>
                  <a:pt x="747493" y="131180"/>
                </a:cubicBezTo>
                <a:cubicBezTo>
                  <a:pt x="679974" y="262360"/>
                  <a:pt x="649108" y="536293"/>
                  <a:pt x="539149" y="906683"/>
                </a:cubicBezTo>
                <a:cubicBezTo>
                  <a:pt x="429190" y="1277073"/>
                  <a:pt x="159113" y="2023640"/>
                  <a:pt x="87736" y="2353519"/>
                </a:cubicBezTo>
                <a:cubicBezTo>
                  <a:pt x="16359" y="2683398"/>
                  <a:pt x="0" y="2755160"/>
                  <a:pt x="110885" y="2885954"/>
                </a:cubicBezTo>
                <a:close/>
              </a:path>
            </a:pathLst>
          </a:custGeom>
          <a:noFill/>
          <a:ln w="3810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defRPr/>
            </a:pPr>
            <a:endParaRPr lang="it-IT">
              <a:latin typeface="Calibri" pitchFamily="34" charset="0"/>
            </a:endParaRPr>
          </a:p>
        </p:txBody>
      </p:sp>
      <p:sp>
        <p:nvSpPr>
          <p:cNvPr id="13" name="Text Box 11"/>
          <p:cNvSpPr txBox="1">
            <a:spLocks noChangeArrowheads="1"/>
          </p:cNvSpPr>
          <p:nvPr/>
        </p:nvSpPr>
        <p:spPr bwMode="auto">
          <a:xfrm>
            <a:off x="4613275" y="2871788"/>
            <a:ext cx="4267200" cy="1200150"/>
          </a:xfrm>
          <a:prstGeom prst="rect">
            <a:avLst/>
          </a:prstGeom>
          <a:noFill/>
          <a:ln w="9525" algn="ctr">
            <a:noFill/>
            <a:miter lim="800000"/>
            <a:headEnd/>
            <a:tailEnd/>
          </a:ln>
          <a:effectLst/>
        </p:spPr>
        <p:txBody>
          <a:bodyPr>
            <a:spAutoFit/>
          </a:bodyPr>
          <a:lstStyle/>
          <a:p>
            <a:pPr>
              <a:defRPr/>
            </a:pPr>
            <a:r>
              <a:rPr lang="en-GB" sz="2400" dirty="0">
                <a:solidFill>
                  <a:schemeClr val="tx1"/>
                </a:solidFill>
                <a:effectLst>
                  <a:outerShdw blurRad="38100" dist="38100" dir="2700000" algn="tl">
                    <a:srgbClr val="FFFFFF"/>
                  </a:outerShdw>
                </a:effectLst>
                <a:latin typeface="Calibri" pitchFamily="34" charset="0"/>
              </a:rPr>
              <a:t>Marine Sediments = Average upper crustal isotopic composition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65991"/>
                                        </p:tgtEl>
                                        <p:attrNameLst>
                                          <p:attrName>style.visibility</p:attrName>
                                        </p:attrNameLst>
                                      </p:cBhvr>
                                      <p:to>
                                        <p:strVal val="visible"/>
                                      </p:to>
                                    </p:set>
                                    <p:animEffect transition="in" filter="fade">
                                      <p:cBhvr>
                                        <p:cTn id="7" dur="500"/>
                                        <p:tgtEl>
                                          <p:spTgt spid="106599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65998"/>
                                        </p:tgtEl>
                                        <p:attrNameLst>
                                          <p:attrName>style.visibility</p:attrName>
                                        </p:attrNameLst>
                                      </p:cBhvr>
                                      <p:to>
                                        <p:strVal val="visible"/>
                                      </p:to>
                                    </p:set>
                                    <p:animEffect transition="in" filter="fade">
                                      <p:cBhvr>
                                        <p:cTn id="12" dur="500"/>
                                        <p:tgtEl>
                                          <p:spTgt spid="106599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65992"/>
                                        </p:tgtEl>
                                        <p:attrNameLst>
                                          <p:attrName>style.visibility</p:attrName>
                                        </p:attrNameLst>
                                      </p:cBhvr>
                                      <p:to>
                                        <p:strVal val="visible"/>
                                      </p:to>
                                    </p:set>
                                    <p:animEffect transition="in" filter="wipe(left)">
                                      <p:cBhvr>
                                        <p:cTn id="17" dur="500"/>
                                        <p:tgtEl>
                                          <p:spTgt spid="1065992"/>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065996"/>
                                        </p:tgtEl>
                                        <p:attrNameLst>
                                          <p:attrName>style.visibility</p:attrName>
                                        </p:attrNameLst>
                                      </p:cBhvr>
                                      <p:to>
                                        <p:strVal val="visible"/>
                                      </p:to>
                                    </p:set>
                                    <p:animEffect transition="in" filter="fade">
                                      <p:cBhvr>
                                        <p:cTn id="21" dur="500"/>
                                        <p:tgtEl>
                                          <p:spTgt spid="106599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065993"/>
                                        </p:tgtEl>
                                        <p:attrNameLst>
                                          <p:attrName>style.visibility</p:attrName>
                                        </p:attrNameLst>
                                      </p:cBhvr>
                                      <p:to>
                                        <p:strVal val="visible"/>
                                      </p:to>
                                    </p:set>
                                    <p:animEffect transition="in" filter="wipe(down)">
                                      <p:cBhvr>
                                        <p:cTn id="26" dur="500"/>
                                        <p:tgtEl>
                                          <p:spTgt spid="1065993"/>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065997"/>
                                        </p:tgtEl>
                                        <p:attrNameLst>
                                          <p:attrName>style.visibility</p:attrName>
                                        </p:attrNameLst>
                                      </p:cBhvr>
                                      <p:to>
                                        <p:strVal val="visible"/>
                                      </p:to>
                                    </p:set>
                                    <p:animEffect transition="in" filter="fade">
                                      <p:cBhvr>
                                        <p:cTn id="30" dur="500"/>
                                        <p:tgtEl>
                                          <p:spTgt spid="106599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65994"/>
                                        </p:tgtEl>
                                        <p:attrNameLst>
                                          <p:attrName>style.visibility</p:attrName>
                                        </p:attrNameLst>
                                      </p:cBhvr>
                                      <p:to>
                                        <p:strVal val="visible"/>
                                      </p:to>
                                    </p:set>
                                    <p:animEffect transition="in" filter="fade">
                                      <p:cBhvr>
                                        <p:cTn id="35" dur="1000"/>
                                        <p:tgtEl>
                                          <p:spTgt spid="1065994"/>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65995"/>
                                        </p:tgtEl>
                                        <p:attrNameLst>
                                          <p:attrName>style.visibility</p:attrName>
                                        </p:attrNameLst>
                                      </p:cBhvr>
                                      <p:to>
                                        <p:strVal val="visible"/>
                                      </p:to>
                                    </p:set>
                                    <p:animEffect transition="in" filter="fade">
                                      <p:cBhvr>
                                        <p:cTn id="39" dur="500"/>
                                        <p:tgtEl>
                                          <p:spTgt spid="106599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1000"/>
                                        <p:tgtEl>
                                          <p:spTgt spid="12"/>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994" grpId="0" animBg="1"/>
      <p:bldP spid="1065995" grpId="0"/>
      <p:bldP spid="1065996" grpId="0"/>
      <p:bldP spid="1065997" grpId="0"/>
      <p:bldP spid="1065998" grpId="0" animBg="1"/>
      <p:bldP spid="12" grpId="0" animBg="1"/>
      <p:bldP spid="1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1026" name="Picture 2"/>
          <p:cNvPicPr>
            <a:picLocks noChangeAspect="1" noChangeArrowheads="1"/>
          </p:cNvPicPr>
          <p:nvPr/>
        </p:nvPicPr>
        <p:blipFill>
          <a:blip r:embed="rId3" cstate="print"/>
          <a:srcRect/>
          <a:stretch>
            <a:fillRect/>
          </a:stretch>
        </p:blipFill>
        <p:spPr bwMode="auto">
          <a:xfrm>
            <a:off x="352424" y="602768"/>
            <a:ext cx="6657975" cy="5916348"/>
          </a:xfrm>
          <a:prstGeom prst="rect">
            <a:avLst/>
          </a:prstGeom>
          <a:noFill/>
          <a:ln w="9525">
            <a:noFill/>
            <a:miter lim="800000"/>
            <a:headEnd/>
            <a:tailEnd/>
          </a:ln>
        </p:spPr>
      </p:pic>
      <p:sp>
        <p:nvSpPr>
          <p:cNvPr id="20" name="CasellaDiTesto 19"/>
          <p:cNvSpPr txBox="1"/>
          <p:nvPr/>
        </p:nvSpPr>
        <p:spPr>
          <a:xfrm>
            <a:off x="2120901" y="5257800"/>
            <a:ext cx="765174" cy="400110"/>
          </a:xfrm>
          <a:prstGeom prst="rect">
            <a:avLst/>
          </a:prstGeom>
          <a:noFill/>
        </p:spPr>
        <p:txBody>
          <a:bodyPr wrap="square" rtlCol="0">
            <a:spAutoFit/>
          </a:bodyPr>
          <a:lstStyle/>
          <a:p>
            <a:pPr algn="l"/>
            <a:r>
              <a:rPr lang="it-IT" sz="2000" b="1" dirty="0" smtClean="0">
                <a:solidFill>
                  <a:srgbClr val="0000FF"/>
                </a:solidFill>
                <a:effectLst/>
                <a:latin typeface="Calibri" pitchFamily="34" charset="0"/>
              </a:rPr>
              <a:t>BSE</a:t>
            </a:r>
            <a:endParaRPr lang="it-IT" sz="2000" b="1" dirty="0">
              <a:solidFill>
                <a:srgbClr val="0000FF"/>
              </a:solidFill>
              <a:effectLst/>
              <a:latin typeface="Calibri" pitchFamily="34" charset="0"/>
            </a:endParaRPr>
          </a:p>
        </p:txBody>
      </p:sp>
      <p:sp>
        <p:nvSpPr>
          <p:cNvPr id="21" name="CasellaDiTesto 20"/>
          <p:cNvSpPr txBox="1"/>
          <p:nvPr/>
        </p:nvSpPr>
        <p:spPr>
          <a:xfrm>
            <a:off x="3921126" y="1885950"/>
            <a:ext cx="765174" cy="400110"/>
          </a:xfrm>
          <a:prstGeom prst="rect">
            <a:avLst/>
          </a:prstGeom>
          <a:noFill/>
        </p:spPr>
        <p:txBody>
          <a:bodyPr wrap="square" rtlCol="0">
            <a:spAutoFit/>
          </a:bodyPr>
          <a:lstStyle/>
          <a:p>
            <a:pPr algn="l"/>
            <a:r>
              <a:rPr lang="it-IT" sz="2000" b="1" dirty="0" smtClean="0">
                <a:solidFill>
                  <a:srgbClr val="FF0000"/>
                </a:solidFill>
                <a:effectLst/>
                <a:latin typeface="Calibri" pitchFamily="34" charset="0"/>
              </a:rPr>
              <a:t>ChUR</a:t>
            </a:r>
            <a:endParaRPr lang="it-IT" sz="2000" b="1" dirty="0">
              <a:solidFill>
                <a:srgbClr val="FF0000"/>
              </a:solidFill>
              <a:effectLst/>
              <a:latin typeface="Calibri" pitchFamily="34" charset="0"/>
            </a:endParaRPr>
          </a:p>
        </p:txBody>
      </p:sp>
      <p:sp>
        <p:nvSpPr>
          <p:cNvPr id="22" name="CasellaDiTesto 21"/>
          <p:cNvSpPr txBox="1">
            <a:spLocks noChangeArrowheads="1"/>
          </p:cNvSpPr>
          <p:nvPr/>
        </p:nvSpPr>
        <p:spPr bwMode="auto">
          <a:xfrm>
            <a:off x="2895600" y="5974163"/>
            <a:ext cx="4181475" cy="523220"/>
          </a:xfrm>
          <a:prstGeom prst="rect">
            <a:avLst/>
          </a:prstGeom>
          <a:noFill/>
          <a:ln w="9525">
            <a:noFill/>
            <a:miter lim="800000"/>
            <a:headEnd/>
            <a:tailEnd/>
          </a:ln>
        </p:spPr>
        <p:txBody>
          <a:bodyPr wrap="square">
            <a:spAutoFit/>
          </a:bodyPr>
          <a:lstStyle/>
          <a:p>
            <a:pPr algn="l"/>
            <a:r>
              <a:rPr lang="en-GB" sz="1400" dirty="0" err="1" smtClean="0">
                <a:solidFill>
                  <a:schemeClr val="tx1"/>
                </a:solidFill>
                <a:effectLst/>
                <a:latin typeface="Calibri" pitchFamily="34" charset="0"/>
              </a:rPr>
              <a:t>Subha</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Anand</a:t>
            </a:r>
            <a:r>
              <a:rPr lang="en-GB" sz="1400" dirty="0" smtClean="0">
                <a:solidFill>
                  <a:schemeClr val="tx1"/>
                </a:solidFill>
                <a:effectLst/>
                <a:latin typeface="Calibri" pitchFamily="34" charset="0"/>
              </a:rPr>
              <a:t> et al., 2019 (Geochem. </a:t>
            </a:r>
            <a:r>
              <a:rPr lang="en-GB" sz="1400" dirty="0" err="1" smtClean="0">
                <a:solidFill>
                  <a:schemeClr val="tx1"/>
                </a:solidFill>
                <a:effectLst/>
                <a:latin typeface="Calibri" pitchFamily="34" charset="0"/>
              </a:rPr>
              <a:t>Geophys</a:t>
            </a:r>
            <a:r>
              <a:rPr lang="en-GB" sz="1400" dirty="0" smtClean="0">
                <a:solidFill>
                  <a:schemeClr val="tx1"/>
                </a:solidFill>
                <a:effectLst/>
                <a:latin typeface="Calibri" pitchFamily="34" charset="0"/>
              </a:rPr>
              <a:t>. </a:t>
            </a:r>
            <a:r>
              <a:rPr lang="en-GB" sz="1400" dirty="0" err="1" smtClean="0">
                <a:solidFill>
                  <a:schemeClr val="tx1"/>
                </a:solidFill>
                <a:effectLst/>
                <a:latin typeface="Calibri" pitchFamily="34" charset="0"/>
              </a:rPr>
              <a:t>Geosyst</a:t>
            </a:r>
            <a:r>
              <a:rPr lang="en-GB" sz="1400" dirty="0" smtClean="0">
                <a:solidFill>
                  <a:schemeClr val="tx1"/>
                </a:solidFill>
                <a:effectLst/>
                <a:latin typeface="Calibri" pitchFamily="34" charset="0"/>
              </a:rPr>
              <a:t>., </a:t>
            </a:r>
            <a:r>
              <a:rPr lang="it-IT" sz="1400" dirty="0" smtClean="0">
                <a:solidFill>
                  <a:schemeClr val="tx1"/>
                </a:solidFill>
                <a:effectLst/>
                <a:latin typeface="Calibri" pitchFamily="34" charset="0"/>
              </a:rPr>
              <a:t>20. https://doi.org/10.1029/2019GC008332)</a:t>
            </a:r>
            <a:endParaRPr lang="en-GB" sz="1400" dirty="0">
              <a:solidFill>
                <a:schemeClr val="tx1"/>
              </a:solidFill>
              <a:effectLst/>
              <a:latin typeface="Calibri" pitchFamily="34" charset="0"/>
            </a:endParaRPr>
          </a:p>
        </p:txBody>
      </p:sp>
      <p:sp>
        <p:nvSpPr>
          <p:cNvPr id="23" name="CasellaDiTesto 22"/>
          <p:cNvSpPr txBox="1"/>
          <p:nvPr/>
        </p:nvSpPr>
        <p:spPr>
          <a:xfrm>
            <a:off x="6362700" y="1819275"/>
            <a:ext cx="2752725" cy="369332"/>
          </a:xfrm>
          <a:prstGeom prst="rect">
            <a:avLst/>
          </a:prstGeom>
          <a:solidFill>
            <a:schemeClr val="bg1"/>
          </a:solidFill>
        </p:spPr>
        <p:txBody>
          <a:bodyPr wrap="square" rtlCol="0">
            <a:spAutoFit/>
          </a:bodyPr>
          <a:lstStyle/>
          <a:p>
            <a:pPr algn="l"/>
            <a:r>
              <a:rPr lang="en-GB" b="1" dirty="0" smtClean="0">
                <a:solidFill>
                  <a:schemeClr val="tx1"/>
                </a:solidFill>
                <a:effectLst/>
                <a:latin typeface="Calibri" pitchFamily="34" charset="0"/>
              </a:rPr>
              <a:t>South-West Coast of India</a:t>
            </a:r>
            <a:endParaRPr lang="en-GB" b="1" dirty="0">
              <a:solidFill>
                <a:schemeClr val="tx1"/>
              </a:solidFill>
              <a:effectLst/>
              <a:latin typeface="Calibri" pitchFamily="34" charset="0"/>
            </a:endParaRPr>
          </a:p>
        </p:txBody>
      </p:sp>
      <p:sp>
        <p:nvSpPr>
          <p:cNvPr id="24" name="CasellaDiTesto 23"/>
          <p:cNvSpPr txBox="1"/>
          <p:nvPr/>
        </p:nvSpPr>
        <p:spPr>
          <a:xfrm>
            <a:off x="6362700" y="2181225"/>
            <a:ext cx="2752725" cy="369332"/>
          </a:xfrm>
          <a:prstGeom prst="rect">
            <a:avLst/>
          </a:prstGeom>
          <a:solidFill>
            <a:schemeClr val="bg1"/>
          </a:solidFill>
        </p:spPr>
        <p:txBody>
          <a:bodyPr wrap="square" rtlCol="0">
            <a:spAutoFit/>
          </a:bodyPr>
          <a:lstStyle/>
          <a:p>
            <a:pPr algn="l"/>
            <a:r>
              <a:rPr lang="en-GB" b="1" smtClean="0">
                <a:solidFill>
                  <a:schemeClr val="tx1"/>
                </a:solidFill>
                <a:effectLst/>
                <a:latin typeface="Calibri" pitchFamily="34" charset="0"/>
              </a:rPr>
              <a:t>Central Indian Ridge</a:t>
            </a:r>
            <a:endParaRPr lang="en-GB" b="1">
              <a:solidFill>
                <a:schemeClr val="tx1"/>
              </a:solidFill>
              <a:effectLst/>
              <a:latin typeface="Calibri" pitchFamily="34" charset="0"/>
            </a:endParaRPr>
          </a:p>
        </p:txBody>
      </p:sp>
      <p:sp>
        <p:nvSpPr>
          <p:cNvPr id="25" name="CasellaDiTesto 24"/>
          <p:cNvSpPr txBox="1"/>
          <p:nvPr/>
        </p:nvSpPr>
        <p:spPr>
          <a:xfrm>
            <a:off x="6362700" y="2505075"/>
            <a:ext cx="2752725" cy="369332"/>
          </a:xfrm>
          <a:prstGeom prst="rect">
            <a:avLst/>
          </a:prstGeom>
          <a:solidFill>
            <a:schemeClr val="bg1"/>
          </a:solidFill>
        </p:spPr>
        <p:txBody>
          <a:bodyPr wrap="square" rtlCol="0">
            <a:spAutoFit/>
          </a:bodyPr>
          <a:lstStyle/>
          <a:p>
            <a:pPr algn="l"/>
            <a:r>
              <a:rPr lang="en-GB" b="1" smtClean="0">
                <a:solidFill>
                  <a:schemeClr val="tx1"/>
                </a:solidFill>
                <a:effectLst/>
                <a:latin typeface="Calibri" pitchFamily="34" charset="0"/>
              </a:rPr>
              <a:t>South-West Indian Ridge</a:t>
            </a:r>
            <a:endParaRPr lang="en-GB" b="1">
              <a:solidFill>
                <a:schemeClr val="tx1"/>
              </a:solidFill>
              <a:effectLst/>
              <a:latin typeface="Calibri" pitchFamily="34" charset="0"/>
            </a:endParaRPr>
          </a:p>
        </p:txBody>
      </p:sp>
      <p:sp>
        <p:nvSpPr>
          <p:cNvPr id="26" name="CasellaDiTesto 25"/>
          <p:cNvSpPr txBox="1"/>
          <p:nvPr/>
        </p:nvSpPr>
        <p:spPr>
          <a:xfrm>
            <a:off x="6362700" y="2857500"/>
            <a:ext cx="2752725" cy="369332"/>
          </a:xfrm>
          <a:prstGeom prst="rect">
            <a:avLst/>
          </a:prstGeom>
          <a:solidFill>
            <a:schemeClr val="bg1"/>
          </a:solidFill>
        </p:spPr>
        <p:txBody>
          <a:bodyPr wrap="square" rtlCol="0">
            <a:spAutoFit/>
          </a:bodyPr>
          <a:lstStyle/>
          <a:p>
            <a:pPr algn="l"/>
            <a:r>
              <a:rPr lang="en-GB" b="1" dirty="0" smtClean="0">
                <a:solidFill>
                  <a:schemeClr val="tx1"/>
                </a:solidFill>
                <a:effectLst/>
                <a:latin typeface="Calibri" pitchFamily="34" charset="0"/>
              </a:rPr>
              <a:t>Antarctica coast</a:t>
            </a:r>
            <a:endParaRPr lang="en-GB" b="1" dirty="0">
              <a:solidFill>
                <a:schemeClr val="tx1"/>
              </a:solidFill>
              <a:effectLst/>
              <a:latin typeface="Calibri" pitchFamily="34" charset="0"/>
            </a:endParaRPr>
          </a:p>
        </p:txBody>
      </p:sp>
      <p:sp>
        <p:nvSpPr>
          <p:cNvPr id="27" name="CasellaDiTesto 26"/>
          <p:cNvSpPr txBox="1"/>
          <p:nvPr/>
        </p:nvSpPr>
        <p:spPr>
          <a:xfrm>
            <a:off x="6362700" y="3190875"/>
            <a:ext cx="2752725" cy="584775"/>
          </a:xfrm>
          <a:prstGeom prst="rect">
            <a:avLst/>
          </a:prstGeom>
          <a:solidFill>
            <a:schemeClr val="bg1"/>
          </a:solidFill>
        </p:spPr>
        <p:txBody>
          <a:bodyPr wrap="square" rtlCol="0">
            <a:spAutoFit/>
          </a:bodyPr>
          <a:lstStyle/>
          <a:p>
            <a:r>
              <a:rPr lang="en-GB" sz="3200" b="1" dirty="0" smtClean="0">
                <a:solidFill>
                  <a:schemeClr val="tx1"/>
                </a:solidFill>
                <a:effectLst/>
                <a:latin typeface="Calibri" pitchFamily="34" charset="0"/>
              </a:rPr>
              <a:t>SEDIMENTS</a:t>
            </a:r>
            <a:endParaRPr lang="en-GB" sz="3200" b="1" dirty="0">
              <a:solidFill>
                <a:schemeClr val="tx1"/>
              </a:solidFill>
              <a:effectLst/>
              <a:latin typeface="Calibri" pitchFamily="34" charset="0"/>
            </a:endParaRPr>
          </a:p>
        </p:txBody>
      </p:sp>
      <p:sp>
        <p:nvSpPr>
          <p:cNvPr id="28" name="Rettangolo 27"/>
          <p:cNvSpPr/>
          <p:nvPr/>
        </p:nvSpPr>
        <p:spPr bwMode="auto">
          <a:xfrm>
            <a:off x="1883569" y="1678781"/>
            <a:ext cx="242887" cy="207169"/>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endParaRPr>
          </a:p>
        </p:txBody>
      </p:sp>
      <p:cxnSp>
        <p:nvCxnSpPr>
          <p:cNvPr id="17" name="Connettore 1 16"/>
          <p:cNvCxnSpPr/>
          <p:nvPr/>
        </p:nvCxnSpPr>
        <p:spPr bwMode="auto">
          <a:xfrm>
            <a:off x="2120900" y="1666875"/>
            <a:ext cx="0" cy="3981450"/>
          </a:xfrm>
          <a:prstGeom prst="line">
            <a:avLst/>
          </a:prstGeom>
          <a:noFill/>
          <a:ln w="28575" cap="flat" cmpd="sng" algn="ctr">
            <a:solidFill>
              <a:srgbClr val="0000FF"/>
            </a:solidFill>
            <a:prstDash val="sysDash"/>
            <a:round/>
            <a:headEnd type="none" w="med" len="med"/>
            <a:tailEnd type="none" w="med" len="med"/>
          </a:ln>
          <a:effectLst>
            <a:outerShdw blurRad="50800" dist="38100" dir="2700000" algn="tl" rotWithShape="0">
              <a:prstClr val="black">
                <a:alpha val="40000"/>
              </a:prstClr>
            </a:outerShdw>
          </a:effectLst>
        </p:spPr>
      </p:cxnSp>
      <p:cxnSp>
        <p:nvCxnSpPr>
          <p:cNvPr id="18" name="Connettore 1 17"/>
          <p:cNvCxnSpPr/>
          <p:nvPr/>
        </p:nvCxnSpPr>
        <p:spPr bwMode="auto">
          <a:xfrm>
            <a:off x="1885950" y="1885950"/>
            <a:ext cx="3024000" cy="0"/>
          </a:xfrm>
          <a:prstGeom prst="line">
            <a:avLst/>
          </a:prstGeom>
          <a:noFill/>
          <a:ln w="28575" cap="flat" cmpd="sng" algn="ctr">
            <a:solidFill>
              <a:srgbClr val="FF0000"/>
            </a:solidFill>
            <a:prstDash val="sysDash"/>
            <a:round/>
            <a:headEnd type="none" w="med" len="med"/>
            <a:tailEnd type="none" w="med" len="med"/>
          </a:ln>
          <a:effectLst>
            <a:outerShdw blurRad="50800" dist="38100" dir="2700000" algn="tl" rotWithShape="0">
              <a:prstClr val="black">
                <a:alpha val="40000"/>
              </a:prstClr>
            </a:outerShdw>
          </a:effectLst>
        </p:spPr>
      </p:cxnSp>
      <p:sp>
        <p:nvSpPr>
          <p:cNvPr id="29" name="CasellaDiTesto 28"/>
          <p:cNvSpPr txBox="1"/>
          <p:nvPr/>
        </p:nvSpPr>
        <p:spPr>
          <a:xfrm>
            <a:off x="327660" y="1169670"/>
            <a:ext cx="1226820" cy="707886"/>
          </a:xfrm>
          <a:prstGeom prst="rect">
            <a:avLst/>
          </a:prstGeom>
          <a:noFill/>
        </p:spPr>
        <p:txBody>
          <a:bodyPr wrap="square" rtlCol="0">
            <a:spAutoFit/>
          </a:bodyPr>
          <a:lstStyle/>
          <a:p>
            <a:r>
              <a:rPr lang="en-GB" sz="2000" b="1" smtClean="0">
                <a:solidFill>
                  <a:schemeClr val="tx1"/>
                </a:solidFill>
                <a:effectLst/>
                <a:latin typeface="Calibri" pitchFamily="34" charset="0"/>
              </a:rPr>
              <a:t>Depleted Quadrant</a:t>
            </a:r>
            <a:endParaRPr lang="en-GB" sz="2000" b="1">
              <a:solidFill>
                <a:schemeClr val="tx1"/>
              </a:solidFill>
              <a:effectLst/>
              <a:latin typeface="Calibri" pitchFamily="34" charset="0"/>
            </a:endParaRPr>
          </a:p>
        </p:txBody>
      </p:sp>
      <p:cxnSp>
        <p:nvCxnSpPr>
          <p:cNvPr id="31" name="Connettore 2 30"/>
          <p:cNvCxnSpPr/>
          <p:nvPr/>
        </p:nvCxnSpPr>
        <p:spPr bwMode="auto">
          <a:xfrm>
            <a:off x="1475656" y="1556792"/>
            <a:ext cx="535009" cy="235072"/>
          </a:xfrm>
          <a:prstGeom prst="straightConnector1">
            <a:avLst/>
          </a:prstGeom>
          <a:noFill/>
          <a:ln w="19050" cap="flat" cmpd="sng" algn="ctr">
            <a:solidFill>
              <a:schemeClr val="tx1"/>
            </a:solidFill>
            <a:prstDash val="solid"/>
            <a:round/>
            <a:headEnd type="none" w="med" len="med"/>
            <a:tailEnd type="arrow"/>
          </a:ln>
          <a:effectLst/>
        </p:spPr>
      </p:cxnSp>
      <p:sp>
        <p:nvSpPr>
          <p:cNvPr id="35" name="CasellaDiTesto 34"/>
          <p:cNvSpPr txBox="1"/>
          <p:nvPr/>
        </p:nvSpPr>
        <p:spPr>
          <a:xfrm>
            <a:off x="3169920" y="2701290"/>
            <a:ext cx="1226820" cy="707886"/>
          </a:xfrm>
          <a:prstGeom prst="rect">
            <a:avLst/>
          </a:prstGeom>
          <a:noFill/>
        </p:spPr>
        <p:txBody>
          <a:bodyPr wrap="square" rtlCol="0">
            <a:spAutoFit/>
          </a:bodyPr>
          <a:lstStyle/>
          <a:p>
            <a:r>
              <a:rPr lang="en-GB" sz="2000" b="1" smtClean="0">
                <a:solidFill>
                  <a:schemeClr val="tx1"/>
                </a:solidFill>
                <a:effectLst/>
                <a:latin typeface="Calibri" pitchFamily="34" charset="0"/>
              </a:rPr>
              <a:t>Enriched Quadrant</a:t>
            </a:r>
            <a:endParaRPr lang="en-GB" sz="2000" b="1">
              <a:solidFill>
                <a:schemeClr val="tx1"/>
              </a:solidFill>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up)">
                                      <p:cBhvr>
                                        <p:cTn id="36" dur="500"/>
                                        <p:tgtEl>
                                          <p:spTgt spid="17"/>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childTnLst>
                                </p:cTn>
                              </p:par>
                            </p:childTnLst>
                          </p:cTn>
                        </p:par>
                        <p:par>
                          <p:cTn id="41" fill="hold">
                            <p:stCondLst>
                              <p:cond delay="1000"/>
                            </p:stCondLst>
                            <p:childTnLst>
                              <p:par>
                                <p:cTn id="42" presetID="22" presetClass="entr" presetSubtype="8" fill="hold"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wipe(left)">
                                      <p:cBhvr>
                                        <p:cTn id="44" dur="500"/>
                                        <p:tgtEl>
                                          <p:spTgt spid="18"/>
                                        </p:tgtEl>
                                      </p:cBhvr>
                                    </p:animEffect>
                                  </p:childTnLst>
                                </p:cTn>
                              </p:par>
                            </p:childTnLst>
                          </p:cTn>
                        </p:par>
                        <p:par>
                          <p:cTn id="45" fill="hold">
                            <p:stCondLst>
                              <p:cond delay="150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childTnLst>
                          </p:cTn>
                        </p:par>
                        <p:par>
                          <p:cTn id="54" fill="hold">
                            <p:stCondLst>
                              <p:cond delay="500"/>
                            </p:stCondLst>
                            <p:childTnLst>
                              <p:par>
                                <p:cTn id="55" presetID="10" presetClass="entr" presetSubtype="0"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500"/>
                                        <p:tgtEl>
                                          <p:spTgt spid="29"/>
                                        </p:tgtEl>
                                      </p:cBhvr>
                                    </p:animEffect>
                                  </p:childTnLst>
                                </p:cTn>
                              </p:par>
                            </p:childTnLst>
                          </p:cTn>
                        </p:par>
                        <p:par>
                          <p:cTn id="58" fill="hold">
                            <p:stCondLst>
                              <p:cond delay="1000"/>
                            </p:stCondLst>
                            <p:childTnLst>
                              <p:par>
                                <p:cTn id="59" presetID="22" presetClass="entr" presetSubtype="8" fill="hold" nodeType="after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500"/>
                                        <p:tgtEl>
                                          <p:spTgt spid="31"/>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animBg="1"/>
      <p:bldP spid="24" grpId="0" animBg="1"/>
      <p:bldP spid="25" grpId="0" animBg="1"/>
      <p:bldP spid="26" grpId="0" animBg="1"/>
      <p:bldP spid="27" grpId="0" animBg="1"/>
      <p:bldP spid="28" grpId="0" animBg="1"/>
      <p:bldP spid="29" grpId="0"/>
      <p:bldP spid="3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7"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pic>
        <p:nvPicPr>
          <p:cNvPr id="1026" name="Picture 2"/>
          <p:cNvPicPr>
            <a:picLocks noChangeAspect="1" noChangeArrowheads="1"/>
          </p:cNvPicPr>
          <p:nvPr/>
        </p:nvPicPr>
        <p:blipFill>
          <a:blip r:embed="rId3" cstate="print"/>
          <a:srcRect/>
          <a:stretch>
            <a:fillRect/>
          </a:stretch>
        </p:blipFill>
        <p:spPr bwMode="auto">
          <a:xfrm>
            <a:off x="71438" y="647700"/>
            <a:ext cx="9001125" cy="5562600"/>
          </a:xfrm>
          <a:prstGeom prst="rect">
            <a:avLst/>
          </a:prstGeom>
          <a:noFill/>
          <a:ln w="9525">
            <a:noFill/>
            <a:miter lim="800000"/>
            <a:headEnd/>
            <a:tailEnd/>
          </a:ln>
        </p:spPr>
      </p:pic>
      <p:sp>
        <p:nvSpPr>
          <p:cNvPr id="15" name="Text Box 35"/>
          <p:cNvSpPr txBox="1">
            <a:spLocks noChangeArrowheads="1"/>
          </p:cNvSpPr>
          <p:nvPr/>
        </p:nvSpPr>
        <p:spPr bwMode="auto">
          <a:xfrm>
            <a:off x="152400" y="630238"/>
            <a:ext cx="4089400" cy="1384995"/>
          </a:xfrm>
          <a:prstGeom prst="rect">
            <a:avLst/>
          </a:prstGeom>
          <a:noFill/>
          <a:ln w="9525" algn="ctr">
            <a:noFill/>
            <a:miter lim="800000"/>
            <a:headEnd/>
            <a:tailEnd/>
          </a:ln>
          <a:effectLst/>
        </p:spPr>
        <p:txBody>
          <a:bodyPr wrap="square">
            <a:spAutoFit/>
          </a:bodyPr>
          <a:lstStyle/>
          <a:p>
            <a:pPr algn="l">
              <a:defRPr/>
            </a:pPr>
            <a:r>
              <a:rPr lang="en-GB" sz="2800" dirty="0" smtClean="0">
                <a:solidFill>
                  <a:schemeClr val="tx1"/>
                </a:solidFill>
                <a:effectLst/>
                <a:latin typeface="Calibri" pitchFamily="34" charset="0"/>
              </a:rPr>
              <a:t>MORB are statistically more depleted than OIB (higher </a:t>
            </a:r>
            <a:r>
              <a:rPr lang="en-GB" sz="2800" dirty="0" err="1" smtClean="0">
                <a:solidFill>
                  <a:schemeClr val="tx1"/>
                </a:solidFill>
                <a:effectLst/>
                <a:latin typeface="Symbol" pitchFamily="18" charset="2"/>
              </a:rPr>
              <a:t>e</a:t>
            </a:r>
            <a:r>
              <a:rPr lang="en-GB" sz="2800" baseline="-25000" dirty="0" err="1" smtClean="0">
                <a:solidFill>
                  <a:schemeClr val="tx1"/>
                </a:solidFill>
                <a:effectLst/>
                <a:latin typeface="Calibri" pitchFamily="34" charset="0"/>
              </a:rPr>
              <a:t>Nd</a:t>
            </a:r>
            <a:r>
              <a:rPr lang="en-GB" sz="2800" dirty="0" smtClean="0">
                <a:solidFill>
                  <a:schemeClr val="tx1"/>
                </a:solidFill>
                <a:effectLst/>
                <a:latin typeface="Calibri" pitchFamily="34" charset="0"/>
              </a:rPr>
              <a:t>).</a:t>
            </a:r>
            <a:endParaRPr lang="en-GB" sz="2800" dirty="0">
              <a:solidFill>
                <a:schemeClr val="tx1"/>
              </a:solidFill>
              <a:effectLst/>
              <a:latin typeface="Calibri" pitchFamily="34" charset="0"/>
            </a:endParaRPr>
          </a:p>
        </p:txBody>
      </p:sp>
      <p:sp>
        <p:nvSpPr>
          <p:cNvPr id="16" name="Text Box 35"/>
          <p:cNvSpPr txBox="1">
            <a:spLocks noChangeArrowheads="1"/>
          </p:cNvSpPr>
          <p:nvPr/>
        </p:nvSpPr>
        <p:spPr bwMode="auto">
          <a:xfrm>
            <a:off x="5295900" y="642938"/>
            <a:ext cx="3810000" cy="1569660"/>
          </a:xfrm>
          <a:prstGeom prst="rect">
            <a:avLst/>
          </a:prstGeom>
          <a:noFill/>
          <a:ln w="9525" algn="ctr">
            <a:noFill/>
            <a:miter lim="800000"/>
            <a:headEnd/>
            <a:tailEnd/>
          </a:ln>
          <a:effectLst/>
        </p:spPr>
        <p:txBody>
          <a:bodyPr wrap="square">
            <a:spAutoFit/>
          </a:bodyPr>
          <a:lstStyle/>
          <a:p>
            <a:pPr algn="r">
              <a:defRPr/>
            </a:pPr>
            <a:r>
              <a:rPr lang="en-GB" sz="2400" dirty="0" smtClean="0">
                <a:solidFill>
                  <a:schemeClr val="tx1"/>
                </a:solidFill>
                <a:effectLst/>
                <a:latin typeface="Calibri" pitchFamily="34" charset="0"/>
              </a:rPr>
              <a:t>OIB derive from sources with the same depletion history of MORB (they have</a:t>
            </a:r>
          </a:p>
          <a:p>
            <a:pPr algn="r">
              <a:defRPr/>
            </a:pPr>
            <a:r>
              <a:rPr lang="en-GB" sz="2400" dirty="0" smtClean="0">
                <a:solidFill>
                  <a:schemeClr val="tx1"/>
                </a:solidFill>
                <a:effectLst/>
                <a:latin typeface="Calibri" pitchFamily="34" charset="0"/>
              </a:rPr>
              <a:t>mostly</a:t>
            </a:r>
            <a:r>
              <a:rPr lang="en-GB" sz="1600" dirty="0" smtClean="0">
                <a:solidFill>
                  <a:schemeClr val="tx1"/>
                </a:solidFill>
                <a:effectLst/>
                <a:latin typeface="Calibri" pitchFamily="34" charset="0"/>
              </a:rPr>
              <a:t> </a:t>
            </a:r>
            <a:r>
              <a:rPr lang="en-GB" sz="2400" dirty="0" smtClean="0">
                <a:solidFill>
                  <a:schemeClr val="tx1"/>
                </a:solidFill>
                <a:effectLst/>
                <a:latin typeface="Calibri" pitchFamily="34" charset="0"/>
              </a:rPr>
              <a:t>positive</a:t>
            </a:r>
            <a:r>
              <a:rPr lang="en-GB" sz="1600" dirty="0" smtClean="0">
                <a:solidFill>
                  <a:schemeClr val="tx1"/>
                </a:solidFill>
                <a:effectLst/>
                <a:latin typeface="Calibri" pitchFamily="34" charset="0"/>
              </a:rPr>
              <a:t> </a:t>
            </a:r>
            <a:r>
              <a:rPr lang="en-GB" sz="2400" dirty="0" err="1" smtClean="0">
                <a:solidFill>
                  <a:schemeClr val="tx1"/>
                </a:solidFill>
                <a:effectLst/>
                <a:latin typeface="Symbol" pitchFamily="18" charset="2"/>
              </a:rPr>
              <a:t>e</a:t>
            </a:r>
            <a:r>
              <a:rPr lang="en-GB" sz="2400" baseline="-25000" dirty="0" err="1" smtClean="0">
                <a:solidFill>
                  <a:schemeClr val="tx1"/>
                </a:solidFill>
                <a:effectLst/>
                <a:latin typeface="Calibri" pitchFamily="34" charset="0"/>
              </a:rPr>
              <a:t>Nd</a:t>
            </a:r>
            <a:r>
              <a:rPr lang="en-GB" sz="2400" dirty="0" smtClean="0">
                <a:solidFill>
                  <a:schemeClr val="tx1"/>
                </a:solidFill>
                <a:effectLst/>
                <a:latin typeface="Calibri" pitchFamily="34" charset="0"/>
              </a:rPr>
              <a:t>).</a:t>
            </a:r>
            <a:endParaRPr lang="en-GB" sz="2400" dirty="0">
              <a:solidFill>
                <a:schemeClr val="tx1"/>
              </a:solidFill>
              <a:effectLst/>
              <a:latin typeface="Calibri" pitchFamily="34" charset="0"/>
            </a:endParaRPr>
          </a:p>
        </p:txBody>
      </p:sp>
      <p:sp>
        <p:nvSpPr>
          <p:cNvPr id="17" name="Text Box 35"/>
          <p:cNvSpPr txBox="1">
            <a:spLocks noChangeArrowheads="1"/>
          </p:cNvSpPr>
          <p:nvPr/>
        </p:nvSpPr>
        <p:spPr bwMode="auto">
          <a:xfrm>
            <a:off x="355600" y="6165502"/>
            <a:ext cx="8788400" cy="400110"/>
          </a:xfrm>
          <a:prstGeom prst="rect">
            <a:avLst/>
          </a:prstGeom>
          <a:noFill/>
          <a:ln w="9525" algn="ctr">
            <a:noFill/>
            <a:miter lim="800000"/>
            <a:headEnd/>
            <a:tailEnd/>
          </a:ln>
          <a:effectLst/>
        </p:spPr>
        <p:txBody>
          <a:bodyPr wrap="square">
            <a:spAutoFit/>
          </a:bodyPr>
          <a:lstStyle/>
          <a:p>
            <a:pPr algn="l">
              <a:defRPr/>
            </a:pPr>
            <a:r>
              <a:rPr lang="en-GB" sz="2000" dirty="0" smtClean="0">
                <a:solidFill>
                  <a:schemeClr val="bg1"/>
                </a:solidFill>
                <a:latin typeface="Calibri" pitchFamily="34" charset="0"/>
              </a:rPr>
              <a:t>Hart 2011 </a:t>
            </a:r>
            <a:r>
              <a:rPr lang="en-GB" sz="1200" dirty="0" smtClean="0">
                <a:solidFill>
                  <a:schemeClr val="bg1"/>
                </a:solidFill>
                <a:latin typeface="Calibri" pitchFamily="34" charset="0"/>
              </a:rPr>
              <a:t>(http://www.geo.cornell.edu/geology/classes/Geo656/656notes11/IsotopeGeochemistryChapter6.pdf)</a:t>
            </a:r>
            <a:endParaRPr lang="en-GB" sz="2000" dirty="0">
              <a:solidFill>
                <a:schemeClr val="bg1"/>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PETROLOGICAL MODELLING</a:t>
            </a:r>
          </a:p>
        </p:txBody>
      </p:sp>
      <p:sp>
        <p:nvSpPr>
          <p:cNvPr id="940035" name="Text Box 3"/>
          <p:cNvSpPr txBox="1">
            <a:spLocks noChangeArrowheads="1"/>
          </p:cNvSpPr>
          <p:nvPr/>
        </p:nvSpPr>
        <p:spPr bwMode="auto">
          <a:xfrm>
            <a:off x="0" y="712788"/>
            <a:ext cx="9144000" cy="500444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From a trace element point of view, a mantle source can be defined either </a:t>
            </a:r>
            <a:r>
              <a:rPr lang="en-GB" sz="2800" dirty="0">
                <a:solidFill>
                  <a:srgbClr val="FFFF00"/>
                </a:solidFill>
                <a:effectLst>
                  <a:outerShdw blurRad="38100" dist="38100" dir="2700000" algn="tl">
                    <a:srgbClr val="000000"/>
                  </a:outerShdw>
                </a:effectLst>
                <a:latin typeface="Calibri" pitchFamily="34" charset="0"/>
              </a:rPr>
              <a:t>Depleted</a:t>
            </a:r>
            <a:r>
              <a:rPr lang="en-GB" sz="2800" dirty="0">
                <a:solidFill>
                  <a:schemeClr val="bg1"/>
                </a:solidFill>
                <a:effectLst>
                  <a:outerShdw blurRad="38100" dist="38100" dir="2700000" algn="tl">
                    <a:srgbClr val="000000"/>
                  </a:outerShdw>
                </a:effectLst>
                <a:latin typeface="Calibri" pitchFamily="34" charset="0"/>
              </a:rPr>
              <a:t> or </a:t>
            </a:r>
            <a:r>
              <a:rPr lang="en-GB" sz="2800" dirty="0" smtClean="0">
                <a:solidFill>
                  <a:srgbClr val="FFFF00"/>
                </a:solidFill>
                <a:effectLst>
                  <a:outerShdw blurRad="38100" dist="38100" dir="2700000" algn="tl">
                    <a:srgbClr val="000000"/>
                  </a:outerShdw>
                </a:effectLst>
                <a:latin typeface="Calibri" pitchFamily="34" charset="0"/>
              </a:rPr>
              <a:t>Enriched</a:t>
            </a:r>
            <a:endParaRPr lang="en-GB" sz="2800" dirty="0">
              <a:solidFill>
                <a:srgbClr val="FFFF00"/>
              </a:solidFill>
              <a:effectLst>
                <a:outerShdw blurRad="38100" dist="38100" dir="2700000" algn="tl">
                  <a:srgbClr val="000000"/>
                </a:outerShdw>
              </a:effectLst>
              <a:latin typeface="Calibri" pitchFamily="34" charset="0"/>
            </a:endParaRP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the first case a Depleted Mantle (DM) Source is characterized by relatively low content of lithophile trace elements (i.e., elements that “like” entering the melt).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a:t>
            </a:r>
            <a:r>
              <a:rPr lang="en-GB" sz="2800" dirty="0">
                <a:solidFill>
                  <a:srgbClr val="FFFF00"/>
                </a:solidFill>
                <a:effectLst>
                  <a:outerShdw blurRad="38100" dist="38100" dir="2700000" algn="tl">
                    <a:srgbClr val="000000"/>
                  </a:outerShdw>
                </a:effectLst>
                <a:latin typeface="Calibri" pitchFamily="34" charset="0"/>
              </a:rPr>
              <a:t>lithophile</a:t>
            </a:r>
            <a:r>
              <a:rPr lang="en-GB" sz="2800" dirty="0">
                <a:solidFill>
                  <a:schemeClr val="bg1"/>
                </a:solidFill>
                <a:effectLst>
                  <a:outerShdw blurRad="38100" dist="38100" dir="2700000" algn="tl">
                    <a:srgbClr val="000000"/>
                  </a:outerShdw>
                </a:effectLst>
                <a:latin typeface="Calibri" pitchFamily="34" charset="0"/>
              </a:rPr>
              <a:t> elements are those that are incompatible in the structure of the typical mineral assemblage of the mantle (i.e., olivine, pyroxenes, spinel and garnet).</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As a general rule, a mantle sources with refractory major element composition (e.g., low Ti, Al, Ca, </a:t>
            </a:r>
            <a:r>
              <a:rPr lang="en-GB" sz="2800" dirty="0" smtClean="0">
                <a:solidFill>
                  <a:schemeClr val="bg1"/>
                </a:solidFill>
                <a:effectLst>
                  <a:outerShdw blurRad="38100" dist="38100" dir="2700000" algn="tl">
                    <a:srgbClr val="000000"/>
                  </a:outerShdw>
                </a:effectLst>
                <a:latin typeface="Calibri" pitchFamily="34" charset="0"/>
              </a:rPr>
              <a:t>alkalis</a:t>
            </a:r>
            <a:r>
              <a:rPr lang="en-GB" sz="2800" dirty="0">
                <a:solidFill>
                  <a:schemeClr val="bg1"/>
                </a:solidFill>
                <a:effectLst>
                  <a:outerShdw blurRad="38100" dist="38100" dir="2700000" algn="tl">
                    <a:srgbClr val="000000"/>
                  </a:outerShdw>
                </a:effectLst>
                <a:latin typeface="Calibri" pitchFamily="34" charset="0"/>
              </a:rPr>
              <a:t>) should have low content of lithophile (incompatible) trace elements.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40035">
                                            <p:txEl>
                                              <p:pRg st="0" end="0"/>
                                            </p:txEl>
                                          </p:spTgt>
                                        </p:tgtEl>
                                        <p:attrNameLst>
                                          <p:attrName>style.visibility</p:attrName>
                                        </p:attrNameLst>
                                      </p:cBhvr>
                                      <p:to>
                                        <p:strVal val="visible"/>
                                      </p:to>
                                    </p:set>
                                    <p:animEffect transition="in" filter="fade">
                                      <p:cBhvr>
                                        <p:cTn id="7" dur="500"/>
                                        <p:tgtEl>
                                          <p:spTgt spid="9400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0035">
                                            <p:txEl>
                                              <p:pRg st="1" end="1"/>
                                            </p:txEl>
                                          </p:spTgt>
                                        </p:tgtEl>
                                        <p:attrNameLst>
                                          <p:attrName>style.visibility</p:attrName>
                                        </p:attrNameLst>
                                      </p:cBhvr>
                                      <p:to>
                                        <p:strVal val="visible"/>
                                      </p:to>
                                    </p:set>
                                    <p:animEffect transition="in" filter="fade">
                                      <p:cBhvr>
                                        <p:cTn id="12" dur="500"/>
                                        <p:tgtEl>
                                          <p:spTgt spid="94003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0035">
                                            <p:txEl>
                                              <p:pRg st="2" end="2"/>
                                            </p:txEl>
                                          </p:spTgt>
                                        </p:tgtEl>
                                        <p:attrNameLst>
                                          <p:attrName>style.visibility</p:attrName>
                                        </p:attrNameLst>
                                      </p:cBhvr>
                                      <p:to>
                                        <p:strVal val="visible"/>
                                      </p:to>
                                    </p:set>
                                    <p:animEffect transition="in" filter="fade">
                                      <p:cBhvr>
                                        <p:cTn id="17" dur="500"/>
                                        <p:tgtEl>
                                          <p:spTgt spid="94003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40035">
                                            <p:txEl>
                                              <p:pRg st="3" end="3"/>
                                            </p:txEl>
                                          </p:spTgt>
                                        </p:tgtEl>
                                        <p:attrNameLst>
                                          <p:attrName>style.visibility</p:attrName>
                                        </p:attrNameLst>
                                      </p:cBhvr>
                                      <p:to>
                                        <p:strVal val="visible"/>
                                      </p:to>
                                    </p:set>
                                    <p:animEffect transition="in" filter="fade">
                                      <p:cBhvr>
                                        <p:cTn id="22" dur="500"/>
                                        <p:tgtEl>
                                          <p:spTgt spid="9400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0035"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41" name="Text Box 4"/>
          <p:cNvSpPr txBox="1">
            <a:spLocks noChangeArrowheads="1"/>
          </p:cNvSpPr>
          <p:nvPr/>
        </p:nvSpPr>
        <p:spPr bwMode="auto">
          <a:xfrm>
            <a:off x="551543" y="1287463"/>
            <a:ext cx="8040914" cy="3046988"/>
          </a:xfrm>
          <a:prstGeom prst="rect">
            <a:avLst/>
          </a:prstGeom>
          <a:noFill/>
          <a:ln w="9525" algn="ctr">
            <a:noFill/>
            <a:miter lim="800000"/>
            <a:headEnd/>
            <a:tailEnd/>
          </a:ln>
          <a:effectLst/>
        </p:spPr>
        <p:txBody>
          <a:bodyPr wrap="square">
            <a:spAutoFit/>
          </a:bodyPr>
          <a:lstStyle/>
          <a:p>
            <a:pPr>
              <a:defRPr/>
            </a:pPr>
            <a:r>
              <a:rPr lang="en-US" sz="6000" dirty="0" smtClean="0">
                <a:solidFill>
                  <a:schemeClr val="bg1"/>
                </a:solidFill>
                <a:latin typeface="Calibri" pitchFamily="34" charset="0"/>
              </a:rPr>
              <a:t>Now let us make another exercise</a:t>
            </a:r>
          </a:p>
          <a:p>
            <a:pPr>
              <a:defRPr/>
            </a:pPr>
            <a:r>
              <a:rPr lang="en-US" sz="7200" dirty="0" smtClean="0">
                <a:solidFill>
                  <a:srgbClr val="FFFF00"/>
                </a:solidFill>
                <a:latin typeface="Calibri" pitchFamily="34" charset="0"/>
              </a:rPr>
              <a:t>#6</a:t>
            </a:r>
            <a:endParaRPr lang="en-US" sz="7200" dirty="0">
              <a:solidFill>
                <a:srgbClr val="FFFF00"/>
              </a:solidFill>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500"/>
                                        <p:tgtEl>
                                          <p:spTgt spid="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1">
                                            <p:txEl>
                                              <p:pRg st="1" end="1"/>
                                            </p:txEl>
                                          </p:spTgt>
                                        </p:tgtEl>
                                        <p:attrNameLst>
                                          <p:attrName>style.visibility</p:attrName>
                                        </p:attrNameLst>
                                      </p:cBhvr>
                                      <p:to>
                                        <p:strVal val="visible"/>
                                      </p:to>
                                    </p:set>
                                    <p:animEffect transition="in" filter="fade">
                                      <p:cBhvr>
                                        <p:cTn id="12" dur="500"/>
                                        <p:tgtEl>
                                          <p:spTgt spid="4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172"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1173" name="Text Box 5"/>
          <p:cNvSpPr txBox="1">
            <a:spLocks noChangeArrowheads="1"/>
          </p:cNvSpPr>
          <p:nvPr/>
        </p:nvSpPr>
        <p:spPr bwMode="auto">
          <a:xfrm>
            <a:off x="0" y="1876425"/>
            <a:ext cx="9144000" cy="5632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400">
                <a:solidFill>
                  <a:schemeClr val="bg1"/>
                </a:solidFill>
                <a:effectLst>
                  <a:outerShdw blurRad="38100" dist="38100" dir="2700000" algn="tl">
                    <a:srgbClr val="000000"/>
                  </a:outerShdw>
                </a:effectLst>
                <a:latin typeface="Calibri" pitchFamily="34" charset="0"/>
              </a:rPr>
              <a:t>Question:</a:t>
            </a:r>
          </a:p>
        </p:txBody>
      </p:sp>
      <p:sp>
        <p:nvSpPr>
          <p:cNvPr id="1031180" name="Text Box 12"/>
          <p:cNvSpPr txBox="1">
            <a:spLocks noChangeArrowheads="1"/>
          </p:cNvSpPr>
          <p:nvPr/>
        </p:nvSpPr>
        <p:spPr bwMode="auto">
          <a:xfrm>
            <a:off x="371475" y="585788"/>
            <a:ext cx="8401050" cy="1338828"/>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Let us assume that a depleted reservoir is interested in another partial melting process 1 Ga after the first melt extraction.</a:t>
            </a:r>
          </a:p>
        </p:txBody>
      </p:sp>
      <p:sp>
        <p:nvSpPr>
          <p:cNvPr id="1031182" name="Text Box 14"/>
          <p:cNvSpPr txBox="1">
            <a:spLocks noChangeArrowheads="1"/>
          </p:cNvSpPr>
          <p:nvPr/>
        </p:nvSpPr>
        <p:spPr bwMode="auto">
          <a:xfrm>
            <a:off x="371475" y="2459038"/>
            <a:ext cx="3810000"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What is the </a:t>
            </a:r>
            <a:r>
              <a:rPr lang="en-GB" sz="3000" dirty="0" err="1">
                <a:solidFill>
                  <a:schemeClr val="bg1"/>
                </a:solidFill>
                <a:effectLst>
                  <a:outerShdw blurRad="38100" dist="38100" dir="2700000" algn="tl">
                    <a:srgbClr val="000000"/>
                  </a:outerShdw>
                </a:effectLst>
                <a:latin typeface="Calibri" pitchFamily="34" charset="0"/>
              </a:rPr>
              <a:t>Sr-Nd</a:t>
            </a:r>
            <a:r>
              <a:rPr lang="en-GB" sz="3000" dirty="0">
                <a:solidFill>
                  <a:schemeClr val="bg1"/>
                </a:solidFill>
                <a:effectLst>
                  <a:outerShdw blurRad="38100" dist="38100" dir="2700000" algn="tl">
                    <a:srgbClr val="000000"/>
                  </a:outerShdw>
                </a:effectLst>
                <a:latin typeface="Calibri" pitchFamily="34" charset="0"/>
              </a:rPr>
              <a:t> isotopic composition of melt derived from this source?</a:t>
            </a:r>
          </a:p>
        </p:txBody>
      </p:sp>
      <p:grpSp>
        <p:nvGrpSpPr>
          <p:cNvPr id="2" name="Group 23"/>
          <p:cNvGrpSpPr>
            <a:grpSpLocks/>
          </p:cNvGrpSpPr>
          <p:nvPr/>
        </p:nvGrpSpPr>
        <p:grpSpPr bwMode="auto">
          <a:xfrm>
            <a:off x="4311650" y="2686050"/>
            <a:ext cx="4733924" cy="3668713"/>
            <a:chOff x="2716" y="2012"/>
            <a:chExt cx="2982" cy="2311"/>
          </a:xfrm>
        </p:grpSpPr>
        <p:sp>
          <p:nvSpPr>
            <p:cNvPr id="1031171" name="Rectangle 3"/>
            <p:cNvSpPr>
              <a:spLocks noChangeArrowheads="1"/>
            </p:cNvSpPr>
            <p:nvPr/>
          </p:nvSpPr>
          <p:spPr bwMode="auto">
            <a:xfrm>
              <a:off x="2992" y="2018"/>
              <a:ext cx="2706" cy="1931"/>
            </a:xfrm>
            <a:prstGeom prst="rect">
              <a:avLst/>
            </a:prstGeom>
            <a:solidFill>
              <a:schemeClr val="bg1">
                <a:lumMod val="85000"/>
              </a:schemeClr>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31174" name="Text Box 6"/>
            <p:cNvSpPr txBox="1">
              <a:spLocks noChangeArrowheads="1"/>
            </p:cNvSpPr>
            <p:nvPr/>
          </p:nvSpPr>
          <p:spPr bwMode="auto">
            <a:xfrm>
              <a:off x="3903" y="3993"/>
              <a:ext cx="877"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87</a:t>
              </a:r>
              <a:r>
                <a:rPr lang="it-IT" sz="2800" dirty="0">
                  <a:solidFill>
                    <a:schemeClr val="bg1"/>
                  </a:solidFill>
                  <a:effectLst>
                    <a:outerShdw blurRad="38100" dist="38100" dir="2700000" algn="tl">
                      <a:srgbClr val="000000"/>
                    </a:outerShdw>
                  </a:effectLst>
                  <a:latin typeface="Calibri" pitchFamily="34" charset="0"/>
                </a:rPr>
                <a:t>Sr/</a:t>
              </a:r>
              <a:r>
                <a:rPr lang="it-IT" sz="2800" baseline="30000" dirty="0">
                  <a:solidFill>
                    <a:schemeClr val="bg1"/>
                  </a:solidFill>
                  <a:effectLst>
                    <a:outerShdw blurRad="38100" dist="38100" dir="2700000" algn="tl">
                      <a:srgbClr val="000000"/>
                    </a:outerShdw>
                  </a:effectLst>
                  <a:latin typeface="Calibri" pitchFamily="34" charset="0"/>
                </a:rPr>
                <a:t>86</a:t>
              </a:r>
              <a:r>
                <a:rPr lang="it-IT" sz="2800" dirty="0">
                  <a:solidFill>
                    <a:schemeClr val="bg1"/>
                  </a:solidFill>
                  <a:effectLst>
                    <a:outerShdw blurRad="38100" dist="38100" dir="2700000" algn="tl">
                      <a:srgbClr val="000000"/>
                    </a:outerShdw>
                  </a:effectLst>
                  <a:latin typeface="Calibri" pitchFamily="34" charset="0"/>
                </a:rPr>
                <a:t>Sr</a:t>
              </a:r>
            </a:p>
          </p:txBody>
        </p:sp>
        <p:sp>
          <p:nvSpPr>
            <p:cNvPr id="1031175" name="Text Box 7"/>
            <p:cNvSpPr txBox="1">
              <a:spLocks noChangeArrowheads="1"/>
            </p:cNvSpPr>
            <p:nvPr/>
          </p:nvSpPr>
          <p:spPr bwMode="auto">
            <a:xfrm rot="16200000">
              <a:off x="2283" y="2866"/>
              <a:ext cx="1196"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143</a:t>
              </a:r>
              <a:r>
                <a:rPr lang="it-IT" sz="2800" dirty="0">
                  <a:solidFill>
                    <a:schemeClr val="bg1"/>
                  </a:solidFill>
                  <a:effectLst>
                    <a:outerShdw blurRad="38100" dist="38100" dir="2700000" algn="tl">
                      <a:srgbClr val="000000"/>
                    </a:outerShdw>
                  </a:effectLst>
                  <a:latin typeface="Calibri" pitchFamily="34" charset="0"/>
                </a:rPr>
                <a:t>Nd/</a:t>
              </a:r>
              <a:r>
                <a:rPr lang="it-IT" sz="2800" baseline="30000" dirty="0">
                  <a:solidFill>
                    <a:schemeClr val="bg1"/>
                  </a:solidFill>
                  <a:effectLst>
                    <a:outerShdw blurRad="38100" dist="38100" dir="2700000" algn="tl">
                      <a:srgbClr val="000000"/>
                    </a:outerShdw>
                  </a:effectLst>
                  <a:latin typeface="Calibri" pitchFamily="34" charset="0"/>
                </a:rPr>
                <a:t>144</a:t>
              </a:r>
              <a:r>
                <a:rPr lang="it-IT" sz="2800" dirty="0">
                  <a:solidFill>
                    <a:schemeClr val="bg1"/>
                  </a:solidFill>
                  <a:effectLst>
                    <a:outerShdw blurRad="38100" dist="38100" dir="2700000" algn="tl">
                      <a:srgbClr val="000000"/>
                    </a:outerShdw>
                  </a:effectLst>
                  <a:latin typeface="Calibri" pitchFamily="34" charset="0"/>
                </a:rPr>
                <a:t>Nd</a:t>
              </a:r>
            </a:p>
          </p:txBody>
        </p:sp>
        <p:sp>
          <p:nvSpPr>
            <p:cNvPr id="1031176" name="Line 8"/>
            <p:cNvSpPr>
              <a:spLocks noChangeShapeType="1"/>
            </p:cNvSpPr>
            <p:nvPr/>
          </p:nvSpPr>
          <p:spPr bwMode="auto">
            <a:xfrm flipV="1">
              <a:off x="3826" y="2012"/>
              <a:ext cx="0" cy="1937"/>
            </a:xfrm>
            <a:prstGeom prst="line">
              <a:avLst/>
            </a:prstGeom>
            <a:noFill/>
            <a:ln w="28575">
              <a:solidFill>
                <a:srgbClr val="0000FF"/>
              </a:solidFill>
              <a:prstDash val="sysDot"/>
              <a:round/>
              <a:headEnd/>
              <a:tailEnd/>
            </a:ln>
            <a:effectLst/>
          </p:spPr>
          <p:txBody>
            <a:bodyPr anchor="ctr"/>
            <a:lstStyle/>
            <a:p>
              <a:pPr>
                <a:defRPr/>
              </a:pPr>
              <a:endParaRPr lang="it-IT">
                <a:latin typeface="Calibri" pitchFamily="34" charset="0"/>
              </a:endParaRPr>
            </a:p>
          </p:txBody>
        </p:sp>
        <p:sp>
          <p:nvSpPr>
            <p:cNvPr id="1031177" name="Line 9"/>
            <p:cNvSpPr>
              <a:spLocks noChangeShapeType="1"/>
            </p:cNvSpPr>
            <p:nvPr/>
          </p:nvSpPr>
          <p:spPr bwMode="auto">
            <a:xfrm>
              <a:off x="2992" y="2761"/>
              <a:ext cx="2700" cy="0"/>
            </a:xfrm>
            <a:prstGeom prst="line">
              <a:avLst/>
            </a:prstGeom>
            <a:noFill/>
            <a:ln w="28575">
              <a:solidFill>
                <a:srgbClr val="FF0000"/>
              </a:solidFill>
              <a:prstDash val="sysDot"/>
              <a:round/>
              <a:headEnd/>
              <a:tailEnd/>
            </a:ln>
            <a:effectLst/>
          </p:spPr>
          <p:txBody>
            <a:bodyPr anchor="ctr"/>
            <a:lstStyle/>
            <a:p>
              <a:pPr>
                <a:defRPr/>
              </a:pPr>
              <a:endParaRPr lang="it-IT">
                <a:latin typeface="Calibri" pitchFamily="34" charset="0"/>
              </a:endParaRPr>
            </a:p>
          </p:txBody>
        </p:sp>
        <p:sp>
          <p:nvSpPr>
            <p:cNvPr id="1031178" name="Text Box 10"/>
            <p:cNvSpPr txBox="1">
              <a:spLocks noChangeArrowheads="1"/>
            </p:cNvSpPr>
            <p:nvPr/>
          </p:nvSpPr>
          <p:spPr bwMode="auto">
            <a:xfrm>
              <a:off x="4418" y="2544"/>
              <a:ext cx="1262"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FF0000"/>
                  </a:solidFill>
                  <a:effectLst/>
                  <a:latin typeface="Calibri" pitchFamily="34" charset="0"/>
                </a:rPr>
                <a:t>ChUR (0.51264)</a:t>
              </a:r>
            </a:p>
          </p:txBody>
        </p:sp>
        <p:sp>
          <p:nvSpPr>
            <p:cNvPr id="1031179" name="Text Box 11"/>
            <p:cNvSpPr txBox="1">
              <a:spLocks noChangeArrowheads="1"/>
            </p:cNvSpPr>
            <p:nvPr/>
          </p:nvSpPr>
          <p:spPr bwMode="auto">
            <a:xfrm rot="16200000">
              <a:off x="3126" y="3216"/>
              <a:ext cx="1150"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0000FF"/>
                  </a:solidFill>
                  <a:effectLst/>
                  <a:latin typeface="Calibri" pitchFamily="34" charset="0"/>
                </a:rPr>
                <a:t>BSE (0.70445)</a:t>
              </a:r>
            </a:p>
          </p:txBody>
        </p:sp>
        <p:sp>
          <p:nvSpPr>
            <p:cNvPr id="1031183" name="AutoShape 15"/>
            <p:cNvSpPr>
              <a:spLocks noChangeArrowheads="1"/>
            </p:cNvSpPr>
            <p:nvPr/>
          </p:nvSpPr>
          <p:spPr bwMode="auto">
            <a:xfrm>
              <a:off x="2998" y="2032"/>
              <a:ext cx="771" cy="704"/>
            </a:xfrm>
            <a:prstGeom prst="irregularSeal1">
              <a:avLst/>
            </a:prstGeom>
            <a:solidFill>
              <a:srgbClr val="CC66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31185" name="AutoShape 17"/>
            <p:cNvSpPr>
              <a:spLocks noChangeArrowheads="1"/>
            </p:cNvSpPr>
            <p:nvPr/>
          </p:nvSpPr>
          <p:spPr bwMode="auto">
            <a:xfrm rot="1103937">
              <a:off x="4235" y="2989"/>
              <a:ext cx="1305" cy="729"/>
            </a:xfrm>
            <a:prstGeom prst="irregularSeal1">
              <a:avLst/>
            </a:prstGeom>
            <a:solidFill>
              <a:srgbClr val="00CC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31186" name="Text Box 18"/>
            <p:cNvSpPr txBox="1">
              <a:spLocks noChangeArrowheads="1"/>
            </p:cNvSpPr>
            <p:nvPr/>
          </p:nvSpPr>
          <p:spPr bwMode="auto">
            <a:xfrm>
              <a:off x="3109" y="2212"/>
              <a:ext cx="534" cy="31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DR</a:t>
              </a:r>
            </a:p>
          </p:txBody>
        </p:sp>
        <p:sp>
          <p:nvSpPr>
            <p:cNvPr id="1031187" name="Text Box 19"/>
            <p:cNvSpPr txBox="1">
              <a:spLocks noChangeArrowheads="1"/>
            </p:cNvSpPr>
            <p:nvPr/>
          </p:nvSpPr>
          <p:spPr bwMode="auto">
            <a:xfrm>
              <a:off x="4625" y="3178"/>
              <a:ext cx="534" cy="31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ER</a:t>
              </a:r>
            </a:p>
          </p:txBody>
        </p:sp>
      </p:grpSp>
      <p:sp>
        <p:nvSpPr>
          <p:cNvPr id="1031189" name="AutoShape 21"/>
          <p:cNvSpPr>
            <a:spLocks noChangeArrowheads="1"/>
          </p:cNvSpPr>
          <p:nvPr/>
        </p:nvSpPr>
        <p:spPr bwMode="auto">
          <a:xfrm rot="-1226903">
            <a:off x="4802188" y="2717800"/>
            <a:ext cx="1223962" cy="1117600"/>
          </a:xfrm>
          <a:prstGeom prst="irregularSeal1">
            <a:avLst/>
          </a:prstGeom>
          <a:solidFill>
            <a:srgbClr val="CC99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31190" name="Text Box 22"/>
          <p:cNvSpPr txBox="1">
            <a:spLocks noChangeArrowheads="1"/>
          </p:cNvSpPr>
          <p:nvPr/>
        </p:nvSpPr>
        <p:spPr bwMode="auto">
          <a:xfrm>
            <a:off x="371475" y="4310063"/>
            <a:ext cx="4159250" cy="21698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This means that it is possible to hypothesize a depleted source for magmas plotting in the Depleted Quadrant.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1180"/>
                                        </p:tgtEl>
                                        <p:attrNameLst>
                                          <p:attrName>style.visibility</p:attrName>
                                        </p:attrNameLst>
                                      </p:cBhvr>
                                      <p:to>
                                        <p:strVal val="visible"/>
                                      </p:to>
                                    </p:set>
                                    <p:animEffect transition="in" filter="fade">
                                      <p:cBhvr>
                                        <p:cTn id="7" dur="500"/>
                                        <p:tgtEl>
                                          <p:spTgt spid="103118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31173"/>
                                        </p:tgtEl>
                                        <p:attrNameLst>
                                          <p:attrName>style.visibility</p:attrName>
                                        </p:attrNameLst>
                                      </p:cBhvr>
                                      <p:to>
                                        <p:strVal val="visible"/>
                                      </p:to>
                                    </p:set>
                                    <p:animEffect transition="in" filter="fade">
                                      <p:cBhvr>
                                        <p:cTn id="12" dur="500"/>
                                        <p:tgtEl>
                                          <p:spTgt spid="103117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1182"/>
                                        </p:tgtEl>
                                        <p:attrNameLst>
                                          <p:attrName>style.visibility</p:attrName>
                                        </p:attrNameLst>
                                      </p:cBhvr>
                                      <p:to>
                                        <p:strVal val="visible"/>
                                      </p:to>
                                    </p:set>
                                    <p:animEffect transition="in" filter="fade">
                                      <p:cBhvr>
                                        <p:cTn id="17" dur="500"/>
                                        <p:tgtEl>
                                          <p:spTgt spid="1031182"/>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31189"/>
                                        </p:tgtEl>
                                        <p:attrNameLst>
                                          <p:attrName>style.visibility</p:attrName>
                                        </p:attrNameLst>
                                      </p:cBhvr>
                                      <p:to>
                                        <p:strVal val="visible"/>
                                      </p:to>
                                    </p:set>
                                    <p:animEffect transition="in" filter="fade">
                                      <p:cBhvr>
                                        <p:cTn id="26" dur="500"/>
                                        <p:tgtEl>
                                          <p:spTgt spid="1031189"/>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1031190"/>
                                        </p:tgtEl>
                                        <p:attrNameLst>
                                          <p:attrName>style.visibility</p:attrName>
                                        </p:attrNameLst>
                                      </p:cBhvr>
                                      <p:to>
                                        <p:strVal val="visible"/>
                                      </p:to>
                                    </p:set>
                                    <p:animEffect transition="in" filter="fade">
                                      <p:cBhvr>
                                        <p:cTn id="30" dur="500"/>
                                        <p:tgtEl>
                                          <p:spTgt spid="10311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1173" grpId="0"/>
      <p:bldP spid="1031180" grpId="0"/>
      <p:bldP spid="1031182" grpId="0"/>
      <p:bldP spid="1031189" grpId="0" animBg="1"/>
      <p:bldP spid="103119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3"/>
          <p:cNvGrpSpPr>
            <a:grpSpLocks/>
          </p:cNvGrpSpPr>
          <p:nvPr/>
        </p:nvGrpSpPr>
        <p:grpSpPr bwMode="auto">
          <a:xfrm>
            <a:off x="4311650" y="2686050"/>
            <a:ext cx="4733924" cy="3668713"/>
            <a:chOff x="2716" y="2012"/>
            <a:chExt cx="2982" cy="2311"/>
          </a:xfrm>
        </p:grpSpPr>
        <p:sp>
          <p:nvSpPr>
            <p:cNvPr id="22" name="Rectangle 3"/>
            <p:cNvSpPr>
              <a:spLocks noChangeArrowheads="1"/>
            </p:cNvSpPr>
            <p:nvPr/>
          </p:nvSpPr>
          <p:spPr bwMode="auto">
            <a:xfrm>
              <a:off x="2992" y="2018"/>
              <a:ext cx="2706" cy="1931"/>
            </a:xfrm>
            <a:prstGeom prst="rect">
              <a:avLst/>
            </a:prstGeom>
            <a:solidFill>
              <a:schemeClr val="bg1">
                <a:lumMod val="85000"/>
              </a:schemeClr>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23" name="Text Box 6"/>
            <p:cNvSpPr txBox="1">
              <a:spLocks noChangeArrowheads="1"/>
            </p:cNvSpPr>
            <p:nvPr/>
          </p:nvSpPr>
          <p:spPr bwMode="auto">
            <a:xfrm>
              <a:off x="3903" y="3993"/>
              <a:ext cx="877"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87</a:t>
              </a:r>
              <a:r>
                <a:rPr lang="it-IT" sz="2800" dirty="0">
                  <a:solidFill>
                    <a:schemeClr val="bg1"/>
                  </a:solidFill>
                  <a:effectLst>
                    <a:outerShdw blurRad="38100" dist="38100" dir="2700000" algn="tl">
                      <a:srgbClr val="000000"/>
                    </a:outerShdw>
                  </a:effectLst>
                  <a:latin typeface="Calibri" pitchFamily="34" charset="0"/>
                </a:rPr>
                <a:t>Sr/</a:t>
              </a:r>
              <a:r>
                <a:rPr lang="it-IT" sz="2800" baseline="30000" dirty="0">
                  <a:solidFill>
                    <a:schemeClr val="bg1"/>
                  </a:solidFill>
                  <a:effectLst>
                    <a:outerShdw blurRad="38100" dist="38100" dir="2700000" algn="tl">
                      <a:srgbClr val="000000"/>
                    </a:outerShdw>
                  </a:effectLst>
                  <a:latin typeface="Calibri" pitchFamily="34" charset="0"/>
                </a:rPr>
                <a:t>86</a:t>
              </a:r>
              <a:r>
                <a:rPr lang="it-IT" sz="2800" dirty="0">
                  <a:solidFill>
                    <a:schemeClr val="bg1"/>
                  </a:solidFill>
                  <a:effectLst>
                    <a:outerShdw blurRad="38100" dist="38100" dir="2700000" algn="tl">
                      <a:srgbClr val="000000"/>
                    </a:outerShdw>
                  </a:effectLst>
                  <a:latin typeface="Calibri" pitchFamily="34" charset="0"/>
                </a:rPr>
                <a:t>Sr</a:t>
              </a:r>
            </a:p>
          </p:txBody>
        </p:sp>
        <p:sp>
          <p:nvSpPr>
            <p:cNvPr id="24" name="Text Box 7"/>
            <p:cNvSpPr txBox="1">
              <a:spLocks noChangeArrowheads="1"/>
            </p:cNvSpPr>
            <p:nvPr/>
          </p:nvSpPr>
          <p:spPr bwMode="auto">
            <a:xfrm rot="16200000">
              <a:off x="2283" y="2866"/>
              <a:ext cx="1196" cy="330"/>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143</a:t>
              </a:r>
              <a:r>
                <a:rPr lang="it-IT" sz="2800" dirty="0">
                  <a:solidFill>
                    <a:schemeClr val="bg1"/>
                  </a:solidFill>
                  <a:effectLst>
                    <a:outerShdw blurRad="38100" dist="38100" dir="2700000" algn="tl">
                      <a:srgbClr val="000000"/>
                    </a:outerShdw>
                  </a:effectLst>
                  <a:latin typeface="Calibri" pitchFamily="34" charset="0"/>
                </a:rPr>
                <a:t>Nd/</a:t>
              </a:r>
              <a:r>
                <a:rPr lang="it-IT" sz="2800" baseline="30000" dirty="0">
                  <a:solidFill>
                    <a:schemeClr val="bg1"/>
                  </a:solidFill>
                  <a:effectLst>
                    <a:outerShdw blurRad="38100" dist="38100" dir="2700000" algn="tl">
                      <a:srgbClr val="000000"/>
                    </a:outerShdw>
                  </a:effectLst>
                  <a:latin typeface="Calibri" pitchFamily="34" charset="0"/>
                </a:rPr>
                <a:t>144</a:t>
              </a:r>
              <a:r>
                <a:rPr lang="it-IT" sz="2800" dirty="0">
                  <a:solidFill>
                    <a:schemeClr val="bg1"/>
                  </a:solidFill>
                  <a:effectLst>
                    <a:outerShdw blurRad="38100" dist="38100" dir="2700000" algn="tl">
                      <a:srgbClr val="000000"/>
                    </a:outerShdw>
                  </a:effectLst>
                  <a:latin typeface="Calibri" pitchFamily="34" charset="0"/>
                </a:rPr>
                <a:t>Nd</a:t>
              </a:r>
            </a:p>
          </p:txBody>
        </p:sp>
        <p:sp>
          <p:nvSpPr>
            <p:cNvPr id="25" name="Line 8"/>
            <p:cNvSpPr>
              <a:spLocks noChangeShapeType="1"/>
            </p:cNvSpPr>
            <p:nvPr/>
          </p:nvSpPr>
          <p:spPr bwMode="auto">
            <a:xfrm flipV="1">
              <a:off x="3826" y="2012"/>
              <a:ext cx="0" cy="1937"/>
            </a:xfrm>
            <a:prstGeom prst="line">
              <a:avLst/>
            </a:prstGeom>
            <a:noFill/>
            <a:ln w="28575">
              <a:solidFill>
                <a:srgbClr val="0000FF"/>
              </a:solidFill>
              <a:prstDash val="sysDot"/>
              <a:round/>
              <a:headEnd/>
              <a:tailEnd/>
            </a:ln>
            <a:effectLst/>
          </p:spPr>
          <p:txBody>
            <a:bodyPr anchor="ctr"/>
            <a:lstStyle/>
            <a:p>
              <a:pPr>
                <a:defRPr/>
              </a:pPr>
              <a:endParaRPr lang="it-IT">
                <a:latin typeface="Calibri" pitchFamily="34" charset="0"/>
              </a:endParaRPr>
            </a:p>
          </p:txBody>
        </p:sp>
        <p:sp>
          <p:nvSpPr>
            <p:cNvPr id="26" name="Line 9"/>
            <p:cNvSpPr>
              <a:spLocks noChangeShapeType="1"/>
            </p:cNvSpPr>
            <p:nvPr/>
          </p:nvSpPr>
          <p:spPr bwMode="auto">
            <a:xfrm>
              <a:off x="2992" y="2761"/>
              <a:ext cx="2700" cy="0"/>
            </a:xfrm>
            <a:prstGeom prst="line">
              <a:avLst/>
            </a:prstGeom>
            <a:noFill/>
            <a:ln w="28575">
              <a:solidFill>
                <a:srgbClr val="FF0000"/>
              </a:solidFill>
              <a:prstDash val="sysDot"/>
              <a:round/>
              <a:headEnd/>
              <a:tailEnd/>
            </a:ln>
            <a:effectLst/>
          </p:spPr>
          <p:txBody>
            <a:bodyPr anchor="ctr"/>
            <a:lstStyle/>
            <a:p>
              <a:pPr>
                <a:defRPr/>
              </a:pPr>
              <a:endParaRPr lang="it-IT">
                <a:latin typeface="Calibri" pitchFamily="34" charset="0"/>
              </a:endParaRPr>
            </a:p>
          </p:txBody>
        </p:sp>
        <p:sp>
          <p:nvSpPr>
            <p:cNvPr id="27" name="Text Box 10"/>
            <p:cNvSpPr txBox="1">
              <a:spLocks noChangeArrowheads="1"/>
            </p:cNvSpPr>
            <p:nvPr/>
          </p:nvSpPr>
          <p:spPr bwMode="auto">
            <a:xfrm>
              <a:off x="4418" y="2544"/>
              <a:ext cx="1262"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FF0000"/>
                  </a:solidFill>
                  <a:effectLst/>
                  <a:latin typeface="Calibri" pitchFamily="34" charset="0"/>
                </a:rPr>
                <a:t>ChUR (0.51264)</a:t>
              </a:r>
            </a:p>
          </p:txBody>
        </p:sp>
        <p:sp>
          <p:nvSpPr>
            <p:cNvPr id="28" name="Text Box 11"/>
            <p:cNvSpPr txBox="1">
              <a:spLocks noChangeArrowheads="1"/>
            </p:cNvSpPr>
            <p:nvPr/>
          </p:nvSpPr>
          <p:spPr bwMode="auto">
            <a:xfrm rot="16200000">
              <a:off x="3126" y="3216"/>
              <a:ext cx="1150" cy="214"/>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0000FF"/>
                  </a:solidFill>
                  <a:effectLst/>
                  <a:latin typeface="Calibri" pitchFamily="34" charset="0"/>
                </a:rPr>
                <a:t>BSE (0.70445)</a:t>
              </a:r>
            </a:p>
          </p:txBody>
        </p:sp>
        <p:sp>
          <p:nvSpPr>
            <p:cNvPr id="29" name="AutoShape 15"/>
            <p:cNvSpPr>
              <a:spLocks noChangeArrowheads="1"/>
            </p:cNvSpPr>
            <p:nvPr/>
          </p:nvSpPr>
          <p:spPr bwMode="auto">
            <a:xfrm>
              <a:off x="2998" y="2032"/>
              <a:ext cx="771" cy="704"/>
            </a:xfrm>
            <a:prstGeom prst="irregularSeal1">
              <a:avLst/>
            </a:prstGeom>
            <a:solidFill>
              <a:srgbClr val="CC66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0" name="AutoShape 17"/>
            <p:cNvSpPr>
              <a:spLocks noChangeArrowheads="1"/>
            </p:cNvSpPr>
            <p:nvPr/>
          </p:nvSpPr>
          <p:spPr bwMode="auto">
            <a:xfrm rot="1103937">
              <a:off x="4235" y="2989"/>
              <a:ext cx="1305" cy="729"/>
            </a:xfrm>
            <a:prstGeom prst="irregularSeal1">
              <a:avLst/>
            </a:prstGeom>
            <a:solidFill>
              <a:srgbClr val="00CC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1" name="Text Box 18"/>
            <p:cNvSpPr txBox="1">
              <a:spLocks noChangeArrowheads="1"/>
            </p:cNvSpPr>
            <p:nvPr/>
          </p:nvSpPr>
          <p:spPr bwMode="auto">
            <a:xfrm>
              <a:off x="3109" y="2212"/>
              <a:ext cx="534" cy="31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DR</a:t>
              </a:r>
            </a:p>
          </p:txBody>
        </p:sp>
        <p:sp>
          <p:nvSpPr>
            <p:cNvPr id="32" name="Text Box 19"/>
            <p:cNvSpPr txBox="1">
              <a:spLocks noChangeArrowheads="1"/>
            </p:cNvSpPr>
            <p:nvPr/>
          </p:nvSpPr>
          <p:spPr bwMode="auto">
            <a:xfrm>
              <a:off x="4625" y="3178"/>
              <a:ext cx="534" cy="31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ER</a:t>
              </a:r>
            </a:p>
          </p:txBody>
        </p:sp>
      </p:grpSp>
      <p:sp>
        <p:nvSpPr>
          <p:cNvPr id="1084419" name="Text Box 3"/>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84421" name="Text Box 5"/>
          <p:cNvSpPr txBox="1">
            <a:spLocks noChangeArrowheads="1"/>
          </p:cNvSpPr>
          <p:nvPr/>
        </p:nvSpPr>
        <p:spPr bwMode="auto">
          <a:xfrm>
            <a:off x="371475" y="585788"/>
            <a:ext cx="8401050" cy="2400657"/>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In other words:</a:t>
            </a:r>
          </a:p>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Values of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Nd</a:t>
            </a:r>
            <a:r>
              <a:rPr lang="en-GB" sz="3000" dirty="0">
                <a:solidFill>
                  <a:schemeClr val="bg1"/>
                </a:solidFill>
                <a:effectLst>
                  <a:outerShdw blurRad="38100" dist="38100" dir="2700000" algn="tl">
                    <a:srgbClr val="000000"/>
                  </a:outerShdw>
                </a:effectLst>
                <a:latin typeface="Calibri" pitchFamily="34" charset="0"/>
              </a:rPr>
              <a:t> &gt;0 and </a:t>
            </a:r>
            <a:r>
              <a:rPr lang="en-GB" sz="3000" dirty="0" err="1">
                <a:solidFill>
                  <a:schemeClr val="bg1"/>
                </a:solidFill>
                <a:effectLst>
                  <a:outerShdw blurRad="38100" dist="38100" dir="2700000" algn="tl">
                    <a:srgbClr val="000000"/>
                  </a:outerShdw>
                </a:effectLst>
                <a:latin typeface="Symbol" pitchFamily="18" charset="2"/>
              </a:rPr>
              <a:t>e</a:t>
            </a:r>
            <a:r>
              <a:rPr lang="en-GB" sz="3000" baseline="-25000" dirty="0" err="1">
                <a:solidFill>
                  <a:schemeClr val="bg1"/>
                </a:solidFill>
                <a:effectLst>
                  <a:outerShdw blurRad="38100" dist="38100" dir="2700000" algn="tl">
                    <a:srgbClr val="000000"/>
                  </a:outerShdw>
                </a:effectLst>
                <a:latin typeface="Calibri" pitchFamily="34" charset="0"/>
              </a:rPr>
              <a:t>Sr</a:t>
            </a:r>
            <a:r>
              <a:rPr lang="en-GB" sz="3000" dirty="0">
                <a:solidFill>
                  <a:schemeClr val="bg1"/>
                </a:solidFill>
                <a:effectLst>
                  <a:outerShdw blurRad="38100" dist="38100" dir="2700000" algn="tl">
                    <a:srgbClr val="000000"/>
                  </a:outerShdw>
                </a:effectLst>
                <a:latin typeface="Calibri" pitchFamily="34" charset="0"/>
              </a:rPr>
              <a:t> &lt;0 in an igneous rock indicate a mantle source that has suffered melt extraction for a long time (i.e., this rock derives from a Depleted Mantle).</a:t>
            </a:r>
          </a:p>
        </p:txBody>
      </p:sp>
      <p:sp>
        <p:nvSpPr>
          <p:cNvPr id="1084435" name="AutoShape 19"/>
          <p:cNvSpPr>
            <a:spLocks noChangeArrowheads="1"/>
          </p:cNvSpPr>
          <p:nvPr/>
        </p:nvSpPr>
        <p:spPr bwMode="auto">
          <a:xfrm rot="-1226903">
            <a:off x="4802188" y="2717800"/>
            <a:ext cx="1223962" cy="1117600"/>
          </a:xfrm>
          <a:prstGeom prst="irregularSeal1">
            <a:avLst/>
          </a:prstGeom>
          <a:solidFill>
            <a:srgbClr val="CC99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1084437" name="Text Box 21"/>
          <p:cNvSpPr txBox="1">
            <a:spLocks noChangeArrowheads="1"/>
          </p:cNvSpPr>
          <p:nvPr/>
        </p:nvSpPr>
        <p:spPr bwMode="auto">
          <a:xfrm>
            <a:off x="371476" y="3546475"/>
            <a:ext cx="3921124" cy="92333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When did the depletion event occur?</a:t>
            </a:r>
          </a:p>
        </p:txBody>
      </p:sp>
      <p:sp>
        <p:nvSpPr>
          <p:cNvPr id="1084438" name="Text Box 22"/>
          <p:cNvSpPr txBox="1">
            <a:spLocks noChangeArrowheads="1"/>
          </p:cNvSpPr>
          <p:nvPr/>
        </p:nvSpPr>
        <p:spPr bwMode="auto">
          <a:xfrm>
            <a:off x="371476" y="4529138"/>
            <a:ext cx="3908424" cy="914400"/>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Short time before magma production?</a:t>
            </a:r>
          </a:p>
        </p:txBody>
      </p:sp>
      <p:sp>
        <p:nvSpPr>
          <p:cNvPr id="1084439" name="Text Box 23"/>
          <p:cNvSpPr txBox="1">
            <a:spLocks noChangeArrowheads="1"/>
          </p:cNvSpPr>
          <p:nvPr/>
        </p:nvSpPr>
        <p:spPr bwMode="auto">
          <a:xfrm>
            <a:off x="371475" y="5621338"/>
            <a:ext cx="3879850" cy="503237"/>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Or much earlier?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4421">
                                            <p:txEl>
                                              <p:pRg st="0" end="0"/>
                                            </p:txEl>
                                          </p:spTgt>
                                        </p:tgtEl>
                                        <p:attrNameLst>
                                          <p:attrName>style.visibility</p:attrName>
                                        </p:attrNameLst>
                                      </p:cBhvr>
                                      <p:to>
                                        <p:strVal val="visible"/>
                                      </p:to>
                                    </p:set>
                                    <p:animEffect transition="in" filter="fade">
                                      <p:cBhvr>
                                        <p:cTn id="7" dur="500"/>
                                        <p:tgtEl>
                                          <p:spTgt spid="1084421">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84421">
                                            <p:txEl>
                                              <p:pRg st="1" end="1"/>
                                            </p:txEl>
                                          </p:spTgt>
                                        </p:tgtEl>
                                        <p:attrNameLst>
                                          <p:attrName>style.visibility</p:attrName>
                                        </p:attrNameLst>
                                      </p:cBhvr>
                                      <p:to>
                                        <p:strVal val="visible"/>
                                      </p:to>
                                    </p:set>
                                    <p:animEffect transition="in" filter="fade">
                                      <p:cBhvr>
                                        <p:cTn id="11" dur="500"/>
                                        <p:tgtEl>
                                          <p:spTgt spid="1084421">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084437"/>
                                        </p:tgtEl>
                                        <p:attrNameLst>
                                          <p:attrName>style.visibility</p:attrName>
                                        </p:attrNameLst>
                                      </p:cBhvr>
                                      <p:to>
                                        <p:strVal val="visible"/>
                                      </p:to>
                                    </p:set>
                                    <p:animEffect transition="in" filter="fade">
                                      <p:cBhvr>
                                        <p:cTn id="16" dur="500"/>
                                        <p:tgtEl>
                                          <p:spTgt spid="108443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84438"/>
                                        </p:tgtEl>
                                        <p:attrNameLst>
                                          <p:attrName>style.visibility</p:attrName>
                                        </p:attrNameLst>
                                      </p:cBhvr>
                                      <p:to>
                                        <p:strVal val="visible"/>
                                      </p:to>
                                    </p:set>
                                    <p:animEffect transition="in" filter="fade">
                                      <p:cBhvr>
                                        <p:cTn id="21" dur="500"/>
                                        <p:tgtEl>
                                          <p:spTgt spid="1084438"/>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084439"/>
                                        </p:tgtEl>
                                        <p:attrNameLst>
                                          <p:attrName>style.visibility</p:attrName>
                                        </p:attrNameLst>
                                      </p:cBhvr>
                                      <p:to>
                                        <p:strVal val="visible"/>
                                      </p:to>
                                    </p:set>
                                    <p:animEffect transition="in" filter="fade">
                                      <p:cBhvr>
                                        <p:cTn id="25" dur="500"/>
                                        <p:tgtEl>
                                          <p:spTgt spid="10844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4421" grpId="0" build="p"/>
      <p:bldP spid="1084437" grpId="0"/>
      <p:bldP spid="1084438" grpId="0"/>
      <p:bldP spid="1084439"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3"/>
          <p:cNvSpPr>
            <a:spLocks noChangeArrowheads="1"/>
          </p:cNvSpPr>
          <p:nvPr/>
        </p:nvSpPr>
        <p:spPr bwMode="auto">
          <a:xfrm>
            <a:off x="4749800" y="2695575"/>
            <a:ext cx="4295774" cy="3065463"/>
          </a:xfrm>
          <a:prstGeom prst="rect">
            <a:avLst/>
          </a:prstGeom>
          <a:solidFill>
            <a:schemeClr val="bg1">
              <a:lumMod val="85000"/>
            </a:schemeClr>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24" name="Text Box 6"/>
          <p:cNvSpPr txBox="1">
            <a:spLocks noChangeArrowheads="1"/>
          </p:cNvSpPr>
          <p:nvPr/>
        </p:nvSpPr>
        <p:spPr bwMode="auto">
          <a:xfrm>
            <a:off x="6196012" y="5830888"/>
            <a:ext cx="1392237" cy="523875"/>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87</a:t>
            </a:r>
            <a:r>
              <a:rPr lang="it-IT" sz="2800" dirty="0">
                <a:solidFill>
                  <a:schemeClr val="bg1"/>
                </a:solidFill>
                <a:effectLst>
                  <a:outerShdw blurRad="38100" dist="38100" dir="2700000" algn="tl">
                    <a:srgbClr val="000000"/>
                  </a:outerShdw>
                </a:effectLst>
                <a:latin typeface="Calibri" pitchFamily="34" charset="0"/>
              </a:rPr>
              <a:t>Sr/</a:t>
            </a:r>
            <a:r>
              <a:rPr lang="it-IT" sz="2800" baseline="30000" dirty="0">
                <a:solidFill>
                  <a:schemeClr val="bg1"/>
                </a:solidFill>
                <a:effectLst>
                  <a:outerShdw blurRad="38100" dist="38100" dir="2700000" algn="tl">
                    <a:srgbClr val="000000"/>
                  </a:outerShdw>
                </a:effectLst>
                <a:latin typeface="Calibri" pitchFamily="34" charset="0"/>
              </a:rPr>
              <a:t>86</a:t>
            </a:r>
            <a:r>
              <a:rPr lang="it-IT" sz="2800" dirty="0">
                <a:solidFill>
                  <a:schemeClr val="bg1"/>
                </a:solidFill>
                <a:effectLst>
                  <a:outerShdw blurRad="38100" dist="38100" dir="2700000" algn="tl">
                    <a:srgbClr val="000000"/>
                  </a:outerShdw>
                </a:effectLst>
                <a:latin typeface="Calibri" pitchFamily="34" charset="0"/>
              </a:rPr>
              <a:t>Sr</a:t>
            </a:r>
          </a:p>
        </p:txBody>
      </p:sp>
      <p:sp>
        <p:nvSpPr>
          <p:cNvPr id="25" name="Text Box 7"/>
          <p:cNvSpPr txBox="1">
            <a:spLocks noChangeArrowheads="1"/>
          </p:cNvSpPr>
          <p:nvPr/>
        </p:nvSpPr>
        <p:spPr bwMode="auto">
          <a:xfrm rot="16200000">
            <a:off x="3624262" y="4041775"/>
            <a:ext cx="1898650" cy="523875"/>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143</a:t>
            </a:r>
            <a:r>
              <a:rPr lang="it-IT" sz="2800" dirty="0">
                <a:solidFill>
                  <a:schemeClr val="bg1"/>
                </a:solidFill>
                <a:effectLst>
                  <a:outerShdw blurRad="38100" dist="38100" dir="2700000" algn="tl">
                    <a:srgbClr val="000000"/>
                  </a:outerShdw>
                </a:effectLst>
                <a:latin typeface="Calibri" pitchFamily="34" charset="0"/>
              </a:rPr>
              <a:t>Nd/</a:t>
            </a:r>
            <a:r>
              <a:rPr lang="it-IT" sz="2800" baseline="30000" dirty="0">
                <a:solidFill>
                  <a:schemeClr val="bg1"/>
                </a:solidFill>
                <a:effectLst>
                  <a:outerShdw blurRad="38100" dist="38100" dir="2700000" algn="tl">
                    <a:srgbClr val="000000"/>
                  </a:outerShdw>
                </a:effectLst>
                <a:latin typeface="Calibri" pitchFamily="34" charset="0"/>
              </a:rPr>
              <a:t>144</a:t>
            </a:r>
            <a:r>
              <a:rPr lang="it-IT" sz="2800" dirty="0">
                <a:solidFill>
                  <a:schemeClr val="bg1"/>
                </a:solidFill>
                <a:effectLst>
                  <a:outerShdw blurRad="38100" dist="38100" dir="2700000" algn="tl">
                    <a:srgbClr val="000000"/>
                  </a:outerShdw>
                </a:effectLst>
                <a:latin typeface="Calibri" pitchFamily="34" charset="0"/>
              </a:rPr>
              <a:t>Nd</a:t>
            </a:r>
          </a:p>
        </p:txBody>
      </p:sp>
      <p:sp>
        <p:nvSpPr>
          <p:cNvPr id="26" name="Line 8"/>
          <p:cNvSpPr>
            <a:spLocks noChangeShapeType="1"/>
          </p:cNvSpPr>
          <p:nvPr/>
        </p:nvSpPr>
        <p:spPr bwMode="auto">
          <a:xfrm flipV="1">
            <a:off x="6073775" y="2686050"/>
            <a:ext cx="0" cy="3074988"/>
          </a:xfrm>
          <a:prstGeom prst="line">
            <a:avLst/>
          </a:prstGeom>
          <a:noFill/>
          <a:ln w="28575">
            <a:solidFill>
              <a:srgbClr val="0000FF"/>
            </a:solidFill>
            <a:prstDash val="sysDot"/>
            <a:round/>
            <a:headEnd/>
            <a:tailEnd/>
          </a:ln>
          <a:effectLst/>
        </p:spPr>
        <p:txBody>
          <a:bodyPr anchor="ctr"/>
          <a:lstStyle/>
          <a:p>
            <a:pPr>
              <a:defRPr/>
            </a:pPr>
            <a:endParaRPr lang="it-IT">
              <a:latin typeface="Calibri" pitchFamily="34" charset="0"/>
            </a:endParaRPr>
          </a:p>
        </p:txBody>
      </p:sp>
      <p:sp>
        <p:nvSpPr>
          <p:cNvPr id="27" name="Line 9"/>
          <p:cNvSpPr>
            <a:spLocks noChangeShapeType="1"/>
          </p:cNvSpPr>
          <p:nvPr/>
        </p:nvSpPr>
        <p:spPr bwMode="auto">
          <a:xfrm>
            <a:off x="4749800" y="3875088"/>
            <a:ext cx="4286249" cy="0"/>
          </a:xfrm>
          <a:prstGeom prst="line">
            <a:avLst/>
          </a:prstGeom>
          <a:noFill/>
          <a:ln w="28575">
            <a:solidFill>
              <a:srgbClr val="FF0000"/>
            </a:solidFill>
            <a:prstDash val="sysDot"/>
            <a:round/>
            <a:headEnd/>
            <a:tailEnd/>
          </a:ln>
          <a:effectLst/>
        </p:spPr>
        <p:txBody>
          <a:bodyPr anchor="ctr"/>
          <a:lstStyle/>
          <a:p>
            <a:pPr>
              <a:defRPr/>
            </a:pPr>
            <a:endParaRPr lang="it-IT">
              <a:latin typeface="Calibri" pitchFamily="34" charset="0"/>
            </a:endParaRPr>
          </a:p>
        </p:txBody>
      </p:sp>
      <p:sp>
        <p:nvSpPr>
          <p:cNvPr id="28" name="Text Box 10"/>
          <p:cNvSpPr txBox="1">
            <a:spLocks noChangeArrowheads="1"/>
          </p:cNvSpPr>
          <p:nvPr/>
        </p:nvSpPr>
        <p:spPr bwMode="auto">
          <a:xfrm>
            <a:off x="7013574" y="3530600"/>
            <a:ext cx="2003425" cy="339725"/>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FF0000"/>
                </a:solidFill>
                <a:effectLst/>
                <a:latin typeface="Calibri" pitchFamily="34" charset="0"/>
              </a:rPr>
              <a:t>ChUR (0.51264)</a:t>
            </a:r>
          </a:p>
        </p:txBody>
      </p:sp>
      <p:sp>
        <p:nvSpPr>
          <p:cNvPr id="29" name="Text Box 11"/>
          <p:cNvSpPr txBox="1">
            <a:spLocks noChangeArrowheads="1"/>
          </p:cNvSpPr>
          <p:nvPr/>
        </p:nvSpPr>
        <p:spPr bwMode="auto">
          <a:xfrm rot="16200000">
            <a:off x="4962525" y="4597400"/>
            <a:ext cx="1825625" cy="339725"/>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0000FF"/>
                </a:solidFill>
                <a:effectLst/>
                <a:latin typeface="Calibri" pitchFamily="34" charset="0"/>
              </a:rPr>
              <a:t>BSE (0.70445)</a:t>
            </a:r>
          </a:p>
        </p:txBody>
      </p:sp>
      <p:sp>
        <p:nvSpPr>
          <p:cNvPr id="31" name="AutoShape 17"/>
          <p:cNvSpPr>
            <a:spLocks noChangeArrowheads="1"/>
          </p:cNvSpPr>
          <p:nvPr/>
        </p:nvSpPr>
        <p:spPr bwMode="auto">
          <a:xfrm rot="1103937">
            <a:off x="6723062" y="4237038"/>
            <a:ext cx="2071687" cy="1157288"/>
          </a:xfrm>
          <a:prstGeom prst="irregularSeal1">
            <a:avLst/>
          </a:prstGeom>
          <a:solidFill>
            <a:srgbClr val="00CC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3" name="Text Box 19"/>
          <p:cNvSpPr txBox="1">
            <a:spLocks noChangeArrowheads="1"/>
          </p:cNvSpPr>
          <p:nvPr/>
        </p:nvSpPr>
        <p:spPr bwMode="auto">
          <a:xfrm>
            <a:off x="7342187" y="4537075"/>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ER</a:t>
            </a:r>
          </a:p>
        </p:txBody>
      </p:sp>
      <p:sp>
        <p:nvSpPr>
          <p:cNvPr id="1033220"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3221" name="Text Box 5"/>
          <p:cNvSpPr txBox="1">
            <a:spLocks noChangeArrowheads="1"/>
          </p:cNvSpPr>
          <p:nvPr/>
        </p:nvSpPr>
        <p:spPr bwMode="auto">
          <a:xfrm>
            <a:off x="0" y="609600"/>
            <a:ext cx="9144000"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Question:</a:t>
            </a:r>
          </a:p>
        </p:txBody>
      </p:sp>
      <p:sp>
        <p:nvSpPr>
          <p:cNvPr id="1033228" name="Text Box 12"/>
          <p:cNvSpPr txBox="1">
            <a:spLocks noChangeArrowheads="1"/>
          </p:cNvSpPr>
          <p:nvPr/>
        </p:nvSpPr>
        <p:spPr bwMode="auto">
          <a:xfrm>
            <a:off x="371475" y="1085850"/>
            <a:ext cx="8401050" cy="92333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Can Enriched Regions interact with Depleted Reservoirs?</a:t>
            </a:r>
          </a:p>
        </p:txBody>
      </p:sp>
      <p:sp>
        <p:nvSpPr>
          <p:cNvPr id="1033236" name="Text Box 20"/>
          <p:cNvSpPr txBox="1">
            <a:spLocks noChangeArrowheads="1"/>
          </p:cNvSpPr>
          <p:nvPr/>
        </p:nvSpPr>
        <p:spPr bwMode="auto">
          <a:xfrm>
            <a:off x="0" y="1995488"/>
            <a:ext cx="9144000" cy="5632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400">
                <a:solidFill>
                  <a:srgbClr val="FFFF00"/>
                </a:solidFill>
                <a:effectLst>
                  <a:outerShdw blurRad="38100" dist="38100" dir="2700000" algn="tl">
                    <a:srgbClr val="000000"/>
                  </a:outerShdw>
                </a:effectLst>
                <a:latin typeface="Calibri" pitchFamily="34" charset="0"/>
              </a:rPr>
              <a:t>YES, of course</a:t>
            </a:r>
          </a:p>
        </p:txBody>
      </p:sp>
      <p:sp>
        <p:nvSpPr>
          <p:cNvPr id="1033237" name="Text Box 21"/>
          <p:cNvSpPr txBox="1">
            <a:spLocks noChangeArrowheads="1"/>
          </p:cNvSpPr>
          <p:nvPr/>
        </p:nvSpPr>
        <p:spPr bwMode="auto">
          <a:xfrm>
            <a:off x="371474" y="2668588"/>
            <a:ext cx="4011613" cy="1754326"/>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3000" dirty="0">
                <a:solidFill>
                  <a:schemeClr val="bg1"/>
                </a:solidFill>
                <a:effectLst>
                  <a:outerShdw blurRad="38100" dist="38100" dir="2700000" algn="tl">
                    <a:srgbClr val="000000"/>
                  </a:outerShdw>
                </a:effectLst>
                <a:latin typeface="Calibri" pitchFamily="34" charset="0"/>
              </a:rPr>
              <a:t>What is the commonest way to allow interaction between these two regions?</a:t>
            </a:r>
          </a:p>
        </p:txBody>
      </p:sp>
      <p:sp>
        <p:nvSpPr>
          <p:cNvPr id="1033238" name="Text Box 22"/>
          <p:cNvSpPr txBox="1">
            <a:spLocks noChangeArrowheads="1"/>
          </p:cNvSpPr>
          <p:nvPr/>
        </p:nvSpPr>
        <p:spPr bwMode="auto">
          <a:xfrm>
            <a:off x="371474" y="4437063"/>
            <a:ext cx="4011613" cy="1754326"/>
          </a:xfrm>
          <a:prstGeom prst="rect">
            <a:avLst/>
          </a:prstGeom>
          <a:noFill/>
          <a:ln w="9525" algn="ctr">
            <a:noFill/>
            <a:miter lim="800000"/>
            <a:headEnd/>
            <a:tailEnd/>
          </a:ln>
          <a:effectLst/>
        </p:spPr>
        <p:txBody>
          <a:bodyPr wrap="square">
            <a:spAutoFit/>
          </a:bodyPr>
          <a:lstStyle/>
          <a:p>
            <a:pPr>
              <a:lnSpc>
                <a:spcPct val="90000"/>
              </a:lnSpc>
              <a:spcBef>
                <a:spcPct val="50000"/>
              </a:spcBef>
              <a:defRPr/>
            </a:pPr>
            <a:r>
              <a:rPr lang="en-GB" sz="3000" dirty="0">
                <a:solidFill>
                  <a:srgbClr val="FFFF00"/>
                </a:solidFill>
                <a:effectLst>
                  <a:outerShdw blurRad="38100" dist="38100" dir="2700000" algn="tl">
                    <a:srgbClr val="000000"/>
                  </a:outerShdw>
                </a:effectLst>
                <a:latin typeface="Calibri" pitchFamily="34" charset="0"/>
              </a:rPr>
              <a:t>Recycling of crustal lithologies essentially (</a:t>
            </a:r>
            <a:r>
              <a:rPr lang="en-GB" sz="3000" dirty="0">
                <a:solidFill>
                  <a:schemeClr val="bg1"/>
                </a:solidFill>
                <a:effectLst>
                  <a:outerShdw blurRad="38100" dist="38100" dir="2700000" algn="tl">
                    <a:srgbClr val="000000"/>
                  </a:outerShdw>
                </a:effectLst>
                <a:latin typeface="Calibri" pitchFamily="34" charset="0"/>
              </a:rPr>
              <a:t>but not exclusively!</a:t>
            </a:r>
            <a:r>
              <a:rPr lang="en-GB" sz="3000" dirty="0">
                <a:solidFill>
                  <a:srgbClr val="FFFF00"/>
                </a:solidFill>
                <a:effectLst>
                  <a:outerShdw blurRad="38100" dist="38100" dir="2700000" algn="tl">
                    <a:srgbClr val="000000"/>
                  </a:outerShdw>
                </a:effectLst>
                <a:latin typeface="Calibri" pitchFamily="34" charset="0"/>
              </a:rPr>
              <a:t>) via subduction processes.</a:t>
            </a:r>
          </a:p>
        </p:txBody>
      </p:sp>
      <p:sp>
        <p:nvSpPr>
          <p:cNvPr id="1033239" name="AutoShape 23"/>
          <p:cNvSpPr>
            <a:spLocks noChangeArrowheads="1"/>
          </p:cNvSpPr>
          <p:nvPr/>
        </p:nvSpPr>
        <p:spPr bwMode="auto">
          <a:xfrm rot="12784521">
            <a:off x="5291138" y="3771900"/>
            <a:ext cx="1995487" cy="430213"/>
          </a:xfrm>
          <a:prstGeom prst="leftArrow">
            <a:avLst>
              <a:gd name="adj1" fmla="val 50000"/>
              <a:gd name="adj2" fmla="val 115959"/>
            </a:avLst>
          </a:prstGeom>
          <a:gradFill rotWithShape="0">
            <a:gsLst>
              <a:gs pos="0">
                <a:srgbClr val="CC6600"/>
              </a:gs>
              <a:gs pos="100000">
                <a:srgbClr val="00CC00"/>
              </a:gs>
            </a:gsLst>
            <a:lin ang="2700000" scaled="1"/>
          </a:gra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4" name="AutoShape 15"/>
          <p:cNvSpPr>
            <a:spLocks noChangeArrowheads="1"/>
          </p:cNvSpPr>
          <p:nvPr/>
        </p:nvSpPr>
        <p:spPr bwMode="auto">
          <a:xfrm>
            <a:off x="4759325" y="2717800"/>
            <a:ext cx="1223962" cy="1117600"/>
          </a:xfrm>
          <a:prstGeom prst="irregularSeal1">
            <a:avLst/>
          </a:prstGeom>
          <a:solidFill>
            <a:srgbClr val="CC66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5" name="Text Box 18"/>
          <p:cNvSpPr txBox="1">
            <a:spLocks noChangeArrowheads="1"/>
          </p:cNvSpPr>
          <p:nvPr/>
        </p:nvSpPr>
        <p:spPr bwMode="auto">
          <a:xfrm>
            <a:off x="4935537" y="3003550"/>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DR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3221"/>
                                        </p:tgtEl>
                                        <p:attrNameLst>
                                          <p:attrName>style.visibility</p:attrName>
                                        </p:attrNameLst>
                                      </p:cBhvr>
                                      <p:to>
                                        <p:strVal val="visible"/>
                                      </p:to>
                                    </p:set>
                                    <p:animEffect transition="in" filter="fade">
                                      <p:cBhvr>
                                        <p:cTn id="7" dur="500"/>
                                        <p:tgtEl>
                                          <p:spTgt spid="10332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33228"/>
                                        </p:tgtEl>
                                        <p:attrNameLst>
                                          <p:attrName>style.visibility</p:attrName>
                                        </p:attrNameLst>
                                      </p:cBhvr>
                                      <p:to>
                                        <p:strVal val="visible"/>
                                      </p:to>
                                    </p:set>
                                    <p:animEffect transition="in" filter="fade">
                                      <p:cBhvr>
                                        <p:cTn id="12" dur="500"/>
                                        <p:tgtEl>
                                          <p:spTgt spid="103322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3236"/>
                                        </p:tgtEl>
                                        <p:attrNameLst>
                                          <p:attrName>style.visibility</p:attrName>
                                        </p:attrNameLst>
                                      </p:cBhvr>
                                      <p:to>
                                        <p:strVal val="visible"/>
                                      </p:to>
                                    </p:set>
                                    <p:animEffect transition="in" filter="fade">
                                      <p:cBhvr>
                                        <p:cTn id="17" dur="500"/>
                                        <p:tgtEl>
                                          <p:spTgt spid="103323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33239"/>
                                        </p:tgtEl>
                                        <p:attrNameLst>
                                          <p:attrName>style.visibility</p:attrName>
                                        </p:attrNameLst>
                                      </p:cBhvr>
                                      <p:to>
                                        <p:strVal val="visible"/>
                                      </p:to>
                                    </p:set>
                                    <p:animEffect transition="in" filter="wipe(left)">
                                      <p:cBhvr>
                                        <p:cTn id="22" dur="2000"/>
                                        <p:tgtEl>
                                          <p:spTgt spid="103323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33237"/>
                                        </p:tgtEl>
                                        <p:attrNameLst>
                                          <p:attrName>style.visibility</p:attrName>
                                        </p:attrNameLst>
                                      </p:cBhvr>
                                      <p:to>
                                        <p:strVal val="visible"/>
                                      </p:to>
                                    </p:set>
                                    <p:animEffect transition="in" filter="fade">
                                      <p:cBhvr>
                                        <p:cTn id="27" dur="500"/>
                                        <p:tgtEl>
                                          <p:spTgt spid="103323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33238"/>
                                        </p:tgtEl>
                                        <p:attrNameLst>
                                          <p:attrName>style.visibility</p:attrName>
                                        </p:attrNameLst>
                                      </p:cBhvr>
                                      <p:to>
                                        <p:strVal val="visible"/>
                                      </p:to>
                                    </p:set>
                                    <p:animEffect transition="in" filter="fade">
                                      <p:cBhvr>
                                        <p:cTn id="32" dur="500"/>
                                        <p:tgtEl>
                                          <p:spTgt spid="1033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3221" grpId="0"/>
      <p:bldP spid="1033228" grpId="0"/>
      <p:bldP spid="1033236" grpId="0"/>
      <p:bldP spid="1033237" grpId="0"/>
      <p:bldP spid="1033238" grpId="0"/>
      <p:bldP spid="103323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8"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35276" name="Text Box 12"/>
          <p:cNvSpPr txBox="1">
            <a:spLocks noChangeArrowheads="1"/>
          </p:cNvSpPr>
          <p:nvPr/>
        </p:nvSpPr>
        <p:spPr bwMode="auto">
          <a:xfrm>
            <a:off x="371475" y="601663"/>
            <a:ext cx="8401050" cy="1244600"/>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rgbClr val="FFFF00"/>
                </a:solidFill>
                <a:effectLst>
                  <a:outerShdw blurRad="38100" dist="38100" dir="2700000" algn="tl">
                    <a:srgbClr val="000000"/>
                  </a:outerShdw>
                </a:effectLst>
                <a:latin typeface="Calibri" pitchFamily="34" charset="0"/>
              </a:rPr>
              <a:t>Recycling crustal lithologies has the typical effect of raising </a:t>
            </a:r>
            <a:r>
              <a:rPr lang="en-GB" sz="2800" baseline="30000" dirty="0">
                <a:solidFill>
                  <a:srgbClr val="FFFF00"/>
                </a:solidFill>
                <a:effectLst>
                  <a:outerShdw blurRad="38100" dist="38100" dir="2700000" algn="tl">
                    <a:srgbClr val="000000"/>
                  </a:outerShdw>
                </a:effectLst>
                <a:latin typeface="Calibri" pitchFamily="34" charset="0"/>
              </a:rPr>
              <a:t>87</a:t>
            </a:r>
            <a:r>
              <a:rPr lang="en-GB" sz="2800" dirty="0">
                <a:solidFill>
                  <a:srgbClr val="FFFF00"/>
                </a:solidFill>
                <a:effectLst>
                  <a:outerShdw blurRad="38100" dist="38100" dir="2700000" algn="tl">
                    <a:srgbClr val="000000"/>
                  </a:outerShdw>
                </a:effectLst>
                <a:latin typeface="Calibri" pitchFamily="34" charset="0"/>
              </a:rPr>
              <a:t>Sr/</a:t>
            </a:r>
            <a:r>
              <a:rPr lang="en-GB" sz="2800" baseline="30000" dirty="0">
                <a:solidFill>
                  <a:srgbClr val="FFFF00"/>
                </a:solidFill>
                <a:effectLst>
                  <a:outerShdw blurRad="38100" dist="38100" dir="2700000" algn="tl">
                    <a:srgbClr val="000000"/>
                  </a:outerShdw>
                </a:effectLst>
                <a:latin typeface="Calibri" pitchFamily="34" charset="0"/>
              </a:rPr>
              <a:t>86</a:t>
            </a:r>
            <a:r>
              <a:rPr lang="en-GB" sz="2800" dirty="0">
                <a:solidFill>
                  <a:srgbClr val="FFFF00"/>
                </a:solidFill>
                <a:effectLst>
                  <a:outerShdw blurRad="38100" dist="38100" dir="2700000" algn="tl">
                    <a:srgbClr val="000000"/>
                  </a:outerShdw>
                </a:effectLst>
                <a:latin typeface="Calibri" pitchFamily="34" charset="0"/>
              </a:rPr>
              <a:t>Sr and lowering </a:t>
            </a:r>
            <a:r>
              <a:rPr lang="en-GB" sz="2800" baseline="30000" dirty="0">
                <a:solidFill>
                  <a:srgbClr val="FFFF00"/>
                </a:solidFill>
                <a:effectLst>
                  <a:outerShdw blurRad="38100" dist="38100" dir="2700000" algn="tl">
                    <a:srgbClr val="000000"/>
                  </a:outerShdw>
                </a:effectLst>
                <a:latin typeface="Calibri" pitchFamily="34" charset="0"/>
              </a:rPr>
              <a:t>143</a:t>
            </a:r>
            <a:r>
              <a:rPr lang="en-GB" sz="2800" dirty="0">
                <a:solidFill>
                  <a:srgbClr val="FFFF00"/>
                </a:solidFill>
                <a:effectLst>
                  <a:outerShdw blurRad="38100" dist="38100" dir="2700000" algn="tl">
                    <a:srgbClr val="000000"/>
                  </a:outerShdw>
                </a:effectLst>
                <a:latin typeface="Calibri" pitchFamily="34" charset="0"/>
              </a:rPr>
              <a:t>Nd/</a:t>
            </a:r>
            <a:r>
              <a:rPr lang="en-GB" sz="2800" baseline="30000" dirty="0">
                <a:solidFill>
                  <a:srgbClr val="FFFF00"/>
                </a:solidFill>
                <a:effectLst>
                  <a:outerShdw blurRad="38100" dist="38100" dir="2700000" algn="tl">
                    <a:srgbClr val="000000"/>
                  </a:outerShdw>
                </a:effectLst>
                <a:latin typeface="Calibri" pitchFamily="34" charset="0"/>
              </a:rPr>
              <a:t>144</a:t>
            </a:r>
            <a:r>
              <a:rPr lang="en-GB" sz="2800" dirty="0">
                <a:solidFill>
                  <a:srgbClr val="FFFF00"/>
                </a:solidFill>
                <a:effectLst>
                  <a:outerShdw blurRad="38100" dist="38100" dir="2700000" algn="tl">
                    <a:srgbClr val="000000"/>
                  </a:outerShdw>
                </a:effectLst>
                <a:latin typeface="Calibri" pitchFamily="34" charset="0"/>
              </a:rPr>
              <a:t>Nd of the contaminated mantle source.</a:t>
            </a:r>
          </a:p>
        </p:txBody>
      </p:sp>
      <p:sp>
        <p:nvSpPr>
          <p:cNvPr id="1035281" name="Text Box 17"/>
          <p:cNvSpPr txBox="1">
            <a:spLocks noChangeArrowheads="1"/>
          </p:cNvSpPr>
          <p:nvPr/>
        </p:nvSpPr>
        <p:spPr bwMode="auto">
          <a:xfrm>
            <a:off x="371475" y="1817688"/>
            <a:ext cx="8401050" cy="860425"/>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The change of isotopic composition of the depleted reservoir is generally substantial.</a:t>
            </a:r>
          </a:p>
        </p:txBody>
      </p:sp>
      <p:sp>
        <p:nvSpPr>
          <p:cNvPr id="1035282" name="Text Box 18"/>
          <p:cNvSpPr txBox="1">
            <a:spLocks noChangeArrowheads="1"/>
          </p:cNvSpPr>
          <p:nvPr/>
        </p:nvSpPr>
        <p:spPr bwMode="auto">
          <a:xfrm>
            <a:off x="0" y="3551238"/>
            <a:ext cx="4470400" cy="2634567"/>
          </a:xfrm>
          <a:prstGeom prst="rect">
            <a:avLst/>
          </a:prstGeom>
          <a:noFill/>
          <a:ln w="9525" algn="ctr">
            <a:noFill/>
            <a:miter lim="800000"/>
            <a:headEnd/>
            <a:tailEnd/>
          </a:ln>
          <a:effectLst/>
        </p:spPr>
        <p:txBody>
          <a:bodyPr wrap="square">
            <a:spAutoFit/>
          </a:bodyPr>
          <a:lstStyle/>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DR have very low elemental </a:t>
            </a:r>
            <a:r>
              <a:rPr lang="en-GB" sz="2800" dirty="0" err="1">
                <a:solidFill>
                  <a:schemeClr val="bg1"/>
                </a:solidFill>
                <a:effectLst>
                  <a:outerShdw blurRad="38100" dist="38100" dir="2700000" algn="tl">
                    <a:srgbClr val="000000"/>
                  </a:outerShdw>
                </a:effectLst>
                <a:latin typeface="Calibri" pitchFamily="34" charset="0"/>
              </a:rPr>
              <a:t>Sr</a:t>
            </a:r>
            <a:r>
              <a:rPr lang="en-GB" sz="2800" dirty="0">
                <a:solidFill>
                  <a:schemeClr val="bg1"/>
                </a:solidFill>
                <a:effectLst>
                  <a:outerShdw blurRad="38100" dist="38100" dir="2700000" algn="tl">
                    <a:srgbClr val="000000"/>
                  </a:outerShdw>
                </a:effectLst>
                <a:latin typeface="Calibri" pitchFamily="34" charset="0"/>
              </a:rPr>
              <a:t> and </a:t>
            </a:r>
            <a:r>
              <a:rPr lang="en-GB" sz="2800" dirty="0" err="1">
                <a:solidFill>
                  <a:schemeClr val="bg1"/>
                </a:solidFill>
                <a:effectLst>
                  <a:outerShdw blurRad="38100" dist="38100" dir="2700000" algn="tl">
                    <a:srgbClr val="000000"/>
                  </a:outerShdw>
                </a:effectLst>
                <a:latin typeface="Calibri" pitchFamily="34" charset="0"/>
              </a:rPr>
              <a:t>Nd</a:t>
            </a:r>
            <a:r>
              <a:rPr lang="en-GB" sz="2800" dirty="0">
                <a:solidFill>
                  <a:schemeClr val="bg1"/>
                </a:solidFill>
                <a:effectLst>
                  <a:outerShdw blurRad="38100" dist="38100" dir="2700000" algn="tl">
                    <a:srgbClr val="000000"/>
                  </a:outerShdw>
                </a:effectLst>
                <a:latin typeface="Calibri" pitchFamily="34" charset="0"/>
              </a:rPr>
              <a:t> compared to ER.</a:t>
            </a:r>
          </a:p>
          <a:p>
            <a:pPr algn="l">
              <a:lnSpc>
                <a:spcPct val="90000"/>
              </a:lnSpc>
              <a:spcBef>
                <a:spcPct val="50000"/>
              </a:spcBef>
              <a:defRPr/>
            </a:pPr>
            <a:r>
              <a:rPr lang="en-GB" sz="2800" dirty="0">
                <a:solidFill>
                  <a:schemeClr val="bg1"/>
                </a:solidFill>
                <a:effectLst>
                  <a:outerShdw blurRad="38100" dist="38100" dir="2700000" algn="tl">
                    <a:srgbClr val="000000"/>
                  </a:outerShdw>
                </a:effectLst>
                <a:latin typeface="Calibri" pitchFamily="34" charset="0"/>
              </a:rPr>
              <a:t>In a mixing process the two most important factors are: </a:t>
            </a:r>
            <a:r>
              <a:rPr lang="en-GB" sz="2800" dirty="0" err="1">
                <a:solidFill>
                  <a:schemeClr val="bg1"/>
                </a:solidFill>
                <a:effectLst>
                  <a:outerShdw blurRad="38100" dist="38100" dir="2700000" algn="tl">
                    <a:srgbClr val="000000"/>
                  </a:outerShdw>
                </a:effectLst>
                <a:latin typeface="Calibri" pitchFamily="34" charset="0"/>
              </a:rPr>
              <a:t>Sr-Nd</a:t>
            </a:r>
            <a:r>
              <a:rPr lang="en-GB" sz="2800" dirty="0">
                <a:solidFill>
                  <a:schemeClr val="bg1"/>
                </a:solidFill>
                <a:effectLst>
                  <a:outerShdw blurRad="38100" dist="38100" dir="2700000" algn="tl">
                    <a:srgbClr val="000000"/>
                  </a:outerShdw>
                </a:effectLst>
                <a:latin typeface="Calibri" pitchFamily="34" charset="0"/>
              </a:rPr>
              <a:t> elemental content and </a:t>
            </a:r>
            <a:r>
              <a:rPr lang="en-GB" sz="2800" dirty="0" err="1">
                <a:solidFill>
                  <a:schemeClr val="bg1"/>
                </a:solidFill>
                <a:effectLst>
                  <a:outerShdw blurRad="38100" dist="38100" dir="2700000" algn="tl">
                    <a:srgbClr val="000000"/>
                  </a:outerShdw>
                </a:effectLst>
                <a:latin typeface="Calibri" pitchFamily="34" charset="0"/>
              </a:rPr>
              <a:t>Sr-Nd</a:t>
            </a:r>
            <a:r>
              <a:rPr lang="en-GB" sz="2800" dirty="0">
                <a:solidFill>
                  <a:schemeClr val="bg1"/>
                </a:solidFill>
                <a:effectLst>
                  <a:outerShdw blurRad="38100" dist="38100" dir="2700000" algn="tl">
                    <a:srgbClr val="000000"/>
                  </a:outerShdw>
                </a:effectLst>
                <a:latin typeface="Calibri" pitchFamily="34" charset="0"/>
              </a:rPr>
              <a:t> isotopic difference.</a:t>
            </a:r>
          </a:p>
        </p:txBody>
      </p:sp>
      <p:sp>
        <p:nvSpPr>
          <p:cNvPr id="1035286" name="Text Box 22"/>
          <p:cNvSpPr txBox="1">
            <a:spLocks noChangeArrowheads="1"/>
          </p:cNvSpPr>
          <p:nvPr/>
        </p:nvSpPr>
        <p:spPr bwMode="auto">
          <a:xfrm>
            <a:off x="0" y="2747963"/>
            <a:ext cx="4383088" cy="668337"/>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4200">
                <a:solidFill>
                  <a:srgbClr val="FFFF00"/>
                </a:solidFill>
                <a:effectLst>
                  <a:outerShdw blurRad="38100" dist="38100" dir="2700000" algn="tl">
                    <a:srgbClr val="000000"/>
                  </a:outerShdw>
                </a:effectLst>
                <a:latin typeface="Calibri" pitchFamily="34" charset="0"/>
              </a:rPr>
              <a:t>Why?</a:t>
            </a:r>
          </a:p>
        </p:txBody>
      </p:sp>
      <p:grpSp>
        <p:nvGrpSpPr>
          <p:cNvPr id="33" name="Gruppo 32"/>
          <p:cNvGrpSpPr/>
          <p:nvPr/>
        </p:nvGrpSpPr>
        <p:grpSpPr>
          <a:xfrm>
            <a:off x="4311649" y="2686050"/>
            <a:ext cx="4733925" cy="3668713"/>
            <a:chOff x="4311649" y="3194050"/>
            <a:chExt cx="4733925" cy="3668713"/>
          </a:xfrm>
        </p:grpSpPr>
        <p:sp>
          <p:nvSpPr>
            <p:cNvPr id="21" name="Rectangle 3"/>
            <p:cNvSpPr>
              <a:spLocks noChangeArrowheads="1"/>
            </p:cNvSpPr>
            <p:nvPr/>
          </p:nvSpPr>
          <p:spPr bwMode="auto">
            <a:xfrm>
              <a:off x="4749800" y="3203575"/>
              <a:ext cx="4295774" cy="3065463"/>
            </a:xfrm>
            <a:prstGeom prst="rect">
              <a:avLst/>
            </a:prstGeom>
            <a:solidFill>
              <a:schemeClr val="bg1">
                <a:lumMod val="85000"/>
              </a:schemeClr>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22" name="Text Box 6"/>
            <p:cNvSpPr txBox="1">
              <a:spLocks noChangeArrowheads="1"/>
            </p:cNvSpPr>
            <p:nvPr/>
          </p:nvSpPr>
          <p:spPr bwMode="auto">
            <a:xfrm>
              <a:off x="6196012" y="6338888"/>
              <a:ext cx="1392237" cy="523875"/>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87</a:t>
              </a:r>
              <a:r>
                <a:rPr lang="it-IT" sz="2800" dirty="0">
                  <a:solidFill>
                    <a:schemeClr val="bg1"/>
                  </a:solidFill>
                  <a:effectLst>
                    <a:outerShdw blurRad="38100" dist="38100" dir="2700000" algn="tl">
                      <a:srgbClr val="000000"/>
                    </a:outerShdw>
                  </a:effectLst>
                  <a:latin typeface="Calibri" pitchFamily="34" charset="0"/>
                </a:rPr>
                <a:t>Sr/</a:t>
              </a:r>
              <a:r>
                <a:rPr lang="it-IT" sz="2800" baseline="30000" dirty="0">
                  <a:solidFill>
                    <a:schemeClr val="bg1"/>
                  </a:solidFill>
                  <a:effectLst>
                    <a:outerShdw blurRad="38100" dist="38100" dir="2700000" algn="tl">
                      <a:srgbClr val="000000"/>
                    </a:outerShdw>
                  </a:effectLst>
                  <a:latin typeface="Calibri" pitchFamily="34" charset="0"/>
                </a:rPr>
                <a:t>86</a:t>
              </a:r>
              <a:r>
                <a:rPr lang="it-IT" sz="2800" dirty="0">
                  <a:solidFill>
                    <a:schemeClr val="bg1"/>
                  </a:solidFill>
                  <a:effectLst>
                    <a:outerShdw blurRad="38100" dist="38100" dir="2700000" algn="tl">
                      <a:srgbClr val="000000"/>
                    </a:outerShdw>
                  </a:effectLst>
                  <a:latin typeface="Calibri" pitchFamily="34" charset="0"/>
                </a:rPr>
                <a:t>Sr</a:t>
              </a:r>
            </a:p>
          </p:txBody>
        </p:sp>
        <p:sp>
          <p:nvSpPr>
            <p:cNvPr id="23" name="Text Box 7"/>
            <p:cNvSpPr txBox="1">
              <a:spLocks noChangeArrowheads="1"/>
            </p:cNvSpPr>
            <p:nvPr/>
          </p:nvSpPr>
          <p:spPr bwMode="auto">
            <a:xfrm rot="16200000">
              <a:off x="3624262" y="4549775"/>
              <a:ext cx="1898650" cy="523875"/>
            </a:xfrm>
            <a:prstGeom prst="rect">
              <a:avLst/>
            </a:prstGeom>
            <a:noFill/>
            <a:ln w="9525" algn="ctr">
              <a:noFill/>
              <a:miter lim="800000"/>
              <a:headEnd/>
              <a:tailEnd/>
            </a:ln>
            <a:effectLst/>
          </p:spPr>
          <p:txBody>
            <a:bodyPr wrap="none">
              <a:spAutoFit/>
            </a:bodyPr>
            <a:lstStyle/>
            <a:p>
              <a:pPr algn="l">
                <a:defRPr/>
              </a:pPr>
              <a:r>
                <a:rPr lang="it-IT" sz="2800" baseline="30000" dirty="0">
                  <a:solidFill>
                    <a:schemeClr val="bg1"/>
                  </a:solidFill>
                  <a:effectLst>
                    <a:outerShdw blurRad="38100" dist="38100" dir="2700000" algn="tl">
                      <a:srgbClr val="000000"/>
                    </a:outerShdw>
                  </a:effectLst>
                  <a:latin typeface="Calibri" pitchFamily="34" charset="0"/>
                </a:rPr>
                <a:t>143</a:t>
              </a:r>
              <a:r>
                <a:rPr lang="it-IT" sz="2800" dirty="0">
                  <a:solidFill>
                    <a:schemeClr val="bg1"/>
                  </a:solidFill>
                  <a:effectLst>
                    <a:outerShdw blurRad="38100" dist="38100" dir="2700000" algn="tl">
                      <a:srgbClr val="000000"/>
                    </a:outerShdw>
                  </a:effectLst>
                  <a:latin typeface="Calibri" pitchFamily="34" charset="0"/>
                </a:rPr>
                <a:t>Nd/</a:t>
              </a:r>
              <a:r>
                <a:rPr lang="it-IT" sz="2800" baseline="30000" dirty="0">
                  <a:solidFill>
                    <a:schemeClr val="bg1"/>
                  </a:solidFill>
                  <a:effectLst>
                    <a:outerShdw blurRad="38100" dist="38100" dir="2700000" algn="tl">
                      <a:srgbClr val="000000"/>
                    </a:outerShdw>
                  </a:effectLst>
                  <a:latin typeface="Calibri" pitchFamily="34" charset="0"/>
                </a:rPr>
                <a:t>144</a:t>
              </a:r>
              <a:r>
                <a:rPr lang="it-IT" sz="2800" dirty="0">
                  <a:solidFill>
                    <a:schemeClr val="bg1"/>
                  </a:solidFill>
                  <a:effectLst>
                    <a:outerShdw blurRad="38100" dist="38100" dir="2700000" algn="tl">
                      <a:srgbClr val="000000"/>
                    </a:outerShdw>
                  </a:effectLst>
                  <a:latin typeface="Calibri" pitchFamily="34" charset="0"/>
                </a:rPr>
                <a:t>Nd</a:t>
              </a:r>
            </a:p>
          </p:txBody>
        </p:sp>
        <p:sp>
          <p:nvSpPr>
            <p:cNvPr id="24" name="Line 8"/>
            <p:cNvSpPr>
              <a:spLocks noChangeShapeType="1"/>
            </p:cNvSpPr>
            <p:nvPr/>
          </p:nvSpPr>
          <p:spPr bwMode="auto">
            <a:xfrm flipV="1">
              <a:off x="6073775" y="3194050"/>
              <a:ext cx="0" cy="3074988"/>
            </a:xfrm>
            <a:prstGeom prst="line">
              <a:avLst/>
            </a:prstGeom>
            <a:noFill/>
            <a:ln w="28575">
              <a:solidFill>
                <a:srgbClr val="0000FF"/>
              </a:solidFill>
              <a:prstDash val="sysDot"/>
              <a:round/>
              <a:headEnd/>
              <a:tailEnd/>
            </a:ln>
            <a:effectLst/>
          </p:spPr>
          <p:txBody>
            <a:bodyPr anchor="ctr"/>
            <a:lstStyle/>
            <a:p>
              <a:pPr>
                <a:defRPr/>
              </a:pPr>
              <a:endParaRPr lang="it-IT">
                <a:latin typeface="Calibri" pitchFamily="34" charset="0"/>
              </a:endParaRPr>
            </a:p>
          </p:txBody>
        </p:sp>
        <p:sp>
          <p:nvSpPr>
            <p:cNvPr id="25" name="Line 9"/>
            <p:cNvSpPr>
              <a:spLocks noChangeShapeType="1"/>
            </p:cNvSpPr>
            <p:nvPr/>
          </p:nvSpPr>
          <p:spPr bwMode="auto">
            <a:xfrm>
              <a:off x="4749800" y="4383088"/>
              <a:ext cx="4286249" cy="0"/>
            </a:xfrm>
            <a:prstGeom prst="line">
              <a:avLst/>
            </a:prstGeom>
            <a:noFill/>
            <a:ln w="28575">
              <a:solidFill>
                <a:srgbClr val="FF0000"/>
              </a:solidFill>
              <a:prstDash val="sysDot"/>
              <a:round/>
              <a:headEnd/>
              <a:tailEnd/>
            </a:ln>
            <a:effectLst/>
          </p:spPr>
          <p:txBody>
            <a:bodyPr anchor="ctr"/>
            <a:lstStyle/>
            <a:p>
              <a:pPr>
                <a:defRPr/>
              </a:pPr>
              <a:endParaRPr lang="it-IT">
                <a:latin typeface="Calibri" pitchFamily="34" charset="0"/>
              </a:endParaRPr>
            </a:p>
          </p:txBody>
        </p:sp>
        <p:sp>
          <p:nvSpPr>
            <p:cNvPr id="26" name="Text Box 10"/>
            <p:cNvSpPr txBox="1">
              <a:spLocks noChangeArrowheads="1"/>
            </p:cNvSpPr>
            <p:nvPr/>
          </p:nvSpPr>
          <p:spPr bwMode="auto">
            <a:xfrm>
              <a:off x="7013574" y="4038600"/>
              <a:ext cx="2003425" cy="339725"/>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FF0000"/>
                  </a:solidFill>
                  <a:effectLst/>
                  <a:latin typeface="Calibri" pitchFamily="34" charset="0"/>
                </a:rPr>
                <a:t>ChUR (0.51264)</a:t>
              </a:r>
            </a:p>
          </p:txBody>
        </p:sp>
        <p:sp>
          <p:nvSpPr>
            <p:cNvPr id="27" name="Text Box 11"/>
            <p:cNvSpPr txBox="1">
              <a:spLocks noChangeArrowheads="1"/>
            </p:cNvSpPr>
            <p:nvPr/>
          </p:nvSpPr>
          <p:spPr bwMode="auto">
            <a:xfrm rot="16200000">
              <a:off x="4962525" y="5105400"/>
              <a:ext cx="1825625" cy="339725"/>
            </a:xfrm>
            <a:prstGeom prst="rect">
              <a:avLst/>
            </a:prstGeom>
            <a:noFill/>
            <a:ln w="9525" algn="ctr">
              <a:noFill/>
              <a:miter lim="800000"/>
              <a:headEnd/>
              <a:tailEnd/>
            </a:ln>
            <a:effectLst/>
          </p:spPr>
          <p:txBody>
            <a:bodyPr>
              <a:spAutoFit/>
            </a:bodyPr>
            <a:lstStyle/>
            <a:p>
              <a:pPr algn="l">
                <a:lnSpc>
                  <a:spcPct val="90000"/>
                </a:lnSpc>
                <a:spcBef>
                  <a:spcPct val="50000"/>
                </a:spcBef>
                <a:defRPr/>
              </a:pPr>
              <a:r>
                <a:rPr lang="en-GB" b="1" dirty="0">
                  <a:solidFill>
                    <a:srgbClr val="0000FF"/>
                  </a:solidFill>
                  <a:effectLst/>
                  <a:latin typeface="Calibri" pitchFamily="34" charset="0"/>
                </a:rPr>
                <a:t>BSE (0.70445)</a:t>
              </a:r>
            </a:p>
          </p:txBody>
        </p:sp>
        <p:sp>
          <p:nvSpPr>
            <p:cNvPr id="28" name="AutoShape 17"/>
            <p:cNvSpPr>
              <a:spLocks noChangeArrowheads="1"/>
            </p:cNvSpPr>
            <p:nvPr/>
          </p:nvSpPr>
          <p:spPr bwMode="auto">
            <a:xfrm rot="1103937">
              <a:off x="6723062" y="4745038"/>
              <a:ext cx="2071687" cy="1157288"/>
            </a:xfrm>
            <a:prstGeom prst="irregularSeal1">
              <a:avLst/>
            </a:prstGeom>
            <a:solidFill>
              <a:srgbClr val="00CC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29" name="Text Box 19"/>
            <p:cNvSpPr txBox="1">
              <a:spLocks noChangeArrowheads="1"/>
            </p:cNvSpPr>
            <p:nvPr/>
          </p:nvSpPr>
          <p:spPr bwMode="auto">
            <a:xfrm>
              <a:off x="7342187" y="5045075"/>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ER</a:t>
              </a:r>
            </a:p>
          </p:txBody>
        </p:sp>
        <p:sp>
          <p:nvSpPr>
            <p:cNvPr id="30" name="AutoShape 23"/>
            <p:cNvSpPr>
              <a:spLocks noChangeArrowheads="1"/>
            </p:cNvSpPr>
            <p:nvPr/>
          </p:nvSpPr>
          <p:spPr bwMode="auto">
            <a:xfrm rot="12784521">
              <a:off x="5291138" y="4279900"/>
              <a:ext cx="1995487" cy="430213"/>
            </a:xfrm>
            <a:prstGeom prst="leftArrow">
              <a:avLst>
                <a:gd name="adj1" fmla="val 50000"/>
                <a:gd name="adj2" fmla="val 115959"/>
              </a:avLst>
            </a:prstGeom>
            <a:gradFill rotWithShape="0">
              <a:gsLst>
                <a:gs pos="0">
                  <a:srgbClr val="CC6600"/>
                </a:gs>
                <a:gs pos="100000">
                  <a:srgbClr val="00CC00"/>
                </a:gs>
              </a:gsLst>
              <a:lin ang="2700000" scaled="1"/>
            </a:gra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1" name="AutoShape 15"/>
            <p:cNvSpPr>
              <a:spLocks noChangeArrowheads="1"/>
            </p:cNvSpPr>
            <p:nvPr/>
          </p:nvSpPr>
          <p:spPr bwMode="auto">
            <a:xfrm>
              <a:off x="4759325" y="3225800"/>
              <a:ext cx="1223962" cy="1117600"/>
            </a:xfrm>
            <a:prstGeom prst="irregularSeal1">
              <a:avLst/>
            </a:prstGeom>
            <a:solidFill>
              <a:srgbClr val="CC6600"/>
            </a:solidFill>
            <a:ln w="9525" algn="ctr">
              <a:solidFill>
                <a:schemeClr val="tx1"/>
              </a:solidFill>
              <a:miter lim="800000"/>
              <a:headEnd/>
              <a:tailEnd/>
            </a:ln>
            <a:effectLst/>
            <a:scene3d>
              <a:camera prst="orthographicFront"/>
              <a:lightRig rig="threePt" dir="t"/>
            </a:scene3d>
            <a:sp3d>
              <a:bevelT/>
            </a:sp3d>
          </p:spPr>
          <p:txBody>
            <a:bodyPr wrap="none" anchor="ctr"/>
            <a:lstStyle/>
            <a:p>
              <a:pPr>
                <a:defRPr/>
              </a:pPr>
              <a:endParaRPr lang="it-IT">
                <a:latin typeface="Calibri" pitchFamily="34" charset="0"/>
              </a:endParaRPr>
            </a:p>
          </p:txBody>
        </p:sp>
        <p:sp>
          <p:nvSpPr>
            <p:cNvPr id="32" name="Text Box 18"/>
            <p:cNvSpPr txBox="1">
              <a:spLocks noChangeArrowheads="1"/>
            </p:cNvSpPr>
            <p:nvPr/>
          </p:nvSpPr>
          <p:spPr bwMode="auto">
            <a:xfrm>
              <a:off x="4935537" y="3511550"/>
              <a:ext cx="847725" cy="503238"/>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000">
                  <a:solidFill>
                    <a:srgbClr val="FFFF00"/>
                  </a:solidFill>
                  <a:effectLst>
                    <a:outerShdw blurRad="38100" dist="38100" dir="2700000" algn="tl">
                      <a:srgbClr val="000000"/>
                    </a:outerShdw>
                  </a:effectLst>
                  <a:latin typeface="Calibri" pitchFamily="34" charset="0"/>
                </a:rPr>
                <a:t>DR</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5276">
                                            <p:txEl>
                                              <p:pRg st="0" end="0"/>
                                            </p:txEl>
                                          </p:spTgt>
                                        </p:tgtEl>
                                        <p:attrNameLst>
                                          <p:attrName>style.visibility</p:attrName>
                                        </p:attrNameLst>
                                      </p:cBhvr>
                                      <p:to>
                                        <p:strVal val="visible"/>
                                      </p:to>
                                    </p:set>
                                    <p:animEffect transition="in" filter="fade">
                                      <p:cBhvr>
                                        <p:cTn id="7" dur="500"/>
                                        <p:tgtEl>
                                          <p:spTgt spid="103527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35281">
                                            <p:txEl>
                                              <p:pRg st="0" end="0"/>
                                            </p:txEl>
                                          </p:spTgt>
                                        </p:tgtEl>
                                        <p:attrNameLst>
                                          <p:attrName>style.visibility</p:attrName>
                                        </p:attrNameLst>
                                      </p:cBhvr>
                                      <p:to>
                                        <p:strVal val="visible"/>
                                      </p:to>
                                    </p:set>
                                    <p:animEffect transition="in" filter="fade">
                                      <p:cBhvr>
                                        <p:cTn id="12" dur="500"/>
                                        <p:tgtEl>
                                          <p:spTgt spid="103528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35286">
                                            <p:txEl>
                                              <p:pRg st="0" end="0"/>
                                            </p:txEl>
                                          </p:spTgt>
                                        </p:tgtEl>
                                        <p:attrNameLst>
                                          <p:attrName>style.visibility</p:attrName>
                                        </p:attrNameLst>
                                      </p:cBhvr>
                                      <p:to>
                                        <p:strVal val="visible"/>
                                      </p:to>
                                    </p:set>
                                    <p:animEffect transition="in" filter="fade">
                                      <p:cBhvr>
                                        <p:cTn id="17" dur="500"/>
                                        <p:tgtEl>
                                          <p:spTgt spid="103528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35282">
                                            <p:txEl>
                                              <p:pRg st="0" end="0"/>
                                            </p:txEl>
                                          </p:spTgt>
                                        </p:tgtEl>
                                        <p:attrNameLst>
                                          <p:attrName>style.visibility</p:attrName>
                                        </p:attrNameLst>
                                      </p:cBhvr>
                                      <p:to>
                                        <p:strVal val="visible"/>
                                      </p:to>
                                    </p:set>
                                    <p:animEffect transition="in" filter="fade">
                                      <p:cBhvr>
                                        <p:cTn id="22" dur="500"/>
                                        <p:tgtEl>
                                          <p:spTgt spid="1035282">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35282">
                                            <p:txEl>
                                              <p:pRg st="1" end="1"/>
                                            </p:txEl>
                                          </p:spTgt>
                                        </p:tgtEl>
                                        <p:attrNameLst>
                                          <p:attrName>style.visibility</p:attrName>
                                        </p:attrNameLst>
                                      </p:cBhvr>
                                      <p:to>
                                        <p:strVal val="visible"/>
                                      </p:to>
                                    </p:set>
                                    <p:animEffect transition="in" filter="fade">
                                      <p:cBhvr>
                                        <p:cTn id="27" dur="500"/>
                                        <p:tgtEl>
                                          <p:spTgt spid="103528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5276" grpId="0" build="p"/>
      <p:bldP spid="1035281" grpId="0" build="p"/>
      <p:bldP spid="1035282" grpId="0" build="p"/>
      <p:bldP spid="1035286" grpId="0" build="p"/>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1412" name="Text Box 4"/>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41419" name="Text Box 11"/>
          <p:cNvSpPr txBox="1">
            <a:spLocks noChangeArrowheads="1"/>
          </p:cNvSpPr>
          <p:nvPr/>
        </p:nvSpPr>
        <p:spPr bwMode="auto">
          <a:xfrm>
            <a:off x="0" y="703263"/>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a:solidFill>
                  <a:srgbClr val="FFFF00"/>
                </a:solidFill>
                <a:effectLst>
                  <a:outerShdw blurRad="38100" dist="38100" dir="2700000" algn="tl">
                    <a:srgbClr val="000000"/>
                  </a:outerShdw>
                </a:effectLst>
                <a:latin typeface="Calibri" pitchFamily="34" charset="0"/>
              </a:rPr>
              <a:t>CRUST-MANTLE INTERACTION</a:t>
            </a:r>
          </a:p>
        </p:txBody>
      </p:sp>
      <p:sp>
        <p:nvSpPr>
          <p:cNvPr id="1041430" name="Text Box 22"/>
          <p:cNvSpPr txBox="1">
            <a:spLocks noChangeArrowheads="1"/>
          </p:cNvSpPr>
          <p:nvPr/>
        </p:nvSpPr>
        <p:spPr bwMode="auto">
          <a:xfrm>
            <a:off x="371475" y="1389063"/>
            <a:ext cx="8401050" cy="1815882"/>
          </a:xfrm>
          <a:prstGeom prst="rect">
            <a:avLst/>
          </a:prstGeom>
          <a:noFill/>
          <a:ln w="9525" algn="ctr">
            <a:noFill/>
            <a:miter lim="800000"/>
            <a:headEnd/>
            <a:tailEnd/>
          </a:ln>
          <a:effectLst/>
        </p:spPr>
        <p:txBody>
          <a:bodyPr wrap="square">
            <a:spAutoFit/>
          </a:bodyPr>
          <a:lstStyle/>
          <a:p>
            <a:pPr algn="l">
              <a:defRPr/>
            </a:pPr>
            <a:r>
              <a:rPr lang="en-GB" sz="2800" dirty="0">
                <a:solidFill>
                  <a:schemeClr val="bg1"/>
                </a:solidFill>
                <a:effectLst>
                  <a:outerShdw blurRad="38100" dist="38100" dir="2700000" algn="tl">
                    <a:srgbClr val="000000"/>
                  </a:outerShdw>
                </a:effectLst>
                <a:latin typeface="Calibri" pitchFamily="34" charset="0"/>
              </a:rPr>
              <a:t>If we plot the concentration of any two elements in different samples of this mixture against each other, they must lie on a straight line between the two end members.</a:t>
            </a:r>
          </a:p>
        </p:txBody>
      </p:sp>
      <p:grpSp>
        <p:nvGrpSpPr>
          <p:cNvPr id="2" name="Group 52"/>
          <p:cNvGrpSpPr>
            <a:grpSpLocks/>
          </p:cNvGrpSpPr>
          <p:nvPr/>
        </p:nvGrpSpPr>
        <p:grpSpPr bwMode="auto">
          <a:xfrm>
            <a:off x="3714750" y="2949575"/>
            <a:ext cx="4835525" cy="3659188"/>
            <a:chOff x="2340" y="1858"/>
            <a:chExt cx="3046" cy="2305"/>
          </a:xfrm>
        </p:grpSpPr>
        <p:sp>
          <p:nvSpPr>
            <p:cNvPr id="1041431" name="Rectangle 23"/>
            <p:cNvSpPr>
              <a:spLocks noChangeArrowheads="1"/>
            </p:cNvSpPr>
            <p:nvPr/>
          </p:nvSpPr>
          <p:spPr bwMode="auto">
            <a:xfrm>
              <a:off x="2680" y="1858"/>
              <a:ext cx="2706" cy="1931"/>
            </a:xfrm>
            <a:prstGeom prst="rect">
              <a:avLst/>
            </a:prstGeom>
            <a:solidFill>
              <a:srgbClr val="969696"/>
            </a:solidFill>
            <a:ln w="57150" algn="ctr">
              <a:solidFill>
                <a:srgbClr val="FFFF00"/>
              </a:solidFill>
              <a:miter lim="800000"/>
              <a:headEnd/>
              <a:tailEnd/>
            </a:ln>
            <a:effectLst/>
          </p:spPr>
          <p:txBody>
            <a:bodyPr wrap="none" anchor="ctr"/>
            <a:lstStyle/>
            <a:p>
              <a:pPr>
                <a:defRPr/>
              </a:pPr>
              <a:endParaRPr lang="it-IT">
                <a:latin typeface="Calibri" pitchFamily="34" charset="0"/>
              </a:endParaRPr>
            </a:p>
          </p:txBody>
        </p:sp>
        <p:sp>
          <p:nvSpPr>
            <p:cNvPr id="1041432" name="Text Box 24"/>
            <p:cNvSpPr txBox="1">
              <a:spLocks noChangeArrowheads="1"/>
            </p:cNvSpPr>
            <p:nvPr/>
          </p:nvSpPr>
          <p:spPr bwMode="auto">
            <a:xfrm>
              <a:off x="3591" y="3833"/>
              <a:ext cx="1050" cy="330"/>
            </a:xfrm>
            <a:prstGeom prst="rect">
              <a:avLst/>
            </a:prstGeom>
            <a:noFill/>
            <a:ln w="9525" algn="ctr">
              <a:noFill/>
              <a:miter lim="800000"/>
              <a:headEnd/>
              <a:tailEnd/>
            </a:ln>
            <a:effectLst/>
          </p:spPr>
          <p:txBody>
            <a:bodyPr wrap="none">
              <a:spAutoFit/>
            </a:bodyPr>
            <a:lstStyle/>
            <a:p>
              <a:pPr algn="l">
                <a:defRPr/>
              </a:pPr>
              <a:r>
                <a:rPr lang="it-IT" sz="2800">
                  <a:solidFill>
                    <a:srgbClr val="FFFF00"/>
                  </a:solidFill>
                  <a:effectLst>
                    <a:outerShdw blurRad="38100" dist="38100" dir="2700000" algn="tl">
                      <a:srgbClr val="000000"/>
                    </a:outerShdw>
                  </a:effectLst>
                  <a:latin typeface="Calibri" pitchFamily="34" charset="0"/>
                </a:rPr>
                <a:t>Element B</a:t>
              </a:r>
            </a:p>
          </p:txBody>
        </p:sp>
        <p:sp>
          <p:nvSpPr>
            <p:cNvPr id="1041433" name="Text Box 25"/>
            <p:cNvSpPr txBox="1">
              <a:spLocks noChangeArrowheads="1"/>
            </p:cNvSpPr>
            <p:nvPr/>
          </p:nvSpPr>
          <p:spPr bwMode="auto">
            <a:xfrm rot="16200000">
              <a:off x="1976" y="2600"/>
              <a:ext cx="1058" cy="330"/>
            </a:xfrm>
            <a:prstGeom prst="rect">
              <a:avLst/>
            </a:prstGeom>
            <a:noFill/>
            <a:ln w="9525" algn="ctr">
              <a:noFill/>
              <a:miter lim="800000"/>
              <a:headEnd/>
              <a:tailEnd/>
            </a:ln>
            <a:effectLst/>
          </p:spPr>
          <p:txBody>
            <a:bodyPr wrap="none">
              <a:spAutoFit/>
            </a:bodyPr>
            <a:lstStyle/>
            <a:p>
              <a:pPr algn="l">
                <a:defRPr/>
              </a:pPr>
              <a:r>
                <a:rPr lang="it-IT" sz="2800">
                  <a:solidFill>
                    <a:srgbClr val="FFFF00"/>
                  </a:solidFill>
                  <a:effectLst>
                    <a:outerShdw blurRad="38100" dist="38100" dir="2700000" algn="tl">
                      <a:srgbClr val="000000"/>
                    </a:outerShdw>
                  </a:effectLst>
                  <a:latin typeface="Calibri" pitchFamily="34" charset="0"/>
                </a:rPr>
                <a:t>Element A</a:t>
              </a:r>
            </a:p>
          </p:txBody>
        </p:sp>
      </p:grpSp>
      <p:sp>
        <p:nvSpPr>
          <p:cNvPr id="1041446" name="Rectangle 38"/>
          <p:cNvSpPr>
            <a:spLocks noChangeArrowheads="1"/>
          </p:cNvSpPr>
          <p:nvPr/>
        </p:nvSpPr>
        <p:spPr bwMode="auto">
          <a:xfrm rot="1880102">
            <a:off x="4403725" y="4519613"/>
            <a:ext cx="3863975" cy="52387"/>
          </a:xfrm>
          <a:prstGeom prst="rect">
            <a:avLst/>
          </a:prstGeom>
          <a:gradFill rotWithShape="0">
            <a:gsLst>
              <a:gs pos="0">
                <a:srgbClr val="FFFF00"/>
              </a:gs>
              <a:gs pos="100000">
                <a:srgbClr val="FF0000"/>
              </a:gs>
            </a:gsLst>
            <a:lin ang="2700000" scaled="1"/>
          </a:gra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1444" name="AutoShape 36"/>
          <p:cNvSpPr>
            <a:spLocks noChangeArrowheads="1"/>
          </p:cNvSpPr>
          <p:nvPr/>
        </p:nvSpPr>
        <p:spPr bwMode="auto">
          <a:xfrm>
            <a:off x="4464050" y="3267075"/>
            <a:ext cx="444500" cy="484188"/>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1445" name="AutoShape 37"/>
          <p:cNvSpPr>
            <a:spLocks noChangeArrowheads="1"/>
          </p:cNvSpPr>
          <p:nvPr/>
        </p:nvSpPr>
        <p:spPr bwMode="auto">
          <a:xfrm>
            <a:off x="7769225" y="5316538"/>
            <a:ext cx="444500" cy="484187"/>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1447" name="Text Box 39"/>
          <p:cNvSpPr txBox="1">
            <a:spLocks noChangeArrowheads="1"/>
          </p:cNvSpPr>
          <p:nvPr/>
        </p:nvSpPr>
        <p:spPr bwMode="auto">
          <a:xfrm>
            <a:off x="4713288" y="3006725"/>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1</a:t>
            </a:r>
          </a:p>
        </p:txBody>
      </p:sp>
      <p:sp>
        <p:nvSpPr>
          <p:cNvPr id="1041448" name="Text Box 40"/>
          <p:cNvSpPr txBox="1">
            <a:spLocks noChangeArrowheads="1"/>
          </p:cNvSpPr>
          <p:nvPr/>
        </p:nvSpPr>
        <p:spPr bwMode="auto">
          <a:xfrm>
            <a:off x="7991475" y="4967288"/>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1041449" name="Line 41"/>
          <p:cNvSpPr>
            <a:spLocks noChangeShapeType="1"/>
          </p:cNvSpPr>
          <p:nvPr/>
        </p:nvSpPr>
        <p:spPr bwMode="auto">
          <a:xfrm flipV="1">
            <a:off x="4889500" y="3562350"/>
            <a:ext cx="200025" cy="32385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041450" name="Line 42"/>
          <p:cNvSpPr>
            <a:spLocks noChangeShapeType="1"/>
          </p:cNvSpPr>
          <p:nvPr/>
        </p:nvSpPr>
        <p:spPr bwMode="auto">
          <a:xfrm flipV="1">
            <a:off x="6208713" y="4364038"/>
            <a:ext cx="200025" cy="32385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041452" name="Line 44"/>
          <p:cNvSpPr>
            <a:spLocks noChangeShapeType="1"/>
          </p:cNvSpPr>
          <p:nvPr/>
        </p:nvSpPr>
        <p:spPr bwMode="auto">
          <a:xfrm flipV="1">
            <a:off x="5481638" y="3916363"/>
            <a:ext cx="200025" cy="32385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041454" name="Line 46"/>
          <p:cNvSpPr>
            <a:spLocks noChangeShapeType="1"/>
          </p:cNvSpPr>
          <p:nvPr/>
        </p:nvSpPr>
        <p:spPr bwMode="auto">
          <a:xfrm flipV="1">
            <a:off x="7558088" y="5181600"/>
            <a:ext cx="200025" cy="323850"/>
          </a:xfrm>
          <a:prstGeom prst="line">
            <a:avLst/>
          </a:prstGeom>
          <a:noFill/>
          <a:ln w="28575">
            <a:solidFill>
              <a:schemeClr val="tx1"/>
            </a:solidFill>
            <a:round/>
            <a:headEnd/>
            <a:tailEnd/>
          </a:ln>
          <a:effectLst/>
        </p:spPr>
        <p:txBody>
          <a:bodyPr anchor="ctr"/>
          <a:lstStyle/>
          <a:p>
            <a:pPr>
              <a:defRPr/>
            </a:pPr>
            <a:endParaRPr lang="it-IT">
              <a:latin typeface="Calibri" pitchFamily="34" charset="0"/>
            </a:endParaRPr>
          </a:p>
        </p:txBody>
      </p:sp>
      <p:sp>
        <p:nvSpPr>
          <p:cNvPr id="1041456" name="Text Box 48"/>
          <p:cNvSpPr txBox="1">
            <a:spLocks noChangeArrowheads="1"/>
          </p:cNvSpPr>
          <p:nvPr/>
        </p:nvSpPr>
        <p:spPr bwMode="auto">
          <a:xfrm>
            <a:off x="5022850" y="3317875"/>
            <a:ext cx="952500" cy="396875"/>
          </a:xfrm>
          <a:prstGeom prst="rect">
            <a:avLst/>
          </a:prstGeom>
          <a:noFill/>
          <a:ln w="9525" algn="ctr">
            <a:noFill/>
            <a:miter lim="800000"/>
            <a:headEnd/>
            <a:tailEnd/>
          </a:ln>
        </p:spPr>
        <p:txBody>
          <a:bodyPr>
            <a:spAutoFit/>
          </a:bodyPr>
          <a:lstStyle/>
          <a:p>
            <a:pPr algn="l"/>
            <a:r>
              <a:rPr lang="it-IT" sz="2000" i="1">
                <a:solidFill>
                  <a:schemeClr val="tx1"/>
                </a:solidFill>
                <a:effectLst/>
                <a:latin typeface="Calibri" pitchFamily="34" charset="0"/>
              </a:rPr>
              <a:t>10% 2</a:t>
            </a:r>
          </a:p>
        </p:txBody>
      </p:sp>
      <p:sp>
        <p:nvSpPr>
          <p:cNvPr id="1041457" name="Text Box 49"/>
          <p:cNvSpPr txBox="1">
            <a:spLocks noChangeArrowheads="1"/>
          </p:cNvSpPr>
          <p:nvPr/>
        </p:nvSpPr>
        <p:spPr bwMode="auto">
          <a:xfrm>
            <a:off x="5661025" y="3713163"/>
            <a:ext cx="952500" cy="396875"/>
          </a:xfrm>
          <a:prstGeom prst="rect">
            <a:avLst/>
          </a:prstGeom>
          <a:noFill/>
          <a:ln w="9525" algn="ctr">
            <a:noFill/>
            <a:miter lim="800000"/>
            <a:headEnd/>
            <a:tailEnd/>
          </a:ln>
        </p:spPr>
        <p:txBody>
          <a:bodyPr>
            <a:spAutoFit/>
          </a:bodyPr>
          <a:lstStyle/>
          <a:p>
            <a:pPr algn="l"/>
            <a:r>
              <a:rPr lang="it-IT" sz="2000" i="1">
                <a:solidFill>
                  <a:schemeClr val="tx1"/>
                </a:solidFill>
                <a:effectLst/>
                <a:latin typeface="Calibri" pitchFamily="34" charset="0"/>
              </a:rPr>
              <a:t>30% 2</a:t>
            </a:r>
          </a:p>
        </p:txBody>
      </p:sp>
      <p:sp>
        <p:nvSpPr>
          <p:cNvPr id="1041458" name="Text Box 50"/>
          <p:cNvSpPr txBox="1">
            <a:spLocks noChangeArrowheads="1"/>
          </p:cNvSpPr>
          <p:nvPr/>
        </p:nvSpPr>
        <p:spPr bwMode="auto">
          <a:xfrm>
            <a:off x="6337300" y="4113213"/>
            <a:ext cx="952500" cy="396875"/>
          </a:xfrm>
          <a:prstGeom prst="rect">
            <a:avLst/>
          </a:prstGeom>
          <a:noFill/>
          <a:ln w="9525" algn="ctr">
            <a:noFill/>
            <a:miter lim="800000"/>
            <a:headEnd/>
            <a:tailEnd/>
          </a:ln>
        </p:spPr>
        <p:txBody>
          <a:bodyPr>
            <a:spAutoFit/>
          </a:bodyPr>
          <a:lstStyle/>
          <a:p>
            <a:pPr algn="l"/>
            <a:r>
              <a:rPr lang="it-IT" sz="2000" i="1">
                <a:solidFill>
                  <a:schemeClr val="tx1"/>
                </a:solidFill>
                <a:effectLst/>
                <a:latin typeface="Calibri" pitchFamily="34" charset="0"/>
              </a:rPr>
              <a:t>50% 2</a:t>
            </a:r>
          </a:p>
        </p:txBody>
      </p:sp>
      <p:sp>
        <p:nvSpPr>
          <p:cNvPr id="1041459" name="Text Box 51"/>
          <p:cNvSpPr txBox="1">
            <a:spLocks noChangeArrowheads="1"/>
          </p:cNvSpPr>
          <p:nvPr/>
        </p:nvSpPr>
        <p:spPr bwMode="auto">
          <a:xfrm>
            <a:off x="6610350" y="5356225"/>
            <a:ext cx="952500" cy="396875"/>
          </a:xfrm>
          <a:prstGeom prst="rect">
            <a:avLst/>
          </a:prstGeom>
          <a:noFill/>
          <a:ln w="9525" algn="ctr">
            <a:noFill/>
            <a:miter lim="800000"/>
            <a:headEnd/>
            <a:tailEnd/>
          </a:ln>
        </p:spPr>
        <p:txBody>
          <a:bodyPr>
            <a:spAutoFit/>
          </a:bodyPr>
          <a:lstStyle/>
          <a:p>
            <a:pPr algn="l"/>
            <a:r>
              <a:rPr lang="it-IT" sz="2000" i="1">
                <a:solidFill>
                  <a:schemeClr val="tx1"/>
                </a:solidFill>
                <a:effectLst/>
                <a:latin typeface="Calibri" pitchFamily="34" charset="0"/>
              </a:rPr>
              <a:t>90% 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41419"/>
                                        </p:tgtEl>
                                        <p:attrNameLst>
                                          <p:attrName>style.visibility</p:attrName>
                                        </p:attrNameLst>
                                      </p:cBhvr>
                                      <p:to>
                                        <p:strVal val="visible"/>
                                      </p:to>
                                    </p:set>
                                    <p:animEffect transition="in" filter="fade">
                                      <p:cBhvr>
                                        <p:cTn id="7" dur="500"/>
                                        <p:tgtEl>
                                          <p:spTgt spid="104141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1430"/>
                                        </p:tgtEl>
                                        <p:attrNameLst>
                                          <p:attrName>style.visibility</p:attrName>
                                        </p:attrNameLst>
                                      </p:cBhvr>
                                      <p:to>
                                        <p:strVal val="visible"/>
                                      </p:to>
                                    </p:set>
                                    <p:animEffect transition="in" filter="fade">
                                      <p:cBhvr>
                                        <p:cTn id="12" dur="500"/>
                                        <p:tgtEl>
                                          <p:spTgt spid="104143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41444"/>
                                        </p:tgtEl>
                                        <p:attrNameLst>
                                          <p:attrName>style.visibility</p:attrName>
                                        </p:attrNameLst>
                                      </p:cBhvr>
                                      <p:to>
                                        <p:strVal val="visible"/>
                                      </p:to>
                                    </p:set>
                                    <p:animEffect transition="in" filter="fade">
                                      <p:cBhvr>
                                        <p:cTn id="22" dur="500"/>
                                        <p:tgtEl>
                                          <p:spTgt spid="1041444"/>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041447"/>
                                        </p:tgtEl>
                                        <p:attrNameLst>
                                          <p:attrName>style.visibility</p:attrName>
                                        </p:attrNameLst>
                                      </p:cBhvr>
                                      <p:to>
                                        <p:strVal val="visible"/>
                                      </p:to>
                                    </p:set>
                                    <p:animEffect transition="in" filter="fade">
                                      <p:cBhvr>
                                        <p:cTn id="26" dur="500"/>
                                        <p:tgtEl>
                                          <p:spTgt spid="1041447"/>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041445"/>
                                        </p:tgtEl>
                                        <p:attrNameLst>
                                          <p:attrName>style.visibility</p:attrName>
                                        </p:attrNameLst>
                                      </p:cBhvr>
                                      <p:to>
                                        <p:strVal val="visible"/>
                                      </p:to>
                                    </p:set>
                                    <p:animEffect transition="in" filter="fade">
                                      <p:cBhvr>
                                        <p:cTn id="30" dur="500"/>
                                        <p:tgtEl>
                                          <p:spTgt spid="1041445"/>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041448"/>
                                        </p:tgtEl>
                                        <p:attrNameLst>
                                          <p:attrName>style.visibility</p:attrName>
                                        </p:attrNameLst>
                                      </p:cBhvr>
                                      <p:to>
                                        <p:strVal val="visible"/>
                                      </p:to>
                                    </p:set>
                                    <p:animEffect transition="in" filter="fade">
                                      <p:cBhvr>
                                        <p:cTn id="34" dur="500"/>
                                        <p:tgtEl>
                                          <p:spTgt spid="104144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041446"/>
                                        </p:tgtEl>
                                        <p:attrNameLst>
                                          <p:attrName>style.visibility</p:attrName>
                                        </p:attrNameLst>
                                      </p:cBhvr>
                                      <p:to>
                                        <p:strVal val="visible"/>
                                      </p:to>
                                    </p:set>
                                    <p:animEffect transition="in" filter="wipe(left)">
                                      <p:cBhvr>
                                        <p:cTn id="39" dur="1000"/>
                                        <p:tgtEl>
                                          <p:spTgt spid="104144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1041449"/>
                                        </p:tgtEl>
                                        <p:attrNameLst>
                                          <p:attrName>style.visibility</p:attrName>
                                        </p:attrNameLst>
                                      </p:cBhvr>
                                      <p:to>
                                        <p:strVal val="visible"/>
                                      </p:to>
                                    </p:set>
                                    <p:animEffect transition="in" filter="wipe(up)">
                                      <p:cBhvr>
                                        <p:cTn id="44" dur="500"/>
                                        <p:tgtEl>
                                          <p:spTgt spid="1041449"/>
                                        </p:tgtEl>
                                      </p:cBhvr>
                                    </p:animEffect>
                                  </p:childTnLst>
                                </p:cTn>
                              </p:par>
                            </p:childTnLst>
                          </p:cTn>
                        </p:par>
                        <p:par>
                          <p:cTn id="45" fill="hold">
                            <p:stCondLst>
                              <p:cond delay="500"/>
                            </p:stCondLst>
                            <p:childTnLst>
                              <p:par>
                                <p:cTn id="46" presetID="10" presetClass="entr" presetSubtype="0" fill="hold" grpId="0" nodeType="afterEffect">
                                  <p:stCondLst>
                                    <p:cond delay="0"/>
                                  </p:stCondLst>
                                  <p:childTnLst>
                                    <p:set>
                                      <p:cBhvr>
                                        <p:cTn id="47" dur="1" fill="hold">
                                          <p:stCondLst>
                                            <p:cond delay="0"/>
                                          </p:stCondLst>
                                        </p:cTn>
                                        <p:tgtEl>
                                          <p:spTgt spid="1041456"/>
                                        </p:tgtEl>
                                        <p:attrNameLst>
                                          <p:attrName>style.visibility</p:attrName>
                                        </p:attrNameLst>
                                      </p:cBhvr>
                                      <p:to>
                                        <p:strVal val="visible"/>
                                      </p:to>
                                    </p:set>
                                    <p:animEffect transition="in" filter="fade">
                                      <p:cBhvr>
                                        <p:cTn id="48" dur="500"/>
                                        <p:tgtEl>
                                          <p:spTgt spid="1041456"/>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1041452"/>
                                        </p:tgtEl>
                                        <p:attrNameLst>
                                          <p:attrName>style.visibility</p:attrName>
                                        </p:attrNameLst>
                                      </p:cBhvr>
                                      <p:to>
                                        <p:strVal val="visible"/>
                                      </p:to>
                                    </p:set>
                                    <p:animEffect transition="in" filter="fade">
                                      <p:cBhvr>
                                        <p:cTn id="52" dur="500"/>
                                        <p:tgtEl>
                                          <p:spTgt spid="1041452"/>
                                        </p:tgtEl>
                                      </p:cBhvr>
                                    </p:animEffect>
                                  </p:childTnLst>
                                </p:cTn>
                              </p:par>
                            </p:childTnLst>
                          </p:cTn>
                        </p:par>
                        <p:par>
                          <p:cTn id="53" fill="hold">
                            <p:stCondLst>
                              <p:cond delay="1500"/>
                            </p:stCondLst>
                            <p:childTnLst>
                              <p:par>
                                <p:cTn id="54" presetID="10" presetClass="entr" presetSubtype="0" fill="hold" grpId="0" nodeType="afterEffect">
                                  <p:stCondLst>
                                    <p:cond delay="0"/>
                                  </p:stCondLst>
                                  <p:childTnLst>
                                    <p:set>
                                      <p:cBhvr>
                                        <p:cTn id="55" dur="1" fill="hold">
                                          <p:stCondLst>
                                            <p:cond delay="0"/>
                                          </p:stCondLst>
                                        </p:cTn>
                                        <p:tgtEl>
                                          <p:spTgt spid="1041457"/>
                                        </p:tgtEl>
                                        <p:attrNameLst>
                                          <p:attrName>style.visibility</p:attrName>
                                        </p:attrNameLst>
                                      </p:cBhvr>
                                      <p:to>
                                        <p:strVal val="visible"/>
                                      </p:to>
                                    </p:set>
                                    <p:animEffect transition="in" filter="fade">
                                      <p:cBhvr>
                                        <p:cTn id="56" dur="500"/>
                                        <p:tgtEl>
                                          <p:spTgt spid="1041457"/>
                                        </p:tgtEl>
                                      </p:cBhvr>
                                    </p:animEffect>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1041450"/>
                                        </p:tgtEl>
                                        <p:attrNameLst>
                                          <p:attrName>style.visibility</p:attrName>
                                        </p:attrNameLst>
                                      </p:cBhvr>
                                      <p:to>
                                        <p:strVal val="visible"/>
                                      </p:to>
                                    </p:set>
                                    <p:animEffect transition="in" filter="fade">
                                      <p:cBhvr>
                                        <p:cTn id="60" dur="500"/>
                                        <p:tgtEl>
                                          <p:spTgt spid="1041450"/>
                                        </p:tgtEl>
                                      </p:cBhvr>
                                    </p:animEffect>
                                  </p:childTnLst>
                                </p:cTn>
                              </p:par>
                            </p:childTnLst>
                          </p:cTn>
                        </p:par>
                        <p:par>
                          <p:cTn id="61" fill="hold">
                            <p:stCondLst>
                              <p:cond delay="2500"/>
                            </p:stCondLst>
                            <p:childTnLst>
                              <p:par>
                                <p:cTn id="62" presetID="10" presetClass="entr" presetSubtype="0" fill="hold" grpId="0" nodeType="afterEffect">
                                  <p:stCondLst>
                                    <p:cond delay="0"/>
                                  </p:stCondLst>
                                  <p:childTnLst>
                                    <p:set>
                                      <p:cBhvr>
                                        <p:cTn id="63" dur="1" fill="hold">
                                          <p:stCondLst>
                                            <p:cond delay="0"/>
                                          </p:stCondLst>
                                        </p:cTn>
                                        <p:tgtEl>
                                          <p:spTgt spid="1041458"/>
                                        </p:tgtEl>
                                        <p:attrNameLst>
                                          <p:attrName>style.visibility</p:attrName>
                                        </p:attrNameLst>
                                      </p:cBhvr>
                                      <p:to>
                                        <p:strVal val="visible"/>
                                      </p:to>
                                    </p:set>
                                    <p:animEffect transition="in" filter="fade">
                                      <p:cBhvr>
                                        <p:cTn id="64" dur="500"/>
                                        <p:tgtEl>
                                          <p:spTgt spid="1041458"/>
                                        </p:tgtEl>
                                      </p:cBhvr>
                                    </p:animEffect>
                                  </p:childTnLst>
                                </p:cTn>
                              </p:par>
                            </p:childTnLst>
                          </p:cTn>
                        </p:par>
                        <p:par>
                          <p:cTn id="65" fill="hold">
                            <p:stCondLst>
                              <p:cond delay="3000"/>
                            </p:stCondLst>
                            <p:childTnLst>
                              <p:par>
                                <p:cTn id="66" presetID="10" presetClass="entr" presetSubtype="0" fill="hold" nodeType="afterEffect">
                                  <p:stCondLst>
                                    <p:cond delay="0"/>
                                  </p:stCondLst>
                                  <p:childTnLst>
                                    <p:set>
                                      <p:cBhvr>
                                        <p:cTn id="67" dur="1" fill="hold">
                                          <p:stCondLst>
                                            <p:cond delay="0"/>
                                          </p:stCondLst>
                                        </p:cTn>
                                        <p:tgtEl>
                                          <p:spTgt spid="1041454"/>
                                        </p:tgtEl>
                                        <p:attrNameLst>
                                          <p:attrName>style.visibility</p:attrName>
                                        </p:attrNameLst>
                                      </p:cBhvr>
                                      <p:to>
                                        <p:strVal val="visible"/>
                                      </p:to>
                                    </p:set>
                                    <p:animEffect transition="in" filter="fade">
                                      <p:cBhvr>
                                        <p:cTn id="68" dur="500"/>
                                        <p:tgtEl>
                                          <p:spTgt spid="1041454"/>
                                        </p:tgtEl>
                                      </p:cBhvr>
                                    </p:animEffect>
                                  </p:childTnLst>
                                </p:cTn>
                              </p:par>
                            </p:childTnLst>
                          </p:cTn>
                        </p:par>
                        <p:par>
                          <p:cTn id="69" fill="hold">
                            <p:stCondLst>
                              <p:cond delay="3500"/>
                            </p:stCondLst>
                            <p:childTnLst>
                              <p:par>
                                <p:cTn id="70" presetID="10" presetClass="entr" presetSubtype="0" fill="hold" grpId="0" nodeType="afterEffect">
                                  <p:stCondLst>
                                    <p:cond delay="0"/>
                                  </p:stCondLst>
                                  <p:childTnLst>
                                    <p:set>
                                      <p:cBhvr>
                                        <p:cTn id="71" dur="1" fill="hold">
                                          <p:stCondLst>
                                            <p:cond delay="0"/>
                                          </p:stCondLst>
                                        </p:cTn>
                                        <p:tgtEl>
                                          <p:spTgt spid="1041459"/>
                                        </p:tgtEl>
                                        <p:attrNameLst>
                                          <p:attrName>style.visibility</p:attrName>
                                        </p:attrNameLst>
                                      </p:cBhvr>
                                      <p:to>
                                        <p:strVal val="visible"/>
                                      </p:to>
                                    </p:set>
                                    <p:animEffect transition="in" filter="fade">
                                      <p:cBhvr>
                                        <p:cTn id="72" dur="500"/>
                                        <p:tgtEl>
                                          <p:spTgt spid="1041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1419" grpId="0"/>
      <p:bldP spid="1041430" grpId="0"/>
      <p:bldP spid="1041446" grpId="0" animBg="1"/>
      <p:bldP spid="1041444" grpId="0" animBg="1"/>
      <p:bldP spid="1041445" grpId="0" animBg="1"/>
      <p:bldP spid="1041447" grpId="0"/>
      <p:bldP spid="1041448" grpId="0"/>
      <p:bldP spid="1041456" grpId="0"/>
      <p:bldP spid="1041457" grpId="0"/>
      <p:bldP spid="1041458" grpId="0"/>
      <p:bldP spid="1041459" grpId="0"/>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5506"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45507" name="Text Box 3"/>
          <p:cNvSpPr txBox="1">
            <a:spLocks noChangeArrowheads="1"/>
          </p:cNvSpPr>
          <p:nvPr/>
        </p:nvSpPr>
        <p:spPr bwMode="auto">
          <a:xfrm>
            <a:off x="0" y="703263"/>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a:solidFill>
                  <a:srgbClr val="FFFF00"/>
                </a:solidFill>
                <a:effectLst>
                  <a:outerShdw blurRad="38100" dist="38100" dir="2700000" algn="tl">
                    <a:srgbClr val="000000"/>
                  </a:outerShdw>
                </a:effectLst>
                <a:latin typeface="Calibri" pitchFamily="34" charset="0"/>
              </a:rPr>
              <a:t>CRUST-MANTLE INTERACTION</a:t>
            </a:r>
          </a:p>
        </p:txBody>
      </p:sp>
      <p:sp>
        <p:nvSpPr>
          <p:cNvPr id="1045508" name="Text Box 4"/>
          <p:cNvSpPr txBox="1">
            <a:spLocks noChangeArrowheads="1"/>
          </p:cNvSpPr>
          <p:nvPr/>
        </p:nvSpPr>
        <p:spPr bwMode="auto">
          <a:xfrm>
            <a:off x="371475" y="1389063"/>
            <a:ext cx="8401050" cy="4647426"/>
          </a:xfrm>
          <a:prstGeom prst="rect">
            <a:avLst/>
          </a:prstGeom>
          <a:noFill/>
          <a:ln w="9525" algn="ctr">
            <a:noFill/>
            <a:miter lim="800000"/>
            <a:headEnd/>
            <a:tailEnd/>
          </a:ln>
          <a:effectLst/>
        </p:spPr>
        <p:txBody>
          <a:bodyPr wrap="square">
            <a:spAutoFit/>
          </a:bodyPr>
          <a:lstStyle/>
          <a:p>
            <a:pPr algn="l">
              <a:defRPr/>
            </a:pPr>
            <a:r>
              <a:rPr lang="en-GB" sz="3200" dirty="0">
                <a:solidFill>
                  <a:schemeClr val="bg1"/>
                </a:solidFill>
                <a:effectLst>
                  <a:outerShdw blurRad="38100" dist="38100" dir="2700000" algn="tl">
                    <a:srgbClr val="000000"/>
                  </a:outerShdw>
                </a:effectLst>
                <a:latin typeface="Calibri" pitchFamily="34" charset="0"/>
              </a:rPr>
              <a:t>However, if we plot</a:t>
            </a:r>
            <a:r>
              <a:rPr lang="en-GB" sz="3200" dirty="0">
                <a:solidFill>
                  <a:srgbClr val="FFFF00"/>
                </a:solidFill>
                <a:effectLst>
                  <a:outerShdw blurRad="38100" dist="38100" dir="2700000" algn="tl">
                    <a:srgbClr val="000000"/>
                  </a:outerShdw>
                </a:effectLst>
                <a:latin typeface="Calibri" pitchFamily="34" charset="0"/>
              </a:rPr>
              <a:t> ratios of elements</a:t>
            </a:r>
            <a:r>
              <a:rPr lang="en-GB" sz="3200" dirty="0">
                <a:solidFill>
                  <a:schemeClr val="bg1"/>
                </a:solidFill>
                <a:effectLst>
                  <a:outerShdw blurRad="38100" dist="38100" dir="2700000" algn="tl">
                    <a:srgbClr val="000000"/>
                  </a:outerShdw>
                </a:effectLst>
                <a:latin typeface="Calibri" pitchFamily="34" charset="0"/>
              </a:rPr>
              <a:t>, or</a:t>
            </a:r>
            <a:r>
              <a:rPr lang="en-GB" sz="3200" dirty="0">
                <a:solidFill>
                  <a:srgbClr val="FFFF00"/>
                </a:solidFill>
                <a:effectLst>
                  <a:outerShdw blurRad="38100" dist="38100" dir="2700000" algn="tl">
                    <a:srgbClr val="000000"/>
                  </a:outerShdw>
                </a:effectLst>
                <a:latin typeface="Calibri" pitchFamily="34" charset="0"/>
              </a:rPr>
              <a:t> isotope ratios</a:t>
            </a:r>
            <a:r>
              <a:rPr lang="en-GB" sz="3200" dirty="0">
                <a:solidFill>
                  <a:schemeClr val="bg1"/>
                </a:solidFill>
                <a:effectLst>
                  <a:outerShdw blurRad="38100" dist="38100" dir="2700000" algn="tl">
                    <a:srgbClr val="000000"/>
                  </a:outerShdw>
                </a:effectLst>
                <a:latin typeface="Calibri" pitchFamily="34" charset="0"/>
              </a:rPr>
              <a:t>, they commonly do not lie on a straight line. Rather they define a curve whose equation is:</a:t>
            </a:r>
          </a:p>
          <a:p>
            <a:pPr algn="l">
              <a:defRPr/>
            </a:pPr>
            <a:endParaRPr lang="en-GB" sz="3200" dirty="0">
              <a:solidFill>
                <a:schemeClr val="bg1"/>
              </a:solidFill>
              <a:effectLst>
                <a:outerShdw blurRad="38100" dist="38100" dir="2700000" algn="tl">
                  <a:srgbClr val="000000"/>
                </a:outerShdw>
              </a:effectLst>
              <a:latin typeface="Calibri" pitchFamily="34" charset="0"/>
            </a:endParaRPr>
          </a:p>
          <a:p>
            <a:pPr>
              <a:defRPr/>
            </a:pPr>
            <a:r>
              <a:rPr lang="en-GB" sz="4000" dirty="0" err="1">
                <a:solidFill>
                  <a:srgbClr val="FFFF00"/>
                </a:solidFill>
                <a:effectLst>
                  <a:outerShdw blurRad="38100" dist="38100" dir="2700000" algn="tl">
                    <a:srgbClr val="000000"/>
                  </a:outerShdw>
                </a:effectLst>
                <a:latin typeface="Calibri" pitchFamily="34" charset="0"/>
              </a:rPr>
              <a:t>Ax</a:t>
            </a:r>
            <a:r>
              <a:rPr lang="en-GB" sz="4000" dirty="0">
                <a:solidFill>
                  <a:srgbClr val="FFFF00"/>
                </a:solidFill>
                <a:effectLst>
                  <a:outerShdw blurRad="38100" dist="38100" dir="2700000" algn="tl">
                    <a:srgbClr val="000000"/>
                  </a:outerShdw>
                </a:effectLst>
                <a:latin typeface="Calibri" pitchFamily="34" charset="0"/>
              </a:rPr>
              <a:t> + </a:t>
            </a:r>
            <a:r>
              <a:rPr lang="en-GB" sz="4000" dirty="0" err="1">
                <a:solidFill>
                  <a:srgbClr val="FFFF00"/>
                </a:solidFill>
                <a:effectLst>
                  <a:outerShdw blurRad="38100" dist="38100" dir="2700000" algn="tl">
                    <a:srgbClr val="000000"/>
                  </a:outerShdw>
                </a:effectLst>
                <a:latin typeface="Calibri" pitchFamily="34" charset="0"/>
              </a:rPr>
              <a:t>Bxy</a:t>
            </a:r>
            <a:r>
              <a:rPr lang="en-GB" sz="4000" dirty="0">
                <a:solidFill>
                  <a:srgbClr val="FFFF00"/>
                </a:solidFill>
                <a:effectLst>
                  <a:outerShdw blurRad="38100" dist="38100" dir="2700000" algn="tl">
                    <a:srgbClr val="000000"/>
                  </a:outerShdw>
                </a:effectLst>
                <a:latin typeface="Calibri" pitchFamily="34" charset="0"/>
              </a:rPr>
              <a:t> + Cy + D = 0</a:t>
            </a:r>
            <a:endParaRPr lang="en-GB" sz="3200" dirty="0">
              <a:solidFill>
                <a:srgbClr val="FFFF00"/>
              </a:solidFill>
              <a:effectLst>
                <a:outerShdw blurRad="38100" dist="38100" dir="2700000" algn="tl">
                  <a:srgbClr val="000000"/>
                </a:outerShdw>
              </a:effectLst>
              <a:latin typeface="Calibri" pitchFamily="34" charset="0"/>
            </a:endParaRPr>
          </a:p>
          <a:p>
            <a:pPr>
              <a:defRPr/>
            </a:pPr>
            <a:endParaRPr lang="en-GB" sz="3200" dirty="0">
              <a:solidFill>
                <a:srgbClr val="FFFF00"/>
              </a:solidFill>
              <a:effectLst>
                <a:outerShdw blurRad="38100" dist="38100" dir="2700000" algn="tl">
                  <a:srgbClr val="000000"/>
                </a:outerShdw>
              </a:effectLst>
              <a:latin typeface="Calibri" pitchFamily="34" charset="0"/>
            </a:endParaRPr>
          </a:p>
          <a:p>
            <a:pPr algn="l">
              <a:defRPr/>
            </a:pPr>
            <a:r>
              <a:rPr lang="en-GB" sz="3200" dirty="0">
                <a:solidFill>
                  <a:schemeClr val="bg1"/>
                </a:solidFill>
                <a:effectLst>
                  <a:outerShdw blurRad="38100" dist="38100" dir="2700000" algn="tl">
                    <a:srgbClr val="000000"/>
                  </a:outerShdw>
                </a:effectLst>
                <a:latin typeface="Calibri" pitchFamily="34" charset="0"/>
              </a:rPr>
              <a:t>where </a:t>
            </a:r>
            <a:r>
              <a:rPr lang="en-GB" sz="3200" i="1" dirty="0">
                <a:solidFill>
                  <a:srgbClr val="FFFF00"/>
                </a:solidFill>
                <a:effectLst>
                  <a:outerShdw blurRad="38100" dist="38100" dir="2700000" algn="tl">
                    <a:srgbClr val="000000"/>
                  </a:outerShdw>
                </a:effectLst>
                <a:latin typeface="Calibri" pitchFamily="34" charset="0"/>
              </a:rPr>
              <a:t>x </a:t>
            </a:r>
            <a:r>
              <a:rPr lang="en-GB" sz="3200" dirty="0">
                <a:solidFill>
                  <a:schemeClr val="bg1"/>
                </a:solidFill>
                <a:effectLst>
                  <a:outerShdw blurRad="38100" dist="38100" dir="2700000" algn="tl">
                    <a:srgbClr val="000000"/>
                  </a:outerShdw>
                </a:effectLst>
                <a:latin typeface="Calibri" pitchFamily="34" charset="0"/>
              </a:rPr>
              <a:t>and</a:t>
            </a:r>
            <a:r>
              <a:rPr lang="en-GB" sz="3200" dirty="0">
                <a:solidFill>
                  <a:srgbClr val="FFFF00"/>
                </a:solidFill>
                <a:effectLst>
                  <a:outerShdw blurRad="38100" dist="38100" dir="2700000" algn="tl">
                    <a:srgbClr val="000000"/>
                  </a:outerShdw>
                </a:effectLst>
                <a:latin typeface="Calibri" pitchFamily="34" charset="0"/>
              </a:rPr>
              <a:t> </a:t>
            </a:r>
            <a:r>
              <a:rPr lang="en-GB" sz="3200" i="1" dirty="0">
                <a:solidFill>
                  <a:srgbClr val="FFFF00"/>
                </a:solidFill>
                <a:effectLst>
                  <a:outerShdw blurRad="38100" dist="38100" dir="2700000" algn="tl">
                    <a:srgbClr val="000000"/>
                  </a:outerShdw>
                </a:effectLst>
                <a:latin typeface="Calibri" pitchFamily="34" charset="0"/>
              </a:rPr>
              <a:t>y </a:t>
            </a:r>
            <a:r>
              <a:rPr lang="en-GB" sz="3200" dirty="0">
                <a:solidFill>
                  <a:schemeClr val="bg1"/>
                </a:solidFill>
                <a:effectLst>
                  <a:outerShdw blurRad="38100" dist="38100" dir="2700000" algn="tl">
                    <a:srgbClr val="000000"/>
                  </a:outerShdw>
                </a:effectLst>
                <a:latin typeface="Calibri" pitchFamily="34" charset="0"/>
              </a:rPr>
              <a:t>are the variables of the abscissa and ordinate, respectively.</a:t>
            </a:r>
            <a:r>
              <a:rPr lang="en-GB" sz="3200" dirty="0">
                <a:solidFill>
                  <a:srgbClr val="FFFF00"/>
                </a:solidFill>
                <a:effectLst>
                  <a:outerShdw blurRad="38100" dist="38100" dir="2700000" algn="tl">
                    <a:srgbClr val="000000"/>
                  </a:outerShdw>
                </a:effectLst>
                <a:latin typeface="Calibri" pitchFamily="34" charset="0"/>
              </a:rPr>
              <a:t> </a:t>
            </a:r>
            <a:endParaRPr lang="en-GB" sz="3200" dirty="0">
              <a:solidFill>
                <a:srgbClr val="FF6600"/>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45508">
                                            <p:txEl>
                                              <p:pRg st="0" end="0"/>
                                            </p:txEl>
                                          </p:spTgt>
                                        </p:tgtEl>
                                        <p:attrNameLst>
                                          <p:attrName>style.visibility</p:attrName>
                                        </p:attrNameLst>
                                      </p:cBhvr>
                                      <p:to>
                                        <p:strVal val="visible"/>
                                      </p:to>
                                    </p:set>
                                    <p:animEffect transition="in" filter="fade">
                                      <p:cBhvr>
                                        <p:cTn id="7" dur="500"/>
                                        <p:tgtEl>
                                          <p:spTgt spid="104550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5508">
                                            <p:txEl>
                                              <p:pRg st="2" end="2"/>
                                            </p:txEl>
                                          </p:spTgt>
                                        </p:tgtEl>
                                        <p:attrNameLst>
                                          <p:attrName>style.visibility</p:attrName>
                                        </p:attrNameLst>
                                      </p:cBhvr>
                                      <p:to>
                                        <p:strVal val="visible"/>
                                      </p:to>
                                    </p:set>
                                    <p:animEffect transition="in" filter="fade">
                                      <p:cBhvr>
                                        <p:cTn id="12" dur="500"/>
                                        <p:tgtEl>
                                          <p:spTgt spid="104550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45508">
                                            <p:txEl>
                                              <p:pRg st="4" end="4"/>
                                            </p:txEl>
                                          </p:spTgt>
                                        </p:tgtEl>
                                        <p:attrNameLst>
                                          <p:attrName>style.visibility</p:attrName>
                                        </p:attrNameLst>
                                      </p:cBhvr>
                                      <p:to>
                                        <p:strVal val="visible"/>
                                      </p:to>
                                    </p:set>
                                    <p:animEffect transition="in" filter="fade">
                                      <p:cBhvr>
                                        <p:cTn id="17" dur="500"/>
                                        <p:tgtEl>
                                          <p:spTgt spid="104550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5508" grpId="0" build="p"/>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7556" name="Text Box 4"/>
          <p:cNvSpPr txBox="1">
            <a:spLocks noChangeArrowheads="1"/>
          </p:cNvSpPr>
          <p:nvPr/>
        </p:nvSpPr>
        <p:spPr bwMode="auto">
          <a:xfrm>
            <a:off x="371475" y="1149846"/>
            <a:ext cx="8772525" cy="5195887"/>
          </a:xfrm>
          <a:prstGeom prst="rect">
            <a:avLst/>
          </a:prstGeom>
          <a:noFill/>
          <a:ln w="9525" algn="ctr">
            <a:noFill/>
            <a:miter lim="800000"/>
            <a:headEnd/>
            <a:tailEnd/>
          </a:ln>
          <a:effectLst/>
        </p:spPr>
        <p:txBody>
          <a:bodyPr wrap="square">
            <a:spAutoFit/>
          </a:bodyPr>
          <a:lstStyle/>
          <a:p>
            <a:pPr>
              <a:lnSpc>
                <a:spcPct val="90000"/>
              </a:lnSpc>
              <a:defRPr/>
            </a:pPr>
            <a:r>
              <a:rPr lang="en-GB" sz="3600" dirty="0" err="1">
                <a:solidFill>
                  <a:schemeClr val="bg1"/>
                </a:solidFill>
                <a:effectLst>
                  <a:outerShdw blurRad="38100" dist="38100" dir="2700000" algn="tl">
                    <a:srgbClr val="000000"/>
                  </a:outerShdw>
                </a:effectLst>
                <a:latin typeface="Calibri" pitchFamily="34" charset="0"/>
              </a:rPr>
              <a:t>A</a:t>
            </a:r>
            <a:r>
              <a:rPr lang="en-GB" sz="3600" dirty="0" err="1">
                <a:solidFill>
                  <a:srgbClr val="FFFF00"/>
                </a:solidFill>
                <a:effectLst>
                  <a:outerShdw blurRad="38100" dist="38100" dir="2700000" algn="tl">
                    <a:srgbClr val="000000"/>
                  </a:outerShdw>
                </a:effectLst>
                <a:latin typeface="Calibri" pitchFamily="34" charset="0"/>
              </a:rPr>
              <a:t>x</a:t>
            </a:r>
            <a:r>
              <a:rPr lang="en-GB" sz="3600" dirty="0">
                <a:solidFill>
                  <a:srgbClr val="FFFF00"/>
                </a:solidFill>
                <a:effectLst>
                  <a:outerShdw blurRad="38100" dist="38100" dir="2700000" algn="tl">
                    <a:srgbClr val="000000"/>
                  </a:outerShdw>
                </a:effectLst>
                <a:latin typeface="Calibri" pitchFamily="34" charset="0"/>
              </a:rPr>
              <a:t> + </a:t>
            </a:r>
            <a:r>
              <a:rPr lang="en-GB" sz="3600" dirty="0" err="1">
                <a:solidFill>
                  <a:schemeClr val="bg1"/>
                </a:solidFill>
                <a:effectLst>
                  <a:outerShdw blurRad="38100" dist="38100" dir="2700000" algn="tl">
                    <a:srgbClr val="000000"/>
                  </a:outerShdw>
                </a:effectLst>
                <a:latin typeface="Calibri" pitchFamily="34" charset="0"/>
              </a:rPr>
              <a:t>B</a:t>
            </a:r>
            <a:r>
              <a:rPr lang="en-GB" sz="3600" dirty="0" err="1">
                <a:solidFill>
                  <a:srgbClr val="FFFF00"/>
                </a:solidFill>
                <a:effectLst>
                  <a:outerShdw blurRad="38100" dist="38100" dir="2700000" algn="tl">
                    <a:srgbClr val="000000"/>
                  </a:outerShdw>
                </a:effectLst>
                <a:latin typeface="Calibri" pitchFamily="34" charset="0"/>
              </a:rPr>
              <a:t>xy</a:t>
            </a:r>
            <a:r>
              <a:rPr lang="en-GB" sz="3600" dirty="0">
                <a:solidFill>
                  <a:srgbClr val="FFFF00"/>
                </a:solidFill>
                <a:effectLst>
                  <a:outerShdw blurRad="38100" dist="38100" dir="2700000" algn="tl">
                    <a:srgbClr val="000000"/>
                  </a:outerShdw>
                </a:effectLst>
                <a:latin typeface="Calibri" pitchFamily="34" charset="0"/>
              </a:rPr>
              <a:t> + </a:t>
            </a:r>
            <a:r>
              <a:rPr lang="en-GB" sz="3600" dirty="0">
                <a:solidFill>
                  <a:schemeClr val="bg1"/>
                </a:solidFill>
                <a:effectLst>
                  <a:outerShdw blurRad="38100" dist="38100" dir="2700000" algn="tl">
                    <a:srgbClr val="000000"/>
                  </a:outerShdw>
                </a:effectLst>
                <a:latin typeface="Calibri" pitchFamily="34" charset="0"/>
              </a:rPr>
              <a:t>C</a:t>
            </a:r>
            <a:r>
              <a:rPr lang="en-GB" sz="3600" dirty="0">
                <a:solidFill>
                  <a:srgbClr val="FFFF00"/>
                </a:solidFill>
                <a:effectLst>
                  <a:outerShdw blurRad="38100" dist="38100" dir="2700000" algn="tl">
                    <a:srgbClr val="000000"/>
                  </a:outerShdw>
                </a:effectLst>
                <a:latin typeface="Calibri" pitchFamily="34" charset="0"/>
              </a:rPr>
              <a:t>y + </a:t>
            </a:r>
            <a:r>
              <a:rPr lang="en-GB" sz="3600" dirty="0">
                <a:solidFill>
                  <a:schemeClr val="bg1"/>
                </a:solidFill>
                <a:effectLst>
                  <a:outerShdw blurRad="38100" dist="38100" dir="2700000" algn="tl">
                    <a:srgbClr val="000000"/>
                  </a:outerShdw>
                </a:effectLst>
                <a:latin typeface="Calibri" pitchFamily="34" charset="0"/>
              </a:rPr>
              <a:t>D</a:t>
            </a:r>
            <a:r>
              <a:rPr lang="en-GB" sz="3600" dirty="0">
                <a:solidFill>
                  <a:srgbClr val="FFFF00"/>
                </a:solidFill>
                <a:effectLst>
                  <a:outerShdw blurRad="38100" dist="38100" dir="2700000" algn="tl">
                    <a:srgbClr val="000000"/>
                  </a:outerShdw>
                </a:effectLst>
                <a:latin typeface="Calibri" pitchFamily="34" charset="0"/>
              </a:rPr>
              <a:t> = 0</a:t>
            </a:r>
            <a:endParaRPr lang="en-GB" sz="1000" dirty="0">
              <a:solidFill>
                <a:srgbClr val="FFFF00"/>
              </a:solidFill>
              <a:effectLst>
                <a:outerShdw blurRad="38100" dist="38100" dir="2700000" algn="tl">
                  <a:srgbClr val="000000"/>
                </a:outerShdw>
              </a:effectLst>
              <a:latin typeface="Calibri" pitchFamily="34" charset="0"/>
            </a:endParaRPr>
          </a:p>
          <a:p>
            <a:pPr>
              <a:lnSpc>
                <a:spcPct val="90000"/>
              </a:lnSpc>
              <a:defRPr/>
            </a:pPr>
            <a:endParaRPr lang="en-GB" sz="1000" dirty="0">
              <a:solidFill>
                <a:srgbClr val="FFFF00"/>
              </a:solidFill>
              <a:effectLst>
                <a:outerShdw blurRad="38100" dist="38100" dir="2700000" algn="tl">
                  <a:srgbClr val="000000"/>
                </a:outerShdw>
              </a:effectLst>
              <a:latin typeface="Calibri" pitchFamily="34" charset="0"/>
            </a:endParaRPr>
          </a:p>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Let us designate the</a:t>
            </a:r>
            <a:r>
              <a:rPr lang="en-GB" sz="2800" dirty="0">
                <a:solidFill>
                  <a:srgbClr val="FFFF00"/>
                </a:solidFill>
                <a:effectLst>
                  <a:outerShdw blurRad="38100" dist="38100" dir="2700000" algn="tl">
                    <a:srgbClr val="000000"/>
                  </a:outerShdw>
                </a:effectLst>
                <a:latin typeface="Calibri" pitchFamily="34" charset="0"/>
              </a:rPr>
              <a:t> two end members </a:t>
            </a:r>
            <a:r>
              <a:rPr lang="en-GB" sz="2800" dirty="0">
                <a:solidFill>
                  <a:schemeClr val="bg1"/>
                </a:solidFill>
                <a:effectLst>
                  <a:outerShdw blurRad="38100" dist="38100" dir="2700000" algn="tl">
                    <a:srgbClr val="000000"/>
                  </a:outerShdw>
                </a:effectLst>
                <a:latin typeface="Calibri" pitchFamily="34" charset="0"/>
              </a:rPr>
              <a:t>as 1 and 2 and have call ratios </a:t>
            </a:r>
            <a:r>
              <a:rPr lang="en-GB" sz="2800" i="1" dirty="0">
                <a:solidFill>
                  <a:schemeClr val="bg1"/>
                </a:solidFill>
                <a:effectLst>
                  <a:outerShdw blurRad="38100" dist="38100" dir="2700000" algn="tl">
                    <a:srgbClr val="000000"/>
                  </a:outerShdw>
                </a:effectLst>
                <a:latin typeface="Calibri" pitchFamily="34" charset="0"/>
              </a:rPr>
              <a:t>x</a:t>
            </a:r>
            <a:r>
              <a:rPr lang="en-GB" sz="2800" i="1" baseline="-25000" dirty="0">
                <a:solidFill>
                  <a:schemeClr val="bg1"/>
                </a:solidFill>
                <a:effectLst>
                  <a:outerShdw blurRad="38100" dist="38100" dir="2700000" algn="tl">
                    <a:srgbClr val="000000"/>
                  </a:outerShdw>
                </a:effectLst>
                <a:latin typeface="Calibri" pitchFamily="34" charset="0"/>
              </a:rPr>
              <a:t>1</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and </a:t>
            </a:r>
            <a:r>
              <a:rPr lang="en-GB" sz="2800" i="1" dirty="0">
                <a:solidFill>
                  <a:schemeClr val="bg1"/>
                </a:solidFill>
                <a:effectLst>
                  <a:outerShdw blurRad="38100" dist="38100" dir="2700000" algn="tl">
                    <a:srgbClr val="000000"/>
                  </a:outerShdw>
                </a:effectLst>
                <a:latin typeface="Calibri" pitchFamily="34" charset="0"/>
              </a:rPr>
              <a:t>y</a:t>
            </a:r>
            <a:r>
              <a:rPr lang="en-GB" sz="2800" i="1" baseline="-25000" dirty="0">
                <a:solidFill>
                  <a:schemeClr val="bg1"/>
                </a:solidFill>
                <a:effectLst>
                  <a:outerShdw blurRad="38100" dist="38100" dir="2700000" algn="tl">
                    <a:srgbClr val="000000"/>
                  </a:outerShdw>
                </a:effectLst>
                <a:latin typeface="Calibri" pitchFamily="34" charset="0"/>
              </a:rPr>
              <a:t>1</a:t>
            </a:r>
            <a:r>
              <a:rPr lang="en-GB" sz="2800" dirty="0">
                <a:solidFill>
                  <a:schemeClr val="bg1"/>
                </a:solidFill>
                <a:effectLst>
                  <a:outerShdw blurRad="38100" dist="38100" dir="2700000" algn="tl">
                    <a:srgbClr val="000000"/>
                  </a:outerShdw>
                </a:effectLst>
                <a:latin typeface="Calibri" pitchFamily="34" charset="0"/>
              </a:rPr>
              <a:t>, and </a:t>
            </a:r>
            <a:r>
              <a:rPr lang="en-GB" sz="2800" i="1" dirty="0">
                <a:solidFill>
                  <a:schemeClr val="bg1"/>
                </a:solidFill>
                <a:effectLst>
                  <a:outerShdw blurRad="38100" dist="38100" dir="2700000" algn="tl">
                    <a:srgbClr val="000000"/>
                  </a:outerShdw>
                </a:effectLst>
                <a:latin typeface="Calibri" pitchFamily="34" charset="0"/>
              </a:rPr>
              <a:t>x</a:t>
            </a:r>
            <a:r>
              <a:rPr lang="en-GB" sz="2800" i="1" baseline="-25000" dirty="0">
                <a:solidFill>
                  <a:schemeClr val="bg1"/>
                </a:solidFill>
                <a:effectLst>
                  <a:outerShdw blurRad="38100" dist="38100" dir="2700000" algn="tl">
                    <a:srgbClr val="000000"/>
                  </a:outerShdw>
                </a:effectLst>
                <a:latin typeface="Calibri" pitchFamily="34" charset="0"/>
              </a:rPr>
              <a:t>2</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and </a:t>
            </a:r>
            <a:r>
              <a:rPr lang="en-GB" sz="2800" i="1" dirty="0">
                <a:solidFill>
                  <a:schemeClr val="bg1"/>
                </a:solidFill>
                <a:effectLst>
                  <a:outerShdw blurRad="38100" dist="38100" dir="2700000" algn="tl">
                    <a:srgbClr val="000000"/>
                  </a:outerShdw>
                </a:effectLst>
                <a:latin typeface="Calibri" pitchFamily="34" charset="0"/>
              </a:rPr>
              <a:t>y</a:t>
            </a:r>
            <a:r>
              <a:rPr lang="en-GB" sz="2800" i="1" baseline="-25000" dirty="0">
                <a:solidFill>
                  <a:schemeClr val="bg1"/>
                </a:solidFill>
                <a:effectLst>
                  <a:outerShdw blurRad="38100" dist="38100" dir="2700000" algn="tl">
                    <a:srgbClr val="000000"/>
                  </a:outerShdw>
                </a:effectLst>
                <a:latin typeface="Calibri" pitchFamily="34" charset="0"/>
              </a:rPr>
              <a:t>2</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respectively:</a:t>
            </a:r>
          </a:p>
          <a:p>
            <a:pPr algn="l">
              <a:defRPr/>
            </a:pPr>
            <a:endParaRPr lang="en-GB" sz="2800" dirty="0">
              <a:solidFill>
                <a:srgbClr val="FFFF00"/>
              </a:solidFill>
              <a:effectLst>
                <a:outerShdw blurRad="38100" dist="38100" dir="2700000" algn="tl">
                  <a:srgbClr val="000000"/>
                </a:outerShdw>
              </a:effectLst>
              <a:latin typeface="Calibri" pitchFamily="34" charset="0"/>
            </a:endParaRPr>
          </a:p>
          <a:p>
            <a:pPr algn="l">
              <a:defRPr/>
            </a:pPr>
            <a:r>
              <a:rPr lang="en-GB" sz="2800" dirty="0">
                <a:solidFill>
                  <a:srgbClr val="FFFF00"/>
                </a:solidFill>
                <a:effectLst>
                  <a:outerShdw blurRad="38100" dist="38100" dir="2700000" algn="tl">
                    <a:srgbClr val="000000"/>
                  </a:outerShdw>
                </a:effectLst>
                <a:latin typeface="Calibri" pitchFamily="34" charset="0"/>
              </a:rPr>
              <a:t>Mantle = </a:t>
            </a:r>
            <a:r>
              <a:rPr lang="en-GB" sz="2800" dirty="0">
                <a:solidFill>
                  <a:schemeClr val="bg1"/>
                </a:solidFill>
                <a:effectLst>
                  <a:outerShdw blurRad="38100" dist="38100" dir="2700000" algn="tl">
                    <a:srgbClr val="000000"/>
                  </a:outerShdw>
                </a:effectLst>
                <a:latin typeface="Calibri" pitchFamily="34" charset="0"/>
              </a:rPr>
              <a:t>1</a:t>
            </a:r>
          </a:p>
          <a:p>
            <a:pPr algn="l">
              <a:defRPr/>
            </a:pPr>
            <a:r>
              <a:rPr lang="en-GB" sz="2800" dirty="0">
                <a:solidFill>
                  <a:srgbClr val="FFFF00"/>
                </a:solidFill>
                <a:effectLst>
                  <a:outerShdw blurRad="38100" dist="38100" dir="2700000" algn="tl">
                    <a:srgbClr val="000000"/>
                  </a:outerShdw>
                </a:effectLst>
                <a:latin typeface="Calibri" pitchFamily="34" charset="0"/>
              </a:rPr>
              <a:t>Crust   = </a:t>
            </a:r>
            <a:r>
              <a:rPr lang="en-GB" sz="2800" dirty="0">
                <a:solidFill>
                  <a:schemeClr val="bg1"/>
                </a:solidFill>
                <a:effectLst>
                  <a:outerShdw blurRad="38100" dist="38100" dir="2700000" algn="tl">
                    <a:srgbClr val="000000"/>
                  </a:outerShdw>
                </a:effectLst>
                <a:latin typeface="Calibri" pitchFamily="34" charset="0"/>
              </a:rPr>
              <a:t>2</a:t>
            </a:r>
          </a:p>
          <a:p>
            <a:pPr algn="l">
              <a:defRPr/>
            </a:pPr>
            <a:endParaRPr lang="en-GB" sz="2800" dirty="0">
              <a:solidFill>
                <a:schemeClr val="bg1"/>
              </a:solidFill>
              <a:effectLst>
                <a:outerShdw blurRad="38100" dist="38100" dir="2700000" algn="tl">
                  <a:srgbClr val="000000"/>
                </a:outerShdw>
              </a:effectLst>
              <a:latin typeface="Calibri" pitchFamily="34" charset="0"/>
            </a:endParaRPr>
          </a:p>
          <a:p>
            <a:pPr algn="l">
              <a:defRPr/>
            </a:pP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r>
              <a:rPr lang="en-GB" sz="2800" baseline="-25000" dirty="0">
                <a:solidFill>
                  <a:schemeClr val="bg1"/>
                </a:solidFill>
                <a:effectLst>
                  <a:outerShdw blurRad="38100" dist="38100" dir="2700000" algn="tl">
                    <a:srgbClr val="000000"/>
                  </a:outerShdw>
                </a:effectLst>
                <a:latin typeface="Calibri" pitchFamily="34" charset="0"/>
              </a:rPr>
              <a:t>Mantle</a:t>
            </a:r>
            <a:r>
              <a:rPr lang="en-GB" sz="2800" dirty="0">
                <a:solidFill>
                  <a:schemeClr val="bg1"/>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    = </a:t>
            </a:r>
            <a:r>
              <a:rPr lang="en-GB" sz="2800" i="1" dirty="0">
                <a:solidFill>
                  <a:srgbClr val="FFFF00"/>
                </a:solidFill>
                <a:effectLst>
                  <a:outerShdw blurRad="38100" dist="38100" dir="2700000" algn="tl">
                    <a:srgbClr val="000000"/>
                  </a:outerShdw>
                </a:effectLst>
                <a:latin typeface="Calibri" pitchFamily="34" charset="0"/>
              </a:rPr>
              <a:t>X</a:t>
            </a:r>
            <a:r>
              <a:rPr lang="en-GB" sz="2800" i="1" baseline="-25000" dirty="0">
                <a:solidFill>
                  <a:srgbClr val="FFFF00"/>
                </a:solidFill>
                <a:effectLst>
                  <a:outerShdw blurRad="38100" dist="38100" dir="2700000" algn="tl">
                    <a:srgbClr val="000000"/>
                  </a:outerShdw>
                </a:effectLst>
                <a:latin typeface="Calibri" pitchFamily="34" charset="0"/>
              </a:rPr>
              <a:t>1</a:t>
            </a:r>
          </a:p>
          <a:p>
            <a:pPr algn="l">
              <a:defRPr/>
            </a:pP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a:t>
            </a:r>
            <a:r>
              <a:rPr lang="en-GB" sz="2800" baseline="-25000" dirty="0">
                <a:solidFill>
                  <a:schemeClr val="bg1"/>
                </a:solidFill>
                <a:effectLst>
                  <a:outerShdw blurRad="38100" dist="38100" dir="2700000" algn="tl">
                    <a:srgbClr val="000000"/>
                  </a:outerShdw>
                </a:effectLst>
                <a:latin typeface="Calibri" pitchFamily="34" charset="0"/>
              </a:rPr>
              <a:t>Mantle</a:t>
            </a:r>
            <a:r>
              <a:rPr lang="en-GB" sz="2800" dirty="0">
                <a:solidFill>
                  <a:srgbClr val="FFFF00"/>
                </a:solidFill>
                <a:effectLst>
                  <a:outerShdw blurRad="38100" dist="38100" dir="2700000" algn="tl">
                    <a:srgbClr val="000000"/>
                  </a:outerShdw>
                </a:effectLst>
                <a:latin typeface="Calibri" pitchFamily="34" charset="0"/>
              </a:rPr>
              <a:t> </a:t>
            </a:r>
            <a:r>
              <a:rPr lang="en-GB" sz="1400" dirty="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 </a:t>
            </a:r>
            <a:r>
              <a:rPr lang="en-GB" sz="2800" i="1" dirty="0">
                <a:solidFill>
                  <a:srgbClr val="FFFF00"/>
                </a:solidFill>
                <a:effectLst>
                  <a:outerShdw blurRad="38100" dist="38100" dir="2700000" algn="tl">
                    <a:srgbClr val="000000"/>
                  </a:outerShdw>
                </a:effectLst>
                <a:latin typeface="Calibri" pitchFamily="34" charset="0"/>
              </a:rPr>
              <a:t>Y</a:t>
            </a:r>
            <a:r>
              <a:rPr lang="en-GB" sz="2800" i="1" baseline="-25000" dirty="0">
                <a:solidFill>
                  <a:srgbClr val="FFFF00"/>
                </a:solidFill>
                <a:effectLst>
                  <a:outerShdw blurRad="38100" dist="38100" dir="2700000" algn="tl">
                    <a:srgbClr val="000000"/>
                  </a:outerShdw>
                </a:effectLst>
                <a:latin typeface="Calibri" pitchFamily="34" charset="0"/>
              </a:rPr>
              <a:t>1</a:t>
            </a:r>
          </a:p>
          <a:p>
            <a:pPr algn="l">
              <a:defRPr/>
            </a:pPr>
            <a:endParaRPr lang="en-GB" sz="2800" i="1" baseline="-25000" dirty="0">
              <a:solidFill>
                <a:srgbClr val="FFFF00"/>
              </a:solidFill>
              <a:effectLst>
                <a:outerShdw blurRad="38100" dist="38100" dir="2700000" algn="tl">
                  <a:srgbClr val="000000"/>
                </a:outerShdw>
              </a:effectLst>
              <a:latin typeface="Calibri" pitchFamily="34" charset="0"/>
            </a:endParaRPr>
          </a:p>
          <a:p>
            <a:pPr algn="l">
              <a:defRPr/>
            </a:pPr>
            <a:r>
              <a:rPr lang="en-GB" sz="2800" baseline="30000" dirty="0">
                <a:solidFill>
                  <a:schemeClr val="bg1"/>
                </a:solidFill>
                <a:effectLst>
                  <a:outerShdw blurRad="38100" dist="38100" dir="2700000" algn="tl">
                    <a:srgbClr val="000000"/>
                  </a:outerShdw>
                </a:effectLst>
                <a:latin typeface="Calibri" pitchFamily="34" charset="0"/>
              </a:rPr>
              <a:t>87</a:t>
            </a:r>
            <a:r>
              <a:rPr lang="en-GB" sz="2800" dirty="0">
                <a:solidFill>
                  <a:schemeClr val="bg1"/>
                </a:solidFill>
                <a:effectLst>
                  <a:outerShdw blurRad="38100" dist="38100" dir="2700000" algn="tl">
                    <a:srgbClr val="000000"/>
                  </a:outerShdw>
                </a:effectLst>
                <a:latin typeface="Calibri" pitchFamily="34" charset="0"/>
              </a:rPr>
              <a:t>Sr/</a:t>
            </a:r>
            <a:r>
              <a:rPr lang="en-GB" sz="2800" baseline="30000" dirty="0">
                <a:solidFill>
                  <a:schemeClr val="bg1"/>
                </a:solidFill>
                <a:effectLst>
                  <a:outerShdw blurRad="38100" dist="38100" dir="2700000" algn="tl">
                    <a:srgbClr val="000000"/>
                  </a:outerShdw>
                </a:effectLst>
                <a:latin typeface="Calibri" pitchFamily="34" charset="0"/>
              </a:rPr>
              <a:t>86</a:t>
            </a:r>
            <a:r>
              <a:rPr lang="en-GB" sz="2800" dirty="0">
                <a:solidFill>
                  <a:schemeClr val="bg1"/>
                </a:solidFill>
                <a:effectLst>
                  <a:outerShdw blurRad="38100" dist="38100" dir="2700000" algn="tl">
                    <a:srgbClr val="000000"/>
                  </a:outerShdw>
                </a:effectLst>
                <a:latin typeface="Calibri" pitchFamily="34" charset="0"/>
              </a:rPr>
              <a:t>Sr</a:t>
            </a:r>
            <a:r>
              <a:rPr lang="en-GB" sz="2800" baseline="-25000" dirty="0">
                <a:solidFill>
                  <a:schemeClr val="bg1"/>
                </a:solidFill>
                <a:effectLst>
                  <a:outerShdw blurRad="38100" dist="38100" dir="2700000" algn="tl">
                    <a:srgbClr val="000000"/>
                  </a:outerShdw>
                </a:effectLst>
                <a:latin typeface="Calibri" pitchFamily="34" charset="0"/>
              </a:rPr>
              <a:t>Crust</a:t>
            </a:r>
            <a:r>
              <a:rPr lang="en-GB" sz="2800" dirty="0">
                <a:solidFill>
                  <a:schemeClr val="bg1"/>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   = </a:t>
            </a:r>
            <a:r>
              <a:rPr lang="en-GB" sz="2800" i="1" dirty="0">
                <a:solidFill>
                  <a:srgbClr val="FFFF00"/>
                </a:solidFill>
                <a:effectLst>
                  <a:outerShdw blurRad="38100" dist="38100" dir="2700000" algn="tl">
                    <a:srgbClr val="000000"/>
                  </a:outerShdw>
                </a:effectLst>
                <a:latin typeface="Calibri" pitchFamily="34" charset="0"/>
              </a:rPr>
              <a:t>X</a:t>
            </a:r>
            <a:r>
              <a:rPr lang="en-GB" sz="2800" i="1" baseline="-25000" dirty="0">
                <a:solidFill>
                  <a:srgbClr val="FFFF00"/>
                </a:solidFill>
                <a:effectLst>
                  <a:outerShdw blurRad="38100" dist="38100" dir="2700000" algn="tl">
                    <a:srgbClr val="000000"/>
                  </a:outerShdw>
                </a:effectLst>
                <a:latin typeface="Calibri" pitchFamily="34" charset="0"/>
              </a:rPr>
              <a:t>2</a:t>
            </a:r>
          </a:p>
          <a:p>
            <a:pPr algn="l">
              <a:defRPr/>
            </a:pPr>
            <a:r>
              <a:rPr lang="en-GB" sz="2800" baseline="30000" dirty="0">
                <a:solidFill>
                  <a:schemeClr val="bg1"/>
                </a:solidFill>
                <a:effectLst>
                  <a:outerShdw blurRad="38100" dist="38100" dir="2700000" algn="tl">
                    <a:srgbClr val="000000"/>
                  </a:outerShdw>
                </a:effectLst>
                <a:latin typeface="Calibri" pitchFamily="34" charset="0"/>
              </a:rPr>
              <a:t>143</a:t>
            </a:r>
            <a:r>
              <a:rPr lang="en-GB" sz="2800" dirty="0">
                <a:solidFill>
                  <a:schemeClr val="bg1"/>
                </a:solidFill>
                <a:effectLst>
                  <a:outerShdw blurRad="38100" dist="38100" dir="2700000" algn="tl">
                    <a:srgbClr val="000000"/>
                  </a:outerShdw>
                </a:effectLst>
                <a:latin typeface="Calibri" pitchFamily="34" charset="0"/>
              </a:rPr>
              <a:t>Nd/</a:t>
            </a:r>
            <a:r>
              <a:rPr lang="en-GB" sz="2800" baseline="30000" dirty="0">
                <a:solidFill>
                  <a:schemeClr val="bg1"/>
                </a:solidFill>
                <a:effectLst>
                  <a:outerShdw blurRad="38100" dist="38100" dir="2700000" algn="tl">
                    <a:srgbClr val="000000"/>
                  </a:outerShdw>
                </a:effectLst>
                <a:latin typeface="Calibri" pitchFamily="34" charset="0"/>
              </a:rPr>
              <a:t>144</a:t>
            </a:r>
            <a:r>
              <a:rPr lang="en-GB" sz="2800" dirty="0">
                <a:solidFill>
                  <a:schemeClr val="bg1"/>
                </a:solidFill>
                <a:effectLst>
                  <a:outerShdw blurRad="38100" dist="38100" dir="2700000" algn="tl">
                    <a:srgbClr val="000000"/>
                  </a:outerShdw>
                </a:effectLst>
                <a:latin typeface="Calibri" pitchFamily="34" charset="0"/>
              </a:rPr>
              <a:t>Nd</a:t>
            </a:r>
            <a:r>
              <a:rPr lang="en-GB" sz="2800" baseline="-25000" dirty="0">
                <a:solidFill>
                  <a:schemeClr val="bg1"/>
                </a:solidFill>
                <a:effectLst>
                  <a:outerShdw blurRad="38100" dist="38100" dir="2700000" algn="tl">
                    <a:srgbClr val="000000"/>
                  </a:outerShdw>
                </a:effectLst>
                <a:latin typeface="Calibri" pitchFamily="34" charset="0"/>
              </a:rPr>
              <a:t>Crust</a:t>
            </a:r>
            <a:r>
              <a:rPr lang="en-GB" sz="2800" dirty="0">
                <a:solidFill>
                  <a:schemeClr val="bg1"/>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 </a:t>
            </a:r>
            <a:r>
              <a:rPr lang="en-GB" sz="1400" dirty="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 </a:t>
            </a:r>
            <a:r>
              <a:rPr lang="en-GB" sz="2800" i="1" dirty="0">
                <a:solidFill>
                  <a:srgbClr val="FFFF00"/>
                </a:solidFill>
                <a:effectLst>
                  <a:outerShdw blurRad="38100" dist="38100" dir="2700000" algn="tl">
                    <a:srgbClr val="000000"/>
                  </a:outerShdw>
                </a:effectLst>
                <a:latin typeface="Calibri" pitchFamily="34" charset="0"/>
              </a:rPr>
              <a:t>Y</a:t>
            </a:r>
            <a:r>
              <a:rPr lang="en-GB" sz="2800" i="1" baseline="-25000" dirty="0">
                <a:solidFill>
                  <a:srgbClr val="FFFF00"/>
                </a:solidFill>
                <a:effectLst>
                  <a:outerShdw blurRad="38100" dist="38100" dir="2700000" algn="tl">
                    <a:srgbClr val="000000"/>
                  </a:outerShdw>
                </a:effectLst>
                <a:latin typeface="Calibri" pitchFamily="34" charset="0"/>
              </a:rPr>
              <a:t>2</a:t>
            </a:r>
          </a:p>
        </p:txBody>
      </p:sp>
      <p:grpSp>
        <p:nvGrpSpPr>
          <p:cNvPr id="2" name="Group 44"/>
          <p:cNvGrpSpPr>
            <a:grpSpLocks/>
          </p:cNvGrpSpPr>
          <p:nvPr/>
        </p:nvGrpSpPr>
        <p:grpSpPr bwMode="auto">
          <a:xfrm>
            <a:off x="4078288" y="2943225"/>
            <a:ext cx="4967287" cy="3627438"/>
            <a:chOff x="2569" y="1854"/>
            <a:chExt cx="3129" cy="2285"/>
          </a:xfrm>
        </p:grpSpPr>
        <p:sp>
          <p:nvSpPr>
            <p:cNvPr id="1047557" name="Rectangle 5"/>
            <p:cNvSpPr>
              <a:spLocks noChangeArrowheads="1"/>
            </p:cNvSpPr>
            <p:nvPr/>
          </p:nvSpPr>
          <p:spPr bwMode="auto">
            <a:xfrm>
              <a:off x="2992" y="1858"/>
              <a:ext cx="2706" cy="1931"/>
            </a:xfrm>
            <a:prstGeom prst="rect">
              <a:avLst/>
            </a:prstGeom>
            <a:solidFill>
              <a:srgbClr val="969696"/>
            </a:solidFill>
            <a:ln w="12700"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92175" name="Text Box 11"/>
            <p:cNvSpPr txBox="1">
              <a:spLocks noChangeArrowheads="1"/>
            </p:cNvSpPr>
            <p:nvPr/>
          </p:nvSpPr>
          <p:spPr bwMode="auto">
            <a:xfrm>
              <a:off x="3281" y="1894"/>
              <a:ext cx="231" cy="33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1</a:t>
              </a:r>
            </a:p>
          </p:txBody>
        </p:sp>
        <p:sp>
          <p:nvSpPr>
            <p:cNvPr id="92176" name="Text Box 12"/>
            <p:cNvSpPr txBox="1">
              <a:spLocks noChangeArrowheads="1"/>
            </p:cNvSpPr>
            <p:nvPr/>
          </p:nvSpPr>
          <p:spPr bwMode="auto">
            <a:xfrm>
              <a:off x="5346" y="3129"/>
              <a:ext cx="231" cy="33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1047573" name="Text Box 21"/>
            <p:cNvSpPr txBox="1">
              <a:spLocks noChangeArrowheads="1"/>
            </p:cNvSpPr>
            <p:nvPr/>
          </p:nvSpPr>
          <p:spPr bwMode="auto">
            <a:xfrm rot="16200000">
              <a:off x="1756" y="2667"/>
              <a:ext cx="1917" cy="291"/>
            </a:xfrm>
            <a:prstGeom prst="rect">
              <a:avLst/>
            </a:prstGeom>
            <a:noFill/>
            <a:ln w="9525" algn="ctr">
              <a:noFill/>
              <a:miter lim="800000"/>
              <a:headEnd/>
              <a:tailEnd/>
            </a:ln>
            <a:effectLst/>
          </p:spPr>
          <p:txBody>
            <a:bodyPr>
              <a:spAutoFit/>
            </a:bodyPr>
            <a:lstStyle/>
            <a:p>
              <a:pPr>
                <a:defRPr/>
              </a:pPr>
              <a:r>
                <a:rPr lang="en-GB" sz="2400" baseline="30000" dirty="0">
                  <a:solidFill>
                    <a:schemeClr val="bg1"/>
                  </a:solidFill>
                  <a:effectLst>
                    <a:outerShdw blurRad="38100" dist="38100" dir="2700000" algn="tl">
                      <a:srgbClr val="000000"/>
                    </a:outerShdw>
                  </a:effectLst>
                  <a:latin typeface="Calibri" pitchFamily="34" charset="0"/>
                </a:rPr>
                <a:t>143</a:t>
              </a:r>
              <a:r>
                <a:rPr lang="en-GB" sz="2400" dirty="0">
                  <a:solidFill>
                    <a:schemeClr val="bg1"/>
                  </a:solidFill>
                  <a:effectLst>
                    <a:outerShdw blurRad="38100" dist="38100" dir="2700000" algn="tl">
                      <a:srgbClr val="000000"/>
                    </a:outerShdw>
                  </a:effectLst>
                  <a:latin typeface="Calibri" pitchFamily="34" charset="0"/>
                </a:rPr>
                <a:t>Nd/</a:t>
              </a:r>
              <a:r>
                <a:rPr lang="en-GB" sz="2400" baseline="30000" dirty="0">
                  <a:solidFill>
                    <a:schemeClr val="bg1"/>
                  </a:solidFill>
                  <a:effectLst>
                    <a:outerShdw blurRad="38100" dist="38100" dir="2700000" algn="tl">
                      <a:srgbClr val="000000"/>
                    </a:outerShdw>
                  </a:effectLst>
                  <a:latin typeface="Calibri" pitchFamily="34" charset="0"/>
                </a:rPr>
                <a:t>144</a:t>
              </a:r>
              <a:r>
                <a:rPr lang="en-GB" sz="2400" dirty="0">
                  <a:solidFill>
                    <a:schemeClr val="bg1"/>
                  </a:solidFill>
                  <a:effectLst>
                    <a:outerShdw blurRad="38100" dist="38100" dir="2700000" algn="tl">
                      <a:srgbClr val="000000"/>
                    </a:outerShdw>
                  </a:effectLst>
                  <a:latin typeface="Calibri" pitchFamily="34" charset="0"/>
                </a:rPr>
                <a:t>Nd (Y)</a:t>
              </a:r>
              <a:endParaRPr lang="en-GB" sz="2400" i="1" baseline="-25000" dirty="0">
                <a:solidFill>
                  <a:schemeClr val="bg1"/>
                </a:solidFill>
                <a:effectLst>
                  <a:outerShdw blurRad="38100" dist="38100" dir="2700000" algn="tl">
                    <a:srgbClr val="000000"/>
                  </a:outerShdw>
                </a:effectLst>
                <a:latin typeface="Calibri" pitchFamily="34" charset="0"/>
              </a:endParaRPr>
            </a:p>
          </p:txBody>
        </p:sp>
        <p:sp>
          <p:nvSpPr>
            <p:cNvPr id="1047574" name="Text Box 22"/>
            <p:cNvSpPr txBox="1">
              <a:spLocks noChangeArrowheads="1"/>
            </p:cNvSpPr>
            <p:nvPr/>
          </p:nvSpPr>
          <p:spPr bwMode="auto">
            <a:xfrm>
              <a:off x="2964" y="3848"/>
              <a:ext cx="2698" cy="291"/>
            </a:xfrm>
            <a:prstGeom prst="rect">
              <a:avLst/>
            </a:prstGeom>
            <a:noFill/>
            <a:ln w="9525" algn="ctr">
              <a:noFill/>
              <a:miter lim="800000"/>
              <a:headEnd/>
              <a:tailEnd/>
            </a:ln>
            <a:effectLst/>
          </p:spPr>
          <p:txBody>
            <a:bodyPr>
              <a:spAutoFit/>
            </a:bodyPr>
            <a:lstStyle/>
            <a:p>
              <a:pPr>
                <a:defRPr/>
              </a:pPr>
              <a:r>
                <a:rPr lang="en-GB" sz="2400" baseline="30000" dirty="0">
                  <a:solidFill>
                    <a:schemeClr val="bg1"/>
                  </a:solidFill>
                  <a:effectLst>
                    <a:outerShdw blurRad="38100" dist="38100" dir="2700000" algn="tl">
                      <a:srgbClr val="000000"/>
                    </a:outerShdw>
                  </a:effectLst>
                  <a:latin typeface="Calibri" pitchFamily="34" charset="0"/>
                </a:rPr>
                <a:t>87</a:t>
              </a:r>
              <a:r>
                <a:rPr lang="en-GB" sz="2400" dirty="0">
                  <a:solidFill>
                    <a:schemeClr val="bg1"/>
                  </a:solidFill>
                  <a:effectLst>
                    <a:outerShdw blurRad="38100" dist="38100" dir="2700000" algn="tl">
                      <a:srgbClr val="000000"/>
                    </a:outerShdw>
                  </a:effectLst>
                  <a:latin typeface="Calibri" pitchFamily="34" charset="0"/>
                </a:rPr>
                <a:t>Sr/</a:t>
              </a:r>
              <a:r>
                <a:rPr lang="en-GB" sz="2400" baseline="30000" dirty="0">
                  <a:solidFill>
                    <a:schemeClr val="bg1"/>
                  </a:solidFill>
                  <a:effectLst>
                    <a:outerShdw blurRad="38100" dist="38100" dir="2700000" algn="tl">
                      <a:srgbClr val="000000"/>
                    </a:outerShdw>
                  </a:effectLst>
                  <a:latin typeface="Calibri" pitchFamily="34" charset="0"/>
                </a:rPr>
                <a:t>86</a:t>
              </a:r>
              <a:r>
                <a:rPr lang="en-GB" sz="2400" dirty="0">
                  <a:solidFill>
                    <a:schemeClr val="bg1"/>
                  </a:solidFill>
                  <a:effectLst>
                    <a:outerShdw blurRad="38100" dist="38100" dir="2700000" algn="tl">
                      <a:srgbClr val="000000"/>
                    </a:outerShdw>
                  </a:effectLst>
                  <a:latin typeface="Calibri" pitchFamily="34" charset="0"/>
                </a:rPr>
                <a:t>Sr (X)</a:t>
              </a:r>
              <a:endParaRPr lang="en-GB" sz="2400" i="1" baseline="-25000" dirty="0">
                <a:solidFill>
                  <a:schemeClr val="bg1"/>
                </a:solidFill>
                <a:effectLst>
                  <a:outerShdw blurRad="38100" dist="38100" dir="2700000" algn="tl">
                    <a:srgbClr val="000000"/>
                  </a:outerShdw>
                </a:effectLst>
                <a:latin typeface="Calibri" pitchFamily="34" charset="0"/>
              </a:endParaRPr>
            </a:p>
          </p:txBody>
        </p:sp>
        <p:sp>
          <p:nvSpPr>
            <p:cNvPr id="1047561" name="AutoShape 9"/>
            <p:cNvSpPr>
              <a:spLocks noChangeArrowheads="1"/>
            </p:cNvSpPr>
            <p:nvPr/>
          </p:nvSpPr>
          <p:spPr bwMode="auto">
            <a:xfrm>
              <a:off x="3124" y="2058"/>
              <a:ext cx="280" cy="305"/>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7562" name="AutoShape 10"/>
            <p:cNvSpPr>
              <a:spLocks noChangeArrowheads="1"/>
            </p:cNvSpPr>
            <p:nvPr/>
          </p:nvSpPr>
          <p:spPr bwMode="auto">
            <a:xfrm>
              <a:off x="5206" y="3349"/>
              <a:ext cx="280" cy="305"/>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grpSp>
      <p:sp>
        <p:nvSpPr>
          <p:cNvPr id="1047554"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47555" name="Text Box 3"/>
          <p:cNvSpPr txBox="1">
            <a:spLocks noChangeArrowheads="1"/>
          </p:cNvSpPr>
          <p:nvPr/>
        </p:nvSpPr>
        <p:spPr bwMode="auto">
          <a:xfrm>
            <a:off x="0" y="703263"/>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a:solidFill>
                  <a:srgbClr val="FFFF00"/>
                </a:solidFill>
                <a:effectLst>
                  <a:outerShdw blurRad="38100" dist="38100" dir="2700000" algn="tl">
                    <a:srgbClr val="000000"/>
                  </a:outerShdw>
                </a:effectLst>
                <a:latin typeface="Calibri" pitchFamily="34" charset="0"/>
              </a:rPr>
              <a:t>CRUST-MANTLE INTERACTION</a:t>
            </a:r>
          </a:p>
        </p:txBody>
      </p:sp>
      <p:sp>
        <p:nvSpPr>
          <p:cNvPr id="1047577" name="Line 25"/>
          <p:cNvSpPr>
            <a:spLocks noChangeShapeType="1"/>
          </p:cNvSpPr>
          <p:nvPr/>
        </p:nvSpPr>
        <p:spPr bwMode="auto">
          <a:xfrm>
            <a:off x="5178425" y="3503613"/>
            <a:ext cx="0" cy="2541587"/>
          </a:xfrm>
          <a:prstGeom prst="line">
            <a:avLst/>
          </a:prstGeom>
          <a:noFill/>
          <a:ln w="38100">
            <a:solidFill>
              <a:srgbClr val="FFFF00"/>
            </a:solidFill>
            <a:prstDash val="dash"/>
            <a:round/>
            <a:headEnd/>
            <a:tailEnd/>
          </a:ln>
          <a:effectLst/>
        </p:spPr>
        <p:txBody>
          <a:bodyPr anchor="ctr"/>
          <a:lstStyle/>
          <a:p>
            <a:pPr>
              <a:defRPr/>
            </a:pPr>
            <a:endParaRPr lang="it-IT">
              <a:latin typeface="Calibri" pitchFamily="34" charset="0"/>
            </a:endParaRPr>
          </a:p>
        </p:txBody>
      </p:sp>
      <p:sp>
        <p:nvSpPr>
          <p:cNvPr id="1047579" name="Line 27"/>
          <p:cNvSpPr>
            <a:spLocks noChangeShapeType="1"/>
          </p:cNvSpPr>
          <p:nvPr/>
        </p:nvSpPr>
        <p:spPr bwMode="auto">
          <a:xfrm flipH="1">
            <a:off x="4749800" y="5557838"/>
            <a:ext cx="3741738" cy="0"/>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047581" name="Text Box 29"/>
          <p:cNvSpPr txBox="1">
            <a:spLocks noChangeArrowheads="1"/>
          </p:cNvSpPr>
          <p:nvPr/>
        </p:nvSpPr>
        <p:spPr bwMode="auto">
          <a:xfrm>
            <a:off x="4968875" y="5930900"/>
            <a:ext cx="449162" cy="461665"/>
          </a:xfrm>
          <a:prstGeom prst="rect">
            <a:avLst/>
          </a:prstGeom>
          <a:noFill/>
          <a:ln w="9525" algn="ctr">
            <a:noFill/>
            <a:miter lim="800000"/>
            <a:headEnd/>
            <a:tailEnd/>
          </a:ln>
          <a:effectLst/>
        </p:spPr>
        <p:txBody>
          <a:bodyPr wrap="none">
            <a:spAutoFit/>
          </a:bodyPr>
          <a:lstStyle/>
          <a:p>
            <a:pPr algn="l">
              <a:defRPr/>
            </a:pPr>
            <a:r>
              <a:rPr lang="en-GB" sz="2400" dirty="0">
                <a:solidFill>
                  <a:schemeClr val="bg1"/>
                </a:solidFill>
                <a:effectLst/>
                <a:latin typeface="Calibri" pitchFamily="34" charset="0"/>
              </a:rPr>
              <a:t>X</a:t>
            </a:r>
            <a:r>
              <a:rPr lang="en-GB" sz="2400" baseline="-25000" dirty="0">
                <a:solidFill>
                  <a:schemeClr val="bg1"/>
                </a:solidFill>
                <a:effectLst/>
                <a:latin typeface="Calibri" pitchFamily="34" charset="0"/>
              </a:rPr>
              <a:t>1</a:t>
            </a:r>
          </a:p>
        </p:txBody>
      </p:sp>
      <p:sp>
        <p:nvSpPr>
          <p:cNvPr id="1047578" name="Line 26"/>
          <p:cNvSpPr>
            <a:spLocks noChangeShapeType="1"/>
          </p:cNvSpPr>
          <p:nvPr/>
        </p:nvSpPr>
        <p:spPr bwMode="auto">
          <a:xfrm>
            <a:off x="8491538" y="5594350"/>
            <a:ext cx="0" cy="450850"/>
          </a:xfrm>
          <a:prstGeom prst="line">
            <a:avLst/>
          </a:prstGeom>
          <a:noFill/>
          <a:ln w="38100">
            <a:solidFill>
              <a:srgbClr val="FF0000"/>
            </a:solidFill>
            <a:prstDash val="dash"/>
            <a:round/>
            <a:headEnd/>
            <a:tailEnd/>
          </a:ln>
          <a:effectLst/>
        </p:spPr>
        <p:txBody>
          <a:bodyPr anchor="ctr"/>
          <a:lstStyle/>
          <a:p>
            <a:pPr>
              <a:defRPr/>
            </a:pPr>
            <a:endParaRPr lang="it-IT">
              <a:latin typeface="Calibri" pitchFamily="34" charset="0"/>
            </a:endParaRPr>
          </a:p>
        </p:txBody>
      </p:sp>
      <p:sp>
        <p:nvSpPr>
          <p:cNvPr id="1047580" name="Line 28"/>
          <p:cNvSpPr>
            <a:spLocks noChangeShapeType="1"/>
          </p:cNvSpPr>
          <p:nvPr/>
        </p:nvSpPr>
        <p:spPr bwMode="auto">
          <a:xfrm flipH="1">
            <a:off x="4749800" y="3514725"/>
            <a:ext cx="428625" cy="0"/>
          </a:xfrm>
          <a:prstGeom prst="line">
            <a:avLst/>
          </a:prstGeom>
          <a:noFill/>
          <a:ln w="38100">
            <a:solidFill>
              <a:srgbClr val="FFFF00"/>
            </a:solidFill>
            <a:prstDash val="dash"/>
            <a:round/>
            <a:headEnd/>
            <a:tailEnd/>
          </a:ln>
          <a:effectLst/>
        </p:spPr>
        <p:txBody>
          <a:bodyPr anchor="ctr"/>
          <a:lstStyle/>
          <a:p>
            <a:pPr>
              <a:defRPr/>
            </a:pPr>
            <a:endParaRPr lang="it-IT">
              <a:latin typeface="Calibri" pitchFamily="34" charset="0"/>
            </a:endParaRPr>
          </a:p>
        </p:txBody>
      </p:sp>
      <p:sp>
        <p:nvSpPr>
          <p:cNvPr id="1047582" name="Text Box 30"/>
          <p:cNvSpPr txBox="1">
            <a:spLocks noChangeArrowheads="1"/>
          </p:cNvSpPr>
          <p:nvPr/>
        </p:nvSpPr>
        <p:spPr bwMode="auto">
          <a:xfrm>
            <a:off x="4371975" y="3286125"/>
            <a:ext cx="439544" cy="461665"/>
          </a:xfrm>
          <a:prstGeom prst="rect">
            <a:avLst/>
          </a:prstGeom>
          <a:noFill/>
          <a:ln w="9525" algn="ctr">
            <a:noFill/>
            <a:miter lim="800000"/>
            <a:headEnd/>
            <a:tailEnd/>
          </a:ln>
          <a:effectLst/>
        </p:spPr>
        <p:txBody>
          <a:bodyPr wrap="none">
            <a:spAutoFit/>
          </a:bodyPr>
          <a:lstStyle/>
          <a:p>
            <a:pPr algn="l">
              <a:defRPr/>
            </a:pPr>
            <a:r>
              <a:rPr lang="en-GB" sz="2400" dirty="0">
                <a:solidFill>
                  <a:schemeClr val="bg1"/>
                </a:solidFill>
                <a:effectLst/>
                <a:latin typeface="Calibri" pitchFamily="34" charset="0"/>
              </a:rPr>
              <a:t>Y</a:t>
            </a:r>
            <a:r>
              <a:rPr lang="en-GB" sz="2400" baseline="-25000" dirty="0">
                <a:solidFill>
                  <a:schemeClr val="bg1"/>
                </a:solidFill>
                <a:effectLst/>
                <a:latin typeface="Calibri" pitchFamily="34" charset="0"/>
              </a:rPr>
              <a:t>1</a:t>
            </a:r>
          </a:p>
        </p:txBody>
      </p:sp>
      <p:sp>
        <p:nvSpPr>
          <p:cNvPr id="1047583" name="Text Box 31"/>
          <p:cNvSpPr txBox="1">
            <a:spLocks noChangeArrowheads="1"/>
          </p:cNvSpPr>
          <p:nvPr/>
        </p:nvSpPr>
        <p:spPr bwMode="auto">
          <a:xfrm>
            <a:off x="8289925" y="5926138"/>
            <a:ext cx="449162" cy="461665"/>
          </a:xfrm>
          <a:prstGeom prst="rect">
            <a:avLst/>
          </a:prstGeom>
          <a:noFill/>
          <a:ln w="9525" algn="ctr">
            <a:noFill/>
            <a:miter lim="800000"/>
            <a:headEnd/>
            <a:tailEnd/>
          </a:ln>
          <a:effectLst/>
        </p:spPr>
        <p:txBody>
          <a:bodyPr wrap="none">
            <a:spAutoFit/>
          </a:bodyPr>
          <a:lstStyle/>
          <a:p>
            <a:pPr algn="l">
              <a:defRPr/>
            </a:pPr>
            <a:r>
              <a:rPr lang="en-GB" sz="2400">
                <a:solidFill>
                  <a:schemeClr val="bg1"/>
                </a:solidFill>
                <a:effectLst/>
                <a:latin typeface="Calibri" pitchFamily="34" charset="0"/>
              </a:rPr>
              <a:t>X</a:t>
            </a:r>
            <a:r>
              <a:rPr lang="en-GB" sz="2400" baseline="-25000">
                <a:solidFill>
                  <a:schemeClr val="bg1"/>
                </a:solidFill>
                <a:effectLst/>
                <a:latin typeface="Calibri" pitchFamily="34" charset="0"/>
              </a:rPr>
              <a:t>2</a:t>
            </a:r>
          </a:p>
        </p:txBody>
      </p:sp>
      <p:sp>
        <p:nvSpPr>
          <p:cNvPr id="1047584" name="Text Box 32"/>
          <p:cNvSpPr txBox="1">
            <a:spLocks noChangeArrowheads="1"/>
          </p:cNvSpPr>
          <p:nvPr/>
        </p:nvSpPr>
        <p:spPr bwMode="auto">
          <a:xfrm>
            <a:off x="4402138" y="5311775"/>
            <a:ext cx="439544" cy="461665"/>
          </a:xfrm>
          <a:prstGeom prst="rect">
            <a:avLst/>
          </a:prstGeom>
          <a:noFill/>
          <a:ln w="9525" algn="ctr">
            <a:noFill/>
            <a:miter lim="800000"/>
            <a:headEnd/>
            <a:tailEnd/>
          </a:ln>
          <a:effectLst/>
        </p:spPr>
        <p:txBody>
          <a:bodyPr wrap="none">
            <a:spAutoFit/>
          </a:bodyPr>
          <a:lstStyle/>
          <a:p>
            <a:pPr algn="l">
              <a:defRPr/>
            </a:pPr>
            <a:r>
              <a:rPr lang="en-GB" sz="2400">
                <a:solidFill>
                  <a:schemeClr val="bg1"/>
                </a:solidFill>
                <a:effectLst/>
                <a:latin typeface="Calibri" pitchFamily="34" charset="0"/>
              </a:rPr>
              <a:t>Y</a:t>
            </a:r>
            <a:r>
              <a:rPr lang="en-GB" sz="2400" baseline="-25000">
                <a:solidFill>
                  <a:schemeClr val="bg1"/>
                </a:solidFill>
                <a:effectLst/>
                <a:latin typeface="Calibri" pitchFamily="34" charset="0"/>
              </a:rPr>
              <a:t>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47556">
                                            <p:txEl>
                                              <p:pRg st="0" end="0"/>
                                            </p:txEl>
                                          </p:spTgt>
                                        </p:tgtEl>
                                        <p:attrNameLst>
                                          <p:attrName>style.visibility</p:attrName>
                                        </p:attrNameLst>
                                      </p:cBhvr>
                                      <p:to>
                                        <p:strVal val="visible"/>
                                      </p:to>
                                    </p:set>
                                    <p:animEffect transition="in" filter="fade">
                                      <p:cBhvr>
                                        <p:cTn id="7" dur="500"/>
                                        <p:tgtEl>
                                          <p:spTgt spid="10475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7556">
                                            <p:txEl>
                                              <p:pRg st="2" end="2"/>
                                            </p:txEl>
                                          </p:spTgt>
                                        </p:tgtEl>
                                        <p:attrNameLst>
                                          <p:attrName>style.visibility</p:attrName>
                                        </p:attrNameLst>
                                      </p:cBhvr>
                                      <p:to>
                                        <p:strVal val="visible"/>
                                      </p:to>
                                    </p:set>
                                    <p:animEffect transition="in" filter="fade">
                                      <p:cBhvr>
                                        <p:cTn id="12" dur="500"/>
                                        <p:tgtEl>
                                          <p:spTgt spid="104755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47556">
                                            <p:txEl>
                                              <p:pRg st="4" end="4"/>
                                            </p:txEl>
                                          </p:spTgt>
                                        </p:tgtEl>
                                        <p:attrNameLst>
                                          <p:attrName>style.visibility</p:attrName>
                                        </p:attrNameLst>
                                      </p:cBhvr>
                                      <p:to>
                                        <p:strVal val="visible"/>
                                      </p:to>
                                    </p:set>
                                    <p:animEffect transition="in" filter="fade">
                                      <p:cBhvr>
                                        <p:cTn id="17" dur="500"/>
                                        <p:tgtEl>
                                          <p:spTgt spid="1047556">
                                            <p:txEl>
                                              <p:pRg st="4" end="4"/>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1047556">
                                            <p:txEl>
                                              <p:pRg st="5" end="5"/>
                                            </p:txEl>
                                          </p:spTgt>
                                        </p:tgtEl>
                                        <p:attrNameLst>
                                          <p:attrName>style.visibility</p:attrName>
                                        </p:attrNameLst>
                                      </p:cBhvr>
                                      <p:to>
                                        <p:strVal val="visible"/>
                                      </p:to>
                                    </p:set>
                                    <p:animEffect transition="in" filter="fade">
                                      <p:cBhvr>
                                        <p:cTn id="21" dur="500"/>
                                        <p:tgtEl>
                                          <p:spTgt spid="1047556">
                                            <p:txEl>
                                              <p:pRg st="5" end="5"/>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47556">
                                            <p:txEl>
                                              <p:pRg st="7" end="7"/>
                                            </p:txEl>
                                          </p:spTgt>
                                        </p:tgtEl>
                                        <p:attrNameLst>
                                          <p:attrName>style.visibility</p:attrName>
                                        </p:attrNameLst>
                                      </p:cBhvr>
                                      <p:to>
                                        <p:strVal val="visible"/>
                                      </p:to>
                                    </p:set>
                                    <p:animEffect transition="in" filter="fade">
                                      <p:cBhvr>
                                        <p:cTn id="26" dur="500"/>
                                        <p:tgtEl>
                                          <p:spTgt spid="1047556">
                                            <p:txEl>
                                              <p:pRg st="7" end="7"/>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047556">
                                            <p:txEl>
                                              <p:pRg st="8" end="8"/>
                                            </p:txEl>
                                          </p:spTgt>
                                        </p:tgtEl>
                                        <p:attrNameLst>
                                          <p:attrName>style.visibility</p:attrName>
                                        </p:attrNameLst>
                                      </p:cBhvr>
                                      <p:to>
                                        <p:strVal val="visible"/>
                                      </p:to>
                                    </p:set>
                                    <p:animEffect transition="in" filter="fade">
                                      <p:cBhvr>
                                        <p:cTn id="31" dur="500"/>
                                        <p:tgtEl>
                                          <p:spTgt spid="1047556">
                                            <p:txEl>
                                              <p:pRg st="8" end="8"/>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047556">
                                            <p:txEl>
                                              <p:pRg st="10" end="10"/>
                                            </p:txEl>
                                          </p:spTgt>
                                        </p:tgtEl>
                                        <p:attrNameLst>
                                          <p:attrName>style.visibility</p:attrName>
                                        </p:attrNameLst>
                                      </p:cBhvr>
                                      <p:to>
                                        <p:strVal val="visible"/>
                                      </p:to>
                                    </p:set>
                                    <p:animEffect transition="in" filter="fade">
                                      <p:cBhvr>
                                        <p:cTn id="36" dur="500"/>
                                        <p:tgtEl>
                                          <p:spTgt spid="1047556">
                                            <p:txEl>
                                              <p:pRg st="10" end="1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047556">
                                            <p:txEl>
                                              <p:pRg st="11" end="11"/>
                                            </p:txEl>
                                          </p:spTgt>
                                        </p:tgtEl>
                                        <p:attrNameLst>
                                          <p:attrName>style.visibility</p:attrName>
                                        </p:attrNameLst>
                                      </p:cBhvr>
                                      <p:to>
                                        <p:strVal val="visible"/>
                                      </p:to>
                                    </p:set>
                                    <p:animEffect transition="in" filter="fade">
                                      <p:cBhvr>
                                        <p:cTn id="41" dur="500"/>
                                        <p:tgtEl>
                                          <p:spTgt spid="1047556">
                                            <p:txEl>
                                              <p:pRg st="11" end="1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047577"/>
                                        </p:tgtEl>
                                        <p:attrNameLst>
                                          <p:attrName>style.visibility</p:attrName>
                                        </p:attrNameLst>
                                      </p:cBhvr>
                                      <p:to>
                                        <p:strVal val="visible"/>
                                      </p:to>
                                    </p:set>
                                    <p:animEffect transition="in" filter="wipe(up)">
                                      <p:cBhvr>
                                        <p:cTn id="51" dur="500"/>
                                        <p:tgtEl>
                                          <p:spTgt spid="1047577"/>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1047581"/>
                                        </p:tgtEl>
                                        <p:attrNameLst>
                                          <p:attrName>style.visibility</p:attrName>
                                        </p:attrNameLst>
                                      </p:cBhvr>
                                      <p:to>
                                        <p:strVal val="visible"/>
                                      </p:to>
                                    </p:set>
                                    <p:animEffect transition="in" filter="fade">
                                      <p:cBhvr>
                                        <p:cTn id="55" dur="500"/>
                                        <p:tgtEl>
                                          <p:spTgt spid="104758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2" fill="hold" nodeType="clickEffect">
                                  <p:stCondLst>
                                    <p:cond delay="0"/>
                                  </p:stCondLst>
                                  <p:childTnLst>
                                    <p:set>
                                      <p:cBhvr>
                                        <p:cTn id="59" dur="1" fill="hold">
                                          <p:stCondLst>
                                            <p:cond delay="0"/>
                                          </p:stCondLst>
                                        </p:cTn>
                                        <p:tgtEl>
                                          <p:spTgt spid="1047580"/>
                                        </p:tgtEl>
                                        <p:attrNameLst>
                                          <p:attrName>style.visibility</p:attrName>
                                        </p:attrNameLst>
                                      </p:cBhvr>
                                      <p:to>
                                        <p:strVal val="visible"/>
                                      </p:to>
                                    </p:set>
                                    <p:animEffect transition="in" filter="wipe(right)">
                                      <p:cBhvr>
                                        <p:cTn id="60" dur="500"/>
                                        <p:tgtEl>
                                          <p:spTgt spid="1047580"/>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1047582"/>
                                        </p:tgtEl>
                                        <p:attrNameLst>
                                          <p:attrName>style.visibility</p:attrName>
                                        </p:attrNameLst>
                                      </p:cBhvr>
                                      <p:to>
                                        <p:strVal val="visible"/>
                                      </p:to>
                                    </p:set>
                                    <p:animEffect transition="in" filter="fade">
                                      <p:cBhvr>
                                        <p:cTn id="64" dur="500"/>
                                        <p:tgtEl>
                                          <p:spTgt spid="104758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1047578"/>
                                        </p:tgtEl>
                                        <p:attrNameLst>
                                          <p:attrName>style.visibility</p:attrName>
                                        </p:attrNameLst>
                                      </p:cBhvr>
                                      <p:to>
                                        <p:strVal val="visible"/>
                                      </p:to>
                                    </p:set>
                                    <p:animEffect transition="in" filter="wipe(up)">
                                      <p:cBhvr>
                                        <p:cTn id="69" dur="500"/>
                                        <p:tgtEl>
                                          <p:spTgt spid="104757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1047583"/>
                                        </p:tgtEl>
                                        <p:attrNameLst>
                                          <p:attrName>style.visibility</p:attrName>
                                        </p:attrNameLst>
                                      </p:cBhvr>
                                      <p:to>
                                        <p:strVal val="visible"/>
                                      </p:to>
                                    </p:set>
                                    <p:animEffect transition="in" filter="fade">
                                      <p:cBhvr>
                                        <p:cTn id="73" dur="500"/>
                                        <p:tgtEl>
                                          <p:spTgt spid="1047583"/>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2" fill="hold" nodeType="clickEffect">
                                  <p:stCondLst>
                                    <p:cond delay="0"/>
                                  </p:stCondLst>
                                  <p:childTnLst>
                                    <p:set>
                                      <p:cBhvr>
                                        <p:cTn id="77" dur="1" fill="hold">
                                          <p:stCondLst>
                                            <p:cond delay="0"/>
                                          </p:stCondLst>
                                        </p:cTn>
                                        <p:tgtEl>
                                          <p:spTgt spid="1047579"/>
                                        </p:tgtEl>
                                        <p:attrNameLst>
                                          <p:attrName>style.visibility</p:attrName>
                                        </p:attrNameLst>
                                      </p:cBhvr>
                                      <p:to>
                                        <p:strVal val="visible"/>
                                      </p:to>
                                    </p:set>
                                    <p:animEffect transition="in" filter="wipe(right)">
                                      <p:cBhvr>
                                        <p:cTn id="78" dur="500"/>
                                        <p:tgtEl>
                                          <p:spTgt spid="1047579"/>
                                        </p:tgtEl>
                                      </p:cBhvr>
                                    </p:animEffect>
                                  </p:childTnLst>
                                </p:cTn>
                              </p:par>
                            </p:childTnLst>
                          </p:cTn>
                        </p:par>
                        <p:par>
                          <p:cTn id="79" fill="hold">
                            <p:stCondLst>
                              <p:cond delay="500"/>
                            </p:stCondLst>
                            <p:childTnLst>
                              <p:par>
                                <p:cTn id="80" presetID="10" presetClass="entr" presetSubtype="0" fill="hold" grpId="0" nodeType="afterEffect">
                                  <p:stCondLst>
                                    <p:cond delay="0"/>
                                  </p:stCondLst>
                                  <p:childTnLst>
                                    <p:set>
                                      <p:cBhvr>
                                        <p:cTn id="81" dur="1" fill="hold">
                                          <p:stCondLst>
                                            <p:cond delay="0"/>
                                          </p:stCondLst>
                                        </p:cTn>
                                        <p:tgtEl>
                                          <p:spTgt spid="1047584"/>
                                        </p:tgtEl>
                                        <p:attrNameLst>
                                          <p:attrName>style.visibility</p:attrName>
                                        </p:attrNameLst>
                                      </p:cBhvr>
                                      <p:to>
                                        <p:strVal val="visible"/>
                                      </p:to>
                                    </p:set>
                                    <p:animEffect transition="in" filter="fade">
                                      <p:cBhvr>
                                        <p:cTn id="82" dur="500"/>
                                        <p:tgtEl>
                                          <p:spTgt spid="1047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7556" grpId="0" build="p"/>
      <p:bldP spid="1047581" grpId="0"/>
      <p:bldP spid="1047582" grpId="0"/>
      <p:bldP spid="1047583" grpId="0"/>
      <p:bldP spid="1047584" grpId="0"/>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49602"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49603" name="Text Box 3"/>
          <p:cNvSpPr txBox="1">
            <a:spLocks noChangeArrowheads="1"/>
          </p:cNvSpPr>
          <p:nvPr/>
        </p:nvSpPr>
        <p:spPr bwMode="auto">
          <a:xfrm>
            <a:off x="0" y="703263"/>
            <a:ext cx="9144000" cy="535531"/>
          </a:xfrm>
          <a:prstGeom prst="rect">
            <a:avLst/>
          </a:prstGeom>
          <a:noFill/>
          <a:ln w="9525" algn="ctr">
            <a:noFill/>
            <a:miter lim="800000"/>
            <a:headEnd/>
            <a:tailEnd/>
          </a:ln>
          <a:effectLst/>
        </p:spPr>
        <p:txBody>
          <a:bodyPr>
            <a:spAutoFit/>
          </a:bodyPr>
          <a:lstStyle/>
          <a:p>
            <a:pPr>
              <a:lnSpc>
                <a:spcPct val="90000"/>
              </a:lnSpc>
              <a:spcBef>
                <a:spcPct val="50000"/>
              </a:spcBef>
              <a:defRPr/>
            </a:pPr>
            <a:r>
              <a:rPr lang="en-GB" sz="3200">
                <a:solidFill>
                  <a:srgbClr val="FFFF00"/>
                </a:solidFill>
                <a:effectLst>
                  <a:outerShdw blurRad="38100" dist="38100" dir="2700000" algn="tl">
                    <a:srgbClr val="000000"/>
                  </a:outerShdw>
                </a:effectLst>
                <a:latin typeface="Calibri" pitchFamily="34" charset="0"/>
              </a:rPr>
              <a:t>CRUST-MANTLE INTERACTION</a:t>
            </a:r>
          </a:p>
        </p:txBody>
      </p:sp>
      <p:sp>
        <p:nvSpPr>
          <p:cNvPr id="1049604" name="Text Box 4"/>
          <p:cNvSpPr txBox="1">
            <a:spLocks noChangeArrowheads="1"/>
          </p:cNvSpPr>
          <p:nvPr/>
        </p:nvSpPr>
        <p:spPr bwMode="auto">
          <a:xfrm>
            <a:off x="371474" y="1084263"/>
            <a:ext cx="8772525" cy="5469190"/>
          </a:xfrm>
          <a:prstGeom prst="rect">
            <a:avLst/>
          </a:prstGeom>
          <a:noFill/>
          <a:ln w="9525" algn="ctr">
            <a:noFill/>
            <a:miter lim="800000"/>
            <a:headEnd/>
            <a:tailEnd/>
          </a:ln>
          <a:effectLst/>
        </p:spPr>
        <p:txBody>
          <a:bodyPr wrap="square">
            <a:spAutoFit/>
          </a:bodyPr>
          <a:lstStyle/>
          <a:p>
            <a:pPr>
              <a:lnSpc>
                <a:spcPct val="90000"/>
              </a:lnSpc>
              <a:defRPr/>
            </a:pPr>
            <a:r>
              <a:rPr lang="en-GB" sz="3600" dirty="0" err="1">
                <a:solidFill>
                  <a:schemeClr val="bg1"/>
                </a:solidFill>
                <a:effectLst>
                  <a:outerShdw blurRad="38100" dist="38100" dir="2700000" algn="tl">
                    <a:srgbClr val="000000"/>
                  </a:outerShdw>
                </a:effectLst>
                <a:latin typeface="Calibri" pitchFamily="34" charset="0"/>
              </a:rPr>
              <a:t>A</a:t>
            </a:r>
            <a:r>
              <a:rPr lang="en-GB" sz="3600" dirty="0" err="1">
                <a:solidFill>
                  <a:srgbClr val="FFFF00"/>
                </a:solidFill>
                <a:effectLst>
                  <a:outerShdw blurRad="38100" dist="38100" dir="2700000" algn="tl">
                    <a:srgbClr val="000000"/>
                  </a:outerShdw>
                </a:effectLst>
                <a:latin typeface="Calibri" pitchFamily="34" charset="0"/>
              </a:rPr>
              <a:t>x</a:t>
            </a:r>
            <a:r>
              <a:rPr lang="en-GB" sz="3600" dirty="0">
                <a:solidFill>
                  <a:srgbClr val="FFFF00"/>
                </a:solidFill>
                <a:effectLst>
                  <a:outerShdw blurRad="38100" dist="38100" dir="2700000" algn="tl">
                    <a:srgbClr val="000000"/>
                  </a:outerShdw>
                </a:effectLst>
                <a:latin typeface="Calibri" pitchFamily="34" charset="0"/>
              </a:rPr>
              <a:t> + </a:t>
            </a:r>
            <a:r>
              <a:rPr lang="en-GB" sz="3600" dirty="0" err="1">
                <a:solidFill>
                  <a:schemeClr val="bg1"/>
                </a:solidFill>
                <a:effectLst>
                  <a:outerShdw blurRad="38100" dist="38100" dir="2700000" algn="tl">
                    <a:srgbClr val="000000"/>
                  </a:outerShdw>
                </a:effectLst>
                <a:latin typeface="Calibri" pitchFamily="34" charset="0"/>
              </a:rPr>
              <a:t>B</a:t>
            </a:r>
            <a:r>
              <a:rPr lang="en-GB" sz="3600" dirty="0" err="1">
                <a:solidFill>
                  <a:srgbClr val="FFFF00"/>
                </a:solidFill>
                <a:effectLst>
                  <a:outerShdw blurRad="38100" dist="38100" dir="2700000" algn="tl">
                    <a:srgbClr val="000000"/>
                  </a:outerShdw>
                </a:effectLst>
                <a:latin typeface="Calibri" pitchFamily="34" charset="0"/>
              </a:rPr>
              <a:t>xy</a:t>
            </a:r>
            <a:r>
              <a:rPr lang="en-GB" sz="3600" dirty="0">
                <a:solidFill>
                  <a:srgbClr val="FFFF00"/>
                </a:solidFill>
                <a:effectLst>
                  <a:outerShdw blurRad="38100" dist="38100" dir="2700000" algn="tl">
                    <a:srgbClr val="000000"/>
                  </a:outerShdw>
                </a:effectLst>
                <a:latin typeface="Calibri" pitchFamily="34" charset="0"/>
              </a:rPr>
              <a:t> + </a:t>
            </a:r>
            <a:r>
              <a:rPr lang="en-GB" sz="3600" dirty="0">
                <a:solidFill>
                  <a:schemeClr val="bg1"/>
                </a:solidFill>
                <a:effectLst>
                  <a:outerShdw blurRad="38100" dist="38100" dir="2700000" algn="tl">
                    <a:srgbClr val="000000"/>
                  </a:outerShdw>
                </a:effectLst>
                <a:latin typeface="Calibri" pitchFamily="34" charset="0"/>
              </a:rPr>
              <a:t>C</a:t>
            </a:r>
            <a:r>
              <a:rPr lang="en-GB" sz="3600" dirty="0">
                <a:solidFill>
                  <a:srgbClr val="FFFF00"/>
                </a:solidFill>
                <a:effectLst>
                  <a:outerShdw blurRad="38100" dist="38100" dir="2700000" algn="tl">
                    <a:srgbClr val="000000"/>
                  </a:outerShdw>
                </a:effectLst>
                <a:latin typeface="Calibri" pitchFamily="34" charset="0"/>
              </a:rPr>
              <a:t>y + </a:t>
            </a:r>
            <a:r>
              <a:rPr lang="en-GB" sz="3600" dirty="0">
                <a:solidFill>
                  <a:schemeClr val="bg1"/>
                </a:solidFill>
                <a:effectLst>
                  <a:outerShdw blurRad="38100" dist="38100" dir="2700000" algn="tl">
                    <a:srgbClr val="000000"/>
                  </a:outerShdw>
                </a:effectLst>
                <a:latin typeface="Calibri" pitchFamily="34" charset="0"/>
              </a:rPr>
              <a:t>D</a:t>
            </a:r>
            <a:r>
              <a:rPr lang="en-GB" sz="3600" dirty="0">
                <a:solidFill>
                  <a:srgbClr val="FFFF00"/>
                </a:solidFill>
                <a:effectLst>
                  <a:outerShdw blurRad="38100" dist="38100" dir="2700000" algn="tl">
                    <a:srgbClr val="000000"/>
                  </a:outerShdw>
                </a:effectLst>
                <a:latin typeface="Calibri" pitchFamily="34" charset="0"/>
              </a:rPr>
              <a:t> = 0</a:t>
            </a:r>
            <a:endParaRPr lang="en-GB" sz="1000" dirty="0">
              <a:solidFill>
                <a:srgbClr val="FFFF00"/>
              </a:solidFill>
              <a:effectLst>
                <a:outerShdw blurRad="38100" dist="38100" dir="2700000" algn="tl">
                  <a:srgbClr val="000000"/>
                </a:outerShdw>
              </a:effectLst>
              <a:latin typeface="Calibri" pitchFamily="34" charset="0"/>
            </a:endParaRPr>
          </a:p>
          <a:p>
            <a:pPr>
              <a:lnSpc>
                <a:spcPct val="90000"/>
              </a:lnSpc>
              <a:defRPr/>
            </a:pPr>
            <a:endParaRPr lang="en-GB" sz="1000" dirty="0">
              <a:solidFill>
                <a:srgbClr val="FFFF00"/>
              </a:solidFill>
              <a:effectLst>
                <a:outerShdw blurRad="38100" dist="38100" dir="2700000" algn="tl">
                  <a:srgbClr val="000000"/>
                </a:outerShdw>
              </a:effectLst>
              <a:latin typeface="Calibri" pitchFamily="34" charset="0"/>
            </a:endParaRPr>
          </a:p>
          <a:p>
            <a:pPr algn="l">
              <a:lnSpc>
                <a:spcPct val="90000"/>
              </a:lnSpc>
              <a:defRPr/>
            </a:pPr>
            <a:r>
              <a:rPr lang="en-GB" sz="2800" dirty="0">
                <a:solidFill>
                  <a:srgbClr val="FFFF00"/>
                </a:solidFill>
                <a:effectLst>
                  <a:outerShdw blurRad="38100" dist="38100" dir="2700000" algn="tl">
                    <a:srgbClr val="000000"/>
                  </a:outerShdw>
                </a:effectLst>
                <a:latin typeface="Calibri" pitchFamily="34" charset="0"/>
              </a:rPr>
              <a:t>If end members are designated 1 and 2 and have ratios </a:t>
            </a:r>
            <a:r>
              <a:rPr lang="en-GB" sz="2800" i="1" dirty="0">
                <a:solidFill>
                  <a:srgbClr val="FFFF00"/>
                </a:solidFill>
                <a:effectLst>
                  <a:outerShdw blurRad="38100" dist="38100" dir="2700000" algn="tl">
                    <a:srgbClr val="000000"/>
                  </a:outerShdw>
                </a:effectLst>
                <a:latin typeface="Calibri" pitchFamily="34" charset="0"/>
              </a:rPr>
              <a:t>x</a:t>
            </a:r>
            <a:r>
              <a:rPr lang="en-GB" sz="2800" i="1" baseline="-25000" dirty="0">
                <a:solidFill>
                  <a:srgbClr val="FFFF00"/>
                </a:solidFill>
                <a:effectLst>
                  <a:outerShdw blurRad="38100" dist="38100" dir="2700000" algn="tl">
                    <a:srgbClr val="000000"/>
                  </a:outerShdw>
                </a:effectLst>
                <a:latin typeface="Calibri" pitchFamily="34" charset="0"/>
              </a:rPr>
              <a:t>1</a:t>
            </a:r>
            <a:r>
              <a:rPr lang="en-GB" sz="2800" i="1" dirty="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and </a:t>
            </a:r>
            <a:r>
              <a:rPr lang="en-GB" sz="2800" i="1" dirty="0">
                <a:solidFill>
                  <a:srgbClr val="FFFF00"/>
                </a:solidFill>
                <a:effectLst>
                  <a:outerShdw blurRad="38100" dist="38100" dir="2700000" algn="tl">
                    <a:srgbClr val="000000"/>
                  </a:outerShdw>
                </a:effectLst>
                <a:latin typeface="Calibri" pitchFamily="34" charset="0"/>
              </a:rPr>
              <a:t>y</a:t>
            </a:r>
            <a:r>
              <a:rPr lang="en-GB" sz="2800" i="1" baseline="-25000" dirty="0">
                <a:solidFill>
                  <a:srgbClr val="FFFF00"/>
                </a:solidFill>
                <a:effectLst>
                  <a:outerShdw blurRad="38100" dist="38100" dir="2700000" algn="tl">
                    <a:srgbClr val="000000"/>
                  </a:outerShdw>
                </a:effectLst>
                <a:latin typeface="Calibri" pitchFamily="34" charset="0"/>
              </a:rPr>
              <a:t>1</a:t>
            </a:r>
            <a:r>
              <a:rPr lang="en-GB" sz="2800" dirty="0">
                <a:solidFill>
                  <a:srgbClr val="FFFF00"/>
                </a:solidFill>
                <a:effectLst>
                  <a:outerShdw blurRad="38100" dist="38100" dir="2700000" algn="tl">
                    <a:srgbClr val="000000"/>
                  </a:outerShdw>
                </a:effectLst>
                <a:latin typeface="Calibri" pitchFamily="34" charset="0"/>
              </a:rPr>
              <a:t>, and </a:t>
            </a:r>
            <a:r>
              <a:rPr lang="en-GB" sz="2800" i="1" dirty="0">
                <a:solidFill>
                  <a:srgbClr val="FFFF00"/>
                </a:solidFill>
                <a:effectLst>
                  <a:outerShdw blurRad="38100" dist="38100" dir="2700000" algn="tl">
                    <a:srgbClr val="000000"/>
                  </a:outerShdw>
                </a:effectLst>
                <a:latin typeface="Calibri" pitchFamily="34" charset="0"/>
              </a:rPr>
              <a:t>x</a:t>
            </a:r>
            <a:r>
              <a:rPr lang="en-GB" sz="2800" i="1" baseline="-25000" dirty="0">
                <a:solidFill>
                  <a:srgbClr val="FFFF00"/>
                </a:solidFill>
                <a:effectLst>
                  <a:outerShdw blurRad="38100" dist="38100" dir="2700000" algn="tl">
                    <a:srgbClr val="000000"/>
                  </a:outerShdw>
                </a:effectLst>
                <a:latin typeface="Calibri" pitchFamily="34" charset="0"/>
              </a:rPr>
              <a:t>2</a:t>
            </a:r>
            <a:r>
              <a:rPr lang="en-GB" sz="2800" i="1" dirty="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and </a:t>
            </a:r>
            <a:r>
              <a:rPr lang="en-GB" sz="2800" i="1" dirty="0">
                <a:solidFill>
                  <a:srgbClr val="FFFF00"/>
                </a:solidFill>
                <a:effectLst>
                  <a:outerShdw blurRad="38100" dist="38100" dir="2700000" algn="tl">
                    <a:srgbClr val="000000"/>
                  </a:outerShdw>
                </a:effectLst>
                <a:latin typeface="Calibri" pitchFamily="34" charset="0"/>
              </a:rPr>
              <a:t>y</a:t>
            </a:r>
            <a:r>
              <a:rPr lang="en-GB" sz="2800" i="1" baseline="-25000" dirty="0">
                <a:solidFill>
                  <a:srgbClr val="FFFF00"/>
                </a:solidFill>
                <a:effectLst>
                  <a:outerShdw blurRad="38100" dist="38100" dir="2700000" algn="tl">
                    <a:srgbClr val="000000"/>
                  </a:outerShdw>
                </a:effectLst>
                <a:latin typeface="Calibri" pitchFamily="34" charset="0"/>
              </a:rPr>
              <a:t>2</a:t>
            </a:r>
            <a:r>
              <a:rPr lang="en-GB" sz="2800" i="1" dirty="0">
                <a:solidFill>
                  <a:srgbClr val="FFFF00"/>
                </a:solidFill>
                <a:effectLst>
                  <a:outerShdw blurRad="38100" dist="38100" dir="2700000" algn="tl">
                    <a:srgbClr val="000000"/>
                  </a:outerShdw>
                </a:effectLst>
                <a:latin typeface="Calibri" pitchFamily="34" charset="0"/>
              </a:rPr>
              <a:t> </a:t>
            </a:r>
            <a:r>
              <a:rPr lang="en-GB" sz="2800" dirty="0">
                <a:solidFill>
                  <a:srgbClr val="FFFF00"/>
                </a:solidFill>
                <a:effectLst>
                  <a:outerShdw blurRad="38100" dist="38100" dir="2700000" algn="tl">
                    <a:srgbClr val="000000"/>
                  </a:outerShdw>
                </a:effectLst>
                <a:latin typeface="Calibri" pitchFamily="34" charset="0"/>
              </a:rPr>
              <a:t>respectively, then</a:t>
            </a:r>
          </a:p>
          <a:p>
            <a:pPr algn="l">
              <a:lnSpc>
                <a:spcPct val="90000"/>
              </a:lnSpc>
              <a:defRPr/>
            </a:pPr>
            <a:endParaRPr lang="en-GB" sz="1000" dirty="0">
              <a:solidFill>
                <a:srgbClr val="FFFF00"/>
              </a:solidFill>
              <a:effectLst>
                <a:outerShdw blurRad="38100" dist="38100" dir="2700000" algn="tl">
                  <a:srgbClr val="000000"/>
                </a:outerShdw>
              </a:effectLst>
              <a:latin typeface="Calibri" pitchFamily="34" charset="0"/>
            </a:endParaRPr>
          </a:p>
          <a:p>
            <a:pPr>
              <a:defRPr/>
            </a:pPr>
            <a:r>
              <a:rPr lang="en-GB" sz="3200" dirty="0">
                <a:solidFill>
                  <a:schemeClr val="bg1"/>
                </a:solidFill>
                <a:effectLst>
                  <a:outerShdw blurRad="38100" dist="38100" dir="2700000" algn="tl">
                    <a:srgbClr val="000000"/>
                  </a:outerShdw>
                </a:effectLst>
                <a:latin typeface="Calibri" pitchFamily="34" charset="0"/>
              </a:rPr>
              <a:t>A</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y</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y</a:t>
            </a:r>
            <a:r>
              <a:rPr lang="en-GB" sz="3200" baseline="-25000" dirty="0">
                <a:solidFill>
                  <a:srgbClr val="FFFF00"/>
                </a:solidFill>
                <a:effectLst>
                  <a:outerShdw blurRad="38100" dist="38100" dir="2700000" algn="tl">
                    <a:srgbClr val="000000"/>
                  </a:outerShdw>
                </a:effectLst>
                <a:latin typeface="Calibri" pitchFamily="34" charset="0"/>
              </a:rPr>
              <a:t>1</a:t>
            </a:r>
            <a:endParaRPr lang="en-GB" sz="3200" dirty="0">
              <a:solidFill>
                <a:srgbClr val="FFFF00"/>
              </a:solidFill>
              <a:effectLst>
                <a:outerShdw blurRad="38100" dist="38100" dir="2700000" algn="tl">
                  <a:srgbClr val="000000"/>
                </a:outerShdw>
              </a:effectLst>
              <a:latin typeface="Calibri" pitchFamily="34" charset="0"/>
            </a:endParaRPr>
          </a:p>
          <a:p>
            <a:pPr>
              <a:defRPr/>
            </a:pPr>
            <a:r>
              <a:rPr lang="en-GB" sz="3200" dirty="0">
                <a:solidFill>
                  <a:schemeClr val="bg1"/>
                </a:solidFill>
                <a:effectLst>
                  <a:outerShdw blurRad="38100" dist="38100" dir="2700000" algn="tl">
                    <a:srgbClr val="000000"/>
                  </a:outerShdw>
                </a:effectLst>
                <a:latin typeface="Calibri" pitchFamily="34" charset="0"/>
              </a:rPr>
              <a:t>B </a:t>
            </a:r>
            <a:r>
              <a:rPr lang="en-GB" sz="3200" dirty="0">
                <a:solidFill>
                  <a:srgbClr val="FFFF00"/>
                </a:solidFill>
                <a:effectLst>
                  <a:outerShdw blurRad="38100" dist="38100" dir="2700000" algn="tl">
                    <a:srgbClr val="000000"/>
                  </a:outerShdw>
                </a:effectLst>
                <a:latin typeface="Calibri" pitchFamily="34" charset="0"/>
              </a:rPr>
              <a:t>= a</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1</a:t>
            </a:r>
            <a:endParaRPr lang="en-GB" sz="3200" dirty="0">
              <a:solidFill>
                <a:srgbClr val="FFFF00"/>
              </a:solidFill>
              <a:effectLst>
                <a:outerShdw blurRad="38100" dist="38100" dir="2700000" algn="tl">
                  <a:srgbClr val="000000"/>
                </a:outerShdw>
              </a:effectLst>
              <a:latin typeface="Calibri" pitchFamily="34" charset="0"/>
            </a:endParaRPr>
          </a:p>
          <a:p>
            <a:pPr>
              <a:defRPr/>
            </a:pPr>
            <a:r>
              <a:rPr lang="en-GB" sz="3200" dirty="0">
                <a:solidFill>
                  <a:schemeClr val="bg1"/>
                </a:solidFill>
                <a:effectLst>
                  <a:outerShdw blurRad="38100" dist="38100" dir="2700000" algn="tl">
                    <a:srgbClr val="000000"/>
                  </a:outerShdw>
                </a:effectLst>
                <a:latin typeface="Calibri" pitchFamily="34" charset="0"/>
              </a:rPr>
              <a:t>C</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x</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 –a</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x</a:t>
            </a:r>
            <a:r>
              <a:rPr lang="en-GB" sz="3200" baseline="-25000" dirty="0">
                <a:solidFill>
                  <a:srgbClr val="FFFF00"/>
                </a:solidFill>
                <a:effectLst>
                  <a:outerShdw blurRad="38100" dist="38100" dir="2700000" algn="tl">
                    <a:srgbClr val="000000"/>
                  </a:outerShdw>
                </a:effectLst>
                <a:latin typeface="Calibri" pitchFamily="34" charset="0"/>
              </a:rPr>
              <a:t>2</a:t>
            </a:r>
            <a:endParaRPr lang="en-GB" sz="3200" dirty="0">
              <a:solidFill>
                <a:srgbClr val="FFFF00"/>
              </a:solidFill>
              <a:effectLst>
                <a:outerShdw blurRad="38100" dist="38100" dir="2700000" algn="tl">
                  <a:srgbClr val="000000"/>
                </a:outerShdw>
              </a:effectLst>
              <a:latin typeface="Calibri" pitchFamily="34" charset="0"/>
            </a:endParaRPr>
          </a:p>
          <a:p>
            <a:pPr>
              <a:defRPr/>
            </a:pPr>
            <a:r>
              <a:rPr lang="en-GB" sz="3200" dirty="0">
                <a:solidFill>
                  <a:schemeClr val="bg1"/>
                </a:solidFill>
                <a:effectLst>
                  <a:outerShdw blurRad="38100" dist="38100" dir="2700000" algn="tl">
                    <a:srgbClr val="000000"/>
                  </a:outerShdw>
                </a:effectLst>
                <a:latin typeface="Calibri" pitchFamily="34" charset="0"/>
              </a:rPr>
              <a:t>D</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x</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y</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 – a</a:t>
            </a:r>
            <a:r>
              <a:rPr lang="en-GB" sz="3200" baseline="-25000" dirty="0">
                <a:solidFill>
                  <a:srgbClr val="FFFF00"/>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b</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x</a:t>
            </a:r>
            <a:r>
              <a:rPr lang="en-GB" sz="3200" baseline="-25000" dirty="0">
                <a:solidFill>
                  <a:srgbClr val="FFFF00"/>
                </a:solidFill>
                <a:effectLst>
                  <a:outerShdw blurRad="38100" dist="38100" dir="2700000" algn="tl">
                    <a:srgbClr val="000000"/>
                  </a:outerShdw>
                </a:effectLst>
                <a:latin typeface="Calibri" pitchFamily="34" charset="0"/>
              </a:rPr>
              <a:t>1</a:t>
            </a:r>
            <a:r>
              <a:rPr lang="en-GB" sz="3200" dirty="0">
                <a:solidFill>
                  <a:srgbClr val="FFFF00"/>
                </a:solidFill>
                <a:effectLst>
                  <a:outerShdw blurRad="38100" dist="38100" dir="2700000" algn="tl">
                    <a:srgbClr val="000000"/>
                  </a:outerShdw>
                </a:effectLst>
                <a:latin typeface="Calibri" pitchFamily="34" charset="0"/>
              </a:rPr>
              <a:t>y</a:t>
            </a:r>
            <a:r>
              <a:rPr lang="en-GB" sz="3200" baseline="-25000" dirty="0">
                <a:solidFill>
                  <a:srgbClr val="FFFF00"/>
                </a:solidFill>
                <a:effectLst>
                  <a:outerShdw blurRad="38100" dist="38100" dir="2700000" algn="tl">
                    <a:srgbClr val="000000"/>
                  </a:outerShdw>
                </a:effectLst>
                <a:latin typeface="Calibri" pitchFamily="34" charset="0"/>
              </a:rPr>
              <a:t>2</a:t>
            </a:r>
            <a:endParaRPr lang="en-GB" sz="3200" dirty="0">
              <a:solidFill>
                <a:srgbClr val="FFFF00"/>
              </a:solidFill>
              <a:effectLst>
                <a:outerShdw blurRad="38100" dist="38100" dir="2700000" algn="tl">
                  <a:srgbClr val="000000"/>
                </a:outerShdw>
              </a:effectLst>
              <a:latin typeface="Calibri" pitchFamily="34" charset="0"/>
            </a:endParaRPr>
          </a:p>
          <a:p>
            <a:pPr algn="l">
              <a:lnSpc>
                <a:spcPct val="90000"/>
              </a:lnSpc>
              <a:defRPr/>
            </a:pPr>
            <a:endParaRPr lang="en-GB" sz="1000" dirty="0">
              <a:solidFill>
                <a:srgbClr val="FFFF00"/>
              </a:solidFill>
              <a:effectLst>
                <a:outerShdw blurRad="38100" dist="38100" dir="2700000" algn="tl">
                  <a:srgbClr val="000000"/>
                </a:outerShdw>
              </a:effectLst>
              <a:latin typeface="Calibri" pitchFamily="34" charset="0"/>
            </a:endParaRPr>
          </a:p>
          <a:p>
            <a:pPr algn="l">
              <a:lnSpc>
                <a:spcPct val="90000"/>
              </a:lnSpc>
              <a:defRPr/>
            </a:pPr>
            <a:r>
              <a:rPr lang="en-GB" sz="2800" dirty="0">
                <a:solidFill>
                  <a:srgbClr val="FFFF00"/>
                </a:solidFill>
                <a:effectLst>
                  <a:outerShdw blurRad="38100" dist="38100" dir="2700000" algn="tl">
                    <a:srgbClr val="000000"/>
                  </a:outerShdw>
                </a:effectLst>
                <a:latin typeface="Calibri" pitchFamily="34" charset="0"/>
              </a:rPr>
              <a:t>where </a:t>
            </a:r>
            <a:r>
              <a:rPr lang="en-GB" sz="2800" i="1" dirty="0" err="1">
                <a:solidFill>
                  <a:schemeClr val="bg1"/>
                </a:solidFill>
                <a:effectLst>
                  <a:outerShdw blurRad="38100" dist="38100" dir="2700000" algn="tl">
                    <a:srgbClr val="000000"/>
                  </a:outerShdw>
                </a:effectLst>
                <a:latin typeface="Calibri" pitchFamily="34" charset="0"/>
              </a:rPr>
              <a:t>a</a:t>
            </a:r>
            <a:r>
              <a:rPr lang="en-GB" sz="2800" i="1" baseline="-25000" dirty="0" err="1">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is the </a:t>
            </a:r>
            <a:r>
              <a:rPr lang="en-GB" sz="2800" u="sng" dirty="0">
                <a:solidFill>
                  <a:schemeClr val="bg1"/>
                </a:solidFill>
                <a:effectLst>
                  <a:outerShdw blurRad="38100" dist="38100" dir="2700000" algn="tl">
                    <a:srgbClr val="000000"/>
                  </a:outerShdw>
                </a:effectLst>
                <a:latin typeface="Calibri" pitchFamily="34" charset="0"/>
              </a:rPr>
              <a:t>denominator</a:t>
            </a:r>
            <a:r>
              <a:rPr lang="en-GB" sz="2800" dirty="0">
                <a:solidFill>
                  <a:schemeClr val="bg1"/>
                </a:solidFill>
                <a:effectLst>
                  <a:outerShdw blurRad="38100" dist="38100" dir="2700000" algn="tl">
                    <a:srgbClr val="000000"/>
                  </a:outerShdw>
                </a:effectLst>
                <a:latin typeface="Calibri" pitchFamily="34" charset="0"/>
              </a:rPr>
              <a:t> of </a:t>
            </a:r>
            <a:r>
              <a:rPr lang="en-GB" sz="2800" i="1" dirty="0" err="1">
                <a:solidFill>
                  <a:schemeClr val="bg1"/>
                </a:solidFill>
                <a:effectLst>
                  <a:outerShdw blurRad="38100" dist="38100" dir="2700000" algn="tl">
                    <a:srgbClr val="000000"/>
                  </a:outerShdw>
                </a:effectLst>
                <a:latin typeface="Calibri" pitchFamily="34" charset="0"/>
              </a:rPr>
              <a:t>y</a:t>
            </a:r>
            <a:r>
              <a:rPr lang="en-GB" sz="2800" i="1" baseline="-25000" dirty="0" err="1">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and </a:t>
            </a:r>
            <a:r>
              <a:rPr lang="en-GB" sz="2800" i="1" dirty="0">
                <a:solidFill>
                  <a:schemeClr val="bg1"/>
                </a:solidFill>
                <a:effectLst>
                  <a:outerShdw blurRad="38100" dist="38100" dir="2700000" algn="tl">
                    <a:srgbClr val="000000"/>
                  </a:outerShdw>
                </a:effectLst>
                <a:latin typeface="Calibri" pitchFamily="34" charset="0"/>
              </a:rPr>
              <a:t>b</a:t>
            </a:r>
            <a:r>
              <a:rPr lang="en-GB" sz="2800" i="1" baseline="-25000" dirty="0">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is the </a:t>
            </a:r>
            <a:r>
              <a:rPr lang="en-GB" sz="2800" u="sng" dirty="0">
                <a:solidFill>
                  <a:schemeClr val="bg1"/>
                </a:solidFill>
                <a:effectLst>
                  <a:outerShdw blurRad="38100" dist="38100" dir="2700000" algn="tl">
                    <a:srgbClr val="000000"/>
                  </a:outerShdw>
                </a:effectLst>
                <a:latin typeface="Calibri" pitchFamily="34" charset="0"/>
              </a:rPr>
              <a:t>denominator</a:t>
            </a:r>
            <a:r>
              <a:rPr lang="en-GB" sz="2800" dirty="0">
                <a:solidFill>
                  <a:schemeClr val="bg1"/>
                </a:solidFill>
                <a:effectLst>
                  <a:outerShdw blurRad="38100" dist="38100" dir="2700000" algn="tl">
                    <a:srgbClr val="000000"/>
                  </a:outerShdw>
                </a:effectLst>
                <a:latin typeface="Calibri" pitchFamily="34" charset="0"/>
              </a:rPr>
              <a:t> of </a:t>
            </a:r>
            <a:r>
              <a:rPr lang="en-GB" sz="2800" i="1" dirty="0">
                <a:solidFill>
                  <a:schemeClr val="bg1"/>
                </a:solidFill>
                <a:effectLst>
                  <a:outerShdw blurRad="38100" dist="38100" dir="2700000" algn="tl">
                    <a:srgbClr val="000000"/>
                  </a:outerShdw>
                </a:effectLst>
                <a:latin typeface="Calibri" pitchFamily="34" charset="0"/>
              </a:rPr>
              <a:t>x</a:t>
            </a:r>
            <a:r>
              <a:rPr lang="en-GB" sz="2800" i="1" baseline="-25000" dirty="0">
                <a:solidFill>
                  <a:schemeClr val="bg1"/>
                </a:solidFill>
                <a:effectLst>
                  <a:outerShdw blurRad="38100" dist="38100" dir="2700000" algn="tl">
                    <a:srgbClr val="000000"/>
                  </a:outerShdw>
                </a:effectLst>
                <a:latin typeface="Calibri" pitchFamily="34" charset="0"/>
              </a:rPr>
              <a:t>i</a:t>
            </a:r>
            <a:r>
              <a:rPr lang="en-GB" sz="2800" dirty="0">
                <a:solidFill>
                  <a:srgbClr val="FFFF00"/>
                </a:solidFill>
                <a:effectLst>
                  <a:outerShdw blurRad="38100" dist="38100" dir="2700000" algn="tl">
                    <a:srgbClr val="000000"/>
                  </a:outerShdw>
                </a:effectLst>
                <a:latin typeface="Calibri" pitchFamily="34" charset="0"/>
              </a:rPr>
              <a:t>. The curvature of the mixing line will depend on the ratio </a:t>
            </a:r>
            <a:r>
              <a:rPr lang="en-GB" sz="2800" i="1" dirty="0">
                <a:solidFill>
                  <a:srgbClr val="FFFF00"/>
                </a:solidFill>
                <a:effectLst>
                  <a:outerShdw blurRad="38100" dist="38100" dir="2700000" algn="tl">
                    <a:srgbClr val="000000"/>
                  </a:outerShdw>
                </a:effectLst>
                <a:latin typeface="Calibri" pitchFamily="34" charset="0"/>
              </a:rPr>
              <a:t>r </a:t>
            </a:r>
            <a:r>
              <a:rPr lang="en-GB" sz="2800" dirty="0">
                <a:solidFill>
                  <a:srgbClr val="FFFF00"/>
                </a:solidFill>
                <a:effectLst>
                  <a:outerShdw blurRad="38100" dist="38100" dir="2700000" algn="tl">
                    <a:srgbClr val="000000"/>
                  </a:outerShdw>
                </a:effectLst>
                <a:latin typeface="Calibri" pitchFamily="34" charset="0"/>
              </a:rPr>
              <a:t>:</a:t>
            </a:r>
            <a:endParaRPr lang="en-GB" sz="1000" dirty="0">
              <a:solidFill>
                <a:srgbClr val="FFFF00"/>
              </a:solidFill>
              <a:effectLst>
                <a:outerShdw blurRad="38100" dist="38100" dir="2700000" algn="tl">
                  <a:srgbClr val="000000"/>
                </a:outerShdw>
              </a:effectLst>
              <a:latin typeface="Calibri" pitchFamily="34" charset="0"/>
            </a:endParaRPr>
          </a:p>
          <a:p>
            <a:pPr>
              <a:lnSpc>
                <a:spcPct val="90000"/>
              </a:lnSpc>
              <a:defRPr/>
            </a:pPr>
            <a:r>
              <a:rPr lang="en-GB" sz="4000" dirty="0">
                <a:solidFill>
                  <a:schemeClr val="bg1"/>
                </a:solidFill>
                <a:effectLst>
                  <a:outerShdw blurRad="38100" dist="38100" dir="2700000" algn="tl">
                    <a:srgbClr val="000000"/>
                  </a:outerShdw>
                </a:effectLst>
                <a:latin typeface="Calibri" pitchFamily="34" charset="0"/>
              </a:rPr>
              <a:t>r = a</a:t>
            </a:r>
            <a:r>
              <a:rPr lang="en-GB" sz="4000" baseline="-25000" dirty="0">
                <a:solidFill>
                  <a:schemeClr val="bg1"/>
                </a:solidFill>
                <a:effectLst>
                  <a:outerShdw blurRad="38100" dist="38100" dir="2700000" algn="tl">
                    <a:srgbClr val="000000"/>
                  </a:outerShdw>
                </a:effectLst>
                <a:latin typeface="Calibri" pitchFamily="34" charset="0"/>
              </a:rPr>
              <a:t>1</a:t>
            </a:r>
            <a:r>
              <a:rPr lang="en-GB" sz="4000" dirty="0">
                <a:solidFill>
                  <a:schemeClr val="bg1"/>
                </a:solidFill>
                <a:effectLst>
                  <a:outerShdw blurRad="38100" dist="38100" dir="2700000" algn="tl">
                    <a:srgbClr val="000000"/>
                  </a:outerShdw>
                </a:effectLst>
                <a:latin typeface="Calibri" pitchFamily="34" charset="0"/>
              </a:rPr>
              <a:t>b</a:t>
            </a:r>
            <a:r>
              <a:rPr lang="en-GB" sz="4000" baseline="-25000" dirty="0">
                <a:solidFill>
                  <a:schemeClr val="bg1"/>
                </a:solidFill>
                <a:effectLst>
                  <a:outerShdw blurRad="38100" dist="38100" dir="2700000" algn="tl">
                    <a:srgbClr val="000000"/>
                  </a:outerShdw>
                </a:effectLst>
                <a:latin typeface="Calibri" pitchFamily="34" charset="0"/>
              </a:rPr>
              <a:t>2</a:t>
            </a:r>
            <a:r>
              <a:rPr lang="en-GB" sz="4000" dirty="0">
                <a:solidFill>
                  <a:schemeClr val="bg1"/>
                </a:solidFill>
                <a:effectLst>
                  <a:outerShdw blurRad="38100" dist="38100" dir="2700000" algn="tl">
                    <a:srgbClr val="000000"/>
                  </a:outerShdw>
                </a:effectLst>
                <a:latin typeface="Calibri" pitchFamily="34" charset="0"/>
              </a:rPr>
              <a:t>/a</a:t>
            </a:r>
            <a:r>
              <a:rPr lang="en-GB" sz="4000" baseline="-25000" dirty="0">
                <a:solidFill>
                  <a:schemeClr val="bg1"/>
                </a:solidFill>
                <a:effectLst>
                  <a:outerShdw blurRad="38100" dist="38100" dir="2700000" algn="tl">
                    <a:srgbClr val="000000"/>
                  </a:outerShdw>
                </a:effectLst>
                <a:latin typeface="Calibri" pitchFamily="34" charset="0"/>
              </a:rPr>
              <a:t>2</a:t>
            </a:r>
            <a:r>
              <a:rPr lang="en-GB" sz="4000" dirty="0">
                <a:solidFill>
                  <a:schemeClr val="bg1"/>
                </a:solidFill>
                <a:effectLst>
                  <a:outerShdw blurRad="38100" dist="38100" dir="2700000" algn="tl">
                    <a:srgbClr val="000000"/>
                  </a:outerShdw>
                </a:effectLst>
                <a:latin typeface="Calibri" pitchFamily="34" charset="0"/>
              </a:rPr>
              <a:t>b</a:t>
            </a:r>
            <a:r>
              <a:rPr lang="en-GB" sz="4000" baseline="-25000" dirty="0">
                <a:solidFill>
                  <a:schemeClr val="bg1"/>
                </a:solidFill>
                <a:effectLst>
                  <a:outerShdw blurRad="38100" dist="38100" dir="2700000" algn="tl">
                    <a:srgbClr val="000000"/>
                  </a:outerShdw>
                </a:effectLst>
                <a:latin typeface="Calibri" pitchFamily="34" charset="0"/>
              </a:rPr>
              <a:t>1</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49604">
                                            <p:txEl>
                                              <p:pRg st="2" end="2"/>
                                            </p:txEl>
                                          </p:spTgt>
                                        </p:tgtEl>
                                        <p:attrNameLst>
                                          <p:attrName>style.visibility</p:attrName>
                                        </p:attrNameLst>
                                      </p:cBhvr>
                                      <p:to>
                                        <p:strVal val="visible"/>
                                      </p:to>
                                    </p:set>
                                    <p:animEffect transition="in" filter="fade">
                                      <p:cBhvr>
                                        <p:cTn id="7" dur="500"/>
                                        <p:tgtEl>
                                          <p:spTgt spid="104960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9604">
                                            <p:txEl>
                                              <p:pRg st="4" end="4"/>
                                            </p:txEl>
                                          </p:spTgt>
                                        </p:tgtEl>
                                        <p:attrNameLst>
                                          <p:attrName>style.visibility</p:attrName>
                                        </p:attrNameLst>
                                      </p:cBhvr>
                                      <p:to>
                                        <p:strVal val="visible"/>
                                      </p:to>
                                    </p:set>
                                    <p:animEffect transition="in" filter="fade">
                                      <p:cBhvr>
                                        <p:cTn id="12" dur="500"/>
                                        <p:tgtEl>
                                          <p:spTgt spid="1049604">
                                            <p:txEl>
                                              <p:pRg st="4" end="4"/>
                                            </p:txEl>
                                          </p:spTgt>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49604">
                                            <p:txEl>
                                              <p:pRg st="5" end="5"/>
                                            </p:txEl>
                                          </p:spTgt>
                                        </p:tgtEl>
                                        <p:attrNameLst>
                                          <p:attrName>style.visibility</p:attrName>
                                        </p:attrNameLst>
                                      </p:cBhvr>
                                      <p:to>
                                        <p:strVal val="visible"/>
                                      </p:to>
                                    </p:set>
                                    <p:animEffect transition="in" filter="fade">
                                      <p:cBhvr>
                                        <p:cTn id="16" dur="500"/>
                                        <p:tgtEl>
                                          <p:spTgt spid="1049604">
                                            <p:txEl>
                                              <p:pRg st="5" end="5"/>
                                            </p:txEl>
                                          </p:spTgt>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049604">
                                            <p:txEl>
                                              <p:pRg st="6" end="6"/>
                                            </p:txEl>
                                          </p:spTgt>
                                        </p:tgtEl>
                                        <p:attrNameLst>
                                          <p:attrName>style.visibility</p:attrName>
                                        </p:attrNameLst>
                                      </p:cBhvr>
                                      <p:to>
                                        <p:strVal val="visible"/>
                                      </p:to>
                                    </p:set>
                                    <p:animEffect transition="in" filter="fade">
                                      <p:cBhvr>
                                        <p:cTn id="20" dur="500"/>
                                        <p:tgtEl>
                                          <p:spTgt spid="1049604">
                                            <p:txEl>
                                              <p:pRg st="6" end="6"/>
                                            </p:tx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049604">
                                            <p:txEl>
                                              <p:pRg st="7" end="7"/>
                                            </p:txEl>
                                          </p:spTgt>
                                        </p:tgtEl>
                                        <p:attrNameLst>
                                          <p:attrName>style.visibility</p:attrName>
                                        </p:attrNameLst>
                                      </p:cBhvr>
                                      <p:to>
                                        <p:strVal val="visible"/>
                                      </p:to>
                                    </p:set>
                                    <p:animEffect transition="in" filter="fade">
                                      <p:cBhvr>
                                        <p:cTn id="24" dur="500"/>
                                        <p:tgtEl>
                                          <p:spTgt spid="1049604">
                                            <p:txEl>
                                              <p:pRg st="7" end="7"/>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49604">
                                            <p:txEl>
                                              <p:pRg st="9" end="9"/>
                                            </p:txEl>
                                          </p:spTgt>
                                        </p:tgtEl>
                                        <p:attrNameLst>
                                          <p:attrName>style.visibility</p:attrName>
                                        </p:attrNameLst>
                                      </p:cBhvr>
                                      <p:to>
                                        <p:strVal val="visible"/>
                                      </p:to>
                                    </p:set>
                                    <p:animEffect transition="in" filter="fade">
                                      <p:cBhvr>
                                        <p:cTn id="29" dur="500"/>
                                        <p:tgtEl>
                                          <p:spTgt spid="1049604">
                                            <p:txEl>
                                              <p:pRg st="9" end="9"/>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049604">
                                            <p:txEl>
                                              <p:pRg st="10" end="10"/>
                                            </p:txEl>
                                          </p:spTgt>
                                        </p:tgtEl>
                                        <p:attrNameLst>
                                          <p:attrName>style.visibility</p:attrName>
                                        </p:attrNameLst>
                                      </p:cBhvr>
                                      <p:to>
                                        <p:strVal val="visible"/>
                                      </p:to>
                                    </p:set>
                                    <p:animEffect transition="in" filter="fade">
                                      <p:cBhvr>
                                        <p:cTn id="34" dur="500"/>
                                        <p:tgtEl>
                                          <p:spTgt spid="104960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9604" grpId="0" build="p"/>
    </p:bld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4210" name="Group 21"/>
          <p:cNvGrpSpPr>
            <a:grpSpLocks/>
          </p:cNvGrpSpPr>
          <p:nvPr/>
        </p:nvGrpSpPr>
        <p:grpSpPr bwMode="auto">
          <a:xfrm>
            <a:off x="3846513" y="1654175"/>
            <a:ext cx="5081587" cy="4746625"/>
            <a:chOff x="2423" y="1042"/>
            <a:chExt cx="3201" cy="2990"/>
          </a:xfrm>
        </p:grpSpPr>
        <p:sp>
          <p:nvSpPr>
            <p:cNvPr id="1043469" name="Rectangle 13"/>
            <p:cNvSpPr>
              <a:spLocks noChangeArrowheads="1"/>
            </p:cNvSpPr>
            <p:nvPr/>
          </p:nvSpPr>
          <p:spPr bwMode="auto">
            <a:xfrm>
              <a:off x="2423" y="1042"/>
              <a:ext cx="3201" cy="2990"/>
            </a:xfrm>
            <a:prstGeom prst="rect">
              <a:avLst/>
            </a:prstGeom>
            <a:solidFill>
              <a:schemeClr val="bg1"/>
            </a:solidFill>
            <a:ln w="19050" algn="ctr">
              <a:solidFill>
                <a:schemeClr val="tx1"/>
              </a:solidFill>
              <a:miter lim="800000"/>
              <a:headEnd/>
              <a:tailEnd/>
            </a:ln>
            <a:effectLst/>
          </p:spPr>
          <p:txBody>
            <a:bodyPr wrap="none" anchor="ctr"/>
            <a:lstStyle/>
            <a:p>
              <a:pPr>
                <a:defRPr/>
              </a:pPr>
              <a:endParaRPr lang="it-IT">
                <a:latin typeface="Calibri" pitchFamily="34" charset="0"/>
              </a:endParaRPr>
            </a:p>
          </p:txBody>
        </p:sp>
        <p:pic>
          <p:nvPicPr>
            <p:cNvPr id="94231" name="Picture 4"/>
            <p:cNvPicPr>
              <a:picLocks noChangeAspect="1" noChangeArrowheads="1"/>
            </p:cNvPicPr>
            <p:nvPr/>
          </p:nvPicPr>
          <p:blipFill>
            <a:blip r:embed="rId3" cstate="print"/>
            <a:srcRect l="18192" t="4062" r="4240" b="17093"/>
            <a:stretch>
              <a:fillRect/>
            </a:stretch>
          </p:blipFill>
          <p:spPr bwMode="auto">
            <a:xfrm>
              <a:off x="2804" y="1108"/>
              <a:ext cx="2780" cy="2620"/>
            </a:xfrm>
            <a:prstGeom prst="rect">
              <a:avLst/>
            </a:prstGeom>
            <a:noFill/>
            <a:ln w="9525" algn="ctr">
              <a:noFill/>
              <a:miter lim="800000"/>
              <a:headEnd/>
              <a:tailEnd/>
            </a:ln>
          </p:spPr>
        </p:pic>
        <p:sp>
          <p:nvSpPr>
            <p:cNvPr id="1043470" name="Text Box 14"/>
            <p:cNvSpPr txBox="1">
              <a:spLocks noChangeArrowheads="1"/>
            </p:cNvSpPr>
            <p:nvPr/>
          </p:nvSpPr>
          <p:spPr bwMode="auto">
            <a:xfrm rot="16200000">
              <a:off x="1976" y="2223"/>
              <a:ext cx="1491" cy="327"/>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143</a:t>
              </a:r>
              <a:r>
                <a:rPr lang="en-GB" sz="2800">
                  <a:solidFill>
                    <a:schemeClr val="tx1"/>
                  </a:solidFill>
                  <a:effectLst>
                    <a:outerShdw blurRad="38100" dist="38100" dir="2700000" algn="tl">
                      <a:srgbClr val="FFFFFF"/>
                    </a:outerShdw>
                  </a:effectLst>
                  <a:latin typeface="Calibri" pitchFamily="34" charset="0"/>
                </a:rPr>
                <a:t>Nd/</a:t>
              </a:r>
              <a:r>
                <a:rPr lang="en-GB" sz="2800" baseline="30000">
                  <a:solidFill>
                    <a:schemeClr val="tx1"/>
                  </a:solidFill>
                  <a:effectLst>
                    <a:outerShdw blurRad="38100" dist="38100" dir="2700000" algn="tl">
                      <a:srgbClr val="FFFFFF"/>
                    </a:outerShdw>
                  </a:effectLst>
                  <a:latin typeface="Calibri" pitchFamily="34" charset="0"/>
                </a:rPr>
                <a:t>144</a:t>
              </a:r>
              <a:r>
                <a:rPr lang="en-GB" sz="2800">
                  <a:solidFill>
                    <a:schemeClr val="tx1"/>
                  </a:solidFill>
                  <a:effectLst>
                    <a:outerShdw blurRad="38100" dist="38100" dir="2700000" algn="tl">
                      <a:srgbClr val="FFFFFF"/>
                    </a:outerShdw>
                  </a:effectLst>
                  <a:latin typeface="Calibri" pitchFamily="34" charset="0"/>
                </a:rPr>
                <a:t>Nd</a:t>
              </a:r>
              <a:endParaRPr lang="en-GB" sz="2800" i="1" baseline="-25000">
                <a:solidFill>
                  <a:schemeClr val="tx1"/>
                </a:solidFill>
                <a:effectLst>
                  <a:outerShdw blurRad="38100" dist="38100" dir="2700000" algn="tl">
                    <a:srgbClr val="FFFFFF"/>
                  </a:outerShdw>
                </a:effectLst>
                <a:latin typeface="Calibri" pitchFamily="34" charset="0"/>
              </a:endParaRPr>
            </a:p>
          </p:txBody>
        </p:sp>
        <p:sp>
          <p:nvSpPr>
            <p:cNvPr id="1043471" name="Text Box 15"/>
            <p:cNvSpPr txBox="1">
              <a:spLocks noChangeArrowheads="1"/>
            </p:cNvSpPr>
            <p:nvPr/>
          </p:nvSpPr>
          <p:spPr bwMode="auto">
            <a:xfrm>
              <a:off x="3720" y="3680"/>
              <a:ext cx="1305" cy="327"/>
            </a:xfrm>
            <a:prstGeom prst="rect">
              <a:avLst/>
            </a:prstGeom>
            <a:noFill/>
            <a:ln w="9525" algn="ctr">
              <a:noFill/>
              <a:miter lim="800000"/>
              <a:headEnd/>
              <a:tailEnd/>
            </a:ln>
            <a:effectLst/>
          </p:spPr>
          <p:txBody>
            <a:bodyPr>
              <a:spAutoFit/>
            </a:bodyPr>
            <a:lstStyle/>
            <a:p>
              <a:pPr algn="l">
                <a:defRPr/>
              </a:pPr>
              <a:r>
                <a:rPr lang="en-GB" sz="2800" baseline="30000">
                  <a:solidFill>
                    <a:schemeClr val="tx1"/>
                  </a:solidFill>
                  <a:effectLst>
                    <a:outerShdw blurRad="38100" dist="38100" dir="2700000" algn="tl">
                      <a:srgbClr val="FFFFFF"/>
                    </a:outerShdw>
                  </a:effectLst>
                  <a:latin typeface="Calibri" pitchFamily="34" charset="0"/>
                </a:rPr>
                <a:t>87</a:t>
              </a:r>
              <a:r>
                <a:rPr lang="en-GB" sz="2800">
                  <a:solidFill>
                    <a:schemeClr val="tx1"/>
                  </a:solidFill>
                  <a:effectLst>
                    <a:outerShdw blurRad="38100" dist="38100" dir="2700000" algn="tl">
                      <a:srgbClr val="FFFFFF"/>
                    </a:outerShdw>
                  </a:effectLst>
                  <a:latin typeface="Calibri" pitchFamily="34" charset="0"/>
                </a:rPr>
                <a:t>Sr/</a:t>
              </a:r>
              <a:r>
                <a:rPr lang="en-GB" sz="2800" baseline="30000">
                  <a:solidFill>
                    <a:schemeClr val="tx1"/>
                  </a:solidFill>
                  <a:effectLst>
                    <a:outerShdw blurRad="38100" dist="38100" dir="2700000" algn="tl">
                      <a:srgbClr val="FFFFFF"/>
                    </a:outerShdw>
                  </a:effectLst>
                  <a:latin typeface="Calibri" pitchFamily="34" charset="0"/>
                </a:rPr>
                <a:t>86</a:t>
              </a:r>
              <a:r>
                <a:rPr lang="en-GB" sz="2800">
                  <a:solidFill>
                    <a:schemeClr val="tx1"/>
                  </a:solidFill>
                  <a:effectLst>
                    <a:outerShdw blurRad="38100" dist="38100" dir="2700000" algn="tl">
                      <a:srgbClr val="FFFFFF"/>
                    </a:outerShdw>
                  </a:effectLst>
                  <a:latin typeface="Calibri" pitchFamily="34" charset="0"/>
                </a:rPr>
                <a:t>Sr</a:t>
              </a:r>
              <a:endParaRPr lang="en-GB" sz="2800" i="1" baseline="-25000">
                <a:solidFill>
                  <a:schemeClr val="tx1"/>
                </a:solidFill>
                <a:effectLst>
                  <a:outerShdw blurRad="38100" dist="38100" dir="2700000" algn="tl">
                    <a:srgbClr val="FFFFFF"/>
                  </a:outerShdw>
                </a:effectLst>
                <a:latin typeface="Calibri" pitchFamily="34" charset="0"/>
              </a:endParaRPr>
            </a:p>
          </p:txBody>
        </p:sp>
      </p:grpSp>
      <p:sp>
        <p:nvSpPr>
          <p:cNvPr id="1043458" name="Text Box 2"/>
          <p:cNvSpPr txBox="1">
            <a:spLocks noChangeArrowheads="1"/>
          </p:cNvSpPr>
          <p:nvPr/>
        </p:nvSpPr>
        <p:spPr bwMode="auto">
          <a:xfrm>
            <a:off x="0" y="55563"/>
            <a:ext cx="9144000" cy="641350"/>
          </a:xfrm>
          <a:prstGeom prst="rect">
            <a:avLst/>
          </a:prstGeom>
          <a:noFill/>
          <a:ln w="9525" algn="ctr">
            <a:noFill/>
            <a:miter lim="800000"/>
            <a:headEnd/>
            <a:tailEnd/>
          </a:ln>
          <a:effectLst/>
        </p:spPr>
        <p:txBody>
          <a:bodyPr>
            <a:spAutoFit/>
          </a:bodyPr>
          <a:lstStyle/>
          <a:p>
            <a:pPr>
              <a:spcBef>
                <a:spcPct val="50000"/>
              </a:spcBef>
              <a:defRPr/>
            </a:pPr>
            <a:r>
              <a:rPr lang="en-GB" sz="3600">
                <a:solidFill>
                  <a:schemeClr val="bg1"/>
                </a:solidFill>
                <a:effectLst>
                  <a:outerShdw blurRad="38100" dist="38100" dir="2700000" algn="tl">
                    <a:srgbClr val="000000"/>
                  </a:outerShdw>
                </a:effectLst>
                <a:latin typeface="Calibri" pitchFamily="34" charset="0"/>
              </a:rPr>
              <a:t>CHEMICAL GEODYNAMICS</a:t>
            </a:r>
          </a:p>
        </p:txBody>
      </p:sp>
      <p:sp>
        <p:nvSpPr>
          <p:cNvPr id="1043459" name="Text Box 3"/>
          <p:cNvSpPr txBox="1">
            <a:spLocks noChangeArrowheads="1"/>
          </p:cNvSpPr>
          <p:nvPr/>
        </p:nvSpPr>
        <p:spPr bwMode="auto">
          <a:xfrm>
            <a:off x="371475" y="601663"/>
            <a:ext cx="8401050" cy="954107"/>
          </a:xfrm>
          <a:prstGeom prst="rect">
            <a:avLst/>
          </a:prstGeom>
          <a:noFill/>
          <a:ln w="9525" algn="ctr">
            <a:noFill/>
            <a:miter lim="800000"/>
            <a:headEnd/>
            <a:tailEnd/>
          </a:ln>
          <a:effectLst/>
        </p:spPr>
        <p:txBody>
          <a:bodyPr wrap="square">
            <a:spAutoFit/>
          </a:bodyPr>
          <a:lstStyle/>
          <a:p>
            <a:pPr algn="l">
              <a:defRPr/>
            </a:pPr>
            <a:r>
              <a:rPr lang="en-GB" sz="2800" dirty="0">
                <a:solidFill>
                  <a:srgbClr val="FFFF00"/>
                </a:solidFill>
                <a:effectLst>
                  <a:outerShdw blurRad="38100" dist="38100" dir="2700000" algn="tl">
                    <a:srgbClr val="000000"/>
                  </a:outerShdw>
                </a:effectLst>
                <a:latin typeface="Calibri" pitchFamily="34" charset="0"/>
              </a:rPr>
              <a:t>The greater the value of </a:t>
            </a:r>
            <a:r>
              <a:rPr lang="en-GB" sz="2800" i="1" dirty="0">
                <a:solidFill>
                  <a:srgbClr val="FFFF00"/>
                </a:solidFill>
                <a:effectLst>
                  <a:outerShdw blurRad="38100" dist="38100" dir="2700000" algn="tl">
                    <a:srgbClr val="000000"/>
                  </a:outerShdw>
                </a:effectLst>
                <a:latin typeface="Calibri" pitchFamily="34" charset="0"/>
              </a:rPr>
              <a:t>r</a:t>
            </a:r>
            <a:r>
              <a:rPr lang="en-GB" sz="2800" dirty="0">
                <a:solidFill>
                  <a:srgbClr val="FFFF00"/>
                </a:solidFill>
                <a:effectLst>
                  <a:outerShdw blurRad="38100" dist="38100" dir="2700000" algn="tl">
                    <a:srgbClr val="000000"/>
                  </a:outerShdw>
                </a:effectLst>
                <a:latin typeface="Calibri" pitchFamily="34" charset="0"/>
              </a:rPr>
              <a:t>, the greater the curvature. Only in the special case were r = 1 is the line straight.</a:t>
            </a:r>
          </a:p>
        </p:txBody>
      </p:sp>
      <p:sp>
        <p:nvSpPr>
          <p:cNvPr id="1043462" name="Line 6"/>
          <p:cNvSpPr>
            <a:spLocks noChangeShapeType="1"/>
          </p:cNvSpPr>
          <p:nvPr/>
        </p:nvSpPr>
        <p:spPr bwMode="auto">
          <a:xfrm>
            <a:off x="4962525" y="2030413"/>
            <a:ext cx="3522663" cy="3389312"/>
          </a:xfrm>
          <a:prstGeom prst="line">
            <a:avLst/>
          </a:prstGeom>
          <a:noFill/>
          <a:ln w="38100">
            <a:solidFill>
              <a:srgbClr val="FF0000"/>
            </a:solidFill>
            <a:round/>
            <a:headEnd/>
            <a:tailEnd/>
          </a:ln>
          <a:effectLst/>
        </p:spPr>
        <p:txBody>
          <a:bodyPr anchor="ctr"/>
          <a:lstStyle/>
          <a:p>
            <a:pPr>
              <a:defRPr/>
            </a:pPr>
            <a:endParaRPr lang="it-IT">
              <a:latin typeface="Calibri" pitchFamily="34" charset="0"/>
            </a:endParaRPr>
          </a:p>
        </p:txBody>
      </p:sp>
      <p:sp>
        <p:nvSpPr>
          <p:cNvPr id="1043463" name="Freeform 7"/>
          <p:cNvSpPr>
            <a:spLocks/>
          </p:cNvSpPr>
          <p:nvPr/>
        </p:nvSpPr>
        <p:spPr bwMode="auto">
          <a:xfrm>
            <a:off x="4962525" y="2017713"/>
            <a:ext cx="3508375" cy="3414712"/>
          </a:xfrm>
          <a:custGeom>
            <a:avLst/>
            <a:gdLst/>
            <a:ahLst/>
            <a:cxnLst>
              <a:cxn ang="0">
                <a:pos x="0" y="0"/>
              </a:cxn>
              <a:cxn ang="0">
                <a:pos x="669" y="381"/>
              </a:cxn>
              <a:cxn ang="0">
                <a:pos x="1389" y="974"/>
              </a:cxn>
              <a:cxn ang="0">
                <a:pos x="1838" y="1507"/>
              </a:cxn>
              <a:cxn ang="0">
                <a:pos x="2210" y="2151"/>
              </a:cxn>
            </a:cxnLst>
            <a:rect l="0" t="0" r="r" b="b"/>
            <a:pathLst>
              <a:path w="2210" h="2151">
                <a:moveTo>
                  <a:pt x="0" y="0"/>
                </a:moveTo>
                <a:cubicBezTo>
                  <a:pt x="219" y="109"/>
                  <a:pt x="438" y="219"/>
                  <a:pt x="669" y="381"/>
                </a:cubicBezTo>
                <a:cubicBezTo>
                  <a:pt x="900" y="543"/>
                  <a:pt x="1194" y="786"/>
                  <a:pt x="1389" y="974"/>
                </a:cubicBezTo>
                <a:cubicBezTo>
                  <a:pt x="1584" y="1162"/>
                  <a:pt x="1701" y="1311"/>
                  <a:pt x="1838" y="1507"/>
                </a:cubicBezTo>
                <a:cubicBezTo>
                  <a:pt x="1975" y="1703"/>
                  <a:pt x="2092" y="1927"/>
                  <a:pt x="2210" y="2151"/>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43464" name="Freeform 8"/>
          <p:cNvSpPr>
            <a:spLocks/>
          </p:cNvSpPr>
          <p:nvPr/>
        </p:nvSpPr>
        <p:spPr bwMode="auto">
          <a:xfrm>
            <a:off x="4962525" y="2030413"/>
            <a:ext cx="3495675" cy="3416300"/>
          </a:xfrm>
          <a:custGeom>
            <a:avLst/>
            <a:gdLst/>
            <a:ahLst/>
            <a:cxnLst>
              <a:cxn ang="0">
                <a:pos x="0" y="0"/>
              </a:cxn>
              <a:cxn ang="0">
                <a:pos x="262" y="508"/>
              </a:cxn>
              <a:cxn ang="0">
                <a:pos x="652" y="983"/>
              </a:cxn>
              <a:cxn ang="0">
                <a:pos x="1058" y="1389"/>
              </a:cxn>
              <a:cxn ang="0">
                <a:pos x="1541" y="1770"/>
              </a:cxn>
              <a:cxn ang="0">
                <a:pos x="2202" y="2152"/>
              </a:cxn>
            </a:cxnLst>
            <a:rect l="0" t="0" r="r" b="b"/>
            <a:pathLst>
              <a:path w="2202" h="2152">
                <a:moveTo>
                  <a:pt x="0" y="0"/>
                </a:moveTo>
                <a:cubicBezTo>
                  <a:pt x="76" y="172"/>
                  <a:pt x="153" y="344"/>
                  <a:pt x="262" y="508"/>
                </a:cubicBezTo>
                <a:cubicBezTo>
                  <a:pt x="371" y="672"/>
                  <a:pt x="519" y="836"/>
                  <a:pt x="652" y="983"/>
                </a:cubicBezTo>
                <a:cubicBezTo>
                  <a:pt x="785" y="1130"/>
                  <a:pt x="910" y="1258"/>
                  <a:pt x="1058" y="1389"/>
                </a:cubicBezTo>
                <a:cubicBezTo>
                  <a:pt x="1206" y="1520"/>
                  <a:pt x="1350" y="1643"/>
                  <a:pt x="1541" y="1770"/>
                </a:cubicBezTo>
                <a:cubicBezTo>
                  <a:pt x="1732" y="1897"/>
                  <a:pt x="1967" y="2024"/>
                  <a:pt x="2202" y="2152"/>
                </a:cubicBezTo>
              </a:path>
            </a:pathLst>
          </a:custGeom>
          <a:noFill/>
          <a:ln w="38100" cap="flat" cmpd="sng">
            <a:solidFill>
              <a:srgbClr val="00CC00"/>
            </a:solidFill>
            <a:prstDash val="solid"/>
            <a:round/>
            <a:headEnd/>
            <a:tailEnd/>
          </a:ln>
          <a:effectLst/>
        </p:spPr>
        <p:txBody>
          <a:bodyPr anchor="ctr"/>
          <a:lstStyle/>
          <a:p>
            <a:pPr>
              <a:defRPr/>
            </a:pPr>
            <a:endParaRPr lang="it-IT">
              <a:latin typeface="Calibri" pitchFamily="34" charset="0"/>
            </a:endParaRPr>
          </a:p>
        </p:txBody>
      </p:sp>
      <p:sp>
        <p:nvSpPr>
          <p:cNvPr id="1043465" name="Freeform 9"/>
          <p:cNvSpPr>
            <a:spLocks/>
          </p:cNvSpPr>
          <p:nvPr/>
        </p:nvSpPr>
        <p:spPr bwMode="auto">
          <a:xfrm>
            <a:off x="4975225" y="2030413"/>
            <a:ext cx="3470275" cy="3402012"/>
          </a:xfrm>
          <a:custGeom>
            <a:avLst/>
            <a:gdLst/>
            <a:ahLst/>
            <a:cxnLst>
              <a:cxn ang="0">
                <a:pos x="0" y="0"/>
              </a:cxn>
              <a:cxn ang="0">
                <a:pos x="720" y="51"/>
              </a:cxn>
              <a:cxn ang="0">
                <a:pos x="1364" y="271"/>
              </a:cxn>
              <a:cxn ang="0">
                <a:pos x="1830" y="745"/>
              </a:cxn>
              <a:cxn ang="0">
                <a:pos x="2126" y="1618"/>
              </a:cxn>
              <a:cxn ang="0">
                <a:pos x="2186" y="2143"/>
              </a:cxn>
            </a:cxnLst>
            <a:rect l="0" t="0" r="r" b="b"/>
            <a:pathLst>
              <a:path w="2186" h="2143">
                <a:moveTo>
                  <a:pt x="0" y="0"/>
                </a:moveTo>
                <a:cubicBezTo>
                  <a:pt x="246" y="3"/>
                  <a:pt x="493" y="6"/>
                  <a:pt x="720" y="51"/>
                </a:cubicBezTo>
                <a:cubicBezTo>
                  <a:pt x="947" y="96"/>
                  <a:pt x="1179" y="155"/>
                  <a:pt x="1364" y="271"/>
                </a:cubicBezTo>
                <a:cubicBezTo>
                  <a:pt x="1549" y="387"/>
                  <a:pt x="1703" y="521"/>
                  <a:pt x="1830" y="745"/>
                </a:cubicBezTo>
                <a:cubicBezTo>
                  <a:pt x="1957" y="969"/>
                  <a:pt x="2067" y="1385"/>
                  <a:pt x="2126" y="1618"/>
                </a:cubicBezTo>
                <a:cubicBezTo>
                  <a:pt x="2185" y="1851"/>
                  <a:pt x="2185" y="1997"/>
                  <a:pt x="2186" y="2143"/>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43466" name="Freeform 10"/>
          <p:cNvSpPr>
            <a:spLocks/>
          </p:cNvSpPr>
          <p:nvPr/>
        </p:nvSpPr>
        <p:spPr bwMode="auto">
          <a:xfrm>
            <a:off x="4975225" y="2030413"/>
            <a:ext cx="3495675" cy="3416300"/>
          </a:xfrm>
          <a:custGeom>
            <a:avLst/>
            <a:gdLst/>
            <a:ahLst/>
            <a:cxnLst>
              <a:cxn ang="0">
                <a:pos x="0" y="0"/>
              </a:cxn>
              <a:cxn ang="0">
                <a:pos x="59" y="491"/>
              </a:cxn>
              <a:cxn ang="0">
                <a:pos x="178" y="1000"/>
              </a:cxn>
              <a:cxn ang="0">
                <a:pos x="415" y="1474"/>
              </a:cxn>
              <a:cxn ang="0">
                <a:pos x="712" y="1770"/>
              </a:cxn>
              <a:cxn ang="0">
                <a:pos x="1042" y="1957"/>
              </a:cxn>
              <a:cxn ang="0">
                <a:pos x="1423" y="2067"/>
              </a:cxn>
              <a:cxn ang="0">
                <a:pos x="2202" y="2152"/>
              </a:cxn>
            </a:cxnLst>
            <a:rect l="0" t="0" r="r" b="b"/>
            <a:pathLst>
              <a:path w="2202" h="2152">
                <a:moveTo>
                  <a:pt x="0" y="0"/>
                </a:moveTo>
                <a:cubicBezTo>
                  <a:pt x="14" y="162"/>
                  <a:pt x="29" y="324"/>
                  <a:pt x="59" y="491"/>
                </a:cubicBezTo>
                <a:cubicBezTo>
                  <a:pt x="89" y="658"/>
                  <a:pt x="119" y="836"/>
                  <a:pt x="178" y="1000"/>
                </a:cubicBezTo>
                <a:cubicBezTo>
                  <a:pt x="237" y="1164"/>
                  <a:pt x="326" y="1346"/>
                  <a:pt x="415" y="1474"/>
                </a:cubicBezTo>
                <a:cubicBezTo>
                  <a:pt x="504" y="1602"/>
                  <a:pt x="608" y="1690"/>
                  <a:pt x="712" y="1770"/>
                </a:cubicBezTo>
                <a:cubicBezTo>
                  <a:pt x="816" y="1850"/>
                  <a:pt x="924" y="1908"/>
                  <a:pt x="1042" y="1957"/>
                </a:cubicBezTo>
                <a:cubicBezTo>
                  <a:pt x="1160" y="2006"/>
                  <a:pt x="1230" y="2034"/>
                  <a:pt x="1423" y="2067"/>
                </a:cubicBezTo>
                <a:cubicBezTo>
                  <a:pt x="1616" y="2100"/>
                  <a:pt x="1909" y="2126"/>
                  <a:pt x="2202" y="2152"/>
                </a:cubicBezTo>
              </a:path>
            </a:pathLst>
          </a:custGeom>
          <a:noFill/>
          <a:ln w="38100" cap="flat" cmpd="sng">
            <a:solidFill>
              <a:schemeClr val="hlink"/>
            </a:solidFill>
            <a:prstDash val="solid"/>
            <a:round/>
            <a:headEnd/>
            <a:tailEnd/>
          </a:ln>
          <a:effectLst/>
        </p:spPr>
        <p:txBody>
          <a:bodyPr anchor="ctr"/>
          <a:lstStyle/>
          <a:p>
            <a:pPr>
              <a:defRPr/>
            </a:pPr>
            <a:endParaRPr lang="it-IT">
              <a:latin typeface="Calibri" pitchFamily="34" charset="0"/>
            </a:endParaRPr>
          </a:p>
        </p:txBody>
      </p:sp>
      <p:sp>
        <p:nvSpPr>
          <p:cNvPr id="1043467" name="Freeform 11"/>
          <p:cNvSpPr>
            <a:spLocks/>
          </p:cNvSpPr>
          <p:nvPr/>
        </p:nvSpPr>
        <p:spPr bwMode="auto">
          <a:xfrm>
            <a:off x="4975225" y="2027238"/>
            <a:ext cx="3517900" cy="3419475"/>
          </a:xfrm>
          <a:custGeom>
            <a:avLst/>
            <a:gdLst/>
            <a:ahLst/>
            <a:cxnLst>
              <a:cxn ang="0">
                <a:pos x="0" y="2"/>
              </a:cxn>
              <a:cxn ang="0">
                <a:pos x="1313" y="44"/>
              </a:cxn>
              <a:cxn ang="0">
                <a:pos x="1965" y="265"/>
              </a:cxn>
              <a:cxn ang="0">
                <a:pos x="2177" y="925"/>
              </a:cxn>
              <a:cxn ang="0">
                <a:pos x="2202" y="2154"/>
              </a:cxn>
            </a:cxnLst>
            <a:rect l="0" t="0" r="r" b="b"/>
            <a:pathLst>
              <a:path w="2216" h="2154">
                <a:moveTo>
                  <a:pt x="0" y="2"/>
                </a:moveTo>
                <a:cubicBezTo>
                  <a:pt x="219" y="9"/>
                  <a:pt x="986" y="0"/>
                  <a:pt x="1313" y="44"/>
                </a:cubicBezTo>
                <a:cubicBezTo>
                  <a:pt x="1640" y="88"/>
                  <a:pt x="1821" y="118"/>
                  <a:pt x="1965" y="265"/>
                </a:cubicBezTo>
                <a:cubicBezTo>
                  <a:pt x="2109" y="412"/>
                  <a:pt x="2138" y="610"/>
                  <a:pt x="2177" y="925"/>
                </a:cubicBezTo>
                <a:cubicBezTo>
                  <a:pt x="2216" y="1240"/>
                  <a:pt x="2197" y="1898"/>
                  <a:pt x="2202" y="2154"/>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43468" name="Freeform 12"/>
          <p:cNvSpPr>
            <a:spLocks/>
          </p:cNvSpPr>
          <p:nvPr/>
        </p:nvSpPr>
        <p:spPr bwMode="auto">
          <a:xfrm>
            <a:off x="4975225" y="2017713"/>
            <a:ext cx="3509963" cy="3429000"/>
          </a:xfrm>
          <a:custGeom>
            <a:avLst/>
            <a:gdLst/>
            <a:ahLst/>
            <a:cxnLst>
              <a:cxn ang="0">
                <a:pos x="0" y="0"/>
              </a:cxn>
              <a:cxn ang="0">
                <a:pos x="51" y="1329"/>
              </a:cxn>
              <a:cxn ang="0">
                <a:pos x="254" y="1897"/>
              </a:cxn>
              <a:cxn ang="0">
                <a:pos x="822" y="2100"/>
              </a:cxn>
              <a:cxn ang="0">
                <a:pos x="2211" y="2160"/>
              </a:cxn>
            </a:cxnLst>
            <a:rect l="0" t="0" r="r" b="b"/>
            <a:pathLst>
              <a:path w="2211" h="2160">
                <a:moveTo>
                  <a:pt x="0" y="0"/>
                </a:moveTo>
                <a:cubicBezTo>
                  <a:pt x="8" y="221"/>
                  <a:pt x="9" y="1013"/>
                  <a:pt x="51" y="1329"/>
                </a:cubicBezTo>
                <a:cubicBezTo>
                  <a:pt x="93" y="1645"/>
                  <a:pt x="126" y="1769"/>
                  <a:pt x="254" y="1897"/>
                </a:cubicBezTo>
                <a:cubicBezTo>
                  <a:pt x="382" y="2025"/>
                  <a:pt x="496" y="2056"/>
                  <a:pt x="822" y="2100"/>
                </a:cubicBezTo>
                <a:cubicBezTo>
                  <a:pt x="1148" y="2144"/>
                  <a:pt x="1684" y="2152"/>
                  <a:pt x="2211" y="2160"/>
                </a:cubicBezTo>
              </a:path>
            </a:pathLst>
          </a:custGeom>
          <a:noFill/>
          <a:ln w="38100" cap="flat" cmpd="sng">
            <a:solidFill>
              <a:srgbClr val="FFFF00"/>
            </a:solidFill>
            <a:prstDash val="solid"/>
            <a:round/>
            <a:headEnd/>
            <a:tailEnd/>
          </a:ln>
          <a:effectLst/>
        </p:spPr>
        <p:txBody>
          <a:bodyPr anchor="ctr"/>
          <a:lstStyle/>
          <a:p>
            <a:pPr>
              <a:defRPr/>
            </a:pPr>
            <a:endParaRPr lang="it-IT">
              <a:latin typeface="Calibri" pitchFamily="34" charset="0"/>
            </a:endParaRPr>
          </a:p>
        </p:txBody>
      </p:sp>
      <p:sp>
        <p:nvSpPr>
          <p:cNvPr id="1043472" name="AutoShape 16"/>
          <p:cNvSpPr>
            <a:spLocks noChangeArrowheads="1"/>
          </p:cNvSpPr>
          <p:nvPr/>
        </p:nvSpPr>
        <p:spPr bwMode="auto">
          <a:xfrm>
            <a:off x="4716463" y="1814513"/>
            <a:ext cx="444500" cy="484187"/>
          </a:xfrm>
          <a:prstGeom prst="star4">
            <a:avLst>
              <a:gd name="adj" fmla="val 12500"/>
            </a:avLst>
          </a:prstGeom>
          <a:solidFill>
            <a:srgbClr val="FFFF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3473" name="AutoShape 17"/>
          <p:cNvSpPr>
            <a:spLocks noChangeArrowheads="1"/>
          </p:cNvSpPr>
          <p:nvPr/>
        </p:nvSpPr>
        <p:spPr bwMode="auto">
          <a:xfrm>
            <a:off x="8264525" y="5189538"/>
            <a:ext cx="444500" cy="484187"/>
          </a:xfrm>
          <a:prstGeom prst="star4">
            <a:avLst>
              <a:gd name="adj" fmla="val 12500"/>
            </a:avLst>
          </a:prstGeom>
          <a:solidFill>
            <a:srgbClr val="FF0000"/>
          </a:solidFill>
          <a:ln w="9525" algn="ctr">
            <a:solidFill>
              <a:schemeClr val="tx1"/>
            </a:solidFill>
            <a:miter lim="800000"/>
            <a:headEnd/>
            <a:tailEnd/>
          </a:ln>
          <a:effectLst/>
        </p:spPr>
        <p:txBody>
          <a:bodyPr wrap="none" anchor="ctr"/>
          <a:lstStyle/>
          <a:p>
            <a:pPr>
              <a:defRPr/>
            </a:pPr>
            <a:endParaRPr lang="it-IT">
              <a:latin typeface="Calibri" pitchFamily="34" charset="0"/>
            </a:endParaRPr>
          </a:p>
        </p:txBody>
      </p:sp>
      <p:sp>
        <p:nvSpPr>
          <p:cNvPr id="1043474" name="Text Box 18"/>
          <p:cNvSpPr txBox="1">
            <a:spLocks noChangeArrowheads="1"/>
          </p:cNvSpPr>
          <p:nvPr/>
        </p:nvSpPr>
        <p:spPr bwMode="auto">
          <a:xfrm>
            <a:off x="5008563" y="1624013"/>
            <a:ext cx="401637" cy="519112"/>
          </a:xfrm>
          <a:prstGeom prst="rect">
            <a:avLst/>
          </a:prstGeom>
          <a:noFill/>
          <a:ln w="9525" algn="ctr">
            <a:noFill/>
            <a:miter lim="800000"/>
            <a:headEnd/>
            <a:tailEnd/>
          </a:ln>
        </p:spPr>
        <p:txBody>
          <a:bodyPr>
            <a:spAutoFit/>
          </a:bodyPr>
          <a:lstStyle/>
          <a:p>
            <a:pPr algn="l"/>
            <a:r>
              <a:rPr lang="it-IT" sz="2800" b="1">
                <a:solidFill>
                  <a:schemeClr val="tx1"/>
                </a:solidFill>
                <a:effectLst/>
                <a:latin typeface="Calibri" pitchFamily="34" charset="0"/>
              </a:rPr>
              <a:t>1</a:t>
            </a:r>
          </a:p>
        </p:txBody>
      </p:sp>
      <p:sp>
        <p:nvSpPr>
          <p:cNvPr id="1043475" name="Text Box 19"/>
          <p:cNvSpPr txBox="1">
            <a:spLocks noChangeArrowheads="1"/>
          </p:cNvSpPr>
          <p:nvPr/>
        </p:nvSpPr>
        <p:spPr bwMode="auto">
          <a:xfrm>
            <a:off x="8486775" y="4967288"/>
            <a:ext cx="367408" cy="523220"/>
          </a:xfrm>
          <a:prstGeom prst="rect">
            <a:avLst/>
          </a:prstGeom>
          <a:noFill/>
          <a:ln w="9525" algn="ctr">
            <a:noFill/>
            <a:miter lim="800000"/>
            <a:headEnd/>
            <a:tailEnd/>
          </a:ln>
        </p:spPr>
        <p:txBody>
          <a:bodyPr wrap="none">
            <a:spAutoFit/>
          </a:bodyPr>
          <a:lstStyle/>
          <a:p>
            <a:pPr algn="l"/>
            <a:r>
              <a:rPr lang="it-IT" sz="2800" b="1">
                <a:solidFill>
                  <a:schemeClr val="tx1"/>
                </a:solidFill>
                <a:effectLst/>
                <a:latin typeface="Calibri" pitchFamily="34" charset="0"/>
              </a:rPr>
              <a:t>2</a:t>
            </a:r>
          </a:p>
        </p:txBody>
      </p:sp>
      <p:sp>
        <p:nvSpPr>
          <p:cNvPr id="1043476" name="Text Box 20"/>
          <p:cNvSpPr txBox="1">
            <a:spLocks noChangeArrowheads="1"/>
          </p:cNvSpPr>
          <p:nvPr/>
        </p:nvSpPr>
        <p:spPr bwMode="auto">
          <a:xfrm>
            <a:off x="251520" y="2163763"/>
            <a:ext cx="3553717" cy="3828740"/>
          </a:xfrm>
          <a:prstGeom prst="rect">
            <a:avLst/>
          </a:prstGeom>
          <a:noFill/>
          <a:ln w="9525" algn="ctr">
            <a:noFill/>
            <a:miter lim="800000"/>
            <a:headEnd/>
            <a:tailEnd/>
          </a:ln>
          <a:effectLst/>
        </p:spPr>
        <p:txBody>
          <a:bodyPr wrap="square">
            <a:spAutoFit/>
          </a:bodyPr>
          <a:lstStyle/>
          <a:p>
            <a:pPr algn="l">
              <a:lnSpc>
                <a:spcPct val="90000"/>
              </a:lnSpc>
              <a:defRPr/>
            </a:pPr>
            <a:r>
              <a:rPr lang="en-GB" sz="2800" dirty="0">
                <a:solidFill>
                  <a:schemeClr val="bg1"/>
                </a:solidFill>
                <a:effectLst>
                  <a:outerShdw blurRad="38100" dist="38100" dir="2700000" algn="tl">
                    <a:srgbClr val="000000"/>
                  </a:outerShdw>
                </a:effectLst>
                <a:latin typeface="Calibri" pitchFamily="34" charset="0"/>
              </a:rPr>
              <a:t>Remember that </a:t>
            </a:r>
            <a:r>
              <a:rPr lang="en-GB" sz="2800" i="1" dirty="0" err="1">
                <a:solidFill>
                  <a:schemeClr val="bg1"/>
                </a:solidFill>
                <a:effectLst>
                  <a:outerShdw blurRad="38100" dist="38100" dir="2700000" algn="tl">
                    <a:srgbClr val="000000"/>
                  </a:outerShdw>
                </a:effectLst>
                <a:latin typeface="Calibri" pitchFamily="34" charset="0"/>
              </a:rPr>
              <a:t>a</a:t>
            </a:r>
            <a:r>
              <a:rPr lang="en-GB" sz="2800" i="1" baseline="-25000" dirty="0" err="1">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is the denominator of </a:t>
            </a:r>
            <a:r>
              <a:rPr lang="en-GB" sz="2800" i="1" dirty="0" err="1">
                <a:solidFill>
                  <a:schemeClr val="bg1"/>
                </a:solidFill>
                <a:effectLst>
                  <a:outerShdw blurRad="38100" dist="38100" dir="2700000" algn="tl">
                    <a:srgbClr val="000000"/>
                  </a:outerShdw>
                </a:effectLst>
                <a:latin typeface="Calibri" pitchFamily="34" charset="0"/>
              </a:rPr>
              <a:t>y</a:t>
            </a:r>
            <a:r>
              <a:rPr lang="en-GB" sz="2800" i="1" baseline="-25000" dirty="0" err="1">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and </a:t>
            </a:r>
            <a:r>
              <a:rPr lang="en-GB" sz="2800" i="1" dirty="0">
                <a:solidFill>
                  <a:schemeClr val="bg1"/>
                </a:solidFill>
                <a:effectLst>
                  <a:outerShdw blurRad="38100" dist="38100" dir="2700000" algn="tl">
                    <a:srgbClr val="000000"/>
                  </a:outerShdw>
                </a:effectLst>
                <a:latin typeface="Calibri" pitchFamily="34" charset="0"/>
              </a:rPr>
              <a:t>b</a:t>
            </a:r>
            <a:r>
              <a:rPr lang="en-GB" sz="2800" i="1" baseline="-25000" dirty="0">
                <a:solidFill>
                  <a:schemeClr val="bg1"/>
                </a:solidFill>
                <a:effectLst>
                  <a:outerShdw blurRad="38100" dist="38100" dir="2700000" algn="tl">
                    <a:srgbClr val="000000"/>
                  </a:outerShdw>
                </a:effectLst>
                <a:latin typeface="Calibri" pitchFamily="34" charset="0"/>
              </a:rPr>
              <a:t>i</a:t>
            </a:r>
            <a:r>
              <a:rPr lang="en-GB" sz="2800" i="1" dirty="0">
                <a:solidFill>
                  <a:schemeClr val="bg1"/>
                </a:solidFill>
                <a:effectLst>
                  <a:outerShdw blurRad="38100" dist="38100" dir="2700000" algn="tl">
                    <a:srgbClr val="000000"/>
                  </a:outerShdw>
                </a:effectLst>
                <a:latin typeface="Calibri" pitchFamily="34" charset="0"/>
              </a:rPr>
              <a:t> </a:t>
            </a:r>
            <a:r>
              <a:rPr lang="en-GB" sz="2800" dirty="0">
                <a:solidFill>
                  <a:schemeClr val="bg1"/>
                </a:solidFill>
                <a:effectLst>
                  <a:outerShdw blurRad="38100" dist="38100" dir="2700000" algn="tl">
                    <a:srgbClr val="000000"/>
                  </a:outerShdw>
                </a:effectLst>
                <a:latin typeface="Calibri" pitchFamily="34" charset="0"/>
              </a:rPr>
              <a:t>is the denominator of </a:t>
            </a:r>
            <a:r>
              <a:rPr lang="en-GB" sz="2800" i="1" dirty="0">
                <a:solidFill>
                  <a:schemeClr val="bg1"/>
                </a:solidFill>
                <a:effectLst>
                  <a:outerShdw blurRad="38100" dist="38100" dir="2700000" algn="tl">
                    <a:srgbClr val="000000"/>
                  </a:outerShdw>
                </a:effectLst>
                <a:latin typeface="Calibri" pitchFamily="34" charset="0"/>
              </a:rPr>
              <a:t>x</a:t>
            </a:r>
            <a:r>
              <a:rPr lang="en-GB" sz="2800" i="1" baseline="-25000" dirty="0">
                <a:solidFill>
                  <a:schemeClr val="bg1"/>
                </a:solidFill>
                <a:effectLst>
                  <a:outerShdw blurRad="38100" dist="38100" dir="2700000" algn="tl">
                    <a:srgbClr val="000000"/>
                  </a:outerShdw>
                </a:effectLst>
                <a:latin typeface="Calibri" pitchFamily="34" charset="0"/>
              </a:rPr>
              <a:t>i</a:t>
            </a:r>
            <a:r>
              <a:rPr lang="en-GB" sz="2800" dirty="0">
                <a:solidFill>
                  <a:schemeClr val="bg1"/>
                </a:solidFill>
                <a:effectLst>
                  <a:outerShdw blurRad="38100" dist="38100" dir="2700000" algn="tl">
                    <a:srgbClr val="000000"/>
                  </a:outerShdw>
                </a:effectLst>
                <a:latin typeface="Calibri" pitchFamily="34" charset="0"/>
              </a:rPr>
              <a:t>:</a:t>
            </a:r>
          </a:p>
          <a:p>
            <a:pPr algn="l">
              <a:defRPr/>
            </a:pPr>
            <a:endParaRPr lang="en-GB" sz="1400" i="1" dirty="0">
              <a:solidFill>
                <a:schemeClr val="bg1"/>
              </a:solidFill>
              <a:effectLst>
                <a:outerShdw blurRad="38100" dist="38100" dir="2700000" algn="tl">
                  <a:srgbClr val="000000"/>
                </a:outerShdw>
              </a:effectLst>
              <a:latin typeface="Calibri" pitchFamily="34" charset="0"/>
            </a:endParaRPr>
          </a:p>
          <a:p>
            <a:pPr algn="l">
              <a:defRPr/>
            </a:pPr>
            <a:r>
              <a:rPr lang="en-GB" sz="3200" i="1" dirty="0">
                <a:solidFill>
                  <a:schemeClr val="bg1"/>
                </a:solidFill>
                <a:effectLst>
                  <a:outerShdw blurRad="38100" dist="38100" dir="2700000" algn="tl">
                    <a:srgbClr val="000000"/>
                  </a:outerShdw>
                </a:effectLst>
                <a:latin typeface="Calibri" pitchFamily="34" charset="0"/>
              </a:rPr>
              <a:t>a</a:t>
            </a:r>
            <a:r>
              <a:rPr lang="en-GB" sz="3200" i="1" baseline="-25000" dirty="0">
                <a:solidFill>
                  <a:schemeClr val="bg1"/>
                </a:solidFill>
                <a:effectLst>
                  <a:outerShdw blurRad="38100" dist="38100" dir="2700000" algn="tl">
                    <a:srgbClr val="000000"/>
                  </a:outerShdw>
                </a:effectLst>
                <a:latin typeface="Calibri" pitchFamily="34" charset="0"/>
              </a:rPr>
              <a:t>1</a:t>
            </a:r>
            <a:r>
              <a:rPr lang="en-GB" sz="3200" dirty="0">
                <a:solidFill>
                  <a:schemeClr val="bg1"/>
                </a:solidFill>
                <a:effectLst>
                  <a:outerShdw blurRad="38100" dist="38100" dir="2700000" algn="tl">
                    <a:srgbClr val="000000"/>
                  </a:outerShdw>
                </a:effectLst>
                <a:latin typeface="Calibri" pitchFamily="34" charset="0"/>
              </a:rPr>
              <a:t> </a:t>
            </a:r>
            <a:r>
              <a:rPr lang="en-GB" sz="3200" dirty="0">
                <a:solidFill>
                  <a:srgbClr val="FFFF00"/>
                </a:solidFill>
                <a:effectLst>
                  <a:outerShdw blurRad="38100" dist="38100" dir="2700000" algn="tl">
                    <a:srgbClr val="000000"/>
                  </a:outerShdw>
                </a:effectLst>
                <a:latin typeface="Calibri" pitchFamily="34" charset="0"/>
              </a:rPr>
              <a:t>= </a:t>
            </a:r>
            <a:r>
              <a:rPr lang="en-GB" sz="3200" baseline="30000" dirty="0">
                <a:solidFill>
                  <a:srgbClr val="FFFF00"/>
                </a:solidFill>
                <a:effectLst>
                  <a:outerShdw blurRad="38100" dist="38100" dir="2700000" algn="tl">
                    <a:srgbClr val="000000"/>
                  </a:outerShdw>
                </a:effectLst>
                <a:latin typeface="Calibri" pitchFamily="34" charset="0"/>
              </a:rPr>
              <a:t>144</a:t>
            </a:r>
            <a:r>
              <a:rPr lang="en-GB" sz="3200" dirty="0">
                <a:solidFill>
                  <a:srgbClr val="FFFF00"/>
                </a:solidFill>
                <a:effectLst>
                  <a:outerShdw blurRad="38100" dist="38100" dir="2700000" algn="tl">
                    <a:srgbClr val="000000"/>
                  </a:outerShdw>
                </a:effectLst>
                <a:latin typeface="Calibri" pitchFamily="34" charset="0"/>
              </a:rPr>
              <a:t>Nd</a:t>
            </a:r>
            <a:r>
              <a:rPr lang="en-GB" sz="3200" baseline="-25000" dirty="0">
                <a:solidFill>
                  <a:srgbClr val="FFFF00"/>
                </a:solidFill>
                <a:effectLst>
                  <a:outerShdw blurRad="38100" dist="38100" dir="2700000" algn="tl">
                    <a:srgbClr val="000000"/>
                  </a:outerShdw>
                </a:effectLst>
                <a:latin typeface="Calibri" pitchFamily="34" charset="0"/>
              </a:rPr>
              <a:t>Mantle</a:t>
            </a:r>
          </a:p>
          <a:p>
            <a:pPr algn="l">
              <a:defRPr/>
            </a:pPr>
            <a:r>
              <a:rPr lang="en-GB" sz="3200" i="1" dirty="0">
                <a:solidFill>
                  <a:schemeClr val="bg1"/>
                </a:solidFill>
                <a:effectLst>
                  <a:outerShdw blurRad="38100" dist="38100" dir="2700000" algn="tl">
                    <a:srgbClr val="000000"/>
                  </a:outerShdw>
                </a:effectLst>
                <a:latin typeface="Calibri" pitchFamily="34" charset="0"/>
              </a:rPr>
              <a:t>a</a:t>
            </a:r>
            <a:r>
              <a:rPr lang="en-GB" sz="3200" i="1" baseline="-25000" dirty="0">
                <a:solidFill>
                  <a:schemeClr val="bg1"/>
                </a:solidFill>
                <a:effectLst>
                  <a:outerShdw blurRad="38100" dist="38100" dir="2700000" algn="tl">
                    <a:srgbClr val="000000"/>
                  </a:outerShdw>
                </a:effectLst>
                <a:latin typeface="Calibri" pitchFamily="34" charset="0"/>
              </a:rPr>
              <a:t>2</a:t>
            </a:r>
            <a:r>
              <a:rPr lang="en-GB" sz="3200" dirty="0">
                <a:solidFill>
                  <a:srgbClr val="FFFF00"/>
                </a:solidFill>
                <a:effectLst>
                  <a:outerShdw blurRad="38100" dist="38100" dir="2700000" algn="tl">
                    <a:srgbClr val="000000"/>
                  </a:outerShdw>
                </a:effectLst>
                <a:latin typeface="Calibri" pitchFamily="34" charset="0"/>
              </a:rPr>
              <a:t> = </a:t>
            </a:r>
            <a:r>
              <a:rPr lang="en-GB" sz="3200" baseline="30000" dirty="0">
                <a:solidFill>
                  <a:srgbClr val="FFFF00"/>
                </a:solidFill>
                <a:effectLst>
                  <a:outerShdw blurRad="38100" dist="38100" dir="2700000" algn="tl">
                    <a:srgbClr val="000000"/>
                  </a:outerShdw>
                </a:effectLst>
                <a:latin typeface="Calibri" pitchFamily="34" charset="0"/>
              </a:rPr>
              <a:t>144</a:t>
            </a:r>
            <a:r>
              <a:rPr lang="en-GB" sz="3200" dirty="0">
                <a:solidFill>
                  <a:srgbClr val="FFFF00"/>
                </a:solidFill>
                <a:effectLst>
                  <a:outerShdw blurRad="38100" dist="38100" dir="2700000" algn="tl">
                    <a:srgbClr val="000000"/>
                  </a:outerShdw>
                </a:effectLst>
                <a:latin typeface="Calibri" pitchFamily="34" charset="0"/>
              </a:rPr>
              <a:t>Nd</a:t>
            </a:r>
            <a:r>
              <a:rPr lang="en-GB" sz="3200" baseline="-25000" dirty="0">
                <a:solidFill>
                  <a:srgbClr val="FFFF00"/>
                </a:solidFill>
                <a:effectLst>
                  <a:outerShdw blurRad="38100" dist="38100" dir="2700000" algn="tl">
                    <a:srgbClr val="000000"/>
                  </a:outerShdw>
                </a:effectLst>
                <a:latin typeface="Calibri" pitchFamily="34" charset="0"/>
              </a:rPr>
              <a:t>Crust</a:t>
            </a:r>
          </a:p>
          <a:p>
            <a:pPr algn="l">
              <a:defRPr/>
            </a:pPr>
            <a:r>
              <a:rPr lang="en-GB" sz="3200" i="1" dirty="0">
                <a:solidFill>
                  <a:schemeClr val="bg1"/>
                </a:solidFill>
                <a:effectLst>
                  <a:outerShdw blurRad="38100" dist="38100" dir="2700000" algn="tl">
                    <a:srgbClr val="000000"/>
                  </a:outerShdw>
                </a:effectLst>
                <a:latin typeface="Calibri" pitchFamily="34" charset="0"/>
              </a:rPr>
              <a:t>b</a:t>
            </a:r>
            <a:r>
              <a:rPr lang="en-GB" sz="3200" i="1" baseline="-25000" dirty="0">
                <a:solidFill>
                  <a:schemeClr val="bg1"/>
                </a:solidFill>
                <a:effectLst>
                  <a:outerShdw blurRad="38100" dist="38100" dir="2700000" algn="tl">
                    <a:srgbClr val="000000"/>
                  </a:outerShdw>
                </a:effectLst>
                <a:latin typeface="Calibri" pitchFamily="34" charset="0"/>
              </a:rPr>
              <a:t>1</a:t>
            </a:r>
            <a:r>
              <a:rPr lang="en-GB" sz="3200" dirty="0">
                <a:solidFill>
                  <a:schemeClr val="bg1"/>
                </a:solidFill>
                <a:effectLst>
                  <a:outerShdw blurRad="38100" dist="38100" dir="2700000" algn="tl">
                    <a:srgbClr val="000000"/>
                  </a:outerShdw>
                </a:effectLst>
                <a:latin typeface="Calibri" pitchFamily="34" charset="0"/>
              </a:rPr>
              <a:t> </a:t>
            </a:r>
            <a:r>
              <a:rPr lang="en-GB" sz="3200" dirty="0">
                <a:solidFill>
                  <a:srgbClr val="FFFF00"/>
                </a:solidFill>
                <a:effectLst>
                  <a:outerShdw blurRad="38100" dist="38100" dir="2700000" algn="tl">
                    <a:srgbClr val="000000"/>
                  </a:outerShdw>
                </a:effectLst>
                <a:latin typeface="Calibri" pitchFamily="34" charset="0"/>
              </a:rPr>
              <a:t>= </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a:t>
            </a:r>
            <a:r>
              <a:rPr lang="en-GB" sz="3200" baseline="-25000" dirty="0">
                <a:solidFill>
                  <a:srgbClr val="FFFF00"/>
                </a:solidFill>
                <a:effectLst>
                  <a:outerShdw blurRad="38100" dist="38100" dir="2700000" algn="tl">
                    <a:srgbClr val="000000"/>
                  </a:outerShdw>
                </a:effectLst>
                <a:latin typeface="Calibri" pitchFamily="34" charset="0"/>
              </a:rPr>
              <a:t>Mantle</a:t>
            </a:r>
          </a:p>
          <a:p>
            <a:pPr algn="l">
              <a:defRPr/>
            </a:pPr>
            <a:r>
              <a:rPr lang="en-GB" sz="3200" i="1" dirty="0">
                <a:solidFill>
                  <a:schemeClr val="bg1"/>
                </a:solidFill>
                <a:effectLst>
                  <a:outerShdw blurRad="38100" dist="38100" dir="2700000" algn="tl">
                    <a:srgbClr val="000000"/>
                  </a:outerShdw>
                </a:effectLst>
                <a:latin typeface="Calibri" pitchFamily="34" charset="0"/>
              </a:rPr>
              <a:t>b</a:t>
            </a:r>
            <a:r>
              <a:rPr lang="en-GB" sz="3200" i="1" baseline="-25000" dirty="0">
                <a:solidFill>
                  <a:schemeClr val="bg1"/>
                </a:solidFill>
                <a:effectLst>
                  <a:outerShdw blurRad="38100" dist="38100" dir="2700000" algn="tl">
                    <a:srgbClr val="000000"/>
                  </a:outerShdw>
                </a:effectLst>
                <a:latin typeface="Calibri" pitchFamily="34" charset="0"/>
              </a:rPr>
              <a:t>2</a:t>
            </a:r>
            <a:r>
              <a:rPr lang="en-GB" sz="3200" dirty="0">
                <a:solidFill>
                  <a:schemeClr val="bg1"/>
                </a:solidFill>
                <a:effectLst>
                  <a:outerShdw blurRad="38100" dist="38100" dir="2700000" algn="tl">
                    <a:srgbClr val="000000"/>
                  </a:outerShdw>
                </a:effectLst>
                <a:latin typeface="Calibri" pitchFamily="34" charset="0"/>
              </a:rPr>
              <a:t> </a:t>
            </a:r>
            <a:r>
              <a:rPr lang="en-GB" sz="3200" dirty="0">
                <a:solidFill>
                  <a:srgbClr val="FFFF00"/>
                </a:solidFill>
                <a:effectLst>
                  <a:outerShdw blurRad="38100" dist="38100" dir="2700000" algn="tl">
                    <a:srgbClr val="000000"/>
                  </a:outerShdw>
                </a:effectLst>
                <a:latin typeface="Calibri" pitchFamily="34" charset="0"/>
              </a:rPr>
              <a:t>= </a:t>
            </a:r>
            <a:r>
              <a:rPr lang="en-GB" sz="3200" baseline="30000" dirty="0">
                <a:solidFill>
                  <a:srgbClr val="FFFF00"/>
                </a:solidFill>
                <a:effectLst>
                  <a:outerShdw blurRad="38100" dist="38100" dir="2700000" algn="tl">
                    <a:srgbClr val="000000"/>
                  </a:outerShdw>
                </a:effectLst>
                <a:latin typeface="Calibri" pitchFamily="34" charset="0"/>
              </a:rPr>
              <a:t>86</a:t>
            </a:r>
            <a:r>
              <a:rPr lang="en-GB" sz="3200" dirty="0">
                <a:solidFill>
                  <a:srgbClr val="FFFF00"/>
                </a:solidFill>
                <a:effectLst>
                  <a:outerShdw blurRad="38100" dist="38100" dir="2700000" algn="tl">
                    <a:srgbClr val="000000"/>
                  </a:outerShdw>
                </a:effectLst>
                <a:latin typeface="Calibri" pitchFamily="34" charset="0"/>
              </a:rPr>
              <a:t>Sr</a:t>
            </a:r>
            <a:r>
              <a:rPr lang="en-GB" sz="3200" baseline="-25000" dirty="0">
                <a:solidFill>
                  <a:srgbClr val="FFFF00"/>
                </a:solidFill>
                <a:effectLst>
                  <a:outerShdw blurRad="38100" dist="38100" dir="2700000" algn="tl">
                    <a:srgbClr val="000000"/>
                  </a:outerShdw>
                </a:effectLst>
                <a:latin typeface="Calibri" pitchFamily="34" charset="0"/>
              </a:rPr>
              <a:t>Crust</a:t>
            </a:r>
            <a:endParaRPr lang="en-GB" sz="4400" baseline="-25000" dirty="0">
              <a:solidFill>
                <a:srgbClr val="FFFF00"/>
              </a:solidFill>
              <a:effectLst>
                <a:outerShdw blurRad="38100" dist="38100" dir="2700000" algn="tl">
                  <a:srgbClr val="000000"/>
                </a:outerShdw>
              </a:effectLst>
              <a:latin typeface="Calibri" pitchFamily="34" charset="0"/>
            </a:endParaRPr>
          </a:p>
        </p:txBody>
      </p:sp>
      <p:sp>
        <p:nvSpPr>
          <p:cNvPr id="1043478" name="Rectangle 22"/>
          <p:cNvSpPr>
            <a:spLocks noChangeArrowheads="1"/>
          </p:cNvSpPr>
          <p:nvPr/>
        </p:nvSpPr>
        <p:spPr bwMode="auto">
          <a:xfrm>
            <a:off x="484188" y="6080125"/>
            <a:ext cx="2500685" cy="590931"/>
          </a:xfrm>
          <a:prstGeom prst="rect">
            <a:avLst/>
          </a:prstGeom>
          <a:noFill/>
          <a:ln w="9525" algn="ctr">
            <a:noFill/>
            <a:miter lim="800000"/>
            <a:headEnd/>
            <a:tailEnd/>
          </a:ln>
          <a:effectLst/>
        </p:spPr>
        <p:txBody>
          <a:bodyPr wrap="none">
            <a:spAutoFit/>
          </a:bodyPr>
          <a:lstStyle/>
          <a:p>
            <a:pPr algn="l">
              <a:lnSpc>
                <a:spcPct val="90000"/>
              </a:lnSpc>
              <a:defRPr/>
            </a:pPr>
            <a:r>
              <a:rPr lang="en-GB" sz="3600">
                <a:solidFill>
                  <a:schemeClr val="bg1"/>
                </a:solidFill>
                <a:effectLst>
                  <a:outerShdw blurRad="38100" dist="38100" dir="2700000" algn="tl">
                    <a:srgbClr val="000000"/>
                  </a:outerShdw>
                </a:effectLst>
                <a:latin typeface="Calibri" pitchFamily="34" charset="0"/>
              </a:rPr>
              <a:t>r = a</a:t>
            </a:r>
            <a:r>
              <a:rPr lang="en-GB" sz="3600" baseline="-25000">
                <a:solidFill>
                  <a:schemeClr val="bg1"/>
                </a:solidFill>
                <a:effectLst>
                  <a:outerShdw blurRad="38100" dist="38100" dir="2700000" algn="tl">
                    <a:srgbClr val="000000"/>
                  </a:outerShdw>
                </a:effectLst>
                <a:latin typeface="Calibri" pitchFamily="34" charset="0"/>
              </a:rPr>
              <a:t>1</a:t>
            </a:r>
            <a:r>
              <a:rPr lang="en-GB" sz="3600">
                <a:solidFill>
                  <a:schemeClr val="bg1"/>
                </a:solidFill>
                <a:effectLst>
                  <a:outerShdw blurRad="38100" dist="38100" dir="2700000" algn="tl">
                    <a:srgbClr val="000000"/>
                  </a:outerShdw>
                </a:effectLst>
                <a:latin typeface="Calibri" pitchFamily="34" charset="0"/>
              </a:rPr>
              <a:t>b</a:t>
            </a:r>
            <a:r>
              <a:rPr lang="en-GB" sz="3600" baseline="-25000">
                <a:solidFill>
                  <a:schemeClr val="bg1"/>
                </a:solidFill>
                <a:effectLst>
                  <a:outerShdw blurRad="38100" dist="38100" dir="2700000" algn="tl">
                    <a:srgbClr val="000000"/>
                  </a:outerShdw>
                </a:effectLst>
                <a:latin typeface="Calibri" pitchFamily="34" charset="0"/>
              </a:rPr>
              <a:t>2</a:t>
            </a:r>
            <a:r>
              <a:rPr lang="en-GB" sz="3600">
                <a:solidFill>
                  <a:schemeClr val="bg1"/>
                </a:solidFill>
                <a:effectLst>
                  <a:outerShdw blurRad="38100" dist="38100" dir="2700000" algn="tl">
                    <a:srgbClr val="000000"/>
                  </a:outerShdw>
                </a:effectLst>
                <a:latin typeface="Calibri" pitchFamily="34" charset="0"/>
              </a:rPr>
              <a:t>/a</a:t>
            </a:r>
            <a:r>
              <a:rPr lang="en-GB" sz="3600" baseline="-25000">
                <a:solidFill>
                  <a:schemeClr val="bg1"/>
                </a:solidFill>
                <a:effectLst>
                  <a:outerShdw blurRad="38100" dist="38100" dir="2700000" algn="tl">
                    <a:srgbClr val="000000"/>
                  </a:outerShdw>
                </a:effectLst>
                <a:latin typeface="Calibri" pitchFamily="34" charset="0"/>
              </a:rPr>
              <a:t>2</a:t>
            </a:r>
            <a:r>
              <a:rPr lang="en-GB" sz="3600">
                <a:solidFill>
                  <a:schemeClr val="bg1"/>
                </a:solidFill>
                <a:effectLst>
                  <a:outerShdw blurRad="38100" dist="38100" dir="2700000" algn="tl">
                    <a:srgbClr val="000000"/>
                  </a:outerShdw>
                </a:effectLst>
                <a:latin typeface="Calibri" pitchFamily="34" charset="0"/>
              </a:rPr>
              <a:t>b</a:t>
            </a:r>
            <a:r>
              <a:rPr lang="en-GB" sz="3600" baseline="-25000">
                <a:solidFill>
                  <a:schemeClr val="bg1"/>
                </a:solidFill>
                <a:effectLst>
                  <a:outerShdw blurRad="38100" dist="38100" dir="2700000" algn="tl">
                    <a:srgbClr val="000000"/>
                  </a:outerShdw>
                </a:effectLst>
                <a:latin typeface="Calibri" pitchFamily="34" charset="0"/>
              </a:rPr>
              <a:t>1</a:t>
            </a:r>
          </a:p>
        </p:txBody>
      </p:sp>
      <p:sp>
        <p:nvSpPr>
          <p:cNvPr id="90135" name="AutoShape 23"/>
          <p:cNvSpPr>
            <a:spLocks/>
          </p:cNvSpPr>
          <p:nvPr/>
        </p:nvSpPr>
        <p:spPr bwMode="auto">
          <a:xfrm>
            <a:off x="2736850" y="3883025"/>
            <a:ext cx="227013" cy="1079500"/>
          </a:xfrm>
          <a:prstGeom prst="rightBrace">
            <a:avLst>
              <a:gd name="adj1" fmla="val 39627"/>
              <a:gd name="adj2" fmla="val 50000"/>
            </a:avLst>
          </a:prstGeom>
          <a:noFill/>
          <a:ln w="38100">
            <a:solidFill>
              <a:schemeClr val="bg1"/>
            </a:solidFill>
            <a:round/>
            <a:headEnd/>
            <a:tailEnd/>
          </a:ln>
          <a:effectLst/>
        </p:spPr>
        <p:txBody>
          <a:bodyPr wrap="none" anchor="ctr"/>
          <a:lstStyle/>
          <a:p>
            <a:pPr>
              <a:defRPr/>
            </a:pPr>
            <a:endParaRPr lang="it-IT">
              <a:latin typeface="Calibri" pitchFamily="34" charset="0"/>
            </a:endParaRPr>
          </a:p>
        </p:txBody>
      </p:sp>
      <p:sp>
        <p:nvSpPr>
          <p:cNvPr id="90136" name="AutoShape 24"/>
          <p:cNvSpPr>
            <a:spLocks/>
          </p:cNvSpPr>
          <p:nvPr/>
        </p:nvSpPr>
        <p:spPr bwMode="auto">
          <a:xfrm>
            <a:off x="2736850" y="5064125"/>
            <a:ext cx="227013" cy="812800"/>
          </a:xfrm>
          <a:prstGeom prst="rightBrace">
            <a:avLst>
              <a:gd name="adj1" fmla="val 29837"/>
              <a:gd name="adj2" fmla="val 50000"/>
            </a:avLst>
          </a:prstGeom>
          <a:noFill/>
          <a:ln w="38100">
            <a:solidFill>
              <a:schemeClr val="bg1"/>
            </a:solidFill>
            <a:round/>
            <a:headEnd/>
            <a:tailEnd/>
          </a:ln>
          <a:effectLst/>
        </p:spPr>
        <p:txBody>
          <a:bodyPr wrap="none" anchor="ctr"/>
          <a:lstStyle/>
          <a:p>
            <a:pPr>
              <a:defRPr/>
            </a:pPr>
            <a:endParaRPr lang="it-IT">
              <a:latin typeface="Calibri" pitchFamily="34" charset="0"/>
            </a:endParaRPr>
          </a:p>
        </p:txBody>
      </p:sp>
      <p:sp>
        <p:nvSpPr>
          <p:cNvPr id="2" name="Rectangle 22"/>
          <p:cNvSpPr>
            <a:spLocks noChangeArrowheads="1"/>
          </p:cNvSpPr>
          <p:nvPr/>
        </p:nvSpPr>
        <p:spPr bwMode="auto">
          <a:xfrm>
            <a:off x="2746375" y="4183063"/>
            <a:ext cx="1192213" cy="754062"/>
          </a:xfrm>
          <a:prstGeom prst="rect">
            <a:avLst/>
          </a:prstGeom>
          <a:noFill/>
          <a:ln w="9525" algn="ctr">
            <a:noFill/>
            <a:miter lim="800000"/>
            <a:headEnd/>
            <a:tailEnd/>
          </a:ln>
        </p:spPr>
        <p:txBody>
          <a:bodyPr>
            <a:spAutoFit/>
          </a:bodyPr>
          <a:lstStyle/>
          <a:p>
            <a:pPr>
              <a:lnSpc>
                <a:spcPct val="90000"/>
              </a:lnSpc>
              <a:defRPr/>
            </a:pPr>
            <a:r>
              <a:rPr lang="en-GB" sz="1600">
                <a:solidFill>
                  <a:schemeClr val="bg1"/>
                </a:solidFill>
                <a:effectLst>
                  <a:outerShdw blurRad="38100" dist="38100" dir="2700000" algn="tl">
                    <a:srgbClr val="000000"/>
                  </a:outerShdw>
                </a:effectLst>
                <a:latin typeface="Calibri" pitchFamily="34" charset="0"/>
              </a:rPr>
              <a:t>Non-radiogenic Nd</a:t>
            </a:r>
            <a:endParaRPr lang="en-GB" sz="1600" baseline="-25000">
              <a:solidFill>
                <a:schemeClr val="bg1"/>
              </a:solidFill>
              <a:effectLst>
                <a:outerShdw blurRad="38100" dist="38100" dir="2700000" algn="tl">
                  <a:srgbClr val="000000"/>
                </a:outerShdw>
              </a:effectLst>
              <a:latin typeface="Calibri" pitchFamily="34" charset="0"/>
            </a:endParaRPr>
          </a:p>
        </p:txBody>
      </p:sp>
      <p:sp>
        <p:nvSpPr>
          <p:cNvPr id="3" name="Rectangle 22"/>
          <p:cNvSpPr>
            <a:spLocks noChangeArrowheads="1"/>
          </p:cNvSpPr>
          <p:nvPr/>
        </p:nvSpPr>
        <p:spPr bwMode="auto">
          <a:xfrm>
            <a:off x="2746375" y="5180013"/>
            <a:ext cx="1192213" cy="754062"/>
          </a:xfrm>
          <a:prstGeom prst="rect">
            <a:avLst/>
          </a:prstGeom>
          <a:noFill/>
          <a:ln w="9525" algn="ctr">
            <a:noFill/>
            <a:miter lim="800000"/>
            <a:headEnd/>
            <a:tailEnd/>
          </a:ln>
        </p:spPr>
        <p:txBody>
          <a:bodyPr>
            <a:spAutoFit/>
          </a:bodyPr>
          <a:lstStyle/>
          <a:p>
            <a:pPr>
              <a:lnSpc>
                <a:spcPct val="90000"/>
              </a:lnSpc>
              <a:defRPr/>
            </a:pPr>
            <a:r>
              <a:rPr lang="en-GB" sz="1600">
                <a:solidFill>
                  <a:schemeClr val="bg1"/>
                </a:solidFill>
                <a:effectLst>
                  <a:outerShdw blurRad="38100" dist="38100" dir="2700000" algn="tl">
                    <a:srgbClr val="000000"/>
                  </a:outerShdw>
                </a:effectLst>
                <a:latin typeface="Calibri" pitchFamily="34" charset="0"/>
              </a:rPr>
              <a:t>Non-radiogenic Sr</a:t>
            </a:r>
            <a:endParaRPr lang="en-GB" sz="1600" baseline="-25000">
              <a:solidFill>
                <a:schemeClr val="bg1"/>
              </a:solidFill>
              <a:effectLst>
                <a:outerShdw blurRad="38100" dist="38100" dir="2700000" algn="tl">
                  <a:srgbClr val="000000"/>
                </a:outerShdw>
              </a:effectLst>
              <a:latin typeface="Calibri"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43459"/>
                                        </p:tgtEl>
                                        <p:attrNameLst>
                                          <p:attrName>style.visibility</p:attrName>
                                        </p:attrNameLst>
                                      </p:cBhvr>
                                      <p:to>
                                        <p:strVal val="visible"/>
                                      </p:to>
                                    </p:set>
                                    <p:animEffect transition="in" filter="fade">
                                      <p:cBhvr>
                                        <p:cTn id="7" dur="500"/>
                                        <p:tgtEl>
                                          <p:spTgt spid="10434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43476"/>
                                        </p:tgtEl>
                                        <p:attrNameLst>
                                          <p:attrName>style.visibility</p:attrName>
                                        </p:attrNameLst>
                                      </p:cBhvr>
                                      <p:to>
                                        <p:strVal val="visible"/>
                                      </p:to>
                                    </p:set>
                                    <p:animEffect transition="in" filter="fade">
                                      <p:cBhvr>
                                        <p:cTn id="12" dur="500"/>
                                        <p:tgtEl>
                                          <p:spTgt spid="104347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43478"/>
                                        </p:tgtEl>
                                        <p:attrNameLst>
                                          <p:attrName>style.visibility</p:attrName>
                                        </p:attrNameLst>
                                      </p:cBhvr>
                                      <p:to>
                                        <p:strVal val="visible"/>
                                      </p:to>
                                    </p:set>
                                    <p:animEffect transition="in" filter="fade">
                                      <p:cBhvr>
                                        <p:cTn id="17" dur="500"/>
                                        <p:tgtEl>
                                          <p:spTgt spid="104347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43472"/>
                                        </p:tgtEl>
                                        <p:attrNameLst>
                                          <p:attrName>style.visibility</p:attrName>
                                        </p:attrNameLst>
                                      </p:cBhvr>
                                      <p:to>
                                        <p:strVal val="visible"/>
                                      </p:to>
                                    </p:set>
                                    <p:animEffect transition="in" filter="fade">
                                      <p:cBhvr>
                                        <p:cTn id="22" dur="500"/>
                                        <p:tgtEl>
                                          <p:spTgt spid="1043472"/>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043474"/>
                                        </p:tgtEl>
                                        <p:attrNameLst>
                                          <p:attrName>style.visibility</p:attrName>
                                        </p:attrNameLst>
                                      </p:cBhvr>
                                      <p:to>
                                        <p:strVal val="visible"/>
                                      </p:to>
                                    </p:set>
                                    <p:animEffect transition="in" filter="fade">
                                      <p:cBhvr>
                                        <p:cTn id="26" dur="500"/>
                                        <p:tgtEl>
                                          <p:spTgt spid="104347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043473"/>
                                        </p:tgtEl>
                                        <p:attrNameLst>
                                          <p:attrName>style.visibility</p:attrName>
                                        </p:attrNameLst>
                                      </p:cBhvr>
                                      <p:to>
                                        <p:strVal val="visible"/>
                                      </p:to>
                                    </p:set>
                                    <p:animEffect transition="in" filter="fade">
                                      <p:cBhvr>
                                        <p:cTn id="31" dur="500"/>
                                        <p:tgtEl>
                                          <p:spTgt spid="1043473"/>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1043475"/>
                                        </p:tgtEl>
                                        <p:attrNameLst>
                                          <p:attrName>style.visibility</p:attrName>
                                        </p:attrNameLst>
                                      </p:cBhvr>
                                      <p:to>
                                        <p:strVal val="visible"/>
                                      </p:to>
                                    </p:set>
                                    <p:animEffect transition="in" filter="fade">
                                      <p:cBhvr>
                                        <p:cTn id="35" dur="500"/>
                                        <p:tgtEl>
                                          <p:spTgt spid="1043475"/>
                                        </p:tgtEl>
                                      </p:cBhvr>
                                    </p:animEffect>
                                  </p:childTnLst>
                                </p:cTn>
                              </p:par>
                            </p:childTnLst>
                          </p:cTn>
                        </p:par>
                      </p:childTnLst>
                    </p:cTn>
                  </p:par>
                  <p:par>
                    <p:cTn id="36" fill="hold">
                      <p:stCondLst>
                        <p:cond delay="indefinite"/>
                      </p:stCondLst>
                      <p:childTnLst>
                        <p:par>
                          <p:cTn id="37" fill="hold">
                            <p:stCondLst>
                              <p:cond delay="0"/>
                            </p:stCondLst>
                            <p:childTnLst>
                              <p:par>
                                <p:cTn id="38" presetID="18" presetClass="entr" presetSubtype="6" fill="hold" nodeType="clickEffect">
                                  <p:stCondLst>
                                    <p:cond delay="0"/>
                                  </p:stCondLst>
                                  <p:childTnLst>
                                    <p:set>
                                      <p:cBhvr>
                                        <p:cTn id="39" dur="1" fill="hold">
                                          <p:stCondLst>
                                            <p:cond delay="0"/>
                                          </p:stCondLst>
                                        </p:cTn>
                                        <p:tgtEl>
                                          <p:spTgt spid="1043462"/>
                                        </p:tgtEl>
                                        <p:attrNameLst>
                                          <p:attrName>style.visibility</p:attrName>
                                        </p:attrNameLst>
                                      </p:cBhvr>
                                      <p:to>
                                        <p:strVal val="visible"/>
                                      </p:to>
                                    </p:set>
                                    <p:animEffect transition="in" filter="strips(downRight)">
                                      <p:cBhvr>
                                        <p:cTn id="40" dur="2000"/>
                                        <p:tgtEl>
                                          <p:spTgt spid="1043462"/>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6" fill="hold" grpId="0" nodeType="clickEffect">
                                  <p:stCondLst>
                                    <p:cond delay="0"/>
                                  </p:stCondLst>
                                  <p:childTnLst>
                                    <p:set>
                                      <p:cBhvr>
                                        <p:cTn id="44" dur="1" fill="hold">
                                          <p:stCondLst>
                                            <p:cond delay="0"/>
                                          </p:stCondLst>
                                        </p:cTn>
                                        <p:tgtEl>
                                          <p:spTgt spid="1043463"/>
                                        </p:tgtEl>
                                        <p:attrNameLst>
                                          <p:attrName>style.visibility</p:attrName>
                                        </p:attrNameLst>
                                      </p:cBhvr>
                                      <p:to>
                                        <p:strVal val="visible"/>
                                      </p:to>
                                    </p:set>
                                    <p:animEffect transition="in" filter="strips(downRight)">
                                      <p:cBhvr>
                                        <p:cTn id="45" dur="2000"/>
                                        <p:tgtEl>
                                          <p:spTgt spid="1043463"/>
                                        </p:tgtEl>
                                      </p:cBhvr>
                                    </p:animEffect>
                                  </p:childTnLst>
                                </p:cTn>
                              </p:par>
                              <p:par>
                                <p:cTn id="46" presetID="18" presetClass="entr" presetSubtype="6" fill="hold" grpId="0" nodeType="withEffect">
                                  <p:stCondLst>
                                    <p:cond delay="0"/>
                                  </p:stCondLst>
                                  <p:childTnLst>
                                    <p:set>
                                      <p:cBhvr>
                                        <p:cTn id="47" dur="1" fill="hold">
                                          <p:stCondLst>
                                            <p:cond delay="0"/>
                                          </p:stCondLst>
                                        </p:cTn>
                                        <p:tgtEl>
                                          <p:spTgt spid="1043464"/>
                                        </p:tgtEl>
                                        <p:attrNameLst>
                                          <p:attrName>style.visibility</p:attrName>
                                        </p:attrNameLst>
                                      </p:cBhvr>
                                      <p:to>
                                        <p:strVal val="visible"/>
                                      </p:to>
                                    </p:set>
                                    <p:animEffect transition="in" filter="strips(downRight)">
                                      <p:cBhvr>
                                        <p:cTn id="48" dur="2000"/>
                                        <p:tgtEl>
                                          <p:spTgt spid="1043464"/>
                                        </p:tgtEl>
                                      </p:cBhvr>
                                    </p:animEffect>
                                  </p:childTnLst>
                                </p:cTn>
                              </p:par>
                            </p:childTnLst>
                          </p:cTn>
                        </p:par>
                      </p:childTnLst>
                    </p:cTn>
                  </p:par>
                  <p:par>
                    <p:cTn id="49" fill="hold">
                      <p:stCondLst>
                        <p:cond delay="indefinite"/>
                      </p:stCondLst>
                      <p:childTnLst>
                        <p:par>
                          <p:cTn id="50" fill="hold">
                            <p:stCondLst>
                              <p:cond delay="0"/>
                            </p:stCondLst>
                            <p:childTnLst>
                              <p:par>
                                <p:cTn id="51" presetID="18" presetClass="entr" presetSubtype="6" fill="hold" grpId="0" nodeType="clickEffect">
                                  <p:stCondLst>
                                    <p:cond delay="0"/>
                                  </p:stCondLst>
                                  <p:childTnLst>
                                    <p:set>
                                      <p:cBhvr>
                                        <p:cTn id="52" dur="1" fill="hold">
                                          <p:stCondLst>
                                            <p:cond delay="0"/>
                                          </p:stCondLst>
                                        </p:cTn>
                                        <p:tgtEl>
                                          <p:spTgt spid="1043465"/>
                                        </p:tgtEl>
                                        <p:attrNameLst>
                                          <p:attrName>style.visibility</p:attrName>
                                        </p:attrNameLst>
                                      </p:cBhvr>
                                      <p:to>
                                        <p:strVal val="visible"/>
                                      </p:to>
                                    </p:set>
                                    <p:animEffect transition="in" filter="strips(downRight)">
                                      <p:cBhvr>
                                        <p:cTn id="53" dur="2000"/>
                                        <p:tgtEl>
                                          <p:spTgt spid="1043465"/>
                                        </p:tgtEl>
                                      </p:cBhvr>
                                    </p:animEffect>
                                  </p:childTnLst>
                                </p:cTn>
                              </p:par>
                              <p:par>
                                <p:cTn id="54" presetID="18" presetClass="entr" presetSubtype="6" fill="hold" grpId="0" nodeType="withEffect">
                                  <p:stCondLst>
                                    <p:cond delay="0"/>
                                  </p:stCondLst>
                                  <p:childTnLst>
                                    <p:set>
                                      <p:cBhvr>
                                        <p:cTn id="55" dur="1" fill="hold">
                                          <p:stCondLst>
                                            <p:cond delay="0"/>
                                          </p:stCondLst>
                                        </p:cTn>
                                        <p:tgtEl>
                                          <p:spTgt spid="1043466"/>
                                        </p:tgtEl>
                                        <p:attrNameLst>
                                          <p:attrName>style.visibility</p:attrName>
                                        </p:attrNameLst>
                                      </p:cBhvr>
                                      <p:to>
                                        <p:strVal val="visible"/>
                                      </p:to>
                                    </p:set>
                                    <p:animEffect transition="in" filter="strips(downRight)">
                                      <p:cBhvr>
                                        <p:cTn id="56" dur="2000"/>
                                        <p:tgtEl>
                                          <p:spTgt spid="1043466"/>
                                        </p:tgtEl>
                                      </p:cBhvr>
                                    </p:animEffect>
                                  </p:childTnLst>
                                </p:cTn>
                              </p:par>
                            </p:childTnLst>
                          </p:cTn>
                        </p:par>
                      </p:childTnLst>
                    </p:cTn>
                  </p:par>
                  <p:par>
                    <p:cTn id="57" fill="hold">
                      <p:stCondLst>
                        <p:cond delay="indefinite"/>
                      </p:stCondLst>
                      <p:childTnLst>
                        <p:par>
                          <p:cTn id="58" fill="hold">
                            <p:stCondLst>
                              <p:cond delay="0"/>
                            </p:stCondLst>
                            <p:childTnLst>
                              <p:par>
                                <p:cTn id="59" presetID="18" presetClass="entr" presetSubtype="6" fill="hold" grpId="0" nodeType="clickEffect">
                                  <p:stCondLst>
                                    <p:cond delay="0"/>
                                  </p:stCondLst>
                                  <p:childTnLst>
                                    <p:set>
                                      <p:cBhvr>
                                        <p:cTn id="60" dur="1" fill="hold">
                                          <p:stCondLst>
                                            <p:cond delay="0"/>
                                          </p:stCondLst>
                                        </p:cTn>
                                        <p:tgtEl>
                                          <p:spTgt spid="1043467"/>
                                        </p:tgtEl>
                                        <p:attrNameLst>
                                          <p:attrName>style.visibility</p:attrName>
                                        </p:attrNameLst>
                                      </p:cBhvr>
                                      <p:to>
                                        <p:strVal val="visible"/>
                                      </p:to>
                                    </p:set>
                                    <p:animEffect transition="in" filter="strips(downRight)">
                                      <p:cBhvr>
                                        <p:cTn id="61" dur="2000"/>
                                        <p:tgtEl>
                                          <p:spTgt spid="1043467"/>
                                        </p:tgtEl>
                                      </p:cBhvr>
                                    </p:animEffect>
                                  </p:childTnLst>
                                </p:cTn>
                              </p:par>
                              <p:par>
                                <p:cTn id="62" presetID="18" presetClass="entr" presetSubtype="6" fill="hold" grpId="0" nodeType="withEffect">
                                  <p:stCondLst>
                                    <p:cond delay="0"/>
                                  </p:stCondLst>
                                  <p:childTnLst>
                                    <p:set>
                                      <p:cBhvr>
                                        <p:cTn id="63" dur="1" fill="hold">
                                          <p:stCondLst>
                                            <p:cond delay="0"/>
                                          </p:stCondLst>
                                        </p:cTn>
                                        <p:tgtEl>
                                          <p:spTgt spid="1043468"/>
                                        </p:tgtEl>
                                        <p:attrNameLst>
                                          <p:attrName>style.visibility</p:attrName>
                                        </p:attrNameLst>
                                      </p:cBhvr>
                                      <p:to>
                                        <p:strVal val="visible"/>
                                      </p:to>
                                    </p:set>
                                    <p:animEffect transition="in" filter="strips(downRight)">
                                      <p:cBhvr>
                                        <p:cTn id="64" dur="2000"/>
                                        <p:tgtEl>
                                          <p:spTgt spid="104346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90135"/>
                                        </p:tgtEl>
                                        <p:attrNameLst>
                                          <p:attrName>style.visibility</p:attrName>
                                        </p:attrNameLst>
                                      </p:cBhvr>
                                      <p:to>
                                        <p:strVal val="visible"/>
                                      </p:to>
                                    </p:set>
                                    <p:animEffect transition="in" filter="wipe(up)">
                                      <p:cBhvr>
                                        <p:cTn id="69" dur="500"/>
                                        <p:tgtEl>
                                          <p:spTgt spid="90135"/>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2"/>
                                        </p:tgtEl>
                                        <p:attrNameLst>
                                          <p:attrName>style.visibility</p:attrName>
                                        </p:attrNameLst>
                                      </p:cBhvr>
                                      <p:to>
                                        <p:strVal val="visible"/>
                                      </p:to>
                                    </p:set>
                                    <p:animEffect transition="in" filter="fade">
                                      <p:cBhvr>
                                        <p:cTn id="73" dur="500"/>
                                        <p:tgtEl>
                                          <p:spTgt spid="2"/>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grpId="0" nodeType="clickEffect">
                                  <p:stCondLst>
                                    <p:cond delay="0"/>
                                  </p:stCondLst>
                                  <p:childTnLst>
                                    <p:set>
                                      <p:cBhvr>
                                        <p:cTn id="77" dur="1" fill="hold">
                                          <p:stCondLst>
                                            <p:cond delay="0"/>
                                          </p:stCondLst>
                                        </p:cTn>
                                        <p:tgtEl>
                                          <p:spTgt spid="90136"/>
                                        </p:tgtEl>
                                        <p:attrNameLst>
                                          <p:attrName>style.visibility</p:attrName>
                                        </p:attrNameLst>
                                      </p:cBhvr>
                                      <p:to>
                                        <p:strVal val="visible"/>
                                      </p:to>
                                    </p:set>
                                    <p:animEffect transition="in" filter="wipe(up)">
                                      <p:cBhvr>
                                        <p:cTn id="78" dur="500"/>
                                        <p:tgtEl>
                                          <p:spTgt spid="90136"/>
                                        </p:tgtEl>
                                      </p:cBhvr>
                                    </p:animEffect>
                                  </p:childTnLst>
                                </p:cTn>
                              </p:par>
                            </p:childTnLst>
                          </p:cTn>
                        </p:par>
                        <p:par>
                          <p:cTn id="79" fill="hold">
                            <p:stCondLst>
                              <p:cond delay="500"/>
                            </p:stCondLst>
                            <p:childTnLst>
                              <p:par>
                                <p:cTn id="80" presetID="10" presetClass="entr" presetSubtype="0" fill="hold" grpId="0" nodeType="afterEffect">
                                  <p:stCondLst>
                                    <p:cond delay="0"/>
                                  </p:stCondLst>
                                  <p:childTnLst>
                                    <p:set>
                                      <p:cBhvr>
                                        <p:cTn id="81" dur="1" fill="hold">
                                          <p:stCondLst>
                                            <p:cond delay="0"/>
                                          </p:stCondLst>
                                        </p:cTn>
                                        <p:tgtEl>
                                          <p:spTgt spid="3"/>
                                        </p:tgtEl>
                                        <p:attrNameLst>
                                          <p:attrName>style.visibility</p:attrName>
                                        </p:attrNameLst>
                                      </p:cBhvr>
                                      <p:to>
                                        <p:strVal val="visible"/>
                                      </p:to>
                                    </p:set>
                                    <p:animEffect transition="in" filter="fade">
                                      <p:cBhvr>
                                        <p:cTn id="8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3459" grpId="0"/>
      <p:bldP spid="1043463" grpId="0" animBg="1"/>
      <p:bldP spid="1043464" grpId="0" animBg="1"/>
      <p:bldP spid="1043465" grpId="0" animBg="1"/>
      <p:bldP spid="1043466" grpId="0" animBg="1"/>
      <p:bldP spid="1043467" grpId="0" animBg="1"/>
      <p:bldP spid="1043468" grpId="0" animBg="1"/>
      <p:bldP spid="1043472" grpId="0" animBg="1"/>
      <p:bldP spid="1043473" grpId="0" animBg="1"/>
      <p:bldP spid="1043474" grpId="0"/>
      <p:bldP spid="1043475" grpId="0"/>
      <p:bldP spid="1043476" grpId="0"/>
      <p:bldP spid="1043478" grpId="0"/>
      <p:bldP spid="90135" grpId="0" animBg="1"/>
      <p:bldP spid="90136" grpId="0" animBg="1"/>
      <p:bldP spid="2" grpId="0"/>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3"/>
</p:tagLst>
</file>

<file path=ppt/tags/tag2.xml><?xml version="1.0" encoding="utf-8"?>
<p:tagLst xmlns:a="http://schemas.openxmlformats.org/drawingml/2006/main" xmlns:r="http://schemas.openxmlformats.org/officeDocument/2006/relationships" xmlns:p="http://schemas.openxmlformats.org/presentationml/2006/main">
  <p:tag name="TIMING" val="|0.3"/>
</p:tagLst>
</file>

<file path=ppt/tags/tag3.xml><?xml version="1.0" encoding="utf-8"?>
<p:tagLst xmlns:a="http://schemas.openxmlformats.org/drawingml/2006/main" xmlns:r="http://schemas.openxmlformats.org/officeDocument/2006/relationships" xmlns:p="http://schemas.openxmlformats.org/presentationml/2006/main">
  <p:tag name="TIMING" val="|0.3"/>
</p:tagLst>
</file>

<file path=ppt/tags/tag4.xml><?xml version="1.0" encoding="utf-8"?>
<p:tagLst xmlns:a="http://schemas.openxmlformats.org/drawingml/2006/main" xmlns:r="http://schemas.openxmlformats.org/officeDocument/2006/relationships" xmlns:p="http://schemas.openxmlformats.org/presentationml/2006/main">
  <p:tag name="TIMING" val="|0.3"/>
</p:tagLst>
</file>

<file path=ppt/tags/tag5.xml><?xml version="1.0" encoding="utf-8"?>
<p:tagLst xmlns:a="http://schemas.openxmlformats.org/drawingml/2006/main" xmlns:r="http://schemas.openxmlformats.org/officeDocument/2006/relationships" xmlns:p="http://schemas.openxmlformats.org/presentationml/2006/main">
  <p:tag name="TIMING" val="|11.6|7.6|8.8"/>
</p:tagLst>
</file>

<file path=ppt/tags/tag6.xml><?xml version="1.0" encoding="utf-8"?>
<p:tagLst xmlns:a="http://schemas.openxmlformats.org/drawingml/2006/main" xmlns:r="http://schemas.openxmlformats.org/officeDocument/2006/relationships" xmlns:p="http://schemas.openxmlformats.org/presentationml/2006/main">
  <p:tag name="TIMING" val="|11.6|7.6|8.8"/>
</p:tagLst>
</file>

<file path=ppt/tags/tag7.xml><?xml version="1.0" encoding="utf-8"?>
<p:tagLst xmlns:a="http://schemas.openxmlformats.org/drawingml/2006/main" xmlns:r="http://schemas.openxmlformats.org/officeDocument/2006/relationships" xmlns:p="http://schemas.openxmlformats.org/presentationml/2006/main">
  <p:tag name="TIMING" val="|11.6|7.6|8.8"/>
</p:tagLst>
</file>

<file path=ppt/theme/theme1.xml><?xml version="1.0" encoding="utf-8"?>
<a:theme xmlns:a="http://schemas.openxmlformats.org/drawingml/2006/main" name="Struttura predefinita">
  <a:themeElements>
    <a:clrScheme name="Struttura predefinit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Struttura predefinit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defRPr>
        </a:defPPr>
      </a:lstStyle>
    </a:lnDef>
  </a:objectDefaults>
  <a:extraClrSchemeLst>
    <a:extraClrScheme>
      <a:clrScheme name="Struttura predefinit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Struttura predefinita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Struttura predefinita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Struttura predefinita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Struttura predefinita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Struttura predefinita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Struttura predefinita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truttura predefinita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Struttura predefinita">
  <a:themeElements>
    <a:clrScheme name="Struttura predefinit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Struttura predefinit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it-IT" sz="1800" b="0" i="0" u="none" strike="noStrike" cap="none" normalizeH="0" baseline="0" smtClean="0">
            <a:ln>
              <a:noFill/>
            </a:ln>
            <a:solidFill>
              <a:srgbClr val="FFCC00"/>
            </a:solidFill>
            <a:effectLst>
              <a:outerShdw blurRad="38100" dist="38100" dir="2700000" algn="tl">
                <a:srgbClr val="000000">
                  <a:alpha val="43137"/>
                </a:srgbClr>
              </a:outerShdw>
            </a:effectLst>
            <a:latin typeface="Comic Sans MS" pitchFamily="66" charset="0"/>
          </a:defRPr>
        </a:defPPr>
      </a:lstStyle>
    </a:lnDef>
  </a:objectDefaults>
  <a:extraClrSchemeLst>
    <a:extraClrScheme>
      <a:clrScheme name="Struttura predefinit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Struttura predefinita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Struttura predefinita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Struttura predefinita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Struttura predefinita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Struttura predefinita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Struttura predefinita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truttura predefinita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ema di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i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29491</TotalTime>
  <Words>18026</Words>
  <Application>Microsoft Office PowerPoint</Application>
  <PresentationFormat>Presentazione su schermo (4:3)</PresentationFormat>
  <Paragraphs>2650</Paragraphs>
  <Slides>258</Slides>
  <Notes>240</Notes>
  <HiddenSlides>30</HiddenSlides>
  <MMClips>1</MMClips>
  <ScaleCrop>false</ScaleCrop>
  <HeadingPairs>
    <vt:vector size="6" baseType="variant">
      <vt:variant>
        <vt:lpstr>Caratteri utilizzati</vt:lpstr>
      </vt:variant>
      <vt:variant>
        <vt:i4>8</vt:i4>
      </vt:variant>
      <vt:variant>
        <vt:lpstr>Tema</vt:lpstr>
      </vt:variant>
      <vt:variant>
        <vt:i4>2</vt:i4>
      </vt:variant>
      <vt:variant>
        <vt:lpstr>Titoli diapositive</vt:lpstr>
      </vt:variant>
      <vt:variant>
        <vt:i4>258</vt:i4>
      </vt:variant>
    </vt:vector>
  </HeadingPairs>
  <TitlesOfParts>
    <vt:vector size="268" baseType="lpstr">
      <vt:lpstr>ＭＳ Ｐゴシック</vt:lpstr>
      <vt:lpstr>ＭＳ Ｐゴシック</vt:lpstr>
      <vt:lpstr>Arial</vt:lpstr>
      <vt:lpstr>Calibri</vt:lpstr>
      <vt:lpstr>Comic Sans MS</vt:lpstr>
      <vt:lpstr>Symbol</vt:lpstr>
      <vt:lpstr>Vani</vt:lpstr>
      <vt:lpstr>Wingdings</vt:lpstr>
      <vt:lpstr>Struttura predefinita</vt:lpstr>
      <vt:lpstr>1_Struttura predefinita</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Igneous activity in the Circum-Mediterranean area during the Cenozoic  Michele Lustrino  Dipartimento di Scienze della Terra Università degli Studi di Roma La Sapienza</dc:title>
  <dc:creator>.</dc:creator>
  <cp:lastModifiedBy>Michele Lustrino</cp:lastModifiedBy>
  <cp:revision>975</cp:revision>
  <dcterms:created xsi:type="dcterms:W3CDTF">2002-09-09T09:17:52Z</dcterms:created>
  <dcterms:modified xsi:type="dcterms:W3CDTF">2020-06-10T14:50:24Z</dcterms:modified>
</cp:coreProperties>
</file>